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09" r:id="rId7"/>
    <p:sldId id="313" r:id="rId8"/>
    <p:sldId id="321" r:id="rId9"/>
    <p:sldId id="318" r:id="rId10"/>
    <p:sldId id="320" r:id="rId11"/>
    <p:sldId id="316" r:id="rId12"/>
    <p:sldId id="317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D217E3-EE91-477F-BF95-AB4970EF1D6C}">
          <p14:sldIdLst>
            <p14:sldId id="314"/>
            <p14:sldId id="315"/>
            <p14:sldId id="309"/>
            <p14:sldId id="313"/>
            <p14:sldId id="321"/>
            <p14:sldId id="318"/>
            <p14:sldId id="320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61" autoAdjust="0"/>
  </p:normalViewPr>
  <p:slideViewPr>
    <p:cSldViewPr snapToGrid="0">
      <p:cViewPr varScale="1">
        <p:scale>
          <a:sx n="96" d="100"/>
          <a:sy n="96" d="100"/>
        </p:scale>
        <p:origin x="1068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2024/12/5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51A59-99CE-98D9-1F36-338FA521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AE5C00D-3B7C-3BAA-8527-B335F4096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49171B-0D40-5406-2B2A-07E450D88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5A74E-E320-BB9F-7889-B13BEB407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1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79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  <a:lvl2pPr>
              <a:defRPr>
                <a:latin typeface="+mn-lt"/>
                <a:ea typeface="Microsoft JhengHei UI" panose="020B0604030504040204" pitchFamily="34" charset="-120"/>
              </a:defRPr>
            </a:lvl2pPr>
            <a:lvl3pPr>
              <a:defRPr>
                <a:latin typeface="+mn-lt"/>
                <a:ea typeface="Microsoft JhengHei UI" panose="020B0604030504040204" pitchFamily="34" charset="-120"/>
              </a:defRPr>
            </a:lvl3pPr>
            <a:lvl4pPr>
              <a:defRPr>
                <a:latin typeface="+mn-lt"/>
                <a:ea typeface="Microsoft JhengHei UI" panose="020B0604030504040204" pitchFamily="34" charset="-120"/>
              </a:defRPr>
            </a:lvl4pPr>
            <a:lvl5pPr>
              <a:defRPr>
                <a:latin typeface="+mn-lt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6066629" cy="2843784"/>
          </a:xfrm>
        </p:spPr>
        <p:txBody>
          <a:bodyPr rtlCol="0"/>
          <a:lstStyle/>
          <a:p>
            <a:pPr rtl="0"/>
            <a:r>
              <a:rPr lang="en-US" altLang="zh-TW" dirty="0" err="1"/>
              <a:t>javascript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劉祐伸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52" y="566293"/>
            <a:ext cx="4466689" cy="2276856"/>
          </a:xfrm>
        </p:spPr>
        <p:txBody>
          <a:bodyPr rtlCol="0"/>
          <a:lstStyle/>
          <a:p>
            <a:pPr algn="l"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議程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7367" y="3119925"/>
            <a:ext cx="4225185" cy="3118104"/>
          </a:xfrm>
        </p:spPr>
        <p:txBody>
          <a:bodyPr rtlCol="0">
            <a:normAutofit/>
          </a:bodyPr>
          <a:lstStyle/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r>
              <a:rPr lang="en-US" altLang="zh-TW" sz="2000" dirty="0">
                <a:latin typeface="+mj-lt"/>
              </a:rPr>
              <a:t>	JavaScript Intro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主題二  </a:t>
            </a:r>
            <a:r>
              <a:rPr lang="en-US" altLang="zh-TW" sz="2000" dirty="0">
                <a:latin typeface="+mj-lt"/>
              </a:rPr>
              <a:t>JavaScript Array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課後心得</a:t>
            </a:r>
            <a:endParaRPr lang="zh-TW" altLang="en-US" sz="2000" dirty="0">
              <a:solidFill>
                <a:schemeClr val="bg1"/>
              </a:solidFill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日落時的群山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+mn-lt"/>
                <a:ea typeface="Microsoft JhengHei UI" panose="020B0604030504040204" pitchFamily="34" charset="-120"/>
              </a:rPr>
              <a:t>2024/12/05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+mn-lt"/>
                <a:ea typeface="Microsoft JhengHei UI" panose="020B0604030504040204" pitchFamily="34" charset="-120"/>
              </a:rPr>
              <a:pPr/>
              <a:t>2</a:t>
            </a:fld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4">
            <a:extLst>
              <a:ext uri="{FF2B5EF4-FFF2-40B4-BE49-F238E27FC236}">
                <a16:creationId xmlns:a16="http://schemas.microsoft.com/office/drawing/2014/main" id="{565310F1-ADA8-2F11-1729-D698030B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r>
              <a:rPr lang="en-US" altLang="zh-TW" noProof="0" dirty="0" err="1">
                <a:latin typeface="+mj-lt"/>
              </a:rPr>
              <a:t>javascript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JavaScript Intro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JavaScript Intro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4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650932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JavaScript(JS) is the programming language for the Web.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The variable types in JavaScript differ from those in C or Java; JavaScript is a weakly typed language. When declaring a variable, its value can be either an integer, a string, or other data types.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JavaScript variables can be declared in 4 ways: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2AB72E4-ED64-72F7-B085-DCE7A979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3869116"/>
            <a:ext cx="8707065" cy="150516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6A9C40D-6154-828B-2B36-2C3FDE7F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67" y="5508507"/>
            <a:ext cx="142894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3BAA1-3AC2-E290-DBFA-5B4070782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877DB-8B83-6CDE-B86F-C2EA1D47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JavaScript Intro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D64309-E9FF-CCEE-04B6-F5E6DC5C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5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D7E41-7A8C-568B-C71E-9C3C5A931C32}"/>
              </a:ext>
            </a:extLst>
          </p:cNvPr>
          <p:cNvSpPr txBox="1">
            <a:spLocks/>
          </p:cNvSpPr>
          <p:nvPr/>
        </p:nvSpPr>
        <p:spPr>
          <a:xfrm>
            <a:off x="838200" y="1650932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JavaScript statements, like those in other programming languages, include constructs such as if-else, switch, for, and while. The syntax is similar across these constructs.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A JavaScript function is defined with the </a:t>
            </a:r>
            <a:r>
              <a:rPr lang="en-US" altLang="zh-TW" sz="2400" b="1" dirty="0">
                <a:highlight>
                  <a:srgbClr val="FFFF00"/>
                </a:highlight>
                <a:latin typeface="+mn-lt"/>
              </a:rPr>
              <a:t>function</a:t>
            </a:r>
            <a:r>
              <a:rPr lang="en-US" altLang="zh-TW" sz="2400" dirty="0">
                <a:latin typeface="+mn-lt"/>
              </a:rPr>
              <a:t> keyword, followed by a </a:t>
            </a:r>
            <a:r>
              <a:rPr lang="en-US" altLang="zh-TW" sz="2400" b="1" dirty="0">
                <a:latin typeface="+mn-lt"/>
              </a:rPr>
              <a:t>name</a:t>
            </a:r>
            <a:r>
              <a:rPr lang="en-US" altLang="zh-TW" sz="2400" dirty="0">
                <a:latin typeface="+mn-lt"/>
              </a:rPr>
              <a:t>, followed by parentheses </a:t>
            </a:r>
            <a:r>
              <a:rPr lang="en-US" altLang="zh-TW" sz="2400" b="1" dirty="0">
                <a:latin typeface="+mn-lt"/>
              </a:rPr>
              <a:t>()</a:t>
            </a:r>
            <a:r>
              <a:rPr lang="en-US" altLang="zh-TW" sz="2400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Function names can contain letters, digits, underscores, and dollar signs (same rules as variables).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BFD17BB-0B72-3C56-AEC5-3AF50858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1" y="4924981"/>
            <a:ext cx="348663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2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804B0-D325-1A48-6DDC-E8DD210B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2C956-83DF-CBA5-F215-26BFD1C15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298278-E5F8-87F9-2D2B-78FBCD092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JavaScript Array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32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D2805-3073-D440-2006-5465AC3AC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5CD5D-B8DA-F07E-0BAD-92BCDD47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JavaScript Array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4CCE85-9FB8-9EA8-D755-905F6F87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7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CAF7C4A-7D7C-0838-F93C-8CE5B078B088}"/>
              </a:ext>
            </a:extLst>
          </p:cNvPr>
          <p:cNvSpPr txBox="1">
            <a:spLocks/>
          </p:cNvSpPr>
          <p:nvPr/>
        </p:nvSpPr>
        <p:spPr>
          <a:xfrm>
            <a:off x="838200" y="1650932"/>
            <a:ext cx="10820400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An array can store a list of values, and just like we mentioned before, JavaScript is a weakly typed language, so an array can store different types at once.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There are various methods available to access and manipulate an array: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 err="1">
                <a:latin typeface="+mn-lt"/>
              </a:rPr>
              <a:t>forEach</a:t>
            </a:r>
            <a:r>
              <a:rPr lang="en-US" altLang="zh-TW" sz="2000" b="1" dirty="0">
                <a:latin typeface="+mn-lt"/>
              </a:rPr>
              <a:t>():</a:t>
            </a:r>
            <a:r>
              <a:rPr lang="en-US" altLang="zh-TW" sz="2000" dirty="0">
                <a:latin typeface="+mn-lt"/>
              </a:rPr>
              <a:t> calls a function (a callback function) once for each array element.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map(): </a:t>
            </a:r>
            <a:r>
              <a:rPr lang="en-US" altLang="zh-TW" sz="2000" dirty="0">
                <a:latin typeface="+mn-lt"/>
              </a:rPr>
              <a:t>creates a new array by performing a function on each array element.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reduce(): </a:t>
            </a:r>
            <a:r>
              <a:rPr lang="en-US" altLang="zh-TW" sz="2000" dirty="0">
                <a:latin typeface="+mn-lt"/>
              </a:rPr>
              <a:t>executes a reducer function for array element.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filter(): </a:t>
            </a:r>
            <a:r>
              <a:rPr lang="en-US" altLang="zh-TW" sz="2000" dirty="0">
                <a:latin typeface="+mn-lt"/>
              </a:rPr>
              <a:t>creates a new array with array elements that pass a test.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every(): </a:t>
            </a:r>
            <a:r>
              <a:rPr lang="en-US" altLang="zh-TW" sz="2000" dirty="0">
                <a:latin typeface="+mn-lt"/>
              </a:rPr>
              <a:t>checks if </a:t>
            </a:r>
            <a:r>
              <a:rPr lang="en-US" altLang="zh-TW" sz="2000" b="1" dirty="0">
                <a:highlight>
                  <a:srgbClr val="FFFF00"/>
                </a:highlight>
                <a:latin typeface="+mn-lt"/>
              </a:rPr>
              <a:t>ALL</a:t>
            </a:r>
            <a:r>
              <a:rPr lang="en-US" altLang="zh-TW" sz="2000" dirty="0">
                <a:latin typeface="+mn-lt"/>
              </a:rPr>
              <a:t> array values pass a test.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some(): </a:t>
            </a:r>
            <a:r>
              <a:rPr lang="en-US" altLang="zh-TW" sz="2000" dirty="0">
                <a:latin typeface="+mn-lt"/>
              </a:rPr>
              <a:t>checks if </a:t>
            </a:r>
            <a:r>
              <a:rPr lang="en-US" altLang="zh-TW" sz="2000" b="1" dirty="0">
                <a:highlight>
                  <a:srgbClr val="FFFF00"/>
                </a:highlight>
                <a:latin typeface="+mn-lt"/>
              </a:rPr>
              <a:t>SOME</a:t>
            </a:r>
            <a:r>
              <a:rPr lang="en-US" altLang="zh-TW" sz="2000" dirty="0">
                <a:latin typeface="+mn-lt"/>
              </a:rPr>
              <a:t> array values pass a test.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>
                <a:latin typeface="+mn-lt"/>
              </a:rPr>
              <a:t>find(): </a:t>
            </a:r>
            <a:r>
              <a:rPr lang="en-US" altLang="zh-TW" sz="2000" dirty="0">
                <a:latin typeface="+mn-lt"/>
              </a:rPr>
              <a:t>returns the value of the first array element that passes a test function.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b="1" dirty="0" err="1">
                <a:latin typeface="+mn-lt"/>
              </a:rPr>
              <a:t>findIndex</a:t>
            </a:r>
            <a:r>
              <a:rPr lang="en-US" altLang="zh-TW" sz="2000" b="1" dirty="0">
                <a:latin typeface="+mn-lt"/>
              </a:rPr>
              <a:t>(): </a:t>
            </a:r>
            <a:r>
              <a:rPr lang="en-US" altLang="zh-TW" sz="2000" dirty="0">
                <a:latin typeface="+mn-lt"/>
              </a:rPr>
              <a:t>returns the index of the first array element that passes a test function.</a:t>
            </a:r>
          </a:p>
        </p:txBody>
      </p:sp>
    </p:spTree>
    <p:extLst>
      <p:ext uri="{BB962C8B-B14F-4D97-AF65-F5344CB8AC3E}">
        <p14:creationId xmlns:p14="http://schemas.microsoft.com/office/powerpoint/2010/main" val="245909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課後心得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終於到了</a:t>
            </a:r>
            <a:r>
              <a:rPr lang="en-US" altLang="zh-TW" dirty="0">
                <a:ea typeface="Microsoft JhengHei UI" panose="020B0604030504040204" pitchFamily="34" charset="-120"/>
              </a:rPr>
              <a:t>JavaScript</a:t>
            </a:r>
            <a:r>
              <a:rPr lang="zh-TW" altLang="en-US" dirty="0">
                <a:ea typeface="Microsoft JhengHei UI" panose="020B0604030504040204" pitchFamily="34" charset="-120"/>
              </a:rPr>
              <a:t>，最期待這個部分了，寫起來跟</a:t>
            </a:r>
            <a:r>
              <a:rPr lang="en-US" altLang="zh-TW" dirty="0">
                <a:ea typeface="Microsoft JhengHei UI" panose="020B0604030504040204" pitchFamily="34" charset="-120"/>
              </a:rPr>
              <a:t>Python</a:t>
            </a:r>
            <a:r>
              <a:rPr lang="zh-TW" altLang="en-US" dirty="0">
                <a:ea typeface="Microsoft JhengHei UI" panose="020B0604030504040204" pitchFamily="34" charset="-120"/>
              </a:rPr>
              <a:t>很接近，也跟</a:t>
            </a:r>
            <a:r>
              <a:rPr lang="en-US" altLang="zh-TW" dirty="0">
                <a:ea typeface="Microsoft JhengHei UI" panose="020B0604030504040204" pitchFamily="34" charset="-120"/>
              </a:rPr>
              <a:t>Python</a:t>
            </a:r>
            <a:r>
              <a:rPr lang="zh-TW" altLang="en-US" dirty="0">
                <a:ea typeface="Microsoft JhengHei UI" panose="020B0604030504040204" pitchFamily="34" charset="-120"/>
              </a:rPr>
              <a:t>一樣是弱型態，對資料型態不強求，其他用法也跟其他程式很像，覺得比較酷的地方是</a:t>
            </a:r>
            <a:r>
              <a:rPr lang="en-US" altLang="zh-TW" dirty="0">
                <a:ea typeface="Microsoft JhengHei UI" panose="020B0604030504040204" pitchFamily="34" charset="-120"/>
              </a:rPr>
              <a:t>function</a:t>
            </a:r>
            <a:r>
              <a:rPr lang="zh-TW" altLang="en-US" dirty="0">
                <a:ea typeface="Microsoft JhengHei UI" panose="020B0604030504040204" pitchFamily="34" charset="-120"/>
              </a:rPr>
              <a:t>可以寫成一行的形式，有點像</a:t>
            </a:r>
            <a:r>
              <a:rPr lang="en-US" altLang="zh-TW" dirty="0">
                <a:ea typeface="Microsoft JhengHei UI" panose="020B0604030504040204" pitchFamily="34" charset="-120"/>
              </a:rPr>
              <a:t>Python</a:t>
            </a:r>
            <a:r>
              <a:rPr lang="zh-TW" altLang="en-US" dirty="0">
                <a:ea typeface="Microsoft JhengHei UI" panose="020B0604030504040204" pitchFamily="34" charset="-120"/>
              </a:rPr>
              <a:t>裡的</a:t>
            </a:r>
            <a:r>
              <a:rPr lang="en-US" altLang="zh-TW" dirty="0">
                <a:ea typeface="Microsoft JhengHei UI" panose="020B0604030504040204" pitchFamily="34" charset="-120"/>
              </a:rPr>
              <a:t>lambda</a:t>
            </a:r>
            <a:r>
              <a:rPr lang="zh-TW" altLang="en-US" dirty="0"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ea typeface="Microsoft JhengHei UI" panose="020B0604030504040204" pitchFamily="34" charset="-120"/>
              </a:rPr>
              <a:t>function</a:t>
            </a:r>
            <a:r>
              <a:rPr lang="en-US" altLang="zh-TW" dirty="0"/>
              <a:t>(</a:t>
            </a:r>
            <a:r>
              <a:rPr lang="zh-TW" altLang="en-US" dirty="0"/>
              <a:t>匿名函式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rtl="0"/>
            <a:r>
              <a:rPr lang="zh-TW" altLang="en-US" dirty="0"/>
              <a:t>目前其他課程在學</a:t>
            </a:r>
            <a:r>
              <a:rPr lang="en-US" altLang="zh-TW" dirty="0"/>
              <a:t>C</a:t>
            </a:r>
            <a:r>
              <a:rPr lang="zh-TW" altLang="en-US" dirty="0"/>
              <a:t>和</a:t>
            </a:r>
            <a:r>
              <a:rPr lang="en-US" altLang="zh-TW" dirty="0"/>
              <a:t>Java</a:t>
            </a:r>
            <a:r>
              <a:rPr lang="zh-TW" altLang="en-US" dirty="0"/>
              <a:t>，之前有學</a:t>
            </a:r>
            <a:r>
              <a:rPr lang="en-US" altLang="zh-TW" dirty="0"/>
              <a:t>Python</a:t>
            </a:r>
            <a:r>
              <a:rPr lang="zh-TW" altLang="en-US" dirty="0"/>
              <a:t>，到</a:t>
            </a:r>
            <a:r>
              <a:rPr lang="en-US" altLang="zh-TW" dirty="0"/>
              <a:t>JS</a:t>
            </a:r>
            <a:r>
              <a:rPr lang="zh-TW" altLang="en-US" dirty="0"/>
              <a:t>就覺得很輕鬆，不像</a:t>
            </a:r>
            <a:r>
              <a:rPr lang="en-US" altLang="zh-TW" dirty="0"/>
              <a:t>C</a:t>
            </a:r>
            <a:r>
              <a:rPr lang="zh-TW" altLang="en-US" dirty="0"/>
              <a:t>跟</a:t>
            </a:r>
            <a:r>
              <a:rPr lang="en-US" altLang="zh-TW" dirty="0"/>
              <a:t>Java</a:t>
            </a:r>
            <a:r>
              <a:rPr lang="zh-TW" altLang="en-US" dirty="0"/>
              <a:t>在語法上有點拘束的感覺，也因為有學過</a:t>
            </a:r>
            <a:r>
              <a:rPr lang="en-US" altLang="zh-TW" dirty="0"/>
              <a:t>Python</a:t>
            </a:r>
            <a:r>
              <a:rPr lang="zh-TW" altLang="en-US"/>
              <a:t>，語法上跟</a:t>
            </a:r>
            <a:r>
              <a:rPr lang="en-US" altLang="zh-TW" dirty="0"/>
              <a:t>JS</a:t>
            </a:r>
            <a:r>
              <a:rPr lang="zh-TW" altLang="en-US" dirty="0"/>
              <a:t>很相似，寫起來比較快熟悉。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22" name="圖片版面配置區 21" descr="暮色中的群山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" b="63"/>
          <a:stretch/>
        </p:blipFill>
        <p:spPr/>
      </p:pic>
      <p:pic>
        <p:nvPicPr>
          <p:cNvPr id="18" name="圖片版面配置區 17" descr="日落時的群山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77" b="177"/>
          <a:stretch/>
        </p:blipFill>
        <p:spPr/>
      </p:pic>
      <p:pic>
        <p:nvPicPr>
          <p:cNvPr id="20" name="圖片版面配置區 19" descr="日落時的群山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209" b="209"/>
          <a:stretch/>
        </p:blipFill>
        <p:spPr/>
      </p:pic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 err="1">
                <a:latin typeface="+mj-lt"/>
              </a:rPr>
              <a:t>javascript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8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70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2024/12/05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9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 err="1">
                <a:latin typeface="+mj-lt"/>
              </a:rPr>
              <a:t>javascript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+mj-lt"/>
                <a:ea typeface="Microsoft JhengHei UI" panose="020B0604030504040204" pitchFamily="34" charset="-120"/>
              </a:rPr>
              <a:t>簡報者：劉祐伸</a:t>
            </a: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18321367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{9BDDE344-DB44-4E7A-994B-E8FC6FB80861}tf89338750_win32</Template>
  <TotalTime>1008</TotalTime>
  <Words>461</Words>
  <Application>Microsoft Office PowerPoint</Application>
  <PresentationFormat>寬螢幕</PresentationFormat>
  <Paragraphs>51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Microsoft JhengHei UI</vt:lpstr>
      <vt:lpstr>Arial</vt:lpstr>
      <vt:lpstr>GradientUnivers</vt:lpstr>
      <vt:lpstr>javascript</vt:lpstr>
      <vt:lpstr>議程</vt:lpstr>
      <vt:lpstr>主題一</vt:lpstr>
      <vt:lpstr>JavaScript Intro</vt:lpstr>
      <vt:lpstr>JavaScript Intro</vt:lpstr>
      <vt:lpstr>主題一</vt:lpstr>
      <vt:lpstr>JavaScript Array</vt:lpstr>
      <vt:lpstr>課後心得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Garry</dc:creator>
  <cp:lastModifiedBy>Adam Garry</cp:lastModifiedBy>
  <cp:revision>68</cp:revision>
  <dcterms:created xsi:type="dcterms:W3CDTF">2024-10-04T12:33:05Z</dcterms:created>
  <dcterms:modified xsi:type="dcterms:W3CDTF">2024-12-05T13:16:44Z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