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314" r:id="rId5"/>
    <p:sldId id="315" r:id="rId6"/>
    <p:sldId id="309" r:id="rId7"/>
    <p:sldId id="313" r:id="rId8"/>
    <p:sldId id="326" r:id="rId9"/>
    <p:sldId id="327" r:id="rId10"/>
    <p:sldId id="318" r:id="rId11"/>
    <p:sldId id="328" r:id="rId12"/>
    <p:sldId id="329" r:id="rId13"/>
    <p:sldId id="330" r:id="rId14"/>
    <p:sldId id="331" r:id="rId15"/>
    <p:sldId id="332" r:id="rId16"/>
    <p:sldId id="333" r:id="rId17"/>
    <p:sldId id="316" r:id="rId18"/>
    <p:sldId id="317" r:id="rId1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ED217E3-EE91-477F-BF95-AB4970EF1D6C}">
          <p14:sldIdLst>
            <p14:sldId id="314"/>
            <p14:sldId id="315"/>
            <p14:sldId id="309"/>
            <p14:sldId id="313"/>
            <p14:sldId id="326"/>
            <p14:sldId id="327"/>
            <p14:sldId id="318"/>
            <p14:sldId id="328"/>
            <p14:sldId id="329"/>
            <p14:sldId id="330"/>
            <p14:sldId id="331"/>
            <p14:sldId id="332"/>
            <p14:sldId id="333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61" autoAdjust="0"/>
  </p:normalViewPr>
  <p:slideViewPr>
    <p:cSldViewPr snapToGrid="0">
      <p:cViewPr varScale="1">
        <p:scale>
          <a:sx n="96" d="100"/>
          <a:sy n="96" d="100"/>
        </p:scale>
        <p:origin x="1068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C7BD883-E570-4B0F-9E18-F89D060514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7825A8-A57B-43B0-BA2C-78F0335611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4DE4D-4E38-4D8C-8D32-A26C2FA8CED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2024/12/20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404714-211C-45BF-8164-268C01DCBD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6E2E20-ED21-467B-ABCD-FF8842D9D1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B8736-D8EB-47F3-A4C4-7D5F34ACE92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49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EB2F747-81C0-41F9-A53E-9239588F4D56}" type="datetime1">
              <a:rPr lang="zh-TW" altLang="en-US" smtClean="0"/>
              <a:pPr/>
              <a:t>2024/12/20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939589-3E79-4C82-AA4A-FE78234FAA59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60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4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51A59-99CE-98D9-1F36-338FA5219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AE5C00D-3B7C-3BAA-8527-B335F40967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049171B-0D40-5406-2B2A-07E450D88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5A74E-E320-BB9F-7889-B13BEB407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61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D64E7-46A7-EB9B-E94D-DAAF170E6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9E50BB5-11E1-512B-EE23-8DCBFE7F06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E090CDC-7D3F-BBD0-3EBA-B8FFA02BE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B5C1E0-2599-D5B2-9653-9513A05AA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6538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079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28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預留位置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圖片版面配置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dirty="0"/>
              <a:t>20XX/9/3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圖形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圖形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 2 投影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圖形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圖形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圖形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dirty="0"/>
              <a:t>20XX/9/3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  <p:sp>
        <p:nvSpPr>
          <p:cNvPr id="11" name="圖形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圖形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圖形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圖形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4" name="圖形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圖形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圖形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圖形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n-lt"/>
                <a:ea typeface="Microsoft JhengHei UI" panose="020B0604030504040204" pitchFamily="34" charset="-120"/>
              </a:defRPr>
            </a:lvl1pPr>
            <a:lvl2pPr>
              <a:defRPr>
                <a:latin typeface="+mn-lt"/>
                <a:ea typeface="Microsoft JhengHei UI" panose="020B0604030504040204" pitchFamily="34" charset="-120"/>
              </a:defRPr>
            </a:lvl2pPr>
            <a:lvl3pPr>
              <a:defRPr>
                <a:latin typeface="+mn-lt"/>
                <a:ea typeface="Microsoft JhengHei UI" panose="020B0604030504040204" pitchFamily="34" charset="-120"/>
              </a:defRPr>
            </a:lvl3pPr>
            <a:lvl4pPr>
              <a:defRPr>
                <a:latin typeface="+mn-lt"/>
                <a:ea typeface="Microsoft JhengHei UI" panose="020B0604030504040204" pitchFamily="34" charset="-120"/>
              </a:defRPr>
            </a:lvl4pPr>
            <a:lvl5pPr>
              <a:defRPr>
                <a:latin typeface="+mn-lt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​​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與內容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圖形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圖形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6066629" cy="2843784"/>
          </a:xfrm>
        </p:spPr>
        <p:txBody>
          <a:bodyPr rtlCol="0"/>
          <a:lstStyle/>
          <a:p>
            <a:pPr rtl="0"/>
            <a:r>
              <a:rPr lang="en-US" altLang="zh-TW" dirty="0">
                <a:latin typeface="+mj-lt"/>
                <a:ea typeface="Microsoft JhengHei UI" panose="020B0604030504040204" pitchFamily="34" charset="-120"/>
              </a:rPr>
              <a:t>JS Async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劉祐伸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052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AB2E2-4EFB-BB61-547C-545A13C78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76129D-34F4-4DAC-6483-14B8306C5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主題三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4A8331-731A-BB4E-2611-FA354C2BB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JS Promise</a:t>
            </a:r>
          </a:p>
        </p:txBody>
      </p:sp>
    </p:spTree>
    <p:extLst>
      <p:ext uri="{BB962C8B-B14F-4D97-AF65-F5344CB8AC3E}">
        <p14:creationId xmlns:p14="http://schemas.microsoft.com/office/powerpoint/2010/main" val="60036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16E44-5E1B-6421-CB31-7156C0395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6607AA-9DB0-330F-28A9-F674D252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838147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JS Promise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4B8046-74A7-0982-00FA-EA5027BA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11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50509DA-73B7-ECEE-B4A3-DFAB96E49AD1}"/>
              </a:ext>
            </a:extLst>
          </p:cNvPr>
          <p:cNvSpPr txBox="1">
            <a:spLocks/>
          </p:cNvSpPr>
          <p:nvPr/>
        </p:nvSpPr>
        <p:spPr>
          <a:xfrm>
            <a:off x="838200" y="1319083"/>
            <a:ext cx="10820400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A Promise is an Object that links Producing code and Consuming code.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A Promise contains both the producing code and calls to the consuming code.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102ADA2-B289-4967-E03D-F78CD6255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752" y="2331503"/>
            <a:ext cx="5566496" cy="402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5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BC1A7-835C-40CE-3040-E5C5C2C21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A0424-4505-9528-E887-19F4EF80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838147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JS Promise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F6EDAD-501A-3AAF-52A2-84AE47F5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12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F056854-64BC-051F-D555-C961F7DAA5EC}"/>
              </a:ext>
            </a:extLst>
          </p:cNvPr>
          <p:cNvSpPr txBox="1">
            <a:spLocks/>
          </p:cNvSpPr>
          <p:nvPr/>
        </p:nvSpPr>
        <p:spPr>
          <a:xfrm>
            <a:off x="838200" y="1319083"/>
            <a:ext cx="10820400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 err="1">
                <a:latin typeface="+mn-lt"/>
              </a:rPr>
              <a:t>Promise</a:t>
            </a:r>
            <a:r>
              <a:rPr lang="en-US" altLang="zh-TW" sz="2000" b="1" dirty="0" err="1">
                <a:highlight>
                  <a:srgbClr val="FFFF00"/>
                </a:highlight>
                <a:latin typeface="+mn-lt"/>
              </a:rPr>
              <a:t>.then</a:t>
            </a:r>
            <a:r>
              <a:rPr lang="en-US" altLang="zh-TW" sz="2000" b="1" dirty="0">
                <a:highlight>
                  <a:srgbClr val="FFFF00"/>
                </a:highlight>
                <a:latin typeface="+mn-lt"/>
              </a:rPr>
              <a:t>()</a:t>
            </a:r>
            <a:r>
              <a:rPr lang="en-US" altLang="zh-TW" sz="2000" dirty="0">
                <a:latin typeface="+mn-lt"/>
              </a:rPr>
              <a:t> takes two arguments, a callback for </a:t>
            </a:r>
            <a:r>
              <a:rPr lang="en-US" altLang="zh-TW" sz="2000" b="1" dirty="0">
                <a:latin typeface="+mn-lt"/>
              </a:rPr>
              <a:t>success</a:t>
            </a:r>
            <a:r>
              <a:rPr lang="en-US" altLang="zh-TW" sz="2000" dirty="0">
                <a:latin typeface="+mn-lt"/>
              </a:rPr>
              <a:t> and another for </a:t>
            </a:r>
            <a:r>
              <a:rPr lang="en-US" altLang="zh-TW" sz="2000" b="1" dirty="0">
                <a:latin typeface="+mn-lt"/>
              </a:rPr>
              <a:t>failure</a:t>
            </a:r>
            <a:r>
              <a:rPr lang="en-US" altLang="zh-TW" sz="2000" dirty="0">
                <a:latin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Both are </a:t>
            </a:r>
            <a:r>
              <a:rPr lang="en-US" altLang="zh-TW" sz="2000" b="1" dirty="0">
                <a:latin typeface="+mn-lt"/>
              </a:rPr>
              <a:t>optional</a:t>
            </a:r>
            <a:r>
              <a:rPr lang="en-US" altLang="zh-TW" sz="2000" dirty="0">
                <a:latin typeface="+mn-lt"/>
              </a:rPr>
              <a:t>, so you can add a callback for success or failure only.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190BD4-5971-DC8B-6FED-AF3EE3257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791" y="2218807"/>
            <a:ext cx="4344418" cy="43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4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CF1E5-BAB8-9151-A2AF-A4CA4C699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D2D198-7849-C0FB-6027-1494A3F7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838147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JS Promise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586D88-61F7-C8A2-A8D6-A6DE3629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13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ED79641-1319-A349-6414-8B63553D9C94}"/>
              </a:ext>
            </a:extLst>
          </p:cNvPr>
          <p:cNvSpPr txBox="1">
            <a:spLocks/>
          </p:cNvSpPr>
          <p:nvPr/>
        </p:nvSpPr>
        <p:spPr>
          <a:xfrm>
            <a:off x="838200" y="1319083"/>
            <a:ext cx="10820400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To demonstrate the use of promises, we will use the callback examples from the previous chapter.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EC4790-3240-15C6-C264-341EB83B1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42" y="2199791"/>
            <a:ext cx="3952130" cy="382958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FA37A91-4259-41B0-DDD4-0E4B13093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397" y="2199791"/>
            <a:ext cx="4588515" cy="291864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1B9EC13-7B9C-62E7-3C7F-3E1FF57C0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130" y="4929767"/>
            <a:ext cx="3610479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4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課後心得</a:t>
            </a:r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好快就教到非同步單元，學到了該怎麼操作回傳函數、等待時間及兌現物件，非同步</a:t>
            </a:r>
            <a:r>
              <a:rPr lang="zh-TW" altLang="en-US" dirty="0"/>
              <a:t>特別在</a:t>
            </a:r>
            <a:r>
              <a:rPr lang="en-US" altLang="zh-TW" dirty="0"/>
              <a:t>IO</a:t>
            </a:r>
            <a:r>
              <a:rPr lang="zh-TW" altLang="en-US" dirty="0"/>
              <a:t>端口用最多，像是在按按鈕時，在執行主程式時會異步執行按鈕的函數，這樣就可以不用先等按鈕執行完才回來主程式，在大量</a:t>
            </a:r>
            <a:r>
              <a:rPr lang="en-US" altLang="zh-TW" dirty="0"/>
              <a:t>IO</a:t>
            </a:r>
            <a:r>
              <a:rPr lang="zh-TW" altLang="en-US" dirty="0"/>
              <a:t>端口執行下會快很多。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pic>
        <p:nvPicPr>
          <p:cNvPr id="22" name="圖片版面配置區 21" descr="暮色中的群山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63" b="63"/>
          <a:stretch/>
        </p:blipFill>
        <p:spPr/>
      </p:pic>
      <p:pic>
        <p:nvPicPr>
          <p:cNvPr id="18" name="圖片版面配置區 17" descr="日落時的群山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77" b="177"/>
          <a:stretch/>
        </p:blipFill>
        <p:spPr/>
      </p:pic>
      <p:pic>
        <p:nvPicPr>
          <p:cNvPr id="20" name="圖片版面配置區 19" descr="日落時的群山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t="209" b="209"/>
          <a:stretch/>
        </p:blipFill>
        <p:spPr/>
      </p:pic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zh-TW" noProof="0" dirty="0">
                <a:latin typeface="+mj-lt"/>
              </a:rPr>
              <a:t>JS Async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ea typeface="Microsoft JhengHei UI" panose="020B0604030504040204" pitchFamily="34" charset="-120"/>
              </a:rPr>
              <a:pPr rtl="0"/>
              <a:t>14</a:t>
            </a:fld>
            <a:endParaRPr lang="zh-TW" altLang="en-US" dirty="0"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8701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版面配置區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2024/12/20</a:t>
            </a: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ea typeface="Microsoft JhengHei UI" panose="020B0604030504040204" pitchFamily="34" charset="-120"/>
              </a:rPr>
              <a:pPr rtl="0"/>
              <a:t>15</a:t>
            </a:fld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zh-TW" noProof="0" dirty="0">
                <a:latin typeface="+mj-lt"/>
              </a:rPr>
              <a:t>JS Async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  <p:pic>
        <p:nvPicPr>
          <p:cNvPr id="9" name="圖片版面配置區 8" descr="日落時的群山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圖片版面配置區 10" descr="日落時的群山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感謝您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+mj-lt"/>
                <a:ea typeface="Microsoft JhengHei UI" panose="020B0604030504040204" pitchFamily="34" charset="-120"/>
              </a:rPr>
              <a:t>簡報者：劉祐伸</a:t>
            </a:r>
          </a:p>
        </p:txBody>
      </p:sp>
      <p:pic>
        <p:nvPicPr>
          <p:cNvPr id="15" name="圖片版面配置區 14" descr="暮色中的群山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圖片版面配置區 12" descr="黎明前夜空下的群山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183213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152" y="566293"/>
            <a:ext cx="4466689" cy="2276856"/>
          </a:xfrm>
        </p:spPr>
        <p:txBody>
          <a:bodyPr rtlCol="0"/>
          <a:lstStyle/>
          <a:p>
            <a:pPr algn="l"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議程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7367" y="3119925"/>
            <a:ext cx="4225185" cy="3118104"/>
          </a:xfrm>
        </p:spPr>
        <p:txBody>
          <a:bodyPr rtlCol="0">
            <a:normAutofit/>
          </a:bodyPr>
          <a:lstStyle/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主題一</a:t>
            </a:r>
            <a:r>
              <a:rPr lang="en-US" altLang="zh-TW" sz="2000" dirty="0">
                <a:latin typeface="+mj-lt"/>
              </a:rPr>
              <a:t>	JS Callback</a:t>
            </a:r>
          </a:p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latin typeface="+mj-lt"/>
              </a:rPr>
              <a:t>主題二</a:t>
            </a:r>
            <a:r>
              <a:rPr lang="en-US" altLang="zh-TW" sz="2000" dirty="0">
                <a:latin typeface="+mj-lt"/>
              </a:rPr>
              <a:t>	JS Asynchronous</a:t>
            </a:r>
          </a:p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latin typeface="+mj-lt"/>
              </a:rPr>
              <a:t>主題三</a:t>
            </a:r>
            <a:r>
              <a:rPr lang="en-US" altLang="zh-TW" sz="2000" dirty="0">
                <a:latin typeface="+mj-lt"/>
              </a:rPr>
              <a:t>	JS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Promise</a:t>
            </a:r>
          </a:p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latin typeface="+mj-lt"/>
              </a:rPr>
              <a:t>課後心得</a:t>
            </a:r>
            <a:endParaRPr lang="zh-TW" altLang="en-US" sz="2000" dirty="0">
              <a:solidFill>
                <a:schemeClr val="bg1"/>
              </a:solidFill>
              <a:latin typeface="+mj-lt"/>
              <a:ea typeface="Microsoft JhengHei UI" panose="020B0604030504040204" pitchFamily="34" charset="-120"/>
            </a:endParaRPr>
          </a:p>
        </p:txBody>
      </p:sp>
      <p:pic>
        <p:nvPicPr>
          <p:cNvPr id="6" name="圖片版面配置區 5" descr="日落時的群山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+mn-lt"/>
                <a:ea typeface="Microsoft JhengHei UI" panose="020B0604030504040204" pitchFamily="34" charset="-120"/>
              </a:rPr>
              <a:t>2024/12/20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+mn-lt"/>
                <a:ea typeface="Microsoft JhengHei UI" panose="020B0604030504040204" pitchFamily="34" charset="-120"/>
              </a:rPr>
              <a:pPr/>
              <a:t>2</a:t>
            </a:fld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  <p:sp>
        <p:nvSpPr>
          <p:cNvPr id="2" name="頁尾版面配置區 4">
            <a:extLst>
              <a:ext uri="{FF2B5EF4-FFF2-40B4-BE49-F238E27FC236}">
                <a16:creationId xmlns:a16="http://schemas.microsoft.com/office/drawing/2014/main" id="{565310F1-ADA8-2F11-1729-D698030B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/>
          <a:p>
            <a:r>
              <a:rPr lang="en-US" altLang="zh-TW" noProof="0" dirty="0">
                <a:latin typeface="+mj-lt"/>
              </a:rPr>
              <a:t>JS Async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3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主題一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JS Callback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838147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JS Callback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4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E4704D-A119-C7A7-6D0A-82632B484C11}"/>
              </a:ext>
            </a:extLst>
          </p:cNvPr>
          <p:cNvSpPr txBox="1">
            <a:spLocks/>
          </p:cNvSpPr>
          <p:nvPr/>
        </p:nvSpPr>
        <p:spPr>
          <a:xfrm>
            <a:off x="838200" y="1319083"/>
            <a:ext cx="10820400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JavaScript functions are executed in the </a:t>
            </a:r>
            <a:r>
              <a:rPr lang="en-US" altLang="zh-TW" sz="2000" b="1" dirty="0">
                <a:latin typeface="+mn-lt"/>
              </a:rPr>
              <a:t>sequence</a:t>
            </a:r>
            <a:r>
              <a:rPr lang="en-US" altLang="zh-TW" sz="2000" dirty="0">
                <a:latin typeface="+mn-lt"/>
              </a:rPr>
              <a:t> they are </a:t>
            </a:r>
            <a:r>
              <a:rPr lang="en-US" altLang="zh-TW" sz="2000" b="1" dirty="0">
                <a:latin typeface="+mn-lt"/>
              </a:rPr>
              <a:t>called</a:t>
            </a:r>
            <a:r>
              <a:rPr lang="en-US" altLang="zh-TW" sz="2000" dirty="0">
                <a:latin typeface="+mn-lt"/>
              </a:rPr>
              <a:t>. Not in the sequence they are defined.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These examples show will end up displaying the difference between displaying "After" and "Before":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238C95-3D89-DB89-A129-8E431363E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53" y="3094957"/>
            <a:ext cx="3507523" cy="26697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A8B57A-D083-1437-5D64-66193D11D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941" y="3092763"/>
            <a:ext cx="1270383" cy="84692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8533BF6-7F76-544C-D31C-C35D133EA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880" y="3092763"/>
            <a:ext cx="3477390" cy="266973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45AE92E-1B45-6473-C2BD-A6B75A8FE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5931" y="3092763"/>
            <a:ext cx="1355073" cy="84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5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F84B7-AD73-4474-A135-445C121CE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11842-2DDB-0460-8E86-1A5BD202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838147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JS Callback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CC637A-1EE8-251E-AAF7-FFDEF99B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5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09108BF-0479-DC2C-3DEF-AE2247371767}"/>
              </a:ext>
            </a:extLst>
          </p:cNvPr>
          <p:cNvSpPr txBox="1">
            <a:spLocks/>
          </p:cNvSpPr>
          <p:nvPr/>
        </p:nvSpPr>
        <p:spPr>
          <a:xfrm>
            <a:off x="838200" y="1319083"/>
            <a:ext cx="10820400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Sometimes you would like to have better control over when to execute a function.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Suppose you want to do a calculation, and then display the result.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You could call a calculator function (</a:t>
            </a:r>
            <a:r>
              <a:rPr lang="en-US" altLang="zh-TW" sz="2000" dirty="0" err="1">
                <a:latin typeface="+mn-lt"/>
              </a:rPr>
              <a:t>myCalculator</a:t>
            </a:r>
            <a:r>
              <a:rPr lang="en-US" altLang="zh-TW" sz="2000" dirty="0">
                <a:latin typeface="+mn-lt"/>
              </a:rPr>
              <a:t>), save the result, and then call another function (</a:t>
            </a:r>
            <a:r>
              <a:rPr lang="en-US" altLang="zh-TW" sz="2000" dirty="0" err="1">
                <a:latin typeface="+mn-lt"/>
              </a:rPr>
              <a:t>myDisplayer</a:t>
            </a:r>
            <a:r>
              <a:rPr lang="en-US" altLang="zh-TW" sz="2000" dirty="0">
                <a:latin typeface="+mn-lt"/>
              </a:rPr>
              <a:t>) to display the result.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BFE6BA7-5549-2499-71F9-19DF92142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476" y="2858233"/>
            <a:ext cx="4477047" cy="351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1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FB52F-FF18-DD6A-2C30-77B59411B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D081E-6046-695B-9FC9-EA2BDB35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838147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JS Callback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C111B0-6429-1141-33DC-B2070032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6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753813B-6F08-5D3B-FC30-1C986B7CC032}"/>
              </a:ext>
            </a:extLst>
          </p:cNvPr>
          <p:cNvSpPr txBox="1">
            <a:spLocks/>
          </p:cNvSpPr>
          <p:nvPr/>
        </p:nvSpPr>
        <p:spPr>
          <a:xfrm>
            <a:off x="838200" y="1319083"/>
            <a:ext cx="10820400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Using a callback, you could call the calculator function (</a:t>
            </a:r>
            <a:r>
              <a:rPr lang="en-US" altLang="zh-TW" sz="2000" dirty="0" err="1">
                <a:latin typeface="+mn-lt"/>
              </a:rPr>
              <a:t>myCalculator</a:t>
            </a:r>
            <a:r>
              <a:rPr lang="en-US" altLang="zh-TW" sz="2000" dirty="0">
                <a:latin typeface="+mn-lt"/>
              </a:rPr>
              <a:t>) with a callback (</a:t>
            </a:r>
            <a:r>
              <a:rPr lang="en-US" altLang="zh-TW" sz="2000" dirty="0" err="1">
                <a:latin typeface="+mn-lt"/>
              </a:rPr>
              <a:t>myCallback</a:t>
            </a:r>
            <a:r>
              <a:rPr lang="en-US" altLang="zh-TW" sz="2000" dirty="0">
                <a:latin typeface="+mn-lt"/>
              </a:rPr>
              <a:t>), and let the calculator function run the callback after the calculation is finished.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In this example, </a:t>
            </a:r>
            <a:r>
              <a:rPr lang="en-US" altLang="zh-TW" sz="2000" dirty="0" err="1">
                <a:latin typeface="+mn-lt"/>
              </a:rPr>
              <a:t>myDisplayer</a:t>
            </a:r>
            <a:r>
              <a:rPr lang="en-US" altLang="zh-TW" sz="2000" dirty="0">
                <a:latin typeface="+mn-lt"/>
              </a:rPr>
              <a:t> is a called a </a:t>
            </a:r>
            <a:r>
              <a:rPr lang="en-US" altLang="zh-TW" sz="2000" b="1" dirty="0">
                <a:latin typeface="+mn-lt"/>
              </a:rPr>
              <a:t>callback function</a:t>
            </a:r>
            <a:r>
              <a:rPr lang="en-US" altLang="zh-TW" sz="2000" dirty="0">
                <a:latin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It is passed to </a:t>
            </a:r>
            <a:r>
              <a:rPr lang="en-US" altLang="zh-TW" sz="2000" dirty="0" err="1">
                <a:latin typeface="+mn-lt"/>
              </a:rPr>
              <a:t>myCalculator</a:t>
            </a:r>
            <a:r>
              <a:rPr lang="en-US" altLang="zh-TW" sz="2000" dirty="0">
                <a:latin typeface="+mn-lt"/>
              </a:rPr>
              <a:t>() as an </a:t>
            </a:r>
            <a:r>
              <a:rPr lang="en-US" altLang="zh-TW" sz="2000" b="1" dirty="0">
                <a:latin typeface="+mn-lt"/>
              </a:rPr>
              <a:t>argument</a:t>
            </a:r>
            <a:r>
              <a:rPr lang="en-US" altLang="zh-TW" sz="2000" dirty="0">
                <a:latin typeface="+mn-lt"/>
              </a:rPr>
              <a:t>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12B0C1-C627-D683-F9E5-CC9860723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492" y="3210339"/>
            <a:ext cx="5877015" cy="3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0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804B0-D325-1A48-6DDC-E8DD210BF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2C956-83DF-CBA5-F215-26BFD1C15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主題二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298278-E5F8-87F9-2D2B-78FBCD092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JS Asynchronous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32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056D0-EEC0-E25F-32B0-D099A9294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98BD0-805B-631A-620E-BD56C574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838147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JS Asynchronous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7C29EB-0CB9-F3F0-04D8-1BA06F9D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8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E3D834B-9558-CF6F-F53F-9B7C41FC423A}"/>
              </a:ext>
            </a:extLst>
          </p:cNvPr>
          <p:cNvSpPr txBox="1">
            <a:spLocks/>
          </p:cNvSpPr>
          <p:nvPr/>
        </p:nvSpPr>
        <p:spPr>
          <a:xfrm>
            <a:off x="838200" y="1319083"/>
            <a:ext cx="10820400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In the real world, callbacks are most often used with asynchronous functions.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A typical example is JavaScript </a:t>
            </a:r>
            <a:r>
              <a:rPr lang="en-US" altLang="zh-TW" sz="2000" b="1" dirty="0" err="1">
                <a:highlight>
                  <a:srgbClr val="FFFF00"/>
                </a:highlight>
                <a:latin typeface="+mn-lt"/>
              </a:rPr>
              <a:t>setTimeout</a:t>
            </a:r>
            <a:r>
              <a:rPr lang="en-US" altLang="zh-TW" sz="2000" b="1" dirty="0">
                <a:highlight>
                  <a:srgbClr val="FFFF00"/>
                </a:highlight>
                <a:latin typeface="+mn-lt"/>
              </a:rPr>
              <a:t>().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BF300F8-9FC6-BD2C-28CE-F7C13A986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47" y="2340431"/>
            <a:ext cx="6219641" cy="35435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925AE84-E79A-61F0-08F7-3DAC23095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895" y="2340431"/>
            <a:ext cx="3748541" cy="11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4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99413-0F02-9456-328A-C07A2C796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4C7A2-8B3E-7EC0-1666-6A6D6B98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838147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JS Asynchronous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D9C5AA-5132-B80D-3CC7-706EE879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9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5068940-3B0B-5760-75B8-40E834053A11}"/>
              </a:ext>
            </a:extLst>
          </p:cNvPr>
          <p:cNvSpPr txBox="1">
            <a:spLocks/>
          </p:cNvSpPr>
          <p:nvPr/>
        </p:nvSpPr>
        <p:spPr>
          <a:xfrm>
            <a:off x="838200" y="1319083"/>
            <a:ext cx="10820400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This example shows that it can be built up with multi-layers.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2B559E-5289-10A6-5AC7-04BE14D11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65" y="1778873"/>
            <a:ext cx="3611216" cy="458783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990BC55-F0AD-A58B-1EA7-38CBD14FA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145" y="1778873"/>
            <a:ext cx="4176907" cy="31573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E7011A9-8DF0-A992-A3E6-BBB77E5C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091" y="4326563"/>
            <a:ext cx="3795844" cy="204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736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21_TF89338750_Win32" id="{5E9B3395-FFAC-414A-B6B7-CD36791E5293}" vid="{68A61A5A-8CF9-4042-8E4C-8CB5B3ADE9C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{9BDDE344-DB44-4E7A-994B-E8FC6FB80861}tf89338750_win32</Template>
  <TotalTime>1395</TotalTime>
  <Words>417</Words>
  <Application>Microsoft Office PowerPoint</Application>
  <PresentationFormat>寬螢幕</PresentationFormat>
  <Paragraphs>64</Paragraphs>
  <Slides>15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8" baseType="lpstr">
      <vt:lpstr>Microsoft JhengHei UI</vt:lpstr>
      <vt:lpstr>Arial</vt:lpstr>
      <vt:lpstr>GradientUnivers</vt:lpstr>
      <vt:lpstr>JS Async</vt:lpstr>
      <vt:lpstr>議程</vt:lpstr>
      <vt:lpstr>主題一</vt:lpstr>
      <vt:lpstr>JS Callback</vt:lpstr>
      <vt:lpstr>JS Callback</vt:lpstr>
      <vt:lpstr>JS Callback</vt:lpstr>
      <vt:lpstr>主題二</vt:lpstr>
      <vt:lpstr>JS Asynchronous</vt:lpstr>
      <vt:lpstr>JS Asynchronous</vt:lpstr>
      <vt:lpstr>主題三</vt:lpstr>
      <vt:lpstr>JS Promise</vt:lpstr>
      <vt:lpstr>JS Promise</vt:lpstr>
      <vt:lpstr>JS Promise</vt:lpstr>
      <vt:lpstr>課後心得</vt:lpstr>
      <vt:lpstr>感謝您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Garry</dc:creator>
  <cp:lastModifiedBy>Adam Garry</cp:lastModifiedBy>
  <cp:revision>74</cp:revision>
  <dcterms:created xsi:type="dcterms:W3CDTF">2024-10-04T12:33:05Z</dcterms:created>
  <dcterms:modified xsi:type="dcterms:W3CDTF">2024-12-19T20:54:32Z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