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7" r:id="rId6"/>
    <p:sldId id="309" r:id="rId7"/>
    <p:sldId id="313" r:id="rId8"/>
    <p:sldId id="315" r:id="rId9"/>
    <p:sldId id="314" r:id="rId10"/>
    <p:sldId id="316" r:id="rId11"/>
    <p:sldId id="317" r:id="rId12"/>
    <p:sldId id="311" r:id="rId13"/>
    <p:sldId id="312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82" autoAdjust="0"/>
  </p:normalViewPr>
  <p:slideViewPr>
    <p:cSldViewPr snapToGrid="0">
      <p:cViewPr varScale="1">
        <p:scale>
          <a:sx n="58" d="100"/>
          <a:sy n="58" d="100"/>
        </p:scale>
        <p:origin x="96" y="90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2024/10/4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4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25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pecificity.keegan.s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coolors.co/palettes/trending" TargetMode="External"/><Relationship Id="rId4" Type="http://schemas.openxmlformats.org/officeDocument/2006/relationships/hyperlink" Target="https://coolors.co/contrast-checker/112a46-acc8e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sz="54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 </a:t>
            </a:r>
            <a:r>
              <a:rPr lang="zh-TW" altLang="en-US" sz="54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樣式類型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2024/9/27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樣式類型</a:t>
            </a: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8" y="3119925"/>
            <a:ext cx="2822258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/>
              <a:t>	CSS</a:t>
            </a:r>
            <a:r>
              <a:rPr lang="zh-TW" altLang="en-US" sz="2000" dirty="0"/>
              <a:t> </a:t>
            </a:r>
            <a:r>
              <a:rPr lang="en-US" altLang="zh-TW" sz="2000" dirty="0"/>
              <a:t>Priority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主題二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Selector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主題三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Color Testing</a:t>
            </a:r>
          </a:p>
          <a:p>
            <a:pPr algn="l">
              <a:tabLst>
                <a:tab pos="108000" algn="l"/>
              </a:tabLst>
            </a:pPr>
            <a:r>
              <a:rPr lang="zh-TW" altLang="en-US" sz="2000" dirty="0"/>
              <a:t>課後心得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2024/9/27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樣式類型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 Priority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Priority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717696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/>
              <a:t>File priority: </a:t>
            </a:r>
            <a:r>
              <a:rPr lang="en-US" altLang="zh-TW" sz="2400" dirty="0"/>
              <a:t>Inline</a:t>
            </a:r>
            <a:r>
              <a:rPr lang="zh-TW" altLang="en-US" sz="2400" dirty="0"/>
              <a:t> </a:t>
            </a:r>
            <a:r>
              <a:rPr lang="en-US" altLang="zh-TW" sz="2400" dirty="0"/>
              <a:t>style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Internal</a:t>
            </a:r>
            <a:r>
              <a:rPr lang="zh-TW" altLang="en-US" sz="2400" dirty="0"/>
              <a:t> </a:t>
            </a:r>
            <a:r>
              <a:rPr lang="en-US" altLang="zh-TW" sz="2400" dirty="0"/>
              <a:t>style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External</a:t>
            </a:r>
            <a:r>
              <a:rPr lang="zh-TW" altLang="en-US" sz="2400" dirty="0"/>
              <a:t> </a:t>
            </a:r>
            <a:r>
              <a:rPr lang="en-US" altLang="zh-TW" sz="2400" dirty="0"/>
              <a:t>style</a:t>
            </a:r>
          </a:p>
          <a:p>
            <a:pPr marL="0" indent="0">
              <a:buNone/>
            </a:pPr>
            <a:r>
              <a:rPr lang="en-US" altLang="zh-TW" sz="2400" b="1" dirty="0"/>
              <a:t>Inline priority: </a:t>
            </a:r>
            <a:r>
              <a:rPr lang="en-US" altLang="zh-TW" sz="2400" dirty="0"/>
              <a:t>Inline &gt; ID</a:t>
            </a:r>
            <a:r>
              <a:rPr lang="zh-TW" altLang="en-US" sz="2400" dirty="0"/>
              <a:t> </a:t>
            </a:r>
            <a:r>
              <a:rPr lang="en-US" altLang="zh-TW" sz="2400" dirty="0"/>
              <a:t>(#id)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Class</a:t>
            </a:r>
            <a:r>
              <a:rPr lang="zh-TW" altLang="en-US" sz="2400" dirty="0"/>
              <a:t> </a:t>
            </a:r>
            <a:r>
              <a:rPr lang="en-US" altLang="zh-TW" sz="2400" dirty="0"/>
              <a:t>(.class) &gt;</a:t>
            </a:r>
            <a:r>
              <a:rPr lang="zh-TW" altLang="en-US" sz="2400" dirty="0"/>
              <a:t> </a:t>
            </a:r>
            <a:r>
              <a:rPr lang="en-US" altLang="zh-TW" sz="2400" dirty="0"/>
              <a:t>Element</a:t>
            </a:r>
            <a:r>
              <a:rPr lang="zh-TW" altLang="en-US" sz="2400" dirty="0"/>
              <a:t> </a:t>
            </a:r>
            <a:r>
              <a:rPr lang="en-US" altLang="zh-TW" sz="2400" dirty="0"/>
              <a:t>(tag)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*</a:t>
            </a:r>
            <a:r>
              <a:rPr lang="en-US" altLang="zh-TW" sz="2400" dirty="0"/>
              <a:t>(all)</a:t>
            </a:r>
          </a:p>
          <a:p>
            <a:pPr marL="0" indent="0">
              <a:buNone/>
            </a:pPr>
            <a:r>
              <a:rPr lang="en-US" altLang="zh-TW" sz="2400" b="1" dirty="0"/>
              <a:t>Statement priority: </a:t>
            </a:r>
            <a:r>
              <a:rPr lang="en-US" altLang="zh-TW" sz="2400" dirty="0"/>
              <a:t>Back</a:t>
            </a:r>
            <a:r>
              <a:rPr lang="zh-TW" altLang="en-US" sz="2400" dirty="0"/>
              <a:t> </a:t>
            </a:r>
            <a:r>
              <a:rPr lang="en-US" altLang="zh-TW" sz="2400" dirty="0"/>
              <a:t>statement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Front statement</a:t>
            </a:r>
          </a:p>
          <a:p>
            <a:pPr marL="0" indent="457200" algn="just" eaLnBrk="0" hangingPunct="0">
              <a:lnSpc>
                <a:spcPct val="100000"/>
              </a:lnSpc>
              <a:buNone/>
            </a:pPr>
            <a:r>
              <a:rPr lang="en-US" altLang="zh-TW" sz="2400" dirty="0"/>
              <a:t>Inline</a:t>
            </a:r>
            <a:r>
              <a:rPr lang="zh-TW" altLang="en-US" sz="2400" dirty="0"/>
              <a:t> </a:t>
            </a:r>
            <a:r>
              <a:rPr lang="en-US" altLang="zh-TW" sz="2400" dirty="0"/>
              <a:t>style</a:t>
            </a:r>
            <a:r>
              <a:rPr lang="zh-TW" altLang="en-US" sz="2400" dirty="0"/>
              <a:t>是在</a:t>
            </a:r>
            <a:r>
              <a:rPr lang="en-US" altLang="zh-TW" sz="2400" dirty="0"/>
              <a:t>element</a:t>
            </a:r>
            <a:r>
              <a:rPr lang="zh-TW" altLang="en-US" sz="2400" dirty="0"/>
              <a:t>中直接設定樣式；</a:t>
            </a:r>
            <a:r>
              <a:rPr lang="en-US" altLang="zh-TW" sz="2400" dirty="0"/>
              <a:t>Internal</a:t>
            </a:r>
            <a:r>
              <a:rPr lang="zh-TW" altLang="en-US" sz="2400" dirty="0"/>
              <a:t> </a:t>
            </a:r>
            <a:r>
              <a:rPr lang="en-US" altLang="zh-TW" sz="2400" dirty="0"/>
              <a:t>style</a:t>
            </a:r>
            <a:r>
              <a:rPr lang="zh-TW" altLang="en-US" sz="2400" dirty="0"/>
              <a:t>是在</a:t>
            </a:r>
            <a:r>
              <a:rPr lang="en-US" altLang="zh-TW" sz="2400" dirty="0"/>
              <a:t>head</a:t>
            </a:r>
            <a:r>
              <a:rPr lang="zh-TW" altLang="en-US" sz="2400" dirty="0"/>
              <a:t>的</a:t>
            </a:r>
            <a:r>
              <a:rPr lang="en-US" altLang="zh-TW" sz="2400" dirty="0"/>
              <a:t>Style</a:t>
            </a:r>
            <a:r>
              <a:rPr lang="zh-TW" altLang="en-US" sz="2400" dirty="0"/>
              <a:t> </a:t>
            </a:r>
            <a:r>
              <a:rPr lang="en-US" altLang="zh-TW" sz="2400" dirty="0"/>
              <a:t>element</a:t>
            </a:r>
            <a:r>
              <a:rPr lang="zh-TW" altLang="en-US" sz="2400" dirty="0"/>
              <a:t>中設定樣式；</a:t>
            </a:r>
            <a:r>
              <a:rPr lang="en-US" altLang="zh-TW" sz="2400" dirty="0"/>
              <a:t>External</a:t>
            </a:r>
            <a:r>
              <a:rPr lang="zh-TW" altLang="en-US" sz="2400" dirty="0"/>
              <a:t>是在外部的</a:t>
            </a:r>
            <a:r>
              <a:rPr lang="en-US" altLang="zh-TW" sz="2400" dirty="0"/>
              <a:t>CSS</a:t>
            </a:r>
            <a:r>
              <a:rPr lang="zh-TW" altLang="en-US" sz="2400" dirty="0"/>
              <a:t>檔案中設定樣式，且後面的敘述會是比前面的敘述還要優先。</a:t>
            </a:r>
            <a:endParaRPr lang="en-US" altLang="zh-TW" sz="2400" dirty="0"/>
          </a:p>
          <a:p>
            <a:pPr marL="0" indent="457200" algn="just" eaLnBrk="0" hangingPunct="0">
              <a:lnSpc>
                <a:spcPct val="100000"/>
              </a:lnSpc>
              <a:buNone/>
            </a:pPr>
            <a:r>
              <a:rPr lang="en-US" altLang="zh-TW" sz="2400" dirty="0"/>
              <a:t>ID</a:t>
            </a:r>
            <a:r>
              <a:rPr lang="zh-TW" altLang="en-US" sz="2400" dirty="0"/>
              <a:t>是在</a:t>
            </a:r>
            <a:r>
              <a:rPr lang="en-US" altLang="zh-TW" sz="2400" dirty="0"/>
              <a:t>Element</a:t>
            </a:r>
            <a:r>
              <a:rPr lang="zh-TW" altLang="en-US" sz="2400" dirty="0"/>
              <a:t>中的屬性，可以命名特定的名稱，在</a:t>
            </a:r>
            <a:r>
              <a:rPr lang="en-US" altLang="zh-TW" sz="2400" dirty="0"/>
              <a:t>CSS</a:t>
            </a:r>
            <a:r>
              <a:rPr lang="zh-TW" altLang="en-US" sz="2400" dirty="0"/>
              <a:t>裡為</a:t>
            </a:r>
            <a:r>
              <a:rPr lang="en-US" altLang="zh-TW" sz="2400" dirty="0"/>
              <a:t>”#”</a:t>
            </a:r>
            <a:r>
              <a:rPr lang="zh-TW" altLang="en-US" sz="2400" dirty="0"/>
              <a:t>開頭；</a:t>
            </a:r>
            <a:r>
              <a:rPr lang="en-US" altLang="zh-TW" sz="2400" dirty="0"/>
              <a:t>Class</a:t>
            </a:r>
            <a:r>
              <a:rPr lang="zh-TW" altLang="en-US" sz="2400" dirty="0"/>
              <a:t>是在</a:t>
            </a:r>
            <a:r>
              <a:rPr lang="en-US" altLang="zh-TW" sz="2400" dirty="0"/>
              <a:t>Internal</a:t>
            </a:r>
            <a:r>
              <a:rPr lang="zh-TW" altLang="en-US" sz="2400" dirty="0"/>
              <a:t>或</a:t>
            </a:r>
            <a:r>
              <a:rPr lang="en-US" altLang="zh-TW" sz="2400" dirty="0"/>
              <a:t>External</a:t>
            </a:r>
            <a:r>
              <a:rPr lang="zh-TW" altLang="en-US" sz="2400" dirty="0"/>
              <a:t>中設定類別，在</a:t>
            </a:r>
            <a:r>
              <a:rPr lang="en-US" altLang="zh-TW" sz="2400" dirty="0"/>
              <a:t>CSS</a:t>
            </a:r>
            <a:r>
              <a:rPr lang="zh-TW" altLang="en-US" sz="2400" dirty="0"/>
              <a:t>裡為</a:t>
            </a:r>
            <a:r>
              <a:rPr lang="en-US" altLang="zh-TW" sz="2400" dirty="0"/>
              <a:t>”.”</a:t>
            </a:r>
            <a:r>
              <a:rPr lang="zh-TW" altLang="en-US" sz="2400" dirty="0"/>
              <a:t>開頭；這裡的</a:t>
            </a:r>
            <a:r>
              <a:rPr lang="en-US" altLang="zh-TW" sz="2400" dirty="0"/>
              <a:t>Element</a:t>
            </a:r>
            <a:r>
              <a:rPr lang="zh-TW" altLang="en-US" sz="2400" dirty="0"/>
              <a:t>是在</a:t>
            </a:r>
            <a:r>
              <a:rPr lang="en-US" altLang="zh-TW" sz="2400" dirty="0"/>
              <a:t>Internal</a:t>
            </a:r>
            <a:r>
              <a:rPr lang="zh-TW" altLang="en-US" sz="2400" dirty="0"/>
              <a:t>或</a:t>
            </a:r>
            <a:r>
              <a:rPr lang="en-US" altLang="zh-TW" sz="2400" dirty="0"/>
              <a:t>External</a:t>
            </a:r>
            <a:r>
              <a:rPr lang="zh-TW" altLang="en-US" sz="2400" dirty="0"/>
              <a:t>直接設定其樣式。</a:t>
            </a:r>
            <a:endParaRPr lang="en-US" altLang="zh-TW" sz="2400" dirty="0"/>
          </a:p>
          <a:p>
            <a:pPr marL="0" indent="457200" algn="just" eaLnBrk="0" hangingPunct="0">
              <a:lnSpc>
                <a:spcPct val="100000"/>
              </a:lnSpc>
              <a:buNone/>
            </a:pPr>
            <a:r>
              <a:rPr lang="zh-TW" altLang="en-US" sz="2400" dirty="0"/>
              <a:t>計算優先度：</a:t>
            </a:r>
            <a:r>
              <a:rPr lang="en-US" altLang="zh-TW" sz="2400" dirty="0">
                <a:hlinkClick r:id="rId2"/>
              </a:rPr>
              <a:t>https://specificity.keegan.st/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</a:t>
            </a:r>
            <a:r>
              <a:rPr lang="zh-TW" altLang="en-US" spc="400" dirty="0"/>
              <a:t>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Selector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19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Selector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39397C0C-7BB7-75E9-1820-AA26A876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850"/>
          </a:xfrm>
        </p:spPr>
        <p:txBody>
          <a:bodyPr/>
          <a:lstStyle/>
          <a:p>
            <a:r>
              <a:rPr lang="en-US" altLang="zh-TW" b="1" dirty="0"/>
              <a:t>Element selector</a:t>
            </a:r>
            <a:r>
              <a:rPr lang="zh-TW" altLang="en-US" b="1" dirty="0"/>
              <a:t> </a:t>
            </a:r>
            <a:r>
              <a:rPr lang="en-US" altLang="zh-TW" b="1" dirty="0"/>
              <a:t>syntax: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element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Example: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font-size: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1.5rem; border: 5px solid;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r>
              <a:rPr lang="en-US" altLang="zh-TW" b="1" dirty="0"/>
              <a:t>Class selector</a:t>
            </a:r>
            <a:r>
              <a:rPr lang="zh-TW" altLang="en-US" b="1" dirty="0"/>
              <a:t> </a:t>
            </a:r>
            <a:r>
              <a:rPr lang="en-US" altLang="zh-TW" b="1" dirty="0"/>
              <a:t>syntax: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.class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	Example: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hightlight</a:t>
            </a:r>
            <a:r>
              <a:rPr lang="en-US" altLang="zh-TW" dirty="0"/>
              <a:t> 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yellow;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r>
              <a:rPr lang="en-US" altLang="zh-TW" b="1" dirty="0"/>
              <a:t>ID</a:t>
            </a:r>
            <a:r>
              <a:rPr lang="zh-TW" altLang="en-US" b="1" dirty="0"/>
              <a:t> </a:t>
            </a:r>
            <a:r>
              <a:rPr lang="en-US" altLang="zh-TW" b="1" dirty="0"/>
              <a:t>selector</a:t>
            </a:r>
            <a:r>
              <a:rPr lang="zh-TW" altLang="en-US" b="1" dirty="0"/>
              <a:t> </a:t>
            </a:r>
            <a:r>
              <a:rPr lang="en-US" altLang="zh-TW" b="1" dirty="0"/>
              <a:t>syntax: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#id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style properties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	Example: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#p1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green;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font-style: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italic;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主題三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Color Testing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6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Color</a:t>
            </a:r>
            <a:r>
              <a:rPr lang="zh-TW" altLang="en-US" sz="5400" dirty="0"/>
              <a:t> </a:t>
            </a:r>
            <a:r>
              <a:rPr lang="en-US" altLang="zh-TW" sz="5400" dirty="0"/>
              <a:t>Testing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8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39397C0C-7BB7-75E9-1820-AA26A876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20402" cy="4895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Color</a:t>
            </a:r>
            <a:r>
              <a:rPr lang="zh-TW" altLang="en-US" b="1" dirty="0"/>
              <a:t> </a:t>
            </a:r>
            <a:r>
              <a:rPr lang="en-US" altLang="zh-TW" b="1" dirty="0"/>
              <a:t>Format: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eaLnBrk="0">
              <a:lnSpc>
                <a:spcPct val="100000"/>
              </a:lnSpc>
            </a:pPr>
            <a:r>
              <a:rPr lang="en-US" altLang="zh-TW" sz="2400" dirty="0"/>
              <a:t>Direct</a:t>
            </a:r>
            <a:r>
              <a:rPr lang="zh-TW" altLang="en-US" sz="2400" dirty="0"/>
              <a:t> </a:t>
            </a:r>
            <a:r>
              <a:rPr lang="en-US" altLang="zh-TW" sz="2400" dirty="0"/>
              <a:t>Naming:</a:t>
            </a:r>
            <a:r>
              <a:rPr lang="zh-TW" altLang="en-US" sz="2400" dirty="0"/>
              <a:t> </a:t>
            </a:r>
            <a:r>
              <a:rPr lang="en-US" altLang="zh-TW" sz="2400" dirty="0"/>
              <a:t>blue, brown, purple,</a:t>
            </a:r>
            <a:r>
              <a:rPr lang="zh-TW" altLang="en-US" sz="2400" dirty="0"/>
              <a:t> </a:t>
            </a:r>
            <a:r>
              <a:rPr lang="en-US" altLang="zh-TW" sz="2400" dirty="0"/>
              <a:t>etc.</a:t>
            </a:r>
          </a:p>
          <a:p>
            <a:pPr eaLnBrk="0">
              <a:lnSpc>
                <a:spcPct val="100000"/>
              </a:lnSpc>
            </a:pPr>
            <a:r>
              <a:rPr lang="en-US" altLang="zh-TW" sz="2400" dirty="0"/>
              <a:t>RGB(A):</a:t>
            </a:r>
            <a:r>
              <a:rPr lang="zh-TW" altLang="en-US" sz="2400" dirty="0"/>
              <a:t> 用紅綠藍調色，分別數值在</a:t>
            </a:r>
            <a:r>
              <a:rPr lang="en-US" altLang="zh-TW" sz="2400" dirty="0"/>
              <a:t>0~255</a:t>
            </a:r>
            <a:r>
              <a:rPr lang="zh-TW" altLang="en-US" sz="2400" dirty="0"/>
              <a:t>之間；</a:t>
            </a:r>
            <a:r>
              <a:rPr lang="en-US" altLang="zh-TW" sz="2400" dirty="0"/>
              <a:t>A</a:t>
            </a:r>
            <a:r>
              <a:rPr lang="zh-TW" altLang="en-US" sz="2400" dirty="0"/>
              <a:t>表示透明度</a:t>
            </a:r>
            <a:r>
              <a:rPr lang="en-US" altLang="zh-TW" sz="2400" dirty="0"/>
              <a:t>(Alpha)</a:t>
            </a:r>
            <a:r>
              <a:rPr lang="zh-TW" altLang="en-US" sz="2400" dirty="0"/>
              <a:t>，數值在</a:t>
            </a:r>
            <a:r>
              <a:rPr lang="en-US" altLang="zh-TW" sz="2400" dirty="0"/>
              <a:t>0~1</a:t>
            </a:r>
            <a:r>
              <a:rPr lang="zh-TW" altLang="en-US" sz="2400" dirty="0"/>
              <a:t>之間，例如：</a:t>
            </a:r>
            <a:r>
              <a:rPr lang="en-US" altLang="zh-TW" sz="2400" dirty="0" err="1">
                <a:solidFill>
                  <a:srgbClr val="FF0000"/>
                </a:solidFill>
              </a:rPr>
              <a:t>r</a:t>
            </a:r>
            <a:r>
              <a:rPr lang="en-US" altLang="zh-TW" sz="2400" dirty="0" err="1">
                <a:solidFill>
                  <a:srgbClr val="00B050"/>
                </a:solidFill>
              </a:rPr>
              <a:t>g</a:t>
            </a:r>
            <a:r>
              <a:rPr lang="en-US" altLang="zh-TW" sz="2400" dirty="0" err="1">
                <a:solidFill>
                  <a:srgbClr val="0070C0"/>
                </a:solidFill>
              </a:rPr>
              <a:t>b</a:t>
            </a:r>
            <a:r>
              <a:rPr lang="en-US" altLang="zh-TW" sz="2400" dirty="0" err="1">
                <a:solidFill>
                  <a:schemeClr val="accent5"/>
                </a:solidFill>
              </a:rPr>
              <a:t>a</a:t>
            </a:r>
            <a:r>
              <a:rPr lang="en-US" altLang="zh-TW" sz="2400" dirty="0"/>
              <a:t> ( </a:t>
            </a:r>
            <a:r>
              <a:rPr lang="en-US" altLang="zh-TW" sz="2400" dirty="0">
                <a:solidFill>
                  <a:srgbClr val="FF0000"/>
                </a:solidFill>
              </a:rPr>
              <a:t>170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00B050"/>
                </a:solidFill>
              </a:rPr>
              <a:t>29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0070C0"/>
                </a:solidFill>
              </a:rPr>
              <a:t>10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chemeClr val="accent5"/>
                </a:solidFill>
              </a:rPr>
              <a:t>0.8</a:t>
            </a:r>
            <a:r>
              <a:rPr lang="en-US" altLang="zh-TW" sz="2400" dirty="0"/>
              <a:t> 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eaLnBrk="0">
              <a:lnSpc>
                <a:spcPct val="100000"/>
              </a:lnSpc>
            </a:pPr>
            <a:r>
              <a:rPr lang="en-US" altLang="zh-TW" sz="2400" dirty="0"/>
              <a:t>Hex:</a:t>
            </a:r>
            <a:r>
              <a:rPr lang="zh-TW" altLang="en-US" sz="2400" dirty="0"/>
              <a:t> 跟</a:t>
            </a:r>
            <a:r>
              <a:rPr lang="en-US" altLang="zh-TW" sz="2400" dirty="0"/>
              <a:t>RGB</a:t>
            </a:r>
            <a:r>
              <a:rPr lang="zh-TW" altLang="en-US" sz="2400" dirty="0"/>
              <a:t>格式很像，使用</a:t>
            </a:r>
            <a:r>
              <a:rPr lang="en-US" altLang="zh-TW" sz="2400" dirty="0"/>
              <a:t>16</a:t>
            </a:r>
            <a:r>
              <a:rPr lang="zh-TW" altLang="en-US" sz="2400" dirty="0"/>
              <a:t>進制表示，例如：</a:t>
            </a:r>
            <a:r>
              <a:rPr lang="en-US" altLang="zh-TW" sz="2400" dirty="0"/>
              <a:t>#</a:t>
            </a:r>
            <a:r>
              <a:rPr lang="en-US" altLang="zh-TW" sz="2400" dirty="0">
                <a:solidFill>
                  <a:srgbClr val="FF0000"/>
                </a:solidFill>
              </a:rPr>
              <a:t>a0</a:t>
            </a:r>
            <a:r>
              <a:rPr lang="en-US" altLang="zh-TW" sz="2400" dirty="0">
                <a:solidFill>
                  <a:srgbClr val="00B050"/>
                </a:solidFill>
              </a:rPr>
              <a:t>52</a:t>
            </a:r>
            <a:r>
              <a:rPr lang="en-US" altLang="zh-TW" sz="2400" dirty="0">
                <a:solidFill>
                  <a:srgbClr val="0070C0"/>
                </a:solidFill>
              </a:rPr>
              <a:t>6e</a:t>
            </a:r>
            <a:r>
              <a:rPr lang="en-US" altLang="zh-TW" sz="2400" dirty="0">
                <a:solidFill>
                  <a:schemeClr val="accent5"/>
                </a:solidFill>
              </a:rPr>
              <a:t>ff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eaLnBrk="0">
              <a:lnSpc>
                <a:spcPct val="100000"/>
              </a:lnSpc>
            </a:pPr>
            <a:r>
              <a:rPr lang="en-US" altLang="zh-TW" sz="2400" dirty="0"/>
              <a:t>HSL(A): </a:t>
            </a:r>
            <a:r>
              <a:rPr lang="zh-TW" altLang="en-US" sz="2400" dirty="0"/>
              <a:t>用色相</a:t>
            </a:r>
            <a:r>
              <a:rPr lang="en-US" altLang="zh-TW" sz="2400" dirty="0"/>
              <a:t>(Hue)</a:t>
            </a:r>
            <a:r>
              <a:rPr lang="zh-TW" altLang="en-US" sz="2400" dirty="0"/>
              <a:t>、飽和度</a:t>
            </a:r>
            <a:r>
              <a:rPr lang="en-US" altLang="zh-TW" sz="2400" dirty="0"/>
              <a:t>(Saturation)</a:t>
            </a:r>
            <a:r>
              <a:rPr lang="zh-TW" altLang="en-US" sz="2400" dirty="0"/>
              <a:t>、亮度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Lighness</a:t>
            </a:r>
            <a:r>
              <a:rPr lang="en-US" altLang="zh-TW" sz="2400" dirty="0"/>
              <a:t>)</a:t>
            </a:r>
            <a:r>
              <a:rPr lang="zh-TW" altLang="en-US" sz="2400" dirty="0"/>
              <a:t>調色，色相的數值在</a:t>
            </a:r>
            <a:r>
              <a:rPr lang="en-US" altLang="zh-TW" sz="2400" dirty="0"/>
              <a:t>0~360</a:t>
            </a:r>
            <a:r>
              <a:rPr lang="zh-TW" altLang="en-US" sz="2400" dirty="0"/>
              <a:t>之前，而飽和度與亮度則是在</a:t>
            </a:r>
            <a:r>
              <a:rPr lang="en-US" altLang="zh-TW" sz="2400" dirty="0"/>
              <a:t>0~100%</a:t>
            </a:r>
            <a:r>
              <a:rPr lang="zh-TW" altLang="en-US" sz="2400" dirty="0"/>
              <a:t>之間。</a:t>
            </a:r>
            <a:br>
              <a:rPr lang="en-US" altLang="zh-TW" sz="2400" dirty="0"/>
            </a:br>
            <a:r>
              <a:rPr lang="zh-TW" altLang="en-US" sz="2400" dirty="0"/>
              <a:t>例如：</a:t>
            </a:r>
            <a:r>
              <a:rPr lang="en-US" altLang="zh-TW" sz="2400" dirty="0" err="1"/>
              <a:t>hsl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 </a:t>
            </a:r>
            <a:r>
              <a:rPr lang="en-US" altLang="zh-TW" sz="2400" dirty="0"/>
              <a:t>0, 99%, 96%</a:t>
            </a:r>
            <a:r>
              <a:rPr lang="zh-TW" altLang="en-US" sz="2400" dirty="0"/>
              <a:t> 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eaLnBrk="0">
              <a:lnSpc>
                <a:spcPct val="100000"/>
              </a:lnSpc>
            </a:pPr>
            <a:r>
              <a:rPr lang="en-US" altLang="zh-TW" sz="2400" dirty="0"/>
              <a:t>HWB(A): </a:t>
            </a:r>
            <a:r>
              <a:rPr lang="zh-TW" altLang="en-US" sz="2400" dirty="0"/>
              <a:t>用色相</a:t>
            </a:r>
            <a:r>
              <a:rPr lang="en-US" altLang="zh-TW" sz="2400" dirty="0"/>
              <a:t>(Hue)</a:t>
            </a:r>
            <a:r>
              <a:rPr lang="zh-TW" altLang="en-US" sz="2400" dirty="0"/>
              <a:t>、白色</a:t>
            </a:r>
            <a:r>
              <a:rPr lang="en-US" altLang="zh-TW" sz="2400" dirty="0"/>
              <a:t>(White)</a:t>
            </a:r>
            <a:r>
              <a:rPr lang="zh-TW" altLang="en-US" sz="2400" dirty="0"/>
              <a:t>、黑色</a:t>
            </a:r>
            <a:r>
              <a:rPr lang="en-US" altLang="zh-TW" sz="2400" dirty="0"/>
              <a:t>(Black)</a:t>
            </a:r>
            <a:r>
              <a:rPr lang="zh-TW" altLang="en-US" sz="2400" dirty="0"/>
              <a:t>調色，與</a:t>
            </a:r>
            <a:r>
              <a:rPr lang="en-US" altLang="zh-TW" sz="2400" dirty="0"/>
              <a:t>HSL</a:t>
            </a:r>
            <a:r>
              <a:rPr lang="zh-TW" altLang="en-US" sz="2400" dirty="0"/>
              <a:t>格式一樣。</a:t>
            </a:r>
            <a:br>
              <a:rPr lang="en-US" altLang="zh-TW" sz="2400" dirty="0"/>
            </a:br>
            <a:r>
              <a:rPr lang="zh-TW" altLang="en-US" sz="2400" dirty="0"/>
              <a:t>例如：</a:t>
            </a:r>
            <a:r>
              <a:rPr lang="en-US" altLang="zh-TW" sz="2400" dirty="0" err="1"/>
              <a:t>hwb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 </a:t>
            </a:r>
            <a:r>
              <a:rPr lang="en-US" altLang="zh-TW" sz="2400" dirty="0"/>
              <a:t>263, 36%, 60%</a:t>
            </a:r>
            <a:r>
              <a:rPr lang="zh-TW" altLang="en-US" sz="2400" dirty="0"/>
              <a:t> 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99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今天學到了很多東西，包含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樣式優先度、各個樣式的屬性運用以及顏色格式，老師所分享的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優先度計算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/>
              </a:rPr>
              <a:t>顏色對比度評分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及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推薦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網站中，可以很好的幫助在設計網站時，瞭解其</a:t>
            </a:r>
            <a:r>
              <a:rPr lang="zh-TW" altLang="en-US" dirty="0"/>
              <a:t>元件的優先度管理以及增加</a:t>
            </a:r>
            <a:r>
              <a:rPr lang="en-US" altLang="zh-TW" dirty="0"/>
              <a:t>UI</a:t>
            </a:r>
            <a:r>
              <a:rPr lang="zh-TW" altLang="en-US" dirty="0"/>
              <a:t>設計的美感。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樣式類型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{032D9791-C085-4C4F-8535-FA860064B465}tf89338750_win32</Template>
  <TotalTime>136</TotalTime>
  <Words>525</Words>
  <Application>Microsoft Office PowerPoint</Application>
  <PresentationFormat>寬螢幕</PresentationFormat>
  <Paragraphs>59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Microsoft JhengHei UI</vt:lpstr>
      <vt:lpstr>Arial</vt:lpstr>
      <vt:lpstr>GradientUnivers</vt:lpstr>
      <vt:lpstr>CSS 樣式類型</vt:lpstr>
      <vt:lpstr>議程</vt:lpstr>
      <vt:lpstr>主題一</vt:lpstr>
      <vt:lpstr>CSS Priority</vt:lpstr>
      <vt:lpstr>主題二</vt:lpstr>
      <vt:lpstr>CSS Selector</vt:lpstr>
      <vt:lpstr>主題三</vt:lpstr>
      <vt:lpstr>Color Testing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Garry Adam</dc:creator>
  <cp:lastModifiedBy>Adam Garry</cp:lastModifiedBy>
  <cp:revision>17</cp:revision>
  <dcterms:created xsi:type="dcterms:W3CDTF">2024-09-27T11:51:22Z</dcterms:created>
  <dcterms:modified xsi:type="dcterms:W3CDTF">2024-10-04T12:39:03Z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