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09" r:id="rId7"/>
    <p:sldId id="313" r:id="rId8"/>
    <p:sldId id="320" r:id="rId9"/>
    <p:sldId id="322" r:id="rId10"/>
    <p:sldId id="321" r:id="rId11"/>
    <p:sldId id="318" r:id="rId12"/>
    <p:sldId id="319" r:id="rId13"/>
    <p:sldId id="323" r:id="rId14"/>
    <p:sldId id="316" r:id="rId15"/>
    <p:sldId id="317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67" autoAdjust="0"/>
  </p:normalViewPr>
  <p:slideViewPr>
    <p:cSldViewPr snapToGrid="0">
      <p:cViewPr varScale="1">
        <p:scale>
          <a:sx n="90" d="100"/>
          <a:sy n="90" d="100"/>
        </p:scale>
        <p:origin x="1308" y="9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2024/10/4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2024/10/4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60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444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79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287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79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828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圖形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形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sz="5400" spc="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CSS </a:t>
            </a:r>
            <a:r>
              <a:rPr lang="zh-TW" altLang="en-US" sz="5400" spc="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單位與排版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劉祐伸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52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CSS</a:t>
            </a:r>
            <a:r>
              <a:rPr lang="zh-TW" altLang="en-US" sz="5400" dirty="0"/>
              <a:t> </a:t>
            </a:r>
            <a:r>
              <a:rPr lang="en-US" altLang="zh-TW" sz="5400" dirty="0"/>
              <a:t>Box</a:t>
            </a:r>
            <a:r>
              <a:rPr lang="zh-TW" altLang="en-US" sz="5400" dirty="0"/>
              <a:t> </a:t>
            </a:r>
            <a:r>
              <a:rPr lang="en-US" altLang="zh-TW" sz="5400" dirty="0"/>
              <a:t>Model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10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1208488" cy="466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b="1" dirty="0"/>
              <a:t>Content</a:t>
            </a:r>
            <a:r>
              <a:rPr lang="en-US" altLang="zh-TW" sz="2400" dirty="0"/>
              <a:t> - The content of the box, where text and images appear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b="1" dirty="0"/>
              <a:t>Padding</a:t>
            </a:r>
            <a:r>
              <a:rPr lang="en-US" altLang="zh-TW" sz="2400" dirty="0"/>
              <a:t> - Clears an area around the content. The padding is transparent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b="1" dirty="0"/>
              <a:t>Border</a:t>
            </a:r>
            <a:r>
              <a:rPr lang="en-US" altLang="zh-TW" sz="2400" dirty="0"/>
              <a:t> - A border that goes around the padding and content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b="1" dirty="0"/>
              <a:t>Margin</a:t>
            </a:r>
            <a:r>
              <a:rPr lang="en-US" altLang="zh-TW" sz="2400" dirty="0"/>
              <a:t> - Clears an area outside the border. The margin is transparent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b="1" dirty="0"/>
              <a:t>Box-sizing</a:t>
            </a:r>
            <a:r>
              <a:rPr lang="en-US" altLang="zh-TW" sz="2400" dirty="0"/>
              <a:t> -</a:t>
            </a:r>
            <a:r>
              <a:rPr lang="zh-TW" altLang="en-US" sz="2400" dirty="0"/>
              <a:t> </a:t>
            </a:r>
            <a:r>
              <a:rPr lang="en-US" altLang="zh-TW" sz="2400" dirty="0"/>
              <a:t>Content-box and Border-box, Content-box is based</a:t>
            </a:r>
            <a:r>
              <a:rPr lang="zh-TW" altLang="en-US" sz="2400" dirty="0"/>
              <a:t> </a:t>
            </a:r>
            <a:r>
              <a:rPr lang="en-US" altLang="zh-TW" sz="2400" dirty="0"/>
              <a:t>on </a:t>
            </a:r>
            <a:r>
              <a:rPr lang="en-US" altLang="zh-TW" sz="2400" dirty="0">
                <a:highlight>
                  <a:srgbClr val="FFFF00"/>
                </a:highlight>
              </a:rPr>
              <a:t>the content</a:t>
            </a:r>
            <a:r>
              <a:rPr lang="zh-TW" altLang="en-US" sz="2400" dirty="0">
                <a:highlight>
                  <a:srgbClr val="FFFF00"/>
                </a:highlight>
              </a:rPr>
              <a:t> </a:t>
            </a:r>
            <a:r>
              <a:rPr lang="en-US" altLang="zh-TW" sz="2400" dirty="0">
                <a:highlight>
                  <a:srgbClr val="FFFF00"/>
                </a:highlight>
              </a:rPr>
              <a:t>of the box</a:t>
            </a:r>
            <a:r>
              <a:rPr lang="zh-TW" altLang="en-US" sz="2400" dirty="0"/>
              <a:t> </a:t>
            </a:r>
            <a:r>
              <a:rPr lang="en-US" altLang="zh-TW" sz="2400" dirty="0"/>
              <a:t>to size</a:t>
            </a:r>
            <a:r>
              <a:rPr lang="zh-TW" altLang="en-US" sz="2400" dirty="0"/>
              <a:t> </a:t>
            </a:r>
            <a:r>
              <a:rPr lang="en-US" altLang="zh-TW" sz="2400" dirty="0"/>
              <a:t>the layout, the padding and margin are spread outward; Border-box is based on </a:t>
            </a:r>
            <a:r>
              <a:rPr lang="en-US" altLang="zh-TW" sz="2400" dirty="0">
                <a:highlight>
                  <a:srgbClr val="FFFF00"/>
                </a:highlight>
              </a:rPr>
              <a:t>the border of the box</a:t>
            </a:r>
            <a:r>
              <a:rPr lang="en-US" altLang="zh-TW" sz="2400" dirty="0"/>
              <a:t> to size the layout, the padding is inside the box, the margin is outside the box.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TW" sz="2400" dirty="0"/>
              <a:t>So, in intuition, it‘s mostly better to set</a:t>
            </a:r>
            <a:r>
              <a:rPr lang="zh-TW" altLang="en-US" sz="2400" dirty="0"/>
              <a:t> </a:t>
            </a:r>
            <a:r>
              <a:rPr lang="en-US" altLang="zh-TW" sz="2400" dirty="0"/>
              <a:t>Box-sizing to the </a:t>
            </a:r>
            <a:r>
              <a:rPr lang="en-US" altLang="zh-TW" sz="2400" b="1" dirty="0"/>
              <a:t>border-box</a:t>
            </a:r>
            <a:r>
              <a:rPr lang="en-US" altLang="zh-TW" sz="2400" dirty="0"/>
              <a:t> instance.</a:t>
            </a:r>
          </a:p>
        </p:txBody>
      </p:sp>
    </p:spTree>
    <p:extLst>
      <p:ext uri="{BB962C8B-B14F-4D97-AF65-F5344CB8AC3E}">
        <p14:creationId xmlns:p14="http://schemas.microsoft.com/office/powerpoint/2010/main" val="16729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課後心得</a:t>
            </a: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50061247-EA4F-4DFA-AFCE-648487762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今天學到了如何使用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CSS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中的單位長度與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Box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排版，瞭解到有關聯的長度單位在做排版是比較適合的，而絕對的長度單位是比較適合在框線粗細或是需要固定的大小上。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Box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排版的部分瞭解到在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html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上的元素位置關係、父子關係，每個元素都是由一個個箱子狀的容器包裝在一起，可以自由調整大小以及長寬，來達到更好的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UI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版面。</a:t>
            </a:r>
          </a:p>
        </p:txBody>
      </p:sp>
      <p:pic>
        <p:nvPicPr>
          <p:cNvPr id="22" name="圖片版面配置區 21" descr="暮色中的群山">
            <a:extLst>
              <a:ext uri="{FF2B5EF4-FFF2-40B4-BE49-F238E27FC236}">
                <a16:creationId xmlns:a16="http://schemas.microsoft.com/office/drawing/2014/main" id="{D8AC51EB-1C22-4303-8354-FC97950C7D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63" b="63"/>
          <a:stretch/>
        </p:blipFill>
        <p:spPr/>
      </p:pic>
      <p:pic>
        <p:nvPicPr>
          <p:cNvPr id="18" name="圖片版面配置區 17" descr="日落時的群山">
            <a:extLst>
              <a:ext uri="{FF2B5EF4-FFF2-40B4-BE49-F238E27FC236}">
                <a16:creationId xmlns:a16="http://schemas.microsoft.com/office/drawing/2014/main" id="{B503D699-E643-4969-9463-5C6331D0C8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77" b="177"/>
          <a:stretch/>
        </p:blipFill>
        <p:spPr/>
      </p:pic>
      <p:pic>
        <p:nvPicPr>
          <p:cNvPr id="20" name="圖片版面配置區 19" descr="日落時的群山">
            <a:extLst>
              <a:ext uri="{FF2B5EF4-FFF2-40B4-BE49-F238E27FC236}">
                <a16:creationId xmlns:a16="http://schemas.microsoft.com/office/drawing/2014/main" id="{B8714555-7486-4DD7-A96C-52C2764835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209" b="209"/>
          <a:stretch/>
        </p:blipFill>
        <p:spPr/>
      </p:pic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CSS</a:t>
            </a:r>
            <a:r>
              <a:rPr lang="zh-TW" altLang="en-US" dirty="0"/>
              <a:t> 單位與排版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870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版面配置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2024/10/4</a:t>
            </a:r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頁尾版面配置區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CSS</a:t>
            </a:r>
            <a:r>
              <a:rPr lang="zh-TW" altLang="en-US" dirty="0"/>
              <a:t> 單位與排版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9" name="圖片版面配置區 8" descr="日落時的群山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圖片版面配置區 10" descr="日落時的群山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感謝您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簡報者：劉祐伸</a:t>
            </a:r>
          </a:p>
        </p:txBody>
      </p:sp>
      <p:pic>
        <p:nvPicPr>
          <p:cNvPr id="15" name="圖片版面配置區 14" descr="暮色中的群山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圖片版面配置區 12" descr="黎明前夜空下的群山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183213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152" y="566293"/>
            <a:ext cx="4466689" cy="2276856"/>
          </a:xfrm>
        </p:spPr>
        <p:txBody>
          <a:bodyPr rtlCol="0"/>
          <a:lstStyle/>
          <a:p>
            <a:pPr algn="l" rtl="0"/>
            <a:r>
              <a:rPr lang="zh-TW" altLang="en-US" b="1" cap="all" spc="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議程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7367" y="3119925"/>
            <a:ext cx="4225185" cy="3118104"/>
          </a:xfrm>
        </p:spPr>
        <p:txBody>
          <a:bodyPr rtlCol="0">
            <a:normAutofit/>
          </a:bodyPr>
          <a:lstStyle/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主題一</a:t>
            </a:r>
            <a:r>
              <a:rPr lang="en-US" altLang="zh-TW" sz="2000" dirty="0"/>
              <a:t>	CSS</a:t>
            </a:r>
            <a:r>
              <a:rPr lang="zh-TW" altLang="en-US" sz="2000" dirty="0"/>
              <a:t> </a:t>
            </a:r>
            <a:r>
              <a:rPr lang="en-US" altLang="zh-TW" sz="2000" dirty="0"/>
              <a:t>Units</a:t>
            </a: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主題二</a:t>
            </a:r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CSS</a:t>
            </a:r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/>
              <a:t>Pseudo Elements</a:t>
            </a:r>
            <a:endParaRPr lang="zh-TW" altLang="en-US" sz="2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algn="l" rtl="0">
              <a:tabLst>
                <a:tab pos="108000" algn="l"/>
              </a:tabLst>
            </a:pPr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主題三</a:t>
            </a:r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	CSS</a:t>
            </a:r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Box</a:t>
            </a:r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Model</a:t>
            </a:r>
          </a:p>
          <a:p>
            <a:pPr algn="l">
              <a:tabLst>
                <a:tab pos="108000" algn="l"/>
              </a:tabLst>
            </a:pPr>
            <a:r>
              <a:rPr lang="zh-TW" altLang="en-US" sz="2000" dirty="0"/>
              <a:t>課後心得</a:t>
            </a:r>
            <a:endParaRPr lang="zh-TW" altLang="en-US" sz="20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圖片版面配置區 5" descr="日落時的群山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2024/10/4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/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頁尾版面配置區 4">
            <a:extLst>
              <a:ext uri="{FF2B5EF4-FFF2-40B4-BE49-F238E27FC236}">
                <a16:creationId xmlns:a16="http://schemas.microsoft.com/office/drawing/2014/main" id="{565310F1-ADA8-2F11-1729-D698030B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/>
          <a:p>
            <a:r>
              <a:rPr lang="en-US" altLang="zh-TW" noProof="0" dirty="0"/>
              <a:t>CSS</a:t>
            </a:r>
            <a:r>
              <a:rPr lang="zh-TW" altLang="en-US" noProof="0" dirty="0"/>
              <a:t> 單位與排版</a:t>
            </a:r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主題一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CSS</a:t>
            </a:r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Units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CSS</a:t>
            </a:r>
            <a:r>
              <a:rPr lang="zh-TW" altLang="en-US" sz="5400" dirty="0"/>
              <a:t> </a:t>
            </a:r>
            <a:r>
              <a:rPr lang="en-US" altLang="zh-TW" sz="5400" dirty="0"/>
              <a:t>Units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4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17696" cy="4665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TW" sz="2400" dirty="0"/>
              <a:t>Many</a:t>
            </a:r>
            <a:r>
              <a:rPr lang="zh-TW" altLang="en-US" sz="2400" dirty="0"/>
              <a:t> </a:t>
            </a:r>
            <a:r>
              <a:rPr lang="en-US" altLang="zh-TW" sz="2400" dirty="0"/>
              <a:t>CSS</a:t>
            </a:r>
            <a:r>
              <a:rPr lang="zh-TW" altLang="en-US" sz="2400" dirty="0"/>
              <a:t> </a:t>
            </a:r>
            <a:r>
              <a:rPr lang="en-US" altLang="zh-TW" sz="2400" dirty="0"/>
              <a:t>properties take “length” values, such as </a:t>
            </a:r>
            <a:r>
              <a:rPr lang="en-US" altLang="zh-TW" sz="2400" dirty="0">
                <a:highlight>
                  <a:srgbClr val="FFFF00"/>
                </a:highlight>
              </a:rPr>
              <a:t>width</a:t>
            </a:r>
            <a:r>
              <a:rPr lang="en-US" altLang="zh-TW" sz="2400" dirty="0"/>
              <a:t>, </a:t>
            </a:r>
            <a:r>
              <a:rPr lang="en-US" altLang="zh-TW" sz="2400" dirty="0">
                <a:highlight>
                  <a:srgbClr val="FFFF00"/>
                </a:highlight>
              </a:rPr>
              <a:t>margin</a:t>
            </a:r>
            <a:r>
              <a:rPr lang="en-US" altLang="zh-TW" sz="2400" dirty="0"/>
              <a:t>, </a:t>
            </a:r>
            <a:r>
              <a:rPr lang="en-US" altLang="zh-TW" sz="2400" dirty="0">
                <a:highlight>
                  <a:srgbClr val="FFFF00"/>
                </a:highlight>
              </a:rPr>
              <a:t>padding</a:t>
            </a:r>
            <a:r>
              <a:rPr lang="en-US" altLang="zh-TW" sz="2400" dirty="0"/>
              <a:t>, </a:t>
            </a:r>
            <a:r>
              <a:rPr lang="en-US" altLang="zh-TW" sz="2400" dirty="0">
                <a:highlight>
                  <a:srgbClr val="FFFF00"/>
                </a:highlight>
              </a:rPr>
              <a:t>font-size</a:t>
            </a:r>
            <a:r>
              <a:rPr lang="en-US" altLang="zh-TW" sz="2400" dirty="0"/>
              <a:t>, etc.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TW" sz="2400" b="1" dirty="0"/>
              <a:t>Length</a:t>
            </a:r>
            <a:r>
              <a:rPr lang="en-US" altLang="zh-TW" sz="2400" dirty="0"/>
              <a:t> is number followed by a </a:t>
            </a:r>
            <a:r>
              <a:rPr lang="en-US" altLang="zh-TW" sz="2400" b="1" dirty="0"/>
              <a:t>length unit</a:t>
            </a:r>
            <a:r>
              <a:rPr lang="en-US" altLang="zh-TW" sz="2400" dirty="0"/>
              <a:t>, such as 10</a:t>
            </a:r>
            <a:r>
              <a:rPr lang="en-US" altLang="zh-TW" sz="2400" dirty="0">
                <a:highlight>
                  <a:srgbClr val="FFFF00"/>
                </a:highlight>
              </a:rPr>
              <a:t>px</a:t>
            </a:r>
            <a:r>
              <a:rPr lang="en-US" altLang="zh-TW" sz="2400" dirty="0"/>
              <a:t>, 2</a:t>
            </a:r>
            <a:r>
              <a:rPr lang="en-US" altLang="zh-TW" sz="2400" dirty="0">
                <a:highlight>
                  <a:srgbClr val="FFFF00"/>
                </a:highlight>
              </a:rPr>
              <a:t>em</a:t>
            </a:r>
            <a:r>
              <a:rPr lang="en-US" altLang="zh-TW" sz="2400" dirty="0"/>
              <a:t>, etc.</a:t>
            </a:r>
            <a:endParaRPr lang="en-US" altLang="zh-TW" sz="2400" b="1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TW" sz="2400" b="1" dirty="0"/>
              <a:t>Absolute Length units:</a:t>
            </a:r>
            <a:r>
              <a:rPr lang="en-US" altLang="zh-TW" sz="2400" dirty="0"/>
              <a:t> cm </a:t>
            </a:r>
            <a:r>
              <a:rPr lang="en-US" altLang="zh-TW" sz="2400" i="1" dirty="0"/>
              <a:t>(</a:t>
            </a:r>
            <a:r>
              <a:rPr lang="en-US" altLang="zh-TW" sz="2400" i="1" dirty="0" err="1"/>
              <a:t>centermeters</a:t>
            </a:r>
            <a:r>
              <a:rPr lang="en-US" altLang="zh-TW" sz="2400" i="1" dirty="0"/>
              <a:t>)</a:t>
            </a:r>
            <a:r>
              <a:rPr lang="en-US" altLang="zh-TW" sz="2400" dirty="0"/>
              <a:t>, mm </a:t>
            </a:r>
            <a:r>
              <a:rPr lang="en-US" altLang="zh-TW" sz="2400" i="1" dirty="0"/>
              <a:t>(millimeters)</a:t>
            </a:r>
            <a:r>
              <a:rPr lang="en-US" altLang="zh-TW" sz="2400" dirty="0"/>
              <a:t>, in </a:t>
            </a:r>
            <a:r>
              <a:rPr lang="en-US" altLang="zh-TW" sz="2400" i="1" dirty="0"/>
              <a:t>(inches)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px</a:t>
            </a:r>
            <a:r>
              <a:rPr lang="en-US" altLang="zh-TW" sz="2400" dirty="0"/>
              <a:t> *</a:t>
            </a:r>
            <a:r>
              <a:rPr lang="en-US" altLang="zh-TW" sz="2400" i="1" dirty="0"/>
              <a:t>(pixels)</a:t>
            </a:r>
            <a:r>
              <a:rPr lang="en-US" altLang="zh-TW" sz="2400" dirty="0"/>
              <a:t>, pt </a:t>
            </a:r>
            <a:r>
              <a:rPr lang="en-US" altLang="zh-TW" sz="2400" i="1" dirty="0"/>
              <a:t>(points)</a:t>
            </a:r>
            <a:r>
              <a:rPr lang="en-US" altLang="zh-TW" sz="2400" dirty="0"/>
              <a:t>, pc </a:t>
            </a:r>
            <a:r>
              <a:rPr lang="en-US" altLang="zh-TW" sz="2400" i="1" dirty="0"/>
              <a:t>(picas, 1pc = 12pt)</a:t>
            </a:r>
            <a:r>
              <a:rPr lang="en-US" altLang="zh-TW" sz="2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TW" sz="2400" b="1" dirty="0"/>
              <a:t>Absolute length units</a:t>
            </a:r>
            <a:r>
              <a:rPr lang="en-US" altLang="zh-TW" sz="2400" dirty="0"/>
              <a:t> are </a:t>
            </a:r>
            <a:r>
              <a:rPr lang="en-US" altLang="zh-TW" sz="2400" b="1" dirty="0">
                <a:solidFill>
                  <a:srgbClr val="FF0000"/>
                </a:solidFill>
              </a:rPr>
              <a:t>not recommended</a:t>
            </a:r>
            <a:r>
              <a:rPr lang="en-US" altLang="zh-TW" sz="2400" dirty="0"/>
              <a:t> for use on screen, because screen sizes vary so much. However, they can be used if the output medium is known, such as for print layout.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TW" sz="2400" dirty="0"/>
              <a:t>* Pixels (</a:t>
            </a:r>
            <a:r>
              <a:rPr lang="en-US" altLang="zh-TW" sz="2400" dirty="0" err="1"/>
              <a:t>px</a:t>
            </a:r>
            <a:r>
              <a:rPr lang="en-US" altLang="zh-TW" sz="2400" dirty="0"/>
              <a:t>) are relative to the viewing device. For low-dpi devices, 1px is one device pixel (dot) of the display. For printers and high-resolution screens 1px implies multiple device pixels.</a:t>
            </a:r>
          </a:p>
        </p:txBody>
      </p:sp>
    </p:spTree>
    <p:extLst>
      <p:ext uri="{BB962C8B-B14F-4D97-AF65-F5344CB8AC3E}">
        <p14:creationId xmlns:p14="http://schemas.microsoft.com/office/powerpoint/2010/main" val="425855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CSS</a:t>
            </a:r>
            <a:r>
              <a:rPr lang="zh-TW" altLang="en-US" sz="5400" dirty="0"/>
              <a:t> </a:t>
            </a:r>
            <a:r>
              <a:rPr lang="en-US" altLang="zh-TW" sz="5400" dirty="0"/>
              <a:t>Units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5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17696" cy="480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TW" sz="2000" b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Relative Length units: </a:t>
            </a:r>
          </a:p>
          <a:p>
            <a:pPr marL="560388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TW" sz="2000" kern="1200" dirty="0" err="1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em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 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(relative to </a:t>
            </a:r>
            <a:r>
              <a:rPr lang="en-US" altLang="zh-TW" sz="2000" b="1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the font-size of the element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)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, </a:t>
            </a:r>
          </a:p>
          <a:p>
            <a:pPr marL="560388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ex 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(relative to </a:t>
            </a:r>
            <a:r>
              <a:rPr lang="en-US" altLang="zh-TW" sz="2000" b="1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the x-height of current font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,</a:t>
            </a:r>
            <a:r>
              <a:rPr lang="en-US" altLang="zh-TW" sz="2000" b="1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 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rarely used)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, </a:t>
            </a:r>
          </a:p>
          <a:p>
            <a:pPr marL="560388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TW" sz="2000" kern="1200" dirty="0" err="1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ch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 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(relative to </a:t>
            </a:r>
            <a:r>
              <a:rPr lang="en-US" altLang="zh-TW" sz="2000" b="1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the width of the “0”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)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, </a:t>
            </a:r>
          </a:p>
          <a:p>
            <a:pPr marL="560388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rem 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(relative to </a:t>
            </a:r>
            <a:r>
              <a:rPr lang="en-US" altLang="zh-TW" sz="2000" b="1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the font-size of the root element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)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, </a:t>
            </a:r>
          </a:p>
          <a:p>
            <a:pPr marL="560388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TW" sz="2000" kern="1200" dirty="0" err="1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vw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 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(relative to </a:t>
            </a:r>
            <a:r>
              <a:rPr lang="en-US" altLang="zh-TW" sz="2000" b="1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1% of the width of the viewport*)</a:t>
            </a:r>
            <a:r>
              <a:rPr lang="en-US" altLang="zh-TW" sz="2000" b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, </a:t>
            </a:r>
          </a:p>
          <a:p>
            <a:pPr marL="560388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TW" sz="2000" kern="1200" dirty="0" err="1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vh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 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(relative to </a:t>
            </a:r>
            <a:r>
              <a:rPr lang="en-US" altLang="zh-TW" sz="2000" b="1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1% of the height of the viewport*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)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, </a:t>
            </a:r>
          </a:p>
          <a:p>
            <a:pPr marL="560388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TW" sz="2000" kern="1200" dirty="0" err="1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vmin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 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(relative to </a:t>
            </a:r>
            <a:r>
              <a:rPr lang="en-US" altLang="zh-TW" sz="2000" b="1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1% of viewport's* smaller dimension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)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, </a:t>
            </a:r>
          </a:p>
          <a:p>
            <a:pPr marL="560388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TW" sz="2000" kern="1200" dirty="0" err="1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vmax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 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(relative to </a:t>
            </a:r>
            <a:r>
              <a:rPr lang="en-US" altLang="zh-TW" sz="2000" b="1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1% of viewport's* larger dimension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)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, </a:t>
            </a:r>
          </a:p>
          <a:p>
            <a:pPr marL="560388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% 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(relative to </a:t>
            </a:r>
            <a:r>
              <a:rPr lang="en-US" altLang="zh-TW" sz="2000" b="1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the parent element</a:t>
            </a:r>
            <a:r>
              <a:rPr lang="en-US" altLang="zh-TW" sz="2000" i="1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)</a:t>
            </a:r>
            <a:r>
              <a:rPr lang="en-US" altLang="zh-TW" sz="20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sz="2000" dirty="0">
                <a:effectLst/>
              </a:rPr>
              <a:t>* Viewport = the browser window size.</a:t>
            </a:r>
            <a:endParaRPr lang="zh-TW" altLang="zh-TW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521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主題二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CSS</a:t>
            </a:r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/>
              <a:t>Pseudo Elements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406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CSS</a:t>
            </a:r>
            <a:r>
              <a:rPr lang="zh-TW" altLang="en-US" sz="5400" dirty="0"/>
              <a:t> </a:t>
            </a:r>
            <a:r>
              <a:rPr lang="en-US" altLang="zh-TW" dirty="0"/>
              <a:t>Pseudo Elements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7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717696" cy="4802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1200"/>
              </a:spcBef>
              <a:spcAft>
                <a:spcPts val="0"/>
              </a:spcAft>
              <a:buNone/>
            </a:pPr>
            <a:endParaRPr lang="zh-TW" altLang="zh-TW" sz="2000" dirty="0">
              <a:effectLst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AF8A-E0E0-A158-65C1-673034F60643}"/>
              </a:ext>
            </a:extLst>
          </p:cNvPr>
          <p:cNvSpPr txBox="1">
            <a:spLocks/>
          </p:cNvSpPr>
          <p:nvPr/>
        </p:nvSpPr>
        <p:spPr>
          <a:xfrm>
            <a:off x="838199" y="1690687"/>
            <a:ext cx="11144693" cy="503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A CSS pseudo-element is used to style specified parts of an element.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For example, it can be used to: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	Style the first letter, or line, of an element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kern="1200" dirty="0">
                <a:solidFill>
                  <a:srgbClr val="000000"/>
                </a:solidFill>
                <a:effectLst/>
                <a:latin typeface="Univers" panose="020B0503020202020204" pitchFamily="34" charset="0"/>
                <a:ea typeface="+mn-ea"/>
                <a:cs typeface="+mn-cs"/>
              </a:rPr>
              <a:t>	Insert content before, or after, the content of an element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The syntax of pseudo-element: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Univers" panose="020B0503020202020204" pitchFamily="34" charset="0"/>
                <a:ea typeface="+mn-ea"/>
              </a:rPr>
              <a:t>selector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Univers" panose="020B0503020202020204" pitchFamily="34" charset="0"/>
                <a:ea typeface="+mn-ea"/>
              </a:rPr>
              <a:t>::pseudo-element</a:t>
            </a: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 {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Univers" panose="020B0503020202020204" pitchFamily="34" charset="0"/>
                <a:ea typeface="+mn-ea"/>
              </a:rPr>
              <a:t>property: value;</a:t>
            </a: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 }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All CSS</a:t>
            </a:r>
            <a:r>
              <a:rPr lang="zh-TW" altLang="en-US" sz="2400" b="1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Pseudo Elements: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4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	</a:t>
            </a:r>
            <a:r>
              <a:rPr lang="en-US" altLang="zh-TW" sz="2000" b="1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::after</a:t>
            </a:r>
            <a:r>
              <a:rPr lang="en-US" altLang="zh-TW" sz="20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: Insert something after the content of each element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	</a:t>
            </a:r>
            <a:r>
              <a:rPr lang="en-US" altLang="zh-TW" sz="2000" b="1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::before</a:t>
            </a:r>
            <a:r>
              <a:rPr lang="en-US" altLang="zh-TW" sz="20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: Insert something before the content of each element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	</a:t>
            </a:r>
            <a:r>
              <a:rPr lang="en-US" altLang="zh-TW" sz="2000" b="1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::first-letter</a:t>
            </a:r>
            <a:r>
              <a:rPr lang="en-US" altLang="zh-TW" sz="20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: Selects the first letter of each element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	</a:t>
            </a:r>
            <a:r>
              <a:rPr lang="en-US" altLang="zh-TW" sz="2000" b="1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::first-line</a:t>
            </a:r>
            <a:r>
              <a:rPr lang="en-US" altLang="zh-TW" sz="20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: Selects the first line of each element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	</a:t>
            </a:r>
            <a:r>
              <a:rPr lang="en-US" altLang="zh-TW" sz="2000" b="1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::marker</a:t>
            </a:r>
            <a:r>
              <a:rPr lang="en-US" altLang="zh-TW" sz="20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: Selects the markers of list items</a:t>
            </a:r>
          </a:p>
          <a:p>
            <a:pPr marL="0" indent="0" algn="l" rtl="0" eaLnBrk="1" latinLnBrk="0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20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	</a:t>
            </a:r>
            <a:r>
              <a:rPr lang="en-US" altLang="zh-TW" sz="2000" b="1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::selection</a:t>
            </a:r>
            <a:r>
              <a:rPr lang="en-US" altLang="zh-TW" sz="2000" dirty="0">
                <a:solidFill>
                  <a:srgbClr val="000000"/>
                </a:solidFill>
                <a:latin typeface="Univers" panose="020B0503020202020204" pitchFamily="34" charset="0"/>
                <a:ea typeface="+mn-ea"/>
              </a:rPr>
              <a:t>: Selects the portion of an element that is selected by a user</a:t>
            </a:r>
          </a:p>
        </p:txBody>
      </p:sp>
    </p:spTree>
    <p:extLst>
      <p:ext uri="{BB962C8B-B14F-4D97-AF65-F5344CB8AC3E}">
        <p14:creationId xmlns:p14="http://schemas.microsoft.com/office/powerpoint/2010/main" val="12958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b="1" cap="all" spc="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主題</a:t>
            </a:r>
            <a:r>
              <a:rPr lang="zh-TW" altLang="en-US" spc="400" dirty="0"/>
              <a:t>三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CSS</a:t>
            </a:r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Box</a:t>
            </a:r>
            <a:r>
              <a:rPr lang="zh-TW" altLang="en-US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Model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918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E0683-D5CF-3315-51F7-485F360B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CSS</a:t>
            </a:r>
            <a:r>
              <a:rPr lang="zh-TW" altLang="en-US" sz="5400" dirty="0"/>
              <a:t> </a:t>
            </a:r>
            <a:r>
              <a:rPr lang="en-US" altLang="zh-TW" sz="5400" dirty="0"/>
              <a:t>Box</a:t>
            </a:r>
            <a:r>
              <a:rPr lang="zh-TW" altLang="en-US" sz="5400" dirty="0"/>
              <a:t> </a:t>
            </a:r>
            <a:r>
              <a:rPr lang="en-US" altLang="zh-TW" sz="5400" dirty="0"/>
              <a:t>Model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D900-6AE3-005A-223A-B602498A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zh-TW" noProof="0" smtClean="0"/>
              <a:pPr/>
              <a:t>9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8E4704D-A119-C7A7-6D0A-82632B484C1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1049000" cy="466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TW" sz="2400" dirty="0"/>
              <a:t>In CSS, the term "box model" is used when talking about design and layout.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sz="2400" dirty="0"/>
              <a:t>The CSS box model is essentially a box that wraps around every HTML element. It consists of </a:t>
            </a:r>
            <a:r>
              <a:rPr lang="en-US" altLang="zh-TW" sz="2400" dirty="0">
                <a:highlight>
                  <a:srgbClr val="FFFF00"/>
                </a:highlight>
              </a:rPr>
              <a:t>content</a:t>
            </a:r>
            <a:r>
              <a:rPr lang="en-US" altLang="zh-TW" sz="2400" dirty="0"/>
              <a:t>, </a:t>
            </a:r>
            <a:r>
              <a:rPr lang="en-US" altLang="zh-TW" sz="2400" dirty="0">
                <a:highlight>
                  <a:srgbClr val="FFFF00"/>
                </a:highlight>
              </a:rPr>
              <a:t>padding</a:t>
            </a:r>
            <a:r>
              <a:rPr lang="en-US" altLang="zh-TW" sz="2400" dirty="0"/>
              <a:t>, </a:t>
            </a:r>
            <a:r>
              <a:rPr lang="en-US" altLang="zh-TW" sz="2400" dirty="0">
                <a:highlight>
                  <a:srgbClr val="FFFF00"/>
                </a:highlight>
              </a:rPr>
              <a:t>borders</a:t>
            </a:r>
            <a:r>
              <a:rPr lang="en-US" altLang="zh-TW" sz="2400" dirty="0"/>
              <a:t> and </a:t>
            </a:r>
            <a:r>
              <a:rPr lang="en-US" altLang="zh-TW" sz="2400" dirty="0">
                <a:highlight>
                  <a:srgbClr val="FFFF00"/>
                </a:highlight>
              </a:rPr>
              <a:t>margins</a:t>
            </a:r>
            <a:r>
              <a:rPr lang="en-US" altLang="zh-TW" sz="24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sz="2400" dirty="0"/>
              <a:t>The image below illustrates the box model: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E2D92D0-4207-0A74-DBBC-CE20ADD03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617" y="3654254"/>
            <a:ext cx="3492766" cy="270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503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{9BDDE344-DB44-4E7A-994B-E8FC6FB80861}tf89338750_win32</Template>
  <TotalTime>124</TotalTime>
  <Words>763</Words>
  <Application>Microsoft Office PowerPoint</Application>
  <PresentationFormat>寬螢幕</PresentationFormat>
  <Paragraphs>79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Microsoft JhengHei UI</vt:lpstr>
      <vt:lpstr>Arial</vt:lpstr>
      <vt:lpstr>Univers</vt:lpstr>
      <vt:lpstr>Wingdings</vt:lpstr>
      <vt:lpstr>GradientUnivers</vt:lpstr>
      <vt:lpstr>CSS 單位與排版</vt:lpstr>
      <vt:lpstr>議程</vt:lpstr>
      <vt:lpstr>主題一</vt:lpstr>
      <vt:lpstr>CSS Units</vt:lpstr>
      <vt:lpstr>CSS Units</vt:lpstr>
      <vt:lpstr>主題二</vt:lpstr>
      <vt:lpstr>CSS Pseudo Elements</vt:lpstr>
      <vt:lpstr>主題三</vt:lpstr>
      <vt:lpstr>CSS Box Model</vt:lpstr>
      <vt:lpstr>CSS Box Model</vt:lpstr>
      <vt:lpstr>課後心得</vt:lpstr>
      <vt:lpstr>感謝您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Garry</dc:creator>
  <cp:lastModifiedBy>Adam Garry</cp:lastModifiedBy>
  <cp:revision>19</cp:revision>
  <dcterms:created xsi:type="dcterms:W3CDTF">2024-10-04T12:33:05Z</dcterms:created>
  <dcterms:modified xsi:type="dcterms:W3CDTF">2024-10-04T14:37:11Z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