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14" r:id="rId5"/>
    <p:sldId id="315" r:id="rId6"/>
    <p:sldId id="309" r:id="rId7"/>
    <p:sldId id="313" r:id="rId8"/>
    <p:sldId id="320" r:id="rId9"/>
    <p:sldId id="324" r:id="rId10"/>
    <p:sldId id="322" r:id="rId11"/>
    <p:sldId id="321" r:id="rId12"/>
    <p:sldId id="316" r:id="rId13"/>
    <p:sldId id="317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D217E3-EE91-477F-BF95-AB4970EF1D6C}">
          <p14:sldIdLst>
            <p14:sldId id="314"/>
            <p14:sldId id="315"/>
            <p14:sldId id="309"/>
            <p14:sldId id="313"/>
            <p14:sldId id="320"/>
            <p14:sldId id="324"/>
            <p14:sldId id="322"/>
            <p14:sldId id="321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67" autoAdjust="0"/>
  </p:normalViewPr>
  <p:slideViewPr>
    <p:cSldViewPr snapToGrid="0">
      <p:cViewPr varScale="1">
        <p:scale>
          <a:sx n="57" d="100"/>
          <a:sy n="57" d="100"/>
        </p:scale>
        <p:origin x="1326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2024/10/12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2024/10/12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6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4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79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79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8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圖形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形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  <a:lvl2pPr>
              <a:defRPr>
                <a:latin typeface="+mn-lt"/>
                <a:ea typeface="Microsoft JhengHei UI" panose="020B0604030504040204" pitchFamily="34" charset="-120"/>
              </a:defRPr>
            </a:lvl2pPr>
            <a:lvl3pPr>
              <a:defRPr>
                <a:latin typeface="+mn-lt"/>
                <a:ea typeface="Microsoft JhengHei UI" panose="020B0604030504040204" pitchFamily="34" charset="-120"/>
              </a:defRPr>
            </a:lvl3pPr>
            <a:lvl4pPr>
              <a:defRPr>
                <a:latin typeface="+mn-lt"/>
                <a:ea typeface="Microsoft JhengHei UI" panose="020B0604030504040204" pitchFamily="34" charset="-120"/>
              </a:defRPr>
            </a:lvl4pPr>
            <a:lvl5pPr>
              <a:defRPr>
                <a:latin typeface="+mn-lt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548380" cy="2843784"/>
          </a:xfrm>
        </p:spPr>
        <p:txBody>
          <a:bodyPr rtlCol="0"/>
          <a:lstStyle/>
          <a:p>
            <a:pPr rtl="0"/>
            <a:r>
              <a:rPr lang="en-US" altLang="zh-TW" sz="5400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CSS</a:t>
            </a:r>
            <a:r>
              <a:rPr lang="zh-TW" altLang="en-US" sz="5400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 文字與超連結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劉祐伸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52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版面配置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2024/10/12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10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CSS</a:t>
            </a:r>
            <a:r>
              <a:rPr lang="zh-TW" altLang="en-US" dirty="0">
                <a:ea typeface="Microsoft JhengHei UI" panose="020B0604030504040204" pitchFamily="34" charset="-120"/>
              </a:rPr>
              <a:t> 文字與超連結</a:t>
            </a:r>
          </a:p>
        </p:txBody>
      </p:sp>
      <p:pic>
        <p:nvPicPr>
          <p:cNvPr id="9" name="圖片版面配置區 8" descr="日落時的群山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圖片版面配置區 10" descr="日落時的群山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感謝您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+mj-lt"/>
                <a:ea typeface="Microsoft JhengHei UI" panose="020B0604030504040204" pitchFamily="34" charset="-120"/>
              </a:rPr>
              <a:t>簡報者：劉祐伸</a:t>
            </a:r>
          </a:p>
        </p:txBody>
      </p:sp>
      <p:pic>
        <p:nvPicPr>
          <p:cNvPr id="15" name="圖片版面配置區 14" descr="暮色中的群山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圖片版面配置區 12" descr="黎明前夜空下的群山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183213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152" y="566293"/>
            <a:ext cx="4466689" cy="2276856"/>
          </a:xfrm>
        </p:spPr>
        <p:txBody>
          <a:bodyPr rtlCol="0"/>
          <a:lstStyle/>
          <a:p>
            <a:pPr algn="l"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議程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7367" y="3119925"/>
            <a:ext cx="4225185" cy="3118104"/>
          </a:xfrm>
        </p:spPr>
        <p:txBody>
          <a:bodyPr rtlCol="0">
            <a:normAutofit/>
          </a:bodyPr>
          <a:lstStyle/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r>
              <a:rPr lang="en-US" altLang="zh-TW" sz="2000" dirty="0">
                <a:latin typeface="+mj-lt"/>
              </a:rPr>
              <a:t>	CSS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Typograph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主題二</a:t>
            </a:r>
            <a:r>
              <a:rPr lang="en-US" altLang="zh-TW" sz="20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	CSS</a:t>
            </a:r>
            <a:r>
              <a:rPr lang="zh-TW" altLang="en-US" sz="20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Link</a:t>
            </a:r>
            <a:endParaRPr lang="zh-TW" altLang="en-US" sz="2000" dirty="0">
              <a:solidFill>
                <a:schemeClr val="bg1"/>
              </a:solidFill>
              <a:latin typeface="+mj-lt"/>
              <a:ea typeface="Microsoft JhengHei UI" panose="020B0604030504040204" pitchFamily="34" charset="-120"/>
            </a:endParaRPr>
          </a:p>
          <a:p>
            <a:pPr algn="l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課後心得</a:t>
            </a:r>
            <a:endParaRPr lang="zh-TW" altLang="en-US" sz="2000" dirty="0">
              <a:solidFill>
                <a:schemeClr val="bg1"/>
              </a:solidFill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6" name="圖片版面配置區 5" descr="日落時的群山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+mn-lt"/>
                <a:ea typeface="Microsoft JhengHei UI" panose="020B0604030504040204" pitchFamily="34" charset="-120"/>
              </a:rPr>
              <a:t>2024/10/12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+mn-lt"/>
                <a:ea typeface="Microsoft JhengHei UI" panose="020B0604030504040204" pitchFamily="34" charset="-120"/>
              </a:rPr>
              <a:pPr/>
              <a:t>2</a:t>
            </a:fld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  <p:sp>
        <p:nvSpPr>
          <p:cNvPr id="2" name="頁尾版面配置區 4">
            <a:extLst>
              <a:ext uri="{FF2B5EF4-FFF2-40B4-BE49-F238E27FC236}">
                <a16:creationId xmlns:a16="http://schemas.microsoft.com/office/drawing/2014/main" id="{565310F1-ADA8-2F11-1729-D698030B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r>
              <a:rPr lang="en-US" altLang="zh-TW" noProof="0" dirty="0">
                <a:latin typeface="+mj-lt"/>
              </a:rPr>
              <a:t>CSS</a:t>
            </a:r>
            <a:r>
              <a:rPr lang="zh-TW" altLang="en-US" noProof="0" dirty="0">
                <a:latin typeface="+mj-lt"/>
              </a:rPr>
              <a:t> 文字與超連結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CSS</a:t>
            </a:r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Typograph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CSS</a:t>
            </a:r>
            <a:r>
              <a:rPr lang="zh-TW" altLang="en-US" sz="5400" dirty="0">
                <a:latin typeface="+mj-lt"/>
              </a:rPr>
              <a:t> </a:t>
            </a:r>
            <a:r>
              <a:rPr lang="en-US" altLang="zh-TW" sz="5400" dirty="0">
                <a:latin typeface="+mj-lt"/>
              </a:rPr>
              <a:t>Typograph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4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17696" cy="466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Choosing the right font has a huge impact on how the readers experience a website.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The right font can create a strong identity for your brand.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Using a font that is easy to read is important. The font adds value to your text. It is also important to choose the correct color and text size for the font.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We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can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go </a:t>
            </a:r>
            <a:r>
              <a:rPr lang="en-US" altLang="zh-TW" sz="2400" dirty="0">
                <a:latin typeface="+mn-lt"/>
                <a:hlinkClick r:id="rId2"/>
              </a:rPr>
              <a:t>Google</a:t>
            </a:r>
            <a:r>
              <a:rPr lang="zh-TW" altLang="en-US" sz="2400" dirty="0">
                <a:latin typeface="+mn-lt"/>
                <a:hlinkClick r:id="rId2"/>
              </a:rPr>
              <a:t> </a:t>
            </a:r>
            <a:r>
              <a:rPr lang="en-US" altLang="zh-TW" sz="2400" dirty="0">
                <a:latin typeface="+mn-lt"/>
                <a:hlinkClick r:id="rId2"/>
              </a:rPr>
              <a:t>Fonts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to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search every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language font, and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various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styles.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To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use it, just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import the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style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and select the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font-family,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and here we go, the text font has changed.</a:t>
            </a:r>
          </a:p>
        </p:txBody>
      </p:sp>
    </p:spTree>
    <p:extLst>
      <p:ext uri="{BB962C8B-B14F-4D97-AF65-F5344CB8AC3E}">
        <p14:creationId xmlns:p14="http://schemas.microsoft.com/office/powerpoint/2010/main" val="42585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CSS Typograph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5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17696" cy="480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2400" dirty="0">
                <a:latin typeface="+mn-lt"/>
              </a:rPr>
              <a:t>We have some properties to change text style:</a:t>
            </a:r>
          </a:p>
          <a:p>
            <a:pPr>
              <a:spcBef>
                <a:spcPts val="1200"/>
              </a:spcBef>
            </a:pPr>
            <a:r>
              <a:rPr lang="en-US" altLang="zh-TW" sz="2400" b="1" dirty="0">
                <a:effectLst/>
                <a:latin typeface="+mn-lt"/>
              </a:rPr>
              <a:t>font-family: </a:t>
            </a:r>
            <a:r>
              <a:rPr lang="en-US" altLang="zh-TW" sz="2400" dirty="0">
                <a:effectLst/>
                <a:latin typeface="+mn-lt"/>
              </a:rPr>
              <a:t>set text font.</a:t>
            </a:r>
          </a:p>
          <a:p>
            <a:pPr>
              <a:spcBef>
                <a:spcPts val="1200"/>
              </a:spcBef>
            </a:pPr>
            <a:r>
              <a:rPr lang="en-US" altLang="zh-TW" sz="2400" b="1" dirty="0">
                <a:latin typeface="+mn-lt"/>
              </a:rPr>
              <a:t>font-style:</a:t>
            </a:r>
            <a:r>
              <a:rPr lang="en-US" altLang="zh-TW" sz="2400" dirty="0">
                <a:effectLst/>
                <a:latin typeface="+mn-lt"/>
              </a:rPr>
              <a:t> has three values, normal (default), italic and oblique.</a:t>
            </a:r>
          </a:p>
          <a:p>
            <a:pPr>
              <a:spcBef>
                <a:spcPts val="1200"/>
              </a:spcBef>
            </a:pPr>
            <a:r>
              <a:rPr lang="en-US" altLang="zh-TW" sz="2400" b="1" dirty="0">
                <a:latin typeface="+mn-lt"/>
              </a:rPr>
              <a:t>font-size:</a:t>
            </a:r>
            <a:r>
              <a:rPr lang="en-US" altLang="zh-TW" sz="2400" dirty="0">
                <a:latin typeface="+mn-lt"/>
              </a:rPr>
              <a:t> set text size.</a:t>
            </a:r>
          </a:p>
          <a:p>
            <a:pPr>
              <a:spcBef>
                <a:spcPts val="1200"/>
              </a:spcBef>
            </a:pPr>
            <a:r>
              <a:rPr lang="en-US" altLang="zh-TW" sz="2400" b="1" dirty="0">
                <a:latin typeface="+mn-lt"/>
              </a:rPr>
              <a:t>text-decoration: </a:t>
            </a:r>
            <a:r>
              <a:rPr lang="en-US" altLang="zh-TW" sz="2400" dirty="0">
                <a:effectLst/>
                <a:latin typeface="+mn-lt"/>
              </a:rPr>
              <a:t>has five values, none (default), underline, overline, line-through, blink.</a:t>
            </a:r>
          </a:p>
          <a:p>
            <a:pPr>
              <a:spcBef>
                <a:spcPts val="1200"/>
              </a:spcBef>
            </a:pPr>
            <a:r>
              <a:rPr lang="en-US" altLang="zh-TW" sz="2400" b="1" dirty="0">
                <a:latin typeface="+mn-lt"/>
              </a:rPr>
              <a:t>text-align:</a:t>
            </a:r>
            <a:r>
              <a:rPr lang="en-US" altLang="zh-TW" sz="2400" dirty="0">
                <a:latin typeface="+mn-lt"/>
              </a:rPr>
              <a:t> has four values, left, right, center and justify.</a:t>
            </a:r>
          </a:p>
          <a:p>
            <a:pPr>
              <a:spcBef>
                <a:spcPts val="1200"/>
              </a:spcBef>
            </a:pPr>
            <a:r>
              <a:rPr lang="en-US" altLang="zh-TW" sz="2400" b="1" dirty="0">
                <a:latin typeface="+mn-lt"/>
              </a:rPr>
              <a:t>text-indent: </a:t>
            </a:r>
            <a:r>
              <a:rPr lang="en-US" altLang="zh-TW" sz="2400" dirty="0">
                <a:effectLst/>
                <a:latin typeface="+mn-lt"/>
              </a:rPr>
              <a:t>specifies the indentation of the first line in a text-block.</a:t>
            </a:r>
          </a:p>
        </p:txBody>
      </p:sp>
    </p:spTree>
    <p:extLst>
      <p:ext uri="{BB962C8B-B14F-4D97-AF65-F5344CB8AC3E}">
        <p14:creationId xmlns:p14="http://schemas.microsoft.com/office/powerpoint/2010/main" val="368521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0975C-4A23-6E71-ACFE-BDFA90545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7734D-EDFC-3CC1-CA1E-43A4AA58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CSS Typograph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0E0FE3-0C0B-0BE3-F0DE-406C019D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6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153CB0E-E452-6358-3BD2-36E230EDEA9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17696" cy="480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TW" sz="2400" dirty="0">
                <a:latin typeface="+mn-lt"/>
              </a:rPr>
              <a:t>And these:</a:t>
            </a:r>
          </a:p>
          <a:p>
            <a:pPr>
              <a:spcBef>
                <a:spcPts val="1200"/>
              </a:spcBef>
            </a:pPr>
            <a:r>
              <a:rPr lang="en-US" altLang="zh-TW" sz="2400" b="1" dirty="0">
                <a:latin typeface="+mn-lt"/>
              </a:rPr>
              <a:t>text-transform:</a:t>
            </a:r>
            <a:r>
              <a:rPr lang="en-US" altLang="zh-TW" sz="2400" dirty="0">
                <a:latin typeface="+mn-lt"/>
              </a:rPr>
              <a:t> has five values, capitalize, uppercase, lowercase, none and full-width.</a:t>
            </a:r>
            <a:endParaRPr lang="zh-TW" altLang="zh-TW" sz="2400" dirty="0">
              <a:effectLst/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altLang="zh-TW" sz="2400" b="1" dirty="0">
                <a:latin typeface="+mn-lt"/>
              </a:rPr>
              <a:t>word-spacing: </a:t>
            </a:r>
            <a:r>
              <a:rPr lang="en-US" altLang="zh-TW" sz="2400" dirty="0">
                <a:latin typeface="+mn-lt"/>
              </a:rPr>
              <a:t>set every word space size.</a:t>
            </a:r>
          </a:p>
          <a:p>
            <a:pPr>
              <a:spcBef>
                <a:spcPts val="1200"/>
              </a:spcBef>
            </a:pPr>
            <a:r>
              <a:rPr lang="en-US" altLang="zh-TW" sz="2400" b="1" dirty="0">
                <a:latin typeface="+mn-lt"/>
              </a:rPr>
              <a:t>letter-spacing:</a:t>
            </a:r>
            <a:r>
              <a:rPr lang="en-US" altLang="zh-TW" sz="2400" dirty="0">
                <a:effectLst/>
                <a:latin typeface="+mn-lt"/>
              </a:rPr>
              <a:t> set every letter space size.</a:t>
            </a:r>
          </a:p>
          <a:p>
            <a:pPr>
              <a:spcBef>
                <a:spcPts val="1200"/>
              </a:spcBef>
            </a:pPr>
            <a:r>
              <a:rPr lang="en-US" altLang="zh-TW" sz="2400" b="1" dirty="0">
                <a:latin typeface="+mn-lt"/>
              </a:rPr>
              <a:t>font-weight:</a:t>
            </a:r>
            <a:r>
              <a:rPr lang="en-US" altLang="zh-TW" sz="2400" dirty="0">
                <a:latin typeface="+mn-lt"/>
              </a:rPr>
              <a:t> set how thick or thin characters in text should be displayed.</a:t>
            </a:r>
          </a:p>
          <a:p>
            <a:pPr>
              <a:spcBef>
                <a:spcPts val="1200"/>
              </a:spcBef>
            </a:pPr>
            <a:r>
              <a:rPr lang="en-US" altLang="zh-TW" sz="2400" b="1" dirty="0">
                <a:latin typeface="+mn-lt"/>
              </a:rPr>
              <a:t>line-height:</a:t>
            </a:r>
            <a:r>
              <a:rPr lang="en-US" altLang="zh-TW" sz="2400" dirty="0">
                <a:effectLst/>
                <a:latin typeface="+mn-lt"/>
              </a:rPr>
              <a:t> set every line height size.</a:t>
            </a:r>
            <a:endParaRPr lang="zh-TW" altLang="zh-TW" sz="24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260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主題二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CSS</a:t>
            </a:r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Link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406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CSS Link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>
                <a:latin typeface="+mn-lt"/>
              </a:rPr>
              <a:pPr/>
              <a:t>8</a:t>
            </a:fld>
            <a:endParaRPr lang="zh-TW" altLang="en-US" noProof="0" dirty="0">
              <a:latin typeface="+mn-lt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717696" cy="480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1200"/>
              </a:spcBef>
              <a:spcAft>
                <a:spcPts val="0"/>
              </a:spcAft>
              <a:buNone/>
            </a:pPr>
            <a:endParaRPr lang="zh-TW" altLang="zh-TW" sz="2000" dirty="0">
              <a:effectLst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AF8A-E0E0-A158-65C1-673034F60643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1144693" cy="503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HTML links are hyperlinks.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You can click on a link and jump to another document.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When you move the mouse over a link, the mouse arrow will turn into a little hand.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It has the following syntax: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	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Univers" panose="020B0503020202020204" pitchFamily="34" charset="0"/>
                <a:ea typeface="+mn-ea"/>
              </a:rPr>
              <a:t>&lt;a</a:t>
            </a: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 </a:t>
            </a:r>
            <a:r>
              <a:rPr lang="en-US" altLang="zh-TW" sz="2400" dirty="0" err="1">
                <a:solidFill>
                  <a:schemeClr val="accent6"/>
                </a:solidFill>
                <a:latin typeface="Univers" panose="020B0503020202020204" pitchFamily="34" charset="0"/>
                <a:ea typeface="+mn-ea"/>
              </a:rPr>
              <a:t>href</a:t>
            </a:r>
            <a:r>
              <a:rPr lang="en-US" altLang="zh-TW" sz="2400" dirty="0">
                <a:solidFill>
                  <a:schemeClr val="accent6"/>
                </a:solidFill>
                <a:latin typeface="Univers" panose="020B0503020202020204" pitchFamily="34" charset="0"/>
                <a:ea typeface="+mn-ea"/>
              </a:rPr>
              <a:t>=“</a:t>
            </a:r>
            <a:r>
              <a:rPr lang="en-US" altLang="zh-TW" sz="2400" dirty="0" err="1">
                <a:solidFill>
                  <a:schemeClr val="accent5"/>
                </a:solidFill>
                <a:latin typeface="Univers" panose="020B0503020202020204" pitchFamily="34" charset="0"/>
                <a:ea typeface="+mn-ea"/>
              </a:rPr>
              <a:t>url</a:t>
            </a:r>
            <a:r>
              <a:rPr lang="en-US" altLang="zh-TW" sz="2400" dirty="0">
                <a:solidFill>
                  <a:schemeClr val="accent6"/>
                </a:solidFill>
                <a:latin typeface="Univers" panose="020B0503020202020204" pitchFamily="34" charset="0"/>
                <a:ea typeface="+mn-ea"/>
              </a:rPr>
              <a:t>”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Univers" panose="020B0503020202020204" pitchFamily="34" charset="0"/>
                <a:ea typeface="+mn-ea"/>
              </a:rPr>
              <a:t>&gt;</a:t>
            </a:r>
            <a:r>
              <a:rPr lang="en-US" altLang="zh-TW" sz="2400" dirty="0">
                <a:solidFill>
                  <a:schemeClr val="accent2"/>
                </a:solidFill>
                <a:latin typeface="Univers" panose="020B0503020202020204" pitchFamily="34" charset="0"/>
                <a:ea typeface="+mn-ea"/>
              </a:rPr>
              <a:t>text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Univers" panose="020B0503020202020204" pitchFamily="34" charset="0"/>
                <a:ea typeface="+mn-ea"/>
              </a:rPr>
              <a:t>&lt;/a&gt;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kern="1200" dirty="0">
                <a:effectLst/>
                <a:latin typeface="Univers" panose="020B0503020202020204" pitchFamily="34" charset="0"/>
                <a:ea typeface="+mn-ea"/>
                <a:cs typeface="+mn-cs"/>
              </a:rPr>
              <a:t>You can also change some properties or pseudo-classes:</a:t>
            </a:r>
          </a:p>
          <a:p>
            <a:pPr>
              <a:spcBef>
                <a:spcPts val="600"/>
              </a:spcBef>
            </a:pPr>
            <a:r>
              <a:rPr lang="en-US" altLang="zh-TW" sz="2400" b="1" kern="1200" dirty="0">
                <a:effectLst/>
                <a:latin typeface="Univers" panose="020B0503020202020204" pitchFamily="34" charset="0"/>
                <a:ea typeface="+mn-ea"/>
                <a:cs typeface="+mn-cs"/>
              </a:rPr>
              <a:t>cursor:</a:t>
            </a:r>
            <a:r>
              <a:rPr lang="en-US" altLang="zh-TW" sz="2400" kern="1200" dirty="0">
                <a:effectLst/>
                <a:latin typeface="Univers" panose="020B0503020202020204" pitchFamily="34" charset="0"/>
                <a:ea typeface="+mn-ea"/>
                <a:cs typeface="+mn-cs"/>
              </a:rPr>
              <a:t> specifies the mouse cursor to be displayed when pointing over an element.</a:t>
            </a:r>
            <a:r>
              <a:rPr lang="zh-TW" altLang="en-US" sz="2400" kern="1200" dirty="0">
                <a:effectLst/>
                <a:latin typeface="Univers" panose="020B0503020202020204" pitchFamily="34" charset="0"/>
                <a:ea typeface="+mn-ea"/>
                <a:cs typeface="+mn-cs"/>
              </a:rPr>
              <a:t> </a:t>
            </a:r>
            <a:r>
              <a:rPr lang="en-US" altLang="zh-TW" sz="2400" dirty="0">
                <a:latin typeface="Univers" panose="020B0503020202020204" pitchFamily="34" charset="0"/>
                <a:ea typeface="+mn-ea"/>
              </a:rPr>
              <a:t>It has five values, default, pointer, text, move, not-allowed.</a:t>
            </a:r>
            <a:endParaRPr lang="en-US" altLang="zh-TW" sz="2400" kern="1200" dirty="0">
              <a:effectLst/>
              <a:latin typeface="Univers" panose="020B0503020202020204" pitchFamily="34" charset="0"/>
              <a:ea typeface="+mn-ea"/>
              <a:cs typeface="+mn-cs"/>
            </a:endParaRPr>
          </a:p>
          <a:p>
            <a:pPr>
              <a:spcBef>
                <a:spcPts val="600"/>
              </a:spcBef>
            </a:pPr>
            <a:r>
              <a:rPr lang="en-US" altLang="zh-TW" sz="2400" b="1" kern="1200" dirty="0">
                <a:effectLst/>
                <a:latin typeface="Univers" panose="020B0503020202020204" pitchFamily="34" charset="0"/>
                <a:ea typeface="+mn-ea"/>
                <a:cs typeface="+mn-cs"/>
              </a:rPr>
              <a:t>:hover</a:t>
            </a:r>
            <a:r>
              <a:rPr lang="en-US" altLang="zh-TW" sz="2400" kern="1200" dirty="0">
                <a:effectLst/>
                <a:latin typeface="Univers" panose="020B0503020202020204" pitchFamily="34" charset="0"/>
                <a:ea typeface="+mn-ea"/>
                <a:cs typeface="+mn-cs"/>
              </a:rPr>
              <a:t> is used to select elements when you mouse over them.</a:t>
            </a:r>
          </a:p>
          <a:p>
            <a:pPr>
              <a:spcBef>
                <a:spcPts val="600"/>
              </a:spcBef>
            </a:pPr>
            <a:r>
              <a:rPr lang="en-US" altLang="zh-TW" sz="2400" b="1" dirty="0">
                <a:latin typeface="Univers" panose="020B0503020202020204" pitchFamily="34" charset="0"/>
                <a:ea typeface="+mn-ea"/>
              </a:rPr>
              <a:t>:focus</a:t>
            </a:r>
            <a:r>
              <a:rPr lang="en-US" altLang="zh-TW" sz="2400" dirty="0">
                <a:latin typeface="Univers" panose="020B0503020202020204" pitchFamily="34" charset="0"/>
                <a:ea typeface="+mn-ea"/>
              </a:rPr>
              <a:t> is used to select and style the element that get focus.</a:t>
            </a:r>
          </a:p>
          <a:p>
            <a:pPr>
              <a:spcBef>
                <a:spcPts val="600"/>
              </a:spcBef>
            </a:pPr>
            <a:r>
              <a:rPr lang="en-US" altLang="zh-TW" sz="2400" b="1" kern="1200" dirty="0">
                <a:effectLst/>
                <a:latin typeface="Univers" panose="020B0503020202020204" pitchFamily="34" charset="0"/>
                <a:ea typeface="+mn-ea"/>
                <a:cs typeface="+mn-cs"/>
              </a:rPr>
              <a:t>:active</a:t>
            </a:r>
            <a:r>
              <a:rPr lang="en-US" altLang="zh-TW" sz="2400" kern="1200" dirty="0">
                <a:effectLst/>
                <a:latin typeface="Univers" panose="020B0503020202020204" pitchFamily="34" charset="0"/>
                <a:ea typeface="+mn-ea"/>
                <a:cs typeface="+mn-cs"/>
              </a:rPr>
              <a:t> is used to select and style</a:t>
            </a:r>
            <a:r>
              <a:rPr lang="en-US" altLang="zh-TW" sz="2400" dirty="0">
                <a:latin typeface="Univers" panose="020B0503020202020204" pitchFamily="34" charset="0"/>
                <a:ea typeface="+mn-ea"/>
              </a:rPr>
              <a:t> an element that is active by the user.</a:t>
            </a:r>
            <a:endParaRPr lang="en-US" altLang="zh-TW" sz="2400" kern="1200" dirty="0">
              <a:effectLst/>
              <a:latin typeface="Univers" panose="020B0503020202020204" pitchFamily="34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2000" dirty="0">
              <a:solidFill>
                <a:srgbClr val="000000"/>
              </a:solidFill>
              <a:latin typeface="Univers" panose="020B0503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58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課後心得</a:t>
            </a: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今天學到了如何改變文字樣式、大小粗細、縮排、排版及對齊，老師分享的</a:t>
            </a:r>
            <a:r>
              <a:rPr lang="en-US" altLang="zh-TW" dirty="0">
                <a:ea typeface="Microsoft JhengHei UI" panose="020B0604030504040204" pitchFamily="34" charset="-120"/>
              </a:rPr>
              <a:t>Google Font</a:t>
            </a:r>
            <a:r>
              <a:rPr lang="zh-TW" altLang="en-US" dirty="0">
                <a:ea typeface="Microsoft JhengHei UI" panose="020B0604030504040204" pitchFamily="34" charset="-120"/>
              </a:rPr>
              <a:t>這個平台有超多不同語言的字體樣式，還有很多</a:t>
            </a:r>
            <a:r>
              <a:rPr lang="en-US" altLang="zh-TW" dirty="0">
                <a:ea typeface="Microsoft JhengHei UI" panose="020B0604030504040204" pitchFamily="34" charset="-120"/>
              </a:rPr>
              <a:t>icon</a:t>
            </a:r>
            <a:r>
              <a:rPr lang="zh-TW" altLang="en-US" dirty="0">
                <a:ea typeface="Microsoft JhengHei UI" panose="020B0604030504040204" pitchFamily="34" charset="-120"/>
              </a:rPr>
              <a:t>可以挑選，直接</a:t>
            </a:r>
            <a:r>
              <a:rPr lang="en-US" altLang="zh-TW" dirty="0">
                <a:ea typeface="Microsoft JhengHei UI" panose="020B0604030504040204" pitchFamily="34" charset="-120"/>
              </a:rPr>
              <a:t>import</a:t>
            </a:r>
            <a:r>
              <a:rPr lang="zh-TW" altLang="en-US" dirty="0">
                <a:ea typeface="Microsoft JhengHei UI" panose="020B0604030504040204" pitchFamily="34" charset="-120"/>
              </a:rPr>
              <a:t>進</a:t>
            </a:r>
            <a:r>
              <a:rPr lang="en-US" altLang="zh-TW" dirty="0">
                <a:ea typeface="Microsoft JhengHei UI" panose="020B0604030504040204" pitchFamily="34" charset="-120"/>
              </a:rPr>
              <a:t>CSS</a:t>
            </a:r>
            <a:r>
              <a:rPr lang="zh-TW" altLang="en-US" dirty="0">
                <a:ea typeface="Microsoft JhengHei UI" panose="020B0604030504040204" pitchFamily="34" charset="-120"/>
              </a:rPr>
              <a:t>直接使用；還有關於超連結的運用，直接在文字中嵌入網站的連結或是其他</a:t>
            </a:r>
            <a:r>
              <a:rPr lang="en-US" altLang="zh-TW" dirty="0">
                <a:ea typeface="Microsoft JhengHei UI" panose="020B0604030504040204" pitchFamily="34" charset="-120"/>
              </a:rPr>
              <a:t>html</a:t>
            </a:r>
            <a:r>
              <a:rPr lang="zh-TW" altLang="en-US" dirty="0">
                <a:ea typeface="Microsoft JhengHei UI" panose="020B0604030504040204" pitchFamily="34" charset="-120"/>
              </a:rPr>
              <a:t>檔案來做網頁的分割入口。</a:t>
            </a:r>
            <a:endParaRPr lang="en-US" altLang="zh-TW" dirty="0"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/>
              <a:t>超連結還可以改變游標懸浮、焦點選中以及按下的樣式，也可以設定在這些狀態下的游標圖案，還可以匯入自定義圖案。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pic>
        <p:nvPicPr>
          <p:cNvPr id="22" name="圖片版面配置區 21" descr="暮色中的群山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3" b="63"/>
          <a:stretch/>
        </p:blipFill>
        <p:spPr/>
      </p:pic>
      <p:pic>
        <p:nvPicPr>
          <p:cNvPr id="18" name="圖片版面配置區 17" descr="日落時的群山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77" b="177"/>
          <a:stretch/>
        </p:blipFill>
        <p:spPr/>
      </p:pic>
      <p:pic>
        <p:nvPicPr>
          <p:cNvPr id="20" name="圖片版面配置區 19" descr="日落時的群山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209" b="209"/>
          <a:stretch/>
        </p:blipFill>
        <p:spPr/>
      </p:pic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CSS</a:t>
            </a:r>
            <a:r>
              <a:rPr lang="zh-TW" altLang="en-US" dirty="0">
                <a:ea typeface="Microsoft JhengHei UI" panose="020B0604030504040204" pitchFamily="34" charset="-120"/>
              </a:rPr>
              <a:t> 文字與超連結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9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7019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{9BDDE344-DB44-4E7A-994B-E8FC6FB80861}tf89338750_win32</Template>
  <TotalTime>220</TotalTime>
  <Words>552</Words>
  <Application>Microsoft Office PowerPoint</Application>
  <PresentationFormat>寬螢幕</PresentationFormat>
  <Paragraphs>65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Microsoft JhengHei UI</vt:lpstr>
      <vt:lpstr>Arial</vt:lpstr>
      <vt:lpstr>Univers</vt:lpstr>
      <vt:lpstr>GradientUnivers</vt:lpstr>
      <vt:lpstr>CSS 文字與超連結</vt:lpstr>
      <vt:lpstr>議程</vt:lpstr>
      <vt:lpstr>主題一</vt:lpstr>
      <vt:lpstr>CSS Typograph</vt:lpstr>
      <vt:lpstr>CSS Typograph</vt:lpstr>
      <vt:lpstr>CSS Typograph</vt:lpstr>
      <vt:lpstr>主題二</vt:lpstr>
      <vt:lpstr>CSS Link</vt:lpstr>
      <vt:lpstr>課後心得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Garry</dc:creator>
  <cp:lastModifiedBy>Adam Garry</cp:lastModifiedBy>
  <cp:revision>26</cp:revision>
  <dcterms:created xsi:type="dcterms:W3CDTF">2024-10-04T12:33:05Z</dcterms:created>
  <dcterms:modified xsi:type="dcterms:W3CDTF">2024-10-12T09:43:21Z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