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4"/>
  </p:notesMasterIdLst>
  <p:handoutMasterIdLst>
    <p:handoutMasterId r:id="rId15"/>
  </p:handoutMasterIdLst>
  <p:sldIdLst>
    <p:sldId id="314" r:id="rId5"/>
    <p:sldId id="315" r:id="rId6"/>
    <p:sldId id="309" r:id="rId7"/>
    <p:sldId id="313" r:id="rId8"/>
    <p:sldId id="320" r:id="rId9"/>
    <p:sldId id="322" r:id="rId10"/>
    <p:sldId id="321" r:id="rId11"/>
    <p:sldId id="316" r:id="rId12"/>
    <p:sldId id="317" r:id="rId13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ED217E3-EE91-477F-BF95-AB4970EF1D6C}">
          <p14:sldIdLst>
            <p14:sldId id="314"/>
            <p14:sldId id="315"/>
            <p14:sldId id="309"/>
            <p14:sldId id="313"/>
            <p14:sldId id="320"/>
            <p14:sldId id="322"/>
            <p14:sldId id="321"/>
            <p14:sldId id="316"/>
            <p14:sldId id="3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967" autoAdjust="0"/>
  </p:normalViewPr>
  <p:slideViewPr>
    <p:cSldViewPr snapToGrid="0">
      <p:cViewPr varScale="1">
        <p:scale>
          <a:sx n="90" d="100"/>
          <a:sy n="90" d="100"/>
        </p:scale>
        <p:origin x="1308" y="90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1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1C7BD883-E570-4B0F-9E18-F89D060514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F7825A8-A57B-43B0-BA2C-78F0335611F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4DE4D-4E38-4D8C-8D32-A26C2FA8CED4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2024/10/12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2404714-211C-45BF-8164-268C01DCBD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36E2E20-ED21-467B-ABCD-FF8842D9D1E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B8736-D8EB-47F3-A4C4-7D5F34ACE92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44914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EB2F747-81C0-41F9-A53E-9239588F4D56}" type="datetime1">
              <a:rPr lang="zh-TW" altLang="en-US" smtClean="0"/>
              <a:pPr/>
              <a:t>2024/10/12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939589-3E79-4C82-AA4A-FE78234FAA59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2652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35604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2444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2790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8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10797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9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48286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cxnSp>
        <p:nvCxnSpPr>
          <p:cNvPr id="11" name="直線接點​​(S)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cxnSp>
        <p:nvCxnSpPr>
          <p:cNvPr id="10" name="直線接點​​(S)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圖形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圖形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圖形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</p:txBody>
      </p:sp>
      <p:cxnSp>
        <p:nvCxnSpPr>
          <p:cNvPr id="10" name="直線接點​​(S)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圖形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圖形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圖形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5" name="文字預留位置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7" name="內容版面配置區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>
                <a:latin typeface="+mj-lt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職稱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>
                <a:latin typeface="+mn-lt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 dirty="0"/>
              <a:t>按一下以編輯母片副標題樣式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  <a:latin typeface="+mj-lt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dirty="0"/>
              <a:t>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+mn-lt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cxnSp>
        <p:nvCxnSpPr>
          <p:cNvPr id="7" name="直線接點​​(S)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圖片版面配置區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圖片版面配置區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1" name="圖片版面配置區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圖片版面配置區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2" name="圖片版面配置區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1" name="圖片版面配置區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0" name="圖片版面配置區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  <a:latin typeface="+mj-lt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dirty="0"/>
              <a:t>20XX/9/3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 baseline="0">
                <a:solidFill>
                  <a:schemeClr val="bg1"/>
                </a:solidFill>
                <a:latin typeface="+mj-lt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dirty="0"/>
              <a:t>簡報標題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8" name="圖形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圖形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圖形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​(S)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版面配置區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5" name="直線接點​​(S)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8" name="直線接點​​(S)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圖片預留位置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8" name="直線接點​​(S)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 2 投影片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  <a:latin typeface="+mj-lt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 dirty="0"/>
              <a:t>按一下以編輯母片副標題樣式</a:t>
            </a:r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圖形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" name="圖形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3" name="圖形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只有標題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圖片版面配置區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  <a:latin typeface="+mj-lt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職稱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dirty="0"/>
              <a:t>20XX/9/3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dirty="0"/>
              <a:t>簡報標題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cxnSp>
        <p:nvCxnSpPr>
          <p:cNvPr id="14" name="直線接點​​(S)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版面配置區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 dirty="0"/>
              <a:t>按一下以編輯母片文字樣式</a:t>
            </a:r>
          </a:p>
        </p:txBody>
      </p:sp>
      <p:sp>
        <p:nvSpPr>
          <p:cNvPr id="11" name="圖形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圖形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7" name="圖形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圖片版面配置區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22860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457200"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685800"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圖形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9" name="圖形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章節標題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  <a:latin typeface="+mj-lt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 dirty="0"/>
              <a:t>按一下以編輯母片副標題樣式</a:t>
            </a:r>
          </a:p>
        </p:txBody>
      </p:sp>
      <p:sp>
        <p:nvSpPr>
          <p:cNvPr id="4" name="圖形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圖形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圖形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圖形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圖形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圖形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>
                <a:latin typeface="+mj-lt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+mn-lt"/>
                <a:ea typeface="Microsoft JhengHei UI" panose="020B0604030504040204" pitchFamily="34" charset="-120"/>
              </a:defRPr>
            </a:lvl1pPr>
            <a:lvl2pPr>
              <a:defRPr>
                <a:latin typeface="+mn-lt"/>
                <a:ea typeface="Microsoft JhengHei UI" panose="020B0604030504040204" pitchFamily="34" charset="-120"/>
              </a:defRPr>
            </a:lvl2pPr>
            <a:lvl3pPr>
              <a:defRPr>
                <a:latin typeface="+mn-lt"/>
                <a:ea typeface="Microsoft JhengHei UI" panose="020B0604030504040204" pitchFamily="34" charset="-120"/>
              </a:defRPr>
            </a:lvl3pPr>
            <a:lvl4pPr>
              <a:defRPr>
                <a:latin typeface="+mn-lt"/>
                <a:ea typeface="Microsoft JhengHei UI" panose="020B0604030504040204" pitchFamily="34" charset="-120"/>
              </a:defRPr>
            </a:lvl4pPr>
            <a:lvl5pPr>
              <a:defRPr>
                <a:latin typeface="+mn-lt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cxnSp>
        <p:nvCxnSpPr>
          <p:cNvPr id="7" name="直線接點​​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7" name="直線接點​​(S)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圖片版面配置區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標題與內容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職稱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圖形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圖形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cxnSp>
        <p:nvCxnSpPr>
          <p:cNvPr id="8" name="直線接點​​(S)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圖形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圖形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圖形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548380" cy="2843784"/>
          </a:xfrm>
        </p:spPr>
        <p:txBody>
          <a:bodyPr rtlCol="0"/>
          <a:lstStyle/>
          <a:p>
            <a:pPr rtl="0"/>
            <a:r>
              <a:rPr lang="en-US" altLang="zh-TW" sz="5400" spc="400" dirty="0">
                <a:solidFill>
                  <a:schemeClr val="bg1"/>
                </a:solidFill>
                <a:latin typeface="+mj-lt"/>
                <a:ea typeface="Microsoft JhengHei UI" panose="020B0604030504040204" pitchFamily="34" charset="-120"/>
              </a:rPr>
              <a:t>CSS</a:t>
            </a:r>
            <a:r>
              <a:rPr lang="zh-TW" altLang="en-US" sz="5400" spc="400" dirty="0">
                <a:solidFill>
                  <a:schemeClr val="bg1"/>
                </a:solidFill>
                <a:latin typeface="+mj-lt"/>
                <a:ea typeface="Microsoft JhengHei UI" panose="020B0604030504040204" pitchFamily="34" charset="-120"/>
              </a:rPr>
              <a:t> 清單與選單</a:t>
            </a:r>
            <a:endParaRPr lang="zh-TW" altLang="en-US" dirty="0">
              <a:latin typeface="+mj-lt"/>
              <a:ea typeface="Microsoft JhengHei U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TW" altLang="en-US" sz="2000" dirty="0"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rPr>
              <a:t>劉祐伸</a:t>
            </a:r>
            <a:endParaRPr lang="zh-TW" altLang="en-US" dirty="0">
              <a:latin typeface="+mn-lt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0529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5152" y="566293"/>
            <a:ext cx="4466689" cy="2276856"/>
          </a:xfrm>
        </p:spPr>
        <p:txBody>
          <a:bodyPr rtlCol="0"/>
          <a:lstStyle/>
          <a:p>
            <a:pPr algn="l" rtl="0"/>
            <a:r>
              <a:rPr lang="zh-TW" altLang="en-US" b="1" cap="all" spc="400" dirty="0">
                <a:solidFill>
                  <a:schemeClr val="bg1"/>
                </a:solidFill>
                <a:latin typeface="+mj-lt"/>
                <a:ea typeface="Microsoft JhengHei UI" panose="020B0604030504040204" pitchFamily="34" charset="-120"/>
              </a:rPr>
              <a:t>議程</a:t>
            </a:r>
            <a:endParaRPr lang="zh-TW" altLang="en-US" dirty="0">
              <a:latin typeface="+mj-lt"/>
              <a:ea typeface="Microsoft JhengHei UI" panose="020B0604030504040204" pitchFamily="34" charset="-120"/>
            </a:endParaRP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7367" y="3119925"/>
            <a:ext cx="4225185" cy="3118104"/>
          </a:xfrm>
        </p:spPr>
        <p:txBody>
          <a:bodyPr rtlCol="0">
            <a:normAutofit/>
          </a:bodyPr>
          <a:lstStyle/>
          <a:p>
            <a:pPr algn="l" rtl="0">
              <a:tabLst>
                <a:tab pos="108000" algn="l"/>
              </a:tabLst>
            </a:pPr>
            <a:r>
              <a:rPr lang="zh-TW" altLang="en-US" sz="2000" dirty="0">
                <a:solidFill>
                  <a:schemeClr val="bg1"/>
                </a:solidFill>
                <a:latin typeface="+mj-lt"/>
                <a:ea typeface="Microsoft JhengHei UI" panose="020B0604030504040204" pitchFamily="34" charset="-120"/>
              </a:rPr>
              <a:t>主題一</a:t>
            </a:r>
            <a:r>
              <a:rPr lang="en-US" altLang="zh-TW" sz="2000" dirty="0">
                <a:latin typeface="+mj-lt"/>
              </a:rPr>
              <a:t>	CSS</a:t>
            </a:r>
            <a:r>
              <a:rPr lang="zh-TW" altLang="en-US" sz="2000" dirty="0">
                <a:latin typeface="+mj-lt"/>
              </a:rPr>
              <a:t> </a:t>
            </a:r>
            <a:r>
              <a:rPr lang="en-US" altLang="zh-TW" sz="2000" dirty="0">
                <a:latin typeface="+mj-lt"/>
              </a:rPr>
              <a:t>List</a:t>
            </a:r>
          </a:p>
          <a:p>
            <a:pPr algn="l" rtl="0">
              <a:tabLst>
                <a:tab pos="108000" algn="l"/>
              </a:tabLst>
            </a:pPr>
            <a:r>
              <a:rPr lang="zh-TW" altLang="en-US" sz="2000" dirty="0">
                <a:solidFill>
                  <a:schemeClr val="bg1"/>
                </a:solidFill>
                <a:latin typeface="+mj-lt"/>
                <a:ea typeface="Microsoft JhengHei UI" panose="020B0604030504040204" pitchFamily="34" charset="-120"/>
              </a:rPr>
              <a:t>主題二</a:t>
            </a:r>
            <a:r>
              <a:rPr lang="en-US" altLang="zh-TW" sz="2000" dirty="0">
                <a:latin typeface="+mj-lt"/>
              </a:rPr>
              <a:t>	CSS</a:t>
            </a:r>
            <a:r>
              <a:rPr lang="zh-TW" altLang="en-US" sz="2000" dirty="0">
                <a:latin typeface="+mj-lt"/>
              </a:rPr>
              <a:t> </a:t>
            </a:r>
            <a:r>
              <a:rPr lang="en-US" altLang="zh-TW" sz="2000" dirty="0">
                <a:latin typeface="+mj-lt"/>
              </a:rPr>
              <a:t>Menu</a:t>
            </a:r>
            <a:endParaRPr lang="zh-TW" altLang="en-US" sz="2000" dirty="0">
              <a:solidFill>
                <a:schemeClr val="bg1"/>
              </a:solidFill>
              <a:latin typeface="+mj-lt"/>
              <a:ea typeface="Microsoft JhengHei UI" panose="020B0604030504040204" pitchFamily="34" charset="-120"/>
            </a:endParaRPr>
          </a:p>
          <a:p>
            <a:pPr algn="l">
              <a:tabLst>
                <a:tab pos="108000" algn="l"/>
              </a:tabLst>
            </a:pPr>
            <a:r>
              <a:rPr lang="zh-TW" altLang="en-US" sz="2000" dirty="0">
                <a:latin typeface="+mj-lt"/>
              </a:rPr>
              <a:t>課後心得</a:t>
            </a:r>
            <a:endParaRPr lang="zh-TW" altLang="en-US" sz="2000" dirty="0">
              <a:solidFill>
                <a:schemeClr val="bg1"/>
              </a:solidFill>
              <a:latin typeface="+mj-lt"/>
              <a:ea typeface="Microsoft JhengHei UI" panose="020B0604030504040204" pitchFamily="34" charset="-120"/>
            </a:endParaRPr>
          </a:p>
        </p:txBody>
      </p:sp>
      <p:pic>
        <p:nvPicPr>
          <p:cNvPr id="6" name="圖片版面配置區 5" descr="日落時的群山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/>
          <a:stretch/>
        </p:blipFill>
        <p:spPr/>
      </p:pic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 dirty="0">
                <a:latin typeface="+mn-lt"/>
                <a:ea typeface="Microsoft JhengHei UI" panose="020B0604030504040204" pitchFamily="34" charset="-120"/>
              </a:rPr>
              <a:t>2024/10/12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+mn-lt"/>
                <a:ea typeface="Microsoft JhengHei UI" panose="020B0604030504040204" pitchFamily="34" charset="-120"/>
              </a:rPr>
              <a:pPr/>
              <a:t>2</a:t>
            </a:fld>
            <a:endParaRPr lang="zh-TW" altLang="en-US" dirty="0">
              <a:latin typeface="+mn-lt"/>
              <a:ea typeface="Microsoft JhengHei UI" panose="020B0604030504040204" pitchFamily="34" charset="-120"/>
            </a:endParaRPr>
          </a:p>
        </p:txBody>
      </p:sp>
      <p:sp>
        <p:nvSpPr>
          <p:cNvPr id="2" name="頁尾版面配置區 4">
            <a:extLst>
              <a:ext uri="{FF2B5EF4-FFF2-40B4-BE49-F238E27FC236}">
                <a16:creationId xmlns:a16="http://schemas.microsoft.com/office/drawing/2014/main" id="{565310F1-ADA8-2F11-1729-D698030B4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/>
          <a:p>
            <a:r>
              <a:rPr lang="en-US" altLang="zh-TW" noProof="0" dirty="0">
                <a:latin typeface="+mj-lt"/>
              </a:rPr>
              <a:t>CSS</a:t>
            </a:r>
            <a:r>
              <a:rPr lang="zh-TW" altLang="en-US" noProof="0" dirty="0">
                <a:latin typeface="+mj-lt"/>
              </a:rPr>
              <a:t> 清單與選單</a:t>
            </a:r>
            <a:endParaRPr lang="zh-TW" altLang="en-US" noProof="0" dirty="0">
              <a:latin typeface="+mj-lt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8035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TW" altLang="en-US" b="1" cap="all" spc="400" dirty="0">
                <a:solidFill>
                  <a:schemeClr val="bg1"/>
                </a:solidFill>
                <a:latin typeface="+mj-lt"/>
                <a:ea typeface="Microsoft JhengHei UI" panose="020B0604030504040204" pitchFamily="34" charset="-120"/>
              </a:rPr>
              <a:t>主題一</a:t>
            </a:r>
            <a:endParaRPr lang="zh-TW" altLang="en-US" dirty="0">
              <a:latin typeface="+mj-lt"/>
              <a:ea typeface="Microsoft JhengHei U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TW" sz="2000" dirty="0"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rPr>
              <a:t>CSS</a:t>
            </a:r>
            <a:r>
              <a:rPr lang="zh-TW" altLang="en-US" sz="2000" dirty="0"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rPr>
              <a:t> </a:t>
            </a:r>
            <a:r>
              <a:rPr lang="en-US" altLang="zh-TW" sz="2000" dirty="0"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rPr>
              <a:t>List</a:t>
            </a:r>
            <a:endParaRPr lang="zh-TW" altLang="en-US" dirty="0">
              <a:latin typeface="+mn-lt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9E0683-D5CF-3315-51F7-485F360B5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>
                <a:latin typeface="+mj-lt"/>
              </a:rPr>
              <a:t>CSS</a:t>
            </a:r>
            <a:r>
              <a:rPr lang="zh-TW" altLang="en-US" sz="5400" dirty="0">
                <a:latin typeface="+mj-lt"/>
              </a:rPr>
              <a:t> </a:t>
            </a:r>
            <a:r>
              <a:rPr lang="en-US" altLang="zh-TW" sz="5400" dirty="0">
                <a:latin typeface="+mj-lt"/>
              </a:rPr>
              <a:t>List</a:t>
            </a:r>
            <a:endParaRPr lang="zh-TW" altLang="en-US" dirty="0">
              <a:latin typeface="+mj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E0D900-6AE3-005A-223A-B602498A1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altLang="zh-TW" noProof="0" smtClean="0"/>
              <a:pPr/>
              <a:t>4</a:t>
            </a:fld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8E4704D-A119-C7A7-6D0A-82632B484C11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717696" cy="4665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+mn-lt"/>
              </a:rPr>
              <a:t>In HTML, there are two main types of lists: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TW" sz="2400" dirty="0">
                <a:latin typeface="+mn-lt"/>
              </a:rPr>
              <a:t>unordered lists (&lt;</a:t>
            </a:r>
            <a:r>
              <a:rPr lang="en-US" altLang="zh-TW" sz="2400" dirty="0" err="1">
                <a:latin typeface="+mn-lt"/>
              </a:rPr>
              <a:t>ul</a:t>
            </a:r>
            <a:r>
              <a:rPr lang="en-US" altLang="zh-TW" sz="2400" dirty="0">
                <a:latin typeface="+mn-lt"/>
              </a:rPr>
              <a:t>&gt;) - the list items are marked with bullets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TW" sz="2400" dirty="0">
                <a:latin typeface="+mn-lt"/>
              </a:rPr>
              <a:t>ordered lists (&lt;</a:t>
            </a:r>
            <a:r>
              <a:rPr lang="en-US" altLang="zh-TW" sz="2400" dirty="0" err="1">
                <a:latin typeface="+mn-lt"/>
              </a:rPr>
              <a:t>ol</a:t>
            </a:r>
            <a:r>
              <a:rPr lang="en-US" altLang="zh-TW" sz="2400" dirty="0">
                <a:latin typeface="+mn-lt"/>
              </a:rPr>
              <a:t>&gt;) - the list items are marked with numbers or letters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+mn-lt"/>
              </a:rPr>
              <a:t>The CSS list properties allow you to: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TW" sz="2400" dirty="0">
                <a:latin typeface="+mn-lt"/>
              </a:rPr>
              <a:t>Set different list item markers for ordered lists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TW" sz="2400" dirty="0">
                <a:latin typeface="+mn-lt"/>
              </a:rPr>
              <a:t>Set different list item markers for unordered lists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TW" sz="2400" dirty="0">
                <a:latin typeface="+mn-lt"/>
              </a:rPr>
              <a:t>Set an image as the list item marker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TW" sz="2400" dirty="0">
                <a:latin typeface="+mn-lt"/>
              </a:rPr>
              <a:t>Add background colors to lists and list items</a:t>
            </a:r>
          </a:p>
        </p:txBody>
      </p:sp>
    </p:spTree>
    <p:extLst>
      <p:ext uri="{BB962C8B-B14F-4D97-AF65-F5344CB8AC3E}">
        <p14:creationId xmlns:p14="http://schemas.microsoft.com/office/powerpoint/2010/main" val="4258550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9E0683-D5CF-3315-51F7-485F360B5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>
                <a:latin typeface="+mj-lt"/>
              </a:rPr>
              <a:t>CSS</a:t>
            </a:r>
            <a:r>
              <a:rPr lang="zh-TW" altLang="en-US" sz="5400" dirty="0">
                <a:latin typeface="+mj-lt"/>
              </a:rPr>
              <a:t> </a:t>
            </a:r>
            <a:r>
              <a:rPr lang="en-US" altLang="zh-TW" sz="5400" dirty="0">
                <a:latin typeface="+mj-lt"/>
              </a:rPr>
              <a:t>List</a:t>
            </a:r>
            <a:endParaRPr lang="zh-TW" altLang="en-US" dirty="0">
              <a:latin typeface="+mj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E0D900-6AE3-005A-223A-B602498A1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altLang="zh-TW" noProof="0" smtClean="0"/>
              <a:pPr/>
              <a:t>5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8E4704D-A119-C7A7-6D0A-82632B484C11}"/>
              </a:ext>
            </a:extLst>
          </p:cNvPr>
          <p:cNvSpPr txBox="1">
            <a:spLocks/>
          </p:cNvSpPr>
          <p:nvPr/>
        </p:nvSpPr>
        <p:spPr>
          <a:xfrm>
            <a:off x="838200" y="1690687"/>
            <a:ext cx="10717696" cy="5030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 eaLnBrk="1" latinLnBrk="0" hangingPunct="1"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TW" sz="2400" dirty="0">
                <a:latin typeface="+mn-lt"/>
              </a:rPr>
              <a:t>There are some properties can be set:</a:t>
            </a:r>
          </a:p>
          <a:p>
            <a:pPr>
              <a:spcBef>
                <a:spcPts val="1200"/>
              </a:spcBef>
            </a:pPr>
            <a:r>
              <a:rPr lang="en-US" altLang="zh-TW" sz="2400" b="1" dirty="0">
                <a:latin typeface="+mn-lt"/>
              </a:rPr>
              <a:t>list-style-type: </a:t>
            </a:r>
            <a:r>
              <a:rPr lang="en-US" altLang="zh-TW" sz="2400" dirty="0">
                <a:latin typeface="+mn-lt"/>
              </a:rPr>
              <a:t>specifies the type of list item marker. </a:t>
            </a:r>
            <a:r>
              <a:rPr lang="en-US" altLang="zh-TW" sz="2400" dirty="0" err="1">
                <a:latin typeface="+mn-lt"/>
              </a:rPr>
              <a:t>ul</a:t>
            </a:r>
            <a:r>
              <a:rPr lang="en-US" altLang="zh-TW" sz="2400" dirty="0">
                <a:latin typeface="+mn-lt"/>
              </a:rPr>
              <a:t> has</a:t>
            </a:r>
            <a:r>
              <a:rPr lang="zh-TW" altLang="en-US" sz="2400" dirty="0">
                <a:latin typeface="+mn-lt"/>
              </a:rPr>
              <a:t> </a:t>
            </a:r>
            <a:r>
              <a:rPr lang="en-US" altLang="zh-TW" sz="2400" dirty="0">
                <a:latin typeface="+mn-lt"/>
              </a:rPr>
              <a:t>four</a:t>
            </a:r>
            <a:r>
              <a:rPr lang="zh-TW" altLang="en-US" sz="2400" dirty="0">
                <a:latin typeface="+mn-lt"/>
              </a:rPr>
              <a:t> </a:t>
            </a:r>
            <a:r>
              <a:rPr lang="en-US" altLang="zh-TW" sz="2400" dirty="0">
                <a:latin typeface="+mn-lt"/>
              </a:rPr>
              <a:t>values, disc (default), circle, square and none; and </a:t>
            </a:r>
            <a:r>
              <a:rPr lang="en-US" altLang="zh-TW" sz="2400" dirty="0" err="1">
                <a:latin typeface="+mn-lt"/>
              </a:rPr>
              <a:t>ol</a:t>
            </a:r>
            <a:r>
              <a:rPr lang="en-US" altLang="zh-TW" sz="2400" dirty="0">
                <a:latin typeface="+mn-lt"/>
              </a:rPr>
              <a:t> has serval types of values, numeric type(default), letter type, Rome numeric, Greek numeric, Armenian numeric, Georgian numeric, and other numeric system.</a:t>
            </a:r>
          </a:p>
          <a:p>
            <a:pPr>
              <a:spcBef>
                <a:spcPts val="1200"/>
              </a:spcBef>
            </a:pPr>
            <a:r>
              <a:rPr lang="en-US" altLang="zh-TW" sz="2400" b="1" dirty="0">
                <a:latin typeface="+mn-lt"/>
              </a:rPr>
              <a:t>list-style-position: </a:t>
            </a:r>
            <a:r>
              <a:rPr lang="en-US" altLang="zh-TW" sz="2400" dirty="0">
                <a:latin typeface="+mn-lt"/>
              </a:rPr>
              <a:t>specifies the position of the list-item markers. Can be set to inside or outside.</a:t>
            </a:r>
          </a:p>
          <a:p>
            <a:pPr>
              <a:spcBef>
                <a:spcPts val="1200"/>
              </a:spcBef>
            </a:pPr>
            <a:r>
              <a:rPr lang="en-US" altLang="zh-TW" sz="2400" b="1" dirty="0">
                <a:latin typeface="+mn-lt"/>
              </a:rPr>
              <a:t>list-style-image:</a:t>
            </a:r>
            <a:r>
              <a:rPr lang="en-US" altLang="zh-TW" sz="2400" dirty="0">
                <a:latin typeface="+mn-lt"/>
              </a:rPr>
              <a:t> specifies an image as the list item marker.</a:t>
            </a:r>
          </a:p>
          <a:p>
            <a:pPr marL="0" indent="0" algn="l" rtl="0" eaLnBrk="1" latinLnBrk="0" hangingPunct="1"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TW" sz="2400" dirty="0">
                <a:latin typeface="+mn-lt"/>
              </a:rPr>
              <a:t>It has a pseudo-class can select any element that nth child of its parent:</a:t>
            </a:r>
          </a:p>
          <a:p>
            <a:pPr>
              <a:spcBef>
                <a:spcPts val="1200"/>
              </a:spcBef>
            </a:pPr>
            <a:r>
              <a:rPr lang="en-US" altLang="zh-TW" sz="2400" b="1" dirty="0">
                <a:latin typeface="+mn-lt"/>
              </a:rPr>
              <a:t>:nth-child(n): </a:t>
            </a:r>
            <a:r>
              <a:rPr lang="en-US" altLang="zh-TW" sz="2400" dirty="0">
                <a:latin typeface="+mn-lt"/>
              </a:rPr>
              <a:t>it matches elements based on the indexes of the elements in the child list of their parents.</a:t>
            </a:r>
            <a:r>
              <a:rPr lang="en-US" altLang="zh-TW" sz="2400" b="1" dirty="0">
                <a:latin typeface="+mn-lt"/>
              </a:rPr>
              <a:t> </a:t>
            </a:r>
            <a:r>
              <a:rPr lang="en-US" altLang="zh-TW" sz="2400" dirty="0">
                <a:latin typeface="+mn-lt"/>
              </a:rPr>
              <a:t>n can be a number/index, a keyword (odd or even), or a formula (like 2 * n + 1).</a:t>
            </a:r>
          </a:p>
        </p:txBody>
      </p:sp>
    </p:spTree>
    <p:extLst>
      <p:ext uri="{BB962C8B-B14F-4D97-AF65-F5344CB8AC3E}">
        <p14:creationId xmlns:p14="http://schemas.microsoft.com/office/powerpoint/2010/main" val="3685210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TW" altLang="en-US" b="1" cap="all" spc="400" dirty="0">
                <a:solidFill>
                  <a:schemeClr val="bg1"/>
                </a:solidFill>
                <a:latin typeface="+mj-lt"/>
                <a:ea typeface="Microsoft JhengHei UI" panose="020B0604030504040204" pitchFamily="34" charset="-120"/>
              </a:rPr>
              <a:t>主題二</a:t>
            </a:r>
            <a:endParaRPr lang="zh-TW" altLang="en-US" dirty="0">
              <a:latin typeface="+mj-lt"/>
              <a:ea typeface="Microsoft JhengHei U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TW" sz="2000" dirty="0"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rPr>
              <a:t>CSS Menu</a:t>
            </a:r>
            <a:endParaRPr lang="zh-TW" altLang="en-US" dirty="0">
              <a:latin typeface="+mn-lt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14065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9E0683-D5CF-3315-51F7-485F360B5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>
                <a:latin typeface="+mj-lt"/>
              </a:rPr>
              <a:t>CSS Menu</a:t>
            </a:r>
            <a:endParaRPr lang="zh-TW" altLang="en-US" dirty="0">
              <a:latin typeface="+mj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E0D900-6AE3-005A-223A-B602498A1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altLang="zh-TW" noProof="0" smtClean="0">
                <a:latin typeface="+mn-lt"/>
              </a:rPr>
              <a:pPr/>
              <a:t>7</a:t>
            </a:fld>
            <a:endParaRPr lang="zh-TW" altLang="en-US" noProof="0" dirty="0">
              <a:latin typeface="+mn-lt"/>
              <a:ea typeface="Microsoft JhengHei UI" panose="020B0604030504040204" pitchFamily="34" charset="-12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8E4704D-A119-C7A7-6D0A-82632B484C11}"/>
              </a:ext>
            </a:extLst>
          </p:cNvPr>
          <p:cNvSpPr txBox="1">
            <a:spLocks/>
          </p:cNvSpPr>
          <p:nvPr/>
        </p:nvSpPr>
        <p:spPr>
          <a:xfrm>
            <a:off x="990600" y="1690688"/>
            <a:ext cx="10717696" cy="4802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 eaLnBrk="1" latinLnBrk="0" hangingPunct="1">
              <a:spcBef>
                <a:spcPts val="1200"/>
              </a:spcBef>
              <a:spcAft>
                <a:spcPts val="0"/>
              </a:spcAft>
              <a:buNone/>
            </a:pPr>
            <a:endParaRPr lang="zh-TW" altLang="zh-TW" sz="2000" dirty="0">
              <a:effectLst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4DAF8A-E0E0-A158-65C1-673034F60643}"/>
              </a:ext>
            </a:extLst>
          </p:cNvPr>
          <p:cNvSpPr txBox="1">
            <a:spLocks/>
          </p:cNvSpPr>
          <p:nvPr/>
        </p:nvSpPr>
        <p:spPr>
          <a:xfrm>
            <a:off x="838199" y="1690687"/>
            <a:ext cx="11144693" cy="5030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sz="2400" dirty="0">
                <a:solidFill>
                  <a:srgbClr val="000000"/>
                </a:solidFill>
                <a:latin typeface="Univers" panose="020B0503020202020204" pitchFamily="34" charset="0"/>
                <a:ea typeface="+mn-ea"/>
              </a:rPr>
              <a:t>Create a menu, we can use &lt;nav&gt; to organize a list of &lt;</a:t>
            </a:r>
            <a:r>
              <a:rPr lang="en-US" altLang="zh-TW" sz="2400" dirty="0" err="1">
                <a:solidFill>
                  <a:srgbClr val="000000"/>
                </a:solidFill>
                <a:latin typeface="Univers" panose="020B0503020202020204" pitchFamily="34" charset="0"/>
                <a:ea typeface="+mn-ea"/>
              </a:rPr>
              <a:t>ul</a:t>
            </a:r>
            <a:r>
              <a:rPr lang="en-US" altLang="zh-TW" sz="2400" dirty="0">
                <a:solidFill>
                  <a:srgbClr val="000000"/>
                </a:solidFill>
                <a:latin typeface="Univers" panose="020B0503020202020204" pitchFamily="34" charset="0"/>
                <a:ea typeface="+mn-ea"/>
              </a:rPr>
              <a:t>&gt; and &lt;li&gt;, and links them. Like this: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  <a:buNone/>
            </a:pPr>
            <a:endParaRPr lang="en-US" altLang="zh-TW" sz="2400" dirty="0">
              <a:solidFill>
                <a:srgbClr val="000000"/>
              </a:solidFill>
              <a:latin typeface="Univers" panose="020B0503020202020204" pitchFamily="34" charset="0"/>
              <a:ea typeface="+mn-ea"/>
            </a:endParaRP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  <a:buNone/>
            </a:pPr>
            <a:endParaRPr lang="en-US" altLang="zh-TW" sz="2400" dirty="0">
              <a:solidFill>
                <a:srgbClr val="000000"/>
              </a:solidFill>
              <a:latin typeface="Univers" panose="020B0503020202020204" pitchFamily="34" charset="0"/>
              <a:ea typeface="+mn-ea"/>
            </a:endParaRP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  <a:buNone/>
            </a:pPr>
            <a:endParaRPr lang="en-US" altLang="zh-TW" sz="2400" dirty="0">
              <a:solidFill>
                <a:srgbClr val="000000"/>
              </a:solidFill>
              <a:latin typeface="Univers" panose="020B0503020202020204" pitchFamily="34" charset="0"/>
              <a:ea typeface="+mn-ea"/>
            </a:endParaRP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  <a:buNone/>
            </a:pPr>
            <a:endParaRPr lang="en-US" altLang="zh-TW" sz="2400" dirty="0">
              <a:solidFill>
                <a:srgbClr val="000000"/>
              </a:solidFill>
              <a:latin typeface="Univers" panose="020B0503020202020204" pitchFamily="34" charset="0"/>
              <a:ea typeface="+mn-ea"/>
            </a:endParaRP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  <a:buNone/>
            </a:pPr>
            <a:endParaRPr lang="en-US" altLang="zh-TW" sz="2400" dirty="0">
              <a:solidFill>
                <a:srgbClr val="000000"/>
              </a:solidFill>
              <a:latin typeface="Univers" panose="020B0503020202020204" pitchFamily="34" charset="0"/>
              <a:ea typeface="+mn-ea"/>
            </a:endParaRP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  <a:buNone/>
            </a:pPr>
            <a:endParaRPr lang="en-US" altLang="zh-TW" sz="2400" dirty="0">
              <a:solidFill>
                <a:srgbClr val="000000"/>
              </a:solidFill>
              <a:latin typeface="Univers" panose="020B0503020202020204" pitchFamily="34" charset="0"/>
              <a:ea typeface="+mn-ea"/>
            </a:endParaRP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sz="2400" dirty="0">
                <a:solidFill>
                  <a:srgbClr val="000000"/>
                </a:solidFill>
                <a:latin typeface="Univers" panose="020B0503020202020204" pitchFamily="34" charset="0"/>
                <a:ea typeface="+mn-ea"/>
              </a:rPr>
              <a:t>The &lt;a&gt; tag has a pseudo-class to set visited links style:</a:t>
            </a:r>
          </a:p>
          <a:p>
            <a:pPr>
              <a:spcBef>
                <a:spcPts val="600"/>
              </a:spcBef>
            </a:pPr>
            <a:r>
              <a:rPr lang="en-US" altLang="zh-TW" sz="2400" b="1" dirty="0">
                <a:solidFill>
                  <a:srgbClr val="000000"/>
                </a:solidFill>
                <a:latin typeface="Univers" panose="020B0503020202020204" pitchFamily="34" charset="0"/>
                <a:ea typeface="+mn-ea"/>
              </a:rPr>
              <a:t>:visited: </a:t>
            </a:r>
            <a:r>
              <a:rPr lang="en-US" altLang="zh-TW" sz="2400" dirty="0">
                <a:solidFill>
                  <a:srgbClr val="000000"/>
                </a:solidFill>
                <a:latin typeface="Univers" panose="020B0503020202020204" pitchFamily="34" charset="0"/>
                <a:ea typeface="+mn-ea"/>
              </a:rPr>
              <a:t>compares to :link, :link is used to set unvisited links style. To style links appropriately, put the :visited rule after the :link rule, but before the :hover and :active rules.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DD57D66-8A61-02B1-1A24-8FE3FD8C9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263" y="2495813"/>
            <a:ext cx="4719475" cy="214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82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9FB28F-C9D7-439B-B863-44B4E851A0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ea typeface="Microsoft JhengHei UI" panose="020B0604030504040204" pitchFamily="34" charset="-120"/>
              </a:rPr>
              <a:t>課後心得</a:t>
            </a:r>
          </a:p>
        </p:txBody>
      </p:sp>
      <p:sp>
        <p:nvSpPr>
          <p:cNvPr id="8" name="副標題 7">
            <a:extLst>
              <a:ext uri="{FF2B5EF4-FFF2-40B4-BE49-F238E27FC236}">
                <a16:creationId xmlns:a16="http://schemas.microsoft.com/office/drawing/2014/main" id="{50061247-EA4F-4DFA-AFCE-648487762C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ea typeface="Microsoft JhengHei UI" panose="020B0604030504040204" pitchFamily="34" charset="-120"/>
              </a:rPr>
              <a:t>今天學到了如何使用清單選項，有無序與有序的清單項目，其中無序的項目圖案可以匯入外部圖片，如果要調整圖案大小則要設成背景才能調整大小，最直接設定的話就直接把圖片</a:t>
            </a:r>
            <a:r>
              <a:rPr lang="en-US" altLang="zh-TW" dirty="0">
                <a:ea typeface="Microsoft JhengHei UI" panose="020B0604030504040204" pitchFamily="34" charset="-120"/>
              </a:rPr>
              <a:t>resize</a:t>
            </a:r>
            <a:r>
              <a:rPr lang="zh-TW" altLang="en-US" dirty="0">
                <a:ea typeface="Microsoft JhengHei UI" panose="020B0604030504040204" pitchFamily="34" charset="-120"/>
              </a:rPr>
              <a:t>吧；有序清單的話可以把數字改成其他方式的數字系統，設計不一樣的效果，使用</a:t>
            </a:r>
            <a:r>
              <a:rPr lang="en-US" altLang="zh-TW" dirty="0">
                <a:ea typeface="Microsoft JhengHei UI" panose="020B0604030504040204" pitchFamily="34" charset="-120"/>
              </a:rPr>
              <a:t>:nth-child()</a:t>
            </a:r>
            <a:r>
              <a:rPr lang="zh-TW" altLang="en-US" dirty="0">
                <a:ea typeface="Microsoft JhengHei UI" panose="020B0604030504040204" pitchFamily="34" charset="-120"/>
              </a:rPr>
              <a:t>來選擇清單項目的且設定其樣式，讓清單不單單只是一種顏色。</a:t>
            </a:r>
            <a:endParaRPr lang="en-US" altLang="zh-TW" dirty="0">
              <a:ea typeface="Microsoft JhengHei UI" panose="020B0604030504040204" pitchFamily="34" charset="-120"/>
            </a:endParaRPr>
          </a:p>
          <a:p>
            <a:pPr rtl="0"/>
            <a:r>
              <a:rPr lang="zh-TW" altLang="en-US" dirty="0"/>
              <a:t>再來是</a:t>
            </a:r>
            <a:r>
              <a:rPr lang="en-US" altLang="zh-TW" dirty="0"/>
              <a:t>menu</a:t>
            </a:r>
            <a:r>
              <a:rPr lang="zh-TW" altLang="en-US" dirty="0"/>
              <a:t>，用</a:t>
            </a:r>
            <a:r>
              <a:rPr lang="en-US" altLang="zh-TW" dirty="0"/>
              <a:t>&lt;nav&gt;</a:t>
            </a:r>
            <a:r>
              <a:rPr lang="zh-TW" altLang="en-US" dirty="0"/>
              <a:t>把清單整合</a:t>
            </a:r>
            <a:r>
              <a:rPr lang="zh-TW" altLang="en-US"/>
              <a:t>起來，然後在每個清單放上連結，類似菜單的樣子，做出網站的選擇器。</a:t>
            </a:r>
            <a:endParaRPr lang="zh-TW" altLang="en-US" dirty="0">
              <a:ea typeface="Microsoft JhengHei UI" panose="020B0604030504040204" pitchFamily="34" charset="-120"/>
            </a:endParaRPr>
          </a:p>
        </p:txBody>
      </p:sp>
      <p:pic>
        <p:nvPicPr>
          <p:cNvPr id="22" name="圖片版面配置區 21" descr="暮色中的群山">
            <a:extLst>
              <a:ext uri="{FF2B5EF4-FFF2-40B4-BE49-F238E27FC236}">
                <a16:creationId xmlns:a16="http://schemas.microsoft.com/office/drawing/2014/main" id="{D8AC51EB-1C22-4303-8354-FC97950C7DE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63" b="63"/>
          <a:stretch/>
        </p:blipFill>
        <p:spPr/>
      </p:pic>
      <p:pic>
        <p:nvPicPr>
          <p:cNvPr id="18" name="圖片版面配置區 17" descr="日落時的群山">
            <a:extLst>
              <a:ext uri="{FF2B5EF4-FFF2-40B4-BE49-F238E27FC236}">
                <a16:creationId xmlns:a16="http://schemas.microsoft.com/office/drawing/2014/main" id="{B503D699-E643-4969-9463-5C6331D0C86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/>
          <a:srcRect t="177" b="177"/>
          <a:stretch/>
        </p:blipFill>
        <p:spPr/>
      </p:pic>
      <p:pic>
        <p:nvPicPr>
          <p:cNvPr id="20" name="圖片版面配置區 19" descr="日落時的群山">
            <a:extLst>
              <a:ext uri="{FF2B5EF4-FFF2-40B4-BE49-F238E27FC236}">
                <a16:creationId xmlns:a16="http://schemas.microsoft.com/office/drawing/2014/main" id="{B8714555-7486-4DD7-A96C-52C27648358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/>
          <a:srcRect t="209" b="209"/>
          <a:stretch/>
        </p:blipFill>
        <p:spPr/>
      </p:pic>
      <p:sp>
        <p:nvSpPr>
          <p:cNvPr id="23" name="頁尾版面配置區 22">
            <a:extLst>
              <a:ext uri="{FF2B5EF4-FFF2-40B4-BE49-F238E27FC236}">
                <a16:creationId xmlns:a16="http://schemas.microsoft.com/office/drawing/2014/main" id="{249ACE4E-0038-4BA2-8883-8C3F73B7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TW" dirty="0">
                <a:ea typeface="Microsoft JhengHei UI" panose="020B0604030504040204" pitchFamily="34" charset="-120"/>
              </a:rPr>
              <a:t>CSS</a:t>
            </a:r>
            <a:r>
              <a:rPr lang="zh-TW" altLang="en-US" dirty="0">
                <a:ea typeface="Microsoft JhengHei UI" panose="020B0604030504040204" pitchFamily="34" charset="-120"/>
              </a:rPr>
              <a:t> </a:t>
            </a:r>
            <a:r>
              <a:rPr lang="zh-TW" altLang="en-US" dirty="0"/>
              <a:t>清單與選單</a:t>
            </a:r>
            <a:endParaRPr lang="zh-TW" altLang="en-US" dirty="0">
              <a:ea typeface="Microsoft JhengHei UI" panose="020B0604030504040204" pitchFamily="34" charset="-120"/>
            </a:endParaRPr>
          </a:p>
        </p:txBody>
      </p:sp>
      <p:sp>
        <p:nvSpPr>
          <p:cNvPr id="24" name="投影片編號版面配置區 23">
            <a:extLst>
              <a:ext uri="{FF2B5EF4-FFF2-40B4-BE49-F238E27FC236}">
                <a16:creationId xmlns:a16="http://schemas.microsoft.com/office/drawing/2014/main" id="{9A686A52-7630-4675-B383-8C2AD252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ea typeface="Microsoft JhengHei UI" panose="020B0604030504040204" pitchFamily="34" charset="-120"/>
              </a:rPr>
              <a:pPr rtl="0"/>
              <a:t>8</a:t>
            </a:fld>
            <a:endParaRPr lang="zh-TW" altLang="en-US" dirty="0"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8701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日期版面配置區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 dirty="0">
                <a:ea typeface="Microsoft JhengHei UI" panose="020B0604030504040204" pitchFamily="34" charset="-120"/>
              </a:rPr>
              <a:t>2024/10/12</a:t>
            </a:r>
          </a:p>
        </p:txBody>
      </p:sp>
      <p:sp>
        <p:nvSpPr>
          <p:cNvPr id="24" name="投影片編號版面配置區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ea typeface="Microsoft JhengHei UI" panose="020B0604030504040204" pitchFamily="34" charset="-120"/>
              </a:rPr>
              <a:pPr rtl="0"/>
              <a:t>9</a:t>
            </a:fld>
            <a:endParaRPr lang="zh-TW" altLang="en-US" dirty="0">
              <a:ea typeface="Microsoft JhengHei UI" panose="020B0604030504040204" pitchFamily="34" charset="-120"/>
            </a:endParaRPr>
          </a:p>
        </p:txBody>
      </p:sp>
      <p:sp>
        <p:nvSpPr>
          <p:cNvPr id="23" name="頁尾版面配置區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TW" dirty="0">
                <a:ea typeface="Microsoft JhengHei UI" panose="020B0604030504040204" pitchFamily="34" charset="-120"/>
              </a:rPr>
              <a:t>CSS</a:t>
            </a:r>
            <a:r>
              <a:rPr lang="zh-TW" altLang="en-US" dirty="0">
                <a:ea typeface="Microsoft JhengHei UI" panose="020B0604030504040204" pitchFamily="34" charset="-120"/>
              </a:rPr>
              <a:t> </a:t>
            </a:r>
            <a:r>
              <a:rPr lang="zh-TW" altLang="en-US" dirty="0"/>
              <a:t>清單與選單</a:t>
            </a:r>
            <a:endParaRPr lang="zh-TW" altLang="en-US" dirty="0">
              <a:ea typeface="Microsoft JhengHei UI" panose="020B0604030504040204" pitchFamily="34" charset="-120"/>
            </a:endParaRPr>
          </a:p>
        </p:txBody>
      </p:sp>
      <p:pic>
        <p:nvPicPr>
          <p:cNvPr id="9" name="圖片版面配置區 8" descr="日落時的群山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41" b="41"/>
          <a:stretch/>
        </p:blipFill>
        <p:spPr/>
      </p:pic>
      <p:pic>
        <p:nvPicPr>
          <p:cNvPr id="11" name="圖片版面配置區 10" descr="日落時的群山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t="347" b="347"/>
          <a:stretch/>
        </p:blipFill>
        <p:spPr/>
      </p:pic>
      <p:sp>
        <p:nvSpPr>
          <p:cNvPr id="6" name="標題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ea typeface="Microsoft JhengHei UI" panose="020B0604030504040204" pitchFamily="34" charset="-120"/>
              </a:rPr>
              <a:t>感謝您</a:t>
            </a: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+mj-lt"/>
                <a:ea typeface="Microsoft JhengHei UI" panose="020B0604030504040204" pitchFamily="34" charset="-120"/>
              </a:rPr>
              <a:t>簡報者：劉祐伸</a:t>
            </a:r>
          </a:p>
        </p:txBody>
      </p:sp>
      <p:pic>
        <p:nvPicPr>
          <p:cNvPr id="15" name="圖片版面配置區 14" descr="暮色中的群山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5"/>
          <a:srcRect l="16" r="16"/>
          <a:stretch/>
        </p:blipFill>
        <p:spPr/>
      </p:pic>
      <p:pic>
        <p:nvPicPr>
          <p:cNvPr id="13" name="圖片版面配置區 12" descr="黎明前夜空下的群山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183213674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021_TF89338750_Win32" id="{5E9B3395-FFAC-414A-B6B7-CD36791E5293}" vid="{68A61A5A-8CF9-4042-8E4C-8CB5B3ADE9C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{9BDDE344-DB44-4E7A-994B-E8FC6FB80861}tf89338750_win32</Template>
  <TotalTime>416</TotalTime>
  <Words>523</Words>
  <Application>Microsoft Office PowerPoint</Application>
  <PresentationFormat>寬螢幕</PresentationFormat>
  <Paragraphs>58</Paragraphs>
  <Slides>9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Microsoft JhengHei UI</vt:lpstr>
      <vt:lpstr>Arial</vt:lpstr>
      <vt:lpstr>Univers</vt:lpstr>
      <vt:lpstr>GradientUnivers</vt:lpstr>
      <vt:lpstr>CSS 清單與選單</vt:lpstr>
      <vt:lpstr>議程</vt:lpstr>
      <vt:lpstr>主題一</vt:lpstr>
      <vt:lpstr>CSS List</vt:lpstr>
      <vt:lpstr>CSS List</vt:lpstr>
      <vt:lpstr>主題二</vt:lpstr>
      <vt:lpstr>CSS Menu</vt:lpstr>
      <vt:lpstr>課後心得</vt:lpstr>
      <vt:lpstr>感謝您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Adam Garry</dc:creator>
  <cp:lastModifiedBy>Adam Garry</cp:lastModifiedBy>
  <cp:revision>34</cp:revision>
  <dcterms:created xsi:type="dcterms:W3CDTF">2024-10-04T12:33:05Z</dcterms:created>
  <dcterms:modified xsi:type="dcterms:W3CDTF">2024-10-12T12:29:55Z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