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76" r:id="rId3"/>
    <p:sldId id="287" r:id="rId4"/>
    <p:sldId id="288" r:id="rId5"/>
    <p:sldId id="294" r:id="rId6"/>
    <p:sldId id="296" r:id="rId7"/>
    <p:sldId id="263" r:id="rId8"/>
    <p:sldId id="264" r:id="rId9"/>
    <p:sldId id="265" r:id="rId10"/>
    <p:sldId id="345" r:id="rId11"/>
    <p:sldId id="346" r:id="rId12"/>
    <p:sldId id="347" r:id="rId13"/>
    <p:sldId id="348" r:id="rId14"/>
    <p:sldId id="349" r:id="rId15"/>
    <p:sldId id="279" r:id="rId16"/>
    <p:sldId id="350" r:id="rId17"/>
    <p:sldId id="351" r:id="rId18"/>
    <p:sldId id="337" r:id="rId19"/>
    <p:sldId id="352" r:id="rId20"/>
    <p:sldId id="343" r:id="rId21"/>
    <p:sldId id="307" r:id="rId22"/>
    <p:sldId id="356" r:id="rId23"/>
    <p:sldId id="355" r:id="rId24"/>
    <p:sldId id="354" r:id="rId25"/>
    <p:sldId id="35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67"/>
    <p:restoredTop sz="56285" autoAdjust="0"/>
  </p:normalViewPr>
  <p:slideViewPr>
    <p:cSldViewPr snapToGrid="0" snapToObjects="1">
      <p:cViewPr>
        <p:scale>
          <a:sx n="60" d="100"/>
          <a:sy n="60" d="100"/>
        </p:scale>
        <p:origin x="2536"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5" d="100"/>
          <a:sy n="95" d="100"/>
        </p:scale>
        <p:origin x="3712"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AFAFBF8F-3A61-7648-A8B5-8079BA873E8F}" type="datetimeFigureOut">
              <a:rPr lang="en-US" smtClean="0"/>
              <a:pPr/>
              <a:t>12/29/16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5A2548-9139-0345-AB48-2D3D92D274F4}" type="slidenum">
              <a:rPr lang="en-US" smtClean="0"/>
              <a:pPr/>
              <a:t>‹#›</a:t>
            </a:fld>
            <a:endParaRPr lang="en-US"/>
          </a:p>
        </p:txBody>
      </p:sp>
    </p:spTree>
    <p:extLst>
      <p:ext uri="{BB962C8B-B14F-4D97-AF65-F5344CB8AC3E}">
        <p14:creationId xmlns:p14="http://schemas.microsoft.com/office/powerpoint/2010/main" val="1541616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C452C0-9490-9443-A990-B59F575527F7}" type="datetimeFigureOut">
              <a:rPr lang="en-US" smtClean="0"/>
              <a:pPr/>
              <a:t>12/29/16</a:t>
            </a:fld>
            <a:endParaRPr lang="en-US"/>
          </a:p>
        </p:txBody>
      </p:sp>
      <p:sp>
        <p:nvSpPr>
          <p:cNvPr id="4" name="Slide Image Placeholder 3"/>
          <p:cNvSpPr>
            <a:spLocks noGrp="1" noRot="1" noChangeAspect="1"/>
          </p:cNvSpPr>
          <p:nvPr>
            <p:ph type="sldImg" idx="2"/>
          </p:nvPr>
        </p:nvSpPr>
        <p:spPr>
          <a:xfrm>
            <a:off x="777240" y="685800"/>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657600"/>
            <a:ext cx="5486400" cy="50292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B18EB-5D7C-5C41-915F-A72C0DD2FE1D}" type="slidenum">
              <a:rPr lang="en-US" smtClean="0"/>
              <a:pPr/>
              <a:t>‹#›</a:t>
            </a:fld>
            <a:endParaRPr lang="en-US"/>
          </a:p>
        </p:txBody>
      </p:sp>
    </p:spTree>
    <p:extLst>
      <p:ext uri="{BB962C8B-B14F-4D97-AF65-F5344CB8AC3E}">
        <p14:creationId xmlns:p14="http://schemas.microsoft.com/office/powerpoint/2010/main" val="42181492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youtu.be/PK_yguLapgA?t=50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around.com/ariane.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smtClean="0">
                <a:solidFill>
                  <a:srgbClr val="FF0000"/>
                </a:solidFill>
                <a:ea typeface="Arial" charset="0"/>
                <a:cs typeface="Arial" charset="0"/>
              </a:rPr>
              <a:t>{HEADSHOT: Intro to entire course}</a:t>
            </a:r>
          </a:p>
          <a:p>
            <a:pPr lvl="0" algn="just" rtl="0">
              <a:spcBef>
                <a:spcPts val="0"/>
              </a:spcBef>
              <a:buNone/>
            </a:pPr>
            <a:endParaRPr lang="en-US" sz="1000" dirty="0" smtClean="0">
              <a:solidFill>
                <a:srgbClr val="FF0000"/>
              </a:solidFill>
              <a:ea typeface="Arial" charset="0"/>
              <a:cs typeface="Arial" charset="0"/>
            </a:endParaRPr>
          </a:p>
          <a:p>
            <a:pPr lvl="0" algn="just" rtl="0">
              <a:spcBef>
                <a:spcPts val="0"/>
              </a:spcBef>
              <a:buNone/>
            </a:pPr>
            <a:r>
              <a:rPr lang="en-US" sz="1000" dirty="0" smtClean="0">
                <a:ea typeface="Arial" charset="0"/>
                <a:cs typeface="Arial" charset="0"/>
              </a:rPr>
              <a:t>Hello students.  I’m Mayur Naik, a professor of Computer Science at Georgia Tech.  Welcome to Software Analysis and Testing.</a:t>
            </a:r>
          </a:p>
          <a:p>
            <a:pPr lvl="0" algn="just" rtl="0">
              <a:spcBef>
                <a:spcPts val="0"/>
              </a:spcBef>
              <a:buNone/>
            </a:pPr>
            <a:endParaRPr lang="en-US" sz="1000" dirty="0" smtClean="0">
              <a:ea typeface="Arial" charset="0"/>
              <a:cs typeface="Arial" charset="0"/>
            </a:endParaRPr>
          </a:p>
          <a:p>
            <a:pPr lvl="0" algn="just" rtl="0">
              <a:spcBef>
                <a:spcPts val="0"/>
              </a:spcBef>
              <a:buNone/>
            </a:pPr>
            <a:r>
              <a:rPr lang="en-US" sz="1000" dirty="0" smtClean="0">
                <a:ea typeface="Arial" charset="0"/>
                <a:cs typeface="Arial" charset="0"/>
              </a:rPr>
              <a:t>In this course, we will be diving deep into the theory and practice of software analysis, which lies at the heart of many software development processes such as diagnosing bugs, testing, debugging, and more. </a:t>
            </a:r>
          </a:p>
          <a:p>
            <a:pPr lvl="0" algn="just" rtl="0">
              <a:spcBef>
                <a:spcPts val="0"/>
              </a:spcBef>
              <a:buNone/>
            </a:pPr>
            <a:endParaRPr lang="en-US" sz="1000" dirty="0" smtClean="0">
              <a:ea typeface="Arial" charset="0"/>
              <a:cs typeface="Arial" charset="0"/>
            </a:endParaRPr>
          </a:p>
          <a:p>
            <a:pPr lvl="0" algn="just" rtl="0">
              <a:spcBef>
                <a:spcPts val="0"/>
              </a:spcBef>
              <a:buNone/>
            </a:pPr>
            <a:r>
              <a:rPr lang="en-US" sz="1000" dirty="0" smtClean="0">
                <a:ea typeface="Arial" charset="0"/>
                <a:cs typeface="Arial" charset="0"/>
              </a:rPr>
              <a:t>What this class won’t do is teach you basic concepts of programming.  </a:t>
            </a:r>
            <a:r>
              <a:rPr lang="en-US" sz="1000" dirty="0" smtClean="0">
                <a:solidFill>
                  <a:schemeClr val="dk1"/>
                </a:solidFill>
                <a:ea typeface="Arial" charset="0"/>
                <a:cs typeface="Arial" charset="0"/>
              </a:rPr>
              <a:t>Instead, through a mixture of basic and advanced exercises and examples,</a:t>
            </a:r>
            <a:r>
              <a:rPr lang="en-US" sz="1000" dirty="0" smtClean="0">
                <a:ea typeface="Arial" charset="0"/>
                <a:cs typeface="Arial" charset="0"/>
              </a:rPr>
              <a:t> you will learn techniques and tools to enhance your existing programming skills and build better software.</a:t>
            </a:r>
          </a:p>
          <a:p>
            <a:pPr lvl="0" algn="just">
              <a:spcBef>
                <a:spcPts val="0"/>
              </a:spcBef>
              <a:buNone/>
            </a:pPr>
            <a:endParaRPr lang="en-US" sz="1000" b="1" dirty="0">
              <a:solidFill>
                <a:srgbClr val="FF0000"/>
              </a:solidFill>
              <a:ea typeface="Arial" charset="0"/>
              <a:cs typeface="Arial" charset="0"/>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pPr/>
              <a:t>1</a:t>
            </a:fld>
            <a:endParaRPr lang="en-US"/>
          </a:p>
        </p:txBody>
      </p:sp>
    </p:spTree>
    <p:extLst>
      <p:ext uri="{BB962C8B-B14F-4D97-AF65-F5344CB8AC3E}">
        <p14:creationId xmlns:p14="http://schemas.microsoft.com/office/powerpoint/2010/main" val="411905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{SOLUTION SLIDE}</a:t>
            </a:r>
          </a:p>
          <a:p>
            <a:pPr lvl="0" algn="just"/>
            <a:endParaRPr lang="en-US" sz="1000" dirty="0"/>
          </a:p>
          <a:p>
            <a:pPr lvl="0" algn="just"/>
            <a:r>
              <a:rPr lang="en-US" sz="1000" dirty="0"/>
              <a:t>The value of c is 42. </a:t>
            </a:r>
            <a:r>
              <a:rPr lang="en-US" sz="1000" dirty="0" smtClean="0"/>
              <a:t> To </a:t>
            </a:r>
            <a:r>
              <a:rPr lang="en-US" sz="1000" dirty="0"/>
              <a:t>see why, we need to reason about only two cases over all runs of this program.</a:t>
            </a:r>
          </a:p>
          <a:p>
            <a:pPr lvl="0" algn="just"/>
            <a:endParaRPr lang="en-US" sz="1000" dirty="0"/>
          </a:p>
          <a:p>
            <a:pPr lvl="0" algn="just"/>
            <a:r>
              <a:rPr lang="en-US" sz="1000" dirty="0"/>
              <a:t>In the runs where the true branch is taken, the value of z is p(6) + 6, which is 6*6 + 6, which is 36 + 6, which is 42. </a:t>
            </a:r>
            <a:r>
              <a:rPr lang="en-US" sz="1000" i="1" dirty="0">
                <a:solidFill>
                  <a:srgbClr val="FF0000"/>
                </a:solidFill>
              </a:rPr>
              <a:t>[Highlight line z = p(6) + 6]</a:t>
            </a:r>
          </a:p>
          <a:p>
            <a:pPr lvl="0" algn="just"/>
            <a:endParaRPr lang="en-US" sz="1000" dirty="0"/>
          </a:p>
          <a:p>
            <a:pPr lvl="0" algn="just"/>
            <a:r>
              <a:rPr lang="en-US" sz="1000" dirty="0"/>
              <a:t>In the runs where the false branch is taken, the value of z is p(-7) - 7, which is (-7*-7) - 7, which is 49 - 7, which is 42 again.  </a:t>
            </a:r>
            <a:r>
              <a:rPr lang="en-US" sz="1000" i="1" dirty="0">
                <a:solidFill>
                  <a:srgbClr val="FF0000"/>
                </a:solidFill>
              </a:rPr>
              <a:t>[Highlight line z p(-7) - 7]</a:t>
            </a:r>
          </a:p>
          <a:p>
            <a:pPr lvl="0" algn="just"/>
            <a:endParaRPr lang="en-US" sz="1000" dirty="0"/>
          </a:p>
          <a:p>
            <a:pPr lvl="0" algn="just"/>
            <a:r>
              <a:rPr lang="en-US" sz="1000" dirty="0"/>
              <a:t>Thus, the value of c is 42.  We have thus shown that (z == 42) is a program invariant at the exit of this program.</a:t>
            </a:r>
          </a:p>
          <a:p>
            <a:pPr lvl="0" algn="just"/>
            <a:endParaRPr lang="en-US" sz="1000" dirty="0"/>
          </a:p>
          <a:p>
            <a:pPr lvl="0" algn="just"/>
            <a:r>
              <a:rPr lang="en-US" sz="1000" dirty="0"/>
              <a:t>Now let us slightly change this program to call disaster whenever the value of z is not equal to 42.</a:t>
            </a:r>
          </a:p>
          <a:p>
            <a:pPr lvl="0" algn="just"/>
            <a:endParaRPr lang="en-US" sz="1000" dirty="0"/>
          </a:p>
          <a:p>
            <a:pPr lvl="0" algn="just"/>
            <a:r>
              <a:rPr lang="en-US" sz="1000" dirty="0"/>
              <a:t>Then, notice that the invariant we just discovered is a useful fact for proving that this program can never call disaster!</a:t>
            </a:r>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10</a:t>
            </a:fld>
            <a:endParaRPr lang="en-US"/>
          </a:p>
        </p:txBody>
      </p:sp>
    </p:spTree>
    <p:extLst>
      <p:ext uri="{BB962C8B-B14F-4D97-AF65-F5344CB8AC3E}">
        <p14:creationId xmlns:p14="http://schemas.microsoft.com/office/powerpoint/2010/main" val="62605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Now let’s see how the different kinds of program analyses fare at discovering program invariants.</a:t>
            </a:r>
          </a:p>
          <a:p>
            <a:pPr lvl="0" algn="just"/>
            <a:endParaRPr lang="en-US" sz="1000" dirty="0"/>
          </a:p>
          <a:p>
            <a:pPr lvl="0" algn="just"/>
            <a:r>
              <a:rPr lang="en-US" sz="1000" dirty="0"/>
              <a:t>Let’s first consider dynamic analysis.  </a:t>
            </a:r>
            <a:r>
              <a:rPr lang="en-US" sz="1000" dirty="0">
                <a:solidFill>
                  <a:schemeClr val="dk1"/>
                </a:solidFill>
              </a:rPr>
              <a:t>For simplicity, the shown program has only two paths.  But in general, programs have loops or recursion, which can lead to arbitrarily many paths.  Since dynamic analysis discovers information by running the program a finite number of times, it cannot in general discover information that requires observing an unbounded number of paths.  </a:t>
            </a:r>
            <a:r>
              <a:rPr lang="en-US" sz="1000" dirty="0"/>
              <a:t>As a result, a dynamic analysis tool like Daikon can at best detect *likely* invariants.  From any run of the shown program, </a:t>
            </a:r>
            <a:r>
              <a:rPr lang="en-US" sz="1000" dirty="0" err="1"/>
              <a:t>Diakon</a:t>
            </a:r>
            <a:r>
              <a:rPr lang="en-US" sz="1000" dirty="0"/>
              <a:t> can at best conclude that (z == 42) is a *likely* invariant.  It cannot prove that z will always be 42, and that the call to disaster can never happen.</a:t>
            </a:r>
          </a:p>
          <a:p>
            <a:pPr lvl="0" algn="just"/>
            <a:endParaRPr lang="en-US" sz="1000" dirty="0"/>
          </a:p>
          <a:p>
            <a:pPr lvl="0" algn="just"/>
            <a:r>
              <a:rPr lang="en-US" sz="1000" dirty="0"/>
              <a:t>This is not to say that dynamic analysis is useless.  For one, the information that z might be 42 could be a useful fact.  More importantly, Daikon can conclusively rule out entire classes of invariants even by observing a single run.  For instance, from any run of this example program, Daikon can conclude that (z == c) is definitely not an invariant for any c other than 42.</a:t>
            </a:r>
          </a:p>
          <a:p>
            <a:pPr lvl="0" algn="just"/>
            <a:endParaRPr lang="en-US" sz="1000" dirty="0"/>
          </a:p>
          <a:p>
            <a:pPr lvl="0" algn="just"/>
            <a:r>
              <a:rPr lang="en-US" sz="1000" dirty="0"/>
              <a:t>On the other hand, to conclusively determine that (z == 42) is an invariant, and therefore showing that the program will never call disaster, we need static analysis. </a:t>
            </a:r>
          </a:p>
          <a:p>
            <a:pPr lvl="0" algn="just"/>
            <a:endParaRPr lang="en-US" sz="1000" dirty="0"/>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11</a:t>
            </a:fld>
            <a:endParaRPr lang="en-US"/>
          </a:p>
        </p:txBody>
      </p:sp>
    </p:spTree>
    <p:extLst>
      <p:ext uri="{BB962C8B-B14F-4D97-AF65-F5344CB8AC3E}">
        <p14:creationId xmlns:p14="http://schemas.microsoft.com/office/powerpoint/2010/main" val="1210576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78571"/>
            </a:pPr>
            <a:r>
              <a:rPr lang="en-US" sz="1000" dirty="0">
                <a:solidFill>
                  <a:schemeClr val="dk1"/>
                </a:solidFill>
              </a:rPr>
              <a:t>Now let’s consider how static analysis works on this example.</a:t>
            </a:r>
          </a:p>
          <a:p>
            <a:pPr lvl="0" algn="just"/>
            <a:endParaRPr lang="en-US" sz="1000" dirty="0"/>
          </a:p>
          <a:p>
            <a:pPr lvl="0" algn="just"/>
            <a:r>
              <a:rPr lang="en-US" sz="1000" dirty="0"/>
              <a:t>Static analysis can conclusively say that (z == 42) is an invariant by inspecting the source code of the program.  The reasoning it applies is similar to what we ourselves used in the quiz.  Recall that we too inspected the source code to determine that the constant c has value 42.</a:t>
            </a:r>
          </a:p>
          <a:p>
            <a:pPr lvl="0" algn="just"/>
            <a:endParaRPr lang="en-US" sz="1000" dirty="0"/>
          </a:p>
          <a:p>
            <a:pPr lvl="0" algn="just"/>
            <a:r>
              <a:rPr lang="en-US" sz="1000" dirty="0"/>
              <a:t>Static analysis can therefore show at compile-time that the program will never call disaster at run-time.</a:t>
            </a:r>
          </a:p>
          <a:p>
            <a:pPr lvl="0" algn="just"/>
            <a:endParaRPr lang="en-US" sz="1000" dirty="0"/>
          </a:p>
          <a:p>
            <a:pPr lvl="0" algn="just"/>
            <a:r>
              <a:rPr lang="en-US" sz="1000" dirty="0"/>
              <a:t>You should now be able to see how the Ariane disaster could have been averted using static analysis.</a:t>
            </a:r>
          </a:p>
          <a:p>
            <a:pPr lvl="0" algn="just"/>
            <a:r>
              <a:rPr lang="en-US" sz="1000" dirty="0"/>
              <a:t> </a:t>
            </a:r>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12</a:t>
            </a:fld>
            <a:endParaRPr lang="en-US"/>
          </a:p>
        </p:txBody>
      </p:sp>
    </p:spTree>
    <p:extLst>
      <p:ext uri="{BB962C8B-B14F-4D97-AF65-F5344CB8AC3E}">
        <p14:creationId xmlns:p14="http://schemas.microsoft.com/office/powerpoint/2010/main" val="614419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Let’s first introduce common terminology.</a:t>
            </a:r>
          </a:p>
          <a:p>
            <a:pPr lvl="0" algn="just"/>
            <a:endParaRPr lang="en-US" sz="1000" dirty="0"/>
          </a:p>
          <a:p>
            <a:pPr lvl="0" algn="just"/>
            <a:r>
              <a:rPr lang="en-US" sz="1000" dirty="0"/>
              <a:t>Static analysis typically operates on a suitable intermediate representation of the program.  One such representation shown here is a control-flow graph.  It is a graph that summarizes the flow of control in all possible runs of the program.  Each node in the graph corresponds to a unique statement in the program, and each edge outgoing from a node denotes a possible successor of that node in some execution.</a:t>
            </a:r>
          </a:p>
          <a:p>
            <a:pPr lvl="0" algn="just"/>
            <a:endParaRPr lang="en-US" sz="1000" dirty="0"/>
          </a:p>
          <a:p>
            <a:pPr lvl="0" algn="just"/>
            <a:r>
              <a:rPr lang="en-US" sz="1000" dirty="0">
                <a:solidFill>
                  <a:schemeClr val="dk1"/>
                </a:solidFill>
              </a:rPr>
              <a:t>To achieve its stated goal, our static analysis tracks the constant values of the three variables in this program, x, y, and z, at each program point.  This is called an abstract state, in contrast to a concrete state which tracks the actual values in a particular run.  Since static analysis does not run the program, it does not operate directly over concrete states.  Instead, it operates over abstract states, each of which summarizes a set of concrete </a:t>
            </a:r>
            <a:r>
              <a:rPr lang="en-US" sz="1000" dirty="0" smtClean="0">
                <a:solidFill>
                  <a:schemeClr val="dk1"/>
                </a:solidFill>
              </a:rPr>
              <a:t>states.</a:t>
            </a:r>
          </a:p>
          <a:p>
            <a:pPr lvl="0" algn="just"/>
            <a:endParaRPr lang="en-US" sz="1000" dirty="0">
              <a:solidFill>
                <a:schemeClr val="dk1"/>
              </a:solidFill>
            </a:endParaRPr>
          </a:p>
          <a:p>
            <a:pPr lvl="0" algn="just"/>
            <a:r>
              <a:rPr lang="en-US" sz="1000" dirty="0" smtClean="0">
                <a:solidFill>
                  <a:schemeClr val="dk1"/>
                </a:solidFill>
              </a:rPr>
              <a:t>As </a:t>
            </a:r>
            <a:r>
              <a:rPr lang="en-US" sz="1000" dirty="0">
                <a:solidFill>
                  <a:schemeClr val="dk1"/>
                </a:solidFill>
              </a:rPr>
              <a:t>a result of this summarization, the static analysis may fail to accurately represent the value of a variable in an abstract state, which we denote using a question mark.  While this ensures the termination of the static analysis even for programs with an unbounded number of paths, it can also lead </a:t>
            </a:r>
            <a:r>
              <a:rPr lang="en-US" sz="1000" dirty="0"/>
              <a:t>the static analysis to miss variables that have a constant value.  For this reason, we say that the static analysis sacrifices completeness.  Conversely, whenever the analysis concludes that a variable has a constant value, this conclusion is indeed correct in all runs of the program.  For this reason, we say that the static analysis is sound.</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13</a:t>
            </a:fld>
            <a:endParaRPr lang="en-US"/>
          </a:p>
        </p:txBody>
      </p:sp>
    </p:spTree>
    <p:extLst>
      <p:ext uri="{BB962C8B-B14F-4D97-AF65-F5344CB8AC3E}">
        <p14:creationId xmlns:p14="http://schemas.microsoft.com/office/powerpoint/2010/main" val="506213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Now let’s examine how static analysis discovers invariants of the form (z == 42), even for programs that have an unbounded number of paths.</a:t>
            </a:r>
          </a:p>
          <a:p>
            <a:pPr lvl="0" algn="just"/>
            <a:endParaRPr lang="en-US" sz="1000" dirty="0">
              <a:solidFill>
                <a:srgbClr val="FF0000"/>
              </a:solidFill>
            </a:endParaRPr>
          </a:p>
          <a:p>
            <a:pPr lvl="0" algn="just"/>
            <a:r>
              <a:rPr lang="en-US" sz="1000" dirty="0">
                <a:solidFill>
                  <a:schemeClr val="dk1"/>
                </a:solidFill>
              </a:rPr>
              <a:t>We can pose this question in terms of a classic static analysis problem.  This problem aims to find variables that have a constant value at a given program point.</a:t>
            </a:r>
          </a:p>
          <a:p>
            <a:pPr lvl="0" algn="just">
              <a:buClr>
                <a:schemeClr val="dk1"/>
              </a:buClr>
              <a:buSzPct val="78571"/>
            </a:pPr>
            <a:endParaRPr lang="en-US" sz="1000" dirty="0">
              <a:solidFill>
                <a:schemeClr val="dk1"/>
              </a:solidFill>
            </a:endParaRPr>
          </a:p>
          <a:p>
            <a:pPr lvl="0" algn="just"/>
            <a:r>
              <a:rPr lang="en-US" sz="1000" dirty="0"/>
              <a:t>Consider the following example program which contains a loop.  We will explain step-by-step how a static analysis discovers that variable y has the constant value 7 at the exit of this program.</a:t>
            </a:r>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14</a:t>
            </a:fld>
            <a:endParaRPr lang="en-US"/>
          </a:p>
        </p:txBody>
      </p:sp>
    </p:spTree>
    <p:extLst>
      <p:ext uri="{BB962C8B-B14F-4D97-AF65-F5344CB8AC3E}">
        <p14:creationId xmlns:p14="http://schemas.microsoft.com/office/powerpoint/2010/main" val="1526665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We use a common static analysis method called iterative approximation.</a:t>
            </a:r>
          </a:p>
          <a:p>
            <a:pPr lvl="0" algn="just"/>
            <a:endParaRPr lang="en-US" sz="1000" dirty="0"/>
          </a:p>
          <a:p>
            <a:pPr lvl="0" algn="just"/>
            <a:r>
              <a:rPr lang="en-US" sz="1000" dirty="0"/>
              <a:t>The analysis begins with unknown values of the three variables at the entry of the program. </a:t>
            </a:r>
            <a:r>
              <a:rPr lang="en-US" sz="1000" i="1" dirty="0">
                <a:solidFill>
                  <a:srgbClr val="FF0000"/>
                </a:solidFill>
              </a:rPr>
              <a:t>([x=?, y=?, z=?] fades in)</a:t>
            </a:r>
            <a:r>
              <a:rPr lang="en-US" sz="1000" dirty="0">
                <a:solidFill>
                  <a:srgbClr val="FF0000"/>
                </a:solidFill>
              </a:rPr>
              <a:t> </a:t>
            </a:r>
            <a:r>
              <a:rPr lang="en-US" sz="1000" dirty="0"/>
              <a:t> At each step, the analysis updates its knowledge about the values of the three variables at each program point.  The analysis does this update based upon the information that it has inferred at the immediate predecessors of that program point.</a:t>
            </a:r>
          </a:p>
          <a:p>
            <a:pPr lvl="0" algn="just"/>
            <a:endParaRPr lang="en-US" sz="1000" dirty="0"/>
          </a:p>
          <a:p>
            <a:pPr lvl="0" algn="just"/>
            <a:r>
              <a:rPr lang="en-US" sz="1000" dirty="0"/>
              <a:t>For instance, after the statement that assigns 3 to z, </a:t>
            </a:r>
            <a:r>
              <a:rPr lang="en-US" sz="1000" i="1" dirty="0">
                <a:solidFill>
                  <a:srgbClr val="FF0000"/>
                </a:solidFill>
              </a:rPr>
              <a:t>(the first [x=?, y=?, z=3] fades in)</a:t>
            </a:r>
            <a:r>
              <a:rPr lang="en-US" sz="1000" dirty="0"/>
              <a:t> the analysis knows that the value of z is the constant 3.</a:t>
            </a:r>
          </a:p>
          <a:p>
            <a:pPr lvl="0" algn="just"/>
            <a:endParaRPr lang="en-US" sz="1000" dirty="0"/>
          </a:p>
          <a:p>
            <a:pPr lvl="0" algn="just"/>
            <a:r>
              <a:rPr lang="en-US" sz="1000" dirty="0"/>
              <a:t>Another interesting update occurs in the true branch of the condition that checks whether the value of x is 1. </a:t>
            </a:r>
            <a:r>
              <a:rPr lang="en-US" sz="1000" i="1" dirty="0">
                <a:solidFill>
                  <a:srgbClr val="FF0000"/>
                </a:solidFill>
              </a:rPr>
              <a:t>([x=1, y=?, z=3] fades in)</a:t>
            </a:r>
            <a:r>
              <a:rPr lang="en-US" sz="1000" dirty="0"/>
              <a:t> After taking this branch, the analysis knows that the value of x must be the constant 1.  Notice that in the false branch of this condition, the analysis does not know whether x has a constant value in all runs of this program.</a:t>
            </a:r>
            <a:r>
              <a:rPr lang="en-US" sz="1000" dirty="0">
                <a:solidFill>
                  <a:srgbClr val="FF0000"/>
                </a:solidFill>
              </a:rPr>
              <a:t> </a:t>
            </a:r>
            <a:r>
              <a:rPr lang="en-US" sz="1000" i="1" dirty="0">
                <a:solidFill>
                  <a:srgbClr val="FF0000"/>
                </a:solidFill>
              </a:rPr>
              <a:t>([x=?, y=?, z=3] next to y=z+4 fades in)</a:t>
            </a:r>
            <a:r>
              <a:rPr lang="en-US" sz="1000" dirty="0"/>
              <a:t>  So it continues to indicate that the value of x is unknown.</a:t>
            </a:r>
          </a:p>
          <a:p>
            <a:pPr lvl="0" algn="just"/>
            <a:endParaRPr lang="en-US" sz="1000" dirty="0" smtClean="0"/>
          </a:p>
          <a:p>
            <a:pPr lvl="0" algn="just"/>
            <a:r>
              <a:rPr lang="en-US" sz="1000" dirty="0" smtClean="0"/>
              <a:t>Similarly, after the statement that assigns 7 to y, the analysis knows that the value of y is the constant 7. </a:t>
            </a:r>
            <a:r>
              <a:rPr lang="en-US" sz="1000" i="1" dirty="0" smtClean="0">
                <a:solidFill>
                  <a:srgbClr val="FF0000"/>
                </a:solidFill>
              </a:rPr>
              <a:t>([x=1,y=7,z=3] fades in)</a:t>
            </a:r>
            <a:r>
              <a:rPr lang="en-US" sz="1000" dirty="0" smtClean="0"/>
              <a:t> The analysis has thus concluded that, every time this program point is reached in any run, x has value 1, y has value 7, and z has value 3.</a:t>
            </a:r>
          </a:p>
          <a:p>
            <a:pPr lvl="0" algn="just"/>
            <a:endParaRPr lang="en-US" sz="1000" dirty="0" smtClean="0"/>
          </a:p>
          <a:p>
            <a:pPr lvl="0" algn="just"/>
            <a:r>
              <a:rPr lang="en-US" sz="1000" dirty="0" smtClean="0"/>
              <a:t>Now let’s look at the statement that assigns the expression z + 4 to y.  Since the analysis had previously discovered that the value of z before this statement is the constant 3, it can conclude that the value of y after this statement must be 3 + 4, which is 7. </a:t>
            </a:r>
            <a:r>
              <a:rPr lang="en-US" sz="1000" i="1" dirty="0" smtClean="0">
                <a:solidFill>
                  <a:srgbClr val="FF0000"/>
                </a:solidFill>
              </a:rPr>
              <a:t>([x=?, y=7, z=3] fades in)</a:t>
            </a:r>
          </a:p>
          <a:p>
            <a:pPr lvl="0" algn="just"/>
            <a:endParaRPr lang="en-US" sz="1000" dirty="0" smtClean="0"/>
          </a:p>
          <a:p>
            <a:pPr lvl="0" algn="just"/>
            <a:r>
              <a:rPr lang="en-US" sz="1000" dirty="0" smtClean="0"/>
              <a:t>At this point, the analysis has concluded that, at each immediate predecessor of the assertion, the value of y is 7.  It thereby concludes that the value of y in the assertion must be 7, and therefore that the assertion is valid.</a:t>
            </a:r>
          </a:p>
          <a:p>
            <a:pPr lvl="0" algn="just"/>
            <a:endParaRPr lang="en-US" sz="1000" dirty="0" smtClean="0"/>
          </a:p>
          <a:p>
            <a:pPr lvl="0" algn="just"/>
            <a:r>
              <a:rPr lang="en-US" sz="1000" dirty="0" smtClean="0"/>
              <a:t>The term iterative approximation implies that in general, the analysis might need to visit the same program point multiple times.  This is because of the presence of loops, which can require the analysis to update facts that were previously inferred by the analysis at the same program point.  We will emphasize this aspect in the following quiz.</a:t>
            </a:r>
          </a:p>
        </p:txBody>
      </p:sp>
      <p:sp>
        <p:nvSpPr>
          <p:cNvPr id="4" name="Slide Number Placeholder 3"/>
          <p:cNvSpPr>
            <a:spLocks noGrp="1"/>
          </p:cNvSpPr>
          <p:nvPr>
            <p:ph type="sldNum" sz="quarter" idx="10"/>
          </p:nvPr>
        </p:nvSpPr>
        <p:spPr/>
        <p:txBody>
          <a:bodyPr/>
          <a:lstStyle/>
          <a:p>
            <a:fld id="{760B18EB-5D7C-5C41-915F-A72C0DD2FE1D}" type="slidenum">
              <a:rPr lang="en-US" smtClean="0"/>
              <a:pPr/>
              <a:t>15</a:t>
            </a:fld>
            <a:endParaRPr lang="en-US"/>
          </a:p>
        </p:txBody>
      </p:sp>
    </p:spTree>
    <p:extLst>
      <p:ext uri="{BB962C8B-B14F-4D97-AF65-F5344CB8AC3E}">
        <p14:creationId xmlns:p14="http://schemas.microsoft.com/office/powerpoint/2010/main" val="1517415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endParaRPr lang="en-US" sz="1000" dirty="0">
              <a:solidFill>
                <a:srgbClr val="FF0000"/>
              </a:solidFill>
            </a:endParaRPr>
          </a:p>
          <a:p>
            <a:pPr lvl="0" algn="just"/>
            <a:r>
              <a:rPr lang="en-US" sz="1000" dirty="0"/>
              <a:t>Consider the following program.  The analysis begins with an unknown value for variable b at the start of this program.  In each of the three boxes shown, fill in the value of variable b that the analysis infers at the corresponding program point after completing its analysis.  We will call these program points the loop header, the entry of the loop body, and the exit of the loop body.</a:t>
            </a:r>
          </a:p>
          <a:p>
            <a:pPr lvl="0" algn="just"/>
            <a:endParaRPr lang="en-US" sz="1000" dirty="0"/>
          </a:p>
          <a:p>
            <a:pPr lvl="0" algn="just">
              <a:spcBef>
                <a:spcPts val="0"/>
              </a:spcBef>
              <a:buNone/>
            </a:pPr>
            <a:r>
              <a:rPr lang="en-US" sz="1000" dirty="0"/>
              <a:t>If the analysis cannot infer a definite value for b, enter a question mark into the box.</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16</a:t>
            </a:fld>
            <a:endParaRPr lang="en-US"/>
          </a:p>
        </p:txBody>
      </p:sp>
    </p:spTree>
    <p:extLst>
      <p:ext uri="{BB962C8B-B14F-4D97-AF65-F5344CB8AC3E}">
        <p14:creationId xmlns:p14="http://schemas.microsoft.com/office/powerpoint/2010/main" val="167304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{SOLUTION SLIDE}</a:t>
            </a:r>
          </a:p>
          <a:p>
            <a:pPr lvl="0" algn="just"/>
            <a:endParaRPr lang="en-US" sz="1000" dirty="0">
              <a:solidFill>
                <a:srgbClr val="FF0000"/>
              </a:solidFill>
            </a:endParaRPr>
          </a:p>
          <a:p>
            <a:pPr lvl="0" algn="just"/>
            <a:r>
              <a:rPr lang="en-US" sz="1000" dirty="0"/>
              <a:t>The value of b in the first box is 1.  This is because immediately after the assignment of 1 to b, our static analysis knows that the value of b is 1.</a:t>
            </a:r>
          </a:p>
          <a:p>
            <a:pPr lvl="0" algn="just"/>
            <a:endParaRPr lang="en-US" sz="1000" dirty="0"/>
          </a:p>
          <a:p>
            <a:pPr lvl="0" algn="just"/>
            <a:r>
              <a:rPr lang="en-US" sz="1000" dirty="0"/>
              <a:t>As the analysis proceeds, it discovers that the value of b at the entry of the loop body is still 1.</a:t>
            </a:r>
          </a:p>
          <a:p>
            <a:pPr lvl="0" algn="just"/>
            <a:endParaRPr lang="en-US" sz="1000" dirty="0"/>
          </a:p>
          <a:p>
            <a:pPr lvl="0" algn="just"/>
            <a:r>
              <a:rPr lang="en-US" sz="1000" dirty="0"/>
              <a:t>Similarly, it discovers that the value of b at the exit of the loop body is 2.  But the analysis is not done yet.  It must analyze the loop again to ensure that these values are indeed sound.</a:t>
            </a:r>
          </a:p>
          <a:p>
            <a:pPr lvl="0" algn="just"/>
            <a:endParaRPr lang="en-US" sz="1000" dirty="0"/>
          </a:p>
          <a:p>
            <a:pPr lvl="0" algn="just"/>
            <a:r>
              <a:rPr lang="en-US" sz="1000" dirty="0"/>
              <a:t>The analysis revisits the entry of the loop body.  This time, it notices that the value of b can be 1 or 2.  So it updates the value of b at the entry of the loop body to unknown.  Continuing further, the analysis updates the value of b at the exit of the loop body to unknown as well.</a:t>
            </a:r>
          </a:p>
          <a:p>
            <a:pPr lvl="0" algn="just"/>
            <a:endParaRPr lang="en-US" sz="1000" dirty="0"/>
          </a:p>
          <a:p>
            <a:pPr lvl="0" algn="just"/>
            <a:r>
              <a:rPr lang="en-US" sz="1000" dirty="0"/>
              <a:t>Due to these updates, the analysis analyzes the loop yet again.  But this time, it concludes that the values of b at the entry and exit of the loop body have saturated.  Therefore, the correct value of b in the 2nd and 3rd boxes is the unknown value.</a:t>
            </a:r>
          </a:p>
          <a:p>
            <a:pPr lvl="0" algn="just"/>
            <a:endParaRPr lang="en-US" sz="1000" dirty="0">
              <a:solidFill>
                <a:srgbClr val="FF0000"/>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17</a:t>
            </a:fld>
            <a:endParaRPr lang="en-US"/>
          </a:p>
        </p:txBody>
      </p:sp>
    </p:spTree>
    <p:extLst>
      <p:ext uri="{BB962C8B-B14F-4D97-AF65-F5344CB8AC3E}">
        <p14:creationId xmlns:p14="http://schemas.microsoft.com/office/powerpoint/2010/main" val="214426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endParaRPr lang="en-US" sz="1000" dirty="0"/>
          </a:p>
          <a:p>
            <a:pPr lvl="0" algn="just"/>
            <a:r>
              <a:rPr lang="en-US" sz="1000" dirty="0"/>
              <a:t>OK, time for another quiz.  Dynamic and static analyses strike different tradeoffs in terms of their cost and effectiveness.  Match each box with its corresponding feature.</a:t>
            </a:r>
          </a:p>
          <a:p>
            <a:pPr lvl="0" algn="just">
              <a:spcBef>
                <a:spcPts val="0"/>
              </a:spcBef>
              <a:buNone/>
            </a:pPr>
            <a:endParaRPr lang="en-US" sz="1000" dirty="0">
              <a:highlight>
                <a:srgbClr val="FFFF00"/>
              </a:highlight>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18</a:t>
            </a:fld>
            <a:endParaRPr lang="en-US"/>
          </a:p>
        </p:txBody>
      </p:sp>
    </p:spTree>
    <p:extLst>
      <p:ext uri="{BB962C8B-B14F-4D97-AF65-F5344CB8AC3E}">
        <p14:creationId xmlns:p14="http://schemas.microsoft.com/office/powerpoint/2010/main" val="1672760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{SOLUTION SLIDE}</a:t>
            </a:r>
          </a:p>
          <a:p>
            <a:pPr lvl="0" algn="just"/>
            <a:endParaRPr lang="en-US" sz="1000" dirty="0"/>
          </a:p>
          <a:p>
            <a:pPr lvl="0" algn="just"/>
            <a:r>
              <a:rPr lang="en-US" sz="1000" dirty="0"/>
              <a:t>Let’s review the answers. First we will focus on cost. Since dynamic analysis gathers information by running the program, its cost is proportional to the execution time of the program.  A longer run thus costs more than a shorter one.  Static analysis, on the other hand, gathers information by inspecting the program’s code, and therefore its cost is proportional to the size of the program’s source code.  A larger program thus costs more than a smaller one.</a:t>
            </a:r>
          </a:p>
          <a:p>
            <a:pPr lvl="0" algn="just"/>
            <a:endParaRPr lang="en-US" sz="1000" dirty="0"/>
          </a:p>
          <a:p>
            <a:pPr lvl="0" algn="just"/>
            <a:r>
              <a:rPr lang="en-US" sz="1000" dirty="0"/>
              <a:t>Now let’s look at effectiveness.  As we saw in the example about program invariants, a dynamic analysis may miss errors, as it inspects only a finite number of runs whereas the program may contain an unbounded number of paths, some of which are not covered by those runs.  We say that a dynamic analysis is “unsound”: in other words, it may produce false negatives.  Static analysis, on the other hand, does not miss errors but it may report spurious issues.  We say that a static analysis is “incomplete”: in other words, it may produce false positives.</a:t>
            </a:r>
          </a:p>
          <a:p>
            <a:pPr lvl="0" algn="just"/>
            <a:endParaRPr lang="en-US" sz="1000" dirty="0"/>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19</a:t>
            </a:fld>
            <a:endParaRPr lang="en-US"/>
          </a:p>
        </p:txBody>
      </p:sp>
    </p:spTree>
    <p:extLst>
      <p:ext uri="{BB962C8B-B14F-4D97-AF65-F5344CB8AC3E}">
        <p14:creationId xmlns:p14="http://schemas.microsoft.com/office/powerpoint/2010/main" val="91334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rtl="0">
              <a:spcBef>
                <a:spcPts val="0"/>
              </a:spcBef>
              <a:buNone/>
            </a:pPr>
            <a:r>
              <a:rPr lang="en-US" sz="1000" dirty="0" smtClean="0"/>
              <a:t>So why should you take this course?</a:t>
            </a:r>
          </a:p>
          <a:p>
            <a:pPr lvl="0" algn="just" rtl="0">
              <a:spcBef>
                <a:spcPts val="0"/>
              </a:spcBef>
              <a:buNone/>
            </a:pPr>
            <a:endParaRPr lang="en-US" sz="1000" dirty="0" smtClean="0"/>
          </a:p>
          <a:p>
            <a:pPr lvl="0" algn="just" rtl="0">
              <a:spcBef>
                <a:spcPts val="0"/>
              </a:spcBef>
              <a:buNone/>
            </a:pPr>
            <a:r>
              <a:rPr lang="en-US" sz="1000" dirty="0" smtClean="0">
                <a:solidFill>
                  <a:srgbClr val="FF0000"/>
                </a:solidFill>
              </a:rPr>
              <a:t>** Visual for Bill Gates Quote **</a:t>
            </a:r>
          </a:p>
          <a:p>
            <a:pPr lvl="0" algn="just" rtl="0">
              <a:spcBef>
                <a:spcPts val="0"/>
              </a:spcBef>
              <a:buNone/>
            </a:pPr>
            <a:endParaRPr lang="en-US" sz="1000" dirty="0" smtClean="0">
              <a:solidFill>
                <a:srgbClr val="FF0000"/>
              </a:solidFill>
            </a:endParaRPr>
          </a:p>
          <a:p>
            <a:pPr lvl="0" algn="just" rtl="0">
              <a:lnSpc>
                <a:spcPct val="115000"/>
              </a:lnSpc>
              <a:spcBef>
                <a:spcPts val="0"/>
              </a:spcBef>
              <a:buClr>
                <a:schemeClr val="dk1"/>
              </a:buClr>
              <a:buSzPct val="245833"/>
              <a:buFont typeface="Shadows Into Light"/>
              <a:buNone/>
            </a:pPr>
            <a:r>
              <a:rPr lang="en-US" sz="1000" dirty="0" smtClean="0">
                <a:solidFill>
                  <a:schemeClr val="dk1"/>
                </a:solidFill>
              </a:rPr>
              <a:t>Bill Gates once said and I quote “We have as many testers as we have developers. And testers spend all their time testing, and developers spend half their time testing. We're more of a testing, a quality software organization than we're a software organization."</a:t>
            </a:r>
          </a:p>
          <a:p>
            <a:pPr lvl="0" algn="just" rtl="0">
              <a:spcBef>
                <a:spcPts val="0"/>
              </a:spcBef>
              <a:buNone/>
            </a:pPr>
            <a:endParaRPr lang="en-US" sz="1000" dirty="0" smtClean="0">
              <a:solidFill>
                <a:schemeClr val="dk1"/>
              </a:solidFill>
            </a:endParaRPr>
          </a:p>
          <a:p>
            <a:pPr lvl="0" algn="just" rtl="0">
              <a:spcBef>
                <a:spcPts val="0"/>
              </a:spcBef>
              <a:buClr>
                <a:schemeClr val="dk1"/>
              </a:buClr>
              <a:buSzPct val="91666"/>
              <a:buFont typeface="Arial"/>
              <a:buNone/>
            </a:pPr>
            <a:r>
              <a:rPr lang="en-US" sz="1000" dirty="0" smtClean="0"/>
              <a:t>In this course, you will learn modern methods for improving software quality in a broad sense, encompassing reliability, security and performance. </a:t>
            </a:r>
          </a:p>
          <a:p>
            <a:pPr lvl="0" algn="just" rtl="0">
              <a:spcBef>
                <a:spcPts val="0"/>
              </a:spcBef>
              <a:buNone/>
            </a:pPr>
            <a:endParaRPr lang="en-US" sz="1000" dirty="0" smtClean="0"/>
          </a:p>
          <a:p>
            <a:pPr lvl="0" algn="just" rtl="0">
              <a:spcBef>
                <a:spcPts val="0"/>
              </a:spcBef>
              <a:buClr>
                <a:schemeClr val="dk1"/>
              </a:buClr>
              <a:buSzPct val="91666"/>
              <a:buFont typeface="Arial"/>
              <a:buNone/>
            </a:pPr>
            <a:r>
              <a:rPr lang="en-US" sz="1000" dirty="0" smtClean="0">
                <a:solidFill>
                  <a:schemeClr val="dk1"/>
                </a:solidFill>
              </a:rPr>
              <a:t>This will enable you to become a better and more productive software developer, as the aspects that we will address in this course, such as software testing and debugging, comprise over 50% of the cost of software development.</a:t>
            </a:r>
          </a:p>
          <a:p>
            <a:pPr lvl="0" algn="just" rtl="0">
              <a:spcBef>
                <a:spcPts val="0"/>
              </a:spcBef>
              <a:buNone/>
            </a:pPr>
            <a:endParaRPr lang="en-US" sz="1000" dirty="0" smtClean="0"/>
          </a:p>
          <a:p>
            <a:pPr lvl="0" algn="just" rtl="0">
              <a:spcBef>
                <a:spcPts val="0"/>
              </a:spcBef>
              <a:buNone/>
            </a:pPr>
            <a:r>
              <a:rPr lang="en-US" sz="1000" dirty="0" smtClean="0"/>
              <a:t>You will also be able to implement these methods in specialized tools for software diagnosis and testing tasks.  An example task is systematically testing an Android application in various end-user scenarios.</a:t>
            </a:r>
          </a:p>
          <a:p>
            <a:pPr lvl="0" algn="just" rtl="0">
              <a:spcBef>
                <a:spcPts val="0"/>
              </a:spcBef>
              <a:buNone/>
            </a:pPr>
            <a:endParaRPr lang="en-US" sz="1000" dirty="0" smtClean="0"/>
          </a:p>
          <a:p>
            <a:pPr lvl="0" algn="just" rtl="0">
              <a:spcBef>
                <a:spcPts val="0"/>
              </a:spcBef>
              <a:buNone/>
            </a:pPr>
            <a:r>
              <a:rPr lang="en-US" sz="1000" dirty="0" smtClean="0"/>
              <a:t>But let’s face it: you’re really here for the war stories.</a:t>
            </a:r>
          </a:p>
          <a:p>
            <a:pPr lvl="0" algn="just" rtl="0">
              <a:spcBef>
                <a:spcPts val="0"/>
              </a:spcBef>
              <a:buNone/>
            </a:pPr>
            <a:endParaRPr lang="en-US" sz="1000" dirty="0" smtClean="0"/>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2</a:t>
            </a:fld>
            <a:endParaRPr lang="en-US"/>
          </a:p>
        </p:txBody>
      </p:sp>
    </p:spTree>
    <p:extLst>
      <p:ext uri="{BB962C8B-B14F-4D97-AF65-F5344CB8AC3E}">
        <p14:creationId xmlns:p14="http://schemas.microsoft.com/office/powerpoint/2010/main" val="1558700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chemeClr val="dk1"/>
                </a:solidFill>
              </a:rPr>
              <a:t>You might be wondering whether it is possible for a program analysis to guarantee both soundness and completeness: no false positives nor false negatives. </a:t>
            </a:r>
            <a:r>
              <a:rPr lang="en-US" sz="1000" dirty="0" smtClean="0">
                <a:solidFill>
                  <a:schemeClr val="dk1"/>
                </a:solidFill>
              </a:rPr>
              <a:t> The </a:t>
            </a:r>
            <a:r>
              <a:rPr lang="en-US" sz="1000" dirty="0">
                <a:solidFill>
                  <a:schemeClr val="dk1"/>
                </a:solidFill>
              </a:rPr>
              <a:t>answer is: not if we want the analysis to eventually finish!</a:t>
            </a:r>
          </a:p>
          <a:p>
            <a:pPr lvl="0" algn="just"/>
            <a:endParaRPr lang="en-US" sz="1000" dirty="0">
              <a:solidFill>
                <a:schemeClr val="dk1"/>
              </a:solidFill>
            </a:endParaRPr>
          </a:p>
          <a:p>
            <a:pPr lvl="0" algn="just">
              <a:buClr>
                <a:schemeClr val="dk1"/>
              </a:buClr>
              <a:buSzPct val="78571"/>
            </a:pPr>
            <a:r>
              <a:rPr lang="en-US" sz="1000" dirty="0">
                <a:solidFill>
                  <a:schemeClr val="dk1"/>
                </a:solidFill>
              </a:rPr>
              <a:t>Even seemingly simple program properties for realistic programming languages like C and Java are </a:t>
            </a:r>
            <a:r>
              <a:rPr lang="en-US" sz="1000" dirty="0" smtClean="0">
                <a:solidFill>
                  <a:schemeClr val="dk1"/>
                </a:solidFill>
              </a:rPr>
              <a:t>undecidable.  An </a:t>
            </a:r>
            <a:r>
              <a:rPr lang="en-US" sz="1000" dirty="0">
                <a:solidFill>
                  <a:schemeClr val="dk1"/>
                </a:solidFill>
              </a:rPr>
              <a:t>example such property is whether a given point in a given program is reachable on some input to that program.</a:t>
            </a:r>
          </a:p>
          <a:p>
            <a:pPr lvl="0" algn="just"/>
            <a:endParaRPr lang="en-US" sz="1000" dirty="0"/>
          </a:p>
          <a:p>
            <a:pPr lvl="0" algn="just">
              <a:buClr>
                <a:schemeClr val="dk1"/>
              </a:buClr>
              <a:buSzPct val="78571"/>
            </a:pPr>
            <a:r>
              <a:rPr lang="en-US" sz="1000" dirty="0">
                <a:solidFill>
                  <a:schemeClr val="dk1"/>
                </a:solidFill>
              </a:rPr>
              <a:t>You can find a link to recommended reading on the topic of </a:t>
            </a:r>
            <a:r>
              <a:rPr lang="en-US" sz="1000" dirty="0" err="1">
                <a:solidFill>
                  <a:schemeClr val="dk1"/>
                </a:solidFill>
              </a:rPr>
              <a:t>undecidability</a:t>
            </a:r>
            <a:r>
              <a:rPr lang="en-US" sz="1000" dirty="0">
                <a:solidFill>
                  <a:schemeClr val="dk1"/>
                </a:solidFill>
              </a:rPr>
              <a:t> in the instructor notes on this page</a:t>
            </a:r>
            <a:r>
              <a:rPr lang="en-US" sz="1000" dirty="0" smtClean="0">
                <a:solidFill>
                  <a:schemeClr val="dk1"/>
                </a:solidFill>
              </a:rPr>
              <a:t>.</a:t>
            </a:r>
          </a:p>
          <a:p>
            <a:pPr lvl="0" algn="just">
              <a:buClr>
                <a:schemeClr val="dk1"/>
              </a:buClr>
              <a:buSzPct val="78571"/>
            </a:pPr>
            <a:endParaRPr lang="en-US" sz="1000" dirty="0">
              <a:solidFill>
                <a:schemeClr val="dk1"/>
              </a:solidFill>
            </a:endParaRPr>
          </a:p>
          <a:p>
            <a:pPr lvl="0" algn="just">
              <a:buClr>
                <a:schemeClr val="dk1"/>
              </a:buClr>
              <a:buSzPct val="78571"/>
            </a:pPr>
            <a:r>
              <a:rPr lang="en-US" sz="1000" dirty="0">
                <a:solidFill>
                  <a:srgbClr val="FF0000"/>
                </a:solidFill>
              </a:rPr>
              <a:t>https://</a:t>
            </a:r>
            <a:r>
              <a:rPr lang="en-US" sz="1000" dirty="0" err="1">
                <a:solidFill>
                  <a:srgbClr val="FF0000"/>
                </a:solidFill>
              </a:rPr>
              <a:t>en.wikipedia.org</a:t>
            </a:r>
            <a:r>
              <a:rPr lang="en-US" sz="1000" dirty="0">
                <a:solidFill>
                  <a:srgbClr val="FF0000"/>
                </a:solidFill>
              </a:rPr>
              <a:t>/wiki/</a:t>
            </a:r>
            <a:r>
              <a:rPr lang="en-US" sz="1000" dirty="0" err="1">
                <a:solidFill>
                  <a:srgbClr val="FF0000"/>
                </a:solidFill>
              </a:rPr>
              <a:t>Undecidable_problem</a:t>
            </a:r>
            <a:endParaRPr lang="en-US" sz="1000" dirty="0">
              <a:solidFill>
                <a:srgbClr val="FF0000"/>
              </a:solidFill>
            </a:endParaRPr>
          </a:p>
          <a:p>
            <a:pPr lvl="0" algn="just">
              <a:buClr>
                <a:schemeClr val="dk1"/>
              </a:buClr>
              <a:buSzPct val="78571"/>
            </a:pPr>
            <a:endParaRPr lang="en-US" sz="1000" dirty="0">
              <a:solidFill>
                <a:schemeClr val="dk1"/>
              </a:solidFill>
            </a:endParaRPr>
          </a:p>
          <a:p>
            <a:pPr lvl="0" algn="just"/>
            <a:r>
              <a:rPr lang="en-US" sz="1000" dirty="0">
                <a:solidFill>
                  <a:schemeClr val="dk1"/>
                </a:solidFill>
              </a:rPr>
              <a:t>Designing a program analysis is thus an art that involves striking a suitable tradeoff between termination, soundness, and </a:t>
            </a:r>
            <a:r>
              <a:rPr lang="en-US" sz="1000" dirty="0" smtClean="0">
                <a:solidFill>
                  <a:schemeClr val="dk1"/>
                </a:solidFill>
              </a:rPr>
              <a:t>completeness.  This </a:t>
            </a:r>
            <a:r>
              <a:rPr lang="en-US" sz="1000" dirty="0">
                <a:solidFill>
                  <a:schemeClr val="dk1"/>
                </a:solidFill>
              </a:rPr>
              <a:t>tradeoff is typically dictated by the consumer of the program analysis.  Let’s look at the primary consumers of program analysis next.</a:t>
            </a:r>
          </a:p>
          <a:p>
            <a:pPr lvl="0" algn="just"/>
            <a:endParaRPr lang="en-US" sz="1000" dirty="0">
              <a:solidFill>
                <a:schemeClr val="dk1"/>
              </a:solidFill>
            </a:endParaRPr>
          </a:p>
          <a:p>
            <a:pPr lvl="0" algn="just"/>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20</a:t>
            </a:fld>
            <a:endParaRPr lang="en-US"/>
          </a:p>
        </p:txBody>
      </p:sp>
    </p:spTree>
    <p:extLst>
      <p:ext uri="{BB962C8B-B14F-4D97-AF65-F5344CB8AC3E}">
        <p14:creationId xmlns:p14="http://schemas.microsoft.com/office/powerpoint/2010/main" val="549132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There are three primary consumers of program analysis: compilers, software quality tools, and integrated development environments.</a:t>
            </a:r>
          </a:p>
          <a:p>
            <a:pPr lvl="0" algn="just"/>
            <a:endParaRPr lang="en-US" sz="1000" dirty="0"/>
          </a:p>
          <a:p>
            <a:pPr lvl="0" algn="just">
              <a:spcBef>
                <a:spcPts val="0"/>
              </a:spcBef>
              <a:buNone/>
            </a:pPr>
            <a:endParaRPr lang="en-US" sz="1000" dirty="0"/>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21</a:t>
            </a:fld>
            <a:endParaRPr lang="en-US"/>
          </a:p>
        </p:txBody>
      </p:sp>
    </p:spTree>
    <p:extLst>
      <p:ext uri="{BB962C8B-B14F-4D97-AF65-F5344CB8AC3E}">
        <p14:creationId xmlns:p14="http://schemas.microsoft.com/office/powerpoint/2010/main" val="665585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chemeClr val="dk1"/>
                </a:solidFill>
              </a:rPr>
              <a:t>Compilers bridge the gap between high-level programming languages and advanced computer </a:t>
            </a:r>
            <a:r>
              <a:rPr lang="en-US" sz="1000" dirty="0" smtClean="0">
                <a:solidFill>
                  <a:schemeClr val="dk1"/>
                </a:solidFill>
              </a:rPr>
              <a:t>architectures.  They </a:t>
            </a:r>
            <a:r>
              <a:rPr lang="en-US" sz="1000" dirty="0">
                <a:solidFill>
                  <a:schemeClr val="dk1"/>
                </a:solidFill>
              </a:rPr>
              <a:t>use program analyses to generate efficient code on a target architecture for programs written in a high-level source language.</a:t>
            </a:r>
          </a:p>
          <a:p>
            <a:pPr lvl="0" algn="just"/>
            <a:endParaRPr lang="en-US" sz="1000" dirty="0" smtClean="0">
              <a:solidFill>
                <a:schemeClr val="dk1"/>
              </a:solidFill>
            </a:endParaRPr>
          </a:p>
          <a:p>
            <a:pPr lvl="0" algn="just"/>
            <a:r>
              <a:rPr lang="en-US" sz="1000" dirty="0" smtClean="0">
                <a:solidFill>
                  <a:schemeClr val="dk1"/>
                </a:solidFill>
              </a:rPr>
              <a:t>Let </a:t>
            </a:r>
            <a:r>
              <a:rPr lang="en-US" sz="1000" dirty="0">
                <a:solidFill>
                  <a:schemeClr val="dk1"/>
                </a:solidFill>
              </a:rPr>
              <a:t>us see a simple example of how a program analysis can help a compiler generate more efficient </a:t>
            </a:r>
            <a:r>
              <a:rPr lang="en-US" sz="1000" dirty="0" smtClean="0">
                <a:solidFill>
                  <a:schemeClr val="dk1"/>
                </a:solidFill>
              </a:rPr>
              <a:t>code.  Consider </a:t>
            </a:r>
            <a:r>
              <a:rPr lang="en-US" sz="1000" dirty="0">
                <a:solidFill>
                  <a:schemeClr val="dk1"/>
                </a:solidFill>
              </a:rPr>
              <a:t>this example program.</a:t>
            </a:r>
          </a:p>
          <a:p>
            <a:pPr lvl="0" algn="just"/>
            <a:endParaRPr lang="en-US" sz="1000" dirty="0" smtClean="0">
              <a:solidFill>
                <a:schemeClr val="dk1"/>
              </a:solidFill>
            </a:endParaRPr>
          </a:p>
          <a:p>
            <a:pPr lvl="0" algn="just"/>
            <a:r>
              <a:rPr lang="en-US" sz="1000" dirty="0" smtClean="0">
                <a:solidFill>
                  <a:schemeClr val="dk1"/>
                </a:solidFill>
              </a:rPr>
              <a:t>We </a:t>
            </a:r>
            <a:r>
              <a:rPr lang="en-US" sz="1000" dirty="0">
                <a:solidFill>
                  <a:schemeClr val="dk1"/>
                </a:solidFill>
              </a:rPr>
              <a:t>saw earlier in this lesson how a static analysis can discover  the program invariant (z == 42) at the end of this </a:t>
            </a:r>
            <a:r>
              <a:rPr lang="en-US" sz="1000" dirty="0" smtClean="0">
                <a:solidFill>
                  <a:schemeClr val="dk1"/>
                </a:solidFill>
              </a:rPr>
              <a:t>program.  A </a:t>
            </a:r>
            <a:r>
              <a:rPr lang="en-US" sz="1000" dirty="0">
                <a:solidFill>
                  <a:schemeClr val="dk1"/>
                </a:solidFill>
              </a:rPr>
              <a:t>compiler can use this invariant to simplify this </a:t>
            </a:r>
            <a:r>
              <a:rPr lang="en-US" sz="1000" dirty="0" smtClean="0">
                <a:solidFill>
                  <a:schemeClr val="dk1"/>
                </a:solidFill>
              </a:rPr>
              <a:t>program.  The </a:t>
            </a:r>
            <a:r>
              <a:rPr lang="en-US" sz="1000" dirty="0">
                <a:solidFill>
                  <a:schemeClr val="dk1"/>
                </a:solidFill>
              </a:rPr>
              <a:t>simplified program simply prints </a:t>
            </a:r>
            <a:r>
              <a:rPr lang="en-US" sz="1000" dirty="0" smtClean="0">
                <a:solidFill>
                  <a:schemeClr val="dk1"/>
                </a:solidFill>
              </a:rPr>
              <a:t>42.  It </a:t>
            </a:r>
            <a:r>
              <a:rPr lang="en-US" sz="1000" dirty="0">
                <a:solidFill>
                  <a:schemeClr val="dk1"/>
                </a:solidFill>
              </a:rPr>
              <a:t>is easy to see that this simplified program is more efficient than the original </a:t>
            </a:r>
            <a:r>
              <a:rPr lang="en-US" sz="1000" dirty="0" smtClean="0">
                <a:solidFill>
                  <a:schemeClr val="dk1"/>
                </a:solidFill>
              </a:rPr>
              <a:t>program: it </a:t>
            </a:r>
            <a:r>
              <a:rPr lang="en-US" sz="1000" dirty="0">
                <a:solidFill>
                  <a:schemeClr val="dk1"/>
                </a:solidFill>
              </a:rPr>
              <a:t>runs faster, it is more energy-efficient, and it is smaller in size.</a:t>
            </a:r>
          </a:p>
          <a:p>
            <a:pPr lvl="0" algn="just">
              <a:buClr>
                <a:schemeClr val="dk1"/>
              </a:buClr>
              <a:buSzPct val="78571"/>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22</a:t>
            </a:fld>
            <a:endParaRPr lang="en-US"/>
          </a:p>
        </p:txBody>
      </p:sp>
    </p:spTree>
    <p:extLst>
      <p:ext uri="{BB962C8B-B14F-4D97-AF65-F5344CB8AC3E}">
        <p14:creationId xmlns:p14="http://schemas.microsoft.com/office/powerpoint/2010/main" val="766915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The second key consumer of program analysis is software quality tools, which will be the primary focus of this course.</a:t>
            </a:r>
          </a:p>
          <a:p>
            <a:pPr lvl="0" algn="just"/>
            <a:endParaRPr lang="en-US" sz="1000" dirty="0"/>
          </a:p>
          <a:p>
            <a:pPr lvl="0" algn="just"/>
            <a:r>
              <a:rPr lang="en-US" sz="1000" dirty="0"/>
              <a:t>This category broadly includes tools programmers use for tasks to improve software quality, such as testing, debugging, and verification. These tools use program analyses for various purposes such as finding programming errors, proving program invariants, generating test cases, and localizing the causes of errors.</a:t>
            </a:r>
          </a:p>
          <a:p>
            <a:pPr lvl="0" algn="just"/>
            <a:endParaRPr lang="en-US" sz="1000" dirty="0"/>
          </a:p>
          <a:p>
            <a:pPr lvl="0" algn="just"/>
            <a:r>
              <a:rPr lang="en-US" sz="1000" dirty="0">
                <a:solidFill>
                  <a:schemeClr val="dk1"/>
                </a:solidFill>
              </a:rPr>
              <a:t>Consider this example program again.  </a:t>
            </a:r>
            <a:r>
              <a:rPr lang="en-US" sz="1000" dirty="0"/>
              <a:t>The invariant (z == 42) discovered at this program point by a static analysis could be used by a program verification tool to prove that this program will never call disaster.</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23</a:t>
            </a:fld>
            <a:endParaRPr lang="en-US"/>
          </a:p>
        </p:txBody>
      </p:sp>
    </p:spTree>
    <p:extLst>
      <p:ext uri="{BB962C8B-B14F-4D97-AF65-F5344CB8AC3E}">
        <p14:creationId xmlns:p14="http://schemas.microsoft.com/office/powerpoint/2010/main" val="531314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The third main consumer of program analysis is integrated development environments such as Eclipse or Microsoft Visual Studio.</a:t>
            </a:r>
          </a:p>
          <a:p>
            <a:pPr lvl="0" algn="just"/>
            <a:endParaRPr lang="en-US" sz="1000" dirty="0"/>
          </a:p>
          <a:p>
            <a:pPr lvl="0" algn="just"/>
            <a:r>
              <a:rPr lang="en-US" sz="1000" dirty="0"/>
              <a:t>Such environments use program analyses to help programmers understand programs and refactor programs, which is the process of restructuring a program without changing its external behavior.</a:t>
            </a:r>
          </a:p>
          <a:p>
            <a:pPr lvl="0" algn="just"/>
            <a:endParaRPr lang="en-US" sz="1000" dirty="0"/>
          </a:p>
          <a:p>
            <a:pPr lvl="0" algn="just"/>
            <a:r>
              <a:rPr lang="en-US" sz="1000" dirty="0"/>
              <a:t>These features are especially needed when dealing with large, complex programs which are common in practice.</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24</a:t>
            </a:fld>
            <a:endParaRPr lang="en-US"/>
          </a:p>
        </p:txBody>
      </p:sp>
    </p:spTree>
    <p:extLst>
      <p:ext uri="{BB962C8B-B14F-4D97-AF65-F5344CB8AC3E}">
        <p14:creationId xmlns:p14="http://schemas.microsoft.com/office/powerpoint/2010/main" val="538738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Let’s recap the main topics that we have</a:t>
            </a:r>
            <a:r>
              <a:rPr lang="en-US" sz="1000" dirty="0">
                <a:solidFill>
                  <a:srgbClr val="FF0000"/>
                </a:solidFill>
              </a:rPr>
              <a:t> </a:t>
            </a:r>
            <a:r>
              <a:rPr lang="en-US" sz="1000" dirty="0"/>
              <a:t>covered in this lesson.</a:t>
            </a:r>
          </a:p>
          <a:p>
            <a:pPr lvl="0" algn="just"/>
            <a:endParaRPr lang="en-US" sz="1000" dirty="0">
              <a:solidFill>
                <a:srgbClr val="FF0000"/>
              </a:solidFill>
            </a:endParaRPr>
          </a:p>
          <a:p>
            <a:pPr lvl="0" algn="just"/>
            <a:r>
              <a:rPr lang="en-US" sz="1000" dirty="0">
                <a:solidFill>
                  <a:schemeClr val="dk1"/>
                </a:solidFill>
              </a:rPr>
              <a:t>First, we introduced program analysis, a process for automatically discovering useful facts about programs.</a:t>
            </a:r>
          </a:p>
          <a:p>
            <a:pPr lvl="0" algn="just"/>
            <a:endParaRPr lang="en-US" sz="1000" dirty="0">
              <a:solidFill>
                <a:schemeClr val="dk1"/>
              </a:solidFill>
            </a:endParaRPr>
          </a:p>
          <a:p>
            <a:pPr lvl="0" algn="just"/>
            <a:r>
              <a:rPr lang="en-US" sz="1000" dirty="0">
                <a:solidFill>
                  <a:schemeClr val="dk1"/>
                </a:solidFill>
              </a:rPr>
              <a:t>We then discussed two kinds of program analyses: dynamic and static analysis. The primary difference between these two kinds of analyses is that dynamic analysis works by running the program whereas static analysis works by inspecting the program’s code.  We discussed the pros and cons of these two kinds of analyses.</a:t>
            </a:r>
          </a:p>
          <a:p>
            <a:pPr lvl="0" algn="just"/>
            <a:endParaRPr lang="en-US" sz="1000" dirty="0">
              <a:solidFill>
                <a:schemeClr val="dk1"/>
              </a:solidFill>
            </a:endParaRPr>
          </a:p>
          <a:p>
            <a:pPr lvl="0" algn="just"/>
            <a:r>
              <a:rPr lang="en-US" sz="1000" dirty="0">
                <a:solidFill>
                  <a:schemeClr val="dk1"/>
                </a:solidFill>
              </a:rPr>
              <a:t>We learnt about program invariants and their role as useful program facts.  We discussed how dynamic analysis can discover likely invariants, and how static analysis can prove invariants.</a:t>
            </a:r>
          </a:p>
          <a:p>
            <a:pPr lvl="0" algn="just"/>
            <a:endParaRPr lang="en-US" sz="1000" dirty="0">
              <a:solidFill>
                <a:schemeClr val="dk1"/>
              </a:solidFill>
            </a:endParaRPr>
          </a:p>
          <a:p>
            <a:pPr lvl="0" algn="just">
              <a:buClr>
                <a:schemeClr val="dk1"/>
              </a:buClr>
              <a:buSzPct val="78571"/>
            </a:pPr>
            <a:r>
              <a:rPr lang="en-US" sz="1000" dirty="0">
                <a:solidFill>
                  <a:schemeClr val="dk1"/>
                </a:solidFill>
              </a:rPr>
              <a:t>We also saw step-by-step how static analysis can prove a certain kind of program invariant using the method of iterative approximation.</a:t>
            </a:r>
          </a:p>
          <a:p>
            <a:pPr lvl="0" algn="just">
              <a:buClr>
                <a:schemeClr val="dk1"/>
              </a:buClr>
              <a:buSzPct val="78571"/>
            </a:pPr>
            <a:endParaRPr lang="en-US" sz="1000" dirty="0">
              <a:solidFill>
                <a:schemeClr val="dk1"/>
              </a:solidFill>
            </a:endParaRPr>
          </a:p>
          <a:p>
            <a:pPr lvl="0" algn="just">
              <a:buClr>
                <a:schemeClr val="dk1"/>
              </a:buClr>
              <a:buSzPct val="78571"/>
            </a:pPr>
            <a:r>
              <a:rPr lang="en-US" sz="1000" dirty="0">
                <a:solidFill>
                  <a:schemeClr val="dk1"/>
                </a:solidFill>
              </a:rPr>
              <a:t>We learnt that the </a:t>
            </a:r>
            <a:r>
              <a:rPr lang="en-US" sz="1000" dirty="0" err="1">
                <a:solidFill>
                  <a:schemeClr val="dk1"/>
                </a:solidFill>
              </a:rPr>
              <a:t>undecidability</a:t>
            </a:r>
            <a:r>
              <a:rPr lang="en-US" sz="1000" dirty="0">
                <a:solidFill>
                  <a:schemeClr val="dk1"/>
                </a:solidFill>
              </a:rPr>
              <a:t> of even simple program properties prevents program analyses from simultaneously </a:t>
            </a:r>
            <a:r>
              <a:rPr lang="en-US" sz="1000" dirty="0" smtClean="0">
                <a:solidFill>
                  <a:schemeClr val="dk1"/>
                </a:solidFill>
              </a:rPr>
              <a:t>guaranteeing the </a:t>
            </a:r>
            <a:r>
              <a:rPr lang="en-US" sz="1000" dirty="0">
                <a:solidFill>
                  <a:schemeClr val="dk1"/>
                </a:solidFill>
              </a:rPr>
              <a:t>three desirable features of termination, soundness, and completeness.</a:t>
            </a:r>
          </a:p>
          <a:p>
            <a:pPr lvl="0" algn="just">
              <a:buClr>
                <a:schemeClr val="dk1"/>
              </a:buClr>
              <a:buSzPct val="78571"/>
            </a:pPr>
            <a:endParaRPr lang="en-US" sz="1000" dirty="0">
              <a:solidFill>
                <a:schemeClr val="dk1"/>
              </a:solidFill>
            </a:endParaRPr>
          </a:p>
          <a:p>
            <a:pPr lvl="0" algn="just">
              <a:buClr>
                <a:schemeClr val="dk1"/>
              </a:buClr>
              <a:buSzPct val="78571"/>
            </a:pPr>
            <a:r>
              <a:rPr lang="en-US" sz="1000" dirty="0">
                <a:solidFill>
                  <a:schemeClr val="dk1"/>
                </a:solidFill>
              </a:rPr>
              <a:t>Finally, we discussed the three main consumers of program analysis: compilers, software quality tools, and integrated development environments.</a:t>
            </a:r>
          </a:p>
          <a:p>
            <a:pPr lvl="0" algn="just">
              <a:buClr>
                <a:schemeClr val="dk1"/>
              </a:buClr>
              <a:buSzPct val="78571"/>
            </a:pPr>
            <a:endParaRPr lang="en-US" sz="1000" dirty="0">
              <a:solidFill>
                <a:schemeClr val="dk1"/>
              </a:solidFill>
            </a:endParaRPr>
          </a:p>
          <a:p>
            <a:pPr lvl="0" algn="just">
              <a:buClr>
                <a:schemeClr val="dk1"/>
              </a:buClr>
              <a:buSzPct val="78571"/>
            </a:pPr>
            <a:r>
              <a:rPr lang="en-US" sz="1000" dirty="0" smtClean="0"/>
              <a:t>In </a:t>
            </a:r>
            <a:r>
              <a:rPr lang="en-US" sz="1000" dirty="0"/>
              <a:t>the next lesson, we will learn about dataflow analysis, a popular approach to static analysis that embodies the method of iterative approximation</a:t>
            </a:r>
            <a:r>
              <a:rPr lang="en-US" sz="1000" dirty="0" smtClean="0"/>
              <a:t>.</a:t>
            </a:r>
            <a:endParaRPr lang="en-US" sz="1000" dirty="0"/>
          </a:p>
          <a:p>
            <a:pPr lvl="0" algn="just">
              <a:spcBef>
                <a:spcPts val="0"/>
              </a:spcBef>
              <a:buClr>
                <a:schemeClr val="dk1"/>
              </a:buClr>
              <a:buSzPct val="78571"/>
              <a:buFont typeface="Arial"/>
              <a:buNone/>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25</a:t>
            </a:fld>
            <a:endParaRPr lang="en-US"/>
          </a:p>
        </p:txBody>
      </p:sp>
    </p:spTree>
    <p:extLst>
      <p:ext uri="{BB962C8B-B14F-4D97-AF65-F5344CB8AC3E}">
        <p14:creationId xmlns:p14="http://schemas.microsoft.com/office/powerpoint/2010/main" val="212642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rtl="0">
              <a:spcBef>
                <a:spcPts val="0"/>
              </a:spcBef>
              <a:buNone/>
            </a:pPr>
            <a:r>
              <a:rPr lang="en-US" sz="1000" dirty="0" smtClean="0">
                <a:solidFill>
                  <a:srgbClr val="FF0000"/>
                </a:solidFill>
              </a:rPr>
              <a:t>**Lecture under Video**</a:t>
            </a:r>
          </a:p>
          <a:p>
            <a:pPr lvl="0" algn="just" rtl="0">
              <a:spcBef>
                <a:spcPts val="0"/>
              </a:spcBef>
              <a:buNone/>
            </a:pPr>
            <a:endParaRPr lang="en-US" sz="1000" dirty="0" smtClean="0"/>
          </a:p>
          <a:p>
            <a:pPr lvl="0" algn="just" rtl="0">
              <a:spcBef>
                <a:spcPts val="0"/>
              </a:spcBef>
              <a:buNone/>
            </a:pPr>
            <a:r>
              <a:rPr lang="en-US" sz="1000" dirty="0" smtClean="0"/>
              <a:t>The Ariane Rocket Disaster of 1996 is a war story of epic proportions.</a:t>
            </a:r>
          </a:p>
          <a:p>
            <a:pPr lvl="0" algn="just" rtl="0">
              <a:spcBef>
                <a:spcPts val="0"/>
              </a:spcBef>
              <a:buNone/>
            </a:pPr>
            <a:endParaRPr lang="en-US" sz="1000" dirty="0" smtClean="0"/>
          </a:p>
          <a:p>
            <a:pPr lvl="0" algn="just" rtl="0">
              <a:spcBef>
                <a:spcPts val="0"/>
              </a:spcBef>
              <a:buNone/>
            </a:pPr>
            <a:r>
              <a:rPr lang="en-US" sz="1000" dirty="0" smtClean="0"/>
              <a:t>Here is a video of the maiden launch of the Ariane Rocket in 1996 by the European Space Agency.</a:t>
            </a:r>
          </a:p>
          <a:p>
            <a:pPr lvl="0" algn="just" rtl="0">
              <a:spcBef>
                <a:spcPts val="0"/>
              </a:spcBef>
              <a:buNone/>
            </a:pPr>
            <a:endParaRPr lang="en-US" sz="1000" dirty="0" smtClean="0"/>
          </a:p>
          <a:p>
            <a:pPr lvl="0" algn="just" rtl="0">
              <a:spcBef>
                <a:spcPts val="0"/>
              </a:spcBef>
              <a:buClr>
                <a:schemeClr val="dk1"/>
              </a:buClr>
              <a:buSzPct val="91666"/>
              <a:buFont typeface="Arial"/>
              <a:buNone/>
            </a:pPr>
            <a:r>
              <a:rPr lang="en-US" sz="1000" dirty="0" smtClean="0">
                <a:solidFill>
                  <a:srgbClr val="FF0000"/>
                </a:solidFill>
              </a:rPr>
              <a:t>Video at </a:t>
            </a:r>
            <a:r>
              <a:rPr lang="en-US" sz="1000" u="sng" dirty="0" smtClean="0">
                <a:solidFill>
                  <a:schemeClr val="hlink"/>
                </a:solidFill>
                <a:hlinkClick r:id="rId3"/>
              </a:rPr>
              <a:t>https://youtu.be/PK_yguLapgA?t=50s</a:t>
            </a:r>
          </a:p>
          <a:p>
            <a:pPr lvl="0" algn="just" rtl="0">
              <a:spcBef>
                <a:spcPts val="0"/>
              </a:spcBef>
              <a:buNone/>
            </a:pPr>
            <a:endParaRPr lang="en-US" sz="1000" dirty="0" smtClean="0"/>
          </a:p>
          <a:p>
            <a:pPr lvl="0" algn="just" rtl="0">
              <a:spcBef>
                <a:spcPts val="0"/>
              </a:spcBef>
              <a:buNone/>
            </a:pPr>
            <a:r>
              <a:rPr lang="en-US" sz="1000" dirty="0" smtClean="0"/>
              <a:t>Roughly 40 seconds after the launch, the rocket reaches an altitude of two and a half miles.  But then it abruptly changes course and triggers a self-destruct mechanism, destroying its payload of expensive scientific satellites.</a:t>
            </a:r>
          </a:p>
          <a:p>
            <a:pPr lvl="0" algn="just" rtl="0">
              <a:spcBef>
                <a:spcPts val="0"/>
              </a:spcBef>
              <a:buNone/>
            </a:pPr>
            <a:endParaRPr lang="en-US" sz="1000" dirty="0" smtClean="0"/>
          </a:p>
          <a:p>
            <a:pPr lvl="0" algn="just">
              <a:spcBef>
                <a:spcPts val="0"/>
              </a:spcBef>
              <a:buNone/>
            </a:pPr>
            <a:r>
              <a:rPr lang="en-US" sz="1000" dirty="0" smtClean="0"/>
              <a:t>So why did this happen, and what was the aftermath of this disaster?  Let’s take a look.</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3</a:t>
            </a:fld>
            <a:endParaRPr lang="en-US"/>
          </a:p>
        </p:txBody>
      </p:sp>
    </p:spTree>
    <p:extLst>
      <p:ext uri="{BB962C8B-B14F-4D97-AF65-F5344CB8AC3E}">
        <p14:creationId xmlns:p14="http://schemas.microsoft.com/office/powerpoint/2010/main" val="207490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7168">
              <a:defRPr sz="2300">
                <a:solidFill>
                  <a:schemeClr val="tx1"/>
                </a:solidFill>
                <a:latin typeface="Times New Roman" charset="0"/>
                <a:ea typeface="ＭＳ Ｐゴシック" charset="0"/>
              </a:defRPr>
            </a:lvl1pPr>
            <a:lvl2pPr marL="702905" indent="-270348" defTabSz="907168">
              <a:defRPr sz="2300">
                <a:solidFill>
                  <a:schemeClr val="tx1"/>
                </a:solidFill>
                <a:latin typeface="Times New Roman" charset="0"/>
                <a:ea typeface="ＭＳ Ｐゴシック" charset="0"/>
              </a:defRPr>
            </a:lvl2pPr>
            <a:lvl3pPr marL="1081392" indent="-216278" defTabSz="907168">
              <a:defRPr sz="2300">
                <a:solidFill>
                  <a:schemeClr val="tx1"/>
                </a:solidFill>
                <a:latin typeface="Times New Roman" charset="0"/>
                <a:ea typeface="ＭＳ Ｐゴシック" charset="0"/>
              </a:defRPr>
            </a:lvl3pPr>
            <a:lvl4pPr marL="1513949" indent="-216278" defTabSz="907168">
              <a:defRPr sz="2300">
                <a:solidFill>
                  <a:schemeClr val="tx1"/>
                </a:solidFill>
                <a:latin typeface="Times New Roman" charset="0"/>
                <a:ea typeface="ＭＳ Ｐゴシック" charset="0"/>
              </a:defRPr>
            </a:lvl4pPr>
            <a:lvl5pPr marL="1946506" indent="-216278" defTabSz="907168">
              <a:defRPr sz="2300">
                <a:solidFill>
                  <a:schemeClr val="tx1"/>
                </a:solidFill>
                <a:latin typeface="Times New Roman" charset="0"/>
                <a:ea typeface="ＭＳ Ｐゴシック" charset="0"/>
              </a:defRPr>
            </a:lvl5pPr>
            <a:lvl6pPr marL="2379063" indent="-216278" defTabSz="907168" eaLnBrk="0" fontAlgn="base" hangingPunct="0">
              <a:spcBef>
                <a:spcPct val="0"/>
              </a:spcBef>
              <a:spcAft>
                <a:spcPct val="0"/>
              </a:spcAft>
              <a:defRPr sz="2300">
                <a:solidFill>
                  <a:schemeClr val="tx1"/>
                </a:solidFill>
                <a:latin typeface="Times New Roman" charset="0"/>
                <a:ea typeface="ＭＳ Ｐゴシック" charset="0"/>
              </a:defRPr>
            </a:lvl6pPr>
            <a:lvl7pPr marL="2811620" indent="-216278" defTabSz="907168" eaLnBrk="0" fontAlgn="base" hangingPunct="0">
              <a:spcBef>
                <a:spcPct val="0"/>
              </a:spcBef>
              <a:spcAft>
                <a:spcPct val="0"/>
              </a:spcAft>
              <a:defRPr sz="2300">
                <a:solidFill>
                  <a:schemeClr val="tx1"/>
                </a:solidFill>
                <a:latin typeface="Times New Roman" charset="0"/>
                <a:ea typeface="ＭＳ Ｐゴシック" charset="0"/>
              </a:defRPr>
            </a:lvl7pPr>
            <a:lvl8pPr marL="3244177" indent="-216278" defTabSz="907168" eaLnBrk="0" fontAlgn="base" hangingPunct="0">
              <a:spcBef>
                <a:spcPct val="0"/>
              </a:spcBef>
              <a:spcAft>
                <a:spcPct val="0"/>
              </a:spcAft>
              <a:defRPr sz="2300">
                <a:solidFill>
                  <a:schemeClr val="tx1"/>
                </a:solidFill>
                <a:latin typeface="Times New Roman" charset="0"/>
                <a:ea typeface="ＭＳ Ｐゴシック" charset="0"/>
              </a:defRPr>
            </a:lvl8pPr>
            <a:lvl9pPr marL="3676734" indent="-216278" defTabSz="907168" eaLnBrk="0" fontAlgn="base" hangingPunct="0">
              <a:spcBef>
                <a:spcPct val="0"/>
              </a:spcBef>
              <a:spcAft>
                <a:spcPct val="0"/>
              </a:spcAft>
              <a:defRPr sz="2300">
                <a:solidFill>
                  <a:schemeClr val="tx1"/>
                </a:solidFill>
                <a:latin typeface="Times New Roman" charset="0"/>
                <a:ea typeface="ＭＳ Ｐゴシック" charset="0"/>
              </a:defRPr>
            </a:lvl9pPr>
          </a:lstStyle>
          <a:p>
            <a:fld id="{8B234768-C4EE-CC49-9086-ED1AD4764980}" type="slidenum">
              <a:rPr lang="en-US" sz="1200">
                <a:latin typeface="Calibri"/>
              </a:rPr>
              <a:pPr/>
              <a:t>4</a:t>
            </a:fld>
            <a:endParaRPr lang="en-US" sz="1200" dirty="0">
              <a:latin typeface="Calibri"/>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lgn="just">
              <a:buSzPct val="25000"/>
            </a:pPr>
            <a:r>
              <a:rPr lang="en-US" sz="1000" dirty="0" smtClean="0">
                <a:solidFill>
                  <a:schemeClr val="dk1"/>
                </a:solidFill>
              </a:rPr>
              <a:t>The </a:t>
            </a:r>
            <a:r>
              <a:rPr lang="en-US" sz="1000" dirty="0">
                <a:solidFill>
                  <a:schemeClr val="dk1"/>
                </a:solidFill>
              </a:rPr>
              <a:t>cause of the disaster was diagnosed to be a kind of programming error called a numeric overflow error, in a program running on the Ariane rocket’s onboard computer.</a:t>
            </a:r>
          </a:p>
          <a:p>
            <a:pPr lvl="0" algn="just">
              <a:buSzPct val="25000"/>
            </a:pPr>
            <a:endParaRPr lang="en-US" sz="1000" dirty="0">
              <a:solidFill>
                <a:schemeClr val="dk1"/>
              </a:solidFill>
            </a:endParaRPr>
          </a:p>
          <a:p>
            <a:pPr lvl="0" algn="just">
              <a:buSzPct val="25000"/>
            </a:pPr>
            <a:r>
              <a:rPr lang="en-US" sz="1000" dirty="0">
                <a:solidFill>
                  <a:schemeClr val="dk1"/>
                </a:solidFill>
              </a:rPr>
              <a:t>The error resulted from an attempt during takeoff to convert one piece of data -- the sideways velocity of the rocket -- from a 64-bit format to a 16-bit format. The number was too big to fit and resulted in an overflow error.  This error was misinterpreted by the rocket’s onboard computer as a signal to change the course of the rocket.</a:t>
            </a:r>
          </a:p>
          <a:p>
            <a:pPr lvl="0" algn="just">
              <a:buSzPct val="25000"/>
            </a:pPr>
            <a:endParaRPr lang="en-US" sz="1000" dirty="0">
              <a:solidFill>
                <a:schemeClr val="dk1"/>
              </a:solidFill>
            </a:endParaRPr>
          </a:p>
          <a:p>
            <a:pPr lvl="0" algn="just">
              <a:buSzPct val="25000"/>
            </a:pPr>
            <a:r>
              <a:rPr lang="en-US" sz="1000" dirty="0">
                <a:solidFill>
                  <a:schemeClr val="dk1"/>
                </a:solidFill>
              </a:rPr>
              <a:t>This failure translated into millions of dollars in lost assets and several years of setbacks for the Ariane Program.  The methods that we will learn in this course could have prevented this error.</a:t>
            </a:r>
          </a:p>
          <a:p>
            <a:pPr lvl="0" algn="just">
              <a:buSzPct val="25000"/>
            </a:pPr>
            <a:endParaRPr lang="en-US" sz="1000" dirty="0">
              <a:solidFill>
                <a:schemeClr val="dk1"/>
              </a:solidFill>
            </a:endParaRPr>
          </a:p>
          <a:p>
            <a:pPr lvl="0" algn="just">
              <a:buSzPct val="91666"/>
            </a:pPr>
            <a:r>
              <a:rPr lang="en-US" sz="1000" dirty="0"/>
              <a:t>To read more about this disaster access the link provided in the instructor notes. </a:t>
            </a:r>
            <a:r>
              <a:rPr lang="en-US" sz="1000" dirty="0">
                <a:solidFill>
                  <a:schemeClr val="dk1"/>
                </a:solidFill>
              </a:rPr>
              <a:t> </a:t>
            </a:r>
            <a:r>
              <a:rPr lang="en-US" sz="1000" dirty="0">
                <a:solidFill>
                  <a:srgbClr val="FF0000"/>
                </a:solidFill>
              </a:rPr>
              <a:t>[</a:t>
            </a:r>
            <a:r>
              <a:rPr lang="en-US" sz="1000" u="sng" dirty="0">
                <a:solidFill>
                  <a:srgbClr val="FF0000"/>
                </a:solidFill>
                <a:hlinkClick r:id="rId3"/>
              </a:rPr>
              <a:t>http://www.around.com/ariane.html</a:t>
            </a:r>
            <a:r>
              <a:rPr lang="en-US" sz="1000" dirty="0">
                <a:solidFill>
                  <a:srgbClr val="FF0000"/>
                </a:solidFill>
              </a:rPr>
              <a:t>]</a:t>
            </a:r>
          </a:p>
          <a:p>
            <a:pPr lvl="0" algn="just">
              <a:buSzPct val="91666"/>
            </a:pPr>
            <a:endParaRPr lang="en-US" sz="1000" dirty="0">
              <a:solidFill>
                <a:schemeClr val="dk1"/>
              </a:solidFill>
            </a:endParaRPr>
          </a:p>
          <a:p>
            <a:pPr lvl="0" algn="just">
              <a:buSzPct val="91666"/>
            </a:pPr>
            <a:r>
              <a:rPr lang="en-US" sz="1000" dirty="0">
                <a:solidFill>
                  <a:schemeClr val="dk1"/>
                </a:solidFill>
              </a:rPr>
              <a:t>Now let’s look at another problem that is more earthly and affects everyday users of software.</a:t>
            </a:r>
          </a:p>
          <a:p>
            <a:pPr lvl="0" algn="just">
              <a:buSzPct val="25000"/>
            </a:pPr>
            <a:endParaRPr lang="en-US" sz="1000" dirty="0">
              <a:solidFill>
                <a:schemeClr val="dk1"/>
              </a:solidFill>
            </a:endParaRPr>
          </a:p>
          <a:p>
            <a:pPr lvl="0" algn="just">
              <a:buClr>
                <a:schemeClr val="dk1"/>
              </a:buClr>
              <a:buSzPct val="91666"/>
            </a:pPr>
            <a:endParaRPr lang="en-US" sz="1000" dirty="0">
              <a:solidFill>
                <a:schemeClr val="dk1"/>
              </a:solidFill>
              <a:ea typeface="Calibri"/>
              <a:cs typeface="Calibri"/>
              <a:sym typeface="Calibri"/>
            </a:endParaRPr>
          </a:p>
        </p:txBody>
      </p:sp>
    </p:spTree>
    <p:extLst>
      <p:ext uri="{BB962C8B-B14F-4D97-AF65-F5344CB8AC3E}">
        <p14:creationId xmlns:p14="http://schemas.microsoft.com/office/powerpoint/2010/main" val="1944663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smtClean="0"/>
              <a:t>While </a:t>
            </a:r>
            <a:r>
              <a:rPr lang="en-US" sz="1000" dirty="0"/>
              <a:t>the Ariane disaster was a consequence of a programming error, at least the damage was an unintended consequence. </a:t>
            </a:r>
            <a:r>
              <a:rPr lang="en-US" sz="1000" dirty="0" smtClean="0"/>
              <a:t> On </a:t>
            </a:r>
            <a:r>
              <a:rPr lang="en-US" sz="1000" dirty="0"/>
              <a:t>the other hand, malicious hackers can exploit these errors in everyday mobile and web applications to compromise the security of the underlying systems and data.</a:t>
            </a:r>
          </a:p>
          <a:p>
            <a:pPr lvl="0" algn="just"/>
            <a:endParaRPr lang="en-US" sz="1000" dirty="0"/>
          </a:p>
          <a:p>
            <a:pPr lvl="0" algn="just">
              <a:buClr>
                <a:schemeClr val="dk1"/>
              </a:buClr>
              <a:buSzPct val="91666"/>
            </a:pPr>
            <a:r>
              <a:rPr lang="en-US" sz="1000" dirty="0">
                <a:solidFill>
                  <a:schemeClr val="dk1"/>
                </a:solidFill>
              </a:rPr>
              <a:t>This is a widespread problem, and it has been since the early days of the Internet. Several examples of programming bugs leading to security vulnerabilities you may have heard of include: </a:t>
            </a:r>
          </a:p>
          <a:p>
            <a:pPr marL="457200" lvl="0" indent="-304800" algn="just">
              <a:buClr>
                <a:schemeClr val="dk1"/>
              </a:buClr>
              <a:buSzPct val="100000"/>
              <a:buChar char="-"/>
            </a:pPr>
            <a:r>
              <a:rPr lang="en-US" sz="1000" dirty="0">
                <a:solidFill>
                  <a:schemeClr val="dk1"/>
                </a:solidFill>
              </a:rPr>
              <a:t>Moonlight Maze, which probed American computer systems for at least two years since 1998,</a:t>
            </a:r>
          </a:p>
          <a:p>
            <a:pPr marL="457200" lvl="0" indent="-304800" algn="just">
              <a:buClr>
                <a:schemeClr val="dk1"/>
              </a:buClr>
              <a:buSzPct val="100000"/>
              <a:buChar char="-"/>
            </a:pPr>
            <a:r>
              <a:rPr lang="en-US" sz="1000" dirty="0">
                <a:solidFill>
                  <a:schemeClr val="dk1"/>
                </a:solidFill>
              </a:rPr>
              <a:t>Code Red, which affected hundreds of thousands of Microsoft web servers in 2001,</a:t>
            </a:r>
          </a:p>
          <a:p>
            <a:pPr marL="457200" lvl="0" indent="-304800" algn="just">
              <a:buClr>
                <a:schemeClr val="dk1"/>
              </a:buClr>
              <a:buSzPct val="100000"/>
              <a:buChar char="-"/>
            </a:pPr>
            <a:r>
              <a:rPr lang="en-US" sz="1000" dirty="0">
                <a:solidFill>
                  <a:schemeClr val="dk1"/>
                </a:solidFill>
              </a:rPr>
              <a:t>Titan Rain, a series of coordinated attacks on American computer systems for three years since 2003,</a:t>
            </a:r>
          </a:p>
          <a:p>
            <a:pPr marL="457200" lvl="0" indent="-304800" algn="just">
              <a:buClr>
                <a:schemeClr val="dk1"/>
              </a:buClr>
              <a:buSzPct val="100000"/>
              <a:buChar char="-"/>
            </a:pPr>
            <a:r>
              <a:rPr lang="en-US" sz="1000" dirty="0">
                <a:solidFill>
                  <a:schemeClr val="dk1"/>
                </a:solidFill>
              </a:rPr>
              <a:t>and most recently </a:t>
            </a:r>
            <a:r>
              <a:rPr lang="en-US" sz="1000" dirty="0" err="1">
                <a:solidFill>
                  <a:schemeClr val="dk1"/>
                </a:solidFill>
              </a:rPr>
              <a:t>Stuxnet</a:t>
            </a:r>
            <a:r>
              <a:rPr lang="en-US" sz="1000" dirty="0">
                <a:solidFill>
                  <a:schemeClr val="dk1"/>
                </a:solidFill>
              </a:rPr>
              <a:t>, a computer worm that shut down Iranian nuclear facilities in 2010.</a:t>
            </a:r>
          </a:p>
          <a:p>
            <a:pPr lvl="0" algn="just"/>
            <a:endParaRPr lang="en-US" sz="1000" dirty="0"/>
          </a:p>
          <a:p>
            <a:pPr lvl="0" algn="just"/>
            <a:r>
              <a:rPr lang="en-US" sz="1000" dirty="0"/>
              <a:t>And the problem has only gotten worse with the advent of smartphones; now you too can make yourself vulnerable to programming disasters simply by installing an app.</a:t>
            </a:r>
            <a:r>
              <a:rPr lang="en-US" sz="1000" dirty="0">
                <a:solidFill>
                  <a:srgbClr val="FF0000"/>
                </a:solidFill>
              </a:rPr>
              <a:t> [Picture of smartphone “do you want to install” message pops up]</a:t>
            </a:r>
          </a:p>
          <a:p>
            <a:pPr lvl="0" algn="just"/>
            <a:endParaRPr lang="en-US" sz="1000" dirty="0"/>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5</a:t>
            </a:fld>
            <a:endParaRPr lang="en-US"/>
          </a:p>
        </p:txBody>
      </p:sp>
    </p:spTree>
    <p:extLst>
      <p:ext uri="{BB962C8B-B14F-4D97-AF65-F5344CB8AC3E}">
        <p14:creationId xmlns:p14="http://schemas.microsoft.com/office/powerpoint/2010/main" val="29178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smtClean="0"/>
              <a:t>Program </a:t>
            </a:r>
            <a:r>
              <a:rPr lang="en-US" sz="1000" dirty="0"/>
              <a:t>analysis is the process of automatically discovering useful facts about programs</a:t>
            </a:r>
            <a:r>
              <a:rPr lang="en-US" sz="1000" dirty="0" smtClean="0"/>
              <a:t>.  </a:t>
            </a:r>
            <a:r>
              <a:rPr lang="en-US" sz="1000" dirty="0"/>
              <a:t>An example of a useful fact is a programming error</a:t>
            </a:r>
            <a:r>
              <a:rPr lang="en-US" sz="1000" dirty="0" smtClean="0"/>
              <a:t>.  </a:t>
            </a:r>
            <a:r>
              <a:rPr lang="en-US" sz="1000" dirty="0"/>
              <a:t>We saw an example of a programming error that was responsible for the Ariane disaster, and others that underlie security vulnerabilities.</a:t>
            </a:r>
          </a:p>
          <a:p>
            <a:pPr lvl="0" algn="just"/>
            <a:endParaRPr lang="en-US" sz="1000" dirty="0">
              <a:solidFill>
                <a:srgbClr val="FF0000"/>
              </a:solidFill>
            </a:endParaRPr>
          </a:p>
          <a:p>
            <a:pPr lvl="0" algn="just"/>
            <a:r>
              <a:rPr lang="en-US" sz="1000" dirty="0"/>
              <a:t>Program </a:t>
            </a:r>
            <a:r>
              <a:rPr lang="en-US" sz="1000" dirty="0" smtClean="0"/>
              <a:t>analysis </a:t>
            </a:r>
            <a:r>
              <a:rPr lang="en-US" sz="1000" dirty="0"/>
              <a:t>as a whole can be broadly classified into three kinds of analyses: dynamic, static, and hybrid.</a:t>
            </a:r>
          </a:p>
          <a:p>
            <a:pPr lvl="0" algn="just"/>
            <a:endParaRPr lang="en-US" sz="1000" dirty="0"/>
          </a:p>
          <a:p>
            <a:pPr lvl="0" algn="just"/>
            <a:r>
              <a:rPr lang="en-US" sz="1000" dirty="0"/>
              <a:t>Dynamic analysis is the class of run-time </a:t>
            </a:r>
            <a:r>
              <a:rPr lang="en-US" sz="1000" dirty="0" smtClean="0"/>
              <a:t>analyses.  These </a:t>
            </a:r>
            <a:r>
              <a:rPr lang="en-US" sz="1000" dirty="0"/>
              <a:t>analyses discover information by running the program and observing its behavior.</a:t>
            </a:r>
          </a:p>
          <a:p>
            <a:pPr lvl="0" algn="just"/>
            <a:endParaRPr lang="en-US" sz="1000" dirty="0"/>
          </a:p>
          <a:p>
            <a:pPr lvl="0" algn="just"/>
            <a:r>
              <a:rPr lang="en-US" sz="1000" dirty="0"/>
              <a:t>Static analysis is the class of compile-time analyses. </a:t>
            </a:r>
            <a:r>
              <a:rPr lang="en-US" sz="1000" dirty="0" smtClean="0"/>
              <a:t> These </a:t>
            </a:r>
            <a:r>
              <a:rPr lang="en-US" sz="1000" dirty="0"/>
              <a:t>analyses discover information by inspecting the source code or binary code of the program.</a:t>
            </a:r>
          </a:p>
          <a:p>
            <a:pPr lvl="0" algn="just"/>
            <a:endParaRPr lang="en-US" sz="1000" dirty="0"/>
          </a:p>
          <a:p>
            <a:pPr lvl="0" algn="just"/>
            <a:r>
              <a:rPr lang="en-US" sz="1000" dirty="0"/>
              <a:t>Hybrid analyses combine aspects of both dynamic and static analyses, by combining runtime and compile-time information in interesting ways.</a:t>
            </a:r>
          </a:p>
          <a:p>
            <a:pPr lvl="0" algn="just"/>
            <a:endParaRPr lang="en-US" sz="1000" dirty="0"/>
          </a:p>
          <a:p>
            <a:pPr lvl="0" algn="just">
              <a:spcBef>
                <a:spcPts val="0"/>
              </a:spcBef>
              <a:buNone/>
            </a:pPr>
            <a:r>
              <a:rPr lang="en-US" sz="1000" dirty="0"/>
              <a:t>Let’s take a closer look at dynamic and static analyses.</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6</a:t>
            </a:fld>
            <a:endParaRPr lang="en-US"/>
          </a:p>
        </p:txBody>
      </p:sp>
    </p:spTree>
    <p:extLst>
      <p:ext uri="{BB962C8B-B14F-4D97-AF65-F5344CB8AC3E}">
        <p14:creationId xmlns:p14="http://schemas.microsoft.com/office/powerpoint/2010/main" val="1340089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Dynamic program analysis infers facts about a program by monitoring its runs.</a:t>
            </a:r>
          </a:p>
          <a:p>
            <a:pPr lvl="0" algn="just"/>
            <a:endParaRPr lang="en-US" sz="1000" dirty="0"/>
          </a:p>
          <a:p>
            <a:pPr lvl="0" algn="just"/>
            <a:r>
              <a:rPr lang="en-US" sz="1000" dirty="0"/>
              <a:t>Here are four examples of well-known dynamic analysis tools.</a:t>
            </a:r>
          </a:p>
          <a:p>
            <a:pPr lvl="0" algn="just"/>
            <a:endParaRPr lang="en-US" sz="1000" dirty="0"/>
          </a:p>
          <a:p>
            <a:pPr lvl="0" algn="just"/>
            <a:r>
              <a:rPr lang="en-US" sz="1000" dirty="0"/>
              <a:t>Purify is a dynamic analysis tool for checking memory accesses, such as array bounds, in C and C++ programs.</a:t>
            </a:r>
          </a:p>
          <a:p>
            <a:pPr lvl="0" algn="just"/>
            <a:endParaRPr lang="en-US" sz="1000" dirty="0"/>
          </a:p>
          <a:p>
            <a:pPr lvl="0" algn="just"/>
            <a:r>
              <a:rPr lang="en-US" sz="1000" dirty="0" err="1"/>
              <a:t>Valgrind</a:t>
            </a:r>
            <a:r>
              <a:rPr lang="en-US" sz="1000" dirty="0"/>
              <a:t> is a dynamic analysis tool for detecting memory leaks in x86 binary programs.  A memory leak occurs when a program fails to release memory that it no longer needs.</a:t>
            </a:r>
          </a:p>
          <a:p>
            <a:pPr lvl="0" algn="just"/>
            <a:endParaRPr lang="en-US" sz="1000" dirty="0"/>
          </a:p>
          <a:p>
            <a:pPr lvl="0" algn="just"/>
            <a:r>
              <a:rPr lang="en-US" sz="1000" dirty="0"/>
              <a:t>Eraser is a dynamic analysis tool for detecting data races in concurrent programs.  A data race is a condition in which two threads in a concurrent program attempt to simultaneously access the same memory location, and at least one of those accesses is a write.  Data races typically indicate programming errors, as the order in which the accesses in a data race occur can produce different results from run to run.</a:t>
            </a:r>
          </a:p>
          <a:p>
            <a:pPr lvl="0" algn="just"/>
            <a:endParaRPr lang="en-US" sz="1000" dirty="0"/>
          </a:p>
          <a:p>
            <a:pPr lvl="0" algn="just">
              <a:spcBef>
                <a:spcPts val="0"/>
              </a:spcBef>
              <a:buNone/>
            </a:pPr>
            <a:r>
              <a:rPr lang="en-US" sz="1000" dirty="0"/>
              <a:t>Finally, Daikon is a dynamic analysis tool for finding likely invariants.  An invariant is a program fact that is true in every run of the program.</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7</a:t>
            </a:fld>
            <a:endParaRPr lang="en-US"/>
          </a:p>
        </p:txBody>
      </p:sp>
    </p:spTree>
    <p:extLst>
      <p:ext uri="{BB962C8B-B14F-4D97-AF65-F5344CB8AC3E}">
        <p14:creationId xmlns:p14="http://schemas.microsoft.com/office/powerpoint/2010/main" val="199712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Static program analysis infers facts about a program by inspecting its code.</a:t>
            </a:r>
          </a:p>
          <a:p>
            <a:pPr lvl="0" algn="just"/>
            <a:endParaRPr lang="en-US" sz="1000" dirty="0">
              <a:solidFill>
                <a:srgbClr val="FF0000"/>
              </a:solidFill>
            </a:endParaRPr>
          </a:p>
          <a:p>
            <a:pPr lvl="0" algn="just"/>
            <a:r>
              <a:rPr lang="en-US" sz="1000" dirty="0">
                <a:solidFill>
                  <a:schemeClr val="dk1"/>
                </a:solidFill>
              </a:rPr>
              <a:t>Here are four examples of well-known static analysis tools.</a:t>
            </a:r>
          </a:p>
          <a:p>
            <a:pPr lvl="0" algn="just"/>
            <a:endParaRPr lang="en-US" sz="1000" dirty="0">
              <a:solidFill>
                <a:schemeClr val="dk1"/>
              </a:solidFill>
            </a:endParaRPr>
          </a:p>
          <a:p>
            <a:pPr lvl="0" algn="just"/>
            <a:r>
              <a:rPr lang="en-US" sz="1000" dirty="0">
                <a:solidFill>
                  <a:schemeClr val="dk1"/>
                </a:solidFill>
              </a:rPr>
              <a:t>Tools such as Lint, </a:t>
            </a:r>
            <a:r>
              <a:rPr lang="en-US" sz="1000" dirty="0" err="1">
                <a:solidFill>
                  <a:schemeClr val="dk1"/>
                </a:solidFill>
              </a:rPr>
              <a:t>FindBugs</a:t>
            </a:r>
            <a:r>
              <a:rPr lang="en-US" sz="1000" dirty="0">
                <a:solidFill>
                  <a:schemeClr val="dk1"/>
                </a:solidFill>
              </a:rPr>
              <a:t>, and </a:t>
            </a:r>
            <a:r>
              <a:rPr lang="en-US" sz="1000" dirty="0" err="1">
                <a:solidFill>
                  <a:schemeClr val="dk1"/>
                </a:solidFill>
              </a:rPr>
              <a:t>Coverity</a:t>
            </a:r>
            <a:r>
              <a:rPr lang="en-US" sz="1000" dirty="0">
                <a:solidFill>
                  <a:schemeClr val="dk1"/>
                </a:solidFill>
              </a:rPr>
              <a:t> inspect the source code of C++ or Java programs for suspicious error patterns.</a:t>
            </a:r>
          </a:p>
          <a:p>
            <a:pPr lvl="0" algn="just"/>
            <a:endParaRPr lang="en-US" sz="1000" dirty="0">
              <a:solidFill>
                <a:schemeClr val="dk1"/>
              </a:solidFill>
            </a:endParaRPr>
          </a:p>
          <a:p>
            <a:pPr lvl="0" algn="just"/>
            <a:r>
              <a:rPr lang="en-US" sz="1000" dirty="0">
                <a:solidFill>
                  <a:schemeClr val="dk1"/>
                </a:solidFill>
              </a:rPr>
              <a:t>SLAM is a tool from Microsoft that checks whether C programs respect API usage rules.  This tool is used by Windows developers to check whether device drivers use the API of the Windows kernel correctly.</a:t>
            </a:r>
          </a:p>
          <a:p>
            <a:pPr lvl="0" algn="just"/>
            <a:endParaRPr lang="en-US" sz="1000" dirty="0">
              <a:solidFill>
                <a:schemeClr val="dk1"/>
              </a:solidFill>
            </a:endParaRPr>
          </a:p>
          <a:p>
            <a:pPr lvl="0" algn="just"/>
            <a:r>
              <a:rPr lang="en-US" sz="1000" dirty="0">
                <a:solidFill>
                  <a:schemeClr val="dk1"/>
                </a:solidFill>
              </a:rPr>
              <a:t>Facebook Infer is a more recent static analysis tool developed by Facebook for detecting memory leaks in Android applications.</a:t>
            </a:r>
          </a:p>
          <a:p>
            <a:pPr lvl="0" algn="just"/>
            <a:endParaRPr lang="en-US" sz="1000" dirty="0">
              <a:solidFill>
                <a:srgbClr val="FF0000"/>
              </a:solidFill>
            </a:endParaRPr>
          </a:p>
          <a:p>
            <a:pPr lvl="0" algn="just">
              <a:buClr>
                <a:schemeClr val="dk1"/>
              </a:buClr>
              <a:buSzPct val="91666"/>
            </a:pPr>
            <a:r>
              <a:rPr lang="en-US" sz="1000" dirty="0">
                <a:solidFill>
                  <a:schemeClr val="dk1"/>
                </a:solidFill>
              </a:rPr>
              <a:t>Finally, ESC/Java is a tool for specifying and verifying invariants in Java programs.</a:t>
            </a:r>
          </a:p>
          <a:p>
            <a:pPr lvl="0" algn="just"/>
            <a:endParaRPr lang="en-US" sz="1000" dirty="0">
              <a:solidFill>
                <a:srgbClr val="FF0000"/>
              </a:solidFill>
            </a:endParaRPr>
          </a:p>
          <a:p>
            <a:pPr lvl="0" algn="just">
              <a:buClr>
                <a:schemeClr val="dk1"/>
              </a:buClr>
              <a:buSzPct val="91666"/>
            </a:pPr>
            <a:r>
              <a:rPr lang="en-US" sz="1000" dirty="0">
                <a:solidFill>
                  <a:schemeClr val="dk1"/>
                </a:solidFill>
              </a:rPr>
              <a:t>We will look at an example of an invariant next. </a:t>
            </a:r>
          </a:p>
          <a:p>
            <a:pPr lvl="0" algn="just">
              <a:spcBef>
                <a:spcPts val="0"/>
              </a:spcBef>
              <a:buClr>
                <a:schemeClr val="dk1"/>
              </a:buClr>
              <a:buSzPct val="91666"/>
              <a:buFont typeface="Arial"/>
              <a:buNone/>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8</a:t>
            </a:fld>
            <a:endParaRPr lang="en-US"/>
          </a:p>
        </p:txBody>
      </p:sp>
    </p:spTree>
    <p:extLst>
      <p:ext uri="{BB962C8B-B14F-4D97-AF65-F5344CB8AC3E}">
        <p14:creationId xmlns:p14="http://schemas.microsoft.com/office/powerpoint/2010/main" val="1972522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 </a:t>
            </a:r>
          </a:p>
          <a:p>
            <a:pPr lvl="0" algn="just"/>
            <a:endParaRPr lang="en-US" sz="1000" dirty="0" smtClean="0">
              <a:solidFill>
                <a:srgbClr val="FF0000"/>
              </a:solidFill>
            </a:endParaRPr>
          </a:p>
          <a:p>
            <a:pPr lvl="0" algn="just"/>
            <a:r>
              <a:rPr lang="en-US" sz="1000" dirty="0" smtClean="0">
                <a:solidFill>
                  <a:schemeClr val="dk1"/>
                </a:solidFill>
              </a:rPr>
              <a:t>Let’s </a:t>
            </a:r>
            <a:r>
              <a:rPr lang="en-US" sz="1000" dirty="0">
                <a:solidFill>
                  <a:schemeClr val="dk1"/>
                </a:solidFill>
              </a:rPr>
              <a:t>do the following exercise to illustrate a concrete example of a useful program fact, namely, a program invariant.</a:t>
            </a:r>
          </a:p>
          <a:p>
            <a:pPr lvl="0" algn="just">
              <a:buClr>
                <a:schemeClr val="dk1"/>
              </a:buClr>
              <a:buSzPct val="78571"/>
            </a:pPr>
            <a:r>
              <a:rPr lang="en-US" sz="1000" dirty="0">
                <a:solidFill>
                  <a:schemeClr val="dk1"/>
                </a:solidFill>
              </a:rPr>
              <a:t> </a:t>
            </a:r>
          </a:p>
          <a:p>
            <a:pPr lvl="0" algn="just"/>
            <a:r>
              <a:rPr lang="en-US" sz="1000" dirty="0"/>
              <a:t>Consider the following program which reads a character from the input using function </a:t>
            </a:r>
            <a:r>
              <a:rPr lang="en-US" sz="1000" dirty="0" err="1"/>
              <a:t>getc</a:t>
            </a:r>
            <a:r>
              <a:rPr lang="en-US" sz="1000" dirty="0"/>
              <a:t>().  If the input is the character ‘a’, it takes the true branch, otherwise it takes the false branch.  Recall that an invariant is a program fact that is true in every run of the program.  An invariant at the end of this example program is (z == c) for some constant c.  What is c?  Take your time and enter the value of c in this box.</a:t>
            </a:r>
          </a:p>
          <a:p>
            <a:pPr lvl="0" algn="just">
              <a:spcBef>
                <a:spcPts val="0"/>
              </a:spcBef>
              <a:buNone/>
            </a:pPr>
            <a:endParaRPr lang="en-US" sz="1000" dirty="0">
              <a:solidFill>
                <a:srgbClr val="FF0000"/>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pPr/>
              <a:t>9</a:t>
            </a:fld>
            <a:endParaRPr lang="en-US"/>
          </a:p>
        </p:txBody>
      </p:sp>
    </p:spTree>
    <p:extLst>
      <p:ext uri="{BB962C8B-B14F-4D97-AF65-F5344CB8AC3E}">
        <p14:creationId xmlns:p14="http://schemas.microsoft.com/office/powerpoint/2010/main" val="529713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pPr/>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C7985-6151-0E4A-B44C-CF7C2B0BD769}" type="slidenum">
              <a:rPr lang="en-US" smtClean="0"/>
              <a:pPr/>
              <a:t>‹#›</a:t>
            </a:fld>
            <a:endParaRPr lang="en-US"/>
          </a:p>
        </p:txBody>
      </p:sp>
    </p:spTree>
    <p:extLst>
      <p:ext uri="{BB962C8B-B14F-4D97-AF65-F5344CB8AC3E}">
        <p14:creationId xmlns:p14="http://schemas.microsoft.com/office/powerpoint/2010/main" val="87762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4pPr marL="1371600" indent="0">
              <a:buNone/>
              <a:defRPr/>
            </a:lvl4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pPr/>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C7985-6151-0E4A-B44C-CF7C2B0BD769}" type="slidenum">
              <a:rPr lang="en-US" smtClean="0"/>
              <a:pPr/>
              <a:t>‹#›</a:t>
            </a:fld>
            <a:endParaRPr lang="en-US"/>
          </a:p>
        </p:txBody>
      </p:sp>
      <p:cxnSp>
        <p:nvCxnSpPr>
          <p:cNvPr id="8" name="Straight Connector 7"/>
          <p:cNvCxnSpPr/>
          <p:nvPr userDrawn="1"/>
        </p:nvCxnSpPr>
        <p:spPr>
          <a:xfrm>
            <a:off x="457200" y="1153038"/>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0394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EE17B-1B61-B14B-94A9-5F56C60E8FED}" type="datetimeFigureOut">
              <a:rPr lang="en-US" smtClean="0"/>
              <a:pPr/>
              <a:t>12/29/16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7985-6151-0E4A-B44C-CF7C2B0BD769}" type="slidenum">
              <a:rPr lang="en-US" smtClean="0"/>
              <a:pPr/>
              <a:t>‹#›</a:t>
            </a:fld>
            <a:endParaRPr lang="en-US"/>
          </a:p>
        </p:txBody>
      </p:sp>
    </p:spTree>
    <p:extLst>
      <p:ext uri="{BB962C8B-B14F-4D97-AF65-F5344CB8AC3E}">
        <p14:creationId xmlns:p14="http://schemas.microsoft.com/office/powerpoint/2010/main" val="46288592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1.png"/><Relationship Id="rId1" Type="http://schemas.microsoft.com/office/2007/relationships/media" Target="../media/media1.mp4"/><Relationship Id="rId2" Type="http://schemas.openxmlformats.org/officeDocument/2006/relationships/video" Target="../media/media1.mp4"/></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around.com/arian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6212"/>
            <a:ext cx="7772400" cy="1470025"/>
          </a:xfrm>
        </p:spPr>
        <p:txBody>
          <a:bodyPr/>
          <a:lstStyle/>
          <a:p>
            <a:r>
              <a:rPr lang="en-US" dirty="0" smtClean="0"/>
              <a:t>Introduction to Software Analysis</a:t>
            </a:r>
            <a:endParaRPr lang="en-US" dirty="0"/>
          </a:p>
        </p:txBody>
      </p:sp>
      <p:sp>
        <p:nvSpPr>
          <p:cNvPr id="3" name="Subtitle 2"/>
          <p:cNvSpPr>
            <a:spLocks noGrp="1"/>
          </p:cNvSpPr>
          <p:nvPr>
            <p:ph type="subTitle" idx="1"/>
          </p:nvPr>
        </p:nvSpPr>
        <p:spPr>
          <a:xfrm>
            <a:off x="1139697" y="3763166"/>
            <a:ext cx="6966226" cy="2372791"/>
          </a:xfrm>
        </p:spPr>
        <p:txBody>
          <a:bodyPr>
            <a:noAutofit/>
          </a:bodyPr>
          <a:lstStyle/>
          <a:p>
            <a:r>
              <a:rPr lang="en-US" sz="3600" dirty="0" smtClean="0"/>
              <a:t>CS 6340</a:t>
            </a:r>
          </a:p>
        </p:txBody>
      </p:sp>
    </p:spTree>
    <p:extLst>
      <p:ext uri="{BB962C8B-B14F-4D97-AF65-F5344CB8AC3E}">
        <p14:creationId xmlns:p14="http://schemas.microsoft.com/office/powerpoint/2010/main" val="935328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en-US" dirty="0" smtClean="0"/>
              <a:t>QUIZ: Program Invariants</a:t>
            </a:r>
            <a:endParaRPr lang="en-US" dirty="0"/>
          </a:p>
        </p:txBody>
      </p:sp>
      <p:sp>
        <p:nvSpPr>
          <p:cNvPr id="59395" name="Rectangle 3"/>
          <p:cNvSpPr>
            <a:spLocks noGrp="1" noChangeArrowheads="1"/>
          </p:cNvSpPr>
          <p:nvPr>
            <p:ph type="body" idx="1"/>
          </p:nvPr>
        </p:nvSpPr>
        <p:spPr/>
        <p:txBody>
          <a:bodyPr/>
          <a:lstStyle/>
          <a:p>
            <a:pPr marL="0" indent="0">
              <a:buNone/>
            </a:pPr>
            <a:r>
              <a:rPr lang="en-US" sz="3000" dirty="0"/>
              <a:t>An invariant at the end</a:t>
            </a:r>
            <a:br>
              <a:rPr lang="en-US" sz="3000" dirty="0"/>
            </a:br>
            <a:r>
              <a:rPr lang="en-US" sz="3000" dirty="0"/>
              <a:t>of the program is</a:t>
            </a:r>
            <a:br>
              <a:rPr lang="en-US" sz="3000" dirty="0"/>
            </a:br>
            <a:r>
              <a:rPr lang="en-US" sz="3000" dirty="0"/>
              <a:t>(z == c) for some</a:t>
            </a:r>
            <a:br>
              <a:rPr lang="en-US" sz="3000" dirty="0"/>
            </a:br>
            <a:r>
              <a:rPr lang="en-US" sz="3000" dirty="0"/>
              <a:t>constant c.  What is c?</a:t>
            </a:r>
          </a:p>
          <a:p>
            <a:pPr marL="0" indent="0">
              <a:buNone/>
            </a:pPr>
            <a:endParaRPr lang="en-US" dirty="0" smtClean="0"/>
          </a:p>
        </p:txBody>
      </p:sp>
      <p:sp>
        <p:nvSpPr>
          <p:cNvPr id="80901" name="Text Box 5"/>
          <p:cNvSpPr txBox="1">
            <a:spLocks noChangeArrowheads="1"/>
          </p:cNvSpPr>
          <p:nvPr/>
        </p:nvSpPr>
        <p:spPr bwMode="auto">
          <a:xfrm>
            <a:off x="4545399" y="1740347"/>
            <a:ext cx="3990844" cy="4385816"/>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spcBef>
                <a:spcPct val="0"/>
              </a:spcBef>
              <a:buClrTx/>
              <a:buSzTx/>
              <a:buFontTx/>
              <a:buNone/>
            </a:pPr>
            <a:r>
              <a:rPr lang="en-US" dirty="0" err="1">
                <a:latin typeface="+mn-lt"/>
              </a:rPr>
              <a:t>int</a:t>
            </a:r>
            <a:r>
              <a:rPr lang="en-US" dirty="0">
                <a:latin typeface="+mn-lt"/>
              </a:rPr>
              <a:t> p(</a:t>
            </a:r>
            <a:r>
              <a:rPr lang="en-US" dirty="0" err="1">
                <a:latin typeface="+mn-lt"/>
              </a:rPr>
              <a:t>int</a:t>
            </a:r>
            <a:r>
              <a:rPr lang="en-US" dirty="0">
                <a:latin typeface="+mn-lt"/>
              </a:rPr>
              <a:t> x</a:t>
            </a:r>
            <a:r>
              <a:rPr lang="en-US" dirty="0" smtClean="0">
                <a:latin typeface="+mn-lt"/>
              </a:rPr>
              <a:t>) { </a:t>
            </a:r>
            <a:r>
              <a:rPr lang="en-US" dirty="0">
                <a:latin typeface="+mn-lt"/>
              </a:rPr>
              <a:t>return x </a:t>
            </a:r>
            <a:r>
              <a:rPr lang="en-US" dirty="0" smtClean="0">
                <a:latin typeface="+mn-lt"/>
              </a:rPr>
              <a:t>* x; }</a:t>
            </a:r>
            <a:endParaRPr lang="en-US" dirty="0">
              <a:latin typeface="+mn-lt"/>
            </a:endParaRPr>
          </a:p>
          <a:p>
            <a:pPr algn="l">
              <a:spcBef>
                <a:spcPct val="0"/>
              </a:spcBef>
              <a:buClrTx/>
              <a:buSzTx/>
              <a:buFontTx/>
              <a:buNone/>
            </a:pPr>
            <a:r>
              <a:rPr lang="en-US" dirty="0">
                <a:latin typeface="+mn-lt"/>
              </a:rPr>
              <a:t/>
            </a:r>
            <a:br>
              <a:rPr lang="en-US" dirty="0">
                <a:latin typeface="+mn-lt"/>
              </a:rPr>
            </a:br>
            <a:r>
              <a:rPr lang="en-US" dirty="0" smtClean="0">
                <a:latin typeface="+mn-lt"/>
              </a:rPr>
              <a:t>void </a:t>
            </a:r>
            <a:r>
              <a:rPr lang="en-US" dirty="0">
                <a:latin typeface="+mn-lt"/>
              </a:rPr>
              <a:t>main(</a:t>
            </a:r>
            <a:r>
              <a:rPr lang="en-US" dirty="0" smtClean="0">
                <a:latin typeface="+mn-lt"/>
              </a:rPr>
              <a:t>)</a:t>
            </a:r>
            <a:r>
              <a:rPr lang="en-US" dirty="0">
                <a:latin typeface="+mn-lt"/>
              </a:rPr>
              <a:t> </a:t>
            </a:r>
            <a:r>
              <a:rPr lang="en-US" dirty="0" smtClean="0">
                <a:latin typeface="+mn-lt"/>
              </a:rPr>
              <a:t>{</a:t>
            </a:r>
            <a:endParaRPr lang="en-US" dirty="0">
              <a:latin typeface="+mn-lt"/>
            </a:endParaRPr>
          </a:p>
          <a:p>
            <a:pPr algn="l">
              <a:spcBef>
                <a:spcPct val="0"/>
              </a:spcBef>
              <a:buClrTx/>
              <a:buSzTx/>
              <a:buFontTx/>
              <a:buNone/>
            </a:pPr>
            <a:r>
              <a:rPr lang="en-US" dirty="0" smtClean="0">
                <a:latin typeface="+mn-lt"/>
              </a:rPr>
              <a:t>     </a:t>
            </a:r>
            <a:r>
              <a:rPr lang="en-US" dirty="0" err="1" smtClean="0">
                <a:latin typeface="+mn-lt"/>
              </a:rPr>
              <a:t>int</a:t>
            </a:r>
            <a:r>
              <a:rPr lang="en-US" dirty="0" smtClean="0">
                <a:latin typeface="+mn-lt"/>
              </a:rPr>
              <a:t> </a:t>
            </a:r>
            <a:r>
              <a:rPr lang="en-US" dirty="0">
                <a:latin typeface="+mn-lt"/>
              </a:rPr>
              <a:t>z;</a:t>
            </a:r>
          </a:p>
          <a:p>
            <a:pPr algn="l">
              <a:spcBef>
                <a:spcPct val="0"/>
              </a:spcBef>
              <a:buClrTx/>
              <a:buSzTx/>
              <a:buFontTx/>
              <a:buNone/>
            </a:pPr>
            <a:r>
              <a:rPr lang="en-US" dirty="0" smtClean="0">
                <a:latin typeface="+mn-lt"/>
              </a:rPr>
              <a:t>     </a:t>
            </a:r>
            <a:r>
              <a:rPr lang="en-US" dirty="0">
                <a:latin typeface="+mn-lt"/>
              </a:rPr>
              <a:t>if  (</a:t>
            </a:r>
            <a:r>
              <a:rPr lang="en-US" dirty="0" err="1">
                <a:latin typeface="+mn-lt"/>
              </a:rPr>
              <a:t>getc</a:t>
            </a:r>
            <a:r>
              <a:rPr lang="en-US" dirty="0" smtClean="0">
                <a:latin typeface="+mn-lt"/>
              </a:rPr>
              <a:t>() == ‘a’)</a:t>
            </a:r>
          </a:p>
          <a:p>
            <a:pPr algn="l">
              <a:spcBef>
                <a:spcPct val="0"/>
              </a:spcBef>
              <a:buClrTx/>
              <a:buSzTx/>
              <a:buFontTx/>
              <a:buNone/>
            </a:pPr>
            <a:r>
              <a:rPr lang="en-US" dirty="0" smtClean="0">
                <a:latin typeface="+mn-lt"/>
              </a:rPr>
              <a:t>          z </a:t>
            </a:r>
            <a:r>
              <a:rPr lang="en-US" dirty="0">
                <a:latin typeface="+mn-lt"/>
              </a:rPr>
              <a:t>= p(6) + </a:t>
            </a:r>
            <a:r>
              <a:rPr lang="en-US" dirty="0" smtClean="0">
                <a:latin typeface="+mn-lt"/>
              </a:rPr>
              <a:t>6;</a:t>
            </a:r>
          </a:p>
          <a:p>
            <a:pPr algn="l">
              <a:spcBef>
                <a:spcPct val="0"/>
              </a:spcBef>
              <a:buClrTx/>
              <a:buSzTx/>
              <a:buFontTx/>
              <a:buNone/>
            </a:pPr>
            <a:r>
              <a:rPr lang="en-US" dirty="0" smtClean="0">
                <a:latin typeface="+mn-lt"/>
              </a:rPr>
              <a:t>     else</a:t>
            </a:r>
            <a:br>
              <a:rPr lang="en-US" dirty="0" smtClean="0">
                <a:latin typeface="+mn-lt"/>
              </a:rPr>
            </a:br>
            <a:r>
              <a:rPr lang="en-US" dirty="0" smtClean="0">
                <a:latin typeface="+mn-lt"/>
              </a:rPr>
              <a:t>          z </a:t>
            </a:r>
            <a:r>
              <a:rPr lang="en-US" dirty="0">
                <a:latin typeface="+mn-lt"/>
              </a:rPr>
              <a:t>= p(-7) </a:t>
            </a:r>
            <a:r>
              <a:rPr lang="en-US" dirty="0" smtClean="0">
                <a:latin typeface="+mn-lt"/>
              </a:rPr>
              <a:t>– 7;</a:t>
            </a:r>
            <a:r>
              <a:rPr lang="en-US" dirty="0">
                <a:latin typeface="+mn-lt"/>
              </a:rPr>
              <a:t/>
            </a:r>
            <a:br>
              <a:rPr lang="en-US" dirty="0">
                <a:latin typeface="+mn-lt"/>
              </a:rPr>
            </a:br>
            <a:r>
              <a:rPr lang="en-US" sz="1500" dirty="0" smtClean="0">
                <a:latin typeface="+mn-lt"/>
              </a:rPr>
              <a:t/>
            </a:r>
            <a:br>
              <a:rPr lang="en-US" sz="1500" dirty="0" smtClean="0">
                <a:latin typeface="+mn-lt"/>
              </a:rPr>
            </a:br>
            <a:r>
              <a:rPr lang="en-US" dirty="0" smtClean="0">
                <a:latin typeface="+mn-lt"/>
              </a:rPr>
              <a:t>   if (z != 42)</a:t>
            </a:r>
            <a:br>
              <a:rPr lang="en-US" dirty="0" smtClean="0">
                <a:latin typeface="+mn-lt"/>
              </a:rPr>
            </a:br>
            <a:r>
              <a:rPr lang="en-US" dirty="0" smtClean="0">
                <a:latin typeface="+mn-lt"/>
              </a:rPr>
              <a:t>        disaster();</a:t>
            </a:r>
            <a:br>
              <a:rPr lang="en-US" dirty="0" smtClean="0">
                <a:latin typeface="+mn-lt"/>
              </a:rPr>
            </a:br>
            <a:r>
              <a:rPr lang="en-US" dirty="0" smtClean="0">
                <a:latin typeface="+mn-lt"/>
              </a:rPr>
              <a:t>}</a:t>
            </a:r>
            <a:endParaRPr lang="en-US" dirty="0">
              <a:latin typeface="+mn-lt"/>
            </a:endParaRPr>
          </a:p>
        </p:txBody>
      </p:sp>
      <p:sp>
        <p:nvSpPr>
          <p:cNvPr id="80902" name="Text Box 6"/>
          <p:cNvSpPr txBox="1">
            <a:spLocks noChangeArrowheads="1"/>
          </p:cNvSpPr>
          <p:nvPr/>
        </p:nvSpPr>
        <p:spPr bwMode="auto">
          <a:xfrm>
            <a:off x="7151298" y="4661278"/>
            <a:ext cx="1198716"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a:latin typeface="+mn-lt"/>
              </a:rPr>
              <a:t>z</a:t>
            </a:r>
            <a:r>
              <a:rPr lang="en-US" dirty="0" smtClean="0">
                <a:latin typeface="+mn-lt"/>
              </a:rPr>
              <a:t> = 42</a:t>
            </a:r>
            <a:endParaRPr lang="en-US" dirty="0">
              <a:latin typeface="+mn-lt"/>
            </a:endParaRPr>
          </a:p>
        </p:txBody>
      </p:sp>
      <p:sp>
        <p:nvSpPr>
          <p:cNvPr id="2" name="TextBox 1"/>
          <p:cNvSpPr txBox="1"/>
          <p:nvPr/>
        </p:nvSpPr>
        <p:spPr>
          <a:xfrm>
            <a:off x="1231900" y="4328493"/>
            <a:ext cx="3024674" cy="584775"/>
          </a:xfrm>
          <a:prstGeom prst="rect">
            <a:avLst/>
          </a:prstGeom>
          <a:noFill/>
        </p:spPr>
        <p:txBody>
          <a:bodyPr wrap="none" rtlCol="0">
            <a:spAutoFit/>
          </a:bodyPr>
          <a:lstStyle/>
          <a:p>
            <a:r>
              <a:rPr lang="en-US" sz="3200" dirty="0" smtClean="0"/>
              <a:t>Disaster averted!</a:t>
            </a:r>
            <a:endParaRPr lang="en-US" sz="3200" dirty="0"/>
          </a:p>
        </p:txBody>
      </p:sp>
      <p:cxnSp>
        <p:nvCxnSpPr>
          <p:cNvPr id="4" name="Straight Arrow Connector 3"/>
          <p:cNvCxnSpPr/>
          <p:nvPr/>
        </p:nvCxnSpPr>
        <p:spPr>
          <a:xfrm>
            <a:off x="3086100" y="4913268"/>
            <a:ext cx="1803400" cy="532825"/>
          </a:xfrm>
          <a:prstGeom prst="straightConnector1">
            <a:avLst/>
          </a:prstGeom>
          <a:ln w="31750">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201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Autofit/>
          </a:bodyPr>
          <a:lstStyle/>
          <a:p>
            <a:r>
              <a:rPr lang="en-US" sz="3600" dirty="0" smtClean="0"/>
              <a:t>Discovering Invariants By Dynamic Analysis</a:t>
            </a:r>
            <a:endParaRPr lang="en-US" sz="3600" dirty="0"/>
          </a:p>
        </p:txBody>
      </p:sp>
      <p:sp>
        <p:nvSpPr>
          <p:cNvPr id="59395" name="Rectangle 3"/>
          <p:cNvSpPr>
            <a:spLocks noGrp="1" noChangeArrowheads="1"/>
          </p:cNvSpPr>
          <p:nvPr>
            <p:ph type="body" idx="1"/>
          </p:nvPr>
        </p:nvSpPr>
        <p:spPr/>
        <p:txBody>
          <a:bodyPr/>
          <a:lstStyle/>
          <a:p>
            <a:pPr marL="0" indent="0">
              <a:buNone/>
            </a:pPr>
            <a:r>
              <a:rPr lang="en-US" dirty="0" smtClean="0"/>
              <a:t/>
            </a:r>
            <a:br>
              <a:rPr lang="en-US" dirty="0" smtClean="0"/>
            </a:br>
            <a:endParaRPr lang="en-US" dirty="0"/>
          </a:p>
          <a:p>
            <a:pPr marL="0" indent="0">
              <a:buNone/>
            </a:pPr>
            <a:r>
              <a:rPr lang="en-US" dirty="0" smtClean="0"/>
              <a:t>(z == 42) </a:t>
            </a:r>
            <a:r>
              <a:rPr lang="en-US" i="1" dirty="0" smtClean="0"/>
              <a:t>might be</a:t>
            </a:r>
            <a:r>
              <a:rPr lang="en-US" dirty="0" smtClean="0"/>
              <a:t> an</a:t>
            </a:r>
            <a:br>
              <a:rPr lang="en-US" dirty="0" smtClean="0"/>
            </a:br>
            <a:r>
              <a:rPr lang="en-US" dirty="0" smtClean="0"/>
              <a:t>invariant</a:t>
            </a:r>
            <a:br>
              <a:rPr lang="en-US" dirty="0" smtClean="0"/>
            </a:br>
            <a:r>
              <a:rPr lang="en-US" dirty="0" smtClean="0"/>
              <a:t/>
            </a:r>
            <a:br>
              <a:rPr lang="en-US" dirty="0" smtClean="0"/>
            </a:br>
            <a:r>
              <a:rPr lang="en-US" dirty="0" smtClean="0"/>
              <a:t>(z == 30) is </a:t>
            </a:r>
            <a:r>
              <a:rPr lang="en-US" i="1" dirty="0" smtClean="0"/>
              <a:t>definitely</a:t>
            </a:r>
            <a:br>
              <a:rPr lang="en-US" i="1" dirty="0" smtClean="0"/>
            </a:br>
            <a:r>
              <a:rPr lang="en-US" i="1" dirty="0" smtClean="0"/>
              <a:t>not</a:t>
            </a:r>
            <a:r>
              <a:rPr lang="en-US" dirty="0" smtClean="0"/>
              <a:t> an invariant</a:t>
            </a:r>
          </a:p>
        </p:txBody>
      </p:sp>
      <p:sp>
        <p:nvSpPr>
          <p:cNvPr id="8" name="Text Box 5"/>
          <p:cNvSpPr txBox="1">
            <a:spLocks noChangeArrowheads="1"/>
          </p:cNvSpPr>
          <p:nvPr/>
        </p:nvSpPr>
        <p:spPr bwMode="auto">
          <a:xfrm>
            <a:off x="4545399" y="1740347"/>
            <a:ext cx="3990844" cy="4385816"/>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spcBef>
                <a:spcPct val="0"/>
              </a:spcBef>
              <a:buClrTx/>
              <a:buSzTx/>
              <a:buFontTx/>
              <a:buNone/>
            </a:pPr>
            <a:r>
              <a:rPr lang="en-US" dirty="0" err="1">
                <a:latin typeface="+mn-lt"/>
              </a:rPr>
              <a:t>int</a:t>
            </a:r>
            <a:r>
              <a:rPr lang="en-US" dirty="0">
                <a:latin typeface="+mn-lt"/>
              </a:rPr>
              <a:t> p(</a:t>
            </a:r>
            <a:r>
              <a:rPr lang="en-US" dirty="0" err="1">
                <a:latin typeface="+mn-lt"/>
              </a:rPr>
              <a:t>int</a:t>
            </a:r>
            <a:r>
              <a:rPr lang="en-US" dirty="0">
                <a:latin typeface="+mn-lt"/>
              </a:rPr>
              <a:t> x</a:t>
            </a:r>
            <a:r>
              <a:rPr lang="en-US" dirty="0" smtClean="0">
                <a:latin typeface="+mn-lt"/>
              </a:rPr>
              <a:t>) { </a:t>
            </a:r>
            <a:r>
              <a:rPr lang="en-US" dirty="0">
                <a:latin typeface="+mn-lt"/>
              </a:rPr>
              <a:t>return x </a:t>
            </a:r>
            <a:r>
              <a:rPr lang="en-US" dirty="0" smtClean="0">
                <a:latin typeface="+mn-lt"/>
              </a:rPr>
              <a:t>* x; }</a:t>
            </a:r>
            <a:endParaRPr lang="en-US" dirty="0">
              <a:latin typeface="+mn-lt"/>
            </a:endParaRPr>
          </a:p>
          <a:p>
            <a:pPr algn="l">
              <a:spcBef>
                <a:spcPct val="0"/>
              </a:spcBef>
              <a:buClrTx/>
              <a:buSzTx/>
              <a:buFontTx/>
              <a:buNone/>
            </a:pPr>
            <a:r>
              <a:rPr lang="en-US" dirty="0">
                <a:latin typeface="+mn-lt"/>
              </a:rPr>
              <a:t/>
            </a:r>
            <a:br>
              <a:rPr lang="en-US" dirty="0">
                <a:latin typeface="+mn-lt"/>
              </a:rPr>
            </a:br>
            <a:r>
              <a:rPr lang="en-US" dirty="0" smtClean="0">
                <a:latin typeface="+mn-lt"/>
              </a:rPr>
              <a:t>void </a:t>
            </a:r>
            <a:r>
              <a:rPr lang="en-US" dirty="0">
                <a:latin typeface="+mn-lt"/>
              </a:rPr>
              <a:t>main(</a:t>
            </a:r>
            <a:r>
              <a:rPr lang="en-US" dirty="0" smtClean="0">
                <a:latin typeface="+mn-lt"/>
              </a:rPr>
              <a:t>)</a:t>
            </a:r>
            <a:r>
              <a:rPr lang="en-US" dirty="0">
                <a:latin typeface="+mn-lt"/>
              </a:rPr>
              <a:t> </a:t>
            </a:r>
            <a:r>
              <a:rPr lang="en-US" dirty="0" smtClean="0">
                <a:latin typeface="+mn-lt"/>
              </a:rPr>
              <a:t>{</a:t>
            </a:r>
            <a:endParaRPr lang="en-US" dirty="0">
              <a:latin typeface="+mn-lt"/>
            </a:endParaRPr>
          </a:p>
          <a:p>
            <a:pPr algn="l">
              <a:spcBef>
                <a:spcPct val="0"/>
              </a:spcBef>
              <a:buClrTx/>
              <a:buSzTx/>
              <a:buFontTx/>
              <a:buNone/>
            </a:pPr>
            <a:r>
              <a:rPr lang="en-US" dirty="0" smtClean="0">
                <a:latin typeface="+mn-lt"/>
              </a:rPr>
              <a:t>     </a:t>
            </a:r>
            <a:r>
              <a:rPr lang="en-US" dirty="0" err="1" smtClean="0">
                <a:latin typeface="+mn-lt"/>
              </a:rPr>
              <a:t>int</a:t>
            </a:r>
            <a:r>
              <a:rPr lang="en-US" dirty="0" smtClean="0">
                <a:latin typeface="+mn-lt"/>
              </a:rPr>
              <a:t> </a:t>
            </a:r>
            <a:r>
              <a:rPr lang="en-US" dirty="0">
                <a:latin typeface="+mn-lt"/>
              </a:rPr>
              <a:t>z;</a:t>
            </a:r>
          </a:p>
          <a:p>
            <a:pPr algn="l">
              <a:spcBef>
                <a:spcPct val="0"/>
              </a:spcBef>
              <a:buClrTx/>
              <a:buSzTx/>
              <a:buFontTx/>
              <a:buNone/>
            </a:pPr>
            <a:r>
              <a:rPr lang="en-US" dirty="0" smtClean="0">
                <a:latin typeface="+mn-lt"/>
              </a:rPr>
              <a:t>     </a:t>
            </a:r>
            <a:r>
              <a:rPr lang="en-US" dirty="0">
                <a:latin typeface="+mn-lt"/>
              </a:rPr>
              <a:t>if  (</a:t>
            </a:r>
            <a:r>
              <a:rPr lang="en-US" dirty="0" err="1">
                <a:latin typeface="+mn-lt"/>
              </a:rPr>
              <a:t>getc</a:t>
            </a:r>
            <a:r>
              <a:rPr lang="en-US" dirty="0" smtClean="0">
                <a:latin typeface="+mn-lt"/>
              </a:rPr>
              <a:t>() == ‘a’)</a:t>
            </a:r>
          </a:p>
          <a:p>
            <a:pPr algn="l">
              <a:spcBef>
                <a:spcPct val="0"/>
              </a:spcBef>
              <a:buClrTx/>
              <a:buSzTx/>
              <a:buFontTx/>
              <a:buNone/>
            </a:pPr>
            <a:r>
              <a:rPr lang="en-US" dirty="0" smtClean="0">
                <a:latin typeface="+mn-lt"/>
              </a:rPr>
              <a:t>          z </a:t>
            </a:r>
            <a:r>
              <a:rPr lang="en-US" dirty="0">
                <a:latin typeface="+mn-lt"/>
              </a:rPr>
              <a:t>= p(6) + </a:t>
            </a:r>
            <a:r>
              <a:rPr lang="en-US" dirty="0" smtClean="0">
                <a:latin typeface="+mn-lt"/>
              </a:rPr>
              <a:t>6;</a:t>
            </a:r>
          </a:p>
          <a:p>
            <a:pPr algn="l">
              <a:spcBef>
                <a:spcPct val="0"/>
              </a:spcBef>
              <a:buClrTx/>
              <a:buSzTx/>
              <a:buFontTx/>
              <a:buNone/>
            </a:pPr>
            <a:r>
              <a:rPr lang="en-US" dirty="0" smtClean="0">
                <a:latin typeface="+mn-lt"/>
              </a:rPr>
              <a:t>     else</a:t>
            </a:r>
            <a:br>
              <a:rPr lang="en-US" dirty="0" smtClean="0">
                <a:latin typeface="+mn-lt"/>
              </a:rPr>
            </a:br>
            <a:r>
              <a:rPr lang="en-US" dirty="0" smtClean="0">
                <a:latin typeface="+mn-lt"/>
              </a:rPr>
              <a:t>          z </a:t>
            </a:r>
            <a:r>
              <a:rPr lang="en-US" dirty="0">
                <a:latin typeface="+mn-lt"/>
              </a:rPr>
              <a:t>= p(-7) </a:t>
            </a:r>
            <a:r>
              <a:rPr lang="en-US" dirty="0" smtClean="0">
                <a:latin typeface="+mn-lt"/>
              </a:rPr>
              <a:t>– 7;</a:t>
            </a:r>
            <a:r>
              <a:rPr lang="en-US" dirty="0">
                <a:latin typeface="+mn-lt"/>
              </a:rPr>
              <a:t/>
            </a:r>
            <a:br>
              <a:rPr lang="en-US" dirty="0">
                <a:latin typeface="+mn-lt"/>
              </a:rPr>
            </a:br>
            <a:r>
              <a:rPr lang="en-US" sz="1500" dirty="0" smtClean="0">
                <a:latin typeface="+mn-lt"/>
              </a:rPr>
              <a:t/>
            </a:r>
            <a:br>
              <a:rPr lang="en-US" sz="1500" dirty="0" smtClean="0">
                <a:latin typeface="+mn-lt"/>
              </a:rPr>
            </a:br>
            <a:r>
              <a:rPr lang="en-US" dirty="0" smtClean="0">
                <a:latin typeface="+mn-lt"/>
              </a:rPr>
              <a:t>   if (z != 42)</a:t>
            </a:r>
            <a:br>
              <a:rPr lang="en-US" dirty="0" smtClean="0">
                <a:latin typeface="+mn-lt"/>
              </a:rPr>
            </a:br>
            <a:r>
              <a:rPr lang="en-US" dirty="0" smtClean="0">
                <a:latin typeface="+mn-lt"/>
              </a:rPr>
              <a:t>        disaster();</a:t>
            </a:r>
            <a:br>
              <a:rPr lang="en-US" dirty="0" smtClean="0">
                <a:latin typeface="+mn-lt"/>
              </a:rPr>
            </a:br>
            <a:r>
              <a:rPr lang="en-US" dirty="0" smtClean="0">
                <a:latin typeface="+mn-lt"/>
              </a:rPr>
              <a:t>}</a:t>
            </a:r>
            <a:endParaRPr lang="en-US" dirty="0">
              <a:latin typeface="+mn-lt"/>
            </a:endParaRPr>
          </a:p>
        </p:txBody>
      </p:sp>
      <p:sp>
        <p:nvSpPr>
          <p:cNvPr id="9" name="Text Box 6"/>
          <p:cNvSpPr txBox="1">
            <a:spLocks noChangeArrowheads="1"/>
          </p:cNvSpPr>
          <p:nvPr/>
        </p:nvSpPr>
        <p:spPr bwMode="auto">
          <a:xfrm>
            <a:off x="7151298" y="4661278"/>
            <a:ext cx="1198716"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a:latin typeface="+mn-lt"/>
              </a:rPr>
              <a:t>z</a:t>
            </a:r>
            <a:r>
              <a:rPr lang="en-US" dirty="0" smtClean="0">
                <a:latin typeface="+mn-lt"/>
              </a:rPr>
              <a:t> = 42</a:t>
            </a:r>
            <a:endParaRPr lang="en-US" dirty="0">
              <a:latin typeface="+mn-lt"/>
            </a:endParaRPr>
          </a:p>
        </p:txBody>
      </p:sp>
    </p:spTree>
    <p:extLst>
      <p:ext uri="{BB962C8B-B14F-4D97-AF65-F5344CB8AC3E}">
        <p14:creationId xmlns:p14="http://schemas.microsoft.com/office/powerpoint/2010/main" val="16104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Autofit/>
          </a:bodyPr>
          <a:lstStyle/>
          <a:p>
            <a:r>
              <a:rPr lang="en-US" sz="3600" dirty="0" smtClean="0"/>
              <a:t>Discovering Invariants By Static Analysis</a:t>
            </a:r>
            <a:endParaRPr lang="en-US" sz="3600" dirty="0"/>
          </a:p>
        </p:txBody>
      </p:sp>
      <p:sp>
        <p:nvSpPr>
          <p:cNvPr id="59395" name="Rectangle 3"/>
          <p:cNvSpPr>
            <a:spLocks noGrp="1" noChangeArrowheads="1"/>
          </p:cNvSpPr>
          <p:nvPr>
            <p:ph type="body" idx="1"/>
          </p:nvPr>
        </p:nvSpPr>
        <p:spPr/>
        <p:txBody>
          <a:bodyPr/>
          <a:lstStyle/>
          <a:p>
            <a:pPr marL="0" indent="0">
              <a:buNone/>
            </a:pPr>
            <a:r>
              <a:rPr lang="en-US" dirty="0" smtClean="0"/>
              <a:t/>
            </a:r>
            <a:br>
              <a:rPr lang="en-US" dirty="0" smtClean="0"/>
            </a:br>
            <a:r>
              <a:rPr lang="en-US" dirty="0" smtClean="0"/>
              <a:t>                 </a:t>
            </a:r>
            <a:r>
              <a:rPr lang="en-US" i="1" dirty="0" smtClean="0"/>
              <a:t>is definitely</a:t>
            </a:r>
            <a:endParaRPr lang="en-US" i="1" dirty="0"/>
          </a:p>
          <a:p>
            <a:pPr marL="0" indent="0">
              <a:buNone/>
            </a:pPr>
            <a:r>
              <a:rPr lang="en-US" dirty="0" smtClean="0"/>
              <a:t>(z == 42) </a:t>
            </a:r>
            <a:r>
              <a:rPr lang="en-US" i="1" strike="sngStrike" dirty="0" smtClean="0"/>
              <a:t>might be</a:t>
            </a:r>
            <a:r>
              <a:rPr lang="en-US" dirty="0" smtClean="0"/>
              <a:t> an</a:t>
            </a:r>
            <a:br>
              <a:rPr lang="en-US" dirty="0" smtClean="0"/>
            </a:br>
            <a:r>
              <a:rPr lang="en-US" dirty="0" smtClean="0"/>
              <a:t>invariant</a:t>
            </a:r>
            <a:br>
              <a:rPr lang="en-US" dirty="0" smtClean="0"/>
            </a:br>
            <a:r>
              <a:rPr lang="en-US" dirty="0" smtClean="0"/>
              <a:t/>
            </a:r>
            <a:br>
              <a:rPr lang="en-US" dirty="0" smtClean="0"/>
            </a:br>
            <a:r>
              <a:rPr lang="en-US" dirty="0" smtClean="0"/>
              <a:t>(z == 30) is </a:t>
            </a:r>
            <a:r>
              <a:rPr lang="en-US" i="1" dirty="0" smtClean="0"/>
              <a:t>definitely</a:t>
            </a:r>
            <a:br>
              <a:rPr lang="en-US" i="1" dirty="0" smtClean="0"/>
            </a:br>
            <a:r>
              <a:rPr lang="en-US" i="1" dirty="0" smtClean="0"/>
              <a:t>not</a:t>
            </a:r>
            <a:r>
              <a:rPr lang="en-US" dirty="0" smtClean="0"/>
              <a:t> an invariant</a:t>
            </a:r>
          </a:p>
        </p:txBody>
      </p:sp>
      <p:sp>
        <p:nvSpPr>
          <p:cNvPr id="8" name="Text Box 5"/>
          <p:cNvSpPr txBox="1">
            <a:spLocks noChangeArrowheads="1"/>
          </p:cNvSpPr>
          <p:nvPr/>
        </p:nvSpPr>
        <p:spPr bwMode="auto">
          <a:xfrm>
            <a:off x="4545399" y="1740347"/>
            <a:ext cx="3990844" cy="4385816"/>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spcBef>
                <a:spcPct val="0"/>
              </a:spcBef>
              <a:buClrTx/>
              <a:buSzTx/>
              <a:buFontTx/>
              <a:buNone/>
            </a:pPr>
            <a:r>
              <a:rPr lang="en-US" dirty="0" err="1">
                <a:latin typeface="+mn-lt"/>
              </a:rPr>
              <a:t>int</a:t>
            </a:r>
            <a:r>
              <a:rPr lang="en-US" dirty="0">
                <a:latin typeface="+mn-lt"/>
              </a:rPr>
              <a:t> p(</a:t>
            </a:r>
            <a:r>
              <a:rPr lang="en-US" dirty="0" err="1">
                <a:latin typeface="+mn-lt"/>
              </a:rPr>
              <a:t>int</a:t>
            </a:r>
            <a:r>
              <a:rPr lang="en-US" dirty="0">
                <a:latin typeface="+mn-lt"/>
              </a:rPr>
              <a:t> x</a:t>
            </a:r>
            <a:r>
              <a:rPr lang="en-US" dirty="0" smtClean="0">
                <a:latin typeface="+mn-lt"/>
              </a:rPr>
              <a:t>) { </a:t>
            </a:r>
            <a:r>
              <a:rPr lang="en-US" dirty="0">
                <a:latin typeface="+mn-lt"/>
              </a:rPr>
              <a:t>return x </a:t>
            </a:r>
            <a:r>
              <a:rPr lang="en-US" dirty="0" smtClean="0">
                <a:latin typeface="+mn-lt"/>
              </a:rPr>
              <a:t>* x; }</a:t>
            </a:r>
            <a:endParaRPr lang="en-US" dirty="0">
              <a:latin typeface="+mn-lt"/>
            </a:endParaRPr>
          </a:p>
          <a:p>
            <a:pPr algn="l">
              <a:spcBef>
                <a:spcPct val="0"/>
              </a:spcBef>
              <a:buClrTx/>
              <a:buSzTx/>
              <a:buFontTx/>
              <a:buNone/>
            </a:pPr>
            <a:r>
              <a:rPr lang="en-US" dirty="0">
                <a:latin typeface="+mn-lt"/>
              </a:rPr>
              <a:t/>
            </a:r>
            <a:br>
              <a:rPr lang="en-US" dirty="0">
                <a:latin typeface="+mn-lt"/>
              </a:rPr>
            </a:br>
            <a:r>
              <a:rPr lang="en-US" dirty="0" smtClean="0">
                <a:latin typeface="+mn-lt"/>
              </a:rPr>
              <a:t>void </a:t>
            </a:r>
            <a:r>
              <a:rPr lang="en-US" dirty="0">
                <a:latin typeface="+mn-lt"/>
              </a:rPr>
              <a:t>main(</a:t>
            </a:r>
            <a:r>
              <a:rPr lang="en-US" dirty="0" smtClean="0">
                <a:latin typeface="+mn-lt"/>
              </a:rPr>
              <a:t>)</a:t>
            </a:r>
            <a:r>
              <a:rPr lang="en-US" dirty="0">
                <a:latin typeface="+mn-lt"/>
              </a:rPr>
              <a:t> </a:t>
            </a:r>
            <a:r>
              <a:rPr lang="en-US" dirty="0" smtClean="0">
                <a:latin typeface="+mn-lt"/>
              </a:rPr>
              <a:t>{</a:t>
            </a:r>
            <a:endParaRPr lang="en-US" dirty="0">
              <a:latin typeface="+mn-lt"/>
            </a:endParaRPr>
          </a:p>
          <a:p>
            <a:pPr algn="l">
              <a:spcBef>
                <a:spcPct val="0"/>
              </a:spcBef>
              <a:buClrTx/>
              <a:buSzTx/>
              <a:buFontTx/>
              <a:buNone/>
            </a:pPr>
            <a:r>
              <a:rPr lang="en-US" dirty="0" smtClean="0">
                <a:latin typeface="+mn-lt"/>
              </a:rPr>
              <a:t>     </a:t>
            </a:r>
            <a:r>
              <a:rPr lang="en-US" dirty="0" err="1" smtClean="0">
                <a:latin typeface="+mn-lt"/>
              </a:rPr>
              <a:t>int</a:t>
            </a:r>
            <a:r>
              <a:rPr lang="en-US" dirty="0" smtClean="0">
                <a:latin typeface="+mn-lt"/>
              </a:rPr>
              <a:t> </a:t>
            </a:r>
            <a:r>
              <a:rPr lang="en-US" dirty="0">
                <a:latin typeface="+mn-lt"/>
              </a:rPr>
              <a:t>z;</a:t>
            </a:r>
          </a:p>
          <a:p>
            <a:pPr algn="l">
              <a:spcBef>
                <a:spcPct val="0"/>
              </a:spcBef>
              <a:buClrTx/>
              <a:buSzTx/>
              <a:buFontTx/>
              <a:buNone/>
            </a:pPr>
            <a:r>
              <a:rPr lang="en-US" dirty="0" smtClean="0">
                <a:latin typeface="+mn-lt"/>
              </a:rPr>
              <a:t>     </a:t>
            </a:r>
            <a:r>
              <a:rPr lang="en-US" dirty="0">
                <a:latin typeface="+mn-lt"/>
              </a:rPr>
              <a:t>if  (</a:t>
            </a:r>
            <a:r>
              <a:rPr lang="en-US" dirty="0" err="1">
                <a:latin typeface="+mn-lt"/>
              </a:rPr>
              <a:t>getc</a:t>
            </a:r>
            <a:r>
              <a:rPr lang="en-US" dirty="0" smtClean="0">
                <a:latin typeface="+mn-lt"/>
              </a:rPr>
              <a:t>() == ‘a’)</a:t>
            </a:r>
          </a:p>
          <a:p>
            <a:pPr algn="l">
              <a:spcBef>
                <a:spcPct val="0"/>
              </a:spcBef>
              <a:buClrTx/>
              <a:buSzTx/>
              <a:buFontTx/>
              <a:buNone/>
            </a:pPr>
            <a:r>
              <a:rPr lang="en-US" dirty="0" smtClean="0">
                <a:latin typeface="+mn-lt"/>
              </a:rPr>
              <a:t>          z </a:t>
            </a:r>
            <a:r>
              <a:rPr lang="en-US" dirty="0">
                <a:latin typeface="+mn-lt"/>
              </a:rPr>
              <a:t>= p(6) + </a:t>
            </a:r>
            <a:r>
              <a:rPr lang="en-US" dirty="0" smtClean="0">
                <a:latin typeface="+mn-lt"/>
              </a:rPr>
              <a:t>6;</a:t>
            </a:r>
          </a:p>
          <a:p>
            <a:pPr algn="l">
              <a:spcBef>
                <a:spcPct val="0"/>
              </a:spcBef>
              <a:buClrTx/>
              <a:buSzTx/>
              <a:buFontTx/>
              <a:buNone/>
            </a:pPr>
            <a:r>
              <a:rPr lang="en-US" dirty="0" smtClean="0">
                <a:latin typeface="+mn-lt"/>
              </a:rPr>
              <a:t>     else</a:t>
            </a:r>
            <a:br>
              <a:rPr lang="en-US" dirty="0" smtClean="0">
                <a:latin typeface="+mn-lt"/>
              </a:rPr>
            </a:br>
            <a:r>
              <a:rPr lang="en-US" dirty="0" smtClean="0">
                <a:latin typeface="+mn-lt"/>
              </a:rPr>
              <a:t>          z </a:t>
            </a:r>
            <a:r>
              <a:rPr lang="en-US" dirty="0">
                <a:latin typeface="+mn-lt"/>
              </a:rPr>
              <a:t>= p(-7) </a:t>
            </a:r>
            <a:r>
              <a:rPr lang="en-US" dirty="0" smtClean="0">
                <a:latin typeface="+mn-lt"/>
              </a:rPr>
              <a:t>– 7;</a:t>
            </a:r>
            <a:r>
              <a:rPr lang="en-US" dirty="0">
                <a:latin typeface="+mn-lt"/>
              </a:rPr>
              <a:t/>
            </a:r>
            <a:br>
              <a:rPr lang="en-US" dirty="0">
                <a:latin typeface="+mn-lt"/>
              </a:rPr>
            </a:br>
            <a:r>
              <a:rPr lang="en-US" sz="1500" dirty="0" smtClean="0">
                <a:latin typeface="+mn-lt"/>
              </a:rPr>
              <a:t/>
            </a:r>
            <a:br>
              <a:rPr lang="en-US" sz="1500" dirty="0" smtClean="0">
                <a:latin typeface="+mn-lt"/>
              </a:rPr>
            </a:br>
            <a:r>
              <a:rPr lang="en-US" dirty="0" smtClean="0">
                <a:latin typeface="+mn-lt"/>
              </a:rPr>
              <a:t>   if (z != 42)</a:t>
            </a:r>
            <a:br>
              <a:rPr lang="en-US" dirty="0" smtClean="0">
                <a:latin typeface="+mn-lt"/>
              </a:rPr>
            </a:br>
            <a:r>
              <a:rPr lang="en-US" dirty="0" smtClean="0">
                <a:latin typeface="+mn-lt"/>
              </a:rPr>
              <a:t>        disaster();</a:t>
            </a:r>
            <a:br>
              <a:rPr lang="en-US" dirty="0" smtClean="0">
                <a:latin typeface="+mn-lt"/>
              </a:rPr>
            </a:br>
            <a:r>
              <a:rPr lang="en-US" dirty="0" smtClean="0">
                <a:latin typeface="+mn-lt"/>
              </a:rPr>
              <a:t>}</a:t>
            </a:r>
            <a:endParaRPr lang="en-US" dirty="0">
              <a:latin typeface="+mn-lt"/>
            </a:endParaRPr>
          </a:p>
        </p:txBody>
      </p:sp>
      <p:sp>
        <p:nvSpPr>
          <p:cNvPr id="9" name="Text Box 6"/>
          <p:cNvSpPr txBox="1">
            <a:spLocks noChangeArrowheads="1"/>
          </p:cNvSpPr>
          <p:nvPr/>
        </p:nvSpPr>
        <p:spPr bwMode="auto">
          <a:xfrm>
            <a:off x="7151298" y="4661278"/>
            <a:ext cx="1198716"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a:latin typeface="+mn-lt"/>
              </a:rPr>
              <a:t>z</a:t>
            </a:r>
            <a:r>
              <a:rPr lang="en-US" dirty="0" smtClean="0">
                <a:latin typeface="+mn-lt"/>
              </a:rPr>
              <a:t> = 42</a:t>
            </a:r>
            <a:endParaRPr lang="en-US" dirty="0">
              <a:latin typeface="+mn-lt"/>
            </a:endParaRPr>
          </a:p>
        </p:txBody>
      </p:sp>
    </p:spTree>
    <p:extLst>
      <p:ext uri="{BB962C8B-B14F-4D97-AF65-F5344CB8AC3E}">
        <p14:creationId xmlns:p14="http://schemas.microsoft.com/office/powerpoint/2010/main" val="106912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700" y="1968500"/>
            <a:ext cx="4914900" cy="3835400"/>
          </a:xfrm>
          <a:prstGeom prst="rect">
            <a:avLst/>
          </a:prstGeom>
        </p:spPr>
      </p:pic>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Control-flow graph</a:t>
            </a:r>
          </a:p>
          <a:p>
            <a:endParaRPr lang="en-US" sz="1000" dirty="0" smtClean="0"/>
          </a:p>
          <a:p>
            <a:r>
              <a:rPr lang="en-US" dirty="0" smtClean="0"/>
              <a:t>Abstract vs. concrete states</a:t>
            </a:r>
          </a:p>
          <a:p>
            <a:endParaRPr lang="en-US" sz="1000" dirty="0" smtClean="0"/>
          </a:p>
          <a:p>
            <a:r>
              <a:rPr lang="en-US" dirty="0" smtClean="0"/>
              <a:t>Termination</a:t>
            </a:r>
          </a:p>
          <a:p>
            <a:endParaRPr lang="en-US" sz="1000" dirty="0" smtClean="0"/>
          </a:p>
          <a:p>
            <a:r>
              <a:rPr lang="en-US" dirty="0" smtClean="0"/>
              <a:t>Completeness</a:t>
            </a:r>
          </a:p>
          <a:p>
            <a:endParaRPr lang="en-US" sz="1000" dirty="0" smtClean="0"/>
          </a:p>
          <a:p>
            <a:r>
              <a:rPr lang="en-US" dirty="0" smtClean="0"/>
              <a:t>Soundness</a:t>
            </a:r>
            <a:endParaRPr lang="en-US" dirty="0"/>
          </a:p>
        </p:txBody>
      </p:sp>
    </p:spTree>
    <p:extLst>
      <p:ext uri="{BB962C8B-B14F-4D97-AF65-F5344CB8AC3E}">
        <p14:creationId xmlns:p14="http://schemas.microsoft.com/office/powerpoint/2010/main" val="465314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en-US" dirty="0" smtClean="0"/>
              <a:t>Example Static Analysis Problem</a:t>
            </a:r>
            <a:endParaRPr lang="en-US" dirty="0"/>
          </a:p>
        </p:txBody>
      </p:sp>
      <p:sp>
        <p:nvSpPr>
          <p:cNvPr id="59395" name="Rectangle 3"/>
          <p:cNvSpPr>
            <a:spLocks noGrp="1" noChangeArrowheads="1"/>
          </p:cNvSpPr>
          <p:nvPr>
            <p:ph type="body" idx="1"/>
          </p:nvPr>
        </p:nvSpPr>
        <p:spPr/>
        <p:txBody>
          <a:bodyPr/>
          <a:lstStyle/>
          <a:p>
            <a:r>
              <a:rPr lang="en-US" dirty="0"/>
              <a:t>Find variables </a:t>
            </a:r>
            <a:r>
              <a:rPr lang="en-US" dirty="0" smtClean="0"/>
              <a:t>that have</a:t>
            </a:r>
            <a:br>
              <a:rPr lang="en-US" dirty="0" smtClean="0"/>
            </a:br>
            <a:r>
              <a:rPr lang="en-US" dirty="0" smtClean="0"/>
              <a:t>a constant </a:t>
            </a:r>
            <a:r>
              <a:rPr lang="en-US" dirty="0"/>
              <a:t>value </a:t>
            </a:r>
            <a:r>
              <a:rPr lang="en-US" dirty="0" smtClean="0"/>
              <a:t>at a</a:t>
            </a:r>
            <a:br>
              <a:rPr lang="en-US" dirty="0" smtClean="0"/>
            </a:br>
            <a:r>
              <a:rPr lang="en-US" dirty="0" smtClean="0"/>
              <a:t>given </a:t>
            </a:r>
            <a:r>
              <a:rPr lang="en-US" dirty="0"/>
              <a:t>program </a:t>
            </a:r>
            <a:r>
              <a:rPr lang="en-US" dirty="0" smtClean="0"/>
              <a:t>point</a:t>
            </a:r>
            <a:endParaRPr lang="en-US" dirty="0"/>
          </a:p>
          <a:p>
            <a:pPr marL="0" indent="0">
              <a:buNone/>
            </a:pPr>
            <a:endParaRPr lang="en-US" dirty="0" smtClean="0"/>
          </a:p>
        </p:txBody>
      </p:sp>
      <p:sp>
        <p:nvSpPr>
          <p:cNvPr id="80901" name="Text Box 5"/>
          <p:cNvSpPr txBox="1">
            <a:spLocks noChangeArrowheads="1"/>
          </p:cNvSpPr>
          <p:nvPr/>
        </p:nvSpPr>
        <p:spPr bwMode="auto">
          <a:xfrm>
            <a:off x="5404714" y="1996362"/>
            <a:ext cx="2973001" cy="3785652"/>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spcBef>
                <a:spcPct val="0"/>
              </a:spcBef>
              <a:buClrTx/>
              <a:buSzTx/>
              <a:buFontTx/>
              <a:buNone/>
            </a:pPr>
            <a:r>
              <a:rPr lang="en-US" dirty="0" smtClean="0">
                <a:latin typeface="+mn-lt"/>
              </a:rPr>
              <a:t>void </a:t>
            </a:r>
            <a:r>
              <a:rPr lang="en-US" dirty="0">
                <a:latin typeface="+mn-lt"/>
              </a:rPr>
              <a:t>main(</a:t>
            </a:r>
            <a:r>
              <a:rPr lang="en-US" dirty="0" smtClean="0">
                <a:latin typeface="+mn-lt"/>
              </a:rPr>
              <a:t>)</a:t>
            </a:r>
            <a:r>
              <a:rPr lang="en-US" dirty="0">
                <a:latin typeface="+mn-lt"/>
              </a:rPr>
              <a:t> </a:t>
            </a:r>
            <a:r>
              <a:rPr lang="en-US" dirty="0" smtClean="0">
                <a:latin typeface="+mn-lt"/>
              </a:rPr>
              <a:t>{</a:t>
            </a:r>
            <a:endParaRPr lang="en-US" dirty="0">
              <a:latin typeface="+mn-lt"/>
            </a:endParaRPr>
          </a:p>
          <a:p>
            <a:pPr algn="l">
              <a:spcBef>
                <a:spcPct val="0"/>
              </a:spcBef>
              <a:buClrTx/>
              <a:buSzTx/>
              <a:buFontTx/>
              <a:buNone/>
            </a:pPr>
            <a:r>
              <a:rPr lang="en-US" dirty="0" smtClean="0">
                <a:latin typeface="+mn-lt"/>
              </a:rPr>
              <a:t>     z</a:t>
            </a:r>
            <a:r>
              <a:rPr lang="en-US" dirty="0">
                <a:latin typeface="+mn-lt"/>
              </a:rPr>
              <a:t> </a:t>
            </a:r>
            <a:r>
              <a:rPr lang="en-US" dirty="0" smtClean="0">
                <a:latin typeface="+mn-lt"/>
              </a:rPr>
              <a:t>= 3;</a:t>
            </a:r>
            <a:endParaRPr lang="en-US" dirty="0">
              <a:latin typeface="+mn-lt"/>
            </a:endParaRPr>
          </a:p>
          <a:p>
            <a:pPr algn="l">
              <a:spcBef>
                <a:spcPct val="0"/>
              </a:spcBef>
              <a:buClrTx/>
              <a:buSzTx/>
              <a:buFontTx/>
              <a:buNone/>
            </a:pPr>
            <a:r>
              <a:rPr lang="en-US" dirty="0" smtClean="0">
                <a:latin typeface="+mn-lt"/>
              </a:rPr>
              <a:t>     while (true) {</a:t>
            </a:r>
          </a:p>
          <a:p>
            <a:pPr algn="l">
              <a:spcBef>
                <a:spcPct val="0"/>
              </a:spcBef>
              <a:buClrTx/>
              <a:buSzTx/>
              <a:buFontTx/>
              <a:buNone/>
            </a:pPr>
            <a:r>
              <a:rPr lang="en-US" dirty="0" smtClean="0">
                <a:latin typeface="+mn-lt"/>
              </a:rPr>
              <a:t>          if (x == 1)</a:t>
            </a:r>
          </a:p>
          <a:p>
            <a:pPr algn="l">
              <a:spcBef>
                <a:spcPct val="0"/>
              </a:spcBef>
              <a:buClrTx/>
              <a:buSzTx/>
              <a:buFontTx/>
              <a:buNone/>
            </a:pPr>
            <a:r>
              <a:rPr lang="en-US" dirty="0" smtClean="0">
                <a:latin typeface="+mn-lt"/>
              </a:rPr>
              <a:t>              y = 7;</a:t>
            </a:r>
            <a:br>
              <a:rPr lang="en-US" dirty="0" smtClean="0">
                <a:latin typeface="+mn-lt"/>
              </a:rPr>
            </a:br>
            <a:r>
              <a:rPr lang="en-US" dirty="0" smtClean="0">
                <a:latin typeface="+mn-lt"/>
              </a:rPr>
              <a:t>          else</a:t>
            </a:r>
            <a:br>
              <a:rPr lang="en-US" dirty="0" smtClean="0">
                <a:latin typeface="+mn-lt"/>
              </a:rPr>
            </a:br>
            <a:r>
              <a:rPr lang="en-US" dirty="0" smtClean="0">
                <a:latin typeface="+mn-lt"/>
              </a:rPr>
              <a:t>              y = z + 4;</a:t>
            </a:r>
          </a:p>
          <a:p>
            <a:pPr algn="l">
              <a:spcBef>
                <a:spcPct val="0"/>
              </a:spcBef>
              <a:buClrTx/>
              <a:buSzTx/>
              <a:buFontTx/>
              <a:buNone/>
            </a:pPr>
            <a:r>
              <a:rPr lang="en-US" dirty="0" smtClean="0">
                <a:latin typeface="+mn-lt"/>
              </a:rPr>
              <a:t>          assert (y == 7);</a:t>
            </a:r>
            <a:br>
              <a:rPr lang="en-US" dirty="0" smtClean="0">
                <a:latin typeface="+mn-lt"/>
              </a:rPr>
            </a:br>
            <a:r>
              <a:rPr lang="en-US" dirty="0" smtClean="0">
                <a:latin typeface="+mn-lt"/>
              </a:rPr>
              <a:t>     }</a:t>
            </a:r>
            <a:br>
              <a:rPr lang="en-US" dirty="0" smtClean="0">
                <a:latin typeface="+mn-lt"/>
              </a:rPr>
            </a:br>
            <a:r>
              <a:rPr lang="en-US" dirty="0" smtClean="0">
                <a:latin typeface="+mn-lt"/>
              </a:rPr>
              <a:t>}</a:t>
            </a:r>
            <a:endParaRPr lang="en-US" dirty="0">
              <a:latin typeface="+mn-lt"/>
            </a:endParaRPr>
          </a:p>
        </p:txBody>
      </p:sp>
    </p:spTree>
    <p:extLst>
      <p:ext uri="{BB962C8B-B14F-4D97-AF65-F5344CB8AC3E}">
        <p14:creationId xmlns:p14="http://schemas.microsoft.com/office/powerpoint/2010/main" val="2055373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Approximation</a:t>
            </a:r>
            <a:endParaRPr lang="en-US" dirty="0"/>
          </a:p>
        </p:txBody>
      </p:sp>
      <p:sp>
        <p:nvSpPr>
          <p:cNvPr id="4" name="Rectangle 3"/>
          <p:cNvSpPr>
            <a:spLocks noChangeArrowheads="1"/>
          </p:cNvSpPr>
          <p:nvPr/>
        </p:nvSpPr>
        <p:spPr bwMode="auto">
          <a:xfrm>
            <a:off x="3873961" y="1799412"/>
            <a:ext cx="686386"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lgn="ctr">
              <a:buFont typeface="Monotype Sorts" charset="0"/>
              <a:buNone/>
            </a:pPr>
            <a:r>
              <a:rPr lang="en-US" sz="2400" dirty="0"/>
              <a:t>z =</a:t>
            </a:r>
            <a:r>
              <a:rPr lang="en-US" sz="2400" dirty="0" smtClean="0"/>
              <a:t>3</a:t>
            </a:r>
            <a:endParaRPr lang="en-US" sz="2400" dirty="0"/>
          </a:p>
        </p:txBody>
      </p:sp>
      <p:sp>
        <p:nvSpPr>
          <p:cNvPr id="5" name="Rectangle 4"/>
          <p:cNvSpPr>
            <a:spLocks noChangeArrowheads="1"/>
          </p:cNvSpPr>
          <p:nvPr/>
        </p:nvSpPr>
        <p:spPr bwMode="auto">
          <a:xfrm>
            <a:off x="3360145" y="2762410"/>
            <a:ext cx="1700035"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lgn="ctr">
              <a:buFont typeface="Monotype Sorts" charset="0"/>
              <a:buNone/>
            </a:pPr>
            <a:r>
              <a:rPr lang="en-US" sz="2400" dirty="0"/>
              <a:t>while (</a:t>
            </a:r>
            <a:r>
              <a:rPr lang="en-US" sz="2400" dirty="0" smtClean="0"/>
              <a:t>x &gt; 0</a:t>
            </a:r>
            <a:r>
              <a:rPr lang="en-US" sz="2400" dirty="0"/>
              <a:t>)</a:t>
            </a:r>
          </a:p>
        </p:txBody>
      </p:sp>
      <p:sp>
        <p:nvSpPr>
          <p:cNvPr id="6" name="Rectangle 5"/>
          <p:cNvSpPr>
            <a:spLocks noChangeArrowheads="1"/>
          </p:cNvSpPr>
          <p:nvPr/>
        </p:nvSpPr>
        <p:spPr bwMode="auto">
          <a:xfrm>
            <a:off x="3474571" y="3807858"/>
            <a:ext cx="1480924"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buFont typeface="Monotype Sorts" charset="0"/>
              <a:buNone/>
            </a:pPr>
            <a:r>
              <a:rPr lang="en-US" sz="2400" dirty="0" smtClean="0"/>
              <a:t>  if </a:t>
            </a:r>
            <a:r>
              <a:rPr lang="en-US" sz="2400" dirty="0"/>
              <a:t>(</a:t>
            </a:r>
            <a:r>
              <a:rPr lang="en-US" sz="2400" dirty="0" smtClean="0"/>
              <a:t>x == 1</a:t>
            </a:r>
            <a:r>
              <a:rPr lang="en-US" sz="2400" dirty="0"/>
              <a:t>)</a:t>
            </a:r>
          </a:p>
        </p:txBody>
      </p:sp>
      <p:sp>
        <p:nvSpPr>
          <p:cNvPr id="7" name="Rectangle 6"/>
          <p:cNvSpPr>
            <a:spLocks noChangeArrowheads="1"/>
          </p:cNvSpPr>
          <p:nvPr/>
        </p:nvSpPr>
        <p:spPr bwMode="auto">
          <a:xfrm>
            <a:off x="2502452" y="4901753"/>
            <a:ext cx="1148404"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nchor="ctr">
            <a:spAutoFit/>
          </a:bodyPr>
          <a:lstStyle/>
          <a:p>
            <a:pPr algn="ctr">
              <a:buFont typeface="Monotype Sorts" charset="0"/>
              <a:buNone/>
            </a:pPr>
            <a:r>
              <a:rPr lang="en-US" sz="2400" dirty="0"/>
              <a:t>y =7</a:t>
            </a:r>
          </a:p>
        </p:txBody>
      </p:sp>
      <p:sp>
        <p:nvSpPr>
          <p:cNvPr id="8" name="Rectangle 7"/>
          <p:cNvSpPr>
            <a:spLocks noChangeArrowheads="1"/>
          </p:cNvSpPr>
          <p:nvPr/>
        </p:nvSpPr>
        <p:spPr bwMode="auto">
          <a:xfrm>
            <a:off x="4560719" y="4901753"/>
            <a:ext cx="1295199"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nchor="ctr">
            <a:spAutoFit/>
          </a:bodyPr>
          <a:lstStyle/>
          <a:p>
            <a:pPr algn="ctr">
              <a:buFont typeface="Monotype Sorts" charset="0"/>
              <a:buNone/>
            </a:pPr>
            <a:r>
              <a:rPr lang="en-US" sz="2400" dirty="0"/>
              <a:t>y </a:t>
            </a:r>
            <a:r>
              <a:rPr lang="en-US" sz="2400" dirty="0" smtClean="0"/>
              <a:t>= z + 4</a:t>
            </a:r>
            <a:endParaRPr lang="en-US" sz="2400" dirty="0"/>
          </a:p>
        </p:txBody>
      </p:sp>
      <p:sp>
        <p:nvSpPr>
          <p:cNvPr id="9" name="Rectangle 8"/>
          <p:cNvSpPr>
            <a:spLocks noChangeArrowheads="1"/>
          </p:cNvSpPr>
          <p:nvPr/>
        </p:nvSpPr>
        <p:spPr bwMode="auto">
          <a:xfrm>
            <a:off x="3253023" y="6228795"/>
            <a:ext cx="1934925"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lgn="ctr">
              <a:buFont typeface="Monotype Sorts" charset="0"/>
              <a:buNone/>
            </a:pPr>
            <a:r>
              <a:rPr lang="en-US" sz="2400" dirty="0">
                <a:solidFill>
                  <a:srgbClr val="FF0000"/>
                </a:solidFill>
              </a:rPr>
              <a:t>assert </a:t>
            </a:r>
            <a:r>
              <a:rPr lang="en-US" sz="2400" dirty="0" smtClean="0">
                <a:solidFill>
                  <a:srgbClr val="FF0000"/>
                </a:solidFill>
              </a:rPr>
              <a:t>(y == 7)</a:t>
            </a:r>
            <a:endParaRPr lang="en-US" sz="2400" dirty="0">
              <a:solidFill>
                <a:srgbClr val="FF0000"/>
              </a:solidFill>
            </a:endParaRPr>
          </a:p>
        </p:txBody>
      </p:sp>
      <p:cxnSp>
        <p:nvCxnSpPr>
          <p:cNvPr id="10" name="AutoShape 9"/>
          <p:cNvCxnSpPr>
            <a:cxnSpLocks noChangeShapeType="1"/>
            <a:endCxn id="4" idx="0"/>
          </p:cNvCxnSpPr>
          <p:nvPr/>
        </p:nvCxnSpPr>
        <p:spPr bwMode="auto">
          <a:xfrm flipH="1">
            <a:off x="4217154" y="1454304"/>
            <a:ext cx="796" cy="34510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 name="AutoShape 10"/>
          <p:cNvCxnSpPr>
            <a:cxnSpLocks noChangeShapeType="1"/>
            <a:stCxn id="4" idx="2"/>
          </p:cNvCxnSpPr>
          <p:nvPr/>
        </p:nvCxnSpPr>
        <p:spPr bwMode="auto">
          <a:xfrm flipH="1">
            <a:off x="4210163" y="2261719"/>
            <a:ext cx="6991" cy="500691"/>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 name="AutoShape 11"/>
          <p:cNvCxnSpPr>
            <a:cxnSpLocks noChangeShapeType="1"/>
            <a:stCxn id="5" idx="2"/>
            <a:endCxn id="6" idx="0"/>
          </p:cNvCxnSpPr>
          <p:nvPr/>
        </p:nvCxnSpPr>
        <p:spPr bwMode="auto">
          <a:xfrm>
            <a:off x="4210163" y="3224717"/>
            <a:ext cx="4870" cy="583141"/>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 name="AutoShape 12"/>
          <p:cNvCxnSpPr>
            <a:cxnSpLocks noChangeShapeType="1"/>
            <a:stCxn id="6" idx="2"/>
            <a:endCxn id="7" idx="0"/>
          </p:cNvCxnSpPr>
          <p:nvPr/>
        </p:nvCxnSpPr>
        <p:spPr bwMode="auto">
          <a:xfrm flipH="1">
            <a:off x="3076654" y="4270165"/>
            <a:ext cx="1138379" cy="63158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 name="AutoShape 13"/>
          <p:cNvCxnSpPr>
            <a:cxnSpLocks noChangeShapeType="1"/>
            <a:stCxn id="6" idx="2"/>
            <a:endCxn id="8" idx="0"/>
          </p:cNvCxnSpPr>
          <p:nvPr/>
        </p:nvCxnSpPr>
        <p:spPr bwMode="auto">
          <a:xfrm>
            <a:off x="4215033" y="4270165"/>
            <a:ext cx="993286" cy="63158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 name="AutoShape 14"/>
          <p:cNvCxnSpPr>
            <a:cxnSpLocks noChangeShapeType="1"/>
            <a:stCxn id="9" idx="1"/>
            <a:endCxn id="5" idx="1"/>
          </p:cNvCxnSpPr>
          <p:nvPr/>
        </p:nvCxnSpPr>
        <p:spPr bwMode="auto">
          <a:xfrm rot="10800000" flipH="1">
            <a:off x="3253023" y="2993565"/>
            <a:ext cx="107122" cy="3466385"/>
          </a:xfrm>
          <a:prstGeom prst="curvedConnector3">
            <a:avLst>
              <a:gd name="adj1" fmla="val -245080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 name="Line 15"/>
          <p:cNvSpPr>
            <a:spLocks noChangeShapeType="1"/>
          </p:cNvSpPr>
          <p:nvPr/>
        </p:nvSpPr>
        <p:spPr bwMode="auto">
          <a:xfrm>
            <a:off x="5053317" y="3034533"/>
            <a:ext cx="969278"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lIns="92075" tIns="46038" rIns="92075" bIns="46038">
            <a:spAutoFit/>
          </a:bodyPr>
          <a:lstStyle/>
          <a:p>
            <a:endParaRPr lang="en-US"/>
          </a:p>
        </p:txBody>
      </p:sp>
      <p:cxnSp>
        <p:nvCxnSpPr>
          <p:cNvPr id="17" name="AutoShape 16"/>
          <p:cNvCxnSpPr>
            <a:cxnSpLocks noChangeShapeType="1"/>
            <a:stCxn id="8" idx="2"/>
            <a:endCxn id="9" idx="0"/>
          </p:cNvCxnSpPr>
          <p:nvPr/>
        </p:nvCxnSpPr>
        <p:spPr bwMode="auto">
          <a:xfrm flipH="1">
            <a:off x="4220486" y="5364060"/>
            <a:ext cx="987833" cy="86473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8" name="AutoShape 17"/>
          <p:cNvCxnSpPr>
            <a:cxnSpLocks noChangeShapeType="1"/>
            <a:stCxn id="7" idx="2"/>
            <a:endCxn id="9" idx="0"/>
          </p:cNvCxnSpPr>
          <p:nvPr/>
        </p:nvCxnSpPr>
        <p:spPr bwMode="auto">
          <a:xfrm>
            <a:off x="3076654" y="5364060"/>
            <a:ext cx="1143832" cy="86473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9" name="Text Box 18"/>
          <p:cNvSpPr txBox="1">
            <a:spLocks noChangeArrowheads="1"/>
          </p:cNvSpPr>
          <p:nvPr/>
        </p:nvSpPr>
        <p:spPr bwMode="auto">
          <a:xfrm>
            <a:off x="4527725" y="1266365"/>
            <a:ext cx="1986519"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buFont typeface="Monotype Sorts" charset="0"/>
              <a:buNone/>
            </a:pPr>
            <a:r>
              <a:rPr lang="en-US" dirty="0">
                <a:solidFill>
                  <a:srgbClr val="0000FF"/>
                </a:solidFill>
                <a:latin typeface="+mn-lt"/>
              </a:rPr>
              <a:t>[</a:t>
            </a:r>
            <a:r>
              <a:rPr lang="en-US" dirty="0" smtClean="0">
                <a:solidFill>
                  <a:srgbClr val="0000FF"/>
                </a:solidFill>
                <a:latin typeface="+mn-lt"/>
              </a:rPr>
              <a:t>x=</a:t>
            </a:r>
            <a:r>
              <a:rPr lang="en-US" dirty="0" smtClean="0">
                <a:solidFill>
                  <a:srgbClr val="0000FF"/>
                </a:solidFill>
                <a:latin typeface="+mn-lt"/>
                <a:sym typeface="Math C" charset="0"/>
              </a:rPr>
              <a:t>?</a:t>
            </a:r>
            <a:r>
              <a:rPr lang="en-US" dirty="0">
                <a:solidFill>
                  <a:srgbClr val="0000FF"/>
                </a:solidFill>
                <a:latin typeface="+mn-lt"/>
                <a:sym typeface="Math C" charset="0"/>
              </a:rPr>
              <a:t>, </a:t>
            </a:r>
            <a:r>
              <a:rPr lang="en-US" dirty="0" smtClean="0">
                <a:solidFill>
                  <a:srgbClr val="0000FF"/>
                </a:solidFill>
                <a:latin typeface="+mn-lt"/>
                <a:sym typeface="Math C" charset="0"/>
              </a:rPr>
              <a:t>y=?</a:t>
            </a:r>
            <a:r>
              <a:rPr lang="en-US" dirty="0">
                <a:solidFill>
                  <a:srgbClr val="0000FF"/>
                </a:solidFill>
                <a:latin typeface="+mn-lt"/>
                <a:sym typeface="Math C" charset="0"/>
              </a:rPr>
              <a:t>, </a:t>
            </a:r>
            <a:r>
              <a:rPr lang="en-US" dirty="0" smtClean="0">
                <a:solidFill>
                  <a:srgbClr val="0000FF"/>
                </a:solidFill>
                <a:latin typeface="+mn-lt"/>
                <a:sym typeface="Math C" charset="0"/>
              </a:rPr>
              <a:t>z=?]</a:t>
            </a:r>
            <a:endParaRPr lang="en-US" dirty="0">
              <a:solidFill>
                <a:srgbClr val="0000FF"/>
              </a:solidFill>
              <a:latin typeface="+mn-lt"/>
              <a:sym typeface="Math C" charset="0"/>
            </a:endParaRPr>
          </a:p>
        </p:txBody>
      </p:sp>
      <p:sp>
        <p:nvSpPr>
          <p:cNvPr id="20" name="Text Box 19"/>
          <p:cNvSpPr txBox="1">
            <a:spLocks noChangeArrowheads="1"/>
          </p:cNvSpPr>
          <p:nvPr/>
        </p:nvSpPr>
        <p:spPr bwMode="auto">
          <a:xfrm>
            <a:off x="4513487" y="2230541"/>
            <a:ext cx="20110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buFont typeface="Monotype Sorts" charset="0"/>
              <a:buNone/>
            </a:pPr>
            <a:r>
              <a:rPr lang="en-US" dirty="0">
                <a:solidFill>
                  <a:srgbClr val="0000FF"/>
                </a:solidFill>
                <a:latin typeface="+mn-lt"/>
              </a:rPr>
              <a:t>[</a:t>
            </a:r>
            <a:r>
              <a:rPr lang="en-US" dirty="0" smtClean="0">
                <a:solidFill>
                  <a:srgbClr val="0000FF"/>
                </a:solidFill>
                <a:latin typeface="+mn-lt"/>
              </a:rPr>
              <a:t>x=</a:t>
            </a:r>
            <a:r>
              <a:rPr lang="en-US" dirty="0" smtClean="0">
                <a:solidFill>
                  <a:srgbClr val="0000FF"/>
                </a:solidFill>
                <a:latin typeface="+mn-lt"/>
                <a:sym typeface="Math C" charset="0"/>
              </a:rPr>
              <a:t>?, y=?</a:t>
            </a:r>
            <a:r>
              <a:rPr lang="en-US" dirty="0">
                <a:solidFill>
                  <a:srgbClr val="0000FF"/>
                </a:solidFill>
                <a:latin typeface="+mn-lt"/>
                <a:sym typeface="Math C" charset="0"/>
              </a:rPr>
              <a:t>, </a:t>
            </a:r>
            <a:r>
              <a:rPr lang="en-US" dirty="0" smtClean="0">
                <a:solidFill>
                  <a:srgbClr val="0000FF"/>
                </a:solidFill>
                <a:latin typeface="+mn-lt"/>
                <a:sym typeface="Math C" charset="0"/>
              </a:rPr>
              <a:t>z=3</a:t>
            </a:r>
            <a:r>
              <a:rPr lang="en-US" dirty="0">
                <a:solidFill>
                  <a:srgbClr val="0000FF"/>
                </a:solidFill>
                <a:latin typeface="+mn-lt"/>
                <a:sym typeface="Math C" charset="0"/>
              </a:rPr>
              <a:t>]</a:t>
            </a:r>
          </a:p>
        </p:txBody>
      </p:sp>
      <p:sp>
        <p:nvSpPr>
          <p:cNvPr id="21" name="Text Box 20"/>
          <p:cNvSpPr txBox="1">
            <a:spLocks noChangeArrowheads="1"/>
          </p:cNvSpPr>
          <p:nvPr/>
        </p:nvSpPr>
        <p:spPr bwMode="auto">
          <a:xfrm>
            <a:off x="4515687" y="3250737"/>
            <a:ext cx="2469683"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buFont typeface="Monotype Sorts" charset="0"/>
              <a:buNone/>
            </a:pPr>
            <a:r>
              <a:rPr lang="en-US" dirty="0">
                <a:solidFill>
                  <a:srgbClr val="0000FF"/>
                </a:solidFill>
                <a:latin typeface="+mn-lt"/>
              </a:rPr>
              <a:t>[</a:t>
            </a:r>
            <a:r>
              <a:rPr lang="en-US" dirty="0" smtClean="0">
                <a:solidFill>
                  <a:srgbClr val="0000FF"/>
                </a:solidFill>
                <a:latin typeface="+mn-lt"/>
              </a:rPr>
              <a:t>x</a:t>
            </a:r>
            <a:r>
              <a:rPr lang="en-US" dirty="0" smtClean="0">
                <a:solidFill>
                  <a:srgbClr val="0000FF"/>
                </a:solidFill>
                <a:latin typeface="+mn-lt"/>
                <a:sym typeface="Math C" charset="0"/>
              </a:rPr>
              <a:t>=?</a:t>
            </a:r>
            <a:r>
              <a:rPr lang="en-US" dirty="0">
                <a:solidFill>
                  <a:srgbClr val="0000FF"/>
                </a:solidFill>
                <a:latin typeface="+mn-lt"/>
                <a:sym typeface="Math C" charset="0"/>
              </a:rPr>
              <a:t>, </a:t>
            </a:r>
            <a:r>
              <a:rPr lang="en-US" dirty="0" smtClean="0">
                <a:solidFill>
                  <a:srgbClr val="0000FF"/>
                </a:solidFill>
                <a:latin typeface="+mn-lt"/>
                <a:sym typeface="Math C" charset="0"/>
              </a:rPr>
              <a:t>y=?</a:t>
            </a:r>
            <a:r>
              <a:rPr lang="en-US" dirty="0">
                <a:solidFill>
                  <a:srgbClr val="0000FF"/>
                </a:solidFill>
                <a:latin typeface="+mn-lt"/>
                <a:sym typeface="Math C" charset="0"/>
              </a:rPr>
              <a:t>, </a:t>
            </a:r>
            <a:r>
              <a:rPr lang="en-US" dirty="0" smtClean="0">
                <a:solidFill>
                  <a:srgbClr val="0000FF"/>
                </a:solidFill>
                <a:latin typeface="+mn-lt"/>
                <a:sym typeface="Math C" charset="0"/>
              </a:rPr>
              <a:t>z=3</a:t>
            </a:r>
            <a:r>
              <a:rPr lang="en-US" dirty="0">
                <a:solidFill>
                  <a:srgbClr val="0000FF"/>
                </a:solidFill>
                <a:latin typeface="+mn-lt"/>
                <a:sym typeface="Math C" charset="0"/>
              </a:rPr>
              <a:t>]</a:t>
            </a:r>
          </a:p>
        </p:txBody>
      </p:sp>
      <p:sp>
        <p:nvSpPr>
          <p:cNvPr id="22" name="Text Box 21"/>
          <p:cNvSpPr txBox="1">
            <a:spLocks noChangeArrowheads="1"/>
          </p:cNvSpPr>
          <p:nvPr/>
        </p:nvSpPr>
        <p:spPr bwMode="auto">
          <a:xfrm>
            <a:off x="5060384" y="4255997"/>
            <a:ext cx="32766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buFont typeface="Monotype Sorts" charset="0"/>
              <a:buNone/>
            </a:pPr>
            <a:r>
              <a:rPr lang="en-US" dirty="0">
                <a:solidFill>
                  <a:srgbClr val="0000FF"/>
                </a:solidFill>
                <a:latin typeface="+mn-lt"/>
              </a:rPr>
              <a:t>[</a:t>
            </a:r>
            <a:r>
              <a:rPr lang="en-US" dirty="0" smtClean="0">
                <a:solidFill>
                  <a:srgbClr val="0000FF"/>
                </a:solidFill>
                <a:latin typeface="+mn-lt"/>
              </a:rPr>
              <a:t>x</a:t>
            </a:r>
            <a:r>
              <a:rPr lang="en-US" dirty="0" smtClean="0">
                <a:solidFill>
                  <a:srgbClr val="0000FF"/>
                </a:solidFill>
                <a:latin typeface="+mn-lt"/>
                <a:sym typeface="Math C" charset="0"/>
              </a:rPr>
              <a:t>=?</a:t>
            </a:r>
            <a:r>
              <a:rPr lang="en-US" dirty="0">
                <a:solidFill>
                  <a:srgbClr val="0000FF"/>
                </a:solidFill>
                <a:latin typeface="+mn-lt"/>
                <a:sym typeface="Math C" charset="0"/>
              </a:rPr>
              <a:t>, </a:t>
            </a:r>
            <a:r>
              <a:rPr lang="en-US" dirty="0" smtClean="0">
                <a:solidFill>
                  <a:srgbClr val="0000FF"/>
                </a:solidFill>
                <a:latin typeface="+mn-lt"/>
                <a:sym typeface="Math C" charset="0"/>
              </a:rPr>
              <a:t>y=?</a:t>
            </a:r>
            <a:r>
              <a:rPr lang="en-US" dirty="0">
                <a:solidFill>
                  <a:srgbClr val="0000FF"/>
                </a:solidFill>
                <a:latin typeface="+mn-lt"/>
                <a:sym typeface="Math C" charset="0"/>
              </a:rPr>
              <a:t>, </a:t>
            </a:r>
            <a:r>
              <a:rPr lang="en-US" dirty="0" smtClean="0">
                <a:solidFill>
                  <a:srgbClr val="0000FF"/>
                </a:solidFill>
                <a:latin typeface="+mn-lt"/>
                <a:sym typeface="Math C" charset="0"/>
              </a:rPr>
              <a:t>z=3</a:t>
            </a:r>
            <a:r>
              <a:rPr lang="en-US" dirty="0">
                <a:solidFill>
                  <a:srgbClr val="0000FF"/>
                </a:solidFill>
                <a:latin typeface="+mn-lt"/>
                <a:sym typeface="Math C" charset="0"/>
              </a:rPr>
              <a:t>]</a:t>
            </a:r>
          </a:p>
        </p:txBody>
      </p:sp>
      <p:sp>
        <p:nvSpPr>
          <p:cNvPr id="23" name="Text Box 22"/>
          <p:cNvSpPr txBox="1">
            <a:spLocks noChangeArrowheads="1"/>
          </p:cNvSpPr>
          <p:nvPr/>
        </p:nvSpPr>
        <p:spPr bwMode="auto">
          <a:xfrm>
            <a:off x="1371291" y="4294261"/>
            <a:ext cx="2117064"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buFont typeface="Monotype Sorts" charset="0"/>
              <a:buNone/>
            </a:pPr>
            <a:r>
              <a:rPr lang="en-US" dirty="0">
                <a:solidFill>
                  <a:srgbClr val="0000FF"/>
                </a:solidFill>
                <a:latin typeface="+mn-lt"/>
              </a:rPr>
              <a:t>[</a:t>
            </a:r>
            <a:r>
              <a:rPr lang="en-US" dirty="0" smtClean="0">
                <a:solidFill>
                  <a:srgbClr val="0000FF"/>
                </a:solidFill>
                <a:latin typeface="+mn-lt"/>
              </a:rPr>
              <a:t>x</a:t>
            </a:r>
            <a:r>
              <a:rPr lang="en-US" dirty="0" smtClean="0">
                <a:solidFill>
                  <a:srgbClr val="0000FF"/>
                </a:solidFill>
                <a:latin typeface="+mn-lt"/>
                <a:sym typeface="Math C" charset="0"/>
              </a:rPr>
              <a:t>=1</a:t>
            </a:r>
            <a:r>
              <a:rPr lang="en-US" dirty="0">
                <a:solidFill>
                  <a:srgbClr val="0000FF"/>
                </a:solidFill>
                <a:latin typeface="+mn-lt"/>
                <a:sym typeface="Math C" charset="0"/>
              </a:rPr>
              <a:t>, </a:t>
            </a:r>
            <a:r>
              <a:rPr lang="en-US" dirty="0" smtClean="0">
                <a:solidFill>
                  <a:srgbClr val="0000FF"/>
                </a:solidFill>
                <a:latin typeface="+mn-lt"/>
                <a:sym typeface="Math C" charset="0"/>
              </a:rPr>
              <a:t>y=?</a:t>
            </a:r>
            <a:r>
              <a:rPr lang="en-US" dirty="0">
                <a:solidFill>
                  <a:srgbClr val="0000FF"/>
                </a:solidFill>
                <a:latin typeface="+mn-lt"/>
                <a:sym typeface="Math C" charset="0"/>
              </a:rPr>
              <a:t>, </a:t>
            </a:r>
            <a:r>
              <a:rPr lang="en-US" dirty="0" smtClean="0">
                <a:solidFill>
                  <a:srgbClr val="0000FF"/>
                </a:solidFill>
                <a:latin typeface="+mn-lt"/>
                <a:sym typeface="Math C" charset="0"/>
              </a:rPr>
              <a:t>z=3</a:t>
            </a:r>
            <a:r>
              <a:rPr lang="en-US" dirty="0">
                <a:solidFill>
                  <a:srgbClr val="0000FF"/>
                </a:solidFill>
                <a:latin typeface="+mn-lt"/>
                <a:sym typeface="Math C" charset="0"/>
              </a:rPr>
              <a:t>]</a:t>
            </a:r>
          </a:p>
        </p:txBody>
      </p:sp>
      <p:sp>
        <p:nvSpPr>
          <p:cNvPr id="26" name="AutoShape 25"/>
          <p:cNvSpPr>
            <a:spLocks noChangeArrowheads="1"/>
          </p:cNvSpPr>
          <p:nvPr/>
        </p:nvSpPr>
        <p:spPr bwMode="auto">
          <a:xfrm>
            <a:off x="3361540" y="1578561"/>
            <a:ext cx="457200" cy="274320"/>
          </a:xfrm>
          <a:prstGeom prst="rightArrow">
            <a:avLst>
              <a:gd name="adj1" fmla="val 50000"/>
              <a:gd name="adj2" fmla="val 51389"/>
            </a:avLst>
          </a:prstGeom>
          <a:solidFill>
            <a:srgbClr val="0000FF"/>
          </a:solidFill>
          <a:ln>
            <a:noFill/>
          </a:ln>
        </p:spPr>
        <p:txBody>
          <a:bodyPr wrap="none" anchor="ctr">
            <a:spAutoFit/>
          </a:bodyPr>
          <a:lstStyle/>
          <a:p>
            <a:endParaRPr lang="en-US" sz="2400"/>
          </a:p>
        </p:txBody>
      </p:sp>
      <p:sp>
        <p:nvSpPr>
          <p:cNvPr id="27" name="AutoShape 26"/>
          <p:cNvSpPr>
            <a:spLocks noChangeArrowheads="1"/>
          </p:cNvSpPr>
          <p:nvPr/>
        </p:nvSpPr>
        <p:spPr bwMode="auto">
          <a:xfrm>
            <a:off x="2848054" y="2574778"/>
            <a:ext cx="457200" cy="274320"/>
          </a:xfrm>
          <a:prstGeom prst="rightArrow">
            <a:avLst>
              <a:gd name="adj1" fmla="val 50000"/>
              <a:gd name="adj2" fmla="val 51389"/>
            </a:avLst>
          </a:prstGeom>
          <a:solidFill>
            <a:srgbClr val="0000FF"/>
          </a:solidFill>
          <a:ln>
            <a:noFill/>
          </a:ln>
        </p:spPr>
        <p:txBody>
          <a:bodyPr wrap="none" anchor="ctr">
            <a:spAutoFit/>
          </a:bodyPr>
          <a:lstStyle/>
          <a:p>
            <a:endParaRPr lang="en-US"/>
          </a:p>
        </p:txBody>
      </p:sp>
      <p:sp>
        <p:nvSpPr>
          <p:cNvPr id="28" name="AutoShape 27"/>
          <p:cNvSpPr>
            <a:spLocks noChangeArrowheads="1"/>
          </p:cNvSpPr>
          <p:nvPr/>
        </p:nvSpPr>
        <p:spPr bwMode="auto">
          <a:xfrm>
            <a:off x="2969697" y="3602118"/>
            <a:ext cx="457200" cy="274320"/>
          </a:xfrm>
          <a:prstGeom prst="rightArrow">
            <a:avLst>
              <a:gd name="adj1" fmla="val 50000"/>
              <a:gd name="adj2" fmla="val 51389"/>
            </a:avLst>
          </a:prstGeom>
          <a:solidFill>
            <a:srgbClr val="0000FF"/>
          </a:solidFill>
          <a:ln>
            <a:noFill/>
          </a:ln>
        </p:spPr>
        <p:txBody>
          <a:bodyPr wrap="none" anchor="ctr">
            <a:spAutoFit/>
          </a:bodyPr>
          <a:lstStyle/>
          <a:p>
            <a:endParaRPr lang="en-US" sz="2400"/>
          </a:p>
        </p:txBody>
      </p:sp>
      <p:sp>
        <p:nvSpPr>
          <p:cNvPr id="31" name="Text Box 30"/>
          <p:cNvSpPr txBox="1">
            <a:spLocks noChangeArrowheads="1"/>
          </p:cNvSpPr>
          <p:nvPr/>
        </p:nvSpPr>
        <p:spPr bwMode="auto">
          <a:xfrm>
            <a:off x="6058763" y="2747550"/>
            <a:ext cx="200214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buFont typeface="Monotype Sorts" charset="0"/>
              <a:buNone/>
            </a:pPr>
            <a:r>
              <a:rPr lang="en-US" dirty="0">
                <a:solidFill>
                  <a:srgbClr val="0000FF"/>
                </a:solidFill>
                <a:latin typeface="+mn-lt"/>
              </a:rPr>
              <a:t>[</a:t>
            </a:r>
            <a:r>
              <a:rPr lang="en-US" dirty="0" smtClean="0">
                <a:solidFill>
                  <a:srgbClr val="0000FF"/>
                </a:solidFill>
                <a:latin typeface="+mn-lt"/>
              </a:rPr>
              <a:t>x=</a:t>
            </a:r>
            <a:r>
              <a:rPr lang="en-US" dirty="0" smtClean="0">
                <a:solidFill>
                  <a:srgbClr val="0000FF"/>
                </a:solidFill>
                <a:latin typeface="+mn-lt"/>
                <a:sym typeface="Math C" charset="0"/>
              </a:rPr>
              <a:t>?</a:t>
            </a:r>
            <a:r>
              <a:rPr lang="en-US" dirty="0">
                <a:solidFill>
                  <a:srgbClr val="0000FF"/>
                </a:solidFill>
                <a:latin typeface="+mn-lt"/>
                <a:sym typeface="Math C" charset="0"/>
              </a:rPr>
              <a:t>, </a:t>
            </a:r>
            <a:r>
              <a:rPr lang="en-US" dirty="0" smtClean="0">
                <a:solidFill>
                  <a:srgbClr val="0000FF"/>
                </a:solidFill>
                <a:latin typeface="+mn-lt"/>
                <a:sym typeface="Math C" charset="0"/>
              </a:rPr>
              <a:t>y=?</a:t>
            </a:r>
            <a:r>
              <a:rPr lang="en-US" dirty="0">
                <a:solidFill>
                  <a:srgbClr val="0000FF"/>
                </a:solidFill>
                <a:latin typeface="+mn-lt"/>
                <a:sym typeface="Math C" charset="0"/>
              </a:rPr>
              <a:t>, </a:t>
            </a:r>
            <a:r>
              <a:rPr lang="en-US" dirty="0" smtClean="0">
                <a:solidFill>
                  <a:srgbClr val="0000FF"/>
                </a:solidFill>
                <a:latin typeface="+mn-lt"/>
                <a:sym typeface="Math C" charset="0"/>
              </a:rPr>
              <a:t>z=3</a:t>
            </a:r>
            <a:r>
              <a:rPr lang="en-US" dirty="0">
                <a:solidFill>
                  <a:srgbClr val="0000FF"/>
                </a:solidFill>
                <a:latin typeface="+mn-lt"/>
                <a:sym typeface="Math C" charset="0"/>
              </a:rPr>
              <a:t>]</a:t>
            </a:r>
          </a:p>
        </p:txBody>
      </p:sp>
      <p:sp>
        <p:nvSpPr>
          <p:cNvPr id="58" name="TextBox 57"/>
          <p:cNvSpPr txBox="1"/>
          <p:nvPr/>
        </p:nvSpPr>
        <p:spPr>
          <a:xfrm>
            <a:off x="3409991" y="4408934"/>
            <a:ext cx="578591" cy="276999"/>
          </a:xfrm>
          <a:prstGeom prst="rect">
            <a:avLst/>
          </a:prstGeom>
          <a:solidFill>
            <a:schemeClr val="bg1"/>
          </a:solidFill>
        </p:spPr>
        <p:txBody>
          <a:bodyPr wrap="none" tIns="0" bIns="0" rtlCol="0">
            <a:spAutoFit/>
          </a:bodyPr>
          <a:lstStyle/>
          <a:p>
            <a:r>
              <a:rPr lang="en-US" dirty="0" smtClean="0"/>
              <a:t>true</a:t>
            </a:r>
            <a:endParaRPr lang="en-US" dirty="0"/>
          </a:p>
        </p:txBody>
      </p:sp>
      <p:sp>
        <p:nvSpPr>
          <p:cNvPr id="59" name="TextBox 58"/>
          <p:cNvSpPr txBox="1"/>
          <p:nvPr/>
        </p:nvSpPr>
        <p:spPr>
          <a:xfrm>
            <a:off x="4462272" y="4398692"/>
            <a:ext cx="623789" cy="276999"/>
          </a:xfrm>
          <a:prstGeom prst="rect">
            <a:avLst/>
          </a:prstGeom>
          <a:solidFill>
            <a:schemeClr val="bg1"/>
          </a:solidFill>
        </p:spPr>
        <p:txBody>
          <a:bodyPr wrap="none" tIns="0" bIns="0" rtlCol="0">
            <a:spAutoFit/>
          </a:bodyPr>
          <a:lstStyle/>
          <a:p>
            <a:r>
              <a:rPr lang="en-US" dirty="0" smtClean="0"/>
              <a:t>false</a:t>
            </a:r>
            <a:endParaRPr lang="en-US" dirty="0"/>
          </a:p>
        </p:txBody>
      </p:sp>
      <p:sp>
        <p:nvSpPr>
          <p:cNvPr id="60" name="TextBox 59"/>
          <p:cNvSpPr txBox="1"/>
          <p:nvPr/>
        </p:nvSpPr>
        <p:spPr>
          <a:xfrm>
            <a:off x="3990364" y="3316585"/>
            <a:ext cx="578591" cy="276999"/>
          </a:xfrm>
          <a:prstGeom prst="rect">
            <a:avLst/>
          </a:prstGeom>
          <a:solidFill>
            <a:schemeClr val="bg1"/>
          </a:solidFill>
        </p:spPr>
        <p:txBody>
          <a:bodyPr wrap="none" tIns="0" bIns="0" rtlCol="0">
            <a:spAutoFit/>
          </a:bodyPr>
          <a:lstStyle/>
          <a:p>
            <a:r>
              <a:rPr lang="en-US" dirty="0" smtClean="0"/>
              <a:t>true</a:t>
            </a:r>
            <a:endParaRPr lang="en-US" dirty="0"/>
          </a:p>
        </p:txBody>
      </p:sp>
      <p:sp>
        <p:nvSpPr>
          <p:cNvPr id="61" name="TextBox 60"/>
          <p:cNvSpPr txBox="1"/>
          <p:nvPr/>
        </p:nvSpPr>
        <p:spPr>
          <a:xfrm>
            <a:off x="5175804" y="2865937"/>
            <a:ext cx="623789" cy="276999"/>
          </a:xfrm>
          <a:prstGeom prst="rect">
            <a:avLst/>
          </a:prstGeom>
          <a:solidFill>
            <a:schemeClr val="bg1"/>
          </a:solidFill>
        </p:spPr>
        <p:txBody>
          <a:bodyPr wrap="none" tIns="0" bIns="0" rtlCol="0">
            <a:spAutoFit/>
          </a:bodyPr>
          <a:lstStyle/>
          <a:p>
            <a:r>
              <a:rPr lang="en-US" dirty="0" smtClean="0"/>
              <a:t>false</a:t>
            </a:r>
            <a:endParaRPr lang="en-US" dirty="0"/>
          </a:p>
        </p:txBody>
      </p:sp>
      <p:sp>
        <p:nvSpPr>
          <p:cNvPr id="32" name="Text Box 23"/>
          <p:cNvSpPr txBox="1">
            <a:spLocks noChangeArrowheads="1"/>
          </p:cNvSpPr>
          <p:nvPr/>
        </p:nvSpPr>
        <p:spPr bwMode="auto">
          <a:xfrm>
            <a:off x="1373965" y="5458601"/>
            <a:ext cx="202726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buFont typeface="Monotype Sorts" charset="0"/>
              <a:buNone/>
            </a:pPr>
            <a:r>
              <a:rPr lang="en-US" dirty="0">
                <a:solidFill>
                  <a:srgbClr val="0000FF"/>
                </a:solidFill>
                <a:latin typeface="+mn-lt"/>
              </a:rPr>
              <a:t>[</a:t>
            </a:r>
            <a:r>
              <a:rPr lang="en-US" dirty="0" smtClean="0">
                <a:solidFill>
                  <a:srgbClr val="0000FF"/>
                </a:solidFill>
                <a:latin typeface="+mn-lt"/>
              </a:rPr>
              <a:t>x</a:t>
            </a:r>
            <a:r>
              <a:rPr lang="en-US" dirty="0">
                <a:solidFill>
                  <a:srgbClr val="0000FF"/>
                </a:solidFill>
                <a:latin typeface="+mn-lt"/>
                <a:sym typeface="Math C" charset="0"/>
              </a:rPr>
              <a:t>=</a:t>
            </a:r>
            <a:r>
              <a:rPr lang="en-US" dirty="0" smtClean="0">
                <a:solidFill>
                  <a:srgbClr val="0000FF"/>
                </a:solidFill>
                <a:latin typeface="+mn-lt"/>
                <a:sym typeface="Math C" charset="0"/>
              </a:rPr>
              <a:t>1</a:t>
            </a:r>
            <a:r>
              <a:rPr lang="en-US" dirty="0">
                <a:solidFill>
                  <a:srgbClr val="0000FF"/>
                </a:solidFill>
                <a:latin typeface="+mn-lt"/>
                <a:sym typeface="Math C" charset="0"/>
              </a:rPr>
              <a:t>, </a:t>
            </a:r>
            <a:r>
              <a:rPr lang="en-US" dirty="0" smtClean="0">
                <a:solidFill>
                  <a:srgbClr val="0000FF"/>
                </a:solidFill>
                <a:latin typeface="+mn-lt"/>
                <a:sym typeface="Math C" charset="0"/>
              </a:rPr>
              <a:t>y=7</a:t>
            </a:r>
            <a:r>
              <a:rPr lang="en-US" dirty="0">
                <a:solidFill>
                  <a:srgbClr val="0000FF"/>
                </a:solidFill>
                <a:latin typeface="+mn-lt"/>
                <a:sym typeface="Math C" charset="0"/>
              </a:rPr>
              <a:t>, </a:t>
            </a:r>
            <a:r>
              <a:rPr lang="en-US" dirty="0" smtClean="0">
                <a:solidFill>
                  <a:srgbClr val="0000FF"/>
                </a:solidFill>
                <a:latin typeface="+mn-lt"/>
                <a:sym typeface="Math C" charset="0"/>
              </a:rPr>
              <a:t>z=3</a:t>
            </a:r>
            <a:r>
              <a:rPr lang="en-US" dirty="0">
                <a:solidFill>
                  <a:srgbClr val="0000FF"/>
                </a:solidFill>
                <a:latin typeface="+mn-lt"/>
                <a:sym typeface="Math C" charset="0"/>
              </a:rPr>
              <a:t>]</a:t>
            </a:r>
          </a:p>
        </p:txBody>
      </p:sp>
      <p:sp>
        <p:nvSpPr>
          <p:cNvPr id="33" name="Text Box 24"/>
          <p:cNvSpPr txBox="1">
            <a:spLocks noChangeArrowheads="1"/>
          </p:cNvSpPr>
          <p:nvPr/>
        </p:nvSpPr>
        <p:spPr bwMode="auto">
          <a:xfrm>
            <a:off x="5022284" y="5461767"/>
            <a:ext cx="32766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buFont typeface="Monotype Sorts" charset="0"/>
              <a:buNone/>
            </a:pPr>
            <a:r>
              <a:rPr lang="en-US" dirty="0">
                <a:solidFill>
                  <a:srgbClr val="0000FF"/>
                </a:solidFill>
                <a:latin typeface="+mn-lt"/>
              </a:rPr>
              <a:t>[</a:t>
            </a:r>
            <a:r>
              <a:rPr lang="en-US" dirty="0" smtClean="0">
                <a:solidFill>
                  <a:srgbClr val="0000FF"/>
                </a:solidFill>
                <a:latin typeface="+mn-lt"/>
              </a:rPr>
              <a:t>x</a:t>
            </a:r>
            <a:r>
              <a:rPr lang="en-US" dirty="0" smtClean="0">
                <a:solidFill>
                  <a:srgbClr val="0000FF"/>
                </a:solidFill>
                <a:latin typeface="+mn-lt"/>
                <a:sym typeface="Math C" charset="0"/>
              </a:rPr>
              <a:t>=?</a:t>
            </a:r>
            <a:r>
              <a:rPr lang="en-US" dirty="0">
                <a:solidFill>
                  <a:srgbClr val="0000FF"/>
                </a:solidFill>
                <a:latin typeface="+mn-lt"/>
                <a:sym typeface="Math C" charset="0"/>
              </a:rPr>
              <a:t>, </a:t>
            </a:r>
            <a:r>
              <a:rPr lang="en-US" dirty="0" smtClean="0">
                <a:solidFill>
                  <a:srgbClr val="0000FF"/>
                </a:solidFill>
                <a:latin typeface="+mn-lt"/>
                <a:sym typeface="Math C" charset="0"/>
              </a:rPr>
              <a:t>y=7</a:t>
            </a:r>
            <a:r>
              <a:rPr lang="en-US" dirty="0">
                <a:solidFill>
                  <a:srgbClr val="0000FF"/>
                </a:solidFill>
                <a:latin typeface="+mn-lt"/>
                <a:sym typeface="Math C" charset="0"/>
              </a:rPr>
              <a:t>, </a:t>
            </a:r>
            <a:r>
              <a:rPr lang="en-US" dirty="0" smtClean="0">
                <a:solidFill>
                  <a:srgbClr val="0000FF"/>
                </a:solidFill>
                <a:latin typeface="+mn-lt"/>
                <a:sym typeface="Math C" charset="0"/>
              </a:rPr>
              <a:t>z=3</a:t>
            </a:r>
            <a:r>
              <a:rPr lang="en-US" dirty="0">
                <a:solidFill>
                  <a:srgbClr val="0000FF"/>
                </a:solidFill>
                <a:latin typeface="+mn-lt"/>
                <a:sym typeface="Math C" charset="0"/>
              </a:rPr>
              <a:t>]</a:t>
            </a:r>
          </a:p>
        </p:txBody>
      </p:sp>
      <p:sp>
        <p:nvSpPr>
          <p:cNvPr id="34" name="AutoShape 28"/>
          <p:cNvSpPr>
            <a:spLocks noChangeArrowheads="1"/>
          </p:cNvSpPr>
          <p:nvPr/>
        </p:nvSpPr>
        <p:spPr bwMode="auto">
          <a:xfrm rot="10800000">
            <a:off x="5897646" y="4728152"/>
            <a:ext cx="457200" cy="274320"/>
          </a:xfrm>
          <a:prstGeom prst="rightArrow">
            <a:avLst>
              <a:gd name="adj1" fmla="val 50000"/>
              <a:gd name="adj2" fmla="val 65085"/>
            </a:avLst>
          </a:prstGeom>
          <a:solidFill>
            <a:srgbClr val="0000FF"/>
          </a:solidFill>
          <a:ln>
            <a:noFill/>
          </a:ln>
        </p:spPr>
        <p:txBody>
          <a:bodyPr wrap="square" anchor="ctr">
            <a:spAutoFit/>
          </a:bodyPr>
          <a:lstStyle/>
          <a:p>
            <a:endParaRPr lang="en-US"/>
          </a:p>
        </p:txBody>
      </p:sp>
      <p:sp>
        <p:nvSpPr>
          <p:cNvPr id="35" name="AutoShape 29"/>
          <p:cNvSpPr>
            <a:spLocks noChangeArrowheads="1"/>
          </p:cNvSpPr>
          <p:nvPr/>
        </p:nvSpPr>
        <p:spPr bwMode="auto">
          <a:xfrm>
            <a:off x="1983342" y="4717657"/>
            <a:ext cx="457200" cy="274320"/>
          </a:xfrm>
          <a:prstGeom prst="rightArrow">
            <a:avLst>
              <a:gd name="adj1" fmla="val 50000"/>
              <a:gd name="adj2" fmla="val 51389"/>
            </a:avLst>
          </a:prstGeom>
          <a:solidFill>
            <a:srgbClr val="0000FF"/>
          </a:solidFill>
          <a:ln>
            <a:noFill/>
          </a:ln>
        </p:spPr>
        <p:txBody>
          <a:bodyPr wrap="none" anchor="ctr">
            <a:spAutoFit/>
          </a:bodyPr>
          <a:lstStyle/>
          <a:p>
            <a:endParaRPr lang="en-US"/>
          </a:p>
        </p:txBody>
      </p:sp>
    </p:spTree>
    <p:extLst>
      <p:ext uri="{BB962C8B-B14F-4D97-AF65-F5344CB8AC3E}">
        <p14:creationId xmlns:p14="http://schemas.microsoft.com/office/powerpoint/2010/main" val="221691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6" grpId="0" animBg="1"/>
      <p:bldP spid="26" grpId="1" animBg="1"/>
      <p:bldP spid="27" grpId="0" animBg="1"/>
      <p:bldP spid="27" grpId="1" animBg="1"/>
      <p:bldP spid="28" grpId="0" animBg="1"/>
      <p:bldP spid="28" grpId="1" animBg="1"/>
      <p:bldP spid="31" grpId="0"/>
      <p:bldP spid="32" grpId="0"/>
      <p:bldP spid="33" grpId="0"/>
      <p:bldP spid="34" grpId="0" animBg="1"/>
      <p:bldP spid="34" grpId="1" animBg="1"/>
      <p:bldP spid="35" grpId="0" animBg="1"/>
      <p:bldP spid="3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Iterative Approximation</a:t>
            </a:r>
            <a:endParaRPr lang="en-US" dirty="0"/>
          </a:p>
        </p:txBody>
      </p:sp>
      <p:sp>
        <p:nvSpPr>
          <p:cNvPr id="16" name="Line 15"/>
          <p:cNvSpPr>
            <a:spLocks noChangeShapeType="1"/>
          </p:cNvSpPr>
          <p:nvPr/>
        </p:nvSpPr>
        <p:spPr bwMode="auto">
          <a:xfrm flipH="1">
            <a:off x="5251075" y="3459895"/>
            <a:ext cx="947981"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lIns="92075" tIns="46038" rIns="92075" bIns="46038">
            <a:spAutoFit/>
          </a:bodyPr>
          <a:lstStyle/>
          <a:p>
            <a:endParaRPr lang="en-US"/>
          </a:p>
        </p:txBody>
      </p:sp>
      <p:sp>
        <p:nvSpPr>
          <p:cNvPr id="61" name="TextBox 60"/>
          <p:cNvSpPr txBox="1"/>
          <p:nvPr/>
        </p:nvSpPr>
        <p:spPr>
          <a:xfrm>
            <a:off x="5460401" y="3310642"/>
            <a:ext cx="623789" cy="276999"/>
          </a:xfrm>
          <a:prstGeom prst="rect">
            <a:avLst/>
          </a:prstGeom>
          <a:solidFill>
            <a:schemeClr val="bg1"/>
          </a:solidFill>
        </p:spPr>
        <p:txBody>
          <a:bodyPr wrap="square" tIns="0" bIns="0" rtlCol="0">
            <a:spAutoFit/>
          </a:bodyPr>
          <a:lstStyle/>
          <a:p>
            <a:r>
              <a:rPr lang="en-US" dirty="0" smtClean="0"/>
              <a:t>false</a:t>
            </a:r>
            <a:endParaRPr lang="en-US" dirty="0"/>
          </a:p>
        </p:txBody>
      </p:sp>
      <p:sp>
        <p:nvSpPr>
          <p:cNvPr id="3" name="TextBox 2"/>
          <p:cNvSpPr txBox="1"/>
          <p:nvPr/>
        </p:nvSpPr>
        <p:spPr>
          <a:xfrm>
            <a:off x="468755" y="1738894"/>
            <a:ext cx="3931951" cy="4154984"/>
          </a:xfrm>
          <a:prstGeom prst="rect">
            <a:avLst/>
          </a:prstGeom>
          <a:noFill/>
        </p:spPr>
        <p:txBody>
          <a:bodyPr wrap="square" rtlCol="0">
            <a:spAutoFit/>
          </a:bodyPr>
          <a:lstStyle/>
          <a:p>
            <a:r>
              <a:rPr lang="en-US" sz="2400" dirty="0"/>
              <a:t>Fill in the value of variable b that the analysis infers at</a:t>
            </a:r>
            <a:r>
              <a:rPr lang="en-US" sz="2400" dirty="0" smtClean="0"/>
              <a:t>:</a:t>
            </a:r>
            <a:br>
              <a:rPr lang="en-US" sz="2400" dirty="0" smtClean="0"/>
            </a:br>
            <a:r>
              <a:rPr lang="en-US" sz="2400" dirty="0"/>
              <a:t/>
            </a:r>
            <a:br>
              <a:rPr lang="en-US" sz="2400" dirty="0"/>
            </a:br>
            <a:r>
              <a:rPr lang="en-US" sz="2400" dirty="0"/>
              <a:t>1) the loop header</a:t>
            </a:r>
            <a:br>
              <a:rPr lang="en-US" sz="2400" dirty="0"/>
            </a:br>
            <a:r>
              <a:rPr lang="en-US" sz="2400" dirty="0"/>
              <a:t>2) entry of loop body</a:t>
            </a:r>
            <a:br>
              <a:rPr lang="en-US" sz="2400" dirty="0"/>
            </a:br>
            <a:r>
              <a:rPr lang="en-US" sz="2400" dirty="0"/>
              <a:t>3) exit of loop body</a:t>
            </a:r>
          </a:p>
          <a:p>
            <a:r>
              <a:rPr lang="en-US" sz="2400" dirty="0" smtClean="0"/>
              <a:t/>
            </a:r>
            <a:br>
              <a:rPr lang="en-US" sz="2400" dirty="0" smtClean="0"/>
            </a:br>
            <a:r>
              <a:rPr lang="en-US" sz="2400" dirty="0" smtClean="0"/>
              <a:t>Enter </a:t>
            </a:r>
            <a:r>
              <a:rPr lang="en-US" sz="2400" dirty="0"/>
              <a:t>“?” if a definite value cannot be inferred.</a:t>
            </a:r>
          </a:p>
          <a:p>
            <a:r>
              <a:rPr lang="en-US" sz="2400" dirty="0"/>
              <a:t/>
            </a:r>
            <a:br>
              <a:rPr lang="en-US" sz="2400" dirty="0"/>
            </a:br>
            <a:endParaRPr lang="en-US" sz="2400" dirty="0"/>
          </a:p>
        </p:txBody>
      </p:sp>
      <p:sp>
        <p:nvSpPr>
          <p:cNvPr id="42" name="Rectangle 41"/>
          <p:cNvSpPr>
            <a:spLocks noChangeArrowheads="1"/>
          </p:cNvSpPr>
          <p:nvPr/>
        </p:nvSpPr>
        <p:spPr bwMode="auto">
          <a:xfrm>
            <a:off x="4727510" y="2657284"/>
            <a:ext cx="1229541"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nchor="ctr">
            <a:spAutoFit/>
          </a:bodyPr>
          <a:lstStyle/>
          <a:p>
            <a:pPr algn="ctr">
              <a:buFont typeface="Monotype Sorts" charset="0"/>
              <a:buNone/>
            </a:pPr>
            <a:r>
              <a:rPr lang="en-US" sz="2400" dirty="0"/>
              <a:t> </a:t>
            </a:r>
            <a:r>
              <a:rPr lang="en-US" sz="2400" dirty="0" smtClean="0"/>
              <a:t>                </a:t>
            </a:r>
            <a:endParaRPr lang="en-US" sz="2400" dirty="0"/>
          </a:p>
        </p:txBody>
      </p:sp>
      <p:sp>
        <p:nvSpPr>
          <p:cNvPr id="36" name="Rectangle 35"/>
          <p:cNvSpPr/>
          <p:nvPr/>
        </p:nvSpPr>
        <p:spPr>
          <a:xfrm>
            <a:off x="4264875" y="2657684"/>
            <a:ext cx="433132" cy="461665"/>
          </a:xfrm>
          <a:prstGeom prst="rect">
            <a:avLst/>
          </a:prstGeom>
        </p:spPr>
        <p:txBody>
          <a:bodyPr wrap="none">
            <a:spAutoFit/>
          </a:bodyPr>
          <a:lstStyle/>
          <a:p>
            <a:r>
              <a:rPr lang="en-US" sz="2400"/>
              <a:t>1)</a:t>
            </a:r>
          </a:p>
        </p:txBody>
      </p:sp>
      <p:sp>
        <p:nvSpPr>
          <p:cNvPr id="44" name="Rectangle 43"/>
          <p:cNvSpPr>
            <a:spLocks noChangeArrowheads="1"/>
          </p:cNvSpPr>
          <p:nvPr/>
        </p:nvSpPr>
        <p:spPr bwMode="auto">
          <a:xfrm>
            <a:off x="4734846" y="3886439"/>
            <a:ext cx="1229541"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nchor="ctr">
            <a:spAutoFit/>
          </a:bodyPr>
          <a:lstStyle/>
          <a:p>
            <a:pPr algn="ctr">
              <a:buFont typeface="Monotype Sorts" charset="0"/>
              <a:buNone/>
            </a:pPr>
            <a:r>
              <a:rPr lang="en-US" sz="2400" dirty="0"/>
              <a:t> </a:t>
            </a:r>
            <a:r>
              <a:rPr lang="en-US" sz="2400" dirty="0" smtClean="0"/>
              <a:t>                </a:t>
            </a:r>
            <a:endParaRPr lang="en-US" sz="2400" dirty="0"/>
          </a:p>
        </p:txBody>
      </p:sp>
      <p:sp>
        <p:nvSpPr>
          <p:cNvPr id="45" name="Rectangle 44"/>
          <p:cNvSpPr/>
          <p:nvPr/>
        </p:nvSpPr>
        <p:spPr>
          <a:xfrm>
            <a:off x="4272211" y="3886839"/>
            <a:ext cx="433132" cy="461665"/>
          </a:xfrm>
          <a:prstGeom prst="rect">
            <a:avLst/>
          </a:prstGeom>
        </p:spPr>
        <p:txBody>
          <a:bodyPr wrap="none">
            <a:spAutoFit/>
          </a:bodyPr>
          <a:lstStyle/>
          <a:p>
            <a:r>
              <a:rPr lang="en-US" sz="2400" dirty="0" smtClean="0"/>
              <a:t>2)</a:t>
            </a:r>
            <a:endParaRPr lang="en-US" sz="2400" dirty="0"/>
          </a:p>
        </p:txBody>
      </p:sp>
      <p:sp>
        <p:nvSpPr>
          <p:cNvPr id="48" name="Rectangle 47"/>
          <p:cNvSpPr>
            <a:spLocks noChangeArrowheads="1"/>
          </p:cNvSpPr>
          <p:nvPr/>
        </p:nvSpPr>
        <p:spPr bwMode="auto">
          <a:xfrm>
            <a:off x="4752991" y="5068526"/>
            <a:ext cx="1229541"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nchor="ctr">
            <a:spAutoFit/>
          </a:bodyPr>
          <a:lstStyle/>
          <a:p>
            <a:pPr algn="ctr">
              <a:buFont typeface="Monotype Sorts" charset="0"/>
              <a:buNone/>
            </a:pPr>
            <a:r>
              <a:rPr lang="en-US" sz="2400"/>
              <a:t> </a:t>
            </a:r>
            <a:r>
              <a:rPr lang="en-US" sz="2400" smtClean="0"/>
              <a:t>                </a:t>
            </a:r>
            <a:endParaRPr lang="en-US" sz="2400" dirty="0"/>
          </a:p>
        </p:txBody>
      </p:sp>
      <p:sp>
        <p:nvSpPr>
          <p:cNvPr id="49" name="Rectangle 48"/>
          <p:cNvSpPr/>
          <p:nvPr/>
        </p:nvSpPr>
        <p:spPr>
          <a:xfrm>
            <a:off x="4290356" y="5068926"/>
            <a:ext cx="433132" cy="461665"/>
          </a:xfrm>
          <a:prstGeom prst="rect">
            <a:avLst/>
          </a:prstGeom>
        </p:spPr>
        <p:txBody>
          <a:bodyPr wrap="none">
            <a:spAutoFit/>
          </a:bodyPr>
          <a:lstStyle/>
          <a:p>
            <a:r>
              <a:rPr lang="en-US" sz="2400" dirty="0" smtClean="0"/>
              <a:t>3)</a:t>
            </a:r>
            <a:endParaRPr lang="en-US" sz="2400" dirty="0"/>
          </a:p>
        </p:txBody>
      </p:sp>
      <p:sp>
        <p:nvSpPr>
          <p:cNvPr id="54" name="Rectangle 53"/>
          <p:cNvSpPr>
            <a:spLocks noChangeArrowheads="1"/>
          </p:cNvSpPr>
          <p:nvPr/>
        </p:nvSpPr>
        <p:spPr bwMode="auto">
          <a:xfrm>
            <a:off x="6630046" y="2178335"/>
            <a:ext cx="795089"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lgn="ctr">
              <a:buFont typeface="Monotype Sorts" charset="0"/>
              <a:buNone/>
            </a:pPr>
            <a:r>
              <a:rPr lang="en-US" sz="2400" dirty="0" smtClean="0"/>
              <a:t>b = 1</a:t>
            </a:r>
            <a:endParaRPr lang="en-US" sz="2400" dirty="0"/>
          </a:p>
        </p:txBody>
      </p:sp>
      <p:sp>
        <p:nvSpPr>
          <p:cNvPr id="55" name="Rectangle 54"/>
          <p:cNvSpPr>
            <a:spLocks noChangeArrowheads="1"/>
          </p:cNvSpPr>
          <p:nvPr/>
        </p:nvSpPr>
        <p:spPr bwMode="auto">
          <a:xfrm>
            <a:off x="6199059" y="3228741"/>
            <a:ext cx="1643079"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lgn="ctr">
              <a:buFont typeface="Monotype Sorts" charset="0"/>
              <a:buNone/>
            </a:pPr>
            <a:r>
              <a:rPr lang="en-US" sz="2400" dirty="0"/>
              <a:t>while </a:t>
            </a:r>
            <a:r>
              <a:rPr lang="en-US" sz="2400" dirty="0" smtClean="0"/>
              <a:t>(true)</a:t>
            </a:r>
            <a:endParaRPr lang="en-US" sz="2400" dirty="0"/>
          </a:p>
        </p:txBody>
      </p:sp>
      <p:sp>
        <p:nvSpPr>
          <p:cNvPr id="56" name="Rectangle 55"/>
          <p:cNvSpPr>
            <a:spLocks noChangeArrowheads="1"/>
          </p:cNvSpPr>
          <p:nvPr/>
        </p:nvSpPr>
        <p:spPr bwMode="auto">
          <a:xfrm>
            <a:off x="6412760" y="4428833"/>
            <a:ext cx="1253548"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buFont typeface="Monotype Sorts" charset="0"/>
              <a:buNone/>
            </a:pPr>
            <a:r>
              <a:rPr lang="en-US" sz="2400" dirty="0" smtClean="0"/>
              <a:t>b = b + 1</a:t>
            </a:r>
            <a:endParaRPr lang="en-US" sz="2400" dirty="0"/>
          </a:p>
        </p:txBody>
      </p:sp>
      <p:cxnSp>
        <p:nvCxnSpPr>
          <p:cNvPr id="57" name="AutoShape 9"/>
          <p:cNvCxnSpPr>
            <a:cxnSpLocks noChangeShapeType="1"/>
            <a:endCxn id="56" idx="0"/>
          </p:cNvCxnSpPr>
          <p:nvPr/>
        </p:nvCxnSpPr>
        <p:spPr bwMode="auto">
          <a:xfrm flipH="1">
            <a:off x="7027591" y="1833227"/>
            <a:ext cx="798" cy="34510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2" name="AutoShape 10"/>
          <p:cNvCxnSpPr>
            <a:cxnSpLocks noChangeShapeType="1"/>
            <a:stCxn id="56" idx="2"/>
            <a:endCxn id="57" idx="0"/>
          </p:cNvCxnSpPr>
          <p:nvPr/>
        </p:nvCxnSpPr>
        <p:spPr bwMode="auto">
          <a:xfrm flipH="1">
            <a:off x="7020599" y="2640642"/>
            <a:ext cx="6992" cy="588099"/>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3" name="AutoShape 11"/>
          <p:cNvCxnSpPr>
            <a:cxnSpLocks noChangeShapeType="1"/>
            <a:stCxn id="57" idx="2"/>
            <a:endCxn id="62" idx="0"/>
          </p:cNvCxnSpPr>
          <p:nvPr/>
        </p:nvCxnSpPr>
        <p:spPr bwMode="auto">
          <a:xfrm>
            <a:off x="7020599" y="3691048"/>
            <a:ext cx="18935" cy="73778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4" name="AutoShape 14"/>
          <p:cNvCxnSpPr>
            <a:cxnSpLocks noChangeShapeType="1"/>
            <a:stCxn id="62" idx="2"/>
            <a:endCxn id="57" idx="3"/>
          </p:cNvCxnSpPr>
          <p:nvPr/>
        </p:nvCxnSpPr>
        <p:spPr bwMode="auto">
          <a:xfrm rot="5400000" flipH="1" flipV="1">
            <a:off x="6725213" y="3774216"/>
            <a:ext cx="1431245" cy="802604"/>
          </a:xfrm>
          <a:prstGeom prst="curvedConnector4">
            <a:avLst>
              <a:gd name="adj1" fmla="val -55433"/>
              <a:gd name="adj2" fmla="val 244086"/>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6" name="Text Box 18"/>
          <p:cNvSpPr txBox="1">
            <a:spLocks noChangeArrowheads="1"/>
          </p:cNvSpPr>
          <p:nvPr/>
        </p:nvSpPr>
        <p:spPr bwMode="auto">
          <a:xfrm>
            <a:off x="7089476" y="1682104"/>
            <a:ext cx="1059528"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smtClean="0">
                <a:solidFill>
                  <a:srgbClr val="0000FF"/>
                </a:solidFill>
                <a:latin typeface="+mn-lt"/>
              </a:rPr>
              <a:t>[b=</a:t>
            </a:r>
            <a:r>
              <a:rPr lang="en-US" dirty="0" smtClean="0">
                <a:solidFill>
                  <a:srgbClr val="0000FF"/>
                </a:solidFill>
                <a:latin typeface="+mn-lt"/>
                <a:sym typeface="Math C" charset="0"/>
              </a:rPr>
              <a:t>?]</a:t>
            </a:r>
            <a:endParaRPr lang="en-US" dirty="0">
              <a:solidFill>
                <a:srgbClr val="0000FF"/>
              </a:solidFill>
              <a:latin typeface="+mn-lt"/>
              <a:sym typeface="Math C" charset="0"/>
            </a:endParaRPr>
          </a:p>
        </p:txBody>
      </p:sp>
      <p:sp>
        <p:nvSpPr>
          <p:cNvPr id="281" name="Oval 280"/>
          <p:cNvSpPr/>
          <p:nvPr/>
        </p:nvSpPr>
        <p:spPr>
          <a:xfrm>
            <a:off x="6952020" y="1882707"/>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p:cNvSpPr/>
          <p:nvPr/>
        </p:nvSpPr>
        <p:spPr>
          <a:xfrm>
            <a:off x="6944400" y="2835207"/>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Oval 282"/>
          <p:cNvSpPr/>
          <p:nvPr/>
        </p:nvSpPr>
        <p:spPr>
          <a:xfrm>
            <a:off x="6948210" y="4119177"/>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TextBox 283"/>
          <p:cNvSpPr txBox="1"/>
          <p:nvPr/>
        </p:nvSpPr>
        <p:spPr>
          <a:xfrm>
            <a:off x="6751548" y="3762372"/>
            <a:ext cx="578591" cy="276999"/>
          </a:xfrm>
          <a:prstGeom prst="rect">
            <a:avLst/>
          </a:prstGeom>
          <a:solidFill>
            <a:schemeClr val="bg1"/>
          </a:solidFill>
        </p:spPr>
        <p:txBody>
          <a:bodyPr wrap="none" tIns="0" bIns="0" rtlCol="0">
            <a:spAutoFit/>
          </a:bodyPr>
          <a:lstStyle/>
          <a:p>
            <a:r>
              <a:rPr lang="en-US" dirty="0" smtClean="0"/>
              <a:t>true</a:t>
            </a:r>
            <a:endParaRPr lang="en-US" dirty="0"/>
          </a:p>
        </p:txBody>
      </p:sp>
      <p:sp>
        <p:nvSpPr>
          <p:cNvPr id="285" name="Oval 284"/>
          <p:cNvSpPr/>
          <p:nvPr/>
        </p:nvSpPr>
        <p:spPr>
          <a:xfrm>
            <a:off x="7112040" y="5163117"/>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556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Iterative Approximation</a:t>
            </a:r>
            <a:endParaRPr lang="en-US" dirty="0"/>
          </a:p>
        </p:txBody>
      </p:sp>
      <p:sp>
        <p:nvSpPr>
          <p:cNvPr id="4" name="Rectangle 3"/>
          <p:cNvSpPr>
            <a:spLocks noChangeArrowheads="1"/>
          </p:cNvSpPr>
          <p:nvPr/>
        </p:nvSpPr>
        <p:spPr bwMode="auto">
          <a:xfrm>
            <a:off x="6630046" y="2178335"/>
            <a:ext cx="795089"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lgn="ctr">
              <a:buFont typeface="Monotype Sorts" charset="0"/>
              <a:buNone/>
            </a:pPr>
            <a:r>
              <a:rPr lang="en-US" sz="2400" dirty="0" smtClean="0"/>
              <a:t>b = 1</a:t>
            </a:r>
            <a:endParaRPr lang="en-US" sz="2400" dirty="0"/>
          </a:p>
        </p:txBody>
      </p:sp>
      <p:sp>
        <p:nvSpPr>
          <p:cNvPr id="5" name="Rectangle 4"/>
          <p:cNvSpPr>
            <a:spLocks noChangeArrowheads="1"/>
          </p:cNvSpPr>
          <p:nvPr/>
        </p:nvSpPr>
        <p:spPr bwMode="auto">
          <a:xfrm>
            <a:off x="6199059" y="3228741"/>
            <a:ext cx="1643079"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lgn="ctr">
              <a:buFont typeface="Monotype Sorts" charset="0"/>
              <a:buNone/>
            </a:pPr>
            <a:r>
              <a:rPr lang="en-US" sz="2400" dirty="0"/>
              <a:t>while </a:t>
            </a:r>
            <a:r>
              <a:rPr lang="en-US" sz="2400" dirty="0" smtClean="0"/>
              <a:t>(true)</a:t>
            </a:r>
            <a:endParaRPr lang="en-US" sz="2400" dirty="0"/>
          </a:p>
        </p:txBody>
      </p:sp>
      <p:sp>
        <p:nvSpPr>
          <p:cNvPr id="6" name="Rectangle 5"/>
          <p:cNvSpPr>
            <a:spLocks noChangeArrowheads="1"/>
          </p:cNvSpPr>
          <p:nvPr/>
        </p:nvSpPr>
        <p:spPr bwMode="auto">
          <a:xfrm>
            <a:off x="6412760" y="4428833"/>
            <a:ext cx="1253548"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spAutoFit/>
          </a:bodyPr>
          <a:lstStyle/>
          <a:p>
            <a:pPr>
              <a:buFont typeface="Monotype Sorts" charset="0"/>
              <a:buNone/>
            </a:pPr>
            <a:r>
              <a:rPr lang="en-US" sz="2400" dirty="0" smtClean="0"/>
              <a:t>b = b + 1</a:t>
            </a:r>
            <a:endParaRPr lang="en-US" sz="2400" dirty="0"/>
          </a:p>
        </p:txBody>
      </p:sp>
      <p:cxnSp>
        <p:nvCxnSpPr>
          <p:cNvPr id="10" name="AutoShape 9"/>
          <p:cNvCxnSpPr>
            <a:cxnSpLocks noChangeShapeType="1"/>
            <a:endCxn id="4" idx="0"/>
          </p:cNvCxnSpPr>
          <p:nvPr/>
        </p:nvCxnSpPr>
        <p:spPr bwMode="auto">
          <a:xfrm flipH="1">
            <a:off x="7027591" y="1833227"/>
            <a:ext cx="798" cy="34510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 name="AutoShape 10"/>
          <p:cNvCxnSpPr>
            <a:cxnSpLocks noChangeShapeType="1"/>
            <a:stCxn id="4" idx="2"/>
            <a:endCxn id="5" idx="0"/>
          </p:cNvCxnSpPr>
          <p:nvPr/>
        </p:nvCxnSpPr>
        <p:spPr bwMode="auto">
          <a:xfrm flipH="1">
            <a:off x="7020599" y="2640642"/>
            <a:ext cx="6992" cy="588099"/>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 name="AutoShape 11"/>
          <p:cNvCxnSpPr>
            <a:cxnSpLocks noChangeShapeType="1"/>
            <a:stCxn id="5" idx="2"/>
            <a:endCxn id="6" idx="0"/>
          </p:cNvCxnSpPr>
          <p:nvPr/>
        </p:nvCxnSpPr>
        <p:spPr bwMode="auto">
          <a:xfrm>
            <a:off x="7020599" y="3691048"/>
            <a:ext cx="18935" cy="73778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 name="AutoShape 14"/>
          <p:cNvCxnSpPr>
            <a:cxnSpLocks noChangeShapeType="1"/>
            <a:stCxn id="6" idx="2"/>
            <a:endCxn id="5" idx="3"/>
          </p:cNvCxnSpPr>
          <p:nvPr/>
        </p:nvCxnSpPr>
        <p:spPr bwMode="auto">
          <a:xfrm rot="5400000" flipH="1" flipV="1">
            <a:off x="6725213" y="3774216"/>
            <a:ext cx="1431245" cy="802604"/>
          </a:xfrm>
          <a:prstGeom prst="curvedConnector4">
            <a:avLst>
              <a:gd name="adj1" fmla="val -55433"/>
              <a:gd name="adj2" fmla="val 244086"/>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 name="Line 15"/>
          <p:cNvSpPr>
            <a:spLocks noChangeShapeType="1"/>
          </p:cNvSpPr>
          <p:nvPr/>
        </p:nvSpPr>
        <p:spPr bwMode="auto">
          <a:xfrm flipH="1">
            <a:off x="5251075" y="3459895"/>
            <a:ext cx="947981"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lIns="92075" tIns="46038" rIns="92075" bIns="46038">
            <a:spAutoFit/>
          </a:bodyPr>
          <a:lstStyle/>
          <a:p>
            <a:endParaRPr lang="en-US"/>
          </a:p>
        </p:txBody>
      </p:sp>
      <p:sp>
        <p:nvSpPr>
          <p:cNvPr id="61" name="TextBox 60"/>
          <p:cNvSpPr txBox="1"/>
          <p:nvPr/>
        </p:nvSpPr>
        <p:spPr>
          <a:xfrm>
            <a:off x="5460401" y="3310642"/>
            <a:ext cx="623789" cy="276999"/>
          </a:xfrm>
          <a:prstGeom prst="rect">
            <a:avLst/>
          </a:prstGeom>
          <a:solidFill>
            <a:schemeClr val="bg1"/>
          </a:solidFill>
        </p:spPr>
        <p:txBody>
          <a:bodyPr wrap="square" tIns="0" bIns="0" rtlCol="0">
            <a:spAutoFit/>
          </a:bodyPr>
          <a:lstStyle/>
          <a:p>
            <a:r>
              <a:rPr lang="en-US" dirty="0" smtClean="0"/>
              <a:t>false</a:t>
            </a:r>
            <a:endParaRPr lang="en-US" dirty="0"/>
          </a:p>
        </p:txBody>
      </p:sp>
      <p:sp>
        <p:nvSpPr>
          <p:cNvPr id="3" name="TextBox 2"/>
          <p:cNvSpPr txBox="1"/>
          <p:nvPr/>
        </p:nvSpPr>
        <p:spPr>
          <a:xfrm>
            <a:off x="468755" y="1738894"/>
            <a:ext cx="3931951" cy="4154984"/>
          </a:xfrm>
          <a:prstGeom prst="rect">
            <a:avLst/>
          </a:prstGeom>
          <a:noFill/>
        </p:spPr>
        <p:txBody>
          <a:bodyPr wrap="square" rtlCol="0">
            <a:spAutoFit/>
          </a:bodyPr>
          <a:lstStyle/>
          <a:p>
            <a:r>
              <a:rPr lang="en-US" sz="2400" dirty="0"/>
              <a:t>Fill in the value of variable b that the analysis infers at</a:t>
            </a:r>
            <a:r>
              <a:rPr lang="en-US" sz="2400" dirty="0" smtClean="0"/>
              <a:t>:</a:t>
            </a:r>
            <a:br>
              <a:rPr lang="en-US" sz="2400" dirty="0" smtClean="0"/>
            </a:br>
            <a:r>
              <a:rPr lang="en-US" sz="2400" dirty="0"/>
              <a:t/>
            </a:r>
            <a:br>
              <a:rPr lang="en-US" sz="2400" dirty="0"/>
            </a:br>
            <a:r>
              <a:rPr lang="en-US" sz="2400" dirty="0"/>
              <a:t>1) the loop header</a:t>
            </a:r>
            <a:br>
              <a:rPr lang="en-US" sz="2400" dirty="0"/>
            </a:br>
            <a:r>
              <a:rPr lang="en-US" sz="2400" dirty="0"/>
              <a:t>2) entry of loop body</a:t>
            </a:r>
            <a:br>
              <a:rPr lang="en-US" sz="2400" dirty="0"/>
            </a:br>
            <a:r>
              <a:rPr lang="en-US" sz="2400" dirty="0"/>
              <a:t>3) exit of loop body</a:t>
            </a:r>
          </a:p>
          <a:p>
            <a:r>
              <a:rPr lang="en-US" sz="2400" dirty="0" smtClean="0"/>
              <a:t/>
            </a:r>
            <a:br>
              <a:rPr lang="en-US" sz="2400" dirty="0" smtClean="0"/>
            </a:br>
            <a:r>
              <a:rPr lang="en-US" sz="2400" dirty="0" smtClean="0"/>
              <a:t>Enter </a:t>
            </a:r>
            <a:r>
              <a:rPr lang="en-US" sz="2400" dirty="0"/>
              <a:t>“?” if a definite value cannot be inferred.</a:t>
            </a:r>
          </a:p>
          <a:p>
            <a:r>
              <a:rPr lang="en-US" sz="2400" dirty="0"/>
              <a:t/>
            </a:r>
            <a:br>
              <a:rPr lang="en-US" sz="2400" dirty="0"/>
            </a:br>
            <a:endParaRPr lang="en-US" sz="2400" dirty="0"/>
          </a:p>
        </p:txBody>
      </p:sp>
      <p:sp>
        <p:nvSpPr>
          <p:cNvPr id="39" name="Text Box 18"/>
          <p:cNvSpPr txBox="1">
            <a:spLocks noChangeArrowheads="1"/>
          </p:cNvSpPr>
          <p:nvPr/>
        </p:nvSpPr>
        <p:spPr bwMode="auto">
          <a:xfrm>
            <a:off x="7089476" y="1682104"/>
            <a:ext cx="1059528"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smtClean="0">
                <a:solidFill>
                  <a:srgbClr val="0000FF"/>
                </a:solidFill>
                <a:latin typeface="+mn-lt"/>
              </a:rPr>
              <a:t>[b=</a:t>
            </a:r>
            <a:r>
              <a:rPr lang="en-US" dirty="0" smtClean="0">
                <a:solidFill>
                  <a:srgbClr val="0000FF"/>
                </a:solidFill>
                <a:latin typeface="+mn-lt"/>
                <a:sym typeface="Math C" charset="0"/>
              </a:rPr>
              <a:t>?]</a:t>
            </a:r>
            <a:endParaRPr lang="en-US" dirty="0">
              <a:solidFill>
                <a:srgbClr val="0000FF"/>
              </a:solidFill>
              <a:latin typeface="+mn-lt"/>
              <a:sym typeface="Math C" charset="0"/>
            </a:endParaRPr>
          </a:p>
        </p:txBody>
      </p:sp>
      <p:sp>
        <p:nvSpPr>
          <p:cNvPr id="42" name="Rectangle 41"/>
          <p:cNvSpPr>
            <a:spLocks noChangeArrowheads="1"/>
          </p:cNvSpPr>
          <p:nvPr/>
        </p:nvSpPr>
        <p:spPr bwMode="auto">
          <a:xfrm>
            <a:off x="4727510" y="2657284"/>
            <a:ext cx="1229541"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nchor="ctr">
            <a:spAutoFit/>
          </a:bodyPr>
          <a:lstStyle/>
          <a:p>
            <a:pPr algn="ctr">
              <a:buFont typeface="Monotype Sorts" charset="0"/>
              <a:buNone/>
            </a:pPr>
            <a:r>
              <a:rPr lang="en-US" sz="2400" dirty="0"/>
              <a:t> </a:t>
            </a:r>
            <a:r>
              <a:rPr lang="en-US" sz="2400" dirty="0" smtClean="0"/>
              <a:t>                </a:t>
            </a:r>
            <a:endParaRPr lang="en-US" sz="2400" dirty="0"/>
          </a:p>
        </p:txBody>
      </p:sp>
      <p:sp>
        <p:nvSpPr>
          <p:cNvPr id="36" name="Rectangle 35"/>
          <p:cNvSpPr/>
          <p:nvPr/>
        </p:nvSpPr>
        <p:spPr>
          <a:xfrm>
            <a:off x="4264875" y="2657684"/>
            <a:ext cx="433132" cy="461665"/>
          </a:xfrm>
          <a:prstGeom prst="rect">
            <a:avLst/>
          </a:prstGeom>
        </p:spPr>
        <p:txBody>
          <a:bodyPr wrap="none">
            <a:spAutoFit/>
          </a:bodyPr>
          <a:lstStyle/>
          <a:p>
            <a:r>
              <a:rPr lang="en-US" sz="2400"/>
              <a:t>1)</a:t>
            </a:r>
          </a:p>
        </p:txBody>
      </p:sp>
      <p:sp>
        <p:nvSpPr>
          <p:cNvPr id="44" name="Rectangle 43"/>
          <p:cNvSpPr>
            <a:spLocks noChangeArrowheads="1"/>
          </p:cNvSpPr>
          <p:nvPr/>
        </p:nvSpPr>
        <p:spPr bwMode="auto">
          <a:xfrm>
            <a:off x="4734846" y="3886439"/>
            <a:ext cx="1229541"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nchor="ctr">
            <a:spAutoFit/>
          </a:bodyPr>
          <a:lstStyle/>
          <a:p>
            <a:pPr algn="ctr">
              <a:buFont typeface="Monotype Sorts" charset="0"/>
              <a:buNone/>
            </a:pPr>
            <a:r>
              <a:rPr lang="en-US" sz="2400" dirty="0"/>
              <a:t> </a:t>
            </a:r>
            <a:r>
              <a:rPr lang="en-US" sz="2400" dirty="0" smtClean="0"/>
              <a:t>                </a:t>
            </a:r>
            <a:endParaRPr lang="en-US" sz="2400" dirty="0"/>
          </a:p>
        </p:txBody>
      </p:sp>
      <p:sp>
        <p:nvSpPr>
          <p:cNvPr id="45" name="Rectangle 44"/>
          <p:cNvSpPr/>
          <p:nvPr/>
        </p:nvSpPr>
        <p:spPr>
          <a:xfrm>
            <a:off x="4272211" y="3886839"/>
            <a:ext cx="433132" cy="461665"/>
          </a:xfrm>
          <a:prstGeom prst="rect">
            <a:avLst/>
          </a:prstGeom>
        </p:spPr>
        <p:txBody>
          <a:bodyPr wrap="none">
            <a:spAutoFit/>
          </a:bodyPr>
          <a:lstStyle/>
          <a:p>
            <a:r>
              <a:rPr lang="en-US" sz="2400" dirty="0" smtClean="0"/>
              <a:t>2)</a:t>
            </a:r>
            <a:endParaRPr lang="en-US" sz="2400" dirty="0"/>
          </a:p>
        </p:txBody>
      </p:sp>
      <p:sp>
        <p:nvSpPr>
          <p:cNvPr id="48" name="Rectangle 47"/>
          <p:cNvSpPr>
            <a:spLocks noChangeArrowheads="1"/>
          </p:cNvSpPr>
          <p:nvPr/>
        </p:nvSpPr>
        <p:spPr bwMode="auto">
          <a:xfrm>
            <a:off x="4752991" y="5068526"/>
            <a:ext cx="1229541"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nchor="ctr">
            <a:spAutoFit/>
          </a:bodyPr>
          <a:lstStyle/>
          <a:p>
            <a:pPr algn="ctr">
              <a:buFont typeface="Monotype Sorts" charset="0"/>
              <a:buNone/>
            </a:pPr>
            <a:r>
              <a:rPr lang="en-US" sz="2400"/>
              <a:t> </a:t>
            </a:r>
            <a:r>
              <a:rPr lang="en-US" sz="2400" smtClean="0"/>
              <a:t>                </a:t>
            </a:r>
            <a:endParaRPr lang="en-US" sz="2400" dirty="0"/>
          </a:p>
        </p:txBody>
      </p:sp>
      <p:sp>
        <p:nvSpPr>
          <p:cNvPr id="49" name="Rectangle 48"/>
          <p:cNvSpPr/>
          <p:nvPr/>
        </p:nvSpPr>
        <p:spPr>
          <a:xfrm>
            <a:off x="4290356" y="5068926"/>
            <a:ext cx="433132" cy="461665"/>
          </a:xfrm>
          <a:prstGeom prst="rect">
            <a:avLst/>
          </a:prstGeom>
        </p:spPr>
        <p:txBody>
          <a:bodyPr wrap="none">
            <a:spAutoFit/>
          </a:bodyPr>
          <a:lstStyle/>
          <a:p>
            <a:r>
              <a:rPr lang="en-US" sz="2400" dirty="0" smtClean="0"/>
              <a:t>3)</a:t>
            </a:r>
            <a:endParaRPr lang="en-US" sz="2400" dirty="0"/>
          </a:p>
        </p:txBody>
      </p:sp>
      <p:sp>
        <p:nvSpPr>
          <p:cNvPr id="21" name="Text Box 18"/>
          <p:cNvSpPr txBox="1">
            <a:spLocks noChangeArrowheads="1"/>
          </p:cNvSpPr>
          <p:nvPr/>
        </p:nvSpPr>
        <p:spPr bwMode="auto">
          <a:xfrm>
            <a:off x="7095329" y="2674566"/>
            <a:ext cx="1059528"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smtClean="0">
                <a:solidFill>
                  <a:srgbClr val="0000FF"/>
                </a:solidFill>
                <a:latin typeface="+mn-lt"/>
              </a:rPr>
              <a:t>[b=</a:t>
            </a:r>
            <a:r>
              <a:rPr lang="en-US" dirty="0" smtClean="0">
                <a:solidFill>
                  <a:srgbClr val="0000FF"/>
                </a:solidFill>
                <a:latin typeface="+mn-lt"/>
                <a:sym typeface="Math C" charset="0"/>
              </a:rPr>
              <a:t>1]</a:t>
            </a:r>
            <a:endParaRPr lang="en-US" dirty="0">
              <a:solidFill>
                <a:srgbClr val="0000FF"/>
              </a:solidFill>
              <a:latin typeface="+mn-lt"/>
              <a:sym typeface="Math C" charset="0"/>
            </a:endParaRPr>
          </a:p>
        </p:txBody>
      </p:sp>
      <p:sp>
        <p:nvSpPr>
          <p:cNvPr id="22" name="Text Box 18"/>
          <p:cNvSpPr txBox="1">
            <a:spLocks noChangeArrowheads="1"/>
          </p:cNvSpPr>
          <p:nvPr/>
        </p:nvSpPr>
        <p:spPr bwMode="auto">
          <a:xfrm>
            <a:off x="7214127" y="3816386"/>
            <a:ext cx="840665"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smtClean="0">
                <a:solidFill>
                  <a:srgbClr val="0000FF"/>
                </a:solidFill>
                <a:latin typeface="+mn-lt"/>
              </a:rPr>
              <a:t>[b=</a:t>
            </a:r>
            <a:r>
              <a:rPr lang="en-US" smtClean="0">
                <a:solidFill>
                  <a:srgbClr val="0000FF"/>
                </a:solidFill>
                <a:latin typeface="+mn-lt"/>
                <a:sym typeface="Math C" charset="0"/>
              </a:rPr>
              <a:t>1]</a:t>
            </a:r>
            <a:endParaRPr lang="en-US" dirty="0">
              <a:solidFill>
                <a:srgbClr val="0000FF"/>
              </a:solidFill>
              <a:latin typeface="+mn-lt"/>
              <a:sym typeface="Math C" charset="0"/>
            </a:endParaRPr>
          </a:p>
        </p:txBody>
      </p:sp>
      <p:cxnSp>
        <p:nvCxnSpPr>
          <p:cNvPr id="8" name="Straight Connector 7"/>
          <p:cNvCxnSpPr/>
          <p:nvPr/>
        </p:nvCxnSpPr>
        <p:spPr>
          <a:xfrm flipV="1">
            <a:off x="7377790" y="3828787"/>
            <a:ext cx="623212" cy="48383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 Box 18"/>
          <p:cNvSpPr txBox="1">
            <a:spLocks noChangeArrowheads="1"/>
          </p:cNvSpPr>
          <p:nvPr/>
        </p:nvSpPr>
        <p:spPr bwMode="auto">
          <a:xfrm>
            <a:off x="7895739" y="3811903"/>
            <a:ext cx="840665"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smtClean="0">
                <a:solidFill>
                  <a:srgbClr val="0000FF"/>
                </a:solidFill>
                <a:latin typeface="+mn-lt"/>
              </a:rPr>
              <a:t>[b=</a:t>
            </a:r>
            <a:r>
              <a:rPr lang="en-US" smtClean="0">
                <a:solidFill>
                  <a:srgbClr val="0000FF"/>
                </a:solidFill>
                <a:latin typeface="+mn-lt"/>
                <a:sym typeface="Math C" charset="0"/>
              </a:rPr>
              <a:t>?]</a:t>
            </a:r>
            <a:endParaRPr lang="en-US" dirty="0">
              <a:solidFill>
                <a:srgbClr val="0000FF"/>
              </a:solidFill>
              <a:latin typeface="+mn-lt"/>
              <a:sym typeface="Math C" charset="0"/>
            </a:endParaRPr>
          </a:p>
        </p:txBody>
      </p:sp>
      <p:cxnSp>
        <p:nvCxnSpPr>
          <p:cNvPr id="29" name="Straight Connector 28"/>
          <p:cNvCxnSpPr/>
          <p:nvPr/>
        </p:nvCxnSpPr>
        <p:spPr>
          <a:xfrm flipV="1">
            <a:off x="7401644" y="4992037"/>
            <a:ext cx="623212" cy="483830"/>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 Box 18"/>
          <p:cNvSpPr txBox="1">
            <a:spLocks noChangeArrowheads="1"/>
          </p:cNvSpPr>
          <p:nvPr/>
        </p:nvSpPr>
        <p:spPr bwMode="auto">
          <a:xfrm>
            <a:off x="7892607" y="4992983"/>
            <a:ext cx="840665"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smtClean="0">
                <a:solidFill>
                  <a:srgbClr val="0000FF"/>
                </a:solidFill>
                <a:latin typeface="+mn-lt"/>
              </a:rPr>
              <a:t>[b=</a:t>
            </a:r>
            <a:r>
              <a:rPr lang="en-US" smtClean="0">
                <a:solidFill>
                  <a:srgbClr val="0000FF"/>
                </a:solidFill>
                <a:latin typeface="+mn-lt"/>
                <a:sym typeface="Math C" charset="0"/>
              </a:rPr>
              <a:t>?]</a:t>
            </a:r>
            <a:endParaRPr lang="en-US" dirty="0">
              <a:solidFill>
                <a:srgbClr val="0000FF"/>
              </a:solidFill>
              <a:latin typeface="+mn-lt"/>
              <a:sym typeface="Math C" charset="0"/>
            </a:endParaRPr>
          </a:p>
        </p:txBody>
      </p:sp>
      <p:sp>
        <p:nvSpPr>
          <p:cNvPr id="33" name="Text Box 18"/>
          <p:cNvSpPr txBox="1">
            <a:spLocks noChangeArrowheads="1"/>
          </p:cNvSpPr>
          <p:nvPr/>
        </p:nvSpPr>
        <p:spPr bwMode="auto">
          <a:xfrm>
            <a:off x="4734846" y="2645333"/>
            <a:ext cx="122954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smtClean="0">
                <a:solidFill>
                  <a:srgbClr val="0000FF"/>
                </a:solidFill>
                <a:latin typeface="+mn-lt"/>
              </a:rPr>
              <a:t>[b=</a:t>
            </a:r>
            <a:r>
              <a:rPr lang="en-US" dirty="0" smtClean="0">
                <a:solidFill>
                  <a:srgbClr val="0000FF"/>
                </a:solidFill>
                <a:latin typeface="+mn-lt"/>
                <a:sym typeface="Math C" charset="0"/>
              </a:rPr>
              <a:t>1]</a:t>
            </a:r>
            <a:endParaRPr lang="en-US" dirty="0">
              <a:solidFill>
                <a:srgbClr val="0000FF"/>
              </a:solidFill>
              <a:latin typeface="+mn-lt"/>
              <a:sym typeface="Math C" charset="0"/>
            </a:endParaRPr>
          </a:p>
        </p:txBody>
      </p:sp>
      <p:sp>
        <p:nvSpPr>
          <p:cNvPr id="34" name="Text Box 18"/>
          <p:cNvSpPr txBox="1">
            <a:spLocks noChangeArrowheads="1"/>
          </p:cNvSpPr>
          <p:nvPr/>
        </p:nvSpPr>
        <p:spPr bwMode="auto">
          <a:xfrm>
            <a:off x="4723489" y="3874488"/>
            <a:ext cx="1240898"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smtClean="0">
                <a:solidFill>
                  <a:srgbClr val="0000FF"/>
                </a:solidFill>
                <a:latin typeface="+mn-lt"/>
              </a:rPr>
              <a:t>[</a:t>
            </a:r>
            <a:r>
              <a:rPr lang="en-US" smtClean="0">
                <a:solidFill>
                  <a:srgbClr val="0000FF"/>
                </a:solidFill>
                <a:latin typeface="+mn-lt"/>
              </a:rPr>
              <a:t>b=</a:t>
            </a:r>
            <a:r>
              <a:rPr lang="en-US" smtClean="0">
                <a:solidFill>
                  <a:srgbClr val="0000FF"/>
                </a:solidFill>
                <a:latin typeface="+mn-lt"/>
                <a:sym typeface="Math C" charset="0"/>
              </a:rPr>
              <a:t>?]</a:t>
            </a:r>
            <a:endParaRPr lang="en-US" dirty="0">
              <a:solidFill>
                <a:srgbClr val="0000FF"/>
              </a:solidFill>
              <a:latin typeface="+mn-lt"/>
              <a:sym typeface="Math C" charset="0"/>
            </a:endParaRPr>
          </a:p>
        </p:txBody>
      </p:sp>
      <p:sp>
        <p:nvSpPr>
          <p:cNvPr id="35" name="Text Box 18"/>
          <p:cNvSpPr txBox="1">
            <a:spLocks noChangeArrowheads="1"/>
          </p:cNvSpPr>
          <p:nvPr/>
        </p:nvSpPr>
        <p:spPr bwMode="auto">
          <a:xfrm>
            <a:off x="4752991" y="5056186"/>
            <a:ext cx="122954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smtClean="0">
                <a:solidFill>
                  <a:srgbClr val="0000FF"/>
                </a:solidFill>
                <a:latin typeface="+mn-lt"/>
              </a:rPr>
              <a:t>[</a:t>
            </a:r>
            <a:r>
              <a:rPr lang="en-US" smtClean="0">
                <a:solidFill>
                  <a:srgbClr val="0000FF"/>
                </a:solidFill>
                <a:latin typeface="+mn-lt"/>
              </a:rPr>
              <a:t>b=</a:t>
            </a:r>
            <a:r>
              <a:rPr lang="en-US" smtClean="0">
                <a:solidFill>
                  <a:srgbClr val="0000FF"/>
                </a:solidFill>
                <a:latin typeface="+mn-lt"/>
                <a:sym typeface="Math C" charset="0"/>
              </a:rPr>
              <a:t>?]</a:t>
            </a:r>
            <a:endParaRPr lang="en-US" dirty="0">
              <a:solidFill>
                <a:srgbClr val="0000FF"/>
              </a:solidFill>
              <a:latin typeface="+mn-lt"/>
              <a:sym typeface="Math C" charset="0"/>
            </a:endParaRPr>
          </a:p>
        </p:txBody>
      </p:sp>
      <p:sp>
        <p:nvSpPr>
          <p:cNvPr id="37" name="Text Box 18"/>
          <p:cNvSpPr txBox="1">
            <a:spLocks noChangeArrowheads="1"/>
          </p:cNvSpPr>
          <p:nvPr/>
        </p:nvSpPr>
        <p:spPr bwMode="auto">
          <a:xfrm>
            <a:off x="7205631" y="4990084"/>
            <a:ext cx="840665"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smtClean="0">
                <a:solidFill>
                  <a:srgbClr val="0000FF"/>
                </a:solidFill>
                <a:latin typeface="+mn-lt"/>
              </a:rPr>
              <a:t>[b=</a:t>
            </a:r>
            <a:r>
              <a:rPr lang="en-US" dirty="0" smtClean="0">
                <a:solidFill>
                  <a:srgbClr val="0000FF"/>
                </a:solidFill>
                <a:latin typeface="+mn-lt"/>
                <a:sym typeface="Math C" charset="0"/>
              </a:rPr>
              <a:t>2]</a:t>
            </a:r>
            <a:endParaRPr lang="en-US" dirty="0">
              <a:solidFill>
                <a:srgbClr val="0000FF"/>
              </a:solidFill>
              <a:latin typeface="+mn-lt"/>
              <a:sym typeface="Math C" charset="0"/>
            </a:endParaRPr>
          </a:p>
        </p:txBody>
      </p:sp>
      <p:sp>
        <p:nvSpPr>
          <p:cNvPr id="31" name="Oval 30"/>
          <p:cNvSpPr/>
          <p:nvPr/>
        </p:nvSpPr>
        <p:spPr>
          <a:xfrm>
            <a:off x="6952020" y="1882707"/>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944400" y="2835207"/>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948210" y="4119177"/>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112040" y="5163117"/>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751548" y="3762372"/>
            <a:ext cx="578591" cy="276999"/>
          </a:xfrm>
          <a:prstGeom prst="rect">
            <a:avLst/>
          </a:prstGeom>
          <a:solidFill>
            <a:schemeClr val="bg1"/>
          </a:solidFill>
        </p:spPr>
        <p:txBody>
          <a:bodyPr wrap="none" tIns="0" bIns="0" rtlCol="0">
            <a:spAutoFit/>
          </a:bodyPr>
          <a:lstStyle/>
          <a:p>
            <a:r>
              <a:rPr lang="en-US" dirty="0" smtClean="0"/>
              <a:t>true</a:t>
            </a:r>
            <a:endParaRPr lang="en-US" dirty="0"/>
          </a:p>
        </p:txBody>
      </p:sp>
    </p:spTree>
    <p:extLst>
      <p:ext uri="{BB962C8B-B14F-4D97-AF65-F5344CB8AC3E}">
        <p14:creationId xmlns:p14="http://schemas.microsoft.com/office/powerpoint/2010/main" val="88942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7" grpId="0"/>
      <p:bldP spid="30" grpId="0"/>
      <p:bldP spid="33" grpId="0"/>
      <p:bldP spid="34" grpId="0"/>
      <p:bldP spid="35"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Dynamic vs. Static Analysis</a:t>
            </a:r>
            <a:endParaRPr lang="en-US" dirty="0"/>
          </a:p>
        </p:txBody>
      </p:sp>
      <p:graphicFrame>
        <p:nvGraphicFramePr>
          <p:cNvPr id="3" name="Group 3"/>
          <p:cNvGraphicFramePr>
            <a:graphicFrameLocks noGrp="1"/>
          </p:cNvGraphicFramePr>
          <p:nvPr>
            <p:ph idx="1"/>
            <p:extLst>
              <p:ext uri="{D42A27DB-BD31-4B8C-83A1-F6EECF244321}">
                <p14:modId xmlns:p14="http://schemas.microsoft.com/office/powerpoint/2010/main" val="1857046242"/>
              </p:ext>
            </p:extLst>
          </p:nvPr>
        </p:nvGraphicFramePr>
        <p:xfrm>
          <a:off x="496409" y="2131722"/>
          <a:ext cx="8091786" cy="2626908"/>
        </p:xfrm>
        <a:graphic>
          <a:graphicData uri="http://schemas.openxmlformats.org/drawingml/2006/table">
            <a:tbl>
              <a:tblPr/>
              <a:tblGrid>
                <a:gridCol w="1863485"/>
                <a:gridCol w="3035066"/>
                <a:gridCol w="3193235"/>
              </a:tblGrid>
              <a:tr h="58762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r>
                        <a:rPr kumimoji="0" lang="en-US" sz="2400" b="0" i="0" u="none" strike="noStrike" cap="none" normalizeH="0" baseline="0" dirty="0" smtClean="0">
                          <a:ln>
                            <a:noFill/>
                          </a:ln>
                          <a:solidFill>
                            <a:schemeClr val="tx1"/>
                          </a:solidFill>
                          <a:effectLst/>
                          <a:latin typeface="Calibri"/>
                          <a:ea typeface="ＭＳ Ｐゴシック" charset="0"/>
                        </a:rPr>
                        <a:t>Dynamic</a:t>
                      </a: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r>
                        <a:rPr kumimoji="0" lang="en-US" sz="2400" b="0" i="0" u="none" strike="noStrike" cap="none" normalizeH="0" baseline="0" dirty="0" smtClean="0">
                          <a:ln>
                            <a:noFill/>
                          </a:ln>
                          <a:solidFill>
                            <a:schemeClr val="tx1"/>
                          </a:solidFill>
                          <a:effectLst/>
                          <a:latin typeface="Calibri"/>
                          <a:ea typeface="ＭＳ Ｐゴシック" charset="0"/>
                        </a:rPr>
                        <a:t>Static</a:t>
                      </a: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939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r>
                        <a:rPr kumimoji="0" lang="en-US" sz="2400" b="0" i="0" u="none" strike="noStrike" cap="none" normalizeH="0" baseline="0" dirty="0" smtClean="0">
                          <a:ln>
                            <a:noFill/>
                          </a:ln>
                          <a:solidFill>
                            <a:schemeClr val="tx1"/>
                          </a:solidFill>
                          <a:effectLst/>
                          <a:latin typeface="Calibri"/>
                          <a:ea typeface="ＭＳ Ｐゴシック" charset="0"/>
                        </a:rPr>
                        <a:t>Cost</a:t>
                      </a: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r>
                        <a:rPr kumimoji="0" lang="en-US" sz="2400" b="0" i="0" u="none" strike="noStrike" cap="none" normalizeH="0" baseline="0" dirty="0" smtClean="0">
                          <a:ln>
                            <a:noFill/>
                          </a:ln>
                          <a:solidFill>
                            <a:schemeClr val="tx1"/>
                          </a:solidFill>
                          <a:effectLst/>
                          <a:latin typeface="+mn-lt"/>
                          <a:ea typeface="ＭＳ Ｐゴシック" charset="0"/>
                        </a:rPr>
                        <a:t>Effectiveness</a:t>
                      </a:r>
                      <a:endParaRPr kumimoji="0" lang="en-US" sz="2400" b="0" i="0" u="none" strike="noStrike" cap="none" normalizeH="0" baseline="0" dirty="0">
                        <a:ln>
                          <a:noFill/>
                        </a:ln>
                        <a:solidFill>
                          <a:schemeClr val="tx1"/>
                        </a:solidFill>
                        <a:effectLst/>
                        <a:latin typeface="+mn-lt"/>
                        <a:ea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457200" y="1324596"/>
            <a:ext cx="6644255" cy="492443"/>
          </a:xfrm>
          <a:prstGeom prst="rect">
            <a:avLst/>
          </a:prstGeom>
          <a:noFill/>
        </p:spPr>
        <p:txBody>
          <a:bodyPr wrap="none" rtlCol="0">
            <a:spAutoFit/>
          </a:bodyPr>
          <a:lstStyle/>
          <a:p>
            <a:r>
              <a:rPr lang="en-US" sz="2600" dirty="0"/>
              <a:t>Match each box with its corresponding feature. </a:t>
            </a:r>
          </a:p>
        </p:txBody>
      </p:sp>
      <p:sp>
        <p:nvSpPr>
          <p:cNvPr id="5" name="Rectangle 4"/>
          <p:cNvSpPr/>
          <p:nvPr/>
        </p:nvSpPr>
        <p:spPr>
          <a:xfrm>
            <a:off x="0" y="5068264"/>
            <a:ext cx="2207035" cy="769441"/>
          </a:xfrm>
          <a:prstGeom prst="rect">
            <a:avLst/>
          </a:prstGeom>
        </p:spPr>
        <p:txBody>
          <a:bodyPr wrap="square">
            <a:spAutoFit/>
          </a:bodyPr>
          <a:lstStyle/>
          <a:p>
            <a:pPr lvl="0" algn="ctr" defTabSz="914400" eaLnBrk="0" fontAlgn="base" hangingPunct="0">
              <a:spcBef>
                <a:spcPct val="20000"/>
              </a:spcBef>
              <a:spcAft>
                <a:spcPct val="0"/>
              </a:spcAft>
              <a:buClr>
                <a:schemeClr val="accent2"/>
              </a:buClr>
              <a:buSzPct val="75000"/>
            </a:pPr>
            <a:r>
              <a:rPr lang="en-US" sz="2200" dirty="0" smtClean="0">
                <a:ea typeface="ＭＳ Ｐゴシック" charset="0"/>
              </a:rPr>
              <a:t>A. </a:t>
            </a:r>
            <a:r>
              <a:rPr lang="en-US" sz="2200" dirty="0" smtClean="0">
                <a:solidFill>
                  <a:srgbClr val="7030A0"/>
                </a:solidFill>
                <a:ea typeface="ＭＳ Ｐゴシック" charset="0"/>
              </a:rPr>
              <a:t>Unsound</a:t>
            </a:r>
            <a:r>
              <a:rPr lang="en-US" sz="2200" dirty="0">
                <a:solidFill>
                  <a:srgbClr val="7030A0"/>
                </a:solidFill>
                <a:ea typeface="ＭＳ Ｐゴシック" charset="0"/>
              </a:rPr>
              <a:t/>
            </a:r>
            <a:br>
              <a:rPr lang="en-US" sz="2200" dirty="0">
                <a:solidFill>
                  <a:srgbClr val="7030A0"/>
                </a:solidFill>
                <a:ea typeface="ＭＳ Ｐゴシック" charset="0"/>
              </a:rPr>
            </a:br>
            <a:r>
              <a:rPr lang="en-US" sz="2200" dirty="0" smtClean="0">
                <a:solidFill>
                  <a:srgbClr val="7030A0"/>
                </a:solidFill>
                <a:ea typeface="ＭＳ Ｐゴシック" charset="0"/>
              </a:rPr>
              <a:t> (</a:t>
            </a:r>
            <a:r>
              <a:rPr lang="en-US" sz="2200" dirty="0">
                <a:solidFill>
                  <a:srgbClr val="7030A0"/>
                </a:solidFill>
                <a:ea typeface="ＭＳ Ｐゴシック" charset="0"/>
              </a:rPr>
              <a:t>may </a:t>
            </a:r>
            <a:r>
              <a:rPr lang="en-US" sz="2200" dirty="0" smtClean="0">
                <a:solidFill>
                  <a:srgbClr val="7030A0"/>
                </a:solidFill>
                <a:ea typeface="ＭＳ Ｐゴシック" charset="0"/>
              </a:rPr>
              <a:t>miss errors</a:t>
            </a:r>
            <a:r>
              <a:rPr lang="en-US" sz="2200" dirty="0">
                <a:solidFill>
                  <a:srgbClr val="7030A0"/>
                </a:solidFill>
                <a:ea typeface="ＭＳ Ｐゴシック" charset="0"/>
              </a:rPr>
              <a:t>)</a:t>
            </a:r>
          </a:p>
        </p:txBody>
      </p:sp>
      <p:sp>
        <p:nvSpPr>
          <p:cNvPr id="6" name="TextBox 5"/>
          <p:cNvSpPr txBox="1"/>
          <p:nvPr/>
        </p:nvSpPr>
        <p:spPr>
          <a:xfrm>
            <a:off x="6968457" y="5072324"/>
            <a:ext cx="1993173" cy="1107996"/>
          </a:xfrm>
          <a:prstGeom prst="rect">
            <a:avLst/>
          </a:prstGeom>
          <a:noFill/>
        </p:spPr>
        <p:txBody>
          <a:bodyPr wrap="none" rtlCol="0">
            <a:spAutoFit/>
          </a:bodyPr>
          <a:lstStyle/>
          <a:p>
            <a:pPr algn="ctr"/>
            <a:r>
              <a:rPr lang="en-US" sz="2200" dirty="0" smtClean="0">
                <a:ea typeface="ＭＳ Ｐゴシック" charset="0"/>
              </a:rPr>
              <a:t>D. </a:t>
            </a:r>
            <a:r>
              <a:rPr lang="en-US" sz="2200" dirty="0" smtClean="0">
                <a:solidFill>
                  <a:srgbClr val="7030A0"/>
                </a:solidFill>
                <a:ea typeface="ＭＳ Ｐゴシック" charset="0"/>
              </a:rPr>
              <a:t>Incomplete</a:t>
            </a:r>
            <a:br>
              <a:rPr lang="en-US" sz="2200" dirty="0" smtClean="0">
                <a:solidFill>
                  <a:srgbClr val="7030A0"/>
                </a:solidFill>
                <a:ea typeface="ＭＳ Ｐゴシック" charset="0"/>
              </a:rPr>
            </a:br>
            <a:r>
              <a:rPr lang="en-US" sz="2200" dirty="0" smtClean="0">
                <a:solidFill>
                  <a:srgbClr val="7030A0"/>
                </a:solidFill>
                <a:ea typeface="ＭＳ Ｐゴシック" charset="0"/>
              </a:rPr>
              <a:t>(may report</a:t>
            </a:r>
            <a:br>
              <a:rPr lang="en-US" sz="2200" dirty="0" smtClean="0">
                <a:solidFill>
                  <a:srgbClr val="7030A0"/>
                </a:solidFill>
                <a:ea typeface="ＭＳ Ｐゴシック" charset="0"/>
              </a:rPr>
            </a:br>
            <a:r>
              <a:rPr lang="en-US" sz="2200" dirty="0" smtClean="0">
                <a:solidFill>
                  <a:srgbClr val="7030A0"/>
                </a:solidFill>
                <a:ea typeface="ＭＳ Ｐゴシック" charset="0"/>
              </a:rPr>
              <a:t>spurious </a:t>
            </a:r>
            <a:r>
              <a:rPr lang="en-US" sz="2200" dirty="0">
                <a:solidFill>
                  <a:srgbClr val="7030A0"/>
                </a:solidFill>
                <a:ea typeface="ＭＳ Ｐゴシック" charset="0"/>
              </a:rPr>
              <a:t>errors)</a:t>
            </a:r>
            <a:endParaRPr lang="en-US" sz="2200" dirty="0">
              <a:solidFill>
                <a:srgbClr val="7030A0"/>
              </a:solidFill>
            </a:endParaRPr>
          </a:p>
        </p:txBody>
      </p:sp>
      <p:sp>
        <p:nvSpPr>
          <p:cNvPr id="7" name="TextBox 6"/>
          <p:cNvSpPr txBox="1"/>
          <p:nvPr/>
        </p:nvSpPr>
        <p:spPr>
          <a:xfrm>
            <a:off x="2306373" y="5072324"/>
            <a:ext cx="2516576" cy="1107996"/>
          </a:xfrm>
          <a:prstGeom prst="rect">
            <a:avLst/>
          </a:prstGeom>
          <a:noFill/>
        </p:spPr>
        <p:txBody>
          <a:bodyPr wrap="square" rtlCol="0">
            <a:spAutoFit/>
          </a:bodyPr>
          <a:lstStyle/>
          <a:p>
            <a:pPr lvl="0" algn="ctr"/>
            <a:r>
              <a:rPr lang="en-US" sz="2200" dirty="0">
                <a:ea typeface="ＭＳ Ｐゴシック" charset="0"/>
              </a:rPr>
              <a:t>B</a:t>
            </a:r>
            <a:r>
              <a:rPr lang="en-US" sz="2200" dirty="0" smtClean="0">
                <a:ea typeface="ＭＳ Ｐゴシック" charset="0"/>
              </a:rPr>
              <a:t>. </a:t>
            </a:r>
            <a:r>
              <a:rPr lang="en-US" sz="2200" dirty="0" smtClean="0">
                <a:solidFill>
                  <a:srgbClr val="7030A0"/>
                </a:solidFill>
                <a:ea typeface="ＭＳ Ｐゴシック" charset="0"/>
              </a:rPr>
              <a:t>Proportional to</a:t>
            </a:r>
            <a:br>
              <a:rPr lang="en-US" sz="2200" dirty="0" smtClean="0">
                <a:solidFill>
                  <a:srgbClr val="7030A0"/>
                </a:solidFill>
                <a:ea typeface="ＭＳ Ｐゴシック" charset="0"/>
              </a:rPr>
            </a:br>
            <a:r>
              <a:rPr lang="en-US" sz="2200" dirty="0" smtClean="0">
                <a:solidFill>
                  <a:srgbClr val="7030A0"/>
                </a:solidFill>
                <a:ea typeface="ＭＳ Ｐゴシック" charset="0"/>
              </a:rPr>
              <a:t>program’s execution</a:t>
            </a:r>
            <a:br>
              <a:rPr lang="en-US" sz="2200" dirty="0" smtClean="0">
                <a:solidFill>
                  <a:srgbClr val="7030A0"/>
                </a:solidFill>
                <a:ea typeface="ＭＳ Ｐゴシック" charset="0"/>
              </a:rPr>
            </a:br>
            <a:r>
              <a:rPr lang="en-US" sz="2200" dirty="0" smtClean="0">
                <a:solidFill>
                  <a:srgbClr val="7030A0"/>
                </a:solidFill>
                <a:ea typeface="ＭＳ Ｐゴシック" charset="0"/>
              </a:rPr>
              <a:t>time</a:t>
            </a:r>
            <a:endParaRPr lang="en-US" sz="2200" dirty="0">
              <a:solidFill>
                <a:srgbClr val="7030A0"/>
              </a:solidFill>
              <a:ea typeface="ＭＳ Ｐゴシック" charset="0"/>
            </a:endParaRPr>
          </a:p>
        </p:txBody>
      </p:sp>
      <p:sp>
        <p:nvSpPr>
          <p:cNvPr id="8" name="TextBox 7"/>
          <p:cNvSpPr txBox="1"/>
          <p:nvPr/>
        </p:nvSpPr>
        <p:spPr>
          <a:xfrm>
            <a:off x="4705117" y="5068264"/>
            <a:ext cx="2354780" cy="1046440"/>
          </a:xfrm>
          <a:prstGeom prst="rect">
            <a:avLst/>
          </a:prstGeom>
          <a:noFill/>
        </p:spPr>
        <p:txBody>
          <a:bodyPr wrap="square" rtlCol="0">
            <a:spAutoFit/>
          </a:bodyPr>
          <a:lstStyle/>
          <a:p>
            <a:pPr lvl="0" algn="ctr"/>
            <a:r>
              <a:rPr lang="en-US" sz="2200" smtClean="0">
                <a:ea typeface="ＭＳ Ｐゴシック" charset="0"/>
              </a:rPr>
              <a:t>C.  </a:t>
            </a:r>
            <a:r>
              <a:rPr lang="en-US" sz="2200" dirty="0" smtClean="0">
                <a:solidFill>
                  <a:srgbClr val="7030A0"/>
                </a:solidFill>
                <a:ea typeface="ＭＳ Ｐゴシック" charset="0"/>
              </a:rPr>
              <a:t>Proportional to program’s size</a:t>
            </a:r>
            <a:endParaRPr lang="en-US" sz="2200" dirty="0">
              <a:solidFill>
                <a:srgbClr val="7030A0"/>
              </a:solidFill>
              <a:ea typeface="ＭＳ Ｐゴシック" charset="0"/>
            </a:endParaRPr>
          </a:p>
          <a:p>
            <a:endParaRPr lang="en-US" dirty="0"/>
          </a:p>
        </p:txBody>
      </p:sp>
    </p:spTree>
    <p:extLst>
      <p:ext uri="{BB962C8B-B14F-4D97-AF65-F5344CB8AC3E}">
        <p14:creationId xmlns:p14="http://schemas.microsoft.com/office/powerpoint/2010/main" val="3866899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3"/>
          <p:cNvGraphicFramePr>
            <a:graphicFrameLocks/>
          </p:cNvGraphicFramePr>
          <p:nvPr>
            <p:extLst>
              <p:ext uri="{D42A27DB-BD31-4B8C-83A1-F6EECF244321}">
                <p14:modId xmlns:p14="http://schemas.microsoft.com/office/powerpoint/2010/main" val="818921251"/>
              </p:ext>
            </p:extLst>
          </p:nvPr>
        </p:nvGraphicFramePr>
        <p:xfrm>
          <a:off x="496409" y="2131722"/>
          <a:ext cx="8091786" cy="2626908"/>
        </p:xfrm>
        <a:graphic>
          <a:graphicData uri="http://schemas.openxmlformats.org/drawingml/2006/table">
            <a:tbl>
              <a:tblPr/>
              <a:tblGrid>
                <a:gridCol w="1863485"/>
                <a:gridCol w="3023636"/>
                <a:gridCol w="3204665"/>
              </a:tblGrid>
              <a:tr h="58762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r>
                        <a:rPr kumimoji="0" lang="en-US" sz="2400" b="0" i="0" u="none" strike="noStrike" cap="none" normalizeH="0" baseline="0" dirty="0" smtClean="0">
                          <a:ln>
                            <a:noFill/>
                          </a:ln>
                          <a:solidFill>
                            <a:schemeClr val="tx1"/>
                          </a:solidFill>
                          <a:effectLst/>
                          <a:latin typeface="Calibri"/>
                          <a:ea typeface="ＭＳ Ｐゴシック" charset="0"/>
                        </a:rPr>
                        <a:t>Dynamic</a:t>
                      </a: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r>
                        <a:rPr kumimoji="0" lang="en-US" sz="2400" b="0" i="0" u="none" strike="noStrike" cap="none" normalizeH="0" baseline="0" dirty="0" smtClean="0">
                          <a:ln>
                            <a:noFill/>
                          </a:ln>
                          <a:solidFill>
                            <a:schemeClr val="tx1"/>
                          </a:solidFill>
                          <a:effectLst/>
                          <a:latin typeface="Calibri"/>
                          <a:ea typeface="ＭＳ Ｐゴシック" charset="0"/>
                        </a:rPr>
                        <a:t>Static</a:t>
                      </a: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939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r>
                        <a:rPr kumimoji="0" lang="en-US" sz="2400" b="0" i="0" u="none" strike="noStrike" cap="none" normalizeH="0" baseline="0" dirty="0" smtClean="0">
                          <a:ln>
                            <a:noFill/>
                          </a:ln>
                          <a:solidFill>
                            <a:schemeClr val="tx1"/>
                          </a:solidFill>
                          <a:effectLst/>
                          <a:latin typeface="Calibri"/>
                          <a:ea typeface="ＭＳ Ｐゴシック" charset="0"/>
                        </a:rPr>
                        <a:t>Cost</a:t>
                      </a: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r>
                        <a:rPr kumimoji="0" lang="en-US" sz="2400" b="0" i="0" u="none" strike="noStrike" cap="none" normalizeH="0" baseline="0" dirty="0" smtClean="0">
                          <a:ln>
                            <a:noFill/>
                          </a:ln>
                          <a:solidFill>
                            <a:schemeClr val="tx1"/>
                          </a:solidFill>
                          <a:effectLst/>
                          <a:latin typeface="+mn-lt"/>
                          <a:ea typeface="ＭＳ Ｐゴシック" charset="0"/>
                        </a:rPr>
                        <a:t>Effectiveness</a:t>
                      </a:r>
                      <a:endParaRPr kumimoji="0" lang="en-US" sz="2400" b="0" i="0" u="none" strike="noStrike" cap="none" normalizeH="0" baseline="0" dirty="0">
                        <a:ln>
                          <a:noFill/>
                        </a:ln>
                        <a:solidFill>
                          <a:schemeClr val="tx1"/>
                        </a:solidFill>
                        <a:effectLst/>
                        <a:latin typeface="+mn-lt"/>
                        <a:ea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charset="0"/>
                        <a:buNone/>
                        <a:tabLst/>
                      </a:pPr>
                      <a:endParaRPr kumimoji="0" lang="en-US" sz="2400" b="0" i="0" u="none" strike="noStrike" cap="none" normalizeH="0" baseline="0" dirty="0">
                        <a:ln>
                          <a:noFill/>
                        </a:ln>
                        <a:solidFill>
                          <a:schemeClr val="tx1"/>
                        </a:solidFill>
                        <a:effectLst/>
                        <a:latin typeface="Calibri"/>
                        <a:ea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itle 1"/>
          <p:cNvSpPr>
            <a:spLocks noGrp="1"/>
          </p:cNvSpPr>
          <p:nvPr>
            <p:ph type="title"/>
          </p:nvPr>
        </p:nvSpPr>
        <p:spPr/>
        <p:txBody>
          <a:bodyPr/>
          <a:lstStyle/>
          <a:p>
            <a:r>
              <a:rPr lang="en-US" dirty="0" smtClean="0"/>
              <a:t>QUIZ: Dynamic vs. Static Analysis</a:t>
            </a:r>
            <a:endParaRPr lang="en-US" dirty="0"/>
          </a:p>
        </p:txBody>
      </p:sp>
      <p:sp>
        <p:nvSpPr>
          <p:cNvPr id="4" name="TextBox 3"/>
          <p:cNvSpPr txBox="1"/>
          <p:nvPr/>
        </p:nvSpPr>
        <p:spPr>
          <a:xfrm>
            <a:off x="457200" y="1324596"/>
            <a:ext cx="6644255" cy="492443"/>
          </a:xfrm>
          <a:prstGeom prst="rect">
            <a:avLst/>
          </a:prstGeom>
          <a:noFill/>
        </p:spPr>
        <p:txBody>
          <a:bodyPr wrap="none" rtlCol="0">
            <a:spAutoFit/>
          </a:bodyPr>
          <a:lstStyle/>
          <a:p>
            <a:r>
              <a:rPr lang="en-US" sz="2600" dirty="0"/>
              <a:t>Match each box with its corresponding feature. </a:t>
            </a:r>
          </a:p>
        </p:txBody>
      </p:sp>
      <p:sp>
        <p:nvSpPr>
          <p:cNvPr id="7" name="TextBox 6"/>
          <p:cNvSpPr txBox="1"/>
          <p:nvPr/>
        </p:nvSpPr>
        <p:spPr>
          <a:xfrm>
            <a:off x="2315297" y="2810242"/>
            <a:ext cx="3146285" cy="769441"/>
          </a:xfrm>
          <a:prstGeom prst="rect">
            <a:avLst/>
          </a:prstGeom>
          <a:noFill/>
        </p:spPr>
        <p:txBody>
          <a:bodyPr wrap="square" rtlCol="0">
            <a:spAutoFit/>
          </a:bodyPr>
          <a:lstStyle/>
          <a:p>
            <a:pPr lvl="0" algn="ctr"/>
            <a:r>
              <a:rPr lang="en-US" sz="2200" dirty="0" smtClean="0">
                <a:ea typeface="ＭＳ Ｐゴシック" charset="0"/>
              </a:rPr>
              <a:t>B. </a:t>
            </a:r>
            <a:r>
              <a:rPr lang="en-US" sz="2200" dirty="0" smtClean="0">
                <a:solidFill>
                  <a:srgbClr val="7030A0"/>
                </a:solidFill>
                <a:ea typeface="ＭＳ Ｐゴシック" charset="0"/>
              </a:rPr>
              <a:t>Proportional to</a:t>
            </a:r>
            <a:br>
              <a:rPr lang="en-US" sz="2200" dirty="0" smtClean="0">
                <a:solidFill>
                  <a:srgbClr val="7030A0"/>
                </a:solidFill>
                <a:ea typeface="ＭＳ Ｐゴシック" charset="0"/>
              </a:rPr>
            </a:br>
            <a:r>
              <a:rPr lang="en-US" sz="2200" dirty="0" smtClean="0">
                <a:solidFill>
                  <a:srgbClr val="7030A0"/>
                </a:solidFill>
                <a:ea typeface="ＭＳ Ｐゴシック" charset="0"/>
              </a:rPr>
              <a:t>program’s execution time</a:t>
            </a:r>
            <a:endParaRPr lang="en-US" sz="2200" dirty="0">
              <a:solidFill>
                <a:srgbClr val="7030A0"/>
              </a:solidFill>
              <a:ea typeface="ＭＳ Ｐゴシック" charset="0"/>
            </a:endParaRPr>
          </a:p>
        </p:txBody>
      </p:sp>
      <p:sp>
        <p:nvSpPr>
          <p:cNvPr id="8" name="TextBox 7"/>
          <p:cNvSpPr txBox="1"/>
          <p:nvPr/>
        </p:nvSpPr>
        <p:spPr>
          <a:xfrm>
            <a:off x="5667323" y="2806459"/>
            <a:ext cx="2354780" cy="769441"/>
          </a:xfrm>
          <a:prstGeom prst="rect">
            <a:avLst/>
          </a:prstGeom>
          <a:noFill/>
        </p:spPr>
        <p:txBody>
          <a:bodyPr wrap="square" rtlCol="0">
            <a:spAutoFit/>
          </a:bodyPr>
          <a:lstStyle/>
          <a:p>
            <a:pPr lvl="0" algn="ctr"/>
            <a:r>
              <a:rPr lang="en-US" sz="2200" dirty="0" smtClean="0">
                <a:ea typeface="ＭＳ Ｐゴシック" charset="0"/>
              </a:rPr>
              <a:t>C.  </a:t>
            </a:r>
            <a:r>
              <a:rPr lang="en-US" sz="2200" dirty="0" smtClean="0">
                <a:solidFill>
                  <a:srgbClr val="7030A0"/>
                </a:solidFill>
                <a:ea typeface="ＭＳ Ｐゴシック" charset="0"/>
              </a:rPr>
              <a:t>Proportional to program’s size</a:t>
            </a:r>
            <a:endParaRPr lang="en-US" sz="2200" dirty="0">
              <a:solidFill>
                <a:srgbClr val="7030A0"/>
              </a:solidFill>
              <a:ea typeface="ＭＳ Ｐゴシック" charset="0"/>
            </a:endParaRPr>
          </a:p>
        </p:txBody>
      </p:sp>
      <p:sp>
        <p:nvSpPr>
          <p:cNvPr id="11" name="Rectangle 10"/>
          <p:cNvSpPr/>
          <p:nvPr/>
        </p:nvSpPr>
        <p:spPr>
          <a:xfrm>
            <a:off x="2540642" y="3827865"/>
            <a:ext cx="2207035" cy="769441"/>
          </a:xfrm>
          <a:prstGeom prst="rect">
            <a:avLst/>
          </a:prstGeom>
        </p:spPr>
        <p:txBody>
          <a:bodyPr wrap="square">
            <a:spAutoFit/>
          </a:bodyPr>
          <a:lstStyle/>
          <a:p>
            <a:pPr lvl="0" algn="ctr" defTabSz="914400" eaLnBrk="0" fontAlgn="base" hangingPunct="0">
              <a:spcBef>
                <a:spcPct val="20000"/>
              </a:spcBef>
              <a:spcAft>
                <a:spcPct val="0"/>
              </a:spcAft>
              <a:buClr>
                <a:schemeClr val="accent2"/>
              </a:buClr>
              <a:buSzPct val="75000"/>
            </a:pPr>
            <a:r>
              <a:rPr lang="en-US" sz="2200" dirty="0" smtClean="0">
                <a:ea typeface="ＭＳ Ｐゴシック" charset="0"/>
              </a:rPr>
              <a:t>A. </a:t>
            </a:r>
            <a:r>
              <a:rPr lang="en-US" sz="2200" dirty="0" smtClean="0">
                <a:solidFill>
                  <a:srgbClr val="7030A0"/>
                </a:solidFill>
                <a:ea typeface="ＭＳ Ｐゴシック" charset="0"/>
              </a:rPr>
              <a:t>Unsound</a:t>
            </a:r>
            <a:r>
              <a:rPr lang="en-US" sz="2200" dirty="0">
                <a:solidFill>
                  <a:srgbClr val="7030A0"/>
                </a:solidFill>
                <a:ea typeface="ＭＳ Ｐゴシック" charset="0"/>
              </a:rPr>
              <a:t/>
            </a:r>
            <a:br>
              <a:rPr lang="en-US" sz="2200" dirty="0">
                <a:solidFill>
                  <a:srgbClr val="7030A0"/>
                </a:solidFill>
                <a:ea typeface="ＭＳ Ｐゴシック" charset="0"/>
              </a:rPr>
            </a:br>
            <a:r>
              <a:rPr lang="en-US" sz="2200" dirty="0" smtClean="0">
                <a:solidFill>
                  <a:srgbClr val="7030A0"/>
                </a:solidFill>
                <a:ea typeface="ＭＳ Ｐゴシック" charset="0"/>
              </a:rPr>
              <a:t> (</a:t>
            </a:r>
            <a:r>
              <a:rPr lang="en-US" sz="2200" dirty="0">
                <a:solidFill>
                  <a:srgbClr val="7030A0"/>
                </a:solidFill>
                <a:ea typeface="ＭＳ Ｐゴシック" charset="0"/>
              </a:rPr>
              <a:t>may </a:t>
            </a:r>
            <a:r>
              <a:rPr lang="en-US" sz="2200" dirty="0" smtClean="0">
                <a:solidFill>
                  <a:srgbClr val="7030A0"/>
                </a:solidFill>
                <a:ea typeface="ＭＳ Ｐゴシック" charset="0"/>
              </a:rPr>
              <a:t>miss errors</a:t>
            </a:r>
            <a:r>
              <a:rPr lang="en-US" sz="2200" dirty="0">
                <a:solidFill>
                  <a:srgbClr val="7030A0"/>
                </a:solidFill>
                <a:ea typeface="ＭＳ Ｐゴシック" charset="0"/>
              </a:rPr>
              <a:t>)</a:t>
            </a:r>
          </a:p>
        </p:txBody>
      </p:sp>
      <p:sp>
        <p:nvSpPr>
          <p:cNvPr id="12" name="TextBox 11"/>
          <p:cNvSpPr txBox="1"/>
          <p:nvPr/>
        </p:nvSpPr>
        <p:spPr>
          <a:xfrm>
            <a:off x="5500406" y="3824722"/>
            <a:ext cx="2781403" cy="769441"/>
          </a:xfrm>
          <a:prstGeom prst="rect">
            <a:avLst/>
          </a:prstGeom>
          <a:noFill/>
        </p:spPr>
        <p:txBody>
          <a:bodyPr wrap="none" rtlCol="0">
            <a:spAutoFit/>
          </a:bodyPr>
          <a:lstStyle/>
          <a:p>
            <a:pPr algn="ctr"/>
            <a:r>
              <a:rPr lang="en-US" sz="2200" dirty="0" smtClean="0">
                <a:ea typeface="ＭＳ Ｐゴシック" charset="0"/>
              </a:rPr>
              <a:t>D. </a:t>
            </a:r>
            <a:r>
              <a:rPr lang="en-US" sz="2200" dirty="0" smtClean="0">
                <a:solidFill>
                  <a:srgbClr val="7030A0"/>
                </a:solidFill>
                <a:ea typeface="ＭＳ Ｐゴシック" charset="0"/>
              </a:rPr>
              <a:t>Incomplete (may</a:t>
            </a:r>
            <a:br>
              <a:rPr lang="en-US" sz="2200" dirty="0" smtClean="0">
                <a:solidFill>
                  <a:srgbClr val="7030A0"/>
                </a:solidFill>
                <a:ea typeface="ＭＳ Ｐゴシック" charset="0"/>
              </a:rPr>
            </a:br>
            <a:r>
              <a:rPr lang="en-US" sz="2200" dirty="0" smtClean="0">
                <a:solidFill>
                  <a:srgbClr val="7030A0"/>
                </a:solidFill>
                <a:ea typeface="ＭＳ Ｐゴシック" charset="0"/>
              </a:rPr>
              <a:t>report spurious </a:t>
            </a:r>
            <a:r>
              <a:rPr lang="en-US" sz="2200" dirty="0">
                <a:solidFill>
                  <a:srgbClr val="7030A0"/>
                </a:solidFill>
                <a:ea typeface="ＭＳ Ｐゴシック" charset="0"/>
              </a:rPr>
              <a:t>errors)</a:t>
            </a:r>
            <a:endParaRPr lang="en-US" sz="2200" dirty="0">
              <a:solidFill>
                <a:srgbClr val="7030A0"/>
              </a:solidFill>
            </a:endParaRPr>
          </a:p>
        </p:txBody>
      </p:sp>
    </p:spTree>
    <p:extLst>
      <p:ext uri="{BB962C8B-B14F-4D97-AF65-F5344CB8AC3E}">
        <p14:creationId xmlns:p14="http://schemas.microsoft.com/office/powerpoint/2010/main" val="1940076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Take This Course?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Learn methods to improve software quality</a:t>
            </a:r>
          </a:p>
          <a:p>
            <a:pPr lvl="1"/>
            <a:r>
              <a:rPr lang="en-US" dirty="0" smtClean="0"/>
              <a:t>reliability, security, performance, etc.</a:t>
            </a:r>
          </a:p>
          <a:p>
            <a:endParaRPr lang="en-US" dirty="0" smtClean="0"/>
          </a:p>
          <a:p>
            <a:r>
              <a:rPr lang="en-US" dirty="0" smtClean="0"/>
              <a:t>Become a better software developer/tester</a:t>
            </a:r>
          </a:p>
          <a:p>
            <a:endParaRPr lang="en-US" dirty="0" smtClean="0"/>
          </a:p>
          <a:p>
            <a:r>
              <a:rPr lang="en-US" dirty="0" smtClean="0"/>
              <a:t>Build specialized tools for software diagnosis</a:t>
            </a:r>
            <a:br>
              <a:rPr lang="en-US" dirty="0" smtClean="0"/>
            </a:br>
            <a:r>
              <a:rPr lang="en-US" dirty="0" smtClean="0"/>
              <a:t>and testing</a:t>
            </a:r>
          </a:p>
          <a:p>
            <a:endParaRPr lang="en-US" dirty="0" smtClean="0"/>
          </a:p>
          <a:p>
            <a:r>
              <a:rPr lang="en-US" dirty="0" smtClean="0"/>
              <a:t>For the war stories</a:t>
            </a:r>
            <a:endParaRPr lang="en-US" dirty="0"/>
          </a:p>
        </p:txBody>
      </p:sp>
    </p:spTree>
    <p:extLst>
      <p:ext uri="{BB962C8B-B14F-4D97-AF65-F5344CB8AC3E}">
        <p14:creationId xmlns:p14="http://schemas.microsoft.com/office/powerpoint/2010/main" val="14449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Undecidability</a:t>
            </a:r>
            <a:r>
              <a:rPr lang="en-US" dirty="0" smtClean="0"/>
              <a:t> of Program Properties</a:t>
            </a:r>
            <a:endParaRPr lang="en-US" dirty="0"/>
          </a:p>
        </p:txBody>
      </p:sp>
      <p:sp>
        <p:nvSpPr>
          <p:cNvPr id="3" name="Rectangle 3"/>
          <p:cNvSpPr txBox="1">
            <a:spLocks noChangeArrowheads="1"/>
          </p:cNvSpPr>
          <p:nvPr/>
        </p:nvSpPr>
        <p:spPr>
          <a:xfrm>
            <a:off x="457200" y="1676400"/>
            <a:ext cx="8229600" cy="4910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Can program analysis be </a:t>
            </a:r>
            <a:r>
              <a:rPr lang="en-US" dirty="0" smtClean="0">
                <a:solidFill>
                  <a:srgbClr val="7030A0"/>
                </a:solidFill>
              </a:rPr>
              <a:t>sound</a:t>
            </a:r>
            <a:r>
              <a:rPr lang="en-US" dirty="0" smtClean="0"/>
              <a:t> and </a:t>
            </a:r>
            <a:r>
              <a:rPr lang="en-US" dirty="0" smtClean="0">
                <a:solidFill>
                  <a:srgbClr val="7030A0"/>
                </a:solidFill>
              </a:rPr>
              <a:t>complete</a:t>
            </a:r>
            <a:r>
              <a:rPr lang="en-US" dirty="0" smtClean="0"/>
              <a:t>?</a:t>
            </a:r>
            <a:endParaRPr lang="en-US" dirty="0"/>
          </a:p>
          <a:p>
            <a:pPr lvl="1"/>
            <a:r>
              <a:rPr lang="en-US" sz="3200" dirty="0" smtClean="0"/>
              <a:t>Not if we want it to </a:t>
            </a:r>
            <a:r>
              <a:rPr lang="en-US" sz="3200" dirty="0" smtClean="0">
                <a:solidFill>
                  <a:srgbClr val="7030A0"/>
                </a:solidFill>
              </a:rPr>
              <a:t>terminate</a:t>
            </a:r>
            <a:r>
              <a:rPr lang="en-US" sz="3200" dirty="0" smtClean="0"/>
              <a:t>!</a:t>
            </a:r>
            <a:r>
              <a:rPr lang="en-US" dirty="0" smtClean="0"/>
              <a:t/>
            </a:r>
            <a:br>
              <a:rPr lang="en-US" dirty="0" smtClean="0"/>
            </a:br>
            <a:endParaRPr lang="en-US" dirty="0" smtClean="0"/>
          </a:p>
          <a:p>
            <a:r>
              <a:rPr lang="en-US" dirty="0" smtClean="0"/>
              <a:t>Questions like “is a program point reachable on some input?” are </a:t>
            </a:r>
            <a:r>
              <a:rPr lang="en-US" dirty="0" smtClean="0">
                <a:solidFill>
                  <a:srgbClr val="7030A0"/>
                </a:solidFill>
              </a:rPr>
              <a:t>undecidable</a:t>
            </a:r>
          </a:p>
          <a:p>
            <a:endParaRPr lang="en-US" dirty="0" smtClean="0"/>
          </a:p>
          <a:p>
            <a:r>
              <a:rPr lang="en-US" dirty="0" smtClean="0"/>
              <a:t>Designing a program analysis is an art</a:t>
            </a:r>
          </a:p>
          <a:p>
            <a:pPr lvl="1"/>
            <a:r>
              <a:rPr lang="en-US" sz="3200" dirty="0" smtClean="0">
                <a:solidFill>
                  <a:srgbClr val="7030A0"/>
                </a:solidFill>
              </a:rPr>
              <a:t>Tradeoffs</a:t>
            </a:r>
            <a:r>
              <a:rPr lang="en-US" sz="3200" dirty="0" smtClean="0"/>
              <a:t> dictated by consumer</a:t>
            </a:r>
            <a:endParaRPr lang="en-US" sz="3200" dirty="0"/>
          </a:p>
        </p:txBody>
      </p:sp>
    </p:spTree>
    <p:extLst>
      <p:ext uri="{BB962C8B-B14F-4D97-AF65-F5344CB8AC3E}">
        <p14:creationId xmlns:p14="http://schemas.microsoft.com/office/powerpoint/2010/main" val="390328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Needs Program Analysis?</a:t>
            </a:r>
            <a:endParaRPr lang="en-US" dirty="0"/>
          </a:p>
        </p:txBody>
      </p:sp>
      <p:sp>
        <p:nvSpPr>
          <p:cNvPr id="3" name="Rectangle 3"/>
          <p:cNvSpPr txBox="1">
            <a:spLocks noChangeArrowheads="1"/>
          </p:cNvSpPr>
          <p:nvPr/>
        </p:nvSpPr>
        <p:spPr>
          <a:xfrm>
            <a:off x="457200" y="1483815"/>
            <a:ext cx="8229600" cy="508102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Three primary consumers of program analysis:</a:t>
            </a:r>
          </a:p>
          <a:p>
            <a:endParaRPr lang="en-US" sz="2000" dirty="0" smtClean="0"/>
          </a:p>
          <a:p>
            <a:r>
              <a:rPr lang="en-US" sz="3000" dirty="0" smtClean="0"/>
              <a:t>Compilers</a:t>
            </a:r>
          </a:p>
          <a:p>
            <a:endParaRPr lang="en-US" sz="2600" dirty="0" smtClean="0"/>
          </a:p>
          <a:p>
            <a:r>
              <a:rPr lang="en-US" sz="3000" dirty="0" smtClean="0"/>
              <a:t>Software Quality Tools</a:t>
            </a:r>
          </a:p>
          <a:p>
            <a:endParaRPr lang="en-US" sz="2600" dirty="0" smtClean="0"/>
          </a:p>
          <a:p>
            <a:r>
              <a:rPr lang="en-US" sz="3000" dirty="0" smtClean="0"/>
              <a:t>Integrated Development Environments (IDEs)</a:t>
            </a:r>
            <a:endParaRPr lang="en-US" sz="3000" dirty="0"/>
          </a:p>
        </p:txBody>
      </p:sp>
      <p:sp>
        <p:nvSpPr>
          <p:cNvPr id="6" name="Rectangle 5"/>
          <p:cNvSpPr/>
          <p:nvPr/>
        </p:nvSpPr>
        <p:spPr>
          <a:xfrm>
            <a:off x="2286000" y="3236640"/>
            <a:ext cx="4572000" cy="384721"/>
          </a:xfrm>
          <a:prstGeom prst="rect">
            <a:avLst/>
          </a:prstGeom>
        </p:spPr>
        <p:txBody>
          <a:bodyPr>
            <a:spAutoFit/>
          </a:bodyPr>
          <a:lstStyle/>
          <a:p>
            <a:endParaRPr lang="en-US" dirty="0"/>
          </a:p>
          <a:p>
            <a:endParaRPr lang="en-US" sz="100" dirty="0"/>
          </a:p>
        </p:txBody>
      </p:sp>
    </p:spTree>
    <p:extLst>
      <p:ext uri="{BB962C8B-B14F-4D97-AF65-F5344CB8AC3E}">
        <p14:creationId xmlns:p14="http://schemas.microsoft.com/office/powerpoint/2010/main" val="66226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Compilers</a:t>
            </a:r>
            <a:endParaRPr lang="en-US" dirty="0"/>
          </a:p>
        </p:txBody>
      </p:sp>
      <p:sp>
        <p:nvSpPr>
          <p:cNvPr id="3" name="Rectangle 3"/>
          <p:cNvSpPr txBox="1">
            <a:spLocks noChangeArrowheads="1"/>
          </p:cNvSpPr>
          <p:nvPr/>
        </p:nvSpPr>
        <p:spPr>
          <a:xfrm>
            <a:off x="411480" y="1461715"/>
            <a:ext cx="8418352" cy="4910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Bridge between high-level languages and architectures</a:t>
            </a:r>
          </a:p>
          <a:p>
            <a:endParaRPr lang="en-US" sz="500" dirty="0"/>
          </a:p>
          <a:p>
            <a:r>
              <a:rPr lang="en-US" sz="2800" dirty="0" smtClean="0"/>
              <a:t>Use program analysis to generate efficient code</a:t>
            </a:r>
          </a:p>
          <a:p>
            <a:pPr marL="457200" lvl="1" indent="0">
              <a:buNone/>
            </a:pPr>
            <a:endParaRPr lang="en-US" sz="100" dirty="0" smtClean="0"/>
          </a:p>
          <a:p>
            <a:pPr marL="457200" lvl="1" indent="0">
              <a:buNone/>
            </a:pPr>
            <a:endParaRPr lang="en-US" sz="100" dirty="0"/>
          </a:p>
          <a:p>
            <a:pPr marL="457200" lvl="1" indent="0">
              <a:buNone/>
            </a:pPr>
            <a:endParaRPr lang="en-US" sz="100" dirty="0" smtClean="0"/>
          </a:p>
        </p:txBody>
      </p:sp>
      <p:sp>
        <p:nvSpPr>
          <p:cNvPr id="5" name="Text Box 6"/>
          <p:cNvSpPr txBox="1">
            <a:spLocks noChangeArrowheads="1"/>
          </p:cNvSpPr>
          <p:nvPr/>
        </p:nvSpPr>
        <p:spPr bwMode="auto">
          <a:xfrm>
            <a:off x="2744170" y="5068976"/>
            <a:ext cx="1198716" cy="40075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sz="2000" dirty="0">
                <a:latin typeface="+mn-lt"/>
              </a:rPr>
              <a:t>z</a:t>
            </a:r>
            <a:r>
              <a:rPr lang="en-US" sz="2000" dirty="0" smtClean="0">
                <a:latin typeface="+mn-lt"/>
              </a:rPr>
              <a:t> = 42</a:t>
            </a:r>
            <a:endParaRPr lang="en-US" sz="2000" dirty="0">
              <a:latin typeface="+mn-lt"/>
            </a:endParaRPr>
          </a:p>
        </p:txBody>
      </p:sp>
      <p:sp>
        <p:nvSpPr>
          <p:cNvPr id="7" name="Rectangle 6"/>
          <p:cNvSpPr/>
          <p:nvPr/>
        </p:nvSpPr>
        <p:spPr>
          <a:xfrm>
            <a:off x="461268" y="3012750"/>
            <a:ext cx="3997371" cy="3416320"/>
          </a:xfrm>
          <a:prstGeom prst="rect">
            <a:avLst/>
          </a:prstGeom>
          <a:ln w="22225">
            <a:solidFill>
              <a:srgbClr val="7030A0"/>
            </a:solidFill>
          </a:ln>
        </p:spPr>
        <p:txBody>
          <a:bodyPr wrap="square">
            <a:spAutoFit/>
          </a:bodyPr>
          <a:lstStyle/>
          <a:p>
            <a:r>
              <a:rPr lang="en-US" dirty="0" err="1">
                <a:solidFill>
                  <a:srgbClr val="000000"/>
                </a:solidFill>
                <a:latin typeface="Consolas" charset="0"/>
              </a:rPr>
              <a:t>int</a:t>
            </a:r>
            <a:r>
              <a:rPr lang="en-US" dirty="0">
                <a:solidFill>
                  <a:srgbClr val="000000"/>
                </a:solidFill>
                <a:latin typeface="Consolas" charset="0"/>
              </a:rPr>
              <a:t> p(</a:t>
            </a:r>
            <a:r>
              <a:rPr lang="en-US" dirty="0" err="1">
                <a:solidFill>
                  <a:srgbClr val="000000"/>
                </a:solidFill>
                <a:latin typeface="Consolas" charset="0"/>
              </a:rPr>
              <a:t>int</a:t>
            </a:r>
            <a:r>
              <a:rPr lang="en-US" dirty="0">
                <a:solidFill>
                  <a:srgbClr val="000000"/>
                </a:solidFill>
                <a:latin typeface="Consolas" charset="0"/>
              </a:rPr>
              <a:t> x) { return x * x; }</a:t>
            </a:r>
            <a:endParaRPr lang="en-US" dirty="0"/>
          </a:p>
          <a:p>
            <a:r>
              <a:rPr lang="en-US" dirty="0">
                <a:solidFill>
                  <a:srgbClr val="000000"/>
                </a:solidFill>
                <a:latin typeface="Consolas" charset="0"/>
              </a:rPr>
              <a:t>void main(</a:t>
            </a:r>
            <a:r>
              <a:rPr lang="en-US" dirty="0" err="1">
                <a:solidFill>
                  <a:srgbClr val="000000"/>
                </a:solidFill>
                <a:latin typeface="Consolas" charset="0"/>
              </a:rPr>
              <a:t>int</a:t>
            </a:r>
            <a:r>
              <a:rPr lang="en-US" dirty="0">
                <a:solidFill>
                  <a:srgbClr val="000000"/>
                </a:solidFill>
                <a:latin typeface="Consolas" charset="0"/>
              </a:rPr>
              <a:t> </a:t>
            </a:r>
            <a:r>
              <a:rPr lang="en-US" dirty="0" err="1">
                <a:solidFill>
                  <a:srgbClr val="000000"/>
                </a:solidFill>
                <a:latin typeface="Consolas" charset="0"/>
              </a:rPr>
              <a:t>arg</a:t>
            </a:r>
            <a:r>
              <a:rPr lang="en-US" dirty="0">
                <a:solidFill>
                  <a:srgbClr val="000000"/>
                </a:solidFill>
                <a:latin typeface="Consolas" charset="0"/>
              </a:rPr>
              <a:t>) {</a:t>
            </a:r>
            <a:endParaRPr lang="en-US" dirty="0"/>
          </a:p>
          <a:p>
            <a:r>
              <a:rPr lang="en-US" dirty="0" smtClean="0">
                <a:solidFill>
                  <a:srgbClr val="000000"/>
                </a:solidFill>
                <a:latin typeface="Consolas" charset="0"/>
              </a:rPr>
              <a:t>  </a:t>
            </a:r>
            <a:r>
              <a:rPr lang="en-US" dirty="0">
                <a:solidFill>
                  <a:srgbClr val="000000"/>
                </a:solidFill>
                <a:latin typeface="Consolas" charset="0"/>
              </a:rPr>
              <a:t> </a:t>
            </a:r>
            <a:r>
              <a:rPr lang="en-US" dirty="0" err="1">
                <a:solidFill>
                  <a:srgbClr val="000000"/>
                </a:solidFill>
                <a:latin typeface="Consolas" charset="0"/>
              </a:rPr>
              <a:t>int</a:t>
            </a:r>
            <a:r>
              <a:rPr lang="en-US" dirty="0">
                <a:solidFill>
                  <a:srgbClr val="000000"/>
                </a:solidFill>
                <a:latin typeface="Consolas" charset="0"/>
              </a:rPr>
              <a:t> z;</a:t>
            </a:r>
            <a:endParaRPr lang="en-US" dirty="0"/>
          </a:p>
          <a:p>
            <a:r>
              <a:rPr lang="en-US" dirty="0" smtClean="0">
                <a:solidFill>
                  <a:srgbClr val="000000"/>
                </a:solidFill>
                <a:latin typeface="Consolas" charset="0"/>
              </a:rPr>
              <a:t>  </a:t>
            </a:r>
            <a:r>
              <a:rPr lang="en-US" dirty="0">
                <a:solidFill>
                  <a:srgbClr val="000000"/>
                </a:solidFill>
                <a:latin typeface="Consolas" charset="0"/>
              </a:rPr>
              <a:t> if </a:t>
            </a:r>
            <a:r>
              <a:rPr lang="en-US" dirty="0" smtClean="0">
                <a:solidFill>
                  <a:srgbClr val="000000"/>
                </a:solidFill>
                <a:latin typeface="Consolas" charset="0"/>
              </a:rPr>
              <a:t>(</a:t>
            </a:r>
            <a:r>
              <a:rPr lang="en-US" dirty="0" err="1">
                <a:solidFill>
                  <a:srgbClr val="000000"/>
                </a:solidFill>
                <a:latin typeface="Consolas" charset="0"/>
              </a:rPr>
              <a:t>arg</a:t>
            </a:r>
            <a:r>
              <a:rPr lang="en-US" dirty="0">
                <a:solidFill>
                  <a:srgbClr val="000000"/>
                </a:solidFill>
                <a:latin typeface="Consolas" charset="0"/>
              </a:rPr>
              <a:t> != 0)</a:t>
            </a:r>
            <a:endParaRPr lang="en-US" dirty="0"/>
          </a:p>
          <a:p>
            <a:r>
              <a:rPr lang="en-US" dirty="0">
                <a:solidFill>
                  <a:srgbClr val="000000"/>
                </a:solidFill>
                <a:latin typeface="Consolas" charset="0"/>
              </a:rPr>
              <a:t>  </a:t>
            </a:r>
            <a:r>
              <a:rPr lang="en-US" dirty="0" smtClean="0">
                <a:solidFill>
                  <a:srgbClr val="000000"/>
                </a:solidFill>
                <a:latin typeface="Consolas" charset="0"/>
              </a:rPr>
              <a:t>   </a:t>
            </a:r>
            <a:r>
              <a:rPr lang="en-US" dirty="0">
                <a:solidFill>
                  <a:srgbClr val="000000"/>
                </a:solidFill>
                <a:latin typeface="Consolas" charset="0"/>
              </a:rPr>
              <a:t> z = p(6) + 6;</a:t>
            </a:r>
            <a:endParaRPr lang="en-US" dirty="0"/>
          </a:p>
          <a:p>
            <a:r>
              <a:rPr lang="en-US" dirty="0">
                <a:solidFill>
                  <a:srgbClr val="000000"/>
                </a:solidFill>
                <a:latin typeface="Consolas" charset="0"/>
              </a:rPr>
              <a:t> </a:t>
            </a:r>
            <a:r>
              <a:rPr lang="en-US" dirty="0" smtClean="0">
                <a:solidFill>
                  <a:srgbClr val="000000"/>
                </a:solidFill>
                <a:latin typeface="Consolas" charset="0"/>
              </a:rPr>
              <a:t>  else</a:t>
            </a:r>
            <a:r>
              <a:rPr lang="en-US" dirty="0">
                <a:solidFill>
                  <a:srgbClr val="000000"/>
                </a:solidFill>
                <a:latin typeface="Consolas" charset="0"/>
              </a:rPr>
              <a:t/>
            </a:r>
            <a:br>
              <a:rPr lang="en-US" dirty="0">
                <a:solidFill>
                  <a:srgbClr val="000000"/>
                </a:solidFill>
                <a:latin typeface="Consolas" charset="0"/>
              </a:rPr>
            </a:br>
            <a:r>
              <a:rPr lang="en-US" dirty="0">
                <a:solidFill>
                  <a:srgbClr val="000000"/>
                </a:solidFill>
                <a:latin typeface="Consolas" charset="0"/>
              </a:rPr>
              <a:t>  </a:t>
            </a:r>
            <a:r>
              <a:rPr lang="en-US" dirty="0" smtClean="0">
                <a:solidFill>
                  <a:srgbClr val="000000"/>
                </a:solidFill>
                <a:latin typeface="Consolas" charset="0"/>
              </a:rPr>
              <a:t>   </a:t>
            </a:r>
            <a:r>
              <a:rPr lang="en-US" dirty="0">
                <a:solidFill>
                  <a:srgbClr val="000000"/>
                </a:solidFill>
                <a:latin typeface="Consolas" charset="0"/>
              </a:rPr>
              <a:t> z = p(-7) - 7;</a:t>
            </a:r>
            <a:endParaRPr lang="en-US" dirty="0"/>
          </a:p>
          <a:p>
            <a:r>
              <a:rPr lang="en-US" dirty="0">
                <a:solidFill>
                  <a:srgbClr val="000000"/>
                </a:solidFill>
                <a:latin typeface="Consolas" charset="0"/>
              </a:rPr>
              <a:t/>
            </a:r>
            <a:br>
              <a:rPr lang="en-US" dirty="0">
                <a:solidFill>
                  <a:srgbClr val="000000"/>
                </a:solidFill>
                <a:latin typeface="Consolas" charset="0"/>
              </a:rPr>
            </a:br>
            <a:r>
              <a:rPr lang="en-US" dirty="0">
                <a:solidFill>
                  <a:srgbClr val="000000"/>
                </a:solidFill>
                <a:latin typeface="Consolas" charset="0"/>
              </a:rPr>
              <a:t> print (z);</a:t>
            </a:r>
            <a:br>
              <a:rPr lang="en-US" dirty="0">
                <a:solidFill>
                  <a:srgbClr val="000000"/>
                </a:solidFill>
                <a:latin typeface="Consolas" charset="0"/>
              </a:rPr>
            </a:br>
            <a:r>
              <a:rPr lang="en-US" dirty="0">
                <a:solidFill>
                  <a:srgbClr val="000000"/>
                </a:solidFill>
                <a:latin typeface="Consolas" charset="0"/>
              </a:rPr>
              <a:t>}</a:t>
            </a:r>
            <a:endParaRPr lang="en-US" dirty="0"/>
          </a:p>
          <a:p>
            <a:r>
              <a:rPr lang="en-US" dirty="0"/>
              <a:t/>
            </a:r>
            <a:br>
              <a:rPr lang="en-US" dirty="0"/>
            </a:br>
            <a:endParaRPr lang="en-US" dirty="0"/>
          </a:p>
        </p:txBody>
      </p:sp>
      <p:sp>
        <p:nvSpPr>
          <p:cNvPr id="8" name="Rectangle 7"/>
          <p:cNvSpPr/>
          <p:nvPr/>
        </p:nvSpPr>
        <p:spPr>
          <a:xfrm>
            <a:off x="4900228" y="3021301"/>
            <a:ext cx="3975324" cy="3046988"/>
          </a:xfrm>
          <a:prstGeom prst="rect">
            <a:avLst/>
          </a:prstGeom>
          <a:noFill/>
          <a:ln w="22225">
            <a:solidFill>
              <a:srgbClr val="7030A0"/>
            </a:solidFill>
          </a:ln>
        </p:spPr>
        <p:txBody>
          <a:bodyPr wrap="square">
            <a:spAutoFit/>
          </a:bodyPr>
          <a:lstStyle/>
          <a:p>
            <a:r>
              <a:rPr lang="en-US" dirty="0" err="1">
                <a:solidFill>
                  <a:srgbClr val="000000"/>
                </a:solidFill>
                <a:latin typeface="Consolas" charset="0"/>
              </a:rPr>
              <a:t>int</a:t>
            </a:r>
            <a:r>
              <a:rPr lang="en-US" dirty="0">
                <a:solidFill>
                  <a:srgbClr val="000000"/>
                </a:solidFill>
                <a:latin typeface="Consolas" charset="0"/>
              </a:rPr>
              <a:t> p(</a:t>
            </a:r>
            <a:r>
              <a:rPr lang="en-US" dirty="0" err="1">
                <a:solidFill>
                  <a:srgbClr val="000000"/>
                </a:solidFill>
                <a:latin typeface="Consolas" charset="0"/>
              </a:rPr>
              <a:t>int</a:t>
            </a:r>
            <a:r>
              <a:rPr lang="en-US" dirty="0">
                <a:solidFill>
                  <a:srgbClr val="000000"/>
                </a:solidFill>
                <a:latin typeface="Consolas" charset="0"/>
              </a:rPr>
              <a:t> x) { return x * x; }</a:t>
            </a:r>
            <a:endParaRPr lang="en-US" dirty="0"/>
          </a:p>
          <a:p>
            <a:r>
              <a:rPr lang="en-US" dirty="0">
                <a:solidFill>
                  <a:srgbClr val="000000"/>
                </a:solidFill>
                <a:latin typeface="Consolas" charset="0"/>
              </a:rPr>
              <a:t>void main() {</a:t>
            </a:r>
            <a:br>
              <a:rPr lang="en-US" dirty="0">
                <a:solidFill>
                  <a:srgbClr val="000000"/>
                </a:solidFill>
                <a:latin typeface="Consolas" charset="0"/>
              </a:rPr>
            </a:br>
            <a:r>
              <a:rPr lang="en-US" dirty="0" smtClean="0">
                <a:solidFill>
                  <a:srgbClr val="000000"/>
                </a:solidFill>
                <a:latin typeface="Consolas" charset="0"/>
              </a:rPr>
              <a:t>  </a:t>
            </a:r>
            <a:r>
              <a:rPr lang="en-US" dirty="0">
                <a:solidFill>
                  <a:srgbClr val="000000"/>
                </a:solidFill>
                <a:latin typeface="Consolas" charset="0"/>
              </a:rPr>
              <a:t> print (42);</a:t>
            </a:r>
            <a:br>
              <a:rPr lang="en-US" dirty="0">
                <a:solidFill>
                  <a:srgbClr val="000000"/>
                </a:solidFill>
                <a:latin typeface="Consolas" charset="0"/>
              </a:rPr>
            </a:br>
            <a:r>
              <a:rPr lang="en-US" dirty="0" smtClean="0">
                <a:solidFill>
                  <a:srgbClr val="000000"/>
                </a:solidFill>
                <a:latin typeface="Consolas" charset="0"/>
              </a:rPr>
              <a:t>}</a:t>
            </a:r>
          </a:p>
          <a:p>
            <a:endParaRPr lang="en-US" dirty="0"/>
          </a:p>
          <a:p>
            <a:pPr marL="742950" lvl="1" indent="-285750" fontAlgn="base">
              <a:buFont typeface="Arial" charset="0"/>
              <a:buChar char="•"/>
            </a:pPr>
            <a:r>
              <a:rPr lang="en-US" sz="2200" dirty="0" smtClean="0">
                <a:solidFill>
                  <a:srgbClr val="000000"/>
                </a:solidFill>
                <a:latin typeface="Shadows Into Light" charset="0"/>
              </a:rPr>
              <a:t>Runs faster</a:t>
            </a:r>
            <a:endParaRPr lang="en-US" sz="2200" dirty="0">
              <a:solidFill>
                <a:srgbClr val="000000"/>
              </a:solidFill>
              <a:latin typeface="Shadows Into Light" charset="0"/>
            </a:endParaRPr>
          </a:p>
          <a:p>
            <a:pPr marL="742950" lvl="1" indent="-285750" fontAlgn="base">
              <a:buFont typeface="Arial" charset="0"/>
              <a:buChar char="•"/>
            </a:pPr>
            <a:r>
              <a:rPr lang="en-US" sz="2200" dirty="0" smtClean="0">
                <a:solidFill>
                  <a:srgbClr val="000000"/>
                </a:solidFill>
                <a:latin typeface="Shadows Into Light" charset="0"/>
              </a:rPr>
              <a:t>More </a:t>
            </a:r>
            <a:r>
              <a:rPr lang="en-US" sz="2200" dirty="0">
                <a:solidFill>
                  <a:srgbClr val="000000"/>
                </a:solidFill>
                <a:latin typeface="Shadows Into Light" charset="0"/>
              </a:rPr>
              <a:t>energy-efficient</a:t>
            </a:r>
          </a:p>
          <a:p>
            <a:pPr marL="742950" lvl="1" indent="-285750" fontAlgn="base">
              <a:buFont typeface="Arial" charset="0"/>
              <a:buChar char="•"/>
            </a:pPr>
            <a:r>
              <a:rPr lang="en-US" sz="2200" dirty="0" smtClean="0">
                <a:solidFill>
                  <a:srgbClr val="000000"/>
                </a:solidFill>
                <a:latin typeface="Shadows Into Light" charset="0"/>
              </a:rPr>
              <a:t>Smaller </a:t>
            </a:r>
            <a:r>
              <a:rPr lang="en-US" sz="2200" dirty="0">
                <a:solidFill>
                  <a:srgbClr val="000000"/>
                </a:solidFill>
                <a:latin typeface="Shadows Into Light" charset="0"/>
              </a:rPr>
              <a:t>in size</a:t>
            </a:r>
          </a:p>
          <a:p>
            <a:r>
              <a:rPr lang="en-US" dirty="0"/>
              <a:t/>
            </a:r>
            <a:br>
              <a:rPr lang="en-US" dirty="0"/>
            </a:br>
            <a:endParaRPr lang="en-US" dirty="0"/>
          </a:p>
        </p:txBody>
      </p:sp>
      <p:sp>
        <p:nvSpPr>
          <p:cNvPr id="9" name="Notched Right Arrow 8"/>
          <p:cNvSpPr/>
          <p:nvPr/>
        </p:nvSpPr>
        <p:spPr>
          <a:xfrm>
            <a:off x="3749879" y="4010085"/>
            <a:ext cx="1359017" cy="108218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1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Quality Tools</a:t>
            </a:r>
            <a:endParaRPr lang="en-US" dirty="0"/>
          </a:p>
        </p:txBody>
      </p:sp>
      <p:sp>
        <p:nvSpPr>
          <p:cNvPr id="3" name="Rectangle 3"/>
          <p:cNvSpPr txBox="1">
            <a:spLocks noChangeArrowheads="1"/>
          </p:cNvSpPr>
          <p:nvPr/>
        </p:nvSpPr>
        <p:spPr>
          <a:xfrm>
            <a:off x="457200" y="1461715"/>
            <a:ext cx="8229600" cy="4910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000" dirty="0" smtClean="0">
                <a:solidFill>
                  <a:schemeClr val="tx2"/>
                </a:solidFill>
              </a:rPr>
              <a:t>Primary focus of this course</a:t>
            </a:r>
          </a:p>
          <a:p>
            <a:endParaRPr lang="en-US" sz="500" dirty="0" smtClean="0">
              <a:solidFill>
                <a:schemeClr val="tx2"/>
              </a:solidFill>
            </a:endParaRPr>
          </a:p>
          <a:p>
            <a:r>
              <a:rPr lang="en-US" sz="3000" dirty="0" smtClean="0"/>
              <a:t>Tools for testing, debugging, and verification</a:t>
            </a:r>
          </a:p>
          <a:p>
            <a:endParaRPr lang="en-US" sz="500" dirty="0"/>
          </a:p>
          <a:p>
            <a:r>
              <a:rPr lang="en-US" sz="3000" dirty="0" smtClean="0"/>
              <a:t>Use program analysis for:</a:t>
            </a:r>
          </a:p>
          <a:p>
            <a:pPr lvl="1"/>
            <a:r>
              <a:rPr lang="en-US" sz="2600" dirty="0" smtClean="0"/>
              <a:t>Finding programming errors</a:t>
            </a:r>
          </a:p>
          <a:p>
            <a:pPr lvl="1"/>
            <a:r>
              <a:rPr lang="en-US" sz="2600" dirty="0" smtClean="0"/>
              <a:t>Proving program invariants</a:t>
            </a:r>
          </a:p>
          <a:p>
            <a:pPr lvl="1"/>
            <a:r>
              <a:rPr lang="en-US" sz="2600" dirty="0" smtClean="0"/>
              <a:t>Generating test cases</a:t>
            </a:r>
          </a:p>
          <a:p>
            <a:pPr lvl="1"/>
            <a:r>
              <a:rPr lang="en-US" sz="2600" dirty="0" smtClean="0"/>
              <a:t>Localizing causes of errors</a:t>
            </a:r>
          </a:p>
          <a:p>
            <a:pPr lvl="1"/>
            <a:r>
              <a:rPr lang="en-US" sz="2600" dirty="0" smtClean="0"/>
              <a:t>…</a:t>
            </a:r>
          </a:p>
          <a:p>
            <a:pPr marL="457200" lvl="1" indent="0">
              <a:buNone/>
            </a:pPr>
            <a:endParaRPr lang="en-US" sz="3000" dirty="0"/>
          </a:p>
          <a:p>
            <a:pPr marL="457200" lvl="1" indent="0">
              <a:buNone/>
            </a:pPr>
            <a:endParaRPr lang="en-US" sz="100" dirty="0" smtClean="0"/>
          </a:p>
          <a:p>
            <a:pPr marL="457200" lvl="1" indent="0">
              <a:buNone/>
            </a:pPr>
            <a:endParaRPr lang="en-US" sz="100" dirty="0"/>
          </a:p>
          <a:p>
            <a:pPr marL="457200" lvl="1" indent="0">
              <a:buNone/>
            </a:pPr>
            <a:endParaRPr lang="en-US" sz="100" dirty="0" smtClean="0"/>
          </a:p>
        </p:txBody>
      </p:sp>
      <p:sp>
        <p:nvSpPr>
          <p:cNvPr id="4" name="Text Box 5"/>
          <p:cNvSpPr txBox="1">
            <a:spLocks noChangeArrowheads="1"/>
          </p:cNvSpPr>
          <p:nvPr/>
        </p:nvSpPr>
        <p:spPr bwMode="auto">
          <a:xfrm>
            <a:off x="5569011" y="2787051"/>
            <a:ext cx="3058155" cy="3785652"/>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spcBef>
                <a:spcPct val="0"/>
              </a:spcBef>
              <a:buClrTx/>
              <a:buSzTx/>
              <a:buFontTx/>
              <a:buNone/>
            </a:pPr>
            <a:r>
              <a:rPr lang="en-US" sz="2000" dirty="0" err="1">
                <a:latin typeface="+mn-lt"/>
              </a:rPr>
              <a:t>int</a:t>
            </a:r>
            <a:r>
              <a:rPr lang="en-US" sz="2000" dirty="0">
                <a:latin typeface="+mn-lt"/>
              </a:rPr>
              <a:t> p(</a:t>
            </a:r>
            <a:r>
              <a:rPr lang="en-US" sz="2000" dirty="0" err="1">
                <a:latin typeface="+mn-lt"/>
              </a:rPr>
              <a:t>int</a:t>
            </a:r>
            <a:r>
              <a:rPr lang="en-US" sz="2000" dirty="0">
                <a:latin typeface="+mn-lt"/>
              </a:rPr>
              <a:t> x</a:t>
            </a:r>
            <a:r>
              <a:rPr lang="en-US" sz="2000" dirty="0" smtClean="0">
                <a:latin typeface="+mn-lt"/>
              </a:rPr>
              <a:t>) { </a:t>
            </a:r>
            <a:r>
              <a:rPr lang="en-US" sz="2000" dirty="0">
                <a:latin typeface="+mn-lt"/>
              </a:rPr>
              <a:t>return x </a:t>
            </a:r>
            <a:r>
              <a:rPr lang="en-US" sz="2000" dirty="0" smtClean="0">
                <a:latin typeface="+mn-lt"/>
              </a:rPr>
              <a:t>* x; }</a:t>
            </a:r>
            <a:endParaRPr lang="en-US" sz="2000" dirty="0">
              <a:latin typeface="+mn-lt"/>
            </a:endParaRPr>
          </a:p>
          <a:p>
            <a:pPr algn="l">
              <a:spcBef>
                <a:spcPct val="0"/>
              </a:spcBef>
              <a:buClrTx/>
              <a:buSzTx/>
              <a:buFontTx/>
              <a:buNone/>
            </a:pPr>
            <a:r>
              <a:rPr lang="en-US" sz="2000" dirty="0">
                <a:latin typeface="+mn-lt"/>
              </a:rPr>
              <a:t/>
            </a:r>
            <a:br>
              <a:rPr lang="en-US" sz="2000" dirty="0">
                <a:latin typeface="+mn-lt"/>
              </a:rPr>
            </a:br>
            <a:r>
              <a:rPr lang="en-US" sz="2000" dirty="0" smtClean="0">
                <a:latin typeface="+mn-lt"/>
              </a:rPr>
              <a:t>void </a:t>
            </a:r>
            <a:r>
              <a:rPr lang="en-US" sz="2000" dirty="0">
                <a:latin typeface="+mn-lt"/>
              </a:rPr>
              <a:t>main(</a:t>
            </a:r>
            <a:r>
              <a:rPr lang="en-US" sz="2000" dirty="0" smtClean="0">
                <a:latin typeface="+mn-lt"/>
              </a:rPr>
              <a:t>)</a:t>
            </a:r>
            <a:r>
              <a:rPr lang="en-US" sz="2000" dirty="0">
                <a:latin typeface="+mn-lt"/>
              </a:rPr>
              <a:t> </a:t>
            </a:r>
            <a:r>
              <a:rPr lang="en-US" sz="2000" dirty="0" smtClean="0">
                <a:latin typeface="+mn-lt"/>
              </a:rPr>
              <a:t>{</a:t>
            </a:r>
            <a:endParaRPr lang="en-US" sz="2000" dirty="0">
              <a:latin typeface="+mn-lt"/>
            </a:endParaRPr>
          </a:p>
          <a:p>
            <a:pPr algn="l">
              <a:spcBef>
                <a:spcPct val="0"/>
              </a:spcBef>
              <a:buClrTx/>
              <a:buSzTx/>
              <a:buFontTx/>
              <a:buNone/>
            </a:pPr>
            <a:r>
              <a:rPr lang="en-US" sz="2000" dirty="0" smtClean="0">
                <a:latin typeface="+mn-lt"/>
              </a:rPr>
              <a:t>     </a:t>
            </a:r>
            <a:r>
              <a:rPr lang="en-US" sz="2000" dirty="0" err="1" smtClean="0">
                <a:latin typeface="+mn-lt"/>
              </a:rPr>
              <a:t>int</a:t>
            </a:r>
            <a:r>
              <a:rPr lang="en-US" sz="2000" dirty="0" smtClean="0">
                <a:latin typeface="+mn-lt"/>
              </a:rPr>
              <a:t> </a:t>
            </a:r>
            <a:r>
              <a:rPr lang="en-US" sz="2000" dirty="0">
                <a:latin typeface="+mn-lt"/>
              </a:rPr>
              <a:t>z;</a:t>
            </a:r>
          </a:p>
          <a:p>
            <a:pPr algn="l">
              <a:spcBef>
                <a:spcPct val="0"/>
              </a:spcBef>
              <a:buClrTx/>
              <a:buSzTx/>
              <a:buFontTx/>
              <a:buNone/>
            </a:pPr>
            <a:r>
              <a:rPr lang="en-US" sz="2000" dirty="0" smtClean="0">
                <a:latin typeface="+mn-lt"/>
              </a:rPr>
              <a:t>     </a:t>
            </a:r>
            <a:r>
              <a:rPr lang="en-US" sz="2000" dirty="0">
                <a:latin typeface="+mn-lt"/>
              </a:rPr>
              <a:t>if  (</a:t>
            </a:r>
            <a:r>
              <a:rPr lang="en-US" sz="2000" dirty="0" err="1">
                <a:latin typeface="+mn-lt"/>
              </a:rPr>
              <a:t>getc</a:t>
            </a:r>
            <a:r>
              <a:rPr lang="en-US" sz="2000" dirty="0" smtClean="0">
                <a:latin typeface="+mn-lt"/>
              </a:rPr>
              <a:t>() == ‘a’)</a:t>
            </a:r>
          </a:p>
          <a:p>
            <a:pPr algn="l">
              <a:spcBef>
                <a:spcPct val="0"/>
              </a:spcBef>
              <a:buClrTx/>
              <a:buSzTx/>
              <a:buFontTx/>
              <a:buNone/>
            </a:pPr>
            <a:r>
              <a:rPr lang="en-US" sz="2000" dirty="0" smtClean="0">
                <a:latin typeface="+mn-lt"/>
              </a:rPr>
              <a:t>          z </a:t>
            </a:r>
            <a:r>
              <a:rPr lang="en-US" sz="2000" dirty="0">
                <a:latin typeface="+mn-lt"/>
              </a:rPr>
              <a:t>= p(6) + </a:t>
            </a:r>
            <a:r>
              <a:rPr lang="en-US" sz="2000" dirty="0" smtClean="0">
                <a:latin typeface="+mn-lt"/>
              </a:rPr>
              <a:t>6;</a:t>
            </a:r>
          </a:p>
          <a:p>
            <a:pPr algn="l">
              <a:spcBef>
                <a:spcPct val="0"/>
              </a:spcBef>
              <a:buClrTx/>
              <a:buSzTx/>
              <a:buFontTx/>
              <a:buNone/>
            </a:pPr>
            <a:r>
              <a:rPr lang="en-US" sz="2000" dirty="0" smtClean="0">
                <a:latin typeface="+mn-lt"/>
              </a:rPr>
              <a:t>     else</a:t>
            </a:r>
            <a:br>
              <a:rPr lang="en-US" sz="2000" dirty="0" smtClean="0">
                <a:latin typeface="+mn-lt"/>
              </a:rPr>
            </a:br>
            <a:r>
              <a:rPr lang="en-US" sz="2000" dirty="0" smtClean="0">
                <a:latin typeface="+mn-lt"/>
              </a:rPr>
              <a:t>          z </a:t>
            </a:r>
            <a:r>
              <a:rPr lang="en-US" sz="2000" dirty="0">
                <a:latin typeface="+mn-lt"/>
              </a:rPr>
              <a:t>= p(-7) </a:t>
            </a:r>
            <a:r>
              <a:rPr lang="en-US" sz="2000" dirty="0" smtClean="0">
                <a:latin typeface="+mn-lt"/>
              </a:rPr>
              <a:t>– 7;</a:t>
            </a:r>
            <a:r>
              <a:rPr lang="en-US" sz="2000" dirty="0">
                <a:latin typeface="+mn-lt"/>
              </a:rPr>
              <a:t/>
            </a:r>
            <a:br>
              <a:rPr lang="en-US" sz="2000" dirty="0">
                <a:latin typeface="+mn-lt"/>
              </a:rPr>
            </a:br>
            <a:r>
              <a:rPr lang="en-US" sz="2000" dirty="0" smtClean="0">
                <a:latin typeface="+mn-lt"/>
              </a:rPr>
              <a:t/>
            </a:r>
            <a:br>
              <a:rPr lang="en-US" sz="2000" dirty="0" smtClean="0">
                <a:latin typeface="+mn-lt"/>
              </a:rPr>
            </a:br>
            <a:r>
              <a:rPr lang="en-US" sz="2000" dirty="0" smtClean="0">
                <a:latin typeface="+mn-lt"/>
              </a:rPr>
              <a:t>   if (z != 42)</a:t>
            </a:r>
            <a:br>
              <a:rPr lang="en-US" sz="2000" dirty="0" smtClean="0">
                <a:latin typeface="+mn-lt"/>
              </a:rPr>
            </a:br>
            <a:r>
              <a:rPr lang="en-US" sz="2000" dirty="0" smtClean="0">
                <a:latin typeface="+mn-lt"/>
              </a:rPr>
              <a:t>        disaster();</a:t>
            </a:r>
            <a:br>
              <a:rPr lang="en-US" sz="2000" dirty="0" smtClean="0">
                <a:latin typeface="+mn-lt"/>
              </a:rPr>
            </a:br>
            <a:r>
              <a:rPr lang="en-US" sz="2000" dirty="0" smtClean="0">
                <a:latin typeface="+mn-lt"/>
              </a:rPr>
              <a:t>}</a:t>
            </a:r>
            <a:endParaRPr lang="en-US" sz="2000" dirty="0">
              <a:latin typeface="+mn-lt"/>
            </a:endParaRPr>
          </a:p>
        </p:txBody>
      </p:sp>
      <p:sp>
        <p:nvSpPr>
          <p:cNvPr id="5" name="Text Box 6"/>
          <p:cNvSpPr txBox="1">
            <a:spLocks noChangeArrowheads="1"/>
          </p:cNvSpPr>
          <p:nvPr/>
        </p:nvSpPr>
        <p:spPr bwMode="auto">
          <a:xfrm>
            <a:off x="7236656" y="5328387"/>
            <a:ext cx="1198716" cy="40075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sz="2000" dirty="0">
                <a:latin typeface="+mn-lt"/>
              </a:rPr>
              <a:t>z</a:t>
            </a:r>
            <a:r>
              <a:rPr lang="en-US" sz="2000" dirty="0" smtClean="0">
                <a:latin typeface="+mn-lt"/>
              </a:rPr>
              <a:t> = 42</a:t>
            </a:r>
            <a:endParaRPr lang="en-US" sz="2000" dirty="0">
              <a:latin typeface="+mn-lt"/>
            </a:endParaRPr>
          </a:p>
        </p:txBody>
      </p:sp>
    </p:spTree>
    <p:extLst>
      <p:ext uri="{BB962C8B-B14F-4D97-AF65-F5344CB8AC3E}">
        <p14:creationId xmlns:p14="http://schemas.microsoft.com/office/powerpoint/2010/main" val="95077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Development Environments</a:t>
            </a:r>
            <a:endParaRPr lang="en-US" dirty="0"/>
          </a:p>
        </p:txBody>
      </p:sp>
      <p:sp>
        <p:nvSpPr>
          <p:cNvPr id="3" name="Rectangle 3"/>
          <p:cNvSpPr txBox="1">
            <a:spLocks noChangeArrowheads="1"/>
          </p:cNvSpPr>
          <p:nvPr/>
        </p:nvSpPr>
        <p:spPr>
          <a:xfrm>
            <a:off x="457200" y="1676400"/>
            <a:ext cx="8229600" cy="4910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000" dirty="0" smtClean="0"/>
              <a:t>Examples: Eclipse and Microsoft Visual Studio</a:t>
            </a:r>
            <a:endParaRPr lang="en-US" sz="500" dirty="0" smtClean="0"/>
          </a:p>
          <a:p>
            <a:endParaRPr lang="en-US" sz="3000" dirty="0" smtClean="0"/>
          </a:p>
          <a:p>
            <a:r>
              <a:rPr lang="en-US" sz="3000" dirty="0" smtClean="0"/>
              <a:t>Use program analysis to help programmers:</a:t>
            </a:r>
          </a:p>
          <a:p>
            <a:pPr lvl="1"/>
            <a:r>
              <a:rPr lang="en-US" sz="2600" dirty="0" smtClean="0"/>
              <a:t>Understand programs</a:t>
            </a:r>
          </a:p>
          <a:p>
            <a:pPr lvl="1"/>
            <a:r>
              <a:rPr lang="en-US" sz="2600" dirty="0" smtClean="0"/>
              <a:t>Refactor programs</a:t>
            </a:r>
          </a:p>
          <a:p>
            <a:pPr lvl="2"/>
            <a:r>
              <a:rPr lang="en-US" dirty="0" smtClean="0"/>
              <a:t>Restructuring a program without changing its behavior</a:t>
            </a:r>
          </a:p>
          <a:p>
            <a:endParaRPr lang="en-US" sz="3000" dirty="0" smtClean="0"/>
          </a:p>
          <a:p>
            <a:r>
              <a:rPr lang="en-US" sz="3000" dirty="0" smtClean="0"/>
              <a:t>Useful in dealing with large, complex programs</a:t>
            </a:r>
          </a:p>
        </p:txBody>
      </p:sp>
    </p:spTree>
    <p:extLst>
      <p:ext uri="{BB962C8B-B14F-4D97-AF65-F5344CB8AC3E}">
        <p14:creationId xmlns:p14="http://schemas.microsoft.com/office/powerpoint/2010/main" val="64699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Have We Learned?</a:t>
            </a:r>
            <a:endParaRPr lang="en-US" dirty="0"/>
          </a:p>
        </p:txBody>
      </p:sp>
      <p:sp>
        <p:nvSpPr>
          <p:cNvPr id="3" name="Rectangle 3"/>
          <p:cNvSpPr txBox="1">
            <a:spLocks noChangeArrowheads="1"/>
          </p:cNvSpPr>
          <p:nvPr/>
        </p:nvSpPr>
        <p:spPr>
          <a:xfrm>
            <a:off x="457200" y="1676400"/>
            <a:ext cx="8229600" cy="4910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000" dirty="0" smtClean="0"/>
              <a:t>What is program analysis?</a:t>
            </a:r>
          </a:p>
          <a:p>
            <a:endParaRPr lang="en-US" sz="500" dirty="0" smtClean="0"/>
          </a:p>
          <a:p>
            <a:r>
              <a:rPr lang="en-US" sz="3000" dirty="0" smtClean="0"/>
              <a:t>Dynamic vs. static analysis: pros and cons</a:t>
            </a:r>
          </a:p>
          <a:p>
            <a:endParaRPr lang="en-US" sz="500" dirty="0" smtClean="0"/>
          </a:p>
          <a:p>
            <a:r>
              <a:rPr lang="en-US" sz="3000" dirty="0" smtClean="0"/>
              <a:t>Program invariants</a:t>
            </a:r>
          </a:p>
          <a:p>
            <a:endParaRPr lang="en-US" sz="500" dirty="0" smtClean="0"/>
          </a:p>
          <a:p>
            <a:r>
              <a:rPr lang="en-US" sz="3000" dirty="0" smtClean="0"/>
              <a:t>Iterative approximation method for static analysis</a:t>
            </a:r>
          </a:p>
          <a:p>
            <a:endParaRPr lang="en-US" sz="500" dirty="0" smtClean="0"/>
          </a:p>
          <a:p>
            <a:pPr algn="ctr"/>
            <a:r>
              <a:rPr lang="en-US" sz="3000" dirty="0" err="1" smtClean="0">
                <a:solidFill>
                  <a:srgbClr val="C00000"/>
                </a:solidFill>
              </a:rPr>
              <a:t>Undecidability</a:t>
            </a:r>
            <a:r>
              <a:rPr lang="en-US" sz="3000" dirty="0" smtClean="0"/>
              <a:t> =&gt; program analysis cannot ensure </a:t>
            </a:r>
            <a:r>
              <a:rPr lang="en-US" sz="3000" dirty="0" smtClean="0">
                <a:solidFill>
                  <a:srgbClr val="7030A0"/>
                </a:solidFill>
              </a:rPr>
              <a:t>termination</a:t>
            </a:r>
            <a:r>
              <a:rPr lang="en-US" sz="3000" dirty="0" smtClean="0"/>
              <a:t> + </a:t>
            </a:r>
            <a:r>
              <a:rPr lang="en-US" sz="3000" dirty="0" smtClean="0">
                <a:solidFill>
                  <a:srgbClr val="7030A0"/>
                </a:solidFill>
              </a:rPr>
              <a:t>soundness</a:t>
            </a:r>
            <a:r>
              <a:rPr lang="en-US" sz="3000" dirty="0" smtClean="0"/>
              <a:t> + </a:t>
            </a:r>
            <a:r>
              <a:rPr lang="en-US" sz="3000" dirty="0" smtClean="0">
                <a:solidFill>
                  <a:srgbClr val="7030A0"/>
                </a:solidFill>
              </a:rPr>
              <a:t>completeness</a:t>
            </a:r>
          </a:p>
          <a:p>
            <a:endParaRPr lang="en-US" sz="500" dirty="0" smtClean="0"/>
          </a:p>
          <a:p>
            <a:r>
              <a:rPr lang="en-US" sz="3000" dirty="0" smtClean="0"/>
              <a:t>Who needs program analysis?</a:t>
            </a:r>
          </a:p>
        </p:txBody>
      </p:sp>
    </p:spTree>
    <p:extLst>
      <p:ext uri="{BB962C8B-B14F-4D97-AF65-F5344CB8AC3E}">
        <p14:creationId xmlns:p14="http://schemas.microsoft.com/office/powerpoint/2010/main" val="111657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Ariane</a:t>
            </a:r>
            <a:r>
              <a:rPr lang="en-US" dirty="0" smtClean="0"/>
              <a:t> Rocket Disaster (1996)</a:t>
            </a:r>
            <a:endParaRPr lang="en-US" dirty="0"/>
          </a:p>
        </p:txBody>
      </p:sp>
      <p:pic>
        <p:nvPicPr>
          <p:cNvPr id="4" name="ariane.mov">
            <a:hlinkClick r:id="" action="ppaction://media"/>
          </p:cNvPr>
          <p:cNvPicPr>
            <a:picLocks noGrp="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555750" y="1600200"/>
            <a:ext cx="6034088" cy="4525963"/>
          </a:xfrm>
        </p:spPr>
      </p:pic>
    </p:spTree>
    <p:extLst>
      <p:ext uri="{BB962C8B-B14F-4D97-AF65-F5344CB8AC3E}">
        <p14:creationId xmlns:p14="http://schemas.microsoft.com/office/powerpoint/2010/main" val="1603196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latin typeface="Calibri"/>
              </a:rPr>
              <a:t>Post </a:t>
            </a:r>
            <a:r>
              <a:rPr lang="en-US" dirty="0">
                <a:latin typeface="Calibri"/>
              </a:rPr>
              <a:t>Mortem</a:t>
            </a:r>
          </a:p>
        </p:txBody>
      </p:sp>
      <p:sp>
        <p:nvSpPr>
          <p:cNvPr id="10245" name="Rectangle 3"/>
          <p:cNvSpPr>
            <a:spLocks noGrp="1" noChangeArrowheads="1"/>
          </p:cNvSpPr>
          <p:nvPr>
            <p:ph type="body" idx="1"/>
          </p:nvPr>
        </p:nvSpPr>
        <p:spPr/>
        <p:txBody>
          <a:bodyPr>
            <a:normAutofit/>
          </a:bodyPr>
          <a:lstStyle/>
          <a:p>
            <a:r>
              <a:rPr lang="en-US" dirty="0" smtClean="0">
                <a:latin typeface="Calibri"/>
              </a:rPr>
              <a:t>Caused due </a:t>
            </a:r>
            <a:r>
              <a:rPr lang="en-US" dirty="0">
                <a:latin typeface="Calibri"/>
              </a:rPr>
              <a:t>to </a:t>
            </a:r>
            <a:r>
              <a:rPr lang="en-US" dirty="0" smtClean="0">
                <a:latin typeface="Calibri"/>
              </a:rPr>
              <a:t>numeric overflow error</a:t>
            </a:r>
          </a:p>
          <a:p>
            <a:pPr lvl="1"/>
            <a:r>
              <a:rPr lang="en-US" dirty="0" smtClean="0">
                <a:latin typeface="Calibri"/>
              </a:rPr>
              <a:t>Attempt to fit 64-bit format data in 16-bit space</a:t>
            </a:r>
            <a:endParaRPr lang="en-US" dirty="0">
              <a:latin typeface="Calibri"/>
            </a:endParaRPr>
          </a:p>
          <a:p>
            <a:endParaRPr lang="en-US" dirty="0">
              <a:latin typeface="Calibri"/>
            </a:endParaRPr>
          </a:p>
          <a:p>
            <a:r>
              <a:rPr lang="en-US" dirty="0">
                <a:latin typeface="Calibri"/>
              </a:rPr>
              <a:t>Cost</a:t>
            </a:r>
          </a:p>
          <a:p>
            <a:pPr lvl="1"/>
            <a:r>
              <a:rPr lang="en-US" dirty="0">
                <a:latin typeface="Calibri"/>
              </a:rPr>
              <a:t>$</a:t>
            </a:r>
            <a:r>
              <a:rPr lang="en-US" dirty="0" smtClean="0">
                <a:latin typeface="Calibri"/>
              </a:rPr>
              <a:t>100M’s </a:t>
            </a:r>
            <a:r>
              <a:rPr lang="en-US" dirty="0">
                <a:latin typeface="Calibri"/>
              </a:rPr>
              <a:t>for loss of mission</a:t>
            </a:r>
          </a:p>
          <a:p>
            <a:pPr lvl="1"/>
            <a:r>
              <a:rPr lang="en-US" dirty="0">
                <a:latin typeface="Calibri"/>
              </a:rPr>
              <a:t>Multi-year setback to the </a:t>
            </a:r>
            <a:r>
              <a:rPr lang="en-US" dirty="0" err="1">
                <a:latin typeface="Calibri"/>
              </a:rPr>
              <a:t>Ariane</a:t>
            </a:r>
            <a:r>
              <a:rPr lang="en-US" dirty="0">
                <a:latin typeface="Calibri"/>
              </a:rPr>
              <a:t> </a:t>
            </a:r>
            <a:r>
              <a:rPr lang="en-US" dirty="0" smtClean="0">
                <a:latin typeface="Calibri"/>
              </a:rPr>
              <a:t>program</a:t>
            </a:r>
          </a:p>
          <a:p>
            <a:endParaRPr lang="en-US" dirty="0">
              <a:latin typeface="Calibri"/>
            </a:endParaRPr>
          </a:p>
          <a:p>
            <a:r>
              <a:rPr lang="en-US" dirty="0" smtClean="0">
                <a:latin typeface="Calibri"/>
              </a:rPr>
              <a:t>Read more at </a:t>
            </a:r>
            <a:r>
              <a:rPr lang="en-US" sz="2400" u="sng" dirty="0">
                <a:hlinkClick r:id="rId3"/>
              </a:rPr>
              <a:t>http://www.around.com/ariane.html</a:t>
            </a:r>
            <a:endParaRPr lang="en-US" sz="2400" dirty="0">
              <a:latin typeface="Calibri"/>
            </a:endParaRPr>
          </a:p>
        </p:txBody>
      </p:sp>
    </p:spTree>
    <p:extLst>
      <p:ext uri="{BB962C8B-B14F-4D97-AF65-F5344CB8AC3E}">
        <p14:creationId xmlns:p14="http://schemas.microsoft.com/office/powerpoint/2010/main" val="118160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Calibri"/>
              </a:rPr>
              <a:t>Security Vulnerabilities</a:t>
            </a:r>
            <a:r>
              <a:rPr lang="en-US" dirty="0">
                <a:latin typeface="Calibri"/>
              </a:rPr>
              <a:t>	</a:t>
            </a:r>
          </a:p>
        </p:txBody>
      </p:sp>
      <p:sp>
        <p:nvSpPr>
          <p:cNvPr id="16387" name="Content Placeholder 2"/>
          <p:cNvSpPr>
            <a:spLocks noGrp="1"/>
          </p:cNvSpPr>
          <p:nvPr>
            <p:ph idx="1"/>
          </p:nvPr>
        </p:nvSpPr>
        <p:spPr>
          <a:xfrm>
            <a:off x="457200" y="1600200"/>
            <a:ext cx="8229600" cy="4929088"/>
          </a:xfrm>
        </p:spPr>
        <p:txBody>
          <a:bodyPr>
            <a:normAutofit/>
          </a:bodyPr>
          <a:lstStyle/>
          <a:p>
            <a:r>
              <a:rPr lang="en-US" dirty="0" smtClean="0">
                <a:latin typeface="Calibri"/>
              </a:rPr>
              <a:t>Exploits of errors in </a:t>
            </a:r>
            <a:r>
              <a:rPr lang="en-US" dirty="0">
                <a:latin typeface="Calibri"/>
              </a:rPr>
              <a:t>programs</a:t>
            </a:r>
          </a:p>
          <a:p>
            <a:endParaRPr lang="en-US" sz="2400" dirty="0">
              <a:latin typeface="Calibri"/>
            </a:endParaRPr>
          </a:p>
          <a:p>
            <a:r>
              <a:rPr lang="en-US" dirty="0">
                <a:latin typeface="Calibri"/>
              </a:rPr>
              <a:t>Widespread </a:t>
            </a:r>
            <a:r>
              <a:rPr lang="en-US" dirty="0" smtClean="0">
                <a:latin typeface="Calibri"/>
              </a:rPr>
              <a:t>problem </a:t>
            </a:r>
            <a:endParaRPr lang="en-US" dirty="0">
              <a:latin typeface="Calibri"/>
            </a:endParaRPr>
          </a:p>
          <a:p>
            <a:pPr lvl="1"/>
            <a:r>
              <a:rPr lang="en-US" sz="2600" dirty="0" smtClean="0">
                <a:latin typeface="Calibri"/>
              </a:rPr>
              <a:t>Moonlight Maze (1998)</a:t>
            </a:r>
          </a:p>
          <a:p>
            <a:pPr lvl="1"/>
            <a:r>
              <a:rPr lang="en-US" sz="2600" dirty="0" smtClean="0">
                <a:latin typeface="Calibri"/>
              </a:rPr>
              <a:t>Code Red (2001)</a:t>
            </a:r>
          </a:p>
          <a:p>
            <a:pPr lvl="1"/>
            <a:r>
              <a:rPr lang="en-US" sz="2600" dirty="0" smtClean="0">
                <a:latin typeface="Calibri"/>
              </a:rPr>
              <a:t>Titan Rain (2003)</a:t>
            </a:r>
          </a:p>
          <a:p>
            <a:pPr lvl="1"/>
            <a:r>
              <a:rPr lang="en-US" sz="2600" dirty="0" err="1" smtClean="0">
                <a:latin typeface="Calibri"/>
              </a:rPr>
              <a:t>Stuxnet</a:t>
            </a:r>
            <a:r>
              <a:rPr lang="en-US" sz="2600" dirty="0" smtClean="0">
                <a:latin typeface="Calibri"/>
              </a:rPr>
              <a:t> Worm</a:t>
            </a:r>
          </a:p>
          <a:p>
            <a:endParaRPr lang="en-US" sz="2400" dirty="0" smtClean="0">
              <a:latin typeface="Calibri"/>
            </a:endParaRPr>
          </a:p>
          <a:p>
            <a:r>
              <a:rPr lang="en-US" dirty="0" smtClean="0">
                <a:latin typeface="Calibri"/>
              </a:rPr>
              <a:t>Getting worse …</a:t>
            </a:r>
            <a:endParaRPr lang="en-US" dirty="0">
              <a:latin typeface="Calibri"/>
            </a:endParaRPr>
          </a:p>
        </p:txBody>
      </p:sp>
      <p:pic>
        <p:nvPicPr>
          <p:cNvPr id="7"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844" y="1487820"/>
            <a:ext cx="2213027" cy="3276600"/>
          </a:xfrm>
          <a:prstGeom prst="rect">
            <a:avLst/>
          </a:prstGeom>
        </p:spPr>
      </p:pic>
      <p:sp>
        <p:nvSpPr>
          <p:cNvPr id="6" name="Rectangle 3"/>
          <p:cNvSpPr txBox="1">
            <a:spLocks noChangeArrowheads="1"/>
          </p:cNvSpPr>
          <p:nvPr/>
        </p:nvSpPr>
        <p:spPr>
          <a:xfrm>
            <a:off x="4569172" y="2843218"/>
            <a:ext cx="3567578" cy="3764736"/>
          </a:xfrm>
          <a:prstGeom prst="rect">
            <a:avLst/>
          </a:prstGeom>
          <a:solidFill>
            <a:schemeClr val="bg1">
              <a:alpha val="80000"/>
            </a:schemeClr>
          </a:solidFill>
          <a:ln w="25400">
            <a:solidFill>
              <a:srgbClr val="993300"/>
            </a:solidFill>
          </a:ln>
        </p:spPr>
        <p:txBody>
          <a:bodyPr vert="horz" lIns="91440" tIns="45720" rIns="91440" bIns="4572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100" b="1" dirty="0" smtClean="0">
                <a:latin typeface="Calibri" pitchFamily="34" charset="0"/>
              </a:rPr>
              <a:t>2011 Mobile Threat Report</a:t>
            </a:r>
            <a:br>
              <a:rPr lang="en-US" sz="2100" b="1" dirty="0" smtClean="0">
                <a:latin typeface="Calibri" pitchFamily="34" charset="0"/>
              </a:rPr>
            </a:br>
            <a:r>
              <a:rPr lang="en-US" sz="2100" b="1" dirty="0" smtClean="0">
                <a:latin typeface="Calibri" pitchFamily="34" charset="0"/>
              </a:rPr>
              <a:t>(Lookout™ Mobile Security)</a:t>
            </a:r>
          </a:p>
          <a:p>
            <a:r>
              <a:rPr lang="en-US" sz="2100" dirty="0">
                <a:latin typeface="Calibri" pitchFamily="34" charset="0"/>
              </a:rPr>
              <a:t>0.5-1 million Android users affected by malware in first half of 2011 </a:t>
            </a:r>
            <a:endParaRPr lang="en-US" sz="2100" dirty="0" smtClean="0">
              <a:latin typeface="Calibri" pitchFamily="34" charset="0"/>
            </a:endParaRPr>
          </a:p>
          <a:p>
            <a:r>
              <a:rPr lang="en-US" sz="2100" dirty="0" smtClean="0">
                <a:latin typeface="Calibri" pitchFamily="34" charset="0"/>
              </a:rPr>
              <a:t>3 out of 10 Android owners likely to face web-based threat each year</a:t>
            </a:r>
          </a:p>
          <a:p>
            <a:r>
              <a:rPr lang="en-US" sz="2100" dirty="0" smtClean="0">
                <a:latin typeface="Calibri" pitchFamily="34" charset="0"/>
              </a:rPr>
              <a:t>Attackers using increasingly sophisticated ways to steal data and money</a:t>
            </a:r>
          </a:p>
        </p:txBody>
      </p:sp>
    </p:spTree>
    <p:extLst>
      <p:ext uri="{BB962C8B-B14F-4D97-AF65-F5344CB8AC3E}">
        <p14:creationId xmlns:p14="http://schemas.microsoft.com/office/powerpoint/2010/main" val="374144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Program Analysis?</a:t>
            </a:r>
            <a:endParaRPr lang="en-US" dirty="0"/>
          </a:p>
        </p:txBody>
      </p:sp>
      <p:sp>
        <p:nvSpPr>
          <p:cNvPr id="3" name="Content Placeholder 2"/>
          <p:cNvSpPr>
            <a:spLocks noGrp="1"/>
          </p:cNvSpPr>
          <p:nvPr>
            <p:ph idx="1"/>
          </p:nvPr>
        </p:nvSpPr>
        <p:spPr>
          <a:xfrm>
            <a:off x="457200" y="1589617"/>
            <a:ext cx="8410050" cy="4525963"/>
          </a:xfrm>
        </p:spPr>
        <p:txBody>
          <a:bodyPr>
            <a:normAutofit/>
          </a:bodyPr>
          <a:lstStyle/>
          <a:p>
            <a:r>
              <a:rPr lang="en-US" dirty="0" smtClean="0"/>
              <a:t>Body of work to discover useful facts about programs</a:t>
            </a:r>
            <a:endParaRPr lang="en-US" sz="2600" dirty="0"/>
          </a:p>
          <a:p>
            <a:endParaRPr lang="en-US" sz="2600" dirty="0" smtClean="0"/>
          </a:p>
          <a:p>
            <a:r>
              <a:rPr lang="en-US" dirty="0" smtClean="0"/>
              <a:t>Broadly classified into three kinds:</a:t>
            </a:r>
          </a:p>
          <a:p>
            <a:pPr lvl="1"/>
            <a:r>
              <a:rPr lang="en-US" dirty="0" smtClean="0"/>
              <a:t>Dynamic (execution-time)</a:t>
            </a:r>
          </a:p>
          <a:p>
            <a:pPr lvl="1"/>
            <a:r>
              <a:rPr lang="en-US" dirty="0" smtClean="0"/>
              <a:t>Static </a:t>
            </a:r>
            <a:r>
              <a:rPr lang="en-US" dirty="0"/>
              <a:t>(</a:t>
            </a:r>
            <a:r>
              <a:rPr lang="en-US" dirty="0" smtClean="0"/>
              <a:t>compile-time)</a:t>
            </a:r>
          </a:p>
          <a:p>
            <a:pPr lvl="1"/>
            <a:r>
              <a:rPr lang="en-US" dirty="0" smtClean="0"/>
              <a:t>Hybrid (combines dynamic and static)</a:t>
            </a:r>
          </a:p>
          <a:p>
            <a:pPr marL="0" indent="0">
              <a:buNone/>
            </a:pPr>
            <a:endParaRPr lang="en-US" sz="2600" dirty="0" smtClean="0"/>
          </a:p>
        </p:txBody>
      </p:sp>
    </p:spTree>
    <p:extLst>
      <p:ext uri="{BB962C8B-B14F-4D97-AF65-F5344CB8AC3E}">
        <p14:creationId xmlns:p14="http://schemas.microsoft.com/office/powerpoint/2010/main" val="226919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Dynamic Program Analysis</a:t>
            </a:r>
          </a:p>
        </p:txBody>
      </p:sp>
      <p:sp>
        <p:nvSpPr>
          <p:cNvPr id="57347" name="Content Placeholder 2"/>
          <p:cNvSpPr>
            <a:spLocks noGrp="1"/>
          </p:cNvSpPr>
          <p:nvPr>
            <p:ph idx="1"/>
          </p:nvPr>
        </p:nvSpPr>
        <p:spPr>
          <a:xfrm>
            <a:off x="457200" y="1633914"/>
            <a:ext cx="8229600" cy="5052706"/>
          </a:xfrm>
        </p:spPr>
        <p:txBody>
          <a:bodyPr>
            <a:normAutofit/>
          </a:bodyPr>
          <a:lstStyle/>
          <a:p>
            <a:r>
              <a:rPr lang="en-US" dirty="0"/>
              <a:t>I</a:t>
            </a:r>
            <a:r>
              <a:rPr lang="en-US" dirty="0" smtClean="0"/>
              <a:t>nfer facts </a:t>
            </a:r>
            <a:r>
              <a:rPr lang="en-US" dirty="0"/>
              <a:t>of </a:t>
            </a:r>
            <a:r>
              <a:rPr lang="en-US" dirty="0" smtClean="0"/>
              <a:t>program by monitoring its runs</a:t>
            </a:r>
            <a:endParaRPr lang="en-US" dirty="0"/>
          </a:p>
          <a:p>
            <a:endParaRPr lang="en-US" sz="2800" dirty="0" smtClean="0"/>
          </a:p>
          <a:p>
            <a:r>
              <a:rPr lang="en-US" dirty="0" smtClean="0"/>
              <a:t>Examples:</a:t>
            </a:r>
            <a:endParaRPr lang="en-US" dirty="0"/>
          </a:p>
        </p:txBody>
      </p:sp>
      <p:sp>
        <p:nvSpPr>
          <p:cNvPr id="2" name="TextBox 1"/>
          <p:cNvSpPr txBox="1"/>
          <p:nvPr/>
        </p:nvSpPr>
        <p:spPr>
          <a:xfrm>
            <a:off x="770124" y="3666748"/>
            <a:ext cx="3454402" cy="892552"/>
          </a:xfrm>
          <a:prstGeom prst="rect">
            <a:avLst/>
          </a:prstGeom>
          <a:noFill/>
        </p:spPr>
        <p:txBody>
          <a:bodyPr wrap="square" rtlCol="0">
            <a:spAutoFit/>
          </a:bodyPr>
          <a:lstStyle/>
          <a:p>
            <a:pPr algn="ctr"/>
            <a:r>
              <a:rPr lang="en-US" sz="2600" dirty="0" smtClean="0"/>
              <a:t>Array bound checking</a:t>
            </a:r>
            <a:br>
              <a:rPr lang="en-US" sz="2600" dirty="0" smtClean="0"/>
            </a:br>
            <a:r>
              <a:rPr lang="en-US" sz="2600" i="1" dirty="0" smtClean="0"/>
              <a:t>Purify</a:t>
            </a:r>
            <a:endParaRPr lang="en-US" sz="2600" i="1" dirty="0"/>
          </a:p>
        </p:txBody>
      </p:sp>
      <p:sp>
        <p:nvSpPr>
          <p:cNvPr id="3" name="TextBox 2"/>
          <p:cNvSpPr txBox="1"/>
          <p:nvPr/>
        </p:nvSpPr>
        <p:spPr>
          <a:xfrm>
            <a:off x="4941735" y="3666748"/>
            <a:ext cx="3222934" cy="892552"/>
          </a:xfrm>
          <a:prstGeom prst="rect">
            <a:avLst/>
          </a:prstGeom>
          <a:noFill/>
        </p:spPr>
        <p:txBody>
          <a:bodyPr wrap="none" rtlCol="0">
            <a:spAutoFit/>
          </a:bodyPr>
          <a:lstStyle/>
          <a:p>
            <a:pPr lvl="1" algn="ctr"/>
            <a:r>
              <a:rPr lang="en-US" sz="2600" dirty="0" err="1" smtClean="0"/>
              <a:t>Datarace</a:t>
            </a:r>
            <a:r>
              <a:rPr lang="en-US" sz="2600" dirty="0" smtClean="0"/>
              <a:t> detection</a:t>
            </a:r>
          </a:p>
          <a:p>
            <a:pPr lvl="1" algn="ctr"/>
            <a:r>
              <a:rPr lang="en-US" sz="2600" i="1" dirty="0" smtClean="0"/>
              <a:t>Eraser</a:t>
            </a:r>
            <a:endParaRPr lang="en-US" sz="2600" i="1" dirty="0"/>
          </a:p>
        </p:txBody>
      </p:sp>
      <p:sp>
        <p:nvSpPr>
          <p:cNvPr id="4" name="TextBox 3"/>
          <p:cNvSpPr txBox="1"/>
          <p:nvPr/>
        </p:nvSpPr>
        <p:spPr>
          <a:xfrm>
            <a:off x="284430" y="4822284"/>
            <a:ext cx="3807004" cy="1169551"/>
          </a:xfrm>
          <a:prstGeom prst="rect">
            <a:avLst/>
          </a:prstGeom>
          <a:noFill/>
        </p:spPr>
        <p:txBody>
          <a:bodyPr wrap="none" rtlCol="0">
            <a:spAutoFit/>
          </a:bodyPr>
          <a:lstStyle/>
          <a:p>
            <a:pPr lvl="1" algn="ctr"/>
            <a:r>
              <a:rPr lang="en-US" sz="2600" dirty="0" smtClean="0"/>
              <a:t>Memory leak detection</a:t>
            </a:r>
          </a:p>
          <a:p>
            <a:pPr lvl="1" algn="ctr"/>
            <a:r>
              <a:rPr lang="en-US" sz="2600" i="1" dirty="0" err="1" smtClean="0"/>
              <a:t>Valgrind</a:t>
            </a:r>
            <a:endParaRPr lang="en-US" sz="2600" i="1" dirty="0"/>
          </a:p>
          <a:p>
            <a:endParaRPr lang="en-US" dirty="0"/>
          </a:p>
        </p:txBody>
      </p:sp>
      <p:sp>
        <p:nvSpPr>
          <p:cNvPr id="5" name="TextBox 4"/>
          <p:cNvSpPr txBox="1"/>
          <p:nvPr/>
        </p:nvSpPr>
        <p:spPr>
          <a:xfrm>
            <a:off x="4661689" y="4822284"/>
            <a:ext cx="3795013" cy="892552"/>
          </a:xfrm>
          <a:prstGeom prst="rect">
            <a:avLst/>
          </a:prstGeom>
          <a:noFill/>
        </p:spPr>
        <p:txBody>
          <a:bodyPr wrap="none" rtlCol="0">
            <a:spAutoFit/>
          </a:bodyPr>
          <a:lstStyle/>
          <a:p>
            <a:pPr lvl="1" algn="ctr"/>
            <a:r>
              <a:rPr lang="en-US" sz="2600" dirty="0"/>
              <a:t>Finding likely </a:t>
            </a:r>
            <a:r>
              <a:rPr lang="en-US" sz="2600" dirty="0" smtClean="0"/>
              <a:t>invariants</a:t>
            </a:r>
          </a:p>
          <a:p>
            <a:pPr lvl="1" algn="ctr"/>
            <a:r>
              <a:rPr lang="en-US" sz="2600" i="1" dirty="0" smtClean="0"/>
              <a:t>Daikon</a:t>
            </a:r>
            <a:endParaRPr lang="en-US" sz="2600" i="1" dirty="0"/>
          </a:p>
        </p:txBody>
      </p:sp>
    </p:spTree>
    <p:extLst>
      <p:ext uri="{BB962C8B-B14F-4D97-AF65-F5344CB8AC3E}">
        <p14:creationId xmlns:p14="http://schemas.microsoft.com/office/powerpoint/2010/main" val="351200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Static Analysis</a:t>
            </a:r>
          </a:p>
        </p:txBody>
      </p:sp>
      <p:sp>
        <p:nvSpPr>
          <p:cNvPr id="58371" name="Rectangle 3"/>
          <p:cNvSpPr>
            <a:spLocks noGrp="1" noChangeArrowheads="1"/>
          </p:cNvSpPr>
          <p:nvPr>
            <p:ph type="body" idx="1"/>
          </p:nvPr>
        </p:nvSpPr>
        <p:spPr>
          <a:xfrm>
            <a:off x="457200" y="1600200"/>
            <a:ext cx="8229600" cy="4914900"/>
          </a:xfrm>
        </p:spPr>
        <p:txBody>
          <a:bodyPr>
            <a:normAutofit/>
          </a:bodyPr>
          <a:lstStyle/>
          <a:p>
            <a:r>
              <a:rPr lang="en-US" dirty="0"/>
              <a:t>I</a:t>
            </a:r>
            <a:r>
              <a:rPr lang="en-US" dirty="0" smtClean="0"/>
              <a:t>nfer facts of the program by inspecting its source (or binary) code</a:t>
            </a:r>
          </a:p>
          <a:p>
            <a:endParaRPr lang="en-US" sz="2800" dirty="0" smtClean="0"/>
          </a:p>
          <a:p>
            <a:r>
              <a:rPr lang="en-US" dirty="0"/>
              <a:t>Examples:</a:t>
            </a:r>
          </a:p>
          <a:p>
            <a:pPr lvl="1"/>
            <a:endParaRPr lang="en-US" dirty="0"/>
          </a:p>
          <a:p>
            <a:endParaRPr lang="en-US" dirty="0"/>
          </a:p>
        </p:txBody>
      </p:sp>
      <p:sp>
        <p:nvSpPr>
          <p:cNvPr id="2" name="TextBox 1"/>
          <p:cNvSpPr txBox="1"/>
          <p:nvPr/>
        </p:nvSpPr>
        <p:spPr>
          <a:xfrm>
            <a:off x="629508" y="3927196"/>
            <a:ext cx="4028347" cy="892552"/>
          </a:xfrm>
          <a:prstGeom prst="rect">
            <a:avLst/>
          </a:prstGeom>
          <a:noFill/>
        </p:spPr>
        <p:txBody>
          <a:bodyPr wrap="none" rtlCol="0">
            <a:spAutoFit/>
          </a:bodyPr>
          <a:lstStyle/>
          <a:p>
            <a:pPr lvl="1" algn="ctr"/>
            <a:r>
              <a:rPr lang="en-US" sz="2600" dirty="0"/>
              <a:t>Suspicious error </a:t>
            </a:r>
            <a:r>
              <a:rPr lang="en-US" sz="2600" dirty="0" smtClean="0"/>
              <a:t>patterns</a:t>
            </a:r>
          </a:p>
          <a:p>
            <a:pPr lvl="1" algn="ctr"/>
            <a:r>
              <a:rPr lang="en-US" sz="2600" i="1" dirty="0" smtClean="0"/>
              <a:t>Lint</a:t>
            </a:r>
            <a:r>
              <a:rPr lang="en-US" sz="2600" i="1" dirty="0"/>
              <a:t>, </a:t>
            </a:r>
            <a:r>
              <a:rPr lang="en-US" sz="2600" i="1" dirty="0" err="1"/>
              <a:t>FindBugs</a:t>
            </a:r>
            <a:r>
              <a:rPr lang="en-US" sz="2600" i="1" dirty="0"/>
              <a:t>, </a:t>
            </a:r>
            <a:r>
              <a:rPr lang="en-US" sz="2600" i="1" dirty="0" err="1" smtClean="0"/>
              <a:t>Coverity</a:t>
            </a:r>
            <a:endParaRPr lang="en-US" sz="2600" i="1" dirty="0"/>
          </a:p>
        </p:txBody>
      </p:sp>
      <p:sp>
        <p:nvSpPr>
          <p:cNvPr id="3" name="TextBox 2"/>
          <p:cNvSpPr txBox="1"/>
          <p:nvPr/>
        </p:nvSpPr>
        <p:spPr>
          <a:xfrm>
            <a:off x="585755" y="5266910"/>
            <a:ext cx="3987502" cy="892552"/>
          </a:xfrm>
          <a:prstGeom prst="rect">
            <a:avLst/>
          </a:prstGeom>
          <a:noFill/>
        </p:spPr>
        <p:txBody>
          <a:bodyPr wrap="none" rtlCol="0">
            <a:spAutoFit/>
          </a:bodyPr>
          <a:lstStyle/>
          <a:p>
            <a:pPr lvl="1"/>
            <a:r>
              <a:rPr lang="en-US" sz="2600" dirty="0"/>
              <a:t>Checking API usage rules</a:t>
            </a:r>
          </a:p>
          <a:p>
            <a:pPr lvl="2"/>
            <a:r>
              <a:rPr lang="en-US" sz="2600" i="1" dirty="0"/>
              <a:t>Microsoft </a:t>
            </a:r>
            <a:r>
              <a:rPr lang="en-US" sz="2600" i="1" dirty="0" smtClean="0"/>
              <a:t>SLAM</a:t>
            </a:r>
            <a:endParaRPr lang="en-US" sz="2600" i="1" dirty="0"/>
          </a:p>
        </p:txBody>
      </p:sp>
      <p:sp>
        <p:nvSpPr>
          <p:cNvPr id="4" name="TextBox 3"/>
          <p:cNvSpPr txBox="1"/>
          <p:nvPr/>
        </p:nvSpPr>
        <p:spPr>
          <a:xfrm>
            <a:off x="4657855" y="3927196"/>
            <a:ext cx="3807004" cy="892552"/>
          </a:xfrm>
          <a:prstGeom prst="rect">
            <a:avLst/>
          </a:prstGeom>
          <a:noFill/>
        </p:spPr>
        <p:txBody>
          <a:bodyPr wrap="none" rtlCol="0">
            <a:spAutoFit/>
          </a:bodyPr>
          <a:lstStyle/>
          <a:p>
            <a:pPr lvl="1" algn="ctr"/>
            <a:r>
              <a:rPr lang="en-US" sz="2600" dirty="0"/>
              <a:t>Memory leak </a:t>
            </a:r>
            <a:r>
              <a:rPr lang="en-US" sz="2600" dirty="0" smtClean="0"/>
              <a:t>detection</a:t>
            </a:r>
          </a:p>
          <a:p>
            <a:pPr lvl="1" algn="ctr"/>
            <a:r>
              <a:rPr lang="en-US" sz="2600" i="1" dirty="0" smtClean="0"/>
              <a:t>Facebook </a:t>
            </a:r>
            <a:r>
              <a:rPr lang="en-US" sz="2600" i="1" dirty="0"/>
              <a:t>Infer</a:t>
            </a:r>
          </a:p>
        </p:txBody>
      </p:sp>
      <p:sp>
        <p:nvSpPr>
          <p:cNvPr id="5" name="TextBox 4"/>
          <p:cNvSpPr txBox="1"/>
          <p:nvPr/>
        </p:nvSpPr>
        <p:spPr>
          <a:xfrm>
            <a:off x="4943350" y="5266910"/>
            <a:ext cx="3236014" cy="892552"/>
          </a:xfrm>
          <a:prstGeom prst="rect">
            <a:avLst/>
          </a:prstGeom>
          <a:noFill/>
        </p:spPr>
        <p:txBody>
          <a:bodyPr wrap="none" rtlCol="0">
            <a:spAutoFit/>
          </a:bodyPr>
          <a:lstStyle/>
          <a:p>
            <a:pPr lvl="1"/>
            <a:r>
              <a:rPr lang="en-US" sz="2600" dirty="0"/>
              <a:t>Verifying invariants</a:t>
            </a:r>
          </a:p>
          <a:p>
            <a:pPr lvl="2"/>
            <a:r>
              <a:rPr lang="en-US" sz="2600" i="1" dirty="0" smtClean="0"/>
              <a:t>ESC/Java</a:t>
            </a:r>
            <a:endParaRPr lang="en-US" sz="2600" i="1" dirty="0"/>
          </a:p>
        </p:txBody>
      </p:sp>
    </p:spTree>
    <p:extLst>
      <p:ext uri="{BB962C8B-B14F-4D97-AF65-F5344CB8AC3E}">
        <p14:creationId xmlns:p14="http://schemas.microsoft.com/office/powerpoint/2010/main" val="324860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en-US" dirty="0" smtClean="0"/>
              <a:t>QUIZ: Program Invariants</a:t>
            </a:r>
            <a:endParaRPr lang="en-US" dirty="0"/>
          </a:p>
        </p:txBody>
      </p:sp>
      <p:sp>
        <p:nvSpPr>
          <p:cNvPr id="59395" name="Rectangle 3"/>
          <p:cNvSpPr>
            <a:spLocks noGrp="1" noChangeArrowheads="1"/>
          </p:cNvSpPr>
          <p:nvPr>
            <p:ph type="body" idx="1"/>
          </p:nvPr>
        </p:nvSpPr>
        <p:spPr/>
        <p:txBody>
          <a:bodyPr/>
          <a:lstStyle/>
          <a:p>
            <a:pPr marL="0" indent="0">
              <a:buNone/>
            </a:pPr>
            <a:r>
              <a:rPr lang="en-US" sz="3000" dirty="0" smtClean="0"/>
              <a:t>An invariant at the end</a:t>
            </a:r>
            <a:br>
              <a:rPr lang="en-US" sz="3000" dirty="0" smtClean="0"/>
            </a:br>
            <a:r>
              <a:rPr lang="en-US" sz="3000" dirty="0" smtClean="0"/>
              <a:t>of the program is</a:t>
            </a:r>
            <a:br>
              <a:rPr lang="en-US" sz="3000" dirty="0" smtClean="0"/>
            </a:br>
            <a:r>
              <a:rPr lang="en-US" sz="3000" dirty="0" smtClean="0"/>
              <a:t>(z == c) for some</a:t>
            </a:r>
            <a:br>
              <a:rPr lang="en-US" sz="3000" dirty="0" smtClean="0"/>
            </a:br>
            <a:r>
              <a:rPr lang="en-US" sz="3000" dirty="0" smtClean="0"/>
              <a:t>constant c.  What is c?</a:t>
            </a:r>
            <a:endParaRPr lang="en-US" sz="3000" dirty="0"/>
          </a:p>
          <a:p>
            <a:pPr marL="0" indent="0">
              <a:buNone/>
            </a:pPr>
            <a:endParaRPr lang="en-US" dirty="0" smtClean="0"/>
          </a:p>
        </p:txBody>
      </p:sp>
      <p:sp>
        <p:nvSpPr>
          <p:cNvPr id="6" name="Text Box 5"/>
          <p:cNvSpPr txBox="1">
            <a:spLocks noChangeArrowheads="1"/>
          </p:cNvSpPr>
          <p:nvPr/>
        </p:nvSpPr>
        <p:spPr bwMode="auto">
          <a:xfrm>
            <a:off x="4545399" y="1742554"/>
            <a:ext cx="3990844" cy="4385816"/>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l">
              <a:spcBef>
                <a:spcPct val="0"/>
              </a:spcBef>
              <a:buClrTx/>
              <a:buSzTx/>
              <a:buFontTx/>
              <a:buNone/>
            </a:pPr>
            <a:r>
              <a:rPr lang="en-US" dirty="0" err="1">
                <a:latin typeface="+mn-lt"/>
              </a:rPr>
              <a:t>int</a:t>
            </a:r>
            <a:r>
              <a:rPr lang="en-US" dirty="0">
                <a:latin typeface="+mn-lt"/>
              </a:rPr>
              <a:t> p(</a:t>
            </a:r>
            <a:r>
              <a:rPr lang="en-US" dirty="0" err="1">
                <a:latin typeface="+mn-lt"/>
              </a:rPr>
              <a:t>int</a:t>
            </a:r>
            <a:r>
              <a:rPr lang="en-US" dirty="0">
                <a:latin typeface="+mn-lt"/>
              </a:rPr>
              <a:t> x</a:t>
            </a:r>
            <a:r>
              <a:rPr lang="en-US" dirty="0" smtClean="0">
                <a:latin typeface="+mn-lt"/>
              </a:rPr>
              <a:t>) { </a:t>
            </a:r>
            <a:r>
              <a:rPr lang="en-US" dirty="0">
                <a:latin typeface="+mn-lt"/>
              </a:rPr>
              <a:t>return x </a:t>
            </a:r>
            <a:r>
              <a:rPr lang="en-US" dirty="0" smtClean="0">
                <a:latin typeface="+mn-lt"/>
              </a:rPr>
              <a:t>* x; }</a:t>
            </a:r>
            <a:endParaRPr lang="en-US" dirty="0">
              <a:latin typeface="+mn-lt"/>
            </a:endParaRPr>
          </a:p>
          <a:p>
            <a:pPr algn="l">
              <a:spcBef>
                <a:spcPct val="0"/>
              </a:spcBef>
              <a:buClrTx/>
              <a:buSzTx/>
              <a:buFontTx/>
              <a:buNone/>
            </a:pPr>
            <a:r>
              <a:rPr lang="en-US" dirty="0">
                <a:latin typeface="+mn-lt"/>
              </a:rPr>
              <a:t/>
            </a:r>
            <a:br>
              <a:rPr lang="en-US" dirty="0">
                <a:latin typeface="+mn-lt"/>
              </a:rPr>
            </a:br>
            <a:r>
              <a:rPr lang="en-US" dirty="0" smtClean="0">
                <a:latin typeface="+mn-lt"/>
              </a:rPr>
              <a:t>void </a:t>
            </a:r>
            <a:r>
              <a:rPr lang="en-US" dirty="0">
                <a:latin typeface="+mn-lt"/>
              </a:rPr>
              <a:t>main(</a:t>
            </a:r>
            <a:r>
              <a:rPr lang="en-US" dirty="0" smtClean="0">
                <a:latin typeface="+mn-lt"/>
              </a:rPr>
              <a:t>)</a:t>
            </a:r>
            <a:r>
              <a:rPr lang="en-US" dirty="0">
                <a:latin typeface="+mn-lt"/>
              </a:rPr>
              <a:t> </a:t>
            </a:r>
            <a:r>
              <a:rPr lang="en-US" dirty="0" smtClean="0">
                <a:latin typeface="+mn-lt"/>
              </a:rPr>
              <a:t>{</a:t>
            </a:r>
            <a:endParaRPr lang="en-US" dirty="0">
              <a:latin typeface="+mn-lt"/>
            </a:endParaRPr>
          </a:p>
          <a:p>
            <a:pPr algn="l">
              <a:spcBef>
                <a:spcPct val="0"/>
              </a:spcBef>
              <a:buClrTx/>
              <a:buSzTx/>
              <a:buFontTx/>
              <a:buNone/>
            </a:pPr>
            <a:r>
              <a:rPr lang="en-US" dirty="0" smtClean="0">
                <a:latin typeface="+mn-lt"/>
              </a:rPr>
              <a:t>     </a:t>
            </a:r>
            <a:r>
              <a:rPr lang="en-US" dirty="0" err="1" smtClean="0">
                <a:latin typeface="+mn-lt"/>
              </a:rPr>
              <a:t>int</a:t>
            </a:r>
            <a:r>
              <a:rPr lang="en-US" dirty="0" smtClean="0">
                <a:latin typeface="+mn-lt"/>
              </a:rPr>
              <a:t> </a:t>
            </a:r>
            <a:r>
              <a:rPr lang="en-US" dirty="0">
                <a:latin typeface="+mn-lt"/>
              </a:rPr>
              <a:t>z;</a:t>
            </a:r>
          </a:p>
          <a:p>
            <a:pPr algn="l">
              <a:spcBef>
                <a:spcPct val="0"/>
              </a:spcBef>
              <a:buClrTx/>
              <a:buSzTx/>
              <a:buFontTx/>
              <a:buNone/>
            </a:pPr>
            <a:r>
              <a:rPr lang="en-US" dirty="0" smtClean="0">
                <a:latin typeface="+mn-lt"/>
              </a:rPr>
              <a:t>     </a:t>
            </a:r>
            <a:r>
              <a:rPr lang="en-US" dirty="0">
                <a:latin typeface="+mn-lt"/>
              </a:rPr>
              <a:t>if  (</a:t>
            </a:r>
            <a:r>
              <a:rPr lang="en-US" dirty="0" err="1">
                <a:latin typeface="+mn-lt"/>
              </a:rPr>
              <a:t>getc</a:t>
            </a:r>
            <a:r>
              <a:rPr lang="en-US" dirty="0" smtClean="0">
                <a:latin typeface="+mn-lt"/>
              </a:rPr>
              <a:t>() == ‘a’)</a:t>
            </a:r>
          </a:p>
          <a:p>
            <a:pPr algn="l">
              <a:spcBef>
                <a:spcPct val="0"/>
              </a:spcBef>
              <a:buClrTx/>
              <a:buSzTx/>
              <a:buFontTx/>
              <a:buNone/>
            </a:pPr>
            <a:r>
              <a:rPr lang="en-US" dirty="0" smtClean="0">
                <a:latin typeface="+mn-lt"/>
              </a:rPr>
              <a:t>          z </a:t>
            </a:r>
            <a:r>
              <a:rPr lang="en-US" dirty="0">
                <a:latin typeface="+mn-lt"/>
              </a:rPr>
              <a:t>= p(6) + </a:t>
            </a:r>
            <a:r>
              <a:rPr lang="en-US" dirty="0" smtClean="0">
                <a:latin typeface="+mn-lt"/>
              </a:rPr>
              <a:t>6;</a:t>
            </a:r>
          </a:p>
          <a:p>
            <a:pPr algn="l">
              <a:spcBef>
                <a:spcPct val="0"/>
              </a:spcBef>
              <a:buClrTx/>
              <a:buSzTx/>
              <a:buFontTx/>
              <a:buNone/>
            </a:pPr>
            <a:r>
              <a:rPr lang="en-US" dirty="0" smtClean="0">
                <a:latin typeface="+mn-lt"/>
              </a:rPr>
              <a:t>     else</a:t>
            </a:r>
            <a:br>
              <a:rPr lang="en-US" dirty="0" smtClean="0">
                <a:latin typeface="+mn-lt"/>
              </a:rPr>
            </a:br>
            <a:r>
              <a:rPr lang="en-US" dirty="0" smtClean="0">
                <a:latin typeface="+mn-lt"/>
              </a:rPr>
              <a:t>          z </a:t>
            </a:r>
            <a:r>
              <a:rPr lang="en-US" dirty="0">
                <a:latin typeface="+mn-lt"/>
              </a:rPr>
              <a:t>= p(-7) </a:t>
            </a:r>
            <a:r>
              <a:rPr lang="en-US" dirty="0" smtClean="0">
                <a:latin typeface="+mn-lt"/>
              </a:rPr>
              <a:t>– 7;</a:t>
            </a:r>
            <a:r>
              <a:rPr lang="en-US" dirty="0">
                <a:latin typeface="+mn-lt"/>
              </a:rPr>
              <a:t/>
            </a:r>
            <a:br>
              <a:rPr lang="en-US" dirty="0">
                <a:latin typeface="+mn-lt"/>
              </a:rPr>
            </a:br>
            <a:r>
              <a:rPr lang="en-US" sz="1500" dirty="0" smtClean="0">
                <a:latin typeface="+mn-lt"/>
              </a:rPr>
              <a:t/>
            </a:r>
            <a:br>
              <a:rPr lang="en-US" sz="1500" dirty="0" smtClean="0">
                <a:latin typeface="+mn-lt"/>
              </a:rPr>
            </a:br>
            <a:r>
              <a:rPr lang="en-US" dirty="0" smtClean="0">
                <a:latin typeface="+mn-lt"/>
              </a:rPr>
              <a:t/>
            </a:r>
            <a:br>
              <a:rPr lang="en-US" dirty="0" smtClean="0">
                <a:latin typeface="+mn-lt"/>
              </a:rPr>
            </a:br>
            <a:r>
              <a:rPr lang="en-US" dirty="0" smtClean="0">
                <a:latin typeface="+mn-lt"/>
              </a:rPr>
              <a:t/>
            </a:r>
            <a:br>
              <a:rPr lang="en-US" dirty="0" smtClean="0">
                <a:latin typeface="+mn-lt"/>
              </a:rPr>
            </a:br>
            <a:r>
              <a:rPr lang="en-US" dirty="0" smtClean="0">
                <a:latin typeface="+mn-lt"/>
              </a:rPr>
              <a:t>}</a:t>
            </a:r>
            <a:endParaRPr lang="en-US" dirty="0">
              <a:latin typeface="+mn-lt"/>
            </a:endParaRPr>
          </a:p>
        </p:txBody>
      </p:sp>
      <p:sp>
        <p:nvSpPr>
          <p:cNvPr id="7" name="Text Box 6"/>
          <p:cNvSpPr txBox="1">
            <a:spLocks noChangeArrowheads="1"/>
          </p:cNvSpPr>
          <p:nvPr/>
        </p:nvSpPr>
        <p:spPr bwMode="auto">
          <a:xfrm>
            <a:off x="7151298" y="4663485"/>
            <a:ext cx="1198716" cy="462307"/>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buClr>
                <a:schemeClr val="accent2"/>
              </a:buClr>
              <a:buSzPct val="75000"/>
              <a:buFont typeface="Monotype Sorts" charset="0"/>
              <a:buChar char="u"/>
              <a:defRPr sz="2400">
                <a:solidFill>
                  <a:schemeClr val="tx1"/>
                </a:solidFill>
                <a:latin typeface="Times New Roman" charset="0"/>
                <a:ea typeface="ＭＳ Ｐゴシック" charset="0"/>
              </a:defRPr>
            </a:lvl9pPr>
          </a:lstStyle>
          <a:p>
            <a:pPr algn="ctr">
              <a:buFont typeface="Monotype Sorts" charset="0"/>
              <a:buNone/>
            </a:pPr>
            <a:r>
              <a:rPr lang="en-US" dirty="0">
                <a:latin typeface="+mn-lt"/>
              </a:rPr>
              <a:t>z</a:t>
            </a:r>
            <a:r>
              <a:rPr lang="en-US" dirty="0" smtClean="0">
                <a:latin typeface="+mn-lt"/>
              </a:rPr>
              <a:t> = ?</a:t>
            </a:r>
            <a:endParaRPr lang="en-US" dirty="0">
              <a:latin typeface="+mn-lt"/>
            </a:endParaRPr>
          </a:p>
        </p:txBody>
      </p:sp>
    </p:spTree>
    <p:extLst>
      <p:ext uri="{BB962C8B-B14F-4D97-AF65-F5344CB8AC3E}">
        <p14:creationId xmlns:p14="http://schemas.microsoft.com/office/powerpoint/2010/main" val="233644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4872</Words>
  <Application>Microsoft Macintosh PowerPoint</Application>
  <PresentationFormat>On-screen Show (4:3)</PresentationFormat>
  <Paragraphs>515</Paragraphs>
  <Slides>25</Slides>
  <Notes>25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Consolas</vt:lpstr>
      <vt:lpstr>Math C</vt:lpstr>
      <vt:lpstr>Monotype Sorts</vt:lpstr>
      <vt:lpstr>ＭＳ Ｐゴシック</vt:lpstr>
      <vt:lpstr>Shadows Into Light</vt:lpstr>
      <vt:lpstr>Arial</vt:lpstr>
      <vt:lpstr>Office Theme</vt:lpstr>
      <vt:lpstr>Introduction to Software Analysis</vt:lpstr>
      <vt:lpstr>Why Take This Course?</vt:lpstr>
      <vt:lpstr>The Ariane Rocket Disaster (1996)</vt:lpstr>
      <vt:lpstr>Post Mortem</vt:lpstr>
      <vt:lpstr>Security Vulnerabilities </vt:lpstr>
      <vt:lpstr>What is Program Analysis?</vt:lpstr>
      <vt:lpstr>Dynamic Program Analysis</vt:lpstr>
      <vt:lpstr>Static Analysis</vt:lpstr>
      <vt:lpstr>QUIZ: Program Invariants</vt:lpstr>
      <vt:lpstr>QUIZ: Program Invariants</vt:lpstr>
      <vt:lpstr>Discovering Invariants By Dynamic Analysis</vt:lpstr>
      <vt:lpstr>Discovering Invariants By Static Analysis</vt:lpstr>
      <vt:lpstr>Terminology</vt:lpstr>
      <vt:lpstr>Example Static Analysis Problem</vt:lpstr>
      <vt:lpstr>Iterative Approximation</vt:lpstr>
      <vt:lpstr>QUIZ: Iterative Approximation</vt:lpstr>
      <vt:lpstr>QUIZ: Iterative Approximation</vt:lpstr>
      <vt:lpstr>QUIZ: Dynamic vs. Static Analysis</vt:lpstr>
      <vt:lpstr>QUIZ: Dynamic vs. Static Analysis</vt:lpstr>
      <vt:lpstr>Undecidability of Program Properties</vt:lpstr>
      <vt:lpstr>Who Needs Program Analysis?</vt:lpstr>
      <vt:lpstr>Compilers</vt:lpstr>
      <vt:lpstr>Software Quality Tools</vt:lpstr>
      <vt:lpstr>Integrated Development Environments</vt:lpstr>
      <vt:lpstr>What Have We Learned?</vt:lpstr>
    </vt:vector>
  </TitlesOfParts>
  <Company>Georgia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6340: Software Analysis and Testing</dc:title>
  <dc:creator>Mayur Naik</dc:creator>
  <cp:lastModifiedBy>Naik, Mayur H</cp:lastModifiedBy>
  <cp:revision>268</cp:revision>
  <cp:lastPrinted>2016-12-29T15:48:39Z</cp:lastPrinted>
  <dcterms:created xsi:type="dcterms:W3CDTF">2016-12-28T14:36:49Z</dcterms:created>
  <dcterms:modified xsi:type="dcterms:W3CDTF">2016-12-29T16:09:45Z</dcterms:modified>
</cp:coreProperties>
</file>