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handoutMasterIdLst>
    <p:handoutMasterId r:id="rId43"/>
  </p:handoutMasterIdLst>
  <p:sldIdLst>
    <p:sldId id="256" r:id="rId2"/>
    <p:sldId id="276" r:id="rId3"/>
    <p:sldId id="357" r:id="rId4"/>
    <p:sldId id="358" r:id="rId5"/>
    <p:sldId id="361" r:id="rId6"/>
    <p:sldId id="362" r:id="rId7"/>
    <p:sldId id="363" r:id="rId8"/>
    <p:sldId id="364" r:id="rId9"/>
    <p:sldId id="365" r:id="rId10"/>
    <p:sldId id="359" r:id="rId11"/>
    <p:sldId id="360" r:id="rId12"/>
    <p:sldId id="366" r:id="rId13"/>
    <p:sldId id="399" r:id="rId14"/>
    <p:sldId id="368" r:id="rId15"/>
    <p:sldId id="369" r:id="rId16"/>
    <p:sldId id="370" r:id="rId17"/>
    <p:sldId id="372" r:id="rId18"/>
    <p:sldId id="373" r:id="rId19"/>
    <p:sldId id="374" r:id="rId20"/>
    <p:sldId id="375" r:id="rId21"/>
    <p:sldId id="376" r:id="rId22"/>
    <p:sldId id="377" r:id="rId23"/>
    <p:sldId id="378" r:id="rId24"/>
    <p:sldId id="381" r:id="rId25"/>
    <p:sldId id="396" r:id="rId26"/>
    <p:sldId id="380" r:id="rId27"/>
    <p:sldId id="382" r:id="rId28"/>
    <p:sldId id="397" r:id="rId29"/>
    <p:sldId id="386" r:id="rId30"/>
    <p:sldId id="383" r:id="rId31"/>
    <p:sldId id="387" r:id="rId32"/>
    <p:sldId id="384" r:id="rId33"/>
    <p:sldId id="388" r:id="rId34"/>
    <p:sldId id="385" r:id="rId35"/>
    <p:sldId id="389" r:id="rId36"/>
    <p:sldId id="394" r:id="rId37"/>
    <p:sldId id="395" r:id="rId38"/>
    <p:sldId id="392" r:id="rId39"/>
    <p:sldId id="393" r:id="rId40"/>
    <p:sldId id="371"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14"/>
    <p:restoredTop sz="59461" autoAdjust="0"/>
  </p:normalViewPr>
  <p:slideViewPr>
    <p:cSldViewPr snapToGrid="0" snapToObjects="1">
      <p:cViewPr>
        <p:scale>
          <a:sx n="60" d="100"/>
          <a:sy n="60" d="100"/>
        </p:scale>
        <p:origin x="1632" y="432"/>
      </p:cViewPr>
      <p:guideLst>
        <p:guide orient="horz" pos="2160"/>
        <p:guide pos="2880"/>
      </p:guideLst>
    </p:cSldViewPr>
  </p:slideViewPr>
  <p:outlineViewPr>
    <p:cViewPr>
      <p:scale>
        <a:sx n="33" d="100"/>
        <a:sy n="33" d="100"/>
      </p:scale>
      <p:origin x="0" y="-16416"/>
    </p:cViewPr>
  </p:outlineViewPr>
  <p:notesTextViewPr>
    <p:cViewPr>
      <p:scale>
        <a:sx n="100" d="100"/>
        <a:sy n="100" d="100"/>
      </p:scale>
      <p:origin x="0" y="0"/>
    </p:cViewPr>
  </p:notesTextViewPr>
  <p:notesViewPr>
    <p:cSldViewPr snapToGrid="0" snapToObjects="1">
      <p:cViewPr varScale="1">
        <p:scale>
          <a:sx n="95" d="100"/>
          <a:sy n="95" d="100"/>
        </p:scale>
        <p:origin x="3720" y="192"/>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esProps" Target="presProps.xml"/><Relationship Id="rId4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FE6D74-A490-0E45-B7BD-28C5D8C481E8}" type="datetimeFigureOut">
              <a:rPr lang="en-US" smtClean="0"/>
              <a:t>12/29/16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04363B-377C-7846-A0F0-9A07F9A15844}" type="slidenum">
              <a:rPr lang="en-US" smtClean="0"/>
              <a:t>‹#›</a:t>
            </a:fld>
            <a:endParaRPr lang="en-US"/>
          </a:p>
        </p:txBody>
      </p:sp>
    </p:spTree>
    <p:extLst>
      <p:ext uri="{BB962C8B-B14F-4D97-AF65-F5344CB8AC3E}">
        <p14:creationId xmlns:p14="http://schemas.microsoft.com/office/powerpoint/2010/main" val="8354637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C452C0-9490-9443-A990-B59F575527F7}" type="datetimeFigureOut">
              <a:rPr lang="en-US" smtClean="0"/>
              <a:t>12/29/16</a:t>
            </a:fld>
            <a:endParaRPr lang="en-US"/>
          </a:p>
        </p:txBody>
      </p:sp>
      <p:sp>
        <p:nvSpPr>
          <p:cNvPr id="4" name="Slide Image Placeholder 3"/>
          <p:cNvSpPr>
            <a:spLocks noGrp="1" noRot="1" noChangeAspect="1"/>
          </p:cNvSpPr>
          <p:nvPr>
            <p:ph type="sldImg" idx="2"/>
          </p:nvPr>
        </p:nvSpPr>
        <p:spPr>
          <a:xfrm>
            <a:off x="777240" y="685800"/>
            <a:ext cx="3657600" cy="27432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3657600"/>
            <a:ext cx="5486400" cy="5029200"/>
          </a:xfrm>
          <a:prstGeom prst="rect">
            <a:avLst/>
          </a:prstGeom>
        </p:spPr>
        <p:txBody>
          <a:bodyPr vert="horz" lIns="91440" tIns="45720" rIns="91440" bIns="45720" rtlCol="0"/>
          <a:lstStyle/>
          <a:p>
            <a:pPr lvl="0"/>
            <a:r>
              <a:rPr lang="en-US"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0B18EB-5D7C-5C41-915F-A72C0DD2FE1D}" type="slidenum">
              <a:rPr lang="en-US" smtClean="0"/>
              <a:t>‹#›</a:t>
            </a:fld>
            <a:endParaRPr lang="en-US"/>
          </a:p>
        </p:txBody>
      </p:sp>
    </p:spTree>
    <p:extLst>
      <p:ext uri="{BB962C8B-B14F-4D97-AF65-F5344CB8AC3E}">
        <p14:creationId xmlns:p14="http://schemas.microsoft.com/office/powerpoint/2010/main" val="421814925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a:solidFill>
                  <a:srgbClr val="FF0000"/>
                </a:solidFill>
              </a:rPr>
              <a:t>{HEADSHOT}</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In the first lesson, you learned the basics of software analysis. However, analysis is only one half of this course’s </a:t>
            </a:r>
            <a:r>
              <a:rPr lang="en-US" sz="1000" dirty="0" smtClean="0">
                <a:solidFill>
                  <a:schemeClr val="dk1"/>
                </a:solidFill>
              </a:rPr>
              <a:t>scope.  The </a:t>
            </a:r>
            <a:r>
              <a:rPr lang="en-US" sz="1000" dirty="0">
                <a:solidFill>
                  <a:schemeClr val="dk1"/>
                </a:solidFill>
              </a:rPr>
              <a:t>other half is software testing, the process of checking the correctness of a given piece of software.</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In this lesson, you will learn the basics of software testing. By the end of this lesson, you will be able to</a:t>
            </a:r>
            <a:r>
              <a:rPr lang="en-US" sz="1000" dirty="0" smtClean="0">
                <a:solidFill>
                  <a:schemeClr val="dk1"/>
                </a:solidFill>
              </a:rPr>
              <a:t>:</a:t>
            </a:r>
          </a:p>
          <a:p>
            <a:pPr lvl="0" algn="just">
              <a:buClr>
                <a:schemeClr val="dk1"/>
              </a:buClr>
              <a:buSzPct val="91666"/>
            </a:pPr>
            <a:endParaRPr lang="en-US" sz="1000" dirty="0">
              <a:solidFill>
                <a:schemeClr val="dk1"/>
              </a:solidFill>
            </a:endParaRPr>
          </a:p>
          <a:p>
            <a:pPr marL="457200" lvl="0" indent="-304800" algn="just">
              <a:buClr>
                <a:schemeClr val="dk1"/>
              </a:buClr>
              <a:buSzPct val="100000"/>
              <a:buChar char="-"/>
            </a:pPr>
            <a:r>
              <a:rPr lang="en-US" sz="1000" dirty="0">
                <a:solidFill>
                  <a:schemeClr val="dk1"/>
                </a:solidFill>
              </a:rPr>
              <a:t>describe the relationship of software testing to software development, </a:t>
            </a:r>
          </a:p>
          <a:p>
            <a:pPr marL="457200" lvl="0" indent="-304800" algn="just">
              <a:buClr>
                <a:schemeClr val="dk1"/>
              </a:buClr>
              <a:buSzPct val="100000"/>
              <a:buChar char="-"/>
            </a:pPr>
            <a:r>
              <a:rPr lang="en-US" sz="1000" dirty="0">
                <a:solidFill>
                  <a:schemeClr val="dk1"/>
                </a:solidFill>
              </a:rPr>
              <a:t>classify different testing methods along two key dimensions, </a:t>
            </a:r>
          </a:p>
          <a:p>
            <a:pPr marL="457200" lvl="0" indent="-304800" algn="just">
              <a:buClr>
                <a:schemeClr val="dk1"/>
              </a:buClr>
              <a:buSzPct val="100000"/>
              <a:buChar char="-"/>
            </a:pPr>
            <a:r>
              <a:rPr lang="en-US" sz="1000" dirty="0">
                <a:solidFill>
                  <a:schemeClr val="dk1"/>
                </a:solidFill>
              </a:rPr>
              <a:t>identify the specifications that are required for testing software, and </a:t>
            </a:r>
          </a:p>
          <a:p>
            <a:pPr marL="457200" lvl="0" indent="-304800" algn="just">
              <a:buClr>
                <a:schemeClr val="dk1"/>
              </a:buClr>
              <a:buSzPct val="100000"/>
              <a:buChar char="-"/>
            </a:pPr>
            <a:r>
              <a:rPr lang="en-US" sz="1000" dirty="0">
                <a:solidFill>
                  <a:schemeClr val="dk1"/>
                </a:solidFill>
              </a:rPr>
              <a:t>measure the quality of testing conducted on a given piece of software.</a:t>
            </a:r>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1</a:t>
            </a:fld>
            <a:endParaRPr lang="en-US"/>
          </a:p>
        </p:txBody>
      </p:sp>
    </p:spTree>
    <p:extLst>
      <p:ext uri="{BB962C8B-B14F-4D97-AF65-F5344CB8AC3E}">
        <p14:creationId xmlns:p14="http://schemas.microsoft.com/office/powerpoint/2010/main" val="14488277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a:t>Additionally, the resources available to a development team are limited and must be </a:t>
            </a:r>
            <a:r>
              <a:rPr lang="en-US" sz="1000" dirty="0" smtClean="0"/>
              <a:t>prioritized.  There </a:t>
            </a:r>
            <a:r>
              <a:rPr lang="en-US" sz="1000" dirty="0"/>
              <a:t>is a finite number of tests that can be written and run for a given piece of </a:t>
            </a:r>
            <a:r>
              <a:rPr lang="en-US" sz="1000" dirty="0" smtClean="0"/>
              <a:t>code.  The </a:t>
            </a:r>
            <a:r>
              <a:rPr lang="en-US" sz="1000" dirty="0"/>
              <a:t>tests we write for a program will only be able to check certain facets of the </a:t>
            </a:r>
            <a:r>
              <a:rPr lang="en-US" sz="1000" dirty="0" smtClean="0"/>
              <a:t>program; they </a:t>
            </a:r>
            <a:r>
              <a:rPr lang="en-US" sz="1000" dirty="0"/>
              <a:t>won’t be able to check every possible use case.</a:t>
            </a:r>
          </a:p>
          <a:p>
            <a:pPr lvl="0" algn="just"/>
            <a:endParaRPr lang="en-US" sz="1000" dirty="0"/>
          </a:p>
          <a:p>
            <a:pPr lvl="0" algn="just"/>
            <a:r>
              <a:rPr lang="en-US" sz="1000" dirty="0"/>
              <a:t>And the specifications for a program change over </a:t>
            </a:r>
            <a:r>
              <a:rPr lang="en-US" sz="1000" dirty="0" smtClean="0"/>
              <a:t>time, so </a:t>
            </a:r>
            <a:r>
              <a:rPr lang="en-US" sz="1000" dirty="0"/>
              <a:t>a given set of tests for a program will not necessarily remain valid for the lifetime of the </a:t>
            </a:r>
            <a:r>
              <a:rPr lang="en-US" sz="1000" dirty="0" smtClean="0"/>
              <a:t>software.  Resources </a:t>
            </a:r>
            <a:r>
              <a:rPr lang="en-US" sz="1000" dirty="0"/>
              <a:t>must be spent on updating test suites in order to reflect the new specifications.</a:t>
            </a:r>
          </a:p>
          <a:p>
            <a:pPr lvl="0" algn="just"/>
            <a:endParaRPr lang="en-US" sz="1000" dirty="0"/>
          </a:p>
          <a:p>
            <a:pPr lvl="0" algn="just"/>
            <a:r>
              <a:rPr lang="en-US" sz="1000" dirty="0"/>
              <a:t>Given all these observations---which we can summarize as the fact that testing is a necessary yet ongoing, resource-intensive process-</a:t>
            </a:r>
            <a:r>
              <a:rPr lang="en-US" sz="1000" dirty="0" smtClean="0"/>
              <a:t>--wouldn’t </a:t>
            </a:r>
            <a:r>
              <a:rPr lang="en-US" sz="1000" dirty="0"/>
              <a:t>it be nice to be able to </a:t>
            </a:r>
            <a:r>
              <a:rPr lang="en-US" sz="1000" i="1" dirty="0"/>
              <a:t>automate</a:t>
            </a:r>
            <a:r>
              <a:rPr lang="en-US" sz="1000" dirty="0"/>
              <a:t> the process of writing and running </a:t>
            </a:r>
            <a:r>
              <a:rPr lang="en-US" sz="1000" dirty="0" smtClean="0"/>
              <a:t>tests?  In </a:t>
            </a:r>
            <a:r>
              <a:rPr lang="en-US" sz="1000" dirty="0"/>
              <a:t>the extreme case, we’d never need another QA department ever again!</a:t>
            </a:r>
          </a:p>
          <a:p>
            <a:pPr lvl="0" algn="just"/>
            <a:endParaRPr lang="en-US" sz="1000" dirty="0"/>
          </a:p>
          <a:p>
            <a:pPr lvl="0" algn="just"/>
            <a:r>
              <a:rPr lang="en-US" sz="1000" dirty="0"/>
              <a:t>While we are certainly not at the point of obsoleting human testing, this idea of automated testing is </a:t>
            </a:r>
            <a:r>
              <a:rPr lang="en-US" sz="1000" dirty="0" smtClean="0"/>
              <a:t>attractive.  In </a:t>
            </a:r>
            <a:r>
              <a:rPr lang="en-US" sz="1000" dirty="0"/>
              <a:t>future lessons, we will explore some of the basics of automated testing and introduce you to </a:t>
            </a:r>
            <a:r>
              <a:rPr lang="en-US" sz="1000" dirty="0" smtClean="0"/>
              <a:t>some </a:t>
            </a:r>
            <a:r>
              <a:rPr lang="en-US" sz="1000" dirty="0"/>
              <a:t>of the automated testing techniques currently used in the industry today.</a:t>
            </a:r>
          </a:p>
          <a:p>
            <a:pPr lvl="0" algn="just">
              <a:spcBef>
                <a:spcPts val="0"/>
              </a:spcBef>
              <a:buNone/>
            </a:pPr>
            <a:endParaRPr lang="en-US" sz="1000" dirty="0"/>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10</a:t>
            </a:fld>
            <a:endParaRPr lang="en-US"/>
          </a:p>
        </p:txBody>
      </p:sp>
    </p:spTree>
    <p:extLst>
      <p:ext uri="{BB962C8B-B14F-4D97-AF65-F5344CB8AC3E}">
        <p14:creationId xmlns:p14="http://schemas.microsoft.com/office/powerpoint/2010/main" val="185818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chemeClr val="dk1"/>
                </a:solidFill>
              </a:rPr>
              <a:t>Here is a road map for the remainder of this lesson.</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We will begin by surveying the landscape of testing paradigms, comparing and contrasting their costs and </a:t>
            </a:r>
            <a:r>
              <a:rPr lang="en-US" sz="1000" dirty="0" smtClean="0">
                <a:solidFill>
                  <a:schemeClr val="dk1"/>
                </a:solidFill>
              </a:rPr>
              <a:t>benefits.  By </a:t>
            </a:r>
            <a:r>
              <a:rPr lang="en-US" sz="1000" dirty="0">
                <a:solidFill>
                  <a:schemeClr val="dk1"/>
                </a:solidFill>
              </a:rPr>
              <a:t>the end of this section, you should have an understanding of what characterizes different testing </a:t>
            </a:r>
            <a:r>
              <a:rPr lang="en-US" sz="1000" dirty="0" smtClean="0">
                <a:solidFill>
                  <a:schemeClr val="dk1"/>
                </a:solidFill>
              </a:rPr>
              <a:t>strategies and </a:t>
            </a:r>
            <a:r>
              <a:rPr lang="en-US" sz="1000" dirty="0">
                <a:solidFill>
                  <a:schemeClr val="dk1"/>
                </a:solidFill>
              </a:rPr>
              <a:t>should be able to select an appropriate strategy given a set of priorities and constraints.</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Next, we will look at specifications in more detail</a:t>
            </a:r>
            <a:r>
              <a:rPr lang="en-US" sz="1000" dirty="0" smtClean="0">
                <a:solidFill>
                  <a:schemeClr val="dk1"/>
                </a:solidFill>
              </a:rPr>
              <a:t>.  </a:t>
            </a:r>
            <a:r>
              <a:rPr lang="en-US" sz="1000" dirty="0">
                <a:solidFill>
                  <a:schemeClr val="dk1"/>
                </a:solidFill>
              </a:rPr>
              <a:t>In particular, you will see how to use pre-conditions and </a:t>
            </a:r>
            <a:r>
              <a:rPr lang="en-US" sz="1000" dirty="0" smtClean="0">
                <a:solidFill>
                  <a:schemeClr val="dk1"/>
                </a:solidFill>
              </a:rPr>
              <a:t>post-conditions to </a:t>
            </a:r>
            <a:r>
              <a:rPr lang="en-US" sz="1000" dirty="0">
                <a:solidFill>
                  <a:schemeClr val="dk1"/>
                </a:solidFill>
              </a:rPr>
              <a:t>specify the behavior (or at least certain facets of the behavior) of functions.</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Finally, we will wrap up the lesson by studying two methods of quantifying the quality of a given set of tests, or test </a:t>
            </a:r>
            <a:r>
              <a:rPr lang="en-US" sz="1000" dirty="0" smtClean="0">
                <a:solidFill>
                  <a:schemeClr val="dk1"/>
                </a:solidFill>
              </a:rPr>
              <a:t>suite.  These </a:t>
            </a:r>
            <a:r>
              <a:rPr lang="en-US" sz="1000" dirty="0">
                <a:solidFill>
                  <a:schemeClr val="dk1"/>
                </a:solidFill>
              </a:rPr>
              <a:t>methods will allow you to determine whether a test suite for a program is doing its job or whether it needs </a:t>
            </a:r>
            <a:r>
              <a:rPr lang="en-US" sz="1000" dirty="0" smtClean="0">
                <a:solidFill>
                  <a:schemeClr val="dk1"/>
                </a:solidFill>
              </a:rPr>
              <a:t>to be </a:t>
            </a:r>
            <a:r>
              <a:rPr lang="en-US" sz="1000" dirty="0">
                <a:solidFill>
                  <a:schemeClr val="dk1"/>
                </a:solidFill>
              </a:rPr>
              <a:t>augmented with more or more diverse tests.</a:t>
            </a:r>
          </a:p>
          <a:p>
            <a:pPr lvl="0" algn="just">
              <a:buClr>
                <a:schemeClr val="dk1"/>
              </a:buClr>
              <a:buSzPct val="91666"/>
            </a:pPr>
            <a:endParaRPr lang="en-US" sz="1000" dirty="0">
              <a:solidFill>
                <a:schemeClr val="dk1"/>
              </a:solidFill>
            </a:endParaRPr>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11</a:t>
            </a:fld>
            <a:endParaRPr lang="en-US"/>
          </a:p>
        </p:txBody>
      </p:sp>
    </p:spTree>
    <p:extLst>
      <p:ext uri="{BB962C8B-B14F-4D97-AF65-F5344CB8AC3E}">
        <p14:creationId xmlns:p14="http://schemas.microsoft.com/office/powerpoint/2010/main" val="1216960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a:t>Approaches to testing software can be classified according to two orthogonal axes: manual vs. automated and black-box vs. white-box.</a:t>
            </a:r>
          </a:p>
          <a:p>
            <a:pPr lvl="0" algn="just"/>
            <a:endParaRPr lang="en-US" sz="1000" dirty="0"/>
          </a:p>
          <a:p>
            <a:pPr lvl="0" algn="just"/>
            <a:r>
              <a:rPr lang="en-US" sz="1000" dirty="0"/>
              <a:t>The vertical axis describes the amount of human participation in the testing </a:t>
            </a:r>
            <a:r>
              <a:rPr lang="en-US" sz="1000" dirty="0" smtClean="0"/>
              <a:t>process: testing </a:t>
            </a:r>
            <a:r>
              <a:rPr lang="en-US" sz="1000" dirty="0"/>
              <a:t>that requires more human direction falls closer to the manual side of the </a:t>
            </a:r>
            <a:r>
              <a:rPr lang="en-US" sz="1000" dirty="0" smtClean="0"/>
              <a:t>axis, while </a:t>
            </a:r>
            <a:r>
              <a:rPr lang="en-US" sz="1000" dirty="0"/>
              <a:t>testing that is performed primarily without human direction falls closer to the automated side of the axis.</a:t>
            </a:r>
          </a:p>
          <a:p>
            <a:pPr lvl="0" algn="just"/>
            <a:endParaRPr lang="en-US" sz="1000" dirty="0"/>
          </a:p>
          <a:p>
            <a:pPr lvl="0" algn="just"/>
            <a:r>
              <a:rPr lang="en-US" sz="1000" dirty="0"/>
              <a:t>The horizontal axis describes the amount of access the testing apparatus has </a:t>
            </a:r>
            <a:r>
              <a:rPr lang="en-US" sz="1000" dirty="0">
                <a:solidFill>
                  <a:schemeClr val="dk1"/>
                </a:solidFill>
              </a:rPr>
              <a:t>to the tested program’s source code.</a:t>
            </a:r>
          </a:p>
          <a:p>
            <a:pPr lvl="0" algn="just"/>
            <a:endParaRPr lang="en-US" sz="1000" dirty="0" smtClean="0">
              <a:solidFill>
                <a:schemeClr val="dk1"/>
              </a:solidFill>
            </a:endParaRPr>
          </a:p>
          <a:p>
            <a:pPr lvl="0" algn="just"/>
            <a:r>
              <a:rPr lang="en-US" sz="1000" dirty="0">
                <a:solidFill>
                  <a:schemeClr val="dk1"/>
                </a:solidFill>
              </a:rPr>
              <a:t>Black-box testing refers to testing where the tester can see nothing about the tested program’s internal mechanisms: as though the program is contained inside an opaque box.  The tester can only issue inputs to the program, observe the program’s outputs, and determine whether the observed outputs meet the specifications required of the program.</a:t>
            </a:r>
            <a:endParaRPr lang="en-US" sz="200" dirty="0">
              <a:solidFill>
                <a:schemeClr val="dk1"/>
              </a:solidFill>
            </a:endParaRPr>
          </a:p>
          <a:p>
            <a:pPr lvl="0" algn="just"/>
            <a:endParaRPr lang="en-US" sz="1000" dirty="0">
              <a:solidFill>
                <a:schemeClr val="dk1"/>
              </a:solidFill>
            </a:endParaRPr>
          </a:p>
          <a:p>
            <a:pPr lvl="0" algn="just"/>
            <a:r>
              <a:rPr lang="en-US" sz="1000" dirty="0">
                <a:solidFill>
                  <a:schemeClr val="dk1"/>
                </a:solidFill>
              </a:rPr>
              <a:t>White-box testing refers to testing in which the internal details of the program being tested are fully available to the tester.  The tester can use these internal details to perform a more precise analysis of the tested program and uncover inputs that are more likely to trigger buggy behavior.</a:t>
            </a:r>
            <a:endParaRPr lang="en-US" sz="200" dirty="0">
              <a:solidFill>
                <a:schemeClr val="dk1"/>
              </a:solidFill>
            </a:endParaRPr>
          </a:p>
          <a:p>
            <a:pPr lvl="0" algn="just"/>
            <a:endParaRPr lang="en-US" sz="1000" dirty="0">
              <a:solidFill>
                <a:schemeClr val="dk1"/>
              </a:solidFill>
            </a:endParaRPr>
          </a:p>
          <a:p>
            <a:pPr lvl="0" algn="just"/>
            <a:r>
              <a:rPr lang="en-US" sz="1000" dirty="0">
                <a:solidFill>
                  <a:schemeClr val="dk1"/>
                </a:solidFill>
              </a:rPr>
              <a:t>Testing approaches need not be strictly black-box or white-box; some internal details may be available to the tester while others are hidden.  These sorts of testing approaches are called “gray-box” approaches.</a:t>
            </a:r>
          </a:p>
          <a:p>
            <a:pPr lvl="0" algn="just"/>
            <a:endParaRPr lang="en-US" sz="1000" dirty="0" smtClean="0">
              <a:solidFill>
                <a:schemeClr val="dk1"/>
              </a:solidFill>
            </a:endParaRPr>
          </a:p>
          <a:p>
            <a:pPr lvl="0" algn="just"/>
            <a:r>
              <a:rPr lang="en-US" sz="1000" dirty="0" smtClean="0">
                <a:solidFill>
                  <a:schemeClr val="dk1"/>
                </a:solidFill>
              </a:rPr>
              <a:t>Similarly, testing approaches need not be fully manual or fully automatic.</a:t>
            </a:r>
            <a:r>
              <a:rPr lang="en-US" sz="1000" baseline="0" dirty="0" smtClean="0">
                <a:solidFill>
                  <a:schemeClr val="dk1"/>
                </a:solidFill>
              </a:rPr>
              <a:t>  </a:t>
            </a:r>
            <a:r>
              <a:rPr lang="en-US" sz="1000" dirty="0" smtClean="0">
                <a:solidFill>
                  <a:schemeClr val="dk1"/>
                </a:solidFill>
              </a:rPr>
              <a:t>It is better to think of these axes as continua instead of as discrete categories.</a:t>
            </a:r>
          </a:p>
        </p:txBody>
      </p:sp>
      <p:sp>
        <p:nvSpPr>
          <p:cNvPr id="4" name="Slide Number Placeholder 3"/>
          <p:cNvSpPr>
            <a:spLocks noGrp="1"/>
          </p:cNvSpPr>
          <p:nvPr>
            <p:ph type="sldNum" sz="quarter" idx="10"/>
          </p:nvPr>
        </p:nvSpPr>
        <p:spPr/>
        <p:txBody>
          <a:bodyPr/>
          <a:lstStyle/>
          <a:p>
            <a:fld id="{760B18EB-5D7C-5C41-915F-A72C0DD2FE1D}" type="slidenum">
              <a:rPr lang="en-US" smtClean="0"/>
              <a:t>12</a:t>
            </a:fld>
            <a:endParaRPr lang="en-US"/>
          </a:p>
        </p:txBody>
      </p:sp>
    </p:spTree>
    <p:extLst>
      <p:ext uri="{BB962C8B-B14F-4D97-AF65-F5344CB8AC3E}">
        <p14:creationId xmlns:p14="http://schemas.microsoft.com/office/powerpoint/2010/main" val="1317137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smtClean="0">
                <a:solidFill>
                  <a:schemeClr val="dk1"/>
                </a:solidFill>
              </a:rPr>
              <a:t>Let’s look at some specific examples of testing approaches and see where they fall along the two axes.</a:t>
            </a:r>
          </a:p>
          <a:p>
            <a:pPr lvl="0" algn="just"/>
            <a:endParaRPr lang="en-US" sz="1000" dirty="0" smtClean="0">
              <a:solidFill>
                <a:schemeClr val="dk1"/>
              </a:solidFill>
            </a:endParaRPr>
          </a:p>
          <a:p>
            <a:pPr lvl="0" algn="just"/>
            <a:r>
              <a:rPr lang="en-US" sz="1000" dirty="0" smtClean="0">
                <a:solidFill>
                  <a:schemeClr val="dk1"/>
                </a:solidFill>
              </a:rPr>
              <a:t>One testing approach is for the tester to tinker with observational behavior of a program:</a:t>
            </a:r>
            <a:r>
              <a:rPr lang="en-US" sz="1000" baseline="0" dirty="0" smtClean="0">
                <a:solidFill>
                  <a:schemeClr val="dk1"/>
                </a:solidFill>
              </a:rPr>
              <a:t> </a:t>
            </a:r>
            <a:r>
              <a:rPr lang="en-US" sz="1000" dirty="0" smtClean="0">
                <a:solidFill>
                  <a:schemeClr val="dk1"/>
                </a:solidFill>
              </a:rPr>
              <a:t>for example, exercising different GUI events of an Android app.</a:t>
            </a:r>
            <a:r>
              <a:rPr lang="en-US" sz="1000" baseline="0" dirty="0" smtClean="0">
                <a:solidFill>
                  <a:schemeClr val="dk1"/>
                </a:solidFill>
              </a:rPr>
              <a:t>  </a:t>
            </a:r>
            <a:r>
              <a:rPr lang="en-US" sz="1000" dirty="0" smtClean="0">
                <a:solidFill>
                  <a:schemeClr val="dk1"/>
                </a:solidFill>
              </a:rPr>
              <a:t>This sort of testing would fall somewhere near the bottom-left of this diagram</a:t>
            </a:r>
            <a:r>
              <a:rPr lang="en-US" sz="1000" baseline="0" dirty="0" smtClean="0">
                <a:solidFill>
                  <a:schemeClr val="dk1"/>
                </a:solidFill>
              </a:rPr>
              <a:t> </a:t>
            </a:r>
            <a:r>
              <a:rPr lang="en-US" sz="1000" dirty="0" smtClean="0">
                <a:solidFill>
                  <a:schemeClr val="dk1"/>
                </a:solidFill>
              </a:rPr>
              <a:t>because the tester is only issuing commands to and observing outputs from the program under testing, and this is done on a manual basis.</a:t>
            </a:r>
          </a:p>
          <a:p>
            <a:pPr lvl="0" algn="just"/>
            <a:endParaRPr lang="en-US" sz="1000" dirty="0" smtClean="0">
              <a:solidFill>
                <a:schemeClr val="dk1"/>
              </a:solidFill>
            </a:endParaRPr>
          </a:p>
          <a:p>
            <a:pPr lvl="0" algn="just"/>
            <a:r>
              <a:rPr lang="en-US" sz="1000" dirty="0" smtClean="0">
                <a:solidFill>
                  <a:schemeClr val="dk1"/>
                </a:solidFill>
              </a:rPr>
              <a:t>Now, if we were to modify this testing approach so that the tester looks at the source code</a:t>
            </a:r>
            <a:r>
              <a:rPr lang="en-US" sz="1000" baseline="0" dirty="0" smtClean="0">
                <a:solidFill>
                  <a:schemeClr val="dk1"/>
                </a:solidFill>
              </a:rPr>
              <a:t> </a:t>
            </a:r>
            <a:r>
              <a:rPr lang="en-US" sz="1000" dirty="0" smtClean="0">
                <a:solidFill>
                  <a:schemeClr val="dk1"/>
                </a:solidFill>
              </a:rPr>
              <a:t>in order to determine what possible routes there are through the app’s GUI,</a:t>
            </a:r>
            <a:r>
              <a:rPr lang="en-US" sz="1000" baseline="0" dirty="0" smtClean="0">
                <a:solidFill>
                  <a:schemeClr val="dk1"/>
                </a:solidFill>
              </a:rPr>
              <a:t> </a:t>
            </a:r>
            <a:r>
              <a:rPr lang="en-US" sz="1000" dirty="0" smtClean="0">
                <a:solidFill>
                  <a:schemeClr val="dk1"/>
                </a:solidFill>
              </a:rPr>
              <a:t>then we have taken the original approach and moved it rightward to the white-box side of the diagram.</a:t>
            </a:r>
          </a:p>
          <a:p>
            <a:pPr lvl="0" algn="just"/>
            <a:endParaRPr lang="en-US" sz="1000" dirty="0" smtClean="0">
              <a:solidFill>
                <a:schemeClr val="dk1"/>
              </a:solidFill>
            </a:endParaRPr>
          </a:p>
          <a:p>
            <a:pPr lvl="0" algn="just"/>
            <a:r>
              <a:rPr lang="en-US" sz="1000" dirty="0" smtClean="0">
                <a:solidFill>
                  <a:schemeClr val="dk1"/>
                </a:solidFill>
              </a:rPr>
              <a:t>You are probably familiar with both of these types of testing.</a:t>
            </a:r>
            <a:r>
              <a:rPr lang="en-US" sz="1000" baseline="0" dirty="0" smtClean="0">
                <a:solidFill>
                  <a:schemeClr val="dk1"/>
                </a:solidFill>
              </a:rPr>
              <a:t>  </a:t>
            </a:r>
            <a:r>
              <a:rPr lang="en-US" sz="1000" dirty="0" smtClean="0"/>
              <a:t>Testing approaches we will learn in this course primarily will focus on the top two quadrants,</a:t>
            </a:r>
            <a:r>
              <a:rPr lang="en-US" sz="1000" baseline="0" dirty="0" smtClean="0"/>
              <a:t> </a:t>
            </a:r>
            <a:r>
              <a:rPr lang="en-US" sz="1000" dirty="0" smtClean="0"/>
              <a:t>that is, how to leverage modern tools and techniques to automate testing.</a:t>
            </a:r>
          </a:p>
          <a:p>
            <a:pPr lvl="0" algn="just"/>
            <a:endParaRPr lang="en-US" sz="1000" dirty="0" smtClean="0"/>
          </a:p>
          <a:p>
            <a:pPr lvl="0" algn="just"/>
            <a:r>
              <a:rPr lang="en-US" sz="1000" dirty="0" smtClean="0"/>
              <a:t>For </a:t>
            </a:r>
            <a:r>
              <a:rPr lang="en-US" sz="1000" dirty="0"/>
              <a:t>example, instead of manually activating GUI events for the Android app, we might use an automated </a:t>
            </a:r>
            <a:r>
              <a:rPr lang="en-US" sz="1000" dirty="0" smtClean="0"/>
              <a:t>approach</a:t>
            </a:r>
            <a:r>
              <a:rPr lang="en-US" sz="1000" baseline="0" dirty="0" smtClean="0"/>
              <a:t> </a:t>
            </a:r>
            <a:r>
              <a:rPr lang="en-US" sz="1000" dirty="0" smtClean="0"/>
              <a:t>such </a:t>
            </a:r>
            <a:r>
              <a:rPr lang="en-US" sz="1000" dirty="0"/>
              <a:t>as a </a:t>
            </a:r>
            <a:r>
              <a:rPr lang="en-US" sz="1000" dirty="0" err="1"/>
              <a:t>fuzzer</a:t>
            </a:r>
            <a:r>
              <a:rPr lang="en-US" sz="1000" dirty="0"/>
              <a:t> to automatically issue tap commands to random coordinates of the </a:t>
            </a:r>
            <a:r>
              <a:rPr lang="en-US" sz="1000" dirty="0" smtClean="0"/>
              <a:t>smartphone.</a:t>
            </a:r>
            <a:r>
              <a:rPr lang="en-US" sz="1000" baseline="0" dirty="0" smtClean="0"/>
              <a:t>  </a:t>
            </a:r>
            <a:r>
              <a:rPr lang="en-US" sz="1000" dirty="0" smtClean="0"/>
              <a:t>This </a:t>
            </a:r>
            <a:r>
              <a:rPr lang="en-US" sz="1000" dirty="0"/>
              <a:t>takes the original black-box approach and moves it upward to the automated side of the </a:t>
            </a:r>
            <a:r>
              <a:rPr lang="en-US" sz="1000" dirty="0" smtClean="0"/>
              <a:t>diagram.</a:t>
            </a:r>
            <a:r>
              <a:rPr lang="en-US" sz="1000" baseline="0" dirty="0" smtClean="0"/>
              <a:t>  </a:t>
            </a:r>
            <a:r>
              <a:rPr lang="en-US" sz="1000" dirty="0" smtClean="0"/>
              <a:t>This </a:t>
            </a:r>
            <a:r>
              <a:rPr lang="en-US" sz="1000" dirty="0"/>
              <a:t>is not a very sophisticated approach, but it has many advantages that we will see in the next </a:t>
            </a:r>
            <a:r>
              <a:rPr lang="en-US" sz="1000" dirty="0" smtClean="0"/>
              <a:t>lesson.</a:t>
            </a:r>
          </a:p>
          <a:p>
            <a:pPr lvl="0" algn="just"/>
            <a:endParaRPr lang="en-US" sz="1000" dirty="0"/>
          </a:p>
          <a:p>
            <a:pPr lvl="0" algn="just"/>
            <a:r>
              <a:rPr lang="en-US" sz="1000" dirty="0" smtClean="0"/>
              <a:t>We </a:t>
            </a:r>
            <a:r>
              <a:rPr lang="en-US" sz="1000" dirty="0"/>
              <a:t>might also take approaches such as feedback-directed random testing (issuing random commands that change in </a:t>
            </a:r>
            <a:r>
              <a:rPr lang="en-US" sz="1000" dirty="0" smtClean="0"/>
              <a:t>response</a:t>
            </a:r>
            <a:r>
              <a:rPr lang="en-US" sz="1000" baseline="0" dirty="0" smtClean="0"/>
              <a:t> </a:t>
            </a:r>
            <a:r>
              <a:rPr lang="en-US" sz="1000" dirty="0" smtClean="0"/>
              <a:t>to </a:t>
            </a:r>
            <a:r>
              <a:rPr lang="en-US" sz="1000" dirty="0"/>
              <a:t>feedback issued by the GUI), </a:t>
            </a:r>
            <a:r>
              <a:rPr lang="en-US" sz="1000" dirty="0" smtClean="0"/>
              <a:t>perform </a:t>
            </a:r>
            <a:r>
              <a:rPr lang="en-US" sz="1000" dirty="0"/>
              <a:t>symbolic execution that needs to inspect the source code in order to test effectively (i.e. perform static analysis</a:t>
            </a:r>
            <a:r>
              <a:rPr lang="en-US" sz="1000" dirty="0" smtClean="0"/>
              <a:t>),</a:t>
            </a:r>
            <a:r>
              <a:rPr lang="en-US" sz="1000" baseline="0" dirty="0" smtClean="0"/>
              <a:t> </a:t>
            </a:r>
            <a:r>
              <a:rPr lang="en-US" sz="1000" dirty="0" smtClean="0"/>
              <a:t>or </a:t>
            </a:r>
            <a:r>
              <a:rPr lang="en-US" sz="1000" dirty="0"/>
              <a:t>even monitor the code as it is being tested (i.e. perform dynamic analysis) in order to discover future tests </a:t>
            </a:r>
            <a:r>
              <a:rPr lang="en-US" sz="1000" dirty="0" smtClean="0"/>
              <a:t>intelligently.</a:t>
            </a:r>
            <a:r>
              <a:rPr lang="en-US" sz="1000" baseline="0" dirty="0" smtClean="0"/>
              <a:t>  </a:t>
            </a:r>
            <a:r>
              <a:rPr lang="en-US" sz="1000" dirty="0" smtClean="0"/>
              <a:t>The </a:t>
            </a:r>
            <a:r>
              <a:rPr lang="en-US" sz="1000" dirty="0"/>
              <a:t>approaches take us to the top-right quadrant of the diagram, in which we are performing automated, white-box testing of a </a:t>
            </a:r>
            <a:r>
              <a:rPr lang="en-US" sz="1000" dirty="0" smtClean="0"/>
              <a:t>program.</a:t>
            </a:r>
            <a:r>
              <a:rPr lang="en-US" sz="1000" baseline="0" dirty="0" smtClean="0"/>
              <a:t>  </a:t>
            </a:r>
            <a:r>
              <a:rPr lang="en-US" sz="1000" dirty="0" smtClean="0"/>
              <a:t>We’ve </a:t>
            </a:r>
            <a:r>
              <a:rPr lang="en-US" sz="1000" dirty="0"/>
              <a:t>already alluded to some of these approaches earlier in the first lesson; we will discuss them later in the course.</a:t>
            </a:r>
          </a:p>
          <a:p>
            <a:pPr lvl="0" algn="just"/>
            <a:endParaRPr lang="en-US" sz="1000" dirty="0"/>
          </a:p>
          <a:p>
            <a:pPr lvl="0" algn="just"/>
            <a:r>
              <a:rPr lang="en-US" sz="1000" dirty="0"/>
              <a:t>Next let’s look at pros and cons of different approaches along each of these two dimensions.</a:t>
            </a:r>
          </a:p>
          <a:p>
            <a:pPr lvl="0" algn="just">
              <a:spcBef>
                <a:spcPts val="0"/>
              </a:spcBef>
              <a:buNone/>
            </a:pPr>
            <a:endParaRPr lang="en-US" sz="1000" dirty="0"/>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13</a:t>
            </a:fld>
            <a:endParaRPr lang="en-US"/>
          </a:p>
        </p:txBody>
      </p:sp>
    </p:spTree>
    <p:extLst>
      <p:ext uri="{BB962C8B-B14F-4D97-AF65-F5344CB8AC3E}">
        <p14:creationId xmlns:p14="http://schemas.microsoft.com/office/powerpoint/2010/main" val="1693379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a:t>One of the advantages of automated testing over manual testing is that we </a:t>
            </a:r>
            <a:r>
              <a:rPr lang="en-US" sz="1000" dirty="0" smtClean="0"/>
              <a:t>can potentially </a:t>
            </a:r>
            <a:r>
              <a:rPr lang="en-US" sz="1000" dirty="0"/>
              <a:t>spot bugs more </a:t>
            </a:r>
            <a:r>
              <a:rPr lang="en-US" sz="1000" dirty="0" smtClean="0"/>
              <a:t>quickly through </a:t>
            </a:r>
            <a:r>
              <a:rPr lang="en-US" sz="1000" dirty="0"/>
              <a:t>the speed advantage of a computer over a human in issuing inputs and checking </a:t>
            </a:r>
            <a:r>
              <a:rPr lang="en-US" sz="1000" dirty="0" smtClean="0"/>
              <a:t>outputs.  Additionally</a:t>
            </a:r>
            <a:r>
              <a:rPr lang="en-US" sz="1000" dirty="0"/>
              <a:t>, there is no need to write tests: they are generated by the computer </a:t>
            </a:r>
            <a:r>
              <a:rPr lang="en-US" sz="1000" dirty="0" smtClean="0"/>
              <a:t>itself.  Moreover</a:t>
            </a:r>
            <a:r>
              <a:rPr lang="en-US" sz="1000" dirty="0"/>
              <a:t>, if the software changes, there is no need to update the tests by hand, as the computer will generate new </a:t>
            </a:r>
            <a:r>
              <a:rPr lang="en-US" sz="1000" dirty="0" smtClean="0"/>
              <a:t>tests relevant </a:t>
            </a:r>
            <a:r>
              <a:rPr lang="en-US" sz="1000" dirty="0"/>
              <a:t>to the updated software.</a:t>
            </a:r>
          </a:p>
          <a:p>
            <a:pPr lvl="0" algn="just"/>
            <a:endParaRPr lang="en-US" sz="1000" dirty="0"/>
          </a:p>
          <a:p>
            <a:pPr lvl="0" algn="just"/>
            <a:r>
              <a:rPr lang="en-US" sz="1000" dirty="0"/>
              <a:t>On the other hand, an advantage of manual testing is that humans are potentially better able to select an efficient set of </a:t>
            </a:r>
            <a:r>
              <a:rPr lang="en-US" sz="1000" dirty="0" smtClean="0"/>
              <a:t>tests: computer-generated </a:t>
            </a:r>
            <a:r>
              <a:rPr lang="en-US" sz="1000" dirty="0"/>
              <a:t>test suites can be rather </a:t>
            </a:r>
            <a:r>
              <a:rPr lang="en-US" sz="1000" dirty="0" smtClean="0"/>
              <a:t>bloated.  Additionally</a:t>
            </a:r>
            <a:r>
              <a:rPr lang="en-US" sz="1000" dirty="0"/>
              <a:t>, humans can potentially construct a test suite with better code coverage than a computer program </a:t>
            </a:r>
            <a:r>
              <a:rPr lang="en-US" sz="1000" dirty="0" smtClean="0"/>
              <a:t>could, though </a:t>
            </a:r>
            <a:r>
              <a:rPr lang="en-US" sz="1000" dirty="0"/>
              <a:t>this is not guaranteed.</a:t>
            </a:r>
          </a:p>
          <a:p>
            <a:pPr lvl="0" algn="just"/>
            <a:endParaRPr lang="en-US" sz="1000" dirty="0"/>
          </a:p>
          <a:p>
            <a:pPr lvl="0" algn="just"/>
            <a:r>
              <a:rPr lang="en-US" sz="1000" dirty="0"/>
              <a:t>The ideal approach will often lie in the combination of automated and manual approaches: a semi-automated </a:t>
            </a:r>
            <a:r>
              <a:rPr lang="en-US" sz="1000" dirty="0" smtClean="0"/>
              <a:t>approach.  An </a:t>
            </a:r>
            <a:r>
              <a:rPr lang="en-US" sz="1000" dirty="0"/>
              <a:t>example of such an approach is where a human specifies the format or the grammar of valid inputs to a </a:t>
            </a:r>
            <a:r>
              <a:rPr lang="en-US" sz="1000" dirty="0" smtClean="0"/>
              <a:t>program, so </a:t>
            </a:r>
            <a:r>
              <a:rPr lang="en-US" sz="1000" dirty="0"/>
              <a:t>that the automated testing that follows does not waste resources generating invalid inputs that do not exercise </a:t>
            </a:r>
            <a:r>
              <a:rPr lang="en-US" sz="1000" dirty="0" smtClean="0"/>
              <a:t>any interesting </a:t>
            </a:r>
            <a:r>
              <a:rPr lang="en-US" sz="1000" dirty="0"/>
              <a:t>functionality of the program.</a:t>
            </a:r>
          </a:p>
          <a:p>
            <a:pPr lvl="0" algn="just"/>
            <a:endParaRPr lang="en-US" sz="1000" dirty="0">
              <a:solidFill>
                <a:srgbClr val="FF0000"/>
              </a:solidFill>
            </a:endParaRPr>
          </a:p>
          <a:p>
            <a:pPr lvl="0" algn="just"/>
            <a:endParaRPr lang="en-US" sz="1000" dirty="0"/>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14</a:t>
            </a:fld>
            <a:endParaRPr lang="en-US"/>
          </a:p>
        </p:txBody>
      </p:sp>
    </p:spTree>
    <p:extLst>
      <p:ext uri="{BB962C8B-B14F-4D97-AF65-F5344CB8AC3E}">
        <p14:creationId xmlns:p14="http://schemas.microsoft.com/office/powerpoint/2010/main" val="695701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a:t>Black-box testing has many advantages over white-box </a:t>
            </a:r>
            <a:r>
              <a:rPr lang="en-US" sz="1000" dirty="0" smtClean="0"/>
              <a:t>testing.</a:t>
            </a:r>
            <a:r>
              <a:rPr lang="en-US" sz="1000" dirty="0"/>
              <a:t> </a:t>
            </a:r>
            <a:r>
              <a:rPr lang="en-US" sz="1000" dirty="0" smtClean="0"/>
              <a:t> First</a:t>
            </a:r>
            <a:r>
              <a:rPr lang="en-US" sz="1000" dirty="0"/>
              <a:t>, it does not require modifying the code, that is, introducing probes into the </a:t>
            </a:r>
            <a:r>
              <a:rPr lang="en-US" sz="1000" dirty="0" smtClean="0"/>
              <a:t>code.  This </a:t>
            </a:r>
            <a:r>
              <a:rPr lang="en-US" sz="1000" dirty="0"/>
              <a:t>is a big advantage because in many practical cases, the tester does not have </a:t>
            </a:r>
            <a:r>
              <a:rPr lang="en-US" sz="1000" dirty="0" smtClean="0"/>
              <a:t>the liberty </a:t>
            </a:r>
            <a:r>
              <a:rPr lang="en-US" sz="1000" dirty="0"/>
              <a:t>to modify </a:t>
            </a:r>
            <a:r>
              <a:rPr lang="en-US" sz="1000" dirty="0" smtClean="0"/>
              <a:t>code.</a:t>
            </a:r>
          </a:p>
          <a:p>
            <a:pPr lvl="0" algn="just"/>
            <a:endParaRPr lang="en-US" sz="1000" dirty="0"/>
          </a:p>
          <a:p>
            <a:pPr lvl="0" algn="just"/>
            <a:r>
              <a:rPr lang="en-US" sz="1000" dirty="0" smtClean="0"/>
              <a:t>For instance, consider an Android application. Its code comprises not only the code of the application itself but also parts of the Android framework that the application is built upon.  So a tester would need to modify not only the application’s code but also the entire framework’s code.</a:t>
            </a:r>
          </a:p>
          <a:p>
            <a:pPr lvl="0" algn="just"/>
            <a:endParaRPr lang="en-US" sz="1000" dirty="0"/>
          </a:p>
          <a:p>
            <a:pPr lvl="0" algn="just"/>
            <a:r>
              <a:rPr lang="en-US" sz="1000" dirty="0"/>
              <a:t>Additionally, black-box testing does not need to study the code to be </a:t>
            </a:r>
            <a:r>
              <a:rPr lang="en-US" sz="1000" dirty="0" smtClean="0"/>
              <a:t>tested.  The </a:t>
            </a:r>
            <a:r>
              <a:rPr lang="en-US" sz="1000" dirty="0"/>
              <a:t>problem with analyzing this code is that it might be too low-level of an </a:t>
            </a:r>
            <a:r>
              <a:rPr lang="en-US" sz="1000" dirty="0" smtClean="0"/>
              <a:t>analysis: the </a:t>
            </a:r>
            <a:r>
              <a:rPr lang="en-US" sz="1000" dirty="0"/>
              <a:t>tool might get lost in details of the program and lose sight of the bigger picture that observing inputs and outputs provides.</a:t>
            </a:r>
          </a:p>
          <a:p>
            <a:pPr lvl="0" algn="just"/>
            <a:endParaRPr lang="en-US" sz="1000" dirty="0"/>
          </a:p>
          <a:p>
            <a:pPr lvl="0" algn="just"/>
            <a:r>
              <a:rPr lang="en-US" sz="1000" dirty="0"/>
              <a:t>Moreover, black-box testing can be performed on any format of code, whether it </a:t>
            </a:r>
            <a:r>
              <a:rPr lang="en-US" sz="1000" dirty="0" smtClean="0"/>
              <a:t>is managed </a:t>
            </a:r>
            <a:r>
              <a:rPr lang="en-US" sz="1000" dirty="0"/>
              <a:t>code, binary </a:t>
            </a:r>
            <a:r>
              <a:rPr lang="en-US" sz="1000" dirty="0" smtClean="0"/>
              <a:t>code, obfuscated </a:t>
            </a:r>
            <a:r>
              <a:rPr lang="en-US" sz="1000" dirty="0"/>
              <a:t>code, etc.</a:t>
            </a:r>
          </a:p>
          <a:p>
            <a:pPr lvl="0" algn="just"/>
            <a:endParaRPr lang="en-US" sz="1000" dirty="0"/>
          </a:p>
          <a:p>
            <a:pPr lvl="0" algn="just"/>
            <a:r>
              <a:rPr lang="en-US" sz="1000" dirty="0"/>
              <a:t>The advantages of white-box testing over black-box testing are similar to those </a:t>
            </a:r>
            <a:r>
              <a:rPr lang="en-US" sz="1000" dirty="0" smtClean="0"/>
              <a:t>of manual </a:t>
            </a:r>
            <a:r>
              <a:rPr lang="en-US" sz="1000" dirty="0"/>
              <a:t>over automated </a:t>
            </a:r>
            <a:r>
              <a:rPr lang="en-US" sz="1000" dirty="0" smtClean="0"/>
              <a:t>testing: the </a:t>
            </a:r>
            <a:r>
              <a:rPr lang="en-US" sz="1000" dirty="0"/>
              <a:t>tester is potentially able to construct a more efficient suite of test cases with potentially better coverage than black-box testing could.</a:t>
            </a:r>
          </a:p>
          <a:p>
            <a:pPr lvl="0" algn="just"/>
            <a:endParaRPr lang="en-US" sz="1000" dirty="0"/>
          </a:p>
          <a:p>
            <a:pPr lvl="0" algn="just"/>
            <a:r>
              <a:rPr lang="en-US" sz="1000" dirty="0"/>
              <a:t>Both kinds of approaches are useful, and typically a combination is </a:t>
            </a:r>
            <a:r>
              <a:rPr lang="en-US" sz="1000" dirty="0" smtClean="0"/>
              <a:t>needed.  Let’s </a:t>
            </a:r>
            <a:r>
              <a:rPr lang="en-US" sz="1000" dirty="0"/>
              <a:t>take a look at a concrete example next that illustrates black-box and </a:t>
            </a:r>
            <a:r>
              <a:rPr lang="en-US" sz="1000" dirty="0" smtClean="0"/>
              <a:t>white-box testing</a:t>
            </a:r>
            <a:r>
              <a:rPr lang="en-US" sz="1000" dirty="0"/>
              <a:t>.</a:t>
            </a:r>
          </a:p>
          <a:p>
            <a:pPr lvl="0" algn="just"/>
            <a:endParaRPr lang="en-US" sz="1000" dirty="0">
              <a:solidFill>
                <a:srgbClr val="FF0000"/>
              </a:solidFill>
            </a:endParaRPr>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15</a:t>
            </a:fld>
            <a:endParaRPr lang="en-US"/>
          </a:p>
        </p:txBody>
      </p:sp>
    </p:spTree>
    <p:extLst>
      <p:ext uri="{BB962C8B-B14F-4D97-AF65-F5344CB8AC3E}">
        <p14:creationId xmlns:p14="http://schemas.microsoft.com/office/powerpoint/2010/main" val="18681446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a:solidFill>
                  <a:schemeClr val="dk1"/>
                </a:solidFill>
                <a:highlight>
                  <a:srgbClr val="FFFFFF"/>
                </a:highlight>
              </a:rPr>
              <a:t>Let’s compare and contrast black-box and white-box testing for the problem of determining whether an Android app is malicious.</a:t>
            </a:r>
          </a:p>
          <a:p>
            <a:pPr lvl="0" algn="just"/>
            <a:endParaRPr lang="en-US" sz="1000" dirty="0">
              <a:solidFill>
                <a:schemeClr val="dk1"/>
              </a:solidFill>
              <a:highlight>
                <a:srgbClr val="FFFFFF"/>
              </a:highlight>
            </a:endParaRPr>
          </a:p>
          <a:p>
            <a:pPr lvl="0" algn="just"/>
            <a:r>
              <a:rPr lang="en-US" sz="1000" dirty="0">
                <a:solidFill>
                  <a:schemeClr val="dk1"/>
                </a:solidFill>
                <a:highlight>
                  <a:srgbClr val="FFFFFF"/>
                </a:highlight>
              </a:rPr>
              <a:t>Consider the </a:t>
            </a:r>
            <a:r>
              <a:rPr lang="en-US" sz="1000" dirty="0" err="1">
                <a:solidFill>
                  <a:schemeClr val="dk1"/>
                </a:solidFill>
                <a:highlight>
                  <a:srgbClr val="FFFFFF"/>
                </a:highlight>
              </a:rPr>
              <a:t>DroidKungFu</a:t>
            </a:r>
            <a:r>
              <a:rPr lang="en-US" sz="1000" dirty="0">
                <a:solidFill>
                  <a:schemeClr val="dk1"/>
                </a:solidFill>
                <a:highlight>
                  <a:srgbClr val="FFFFFF"/>
                </a:highlight>
              </a:rPr>
              <a:t> malware, which was found to be in circulation on eight 3rd-party app stores based out of China around </a:t>
            </a:r>
            <a:r>
              <a:rPr lang="en-US" sz="1000" dirty="0" smtClean="0">
                <a:solidFill>
                  <a:schemeClr val="dk1"/>
                </a:solidFill>
                <a:highlight>
                  <a:srgbClr val="FFFFFF"/>
                </a:highlight>
              </a:rPr>
              <a:t>2011.  Prior </a:t>
            </a:r>
            <a:r>
              <a:rPr lang="en-US" sz="1000" dirty="0">
                <a:solidFill>
                  <a:schemeClr val="dk1"/>
                </a:solidFill>
                <a:highlight>
                  <a:srgbClr val="FFFFFF"/>
                </a:highlight>
              </a:rPr>
              <a:t>to installation, this app asks for the following permissions. </a:t>
            </a:r>
            <a:r>
              <a:rPr lang="en-US" sz="1000" dirty="0">
                <a:solidFill>
                  <a:srgbClr val="FF0000"/>
                </a:solidFill>
                <a:highlight>
                  <a:srgbClr val="FFFFFF"/>
                </a:highlight>
              </a:rPr>
              <a:t>[Permissions on the left of the slide appear]</a:t>
            </a:r>
          </a:p>
          <a:p>
            <a:pPr lvl="0" algn="just"/>
            <a:endParaRPr lang="en-US" sz="1000" dirty="0">
              <a:solidFill>
                <a:srgbClr val="FF0000"/>
              </a:solidFill>
              <a:highlight>
                <a:srgbClr val="FFFFFF"/>
              </a:highlight>
            </a:endParaRPr>
          </a:p>
          <a:p>
            <a:pPr lvl="0" algn="just"/>
            <a:r>
              <a:rPr lang="en-US" sz="1000" dirty="0">
                <a:solidFill>
                  <a:schemeClr val="dk1"/>
                </a:solidFill>
                <a:highlight>
                  <a:srgbClr val="FFFFFF"/>
                </a:highlight>
              </a:rPr>
              <a:t>Once installed, the app attempts to collect sensitive information from the compromised </a:t>
            </a:r>
            <a:r>
              <a:rPr lang="en-US" sz="1000" dirty="0" smtClean="0">
                <a:solidFill>
                  <a:schemeClr val="dk1"/>
                </a:solidFill>
                <a:highlight>
                  <a:srgbClr val="FFFFFF"/>
                </a:highlight>
              </a:rPr>
              <a:t>device, and </a:t>
            </a:r>
            <a:r>
              <a:rPr lang="en-US" sz="1000" dirty="0">
                <a:solidFill>
                  <a:schemeClr val="dk1"/>
                </a:solidFill>
                <a:highlight>
                  <a:srgbClr val="FFFFFF"/>
                </a:highlight>
              </a:rPr>
              <a:t>reports it to remote command &amp; control servers at multiple web locations such as this one.</a:t>
            </a:r>
          </a:p>
          <a:p>
            <a:pPr lvl="0" algn="just"/>
            <a:endParaRPr lang="en-US" sz="1000" dirty="0"/>
          </a:p>
          <a:p>
            <a:pPr lvl="0" algn="just"/>
            <a:r>
              <a:rPr lang="en-US" sz="1000" dirty="0"/>
              <a:t>Black-box testing would detect this malware by merely starting the app and monitoring the network activity of the </a:t>
            </a:r>
            <a:r>
              <a:rPr lang="en-US" sz="1000" dirty="0" smtClean="0"/>
              <a:t>phone, thereby </a:t>
            </a:r>
            <a:r>
              <a:rPr lang="en-US" sz="1000" dirty="0"/>
              <a:t>capturing the attempt to connect to this suspicious web </a:t>
            </a:r>
            <a:r>
              <a:rPr lang="en-US" sz="1000" dirty="0" smtClean="0"/>
              <a:t>location.</a:t>
            </a:r>
          </a:p>
          <a:p>
            <a:pPr lvl="0" algn="just"/>
            <a:endParaRPr lang="en-US" sz="1000" dirty="0"/>
          </a:p>
          <a:p>
            <a:pPr lvl="0" algn="just"/>
            <a:r>
              <a:rPr lang="en-US" sz="1000" dirty="0" smtClean="0"/>
              <a:t>White-box </a:t>
            </a:r>
            <a:r>
              <a:rPr lang="en-US" sz="1000" dirty="0"/>
              <a:t>testing, on the other hand, would involve inspecting the source or binary code of the app, instead </a:t>
            </a:r>
            <a:r>
              <a:rPr lang="en-US" sz="1000" dirty="0" smtClean="0"/>
              <a:t>of observing </a:t>
            </a:r>
            <a:r>
              <a:rPr lang="en-US" sz="1000" dirty="0"/>
              <a:t>the app’s input-output behavior in the case of black-box testing.  This inspection in turn would </a:t>
            </a:r>
            <a:r>
              <a:rPr lang="en-US" sz="1000" dirty="0" smtClean="0"/>
              <a:t>reveal this </a:t>
            </a:r>
            <a:r>
              <a:rPr lang="en-US" sz="1000" dirty="0"/>
              <a:t>call in the code to connect to this suspicious web location.</a:t>
            </a:r>
          </a:p>
          <a:p>
            <a:pPr lvl="0" algn="just"/>
            <a:endParaRPr lang="en-US" sz="1000" dirty="0"/>
          </a:p>
          <a:p>
            <a:pPr lvl="0" algn="just"/>
            <a:r>
              <a:rPr lang="en-US" sz="1000" dirty="0"/>
              <a:t>Notice that both the approaches detect the same malicious behavior but they do so in fundamentally different </a:t>
            </a:r>
            <a:r>
              <a:rPr lang="en-US" sz="1000" dirty="0" smtClean="0"/>
              <a:t>ways.  Of </a:t>
            </a:r>
            <a:r>
              <a:rPr lang="en-US" sz="1000" dirty="0"/>
              <a:t>course, either of these approaches could fail to detect this malicious behavior if they are not careful </a:t>
            </a:r>
            <a:r>
              <a:rPr lang="en-US" sz="1000" dirty="0" smtClean="0"/>
              <a:t>enough; a </a:t>
            </a:r>
            <a:r>
              <a:rPr lang="en-US" sz="1000" dirty="0"/>
              <a:t>combined approach would reduce the chance of such failure.</a:t>
            </a:r>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16</a:t>
            </a:fld>
            <a:endParaRPr lang="en-US"/>
          </a:p>
        </p:txBody>
      </p:sp>
    </p:spTree>
    <p:extLst>
      <p:ext uri="{BB962C8B-B14F-4D97-AF65-F5344CB8AC3E}">
        <p14:creationId xmlns:p14="http://schemas.microsoft.com/office/powerpoint/2010/main" val="638004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chemeClr val="dk1"/>
                </a:solidFill>
              </a:rPr>
              <a:t>Despite the attractiveness of automating away all of our testing, there are several constraints that prevent us </a:t>
            </a:r>
            <a:r>
              <a:rPr lang="en-US" sz="1000" dirty="0" smtClean="0">
                <a:solidFill>
                  <a:schemeClr val="dk1"/>
                </a:solidFill>
              </a:rPr>
              <a:t>from </a:t>
            </a:r>
            <a:r>
              <a:rPr lang="en-US" sz="1000" dirty="0">
                <a:solidFill>
                  <a:schemeClr val="dk1"/>
                </a:solidFill>
              </a:rPr>
              <a:t>making testing entirely automatic.</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As we will see, testing is a hard enough problem even for a small piece of </a:t>
            </a:r>
            <a:r>
              <a:rPr lang="en-US" sz="1000" dirty="0" smtClean="0">
                <a:solidFill>
                  <a:schemeClr val="dk1"/>
                </a:solidFill>
              </a:rPr>
              <a:t>code.  The </a:t>
            </a:r>
            <a:r>
              <a:rPr lang="en-US" sz="1000" dirty="0">
                <a:solidFill>
                  <a:schemeClr val="dk1"/>
                </a:solidFill>
              </a:rPr>
              <a:t>number of pathways through a program increases exponentially with the number of branch-points in the </a:t>
            </a:r>
            <a:r>
              <a:rPr lang="en-US" sz="1000" dirty="0" smtClean="0">
                <a:solidFill>
                  <a:schemeClr val="dk1"/>
                </a:solidFill>
              </a:rPr>
              <a:t>program: just </a:t>
            </a:r>
            <a:r>
              <a:rPr lang="en-US" sz="1000" dirty="0">
                <a:solidFill>
                  <a:schemeClr val="dk1"/>
                </a:solidFill>
              </a:rPr>
              <a:t>30 if-else statements yield over one billion possible routes that need to be tested to verify that the program works in all </a:t>
            </a:r>
            <a:r>
              <a:rPr lang="en-US" sz="1000" dirty="0" smtClean="0">
                <a:solidFill>
                  <a:schemeClr val="dk1"/>
                </a:solidFill>
              </a:rPr>
              <a:t>conditions.  And </a:t>
            </a:r>
            <a:r>
              <a:rPr lang="en-US" sz="1000" dirty="0">
                <a:solidFill>
                  <a:schemeClr val="dk1"/>
                </a:solidFill>
              </a:rPr>
              <a:t>if a program has a loop, there could potentially be an infinite number of routes through the </a:t>
            </a:r>
            <a:r>
              <a:rPr lang="en-US" sz="1000" dirty="0" smtClean="0">
                <a:solidFill>
                  <a:schemeClr val="dk1"/>
                </a:solidFill>
              </a:rPr>
              <a:t>code, in </a:t>
            </a:r>
            <a:r>
              <a:rPr lang="en-US" sz="1000" dirty="0">
                <a:solidFill>
                  <a:schemeClr val="dk1"/>
                </a:solidFill>
              </a:rPr>
              <a:t>which case it becomes impossible to test the code under all possible conditions.</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Moving beyond the scope of a single file of code to an entire system, the problem of testing quickly becomes </a:t>
            </a:r>
            <a:r>
              <a:rPr lang="en-US" sz="1000" dirty="0" smtClean="0">
                <a:solidFill>
                  <a:schemeClr val="dk1"/>
                </a:solidFill>
              </a:rPr>
              <a:t>intractable.  The </a:t>
            </a:r>
            <a:r>
              <a:rPr lang="en-US" sz="1000" dirty="0">
                <a:solidFill>
                  <a:schemeClr val="dk1"/>
                </a:solidFill>
              </a:rPr>
              <a:t>best we can hope to do in many cases is separate code into small components, each of which is tested separately.</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And if we don’t have a specification for our program, then no testing can be done at all, let alone automated </a:t>
            </a:r>
            <a:r>
              <a:rPr lang="en-US" sz="1000" dirty="0" smtClean="0">
                <a:solidFill>
                  <a:schemeClr val="dk1"/>
                </a:solidFill>
              </a:rPr>
              <a:t>testing!  </a:t>
            </a:r>
            <a:r>
              <a:rPr lang="en-US" sz="1000" dirty="0" smtClean="0"/>
              <a:t>So </a:t>
            </a:r>
            <a:r>
              <a:rPr lang="en-US" sz="1000" dirty="0"/>
              <a:t>let’s start by looking at how to define the specifications for a program.</a:t>
            </a:r>
          </a:p>
          <a:p>
            <a:pPr lvl="0" algn="just"/>
            <a:endParaRPr lang="en-US" sz="1000" dirty="0"/>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17</a:t>
            </a:fld>
            <a:endParaRPr lang="en-US"/>
          </a:p>
        </p:txBody>
      </p:sp>
    </p:spTree>
    <p:extLst>
      <p:ext uri="{BB962C8B-B14F-4D97-AF65-F5344CB8AC3E}">
        <p14:creationId xmlns:p14="http://schemas.microsoft.com/office/powerpoint/2010/main" val="16603950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a:t>Let’s look at very general specification mechanisms called pre- and post-conditions.</a:t>
            </a:r>
          </a:p>
          <a:p>
            <a:pPr lvl="0" algn="just"/>
            <a:endParaRPr lang="en-US" sz="1000" dirty="0"/>
          </a:p>
          <a:p>
            <a:pPr lvl="0" algn="just"/>
            <a:r>
              <a:rPr lang="en-US" sz="1000" dirty="0"/>
              <a:t>A pre-condition is a predicate that is assumed to hold before the execution of some </a:t>
            </a:r>
            <a:r>
              <a:rPr lang="en-US" sz="1000" dirty="0" smtClean="0"/>
              <a:t>function, and </a:t>
            </a:r>
            <a:r>
              <a:rPr lang="en-US" sz="1000" dirty="0"/>
              <a:t>a post-condition is a predicate that is expected to hold after the execution of a function whenever the pre-condition holds.</a:t>
            </a:r>
          </a:p>
          <a:p>
            <a:pPr lvl="0" algn="just"/>
            <a:endParaRPr lang="en-US" sz="1000" dirty="0"/>
          </a:p>
          <a:p>
            <a:pPr lvl="0" algn="just"/>
            <a:r>
              <a:rPr lang="en-US" sz="1000" dirty="0"/>
              <a:t>Pre- and post-conditions can be considered as special kinds of assertions, which we saw in the first lesson.</a:t>
            </a:r>
          </a:p>
          <a:p>
            <a:pPr lvl="0" algn="just"/>
            <a:endParaRPr lang="en-US" sz="1000" dirty="0"/>
          </a:p>
          <a:p>
            <a:pPr lvl="0" algn="just"/>
            <a:r>
              <a:rPr lang="en-US" sz="1000" dirty="0"/>
              <a:t>One use of pre-conditions is to ensure that a function does not operate in an undefined way on inputs it was not designed to handle.</a:t>
            </a:r>
          </a:p>
          <a:p>
            <a:pPr lvl="0" algn="just"/>
            <a:endParaRPr lang="en-US" sz="1000" dirty="0" smtClean="0"/>
          </a:p>
          <a:p>
            <a:pPr lvl="0" algn="just"/>
            <a:r>
              <a:rPr lang="en-US" sz="1000" dirty="0" smtClean="0"/>
              <a:t>Similarly</a:t>
            </a:r>
            <a:r>
              <a:rPr lang="en-US" sz="1000" dirty="0"/>
              <a:t>, a use of post-conditions is to ensure that a function’s output matches its </a:t>
            </a:r>
            <a:r>
              <a:rPr lang="en-US" sz="1000" dirty="0" smtClean="0"/>
              <a:t>specification: a </a:t>
            </a:r>
            <a:r>
              <a:rPr lang="en-US" sz="1000" dirty="0"/>
              <a:t>function that squares a real number should not output a negative number, for example.</a:t>
            </a:r>
          </a:p>
          <a:p>
            <a:pPr lvl="0" algn="just"/>
            <a:endParaRPr lang="en-US" sz="1000" dirty="0"/>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18</a:t>
            </a:fld>
            <a:endParaRPr lang="en-US"/>
          </a:p>
        </p:txBody>
      </p:sp>
    </p:spTree>
    <p:extLst>
      <p:ext uri="{BB962C8B-B14F-4D97-AF65-F5344CB8AC3E}">
        <p14:creationId xmlns:p14="http://schemas.microsoft.com/office/powerpoint/2010/main" val="8047228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chemeClr val="dk1"/>
                </a:solidFill>
              </a:rPr>
              <a:t>In this example code we see a pre-condition and a post-condition for the function pop() in the class Stack.</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An assumption is made going into the function that the stack has at least </a:t>
            </a:r>
            <a:r>
              <a:rPr lang="en-US" sz="1000" dirty="0" smtClean="0">
                <a:solidFill>
                  <a:schemeClr val="dk1"/>
                </a:solidFill>
              </a:rPr>
              <a:t>one element </a:t>
            </a:r>
            <a:r>
              <a:rPr lang="en-US" sz="1000" dirty="0">
                <a:solidFill>
                  <a:schemeClr val="dk1"/>
                </a:solidFill>
              </a:rPr>
              <a:t>(otherwise pop() is </a:t>
            </a:r>
            <a:r>
              <a:rPr lang="en-US" sz="1000" dirty="0" smtClean="0">
                <a:solidFill>
                  <a:schemeClr val="dk1"/>
                </a:solidFill>
              </a:rPr>
              <a:t>undefined; indeed</a:t>
            </a:r>
            <a:r>
              <a:rPr lang="en-US" sz="1000" dirty="0">
                <a:solidFill>
                  <a:schemeClr val="dk1"/>
                </a:solidFill>
              </a:rPr>
              <a:t>, in Java trying to execute this pop() method with an empty Stack object would throw an exception upon trying to </a:t>
            </a:r>
            <a:r>
              <a:rPr lang="en-US" sz="1000" dirty="0" smtClean="0">
                <a:solidFill>
                  <a:schemeClr val="dk1"/>
                </a:solidFill>
              </a:rPr>
              <a:t>access the </a:t>
            </a:r>
            <a:r>
              <a:rPr lang="en-US" sz="1000" dirty="0">
                <a:solidFill>
                  <a:schemeClr val="dk1"/>
                </a:solidFill>
              </a:rPr>
              <a:t>element at index -1 of array).</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The post-condition asserts that the size of the Stack object after the pop (</a:t>
            </a:r>
            <a:r>
              <a:rPr lang="en-US" sz="1000" dirty="0" err="1" smtClean="0">
                <a:solidFill>
                  <a:schemeClr val="dk1"/>
                </a:solidFill>
              </a:rPr>
              <a:t>s’.size</a:t>
            </a:r>
            <a:r>
              <a:rPr lang="en-US" sz="1000" dirty="0" smtClean="0">
                <a:solidFill>
                  <a:schemeClr val="dk1"/>
                </a:solidFill>
              </a:rPr>
              <a:t>()) should </a:t>
            </a:r>
            <a:r>
              <a:rPr lang="en-US" sz="1000" dirty="0">
                <a:solidFill>
                  <a:schemeClr val="dk1"/>
                </a:solidFill>
              </a:rPr>
              <a:t>be exactly one smaller than it was beforehand (</a:t>
            </a:r>
            <a:r>
              <a:rPr lang="en-US" sz="1000" dirty="0" err="1">
                <a:solidFill>
                  <a:schemeClr val="dk1"/>
                </a:solidFill>
              </a:rPr>
              <a:t>s.size</a:t>
            </a:r>
            <a:r>
              <a:rPr lang="en-US" sz="1000" dirty="0" smtClean="0">
                <a:solidFill>
                  <a:schemeClr val="dk1"/>
                </a:solidFill>
              </a:rPr>
              <a:t>()).  This </a:t>
            </a:r>
            <a:r>
              <a:rPr lang="en-US" sz="1000" dirty="0">
                <a:solidFill>
                  <a:schemeClr val="dk1"/>
                </a:solidFill>
              </a:rPr>
              <a:t>post-condition also documents a change in the Stack object’s state that outside code can rely upon whenever it calls the pop function.</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Remember that pre- and post-conditions often only partially capture </a:t>
            </a:r>
            <a:r>
              <a:rPr lang="en-US" sz="1000" dirty="0" smtClean="0">
                <a:solidFill>
                  <a:schemeClr val="dk1"/>
                </a:solidFill>
              </a:rPr>
              <a:t>the specifications </a:t>
            </a:r>
            <a:r>
              <a:rPr lang="en-US" sz="1000" dirty="0">
                <a:solidFill>
                  <a:schemeClr val="dk1"/>
                </a:solidFill>
              </a:rPr>
              <a:t>of a </a:t>
            </a:r>
            <a:r>
              <a:rPr lang="en-US" sz="1000" dirty="0" smtClean="0">
                <a:solidFill>
                  <a:schemeClr val="dk1"/>
                </a:solidFill>
              </a:rPr>
              <a:t>function.  For </a:t>
            </a:r>
            <a:r>
              <a:rPr lang="en-US" sz="1000" dirty="0">
                <a:solidFill>
                  <a:schemeClr val="dk1"/>
                </a:solidFill>
              </a:rPr>
              <a:t>instance, the above post-condition says nothing about remaining N - 1 elements on </a:t>
            </a:r>
            <a:r>
              <a:rPr lang="en-US" sz="1000" dirty="0" smtClean="0">
                <a:solidFill>
                  <a:schemeClr val="dk1"/>
                </a:solidFill>
              </a:rPr>
              <a:t>stack (e.g</a:t>
            </a:r>
            <a:r>
              <a:rPr lang="en-US" sz="1000" dirty="0">
                <a:solidFill>
                  <a:schemeClr val="dk1"/>
                </a:solidFill>
              </a:rPr>
              <a:t>., whether they are in the same order as before, or even whether they are in fact the same objects as before</a:t>
            </a:r>
            <a:r>
              <a:rPr lang="en-US" sz="1000" dirty="0" smtClean="0">
                <a:solidFill>
                  <a:schemeClr val="dk1"/>
                </a:solidFill>
              </a:rPr>
              <a:t>!).  Implicitly</a:t>
            </a:r>
            <a:r>
              <a:rPr lang="en-US" sz="1000" dirty="0">
                <a:solidFill>
                  <a:schemeClr val="dk1"/>
                </a:solidFill>
              </a:rPr>
              <a:t>, this lack of mention is interpreted as saying that “nothing else changes” about the state of the </a:t>
            </a:r>
            <a:r>
              <a:rPr lang="en-US" sz="1000" dirty="0" smtClean="0">
                <a:solidFill>
                  <a:schemeClr val="dk1"/>
                </a:solidFill>
              </a:rPr>
              <a:t>program.  These </a:t>
            </a:r>
            <a:r>
              <a:rPr lang="en-US" sz="1000" dirty="0">
                <a:solidFill>
                  <a:schemeClr val="dk1"/>
                </a:solidFill>
              </a:rPr>
              <a:t>sorts of implied conditions are called frame conditions.</a:t>
            </a:r>
          </a:p>
          <a:p>
            <a:pPr lvl="0" algn="just">
              <a:buClr>
                <a:schemeClr val="dk1"/>
              </a:buClr>
              <a:buSzPct val="91666"/>
            </a:pPr>
            <a:endParaRPr lang="en-US" sz="1000" dirty="0">
              <a:solidFill>
                <a:schemeClr val="dk1"/>
              </a:solidFill>
            </a:endParaRPr>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19</a:t>
            </a:fld>
            <a:endParaRPr lang="en-US"/>
          </a:p>
        </p:txBody>
      </p:sp>
    </p:spTree>
    <p:extLst>
      <p:ext uri="{BB962C8B-B14F-4D97-AF65-F5344CB8AC3E}">
        <p14:creationId xmlns:p14="http://schemas.microsoft.com/office/powerpoint/2010/main" val="2078846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a:t>Let’s start with an overview of how a typical software development team works.  A team typically consists </a:t>
            </a:r>
            <a:r>
              <a:rPr lang="en-US" sz="1000" dirty="0" smtClean="0"/>
              <a:t>of at </a:t>
            </a:r>
            <a:r>
              <a:rPr lang="en-US" sz="1000" dirty="0"/>
              <a:t>least one developer, at least one tester, and a manager to which both the developers and testers report.</a:t>
            </a:r>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2</a:t>
            </a:fld>
            <a:endParaRPr lang="en-US"/>
          </a:p>
        </p:txBody>
      </p:sp>
    </p:spTree>
    <p:extLst>
      <p:ext uri="{BB962C8B-B14F-4D97-AF65-F5344CB8AC3E}">
        <p14:creationId xmlns:p14="http://schemas.microsoft.com/office/powerpoint/2010/main" val="6681039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chemeClr val="dk1"/>
                </a:solidFill>
              </a:rPr>
              <a:t>Pre- and post-conditions are most useful to developers and testers if they are </a:t>
            </a:r>
            <a:r>
              <a:rPr lang="en-US" sz="1000" dirty="0" smtClean="0">
                <a:solidFill>
                  <a:schemeClr val="dk1"/>
                </a:solidFill>
              </a:rPr>
              <a:t>executable.  Indeed</a:t>
            </a:r>
            <a:r>
              <a:rPr lang="en-US" sz="1000" dirty="0">
                <a:solidFill>
                  <a:schemeClr val="dk1"/>
                </a:solidFill>
              </a:rPr>
              <a:t>, we can write the conditions into the program itself in the same </a:t>
            </a:r>
            <a:r>
              <a:rPr lang="en-US" sz="1000" dirty="0" smtClean="0">
                <a:solidFill>
                  <a:schemeClr val="dk1"/>
                </a:solidFill>
              </a:rPr>
              <a:t>language, either </a:t>
            </a:r>
            <a:r>
              <a:rPr lang="en-US" sz="1000" dirty="0">
                <a:solidFill>
                  <a:schemeClr val="dk1"/>
                </a:solidFill>
              </a:rPr>
              <a:t>using a testing framework such as JUnit or built-in functionality such as an assert statement.</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Pre- and post-conditions also need not be precise statements of the </a:t>
            </a:r>
            <a:r>
              <a:rPr lang="en-US" sz="1000" dirty="0" smtClean="0">
                <a:solidFill>
                  <a:schemeClr val="dk1"/>
                </a:solidFill>
              </a:rPr>
              <a:t>required conditions </a:t>
            </a:r>
            <a:r>
              <a:rPr lang="en-US" sz="1000" dirty="0">
                <a:solidFill>
                  <a:schemeClr val="dk1"/>
                </a:solidFill>
              </a:rPr>
              <a:t>on the input and output of each </a:t>
            </a:r>
            <a:r>
              <a:rPr lang="en-US" sz="1000" dirty="0" smtClean="0">
                <a:solidFill>
                  <a:schemeClr val="dk1"/>
                </a:solidFill>
              </a:rPr>
              <a:t>function.  Recall </a:t>
            </a:r>
            <a:r>
              <a:rPr lang="en-US" sz="1000" dirty="0">
                <a:solidFill>
                  <a:schemeClr val="dk1"/>
                </a:solidFill>
              </a:rPr>
              <a:t>earlier that the problem of testing quickly becomes intractable because of the number of possible routes execution flow through a program can </a:t>
            </a:r>
            <a:r>
              <a:rPr lang="en-US" sz="1000" dirty="0" smtClean="0">
                <a:solidFill>
                  <a:schemeClr val="dk1"/>
                </a:solidFill>
              </a:rPr>
              <a:t>contain.</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smtClean="0">
                <a:solidFill>
                  <a:schemeClr val="dk1"/>
                </a:solidFill>
              </a:rPr>
              <a:t>Similarly</a:t>
            </a:r>
            <a:r>
              <a:rPr lang="en-US" sz="1000" dirty="0">
                <a:solidFill>
                  <a:schemeClr val="dk1"/>
                </a:solidFill>
              </a:rPr>
              <a:t>, pre- and post-conditions that perfectly describe the input and output requirements for a function may be extremely </a:t>
            </a:r>
            <a:r>
              <a:rPr lang="en-US" sz="1000" dirty="0" smtClean="0">
                <a:solidFill>
                  <a:schemeClr val="dk1"/>
                </a:solidFill>
              </a:rPr>
              <a:t>complex, perhaps </a:t>
            </a:r>
            <a:r>
              <a:rPr lang="en-US" sz="1000" dirty="0">
                <a:solidFill>
                  <a:schemeClr val="dk1"/>
                </a:solidFill>
              </a:rPr>
              <a:t>even more than the code it is </a:t>
            </a:r>
            <a:r>
              <a:rPr lang="en-US" sz="1000" dirty="0" smtClean="0">
                <a:solidFill>
                  <a:schemeClr val="dk1"/>
                </a:solidFill>
              </a:rPr>
              <a:t>specifying.  As </a:t>
            </a:r>
            <a:r>
              <a:rPr lang="en-US" sz="1000" dirty="0">
                <a:solidFill>
                  <a:schemeClr val="dk1"/>
                </a:solidFill>
              </a:rPr>
              <a:t>such, these conditions often only check certain facets of the input and output, trading precision for tractability.</a:t>
            </a:r>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20</a:t>
            </a:fld>
            <a:endParaRPr lang="en-US"/>
          </a:p>
        </p:txBody>
      </p:sp>
    </p:spTree>
    <p:extLst>
      <p:ext uri="{BB962C8B-B14F-4D97-AF65-F5344CB8AC3E}">
        <p14:creationId xmlns:p14="http://schemas.microsoft.com/office/powerpoint/2010/main" val="12077733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chemeClr val="dk1"/>
                </a:solidFill>
              </a:rPr>
              <a:t>The process of using pre- and post-conditions in testing is straightforward.</a:t>
            </a:r>
          </a:p>
          <a:p>
            <a:pPr lvl="0" algn="just">
              <a:buClr>
                <a:schemeClr val="dk1"/>
              </a:buClr>
              <a:buSzPct val="91666"/>
            </a:pPr>
            <a:endParaRPr lang="en-US" sz="1000" dirty="0" smtClean="0">
              <a:solidFill>
                <a:schemeClr val="dk1"/>
              </a:solidFill>
            </a:endParaRPr>
          </a:p>
          <a:p>
            <a:pPr lvl="0" algn="just">
              <a:buClr>
                <a:schemeClr val="dk1"/>
              </a:buClr>
              <a:buSzPct val="91666"/>
            </a:pPr>
            <a:r>
              <a:rPr lang="en-US" sz="1000" dirty="0" smtClean="0">
                <a:solidFill>
                  <a:schemeClr val="dk1"/>
                </a:solidFill>
              </a:rPr>
              <a:t>To </a:t>
            </a:r>
            <a:r>
              <a:rPr lang="en-US" sz="1000" dirty="0">
                <a:solidFill>
                  <a:schemeClr val="dk1"/>
                </a:solidFill>
              </a:rPr>
              <a:t>perform a test, we first check that the test input satisfies the pre-condition. </a:t>
            </a:r>
            <a:r>
              <a:rPr lang="en-US" sz="1000" dirty="0" smtClean="0">
                <a:solidFill>
                  <a:srgbClr val="FF0000"/>
                </a:solidFill>
              </a:rPr>
              <a:t>[</a:t>
            </a:r>
            <a:r>
              <a:rPr lang="en-US" sz="1000" dirty="0">
                <a:solidFill>
                  <a:srgbClr val="FF0000"/>
                </a:solidFill>
              </a:rPr>
              <a:t>Left Diamond appears</a:t>
            </a:r>
            <a:r>
              <a:rPr lang="en-US" sz="1000" dirty="0" smtClean="0">
                <a:solidFill>
                  <a:srgbClr val="FF0000"/>
                </a:solidFill>
              </a:rPr>
              <a:t>]</a:t>
            </a:r>
          </a:p>
          <a:p>
            <a:pPr lvl="0" algn="just">
              <a:buClr>
                <a:schemeClr val="dk1"/>
              </a:buClr>
              <a:buSzPct val="91666"/>
            </a:pPr>
            <a:endParaRPr lang="en-US" sz="1000" dirty="0">
              <a:solidFill>
                <a:srgbClr val="FF0000"/>
              </a:solidFill>
            </a:endParaRPr>
          </a:p>
          <a:p>
            <a:pPr lvl="0" algn="just">
              <a:buClr>
                <a:schemeClr val="dk1"/>
              </a:buClr>
              <a:buSzPct val="91666"/>
            </a:pPr>
            <a:r>
              <a:rPr lang="en-US" sz="1000" dirty="0" smtClean="0">
                <a:solidFill>
                  <a:schemeClr val="dk1"/>
                </a:solidFill>
              </a:rPr>
              <a:t>If </a:t>
            </a:r>
            <a:r>
              <a:rPr lang="en-US" sz="1000" dirty="0">
                <a:solidFill>
                  <a:schemeClr val="dk1"/>
                </a:solidFill>
              </a:rPr>
              <a:t>it does not, then we skip the test and go to the next one. </a:t>
            </a:r>
            <a:r>
              <a:rPr lang="en-US" sz="1000" dirty="0">
                <a:solidFill>
                  <a:srgbClr val="FF0000"/>
                </a:solidFill>
              </a:rPr>
              <a:t>[“No” arrow, “Go to next test” box, and rectangular arrow out of that box appears</a:t>
            </a:r>
            <a:r>
              <a:rPr lang="en-US" sz="1000" dirty="0" smtClean="0">
                <a:solidFill>
                  <a:srgbClr val="FF0000"/>
                </a:solidFill>
              </a:rPr>
              <a:t>]</a:t>
            </a:r>
          </a:p>
          <a:p>
            <a:pPr lvl="0" algn="just">
              <a:buClr>
                <a:schemeClr val="dk1"/>
              </a:buClr>
              <a:buSzPct val="91666"/>
            </a:pPr>
            <a:endParaRPr lang="en-US" sz="1000" dirty="0">
              <a:solidFill>
                <a:srgbClr val="FF0000"/>
              </a:solidFill>
            </a:endParaRPr>
          </a:p>
          <a:p>
            <a:pPr lvl="0" algn="just">
              <a:buClr>
                <a:schemeClr val="dk1"/>
              </a:buClr>
              <a:buSzPct val="91666"/>
            </a:pPr>
            <a:r>
              <a:rPr lang="en-US" sz="1000" dirty="0">
                <a:solidFill>
                  <a:schemeClr val="dk1"/>
                </a:solidFill>
              </a:rPr>
              <a:t>If it does, then run the test with that input, </a:t>
            </a:r>
            <a:r>
              <a:rPr lang="en-US" sz="1000" dirty="0">
                <a:solidFill>
                  <a:srgbClr val="FF0000"/>
                </a:solidFill>
              </a:rPr>
              <a:t>[“Yes” arrow and “Run test with input” box </a:t>
            </a:r>
            <a:r>
              <a:rPr lang="en-US" sz="1000" dirty="0" smtClean="0">
                <a:solidFill>
                  <a:srgbClr val="FF0000"/>
                </a:solidFill>
              </a:rPr>
              <a:t>appears] </a:t>
            </a:r>
            <a:r>
              <a:rPr lang="en-US" sz="1000" dirty="0" smtClean="0">
                <a:solidFill>
                  <a:schemeClr val="dk1"/>
                </a:solidFill>
              </a:rPr>
              <a:t>and </a:t>
            </a:r>
            <a:r>
              <a:rPr lang="en-US" sz="1000" dirty="0">
                <a:solidFill>
                  <a:schemeClr val="dk1"/>
                </a:solidFill>
              </a:rPr>
              <a:t>then check that the output of the test satisfies the post-condition.</a:t>
            </a:r>
            <a:r>
              <a:rPr lang="en-US" sz="1000" dirty="0">
                <a:solidFill>
                  <a:srgbClr val="FF0000"/>
                </a:solidFill>
              </a:rPr>
              <a:t> </a:t>
            </a:r>
            <a:r>
              <a:rPr lang="en-US" sz="1000" dirty="0" smtClean="0">
                <a:solidFill>
                  <a:srgbClr val="FF0000"/>
                </a:solidFill>
              </a:rPr>
              <a:t>[Arrow </a:t>
            </a:r>
            <a:r>
              <a:rPr lang="en-US" sz="1000" dirty="0">
                <a:solidFill>
                  <a:srgbClr val="FF0000"/>
                </a:solidFill>
              </a:rPr>
              <a:t>out of “Run test with input” box and Right Diamond appears]</a:t>
            </a:r>
          </a:p>
          <a:p>
            <a:pPr lvl="0" algn="just">
              <a:buClr>
                <a:schemeClr val="dk1"/>
              </a:buClr>
              <a:buSzPct val="91666"/>
            </a:pPr>
            <a:endParaRPr lang="en-US" sz="1000" dirty="0" smtClean="0">
              <a:solidFill>
                <a:schemeClr val="dk1"/>
              </a:solidFill>
            </a:endParaRPr>
          </a:p>
          <a:p>
            <a:pPr lvl="0" algn="just">
              <a:buClr>
                <a:schemeClr val="dk1"/>
              </a:buClr>
              <a:buSzPct val="91666"/>
            </a:pPr>
            <a:r>
              <a:rPr lang="en-US" sz="1000" dirty="0" smtClean="0">
                <a:solidFill>
                  <a:schemeClr val="dk1"/>
                </a:solidFill>
              </a:rPr>
              <a:t>If </a:t>
            </a:r>
            <a:r>
              <a:rPr lang="en-US" sz="1000" dirty="0">
                <a:solidFill>
                  <a:schemeClr val="dk1"/>
                </a:solidFill>
              </a:rPr>
              <a:t>it does, then the test passes </a:t>
            </a:r>
            <a:r>
              <a:rPr lang="en-US" sz="1000" dirty="0">
                <a:solidFill>
                  <a:srgbClr val="FF0000"/>
                </a:solidFill>
              </a:rPr>
              <a:t>[“Yes” arrow and “Test passes” box </a:t>
            </a:r>
            <a:r>
              <a:rPr lang="en-US" sz="1000" dirty="0" smtClean="0">
                <a:solidFill>
                  <a:srgbClr val="FF0000"/>
                </a:solidFill>
              </a:rPr>
              <a:t>appears]  </a:t>
            </a:r>
            <a:r>
              <a:rPr lang="en-US" sz="1000" dirty="0" smtClean="0">
                <a:solidFill>
                  <a:schemeClr val="dk1"/>
                </a:solidFill>
              </a:rPr>
              <a:t>Otherwise</a:t>
            </a:r>
            <a:r>
              <a:rPr lang="en-US" sz="1000" dirty="0">
                <a:solidFill>
                  <a:schemeClr val="dk1"/>
                </a:solidFill>
              </a:rPr>
              <a:t>, the test fails </a:t>
            </a:r>
            <a:r>
              <a:rPr lang="en-US" sz="1000" dirty="0">
                <a:solidFill>
                  <a:srgbClr val="FF0000"/>
                </a:solidFill>
              </a:rPr>
              <a:t>[“No” arrow and “Test fails” box </a:t>
            </a:r>
            <a:r>
              <a:rPr lang="en-US" sz="1000" dirty="0" smtClean="0">
                <a:solidFill>
                  <a:srgbClr val="FF0000"/>
                </a:solidFill>
              </a:rPr>
              <a:t>appears]  </a:t>
            </a:r>
            <a:r>
              <a:rPr lang="en-US" sz="1000" dirty="0" smtClean="0">
                <a:solidFill>
                  <a:schemeClr val="dk1"/>
                </a:solidFill>
              </a:rPr>
              <a:t>In </a:t>
            </a:r>
            <a:r>
              <a:rPr lang="en-US" sz="1000" dirty="0">
                <a:solidFill>
                  <a:schemeClr val="dk1"/>
                </a:solidFill>
              </a:rPr>
              <a:t>both of these cases, we then proceed to the next test.  </a:t>
            </a:r>
            <a:r>
              <a:rPr lang="en-US" sz="1000" dirty="0">
                <a:solidFill>
                  <a:srgbClr val="FF0000"/>
                </a:solidFill>
              </a:rPr>
              <a:t>[All </a:t>
            </a:r>
            <a:r>
              <a:rPr lang="en-US" sz="1000" dirty="0" smtClean="0">
                <a:solidFill>
                  <a:srgbClr val="FF0000"/>
                </a:solidFill>
              </a:rPr>
              <a:t>the remaining </a:t>
            </a:r>
            <a:r>
              <a:rPr lang="en-US" sz="1000" dirty="0">
                <a:solidFill>
                  <a:srgbClr val="FF0000"/>
                </a:solidFill>
              </a:rPr>
              <a:t>arrows appear]</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In this way, we check that any input satisfying the pre-condition yields a result satisfying the post-condition.</a:t>
            </a:r>
          </a:p>
          <a:p>
            <a:pPr lvl="0" algn="just">
              <a:buClr>
                <a:schemeClr val="dk1"/>
              </a:buClr>
              <a:buSzPct val="91666"/>
            </a:pPr>
            <a:endParaRPr lang="en-US" sz="1000" dirty="0" smtClean="0">
              <a:solidFill>
                <a:schemeClr val="dk1"/>
              </a:solidFill>
            </a:endParaRPr>
          </a:p>
          <a:p>
            <a:pPr lvl="0" algn="just">
              <a:buClr>
                <a:schemeClr val="dk1"/>
              </a:buClr>
              <a:buSzPct val="91666"/>
            </a:pPr>
            <a:r>
              <a:rPr lang="en-US" sz="1000" dirty="0" smtClean="0">
                <a:solidFill>
                  <a:schemeClr val="dk1"/>
                </a:solidFill>
              </a:rPr>
              <a:t>While </a:t>
            </a:r>
            <a:r>
              <a:rPr lang="en-US" sz="1000" dirty="0">
                <a:solidFill>
                  <a:schemeClr val="dk1"/>
                </a:solidFill>
              </a:rPr>
              <a:t>this framework doesn’t help us generate the tests, it does help significantly with automating testing runs.</a:t>
            </a:r>
          </a:p>
          <a:p>
            <a:pPr lvl="0" algn="just"/>
            <a:endParaRPr lang="en-US" sz="1000" dirty="0">
              <a:solidFill>
                <a:srgbClr val="FF0000"/>
              </a:solidFill>
            </a:endParaRPr>
          </a:p>
          <a:p>
            <a:pPr lvl="0" algn="just"/>
            <a:endParaRPr lang="en-US" sz="1000" dirty="0">
              <a:solidFill>
                <a:srgbClr val="FF0000"/>
              </a:solidFill>
            </a:endParaRPr>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21</a:t>
            </a:fld>
            <a:endParaRPr lang="en-US"/>
          </a:p>
        </p:txBody>
      </p:sp>
    </p:spTree>
    <p:extLst>
      <p:ext uri="{BB962C8B-B14F-4D97-AF65-F5344CB8AC3E}">
        <p14:creationId xmlns:p14="http://schemas.microsoft.com/office/powerpoint/2010/main" val="3046565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a:solidFill>
                  <a:srgbClr val="FF0000"/>
                </a:solidFill>
              </a:rPr>
              <a:t>{QUIZ SLIDE}</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To check your understanding of pre-conditions, let’s take a look at this Java function</a:t>
            </a:r>
            <a:r>
              <a:rPr lang="en-US" sz="1000" dirty="0" smtClean="0">
                <a:solidFill>
                  <a:schemeClr val="dk1"/>
                </a:solidFill>
              </a:rPr>
              <a:t>.</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For this quiz, write the weakest possible pre-condition that prevents any built-in </a:t>
            </a:r>
            <a:r>
              <a:rPr lang="en-US" sz="1000" dirty="0" smtClean="0">
                <a:solidFill>
                  <a:schemeClr val="dk1"/>
                </a:solidFill>
              </a:rPr>
              <a:t>exceptions (such </a:t>
            </a:r>
            <a:r>
              <a:rPr lang="en-US" sz="1000" dirty="0">
                <a:solidFill>
                  <a:schemeClr val="dk1"/>
                </a:solidFill>
              </a:rPr>
              <a:t>as </a:t>
            </a:r>
            <a:r>
              <a:rPr lang="en-US" sz="1000" dirty="0" err="1" smtClean="0">
                <a:solidFill>
                  <a:schemeClr val="dk1"/>
                </a:solidFill>
              </a:rPr>
              <a:t>NullPointerException</a:t>
            </a:r>
            <a:r>
              <a:rPr lang="en-US" sz="1000" dirty="0" smtClean="0">
                <a:solidFill>
                  <a:schemeClr val="dk1"/>
                </a:solidFill>
              </a:rPr>
              <a:t> </a:t>
            </a:r>
            <a:r>
              <a:rPr lang="en-US" sz="1000" dirty="0">
                <a:solidFill>
                  <a:schemeClr val="dk1"/>
                </a:solidFill>
              </a:rPr>
              <a:t>and </a:t>
            </a:r>
            <a:r>
              <a:rPr lang="en-US" sz="1000" dirty="0" err="1" smtClean="0">
                <a:solidFill>
                  <a:schemeClr val="dk1"/>
                </a:solidFill>
              </a:rPr>
              <a:t>ArrayIndexOutOfBoundsException</a:t>
            </a:r>
            <a:r>
              <a:rPr lang="en-US" sz="1000" dirty="0" smtClean="0">
                <a:solidFill>
                  <a:schemeClr val="dk1"/>
                </a:solidFill>
              </a:rPr>
              <a:t>) from </a:t>
            </a:r>
            <a:r>
              <a:rPr lang="en-US" sz="1000" dirty="0">
                <a:solidFill>
                  <a:schemeClr val="dk1"/>
                </a:solidFill>
              </a:rPr>
              <a:t>being thrown during any execution of the program.</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Write your answer as a Java </a:t>
            </a:r>
            <a:r>
              <a:rPr lang="en-US" sz="1000" dirty="0" err="1">
                <a:solidFill>
                  <a:schemeClr val="dk1"/>
                </a:solidFill>
              </a:rPr>
              <a:t>boolean</a:t>
            </a:r>
            <a:r>
              <a:rPr lang="en-US" sz="1000" dirty="0">
                <a:solidFill>
                  <a:schemeClr val="dk1"/>
                </a:solidFill>
              </a:rPr>
              <a:t> expression in the text box provided</a:t>
            </a:r>
            <a:r>
              <a:rPr lang="en-US" sz="1000" dirty="0" smtClean="0">
                <a:solidFill>
                  <a:schemeClr val="dk1"/>
                </a:solidFill>
              </a:rPr>
              <a:t>.  (</a:t>
            </a:r>
            <a:r>
              <a:rPr lang="en-US" sz="1000" dirty="0">
                <a:solidFill>
                  <a:schemeClr val="dk1"/>
                </a:solidFill>
              </a:rPr>
              <a:t>No need to write an assert statement here: just a </a:t>
            </a:r>
            <a:r>
              <a:rPr lang="en-US" sz="1000" dirty="0" err="1">
                <a:solidFill>
                  <a:schemeClr val="dk1"/>
                </a:solidFill>
              </a:rPr>
              <a:t>boolean</a:t>
            </a:r>
            <a:r>
              <a:rPr lang="en-US" sz="1000" dirty="0">
                <a:solidFill>
                  <a:schemeClr val="dk1"/>
                </a:solidFill>
              </a:rPr>
              <a:t> expression.)</a:t>
            </a:r>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22</a:t>
            </a:fld>
            <a:endParaRPr lang="en-US"/>
          </a:p>
        </p:txBody>
      </p:sp>
    </p:spTree>
    <p:extLst>
      <p:ext uri="{BB962C8B-B14F-4D97-AF65-F5344CB8AC3E}">
        <p14:creationId xmlns:p14="http://schemas.microsoft.com/office/powerpoint/2010/main" val="13948516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a:solidFill>
                  <a:srgbClr val="FF0000"/>
                </a:solidFill>
              </a:rPr>
              <a:t>{SOLUTION SLIDE}</a:t>
            </a:r>
          </a:p>
          <a:p>
            <a:pPr lvl="0" algn="just"/>
            <a:endParaRPr lang="en-US" sz="1000" dirty="0">
              <a:solidFill>
                <a:schemeClr val="dk1"/>
              </a:solidFill>
            </a:endParaRPr>
          </a:p>
          <a:p>
            <a:pPr lvl="0" algn="just"/>
            <a:r>
              <a:rPr lang="en-US" sz="1000" dirty="0">
                <a:solidFill>
                  <a:schemeClr val="dk1"/>
                </a:solidFill>
              </a:rPr>
              <a:t>For this function, our pre-condition needs to assert something about the input arrays A and </a:t>
            </a:r>
            <a:r>
              <a:rPr lang="en-US" sz="1000" dirty="0" smtClean="0">
                <a:solidFill>
                  <a:schemeClr val="dk1"/>
                </a:solidFill>
              </a:rPr>
              <a:t>B.  Because </a:t>
            </a:r>
            <a:r>
              <a:rPr lang="en-US" sz="1000" dirty="0">
                <a:solidFill>
                  <a:schemeClr val="dk1"/>
                </a:solidFill>
              </a:rPr>
              <a:t>we dereference both A and B, it is essential that they not point to a null </a:t>
            </a:r>
            <a:r>
              <a:rPr lang="en-US" sz="1000" dirty="0" smtClean="0">
                <a:solidFill>
                  <a:schemeClr val="dk1"/>
                </a:solidFill>
              </a:rPr>
              <a:t>array.  So </a:t>
            </a:r>
            <a:r>
              <a:rPr lang="en-US" sz="1000" dirty="0">
                <a:solidFill>
                  <a:schemeClr val="dk1"/>
                </a:solidFill>
              </a:rPr>
              <a:t>A != null &amp;&amp; B != null should be included in the pre-condition.</a:t>
            </a:r>
          </a:p>
          <a:p>
            <a:pPr lvl="0" algn="just"/>
            <a:endParaRPr lang="en-US" sz="1000" dirty="0">
              <a:solidFill>
                <a:schemeClr val="dk1"/>
              </a:solidFill>
            </a:endParaRPr>
          </a:p>
          <a:p>
            <a:pPr lvl="0" algn="just"/>
            <a:r>
              <a:rPr lang="en-US" sz="1000" dirty="0">
                <a:solidFill>
                  <a:schemeClr val="dk1"/>
                </a:solidFill>
              </a:rPr>
              <a:t>Additionally, observe that for every cell we access of the array A, we also access the corresponding cell of the array </a:t>
            </a:r>
            <a:r>
              <a:rPr lang="en-US" sz="1000" dirty="0" smtClean="0">
                <a:solidFill>
                  <a:schemeClr val="dk1"/>
                </a:solidFill>
              </a:rPr>
              <a:t>B.  Since </a:t>
            </a:r>
            <a:r>
              <a:rPr lang="en-US" sz="1000" dirty="0">
                <a:solidFill>
                  <a:schemeClr val="dk1"/>
                </a:solidFill>
              </a:rPr>
              <a:t>this happens for every cell in A, we must also require the length of B to be at least the length of A or else we will run into an out-of-bounds </a:t>
            </a:r>
            <a:r>
              <a:rPr lang="en-US" sz="1000" dirty="0" smtClean="0">
                <a:solidFill>
                  <a:schemeClr val="dk1"/>
                </a:solidFill>
              </a:rPr>
              <a:t>exception.  So </a:t>
            </a:r>
            <a:r>
              <a:rPr lang="en-US" sz="1000" dirty="0">
                <a:solidFill>
                  <a:schemeClr val="dk1"/>
                </a:solidFill>
              </a:rPr>
              <a:t>we add on &amp;&amp; </a:t>
            </a:r>
            <a:r>
              <a:rPr lang="en-US" sz="1000" dirty="0" err="1">
                <a:solidFill>
                  <a:schemeClr val="dk1"/>
                </a:solidFill>
              </a:rPr>
              <a:t>A.length</a:t>
            </a:r>
            <a:r>
              <a:rPr lang="en-US" sz="1000" dirty="0">
                <a:solidFill>
                  <a:schemeClr val="dk1"/>
                </a:solidFill>
              </a:rPr>
              <a:t> &lt;= </a:t>
            </a:r>
            <a:r>
              <a:rPr lang="en-US" sz="1000" dirty="0" err="1">
                <a:solidFill>
                  <a:schemeClr val="dk1"/>
                </a:solidFill>
              </a:rPr>
              <a:t>B.length</a:t>
            </a:r>
            <a:r>
              <a:rPr lang="en-US" sz="1000" dirty="0">
                <a:solidFill>
                  <a:schemeClr val="dk1"/>
                </a:solidFill>
              </a:rPr>
              <a:t> to our pre-condition.</a:t>
            </a:r>
          </a:p>
          <a:p>
            <a:pPr lvl="0" algn="just"/>
            <a:endParaRPr lang="en-US" sz="1000" dirty="0">
              <a:solidFill>
                <a:schemeClr val="dk1"/>
              </a:solidFill>
            </a:endParaRPr>
          </a:p>
          <a:p>
            <a:pPr lvl="0" algn="just"/>
            <a:r>
              <a:rPr lang="en-US" sz="1000" dirty="0">
                <a:solidFill>
                  <a:schemeClr val="dk1"/>
                </a:solidFill>
              </a:rPr>
              <a:t>These are the weakest requirements we need in order for this function to execute correctly.</a:t>
            </a:r>
          </a:p>
          <a:p>
            <a:pPr lvl="0" algn="just"/>
            <a:endParaRPr lang="en-US" sz="1000" dirty="0">
              <a:solidFill>
                <a:schemeClr val="dk1"/>
              </a:solidFill>
            </a:endParaRPr>
          </a:p>
          <a:p>
            <a:pPr lvl="0" algn="just"/>
            <a:endParaRPr lang="en-US" sz="1000" dirty="0">
              <a:solidFill>
                <a:schemeClr val="dk1"/>
              </a:solidFill>
            </a:endParaRPr>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23</a:t>
            </a:fld>
            <a:endParaRPr lang="en-US"/>
          </a:p>
        </p:txBody>
      </p:sp>
    </p:spTree>
    <p:extLst>
      <p:ext uri="{BB962C8B-B14F-4D97-AF65-F5344CB8AC3E}">
        <p14:creationId xmlns:p14="http://schemas.microsoft.com/office/powerpoint/2010/main" val="43141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a:solidFill>
                  <a:srgbClr val="FF0000"/>
                </a:solidFill>
              </a:rPr>
              <a:t>{QUIZ SLIDE}</a:t>
            </a:r>
          </a:p>
          <a:p>
            <a:pPr lvl="0" algn="just">
              <a:buClr>
                <a:schemeClr val="dk1"/>
              </a:buClr>
              <a:buSzPct val="91666"/>
            </a:pPr>
            <a:endParaRPr lang="en-US" sz="1000" dirty="0">
              <a:solidFill>
                <a:srgbClr val="FF0000"/>
              </a:solidFill>
            </a:endParaRPr>
          </a:p>
          <a:p>
            <a:pPr lvl="0" algn="just">
              <a:buClr>
                <a:schemeClr val="dk1"/>
              </a:buClr>
              <a:buSzPct val="91666"/>
            </a:pPr>
            <a:r>
              <a:rPr lang="en-US" sz="1000" dirty="0"/>
              <a:t>Now, to check your understanding of </a:t>
            </a:r>
            <a:r>
              <a:rPr lang="en-US" sz="1000" dirty="0" err="1"/>
              <a:t>postconditions</a:t>
            </a:r>
            <a:r>
              <a:rPr lang="en-US" sz="1000" dirty="0"/>
              <a:t>, consider the following quiz.</a:t>
            </a:r>
          </a:p>
          <a:p>
            <a:pPr lvl="0" algn="just">
              <a:buClr>
                <a:schemeClr val="dk1"/>
              </a:buClr>
              <a:buSzPct val="91666"/>
            </a:pPr>
            <a:endParaRPr lang="en-US" sz="1000" dirty="0" smtClean="0"/>
          </a:p>
          <a:p>
            <a:pPr lvl="0" algn="just">
              <a:buClr>
                <a:schemeClr val="dk1"/>
              </a:buClr>
              <a:buSzPct val="91666"/>
            </a:pPr>
            <a:r>
              <a:rPr lang="en-US" sz="1000" dirty="0" smtClean="0"/>
              <a:t>Given </a:t>
            </a:r>
            <a:r>
              <a:rPr lang="en-US" sz="1000" dirty="0"/>
              <a:t>a sorting function in Java which takes a non-null integer array A, puts them in sorted order in an integer array B, and then returns </a:t>
            </a:r>
            <a:r>
              <a:rPr lang="en-US" sz="1000" dirty="0" smtClean="0"/>
              <a:t>B, which </a:t>
            </a:r>
            <a:r>
              <a:rPr lang="en-US" sz="1000" dirty="0"/>
              <a:t>of the following statements must be true in order to form the strongest possible </a:t>
            </a:r>
            <a:r>
              <a:rPr lang="en-US" sz="1000" dirty="0" err="1"/>
              <a:t>postcondition</a:t>
            </a:r>
            <a:r>
              <a:rPr lang="en-US" sz="1000" dirty="0"/>
              <a:t> for the function </a:t>
            </a:r>
            <a:r>
              <a:rPr lang="en-US" sz="1000" dirty="0" smtClean="0"/>
              <a:t>that </a:t>
            </a:r>
            <a:r>
              <a:rPr lang="en-US" sz="1000" dirty="0"/>
              <a:t>does not improperly reject a correctly sorted array</a:t>
            </a:r>
            <a:r>
              <a:rPr lang="en-US" sz="1000" dirty="0" smtClean="0"/>
              <a:t>?</a:t>
            </a:r>
          </a:p>
          <a:p>
            <a:pPr lvl="0" algn="just">
              <a:buClr>
                <a:schemeClr val="dk1"/>
              </a:buClr>
              <a:buSzPct val="91666"/>
            </a:pPr>
            <a:endParaRPr lang="en-US" sz="1000" dirty="0"/>
          </a:p>
          <a:p>
            <a:pPr marL="457200" lvl="0" indent="-304800" algn="just">
              <a:buSzPct val="100000"/>
              <a:buChar char="-"/>
            </a:pPr>
            <a:r>
              <a:rPr lang="en-US" sz="1000" dirty="0"/>
              <a:t>B is non-null</a:t>
            </a:r>
          </a:p>
          <a:p>
            <a:pPr marL="457200" lvl="0" indent="-304800" algn="just">
              <a:buSzPct val="100000"/>
              <a:buChar char="-"/>
            </a:pPr>
            <a:r>
              <a:rPr lang="en-US" sz="1000" dirty="0"/>
              <a:t>B has the same length as A</a:t>
            </a:r>
          </a:p>
          <a:p>
            <a:pPr marL="457200" lvl="0" indent="-304800" algn="just">
              <a:buSzPct val="100000"/>
              <a:buChar char="-"/>
            </a:pPr>
            <a:r>
              <a:rPr lang="en-US" sz="1000" dirty="0"/>
              <a:t>The elements of B do not contain any duplicates</a:t>
            </a:r>
          </a:p>
          <a:p>
            <a:pPr marL="457200" lvl="0" indent="-304800" algn="just">
              <a:buSzPct val="100000"/>
              <a:buChar char="-"/>
            </a:pPr>
            <a:r>
              <a:rPr lang="en-US" sz="1000" dirty="0"/>
              <a:t>The elements of B are a permutation of the elements of A</a:t>
            </a:r>
          </a:p>
          <a:p>
            <a:pPr marL="457200" lvl="0" indent="-304800" algn="just">
              <a:buSzPct val="100000"/>
              <a:buChar char="-"/>
            </a:pPr>
            <a:r>
              <a:rPr lang="en-US" sz="1000" dirty="0"/>
              <a:t>The elements of B are in sorted order</a:t>
            </a:r>
          </a:p>
          <a:p>
            <a:pPr marL="457200" lvl="0" indent="-304800" algn="just">
              <a:buSzPct val="100000"/>
              <a:buChar char="-"/>
            </a:pPr>
            <a:r>
              <a:rPr lang="en-US" sz="1000" dirty="0"/>
              <a:t>The elements of A are in sorted order</a:t>
            </a:r>
          </a:p>
          <a:p>
            <a:pPr marL="457200" lvl="0" indent="-304800" algn="just">
              <a:buSzPct val="100000"/>
              <a:buChar char="-"/>
            </a:pPr>
            <a:r>
              <a:rPr lang="en-US" sz="1000" dirty="0"/>
              <a:t>The elements of A do not contain any duplicates</a:t>
            </a:r>
          </a:p>
          <a:p>
            <a:pPr lvl="0" algn="just">
              <a:buClr>
                <a:schemeClr val="dk1"/>
              </a:buClr>
              <a:buSzPct val="91666"/>
            </a:pPr>
            <a:endParaRPr lang="en-US" sz="1000" dirty="0"/>
          </a:p>
          <a:p>
            <a:pPr lvl="0" algn="just">
              <a:buClr>
                <a:schemeClr val="dk1"/>
              </a:buClr>
              <a:buSzPct val="91666"/>
            </a:pPr>
            <a:r>
              <a:rPr lang="en-US" sz="1000" dirty="0"/>
              <a:t>Check all the statements that apply</a:t>
            </a:r>
            <a:r>
              <a:rPr lang="en-US" sz="1000" dirty="0" smtClean="0"/>
              <a:t>.</a:t>
            </a:r>
          </a:p>
        </p:txBody>
      </p:sp>
      <p:sp>
        <p:nvSpPr>
          <p:cNvPr id="4" name="Slide Number Placeholder 3"/>
          <p:cNvSpPr>
            <a:spLocks noGrp="1"/>
          </p:cNvSpPr>
          <p:nvPr>
            <p:ph type="sldNum" sz="quarter" idx="10"/>
          </p:nvPr>
        </p:nvSpPr>
        <p:spPr/>
        <p:txBody>
          <a:bodyPr/>
          <a:lstStyle/>
          <a:p>
            <a:fld id="{760B18EB-5D7C-5C41-915F-A72C0DD2FE1D}" type="slidenum">
              <a:rPr lang="en-US" smtClean="0"/>
              <a:t>24</a:t>
            </a:fld>
            <a:endParaRPr lang="en-US"/>
          </a:p>
        </p:txBody>
      </p:sp>
    </p:spTree>
    <p:extLst>
      <p:ext uri="{BB962C8B-B14F-4D97-AF65-F5344CB8AC3E}">
        <p14:creationId xmlns:p14="http://schemas.microsoft.com/office/powerpoint/2010/main" val="3170793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smtClean="0">
                <a:solidFill>
                  <a:srgbClr val="FF0000"/>
                </a:solidFill>
              </a:rPr>
              <a:t>{</a:t>
            </a:r>
            <a:r>
              <a:rPr lang="en-US" sz="1000" dirty="0">
                <a:solidFill>
                  <a:srgbClr val="FF0000"/>
                </a:solidFill>
              </a:rPr>
              <a:t>SOLUTION SLIDE}</a:t>
            </a:r>
          </a:p>
          <a:p>
            <a:pPr lvl="0" algn="just"/>
            <a:endParaRPr lang="en-US" sz="1000" dirty="0">
              <a:solidFill>
                <a:srgbClr val="FF0000"/>
              </a:solidFill>
            </a:endParaRPr>
          </a:p>
          <a:p>
            <a:pPr lvl="0" algn="just">
              <a:buClr>
                <a:schemeClr val="dk1"/>
              </a:buClr>
              <a:buSzPct val="91666"/>
            </a:pPr>
            <a:r>
              <a:rPr lang="en-US" sz="1000" dirty="0">
                <a:solidFill>
                  <a:schemeClr val="dk1"/>
                </a:solidFill>
              </a:rPr>
              <a:t>Must B be non-null? Yes (since we assumed the sorting function was passed a non-null array in the first place).</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Must B have the same length as A? Yes, sorting the elements of an array does not change the number of elements in the array.</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Must B contain no duplicates? No, this is not required of a sorted array.</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Must B be a permutation of A? Yes, B should consist of the same elements as A, just in a (possibly) different order.</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Must B be in sorted order? Yes, of course (or else the function didn’t do its job!).</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Must A be in sorted order? No, this needn’t be required, since we are not sorting A in place.</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Must A contain no duplicates? No, this isn’t required either, since sorting functions should be able to handle duplicate elements.</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In fact, these four conditions make up the entirety of the specification for the output of a sorting </a:t>
            </a:r>
            <a:r>
              <a:rPr lang="en-US" sz="1000" dirty="0" smtClean="0">
                <a:solidFill>
                  <a:schemeClr val="dk1"/>
                </a:solidFill>
              </a:rPr>
              <a:t>function: there </a:t>
            </a:r>
            <a:r>
              <a:rPr lang="en-US" sz="1000" dirty="0">
                <a:solidFill>
                  <a:schemeClr val="dk1"/>
                </a:solidFill>
              </a:rPr>
              <a:t>is no stronger condition that can be required without rejecting a properly sorted array.</a:t>
            </a:r>
          </a:p>
          <a:p>
            <a:pPr lvl="0" algn="just">
              <a:buClr>
                <a:schemeClr val="dk1"/>
              </a:buClr>
              <a:buSzPct val="91666"/>
            </a:pPr>
            <a:endParaRPr lang="en-US" sz="1000" dirty="0">
              <a:solidFill>
                <a:schemeClr val="dk1"/>
              </a:solidFill>
            </a:endParaRPr>
          </a:p>
          <a:p>
            <a:pPr lvl="0" algn="just">
              <a:buClr>
                <a:schemeClr val="dk1"/>
              </a:buClr>
              <a:buSzPct val="91666"/>
            </a:pPr>
            <a:endParaRPr lang="en-US" sz="1000" dirty="0"/>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25</a:t>
            </a:fld>
            <a:endParaRPr lang="en-US"/>
          </a:p>
        </p:txBody>
      </p:sp>
    </p:spTree>
    <p:extLst>
      <p:ext uri="{BB962C8B-B14F-4D97-AF65-F5344CB8AC3E}">
        <p14:creationId xmlns:p14="http://schemas.microsoft.com/office/powerpoint/2010/main" val="12341324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a:solidFill>
                  <a:schemeClr val="dk1"/>
                </a:solidFill>
              </a:rPr>
              <a:t>What would the sorting post-condition look like if we wrote it in executable code?</a:t>
            </a:r>
          </a:p>
          <a:p>
            <a:pPr lvl="0" algn="just"/>
            <a:endParaRPr lang="en-US" sz="1000" dirty="0">
              <a:solidFill>
                <a:schemeClr val="dk1"/>
              </a:solidFill>
            </a:endParaRPr>
          </a:p>
          <a:p>
            <a:pPr lvl="0" algn="just"/>
            <a:r>
              <a:rPr lang="en-US" sz="1000" dirty="0">
                <a:solidFill>
                  <a:schemeClr val="dk1"/>
                </a:solidFill>
              </a:rPr>
              <a:t>The first part of the post-condition is that B be non-null. This is easy enough to implement by adding an assertion that B not equal the null pointer.</a:t>
            </a:r>
          </a:p>
          <a:p>
            <a:pPr lvl="0" algn="just"/>
            <a:endParaRPr lang="en-US" sz="1000" dirty="0">
              <a:solidFill>
                <a:schemeClr val="dk1"/>
              </a:solidFill>
            </a:endParaRPr>
          </a:p>
          <a:p>
            <a:pPr lvl="0" algn="just"/>
            <a:r>
              <a:rPr lang="en-US" sz="1000" dirty="0">
                <a:solidFill>
                  <a:schemeClr val="dk1"/>
                </a:solidFill>
              </a:rPr>
              <a:t>The second part of the post-condition, that B and A have the same length, is similarly easy to implement, by adding an assertion that </a:t>
            </a:r>
            <a:r>
              <a:rPr lang="en-US" sz="1000" dirty="0" err="1">
                <a:solidFill>
                  <a:schemeClr val="dk1"/>
                </a:solidFill>
              </a:rPr>
              <a:t>B.length</a:t>
            </a:r>
            <a:r>
              <a:rPr lang="en-US" sz="1000" dirty="0">
                <a:solidFill>
                  <a:schemeClr val="dk1"/>
                </a:solidFill>
              </a:rPr>
              <a:t> == </a:t>
            </a:r>
            <a:r>
              <a:rPr lang="en-US" sz="1000" dirty="0" err="1">
                <a:solidFill>
                  <a:schemeClr val="dk1"/>
                </a:solidFill>
              </a:rPr>
              <a:t>A.length</a:t>
            </a:r>
            <a:r>
              <a:rPr lang="en-US" sz="1000" dirty="0">
                <a:solidFill>
                  <a:schemeClr val="dk1"/>
                </a:solidFill>
              </a:rPr>
              <a:t>.</a:t>
            </a:r>
          </a:p>
          <a:p>
            <a:pPr lvl="0" algn="just"/>
            <a:endParaRPr lang="en-US" sz="1000" dirty="0">
              <a:solidFill>
                <a:schemeClr val="dk1"/>
              </a:solidFill>
            </a:endParaRPr>
          </a:p>
          <a:p>
            <a:pPr lvl="0" algn="just"/>
            <a:r>
              <a:rPr lang="en-US" sz="1000" dirty="0">
                <a:solidFill>
                  <a:schemeClr val="dk1"/>
                </a:solidFill>
              </a:rPr>
              <a:t>The third part of the post-condition, that the elements of B are in sorted order, is a bit more </a:t>
            </a:r>
            <a:r>
              <a:rPr lang="en-US" sz="1000" dirty="0" smtClean="0">
                <a:solidFill>
                  <a:schemeClr val="dk1"/>
                </a:solidFill>
              </a:rPr>
              <a:t>complex.  Here</a:t>
            </a:r>
            <a:r>
              <a:rPr lang="en-US" sz="1000" dirty="0">
                <a:solidFill>
                  <a:schemeClr val="dk1"/>
                </a:solidFill>
              </a:rPr>
              <a:t>, we would need to check that B[</a:t>
            </a:r>
            <a:r>
              <a:rPr lang="en-US" sz="1000" dirty="0" err="1">
                <a:solidFill>
                  <a:schemeClr val="dk1"/>
                </a:solidFill>
              </a:rPr>
              <a:t>i</a:t>
            </a:r>
            <a:r>
              <a:rPr lang="en-US" sz="1000" dirty="0">
                <a:solidFill>
                  <a:schemeClr val="dk1"/>
                </a:solidFill>
              </a:rPr>
              <a:t>] &lt;= B[i+1] for all </a:t>
            </a:r>
            <a:r>
              <a:rPr lang="en-US" sz="1000" dirty="0" err="1">
                <a:solidFill>
                  <a:schemeClr val="dk1"/>
                </a:solidFill>
              </a:rPr>
              <a:t>i</a:t>
            </a:r>
            <a:r>
              <a:rPr lang="en-US" sz="1000" dirty="0">
                <a:solidFill>
                  <a:schemeClr val="dk1"/>
                </a:solidFill>
              </a:rPr>
              <a:t> between 0 and </a:t>
            </a:r>
            <a:r>
              <a:rPr lang="en-US" sz="1000" dirty="0" err="1">
                <a:solidFill>
                  <a:schemeClr val="dk1"/>
                </a:solidFill>
              </a:rPr>
              <a:t>B.length</a:t>
            </a:r>
            <a:r>
              <a:rPr lang="en-US" sz="1000" dirty="0">
                <a:solidFill>
                  <a:schemeClr val="dk1"/>
                </a:solidFill>
              </a:rPr>
              <a:t> - 2 (or &gt;=, if we were doing a descending sort).</a:t>
            </a:r>
          </a:p>
          <a:p>
            <a:pPr lvl="0" algn="just"/>
            <a:endParaRPr lang="en-US" sz="1000" dirty="0">
              <a:solidFill>
                <a:schemeClr val="dk1"/>
              </a:solidFill>
            </a:endParaRPr>
          </a:p>
          <a:p>
            <a:pPr lvl="0" algn="just"/>
            <a:r>
              <a:rPr lang="en-US" sz="1000" dirty="0">
                <a:solidFill>
                  <a:schemeClr val="dk1"/>
                </a:solidFill>
              </a:rPr>
              <a:t>The last part of the post-condition is the most complex to </a:t>
            </a:r>
            <a:r>
              <a:rPr lang="en-US" sz="1000" dirty="0" smtClean="0">
                <a:solidFill>
                  <a:schemeClr val="dk1"/>
                </a:solidFill>
              </a:rPr>
              <a:t>implement.  One </a:t>
            </a:r>
            <a:r>
              <a:rPr lang="en-US" sz="1000" dirty="0">
                <a:solidFill>
                  <a:schemeClr val="dk1"/>
                </a:solidFill>
              </a:rPr>
              <a:t>strategy might be to count the number of occurrences of each element in each array and then check that these counts are the same for each </a:t>
            </a:r>
            <a:r>
              <a:rPr lang="en-US" sz="1000" dirty="0" smtClean="0">
                <a:solidFill>
                  <a:schemeClr val="dk1"/>
                </a:solidFill>
              </a:rPr>
              <a:t>array.  We’ll </a:t>
            </a:r>
            <a:r>
              <a:rPr lang="en-US" sz="1000" dirty="0">
                <a:solidFill>
                  <a:schemeClr val="dk1"/>
                </a:solidFill>
              </a:rPr>
              <a:t>leave it as an exercise for you to implement this yourself if you like.</a:t>
            </a:r>
          </a:p>
          <a:p>
            <a:pPr lvl="0" algn="just">
              <a:spcBef>
                <a:spcPts val="0"/>
              </a:spcBef>
              <a:buNone/>
            </a:pPr>
            <a:endParaRPr lang="en-US" sz="1000" dirty="0">
              <a:solidFill>
                <a:srgbClr val="FF0000"/>
              </a:solidFill>
            </a:endParaRPr>
          </a:p>
        </p:txBody>
      </p:sp>
      <p:sp>
        <p:nvSpPr>
          <p:cNvPr id="4" name="Slide Number Placeholder 3"/>
          <p:cNvSpPr>
            <a:spLocks noGrp="1"/>
          </p:cNvSpPr>
          <p:nvPr>
            <p:ph type="sldNum" sz="quarter" idx="10"/>
          </p:nvPr>
        </p:nvSpPr>
        <p:spPr/>
        <p:txBody>
          <a:bodyPr/>
          <a:lstStyle/>
          <a:p>
            <a:fld id="{760B18EB-5D7C-5C41-915F-A72C0DD2FE1D}" type="slidenum">
              <a:rPr lang="en-US" smtClean="0"/>
              <a:t>26</a:t>
            </a:fld>
            <a:endParaRPr lang="en-US"/>
          </a:p>
        </p:txBody>
      </p:sp>
    </p:spTree>
    <p:extLst>
      <p:ext uri="{BB962C8B-B14F-4D97-AF65-F5344CB8AC3E}">
        <p14:creationId xmlns:p14="http://schemas.microsoft.com/office/powerpoint/2010/main" val="6090563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a:t>We have just developed one way of writing a program’s specifications. </a:t>
            </a:r>
            <a:r>
              <a:rPr lang="en-US" sz="1000" dirty="0" smtClean="0"/>
              <a:t> Now</a:t>
            </a:r>
            <a:r>
              <a:rPr lang="en-US" sz="1000" dirty="0"/>
              <a:t>, suppose we’ve developed a suite of test cases that check whether the program meets these </a:t>
            </a:r>
            <a:r>
              <a:rPr lang="en-US" sz="1000" dirty="0" smtClean="0"/>
              <a:t>specifications.  Let’s </a:t>
            </a:r>
            <a:r>
              <a:rPr lang="en-US" sz="1000" dirty="0"/>
              <a:t>stop for a moment and think about the quality of our tests.</a:t>
            </a:r>
          </a:p>
          <a:p>
            <a:pPr lvl="0" algn="just"/>
            <a:endParaRPr lang="en-US" sz="1000" dirty="0"/>
          </a:p>
          <a:p>
            <a:pPr lvl="0" algn="just"/>
            <a:r>
              <a:rPr lang="en-US" sz="1000" dirty="0"/>
              <a:t>Have we included enough tests? </a:t>
            </a:r>
            <a:r>
              <a:rPr lang="en-US" sz="1000" dirty="0" smtClean="0"/>
              <a:t> Having </a:t>
            </a:r>
            <a:r>
              <a:rPr lang="en-US" sz="1000" dirty="0"/>
              <a:t>too few tests is a bigger problem than having too many </a:t>
            </a:r>
            <a:r>
              <a:rPr lang="en-US" sz="1000" dirty="0" smtClean="0"/>
              <a:t>tests.  If </a:t>
            </a:r>
            <a:r>
              <a:rPr lang="en-US" sz="1000" dirty="0"/>
              <a:t>we have too few tests, we might miss regressions that occur as the code </a:t>
            </a:r>
            <a:r>
              <a:rPr lang="en-US" sz="1000" dirty="0" smtClean="0"/>
              <a:t>evolves; that </a:t>
            </a:r>
            <a:r>
              <a:rPr lang="en-US" sz="1000" dirty="0"/>
              <a:t>is, a bug might not cause any of those few tests to fail, and thereby elude detection.</a:t>
            </a:r>
          </a:p>
          <a:p>
            <a:pPr lvl="0" algn="just"/>
            <a:endParaRPr lang="en-US" sz="1000" dirty="0"/>
          </a:p>
          <a:p>
            <a:pPr lvl="0" algn="just"/>
            <a:r>
              <a:rPr lang="en-US" sz="1000" dirty="0"/>
              <a:t>Have we included too many </a:t>
            </a:r>
            <a:r>
              <a:rPr lang="en-US" sz="1000" dirty="0" smtClean="0"/>
              <a:t>tests?  If </a:t>
            </a:r>
            <a:r>
              <a:rPr lang="en-US" sz="1000" dirty="0"/>
              <a:t>we have too many tests, running all of them before each code commit, or even nightly, could get </a:t>
            </a:r>
            <a:r>
              <a:rPr lang="en-US" sz="1000" dirty="0" smtClean="0"/>
              <a:t>expensive.  Just </a:t>
            </a:r>
            <a:r>
              <a:rPr lang="en-US" sz="1000" dirty="0"/>
              <a:t>like the problem of code bloat, we might run into the problem of test suite bloat, with lots of redundant </a:t>
            </a:r>
            <a:r>
              <a:rPr lang="en-US" sz="1000" dirty="0" smtClean="0"/>
              <a:t>tests.  More </a:t>
            </a:r>
            <a:r>
              <a:rPr lang="en-US" sz="1000" dirty="0"/>
              <a:t>tests are also harder to maintain and keep up-to-date than fewer tests.</a:t>
            </a:r>
          </a:p>
          <a:p>
            <a:pPr lvl="0"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27</a:t>
            </a:fld>
            <a:endParaRPr lang="en-US"/>
          </a:p>
        </p:txBody>
      </p:sp>
    </p:spTree>
    <p:extLst>
      <p:ext uri="{BB962C8B-B14F-4D97-AF65-F5344CB8AC3E}">
        <p14:creationId xmlns:p14="http://schemas.microsoft.com/office/powerpoint/2010/main" val="20392535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smtClean="0"/>
              <a:t>We </a:t>
            </a:r>
            <a:r>
              <a:rPr lang="en-US" sz="1000" dirty="0"/>
              <a:t>will discuss two approaches to systematically quantify how good our testing suite is.</a:t>
            </a:r>
          </a:p>
          <a:p>
            <a:pPr lvl="0" algn="just"/>
            <a:endParaRPr lang="en-US" sz="1000" dirty="0"/>
          </a:p>
          <a:p>
            <a:pPr lvl="0" algn="just"/>
            <a:r>
              <a:rPr lang="en-US" sz="1000" dirty="0"/>
              <a:t>One approach to measuring the quality of our test suite is to use code coverage </a:t>
            </a:r>
            <a:r>
              <a:rPr lang="en-US" sz="1000" dirty="0" smtClean="0"/>
              <a:t>metrics.  For </a:t>
            </a:r>
            <a:r>
              <a:rPr lang="en-US" sz="1000" dirty="0"/>
              <a:t>example, we can check whether each statement of code has been executed at least once over the course of all </a:t>
            </a:r>
            <a:r>
              <a:rPr lang="en-US" sz="1000" dirty="0" smtClean="0"/>
              <a:t>tests, whether </a:t>
            </a:r>
            <a:r>
              <a:rPr lang="en-US" sz="1000" dirty="0"/>
              <a:t>every possible route through the code has been taken, and so forth.</a:t>
            </a:r>
          </a:p>
          <a:p>
            <a:pPr lvl="0" algn="just"/>
            <a:endParaRPr lang="en-US" sz="1000" dirty="0"/>
          </a:p>
          <a:p>
            <a:pPr lvl="0" algn="just"/>
            <a:r>
              <a:rPr lang="en-US" sz="1000" dirty="0"/>
              <a:t>A second approach we can take to measure our test suite’s quality is to use mutation </a:t>
            </a:r>
            <a:r>
              <a:rPr lang="en-US" sz="1000" dirty="0" smtClean="0"/>
              <a:t>analysis.  In </a:t>
            </a:r>
            <a:r>
              <a:rPr lang="en-US" sz="1000" dirty="0"/>
              <a:t>this approach, we randomly “mutate” the program under testing in various ways </a:t>
            </a:r>
            <a:r>
              <a:rPr lang="en-US" sz="1000" dirty="0" smtClean="0"/>
              <a:t> and </a:t>
            </a:r>
            <a:r>
              <a:rPr lang="en-US" sz="1000" dirty="0"/>
              <a:t>then run the same tests on the mutant code as are used on the original </a:t>
            </a:r>
            <a:r>
              <a:rPr lang="en-US" sz="1000" dirty="0" smtClean="0"/>
              <a:t>code.  If </a:t>
            </a:r>
            <a:r>
              <a:rPr lang="en-US" sz="1000" dirty="0"/>
              <a:t>no tests fail on the mutant code, there is the implication that the testing suite may not be strong enough to distinguish correct from incorrect code.</a:t>
            </a:r>
          </a:p>
          <a:p>
            <a:pPr lvl="0"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28</a:t>
            </a:fld>
            <a:endParaRPr lang="en-US"/>
          </a:p>
        </p:txBody>
      </p:sp>
    </p:spTree>
    <p:extLst>
      <p:ext uri="{BB962C8B-B14F-4D97-AF65-F5344CB8AC3E}">
        <p14:creationId xmlns:p14="http://schemas.microsoft.com/office/powerpoint/2010/main" val="8627572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a:solidFill>
                  <a:schemeClr val="dk1"/>
                </a:solidFill>
              </a:rPr>
              <a:t>Let’s study the first approach, code coverage, in some more detail.</a:t>
            </a:r>
          </a:p>
          <a:p>
            <a:pPr lvl="0" algn="just"/>
            <a:endParaRPr lang="en-US" sz="1000" dirty="0">
              <a:solidFill>
                <a:schemeClr val="dk1"/>
              </a:solidFill>
            </a:endParaRPr>
          </a:p>
          <a:p>
            <a:pPr lvl="0" algn="just"/>
            <a:r>
              <a:rPr lang="en-US" sz="1000" dirty="0">
                <a:solidFill>
                  <a:schemeClr val="dk1"/>
                </a:solidFill>
              </a:rPr>
              <a:t>Code coverage is a metric to quantify the extent to which a program’s code is tested by a given test suite.</a:t>
            </a:r>
          </a:p>
          <a:p>
            <a:pPr lvl="0" algn="just"/>
            <a:endParaRPr lang="en-US" sz="1000" dirty="0">
              <a:solidFill>
                <a:schemeClr val="dk1"/>
              </a:solidFill>
            </a:endParaRPr>
          </a:p>
          <a:p>
            <a:pPr lvl="0" algn="just"/>
            <a:r>
              <a:rPr lang="en-US" sz="1000" dirty="0">
                <a:solidFill>
                  <a:schemeClr val="dk1"/>
                </a:solidFill>
              </a:rPr>
              <a:t>Code coverage is given as a percentage from 0 to 100 percent, of some aspect of the program that was executed in the </a:t>
            </a:r>
            <a:r>
              <a:rPr lang="en-US" sz="1000" dirty="0" smtClean="0">
                <a:solidFill>
                  <a:schemeClr val="dk1"/>
                </a:solidFill>
              </a:rPr>
              <a:t>tests.  We </a:t>
            </a:r>
            <a:r>
              <a:rPr lang="en-US" sz="1000" dirty="0">
                <a:solidFill>
                  <a:schemeClr val="dk1"/>
                </a:solidFill>
              </a:rPr>
              <a:t>will shortly see common examples of these aspects.</a:t>
            </a:r>
          </a:p>
          <a:p>
            <a:pPr lvl="0" algn="just"/>
            <a:endParaRPr lang="en-US" sz="1000" dirty="0">
              <a:solidFill>
                <a:schemeClr val="dk1"/>
              </a:solidFill>
            </a:endParaRPr>
          </a:p>
          <a:p>
            <a:pPr lvl="0" algn="just"/>
            <a:r>
              <a:rPr lang="en-US" sz="1000" dirty="0">
                <a:solidFill>
                  <a:schemeClr val="dk1"/>
                </a:solidFill>
              </a:rPr>
              <a:t>Higher code coverage is generally indicative of a better test suite and a better tested </a:t>
            </a:r>
            <a:r>
              <a:rPr lang="en-US" sz="1000" dirty="0" smtClean="0">
                <a:solidFill>
                  <a:schemeClr val="dk1"/>
                </a:solidFill>
              </a:rPr>
              <a:t>program.  In </a:t>
            </a:r>
            <a:r>
              <a:rPr lang="en-US" sz="1000" dirty="0">
                <a:solidFill>
                  <a:schemeClr val="dk1"/>
                </a:solidFill>
              </a:rPr>
              <a:t>practice, however, it’s rare to see perfect or near-perfect coverage for a given program on a test </a:t>
            </a:r>
            <a:r>
              <a:rPr lang="en-US" sz="1000" dirty="0" smtClean="0">
                <a:solidFill>
                  <a:schemeClr val="dk1"/>
                </a:solidFill>
              </a:rPr>
              <a:t>suite.  This </a:t>
            </a:r>
            <a:r>
              <a:rPr lang="en-US" sz="1000" dirty="0">
                <a:solidFill>
                  <a:schemeClr val="dk1"/>
                </a:solidFill>
              </a:rPr>
              <a:t>often occurs because large systems have inaccessible or “dead” code.</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However, some safety-critical applications (such as in airline navigation or nuclear </a:t>
            </a:r>
            <a:r>
              <a:rPr lang="en-US" sz="1000" dirty="0" smtClean="0">
                <a:solidFill>
                  <a:schemeClr val="dk1"/>
                </a:solidFill>
              </a:rPr>
              <a:t>weaponry) are </a:t>
            </a:r>
            <a:r>
              <a:rPr lang="en-US" sz="1000" dirty="0">
                <a:solidFill>
                  <a:schemeClr val="dk1"/>
                </a:solidFill>
              </a:rPr>
              <a:t>often required to demonstrate perfect code coverage under some metric.</a:t>
            </a:r>
          </a:p>
          <a:p>
            <a:pPr lvl="0" algn="just"/>
            <a:endParaRPr lang="en-US" sz="1000" dirty="0">
              <a:solidFill>
                <a:schemeClr val="dk1"/>
              </a:solidFill>
            </a:endParaRPr>
          </a:p>
          <a:p>
            <a:pPr lvl="0" algn="just"/>
            <a:endParaRPr lang="en-US" sz="1000" dirty="0">
              <a:solidFill>
                <a:schemeClr val="dk1"/>
              </a:solidFill>
            </a:endParaRPr>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29</a:t>
            </a:fld>
            <a:endParaRPr lang="en-US"/>
          </a:p>
        </p:txBody>
      </p:sp>
    </p:spTree>
    <p:extLst>
      <p:ext uri="{BB962C8B-B14F-4D97-AF65-F5344CB8AC3E}">
        <p14:creationId xmlns:p14="http://schemas.microsoft.com/office/powerpoint/2010/main" val="349763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a:t>The developer finishes writing some code for a project, and then sends it to the tester to make sure the code works.</a:t>
            </a:r>
          </a:p>
          <a:p>
            <a:pPr lvl="0" algn="just"/>
            <a:endParaRPr lang="en-US" sz="1000" dirty="0"/>
          </a:p>
          <a:p>
            <a:pPr lvl="0" algn="just"/>
            <a:r>
              <a:rPr lang="en-US" sz="1000" dirty="0"/>
              <a:t>The tester, however, is unable to even compile the code, and the manager has to push back the schedule so the problem can be fixed.</a:t>
            </a:r>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3</a:t>
            </a:fld>
            <a:endParaRPr lang="en-US"/>
          </a:p>
        </p:txBody>
      </p:sp>
    </p:spTree>
    <p:extLst>
      <p:ext uri="{BB962C8B-B14F-4D97-AF65-F5344CB8AC3E}">
        <p14:creationId xmlns:p14="http://schemas.microsoft.com/office/powerpoint/2010/main" val="2635419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a:solidFill>
                  <a:schemeClr val="dk1"/>
                </a:solidFill>
              </a:rPr>
              <a:t>There are various aspects of programs that are commonly used to measure code coverage.</a:t>
            </a:r>
          </a:p>
          <a:p>
            <a:pPr lvl="0" algn="just"/>
            <a:endParaRPr lang="en-US" sz="1000" dirty="0">
              <a:solidFill>
                <a:schemeClr val="dk1"/>
              </a:solidFill>
            </a:endParaRPr>
          </a:p>
          <a:p>
            <a:pPr lvl="0" algn="just"/>
            <a:r>
              <a:rPr lang="en-US" sz="1000" dirty="0">
                <a:solidFill>
                  <a:schemeClr val="dk1"/>
                </a:solidFill>
              </a:rPr>
              <a:t>Function coverage measures the number of functions called out of the total number of functions in the program.</a:t>
            </a:r>
          </a:p>
          <a:p>
            <a:pPr lvl="0" algn="just"/>
            <a:endParaRPr lang="en-US" sz="1000" dirty="0">
              <a:solidFill>
                <a:schemeClr val="dk1"/>
              </a:solidFill>
            </a:endParaRPr>
          </a:p>
          <a:p>
            <a:pPr lvl="0" algn="just"/>
            <a:r>
              <a:rPr lang="en-US" sz="1000" dirty="0">
                <a:solidFill>
                  <a:schemeClr val="dk1"/>
                </a:solidFill>
              </a:rPr>
              <a:t>Statement coverage measures the number of statements that are executed out of all statements in a program.</a:t>
            </a:r>
          </a:p>
          <a:p>
            <a:pPr lvl="0" algn="just"/>
            <a:endParaRPr lang="en-US" sz="1000" dirty="0">
              <a:solidFill>
                <a:schemeClr val="dk1"/>
              </a:solidFill>
            </a:endParaRPr>
          </a:p>
          <a:p>
            <a:pPr lvl="0" algn="just"/>
            <a:r>
              <a:rPr lang="en-US" sz="1000" dirty="0">
                <a:solidFill>
                  <a:schemeClr val="dk1"/>
                </a:solidFill>
              </a:rPr>
              <a:t>Branch coverage measures the fraction of branches of each control structure that were </a:t>
            </a:r>
            <a:r>
              <a:rPr lang="en-US" sz="1000" dirty="0" smtClean="0">
                <a:solidFill>
                  <a:schemeClr val="dk1"/>
                </a:solidFill>
              </a:rPr>
              <a:t>taken (for </a:t>
            </a:r>
            <a:r>
              <a:rPr lang="en-US" sz="1000" dirty="0">
                <a:solidFill>
                  <a:schemeClr val="dk1"/>
                </a:solidFill>
              </a:rPr>
              <a:t>example, only taking the “true” path of if-statements would result in at most 50% branch coverage).</a:t>
            </a:r>
          </a:p>
          <a:p>
            <a:pPr lvl="0" indent="-69850" algn="just">
              <a:buClr>
                <a:schemeClr val="dk1"/>
              </a:buClr>
              <a:buSzPct val="91666"/>
            </a:pPr>
            <a:endParaRPr lang="en-US" sz="1000" dirty="0">
              <a:solidFill>
                <a:schemeClr val="dk1"/>
              </a:solidFill>
            </a:endParaRPr>
          </a:p>
          <a:p>
            <a:pPr lvl="0" algn="just"/>
            <a:r>
              <a:rPr lang="en-US" sz="1000" dirty="0">
                <a:solidFill>
                  <a:schemeClr val="dk1"/>
                </a:solidFill>
              </a:rPr>
              <a:t>And there are many others, such as line coverage, condition coverage, basic block coverage, and path coverage.</a:t>
            </a:r>
          </a:p>
          <a:p>
            <a:pPr lvl="0" algn="just">
              <a:buClr>
                <a:schemeClr val="dk1"/>
              </a:buClr>
              <a:buSzPct val="91666"/>
            </a:pPr>
            <a:endParaRPr lang="en-US" sz="1000" dirty="0">
              <a:solidFill>
                <a:schemeClr val="dk1"/>
              </a:solidFill>
            </a:endParaRPr>
          </a:p>
          <a:p>
            <a:pPr lvl="0" algn="just">
              <a:buClr>
                <a:schemeClr val="dk1"/>
              </a:buClr>
              <a:buSzPct val="91666"/>
            </a:pPr>
            <a:endParaRPr lang="en-US" sz="1000" dirty="0">
              <a:solidFill>
                <a:schemeClr val="dk1"/>
              </a:solidFill>
            </a:endParaRPr>
          </a:p>
          <a:p>
            <a:pPr lvl="0" algn="just"/>
            <a:endParaRPr lang="en-US" sz="1000" dirty="0">
              <a:solidFill>
                <a:schemeClr val="dk1"/>
              </a:solidFill>
            </a:endParaRPr>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30</a:t>
            </a:fld>
            <a:endParaRPr lang="en-US"/>
          </a:p>
        </p:txBody>
      </p:sp>
    </p:spTree>
    <p:extLst>
      <p:ext uri="{BB962C8B-B14F-4D97-AF65-F5344CB8AC3E}">
        <p14:creationId xmlns:p14="http://schemas.microsoft.com/office/powerpoint/2010/main" val="217264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rgbClr val="FF0000"/>
                </a:solidFill>
              </a:rPr>
              <a:t>{QUIZ SLIDE}</a:t>
            </a:r>
          </a:p>
          <a:p>
            <a:pPr lvl="0" algn="just">
              <a:buClr>
                <a:schemeClr val="dk1"/>
              </a:buClr>
              <a:buSzPct val="91666"/>
            </a:pPr>
            <a:endParaRPr lang="en-US" sz="1000" dirty="0"/>
          </a:p>
          <a:p>
            <a:pPr lvl="0" algn="just"/>
            <a:r>
              <a:rPr lang="en-US" sz="1000" dirty="0"/>
              <a:t>Let’s look at coverage metrics for a small test suite.</a:t>
            </a:r>
          </a:p>
          <a:p>
            <a:pPr lvl="0" algn="just"/>
            <a:endParaRPr lang="en-US" sz="1000" dirty="0"/>
          </a:p>
          <a:p>
            <a:pPr lvl="0" algn="just"/>
            <a:r>
              <a:rPr lang="en-US" sz="1000" dirty="0"/>
              <a:t>In the code snippet to the right, we will highlighted each statement according to its </a:t>
            </a:r>
            <a:r>
              <a:rPr lang="en-US" sz="1000" dirty="0" smtClean="0"/>
              <a:t>coverage:</a:t>
            </a:r>
          </a:p>
          <a:p>
            <a:pPr marL="171450" lvl="0" indent="-171450" algn="just">
              <a:buFontTx/>
              <a:buChar char="-"/>
            </a:pPr>
            <a:r>
              <a:rPr lang="en-US" sz="1000" dirty="0" smtClean="0"/>
              <a:t>Green </a:t>
            </a:r>
            <a:r>
              <a:rPr lang="en-US" sz="1000" dirty="0"/>
              <a:t>will mean that the statement has been executed; for a control </a:t>
            </a:r>
            <a:r>
              <a:rPr lang="en-US" sz="1000" dirty="0" smtClean="0"/>
              <a:t>statement, this </a:t>
            </a:r>
            <a:r>
              <a:rPr lang="en-US" sz="1000" dirty="0"/>
              <a:t>requires that the </a:t>
            </a:r>
            <a:r>
              <a:rPr lang="en-US" sz="1000" dirty="0" err="1"/>
              <a:t>boolean</a:t>
            </a:r>
            <a:r>
              <a:rPr lang="en-US" sz="1000" dirty="0"/>
              <a:t> statement controlling the flow evaluate to both true and false at some point during the </a:t>
            </a:r>
            <a:r>
              <a:rPr lang="en-US" sz="1000" dirty="0" smtClean="0"/>
              <a:t>suite.</a:t>
            </a:r>
          </a:p>
          <a:p>
            <a:pPr marL="171450" lvl="0" indent="-171450" algn="just">
              <a:buFontTx/>
              <a:buChar char="-"/>
            </a:pPr>
            <a:r>
              <a:rPr lang="en-US" sz="1000" dirty="0" smtClean="0"/>
              <a:t>Yellow </a:t>
            </a:r>
            <a:r>
              <a:rPr lang="en-US" sz="1000" dirty="0"/>
              <a:t>will mean that the line is a control statement where the controlling </a:t>
            </a:r>
            <a:r>
              <a:rPr lang="en-US" sz="1000" dirty="0" err="1"/>
              <a:t>boolean</a:t>
            </a:r>
            <a:r>
              <a:rPr lang="en-US" sz="1000" dirty="0"/>
              <a:t> expression has only been evaluated to </a:t>
            </a:r>
            <a:r>
              <a:rPr lang="en-US" sz="1000" dirty="0" smtClean="0"/>
              <a:t>either true </a:t>
            </a:r>
            <a:r>
              <a:rPr lang="en-US" sz="1000" dirty="0"/>
              <a:t>or false but not both during the set of </a:t>
            </a:r>
            <a:r>
              <a:rPr lang="en-US" sz="1000" dirty="0" smtClean="0"/>
              <a:t>tests.</a:t>
            </a:r>
          </a:p>
          <a:p>
            <a:pPr marL="171450" lvl="0" indent="-171450" algn="just">
              <a:buFontTx/>
              <a:buChar char="-"/>
            </a:pPr>
            <a:r>
              <a:rPr lang="en-US" sz="1000" dirty="0" smtClean="0"/>
              <a:t>Red </a:t>
            </a:r>
            <a:r>
              <a:rPr lang="en-US" sz="1000" dirty="0"/>
              <a:t>will mean that the statement has not been executed in any test in the suite.</a:t>
            </a:r>
          </a:p>
          <a:p>
            <a:pPr lvl="0" algn="just"/>
            <a:endParaRPr lang="en-US" sz="1000" dirty="0"/>
          </a:p>
          <a:p>
            <a:pPr lvl="0" algn="just"/>
            <a:r>
              <a:rPr lang="en-US" sz="1000" dirty="0"/>
              <a:t>The first test we’ll add to our suite is to execute foo(1,0</a:t>
            </a:r>
            <a:r>
              <a:rPr lang="en-US" sz="1000" dirty="0" smtClean="0"/>
              <a:t>).  During </a:t>
            </a:r>
            <a:r>
              <a:rPr lang="en-US" sz="1000" dirty="0"/>
              <a:t>this test, the statement </a:t>
            </a:r>
            <a:r>
              <a:rPr lang="en-US" sz="1000" dirty="0" err="1"/>
              <a:t>int</a:t>
            </a:r>
            <a:r>
              <a:rPr lang="en-US" sz="1000" dirty="0"/>
              <a:t> z = 0 is executed, so the statement is highlighted </a:t>
            </a:r>
            <a:r>
              <a:rPr lang="en-US" sz="1000" dirty="0" smtClean="0"/>
              <a:t>green.  Then </a:t>
            </a:r>
            <a:r>
              <a:rPr lang="en-US" sz="1000" dirty="0"/>
              <a:t>the </a:t>
            </a:r>
            <a:r>
              <a:rPr lang="en-US" sz="1000" dirty="0" err="1"/>
              <a:t>boolean</a:t>
            </a:r>
            <a:r>
              <a:rPr lang="en-US" sz="1000" dirty="0"/>
              <a:t> expression x &lt;= y is evaluated to false, so we highlight the if-statement </a:t>
            </a:r>
            <a:r>
              <a:rPr lang="en-US" sz="1000" dirty="0" smtClean="0"/>
              <a:t>yellow and </a:t>
            </a:r>
            <a:r>
              <a:rPr lang="en-US" sz="1000" dirty="0"/>
              <a:t>skip past z = x, leaving it </a:t>
            </a:r>
            <a:r>
              <a:rPr lang="en-US" sz="1000" dirty="0" smtClean="0"/>
              <a:t>red.  We </a:t>
            </a:r>
            <a:r>
              <a:rPr lang="en-US" sz="1000" dirty="0"/>
              <a:t>execute the statement z = y inside the else-block, so we highlight it </a:t>
            </a:r>
            <a:r>
              <a:rPr lang="en-US" sz="1000" dirty="0" smtClean="0"/>
              <a:t>green, and </a:t>
            </a:r>
            <a:r>
              <a:rPr lang="en-US" sz="1000" dirty="0"/>
              <a:t>finally we execute the return statement, so we also highlight it green.</a:t>
            </a:r>
          </a:p>
          <a:p>
            <a:pPr lvl="0" algn="just"/>
            <a:endParaRPr lang="en-US" sz="1000" dirty="0">
              <a:solidFill>
                <a:schemeClr val="dk1"/>
              </a:solidFill>
            </a:endParaRPr>
          </a:p>
          <a:p>
            <a:pPr lvl="0" algn="just"/>
            <a:r>
              <a:rPr lang="en-US" sz="1000" dirty="0">
                <a:solidFill>
                  <a:schemeClr val="dk1"/>
                </a:solidFill>
              </a:rPr>
              <a:t>Now it’s your turn. For this very small test suite, compute both the statement coverage and the branch </a:t>
            </a:r>
            <a:r>
              <a:rPr lang="en-US" sz="1000" dirty="0" smtClean="0">
                <a:solidFill>
                  <a:schemeClr val="dk1"/>
                </a:solidFill>
              </a:rPr>
              <a:t>coverage.  Then</a:t>
            </a:r>
            <a:r>
              <a:rPr lang="en-US" sz="1000" dirty="0">
                <a:solidFill>
                  <a:schemeClr val="dk1"/>
                </a:solidFill>
              </a:rPr>
              <a:t>, suppose we want to add a new function call to our test suite. Pick arguments for x and y that we can pass </a:t>
            </a:r>
            <a:r>
              <a:rPr lang="en-US" sz="1000" dirty="0" smtClean="0">
                <a:solidFill>
                  <a:schemeClr val="dk1"/>
                </a:solidFill>
              </a:rPr>
              <a:t>to foo </a:t>
            </a:r>
            <a:r>
              <a:rPr lang="en-US" sz="1000" dirty="0">
                <a:solidFill>
                  <a:schemeClr val="dk1"/>
                </a:solidFill>
              </a:rPr>
              <a:t>in order to raise both of these coverage metrics to 100%.</a:t>
            </a:r>
          </a:p>
          <a:p>
            <a:pPr lvl="0" algn="just"/>
            <a:endParaRPr lang="en-US" sz="1000" dirty="0"/>
          </a:p>
          <a:p>
            <a:pPr lvl="0" algn="just"/>
            <a:endParaRPr lang="en-US" sz="1000" dirty="0">
              <a:solidFill>
                <a:srgbClr val="FF0000"/>
              </a:solidFill>
            </a:endParaRPr>
          </a:p>
          <a:p>
            <a:pPr lvl="0" algn="just"/>
            <a:endParaRPr lang="en-US" sz="1000" dirty="0"/>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31</a:t>
            </a:fld>
            <a:endParaRPr lang="en-US"/>
          </a:p>
        </p:txBody>
      </p:sp>
    </p:spTree>
    <p:extLst>
      <p:ext uri="{BB962C8B-B14F-4D97-AF65-F5344CB8AC3E}">
        <p14:creationId xmlns:p14="http://schemas.microsoft.com/office/powerpoint/2010/main" val="17000717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a:solidFill>
                  <a:srgbClr val="FF0000"/>
                </a:solidFill>
              </a:rPr>
              <a:t>{SOLUTION SLIDE}</a:t>
            </a:r>
          </a:p>
          <a:p>
            <a:pPr lvl="0" algn="just"/>
            <a:endParaRPr lang="en-US" sz="1000" dirty="0">
              <a:solidFill>
                <a:schemeClr val="dk1"/>
              </a:solidFill>
            </a:endParaRPr>
          </a:p>
          <a:p>
            <a:pPr lvl="0" algn="just"/>
            <a:r>
              <a:rPr lang="en-US" sz="1000" dirty="0">
                <a:solidFill>
                  <a:schemeClr val="dk1"/>
                </a:solidFill>
              </a:rPr>
              <a:t>Out of the five executable statements in this function, four are executed when we call foo(1,0), giving a statement coverage metric of 80%.</a:t>
            </a:r>
          </a:p>
          <a:p>
            <a:pPr lvl="0" algn="just"/>
            <a:endParaRPr lang="en-US" sz="1000" dirty="0">
              <a:solidFill>
                <a:schemeClr val="dk1"/>
              </a:solidFill>
            </a:endParaRPr>
          </a:p>
          <a:p>
            <a:pPr lvl="0" algn="just"/>
            <a:r>
              <a:rPr lang="en-US" sz="1000" dirty="0">
                <a:solidFill>
                  <a:schemeClr val="dk1"/>
                </a:solidFill>
              </a:rPr>
              <a:t>And, since the if-statement’s </a:t>
            </a:r>
            <a:r>
              <a:rPr lang="en-US" sz="1000" dirty="0" err="1">
                <a:solidFill>
                  <a:schemeClr val="dk1"/>
                </a:solidFill>
              </a:rPr>
              <a:t>boolean</a:t>
            </a:r>
            <a:r>
              <a:rPr lang="en-US" sz="1000" dirty="0">
                <a:solidFill>
                  <a:schemeClr val="dk1"/>
                </a:solidFill>
              </a:rPr>
              <a:t> expression only evaluates to false but not true when we call foo(1,0</a:t>
            </a:r>
            <a:r>
              <a:rPr lang="en-US" sz="1000" dirty="0" smtClean="0">
                <a:solidFill>
                  <a:schemeClr val="dk1"/>
                </a:solidFill>
              </a:rPr>
              <a:t>), we’ve </a:t>
            </a:r>
            <a:r>
              <a:rPr lang="en-US" sz="1000" dirty="0">
                <a:solidFill>
                  <a:schemeClr val="dk1"/>
                </a:solidFill>
              </a:rPr>
              <a:t>only covered 50% of the possible branches in this code.</a:t>
            </a:r>
          </a:p>
          <a:p>
            <a:pPr lvl="0" algn="just"/>
            <a:endParaRPr lang="en-US" sz="1000" dirty="0">
              <a:solidFill>
                <a:schemeClr val="dk1"/>
              </a:solidFill>
            </a:endParaRPr>
          </a:p>
          <a:p>
            <a:pPr lvl="0" algn="just"/>
            <a:r>
              <a:rPr lang="en-US" sz="1000" dirty="0">
                <a:solidFill>
                  <a:schemeClr val="dk1"/>
                </a:solidFill>
              </a:rPr>
              <a:t>In order to increase these metrics to 100%, we need to make sure that x &lt;= y evaluates to </a:t>
            </a:r>
            <a:r>
              <a:rPr lang="en-US" sz="1000" dirty="0" smtClean="0">
                <a:solidFill>
                  <a:schemeClr val="dk1"/>
                </a:solidFill>
              </a:rPr>
              <a:t>true.  Therefore</a:t>
            </a:r>
            <a:r>
              <a:rPr lang="en-US" sz="1000" dirty="0">
                <a:solidFill>
                  <a:schemeClr val="dk1"/>
                </a:solidFill>
              </a:rPr>
              <a:t>, picking any set of arguments with x &lt;= y, for example, x and y both </a:t>
            </a:r>
            <a:r>
              <a:rPr lang="en-US" sz="1000" dirty="0" smtClean="0">
                <a:solidFill>
                  <a:schemeClr val="dk1"/>
                </a:solidFill>
              </a:rPr>
              <a:t>1, will </a:t>
            </a:r>
            <a:r>
              <a:rPr lang="en-US" sz="1000" dirty="0">
                <a:solidFill>
                  <a:schemeClr val="dk1"/>
                </a:solidFill>
              </a:rPr>
              <a:t>ensure that the “true” branch of the if-statement is followed and that the statement z = x is executed.</a:t>
            </a:r>
          </a:p>
          <a:p>
            <a:pPr lvl="0" algn="just"/>
            <a:endParaRPr lang="en-US" sz="1000" dirty="0">
              <a:solidFill>
                <a:srgbClr val="FF0000"/>
              </a:solidFill>
            </a:endParaRPr>
          </a:p>
          <a:p>
            <a:pPr lvl="0"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32</a:t>
            </a:fld>
            <a:endParaRPr lang="en-US"/>
          </a:p>
        </p:txBody>
      </p:sp>
    </p:spTree>
    <p:extLst>
      <p:ext uri="{BB962C8B-B14F-4D97-AF65-F5344CB8AC3E}">
        <p14:creationId xmlns:p14="http://schemas.microsoft.com/office/powerpoint/2010/main" val="17350784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chemeClr val="dk1"/>
                </a:solidFill>
              </a:rPr>
              <a:t>A key advantage of code coverage metrics is their simplicity: they are not difficult to </a:t>
            </a:r>
            <a:r>
              <a:rPr lang="en-US" sz="1000" dirty="0" smtClean="0">
                <a:solidFill>
                  <a:schemeClr val="dk1"/>
                </a:solidFill>
              </a:rPr>
              <a:t>measure.  However</a:t>
            </a:r>
            <a:r>
              <a:rPr lang="en-US" sz="1000" dirty="0">
                <a:solidFill>
                  <a:schemeClr val="dk1"/>
                </a:solidFill>
              </a:rPr>
              <a:t>, they are not perfect. It is possible to attain high code coverage with a test suite yet not discover potential bugs.</a:t>
            </a:r>
          </a:p>
          <a:p>
            <a:pPr lvl="0" algn="just"/>
            <a:endParaRPr lang="en-US" sz="1000" dirty="0">
              <a:solidFill>
                <a:schemeClr val="dk1"/>
              </a:solidFill>
            </a:endParaRPr>
          </a:p>
          <a:p>
            <a:pPr lvl="0" algn="just"/>
            <a:r>
              <a:rPr lang="en-US" sz="1000" dirty="0">
                <a:solidFill>
                  <a:schemeClr val="dk1"/>
                </a:solidFill>
              </a:rPr>
              <a:t>A more complex process called mutation analysis can be used to provide more confidence in one’s test </a:t>
            </a:r>
            <a:r>
              <a:rPr lang="en-US" sz="1000" dirty="0" smtClean="0">
                <a:solidFill>
                  <a:schemeClr val="dk1"/>
                </a:solidFill>
              </a:rPr>
              <a:t>suite.  Mutation </a:t>
            </a:r>
            <a:r>
              <a:rPr lang="en-US" sz="1000" dirty="0">
                <a:solidFill>
                  <a:schemeClr val="dk1"/>
                </a:solidFill>
              </a:rPr>
              <a:t>analysis is founded on the “competent programmer assumption,” which is that the program is close to being correct to begin </a:t>
            </a:r>
            <a:r>
              <a:rPr lang="en-US" sz="1000" dirty="0" smtClean="0">
                <a:solidFill>
                  <a:schemeClr val="dk1"/>
                </a:solidFill>
              </a:rPr>
              <a:t>with: the </a:t>
            </a:r>
            <a:r>
              <a:rPr lang="en-US" sz="1000" dirty="0">
                <a:solidFill>
                  <a:schemeClr val="dk1"/>
                </a:solidFill>
              </a:rPr>
              <a:t>bugs we encounter are likely going to be based on small errors (such as missing a minus sign or replacing a 1 with the letter </a:t>
            </a:r>
            <a:r>
              <a:rPr lang="en-US" sz="1000" dirty="0" err="1" smtClean="0">
                <a:solidFill>
                  <a:schemeClr val="dk1"/>
                </a:solidFill>
              </a:rPr>
              <a:t>i</a:t>
            </a:r>
            <a:r>
              <a:rPr lang="en-US" sz="1000" dirty="0" smtClean="0">
                <a:solidFill>
                  <a:schemeClr val="dk1"/>
                </a:solidFill>
              </a:rPr>
              <a:t>) instead </a:t>
            </a:r>
            <a:r>
              <a:rPr lang="en-US" sz="1000" dirty="0">
                <a:solidFill>
                  <a:schemeClr val="dk1"/>
                </a:solidFill>
              </a:rPr>
              <a:t>of sweeping errors in the program’s overall logic.</a:t>
            </a:r>
          </a:p>
          <a:p>
            <a:pPr lvl="0" algn="just"/>
            <a:endParaRPr lang="en-US" sz="1000" dirty="0">
              <a:solidFill>
                <a:schemeClr val="dk1"/>
              </a:solidFill>
            </a:endParaRPr>
          </a:p>
          <a:p>
            <a:pPr lvl="0" algn="just"/>
            <a:r>
              <a:rPr lang="en-US" sz="1000" dirty="0">
                <a:solidFill>
                  <a:schemeClr val="dk1"/>
                </a:solidFill>
              </a:rPr>
              <a:t>The basic idea of mutation analysis, therefore, is to test variations---or mutants---of the program under </a:t>
            </a:r>
            <a:r>
              <a:rPr lang="en-US" sz="1000" dirty="0" smtClean="0">
                <a:solidFill>
                  <a:schemeClr val="dk1"/>
                </a:solidFill>
              </a:rPr>
              <a:t>test.  For </a:t>
            </a:r>
            <a:r>
              <a:rPr lang="en-US" sz="1000" dirty="0">
                <a:solidFill>
                  <a:schemeClr val="dk1"/>
                </a:solidFill>
              </a:rPr>
              <a:t>example, we must switch the direction of a greater-than sign to a less-than </a:t>
            </a:r>
            <a:r>
              <a:rPr lang="en-US" sz="1000" dirty="0" smtClean="0">
                <a:solidFill>
                  <a:schemeClr val="dk1"/>
                </a:solidFill>
              </a:rPr>
              <a:t>sign, or </a:t>
            </a:r>
            <a:r>
              <a:rPr lang="en-US" sz="1000" dirty="0">
                <a:solidFill>
                  <a:schemeClr val="dk1"/>
                </a:solidFill>
              </a:rPr>
              <a:t>we might add or subtract 1 from some numerical expression.</a:t>
            </a:r>
          </a:p>
          <a:p>
            <a:pPr lvl="0" algn="just"/>
            <a:endParaRPr lang="en-US" sz="1000" dirty="0">
              <a:solidFill>
                <a:schemeClr val="dk1"/>
              </a:solidFill>
            </a:endParaRPr>
          </a:p>
          <a:p>
            <a:pPr lvl="0" algn="just"/>
            <a:r>
              <a:rPr lang="en-US" sz="1000" dirty="0">
                <a:solidFill>
                  <a:schemeClr val="dk1"/>
                </a:solidFill>
              </a:rPr>
              <a:t>If our test suite is robust, we should expect each of the mutants to fail some test, while the original program passes all </a:t>
            </a:r>
            <a:r>
              <a:rPr lang="en-US" sz="1000" dirty="0" smtClean="0">
                <a:solidFill>
                  <a:schemeClr val="dk1"/>
                </a:solidFill>
              </a:rPr>
              <a:t>tests.  If </a:t>
            </a:r>
            <a:r>
              <a:rPr lang="en-US" sz="1000" dirty="0">
                <a:solidFill>
                  <a:schemeClr val="dk1"/>
                </a:solidFill>
              </a:rPr>
              <a:t>we discover that certain mutants pass all the tests, it indicates that our test suite is not </a:t>
            </a:r>
            <a:r>
              <a:rPr lang="en-US" sz="1000" dirty="0" smtClean="0">
                <a:solidFill>
                  <a:schemeClr val="dk1"/>
                </a:solidFill>
              </a:rPr>
              <a:t>adequate, and </a:t>
            </a:r>
            <a:r>
              <a:rPr lang="en-US" sz="1000" dirty="0">
                <a:solidFill>
                  <a:schemeClr val="dk1"/>
                </a:solidFill>
              </a:rPr>
              <a:t>we should therefore add new tests that distinguish the original program from its mutants.</a:t>
            </a:r>
          </a:p>
          <a:p>
            <a:pPr lvl="0" algn="just"/>
            <a:endParaRPr lang="en-US" sz="1000" dirty="0">
              <a:solidFill>
                <a:schemeClr val="dk1"/>
              </a:solidFill>
            </a:endParaRPr>
          </a:p>
          <a:p>
            <a:pPr lvl="0" algn="just"/>
            <a:r>
              <a:rPr lang="en-US" sz="1000" dirty="0">
                <a:solidFill>
                  <a:schemeClr val="dk1"/>
                </a:solidFill>
              </a:rPr>
              <a:t>You can read more about mutation testing at the link in the instructor notes</a:t>
            </a:r>
            <a:r>
              <a:rPr lang="en-US" sz="1000" dirty="0" smtClean="0">
                <a:solidFill>
                  <a:schemeClr val="dk1"/>
                </a:solidFill>
              </a:rPr>
              <a:t>.</a:t>
            </a:r>
            <a:endParaRPr lang="en-US" sz="1000" dirty="0">
              <a:solidFill>
                <a:srgbClr val="FF0000"/>
              </a:solidFill>
            </a:endParaRPr>
          </a:p>
          <a:p>
            <a:pPr lvl="0" algn="just"/>
            <a:endParaRPr lang="en-US" sz="1000" dirty="0">
              <a:solidFill>
                <a:srgbClr val="FF0000"/>
              </a:solidFill>
            </a:endParaRPr>
          </a:p>
        </p:txBody>
      </p:sp>
      <p:sp>
        <p:nvSpPr>
          <p:cNvPr id="4" name="Slide Number Placeholder 3"/>
          <p:cNvSpPr>
            <a:spLocks noGrp="1"/>
          </p:cNvSpPr>
          <p:nvPr>
            <p:ph type="sldNum" sz="quarter" idx="10"/>
          </p:nvPr>
        </p:nvSpPr>
        <p:spPr/>
        <p:txBody>
          <a:bodyPr/>
          <a:lstStyle/>
          <a:p>
            <a:fld id="{760B18EB-5D7C-5C41-915F-A72C0DD2FE1D}" type="slidenum">
              <a:rPr lang="en-US" smtClean="0"/>
              <a:t>33</a:t>
            </a:fld>
            <a:endParaRPr lang="en-US"/>
          </a:p>
        </p:txBody>
      </p:sp>
    </p:spTree>
    <p:extLst>
      <p:ext uri="{BB962C8B-B14F-4D97-AF65-F5344CB8AC3E}">
        <p14:creationId xmlns:p14="http://schemas.microsoft.com/office/powerpoint/2010/main" val="1212785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rgbClr val="FF0000"/>
                </a:solidFill>
              </a:rPr>
              <a:t>{QUIZ SLIDE}</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Here’s the function foo() that we saw before, and here are two possible mutations of the </a:t>
            </a:r>
            <a:r>
              <a:rPr lang="en-US" sz="1000" dirty="0" smtClean="0">
                <a:solidFill>
                  <a:schemeClr val="dk1"/>
                </a:solidFill>
              </a:rPr>
              <a:t>function.  In </a:t>
            </a:r>
            <a:r>
              <a:rPr lang="en-US" sz="1000" dirty="0">
                <a:solidFill>
                  <a:schemeClr val="dk1"/>
                </a:solidFill>
              </a:rPr>
              <a:t>the first mutant, the </a:t>
            </a:r>
            <a:r>
              <a:rPr lang="en-US" sz="1000" dirty="0" err="1">
                <a:solidFill>
                  <a:schemeClr val="dk1"/>
                </a:solidFill>
              </a:rPr>
              <a:t>boolean</a:t>
            </a:r>
            <a:r>
              <a:rPr lang="en-US" sz="1000" dirty="0">
                <a:solidFill>
                  <a:schemeClr val="dk1"/>
                </a:solidFill>
              </a:rPr>
              <a:t> expression x &lt;= y is replaced by x &gt; </a:t>
            </a:r>
            <a:r>
              <a:rPr lang="en-US" sz="1000" dirty="0" smtClean="0">
                <a:solidFill>
                  <a:schemeClr val="dk1"/>
                </a:solidFill>
              </a:rPr>
              <a:t>y.  And </a:t>
            </a:r>
            <a:r>
              <a:rPr lang="en-US" sz="1000" dirty="0">
                <a:solidFill>
                  <a:schemeClr val="dk1"/>
                </a:solidFill>
              </a:rPr>
              <a:t>in the second mutant, x &lt;= y is replaced by x != y.</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Let’s consider the following test suite comprising these two </a:t>
            </a:r>
            <a:r>
              <a:rPr lang="en-US" sz="1000" dirty="0" smtClean="0">
                <a:solidFill>
                  <a:schemeClr val="dk1"/>
                </a:solidFill>
              </a:rPr>
              <a:t>tests: first</a:t>
            </a:r>
            <a:r>
              <a:rPr lang="en-US" sz="1000" dirty="0">
                <a:solidFill>
                  <a:schemeClr val="dk1"/>
                </a:solidFill>
              </a:rPr>
              <a:t>, we assert that foo(0,1) == </a:t>
            </a:r>
            <a:r>
              <a:rPr lang="en-US" sz="1000" dirty="0" smtClean="0">
                <a:solidFill>
                  <a:schemeClr val="dk1"/>
                </a:solidFill>
              </a:rPr>
              <a:t>0; second</a:t>
            </a:r>
            <a:r>
              <a:rPr lang="en-US" sz="1000" dirty="0">
                <a:solidFill>
                  <a:schemeClr val="dk1"/>
                </a:solidFill>
              </a:rPr>
              <a:t>, we assert that foo(0,0) == 0</a:t>
            </a:r>
            <a:r>
              <a:rPr lang="en-US" sz="1000" dirty="0" smtClean="0">
                <a:solidFill>
                  <a:schemeClr val="dk1"/>
                </a:solidFill>
              </a:rPr>
              <a:t>.  (</a:t>
            </a:r>
            <a:r>
              <a:rPr lang="en-US" sz="1000" dirty="0">
                <a:solidFill>
                  <a:schemeClr val="dk1"/>
                </a:solidFill>
              </a:rPr>
              <a:t>Note that the original function foo will pass both of these tests.)</a:t>
            </a:r>
          </a:p>
          <a:p>
            <a:pPr lvl="0" algn="just">
              <a:buClr>
                <a:schemeClr val="dk1"/>
              </a:buClr>
              <a:buSzPct val="91666"/>
            </a:pPr>
            <a:endParaRPr lang="en-US" sz="1000" dirty="0">
              <a:solidFill>
                <a:schemeClr val="dk1"/>
              </a:solidFill>
            </a:endParaRPr>
          </a:p>
          <a:p>
            <a:pPr lvl="0" algn="just"/>
            <a:r>
              <a:rPr lang="en-US" sz="1000" dirty="0">
                <a:solidFill>
                  <a:schemeClr val="dk1"/>
                </a:solidFill>
              </a:rPr>
              <a:t>Check the boxes in the table to indicate which mutants pass which tests.</a:t>
            </a:r>
          </a:p>
          <a:p>
            <a:pPr lvl="0" algn="just"/>
            <a:endParaRPr lang="en-US" sz="1000" dirty="0">
              <a:solidFill>
                <a:schemeClr val="dk1"/>
              </a:solidFill>
            </a:endParaRPr>
          </a:p>
          <a:p>
            <a:pPr lvl="0" algn="just"/>
            <a:r>
              <a:rPr lang="en-US" sz="1000" dirty="0">
                <a:solidFill>
                  <a:schemeClr val="dk1"/>
                </a:solidFill>
              </a:rPr>
              <a:t>Then answer the question with either “yes” or “no”: is this test suite adequate with respect to these two mutants?</a:t>
            </a:r>
          </a:p>
          <a:p>
            <a:pPr lvl="0" algn="just">
              <a:buClr>
                <a:schemeClr val="dk1"/>
              </a:buClr>
              <a:buSzPct val="91666"/>
            </a:pPr>
            <a:endParaRPr lang="en-US" sz="1000" dirty="0">
              <a:solidFill>
                <a:schemeClr val="dk1"/>
              </a:solidFill>
            </a:endParaRPr>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34</a:t>
            </a:fld>
            <a:endParaRPr lang="en-US"/>
          </a:p>
        </p:txBody>
      </p:sp>
    </p:spTree>
    <p:extLst>
      <p:ext uri="{BB962C8B-B14F-4D97-AF65-F5344CB8AC3E}">
        <p14:creationId xmlns:p14="http://schemas.microsoft.com/office/powerpoint/2010/main" val="7123866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rgbClr val="FF0000"/>
                </a:solidFill>
              </a:rPr>
              <a:t>{SOLUTION SLIDE}</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In the first mutant, where x &lt;= y is changed to x &gt; y, the first test fails because foo(0,1) outputs 1, while the second test passes. </a:t>
            </a:r>
            <a:r>
              <a:rPr lang="en-US" sz="1000" dirty="0" smtClean="0">
                <a:solidFill>
                  <a:schemeClr val="dk1"/>
                </a:solidFill>
              </a:rPr>
              <a:t> So</a:t>
            </a:r>
            <a:r>
              <a:rPr lang="en-US" sz="1000" dirty="0">
                <a:solidFill>
                  <a:schemeClr val="dk1"/>
                </a:solidFill>
              </a:rPr>
              <a:t>, for this particular mutant, our test suite is robust enough to indicate errors. </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However, for the mutant in which x &lt;= y is mutated to x != y, both the tests in our suite pass. </a:t>
            </a:r>
            <a:r>
              <a:rPr lang="en-US" sz="1000" dirty="0" smtClean="0">
                <a:solidFill>
                  <a:schemeClr val="dk1"/>
                </a:solidFill>
              </a:rPr>
              <a:t> This </a:t>
            </a:r>
            <a:r>
              <a:rPr lang="en-US" sz="1000" dirty="0">
                <a:solidFill>
                  <a:schemeClr val="dk1"/>
                </a:solidFill>
              </a:rPr>
              <a:t>indicates that our test suite is NOT adequate: we need a test case which the second mutant fails but the original code passes.</a:t>
            </a:r>
          </a:p>
          <a:p>
            <a:pPr lvl="0" algn="just">
              <a:buClr>
                <a:schemeClr val="dk1"/>
              </a:buClr>
              <a:buSzPct val="91666"/>
            </a:pPr>
            <a:endParaRPr lang="en-US" sz="1000" dirty="0">
              <a:solidFill>
                <a:schemeClr val="dk1"/>
              </a:solidFill>
            </a:endParaRPr>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35</a:t>
            </a:fld>
            <a:endParaRPr lang="en-US"/>
          </a:p>
        </p:txBody>
      </p:sp>
    </p:spTree>
    <p:extLst>
      <p:ext uri="{BB962C8B-B14F-4D97-AF65-F5344CB8AC3E}">
        <p14:creationId xmlns:p14="http://schemas.microsoft.com/office/powerpoint/2010/main" val="17949771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rgbClr val="FF0000"/>
                </a:solidFill>
              </a:rPr>
              <a:t>{QUIZ SLIDE}</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Let’s make this test suite more robust with respect to the second </a:t>
            </a:r>
            <a:r>
              <a:rPr lang="en-US" sz="1000" dirty="0" smtClean="0">
                <a:solidFill>
                  <a:schemeClr val="dk1"/>
                </a:solidFill>
              </a:rPr>
              <a:t>mutant.  We’ll </a:t>
            </a:r>
            <a:r>
              <a:rPr lang="en-US" sz="1000" dirty="0">
                <a:solidFill>
                  <a:schemeClr val="dk1"/>
                </a:solidFill>
              </a:rPr>
              <a:t>add a statement of the form, assert foo of blank comma blank equals blank.</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By filling in the blanks with appropriate numbers, create a test case which Mutant 2 will fail but which the original code will still pass.</a:t>
            </a:r>
          </a:p>
        </p:txBody>
      </p:sp>
      <p:sp>
        <p:nvSpPr>
          <p:cNvPr id="4" name="Slide Number Placeholder 3"/>
          <p:cNvSpPr>
            <a:spLocks noGrp="1"/>
          </p:cNvSpPr>
          <p:nvPr>
            <p:ph type="sldNum" sz="quarter" idx="10"/>
          </p:nvPr>
        </p:nvSpPr>
        <p:spPr/>
        <p:txBody>
          <a:bodyPr/>
          <a:lstStyle/>
          <a:p>
            <a:fld id="{760B18EB-5D7C-5C41-915F-A72C0DD2FE1D}" type="slidenum">
              <a:rPr lang="en-US" smtClean="0"/>
              <a:t>36</a:t>
            </a:fld>
            <a:endParaRPr lang="en-US"/>
          </a:p>
        </p:txBody>
      </p:sp>
    </p:spTree>
    <p:extLst>
      <p:ext uri="{BB962C8B-B14F-4D97-AF65-F5344CB8AC3E}">
        <p14:creationId xmlns:p14="http://schemas.microsoft.com/office/powerpoint/2010/main" val="20088148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rgbClr val="FF0000"/>
                </a:solidFill>
              </a:rPr>
              <a:t>{SOLUTION SLIDE}</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Our goal in this quiz is to come up with a choice of x, y, and z so that foo(</a:t>
            </a:r>
            <a:r>
              <a:rPr lang="en-US" sz="1000" dirty="0" err="1">
                <a:solidFill>
                  <a:schemeClr val="dk1"/>
                </a:solidFill>
              </a:rPr>
              <a:t>x,y</a:t>
            </a:r>
            <a:r>
              <a:rPr lang="en-US" sz="1000" dirty="0">
                <a:solidFill>
                  <a:schemeClr val="dk1"/>
                </a:solidFill>
              </a:rPr>
              <a:t>) == z is true for the original program and false for Mutant 2.</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Notice that in the unmodified program, foo returns the minimum of its two </a:t>
            </a:r>
            <a:r>
              <a:rPr lang="en-US" sz="1000" dirty="0" smtClean="0">
                <a:solidFill>
                  <a:schemeClr val="dk1"/>
                </a:solidFill>
              </a:rPr>
              <a:t>arguments.  So</a:t>
            </a:r>
            <a:r>
              <a:rPr lang="en-US" sz="1000" dirty="0">
                <a:solidFill>
                  <a:schemeClr val="dk1"/>
                </a:solidFill>
              </a:rPr>
              <a:t>, in order for foo(</a:t>
            </a:r>
            <a:r>
              <a:rPr lang="en-US" sz="1000" dirty="0" err="1">
                <a:solidFill>
                  <a:schemeClr val="dk1"/>
                </a:solidFill>
              </a:rPr>
              <a:t>x,y</a:t>
            </a:r>
            <a:r>
              <a:rPr lang="en-US" sz="1000" dirty="0">
                <a:solidFill>
                  <a:schemeClr val="dk1"/>
                </a:solidFill>
              </a:rPr>
              <a:t>) == z to be a true expression, z needs to be the minimum of x and y.</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For the mutant program, if x and y are unequal, then foo returns x; if x and y are equal, then foo returns y (which equals x</a:t>
            </a:r>
            <a:r>
              <a:rPr lang="en-US" sz="1000" dirty="0" smtClean="0">
                <a:solidFill>
                  <a:schemeClr val="dk1"/>
                </a:solidFill>
              </a:rPr>
              <a:t>).  Thus</a:t>
            </a:r>
            <a:r>
              <a:rPr lang="en-US" sz="1000" dirty="0">
                <a:solidFill>
                  <a:schemeClr val="dk1"/>
                </a:solidFill>
              </a:rPr>
              <a:t>, foo always returns x. </a:t>
            </a:r>
            <a:r>
              <a:rPr lang="en-US" sz="1000" dirty="0" smtClean="0">
                <a:solidFill>
                  <a:schemeClr val="dk1"/>
                </a:solidFill>
              </a:rPr>
              <a:t> So</a:t>
            </a:r>
            <a:r>
              <a:rPr lang="en-US" sz="1000" dirty="0">
                <a:solidFill>
                  <a:schemeClr val="dk1"/>
                </a:solidFill>
              </a:rPr>
              <a:t>, in order for foo(</a:t>
            </a:r>
            <a:r>
              <a:rPr lang="en-US" sz="1000" dirty="0" err="1">
                <a:solidFill>
                  <a:schemeClr val="dk1"/>
                </a:solidFill>
              </a:rPr>
              <a:t>x,y</a:t>
            </a:r>
            <a:r>
              <a:rPr lang="en-US" sz="1000" dirty="0">
                <a:solidFill>
                  <a:schemeClr val="dk1"/>
                </a:solidFill>
              </a:rPr>
              <a:t>) == z to be a false expression, z cannot equal x.</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Therefore, we need to choose x, y, and z so that z is the minimum of x and y but not equal to </a:t>
            </a:r>
            <a:r>
              <a:rPr lang="en-US" sz="1000" dirty="0" smtClean="0">
                <a:solidFill>
                  <a:schemeClr val="dk1"/>
                </a:solidFill>
              </a:rPr>
              <a:t>x.  This </a:t>
            </a:r>
            <a:r>
              <a:rPr lang="en-US" sz="1000" dirty="0">
                <a:solidFill>
                  <a:schemeClr val="dk1"/>
                </a:solidFill>
              </a:rPr>
              <a:t>implies we need to choose y and x so that y is less than </a:t>
            </a:r>
            <a:r>
              <a:rPr lang="en-US" sz="1000" dirty="0" smtClean="0">
                <a:solidFill>
                  <a:schemeClr val="dk1"/>
                </a:solidFill>
              </a:rPr>
              <a:t>x.  So</a:t>
            </a:r>
            <a:r>
              <a:rPr lang="en-US" sz="1000" dirty="0">
                <a:solidFill>
                  <a:schemeClr val="dk1"/>
                </a:solidFill>
              </a:rPr>
              <a:t>, any answer where the first input is greater than the second input </a:t>
            </a:r>
            <a:r>
              <a:rPr lang="en-US" sz="1000" i="1" dirty="0">
                <a:solidFill>
                  <a:schemeClr val="dk1"/>
                </a:solidFill>
              </a:rPr>
              <a:t>and</a:t>
            </a:r>
            <a:r>
              <a:rPr lang="en-US" sz="1000" dirty="0">
                <a:solidFill>
                  <a:schemeClr val="dk1"/>
                </a:solidFill>
              </a:rPr>
              <a:t> where the second input is equal to the right-hand side of the expression will </a:t>
            </a:r>
            <a:r>
              <a:rPr lang="en-US" sz="1000" dirty="0" smtClean="0">
                <a:solidFill>
                  <a:schemeClr val="dk1"/>
                </a:solidFill>
              </a:rPr>
              <a:t>work.  For </a:t>
            </a:r>
            <a:r>
              <a:rPr lang="en-US" sz="1000" dirty="0">
                <a:solidFill>
                  <a:schemeClr val="dk1"/>
                </a:solidFill>
              </a:rPr>
              <a:t>example, foo(1,0) == 0.</a:t>
            </a:r>
          </a:p>
          <a:p>
            <a:pPr lvl="0" algn="just">
              <a:buClr>
                <a:schemeClr val="dk1"/>
              </a:buClr>
              <a:buSzPct val="91666"/>
            </a:pPr>
            <a:endParaRPr lang="en-US" sz="1000" dirty="0">
              <a:solidFill>
                <a:schemeClr val="dk1"/>
              </a:solidFill>
            </a:endParaRPr>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37</a:t>
            </a:fld>
            <a:endParaRPr lang="en-US"/>
          </a:p>
        </p:txBody>
      </p:sp>
    </p:spTree>
    <p:extLst>
      <p:ext uri="{BB962C8B-B14F-4D97-AF65-F5344CB8AC3E}">
        <p14:creationId xmlns:p14="http://schemas.microsoft.com/office/powerpoint/2010/main" val="7951269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chemeClr val="dk1"/>
                </a:solidFill>
              </a:rPr>
              <a:t>While mutation analysis is a powerful tool for measuring the quality of a test </a:t>
            </a:r>
            <a:r>
              <a:rPr lang="en-US" sz="1000" dirty="0" smtClean="0">
                <a:solidFill>
                  <a:schemeClr val="dk1"/>
                </a:solidFill>
              </a:rPr>
              <a:t>suite, one </a:t>
            </a:r>
            <a:r>
              <a:rPr lang="en-US" sz="1000" dirty="0">
                <a:solidFill>
                  <a:schemeClr val="dk1"/>
                </a:solidFill>
              </a:rPr>
              <a:t>problem that could arise is that a mutant is created which is equivalent to the original </a:t>
            </a:r>
            <a:r>
              <a:rPr lang="en-US" sz="1000" dirty="0" smtClean="0">
                <a:solidFill>
                  <a:schemeClr val="dk1"/>
                </a:solidFill>
              </a:rPr>
              <a:t>program.  That </a:t>
            </a:r>
            <a:r>
              <a:rPr lang="en-US" sz="1000" dirty="0">
                <a:solidFill>
                  <a:schemeClr val="dk1"/>
                </a:solidFill>
              </a:rPr>
              <a:t>is, every input to the mutant program will generate the same output as the original program.</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Since our testing protocol relies on observing differences between the original program’s behavior and mutant programs’ </a:t>
            </a:r>
            <a:r>
              <a:rPr lang="en-US" sz="1000" dirty="0" smtClean="0">
                <a:solidFill>
                  <a:schemeClr val="dk1"/>
                </a:solidFill>
              </a:rPr>
              <a:t>behavior, we </a:t>
            </a:r>
            <a:r>
              <a:rPr lang="en-US" sz="1000" dirty="0">
                <a:solidFill>
                  <a:schemeClr val="dk1"/>
                </a:solidFill>
              </a:rPr>
              <a:t>will find ourselves in a situation where no test kills the equivalent mutant.</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If we have such a persistent mutant, it becomes difficult to tell whether it indicates a lack of robustness in our </a:t>
            </a:r>
            <a:r>
              <a:rPr lang="en-US" sz="1000" dirty="0" smtClean="0">
                <a:solidFill>
                  <a:schemeClr val="dk1"/>
                </a:solidFill>
              </a:rPr>
              <a:t>testing or </a:t>
            </a:r>
            <a:r>
              <a:rPr lang="en-US" sz="1000" dirty="0">
                <a:solidFill>
                  <a:schemeClr val="dk1"/>
                </a:solidFill>
              </a:rPr>
              <a:t>whether it is an equivalent mutant (in which case we can safely ignore the mutant).</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t>This occurs often enough to be a practical problem, and it is not easily </a:t>
            </a:r>
            <a:r>
              <a:rPr lang="en-US" sz="1000" dirty="0" smtClean="0"/>
              <a:t>solved.  </a:t>
            </a:r>
            <a:r>
              <a:rPr lang="en-US" sz="1000" dirty="0" smtClean="0">
                <a:solidFill>
                  <a:schemeClr val="dk1"/>
                </a:solidFill>
              </a:rPr>
              <a:t>We </a:t>
            </a:r>
            <a:r>
              <a:rPr lang="en-US" sz="1000" dirty="0">
                <a:solidFill>
                  <a:schemeClr val="dk1"/>
                </a:solidFill>
              </a:rPr>
              <a:t>can try to automatically prove that two programs are equivalent, but this problem is undecidable in the general </a:t>
            </a:r>
            <a:r>
              <a:rPr lang="en-US" sz="1000" dirty="0" smtClean="0">
                <a:solidFill>
                  <a:schemeClr val="dk1"/>
                </a:solidFill>
              </a:rPr>
              <a:t>case and </a:t>
            </a:r>
            <a:r>
              <a:rPr lang="en-US" sz="1000" dirty="0">
                <a:solidFill>
                  <a:schemeClr val="dk1"/>
                </a:solidFill>
              </a:rPr>
              <a:t>often requires a human to intervene and decide whether the mutant in question is indeed equivalent.</a:t>
            </a:r>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38</a:t>
            </a:fld>
            <a:endParaRPr lang="en-US"/>
          </a:p>
        </p:txBody>
      </p:sp>
    </p:spTree>
    <p:extLst>
      <p:ext uri="{BB962C8B-B14F-4D97-AF65-F5344CB8AC3E}">
        <p14:creationId xmlns:p14="http://schemas.microsoft.com/office/powerpoint/2010/main" val="15018971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chemeClr val="dk1"/>
                </a:solidFill>
              </a:rPr>
              <a:t>Let’s take a look at what we’ve learned in this introductory lesson to software testing.</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We explored the landscape of testing paradigms, focusing specifically on the tradeoffs between automated vs. manual </a:t>
            </a:r>
            <a:r>
              <a:rPr lang="en-US" sz="1000" dirty="0" smtClean="0">
                <a:solidFill>
                  <a:schemeClr val="dk1"/>
                </a:solidFill>
              </a:rPr>
              <a:t>testing and </a:t>
            </a:r>
            <a:r>
              <a:rPr lang="en-US" sz="1000" dirty="0">
                <a:solidFill>
                  <a:schemeClr val="dk1"/>
                </a:solidFill>
              </a:rPr>
              <a:t>black-box vs. white-box </a:t>
            </a:r>
            <a:r>
              <a:rPr lang="en-US" sz="1000" dirty="0" smtClean="0">
                <a:solidFill>
                  <a:schemeClr val="dk1"/>
                </a:solidFill>
              </a:rPr>
              <a:t>testing.  We </a:t>
            </a:r>
            <a:r>
              <a:rPr lang="en-US" sz="1000" dirty="0">
                <a:solidFill>
                  <a:schemeClr val="dk1"/>
                </a:solidFill>
              </a:rPr>
              <a:t>also noted that most testing protocols will not be strictly at one extreme or the other of these dimensions but rather will lie somewhere in between.</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We saw the importance of specifications for software testing, and we learned one way of checking specifications </a:t>
            </a:r>
            <a:r>
              <a:rPr lang="en-US" sz="1000" dirty="0" smtClean="0">
                <a:solidFill>
                  <a:schemeClr val="dk1"/>
                </a:solidFill>
              </a:rPr>
              <a:t>through pre- </a:t>
            </a:r>
            <a:r>
              <a:rPr lang="en-US" sz="1000" dirty="0">
                <a:solidFill>
                  <a:schemeClr val="dk1"/>
                </a:solidFill>
              </a:rPr>
              <a:t>and post-conditions.</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Finally, we discussed two ways to measure the quality of our test suite</a:t>
            </a:r>
            <a:r>
              <a:rPr lang="en-US" sz="1000" dirty="0" smtClean="0">
                <a:solidFill>
                  <a:schemeClr val="dk1"/>
                </a:solidFill>
              </a:rPr>
              <a:t>:</a:t>
            </a:r>
          </a:p>
          <a:p>
            <a:pPr lvl="0" algn="just">
              <a:buClr>
                <a:schemeClr val="dk1"/>
              </a:buClr>
              <a:buSzPct val="91666"/>
            </a:pPr>
            <a:endParaRPr lang="en-US" sz="1000" dirty="0">
              <a:solidFill>
                <a:schemeClr val="dk1"/>
              </a:solidFill>
            </a:endParaRPr>
          </a:p>
          <a:p>
            <a:pPr marL="457200" lvl="0" indent="-304800" algn="just">
              <a:buClr>
                <a:schemeClr val="dk1"/>
              </a:buClr>
              <a:buSzPct val="100000"/>
              <a:buChar char="-"/>
            </a:pPr>
            <a:r>
              <a:rPr lang="en-US" sz="1000" dirty="0">
                <a:solidFill>
                  <a:schemeClr val="dk1"/>
                </a:solidFill>
              </a:rPr>
              <a:t>code coverage metrics, which quantify some facet of how completely our test suite examined all possible situations in which the software might be run,</a:t>
            </a:r>
          </a:p>
          <a:p>
            <a:pPr marL="457200" lvl="0" indent="-304800" algn="just">
              <a:buClr>
                <a:schemeClr val="dk1"/>
              </a:buClr>
              <a:buSzPct val="100000"/>
              <a:buChar char="-"/>
            </a:pPr>
            <a:r>
              <a:rPr lang="en-US" sz="1000" dirty="0">
                <a:solidFill>
                  <a:schemeClr val="dk1"/>
                </a:solidFill>
              </a:rPr>
              <a:t>and mutation analysis, which attempts to catch bugs introduced by small differences in the code being tested.</a:t>
            </a:r>
          </a:p>
          <a:p>
            <a:pPr lvl="0" algn="just"/>
            <a:endParaRPr lang="en-US" sz="1000" dirty="0">
              <a:solidFill>
                <a:schemeClr val="dk1"/>
              </a:solidFill>
            </a:endParaRPr>
          </a:p>
          <a:p>
            <a:pPr lvl="0" algn="just">
              <a:spcBef>
                <a:spcPts val="0"/>
              </a:spcBef>
              <a:buNone/>
            </a:pPr>
            <a:endParaRPr lang="en-US" sz="1000" dirty="0">
              <a:solidFill>
                <a:schemeClr val="dk1"/>
              </a:solidFill>
            </a:endParaRPr>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39</a:t>
            </a:fld>
            <a:endParaRPr lang="en-US"/>
          </a:p>
        </p:txBody>
      </p:sp>
    </p:spTree>
    <p:extLst>
      <p:ext uri="{BB962C8B-B14F-4D97-AF65-F5344CB8AC3E}">
        <p14:creationId xmlns:p14="http://schemas.microsoft.com/office/powerpoint/2010/main" val="444951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a:t>The developer fixes the code and sends it to the tester again.</a:t>
            </a:r>
          </a:p>
          <a:p>
            <a:pPr lvl="0" algn="just"/>
            <a:endParaRPr lang="en-US" sz="1000" dirty="0" smtClean="0"/>
          </a:p>
          <a:p>
            <a:pPr lvl="0" algn="just"/>
            <a:r>
              <a:rPr lang="en-US" sz="1000" dirty="0" smtClean="0"/>
              <a:t>This </a:t>
            </a:r>
            <a:r>
              <a:rPr lang="en-US" sz="1000" dirty="0"/>
              <a:t>time, the tester is able to compile the code, and runs a test suite against the compiled code, but finds that the code does the wrong thing in half the tests.</a:t>
            </a:r>
          </a:p>
          <a:p>
            <a:pPr lvl="0" algn="just"/>
            <a:endParaRPr lang="en-US" sz="1000" dirty="0" smtClean="0"/>
          </a:p>
          <a:p>
            <a:pPr lvl="0" algn="just"/>
            <a:r>
              <a:rPr lang="en-US" sz="1000" dirty="0" smtClean="0"/>
              <a:t>This </a:t>
            </a:r>
            <a:r>
              <a:rPr lang="en-US" sz="1000" dirty="0"/>
              <a:t>time, the developer claims that the problem lies not in the code but in the test suite, and that half of the tests in the test suite must be wrong.</a:t>
            </a:r>
          </a:p>
          <a:p>
            <a:pPr lvl="0" algn="just"/>
            <a:endParaRPr lang="en-US" sz="1000" dirty="0" smtClean="0"/>
          </a:p>
          <a:p>
            <a:pPr lvl="0" algn="just"/>
            <a:r>
              <a:rPr lang="en-US" sz="1000" dirty="0" smtClean="0"/>
              <a:t>So </a:t>
            </a:r>
            <a:r>
              <a:rPr lang="en-US" sz="1000" dirty="0"/>
              <a:t>the manager has to step in and make sure the developer and tester agree on the specifications for the program.</a:t>
            </a:r>
          </a:p>
        </p:txBody>
      </p:sp>
      <p:sp>
        <p:nvSpPr>
          <p:cNvPr id="4" name="Slide Number Placeholder 3"/>
          <p:cNvSpPr>
            <a:spLocks noGrp="1"/>
          </p:cNvSpPr>
          <p:nvPr>
            <p:ph type="sldNum" sz="quarter" idx="10"/>
          </p:nvPr>
        </p:nvSpPr>
        <p:spPr/>
        <p:txBody>
          <a:bodyPr/>
          <a:lstStyle/>
          <a:p>
            <a:fld id="{760B18EB-5D7C-5C41-915F-A72C0DD2FE1D}" type="slidenum">
              <a:rPr lang="en-US" smtClean="0"/>
              <a:t>4</a:t>
            </a:fld>
            <a:endParaRPr lang="en-US"/>
          </a:p>
        </p:txBody>
      </p:sp>
    </p:spTree>
    <p:extLst>
      <p:ext uri="{BB962C8B-B14F-4D97-AF65-F5344CB8AC3E}">
        <p14:creationId xmlns:p14="http://schemas.microsoft.com/office/powerpoint/2010/main" val="14985003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a:t>There are many proposals for improving software quality, including several that you will learn in this course, many of which attempt to detect program </a:t>
            </a:r>
            <a:r>
              <a:rPr lang="en-US" sz="1000" dirty="0" smtClean="0"/>
              <a:t>errors before </a:t>
            </a:r>
            <a:r>
              <a:rPr lang="en-US" sz="1000" dirty="0"/>
              <a:t>the code even reaches the tester.</a:t>
            </a:r>
          </a:p>
          <a:p>
            <a:pPr lvl="0" algn="just"/>
            <a:endParaRPr lang="en-US" sz="1000" dirty="0"/>
          </a:p>
          <a:p>
            <a:pPr lvl="0" algn="just"/>
            <a:r>
              <a:rPr lang="en-US" sz="1000" dirty="0"/>
              <a:t>However, just as more than half of Microsoft’s development costs go to testing, so do more than half the costs of the entire software </a:t>
            </a:r>
            <a:r>
              <a:rPr lang="en-US" sz="1000" dirty="0" smtClean="0"/>
              <a:t>development industry</a:t>
            </a:r>
            <a:r>
              <a:rPr lang="en-US" sz="1000" dirty="0"/>
              <a:t>.</a:t>
            </a:r>
          </a:p>
          <a:p>
            <a:pPr lvl="0" algn="just"/>
            <a:endParaRPr lang="en-US" sz="1000" dirty="0"/>
          </a:p>
          <a:p>
            <a:pPr lvl="0" algn="just"/>
            <a:r>
              <a:rPr lang="en-US" sz="1000" dirty="0">
                <a:solidFill>
                  <a:schemeClr val="dk1"/>
                </a:solidFill>
              </a:rPr>
              <a:t>This is because writing error-free programs and verifying programs to be error-free are problems that are inherently undecidable</a:t>
            </a:r>
            <a:r>
              <a:rPr lang="en-US" sz="1000" dirty="0" smtClean="0">
                <a:solidFill>
                  <a:schemeClr val="dk1"/>
                </a:solidFill>
              </a:rPr>
              <a:t>: they </a:t>
            </a:r>
            <a:r>
              <a:rPr lang="en-US" sz="1000" dirty="0">
                <a:solidFill>
                  <a:schemeClr val="dk1"/>
                </a:solidFill>
              </a:rPr>
              <a:t>can never be fully </a:t>
            </a:r>
            <a:r>
              <a:rPr lang="en-US" sz="1000" dirty="0" smtClean="0">
                <a:solidFill>
                  <a:schemeClr val="dk1"/>
                </a:solidFill>
              </a:rPr>
              <a:t>automated.  So </a:t>
            </a:r>
            <a:r>
              <a:rPr lang="en-US" sz="1000" dirty="0">
                <a:solidFill>
                  <a:schemeClr val="dk1"/>
                </a:solidFill>
              </a:rPr>
              <a:t>there will always be a need to spend resources on testing, and developing tools to improve the efficiency of the testing process.</a:t>
            </a:r>
          </a:p>
          <a:p>
            <a:pPr lvl="0" algn="just"/>
            <a:endParaRPr lang="en-US" sz="1000" dirty="0">
              <a:solidFill>
                <a:schemeClr val="dk1"/>
              </a:solidFill>
            </a:endParaRPr>
          </a:p>
          <a:p>
            <a:pPr lvl="0" algn="just"/>
            <a:r>
              <a:rPr lang="en-US" sz="1000" dirty="0">
                <a:solidFill>
                  <a:schemeClr val="dk1"/>
                </a:solidFill>
              </a:rPr>
              <a:t>In the next lesson, we will look at some more techniques to do just that, through the automated generation of test cases.</a:t>
            </a:r>
          </a:p>
          <a:p>
            <a:pPr lvl="0" algn="just">
              <a:spcBef>
                <a:spcPts val="0"/>
              </a:spcBef>
              <a:buNone/>
            </a:pPr>
            <a:endParaRPr lang="en-US" sz="1000" dirty="0">
              <a:solidFill>
                <a:schemeClr val="dk1"/>
              </a:solidFill>
            </a:endParaRPr>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40</a:t>
            </a:fld>
            <a:endParaRPr lang="en-US"/>
          </a:p>
        </p:txBody>
      </p:sp>
    </p:spTree>
    <p:extLst>
      <p:ext uri="{BB962C8B-B14F-4D97-AF65-F5344CB8AC3E}">
        <p14:creationId xmlns:p14="http://schemas.microsoft.com/office/powerpoint/2010/main" val="1101633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a:t>The developer fixes the code again according to the newly decided specifications, but the tester still finds problems with the code</a:t>
            </a:r>
            <a:r>
              <a:rPr lang="en-US" sz="1000" dirty="0" smtClean="0"/>
              <a:t>.</a:t>
            </a:r>
          </a:p>
          <a:p>
            <a:pPr lvl="0" algn="just"/>
            <a:endParaRPr lang="en-US" sz="1000" dirty="0"/>
          </a:p>
          <a:p>
            <a:pPr lvl="0" algn="just"/>
            <a:r>
              <a:rPr lang="en-US" sz="1000" dirty="0"/>
              <a:t>So the manager has to push back the project again.</a:t>
            </a:r>
          </a:p>
        </p:txBody>
      </p:sp>
      <p:sp>
        <p:nvSpPr>
          <p:cNvPr id="4" name="Slide Number Placeholder 3"/>
          <p:cNvSpPr>
            <a:spLocks noGrp="1"/>
          </p:cNvSpPr>
          <p:nvPr>
            <p:ph type="sldNum" sz="quarter" idx="10"/>
          </p:nvPr>
        </p:nvSpPr>
        <p:spPr/>
        <p:txBody>
          <a:bodyPr/>
          <a:lstStyle/>
          <a:p>
            <a:fld id="{760B18EB-5D7C-5C41-915F-A72C0DD2FE1D}" type="slidenum">
              <a:rPr lang="en-US" smtClean="0"/>
              <a:t>5</a:t>
            </a:fld>
            <a:endParaRPr lang="en-US"/>
          </a:p>
        </p:txBody>
      </p:sp>
    </p:spTree>
    <p:extLst>
      <p:ext uri="{BB962C8B-B14F-4D97-AF65-F5344CB8AC3E}">
        <p14:creationId xmlns:p14="http://schemas.microsoft.com/office/powerpoint/2010/main" val="1268943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a:t>Finally, the developer finishes implementing the program to the satisfaction of the </a:t>
            </a:r>
            <a:r>
              <a:rPr lang="en-US" sz="1000" dirty="0" smtClean="0"/>
              <a:t>tester.  But </a:t>
            </a:r>
            <a:r>
              <a:rPr lang="en-US" sz="1000" dirty="0"/>
              <a:t>then the requirements for the program change, and the team is back to square one.</a:t>
            </a:r>
          </a:p>
        </p:txBody>
      </p:sp>
      <p:sp>
        <p:nvSpPr>
          <p:cNvPr id="4" name="Slide Number Placeholder 3"/>
          <p:cNvSpPr>
            <a:spLocks noGrp="1"/>
          </p:cNvSpPr>
          <p:nvPr>
            <p:ph type="sldNum" sz="quarter" idx="10"/>
          </p:nvPr>
        </p:nvSpPr>
        <p:spPr/>
        <p:txBody>
          <a:bodyPr/>
          <a:lstStyle/>
          <a:p>
            <a:fld id="{760B18EB-5D7C-5C41-915F-A72C0DD2FE1D}" type="slidenum">
              <a:rPr lang="en-US" smtClean="0"/>
              <a:t>6</a:t>
            </a:fld>
            <a:endParaRPr lang="en-US"/>
          </a:p>
        </p:txBody>
      </p:sp>
    </p:spTree>
    <p:extLst>
      <p:ext uri="{BB962C8B-B14F-4D97-AF65-F5344CB8AC3E}">
        <p14:creationId xmlns:p14="http://schemas.microsoft.com/office/powerpoint/2010/main" val="303303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a:t>We can make several key observations from this typical development scenario.</a:t>
            </a:r>
          </a:p>
          <a:p>
            <a:pPr lvl="0" algn="just"/>
            <a:endParaRPr lang="en-US" sz="1000" dirty="0"/>
          </a:p>
          <a:p>
            <a:pPr lvl="0" algn="just"/>
            <a:r>
              <a:rPr lang="en-US" sz="1000" dirty="0"/>
              <a:t>First, program specifications have to made explicit, or else there cannot be effective communication between those implementing code and those testing it</a:t>
            </a:r>
            <a:r>
              <a:rPr lang="en-US" sz="1000" dirty="0" smtClean="0"/>
              <a:t>.</a:t>
            </a:r>
          </a:p>
          <a:p>
            <a:pPr lvl="0" algn="just"/>
            <a:endParaRPr lang="en-US" sz="1000" dirty="0"/>
          </a:p>
          <a:p>
            <a:pPr lvl="0" algn="just"/>
            <a:r>
              <a:rPr lang="en-US" sz="1000" dirty="0"/>
              <a:t>Second, development and testing of a program are often done independently. </a:t>
            </a:r>
            <a:r>
              <a:rPr lang="en-US" sz="1000" dirty="0" smtClean="0"/>
              <a:t> This </a:t>
            </a:r>
            <a:r>
              <a:rPr lang="en-US" sz="1000" dirty="0"/>
              <a:t>helps to ensure that errors in the code are caught</a:t>
            </a:r>
            <a:r>
              <a:rPr lang="en-US" sz="1000" dirty="0" smtClean="0"/>
              <a:t>.</a:t>
            </a:r>
          </a:p>
          <a:p>
            <a:pPr lvl="0" algn="just"/>
            <a:endParaRPr lang="en-US" sz="1000" dirty="0"/>
          </a:p>
          <a:p>
            <a:pPr lvl="0" algn="just"/>
            <a:r>
              <a:rPr lang="en-US" sz="1000" dirty="0"/>
              <a:t>Third, there are only finitely many resources available to development teams; not every bug can be found and caught</a:t>
            </a:r>
            <a:r>
              <a:rPr lang="en-US" sz="1000" dirty="0" smtClean="0"/>
              <a:t>.</a:t>
            </a:r>
          </a:p>
          <a:p>
            <a:pPr lvl="0" algn="just"/>
            <a:endParaRPr lang="en-US" sz="1000" dirty="0"/>
          </a:p>
          <a:p>
            <a:pPr lvl="0" algn="just"/>
            <a:r>
              <a:rPr lang="en-US" sz="1000" dirty="0"/>
              <a:t>Fourth, program specifications are not static; they evolve over time, and programming teams need to be able to adapt to these changes.</a:t>
            </a:r>
          </a:p>
          <a:p>
            <a:pPr lvl="0" algn="just"/>
            <a:endParaRPr lang="en-US" sz="1000" dirty="0"/>
          </a:p>
          <a:p>
            <a:pPr lvl="0" algn="just"/>
            <a:r>
              <a:rPr lang="en-US" sz="1000" dirty="0"/>
              <a:t>Let’s delve deeper into each of these observations.</a:t>
            </a:r>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7</a:t>
            </a:fld>
            <a:endParaRPr lang="en-US"/>
          </a:p>
        </p:txBody>
      </p:sp>
    </p:spTree>
    <p:extLst>
      <p:ext uri="{BB962C8B-B14F-4D97-AF65-F5344CB8AC3E}">
        <p14:creationId xmlns:p14="http://schemas.microsoft.com/office/powerpoint/2010/main" val="409781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a:t>The first observation from the scenario we saw was that specifications must be </a:t>
            </a:r>
            <a:r>
              <a:rPr lang="en-US" sz="1000" dirty="0" smtClean="0"/>
              <a:t>explicit.  This </a:t>
            </a:r>
            <a:r>
              <a:rPr lang="en-US" sz="1000" dirty="0"/>
              <a:t>is because the goal of testing is to check whether the implementation of the program agrees with a specification of the </a:t>
            </a:r>
            <a:r>
              <a:rPr lang="en-US" sz="1000" dirty="0" smtClean="0"/>
              <a:t>program.  W</a:t>
            </a:r>
            <a:r>
              <a:rPr lang="en-US" sz="1000" dirty="0" smtClean="0">
                <a:solidFill>
                  <a:schemeClr val="dk1"/>
                </a:solidFill>
              </a:rPr>
              <a:t>e </a:t>
            </a:r>
            <a:r>
              <a:rPr lang="en-US" sz="1000" dirty="0">
                <a:solidFill>
                  <a:schemeClr val="dk1"/>
                </a:solidFill>
              </a:rPr>
              <a:t>will come to the topic of what specifications look like shortly.</a:t>
            </a:r>
          </a:p>
          <a:p>
            <a:pPr lvl="0" algn="just"/>
            <a:endParaRPr lang="en-US" sz="1000" dirty="0" smtClean="0"/>
          </a:p>
          <a:p>
            <a:pPr lvl="0" algn="just"/>
            <a:r>
              <a:rPr lang="en-US" sz="1000" dirty="0" smtClean="0"/>
              <a:t>But </a:t>
            </a:r>
            <a:r>
              <a:rPr lang="en-US" sz="1000" dirty="0"/>
              <a:t>the main thing to note for now is that, without a specification, there is nothing to </a:t>
            </a:r>
            <a:r>
              <a:rPr lang="en-US" sz="1000" dirty="0" smtClean="0"/>
              <a:t>test!  Testing</a:t>
            </a:r>
            <a:r>
              <a:rPr lang="en-US" sz="1000" dirty="0"/>
              <a:t>, then, can be viewed as a form of consistency checking between the program’s implementation and </a:t>
            </a:r>
            <a:r>
              <a:rPr lang="en-US" sz="1000" dirty="0" smtClean="0"/>
              <a:t>specification.  This </a:t>
            </a:r>
            <a:r>
              <a:rPr lang="en-US" sz="1000" dirty="0"/>
              <a:t>is a recurring theme for all software quality checking approaches including testing.</a:t>
            </a:r>
          </a:p>
          <a:p>
            <a:pPr lvl="0" algn="just"/>
            <a:endParaRPr lang="en-US" sz="1000" dirty="0"/>
          </a:p>
          <a:p>
            <a:pPr lvl="0" algn="just"/>
            <a:r>
              <a:rPr lang="en-US" sz="1000" dirty="0"/>
              <a:t>This points to a potential shortcoming of all these approaches including </a:t>
            </a:r>
            <a:r>
              <a:rPr lang="en-US" sz="1000" dirty="0" smtClean="0"/>
              <a:t>testing: both </a:t>
            </a:r>
            <a:r>
              <a:rPr lang="en-US" sz="1000" dirty="0"/>
              <a:t>the implementation and specification could be wrong, and these approaches would not be able to notice the </a:t>
            </a:r>
            <a:r>
              <a:rPr lang="en-US" sz="1000" dirty="0" smtClean="0"/>
              <a:t>problem, as </a:t>
            </a:r>
            <a:r>
              <a:rPr lang="en-US" sz="1000" dirty="0"/>
              <a:t>they would declare the two to be consistent.</a:t>
            </a:r>
          </a:p>
          <a:p>
            <a:pPr lvl="0" algn="just"/>
            <a:endParaRPr lang="en-US" sz="1000" dirty="0"/>
          </a:p>
          <a:p>
            <a:pPr lvl="0" algn="just"/>
            <a:r>
              <a:rPr lang="en-US" sz="1000" dirty="0"/>
              <a:t>This leads us to our second observation.</a:t>
            </a:r>
          </a:p>
          <a:p>
            <a:pPr lvl="0" algn="just">
              <a:spcBef>
                <a:spcPts val="0"/>
              </a:spcBef>
              <a:buNone/>
            </a:pPr>
            <a:endParaRPr lang="en-US" sz="1000" dirty="0"/>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8</a:t>
            </a:fld>
            <a:endParaRPr lang="en-US"/>
          </a:p>
        </p:txBody>
      </p:sp>
    </p:spTree>
    <p:extLst>
      <p:ext uri="{BB962C8B-B14F-4D97-AF65-F5344CB8AC3E}">
        <p14:creationId xmlns:p14="http://schemas.microsoft.com/office/powerpoint/2010/main" val="1307922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a:t>The second observation from the scenario we saw was that the developer and tester were </a:t>
            </a:r>
            <a:r>
              <a:rPr lang="en-US" sz="1000" dirty="0" smtClean="0"/>
              <a:t>independent.  The </a:t>
            </a:r>
            <a:r>
              <a:rPr lang="en-US" sz="1000" dirty="0"/>
              <a:t>developer writes the program implementation, that is, what the program actually </a:t>
            </a:r>
            <a:r>
              <a:rPr lang="en-US" sz="1000" dirty="0" smtClean="0"/>
              <a:t>does, while </a:t>
            </a:r>
            <a:r>
              <a:rPr lang="en-US" sz="1000" dirty="0"/>
              <a:t>the tester writes a program specification, that is, a facet of what the program is expected to do.</a:t>
            </a:r>
          </a:p>
          <a:p>
            <a:pPr lvl="0" algn="just"/>
            <a:endParaRPr lang="en-US" sz="1000" dirty="0"/>
          </a:p>
          <a:p>
            <a:pPr lvl="0" algn="just"/>
            <a:r>
              <a:rPr lang="en-US" sz="1000" dirty="0"/>
              <a:t>Since the two parties are independent, it is less likely that both will make the same mistake, that is, </a:t>
            </a:r>
            <a:r>
              <a:rPr lang="en-US" sz="1000" dirty="0" smtClean="0"/>
              <a:t>the developer </a:t>
            </a:r>
            <a:r>
              <a:rPr lang="en-US" sz="1000" dirty="0"/>
              <a:t>will commit a bug in the program’s implementation and the tester will affirm that same bug in the </a:t>
            </a:r>
            <a:r>
              <a:rPr lang="en-US" sz="1000" dirty="0" smtClean="0"/>
              <a:t>specification.  It </a:t>
            </a:r>
            <a:r>
              <a:rPr lang="en-US" sz="1000" dirty="0"/>
              <a:t>is due to this independence that consistency checking makes sense.</a:t>
            </a:r>
          </a:p>
          <a:p>
            <a:pPr lvl="0" algn="just"/>
            <a:endParaRPr lang="en-US" sz="1000" dirty="0"/>
          </a:p>
          <a:p>
            <a:pPr lvl="0" algn="just"/>
            <a:r>
              <a:rPr lang="en-US" sz="1000" dirty="0"/>
              <a:t>So we saw that testing is useless without specifications.  We can also ask the converse question: are </a:t>
            </a:r>
            <a:r>
              <a:rPr lang="en-US" sz="1000" dirty="0" smtClean="0"/>
              <a:t>specifications useless </a:t>
            </a:r>
            <a:r>
              <a:rPr lang="en-US" sz="1000" dirty="0"/>
              <a:t>without testers?  That is, suppose you are a developer and there is no independent tester for the </a:t>
            </a:r>
            <a:r>
              <a:rPr lang="en-US" sz="1000" dirty="0" smtClean="0"/>
              <a:t>program you </a:t>
            </a:r>
            <a:r>
              <a:rPr lang="en-US" sz="1000" dirty="0"/>
              <a:t>are developing.  Then, does it make sense for you to write specifications?  The answer is </a:t>
            </a:r>
            <a:r>
              <a:rPr lang="en-US" sz="1000" dirty="0" smtClean="0"/>
              <a:t>yes.  This </a:t>
            </a:r>
            <a:r>
              <a:rPr lang="en-US" sz="1000" dirty="0"/>
              <a:t>is because, even though the same person -- that is, the developer -- writes both the implementation and </a:t>
            </a:r>
            <a:r>
              <a:rPr lang="en-US" sz="1000" dirty="0" smtClean="0"/>
              <a:t>the specification</a:t>
            </a:r>
            <a:r>
              <a:rPr lang="en-US" sz="1000" dirty="0"/>
              <a:t>, the specification artifact is typically much simpler than the implementation artifact.  This is because </a:t>
            </a:r>
            <a:r>
              <a:rPr lang="en-US" sz="1000" dirty="0" smtClean="0"/>
              <a:t>each specification </a:t>
            </a:r>
            <a:r>
              <a:rPr lang="en-US" sz="1000" dirty="0"/>
              <a:t>checks only one facet of the implementation.  So the specification is still unlikely to contain the same </a:t>
            </a:r>
            <a:r>
              <a:rPr lang="en-US" sz="1000" dirty="0" smtClean="0"/>
              <a:t>bug as </a:t>
            </a:r>
            <a:r>
              <a:rPr lang="en-US" sz="1000" dirty="0"/>
              <a:t>the implementation.</a:t>
            </a:r>
          </a:p>
          <a:p>
            <a:pPr lvl="0" algn="just"/>
            <a:endParaRPr lang="en-US" sz="1000" dirty="0"/>
          </a:p>
          <a:p>
            <a:pPr lvl="0" algn="just"/>
            <a:endParaRPr lang="en-US" sz="1000" dirty="0"/>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9</a:t>
            </a:fld>
            <a:endParaRPr lang="en-US"/>
          </a:p>
        </p:txBody>
      </p:sp>
    </p:spTree>
    <p:extLst>
      <p:ext uri="{BB962C8B-B14F-4D97-AF65-F5344CB8AC3E}">
        <p14:creationId xmlns:p14="http://schemas.microsoft.com/office/powerpoint/2010/main" val="49633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68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E47EE17B-1B61-B14B-94A9-5F56C60E8FED}" type="datetimeFigureOut">
              <a:rPr lang="en-US" smtClean="0"/>
              <a:t>12/29/16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C7985-6151-0E4A-B44C-CF7C2B0BD769}" type="slidenum">
              <a:rPr lang="en-US" smtClean="0"/>
              <a:t>‹#›</a:t>
            </a:fld>
            <a:endParaRPr lang="en-US"/>
          </a:p>
        </p:txBody>
      </p:sp>
    </p:spTree>
    <p:extLst>
      <p:ext uri="{BB962C8B-B14F-4D97-AF65-F5344CB8AC3E}">
        <p14:creationId xmlns:p14="http://schemas.microsoft.com/office/powerpoint/2010/main" val="877622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p:txBody>
          <a:bodyPr/>
          <a:lstStyle/>
          <a:p>
            <a:fld id="{E47EE17B-1B61-B14B-94A9-5F56C60E8FED}" type="datetimeFigureOut">
              <a:rPr lang="en-US" smtClean="0"/>
              <a:t>12/29/16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C7985-6151-0E4A-B44C-CF7C2B0BD769}" type="slidenum">
              <a:rPr lang="en-US" smtClean="0"/>
              <a:t>‹#›</a:t>
            </a:fld>
            <a:endParaRPr lang="en-US"/>
          </a:p>
        </p:txBody>
      </p:sp>
      <p:cxnSp>
        <p:nvCxnSpPr>
          <p:cNvPr id="8" name="Straight Connector 7"/>
          <p:cNvCxnSpPr/>
          <p:nvPr userDrawn="1"/>
        </p:nvCxnSpPr>
        <p:spPr>
          <a:xfrm>
            <a:off x="457200" y="1153038"/>
            <a:ext cx="82296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4039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0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7EE17B-1B61-B14B-94A9-5F56C60E8FED}" type="datetimeFigureOut">
              <a:rPr lang="en-US" smtClean="0"/>
              <a:t>12/29/16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7C7985-6151-0E4A-B44C-CF7C2B0BD769}" type="slidenum">
              <a:rPr lang="en-US" smtClean="0"/>
              <a:t>‹#›</a:t>
            </a:fld>
            <a:endParaRPr lang="en-US"/>
          </a:p>
        </p:txBody>
      </p:sp>
    </p:spTree>
    <p:extLst>
      <p:ext uri="{BB962C8B-B14F-4D97-AF65-F5344CB8AC3E}">
        <p14:creationId xmlns:p14="http://schemas.microsoft.com/office/powerpoint/2010/main" val="462885926"/>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NULL" TargetMode="External"/><Relationship Id="rId5" Type="http://schemas.openxmlformats.org/officeDocument/2006/relationships/image" Target="../media/image2.jpg"/><Relationship Id="rId6" Type="http://schemas.openxmlformats.org/officeDocument/2006/relationships/image" Target="../media/image3.png"/><Relationship Id="rId7"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66212"/>
            <a:ext cx="7772400" cy="1470025"/>
          </a:xfrm>
        </p:spPr>
        <p:txBody>
          <a:bodyPr/>
          <a:lstStyle/>
          <a:p>
            <a:r>
              <a:rPr lang="en-US" dirty="0" smtClean="0"/>
              <a:t>Introduction to Testing</a:t>
            </a:r>
            <a:endParaRPr lang="en-US" dirty="0"/>
          </a:p>
        </p:txBody>
      </p:sp>
      <p:sp>
        <p:nvSpPr>
          <p:cNvPr id="3" name="Subtitle 2"/>
          <p:cNvSpPr>
            <a:spLocks noGrp="1"/>
          </p:cNvSpPr>
          <p:nvPr>
            <p:ph type="subTitle" idx="1"/>
          </p:nvPr>
        </p:nvSpPr>
        <p:spPr>
          <a:xfrm>
            <a:off x="1139697" y="3763166"/>
            <a:ext cx="6966226" cy="2372791"/>
          </a:xfrm>
        </p:spPr>
        <p:txBody>
          <a:bodyPr>
            <a:noAutofit/>
          </a:bodyPr>
          <a:lstStyle/>
          <a:p>
            <a:r>
              <a:rPr lang="en-US" sz="3600" dirty="0" smtClean="0"/>
              <a:t>CS 6340</a:t>
            </a:r>
          </a:p>
        </p:txBody>
      </p:sp>
    </p:spTree>
    <p:extLst>
      <p:ext uri="{BB962C8B-B14F-4D97-AF65-F5344CB8AC3E}">
        <p14:creationId xmlns:p14="http://schemas.microsoft.com/office/powerpoint/2010/main" val="9353280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Observations</a:t>
            </a:r>
          </a:p>
        </p:txBody>
      </p:sp>
      <p:sp>
        <p:nvSpPr>
          <p:cNvPr id="3" name="Content Placeholder 2"/>
          <p:cNvSpPr>
            <a:spLocks noGrp="1"/>
          </p:cNvSpPr>
          <p:nvPr>
            <p:ph idx="1"/>
          </p:nvPr>
        </p:nvSpPr>
        <p:spPr/>
        <p:txBody>
          <a:bodyPr>
            <a:normAutofit/>
          </a:bodyPr>
          <a:lstStyle/>
          <a:p>
            <a:r>
              <a:rPr lang="en-US" dirty="0"/>
              <a:t>Resources are </a:t>
            </a:r>
            <a:r>
              <a:rPr lang="en-US" dirty="0" smtClean="0"/>
              <a:t>finite</a:t>
            </a:r>
          </a:p>
          <a:p>
            <a:pPr marL="457200" lvl="1" indent="0">
              <a:buNone/>
            </a:pPr>
            <a:r>
              <a:rPr lang="en-US" dirty="0" smtClean="0"/>
              <a:t>=&gt; </a:t>
            </a:r>
            <a:r>
              <a:rPr lang="en-US" dirty="0"/>
              <a:t>Limit how many tests are written</a:t>
            </a:r>
          </a:p>
          <a:p>
            <a:endParaRPr lang="en-US" dirty="0"/>
          </a:p>
          <a:p>
            <a:r>
              <a:rPr lang="en-US" dirty="0"/>
              <a:t>Specifications evolve over </a:t>
            </a:r>
            <a:r>
              <a:rPr lang="en-US" dirty="0" smtClean="0"/>
              <a:t>time</a:t>
            </a:r>
          </a:p>
          <a:p>
            <a:pPr marL="457200" lvl="1" indent="0">
              <a:buNone/>
            </a:pPr>
            <a:r>
              <a:rPr lang="en-US" dirty="0" smtClean="0"/>
              <a:t>=&gt; </a:t>
            </a:r>
            <a:r>
              <a:rPr lang="en-US" dirty="0"/>
              <a:t>Tests must be updated over time</a:t>
            </a:r>
          </a:p>
          <a:p>
            <a:endParaRPr lang="en-US" dirty="0"/>
          </a:p>
          <a:p>
            <a:r>
              <a:rPr lang="en-US" dirty="0"/>
              <a:t>An Idea: Automated </a:t>
            </a:r>
            <a:r>
              <a:rPr lang="en-US" dirty="0" smtClean="0"/>
              <a:t>Testing</a:t>
            </a:r>
          </a:p>
          <a:p>
            <a:pPr marL="457200" lvl="1" indent="0">
              <a:buNone/>
            </a:pPr>
            <a:r>
              <a:rPr lang="en-US" dirty="0" smtClean="0"/>
              <a:t>=&gt; </a:t>
            </a:r>
            <a:r>
              <a:rPr lang="en-US" dirty="0"/>
              <a:t>No need for testers!?</a:t>
            </a:r>
          </a:p>
          <a:p>
            <a:endParaRPr lang="en-US" dirty="0"/>
          </a:p>
        </p:txBody>
      </p:sp>
    </p:spTree>
    <p:extLst>
      <p:ext uri="{BB962C8B-B14F-4D97-AF65-F5344CB8AC3E}">
        <p14:creationId xmlns:p14="http://schemas.microsoft.com/office/powerpoint/2010/main" val="19613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of This Lesson</a:t>
            </a:r>
          </a:p>
        </p:txBody>
      </p:sp>
      <p:sp>
        <p:nvSpPr>
          <p:cNvPr id="3" name="Content Placeholder 2"/>
          <p:cNvSpPr>
            <a:spLocks noGrp="1"/>
          </p:cNvSpPr>
          <p:nvPr>
            <p:ph idx="1"/>
          </p:nvPr>
        </p:nvSpPr>
        <p:spPr/>
        <p:txBody>
          <a:bodyPr>
            <a:normAutofit/>
          </a:bodyPr>
          <a:lstStyle/>
          <a:p>
            <a:r>
              <a:rPr lang="en-US" dirty="0"/>
              <a:t>Landscape of </a:t>
            </a:r>
            <a:r>
              <a:rPr lang="en-US" dirty="0" smtClean="0"/>
              <a:t>Testing</a:t>
            </a:r>
            <a:endParaRPr lang="en-US" dirty="0"/>
          </a:p>
          <a:p>
            <a:endParaRPr lang="en-US" dirty="0"/>
          </a:p>
          <a:p>
            <a:r>
              <a:rPr lang="en-US" dirty="0" smtClean="0"/>
              <a:t>Specifications</a:t>
            </a:r>
          </a:p>
          <a:p>
            <a:pPr lvl="1"/>
            <a:r>
              <a:rPr lang="en-US" dirty="0" smtClean="0">
                <a:solidFill>
                  <a:srgbClr val="7030A0"/>
                </a:solidFill>
              </a:rPr>
              <a:t>Pre-</a:t>
            </a:r>
            <a:r>
              <a:rPr lang="en-US" dirty="0" smtClean="0"/>
              <a:t> </a:t>
            </a:r>
            <a:r>
              <a:rPr lang="en-US" dirty="0"/>
              <a:t>and </a:t>
            </a:r>
            <a:r>
              <a:rPr lang="en-US" dirty="0">
                <a:solidFill>
                  <a:srgbClr val="7030A0"/>
                </a:solidFill>
              </a:rPr>
              <a:t>Post- Conditions</a:t>
            </a:r>
          </a:p>
          <a:p>
            <a:endParaRPr lang="en-US" dirty="0"/>
          </a:p>
          <a:p>
            <a:r>
              <a:rPr lang="en-US" dirty="0"/>
              <a:t>Measuring Test Suite </a:t>
            </a:r>
            <a:r>
              <a:rPr lang="en-US" dirty="0" smtClean="0"/>
              <a:t>Quality</a:t>
            </a:r>
          </a:p>
          <a:p>
            <a:pPr lvl="1"/>
            <a:r>
              <a:rPr lang="en-US" dirty="0" smtClean="0">
                <a:solidFill>
                  <a:srgbClr val="7030A0"/>
                </a:solidFill>
              </a:rPr>
              <a:t>Coverage Metrics</a:t>
            </a:r>
          </a:p>
          <a:p>
            <a:pPr lvl="1"/>
            <a:r>
              <a:rPr lang="en-US" dirty="0" smtClean="0">
                <a:solidFill>
                  <a:srgbClr val="7030A0"/>
                </a:solidFill>
              </a:rPr>
              <a:t>Mutation Analysis</a:t>
            </a:r>
            <a:endParaRPr lang="en-US" dirty="0">
              <a:solidFill>
                <a:srgbClr val="7030A0"/>
              </a:solidFill>
            </a:endParaRPr>
          </a:p>
        </p:txBody>
      </p:sp>
    </p:spTree>
    <p:extLst>
      <p:ext uri="{BB962C8B-B14F-4D97-AF65-F5344CB8AC3E}">
        <p14:creationId xmlns:p14="http://schemas.microsoft.com/office/powerpoint/2010/main" val="114985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Classification of Testing Approaches</a:t>
            </a:r>
            <a:endParaRPr lang="en-US" dirty="0"/>
          </a:p>
        </p:txBody>
      </p:sp>
      <p:cxnSp>
        <p:nvCxnSpPr>
          <p:cNvPr id="14" name="Shape 156"/>
          <p:cNvCxnSpPr/>
          <p:nvPr/>
        </p:nvCxnSpPr>
        <p:spPr>
          <a:xfrm flipV="1">
            <a:off x="2576944" y="1995354"/>
            <a:ext cx="14081" cy="3227832"/>
          </a:xfrm>
          <a:prstGeom prst="straightConnector1">
            <a:avLst/>
          </a:prstGeom>
          <a:noFill/>
          <a:ln w="31750" cap="flat" cmpd="sng">
            <a:solidFill>
              <a:schemeClr val="dk2"/>
            </a:solidFill>
            <a:prstDash val="solid"/>
            <a:round/>
            <a:headEnd type="none" w="lg" len="lg"/>
            <a:tailEnd type="triangle" w="lg" len="lg"/>
          </a:ln>
        </p:spPr>
      </p:cxnSp>
      <p:cxnSp>
        <p:nvCxnSpPr>
          <p:cNvPr id="15" name="Shape 157"/>
          <p:cNvCxnSpPr/>
          <p:nvPr/>
        </p:nvCxnSpPr>
        <p:spPr>
          <a:xfrm flipV="1">
            <a:off x="2576943" y="5214116"/>
            <a:ext cx="3635790" cy="7117"/>
          </a:xfrm>
          <a:prstGeom prst="straightConnector1">
            <a:avLst/>
          </a:prstGeom>
          <a:noFill/>
          <a:ln w="31750" cap="flat" cmpd="sng">
            <a:solidFill>
              <a:schemeClr val="dk2"/>
            </a:solidFill>
            <a:prstDash val="solid"/>
            <a:round/>
            <a:headEnd type="none" w="lg" len="lg"/>
            <a:tailEnd type="triangle" w="lg" len="lg"/>
          </a:ln>
        </p:spPr>
      </p:cxnSp>
      <p:sp>
        <p:nvSpPr>
          <p:cNvPr id="17" name="Shape 159"/>
          <p:cNvSpPr txBox="1"/>
          <p:nvPr/>
        </p:nvSpPr>
        <p:spPr>
          <a:xfrm rot="-5400000">
            <a:off x="1596260" y="4320400"/>
            <a:ext cx="1429799" cy="611999"/>
          </a:xfrm>
          <a:prstGeom prst="rect">
            <a:avLst/>
          </a:prstGeom>
          <a:noFill/>
          <a:ln>
            <a:noFill/>
          </a:ln>
        </p:spPr>
        <p:txBody>
          <a:bodyPr lIns="91425" tIns="91425" rIns="91425" bIns="91425" anchor="t" anchorCtr="0">
            <a:noAutofit/>
          </a:bodyPr>
          <a:lstStyle/>
          <a:p>
            <a:pPr lvl="0" algn="ctr" rtl="0">
              <a:spcBef>
                <a:spcPts val="0"/>
              </a:spcBef>
              <a:buNone/>
            </a:pPr>
            <a:r>
              <a:rPr lang="en-US" sz="2400" dirty="0"/>
              <a:t>Manual</a:t>
            </a:r>
          </a:p>
        </p:txBody>
      </p:sp>
      <p:sp>
        <p:nvSpPr>
          <p:cNvPr id="18" name="Shape 160"/>
          <p:cNvSpPr txBox="1"/>
          <p:nvPr/>
        </p:nvSpPr>
        <p:spPr>
          <a:xfrm>
            <a:off x="2576943" y="5239561"/>
            <a:ext cx="1429799" cy="611999"/>
          </a:xfrm>
          <a:prstGeom prst="rect">
            <a:avLst/>
          </a:prstGeom>
          <a:noFill/>
          <a:ln>
            <a:noFill/>
          </a:ln>
        </p:spPr>
        <p:txBody>
          <a:bodyPr lIns="91425" tIns="91425" rIns="91425" bIns="91425" anchor="t" anchorCtr="0">
            <a:noAutofit/>
          </a:bodyPr>
          <a:lstStyle/>
          <a:p>
            <a:pPr lvl="0" algn="ctr" rtl="0">
              <a:spcBef>
                <a:spcPts val="0"/>
              </a:spcBef>
              <a:buNone/>
            </a:pPr>
            <a:r>
              <a:rPr lang="en-US" sz="2400"/>
              <a:t>Black-Box</a:t>
            </a:r>
          </a:p>
        </p:txBody>
      </p:sp>
      <p:sp>
        <p:nvSpPr>
          <p:cNvPr id="19" name="Shape 161"/>
          <p:cNvSpPr txBox="1"/>
          <p:nvPr/>
        </p:nvSpPr>
        <p:spPr>
          <a:xfrm>
            <a:off x="4134470" y="5252970"/>
            <a:ext cx="1637680" cy="611999"/>
          </a:xfrm>
          <a:prstGeom prst="rect">
            <a:avLst/>
          </a:prstGeom>
          <a:noFill/>
          <a:ln>
            <a:noFill/>
          </a:ln>
        </p:spPr>
        <p:txBody>
          <a:bodyPr lIns="91425" tIns="91425" rIns="91425" bIns="91425" anchor="t" anchorCtr="0">
            <a:noAutofit/>
          </a:bodyPr>
          <a:lstStyle/>
          <a:p>
            <a:pPr lvl="0" algn="ctr" rtl="0">
              <a:spcBef>
                <a:spcPts val="0"/>
              </a:spcBef>
              <a:buNone/>
            </a:pPr>
            <a:r>
              <a:rPr lang="en-US" sz="2400"/>
              <a:t>White-Box</a:t>
            </a:r>
          </a:p>
        </p:txBody>
      </p:sp>
      <p:sp>
        <p:nvSpPr>
          <p:cNvPr id="20" name="Shape 162"/>
          <p:cNvSpPr/>
          <p:nvPr/>
        </p:nvSpPr>
        <p:spPr>
          <a:xfrm>
            <a:off x="2613362" y="2423160"/>
            <a:ext cx="3230581" cy="2752538"/>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23" name="Shape 165"/>
          <p:cNvCxnSpPr>
            <a:stCxn id="20" idx="0"/>
            <a:endCxn id="20" idx="2"/>
          </p:cNvCxnSpPr>
          <p:nvPr/>
        </p:nvCxnSpPr>
        <p:spPr>
          <a:xfrm>
            <a:off x="4228653" y="2423160"/>
            <a:ext cx="0" cy="2752538"/>
          </a:xfrm>
          <a:prstGeom prst="straightConnector1">
            <a:avLst/>
          </a:prstGeom>
          <a:noFill/>
          <a:ln w="9525" cap="flat" cmpd="sng">
            <a:solidFill>
              <a:schemeClr val="dk2"/>
            </a:solidFill>
            <a:prstDash val="solid"/>
            <a:round/>
            <a:headEnd type="none" w="lg" len="lg"/>
            <a:tailEnd type="none" w="lg" len="lg"/>
          </a:ln>
        </p:spPr>
      </p:cxnSp>
      <p:cxnSp>
        <p:nvCxnSpPr>
          <p:cNvPr id="24" name="Shape 166"/>
          <p:cNvCxnSpPr>
            <a:endCxn id="20" idx="3"/>
          </p:cNvCxnSpPr>
          <p:nvPr/>
        </p:nvCxnSpPr>
        <p:spPr>
          <a:xfrm>
            <a:off x="2613362" y="3780665"/>
            <a:ext cx="3230581" cy="18764"/>
          </a:xfrm>
          <a:prstGeom prst="straightConnector1">
            <a:avLst/>
          </a:prstGeom>
          <a:noFill/>
          <a:ln w="9525" cap="flat" cmpd="sng">
            <a:solidFill>
              <a:schemeClr val="dk2"/>
            </a:solidFill>
            <a:prstDash val="solid"/>
            <a:round/>
            <a:headEnd type="none" w="lg" len="lg"/>
            <a:tailEnd type="none" w="lg" len="lg"/>
          </a:ln>
        </p:spPr>
      </p:cxnSp>
      <p:sp>
        <p:nvSpPr>
          <p:cNvPr id="33" name="Shape 158"/>
          <p:cNvSpPr txBox="1"/>
          <p:nvPr/>
        </p:nvSpPr>
        <p:spPr>
          <a:xfrm rot="-5400000">
            <a:off x="1442640" y="2768509"/>
            <a:ext cx="1737039" cy="611999"/>
          </a:xfrm>
          <a:prstGeom prst="rect">
            <a:avLst/>
          </a:prstGeom>
          <a:noFill/>
          <a:ln>
            <a:noFill/>
          </a:ln>
        </p:spPr>
        <p:txBody>
          <a:bodyPr lIns="91425" tIns="91425" rIns="91425" bIns="91425" anchor="t" anchorCtr="0">
            <a:noAutofit/>
          </a:bodyPr>
          <a:lstStyle/>
          <a:p>
            <a:pPr lvl="0" algn="ctr">
              <a:spcBef>
                <a:spcPts val="0"/>
              </a:spcBef>
              <a:buNone/>
            </a:pPr>
            <a:r>
              <a:rPr lang="en-US" sz="2400"/>
              <a:t>Automated</a:t>
            </a:r>
          </a:p>
        </p:txBody>
      </p:sp>
    </p:spTree>
    <p:extLst>
      <p:ext uri="{BB962C8B-B14F-4D97-AF65-F5344CB8AC3E}">
        <p14:creationId xmlns:p14="http://schemas.microsoft.com/office/powerpoint/2010/main" val="593456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Classification of Testing Approaches</a:t>
            </a:r>
            <a:endParaRPr lang="en-US" dirty="0"/>
          </a:p>
        </p:txBody>
      </p:sp>
      <p:cxnSp>
        <p:nvCxnSpPr>
          <p:cNvPr id="14" name="Shape 156"/>
          <p:cNvCxnSpPr/>
          <p:nvPr/>
        </p:nvCxnSpPr>
        <p:spPr>
          <a:xfrm flipV="1">
            <a:off x="2576944" y="1995354"/>
            <a:ext cx="14081" cy="3227832"/>
          </a:xfrm>
          <a:prstGeom prst="straightConnector1">
            <a:avLst/>
          </a:prstGeom>
          <a:noFill/>
          <a:ln w="31750" cap="flat" cmpd="sng">
            <a:solidFill>
              <a:schemeClr val="dk2"/>
            </a:solidFill>
            <a:prstDash val="solid"/>
            <a:round/>
            <a:headEnd type="none" w="lg" len="lg"/>
            <a:tailEnd type="triangle" w="lg" len="lg"/>
          </a:ln>
        </p:spPr>
      </p:cxnSp>
      <p:cxnSp>
        <p:nvCxnSpPr>
          <p:cNvPr id="15" name="Shape 157"/>
          <p:cNvCxnSpPr/>
          <p:nvPr/>
        </p:nvCxnSpPr>
        <p:spPr>
          <a:xfrm flipV="1">
            <a:off x="2576943" y="5214116"/>
            <a:ext cx="3635790" cy="7117"/>
          </a:xfrm>
          <a:prstGeom prst="straightConnector1">
            <a:avLst/>
          </a:prstGeom>
          <a:noFill/>
          <a:ln w="31750" cap="flat" cmpd="sng">
            <a:solidFill>
              <a:schemeClr val="dk2"/>
            </a:solidFill>
            <a:prstDash val="solid"/>
            <a:round/>
            <a:headEnd type="none" w="lg" len="lg"/>
            <a:tailEnd type="triangle" w="lg" len="lg"/>
          </a:ln>
        </p:spPr>
      </p:cxnSp>
      <p:sp>
        <p:nvSpPr>
          <p:cNvPr id="17" name="Shape 159"/>
          <p:cNvSpPr txBox="1"/>
          <p:nvPr/>
        </p:nvSpPr>
        <p:spPr>
          <a:xfrm rot="-5400000">
            <a:off x="1596260" y="4320400"/>
            <a:ext cx="1429799" cy="611999"/>
          </a:xfrm>
          <a:prstGeom prst="rect">
            <a:avLst/>
          </a:prstGeom>
          <a:noFill/>
          <a:ln>
            <a:noFill/>
          </a:ln>
        </p:spPr>
        <p:txBody>
          <a:bodyPr lIns="91425" tIns="91425" rIns="91425" bIns="91425" anchor="t" anchorCtr="0">
            <a:noAutofit/>
          </a:bodyPr>
          <a:lstStyle/>
          <a:p>
            <a:pPr lvl="0" algn="ctr" rtl="0">
              <a:spcBef>
                <a:spcPts val="0"/>
              </a:spcBef>
              <a:buNone/>
            </a:pPr>
            <a:r>
              <a:rPr lang="en-US" sz="2400" dirty="0"/>
              <a:t>Manual</a:t>
            </a:r>
          </a:p>
        </p:txBody>
      </p:sp>
      <p:sp>
        <p:nvSpPr>
          <p:cNvPr id="18" name="Shape 160"/>
          <p:cNvSpPr txBox="1"/>
          <p:nvPr/>
        </p:nvSpPr>
        <p:spPr>
          <a:xfrm>
            <a:off x="2576943" y="5239561"/>
            <a:ext cx="1429799" cy="611999"/>
          </a:xfrm>
          <a:prstGeom prst="rect">
            <a:avLst/>
          </a:prstGeom>
          <a:noFill/>
          <a:ln>
            <a:noFill/>
          </a:ln>
        </p:spPr>
        <p:txBody>
          <a:bodyPr lIns="91425" tIns="91425" rIns="91425" bIns="91425" anchor="t" anchorCtr="0">
            <a:noAutofit/>
          </a:bodyPr>
          <a:lstStyle/>
          <a:p>
            <a:pPr lvl="0" algn="ctr" rtl="0">
              <a:spcBef>
                <a:spcPts val="0"/>
              </a:spcBef>
              <a:buNone/>
            </a:pPr>
            <a:r>
              <a:rPr lang="en-US" sz="2400"/>
              <a:t>Black-Box</a:t>
            </a:r>
          </a:p>
        </p:txBody>
      </p:sp>
      <p:sp>
        <p:nvSpPr>
          <p:cNvPr id="19" name="Shape 161"/>
          <p:cNvSpPr txBox="1"/>
          <p:nvPr/>
        </p:nvSpPr>
        <p:spPr>
          <a:xfrm>
            <a:off x="4134470" y="5252970"/>
            <a:ext cx="1637680" cy="611999"/>
          </a:xfrm>
          <a:prstGeom prst="rect">
            <a:avLst/>
          </a:prstGeom>
          <a:noFill/>
          <a:ln>
            <a:noFill/>
          </a:ln>
        </p:spPr>
        <p:txBody>
          <a:bodyPr lIns="91425" tIns="91425" rIns="91425" bIns="91425" anchor="t" anchorCtr="0">
            <a:noAutofit/>
          </a:bodyPr>
          <a:lstStyle/>
          <a:p>
            <a:pPr lvl="0" algn="ctr" rtl="0">
              <a:spcBef>
                <a:spcPts val="0"/>
              </a:spcBef>
              <a:buNone/>
            </a:pPr>
            <a:r>
              <a:rPr lang="en-US" sz="2400"/>
              <a:t>White-Box</a:t>
            </a:r>
          </a:p>
        </p:txBody>
      </p:sp>
      <p:sp>
        <p:nvSpPr>
          <p:cNvPr id="20" name="Shape 162"/>
          <p:cNvSpPr/>
          <p:nvPr/>
        </p:nvSpPr>
        <p:spPr>
          <a:xfrm>
            <a:off x="2613362" y="2423160"/>
            <a:ext cx="3230581" cy="2752538"/>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21" name="Shape 163"/>
          <p:cNvCxnSpPr/>
          <p:nvPr/>
        </p:nvCxnSpPr>
        <p:spPr>
          <a:xfrm flipH="1">
            <a:off x="5148900" y="2565081"/>
            <a:ext cx="1246499" cy="504900"/>
          </a:xfrm>
          <a:prstGeom prst="straightConnector1">
            <a:avLst/>
          </a:prstGeom>
          <a:noFill/>
          <a:ln w="31750" cap="flat" cmpd="sng">
            <a:solidFill>
              <a:schemeClr val="dk2"/>
            </a:solidFill>
            <a:prstDash val="solid"/>
            <a:round/>
            <a:headEnd type="none" w="lg" len="lg"/>
            <a:tailEnd type="triangle" w="lg" len="lg"/>
          </a:ln>
        </p:spPr>
      </p:cxnSp>
      <p:sp>
        <p:nvSpPr>
          <p:cNvPr id="22" name="Shape 164"/>
          <p:cNvSpPr txBox="1"/>
          <p:nvPr/>
        </p:nvSpPr>
        <p:spPr>
          <a:xfrm>
            <a:off x="6212733" y="1984708"/>
            <a:ext cx="2019980" cy="1176900"/>
          </a:xfrm>
          <a:prstGeom prst="rect">
            <a:avLst/>
          </a:prstGeom>
          <a:noFill/>
          <a:ln>
            <a:noFill/>
          </a:ln>
        </p:spPr>
        <p:txBody>
          <a:bodyPr lIns="91425" tIns="91425" rIns="91425" bIns="91425" anchor="t" anchorCtr="0">
            <a:noAutofit/>
          </a:bodyPr>
          <a:lstStyle/>
          <a:p>
            <a:pPr lvl="0" algn="ctr" rtl="0">
              <a:spcBef>
                <a:spcPts val="0"/>
              </a:spcBef>
              <a:buNone/>
            </a:pPr>
            <a:r>
              <a:rPr lang="en-US" sz="2400" dirty="0"/>
              <a:t>Needs Program Analysis</a:t>
            </a:r>
          </a:p>
        </p:txBody>
      </p:sp>
      <p:cxnSp>
        <p:nvCxnSpPr>
          <p:cNvPr id="23" name="Shape 165"/>
          <p:cNvCxnSpPr>
            <a:stCxn id="20" idx="0"/>
            <a:endCxn id="20" idx="2"/>
          </p:cNvCxnSpPr>
          <p:nvPr/>
        </p:nvCxnSpPr>
        <p:spPr>
          <a:xfrm>
            <a:off x="4228653" y="2423160"/>
            <a:ext cx="0" cy="2752538"/>
          </a:xfrm>
          <a:prstGeom prst="straightConnector1">
            <a:avLst/>
          </a:prstGeom>
          <a:noFill/>
          <a:ln w="9525" cap="flat" cmpd="sng">
            <a:solidFill>
              <a:schemeClr val="dk2"/>
            </a:solidFill>
            <a:prstDash val="solid"/>
            <a:round/>
            <a:headEnd type="none" w="lg" len="lg"/>
            <a:tailEnd type="none" w="lg" len="lg"/>
          </a:ln>
        </p:spPr>
      </p:cxnSp>
      <p:cxnSp>
        <p:nvCxnSpPr>
          <p:cNvPr id="24" name="Shape 166"/>
          <p:cNvCxnSpPr>
            <a:endCxn id="20" idx="3"/>
          </p:cNvCxnSpPr>
          <p:nvPr/>
        </p:nvCxnSpPr>
        <p:spPr>
          <a:xfrm>
            <a:off x="2613362" y="3780665"/>
            <a:ext cx="3230581" cy="18764"/>
          </a:xfrm>
          <a:prstGeom prst="straightConnector1">
            <a:avLst/>
          </a:prstGeom>
          <a:noFill/>
          <a:ln w="9525" cap="flat" cmpd="sng">
            <a:solidFill>
              <a:schemeClr val="dk2"/>
            </a:solidFill>
            <a:prstDash val="solid"/>
            <a:round/>
            <a:headEnd type="none" w="lg" len="lg"/>
            <a:tailEnd type="none" w="lg" len="lg"/>
          </a:ln>
        </p:spPr>
      </p:cxnSp>
      <p:sp>
        <p:nvSpPr>
          <p:cNvPr id="33" name="Shape 158"/>
          <p:cNvSpPr txBox="1"/>
          <p:nvPr/>
        </p:nvSpPr>
        <p:spPr>
          <a:xfrm rot="-5400000">
            <a:off x="1442640" y="2768509"/>
            <a:ext cx="1737039" cy="611999"/>
          </a:xfrm>
          <a:prstGeom prst="rect">
            <a:avLst/>
          </a:prstGeom>
          <a:noFill/>
          <a:ln>
            <a:noFill/>
          </a:ln>
        </p:spPr>
        <p:txBody>
          <a:bodyPr lIns="91425" tIns="91425" rIns="91425" bIns="91425" anchor="t" anchorCtr="0">
            <a:noAutofit/>
          </a:bodyPr>
          <a:lstStyle/>
          <a:p>
            <a:pPr lvl="0" algn="ctr">
              <a:spcBef>
                <a:spcPts val="0"/>
              </a:spcBef>
              <a:buNone/>
            </a:pPr>
            <a:r>
              <a:rPr lang="en-US" sz="2400"/>
              <a:t>Automated</a:t>
            </a:r>
          </a:p>
        </p:txBody>
      </p:sp>
    </p:spTree>
    <p:extLst>
      <p:ext uri="{BB962C8B-B14F-4D97-AF65-F5344CB8AC3E}">
        <p14:creationId xmlns:p14="http://schemas.microsoft.com/office/powerpoint/2010/main" val="151421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par>
                                <p:cTn id="8" presetID="9"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dissolv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vs. Manual Testing</a:t>
            </a:r>
          </a:p>
        </p:txBody>
      </p:sp>
      <p:sp>
        <p:nvSpPr>
          <p:cNvPr id="3" name="Content Placeholder 2"/>
          <p:cNvSpPr>
            <a:spLocks noGrp="1"/>
          </p:cNvSpPr>
          <p:nvPr>
            <p:ph idx="1"/>
          </p:nvPr>
        </p:nvSpPr>
        <p:spPr/>
        <p:txBody>
          <a:bodyPr>
            <a:normAutofit/>
          </a:bodyPr>
          <a:lstStyle/>
          <a:p>
            <a:r>
              <a:rPr lang="en-US" dirty="0"/>
              <a:t>Automated Testing:</a:t>
            </a:r>
          </a:p>
          <a:p>
            <a:pPr lvl="1"/>
            <a:r>
              <a:rPr lang="en-US" sz="3000" dirty="0"/>
              <a:t>Find bugs more quickly</a:t>
            </a:r>
          </a:p>
          <a:p>
            <a:pPr lvl="1"/>
            <a:r>
              <a:rPr lang="en-US" sz="3000" dirty="0"/>
              <a:t>No need to write tests</a:t>
            </a:r>
          </a:p>
          <a:p>
            <a:pPr lvl="1"/>
            <a:r>
              <a:rPr lang="en-US" sz="3000" dirty="0"/>
              <a:t>If software changes, no need to maintain tests</a:t>
            </a:r>
          </a:p>
          <a:p>
            <a:endParaRPr lang="en-US" dirty="0"/>
          </a:p>
          <a:p>
            <a:r>
              <a:rPr lang="en-US" dirty="0"/>
              <a:t>Manual Testing:</a:t>
            </a:r>
          </a:p>
          <a:p>
            <a:pPr lvl="1"/>
            <a:r>
              <a:rPr lang="en-US" sz="3000" dirty="0"/>
              <a:t>Efficient test suite</a:t>
            </a:r>
          </a:p>
          <a:p>
            <a:pPr lvl="1"/>
            <a:r>
              <a:rPr lang="en-US" sz="3000" dirty="0"/>
              <a:t>Potentially better coverage</a:t>
            </a:r>
          </a:p>
        </p:txBody>
      </p:sp>
    </p:spTree>
    <p:extLst>
      <p:ext uri="{BB962C8B-B14F-4D97-AF65-F5344CB8AC3E}">
        <p14:creationId xmlns:p14="http://schemas.microsoft.com/office/powerpoint/2010/main" val="354739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Black-Box vs. White-Box Testing</a:t>
            </a:r>
          </a:p>
        </p:txBody>
      </p:sp>
      <p:sp>
        <p:nvSpPr>
          <p:cNvPr id="3" name="Content Placeholder 2"/>
          <p:cNvSpPr>
            <a:spLocks noGrp="1"/>
          </p:cNvSpPr>
          <p:nvPr>
            <p:ph idx="1"/>
          </p:nvPr>
        </p:nvSpPr>
        <p:spPr>
          <a:xfrm>
            <a:off x="457200" y="1600200"/>
            <a:ext cx="8332470" cy="4525963"/>
          </a:xfrm>
        </p:spPr>
        <p:txBody>
          <a:bodyPr>
            <a:normAutofit fontScale="92500" lnSpcReduction="10000"/>
          </a:bodyPr>
          <a:lstStyle/>
          <a:p>
            <a:r>
              <a:rPr lang="en-US" sz="3500" dirty="0"/>
              <a:t>Black-Box Testing:</a:t>
            </a:r>
          </a:p>
          <a:p>
            <a:pPr lvl="1"/>
            <a:r>
              <a:rPr lang="en-US" sz="3200" dirty="0"/>
              <a:t>Can work with code that cannot be modified</a:t>
            </a:r>
          </a:p>
          <a:p>
            <a:pPr lvl="1"/>
            <a:r>
              <a:rPr lang="en-US" sz="3200" dirty="0"/>
              <a:t>Does not need to analyze or study code</a:t>
            </a:r>
          </a:p>
          <a:p>
            <a:pPr lvl="1"/>
            <a:r>
              <a:rPr lang="en-US" sz="3200" dirty="0"/>
              <a:t>Code can be in any format (managed, binary, obfuscated)</a:t>
            </a:r>
          </a:p>
          <a:p>
            <a:endParaRPr lang="en-US" dirty="0"/>
          </a:p>
          <a:p>
            <a:r>
              <a:rPr lang="en-US" sz="3500" dirty="0"/>
              <a:t>White-Box Testing:</a:t>
            </a:r>
          </a:p>
          <a:p>
            <a:pPr lvl="1"/>
            <a:r>
              <a:rPr lang="en-US" sz="3200" dirty="0"/>
              <a:t>Efficient test suite</a:t>
            </a:r>
          </a:p>
          <a:p>
            <a:pPr lvl="1"/>
            <a:r>
              <a:rPr lang="en-US" sz="3200" dirty="0"/>
              <a:t>Potentially better </a:t>
            </a:r>
            <a:r>
              <a:rPr lang="en-US" sz="3200" dirty="0" smtClean="0"/>
              <a:t>coverage</a:t>
            </a:r>
            <a:endParaRPr lang="en-US" sz="3200" dirty="0"/>
          </a:p>
        </p:txBody>
      </p:sp>
    </p:spTree>
    <p:extLst>
      <p:ext uri="{BB962C8B-B14F-4D97-AF65-F5344CB8AC3E}">
        <p14:creationId xmlns:p14="http://schemas.microsoft.com/office/powerpoint/2010/main" val="1760825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Mobile App Security</a:t>
            </a:r>
          </a:p>
        </p:txBody>
      </p:sp>
      <p:sp>
        <p:nvSpPr>
          <p:cNvPr id="5" name="Shape 186"/>
          <p:cNvSpPr txBox="1"/>
          <p:nvPr/>
        </p:nvSpPr>
        <p:spPr>
          <a:xfrm>
            <a:off x="2255820" y="2012186"/>
            <a:ext cx="5635698" cy="1097700"/>
          </a:xfrm>
          <a:prstGeom prst="rect">
            <a:avLst/>
          </a:prstGeom>
          <a:noFill/>
          <a:ln>
            <a:noFill/>
          </a:ln>
        </p:spPr>
        <p:txBody>
          <a:bodyPr lIns="91425" tIns="91425" rIns="91425" bIns="91425" anchor="t" anchorCtr="0">
            <a:noAutofit/>
          </a:bodyPr>
          <a:lstStyle/>
          <a:p>
            <a:pPr lvl="0" algn="l" rtl="0">
              <a:spcBef>
                <a:spcPts val="0"/>
              </a:spcBef>
              <a:buNone/>
            </a:pPr>
            <a:endParaRPr sz="1500" dirty="0"/>
          </a:p>
          <a:p>
            <a:pPr lvl="0" algn="l" rtl="0">
              <a:spcBef>
                <a:spcPts val="0"/>
              </a:spcBef>
              <a:buNone/>
            </a:pPr>
            <a:r>
              <a:rPr lang="en-US" sz="1500" dirty="0" err="1">
                <a:latin typeface="Consolas"/>
                <a:ea typeface="Consolas"/>
                <a:cs typeface="Consolas"/>
                <a:sym typeface="Consolas"/>
              </a:rPr>
              <a:t>HttpPost</a:t>
            </a:r>
            <a:r>
              <a:rPr lang="en-US" sz="1500" dirty="0">
                <a:latin typeface="Consolas"/>
                <a:ea typeface="Consolas"/>
                <a:cs typeface="Consolas"/>
                <a:sym typeface="Consolas"/>
              </a:rPr>
              <a:t> </a:t>
            </a:r>
            <a:r>
              <a:rPr lang="en-US" sz="1500" dirty="0" err="1">
                <a:latin typeface="Consolas"/>
                <a:ea typeface="Consolas"/>
                <a:cs typeface="Consolas"/>
                <a:sym typeface="Consolas"/>
              </a:rPr>
              <a:t>localHttpPost</a:t>
            </a:r>
            <a:r>
              <a:rPr lang="en-US" sz="1500" dirty="0">
                <a:latin typeface="Consolas"/>
                <a:ea typeface="Consolas"/>
                <a:cs typeface="Consolas"/>
                <a:sym typeface="Consolas"/>
              </a:rPr>
              <a:t> = new </a:t>
            </a:r>
            <a:r>
              <a:rPr lang="en-US" sz="1500" dirty="0" err="1">
                <a:latin typeface="Consolas"/>
                <a:ea typeface="Consolas"/>
                <a:cs typeface="Consolas"/>
                <a:sym typeface="Consolas"/>
              </a:rPr>
              <a:t>HttpPost</a:t>
            </a:r>
            <a:r>
              <a:rPr lang="en-US" sz="1500" dirty="0">
                <a:latin typeface="Consolas"/>
                <a:ea typeface="Consolas"/>
                <a:cs typeface="Consolas"/>
                <a:sym typeface="Consolas"/>
              </a:rPr>
              <a:t>(...);</a:t>
            </a:r>
          </a:p>
          <a:p>
            <a:pPr lvl="0" algn="l" rtl="0">
              <a:spcBef>
                <a:spcPts val="0"/>
              </a:spcBef>
              <a:buNone/>
            </a:pPr>
            <a:r>
              <a:rPr lang="en-US" sz="1500" dirty="0">
                <a:latin typeface="Consolas"/>
                <a:ea typeface="Consolas"/>
                <a:cs typeface="Consolas"/>
                <a:sym typeface="Consolas"/>
              </a:rPr>
              <a:t>(new </a:t>
            </a:r>
            <a:r>
              <a:rPr lang="en-US" sz="1500" dirty="0" err="1">
                <a:latin typeface="Consolas"/>
                <a:ea typeface="Consolas"/>
                <a:cs typeface="Consolas"/>
                <a:sym typeface="Consolas"/>
              </a:rPr>
              <a:t>DefaultHttpClient</a:t>
            </a:r>
            <a:r>
              <a:rPr lang="en-US" sz="1500" dirty="0">
                <a:latin typeface="Consolas"/>
                <a:ea typeface="Consolas"/>
                <a:cs typeface="Consolas"/>
                <a:sym typeface="Consolas"/>
              </a:rPr>
              <a:t>()).execute(</a:t>
            </a:r>
            <a:r>
              <a:rPr lang="en-US" sz="1500" dirty="0" err="1">
                <a:latin typeface="Consolas"/>
                <a:ea typeface="Consolas"/>
                <a:cs typeface="Consolas"/>
                <a:sym typeface="Consolas"/>
              </a:rPr>
              <a:t>localHttpPost</a:t>
            </a:r>
            <a:r>
              <a:rPr lang="en-US" sz="1500" dirty="0">
                <a:latin typeface="Consolas"/>
                <a:ea typeface="Consolas"/>
                <a:cs typeface="Consolas"/>
                <a:sym typeface="Consolas"/>
              </a:rPr>
              <a:t>);</a:t>
            </a:r>
          </a:p>
          <a:p>
            <a:pPr lvl="0" algn="l" rtl="0">
              <a:spcBef>
                <a:spcPts val="0"/>
              </a:spcBef>
              <a:buNone/>
            </a:pPr>
            <a:r>
              <a:rPr lang="en-US" sz="1500" dirty="0"/>
              <a:t/>
            </a:r>
            <a:br>
              <a:rPr lang="en-US" sz="1500" dirty="0"/>
            </a:br>
            <a:endParaRPr lang="en-US" sz="1500" dirty="0"/>
          </a:p>
        </p:txBody>
      </p:sp>
      <p:pic>
        <p:nvPicPr>
          <p:cNvPr id="6" name="Shape 188"/>
          <p:cNvPicPr preferRelativeResize="0"/>
          <p:nvPr/>
        </p:nvPicPr>
        <p:blipFill>
          <a:blip r:embed="rId3">
            <a:alphaModFix/>
          </a:blip>
          <a:stretch>
            <a:fillRect/>
          </a:stretch>
        </p:blipFill>
        <p:spPr>
          <a:xfrm>
            <a:off x="459743" y="1794338"/>
            <a:ext cx="1538224" cy="2563674"/>
          </a:xfrm>
          <a:prstGeom prst="rect">
            <a:avLst/>
          </a:prstGeom>
          <a:noFill/>
          <a:ln>
            <a:noFill/>
          </a:ln>
        </p:spPr>
      </p:pic>
      <p:sp>
        <p:nvSpPr>
          <p:cNvPr id="7" name="Shape 189"/>
          <p:cNvSpPr txBox="1"/>
          <p:nvPr/>
        </p:nvSpPr>
        <p:spPr>
          <a:xfrm>
            <a:off x="1657350" y="3759730"/>
            <a:ext cx="5669280" cy="649499"/>
          </a:xfrm>
          <a:prstGeom prst="rect">
            <a:avLst/>
          </a:prstGeom>
          <a:noFill/>
          <a:ln>
            <a:noFill/>
          </a:ln>
        </p:spPr>
        <p:txBody>
          <a:bodyPr lIns="91425" tIns="91425" rIns="91425" bIns="91425" anchor="ctr" anchorCtr="0">
            <a:noAutofit/>
          </a:bodyPr>
          <a:lstStyle/>
          <a:p>
            <a:pPr lvl="0" algn="r" rtl="0">
              <a:spcBef>
                <a:spcPts val="0"/>
              </a:spcBef>
              <a:buNone/>
            </a:pPr>
            <a:r>
              <a:rPr lang="en-US" sz="1500" u="sng">
                <a:solidFill>
                  <a:schemeClr val="hlink"/>
                </a:solidFill>
                <a:latin typeface="Consolas"/>
                <a:ea typeface="Consolas"/>
                <a:cs typeface="Consolas"/>
                <a:sym typeface="Consolas"/>
                <a:hlinkClick r:id="rId4" invalidUrl="http://[...]search.gongfu-android.com:8511/[...]search/"/>
              </a:rPr>
              <a:t>http://[...]search.gongfu-android.com:8511/[...]</a:t>
            </a:r>
          </a:p>
        </p:txBody>
      </p:sp>
      <p:pic>
        <p:nvPicPr>
          <p:cNvPr id="8" name="Shape 190"/>
          <p:cNvPicPr preferRelativeResize="0"/>
          <p:nvPr/>
        </p:nvPicPr>
        <p:blipFill>
          <a:blip r:embed="rId5">
            <a:alphaModFix/>
          </a:blip>
          <a:stretch>
            <a:fillRect/>
          </a:stretch>
        </p:blipFill>
        <p:spPr>
          <a:xfrm>
            <a:off x="7391360" y="4069345"/>
            <a:ext cx="1105948" cy="1993420"/>
          </a:xfrm>
          <a:prstGeom prst="rect">
            <a:avLst/>
          </a:prstGeom>
          <a:noFill/>
          <a:ln>
            <a:noFill/>
          </a:ln>
        </p:spPr>
      </p:pic>
      <p:pic>
        <p:nvPicPr>
          <p:cNvPr id="9" name="Shape 191"/>
          <p:cNvPicPr preferRelativeResize="0"/>
          <p:nvPr/>
        </p:nvPicPr>
        <p:blipFill>
          <a:blip r:embed="rId6">
            <a:alphaModFix/>
          </a:blip>
          <a:stretch>
            <a:fillRect/>
          </a:stretch>
        </p:blipFill>
        <p:spPr>
          <a:xfrm flipH="1">
            <a:off x="6026745" y="4538770"/>
            <a:ext cx="1269000" cy="1219200"/>
          </a:xfrm>
          <a:prstGeom prst="rect">
            <a:avLst/>
          </a:prstGeom>
          <a:noFill/>
          <a:ln>
            <a:noFill/>
          </a:ln>
        </p:spPr>
      </p:pic>
      <p:pic>
        <p:nvPicPr>
          <p:cNvPr id="10" name="Shape 192"/>
          <p:cNvPicPr preferRelativeResize="0"/>
          <p:nvPr/>
        </p:nvPicPr>
        <p:blipFill>
          <a:blip r:embed="rId7">
            <a:alphaModFix amt="40000"/>
          </a:blip>
          <a:stretch>
            <a:fillRect/>
          </a:stretch>
        </p:blipFill>
        <p:spPr>
          <a:xfrm rot="20964432">
            <a:off x="6136324" y="1986668"/>
            <a:ext cx="1105028" cy="1238877"/>
          </a:xfrm>
          <a:prstGeom prst="rect">
            <a:avLst/>
          </a:prstGeom>
          <a:noFill/>
          <a:ln>
            <a:noFill/>
          </a:ln>
        </p:spPr>
      </p:pic>
      <p:cxnSp>
        <p:nvCxnSpPr>
          <p:cNvPr id="11" name="Shape 193"/>
          <p:cNvCxnSpPr/>
          <p:nvPr/>
        </p:nvCxnSpPr>
        <p:spPr>
          <a:xfrm flipH="1">
            <a:off x="2300207" y="2598503"/>
            <a:ext cx="3945854" cy="1234204"/>
          </a:xfrm>
          <a:prstGeom prst="straightConnector1">
            <a:avLst/>
          </a:prstGeom>
          <a:noFill/>
          <a:ln w="9525" cap="flat" cmpd="sng">
            <a:solidFill>
              <a:schemeClr val="dk2"/>
            </a:solidFill>
            <a:prstDash val="solid"/>
            <a:round/>
            <a:headEnd type="none" w="lg" len="lg"/>
            <a:tailEnd type="none" w="lg" len="lg"/>
          </a:ln>
        </p:spPr>
      </p:cxnSp>
      <p:cxnSp>
        <p:nvCxnSpPr>
          <p:cNvPr id="12" name="Shape 194"/>
          <p:cNvCxnSpPr/>
          <p:nvPr/>
        </p:nvCxnSpPr>
        <p:spPr>
          <a:xfrm>
            <a:off x="6728507" y="2598503"/>
            <a:ext cx="514263" cy="1207952"/>
          </a:xfrm>
          <a:prstGeom prst="straightConnector1">
            <a:avLst/>
          </a:prstGeom>
          <a:noFill/>
          <a:ln w="9525" cap="flat" cmpd="sng">
            <a:solidFill>
              <a:schemeClr val="dk2"/>
            </a:solidFill>
            <a:prstDash val="solid"/>
            <a:round/>
            <a:headEnd type="none" w="lg" len="lg"/>
            <a:tailEnd type="none" w="lg" len="lg"/>
          </a:ln>
        </p:spPr>
      </p:cxnSp>
    </p:spTree>
    <p:extLst>
      <p:ext uri="{BB962C8B-B14F-4D97-AF65-F5344CB8AC3E}">
        <p14:creationId xmlns:p14="http://schemas.microsoft.com/office/powerpoint/2010/main" val="1696482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Automated Testing Problem</a:t>
            </a:r>
          </a:p>
        </p:txBody>
      </p:sp>
      <p:sp>
        <p:nvSpPr>
          <p:cNvPr id="3" name="Content Placeholder 2"/>
          <p:cNvSpPr>
            <a:spLocks noGrp="1"/>
          </p:cNvSpPr>
          <p:nvPr>
            <p:ph idx="1"/>
          </p:nvPr>
        </p:nvSpPr>
        <p:spPr/>
        <p:txBody>
          <a:bodyPr>
            <a:normAutofit/>
          </a:bodyPr>
          <a:lstStyle/>
          <a:p>
            <a:r>
              <a:rPr lang="en-US" dirty="0"/>
              <a:t>Automated testing is hard to do</a:t>
            </a:r>
          </a:p>
          <a:p>
            <a:endParaRPr lang="en-US" dirty="0"/>
          </a:p>
          <a:p>
            <a:r>
              <a:rPr lang="en-US" dirty="0"/>
              <a:t>Probably impossible for entire systems</a:t>
            </a:r>
          </a:p>
          <a:p>
            <a:endParaRPr lang="en-US" dirty="0"/>
          </a:p>
          <a:p>
            <a:r>
              <a:rPr lang="en-US" dirty="0"/>
              <a:t>Certainly impossible without specifications</a:t>
            </a:r>
          </a:p>
          <a:p>
            <a:endParaRPr lang="en-US" dirty="0"/>
          </a:p>
        </p:txBody>
      </p:sp>
    </p:spTree>
    <p:extLst>
      <p:ext uri="{BB962C8B-B14F-4D97-AF65-F5344CB8AC3E}">
        <p14:creationId xmlns:p14="http://schemas.microsoft.com/office/powerpoint/2010/main" val="153887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 and Post-Conditions</a:t>
            </a:r>
          </a:p>
        </p:txBody>
      </p:sp>
      <p:sp>
        <p:nvSpPr>
          <p:cNvPr id="3" name="Content Placeholder 2"/>
          <p:cNvSpPr>
            <a:spLocks noGrp="1"/>
          </p:cNvSpPr>
          <p:nvPr>
            <p:ph idx="1"/>
          </p:nvPr>
        </p:nvSpPr>
        <p:spPr/>
        <p:txBody>
          <a:bodyPr>
            <a:normAutofit/>
          </a:bodyPr>
          <a:lstStyle/>
          <a:p>
            <a:r>
              <a:rPr lang="en-US" dirty="0"/>
              <a:t>A </a:t>
            </a:r>
            <a:r>
              <a:rPr lang="en-US" dirty="0">
                <a:solidFill>
                  <a:srgbClr val="7030A0"/>
                </a:solidFill>
              </a:rPr>
              <a:t>pre-condition</a:t>
            </a:r>
            <a:r>
              <a:rPr lang="en-US" dirty="0"/>
              <a:t> is a predicate</a:t>
            </a:r>
          </a:p>
          <a:p>
            <a:pPr lvl="1"/>
            <a:r>
              <a:rPr lang="en-US" dirty="0"/>
              <a:t>Assumed to hold before a function executes</a:t>
            </a:r>
          </a:p>
          <a:p>
            <a:endParaRPr lang="en-US" dirty="0"/>
          </a:p>
          <a:p>
            <a:r>
              <a:rPr lang="en-US" dirty="0"/>
              <a:t>A </a:t>
            </a:r>
            <a:r>
              <a:rPr lang="en-US" dirty="0">
                <a:solidFill>
                  <a:srgbClr val="7030A0"/>
                </a:solidFill>
              </a:rPr>
              <a:t>post-condition</a:t>
            </a:r>
            <a:r>
              <a:rPr lang="en-US" dirty="0"/>
              <a:t> is a predicate</a:t>
            </a:r>
          </a:p>
          <a:p>
            <a:pPr lvl="1"/>
            <a:r>
              <a:rPr lang="en-US" dirty="0"/>
              <a:t>Expected to hold after a function executes, whenever the pre-condition also </a:t>
            </a:r>
            <a:r>
              <a:rPr lang="en-US" dirty="0" smtClean="0"/>
              <a:t>holds</a:t>
            </a:r>
            <a:endParaRPr lang="en-US" dirty="0"/>
          </a:p>
        </p:txBody>
      </p:sp>
    </p:spTree>
    <p:extLst>
      <p:ext uri="{BB962C8B-B14F-4D97-AF65-F5344CB8AC3E}">
        <p14:creationId xmlns:p14="http://schemas.microsoft.com/office/powerpoint/2010/main" val="1856592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Shape 214"/>
          <p:cNvSpPr txBox="1"/>
          <p:nvPr/>
        </p:nvSpPr>
        <p:spPr>
          <a:xfrm>
            <a:off x="994794" y="1878235"/>
            <a:ext cx="6869045" cy="3910200"/>
          </a:xfrm>
          <a:prstGeom prst="rect">
            <a:avLst/>
          </a:prstGeom>
          <a:noFill/>
          <a:ln>
            <a:noFill/>
          </a:ln>
        </p:spPr>
        <p:txBody>
          <a:bodyPr lIns="91425" tIns="91425" rIns="91425" bIns="91425" anchor="t" anchorCtr="0">
            <a:noAutofit/>
          </a:bodyPr>
          <a:lstStyle/>
          <a:p>
            <a:pPr lvl="0" rtl="0">
              <a:lnSpc>
                <a:spcPct val="90000"/>
              </a:lnSpc>
              <a:spcBef>
                <a:spcPts val="700"/>
              </a:spcBef>
              <a:buNone/>
            </a:pPr>
            <a:r>
              <a:rPr lang="en-US" sz="2400" dirty="0">
                <a:latin typeface="Consolas"/>
                <a:ea typeface="Consolas"/>
                <a:cs typeface="Consolas"/>
                <a:sym typeface="Consolas"/>
              </a:rPr>
              <a:t>class Stack&lt;T&gt; {</a:t>
            </a:r>
            <a:br>
              <a:rPr lang="en-US" sz="2400" dirty="0">
                <a:latin typeface="Consolas"/>
                <a:ea typeface="Consolas"/>
                <a:cs typeface="Consolas"/>
                <a:sym typeface="Consolas"/>
              </a:rPr>
            </a:br>
            <a:r>
              <a:rPr lang="en-US" sz="2400" dirty="0">
                <a:latin typeface="Consolas"/>
                <a:ea typeface="Consolas"/>
                <a:cs typeface="Consolas"/>
                <a:sym typeface="Consolas"/>
              </a:rPr>
              <a:t>   T[] array;</a:t>
            </a:r>
            <a:br>
              <a:rPr lang="en-US" sz="2400" dirty="0">
                <a:latin typeface="Consolas"/>
                <a:ea typeface="Consolas"/>
                <a:cs typeface="Consolas"/>
                <a:sym typeface="Consolas"/>
              </a:rPr>
            </a:br>
            <a:r>
              <a:rPr lang="en-US" sz="2400" dirty="0">
                <a:latin typeface="Consolas"/>
                <a:ea typeface="Consolas"/>
                <a:cs typeface="Consolas"/>
                <a:sym typeface="Consolas"/>
              </a:rPr>
              <a:t>   </a:t>
            </a:r>
            <a:r>
              <a:rPr lang="en-US" sz="2400" dirty="0" err="1">
                <a:latin typeface="Consolas"/>
                <a:ea typeface="Consolas"/>
                <a:cs typeface="Consolas"/>
                <a:sym typeface="Consolas"/>
              </a:rPr>
              <a:t>int</a:t>
            </a:r>
            <a:r>
              <a:rPr lang="en-US" sz="2400" dirty="0">
                <a:latin typeface="Consolas"/>
                <a:ea typeface="Consolas"/>
                <a:cs typeface="Consolas"/>
                <a:sym typeface="Consolas"/>
              </a:rPr>
              <a:t> size;</a:t>
            </a:r>
          </a:p>
          <a:p>
            <a:pPr lvl="0" rtl="0">
              <a:lnSpc>
                <a:spcPct val="90000"/>
              </a:lnSpc>
              <a:spcBef>
                <a:spcPts val="700"/>
              </a:spcBef>
              <a:buNone/>
            </a:pPr>
            <a:r>
              <a:rPr lang="en-US" sz="2400" dirty="0">
                <a:latin typeface="Consolas"/>
                <a:ea typeface="Consolas"/>
                <a:cs typeface="Consolas"/>
                <a:sym typeface="Consolas"/>
              </a:rPr>
              <a:t/>
            </a:r>
            <a:br>
              <a:rPr lang="en-US" sz="2400" dirty="0">
                <a:latin typeface="Consolas"/>
                <a:ea typeface="Consolas"/>
                <a:cs typeface="Consolas"/>
                <a:sym typeface="Consolas"/>
              </a:rPr>
            </a:br>
            <a:r>
              <a:rPr lang="en-US" sz="2400" dirty="0">
                <a:solidFill>
                  <a:srgbClr val="0B5394"/>
                </a:solidFill>
                <a:latin typeface="Consolas"/>
                <a:ea typeface="Consolas"/>
                <a:cs typeface="Consolas"/>
                <a:sym typeface="Consolas"/>
              </a:rPr>
              <a:t>   Pre: </a:t>
            </a:r>
            <a:r>
              <a:rPr lang="en-US" sz="2400" dirty="0" err="1">
                <a:solidFill>
                  <a:srgbClr val="0B5394"/>
                </a:solidFill>
                <a:latin typeface="Consolas"/>
                <a:ea typeface="Consolas"/>
                <a:cs typeface="Consolas"/>
                <a:sym typeface="Consolas"/>
              </a:rPr>
              <a:t>s.size</a:t>
            </a:r>
            <a:r>
              <a:rPr lang="en-US" sz="2400" dirty="0">
                <a:solidFill>
                  <a:srgbClr val="0B5394"/>
                </a:solidFill>
                <a:latin typeface="Consolas"/>
                <a:ea typeface="Consolas"/>
                <a:cs typeface="Consolas"/>
                <a:sym typeface="Consolas"/>
              </a:rPr>
              <a:t>() &gt; 0</a:t>
            </a:r>
            <a:r>
              <a:rPr lang="en-US" sz="2400" dirty="0">
                <a:latin typeface="Consolas"/>
                <a:ea typeface="Consolas"/>
                <a:cs typeface="Consolas"/>
                <a:sym typeface="Consolas"/>
              </a:rPr>
              <a:t/>
            </a:r>
            <a:br>
              <a:rPr lang="en-US" sz="2400" dirty="0">
                <a:latin typeface="Consolas"/>
                <a:ea typeface="Consolas"/>
                <a:cs typeface="Consolas"/>
                <a:sym typeface="Consolas"/>
              </a:rPr>
            </a:br>
            <a:r>
              <a:rPr lang="en-US" sz="2400" dirty="0">
                <a:latin typeface="Consolas"/>
                <a:ea typeface="Consolas"/>
                <a:cs typeface="Consolas"/>
                <a:sym typeface="Consolas"/>
              </a:rPr>
              <a:t>   T pop() { return array[--size]; }</a:t>
            </a:r>
            <a:br>
              <a:rPr lang="en-US" sz="2400" dirty="0">
                <a:latin typeface="Consolas"/>
                <a:ea typeface="Consolas"/>
                <a:cs typeface="Consolas"/>
                <a:sym typeface="Consolas"/>
              </a:rPr>
            </a:br>
            <a:r>
              <a:rPr lang="en-US" sz="2400" dirty="0">
                <a:solidFill>
                  <a:srgbClr val="0B5394"/>
                </a:solidFill>
                <a:latin typeface="Consolas"/>
                <a:ea typeface="Consolas"/>
                <a:cs typeface="Consolas"/>
                <a:sym typeface="Consolas"/>
              </a:rPr>
              <a:t>   Post: </a:t>
            </a:r>
            <a:r>
              <a:rPr lang="en-US" sz="2400" dirty="0" err="1">
                <a:solidFill>
                  <a:srgbClr val="0B5394"/>
                </a:solidFill>
                <a:latin typeface="Consolas"/>
                <a:ea typeface="Consolas"/>
                <a:cs typeface="Consolas"/>
                <a:sym typeface="Consolas"/>
              </a:rPr>
              <a:t>s’.size</a:t>
            </a:r>
            <a:r>
              <a:rPr lang="en-US" sz="2400" dirty="0">
                <a:solidFill>
                  <a:srgbClr val="0B5394"/>
                </a:solidFill>
                <a:latin typeface="Consolas"/>
                <a:ea typeface="Consolas"/>
                <a:cs typeface="Consolas"/>
                <a:sym typeface="Consolas"/>
              </a:rPr>
              <a:t>() == </a:t>
            </a:r>
            <a:r>
              <a:rPr lang="en-US" sz="2400" dirty="0" err="1">
                <a:solidFill>
                  <a:srgbClr val="0B5394"/>
                </a:solidFill>
                <a:latin typeface="Consolas"/>
                <a:ea typeface="Consolas"/>
                <a:cs typeface="Consolas"/>
                <a:sym typeface="Consolas"/>
              </a:rPr>
              <a:t>s.size</a:t>
            </a:r>
            <a:r>
              <a:rPr lang="en-US" sz="2400" dirty="0">
                <a:solidFill>
                  <a:srgbClr val="0B5394"/>
                </a:solidFill>
                <a:latin typeface="Consolas"/>
                <a:ea typeface="Consolas"/>
                <a:cs typeface="Consolas"/>
                <a:sym typeface="Consolas"/>
              </a:rPr>
              <a:t>() - 1</a:t>
            </a:r>
            <a:r>
              <a:rPr lang="en-US" sz="2400" dirty="0">
                <a:latin typeface="Consolas"/>
                <a:ea typeface="Consolas"/>
                <a:cs typeface="Consolas"/>
                <a:sym typeface="Consolas"/>
              </a:rPr>
              <a:t/>
            </a:r>
            <a:br>
              <a:rPr lang="en-US" sz="2400" dirty="0">
                <a:latin typeface="Consolas"/>
                <a:ea typeface="Consolas"/>
                <a:cs typeface="Consolas"/>
                <a:sym typeface="Consolas"/>
              </a:rPr>
            </a:br>
            <a:r>
              <a:rPr lang="en-US" sz="2400" dirty="0">
                <a:latin typeface="Consolas"/>
                <a:ea typeface="Consolas"/>
                <a:cs typeface="Consolas"/>
                <a:sym typeface="Consolas"/>
              </a:rPr>
              <a:t/>
            </a:r>
            <a:br>
              <a:rPr lang="en-US" sz="2400" dirty="0">
                <a:latin typeface="Consolas"/>
                <a:ea typeface="Consolas"/>
                <a:cs typeface="Consolas"/>
                <a:sym typeface="Consolas"/>
              </a:rPr>
            </a:br>
            <a:r>
              <a:rPr lang="en-US" sz="2400" dirty="0">
                <a:latin typeface="Consolas"/>
                <a:ea typeface="Consolas"/>
                <a:cs typeface="Consolas"/>
                <a:sym typeface="Consolas"/>
              </a:rPr>
              <a:t>   </a:t>
            </a:r>
            <a:r>
              <a:rPr lang="en-US" sz="2400" dirty="0" err="1">
                <a:latin typeface="Consolas"/>
                <a:ea typeface="Consolas"/>
                <a:cs typeface="Consolas"/>
                <a:sym typeface="Consolas"/>
              </a:rPr>
              <a:t>int</a:t>
            </a:r>
            <a:r>
              <a:rPr lang="en-US" sz="2400" dirty="0">
                <a:latin typeface="Consolas"/>
                <a:ea typeface="Consolas"/>
                <a:cs typeface="Consolas"/>
                <a:sym typeface="Consolas"/>
              </a:rPr>
              <a:t> size() { return size; }</a:t>
            </a:r>
            <a:br>
              <a:rPr lang="en-US" sz="2400" dirty="0">
                <a:latin typeface="Consolas"/>
                <a:ea typeface="Consolas"/>
                <a:cs typeface="Consolas"/>
                <a:sym typeface="Consolas"/>
              </a:rPr>
            </a:br>
            <a:r>
              <a:rPr lang="en-US" sz="2400" dirty="0">
                <a:latin typeface="Consolas"/>
                <a:ea typeface="Consolas"/>
                <a:cs typeface="Consolas"/>
                <a:sym typeface="Consolas"/>
              </a:rPr>
              <a:t>}</a:t>
            </a:r>
          </a:p>
        </p:txBody>
      </p:sp>
    </p:spTree>
    <p:extLst>
      <p:ext uri="{BB962C8B-B14F-4D97-AF65-F5344CB8AC3E}">
        <p14:creationId xmlns:p14="http://schemas.microsoft.com/office/powerpoint/2010/main" val="1248303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Today</a:t>
            </a:r>
            <a:endParaRPr lang="en-US" dirty="0"/>
          </a:p>
        </p:txBody>
      </p:sp>
      <p:sp>
        <p:nvSpPr>
          <p:cNvPr id="6" name="Shape 53"/>
          <p:cNvSpPr/>
          <p:nvPr/>
        </p:nvSpPr>
        <p:spPr>
          <a:xfrm>
            <a:off x="1724090" y="3755610"/>
            <a:ext cx="1752300" cy="12056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a:t>Developer</a:t>
            </a:r>
          </a:p>
        </p:txBody>
      </p:sp>
      <p:sp>
        <p:nvSpPr>
          <p:cNvPr id="7" name="Shape 54"/>
          <p:cNvSpPr/>
          <p:nvPr/>
        </p:nvSpPr>
        <p:spPr>
          <a:xfrm>
            <a:off x="5500790" y="3755610"/>
            <a:ext cx="1752300" cy="12056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Tester</a:t>
            </a:r>
          </a:p>
        </p:txBody>
      </p:sp>
      <p:sp>
        <p:nvSpPr>
          <p:cNvPr id="8" name="Shape 55"/>
          <p:cNvSpPr/>
          <p:nvPr/>
        </p:nvSpPr>
        <p:spPr>
          <a:xfrm>
            <a:off x="3628690" y="2335660"/>
            <a:ext cx="1752300" cy="12056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Manager</a:t>
            </a:r>
          </a:p>
        </p:txBody>
      </p:sp>
      <p:cxnSp>
        <p:nvCxnSpPr>
          <p:cNvPr id="9" name="Shape 56"/>
          <p:cNvCxnSpPr/>
          <p:nvPr/>
        </p:nvCxnSpPr>
        <p:spPr>
          <a:xfrm rot="10800000" flipH="1">
            <a:off x="3219771" y="3364880"/>
            <a:ext cx="665400" cy="567300"/>
          </a:xfrm>
          <a:prstGeom prst="straightConnector1">
            <a:avLst/>
          </a:prstGeom>
          <a:noFill/>
          <a:ln w="9525" cap="flat" cmpd="sng">
            <a:solidFill>
              <a:schemeClr val="dk2"/>
            </a:solidFill>
            <a:prstDash val="solid"/>
            <a:round/>
            <a:headEnd type="none" w="lg" len="lg"/>
            <a:tailEnd type="triangle" w="lg" len="lg"/>
          </a:ln>
        </p:spPr>
      </p:cxnSp>
      <p:cxnSp>
        <p:nvCxnSpPr>
          <p:cNvPr id="10" name="Shape 57"/>
          <p:cNvCxnSpPr/>
          <p:nvPr/>
        </p:nvCxnSpPr>
        <p:spPr>
          <a:xfrm rot="10800000">
            <a:off x="5124408" y="3364880"/>
            <a:ext cx="633000" cy="567300"/>
          </a:xfrm>
          <a:prstGeom prst="straightConnector1">
            <a:avLst/>
          </a:prstGeom>
          <a:noFill/>
          <a:ln w="9525" cap="flat" cmpd="sng">
            <a:solidFill>
              <a:schemeClr val="dk2"/>
            </a:solidFill>
            <a:prstDash val="solid"/>
            <a:round/>
            <a:headEnd type="none" w="lg" len="lg"/>
            <a:tailEnd type="triangle" w="lg" len="lg"/>
          </a:ln>
        </p:spPr>
      </p:cxnSp>
    </p:spTree>
    <p:extLst>
      <p:ext uri="{BB962C8B-B14F-4D97-AF65-F5344CB8AC3E}">
        <p14:creationId xmlns:p14="http://schemas.microsoft.com/office/powerpoint/2010/main" val="14449122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Pre- and Post-Conditions</a:t>
            </a:r>
          </a:p>
        </p:txBody>
      </p:sp>
      <p:sp>
        <p:nvSpPr>
          <p:cNvPr id="3" name="Content Placeholder 2"/>
          <p:cNvSpPr>
            <a:spLocks noGrp="1"/>
          </p:cNvSpPr>
          <p:nvPr>
            <p:ph idx="1"/>
          </p:nvPr>
        </p:nvSpPr>
        <p:spPr>
          <a:xfrm>
            <a:off x="457200" y="1600200"/>
            <a:ext cx="8401050" cy="4525963"/>
          </a:xfrm>
        </p:spPr>
        <p:txBody>
          <a:bodyPr>
            <a:normAutofit/>
          </a:bodyPr>
          <a:lstStyle/>
          <a:p>
            <a:r>
              <a:rPr lang="en-US" dirty="0"/>
              <a:t>Most useful if they are executable</a:t>
            </a:r>
          </a:p>
          <a:p>
            <a:pPr lvl="1"/>
            <a:r>
              <a:rPr lang="en-US" dirty="0"/>
              <a:t>Written in the programming language itself</a:t>
            </a:r>
          </a:p>
          <a:p>
            <a:pPr lvl="1"/>
            <a:r>
              <a:rPr lang="en-US" dirty="0"/>
              <a:t>A special case of assertions</a:t>
            </a:r>
          </a:p>
          <a:p>
            <a:endParaRPr lang="en-US" dirty="0"/>
          </a:p>
          <a:p>
            <a:r>
              <a:rPr lang="en-US" dirty="0"/>
              <a:t>Need not be precise</a:t>
            </a:r>
          </a:p>
          <a:p>
            <a:pPr lvl="1"/>
            <a:r>
              <a:rPr lang="en-US" dirty="0"/>
              <a:t>May become more complex than the code!</a:t>
            </a:r>
          </a:p>
          <a:p>
            <a:pPr lvl="1"/>
            <a:r>
              <a:rPr lang="en-US" dirty="0"/>
              <a:t>But useful even if they do not cover every </a:t>
            </a:r>
            <a:r>
              <a:rPr lang="en-US" dirty="0" smtClean="0"/>
              <a:t>situation</a:t>
            </a:r>
            <a:endParaRPr lang="en-US" dirty="0"/>
          </a:p>
        </p:txBody>
      </p:sp>
    </p:spTree>
    <p:extLst>
      <p:ext uri="{BB962C8B-B14F-4D97-AF65-F5344CB8AC3E}">
        <p14:creationId xmlns:p14="http://schemas.microsoft.com/office/powerpoint/2010/main" val="1757336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hape 247"/>
          <p:cNvCxnSpPr/>
          <p:nvPr/>
        </p:nvCxnSpPr>
        <p:spPr>
          <a:xfrm rot="10800000" flipH="1">
            <a:off x="7653100" y="5348728"/>
            <a:ext cx="533100" cy="0"/>
          </a:xfrm>
          <a:prstGeom prst="straightConnector1">
            <a:avLst/>
          </a:prstGeom>
          <a:noFill/>
          <a:ln w="9525" cap="flat" cmpd="sng">
            <a:solidFill>
              <a:schemeClr val="dk2"/>
            </a:solidFill>
            <a:prstDash val="solid"/>
            <a:round/>
            <a:headEnd type="none" w="lg" len="lg"/>
            <a:tailEnd type="none" w="lg" len="lg"/>
          </a:ln>
        </p:spPr>
      </p:cxnSp>
      <p:cxnSp>
        <p:nvCxnSpPr>
          <p:cNvPr id="21" name="Shape 246"/>
          <p:cNvCxnSpPr/>
          <p:nvPr/>
        </p:nvCxnSpPr>
        <p:spPr>
          <a:xfrm>
            <a:off x="7653099" y="3662668"/>
            <a:ext cx="530352" cy="0"/>
          </a:xfrm>
          <a:prstGeom prst="straightConnector1">
            <a:avLst/>
          </a:prstGeom>
          <a:noFill/>
          <a:ln w="9525" cap="flat" cmpd="sng">
            <a:solidFill>
              <a:schemeClr val="dk2"/>
            </a:solidFill>
            <a:prstDash val="solid"/>
            <a:round/>
            <a:headEnd type="none" w="lg" len="lg"/>
            <a:tailEnd type="none" w="lg" len="lg"/>
          </a:ln>
        </p:spPr>
      </p:cxnSp>
      <p:sp>
        <p:nvSpPr>
          <p:cNvPr id="2" name="Title 1"/>
          <p:cNvSpPr>
            <a:spLocks noGrp="1"/>
          </p:cNvSpPr>
          <p:nvPr>
            <p:ph type="title"/>
          </p:nvPr>
        </p:nvSpPr>
        <p:spPr/>
        <p:txBody>
          <a:bodyPr/>
          <a:lstStyle/>
          <a:p>
            <a:r>
              <a:rPr lang="en-US" dirty="0"/>
              <a:t>Using Pre- and Post-Conditions</a:t>
            </a:r>
          </a:p>
        </p:txBody>
      </p:sp>
      <p:sp>
        <p:nvSpPr>
          <p:cNvPr id="6" name="Shape 230"/>
          <p:cNvSpPr/>
          <p:nvPr/>
        </p:nvSpPr>
        <p:spPr>
          <a:xfrm>
            <a:off x="277586" y="1916695"/>
            <a:ext cx="2775857" cy="1761329"/>
          </a:xfrm>
          <a:prstGeom prst="flowChartDecision">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Clr>
                <a:schemeClr val="dk1"/>
              </a:buClr>
              <a:buSzPct val="61111"/>
              <a:buFont typeface="Arial"/>
              <a:buNone/>
            </a:pPr>
            <a:r>
              <a:rPr lang="en-US" sz="1900" dirty="0">
                <a:solidFill>
                  <a:schemeClr val="dk1"/>
                </a:solidFill>
                <a:latin typeface="Shadows Into Light"/>
                <a:ea typeface="Shadows Into Light"/>
                <a:cs typeface="Shadows Into Light"/>
                <a:sym typeface="Shadows Into Light"/>
              </a:rPr>
              <a:t>Does test input satisfy </a:t>
            </a:r>
            <a:r>
              <a:rPr lang="en-US" sz="1900" dirty="0" smtClean="0">
                <a:solidFill>
                  <a:schemeClr val="dk1"/>
                </a:solidFill>
                <a:latin typeface="Shadows Into Light"/>
                <a:ea typeface="Shadows Into Light"/>
                <a:cs typeface="Shadows Into Light"/>
                <a:sym typeface="Shadows Into Light"/>
              </a:rPr>
              <a:t>pre-condition</a:t>
            </a:r>
            <a:r>
              <a:rPr lang="en-US" sz="1900" dirty="0">
                <a:solidFill>
                  <a:schemeClr val="dk1"/>
                </a:solidFill>
                <a:latin typeface="Shadows Into Light"/>
                <a:ea typeface="Shadows Into Light"/>
                <a:cs typeface="Shadows Into Light"/>
                <a:sym typeface="Shadows Into Light"/>
              </a:rPr>
              <a:t>?</a:t>
            </a:r>
          </a:p>
        </p:txBody>
      </p:sp>
      <p:sp>
        <p:nvSpPr>
          <p:cNvPr id="7" name="Shape 231"/>
          <p:cNvSpPr/>
          <p:nvPr/>
        </p:nvSpPr>
        <p:spPr>
          <a:xfrm>
            <a:off x="716635" y="4150521"/>
            <a:ext cx="1865099" cy="758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US" sz="1900" dirty="0">
                <a:latin typeface="Shadows Into Light"/>
                <a:ea typeface="Shadows Into Light"/>
                <a:cs typeface="Shadows Into Light"/>
                <a:sym typeface="Shadows Into Light"/>
              </a:rPr>
              <a:t>Run test with input</a:t>
            </a:r>
          </a:p>
        </p:txBody>
      </p:sp>
      <p:sp>
        <p:nvSpPr>
          <p:cNvPr id="8" name="Shape 232"/>
          <p:cNvSpPr/>
          <p:nvPr/>
        </p:nvSpPr>
        <p:spPr>
          <a:xfrm>
            <a:off x="3177277" y="3668423"/>
            <a:ext cx="2845532" cy="1728713"/>
          </a:xfrm>
          <a:prstGeom prst="flowChartDecision">
            <a:avLst/>
          </a:prstGeom>
          <a:solidFill>
            <a:schemeClr val="lt2"/>
          </a:solidFill>
          <a:ln w="9525" cap="flat" cmpd="sng">
            <a:solidFill>
              <a:schemeClr val="dk2"/>
            </a:solidFill>
            <a:prstDash val="solid"/>
            <a:round/>
            <a:headEnd type="none" w="med" len="med"/>
            <a:tailEnd type="none" w="med" len="med"/>
          </a:ln>
        </p:spPr>
        <p:txBody>
          <a:bodyPr lIns="0" tIns="0" rIns="0" bIns="0" anchor="ctr" anchorCtr="0">
            <a:noAutofit/>
          </a:bodyPr>
          <a:lstStyle/>
          <a:p>
            <a:pPr lvl="0" algn="ctr" rtl="0">
              <a:spcBef>
                <a:spcPts val="0"/>
              </a:spcBef>
              <a:buNone/>
            </a:pPr>
            <a:r>
              <a:rPr lang="en-US" sz="1900" dirty="0">
                <a:solidFill>
                  <a:schemeClr val="dk1"/>
                </a:solidFill>
                <a:latin typeface="Shadows Into Light"/>
                <a:ea typeface="Shadows Into Light"/>
                <a:cs typeface="Shadows Into Light"/>
                <a:sym typeface="Shadows Into Light"/>
              </a:rPr>
              <a:t>Does test </a:t>
            </a:r>
            <a:r>
              <a:rPr lang="en-US" sz="1900" smtClean="0">
                <a:solidFill>
                  <a:schemeClr val="dk1"/>
                </a:solidFill>
                <a:latin typeface="Shadows Into Light"/>
                <a:ea typeface="Shadows Into Light"/>
                <a:cs typeface="Shadows Into Light"/>
                <a:sym typeface="Shadows Into Light"/>
              </a:rPr>
              <a:t>result satisfy post-condition</a:t>
            </a:r>
            <a:r>
              <a:rPr lang="en-US" sz="1900" dirty="0">
                <a:solidFill>
                  <a:schemeClr val="dk1"/>
                </a:solidFill>
                <a:latin typeface="Shadows Into Light"/>
                <a:ea typeface="Shadows Into Light"/>
                <a:cs typeface="Shadows Into Light"/>
                <a:sym typeface="Shadows Into Light"/>
              </a:rPr>
              <a:t>?</a:t>
            </a:r>
          </a:p>
        </p:txBody>
      </p:sp>
      <p:cxnSp>
        <p:nvCxnSpPr>
          <p:cNvPr id="9" name="Shape 233"/>
          <p:cNvCxnSpPr>
            <a:stCxn id="6" idx="2"/>
            <a:endCxn id="7" idx="0"/>
          </p:cNvCxnSpPr>
          <p:nvPr/>
        </p:nvCxnSpPr>
        <p:spPr>
          <a:xfrm flipH="1">
            <a:off x="1649185" y="3678024"/>
            <a:ext cx="16330" cy="472497"/>
          </a:xfrm>
          <a:prstGeom prst="straightConnector1">
            <a:avLst/>
          </a:prstGeom>
          <a:noFill/>
          <a:ln w="9525" cap="flat" cmpd="sng">
            <a:solidFill>
              <a:schemeClr val="dk2"/>
            </a:solidFill>
            <a:prstDash val="solid"/>
            <a:round/>
            <a:headEnd type="none" w="lg" len="lg"/>
            <a:tailEnd type="triangle" w="lg" len="lg"/>
          </a:ln>
        </p:spPr>
      </p:cxnSp>
      <p:cxnSp>
        <p:nvCxnSpPr>
          <p:cNvPr id="10" name="Shape 234"/>
          <p:cNvCxnSpPr>
            <a:stCxn id="7" idx="3"/>
            <a:endCxn id="8" idx="1"/>
          </p:cNvCxnSpPr>
          <p:nvPr/>
        </p:nvCxnSpPr>
        <p:spPr>
          <a:xfrm>
            <a:off x="2581734" y="4529571"/>
            <a:ext cx="595543" cy="3209"/>
          </a:xfrm>
          <a:prstGeom prst="straightConnector1">
            <a:avLst/>
          </a:prstGeom>
          <a:noFill/>
          <a:ln w="9525" cap="flat" cmpd="sng">
            <a:solidFill>
              <a:schemeClr val="dk2"/>
            </a:solidFill>
            <a:prstDash val="solid"/>
            <a:round/>
            <a:headEnd type="none" w="lg" len="lg"/>
            <a:tailEnd type="triangle" w="lg" len="lg"/>
          </a:ln>
        </p:spPr>
      </p:cxnSp>
      <p:sp>
        <p:nvSpPr>
          <p:cNvPr id="11" name="Shape 235"/>
          <p:cNvSpPr txBox="1"/>
          <p:nvPr/>
        </p:nvSpPr>
        <p:spPr>
          <a:xfrm>
            <a:off x="1034718" y="3599753"/>
            <a:ext cx="515400" cy="354300"/>
          </a:xfrm>
          <a:prstGeom prst="rect">
            <a:avLst/>
          </a:prstGeom>
          <a:noFill/>
          <a:ln>
            <a:noFill/>
          </a:ln>
        </p:spPr>
        <p:txBody>
          <a:bodyPr lIns="91425" tIns="91425" rIns="91425" bIns="91425" anchor="t" anchorCtr="0">
            <a:noAutofit/>
          </a:bodyPr>
          <a:lstStyle/>
          <a:p>
            <a:pPr lvl="0" algn="ctr">
              <a:spcBef>
                <a:spcPts val="0"/>
              </a:spcBef>
              <a:buNone/>
            </a:pPr>
            <a:r>
              <a:rPr lang="en-US" sz="1900" dirty="0"/>
              <a:t>Yes</a:t>
            </a:r>
          </a:p>
        </p:txBody>
      </p:sp>
      <p:sp>
        <p:nvSpPr>
          <p:cNvPr id="12" name="Shape 236"/>
          <p:cNvSpPr/>
          <p:nvPr/>
        </p:nvSpPr>
        <p:spPr>
          <a:xfrm>
            <a:off x="6387701" y="3430167"/>
            <a:ext cx="1337497" cy="474235"/>
          </a:xfrm>
          <a:prstGeom prst="rect">
            <a:avLst/>
          </a:prstGeom>
          <a:solidFill>
            <a:schemeClr val="lt2"/>
          </a:solidFill>
          <a:ln w="9525" cap="flat" cmpd="sng">
            <a:solidFill>
              <a:schemeClr val="dk2"/>
            </a:solidFill>
            <a:prstDash val="solid"/>
            <a:round/>
            <a:headEnd type="none" w="med" len="med"/>
            <a:tailEnd type="none" w="med" len="med"/>
          </a:ln>
        </p:spPr>
        <p:txBody>
          <a:bodyPr lIns="0" tIns="91440" rIns="0" bIns="91425" anchor="ctr" anchorCtr="0">
            <a:noAutofit/>
          </a:bodyPr>
          <a:lstStyle/>
          <a:p>
            <a:pPr lvl="0" algn="ctr" rtl="0">
              <a:spcBef>
                <a:spcPts val="0"/>
              </a:spcBef>
              <a:buNone/>
            </a:pPr>
            <a:r>
              <a:rPr lang="en-US" sz="1900" dirty="0">
                <a:latin typeface="Shadows Into Light"/>
                <a:ea typeface="Shadows Into Light"/>
                <a:cs typeface="Shadows Into Light"/>
                <a:sym typeface="Shadows Into Light"/>
              </a:rPr>
              <a:t>Test passes</a:t>
            </a:r>
          </a:p>
        </p:txBody>
      </p:sp>
      <p:sp>
        <p:nvSpPr>
          <p:cNvPr id="13" name="Shape 237"/>
          <p:cNvSpPr/>
          <p:nvPr/>
        </p:nvSpPr>
        <p:spPr>
          <a:xfrm>
            <a:off x="6387701" y="5148885"/>
            <a:ext cx="1337497" cy="505954"/>
          </a:xfrm>
          <a:prstGeom prst="rect">
            <a:avLst/>
          </a:prstGeom>
          <a:solidFill>
            <a:schemeClr val="lt2"/>
          </a:solidFill>
          <a:ln w="9525" cap="flat" cmpd="sng">
            <a:solidFill>
              <a:schemeClr val="dk2"/>
            </a:solidFill>
            <a:prstDash val="solid"/>
            <a:round/>
            <a:headEnd type="none" w="med" len="med"/>
            <a:tailEnd type="none" w="med" len="med"/>
          </a:ln>
        </p:spPr>
        <p:txBody>
          <a:bodyPr lIns="0" tIns="91440" rIns="0" bIns="91425" anchor="ctr" anchorCtr="0">
            <a:noAutofit/>
          </a:bodyPr>
          <a:lstStyle/>
          <a:p>
            <a:pPr lvl="0" algn="ctr" rtl="0">
              <a:spcBef>
                <a:spcPts val="0"/>
              </a:spcBef>
              <a:buNone/>
            </a:pPr>
            <a:r>
              <a:rPr lang="en-US" sz="1900" dirty="0">
                <a:latin typeface="Shadows Into Light"/>
                <a:ea typeface="Shadows Into Light"/>
                <a:cs typeface="Shadows Into Light"/>
                <a:sym typeface="Shadows Into Light"/>
              </a:rPr>
              <a:t>Test fails</a:t>
            </a:r>
          </a:p>
        </p:txBody>
      </p:sp>
      <p:cxnSp>
        <p:nvCxnSpPr>
          <p:cNvPr id="14" name="Shape 238"/>
          <p:cNvCxnSpPr/>
          <p:nvPr/>
        </p:nvCxnSpPr>
        <p:spPr>
          <a:xfrm>
            <a:off x="3071187" y="2794825"/>
            <a:ext cx="896156" cy="9242"/>
          </a:xfrm>
          <a:prstGeom prst="straightConnector1">
            <a:avLst/>
          </a:prstGeom>
          <a:noFill/>
          <a:ln w="9525" cap="flat" cmpd="sng">
            <a:solidFill>
              <a:schemeClr val="dk2"/>
            </a:solidFill>
            <a:prstDash val="solid"/>
            <a:round/>
            <a:headEnd type="none" w="lg" len="lg"/>
            <a:tailEnd type="triangle" w="lg" len="lg"/>
          </a:ln>
        </p:spPr>
      </p:cxnSp>
      <p:sp>
        <p:nvSpPr>
          <p:cNvPr id="15" name="Shape 240"/>
          <p:cNvSpPr/>
          <p:nvPr/>
        </p:nvSpPr>
        <p:spPr>
          <a:xfrm>
            <a:off x="3967343" y="2328022"/>
            <a:ext cx="1265399" cy="758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900" dirty="0">
                <a:latin typeface="Shadows Into Light"/>
                <a:ea typeface="Shadows Into Light"/>
                <a:cs typeface="Shadows Into Light"/>
                <a:sym typeface="Shadows Into Light"/>
              </a:rPr>
              <a:t>Go to next test</a:t>
            </a:r>
          </a:p>
        </p:txBody>
      </p:sp>
      <p:cxnSp>
        <p:nvCxnSpPr>
          <p:cNvPr id="16" name="Shape 241"/>
          <p:cNvCxnSpPr>
            <a:stCxn id="8" idx="2"/>
            <a:endCxn id="13" idx="1"/>
          </p:cNvCxnSpPr>
          <p:nvPr/>
        </p:nvCxnSpPr>
        <p:spPr>
          <a:xfrm>
            <a:off x="4600043" y="5397136"/>
            <a:ext cx="1787658" cy="4726"/>
          </a:xfrm>
          <a:prstGeom prst="straightConnector1">
            <a:avLst/>
          </a:prstGeom>
          <a:noFill/>
          <a:ln w="9525" cap="flat" cmpd="sng">
            <a:solidFill>
              <a:schemeClr val="dk2"/>
            </a:solidFill>
            <a:prstDash val="solid"/>
            <a:round/>
            <a:headEnd type="none" w="lg" len="lg"/>
            <a:tailEnd type="triangle" w="lg" len="lg"/>
          </a:ln>
        </p:spPr>
      </p:cxnSp>
      <p:sp>
        <p:nvSpPr>
          <p:cNvPr id="17" name="Shape 242"/>
          <p:cNvSpPr txBox="1"/>
          <p:nvPr/>
        </p:nvSpPr>
        <p:spPr>
          <a:xfrm>
            <a:off x="3171991" y="2373694"/>
            <a:ext cx="515400" cy="354300"/>
          </a:xfrm>
          <a:prstGeom prst="rect">
            <a:avLst/>
          </a:prstGeom>
          <a:noFill/>
          <a:ln>
            <a:noFill/>
          </a:ln>
        </p:spPr>
        <p:txBody>
          <a:bodyPr lIns="91425" tIns="91425" rIns="91425" bIns="91425" anchor="t" anchorCtr="0">
            <a:noAutofit/>
          </a:bodyPr>
          <a:lstStyle/>
          <a:p>
            <a:pPr lvl="0" algn="ctr" rtl="0">
              <a:spcBef>
                <a:spcPts val="0"/>
              </a:spcBef>
              <a:buNone/>
            </a:pPr>
            <a:r>
              <a:rPr lang="en-US" sz="1900"/>
              <a:t>No</a:t>
            </a:r>
          </a:p>
        </p:txBody>
      </p:sp>
      <p:sp>
        <p:nvSpPr>
          <p:cNvPr id="18" name="Shape 243"/>
          <p:cNvSpPr txBox="1"/>
          <p:nvPr/>
        </p:nvSpPr>
        <p:spPr>
          <a:xfrm>
            <a:off x="5329050" y="3250537"/>
            <a:ext cx="515400" cy="354300"/>
          </a:xfrm>
          <a:prstGeom prst="rect">
            <a:avLst/>
          </a:prstGeom>
          <a:noFill/>
          <a:ln>
            <a:noFill/>
          </a:ln>
        </p:spPr>
        <p:txBody>
          <a:bodyPr lIns="91425" tIns="91425" rIns="91425" bIns="91425" anchor="t" anchorCtr="0">
            <a:noAutofit/>
          </a:bodyPr>
          <a:lstStyle/>
          <a:p>
            <a:pPr lvl="0" algn="ctr" rtl="0">
              <a:spcBef>
                <a:spcPts val="0"/>
              </a:spcBef>
              <a:buNone/>
            </a:pPr>
            <a:r>
              <a:rPr lang="en-US" sz="1900"/>
              <a:t>Yes</a:t>
            </a:r>
          </a:p>
        </p:txBody>
      </p:sp>
      <p:sp>
        <p:nvSpPr>
          <p:cNvPr id="19" name="Shape 244"/>
          <p:cNvSpPr txBox="1"/>
          <p:nvPr/>
        </p:nvSpPr>
        <p:spPr>
          <a:xfrm>
            <a:off x="5340948" y="4981182"/>
            <a:ext cx="515400" cy="354300"/>
          </a:xfrm>
          <a:prstGeom prst="rect">
            <a:avLst/>
          </a:prstGeom>
          <a:noFill/>
          <a:ln>
            <a:noFill/>
          </a:ln>
        </p:spPr>
        <p:txBody>
          <a:bodyPr lIns="91425" tIns="91425" rIns="91425" bIns="91425" anchor="t" anchorCtr="0">
            <a:noAutofit/>
          </a:bodyPr>
          <a:lstStyle/>
          <a:p>
            <a:pPr lvl="0" algn="ctr" rtl="0">
              <a:spcBef>
                <a:spcPts val="0"/>
              </a:spcBef>
              <a:buNone/>
            </a:pPr>
            <a:r>
              <a:rPr lang="en-US" sz="1900" dirty="0"/>
              <a:t>No</a:t>
            </a:r>
          </a:p>
        </p:txBody>
      </p:sp>
      <p:cxnSp>
        <p:nvCxnSpPr>
          <p:cNvPr id="20" name="Shape 245"/>
          <p:cNvCxnSpPr>
            <a:stCxn id="8" idx="0"/>
            <a:endCxn id="12" idx="1"/>
          </p:cNvCxnSpPr>
          <p:nvPr/>
        </p:nvCxnSpPr>
        <p:spPr>
          <a:xfrm flipV="1">
            <a:off x="4600043" y="3667285"/>
            <a:ext cx="1787658" cy="1138"/>
          </a:xfrm>
          <a:prstGeom prst="straightConnector1">
            <a:avLst/>
          </a:prstGeom>
          <a:noFill/>
          <a:ln w="9525" cap="flat" cmpd="sng">
            <a:solidFill>
              <a:schemeClr val="dk2"/>
            </a:solidFill>
            <a:prstDash val="solid"/>
            <a:round/>
            <a:headEnd type="none" w="lg" len="lg"/>
            <a:tailEnd type="triangle" w="lg" len="lg"/>
          </a:ln>
        </p:spPr>
      </p:cxnSp>
      <p:cxnSp>
        <p:nvCxnSpPr>
          <p:cNvPr id="23" name="Shape 248"/>
          <p:cNvCxnSpPr/>
          <p:nvPr/>
        </p:nvCxnSpPr>
        <p:spPr>
          <a:xfrm>
            <a:off x="8186200" y="3662668"/>
            <a:ext cx="10151" cy="1687989"/>
          </a:xfrm>
          <a:prstGeom prst="straightConnector1">
            <a:avLst/>
          </a:prstGeom>
          <a:noFill/>
          <a:ln w="9525" cap="flat" cmpd="sng">
            <a:solidFill>
              <a:schemeClr val="dk2"/>
            </a:solidFill>
            <a:prstDash val="solid"/>
            <a:round/>
            <a:headEnd type="none" w="lg" len="lg"/>
            <a:tailEnd type="none" w="lg" len="lg"/>
          </a:ln>
        </p:spPr>
      </p:cxnSp>
      <p:cxnSp>
        <p:nvCxnSpPr>
          <p:cNvPr id="24" name="Shape 249"/>
          <p:cNvCxnSpPr/>
          <p:nvPr/>
        </p:nvCxnSpPr>
        <p:spPr>
          <a:xfrm>
            <a:off x="8186230" y="4458160"/>
            <a:ext cx="516899" cy="2699"/>
          </a:xfrm>
          <a:prstGeom prst="straightConnector1">
            <a:avLst/>
          </a:prstGeom>
          <a:noFill/>
          <a:ln w="9525" cap="flat" cmpd="sng">
            <a:solidFill>
              <a:schemeClr val="dk2"/>
            </a:solidFill>
            <a:prstDash val="solid"/>
            <a:round/>
            <a:headEnd type="none" w="lg" len="lg"/>
            <a:tailEnd type="none" w="lg" len="lg"/>
          </a:ln>
        </p:spPr>
      </p:cxnSp>
      <p:cxnSp>
        <p:nvCxnSpPr>
          <p:cNvPr id="25" name="Shape 250"/>
          <p:cNvCxnSpPr/>
          <p:nvPr/>
        </p:nvCxnSpPr>
        <p:spPr>
          <a:xfrm>
            <a:off x="8686800" y="2643766"/>
            <a:ext cx="0" cy="1798065"/>
          </a:xfrm>
          <a:prstGeom prst="straightConnector1">
            <a:avLst/>
          </a:prstGeom>
          <a:noFill/>
          <a:ln w="9525" cap="flat" cmpd="sng">
            <a:solidFill>
              <a:schemeClr val="dk2"/>
            </a:solidFill>
            <a:prstDash val="solid"/>
            <a:round/>
            <a:headEnd type="none" w="lg" len="lg"/>
            <a:tailEnd type="none" w="lg" len="lg"/>
          </a:ln>
        </p:spPr>
      </p:cxnSp>
      <p:cxnSp>
        <p:nvCxnSpPr>
          <p:cNvPr id="26" name="Shape 251"/>
          <p:cNvCxnSpPr/>
          <p:nvPr/>
        </p:nvCxnSpPr>
        <p:spPr>
          <a:xfrm flipH="1" flipV="1">
            <a:off x="5232742" y="2630020"/>
            <a:ext cx="3470388" cy="0"/>
          </a:xfrm>
          <a:prstGeom prst="straightConnector1">
            <a:avLst/>
          </a:prstGeom>
          <a:noFill/>
          <a:ln w="9525" cap="flat" cmpd="sng">
            <a:solidFill>
              <a:schemeClr val="dk2"/>
            </a:solidFill>
            <a:prstDash val="solid"/>
            <a:round/>
            <a:headEnd type="none" w="lg" len="lg"/>
            <a:tailEnd type="triangle" w="lg" len="lg"/>
          </a:ln>
        </p:spPr>
      </p:cxnSp>
      <p:cxnSp>
        <p:nvCxnSpPr>
          <p:cNvPr id="27" name="Shape 252"/>
          <p:cNvCxnSpPr/>
          <p:nvPr/>
        </p:nvCxnSpPr>
        <p:spPr>
          <a:xfrm flipH="1">
            <a:off x="1665514" y="1568395"/>
            <a:ext cx="1200" cy="348300"/>
          </a:xfrm>
          <a:prstGeom prst="straightConnector1">
            <a:avLst/>
          </a:prstGeom>
          <a:noFill/>
          <a:ln w="9525" cap="flat" cmpd="sng">
            <a:solidFill>
              <a:schemeClr val="dk2"/>
            </a:solidFill>
            <a:prstDash val="solid"/>
            <a:round/>
            <a:headEnd type="none" w="lg" len="lg"/>
            <a:tailEnd type="triangle" w="lg" len="lg"/>
          </a:ln>
        </p:spPr>
      </p:cxnSp>
      <p:cxnSp>
        <p:nvCxnSpPr>
          <p:cNvPr id="28" name="Shape 253"/>
          <p:cNvCxnSpPr/>
          <p:nvPr/>
        </p:nvCxnSpPr>
        <p:spPr>
          <a:xfrm>
            <a:off x="4600042" y="1562240"/>
            <a:ext cx="599" cy="752291"/>
          </a:xfrm>
          <a:prstGeom prst="straightConnector1">
            <a:avLst/>
          </a:prstGeom>
          <a:noFill/>
          <a:ln w="9525" cap="flat" cmpd="sng">
            <a:solidFill>
              <a:schemeClr val="dk2"/>
            </a:solidFill>
            <a:prstDash val="solid"/>
            <a:round/>
            <a:headEnd type="none" w="lg" len="lg"/>
            <a:tailEnd type="none" w="lg" len="lg"/>
          </a:ln>
        </p:spPr>
      </p:cxnSp>
      <p:cxnSp>
        <p:nvCxnSpPr>
          <p:cNvPr id="29" name="Shape 254"/>
          <p:cNvCxnSpPr/>
          <p:nvPr/>
        </p:nvCxnSpPr>
        <p:spPr>
          <a:xfrm>
            <a:off x="1665514" y="1567885"/>
            <a:ext cx="2934528" cy="510"/>
          </a:xfrm>
          <a:prstGeom prst="straightConnector1">
            <a:avLst/>
          </a:prstGeom>
          <a:noFill/>
          <a:ln w="9525" cap="flat" cmpd="sng">
            <a:solidFill>
              <a:schemeClr val="dk2"/>
            </a:solidFill>
            <a:prstDash val="solid"/>
            <a:round/>
            <a:headEnd type="none" w="lg" len="lg"/>
            <a:tailEnd type="none" w="lg" len="lg"/>
          </a:ln>
        </p:spPr>
      </p:cxnSp>
      <p:sp>
        <p:nvSpPr>
          <p:cNvPr id="30" name="Rectangle 29"/>
          <p:cNvSpPr/>
          <p:nvPr/>
        </p:nvSpPr>
        <p:spPr>
          <a:xfrm>
            <a:off x="1107424" y="5896572"/>
            <a:ext cx="6617774" cy="523220"/>
          </a:xfrm>
          <a:prstGeom prst="rect">
            <a:avLst/>
          </a:prstGeom>
        </p:spPr>
        <p:txBody>
          <a:bodyPr wrap="none">
            <a:spAutoFit/>
          </a:bodyPr>
          <a:lstStyle/>
          <a:p>
            <a:r>
              <a:rPr lang="en-US" sz="2800" dirty="0"/>
              <a:t>Doesn’t help write tests, but helps run them</a:t>
            </a:r>
          </a:p>
        </p:txBody>
      </p:sp>
    </p:spTree>
    <p:extLst>
      <p:ext uri="{BB962C8B-B14F-4D97-AF65-F5344CB8AC3E}">
        <p14:creationId xmlns:p14="http://schemas.microsoft.com/office/powerpoint/2010/main" val="1031530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dissolve">
                                      <p:cBhvr>
                                        <p:cTn id="15" dur="500"/>
                                        <p:tgtEl>
                                          <p:spTgt spid="1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dissolve">
                                      <p:cBhvr>
                                        <p:cTn id="18" dur="500"/>
                                        <p:tgtEl>
                                          <p:spTgt spid="15"/>
                                        </p:tgtEl>
                                      </p:cBhvr>
                                    </p:animEffect>
                                  </p:childTnLst>
                                </p:cTn>
                              </p:par>
                              <p:par>
                                <p:cTn id="19" presetID="9"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dissolve">
                                      <p:cBhvr>
                                        <p:cTn id="21" dur="500"/>
                                        <p:tgtEl>
                                          <p:spTgt spid="29"/>
                                        </p:tgtEl>
                                      </p:cBhvr>
                                    </p:animEffect>
                                  </p:childTnLst>
                                </p:cTn>
                              </p:par>
                              <p:par>
                                <p:cTn id="22" presetID="9" presetClass="entr" presetSubtype="0"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dissolve">
                                      <p:cBhvr>
                                        <p:cTn id="24" dur="500"/>
                                        <p:tgtEl>
                                          <p:spTgt spid="27"/>
                                        </p:tgtEl>
                                      </p:cBhvr>
                                    </p:animEffect>
                                  </p:childTnLst>
                                </p:cTn>
                              </p:par>
                              <p:par>
                                <p:cTn id="25" presetID="9"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dissolve">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dissolve">
                                      <p:cBhvr>
                                        <p:cTn id="32" dur="500"/>
                                        <p:tgtEl>
                                          <p:spTgt spid="7"/>
                                        </p:tgtEl>
                                      </p:cBhvr>
                                    </p:animEffect>
                                  </p:childTnLst>
                                </p:cTn>
                              </p:par>
                              <p:par>
                                <p:cTn id="33" presetID="9"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dissolve">
                                      <p:cBhvr>
                                        <p:cTn id="35" dur="500"/>
                                        <p:tgtEl>
                                          <p:spTgt spid="9"/>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dissolve">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dissolve">
                                      <p:cBhvr>
                                        <p:cTn id="43" dur="500"/>
                                        <p:tgtEl>
                                          <p:spTgt spid="1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dissolve">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dissolve">
                                      <p:cBhvr>
                                        <p:cTn id="51" dur="500"/>
                                        <p:tgtEl>
                                          <p:spTgt spid="20"/>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dissolve">
                                      <p:cBhvr>
                                        <p:cTn id="54" dur="500"/>
                                        <p:tgtEl>
                                          <p:spTgt spid="18"/>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dissolve">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dissolve">
                                      <p:cBhvr>
                                        <p:cTn id="62" dur="500"/>
                                        <p:tgtEl>
                                          <p:spTgt spid="19"/>
                                        </p:tgtEl>
                                      </p:cBhvr>
                                    </p:animEffect>
                                  </p:childTnLst>
                                </p:cTn>
                              </p:par>
                              <p:par>
                                <p:cTn id="63" presetID="9" presetClass="entr" presetSubtype="0" fill="hold" nodeType="with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dissolve">
                                      <p:cBhvr>
                                        <p:cTn id="65" dur="500"/>
                                        <p:tgtEl>
                                          <p:spTgt spid="16"/>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dissolve">
                                      <p:cBhvr>
                                        <p:cTn id="68" dur="500"/>
                                        <p:tgtEl>
                                          <p:spTgt spid="13"/>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nodeType="click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dissolve">
                                      <p:cBhvr>
                                        <p:cTn id="73" dur="500"/>
                                        <p:tgtEl>
                                          <p:spTgt spid="23"/>
                                        </p:tgtEl>
                                      </p:cBhvr>
                                    </p:animEffect>
                                  </p:childTnLst>
                                </p:cTn>
                              </p:par>
                              <p:par>
                                <p:cTn id="74" presetID="9" presetClass="entr" presetSubtype="0" fill="hold"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dissolve">
                                      <p:cBhvr>
                                        <p:cTn id="76" dur="500"/>
                                        <p:tgtEl>
                                          <p:spTgt spid="21"/>
                                        </p:tgtEl>
                                      </p:cBhvr>
                                    </p:animEffect>
                                  </p:childTnLst>
                                </p:cTn>
                              </p:par>
                              <p:par>
                                <p:cTn id="77" presetID="9" presetClass="entr" presetSubtype="0" fill="hold"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dissolve">
                                      <p:cBhvr>
                                        <p:cTn id="79" dur="500"/>
                                        <p:tgtEl>
                                          <p:spTgt spid="22"/>
                                        </p:tgtEl>
                                      </p:cBhvr>
                                    </p:animEffect>
                                  </p:childTnLst>
                                </p:cTn>
                              </p:par>
                              <p:par>
                                <p:cTn id="80" presetID="9" presetClass="entr" presetSubtype="0" fill="hold"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dissolve">
                                      <p:cBhvr>
                                        <p:cTn id="82" dur="500"/>
                                        <p:tgtEl>
                                          <p:spTgt spid="24"/>
                                        </p:tgtEl>
                                      </p:cBhvr>
                                    </p:animEffect>
                                  </p:childTnLst>
                                </p:cTn>
                              </p:par>
                              <p:par>
                                <p:cTn id="83" presetID="9" presetClass="entr" presetSubtype="0" fill="hold"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dissolve">
                                      <p:cBhvr>
                                        <p:cTn id="85" dur="500"/>
                                        <p:tgtEl>
                                          <p:spTgt spid="25"/>
                                        </p:tgtEl>
                                      </p:cBhvr>
                                    </p:animEffect>
                                  </p:childTnLst>
                                </p:cTn>
                              </p:par>
                              <p:par>
                                <p:cTn id="86" presetID="9" presetClass="entr" presetSubtype="0" fill="hold" nodeType="with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dissolve">
                                      <p:cBhvr>
                                        <p:cTn id="88" dur="500"/>
                                        <p:tgtEl>
                                          <p:spTgt spid="26"/>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p:bldP spid="12" grpId="0" animBg="1"/>
      <p:bldP spid="13" grpId="0" animBg="1"/>
      <p:bldP spid="15" grpId="0" animBg="1"/>
      <p:bldP spid="17" grpId="0"/>
      <p:bldP spid="18" grpId="0"/>
      <p:bldP spid="19" grpId="0"/>
      <p:bldP spid="3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Pre-Conditions</a:t>
            </a:r>
          </a:p>
        </p:txBody>
      </p:sp>
      <p:sp>
        <p:nvSpPr>
          <p:cNvPr id="6" name="Rectangle 5"/>
          <p:cNvSpPr/>
          <p:nvPr/>
        </p:nvSpPr>
        <p:spPr>
          <a:xfrm>
            <a:off x="354330" y="1410176"/>
            <a:ext cx="8183880" cy="1692771"/>
          </a:xfrm>
          <a:prstGeom prst="rect">
            <a:avLst/>
          </a:prstGeom>
        </p:spPr>
        <p:txBody>
          <a:bodyPr wrap="square">
            <a:spAutoFit/>
          </a:bodyPr>
          <a:lstStyle/>
          <a:p>
            <a:r>
              <a:rPr lang="en-US" sz="2600"/>
              <a:t>Write the weakest possible pre-condition that prevents any in-built </a:t>
            </a:r>
            <a:r>
              <a:rPr lang="en-US" sz="2600" smtClean="0"/>
              <a:t>exceptions from </a:t>
            </a:r>
            <a:r>
              <a:rPr lang="en-US" sz="2600"/>
              <a:t>being thrown in the following Java function.</a:t>
            </a:r>
            <a:br>
              <a:rPr lang="en-US" sz="2600"/>
            </a:br>
            <a:endParaRPr lang="en-US" sz="2600"/>
          </a:p>
        </p:txBody>
      </p:sp>
      <p:sp>
        <p:nvSpPr>
          <p:cNvPr id="7" name="Shape 260"/>
          <p:cNvSpPr txBox="1">
            <a:spLocks/>
          </p:cNvSpPr>
          <p:nvPr/>
        </p:nvSpPr>
        <p:spPr>
          <a:xfrm>
            <a:off x="640080" y="2670810"/>
            <a:ext cx="8229600" cy="3394500"/>
          </a:xfrm>
          <a:prstGeom prst="rect">
            <a:avLst/>
          </a:prstGeom>
        </p:spPr>
        <p:txBody>
          <a:bodyPr vert="horz" lIns="91425" tIns="91425" rIns="91425" bIns="91425" rtl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buClr>
                <a:schemeClr val="dk1"/>
              </a:buClr>
              <a:buSzPct val="61111"/>
              <a:buFont typeface="Arial"/>
              <a:buNone/>
            </a:pPr>
            <a:r>
              <a:rPr lang="en-US" sz="2200" dirty="0" smtClean="0">
                <a:latin typeface="Consolas"/>
                <a:ea typeface="Consolas"/>
                <a:cs typeface="Consolas"/>
                <a:sym typeface="Consolas"/>
              </a:rPr>
              <a:t/>
            </a:r>
            <a:br>
              <a:rPr lang="en-US" sz="2200" dirty="0" smtClean="0">
                <a:latin typeface="Consolas"/>
                <a:ea typeface="Consolas"/>
                <a:cs typeface="Consolas"/>
                <a:sym typeface="Consolas"/>
              </a:rPr>
            </a:br>
            <a:r>
              <a:rPr lang="en-US" sz="2200" dirty="0" smtClean="0">
                <a:latin typeface="Consolas"/>
                <a:ea typeface="Consolas"/>
                <a:cs typeface="Consolas"/>
                <a:sym typeface="Consolas"/>
              </a:rPr>
              <a:t>Pre: </a:t>
            </a:r>
          </a:p>
          <a:p>
            <a:pPr>
              <a:spcBef>
                <a:spcPts val="0"/>
              </a:spcBef>
              <a:buClr>
                <a:schemeClr val="dk1"/>
              </a:buClr>
              <a:buSzPct val="61111"/>
              <a:buFont typeface="Arial"/>
              <a:buNone/>
            </a:pPr>
            <a:endParaRPr lang="en-US" sz="2200" dirty="0" smtClean="0">
              <a:latin typeface="Consolas"/>
              <a:ea typeface="Consolas"/>
              <a:cs typeface="Consolas"/>
              <a:sym typeface="Consolas"/>
            </a:endParaRPr>
          </a:p>
          <a:p>
            <a:pPr>
              <a:spcBef>
                <a:spcPts val="0"/>
              </a:spcBef>
              <a:buClr>
                <a:schemeClr val="dk1"/>
              </a:buClr>
              <a:buSzPct val="61111"/>
              <a:buFont typeface="Arial"/>
              <a:buNone/>
            </a:pPr>
            <a:r>
              <a:rPr lang="en-US" sz="2200" dirty="0" err="1" smtClean="0">
                <a:latin typeface="Consolas"/>
                <a:ea typeface="Consolas"/>
                <a:cs typeface="Consolas"/>
                <a:sym typeface="Consolas"/>
              </a:rPr>
              <a:t>int</a:t>
            </a:r>
            <a:r>
              <a:rPr lang="en-US" sz="2200" dirty="0" smtClean="0">
                <a:latin typeface="Consolas"/>
                <a:ea typeface="Consolas"/>
                <a:cs typeface="Consolas"/>
                <a:sym typeface="Consolas"/>
              </a:rPr>
              <a:t> foo(</a:t>
            </a:r>
            <a:r>
              <a:rPr lang="en-US" sz="2200" dirty="0" err="1" smtClean="0">
                <a:latin typeface="Consolas"/>
                <a:ea typeface="Consolas"/>
                <a:cs typeface="Consolas"/>
                <a:sym typeface="Consolas"/>
              </a:rPr>
              <a:t>int</a:t>
            </a:r>
            <a:r>
              <a:rPr lang="en-US" sz="2200" dirty="0" smtClean="0">
                <a:latin typeface="Consolas"/>
                <a:ea typeface="Consolas"/>
                <a:cs typeface="Consolas"/>
                <a:sym typeface="Consolas"/>
              </a:rPr>
              <a:t>[] A, </a:t>
            </a:r>
            <a:r>
              <a:rPr lang="en-US" sz="2200" dirty="0" err="1" smtClean="0">
                <a:latin typeface="Consolas"/>
                <a:ea typeface="Consolas"/>
                <a:cs typeface="Consolas"/>
                <a:sym typeface="Consolas"/>
              </a:rPr>
              <a:t>int</a:t>
            </a:r>
            <a:r>
              <a:rPr lang="en-US" sz="2200" dirty="0" smtClean="0">
                <a:latin typeface="Consolas"/>
                <a:ea typeface="Consolas"/>
                <a:cs typeface="Consolas"/>
                <a:sym typeface="Consolas"/>
              </a:rPr>
              <a:t>[] B) {</a:t>
            </a:r>
          </a:p>
          <a:p>
            <a:pPr>
              <a:spcBef>
                <a:spcPts val="0"/>
              </a:spcBef>
              <a:buClr>
                <a:schemeClr val="dk1"/>
              </a:buClr>
              <a:buSzPct val="61111"/>
              <a:buFont typeface="Arial"/>
              <a:buNone/>
            </a:pPr>
            <a:r>
              <a:rPr lang="en-US" sz="2200" dirty="0" smtClean="0">
                <a:latin typeface="Consolas"/>
                <a:ea typeface="Consolas"/>
                <a:cs typeface="Consolas"/>
                <a:sym typeface="Consolas"/>
              </a:rPr>
              <a:t>    </a:t>
            </a:r>
            <a:r>
              <a:rPr lang="en-US" sz="2200" dirty="0" err="1" smtClean="0">
                <a:latin typeface="Consolas"/>
                <a:ea typeface="Consolas"/>
                <a:cs typeface="Consolas"/>
                <a:sym typeface="Consolas"/>
              </a:rPr>
              <a:t>int</a:t>
            </a:r>
            <a:r>
              <a:rPr lang="en-US" sz="2200" dirty="0" smtClean="0">
                <a:latin typeface="Consolas"/>
                <a:ea typeface="Consolas"/>
                <a:cs typeface="Consolas"/>
                <a:sym typeface="Consolas"/>
              </a:rPr>
              <a:t> r = 0;</a:t>
            </a:r>
          </a:p>
          <a:p>
            <a:pPr>
              <a:spcBef>
                <a:spcPts val="0"/>
              </a:spcBef>
              <a:buClr>
                <a:schemeClr val="dk1"/>
              </a:buClr>
              <a:buSzPct val="61111"/>
              <a:buFont typeface="Arial"/>
              <a:buNone/>
            </a:pPr>
            <a:r>
              <a:rPr lang="en-US" sz="2200" dirty="0" smtClean="0">
                <a:latin typeface="Consolas"/>
                <a:ea typeface="Consolas"/>
                <a:cs typeface="Consolas"/>
                <a:sym typeface="Consolas"/>
              </a:rPr>
              <a:t>    for (</a:t>
            </a:r>
            <a:r>
              <a:rPr lang="en-US" sz="2200" dirty="0" err="1" smtClean="0">
                <a:latin typeface="Consolas"/>
                <a:ea typeface="Consolas"/>
                <a:cs typeface="Consolas"/>
                <a:sym typeface="Consolas"/>
              </a:rPr>
              <a:t>int</a:t>
            </a:r>
            <a:r>
              <a:rPr lang="en-US" sz="2200" dirty="0" smtClean="0">
                <a:latin typeface="Consolas"/>
                <a:ea typeface="Consolas"/>
                <a:cs typeface="Consolas"/>
                <a:sym typeface="Consolas"/>
              </a:rPr>
              <a:t> </a:t>
            </a:r>
            <a:r>
              <a:rPr lang="en-US" sz="2200" dirty="0" err="1" smtClean="0">
                <a:latin typeface="Consolas"/>
                <a:ea typeface="Consolas"/>
                <a:cs typeface="Consolas"/>
                <a:sym typeface="Consolas"/>
              </a:rPr>
              <a:t>i</a:t>
            </a:r>
            <a:r>
              <a:rPr lang="en-US" sz="2200" dirty="0" smtClean="0">
                <a:latin typeface="Consolas"/>
                <a:ea typeface="Consolas"/>
                <a:cs typeface="Consolas"/>
                <a:sym typeface="Consolas"/>
              </a:rPr>
              <a:t> = 0; </a:t>
            </a:r>
            <a:r>
              <a:rPr lang="en-US" sz="2200" dirty="0" err="1" smtClean="0">
                <a:latin typeface="Consolas"/>
                <a:ea typeface="Consolas"/>
                <a:cs typeface="Consolas"/>
                <a:sym typeface="Consolas"/>
              </a:rPr>
              <a:t>i</a:t>
            </a:r>
            <a:r>
              <a:rPr lang="en-US" sz="2200" dirty="0" smtClean="0">
                <a:latin typeface="Consolas"/>
                <a:ea typeface="Consolas"/>
                <a:cs typeface="Consolas"/>
                <a:sym typeface="Consolas"/>
              </a:rPr>
              <a:t> &lt; </a:t>
            </a:r>
            <a:r>
              <a:rPr lang="en-US" sz="2200" dirty="0" err="1" smtClean="0">
                <a:latin typeface="Consolas"/>
                <a:ea typeface="Consolas"/>
                <a:cs typeface="Consolas"/>
                <a:sym typeface="Consolas"/>
              </a:rPr>
              <a:t>A.length</a:t>
            </a:r>
            <a:r>
              <a:rPr lang="en-US" sz="2200" dirty="0" smtClean="0">
                <a:latin typeface="Consolas"/>
                <a:ea typeface="Consolas"/>
                <a:cs typeface="Consolas"/>
                <a:sym typeface="Consolas"/>
              </a:rPr>
              <a:t>; </a:t>
            </a:r>
            <a:r>
              <a:rPr lang="en-US" sz="2200" dirty="0" err="1" smtClean="0">
                <a:latin typeface="Consolas"/>
                <a:ea typeface="Consolas"/>
                <a:cs typeface="Consolas"/>
                <a:sym typeface="Consolas"/>
              </a:rPr>
              <a:t>i</a:t>
            </a:r>
            <a:r>
              <a:rPr lang="en-US" sz="2200" dirty="0" smtClean="0">
                <a:latin typeface="Consolas"/>
                <a:ea typeface="Consolas"/>
                <a:cs typeface="Consolas"/>
                <a:sym typeface="Consolas"/>
              </a:rPr>
              <a:t>++) {</a:t>
            </a:r>
          </a:p>
          <a:p>
            <a:pPr>
              <a:spcBef>
                <a:spcPts val="0"/>
              </a:spcBef>
              <a:buClr>
                <a:schemeClr val="dk1"/>
              </a:buClr>
              <a:buSzPct val="61111"/>
              <a:buFont typeface="Arial"/>
              <a:buNone/>
            </a:pPr>
            <a:r>
              <a:rPr lang="en-US" sz="2200" dirty="0" smtClean="0">
                <a:latin typeface="Consolas"/>
                <a:ea typeface="Consolas"/>
                <a:cs typeface="Consolas"/>
                <a:sym typeface="Consolas"/>
              </a:rPr>
              <a:t>        r += A[</a:t>
            </a:r>
            <a:r>
              <a:rPr lang="en-US" sz="2200" dirty="0" err="1" smtClean="0">
                <a:latin typeface="Consolas"/>
                <a:ea typeface="Consolas"/>
                <a:cs typeface="Consolas"/>
                <a:sym typeface="Consolas"/>
              </a:rPr>
              <a:t>i</a:t>
            </a:r>
            <a:r>
              <a:rPr lang="en-US" sz="2200" dirty="0" smtClean="0">
                <a:latin typeface="Consolas"/>
                <a:ea typeface="Consolas"/>
                <a:cs typeface="Consolas"/>
                <a:sym typeface="Consolas"/>
              </a:rPr>
              <a:t>] * B[</a:t>
            </a:r>
            <a:r>
              <a:rPr lang="en-US" sz="2200" dirty="0" err="1" smtClean="0">
                <a:latin typeface="Consolas"/>
                <a:ea typeface="Consolas"/>
                <a:cs typeface="Consolas"/>
                <a:sym typeface="Consolas"/>
              </a:rPr>
              <a:t>i</a:t>
            </a:r>
            <a:r>
              <a:rPr lang="en-US" sz="2200" dirty="0" smtClean="0">
                <a:latin typeface="Consolas"/>
                <a:ea typeface="Consolas"/>
                <a:cs typeface="Consolas"/>
                <a:sym typeface="Consolas"/>
              </a:rPr>
              <a:t>];</a:t>
            </a:r>
          </a:p>
          <a:p>
            <a:pPr>
              <a:spcBef>
                <a:spcPts val="0"/>
              </a:spcBef>
              <a:buClr>
                <a:schemeClr val="dk1"/>
              </a:buClr>
              <a:buSzPct val="61111"/>
              <a:buFont typeface="Arial"/>
              <a:buNone/>
            </a:pPr>
            <a:r>
              <a:rPr lang="en-US" sz="2200" dirty="0" smtClean="0">
                <a:latin typeface="Consolas"/>
                <a:ea typeface="Consolas"/>
                <a:cs typeface="Consolas"/>
                <a:sym typeface="Consolas"/>
              </a:rPr>
              <a:t>    }</a:t>
            </a:r>
          </a:p>
          <a:p>
            <a:pPr>
              <a:spcBef>
                <a:spcPts val="0"/>
              </a:spcBef>
              <a:buClr>
                <a:schemeClr val="dk1"/>
              </a:buClr>
              <a:buSzPct val="61111"/>
              <a:buFont typeface="Arial"/>
              <a:buNone/>
            </a:pPr>
            <a:r>
              <a:rPr lang="en-US" sz="2200" dirty="0" smtClean="0">
                <a:latin typeface="Consolas"/>
                <a:ea typeface="Consolas"/>
                <a:cs typeface="Consolas"/>
                <a:sym typeface="Consolas"/>
              </a:rPr>
              <a:t>    return r; </a:t>
            </a:r>
          </a:p>
          <a:p>
            <a:pPr>
              <a:spcBef>
                <a:spcPts val="0"/>
              </a:spcBef>
              <a:buClr>
                <a:schemeClr val="dk1"/>
              </a:buClr>
              <a:buSzPct val="61111"/>
              <a:buFont typeface="Arial"/>
              <a:buNone/>
            </a:pPr>
            <a:r>
              <a:rPr lang="en-US" sz="2200" dirty="0" smtClean="0">
                <a:latin typeface="Consolas"/>
                <a:ea typeface="Consolas"/>
                <a:cs typeface="Consolas"/>
                <a:sym typeface="Consolas"/>
              </a:rPr>
              <a:t>}</a:t>
            </a:r>
          </a:p>
          <a:p>
            <a:pPr>
              <a:spcBef>
                <a:spcPts val="0"/>
              </a:spcBef>
              <a:buFont typeface="Arial"/>
              <a:buNone/>
            </a:pPr>
            <a:endParaRPr lang="en-US" sz="2200" dirty="0">
              <a:latin typeface="Consolas"/>
              <a:ea typeface="Consolas"/>
              <a:cs typeface="Consolas"/>
              <a:sym typeface="Consolas"/>
            </a:endParaRPr>
          </a:p>
        </p:txBody>
      </p:sp>
      <p:sp>
        <p:nvSpPr>
          <p:cNvPr id="8" name="Shape 263"/>
          <p:cNvSpPr/>
          <p:nvPr/>
        </p:nvSpPr>
        <p:spPr>
          <a:xfrm>
            <a:off x="1871770" y="2876936"/>
            <a:ext cx="6437840" cy="730799"/>
          </a:xfrm>
          <a:prstGeom prst="rect">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lang="en-US" sz="1900" dirty="0">
              <a:latin typeface="Consolas"/>
              <a:ea typeface="Consolas"/>
              <a:cs typeface="Consolas"/>
              <a:sym typeface="Consolas"/>
            </a:endParaRPr>
          </a:p>
        </p:txBody>
      </p:sp>
    </p:spTree>
    <p:extLst>
      <p:ext uri="{BB962C8B-B14F-4D97-AF65-F5344CB8AC3E}">
        <p14:creationId xmlns:p14="http://schemas.microsoft.com/office/powerpoint/2010/main" val="7623777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Pre-Conditions</a:t>
            </a:r>
          </a:p>
        </p:txBody>
      </p:sp>
      <p:sp>
        <p:nvSpPr>
          <p:cNvPr id="6" name="Rectangle 5"/>
          <p:cNvSpPr/>
          <p:nvPr/>
        </p:nvSpPr>
        <p:spPr>
          <a:xfrm>
            <a:off x="354330" y="1410176"/>
            <a:ext cx="8183880" cy="1692771"/>
          </a:xfrm>
          <a:prstGeom prst="rect">
            <a:avLst/>
          </a:prstGeom>
        </p:spPr>
        <p:txBody>
          <a:bodyPr wrap="square">
            <a:spAutoFit/>
          </a:bodyPr>
          <a:lstStyle/>
          <a:p>
            <a:r>
              <a:rPr lang="en-US" sz="2600"/>
              <a:t>Write the weakest possible pre-condition that prevents any in-built </a:t>
            </a:r>
            <a:r>
              <a:rPr lang="en-US" sz="2600" smtClean="0"/>
              <a:t>exceptions from </a:t>
            </a:r>
            <a:r>
              <a:rPr lang="en-US" sz="2600"/>
              <a:t>being thrown in the following Java function.</a:t>
            </a:r>
            <a:br>
              <a:rPr lang="en-US" sz="2600"/>
            </a:br>
            <a:endParaRPr lang="en-US" sz="2600"/>
          </a:p>
        </p:txBody>
      </p:sp>
      <p:sp>
        <p:nvSpPr>
          <p:cNvPr id="7" name="Shape 260"/>
          <p:cNvSpPr txBox="1">
            <a:spLocks/>
          </p:cNvSpPr>
          <p:nvPr/>
        </p:nvSpPr>
        <p:spPr>
          <a:xfrm>
            <a:off x="640080" y="2670810"/>
            <a:ext cx="8229600" cy="3394500"/>
          </a:xfrm>
          <a:prstGeom prst="rect">
            <a:avLst/>
          </a:prstGeom>
        </p:spPr>
        <p:txBody>
          <a:bodyPr vert="horz" lIns="91425" tIns="91425" rIns="91425" bIns="91425" rtl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buClr>
                <a:schemeClr val="dk1"/>
              </a:buClr>
              <a:buSzPct val="61111"/>
              <a:buFont typeface="Arial"/>
              <a:buNone/>
            </a:pPr>
            <a:r>
              <a:rPr lang="en-US" sz="2200" dirty="0" smtClean="0">
                <a:latin typeface="Consolas"/>
                <a:ea typeface="Consolas"/>
                <a:cs typeface="Consolas"/>
                <a:sym typeface="Consolas"/>
              </a:rPr>
              <a:t/>
            </a:r>
            <a:br>
              <a:rPr lang="en-US" sz="2200" dirty="0" smtClean="0">
                <a:latin typeface="Consolas"/>
                <a:ea typeface="Consolas"/>
                <a:cs typeface="Consolas"/>
                <a:sym typeface="Consolas"/>
              </a:rPr>
            </a:br>
            <a:r>
              <a:rPr lang="en-US" sz="2200" dirty="0" smtClean="0">
                <a:latin typeface="Consolas"/>
                <a:ea typeface="Consolas"/>
                <a:cs typeface="Consolas"/>
                <a:sym typeface="Consolas"/>
              </a:rPr>
              <a:t>Pre: </a:t>
            </a:r>
          </a:p>
          <a:p>
            <a:pPr>
              <a:spcBef>
                <a:spcPts val="0"/>
              </a:spcBef>
              <a:buClr>
                <a:schemeClr val="dk1"/>
              </a:buClr>
              <a:buSzPct val="61111"/>
              <a:buFont typeface="Arial"/>
              <a:buNone/>
            </a:pPr>
            <a:endParaRPr lang="en-US" sz="2200" dirty="0" smtClean="0">
              <a:latin typeface="Consolas"/>
              <a:ea typeface="Consolas"/>
              <a:cs typeface="Consolas"/>
              <a:sym typeface="Consolas"/>
            </a:endParaRPr>
          </a:p>
          <a:p>
            <a:pPr>
              <a:spcBef>
                <a:spcPts val="0"/>
              </a:spcBef>
              <a:buClr>
                <a:schemeClr val="dk1"/>
              </a:buClr>
              <a:buSzPct val="61111"/>
              <a:buFont typeface="Arial"/>
              <a:buNone/>
            </a:pPr>
            <a:r>
              <a:rPr lang="en-US" sz="2200" dirty="0" err="1" smtClean="0">
                <a:latin typeface="Consolas"/>
                <a:ea typeface="Consolas"/>
                <a:cs typeface="Consolas"/>
                <a:sym typeface="Consolas"/>
              </a:rPr>
              <a:t>int</a:t>
            </a:r>
            <a:r>
              <a:rPr lang="en-US" sz="2200" dirty="0" smtClean="0">
                <a:latin typeface="Consolas"/>
                <a:ea typeface="Consolas"/>
                <a:cs typeface="Consolas"/>
                <a:sym typeface="Consolas"/>
              </a:rPr>
              <a:t> foo(</a:t>
            </a:r>
            <a:r>
              <a:rPr lang="en-US" sz="2200" dirty="0" err="1" smtClean="0">
                <a:latin typeface="Consolas"/>
                <a:ea typeface="Consolas"/>
                <a:cs typeface="Consolas"/>
                <a:sym typeface="Consolas"/>
              </a:rPr>
              <a:t>int</a:t>
            </a:r>
            <a:r>
              <a:rPr lang="en-US" sz="2200" dirty="0" smtClean="0">
                <a:latin typeface="Consolas"/>
                <a:ea typeface="Consolas"/>
                <a:cs typeface="Consolas"/>
                <a:sym typeface="Consolas"/>
              </a:rPr>
              <a:t>[] A, </a:t>
            </a:r>
            <a:r>
              <a:rPr lang="en-US" sz="2200" dirty="0" err="1" smtClean="0">
                <a:latin typeface="Consolas"/>
                <a:ea typeface="Consolas"/>
                <a:cs typeface="Consolas"/>
                <a:sym typeface="Consolas"/>
              </a:rPr>
              <a:t>int</a:t>
            </a:r>
            <a:r>
              <a:rPr lang="en-US" sz="2200" dirty="0" smtClean="0">
                <a:latin typeface="Consolas"/>
                <a:ea typeface="Consolas"/>
                <a:cs typeface="Consolas"/>
                <a:sym typeface="Consolas"/>
              </a:rPr>
              <a:t>[] B) {</a:t>
            </a:r>
          </a:p>
          <a:p>
            <a:pPr>
              <a:spcBef>
                <a:spcPts val="0"/>
              </a:spcBef>
              <a:buClr>
                <a:schemeClr val="dk1"/>
              </a:buClr>
              <a:buSzPct val="61111"/>
              <a:buFont typeface="Arial"/>
              <a:buNone/>
            </a:pPr>
            <a:r>
              <a:rPr lang="en-US" sz="2200" dirty="0" smtClean="0">
                <a:latin typeface="Consolas"/>
                <a:ea typeface="Consolas"/>
                <a:cs typeface="Consolas"/>
                <a:sym typeface="Consolas"/>
              </a:rPr>
              <a:t>    </a:t>
            </a:r>
            <a:r>
              <a:rPr lang="en-US" sz="2200" dirty="0" err="1" smtClean="0">
                <a:latin typeface="Consolas"/>
                <a:ea typeface="Consolas"/>
                <a:cs typeface="Consolas"/>
                <a:sym typeface="Consolas"/>
              </a:rPr>
              <a:t>int</a:t>
            </a:r>
            <a:r>
              <a:rPr lang="en-US" sz="2200" dirty="0" smtClean="0">
                <a:latin typeface="Consolas"/>
                <a:ea typeface="Consolas"/>
                <a:cs typeface="Consolas"/>
                <a:sym typeface="Consolas"/>
              </a:rPr>
              <a:t> r = 0;</a:t>
            </a:r>
          </a:p>
          <a:p>
            <a:pPr>
              <a:spcBef>
                <a:spcPts val="0"/>
              </a:spcBef>
              <a:buClr>
                <a:schemeClr val="dk1"/>
              </a:buClr>
              <a:buSzPct val="61111"/>
              <a:buFont typeface="Arial"/>
              <a:buNone/>
            </a:pPr>
            <a:r>
              <a:rPr lang="en-US" sz="2200" dirty="0" smtClean="0">
                <a:latin typeface="Consolas"/>
                <a:ea typeface="Consolas"/>
                <a:cs typeface="Consolas"/>
                <a:sym typeface="Consolas"/>
              </a:rPr>
              <a:t>    for (</a:t>
            </a:r>
            <a:r>
              <a:rPr lang="en-US" sz="2200" dirty="0" err="1" smtClean="0">
                <a:latin typeface="Consolas"/>
                <a:ea typeface="Consolas"/>
                <a:cs typeface="Consolas"/>
                <a:sym typeface="Consolas"/>
              </a:rPr>
              <a:t>int</a:t>
            </a:r>
            <a:r>
              <a:rPr lang="en-US" sz="2200" dirty="0" smtClean="0">
                <a:latin typeface="Consolas"/>
                <a:ea typeface="Consolas"/>
                <a:cs typeface="Consolas"/>
                <a:sym typeface="Consolas"/>
              </a:rPr>
              <a:t> </a:t>
            </a:r>
            <a:r>
              <a:rPr lang="en-US" sz="2200" dirty="0" err="1" smtClean="0">
                <a:latin typeface="Consolas"/>
                <a:ea typeface="Consolas"/>
                <a:cs typeface="Consolas"/>
                <a:sym typeface="Consolas"/>
              </a:rPr>
              <a:t>i</a:t>
            </a:r>
            <a:r>
              <a:rPr lang="en-US" sz="2200" dirty="0" smtClean="0">
                <a:latin typeface="Consolas"/>
                <a:ea typeface="Consolas"/>
                <a:cs typeface="Consolas"/>
                <a:sym typeface="Consolas"/>
              </a:rPr>
              <a:t> = 0; </a:t>
            </a:r>
            <a:r>
              <a:rPr lang="en-US" sz="2200" dirty="0" err="1" smtClean="0">
                <a:latin typeface="Consolas"/>
                <a:ea typeface="Consolas"/>
                <a:cs typeface="Consolas"/>
                <a:sym typeface="Consolas"/>
              </a:rPr>
              <a:t>i</a:t>
            </a:r>
            <a:r>
              <a:rPr lang="en-US" sz="2200" dirty="0" smtClean="0">
                <a:latin typeface="Consolas"/>
                <a:ea typeface="Consolas"/>
                <a:cs typeface="Consolas"/>
                <a:sym typeface="Consolas"/>
              </a:rPr>
              <a:t> &lt; </a:t>
            </a:r>
            <a:r>
              <a:rPr lang="en-US" sz="2200" dirty="0" err="1" smtClean="0">
                <a:latin typeface="Consolas"/>
                <a:ea typeface="Consolas"/>
                <a:cs typeface="Consolas"/>
                <a:sym typeface="Consolas"/>
              </a:rPr>
              <a:t>A.length</a:t>
            </a:r>
            <a:r>
              <a:rPr lang="en-US" sz="2200" dirty="0" smtClean="0">
                <a:latin typeface="Consolas"/>
                <a:ea typeface="Consolas"/>
                <a:cs typeface="Consolas"/>
                <a:sym typeface="Consolas"/>
              </a:rPr>
              <a:t>; </a:t>
            </a:r>
            <a:r>
              <a:rPr lang="en-US" sz="2200" dirty="0" err="1" smtClean="0">
                <a:latin typeface="Consolas"/>
                <a:ea typeface="Consolas"/>
                <a:cs typeface="Consolas"/>
                <a:sym typeface="Consolas"/>
              </a:rPr>
              <a:t>i</a:t>
            </a:r>
            <a:r>
              <a:rPr lang="en-US" sz="2200" dirty="0" smtClean="0">
                <a:latin typeface="Consolas"/>
                <a:ea typeface="Consolas"/>
                <a:cs typeface="Consolas"/>
                <a:sym typeface="Consolas"/>
              </a:rPr>
              <a:t>++) {</a:t>
            </a:r>
          </a:p>
          <a:p>
            <a:pPr>
              <a:spcBef>
                <a:spcPts val="0"/>
              </a:spcBef>
              <a:buClr>
                <a:schemeClr val="dk1"/>
              </a:buClr>
              <a:buSzPct val="61111"/>
              <a:buFont typeface="Arial"/>
              <a:buNone/>
            </a:pPr>
            <a:r>
              <a:rPr lang="en-US" sz="2200" dirty="0" smtClean="0">
                <a:latin typeface="Consolas"/>
                <a:ea typeface="Consolas"/>
                <a:cs typeface="Consolas"/>
                <a:sym typeface="Consolas"/>
              </a:rPr>
              <a:t>        r += A[</a:t>
            </a:r>
            <a:r>
              <a:rPr lang="en-US" sz="2200" dirty="0" err="1" smtClean="0">
                <a:latin typeface="Consolas"/>
                <a:ea typeface="Consolas"/>
                <a:cs typeface="Consolas"/>
                <a:sym typeface="Consolas"/>
              </a:rPr>
              <a:t>i</a:t>
            </a:r>
            <a:r>
              <a:rPr lang="en-US" sz="2200" dirty="0" smtClean="0">
                <a:latin typeface="Consolas"/>
                <a:ea typeface="Consolas"/>
                <a:cs typeface="Consolas"/>
                <a:sym typeface="Consolas"/>
              </a:rPr>
              <a:t>] * B[</a:t>
            </a:r>
            <a:r>
              <a:rPr lang="en-US" sz="2200" dirty="0" err="1" smtClean="0">
                <a:latin typeface="Consolas"/>
                <a:ea typeface="Consolas"/>
                <a:cs typeface="Consolas"/>
                <a:sym typeface="Consolas"/>
              </a:rPr>
              <a:t>i</a:t>
            </a:r>
            <a:r>
              <a:rPr lang="en-US" sz="2200" dirty="0" smtClean="0">
                <a:latin typeface="Consolas"/>
                <a:ea typeface="Consolas"/>
                <a:cs typeface="Consolas"/>
                <a:sym typeface="Consolas"/>
              </a:rPr>
              <a:t>];</a:t>
            </a:r>
          </a:p>
          <a:p>
            <a:pPr>
              <a:spcBef>
                <a:spcPts val="0"/>
              </a:spcBef>
              <a:buClr>
                <a:schemeClr val="dk1"/>
              </a:buClr>
              <a:buSzPct val="61111"/>
              <a:buFont typeface="Arial"/>
              <a:buNone/>
            </a:pPr>
            <a:r>
              <a:rPr lang="en-US" sz="2200" dirty="0" smtClean="0">
                <a:latin typeface="Consolas"/>
                <a:ea typeface="Consolas"/>
                <a:cs typeface="Consolas"/>
                <a:sym typeface="Consolas"/>
              </a:rPr>
              <a:t>    }</a:t>
            </a:r>
          </a:p>
          <a:p>
            <a:pPr>
              <a:spcBef>
                <a:spcPts val="0"/>
              </a:spcBef>
              <a:buClr>
                <a:schemeClr val="dk1"/>
              </a:buClr>
              <a:buSzPct val="61111"/>
              <a:buFont typeface="Arial"/>
              <a:buNone/>
            </a:pPr>
            <a:r>
              <a:rPr lang="en-US" sz="2200" dirty="0" smtClean="0">
                <a:latin typeface="Consolas"/>
                <a:ea typeface="Consolas"/>
                <a:cs typeface="Consolas"/>
                <a:sym typeface="Consolas"/>
              </a:rPr>
              <a:t>    return r; </a:t>
            </a:r>
          </a:p>
          <a:p>
            <a:pPr>
              <a:spcBef>
                <a:spcPts val="0"/>
              </a:spcBef>
              <a:buClr>
                <a:schemeClr val="dk1"/>
              </a:buClr>
              <a:buSzPct val="61111"/>
              <a:buFont typeface="Arial"/>
              <a:buNone/>
            </a:pPr>
            <a:r>
              <a:rPr lang="en-US" sz="2200" dirty="0" smtClean="0">
                <a:latin typeface="Consolas"/>
                <a:ea typeface="Consolas"/>
                <a:cs typeface="Consolas"/>
                <a:sym typeface="Consolas"/>
              </a:rPr>
              <a:t>}</a:t>
            </a:r>
          </a:p>
          <a:p>
            <a:pPr>
              <a:spcBef>
                <a:spcPts val="0"/>
              </a:spcBef>
              <a:buFont typeface="Arial"/>
              <a:buNone/>
            </a:pPr>
            <a:endParaRPr lang="en-US" sz="2200" dirty="0">
              <a:latin typeface="Consolas"/>
              <a:ea typeface="Consolas"/>
              <a:cs typeface="Consolas"/>
              <a:sym typeface="Consolas"/>
            </a:endParaRPr>
          </a:p>
        </p:txBody>
      </p:sp>
      <p:sp>
        <p:nvSpPr>
          <p:cNvPr id="8" name="Shape 263"/>
          <p:cNvSpPr/>
          <p:nvPr/>
        </p:nvSpPr>
        <p:spPr>
          <a:xfrm>
            <a:off x="1871770" y="2876936"/>
            <a:ext cx="6437840" cy="730799"/>
          </a:xfrm>
          <a:prstGeom prst="rect">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900" dirty="0">
                <a:latin typeface="Consolas"/>
                <a:ea typeface="Consolas"/>
                <a:cs typeface="Consolas"/>
                <a:sym typeface="Consolas"/>
              </a:rPr>
              <a:t>A != null &amp;&amp; B != null &amp;&amp; </a:t>
            </a:r>
            <a:r>
              <a:rPr lang="en-US" sz="1900" dirty="0" err="1">
                <a:latin typeface="Consolas"/>
                <a:ea typeface="Consolas"/>
                <a:cs typeface="Consolas"/>
                <a:sym typeface="Consolas"/>
              </a:rPr>
              <a:t>A.length</a:t>
            </a:r>
            <a:r>
              <a:rPr lang="en-US" sz="1900" dirty="0">
                <a:latin typeface="Consolas"/>
                <a:ea typeface="Consolas"/>
                <a:cs typeface="Consolas"/>
                <a:sym typeface="Consolas"/>
              </a:rPr>
              <a:t> &lt;= </a:t>
            </a:r>
            <a:r>
              <a:rPr lang="en-US" sz="1900" dirty="0" err="1" smtClean="0">
                <a:latin typeface="Consolas"/>
                <a:ea typeface="Consolas"/>
                <a:cs typeface="Consolas"/>
                <a:sym typeface="Consolas"/>
              </a:rPr>
              <a:t>B.length</a:t>
            </a:r>
            <a:endParaRPr lang="en-US" sz="1900" dirty="0">
              <a:latin typeface="Consolas"/>
              <a:ea typeface="Consolas"/>
              <a:cs typeface="Consolas"/>
              <a:sym typeface="Consolas"/>
            </a:endParaRPr>
          </a:p>
        </p:txBody>
      </p:sp>
    </p:spTree>
    <p:extLst>
      <p:ext uri="{BB962C8B-B14F-4D97-AF65-F5344CB8AC3E}">
        <p14:creationId xmlns:p14="http://schemas.microsoft.com/office/powerpoint/2010/main" val="9723563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Post-Conditions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Consider a sorting function in Java which takes a non-null </a:t>
            </a:r>
            <a:r>
              <a:rPr lang="en-US" dirty="0" smtClean="0"/>
              <a:t>integer </a:t>
            </a:r>
            <a:r>
              <a:rPr lang="en-US" dirty="0"/>
              <a:t>array A and returns an integer array B. Check all items that specify the </a:t>
            </a:r>
            <a:r>
              <a:rPr lang="en-US" dirty="0">
                <a:solidFill>
                  <a:srgbClr val="7030A0"/>
                </a:solidFill>
              </a:rPr>
              <a:t>strongest possible post-condition</a:t>
            </a:r>
            <a:r>
              <a:rPr lang="en-US" dirty="0"/>
              <a:t>.</a:t>
            </a:r>
            <a:br>
              <a:rPr lang="en-US" dirty="0"/>
            </a:br>
            <a:endParaRPr lang="en-US" dirty="0" smtClean="0"/>
          </a:p>
          <a:p>
            <a:pPr marL="400050" lvl="1" indent="0">
              <a:buNone/>
            </a:pPr>
            <a:r>
              <a:rPr lang="en-US" sz="2900" dirty="0" smtClean="0"/>
              <a:t>B </a:t>
            </a:r>
            <a:r>
              <a:rPr lang="en-US" sz="2900" dirty="0"/>
              <a:t>is non-null</a:t>
            </a:r>
          </a:p>
          <a:p>
            <a:pPr marL="400050" lvl="1" indent="0">
              <a:buNone/>
            </a:pPr>
            <a:r>
              <a:rPr lang="en-US" sz="2900" dirty="0" smtClean="0"/>
              <a:t>B </a:t>
            </a:r>
            <a:r>
              <a:rPr lang="en-US" sz="2900" dirty="0"/>
              <a:t>has the same length as A</a:t>
            </a:r>
          </a:p>
          <a:p>
            <a:pPr marL="400050" lvl="1" indent="0">
              <a:buNone/>
            </a:pPr>
            <a:r>
              <a:rPr lang="en-US" sz="2900" dirty="0" smtClean="0"/>
              <a:t>The </a:t>
            </a:r>
            <a:r>
              <a:rPr lang="en-US" sz="2900" dirty="0"/>
              <a:t>elements of B do not contain any duplicates</a:t>
            </a:r>
          </a:p>
          <a:p>
            <a:pPr marL="400050" lvl="1" indent="0">
              <a:buNone/>
            </a:pPr>
            <a:r>
              <a:rPr lang="en-US" sz="2900" dirty="0" smtClean="0"/>
              <a:t>The </a:t>
            </a:r>
            <a:r>
              <a:rPr lang="en-US" sz="2900" dirty="0"/>
              <a:t>elements of B are a permutation of the elements of </a:t>
            </a:r>
            <a:r>
              <a:rPr lang="en-US" sz="2900" dirty="0" smtClean="0"/>
              <a:t>A</a:t>
            </a:r>
          </a:p>
          <a:p>
            <a:pPr marL="400050" lvl="1" indent="0">
              <a:buNone/>
            </a:pPr>
            <a:r>
              <a:rPr lang="en-US" sz="2900" dirty="0" smtClean="0"/>
              <a:t>The </a:t>
            </a:r>
            <a:r>
              <a:rPr lang="en-US" sz="2900" dirty="0"/>
              <a:t>elements of B are in sorted order</a:t>
            </a:r>
          </a:p>
          <a:p>
            <a:pPr marL="400050" lvl="1" indent="0">
              <a:buNone/>
            </a:pPr>
            <a:r>
              <a:rPr lang="en-US" sz="2900" dirty="0" smtClean="0"/>
              <a:t>The </a:t>
            </a:r>
            <a:r>
              <a:rPr lang="en-US" sz="2900" dirty="0"/>
              <a:t>elements of A are in sorted order</a:t>
            </a:r>
          </a:p>
          <a:p>
            <a:pPr marL="400050" lvl="1" indent="0">
              <a:buNone/>
            </a:pPr>
            <a:r>
              <a:rPr lang="en-US" sz="2900" dirty="0" smtClean="0"/>
              <a:t>The </a:t>
            </a:r>
            <a:r>
              <a:rPr lang="en-US" sz="2900" dirty="0"/>
              <a:t>elements of A do not contain any </a:t>
            </a:r>
            <a:r>
              <a:rPr lang="en-US" sz="2900" dirty="0" smtClean="0"/>
              <a:t>duplicates</a:t>
            </a:r>
            <a:endParaRPr lang="en-US" sz="2900" dirty="0"/>
          </a:p>
        </p:txBody>
      </p:sp>
      <p:sp>
        <p:nvSpPr>
          <p:cNvPr id="4" name="Shape 280"/>
          <p:cNvSpPr/>
          <p:nvPr/>
        </p:nvSpPr>
        <p:spPr>
          <a:xfrm>
            <a:off x="573475" y="3284351"/>
            <a:ext cx="205799" cy="1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endParaRPr/>
          </a:p>
        </p:txBody>
      </p:sp>
      <p:sp>
        <p:nvSpPr>
          <p:cNvPr id="5" name="Shape 281"/>
          <p:cNvSpPr/>
          <p:nvPr/>
        </p:nvSpPr>
        <p:spPr>
          <a:xfrm>
            <a:off x="573475" y="3689788"/>
            <a:ext cx="205799" cy="1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 name="Shape 282"/>
          <p:cNvSpPr/>
          <p:nvPr/>
        </p:nvSpPr>
        <p:spPr>
          <a:xfrm>
            <a:off x="573475" y="4545461"/>
            <a:ext cx="205799" cy="1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 name="Shape 283"/>
          <p:cNvSpPr/>
          <p:nvPr/>
        </p:nvSpPr>
        <p:spPr>
          <a:xfrm>
            <a:off x="573475" y="4958649"/>
            <a:ext cx="205799" cy="1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 name="Shape 284"/>
          <p:cNvSpPr/>
          <p:nvPr/>
        </p:nvSpPr>
        <p:spPr>
          <a:xfrm>
            <a:off x="573475" y="5375516"/>
            <a:ext cx="205799" cy="1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285"/>
          <p:cNvSpPr/>
          <p:nvPr/>
        </p:nvSpPr>
        <p:spPr>
          <a:xfrm>
            <a:off x="573475" y="5785288"/>
            <a:ext cx="205799" cy="1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 name="Shape 286"/>
          <p:cNvSpPr/>
          <p:nvPr/>
        </p:nvSpPr>
        <p:spPr>
          <a:xfrm>
            <a:off x="580569" y="4128595"/>
            <a:ext cx="205799" cy="1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Tree>
    <p:extLst>
      <p:ext uri="{BB962C8B-B14F-4D97-AF65-F5344CB8AC3E}">
        <p14:creationId xmlns:p14="http://schemas.microsoft.com/office/powerpoint/2010/main" val="6985534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Post-Conditions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Consider a sorting function in Java which takes a non-null integer array A and returns an integer array B. Check all items that specify the </a:t>
            </a:r>
            <a:r>
              <a:rPr lang="en-US" dirty="0">
                <a:solidFill>
                  <a:srgbClr val="7030A0"/>
                </a:solidFill>
              </a:rPr>
              <a:t>strongest possible post-condition</a:t>
            </a:r>
            <a:r>
              <a:rPr lang="en-US" dirty="0"/>
              <a:t>.</a:t>
            </a:r>
            <a:br>
              <a:rPr lang="en-US" dirty="0"/>
            </a:br>
            <a:endParaRPr lang="en-US" dirty="0" smtClean="0"/>
          </a:p>
          <a:p>
            <a:pPr marL="400050" lvl="1" indent="0">
              <a:buNone/>
            </a:pPr>
            <a:r>
              <a:rPr lang="en-US" sz="2900" dirty="0" smtClean="0"/>
              <a:t>B </a:t>
            </a:r>
            <a:r>
              <a:rPr lang="en-US" sz="2900" dirty="0"/>
              <a:t>is non-null</a:t>
            </a:r>
          </a:p>
          <a:p>
            <a:pPr marL="400050" lvl="1" indent="0">
              <a:buNone/>
            </a:pPr>
            <a:r>
              <a:rPr lang="en-US" sz="2900" dirty="0" smtClean="0"/>
              <a:t>B </a:t>
            </a:r>
            <a:r>
              <a:rPr lang="en-US" sz="2900" dirty="0"/>
              <a:t>has the same length as A</a:t>
            </a:r>
          </a:p>
          <a:p>
            <a:pPr marL="400050" lvl="1" indent="0">
              <a:buNone/>
            </a:pPr>
            <a:r>
              <a:rPr lang="en-US" sz="2900" dirty="0" smtClean="0"/>
              <a:t>The </a:t>
            </a:r>
            <a:r>
              <a:rPr lang="en-US" sz="2900" dirty="0"/>
              <a:t>elements of B do not contain any duplicates</a:t>
            </a:r>
          </a:p>
          <a:p>
            <a:pPr marL="400050" lvl="1" indent="0">
              <a:buNone/>
            </a:pPr>
            <a:r>
              <a:rPr lang="en-US" sz="2900" dirty="0" smtClean="0"/>
              <a:t>The </a:t>
            </a:r>
            <a:r>
              <a:rPr lang="en-US" sz="2900" dirty="0"/>
              <a:t>elements of B are a permutation of the elements of </a:t>
            </a:r>
            <a:r>
              <a:rPr lang="en-US" sz="2900" dirty="0" smtClean="0"/>
              <a:t>A</a:t>
            </a:r>
          </a:p>
          <a:p>
            <a:pPr marL="400050" lvl="1" indent="0">
              <a:buNone/>
            </a:pPr>
            <a:r>
              <a:rPr lang="en-US" sz="2900" dirty="0" smtClean="0"/>
              <a:t>The </a:t>
            </a:r>
            <a:r>
              <a:rPr lang="en-US" sz="2900" dirty="0"/>
              <a:t>elements of B are in sorted order</a:t>
            </a:r>
          </a:p>
          <a:p>
            <a:pPr marL="400050" lvl="1" indent="0">
              <a:buNone/>
            </a:pPr>
            <a:r>
              <a:rPr lang="en-US" sz="2900" dirty="0" smtClean="0"/>
              <a:t>The </a:t>
            </a:r>
            <a:r>
              <a:rPr lang="en-US" sz="2900" dirty="0"/>
              <a:t>elements of A are in sorted order</a:t>
            </a:r>
          </a:p>
          <a:p>
            <a:pPr marL="400050" lvl="1" indent="0">
              <a:buNone/>
            </a:pPr>
            <a:r>
              <a:rPr lang="en-US" sz="2900" dirty="0" smtClean="0"/>
              <a:t>The </a:t>
            </a:r>
            <a:r>
              <a:rPr lang="en-US" sz="2900" dirty="0"/>
              <a:t>elements of A do not contain any </a:t>
            </a:r>
            <a:r>
              <a:rPr lang="en-US" sz="2900" dirty="0" smtClean="0"/>
              <a:t>duplicates</a:t>
            </a:r>
            <a:endParaRPr lang="en-US" sz="2900" dirty="0"/>
          </a:p>
        </p:txBody>
      </p:sp>
      <p:sp>
        <p:nvSpPr>
          <p:cNvPr id="4" name="Shape 280"/>
          <p:cNvSpPr/>
          <p:nvPr/>
        </p:nvSpPr>
        <p:spPr>
          <a:xfrm>
            <a:off x="573475" y="3284351"/>
            <a:ext cx="205799" cy="1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endParaRPr/>
          </a:p>
        </p:txBody>
      </p:sp>
      <p:sp>
        <p:nvSpPr>
          <p:cNvPr id="5" name="Shape 281"/>
          <p:cNvSpPr/>
          <p:nvPr/>
        </p:nvSpPr>
        <p:spPr>
          <a:xfrm>
            <a:off x="573475" y="3689788"/>
            <a:ext cx="205799" cy="1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 name="Shape 282"/>
          <p:cNvSpPr/>
          <p:nvPr/>
        </p:nvSpPr>
        <p:spPr>
          <a:xfrm>
            <a:off x="573475" y="4545461"/>
            <a:ext cx="205799" cy="1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 name="Shape 283"/>
          <p:cNvSpPr/>
          <p:nvPr/>
        </p:nvSpPr>
        <p:spPr>
          <a:xfrm>
            <a:off x="573475" y="4958649"/>
            <a:ext cx="205799" cy="1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 name="Shape 284"/>
          <p:cNvSpPr/>
          <p:nvPr/>
        </p:nvSpPr>
        <p:spPr>
          <a:xfrm>
            <a:off x="573475" y="5375516"/>
            <a:ext cx="205799" cy="1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285"/>
          <p:cNvSpPr/>
          <p:nvPr/>
        </p:nvSpPr>
        <p:spPr>
          <a:xfrm>
            <a:off x="573475" y="5785288"/>
            <a:ext cx="205799" cy="1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 name="Shape 286"/>
          <p:cNvSpPr/>
          <p:nvPr/>
        </p:nvSpPr>
        <p:spPr>
          <a:xfrm>
            <a:off x="580569" y="4128595"/>
            <a:ext cx="205799" cy="1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11" name="Rectangle 10"/>
          <p:cNvSpPr/>
          <p:nvPr/>
        </p:nvSpPr>
        <p:spPr>
          <a:xfrm>
            <a:off x="548704" y="3180539"/>
            <a:ext cx="415498" cy="369332"/>
          </a:xfrm>
          <a:prstGeom prst="rect">
            <a:avLst/>
          </a:prstGeom>
        </p:spPr>
        <p:txBody>
          <a:bodyPr wrap="none">
            <a:spAutoFit/>
          </a:bodyPr>
          <a:lstStyle/>
          <a:p>
            <a:r>
              <a:rPr lang="en-US" smtClean="0"/>
              <a:t>✔</a:t>
            </a:r>
            <a:endParaRPr lang="en-US"/>
          </a:p>
        </p:txBody>
      </p:sp>
      <p:sp>
        <p:nvSpPr>
          <p:cNvPr id="12" name="Rectangle 11"/>
          <p:cNvSpPr/>
          <p:nvPr/>
        </p:nvSpPr>
        <p:spPr>
          <a:xfrm>
            <a:off x="552249" y="3588119"/>
            <a:ext cx="415498" cy="369332"/>
          </a:xfrm>
          <a:prstGeom prst="rect">
            <a:avLst/>
          </a:prstGeom>
        </p:spPr>
        <p:txBody>
          <a:bodyPr wrap="none">
            <a:spAutoFit/>
          </a:bodyPr>
          <a:lstStyle/>
          <a:p>
            <a:r>
              <a:rPr lang="en-US" dirty="0" smtClean="0"/>
              <a:t>✔</a:t>
            </a:r>
            <a:endParaRPr lang="en-US" dirty="0"/>
          </a:p>
        </p:txBody>
      </p:sp>
      <p:sp>
        <p:nvSpPr>
          <p:cNvPr id="13" name="Rectangle 12"/>
          <p:cNvSpPr/>
          <p:nvPr/>
        </p:nvSpPr>
        <p:spPr>
          <a:xfrm>
            <a:off x="555794" y="4442264"/>
            <a:ext cx="415498" cy="369332"/>
          </a:xfrm>
          <a:prstGeom prst="rect">
            <a:avLst/>
          </a:prstGeom>
        </p:spPr>
        <p:txBody>
          <a:bodyPr wrap="none">
            <a:spAutoFit/>
          </a:bodyPr>
          <a:lstStyle/>
          <a:p>
            <a:r>
              <a:rPr lang="en-US" smtClean="0"/>
              <a:t>✔</a:t>
            </a:r>
            <a:endParaRPr lang="en-US"/>
          </a:p>
        </p:txBody>
      </p:sp>
      <p:sp>
        <p:nvSpPr>
          <p:cNvPr id="14" name="Rectangle 13"/>
          <p:cNvSpPr/>
          <p:nvPr/>
        </p:nvSpPr>
        <p:spPr>
          <a:xfrm>
            <a:off x="559339" y="4849844"/>
            <a:ext cx="415498" cy="369332"/>
          </a:xfrm>
          <a:prstGeom prst="rect">
            <a:avLst/>
          </a:prstGeom>
        </p:spPr>
        <p:txBody>
          <a:bodyPr wrap="none">
            <a:spAutoFit/>
          </a:bodyPr>
          <a:lstStyle/>
          <a:p>
            <a:r>
              <a:rPr lang="en-US" smtClean="0"/>
              <a:t>✔</a:t>
            </a:r>
            <a:endParaRPr lang="en-US"/>
          </a:p>
        </p:txBody>
      </p:sp>
    </p:spTree>
    <p:extLst>
      <p:ext uri="{BB962C8B-B14F-4D97-AF65-F5344CB8AC3E}">
        <p14:creationId xmlns:p14="http://schemas.microsoft.com/office/powerpoint/2010/main" val="1345908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Executable Post-Condition</a:t>
            </a:r>
            <a:endParaRPr lang="en-US" dirty="0"/>
          </a:p>
        </p:txBody>
      </p:sp>
      <p:sp>
        <p:nvSpPr>
          <p:cNvPr id="15" name="Content Placeholder 14"/>
          <p:cNvSpPr>
            <a:spLocks noGrp="1"/>
          </p:cNvSpPr>
          <p:nvPr>
            <p:ph idx="1"/>
          </p:nvPr>
        </p:nvSpPr>
        <p:spPr>
          <a:xfrm>
            <a:off x="331470" y="1577340"/>
            <a:ext cx="8229600" cy="4525963"/>
          </a:xfrm>
        </p:spPr>
        <p:txBody>
          <a:bodyPr>
            <a:noAutofit/>
          </a:bodyPr>
          <a:lstStyle/>
          <a:p>
            <a:pPr lvl="0"/>
            <a:r>
              <a:rPr lang="en-US" sz="2600" dirty="0"/>
              <a:t>B is non-null</a:t>
            </a:r>
          </a:p>
          <a:p>
            <a:pPr lvl="0"/>
            <a:endParaRPr lang="en-US" sz="2600" dirty="0"/>
          </a:p>
          <a:p>
            <a:pPr lvl="0"/>
            <a:r>
              <a:rPr lang="en-US" sz="2600" dirty="0"/>
              <a:t>B has the same length as A</a:t>
            </a:r>
          </a:p>
          <a:p>
            <a:pPr lvl="0"/>
            <a:endParaRPr lang="en-US" sz="2600" dirty="0"/>
          </a:p>
          <a:p>
            <a:pPr lvl="0"/>
            <a:r>
              <a:rPr lang="en-US" sz="2600" dirty="0"/>
              <a:t>The elements of B are in </a:t>
            </a:r>
            <a:br>
              <a:rPr lang="en-US" sz="2600" dirty="0"/>
            </a:br>
            <a:r>
              <a:rPr lang="en-US" sz="2600" dirty="0"/>
              <a:t>sorted order</a:t>
            </a:r>
          </a:p>
          <a:p>
            <a:pPr lvl="0"/>
            <a:endParaRPr lang="en-US" sz="2600" dirty="0"/>
          </a:p>
          <a:p>
            <a:pPr lvl="0"/>
            <a:r>
              <a:rPr lang="en-US" sz="2600" dirty="0"/>
              <a:t>The elements of B </a:t>
            </a:r>
            <a:r>
              <a:rPr lang="en-US" sz="2600" dirty="0" smtClean="0"/>
              <a:t>are</a:t>
            </a:r>
            <a:br>
              <a:rPr lang="en-US" sz="2600" dirty="0" smtClean="0"/>
            </a:br>
            <a:r>
              <a:rPr lang="en-US" sz="2600" dirty="0" smtClean="0"/>
              <a:t>a  permutation </a:t>
            </a:r>
            <a:r>
              <a:rPr lang="en-US" sz="2600" dirty="0"/>
              <a:t>of </a:t>
            </a:r>
            <a:r>
              <a:rPr lang="en-US" sz="2600" dirty="0" smtClean="0"/>
              <a:t>the</a:t>
            </a:r>
            <a:br>
              <a:rPr lang="en-US" sz="2600" dirty="0" smtClean="0"/>
            </a:br>
            <a:r>
              <a:rPr lang="en-US" sz="2600" dirty="0" smtClean="0"/>
              <a:t>elements of </a:t>
            </a:r>
            <a:r>
              <a:rPr lang="en-US" sz="2600" dirty="0"/>
              <a:t>A</a:t>
            </a:r>
          </a:p>
        </p:txBody>
      </p:sp>
      <p:sp>
        <p:nvSpPr>
          <p:cNvPr id="16" name="Shape 308"/>
          <p:cNvSpPr txBox="1"/>
          <p:nvPr/>
        </p:nvSpPr>
        <p:spPr>
          <a:xfrm>
            <a:off x="4464600" y="1635385"/>
            <a:ext cx="4222200" cy="4826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US" sz="2000">
                <a:latin typeface="Consolas"/>
                <a:ea typeface="Consolas"/>
                <a:cs typeface="Consolas"/>
                <a:sym typeface="Consolas"/>
              </a:rPr>
              <a:t>B != null;</a:t>
            </a:r>
          </a:p>
        </p:txBody>
      </p:sp>
      <p:sp>
        <p:nvSpPr>
          <p:cNvPr id="17" name="Shape 309"/>
          <p:cNvSpPr txBox="1"/>
          <p:nvPr/>
        </p:nvSpPr>
        <p:spPr>
          <a:xfrm>
            <a:off x="4464600" y="3529020"/>
            <a:ext cx="4222200" cy="7676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sz="1600">
                <a:latin typeface="Consolas"/>
                <a:ea typeface="Consolas"/>
                <a:cs typeface="Consolas"/>
                <a:sym typeface="Consolas"/>
              </a:rPr>
              <a:t>for (int i = 0; i &lt; B.length-1; i++)</a:t>
            </a:r>
          </a:p>
          <a:p>
            <a:pPr lvl="0" rtl="0">
              <a:spcBef>
                <a:spcPts val="0"/>
              </a:spcBef>
              <a:buNone/>
            </a:pPr>
            <a:r>
              <a:rPr lang="en-US" sz="1600">
                <a:latin typeface="Consolas"/>
                <a:ea typeface="Consolas"/>
                <a:cs typeface="Consolas"/>
                <a:sym typeface="Consolas"/>
              </a:rPr>
              <a:t>    B[i] &lt;= B[i+1];</a:t>
            </a:r>
          </a:p>
        </p:txBody>
      </p:sp>
      <p:sp>
        <p:nvSpPr>
          <p:cNvPr id="18" name="Shape 310"/>
          <p:cNvSpPr txBox="1"/>
          <p:nvPr/>
        </p:nvSpPr>
        <p:spPr>
          <a:xfrm>
            <a:off x="4464600" y="2561215"/>
            <a:ext cx="4222200" cy="4826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000">
                <a:latin typeface="Consolas"/>
                <a:ea typeface="Consolas"/>
                <a:cs typeface="Consolas"/>
                <a:sym typeface="Consolas"/>
              </a:rPr>
              <a:t>B.length == A.length;</a:t>
            </a:r>
          </a:p>
        </p:txBody>
      </p:sp>
      <p:sp>
        <p:nvSpPr>
          <p:cNvPr id="19" name="Shape 311"/>
          <p:cNvSpPr txBox="1"/>
          <p:nvPr/>
        </p:nvSpPr>
        <p:spPr>
          <a:xfrm>
            <a:off x="4464600" y="4950150"/>
            <a:ext cx="4222200" cy="1154700"/>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sz="1600">
                <a:latin typeface="Consolas"/>
                <a:ea typeface="Consolas"/>
                <a:cs typeface="Consolas"/>
                <a:sym typeface="Consolas"/>
              </a:rPr>
              <a:t>// count number of occurrences of</a:t>
            </a:r>
          </a:p>
          <a:p>
            <a:pPr lvl="0" rtl="0">
              <a:spcBef>
                <a:spcPts val="0"/>
              </a:spcBef>
              <a:buNone/>
            </a:pPr>
            <a:r>
              <a:rPr lang="en-US" sz="1600" dirty="0">
                <a:latin typeface="Consolas"/>
                <a:ea typeface="Consolas"/>
                <a:cs typeface="Consolas"/>
                <a:sym typeface="Consolas"/>
              </a:rPr>
              <a:t>// each number in each array and </a:t>
            </a:r>
          </a:p>
          <a:p>
            <a:pPr lvl="0" rtl="0">
              <a:spcBef>
                <a:spcPts val="0"/>
              </a:spcBef>
              <a:buNone/>
            </a:pPr>
            <a:r>
              <a:rPr lang="en-US" sz="1600" dirty="0">
                <a:latin typeface="Consolas"/>
                <a:ea typeface="Consolas"/>
                <a:cs typeface="Consolas"/>
                <a:sym typeface="Consolas"/>
              </a:rPr>
              <a:t>// then compare these counts</a:t>
            </a:r>
          </a:p>
        </p:txBody>
      </p:sp>
    </p:spTree>
    <p:extLst>
      <p:ext uri="{BB962C8B-B14F-4D97-AF65-F5344CB8AC3E}">
        <p14:creationId xmlns:p14="http://schemas.microsoft.com/office/powerpoint/2010/main" val="16636596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Good Is Your Test Suite?</a:t>
            </a:r>
          </a:p>
        </p:txBody>
      </p:sp>
      <p:sp>
        <p:nvSpPr>
          <p:cNvPr id="3" name="Content Placeholder 2"/>
          <p:cNvSpPr>
            <a:spLocks noGrp="1"/>
          </p:cNvSpPr>
          <p:nvPr>
            <p:ph idx="1"/>
          </p:nvPr>
        </p:nvSpPr>
        <p:spPr/>
        <p:txBody>
          <a:bodyPr>
            <a:normAutofit/>
          </a:bodyPr>
          <a:lstStyle/>
          <a:p>
            <a:r>
              <a:rPr lang="en-US" dirty="0"/>
              <a:t>How do we know that our test suite is good?</a:t>
            </a:r>
          </a:p>
          <a:p>
            <a:pPr lvl="1"/>
            <a:r>
              <a:rPr lang="en-US" dirty="0"/>
              <a:t>Too few tests: may miss bugs</a:t>
            </a:r>
          </a:p>
          <a:p>
            <a:pPr lvl="1"/>
            <a:r>
              <a:rPr lang="en-US" dirty="0"/>
              <a:t>Too many tests: costly to run, bloat and redundancy, harder to maintain</a:t>
            </a:r>
          </a:p>
          <a:p>
            <a:endParaRPr lang="en-US" dirty="0"/>
          </a:p>
          <a:p>
            <a:pPr marL="0" indent="0">
              <a:buNone/>
            </a:pPr>
            <a:endParaRPr lang="en-US" dirty="0"/>
          </a:p>
        </p:txBody>
      </p:sp>
    </p:spTree>
    <p:extLst>
      <p:ext uri="{BB962C8B-B14F-4D97-AF65-F5344CB8AC3E}">
        <p14:creationId xmlns:p14="http://schemas.microsoft.com/office/powerpoint/2010/main" val="68345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Good Is Your Test Suite?</a:t>
            </a:r>
          </a:p>
        </p:txBody>
      </p:sp>
      <p:sp>
        <p:nvSpPr>
          <p:cNvPr id="3" name="Content Placeholder 2"/>
          <p:cNvSpPr>
            <a:spLocks noGrp="1"/>
          </p:cNvSpPr>
          <p:nvPr>
            <p:ph idx="1"/>
          </p:nvPr>
        </p:nvSpPr>
        <p:spPr/>
        <p:txBody>
          <a:bodyPr>
            <a:normAutofit/>
          </a:bodyPr>
          <a:lstStyle/>
          <a:p>
            <a:r>
              <a:rPr lang="en-US" dirty="0"/>
              <a:t>How do we know that our test suite is good?</a:t>
            </a:r>
          </a:p>
          <a:p>
            <a:pPr lvl="1"/>
            <a:r>
              <a:rPr lang="en-US" dirty="0"/>
              <a:t>Too few tests: may miss bugs</a:t>
            </a:r>
          </a:p>
          <a:p>
            <a:pPr lvl="1"/>
            <a:r>
              <a:rPr lang="en-US" dirty="0"/>
              <a:t>Too many tests: costly to run, bloat and redundancy, harder to maintain</a:t>
            </a:r>
          </a:p>
          <a:p>
            <a:endParaRPr lang="en-US" dirty="0"/>
          </a:p>
          <a:p>
            <a:r>
              <a:rPr lang="en-US" dirty="0"/>
              <a:t>Two approaches:</a:t>
            </a:r>
          </a:p>
          <a:p>
            <a:pPr lvl="1"/>
            <a:r>
              <a:rPr lang="en-US" dirty="0">
                <a:solidFill>
                  <a:srgbClr val="7030A0"/>
                </a:solidFill>
              </a:rPr>
              <a:t>Code coverage</a:t>
            </a:r>
            <a:r>
              <a:rPr lang="en-US" dirty="0"/>
              <a:t> metrics</a:t>
            </a:r>
          </a:p>
          <a:p>
            <a:pPr lvl="1"/>
            <a:r>
              <a:rPr lang="en-US" dirty="0">
                <a:solidFill>
                  <a:srgbClr val="7030A0"/>
                </a:solidFill>
              </a:rPr>
              <a:t>Mutation analysis</a:t>
            </a:r>
            <a:r>
              <a:rPr lang="en-US" dirty="0"/>
              <a:t> (or mutation </a:t>
            </a:r>
            <a:r>
              <a:rPr lang="en-US" dirty="0" smtClean="0"/>
              <a:t>testing)</a:t>
            </a:r>
          </a:p>
          <a:p>
            <a:pPr marL="0" indent="0">
              <a:buNone/>
            </a:pPr>
            <a:endParaRPr lang="en-US" dirty="0"/>
          </a:p>
        </p:txBody>
      </p:sp>
    </p:spTree>
    <p:extLst>
      <p:ext uri="{BB962C8B-B14F-4D97-AF65-F5344CB8AC3E}">
        <p14:creationId xmlns:p14="http://schemas.microsoft.com/office/powerpoint/2010/main" val="614001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Coverage</a:t>
            </a:r>
          </a:p>
        </p:txBody>
      </p:sp>
      <p:sp>
        <p:nvSpPr>
          <p:cNvPr id="3" name="Content Placeholder 2"/>
          <p:cNvSpPr>
            <a:spLocks noGrp="1"/>
          </p:cNvSpPr>
          <p:nvPr>
            <p:ph idx="1"/>
          </p:nvPr>
        </p:nvSpPr>
        <p:spPr>
          <a:xfrm>
            <a:off x="457200" y="1600200"/>
            <a:ext cx="8355330" cy="4525963"/>
          </a:xfrm>
        </p:spPr>
        <p:txBody>
          <a:bodyPr>
            <a:normAutofit/>
          </a:bodyPr>
          <a:lstStyle/>
          <a:p>
            <a:r>
              <a:rPr lang="en-US" sz="2800" dirty="0"/>
              <a:t>Metric to quantify extent to which a program’s code</a:t>
            </a:r>
            <a:br>
              <a:rPr lang="en-US" sz="2800" dirty="0"/>
            </a:br>
            <a:r>
              <a:rPr lang="en-US" sz="2800" dirty="0"/>
              <a:t>is tested by a given test suite</a:t>
            </a:r>
            <a:br>
              <a:rPr lang="en-US" sz="2800" dirty="0"/>
            </a:br>
            <a:endParaRPr lang="en-US" sz="2800" dirty="0"/>
          </a:p>
          <a:p>
            <a:r>
              <a:rPr lang="en-US" sz="2800" dirty="0"/>
              <a:t>Given as percentage of some aspect of the program executed in the tests</a:t>
            </a:r>
            <a:br>
              <a:rPr lang="en-US" sz="2800" dirty="0"/>
            </a:br>
            <a:endParaRPr lang="en-US" sz="2800" dirty="0"/>
          </a:p>
          <a:p>
            <a:r>
              <a:rPr lang="en-US" sz="2800" dirty="0"/>
              <a:t>100% coverage rare in practice: e.g., inaccessible </a:t>
            </a:r>
            <a:r>
              <a:rPr lang="en-US" sz="2800" dirty="0" smtClean="0"/>
              <a:t>code</a:t>
            </a:r>
          </a:p>
          <a:p>
            <a:pPr lvl="1"/>
            <a:r>
              <a:rPr lang="en-US" sz="2600" dirty="0" smtClean="0"/>
              <a:t>Often </a:t>
            </a:r>
            <a:r>
              <a:rPr lang="en-US" sz="2600" dirty="0"/>
              <a:t>required for safety-critical applications</a:t>
            </a:r>
          </a:p>
        </p:txBody>
      </p:sp>
    </p:spTree>
    <p:extLst>
      <p:ext uri="{BB962C8B-B14F-4D97-AF65-F5344CB8AC3E}">
        <p14:creationId xmlns:p14="http://schemas.microsoft.com/office/powerpoint/2010/main" val="210993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Typical Scenario</a:t>
            </a:r>
            <a:endParaRPr lang="en-US" dirty="0"/>
          </a:p>
        </p:txBody>
      </p:sp>
      <p:sp>
        <p:nvSpPr>
          <p:cNvPr id="6" name="Shape 53"/>
          <p:cNvSpPr/>
          <p:nvPr/>
        </p:nvSpPr>
        <p:spPr>
          <a:xfrm>
            <a:off x="1724090" y="3755610"/>
            <a:ext cx="1752300" cy="12056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dirty="0"/>
              <a:t>Developer</a:t>
            </a:r>
          </a:p>
        </p:txBody>
      </p:sp>
      <p:sp>
        <p:nvSpPr>
          <p:cNvPr id="7" name="Shape 54"/>
          <p:cNvSpPr/>
          <p:nvPr/>
        </p:nvSpPr>
        <p:spPr>
          <a:xfrm>
            <a:off x="5500790" y="3755610"/>
            <a:ext cx="1752300" cy="12056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Tester</a:t>
            </a:r>
          </a:p>
        </p:txBody>
      </p:sp>
      <p:sp>
        <p:nvSpPr>
          <p:cNvPr id="8" name="Shape 55"/>
          <p:cNvSpPr/>
          <p:nvPr/>
        </p:nvSpPr>
        <p:spPr>
          <a:xfrm>
            <a:off x="3628690" y="2335660"/>
            <a:ext cx="1752300" cy="12056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Manager</a:t>
            </a:r>
          </a:p>
        </p:txBody>
      </p:sp>
      <p:cxnSp>
        <p:nvCxnSpPr>
          <p:cNvPr id="9" name="Shape 56"/>
          <p:cNvCxnSpPr/>
          <p:nvPr/>
        </p:nvCxnSpPr>
        <p:spPr>
          <a:xfrm rot="10800000" flipH="1">
            <a:off x="3219771" y="3364880"/>
            <a:ext cx="665400" cy="567300"/>
          </a:xfrm>
          <a:prstGeom prst="straightConnector1">
            <a:avLst/>
          </a:prstGeom>
          <a:noFill/>
          <a:ln w="9525" cap="flat" cmpd="sng">
            <a:solidFill>
              <a:schemeClr val="dk2"/>
            </a:solidFill>
            <a:prstDash val="solid"/>
            <a:round/>
            <a:headEnd type="none" w="lg" len="lg"/>
            <a:tailEnd type="triangle" w="lg" len="lg"/>
          </a:ln>
        </p:spPr>
      </p:cxnSp>
      <p:cxnSp>
        <p:nvCxnSpPr>
          <p:cNvPr id="10" name="Shape 57"/>
          <p:cNvCxnSpPr/>
          <p:nvPr/>
        </p:nvCxnSpPr>
        <p:spPr>
          <a:xfrm rot="10800000">
            <a:off x="5124408" y="3364880"/>
            <a:ext cx="633000" cy="567300"/>
          </a:xfrm>
          <a:prstGeom prst="straightConnector1">
            <a:avLst/>
          </a:prstGeom>
          <a:noFill/>
          <a:ln w="9525" cap="flat" cmpd="sng">
            <a:solidFill>
              <a:schemeClr val="dk2"/>
            </a:solidFill>
            <a:prstDash val="solid"/>
            <a:round/>
            <a:headEnd type="none" w="lg" len="lg"/>
            <a:tailEnd type="triangle" w="lg" len="lg"/>
          </a:ln>
        </p:spPr>
      </p:cxnSp>
      <p:sp>
        <p:nvSpPr>
          <p:cNvPr id="11" name="Shape 69"/>
          <p:cNvSpPr/>
          <p:nvPr/>
        </p:nvSpPr>
        <p:spPr>
          <a:xfrm>
            <a:off x="657810" y="2834846"/>
            <a:ext cx="1322724" cy="725399"/>
          </a:xfrm>
          <a:prstGeom prst="wedgeRoundRectCallout">
            <a:avLst>
              <a:gd name="adj1" fmla="val 83641"/>
              <a:gd name="adj2" fmla="val 100431"/>
              <a:gd name="adj3" fmla="val 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I’m done!</a:t>
            </a:r>
          </a:p>
        </p:txBody>
      </p:sp>
      <p:sp>
        <p:nvSpPr>
          <p:cNvPr id="12" name="Shape 70"/>
          <p:cNvSpPr/>
          <p:nvPr/>
        </p:nvSpPr>
        <p:spPr>
          <a:xfrm>
            <a:off x="7370725" y="3180668"/>
            <a:ext cx="1201775" cy="725399"/>
          </a:xfrm>
          <a:prstGeom prst="wedgeRoundRectCallout">
            <a:avLst>
              <a:gd name="adj1" fmla="val -73168"/>
              <a:gd name="adj2" fmla="val 103981"/>
              <a:gd name="adj3" fmla="val 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dirty="0"/>
              <a:t>It doesn’t compile!</a:t>
            </a:r>
          </a:p>
        </p:txBody>
      </p:sp>
      <p:sp>
        <p:nvSpPr>
          <p:cNvPr id="13" name="Shape 71"/>
          <p:cNvSpPr/>
          <p:nvPr/>
        </p:nvSpPr>
        <p:spPr>
          <a:xfrm>
            <a:off x="5695574" y="1543768"/>
            <a:ext cx="2259705" cy="959700"/>
          </a:xfrm>
          <a:prstGeom prst="wedgeRoundRectCallout">
            <a:avLst>
              <a:gd name="adj1" fmla="val -81201"/>
              <a:gd name="adj2" fmla="val 63952"/>
              <a:gd name="adj3" fmla="val 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OK, calm down. We’ll slip the schedule. Try again.</a:t>
            </a:r>
          </a:p>
        </p:txBody>
      </p:sp>
    </p:spTree>
    <p:extLst>
      <p:ext uri="{BB962C8B-B14F-4D97-AF65-F5344CB8AC3E}">
        <p14:creationId xmlns:p14="http://schemas.microsoft.com/office/powerpoint/2010/main" val="377787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Code Coverage</a:t>
            </a:r>
          </a:p>
        </p:txBody>
      </p:sp>
      <p:sp>
        <p:nvSpPr>
          <p:cNvPr id="3" name="Content Placeholder 2"/>
          <p:cNvSpPr>
            <a:spLocks noGrp="1"/>
          </p:cNvSpPr>
          <p:nvPr>
            <p:ph idx="1"/>
          </p:nvPr>
        </p:nvSpPr>
        <p:spPr>
          <a:xfrm>
            <a:off x="342897" y="1600200"/>
            <a:ext cx="8507186" cy="4525963"/>
          </a:xfrm>
        </p:spPr>
        <p:txBody>
          <a:bodyPr>
            <a:normAutofit/>
          </a:bodyPr>
          <a:lstStyle/>
          <a:p>
            <a:r>
              <a:rPr lang="en-US" sz="2800" dirty="0">
                <a:solidFill>
                  <a:srgbClr val="7030A0"/>
                </a:solidFill>
              </a:rPr>
              <a:t>Function </a:t>
            </a:r>
            <a:r>
              <a:rPr lang="en-US" sz="2800" dirty="0" smtClean="0">
                <a:solidFill>
                  <a:srgbClr val="7030A0"/>
                </a:solidFill>
              </a:rPr>
              <a:t>coverage</a:t>
            </a:r>
            <a:r>
              <a:rPr lang="en-US" sz="2800" dirty="0" smtClean="0"/>
              <a:t>: which </a:t>
            </a:r>
            <a:r>
              <a:rPr lang="en-US" sz="2800" dirty="0">
                <a:solidFill>
                  <a:srgbClr val="7030A0"/>
                </a:solidFill>
              </a:rPr>
              <a:t>functions</a:t>
            </a:r>
            <a:r>
              <a:rPr lang="en-US" sz="2800" dirty="0"/>
              <a:t> were called</a:t>
            </a:r>
            <a:r>
              <a:rPr lang="en-US" sz="2800" dirty="0" smtClean="0"/>
              <a:t>?</a:t>
            </a:r>
          </a:p>
          <a:p>
            <a:endParaRPr lang="en-US" sz="2800" dirty="0" smtClean="0">
              <a:solidFill>
                <a:srgbClr val="7030A0"/>
              </a:solidFill>
            </a:endParaRPr>
          </a:p>
          <a:p>
            <a:r>
              <a:rPr lang="en-US" sz="2800" dirty="0" smtClean="0">
                <a:solidFill>
                  <a:srgbClr val="7030A0"/>
                </a:solidFill>
              </a:rPr>
              <a:t>Statement coverage</a:t>
            </a:r>
            <a:r>
              <a:rPr lang="en-US" sz="2800" dirty="0" smtClean="0"/>
              <a:t>: which </a:t>
            </a:r>
            <a:r>
              <a:rPr lang="en-US" sz="2800" dirty="0">
                <a:solidFill>
                  <a:srgbClr val="7030A0"/>
                </a:solidFill>
              </a:rPr>
              <a:t>statements</a:t>
            </a:r>
            <a:r>
              <a:rPr lang="en-US" sz="2800" dirty="0"/>
              <a:t> </a:t>
            </a:r>
            <a:r>
              <a:rPr lang="en-US" sz="2800" dirty="0" smtClean="0"/>
              <a:t>were executed?</a:t>
            </a:r>
          </a:p>
          <a:p>
            <a:endParaRPr lang="en-US" sz="2800" dirty="0"/>
          </a:p>
          <a:p>
            <a:r>
              <a:rPr lang="en-US" sz="2800" dirty="0">
                <a:solidFill>
                  <a:srgbClr val="7030A0"/>
                </a:solidFill>
              </a:rPr>
              <a:t>Branch </a:t>
            </a:r>
            <a:r>
              <a:rPr lang="en-US" sz="2800" dirty="0" smtClean="0">
                <a:solidFill>
                  <a:srgbClr val="7030A0"/>
                </a:solidFill>
              </a:rPr>
              <a:t>coverage</a:t>
            </a:r>
            <a:r>
              <a:rPr lang="en-US" sz="2800" dirty="0" smtClean="0"/>
              <a:t>: which </a:t>
            </a:r>
            <a:r>
              <a:rPr lang="en-US" sz="2800" dirty="0">
                <a:solidFill>
                  <a:srgbClr val="7030A0"/>
                </a:solidFill>
              </a:rPr>
              <a:t>branches</a:t>
            </a:r>
            <a:r>
              <a:rPr lang="en-US" sz="2800" dirty="0"/>
              <a:t> were taken?</a:t>
            </a:r>
          </a:p>
          <a:p>
            <a:endParaRPr lang="en-US" sz="2800" dirty="0"/>
          </a:p>
          <a:p>
            <a:r>
              <a:rPr lang="en-US" sz="2800" dirty="0"/>
              <a:t>Many others: line coverage, condition coverage</a:t>
            </a:r>
            <a:r>
              <a:rPr lang="en-US" sz="2800" dirty="0" smtClean="0"/>
              <a:t>,</a:t>
            </a:r>
            <a:br>
              <a:rPr lang="en-US" sz="2800" dirty="0" smtClean="0"/>
            </a:br>
            <a:r>
              <a:rPr lang="en-US" sz="2800" dirty="0" smtClean="0"/>
              <a:t>basic </a:t>
            </a:r>
            <a:r>
              <a:rPr lang="en-US" sz="2800" dirty="0"/>
              <a:t>block coverage, path coverage, </a:t>
            </a:r>
            <a:r>
              <a:rPr lang="en-US" sz="2800" dirty="0" smtClean="0"/>
              <a:t>…</a:t>
            </a:r>
            <a:endParaRPr lang="en-US" sz="2800" dirty="0"/>
          </a:p>
        </p:txBody>
      </p:sp>
    </p:spTree>
    <p:extLst>
      <p:ext uri="{BB962C8B-B14F-4D97-AF65-F5344CB8AC3E}">
        <p14:creationId xmlns:p14="http://schemas.microsoft.com/office/powerpoint/2010/main" val="2042455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Code Coverage Metrics</a:t>
            </a:r>
          </a:p>
        </p:txBody>
      </p:sp>
      <p:sp>
        <p:nvSpPr>
          <p:cNvPr id="5" name="Shape 338"/>
          <p:cNvSpPr/>
          <p:nvPr/>
        </p:nvSpPr>
        <p:spPr>
          <a:xfrm>
            <a:off x="4695815" y="4368169"/>
            <a:ext cx="3617699" cy="257099"/>
          </a:xfrm>
          <a:prstGeom prst="rect">
            <a:avLst/>
          </a:prstGeom>
          <a:solidFill>
            <a:srgbClr val="6AA84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6" name="Shape 339"/>
          <p:cNvSpPr/>
          <p:nvPr/>
        </p:nvSpPr>
        <p:spPr>
          <a:xfrm>
            <a:off x="4695820" y="2843215"/>
            <a:ext cx="3617699" cy="257099"/>
          </a:xfrm>
          <a:prstGeom prst="rect">
            <a:avLst/>
          </a:prstGeom>
          <a:solidFill>
            <a:srgbClr val="FF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7" name="Shape 340"/>
          <p:cNvSpPr/>
          <p:nvPr/>
        </p:nvSpPr>
        <p:spPr>
          <a:xfrm>
            <a:off x="4714865" y="3173734"/>
            <a:ext cx="3617699" cy="257099"/>
          </a:xfrm>
          <a:prstGeom prst="rect">
            <a:avLst/>
          </a:prstGeom>
          <a:solidFill>
            <a:srgbClr val="FF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8" name="Shape 341"/>
          <p:cNvSpPr/>
          <p:nvPr/>
        </p:nvSpPr>
        <p:spPr>
          <a:xfrm>
            <a:off x="4695815" y="3741425"/>
            <a:ext cx="3617699" cy="257099"/>
          </a:xfrm>
          <a:prstGeom prst="rect">
            <a:avLst/>
          </a:prstGeom>
          <a:solidFill>
            <a:srgbClr val="6AA84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9" name="Shape 342"/>
          <p:cNvSpPr/>
          <p:nvPr/>
        </p:nvSpPr>
        <p:spPr>
          <a:xfrm>
            <a:off x="4714865" y="2512700"/>
            <a:ext cx="3617699" cy="257099"/>
          </a:xfrm>
          <a:prstGeom prst="rect">
            <a:avLst/>
          </a:prstGeom>
          <a:solidFill>
            <a:srgbClr val="6AA84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 name="Shape 343"/>
          <p:cNvSpPr txBox="1">
            <a:spLocks/>
          </p:cNvSpPr>
          <p:nvPr/>
        </p:nvSpPr>
        <p:spPr>
          <a:xfrm>
            <a:off x="594360" y="1461030"/>
            <a:ext cx="3297600" cy="1091700"/>
          </a:xfrm>
          <a:prstGeom prst="rect">
            <a:avLst/>
          </a:prstGeom>
        </p:spPr>
        <p:txBody>
          <a:bodyPr vert="horz" lIns="91425" tIns="91425" rIns="91425" bIns="91425" rtl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spcBef>
                <a:spcPts val="0"/>
              </a:spcBef>
              <a:buFont typeface="Arial"/>
              <a:buNone/>
            </a:pPr>
            <a:r>
              <a:rPr lang="en-US" sz="2600" dirty="0" smtClean="0">
                <a:ea typeface="Shadows Into Light"/>
                <a:cs typeface="Shadows Into Light"/>
                <a:sym typeface="Shadows Into Light"/>
              </a:rPr>
              <a:t>Test Suite:</a:t>
            </a:r>
          </a:p>
          <a:p>
            <a:pPr marL="0" indent="0">
              <a:spcBef>
                <a:spcPts val="0"/>
              </a:spcBef>
              <a:buFont typeface="Arial"/>
              <a:buNone/>
            </a:pPr>
            <a:r>
              <a:rPr lang="en-US" sz="2000" dirty="0" smtClean="0">
                <a:latin typeface="Consolas"/>
                <a:ea typeface="Consolas"/>
                <a:cs typeface="Consolas"/>
                <a:sym typeface="Consolas"/>
              </a:rPr>
              <a:t>       foo(1, 0)</a:t>
            </a:r>
            <a:br>
              <a:rPr lang="en-US" sz="2000" dirty="0" smtClean="0">
                <a:latin typeface="Consolas"/>
                <a:ea typeface="Consolas"/>
                <a:cs typeface="Consolas"/>
                <a:sym typeface="Consolas"/>
              </a:rPr>
            </a:br>
            <a:endParaRPr lang="en-US" sz="2000" dirty="0">
              <a:latin typeface="Consolas"/>
              <a:ea typeface="Consolas"/>
              <a:cs typeface="Consolas"/>
              <a:sym typeface="Consolas"/>
            </a:endParaRPr>
          </a:p>
        </p:txBody>
      </p:sp>
      <p:sp>
        <p:nvSpPr>
          <p:cNvPr id="11" name="Shape 344"/>
          <p:cNvSpPr txBox="1"/>
          <p:nvPr/>
        </p:nvSpPr>
        <p:spPr>
          <a:xfrm>
            <a:off x="4598665" y="2064150"/>
            <a:ext cx="3922500" cy="3000000"/>
          </a:xfrm>
          <a:prstGeom prst="rect">
            <a:avLst/>
          </a:prstGeom>
          <a:noFill/>
          <a:ln>
            <a:noFill/>
          </a:ln>
        </p:spPr>
        <p:txBody>
          <a:bodyPr lIns="91425" tIns="91425" rIns="91425" bIns="91425" anchor="ctr" anchorCtr="0">
            <a:noAutofit/>
          </a:bodyPr>
          <a:lstStyle/>
          <a:p>
            <a:pPr lvl="0" rtl="0">
              <a:spcBef>
                <a:spcPts val="0"/>
              </a:spcBef>
              <a:buNone/>
            </a:pPr>
            <a:r>
              <a:rPr lang="en-US" sz="2000">
                <a:latin typeface="Consolas"/>
                <a:ea typeface="Consolas"/>
                <a:cs typeface="Consolas"/>
                <a:sym typeface="Consolas"/>
              </a:rPr>
              <a:t>int foo(int x, int y) {</a:t>
            </a:r>
            <a:br>
              <a:rPr lang="en-US" sz="2000">
                <a:latin typeface="Consolas"/>
                <a:ea typeface="Consolas"/>
                <a:cs typeface="Consolas"/>
                <a:sym typeface="Consolas"/>
              </a:rPr>
            </a:br>
            <a:r>
              <a:rPr lang="en-US" sz="2000">
                <a:latin typeface="Consolas"/>
                <a:ea typeface="Consolas"/>
                <a:cs typeface="Consolas"/>
                <a:sym typeface="Consolas"/>
              </a:rPr>
              <a:t>    int z = 0;</a:t>
            </a:r>
            <a:br>
              <a:rPr lang="en-US" sz="2000">
                <a:latin typeface="Consolas"/>
                <a:ea typeface="Consolas"/>
                <a:cs typeface="Consolas"/>
                <a:sym typeface="Consolas"/>
              </a:rPr>
            </a:br>
            <a:r>
              <a:rPr lang="en-US" sz="2000">
                <a:latin typeface="Consolas"/>
                <a:ea typeface="Consolas"/>
                <a:cs typeface="Consolas"/>
                <a:sym typeface="Consolas"/>
              </a:rPr>
              <a:t>    if (x &lt;= y) {</a:t>
            </a:r>
            <a:br>
              <a:rPr lang="en-US" sz="2000">
                <a:latin typeface="Consolas"/>
                <a:ea typeface="Consolas"/>
                <a:cs typeface="Consolas"/>
                <a:sym typeface="Consolas"/>
              </a:rPr>
            </a:br>
            <a:r>
              <a:rPr lang="en-US" sz="2000">
                <a:latin typeface="Consolas"/>
                <a:ea typeface="Consolas"/>
                <a:cs typeface="Consolas"/>
                <a:sym typeface="Consolas"/>
              </a:rPr>
              <a:t>        z = x;</a:t>
            </a:r>
            <a:br>
              <a:rPr lang="en-US" sz="2000">
                <a:latin typeface="Consolas"/>
                <a:ea typeface="Consolas"/>
                <a:cs typeface="Consolas"/>
                <a:sym typeface="Consolas"/>
              </a:rPr>
            </a:br>
            <a:r>
              <a:rPr lang="en-US" sz="2000">
                <a:latin typeface="Consolas"/>
                <a:ea typeface="Consolas"/>
                <a:cs typeface="Consolas"/>
                <a:sym typeface="Consolas"/>
              </a:rPr>
              <a:t>    } else {</a:t>
            </a:r>
            <a:br>
              <a:rPr lang="en-US" sz="2000">
                <a:latin typeface="Consolas"/>
                <a:ea typeface="Consolas"/>
                <a:cs typeface="Consolas"/>
                <a:sym typeface="Consolas"/>
              </a:rPr>
            </a:br>
            <a:r>
              <a:rPr lang="en-US" sz="2000">
                <a:latin typeface="Consolas"/>
                <a:ea typeface="Consolas"/>
                <a:cs typeface="Consolas"/>
                <a:sym typeface="Consolas"/>
              </a:rPr>
              <a:t>        z = y;</a:t>
            </a:r>
          </a:p>
          <a:p>
            <a:pPr lvl="0" rtl="0">
              <a:spcBef>
                <a:spcPts val="0"/>
              </a:spcBef>
              <a:buNone/>
            </a:pPr>
            <a:r>
              <a:rPr lang="en-US" sz="2000">
                <a:latin typeface="Consolas"/>
                <a:ea typeface="Consolas"/>
                <a:cs typeface="Consolas"/>
                <a:sym typeface="Consolas"/>
              </a:rPr>
              <a:t>    }</a:t>
            </a:r>
          </a:p>
          <a:p>
            <a:pPr lvl="0" rtl="0">
              <a:spcBef>
                <a:spcPts val="0"/>
              </a:spcBef>
              <a:buNone/>
            </a:pPr>
            <a:r>
              <a:rPr lang="en-US" sz="2000">
                <a:latin typeface="Consolas"/>
                <a:ea typeface="Consolas"/>
                <a:cs typeface="Consolas"/>
                <a:sym typeface="Consolas"/>
              </a:rPr>
              <a:t>    return z;</a:t>
            </a:r>
            <a:br>
              <a:rPr lang="en-US" sz="2000">
                <a:latin typeface="Consolas"/>
                <a:ea typeface="Consolas"/>
                <a:cs typeface="Consolas"/>
                <a:sym typeface="Consolas"/>
              </a:rPr>
            </a:br>
            <a:r>
              <a:rPr lang="en-US" sz="2000">
                <a:latin typeface="Consolas"/>
                <a:ea typeface="Consolas"/>
                <a:cs typeface="Consolas"/>
                <a:sym typeface="Consolas"/>
              </a:rPr>
              <a:t>}</a:t>
            </a:r>
          </a:p>
        </p:txBody>
      </p:sp>
      <p:sp>
        <p:nvSpPr>
          <p:cNvPr id="12" name="Shape 346"/>
          <p:cNvSpPr txBox="1"/>
          <p:nvPr/>
        </p:nvSpPr>
        <p:spPr>
          <a:xfrm>
            <a:off x="683110" y="2598984"/>
            <a:ext cx="3297600" cy="3310325"/>
          </a:xfrm>
          <a:prstGeom prst="rect">
            <a:avLst/>
          </a:prstGeom>
          <a:noFill/>
          <a:ln>
            <a:noFill/>
          </a:ln>
        </p:spPr>
        <p:txBody>
          <a:bodyPr lIns="91425" tIns="91425" rIns="91425" bIns="91425" anchor="t" anchorCtr="0">
            <a:noAutofit/>
          </a:bodyPr>
          <a:lstStyle/>
          <a:p>
            <a:pPr lvl="0" rtl="0">
              <a:spcBef>
                <a:spcPts val="0"/>
              </a:spcBef>
              <a:buNone/>
            </a:pPr>
            <a:r>
              <a:rPr lang="en-US" sz="2000" dirty="0">
                <a:ea typeface="Shadows Into Light"/>
                <a:cs typeface="Shadows Into Light"/>
                <a:sym typeface="Shadows Into Light"/>
              </a:rPr>
              <a:t>Statement Coverage</a:t>
            </a:r>
            <a:r>
              <a:rPr lang="en-US" sz="2000" dirty="0" smtClean="0">
                <a:ea typeface="Shadows Into Light"/>
                <a:cs typeface="Shadows Into Light"/>
                <a:sym typeface="Shadows Into Light"/>
              </a:rPr>
              <a:t>:       </a:t>
            </a:r>
            <a:r>
              <a:rPr lang="en-US" sz="2000" dirty="0">
                <a:ea typeface="Shadows Into Light"/>
                <a:cs typeface="Shadows Into Light"/>
                <a:sym typeface="Shadows Into Light"/>
              </a:rPr>
              <a:t> </a:t>
            </a:r>
            <a:r>
              <a:rPr lang="en-US" sz="2000" dirty="0" smtClean="0">
                <a:ea typeface="Shadows Into Light"/>
                <a:cs typeface="Shadows Into Light"/>
                <a:sym typeface="Shadows Into Light"/>
              </a:rPr>
              <a:t>     </a:t>
            </a:r>
            <a:r>
              <a:rPr lang="en-US" sz="2000" dirty="0">
                <a:ea typeface="Shadows Into Light"/>
                <a:cs typeface="Shadows Into Light"/>
                <a:sym typeface="Shadows Into Light"/>
              </a:rPr>
              <a:t>%</a:t>
            </a:r>
          </a:p>
          <a:p>
            <a:pPr lvl="0" rtl="0">
              <a:spcBef>
                <a:spcPts val="0"/>
              </a:spcBef>
              <a:buNone/>
            </a:pPr>
            <a:endParaRPr sz="2000" dirty="0">
              <a:ea typeface="Shadows Into Light"/>
              <a:cs typeface="Shadows Into Light"/>
              <a:sym typeface="Shadows Into Light"/>
            </a:endParaRPr>
          </a:p>
          <a:p>
            <a:pPr lvl="0" rtl="0">
              <a:spcBef>
                <a:spcPts val="0"/>
              </a:spcBef>
              <a:buNone/>
            </a:pPr>
            <a:r>
              <a:rPr lang="en-US" sz="2000" dirty="0">
                <a:ea typeface="Shadows Into Light"/>
                <a:cs typeface="Shadows Into Light"/>
                <a:sym typeface="Shadows Into Light"/>
              </a:rPr>
              <a:t>Branch Coverage: </a:t>
            </a:r>
            <a:r>
              <a:rPr lang="en-US" sz="2000" dirty="0" smtClean="0">
                <a:ea typeface="Shadows Into Light"/>
                <a:cs typeface="Shadows Into Light"/>
                <a:sym typeface="Shadows Into Light"/>
              </a:rPr>
              <a:t>                  %</a:t>
            </a:r>
            <a:endParaRPr lang="en-US" sz="2000" dirty="0">
              <a:ea typeface="Shadows Into Light"/>
              <a:cs typeface="Shadows Into Light"/>
              <a:sym typeface="Shadows Into Light"/>
            </a:endParaRPr>
          </a:p>
          <a:p>
            <a:pPr lvl="0" rtl="0">
              <a:spcBef>
                <a:spcPts val="0"/>
              </a:spcBef>
              <a:buNone/>
            </a:pPr>
            <a:endParaRPr sz="2000" dirty="0">
              <a:ea typeface="Shadows Into Light"/>
              <a:cs typeface="Shadows Into Light"/>
              <a:sym typeface="Shadows Into Light"/>
            </a:endParaRPr>
          </a:p>
          <a:p>
            <a:pPr lvl="0" rtl="0">
              <a:spcBef>
                <a:spcPts val="0"/>
              </a:spcBef>
              <a:buNone/>
            </a:pPr>
            <a:r>
              <a:rPr lang="en-US" sz="2000" dirty="0">
                <a:ea typeface="Shadows Into Light"/>
                <a:cs typeface="Shadows Into Light"/>
                <a:sym typeface="Shadows Into Light"/>
              </a:rPr>
              <a:t>Give arguments for another call to </a:t>
            </a:r>
            <a:r>
              <a:rPr lang="en-US" sz="2000" dirty="0">
                <a:ea typeface="Consolas"/>
                <a:cs typeface="Consolas"/>
                <a:sym typeface="Consolas"/>
              </a:rPr>
              <a:t>foo(</a:t>
            </a:r>
            <a:r>
              <a:rPr lang="en-US" sz="2000" dirty="0" err="1">
                <a:ea typeface="Consolas"/>
                <a:cs typeface="Consolas"/>
                <a:sym typeface="Consolas"/>
              </a:rPr>
              <a:t>x,y</a:t>
            </a:r>
            <a:r>
              <a:rPr lang="en-US" sz="2000" dirty="0">
                <a:ea typeface="Consolas"/>
                <a:cs typeface="Consolas"/>
                <a:sym typeface="Consolas"/>
              </a:rPr>
              <a:t>)</a:t>
            </a:r>
            <a:r>
              <a:rPr lang="en-US" sz="2000" dirty="0">
                <a:ea typeface="Shadows Into Light"/>
                <a:cs typeface="Shadows Into Light"/>
                <a:sym typeface="Shadows Into Light"/>
              </a:rPr>
              <a:t> to add to the test suite to increase both coverages to 100</a:t>
            </a:r>
            <a:r>
              <a:rPr lang="en-US" sz="2000" dirty="0" smtClean="0">
                <a:ea typeface="Shadows Into Light"/>
                <a:cs typeface="Shadows Into Light"/>
                <a:sym typeface="Shadows Into Light"/>
              </a:rPr>
              <a:t>%.</a:t>
            </a:r>
            <a:br>
              <a:rPr lang="en-US" sz="2000" dirty="0" smtClean="0">
                <a:ea typeface="Shadows Into Light"/>
                <a:cs typeface="Shadows Into Light"/>
                <a:sym typeface="Shadows Into Light"/>
              </a:rPr>
            </a:br>
            <a:endParaRPr sz="2000" dirty="0">
              <a:ea typeface="Shadows Into Light"/>
              <a:cs typeface="Shadows Into Light"/>
              <a:sym typeface="Shadows Into Light"/>
            </a:endParaRPr>
          </a:p>
          <a:p>
            <a:pPr lvl="0">
              <a:spcBef>
                <a:spcPts val="0"/>
              </a:spcBef>
              <a:buNone/>
            </a:pPr>
            <a:r>
              <a:rPr lang="en-US" sz="2000" dirty="0" smtClean="0">
                <a:ea typeface="Shadows Into Light"/>
                <a:cs typeface="Shadows Into Light"/>
                <a:sym typeface="Shadows Into Light"/>
              </a:rPr>
              <a:t> x </a:t>
            </a:r>
            <a:r>
              <a:rPr lang="en-US" sz="2000" dirty="0">
                <a:ea typeface="Shadows Into Light"/>
                <a:cs typeface="Shadows Into Light"/>
                <a:sym typeface="Shadows Into Light"/>
              </a:rPr>
              <a:t>= </a:t>
            </a:r>
            <a:r>
              <a:rPr lang="en-US" sz="2000" dirty="0" smtClean="0">
                <a:ea typeface="Shadows Into Light"/>
                <a:cs typeface="Shadows Into Light"/>
                <a:sym typeface="Shadows Into Light"/>
              </a:rPr>
              <a:t>                         y </a:t>
            </a:r>
            <a:r>
              <a:rPr lang="en-US" sz="2000" dirty="0">
                <a:ea typeface="Shadows Into Light"/>
                <a:cs typeface="Shadows Into Light"/>
                <a:sym typeface="Shadows Into Light"/>
              </a:rPr>
              <a:t>= </a:t>
            </a:r>
            <a:r>
              <a:rPr lang="en-US" sz="2000" dirty="0" smtClean="0">
                <a:ea typeface="Shadows Into Light"/>
                <a:cs typeface="Shadows Into Light"/>
                <a:sym typeface="Shadows Into Light"/>
              </a:rPr>
              <a:t>     </a:t>
            </a:r>
            <a:endParaRPr lang="en-US" sz="2000" dirty="0">
              <a:ea typeface="Shadows Into Light"/>
              <a:cs typeface="Shadows Into Light"/>
              <a:sym typeface="Shadows Into Light"/>
            </a:endParaRPr>
          </a:p>
        </p:txBody>
      </p:sp>
      <p:sp>
        <p:nvSpPr>
          <p:cNvPr id="13" name="Shape 347"/>
          <p:cNvSpPr txBox="1"/>
          <p:nvPr/>
        </p:nvSpPr>
        <p:spPr>
          <a:xfrm>
            <a:off x="3142600" y="2690725"/>
            <a:ext cx="718500" cy="3162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spcBef>
                <a:spcPts val="0"/>
              </a:spcBef>
              <a:buNone/>
            </a:pPr>
            <a:endParaRPr/>
          </a:p>
        </p:txBody>
      </p:sp>
      <p:sp>
        <p:nvSpPr>
          <p:cNvPr id="14" name="Shape 348"/>
          <p:cNvSpPr txBox="1"/>
          <p:nvPr/>
        </p:nvSpPr>
        <p:spPr>
          <a:xfrm>
            <a:off x="3142600" y="3304135"/>
            <a:ext cx="718500" cy="3162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15" name="Shape 349"/>
          <p:cNvSpPr txBox="1"/>
          <p:nvPr/>
        </p:nvSpPr>
        <p:spPr>
          <a:xfrm>
            <a:off x="1222360" y="5414875"/>
            <a:ext cx="718500" cy="3162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16" name="Shape 350"/>
          <p:cNvSpPr txBox="1"/>
          <p:nvPr/>
        </p:nvSpPr>
        <p:spPr>
          <a:xfrm>
            <a:off x="3013060" y="5414875"/>
            <a:ext cx="718500" cy="3162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639283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Code Coverage Metrics</a:t>
            </a:r>
          </a:p>
        </p:txBody>
      </p:sp>
      <p:sp>
        <p:nvSpPr>
          <p:cNvPr id="5" name="Shape 338"/>
          <p:cNvSpPr/>
          <p:nvPr/>
        </p:nvSpPr>
        <p:spPr>
          <a:xfrm>
            <a:off x="4695815" y="4368169"/>
            <a:ext cx="3617699" cy="257099"/>
          </a:xfrm>
          <a:prstGeom prst="rect">
            <a:avLst/>
          </a:prstGeom>
          <a:solidFill>
            <a:srgbClr val="6AA84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6" name="Shape 339"/>
          <p:cNvSpPr/>
          <p:nvPr/>
        </p:nvSpPr>
        <p:spPr>
          <a:xfrm>
            <a:off x="4695820" y="2843215"/>
            <a:ext cx="3617699" cy="257099"/>
          </a:xfrm>
          <a:prstGeom prst="rect">
            <a:avLst/>
          </a:prstGeom>
          <a:solidFill>
            <a:srgbClr val="FF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7" name="Shape 340"/>
          <p:cNvSpPr/>
          <p:nvPr/>
        </p:nvSpPr>
        <p:spPr>
          <a:xfrm>
            <a:off x="4714865" y="3173734"/>
            <a:ext cx="3617699" cy="257099"/>
          </a:xfrm>
          <a:prstGeom prst="rect">
            <a:avLst/>
          </a:prstGeom>
          <a:solidFill>
            <a:srgbClr val="FF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8" name="Shape 341"/>
          <p:cNvSpPr/>
          <p:nvPr/>
        </p:nvSpPr>
        <p:spPr>
          <a:xfrm>
            <a:off x="4695815" y="3741425"/>
            <a:ext cx="3617699" cy="257099"/>
          </a:xfrm>
          <a:prstGeom prst="rect">
            <a:avLst/>
          </a:prstGeom>
          <a:solidFill>
            <a:srgbClr val="6AA84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9" name="Shape 342"/>
          <p:cNvSpPr/>
          <p:nvPr/>
        </p:nvSpPr>
        <p:spPr>
          <a:xfrm>
            <a:off x="4714865" y="2512700"/>
            <a:ext cx="3617699" cy="257099"/>
          </a:xfrm>
          <a:prstGeom prst="rect">
            <a:avLst/>
          </a:prstGeom>
          <a:solidFill>
            <a:srgbClr val="6AA84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 name="Shape 343"/>
          <p:cNvSpPr txBox="1">
            <a:spLocks/>
          </p:cNvSpPr>
          <p:nvPr/>
        </p:nvSpPr>
        <p:spPr>
          <a:xfrm>
            <a:off x="594360" y="1461030"/>
            <a:ext cx="3297600" cy="1091700"/>
          </a:xfrm>
          <a:prstGeom prst="rect">
            <a:avLst/>
          </a:prstGeom>
        </p:spPr>
        <p:txBody>
          <a:bodyPr vert="horz" lIns="91425" tIns="91425" rIns="91425" bIns="91425" rtl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spcBef>
                <a:spcPts val="0"/>
              </a:spcBef>
              <a:buFont typeface="Arial"/>
              <a:buNone/>
            </a:pPr>
            <a:r>
              <a:rPr lang="en-US" sz="2600" dirty="0" smtClean="0">
                <a:ea typeface="Shadows Into Light"/>
                <a:cs typeface="Shadows Into Light"/>
                <a:sym typeface="Shadows Into Light"/>
              </a:rPr>
              <a:t>Test Suite:</a:t>
            </a:r>
          </a:p>
          <a:p>
            <a:pPr marL="0" indent="0">
              <a:spcBef>
                <a:spcPts val="0"/>
              </a:spcBef>
              <a:buFont typeface="Arial"/>
              <a:buNone/>
            </a:pPr>
            <a:r>
              <a:rPr lang="en-US" sz="2000" dirty="0" smtClean="0">
                <a:latin typeface="Consolas"/>
                <a:ea typeface="Consolas"/>
                <a:cs typeface="Consolas"/>
                <a:sym typeface="Consolas"/>
              </a:rPr>
              <a:t>       foo(1, 0)</a:t>
            </a:r>
            <a:br>
              <a:rPr lang="en-US" sz="2000" dirty="0" smtClean="0">
                <a:latin typeface="Consolas"/>
                <a:ea typeface="Consolas"/>
                <a:cs typeface="Consolas"/>
                <a:sym typeface="Consolas"/>
              </a:rPr>
            </a:br>
            <a:endParaRPr lang="en-US" sz="2000" dirty="0">
              <a:latin typeface="Consolas"/>
              <a:ea typeface="Consolas"/>
              <a:cs typeface="Consolas"/>
              <a:sym typeface="Consolas"/>
            </a:endParaRPr>
          </a:p>
        </p:txBody>
      </p:sp>
      <p:sp>
        <p:nvSpPr>
          <p:cNvPr id="11" name="Shape 344"/>
          <p:cNvSpPr txBox="1"/>
          <p:nvPr/>
        </p:nvSpPr>
        <p:spPr>
          <a:xfrm>
            <a:off x="4598665" y="2064150"/>
            <a:ext cx="3922500" cy="3000000"/>
          </a:xfrm>
          <a:prstGeom prst="rect">
            <a:avLst/>
          </a:prstGeom>
          <a:noFill/>
          <a:ln>
            <a:noFill/>
          </a:ln>
        </p:spPr>
        <p:txBody>
          <a:bodyPr lIns="91425" tIns="91425" rIns="91425" bIns="91425" anchor="ctr" anchorCtr="0">
            <a:noAutofit/>
          </a:bodyPr>
          <a:lstStyle/>
          <a:p>
            <a:pPr lvl="0" rtl="0">
              <a:spcBef>
                <a:spcPts val="0"/>
              </a:spcBef>
              <a:buNone/>
            </a:pPr>
            <a:r>
              <a:rPr lang="en-US" sz="2000">
                <a:latin typeface="Consolas"/>
                <a:ea typeface="Consolas"/>
                <a:cs typeface="Consolas"/>
                <a:sym typeface="Consolas"/>
              </a:rPr>
              <a:t>int foo(int x, int y) {</a:t>
            </a:r>
            <a:br>
              <a:rPr lang="en-US" sz="2000">
                <a:latin typeface="Consolas"/>
                <a:ea typeface="Consolas"/>
                <a:cs typeface="Consolas"/>
                <a:sym typeface="Consolas"/>
              </a:rPr>
            </a:br>
            <a:r>
              <a:rPr lang="en-US" sz="2000">
                <a:latin typeface="Consolas"/>
                <a:ea typeface="Consolas"/>
                <a:cs typeface="Consolas"/>
                <a:sym typeface="Consolas"/>
              </a:rPr>
              <a:t>    int z = 0;</a:t>
            </a:r>
            <a:br>
              <a:rPr lang="en-US" sz="2000">
                <a:latin typeface="Consolas"/>
                <a:ea typeface="Consolas"/>
                <a:cs typeface="Consolas"/>
                <a:sym typeface="Consolas"/>
              </a:rPr>
            </a:br>
            <a:r>
              <a:rPr lang="en-US" sz="2000">
                <a:latin typeface="Consolas"/>
                <a:ea typeface="Consolas"/>
                <a:cs typeface="Consolas"/>
                <a:sym typeface="Consolas"/>
              </a:rPr>
              <a:t>    if (x &lt;= y) {</a:t>
            </a:r>
            <a:br>
              <a:rPr lang="en-US" sz="2000">
                <a:latin typeface="Consolas"/>
                <a:ea typeface="Consolas"/>
                <a:cs typeface="Consolas"/>
                <a:sym typeface="Consolas"/>
              </a:rPr>
            </a:br>
            <a:r>
              <a:rPr lang="en-US" sz="2000">
                <a:latin typeface="Consolas"/>
                <a:ea typeface="Consolas"/>
                <a:cs typeface="Consolas"/>
                <a:sym typeface="Consolas"/>
              </a:rPr>
              <a:t>        z = x;</a:t>
            </a:r>
            <a:br>
              <a:rPr lang="en-US" sz="2000">
                <a:latin typeface="Consolas"/>
                <a:ea typeface="Consolas"/>
                <a:cs typeface="Consolas"/>
                <a:sym typeface="Consolas"/>
              </a:rPr>
            </a:br>
            <a:r>
              <a:rPr lang="en-US" sz="2000">
                <a:latin typeface="Consolas"/>
                <a:ea typeface="Consolas"/>
                <a:cs typeface="Consolas"/>
                <a:sym typeface="Consolas"/>
              </a:rPr>
              <a:t>    } else {</a:t>
            </a:r>
            <a:br>
              <a:rPr lang="en-US" sz="2000">
                <a:latin typeface="Consolas"/>
                <a:ea typeface="Consolas"/>
                <a:cs typeface="Consolas"/>
                <a:sym typeface="Consolas"/>
              </a:rPr>
            </a:br>
            <a:r>
              <a:rPr lang="en-US" sz="2000">
                <a:latin typeface="Consolas"/>
                <a:ea typeface="Consolas"/>
                <a:cs typeface="Consolas"/>
                <a:sym typeface="Consolas"/>
              </a:rPr>
              <a:t>        z = y;</a:t>
            </a:r>
          </a:p>
          <a:p>
            <a:pPr lvl="0" rtl="0">
              <a:spcBef>
                <a:spcPts val="0"/>
              </a:spcBef>
              <a:buNone/>
            </a:pPr>
            <a:r>
              <a:rPr lang="en-US" sz="2000">
                <a:latin typeface="Consolas"/>
                <a:ea typeface="Consolas"/>
                <a:cs typeface="Consolas"/>
                <a:sym typeface="Consolas"/>
              </a:rPr>
              <a:t>    }</a:t>
            </a:r>
          </a:p>
          <a:p>
            <a:pPr lvl="0" rtl="0">
              <a:spcBef>
                <a:spcPts val="0"/>
              </a:spcBef>
              <a:buNone/>
            </a:pPr>
            <a:r>
              <a:rPr lang="en-US" sz="2000">
                <a:latin typeface="Consolas"/>
                <a:ea typeface="Consolas"/>
                <a:cs typeface="Consolas"/>
                <a:sym typeface="Consolas"/>
              </a:rPr>
              <a:t>    return z;</a:t>
            </a:r>
            <a:br>
              <a:rPr lang="en-US" sz="2000">
                <a:latin typeface="Consolas"/>
                <a:ea typeface="Consolas"/>
                <a:cs typeface="Consolas"/>
                <a:sym typeface="Consolas"/>
              </a:rPr>
            </a:br>
            <a:r>
              <a:rPr lang="en-US" sz="2000">
                <a:latin typeface="Consolas"/>
                <a:ea typeface="Consolas"/>
                <a:cs typeface="Consolas"/>
                <a:sym typeface="Consolas"/>
              </a:rPr>
              <a:t>}</a:t>
            </a:r>
          </a:p>
        </p:txBody>
      </p:sp>
      <p:sp>
        <p:nvSpPr>
          <p:cNvPr id="12" name="Shape 346"/>
          <p:cNvSpPr txBox="1"/>
          <p:nvPr/>
        </p:nvSpPr>
        <p:spPr>
          <a:xfrm>
            <a:off x="683110" y="2598984"/>
            <a:ext cx="3297600" cy="3310325"/>
          </a:xfrm>
          <a:prstGeom prst="rect">
            <a:avLst/>
          </a:prstGeom>
          <a:noFill/>
          <a:ln>
            <a:noFill/>
          </a:ln>
        </p:spPr>
        <p:txBody>
          <a:bodyPr lIns="91425" tIns="91425" rIns="91425" bIns="91425" anchor="t" anchorCtr="0">
            <a:noAutofit/>
          </a:bodyPr>
          <a:lstStyle/>
          <a:p>
            <a:pPr lvl="0" rtl="0">
              <a:spcBef>
                <a:spcPts val="0"/>
              </a:spcBef>
              <a:buNone/>
            </a:pPr>
            <a:r>
              <a:rPr lang="en-US" sz="2000" dirty="0">
                <a:ea typeface="Shadows Into Light"/>
                <a:cs typeface="Shadows Into Light"/>
                <a:sym typeface="Shadows Into Light"/>
              </a:rPr>
              <a:t>Statement Coverage</a:t>
            </a:r>
            <a:r>
              <a:rPr lang="en-US" sz="2000" dirty="0" smtClean="0">
                <a:ea typeface="Shadows Into Light"/>
                <a:cs typeface="Shadows Into Light"/>
                <a:sym typeface="Shadows Into Light"/>
              </a:rPr>
              <a:t>:       80  </a:t>
            </a:r>
            <a:r>
              <a:rPr lang="en-US" sz="2000" dirty="0">
                <a:ea typeface="Shadows Into Light"/>
                <a:cs typeface="Shadows Into Light"/>
                <a:sym typeface="Shadows Into Light"/>
              </a:rPr>
              <a:t>%</a:t>
            </a:r>
          </a:p>
          <a:p>
            <a:pPr lvl="0" rtl="0">
              <a:spcBef>
                <a:spcPts val="0"/>
              </a:spcBef>
              <a:buNone/>
            </a:pPr>
            <a:endParaRPr sz="2000" dirty="0">
              <a:ea typeface="Shadows Into Light"/>
              <a:cs typeface="Shadows Into Light"/>
              <a:sym typeface="Shadows Into Light"/>
            </a:endParaRPr>
          </a:p>
          <a:p>
            <a:pPr lvl="0" rtl="0">
              <a:spcBef>
                <a:spcPts val="0"/>
              </a:spcBef>
              <a:buNone/>
            </a:pPr>
            <a:r>
              <a:rPr lang="en-US" sz="2000" dirty="0">
                <a:ea typeface="Shadows Into Light"/>
                <a:cs typeface="Shadows Into Light"/>
                <a:sym typeface="Shadows Into Light"/>
              </a:rPr>
              <a:t>Branch Coverage:          </a:t>
            </a:r>
            <a:r>
              <a:rPr lang="en-US" sz="2000" dirty="0" smtClean="0">
                <a:ea typeface="Shadows Into Light"/>
                <a:cs typeface="Shadows Into Light"/>
                <a:sym typeface="Shadows Into Light"/>
              </a:rPr>
              <a:t>   50  %</a:t>
            </a:r>
            <a:endParaRPr lang="en-US" sz="2000" dirty="0">
              <a:ea typeface="Shadows Into Light"/>
              <a:cs typeface="Shadows Into Light"/>
              <a:sym typeface="Shadows Into Light"/>
            </a:endParaRPr>
          </a:p>
          <a:p>
            <a:pPr lvl="0" rtl="0">
              <a:spcBef>
                <a:spcPts val="0"/>
              </a:spcBef>
              <a:buNone/>
            </a:pPr>
            <a:endParaRPr sz="2000" dirty="0">
              <a:ea typeface="Shadows Into Light"/>
              <a:cs typeface="Shadows Into Light"/>
              <a:sym typeface="Shadows Into Light"/>
            </a:endParaRPr>
          </a:p>
          <a:p>
            <a:pPr lvl="0" rtl="0">
              <a:spcBef>
                <a:spcPts val="0"/>
              </a:spcBef>
              <a:buNone/>
            </a:pPr>
            <a:r>
              <a:rPr lang="en-US" sz="2000" dirty="0">
                <a:ea typeface="Shadows Into Light"/>
                <a:cs typeface="Shadows Into Light"/>
                <a:sym typeface="Shadows Into Light"/>
              </a:rPr>
              <a:t>Give arguments for another call to </a:t>
            </a:r>
            <a:r>
              <a:rPr lang="en-US" sz="2000" dirty="0">
                <a:ea typeface="Consolas"/>
                <a:cs typeface="Consolas"/>
                <a:sym typeface="Consolas"/>
              </a:rPr>
              <a:t>foo(</a:t>
            </a:r>
            <a:r>
              <a:rPr lang="en-US" sz="2000" dirty="0" err="1">
                <a:ea typeface="Consolas"/>
                <a:cs typeface="Consolas"/>
                <a:sym typeface="Consolas"/>
              </a:rPr>
              <a:t>x,y</a:t>
            </a:r>
            <a:r>
              <a:rPr lang="en-US" sz="2000" dirty="0">
                <a:ea typeface="Consolas"/>
                <a:cs typeface="Consolas"/>
                <a:sym typeface="Consolas"/>
              </a:rPr>
              <a:t>)</a:t>
            </a:r>
            <a:r>
              <a:rPr lang="en-US" sz="2000" dirty="0">
                <a:ea typeface="Shadows Into Light"/>
                <a:cs typeface="Shadows Into Light"/>
                <a:sym typeface="Shadows Into Light"/>
              </a:rPr>
              <a:t> to add to the test suite to increase both coverages to 100</a:t>
            </a:r>
            <a:r>
              <a:rPr lang="en-US" sz="2000" dirty="0" smtClean="0">
                <a:ea typeface="Shadows Into Light"/>
                <a:cs typeface="Shadows Into Light"/>
                <a:sym typeface="Shadows Into Light"/>
              </a:rPr>
              <a:t>%.</a:t>
            </a:r>
            <a:br>
              <a:rPr lang="en-US" sz="2000" dirty="0" smtClean="0">
                <a:ea typeface="Shadows Into Light"/>
                <a:cs typeface="Shadows Into Light"/>
                <a:sym typeface="Shadows Into Light"/>
              </a:rPr>
            </a:br>
            <a:endParaRPr sz="2000" dirty="0">
              <a:ea typeface="Shadows Into Light"/>
              <a:cs typeface="Shadows Into Light"/>
              <a:sym typeface="Shadows Into Light"/>
            </a:endParaRPr>
          </a:p>
          <a:p>
            <a:pPr lvl="0">
              <a:spcBef>
                <a:spcPts val="0"/>
              </a:spcBef>
              <a:buNone/>
            </a:pPr>
            <a:r>
              <a:rPr lang="en-US" sz="2000" dirty="0" smtClean="0">
                <a:ea typeface="Shadows Into Light"/>
                <a:cs typeface="Shadows Into Light"/>
                <a:sym typeface="Shadows Into Light"/>
              </a:rPr>
              <a:t> x </a:t>
            </a:r>
            <a:r>
              <a:rPr lang="en-US" sz="2000" dirty="0">
                <a:ea typeface="Shadows Into Light"/>
                <a:cs typeface="Shadows Into Light"/>
                <a:sym typeface="Shadows Into Light"/>
              </a:rPr>
              <a:t>= </a:t>
            </a:r>
            <a:r>
              <a:rPr lang="en-US" sz="2000" dirty="0" smtClean="0">
                <a:ea typeface="Shadows Into Light"/>
                <a:cs typeface="Shadows Into Light"/>
                <a:sym typeface="Shadows Into Light"/>
              </a:rPr>
              <a:t>     1                  y </a:t>
            </a:r>
            <a:r>
              <a:rPr lang="en-US" sz="2000" dirty="0">
                <a:ea typeface="Shadows Into Light"/>
                <a:cs typeface="Shadows Into Light"/>
                <a:sym typeface="Shadows Into Light"/>
              </a:rPr>
              <a:t>= </a:t>
            </a:r>
            <a:r>
              <a:rPr lang="en-US" sz="2000" dirty="0" smtClean="0">
                <a:ea typeface="Shadows Into Light"/>
                <a:cs typeface="Shadows Into Light"/>
                <a:sym typeface="Shadows Into Light"/>
              </a:rPr>
              <a:t>      1</a:t>
            </a:r>
            <a:endParaRPr lang="en-US" sz="2000" dirty="0">
              <a:ea typeface="Shadows Into Light"/>
              <a:cs typeface="Shadows Into Light"/>
              <a:sym typeface="Shadows Into Light"/>
            </a:endParaRPr>
          </a:p>
        </p:txBody>
      </p:sp>
      <p:sp>
        <p:nvSpPr>
          <p:cNvPr id="13" name="Shape 347"/>
          <p:cNvSpPr txBox="1"/>
          <p:nvPr/>
        </p:nvSpPr>
        <p:spPr>
          <a:xfrm>
            <a:off x="3142600" y="2690725"/>
            <a:ext cx="718500" cy="3162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spcBef>
                <a:spcPts val="0"/>
              </a:spcBef>
              <a:buNone/>
            </a:pPr>
            <a:endParaRPr/>
          </a:p>
        </p:txBody>
      </p:sp>
      <p:sp>
        <p:nvSpPr>
          <p:cNvPr id="14" name="Shape 348"/>
          <p:cNvSpPr txBox="1"/>
          <p:nvPr/>
        </p:nvSpPr>
        <p:spPr>
          <a:xfrm>
            <a:off x="3142600" y="3304135"/>
            <a:ext cx="718500" cy="3162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15" name="Shape 349"/>
          <p:cNvSpPr txBox="1"/>
          <p:nvPr/>
        </p:nvSpPr>
        <p:spPr>
          <a:xfrm>
            <a:off x="1222360" y="5414875"/>
            <a:ext cx="718500" cy="3162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16" name="Shape 350"/>
          <p:cNvSpPr txBox="1"/>
          <p:nvPr/>
        </p:nvSpPr>
        <p:spPr>
          <a:xfrm>
            <a:off x="3013060" y="5414875"/>
            <a:ext cx="718500" cy="3162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45613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Mutation Analysis</a:t>
            </a:r>
            <a:endParaRPr lang="en-US" dirty="0"/>
          </a:p>
        </p:txBody>
      </p:sp>
      <p:sp>
        <p:nvSpPr>
          <p:cNvPr id="3" name="Content Placeholder 2"/>
          <p:cNvSpPr>
            <a:spLocks noGrp="1"/>
          </p:cNvSpPr>
          <p:nvPr>
            <p:ph idx="1"/>
          </p:nvPr>
        </p:nvSpPr>
        <p:spPr>
          <a:xfrm>
            <a:off x="261251" y="1534884"/>
            <a:ext cx="8605163" cy="4767943"/>
          </a:xfrm>
        </p:spPr>
        <p:txBody>
          <a:bodyPr>
            <a:normAutofit/>
          </a:bodyPr>
          <a:lstStyle/>
          <a:p>
            <a:r>
              <a:rPr lang="en-US" sz="3000" dirty="0"/>
              <a:t>Founded on </a:t>
            </a:r>
            <a:r>
              <a:rPr lang="en-US" sz="3000" dirty="0" smtClean="0"/>
              <a:t>“</a:t>
            </a:r>
            <a:r>
              <a:rPr lang="en-US" sz="3000" dirty="0"/>
              <a:t>competent programmer assumption”:</a:t>
            </a:r>
          </a:p>
          <a:p>
            <a:pPr marL="0" indent="0">
              <a:buNone/>
            </a:pPr>
            <a:r>
              <a:rPr lang="en-US" sz="3000" dirty="0"/>
              <a:t>		</a:t>
            </a:r>
            <a:r>
              <a:rPr lang="en-US" sz="3000" i="1" dirty="0">
                <a:solidFill>
                  <a:srgbClr val="7030A0"/>
                </a:solidFill>
              </a:rPr>
              <a:t>The program is close to right to begin with</a:t>
            </a:r>
          </a:p>
          <a:p>
            <a:r>
              <a:rPr lang="en-US" sz="3000" dirty="0"/>
              <a:t>Key idea: Test variations (mutants) of the program</a:t>
            </a:r>
          </a:p>
          <a:p>
            <a:pPr lvl="1"/>
            <a:r>
              <a:rPr lang="en-US" dirty="0"/>
              <a:t>Replace </a:t>
            </a:r>
            <a:r>
              <a:rPr lang="en-US" dirty="0">
                <a:solidFill>
                  <a:srgbClr val="0000FF"/>
                </a:solidFill>
              </a:rPr>
              <a:t>x &gt; 0</a:t>
            </a:r>
            <a:r>
              <a:rPr lang="en-US" dirty="0"/>
              <a:t> by </a:t>
            </a:r>
            <a:r>
              <a:rPr lang="en-US" dirty="0">
                <a:solidFill>
                  <a:srgbClr val="0000FF"/>
                </a:solidFill>
              </a:rPr>
              <a:t>x &lt; 0</a:t>
            </a:r>
          </a:p>
          <a:p>
            <a:pPr lvl="1"/>
            <a:r>
              <a:rPr lang="en-US" dirty="0"/>
              <a:t>Replace </a:t>
            </a:r>
            <a:r>
              <a:rPr lang="en-US" dirty="0">
                <a:solidFill>
                  <a:srgbClr val="0000FF"/>
                </a:solidFill>
              </a:rPr>
              <a:t>w</a:t>
            </a:r>
            <a:r>
              <a:rPr lang="en-US" dirty="0"/>
              <a:t> by </a:t>
            </a:r>
            <a:r>
              <a:rPr lang="en-US" dirty="0">
                <a:solidFill>
                  <a:srgbClr val="0000FF"/>
                </a:solidFill>
              </a:rPr>
              <a:t>w + 1</a:t>
            </a:r>
            <a:r>
              <a:rPr lang="en-US" dirty="0"/>
              <a:t>, </a:t>
            </a:r>
            <a:r>
              <a:rPr lang="en-US" dirty="0">
                <a:solidFill>
                  <a:srgbClr val="0000FF"/>
                </a:solidFill>
              </a:rPr>
              <a:t>w - 1</a:t>
            </a:r>
          </a:p>
          <a:p>
            <a:r>
              <a:rPr lang="en-US" sz="3000" dirty="0"/>
              <a:t>If test suite is good, should report failed tests in the mutants</a:t>
            </a:r>
          </a:p>
          <a:p>
            <a:r>
              <a:rPr lang="en-US" sz="3000" dirty="0"/>
              <a:t>Find set of test cases to distinguish original program</a:t>
            </a:r>
            <a:br>
              <a:rPr lang="en-US" sz="3000" dirty="0"/>
            </a:br>
            <a:r>
              <a:rPr lang="en-US" sz="3000" dirty="0"/>
              <a:t>from its </a:t>
            </a:r>
            <a:r>
              <a:rPr lang="en-US" sz="3000" dirty="0" smtClean="0"/>
              <a:t>mutants</a:t>
            </a:r>
            <a:endParaRPr lang="en-US" sz="3000" dirty="0"/>
          </a:p>
        </p:txBody>
      </p:sp>
    </p:spTree>
    <p:extLst>
      <p:ext uri="{BB962C8B-B14F-4D97-AF65-F5344CB8AC3E}">
        <p14:creationId xmlns:p14="http://schemas.microsoft.com/office/powerpoint/2010/main" val="155198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Mutation Analysis </a:t>
            </a:r>
            <a:r>
              <a:rPr lang="en-US" dirty="0" smtClean="0"/>
              <a:t>- Part </a:t>
            </a:r>
            <a:r>
              <a:rPr lang="en-US" dirty="0"/>
              <a:t>1</a:t>
            </a:r>
          </a:p>
        </p:txBody>
      </p:sp>
      <p:graphicFrame>
        <p:nvGraphicFramePr>
          <p:cNvPr id="4" name="Shape 383"/>
          <p:cNvGraphicFramePr/>
          <p:nvPr>
            <p:extLst>
              <p:ext uri="{D42A27DB-BD31-4B8C-83A1-F6EECF244321}">
                <p14:modId xmlns:p14="http://schemas.microsoft.com/office/powerpoint/2010/main" val="355986176"/>
              </p:ext>
            </p:extLst>
          </p:nvPr>
        </p:nvGraphicFramePr>
        <p:xfrm>
          <a:off x="310239" y="1955998"/>
          <a:ext cx="5329650" cy="3000000"/>
        </p:xfrm>
        <a:graphic>
          <a:graphicData uri="http://schemas.openxmlformats.org/drawingml/2006/table">
            <a:tbl>
              <a:tblPr>
                <a:noFill/>
              </a:tblPr>
              <a:tblGrid>
                <a:gridCol w="1859675"/>
                <a:gridCol w="1735775"/>
                <a:gridCol w="1734200"/>
              </a:tblGrid>
              <a:tr h="1227280">
                <a:tc>
                  <a:txBody>
                    <a:bodyPr/>
                    <a:lstStyle/>
                    <a:p>
                      <a:pPr lvl="0" algn="ctr">
                        <a:spcBef>
                          <a:spcPts val="0"/>
                        </a:spcBef>
                        <a:buNone/>
                      </a:pPr>
                      <a:r>
                        <a:rPr lang="en-US" sz="2000" dirty="0">
                          <a:latin typeface="+mn-lt"/>
                          <a:ea typeface="Shadows Into Light"/>
                          <a:cs typeface="Shadows Into Light"/>
                          <a:sym typeface="Shadows Into Light"/>
                        </a:rPr>
                        <a:t>Check the boxes indicating a passed test.</a:t>
                      </a:r>
                    </a:p>
                  </a:txBody>
                  <a:tcPr marL="91425" marR="91425" marT="91425" marB="91425"/>
                </a:tc>
                <a:tc>
                  <a:txBody>
                    <a:bodyPr/>
                    <a:lstStyle/>
                    <a:p>
                      <a:pPr lvl="0" algn="ctr" rtl="0">
                        <a:spcBef>
                          <a:spcPts val="640"/>
                        </a:spcBef>
                        <a:buClr>
                          <a:schemeClr val="dk1"/>
                        </a:buClr>
                        <a:buSzPct val="68750"/>
                        <a:buFont typeface="Arial"/>
                        <a:buNone/>
                      </a:pPr>
                      <a:r>
                        <a:rPr lang="en-US" sz="2200" dirty="0">
                          <a:solidFill>
                            <a:schemeClr val="dk1"/>
                          </a:solidFill>
                          <a:latin typeface="+mn-lt"/>
                          <a:ea typeface="Shadows Into Light"/>
                          <a:cs typeface="Shadows Into Light"/>
                          <a:sym typeface="Shadows Into Light"/>
                        </a:rPr>
                        <a:t>Test 1</a:t>
                      </a:r>
                      <a:r>
                        <a:rPr lang="en-US" sz="2200" dirty="0">
                          <a:solidFill>
                            <a:schemeClr val="dk1"/>
                          </a:solidFill>
                          <a:latin typeface="+mn-lt"/>
                          <a:ea typeface="Consolas"/>
                          <a:cs typeface="Consolas"/>
                          <a:sym typeface="Consolas"/>
                        </a:rPr>
                        <a:t/>
                      </a:r>
                      <a:br>
                        <a:rPr lang="en-US" sz="2200" dirty="0">
                          <a:solidFill>
                            <a:schemeClr val="dk1"/>
                          </a:solidFill>
                          <a:latin typeface="+mn-lt"/>
                          <a:ea typeface="Consolas"/>
                          <a:cs typeface="Consolas"/>
                          <a:sym typeface="Consolas"/>
                        </a:rPr>
                      </a:br>
                      <a:r>
                        <a:rPr lang="en-US" sz="1900" dirty="0">
                          <a:solidFill>
                            <a:schemeClr val="dk1"/>
                          </a:solidFill>
                          <a:latin typeface="Consolas"/>
                          <a:ea typeface="Consolas"/>
                          <a:cs typeface="Consolas"/>
                          <a:sym typeface="Consolas"/>
                        </a:rPr>
                        <a:t>assert:</a:t>
                      </a:r>
                      <a:br>
                        <a:rPr lang="en-US" sz="1900" dirty="0">
                          <a:solidFill>
                            <a:schemeClr val="dk1"/>
                          </a:solidFill>
                          <a:latin typeface="Consolas"/>
                          <a:ea typeface="Consolas"/>
                          <a:cs typeface="Consolas"/>
                          <a:sym typeface="Consolas"/>
                        </a:rPr>
                      </a:br>
                      <a:r>
                        <a:rPr lang="en-US" sz="1900" dirty="0">
                          <a:solidFill>
                            <a:schemeClr val="dk1"/>
                          </a:solidFill>
                          <a:latin typeface="Consolas"/>
                          <a:ea typeface="Consolas"/>
                          <a:cs typeface="Consolas"/>
                          <a:sym typeface="Consolas"/>
                        </a:rPr>
                        <a:t>foo(0,1</a:t>
                      </a:r>
                      <a:r>
                        <a:rPr lang="en-US" sz="1900" dirty="0" smtClean="0">
                          <a:solidFill>
                            <a:schemeClr val="dk1"/>
                          </a:solidFill>
                          <a:latin typeface="Consolas"/>
                          <a:ea typeface="Consolas"/>
                          <a:cs typeface="Consolas"/>
                          <a:sym typeface="Consolas"/>
                        </a:rPr>
                        <a:t>)==0</a:t>
                      </a:r>
                      <a:endParaRPr lang="en-US" sz="1900" dirty="0">
                        <a:solidFill>
                          <a:schemeClr val="dk1"/>
                        </a:solidFill>
                        <a:latin typeface="Consolas"/>
                        <a:ea typeface="Consolas"/>
                        <a:cs typeface="Consolas"/>
                        <a:sym typeface="Consolas"/>
                      </a:endParaRPr>
                    </a:p>
                  </a:txBody>
                  <a:tcPr marL="91425" marR="91425" marT="91425" marB="91425"/>
                </a:tc>
                <a:tc>
                  <a:txBody>
                    <a:bodyPr/>
                    <a:lstStyle/>
                    <a:p>
                      <a:pPr lvl="0" algn="ctr" rtl="0">
                        <a:spcBef>
                          <a:spcPts val="640"/>
                        </a:spcBef>
                        <a:buClr>
                          <a:schemeClr val="dk1"/>
                        </a:buClr>
                        <a:buSzPct val="68750"/>
                        <a:buFont typeface="Arial"/>
                        <a:buNone/>
                      </a:pPr>
                      <a:r>
                        <a:rPr lang="en-US" sz="2200" dirty="0">
                          <a:solidFill>
                            <a:schemeClr val="dk1"/>
                          </a:solidFill>
                          <a:latin typeface="+mn-lt"/>
                          <a:ea typeface="Shadows Into Light"/>
                          <a:cs typeface="Shadows Into Light"/>
                          <a:sym typeface="Shadows Into Light"/>
                        </a:rPr>
                        <a:t>Test 2</a:t>
                      </a:r>
                      <a:r>
                        <a:rPr lang="en-US" sz="1900" dirty="0">
                          <a:solidFill>
                            <a:schemeClr val="dk1"/>
                          </a:solidFill>
                          <a:latin typeface="Consolas"/>
                          <a:ea typeface="Consolas"/>
                          <a:cs typeface="Consolas"/>
                          <a:sym typeface="Consolas"/>
                        </a:rPr>
                        <a:t/>
                      </a:r>
                      <a:br>
                        <a:rPr lang="en-US" sz="1900" dirty="0">
                          <a:solidFill>
                            <a:schemeClr val="dk1"/>
                          </a:solidFill>
                          <a:latin typeface="Consolas"/>
                          <a:ea typeface="Consolas"/>
                          <a:cs typeface="Consolas"/>
                          <a:sym typeface="Consolas"/>
                        </a:rPr>
                      </a:br>
                      <a:r>
                        <a:rPr lang="en-US" sz="1900" dirty="0">
                          <a:solidFill>
                            <a:schemeClr val="dk1"/>
                          </a:solidFill>
                          <a:latin typeface="Consolas"/>
                          <a:ea typeface="Consolas"/>
                          <a:cs typeface="Consolas"/>
                          <a:sym typeface="Consolas"/>
                        </a:rPr>
                        <a:t>assert:</a:t>
                      </a:r>
                      <a:br>
                        <a:rPr lang="en-US" sz="1900" dirty="0">
                          <a:solidFill>
                            <a:schemeClr val="dk1"/>
                          </a:solidFill>
                          <a:latin typeface="Consolas"/>
                          <a:ea typeface="Consolas"/>
                          <a:cs typeface="Consolas"/>
                          <a:sym typeface="Consolas"/>
                        </a:rPr>
                      </a:br>
                      <a:r>
                        <a:rPr lang="en-US" sz="1900" dirty="0">
                          <a:solidFill>
                            <a:schemeClr val="dk1"/>
                          </a:solidFill>
                          <a:latin typeface="Consolas"/>
                          <a:ea typeface="Consolas"/>
                          <a:cs typeface="Consolas"/>
                          <a:sym typeface="Consolas"/>
                        </a:rPr>
                        <a:t>foo(0,0</a:t>
                      </a:r>
                      <a:r>
                        <a:rPr lang="en-US" sz="1900" dirty="0" smtClean="0">
                          <a:solidFill>
                            <a:schemeClr val="dk1"/>
                          </a:solidFill>
                          <a:latin typeface="Consolas"/>
                          <a:ea typeface="Consolas"/>
                          <a:cs typeface="Consolas"/>
                          <a:sym typeface="Consolas"/>
                        </a:rPr>
                        <a:t>)==0</a:t>
                      </a:r>
                      <a:endParaRPr lang="en-US" sz="1900" dirty="0">
                        <a:solidFill>
                          <a:schemeClr val="dk1"/>
                        </a:solidFill>
                        <a:latin typeface="Consolas"/>
                        <a:ea typeface="Consolas"/>
                        <a:cs typeface="Consolas"/>
                        <a:sym typeface="Consolas"/>
                      </a:endParaRPr>
                    </a:p>
                  </a:txBody>
                  <a:tcPr marL="91425" marR="91425" marT="91425" marB="91425"/>
                </a:tc>
              </a:tr>
              <a:tr h="886360">
                <a:tc>
                  <a:txBody>
                    <a:bodyPr/>
                    <a:lstStyle/>
                    <a:p>
                      <a:pPr lvl="0" algn="ctr">
                        <a:spcBef>
                          <a:spcPts val="0"/>
                        </a:spcBef>
                        <a:buClr>
                          <a:schemeClr val="dk1"/>
                        </a:buClr>
                        <a:buSzPct val="68750"/>
                        <a:buFont typeface="Arial"/>
                        <a:buNone/>
                      </a:pPr>
                      <a:r>
                        <a:rPr lang="en-US" sz="2000" dirty="0">
                          <a:solidFill>
                            <a:schemeClr val="dk1"/>
                          </a:solidFill>
                          <a:latin typeface="+mn-lt"/>
                          <a:ea typeface="Shadows Into Light"/>
                          <a:cs typeface="Shadows Into Light"/>
                          <a:sym typeface="Shadows Into Light"/>
                        </a:rPr>
                        <a:t>Mutant 1</a:t>
                      </a:r>
                      <a:r>
                        <a:rPr lang="en-US" sz="2000" dirty="0">
                          <a:solidFill>
                            <a:schemeClr val="dk1"/>
                          </a:solidFill>
                          <a:latin typeface="+mn-lt"/>
                        </a:rPr>
                        <a:t/>
                      </a:r>
                      <a:br>
                        <a:rPr lang="en-US" sz="2000" dirty="0">
                          <a:solidFill>
                            <a:schemeClr val="dk1"/>
                          </a:solidFill>
                          <a:latin typeface="+mn-lt"/>
                        </a:rPr>
                      </a:br>
                      <a:r>
                        <a:rPr lang="en-US" sz="2000" dirty="0">
                          <a:solidFill>
                            <a:schemeClr val="dk1"/>
                          </a:solidFill>
                          <a:latin typeface="+mn-lt"/>
                          <a:ea typeface="Consolas"/>
                          <a:cs typeface="Consolas"/>
                          <a:sym typeface="Consolas"/>
                        </a:rPr>
                        <a:t>x &lt;= y</a:t>
                      </a:r>
                      <a:r>
                        <a:rPr lang="en-US" sz="2000" dirty="0">
                          <a:solidFill>
                            <a:schemeClr val="dk1"/>
                          </a:solidFill>
                          <a:latin typeface="+mn-lt"/>
                        </a:rPr>
                        <a:t> →  </a:t>
                      </a:r>
                      <a:r>
                        <a:rPr lang="en-US" sz="2000" dirty="0">
                          <a:solidFill>
                            <a:schemeClr val="dk1"/>
                          </a:solidFill>
                          <a:latin typeface="+mn-lt"/>
                          <a:ea typeface="Consolas"/>
                          <a:cs typeface="Consolas"/>
                          <a:sym typeface="Consolas"/>
                        </a:rPr>
                        <a:t>x &gt; y</a:t>
                      </a: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r>
              <a:tr h="886360">
                <a:tc>
                  <a:txBody>
                    <a:bodyPr/>
                    <a:lstStyle/>
                    <a:p>
                      <a:pPr lvl="0" algn="ctr">
                        <a:spcBef>
                          <a:spcPts val="0"/>
                        </a:spcBef>
                        <a:buClr>
                          <a:schemeClr val="dk1"/>
                        </a:buClr>
                        <a:buSzPct val="68750"/>
                        <a:buFont typeface="Arial"/>
                        <a:buNone/>
                      </a:pPr>
                      <a:r>
                        <a:rPr lang="en-US" sz="2000" dirty="0">
                          <a:solidFill>
                            <a:schemeClr val="dk1"/>
                          </a:solidFill>
                          <a:latin typeface="+mn-lt"/>
                          <a:ea typeface="Shadows Into Light"/>
                          <a:cs typeface="Shadows Into Light"/>
                          <a:sym typeface="Shadows Into Light"/>
                        </a:rPr>
                        <a:t>Mutant 2</a:t>
                      </a:r>
                      <a:r>
                        <a:rPr lang="en-US" sz="2000" dirty="0">
                          <a:solidFill>
                            <a:schemeClr val="dk1"/>
                          </a:solidFill>
                          <a:latin typeface="+mn-lt"/>
                        </a:rPr>
                        <a:t/>
                      </a:r>
                      <a:br>
                        <a:rPr lang="en-US" sz="2000" dirty="0">
                          <a:solidFill>
                            <a:schemeClr val="dk1"/>
                          </a:solidFill>
                          <a:latin typeface="+mn-lt"/>
                        </a:rPr>
                      </a:br>
                      <a:r>
                        <a:rPr lang="en-US" sz="2000" dirty="0">
                          <a:solidFill>
                            <a:schemeClr val="dk1"/>
                          </a:solidFill>
                          <a:latin typeface="+mn-lt"/>
                          <a:ea typeface="Consolas"/>
                          <a:cs typeface="Consolas"/>
                          <a:sym typeface="Consolas"/>
                        </a:rPr>
                        <a:t>x &lt;= y</a:t>
                      </a:r>
                      <a:r>
                        <a:rPr lang="en-US" sz="2000" dirty="0">
                          <a:solidFill>
                            <a:schemeClr val="dk1"/>
                          </a:solidFill>
                          <a:latin typeface="+mn-lt"/>
                        </a:rPr>
                        <a:t>  → </a:t>
                      </a:r>
                      <a:r>
                        <a:rPr lang="en-US" sz="2000" dirty="0">
                          <a:solidFill>
                            <a:schemeClr val="dk1"/>
                          </a:solidFill>
                          <a:latin typeface="+mn-lt"/>
                          <a:ea typeface="Consolas"/>
                          <a:cs typeface="Consolas"/>
                          <a:sym typeface="Consolas"/>
                        </a:rPr>
                        <a:t>x != y</a:t>
                      </a: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dirty="0"/>
                    </a:p>
                  </a:txBody>
                  <a:tcPr marL="91425" marR="91425" marT="91425" marB="91425"/>
                </a:tc>
              </a:tr>
            </a:tbl>
          </a:graphicData>
        </a:graphic>
      </p:graphicFrame>
      <p:sp>
        <p:nvSpPr>
          <p:cNvPr id="5" name="Shape 384"/>
          <p:cNvSpPr/>
          <p:nvPr/>
        </p:nvSpPr>
        <p:spPr>
          <a:xfrm>
            <a:off x="2867214" y="3503190"/>
            <a:ext cx="215700" cy="232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 name="Shape 385"/>
          <p:cNvSpPr/>
          <p:nvPr/>
        </p:nvSpPr>
        <p:spPr>
          <a:xfrm>
            <a:off x="4654889" y="3503190"/>
            <a:ext cx="215700" cy="232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 name="Shape 386"/>
          <p:cNvSpPr/>
          <p:nvPr/>
        </p:nvSpPr>
        <p:spPr>
          <a:xfrm>
            <a:off x="2867214" y="4370289"/>
            <a:ext cx="215700" cy="232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 name="Shape 387"/>
          <p:cNvSpPr/>
          <p:nvPr/>
        </p:nvSpPr>
        <p:spPr>
          <a:xfrm>
            <a:off x="4654889" y="4370289"/>
            <a:ext cx="215700" cy="232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382"/>
          <p:cNvSpPr txBox="1"/>
          <p:nvPr/>
        </p:nvSpPr>
        <p:spPr>
          <a:xfrm>
            <a:off x="5833073" y="1955999"/>
            <a:ext cx="3098656" cy="3000000"/>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a:latin typeface="Consolas"/>
                <a:ea typeface="Consolas"/>
                <a:cs typeface="Consolas"/>
                <a:sym typeface="Consolas"/>
              </a:rPr>
              <a:t>int foo(int x, int y) {</a:t>
            </a:r>
            <a:br>
              <a:rPr lang="en-US">
                <a:latin typeface="Consolas"/>
                <a:ea typeface="Consolas"/>
                <a:cs typeface="Consolas"/>
                <a:sym typeface="Consolas"/>
              </a:rPr>
            </a:br>
            <a:r>
              <a:rPr lang="en-US">
                <a:latin typeface="Consolas"/>
                <a:ea typeface="Consolas"/>
                <a:cs typeface="Consolas"/>
                <a:sym typeface="Consolas"/>
              </a:rPr>
              <a:t>    int z = 0;</a:t>
            </a:r>
            <a:br>
              <a:rPr lang="en-US">
                <a:latin typeface="Consolas"/>
                <a:ea typeface="Consolas"/>
                <a:cs typeface="Consolas"/>
                <a:sym typeface="Consolas"/>
              </a:rPr>
            </a:br>
            <a:r>
              <a:rPr lang="en-US">
                <a:latin typeface="Consolas"/>
                <a:ea typeface="Consolas"/>
                <a:cs typeface="Consolas"/>
                <a:sym typeface="Consolas"/>
              </a:rPr>
              <a:t>    if (x &lt;= y) {</a:t>
            </a:r>
            <a:br>
              <a:rPr lang="en-US">
                <a:latin typeface="Consolas"/>
                <a:ea typeface="Consolas"/>
                <a:cs typeface="Consolas"/>
                <a:sym typeface="Consolas"/>
              </a:rPr>
            </a:br>
            <a:r>
              <a:rPr lang="en-US">
                <a:latin typeface="Consolas"/>
                <a:ea typeface="Consolas"/>
                <a:cs typeface="Consolas"/>
                <a:sym typeface="Consolas"/>
              </a:rPr>
              <a:t>        z = x;</a:t>
            </a:r>
            <a:br>
              <a:rPr lang="en-US">
                <a:latin typeface="Consolas"/>
                <a:ea typeface="Consolas"/>
                <a:cs typeface="Consolas"/>
                <a:sym typeface="Consolas"/>
              </a:rPr>
            </a:br>
            <a:r>
              <a:rPr lang="en-US">
                <a:latin typeface="Consolas"/>
                <a:ea typeface="Consolas"/>
                <a:cs typeface="Consolas"/>
                <a:sym typeface="Consolas"/>
              </a:rPr>
              <a:t>    } else {</a:t>
            </a:r>
            <a:br>
              <a:rPr lang="en-US">
                <a:latin typeface="Consolas"/>
                <a:ea typeface="Consolas"/>
                <a:cs typeface="Consolas"/>
                <a:sym typeface="Consolas"/>
              </a:rPr>
            </a:br>
            <a:r>
              <a:rPr lang="en-US">
                <a:latin typeface="Consolas"/>
                <a:ea typeface="Consolas"/>
                <a:cs typeface="Consolas"/>
                <a:sym typeface="Consolas"/>
              </a:rPr>
              <a:t>        z = y;</a:t>
            </a:r>
          </a:p>
          <a:p>
            <a:pPr lvl="0" rtl="0">
              <a:spcBef>
                <a:spcPts val="0"/>
              </a:spcBef>
              <a:buNone/>
            </a:pPr>
            <a:r>
              <a:rPr lang="en-US">
                <a:latin typeface="Consolas"/>
                <a:ea typeface="Consolas"/>
                <a:cs typeface="Consolas"/>
                <a:sym typeface="Consolas"/>
              </a:rPr>
              <a:t>    }</a:t>
            </a:r>
          </a:p>
          <a:p>
            <a:pPr lvl="0" rtl="0">
              <a:spcBef>
                <a:spcPts val="0"/>
              </a:spcBef>
              <a:buNone/>
            </a:pPr>
            <a:r>
              <a:rPr lang="en-US">
                <a:latin typeface="Consolas"/>
                <a:ea typeface="Consolas"/>
                <a:cs typeface="Consolas"/>
                <a:sym typeface="Consolas"/>
              </a:rPr>
              <a:t>    return z;</a:t>
            </a:r>
            <a:br>
              <a:rPr lang="en-US">
                <a:latin typeface="Consolas"/>
                <a:ea typeface="Consolas"/>
                <a:cs typeface="Consolas"/>
                <a:sym typeface="Consolas"/>
              </a:rPr>
            </a:br>
            <a:r>
              <a:rPr lang="en-US">
                <a:latin typeface="Consolas"/>
                <a:ea typeface="Consolas"/>
                <a:cs typeface="Consolas"/>
                <a:sym typeface="Consolas"/>
              </a:rPr>
              <a:t>}</a:t>
            </a:r>
          </a:p>
        </p:txBody>
      </p:sp>
      <p:sp>
        <p:nvSpPr>
          <p:cNvPr id="10" name="Shape 388"/>
          <p:cNvSpPr txBox="1"/>
          <p:nvPr/>
        </p:nvSpPr>
        <p:spPr>
          <a:xfrm>
            <a:off x="677364" y="5374545"/>
            <a:ext cx="4379700" cy="689400"/>
          </a:xfrm>
          <a:prstGeom prst="rect">
            <a:avLst/>
          </a:prstGeom>
          <a:noFill/>
          <a:ln>
            <a:noFill/>
          </a:ln>
        </p:spPr>
        <p:txBody>
          <a:bodyPr lIns="91425" tIns="91425" rIns="91425" bIns="91425" anchor="ctr" anchorCtr="0">
            <a:noAutofit/>
          </a:bodyPr>
          <a:lstStyle/>
          <a:p>
            <a:pPr lvl="0" algn="ctr" rtl="0">
              <a:spcBef>
                <a:spcPts val="640"/>
              </a:spcBef>
              <a:buNone/>
            </a:pPr>
            <a:r>
              <a:rPr lang="en-US" sz="2600" dirty="0">
                <a:solidFill>
                  <a:schemeClr val="dk1"/>
                </a:solidFill>
                <a:ea typeface="Shadows Into Light"/>
                <a:cs typeface="Shadows Into Light"/>
                <a:sym typeface="Shadows Into Light"/>
              </a:rPr>
              <a:t>Is the test suite adequate with respect to both mutants</a:t>
            </a:r>
            <a:r>
              <a:rPr lang="en-US" sz="2600" dirty="0" smtClean="0">
                <a:solidFill>
                  <a:schemeClr val="dk1"/>
                </a:solidFill>
                <a:ea typeface="Shadows Into Light"/>
                <a:cs typeface="Shadows Into Light"/>
                <a:sym typeface="Shadows Into Light"/>
              </a:rPr>
              <a:t>?</a:t>
            </a:r>
            <a:endParaRPr lang="en-US" sz="2600" dirty="0">
              <a:solidFill>
                <a:schemeClr val="dk1"/>
              </a:solidFill>
              <a:ea typeface="Shadows Into Light"/>
              <a:cs typeface="Shadows Into Light"/>
              <a:sym typeface="Shadows Into Light"/>
            </a:endParaRPr>
          </a:p>
        </p:txBody>
      </p:sp>
      <p:sp>
        <p:nvSpPr>
          <p:cNvPr id="11" name="Shape 389"/>
          <p:cNvSpPr txBox="1"/>
          <p:nvPr/>
        </p:nvSpPr>
        <p:spPr>
          <a:xfrm>
            <a:off x="6366484" y="5400915"/>
            <a:ext cx="1808414" cy="496199"/>
          </a:xfrm>
          <a:prstGeom prst="rect">
            <a:avLst/>
          </a:prstGeom>
          <a:noFill/>
          <a:ln>
            <a:noFill/>
          </a:ln>
        </p:spPr>
        <p:txBody>
          <a:bodyPr lIns="91425" tIns="91425" rIns="91425" bIns="91425" anchor="t" anchorCtr="0">
            <a:noAutofit/>
          </a:bodyPr>
          <a:lstStyle/>
          <a:p>
            <a:pPr lvl="0">
              <a:spcBef>
                <a:spcPts val="0"/>
              </a:spcBef>
              <a:buNone/>
            </a:pPr>
            <a:r>
              <a:rPr lang="en-US" sz="2600">
                <a:ea typeface="Shadows Into Light"/>
                <a:cs typeface="Shadows Into Light"/>
                <a:sym typeface="Shadows Into Light"/>
              </a:rPr>
              <a:t>Yes </a:t>
            </a:r>
            <a:r>
              <a:rPr lang="en-US" sz="2600" smtClean="0">
                <a:ea typeface="Shadows Into Light"/>
                <a:cs typeface="Shadows Into Light"/>
                <a:sym typeface="Shadows Into Light"/>
              </a:rPr>
              <a:t>         </a:t>
            </a:r>
            <a:r>
              <a:rPr lang="en-US" sz="2600" dirty="0" smtClean="0">
                <a:ea typeface="Shadows Into Light"/>
                <a:cs typeface="Shadows Into Light"/>
                <a:sym typeface="Shadows Into Light"/>
              </a:rPr>
              <a:t>No</a:t>
            </a:r>
            <a:endParaRPr lang="en-US" sz="2600" dirty="0">
              <a:ea typeface="Shadows Into Light"/>
              <a:cs typeface="Shadows Into Light"/>
              <a:sym typeface="Shadows Into Light"/>
            </a:endParaRPr>
          </a:p>
        </p:txBody>
      </p:sp>
      <p:sp>
        <p:nvSpPr>
          <p:cNvPr id="12" name="Shape 390"/>
          <p:cNvSpPr/>
          <p:nvPr/>
        </p:nvSpPr>
        <p:spPr>
          <a:xfrm>
            <a:off x="6030414" y="5582110"/>
            <a:ext cx="215700" cy="2321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2200"/>
          </a:p>
        </p:txBody>
      </p:sp>
      <p:sp>
        <p:nvSpPr>
          <p:cNvPr id="13" name="Shape 391"/>
          <p:cNvSpPr/>
          <p:nvPr/>
        </p:nvSpPr>
        <p:spPr>
          <a:xfrm>
            <a:off x="8174898" y="5582110"/>
            <a:ext cx="215700" cy="2321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2200"/>
          </a:p>
        </p:txBody>
      </p:sp>
    </p:spTree>
    <p:extLst>
      <p:ext uri="{BB962C8B-B14F-4D97-AF65-F5344CB8AC3E}">
        <p14:creationId xmlns:p14="http://schemas.microsoft.com/office/powerpoint/2010/main" val="7827808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Mutation Analysis </a:t>
            </a:r>
            <a:r>
              <a:rPr lang="en-US" dirty="0" smtClean="0"/>
              <a:t>- Part </a:t>
            </a:r>
            <a:r>
              <a:rPr lang="en-US" dirty="0"/>
              <a:t>1</a:t>
            </a:r>
          </a:p>
        </p:txBody>
      </p:sp>
      <p:graphicFrame>
        <p:nvGraphicFramePr>
          <p:cNvPr id="4" name="Shape 383"/>
          <p:cNvGraphicFramePr/>
          <p:nvPr/>
        </p:nvGraphicFramePr>
        <p:xfrm>
          <a:off x="310239" y="1955998"/>
          <a:ext cx="5329650" cy="3000000"/>
        </p:xfrm>
        <a:graphic>
          <a:graphicData uri="http://schemas.openxmlformats.org/drawingml/2006/table">
            <a:tbl>
              <a:tblPr>
                <a:noFill/>
              </a:tblPr>
              <a:tblGrid>
                <a:gridCol w="1859675"/>
                <a:gridCol w="1735775"/>
                <a:gridCol w="1734200"/>
              </a:tblGrid>
              <a:tr h="1227280">
                <a:tc>
                  <a:txBody>
                    <a:bodyPr/>
                    <a:lstStyle/>
                    <a:p>
                      <a:pPr lvl="0" algn="ctr">
                        <a:spcBef>
                          <a:spcPts val="0"/>
                        </a:spcBef>
                        <a:buNone/>
                      </a:pPr>
                      <a:r>
                        <a:rPr lang="en-US" sz="2000" dirty="0">
                          <a:latin typeface="+mn-lt"/>
                          <a:ea typeface="Shadows Into Light"/>
                          <a:cs typeface="Shadows Into Light"/>
                          <a:sym typeface="Shadows Into Light"/>
                        </a:rPr>
                        <a:t>Check the boxes indicating a passed test.</a:t>
                      </a:r>
                    </a:p>
                  </a:txBody>
                  <a:tcPr marL="91425" marR="91425" marT="91425" marB="91425"/>
                </a:tc>
                <a:tc>
                  <a:txBody>
                    <a:bodyPr/>
                    <a:lstStyle/>
                    <a:p>
                      <a:pPr lvl="0" algn="ctr" rtl="0">
                        <a:spcBef>
                          <a:spcPts val="640"/>
                        </a:spcBef>
                        <a:buClr>
                          <a:schemeClr val="dk1"/>
                        </a:buClr>
                        <a:buSzPct val="68750"/>
                        <a:buFont typeface="Arial"/>
                        <a:buNone/>
                      </a:pPr>
                      <a:r>
                        <a:rPr lang="en-US" sz="2200" dirty="0">
                          <a:solidFill>
                            <a:schemeClr val="dk1"/>
                          </a:solidFill>
                          <a:latin typeface="+mn-lt"/>
                          <a:ea typeface="Shadows Into Light"/>
                          <a:cs typeface="Shadows Into Light"/>
                          <a:sym typeface="Shadows Into Light"/>
                        </a:rPr>
                        <a:t>Test 1</a:t>
                      </a:r>
                      <a:r>
                        <a:rPr lang="en-US" sz="2200" dirty="0">
                          <a:solidFill>
                            <a:schemeClr val="dk1"/>
                          </a:solidFill>
                          <a:latin typeface="+mn-lt"/>
                          <a:ea typeface="Consolas"/>
                          <a:cs typeface="Consolas"/>
                          <a:sym typeface="Consolas"/>
                        </a:rPr>
                        <a:t/>
                      </a:r>
                      <a:br>
                        <a:rPr lang="en-US" sz="2200" dirty="0">
                          <a:solidFill>
                            <a:schemeClr val="dk1"/>
                          </a:solidFill>
                          <a:latin typeface="+mn-lt"/>
                          <a:ea typeface="Consolas"/>
                          <a:cs typeface="Consolas"/>
                          <a:sym typeface="Consolas"/>
                        </a:rPr>
                      </a:br>
                      <a:r>
                        <a:rPr lang="en-US" sz="1900" dirty="0">
                          <a:solidFill>
                            <a:schemeClr val="dk1"/>
                          </a:solidFill>
                          <a:latin typeface="Consolas"/>
                          <a:ea typeface="Consolas"/>
                          <a:cs typeface="Consolas"/>
                          <a:sym typeface="Consolas"/>
                        </a:rPr>
                        <a:t>assert:</a:t>
                      </a:r>
                      <a:br>
                        <a:rPr lang="en-US" sz="1900" dirty="0">
                          <a:solidFill>
                            <a:schemeClr val="dk1"/>
                          </a:solidFill>
                          <a:latin typeface="Consolas"/>
                          <a:ea typeface="Consolas"/>
                          <a:cs typeface="Consolas"/>
                          <a:sym typeface="Consolas"/>
                        </a:rPr>
                      </a:br>
                      <a:r>
                        <a:rPr lang="en-US" sz="1900" dirty="0">
                          <a:solidFill>
                            <a:schemeClr val="dk1"/>
                          </a:solidFill>
                          <a:latin typeface="Consolas"/>
                          <a:ea typeface="Consolas"/>
                          <a:cs typeface="Consolas"/>
                          <a:sym typeface="Consolas"/>
                        </a:rPr>
                        <a:t>foo(0,1</a:t>
                      </a:r>
                      <a:r>
                        <a:rPr lang="en-US" sz="1900" dirty="0" smtClean="0">
                          <a:solidFill>
                            <a:schemeClr val="dk1"/>
                          </a:solidFill>
                          <a:latin typeface="Consolas"/>
                          <a:ea typeface="Consolas"/>
                          <a:cs typeface="Consolas"/>
                          <a:sym typeface="Consolas"/>
                        </a:rPr>
                        <a:t>)==0</a:t>
                      </a:r>
                      <a:endParaRPr lang="en-US" sz="1900" dirty="0">
                        <a:solidFill>
                          <a:schemeClr val="dk1"/>
                        </a:solidFill>
                        <a:latin typeface="Consolas"/>
                        <a:ea typeface="Consolas"/>
                        <a:cs typeface="Consolas"/>
                        <a:sym typeface="Consolas"/>
                      </a:endParaRPr>
                    </a:p>
                  </a:txBody>
                  <a:tcPr marL="91425" marR="91425" marT="91425" marB="91425"/>
                </a:tc>
                <a:tc>
                  <a:txBody>
                    <a:bodyPr/>
                    <a:lstStyle/>
                    <a:p>
                      <a:pPr lvl="0" algn="ctr" rtl="0">
                        <a:spcBef>
                          <a:spcPts val="640"/>
                        </a:spcBef>
                        <a:buClr>
                          <a:schemeClr val="dk1"/>
                        </a:buClr>
                        <a:buSzPct val="68750"/>
                        <a:buFont typeface="Arial"/>
                        <a:buNone/>
                      </a:pPr>
                      <a:r>
                        <a:rPr lang="en-US" sz="2200" dirty="0">
                          <a:solidFill>
                            <a:schemeClr val="dk1"/>
                          </a:solidFill>
                          <a:latin typeface="+mn-lt"/>
                          <a:ea typeface="Shadows Into Light"/>
                          <a:cs typeface="Shadows Into Light"/>
                          <a:sym typeface="Shadows Into Light"/>
                        </a:rPr>
                        <a:t>Test 2</a:t>
                      </a:r>
                      <a:r>
                        <a:rPr lang="en-US" sz="1900" dirty="0">
                          <a:solidFill>
                            <a:schemeClr val="dk1"/>
                          </a:solidFill>
                          <a:latin typeface="Consolas"/>
                          <a:ea typeface="Consolas"/>
                          <a:cs typeface="Consolas"/>
                          <a:sym typeface="Consolas"/>
                        </a:rPr>
                        <a:t/>
                      </a:r>
                      <a:br>
                        <a:rPr lang="en-US" sz="1900" dirty="0">
                          <a:solidFill>
                            <a:schemeClr val="dk1"/>
                          </a:solidFill>
                          <a:latin typeface="Consolas"/>
                          <a:ea typeface="Consolas"/>
                          <a:cs typeface="Consolas"/>
                          <a:sym typeface="Consolas"/>
                        </a:rPr>
                      </a:br>
                      <a:r>
                        <a:rPr lang="en-US" sz="1900" dirty="0">
                          <a:solidFill>
                            <a:schemeClr val="dk1"/>
                          </a:solidFill>
                          <a:latin typeface="Consolas"/>
                          <a:ea typeface="Consolas"/>
                          <a:cs typeface="Consolas"/>
                          <a:sym typeface="Consolas"/>
                        </a:rPr>
                        <a:t>assert:</a:t>
                      </a:r>
                      <a:br>
                        <a:rPr lang="en-US" sz="1900" dirty="0">
                          <a:solidFill>
                            <a:schemeClr val="dk1"/>
                          </a:solidFill>
                          <a:latin typeface="Consolas"/>
                          <a:ea typeface="Consolas"/>
                          <a:cs typeface="Consolas"/>
                          <a:sym typeface="Consolas"/>
                        </a:rPr>
                      </a:br>
                      <a:r>
                        <a:rPr lang="en-US" sz="1900" dirty="0">
                          <a:solidFill>
                            <a:schemeClr val="dk1"/>
                          </a:solidFill>
                          <a:latin typeface="Consolas"/>
                          <a:ea typeface="Consolas"/>
                          <a:cs typeface="Consolas"/>
                          <a:sym typeface="Consolas"/>
                        </a:rPr>
                        <a:t>foo(0,0</a:t>
                      </a:r>
                      <a:r>
                        <a:rPr lang="en-US" sz="1900" dirty="0" smtClean="0">
                          <a:solidFill>
                            <a:schemeClr val="dk1"/>
                          </a:solidFill>
                          <a:latin typeface="Consolas"/>
                          <a:ea typeface="Consolas"/>
                          <a:cs typeface="Consolas"/>
                          <a:sym typeface="Consolas"/>
                        </a:rPr>
                        <a:t>)==0</a:t>
                      </a:r>
                      <a:endParaRPr lang="en-US" sz="1900" dirty="0">
                        <a:solidFill>
                          <a:schemeClr val="dk1"/>
                        </a:solidFill>
                        <a:latin typeface="Consolas"/>
                        <a:ea typeface="Consolas"/>
                        <a:cs typeface="Consolas"/>
                        <a:sym typeface="Consolas"/>
                      </a:endParaRPr>
                    </a:p>
                  </a:txBody>
                  <a:tcPr marL="91425" marR="91425" marT="91425" marB="91425"/>
                </a:tc>
              </a:tr>
              <a:tr h="886360">
                <a:tc>
                  <a:txBody>
                    <a:bodyPr/>
                    <a:lstStyle/>
                    <a:p>
                      <a:pPr lvl="0" algn="ctr">
                        <a:spcBef>
                          <a:spcPts val="0"/>
                        </a:spcBef>
                        <a:buClr>
                          <a:schemeClr val="dk1"/>
                        </a:buClr>
                        <a:buSzPct val="68750"/>
                        <a:buFont typeface="Arial"/>
                        <a:buNone/>
                      </a:pPr>
                      <a:r>
                        <a:rPr lang="en-US" sz="2000" dirty="0">
                          <a:solidFill>
                            <a:schemeClr val="dk1"/>
                          </a:solidFill>
                          <a:latin typeface="+mn-lt"/>
                          <a:ea typeface="Shadows Into Light"/>
                          <a:cs typeface="Shadows Into Light"/>
                          <a:sym typeface="Shadows Into Light"/>
                        </a:rPr>
                        <a:t>Mutant 1</a:t>
                      </a:r>
                      <a:r>
                        <a:rPr lang="en-US" sz="2000" dirty="0">
                          <a:solidFill>
                            <a:schemeClr val="dk1"/>
                          </a:solidFill>
                          <a:latin typeface="+mn-lt"/>
                        </a:rPr>
                        <a:t/>
                      </a:r>
                      <a:br>
                        <a:rPr lang="en-US" sz="2000" dirty="0">
                          <a:solidFill>
                            <a:schemeClr val="dk1"/>
                          </a:solidFill>
                          <a:latin typeface="+mn-lt"/>
                        </a:rPr>
                      </a:br>
                      <a:r>
                        <a:rPr lang="en-US" sz="2000" dirty="0">
                          <a:solidFill>
                            <a:schemeClr val="dk1"/>
                          </a:solidFill>
                          <a:latin typeface="+mn-lt"/>
                          <a:ea typeface="Consolas"/>
                          <a:cs typeface="Consolas"/>
                          <a:sym typeface="Consolas"/>
                        </a:rPr>
                        <a:t>x &lt;= y</a:t>
                      </a:r>
                      <a:r>
                        <a:rPr lang="en-US" sz="2000" dirty="0">
                          <a:solidFill>
                            <a:schemeClr val="dk1"/>
                          </a:solidFill>
                          <a:latin typeface="+mn-lt"/>
                        </a:rPr>
                        <a:t> →  </a:t>
                      </a:r>
                      <a:r>
                        <a:rPr lang="en-US" sz="2000" dirty="0">
                          <a:solidFill>
                            <a:schemeClr val="dk1"/>
                          </a:solidFill>
                          <a:latin typeface="+mn-lt"/>
                          <a:ea typeface="Consolas"/>
                          <a:cs typeface="Consolas"/>
                          <a:sym typeface="Consolas"/>
                        </a:rPr>
                        <a:t>x &gt; y</a:t>
                      </a: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r>
              <a:tr h="886360">
                <a:tc>
                  <a:txBody>
                    <a:bodyPr/>
                    <a:lstStyle/>
                    <a:p>
                      <a:pPr lvl="0" algn="ctr">
                        <a:spcBef>
                          <a:spcPts val="0"/>
                        </a:spcBef>
                        <a:buClr>
                          <a:schemeClr val="dk1"/>
                        </a:buClr>
                        <a:buSzPct val="68750"/>
                        <a:buFont typeface="Arial"/>
                        <a:buNone/>
                      </a:pPr>
                      <a:r>
                        <a:rPr lang="en-US" sz="2000" dirty="0">
                          <a:solidFill>
                            <a:schemeClr val="dk1"/>
                          </a:solidFill>
                          <a:latin typeface="+mn-lt"/>
                          <a:ea typeface="Shadows Into Light"/>
                          <a:cs typeface="Shadows Into Light"/>
                          <a:sym typeface="Shadows Into Light"/>
                        </a:rPr>
                        <a:t>Mutant 2</a:t>
                      </a:r>
                      <a:r>
                        <a:rPr lang="en-US" sz="2000" dirty="0">
                          <a:solidFill>
                            <a:schemeClr val="dk1"/>
                          </a:solidFill>
                          <a:latin typeface="+mn-lt"/>
                        </a:rPr>
                        <a:t/>
                      </a:r>
                      <a:br>
                        <a:rPr lang="en-US" sz="2000" dirty="0">
                          <a:solidFill>
                            <a:schemeClr val="dk1"/>
                          </a:solidFill>
                          <a:latin typeface="+mn-lt"/>
                        </a:rPr>
                      </a:br>
                      <a:r>
                        <a:rPr lang="en-US" sz="2000" dirty="0">
                          <a:solidFill>
                            <a:schemeClr val="dk1"/>
                          </a:solidFill>
                          <a:latin typeface="+mn-lt"/>
                          <a:ea typeface="Consolas"/>
                          <a:cs typeface="Consolas"/>
                          <a:sym typeface="Consolas"/>
                        </a:rPr>
                        <a:t>x &lt;= y</a:t>
                      </a:r>
                      <a:r>
                        <a:rPr lang="en-US" sz="2000" dirty="0">
                          <a:solidFill>
                            <a:schemeClr val="dk1"/>
                          </a:solidFill>
                          <a:latin typeface="+mn-lt"/>
                        </a:rPr>
                        <a:t>  → </a:t>
                      </a:r>
                      <a:r>
                        <a:rPr lang="en-US" sz="2000" dirty="0">
                          <a:solidFill>
                            <a:schemeClr val="dk1"/>
                          </a:solidFill>
                          <a:latin typeface="+mn-lt"/>
                          <a:ea typeface="Consolas"/>
                          <a:cs typeface="Consolas"/>
                          <a:sym typeface="Consolas"/>
                        </a:rPr>
                        <a:t>x != y</a:t>
                      </a: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dirty="0"/>
                    </a:p>
                  </a:txBody>
                  <a:tcPr marL="91425" marR="91425" marT="91425" marB="91425"/>
                </a:tc>
              </a:tr>
            </a:tbl>
          </a:graphicData>
        </a:graphic>
      </p:graphicFrame>
      <p:sp>
        <p:nvSpPr>
          <p:cNvPr id="5" name="Shape 384"/>
          <p:cNvSpPr/>
          <p:nvPr/>
        </p:nvSpPr>
        <p:spPr>
          <a:xfrm>
            <a:off x="2867214" y="3503190"/>
            <a:ext cx="215700" cy="232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 name="Shape 385"/>
          <p:cNvSpPr/>
          <p:nvPr/>
        </p:nvSpPr>
        <p:spPr>
          <a:xfrm>
            <a:off x="4654889" y="3503190"/>
            <a:ext cx="215700" cy="232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 name="Shape 386"/>
          <p:cNvSpPr/>
          <p:nvPr/>
        </p:nvSpPr>
        <p:spPr>
          <a:xfrm>
            <a:off x="2867214" y="4370289"/>
            <a:ext cx="215700" cy="232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 name="Shape 387"/>
          <p:cNvSpPr/>
          <p:nvPr/>
        </p:nvSpPr>
        <p:spPr>
          <a:xfrm>
            <a:off x="4654889" y="4370289"/>
            <a:ext cx="215700" cy="232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382"/>
          <p:cNvSpPr txBox="1"/>
          <p:nvPr/>
        </p:nvSpPr>
        <p:spPr>
          <a:xfrm>
            <a:off x="5833073" y="1955999"/>
            <a:ext cx="3098656" cy="3000000"/>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a:latin typeface="Consolas"/>
                <a:ea typeface="Consolas"/>
                <a:cs typeface="Consolas"/>
                <a:sym typeface="Consolas"/>
              </a:rPr>
              <a:t>int foo(int x, int y) {</a:t>
            </a:r>
            <a:br>
              <a:rPr lang="en-US">
                <a:latin typeface="Consolas"/>
                <a:ea typeface="Consolas"/>
                <a:cs typeface="Consolas"/>
                <a:sym typeface="Consolas"/>
              </a:rPr>
            </a:br>
            <a:r>
              <a:rPr lang="en-US">
                <a:latin typeface="Consolas"/>
                <a:ea typeface="Consolas"/>
                <a:cs typeface="Consolas"/>
                <a:sym typeface="Consolas"/>
              </a:rPr>
              <a:t>    int z = 0;</a:t>
            </a:r>
            <a:br>
              <a:rPr lang="en-US">
                <a:latin typeface="Consolas"/>
                <a:ea typeface="Consolas"/>
                <a:cs typeface="Consolas"/>
                <a:sym typeface="Consolas"/>
              </a:rPr>
            </a:br>
            <a:r>
              <a:rPr lang="en-US">
                <a:latin typeface="Consolas"/>
                <a:ea typeface="Consolas"/>
                <a:cs typeface="Consolas"/>
                <a:sym typeface="Consolas"/>
              </a:rPr>
              <a:t>    if (x &lt;= y) {</a:t>
            </a:r>
            <a:br>
              <a:rPr lang="en-US">
                <a:latin typeface="Consolas"/>
                <a:ea typeface="Consolas"/>
                <a:cs typeface="Consolas"/>
                <a:sym typeface="Consolas"/>
              </a:rPr>
            </a:br>
            <a:r>
              <a:rPr lang="en-US">
                <a:latin typeface="Consolas"/>
                <a:ea typeface="Consolas"/>
                <a:cs typeface="Consolas"/>
                <a:sym typeface="Consolas"/>
              </a:rPr>
              <a:t>        z = x;</a:t>
            </a:r>
            <a:br>
              <a:rPr lang="en-US">
                <a:latin typeface="Consolas"/>
                <a:ea typeface="Consolas"/>
                <a:cs typeface="Consolas"/>
                <a:sym typeface="Consolas"/>
              </a:rPr>
            </a:br>
            <a:r>
              <a:rPr lang="en-US">
                <a:latin typeface="Consolas"/>
                <a:ea typeface="Consolas"/>
                <a:cs typeface="Consolas"/>
                <a:sym typeface="Consolas"/>
              </a:rPr>
              <a:t>    } else {</a:t>
            </a:r>
            <a:br>
              <a:rPr lang="en-US">
                <a:latin typeface="Consolas"/>
                <a:ea typeface="Consolas"/>
                <a:cs typeface="Consolas"/>
                <a:sym typeface="Consolas"/>
              </a:rPr>
            </a:br>
            <a:r>
              <a:rPr lang="en-US">
                <a:latin typeface="Consolas"/>
                <a:ea typeface="Consolas"/>
                <a:cs typeface="Consolas"/>
                <a:sym typeface="Consolas"/>
              </a:rPr>
              <a:t>        z = y;</a:t>
            </a:r>
          </a:p>
          <a:p>
            <a:pPr lvl="0" rtl="0">
              <a:spcBef>
                <a:spcPts val="0"/>
              </a:spcBef>
              <a:buNone/>
            </a:pPr>
            <a:r>
              <a:rPr lang="en-US">
                <a:latin typeface="Consolas"/>
                <a:ea typeface="Consolas"/>
                <a:cs typeface="Consolas"/>
                <a:sym typeface="Consolas"/>
              </a:rPr>
              <a:t>    }</a:t>
            </a:r>
          </a:p>
          <a:p>
            <a:pPr lvl="0" rtl="0">
              <a:spcBef>
                <a:spcPts val="0"/>
              </a:spcBef>
              <a:buNone/>
            </a:pPr>
            <a:r>
              <a:rPr lang="en-US">
                <a:latin typeface="Consolas"/>
                <a:ea typeface="Consolas"/>
                <a:cs typeface="Consolas"/>
                <a:sym typeface="Consolas"/>
              </a:rPr>
              <a:t>    return z;</a:t>
            </a:r>
            <a:br>
              <a:rPr lang="en-US">
                <a:latin typeface="Consolas"/>
                <a:ea typeface="Consolas"/>
                <a:cs typeface="Consolas"/>
                <a:sym typeface="Consolas"/>
              </a:rPr>
            </a:br>
            <a:r>
              <a:rPr lang="en-US">
                <a:latin typeface="Consolas"/>
                <a:ea typeface="Consolas"/>
                <a:cs typeface="Consolas"/>
                <a:sym typeface="Consolas"/>
              </a:rPr>
              <a:t>}</a:t>
            </a:r>
          </a:p>
        </p:txBody>
      </p:sp>
      <p:sp>
        <p:nvSpPr>
          <p:cNvPr id="11" name="Shape 389"/>
          <p:cNvSpPr txBox="1"/>
          <p:nvPr/>
        </p:nvSpPr>
        <p:spPr>
          <a:xfrm>
            <a:off x="6366484" y="5400915"/>
            <a:ext cx="1808414" cy="496199"/>
          </a:xfrm>
          <a:prstGeom prst="rect">
            <a:avLst/>
          </a:prstGeom>
          <a:noFill/>
          <a:ln>
            <a:noFill/>
          </a:ln>
        </p:spPr>
        <p:txBody>
          <a:bodyPr lIns="91425" tIns="91425" rIns="91425" bIns="91425" anchor="t" anchorCtr="0">
            <a:noAutofit/>
          </a:bodyPr>
          <a:lstStyle/>
          <a:p>
            <a:pPr lvl="0">
              <a:spcBef>
                <a:spcPts val="0"/>
              </a:spcBef>
              <a:buNone/>
            </a:pPr>
            <a:r>
              <a:rPr lang="en-US" sz="2600">
                <a:ea typeface="Shadows Into Light"/>
                <a:cs typeface="Shadows Into Light"/>
                <a:sym typeface="Shadows Into Light"/>
              </a:rPr>
              <a:t>Yes </a:t>
            </a:r>
            <a:r>
              <a:rPr lang="en-US" sz="2600" smtClean="0">
                <a:ea typeface="Shadows Into Light"/>
                <a:cs typeface="Shadows Into Light"/>
                <a:sym typeface="Shadows Into Light"/>
              </a:rPr>
              <a:t>         </a:t>
            </a:r>
            <a:r>
              <a:rPr lang="en-US" sz="2600" dirty="0" smtClean="0">
                <a:ea typeface="Shadows Into Light"/>
                <a:cs typeface="Shadows Into Light"/>
                <a:sym typeface="Shadows Into Light"/>
              </a:rPr>
              <a:t>No</a:t>
            </a:r>
            <a:endParaRPr lang="en-US" sz="2600" dirty="0">
              <a:ea typeface="Shadows Into Light"/>
              <a:cs typeface="Shadows Into Light"/>
              <a:sym typeface="Shadows Into Light"/>
            </a:endParaRPr>
          </a:p>
        </p:txBody>
      </p:sp>
      <p:sp>
        <p:nvSpPr>
          <p:cNvPr id="12" name="Shape 390"/>
          <p:cNvSpPr/>
          <p:nvPr/>
        </p:nvSpPr>
        <p:spPr>
          <a:xfrm>
            <a:off x="6030414" y="5582110"/>
            <a:ext cx="215700" cy="2321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2200"/>
          </a:p>
        </p:txBody>
      </p:sp>
      <p:sp>
        <p:nvSpPr>
          <p:cNvPr id="13" name="Shape 391"/>
          <p:cNvSpPr/>
          <p:nvPr/>
        </p:nvSpPr>
        <p:spPr>
          <a:xfrm>
            <a:off x="8174898" y="5582110"/>
            <a:ext cx="215700" cy="2321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2200"/>
          </a:p>
        </p:txBody>
      </p:sp>
      <p:sp>
        <p:nvSpPr>
          <p:cNvPr id="14" name="Shape 404"/>
          <p:cNvSpPr txBox="1"/>
          <p:nvPr/>
        </p:nvSpPr>
        <p:spPr>
          <a:xfrm>
            <a:off x="4562879" y="3428082"/>
            <a:ext cx="390599" cy="396300"/>
          </a:xfrm>
          <a:prstGeom prst="rect">
            <a:avLst/>
          </a:prstGeom>
          <a:noFill/>
          <a:ln>
            <a:noFill/>
          </a:ln>
        </p:spPr>
        <p:txBody>
          <a:bodyPr lIns="91425" tIns="91425" rIns="91425" bIns="91425" anchor="t" anchorCtr="0">
            <a:noAutofit/>
          </a:bodyPr>
          <a:lstStyle/>
          <a:p>
            <a:pPr lvl="0">
              <a:spcBef>
                <a:spcPts val="0"/>
              </a:spcBef>
              <a:buNone/>
            </a:pPr>
            <a:r>
              <a:rPr lang="en-US"/>
              <a:t>✔</a:t>
            </a:r>
          </a:p>
        </p:txBody>
      </p:sp>
      <p:sp>
        <p:nvSpPr>
          <p:cNvPr id="15" name="Shape 405"/>
          <p:cNvSpPr txBox="1"/>
          <p:nvPr/>
        </p:nvSpPr>
        <p:spPr>
          <a:xfrm>
            <a:off x="2810279" y="4271727"/>
            <a:ext cx="390599" cy="396300"/>
          </a:xfrm>
          <a:prstGeom prst="rect">
            <a:avLst/>
          </a:prstGeom>
          <a:noFill/>
          <a:ln>
            <a:noFill/>
          </a:ln>
        </p:spPr>
        <p:txBody>
          <a:bodyPr lIns="91425" tIns="91425" rIns="91425" bIns="91425" anchor="t" anchorCtr="0">
            <a:noAutofit/>
          </a:bodyPr>
          <a:lstStyle/>
          <a:p>
            <a:pPr lvl="0" rtl="0">
              <a:spcBef>
                <a:spcPts val="0"/>
              </a:spcBef>
              <a:buNone/>
            </a:pPr>
            <a:r>
              <a:rPr lang="en-US" dirty="0"/>
              <a:t>✔</a:t>
            </a:r>
          </a:p>
        </p:txBody>
      </p:sp>
      <p:sp>
        <p:nvSpPr>
          <p:cNvPr id="16" name="Shape 406"/>
          <p:cNvSpPr txBox="1"/>
          <p:nvPr/>
        </p:nvSpPr>
        <p:spPr>
          <a:xfrm>
            <a:off x="4562879" y="4271727"/>
            <a:ext cx="390599" cy="396300"/>
          </a:xfrm>
          <a:prstGeom prst="rect">
            <a:avLst/>
          </a:prstGeom>
          <a:noFill/>
          <a:ln>
            <a:noFill/>
          </a:ln>
        </p:spPr>
        <p:txBody>
          <a:bodyPr lIns="91425" tIns="91425" rIns="91425" bIns="91425" anchor="t" anchorCtr="0">
            <a:noAutofit/>
          </a:bodyPr>
          <a:lstStyle/>
          <a:p>
            <a:pPr lvl="0" rtl="0">
              <a:spcBef>
                <a:spcPts val="0"/>
              </a:spcBef>
              <a:buNone/>
            </a:pPr>
            <a:r>
              <a:rPr lang="en-US"/>
              <a:t>✔</a:t>
            </a:r>
          </a:p>
        </p:txBody>
      </p:sp>
      <p:sp>
        <p:nvSpPr>
          <p:cNvPr id="17" name="Shape 411"/>
          <p:cNvSpPr txBox="1"/>
          <p:nvPr/>
        </p:nvSpPr>
        <p:spPr>
          <a:xfrm>
            <a:off x="8136436" y="5468156"/>
            <a:ext cx="390599" cy="396300"/>
          </a:xfrm>
          <a:prstGeom prst="rect">
            <a:avLst/>
          </a:prstGeom>
          <a:noFill/>
          <a:ln>
            <a:noFill/>
          </a:ln>
        </p:spPr>
        <p:txBody>
          <a:bodyPr lIns="91425" tIns="91425" rIns="91425" bIns="91425" anchor="t" anchorCtr="0">
            <a:noAutofit/>
          </a:bodyPr>
          <a:lstStyle/>
          <a:p>
            <a:pPr lvl="0" rtl="0">
              <a:spcBef>
                <a:spcPts val="0"/>
              </a:spcBef>
              <a:buNone/>
            </a:pPr>
            <a:r>
              <a:rPr lang="en-US"/>
              <a:t>✔</a:t>
            </a:r>
          </a:p>
        </p:txBody>
      </p:sp>
      <p:sp>
        <p:nvSpPr>
          <p:cNvPr id="18" name="Shape 388"/>
          <p:cNvSpPr txBox="1"/>
          <p:nvPr/>
        </p:nvSpPr>
        <p:spPr>
          <a:xfrm>
            <a:off x="677364" y="5374545"/>
            <a:ext cx="4379700" cy="689400"/>
          </a:xfrm>
          <a:prstGeom prst="rect">
            <a:avLst/>
          </a:prstGeom>
          <a:noFill/>
          <a:ln>
            <a:noFill/>
          </a:ln>
        </p:spPr>
        <p:txBody>
          <a:bodyPr lIns="91425" tIns="91425" rIns="91425" bIns="91425" anchor="ctr" anchorCtr="0">
            <a:noAutofit/>
          </a:bodyPr>
          <a:lstStyle/>
          <a:p>
            <a:pPr lvl="0" algn="ctr" rtl="0">
              <a:spcBef>
                <a:spcPts val="640"/>
              </a:spcBef>
              <a:buNone/>
            </a:pPr>
            <a:r>
              <a:rPr lang="en-US" sz="2600" dirty="0">
                <a:solidFill>
                  <a:schemeClr val="dk1"/>
                </a:solidFill>
                <a:ea typeface="Shadows Into Light"/>
                <a:cs typeface="Shadows Into Light"/>
                <a:sym typeface="Shadows Into Light"/>
              </a:rPr>
              <a:t>Is the test suite adequate with respect to both </a:t>
            </a:r>
            <a:r>
              <a:rPr lang="en-US" sz="2600">
                <a:solidFill>
                  <a:schemeClr val="dk1"/>
                </a:solidFill>
                <a:ea typeface="Shadows Into Light"/>
                <a:cs typeface="Shadows Into Light"/>
                <a:sym typeface="Shadows Into Light"/>
              </a:rPr>
              <a:t>mutants</a:t>
            </a:r>
            <a:r>
              <a:rPr lang="en-US" sz="2600" smtClean="0">
                <a:solidFill>
                  <a:schemeClr val="dk1"/>
                </a:solidFill>
                <a:ea typeface="Shadows Into Light"/>
                <a:cs typeface="Shadows Into Light"/>
                <a:sym typeface="Shadows Into Light"/>
              </a:rPr>
              <a:t>?</a:t>
            </a:r>
            <a:endParaRPr lang="en-US" sz="2600" dirty="0">
              <a:solidFill>
                <a:schemeClr val="dk1"/>
              </a:solidFill>
              <a:ea typeface="Shadows Into Light"/>
              <a:cs typeface="Shadows Into Light"/>
              <a:sym typeface="Shadows Into Light"/>
            </a:endParaRPr>
          </a:p>
        </p:txBody>
      </p:sp>
    </p:spTree>
    <p:extLst>
      <p:ext uri="{BB962C8B-B14F-4D97-AF65-F5344CB8AC3E}">
        <p14:creationId xmlns:p14="http://schemas.microsoft.com/office/powerpoint/2010/main" val="8501816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Mutation Analysis </a:t>
            </a:r>
            <a:r>
              <a:rPr lang="en-US" dirty="0" smtClean="0"/>
              <a:t>- Part 2</a:t>
            </a:r>
            <a:endParaRPr lang="en-US" dirty="0"/>
          </a:p>
        </p:txBody>
      </p:sp>
      <p:graphicFrame>
        <p:nvGraphicFramePr>
          <p:cNvPr id="4" name="Shape 383"/>
          <p:cNvGraphicFramePr/>
          <p:nvPr/>
        </p:nvGraphicFramePr>
        <p:xfrm>
          <a:off x="310239" y="1955998"/>
          <a:ext cx="5329650" cy="3000000"/>
        </p:xfrm>
        <a:graphic>
          <a:graphicData uri="http://schemas.openxmlformats.org/drawingml/2006/table">
            <a:tbl>
              <a:tblPr>
                <a:noFill/>
              </a:tblPr>
              <a:tblGrid>
                <a:gridCol w="1859675"/>
                <a:gridCol w="1735775"/>
                <a:gridCol w="1734200"/>
              </a:tblGrid>
              <a:tr h="1227280">
                <a:tc>
                  <a:txBody>
                    <a:bodyPr/>
                    <a:lstStyle/>
                    <a:p>
                      <a:pPr lvl="0" algn="ctr">
                        <a:spcBef>
                          <a:spcPts val="0"/>
                        </a:spcBef>
                        <a:buNone/>
                      </a:pPr>
                      <a:r>
                        <a:rPr lang="en-US" sz="2000" dirty="0">
                          <a:latin typeface="+mn-lt"/>
                          <a:ea typeface="Shadows Into Light"/>
                          <a:cs typeface="Shadows Into Light"/>
                          <a:sym typeface="Shadows Into Light"/>
                        </a:rPr>
                        <a:t>Check the boxes indicating a passed test.</a:t>
                      </a:r>
                    </a:p>
                  </a:txBody>
                  <a:tcPr marL="91425" marR="91425" marT="91425" marB="91425"/>
                </a:tc>
                <a:tc>
                  <a:txBody>
                    <a:bodyPr/>
                    <a:lstStyle/>
                    <a:p>
                      <a:pPr lvl="0" algn="ctr" rtl="0">
                        <a:spcBef>
                          <a:spcPts val="640"/>
                        </a:spcBef>
                        <a:buClr>
                          <a:schemeClr val="dk1"/>
                        </a:buClr>
                        <a:buSzPct val="68750"/>
                        <a:buFont typeface="Arial"/>
                        <a:buNone/>
                      </a:pPr>
                      <a:r>
                        <a:rPr lang="en-US" sz="2200" dirty="0">
                          <a:solidFill>
                            <a:schemeClr val="dk1"/>
                          </a:solidFill>
                          <a:latin typeface="+mn-lt"/>
                          <a:ea typeface="Shadows Into Light"/>
                          <a:cs typeface="Shadows Into Light"/>
                          <a:sym typeface="Shadows Into Light"/>
                        </a:rPr>
                        <a:t>Test 1</a:t>
                      </a:r>
                      <a:r>
                        <a:rPr lang="en-US" sz="2200" dirty="0">
                          <a:solidFill>
                            <a:schemeClr val="dk1"/>
                          </a:solidFill>
                          <a:latin typeface="+mn-lt"/>
                          <a:ea typeface="Consolas"/>
                          <a:cs typeface="Consolas"/>
                          <a:sym typeface="Consolas"/>
                        </a:rPr>
                        <a:t/>
                      </a:r>
                      <a:br>
                        <a:rPr lang="en-US" sz="2200" dirty="0">
                          <a:solidFill>
                            <a:schemeClr val="dk1"/>
                          </a:solidFill>
                          <a:latin typeface="+mn-lt"/>
                          <a:ea typeface="Consolas"/>
                          <a:cs typeface="Consolas"/>
                          <a:sym typeface="Consolas"/>
                        </a:rPr>
                      </a:br>
                      <a:r>
                        <a:rPr lang="en-US" sz="1900" dirty="0">
                          <a:solidFill>
                            <a:schemeClr val="dk1"/>
                          </a:solidFill>
                          <a:latin typeface="Consolas"/>
                          <a:ea typeface="Consolas"/>
                          <a:cs typeface="Consolas"/>
                          <a:sym typeface="Consolas"/>
                        </a:rPr>
                        <a:t>assert:</a:t>
                      </a:r>
                      <a:br>
                        <a:rPr lang="en-US" sz="1900" dirty="0">
                          <a:solidFill>
                            <a:schemeClr val="dk1"/>
                          </a:solidFill>
                          <a:latin typeface="Consolas"/>
                          <a:ea typeface="Consolas"/>
                          <a:cs typeface="Consolas"/>
                          <a:sym typeface="Consolas"/>
                        </a:rPr>
                      </a:br>
                      <a:r>
                        <a:rPr lang="en-US" sz="1900" dirty="0">
                          <a:solidFill>
                            <a:schemeClr val="dk1"/>
                          </a:solidFill>
                          <a:latin typeface="Consolas"/>
                          <a:ea typeface="Consolas"/>
                          <a:cs typeface="Consolas"/>
                          <a:sym typeface="Consolas"/>
                        </a:rPr>
                        <a:t>foo(0,1</a:t>
                      </a:r>
                      <a:r>
                        <a:rPr lang="en-US" sz="1900" dirty="0" smtClean="0">
                          <a:solidFill>
                            <a:schemeClr val="dk1"/>
                          </a:solidFill>
                          <a:latin typeface="Consolas"/>
                          <a:ea typeface="Consolas"/>
                          <a:cs typeface="Consolas"/>
                          <a:sym typeface="Consolas"/>
                        </a:rPr>
                        <a:t>)==0</a:t>
                      </a:r>
                      <a:endParaRPr lang="en-US" sz="1900" dirty="0">
                        <a:solidFill>
                          <a:schemeClr val="dk1"/>
                        </a:solidFill>
                        <a:latin typeface="Consolas"/>
                        <a:ea typeface="Consolas"/>
                        <a:cs typeface="Consolas"/>
                        <a:sym typeface="Consolas"/>
                      </a:endParaRPr>
                    </a:p>
                  </a:txBody>
                  <a:tcPr marL="91425" marR="91425" marT="91425" marB="91425"/>
                </a:tc>
                <a:tc>
                  <a:txBody>
                    <a:bodyPr/>
                    <a:lstStyle/>
                    <a:p>
                      <a:pPr lvl="0" algn="ctr" rtl="0">
                        <a:spcBef>
                          <a:spcPts val="640"/>
                        </a:spcBef>
                        <a:buClr>
                          <a:schemeClr val="dk1"/>
                        </a:buClr>
                        <a:buSzPct val="68750"/>
                        <a:buFont typeface="Arial"/>
                        <a:buNone/>
                      </a:pPr>
                      <a:r>
                        <a:rPr lang="en-US" sz="2200" dirty="0">
                          <a:solidFill>
                            <a:schemeClr val="dk1"/>
                          </a:solidFill>
                          <a:latin typeface="+mn-lt"/>
                          <a:ea typeface="Shadows Into Light"/>
                          <a:cs typeface="Shadows Into Light"/>
                          <a:sym typeface="Shadows Into Light"/>
                        </a:rPr>
                        <a:t>Test 2</a:t>
                      </a:r>
                      <a:r>
                        <a:rPr lang="en-US" sz="1900" dirty="0">
                          <a:solidFill>
                            <a:schemeClr val="dk1"/>
                          </a:solidFill>
                          <a:latin typeface="Consolas"/>
                          <a:ea typeface="Consolas"/>
                          <a:cs typeface="Consolas"/>
                          <a:sym typeface="Consolas"/>
                        </a:rPr>
                        <a:t/>
                      </a:r>
                      <a:br>
                        <a:rPr lang="en-US" sz="1900" dirty="0">
                          <a:solidFill>
                            <a:schemeClr val="dk1"/>
                          </a:solidFill>
                          <a:latin typeface="Consolas"/>
                          <a:ea typeface="Consolas"/>
                          <a:cs typeface="Consolas"/>
                          <a:sym typeface="Consolas"/>
                        </a:rPr>
                      </a:br>
                      <a:r>
                        <a:rPr lang="en-US" sz="1900" dirty="0">
                          <a:solidFill>
                            <a:schemeClr val="dk1"/>
                          </a:solidFill>
                          <a:latin typeface="Consolas"/>
                          <a:ea typeface="Consolas"/>
                          <a:cs typeface="Consolas"/>
                          <a:sym typeface="Consolas"/>
                        </a:rPr>
                        <a:t>assert:</a:t>
                      </a:r>
                      <a:br>
                        <a:rPr lang="en-US" sz="1900" dirty="0">
                          <a:solidFill>
                            <a:schemeClr val="dk1"/>
                          </a:solidFill>
                          <a:latin typeface="Consolas"/>
                          <a:ea typeface="Consolas"/>
                          <a:cs typeface="Consolas"/>
                          <a:sym typeface="Consolas"/>
                        </a:rPr>
                      </a:br>
                      <a:r>
                        <a:rPr lang="en-US" sz="1900" dirty="0">
                          <a:solidFill>
                            <a:schemeClr val="dk1"/>
                          </a:solidFill>
                          <a:latin typeface="Consolas"/>
                          <a:ea typeface="Consolas"/>
                          <a:cs typeface="Consolas"/>
                          <a:sym typeface="Consolas"/>
                        </a:rPr>
                        <a:t>foo(0,0</a:t>
                      </a:r>
                      <a:r>
                        <a:rPr lang="en-US" sz="1900" dirty="0" smtClean="0">
                          <a:solidFill>
                            <a:schemeClr val="dk1"/>
                          </a:solidFill>
                          <a:latin typeface="Consolas"/>
                          <a:ea typeface="Consolas"/>
                          <a:cs typeface="Consolas"/>
                          <a:sym typeface="Consolas"/>
                        </a:rPr>
                        <a:t>)==0</a:t>
                      </a:r>
                      <a:endParaRPr lang="en-US" sz="1900" dirty="0">
                        <a:solidFill>
                          <a:schemeClr val="dk1"/>
                        </a:solidFill>
                        <a:latin typeface="Consolas"/>
                        <a:ea typeface="Consolas"/>
                        <a:cs typeface="Consolas"/>
                        <a:sym typeface="Consolas"/>
                      </a:endParaRPr>
                    </a:p>
                  </a:txBody>
                  <a:tcPr marL="91425" marR="91425" marT="91425" marB="91425"/>
                </a:tc>
              </a:tr>
              <a:tr h="886360">
                <a:tc>
                  <a:txBody>
                    <a:bodyPr/>
                    <a:lstStyle/>
                    <a:p>
                      <a:pPr lvl="0" algn="ctr">
                        <a:spcBef>
                          <a:spcPts val="0"/>
                        </a:spcBef>
                        <a:buClr>
                          <a:schemeClr val="dk1"/>
                        </a:buClr>
                        <a:buSzPct val="68750"/>
                        <a:buFont typeface="Arial"/>
                        <a:buNone/>
                      </a:pPr>
                      <a:r>
                        <a:rPr lang="en-US" sz="2000" dirty="0">
                          <a:solidFill>
                            <a:schemeClr val="dk1"/>
                          </a:solidFill>
                          <a:latin typeface="+mn-lt"/>
                          <a:ea typeface="Shadows Into Light"/>
                          <a:cs typeface="Shadows Into Light"/>
                          <a:sym typeface="Shadows Into Light"/>
                        </a:rPr>
                        <a:t>Mutant 1</a:t>
                      </a:r>
                      <a:r>
                        <a:rPr lang="en-US" sz="2000" dirty="0">
                          <a:solidFill>
                            <a:schemeClr val="dk1"/>
                          </a:solidFill>
                          <a:latin typeface="+mn-lt"/>
                        </a:rPr>
                        <a:t/>
                      </a:r>
                      <a:br>
                        <a:rPr lang="en-US" sz="2000" dirty="0">
                          <a:solidFill>
                            <a:schemeClr val="dk1"/>
                          </a:solidFill>
                          <a:latin typeface="+mn-lt"/>
                        </a:rPr>
                      </a:br>
                      <a:r>
                        <a:rPr lang="en-US" sz="2000" dirty="0">
                          <a:solidFill>
                            <a:schemeClr val="dk1"/>
                          </a:solidFill>
                          <a:latin typeface="+mn-lt"/>
                          <a:ea typeface="Consolas"/>
                          <a:cs typeface="Consolas"/>
                          <a:sym typeface="Consolas"/>
                        </a:rPr>
                        <a:t>x &lt;= y</a:t>
                      </a:r>
                      <a:r>
                        <a:rPr lang="en-US" sz="2000" dirty="0">
                          <a:solidFill>
                            <a:schemeClr val="dk1"/>
                          </a:solidFill>
                          <a:latin typeface="+mn-lt"/>
                        </a:rPr>
                        <a:t> →  </a:t>
                      </a:r>
                      <a:r>
                        <a:rPr lang="en-US" sz="2000" dirty="0">
                          <a:solidFill>
                            <a:schemeClr val="dk1"/>
                          </a:solidFill>
                          <a:latin typeface="+mn-lt"/>
                          <a:ea typeface="Consolas"/>
                          <a:cs typeface="Consolas"/>
                          <a:sym typeface="Consolas"/>
                        </a:rPr>
                        <a:t>x &gt; y</a:t>
                      </a: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r>
              <a:tr h="886360">
                <a:tc>
                  <a:txBody>
                    <a:bodyPr/>
                    <a:lstStyle/>
                    <a:p>
                      <a:pPr lvl="0" algn="ctr">
                        <a:spcBef>
                          <a:spcPts val="0"/>
                        </a:spcBef>
                        <a:buClr>
                          <a:schemeClr val="dk1"/>
                        </a:buClr>
                        <a:buSzPct val="68750"/>
                        <a:buFont typeface="Arial"/>
                        <a:buNone/>
                      </a:pPr>
                      <a:r>
                        <a:rPr lang="en-US" sz="2000" dirty="0">
                          <a:solidFill>
                            <a:schemeClr val="dk1"/>
                          </a:solidFill>
                          <a:latin typeface="+mn-lt"/>
                          <a:ea typeface="Shadows Into Light"/>
                          <a:cs typeface="Shadows Into Light"/>
                          <a:sym typeface="Shadows Into Light"/>
                        </a:rPr>
                        <a:t>Mutant 2</a:t>
                      </a:r>
                      <a:r>
                        <a:rPr lang="en-US" sz="2000" dirty="0">
                          <a:solidFill>
                            <a:schemeClr val="dk1"/>
                          </a:solidFill>
                          <a:latin typeface="+mn-lt"/>
                        </a:rPr>
                        <a:t/>
                      </a:r>
                      <a:br>
                        <a:rPr lang="en-US" sz="2000" dirty="0">
                          <a:solidFill>
                            <a:schemeClr val="dk1"/>
                          </a:solidFill>
                          <a:latin typeface="+mn-lt"/>
                        </a:rPr>
                      </a:br>
                      <a:r>
                        <a:rPr lang="en-US" sz="2000" dirty="0">
                          <a:solidFill>
                            <a:schemeClr val="dk1"/>
                          </a:solidFill>
                          <a:latin typeface="+mn-lt"/>
                          <a:ea typeface="Consolas"/>
                          <a:cs typeface="Consolas"/>
                          <a:sym typeface="Consolas"/>
                        </a:rPr>
                        <a:t>x &lt;= y</a:t>
                      </a:r>
                      <a:r>
                        <a:rPr lang="en-US" sz="2000" dirty="0">
                          <a:solidFill>
                            <a:schemeClr val="dk1"/>
                          </a:solidFill>
                          <a:latin typeface="+mn-lt"/>
                        </a:rPr>
                        <a:t>  → </a:t>
                      </a:r>
                      <a:r>
                        <a:rPr lang="en-US" sz="2000" dirty="0">
                          <a:solidFill>
                            <a:schemeClr val="dk1"/>
                          </a:solidFill>
                          <a:latin typeface="+mn-lt"/>
                          <a:ea typeface="Consolas"/>
                          <a:cs typeface="Consolas"/>
                          <a:sym typeface="Consolas"/>
                        </a:rPr>
                        <a:t>x != y</a:t>
                      </a: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dirty="0"/>
                    </a:p>
                  </a:txBody>
                  <a:tcPr marL="91425" marR="91425" marT="91425" marB="91425"/>
                </a:tc>
              </a:tr>
            </a:tbl>
          </a:graphicData>
        </a:graphic>
      </p:graphicFrame>
      <p:sp>
        <p:nvSpPr>
          <p:cNvPr id="5" name="Shape 384"/>
          <p:cNvSpPr/>
          <p:nvPr/>
        </p:nvSpPr>
        <p:spPr>
          <a:xfrm>
            <a:off x="2867214" y="3503190"/>
            <a:ext cx="215700" cy="232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 name="Shape 385"/>
          <p:cNvSpPr/>
          <p:nvPr/>
        </p:nvSpPr>
        <p:spPr>
          <a:xfrm>
            <a:off x="4654889" y="3503190"/>
            <a:ext cx="215700" cy="232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 name="Shape 386"/>
          <p:cNvSpPr/>
          <p:nvPr/>
        </p:nvSpPr>
        <p:spPr>
          <a:xfrm>
            <a:off x="2867214" y="4370289"/>
            <a:ext cx="215700" cy="232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 name="Shape 387"/>
          <p:cNvSpPr/>
          <p:nvPr/>
        </p:nvSpPr>
        <p:spPr>
          <a:xfrm>
            <a:off x="4654889" y="4370289"/>
            <a:ext cx="215700" cy="232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382"/>
          <p:cNvSpPr txBox="1"/>
          <p:nvPr/>
        </p:nvSpPr>
        <p:spPr>
          <a:xfrm>
            <a:off x="5833073" y="1955999"/>
            <a:ext cx="3098656" cy="3000000"/>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a:latin typeface="Consolas"/>
                <a:ea typeface="Consolas"/>
                <a:cs typeface="Consolas"/>
                <a:sym typeface="Consolas"/>
              </a:rPr>
              <a:t>int foo(int x, int y) {</a:t>
            </a:r>
            <a:br>
              <a:rPr lang="en-US">
                <a:latin typeface="Consolas"/>
                <a:ea typeface="Consolas"/>
                <a:cs typeface="Consolas"/>
                <a:sym typeface="Consolas"/>
              </a:rPr>
            </a:br>
            <a:r>
              <a:rPr lang="en-US">
                <a:latin typeface="Consolas"/>
                <a:ea typeface="Consolas"/>
                <a:cs typeface="Consolas"/>
                <a:sym typeface="Consolas"/>
              </a:rPr>
              <a:t>    int z = 0;</a:t>
            </a:r>
            <a:br>
              <a:rPr lang="en-US">
                <a:latin typeface="Consolas"/>
                <a:ea typeface="Consolas"/>
                <a:cs typeface="Consolas"/>
                <a:sym typeface="Consolas"/>
              </a:rPr>
            </a:br>
            <a:r>
              <a:rPr lang="en-US">
                <a:latin typeface="Consolas"/>
                <a:ea typeface="Consolas"/>
                <a:cs typeface="Consolas"/>
                <a:sym typeface="Consolas"/>
              </a:rPr>
              <a:t>    if (x &lt;= y) {</a:t>
            </a:r>
            <a:br>
              <a:rPr lang="en-US">
                <a:latin typeface="Consolas"/>
                <a:ea typeface="Consolas"/>
                <a:cs typeface="Consolas"/>
                <a:sym typeface="Consolas"/>
              </a:rPr>
            </a:br>
            <a:r>
              <a:rPr lang="en-US">
                <a:latin typeface="Consolas"/>
                <a:ea typeface="Consolas"/>
                <a:cs typeface="Consolas"/>
                <a:sym typeface="Consolas"/>
              </a:rPr>
              <a:t>        z = x;</a:t>
            </a:r>
            <a:br>
              <a:rPr lang="en-US">
                <a:latin typeface="Consolas"/>
                <a:ea typeface="Consolas"/>
                <a:cs typeface="Consolas"/>
                <a:sym typeface="Consolas"/>
              </a:rPr>
            </a:br>
            <a:r>
              <a:rPr lang="en-US">
                <a:latin typeface="Consolas"/>
                <a:ea typeface="Consolas"/>
                <a:cs typeface="Consolas"/>
                <a:sym typeface="Consolas"/>
              </a:rPr>
              <a:t>    } else {</a:t>
            </a:r>
            <a:br>
              <a:rPr lang="en-US">
                <a:latin typeface="Consolas"/>
                <a:ea typeface="Consolas"/>
                <a:cs typeface="Consolas"/>
                <a:sym typeface="Consolas"/>
              </a:rPr>
            </a:br>
            <a:r>
              <a:rPr lang="en-US">
                <a:latin typeface="Consolas"/>
                <a:ea typeface="Consolas"/>
                <a:cs typeface="Consolas"/>
                <a:sym typeface="Consolas"/>
              </a:rPr>
              <a:t>        z = y;</a:t>
            </a:r>
          </a:p>
          <a:p>
            <a:pPr lvl="0" rtl="0">
              <a:spcBef>
                <a:spcPts val="0"/>
              </a:spcBef>
              <a:buNone/>
            </a:pPr>
            <a:r>
              <a:rPr lang="en-US">
                <a:latin typeface="Consolas"/>
                <a:ea typeface="Consolas"/>
                <a:cs typeface="Consolas"/>
                <a:sym typeface="Consolas"/>
              </a:rPr>
              <a:t>    }</a:t>
            </a:r>
          </a:p>
          <a:p>
            <a:pPr lvl="0" rtl="0">
              <a:spcBef>
                <a:spcPts val="0"/>
              </a:spcBef>
              <a:buNone/>
            </a:pPr>
            <a:r>
              <a:rPr lang="en-US">
                <a:latin typeface="Consolas"/>
                <a:ea typeface="Consolas"/>
                <a:cs typeface="Consolas"/>
                <a:sym typeface="Consolas"/>
              </a:rPr>
              <a:t>    return z;</a:t>
            </a:r>
            <a:br>
              <a:rPr lang="en-US">
                <a:latin typeface="Consolas"/>
                <a:ea typeface="Consolas"/>
                <a:cs typeface="Consolas"/>
                <a:sym typeface="Consolas"/>
              </a:rPr>
            </a:br>
            <a:r>
              <a:rPr lang="en-US">
                <a:latin typeface="Consolas"/>
                <a:ea typeface="Consolas"/>
                <a:cs typeface="Consolas"/>
                <a:sym typeface="Consolas"/>
              </a:rPr>
              <a:t>}</a:t>
            </a:r>
          </a:p>
        </p:txBody>
      </p:sp>
      <p:sp>
        <p:nvSpPr>
          <p:cNvPr id="10" name="Shape 388"/>
          <p:cNvSpPr txBox="1"/>
          <p:nvPr/>
        </p:nvSpPr>
        <p:spPr>
          <a:xfrm>
            <a:off x="262964" y="5463245"/>
            <a:ext cx="5182688" cy="689400"/>
          </a:xfrm>
          <a:prstGeom prst="rect">
            <a:avLst/>
          </a:prstGeom>
          <a:noFill/>
          <a:ln>
            <a:noFill/>
          </a:ln>
        </p:spPr>
        <p:txBody>
          <a:bodyPr lIns="91425" tIns="91425" rIns="91425" bIns="91425" anchor="ctr" anchorCtr="0">
            <a:noAutofit/>
          </a:bodyPr>
          <a:lstStyle/>
          <a:p>
            <a:pPr lvl="0" algn="ctr">
              <a:spcBef>
                <a:spcPts val="640"/>
              </a:spcBef>
            </a:pPr>
            <a:r>
              <a:rPr lang="en-US" sz="2600">
                <a:solidFill>
                  <a:schemeClr val="dk1"/>
                </a:solidFill>
                <a:ea typeface="Shadows Into Light"/>
                <a:cs typeface="Shadows Into Light"/>
                <a:sym typeface="Shadows Into Light"/>
              </a:rPr>
              <a:t>Give a test case which Mutant 2 fails but the original code passes.</a:t>
            </a:r>
          </a:p>
        </p:txBody>
      </p:sp>
      <p:sp>
        <p:nvSpPr>
          <p:cNvPr id="14" name="Shape 404"/>
          <p:cNvSpPr txBox="1"/>
          <p:nvPr/>
        </p:nvSpPr>
        <p:spPr>
          <a:xfrm>
            <a:off x="4562879" y="3428082"/>
            <a:ext cx="390599" cy="396300"/>
          </a:xfrm>
          <a:prstGeom prst="rect">
            <a:avLst/>
          </a:prstGeom>
          <a:noFill/>
          <a:ln>
            <a:noFill/>
          </a:ln>
        </p:spPr>
        <p:txBody>
          <a:bodyPr lIns="91425" tIns="91425" rIns="91425" bIns="91425" anchor="t" anchorCtr="0">
            <a:noAutofit/>
          </a:bodyPr>
          <a:lstStyle/>
          <a:p>
            <a:pPr lvl="0">
              <a:spcBef>
                <a:spcPts val="0"/>
              </a:spcBef>
              <a:buNone/>
            </a:pPr>
            <a:r>
              <a:rPr lang="en-US"/>
              <a:t>✔</a:t>
            </a:r>
          </a:p>
        </p:txBody>
      </p:sp>
      <p:sp>
        <p:nvSpPr>
          <p:cNvPr id="15" name="Shape 405"/>
          <p:cNvSpPr txBox="1"/>
          <p:nvPr/>
        </p:nvSpPr>
        <p:spPr>
          <a:xfrm>
            <a:off x="2810279" y="4271727"/>
            <a:ext cx="390599" cy="396300"/>
          </a:xfrm>
          <a:prstGeom prst="rect">
            <a:avLst/>
          </a:prstGeom>
          <a:noFill/>
          <a:ln>
            <a:noFill/>
          </a:ln>
        </p:spPr>
        <p:txBody>
          <a:bodyPr lIns="91425" tIns="91425" rIns="91425" bIns="91425" anchor="t" anchorCtr="0">
            <a:noAutofit/>
          </a:bodyPr>
          <a:lstStyle/>
          <a:p>
            <a:pPr lvl="0" rtl="0">
              <a:spcBef>
                <a:spcPts val="0"/>
              </a:spcBef>
              <a:buNone/>
            </a:pPr>
            <a:r>
              <a:rPr lang="en-US" dirty="0"/>
              <a:t>✔</a:t>
            </a:r>
          </a:p>
        </p:txBody>
      </p:sp>
      <p:sp>
        <p:nvSpPr>
          <p:cNvPr id="16" name="Shape 406"/>
          <p:cNvSpPr txBox="1"/>
          <p:nvPr/>
        </p:nvSpPr>
        <p:spPr>
          <a:xfrm>
            <a:off x="4562879" y="4271727"/>
            <a:ext cx="390599" cy="396300"/>
          </a:xfrm>
          <a:prstGeom prst="rect">
            <a:avLst/>
          </a:prstGeom>
          <a:noFill/>
          <a:ln>
            <a:noFill/>
          </a:ln>
        </p:spPr>
        <p:txBody>
          <a:bodyPr lIns="91425" tIns="91425" rIns="91425" bIns="91425" anchor="t" anchorCtr="0">
            <a:noAutofit/>
          </a:bodyPr>
          <a:lstStyle/>
          <a:p>
            <a:pPr lvl="0" rtl="0">
              <a:spcBef>
                <a:spcPts val="0"/>
              </a:spcBef>
              <a:buNone/>
            </a:pPr>
            <a:r>
              <a:rPr lang="en-US"/>
              <a:t>✔</a:t>
            </a:r>
          </a:p>
        </p:txBody>
      </p:sp>
      <p:sp>
        <p:nvSpPr>
          <p:cNvPr id="19" name="Shape 428"/>
          <p:cNvSpPr txBox="1"/>
          <p:nvPr/>
        </p:nvSpPr>
        <p:spPr>
          <a:xfrm>
            <a:off x="4829230" y="5205992"/>
            <a:ext cx="4102499" cy="975300"/>
          </a:xfrm>
          <a:prstGeom prst="rect">
            <a:avLst/>
          </a:prstGeom>
          <a:noFill/>
          <a:ln>
            <a:noFill/>
          </a:ln>
        </p:spPr>
        <p:txBody>
          <a:bodyPr lIns="91425" tIns="91425" rIns="91425" bIns="91425" anchor="t" anchorCtr="0">
            <a:noAutofit/>
          </a:bodyPr>
          <a:lstStyle/>
          <a:p>
            <a:pPr lvl="0" algn="ctr" rtl="0">
              <a:spcBef>
                <a:spcPts val="0"/>
              </a:spcBef>
              <a:buNone/>
            </a:pPr>
            <a:r>
              <a:rPr lang="en-US" sz="2400">
                <a:latin typeface="Consolas"/>
                <a:ea typeface="Consolas"/>
                <a:cs typeface="Consolas"/>
                <a:sym typeface="Consolas"/>
              </a:rPr>
              <a:t> assert:</a:t>
            </a:r>
          </a:p>
          <a:p>
            <a:pPr lvl="0" algn="ctr">
              <a:spcBef>
                <a:spcPts val="0"/>
              </a:spcBef>
              <a:buNone/>
            </a:pPr>
            <a:r>
              <a:rPr lang="en-US" sz="2400">
                <a:latin typeface="Consolas"/>
                <a:ea typeface="Consolas"/>
                <a:cs typeface="Consolas"/>
                <a:sym typeface="Consolas"/>
              </a:rPr>
              <a:t>foo(   ,   ) == </a:t>
            </a:r>
          </a:p>
        </p:txBody>
      </p:sp>
      <p:sp>
        <p:nvSpPr>
          <p:cNvPr id="20" name="Shape 429"/>
          <p:cNvSpPr/>
          <p:nvPr/>
        </p:nvSpPr>
        <p:spPr>
          <a:xfrm>
            <a:off x="6282555" y="5691317"/>
            <a:ext cx="524100" cy="396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Shape 430"/>
          <p:cNvSpPr/>
          <p:nvPr/>
        </p:nvSpPr>
        <p:spPr>
          <a:xfrm>
            <a:off x="6968355" y="5691317"/>
            <a:ext cx="524100" cy="396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431"/>
          <p:cNvSpPr/>
          <p:nvPr/>
        </p:nvSpPr>
        <p:spPr>
          <a:xfrm>
            <a:off x="8263755" y="5691317"/>
            <a:ext cx="524100" cy="396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9208057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Mutation Analysis </a:t>
            </a:r>
            <a:r>
              <a:rPr lang="en-US" dirty="0" smtClean="0"/>
              <a:t>- Part 2</a:t>
            </a:r>
            <a:endParaRPr lang="en-US" dirty="0"/>
          </a:p>
        </p:txBody>
      </p:sp>
      <p:graphicFrame>
        <p:nvGraphicFramePr>
          <p:cNvPr id="4" name="Shape 383"/>
          <p:cNvGraphicFramePr/>
          <p:nvPr/>
        </p:nvGraphicFramePr>
        <p:xfrm>
          <a:off x="310239" y="1955998"/>
          <a:ext cx="5329650" cy="3000000"/>
        </p:xfrm>
        <a:graphic>
          <a:graphicData uri="http://schemas.openxmlformats.org/drawingml/2006/table">
            <a:tbl>
              <a:tblPr>
                <a:noFill/>
              </a:tblPr>
              <a:tblGrid>
                <a:gridCol w="1859675"/>
                <a:gridCol w="1735775"/>
                <a:gridCol w="1734200"/>
              </a:tblGrid>
              <a:tr h="1227280">
                <a:tc>
                  <a:txBody>
                    <a:bodyPr/>
                    <a:lstStyle/>
                    <a:p>
                      <a:pPr lvl="0" algn="ctr">
                        <a:spcBef>
                          <a:spcPts val="0"/>
                        </a:spcBef>
                        <a:buNone/>
                      </a:pPr>
                      <a:r>
                        <a:rPr lang="en-US" sz="2000" dirty="0">
                          <a:latin typeface="+mn-lt"/>
                          <a:ea typeface="Shadows Into Light"/>
                          <a:cs typeface="Shadows Into Light"/>
                          <a:sym typeface="Shadows Into Light"/>
                        </a:rPr>
                        <a:t>Check the boxes indicating a passed test.</a:t>
                      </a:r>
                    </a:p>
                  </a:txBody>
                  <a:tcPr marL="91425" marR="91425" marT="91425" marB="91425"/>
                </a:tc>
                <a:tc>
                  <a:txBody>
                    <a:bodyPr/>
                    <a:lstStyle/>
                    <a:p>
                      <a:pPr lvl="0" algn="ctr" rtl="0">
                        <a:spcBef>
                          <a:spcPts val="640"/>
                        </a:spcBef>
                        <a:buClr>
                          <a:schemeClr val="dk1"/>
                        </a:buClr>
                        <a:buSzPct val="68750"/>
                        <a:buFont typeface="Arial"/>
                        <a:buNone/>
                      </a:pPr>
                      <a:r>
                        <a:rPr lang="en-US" sz="2200" dirty="0">
                          <a:solidFill>
                            <a:schemeClr val="dk1"/>
                          </a:solidFill>
                          <a:latin typeface="+mn-lt"/>
                          <a:ea typeface="Shadows Into Light"/>
                          <a:cs typeface="Shadows Into Light"/>
                          <a:sym typeface="Shadows Into Light"/>
                        </a:rPr>
                        <a:t>Test 1</a:t>
                      </a:r>
                      <a:r>
                        <a:rPr lang="en-US" sz="2200" dirty="0">
                          <a:solidFill>
                            <a:schemeClr val="dk1"/>
                          </a:solidFill>
                          <a:latin typeface="+mn-lt"/>
                          <a:ea typeface="Consolas"/>
                          <a:cs typeface="Consolas"/>
                          <a:sym typeface="Consolas"/>
                        </a:rPr>
                        <a:t/>
                      </a:r>
                      <a:br>
                        <a:rPr lang="en-US" sz="2200" dirty="0">
                          <a:solidFill>
                            <a:schemeClr val="dk1"/>
                          </a:solidFill>
                          <a:latin typeface="+mn-lt"/>
                          <a:ea typeface="Consolas"/>
                          <a:cs typeface="Consolas"/>
                          <a:sym typeface="Consolas"/>
                        </a:rPr>
                      </a:br>
                      <a:r>
                        <a:rPr lang="en-US" sz="1900" dirty="0">
                          <a:solidFill>
                            <a:schemeClr val="dk1"/>
                          </a:solidFill>
                          <a:latin typeface="Consolas"/>
                          <a:ea typeface="Consolas"/>
                          <a:cs typeface="Consolas"/>
                          <a:sym typeface="Consolas"/>
                        </a:rPr>
                        <a:t>assert:</a:t>
                      </a:r>
                      <a:br>
                        <a:rPr lang="en-US" sz="1900" dirty="0">
                          <a:solidFill>
                            <a:schemeClr val="dk1"/>
                          </a:solidFill>
                          <a:latin typeface="Consolas"/>
                          <a:ea typeface="Consolas"/>
                          <a:cs typeface="Consolas"/>
                          <a:sym typeface="Consolas"/>
                        </a:rPr>
                      </a:br>
                      <a:r>
                        <a:rPr lang="en-US" sz="1900" dirty="0">
                          <a:solidFill>
                            <a:schemeClr val="dk1"/>
                          </a:solidFill>
                          <a:latin typeface="Consolas"/>
                          <a:ea typeface="Consolas"/>
                          <a:cs typeface="Consolas"/>
                          <a:sym typeface="Consolas"/>
                        </a:rPr>
                        <a:t>foo(0,1</a:t>
                      </a:r>
                      <a:r>
                        <a:rPr lang="en-US" sz="1900" dirty="0" smtClean="0">
                          <a:solidFill>
                            <a:schemeClr val="dk1"/>
                          </a:solidFill>
                          <a:latin typeface="Consolas"/>
                          <a:ea typeface="Consolas"/>
                          <a:cs typeface="Consolas"/>
                          <a:sym typeface="Consolas"/>
                        </a:rPr>
                        <a:t>)==0</a:t>
                      </a:r>
                      <a:endParaRPr lang="en-US" sz="1900" dirty="0">
                        <a:solidFill>
                          <a:schemeClr val="dk1"/>
                        </a:solidFill>
                        <a:latin typeface="Consolas"/>
                        <a:ea typeface="Consolas"/>
                        <a:cs typeface="Consolas"/>
                        <a:sym typeface="Consolas"/>
                      </a:endParaRPr>
                    </a:p>
                  </a:txBody>
                  <a:tcPr marL="91425" marR="91425" marT="91425" marB="91425"/>
                </a:tc>
                <a:tc>
                  <a:txBody>
                    <a:bodyPr/>
                    <a:lstStyle/>
                    <a:p>
                      <a:pPr lvl="0" algn="ctr" rtl="0">
                        <a:spcBef>
                          <a:spcPts val="640"/>
                        </a:spcBef>
                        <a:buClr>
                          <a:schemeClr val="dk1"/>
                        </a:buClr>
                        <a:buSzPct val="68750"/>
                        <a:buFont typeface="Arial"/>
                        <a:buNone/>
                      </a:pPr>
                      <a:r>
                        <a:rPr lang="en-US" sz="2200" dirty="0">
                          <a:solidFill>
                            <a:schemeClr val="dk1"/>
                          </a:solidFill>
                          <a:latin typeface="+mn-lt"/>
                          <a:ea typeface="Shadows Into Light"/>
                          <a:cs typeface="Shadows Into Light"/>
                          <a:sym typeface="Shadows Into Light"/>
                        </a:rPr>
                        <a:t>Test 2</a:t>
                      </a:r>
                      <a:r>
                        <a:rPr lang="en-US" sz="1900" dirty="0">
                          <a:solidFill>
                            <a:schemeClr val="dk1"/>
                          </a:solidFill>
                          <a:latin typeface="Consolas"/>
                          <a:ea typeface="Consolas"/>
                          <a:cs typeface="Consolas"/>
                          <a:sym typeface="Consolas"/>
                        </a:rPr>
                        <a:t/>
                      </a:r>
                      <a:br>
                        <a:rPr lang="en-US" sz="1900" dirty="0">
                          <a:solidFill>
                            <a:schemeClr val="dk1"/>
                          </a:solidFill>
                          <a:latin typeface="Consolas"/>
                          <a:ea typeface="Consolas"/>
                          <a:cs typeface="Consolas"/>
                          <a:sym typeface="Consolas"/>
                        </a:rPr>
                      </a:br>
                      <a:r>
                        <a:rPr lang="en-US" sz="1900" dirty="0">
                          <a:solidFill>
                            <a:schemeClr val="dk1"/>
                          </a:solidFill>
                          <a:latin typeface="Consolas"/>
                          <a:ea typeface="Consolas"/>
                          <a:cs typeface="Consolas"/>
                          <a:sym typeface="Consolas"/>
                        </a:rPr>
                        <a:t>assert:</a:t>
                      </a:r>
                      <a:br>
                        <a:rPr lang="en-US" sz="1900" dirty="0">
                          <a:solidFill>
                            <a:schemeClr val="dk1"/>
                          </a:solidFill>
                          <a:latin typeface="Consolas"/>
                          <a:ea typeface="Consolas"/>
                          <a:cs typeface="Consolas"/>
                          <a:sym typeface="Consolas"/>
                        </a:rPr>
                      </a:br>
                      <a:r>
                        <a:rPr lang="en-US" sz="1900" dirty="0">
                          <a:solidFill>
                            <a:schemeClr val="dk1"/>
                          </a:solidFill>
                          <a:latin typeface="Consolas"/>
                          <a:ea typeface="Consolas"/>
                          <a:cs typeface="Consolas"/>
                          <a:sym typeface="Consolas"/>
                        </a:rPr>
                        <a:t>foo(0,0</a:t>
                      </a:r>
                      <a:r>
                        <a:rPr lang="en-US" sz="1900" dirty="0" smtClean="0">
                          <a:solidFill>
                            <a:schemeClr val="dk1"/>
                          </a:solidFill>
                          <a:latin typeface="Consolas"/>
                          <a:ea typeface="Consolas"/>
                          <a:cs typeface="Consolas"/>
                          <a:sym typeface="Consolas"/>
                        </a:rPr>
                        <a:t>)==0</a:t>
                      </a:r>
                      <a:endParaRPr lang="en-US" sz="1900" dirty="0">
                        <a:solidFill>
                          <a:schemeClr val="dk1"/>
                        </a:solidFill>
                        <a:latin typeface="Consolas"/>
                        <a:ea typeface="Consolas"/>
                        <a:cs typeface="Consolas"/>
                        <a:sym typeface="Consolas"/>
                      </a:endParaRPr>
                    </a:p>
                  </a:txBody>
                  <a:tcPr marL="91425" marR="91425" marT="91425" marB="91425"/>
                </a:tc>
              </a:tr>
              <a:tr h="886360">
                <a:tc>
                  <a:txBody>
                    <a:bodyPr/>
                    <a:lstStyle/>
                    <a:p>
                      <a:pPr lvl="0" algn="ctr">
                        <a:spcBef>
                          <a:spcPts val="0"/>
                        </a:spcBef>
                        <a:buClr>
                          <a:schemeClr val="dk1"/>
                        </a:buClr>
                        <a:buSzPct val="68750"/>
                        <a:buFont typeface="Arial"/>
                        <a:buNone/>
                      </a:pPr>
                      <a:r>
                        <a:rPr lang="en-US" sz="2000" dirty="0">
                          <a:solidFill>
                            <a:schemeClr val="dk1"/>
                          </a:solidFill>
                          <a:latin typeface="+mn-lt"/>
                          <a:ea typeface="Shadows Into Light"/>
                          <a:cs typeface="Shadows Into Light"/>
                          <a:sym typeface="Shadows Into Light"/>
                        </a:rPr>
                        <a:t>Mutant 1</a:t>
                      </a:r>
                      <a:r>
                        <a:rPr lang="en-US" sz="2000" dirty="0">
                          <a:solidFill>
                            <a:schemeClr val="dk1"/>
                          </a:solidFill>
                          <a:latin typeface="+mn-lt"/>
                        </a:rPr>
                        <a:t/>
                      </a:r>
                      <a:br>
                        <a:rPr lang="en-US" sz="2000" dirty="0">
                          <a:solidFill>
                            <a:schemeClr val="dk1"/>
                          </a:solidFill>
                          <a:latin typeface="+mn-lt"/>
                        </a:rPr>
                      </a:br>
                      <a:r>
                        <a:rPr lang="en-US" sz="2000" dirty="0">
                          <a:solidFill>
                            <a:schemeClr val="dk1"/>
                          </a:solidFill>
                          <a:latin typeface="+mn-lt"/>
                          <a:ea typeface="Consolas"/>
                          <a:cs typeface="Consolas"/>
                          <a:sym typeface="Consolas"/>
                        </a:rPr>
                        <a:t>x &lt;= y</a:t>
                      </a:r>
                      <a:r>
                        <a:rPr lang="en-US" sz="2000" dirty="0">
                          <a:solidFill>
                            <a:schemeClr val="dk1"/>
                          </a:solidFill>
                          <a:latin typeface="+mn-lt"/>
                        </a:rPr>
                        <a:t> →  </a:t>
                      </a:r>
                      <a:r>
                        <a:rPr lang="en-US" sz="2000" dirty="0">
                          <a:solidFill>
                            <a:schemeClr val="dk1"/>
                          </a:solidFill>
                          <a:latin typeface="+mn-lt"/>
                          <a:ea typeface="Consolas"/>
                          <a:cs typeface="Consolas"/>
                          <a:sym typeface="Consolas"/>
                        </a:rPr>
                        <a:t>x &gt; y</a:t>
                      </a: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r>
              <a:tr h="886360">
                <a:tc>
                  <a:txBody>
                    <a:bodyPr/>
                    <a:lstStyle/>
                    <a:p>
                      <a:pPr lvl="0" algn="ctr">
                        <a:spcBef>
                          <a:spcPts val="0"/>
                        </a:spcBef>
                        <a:buClr>
                          <a:schemeClr val="dk1"/>
                        </a:buClr>
                        <a:buSzPct val="68750"/>
                        <a:buFont typeface="Arial"/>
                        <a:buNone/>
                      </a:pPr>
                      <a:r>
                        <a:rPr lang="en-US" sz="2000" dirty="0">
                          <a:solidFill>
                            <a:schemeClr val="dk1"/>
                          </a:solidFill>
                          <a:latin typeface="+mn-lt"/>
                          <a:ea typeface="Shadows Into Light"/>
                          <a:cs typeface="Shadows Into Light"/>
                          <a:sym typeface="Shadows Into Light"/>
                        </a:rPr>
                        <a:t>Mutant 2</a:t>
                      </a:r>
                      <a:r>
                        <a:rPr lang="en-US" sz="2000" dirty="0">
                          <a:solidFill>
                            <a:schemeClr val="dk1"/>
                          </a:solidFill>
                          <a:latin typeface="+mn-lt"/>
                        </a:rPr>
                        <a:t/>
                      </a:r>
                      <a:br>
                        <a:rPr lang="en-US" sz="2000" dirty="0">
                          <a:solidFill>
                            <a:schemeClr val="dk1"/>
                          </a:solidFill>
                          <a:latin typeface="+mn-lt"/>
                        </a:rPr>
                      </a:br>
                      <a:r>
                        <a:rPr lang="en-US" sz="2000" dirty="0">
                          <a:solidFill>
                            <a:schemeClr val="dk1"/>
                          </a:solidFill>
                          <a:latin typeface="+mn-lt"/>
                          <a:ea typeface="Consolas"/>
                          <a:cs typeface="Consolas"/>
                          <a:sym typeface="Consolas"/>
                        </a:rPr>
                        <a:t>x &lt;= y</a:t>
                      </a:r>
                      <a:r>
                        <a:rPr lang="en-US" sz="2000" dirty="0">
                          <a:solidFill>
                            <a:schemeClr val="dk1"/>
                          </a:solidFill>
                          <a:latin typeface="+mn-lt"/>
                        </a:rPr>
                        <a:t>  → </a:t>
                      </a:r>
                      <a:r>
                        <a:rPr lang="en-US" sz="2000" dirty="0">
                          <a:solidFill>
                            <a:schemeClr val="dk1"/>
                          </a:solidFill>
                          <a:latin typeface="+mn-lt"/>
                          <a:ea typeface="Consolas"/>
                          <a:cs typeface="Consolas"/>
                          <a:sym typeface="Consolas"/>
                        </a:rPr>
                        <a:t>x != y</a:t>
                      </a: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dirty="0"/>
                    </a:p>
                  </a:txBody>
                  <a:tcPr marL="91425" marR="91425" marT="91425" marB="91425"/>
                </a:tc>
              </a:tr>
            </a:tbl>
          </a:graphicData>
        </a:graphic>
      </p:graphicFrame>
      <p:sp>
        <p:nvSpPr>
          <p:cNvPr id="5" name="Shape 384"/>
          <p:cNvSpPr/>
          <p:nvPr/>
        </p:nvSpPr>
        <p:spPr>
          <a:xfrm>
            <a:off x="2867214" y="3503190"/>
            <a:ext cx="215700" cy="232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 name="Shape 385"/>
          <p:cNvSpPr/>
          <p:nvPr/>
        </p:nvSpPr>
        <p:spPr>
          <a:xfrm>
            <a:off x="4654889" y="3503190"/>
            <a:ext cx="215700" cy="232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 name="Shape 386"/>
          <p:cNvSpPr/>
          <p:nvPr/>
        </p:nvSpPr>
        <p:spPr>
          <a:xfrm>
            <a:off x="2867214" y="4370289"/>
            <a:ext cx="215700" cy="232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 name="Shape 387"/>
          <p:cNvSpPr/>
          <p:nvPr/>
        </p:nvSpPr>
        <p:spPr>
          <a:xfrm>
            <a:off x="4654889" y="4370289"/>
            <a:ext cx="215700" cy="232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382"/>
          <p:cNvSpPr txBox="1"/>
          <p:nvPr/>
        </p:nvSpPr>
        <p:spPr>
          <a:xfrm>
            <a:off x="5833073" y="1955999"/>
            <a:ext cx="3098656" cy="3000000"/>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a:latin typeface="Consolas"/>
                <a:ea typeface="Consolas"/>
                <a:cs typeface="Consolas"/>
                <a:sym typeface="Consolas"/>
              </a:rPr>
              <a:t>int foo(int x, int y) {</a:t>
            </a:r>
            <a:br>
              <a:rPr lang="en-US">
                <a:latin typeface="Consolas"/>
                <a:ea typeface="Consolas"/>
                <a:cs typeface="Consolas"/>
                <a:sym typeface="Consolas"/>
              </a:rPr>
            </a:br>
            <a:r>
              <a:rPr lang="en-US">
                <a:latin typeface="Consolas"/>
                <a:ea typeface="Consolas"/>
                <a:cs typeface="Consolas"/>
                <a:sym typeface="Consolas"/>
              </a:rPr>
              <a:t>    int z = 0;</a:t>
            </a:r>
            <a:br>
              <a:rPr lang="en-US">
                <a:latin typeface="Consolas"/>
                <a:ea typeface="Consolas"/>
                <a:cs typeface="Consolas"/>
                <a:sym typeface="Consolas"/>
              </a:rPr>
            </a:br>
            <a:r>
              <a:rPr lang="en-US">
                <a:latin typeface="Consolas"/>
                <a:ea typeface="Consolas"/>
                <a:cs typeface="Consolas"/>
                <a:sym typeface="Consolas"/>
              </a:rPr>
              <a:t>    if (x &lt;= y) {</a:t>
            </a:r>
            <a:br>
              <a:rPr lang="en-US">
                <a:latin typeface="Consolas"/>
                <a:ea typeface="Consolas"/>
                <a:cs typeface="Consolas"/>
                <a:sym typeface="Consolas"/>
              </a:rPr>
            </a:br>
            <a:r>
              <a:rPr lang="en-US">
                <a:latin typeface="Consolas"/>
                <a:ea typeface="Consolas"/>
                <a:cs typeface="Consolas"/>
                <a:sym typeface="Consolas"/>
              </a:rPr>
              <a:t>        z = x;</a:t>
            </a:r>
            <a:br>
              <a:rPr lang="en-US">
                <a:latin typeface="Consolas"/>
                <a:ea typeface="Consolas"/>
                <a:cs typeface="Consolas"/>
                <a:sym typeface="Consolas"/>
              </a:rPr>
            </a:br>
            <a:r>
              <a:rPr lang="en-US">
                <a:latin typeface="Consolas"/>
                <a:ea typeface="Consolas"/>
                <a:cs typeface="Consolas"/>
                <a:sym typeface="Consolas"/>
              </a:rPr>
              <a:t>    } else {</a:t>
            </a:r>
            <a:br>
              <a:rPr lang="en-US">
                <a:latin typeface="Consolas"/>
                <a:ea typeface="Consolas"/>
                <a:cs typeface="Consolas"/>
                <a:sym typeface="Consolas"/>
              </a:rPr>
            </a:br>
            <a:r>
              <a:rPr lang="en-US">
                <a:latin typeface="Consolas"/>
                <a:ea typeface="Consolas"/>
                <a:cs typeface="Consolas"/>
                <a:sym typeface="Consolas"/>
              </a:rPr>
              <a:t>        z = y;</a:t>
            </a:r>
          </a:p>
          <a:p>
            <a:pPr lvl="0" rtl="0">
              <a:spcBef>
                <a:spcPts val="0"/>
              </a:spcBef>
              <a:buNone/>
            </a:pPr>
            <a:r>
              <a:rPr lang="en-US">
                <a:latin typeface="Consolas"/>
                <a:ea typeface="Consolas"/>
                <a:cs typeface="Consolas"/>
                <a:sym typeface="Consolas"/>
              </a:rPr>
              <a:t>    }</a:t>
            </a:r>
          </a:p>
          <a:p>
            <a:pPr lvl="0" rtl="0">
              <a:spcBef>
                <a:spcPts val="0"/>
              </a:spcBef>
              <a:buNone/>
            </a:pPr>
            <a:r>
              <a:rPr lang="en-US">
                <a:latin typeface="Consolas"/>
                <a:ea typeface="Consolas"/>
                <a:cs typeface="Consolas"/>
                <a:sym typeface="Consolas"/>
              </a:rPr>
              <a:t>    return z;</a:t>
            </a:r>
            <a:br>
              <a:rPr lang="en-US">
                <a:latin typeface="Consolas"/>
                <a:ea typeface="Consolas"/>
                <a:cs typeface="Consolas"/>
                <a:sym typeface="Consolas"/>
              </a:rPr>
            </a:br>
            <a:r>
              <a:rPr lang="en-US">
                <a:latin typeface="Consolas"/>
                <a:ea typeface="Consolas"/>
                <a:cs typeface="Consolas"/>
                <a:sym typeface="Consolas"/>
              </a:rPr>
              <a:t>}</a:t>
            </a:r>
          </a:p>
        </p:txBody>
      </p:sp>
      <p:sp>
        <p:nvSpPr>
          <p:cNvPr id="10" name="Shape 388"/>
          <p:cNvSpPr txBox="1"/>
          <p:nvPr/>
        </p:nvSpPr>
        <p:spPr>
          <a:xfrm>
            <a:off x="262964" y="5463245"/>
            <a:ext cx="5182688" cy="689400"/>
          </a:xfrm>
          <a:prstGeom prst="rect">
            <a:avLst/>
          </a:prstGeom>
          <a:noFill/>
          <a:ln>
            <a:noFill/>
          </a:ln>
        </p:spPr>
        <p:txBody>
          <a:bodyPr lIns="91425" tIns="91425" rIns="91425" bIns="91425" anchor="ctr" anchorCtr="0">
            <a:noAutofit/>
          </a:bodyPr>
          <a:lstStyle/>
          <a:p>
            <a:pPr lvl="0" algn="ctr">
              <a:spcBef>
                <a:spcPts val="640"/>
              </a:spcBef>
            </a:pPr>
            <a:r>
              <a:rPr lang="en-US" sz="2600">
                <a:solidFill>
                  <a:schemeClr val="dk1"/>
                </a:solidFill>
                <a:ea typeface="Shadows Into Light"/>
                <a:cs typeface="Shadows Into Light"/>
                <a:sym typeface="Shadows Into Light"/>
              </a:rPr>
              <a:t>Give a test case which Mutant 2 fails but the original code passes.</a:t>
            </a:r>
          </a:p>
        </p:txBody>
      </p:sp>
      <p:sp>
        <p:nvSpPr>
          <p:cNvPr id="14" name="Shape 404"/>
          <p:cNvSpPr txBox="1"/>
          <p:nvPr/>
        </p:nvSpPr>
        <p:spPr>
          <a:xfrm>
            <a:off x="4562879" y="3428082"/>
            <a:ext cx="390599" cy="396300"/>
          </a:xfrm>
          <a:prstGeom prst="rect">
            <a:avLst/>
          </a:prstGeom>
          <a:noFill/>
          <a:ln>
            <a:noFill/>
          </a:ln>
        </p:spPr>
        <p:txBody>
          <a:bodyPr lIns="91425" tIns="91425" rIns="91425" bIns="91425" anchor="t" anchorCtr="0">
            <a:noAutofit/>
          </a:bodyPr>
          <a:lstStyle/>
          <a:p>
            <a:pPr lvl="0">
              <a:spcBef>
                <a:spcPts val="0"/>
              </a:spcBef>
              <a:buNone/>
            </a:pPr>
            <a:r>
              <a:rPr lang="en-US"/>
              <a:t>✔</a:t>
            </a:r>
          </a:p>
        </p:txBody>
      </p:sp>
      <p:sp>
        <p:nvSpPr>
          <p:cNvPr id="15" name="Shape 405"/>
          <p:cNvSpPr txBox="1"/>
          <p:nvPr/>
        </p:nvSpPr>
        <p:spPr>
          <a:xfrm>
            <a:off x="2810279" y="4271727"/>
            <a:ext cx="390599" cy="396300"/>
          </a:xfrm>
          <a:prstGeom prst="rect">
            <a:avLst/>
          </a:prstGeom>
          <a:noFill/>
          <a:ln>
            <a:noFill/>
          </a:ln>
        </p:spPr>
        <p:txBody>
          <a:bodyPr lIns="91425" tIns="91425" rIns="91425" bIns="91425" anchor="t" anchorCtr="0">
            <a:noAutofit/>
          </a:bodyPr>
          <a:lstStyle/>
          <a:p>
            <a:pPr lvl="0" rtl="0">
              <a:spcBef>
                <a:spcPts val="0"/>
              </a:spcBef>
              <a:buNone/>
            </a:pPr>
            <a:r>
              <a:rPr lang="en-US" dirty="0"/>
              <a:t>✔</a:t>
            </a:r>
          </a:p>
        </p:txBody>
      </p:sp>
      <p:sp>
        <p:nvSpPr>
          <p:cNvPr id="16" name="Shape 406"/>
          <p:cNvSpPr txBox="1"/>
          <p:nvPr/>
        </p:nvSpPr>
        <p:spPr>
          <a:xfrm>
            <a:off x="4562879" y="4271727"/>
            <a:ext cx="390599" cy="396300"/>
          </a:xfrm>
          <a:prstGeom prst="rect">
            <a:avLst/>
          </a:prstGeom>
          <a:noFill/>
          <a:ln>
            <a:noFill/>
          </a:ln>
        </p:spPr>
        <p:txBody>
          <a:bodyPr lIns="91425" tIns="91425" rIns="91425" bIns="91425" anchor="t" anchorCtr="0">
            <a:noAutofit/>
          </a:bodyPr>
          <a:lstStyle/>
          <a:p>
            <a:pPr lvl="0" rtl="0">
              <a:spcBef>
                <a:spcPts val="0"/>
              </a:spcBef>
              <a:buNone/>
            </a:pPr>
            <a:r>
              <a:rPr lang="en-US"/>
              <a:t>✔</a:t>
            </a:r>
          </a:p>
        </p:txBody>
      </p:sp>
      <p:sp>
        <p:nvSpPr>
          <p:cNvPr id="19" name="Shape 428"/>
          <p:cNvSpPr txBox="1"/>
          <p:nvPr/>
        </p:nvSpPr>
        <p:spPr>
          <a:xfrm>
            <a:off x="4829230" y="5205992"/>
            <a:ext cx="4102499" cy="975300"/>
          </a:xfrm>
          <a:prstGeom prst="rect">
            <a:avLst/>
          </a:prstGeom>
          <a:noFill/>
          <a:ln>
            <a:noFill/>
          </a:ln>
        </p:spPr>
        <p:txBody>
          <a:bodyPr lIns="91425" tIns="91425" rIns="91425" bIns="91425" anchor="t" anchorCtr="0">
            <a:noAutofit/>
          </a:bodyPr>
          <a:lstStyle/>
          <a:p>
            <a:pPr lvl="0" algn="ctr" rtl="0">
              <a:spcBef>
                <a:spcPts val="0"/>
              </a:spcBef>
              <a:buNone/>
            </a:pPr>
            <a:r>
              <a:rPr lang="en-US" sz="2400">
                <a:latin typeface="Consolas"/>
                <a:ea typeface="Consolas"/>
                <a:cs typeface="Consolas"/>
                <a:sym typeface="Consolas"/>
              </a:rPr>
              <a:t> assert:</a:t>
            </a:r>
          </a:p>
          <a:p>
            <a:pPr lvl="0" algn="ctr">
              <a:spcBef>
                <a:spcPts val="0"/>
              </a:spcBef>
              <a:buNone/>
            </a:pPr>
            <a:r>
              <a:rPr lang="en-US" sz="2400">
                <a:latin typeface="Consolas"/>
                <a:ea typeface="Consolas"/>
                <a:cs typeface="Consolas"/>
                <a:sym typeface="Consolas"/>
              </a:rPr>
              <a:t>foo(   ,   ) == </a:t>
            </a:r>
          </a:p>
        </p:txBody>
      </p:sp>
      <p:sp>
        <p:nvSpPr>
          <p:cNvPr id="20" name="Shape 429"/>
          <p:cNvSpPr/>
          <p:nvPr/>
        </p:nvSpPr>
        <p:spPr>
          <a:xfrm>
            <a:off x="6282555" y="5691317"/>
            <a:ext cx="524100" cy="396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US" sz="2400" dirty="0" smtClean="0"/>
              <a:t>1</a:t>
            </a:r>
            <a:endParaRPr sz="2400" dirty="0"/>
          </a:p>
        </p:txBody>
      </p:sp>
      <p:sp>
        <p:nvSpPr>
          <p:cNvPr id="21" name="Shape 430"/>
          <p:cNvSpPr/>
          <p:nvPr/>
        </p:nvSpPr>
        <p:spPr>
          <a:xfrm>
            <a:off x="6968355" y="5691317"/>
            <a:ext cx="524100" cy="396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US" sz="2400" dirty="0" smtClean="0"/>
              <a:t>0</a:t>
            </a:r>
            <a:endParaRPr sz="2400" dirty="0"/>
          </a:p>
        </p:txBody>
      </p:sp>
      <p:sp>
        <p:nvSpPr>
          <p:cNvPr id="22" name="Shape 431"/>
          <p:cNvSpPr/>
          <p:nvPr/>
        </p:nvSpPr>
        <p:spPr>
          <a:xfrm>
            <a:off x="8263755" y="5691317"/>
            <a:ext cx="524100" cy="396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US" sz="2400" dirty="0" smtClean="0"/>
              <a:t>0</a:t>
            </a:r>
            <a:endParaRPr sz="2400" dirty="0"/>
          </a:p>
        </p:txBody>
      </p:sp>
    </p:spTree>
    <p:extLst>
      <p:ext uri="{BB962C8B-B14F-4D97-AF65-F5344CB8AC3E}">
        <p14:creationId xmlns:p14="http://schemas.microsoft.com/office/powerpoint/2010/main" val="8464167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Problem</a:t>
            </a:r>
            <a:endParaRPr lang="en-US" dirty="0"/>
          </a:p>
        </p:txBody>
      </p:sp>
      <p:sp>
        <p:nvSpPr>
          <p:cNvPr id="3" name="Content Placeholder 2"/>
          <p:cNvSpPr>
            <a:spLocks noGrp="1"/>
          </p:cNvSpPr>
          <p:nvPr>
            <p:ph idx="1"/>
          </p:nvPr>
        </p:nvSpPr>
        <p:spPr>
          <a:xfrm>
            <a:off x="391884" y="1600200"/>
            <a:ext cx="8409214" cy="4525963"/>
          </a:xfrm>
        </p:spPr>
        <p:txBody>
          <a:bodyPr>
            <a:normAutofit lnSpcReduction="10000"/>
          </a:bodyPr>
          <a:lstStyle/>
          <a:p>
            <a:r>
              <a:rPr lang="en-US" dirty="0"/>
              <a:t>What if a </a:t>
            </a:r>
            <a:r>
              <a:rPr lang="en-US" dirty="0">
                <a:solidFill>
                  <a:srgbClr val="7030A0"/>
                </a:solidFill>
              </a:rPr>
              <a:t>mutant</a:t>
            </a:r>
            <a:r>
              <a:rPr lang="en-US" dirty="0"/>
              <a:t> is equivalent to the </a:t>
            </a:r>
            <a:r>
              <a:rPr lang="en-US" dirty="0">
                <a:solidFill>
                  <a:srgbClr val="7030A0"/>
                </a:solidFill>
              </a:rPr>
              <a:t>original</a:t>
            </a:r>
            <a:r>
              <a:rPr lang="en-US" dirty="0"/>
              <a:t>?</a:t>
            </a:r>
          </a:p>
          <a:p>
            <a:endParaRPr lang="en-US" dirty="0"/>
          </a:p>
          <a:p>
            <a:r>
              <a:rPr lang="en-US" dirty="0"/>
              <a:t>Then no test will kill it</a:t>
            </a:r>
          </a:p>
          <a:p>
            <a:endParaRPr lang="en-US" dirty="0"/>
          </a:p>
          <a:p>
            <a:r>
              <a:rPr lang="en-US" dirty="0"/>
              <a:t>In practice, this is a real problem</a:t>
            </a:r>
          </a:p>
          <a:p>
            <a:pPr lvl="1"/>
            <a:r>
              <a:rPr lang="en-US" sz="3000" dirty="0"/>
              <a:t>Not easily solved</a:t>
            </a:r>
          </a:p>
          <a:p>
            <a:pPr lvl="1"/>
            <a:r>
              <a:rPr lang="en-US" sz="3000" dirty="0"/>
              <a:t>Try to prove </a:t>
            </a:r>
            <a:r>
              <a:rPr lang="en-US" sz="3000" dirty="0">
                <a:solidFill>
                  <a:srgbClr val="7030A0"/>
                </a:solidFill>
              </a:rPr>
              <a:t>program equivalence</a:t>
            </a:r>
            <a:r>
              <a:rPr lang="en-US" sz="3000" dirty="0"/>
              <a:t> automatically</a:t>
            </a:r>
          </a:p>
          <a:p>
            <a:pPr lvl="1"/>
            <a:r>
              <a:rPr lang="en-US" sz="3000" dirty="0"/>
              <a:t>Often requires manual intervention</a:t>
            </a:r>
          </a:p>
        </p:txBody>
      </p:sp>
    </p:spTree>
    <p:extLst>
      <p:ext uri="{BB962C8B-B14F-4D97-AF65-F5344CB8AC3E}">
        <p14:creationId xmlns:p14="http://schemas.microsoft.com/office/powerpoint/2010/main" val="1721705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Have We Learned?</a:t>
            </a:r>
          </a:p>
        </p:txBody>
      </p:sp>
      <p:sp>
        <p:nvSpPr>
          <p:cNvPr id="3" name="Content Placeholder 2"/>
          <p:cNvSpPr>
            <a:spLocks noGrp="1"/>
          </p:cNvSpPr>
          <p:nvPr>
            <p:ph idx="1"/>
          </p:nvPr>
        </p:nvSpPr>
        <p:spPr>
          <a:xfrm>
            <a:off x="457200" y="1600200"/>
            <a:ext cx="8229600" cy="4767943"/>
          </a:xfrm>
        </p:spPr>
        <p:txBody>
          <a:bodyPr>
            <a:normAutofit fontScale="92500" lnSpcReduction="10000"/>
          </a:bodyPr>
          <a:lstStyle/>
          <a:p>
            <a:r>
              <a:rPr lang="en-US" sz="3500" dirty="0"/>
              <a:t>Landscape of Testing</a:t>
            </a:r>
          </a:p>
          <a:p>
            <a:pPr lvl="1"/>
            <a:r>
              <a:rPr lang="en-US" sz="3200" dirty="0"/>
              <a:t>Automated vs. Manual</a:t>
            </a:r>
          </a:p>
          <a:p>
            <a:pPr lvl="1"/>
            <a:r>
              <a:rPr lang="en-US" sz="3200" dirty="0"/>
              <a:t>Black-Box vs. White-Box</a:t>
            </a:r>
          </a:p>
          <a:p>
            <a:endParaRPr lang="en-US" dirty="0"/>
          </a:p>
          <a:p>
            <a:r>
              <a:rPr lang="en-US" sz="3500" dirty="0"/>
              <a:t>Specifications: Pre- and Post- Conditions</a:t>
            </a:r>
          </a:p>
          <a:p>
            <a:endParaRPr lang="en-US" dirty="0"/>
          </a:p>
          <a:p>
            <a:r>
              <a:rPr lang="en-US" sz="3500" dirty="0"/>
              <a:t>Measuring Test Suite Quality</a:t>
            </a:r>
          </a:p>
          <a:p>
            <a:pPr lvl="1"/>
            <a:r>
              <a:rPr lang="en-US" sz="3200" dirty="0"/>
              <a:t>Coverage Metrics</a:t>
            </a:r>
          </a:p>
          <a:p>
            <a:pPr lvl="1"/>
            <a:r>
              <a:rPr lang="en-US" sz="3200" dirty="0"/>
              <a:t>Mutation </a:t>
            </a:r>
            <a:r>
              <a:rPr lang="en-US" sz="3200" dirty="0" smtClean="0"/>
              <a:t>Analysis</a:t>
            </a:r>
            <a:endParaRPr lang="en-US" sz="3200" dirty="0"/>
          </a:p>
        </p:txBody>
      </p:sp>
    </p:spTree>
    <p:extLst>
      <p:ext uri="{BB962C8B-B14F-4D97-AF65-F5344CB8AC3E}">
        <p14:creationId xmlns:p14="http://schemas.microsoft.com/office/powerpoint/2010/main" val="86313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Typical Scenario</a:t>
            </a:r>
          </a:p>
        </p:txBody>
      </p:sp>
      <p:sp>
        <p:nvSpPr>
          <p:cNvPr id="6" name="Shape 53"/>
          <p:cNvSpPr/>
          <p:nvPr/>
        </p:nvSpPr>
        <p:spPr>
          <a:xfrm>
            <a:off x="1724090" y="3755610"/>
            <a:ext cx="1752300" cy="12056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dirty="0"/>
              <a:t>Developer</a:t>
            </a:r>
          </a:p>
        </p:txBody>
      </p:sp>
      <p:sp>
        <p:nvSpPr>
          <p:cNvPr id="7" name="Shape 54"/>
          <p:cNvSpPr/>
          <p:nvPr/>
        </p:nvSpPr>
        <p:spPr>
          <a:xfrm>
            <a:off x="5500790" y="3755610"/>
            <a:ext cx="1752300" cy="12056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Tester</a:t>
            </a:r>
          </a:p>
        </p:txBody>
      </p:sp>
      <p:sp>
        <p:nvSpPr>
          <p:cNvPr id="8" name="Shape 55"/>
          <p:cNvSpPr/>
          <p:nvPr/>
        </p:nvSpPr>
        <p:spPr>
          <a:xfrm>
            <a:off x="3628690" y="2335660"/>
            <a:ext cx="1752300" cy="12056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Manager</a:t>
            </a:r>
          </a:p>
        </p:txBody>
      </p:sp>
      <p:cxnSp>
        <p:nvCxnSpPr>
          <p:cNvPr id="9" name="Shape 56"/>
          <p:cNvCxnSpPr/>
          <p:nvPr/>
        </p:nvCxnSpPr>
        <p:spPr>
          <a:xfrm rot="10800000" flipH="1">
            <a:off x="3219771" y="3364880"/>
            <a:ext cx="665400" cy="567300"/>
          </a:xfrm>
          <a:prstGeom prst="straightConnector1">
            <a:avLst/>
          </a:prstGeom>
          <a:noFill/>
          <a:ln w="9525" cap="flat" cmpd="sng">
            <a:solidFill>
              <a:schemeClr val="dk2"/>
            </a:solidFill>
            <a:prstDash val="solid"/>
            <a:round/>
            <a:headEnd type="none" w="lg" len="lg"/>
            <a:tailEnd type="triangle" w="lg" len="lg"/>
          </a:ln>
        </p:spPr>
      </p:cxnSp>
      <p:cxnSp>
        <p:nvCxnSpPr>
          <p:cNvPr id="10" name="Shape 57"/>
          <p:cNvCxnSpPr/>
          <p:nvPr/>
        </p:nvCxnSpPr>
        <p:spPr>
          <a:xfrm rot="10800000">
            <a:off x="5124408" y="3364880"/>
            <a:ext cx="633000" cy="567300"/>
          </a:xfrm>
          <a:prstGeom prst="straightConnector1">
            <a:avLst/>
          </a:prstGeom>
          <a:noFill/>
          <a:ln w="9525" cap="flat" cmpd="sng">
            <a:solidFill>
              <a:schemeClr val="dk2"/>
            </a:solidFill>
            <a:prstDash val="solid"/>
            <a:round/>
            <a:headEnd type="none" w="lg" len="lg"/>
            <a:tailEnd type="triangle" w="lg" len="lg"/>
          </a:ln>
        </p:spPr>
      </p:cxnSp>
      <p:sp>
        <p:nvSpPr>
          <p:cNvPr id="11" name="Shape 69"/>
          <p:cNvSpPr/>
          <p:nvPr/>
        </p:nvSpPr>
        <p:spPr>
          <a:xfrm>
            <a:off x="657810" y="2834846"/>
            <a:ext cx="1322724" cy="725399"/>
          </a:xfrm>
          <a:prstGeom prst="wedgeRoundRectCallout">
            <a:avLst>
              <a:gd name="adj1" fmla="val 83641"/>
              <a:gd name="adj2" fmla="val 100431"/>
              <a:gd name="adj3" fmla="val 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I’m done!</a:t>
            </a:r>
          </a:p>
        </p:txBody>
      </p:sp>
      <p:sp>
        <p:nvSpPr>
          <p:cNvPr id="14" name="Shape 84"/>
          <p:cNvSpPr/>
          <p:nvPr/>
        </p:nvSpPr>
        <p:spPr>
          <a:xfrm>
            <a:off x="7313575" y="2640330"/>
            <a:ext cx="1464665" cy="1182276"/>
          </a:xfrm>
          <a:prstGeom prst="wedgeRoundRectCallout">
            <a:avLst>
              <a:gd name="adj1" fmla="val -73168"/>
              <a:gd name="adj2" fmla="val 103981"/>
              <a:gd name="adj3" fmla="val 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dirty="0"/>
              <a:t>It does the wrong thing in half the tests.</a:t>
            </a:r>
          </a:p>
        </p:txBody>
      </p:sp>
      <p:sp>
        <p:nvSpPr>
          <p:cNvPr id="15" name="Shape 85"/>
          <p:cNvSpPr/>
          <p:nvPr/>
        </p:nvSpPr>
        <p:spPr>
          <a:xfrm>
            <a:off x="5274475" y="1464988"/>
            <a:ext cx="2039100" cy="959700"/>
          </a:xfrm>
          <a:prstGeom prst="wedgeRoundRectCallout">
            <a:avLst>
              <a:gd name="adj1" fmla="val -81201"/>
              <a:gd name="adj2" fmla="val 63952"/>
              <a:gd name="adj3" fmla="val 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dirty="0"/>
              <a:t>Let’s have a meeting to agree on the spec.</a:t>
            </a:r>
          </a:p>
        </p:txBody>
      </p:sp>
      <p:sp>
        <p:nvSpPr>
          <p:cNvPr id="16" name="Shape 86"/>
          <p:cNvSpPr/>
          <p:nvPr/>
        </p:nvSpPr>
        <p:spPr>
          <a:xfrm>
            <a:off x="3685959" y="4358459"/>
            <a:ext cx="1406050" cy="990781"/>
          </a:xfrm>
          <a:prstGeom prst="wedgeRoundRectCallout">
            <a:avLst>
              <a:gd name="adj1" fmla="val -106846"/>
              <a:gd name="adj2" fmla="val -12386"/>
              <a:gd name="adj3" fmla="val 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dirty="0"/>
              <a:t>No, half of </a:t>
            </a:r>
            <a:r>
              <a:rPr lang="en-US" i="1" dirty="0"/>
              <a:t>your</a:t>
            </a:r>
            <a:r>
              <a:rPr lang="en-US" dirty="0"/>
              <a:t> tests are wrong!</a:t>
            </a:r>
          </a:p>
        </p:txBody>
      </p:sp>
    </p:spTree>
    <p:extLst>
      <p:ext uri="{BB962C8B-B14F-4D97-AF65-F5344CB8AC3E}">
        <p14:creationId xmlns:p14="http://schemas.microsoft.com/office/powerpoint/2010/main" val="135861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P spid="1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Reality</a:t>
            </a:r>
            <a:endParaRPr lang="en-US" dirty="0"/>
          </a:p>
        </p:txBody>
      </p:sp>
      <p:sp>
        <p:nvSpPr>
          <p:cNvPr id="3" name="Content Placeholder 2"/>
          <p:cNvSpPr>
            <a:spLocks noGrp="1"/>
          </p:cNvSpPr>
          <p:nvPr>
            <p:ph idx="1"/>
          </p:nvPr>
        </p:nvSpPr>
        <p:spPr>
          <a:xfrm>
            <a:off x="457199" y="1600200"/>
            <a:ext cx="8360229" cy="4525963"/>
          </a:xfrm>
        </p:spPr>
        <p:txBody>
          <a:bodyPr>
            <a:normAutofit/>
          </a:bodyPr>
          <a:lstStyle/>
          <a:p>
            <a:r>
              <a:rPr lang="en-US" dirty="0"/>
              <a:t>Many proposals for improving software quality</a:t>
            </a:r>
          </a:p>
          <a:p>
            <a:endParaRPr lang="en-US" dirty="0"/>
          </a:p>
          <a:p>
            <a:r>
              <a:rPr lang="en-US" dirty="0"/>
              <a:t>But the world </a:t>
            </a:r>
            <a:r>
              <a:rPr lang="en-US" dirty="0" smtClean="0"/>
              <a:t>tests</a:t>
            </a:r>
          </a:p>
          <a:p>
            <a:pPr lvl="1"/>
            <a:r>
              <a:rPr lang="en-US" sz="3200" dirty="0" smtClean="0"/>
              <a:t>&gt; </a:t>
            </a:r>
            <a:r>
              <a:rPr lang="en-US" sz="3200" dirty="0"/>
              <a:t>50% of the cost of software development</a:t>
            </a:r>
          </a:p>
          <a:p>
            <a:endParaRPr lang="en-US" dirty="0"/>
          </a:p>
          <a:p>
            <a:r>
              <a:rPr lang="en-US" dirty="0"/>
              <a:t>Conclusion: Testing is </a:t>
            </a:r>
            <a:r>
              <a:rPr lang="en-US" dirty="0" smtClean="0"/>
              <a:t>important</a:t>
            </a:r>
            <a:endParaRPr lang="en-US" dirty="0"/>
          </a:p>
        </p:txBody>
      </p:sp>
    </p:spTree>
    <p:extLst>
      <p:ext uri="{BB962C8B-B14F-4D97-AF65-F5344CB8AC3E}">
        <p14:creationId xmlns:p14="http://schemas.microsoft.com/office/powerpoint/2010/main" val="558050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Typical Scenario</a:t>
            </a:r>
          </a:p>
        </p:txBody>
      </p:sp>
      <p:sp>
        <p:nvSpPr>
          <p:cNvPr id="6" name="Shape 53"/>
          <p:cNvSpPr/>
          <p:nvPr/>
        </p:nvSpPr>
        <p:spPr>
          <a:xfrm>
            <a:off x="1724090" y="3755610"/>
            <a:ext cx="1752300" cy="12056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dirty="0"/>
              <a:t>Developer</a:t>
            </a:r>
          </a:p>
        </p:txBody>
      </p:sp>
      <p:sp>
        <p:nvSpPr>
          <p:cNvPr id="7" name="Shape 54"/>
          <p:cNvSpPr/>
          <p:nvPr/>
        </p:nvSpPr>
        <p:spPr>
          <a:xfrm>
            <a:off x="5500790" y="3755610"/>
            <a:ext cx="1752300" cy="12056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Tester</a:t>
            </a:r>
          </a:p>
        </p:txBody>
      </p:sp>
      <p:sp>
        <p:nvSpPr>
          <p:cNvPr id="8" name="Shape 55"/>
          <p:cNvSpPr/>
          <p:nvPr/>
        </p:nvSpPr>
        <p:spPr>
          <a:xfrm>
            <a:off x="3628690" y="2335660"/>
            <a:ext cx="1752300" cy="12056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Manager</a:t>
            </a:r>
          </a:p>
        </p:txBody>
      </p:sp>
      <p:cxnSp>
        <p:nvCxnSpPr>
          <p:cNvPr id="9" name="Shape 56"/>
          <p:cNvCxnSpPr/>
          <p:nvPr/>
        </p:nvCxnSpPr>
        <p:spPr>
          <a:xfrm rot="10800000" flipH="1">
            <a:off x="3219771" y="3364880"/>
            <a:ext cx="665400" cy="567300"/>
          </a:xfrm>
          <a:prstGeom prst="straightConnector1">
            <a:avLst/>
          </a:prstGeom>
          <a:noFill/>
          <a:ln w="9525" cap="flat" cmpd="sng">
            <a:solidFill>
              <a:schemeClr val="dk2"/>
            </a:solidFill>
            <a:prstDash val="solid"/>
            <a:round/>
            <a:headEnd type="none" w="lg" len="lg"/>
            <a:tailEnd type="triangle" w="lg" len="lg"/>
          </a:ln>
        </p:spPr>
      </p:cxnSp>
      <p:cxnSp>
        <p:nvCxnSpPr>
          <p:cNvPr id="10" name="Shape 57"/>
          <p:cNvCxnSpPr/>
          <p:nvPr/>
        </p:nvCxnSpPr>
        <p:spPr>
          <a:xfrm rot="10800000">
            <a:off x="5124408" y="3364880"/>
            <a:ext cx="633000" cy="567300"/>
          </a:xfrm>
          <a:prstGeom prst="straightConnector1">
            <a:avLst/>
          </a:prstGeom>
          <a:noFill/>
          <a:ln w="9525" cap="flat" cmpd="sng">
            <a:solidFill>
              <a:schemeClr val="dk2"/>
            </a:solidFill>
            <a:prstDash val="solid"/>
            <a:round/>
            <a:headEnd type="none" w="lg" len="lg"/>
            <a:tailEnd type="triangle" w="lg" len="lg"/>
          </a:ln>
        </p:spPr>
      </p:cxnSp>
      <p:sp>
        <p:nvSpPr>
          <p:cNvPr id="11" name="Shape 69"/>
          <p:cNvSpPr/>
          <p:nvPr/>
        </p:nvSpPr>
        <p:spPr>
          <a:xfrm>
            <a:off x="657810" y="2834846"/>
            <a:ext cx="1322724" cy="725399"/>
          </a:xfrm>
          <a:prstGeom prst="wedgeRoundRectCallout">
            <a:avLst>
              <a:gd name="adj1" fmla="val 83641"/>
              <a:gd name="adj2" fmla="val 100431"/>
              <a:gd name="adj3" fmla="val 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I’m done!</a:t>
            </a:r>
          </a:p>
        </p:txBody>
      </p:sp>
      <p:sp>
        <p:nvSpPr>
          <p:cNvPr id="12" name="Shape 99"/>
          <p:cNvSpPr/>
          <p:nvPr/>
        </p:nvSpPr>
        <p:spPr>
          <a:xfrm>
            <a:off x="7308410" y="3034576"/>
            <a:ext cx="1560299" cy="857400"/>
          </a:xfrm>
          <a:prstGeom prst="wedgeRoundRectCallout">
            <a:avLst>
              <a:gd name="adj1" fmla="val -73168"/>
              <a:gd name="adj2" fmla="val 103981"/>
              <a:gd name="adj3" fmla="val 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It still fails some tests we agreed on.</a:t>
            </a:r>
          </a:p>
        </p:txBody>
      </p:sp>
      <p:sp>
        <p:nvSpPr>
          <p:cNvPr id="13" name="Shape 100"/>
          <p:cNvSpPr/>
          <p:nvPr/>
        </p:nvSpPr>
        <p:spPr>
          <a:xfrm>
            <a:off x="5539340" y="1583744"/>
            <a:ext cx="1675199" cy="959700"/>
          </a:xfrm>
          <a:prstGeom prst="wedgeRoundRectCallout">
            <a:avLst>
              <a:gd name="adj1" fmla="val -81201"/>
              <a:gd name="adj2" fmla="val 63952"/>
              <a:gd name="adj3" fmla="val 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Try again but please hurry up!</a:t>
            </a:r>
          </a:p>
        </p:txBody>
      </p:sp>
    </p:spTree>
    <p:extLst>
      <p:ext uri="{BB962C8B-B14F-4D97-AF65-F5344CB8AC3E}">
        <p14:creationId xmlns:p14="http://schemas.microsoft.com/office/powerpoint/2010/main" val="44689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Typical Scenario</a:t>
            </a:r>
          </a:p>
        </p:txBody>
      </p:sp>
      <p:sp>
        <p:nvSpPr>
          <p:cNvPr id="6" name="Shape 53"/>
          <p:cNvSpPr/>
          <p:nvPr/>
        </p:nvSpPr>
        <p:spPr>
          <a:xfrm>
            <a:off x="1724090" y="3755610"/>
            <a:ext cx="1752300" cy="12056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dirty="0"/>
              <a:t>Developer</a:t>
            </a:r>
          </a:p>
        </p:txBody>
      </p:sp>
      <p:sp>
        <p:nvSpPr>
          <p:cNvPr id="7" name="Shape 54"/>
          <p:cNvSpPr/>
          <p:nvPr/>
        </p:nvSpPr>
        <p:spPr>
          <a:xfrm>
            <a:off x="5500790" y="3755610"/>
            <a:ext cx="1752300" cy="12056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Tester</a:t>
            </a:r>
          </a:p>
        </p:txBody>
      </p:sp>
      <p:sp>
        <p:nvSpPr>
          <p:cNvPr id="8" name="Shape 55"/>
          <p:cNvSpPr/>
          <p:nvPr/>
        </p:nvSpPr>
        <p:spPr>
          <a:xfrm>
            <a:off x="3628690" y="2335660"/>
            <a:ext cx="1752300" cy="12056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Manager</a:t>
            </a:r>
          </a:p>
        </p:txBody>
      </p:sp>
      <p:cxnSp>
        <p:nvCxnSpPr>
          <p:cNvPr id="9" name="Shape 56"/>
          <p:cNvCxnSpPr/>
          <p:nvPr/>
        </p:nvCxnSpPr>
        <p:spPr>
          <a:xfrm rot="10800000" flipH="1">
            <a:off x="3219771" y="3364880"/>
            <a:ext cx="665400" cy="567300"/>
          </a:xfrm>
          <a:prstGeom prst="straightConnector1">
            <a:avLst/>
          </a:prstGeom>
          <a:noFill/>
          <a:ln w="9525" cap="flat" cmpd="sng">
            <a:solidFill>
              <a:schemeClr val="dk2"/>
            </a:solidFill>
            <a:prstDash val="solid"/>
            <a:round/>
            <a:headEnd type="none" w="lg" len="lg"/>
            <a:tailEnd type="triangle" w="lg" len="lg"/>
          </a:ln>
        </p:spPr>
      </p:cxnSp>
      <p:cxnSp>
        <p:nvCxnSpPr>
          <p:cNvPr id="10" name="Shape 57"/>
          <p:cNvCxnSpPr/>
          <p:nvPr/>
        </p:nvCxnSpPr>
        <p:spPr>
          <a:xfrm rot="10800000">
            <a:off x="5124408" y="3364880"/>
            <a:ext cx="633000" cy="567300"/>
          </a:xfrm>
          <a:prstGeom prst="straightConnector1">
            <a:avLst/>
          </a:prstGeom>
          <a:noFill/>
          <a:ln w="9525" cap="flat" cmpd="sng">
            <a:solidFill>
              <a:schemeClr val="dk2"/>
            </a:solidFill>
            <a:prstDash val="solid"/>
            <a:round/>
            <a:headEnd type="none" w="lg" len="lg"/>
            <a:tailEnd type="triangle" w="lg" len="lg"/>
          </a:ln>
        </p:spPr>
      </p:cxnSp>
      <p:sp>
        <p:nvSpPr>
          <p:cNvPr id="11" name="Shape 69"/>
          <p:cNvSpPr/>
          <p:nvPr/>
        </p:nvSpPr>
        <p:spPr>
          <a:xfrm>
            <a:off x="657810" y="2834846"/>
            <a:ext cx="1322724" cy="725399"/>
          </a:xfrm>
          <a:prstGeom prst="wedgeRoundRectCallout">
            <a:avLst>
              <a:gd name="adj1" fmla="val 83641"/>
              <a:gd name="adj2" fmla="val 100431"/>
              <a:gd name="adj3" fmla="val 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I’m done!</a:t>
            </a:r>
          </a:p>
        </p:txBody>
      </p:sp>
      <p:sp>
        <p:nvSpPr>
          <p:cNvPr id="14" name="Shape 113"/>
          <p:cNvSpPr/>
          <p:nvPr/>
        </p:nvSpPr>
        <p:spPr>
          <a:xfrm>
            <a:off x="7126501" y="2936180"/>
            <a:ext cx="1560299" cy="857400"/>
          </a:xfrm>
          <a:prstGeom prst="wedgeRoundRectCallout">
            <a:avLst>
              <a:gd name="adj1" fmla="val -73168"/>
              <a:gd name="adj2" fmla="val 103981"/>
              <a:gd name="adj3" fmla="val 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I’m done, too!</a:t>
            </a:r>
          </a:p>
        </p:txBody>
      </p:sp>
      <p:sp>
        <p:nvSpPr>
          <p:cNvPr id="15" name="Shape 114"/>
          <p:cNvSpPr/>
          <p:nvPr/>
        </p:nvSpPr>
        <p:spPr>
          <a:xfrm>
            <a:off x="5440907" y="1514092"/>
            <a:ext cx="2086199" cy="959700"/>
          </a:xfrm>
          <a:prstGeom prst="wedgeRoundRectCallout">
            <a:avLst>
              <a:gd name="adj1" fmla="val -81201"/>
              <a:gd name="adj2" fmla="val 63952"/>
              <a:gd name="adj3" fmla="val 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Oops, the world has changed. Here’s the new spec.</a:t>
            </a:r>
          </a:p>
        </p:txBody>
      </p:sp>
    </p:spTree>
    <p:extLst>
      <p:ext uri="{BB962C8B-B14F-4D97-AF65-F5344CB8AC3E}">
        <p14:creationId xmlns:p14="http://schemas.microsoft.com/office/powerpoint/2010/main" val="94937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Observations</a:t>
            </a:r>
            <a:endParaRPr lang="en-US" dirty="0"/>
          </a:p>
        </p:txBody>
      </p:sp>
      <p:sp>
        <p:nvSpPr>
          <p:cNvPr id="4" name="Content Placeholder 3"/>
          <p:cNvSpPr>
            <a:spLocks noGrp="1"/>
          </p:cNvSpPr>
          <p:nvPr>
            <p:ph idx="1"/>
          </p:nvPr>
        </p:nvSpPr>
        <p:spPr/>
        <p:txBody>
          <a:bodyPr/>
          <a:lstStyle/>
          <a:p>
            <a:r>
              <a:rPr lang="en-US" dirty="0">
                <a:solidFill>
                  <a:srgbClr val="7030A0"/>
                </a:solidFill>
              </a:rPr>
              <a:t>Specifications</a:t>
            </a:r>
            <a:r>
              <a:rPr lang="en-US" dirty="0"/>
              <a:t> must be explicit</a:t>
            </a:r>
          </a:p>
          <a:p>
            <a:endParaRPr lang="en-US" dirty="0"/>
          </a:p>
          <a:p>
            <a:r>
              <a:rPr lang="en-US" dirty="0"/>
              <a:t>Independent development and testing</a:t>
            </a:r>
          </a:p>
          <a:p>
            <a:endParaRPr lang="en-US" dirty="0"/>
          </a:p>
          <a:p>
            <a:r>
              <a:rPr lang="en-US" dirty="0"/>
              <a:t>Resources are finite</a:t>
            </a:r>
          </a:p>
          <a:p>
            <a:endParaRPr lang="en-US" dirty="0"/>
          </a:p>
          <a:p>
            <a:r>
              <a:rPr lang="en-US" dirty="0"/>
              <a:t>Specifications evolve over time</a:t>
            </a:r>
          </a:p>
          <a:p>
            <a:endParaRPr lang="en-US" dirty="0"/>
          </a:p>
        </p:txBody>
      </p:sp>
    </p:spTree>
    <p:extLst>
      <p:ext uri="{BB962C8B-B14F-4D97-AF65-F5344CB8AC3E}">
        <p14:creationId xmlns:p14="http://schemas.microsoft.com/office/powerpoint/2010/main" val="53455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Need for Specifications</a:t>
            </a:r>
            <a:endParaRPr lang="en-US" dirty="0"/>
          </a:p>
        </p:txBody>
      </p:sp>
      <p:sp>
        <p:nvSpPr>
          <p:cNvPr id="4" name="Content Placeholder 3"/>
          <p:cNvSpPr>
            <a:spLocks noGrp="1"/>
          </p:cNvSpPr>
          <p:nvPr>
            <p:ph idx="1"/>
          </p:nvPr>
        </p:nvSpPr>
        <p:spPr>
          <a:xfrm>
            <a:off x="365760" y="1600200"/>
            <a:ext cx="8503920" cy="4525963"/>
          </a:xfrm>
        </p:spPr>
        <p:txBody>
          <a:bodyPr>
            <a:normAutofit fontScale="92500" lnSpcReduction="10000"/>
          </a:bodyPr>
          <a:lstStyle/>
          <a:p>
            <a:r>
              <a:rPr lang="en-US" dirty="0"/>
              <a:t>Testing checks whether program implementation </a:t>
            </a:r>
            <a:r>
              <a:rPr lang="en-US" dirty="0" smtClean="0"/>
              <a:t>agrees with </a:t>
            </a:r>
            <a:r>
              <a:rPr lang="en-US" dirty="0"/>
              <a:t>program specification</a:t>
            </a:r>
          </a:p>
          <a:p>
            <a:endParaRPr lang="en-US" dirty="0"/>
          </a:p>
          <a:p>
            <a:r>
              <a:rPr lang="en-US" dirty="0"/>
              <a:t>Without a specification, there is nothing to test!</a:t>
            </a:r>
          </a:p>
          <a:p>
            <a:endParaRPr lang="en-US" dirty="0"/>
          </a:p>
          <a:p>
            <a:r>
              <a:rPr lang="en-US" dirty="0"/>
              <a:t>Testing a form of consistency checking between implementation and </a:t>
            </a:r>
            <a:r>
              <a:rPr lang="en-US" dirty="0" smtClean="0"/>
              <a:t>specification</a:t>
            </a:r>
          </a:p>
          <a:p>
            <a:pPr lvl="1"/>
            <a:r>
              <a:rPr lang="en-US" sz="2700" dirty="0" smtClean="0"/>
              <a:t>Recurring </a:t>
            </a:r>
            <a:r>
              <a:rPr lang="en-US" sz="2700" dirty="0"/>
              <a:t>theme for software quality checking </a:t>
            </a:r>
            <a:r>
              <a:rPr lang="en-US" sz="2700" dirty="0" smtClean="0"/>
              <a:t>approaches</a:t>
            </a:r>
          </a:p>
          <a:p>
            <a:pPr lvl="1"/>
            <a:r>
              <a:rPr lang="en-US" sz="2700" dirty="0" smtClean="0"/>
              <a:t>What </a:t>
            </a:r>
            <a:r>
              <a:rPr lang="en-US" sz="2700" dirty="0"/>
              <a:t>if both implementation and specification are </a:t>
            </a:r>
            <a:r>
              <a:rPr lang="en-US" sz="2700" dirty="0" smtClean="0"/>
              <a:t>wrong?</a:t>
            </a:r>
            <a:endParaRPr lang="en-US" sz="2700" dirty="0"/>
          </a:p>
        </p:txBody>
      </p:sp>
    </p:spTree>
    <p:extLst>
      <p:ext uri="{BB962C8B-B14F-4D97-AF65-F5344CB8AC3E}">
        <p14:creationId xmlns:p14="http://schemas.microsoft.com/office/powerpoint/2010/main" val="128171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 Tester</a:t>
            </a:r>
            <a:endParaRPr lang="en-US" dirty="0"/>
          </a:p>
        </p:txBody>
      </p:sp>
      <p:sp>
        <p:nvSpPr>
          <p:cNvPr id="4" name="Content Placeholder 3"/>
          <p:cNvSpPr>
            <a:spLocks noGrp="1"/>
          </p:cNvSpPr>
          <p:nvPr>
            <p:ph idx="1"/>
          </p:nvPr>
        </p:nvSpPr>
        <p:spPr>
          <a:xfrm>
            <a:off x="365760" y="1600200"/>
            <a:ext cx="8503920" cy="4525963"/>
          </a:xfrm>
        </p:spPr>
        <p:txBody>
          <a:bodyPr>
            <a:normAutofit fontScale="92500" lnSpcReduction="10000"/>
          </a:bodyPr>
          <a:lstStyle/>
          <a:p>
            <a:r>
              <a:rPr lang="en-US" sz="3000" dirty="0"/>
              <a:t>Developer writes </a:t>
            </a:r>
            <a:r>
              <a:rPr lang="en-US" sz="3000" dirty="0">
                <a:solidFill>
                  <a:srgbClr val="7030A0"/>
                </a:solidFill>
              </a:rPr>
              <a:t>implementation</a:t>
            </a:r>
            <a:r>
              <a:rPr lang="en-US" sz="3000" dirty="0"/>
              <a:t>, tester writes </a:t>
            </a:r>
            <a:r>
              <a:rPr lang="en-US" sz="3000" dirty="0">
                <a:solidFill>
                  <a:srgbClr val="7030A0"/>
                </a:solidFill>
              </a:rPr>
              <a:t>specification</a:t>
            </a:r>
          </a:p>
          <a:p>
            <a:endParaRPr lang="en-US" dirty="0"/>
          </a:p>
          <a:p>
            <a:r>
              <a:rPr lang="en-US" sz="3000" dirty="0"/>
              <a:t>Unlikely that both will independently make </a:t>
            </a:r>
            <a:r>
              <a:rPr lang="en-US" sz="3000" dirty="0" smtClean="0"/>
              <a:t>the</a:t>
            </a:r>
            <a:br>
              <a:rPr lang="en-US" sz="3000" dirty="0" smtClean="0"/>
            </a:br>
            <a:r>
              <a:rPr lang="en-US" sz="3000" dirty="0" smtClean="0"/>
              <a:t>same </a:t>
            </a:r>
            <a:r>
              <a:rPr lang="en-US" sz="3000" dirty="0"/>
              <a:t>mistake</a:t>
            </a:r>
          </a:p>
          <a:p>
            <a:endParaRPr lang="en-US" dirty="0"/>
          </a:p>
          <a:p>
            <a:r>
              <a:rPr lang="en-US" sz="3000" dirty="0"/>
              <a:t>Specifications useful even if written by developer </a:t>
            </a:r>
            <a:r>
              <a:rPr lang="en-US" sz="3000" dirty="0" smtClean="0"/>
              <a:t>itself</a:t>
            </a:r>
          </a:p>
          <a:p>
            <a:pPr lvl="1"/>
            <a:r>
              <a:rPr lang="en-US" dirty="0" smtClean="0"/>
              <a:t>Much </a:t>
            </a:r>
            <a:r>
              <a:rPr lang="en-US" dirty="0"/>
              <a:t>simpler than </a:t>
            </a:r>
            <a:r>
              <a:rPr lang="en-US" dirty="0" smtClean="0"/>
              <a:t>implementation</a:t>
            </a:r>
          </a:p>
          <a:p>
            <a:pPr lvl="1"/>
            <a:r>
              <a:rPr lang="en-US" dirty="0" smtClean="0"/>
              <a:t>=&gt; </a:t>
            </a:r>
            <a:r>
              <a:rPr lang="en-US" dirty="0"/>
              <a:t>specification unlikely to have same mistake as implementation</a:t>
            </a:r>
          </a:p>
        </p:txBody>
      </p:sp>
    </p:spTree>
    <p:extLst>
      <p:ext uri="{BB962C8B-B14F-4D97-AF65-F5344CB8AC3E}">
        <p14:creationId xmlns:p14="http://schemas.microsoft.com/office/powerpoint/2010/main" val="591957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3035</TotalTime>
  <Words>7905</Words>
  <Application>Microsoft Macintosh PowerPoint</Application>
  <PresentationFormat>On-screen Show (4:3)</PresentationFormat>
  <Paragraphs>719</Paragraphs>
  <Slides>40</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Calibri</vt:lpstr>
      <vt:lpstr>Consolas</vt:lpstr>
      <vt:lpstr>Shadows Into Light</vt:lpstr>
      <vt:lpstr>Arial</vt:lpstr>
      <vt:lpstr>Office Theme</vt:lpstr>
      <vt:lpstr>Introduction to Testing</vt:lpstr>
      <vt:lpstr>Software Development Today</vt:lpstr>
      <vt:lpstr>A Typical Scenario</vt:lpstr>
      <vt:lpstr>A Typical Scenario</vt:lpstr>
      <vt:lpstr>A Typical Scenario</vt:lpstr>
      <vt:lpstr>A Typical Scenario</vt:lpstr>
      <vt:lpstr>Key Observations</vt:lpstr>
      <vt:lpstr>The Need for Specifications</vt:lpstr>
      <vt:lpstr>Developer != Tester</vt:lpstr>
      <vt:lpstr>Other Observations</vt:lpstr>
      <vt:lpstr>Outline of This Lesson</vt:lpstr>
      <vt:lpstr>Classification of Testing Approaches</vt:lpstr>
      <vt:lpstr>Classification of Testing Approaches</vt:lpstr>
      <vt:lpstr>Automated vs. Manual Testing</vt:lpstr>
      <vt:lpstr>Black-Box vs. White-Box Testing</vt:lpstr>
      <vt:lpstr>An Example: Mobile App Security</vt:lpstr>
      <vt:lpstr>The Automated Testing Problem</vt:lpstr>
      <vt:lpstr>Pre- and Post-Conditions</vt:lpstr>
      <vt:lpstr>Example</vt:lpstr>
      <vt:lpstr>More on Pre- and Post-Conditions</vt:lpstr>
      <vt:lpstr>Using Pre- and Post-Conditions</vt:lpstr>
      <vt:lpstr>QUIZ: Pre-Conditions</vt:lpstr>
      <vt:lpstr>QUIZ: Pre-Conditions</vt:lpstr>
      <vt:lpstr>QUIZ: Post-Conditions</vt:lpstr>
      <vt:lpstr>QUIZ: Post-Conditions</vt:lpstr>
      <vt:lpstr>Executable Post-Condition</vt:lpstr>
      <vt:lpstr>How Good Is Your Test Suite?</vt:lpstr>
      <vt:lpstr>How Good Is Your Test Suite?</vt:lpstr>
      <vt:lpstr>Code Coverage</vt:lpstr>
      <vt:lpstr>Types of Code Coverage</vt:lpstr>
      <vt:lpstr>QUIZ: Code Coverage Metrics</vt:lpstr>
      <vt:lpstr>QUIZ: Code Coverage Metrics</vt:lpstr>
      <vt:lpstr>Mutation Analysis</vt:lpstr>
      <vt:lpstr>QUIZ: Mutation Analysis - Part 1</vt:lpstr>
      <vt:lpstr>QUIZ: Mutation Analysis - Part 1</vt:lpstr>
      <vt:lpstr>QUIZ: Mutation Analysis - Part 2</vt:lpstr>
      <vt:lpstr>QUIZ: Mutation Analysis - Part 2</vt:lpstr>
      <vt:lpstr>A Problem</vt:lpstr>
      <vt:lpstr>What Have We Learned?</vt:lpstr>
      <vt:lpstr>Reality</vt:lpstr>
    </vt:vector>
  </TitlesOfParts>
  <Company>Georgia 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6340: Software Analysis and Testing</dc:title>
  <dc:creator>Mayur Naik</dc:creator>
  <cp:lastModifiedBy>Naik, Mayur H</cp:lastModifiedBy>
  <cp:revision>309</cp:revision>
  <cp:lastPrinted>2016-12-28T13:00:07Z</cp:lastPrinted>
  <dcterms:created xsi:type="dcterms:W3CDTF">2011-08-23T02:58:18Z</dcterms:created>
  <dcterms:modified xsi:type="dcterms:W3CDTF">2016-12-29T16:13:17Z</dcterms:modified>
</cp:coreProperties>
</file>