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18" r:id="rId19"/>
    <p:sldId id="322" r:id="rId20"/>
    <p:sldId id="323" r:id="rId21"/>
    <p:sldId id="324" r:id="rId22"/>
    <p:sldId id="276" r:id="rId23"/>
    <p:sldId id="277" r:id="rId24"/>
    <p:sldId id="278" r:id="rId25"/>
    <p:sldId id="279" r:id="rId26"/>
    <p:sldId id="280" r:id="rId27"/>
    <p:sldId id="281" r:id="rId28"/>
    <p:sldId id="328" r:id="rId29"/>
    <p:sldId id="314" r:id="rId30"/>
    <p:sldId id="315" r:id="rId31"/>
    <p:sldId id="284" r:id="rId32"/>
    <p:sldId id="311" r:id="rId33"/>
    <p:sldId id="310" r:id="rId34"/>
    <p:sldId id="330" r:id="rId35"/>
    <p:sldId id="286" r:id="rId36"/>
    <p:sldId id="312" r:id="rId37"/>
    <p:sldId id="329" r:id="rId38"/>
    <p:sldId id="288" r:id="rId39"/>
    <p:sldId id="298" r:id="rId40"/>
    <p:sldId id="299" r:id="rId41"/>
    <p:sldId id="300" r:id="rId42"/>
    <p:sldId id="302" r:id="rId43"/>
    <p:sldId id="303" r:id="rId44"/>
    <p:sldId id="304" r:id="rId45"/>
    <p:sldId id="295" r:id="rId46"/>
    <p:sldId id="296" r:id="rId47"/>
    <p:sldId id="297"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Pryby" initials="" lastIdx="3" clrIdx="0"/>
  <p:cmAuthor id="1" name="Mayur Naik" initials="" lastIdx="1" clrIdx="1"/>
  <p:cmAuthor id="2" name="Talia Day" initials="" lastIdx="3" clrIdx="2"/>
  <p:cmAuthor id="3" name="Ravi Mangal"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C1F080B-CE64-402C-B42E-1BEF15ED60EC}">
  <a:tblStyle styleId="{1C1F080B-CE64-402C-B42E-1BEF15ED60EC}"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CAC5489-D4B5-4913-92E6-58FE1D3E1D51}"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89"/>
    <p:restoredTop sz="57622"/>
  </p:normalViewPr>
  <p:slideViewPr>
    <p:cSldViewPr snapToGrid="0" snapToObjects="1">
      <p:cViewPr>
        <p:scale>
          <a:sx n="60" d="100"/>
          <a:sy n="60" d="100"/>
        </p:scale>
        <p:origin x="-2032" y="-184"/>
      </p:cViewPr>
      <p:guideLst>
        <p:guide orient="horz" pos="2160"/>
        <p:guide pos="2880"/>
      </p:guideLst>
    </p:cSldViewPr>
  </p:slideViewPr>
  <p:outlineViewPr>
    <p:cViewPr>
      <p:scale>
        <a:sx n="33" d="100"/>
        <a:sy n="33" d="100"/>
      </p:scale>
      <p:origin x="0" y="-21368"/>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117" d="100"/>
          <a:sy n="117" d="100"/>
        </p:scale>
        <p:origin x="-3168" y="2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194C8F-FA86-214D-964B-28FA473F3019}" type="datetimeFigureOut">
              <a:rPr lang="en-US" smtClean="0"/>
              <a:t>12/29/16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0ECD13-37FD-1D4A-A638-34EDD6661928}" type="slidenum">
              <a:rPr lang="en-US" smtClean="0"/>
              <a:t>‹#›</a:t>
            </a:fld>
            <a:endParaRPr lang="en-US"/>
          </a:p>
        </p:txBody>
      </p:sp>
    </p:spTree>
    <p:extLst>
      <p:ext uri="{BB962C8B-B14F-4D97-AF65-F5344CB8AC3E}">
        <p14:creationId xmlns:p14="http://schemas.microsoft.com/office/powerpoint/2010/main" val="3145813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 name="Shape 5"/>
          <p:cNvSpPr>
            <a:spLocks noGrp="1" noRot="1" noChangeAspect="1"/>
          </p:cNvSpPr>
          <p:nvPr>
            <p:ph type="sldImg" idx="3"/>
          </p:nvPr>
        </p:nvSpPr>
        <p:spPr>
          <a:xfrm>
            <a:off x="777240" y="685800"/>
            <a:ext cx="3657600" cy="27432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799" y="3657600"/>
            <a:ext cx="5486400" cy="5029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 name="Slide Number Placeholder 1"/>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401B-BF42-824C-898A-134946E132BD}" type="slidenum">
              <a:rPr lang="en-US" smtClean="0"/>
              <a:t>‹#›</a:t>
            </a:fld>
            <a:endParaRPr lang="en-US"/>
          </a:p>
        </p:txBody>
      </p:sp>
    </p:spTree>
    <p:extLst>
      <p:ext uri="{BB962C8B-B14F-4D97-AF65-F5344CB8AC3E}">
        <p14:creationId xmlns:p14="http://schemas.microsoft.com/office/powerpoint/2010/main" val="927320775"/>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000" kern="1200">
        <a:solidFill>
          <a:schemeClr val="tx1"/>
        </a:solidFill>
        <a:latin typeface="Calibri" charset="0"/>
        <a:ea typeface="Calibri" charset="0"/>
        <a:cs typeface="Calibri"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en.wikipedia.org/wiki/Set-builder_notatio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p:txBody>
          <a:bodyPr/>
          <a:lstStyle/>
          <a:p>
            <a:pPr lvl="0" algn="just"/>
            <a:r>
              <a:rPr lang="en-US" sz="1000" dirty="0" smtClean="0">
                <a:solidFill>
                  <a:srgbClr val="FF0000"/>
                </a:solidFill>
              </a:rPr>
              <a:t>{HEADSHOT}</a:t>
            </a:r>
          </a:p>
          <a:p>
            <a:pPr lvl="0" algn="just"/>
            <a:endParaRPr lang="en-US" sz="1000" dirty="0" smtClean="0"/>
          </a:p>
          <a:p>
            <a:pPr lvl="0" algn="just"/>
            <a:r>
              <a:rPr lang="en-US" sz="1000" dirty="0" smtClean="0"/>
              <a:t>The field of software analysis is highly diverse: there are many approaches with different strengths and limitations in aspects such as soundness, completeness, applicability, and scalability.</a:t>
            </a:r>
          </a:p>
          <a:p>
            <a:pPr lvl="0" algn="just"/>
            <a:endParaRPr lang="en-US" sz="1000" dirty="0" smtClean="0"/>
          </a:p>
          <a:p>
            <a:pPr lvl="0" algn="just"/>
            <a:r>
              <a:rPr lang="en-US" sz="1000" dirty="0" smtClean="0"/>
              <a:t>In this lesson, we will introduce dataflow analysis, one of the dominant approaches to software analysis.  We will see specific examples of useful dataflow analyses from the literature, and we will learn about a general technique to design a dataflow analysis.</a:t>
            </a:r>
          </a:p>
          <a:p>
            <a:pPr lvl="0" algn="just"/>
            <a:endParaRPr lang="en-US" sz="1000" dirty="0" smtClean="0"/>
          </a:p>
          <a:p>
            <a:pPr lvl="0" algn="just"/>
            <a:r>
              <a:rPr lang="en-US" sz="1000" dirty="0" smtClean="0"/>
              <a:t>After this lesson, you should be able to design your own dataflow analyses for a basic yet powerful programming language that captures the essence of realistic programming languages like C and Java.</a:t>
            </a:r>
          </a:p>
          <a:p>
            <a:pPr lvl="0" algn="just"/>
            <a:endParaRPr lang="en-US" sz="1000"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01EF401B-BF42-824C-898A-134946E132BD}" type="slidenum">
              <a:rPr lang="en-US" smtClean="0"/>
              <a:t>1</a:t>
            </a:fld>
            <a:endParaRPr lang="en-US"/>
          </a:p>
        </p:txBody>
      </p:sp>
    </p:spTree>
    <p:extLst>
      <p:ext uri="{BB962C8B-B14F-4D97-AF65-F5344CB8AC3E}">
        <p14:creationId xmlns:p14="http://schemas.microsoft.com/office/powerpoint/2010/main" val="119143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10" name="Shape 210"/>
          <p:cNvSpPr txBox="1">
            <a:spLocks noGrp="1"/>
          </p:cNvSpPr>
          <p:nvPr>
            <p:ph type="body" idx="1"/>
          </p:nvPr>
        </p:nvSpPr>
        <p:spPr/>
        <p:txBody>
          <a:bodyPr/>
          <a:lstStyle/>
          <a:p>
            <a:pPr lvl="0" algn="just"/>
            <a:r>
              <a:rPr lang="en-US" dirty="0" smtClean="0"/>
              <a:t>We will use Reaching Definitions Analysis to introduce the key concepts of dataflow analysis.</a:t>
            </a:r>
          </a:p>
          <a:p>
            <a:pPr lvl="0" algn="just"/>
            <a:endParaRPr lang="en-US" dirty="0"/>
          </a:p>
          <a:p>
            <a:pPr lvl="0" algn="just"/>
            <a:r>
              <a:rPr lang="en-US" dirty="0" smtClean="0"/>
              <a:t>Each dataflow analysis has a goal that specifies the kind of data flow information that the analysis computes.  The goal of reaching definitions analysis is to determine which assignments might reach each program point.  More accurately, this analysis determines, for each program point, which assignments potentially have been made and not overwritten, when the program’s execution reaches that point along some path.</a:t>
            </a:r>
          </a:p>
          <a:p>
            <a:pPr lvl="0" algn="just"/>
            <a:endParaRPr lang="en-US" dirty="0"/>
          </a:p>
          <a:p>
            <a:pPr lvl="0" algn="just"/>
            <a:r>
              <a:rPr lang="en-US" dirty="0" smtClean="0"/>
              <a:t>For the purpose of this analysis, we will use the terms “assignment” and “definition” interchangeably, since an assignment corresponds to a definition in the WHILE language.</a:t>
            </a:r>
          </a:p>
          <a:p>
            <a:pPr lvl="0" algn="just"/>
            <a:endParaRPr lang="en-US" dirty="0" smtClean="0"/>
          </a:p>
          <a:p>
            <a:pPr lvl="0" algn="just"/>
            <a:r>
              <a:rPr lang="en-US" dirty="0" smtClean="0"/>
              <a:t>Let us look at the following example program.  There are four definitions in this program: x = y, y = 1, y = x * y, and x = x - 1.</a:t>
            </a:r>
          </a:p>
          <a:p>
            <a:pPr lvl="0" algn="just"/>
            <a:endParaRPr lang="en-US" dirty="0"/>
          </a:p>
          <a:p>
            <a:pPr lvl="0" algn="just"/>
            <a:r>
              <a:rPr lang="en-US" dirty="0" smtClean="0"/>
              <a:t>Consider two program points: P1, at the entry of this condition, and P2, at the exit of this assignment.</a:t>
            </a:r>
          </a:p>
          <a:p>
            <a:pPr lvl="0" algn="just"/>
            <a:endParaRPr lang="en-US" dirty="0" smtClean="0"/>
          </a:p>
          <a:p>
            <a:pPr lvl="0" algn="just"/>
            <a:r>
              <a:rPr lang="en-US" dirty="0" smtClean="0"/>
              <a:t>Let’s consider the definition x = y.  This definition reaches point P1 as there is no overwriting assignment to x along this path.</a:t>
            </a:r>
            <a:endParaRPr lang="en-US" dirty="0"/>
          </a:p>
          <a:p>
            <a:pPr lvl="0" algn="just"/>
            <a:endParaRPr lang="en-US" dirty="0" smtClean="0"/>
          </a:p>
          <a:p>
            <a:pPr lvl="0" algn="just"/>
            <a:r>
              <a:rPr lang="en-US" dirty="0" smtClean="0"/>
              <a:t>But this definition does not reach point P2, as x is overwritten by assignment x = x - 1 every time execution reaches P2.</a:t>
            </a:r>
          </a:p>
          <a:p>
            <a:pPr lvl="0" algn="just"/>
            <a:r>
              <a:rPr lang="en-US" dirty="0" smtClean="0"/>
              <a:t/>
            </a:r>
            <a:br>
              <a:rPr lang="en-US" dirty="0" smtClean="0"/>
            </a:br>
            <a:r>
              <a:rPr lang="en-US" dirty="0" smtClean="0"/>
              <a:t>Please take a moment to understand the goal of reaching definitions analysis. We will next do a quiz to practice a</a:t>
            </a:r>
            <a:r>
              <a:rPr lang="en-US" dirty="0"/>
              <a:t> </a:t>
            </a:r>
            <a:r>
              <a:rPr lang="en-US" dirty="0" smtClean="0"/>
              <a:t>few more reaching definitions in this control-flow graph.</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10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97673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8" name="Shape 238"/>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To check your understanding of reaching definitions analysis, here’s a short quiz.</a:t>
            </a:r>
          </a:p>
          <a:p>
            <a:pPr lvl="0" algn="just"/>
            <a:endParaRPr lang="en-US" dirty="0" smtClean="0"/>
          </a:p>
          <a:p>
            <a:pPr lvl="0" algn="just"/>
            <a:r>
              <a:rPr lang="en-US" dirty="0" smtClean="0"/>
              <a:t>Check the boxes corresponding to the statements that are true about reaching definitions analysis.</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11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29022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1" name="Shape 271"/>
          <p:cNvSpPr txBox="1">
            <a:spLocks noGrp="1"/>
          </p:cNvSpPr>
          <p:nvPr>
            <p:ph type="body" idx="1"/>
          </p:nvPr>
        </p:nvSpPr>
        <p:spPr/>
        <p:txBody>
          <a:bodyPr/>
          <a:lstStyle/>
          <a:p>
            <a:pPr lvl="0" algn="just"/>
            <a:r>
              <a:rPr lang="en-US" dirty="0" smtClean="0">
                <a:solidFill>
                  <a:srgbClr val="FF0000"/>
                </a:solidFill>
              </a:rPr>
              <a:t>{SOLUTION SLIDE}</a:t>
            </a:r>
            <a:endParaRPr lang="en-US" dirty="0">
              <a:solidFill>
                <a:srgbClr val="FF0000"/>
              </a:solidFill>
            </a:endParaRPr>
          </a:p>
          <a:p>
            <a:pPr lvl="0" algn="just"/>
            <a:endParaRPr lang="en-US" dirty="0" smtClean="0">
              <a:solidFill>
                <a:srgbClr val="FF0000"/>
              </a:solidFill>
            </a:endParaRPr>
          </a:p>
          <a:p>
            <a:pPr lvl="0" algn="just"/>
            <a:r>
              <a:rPr lang="en-US" dirty="0" smtClean="0"/>
              <a:t>The 1st statement is True.  Indeed, the definition y = 1 reaches P1 along this path.  </a:t>
            </a:r>
            <a:r>
              <a:rPr lang="en-US" dirty="0" smtClean="0">
                <a:solidFill>
                  <a:srgbClr val="FF0000"/>
                </a:solidFill>
              </a:rPr>
              <a:t>(gesture)</a:t>
            </a:r>
          </a:p>
          <a:p>
            <a:pPr lvl="0" algn="just"/>
            <a:endParaRPr lang="en-US" dirty="0"/>
          </a:p>
          <a:p>
            <a:pPr lvl="0" algn="just"/>
            <a:r>
              <a:rPr lang="en-US" dirty="0" smtClean="0"/>
              <a:t>The 2nd statement is False.  This is because y is overwritten by the definition y = x * y every time execution reaches P2.  </a:t>
            </a:r>
            <a:r>
              <a:rPr lang="en-US" dirty="0" smtClean="0">
                <a:solidFill>
                  <a:srgbClr val="FF0000"/>
                </a:solidFill>
              </a:rPr>
              <a:t>(gesture)</a:t>
            </a:r>
          </a:p>
          <a:p>
            <a:pPr lvl="0" algn="just"/>
            <a:endParaRPr lang="en-US" dirty="0"/>
          </a:p>
          <a:p>
            <a:pPr lvl="0" algn="just"/>
            <a:r>
              <a:rPr lang="en-US" dirty="0" smtClean="0"/>
              <a:t>The 3rd statement is True.  Indeed, the definition y = x * y reaches P1 along this path. </a:t>
            </a:r>
            <a:r>
              <a:rPr lang="en-US" dirty="0" smtClean="0">
                <a:solidFill>
                  <a:srgbClr val="FF0000"/>
                </a:solidFill>
              </a:rPr>
              <a:t>(gesture)</a:t>
            </a:r>
          </a:p>
          <a:p>
            <a:pPr lvl="0" algn="just"/>
            <a:endParaRPr lang="en-US" dirty="0"/>
          </a:p>
          <a:p>
            <a:pPr lvl="0" algn="just"/>
            <a:r>
              <a:rPr lang="en-US" dirty="0" smtClean="0"/>
              <a:t>Notice that different definitions can reach a given program point, as in the case of definitions y = 1 and y = x * y reaching P1.  And conversely, a given definition can reach multiple program points, as in the case of y = x * y reaching both P1 and P2.</a:t>
            </a:r>
          </a:p>
          <a:p>
            <a:pPr lvl="0" algn="just"/>
            <a:endParaRPr lang="en-US" dirty="0"/>
          </a:p>
          <a:p>
            <a:pPr lvl="0" algn="just"/>
            <a:r>
              <a:rPr lang="en-US" dirty="0" smtClean="0"/>
              <a:t>Next, let’s take a look at how a dataflow analysis represents the results it computes.</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12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89803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4" name="Shape 304"/>
          <p:cNvSpPr txBox="1">
            <a:spLocks noGrp="1"/>
          </p:cNvSpPr>
          <p:nvPr>
            <p:ph type="body" idx="1"/>
          </p:nvPr>
        </p:nvSpPr>
        <p:spPr/>
        <p:txBody>
          <a:bodyPr/>
          <a:lstStyle/>
          <a:p>
            <a:pPr lvl="0" algn="just"/>
            <a:r>
              <a:rPr lang="en-US" dirty="0" smtClean="0"/>
              <a:t>Informally speaking, the result of a dataflow analysis is a set of facts at each program point.</a:t>
            </a:r>
          </a:p>
          <a:p>
            <a:pPr lvl="0" algn="just"/>
            <a:endParaRPr lang="en-US" dirty="0" smtClean="0"/>
          </a:p>
          <a:p>
            <a:pPr lvl="0" algn="just"/>
            <a:r>
              <a:rPr lang="en-US" dirty="0" smtClean="0"/>
              <a:t>For example, reaching definitions analysis computes the set of definitions that may reach each program point.</a:t>
            </a:r>
          </a:p>
          <a:p>
            <a:pPr lvl="0" algn="just"/>
            <a:endParaRPr lang="en-US" dirty="0" smtClean="0"/>
          </a:p>
          <a:p>
            <a:pPr lvl="0" algn="just"/>
            <a:r>
              <a:rPr lang="en-US" dirty="0" smtClean="0"/>
              <a:t>To identify each program point uniquely, let’s assign a distinct label to each node in the control-flow graph.  Here, I’ve </a:t>
            </a:r>
            <a:r>
              <a:rPr lang="en-US" dirty="0" err="1" smtClean="0"/>
              <a:t>labelled</a:t>
            </a:r>
            <a:r>
              <a:rPr lang="en-US" dirty="0" smtClean="0"/>
              <a:t> the nodes in this control-flow graph from 1 through 7.</a:t>
            </a:r>
          </a:p>
          <a:p>
            <a:pPr lvl="0" algn="just"/>
            <a:endParaRPr lang="en-US" dirty="0" smtClean="0"/>
          </a:p>
          <a:p>
            <a:pPr lvl="0" algn="just"/>
            <a:r>
              <a:rPr lang="en-US" dirty="0" smtClean="0"/>
              <a:t>Then, we can denote each reaching definition as a pair comprising the name of the defined variable, along with the label of the node that defines it.</a:t>
            </a:r>
          </a:p>
          <a:p>
            <a:pPr lvl="0" algn="just"/>
            <a:endParaRPr lang="en-US" dirty="0" smtClean="0"/>
          </a:p>
          <a:p>
            <a:pPr lvl="0" algn="just"/>
            <a:r>
              <a:rPr lang="en-US" dirty="0" smtClean="0"/>
              <a:t>For example, the definition of variable x at the node labeled 2 is denoted as follows: &lt;x, 2&gt;.  And the definition of variable y at the node labeled 5 is denoted as follows: &lt;y, 5&gt;.</a:t>
            </a:r>
          </a:p>
          <a:p>
            <a:pPr lvl="0" algn="just"/>
            <a:endParaRPr lang="en-US" dirty="0" smtClean="0"/>
          </a:p>
          <a:p>
            <a:pPr lvl="0" algn="just"/>
            <a:r>
              <a:rPr lang="en-US" dirty="0" smtClean="0"/>
              <a:t>Now, let’s make this notions of a dataflow analysis result more precise.</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13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621483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4" name="Shape 334"/>
          <p:cNvSpPr txBox="1">
            <a:spLocks noGrp="1"/>
          </p:cNvSpPr>
          <p:nvPr>
            <p:ph type="body" idx="1"/>
          </p:nvPr>
        </p:nvSpPr>
        <p:spPr/>
        <p:txBody>
          <a:bodyPr/>
          <a:lstStyle/>
          <a:p>
            <a:pPr lvl="0" algn="just"/>
            <a:r>
              <a:rPr lang="en-US" dirty="0" smtClean="0"/>
              <a:t>Then, for each node with label n, we use IN(n) to denote the set of facts at the entry of the node, and OUT(n) to denote the set of facts at the exit of the node.</a:t>
            </a:r>
          </a:p>
          <a:p>
            <a:pPr lvl="0" algn="just"/>
            <a:endParaRPr lang="en-US" dirty="0" smtClean="0"/>
          </a:p>
          <a:p>
            <a:pPr lvl="0" algn="just"/>
            <a:r>
              <a:rPr lang="en-US" dirty="0" smtClean="0"/>
              <a:t>A dataflow analysis computes the IN and OUT sets of facts for each node in the control-flow graph.</a:t>
            </a:r>
          </a:p>
          <a:p>
            <a:pPr lvl="0" algn="just"/>
            <a:endParaRPr lang="en-US" dirty="0" smtClean="0"/>
          </a:p>
          <a:p>
            <a:pPr lvl="0" algn="just"/>
            <a:r>
              <a:rPr lang="en-US" dirty="0" smtClean="0"/>
              <a:t>It does so by repeatedly applying two operations until the sets of IN and OUT facts for each node in the graph stop changing.  At that point, we say that the result of the dataflow analysis is saturated or that it has reached a fixed point.</a:t>
            </a:r>
          </a:p>
          <a:p>
            <a:pPr lvl="0" algn="just"/>
            <a:endParaRPr lang="en-US" dirty="0" smtClean="0"/>
          </a:p>
          <a:p>
            <a:pPr lvl="0" algn="just"/>
            <a:r>
              <a:rPr lang="en-US" dirty="0" smtClean="0"/>
              <a:t>We will next introduce these two operations for reaching definitions analysis.  Subsequently, we will see slight variations of these operations for the other three dataflow analyses.</a:t>
            </a:r>
          </a:p>
          <a:p>
            <a:pPr lvl="0" algn="just"/>
            <a:r>
              <a:rPr lang="en-US" dirty="0" smtClean="0"/>
              <a:t/>
            </a:r>
            <a:br>
              <a:rPr lang="en-US" dirty="0" smtClean="0"/>
            </a:b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14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03754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p:txBody>
          <a:bodyPr/>
          <a:lstStyle/>
          <a:p>
            <a:pPr lvl="0" algn="just"/>
            <a:r>
              <a:rPr lang="en-US" dirty="0" smtClean="0"/>
              <a:t>Here’s the first of the two operations of reaching definitions analysis.  This operation states how to compute the set of facts at the entry of a particular node in the control-flow graph.  We do this by taking the union of the sets of facts at the exit of that node’s immediate  predecessors: that is, the union of OUT[n’] for each predecessor node n’ of n.</a:t>
            </a:r>
          </a:p>
          <a:p>
            <a:pPr lvl="0" algn="just"/>
            <a:endParaRPr lang="en-US" dirty="0" smtClean="0"/>
          </a:p>
          <a:p>
            <a:pPr lvl="0" algn="just"/>
            <a:endParaRPr lang="en-US" dirty="0" smtClean="0"/>
          </a:p>
          <a:p>
            <a:pPr lvl="0" algn="just"/>
            <a:endParaRPr lang="en-US" dirty="0" smtClean="0"/>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15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08731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p:txBody>
          <a:bodyPr/>
          <a:lstStyle/>
          <a:p>
            <a:pPr lvl="0" algn="just"/>
            <a:r>
              <a:rPr lang="en-US" dirty="0" smtClean="0"/>
              <a:t>The second operation of reaching definitions analysis tells us how to compute the set of facts at the exit of a particular node from the set of facts at the entry of that node. Unlike the previous operation that we just saw,  this operation depends on the statement that occurs at the node we are looking at.</a:t>
            </a:r>
            <a:br>
              <a:rPr lang="en-US" dirty="0" smtClean="0"/>
            </a:br>
            <a:r>
              <a:rPr lang="en-US" dirty="0" smtClean="0"/>
              <a:t/>
            </a:r>
            <a:br>
              <a:rPr lang="en-US" dirty="0" smtClean="0"/>
            </a:br>
            <a:r>
              <a:rPr lang="en-US" dirty="0" smtClean="0"/>
              <a:t>We’ll first state this operation in its general form, and then we’ll show specific instances of it corresponding to each kind of primitive statement in the WHILE language.</a:t>
            </a:r>
            <a:br>
              <a:rPr lang="en-US" dirty="0" smtClean="0"/>
            </a:br>
            <a:endParaRPr lang="en-US" dirty="0" smtClean="0"/>
          </a:p>
          <a:p>
            <a:pPr lvl="0" algn="just"/>
            <a:r>
              <a:rPr lang="en-US" dirty="0" smtClean="0"/>
              <a:t>The general form of this operation states that the set of facts at the exit of node n is equal to the set of facts at the entry of node n, minus any definitions that are overwritten by node n, </a:t>
            </a:r>
            <a:r>
              <a:rPr lang="en-US" dirty="0" err="1" smtClean="0"/>
              <a:t>unioned</a:t>
            </a:r>
            <a:r>
              <a:rPr lang="en-US" dirty="0" smtClean="0"/>
              <a:t> with any new definitions that are generated by node n.  We call these sets of definitions as the KILL set and the GEN set, respectively.</a:t>
            </a:r>
          </a:p>
          <a:p>
            <a:pPr lvl="0" algn="just"/>
            <a:endParaRPr lang="en-US" dirty="0" smtClean="0"/>
          </a:p>
          <a:p>
            <a:pPr lvl="0" algn="just"/>
            <a:r>
              <a:rPr lang="en-US" dirty="0" smtClean="0"/>
              <a:t>Determining the GEN and KILL sets requires knowledge of the statement that occurs at node n.  For control-flow graphs of programs in the WHILE language, this statement can be either a condition or an assignment.  Let’s consider each of these two cases in turn.</a:t>
            </a:r>
          </a:p>
          <a:p>
            <a:pPr lvl="0" algn="just"/>
            <a:endParaRPr lang="en-US" dirty="0"/>
          </a:p>
          <a:p>
            <a:pPr lvl="0" algn="just"/>
            <a:r>
              <a:rPr lang="en-US" dirty="0" smtClean="0"/>
              <a:t>If the statement at node n is a condition, then both the GEN and KILL sets are empty, since there are no definitions overwritten or generated by a conditional statement. (So, in this case, the set OUT[n] will equal the set IN[n].)</a:t>
            </a:r>
          </a:p>
          <a:p>
            <a:pPr lvl="0" algn="just"/>
            <a:endParaRPr lang="en-US" dirty="0"/>
          </a:p>
          <a:p>
            <a:pPr lvl="0" algn="just"/>
            <a:r>
              <a:rPr lang="en-US" dirty="0" smtClean="0"/>
              <a:t>If the statement at node n is an assignment of the form x = a, then the GEN and KILL sets are more interesting. The GEN set contains the definition of variable x at node n itself, reflecting the fact that this definition is generated by node n.  The KILL set, on the other hand, contains every definition of variable x except the one at node n, reflecting the fact that all those definitions will be overwritten by the one at node n. We denote this set compactly using set comprehension notation.  You can review this notation by following the link in the instructor notes.</a:t>
            </a:r>
          </a:p>
          <a:p>
            <a:pPr lvl="0" algn="just"/>
            <a:endParaRPr lang="en-US" dirty="0" smtClean="0"/>
          </a:p>
          <a:p>
            <a:pPr lvl="0" algn="just"/>
            <a:r>
              <a:rPr lang="en-US" dirty="0" smtClean="0"/>
              <a:t>[</a:t>
            </a:r>
            <a:r>
              <a:rPr lang="en-US" dirty="0" smtClean="0">
                <a:hlinkClick r:id="rId3"/>
              </a:rPr>
              <a:t>https://en.wikipedia.org/wiki/Set-builder_notation</a:t>
            </a:r>
            <a:r>
              <a:rPr lang="en-US" dirty="0" smtClean="0"/>
              <a:t>]</a:t>
            </a:r>
            <a:endParaRPr lang="en-US" dirty="0" smtClean="0">
              <a:hlinkClick r:id="rId3"/>
            </a:endParaRPr>
          </a:p>
          <a:p>
            <a:pPr lvl="0" algn="just"/>
            <a:r>
              <a:rPr lang="en-US" dirty="0" smtClean="0"/>
              <a:t/>
            </a:r>
            <a:br>
              <a:rPr lang="en-US" dirty="0" smtClean="0"/>
            </a:br>
            <a:endParaRPr lang="en-US" dirty="0" smtClean="0"/>
          </a:p>
          <a:p>
            <a:pPr lvl="0" algn="just"/>
            <a:endParaRPr lang="en-US" dirty="0" smtClean="0"/>
          </a:p>
          <a:p>
            <a:pPr lvl="0" algn="just"/>
            <a:endParaRPr lang="en-US" dirty="0" smtClean="0"/>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16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20591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400" name="Shape 400"/>
          <p:cNvSpPr txBox="1">
            <a:spLocks noGrp="1"/>
          </p:cNvSpPr>
          <p:nvPr>
            <p:ph type="body" idx="1"/>
          </p:nvPr>
        </p:nvSpPr>
        <p:spPr/>
        <p:txBody>
          <a:bodyPr/>
          <a:lstStyle/>
          <a:p>
            <a:pPr lvl="0" algn="just"/>
            <a:r>
              <a:rPr lang="en-US" dirty="0" smtClean="0"/>
              <a:t>Equipped with the two operations of reaching definitions analysis, let’s step through the overall reaching definition analysis algorithm.</a:t>
            </a:r>
          </a:p>
          <a:p>
            <a:pPr lvl="0" algn="just"/>
            <a:endParaRPr lang="en-US" dirty="0" smtClean="0"/>
          </a:p>
          <a:p>
            <a:pPr lvl="0" algn="just"/>
            <a:r>
              <a:rPr lang="en-US" dirty="0" smtClean="0"/>
              <a:t>The algorithm starts by initializing the IN and OUT set of each node n in the control-flow graph to the empty set.  The only exception is the OUT set of the entry node of the control-flow graph, which is initialized to contain a hypothetical definition for each variable v in the program.  It captures the fact that each variable is undefined, or uninitialized, at the start of the program.</a:t>
            </a:r>
          </a:p>
          <a:p>
            <a:pPr lvl="0" algn="just"/>
            <a:endParaRPr lang="en-US" dirty="0" smtClean="0"/>
          </a:p>
          <a:p>
            <a:pPr lvl="0" algn="just"/>
            <a:r>
              <a:rPr lang="en-US" dirty="0" smtClean="0"/>
              <a:t>The algorithm then performs its main task from which it derives the name chaotic iteration algorithm. The name highlights two important properties of the algorithm.</a:t>
            </a:r>
          </a:p>
          <a:p>
            <a:pPr lvl="0" algn="just"/>
            <a:endParaRPr lang="en-US" dirty="0" smtClean="0"/>
          </a:p>
          <a:p>
            <a:pPr lvl="0" algn="just"/>
            <a:r>
              <a:rPr lang="en-US" dirty="0" smtClean="0"/>
              <a:t>First, it is iterative: it repeatedly updates the IN and OUT sets of each node in the control-flow graph until they stop changing.  Second, it is chaotic in the sense that in each iteration, it visits all nodes in the control-flow graph and applies the two operations we just discussed to update the IN and OUT sets of each node.  Crucially, the order in which the nodes are visited does not matter, lending the adjective chaotic in the name of the algorithm.</a:t>
            </a:r>
            <a:endParaRPr lang="en-US" dirty="0"/>
          </a:p>
          <a:p>
            <a:pPr lvl="0" algn="just"/>
            <a:endParaRPr lang="en-US" dirty="0" smtClean="0"/>
          </a:p>
        </p:txBody>
      </p:sp>
      <p:sp>
        <p:nvSpPr>
          <p:cNvPr id="2" name="Slide Number Placeholder 1"/>
          <p:cNvSpPr>
            <a:spLocks noGrp="1"/>
          </p:cNvSpPr>
          <p:nvPr>
            <p:ph type="sldNum" sz="quarter" idx="10"/>
          </p:nvPr>
        </p:nvSpPr>
        <p:spPr/>
        <p:txBody>
          <a:bodyPr/>
          <a:lstStyle/>
          <a:p>
            <a:fld id="{01EF401B-BF42-824C-898A-134946E132BD}" type="slidenum">
              <a:rPr lang="en-US" smtClean="0"/>
              <a:pPr/>
              <a:t>17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111579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70" name="Shape 470"/>
          <p:cNvSpPr txBox="1">
            <a:spLocks noGrp="1"/>
          </p:cNvSpPr>
          <p:nvPr>
            <p:ph type="body" idx="1"/>
          </p:nvPr>
        </p:nvSpPr>
        <p:spPr/>
        <p:txBody>
          <a:bodyPr/>
          <a:lstStyle/>
          <a:p>
            <a:pPr lvl="0" algn="just"/>
            <a:r>
              <a:rPr lang="en-US" dirty="0" smtClean="0"/>
              <a:t>Now let’s see how the chaotic iteration algorithm for reaching definitions analysis works on our example control-flow graph.</a:t>
            </a:r>
          </a:p>
          <a:p>
            <a:pPr lvl="0" algn="just"/>
            <a:endParaRPr lang="en-US" dirty="0" smtClean="0"/>
          </a:p>
          <a:p>
            <a:pPr lvl="0" algn="just"/>
            <a:r>
              <a:rPr lang="en-US" dirty="0" smtClean="0"/>
              <a:t>We will use this table to track the values of the IN and OUT sets of each of the 7 nodes in this control-flow graph.</a:t>
            </a:r>
          </a:p>
          <a:p>
            <a:pPr lvl="0" algn="just"/>
            <a:endParaRPr lang="en-US" dirty="0" smtClean="0"/>
          </a:p>
          <a:p>
            <a:pPr lvl="0" algn="just"/>
            <a:r>
              <a:rPr lang="en-US" dirty="0" smtClean="0"/>
              <a:t>The algorithm starts by initializing all these entries to the empty set, except for the OUT set of the entry node, which captures the fact that both variables x and y are undefined at this point.  Also, we will ignore the IN set of the entry node and the OUT set of the exit node as these nodes do not contain any statement and are merely placeholders.</a:t>
            </a:r>
          </a:p>
          <a:p>
            <a:pPr lvl="0" algn="just"/>
            <a:endParaRPr lang="en-US" dirty="0"/>
          </a:p>
          <a:p>
            <a:pPr lvl="0" algn="just"/>
            <a:r>
              <a:rPr lang="en-US" dirty="0" smtClean="0"/>
              <a:t>Next, the algorithm repeatedly picks each of the remaining 5 nodes and applies the two rules that update their IN and OUT sets.</a:t>
            </a:r>
          </a:p>
        </p:txBody>
      </p:sp>
      <p:sp>
        <p:nvSpPr>
          <p:cNvPr id="2" name="Slide Number Placeholder 1"/>
          <p:cNvSpPr>
            <a:spLocks noGrp="1"/>
          </p:cNvSpPr>
          <p:nvPr>
            <p:ph type="sldNum" sz="quarter" idx="10"/>
          </p:nvPr>
        </p:nvSpPr>
        <p:spPr/>
        <p:txBody>
          <a:bodyPr/>
          <a:lstStyle/>
          <a:p>
            <a:fld id="{01EF401B-BF42-824C-898A-134946E132BD}" type="slidenum">
              <a:rPr lang="en-US" smtClean="0"/>
              <a:pPr/>
              <a:t>18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651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70" name="Shape 470"/>
          <p:cNvSpPr txBox="1">
            <a:spLocks noGrp="1"/>
          </p:cNvSpPr>
          <p:nvPr>
            <p:ph type="body" idx="1"/>
          </p:nvPr>
        </p:nvSpPr>
        <p:spPr/>
        <p:txBody>
          <a:bodyPr/>
          <a:lstStyle/>
          <a:p>
            <a:pPr lvl="0" algn="just"/>
            <a:r>
              <a:rPr lang="en-US" dirty="0" smtClean="0"/>
              <a:t>For instance, it updates the IN set of node 2 to reflect the fact that both variables x and y remain undefined at this point.</a:t>
            </a:r>
          </a:p>
          <a:p>
            <a:pPr lvl="0" algn="just"/>
            <a:r>
              <a:rPr lang="en-US" dirty="0" smtClean="0">
                <a:solidFill>
                  <a:srgbClr val="FF0000"/>
                </a:solidFill>
              </a:rPr>
              <a:t>Strike out ∅  in IN column of row 2 and replace it with { &lt;x,?&gt;, &lt;y,?&gt; }.</a:t>
            </a:r>
          </a:p>
          <a:p>
            <a:pPr lvl="0" algn="just"/>
            <a:endParaRPr lang="en-US" dirty="0" smtClean="0"/>
          </a:p>
          <a:p>
            <a:pPr lvl="0" algn="just"/>
            <a:r>
              <a:rPr lang="en-US" dirty="0" smtClean="0"/>
              <a:t>It also updates the OUT set of node 2 to reflect the fact that the definition of variable x generated at node 2 reaches the exit of node 2.  Notice that node 2 also kills the incoming fact that x is undefined, but retains the incoming fact that y is undefined.</a:t>
            </a:r>
            <a:br>
              <a:rPr lang="en-US" dirty="0" smtClean="0"/>
            </a:br>
            <a:r>
              <a:rPr lang="en-US" dirty="0" smtClean="0">
                <a:solidFill>
                  <a:srgbClr val="FF0000"/>
                </a:solidFill>
              </a:rPr>
              <a:t>Strike out ∅  in OUT[2] and replace it with { &lt;x,2&gt;, &lt;y,?&gt; }.</a:t>
            </a:r>
          </a:p>
          <a:p>
            <a:pPr lvl="0" algn="just"/>
            <a:endParaRPr lang="en-US" dirty="0" smtClean="0"/>
          </a:p>
          <a:p>
            <a:pPr lvl="0" algn="just"/>
            <a:r>
              <a:rPr lang="en-US" dirty="0" smtClean="0"/>
              <a:t>Likewise, it updates the IN set of node 3 to reflect the fact that the definition of x at node 2 reaches it and the fact that y is still undefined.</a:t>
            </a:r>
          </a:p>
          <a:p>
            <a:pPr lvl="0" algn="just"/>
            <a:r>
              <a:rPr lang="en-US" dirty="0" smtClean="0">
                <a:solidFill>
                  <a:srgbClr val="FF0000"/>
                </a:solidFill>
              </a:rPr>
              <a:t>Strike out ∅  in IN[3] and replace it with { &lt;x,2&gt;, &lt;y,?&gt; }.</a:t>
            </a:r>
          </a:p>
          <a:p>
            <a:pPr lvl="0" algn="just"/>
            <a:endParaRPr lang="en-US" dirty="0" smtClean="0"/>
          </a:p>
          <a:p>
            <a:pPr lvl="0" algn="just"/>
            <a:r>
              <a:rPr lang="en-US" dirty="0" smtClean="0"/>
              <a:t>Continuing further, it updates the OUT set of node 3 to reflect the fact that not only is the incoming definition of variable x not overwritten by node 3, but furthermore, node 3 generates a new definition of variable y.  Both these definitions reach the exit of node 3.</a:t>
            </a:r>
          </a:p>
          <a:p>
            <a:pPr lvl="0" algn="just"/>
            <a:r>
              <a:rPr lang="en-US" dirty="0" smtClean="0">
                <a:solidFill>
                  <a:srgbClr val="FF0000"/>
                </a:solidFill>
              </a:rPr>
              <a:t>Strike out ∅  in OUT[3] and replace it with { &lt;x,2&gt;, &lt;y,3&gt; }.</a:t>
            </a:r>
          </a:p>
          <a:p>
            <a:pPr lvl="0" algn="just"/>
            <a:endParaRPr lang="en-US" dirty="0" smtClean="0"/>
          </a:p>
          <a:p>
            <a:pPr lvl="0" algn="just"/>
            <a:r>
              <a:rPr lang="en-US" dirty="0" smtClean="0"/>
              <a:t>Recall that the IN set at node 2 contains the hypothetical definition of variable y, indicating that y is uninitialized at this point.  A bug-finding tool could use this information to deduce that the use of variable y at node 2 might be uninitialized, a potential programming error.  </a:t>
            </a:r>
          </a:p>
          <a:p>
            <a:pPr lvl="0" algn="just"/>
            <a:endParaRPr lang="en-US" dirty="0" smtClean="0"/>
          </a:p>
          <a:p>
            <a:pPr lvl="0" algn="just"/>
            <a:r>
              <a:rPr lang="en-US" dirty="0" smtClean="0"/>
              <a:t>Let’s update the remaining entries of this table in the following quiz.</a:t>
            </a:r>
          </a:p>
          <a:p>
            <a:pPr lvl="0" algn="just"/>
            <a:endParaRPr lang="en-US" dirty="0" smtClean="0"/>
          </a:p>
        </p:txBody>
      </p:sp>
      <p:sp>
        <p:nvSpPr>
          <p:cNvPr id="2" name="Slide Number Placeholder 1"/>
          <p:cNvSpPr>
            <a:spLocks noGrp="1"/>
          </p:cNvSpPr>
          <p:nvPr>
            <p:ph type="sldNum" sz="quarter" idx="10"/>
          </p:nvPr>
        </p:nvSpPr>
        <p:spPr/>
        <p:txBody>
          <a:bodyPr/>
          <a:lstStyle/>
          <a:p>
            <a:fld id="{01EF401B-BF42-824C-898A-134946E132BD}" type="slidenum">
              <a:rPr lang="en-US" smtClean="0"/>
              <a:pPr/>
              <a:t>19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0672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p:txBody>
          <a:bodyPr/>
          <a:lstStyle/>
          <a:p>
            <a:pPr lvl="0" algn="just"/>
            <a:r>
              <a:rPr lang="en-US" dirty="0" smtClean="0"/>
              <a:t>Dataflow analysis is a kind of static analysis for reasoning about the flow of data in runs of a program.</a:t>
            </a:r>
          </a:p>
          <a:p>
            <a:pPr lvl="0" algn="just"/>
            <a:endParaRPr lang="en-US" dirty="0" smtClean="0"/>
          </a:p>
          <a:p>
            <a:pPr lvl="0" algn="just"/>
            <a:r>
              <a:rPr lang="en-US" dirty="0" smtClean="0"/>
              <a:t>The data can be of different kinds: constants (such as the number 7 or the string literal “hello”), variables (such as ‘foo’), expressions (such as 7 * foo), and so on.</a:t>
            </a:r>
          </a:p>
          <a:p>
            <a:pPr lvl="0" algn="just"/>
            <a:endParaRPr lang="en-US" dirty="0" smtClean="0"/>
          </a:p>
          <a:p>
            <a:pPr lvl="0" algn="just"/>
            <a:r>
              <a:rPr lang="en-US" dirty="0" smtClean="0"/>
              <a:t>This information in turn is used by bug-finding tools to find programming errors and by compilers to generate efficient code for the given program.</a:t>
            </a:r>
            <a:endParaRPr lang="en-US"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01EF401B-BF42-824C-898A-134946E132BD}" type="slidenum">
              <a:rPr lang="en-US" smtClean="0"/>
              <a:t>2</a:t>
            </a:fld>
            <a:endParaRPr lang="en-US"/>
          </a:p>
        </p:txBody>
      </p:sp>
    </p:spTree>
    <p:extLst>
      <p:ext uri="{BB962C8B-B14F-4D97-AF65-F5344CB8AC3E}">
        <p14:creationId xmlns:p14="http://schemas.microsoft.com/office/powerpoint/2010/main" val="1380202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70" name="Shape 470"/>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Fill in the blank entries in the table with the final values of the corresponding IN and OUT sets computed by the chaotic iteration algorithm for reaching definitions analysis.</a:t>
            </a:r>
          </a:p>
          <a:p>
            <a:pPr lvl="0" algn="just"/>
            <a:endParaRPr lang="en-US" dirty="0" smtClean="0"/>
          </a:p>
          <a:p>
            <a:pPr lvl="0" algn="just"/>
            <a:r>
              <a:rPr lang="en-US" dirty="0" smtClean="0"/>
              <a:t>Keep in mind the two operations that the algorithm applies to each node.  The first operation states that the IN set of a node is the union of the OUT sets of its immediate predecessor nodes.  The second operation states that the OUT set of a node contains all the definitions in the IN set of that node, minus definitions that are overwritten by that node, plus any new definitions that are generated by that node.</a:t>
            </a:r>
          </a:p>
          <a:p>
            <a:pPr lvl="0" algn="just"/>
            <a:endParaRPr lang="en-US" dirty="0" smtClean="0"/>
          </a:p>
          <a:p>
            <a:pPr lvl="0" algn="just"/>
            <a:r>
              <a:rPr lang="en-US" dirty="0" smtClean="0"/>
              <a:t>Remember to keep iterating through the whole table, applying these two operations to each node until there are no changes in a given pass through the table.</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20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90361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70" name="Shape 470"/>
          <p:cNvSpPr txBox="1">
            <a:spLocks noGrp="1"/>
          </p:cNvSpPr>
          <p:nvPr>
            <p:ph type="body" idx="1"/>
          </p:nvPr>
        </p:nvSpPr>
        <p:spPr/>
        <p:txBody>
          <a:bodyPr/>
          <a:lstStyle/>
          <a:p>
            <a:pPr lvl="0" algn="just"/>
            <a:r>
              <a:rPr lang="en-US" dirty="0" smtClean="0">
                <a:solidFill>
                  <a:srgbClr val="FF0000"/>
                </a:solidFill>
              </a:rPr>
              <a:t>{SOLUTION SLIDE}</a:t>
            </a:r>
          </a:p>
          <a:p>
            <a:pPr lvl="0" algn="just"/>
            <a:endParaRPr lang="en-US" dirty="0" smtClean="0"/>
          </a:p>
          <a:p>
            <a:pPr lvl="0" algn="just"/>
            <a:r>
              <a:rPr lang="en-US" dirty="0" smtClean="0"/>
              <a:t>Let’s review the solution.</a:t>
            </a:r>
          </a:p>
          <a:p>
            <a:pPr lvl="0" algn="just"/>
            <a:endParaRPr lang="en-US" dirty="0" smtClean="0"/>
          </a:p>
          <a:p>
            <a:pPr lvl="0" algn="just"/>
            <a:r>
              <a:rPr lang="en-US" dirty="0" smtClean="0"/>
              <a:t>Consider the condition node labeled 4. Its IN set consists of all facts from the OUT sets of its immediate predecessors, which are nodes 3 and 6.  So the IN set contains the definition of x at node 2 and the definition of y at node 3 </a:t>
            </a:r>
            <a:r>
              <a:rPr lang="en-US" dirty="0" smtClean="0">
                <a:solidFill>
                  <a:srgbClr val="FF0000"/>
                </a:solidFill>
              </a:rPr>
              <a:t>(write &lt;x,2&gt; and &lt;y,3&gt; in IN[4])</a:t>
            </a:r>
            <a:r>
              <a:rPr lang="en-US" dirty="0" smtClean="0"/>
              <a:t>.</a:t>
            </a:r>
            <a:r>
              <a:rPr lang="en-US" dirty="0" smtClean="0">
                <a:solidFill>
                  <a:srgbClr val="FF0000"/>
                </a:solidFill>
              </a:rPr>
              <a:t>  </a:t>
            </a:r>
            <a:r>
              <a:rPr lang="en-US" dirty="0" smtClean="0"/>
              <a:t>The condition node neither generates nor overwrites any definitions, so we copy these two facts to the OUT set </a:t>
            </a:r>
            <a:r>
              <a:rPr lang="en-US" dirty="0" smtClean="0">
                <a:solidFill>
                  <a:srgbClr val="FF0000"/>
                </a:solidFill>
              </a:rPr>
              <a:t>(write &lt;x,2&gt; and &lt;y,3&gt; in OUT[4])</a:t>
            </a:r>
            <a:r>
              <a:rPr lang="en-US" dirty="0" smtClean="0"/>
              <a:t>.</a:t>
            </a:r>
            <a:endParaRPr lang="en-US" dirty="0" smtClean="0">
              <a:solidFill>
                <a:srgbClr val="FF0000"/>
              </a:solidFill>
            </a:endParaRPr>
          </a:p>
          <a:p>
            <a:pPr lvl="0" algn="just"/>
            <a:endParaRPr lang="en-US" dirty="0" smtClean="0"/>
          </a:p>
          <a:p>
            <a:pPr lvl="0" algn="just"/>
            <a:r>
              <a:rPr lang="en-US" dirty="0" smtClean="0"/>
              <a:t>Next, we copy the OUT set of node 4 to the IN set of node 5 </a:t>
            </a:r>
            <a:r>
              <a:rPr lang="en-US" dirty="0" smtClean="0">
                <a:solidFill>
                  <a:srgbClr val="FF0000"/>
                </a:solidFill>
              </a:rPr>
              <a:t>(write &lt;x,2&gt; and &lt;y,3&gt; in IN[5])</a:t>
            </a:r>
            <a:r>
              <a:rPr lang="en-US" dirty="0" smtClean="0"/>
              <a:t>.</a:t>
            </a:r>
            <a:endParaRPr lang="en-US" dirty="0" smtClean="0">
              <a:solidFill>
                <a:srgbClr val="FF0000"/>
              </a:solidFill>
            </a:endParaRPr>
          </a:p>
          <a:p>
            <a:pPr lvl="0" algn="just"/>
            <a:r>
              <a:rPr lang="en-US" dirty="0" smtClean="0"/>
              <a:t/>
            </a:r>
            <a:br>
              <a:rPr lang="en-US" dirty="0" smtClean="0"/>
            </a:br>
            <a:r>
              <a:rPr lang="en-US" dirty="0" smtClean="0"/>
              <a:t>Now, to compute the OUT[5], we first copy &lt;x,2&gt; and &lt;y,3&gt; from the IN[5] </a:t>
            </a:r>
            <a:r>
              <a:rPr lang="en-US" dirty="0" smtClean="0">
                <a:solidFill>
                  <a:srgbClr val="FF0000"/>
                </a:solidFill>
              </a:rPr>
              <a:t>(write &lt;x,2&gt; and &lt;y,3&gt; in OUT[5])</a:t>
            </a:r>
            <a:r>
              <a:rPr lang="en-US" dirty="0" smtClean="0"/>
              <a:t>.  Since the node overwrites the definition of y, we delete &lt;y,3&gt; and add &lt;y,5&gt; </a:t>
            </a:r>
            <a:r>
              <a:rPr lang="en-US" dirty="0" smtClean="0">
                <a:solidFill>
                  <a:srgbClr val="FF0000"/>
                </a:solidFill>
              </a:rPr>
              <a:t>(erase &lt;y,3&gt; and write &lt;y,5&gt; in OUT[5])</a:t>
            </a:r>
            <a:r>
              <a:rPr lang="en-US" dirty="0" smtClean="0"/>
              <a:t>.</a:t>
            </a:r>
            <a:endParaRPr lang="en-US" dirty="0" smtClean="0">
              <a:solidFill>
                <a:srgbClr val="FF0000"/>
              </a:solidFill>
            </a:endParaRPr>
          </a:p>
          <a:p>
            <a:pPr lvl="0" algn="just"/>
            <a:endParaRPr lang="en-US" dirty="0" smtClean="0"/>
          </a:p>
          <a:p>
            <a:pPr lvl="0" algn="just"/>
            <a:r>
              <a:rPr lang="en-US" dirty="0" smtClean="0"/>
              <a:t>Since node 5 is the only immediate predecessor of node 6, we copy OUT[5] to IN[6] </a:t>
            </a:r>
            <a:r>
              <a:rPr lang="en-US" dirty="0" smtClean="0">
                <a:solidFill>
                  <a:srgbClr val="FF0000"/>
                </a:solidFill>
              </a:rPr>
              <a:t>(write &lt;x,2&gt; and &lt;y,5&gt; in IN[6])</a:t>
            </a:r>
            <a:r>
              <a:rPr lang="en-US" dirty="0" smtClean="0"/>
              <a:t>.</a:t>
            </a:r>
            <a:endParaRPr lang="en-US" dirty="0" smtClean="0">
              <a:solidFill>
                <a:srgbClr val="FF0000"/>
              </a:solidFill>
            </a:endParaRPr>
          </a:p>
          <a:p>
            <a:pPr lvl="0" algn="just"/>
            <a:endParaRPr lang="en-US" dirty="0" smtClean="0"/>
          </a:p>
          <a:p>
            <a:pPr lvl="0" algn="just"/>
            <a:r>
              <a:rPr lang="en-US" dirty="0" smtClean="0"/>
              <a:t>Then, at node 6, we first copy IN[6] to OUT[6] </a:t>
            </a:r>
            <a:r>
              <a:rPr lang="en-US" dirty="0" smtClean="0">
                <a:solidFill>
                  <a:srgbClr val="FF0000"/>
                </a:solidFill>
              </a:rPr>
              <a:t>(write &lt;x,2&gt; and &lt;y,5&gt; in OUT[6])</a:t>
            </a:r>
            <a:r>
              <a:rPr lang="en-US" dirty="0" smtClean="0"/>
              <a:t>.  Since node 6 redefines x, we delete &lt;x,2&gt; and replace it with &lt;x,6&gt; </a:t>
            </a:r>
            <a:r>
              <a:rPr lang="en-US" dirty="0" smtClean="0">
                <a:solidFill>
                  <a:srgbClr val="FF0000"/>
                </a:solidFill>
              </a:rPr>
              <a:t>(erase &lt;x,2&gt; and write &lt;x,6&gt; in IN[6])</a:t>
            </a:r>
            <a:r>
              <a:rPr lang="en-US" dirty="0" smtClean="0"/>
              <a:t>.</a:t>
            </a:r>
            <a:endParaRPr lang="en-US" dirty="0" smtClean="0">
              <a:solidFill>
                <a:srgbClr val="FF0000"/>
              </a:solidFill>
            </a:endParaRPr>
          </a:p>
          <a:p>
            <a:pPr lvl="0" algn="just"/>
            <a:endParaRPr lang="en-US" dirty="0" smtClean="0"/>
          </a:p>
          <a:p>
            <a:pPr lvl="0" algn="just"/>
            <a:r>
              <a:rPr lang="en-US" dirty="0" smtClean="0"/>
              <a:t>Finally, we look at the immediate predecessor of node 7, which is node 4, to determine the IN set of node 7 </a:t>
            </a:r>
            <a:r>
              <a:rPr lang="en-US" dirty="0" smtClean="0">
                <a:solidFill>
                  <a:srgbClr val="FF0000"/>
                </a:solidFill>
              </a:rPr>
              <a:t>(write &lt;x,2&gt; and &lt;y,3&gt; in IN[7])</a:t>
            </a:r>
            <a:r>
              <a:rPr lang="en-US" dirty="0" smtClean="0"/>
              <a:t>.</a:t>
            </a:r>
            <a:endParaRPr lang="en-US" dirty="0" smtClean="0">
              <a:solidFill>
                <a:srgbClr val="FF0000"/>
              </a:solidFill>
            </a:endParaRPr>
          </a:p>
          <a:p>
            <a:pPr lvl="0" algn="just"/>
            <a:endParaRPr lang="en-US" dirty="0" smtClean="0"/>
          </a:p>
          <a:p>
            <a:pPr lvl="0" algn="just"/>
            <a:r>
              <a:rPr lang="en-US" dirty="0" smtClean="0"/>
              <a:t>Now we loop back to our earlier if-statement. We’ve already visited this point, so we already have an IN set.  Therefore we’ll union the existing IN set with the OUT of the newly found predecessor, node 6. </a:t>
            </a:r>
            <a:r>
              <a:rPr lang="en-US" dirty="0" smtClean="0">
                <a:solidFill>
                  <a:srgbClr val="FF0000"/>
                </a:solidFill>
              </a:rPr>
              <a:t>(write &lt;y,5&gt; and &lt;x,6&gt; in IN[4])</a:t>
            </a:r>
            <a:r>
              <a:rPr lang="en-US" dirty="0" smtClean="0"/>
              <a:t> This gives us the new set: &lt;</a:t>
            </a:r>
            <a:r>
              <a:rPr lang="en-US" dirty="0" smtClean="0">
                <a:sym typeface="Calibri"/>
              </a:rPr>
              <a:t>x,2&gt;,&lt;x,6&gt;,&lt;y,3&gt; ,&lt;y,5&gt;</a:t>
            </a:r>
            <a:r>
              <a:rPr lang="en-US" dirty="0" smtClean="0"/>
              <a:t>.  This will in turn modify our OUT to be &lt;</a:t>
            </a:r>
            <a:r>
              <a:rPr lang="en-US" dirty="0" smtClean="0">
                <a:sym typeface="Calibri"/>
              </a:rPr>
              <a:t>x,2&gt;,&lt;x,6&gt;,&lt;y,3&gt; ,&lt;y,5&gt;</a:t>
            </a:r>
            <a:r>
              <a:rPr lang="en-US" dirty="0" smtClean="0"/>
              <a:t> as well </a:t>
            </a:r>
            <a:r>
              <a:rPr lang="en-US" dirty="0" smtClean="0">
                <a:solidFill>
                  <a:srgbClr val="FF0000"/>
                </a:solidFill>
              </a:rPr>
              <a:t>(write &lt;y,5&gt; and &lt;x,6&gt; in OUT[4])</a:t>
            </a:r>
            <a:r>
              <a:rPr lang="en-US" dirty="0" smtClean="0"/>
              <a:t>.</a:t>
            </a:r>
            <a:endParaRPr lang="en-US" dirty="0" smtClean="0">
              <a:solidFill>
                <a:srgbClr val="FF0000"/>
              </a:solidFill>
            </a:endParaRPr>
          </a:p>
          <a:p>
            <a:pPr lvl="0" algn="just"/>
            <a:endParaRPr lang="en-US" dirty="0" smtClean="0"/>
          </a:p>
          <a:p>
            <a:pPr lvl="0" algn="just"/>
            <a:r>
              <a:rPr lang="en-US" dirty="0" smtClean="0"/>
              <a:t>This change propagates down through the left branch, updating the IN and OUT sets of statement 5 and the IN set of statement 6 </a:t>
            </a:r>
            <a:r>
              <a:rPr lang="en-US" dirty="0" smtClean="0">
                <a:solidFill>
                  <a:srgbClr val="FF0000"/>
                </a:solidFill>
              </a:rPr>
              <a:t>(write &lt;y,5&gt; and &lt;x,6&gt; in IN[5]; write &lt;x,6&gt; in OUT[5]; write &lt;x,6&gt; in IN[6])</a:t>
            </a:r>
            <a:r>
              <a:rPr lang="en-US" dirty="0" smtClean="0"/>
              <a:t>.</a:t>
            </a:r>
            <a:endParaRPr lang="en-US" dirty="0" smtClean="0">
              <a:solidFill>
                <a:srgbClr val="FF0000"/>
              </a:solidFill>
            </a:endParaRPr>
          </a:p>
          <a:p>
            <a:pPr lvl="0" algn="just"/>
            <a:endParaRPr lang="en-US" dirty="0" smtClean="0"/>
          </a:p>
          <a:p>
            <a:pPr lvl="0" algn="just"/>
            <a:endParaRPr lang="en-US" dirty="0"/>
          </a:p>
          <a:p>
            <a:pPr lvl="0" algn="just"/>
            <a:endParaRPr lang="en-US" dirty="0" smtClean="0"/>
          </a:p>
          <a:p>
            <a:pPr lvl="0" algn="just"/>
            <a:r>
              <a:rPr lang="en-US" dirty="0" smtClean="0"/>
              <a:t>Now, looking at our last program point, the exit, we look at the OUT for node 4 and take that as our IN set </a:t>
            </a:r>
            <a:r>
              <a:rPr lang="en-US" dirty="0" smtClean="0">
                <a:solidFill>
                  <a:srgbClr val="FF0000"/>
                </a:solidFill>
              </a:rPr>
              <a:t>(write &lt;y,5&gt; and &lt;x,6&gt; in IN[7])</a:t>
            </a:r>
            <a:r>
              <a:rPr lang="en-US" dirty="0" smtClean="0"/>
              <a:t>.</a:t>
            </a:r>
          </a:p>
          <a:p>
            <a:pPr lvl="0" algn="just"/>
            <a:endParaRPr lang="en-US" dirty="0" smtClean="0"/>
          </a:p>
          <a:p>
            <a:pPr lvl="0" algn="just"/>
            <a:r>
              <a:rPr lang="en-US" dirty="0" smtClean="0"/>
              <a:t>Finally, making another pass through the table, we see that there are no more updates made to the IN or OUT sets of any node. This means we’re done! We now know which variables have possibly been defined at each point in this program.</a:t>
            </a:r>
          </a:p>
        </p:txBody>
      </p:sp>
      <p:sp>
        <p:nvSpPr>
          <p:cNvPr id="2" name="Slide Number Placeholder 1"/>
          <p:cNvSpPr>
            <a:spLocks noGrp="1"/>
          </p:cNvSpPr>
          <p:nvPr>
            <p:ph type="sldNum" sz="quarter" idx="10"/>
          </p:nvPr>
        </p:nvSpPr>
        <p:spPr/>
        <p:txBody>
          <a:bodyPr/>
          <a:lstStyle/>
          <a:p>
            <a:fld id="{01EF401B-BF42-824C-898A-134946E132BD}" type="slidenum">
              <a:rPr lang="en-US" smtClean="0"/>
              <a:pPr/>
              <a:t>21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3105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3" name="Shape 503"/>
          <p:cNvSpPr txBox="1">
            <a:spLocks noGrp="1"/>
          </p:cNvSpPr>
          <p:nvPr>
            <p:ph type="body" idx="1"/>
          </p:nvPr>
        </p:nvSpPr>
        <p:spPr/>
        <p:txBody>
          <a:bodyPr/>
          <a:lstStyle/>
          <a:p>
            <a:pPr lvl="0" algn="just"/>
            <a:r>
              <a:rPr lang="en-US" dirty="0" smtClean="0"/>
              <a:t>At this point, you might be wondering whether the chaotic iteration algorithm is guaranteed to terminate for every program in the WHILE language, despite its seemingly chaotic nature.</a:t>
            </a:r>
          </a:p>
          <a:p>
            <a:pPr lvl="0" algn="just"/>
            <a:endParaRPr lang="en-US" dirty="0" smtClean="0"/>
          </a:p>
          <a:p>
            <a:pPr lvl="0" algn="just"/>
            <a:r>
              <a:rPr lang="en-US" dirty="0" smtClean="0"/>
              <a:t>The answer, perhaps somewhat surprisingly, is yes.</a:t>
            </a:r>
          </a:p>
          <a:p>
            <a:pPr lvl="0" algn="just"/>
            <a:endParaRPr lang="en-US" dirty="0" smtClean="0"/>
          </a:p>
          <a:p>
            <a:pPr lvl="0" algn="just"/>
            <a:r>
              <a:rPr lang="en-US" dirty="0" smtClean="0"/>
              <a:t>The reason for this is two-fold.  First, the two operations that this algorithm applies in each iteration are monotonic, that is, they never cause the IN and OUT sets to shrink.  We indeed observed this behavior in the table of the reaching definitions example, where these sets always grew bigger.</a:t>
            </a:r>
          </a:p>
          <a:p>
            <a:pPr lvl="0" algn="just"/>
            <a:endParaRPr lang="en-US" dirty="0" smtClean="0"/>
          </a:p>
          <a:p>
            <a:pPr lvl="0" algn="just"/>
            <a:r>
              <a:rPr lang="en-US" dirty="0" smtClean="0"/>
              <a:t>Secondly, the largest that any such set can get is the set of all definitions in the program, which is finite. This implies that the IN and OUT sets cannot grow forever.</a:t>
            </a:r>
          </a:p>
          <a:p>
            <a:pPr lvl="0" algn="just"/>
            <a:endParaRPr lang="en-US" dirty="0" smtClean="0"/>
          </a:p>
          <a:p>
            <a:pPr lvl="0" algn="just"/>
            <a:r>
              <a:rPr lang="en-US" dirty="0" smtClean="0"/>
              <a:t>Together, these two reasons ensure that all IN and OUT sets will stop changing in some iteration of the</a:t>
            </a:r>
            <a:br>
              <a:rPr lang="en-US" dirty="0" smtClean="0"/>
            </a:br>
            <a:r>
              <a:rPr lang="en-US" dirty="0" smtClean="0"/>
              <a:t>chaotic iteration algorithm, which is the condition under which the algorithm terminates.</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22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2859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10" name="Shape 510"/>
          <p:cNvSpPr txBox="1">
            <a:spLocks noGrp="1"/>
          </p:cNvSpPr>
          <p:nvPr>
            <p:ph type="body" idx="1"/>
          </p:nvPr>
        </p:nvSpPr>
        <p:spPr/>
        <p:txBody>
          <a:bodyPr/>
          <a:lstStyle/>
          <a:p>
            <a:pPr lvl="0" algn="just"/>
            <a:r>
              <a:rPr lang="en-US" dirty="0" smtClean="0"/>
              <a:t>Now let’s move on to the second of the four classical dataflow analyses.  This one is called Very Busy Expressions analysis.  We will present this analysis by following a recipe similar to the one we used to present Reaching Definitions analysis.</a:t>
            </a:r>
            <a:endParaRPr lang="en-US" dirty="0"/>
          </a:p>
          <a:p>
            <a:pPr lvl="0" algn="just"/>
            <a:endParaRPr lang="en-US" dirty="0" smtClean="0"/>
          </a:p>
          <a:p>
            <a:pPr lvl="0" algn="just"/>
            <a:r>
              <a:rPr lang="en-US" dirty="0" smtClean="0"/>
              <a:t>The goal of Very Busy Expressions analysis is to compute expressions that are very busy at the exit from each program point.</a:t>
            </a:r>
          </a:p>
          <a:p>
            <a:pPr lvl="0" algn="just"/>
            <a:endParaRPr lang="en-US" dirty="0"/>
          </a:p>
          <a:p>
            <a:pPr lvl="0" algn="just"/>
            <a:r>
              <a:rPr lang="en-US" dirty="0" smtClean="0"/>
              <a:t>An expression is very busy if, no matter what path is taken, the expression is always used before any of the variables occurring in it are redefined.</a:t>
            </a:r>
          </a:p>
          <a:p>
            <a:pPr lvl="0" algn="just"/>
            <a:endParaRPr lang="en-US" dirty="0" smtClean="0"/>
          </a:p>
          <a:p>
            <a:pPr lvl="0" algn="just"/>
            <a:r>
              <a:rPr lang="en-US" dirty="0" smtClean="0"/>
              <a:t>Let us look at the following example program. Let’s consider these two expressions in this program: a - b and b - a.</a:t>
            </a:r>
          </a:p>
          <a:p>
            <a:pPr lvl="0" algn="just"/>
            <a:r>
              <a:rPr lang="en-US" dirty="0" smtClean="0"/>
              <a:t/>
            </a:r>
            <a:br>
              <a:rPr lang="en-US" dirty="0" smtClean="0"/>
            </a:br>
            <a:r>
              <a:rPr lang="en-US" dirty="0" smtClean="0"/>
              <a:t>Consider the program point P at the entry of the condition statement. </a:t>
            </a:r>
            <a:r>
              <a:rPr lang="en-US" dirty="0" smtClean="0">
                <a:solidFill>
                  <a:srgbClr val="FF0000"/>
                </a:solidFill>
              </a:rPr>
              <a:t>(write P and arrow)</a:t>
            </a:r>
          </a:p>
          <a:p>
            <a:pPr lvl="0" algn="just"/>
            <a:endParaRPr lang="en-US" dirty="0" smtClean="0"/>
          </a:p>
          <a:p>
            <a:pPr lvl="0" algn="just"/>
            <a:r>
              <a:rPr lang="en-US" dirty="0" smtClean="0"/>
              <a:t>The expression b - a is very busy at this point since it is used along both the paths from that point, here and here </a:t>
            </a:r>
            <a:r>
              <a:rPr lang="en-US" dirty="0" smtClean="0">
                <a:solidFill>
                  <a:srgbClr val="FF0000"/>
                </a:solidFill>
              </a:rPr>
              <a:t>(gesture)</a:t>
            </a:r>
            <a:r>
              <a:rPr lang="en-US" dirty="0" smtClean="0"/>
              <a:t>, before any of the variables occurring in the expression is redefined.  Now let’s consider expression a - b.  This expression is used on both the paths as well, but variable a in the expression is redefined along one of those paths here </a:t>
            </a:r>
            <a:r>
              <a:rPr lang="en-US" dirty="0" smtClean="0">
                <a:solidFill>
                  <a:srgbClr val="FF0000"/>
                </a:solidFill>
              </a:rPr>
              <a:t>(gesture)</a:t>
            </a:r>
            <a:r>
              <a:rPr lang="en-US" dirty="0" smtClean="0"/>
              <a:t>, before the expression is used here </a:t>
            </a:r>
            <a:r>
              <a:rPr lang="en-US" dirty="0" smtClean="0">
                <a:solidFill>
                  <a:srgbClr val="FF0000"/>
                </a:solidFill>
              </a:rPr>
              <a:t>(gesture)</a:t>
            </a:r>
            <a:r>
              <a:rPr lang="en-US" dirty="0" smtClean="0"/>
              <a:t>.  So expression a - b is not very busy at program point P.</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23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7902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p:txBody>
          <a:bodyPr/>
          <a:lstStyle/>
          <a:p>
            <a:pPr lvl="0" algn="just"/>
            <a:r>
              <a:rPr lang="en-US" dirty="0" smtClean="0"/>
              <a:t>Here’s the first of the two operations of very-busy-expressions analysis.  This rule states how to compute the set of facts at the exit of a particular node in the control-flow graph.  We do this by taking the intersection of the sets of expressions at the entry of that node’s immediate successors: that is, the intersection of IN[n’] for each successor node n’ of n.</a:t>
            </a:r>
          </a:p>
          <a:p>
            <a:pPr lvl="0" algn="just"/>
            <a:endParaRPr lang="en-US" dirty="0" smtClean="0"/>
          </a:p>
          <a:p>
            <a:pPr lvl="0" algn="just"/>
            <a:endParaRPr lang="en-US" dirty="0" smtClean="0"/>
          </a:p>
          <a:p>
            <a:pPr lvl="0" algn="just"/>
            <a:endParaRPr lang="en-US" dirty="0" smtClean="0"/>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24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56127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txBox="1">
            <a:spLocks noGrp="1"/>
          </p:cNvSpPr>
          <p:nvPr>
            <p:ph type="body" idx="1"/>
          </p:nvPr>
        </p:nvSpPr>
        <p:spPr/>
        <p:txBody>
          <a:bodyPr/>
          <a:lstStyle/>
          <a:p>
            <a:pPr lvl="0" algn="just"/>
            <a:r>
              <a:rPr lang="en-US" dirty="0" smtClean="0"/>
              <a:t>The second operation of very-busy-expressions analysis tells us how to compute the set of facts at the entry of a particular node from the set of facts at the exit of that node.  The operation of this rule depends on the statement that occurs at the node we are looking at.</a:t>
            </a:r>
            <a:endParaRPr lang="en-US" dirty="0"/>
          </a:p>
          <a:p>
            <a:pPr lvl="0" algn="just"/>
            <a:endParaRPr lang="en-US" dirty="0" smtClean="0"/>
          </a:p>
          <a:p>
            <a:pPr lvl="0" algn="just"/>
            <a:r>
              <a:rPr lang="en-US" dirty="0" smtClean="0"/>
              <a:t>Like we did for reaching-definitions analysis, we’ll first state this operation in its general form, and then we’ll show specific instances of the operation corresponding to each kind of primitive statement in the WHILE language.</a:t>
            </a:r>
            <a:endParaRPr lang="en-US" dirty="0"/>
          </a:p>
          <a:p>
            <a:pPr lvl="0" algn="just"/>
            <a:endParaRPr lang="en-US" dirty="0" smtClean="0"/>
          </a:p>
          <a:p>
            <a:pPr lvl="0" algn="just"/>
            <a:r>
              <a:rPr lang="en-US" dirty="0" smtClean="0"/>
              <a:t>The general form of this operation states that the set of expressions at the entry of node n is equal to the set of expressions at the exit of node n, minus any expressions using variables that are modified by node n, </a:t>
            </a:r>
            <a:r>
              <a:rPr lang="en-US" dirty="0" err="1" smtClean="0"/>
              <a:t>unioned</a:t>
            </a:r>
            <a:r>
              <a:rPr lang="en-US" dirty="0" smtClean="0"/>
              <a:t> with any new expressions that are used by node n.  Like before, we call these sets of expressions the KILL set and the GEN set.</a:t>
            </a:r>
            <a:endParaRPr lang="en-US" dirty="0"/>
          </a:p>
          <a:p>
            <a:pPr lvl="0" algn="just"/>
            <a:endParaRPr lang="en-US" dirty="0" smtClean="0"/>
          </a:p>
          <a:p>
            <a:pPr lvl="0" algn="just"/>
            <a:r>
              <a:rPr lang="en-US" dirty="0" smtClean="0"/>
              <a:t>If the statement at node n is a conditional statement, then the KILL set and GEN set are empty, since nothing is modified or generated by the node.</a:t>
            </a:r>
          </a:p>
          <a:p>
            <a:pPr lvl="0" algn="just"/>
            <a:r>
              <a:rPr lang="en-US" dirty="0" smtClean="0"/>
              <a:t/>
            </a:r>
            <a:br>
              <a:rPr lang="en-US" dirty="0" smtClean="0"/>
            </a:br>
            <a:r>
              <a:rPr lang="en-US" dirty="0" smtClean="0"/>
              <a:t>If the statement at node n is an assignment statement of the form x = a, then the GEN set will contain the expression assigned to variable x at node n itself, reflecting the fact that this expression is used by node n.  The KILL set, on the other hand, contains every expression using x, reflecting the fact that all those expressions will be modified by node n.</a:t>
            </a:r>
            <a:endParaRPr lang="en-US" dirty="0"/>
          </a:p>
          <a:p>
            <a:pPr lvl="0" algn="just"/>
            <a:endParaRPr lang="en-US" dirty="0" smtClean="0"/>
          </a:p>
        </p:txBody>
      </p:sp>
      <p:sp>
        <p:nvSpPr>
          <p:cNvPr id="2" name="Slide Number Placeholder 1"/>
          <p:cNvSpPr>
            <a:spLocks noGrp="1"/>
          </p:cNvSpPr>
          <p:nvPr>
            <p:ph type="sldNum" sz="quarter" idx="10"/>
          </p:nvPr>
        </p:nvSpPr>
        <p:spPr/>
        <p:txBody>
          <a:bodyPr/>
          <a:lstStyle/>
          <a:p>
            <a:fld id="{01EF401B-BF42-824C-898A-134946E132BD}" type="slidenum">
              <a:rPr lang="en-US" smtClean="0"/>
              <a:pPr/>
              <a:t>25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14513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2" name="Shape 572"/>
          <p:cNvSpPr txBox="1">
            <a:spLocks noGrp="1"/>
          </p:cNvSpPr>
          <p:nvPr>
            <p:ph type="body" idx="1"/>
          </p:nvPr>
        </p:nvSpPr>
        <p:spPr/>
        <p:txBody>
          <a:bodyPr/>
          <a:lstStyle/>
          <a:p>
            <a:pPr lvl="0" algn="just"/>
            <a:r>
              <a:rPr lang="en-US" dirty="0" smtClean="0"/>
              <a:t>The overall algorithm for very busy expressions analysis is nearly identical to that for reaching definitions analysis but has three notable differences.</a:t>
            </a:r>
          </a:p>
          <a:p>
            <a:pPr lvl="0" algn="just"/>
            <a:endParaRPr lang="en-US" dirty="0" smtClean="0"/>
          </a:p>
          <a:p>
            <a:pPr lvl="0" algn="just"/>
            <a:r>
              <a:rPr lang="en-US" dirty="0" smtClean="0"/>
              <a:t>First, the two operations that are applied in each iteration of the algorithm are slightly different.   Notice that the roles of IN and OUT sets in these two operations are switched, reflecting the fact that very-busy-expressions analysis propagates information backwards in a control-flow graph, in contrast to reaching-definitions analysis, which propagates information forward.</a:t>
            </a:r>
          </a:p>
          <a:p>
            <a:pPr lvl="0" algn="just"/>
            <a:endParaRPr lang="en-US" dirty="0" smtClean="0"/>
          </a:p>
          <a:p>
            <a:pPr lvl="0" algn="just"/>
            <a:r>
              <a:rPr lang="en-US" dirty="0" smtClean="0"/>
              <a:t>Moreover, we take the intersection of sets as opposed to their union, which causes the IN and OUT sets of very busy expressions to shrink</a:t>
            </a:r>
            <a:r>
              <a:rPr lang="en-US" dirty="0"/>
              <a:t> </a:t>
            </a:r>
            <a:r>
              <a:rPr lang="en-US" dirty="0" smtClean="0"/>
              <a:t>as the algorithm progresses.  In contrast, recall that in reaching-definitions analysis, the IN and OUT sets of reaching definitions grow because we use the union operation.</a:t>
            </a:r>
          </a:p>
          <a:p>
            <a:pPr lvl="0" algn="just"/>
            <a:endParaRPr lang="en-US" dirty="0" smtClean="0"/>
          </a:p>
          <a:p>
            <a:pPr lvl="0" algn="just"/>
            <a:r>
              <a:rPr lang="en-US" dirty="0" smtClean="0"/>
              <a:t>This also makes it clear why we initialize all IN and OUT sets in very busy expressions analysis to the set of all expressions in the program, since these sets will shrink as the algorithm progresses.  In contrast, recall that the IN and OUT sets in reaching definitions analysis are initialized to the empty set, and those sets grow as that algorithm progresses.  (However, by convention, we still set the IN set of the exit node of the control-flow graph to be empty, since no expressions are very busy at the end of the program.)</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26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72637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1" name="Shape 581"/>
          <p:cNvSpPr txBox="1">
            <a:spLocks noGrp="1"/>
          </p:cNvSpPr>
          <p:nvPr>
            <p:ph type="body" idx="1"/>
          </p:nvPr>
        </p:nvSpPr>
        <p:spPr/>
        <p:txBody>
          <a:bodyPr/>
          <a:lstStyle/>
          <a:p>
            <a:pPr lvl="0" algn="just"/>
            <a:r>
              <a:rPr lang="en-US" dirty="0" smtClean="0"/>
              <a:t>Now let’s see how the chaotic iteration algorithm for very busy expressions analysis works on our example control-flow graph.</a:t>
            </a:r>
          </a:p>
          <a:p>
            <a:pPr lvl="0" algn="just"/>
            <a:endParaRPr lang="en-US" dirty="0" smtClean="0"/>
          </a:p>
          <a:p>
            <a:pPr lvl="0" algn="just"/>
            <a:r>
              <a:rPr lang="en-US" dirty="0" smtClean="0"/>
              <a:t>We will use this table to track the values of the IN and OUT sets of each of the 8 nodes in this control-flow graph.</a:t>
            </a:r>
          </a:p>
          <a:p>
            <a:pPr lvl="0" algn="just"/>
            <a:endParaRPr lang="en-US" dirty="0" smtClean="0"/>
          </a:p>
          <a:p>
            <a:pPr lvl="0" algn="just"/>
            <a:r>
              <a:rPr lang="en-US" dirty="0" smtClean="0"/>
              <a:t>The algorithm starts by initializing all these entries to the set of all expressions, except the OUT set of the exit node, which it initializes to the empty set.</a:t>
            </a:r>
          </a:p>
          <a:p>
            <a:pPr lvl="0" algn="just"/>
            <a:endParaRPr lang="en-US" dirty="0" smtClean="0"/>
          </a:p>
          <a:p>
            <a:pPr lvl="0" algn="just"/>
            <a:r>
              <a:rPr lang="en-US" dirty="0" smtClean="0"/>
              <a:t>As in the case of reaching definitions analysis, we will ignore the IN set of the entry node and the OUT set of the exit node as these nodes do not contain any statement and are merely placeholders.</a:t>
            </a:r>
            <a:br>
              <a:rPr lang="en-US" dirty="0" smtClean="0"/>
            </a:br>
            <a:endParaRPr lang="en-US" dirty="0" smtClean="0"/>
          </a:p>
          <a:p>
            <a:pPr lvl="0" algn="just"/>
            <a:r>
              <a:rPr lang="en-US" dirty="0" smtClean="0"/>
              <a:t>Next, the algorithm repeatedly picks each of the remaining nodes and applies the two rules that update their IN and OUT sets.</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27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61161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1" name="Shape 581"/>
          <p:cNvSpPr txBox="1">
            <a:spLocks noGrp="1"/>
          </p:cNvSpPr>
          <p:nvPr>
            <p:ph type="body" idx="1"/>
          </p:nvPr>
        </p:nvSpPr>
        <p:spPr/>
        <p:txBody>
          <a:bodyPr/>
          <a:lstStyle/>
          <a:p>
            <a:pPr lvl="0" algn="just"/>
            <a:r>
              <a:rPr lang="en-US" dirty="0" smtClean="0"/>
              <a:t>For instance, it updates the OUT set of node 7 to the empty set, reflecting the fact that no expressions are very busy at this point.</a:t>
            </a:r>
          </a:p>
          <a:p>
            <a:pPr lvl="0" algn="just"/>
            <a:r>
              <a:rPr lang="en-US" dirty="0" smtClean="0">
                <a:solidFill>
                  <a:srgbClr val="FF0000"/>
                </a:solidFill>
              </a:rPr>
              <a:t>Erase { b-a, a-b } in OUT[7] and replace it with ∅.</a:t>
            </a:r>
          </a:p>
          <a:p>
            <a:pPr lvl="0" algn="just"/>
            <a:endParaRPr lang="en-US" dirty="0" smtClean="0"/>
          </a:p>
          <a:p>
            <a:pPr lvl="0" algn="just"/>
            <a:r>
              <a:rPr lang="en-US" dirty="0" smtClean="0"/>
              <a:t>Likewise, it updates the IN set of node 7 to reflect the fact that expression a - b is very busy at this point, as it is indeed used immediately thereafter.</a:t>
            </a:r>
          </a:p>
          <a:p>
            <a:pPr lvl="0" algn="just"/>
            <a:r>
              <a:rPr lang="en-US" dirty="0" smtClean="0">
                <a:solidFill>
                  <a:srgbClr val="FF0000"/>
                </a:solidFill>
              </a:rPr>
              <a:t>Erase { b-a, a-b } in IN[7] and replace it with { a-b }.</a:t>
            </a:r>
          </a:p>
          <a:p>
            <a:pPr lvl="0" algn="just"/>
            <a:endParaRPr lang="en-US" dirty="0" smtClean="0"/>
          </a:p>
          <a:p>
            <a:pPr lvl="0" algn="just"/>
            <a:r>
              <a:rPr lang="en-US" dirty="0" smtClean="0"/>
              <a:t>Continuing along this branch, it similarly updates the OUT set of node 6 to the empty set, as no expressions are very busy at this point.</a:t>
            </a:r>
          </a:p>
          <a:p>
            <a:pPr lvl="0" algn="just"/>
            <a:r>
              <a:rPr lang="en-US" dirty="0" smtClean="0">
                <a:solidFill>
                  <a:srgbClr val="FF0000"/>
                </a:solidFill>
              </a:rPr>
              <a:t>Erase { b-a, a-b } in OUT[6] and replace it with ∅.</a:t>
            </a:r>
          </a:p>
          <a:p>
            <a:pPr lvl="0" algn="just"/>
            <a:endParaRPr lang="en-US" dirty="0" smtClean="0"/>
          </a:p>
          <a:p>
            <a:pPr lvl="0" algn="just"/>
            <a:r>
              <a:rPr lang="en-US" dirty="0" smtClean="0"/>
              <a:t>Similarly, it continues further backwards and updates the IN set of node 6 to reflect the fact that expression a - b is very busy at this point. </a:t>
            </a:r>
          </a:p>
          <a:p>
            <a:pPr lvl="0" algn="just"/>
            <a:r>
              <a:rPr lang="en-US" dirty="0" smtClean="0">
                <a:solidFill>
                  <a:srgbClr val="FF0000"/>
                </a:solidFill>
              </a:rPr>
              <a:t>Erase { b-a, a-b } in IN[6] and replace it with { a-b }.</a:t>
            </a:r>
          </a:p>
          <a:p>
            <a:pPr lvl="0" algn="just"/>
            <a:endParaRPr lang="en-US" dirty="0" smtClean="0"/>
          </a:p>
          <a:p>
            <a:pPr lvl="0" algn="just"/>
            <a:r>
              <a:rPr lang="en-US" dirty="0" smtClean="0"/>
              <a:t>Let’s update the remaining entries of this table in the following quiz.</a:t>
            </a:r>
          </a:p>
          <a:p>
            <a:pPr lvl="0" algn="just"/>
            <a:endParaRPr lang="en-US" dirty="0" smtClean="0"/>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28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27451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1" name="Shape 581"/>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Fill in the blank entries in the table with the final values of the corresponding IN and OUT sets computed</a:t>
            </a:r>
            <a:r>
              <a:rPr lang="en-US" dirty="0"/>
              <a:t> </a:t>
            </a:r>
            <a:r>
              <a:rPr lang="en-US" dirty="0" smtClean="0"/>
              <a:t>by the chaotic iteration algorithm for very busy expressions analysis.</a:t>
            </a:r>
          </a:p>
          <a:p>
            <a:pPr lvl="0" algn="just"/>
            <a:endParaRPr lang="en-US" dirty="0" smtClean="0"/>
          </a:p>
          <a:p>
            <a:pPr lvl="0" algn="just"/>
            <a:r>
              <a:rPr lang="en-US" dirty="0" smtClean="0"/>
              <a:t>Keep in mind the two operations that the algorithm applies to each node.</a:t>
            </a:r>
          </a:p>
          <a:p>
            <a:pPr lvl="0" algn="just"/>
            <a:endParaRPr lang="en-US" dirty="0" smtClean="0"/>
          </a:p>
          <a:p>
            <a:pPr lvl="0" algn="just"/>
            <a:r>
              <a:rPr lang="en-US" dirty="0" smtClean="0"/>
              <a:t>The first operation states that the OUT set of a node is the intersection of the IN sets of its immediate successor nodes.  The second operation states that the IN set of a node contains all the expressions in the OUT set of that node, minus expressions that are overwritten by that node, plus any new expressions that are generated by that node.</a:t>
            </a:r>
          </a:p>
          <a:p>
            <a:pPr lvl="0" algn="just"/>
            <a:endParaRPr lang="en-US" dirty="0" smtClean="0"/>
          </a:p>
          <a:p>
            <a:pPr lvl="0" algn="just"/>
            <a:r>
              <a:rPr lang="en-US" dirty="0" smtClean="0"/>
              <a:t>Remember to keep iterating through the whole table, applying these two operations to each node until there are no changes in a given pass through the table.</a:t>
            </a:r>
          </a:p>
          <a:p>
            <a:pPr lvl="0" algn="just"/>
            <a:endParaRPr lang="en-US" dirty="0" smtClean="0"/>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29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3700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p:txBody>
          <a:bodyPr/>
          <a:lstStyle/>
          <a:p>
            <a:pPr lvl="0" algn="just"/>
            <a:r>
              <a:rPr lang="en-US" dirty="0" smtClean="0"/>
              <a:t>Throughout this lesson, we will work with a simple programming language, called the WHILE language.</a:t>
            </a:r>
          </a:p>
          <a:p>
            <a:pPr lvl="0" algn="just"/>
            <a:endParaRPr lang="en-US" sz="700" dirty="0" smtClean="0"/>
          </a:p>
          <a:p>
            <a:pPr lvl="0" algn="just"/>
            <a:r>
              <a:rPr lang="en-US" dirty="0" smtClean="0"/>
              <a:t>Here is an example program written in this language to compute the factorial of 5.  The program has two integer variables x and y.  It initializes these two variables and then updates them in a loop.  Variable x contains the factorial of 5 at the end of the program.</a:t>
            </a:r>
          </a:p>
          <a:p>
            <a:pPr lvl="0" algn="just"/>
            <a:endParaRPr lang="en-US" sz="700" dirty="0" smtClean="0"/>
          </a:p>
          <a:p>
            <a:pPr lvl="0" algn="just"/>
            <a:r>
              <a:rPr lang="en-US" dirty="0" smtClean="0"/>
              <a:t>Here is a formal grammar that precisely describes the syntax of programs written in the WHILE language.  You can learn more about this notation by clicking on the link in the instructor notes.</a:t>
            </a:r>
          </a:p>
          <a:p>
            <a:pPr lvl="0" algn="just"/>
            <a:r>
              <a:rPr lang="en-US" dirty="0" smtClean="0">
                <a:solidFill>
                  <a:srgbClr val="FF0000"/>
                </a:solidFill>
              </a:rPr>
              <a:t>[https</a:t>
            </a:r>
            <a:r>
              <a:rPr lang="en-US" dirty="0">
                <a:solidFill>
                  <a:srgbClr val="FF0000"/>
                </a:solidFill>
              </a:rPr>
              <a:t>://</a:t>
            </a:r>
            <a:r>
              <a:rPr lang="en-US" dirty="0" err="1" smtClean="0">
                <a:solidFill>
                  <a:srgbClr val="FF0000"/>
                </a:solidFill>
              </a:rPr>
              <a:t>en.wikipedia.org</a:t>
            </a:r>
            <a:r>
              <a:rPr lang="en-US" dirty="0" smtClean="0">
                <a:solidFill>
                  <a:srgbClr val="FF0000"/>
                </a:solidFill>
              </a:rPr>
              <a:t>/wiki/Backus%E2%80%93Naur_Form]</a:t>
            </a:r>
          </a:p>
          <a:p>
            <a:pPr lvl="0" algn="just"/>
            <a:endParaRPr lang="en-US" sz="700" dirty="0" smtClean="0"/>
          </a:p>
          <a:p>
            <a:pPr lvl="0" algn="just"/>
            <a:r>
              <a:rPr lang="en-US" dirty="0" smtClean="0"/>
              <a:t>A program in this language is a statement S, which can be an assignment statement, a sequential composition of two statements, an if-then-else statement, or a while statement.  Notice that this definition of a statement is recursive, so it can be used to describe arbitrarily large programs: programs with nested if-then-else statements, programs with nested loops, and so on.</a:t>
            </a:r>
          </a:p>
          <a:p>
            <a:pPr lvl="0" algn="just"/>
            <a:endParaRPr lang="en-US" sz="700" dirty="0" smtClean="0"/>
          </a:p>
          <a:p>
            <a:pPr lvl="0" algn="just"/>
            <a:r>
              <a:rPr lang="en-US" dirty="0" smtClean="0"/>
              <a:t>For simplicity, we have only integer variables in this language.  Furthermore, assignments to such variables can only be arithmetic expressions of a limited form.  In particular, an arithmetic expression can be an integer variable which we denote using x, or an integer constant which we denote using n, or a multiplication of two expressions, or a subtraction of one expression from another expression.</a:t>
            </a:r>
          </a:p>
          <a:p>
            <a:pPr lvl="0" algn="just"/>
            <a:endParaRPr lang="en-US" sz="700" dirty="0" smtClean="0"/>
          </a:p>
          <a:p>
            <a:pPr lvl="0" algn="just"/>
            <a:r>
              <a:rPr lang="en-US" dirty="0" smtClean="0"/>
              <a:t>The definition of arithmetic expressions is also recursive, allowing us to write programs with arbitrarily large  expressions. It’s easy to extend the syntax of these expressions to include other operators such as</a:t>
            </a:r>
            <a:r>
              <a:rPr lang="en-US" dirty="0"/>
              <a:t> </a:t>
            </a:r>
            <a:r>
              <a:rPr lang="en-US" dirty="0" smtClean="0"/>
              <a:t>addition and division, but we will leave those out for now to keep it simple.</a:t>
            </a:r>
          </a:p>
          <a:p>
            <a:pPr lvl="0" algn="just"/>
            <a:endParaRPr lang="en-US" sz="700" dirty="0" smtClean="0"/>
          </a:p>
          <a:p>
            <a:pPr lvl="0" algn="just"/>
            <a:r>
              <a:rPr lang="en-US" dirty="0" smtClean="0"/>
              <a:t>Finally, to express conditions in if-then-else statements and while statements, we have </a:t>
            </a:r>
            <a:r>
              <a:rPr lang="en-US" dirty="0" err="1" smtClean="0"/>
              <a:t>boolean</a:t>
            </a:r>
            <a:r>
              <a:rPr lang="en-US" dirty="0"/>
              <a:t> </a:t>
            </a:r>
            <a:r>
              <a:rPr lang="en-US" dirty="0" smtClean="0"/>
              <a:t>expressions.  A </a:t>
            </a:r>
            <a:r>
              <a:rPr lang="en-US" dirty="0" err="1" smtClean="0"/>
              <a:t>boolean</a:t>
            </a:r>
            <a:r>
              <a:rPr lang="en-US" dirty="0" smtClean="0"/>
              <a:t> expression may be the constant true, the negation of another </a:t>
            </a:r>
            <a:r>
              <a:rPr lang="en-US" dirty="0" err="1" smtClean="0"/>
              <a:t>boolean</a:t>
            </a:r>
            <a:r>
              <a:rPr lang="en-US" dirty="0" smtClean="0"/>
              <a:t> expression, the conjunction of two </a:t>
            </a:r>
            <a:r>
              <a:rPr lang="en-US" dirty="0" err="1" smtClean="0"/>
              <a:t>boolean</a:t>
            </a:r>
            <a:r>
              <a:rPr lang="en-US" dirty="0" smtClean="0"/>
              <a:t> expressions b1 and b2, or a comparison between two arithmetic expressions a1 and a2.  Again, to keep things simple, we allow limited kinds of </a:t>
            </a:r>
            <a:r>
              <a:rPr lang="en-US" dirty="0" err="1" smtClean="0"/>
              <a:t>boolean</a:t>
            </a:r>
            <a:r>
              <a:rPr lang="en-US" dirty="0" smtClean="0"/>
              <a:t> expressions, although it is easy to extend the syntax of this language to include operators besides the ones shown here.</a:t>
            </a:r>
          </a:p>
          <a:p>
            <a:pPr lvl="0" algn="just"/>
            <a:endParaRPr lang="en-US" sz="700" dirty="0" smtClean="0"/>
          </a:p>
          <a:p>
            <a:pPr lvl="0" algn="just"/>
            <a:r>
              <a:rPr lang="en-US" dirty="0" smtClean="0"/>
              <a:t>Notice that the WHILE language does not have fancy constructs such as functions, pointers, or threads that are provided in commonly used programming languages like C and Java. This is because the presence of loops already makes the WHILE language expressive enough that interesting properties of programs written in this language are undecidable, and yet simple enough to allow us to study the fundamentals of dataflow analysis.</a:t>
            </a:r>
          </a:p>
        </p:txBody>
      </p:sp>
      <p:sp>
        <p:nvSpPr>
          <p:cNvPr id="2" name="Slide Number Placeholder 1"/>
          <p:cNvSpPr>
            <a:spLocks noGrp="1"/>
          </p:cNvSpPr>
          <p:nvPr>
            <p:ph type="sldNum" sz="quarter" idx="10"/>
          </p:nvPr>
        </p:nvSpPr>
        <p:spPr/>
        <p:txBody>
          <a:bodyPr/>
          <a:lstStyle/>
          <a:p>
            <a:fld id="{01EF401B-BF42-824C-898A-134946E132BD}" type="slidenum">
              <a:rPr lang="en-US" smtClean="0"/>
              <a:pPr/>
              <a:t>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87403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1" name="Shape 581"/>
          <p:cNvSpPr txBox="1">
            <a:spLocks noGrp="1"/>
          </p:cNvSpPr>
          <p:nvPr>
            <p:ph type="body" idx="1"/>
          </p:nvPr>
        </p:nvSpPr>
        <p:spPr/>
        <p:txBody>
          <a:bodyPr/>
          <a:lstStyle/>
          <a:p>
            <a:pPr lvl="0" algn="just"/>
            <a:r>
              <a:rPr lang="en-US" dirty="0" smtClean="0">
                <a:solidFill>
                  <a:srgbClr val="FF0000"/>
                </a:solidFill>
              </a:rPr>
              <a:t>{SOLUTION SLIDE}</a:t>
            </a:r>
          </a:p>
          <a:p>
            <a:pPr lvl="0" algn="just"/>
            <a:endParaRPr lang="en-US" dirty="0" smtClean="0"/>
          </a:p>
          <a:p>
            <a:pPr lvl="0" algn="just"/>
            <a:r>
              <a:rPr lang="en-US" dirty="0" smtClean="0"/>
              <a:t>Let’s trace the chaotic iteration algorithm through until it completes its iteration. Note that since we don’t have any loops in this program, we will only need to make one pass upwards before the IN and OUT sets stabilize.</a:t>
            </a:r>
          </a:p>
          <a:p>
            <a:pPr lvl="0" algn="just"/>
            <a:endParaRPr lang="en-US" dirty="0" smtClean="0"/>
          </a:p>
          <a:p>
            <a:pPr lvl="0" algn="just"/>
            <a:r>
              <a:rPr lang="en-US" dirty="0" smtClean="0"/>
              <a:t>Let’s look at node 4. Its only successor is node 5, so we copy IN[5] to OUT[4] </a:t>
            </a:r>
            <a:r>
              <a:rPr lang="en-US" dirty="0" smtClean="0">
                <a:solidFill>
                  <a:srgbClr val="FF0000"/>
                </a:solidFill>
              </a:rPr>
              <a:t>(replace OUT[4] by the empty set)</a:t>
            </a:r>
            <a:r>
              <a:rPr lang="en-US" dirty="0" smtClean="0"/>
              <a:t>.  Since OUT[4] is empty, we have no expressions to kill. All we need to do is add b-a to the set since the expression is being used at this node </a:t>
            </a:r>
            <a:r>
              <a:rPr lang="en-US" dirty="0" smtClean="0">
                <a:solidFill>
                  <a:srgbClr val="FF0000"/>
                </a:solidFill>
              </a:rPr>
              <a:t>(replace IN[4] by the set {b-a})</a:t>
            </a:r>
            <a:r>
              <a:rPr lang="en-US" dirty="0" smtClean="0"/>
              <a:t>.</a:t>
            </a:r>
          </a:p>
          <a:p>
            <a:pPr lvl="0" algn="just"/>
            <a:endParaRPr lang="en-US" dirty="0" smtClean="0"/>
          </a:p>
          <a:p>
            <a:pPr lvl="0" algn="just"/>
            <a:r>
              <a:rPr lang="en-US" dirty="0" smtClean="0"/>
              <a:t>For node 3, our OUT set is the same as the IN set of its sole successor, node 6 </a:t>
            </a:r>
            <a:r>
              <a:rPr lang="en-US" dirty="0" smtClean="0">
                <a:solidFill>
                  <a:srgbClr val="FF0000"/>
                </a:solidFill>
              </a:rPr>
              <a:t>(replace OUT[3] by {a-b})</a:t>
            </a:r>
            <a:r>
              <a:rPr lang="en-US" dirty="0" smtClean="0"/>
              <a:t>.</a:t>
            </a:r>
          </a:p>
          <a:p>
            <a:pPr lvl="0" algn="just"/>
            <a:r>
              <a:rPr lang="en-US" dirty="0" smtClean="0"/>
              <a:t>Since x is not present in any expressions in the OUT set of node 3, we don’t kill any expressions.  We’ll just add the expression being defined to the IN set </a:t>
            </a:r>
            <a:r>
              <a:rPr lang="en-US" dirty="0" smtClean="0">
                <a:solidFill>
                  <a:srgbClr val="FF0000"/>
                </a:solidFill>
              </a:rPr>
              <a:t>(replace IN[3] by the set {a-b, b-a})</a:t>
            </a:r>
            <a:r>
              <a:rPr lang="en-US" dirty="0" smtClean="0"/>
              <a:t>.</a:t>
            </a:r>
          </a:p>
          <a:p>
            <a:pPr lvl="0" algn="just"/>
            <a:endParaRPr lang="en-US" dirty="0" smtClean="0"/>
          </a:p>
          <a:p>
            <a:pPr lvl="0" algn="just"/>
            <a:r>
              <a:rPr lang="en-US" dirty="0" smtClean="0"/>
              <a:t>Now, for program point 2, we have two different successors we must use to determine our OUT set. We need to make sure that any expression we set as very busy is such for all execution paths.  Thus, we take the intersection of program point 3 and 4’s IN sets and get just b-a </a:t>
            </a:r>
            <a:r>
              <a:rPr lang="en-US" dirty="0" smtClean="0">
                <a:solidFill>
                  <a:srgbClr val="FF0000"/>
                </a:solidFill>
              </a:rPr>
              <a:t>(replace OUT[2] by the set {b-a})</a:t>
            </a:r>
            <a:r>
              <a:rPr lang="en-US" dirty="0" smtClean="0"/>
              <a:t>.  Since this node evaluates a </a:t>
            </a:r>
            <a:r>
              <a:rPr lang="en-US" dirty="0" err="1" smtClean="0"/>
              <a:t>boolean</a:t>
            </a:r>
            <a:r>
              <a:rPr lang="en-US" dirty="0" smtClean="0"/>
              <a:t> expression, we don’t kill any expressions.  We just add the </a:t>
            </a:r>
            <a:r>
              <a:rPr lang="en-US" dirty="0" err="1" smtClean="0"/>
              <a:t>boolean</a:t>
            </a:r>
            <a:r>
              <a:rPr lang="en-US" dirty="0" smtClean="0"/>
              <a:t> expression being evaluated to the OUT set to get our IN set </a:t>
            </a:r>
            <a:r>
              <a:rPr lang="en-US" dirty="0" smtClean="0">
                <a:solidFill>
                  <a:srgbClr val="FF0000"/>
                </a:solidFill>
              </a:rPr>
              <a:t>(replace IN[2] by {b-a, a!=b})</a:t>
            </a:r>
            <a:r>
              <a:rPr lang="en-US" dirty="0" smtClean="0"/>
              <a:t>.</a:t>
            </a:r>
          </a:p>
          <a:p>
            <a:pPr lvl="0" algn="just"/>
            <a:endParaRPr lang="en-US" dirty="0" smtClean="0"/>
          </a:p>
          <a:p>
            <a:pPr lvl="0" algn="just"/>
            <a:r>
              <a:rPr lang="en-US" dirty="0" smtClean="0"/>
              <a:t>Finally we reach the entry, whose OUT set is the same as the IN set of its only successor </a:t>
            </a:r>
            <a:r>
              <a:rPr lang="en-US" dirty="0" smtClean="0">
                <a:solidFill>
                  <a:srgbClr val="FF0000"/>
                </a:solidFill>
              </a:rPr>
              <a:t>(replace OUT[1] by the set {b-a, a!=b})</a:t>
            </a:r>
            <a:r>
              <a:rPr lang="en-US" dirty="0" smtClean="0"/>
              <a:t>.</a:t>
            </a:r>
          </a:p>
          <a:p>
            <a:pPr lvl="0" algn="just"/>
            <a:endParaRPr lang="en-US" dirty="0" smtClean="0"/>
          </a:p>
          <a:p>
            <a:pPr lvl="0" algn="just"/>
            <a:r>
              <a:rPr lang="en-US" dirty="0" smtClean="0"/>
              <a:t>Since there are no loops in the program, repeating the chaotic iteration algorithm will not cause any of the IN or OUT sets to change, so this completes our analysis.</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39522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80" name="Shape 680"/>
          <p:cNvSpPr txBox="1">
            <a:spLocks noGrp="1"/>
          </p:cNvSpPr>
          <p:nvPr>
            <p:ph type="body" idx="1"/>
          </p:nvPr>
        </p:nvSpPr>
        <p:spPr/>
        <p:txBody>
          <a:bodyPr/>
          <a:lstStyle/>
          <a:p>
            <a:pPr lvl="0" algn="just"/>
            <a:r>
              <a:rPr lang="en-US" dirty="0" smtClean="0"/>
              <a:t>Next, let’s move on to the third of our four classical dataflow analyses, called Available Expressions Analysis.  The goal of this analysis is to determine, for each program point, which expressions have already been computed, and not later modified, on all paths to the program point.</a:t>
            </a:r>
          </a:p>
          <a:p>
            <a:pPr lvl="0" algn="just"/>
            <a:r>
              <a:rPr lang="en-US" dirty="0" smtClean="0"/>
              <a:t/>
            </a:r>
            <a:br>
              <a:rPr lang="en-US" dirty="0" smtClean="0"/>
            </a:br>
            <a:r>
              <a:rPr lang="en-US" dirty="0" smtClean="0"/>
              <a:t>Let us look at the following example program.  There are there expressions of interest in this program: a - b, a * b, and a - 1.</a:t>
            </a:r>
          </a:p>
          <a:p>
            <a:pPr lvl="0" algn="just"/>
            <a:endParaRPr lang="en-US" dirty="0" smtClean="0"/>
          </a:p>
          <a:p>
            <a:pPr lvl="0" algn="just"/>
            <a:r>
              <a:rPr lang="en-US" dirty="0" smtClean="0"/>
              <a:t>Consider the program point P at the entry of this condition </a:t>
            </a:r>
            <a:r>
              <a:rPr lang="en-US" dirty="0" smtClean="0">
                <a:solidFill>
                  <a:srgbClr val="FF0000"/>
                </a:solidFill>
              </a:rPr>
              <a:t>(draw P and the arrow)</a:t>
            </a:r>
            <a:r>
              <a:rPr lang="en-US" dirty="0" smtClean="0"/>
              <a:t>.</a:t>
            </a:r>
          </a:p>
          <a:p>
            <a:pPr lvl="0" algn="just"/>
            <a:endParaRPr lang="en-US" dirty="0" smtClean="0"/>
          </a:p>
          <a:p>
            <a:pPr lvl="0" algn="just"/>
            <a:r>
              <a:rPr lang="en-US" dirty="0" smtClean="0"/>
              <a:t>At this point, the expression a - b is said to be available.  To see why, let’s show that this expression is already computed and not later modified along every path that reaches this point.  There are two paths.  Along this path </a:t>
            </a:r>
            <a:r>
              <a:rPr lang="en-US" dirty="0" smtClean="0">
                <a:solidFill>
                  <a:srgbClr val="FF0000"/>
                </a:solidFill>
              </a:rPr>
              <a:t>(gesture)</a:t>
            </a:r>
            <a:r>
              <a:rPr lang="en-US" dirty="0" smtClean="0"/>
              <a:t>, the expression a - b is computed here </a:t>
            </a:r>
            <a:r>
              <a:rPr lang="en-US" dirty="0" smtClean="0">
                <a:solidFill>
                  <a:srgbClr val="FF0000"/>
                </a:solidFill>
              </a:rPr>
              <a:t>(gesture)</a:t>
            </a:r>
            <a:r>
              <a:rPr lang="en-US" dirty="0" smtClean="0"/>
              <a:t>, and neither a nor b is modified later.  Likewise, along this other path </a:t>
            </a:r>
            <a:r>
              <a:rPr lang="en-US" dirty="0" smtClean="0">
                <a:solidFill>
                  <a:srgbClr val="FF0000"/>
                </a:solidFill>
              </a:rPr>
              <a:t>(gesture)</a:t>
            </a:r>
            <a:r>
              <a:rPr lang="en-US" dirty="0" smtClean="0"/>
              <a:t>, the expression a - b is computed here </a:t>
            </a:r>
            <a:r>
              <a:rPr lang="en-US" dirty="0" smtClean="0">
                <a:solidFill>
                  <a:srgbClr val="FF0000"/>
                </a:solidFill>
              </a:rPr>
              <a:t>(gesture)</a:t>
            </a:r>
            <a:r>
              <a:rPr lang="en-US" dirty="0" smtClean="0"/>
              <a:t>, and neither a nor b is modified later.</a:t>
            </a:r>
          </a:p>
          <a:p>
            <a:pPr lvl="0" algn="just"/>
            <a:endParaRPr lang="en-US" dirty="0" smtClean="0"/>
          </a:p>
          <a:p>
            <a:pPr lvl="0" algn="just"/>
            <a:r>
              <a:rPr lang="en-US" dirty="0" smtClean="0"/>
              <a:t>On the other hand, the expression a * b is not available at program point P.  This is because, although this expression is available along this path </a:t>
            </a:r>
            <a:r>
              <a:rPr lang="en-US" dirty="0" smtClean="0">
                <a:solidFill>
                  <a:srgbClr val="FF0000"/>
                </a:solidFill>
              </a:rPr>
              <a:t>(gesture)</a:t>
            </a:r>
            <a:r>
              <a:rPr lang="en-US" dirty="0" smtClean="0"/>
              <a:t>, it is not available along this other path </a:t>
            </a:r>
            <a:r>
              <a:rPr lang="en-US" dirty="0" smtClean="0">
                <a:solidFill>
                  <a:srgbClr val="FF0000"/>
                </a:solidFill>
              </a:rPr>
              <a:t>(gesture)</a:t>
            </a:r>
            <a:r>
              <a:rPr lang="en-US" dirty="0" smtClean="0"/>
              <a:t>.  In particular, the variable a occurring in this expression is modified here along this path </a:t>
            </a:r>
            <a:r>
              <a:rPr lang="en-US" dirty="0" smtClean="0">
                <a:solidFill>
                  <a:srgbClr val="FF0000"/>
                </a:solidFill>
              </a:rPr>
              <a:t>(gesture)</a:t>
            </a:r>
            <a:r>
              <a:rPr lang="en-US" dirty="0" smtClean="0"/>
              <a:t>, and the expression is not computed after this modification in order to become available later at this point </a:t>
            </a:r>
            <a:r>
              <a:rPr lang="en-US" dirty="0" smtClean="0">
                <a:solidFill>
                  <a:srgbClr val="FF0000"/>
                </a:solidFill>
              </a:rPr>
              <a:t>(gesture)</a:t>
            </a:r>
            <a:r>
              <a:rPr lang="en-US" dirty="0" smtClean="0"/>
              <a:t>.</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135787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4" name="Shape 714"/>
          <p:cNvSpPr txBox="1">
            <a:spLocks noGrp="1"/>
          </p:cNvSpPr>
          <p:nvPr>
            <p:ph type="body" idx="1"/>
          </p:nvPr>
        </p:nvSpPr>
        <p:spPr/>
        <p:txBody>
          <a:bodyPr/>
          <a:lstStyle/>
          <a:p>
            <a:pPr lvl="0" algn="just"/>
            <a:r>
              <a:rPr lang="en-US" dirty="0" smtClean="0"/>
              <a:t>Let’s walk through an example. Our IN set in this case will be any expressions which have been calculated earlier in the code without having the variables in their calculations overwritten.  Our OUT set will be our IN set minus any expressions which have a variable that is overwritten by that statement, plus any expressions that are generated by that statement.</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57432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4" name="Shape 714"/>
          <p:cNvSpPr txBox="1">
            <a:spLocks noGrp="1"/>
          </p:cNvSpPr>
          <p:nvPr>
            <p:ph type="body" idx="1"/>
          </p:nvPr>
        </p:nvSpPr>
        <p:spPr/>
        <p:txBody>
          <a:bodyPr/>
          <a:lstStyle/>
          <a:p>
            <a:pPr lvl="0" algn="just"/>
            <a:r>
              <a:rPr lang="en-US" dirty="0" smtClean="0"/>
              <a:t>Let’s walk through the first three program points. For the entry, we have the empty set as our OUT set </a:t>
            </a:r>
            <a:r>
              <a:rPr lang="en-US" dirty="0" smtClean="0">
                <a:solidFill>
                  <a:srgbClr val="FF0000"/>
                </a:solidFill>
              </a:rPr>
              <a:t>(gesture to OUT[1])</a:t>
            </a:r>
            <a:r>
              <a:rPr lang="en-US" dirty="0" smtClean="0"/>
              <a:t>.</a:t>
            </a:r>
          </a:p>
          <a:p>
            <a:pPr lvl="0" algn="just"/>
            <a:endParaRPr lang="en-US" dirty="0" smtClean="0"/>
          </a:p>
          <a:p>
            <a:pPr lvl="0" algn="just"/>
            <a:r>
              <a:rPr lang="en-US" dirty="0" smtClean="0"/>
              <a:t>This OUT set will be copied to the IN set of node 2 </a:t>
            </a:r>
            <a:r>
              <a:rPr lang="en-US" dirty="0" smtClean="0">
                <a:solidFill>
                  <a:srgbClr val="FF0000"/>
                </a:solidFill>
              </a:rPr>
              <a:t>(write ∅ </a:t>
            </a:r>
            <a:r>
              <a:rPr lang="en-US" dirty="0">
                <a:solidFill>
                  <a:srgbClr val="FF0000"/>
                </a:solidFill>
              </a:rPr>
              <a:t>in </a:t>
            </a:r>
            <a:r>
              <a:rPr lang="en-US" dirty="0" smtClean="0">
                <a:solidFill>
                  <a:srgbClr val="FF0000"/>
                </a:solidFill>
              </a:rPr>
              <a:t>IN[2])</a:t>
            </a:r>
            <a:r>
              <a:rPr lang="en-US" dirty="0" smtClean="0"/>
              <a:t>.  To compute the OUT set of node 2, we first copy the IN set of node 2, which is empty, and add expression a-b which is generated at node 2 </a:t>
            </a:r>
            <a:r>
              <a:rPr lang="en-US" dirty="0" smtClean="0">
                <a:solidFill>
                  <a:srgbClr val="FF0000"/>
                </a:solidFill>
              </a:rPr>
              <a:t>(write {a-b} in OUT[2])</a:t>
            </a:r>
            <a:r>
              <a:rPr lang="en-US" dirty="0" smtClean="0"/>
              <a:t>.</a:t>
            </a:r>
          </a:p>
          <a:p>
            <a:pPr lvl="0" algn="just"/>
            <a:endParaRPr lang="en-US" dirty="0" smtClean="0"/>
          </a:p>
          <a:p>
            <a:pPr lvl="0" algn="just"/>
            <a:r>
              <a:rPr lang="en-US" dirty="0" smtClean="0"/>
              <a:t>Node 3 takes in the expression a-b from node 2 </a:t>
            </a:r>
            <a:r>
              <a:rPr lang="en-US" dirty="0" smtClean="0">
                <a:solidFill>
                  <a:srgbClr val="FF0000"/>
                </a:solidFill>
              </a:rPr>
              <a:t>(write {a-b} in IN[3])</a:t>
            </a:r>
            <a:r>
              <a:rPr lang="en-US" dirty="0" smtClean="0"/>
              <a:t>.  In addition, node 3 generates another expression, a*b, which we add to its OUT set </a:t>
            </a:r>
            <a:r>
              <a:rPr lang="en-US" dirty="0" smtClean="0">
                <a:solidFill>
                  <a:srgbClr val="FF0000"/>
                </a:solidFill>
              </a:rPr>
              <a:t>(write {a-b, a*b} in OUT[3])</a:t>
            </a:r>
            <a:r>
              <a:rPr lang="en-US" dirty="0" smtClean="0"/>
              <a:t>.</a:t>
            </a:r>
          </a:p>
          <a:p>
            <a:pPr lvl="0" algn="just"/>
            <a:endParaRPr lang="en-US" dirty="0" smtClean="0"/>
          </a:p>
          <a:p>
            <a:pPr lvl="0" algn="just"/>
            <a:r>
              <a:rPr lang="en-US" dirty="0" smtClean="0"/>
              <a:t>Node 4 is a bit tricky. Our IN set at this point is a-b and a*b </a:t>
            </a:r>
            <a:r>
              <a:rPr lang="en-US" dirty="0" smtClean="0">
                <a:solidFill>
                  <a:srgbClr val="FF0000"/>
                </a:solidFill>
              </a:rPr>
              <a:t>(write {a-b, a*b} in IN[4])</a:t>
            </a:r>
            <a:r>
              <a:rPr lang="en-US" dirty="0" smtClean="0"/>
              <a:t>.   Note that this is not the only path to this program point, but we have not computed the OUT set of node 4’s other predecessor yet, so we’ll need to make at least another pass through the table before the algorithm stabilizes.  Nothing is killed or generated at this node, so we copy the IN set to the OUT set </a:t>
            </a:r>
            <a:r>
              <a:rPr lang="en-US" dirty="0" smtClean="0">
                <a:solidFill>
                  <a:srgbClr val="FF0000"/>
                </a:solidFill>
              </a:rPr>
              <a:t>(write {a-b, a*b} in OUT[4])</a:t>
            </a:r>
            <a:r>
              <a:rPr lang="en-US" dirty="0" smtClean="0"/>
              <a:t>.</a:t>
            </a:r>
          </a:p>
          <a:p>
            <a:pPr lvl="0" algn="just"/>
            <a:endParaRPr lang="en-US" dirty="0" smtClean="0"/>
          </a:p>
          <a:p>
            <a:pPr lvl="0" algn="just"/>
            <a:r>
              <a:rPr lang="en-US" dirty="0" smtClean="0"/>
              <a:t>At node 5, we first copy the OUT set of node 4 to the IN set </a:t>
            </a:r>
            <a:r>
              <a:rPr lang="en-US" dirty="0" smtClean="0">
                <a:solidFill>
                  <a:srgbClr val="FF0000"/>
                </a:solidFill>
              </a:rPr>
              <a:t>(write {a-b, a*b} in IN[5])</a:t>
            </a:r>
            <a:r>
              <a:rPr lang="en-US" dirty="0" smtClean="0"/>
              <a:t>.  Node 5 seems to generate a-1 but in fact it does not, since it immediately overwrites a.  Also, we’ll need to kill each expression in our IN set that uses a. That’s expressions a-b and a*b.  So we’re left with an empty OUT set, which we also copy over to the IN set of node 6 </a:t>
            </a:r>
            <a:r>
              <a:rPr lang="en-US" dirty="0" smtClean="0">
                <a:solidFill>
                  <a:srgbClr val="FF0000"/>
                </a:solidFill>
              </a:rPr>
              <a:t>(write ∅ in OUT[5] and IN[6])</a:t>
            </a:r>
            <a:r>
              <a:rPr lang="en-US" dirty="0" smtClean="0"/>
              <a:t>.</a:t>
            </a:r>
          </a:p>
          <a:p>
            <a:pPr lvl="0" algn="just"/>
            <a:endParaRPr lang="en-US" dirty="0" smtClean="0"/>
          </a:p>
          <a:p>
            <a:pPr lvl="0" algn="just"/>
            <a:r>
              <a:rPr lang="en-US" dirty="0" smtClean="0"/>
              <a:t>At node 6 we generate a-b once again, and so our new OUT set is a-b </a:t>
            </a:r>
            <a:r>
              <a:rPr lang="en-US" dirty="0" smtClean="0">
                <a:solidFill>
                  <a:srgbClr val="FF0000"/>
                </a:solidFill>
              </a:rPr>
              <a:t>(write {a-b} in OUT[6])</a:t>
            </a:r>
            <a:r>
              <a:rPr lang="en-US" dirty="0" smtClean="0"/>
              <a:t>.</a:t>
            </a:r>
          </a:p>
          <a:p>
            <a:pPr lvl="0" algn="just"/>
            <a:endParaRPr lang="en-US" dirty="0" smtClean="0"/>
          </a:p>
          <a:p>
            <a:pPr lvl="0" algn="just"/>
            <a:r>
              <a:rPr lang="en-US" dirty="0" smtClean="0"/>
              <a:t>At node 7, we copy OUT[4] to IN[7] </a:t>
            </a:r>
            <a:r>
              <a:rPr lang="en-US" dirty="0" smtClean="0">
                <a:solidFill>
                  <a:srgbClr val="FF0000"/>
                </a:solidFill>
              </a:rPr>
              <a:t>(write {a-b, a*b} in IN[7]) </a:t>
            </a:r>
            <a:r>
              <a:rPr lang="en-US" dirty="0" smtClean="0"/>
              <a:t>at which point we’ve completed our first pass through the table.</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45836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4" name="Shape 714"/>
          <p:cNvSpPr txBox="1">
            <a:spLocks noGrp="1"/>
          </p:cNvSpPr>
          <p:nvPr>
            <p:ph type="body" idx="1"/>
          </p:nvPr>
        </p:nvSpPr>
        <p:spPr/>
        <p:txBody>
          <a:bodyPr/>
          <a:lstStyle/>
          <a:p>
            <a:pPr lvl="0" algn="just"/>
            <a:r>
              <a:rPr lang="en-US" dirty="0" smtClean="0"/>
              <a:t>In the next pass, we revisit node 4.  We need to make sure that the expressions in IN[4] are available on all program paths to this point, so we take the intersection of OUT[3] with OUT[6], leaving just a-b </a:t>
            </a:r>
            <a:r>
              <a:rPr lang="en-US" dirty="0" smtClean="0">
                <a:solidFill>
                  <a:srgbClr val="FF0000"/>
                </a:solidFill>
              </a:rPr>
              <a:t>(replace IN[4] by {a-b})</a:t>
            </a:r>
            <a:r>
              <a:rPr lang="en-US" dirty="0" smtClean="0"/>
              <a:t>.  This reflects the fact that the expression a * b is not in fact available at this point.</a:t>
            </a:r>
          </a:p>
          <a:p>
            <a:pPr lvl="0" algn="just"/>
            <a:endParaRPr lang="en-US" dirty="0" smtClean="0"/>
          </a:p>
          <a:p>
            <a:pPr lvl="0" algn="just"/>
            <a:r>
              <a:rPr lang="en-US" dirty="0" smtClean="0"/>
              <a:t>Passing through the remaining nodes after node 4, OUT[4], IN[5], and IN[7] become just a-b </a:t>
            </a:r>
            <a:r>
              <a:rPr lang="en-US" dirty="0" smtClean="0">
                <a:solidFill>
                  <a:srgbClr val="FF0000"/>
                </a:solidFill>
              </a:rPr>
              <a:t>(replace all of these by {a-b})</a:t>
            </a:r>
            <a:r>
              <a:rPr lang="en-US" dirty="0" smtClean="0"/>
              <a:t>.</a:t>
            </a:r>
          </a:p>
          <a:p>
            <a:pPr lvl="0" algn="just"/>
            <a:endParaRPr lang="en-US" dirty="0" smtClean="0"/>
          </a:p>
          <a:p>
            <a:pPr lvl="0" algn="just"/>
            <a:r>
              <a:rPr lang="en-US" dirty="0" smtClean="0"/>
              <a:t>No more changes will be made by additional iterations, so this completes the analysis.</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43907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6" name="Shape 746"/>
          <p:cNvSpPr txBox="1">
            <a:spLocks noGrp="1"/>
          </p:cNvSpPr>
          <p:nvPr>
            <p:ph type="body" idx="1"/>
          </p:nvPr>
        </p:nvSpPr>
        <p:spPr/>
        <p:txBody>
          <a:bodyPr/>
          <a:lstStyle/>
          <a:p>
            <a:pPr lvl="0" algn="just"/>
            <a:r>
              <a:rPr lang="en-US" dirty="0" smtClean="0"/>
              <a:t>Now let’s move on to the final of our four classical dataflow analyses, called Live Variable Analysis.</a:t>
            </a:r>
          </a:p>
          <a:p>
            <a:pPr lvl="0" algn="just"/>
            <a:endParaRPr lang="en-US" dirty="0" smtClean="0"/>
          </a:p>
          <a:p>
            <a:pPr lvl="0" algn="just"/>
            <a:r>
              <a:rPr lang="en-US" dirty="0" smtClean="0"/>
              <a:t>The goal of live variable analysis is to determine for each program point, which variables may be live at the exit from the point, where a variable is live if there is a path to a use of the variable that does not re-define the variable.</a:t>
            </a:r>
          </a:p>
          <a:p>
            <a:pPr lvl="0" algn="just"/>
            <a:endParaRPr lang="en-US" dirty="0" smtClean="0"/>
          </a:p>
          <a:p>
            <a:pPr lvl="0" algn="just"/>
            <a:r>
              <a:rPr lang="en-US" dirty="0" smtClean="0"/>
              <a:t>Let us look at the following example program.  There are three variables in this program: x, y, and z.</a:t>
            </a:r>
          </a:p>
          <a:p>
            <a:pPr lvl="0" algn="just"/>
            <a:r>
              <a:rPr lang="en-US" dirty="0" smtClean="0"/>
              <a:t/>
            </a:r>
            <a:br>
              <a:rPr lang="en-US" dirty="0" smtClean="0"/>
            </a:br>
            <a:r>
              <a:rPr lang="en-US" dirty="0" smtClean="0"/>
              <a:t>Consider the program point P at the entry of this assignment to x </a:t>
            </a:r>
            <a:r>
              <a:rPr lang="en-US" dirty="0" smtClean="0">
                <a:solidFill>
                  <a:srgbClr val="FF0000"/>
                </a:solidFill>
              </a:rPr>
              <a:t>(draw P and the arrow)</a:t>
            </a:r>
            <a:r>
              <a:rPr lang="en-US" dirty="0" smtClean="0"/>
              <a:t>.</a:t>
            </a:r>
          </a:p>
          <a:p>
            <a:pPr lvl="0" algn="just"/>
            <a:endParaRPr lang="en-US" dirty="0" smtClean="0"/>
          </a:p>
          <a:p>
            <a:pPr lvl="0" algn="just"/>
            <a:r>
              <a:rPr lang="en-US" dirty="0" smtClean="0"/>
              <a:t>The variable y is live here because there is a path to a use of y here </a:t>
            </a:r>
            <a:r>
              <a:rPr lang="en-US" dirty="0" smtClean="0">
                <a:solidFill>
                  <a:srgbClr val="FF0000"/>
                </a:solidFill>
              </a:rPr>
              <a:t>(gesture)</a:t>
            </a:r>
            <a:r>
              <a:rPr lang="en-US" dirty="0" smtClean="0"/>
              <a:t> that does not re-define y.  The variable x, on the other hand, is not live at program point P because, even though there is a path to a use of x here </a:t>
            </a:r>
            <a:r>
              <a:rPr lang="en-US" dirty="0" smtClean="0">
                <a:solidFill>
                  <a:srgbClr val="FF0000"/>
                </a:solidFill>
              </a:rPr>
              <a:t>(gesture)</a:t>
            </a:r>
            <a:r>
              <a:rPr lang="en-US" dirty="0" smtClean="0"/>
              <a:t>, that path redefines x here </a:t>
            </a:r>
            <a:r>
              <a:rPr lang="en-US" dirty="0" smtClean="0">
                <a:solidFill>
                  <a:srgbClr val="FF0000"/>
                </a:solidFill>
              </a:rPr>
              <a:t>(gesture)</a:t>
            </a:r>
            <a:r>
              <a:rPr lang="en-US" dirty="0" smtClean="0"/>
              <a:t>.  The variable z is also not live at program point P because along each of these paths emanating from P, z is redefined here and here </a:t>
            </a:r>
            <a:r>
              <a:rPr lang="en-US" dirty="0" smtClean="0">
                <a:solidFill>
                  <a:srgbClr val="FF0000"/>
                </a:solidFill>
              </a:rPr>
              <a:t>(gesture)</a:t>
            </a:r>
            <a:r>
              <a:rPr lang="en-US" dirty="0" smtClean="0"/>
              <a:t> before it is used.</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0802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4" name="Shape 774"/>
          <p:cNvSpPr txBox="1">
            <a:spLocks noGrp="1"/>
          </p:cNvSpPr>
          <p:nvPr>
            <p:ph type="body" idx="1"/>
          </p:nvPr>
        </p:nvSpPr>
        <p:spPr/>
        <p:txBody>
          <a:bodyPr/>
          <a:lstStyle/>
          <a:p>
            <a:pPr lvl="0" algn="just"/>
            <a:r>
              <a:rPr lang="en-US" dirty="0" smtClean="0"/>
              <a:t>Let’s work through this program and complete the live variables analysis for it.  Remember that the IN set of a node is every live variable before the node, and the OUT set is every variable which is live after the node.</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20886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4" name="Shape 774"/>
          <p:cNvSpPr txBox="1">
            <a:spLocks noGrp="1"/>
          </p:cNvSpPr>
          <p:nvPr>
            <p:ph type="body" idx="1"/>
          </p:nvPr>
        </p:nvSpPr>
        <p:spPr/>
        <p:txBody>
          <a:bodyPr/>
          <a:lstStyle/>
          <a:p>
            <a:pPr lvl="0" algn="just"/>
            <a:r>
              <a:rPr lang="en-US" dirty="0" smtClean="0"/>
              <a:t>We’ll start at the exit point.  We won’t be needing any variables at this point, so it begins with the empty set as its IN set </a:t>
            </a:r>
            <a:r>
              <a:rPr lang="en-US" dirty="0" smtClean="0">
                <a:solidFill>
                  <a:srgbClr val="FF0000"/>
                </a:solidFill>
              </a:rPr>
              <a:t>(gesture at IN[8])</a:t>
            </a:r>
            <a:r>
              <a:rPr lang="en-US" dirty="0" smtClean="0"/>
              <a:t>.</a:t>
            </a:r>
          </a:p>
          <a:p>
            <a:pPr lvl="0" algn="just"/>
            <a:endParaRPr lang="en-US" dirty="0" smtClean="0"/>
          </a:p>
          <a:p>
            <a:pPr lvl="0" algn="just"/>
            <a:r>
              <a:rPr lang="en-US" dirty="0" smtClean="0"/>
              <a:t>At node 7, the OUT set is the same as the IN set of its successor, node 8 </a:t>
            </a:r>
            <a:r>
              <a:rPr lang="en-US" dirty="0" smtClean="0">
                <a:solidFill>
                  <a:srgbClr val="FF0000"/>
                </a:solidFill>
              </a:rPr>
              <a:t>(gesture at OUT[7])</a:t>
            </a:r>
            <a:r>
              <a:rPr lang="en-US" dirty="0" smtClean="0"/>
              <a:t>.  For the IN set, we take whatever our OUT set is, kill any variables which we redefine, and then add any variables which are used in the node. This results in an IN set of z </a:t>
            </a:r>
            <a:r>
              <a:rPr lang="en-US" dirty="0" smtClean="0">
                <a:solidFill>
                  <a:srgbClr val="FF0000"/>
                </a:solidFill>
              </a:rPr>
              <a:t>(write {z} in IN[7])</a:t>
            </a:r>
            <a:r>
              <a:rPr lang="en-US" dirty="0" smtClean="0"/>
              <a:t>.</a:t>
            </a:r>
          </a:p>
          <a:p>
            <a:pPr lvl="0" algn="just"/>
            <a:endParaRPr lang="en-US" dirty="0" smtClean="0"/>
          </a:p>
          <a:p>
            <a:pPr lvl="0" algn="just"/>
            <a:r>
              <a:rPr lang="en-US" dirty="0" smtClean="0"/>
              <a:t>Both nodes 5 and 6 take the IN set of node 7 as their OUT set </a:t>
            </a:r>
            <a:r>
              <a:rPr lang="en-US" dirty="0" smtClean="0">
                <a:solidFill>
                  <a:srgbClr val="FF0000"/>
                </a:solidFill>
              </a:rPr>
              <a:t>(write {z} in OUT[5] and OUT[6])</a:t>
            </a:r>
            <a:r>
              <a:rPr lang="en-US" dirty="0" smtClean="0"/>
              <a:t>.  Node 6 redefines z and uses y, so we remove z from OUT and add in y to obtain the IN set </a:t>
            </a:r>
            <a:r>
              <a:rPr lang="en-US" dirty="0" smtClean="0">
                <a:solidFill>
                  <a:srgbClr val="FF0000"/>
                </a:solidFill>
              </a:rPr>
              <a:t>(write {y} in IN[6])</a:t>
            </a:r>
            <a:r>
              <a:rPr lang="en-US" dirty="0" smtClean="0"/>
              <a:t>.  Node 5 also redefines z and uses y, so we kill z and add y to get the IN set </a:t>
            </a:r>
            <a:r>
              <a:rPr lang="en-US" dirty="0" smtClean="0">
                <a:solidFill>
                  <a:srgbClr val="FF0000"/>
                </a:solidFill>
              </a:rPr>
              <a:t>(write {y} in IN[5])</a:t>
            </a:r>
            <a:r>
              <a:rPr lang="en-US" dirty="0" smtClean="0"/>
              <a:t>.</a:t>
            </a:r>
          </a:p>
          <a:p>
            <a:pPr lvl="0" algn="just"/>
            <a:endParaRPr lang="en-US" dirty="0" smtClean="0"/>
          </a:p>
          <a:p>
            <a:pPr lvl="0" algn="just"/>
            <a:r>
              <a:rPr lang="en-US" dirty="0" smtClean="0"/>
              <a:t>Next we have program point 4, an if-statement. Its OUT set is {y}, the union of the IN sets of nodes 5 and 6 </a:t>
            </a:r>
            <a:r>
              <a:rPr lang="en-US" dirty="0" smtClean="0">
                <a:solidFill>
                  <a:srgbClr val="FF0000"/>
                </a:solidFill>
              </a:rPr>
              <a:t>(write {y} in OUT[4])</a:t>
            </a:r>
            <a:r>
              <a:rPr lang="en-US" dirty="0" smtClean="0"/>
              <a:t>.  It uses both y and x without redefining any variables, so its IN set is {</a:t>
            </a:r>
            <a:r>
              <a:rPr lang="en-US" dirty="0" err="1" smtClean="0"/>
              <a:t>x,y</a:t>
            </a:r>
            <a:r>
              <a:rPr lang="en-US" dirty="0" smtClean="0"/>
              <a:t>} </a:t>
            </a:r>
            <a:r>
              <a:rPr lang="en-US" dirty="0" smtClean="0">
                <a:solidFill>
                  <a:srgbClr val="FF0000"/>
                </a:solidFill>
              </a:rPr>
              <a:t>(write {</a:t>
            </a:r>
            <a:r>
              <a:rPr lang="en-US" dirty="0" err="1" smtClean="0">
                <a:solidFill>
                  <a:srgbClr val="FF0000"/>
                </a:solidFill>
              </a:rPr>
              <a:t>x,y</a:t>
            </a:r>
            <a:r>
              <a:rPr lang="en-US" dirty="0" smtClean="0">
                <a:solidFill>
                  <a:srgbClr val="FF0000"/>
                </a:solidFill>
              </a:rPr>
              <a:t>} in IN[4])</a:t>
            </a:r>
            <a:r>
              <a:rPr lang="en-US" dirty="0" smtClean="0"/>
              <a:t>.  We then copy over this IN set to the OUT set of node 3 </a:t>
            </a:r>
            <a:r>
              <a:rPr lang="en-US" dirty="0" smtClean="0">
                <a:solidFill>
                  <a:srgbClr val="FF0000"/>
                </a:solidFill>
              </a:rPr>
              <a:t>(write {</a:t>
            </a:r>
            <a:r>
              <a:rPr lang="en-US" dirty="0" err="1" smtClean="0">
                <a:solidFill>
                  <a:srgbClr val="FF0000"/>
                </a:solidFill>
              </a:rPr>
              <a:t>x,y</a:t>
            </a:r>
            <a:r>
              <a:rPr lang="en-US" dirty="0" smtClean="0">
                <a:solidFill>
                  <a:srgbClr val="FF0000"/>
                </a:solidFill>
              </a:rPr>
              <a:t>} in OUT[3])</a:t>
            </a:r>
            <a:r>
              <a:rPr lang="en-US" dirty="0" smtClean="0"/>
              <a:t>.</a:t>
            </a:r>
          </a:p>
          <a:p>
            <a:pPr lvl="0" algn="just"/>
            <a:endParaRPr lang="en-US" dirty="0" smtClean="0"/>
          </a:p>
          <a:p>
            <a:pPr lvl="0" algn="just"/>
            <a:r>
              <a:rPr lang="en-US" dirty="0" smtClean="0"/>
              <a:t>The rest of the example does not use any variables but sets them to constants.  Node 3 kills x in between its OUT and IN sets </a:t>
            </a:r>
            <a:r>
              <a:rPr lang="en-US" dirty="0" smtClean="0">
                <a:solidFill>
                  <a:srgbClr val="FF0000"/>
                </a:solidFill>
              </a:rPr>
              <a:t>(write {y} in IN[3] and OUT[2])</a:t>
            </a:r>
            <a:r>
              <a:rPr lang="en-US" dirty="0" smtClean="0"/>
              <a:t>.  Node 2 kills y in between its OUT and IN sets </a:t>
            </a:r>
            <a:r>
              <a:rPr lang="en-US" dirty="0" smtClean="0">
                <a:solidFill>
                  <a:srgbClr val="FF0000"/>
                </a:solidFill>
              </a:rPr>
              <a:t>(write ∅ in OUT[1])</a:t>
            </a:r>
            <a:r>
              <a:rPr lang="en-US" dirty="0" smtClean="0"/>
              <a:t>.</a:t>
            </a:r>
          </a:p>
          <a:p>
            <a:pPr lvl="0" algn="just"/>
            <a:endParaRPr lang="en-US" dirty="0" smtClean="0"/>
          </a:p>
          <a:p>
            <a:pPr lvl="0" algn="just"/>
            <a:r>
              <a:rPr lang="en-US" dirty="0" smtClean="0"/>
              <a:t>What’s interesting is that even though this program has 3 variables x, y, and z, at no point are more than two of these three variables simultaneously live.  This information can be used to generate assembly code that uses only two instead of three registers for storing the contents of these variables.   Using fewer registers in turn can generate more efficient assembly code, by avoiding the need to store the contents of these variables in memory.</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99648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8" name="Shape 808"/>
          <p:cNvSpPr txBox="1">
            <a:spLocks noGrp="1"/>
          </p:cNvSpPr>
          <p:nvPr>
            <p:ph type="body" idx="1"/>
          </p:nvPr>
        </p:nvSpPr>
        <p:spPr/>
        <p:txBody>
          <a:bodyPr/>
          <a:lstStyle/>
          <a:p>
            <a:pPr lvl="0" algn="just"/>
            <a:r>
              <a:rPr lang="en-US" dirty="0" smtClean="0"/>
              <a:t>As you may have noticed at this point, the four dataflow analyses that we discussed follow a common pattern in the two operations that they apply.</a:t>
            </a:r>
          </a:p>
          <a:p>
            <a:pPr lvl="0" algn="just"/>
            <a:endParaRPr lang="en-US" dirty="0" smtClean="0"/>
          </a:p>
          <a:p>
            <a:pPr lvl="0" algn="just"/>
            <a:r>
              <a:rPr lang="en-US" dirty="0" smtClean="0"/>
              <a:t>This pattern is as follows </a:t>
            </a:r>
            <a:r>
              <a:rPr lang="en-US" dirty="0" smtClean="0">
                <a:solidFill>
                  <a:srgbClr val="FF0000"/>
                </a:solidFill>
              </a:rPr>
              <a:t>(show the pattern)</a:t>
            </a:r>
            <a:r>
              <a:rPr lang="en-US" dirty="0" smtClean="0"/>
              <a:t>.</a:t>
            </a:r>
          </a:p>
          <a:p>
            <a:pPr lvl="0" algn="just"/>
            <a:endParaRPr lang="en-US" dirty="0" smtClean="0"/>
          </a:p>
          <a:p>
            <a:pPr lvl="0" algn="just"/>
            <a:r>
              <a:rPr lang="en-US" dirty="0" smtClean="0"/>
              <a:t>The blue and red boxes represent the IN or OUT sets.  The purple box represents the set union or set intersection operator.  The black box represents the immediate predecessors or immediate successors of a node.</a:t>
            </a:r>
          </a:p>
          <a:p>
            <a:pPr lvl="0" algn="just"/>
            <a:endParaRPr lang="en-US" dirty="0" smtClean="0"/>
          </a:p>
          <a:p>
            <a:pPr lvl="0" algn="just"/>
            <a:r>
              <a:rPr lang="en-US" dirty="0" smtClean="0"/>
              <a:t>Each of our four dataflow analyses corresponds to a different instantiation of these boxes.  Although this looks like a lot of choices, there are in fact only two: first, whether the analysis propagates information forward or backward, and second, whether the analysis computes “may” or “must” information.</a:t>
            </a:r>
          </a:p>
          <a:p>
            <a:pPr lvl="0" algn="just"/>
            <a:endParaRPr lang="en-US" dirty="0" smtClean="0"/>
          </a:p>
          <a:p>
            <a:pPr lvl="0" algn="just"/>
            <a:r>
              <a:rPr lang="en-US" dirty="0" smtClean="0"/>
              <a:t>We already saw what forward versus backward propagation looks like when we discussed the four analyses earlier.  Forward versus backward propagation is decided by mapping the blue and red boxes to IN and OUT sets appropriately, and by mapping the black box to predecessors or successors accordingly.</a:t>
            </a:r>
          </a:p>
          <a:p>
            <a:pPr lvl="0" algn="just"/>
            <a:endParaRPr lang="en-US" dirty="0" smtClean="0"/>
          </a:p>
          <a:p>
            <a:pPr lvl="0" algn="just"/>
            <a:r>
              <a:rPr lang="en-US" dirty="0" smtClean="0"/>
              <a:t>Now let’s see what “may” versus “must” information means.  Intuitively, an analysis is said to compute “may” facts if those facts hold along some path in the control-flow graph.  In contrast, an analysis is said to compute “must” facts if those facts hold along all paths.  Thus, the “may” versus “must” property of an analysis is decided by mapping the purple box to the set union operator in the case of “may” analysis and to the set intersection operator in the case of “must” analysis.</a:t>
            </a:r>
          </a:p>
          <a:p>
            <a:pPr lvl="0" algn="just"/>
            <a:endParaRPr lang="en-US" dirty="0" smtClean="0"/>
          </a:p>
          <a:p>
            <a:pPr lvl="0" algn="just"/>
            <a:r>
              <a:rPr lang="en-US" dirty="0" smtClean="0"/>
              <a:t>Now that we have reviewed the overall pattern, let’s instantiate it in turn for each of our four dataflow analyses.</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43093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8" name="Shape 808"/>
          <p:cNvSpPr txBox="1">
            <a:spLocks noGrp="1"/>
          </p:cNvSpPr>
          <p:nvPr>
            <p:ph type="body" idx="1"/>
          </p:nvPr>
        </p:nvSpPr>
        <p:spPr/>
        <p:txBody>
          <a:bodyPr/>
          <a:lstStyle/>
          <a:p>
            <a:pPr algn="just"/>
            <a:r>
              <a:rPr lang="en-US" dirty="0" smtClean="0"/>
              <a:t>We’ll start with reaching-definitions analysis, whose rules we examined earlier in the lesson.</a:t>
            </a:r>
          </a:p>
          <a:p>
            <a:pPr algn="just"/>
            <a:r>
              <a:rPr lang="en-US" dirty="0" smtClean="0"/>
              <a:t/>
            </a:r>
            <a:br>
              <a:rPr lang="en-US" dirty="0" smtClean="0"/>
            </a:br>
            <a:r>
              <a:rPr lang="en-US" dirty="0" smtClean="0"/>
              <a:t>This analysis computes “may” information, which is evident from the goal of the analysis, which is to find definitions that could reach a program point along some path.  Therefore, we fill in the purple box with set union.</a:t>
            </a:r>
          </a:p>
          <a:p>
            <a:pPr algn="just"/>
            <a:endParaRPr lang="en-US" dirty="0" smtClean="0"/>
          </a:p>
          <a:p>
            <a:pPr algn="just"/>
            <a:r>
              <a:rPr lang="en-US" dirty="0" smtClean="0"/>
              <a:t>Furthermore, the analysis propagates this information about reaching definitions forward in the control-flow graph.  Hence, we fill in the blue boxes with OUT sets, the red boxes with IN sets, and the black box with predecessors.</a:t>
            </a:r>
          </a:p>
          <a:p>
            <a:pPr algn="just"/>
            <a:r>
              <a:rPr lang="en-US" dirty="0" smtClean="0"/>
              <a:t/>
            </a:r>
            <a:br>
              <a:rPr lang="en-US" dirty="0" smtClean="0"/>
            </a:b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39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55567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p:txBody>
          <a:bodyPr/>
          <a:lstStyle/>
          <a:p>
            <a:pPr lvl="0" algn="just"/>
            <a:r>
              <a:rPr lang="en-US" dirty="0" smtClean="0"/>
              <a:t>Dataflow analysis typically operates on a suitable intermediate representation of the program.  One such representation shown here, which we also saw earlier in the course, is a control-flow graph.</a:t>
            </a:r>
          </a:p>
          <a:p>
            <a:pPr lvl="0" algn="just"/>
            <a:endParaRPr lang="en-US" dirty="0" smtClean="0"/>
          </a:p>
          <a:p>
            <a:pPr lvl="0" algn="just"/>
            <a:r>
              <a:rPr lang="en-US" dirty="0" smtClean="0"/>
              <a:t>A control-flow graph is a graph that summarizes the flow of control in all possible runs of the program.  Each node in the graph corresponds to a unique primitive statement in the program, such as an assignment or a condition test, and each edge outgoing from a node denotes a possible immediate successor of that statement in some run of the program.</a:t>
            </a:r>
          </a:p>
          <a:p>
            <a:pPr lvl="0" algn="just"/>
            <a:endParaRPr lang="en-US" dirty="0" smtClean="0"/>
          </a:p>
          <a:p>
            <a:pPr lvl="0" algn="just"/>
            <a:r>
              <a:rPr lang="en-US" dirty="0" smtClean="0"/>
              <a:t>Take a moment to convince yourself that this graph is indeed a control-flow graph of this program.</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94590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8" name="Shape 808"/>
          <p:cNvSpPr txBox="1">
            <a:spLocks noGrp="1"/>
          </p:cNvSpPr>
          <p:nvPr>
            <p:ph type="body" idx="1"/>
          </p:nvPr>
        </p:nvSpPr>
        <p:spPr/>
        <p:txBody>
          <a:bodyPr/>
          <a:lstStyle/>
          <a:p>
            <a:pPr algn="just"/>
            <a:r>
              <a:rPr lang="en-US" dirty="0" smtClean="0"/>
              <a:t>Next let’s look at very-busy-expressions analysis.  This is the polar opposite of reaching definitions analysis: it is a backward, “must” analysis.</a:t>
            </a:r>
          </a:p>
          <a:p>
            <a:pPr algn="just"/>
            <a:r>
              <a:rPr lang="en-US" dirty="0" smtClean="0"/>
              <a:t/>
            </a:r>
            <a:br>
              <a:rPr lang="en-US" dirty="0" smtClean="0"/>
            </a:br>
            <a:r>
              <a:rPr lang="en-US" dirty="0" smtClean="0"/>
              <a:t>This analysis computes “must” information, because the goal of the analysis is to find expressions that are used along all paths before any variable occurring in them is redefined.  Therefore, we fill in the purple box with the set intersection operator.</a:t>
            </a:r>
          </a:p>
          <a:p>
            <a:pPr algn="just"/>
            <a:r>
              <a:rPr lang="en-US" dirty="0" smtClean="0"/>
              <a:t/>
            </a:r>
            <a:br>
              <a:rPr lang="en-US" dirty="0" smtClean="0"/>
            </a:br>
            <a:r>
              <a:rPr lang="en-US" dirty="0" smtClean="0"/>
              <a:t>Furthermore, the analysis propagates this information about very busy expressions backwards in the control-flow graph.  Therefore, we fill in the blue boxes with IN sets, the red boxes with OUT sets, and the black box with successors.</a:t>
            </a:r>
          </a:p>
          <a:p>
            <a:pPr algn="just"/>
            <a:r>
              <a:rPr lang="en-US" dirty="0" smtClean="0"/>
              <a:t/>
            </a:r>
            <a:br>
              <a:rPr lang="en-US" dirty="0" smtClean="0"/>
            </a:b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40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62719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8" name="Shape 808"/>
          <p:cNvSpPr txBox="1">
            <a:spLocks noGrp="1"/>
          </p:cNvSpPr>
          <p:nvPr>
            <p:ph type="body" idx="1"/>
          </p:nvPr>
        </p:nvSpPr>
        <p:spPr/>
        <p:txBody>
          <a:bodyPr/>
          <a:lstStyle/>
          <a:p>
            <a:pPr algn="just"/>
            <a:r>
              <a:rPr lang="en-US" dirty="0" smtClean="0">
                <a:solidFill>
                  <a:srgbClr val="FF0000"/>
                </a:solidFill>
              </a:rPr>
              <a:t>{QUIZ SLIDE}</a:t>
            </a:r>
          </a:p>
          <a:p>
            <a:pPr algn="just"/>
            <a:endParaRPr lang="en-US" dirty="0" smtClean="0"/>
          </a:p>
          <a:p>
            <a:pPr algn="just"/>
            <a:r>
              <a:rPr lang="en-US" dirty="0" smtClean="0"/>
              <a:t>Now let’s fill in the pattern for available expressions analysis.  We will do this in the form of an exercise.</a:t>
            </a:r>
          </a:p>
          <a:p>
            <a:pPr algn="just"/>
            <a:endParaRPr lang="en-US" dirty="0" smtClean="0"/>
          </a:p>
          <a:p>
            <a:pPr algn="just"/>
            <a:r>
              <a:rPr lang="en-US" dirty="0" smtClean="0"/>
              <a:t>Fill in the six boxes with the appropriate values.  Type either the word “union” or “intersect” in the purple box, type either predecessors or successors in the black box, and type either “IN” or “OUT” in the red and blue boxes.  Remember to use the same value in the two blue boxes, and likewise, the same value in the two red boxes.</a:t>
            </a:r>
          </a:p>
          <a:p>
            <a:pPr algn="just"/>
            <a:r>
              <a:rPr lang="en-US" dirty="0" smtClean="0"/>
              <a:t/>
            </a:r>
            <a:br>
              <a:rPr lang="en-US" dirty="0" smtClean="0"/>
            </a:b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41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399151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8" name="Shape 808"/>
          <p:cNvSpPr txBox="1">
            <a:spLocks noGrp="1"/>
          </p:cNvSpPr>
          <p:nvPr>
            <p:ph type="body" idx="1"/>
          </p:nvPr>
        </p:nvSpPr>
        <p:spPr/>
        <p:txBody>
          <a:bodyPr/>
          <a:lstStyle/>
          <a:p>
            <a:pPr algn="just"/>
            <a:r>
              <a:rPr lang="en-US" dirty="0">
                <a:solidFill>
                  <a:srgbClr val="FF0000"/>
                </a:solidFill>
              </a:rPr>
              <a:t>{SOLUTION </a:t>
            </a:r>
            <a:r>
              <a:rPr lang="en-US" dirty="0" smtClean="0">
                <a:solidFill>
                  <a:srgbClr val="FF0000"/>
                </a:solidFill>
              </a:rPr>
              <a:t>SLIDE}</a:t>
            </a:r>
            <a:endParaRPr lang="en-US" dirty="0">
              <a:solidFill>
                <a:srgbClr val="FF0000"/>
              </a:solidFill>
            </a:endParaRPr>
          </a:p>
          <a:p>
            <a:pPr algn="just"/>
            <a:endParaRPr lang="en-US" dirty="0">
              <a:solidFill>
                <a:srgbClr val="FF0000"/>
              </a:solidFill>
            </a:endParaRPr>
          </a:p>
          <a:p>
            <a:pPr algn="just"/>
            <a:r>
              <a:rPr lang="en-US" dirty="0" smtClean="0"/>
              <a:t>Let’s </a:t>
            </a:r>
            <a:r>
              <a:rPr lang="en-US" dirty="0"/>
              <a:t>review the solution.  Available-expressions analysis is a forward, must </a:t>
            </a:r>
            <a:r>
              <a:rPr lang="en-US" dirty="0" smtClean="0"/>
              <a:t>analysis.</a:t>
            </a:r>
          </a:p>
          <a:p>
            <a:pPr algn="just"/>
            <a:endParaRPr lang="en-US" dirty="0"/>
          </a:p>
          <a:p>
            <a:pPr algn="just"/>
            <a:r>
              <a:rPr lang="en-US" dirty="0" smtClean="0"/>
              <a:t>It </a:t>
            </a:r>
            <a:r>
              <a:rPr lang="en-US" dirty="0"/>
              <a:t>is a must analysis because it seeks to find expressions that are available at a program point, that </a:t>
            </a:r>
            <a:r>
              <a:rPr lang="en-US" dirty="0" smtClean="0"/>
              <a:t>is, expressions </a:t>
            </a:r>
            <a:r>
              <a:rPr lang="en-US" dirty="0"/>
              <a:t>that must have been computed along all paths leading to a </a:t>
            </a:r>
            <a:r>
              <a:rPr lang="en-US" dirty="0" smtClean="0"/>
              <a:t>point.  So </a:t>
            </a:r>
            <a:r>
              <a:rPr lang="en-US" dirty="0"/>
              <a:t>we instantiate the purple box with the set intersection </a:t>
            </a:r>
            <a:r>
              <a:rPr lang="en-US" dirty="0" smtClean="0"/>
              <a:t>operator.</a:t>
            </a:r>
          </a:p>
          <a:p>
            <a:pPr algn="just"/>
            <a:endParaRPr lang="en-US" dirty="0"/>
          </a:p>
          <a:p>
            <a:pPr algn="just"/>
            <a:r>
              <a:rPr lang="en-US" dirty="0" smtClean="0"/>
              <a:t>This </a:t>
            </a:r>
            <a:r>
              <a:rPr lang="en-US" dirty="0"/>
              <a:t>analysis propagates information about available expressions forward in the control-flow </a:t>
            </a:r>
            <a:r>
              <a:rPr lang="en-US" dirty="0" smtClean="0"/>
              <a:t>graph.  Hence</a:t>
            </a:r>
            <a:r>
              <a:rPr lang="en-US" dirty="0"/>
              <a:t>, we instantiate the blue boxes with OUT sets, the red boxes with IN sets, and the black box with predecessors.</a:t>
            </a:r>
          </a:p>
          <a:p>
            <a:pPr algn="just"/>
            <a:r>
              <a:rPr lang="en-US" dirty="0"/>
              <a:t/>
            </a:r>
            <a:br>
              <a:rPr lang="en-US" dirty="0"/>
            </a:b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42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67139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8" name="Shape 808"/>
          <p:cNvSpPr txBox="1">
            <a:spLocks noGrp="1"/>
          </p:cNvSpPr>
          <p:nvPr>
            <p:ph type="body" idx="1"/>
          </p:nvPr>
        </p:nvSpPr>
        <p:spPr/>
        <p:txBody>
          <a:bodyPr/>
          <a:lstStyle/>
          <a:p>
            <a:pPr algn="just"/>
            <a:r>
              <a:rPr lang="en-US" dirty="0" smtClean="0">
                <a:solidFill>
                  <a:srgbClr val="FF0000"/>
                </a:solidFill>
              </a:rPr>
              <a:t>{QUIZ SLIDE}</a:t>
            </a:r>
          </a:p>
          <a:p>
            <a:pPr algn="just"/>
            <a:r>
              <a:rPr lang="en-US" dirty="0" smtClean="0"/>
              <a:t/>
            </a:r>
            <a:br>
              <a:rPr lang="en-US" dirty="0" smtClean="0"/>
            </a:br>
            <a:r>
              <a:rPr lang="en-US" dirty="0" smtClean="0"/>
              <a:t>Finally, let’s instantiate the pattern for live variables analysis.  Let’s do this in the form of an exercise as well.  Fill in the six boxes with the appropriate values.</a:t>
            </a:r>
          </a:p>
          <a:p>
            <a:pPr algn="just"/>
            <a:r>
              <a:rPr lang="en-US" dirty="0" smtClean="0"/>
              <a:t/>
            </a:r>
            <a:br>
              <a:rPr lang="en-US" dirty="0" smtClean="0"/>
            </a:b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43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3899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8" name="Shape 808"/>
          <p:cNvSpPr txBox="1">
            <a:spLocks noGrp="1"/>
          </p:cNvSpPr>
          <p:nvPr>
            <p:ph type="body" idx="1"/>
          </p:nvPr>
        </p:nvSpPr>
        <p:spPr/>
        <p:txBody>
          <a:bodyPr/>
          <a:lstStyle/>
          <a:p>
            <a:pPr algn="just"/>
            <a:r>
              <a:rPr lang="en-US" dirty="0">
                <a:solidFill>
                  <a:srgbClr val="FF0000"/>
                </a:solidFill>
              </a:rPr>
              <a:t>{SOLUTION SLIDE}</a:t>
            </a:r>
          </a:p>
          <a:p>
            <a:pPr algn="just"/>
            <a:r>
              <a:rPr lang="en-US" dirty="0"/>
              <a:t/>
            </a:r>
            <a:br>
              <a:rPr lang="en-US" dirty="0"/>
            </a:br>
            <a:r>
              <a:rPr lang="en-US" dirty="0"/>
              <a:t>Let’s review the solution.  Live-variables analysis is a backward, may analysis.</a:t>
            </a:r>
          </a:p>
          <a:p>
            <a:pPr algn="just"/>
            <a:r>
              <a:rPr lang="en-US" dirty="0"/>
              <a:t/>
            </a:r>
            <a:br>
              <a:rPr lang="en-US" dirty="0"/>
            </a:br>
            <a:r>
              <a:rPr lang="en-US" dirty="0"/>
              <a:t>It is a may analysis because it seeks to find live variables: variables that may be used along some path before being re-</a:t>
            </a:r>
            <a:r>
              <a:rPr lang="en-US" dirty="0" smtClean="0"/>
              <a:t>defined.  So </a:t>
            </a:r>
            <a:r>
              <a:rPr lang="en-US" dirty="0"/>
              <a:t>we fill in the purple box with the set union operator.</a:t>
            </a:r>
          </a:p>
          <a:p>
            <a:pPr algn="just"/>
            <a:r>
              <a:rPr lang="en-US" dirty="0"/>
              <a:t/>
            </a:r>
            <a:br>
              <a:rPr lang="en-US" dirty="0"/>
            </a:br>
            <a:r>
              <a:rPr lang="en-US" dirty="0"/>
              <a:t>This analysis propagates information about live variables backwards in the control-flow </a:t>
            </a:r>
            <a:r>
              <a:rPr lang="en-US" dirty="0" smtClean="0"/>
              <a:t>graph.  Hence</a:t>
            </a:r>
            <a:r>
              <a:rPr lang="en-US" dirty="0"/>
              <a:t>, we instantiate the blue boxes with IN sets, the red boxes with OUT sets, and the black box with successors.</a:t>
            </a:r>
          </a:p>
          <a:p>
            <a:pPr algn="just"/>
            <a:r>
              <a:rPr lang="en-US" dirty="0"/>
              <a:t/>
            </a:r>
            <a:br>
              <a:rPr lang="en-US" dirty="0"/>
            </a:b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44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0162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Shape 968"/>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We have seen four different dataflow analyses along with their characteristics along two important dimensions: forward versus backward and may versus must.</a:t>
            </a:r>
            <a:br>
              <a:rPr lang="en-US" dirty="0" smtClean="0"/>
            </a:br>
            <a:r>
              <a:rPr lang="en-US" dirty="0" smtClean="0"/>
              <a:t/>
            </a:r>
            <a:br>
              <a:rPr lang="en-US" dirty="0" smtClean="0"/>
            </a:br>
            <a:r>
              <a:rPr lang="en-US" dirty="0" smtClean="0"/>
              <a:t>Let’s finish the lesson with a brief review of these characteristics. Match each of the four dataflow analyses with their corresponding properties. Type in the letter of the corresponding analysis into each box.</a:t>
            </a:r>
          </a:p>
          <a:p>
            <a:pPr lvl="0" algn="just"/>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45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90037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txBox="1">
            <a:spLocks noGrp="1"/>
          </p:cNvSpPr>
          <p:nvPr>
            <p:ph type="body" idx="1"/>
          </p:nvPr>
        </p:nvSpPr>
        <p:spPr/>
        <p:txBody>
          <a:bodyPr/>
          <a:lstStyle/>
          <a:p>
            <a:pPr lvl="0" algn="just"/>
            <a:r>
              <a:rPr lang="en-US" sz="1000" dirty="0" smtClean="0">
                <a:solidFill>
                  <a:srgbClr val="FF0000"/>
                </a:solidFill>
                <a:latin typeface="Calibri" charset="0"/>
                <a:ea typeface="Calibri" charset="0"/>
                <a:cs typeface="Calibri" charset="0"/>
              </a:rPr>
              <a:t>{SOLUTION SLIDE}</a:t>
            </a:r>
          </a:p>
          <a:p>
            <a:pPr lvl="0" algn="just"/>
            <a:endParaRPr lang="en-US" sz="1000" dirty="0" smtClean="0">
              <a:latin typeface="Calibri" charset="0"/>
              <a:ea typeface="Calibri" charset="0"/>
              <a:cs typeface="Calibri" charset="0"/>
            </a:endParaRPr>
          </a:p>
          <a:p>
            <a:pPr lvl="0" algn="just"/>
            <a:r>
              <a:rPr lang="en-US" sz="1000" dirty="0" smtClean="0">
                <a:latin typeface="Calibri" charset="0"/>
                <a:ea typeface="Calibri" charset="0"/>
                <a:cs typeface="Calibri" charset="0"/>
              </a:rPr>
              <a:t>Let’s review the solution.</a:t>
            </a:r>
          </a:p>
          <a:p>
            <a:pPr lvl="0" algn="just"/>
            <a:r>
              <a:rPr lang="en-US" sz="1000" dirty="0" smtClean="0">
                <a:latin typeface="Calibri" charset="0"/>
                <a:ea typeface="Calibri" charset="0"/>
                <a:cs typeface="Calibri" charset="0"/>
              </a:rPr>
              <a:t/>
            </a:r>
            <a:br>
              <a:rPr lang="en-US" sz="1000" dirty="0" smtClean="0">
                <a:latin typeface="Calibri" charset="0"/>
                <a:ea typeface="Calibri" charset="0"/>
                <a:cs typeface="Calibri" charset="0"/>
              </a:rPr>
            </a:br>
            <a:r>
              <a:rPr lang="en-US" sz="1000" dirty="0" smtClean="0">
                <a:latin typeface="Calibri" charset="0"/>
                <a:ea typeface="Calibri" charset="0"/>
                <a:cs typeface="Calibri" charset="0"/>
              </a:rPr>
              <a:t>Reaching definitions analysis is a forward, may analysis.</a:t>
            </a:r>
            <a:r>
              <a:rPr lang="en-US" dirty="0"/>
              <a:t> </a:t>
            </a:r>
            <a:r>
              <a:rPr lang="en-US" dirty="0" smtClean="0"/>
              <a:t> </a:t>
            </a:r>
            <a:r>
              <a:rPr lang="en-US" sz="1000" dirty="0" smtClean="0">
                <a:latin typeface="Calibri" charset="0"/>
                <a:ea typeface="Calibri" charset="0"/>
                <a:cs typeface="Calibri" charset="0"/>
              </a:rPr>
              <a:t>Available expressions analysis is a forward, must analysis.  Live variables analysis is a backward, may analysis.  And finally, very busy expressions analysis is a backward, must analysis.</a:t>
            </a:r>
            <a:endParaRPr lang="en-US" sz="1000" dirty="0">
              <a:latin typeface="Calibri" charset="0"/>
              <a:ea typeface="Calibri" charset="0"/>
              <a:cs typeface="Calibri" charset="0"/>
            </a:endParaRPr>
          </a:p>
        </p:txBody>
      </p:sp>
      <p:sp>
        <p:nvSpPr>
          <p:cNvPr id="2" name="Slide Number Placeholder 1"/>
          <p:cNvSpPr>
            <a:spLocks noGrp="1"/>
          </p:cNvSpPr>
          <p:nvPr>
            <p:ph type="sldNum" sz="quarter" idx="10"/>
          </p:nvPr>
        </p:nvSpPr>
        <p:spPr/>
        <p:txBody>
          <a:bodyPr/>
          <a:lstStyle/>
          <a:p>
            <a:fld id="{01EF401B-BF42-824C-898A-134946E132BD}" type="slidenum">
              <a:rPr lang="en-US" smtClean="0"/>
              <a:pPr/>
              <a:t>46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256087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3" name="Shape 993"/>
          <p:cNvSpPr txBox="1">
            <a:spLocks noGrp="1"/>
          </p:cNvSpPr>
          <p:nvPr>
            <p:ph type="body" idx="1"/>
          </p:nvPr>
        </p:nvSpPr>
        <p:spPr/>
        <p:txBody>
          <a:bodyPr/>
          <a:lstStyle/>
          <a:p>
            <a:pPr lvl="0" algn="just"/>
            <a:r>
              <a:rPr lang="en-US" sz="1000" dirty="0" smtClean="0">
                <a:latin typeface="Calibri" charset="0"/>
                <a:ea typeface="Calibri" charset="0"/>
                <a:cs typeface="Calibri" charset="0"/>
              </a:rPr>
              <a:t>Let’s recap the main topics that we have covered in this lesson.</a:t>
            </a:r>
          </a:p>
          <a:p>
            <a:pPr lvl="0" algn="just"/>
            <a:endParaRPr lang="en-US" sz="1000" dirty="0" smtClean="0">
              <a:latin typeface="Calibri" charset="0"/>
              <a:ea typeface="Calibri" charset="0"/>
              <a:cs typeface="Calibri" charset="0"/>
            </a:endParaRPr>
          </a:p>
          <a:p>
            <a:pPr lvl="0" algn="just"/>
            <a:r>
              <a:rPr lang="en-US" sz="1000" dirty="0" smtClean="0">
                <a:latin typeface="Calibri" charset="0"/>
                <a:ea typeface="Calibri" charset="0"/>
                <a:cs typeface="Calibri" charset="0"/>
              </a:rPr>
              <a:t>We introduced dataflow analysis, a common kind of static analysis that enables to reason about the flow of data in program runs.</a:t>
            </a:r>
          </a:p>
          <a:p>
            <a:pPr lvl="0" algn="just"/>
            <a:endParaRPr lang="en-US" sz="1000" dirty="0" smtClean="0">
              <a:latin typeface="Calibri" charset="0"/>
              <a:ea typeface="Calibri" charset="0"/>
              <a:cs typeface="Calibri" charset="0"/>
            </a:endParaRPr>
          </a:p>
          <a:p>
            <a:pPr lvl="0" algn="just"/>
            <a:r>
              <a:rPr lang="en-US" sz="1000" dirty="0" smtClean="0">
                <a:latin typeface="Calibri" charset="0"/>
                <a:ea typeface="Calibri" charset="0"/>
                <a:cs typeface="Calibri" charset="0"/>
              </a:rPr>
              <a:t>We learnt how to reason about this flow of data using a program representation called a control-flow graph which concisely represents all runs of a program.</a:t>
            </a:r>
          </a:p>
          <a:p>
            <a:pPr lvl="0" algn="just"/>
            <a:endParaRPr lang="en-US" dirty="0"/>
          </a:p>
          <a:p>
            <a:pPr lvl="0" algn="just"/>
            <a:r>
              <a:rPr lang="en-US" sz="1000" dirty="0" smtClean="0">
                <a:latin typeface="Calibri" charset="0"/>
                <a:ea typeface="Calibri" charset="0"/>
                <a:cs typeface="Calibri" charset="0"/>
              </a:rPr>
              <a:t>We saw how a dataflow analysis can be specified using local dataflow rules.</a:t>
            </a:r>
          </a:p>
          <a:p>
            <a:pPr lvl="0" algn="just"/>
            <a:endParaRPr lang="en-US" sz="1000" dirty="0" smtClean="0">
              <a:latin typeface="Calibri" charset="0"/>
              <a:ea typeface="Calibri" charset="0"/>
              <a:cs typeface="Calibri" charset="0"/>
            </a:endParaRPr>
          </a:p>
          <a:p>
            <a:pPr lvl="0" algn="just"/>
            <a:r>
              <a:rPr lang="en-US" sz="1000" dirty="0" smtClean="0">
                <a:latin typeface="Calibri" charset="0"/>
                <a:ea typeface="Calibri" charset="0"/>
                <a:cs typeface="Calibri" charset="0"/>
              </a:rPr>
              <a:t>We learnt the chaotic iteration algorithm which repeatedly applies such rules to compute global dataflow properties.</a:t>
            </a:r>
          </a:p>
          <a:p>
            <a:pPr lvl="0" algn="just"/>
            <a:r>
              <a:rPr lang="en-US" sz="1000" dirty="0" smtClean="0">
                <a:latin typeface="Calibri" charset="0"/>
                <a:ea typeface="Calibri" charset="0"/>
                <a:cs typeface="Calibri" charset="0"/>
              </a:rPr>
              <a:t/>
            </a:r>
            <a:br>
              <a:rPr lang="en-US" sz="1000" dirty="0" smtClean="0">
                <a:latin typeface="Calibri" charset="0"/>
                <a:ea typeface="Calibri" charset="0"/>
                <a:cs typeface="Calibri" charset="0"/>
              </a:rPr>
            </a:br>
            <a:r>
              <a:rPr lang="en-US" sz="1000" dirty="0" smtClean="0">
                <a:latin typeface="Calibri" charset="0"/>
                <a:ea typeface="Calibri" charset="0"/>
                <a:cs typeface="Calibri" charset="0"/>
              </a:rPr>
              <a:t>We defined and saw examples of the four different classical dataflow analyses: Reaching Definitions Analysis, Very Busy Expressions Analysis, Available Expressions Analysis, and Live Variables Analysis. We compared and contrasted these analyses along two important dimensions: forward vs. backward, and may vs. must.</a:t>
            </a:r>
          </a:p>
          <a:p>
            <a:pPr lvl="0" algn="just"/>
            <a:endParaRPr lang="en-US" dirty="0"/>
          </a:p>
          <a:p>
            <a:pPr lvl="0" algn="just"/>
            <a:r>
              <a:rPr lang="en-US" sz="1000" dirty="0" smtClean="0">
                <a:latin typeface="Calibri" charset="0"/>
                <a:ea typeface="Calibri" charset="0"/>
                <a:cs typeface="Calibri" charset="0"/>
              </a:rPr>
              <a:t>This lesson focused on how to reason about the flow of primitive data such as integers.  In the next lesson, we will learn how to reason about the flow of non-primitive data, better known as pointers, objects, or references.</a:t>
            </a:r>
            <a:endParaRPr lang="en-US" sz="1000" dirty="0">
              <a:latin typeface="Calibri" charset="0"/>
              <a:ea typeface="Calibri" charset="0"/>
              <a:cs typeface="Calibri" charset="0"/>
            </a:endParaRPr>
          </a:p>
        </p:txBody>
      </p:sp>
      <p:sp>
        <p:nvSpPr>
          <p:cNvPr id="2" name="Slide Number Placeholder 1"/>
          <p:cNvSpPr>
            <a:spLocks noGrp="1"/>
          </p:cNvSpPr>
          <p:nvPr>
            <p:ph type="sldNum" sz="quarter" idx="10"/>
          </p:nvPr>
        </p:nvSpPr>
        <p:spPr/>
        <p:txBody>
          <a:bodyPr/>
          <a:lstStyle/>
          <a:p>
            <a:fld id="{01EF401B-BF42-824C-898A-134946E132BD}" type="slidenum">
              <a:rPr lang="en-US" smtClean="0"/>
              <a:pPr/>
              <a:t>47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08152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p:txBody>
          <a:bodyPr/>
          <a:lstStyle/>
          <a:p>
            <a:pPr lvl="0" algn="just"/>
            <a:r>
              <a:rPr lang="en-US" dirty="0" smtClean="0">
                <a:solidFill>
                  <a:srgbClr val="FF0000"/>
                </a:solidFill>
              </a:rPr>
              <a:t>{QUIZ SLIDE}</a:t>
            </a:r>
            <a:endParaRPr lang="en-US" dirty="0">
              <a:solidFill>
                <a:srgbClr val="FF0000"/>
              </a:solidFill>
            </a:endParaRPr>
          </a:p>
          <a:p>
            <a:pPr lvl="0" algn="just"/>
            <a:endParaRPr lang="en-US" dirty="0" smtClean="0">
              <a:solidFill>
                <a:srgbClr val="FF0000"/>
              </a:solidFill>
            </a:endParaRPr>
          </a:p>
          <a:p>
            <a:pPr lvl="0" algn="just"/>
            <a:r>
              <a:rPr lang="en-US" dirty="0" smtClean="0"/>
              <a:t>To check your understanding of control-flow graphs, let’s do an exercise converting a control-flow graph into the program it came from.</a:t>
            </a:r>
          </a:p>
          <a:p>
            <a:pPr lvl="0" algn="just"/>
            <a:endParaRPr lang="en-US" dirty="0" smtClean="0"/>
          </a:p>
          <a:p>
            <a:pPr lvl="0" algn="just"/>
            <a:r>
              <a:rPr lang="en-US" dirty="0" smtClean="0"/>
              <a:t>Here is a control-flow graph. In the adjoining box, write the program corresponding to this control-flow graph in the syntax of the WHILE language. Click the “Submit” button to check your answer.</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5583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p:txBody>
          <a:bodyPr/>
          <a:lstStyle/>
          <a:p>
            <a:pPr lvl="0" algn="just"/>
            <a:r>
              <a:rPr lang="en-US" dirty="0" smtClean="0">
                <a:solidFill>
                  <a:srgbClr val="FF0000"/>
                </a:solidFill>
              </a:rPr>
              <a:t>{SOLUTION SLIDE}</a:t>
            </a:r>
          </a:p>
          <a:p>
            <a:pPr lvl="0" algn="just"/>
            <a:endParaRPr lang="en-US" dirty="0"/>
          </a:p>
          <a:p>
            <a:pPr lvl="0" algn="just"/>
            <a:r>
              <a:rPr lang="en-US" dirty="0" smtClean="0"/>
              <a:t>The program corresponding to this control flow graph has two variables, x and y.  It initializes the variable x to 5 and then executes a nested while statement.</a:t>
            </a:r>
            <a:endParaRPr lang="en-US" dirty="0"/>
          </a:p>
          <a:p>
            <a:pPr lvl="0" algn="just"/>
            <a:endParaRPr lang="en-US" dirty="0" smtClean="0"/>
          </a:p>
          <a:p>
            <a:pPr lvl="0" algn="just"/>
            <a:r>
              <a:rPr lang="en-US" dirty="0" smtClean="0"/>
              <a:t>The outer while-loop decrements x in each iteration and terminates when x becomes 0.  Also, at the start of each iteration, the variable y is initialized to the current value of x.</a:t>
            </a:r>
          </a:p>
          <a:p>
            <a:pPr lvl="0" algn="just"/>
            <a:r>
              <a:rPr lang="en-US" dirty="0" smtClean="0"/>
              <a:t/>
            </a:r>
            <a:br>
              <a:rPr lang="en-US" dirty="0" smtClean="0"/>
            </a:br>
            <a:r>
              <a:rPr lang="en-US" dirty="0" smtClean="0"/>
              <a:t>The inner while-loop decrements y in each iteration and terminates when y becomes 0.</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7123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3" name="Shape 173"/>
          <p:cNvSpPr txBox="1">
            <a:spLocks noGrp="1"/>
          </p:cNvSpPr>
          <p:nvPr>
            <p:ph type="body" idx="1"/>
          </p:nvPr>
        </p:nvSpPr>
        <p:spPr/>
        <p:txBody>
          <a:bodyPr/>
          <a:lstStyle/>
          <a:p>
            <a:pPr lvl="0" algn="just"/>
            <a:r>
              <a:rPr lang="en-US" dirty="0" smtClean="0"/>
              <a:t>Recall from before that it is impossible to design a software analysis that is sound, complete, and guaranteed to terminate.  This impossibility holds for dataflow analyses, as they are a kind of software analysis. </a:t>
            </a:r>
          </a:p>
          <a:p>
            <a:pPr lvl="0" algn="just"/>
            <a:endParaRPr lang="en-US" dirty="0" smtClean="0"/>
          </a:p>
          <a:p>
            <a:pPr lvl="0" algn="just"/>
            <a:r>
              <a:rPr lang="en-US" dirty="0" smtClean="0"/>
              <a:t>Dataflow analyses choose to sacrifice completeness to guarantee termination and soundness.</a:t>
            </a:r>
          </a:p>
          <a:p>
            <a:pPr lvl="0" algn="just"/>
            <a:endParaRPr lang="en-US" dirty="0" smtClean="0"/>
          </a:p>
          <a:p>
            <a:pPr lvl="0" algn="just"/>
            <a:r>
              <a:rPr lang="en-US" dirty="0" smtClean="0"/>
              <a:t>Since dataflow analysis is sound, it will report all dataflow facts that could occur in actual runs.</a:t>
            </a:r>
          </a:p>
          <a:p>
            <a:pPr lvl="0" algn="just"/>
            <a:endParaRPr lang="en-US" dirty="0" smtClean="0"/>
          </a:p>
          <a:p>
            <a:pPr lvl="0" algn="just"/>
            <a:r>
              <a:rPr lang="en-US" dirty="0" smtClean="0"/>
              <a:t>However, because dataflow analysis is incomplete, it may report dataflow facts that can never occur in actual runs.</a:t>
            </a:r>
          </a:p>
          <a:p>
            <a:pPr lvl="0" algn="just"/>
            <a:endParaRPr lang="en-US" dirty="0" smtClean="0"/>
          </a:p>
          <a:p>
            <a:pPr lvl="0" algn="just"/>
            <a:r>
              <a:rPr lang="en-US" dirty="0" smtClean="0"/>
              <a:t>Let’s see next how a dataflow analysis achieves soundness by sacrificing completeness.</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7789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p:txBody>
          <a:bodyPr/>
          <a:lstStyle/>
          <a:p>
            <a:pPr lvl="0" algn="just"/>
            <a:r>
              <a:rPr lang="en-US" dirty="0" smtClean="0"/>
              <a:t>The primary source of incompleteness in dataflow analyses arises from abstracting away control-flow conditions with non-deterministic choice, which we will denote throughout this course using the star symbol.</a:t>
            </a:r>
            <a:endParaRPr lang="en-US" dirty="0"/>
          </a:p>
          <a:p>
            <a:pPr lvl="0" algn="just"/>
            <a:endParaRPr lang="en-US" dirty="0" smtClean="0"/>
          </a:p>
          <a:p>
            <a:pPr lvl="0" algn="just"/>
            <a:r>
              <a:rPr lang="en-US" dirty="0" smtClean="0"/>
              <a:t>For this example program, dataflow analysis replaces the condition (x != 1) with non-deterministic choice.   Strike out </a:t>
            </a:r>
            <a:r>
              <a:rPr lang="en-US" dirty="0" err="1" smtClean="0"/>
              <a:t>boolean</a:t>
            </a:r>
            <a:r>
              <a:rPr lang="en-US" dirty="0" smtClean="0"/>
              <a:t> expression (x != 1) and replace it with a *.</a:t>
            </a:r>
          </a:p>
          <a:p>
            <a:pPr lvl="0" algn="just"/>
            <a:r>
              <a:rPr lang="en-US" dirty="0" smtClean="0"/>
              <a:t/>
            </a:r>
            <a:br>
              <a:rPr lang="en-US" dirty="0" smtClean="0"/>
            </a:br>
            <a:r>
              <a:rPr lang="en-US" dirty="0" smtClean="0"/>
              <a:t>Non-deterministic choice simply means that the analysis will assume that the condition can evaluate to true or false, even if, for example, in actual runs the condition always evaluates to true.</a:t>
            </a:r>
          </a:p>
          <a:p>
            <a:pPr lvl="0" algn="just"/>
            <a:r>
              <a:rPr lang="en-US" dirty="0" smtClean="0"/>
              <a:t/>
            </a:r>
            <a:br>
              <a:rPr lang="en-US" dirty="0" smtClean="0"/>
            </a:br>
            <a:r>
              <a:rPr lang="en-US" dirty="0" smtClean="0"/>
              <a:t>By doing this, not only does a dataflow analysis ensure that it will consider all paths that are possible in actual</a:t>
            </a:r>
            <a:r>
              <a:rPr lang="en-US" dirty="0"/>
              <a:t> </a:t>
            </a:r>
            <a:r>
              <a:rPr lang="en-US" dirty="0" smtClean="0"/>
              <a:t>runs of the program, and thereby guarantees soundness, but it also considers paths that are never possible in actual runs, which leads to incompleteness.</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8702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2" name="Shape 202"/>
          <p:cNvSpPr txBox="1">
            <a:spLocks noGrp="1"/>
          </p:cNvSpPr>
          <p:nvPr>
            <p:ph type="body" idx="1"/>
          </p:nvPr>
        </p:nvSpPr>
        <p:spPr/>
        <p:txBody>
          <a:bodyPr/>
          <a:lstStyle/>
          <a:p>
            <a:pPr lvl="0" algn="just"/>
            <a:r>
              <a:rPr lang="en-US" dirty="0" smtClean="0"/>
              <a:t>We will learn how dataflow analysis works on a control-flow graph through a series of four classical dataflow analyses in the literature.  These analyses are: Reaching Definitions Analysis, Very Busy Expressions Analysis, Available Expressions Analysis, and Live Variables Analysis.</a:t>
            </a:r>
          </a:p>
          <a:p>
            <a:pPr lvl="0" algn="just"/>
            <a:endParaRPr lang="en-US" dirty="0" smtClean="0"/>
          </a:p>
          <a:p>
            <a:pPr lvl="0" algn="just"/>
            <a:r>
              <a:rPr lang="en-US" dirty="0" smtClean="0"/>
              <a:t>Before we dive into the details of these four analyses, let’s take a look at four practical applications that motivate them.</a:t>
            </a:r>
          </a:p>
          <a:p>
            <a:pPr lvl="0" algn="just"/>
            <a:endParaRPr lang="en-US" dirty="0"/>
          </a:p>
          <a:p>
            <a:pPr lvl="0" algn="just"/>
            <a:r>
              <a:rPr lang="en-US" dirty="0" smtClean="0"/>
              <a:t>Reaching Definitions Analysis produces information that can be used by a software quality tool for discovering usage of potentially uninitialized variables in a program.</a:t>
            </a:r>
          </a:p>
          <a:p>
            <a:pPr lvl="0" algn="just"/>
            <a:endParaRPr lang="en-US" dirty="0" smtClean="0"/>
          </a:p>
          <a:p>
            <a:pPr lvl="0" algn="just"/>
            <a:r>
              <a:rPr lang="en-US" dirty="0" smtClean="0"/>
              <a:t>Very Busy Expressions Analysis computes information that can help reduce code size.  This application can be critical to certain embedded devices that have code size constraints, such as pacemakers.</a:t>
            </a:r>
          </a:p>
          <a:p>
            <a:pPr lvl="0" algn="just"/>
            <a:r>
              <a:rPr lang="en-US" dirty="0" smtClean="0"/>
              <a:t/>
            </a:r>
            <a:br>
              <a:rPr lang="en-US" dirty="0" smtClean="0"/>
            </a:br>
            <a:r>
              <a:rPr lang="en-US" dirty="0" smtClean="0"/>
              <a:t>Available Expressions Analysis produces information that can be used by a compiler to avoid </a:t>
            </a:r>
            <a:r>
              <a:rPr lang="en-US" dirty="0" err="1" smtClean="0"/>
              <a:t>recomputing</a:t>
            </a:r>
            <a:r>
              <a:rPr lang="en-US" dirty="0" smtClean="0"/>
              <a:t> the same program expression multiple times in an execution, thereby producing more efficient code.</a:t>
            </a:r>
          </a:p>
          <a:p>
            <a:pPr lvl="0" algn="just"/>
            <a:r>
              <a:rPr lang="en-US" dirty="0" smtClean="0"/>
              <a:t/>
            </a:r>
            <a:br>
              <a:rPr lang="en-US" dirty="0" smtClean="0"/>
            </a:br>
            <a:r>
              <a:rPr lang="en-US" dirty="0" smtClean="0"/>
              <a:t>Finally, Live Variables Analysis computes information that can be used by a compiler to efficiently allocate registers to program variables.  Register allocation is the component of a compiler that most impacts the performance of the generated code.</a:t>
            </a:r>
          </a:p>
          <a:p>
            <a:pPr lvl="0" algn="just"/>
            <a:r>
              <a:rPr lang="en-US" dirty="0" smtClean="0"/>
              <a:t/>
            </a:r>
            <a:br>
              <a:rPr lang="en-US" dirty="0" smtClean="0"/>
            </a:br>
            <a:r>
              <a:rPr lang="en-US" dirty="0" smtClean="0"/>
              <a:t>Next, we will dive into how each of these four analyses work, starting with Reaching Definitions Analysis.</a:t>
            </a:r>
            <a:endParaRPr lang="en-US" dirty="0"/>
          </a:p>
        </p:txBody>
      </p:sp>
      <p:sp>
        <p:nvSpPr>
          <p:cNvPr id="2" name="Slide Number Placeholder 1"/>
          <p:cNvSpPr>
            <a:spLocks noGrp="1"/>
          </p:cNvSpPr>
          <p:nvPr>
            <p:ph type="sldNum" sz="quarter" idx="10"/>
          </p:nvPr>
        </p:nvSpPr>
        <p:spPr/>
        <p:txBody>
          <a:bodyPr/>
          <a:lstStyle/>
          <a:p>
            <a:fld id="{01EF401B-BF42-824C-898A-134946E132BD}" type="slidenum">
              <a:rPr lang="en-US" smtClean="0"/>
              <a:pPr/>
              <a:t>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0621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803CB0-D111-A246-B9B5-A7828BF506C4}" type="datetime1">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US" sz="1300" smtClean="0">
                <a:solidFill>
                  <a:schemeClr val="dk1"/>
                </a:solidFill>
              </a:rPr>
              <a:pPr algn="r"/>
              <a:t>‹#›</a:t>
            </a:fld>
            <a:endParaRPr lang="en-US" sz="1300">
              <a:solidFill>
                <a:schemeClr val="dk1"/>
              </a:solidFill>
            </a:endParaRPr>
          </a:p>
        </p:txBody>
      </p:sp>
    </p:spTree>
    <p:extLst>
      <p:ext uri="{BB962C8B-B14F-4D97-AF65-F5344CB8AC3E}">
        <p14:creationId xmlns:p14="http://schemas.microsoft.com/office/powerpoint/2010/main" val="169570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2092F-63D3-6141-9E7E-125C990996AD}" type="datetime1">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1200" smtClean="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cxnSp>
        <p:nvCxnSpPr>
          <p:cNvPr id="8" name="Straight Connector 7"/>
          <p:cNvCxnSpPr/>
          <p:nvPr/>
        </p:nvCxnSpPr>
        <p:spPr>
          <a:xfrm>
            <a:off x="457200" y="1153039"/>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161293"/>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9"/>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B2096B8-A762-DC41-8065-04FFF52CFD5B}" type="datetime1">
              <a:rPr lang="en-US" smtClean="0"/>
              <a:t>12/29/16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00000000-1234-1234-1234-123412341234}" type="slidenum">
              <a:rPr lang="en-US" sz="1300" smtClean="0">
                <a:solidFill>
                  <a:schemeClr val="dk1"/>
                </a:solidFill>
              </a:rPr>
              <a:pPr algn="r"/>
              <a:t>‹#›</a:t>
            </a:fld>
            <a:endParaRPr lang="en-US" sz="1300">
              <a:solidFill>
                <a:schemeClr val="dk1"/>
              </a:solidFill>
            </a:endParaRPr>
          </a:p>
        </p:txBody>
      </p:sp>
    </p:spTree>
    <p:extLst>
      <p:ext uri="{BB962C8B-B14F-4D97-AF65-F5344CB8AC3E}">
        <p14:creationId xmlns:p14="http://schemas.microsoft.com/office/powerpoint/2010/main" val="561408423"/>
      </p:ext>
    </p:extLst>
  </p:cSld>
  <p:clrMap bg1="lt1" tx1="dk1" bg2="lt2" tx2="dk2" accent1="accent1" accent2="accent2" accent3="accent3" accent4="accent4" accent5="accent5" accent6="accent6" hlink="hlink" folHlink="folHlink"/>
  <p:sldLayoutIdLst>
    <p:sldLayoutId id="2147483664" r:id="rId1"/>
    <p:sldLayoutId id="2147483665" r:id="rId2"/>
  </p:sldLayoutIdLst>
  <p:timing>
    <p:tnLst>
      <p:par>
        <p:cTn xmlns:p14="http://schemas.microsoft.com/office/powerpoint/2010/main" id="1" dur="indefinite" restart="never" nodeType="tmRoot"/>
      </p:par>
    </p:tnLst>
  </p:timing>
  <p:hf sldNum="0" hdr="0" ftr="0" dt="0"/>
  <p:txStyles>
    <p:titleStyle>
      <a:lvl1pPr algn="ctr" defTabSz="342900" rtl="0" eaLnBrk="1" latinLnBrk="0" hangingPunct="1">
        <a:spcBef>
          <a:spcPct val="0"/>
        </a:spcBef>
        <a:buNone/>
        <a:defRPr sz="4000" kern="1200" baseline="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ctrTitle"/>
          </p:nvPr>
        </p:nvSpPr>
        <p:spPr>
          <a:prstGeom prst="rect">
            <a:avLst/>
          </a:prstGeom>
          <a:noFill/>
          <a:ln>
            <a:noFill/>
          </a:ln>
        </p:spPr>
        <p:txBody>
          <a:bodyPr vert="horz" lIns="91425" tIns="45700" rIns="91425" bIns="45700" rtlCol="0" anchor="ctr" anchorCtr="0">
            <a:noAutofit/>
          </a:bodyPr>
          <a:lstStyle/>
          <a:p>
            <a:pPr>
              <a:buSzPct val="25000"/>
            </a:pPr>
            <a:r>
              <a:rPr lang="en-US" sz="4400" dirty="0">
                <a:solidFill>
                  <a:schemeClr val="tx1"/>
                </a:solidFill>
                <a:ea typeface="Calibri Regular" charset="0"/>
                <a:cs typeface="Calibri Regular" charset="0"/>
                <a:sym typeface="Shadows Into Light"/>
              </a:rPr>
              <a:t>Dataflow Analysis</a:t>
            </a:r>
          </a:p>
        </p:txBody>
      </p:sp>
      <p:sp>
        <p:nvSpPr>
          <p:cNvPr id="78" name="Shape 78"/>
          <p:cNvSpPr txBox="1">
            <a:spLocks noGrp="1"/>
          </p:cNvSpPr>
          <p:nvPr>
            <p:ph type="subTitle" idx="1"/>
          </p:nvPr>
        </p:nvSpPr>
        <p:spPr>
          <a:prstGeom prst="rect">
            <a:avLst/>
          </a:prstGeom>
          <a:noFill/>
          <a:ln>
            <a:noFill/>
          </a:ln>
        </p:spPr>
        <p:txBody>
          <a:bodyPr vert="horz" lIns="91425" tIns="45700" rIns="91425" bIns="45700" rtlCol="0" anchor="t" anchorCtr="0">
            <a:noAutofit/>
          </a:bodyPr>
          <a:lstStyle/>
          <a:p>
            <a:pPr>
              <a:buClr>
                <a:schemeClr val="dk1"/>
              </a:buClr>
              <a:buSzPct val="25000"/>
            </a:pPr>
            <a:r>
              <a:rPr lang="en-US" sz="3600" dirty="0" smtClean="0">
                <a:solidFill>
                  <a:schemeClr val="tx1"/>
                </a:solidFill>
                <a:ea typeface="Calibri Regular" charset="0"/>
                <a:cs typeface="Calibri Regular" charset="0"/>
                <a:sym typeface="Shadows Into Light"/>
              </a:rPr>
              <a:t>CS </a:t>
            </a:r>
            <a:r>
              <a:rPr lang="en-US" sz="3600" dirty="0">
                <a:solidFill>
                  <a:schemeClr val="tx1"/>
                </a:solidFill>
                <a:ea typeface="Calibri Regular" charset="0"/>
                <a:cs typeface="Calibri Regular" charset="0"/>
                <a:sym typeface="Shadows Into Light"/>
              </a:rPr>
              <a:t>6340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vert="horz" lIns="91425" tIns="91425" rIns="91425" bIns="91425" rtlCol="0" anchor="ctr" anchorCtr="0">
            <a:noAutofit/>
          </a:bodyPr>
          <a:lstStyle/>
          <a:p>
            <a:r>
              <a:rPr lang="en-US" b="0" dirty="0">
                <a:solidFill>
                  <a:schemeClr val="tx1"/>
                </a:solidFill>
              </a:rPr>
              <a:t>Reaching Definitions Analysis</a:t>
            </a:r>
          </a:p>
        </p:txBody>
      </p:sp>
      <p:sp>
        <p:nvSpPr>
          <p:cNvPr id="214" name="Shape 214"/>
          <p:cNvSpPr txBox="1">
            <a:spLocks noGrp="1"/>
          </p:cNvSpPr>
          <p:nvPr>
            <p:ph idx="1"/>
          </p:nvPr>
        </p:nvSpPr>
        <p:spPr>
          <a:xfrm>
            <a:off x="404197" y="1905005"/>
            <a:ext cx="4861850" cy="3691580"/>
          </a:xfrm>
          <a:prstGeom prst="rect">
            <a:avLst/>
          </a:prstGeom>
        </p:spPr>
        <p:txBody>
          <a:bodyPr vert="horz" lIns="91425" tIns="91425" rIns="91425" bIns="91425" rtlCol="0" anchor="t" anchorCtr="0">
            <a:noAutofit/>
          </a:bodyPr>
          <a:lstStyle/>
          <a:p>
            <a:pPr>
              <a:spcBef>
                <a:spcPts val="0"/>
              </a:spcBef>
              <a:buNone/>
            </a:pPr>
            <a:r>
              <a:rPr lang="en-US" sz="2800" u="sng" dirty="0">
                <a:solidFill>
                  <a:schemeClr val="tx1"/>
                </a:solidFill>
                <a:ea typeface="Calibri Regular" charset="0"/>
                <a:cs typeface="Calibri Regular" charset="0"/>
                <a:sym typeface="Shadows Into Light"/>
              </a:rPr>
              <a:t>Goal:</a:t>
            </a:r>
            <a:r>
              <a:rPr lang="en-US" sz="2800" dirty="0">
                <a:solidFill>
                  <a:schemeClr val="tx1"/>
                </a:solidFill>
                <a:ea typeface="Calibri Regular" charset="0"/>
                <a:cs typeface="Calibri Regular" charset="0"/>
                <a:sym typeface="Shadows Into Light"/>
              </a:rPr>
              <a:t> Determine, for each program point, which assignments have been made and not overwritten, when execution reaches that point along some path</a:t>
            </a:r>
          </a:p>
          <a:p>
            <a:pPr>
              <a:spcBef>
                <a:spcPts val="0"/>
              </a:spcBef>
              <a:buNone/>
            </a:pPr>
            <a:endParaRPr sz="2800" dirty="0">
              <a:solidFill>
                <a:schemeClr val="tx1"/>
              </a:solidFill>
              <a:ea typeface="Calibri Regular" charset="0"/>
              <a:cs typeface="Calibri Regular" charset="0"/>
              <a:sym typeface="Shadows Into Light"/>
            </a:endParaRPr>
          </a:p>
          <a:p>
            <a:pPr marL="457200" indent="-406400">
              <a:spcBef>
                <a:spcPts val="0"/>
              </a:spcBef>
              <a:buFont typeface="Shadows Into Light"/>
            </a:pPr>
            <a:r>
              <a:rPr lang="en-US" sz="2800" dirty="0">
                <a:solidFill>
                  <a:schemeClr val="tx1"/>
                </a:solidFill>
                <a:ea typeface="Calibri Regular" charset="0"/>
                <a:cs typeface="Calibri Regular" charset="0"/>
                <a:sym typeface="Shadows Into Light"/>
              </a:rPr>
              <a:t>“Assignment” == “Definition”</a:t>
            </a:r>
          </a:p>
        </p:txBody>
      </p:sp>
      <p:sp>
        <p:nvSpPr>
          <p:cNvPr id="24" name="Shape 243"/>
          <p:cNvSpPr txBox="1"/>
          <p:nvPr/>
        </p:nvSpPr>
        <p:spPr>
          <a:xfrm>
            <a:off x="7327150" y="5512087"/>
            <a:ext cx="701100" cy="673800"/>
          </a:xfrm>
          <a:prstGeom prst="rect">
            <a:avLst/>
          </a:prstGeom>
          <a:noFill/>
          <a:ln>
            <a:noFill/>
          </a:ln>
        </p:spPr>
        <p:txBody>
          <a:bodyPr lIns="91425" tIns="91425" rIns="91425" bIns="91425" anchor="t" anchorCtr="0">
            <a:noAutofit/>
          </a:bodyPr>
          <a:lstStyle/>
          <a:p>
            <a:r>
              <a:rPr lang="en-US" sz="2400" b="1"/>
              <a:t>P2</a:t>
            </a:r>
          </a:p>
        </p:txBody>
      </p:sp>
      <p:sp>
        <p:nvSpPr>
          <p:cNvPr id="25" name="Shape 244"/>
          <p:cNvSpPr txBox="1"/>
          <p:nvPr/>
        </p:nvSpPr>
        <p:spPr>
          <a:xfrm>
            <a:off x="8192650" y="3317787"/>
            <a:ext cx="701100" cy="673800"/>
          </a:xfrm>
          <a:prstGeom prst="rect">
            <a:avLst/>
          </a:prstGeom>
          <a:noFill/>
          <a:ln>
            <a:noFill/>
          </a:ln>
        </p:spPr>
        <p:txBody>
          <a:bodyPr lIns="91425" tIns="91425" rIns="91425" bIns="91425" anchor="t" anchorCtr="0">
            <a:noAutofit/>
          </a:bodyPr>
          <a:lstStyle/>
          <a:p>
            <a:r>
              <a:rPr lang="en-US" sz="2400" b="1"/>
              <a:t>P1</a:t>
            </a:r>
          </a:p>
        </p:txBody>
      </p:sp>
      <p:sp>
        <p:nvSpPr>
          <p:cNvPr id="26" name="Shape 245"/>
          <p:cNvSpPr/>
          <p:nvPr/>
        </p:nvSpPr>
        <p:spPr>
          <a:xfrm>
            <a:off x="6853155" y="2507255"/>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y</a:t>
            </a:r>
          </a:p>
        </p:txBody>
      </p:sp>
      <p:sp>
        <p:nvSpPr>
          <p:cNvPr id="27" name="Shape 246"/>
          <p:cNvSpPr/>
          <p:nvPr/>
        </p:nvSpPr>
        <p:spPr>
          <a:xfrm>
            <a:off x="6642380" y="3851880"/>
            <a:ext cx="1460099"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  (x != 1) ?</a:t>
            </a:r>
          </a:p>
        </p:txBody>
      </p:sp>
      <p:cxnSp>
        <p:nvCxnSpPr>
          <p:cNvPr id="28" name="Shape 247"/>
          <p:cNvCxnSpPr/>
          <p:nvPr/>
        </p:nvCxnSpPr>
        <p:spPr>
          <a:xfrm>
            <a:off x="7324000" y="2806952"/>
            <a:ext cx="0" cy="373800"/>
          </a:xfrm>
          <a:prstGeom prst="straightConnector1">
            <a:avLst/>
          </a:prstGeom>
          <a:noFill/>
          <a:ln w="25400" cap="flat" cmpd="sng">
            <a:solidFill>
              <a:srgbClr val="000000"/>
            </a:solidFill>
            <a:prstDash val="solid"/>
            <a:round/>
            <a:headEnd type="none" w="med" len="med"/>
            <a:tailEnd type="triangle" w="lg" len="lg"/>
          </a:ln>
        </p:spPr>
      </p:cxnSp>
      <p:cxnSp>
        <p:nvCxnSpPr>
          <p:cNvPr id="29" name="Shape 248"/>
          <p:cNvCxnSpPr/>
          <p:nvPr/>
        </p:nvCxnSpPr>
        <p:spPr>
          <a:xfrm flipH="1">
            <a:off x="6470024" y="4217274"/>
            <a:ext cx="902400" cy="352800"/>
          </a:xfrm>
          <a:prstGeom prst="straightConnector1">
            <a:avLst/>
          </a:prstGeom>
          <a:noFill/>
          <a:ln w="25400" cap="flat" cmpd="sng">
            <a:solidFill>
              <a:srgbClr val="000000"/>
            </a:solidFill>
            <a:prstDash val="solid"/>
            <a:round/>
            <a:headEnd type="none" w="med" len="med"/>
            <a:tailEnd type="triangle" w="lg" len="lg"/>
          </a:ln>
        </p:spPr>
      </p:cxnSp>
      <p:sp>
        <p:nvSpPr>
          <p:cNvPr id="30" name="Shape 250"/>
          <p:cNvSpPr/>
          <p:nvPr/>
        </p:nvSpPr>
        <p:spPr>
          <a:xfrm>
            <a:off x="7952050" y="4577877"/>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cxnSp>
        <p:nvCxnSpPr>
          <p:cNvPr id="31" name="Shape 251"/>
          <p:cNvCxnSpPr/>
          <p:nvPr/>
        </p:nvCxnSpPr>
        <p:spPr>
          <a:xfrm>
            <a:off x="6469875" y="4941574"/>
            <a:ext cx="0" cy="289500"/>
          </a:xfrm>
          <a:prstGeom prst="straightConnector1">
            <a:avLst/>
          </a:prstGeom>
          <a:noFill/>
          <a:ln w="25400" cap="flat" cmpd="sng">
            <a:solidFill>
              <a:srgbClr val="000000"/>
            </a:solidFill>
            <a:prstDash val="solid"/>
            <a:round/>
            <a:headEnd type="none" w="med" len="med"/>
            <a:tailEnd type="triangle" w="lg" len="lg"/>
          </a:ln>
        </p:spPr>
      </p:cxnSp>
      <p:sp>
        <p:nvSpPr>
          <p:cNvPr id="32" name="Shape 249"/>
          <p:cNvSpPr/>
          <p:nvPr/>
        </p:nvSpPr>
        <p:spPr>
          <a:xfrm>
            <a:off x="5954925" y="4570174"/>
            <a:ext cx="1029900" cy="371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33" name="Shape 253"/>
          <p:cNvCxnSpPr/>
          <p:nvPr/>
        </p:nvCxnSpPr>
        <p:spPr>
          <a:xfrm>
            <a:off x="7324000" y="2207547"/>
            <a:ext cx="0" cy="299700"/>
          </a:xfrm>
          <a:prstGeom prst="straightConnector1">
            <a:avLst/>
          </a:prstGeom>
          <a:noFill/>
          <a:ln w="25400" cap="flat" cmpd="sng">
            <a:solidFill>
              <a:srgbClr val="000000"/>
            </a:solidFill>
            <a:prstDash val="solid"/>
            <a:round/>
            <a:headEnd type="none" w="med" len="med"/>
            <a:tailEnd type="triangle" w="lg" len="lg"/>
          </a:ln>
        </p:spPr>
      </p:cxnSp>
      <p:cxnSp>
        <p:nvCxnSpPr>
          <p:cNvPr id="34" name="Shape 255"/>
          <p:cNvCxnSpPr/>
          <p:nvPr/>
        </p:nvCxnSpPr>
        <p:spPr>
          <a:xfrm>
            <a:off x="7372424" y="4217274"/>
            <a:ext cx="1094700" cy="360600"/>
          </a:xfrm>
          <a:prstGeom prst="straightConnector1">
            <a:avLst/>
          </a:prstGeom>
          <a:noFill/>
          <a:ln w="25400" cap="flat" cmpd="sng">
            <a:solidFill>
              <a:srgbClr val="000000"/>
            </a:solidFill>
            <a:prstDash val="solid"/>
            <a:round/>
            <a:headEnd type="none" w="med" len="med"/>
            <a:tailEnd type="triangle" w="lg" len="lg"/>
          </a:ln>
        </p:spPr>
      </p:cxnSp>
      <p:sp>
        <p:nvSpPr>
          <p:cNvPr id="35" name="Shape 254"/>
          <p:cNvSpPr/>
          <p:nvPr/>
        </p:nvSpPr>
        <p:spPr>
          <a:xfrm>
            <a:off x="6809050" y="1846352"/>
            <a:ext cx="1029900" cy="3611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entry</a:t>
            </a:r>
          </a:p>
        </p:txBody>
      </p:sp>
      <p:sp>
        <p:nvSpPr>
          <p:cNvPr id="36" name="Shape 256"/>
          <p:cNvSpPr/>
          <p:nvPr/>
        </p:nvSpPr>
        <p:spPr>
          <a:xfrm>
            <a:off x="6853155" y="3180853"/>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cxnSp>
        <p:nvCxnSpPr>
          <p:cNvPr id="37" name="Shape 257"/>
          <p:cNvCxnSpPr/>
          <p:nvPr/>
        </p:nvCxnSpPr>
        <p:spPr>
          <a:xfrm flipH="1">
            <a:off x="7322200" y="3480548"/>
            <a:ext cx="1800" cy="371400"/>
          </a:xfrm>
          <a:prstGeom prst="straightConnector1">
            <a:avLst/>
          </a:prstGeom>
          <a:noFill/>
          <a:ln w="25400" cap="flat" cmpd="sng">
            <a:solidFill>
              <a:srgbClr val="000000"/>
            </a:solidFill>
            <a:prstDash val="solid"/>
            <a:round/>
            <a:headEnd type="none" w="med" len="med"/>
            <a:tailEnd type="triangle" w="lg" len="lg"/>
          </a:ln>
        </p:spPr>
      </p:cxnSp>
      <p:sp>
        <p:nvSpPr>
          <p:cNvPr id="38" name="Shape 260"/>
          <p:cNvSpPr/>
          <p:nvPr/>
        </p:nvSpPr>
        <p:spPr>
          <a:xfrm>
            <a:off x="5954925" y="5231186"/>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39" name="Shape 261"/>
          <p:cNvCxnSpPr/>
          <p:nvPr/>
        </p:nvCxnSpPr>
        <p:spPr>
          <a:xfrm flipH="1">
            <a:off x="7398249" y="3578487"/>
            <a:ext cx="794400" cy="197100"/>
          </a:xfrm>
          <a:prstGeom prst="straightConnector1">
            <a:avLst/>
          </a:prstGeom>
          <a:noFill/>
          <a:ln w="19050" cap="flat" cmpd="sng">
            <a:solidFill>
              <a:schemeClr val="dk2"/>
            </a:solidFill>
            <a:prstDash val="solid"/>
            <a:round/>
            <a:headEnd type="none" w="lg" len="lg"/>
            <a:tailEnd type="triangle" w="lg" len="lg"/>
          </a:ln>
        </p:spPr>
      </p:cxnSp>
      <p:cxnSp>
        <p:nvCxnSpPr>
          <p:cNvPr id="40" name="Shape 262"/>
          <p:cNvCxnSpPr/>
          <p:nvPr/>
        </p:nvCxnSpPr>
        <p:spPr>
          <a:xfrm rot="10800000">
            <a:off x="6546074" y="5672781"/>
            <a:ext cx="823500" cy="153900"/>
          </a:xfrm>
          <a:prstGeom prst="straightConnector1">
            <a:avLst/>
          </a:prstGeom>
          <a:noFill/>
          <a:ln w="19050" cap="flat" cmpd="sng">
            <a:solidFill>
              <a:schemeClr val="dk2"/>
            </a:solidFill>
            <a:prstDash val="solid"/>
            <a:round/>
            <a:headEnd type="none" w="lg" len="lg"/>
            <a:tailEnd type="triangle" w="lg" len="lg"/>
          </a:ln>
        </p:spPr>
      </p:cxnSp>
      <p:sp>
        <p:nvSpPr>
          <p:cNvPr id="41" name="Shape 266"/>
          <p:cNvSpPr/>
          <p:nvPr/>
        </p:nvSpPr>
        <p:spPr>
          <a:xfrm>
            <a:off x="5490880" y="3637275"/>
            <a:ext cx="1836467" cy="2156300"/>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42" name="Shape 267"/>
          <p:cNvSpPr txBox="1"/>
          <p:nvPr/>
        </p:nvSpPr>
        <p:spPr>
          <a:xfrm>
            <a:off x="6342630" y="4174376"/>
            <a:ext cx="608999" cy="326999"/>
          </a:xfrm>
          <a:prstGeom prst="rect">
            <a:avLst/>
          </a:prstGeom>
          <a:noFill/>
          <a:ln>
            <a:noFill/>
          </a:ln>
        </p:spPr>
        <p:txBody>
          <a:bodyPr lIns="91425" tIns="91425" rIns="91425" bIns="91425" anchor="ctr" anchorCtr="0">
            <a:noAutofit/>
          </a:bodyPr>
          <a:lstStyle/>
          <a:p>
            <a:r>
              <a:rPr lang="en-US" sz="1600" dirty="0">
                <a:solidFill>
                  <a:schemeClr val="dk1"/>
                </a:solidFill>
                <a:latin typeface="Calibri"/>
                <a:ea typeface="Calibri"/>
                <a:cs typeface="Calibri"/>
                <a:sym typeface="Calibri"/>
              </a:rPr>
              <a:t>true</a:t>
            </a:r>
          </a:p>
        </p:txBody>
      </p:sp>
      <p:sp>
        <p:nvSpPr>
          <p:cNvPr id="43" name="Shape 268"/>
          <p:cNvSpPr txBox="1"/>
          <p:nvPr/>
        </p:nvSpPr>
        <p:spPr>
          <a:xfrm>
            <a:off x="8031155" y="4158147"/>
            <a:ext cx="608999" cy="326999"/>
          </a:xfrm>
          <a:prstGeom prst="rect">
            <a:avLst/>
          </a:prstGeom>
          <a:noFill/>
          <a:ln>
            <a:noFill/>
          </a:ln>
        </p:spPr>
        <p:txBody>
          <a:bodyPr lIns="91425" tIns="91425" rIns="91425" bIns="91425" anchor="ctr" anchorCtr="0">
            <a:noAutofit/>
          </a:bodyPr>
          <a:lstStyle/>
          <a:p>
            <a:r>
              <a:rPr lang="en-US" sz="1600" dirty="0">
                <a:solidFill>
                  <a:schemeClr val="dk1"/>
                </a:solidFill>
                <a:latin typeface="Calibri"/>
                <a:ea typeface="Calibri"/>
                <a:cs typeface="Calibri"/>
                <a:sym typeface="Calibri"/>
              </a:rPr>
              <a:t>false</a:t>
            </a:r>
          </a:p>
        </p:txBody>
      </p:sp>
      <p:sp>
        <p:nvSpPr>
          <p:cNvPr id="2" name="TextBox 1"/>
          <p:cNvSpPr txBox="1"/>
          <p:nvPr/>
        </p:nvSpPr>
        <p:spPr>
          <a:xfrm>
            <a:off x="8052318" y="3722914"/>
            <a:ext cx="184731" cy="307777"/>
          </a:xfrm>
          <a:prstGeom prst="rect">
            <a:avLst/>
          </a:prstGeom>
          <a:noFill/>
        </p:spPr>
        <p:txBody>
          <a:bodyPr wrap="none" rtlCol="0">
            <a:spAutoFit/>
          </a:bodyPr>
          <a:lstStyle/>
          <a:p>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dissolve">
                                      <p:cBhvr>
                                        <p:cTn id="14" dur="500"/>
                                        <p:tgtEl>
                                          <p:spTgt spid="25"/>
                                        </p:tgtEl>
                                      </p:cBhvr>
                                    </p:animEffect>
                                  </p:childTnLst>
                                </p:cTn>
                              </p:par>
                              <p:par>
                                <p:cTn id="15" presetID="9"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uiExpand="1" build="p"/>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p:spPr>
        <p:txBody>
          <a:bodyPr vert="horz" lIns="91425" tIns="91425" rIns="91425" bIns="91425" rtlCol="0" anchor="ctr" anchorCtr="0">
            <a:noAutofit/>
          </a:bodyPr>
          <a:lstStyle/>
          <a:p>
            <a:r>
              <a:rPr lang="en-US" b="0">
                <a:solidFill>
                  <a:schemeClr val="tx1"/>
                </a:solidFill>
              </a:rPr>
              <a:t>QUIZ: Reaching Definitions Analysis</a:t>
            </a:r>
          </a:p>
        </p:txBody>
      </p:sp>
      <p:sp>
        <p:nvSpPr>
          <p:cNvPr id="242" name="Shape 242"/>
          <p:cNvSpPr txBox="1"/>
          <p:nvPr/>
        </p:nvSpPr>
        <p:spPr>
          <a:xfrm>
            <a:off x="451383" y="2489477"/>
            <a:ext cx="4129013" cy="3149612"/>
          </a:xfrm>
          <a:prstGeom prst="rect">
            <a:avLst/>
          </a:prstGeom>
          <a:noFill/>
          <a:ln>
            <a:noFill/>
          </a:ln>
        </p:spPr>
        <p:txBody>
          <a:bodyPr lIns="91425" tIns="91425" rIns="91425" bIns="91425" anchor="t" anchorCtr="0">
            <a:noAutofit/>
          </a:bodyPr>
          <a:lstStyle/>
          <a:p>
            <a:pPr marL="457200" indent="-381000">
              <a:buSzPct val="100000"/>
              <a:buAutoNum type="arabicPeriod"/>
            </a:pPr>
            <a:r>
              <a:rPr lang="en-US" sz="2400" dirty="0">
                <a:latin typeface="+mn-lt"/>
              </a:rPr>
              <a:t>The assignment y = 1 reaches P1</a:t>
            </a:r>
          </a:p>
          <a:p>
            <a:pPr marL="457200" indent="-381000">
              <a:buSzPct val="100000"/>
              <a:buAutoNum type="arabicPeriod"/>
            </a:pPr>
            <a:endParaRPr lang="en-US" sz="2400" dirty="0">
              <a:latin typeface="+mn-lt"/>
            </a:endParaRPr>
          </a:p>
          <a:p>
            <a:pPr marL="457200" indent="-381000">
              <a:buSzPct val="100000"/>
              <a:buAutoNum type="arabicPeriod"/>
            </a:pPr>
            <a:r>
              <a:rPr lang="en-US" sz="2400" dirty="0" smtClean="0">
                <a:latin typeface="+mn-lt"/>
              </a:rPr>
              <a:t>The </a:t>
            </a:r>
            <a:r>
              <a:rPr lang="en-US" sz="2400" dirty="0">
                <a:latin typeface="+mn-lt"/>
              </a:rPr>
              <a:t>assignment y = 1 reaches P2</a:t>
            </a:r>
          </a:p>
          <a:p>
            <a:pPr marL="457200" indent="-381000">
              <a:buSzPct val="100000"/>
              <a:buAutoNum type="arabicPeriod"/>
            </a:pPr>
            <a:endParaRPr lang="en-US" sz="2400" dirty="0">
              <a:latin typeface="+mn-lt"/>
            </a:endParaRPr>
          </a:p>
          <a:p>
            <a:pPr marL="457200" indent="-381000">
              <a:buSzPct val="100000"/>
              <a:buAutoNum type="arabicPeriod"/>
            </a:pPr>
            <a:r>
              <a:rPr lang="en-US" sz="2400" dirty="0" smtClean="0">
                <a:latin typeface="+mn-lt"/>
              </a:rPr>
              <a:t>The </a:t>
            </a:r>
            <a:r>
              <a:rPr lang="en-US" sz="2400" dirty="0">
                <a:latin typeface="+mn-lt"/>
              </a:rPr>
              <a:t>assignment y = x * y reaches P1</a:t>
            </a:r>
            <a:br>
              <a:rPr lang="en-US" sz="2400" dirty="0">
                <a:latin typeface="+mn-lt"/>
              </a:rPr>
            </a:br>
            <a:endParaRPr lang="en-US" sz="2400" dirty="0">
              <a:latin typeface="+mn-lt"/>
            </a:endParaRPr>
          </a:p>
        </p:txBody>
      </p:sp>
      <p:sp>
        <p:nvSpPr>
          <p:cNvPr id="243" name="Shape 243"/>
          <p:cNvSpPr txBox="1"/>
          <p:nvPr/>
        </p:nvSpPr>
        <p:spPr>
          <a:xfrm>
            <a:off x="7327150" y="5512087"/>
            <a:ext cx="701100" cy="673800"/>
          </a:xfrm>
          <a:prstGeom prst="rect">
            <a:avLst/>
          </a:prstGeom>
          <a:noFill/>
          <a:ln>
            <a:noFill/>
          </a:ln>
        </p:spPr>
        <p:txBody>
          <a:bodyPr lIns="91425" tIns="91425" rIns="91425" bIns="91425" anchor="t" anchorCtr="0">
            <a:noAutofit/>
          </a:bodyPr>
          <a:lstStyle/>
          <a:p>
            <a:r>
              <a:rPr lang="en-US" sz="2400" b="1"/>
              <a:t>P2</a:t>
            </a:r>
          </a:p>
        </p:txBody>
      </p:sp>
      <p:sp>
        <p:nvSpPr>
          <p:cNvPr id="244" name="Shape 244"/>
          <p:cNvSpPr txBox="1"/>
          <p:nvPr/>
        </p:nvSpPr>
        <p:spPr>
          <a:xfrm>
            <a:off x="8192650" y="3317787"/>
            <a:ext cx="701100" cy="673800"/>
          </a:xfrm>
          <a:prstGeom prst="rect">
            <a:avLst/>
          </a:prstGeom>
          <a:noFill/>
          <a:ln>
            <a:noFill/>
          </a:ln>
        </p:spPr>
        <p:txBody>
          <a:bodyPr lIns="91425" tIns="91425" rIns="91425" bIns="91425" anchor="t" anchorCtr="0">
            <a:noAutofit/>
          </a:bodyPr>
          <a:lstStyle/>
          <a:p>
            <a:r>
              <a:rPr lang="en-US" sz="2400" b="1"/>
              <a:t>P1</a:t>
            </a:r>
          </a:p>
        </p:txBody>
      </p:sp>
      <p:sp>
        <p:nvSpPr>
          <p:cNvPr id="245" name="Shape 245"/>
          <p:cNvSpPr/>
          <p:nvPr/>
        </p:nvSpPr>
        <p:spPr>
          <a:xfrm>
            <a:off x="6853155" y="2507255"/>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y</a:t>
            </a:r>
          </a:p>
        </p:txBody>
      </p:sp>
      <p:sp>
        <p:nvSpPr>
          <p:cNvPr id="246" name="Shape 246"/>
          <p:cNvSpPr/>
          <p:nvPr/>
        </p:nvSpPr>
        <p:spPr>
          <a:xfrm>
            <a:off x="6642380" y="3851880"/>
            <a:ext cx="1460099"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  (x != 1) ?</a:t>
            </a:r>
          </a:p>
        </p:txBody>
      </p:sp>
      <p:cxnSp>
        <p:nvCxnSpPr>
          <p:cNvPr id="247" name="Shape 247"/>
          <p:cNvCxnSpPr/>
          <p:nvPr/>
        </p:nvCxnSpPr>
        <p:spPr>
          <a:xfrm>
            <a:off x="7324000" y="2806952"/>
            <a:ext cx="0" cy="373800"/>
          </a:xfrm>
          <a:prstGeom prst="straightConnector1">
            <a:avLst/>
          </a:prstGeom>
          <a:noFill/>
          <a:ln w="25400" cap="flat" cmpd="sng">
            <a:solidFill>
              <a:srgbClr val="000000"/>
            </a:solidFill>
            <a:prstDash val="solid"/>
            <a:round/>
            <a:headEnd type="none" w="med" len="med"/>
            <a:tailEnd type="triangle" w="lg" len="lg"/>
          </a:ln>
        </p:spPr>
      </p:cxnSp>
      <p:cxnSp>
        <p:nvCxnSpPr>
          <p:cNvPr id="248" name="Shape 248"/>
          <p:cNvCxnSpPr>
            <a:stCxn id="246" idx="2"/>
            <a:endCxn id="249" idx="0"/>
          </p:cNvCxnSpPr>
          <p:nvPr/>
        </p:nvCxnSpPr>
        <p:spPr>
          <a:xfrm flipH="1">
            <a:off x="6470024" y="4217274"/>
            <a:ext cx="902400" cy="352800"/>
          </a:xfrm>
          <a:prstGeom prst="straightConnector1">
            <a:avLst/>
          </a:prstGeom>
          <a:noFill/>
          <a:ln w="25400" cap="flat" cmpd="sng">
            <a:solidFill>
              <a:srgbClr val="000000"/>
            </a:solidFill>
            <a:prstDash val="solid"/>
            <a:round/>
            <a:headEnd type="none" w="med" len="med"/>
            <a:tailEnd type="triangle" w="lg" len="lg"/>
          </a:ln>
        </p:spPr>
      </p:cxnSp>
      <p:sp>
        <p:nvSpPr>
          <p:cNvPr id="250" name="Shape 250"/>
          <p:cNvSpPr/>
          <p:nvPr/>
        </p:nvSpPr>
        <p:spPr>
          <a:xfrm>
            <a:off x="7952050" y="4577877"/>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cxnSp>
        <p:nvCxnSpPr>
          <p:cNvPr id="251" name="Shape 251"/>
          <p:cNvCxnSpPr>
            <a:stCxn id="249" idx="2"/>
            <a:endCxn id="252" idx="0"/>
          </p:cNvCxnSpPr>
          <p:nvPr/>
        </p:nvCxnSpPr>
        <p:spPr>
          <a:xfrm>
            <a:off x="6469875" y="4941574"/>
            <a:ext cx="0" cy="289500"/>
          </a:xfrm>
          <a:prstGeom prst="straightConnector1">
            <a:avLst/>
          </a:prstGeom>
          <a:noFill/>
          <a:ln w="25400" cap="flat" cmpd="sng">
            <a:solidFill>
              <a:srgbClr val="000000"/>
            </a:solidFill>
            <a:prstDash val="solid"/>
            <a:round/>
            <a:headEnd type="none" w="med" len="med"/>
            <a:tailEnd type="triangle" w="lg" len="lg"/>
          </a:ln>
        </p:spPr>
      </p:cxnSp>
      <p:sp>
        <p:nvSpPr>
          <p:cNvPr id="249" name="Shape 249"/>
          <p:cNvSpPr/>
          <p:nvPr/>
        </p:nvSpPr>
        <p:spPr>
          <a:xfrm>
            <a:off x="5954925" y="4570174"/>
            <a:ext cx="1029900" cy="371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253" name="Shape 253"/>
          <p:cNvCxnSpPr>
            <a:stCxn id="254" idx="2"/>
            <a:endCxn id="245" idx="0"/>
          </p:cNvCxnSpPr>
          <p:nvPr/>
        </p:nvCxnSpPr>
        <p:spPr>
          <a:xfrm>
            <a:off x="7324000" y="2207547"/>
            <a:ext cx="0" cy="299700"/>
          </a:xfrm>
          <a:prstGeom prst="straightConnector1">
            <a:avLst/>
          </a:prstGeom>
          <a:noFill/>
          <a:ln w="25400" cap="flat" cmpd="sng">
            <a:solidFill>
              <a:srgbClr val="000000"/>
            </a:solidFill>
            <a:prstDash val="solid"/>
            <a:round/>
            <a:headEnd type="none" w="med" len="med"/>
            <a:tailEnd type="triangle" w="lg" len="lg"/>
          </a:ln>
        </p:spPr>
      </p:cxnSp>
      <p:cxnSp>
        <p:nvCxnSpPr>
          <p:cNvPr id="255" name="Shape 255"/>
          <p:cNvCxnSpPr>
            <a:stCxn id="246" idx="2"/>
            <a:endCxn id="250" idx="0"/>
          </p:cNvCxnSpPr>
          <p:nvPr/>
        </p:nvCxnSpPr>
        <p:spPr>
          <a:xfrm>
            <a:off x="7372424" y="4217274"/>
            <a:ext cx="1094700" cy="360600"/>
          </a:xfrm>
          <a:prstGeom prst="straightConnector1">
            <a:avLst/>
          </a:prstGeom>
          <a:noFill/>
          <a:ln w="25400" cap="flat" cmpd="sng">
            <a:solidFill>
              <a:srgbClr val="000000"/>
            </a:solidFill>
            <a:prstDash val="solid"/>
            <a:round/>
            <a:headEnd type="none" w="med" len="med"/>
            <a:tailEnd type="triangle" w="lg" len="lg"/>
          </a:ln>
        </p:spPr>
      </p:cxnSp>
      <p:sp>
        <p:nvSpPr>
          <p:cNvPr id="254" name="Shape 254"/>
          <p:cNvSpPr/>
          <p:nvPr/>
        </p:nvSpPr>
        <p:spPr>
          <a:xfrm>
            <a:off x="6809050" y="1846352"/>
            <a:ext cx="1029900" cy="3611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entry</a:t>
            </a:r>
          </a:p>
        </p:txBody>
      </p:sp>
      <p:sp>
        <p:nvSpPr>
          <p:cNvPr id="256" name="Shape 256"/>
          <p:cNvSpPr/>
          <p:nvPr/>
        </p:nvSpPr>
        <p:spPr>
          <a:xfrm>
            <a:off x="6853155" y="3180853"/>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cxnSp>
        <p:nvCxnSpPr>
          <p:cNvPr id="257" name="Shape 257"/>
          <p:cNvCxnSpPr>
            <a:stCxn id="258" idx="2"/>
            <a:endCxn id="259" idx="0"/>
          </p:cNvCxnSpPr>
          <p:nvPr/>
        </p:nvCxnSpPr>
        <p:spPr>
          <a:xfrm flipH="1">
            <a:off x="7322200" y="3480548"/>
            <a:ext cx="1800" cy="371400"/>
          </a:xfrm>
          <a:prstGeom prst="straightConnector1">
            <a:avLst/>
          </a:prstGeom>
          <a:noFill/>
          <a:ln w="25400" cap="flat" cmpd="sng">
            <a:solidFill>
              <a:srgbClr val="000000"/>
            </a:solidFill>
            <a:prstDash val="solid"/>
            <a:round/>
            <a:headEnd type="none" w="med" len="med"/>
            <a:tailEnd type="triangle" w="lg" len="lg"/>
          </a:ln>
        </p:spPr>
      </p:cxnSp>
      <p:sp>
        <p:nvSpPr>
          <p:cNvPr id="260" name="Shape 260"/>
          <p:cNvSpPr/>
          <p:nvPr/>
        </p:nvSpPr>
        <p:spPr>
          <a:xfrm>
            <a:off x="5954925" y="5231186"/>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261" name="Shape 261"/>
          <p:cNvCxnSpPr/>
          <p:nvPr/>
        </p:nvCxnSpPr>
        <p:spPr>
          <a:xfrm flipH="1">
            <a:off x="7398249" y="3578487"/>
            <a:ext cx="794400" cy="197100"/>
          </a:xfrm>
          <a:prstGeom prst="straightConnector1">
            <a:avLst/>
          </a:prstGeom>
          <a:noFill/>
          <a:ln w="19050" cap="flat" cmpd="sng">
            <a:solidFill>
              <a:schemeClr val="dk2"/>
            </a:solidFill>
            <a:prstDash val="solid"/>
            <a:round/>
            <a:headEnd type="none" w="lg" len="lg"/>
            <a:tailEnd type="triangle" w="lg" len="lg"/>
          </a:ln>
        </p:spPr>
      </p:cxnSp>
      <p:cxnSp>
        <p:nvCxnSpPr>
          <p:cNvPr id="262" name="Shape 262"/>
          <p:cNvCxnSpPr/>
          <p:nvPr/>
        </p:nvCxnSpPr>
        <p:spPr>
          <a:xfrm rot="10800000">
            <a:off x="6546074" y="5672781"/>
            <a:ext cx="823500" cy="153900"/>
          </a:xfrm>
          <a:prstGeom prst="straightConnector1">
            <a:avLst/>
          </a:prstGeom>
          <a:noFill/>
          <a:ln w="19050" cap="flat" cmpd="sng">
            <a:solidFill>
              <a:schemeClr val="dk2"/>
            </a:solidFill>
            <a:prstDash val="solid"/>
            <a:round/>
            <a:headEnd type="none" w="lg" len="lg"/>
            <a:tailEnd type="triangle" w="lg" len="lg"/>
          </a:ln>
        </p:spPr>
      </p:cxnSp>
      <p:sp>
        <p:nvSpPr>
          <p:cNvPr id="263" name="Shape 263"/>
          <p:cNvSpPr/>
          <p:nvPr/>
        </p:nvSpPr>
        <p:spPr>
          <a:xfrm>
            <a:off x="4836778" y="2762175"/>
            <a:ext cx="170400" cy="197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64" name="Shape 264"/>
          <p:cNvSpPr/>
          <p:nvPr/>
        </p:nvSpPr>
        <p:spPr>
          <a:xfrm>
            <a:off x="4836778" y="3851862"/>
            <a:ext cx="170400" cy="197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65" name="Shape 265"/>
          <p:cNvSpPr/>
          <p:nvPr/>
        </p:nvSpPr>
        <p:spPr>
          <a:xfrm>
            <a:off x="4836778" y="4941575"/>
            <a:ext cx="170400" cy="197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66" name="Shape 266"/>
          <p:cNvSpPr/>
          <p:nvPr/>
        </p:nvSpPr>
        <p:spPr>
          <a:xfrm>
            <a:off x="5490880" y="3637275"/>
            <a:ext cx="1836467" cy="2156300"/>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267" name="Shape 267"/>
          <p:cNvSpPr txBox="1"/>
          <p:nvPr/>
        </p:nvSpPr>
        <p:spPr>
          <a:xfrm>
            <a:off x="6342630" y="4174376"/>
            <a:ext cx="608999" cy="326999"/>
          </a:xfrm>
          <a:prstGeom prst="rect">
            <a:avLst/>
          </a:prstGeom>
          <a:noFill/>
          <a:ln>
            <a:noFill/>
          </a:ln>
        </p:spPr>
        <p:txBody>
          <a:bodyPr lIns="91425" tIns="91425" rIns="91425" bIns="91425" anchor="ctr" anchorCtr="0">
            <a:noAutofit/>
          </a:bodyPr>
          <a:lstStyle/>
          <a:p>
            <a:r>
              <a:rPr lang="en-US" sz="1600" dirty="0">
                <a:solidFill>
                  <a:schemeClr val="dk1"/>
                </a:solidFill>
                <a:latin typeface="Calibri"/>
                <a:ea typeface="Calibri"/>
                <a:cs typeface="Calibri"/>
                <a:sym typeface="Calibri"/>
              </a:rPr>
              <a:t>true</a:t>
            </a:r>
          </a:p>
        </p:txBody>
      </p:sp>
      <p:sp>
        <p:nvSpPr>
          <p:cNvPr id="268" name="Shape 268"/>
          <p:cNvSpPr txBox="1"/>
          <p:nvPr/>
        </p:nvSpPr>
        <p:spPr>
          <a:xfrm>
            <a:off x="8031155" y="4158147"/>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prstGeom prst="rect">
            <a:avLst/>
          </a:prstGeom>
        </p:spPr>
        <p:txBody>
          <a:bodyPr vert="horz" lIns="91425" tIns="91425" rIns="91425" bIns="91425" rtlCol="0" anchor="ctr" anchorCtr="0">
            <a:noAutofit/>
          </a:bodyPr>
          <a:lstStyle/>
          <a:p>
            <a:r>
              <a:rPr lang="en-US" b="0">
                <a:solidFill>
                  <a:schemeClr val="tx1"/>
                </a:solidFill>
              </a:rPr>
              <a:t>QUIZ: Reaching Definitions Analysis</a:t>
            </a:r>
          </a:p>
        </p:txBody>
      </p:sp>
      <p:sp>
        <p:nvSpPr>
          <p:cNvPr id="293" name="Shape 293"/>
          <p:cNvSpPr txBox="1"/>
          <p:nvPr/>
        </p:nvSpPr>
        <p:spPr>
          <a:xfrm>
            <a:off x="451224" y="2489477"/>
            <a:ext cx="4078443" cy="3149612"/>
          </a:xfrm>
          <a:prstGeom prst="rect">
            <a:avLst/>
          </a:prstGeom>
          <a:noFill/>
          <a:ln>
            <a:noFill/>
          </a:ln>
        </p:spPr>
        <p:txBody>
          <a:bodyPr lIns="91425" tIns="91425" rIns="91425" bIns="91425" anchor="t" anchorCtr="0">
            <a:noAutofit/>
          </a:bodyPr>
          <a:lstStyle/>
          <a:p>
            <a:pPr marL="457200" indent="-381000">
              <a:buSzPct val="100000"/>
              <a:buAutoNum type="arabicPeriod"/>
            </a:pPr>
            <a:r>
              <a:rPr lang="en-US" sz="2400" dirty="0">
                <a:latin typeface="+mn-lt"/>
              </a:rPr>
              <a:t>The assignment y = 1 reaches P1</a:t>
            </a:r>
          </a:p>
          <a:p>
            <a:pPr marL="457200" indent="-381000">
              <a:buSzPct val="100000"/>
              <a:buAutoNum type="arabicPeriod"/>
            </a:pPr>
            <a:endParaRPr lang="en-US" sz="2400" dirty="0">
              <a:latin typeface="+mn-lt"/>
            </a:endParaRPr>
          </a:p>
          <a:p>
            <a:pPr marL="457200" indent="-381000">
              <a:buSzPct val="100000"/>
              <a:buAutoNum type="arabicPeriod"/>
            </a:pPr>
            <a:r>
              <a:rPr lang="en-US" sz="2400" dirty="0" smtClean="0">
                <a:latin typeface="+mn-lt"/>
              </a:rPr>
              <a:t>The </a:t>
            </a:r>
            <a:r>
              <a:rPr lang="en-US" sz="2400" dirty="0">
                <a:latin typeface="+mn-lt"/>
              </a:rPr>
              <a:t>assignment y = 1 reaches </a:t>
            </a:r>
            <a:r>
              <a:rPr lang="en-US" sz="2400" dirty="0" smtClean="0">
                <a:latin typeface="+mn-lt"/>
              </a:rPr>
              <a:t>P2</a:t>
            </a:r>
          </a:p>
          <a:p>
            <a:pPr marL="457200" indent="-381000">
              <a:buSzPct val="100000"/>
              <a:buAutoNum type="arabicPeriod"/>
            </a:pPr>
            <a:endParaRPr sz="2400" dirty="0">
              <a:latin typeface="+mn-lt"/>
            </a:endParaRPr>
          </a:p>
          <a:p>
            <a:pPr marL="457200" indent="-381000">
              <a:buSzPct val="100000"/>
              <a:buAutoNum type="arabicPeriod"/>
            </a:pPr>
            <a:r>
              <a:rPr lang="en-US" sz="2400" dirty="0">
                <a:latin typeface="+mn-lt"/>
              </a:rPr>
              <a:t>The assignment y = x * y reaches P1</a:t>
            </a:r>
            <a:br>
              <a:rPr lang="en-US" sz="2400" dirty="0">
                <a:latin typeface="+mn-lt"/>
              </a:rPr>
            </a:br>
            <a:endParaRPr lang="en-US" sz="2400" dirty="0">
              <a:latin typeface="+mn-lt"/>
            </a:endParaRPr>
          </a:p>
        </p:txBody>
      </p:sp>
      <p:sp>
        <p:nvSpPr>
          <p:cNvPr id="294" name="Shape 294"/>
          <p:cNvSpPr/>
          <p:nvPr/>
        </p:nvSpPr>
        <p:spPr>
          <a:xfrm>
            <a:off x="4836618" y="2762175"/>
            <a:ext cx="170400" cy="197100"/>
          </a:xfrm>
          <a:prstGeom prst="rect">
            <a:avLst/>
          </a:prstGeom>
          <a:solidFill>
            <a:schemeClr val="tx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95" name="Shape 295"/>
          <p:cNvSpPr/>
          <p:nvPr/>
        </p:nvSpPr>
        <p:spPr>
          <a:xfrm>
            <a:off x="4836618" y="3851862"/>
            <a:ext cx="170400" cy="197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96" name="Shape 296"/>
          <p:cNvSpPr/>
          <p:nvPr/>
        </p:nvSpPr>
        <p:spPr>
          <a:xfrm>
            <a:off x="4836618" y="4941575"/>
            <a:ext cx="170400" cy="197100"/>
          </a:xfrm>
          <a:prstGeom prst="rect">
            <a:avLst/>
          </a:prstGeom>
          <a:solidFill>
            <a:schemeClr val="tx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 name="TextBox 1"/>
          <p:cNvSpPr txBox="1"/>
          <p:nvPr/>
        </p:nvSpPr>
        <p:spPr>
          <a:xfrm>
            <a:off x="13374255" y="2484582"/>
            <a:ext cx="184731" cy="307777"/>
          </a:xfrm>
          <a:prstGeom prst="rect">
            <a:avLst/>
          </a:prstGeom>
          <a:solidFill>
            <a:schemeClr val="lt2"/>
          </a:solidFill>
        </p:spPr>
        <p:txBody>
          <a:bodyPr wrap="none" rtlCol="0">
            <a:spAutoFit/>
          </a:bodyPr>
          <a:lstStyle/>
          <a:p>
            <a:endParaRPr lang="en-US" dirty="0"/>
          </a:p>
        </p:txBody>
      </p:sp>
      <p:sp>
        <p:nvSpPr>
          <p:cNvPr id="28" name="Shape 243"/>
          <p:cNvSpPr txBox="1"/>
          <p:nvPr/>
        </p:nvSpPr>
        <p:spPr>
          <a:xfrm>
            <a:off x="7327150" y="5512087"/>
            <a:ext cx="701100" cy="673800"/>
          </a:xfrm>
          <a:prstGeom prst="rect">
            <a:avLst/>
          </a:prstGeom>
          <a:noFill/>
          <a:ln>
            <a:noFill/>
          </a:ln>
        </p:spPr>
        <p:txBody>
          <a:bodyPr lIns="91425" tIns="91425" rIns="91425" bIns="91425" anchor="t" anchorCtr="0">
            <a:noAutofit/>
          </a:bodyPr>
          <a:lstStyle/>
          <a:p>
            <a:r>
              <a:rPr lang="en-US" sz="2400" b="1"/>
              <a:t>P2</a:t>
            </a:r>
          </a:p>
        </p:txBody>
      </p:sp>
      <p:sp>
        <p:nvSpPr>
          <p:cNvPr id="29" name="Shape 244"/>
          <p:cNvSpPr txBox="1"/>
          <p:nvPr/>
        </p:nvSpPr>
        <p:spPr>
          <a:xfrm>
            <a:off x="8192650" y="3317787"/>
            <a:ext cx="701100" cy="673800"/>
          </a:xfrm>
          <a:prstGeom prst="rect">
            <a:avLst/>
          </a:prstGeom>
          <a:noFill/>
          <a:ln>
            <a:noFill/>
          </a:ln>
        </p:spPr>
        <p:txBody>
          <a:bodyPr lIns="91425" tIns="91425" rIns="91425" bIns="91425" anchor="t" anchorCtr="0">
            <a:noAutofit/>
          </a:bodyPr>
          <a:lstStyle/>
          <a:p>
            <a:r>
              <a:rPr lang="en-US" sz="2400" b="1"/>
              <a:t>P1</a:t>
            </a:r>
          </a:p>
        </p:txBody>
      </p:sp>
      <p:sp>
        <p:nvSpPr>
          <p:cNvPr id="30" name="Shape 245"/>
          <p:cNvSpPr/>
          <p:nvPr/>
        </p:nvSpPr>
        <p:spPr>
          <a:xfrm>
            <a:off x="6853155" y="2507255"/>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y</a:t>
            </a:r>
          </a:p>
        </p:txBody>
      </p:sp>
      <p:sp>
        <p:nvSpPr>
          <p:cNvPr id="31" name="Shape 246"/>
          <p:cNvSpPr/>
          <p:nvPr/>
        </p:nvSpPr>
        <p:spPr>
          <a:xfrm>
            <a:off x="6642380" y="3851880"/>
            <a:ext cx="1460099"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  (x != 1) ?</a:t>
            </a:r>
          </a:p>
        </p:txBody>
      </p:sp>
      <p:cxnSp>
        <p:nvCxnSpPr>
          <p:cNvPr id="32" name="Shape 247"/>
          <p:cNvCxnSpPr/>
          <p:nvPr/>
        </p:nvCxnSpPr>
        <p:spPr>
          <a:xfrm>
            <a:off x="7324000" y="2806952"/>
            <a:ext cx="0" cy="373800"/>
          </a:xfrm>
          <a:prstGeom prst="straightConnector1">
            <a:avLst/>
          </a:prstGeom>
          <a:noFill/>
          <a:ln w="25400" cap="flat" cmpd="sng">
            <a:solidFill>
              <a:srgbClr val="000000"/>
            </a:solidFill>
            <a:prstDash val="solid"/>
            <a:round/>
            <a:headEnd type="none" w="med" len="med"/>
            <a:tailEnd type="triangle" w="lg" len="lg"/>
          </a:ln>
        </p:spPr>
      </p:cxnSp>
      <p:cxnSp>
        <p:nvCxnSpPr>
          <p:cNvPr id="33" name="Shape 248"/>
          <p:cNvCxnSpPr/>
          <p:nvPr/>
        </p:nvCxnSpPr>
        <p:spPr>
          <a:xfrm flipH="1">
            <a:off x="6470024" y="4217274"/>
            <a:ext cx="902400" cy="352800"/>
          </a:xfrm>
          <a:prstGeom prst="straightConnector1">
            <a:avLst/>
          </a:prstGeom>
          <a:noFill/>
          <a:ln w="25400" cap="flat" cmpd="sng">
            <a:solidFill>
              <a:srgbClr val="000000"/>
            </a:solidFill>
            <a:prstDash val="solid"/>
            <a:round/>
            <a:headEnd type="none" w="med" len="med"/>
            <a:tailEnd type="triangle" w="lg" len="lg"/>
          </a:ln>
        </p:spPr>
      </p:cxnSp>
      <p:sp>
        <p:nvSpPr>
          <p:cNvPr id="34" name="Shape 250"/>
          <p:cNvSpPr/>
          <p:nvPr/>
        </p:nvSpPr>
        <p:spPr>
          <a:xfrm>
            <a:off x="7952050" y="4577877"/>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cxnSp>
        <p:nvCxnSpPr>
          <p:cNvPr id="35" name="Shape 251"/>
          <p:cNvCxnSpPr/>
          <p:nvPr/>
        </p:nvCxnSpPr>
        <p:spPr>
          <a:xfrm>
            <a:off x="6469875" y="4941574"/>
            <a:ext cx="0" cy="289500"/>
          </a:xfrm>
          <a:prstGeom prst="straightConnector1">
            <a:avLst/>
          </a:prstGeom>
          <a:noFill/>
          <a:ln w="25400" cap="flat" cmpd="sng">
            <a:solidFill>
              <a:srgbClr val="000000"/>
            </a:solidFill>
            <a:prstDash val="solid"/>
            <a:round/>
            <a:headEnd type="none" w="med" len="med"/>
            <a:tailEnd type="triangle" w="lg" len="lg"/>
          </a:ln>
        </p:spPr>
      </p:cxnSp>
      <p:sp>
        <p:nvSpPr>
          <p:cNvPr id="36" name="Shape 249"/>
          <p:cNvSpPr/>
          <p:nvPr/>
        </p:nvSpPr>
        <p:spPr>
          <a:xfrm>
            <a:off x="5954925" y="4570174"/>
            <a:ext cx="1029900" cy="371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37" name="Shape 253"/>
          <p:cNvCxnSpPr/>
          <p:nvPr/>
        </p:nvCxnSpPr>
        <p:spPr>
          <a:xfrm>
            <a:off x="7324000" y="2207547"/>
            <a:ext cx="0" cy="299700"/>
          </a:xfrm>
          <a:prstGeom prst="straightConnector1">
            <a:avLst/>
          </a:prstGeom>
          <a:noFill/>
          <a:ln w="25400" cap="flat" cmpd="sng">
            <a:solidFill>
              <a:srgbClr val="000000"/>
            </a:solidFill>
            <a:prstDash val="solid"/>
            <a:round/>
            <a:headEnd type="none" w="med" len="med"/>
            <a:tailEnd type="triangle" w="lg" len="lg"/>
          </a:ln>
        </p:spPr>
      </p:cxnSp>
      <p:cxnSp>
        <p:nvCxnSpPr>
          <p:cNvPr id="38" name="Shape 255"/>
          <p:cNvCxnSpPr/>
          <p:nvPr/>
        </p:nvCxnSpPr>
        <p:spPr>
          <a:xfrm>
            <a:off x="7372424" y="4217274"/>
            <a:ext cx="1094700" cy="360600"/>
          </a:xfrm>
          <a:prstGeom prst="straightConnector1">
            <a:avLst/>
          </a:prstGeom>
          <a:noFill/>
          <a:ln w="25400" cap="flat" cmpd="sng">
            <a:solidFill>
              <a:srgbClr val="000000"/>
            </a:solidFill>
            <a:prstDash val="solid"/>
            <a:round/>
            <a:headEnd type="none" w="med" len="med"/>
            <a:tailEnd type="triangle" w="lg" len="lg"/>
          </a:ln>
        </p:spPr>
      </p:cxnSp>
      <p:sp>
        <p:nvSpPr>
          <p:cNvPr id="39" name="Shape 254"/>
          <p:cNvSpPr/>
          <p:nvPr/>
        </p:nvSpPr>
        <p:spPr>
          <a:xfrm>
            <a:off x="6809050" y="1846352"/>
            <a:ext cx="1029900" cy="3611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entry</a:t>
            </a:r>
          </a:p>
        </p:txBody>
      </p:sp>
      <p:sp>
        <p:nvSpPr>
          <p:cNvPr id="40" name="Shape 256"/>
          <p:cNvSpPr/>
          <p:nvPr/>
        </p:nvSpPr>
        <p:spPr>
          <a:xfrm>
            <a:off x="6853155" y="3180853"/>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cxnSp>
        <p:nvCxnSpPr>
          <p:cNvPr id="41" name="Shape 257"/>
          <p:cNvCxnSpPr/>
          <p:nvPr/>
        </p:nvCxnSpPr>
        <p:spPr>
          <a:xfrm flipH="1">
            <a:off x="7322200" y="3480548"/>
            <a:ext cx="1800" cy="371400"/>
          </a:xfrm>
          <a:prstGeom prst="straightConnector1">
            <a:avLst/>
          </a:prstGeom>
          <a:noFill/>
          <a:ln w="25400" cap="flat" cmpd="sng">
            <a:solidFill>
              <a:srgbClr val="000000"/>
            </a:solidFill>
            <a:prstDash val="solid"/>
            <a:round/>
            <a:headEnd type="none" w="med" len="med"/>
            <a:tailEnd type="triangle" w="lg" len="lg"/>
          </a:ln>
        </p:spPr>
      </p:cxnSp>
      <p:sp>
        <p:nvSpPr>
          <p:cNvPr id="42" name="Shape 260"/>
          <p:cNvSpPr/>
          <p:nvPr/>
        </p:nvSpPr>
        <p:spPr>
          <a:xfrm>
            <a:off x="5954925" y="5231186"/>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43" name="Shape 261"/>
          <p:cNvCxnSpPr/>
          <p:nvPr/>
        </p:nvCxnSpPr>
        <p:spPr>
          <a:xfrm flipH="1">
            <a:off x="7398249" y="3578487"/>
            <a:ext cx="794400" cy="197100"/>
          </a:xfrm>
          <a:prstGeom prst="straightConnector1">
            <a:avLst/>
          </a:prstGeom>
          <a:noFill/>
          <a:ln w="19050" cap="flat" cmpd="sng">
            <a:solidFill>
              <a:schemeClr val="dk2"/>
            </a:solidFill>
            <a:prstDash val="solid"/>
            <a:round/>
            <a:headEnd type="none" w="lg" len="lg"/>
            <a:tailEnd type="triangle" w="lg" len="lg"/>
          </a:ln>
        </p:spPr>
      </p:cxnSp>
      <p:cxnSp>
        <p:nvCxnSpPr>
          <p:cNvPr id="44" name="Shape 262"/>
          <p:cNvCxnSpPr/>
          <p:nvPr/>
        </p:nvCxnSpPr>
        <p:spPr>
          <a:xfrm rot="10800000">
            <a:off x="6546074" y="5672781"/>
            <a:ext cx="823500" cy="153900"/>
          </a:xfrm>
          <a:prstGeom prst="straightConnector1">
            <a:avLst/>
          </a:prstGeom>
          <a:noFill/>
          <a:ln w="19050" cap="flat" cmpd="sng">
            <a:solidFill>
              <a:schemeClr val="dk2"/>
            </a:solidFill>
            <a:prstDash val="solid"/>
            <a:round/>
            <a:headEnd type="none" w="lg" len="lg"/>
            <a:tailEnd type="triangle" w="lg" len="lg"/>
          </a:ln>
        </p:spPr>
      </p:cxnSp>
      <p:sp>
        <p:nvSpPr>
          <p:cNvPr id="45" name="Shape 266"/>
          <p:cNvSpPr/>
          <p:nvPr/>
        </p:nvSpPr>
        <p:spPr>
          <a:xfrm>
            <a:off x="5490880" y="3637275"/>
            <a:ext cx="1836467" cy="2156300"/>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46" name="Shape 267"/>
          <p:cNvSpPr txBox="1"/>
          <p:nvPr/>
        </p:nvSpPr>
        <p:spPr>
          <a:xfrm>
            <a:off x="6342630" y="4174376"/>
            <a:ext cx="608999" cy="326999"/>
          </a:xfrm>
          <a:prstGeom prst="rect">
            <a:avLst/>
          </a:prstGeom>
          <a:noFill/>
          <a:ln>
            <a:noFill/>
          </a:ln>
        </p:spPr>
        <p:txBody>
          <a:bodyPr lIns="91425" tIns="91425" rIns="91425" bIns="91425" anchor="ctr" anchorCtr="0">
            <a:noAutofit/>
          </a:bodyPr>
          <a:lstStyle/>
          <a:p>
            <a:r>
              <a:rPr lang="en-US" sz="1600" dirty="0">
                <a:solidFill>
                  <a:schemeClr val="dk1"/>
                </a:solidFill>
                <a:latin typeface="Calibri"/>
                <a:ea typeface="Calibri"/>
                <a:cs typeface="Calibri"/>
                <a:sym typeface="Calibri"/>
              </a:rPr>
              <a:t>true</a:t>
            </a:r>
          </a:p>
        </p:txBody>
      </p:sp>
      <p:sp>
        <p:nvSpPr>
          <p:cNvPr id="47" name="Shape 268"/>
          <p:cNvSpPr txBox="1"/>
          <p:nvPr/>
        </p:nvSpPr>
        <p:spPr>
          <a:xfrm>
            <a:off x="8031155" y="4158147"/>
            <a:ext cx="608999" cy="326999"/>
          </a:xfrm>
          <a:prstGeom prst="rect">
            <a:avLst/>
          </a:prstGeom>
          <a:noFill/>
          <a:ln>
            <a:noFill/>
          </a:ln>
        </p:spPr>
        <p:txBody>
          <a:bodyPr lIns="91425" tIns="91425" rIns="91425" bIns="91425" anchor="ctr" anchorCtr="0">
            <a:noAutofit/>
          </a:bodyPr>
          <a:lstStyle/>
          <a:p>
            <a:r>
              <a:rPr lang="en-US" sz="1600" dirty="0">
                <a:solidFill>
                  <a:schemeClr val="dk1"/>
                </a:solidFill>
                <a:latin typeface="Calibri"/>
                <a:ea typeface="Calibri"/>
                <a:cs typeface="Calibri"/>
                <a:sym typeface="Calibri"/>
              </a:rPr>
              <a:t>false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p:nvPr/>
        </p:nvSpPr>
        <p:spPr>
          <a:xfrm>
            <a:off x="5490880" y="3637275"/>
            <a:ext cx="1836467" cy="2156300"/>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309" name="Shape 309"/>
          <p:cNvSpPr txBox="1">
            <a:spLocks noGrp="1"/>
          </p:cNvSpPr>
          <p:nvPr>
            <p:ph type="title"/>
          </p:nvPr>
        </p:nvSpPr>
        <p:spPr>
          <a:xfrm>
            <a:off x="445910" y="10039"/>
            <a:ext cx="8269111" cy="1143000"/>
          </a:xfrm>
          <a:prstGeom prst="rect">
            <a:avLst/>
          </a:prstGeom>
        </p:spPr>
        <p:txBody>
          <a:bodyPr vert="horz" lIns="91425" tIns="91425" rIns="91425" bIns="91425" rtlCol="0" anchor="ctr" anchorCtr="0">
            <a:noAutofit/>
          </a:bodyPr>
          <a:lstStyle/>
          <a:p>
            <a:r>
              <a:rPr lang="en-US" b="0" dirty="0">
                <a:solidFill>
                  <a:schemeClr val="tx1"/>
                </a:solidFill>
              </a:rPr>
              <a:t>Result of Dataflow Analysis (Informally)</a:t>
            </a:r>
          </a:p>
        </p:txBody>
      </p:sp>
      <p:sp>
        <p:nvSpPr>
          <p:cNvPr id="308" name="Shape 308"/>
          <p:cNvSpPr txBox="1">
            <a:spLocks noGrp="1"/>
          </p:cNvSpPr>
          <p:nvPr>
            <p:ph idx="1"/>
          </p:nvPr>
        </p:nvSpPr>
        <p:spPr>
          <a:xfrm>
            <a:off x="457200" y="1742441"/>
            <a:ext cx="4936701" cy="4560454"/>
          </a:xfrm>
          <a:prstGeom prst="rect">
            <a:avLst/>
          </a:prstGeom>
        </p:spPr>
        <p:txBody>
          <a:bodyPr vert="horz" lIns="91425" tIns="91425" rIns="91425" bIns="91425" rtlCol="0" anchor="t" anchorCtr="0">
            <a:noAutofit/>
          </a:bodyPr>
          <a:lstStyle/>
          <a:p>
            <a:pPr marL="457200" indent="-381000">
              <a:spcBef>
                <a:spcPts val="0"/>
              </a:spcBef>
              <a:buFont typeface="Shadows Into Light"/>
            </a:pPr>
            <a:r>
              <a:rPr lang="en-US" sz="2400" dirty="0">
                <a:solidFill>
                  <a:schemeClr val="tx1"/>
                </a:solidFill>
                <a:ea typeface="Calibri Regular" charset="0"/>
                <a:cs typeface="Calibri Regular" charset="0"/>
                <a:sym typeface="Shadows Into Light"/>
              </a:rPr>
              <a:t>Set of facts at each program point</a:t>
            </a:r>
            <a:br>
              <a:rPr lang="en-US" sz="2400" dirty="0">
                <a:solidFill>
                  <a:schemeClr val="tx1"/>
                </a:solidFill>
                <a:ea typeface="Calibri Regular" charset="0"/>
                <a:cs typeface="Calibri Regular" charset="0"/>
                <a:sym typeface="Shadows Into Light"/>
              </a:rPr>
            </a:br>
            <a:endParaRPr lang="en-US" sz="2400" dirty="0">
              <a:solidFill>
                <a:schemeClr val="tx1"/>
              </a:solidFill>
              <a:ea typeface="Calibri Regular" charset="0"/>
              <a:cs typeface="Calibri Regular" charset="0"/>
              <a:sym typeface="Shadows Into Light"/>
            </a:endParaRPr>
          </a:p>
          <a:p>
            <a:pPr marL="457200" indent="-381000">
              <a:spcBef>
                <a:spcPts val="0"/>
              </a:spcBef>
              <a:buFont typeface="Shadows Into Light"/>
            </a:pPr>
            <a:r>
              <a:rPr lang="en-US" sz="2400" dirty="0">
                <a:solidFill>
                  <a:schemeClr val="tx1"/>
                </a:solidFill>
                <a:ea typeface="Calibri Regular" charset="0"/>
                <a:cs typeface="Calibri Regular" charset="0"/>
                <a:sym typeface="Shadows Into Light"/>
              </a:rPr>
              <a:t>For reaching definitions analysis, fact </a:t>
            </a:r>
            <a:r>
              <a:rPr lang="en-US" sz="2400" dirty="0" smtClean="0">
                <a:solidFill>
                  <a:schemeClr val="tx1"/>
                </a:solidFill>
                <a:ea typeface="Calibri Regular" charset="0"/>
                <a:cs typeface="Calibri Regular" charset="0"/>
                <a:sym typeface="Shadows Into Light"/>
              </a:rPr>
              <a:t>is a </a:t>
            </a:r>
            <a:r>
              <a:rPr lang="en-US" sz="2400" dirty="0">
                <a:solidFill>
                  <a:schemeClr val="tx1"/>
                </a:solidFill>
                <a:ea typeface="Calibri Regular" charset="0"/>
                <a:cs typeface="Calibri Regular" charset="0"/>
                <a:sym typeface="Shadows Into Light"/>
              </a:rPr>
              <a:t>pair of the form:</a:t>
            </a:r>
            <a:br>
              <a:rPr lang="en-US" sz="2400" dirty="0">
                <a:solidFill>
                  <a:schemeClr val="tx1"/>
                </a:solidFill>
                <a:ea typeface="Calibri Regular" charset="0"/>
                <a:cs typeface="Calibri Regular" charset="0"/>
                <a:sym typeface="Shadows Into Light"/>
              </a:rPr>
            </a:br>
            <a:r>
              <a:rPr lang="en-US" sz="2400" dirty="0">
                <a:solidFill>
                  <a:schemeClr val="tx1"/>
                </a:solidFill>
                <a:ea typeface="Calibri Regular" charset="0"/>
                <a:cs typeface="Calibri Regular" charset="0"/>
                <a:sym typeface="Shadows Into Light"/>
              </a:rPr>
              <a:t/>
            </a:r>
            <a:br>
              <a:rPr lang="en-US" sz="2400" dirty="0">
                <a:solidFill>
                  <a:schemeClr val="tx1"/>
                </a:solidFill>
                <a:ea typeface="Calibri Regular" charset="0"/>
                <a:cs typeface="Calibri Regular" charset="0"/>
                <a:sym typeface="Shadows Into Light"/>
              </a:rPr>
            </a:br>
            <a:r>
              <a:rPr lang="en-US" sz="2400" dirty="0">
                <a:solidFill>
                  <a:schemeClr val="tx1"/>
                </a:solidFill>
                <a:ea typeface="Calibri Regular" charset="0"/>
                <a:cs typeface="Calibri Regular" charset="0"/>
                <a:sym typeface="Shadows Into Light"/>
              </a:rPr>
              <a:t>&lt;defined variable name, defining node label&gt;</a:t>
            </a:r>
            <a:br>
              <a:rPr lang="en-US" sz="2400" dirty="0">
                <a:solidFill>
                  <a:schemeClr val="tx1"/>
                </a:solidFill>
                <a:ea typeface="Calibri Regular" charset="0"/>
                <a:cs typeface="Calibri Regular" charset="0"/>
                <a:sym typeface="Shadows Into Light"/>
              </a:rPr>
            </a:br>
            <a:endParaRPr lang="en-US" sz="2400" dirty="0">
              <a:solidFill>
                <a:schemeClr val="tx1"/>
              </a:solidFill>
              <a:ea typeface="Calibri Regular" charset="0"/>
              <a:cs typeface="Calibri Regular" charset="0"/>
              <a:sym typeface="Shadows Into Light"/>
            </a:endParaRPr>
          </a:p>
          <a:p>
            <a:pPr marL="457200" indent="-381000">
              <a:spcBef>
                <a:spcPts val="0"/>
              </a:spcBef>
              <a:buFont typeface="Shadows Into Light"/>
            </a:pPr>
            <a:r>
              <a:rPr lang="en-US" sz="2400" dirty="0">
                <a:solidFill>
                  <a:schemeClr val="tx1"/>
                </a:solidFill>
                <a:ea typeface="Calibri Regular" charset="0"/>
                <a:cs typeface="Calibri Regular" charset="0"/>
                <a:sym typeface="Shadows Into Light"/>
              </a:rPr>
              <a:t>Examples</a:t>
            </a:r>
            <a:r>
              <a:rPr lang="en-US" sz="2400" dirty="0" smtClean="0">
                <a:solidFill>
                  <a:schemeClr val="tx1"/>
                </a:solidFill>
                <a:ea typeface="Calibri Regular" charset="0"/>
                <a:cs typeface="Calibri Regular" charset="0"/>
                <a:sym typeface="Shadows Into Light"/>
              </a:rPr>
              <a:t>: </a:t>
            </a:r>
            <a:r>
              <a:rPr lang="en-US" sz="2400" dirty="0">
                <a:solidFill>
                  <a:schemeClr val="accent3"/>
                </a:solidFill>
                <a:ea typeface="Calibri Regular" charset="0"/>
                <a:cs typeface="Calibri Regular" charset="0"/>
                <a:sym typeface="Shadows Into Light"/>
              </a:rPr>
              <a:t>&lt;x,2&gt; </a:t>
            </a:r>
            <a:r>
              <a:rPr lang="en-US" sz="2400" dirty="0">
                <a:solidFill>
                  <a:schemeClr val="tx1"/>
                </a:solidFill>
                <a:ea typeface="Calibri Regular" charset="0"/>
                <a:cs typeface="Calibri Regular" charset="0"/>
                <a:sym typeface="Shadows Into Light"/>
              </a:rPr>
              <a:t>, </a:t>
            </a:r>
            <a:r>
              <a:rPr lang="en-US" sz="2400" dirty="0">
                <a:solidFill>
                  <a:schemeClr val="accent3"/>
                </a:solidFill>
                <a:ea typeface="Calibri Regular" charset="0"/>
                <a:cs typeface="Calibri Regular" charset="0"/>
                <a:sym typeface="Shadows Into Light"/>
              </a:rPr>
              <a:t>&lt;y,5&gt;</a:t>
            </a:r>
          </a:p>
        </p:txBody>
      </p:sp>
      <p:sp>
        <p:nvSpPr>
          <p:cNvPr id="313" name="Shape 313"/>
          <p:cNvSpPr/>
          <p:nvPr/>
        </p:nvSpPr>
        <p:spPr>
          <a:xfrm>
            <a:off x="6853155" y="2507255"/>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y</a:t>
            </a:r>
          </a:p>
        </p:txBody>
      </p:sp>
      <p:cxnSp>
        <p:nvCxnSpPr>
          <p:cNvPr id="314" name="Shape 314"/>
          <p:cNvCxnSpPr/>
          <p:nvPr/>
        </p:nvCxnSpPr>
        <p:spPr>
          <a:xfrm>
            <a:off x="7324000" y="2806952"/>
            <a:ext cx="0" cy="373800"/>
          </a:xfrm>
          <a:prstGeom prst="straightConnector1">
            <a:avLst/>
          </a:prstGeom>
          <a:noFill/>
          <a:ln w="25400" cap="flat" cmpd="sng">
            <a:solidFill>
              <a:srgbClr val="000000"/>
            </a:solidFill>
            <a:prstDash val="solid"/>
            <a:round/>
            <a:headEnd type="none" w="med" len="med"/>
            <a:tailEnd type="triangle" w="lg" len="lg"/>
          </a:ln>
        </p:spPr>
      </p:cxnSp>
      <p:sp>
        <p:nvSpPr>
          <p:cNvPr id="317" name="Shape 317"/>
          <p:cNvSpPr/>
          <p:nvPr/>
        </p:nvSpPr>
        <p:spPr>
          <a:xfrm>
            <a:off x="7952050" y="4577877"/>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sp>
        <p:nvSpPr>
          <p:cNvPr id="318" name="Shape 318"/>
          <p:cNvSpPr/>
          <p:nvPr/>
        </p:nvSpPr>
        <p:spPr>
          <a:xfrm>
            <a:off x="5954925" y="5231186"/>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319" name="Shape 319"/>
          <p:cNvCxnSpPr>
            <a:stCxn id="316" idx="2"/>
            <a:endCxn id="318" idx="0"/>
          </p:cNvCxnSpPr>
          <p:nvPr/>
        </p:nvCxnSpPr>
        <p:spPr>
          <a:xfrm>
            <a:off x="6469875" y="4941574"/>
            <a:ext cx="0" cy="289500"/>
          </a:xfrm>
          <a:prstGeom prst="straightConnector1">
            <a:avLst/>
          </a:prstGeom>
          <a:noFill/>
          <a:ln w="25400" cap="flat" cmpd="sng">
            <a:solidFill>
              <a:srgbClr val="000000"/>
            </a:solidFill>
            <a:prstDash val="solid"/>
            <a:round/>
            <a:headEnd type="none" w="med" len="med"/>
            <a:tailEnd type="triangle" w="lg" len="lg"/>
          </a:ln>
        </p:spPr>
      </p:cxnSp>
      <p:sp>
        <p:nvSpPr>
          <p:cNvPr id="316" name="Shape 316"/>
          <p:cNvSpPr/>
          <p:nvPr/>
        </p:nvSpPr>
        <p:spPr>
          <a:xfrm>
            <a:off x="5954925" y="4570174"/>
            <a:ext cx="1029900" cy="371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320" name="Shape 320"/>
          <p:cNvCxnSpPr>
            <a:stCxn id="321" idx="2"/>
            <a:endCxn id="313" idx="0"/>
          </p:cNvCxnSpPr>
          <p:nvPr/>
        </p:nvCxnSpPr>
        <p:spPr>
          <a:xfrm>
            <a:off x="7324000" y="2207547"/>
            <a:ext cx="0" cy="299700"/>
          </a:xfrm>
          <a:prstGeom prst="straightConnector1">
            <a:avLst/>
          </a:prstGeom>
          <a:noFill/>
          <a:ln w="25400" cap="flat" cmpd="sng">
            <a:solidFill>
              <a:srgbClr val="000000"/>
            </a:solidFill>
            <a:prstDash val="solid"/>
            <a:round/>
            <a:headEnd type="none" w="med" len="med"/>
            <a:tailEnd type="triangle" w="lg" len="lg"/>
          </a:ln>
        </p:spPr>
      </p:cxnSp>
      <p:sp>
        <p:nvSpPr>
          <p:cNvPr id="321" name="Shape 321"/>
          <p:cNvSpPr/>
          <p:nvPr/>
        </p:nvSpPr>
        <p:spPr>
          <a:xfrm>
            <a:off x="6809050" y="1846352"/>
            <a:ext cx="1029900" cy="3611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a:t>
            </a:r>
            <a:r>
              <a:rPr lang="en-US" sz="2400">
                <a:solidFill>
                  <a:schemeClr val="dk1"/>
                </a:solidFill>
                <a:latin typeface="Calibri"/>
                <a:ea typeface="Calibri"/>
                <a:cs typeface="Calibri"/>
                <a:sym typeface="Calibri"/>
              </a:rPr>
              <a:t>try</a:t>
            </a:r>
          </a:p>
        </p:txBody>
      </p:sp>
      <p:sp>
        <p:nvSpPr>
          <p:cNvPr id="311" name="Shape 311"/>
          <p:cNvSpPr/>
          <p:nvPr/>
        </p:nvSpPr>
        <p:spPr>
          <a:xfrm>
            <a:off x="6853155" y="3180853"/>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sp>
        <p:nvSpPr>
          <p:cNvPr id="323" name="Shape 323"/>
          <p:cNvSpPr txBox="1"/>
          <p:nvPr/>
        </p:nvSpPr>
        <p:spPr>
          <a:xfrm>
            <a:off x="6342630" y="4174376"/>
            <a:ext cx="608999" cy="326999"/>
          </a:xfrm>
          <a:prstGeom prst="rect">
            <a:avLst/>
          </a:prstGeom>
          <a:noFill/>
          <a:ln>
            <a:noFill/>
          </a:ln>
        </p:spPr>
        <p:txBody>
          <a:bodyPr lIns="91425" tIns="91425" rIns="91425" bIns="91425" anchor="ctr" anchorCtr="0">
            <a:noAutofit/>
          </a:bodyPr>
          <a:lstStyle/>
          <a:p>
            <a:r>
              <a:rPr lang="en-US" sz="1600" dirty="0">
                <a:solidFill>
                  <a:schemeClr val="dk1"/>
                </a:solidFill>
                <a:latin typeface="Calibri"/>
                <a:ea typeface="Calibri"/>
                <a:cs typeface="Calibri"/>
                <a:sym typeface="Calibri"/>
              </a:rPr>
              <a:t>true</a:t>
            </a:r>
          </a:p>
        </p:txBody>
      </p:sp>
      <p:sp>
        <p:nvSpPr>
          <p:cNvPr id="324" name="Shape 324"/>
          <p:cNvSpPr txBox="1"/>
          <p:nvPr/>
        </p:nvSpPr>
        <p:spPr>
          <a:xfrm>
            <a:off x="8031155" y="4158147"/>
            <a:ext cx="608999" cy="326999"/>
          </a:xfrm>
          <a:prstGeom prst="rect">
            <a:avLst/>
          </a:prstGeom>
          <a:noFill/>
          <a:ln>
            <a:noFill/>
          </a:ln>
        </p:spPr>
        <p:txBody>
          <a:bodyPr lIns="91425" tIns="91425" rIns="91425" bIns="91425" anchor="ctr" anchorCtr="0">
            <a:noAutofit/>
          </a:bodyPr>
          <a:lstStyle/>
          <a:p>
            <a:r>
              <a:rPr lang="en-US" sz="1600" dirty="0">
                <a:solidFill>
                  <a:schemeClr val="dk1"/>
                </a:solidFill>
                <a:latin typeface="Calibri"/>
                <a:ea typeface="Calibri"/>
                <a:cs typeface="Calibri"/>
                <a:sym typeface="Calibri"/>
              </a:rPr>
              <a:t>false</a:t>
            </a:r>
          </a:p>
        </p:txBody>
      </p:sp>
      <p:sp>
        <p:nvSpPr>
          <p:cNvPr id="325" name="Shape 325"/>
          <p:cNvSpPr txBox="1"/>
          <p:nvPr/>
        </p:nvSpPr>
        <p:spPr>
          <a:xfrm>
            <a:off x="6176680" y="24550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326" name="Shape 326"/>
          <p:cNvSpPr txBox="1"/>
          <p:nvPr/>
        </p:nvSpPr>
        <p:spPr>
          <a:xfrm>
            <a:off x="6176680" y="18454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327" name="Shape 327"/>
          <p:cNvSpPr txBox="1"/>
          <p:nvPr/>
        </p:nvSpPr>
        <p:spPr>
          <a:xfrm>
            <a:off x="6176680" y="31408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328" name="Shape 328"/>
          <p:cNvSpPr txBox="1"/>
          <p:nvPr/>
        </p:nvSpPr>
        <p:spPr>
          <a:xfrm>
            <a:off x="6024280" y="38266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329" name="Shape 329"/>
          <p:cNvSpPr txBox="1"/>
          <p:nvPr/>
        </p:nvSpPr>
        <p:spPr>
          <a:xfrm>
            <a:off x="7395880" y="45886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330" name="Shape 330"/>
          <p:cNvSpPr txBox="1"/>
          <p:nvPr/>
        </p:nvSpPr>
        <p:spPr>
          <a:xfrm>
            <a:off x="5414680" y="45124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331" name="Shape 331"/>
          <p:cNvSpPr txBox="1"/>
          <p:nvPr/>
        </p:nvSpPr>
        <p:spPr>
          <a:xfrm>
            <a:off x="5567080" y="5198275"/>
            <a:ext cx="643199" cy="373800"/>
          </a:xfrm>
          <a:prstGeom prst="rect">
            <a:avLst/>
          </a:prstGeom>
          <a:noFill/>
          <a:ln>
            <a:noFill/>
          </a:ln>
        </p:spPr>
        <p:txBody>
          <a:bodyPr lIns="91425" tIns="91425" rIns="91425" bIns="91425" anchor="ctr" anchorCtr="0">
            <a:noAutofit/>
          </a:bodyPr>
          <a:lstStyle/>
          <a:p>
            <a:r>
              <a:rPr lang="en-US" sz="2400">
                <a:solidFill>
                  <a:schemeClr val="dk1"/>
                </a:solidFill>
                <a:latin typeface="Calibri"/>
                <a:ea typeface="Calibri"/>
                <a:cs typeface="Calibri"/>
                <a:sym typeface="Calibri"/>
              </a:rPr>
              <a:t>6:</a:t>
            </a:r>
          </a:p>
        </p:txBody>
      </p:sp>
      <p:sp>
        <p:nvSpPr>
          <p:cNvPr id="27" name="Shape 277"/>
          <p:cNvSpPr/>
          <p:nvPr/>
        </p:nvSpPr>
        <p:spPr>
          <a:xfrm>
            <a:off x="6642380" y="3851880"/>
            <a:ext cx="1475699"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dirty="0">
                <a:latin typeface="Calibri"/>
                <a:ea typeface="Calibri"/>
                <a:cs typeface="Calibri"/>
                <a:sym typeface="Calibri"/>
              </a:rPr>
              <a:t>  (x != 1) ?</a:t>
            </a:r>
          </a:p>
        </p:txBody>
      </p:sp>
      <p:cxnSp>
        <p:nvCxnSpPr>
          <p:cNvPr id="28" name="Shape 279"/>
          <p:cNvCxnSpPr/>
          <p:nvPr/>
        </p:nvCxnSpPr>
        <p:spPr>
          <a:xfrm flipH="1">
            <a:off x="6470024" y="4217274"/>
            <a:ext cx="910200" cy="352800"/>
          </a:xfrm>
          <a:prstGeom prst="straightConnector1">
            <a:avLst/>
          </a:prstGeom>
          <a:noFill/>
          <a:ln w="25400" cap="flat" cmpd="sng">
            <a:solidFill>
              <a:srgbClr val="000000"/>
            </a:solidFill>
            <a:prstDash val="solid"/>
            <a:round/>
            <a:headEnd type="none" w="med" len="med"/>
            <a:tailEnd type="triangle" w="lg" len="lg"/>
          </a:ln>
        </p:spPr>
      </p:cxnSp>
      <p:cxnSp>
        <p:nvCxnSpPr>
          <p:cNvPr id="29" name="Shape 286"/>
          <p:cNvCxnSpPr/>
          <p:nvPr/>
        </p:nvCxnSpPr>
        <p:spPr>
          <a:xfrm>
            <a:off x="7380224" y="4217274"/>
            <a:ext cx="1086900" cy="360600"/>
          </a:xfrm>
          <a:prstGeom prst="straightConnector1">
            <a:avLst/>
          </a:prstGeom>
          <a:noFill/>
          <a:ln w="25400" cap="flat" cmpd="sng">
            <a:solidFill>
              <a:srgbClr val="000000"/>
            </a:solidFill>
            <a:prstDash val="solid"/>
            <a:round/>
            <a:headEnd type="none" w="med" len="med"/>
            <a:tailEnd type="triangle" w="lg" len="lg"/>
          </a:ln>
        </p:spPr>
      </p:cxnSp>
      <p:cxnSp>
        <p:nvCxnSpPr>
          <p:cNvPr id="30" name="Shape 288"/>
          <p:cNvCxnSpPr/>
          <p:nvPr/>
        </p:nvCxnSpPr>
        <p:spPr>
          <a:xfrm flipH="1">
            <a:off x="7322200" y="3480548"/>
            <a:ext cx="1800" cy="371400"/>
          </a:xfrm>
          <a:prstGeom prst="straightConnector1">
            <a:avLst/>
          </a:prstGeom>
          <a:noFill/>
          <a:ln w="25400" cap="flat" cmpd="sng">
            <a:solidFill>
              <a:srgbClr val="000000"/>
            </a:solidFill>
            <a:prstDash val="solid"/>
            <a:round/>
            <a:headEnd type="none" w="med" len="med"/>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p:nvPr/>
        </p:nvSpPr>
        <p:spPr>
          <a:xfrm>
            <a:off x="5490880" y="3637275"/>
            <a:ext cx="1836467" cy="2156300"/>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339" name="Shape 339"/>
          <p:cNvSpPr txBox="1">
            <a:spLocks noGrp="1"/>
          </p:cNvSpPr>
          <p:nvPr>
            <p:ph type="title"/>
          </p:nvPr>
        </p:nvSpPr>
        <p:spPr>
          <a:prstGeom prst="rect">
            <a:avLst/>
          </a:prstGeom>
        </p:spPr>
        <p:txBody>
          <a:bodyPr vert="horz" lIns="91425" tIns="91425" rIns="91425" bIns="91425" rtlCol="0" anchor="ctr" anchorCtr="0">
            <a:noAutofit/>
          </a:bodyPr>
          <a:lstStyle/>
          <a:p>
            <a:r>
              <a:rPr lang="en-US" b="0">
                <a:solidFill>
                  <a:schemeClr val="tx1"/>
                </a:solidFill>
              </a:rPr>
              <a:t>Result of Dataflow Analysis (Formally)</a:t>
            </a:r>
          </a:p>
        </p:txBody>
      </p:sp>
      <p:sp>
        <p:nvSpPr>
          <p:cNvPr id="338" name="Shape 338"/>
          <p:cNvSpPr txBox="1">
            <a:spLocks noGrp="1"/>
          </p:cNvSpPr>
          <p:nvPr>
            <p:ph idx="1"/>
          </p:nvPr>
        </p:nvSpPr>
        <p:spPr>
          <a:xfrm>
            <a:off x="387926" y="1518139"/>
            <a:ext cx="5089502" cy="4334165"/>
          </a:xfrm>
          <a:prstGeom prst="rect">
            <a:avLst/>
          </a:prstGeom>
        </p:spPr>
        <p:txBody>
          <a:bodyPr vert="horz" lIns="91425" tIns="91425" rIns="91425" bIns="91425" rtlCol="0" anchor="t" anchorCtr="0">
            <a:noAutofit/>
          </a:bodyPr>
          <a:lstStyle/>
          <a:p>
            <a:pPr marL="457200" indent="-381000">
              <a:spcBef>
                <a:spcPts val="0"/>
              </a:spcBef>
              <a:buFont typeface="Shadows Into Light"/>
            </a:pPr>
            <a:r>
              <a:rPr lang="en-US" sz="2300" dirty="0">
                <a:solidFill>
                  <a:schemeClr val="tx1"/>
                </a:solidFill>
                <a:ea typeface="Calibri Regular" charset="0"/>
                <a:cs typeface="Calibri Regular" charset="0"/>
                <a:sym typeface="Shadows Into Light"/>
              </a:rPr>
              <a:t>Give distinct label n to each node</a:t>
            </a:r>
          </a:p>
          <a:p>
            <a:pPr marL="0" indent="-69850">
              <a:spcBef>
                <a:spcPts val="0"/>
              </a:spcBef>
              <a:buSzPct val="110000"/>
              <a:buNone/>
            </a:pPr>
            <a:endParaRPr sz="2300" dirty="0">
              <a:solidFill>
                <a:schemeClr val="tx1"/>
              </a:solidFill>
              <a:ea typeface="Calibri Regular" charset="0"/>
              <a:cs typeface="Calibri Regular" charset="0"/>
              <a:sym typeface="Shadows Into Light"/>
            </a:endParaRPr>
          </a:p>
          <a:p>
            <a:pPr marL="457200" indent="-381000">
              <a:spcBef>
                <a:spcPts val="0"/>
              </a:spcBef>
              <a:buFont typeface="Shadows Into Light"/>
            </a:pPr>
            <a:r>
              <a:rPr lang="en-US" sz="2300" dirty="0">
                <a:solidFill>
                  <a:srgbClr val="7030A0"/>
                </a:solidFill>
                <a:ea typeface="Calibri Regular" charset="0"/>
                <a:cs typeface="Calibri Regular" charset="0"/>
                <a:sym typeface="Shadows Into Light"/>
              </a:rPr>
              <a:t>IN[n]</a:t>
            </a:r>
            <a:r>
              <a:rPr lang="en-US" sz="2300" dirty="0">
                <a:solidFill>
                  <a:schemeClr val="tx1"/>
                </a:solidFill>
                <a:ea typeface="Calibri Regular" charset="0"/>
                <a:cs typeface="Calibri Regular" charset="0"/>
                <a:sym typeface="Shadows Into Light"/>
              </a:rPr>
              <a:t> = set of facts at entry of node n</a:t>
            </a:r>
          </a:p>
          <a:p>
            <a:pPr marL="457200" indent="-381000">
              <a:spcBef>
                <a:spcPts val="0"/>
              </a:spcBef>
              <a:buFont typeface="Shadows Into Light"/>
            </a:pPr>
            <a:endParaRPr lang="en-US" sz="2300" dirty="0" smtClean="0">
              <a:solidFill>
                <a:schemeClr val="tx1"/>
              </a:solidFill>
              <a:ea typeface="Calibri Regular" charset="0"/>
              <a:cs typeface="Calibri Regular" charset="0"/>
              <a:sym typeface="Shadows Into Light"/>
            </a:endParaRPr>
          </a:p>
          <a:p>
            <a:pPr marL="457200" indent="-381000">
              <a:spcBef>
                <a:spcPts val="0"/>
              </a:spcBef>
              <a:buFont typeface="Shadows Into Light"/>
            </a:pPr>
            <a:r>
              <a:rPr lang="en-US" sz="2300" dirty="0" smtClean="0">
                <a:solidFill>
                  <a:srgbClr val="7030A0"/>
                </a:solidFill>
                <a:ea typeface="Calibri Regular" charset="0"/>
                <a:cs typeface="Calibri Regular" charset="0"/>
                <a:sym typeface="Shadows Into Light"/>
              </a:rPr>
              <a:t>OUT[n</a:t>
            </a:r>
            <a:r>
              <a:rPr lang="en-US" sz="2300" dirty="0">
                <a:solidFill>
                  <a:srgbClr val="7030A0"/>
                </a:solidFill>
                <a:ea typeface="Calibri Regular" charset="0"/>
                <a:cs typeface="Calibri Regular" charset="0"/>
                <a:sym typeface="Shadows Into Light"/>
              </a:rPr>
              <a:t>]</a:t>
            </a:r>
            <a:r>
              <a:rPr lang="en-US" sz="2300" dirty="0">
                <a:solidFill>
                  <a:schemeClr val="tx1"/>
                </a:solidFill>
                <a:ea typeface="Calibri Regular" charset="0"/>
                <a:cs typeface="Calibri Regular" charset="0"/>
                <a:sym typeface="Shadows Into Light"/>
              </a:rPr>
              <a:t> = set of facts at exit of node n</a:t>
            </a:r>
          </a:p>
          <a:p>
            <a:pPr marL="0" indent="0">
              <a:spcBef>
                <a:spcPts val="0"/>
              </a:spcBef>
              <a:buNone/>
            </a:pPr>
            <a:endParaRPr sz="2300" dirty="0">
              <a:solidFill>
                <a:schemeClr val="tx1"/>
              </a:solidFill>
              <a:ea typeface="Calibri Regular" charset="0"/>
              <a:cs typeface="Calibri Regular" charset="0"/>
              <a:sym typeface="Shadows Into Light"/>
            </a:endParaRPr>
          </a:p>
          <a:p>
            <a:pPr marL="457200" indent="-381000">
              <a:spcBef>
                <a:spcPts val="0"/>
              </a:spcBef>
              <a:buFont typeface="Shadows Into Light"/>
            </a:pPr>
            <a:r>
              <a:rPr lang="en-US" sz="2300" dirty="0">
                <a:solidFill>
                  <a:schemeClr val="tx1"/>
                </a:solidFill>
                <a:ea typeface="Calibri Regular" charset="0"/>
                <a:cs typeface="Calibri Regular" charset="0"/>
                <a:sym typeface="Shadows Into Light"/>
              </a:rPr>
              <a:t>Dataflow analysis computes </a:t>
            </a:r>
            <a:r>
              <a:rPr lang="en-US" sz="2300" dirty="0">
                <a:solidFill>
                  <a:srgbClr val="7030A0"/>
                </a:solidFill>
                <a:ea typeface="Calibri Regular" charset="0"/>
                <a:cs typeface="Calibri Regular" charset="0"/>
                <a:sym typeface="Shadows Into Light"/>
              </a:rPr>
              <a:t>IN[n] </a:t>
            </a:r>
            <a:r>
              <a:rPr lang="en-US" sz="2300" dirty="0">
                <a:solidFill>
                  <a:schemeClr val="tx1"/>
                </a:solidFill>
                <a:ea typeface="Calibri Regular" charset="0"/>
                <a:cs typeface="Calibri Regular" charset="0"/>
                <a:sym typeface="Shadows Into Light"/>
              </a:rPr>
              <a:t>and </a:t>
            </a:r>
            <a:r>
              <a:rPr lang="en-US" sz="2300" dirty="0">
                <a:solidFill>
                  <a:srgbClr val="7030A0"/>
                </a:solidFill>
                <a:ea typeface="Calibri Regular" charset="0"/>
                <a:cs typeface="Calibri Regular" charset="0"/>
                <a:sym typeface="Shadows Into Light"/>
              </a:rPr>
              <a:t>OUT[n]</a:t>
            </a:r>
            <a:r>
              <a:rPr lang="en-US" sz="2300" dirty="0">
                <a:solidFill>
                  <a:schemeClr val="tx1"/>
                </a:solidFill>
                <a:ea typeface="Calibri Regular" charset="0"/>
                <a:cs typeface="Calibri Regular" charset="0"/>
                <a:sym typeface="Shadows Into Light"/>
              </a:rPr>
              <a:t> for each node</a:t>
            </a:r>
          </a:p>
          <a:p>
            <a:pPr marL="0" indent="0">
              <a:spcBef>
                <a:spcPts val="0"/>
              </a:spcBef>
              <a:buNone/>
            </a:pPr>
            <a:endParaRPr sz="2300" dirty="0">
              <a:solidFill>
                <a:schemeClr val="tx1"/>
              </a:solidFill>
              <a:ea typeface="Calibri Regular" charset="0"/>
              <a:cs typeface="Calibri Regular" charset="0"/>
              <a:sym typeface="Shadows Into Light"/>
            </a:endParaRPr>
          </a:p>
          <a:p>
            <a:pPr marL="457200" indent="-381000">
              <a:spcBef>
                <a:spcPts val="0"/>
              </a:spcBef>
              <a:buFont typeface="Shadows Into Light"/>
            </a:pPr>
            <a:r>
              <a:rPr lang="en-US" sz="2300" dirty="0">
                <a:solidFill>
                  <a:schemeClr val="tx1"/>
                </a:solidFill>
                <a:ea typeface="Calibri Regular" charset="0"/>
                <a:cs typeface="Calibri Regular" charset="0"/>
                <a:sym typeface="Shadows Into Light"/>
              </a:rPr>
              <a:t>Repeat two operations until </a:t>
            </a:r>
            <a:r>
              <a:rPr lang="en-US" sz="2300" dirty="0">
                <a:solidFill>
                  <a:srgbClr val="7030A0"/>
                </a:solidFill>
                <a:ea typeface="Calibri Regular" charset="0"/>
                <a:cs typeface="Calibri Regular" charset="0"/>
                <a:sym typeface="Shadows Into Light"/>
              </a:rPr>
              <a:t>IN[n]</a:t>
            </a:r>
            <a:r>
              <a:rPr lang="en-US" sz="2300" dirty="0">
                <a:solidFill>
                  <a:schemeClr val="tx1"/>
                </a:solidFill>
                <a:ea typeface="Calibri Regular" charset="0"/>
                <a:cs typeface="Calibri Regular" charset="0"/>
                <a:sym typeface="Shadows Into Light"/>
              </a:rPr>
              <a:t> and </a:t>
            </a:r>
            <a:r>
              <a:rPr lang="en-US" sz="2300" dirty="0">
                <a:solidFill>
                  <a:srgbClr val="7030A0"/>
                </a:solidFill>
                <a:ea typeface="Calibri Regular" charset="0"/>
                <a:cs typeface="Calibri Regular" charset="0"/>
                <a:sym typeface="Shadows Into Light"/>
              </a:rPr>
              <a:t>OUT[n]</a:t>
            </a:r>
            <a:r>
              <a:rPr lang="en-US" sz="2300" dirty="0">
                <a:solidFill>
                  <a:schemeClr val="tx1"/>
                </a:solidFill>
                <a:ea typeface="Calibri Regular" charset="0"/>
                <a:cs typeface="Calibri Regular" charset="0"/>
                <a:sym typeface="Shadows Into Light"/>
              </a:rPr>
              <a:t> stop changing</a:t>
            </a:r>
          </a:p>
          <a:p>
            <a:pPr marL="914400" lvl="1" indent="-381000">
              <a:spcBef>
                <a:spcPts val="0"/>
              </a:spcBef>
              <a:buFont typeface="Shadows Into Light"/>
            </a:pPr>
            <a:r>
              <a:rPr lang="en-US" sz="2000" dirty="0">
                <a:solidFill>
                  <a:schemeClr val="tx1"/>
                </a:solidFill>
                <a:ea typeface="Calibri Regular" charset="0"/>
                <a:cs typeface="Calibri Regular" charset="0"/>
                <a:sym typeface="Shadows Into Light"/>
              </a:rPr>
              <a:t>Called “saturated” or “fixed point”</a:t>
            </a:r>
          </a:p>
        </p:txBody>
      </p:sp>
      <p:sp>
        <p:nvSpPr>
          <p:cNvPr id="343" name="Shape 343"/>
          <p:cNvSpPr/>
          <p:nvPr/>
        </p:nvSpPr>
        <p:spPr>
          <a:xfrm>
            <a:off x="6853155" y="2507255"/>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y</a:t>
            </a:r>
          </a:p>
        </p:txBody>
      </p:sp>
      <p:cxnSp>
        <p:nvCxnSpPr>
          <p:cNvPr id="344" name="Shape 344"/>
          <p:cNvCxnSpPr/>
          <p:nvPr/>
        </p:nvCxnSpPr>
        <p:spPr>
          <a:xfrm>
            <a:off x="7324000" y="2806952"/>
            <a:ext cx="0" cy="373800"/>
          </a:xfrm>
          <a:prstGeom prst="straightConnector1">
            <a:avLst/>
          </a:prstGeom>
          <a:noFill/>
          <a:ln w="25400" cap="flat" cmpd="sng">
            <a:solidFill>
              <a:srgbClr val="000000"/>
            </a:solidFill>
            <a:prstDash val="solid"/>
            <a:round/>
            <a:headEnd type="none" w="med" len="med"/>
            <a:tailEnd type="triangle" w="lg" len="lg"/>
          </a:ln>
        </p:spPr>
      </p:cxnSp>
      <p:cxnSp>
        <p:nvCxnSpPr>
          <p:cNvPr id="345" name="Shape 345"/>
          <p:cNvCxnSpPr>
            <a:stCxn id="346" idx="2"/>
            <a:endCxn id="347" idx="0"/>
          </p:cNvCxnSpPr>
          <p:nvPr/>
        </p:nvCxnSpPr>
        <p:spPr>
          <a:xfrm flipH="1">
            <a:off x="6469875" y="4217374"/>
            <a:ext cx="902400" cy="352800"/>
          </a:xfrm>
          <a:prstGeom prst="straightConnector1">
            <a:avLst/>
          </a:prstGeom>
          <a:noFill/>
          <a:ln w="25400" cap="flat" cmpd="sng">
            <a:solidFill>
              <a:srgbClr val="000000"/>
            </a:solidFill>
            <a:prstDash val="solid"/>
            <a:round/>
            <a:headEnd type="none" w="med" len="med"/>
            <a:tailEnd type="triangle" w="lg" len="lg"/>
          </a:ln>
        </p:spPr>
      </p:cxnSp>
      <p:sp>
        <p:nvSpPr>
          <p:cNvPr id="348" name="Shape 348"/>
          <p:cNvSpPr/>
          <p:nvPr/>
        </p:nvSpPr>
        <p:spPr>
          <a:xfrm>
            <a:off x="7952050" y="4577877"/>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sp>
        <p:nvSpPr>
          <p:cNvPr id="349" name="Shape 349"/>
          <p:cNvSpPr/>
          <p:nvPr/>
        </p:nvSpPr>
        <p:spPr>
          <a:xfrm>
            <a:off x="5954925" y="5231186"/>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350" name="Shape 350"/>
          <p:cNvCxnSpPr>
            <a:stCxn id="347" idx="2"/>
            <a:endCxn id="349" idx="0"/>
          </p:cNvCxnSpPr>
          <p:nvPr/>
        </p:nvCxnSpPr>
        <p:spPr>
          <a:xfrm>
            <a:off x="6469875" y="4941574"/>
            <a:ext cx="0" cy="289500"/>
          </a:xfrm>
          <a:prstGeom prst="straightConnector1">
            <a:avLst/>
          </a:prstGeom>
          <a:noFill/>
          <a:ln w="25400" cap="flat" cmpd="sng">
            <a:solidFill>
              <a:srgbClr val="000000"/>
            </a:solidFill>
            <a:prstDash val="solid"/>
            <a:round/>
            <a:headEnd type="none" w="med" len="med"/>
            <a:tailEnd type="triangle" w="lg" len="lg"/>
          </a:ln>
        </p:spPr>
      </p:cxnSp>
      <p:sp>
        <p:nvSpPr>
          <p:cNvPr id="347" name="Shape 347"/>
          <p:cNvSpPr/>
          <p:nvPr/>
        </p:nvSpPr>
        <p:spPr>
          <a:xfrm>
            <a:off x="5954925" y="4570174"/>
            <a:ext cx="1029900" cy="371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351" name="Shape 351"/>
          <p:cNvCxnSpPr>
            <a:stCxn id="352" idx="2"/>
            <a:endCxn id="343" idx="0"/>
          </p:cNvCxnSpPr>
          <p:nvPr/>
        </p:nvCxnSpPr>
        <p:spPr>
          <a:xfrm>
            <a:off x="7324000" y="2207547"/>
            <a:ext cx="0" cy="299700"/>
          </a:xfrm>
          <a:prstGeom prst="straightConnector1">
            <a:avLst/>
          </a:prstGeom>
          <a:noFill/>
          <a:ln w="25400" cap="flat" cmpd="sng">
            <a:solidFill>
              <a:srgbClr val="000000"/>
            </a:solidFill>
            <a:prstDash val="solid"/>
            <a:round/>
            <a:headEnd type="none" w="med" len="med"/>
            <a:tailEnd type="triangle" w="lg" len="lg"/>
          </a:ln>
        </p:spPr>
      </p:cxnSp>
      <p:cxnSp>
        <p:nvCxnSpPr>
          <p:cNvPr id="353" name="Shape 353"/>
          <p:cNvCxnSpPr>
            <a:stCxn id="346" idx="2"/>
            <a:endCxn id="348" idx="0"/>
          </p:cNvCxnSpPr>
          <p:nvPr/>
        </p:nvCxnSpPr>
        <p:spPr>
          <a:xfrm>
            <a:off x="7372300" y="4217272"/>
            <a:ext cx="1094700" cy="360600"/>
          </a:xfrm>
          <a:prstGeom prst="straightConnector1">
            <a:avLst/>
          </a:prstGeom>
          <a:noFill/>
          <a:ln w="25400" cap="flat" cmpd="sng">
            <a:solidFill>
              <a:srgbClr val="000000"/>
            </a:solidFill>
            <a:prstDash val="solid"/>
            <a:round/>
            <a:headEnd type="none" w="med" len="med"/>
            <a:tailEnd type="triangle" w="lg" len="lg"/>
          </a:ln>
        </p:spPr>
      </p:cxnSp>
      <p:sp>
        <p:nvSpPr>
          <p:cNvPr id="352" name="Shape 352"/>
          <p:cNvSpPr/>
          <p:nvPr/>
        </p:nvSpPr>
        <p:spPr>
          <a:xfrm>
            <a:off x="6809050" y="1846352"/>
            <a:ext cx="1029900" cy="3611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a:t>
            </a:r>
            <a:r>
              <a:rPr lang="en-US" sz="2400">
                <a:solidFill>
                  <a:schemeClr val="dk1"/>
                </a:solidFill>
                <a:latin typeface="Calibri"/>
                <a:ea typeface="Calibri"/>
                <a:cs typeface="Calibri"/>
                <a:sym typeface="Calibri"/>
              </a:rPr>
              <a:t>try</a:t>
            </a:r>
          </a:p>
        </p:txBody>
      </p:sp>
      <p:sp>
        <p:nvSpPr>
          <p:cNvPr id="341" name="Shape 341"/>
          <p:cNvSpPr/>
          <p:nvPr/>
        </p:nvSpPr>
        <p:spPr>
          <a:xfrm>
            <a:off x="6853155" y="3180853"/>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sp>
        <p:nvSpPr>
          <p:cNvPr id="354" name="Shape 354"/>
          <p:cNvSpPr txBox="1"/>
          <p:nvPr/>
        </p:nvSpPr>
        <p:spPr>
          <a:xfrm>
            <a:off x="6176680" y="24550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355" name="Shape 355"/>
          <p:cNvSpPr txBox="1"/>
          <p:nvPr/>
        </p:nvSpPr>
        <p:spPr>
          <a:xfrm>
            <a:off x="6176680" y="18454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356" name="Shape 356"/>
          <p:cNvSpPr txBox="1"/>
          <p:nvPr/>
        </p:nvSpPr>
        <p:spPr>
          <a:xfrm>
            <a:off x="6176680" y="31408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357" name="Shape 357"/>
          <p:cNvSpPr txBox="1"/>
          <p:nvPr/>
        </p:nvSpPr>
        <p:spPr>
          <a:xfrm>
            <a:off x="6024280" y="38266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358" name="Shape 358"/>
          <p:cNvSpPr txBox="1"/>
          <p:nvPr/>
        </p:nvSpPr>
        <p:spPr>
          <a:xfrm>
            <a:off x="5414680" y="45124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359" name="Shape 359"/>
          <p:cNvSpPr txBox="1"/>
          <p:nvPr/>
        </p:nvSpPr>
        <p:spPr>
          <a:xfrm>
            <a:off x="5567080" y="5198275"/>
            <a:ext cx="643199" cy="373800"/>
          </a:xfrm>
          <a:prstGeom prst="rect">
            <a:avLst/>
          </a:prstGeom>
          <a:noFill/>
          <a:ln>
            <a:noFill/>
          </a:ln>
        </p:spPr>
        <p:txBody>
          <a:bodyPr lIns="91425" tIns="91425" rIns="91425" bIns="91425" anchor="ctr" anchorCtr="0">
            <a:noAutofit/>
          </a:bodyPr>
          <a:lstStyle/>
          <a:p>
            <a:r>
              <a:rPr lang="en-US" sz="2400">
                <a:solidFill>
                  <a:schemeClr val="dk1"/>
                </a:solidFill>
                <a:latin typeface="Calibri"/>
                <a:ea typeface="Calibri"/>
                <a:cs typeface="Calibri"/>
                <a:sym typeface="Calibri"/>
              </a:rPr>
              <a:t>6:</a:t>
            </a:r>
          </a:p>
        </p:txBody>
      </p:sp>
      <p:sp>
        <p:nvSpPr>
          <p:cNvPr id="360" name="Shape 360"/>
          <p:cNvSpPr txBox="1"/>
          <p:nvPr/>
        </p:nvSpPr>
        <p:spPr>
          <a:xfrm>
            <a:off x="7395880" y="4588675"/>
            <a:ext cx="643199" cy="3738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361" name="Shape 361"/>
          <p:cNvSpPr txBox="1"/>
          <p:nvPr/>
        </p:nvSpPr>
        <p:spPr>
          <a:xfrm>
            <a:off x="6342630" y="4174376"/>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true</a:t>
            </a:r>
          </a:p>
        </p:txBody>
      </p:sp>
      <p:sp>
        <p:nvSpPr>
          <p:cNvPr id="362" name="Shape 362"/>
          <p:cNvSpPr txBox="1"/>
          <p:nvPr/>
        </p:nvSpPr>
        <p:spPr>
          <a:xfrm>
            <a:off x="8031155" y="4158147"/>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
        <p:nvSpPr>
          <p:cNvPr id="27" name="Shape 277"/>
          <p:cNvSpPr/>
          <p:nvPr/>
        </p:nvSpPr>
        <p:spPr>
          <a:xfrm>
            <a:off x="6642380" y="3851880"/>
            <a:ext cx="1475699"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  (x != 1) ?</a:t>
            </a:r>
          </a:p>
        </p:txBody>
      </p:sp>
      <p:cxnSp>
        <p:nvCxnSpPr>
          <p:cNvPr id="28" name="Shape 288"/>
          <p:cNvCxnSpPr/>
          <p:nvPr/>
        </p:nvCxnSpPr>
        <p:spPr>
          <a:xfrm flipH="1">
            <a:off x="7322200" y="3480548"/>
            <a:ext cx="1800" cy="371400"/>
          </a:xfrm>
          <a:prstGeom prst="straightConnector1">
            <a:avLst/>
          </a:prstGeom>
          <a:noFill/>
          <a:ln w="25400" cap="flat" cmpd="sng">
            <a:solidFill>
              <a:srgbClr val="000000"/>
            </a:solidFill>
            <a:prstDash val="solid"/>
            <a:round/>
            <a:headEnd type="none" w="med" len="med"/>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Shape 368"/>
          <p:cNvSpPr txBox="1">
            <a:spLocks noGrp="1"/>
          </p:cNvSpPr>
          <p:nvPr>
            <p:ph type="title"/>
          </p:nvPr>
        </p:nvSpPr>
        <p:spPr>
          <a:xfrm>
            <a:off x="434621" y="10039"/>
            <a:ext cx="8291689" cy="1143000"/>
          </a:xfrm>
          <a:prstGeom prst="rect">
            <a:avLst/>
          </a:prstGeom>
          <a:noFill/>
          <a:ln>
            <a:noFill/>
          </a:ln>
        </p:spPr>
        <p:txBody>
          <a:bodyPr vert="horz" lIns="91425" tIns="45700" rIns="91425" bIns="45700" rtlCol="0" anchor="ctr" anchorCtr="0">
            <a:noAutofit/>
          </a:bodyPr>
          <a:lstStyle/>
          <a:p>
            <a:pPr>
              <a:buSzPct val="25000"/>
            </a:pPr>
            <a:r>
              <a:rPr lang="en-US" sz="3600" b="0" dirty="0">
                <a:solidFill>
                  <a:schemeClr val="tx1"/>
                </a:solidFill>
              </a:rPr>
              <a:t>Reaching Definitions Analysis: Operation #1</a:t>
            </a:r>
          </a:p>
        </p:txBody>
      </p:sp>
      <p:sp>
        <p:nvSpPr>
          <p:cNvPr id="367" name="Shape 367"/>
          <p:cNvSpPr txBox="1">
            <a:spLocks noGrp="1"/>
          </p:cNvSpPr>
          <p:nvPr>
            <p:ph idx="1"/>
          </p:nvPr>
        </p:nvSpPr>
        <p:spPr>
          <a:xfrm>
            <a:off x="395500" y="2705500"/>
            <a:ext cx="3800580" cy="1013399"/>
          </a:xfrm>
          <a:prstGeom prst="rect">
            <a:avLst/>
          </a:prstGeom>
          <a:noFill/>
          <a:ln>
            <a:noFill/>
          </a:ln>
        </p:spPr>
        <p:txBody>
          <a:bodyPr vert="horz" lIns="91425" tIns="45700" rIns="91425" bIns="45700" rtlCol="0" anchor="t" anchorCtr="0">
            <a:noAutofit/>
          </a:bodyPr>
          <a:lstStyle/>
          <a:p>
            <a:pPr marL="0" indent="0" algn="ctr">
              <a:lnSpc>
                <a:spcPct val="115000"/>
              </a:lnSpc>
              <a:spcBef>
                <a:spcPts val="590"/>
              </a:spcBef>
              <a:buNone/>
            </a:pPr>
            <a:r>
              <a:rPr lang="en-US" dirty="0">
                <a:solidFill>
                  <a:schemeClr val="tx1"/>
                </a:solidFill>
                <a:ea typeface="Calibri Regular" charset="0"/>
                <a:cs typeface="Calibri Regular" charset="0"/>
                <a:sym typeface="Shadows Into Light"/>
              </a:rPr>
              <a:t>IN[n] </a:t>
            </a:r>
            <a:r>
              <a:rPr lang="en-US" dirty="0">
                <a:ea typeface="Calibri Regular" charset="0"/>
                <a:cs typeface="Calibri Regular" charset="0"/>
                <a:sym typeface="Shadows Into Light"/>
              </a:rPr>
              <a:t> </a:t>
            </a:r>
            <a:r>
              <a:rPr lang="en-US" dirty="0" smtClean="0">
                <a:solidFill>
                  <a:schemeClr val="tx1"/>
                </a:solidFill>
                <a:ea typeface="Source Sans Pro"/>
                <a:cs typeface="Source Sans Pro"/>
                <a:sym typeface="Source Sans Pro"/>
              </a:rPr>
              <a:t>=   </a:t>
            </a:r>
            <a:r>
              <a:rPr lang="en-US" dirty="0" smtClean="0">
                <a:solidFill>
                  <a:schemeClr val="tx1"/>
                </a:solidFill>
                <a:ea typeface="Calibri Regular" charset="0"/>
                <a:cs typeface="Calibri Regular" charset="0"/>
                <a:sym typeface="Shadows Into Light"/>
              </a:rPr>
              <a:t>          OUT[n</a:t>
            </a:r>
            <a:r>
              <a:rPr lang="en-US" dirty="0">
                <a:solidFill>
                  <a:schemeClr val="tx1"/>
                </a:solidFill>
                <a:ea typeface="Calibri Regular" charset="0"/>
                <a:cs typeface="Calibri Regular" charset="0"/>
                <a:sym typeface="Shadows Into Light"/>
              </a:rPr>
              <a:t>’]</a:t>
            </a:r>
          </a:p>
        </p:txBody>
      </p:sp>
      <p:sp>
        <p:nvSpPr>
          <p:cNvPr id="374" name="Shape 374"/>
          <p:cNvSpPr txBox="1">
            <a:spLocks noGrp="1"/>
          </p:cNvSpPr>
          <p:nvPr>
            <p:ph type="body" idx="4294967295"/>
          </p:nvPr>
        </p:nvSpPr>
        <p:spPr>
          <a:xfrm>
            <a:off x="908314" y="3373149"/>
            <a:ext cx="2559235" cy="487651"/>
          </a:xfrm>
          <a:prstGeom prst="rect">
            <a:avLst/>
          </a:prstGeom>
          <a:noFill/>
          <a:ln>
            <a:noFill/>
          </a:ln>
        </p:spPr>
        <p:txBody>
          <a:bodyPr vert="horz" lIns="91425" tIns="45700" rIns="91425" bIns="45700" rtlCol="0" anchor="t" anchorCtr="0">
            <a:noAutofit/>
          </a:bodyPr>
          <a:lstStyle/>
          <a:p>
            <a:pPr marL="0" indent="0" algn="ctr">
              <a:lnSpc>
                <a:spcPct val="115000"/>
              </a:lnSpc>
              <a:spcBef>
                <a:spcPts val="590"/>
              </a:spcBef>
              <a:buNone/>
            </a:pPr>
            <a:r>
              <a:rPr lang="en-US" sz="2000" dirty="0">
                <a:solidFill>
                  <a:schemeClr val="tx1"/>
                </a:solidFill>
                <a:ea typeface="Calibri Regular" charset="0"/>
                <a:cs typeface="Calibri Regular" charset="0"/>
                <a:sym typeface="Shadows Into Light"/>
              </a:rPr>
              <a:t>n’ ∈ </a:t>
            </a:r>
            <a:r>
              <a:rPr lang="en-US" sz="2000" dirty="0" smtClean="0">
                <a:solidFill>
                  <a:schemeClr val="tx1"/>
                </a:solidFill>
                <a:ea typeface="Calibri Regular" charset="0"/>
                <a:cs typeface="Calibri Regular" charset="0"/>
                <a:sym typeface="Shadows Into Light"/>
              </a:rPr>
              <a:t/>
            </a:r>
            <a:br>
              <a:rPr lang="en-US" sz="2000" dirty="0" smtClean="0">
                <a:solidFill>
                  <a:schemeClr val="tx1"/>
                </a:solidFill>
                <a:ea typeface="Calibri Regular" charset="0"/>
                <a:cs typeface="Calibri Regular" charset="0"/>
                <a:sym typeface="Shadows Into Light"/>
              </a:rPr>
            </a:br>
            <a:r>
              <a:rPr lang="en-US" sz="2000" dirty="0" smtClean="0">
                <a:solidFill>
                  <a:schemeClr val="tx1"/>
                </a:solidFill>
                <a:ea typeface="Calibri Regular" charset="0"/>
                <a:cs typeface="Calibri Regular" charset="0"/>
                <a:sym typeface="Shadows Into Light"/>
              </a:rPr>
              <a:t>predecessors(n</a:t>
            </a:r>
            <a:r>
              <a:rPr lang="en-US" sz="2000" dirty="0">
                <a:solidFill>
                  <a:schemeClr val="tx1"/>
                </a:solidFill>
                <a:ea typeface="Calibri Regular" charset="0"/>
                <a:cs typeface="Calibri Regular" charset="0"/>
                <a:sym typeface="Shadows Into Light"/>
              </a:rPr>
              <a:t>)</a:t>
            </a:r>
          </a:p>
        </p:txBody>
      </p:sp>
      <p:sp>
        <p:nvSpPr>
          <p:cNvPr id="369" name="Shape 369"/>
          <p:cNvSpPr/>
          <p:nvPr/>
        </p:nvSpPr>
        <p:spPr>
          <a:xfrm>
            <a:off x="6186630" y="3539637"/>
            <a:ext cx="564899" cy="507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n</a:t>
            </a:r>
          </a:p>
        </p:txBody>
      </p:sp>
      <p:cxnSp>
        <p:nvCxnSpPr>
          <p:cNvPr id="370" name="Shape 370"/>
          <p:cNvCxnSpPr>
            <a:stCxn id="371" idx="2"/>
            <a:endCxn id="369" idx="0"/>
          </p:cNvCxnSpPr>
          <p:nvPr/>
        </p:nvCxnSpPr>
        <p:spPr>
          <a:xfrm>
            <a:off x="5150387" y="2743537"/>
            <a:ext cx="1318800" cy="796200"/>
          </a:xfrm>
          <a:prstGeom prst="straightConnector1">
            <a:avLst/>
          </a:prstGeom>
          <a:noFill/>
          <a:ln w="19050" cap="flat" cmpd="sng">
            <a:solidFill>
              <a:srgbClr val="000000"/>
            </a:solidFill>
            <a:prstDash val="solid"/>
            <a:round/>
            <a:headEnd type="none" w="lg" len="lg"/>
            <a:tailEnd type="triangle" w="lg" len="lg"/>
          </a:ln>
        </p:spPr>
      </p:cxnSp>
      <p:cxnSp>
        <p:nvCxnSpPr>
          <p:cNvPr id="372" name="Shape 372"/>
          <p:cNvCxnSpPr>
            <a:stCxn id="373" idx="2"/>
            <a:endCxn id="369" idx="0"/>
          </p:cNvCxnSpPr>
          <p:nvPr/>
        </p:nvCxnSpPr>
        <p:spPr>
          <a:xfrm>
            <a:off x="6454662" y="2743537"/>
            <a:ext cx="14400" cy="796200"/>
          </a:xfrm>
          <a:prstGeom prst="straightConnector1">
            <a:avLst/>
          </a:prstGeom>
          <a:noFill/>
          <a:ln w="19050" cap="flat" cmpd="sng">
            <a:solidFill>
              <a:srgbClr val="000000"/>
            </a:solidFill>
            <a:prstDash val="solid"/>
            <a:round/>
            <a:headEnd type="none" w="lg" len="lg"/>
            <a:tailEnd type="triangle" w="lg" len="lg"/>
          </a:ln>
        </p:spPr>
      </p:cxnSp>
      <p:sp>
        <p:nvSpPr>
          <p:cNvPr id="371" name="Shape 371"/>
          <p:cNvSpPr/>
          <p:nvPr/>
        </p:nvSpPr>
        <p:spPr>
          <a:xfrm>
            <a:off x="4867942" y="2200842"/>
            <a:ext cx="564899" cy="5426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n1</a:t>
            </a:r>
          </a:p>
        </p:txBody>
      </p:sp>
      <p:sp>
        <p:nvSpPr>
          <p:cNvPr id="373" name="Shape 373"/>
          <p:cNvSpPr/>
          <p:nvPr/>
        </p:nvSpPr>
        <p:spPr>
          <a:xfrm>
            <a:off x="6172217" y="2200842"/>
            <a:ext cx="564899" cy="5426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n2</a:t>
            </a:r>
          </a:p>
        </p:txBody>
      </p:sp>
      <p:sp>
        <p:nvSpPr>
          <p:cNvPr id="375" name="Shape 375"/>
          <p:cNvSpPr txBox="1"/>
          <p:nvPr/>
        </p:nvSpPr>
        <p:spPr>
          <a:xfrm>
            <a:off x="1814407" y="2334149"/>
            <a:ext cx="756000" cy="1340399"/>
          </a:xfrm>
          <a:prstGeom prst="rect">
            <a:avLst/>
          </a:prstGeom>
          <a:noFill/>
          <a:ln>
            <a:noFill/>
          </a:ln>
        </p:spPr>
        <p:txBody>
          <a:bodyPr lIns="91425" tIns="91425" rIns="91425" bIns="91425" anchor="t" anchorCtr="0">
            <a:noAutofit/>
          </a:bodyPr>
          <a:lstStyle/>
          <a:p>
            <a:pPr>
              <a:buClr>
                <a:schemeClr val="dk1"/>
              </a:buClr>
              <a:buSzPct val="25000"/>
            </a:pPr>
            <a:r>
              <a:rPr lang="en-US" sz="7000" dirty="0"/>
              <a:t>∪</a:t>
            </a:r>
          </a:p>
        </p:txBody>
      </p:sp>
      <p:cxnSp>
        <p:nvCxnSpPr>
          <p:cNvPr id="376" name="Shape 376"/>
          <p:cNvCxnSpPr>
            <a:stCxn id="377" idx="2"/>
            <a:endCxn id="369" idx="0"/>
          </p:cNvCxnSpPr>
          <p:nvPr/>
        </p:nvCxnSpPr>
        <p:spPr>
          <a:xfrm flipH="1">
            <a:off x="6469037" y="2743537"/>
            <a:ext cx="1376400" cy="796200"/>
          </a:xfrm>
          <a:prstGeom prst="straightConnector1">
            <a:avLst/>
          </a:prstGeom>
          <a:noFill/>
          <a:ln w="19050" cap="flat" cmpd="sng">
            <a:solidFill>
              <a:srgbClr val="000000"/>
            </a:solidFill>
            <a:prstDash val="solid"/>
            <a:round/>
            <a:headEnd type="none" w="lg" len="lg"/>
            <a:tailEnd type="triangle" w="lg" len="lg"/>
          </a:ln>
        </p:spPr>
      </p:cxnSp>
      <p:sp>
        <p:nvSpPr>
          <p:cNvPr id="377" name="Shape 377"/>
          <p:cNvSpPr/>
          <p:nvPr/>
        </p:nvSpPr>
        <p:spPr>
          <a:xfrm>
            <a:off x="7562992" y="2200842"/>
            <a:ext cx="564899" cy="5426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n3</a:t>
            </a:r>
          </a:p>
        </p:txBody>
      </p:sp>
      <p:sp>
        <p:nvSpPr>
          <p:cNvPr id="378" name="Shape 378"/>
          <p:cNvSpPr txBox="1"/>
          <p:nvPr/>
        </p:nvSpPr>
        <p:spPr>
          <a:xfrm>
            <a:off x="3664825" y="4247600"/>
            <a:ext cx="5289300" cy="857400"/>
          </a:xfrm>
          <a:prstGeom prst="rect">
            <a:avLst/>
          </a:prstGeom>
          <a:noFill/>
          <a:ln>
            <a:noFill/>
          </a:ln>
        </p:spPr>
        <p:txBody>
          <a:bodyPr lIns="91425" tIns="91425" rIns="91425" bIns="91425" anchor="ctr" anchorCtr="0">
            <a:noAutofit/>
          </a:bodyPr>
          <a:lstStyle/>
          <a:p>
            <a:pPr algn="ctr">
              <a:lnSpc>
                <a:spcPct val="115000"/>
              </a:lnSpc>
              <a:spcBef>
                <a:spcPts val="590"/>
              </a:spcBef>
            </a:pPr>
            <a:r>
              <a:rPr lang="en-US" sz="2400" dirty="0">
                <a:solidFill>
                  <a:schemeClr val="dk1"/>
                </a:solidFill>
                <a:latin typeface="+mn-lt"/>
                <a:ea typeface="Calibri Regular" charset="0"/>
                <a:cs typeface="Calibri Regular" charset="0"/>
                <a:sym typeface="Shadows Into Light"/>
              </a:rPr>
              <a:t>IN[n] = OUT[n1] </a:t>
            </a:r>
            <a:r>
              <a:rPr lang="en-US" sz="3000" dirty="0">
                <a:solidFill>
                  <a:schemeClr val="dk1"/>
                </a:solidFill>
                <a:latin typeface="+mn-lt"/>
                <a:ea typeface="Calibri Regular" charset="0"/>
                <a:cs typeface="Calibri Regular" charset="0"/>
                <a:sym typeface="Shadows Into Light"/>
              </a:rPr>
              <a:t>∪</a:t>
            </a:r>
            <a:r>
              <a:rPr lang="en-US" sz="2400" dirty="0">
                <a:solidFill>
                  <a:schemeClr val="dk1"/>
                </a:solidFill>
                <a:latin typeface="+mn-lt"/>
                <a:ea typeface="Calibri Regular" charset="0"/>
                <a:cs typeface="Calibri Regular" charset="0"/>
                <a:sym typeface="Shadows Into Light"/>
              </a:rPr>
              <a:t> OUT[n2] </a:t>
            </a:r>
            <a:r>
              <a:rPr lang="en-US" sz="3000" dirty="0">
                <a:solidFill>
                  <a:schemeClr val="dk1"/>
                </a:solidFill>
                <a:latin typeface="+mn-lt"/>
              </a:rPr>
              <a:t>∪</a:t>
            </a:r>
            <a:r>
              <a:rPr lang="en-US" sz="2400" dirty="0">
                <a:solidFill>
                  <a:schemeClr val="dk1"/>
                </a:solidFill>
                <a:latin typeface="+mn-lt"/>
                <a:ea typeface="Calibri Regular" charset="0"/>
                <a:cs typeface="Calibri Regular" charset="0"/>
                <a:sym typeface="Shadows Into Light"/>
              </a:rPr>
              <a:t> OUT[n3]</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9" name="Shape 389"/>
          <p:cNvSpPr txBox="1">
            <a:spLocks noGrp="1"/>
          </p:cNvSpPr>
          <p:nvPr>
            <p:ph idx="1"/>
          </p:nvPr>
        </p:nvSpPr>
        <p:spPr>
          <a:xfrm>
            <a:off x="3236983" y="3238550"/>
            <a:ext cx="4014717" cy="8574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rgbClr val="0070C0"/>
                </a:solidFill>
                <a:ea typeface="Calibri Regular" charset="0"/>
                <a:cs typeface="Calibri Regular" charset="0"/>
                <a:sym typeface="Shadows Into Light"/>
              </a:rPr>
              <a:t>GEN[n] </a:t>
            </a:r>
            <a:r>
              <a:rPr lang="en-US" dirty="0">
                <a:solidFill>
                  <a:schemeClr val="tx1"/>
                </a:solidFill>
                <a:ea typeface="Calibri Regular" charset="0"/>
                <a:cs typeface="Calibri Regular" charset="0"/>
                <a:sym typeface="Shadows Into Light"/>
              </a:rPr>
              <a:t>= </a:t>
            </a:r>
            <a:r>
              <a:rPr lang="en-US">
                <a:solidFill>
                  <a:schemeClr val="tx1"/>
                </a:solidFill>
                <a:ea typeface="Calibri Regular" charset="0"/>
                <a:cs typeface="Calibri Regular" charset="0"/>
                <a:sym typeface="Shadows Into Light"/>
              </a:rPr>
              <a:t>∅  </a:t>
            </a:r>
            <a:r>
              <a:rPr lang="en-US" smtClean="0">
                <a:solidFill>
                  <a:schemeClr val="tx1"/>
                </a:solidFill>
                <a:ea typeface="Calibri Regular" charset="0"/>
                <a:cs typeface="Calibri Regular" charset="0"/>
                <a:sym typeface="Shadows Into Light"/>
              </a:rPr>
              <a:t> </a:t>
            </a:r>
            <a:r>
              <a:rPr lang="en-US" smtClean="0">
                <a:solidFill>
                  <a:srgbClr val="FF0000"/>
                </a:solidFill>
                <a:ea typeface="Calibri Regular" charset="0"/>
                <a:cs typeface="Calibri Regular" charset="0"/>
                <a:sym typeface="Shadows Into Light"/>
              </a:rPr>
              <a:t>KILL[n</a:t>
            </a:r>
            <a:r>
              <a:rPr lang="en-US" dirty="0">
                <a:solidFill>
                  <a:srgbClr val="FF0000"/>
                </a:solidFill>
                <a:ea typeface="Calibri Regular" charset="0"/>
                <a:cs typeface="Calibri Regular" charset="0"/>
                <a:sym typeface="Shadows Into Light"/>
              </a:rPr>
              <a:t>]</a:t>
            </a:r>
            <a:r>
              <a:rPr lang="en-US" dirty="0">
                <a:solidFill>
                  <a:schemeClr val="tx1"/>
                </a:solidFill>
                <a:ea typeface="Calibri Regular" charset="0"/>
                <a:cs typeface="Calibri Regular" charset="0"/>
                <a:sym typeface="Shadows Into Light"/>
              </a:rPr>
              <a:t> = ∅</a:t>
            </a:r>
          </a:p>
        </p:txBody>
      </p:sp>
      <p:sp>
        <p:nvSpPr>
          <p:cNvPr id="390" name="Shape 390"/>
          <p:cNvSpPr txBox="1">
            <a:spLocks noGrp="1"/>
          </p:cNvSpPr>
          <p:nvPr>
            <p:ph type="body" idx="4294967295"/>
          </p:nvPr>
        </p:nvSpPr>
        <p:spPr>
          <a:xfrm>
            <a:off x="820688" y="3254863"/>
            <a:ext cx="652463" cy="6604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rPr>
              <a:t>n:</a:t>
            </a:r>
          </a:p>
        </p:txBody>
      </p:sp>
      <p:sp>
        <p:nvSpPr>
          <p:cNvPr id="391" name="Shape 391"/>
          <p:cNvSpPr txBox="1">
            <a:spLocks noGrp="1"/>
          </p:cNvSpPr>
          <p:nvPr>
            <p:ph type="body" idx="4294967295"/>
          </p:nvPr>
        </p:nvSpPr>
        <p:spPr>
          <a:xfrm>
            <a:off x="808965" y="4502639"/>
            <a:ext cx="652463" cy="658813"/>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rPr>
              <a:t>n:</a:t>
            </a:r>
          </a:p>
        </p:txBody>
      </p:sp>
      <p:sp>
        <p:nvSpPr>
          <p:cNvPr id="395" name="Shape 395"/>
          <p:cNvSpPr txBox="1">
            <a:spLocks noGrp="1"/>
          </p:cNvSpPr>
          <p:nvPr>
            <p:ph type="body" idx="4294967295"/>
          </p:nvPr>
        </p:nvSpPr>
        <p:spPr>
          <a:xfrm>
            <a:off x="6970652" y="2015159"/>
            <a:ext cx="650875" cy="6604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a:solidFill>
                  <a:schemeClr val="tx1"/>
                </a:solidFill>
              </a:rPr>
              <a:t>n:</a:t>
            </a:r>
          </a:p>
        </p:txBody>
      </p:sp>
      <p:sp>
        <p:nvSpPr>
          <p:cNvPr id="383" name="Shape 383"/>
          <p:cNvSpPr txBox="1">
            <a:spLocks noGrp="1"/>
          </p:cNvSpPr>
          <p:nvPr>
            <p:ph type="body" idx="4294967295"/>
          </p:nvPr>
        </p:nvSpPr>
        <p:spPr>
          <a:xfrm>
            <a:off x="3243005" y="4332288"/>
            <a:ext cx="4637455" cy="1255712"/>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rgbClr val="0070C0"/>
                </a:solidFill>
                <a:ea typeface="Calibri Regular" charset="0"/>
                <a:cs typeface="Calibri Regular" charset="0"/>
                <a:sym typeface="Shadows Into Light"/>
              </a:rPr>
              <a:t>GEN[n]</a:t>
            </a:r>
            <a:r>
              <a:rPr lang="en-US" dirty="0">
                <a:solidFill>
                  <a:schemeClr val="tx1"/>
                </a:solidFill>
                <a:ea typeface="Calibri Regular" charset="0"/>
                <a:cs typeface="Calibri Regular" charset="0"/>
                <a:sym typeface="Shadows Into Light"/>
              </a:rPr>
              <a:t> = { &lt;x, n&gt; }</a:t>
            </a:r>
            <a:br>
              <a:rPr lang="en-US" dirty="0">
                <a:solidFill>
                  <a:schemeClr val="tx1"/>
                </a:solidFill>
                <a:ea typeface="Calibri Regular" charset="0"/>
                <a:cs typeface="Calibri Regular" charset="0"/>
                <a:sym typeface="Shadows Into Light"/>
              </a:rPr>
            </a:br>
            <a:r>
              <a:rPr lang="en-US" dirty="0">
                <a:solidFill>
                  <a:srgbClr val="FF0000"/>
                </a:solidFill>
                <a:ea typeface="Calibri Regular" charset="0"/>
                <a:cs typeface="Calibri Regular" charset="0"/>
                <a:sym typeface="Shadows Into Light"/>
              </a:rPr>
              <a:t>KILL[n]</a:t>
            </a:r>
            <a:r>
              <a:rPr lang="en-US" dirty="0">
                <a:solidFill>
                  <a:schemeClr val="tx1"/>
                </a:solidFill>
                <a:ea typeface="Calibri Regular" charset="0"/>
                <a:cs typeface="Calibri Regular" charset="0"/>
                <a:sym typeface="Shadows Into Light"/>
              </a:rPr>
              <a:t> = { &lt;x, m&gt; : m != n }</a:t>
            </a:r>
            <a:br>
              <a:rPr lang="en-US" dirty="0">
                <a:solidFill>
                  <a:schemeClr val="tx1"/>
                </a:solidFill>
                <a:ea typeface="Calibri Regular" charset="0"/>
                <a:cs typeface="Calibri Regular" charset="0"/>
                <a:sym typeface="Shadows Into Light"/>
              </a:rPr>
            </a:br>
            <a:endParaRPr lang="en-US" dirty="0">
              <a:solidFill>
                <a:schemeClr val="tx1"/>
              </a:solidFill>
              <a:ea typeface="Calibri Regular" charset="0"/>
              <a:cs typeface="Calibri Regular" charset="0"/>
              <a:sym typeface="Shadows Into Light"/>
            </a:endParaRPr>
          </a:p>
        </p:txBody>
      </p:sp>
      <p:sp>
        <p:nvSpPr>
          <p:cNvPr id="384" name="Shape 384"/>
          <p:cNvSpPr txBox="1">
            <a:spLocks noGrp="1"/>
          </p:cNvSpPr>
          <p:nvPr>
            <p:ph type="body" idx="4294967295"/>
          </p:nvPr>
        </p:nvSpPr>
        <p:spPr>
          <a:xfrm>
            <a:off x="401784" y="2006600"/>
            <a:ext cx="6338888" cy="922338"/>
          </a:xfrm>
          <a:prstGeom prst="rect">
            <a:avLst/>
          </a:prstGeom>
          <a:noFill/>
          <a:ln>
            <a:noFill/>
          </a:ln>
        </p:spPr>
        <p:txBody>
          <a:bodyPr vert="horz" lIns="91425" tIns="45700" rIns="91425" bIns="45700" rtlCol="0" anchor="t" anchorCtr="0">
            <a:noAutofit/>
          </a:bodyPr>
          <a:lstStyle/>
          <a:p>
            <a:pPr marL="0" indent="0" algn="ctr">
              <a:lnSpc>
                <a:spcPct val="115000"/>
              </a:lnSpc>
              <a:spcBef>
                <a:spcPts val="590"/>
              </a:spcBef>
              <a:buNone/>
            </a:pPr>
            <a:r>
              <a:rPr lang="en-US" dirty="0" smtClean="0">
                <a:solidFill>
                  <a:schemeClr val="tx1"/>
                </a:solidFill>
                <a:ea typeface="Calibri Regular" charset="0"/>
                <a:cs typeface="Calibri Regular" charset="0"/>
                <a:sym typeface="Shadows Into Light"/>
              </a:rPr>
              <a:t>OUT[n</a:t>
            </a:r>
            <a:r>
              <a:rPr lang="en-US" dirty="0">
                <a:solidFill>
                  <a:schemeClr val="tx1"/>
                </a:solidFill>
                <a:ea typeface="Calibri Regular" charset="0"/>
                <a:cs typeface="Calibri Regular" charset="0"/>
                <a:sym typeface="Shadows Into Light"/>
              </a:rPr>
              <a:t>] = (IN[n] - </a:t>
            </a:r>
            <a:r>
              <a:rPr lang="en-US" dirty="0">
                <a:solidFill>
                  <a:srgbClr val="FF0000"/>
                </a:solidFill>
                <a:ea typeface="Calibri Regular" charset="0"/>
                <a:cs typeface="Calibri Regular" charset="0"/>
                <a:sym typeface="Shadows Into Light"/>
              </a:rPr>
              <a:t>KILL[n]</a:t>
            </a:r>
            <a:r>
              <a:rPr lang="en-US" dirty="0">
                <a:solidFill>
                  <a:schemeClr val="tx1"/>
                </a:solidFill>
                <a:ea typeface="Calibri Regular" charset="0"/>
                <a:cs typeface="Calibri Regular" charset="0"/>
                <a:sym typeface="Shadows Into Light"/>
              </a:rPr>
              <a:t>) ∪ </a:t>
            </a:r>
            <a:r>
              <a:rPr lang="en-US" dirty="0">
                <a:solidFill>
                  <a:srgbClr val="0070C0"/>
                </a:solidFill>
                <a:ea typeface="Calibri Regular" charset="0"/>
                <a:cs typeface="Calibri Regular" charset="0"/>
                <a:sym typeface="Shadows Into Light"/>
              </a:rPr>
              <a:t>GEN[n]</a:t>
            </a:r>
          </a:p>
        </p:txBody>
      </p:sp>
      <p:sp>
        <p:nvSpPr>
          <p:cNvPr id="386" name="Shape 386"/>
          <p:cNvSpPr/>
          <p:nvPr/>
        </p:nvSpPr>
        <p:spPr>
          <a:xfrm>
            <a:off x="7425680" y="2098407"/>
            <a:ext cx="1051800" cy="507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3000">
              <a:latin typeface="+mn-lt"/>
            </a:endParaRPr>
          </a:p>
        </p:txBody>
      </p:sp>
      <p:sp>
        <p:nvSpPr>
          <p:cNvPr id="387" name="Shape 387"/>
          <p:cNvSpPr/>
          <p:nvPr/>
        </p:nvSpPr>
        <p:spPr>
          <a:xfrm>
            <a:off x="1409589" y="4583985"/>
            <a:ext cx="1520099" cy="507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3000" dirty="0">
                <a:latin typeface="+mn-lt"/>
              </a:rPr>
              <a:t>x = a</a:t>
            </a:r>
          </a:p>
        </p:txBody>
      </p:sp>
      <p:sp>
        <p:nvSpPr>
          <p:cNvPr id="388" name="Shape 388"/>
          <p:cNvSpPr/>
          <p:nvPr/>
        </p:nvSpPr>
        <p:spPr>
          <a:xfrm>
            <a:off x="1409589" y="3337110"/>
            <a:ext cx="1520099" cy="507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3000" dirty="0">
                <a:latin typeface="+mn-lt"/>
              </a:rPr>
              <a:t>b ?</a:t>
            </a:r>
          </a:p>
        </p:txBody>
      </p:sp>
      <p:sp>
        <p:nvSpPr>
          <p:cNvPr id="392" name="Shape 392"/>
          <p:cNvSpPr/>
          <p:nvPr/>
        </p:nvSpPr>
        <p:spPr>
          <a:xfrm>
            <a:off x="7836085" y="1976687"/>
            <a:ext cx="230999" cy="231899"/>
          </a:xfrm>
          <a:prstGeom prst="ellipse">
            <a:avLst/>
          </a:prstGeom>
          <a:solidFill>
            <a:srgbClr val="FFFF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latin typeface="+mn-lt"/>
            </a:endParaRPr>
          </a:p>
        </p:txBody>
      </p:sp>
      <p:sp>
        <p:nvSpPr>
          <p:cNvPr id="393" name="Shape 393"/>
          <p:cNvSpPr/>
          <p:nvPr/>
        </p:nvSpPr>
        <p:spPr>
          <a:xfrm>
            <a:off x="7836085" y="2536737"/>
            <a:ext cx="230999" cy="231899"/>
          </a:xfrm>
          <a:prstGeom prst="ellipse">
            <a:avLst/>
          </a:prstGeom>
          <a:solidFill>
            <a:srgbClr val="FFFF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latin typeface="+mn-lt"/>
            </a:endParaRPr>
          </a:p>
        </p:txBody>
      </p:sp>
      <p:cxnSp>
        <p:nvCxnSpPr>
          <p:cNvPr id="394" name="Shape 394"/>
          <p:cNvCxnSpPr>
            <a:stCxn id="386" idx="0"/>
            <a:endCxn id="386" idx="2"/>
          </p:cNvCxnSpPr>
          <p:nvPr/>
        </p:nvCxnSpPr>
        <p:spPr>
          <a:xfrm>
            <a:off x="7951580" y="2098407"/>
            <a:ext cx="0" cy="507900"/>
          </a:xfrm>
          <a:prstGeom prst="straightConnector1">
            <a:avLst/>
          </a:prstGeom>
          <a:noFill/>
          <a:ln w="28575" cap="flat" cmpd="sng">
            <a:solidFill>
              <a:srgbClr val="000000"/>
            </a:solidFill>
            <a:prstDash val="solid"/>
            <a:round/>
            <a:headEnd type="none" w="lg" len="lg"/>
            <a:tailEnd type="triangle" w="lg" len="lg"/>
          </a:ln>
        </p:spPr>
      </p:cxnSp>
      <p:sp>
        <p:nvSpPr>
          <p:cNvPr id="396" name="Shape 396"/>
          <p:cNvSpPr txBox="1"/>
          <p:nvPr/>
        </p:nvSpPr>
        <p:spPr>
          <a:xfrm>
            <a:off x="7484785" y="2718307"/>
            <a:ext cx="934799" cy="660300"/>
          </a:xfrm>
          <a:prstGeom prst="rect">
            <a:avLst/>
          </a:prstGeom>
          <a:noFill/>
          <a:ln>
            <a:noFill/>
          </a:ln>
        </p:spPr>
        <p:txBody>
          <a:bodyPr lIns="91425" tIns="91425" rIns="91425" bIns="91425" anchor="ctr" anchorCtr="0">
            <a:noAutofit/>
          </a:bodyPr>
          <a:lstStyle/>
          <a:p>
            <a:pPr algn="ctr">
              <a:lnSpc>
                <a:spcPct val="115000"/>
              </a:lnSpc>
              <a:spcBef>
                <a:spcPts val="590"/>
              </a:spcBef>
            </a:pPr>
            <a:r>
              <a:rPr lang="en-US" sz="1800" dirty="0">
                <a:solidFill>
                  <a:schemeClr val="dk1"/>
                </a:solidFill>
                <a:latin typeface="+mn-lt"/>
                <a:ea typeface="Calibri Regular" charset="0"/>
                <a:cs typeface="Calibri Regular" charset="0"/>
                <a:sym typeface="Shadows Into Light"/>
              </a:rPr>
              <a:t>OUT[n]</a:t>
            </a:r>
          </a:p>
        </p:txBody>
      </p:sp>
      <p:sp>
        <p:nvSpPr>
          <p:cNvPr id="397" name="Shape 397"/>
          <p:cNvSpPr txBox="1"/>
          <p:nvPr/>
        </p:nvSpPr>
        <p:spPr>
          <a:xfrm>
            <a:off x="7332980" y="1407932"/>
            <a:ext cx="1238400" cy="660300"/>
          </a:xfrm>
          <a:prstGeom prst="rect">
            <a:avLst/>
          </a:prstGeom>
          <a:noFill/>
          <a:ln>
            <a:noFill/>
          </a:ln>
        </p:spPr>
        <p:txBody>
          <a:bodyPr lIns="91425" tIns="91425" rIns="91425" bIns="91425" anchor="ctr" anchorCtr="0">
            <a:noAutofit/>
          </a:bodyPr>
          <a:lstStyle/>
          <a:p>
            <a:pPr algn="ctr">
              <a:lnSpc>
                <a:spcPct val="115000"/>
              </a:lnSpc>
              <a:spcBef>
                <a:spcPts val="590"/>
              </a:spcBef>
            </a:pPr>
            <a:r>
              <a:rPr lang="en-US" sz="1800" dirty="0">
                <a:solidFill>
                  <a:schemeClr val="dk1"/>
                </a:solidFill>
                <a:latin typeface="+mn-lt"/>
                <a:ea typeface="Calibri Regular" charset="0"/>
                <a:cs typeface="Calibri Regular" charset="0"/>
                <a:sym typeface="Shadows Into Light"/>
              </a:rPr>
              <a:t>IN[n]</a:t>
            </a:r>
          </a:p>
        </p:txBody>
      </p:sp>
      <p:sp>
        <p:nvSpPr>
          <p:cNvPr id="18" name="Shape 368"/>
          <p:cNvSpPr txBox="1">
            <a:spLocks noGrp="1"/>
          </p:cNvSpPr>
          <p:nvPr>
            <p:ph type="title"/>
          </p:nvPr>
        </p:nvSpPr>
        <p:spPr>
          <a:xfrm>
            <a:off x="434621" y="10039"/>
            <a:ext cx="8291689" cy="1143000"/>
          </a:xfrm>
          <a:prstGeom prst="rect">
            <a:avLst/>
          </a:prstGeom>
          <a:noFill/>
          <a:ln>
            <a:noFill/>
          </a:ln>
        </p:spPr>
        <p:txBody>
          <a:bodyPr vert="horz" lIns="91425" tIns="45700" rIns="91425" bIns="45700" rtlCol="0" anchor="ctr" anchorCtr="0">
            <a:noAutofit/>
          </a:bodyPr>
          <a:lstStyle/>
          <a:p>
            <a:pPr>
              <a:buSzPct val="25000"/>
            </a:pPr>
            <a:r>
              <a:rPr lang="en-US" sz="3600" b="0" dirty="0">
                <a:solidFill>
                  <a:schemeClr val="tx1"/>
                </a:solidFill>
              </a:rPr>
              <a:t>Reaching Definitions Analysis: Operation </a:t>
            </a:r>
            <a:r>
              <a:rPr lang="en-US" sz="3600" b="0" dirty="0" smtClean="0">
                <a:solidFill>
                  <a:schemeClr val="tx1"/>
                </a:solidFill>
              </a:rPr>
              <a:t>#2</a:t>
            </a:r>
            <a:endParaRPr lang="en-US" sz="3600" b="0" dirty="0">
              <a:solidFill>
                <a:schemeClr val="tx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animEffect transition="in" filter="dissolve">
                                      <p:cBhvr>
                                        <p:cTn id="7" dur="500"/>
                                        <p:tgtEl>
                                          <p:spTgt spid="3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6"/>
                                        </p:tgtEl>
                                        <p:attrNameLst>
                                          <p:attrName>style.visibility</p:attrName>
                                        </p:attrNameLst>
                                      </p:cBhvr>
                                      <p:to>
                                        <p:strVal val="visible"/>
                                      </p:to>
                                    </p:set>
                                    <p:animEffect transition="in" filter="dissolve">
                                      <p:cBhvr>
                                        <p:cTn id="10" dur="500"/>
                                        <p:tgtEl>
                                          <p:spTgt spid="38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2"/>
                                        </p:tgtEl>
                                        <p:attrNameLst>
                                          <p:attrName>style.visibility</p:attrName>
                                        </p:attrNameLst>
                                      </p:cBhvr>
                                      <p:to>
                                        <p:strVal val="visible"/>
                                      </p:to>
                                    </p:set>
                                    <p:animEffect transition="in" filter="dissolve">
                                      <p:cBhvr>
                                        <p:cTn id="13" dur="500"/>
                                        <p:tgtEl>
                                          <p:spTgt spid="39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93"/>
                                        </p:tgtEl>
                                        <p:attrNameLst>
                                          <p:attrName>style.visibility</p:attrName>
                                        </p:attrNameLst>
                                      </p:cBhvr>
                                      <p:to>
                                        <p:strVal val="visible"/>
                                      </p:to>
                                    </p:set>
                                    <p:animEffect transition="in" filter="dissolve">
                                      <p:cBhvr>
                                        <p:cTn id="16" dur="500"/>
                                        <p:tgtEl>
                                          <p:spTgt spid="393"/>
                                        </p:tgtEl>
                                      </p:cBhvr>
                                    </p:animEffect>
                                  </p:childTnLst>
                                </p:cTn>
                              </p:par>
                              <p:par>
                                <p:cTn id="17" presetID="9" presetClass="entr" presetSubtype="0" fill="hold" nodeType="withEffect">
                                  <p:stCondLst>
                                    <p:cond delay="0"/>
                                  </p:stCondLst>
                                  <p:childTnLst>
                                    <p:set>
                                      <p:cBhvr>
                                        <p:cTn id="18" dur="1" fill="hold">
                                          <p:stCondLst>
                                            <p:cond delay="0"/>
                                          </p:stCondLst>
                                        </p:cTn>
                                        <p:tgtEl>
                                          <p:spTgt spid="394"/>
                                        </p:tgtEl>
                                        <p:attrNameLst>
                                          <p:attrName>style.visibility</p:attrName>
                                        </p:attrNameLst>
                                      </p:cBhvr>
                                      <p:to>
                                        <p:strVal val="visible"/>
                                      </p:to>
                                    </p:set>
                                    <p:animEffect transition="in" filter="dissolve">
                                      <p:cBhvr>
                                        <p:cTn id="19" dur="500"/>
                                        <p:tgtEl>
                                          <p:spTgt spid="39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96"/>
                                        </p:tgtEl>
                                        <p:attrNameLst>
                                          <p:attrName>style.visibility</p:attrName>
                                        </p:attrNameLst>
                                      </p:cBhvr>
                                      <p:to>
                                        <p:strVal val="visible"/>
                                      </p:to>
                                    </p:set>
                                    <p:animEffect transition="in" filter="dissolve">
                                      <p:cBhvr>
                                        <p:cTn id="22" dur="500"/>
                                        <p:tgtEl>
                                          <p:spTgt spid="39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97"/>
                                        </p:tgtEl>
                                        <p:attrNameLst>
                                          <p:attrName>style.visibility</p:attrName>
                                        </p:attrNameLst>
                                      </p:cBhvr>
                                      <p:to>
                                        <p:strVal val="visible"/>
                                      </p:to>
                                    </p:set>
                                    <p:animEffect transition="in" filter="dissolve">
                                      <p:cBhvr>
                                        <p:cTn id="25" dur="500"/>
                                        <p:tgtEl>
                                          <p:spTgt spid="39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84">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90">
                                            <p:txEl>
                                              <p:pRg st="0" end="0"/>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8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89">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91">
                                            <p:txEl>
                                              <p:pRg st="0" end="0"/>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8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build="p"/>
      <p:bldP spid="390" grpId="0" build="p"/>
      <p:bldP spid="391" grpId="0" build="p"/>
      <p:bldP spid="395" grpId="0" build="p"/>
      <p:bldP spid="383" grpId="0" build="p"/>
      <p:bldP spid="384" grpId="0" build="p"/>
      <p:bldP spid="386" grpId="0" animBg="1"/>
      <p:bldP spid="387" grpId="0" animBg="1"/>
      <p:bldP spid="388" grpId="0" animBg="1"/>
      <p:bldP spid="392" grpId="0" animBg="1"/>
      <p:bldP spid="393" grpId="0" animBg="1"/>
      <p:bldP spid="396" grpId="0"/>
      <p:bldP spid="3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Shape 404"/>
          <p:cNvSpPr txBox="1">
            <a:spLocks noGrp="1"/>
          </p:cNvSpPr>
          <p:nvPr>
            <p:ph type="title"/>
          </p:nvPr>
        </p:nvSpPr>
        <p:spPr>
          <a:prstGeom prst="rect">
            <a:avLst/>
          </a:prstGeom>
        </p:spPr>
        <p:txBody>
          <a:bodyPr vert="horz" lIns="91425" tIns="91425" rIns="91425" bIns="91425" rtlCol="0" anchor="ctr" anchorCtr="0">
            <a:noAutofit/>
          </a:bodyPr>
          <a:lstStyle/>
          <a:p>
            <a:pPr>
              <a:buSzPct val="25000"/>
            </a:pPr>
            <a:r>
              <a:rPr lang="en-US" dirty="0">
                <a:solidFill>
                  <a:schemeClr val="tx1"/>
                </a:solidFill>
              </a:rPr>
              <a:t>Overall Algorithm: Chaotic Iteration</a:t>
            </a:r>
          </a:p>
        </p:txBody>
      </p:sp>
      <p:sp>
        <p:nvSpPr>
          <p:cNvPr id="403" name="Shape 403"/>
          <p:cNvSpPr txBox="1">
            <a:spLocks noGrp="1"/>
          </p:cNvSpPr>
          <p:nvPr>
            <p:ph idx="1"/>
          </p:nvPr>
        </p:nvSpPr>
        <p:spPr>
          <a:xfrm>
            <a:off x="457200" y="1600205"/>
            <a:ext cx="8229600" cy="4400699"/>
          </a:xfrm>
          <a:prstGeom prst="rect">
            <a:avLst/>
          </a:prstGeom>
        </p:spPr>
        <p:txBody>
          <a:bodyPr vert="horz" lIns="91425" tIns="91425" rIns="91425" bIns="91425" rtlCol="0" anchor="t" anchorCtr="0">
            <a:noAutofit/>
          </a:bodyPr>
          <a:lstStyle/>
          <a:p>
            <a:pPr marL="0" indent="-69850">
              <a:lnSpc>
                <a:spcPct val="115000"/>
              </a:lnSpc>
              <a:spcBef>
                <a:spcPts val="590"/>
              </a:spcBef>
              <a:buSzPct val="42307"/>
              <a:buNone/>
            </a:pPr>
            <a:r>
              <a:rPr lang="en-US" sz="2600" dirty="0">
                <a:solidFill>
                  <a:schemeClr val="tx1"/>
                </a:solidFill>
                <a:ea typeface="Calibri Regular" charset="0"/>
                <a:cs typeface="Calibri Regular" charset="0"/>
                <a:sym typeface="Shadows Into Light"/>
              </a:rPr>
              <a:t>for (each node n):</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     IN[n</a:t>
            </a:r>
            <a:r>
              <a:rPr lang="en-US" sz="2600" dirty="0" smtClean="0">
                <a:solidFill>
                  <a:schemeClr val="tx1"/>
                </a:solidFill>
                <a:ea typeface="Calibri Regular" charset="0"/>
                <a:cs typeface="Calibri Regular" charset="0"/>
                <a:sym typeface="Shadows Into Light"/>
              </a:rPr>
              <a:t>] = </a:t>
            </a:r>
            <a:r>
              <a:rPr lang="en-US" sz="2600" dirty="0">
                <a:solidFill>
                  <a:schemeClr val="tx1"/>
                </a:solidFill>
                <a:ea typeface="Calibri Regular" charset="0"/>
                <a:cs typeface="Calibri Regular" charset="0"/>
                <a:sym typeface="Shadows Into Light"/>
              </a:rPr>
              <a:t>OUT[n] </a:t>
            </a:r>
            <a:r>
              <a:rPr lang="en-US" sz="2600" dirty="0" smtClean="0">
                <a:solidFill>
                  <a:schemeClr val="tx1"/>
                </a:solidFill>
                <a:ea typeface="Calibri Regular" charset="0"/>
                <a:cs typeface="Calibri Regular" charset="0"/>
                <a:sym typeface="Shadows Into Light"/>
              </a:rPr>
              <a:t>= </a:t>
            </a:r>
            <a:r>
              <a:rPr lang="en-US" sz="2600" dirty="0">
                <a:solidFill>
                  <a:schemeClr val="tx1"/>
                </a:solidFill>
                <a:ea typeface="Calibri Regular" charset="0"/>
                <a:cs typeface="Calibri Regular" charset="0"/>
                <a:sym typeface="Shadows Into Light"/>
              </a:rPr>
              <a:t>∅</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OUT[entry] = { &lt;v, ?&gt; : v is a program variable } </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repeat:</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     for (each node n):</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          IN[n] </a:t>
            </a:r>
            <a:r>
              <a:rPr lang="en-US" sz="2600" dirty="0" smtClean="0">
                <a:solidFill>
                  <a:schemeClr val="tx1"/>
                </a:solidFill>
                <a:ea typeface="Calibri Regular" charset="0"/>
                <a:cs typeface="Calibri Regular" charset="0"/>
                <a:sym typeface="Shadows Into Light"/>
              </a:rPr>
              <a:t>   =                   OUT[n</a:t>
            </a:r>
            <a:r>
              <a:rPr lang="en-US" sz="2600" dirty="0">
                <a:solidFill>
                  <a:schemeClr val="tx1"/>
                </a:solidFill>
                <a:ea typeface="Calibri Regular" charset="0"/>
                <a:cs typeface="Calibri Regular" charset="0"/>
                <a:sym typeface="Shadows Into Light"/>
              </a:rPr>
              <a:t>’]</a:t>
            </a:r>
            <a:br>
              <a:rPr lang="en-US" sz="2600" dirty="0">
                <a:solidFill>
                  <a:schemeClr val="tx1"/>
                </a:solidFill>
                <a:ea typeface="Calibri Regular" charset="0"/>
                <a:cs typeface="Calibri Regular" charset="0"/>
                <a:sym typeface="Shadows Into Light"/>
              </a:rPr>
            </a:br>
            <a:r>
              <a:rPr lang="en-US" sz="2200" dirty="0">
                <a:solidFill>
                  <a:schemeClr val="tx1"/>
                </a:solidFill>
                <a:ea typeface="Calibri Regular" charset="0"/>
                <a:cs typeface="Calibri Regular" charset="0"/>
                <a:sym typeface="Shadows Into Light"/>
              </a:rPr>
              <a:t/>
            </a:r>
            <a:br>
              <a:rPr lang="en-US" sz="22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         OUT[n] = (IN[n] - </a:t>
            </a:r>
            <a:r>
              <a:rPr lang="en-US" sz="2600" dirty="0">
                <a:solidFill>
                  <a:srgbClr val="FF0000"/>
                </a:solidFill>
                <a:ea typeface="Calibri Regular" charset="0"/>
                <a:cs typeface="Calibri Regular" charset="0"/>
                <a:sym typeface="Shadows Into Light"/>
              </a:rPr>
              <a:t>KILL[n]</a:t>
            </a:r>
            <a:r>
              <a:rPr lang="en-US" sz="2600" dirty="0">
                <a:solidFill>
                  <a:schemeClr val="tx1"/>
                </a:solidFill>
                <a:ea typeface="Calibri Regular" charset="0"/>
                <a:cs typeface="Calibri Regular" charset="0"/>
                <a:sym typeface="Shadows Into Light"/>
              </a:rPr>
              <a:t>) ∪ </a:t>
            </a:r>
            <a:r>
              <a:rPr lang="en-US" sz="2600" dirty="0">
                <a:solidFill>
                  <a:srgbClr val="0070C0"/>
                </a:solidFill>
                <a:ea typeface="Calibri Regular" charset="0"/>
                <a:cs typeface="Calibri Regular" charset="0"/>
                <a:sym typeface="Shadows Into Light"/>
              </a:rPr>
              <a:t>GEN[n]</a:t>
            </a:r>
            <a:r>
              <a:rPr lang="en-US" sz="2600" dirty="0">
                <a:solidFill>
                  <a:schemeClr val="tx1"/>
                </a:solidFill>
                <a:ea typeface="Calibri Regular" charset="0"/>
                <a:cs typeface="Calibri Regular" charset="0"/>
                <a:sym typeface="Shadows Into Light"/>
              </a:rPr>
              <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until IN[n] and OUT[n] stop changing for all n</a:t>
            </a:r>
          </a:p>
        </p:txBody>
      </p:sp>
      <p:sp>
        <p:nvSpPr>
          <p:cNvPr id="405" name="Shape 405"/>
          <p:cNvSpPr txBox="1">
            <a:spLocks noGrp="1"/>
          </p:cNvSpPr>
          <p:nvPr>
            <p:ph type="body" idx="4294967295"/>
          </p:nvPr>
        </p:nvSpPr>
        <p:spPr>
          <a:xfrm>
            <a:off x="2025249" y="4386978"/>
            <a:ext cx="2454275" cy="630238"/>
          </a:xfrm>
          <a:prstGeom prst="rect">
            <a:avLst/>
          </a:prstGeom>
          <a:noFill/>
          <a:ln>
            <a:noFill/>
          </a:ln>
        </p:spPr>
        <p:txBody>
          <a:bodyPr vert="horz" lIns="91425" tIns="45700" rIns="91425" bIns="45700" rtlCol="0" anchor="t" anchorCtr="0">
            <a:noAutofit/>
          </a:bodyPr>
          <a:lstStyle/>
          <a:p>
            <a:pPr marL="0" indent="0" algn="ctr">
              <a:lnSpc>
                <a:spcPct val="115000"/>
              </a:lnSpc>
              <a:spcBef>
                <a:spcPts val="590"/>
              </a:spcBef>
              <a:buNone/>
            </a:pPr>
            <a:r>
              <a:rPr lang="en-US" sz="2000" dirty="0">
                <a:solidFill>
                  <a:schemeClr val="tx1"/>
                </a:solidFill>
                <a:ea typeface="Calibri Regular" charset="0"/>
                <a:cs typeface="Calibri Regular" charset="0"/>
                <a:sym typeface="Shadows Into Light"/>
              </a:rPr>
              <a:t>n’ ∈ predecessors(n)</a:t>
            </a:r>
          </a:p>
        </p:txBody>
      </p:sp>
      <p:sp>
        <p:nvSpPr>
          <p:cNvPr id="406" name="Shape 406"/>
          <p:cNvSpPr txBox="1"/>
          <p:nvPr/>
        </p:nvSpPr>
        <p:spPr>
          <a:xfrm>
            <a:off x="2775126" y="3656538"/>
            <a:ext cx="726515" cy="605141"/>
          </a:xfrm>
          <a:prstGeom prst="rect">
            <a:avLst/>
          </a:prstGeom>
          <a:noFill/>
          <a:ln>
            <a:noFill/>
          </a:ln>
        </p:spPr>
        <p:txBody>
          <a:bodyPr lIns="91425" tIns="91425" rIns="91425" bIns="91425" anchor="t" anchorCtr="0">
            <a:noAutofit/>
          </a:bodyPr>
          <a:lstStyle/>
          <a:p>
            <a:pPr algn="ctr">
              <a:buClr>
                <a:schemeClr val="dk1"/>
              </a:buClr>
              <a:buSzPct val="25000"/>
            </a:pPr>
            <a:r>
              <a:rPr lang="en-US" sz="5000" dirty="0"/>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prstGeom prst="rect">
            <a:avLst/>
          </a:prstGeom>
        </p:spPr>
        <p:txBody>
          <a:bodyPr vert="horz" lIns="91425" tIns="91425" rIns="91425" bIns="91425" rtlCol="0" anchor="ctr" anchorCtr="0">
            <a:noAutofit/>
          </a:bodyPr>
          <a:lstStyle/>
          <a:p>
            <a:r>
              <a:rPr lang="en-US" b="0" dirty="0" smtClean="0">
                <a:solidFill>
                  <a:schemeClr val="tx1"/>
                </a:solidFill>
              </a:rPr>
              <a:t>Reaching </a:t>
            </a:r>
            <a:r>
              <a:rPr lang="en-US" b="0" dirty="0">
                <a:solidFill>
                  <a:schemeClr val="tx1"/>
                </a:solidFill>
              </a:rPr>
              <a:t>Definitions </a:t>
            </a:r>
            <a:r>
              <a:rPr lang="en-US" b="0" dirty="0" smtClean="0">
                <a:solidFill>
                  <a:schemeClr val="tx1"/>
                </a:solidFill>
              </a:rPr>
              <a:t>Analysis Example</a:t>
            </a:r>
            <a:endParaRPr lang="en-US" b="0" dirty="0">
              <a:solidFill>
                <a:schemeClr val="tx1"/>
              </a:solidFill>
            </a:endParaRPr>
          </a:p>
        </p:txBody>
      </p:sp>
      <p:graphicFrame>
        <p:nvGraphicFramePr>
          <p:cNvPr id="474" name="Shape 474"/>
          <p:cNvGraphicFramePr/>
          <p:nvPr>
            <p:extLst>
              <p:ext uri="{D42A27DB-BD31-4B8C-83A1-F6EECF244321}">
                <p14:modId xmlns:p14="http://schemas.microsoft.com/office/powerpoint/2010/main" val="97568279"/>
              </p:ext>
            </p:extLst>
          </p:nvPr>
        </p:nvGraphicFramePr>
        <p:xfrm>
          <a:off x="93786" y="1815499"/>
          <a:ext cx="5474676" cy="4033572"/>
        </p:xfrm>
        <a:graphic>
          <a:graphicData uri="http://schemas.openxmlformats.org/drawingml/2006/table">
            <a:tbl>
              <a:tblPr>
                <a:noFill/>
                <a:tableStyleId>{1C1F080B-CE64-402C-B42E-1BEF15ED60EC}</a:tableStyleId>
              </a:tblPr>
              <a:tblGrid>
                <a:gridCol w="363414"/>
                <a:gridCol w="2602523"/>
                <a:gridCol w="2508739"/>
              </a:tblGrid>
              <a:tr h="456292">
                <a:tc>
                  <a:txBody>
                    <a:bodyPr/>
                    <a:lstStyle/>
                    <a:p>
                      <a:pPr lvl="0" rtl="0">
                        <a:spcBef>
                          <a:spcPts val="0"/>
                        </a:spcBef>
                        <a:buNone/>
                      </a:pPr>
                      <a:r>
                        <a:rPr lang="en-US" sz="1800"/>
                        <a:t>n</a:t>
                      </a:r>
                    </a:p>
                  </a:txBody>
                  <a:tcPr marL="91425" marR="91425" marT="91425" marB="91425"/>
                </a:tc>
                <a:tc>
                  <a:txBody>
                    <a:bodyPr/>
                    <a:lstStyle/>
                    <a:p>
                      <a:pPr lvl="0" algn="ctr" rtl="0">
                        <a:spcBef>
                          <a:spcPts val="0"/>
                        </a:spcBef>
                        <a:buNone/>
                      </a:pPr>
                      <a:r>
                        <a:rPr lang="en-US" sz="1800" dirty="0"/>
                        <a:t>IN[n]</a:t>
                      </a:r>
                    </a:p>
                  </a:txBody>
                  <a:tcPr marL="91425" marR="91425" marT="91425" marB="91425"/>
                </a:tc>
                <a:tc>
                  <a:txBody>
                    <a:bodyPr/>
                    <a:lstStyle/>
                    <a:p>
                      <a:pPr lvl="0" algn="ctr" rtl="0">
                        <a:spcBef>
                          <a:spcPts val="0"/>
                        </a:spcBef>
                        <a:buNone/>
                      </a:pPr>
                      <a:r>
                        <a:rPr lang="en-US" sz="1800" dirty="0"/>
                        <a:t>OUT[n]</a:t>
                      </a:r>
                    </a:p>
                  </a:txBody>
                  <a:tcPr marL="91425" marR="91425" marT="91425" marB="91425"/>
                </a:tc>
              </a:tr>
              <a:tr h="467622">
                <a:tc>
                  <a:txBody>
                    <a:bodyPr/>
                    <a:lstStyle/>
                    <a:p>
                      <a:pPr lvl="0" rtl="0">
                        <a:spcBef>
                          <a:spcPts val="0"/>
                        </a:spcBef>
                        <a:buNone/>
                      </a:pPr>
                      <a:r>
                        <a:rPr lang="en-US" sz="1800"/>
                        <a:t>1</a:t>
                      </a:r>
                    </a:p>
                  </a:txBody>
                  <a:tcPr marL="91425" marR="91425" marT="91425" marB="91425"/>
                </a:tc>
                <a:tc>
                  <a:txBody>
                    <a:bodyPr/>
                    <a:lstStyle/>
                    <a:p>
                      <a:pPr lvl="0" algn="ctr" rtl="0">
                        <a:spcBef>
                          <a:spcPts val="0"/>
                        </a:spcBef>
                        <a:buClr>
                          <a:schemeClr val="dk1"/>
                        </a:buClr>
                        <a:buSzPct val="61111"/>
                        <a:buFont typeface="Arial"/>
                        <a:buNone/>
                      </a:pPr>
                      <a:r>
                        <a:rPr lang="en-US" sz="1800" dirty="0" smtClean="0">
                          <a:solidFill>
                            <a:schemeClr val="dk1"/>
                          </a:solidFill>
                        </a:rPr>
                        <a:t>--</a:t>
                      </a:r>
                      <a:endParaRPr lang="en-US" sz="1800" dirty="0">
                        <a:solidFill>
                          <a:schemeClr val="dk1"/>
                        </a:solidFill>
                      </a:endParaRPr>
                    </a:p>
                  </a:txBody>
                  <a:tcPr marL="91425" marR="91425" marT="91425" marB="91425"/>
                </a:tc>
                <a:tc>
                  <a:txBody>
                    <a:bodyPr/>
                    <a:lstStyle/>
                    <a:p>
                      <a:pPr lvl="0" rtl="0">
                        <a:spcBef>
                          <a:spcPts val="0"/>
                        </a:spcBef>
                        <a:buNone/>
                      </a:pPr>
                      <a:r>
                        <a:rPr lang="en-US" sz="1800" dirty="0" smtClean="0">
                          <a:solidFill>
                            <a:schemeClr val="dk1"/>
                          </a:solidFill>
                        </a:rPr>
                        <a:t>{&lt;</a:t>
                      </a:r>
                      <a:r>
                        <a:rPr lang="en-US" sz="1800" dirty="0">
                          <a:solidFill>
                            <a:schemeClr val="dk1"/>
                          </a:solidFill>
                        </a:rPr>
                        <a:t>x</a:t>
                      </a:r>
                      <a:r>
                        <a:rPr lang="en-US" sz="1800" dirty="0" smtClean="0">
                          <a:solidFill>
                            <a:schemeClr val="dk1"/>
                          </a:solidFill>
                        </a:rPr>
                        <a:t>,?&gt;,&lt;</a:t>
                      </a:r>
                      <a:r>
                        <a:rPr lang="en-US" sz="1800" dirty="0">
                          <a:solidFill>
                            <a:schemeClr val="dk1"/>
                          </a:solidFill>
                        </a:rPr>
                        <a:t>y</a:t>
                      </a:r>
                      <a:r>
                        <a:rPr lang="en-US" sz="1800" dirty="0" smtClean="0">
                          <a:solidFill>
                            <a:schemeClr val="dk1"/>
                          </a:solidFill>
                        </a:rPr>
                        <a:t>,?&gt;}</a:t>
                      </a:r>
                      <a:endParaRPr lang="en-US" sz="1800" dirty="0">
                        <a:solidFill>
                          <a:schemeClr val="dk1"/>
                        </a:solidFill>
                      </a:endParaRPr>
                    </a:p>
                  </a:txBody>
                  <a:tcPr marL="91425" marR="91425" marT="91425" marB="91425"/>
                </a:tc>
              </a:tr>
              <a:tr h="456292">
                <a:tc>
                  <a:txBody>
                    <a:bodyPr/>
                    <a:lstStyle/>
                    <a:p>
                      <a:pPr lvl="0" rtl="0">
                        <a:spcBef>
                          <a:spcPts val="0"/>
                        </a:spcBef>
                        <a:buNone/>
                      </a:pPr>
                      <a:r>
                        <a:rPr lang="en-US" sz="1800"/>
                        <a:t>2</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
                          <a:schemeClr val="dk1"/>
                        </a:buClr>
                        <a:buSzPct val="78571"/>
                        <a:buFont typeface="Arial"/>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sz="1800" b="1" dirty="0">
                        <a:solidFill>
                          <a:schemeClr val="dk1"/>
                        </a:solidFill>
                      </a:endParaRP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sz="1800" b="1" dirty="0">
                        <a:solidFill>
                          <a:schemeClr val="dk1"/>
                        </a:solidFill>
                      </a:endParaRPr>
                    </a:p>
                  </a:txBody>
                  <a:tcPr marL="91425" marR="91425" marT="91425" marB="91425"/>
                </a:tc>
              </a:tr>
              <a:tr h="456292">
                <a:tc>
                  <a:txBody>
                    <a:bodyPr/>
                    <a:lstStyle/>
                    <a:p>
                      <a:pPr lvl="0" rtl="0">
                        <a:spcBef>
                          <a:spcPts val="0"/>
                        </a:spcBef>
                        <a:buNone/>
                      </a:pPr>
                      <a:r>
                        <a:rPr lang="en-US" sz="1800" dirty="0"/>
                        <a:t>3</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
                          <a:srgbClr val="0000FF"/>
                        </a:buClr>
                        <a:buSzPct val="25000"/>
                        <a:buFont typeface="Arial"/>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sz="1800" b="1" dirty="0"/>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sz="1800" b="1" dirty="0"/>
                    </a:p>
                  </a:txBody>
                  <a:tcPr marL="91425" marR="91425" marT="91425" marB="91425"/>
                </a:tc>
              </a:tr>
              <a:tr h="456292">
                <a:tc>
                  <a:txBody>
                    <a:bodyPr/>
                    <a:lstStyle/>
                    <a:p>
                      <a:pPr lvl="0" rtl="0">
                        <a:spcBef>
                          <a:spcPts val="0"/>
                        </a:spcBef>
                        <a:buNone/>
                      </a:pPr>
                      <a:r>
                        <a:rPr lang="en-US" sz="1800" dirty="0" smtClean="0"/>
                        <a:t>4</a:t>
                      </a:r>
                      <a:endParaRPr lang="en-US" sz="1800"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r>
              <a:tr h="456292">
                <a:tc>
                  <a:txBody>
                    <a:bodyPr/>
                    <a:lstStyle/>
                    <a:p>
                      <a:pPr lvl="0" rtl="0">
                        <a:spcBef>
                          <a:spcPts val="0"/>
                        </a:spcBef>
                        <a:buNone/>
                      </a:pPr>
                      <a:r>
                        <a:rPr lang="en-US" sz="1800" dirty="0"/>
                        <a:t>5</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r>
              <a:tr h="456292">
                <a:tc>
                  <a:txBody>
                    <a:bodyPr/>
                    <a:lstStyle/>
                    <a:p>
                      <a:pPr lvl="0" rtl="0">
                        <a:spcBef>
                          <a:spcPts val="0"/>
                        </a:spcBef>
                        <a:buNone/>
                      </a:pPr>
                      <a:r>
                        <a:rPr lang="en-US" sz="1800" dirty="0"/>
                        <a:t>6</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r>
              <a:tr h="456292">
                <a:tc>
                  <a:txBody>
                    <a:bodyPr/>
                    <a:lstStyle/>
                    <a:p>
                      <a:pPr lvl="0" rtl="0">
                        <a:spcBef>
                          <a:spcPts val="0"/>
                        </a:spcBef>
                        <a:buNone/>
                      </a:pPr>
                      <a:r>
                        <a:rPr lang="en-US" sz="1800" dirty="0"/>
                        <a:t>7</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kumimoji="0" lang="en-US" sz="1350" b="1" i="0" u="none" strike="noStrike" kern="1200" cap="none" spc="0" normalizeH="0" baseline="0" noProof="0" dirty="0" smtClean="0">
                        <a:ln>
                          <a:noFill/>
                        </a:ln>
                        <a:solidFill>
                          <a:prstClr val="black"/>
                        </a:solidFill>
                        <a:effectLst/>
                        <a:uLnTx/>
                        <a:uFillTx/>
                        <a:latin typeface="+mn-lt"/>
                        <a:ea typeface="+mn-ea"/>
                        <a:cs typeface="+mn-cs"/>
                      </a:endParaRPr>
                    </a:p>
                  </a:txBody>
                  <a:tcPr marL="91425" marR="91425" marT="91425" marB="91425"/>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prstClr val="black"/>
                          </a:solidFill>
                          <a:effectLst/>
                          <a:uLnTx/>
                          <a:uFillTx/>
                          <a:latin typeface="+mn-lt"/>
                          <a:ea typeface="+mn-ea"/>
                          <a:cs typeface="+mn-cs"/>
                        </a:rPr>
                        <a:t>--</a:t>
                      </a:r>
                      <a:endParaRPr lang="en-US" dirty="0"/>
                    </a:p>
                  </a:txBody>
                  <a:tcPr marL="91425" marR="91425" marT="91425" marB="91425"/>
                </a:tc>
              </a:tr>
            </a:tbl>
          </a:graphicData>
        </a:graphic>
      </p:graphicFrame>
      <p:cxnSp>
        <p:nvCxnSpPr>
          <p:cNvPr id="475" name="Shape 475"/>
          <p:cNvCxnSpPr>
            <a:stCxn id="476" idx="2"/>
            <a:endCxn id="477" idx="0"/>
          </p:cNvCxnSpPr>
          <p:nvPr/>
        </p:nvCxnSpPr>
        <p:spPr>
          <a:xfrm flipH="1">
            <a:off x="7491633" y="3342621"/>
            <a:ext cx="1800" cy="346800"/>
          </a:xfrm>
          <a:prstGeom prst="straightConnector1">
            <a:avLst/>
          </a:prstGeom>
          <a:noFill/>
          <a:ln w="25400" cap="flat" cmpd="sng">
            <a:solidFill>
              <a:srgbClr val="000000"/>
            </a:solidFill>
            <a:prstDash val="solid"/>
            <a:round/>
            <a:headEnd type="none" w="med" len="med"/>
            <a:tailEnd type="triangle" w="lg" len="lg"/>
          </a:ln>
        </p:spPr>
      </p:cxnSp>
      <p:sp>
        <p:nvSpPr>
          <p:cNvPr id="478" name="Shape 478"/>
          <p:cNvSpPr/>
          <p:nvPr/>
        </p:nvSpPr>
        <p:spPr>
          <a:xfrm>
            <a:off x="7048238" y="2433594"/>
            <a:ext cx="890399" cy="279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y</a:t>
            </a:r>
          </a:p>
        </p:txBody>
      </p:sp>
      <p:sp>
        <p:nvSpPr>
          <p:cNvPr id="477" name="Shape 477"/>
          <p:cNvSpPr/>
          <p:nvPr/>
        </p:nvSpPr>
        <p:spPr>
          <a:xfrm>
            <a:off x="6848972" y="3689452"/>
            <a:ext cx="1285499"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1) ?</a:t>
            </a:r>
          </a:p>
        </p:txBody>
      </p:sp>
      <p:cxnSp>
        <p:nvCxnSpPr>
          <p:cNvPr id="479" name="Shape 479"/>
          <p:cNvCxnSpPr/>
          <p:nvPr/>
        </p:nvCxnSpPr>
        <p:spPr>
          <a:xfrm>
            <a:off x="7493375" y="2713508"/>
            <a:ext cx="0" cy="348900"/>
          </a:xfrm>
          <a:prstGeom prst="straightConnector1">
            <a:avLst/>
          </a:prstGeom>
          <a:noFill/>
          <a:ln w="25400" cap="flat" cmpd="sng">
            <a:solidFill>
              <a:srgbClr val="000000"/>
            </a:solidFill>
            <a:prstDash val="solid"/>
            <a:round/>
            <a:headEnd type="none" w="med" len="med"/>
            <a:tailEnd type="triangle" w="lg" len="lg"/>
          </a:ln>
        </p:spPr>
      </p:cxnSp>
      <p:cxnSp>
        <p:nvCxnSpPr>
          <p:cNvPr id="480" name="Shape 480"/>
          <p:cNvCxnSpPr>
            <a:stCxn id="477" idx="2"/>
            <a:endCxn id="481" idx="0"/>
          </p:cNvCxnSpPr>
          <p:nvPr/>
        </p:nvCxnSpPr>
        <p:spPr>
          <a:xfrm flipH="1">
            <a:off x="6685917" y="4030557"/>
            <a:ext cx="805800" cy="329699"/>
          </a:xfrm>
          <a:prstGeom prst="straightConnector1">
            <a:avLst/>
          </a:prstGeom>
          <a:noFill/>
          <a:ln w="25400" cap="flat" cmpd="sng">
            <a:solidFill>
              <a:srgbClr val="000000"/>
            </a:solidFill>
            <a:prstDash val="solid"/>
            <a:round/>
            <a:headEnd type="none" w="med" len="med"/>
            <a:tailEnd type="triangle" w="lg" len="lg"/>
          </a:ln>
        </p:spPr>
      </p:cxnSp>
      <p:sp>
        <p:nvSpPr>
          <p:cNvPr id="482" name="Shape 482"/>
          <p:cNvSpPr/>
          <p:nvPr/>
        </p:nvSpPr>
        <p:spPr>
          <a:xfrm>
            <a:off x="8087133" y="4367524"/>
            <a:ext cx="973800"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sp>
        <p:nvSpPr>
          <p:cNvPr id="481" name="Shape 481"/>
          <p:cNvSpPr/>
          <p:nvPr/>
        </p:nvSpPr>
        <p:spPr>
          <a:xfrm>
            <a:off x="6199052" y="4360339"/>
            <a:ext cx="973800" cy="3470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483" name="Shape 483"/>
          <p:cNvCxnSpPr>
            <a:stCxn id="484" idx="2"/>
            <a:endCxn id="478" idx="0"/>
          </p:cNvCxnSpPr>
          <p:nvPr/>
        </p:nvCxnSpPr>
        <p:spPr>
          <a:xfrm>
            <a:off x="7493442" y="2153815"/>
            <a:ext cx="0" cy="279900"/>
          </a:xfrm>
          <a:prstGeom prst="straightConnector1">
            <a:avLst/>
          </a:prstGeom>
          <a:noFill/>
          <a:ln w="25400" cap="flat" cmpd="sng">
            <a:solidFill>
              <a:srgbClr val="000000"/>
            </a:solidFill>
            <a:prstDash val="solid"/>
            <a:round/>
            <a:headEnd type="none" w="med" len="med"/>
            <a:tailEnd type="triangle" w="lg" len="lg"/>
          </a:ln>
        </p:spPr>
      </p:cxnSp>
      <p:cxnSp>
        <p:nvCxnSpPr>
          <p:cNvPr id="485" name="Shape 485"/>
          <p:cNvCxnSpPr>
            <a:stCxn id="477" idx="2"/>
            <a:endCxn id="482" idx="0"/>
          </p:cNvCxnSpPr>
          <p:nvPr/>
        </p:nvCxnSpPr>
        <p:spPr>
          <a:xfrm>
            <a:off x="7491717" y="4030557"/>
            <a:ext cx="1082400" cy="336899"/>
          </a:xfrm>
          <a:prstGeom prst="straightConnector1">
            <a:avLst/>
          </a:prstGeom>
          <a:noFill/>
          <a:ln w="25400" cap="flat" cmpd="sng">
            <a:solidFill>
              <a:srgbClr val="000000"/>
            </a:solidFill>
            <a:prstDash val="solid"/>
            <a:round/>
            <a:headEnd type="none" w="med" len="med"/>
            <a:tailEnd type="triangle" w="lg" len="lg"/>
          </a:ln>
        </p:spPr>
      </p:cxnSp>
      <p:sp>
        <p:nvSpPr>
          <p:cNvPr id="484" name="Shape 484"/>
          <p:cNvSpPr/>
          <p:nvPr/>
        </p:nvSpPr>
        <p:spPr>
          <a:xfrm>
            <a:off x="7006542" y="1816320"/>
            <a:ext cx="973800" cy="337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a:t>
            </a:r>
            <a:r>
              <a:rPr lang="en-US" sz="2400">
                <a:solidFill>
                  <a:schemeClr val="dk1"/>
                </a:solidFill>
                <a:latin typeface="Calibri"/>
                <a:ea typeface="Calibri"/>
                <a:cs typeface="Calibri"/>
                <a:sym typeface="Calibri"/>
              </a:rPr>
              <a:t>try</a:t>
            </a:r>
          </a:p>
        </p:txBody>
      </p:sp>
      <p:sp>
        <p:nvSpPr>
          <p:cNvPr id="476" name="Shape 476"/>
          <p:cNvSpPr/>
          <p:nvPr/>
        </p:nvSpPr>
        <p:spPr>
          <a:xfrm>
            <a:off x="7048238" y="3062726"/>
            <a:ext cx="890399" cy="279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sp>
        <p:nvSpPr>
          <p:cNvPr id="486" name="Shape 486"/>
          <p:cNvSpPr txBox="1"/>
          <p:nvPr/>
        </p:nvSpPr>
        <p:spPr>
          <a:xfrm>
            <a:off x="6408694" y="2384858"/>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487" name="Shape 487"/>
          <p:cNvSpPr txBox="1"/>
          <p:nvPr/>
        </p:nvSpPr>
        <p:spPr>
          <a:xfrm>
            <a:off x="6408694" y="1815499"/>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488" name="Shape 488"/>
          <p:cNvSpPr txBox="1"/>
          <p:nvPr/>
        </p:nvSpPr>
        <p:spPr>
          <a:xfrm>
            <a:off x="6408694" y="3025387"/>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489" name="Shape 489"/>
          <p:cNvSpPr txBox="1"/>
          <p:nvPr/>
        </p:nvSpPr>
        <p:spPr>
          <a:xfrm>
            <a:off x="7561325" y="4377614"/>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490" name="Shape 490"/>
          <p:cNvSpPr txBox="1"/>
          <p:nvPr/>
        </p:nvSpPr>
        <p:spPr>
          <a:xfrm>
            <a:off x="6264615" y="3665915"/>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491" name="Shape 491"/>
          <p:cNvSpPr/>
          <p:nvPr/>
        </p:nvSpPr>
        <p:spPr>
          <a:xfrm>
            <a:off x="6199052" y="5053907"/>
            <a:ext cx="973800"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492" name="Shape 492"/>
          <p:cNvCxnSpPr>
            <a:endCxn id="491" idx="0"/>
          </p:cNvCxnSpPr>
          <p:nvPr/>
        </p:nvCxnSpPr>
        <p:spPr>
          <a:xfrm>
            <a:off x="6685952" y="4707407"/>
            <a:ext cx="0" cy="346500"/>
          </a:xfrm>
          <a:prstGeom prst="straightConnector1">
            <a:avLst/>
          </a:prstGeom>
          <a:noFill/>
          <a:ln w="25400" cap="flat" cmpd="sng">
            <a:solidFill>
              <a:srgbClr val="000000"/>
            </a:solidFill>
            <a:prstDash val="solid"/>
            <a:round/>
            <a:headEnd type="none" w="med" len="med"/>
            <a:tailEnd type="triangle" w="lg" len="lg"/>
          </a:ln>
        </p:spPr>
      </p:cxnSp>
      <p:sp>
        <p:nvSpPr>
          <p:cNvPr id="494" name="Shape 494"/>
          <p:cNvSpPr/>
          <p:nvPr/>
        </p:nvSpPr>
        <p:spPr>
          <a:xfrm>
            <a:off x="5703295" y="3438666"/>
            <a:ext cx="1715247" cy="2156300"/>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495" name="Shape 495"/>
          <p:cNvSpPr txBox="1"/>
          <p:nvPr/>
        </p:nvSpPr>
        <p:spPr>
          <a:xfrm>
            <a:off x="5703295" y="4336435"/>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496" name="Shape 496"/>
          <p:cNvSpPr txBox="1"/>
          <p:nvPr/>
        </p:nvSpPr>
        <p:spPr>
          <a:xfrm>
            <a:off x="5790330" y="5018142"/>
            <a:ext cx="608100" cy="348900"/>
          </a:xfrm>
          <a:prstGeom prst="rect">
            <a:avLst/>
          </a:prstGeom>
          <a:noFill/>
          <a:ln>
            <a:noFill/>
          </a:ln>
        </p:spPr>
        <p:txBody>
          <a:bodyPr lIns="91425" tIns="91425" rIns="91425" bIns="91425" anchor="ctr" anchorCtr="0">
            <a:noAutofit/>
          </a:bodyPr>
          <a:lstStyle/>
          <a:p>
            <a:r>
              <a:rPr lang="en-US" sz="2400">
                <a:solidFill>
                  <a:schemeClr val="dk1"/>
                </a:solidFill>
                <a:latin typeface="Calibri"/>
                <a:ea typeface="Calibri"/>
                <a:cs typeface="Calibri"/>
                <a:sym typeface="Calibri"/>
              </a:rPr>
              <a:t>6:</a:t>
            </a:r>
          </a:p>
        </p:txBody>
      </p:sp>
      <p:sp>
        <p:nvSpPr>
          <p:cNvPr id="27" name="Shape 497"/>
          <p:cNvSpPr txBox="1"/>
          <p:nvPr/>
        </p:nvSpPr>
        <p:spPr>
          <a:xfrm>
            <a:off x="6376497" y="3976820"/>
            <a:ext cx="608999" cy="326999"/>
          </a:xfrm>
          <a:prstGeom prst="rect">
            <a:avLst/>
          </a:prstGeom>
          <a:noFill/>
          <a:ln>
            <a:noFill/>
          </a:ln>
        </p:spPr>
        <p:txBody>
          <a:bodyPr lIns="91425" tIns="91425" rIns="91425" bIns="91425" anchor="ctr" anchorCtr="0">
            <a:noAutofit/>
          </a:bodyPr>
          <a:lstStyle/>
          <a:p>
            <a:r>
              <a:rPr lang="en-US" sz="1600" dirty="0">
                <a:solidFill>
                  <a:schemeClr val="dk1"/>
                </a:solidFill>
                <a:latin typeface="Calibri"/>
                <a:ea typeface="Calibri"/>
                <a:cs typeface="Calibri"/>
                <a:sym typeface="Calibri"/>
              </a:rPr>
              <a:t>true</a:t>
            </a:r>
          </a:p>
        </p:txBody>
      </p:sp>
      <p:sp>
        <p:nvSpPr>
          <p:cNvPr id="28" name="Shape 498"/>
          <p:cNvSpPr txBox="1"/>
          <p:nvPr/>
        </p:nvSpPr>
        <p:spPr>
          <a:xfrm>
            <a:off x="8076311" y="39718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Tree>
    <p:extLst>
      <p:ext uri="{BB962C8B-B14F-4D97-AF65-F5344CB8AC3E}">
        <p14:creationId xmlns:p14="http://schemas.microsoft.com/office/powerpoint/2010/main" val="114319109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prstGeom prst="rect">
            <a:avLst/>
          </a:prstGeom>
        </p:spPr>
        <p:txBody>
          <a:bodyPr vert="horz" lIns="91425" tIns="91425" rIns="91425" bIns="91425" rtlCol="0" anchor="ctr" anchorCtr="0">
            <a:noAutofit/>
          </a:bodyPr>
          <a:lstStyle/>
          <a:p>
            <a:r>
              <a:rPr lang="en-US" b="0" dirty="0" smtClean="0">
                <a:solidFill>
                  <a:schemeClr val="tx1"/>
                </a:solidFill>
              </a:rPr>
              <a:t>Reaching </a:t>
            </a:r>
            <a:r>
              <a:rPr lang="en-US" b="0" dirty="0">
                <a:solidFill>
                  <a:schemeClr val="tx1"/>
                </a:solidFill>
              </a:rPr>
              <a:t>Definitions </a:t>
            </a:r>
            <a:r>
              <a:rPr lang="en-US" b="0" dirty="0" smtClean="0">
                <a:solidFill>
                  <a:schemeClr val="tx1"/>
                </a:solidFill>
              </a:rPr>
              <a:t>Analysis Example</a:t>
            </a:r>
            <a:endParaRPr lang="en-US" b="0" dirty="0">
              <a:solidFill>
                <a:schemeClr val="tx1"/>
              </a:solidFill>
            </a:endParaRPr>
          </a:p>
        </p:txBody>
      </p:sp>
      <p:graphicFrame>
        <p:nvGraphicFramePr>
          <p:cNvPr id="474" name="Shape 474"/>
          <p:cNvGraphicFramePr/>
          <p:nvPr>
            <p:extLst>
              <p:ext uri="{D42A27DB-BD31-4B8C-83A1-F6EECF244321}">
                <p14:modId xmlns:p14="http://schemas.microsoft.com/office/powerpoint/2010/main" val="1842936812"/>
              </p:ext>
            </p:extLst>
          </p:nvPr>
        </p:nvGraphicFramePr>
        <p:xfrm>
          <a:off x="93786" y="1815499"/>
          <a:ext cx="5474676" cy="4026588"/>
        </p:xfrm>
        <a:graphic>
          <a:graphicData uri="http://schemas.openxmlformats.org/drawingml/2006/table">
            <a:tbl>
              <a:tblPr>
                <a:noFill/>
                <a:tableStyleId>{1C1F080B-CE64-402C-B42E-1BEF15ED60EC}</a:tableStyleId>
              </a:tblPr>
              <a:tblGrid>
                <a:gridCol w="363414"/>
                <a:gridCol w="2602523"/>
                <a:gridCol w="2508739"/>
              </a:tblGrid>
              <a:tr h="456292">
                <a:tc>
                  <a:txBody>
                    <a:bodyPr/>
                    <a:lstStyle/>
                    <a:p>
                      <a:pPr lvl="0" rtl="0">
                        <a:spcBef>
                          <a:spcPts val="0"/>
                        </a:spcBef>
                        <a:buNone/>
                      </a:pPr>
                      <a:r>
                        <a:rPr lang="en-US" sz="1800"/>
                        <a:t>n</a:t>
                      </a:r>
                    </a:p>
                  </a:txBody>
                  <a:tcPr marL="91425" marR="91425" marT="91425" marB="91425"/>
                </a:tc>
                <a:tc>
                  <a:txBody>
                    <a:bodyPr/>
                    <a:lstStyle/>
                    <a:p>
                      <a:pPr lvl="0" algn="ctr" rtl="0">
                        <a:spcBef>
                          <a:spcPts val="0"/>
                        </a:spcBef>
                        <a:buNone/>
                      </a:pPr>
                      <a:r>
                        <a:rPr lang="en-US" sz="1800" dirty="0"/>
                        <a:t>IN[n]</a:t>
                      </a:r>
                    </a:p>
                  </a:txBody>
                  <a:tcPr marL="91425" marR="91425" marT="91425" marB="91425"/>
                </a:tc>
                <a:tc>
                  <a:txBody>
                    <a:bodyPr/>
                    <a:lstStyle/>
                    <a:p>
                      <a:pPr lvl="0" algn="ctr" rtl="0">
                        <a:spcBef>
                          <a:spcPts val="0"/>
                        </a:spcBef>
                        <a:buNone/>
                      </a:pPr>
                      <a:r>
                        <a:rPr lang="en-US" sz="1800"/>
                        <a:t>OUT[n]</a:t>
                      </a:r>
                    </a:p>
                  </a:txBody>
                  <a:tcPr marL="91425" marR="91425" marT="91425" marB="91425"/>
                </a:tc>
              </a:tr>
              <a:tr h="467622">
                <a:tc>
                  <a:txBody>
                    <a:bodyPr/>
                    <a:lstStyle/>
                    <a:p>
                      <a:pPr lvl="0" rtl="0">
                        <a:spcBef>
                          <a:spcPts val="0"/>
                        </a:spcBef>
                        <a:buNone/>
                      </a:pPr>
                      <a:r>
                        <a:rPr lang="en-US" sz="1800"/>
                        <a:t>1</a:t>
                      </a:r>
                    </a:p>
                  </a:txBody>
                  <a:tcPr marL="91425" marR="91425" marT="91425" marB="91425"/>
                </a:tc>
                <a:tc>
                  <a:txBody>
                    <a:bodyPr/>
                    <a:lstStyle/>
                    <a:p>
                      <a:pPr lvl="0" algn="ctr" rtl="0">
                        <a:spcBef>
                          <a:spcPts val="0"/>
                        </a:spcBef>
                        <a:buClr>
                          <a:schemeClr val="dk1"/>
                        </a:buClr>
                        <a:buSzPct val="61111"/>
                        <a:buFont typeface="Arial"/>
                        <a:buNone/>
                      </a:pPr>
                      <a:r>
                        <a:rPr lang="en-US" sz="1800" dirty="0" smtClean="0">
                          <a:solidFill>
                            <a:schemeClr val="dk1"/>
                          </a:solidFill>
                        </a:rPr>
                        <a:t>--</a:t>
                      </a:r>
                      <a:endParaRPr lang="en-US" sz="1800" dirty="0">
                        <a:solidFill>
                          <a:schemeClr val="dk1"/>
                        </a:solidFill>
                      </a:endParaRPr>
                    </a:p>
                  </a:txBody>
                  <a:tcPr marL="91425" marR="91425" marT="91425" marB="91425"/>
                </a:tc>
                <a:tc>
                  <a:txBody>
                    <a:bodyPr/>
                    <a:lstStyle/>
                    <a:p>
                      <a:pPr lvl="0" rtl="0">
                        <a:spcBef>
                          <a:spcPts val="0"/>
                        </a:spcBef>
                        <a:buNone/>
                      </a:pPr>
                      <a:r>
                        <a:rPr lang="en-US" sz="1800" dirty="0" smtClean="0">
                          <a:solidFill>
                            <a:schemeClr val="dk1"/>
                          </a:solidFill>
                        </a:rPr>
                        <a:t>{&lt;</a:t>
                      </a:r>
                      <a:r>
                        <a:rPr lang="en-US" sz="1800" dirty="0">
                          <a:solidFill>
                            <a:schemeClr val="dk1"/>
                          </a:solidFill>
                        </a:rPr>
                        <a:t>x</a:t>
                      </a:r>
                      <a:r>
                        <a:rPr lang="en-US" sz="1800" dirty="0" smtClean="0">
                          <a:solidFill>
                            <a:schemeClr val="dk1"/>
                          </a:solidFill>
                        </a:rPr>
                        <a:t>,?&gt;,&lt;</a:t>
                      </a:r>
                      <a:r>
                        <a:rPr lang="en-US" sz="1800" dirty="0">
                          <a:solidFill>
                            <a:schemeClr val="dk1"/>
                          </a:solidFill>
                        </a:rPr>
                        <a:t>y</a:t>
                      </a:r>
                      <a:r>
                        <a:rPr lang="en-US" sz="1800" dirty="0" smtClean="0">
                          <a:solidFill>
                            <a:schemeClr val="dk1"/>
                          </a:solidFill>
                        </a:rPr>
                        <a:t>,?&gt;}</a:t>
                      </a:r>
                      <a:endParaRPr lang="en-US" sz="1800" dirty="0">
                        <a:solidFill>
                          <a:schemeClr val="dk1"/>
                        </a:solidFill>
                      </a:endParaRPr>
                    </a:p>
                  </a:txBody>
                  <a:tcPr marL="91425" marR="91425" marT="91425" marB="91425"/>
                </a:tc>
              </a:tr>
              <a:tr h="516093">
                <a:tc>
                  <a:txBody>
                    <a:bodyPr/>
                    <a:lstStyle/>
                    <a:p>
                      <a:pPr lvl="0" rtl="0">
                        <a:spcBef>
                          <a:spcPts val="0"/>
                        </a:spcBef>
                        <a:buNone/>
                      </a:pPr>
                      <a:r>
                        <a:rPr lang="en-US" sz="1800"/>
                        <a:t>2</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
                          <a:schemeClr val="dk1"/>
                        </a:buClr>
                        <a:buSzPct val="78571"/>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{&lt;x,?&gt;,&lt;y,?&gt;}</a:t>
                      </a:r>
                      <a:endParaRPr lang="en-US" sz="1800" dirty="0">
                        <a:solidFill>
                          <a:schemeClr val="dk1"/>
                        </a:solidFill>
                      </a:endParaRP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{&lt;x,2&gt;,&lt;y,?&gt;}</a:t>
                      </a:r>
                      <a:endParaRPr lang="en-US" sz="1800" dirty="0">
                        <a:solidFill>
                          <a:schemeClr val="dk1"/>
                        </a:solidFill>
                      </a:endParaRPr>
                    </a:p>
                  </a:txBody>
                  <a:tcPr marL="91425" marR="91425" marT="91425" marB="91425"/>
                </a:tc>
              </a:tr>
              <a:tr h="513183">
                <a:tc>
                  <a:txBody>
                    <a:bodyPr/>
                    <a:lstStyle/>
                    <a:p>
                      <a:pPr lvl="0" rtl="0">
                        <a:spcBef>
                          <a:spcPts val="0"/>
                        </a:spcBef>
                        <a:buNone/>
                      </a:pPr>
                      <a:r>
                        <a:rPr lang="en-US" sz="1800"/>
                        <a:t>3</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
                          <a:srgbClr val="0000FF"/>
                        </a:buClr>
                        <a:buSzPct val="25000"/>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{&lt;x,2&gt;,&lt;y,?&gt;}</a:t>
                      </a:r>
                      <a:endParaRPr lang="en-US" sz="1800" dirty="0"/>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{&lt;x,2&gt;,&lt;y,3&gt;}</a:t>
                      </a:r>
                      <a:endParaRPr lang="en-US" sz="1800" dirty="0"/>
                    </a:p>
                  </a:txBody>
                  <a:tcPr marL="91425" marR="91425" marT="91425" marB="91425"/>
                </a:tc>
              </a:tr>
              <a:tr h="456292">
                <a:tc>
                  <a:txBody>
                    <a:bodyPr/>
                    <a:lstStyle/>
                    <a:p>
                      <a:pPr lvl="0" rtl="0">
                        <a:spcBef>
                          <a:spcPts val="0"/>
                        </a:spcBef>
                        <a:buNone/>
                      </a:pPr>
                      <a:r>
                        <a:rPr lang="en-US" sz="1800"/>
                        <a:t>4</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r>
              <a:tr h="456292">
                <a:tc>
                  <a:txBody>
                    <a:bodyPr/>
                    <a:lstStyle/>
                    <a:p>
                      <a:pPr lvl="0" rtl="0">
                        <a:spcBef>
                          <a:spcPts val="0"/>
                        </a:spcBef>
                        <a:buNone/>
                      </a:pPr>
                      <a:r>
                        <a:rPr lang="en-US" sz="1800"/>
                        <a:t>5</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r>
              <a:tr h="456292">
                <a:tc>
                  <a:txBody>
                    <a:bodyPr/>
                    <a:lstStyle/>
                    <a:p>
                      <a:pPr lvl="0" rtl="0">
                        <a:spcBef>
                          <a:spcPts val="0"/>
                        </a:spcBef>
                        <a:buNone/>
                      </a:pPr>
                      <a:r>
                        <a:rPr lang="en-US" sz="1800"/>
                        <a:t>6</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lang="en-US" b="1" dirty="0"/>
                    </a:p>
                  </a:txBody>
                  <a:tcPr marL="91425" marR="91425" marT="91425" marB="91425"/>
                </a:tc>
              </a:tr>
              <a:tr h="456292">
                <a:tc>
                  <a:txBody>
                    <a:bodyPr/>
                    <a:lstStyle/>
                    <a:p>
                      <a:pPr lvl="0" rtl="0">
                        <a:spcBef>
                          <a:spcPts val="0"/>
                        </a:spcBef>
                        <a:buNone/>
                      </a:pPr>
                      <a:r>
                        <a:rPr lang="en-US" sz="1800"/>
                        <a:t>7</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black"/>
                          </a:solidFill>
                          <a:effectLst/>
                          <a:uLnTx/>
                          <a:uFillTx/>
                          <a:latin typeface="+mn-lt"/>
                          <a:ea typeface="+mn-ea"/>
                          <a:cs typeface="+mn-cs"/>
                        </a:rPr>
                        <a:t> ∅</a:t>
                      </a:r>
                      <a:endParaRPr kumimoji="0" lang="en-US" sz="1350" b="1" i="0" u="none" strike="noStrike" kern="1200" cap="none" spc="0" normalizeH="0" baseline="0" noProof="0" dirty="0" smtClean="0">
                        <a:ln>
                          <a:noFill/>
                        </a:ln>
                        <a:solidFill>
                          <a:prstClr val="black"/>
                        </a:solidFill>
                        <a:effectLst/>
                        <a:uLnTx/>
                        <a:uFillTx/>
                        <a:latin typeface="+mn-lt"/>
                        <a:ea typeface="+mn-ea"/>
                        <a:cs typeface="+mn-cs"/>
                      </a:endParaRPr>
                    </a:p>
                  </a:txBody>
                  <a:tcPr marL="91425" marR="91425" marT="91425" marB="91425"/>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prstClr val="black"/>
                          </a:solidFill>
                          <a:effectLst/>
                          <a:uLnTx/>
                          <a:uFillTx/>
                          <a:latin typeface="+mn-lt"/>
                          <a:ea typeface="+mn-ea"/>
                          <a:cs typeface="+mn-cs"/>
                        </a:rPr>
                        <a:t>--</a:t>
                      </a:r>
                      <a:endParaRPr lang="en-US" dirty="0"/>
                    </a:p>
                  </a:txBody>
                  <a:tcPr marL="91425" marR="91425" marT="91425" marB="91425"/>
                </a:tc>
              </a:tr>
            </a:tbl>
          </a:graphicData>
        </a:graphic>
      </p:graphicFrame>
      <p:cxnSp>
        <p:nvCxnSpPr>
          <p:cNvPr id="475" name="Shape 475"/>
          <p:cNvCxnSpPr>
            <a:stCxn id="476" idx="2"/>
            <a:endCxn id="477" idx="0"/>
          </p:cNvCxnSpPr>
          <p:nvPr/>
        </p:nvCxnSpPr>
        <p:spPr>
          <a:xfrm flipH="1">
            <a:off x="7491633" y="3342621"/>
            <a:ext cx="1800" cy="346800"/>
          </a:xfrm>
          <a:prstGeom prst="straightConnector1">
            <a:avLst/>
          </a:prstGeom>
          <a:noFill/>
          <a:ln w="25400" cap="flat" cmpd="sng">
            <a:solidFill>
              <a:srgbClr val="000000"/>
            </a:solidFill>
            <a:prstDash val="solid"/>
            <a:round/>
            <a:headEnd type="none" w="med" len="med"/>
            <a:tailEnd type="triangle" w="lg" len="lg"/>
          </a:ln>
        </p:spPr>
      </p:cxnSp>
      <p:sp>
        <p:nvSpPr>
          <p:cNvPr id="478" name="Shape 478"/>
          <p:cNvSpPr/>
          <p:nvPr/>
        </p:nvSpPr>
        <p:spPr>
          <a:xfrm>
            <a:off x="7048238" y="2433594"/>
            <a:ext cx="890399" cy="279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y</a:t>
            </a:r>
          </a:p>
        </p:txBody>
      </p:sp>
      <p:sp>
        <p:nvSpPr>
          <p:cNvPr id="477" name="Shape 477"/>
          <p:cNvSpPr/>
          <p:nvPr/>
        </p:nvSpPr>
        <p:spPr>
          <a:xfrm>
            <a:off x="6848972" y="3689452"/>
            <a:ext cx="1285499"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dirty="0">
                <a:latin typeface="Calibri"/>
                <a:ea typeface="Calibri"/>
                <a:cs typeface="Calibri"/>
                <a:sym typeface="Calibri"/>
              </a:rPr>
              <a:t>(x != 1) ?</a:t>
            </a:r>
          </a:p>
        </p:txBody>
      </p:sp>
      <p:cxnSp>
        <p:nvCxnSpPr>
          <p:cNvPr id="479" name="Shape 479"/>
          <p:cNvCxnSpPr/>
          <p:nvPr/>
        </p:nvCxnSpPr>
        <p:spPr>
          <a:xfrm>
            <a:off x="7493375" y="2713508"/>
            <a:ext cx="0" cy="348900"/>
          </a:xfrm>
          <a:prstGeom prst="straightConnector1">
            <a:avLst/>
          </a:prstGeom>
          <a:noFill/>
          <a:ln w="25400" cap="flat" cmpd="sng">
            <a:solidFill>
              <a:srgbClr val="000000"/>
            </a:solidFill>
            <a:prstDash val="solid"/>
            <a:round/>
            <a:headEnd type="none" w="med" len="med"/>
            <a:tailEnd type="triangle" w="lg" len="lg"/>
          </a:ln>
        </p:spPr>
      </p:cxnSp>
      <p:cxnSp>
        <p:nvCxnSpPr>
          <p:cNvPr id="480" name="Shape 480"/>
          <p:cNvCxnSpPr>
            <a:stCxn id="477" idx="2"/>
            <a:endCxn id="481" idx="0"/>
          </p:cNvCxnSpPr>
          <p:nvPr/>
        </p:nvCxnSpPr>
        <p:spPr>
          <a:xfrm flipH="1">
            <a:off x="6685917" y="4030557"/>
            <a:ext cx="805800" cy="329699"/>
          </a:xfrm>
          <a:prstGeom prst="straightConnector1">
            <a:avLst/>
          </a:prstGeom>
          <a:noFill/>
          <a:ln w="25400" cap="flat" cmpd="sng">
            <a:solidFill>
              <a:srgbClr val="000000"/>
            </a:solidFill>
            <a:prstDash val="solid"/>
            <a:round/>
            <a:headEnd type="none" w="med" len="med"/>
            <a:tailEnd type="triangle" w="lg" len="lg"/>
          </a:ln>
        </p:spPr>
      </p:cxnSp>
      <p:sp>
        <p:nvSpPr>
          <p:cNvPr id="482" name="Shape 482"/>
          <p:cNvSpPr/>
          <p:nvPr/>
        </p:nvSpPr>
        <p:spPr>
          <a:xfrm>
            <a:off x="8087133" y="4367524"/>
            <a:ext cx="973800"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sp>
        <p:nvSpPr>
          <p:cNvPr id="481" name="Shape 481"/>
          <p:cNvSpPr/>
          <p:nvPr/>
        </p:nvSpPr>
        <p:spPr>
          <a:xfrm>
            <a:off x="6199052" y="4360339"/>
            <a:ext cx="973800" cy="3470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483" name="Shape 483"/>
          <p:cNvCxnSpPr>
            <a:stCxn id="484" idx="2"/>
            <a:endCxn id="478" idx="0"/>
          </p:cNvCxnSpPr>
          <p:nvPr/>
        </p:nvCxnSpPr>
        <p:spPr>
          <a:xfrm>
            <a:off x="7493442" y="2153815"/>
            <a:ext cx="0" cy="279900"/>
          </a:xfrm>
          <a:prstGeom prst="straightConnector1">
            <a:avLst/>
          </a:prstGeom>
          <a:noFill/>
          <a:ln w="25400" cap="flat" cmpd="sng">
            <a:solidFill>
              <a:srgbClr val="000000"/>
            </a:solidFill>
            <a:prstDash val="solid"/>
            <a:round/>
            <a:headEnd type="none" w="med" len="med"/>
            <a:tailEnd type="triangle" w="lg" len="lg"/>
          </a:ln>
        </p:spPr>
      </p:cxnSp>
      <p:cxnSp>
        <p:nvCxnSpPr>
          <p:cNvPr id="485" name="Shape 485"/>
          <p:cNvCxnSpPr>
            <a:stCxn id="477" idx="2"/>
            <a:endCxn id="482" idx="0"/>
          </p:cNvCxnSpPr>
          <p:nvPr/>
        </p:nvCxnSpPr>
        <p:spPr>
          <a:xfrm>
            <a:off x="7491717" y="4030557"/>
            <a:ext cx="1082400" cy="336899"/>
          </a:xfrm>
          <a:prstGeom prst="straightConnector1">
            <a:avLst/>
          </a:prstGeom>
          <a:noFill/>
          <a:ln w="25400" cap="flat" cmpd="sng">
            <a:solidFill>
              <a:srgbClr val="000000"/>
            </a:solidFill>
            <a:prstDash val="solid"/>
            <a:round/>
            <a:headEnd type="none" w="med" len="med"/>
            <a:tailEnd type="triangle" w="lg" len="lg"/>
          </a:ln>
        </p:spPr>
      </p:cxnSp>
      <p:sp>
        <p:nvSpPr>
          <p:cNvPr id="484" name="Shape 484"/>
          <p:cNvSpPr/>
          <p:nvPr/>
        </p:nvSpPr>
        <p:spPr>
          <a:xfrm>
            <a:off x="7006542" y="1816320"/>
            <a:ext cx="973800" cy="337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dirty="0">
                <a:latin typeface="+mn-lt"/>
                <a:ea typeface="Calibri"/>
                <a:cs typeface="Calibri"/>
                <a:sym typeface="Calibri"/>
              </a:rPr>
              <a:t>en</a:t>
            </a:r>
            <a:r>
              <a:rPr lang="en-US" sz="2400" dirty="0">
                <a:solidFill>
                  <a:schemeClr val="dk1"/>
                </a:solidFill>
                <a:latin typeface="+mn-lt"/>
                <a:ea typeface="Calibri"/>
                <a:cs typeface="Calibri"/>
                <a:sym typeface="Calibri"/>
              </a:rPr>
              <a:t>try</a:t>
            </a:r>
          </a:p>
        </p:txBody>
      </p:sp>
      <p:sp>
        <p:nvSpPr>
          <p:cNvPr id="476" name="Shape 476"/>
          <p:cNvSpPr/>
          <p:nvPr/>
        </p:nvSpPr>
        <p:spPr>
          <a:xfrm>
            <a:off x="7048238" y="3062726"/>
            <a:ext cx="890399" cy="279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sp>
        <p:nvSpPr>
          <p:cNvPr id="486" name="Shape 486"/>
          <p:cNvSpPr txBox="1"/>
          <p:nvPr/>
        </p:nvSpPr>
        <p:spPr>
          <a:xfrm>
            <a:off x="6408694" y="2384858"/>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487" name="Shape 487"/>
          <p:cNvSpPr txBox="1"/>
          <p:nvPr/>
        </p:nvSpPr>
        <p:spPr>
          <a:xfrm>
            <a:off x="6408694" y="1815499"/>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488" name="Shape 488"/>
          <p:cNvSpPr txBox="1"/>
          <p:nvPr/>
        </p:nvSpPr>
        <p:spPr>
          <a:xfrm>
            <a:off x="6408694" y="3025387"/>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489" name="Shape 489"/>
          <p:cNvSpPr txBox="1"/>
          <p:nvPr/>
        </p:nvSpPr>
        <p:spPr>
          <a:xfrm>
            <a:off x="7561325" y="4377614"/>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490" name="Shape 490"/>
          <p:cNvSpPr txBox="1"/>
          <p:nvPr/>
        </p:nvSpPr>
        <p:spPr>
          <a:xfrm>
            <a:off x="6264615" y="3665915"/>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491" name="Shape 491"/>
          <p:cNvSpPr/>
          <p:nvPr/>
        </p:nvSpPr>
        <p:spPr>
          <a:xfrm>
            <a:off x="6199052" y="5053907"/>
            <a:ext cx="973800"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492" name="Shape 492"/>
          <p:cNvCxnSpPr>
            <a:endCxn id="491" idx="0"/>
          </p:cNvCxnSpPr>
          <p:nvPr/>
        </p:nvCxnSpPr>
        <p:spPr>
          <a:xfrm>
            <a:off x="6685952" y="4707407"/>
            <a:ext cx="0" cy="346500"/>
          </a:xfrm>
          <a:prstGeom prst="straightConnector1">
            <a:avLst/>
          </a:prstGeom>
          <a:noFill/>
          <a:ln w="25400" cap="flat" cmpd="sng">
            <a:solidFill>
              <a:srgbClr val="000000"/>
            </a:solidFill>
            <a:prstDash val="solid"/>
            <a:round/>
            <a:headEnd type="none" w="med" len="med"/>
            <a:tailEnd type="triangle" w="lg" len="lg"/>
          </a:ln>
        </p:spPr>
      </p:cxnSp>
      <p:sp>
        <p:nvSpPr>
          <p:cNvPr id="494" name="Shape 494"/>
          <p:cNvSpPr/>
          <p:nvPr/>
        </p:nvSpPr>
        <p:spPr>
          <a:xfrm>
            <a:off x="5703295" y="3438666"/>
            <a:ext cx="1715247" cy="2156300"/>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495" name="Shape 495"/>
          <p:cNvSpPr txBox="1"/>
          <p:nvPr/>
        </p:nvSpPr>
        <p:spPr>
          <a:xfrm>
            <a:off x="5703295" y="4336435"/>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496" name="Shape 496"/>
          <p:cNvSpPr txBox="1"/>
          <p:nvPr/>
        </p:nvSpPr>
        <p:spPr>
          <a:xfrm>
            <a:off x="5790330" y="5018142"/>
            <a:ext cx="608100" cy="348900"/>
          </a:xfrm>
          <a:prstGeom prst="rect">
            <a:avLst/>
          </a:prstGeom>
          <a:noFill/>
          <a:ln>
            <a:noFill/>
          </a:ln>
        </p:spPr>
        <p:txBody>
          <a:bodyPr lIns="91425" tIns="91425" rIns="91425" bIns="91425" anchor="ctr" anchorCtr="0">
            <a:noAutofit/>
          </a:bodyPr>
          <a:lstStyle/>
          <a:p>
            <a:r>
              <a:rPr lang="en-US" sz="2400">
                <a:solidFill>
                  <a:schemeClr val="dk1"/>
                </a:solidFill>
                <a:latin typeface="Calibri"/>
                <a:ea typeface="Calibri"/>
                <a:cs typeface="Calibri"/>
                <a:sym typeface="Calibri"/>
              </a:rPr>
              <a:t>6:</a:t>
            </a:r>
          </a:p>
        </p:txBody>
      </p:sp>
      <p:sp>
        <p:nvSpPr>
          <p:cNvPr id="497" name="Shape 497"/>
          <p:cNvSpPr txBox="1"/>
          <p:nvPr/>
        </p:nvSpPr>
        <p:spPr>
          <a:xfrm>
            <a:off x="6376497" y="3976820"/>
            <a:ext cx="608999" cy="326999"/>
          </a:xfrm>
          <a:prstGeom prst="rect">
            <a:avLst/>
          </a:prstGeom>
          <a:noFill/>
          <a:ln>
            <a:noFill/>
          </a:ln>
        </p:spPr>
        <p:txBody>
          <a:bodyPr lIns="91425" tIns="91425" rIns="91425" bIns="91425" anchor="ctr" anchorCtr="0">
            <a:noAutofit/>
          </a:bodyPr>
          <a:lstStyle/>
          <a:p>
            <a:r>
              <a:rPr lang="en-US" sz="1600" dirty="0">
                <a:solidFill>
                  <a:schemeClr val="dk1"/>
                </a:solidFill>
                <a:latin typeface="Calibri"/>
                <a:ea typeface="Calibri"/>
                <a:cs typeface="Calibri"/>
                <a:sym typeface="Calibri"/>
              </a:rPr>
              <a:t>true</a:t>
            </a:r>
          </a:p>
        </p:txBody>
      </p:sp>
      <p:sp>
        <p:nvSpPr>
          <p:cNvPr id="498" name="Shape 498"/>
          <p:cNvSpPr txBox="1"/>
          <p:nvPr/>
        </p:nvSpPr>
        <p:spPr>
          <a:xfrm>
            <a:off x="8076311" y="39718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Tree>
    <p:extLst>
      <p:ext uri="{BB962C8B-B14F-4D97-AF65-F5344CB8AC3E}">
        <p14:creationId xmlns:p14="http://schemas.microsoft.com/office/powerpoint/2010/main" val="49364170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dirty="0">
                <a:solidFill>
                  <a:schemeClr val="tx1"/>
                </a:solidFill>
                <a:ea typeface="Calibri Regular" charset="0"/>
                <a:cs typeface="Calibri Regular" charset="0"/>
                <a:sym typeface="Shadows Into Light"/>
              </a:rPr>
              <a:t>What </a:t>
            </a:r>
            <a:r>
              <a:rPr lang="en-US" b="0" dirty="0">
                <a:solidFill>
                  <a:schemeClr val="tx1"/>
                </a:solidFill>
              </a:rPr>
              <a:t>I</a:t>
            </a:r>
            <a:r>
              <a:rPr lang="en-US" dirty="0">
                <a:solidFill>
                  <a:schemeClr val="tx1"/>
                </a:solidFill>
                <a:ea typeface="Calibri Regular" charset="0"/>
                <a:cs typeface="Calibri Regular" charset="0"/>
                <a:sym typeface="Shadows Into Light"/>
              </a:rPr>
              <a:t>s Dataflow Analysis?</a:t>
            </a:r>
          </a:p>
        </p:txBody>
      </p:sp>
      <p:sp>
        <p:nvSpPr>
          <p:cNvPr id="83" name="Shape 83"/>
          <p:cNvSpPr txBox="1">
            <a:spLocks noGrp="1"/>
          </p:cNvSpPr>
          <p:nvPr>
            <p:ph idx="1"/>
          </p:nvPr>
        </p:nvSpPr>
        <p:spPr>
          <a:prstGeom prst="rect">
            <a:avLst/>
          </a:prstGeom>
          <a:noFill/>
          <a:ln>
            <a:noFill/>
          </a:ln>
        </p:spPr>
        <p:txBody>
          <a:bodyPr vert="horz" lIns="91425" tIns="45700" rIns="91425" bIns="45700" rtlCol="0" anchor="t" anchorCtr="0">
            <a:noAutofit/>
          </a:bodyPr>
          <a:lstStyle/>
          <a:p>
            <a:pPr marL="457200" indent="-393700">
              <a:lnSpc>
                <a:spcPct val="115000"/>
              </a:lnSpc>
              <a:spcBef>
                <a:spcPts val="590"/>
              </a:spcBef>
              <a:buFont typeface="Shadows Into Light"/>
            </a:pPr>
            <a:r>
              <a:rPr lang="en-US" dirty="0">
                <a:solidFill>
                  <a:schemeClr val="tx1"/>
                </a:solidFill>
                <a:ea typeface="Calibri Regular" charset="0"/>
                <a:cs typeface="Calibri Regular" charset="0"/>
                <a:sym typeface="Shadows Into Light"/>
              </a:rPr>
              <a:t>Static analysis reasoning about flow of </a:t>
            </a:r>
            <a:r>
              <a:rPr lang="en-US" dirty="0" smtClean="0">
                <a:solidFill>
                  <a:schemeClr val="tx1"/>
                </a:solidFill>
                <a:ea typeface="Calibri Regular" charset="0"/>
                <a:cs typeface="Calibri Regular" charset="0"/>
                <a:sym typeface="Shadows Into Light"/>
              </a:rPr>
              <a:t>data</a:t>
            </a:r>
            <a:br>
              <a:rPr lang="en-US" dirty="0" smtClean="0">
                <a:solidFill>
                  <a:schemeClr val="tx1"/>
                </a:solidFill>
                <a:ea typeface="Calibri Regular" charset="0"/>
                <a:cs typeface="Calibri Regular" charset="0"/>
                <a:sym typeface="Shadows Into Light"/>
              </a:rPr>
            </a:br>
            <a:r>
              <a:rPr lang="en-US" dirty="0" smtClean="0">
                <a:solidFill>
                  <a:schemeClr val="tx1"/>
                </a:solidFill>
                <a:ea typeface="Calibri Regular" charset="0"/>
                <a:cs typeface="Calibri Regular" charset="0"/>
                <a:sym typeface="Shadows Into Light"/>
              </a:rPr>
              <a:t>in program</a:t>
            </a:r>
            <a:endParaRPr lang="en-US" dirty="0">
              <a:solidFill>
                <a:schemeClr val="tx1"/>
              </a:solidFill>
              <a:ea typeface="Calibri Regular" charset="0"/>
              <a:cs typeface="Calibri Regular" charset="0"/>
              <a:sym typeface="Shadows Into Light"/>
            </a:endParaRPr>
          </a:p>
          <a:p>
            <a:pPr marL="0" indent="0">
              <a:lnSpc>
                <a:spcPct val="115000"/>
              </a:lnSpc>
              <a:spcBef>
                <a:spcPts val="590"/>
              </a:spcBef>
              <a:buNone/>
            </a:pPr>
            <a:endParaRPr sz="1000" dirty="0">
              <a:solidFill>
                <a:schemeClr val="tx1"/>
              </a:solidFill>
              <a:ea typeface="Calibri Regular" charset="0"/>
              <a:cs typeface="Calibri Regular" charset="0"/>
              <a:sym typeface="Shadows Into Light"/>
            </a:endParaRPr>
          </a:p>
          <a:p>
            <a:pPr marL="457200" indent="-393700">
              <a:lnSpc>
                <a:spcPct val="115000"/>
              </a:lnSpc>
              <a:spcBef>
                <a:spcPts val="590"/>
              </a:spcBef>
              <a:buFont typeface="Shadows Into Light"/>
            </a:pPr>
            <a:r>
              <a:rPr lang="en-US" dirty="0">
                <a:solidFill>
                  <a:schemeClr val="tx1"/>
                </a:solidFill>
                <a:ea typeface="Calibri Regular" charset="0"/>
                <a:cs typeface="Calibri Regular" charset="0"/>
                <a:sym typeface="Shadows Into Light"/>
              </a:rPr>
              <a:t>Different kinds of data: constants, variables, expressions</a:t>
            </a:r>
          </a:p>
          <a:p>
            <a:pPr marL="0" indent="0">
              <a:lnSpc>
                <a:spcPct val="115000"/>
              </a:lnSpc>
              <a:spcBef>
                <a:spcPts val="590"/>
              </a:spcBef>
              <a:buNone/>
            </a:pPr>
            <a:endParaRPr sz="1000" dirty="0">
              <a:solidFill>
                <a:schemeClr val="tx1"/>
              </a:solidFill>
              <a:ea typeface="Calibri Regular" charset="0"/>
              <a:cs typeface="Calibri Regular" charset="0"/>
              <a:sym typeface="Shadows Into Light"/>
            </a:endParaRPr>
          </a:p>
          <a:p>
            <a:pPr marL="457200" indent="-393700">
              <a:lnSpc>
                <a:spcPct val="115000"/>
              </a:lnSpc>
              <a:spcBef>
                <a:spcPts val="590"/>
              </a:spcBef>
              <a:buFont typeface="Shadows Into Light"/>
            </a:pPr>
            <a:r>
              <a:rPr lang="en-US" dirty="0">
                <a:solidFill>
                  <a:schemeClr val="tx1"/>
                </a:solidFill>
                <a:ea typeface="Calibri Regular" charset="0"/>
                <a:cs typeface="Calibri Regular" charset="0"/>
                <a:sym typeface="Shadows Into Light"/>
              </a:rPr>
              <a:t>Used by bug-finding tools and compilers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prstGeom prst="rect">
            <a:avLst/>
          </a:prstGeom>
        </p:spPr>
        <p:txBody>
          <a:bodyPr vert="horz" lIns="91425" tIns="91425" rIns="91425" bIns="91425" rtlCol="0" anchor="ctr" anchorCtr="0">
            <a:noAutofit/>
          </a:bodyPr>
          <a:lstStyle/>
          <a:p>
            <a:r>
              <a:rPr lang="en-US" b="0" dirty="0">
                <a:solidFill>
                  <a:schemeClr val="tx1"/>
                </a:solidFill>
              </a:rPr>
              <a:t>QUIZ: Reaching Definitions Analysis</a:t>
            </a:r>
          </a:p>
        </p:txBody>
      </p:sp>
      <p:graphicFrame>
        <p:nvGraphicFramePr>
          <p:cNvPr id="474" name="Shape 474"/>
          <p:cNvGraphicFramePr/>
          <p:nvPr>
            <p:extLst>
              <p:ext uri="{D42A27DB-BD31-4B8C-83A1-F6EECF244321}">
                <p14:modId xmlns:p14="http://schemas.microsoft.com/office/powerpoint/2010/main" val="737541348"/>
              </p:ext>
            </p:extLst>
          </p:nvPr>
        </p:nvGraphicFramePr>
        <p:xfrm>
          <a:off x="93786" y="1815499"/>
          <a:ext cx="5474676" cy="4011749"/>
        </p:xfrm>
        <a:graphic>
          <a:graphicData uri="http://schemas.openxmlformats.org/drawingml/2006/table">
            <a:tbl>
              <a:tblPr>
                <a:noFill/>
                <a:tableStyleId>{1C1F080B-CE64-402C-B42E-1BEF15ED60EC}</a:tableStyleId>
              </a:tblPr>
              <a:tblGrid>
                <a:gridCol w="363414"/>
                <a:gridCol w="2602523"/>
                <a:gridCol w="2508739"/>
              </a:tblGrid>
              <a:tr h="456292">
                <a:tc>
                  <a:txBody>
                    <a:bodyPr/>
                    <a:lstStyle/>
                    <a:p>
                      <a:pPr lvl="0" rtl="0">
                        <a:spcBef>
                          <a:spcPts val="0"/>
                        </a:spcBef>
                        <a:buNone/>
                      </a:pPr>
                      <a:r>
                        <a:rPr lang="en-US" sz="1800"/>
                        <a:t>n</a:t>
                      </a:r>
                    </a:p>
                  </a:txBody>
                  <a:tcPr marL="91425" marR="91425" marT="91425" marB="91425"/>
                </a:tc>
                <a:tc>
                  <a:txBody>
                    <a:bodyPr/>
                    <a:lstStyle/>
                    <a:p>
                      <a:pPr lvl="0" algn="ctr" rtl="0">
                        <a:spcBef>
                          <a:spcPts val="0"/>
                        </a:spcBef>
                        <a:buNone/>
                      </a:pPr>
                      <a:r>
                        <a:rPr lang="en-US" sz="1800" dirty="0"/>
                        <a:t>IN[n]</a:t>
                      </a:r>
                    </a:p>
                  </a:txBody>
                  <a:tcPr marL="91425" marR="91425" marT="91425" marB="91425"/>
                </a:tc>
                <a:tc>
                  <a:txBody>
                    <a:bodyPr/>
                    <a:lstStyle/>
                    <a:p>
                      <a:pPr lvl="0" algn="ctr" rtl="0">
                        <a:spcBef>
                          <a:spcPts val="0"/>
                        </a:spcBef>
                        <a:buNone/>
                      </a:pPr>
                      <a:r>
                        <a:rPr lang="en-US" sz="1800"/>
                        <a:t>OUT[n]</a:t>
                      </a:r>
                    </a:p>
                  </a:txBody>
                  <a:tcPr marL="91425" marR="91425" marT="91425" marB="91425"/>
                </a:tc>
              </a:tr>
              <a:tr h="467622">
                <a:tc>
                  <a:txBody>
                    <a:bodyPr/>
                    <a:lstStyle/>
                    <a:p>
                      <a:pPr lvl="0" rtl="0">
                        <a:spcBef>
                          <a:spcPts val="0"/>
                        </a:spcBef>
                        <a:buNone/>
                      </a:pPr>
                      <a:r>
                        <a:rPr lang="en-US" sz="1800"/>
                        <a:t>1</a:t>
                      </a:r>
                    </a:p>
                  </a:txBody>
                  <a:tcPr marL="91425" marR="91425" marT="91425" marB="91425"/>
                </a:tc>
                <a:tc>
                  <a:txBody>
                    <a:bodyPr/>
                    <a:lstStyle/>
                    <a:p>
                      <a:pPr lvl="0" algn="ctr" rtl="0">
                        <a:spcBef>
                          <a:spcPts val="0"/>
                        </a:spcBef>
                        <a:buClr>
                          <a:schemeClr val="dk1"/>
                        </a:buClr>
                        <a:buSzPct val="61111"/>
                        <a:buFont typeface="Arial"/>
                        <a:buNone/>
                      </a:pPr>
                      <a:r>
                        <a:rPr lang="en-US" sz="1800" dirty="0" smtClean="0">
                          <a:solidFill>
                            <a:schemeClr val="dk1"/>
                          </a:solidFill>
                        </a:rPr>
                        <a:t>--</a:t>
                      </a:r>
                      <a:endParaRPr lang="en-US" sz="1800" dirty="0">
                        <a:solidFill>
                          <a:schemeClr val="dk1"/>
                        </a:solidFill>
                      </a:endParaRPr>
                    </a:p>
                  </a:txBody>
                  <a:tcPr marL="91425" marR="91425" marT="91425" marB="91425"/>
                </a:tc>
                <a:tc>
                  <a:txBody>
                    <a:bodyPr/>
                    <a:lstStyle/>
                    <a:p>
                      <a:pPr lvl="0" rtl="0">
                        <a:spcBef>
                          <a:spcPts val="0"/>
                        </a:spcBef>
                        <a:buNone/>
                      </a:pPr>
                      <a:r>
                        <a:rPr lang="en-US" sz="1800" dirty="0" smtClean="0">
                          <a:solidFill>
                            <a:schemeClr val="dk1"/>
                          </a:solidFill>
                        </a:rPr>
                        <a:t>{&lt;</a:t>
                      </a:r>
                      <a:r>
                        <a:rPr lang="en-US" sz="1800" dirty="0">
                          <a:solidFill>
                            <a:schemeClr val="dk1"/>
                          </a:solidFill>
                        </a:rPr>
                        <a:t>x</a:t>
                      </a:r>
                      <a:r>
                        <a:rPr lang="en-US" sz="1800" dirty="0" smtClean="0">
                          <a:solidFill>
                            <a:schemeClr val="dk1"/>
                          </a:solidFill>
                        </a:rPr>
                        <a:t>,?&gt;,&lt;</a:t>
                      </a:r>
                      <a:r>
                        <a:rPr lang="en-US" sz="1800" dirty="0">
                          <a:solidFill>
                            <a:schemeClr val="dk1"/>
                          </a:solidFill>
                        </a:rPr>
                        <a:t>y</a:t>
                      </a:r>
                      <a:r>
                        <a:rPr lang="en-US" sz="1800" dirty="0" smtClean="0">
                          <a:solidFill>
                            <a:schemeClr val="dk1"/>
                          </a:solidFill>
                        </a:rPr>
                        <a:t>,?&gt;}</a:t>
                      </a:r>
                      <a:endParaRPr lang="en-US" sz="1800" dirty="0">
                        <a:solidFill>
                          <a:schemeClr val="dk1"/>
                        </a:solidFill>
                      </a:endParaRPr>
                    </a:p>
                  </a:txBody>
                  <a:tcPr marL="91425" marR="91425" marT="91425" marB="91425"/>
                </a:tc>
              </a:tr>
              <a:tr h="516093">
                <a:tc>
                  <a:txBody>
                    <a:bodyPr/>
                    <a:lstStyle/>
                    <a:p>
                      <a:pPr lvl="0" rtl="0">
                        <a:spcBef>
                          <a:spcPts val="0"/>
                        </a:spcBef>
                        <a:buNone/>
                      </a:pPr>
                      <a:r>
                        <a:rPr lang="en-US" sz="1800"/>
                        <a:t>2</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
                          <a:schemeClr val="dk1"/>
                        </a:buClr>
                        <a:buSzPct val="78571"/>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{&lt;x,?&gt;,&lt;y,?&gt;}</a:t>
                      </a:r>
                      <a:endParaRPr lang="en-US" sz="1800" dirty="0">
                        <a:solidFill>
                          <a:schemeClr val="dk1"/>
                        </a:solidFill>
                      </a:endParaRP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{&lt;x,2&gt;,&lt;y,?&gt;}</a:t>
                      </a:r>
                      <a:endParaRPr lang="en-US" sz="1800" dirty="0">
                        <a:solidFill>
                          <a:schemeClr val="dk1"/>
                        </a:solidFill>
                      </a:endParaRPr>
                    </a:p>
                  </a:txBody>
                  <a:tcPr marL="91425" marR="91425" marT="91425" marB="91425"/>
                </a:tc>
              </a:tr>
              <a:tr h="513183">
                <a:tc>
                  <a:txBody>
                    <a:bodyPr/>
                    <a:lstStyle/>
                    <a:p>
                      <a:pPr lvl="0" rtl="0">
                        <a:spcBef>
                          <a:spcPts val="0"/>
                        </a:spcBef>
                        <a:buNone/>
                      </a:pPr>
                      <a:r>
                        <a:rPr lang="en-US" sz="1800"/>
                        <a:t>3</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
                          <a:srgbClr val="0000FF"/>
                        </a:buClr>
                        <a:buSzPct val="25000"/>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{&lt;x,2&gt;,&lt;y,?&gt;}</a:t>
                      </a:r>
                      <a:endParaRPr lang="en-US" sz="1800" dirty="0"/>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{&lt;x,2&gt;,&lt;y,3&gt;}</a:t>
                      </a:r>
                      <a:endParaRPr lang="en-US" sz="1800" dirty="0"/>
                    </a:p>
                  </a:txBody>
                  <a:tcPr marL="91425" marR="91425" marT="91425" marB="91425"/>
                </a:tc>
              </a:tr>
              <a:tr h="513184">
                <a:tc>
                  <a:txBody>
                    <a:bodyPr/>
                    <a:lstStyle/>
                    <a:p>
                      <a:pPr lvl="0" rtl="0">
                        <a:spcBef>
                          <a:spcPts val="0"/>
                        </a:spcBef>
                        <a:buNone/>
                      </a:pPr>
                      <a:r>
                        <a:rPr lang="en-US" sz="1800"/>
                        <a:t>4</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endParaRPr lang="en-US"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endParaRPr lang="en-US" dirty="0"/>
                    </a:p>
                  </a:txBody>
                  <a:tcPr marL="91425" marR="91425" marT="91425" marB="91425"/>
                </a:tc>
              </a:tr>
              <a:tr h="513184">
                <a:tc>
                  <a:txBody>
                    <a:bodyPr/>
                    <a:lstStyle/>
                    <a:p>
                      <a:pPr lvl="0" rtl="0">
                        <a:spcBef>
                          <a:spcPts val="0"/>
                        </a:spcBef>
                        <a:buNone/>
                      </a:pPr>
                      <a:r>
                        <a:rPr lang="en-US" sz="1800"/>
                        <a:t>5</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endParaRPr lang="en-US"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endParaRPr lang="en-US" dirty="0"/>
                    </a:p>
                  </a:txBody>
                  <a:tcPr marL="91425" marR="91425" marT="91425" marB="91425"/>
                </a:tc>
              </a:tr>
              <a:tr h="513183">
                <a:tc>
                  <a:txBody>
                    <a:bodyPr/>
                    <a:lstStyle/>
                    <a:p>
                      <a:pPr lvl="0" rtl="0">
                        <a:spcBef>
                          <a:spcPts val="0"/>
                        </a:spcBef>
                        <a:buNone/>
                      </a:pPr>
                      <a:r>
                        <a:rPr lang="en-US" sz="1800"/>
                        <a:t>6</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endParaRPr lang="en-US"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endParaRPr lang="en-US" dirty="0"/>
                    </a:p>
                  </a:txBody>
                  <a:tcPr marL="91425" marR="91425" marT="91425" marB="91425"/>
                </a:tc>
              </a:tr>
              <a:tr h="456292">
                <a:tc>
                  <a:txBody>
                    <a:bodyPr/>
                    <a:lstStyle/>
                    <a:p>
                      <a:pPr lvl="0" rtl="0">
                        <a:spcBef>
                          <a:spcPts val="0"/>
                        </a:spcBef>
                        <a:buNone/>
                      </a:pPr>
                      <a:r>
                        <a:rPr lang="en-US" sz="1800"/>
                        <a:t>7</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smtClean="0">
                        <a:ln>
                          <a:noFill/>
                        </a:ln>
                        <a:solidFill>
                          <a:prstClr val="black"/>
                        </a:solidFill>
                        <a:effectLst/>
                        <a:uLnTx/>
                        <a:uFillTx/>
                        <a:latin typeface="+mn-lt"/>
                        <a:ea typeface="+mn-ea"/>
                        <a:cs typeface="+mn-cs"/>
                      </a:endParaRPr>
                    </a:p>
                  </a:txBody>
                  <a:tcPr marL="91425" marR="91425" marT="91425" marB="91425"/>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prstClr val="black"/>
                          </a:solidFill>
                          <a:effectLst/>
                          <a:uLnTx/>
                          <a:uFillTx/>
                          <a:latin typeface="+mn-lt"/>
                          <a:ea typeface="+mn-ea"/>
                          <a:cs typeface="+mn-cs"/>
                        </a:rPr>
                        <a:t>--</a:t>
                      </a:r>
                      <a:endParaRPr lang="en-US" dirty="0"/>
                    </a:p>
                  </a:txBody>
                  <a:tcPr marL="91425" marR="91425" marT="91425" marB="91425"/>
                </a:tc>
              </a:tr>
            </a:tbl>
          </a:graphicData>
        </a:graphic>
      </p:graphicFrame>
      <p:cxnSp>
        <p:nvCxnSpPr>
          <p:cNvPr id="475" name="Shape 475"/>
          <p:cNvCxnSpPr>
            <a:stCxn id="476" idx="2"/>
            <a:endCxn id="477" idx="0"/>
          </p:cNvCxnSpPr>
          <p:nvPr/>
        </p:nvCxnSpPr>
        <p:spPr>
          <a:xfrm flipH="1">
            <a:off x="7491633" y="3342621"/>
            <a:ext cx="1800" cy="346800"/>
          </a:xfrm>
          <a:prstGeom prst="straightConnector1">
            <a:avLst/>
          </a:prstGeom>
          <a:noFill/>
          <a:ln w="25400" cap="flat" cmpd="sng">
            <a:solidFill>
              <a:srgbClr val="000000"/>
            </a:solidFill>
            <a:prstDash val="solid"/>
            <a:round/>
            <a:headEnd type="none" w="med" len="med"/>
            <a:tailEnd type="triangle" w="lg" len="lg"/>
          </a:ln>
        </p:spPr>
      </p:cxnSp>
      <p:sp>
        <p:nvSpPr>
          <p:cNvPr id="478" name="Shape 478"/>
          <p:cNvSpPr/>
          <p:nvPr/>
        </p:nvSpPr>
        <p:spPr>
          <a:xfrm>
            <a:off x="7048238" y="2433594"/>
            <a:ext cx="890399" cy="279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y</a:t>
            </a:r>
          </a:p>
        </p:txBody>
      </p:sp>
      <p:sp>
        <p:nvSpPr>
          <p:cNvPr id="477" name="Shape 477"/>
          <p:cNvSpPr/>
          <p:nvPr/>
        </p:nvSpPr>
        <p:spPr>
          <a:xfrm>
            <a:off x="6848972" y="3689452"/>
            <a:ext cx="1285499"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1) ?</a:t>
            </a:r>
          </a:p>
        </p:txBody>
      </p:sp>
      <p:cxnSp>
        <p:nvCxnSpPr>
          <p:cNvPr id="479" name="Shape 479"/>
          <p:cNvCxnSpPr/>
          <p:nvPr/>
        </p:nvCxnSpPr>
        <p:spPr>
          <a:xfrm>
            <a:off x="7493375" y="2713508"/>
            <a:ext cx="0" cy="348900"/>
          </a:xfrm>
          <a:prstGeom prst="straightConnector1">
            <a:avLst/>
          </a:prstGeom>
          <a:noFill/>
          <a:ln w="25400" cap="flat" cmpd="sng">
            <a:solidFill>
              <a:srgbClr val="000000"/>
            </a:solidFill>
            <a:prstDash val="solid"/>
            <a:round/>
            <a:headEnd type="none" w="med" len="med"/>
            <a:tailEnd type="triangle" w="lg" len="lg"/>
          </a:ln>
        </p:spPr>
      </p:cxnSp>
      <p:cxnSp>
        <p:nvCxnSpPr>
          <p:cNvPr id="480" name="Shape 480"/>
          <p:cNvCxnSpPr>
            <a:stCxn id="477" idx="2"/>
            <a:endCxn id="481" idx="0"/>
          </p:cNvCxnSpPr>
          <p:nvPr/>
        </p:nvCxnSpPr>
        <p:spPr>
          <a:xfrm flipH="1">
            <a:off x="6685917" y="4030557"/>
            <a:ext cx="805800" cy="329699"/>
          </a:xfrm>
          <a:prstGeom prst="straightConnector1">
            <a:avLst/>
          </a:prstGeom>
          <a:noFill/>
          <a:ln w="25400" cap="flat" cmpd="sng">
            <a:solidFill>
              <a:srgbClr val="000000"/>
            </a:solidFill>
            <a:prstDash val="solid"/>
            <a:round/>
            <a:headEnd type="none" w="med" len="med"/>
            <a:tailEnd type="triangle" w="lg" len="lg"/>
          </a:ln>
        </p:spPr>
      </p:cxnSp>
      <p:sp>
        <p:nvSpPr>
          <p:cNvPr id="482" name="Shape 482"/>
          <p:cNvSpPr/>
          <p:nvPr/>
        </p:nvSpPr>
        <p:spPr>
          <a:xfrm>
            <a:off x="8087133" y="4367524"/>
            <a:ext cx="973800"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sp>
        <p:nvSpPr>
          <p:cNvPr id="481" name="Shape 481"/>
          <p:cNvSpPr/>
          <p:nvPr/>
        </p:nvSpPr>
        <p:spPr>
          <a:xfrm>
            <a:off x="6199052" y="4360339"/>
            <a:ext cx="973800" cy="3470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483" name="Shape 483"/>
          <p:cNvCxnSpPr>
            <a:stCxn id="484" idx="2"/>
            <a:endCxn id="478" idx="0"/>
          </p:cNvCxnSpPr>
          <p:nvPr/>
        </p:nvCxnSpPr>
        <p:spPr>
          <a:xfrm>
            <a:off x="7493442" y="2153815"/>
            <a:ext cx="0" cy="279900"/>
          </a:xfrm>
          <a:prstGeom prst="straightConnector1">
            <a:avLst/>
          </a:prstGeom>
          <a:noFill/>
          <a:ln w="25400" cap="flat" cmpd="sng">
            <a:solidFill>
              <a:srgbClr val="000000"/>
            </a:solidFill>
            <a:prstDash val="solid"/>
            <a:round/>
            <a:headEnd type="none" w="med" len="med"/>
            <a:tailEnd type="triangle" w="lg" len="lg"/>
          </a:ln>
        </p:spPr>
      </p:cxnSp>
      <p:cxnSp>
        <p:nvCxnSpPr>
          <p:cNvPr id="485" name="Shape 485"/>
          <p:cNvCxnSpPr>
            <a:stCxn id="477" idx="2"/>
            <a:endCxn id="482" idx="0"/>
          </p:cNvCxnSpPr>
          <p:nvPr/>
        </p:nvCxnSpPr>
        <p:spPr>
          <a:xfrm>
            <a:off x="7491717" y="4030557"/>
            <a:ext cx="1082400" cy="336899"/>
          </a:xfrm>
          <a:prstGeom prst="straightConnector1">
            <a:avLst/>
          </a:prstGeom>
          <a:noFill/>
          <a:ln w="25400" cap="flat" cmpd="sng">
            <a:solidFill>
              <a:srgbClr val="000000"/>
            </a:solidFill>
            <a:prstDash val="solid"/>
            <a:round/>
            <a:headEnd type="none" w="med" len="med"/>
            <a:tailEnd type="triangle" w="lg" len="lg"/>
          </a:ln>
        </p:spPr>
      </p:cxnSp>
      <p:sp>
        <p:nvSpPr>
          <p:cNvPr id="484" name="Shape 484"/>
          <p:cNvSpPr/>
          <p:nvPr/>
        </p:nvSpPr>
        <p:spPr>
          <a:xfrm>
            <a:off x="7006542" y="1816320"/>
            <a:ext cx="973800" cy="337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a:t>
            </a:r>
            <a:r>
              <a:rPr lang="en-US" sz="2400">
                <a:solidFill>
                  <a:schemeClr val="dk1"/>
                </a:solidFill>
                <a:latin typeface="Calibri"/>
                <a:ea typeface="Calibri"/>
                <a:cs typeface="Calibri"/>
                <a:sym typeface="Calibri"/>
              </a:rPr>
              <a:t>try</a:t>
            </a:r>
          </a:p>
        </p:txBody>
      </p:sp>
      <p:sp>
        <p:nvSpPr>
          <p:cNvPr id="476" name="Shape 476"/>
          <p:cNvSpPr/>
          <p:nvPr/>
        </p:nvSpPr>
        <p:spPr>
          <a:xfrm>
            <a:off x="7048238" y="3062726"/>
            <a:ext cx="890399" cy="279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sp>
        <p:nvSpPr>
          <p:cNvPr id="486" name="Shape 486"/>
          <p:cNvSpPr txBox="1"/>
          <p:nvPr/>
        </p:nvSpPr>
        <p:spPr>
          <a:xfrm>
            <a:off x="6408694" y="2384858"/>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487" name="Shape 487"/>
          <p:cNvSpPr txBox="1"/>
          <p:nvPr/>
        </p:nvSpPr>
        <p:spPr>
          <a:xfrm>
            <a:off x="6408694" y="1815499"/>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488" name="Shape 488"/>
          <p:cNvSpPr txBox="1"/>
          <p:nvPr/>
        </p:nvSpPr>
        <p:spPr>
          <a:xfrm>
            <a:off x="6408694" y="3025387"/>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489" name="Shape 489"/>
          <p:cNvSpPr txBox="1"/>
          <p:nvPr/>
        </p:nvSpPr>
        <p:spPr>
          <a:xfrm>
            <a:off x="7561325" y="4377614"/>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490" name="Shape 490"/>
          <p:cNvSpPr txBox="1"/>
          <p:nvPr/>
        </p:nvSpPr>
        <p:spPr>
          <a:xfrm>
            <a:off x="6264615" y="3665915"/>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491" name="Shape 491"/>
          <p:cNvSpPr/>
          <p:nvPr/>
        </p:nvSpPr>
        <p:spPr>
          <a:xfrm>
            <a:off x="6199052" y="5053907"/>
            <a:ext cx="973800"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492" name="Shape 492"/>
          <p:cNvCxnSpPr>
            <a:endCxn id="491" idx="0"/>
          </p:cNvCxnSpPr>
          <p:nvPr/>
        </p:nvCxnSpPr>
        <p:spPr>
          <a:xfrm>
            <a:off x="6685952" y="4707407"/>
            <a:ext cx="0" cy="346500"/>
          </a:xfrm>
          <a:prstGeom prst="straightConnector1">
            <a:avLst/>
          </a:prstGeom>
          <a:noFill/>
          <a:ln w="25400" cap="flat" cmpd="sng">
            <a:solidFill>
              <a:srgbClr val="000000"/>
            </a:solidFill>
            <a:prstDash val="solid"/>
            <a:round/>
            <a:headEnd type="none" w="med" len="med"/>
            <a:tailEnd type="triangle" w="lg" len="lg"/>
          </a:ln>
        </p:spPr>
      </p:cxnSp>
      <p:sp>
        <p:nvSpPr>
          <p:cNvPr id="494" name="Shape 494"/>
          <p:cNvSpPr/>
          <p:nvPr/>
        </p:nvSpPr>
        <p:spPr>
          <a:xfrm>
            <a:off x="5703295" y="3438666"/>
            <a:ext cx="1715247" cy="2156300"/>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495" name="Shape 495"/>
          <p:cNvSpPr txBox="1"/>
          <p:nvPr/>
        </p:nvSpPr>
        <p:spPr>
          <a:xfrm>
            <a:off x="5703295" y="4336435"/>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496" name="Shape 496"/>
          <p:cNvSpPr txBox="1"/>
          <p:nvPr/>
        </p:nvSpPr>
        <p:spPr>
          <a:xfrm>
            <a:off x="5790330" y="5018142"/>
            <a:ext cx="608100" cy="348900"/>
          </a:xfrm>
          <a:prstGeom prst="rect">
            <a:avLst/>
          </a:prstGeom>
          <a:noFill/>
          <a:ln>
            <a:noFill/>
          </a:ln>
        </p:spPr>
        <p:txBody>
          <a:bodyPr lIns="91425" tIns="91425" rIns="91425" bIns="91425" anchor="ctr" anchorCtr="0">
            <a:noAutofit/>
          </a:bodyPr>
          <a:lstStyle/>
          <a:p>
            <a:r>
              <a:rPr lang="en-US" sz="2400">
                <a:solidFill>
                  <a:schemeClr val="dk1"/>
                </a:solidFill>
                <a:latin typeface="Calibri"/>
                <a:ea typeface="Calibri"/>
                <a:cs typeface="Calibri"/>
                <a:sym typeface="Calibri"/>
              </a:rPr>
              <a:t>6:</a:t>
            </a:r>
          </a:p>
        </p:txBody>
      </p:sp>
      <p:sp>
        <p:nvSpPr>
          <p:cNvPr id="27" name="Shape 497"/>
          <p:cNvSpPr txBox="1"/>
          <p:nvPr/>
        </p:nvSpPr>
        <p:spPr>
          <a:xfrm>
            <a:off x="6376497" y="397682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true</a:t>
            </a:r>
          </a:p>
        </p:txBody>
      </p:sp>
      <p:sp>
        <p:nvSpPr>
          <p:cNvPr id="28" name="Shape 498"/>
          <p:cNvSpPr txBox="1"/>
          <p:nvPr/>
        </p:nvSpPr>
        <p:spPr>
          <a:xfrm>
            <a:off x="8076311" y="39718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Tree>
    <p:extLst>
      <p:ext uri="{BB962C8B-B14F-4D97-AF65-F5344CB8AC3E}">
        <p14:creationId xmlns:p14="http://schemas.microsoft.com/office/powerpoint/2010/main" val="21238628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prstGeom prst="rect">
            <a:avLst/>
          </a:prstGeom>
        </p:spPr>
        <p:txBody>
          <a:bodyPr vert="horz" lIns="91425" tIns="91425" rIns="91425" bIns="91425" rtlCol="0" anchor="ctr" anchorCtr="0">
            <a:noAutofit/>
          </a:bodyPr>
          <a:lstStyle/>
          <a:p>
            <a:r>
              <a:rPr lang="en-US" b="0" dirty="0">
                <a:solidFill>
                  <a:schemeClr val="tx1"/>
                </a:solidFill>
              </a:rPr>
              <a:t>QUIZ: Reaching Definitions Analysis</a:t>
            </a:r>
          </a:p>
        </p:txBody>
      </p:sp>
      <p:graphicFrame>
        <p:nvGraphicFramePr>
          <p:cNvPr id="474" name="Shape 474"/>
          <p:cNvGraphicFramePr/>
          <p:nvPr>
            <p:extLst>
              <p:ext uri="{D42A27DB-BD31-4B8C-83A1-F6EECF244321}">
                <p14:modId xmlns:p14="http://schemas.microsoft.com/office/powerpoint/2010/main" val="809651074"/>
              </p:ext>
            </p:extLst>
          </p:nvPr>
        </p:nvGraphicFramePr>
        <p:xfrm>
          <a:off x="93786" y="1815499"/>
          <a:ext cx="5474676" cy="4011749"/>
        </p:xfrm>
        <a:graphic>
          <a:graphicData uri="http://schemas.openxmlformats.org/drawingml/2006/table">
            <a:tbl>
              <a:tblPr>
                <a:noFill/>
                <a:tableStyleId>{1C1F080B-CE64-402C-B42E-1BEF15ED60EC}</a:tableStyleId>
              </a:tblPr>
              <a:tblGrid>
                <a:gridCol w="363414"/>
                <a:gridCol w="2602523"/>
                <a:gridCol w="2508739"/>
              </a:tblGrid>
              <a:tr h="456292">
                <a:tc>
                  <a:txBody>
                    <a:bodyPr/>
                    <a:lstStyle/>
                    <a:p>
                      <a:pPr lvl="0" rtl="0">
                        <a:spcBef>
                          <a:spcPts val="0"/>
                        </a:spcBef>
                        <a:buNone/>
                      </a:pPr>
                      <a:r>
                        <a:rPr lang="en-US" sz="1800"/>
                        <a:t>n</a:t>
                      </a:r>
                    </a:p>
                  </a:txBody>
                  <a:tcPr marL="91425" marR="91425" marT="91425" marB="91425"/>
                </a:tc>
                <a:tc>
                  <a:txBody>
                    <a:bodyPr/>
                    <a:lstStyle/>
                    <a:p>
                      <a:pPr lvl="0" algn="ctr" rtl="0">
                        <a:spcBef>
                          <a:spcPts val="0"/>
                        </a:spcBef>
                        <a:buNone/>
                      </a:pPr>
                      <a:r>
                        <a:rPr lang="en-US" sz="1800" dirty="0"/>
                        <a:t>IN[n]</a:t>
                      </a:r>
                    </a:p>
                  </a:txBody>
                  <a:tcPr marL="91425" marR="91425" marT="91425" marB="91425"/>
                </a:tc>
                <a:tc>
                  <a:txBody>
                    <a:bodyPr/>
                    <a:lstStyle/>
                    <a:p>
                      <a:pPr lvl="0" algn="ctr" rtl="0">
                        <a:spcBef>
                          <a:spcPts val="0"/>
                        </a:spcBef>
                        <a:buNone/>
                      </a:pPr>
                      <a:r>
                        <a:rPr lang="en-US" sz="1800"/>
                        <a:t>OUT[n]</a:t>
                      </a:r>
                    </a:p>
                  </a:txBody>
                  <a:tcPr marL="91425" marR="91425" marT="91425" marB="91425"/>
                </a:tc>
              </a:tr>
              <a:tr h="467622">
                <a:tc>
                  <a:txBody>
                    <a:bodyPr/>
                    <a:lstStyle/>
                    <a:p>
                      <a:pPr lvl="0" rtl="0">
                        <a:spcBef>
                          <a:spcPts val="0"/>
                        </a:spcBef>
                        <a:buNone/>
                      </a:pPr>
                      <a:r>
                        <a:rPr lang="en-US" sz="1800"/>
                        <a:t>1</a:t>
                      </a:r>
                    </a:p>
                  </a:txBody>
                  <a:tcPr marL="91425" marR="91425" marT="91425" marB="91425"/>
                </a:tc>
                <a:tc>
                  <a:txBody>
                    <a:bodyPr/>
                    <a:lstStyle/>
                    <a:p>
                      <a:pPr lvl="0" algn="ctr" rtl="0">
                        <a:spcBef>
                          <a:spcPts val="0"/>
                        </a:spcBef>
                        <a:buClr>
                          <a:schemeClr val="dk1"/>
                        </a:buClr>
                        <a:buSzPct val="61111"/>
                        <a:buFont typeface="Arial"/>
                        <a:buNone/>
                      </a:pPr>
                      <a:r>
                        <a:rPr lang="en-US" sz="1800" dirty="0" smtClean="0">
                          <a:solidFill>
                            <a:schemeClr val="dk1"/>
                          </a:solidFill>
                        </a:rPr>
                        <a:t>--</a:t>
                      </a:r>
                      <a:endParaRPr lang="en-US" sz="1800" dirty="0">
                        <a:solidFill>
                          <a:schemeClr val="dk1"/>
                        </a:solidFill>
                      </a:endParaRPr>
                    </a:p>
                  </a:txBody>
                  <a:tcPr marL="91425" marR="91425" marT="91425" marB="91425"/>
                </a:tc>
                <a:tc>
                  <a:txBody>
                    <a:bodyPr/>
                    <a:lstStyle/>
                    <a:p>
                      <a:pPr lvl="0" rtl="0">
                        <a:spcBef>
                          <a:spcPts val="0"/>
                        </a:spcBef>
                        <a:buNone/>
                      </a:pPr>
                      <a:r>
                        <a:rPr lang="en-US" sz="1800" dirty="0" smtClean="0">
                          <a:solidFill>
                            <a:schemeClr val="dk1"/>
                          </a:solidFill>
                        </a:rPr>
                        <a:t>{&lt;</a:t>
                      </a:r>
                      <a:r>
                        <a:rPr lang="en-US" sz="1800" dirty="0">
                          <a:solidFill>
                            <a:schemeClr val="dk1"/>
                          </a:solidFill>
                        </a:rPr>
                        <a:t>x</a:t>
                      </a:r>
                      <a:r>
                        <a:rPr lang="en-US" sz="1800" dirty="0" smtClean="0">
                          <a:solidFill>
                            <a:schemeClr val="dk1"/>
                          </a:solidFill>
                        </a:rPr>
                        <a:t>,?&gt;,&lt;</a:t>
                      </a:r>
                      <a:r>
                        <a:rPr lang="en-US" sz="1800" dirty="0">
                          <a:solidFill>
                            <a:schemeClr val="dk1"/>
                          </a:solidFill>
                        </a:rPr>
                        <a:t>y</a:t>
                      </a:r>
                      <a:r>
                        <a:rPr lang="en-US" sz="1800" dirty="0" smtClean="0">
                          <a:solidFill>
                            <a:schemeClr val="dk1"/>
                          </a:solidFill>
                        </a:rPr>
                        <a:t>,?&gt;}</a:t>
                      </a:r>
                      <a:endParaRPr lang="en-US" sz="1800" dirty="0">
                        <a:solidFill>
                          <a:schemeClr val="dk1"/>
                        </a:solidFill>
                      </a:endParaRPr>
                    </a:p>
                  </a:txBody>
                  <a:tcPr marL="91425" marR="91425" marT="91425" marB="91425"/>
                </a:tc>
              </a:tr>
              <a:tr h="516093">
                <a:tc>
                  <a:txBody>
                    <a:bodyPr/>
                    <a:lstStyle/>
                    <a:p>
                      <a:pPr lvl="0" rtl="0">
                        <a:spcBef>
                          <a:spcPts val="0"/>
                        </a:spcBef>
                        <a:buNone/>
                      </a:pPr>
                      <a:r>
                        <a:rPr lang="en-US" sz="1800"/>
                        <a:t>2</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
                          <a:schemeClr val="dk1"/>
                        </a:buClr>
                        <a:buSzPct val="78571"/>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{&lt;x,?&gt;,&lt;y,?&gt;}</a:t>
                      </a:r>
                      <a:endParaRPr lang="en-US" sz="1800" dirty="0">
                        <a:solidFill>
                          <a:schemeClr val="dk1"/>
                        </a:solidFill>
                      </a:endParaRP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{&lt;x,2&gt;,&lt;y,?&gt;}</a:t>
                      </a:r>
                      <a:endParaRPr lang="en-US" sz="1800" dirty="0">
                        <a:solidFill>
                          <a:schemeClr val="dk1"/>
                        </a:solidFill>
                      </a:endParaRPr>
                    </a:p>
                  </a:txBody>
                  <a:tcPr marL="91425" marR="91425" marT="91425" marB="91425"/>
                </a:tc>
              </a:tr>
              <a:tr h="513183">
                <a:tc>
                  <a:txBody>
                    <a:bodyPr/>
                    <a:lstStyle/>
                    <a:p>
                      <a:pPr lvl="0" rtl="0">
                        <a:spcBef>
                          <a:spcPts val="0"/>
                        </a:spcBef>
                        <a:buNone/>
                      </a:pPr>
                      <a:r>
                        <a:rPr lang="en-US" sz="1800"/>
                        <a:t>3</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
                          <a:srgbClr val="0000FF"/>
                        </a:buClr>
                        <a:buSzPct val="25000"/>
                        <a:buFont typeface="Arial"/>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{&lt;x,2&gt;,&lt;y,?&gt;}</a:t>
                      </a:r>
                      <a:endParaRPr lang="en-US" sz="1800" dirty="0"/>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{&lt;x,2&gt;,&lt;y,3&gt;}</a:t>
                      </a:r>
                      <a:endParaRPr lang="en-US" sz="1800" dirty="0"/>
                    </a:p>
                  </a:txBody>
                  <a:tcPr marL="91425" marR="91425" marT="91425" marB="91425"/>
                </a:tc>
              </a:tr>
              <a:tr h="513184">
                <a:tc>
                  <a:txBody>
                    <a:bodyPr/>
                    <a:lstStyle/>
                    <a:p>
                      <a:pPr lvl="0" rtl="0">
                        <a:spcBef>
                          <a:spcPts val="0"/>
                        </a:spcBef>
                        <a:buNone/>
                      </a:pPr>
                      <a:r>
                        <a:rPr lang="en-US" sz="1800"/>
                        <a:t>4</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AA84F"/>
                          </a:solidFill>
                          <a:effectLst/>
                          <a:uLnTx/>
                          <a:uFillTx/>
                          <a:latin typeface="+mn-lt"/>
                          <a:ea typeface="+mn-ea"/>
                          <a:cs typeface="+mn-cs"/>
                        </a:rPr>
                        <a:t>{&lt;x,2&gt;,&lt;y,3&gt;,&lt;y,5&gt;,&lt;x,6&gt;}</a:t>
                      </a:r>
                      <a:endParaRPr lang="en-US"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AA84F"/>
                          </a:solidFill>
                          <a:effectLst/>
                          <a:uLnTx/>
                          <a:uFillTx/>
                          <a:latin typeface="+mn-lt"/>
                          <a:ea typeface="+mn-ea"/>
                          <a:cs typeface="+mn-cs"/>
                        </a:rPr>
                        <a:t>{&lt;x,2&gt;,&lt;y,3&gt;,&lt;y,5&gt;,&lt;x,6&gt;}</a:t>
                      </a:r>
                      <a:endParaRPr lang="en-US" dirty="0"/>
                    </a:p>
                  </a:txBody>
                  <a:tcPr marL="91425" marR="91425" marT="91425" marB="91425"/>
                </a:tc>
              </a:tr>
              <a:tr h="513184">
                <a:tc>
                  <a:txBody>
                    <a:bodyPr/>
                    <a:lstStyle/>
                    <a:p>
                      <a:pPr lvl="0" rtl="0">
                        <a:spcBef>
                          <a:spcPts val="0"/>
                        </a:spcBef>
                        <a:buNone/>
                      </a:pPr>
                      <a:r>
                        <a:rPr lang="en-US" sz="1800"/>
                        <a:t>5</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AA84F"/>
                          </a:solidFill>
                          <a:effectLst/>
                          <a:uLnTx/>
                          <a:uFillTx/>
                          <a:latin typeface="+mn-lt"/>
                          <a:ea typeface="+mn-ea"/>
                          <a:cs typeface="+mn-cs"/>
                        </a:rPr>
                        <a:t>{&lt;x,2&gt;,&lt;y,3&gt;,&lt;y,5&gt;,&lt;x,6&gt;}</a:t>
                      </a:r>
                      <a:endParaRPr lang="en-US" dirty="0"/>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
                          <a:srgbClr val="0000FF"/>
                        </a:buClr>
                        <a:buSzPct val="25000"/>
                        <a:buFont typeface="Arial"/>
                        <a:buNone/>
                        <a:tabLst/>
                        <a:defRPr/>
                      </a:pPr>
                      <a:r>
                        <a:rPr kumimoji="0" lang="en-US" sz="1800" b="0" i="0" u="none" strike="noStrike" kern="1200" cap="none" spc="0" normalizeH="0" baseline="0" noProof="0" dirty="0" smtClean="0">
                          <a:ln>
                            <a:noFill/>
                          </a:ln>
                          <a:solidFill>
                            <a:srgbClr val="6AA84F"/>
                          </a:solidFill>
                          <a:effectLst/>
                          <a:uLnTx/>
                          <a:uFillTx/>
                          <a:latin typeface="+mn-lt"/>
                          <a:ea typeface="+mn-ea"/>
                          <a:cs typeface="+mn-cs"/>
                        </a:rPr>
                        <a:t>{&lt;x,2&gt;,&lt;y,5&gt;,&lt;x,6&gt;}</a:t>
                      </a:r>
                    </a:p>
                  </a:txBody>
                  <a:tcPr marL="91425" marR="91425" marT="91425" marB="91425"/>
                </a:tc>
              </a:tr>
              <a:tr h="513183">
                <a:tc>
                  <a:txBody>
                    <a:bodyPr/>
                    <a:lstStyle/>
                    <a:p>
                      <a:pPr lvl="0" rtl="0">
                        <a:spcBef>
                          <a:spcPts val="0"/>
                        </a:spcBef>
                        <a:buNone/>
                      </a:pPr>
                      <a:r>
                        <a:rPr lang="en-US" sz="1800"/>
                        <a:t>6</a:t>
                      </a:r>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AA84F"/>
                          </a:solidFill>
                          <a:effectLst/>
                          <a:uLnTx/>
                          <a:uFillTx/>
                          <a:latin typeface="+mn-lt"/>
                          <a:ea typeface="+mn-ea"/>
                          <a:cs typeface="+mn-cs"/>
                        </a:rPr>
                        <a:t>{&lt;x,2&gt;,&lt;y,5&gt;,&lt;x,6&gt;}</a:t>
                      </a:r>
                      <a:endParaRPr lang="en-US" dirty="0"/>
                    </a:p>
                  </a:txBody>
                  <a:tcPr marL="91425" marR="91425" marT="91425" marB="91425"/>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AA84F"/>
                          </a:solidFill>
                          <a:effectLst/>
                          <a:uLnTx/>
                          <a:uFillTx/>
                          <a:latin typeface="+mn-lt"/>
                          <a:ea typeface="+mn-ea"/>
                          <a:cs typeface="+mn-cs"/>
                        </a:rPr>
                        <a:t>{&lt;y,5&gt;,&lt;x,6&gt;}</a:t>
                      </a:r>
                      <a:endParaRPr lang="en-US" dirty="0"/>
                    </a:p>
                  </a:txBody>
                  <a:tcPr marL="91425" marR="91425" marT="91425" marB="91425"/>
                </a:tc>
              </a:tr>
              <a:tr h="456292">
                <a:tc>
                  <a:txBody>
                    <a:bodyPr/>
                    <a:lstStyle/>
                    <a:p>
                      <a:pPr lvl="0" rtl="0">
                        <a:spcBef>
                          <a:spcPts val="0"/>
                        </a:spcBef>
                        <a:buNone/>
                      </a:pPr>
                      <a:r>
                        <a:rPr lang="en-US" sz="1800"/>
                        <a:t>7</a:t>
                      </a:r>
                    </a:p>
                  </a:txBody>
                  <a:tcPr marL="91425" marR="91425" marT="91425" marB="9142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AA84F"/>
                          </a:solidFill>
                          <a:effectLst/>
                          <a:uLnTx/>
                          <a:uFillTx/>
                          <a:latin typeface="+mn-lt"/>
                          <a:ea typeface="+mn-ea"/>
                          <a:cs typeface="+mn-cs"/>
                        </a:rPr>
                        <a:t>{&lt;x,2&gt;,&lt;y,3&gt;,&lt;y,5&gt;,&lt;x,6&gt;}</a:t>
                      </a:r>
                      <a:endParaRPr kumimoji="0" lang="en-US" sz="1350" b="0" i="0" u="none" strike="noStrike" kern="1200" cap="none" spc="0" normalizeH="0" baseline="0" noProof="0" dirty="0" smtClean="0">
                        <a:ln>
                          <a:noFill/>
                        </a:ln>
                        <a:solidFill>
                          <a:prstClr val="black"/>
                        </a:solidFill>
                        <a:effectLst/>
                        <a:uLnTx/>
                        <a:uFillTx/>
                        <a:latin typeface="+mn-lt"/>
                        <a:ea typeface="+mn-ea"/>
                        <a:cs typeface="+mn-cs"/>
                      </a:endParaRPr>
                    </a:p>
                  </a:txBody>
                  <a:tcPr marL="91425" marR="91425" marT="91425" marB="91425"/>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prstClr val="black"/>
                          </a:solidFill>
                          <a:effectLst/>
                          <a:uLnTx/>
                          <a:uFillTx/>
                          <a:latin typeface="+mn-lt"/>
                          <a:ea typeface="+mn-ea"/>
                          <a:cs typeface="+mn-cs"/>
                        </a:rPr>
                        <a:t>--</a:t>
                      </a:r>
                      <a:endParaRPr lang="en-US" dirty="0"/>
                    </a:p>
                  </a:txBody>
                  <a:tcPr marL="91425" marR="91425" marT="91425" marB="91425"/>
                </a:tc>
              </a:tr>
            </a:tbl>
          </a:graphicData>
        </a:graphic>
      </p:graphicFrame>
      <p:cxnSp>
        <p:nvCxnSpPr>
          <p:cNvPr id="475" name="Shape 475"/>
          <p:cNvCxnSpPr>
            <a:stCxn id="476" idx="2"/>
            <a:endCxn id="477" idx="0"/>
          </p:cNvCxnSpPr>
          <p:nvPr/>
        </p:nvCxnSpPr>
        <p:spPr>
          <a:xfrm flipH="1">
            <a:off x="7491633" y="3342621"/>
            <a:ext cx="1800" cy="346800"/>
          </a:xfrm>
          <a:prstGeom prst="straightConnector1">
            <a:avLst/>
          </a:prstGeom>
          <a:noFill/>
          <a:ln w="25400" cap="flat" cmpd="sng">
            <a:solidFill>
              <a:srgbClr val="000000"/>
            </a:solidFill>
            <a:prstDash val="solid"/>
            <a:round/>
            <a:headEnd type="none" w="med" len="med"/>
            <a:tailEnd type="triangle" w="lg" len="lg"/>
          </a:ln>
        </p:spPr>
      </p:cxnSp>
      <p:sp>
        <p:nvSpPr>
          <p:cNvPr id="478" name="Shape 478"/>
          <p:cNvSpPr/>
          <p:nvPr/>
        </p:nvSpPr>
        <p:spPr>
          <a:xfrm>
            <a:off x="7048238" y="2433594"/>
            <a:ext cx="890399" cy="279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y</a:t>
            </a:r>
          </a:p>
        </p:txBody>
      </p:sp>
      <p:sp>
        <p:nvSpPr>
          <p:cNvPr id="477" name="Shape 477"/>
          <p:cNvSpPr/>
          <p:nvPr/>
        </p:nvSpPr>
        <p:spPr>
          <a:xfrm>
            <a:off x="6848972" y="3689452"/>
            <a:ext cx="1285499"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1) ?</a:t>
            </a:r>
          </a:p>
        </p:txBody>
      </p:sp>
      <p:cxnSp>
        <p:nvCxnSpPr>
          <p:cNvPr id="479" name="Shape 479"/>
          <p:cNvCxnSpPr/>
          <p:nvPr/>
        </p:nvCxnSpPr>
        <p:spPr>
          <a:xfrm>
            <a:off x="7493375" y="2713508"/>
            <a:ext cx="0" cy="348900"/>
          </a:xfrm>
          <a:prstGeom prst="straightConnector1">
            <a:avLst/>
          </a:prstGeom>
          <a:noFill/>
          <a:ln w="25400" cap="flat" cmpd="sng">
            <a:solidFill>
              <a:srgbClr val="000000"/>
            </a:solidFill>
            <a:prstDash val="solid"/>
            <a:round/>
            <a:headEnd type="none" w="med" len="med"/>
            <a:tailEnd type="triangle" w="lg" len="lg"/>
          </a:ln>
        </p:spPr>
      </p:cxnSp>
      <p:cxnSp>
        <p:nvCxnSpPr>
          <p:cNvPr id="480" name="Shape 480"/>
          <p:cNvCxnSpPr>
            <a:stCxn id="477" idx="2"/>
            <a:endCxn id="481" idx="0"/>
          </p:cNvCxnSpPr>
          <p:nvPr/>
        </p:nvCxnSpPr>
        <p:spPr>
          <a:xfrm flipH="1">
            <a:off x="6685917" y="4030557"/>
            <a:ext cx="805800" cy="329699"/>
          </a:xfrm>
          <a:prstGeom prst="straightConnector1">
            <a:avLst/>
          </a:prstGeom>
          <a:noFill/>
          <a:ln w="25400" cap="flat" cmpd="sng">
            <a:solidFill>
              <a:srgbClr val="000000"/>
            </a:solidFill>
            <a:prstDash val="solid"/>
            <a:round/>
            <a:headEnd type="none" w="med" len="med"/>
            <a:tailEnd type="triangle" w="lg" len="lg"/>
          </a:ln>
        </p:spPr>
      </p:cxnSp>
      <p:sp>
        <p:nvSpPr>
          <p:cNvPr id="482" name="Shape 482"/>
          <p:cNvSpPr/>
          <p:nvPr/>
        </p:nvSpPr>
        <p:spPr>
          <a:xfrm>
            <a:off x="8087133" y="4367524"/>
            <a:ext cx="973800"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sp>
        <p:nvSpPr>
          <p:cNvPr id="481" name="Shape 481"/>
          <p:cNvSpPr/>
          <p:nvPr/>
        </p:nvSpPr>
        <p:spPr>
          <a:xfrm>
            <a:off x="6199052" y="4360339"/>
            <a:ext cx="973800" cy="3470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483" name="Shape 483"/>
          <p:cNvCxnSpPr>
            <a:stCxn id="484" idx="2"/>
            <a:endCxn id="478" idx="0"/>
          </p:cNvCxnSpPr>
          <p:nvPr/>
        </p:nvCxnSpPr>
        <p:spPr>
          <a:xfrm>
            <a:off x="7493442" y="2153815"/>
            <a:ext cx="0" cy="279900"/>
          </a:xfrm>
          <a:prstGeom prst="straightConnector1">
            <a:avLst/>
          </a:prstGeom>
          <a:noFill/>
          <a:ln w="25400" cap="flat" cmpd="sng">
            <a:solidFill>
              <a:srgbClr val="000000"/>
            </a:solidFill>
            <a:prstDash val="solid"/>
            <a:round/>
            <a:headEnd type="none" w="med" len="med"/>
            <a:tailEnd type="triangle" w="lg" len="lg"/>
          </a:ln>
        </p:spPr>
      </p:cxnSp>
      <p:cxnSp>
        <p:nvCxnSpPr>
          <p:cNvPr id="485" name="Shape 485"/>
          <p:cNvCxnSpPr>
            <a:stCxn id="477" idx="2"/>
            <a:endCxn id="482" idx="0"/>
          </p:cNvCxnSpPr>
          <p:nvPr/>
        </p:nvCxnSpPr>
        <p:spPr>
          <a:xfrm>
            <a:off x="7491717" y="4030557"/>
            <a:ext cx="1082400" cy="336899"/>
          </a:xfrm>
          <a:prstGeom prst="straightConnector1">
            <a:avLst/>
          </a:prstGeom>
          <a:noFill/>
          <a:ln w="25400" cap="flat" cmpd="sng">
            <a:solidFill>
              <a:srgbClr val="000000"/>
            </a:solidFill>
            <a:prstDash val="solid"/>
            <a:round/>
            <a:headEnd type="none" w="med" len="med"/>
            <a:tailEnd type="triangle" w="lg" len="lg"/>
          </a:ln>
        </p:spPr>
      </p:cxnSp>
      <p:sp>
        <p:nvSpPr>
          <p:cNvPr id="484" name="Shape 484"/>
          <p:cNvSpPr/>
          <p:nvPr/>
        </p:nvSpPr>
        <p:spPr>
          <a:xfrm>
            <a:off x="7006542" y="1816320"/>
            <a:ext cx="973800" cy="337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a:t>
            </a:r>
            <a:r>
              <a:rPr lang="en-US" sz="2400">
                <a:solidFill>
                  <a:schemeClr val="dk1"/>
                </a:solidFill>
                <a:latin typeface="Calibri"/>
                <a:ea typeface="Calibri"/>
                <a:cs typeface="Calibri"/>
                <a:sym typeface="Calibri"/>
              </a:rPr>
              <a:t>try</a:t>
            </a:r>
          </a:p>
        </p:txBody>
      </p:sp>
      <p:sp>
        <p:nvSpPr>
          <p:cNvPr id="476" name="Shape 476"/>
          <p:cNvSpPr/>
          <p:nvPr/>
        </p:nvSpPr>
        <p:spPr>
          <a:xfrm>
            <a:off x="7048238" y="3062726"/>
            <a:ext cx="890399" cy="279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sp>
        <p:nvSpPr>
          <p:cNvPr id="486" name="Shape 486"/>
          <p:cNvSpPr txBox="1"/>
          <p:nvPr/>
        </p:nvSpPr>
        <p:spPr>
          <a:xfrm>
            <a:off x="6408694" y="2384858"/>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487" name="Shape 487"/>
          <p:cNvSpPr txBox="1"/>
          <p:nvPr/>
        </p:nvSpPr>
        <p:spPr>
          <a:xfrm>
            <a:off x="6408694" y="1815499"/>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488" name="Shape 488"/>
          <p:cNvSpPr txBox="1"/>
          <p:nvPr/>
        </p:nvSpPr>
        <p:spPr>
          <a:xfrm>
            <a:off x="6408694" y="3025387"/>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489" name="Shape 489"/>
          <p:cNvSpPr txBox="1"/>
          <p:nvPr/>
        </p:nvSpPr>
        <p:spPr>
          <a:xfrm>
            <a:off x="7561325" y="4377614"/>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490" name="Shape 490"/>
          <p:cNvSpPr txBox="1"/>
          <p:nvPr/>
        </p:nvSpPr>
        <p:spPr>
          <a:xfrm>
            <a:off x="6264615" y="3665915"/>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491" name="Shape 491"/>
          <p:cNvSpPr/>
          <p:nvPr/>
        </p:nvSpPr>
        <p:spPr>
          <a:xfrm>
            <a:off x="6199052" y="5053907"/>
            <a:ext cx="973800" cy="341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492" name="Shape 492"/>
          <p:cNvCxnSpPr>
            <a:endCxn id="491" idx="0"/>
          </p:cNvCxnSpPr>
          <p:nvPr/>
        </p:nvCxnSpPr>
        <p:spPr>
          <a:xfrm>
            <a:off x="6685952" y="4707407"/>
            <a:ext cx="0" cy="346500"/>
          </a:xfrm>
          <a:prstGeom prst="straightConnector1">
            <a:avLst/>
          </a:prstGeom>
          <a:noFill/>
          <a:ln w="25400" cap="flat" cmpd="sng">
            <a:solidFill>
              <a:srgbClr val="000000"/>
            </a:solidFill>
            <a:prstDash val="solid"/>
            <a:round/>
            <a:headEnd type="none" w="med" len="med"/>
            <a:tailEnd type="triangle" w="lg" len="lg"/>
          </a:ln>
        </p:spPr>
      </p:cxnSp>
      <p:sp>
        <p:nvSpPr>
          <p:cNvPr id="494" name="Shape 494"/>
          <p:cNvSpPr/>
          <p:nvPr/>
        </p:nvSpPr>
        <p:spPr>
          <a:xfrm>
            <a:off x="5703295" y="3438666"/>
            <a:ext cx="1715247" cy="2156300"/>
          </a:xfrm>
          <a:custGeom>
            <a:avLst/>
            <a:gdLst/>
            <a:ahLst/>
            <a:cxnLst/>
            <a:rect l="0" t="0" r="0" b="0"/>
            <a:pathLst>
              <a:path w="61129" h="86252" extrusionOk="0">
                <a:moveTo>
                  <a:pt x="26759" y="78309"/>
                </a:moveTo>
                <a:cubicBezTo>
                  <a:pt x="24133" y="79582"/>
                  <a:pt x="15303" y="87936"/>
                  <a:pt x="11007" y="85947"/>
                </a:cubicBezTo>
                <a:cubicBezTo>
                  <a:pt x="6710" y="83958"/>
                  <a:pt x="1618" y="80138"/>
                  <a:pt x="982" y="66375"/>
                </a:cubicBezTo>
                <a:cubicBezTo>
                  <a:pt x="345" y="52611"/>
                  <a:pt x="-2836" y="12990"/>
                  <a:pt x="7188" y="3364"/>
                </a:cubicBezTo>
                <a:cubicBezTo>
                  <a:pt x="17212" y="-6262"/>
                  <a:pt x="52138" y="7739"/>
                  <a:pt x="61129" y="8615"/>
                </a:cubicBezTo>
              </a:path>
            </a:pathLst>
          </a:custGeom>
          <a:noFill/>
          <a:ln w="28575" cap="flat" cmpd="sng">
            <a:solidFill>
              <a:srgbClr val="000000"/>
            </a:solidFill>
            <a:prstDash val="solid"/>
            <a:round/>
            <a:headEnd type="none" w="lg" len="lg"/>
            <a:tailEnd type="triangle" w="lg" len="lg"/>
          </a:ln>
        </p:spPr>
      </p:sp>
      <p:sp>
        <p:nvSpPr>
          <p:cNvPr id="495" name="Shape 495"/>
          <p:cNvSpPr txBox="1"/>
          <p:nvPr/>
        </p:nvSpPr>
        <p:spPr>
          <a:xfrm>
            <a:off x="5703295" y="4336435"/>
            <a:ext cx="608100" cy="348900"/>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496" name="Shape 496"/>
          <p:cNvSpPr txBox="1"/>
          <p:nvPr/>
        </p:nvSpPr>
        <p:spPr>
          <a:xfrm>
            <a:off x="5790330" y="5018142"/>
            <a:ext cx="608100" cy="348900"/>
          </a:xfrm>
          <a:prstGeom prst="rect">
            <a:avLst/>
          </a:prstGeom>
          <a:noFill/>
          <a:ln>
            <a:noFill/>
          </a:ln>
        </p:spPr>
        <p:txBody>
          <a:bodyPr lIns="91425" tIns="91425" rIns="91425" bIns="91425" anchor="ctr" anchorCtr="0">
            <a:noAutofit/>
          </a:bodyPr>
          <a:lstStyle/>
          <a:p>
            <a:r>
              <a:rPr lang="en-US" sz="2400">
                <a:solidFill>
                  <a:schemeClr val="dk1"/>
                </a:solidFill>
                <a:latin typeface="Calibri"/>
                <a:ea typeface="Calibri"/>
                <a:cs typeface="Calibri"/>
                <a:sym typeface="Calibri"/>
              </a:rPr>
              <a:t>6:</a:t>
            </a:r>
          </a:p>
        </p:txBody>
      </p:sp>
      <p:sp>
        <p:nvSpPr>
          <p:cNvPr id="27" name="Shape 497"/>
          <p:cNvSpPr txBox="1"/>
          <p:nvPr/>
        </p:nvSpPr>
        <p:spPr>
          <a:xfrm>
            <a:off x="6376497" y="397682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true</a:t>
            </a:r>
          </a:p>
        </p:txBody>
      </p:sp>
      <p:sp>
        <p:nvSpPr>
          <p:cNvPr id="28" name="Shape 498"/>
          <p:cNvSpPr txBox="1"/>
          <p:nvPr/>
        </p:nvSpPr>
        <p:spPr>
          <a:xfrm>
            <a:off x="8076311" y="39718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Tree>
    <p:extLst>
      <p:ext uri="{BB962C8B-B14F-4D97-AF65-F5344CB8AC3E}">
        <p14:creationId xmlns:p14="http://schemas.microsoft.com/office/powerpoint/2010/main" val="193233927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Shape 507"/>
          <p:cNvSpPr txBox="1">
            <a:spLocks noGrp="1"/>
          </p:cNvSpPr>
          <p:nvPr>
            <p:ph type="title"/>
          </p:nvPr>
        </p:nvSpPr>
        <p:spPr>
          <a:prstGeom prst="rect">
            <a:avLst/>
          </a:prstGeom>
        </p:spPr>
        <p:txBody>
          <a:bodyPr vert="horz" lIns="91425" tIns="91425" rIns="91425" bIns="91425" rtlCol="0" anchor="ctr" anchorCtr="0">
            <a:noAutofit/>
          </a:bodyPr>
          <a:lstStyle/>
          <a:p>
            <a:r>
              <a:rPr lang="en-US" b="0" dirty="0">
                <a:solidFill>
                  <a:schemeClr val="tx1"/>
                </a:solidFill>
              </a:rPr>
              <a:t>Does It Always Terminate?</a:t>
            </a:r>
          </a:p>
        </p:txBody>
      </p:sp>
      <p:sp>
        <p:nvSpPr>
          <p:cNvPr id="506" name="Shape 506"/>
          <p:cNvSpPr txBox="1">
            <a:spLocks noGrp="1"/>
          </p:cNvSpPr>
          <p:nvPr>
            <p:ph idx="1"/>
          </p:nvPr>
        </p:nvSpPr>
        <p:spPr>
          <a:prstGeom prst="rect">
            <a:avLst/>
          </a:prstGeom>
        </p:spPr>
        <p:txBody>
          <a:bodyPr vert="horz" lIns="91425" tIns="91425" rIns="91425" bIns="91425" rtlCol="0" anchor="t" anchorCtr="0">
            <a:noAutofit/>
          </a:bodyPr>
          <a:lstStyle/>
          <a:p>
            <a:pPr marL="0" indent="0">
              <a:spcBef>
                <a:spcPts val="0"/>
              </a:spcBef>
              <a:buNone/>
            </a:pPr>
            <a:r>
              <a:rPr lang="en-US" sz="2800" dirty="0">
                <a:solidFill>
                  <a:schemeClr val="tx1"/>
                </a:solidFill>
                <a:ea typeface="Calibri Regular" charset="0"/>
                <a:cs typeface="Calibri Regular" charset="0"/>
                <a:sym typeface="Shadows Into Light"/>
              </a:rPr>
              <a:t>Chaotic Iteration algorithm always terminates</a:t>
            </a:r>
            <a:br>
              <a:rPr lang="en-US" sz="2800" dirty="0">
                <a:solidFill>
                  <a:schemeClr val="tx1"/>
                </a:solidFill>
                <a:ea typeface="Calibri Regular" charset="0"/>
                <a:cs typeface="Calibri Regular" charset="0"/>
                <a:sym typeface="Shadows Into Light"/>
              </a:rPr>
            </a:br>
            <a:endParaRPr lang="en-US" sz="2800" dirty="0">
              <a:solidFill>
                <a:schemeClr val="tx1"/>
              </a:solidFill>
              <a:ea typeface="Calibri Regular" charset="0"/>
              <a:cs typeface="Calibri Regular" charset="0"/>
              <a:sym typeface="Shadows Into Light"/>
            </a:endParaRPr>
          </a:p>
          <a:p>
            <a:pPr marL="914400" indent="-368300">
              <a:spcBef>
                <a:spcPts val="0"/>
              </a:spcBef>
              <a:buFont typeface="Shadows Into Light"/>
            </a:pPr>
            <a:r>
              <a:rPr lang="en-US" sz="2600" dirty="0">
                <a:solidFill>
                  <a:schemeClr val="tx1"/>
                </a:solidFill>
                <a:ea typeface="Calibri Regular" charset="0"/>
                <a:cs typeface="Calibri Regular" charset="0"/>
                <a:sym typeface="Shadows Into Light"/>
              </a:rPr>
              <a:t>The two operations of reaching definitions </a:t>
            </a:r>
            <a:r>
              <a:rPr lang="en-US" sz="2600" dirty="0" smtClean="0">
                <a:solidFill>
                  <a:schemeClr val="tx1"/>
                </a:solidFill>
                <a:ea typeface="Calibri Regular" charset="0"/>
                <a:cs typeface="Calibri Regular" charset="0"/>
                <a:sym typeface="Shadows Into Light"/>
              </a:rPr>
              <a:t/>
            </a:r>
            <a:br>
              <a:rPr lang="en-US" sz="2600" dirty="0" smtClean="0">
                <a:solidFill>
                  <a:schemeClr val="tx1"/>
                </a:solidFill>
                <a:ea typeface="Calibri Regular" charset="0"/>
                <a:cs typeface="Calibri Regular" charset="0"/>
                <a:sym typeface="Shadows Into Light"/>
              </a:rPr>
            </a:br>
            <a:r>
              <a:rPr lang="en-US" sz="2600" dirty="0" smtClean="0">
                <a:solidFill>
                  <a:schemeClr val="tx1"/>
                </a:solidFill>
                <a:ea typeface="Calibri Regular" charset="0"/>
                <a:cs typeface="Calibri Regular" charset="0"/>
                <a:sym typeface="Shadows Into Light"/>
              </a:rPr>
              <a:t>analysis</a:t>
            </a:r>
            <a:r>
              <a:rPr lang="en-US" sz="2600" dirty="0" smtClean="0">
                <a:ea typeface="Calibri Regular" charset="0"/>
                <a:cs typeface="Calibri Regular" charset="0"/>
                <a:sym typeface="Shadows Into Light"/>
              </a:rPr>
              <a:t> </a:t>
            </a:r>
            <a:r>
              <a:rPr lang="en-US" sz="2600" dirty="0" smtClean="0">
                <a:solidFill>
                  <a:schemeClr val="tx1"/>
                </a:solidFill>
                <a:ea typeface="Calibri Regular" charset="0"/>
                <a:cs typeface="Calibri Regular" charset="0"/>
                <a:sym typeface="Shadows Into Light"/>
              </a:rPr>
              <a:t>are </a:t>
            </a:r>
            <a:r>
              <a:rPr lang="en-US" sz="2600" dirty="0">
                <a:solidFill>
                  <a:schemeClr val="tx1"/>
                </a:solidFill>
                <a:ea typeface="Calibri Regular" charset="0"/>
                <a:cs typeface="Calibri Regular" charset="0"/>
                <a:sym typeface="Shadows Into Light"/>
              </a:rPr>
              <a:t>monotonic</a:t>
            </a:r>
          </a:p>
          <a:p>
            <a:pPr marL="914400" indent="0">
              <a:spcBef>
                <a:spcPts val="0"/>
              </a:spcBef>
              <a:buNone/>
            </a:pPr>
            <a:r>
              <a:rPr lang="en-US" sz="2600" dirty="0">
                <a:solidFill>
                  <a:schemeClr val="tx1"/>
                </a:solidFill>
                <a:ea typeface="Calibri Regular" charset="0"/>
                <a:cs typeface="Calibri Regular" charset="0"/>
                <a:sym typeface="Shadows Into Light"/>
              </a:rPr>
              <a:t>=&gt; IN and OUT sets never shrink, only grow</a:t>
            </a:r>
          </a:p>
          <a:p>
            <a:pPr marL="914400" indent="-368300">
              <a:spcBef>
                <a:spcPts val="0"/>
              </a:spcBef>
              <a:buFont typeface="Shadows Into Light"/>
            </a:pPr>
            <a:r>
              <a:rPr lang="en-US" sz="2600" dirty="0">
                <a:solidFill>
                  <a:schemeClr val="tx1"/>
                </a:solidFill>
                <a:ea typeface="Calibri Regular" charset="0"/>
                <a:cs typeface="Calibri Regular" charset="0"/>
                <a:sym typeface="Shadows Into Light"/>
              </a:rPr>
              <a:t>Largest they can be is set of all definitions in </a:t>
            </a:r>
            <a:r>
              <a:rPr lang="en-US" sz="2600" dirty="0" smtClean="0">
                <a:solidFill>
                  <a:schemeClr val="tx1"/>
                </a:solidFill>
                <a:ea typeface="Calibri Regular" charset="0"/>
                <a:cs typeface="Calibri Regular" charset="0"/>
                <a:sym typeface="Shadows Into Light"/>
              </a:rPr>
              <a:t>program, which </a:t>
            </a:r>
            <a:r>
              <a:rPr lang="en-US" sz="2600" dirty="0">
                <a:solidFill>
                  <a:schemeClr val="tx1"/>
                </a:solidFill>
                <a:ea typeface="Calibri Regular" charset="0"/>
                <a:cs typeface="Calibri Regular" charset="0"/>
                <a:sym typeface="Shadows Into Light"/>
              </a:rPr>
              <a:t>is finite</a:t>
            </a:r>
          </a:p>
          <a:p>
            <a:pPr marL="457200" indent="457200">
              <a:spcBef>
                <a:spcPts val="0"/>
              </a:spcBef>
              <a:buNone/>
            </a:pPr>
            <a:r>
              <a:rPr lang="en-US" sz="2600" dirty="0">
                <a:solidFill>
                  <a:schemeClr val="tx1"/>
                </a:solidFill>
                <a:ea typeface="Calibri Regular" charset="0"/>
                <a:cs typeface="Calibri Regular" charset="0"/>
                <a:sym typeface="Shadows Into Light"/>
              </a:rPr>
              <a:t>=&gt; IN and OUT cannot grow forever</a:t>
            </a:r>
            <a:r>
              <a:rPr lang="en-US" sz="2200" dirty="0">
                <a:solidFill>
                  <a:schemeClr val="tx1"/>
                </a:solidFill>
                <a:ea typeface="Calibri Regular" charset="0"/>
                <a:cs typeface="Calibri Regular" charset="0"/>
                <a:sym typeface="Shadows Into Light"/>
              </a:rPr>
              <a:t/>
            </a:r>
            <a:br>
              <a:rPr lang="en-US" sz="2200" dirty="0">
                <a:solidFill>
                  <a:schemeClr val="tx1"/>
                </a:solidFill>
                <a:ea typeface="Calibri Regular" charset="0"/>
                <a:cs typeface="Calibri Regular" charset="0"/>
                <a:sym typeface="Shadows Into Light"/>
              </a:rPr>
            </a:br>
            <a:endParaRPr lang="en-US" sz="2200" dirty="0">
              <a:solidFill>
                <a:schemeClr val="tx1"/>
              </a:solidFill>
              <a:ea typeface="Calibri Regular" charset="0"/>
              <a:cs typeface="Calibri Regular" charset="0"/>
              <a:sym typeface="Shadows Into Light"/>
            </a:endParaRPr>
          </a:p>
          <a:p>
            <a:pPr marL="0" indent="0">
              <a:spcBef>
                <a:spcPts val="0"/>
              </a:spcBef>
              <a:buNone/>
            </a:pPr>
            <a:r>
              <a:rPr lang="en-US" sz="2800" dirty="0">
                <a:solidFill>
                  <a:schemeClr val="tx1"/>
                </a:solidFill>
                <a:ea typeface="Calibri Regular" charset="0"/>
                <a:cs typeface="Calibri Regular" charset="0"/>
                <a:sym typeface="Shadows Into Light"/>
              </a:rPr>
              <a:t>=&gt; IN and OUT will stop changing after some iteration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prstGeom prst="rect">
            <a:avLst/>
          </a:prstGeom>
        </p:spPr>
        <p:txBody>
          <a:bodyPr vert="horz" lIns="91425" tIns="91425" rIns="91425" bIns="91425" rtlCol="0" anchor="ctr" anchorCtr="0">
            <a:noAutofit/>
          </a:bodyPr>
          <a:lstStyle/>
          <a:p>
            <a:r>
              <a:rPr lang="en-US" b="0" dirty="0">
                <a:solidFill>
                  <a:schemeClr val="tx1"/>
                </a:solidFill>
              </a:rPr>
              <a:t>Very Busy Expressions Analysis</a:t>
            </a:r>
          </a:p>
        </p:txBody>
      </p:sp>
      <p:sp>
        <p:nvSpPr>
          <p:cNvPr id="514" name="Shape 514"/>
          <p:cNvSpPr txBox="1">
            <a:spLocks noGrp="1"/>
          </p:cNvSpPr>
          <p:nvPr>
            <p:ph idx="1"/>
          </p:nvPr>
        </p:nvSpPr>
        <p:spPr>
          <a:xfrm>
            <a:off x="457199" y="1971425"/>
            <a:ext cx="5203719" cy="930330"/>
          </a:xfrm>
          <a:prstGeom prst="rect">
            <a:avLst/>
          </a:prstGeom>
        </p:spPr>
        <p:txBody>
          <a:bodyPr vert="horz" lIns="91425" tIns="91425" rIns="91425" bIns="91425" rtlCol="0" anchor="t" anchorCtr="0">
            <a:noAutofit/>
          </a:bodyPr>
          <a:lstStyle/>
          <a:p>
            <a:pPr>
              <a:spcBef>
                <a:spcPts val="0"/>
              </a:spcBef>
              <a:buNone/>
            </a:pPr>
            <a:r>
              <a:rPr lang="en-US" sz="2500" u="sng" dirty="0">
                <a:solidFill>
                  <a:schemeClr val="tx2"/>
                </a:solidFill>
                <a:ea typeface="Calibri Regular" charset="0"/>
                <a:cs typeface="Calibri Regular" charset="0"/>
                <a:sym typeface="Shadows Into Light"/>
              </a:rPr>
              <a:t>Goal:</a:t>
            </a:r>
            <a:r>
              <a:rPr lang="en-US" sz="2500" dirty="0">
                <a:solidFill>
                  <a:schemeClr val="tx1"/>
                </a:solidFill>
                <a:ea typeface="Calibri Regular" charset="0"/>
                <a:cs typeface="Calibri Regular" charset="0"/>
                <a:sym typeface="Shadows Into Light"/>
              </a:rPr>
              <a:t> Determine very busy </a:t>
            </a:r>
            <a:r>
              <a:rPr lang="en-US" sz="2500" dirty="0" smtClean="0">
                <a:solidFill>
                  <a:schemeClr val="tx1"/>
                </a:solidFill>
                <a:ea typeface="Calibri Regular" charset="0"/>
                <a:cs typeface="Calibri Regular" charset="0"/>
                <a:sym typeface="Shadows Into Light"/>
              </a:rPr>
              <a:t>expressions </a:t>
            </a:r>
            <a:r>
              <a:rPr lang="en-US" sz="2500" dirty="0">
                <a:solidFill>
                  <a:schemeClr val="tx1"/>
                </a:solidFill>
                <a:ea typeface="Calibri Regular" charset="0"/>
                <a:cs typeface="Calibri Regular" charset="0"/>
                <a:sym typeface="Shadows Into Light"/>
              </a:rPr>
              <a:t>at the exit from the point.</a:t>
            </a:r>
            <a:br>
              <a:rPr lang="en-US" sz="2500" dirty="0">
                <a:solidFill>
                  <a:schemeClr val="tx1"/>
                </a:solidFill>
                <a:ea typeface="Calibri Regular" charset="0"/>
                <a:cs typeface="Calibri Regular" charset="0"/>
                <a:sym typeface="Shadows Into Light"/>
              </a:rPr>
            </a:br>
            <a:endParaRPr lang="en-US" sz="2500" dirty="0">
              <a:solidFill>
                <a:schemeClr val="tx1"/>
              </a:solidFill>
              <a:ea typeface="Calibri Regular" charset="0"/>
              <a:cs typeface="Calibri Regular" charset="0"/>
              <a:sym typeface="Shadows Into Light"/>
            </a:endParaRPr>
          </a:p>
          <a:p>
            <a:pPr marL="203200" indent="0">
              <a:spcBef>
                <a:spcPts val="0"/>
              </a:spcBef>
              <a:buNone/>
            </a:pPr>
            <a:endParaRPr sz="2500" dirty="0">
              <a:solidFill>
                <a:schemeClr val="tx1"/>
              </a:solidFill>
              <a:ea typeface="Calibri Regular" charset="0"/>
              <a:cs typeface="Calibri Regular" charset="0"/>
              <a:sym typeface="Shadows Into Light"/>
            </a:endParaRPr>
          </a:p>
        </p:txBody>
      </p:sp>
      <p:cxnSp>
        <p:nvCxnSpPr>
          <p:cNvPr id="515" name="Shape 515"/>
          <p:cNvCxnSpPr>
            <a:stCxn id="516" idx="2"/>
            <a:endCxn id="517" idx="0"/>
          </p:cNvCxnSpPr>
          <p:nvPr/>
        </p:nvCxnSpPr>
        <p:spPr>
          <a:xfrm>
            <a:off x="6095759" y="3663121"/>
            <a:ext cx="0" cy="749100"/>
          </a:xfrm>
          <a:prstGeom prst="straightConnector1">
            <a:avLst/>
          </a:prstGeom>
          <a:noFill/>
          <a:ln w="25400" cap="flat" cmpd="sng">
            <a:solidFill>
              <a:srgbClr val="000000"/>
            </a:solidFill>
            <a:prstDash val="solid"/>
            <a:round/>
            <a:headEnd type="none" w="med" len="med"/>
            <a:tailEnd type="triangle" w="lg" len="lg"/>
          </a:ln>
        </p:spPr>
      </p:cxnSp>
      <p:sp>
        <p:nvSpPr>
          <p:cNvPr id="518" name="Shape 518"/>
          <p:cNvSpPr/>
          <p:nvPr/>
        </p:nvSpPr>
        <p:spPr>
          <a:xfrm>
            <a:off x="7311084" y="3887639"/>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a=0</a:t>
            </a:r>
          </a:p>
        </p:txBody>
      </p:sp>
      <p:cxnSp>
        <p:nvCxnSpPr>
          <p:cNvPr id="519" name="Shape 519"/>
          <p:cNvCxnSpPr>
            <a:stCxn id="520" idx="2"/>
            <a:endCxn id="521" idx="0"/>
          </p:cNvCxnSpPr>
          <p:nvPr/>
        </p:nvCxnSpPr>
        <p:spPr>
          <a:xfrm>
            <a:off x="6942484" y="3030724"/>
            <a:ext cx="883500" cy="320400"/>
          </a:xfrm>
          <a:prstGeom prst="straightConnector1">
            <a:avLst/>
          </a:prstGeom>
          <a:noFill/>
          <a:ln w="25400" cap="flat" cmpd="sng">
            <a:solidFill>
              <a:srgbClr val="000000"/>
            </a:solidFill>
            <a:prstDash val="solid"/>
            <a:round/>
            <a:headEnd type="none" w="med" len="med"/>
            <a:tailEnd type="triangle" w="lg" len="lg"/>
          </a:ln>
        </p:spPr>
      </p:cxnSp>
      <p:sp>
        <p:nvSpPr>
          <p:cNvPr id="521" name="Shape 521"/>
          <p:cNvSpPr/>
          <p:nvPr/>
        </p:nvSpPr>
        <p:spPr>
          <a:xfrm>
            <a:off x="7311084" y="3350982"/>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y=b-a</a:t>
            </a:r>
          </a:p>
        </p:txBody>
      </p:sp>
      <p:cxnSp>
        <p:nvCxnSpPr>
          <p:cNvPr id="522" name="Shape 522"/>
          <p:cNvCxnSpPr>
            <a:stCxn id="517" idx="2"/>
            <a:endCxn id="523" idx="0"/>
          </p:cNvCxnSpPr>
          <p:nvPr/>
        </p:nvCxnSpPr>
        <p:spPr>
          <a:xfrm>
            <a:off x="6095764" y="4704760"/>
            <a:ext cx="861299" cy="406500"/>
          </a:xfrm>
          <a:prstGeom prst="straightConnector1">
            <a:avLst/>
          </a:prstGeom>
          <a:noFill/>
          <a:ln w="25400" cap="flat" cmpd="sng">
            <a:solidFill>
              <a:srgbClr val="000000"/>
            </a:solidFill>
            <a:prstDash val="solid"/>
            <a:round/>
            <a:headEnd type="none" w="med" len="med"/>
            <a:tailEnd type="triangle" w="lg" len="lg"/>
          </a:ln>
        </p:spPr>
      </p:cxnSp>
      <p:sp>
        <p:nvSpPr>
          <p:cNvPr id="520" name="Shape 520"/>
          <p:cNvSpPr/>
          <p:nvPr/>
        </p:nvSpPr>
        <p:spPr>
          <a:xfrm>
            <a:off x="6320884" y="2699830"/>
            <a:ext cx="12432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  (a!=b) ?</a:t>
            </a:r>
          </a:p>
        </p:txBody>
      </p:sp>
      <p:cxnSp>
        <p:nvCxnSpPr>
          <p:cNvPr id="524" name="Shape 524"/>
          <p:cNvCxnSpPr>
            <a:stCxn id="520" idx="2"/>
            <a:endCxn id="516" idx="0"/>
          </p:cNvCxnSpPr>
          <p:nvPr/>
        </p:nvCxnSpPr>
        <p:spPr>
          <a:xfrm flipH="1">
            <a:off x="6095884" y="3030724"/>
            <a:ext cx="846600" cy="301500"/>
          </a:xfrm>
          <a:prstGeom prst="straightConnector1">
            <a:avLst/>
          </a:prstGeom>
          <a:noFill/>
          <a:ln w="25400" cap="flat" cmpd="sng">
            <a:solidFill>
              <a:srgbClr val="000000"/>
            </a:solidFill>
            <a:prstDash val="solid"/>
            <a:round/>
            <a:headEnd type="none" w="med" len="med"/>
            <a:tailEnd type="triangle" w="lg" len="lg"/>
          </a:ln>
        </p:spPr>
      </p:cxnSp>
      <p:sp>
        <p:nvSpPr>
          <p:cNvPr id="523" name="Shape 523"/>
          <p:cNvSpPr/>
          <p:nvPr/>
        </p:nvSpPr>
        <p:spPr>
          <a:xfrm>
            <a:off x="6442159" y="5111273"/>
            <a:ext cx="1029900" cy="3015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exit</a:t>
            </a:r>
          </a:p>
        </p:txBody>
      </p:sp>
      <p:sp>
        <p:nvSpPr>
          <p:cNvPr id="516" name="Shape 516"/>
          <p:cNvSpPr/>
          <p:nvPr/>
        </p:nvSpPr>
        <p:spPr>
          <a:xfrm>
            <a:off x="5580809" y="3332226"/>
            <a:ext cx="10299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x=b-a</a:t>
            </a:r>
          </a:p>
        </p:txBody>
      </p:sp>
      <p:cxnSp>
        <p:nvCxnSpPr>
          <p:cNvPr id="525" name="Shape 525"/>
          <p:cNvCxnSpPr>
            <a:stCxn id="526" idx="2"/>
            <a:endCxn id="520" idx="0"/>
          </p:cNvCxnSpPr>
          <p:nvPr/>
        </p:nvCxnSpPr>
        <p:spPr>
          <a:xfrm flipH="1">
            <a:off x="6942401" y="2368922"/>
            <a:ext cx="5700" cy="330900"/>
          </a:xfrm>
          <a:prstGeom prst="straightConnector1">
            <a:avLst/>
          </a:prstGeom>
          <a:noFill/>
          <a:ln w="25400" cap="flat" cmpd="sng">
            <a:solidFill>
              <a:srgbClr val="000000"/>
            </a:solidFill>
            <a:prstDash val="solid"/>
            <a:round/>
            <a:headEnd type="none" w="med" len="med"/>
            <a:tailEnd type="triangle" w="lg" len="lg"/>
          </a:ln>
        </p:spPr>
      </p:cxnSp>
      <p:sp>
        <p:nvSpPr>
          <p:cNvPr id="526" name="Shape 526"/>
          <p:cNvSpPr/>
          <p:nvPr/>
        </p:nvSpPr>
        <p:spPr>
          <a:xfrm>
            <a:off x="6433151" y="2076427"/>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entry</a:t>
            </a:r>
          </a:p>
        </p:txBody>
      </p:sp>
      <p:cxnSp>
        <p:nvCxnSpPr>
          <p:cNvPr id="527" name="Shape 527"/>
          <p:cNvCxnSpPr>
            <a:stCxn id="528" idx="2"/>
            <a:endCxn id="523" idx="0"/>
          </p:cNvCxnSpPr>
          <p:nvPr/>
        </p:nvCxnSpPr>
        <p:spPr>
          <a:xfrm flipH="1">
            <a:off x="6957234" y="4729699"/>
            <a:ext cx="868800" cy="381600"/>
          </a:xfrm>
          <a:prstGeom prst="straightConnector1">
            <a:avLst/>
          </a:prstGeom>
          <a:noFill/>
          <a:ln w="25400" cap="flat" cmpd="sng">
            <a:solidFill>
              <a:srgbClr val="000000"/>
            </a:solidFill>
            <a:prstDash val="solid"/>
            <a:round/>
            <a:headEnd type="none" w="med" len="med"/>
            <a:tailEnd type="triangle" w="lg" len="lg"/>
          </a:ln>
        </p:spPr>
      </p:cxnSp>
      <p:sp>
        <p:nvSpPr>
          <p:cNvPr id="517" name="Shape 517"/>
          <p:cNvSpPr/>
          <p:nvPr/>
        </p:nvSpPr>
        <p:spPr>
          <a:xfrm>
            <a:off x="5580809" y="441226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y=a-b</a:t>
            </a:r>
          </a:p>
        </p:txBody>
      </p:sp>
      <p:sp>
        <p:nvSpPr>
          <p:cNvPr id="528" name="Shape 528"/>
          <p:cNvSpPr/>
          <p:nvPr/>
        </p:nvSpPr>
        <p:spPr>
          <a:xfrm>
            <a:off x="7311084" y="443720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x=a-b</a:t>
            </a:r>
          </a:p>
        </p:txBody>
      </p:sp>
      <p:cxnSp>
        <p:nvCxnSpPr>
          <p:cNvPr id="529" name="Shape 529"/>
          <p:cNvCxnSpPr>
            <a:stCxn id="521" idx="2"/>
            <a:endCxn id="518" idx="0"/>
          </p:cNvCxnSpPr>
          <p:nvPr/>
        </p:nvCxnSpPr>
        <p:spPr>
          <a:xfrm>
            <a:off x="7826034" y="3643477"/>
            <a:ext cx="0" cy="244200"/>
          </a:xfrm>
          <a:prstGeom prst="straightConnector1">
            <a:avLst/>
          </a:prstGeom>
          <a:noFill/>
          <a:ln w="25400" cap="flat" cmpd="sng">
            <a:solidFill>
              <a:srgbClr val="000000"/>
            </a:solidFill>
            <a:prstDash val="solid"/>
            <a:round/>
            <a:headEnd type="none" w="med" len="med"/>
            <a:tailEnd type="triangle" w="lg" len="lg"/>
          </a:ln>
        </p:spPr>
      </p:cxnSp>
      <p:cxnSp>
        <p:nvCxnSpPr>
          <p:cNvPr id="530" name="Shape 530"/>
          <p:cNvCxnSpPr>
            <a:stCxn id="518" idx="2"/>
            <a:endCxn id="528" idx="0"/>
          </p:cNvCxnSpPr>
          <p:nvPr/>
        </p:nvCxnSpPr>
        <p:spPr>
          <a:xfrm>
            <a:off x="7826034" y="4180134"/>
            <a:ext cx="0" cy="257100"/>
          </a:xfrm>
          <a:prstGeom prst="straightConnector1">
            <a:avLst/>
          </a:prstGeom>
          <a:noFill/>
          <a:ln w="25400" cap="flat" cmpd="sng">
            <a:solidFill>
              <a:srgbClr val="000000"/>
            </a:solidFill>
            <a:prstDash val="solid"/>
            <a:round/>
            <a:headEnd type="none" w="med" len="med"/>
            <a:tailEnd type="triangle" w="lg" len="lg"/>
          </a:ln>
        </p:spPr>
      </p:cxnSp>
      <p:cxnSp>
        <p:nvCxnSpPr>
          <p:cNvPr id="531" name="Shape 531"/>
          <p:cNvCxnSpPr/>
          <p:nvPr/>
        </p:nvCxnSpPr>
        <p:spPr>
          <a:xfrm flipH="1">
            <a:off x="7082483" y="2454212"/>
            <a:ext cx="794400" cy="197100"/>
          </a:xfrm>
          <a:prstGeom prst="straightConnector1">
            <a:avLst/>
          </a:prstGeom>
          <a:noFill/>
          <a:ln w="19050" cap="flat" cmpd="sng">
            <a:solidFill>
              <a:schemeClr val="dk2"/>
            </a:solidFill>
            <a:prstDash val="solid"/>
            <a:round/>
            <a:headEnd type="none" w="lg" len="lg"/>
            <a:tailEnd type="triangle" w="lg" len="lg"/>
          </a:ln>
        </p:spPr>
      </p:cxnSp>
      <p:sp>
        <p:nvSpPr>
          <p:cNvPr id="532" name="Shape 532"/>
          <p:cNvSpPr txBox="1"/>
          <p:nvPr/>
        </p:nvSpPr>
        <p:spPr>
          <a:xfrm>
            <a:off x="7876884" y="2193512"/>
            <a:ext cx="701100" cy="673800"/>
          </a:xfrm>
          <a:prstGeom prst="rect">
            <a:avLst/>
          </a:prstGeom>
          <a:noFill/>
          <a:ln>
            <a:noFill/>
          </a:ln>
        </p:spPr>
        <p:txBody>
          <a:bodyPr lIns="91425" tIns="91425" rIns="91425" bIns="91425" anchor="t" anchorCtr="0">
            <a:noAutofit/>
          </a:bodyPr>
          <a:lstStyle/>
          <a:p>
            <a:r>
              <a:rPr lang="en-US" sz="2400" b="1"/>
              <a:t>P</a:t>
            </a:r>
          </a:p>
        </p:txBody>
      </p:sp>
      <p:sp>
        <p:nvSpPr>
          <p:cNvPr id="533" name="Shape 533"/>
          <p:cNvSpPr txBox="1"/>
          <p:nvPr/>
        </p:nvSpPr>
        <p:spPr>
          <a:xfrm>
            <a:off x="5774225" y="2901755"/>
            <a:ext cx="499200" cy="330899"/>
          </a:xfrm>
          <a:prstGeom prst="rect">
            <a:avLst/>
          </a:prstGeom>
          <a:noFill/>
          <a:ln>
            <a:noFill/>
          </a:ln>
        </p:spPr>
        <p:txBody>
          <a:bodyPr lIns="91425" tIns="91425" rIns="91425" bIns="91425" anchor="t" anchorCtr="0">
            <a:noAutofit/>
          </a:bodyPr>
          <a:lstStyle/>
          <a:p>
            <a:r>
              <a:rPr lang="en-US"/>
              <a:t>true</a:t>
            </a:r>
          </a:p>
        </p:txBody>
      </p:sp>
      <p:sp>
        <p:nvSpPr>
          <p:cNvPr id="534" name="Shape 534"/>
          <p:cNvSpPr txBox="1"/>
          <p:nvPr/>
        </p:nvSpPr>
        <p:spPr>
          <a:xfrm>
            <a:off x="7611543" y="2918350"/>
            <a:ext cx="573300" cy="381600"/>
          </a:xfrm>
          <a:prstGeom prst="rect">
            <a:avLst/>
          </a:prstGeom>
          <a:noFill/>
          <a:ln>
            <a:noFill/>
          </a:ln>
        </p:spPr>
        <p:txBody>
          <a:bodyPr lIns="91425" tIns="91425" rIns="91425" bIns="91425" anchor="t" anchorCtr="0">
            <a:noAutofit/>
          </a:bodyPr>
          <a:lstStyle/>
          <a:p>
            <a:r>
              <a:rPr lang="en-US"/>
              <a:t>false</a:t>
            </a:r>
          </a:p>
        </p:txBody>
      </p:sp>
      <p:sp>
        <p:nvSpPr>
          <p:cNvPr id="2" name="Rectangle 1"/>
          <p:cNvSpPr/>
          <p:nvPr/>
        </p:nvSpPr>
        <p:spPr>
          <a:xfrm>
            <a:off x="503656" y="3309646"/>
            <a:ext cx="4572000" cy="2015936"/>
          </a:xfrm>
          <a:prstGeom prst="rect">
            <a:avLst/>
          </a:prstGeom>
        </p:spPr>
        <p:txBody>
          <a:bodyPr>
            <a:spAutoFit/>
          </a:bodyPr>
          <a:lstStyle/>
          <a:p>
            <a:pPr marL="257175" lvl="0" indent="-257175" defTabSz="342900"/>
            <a:r>
              <a:rPr lang="en-US" sz="2500" kern="1200" dirty="0">
                <a:solidFill>
                  <a:prstClr val="black"/>
                </a:solidFill>
                <a:latin typeface="+mn-lt"/>
                <a:ea typeface="Calibri Regular" charset="0"/>
                <a:cs typeface="Calibri Regular" charset="0"/>
                <a:sym typeface="Shadows Into Light"/>
              </a:rPr>
              <a:t>An expression is </a:t>
            </a:r>
            <a:r>
              <a:rPr lang="en-US" sz="2500" b="1" kern="1200" dirty="0">
                <a:solidFill>
                  <a:prstClr val="black"/>
                </a:solidFill>
                <a:latin typeface="+mn-lt"/>
                <a:ea typeface="Calibri Regular" charset="0"/>
                <a:cs typeface="Calibri Regular" charset="0"/>
                <a:sym typeface="Shadows Into Light"/>
              </a:rPr>
              <a:t>very busy</a:t>
            </a:r>
            <a:r>
              <a:rPr lang="en-US" sz="2500" kern="1200" dirty="0">
                <a:solidFill>
                  <a:prstClr val="black"/>
                </a:solidFill>
                <a:latin typeface="+mn-lt"/>
                <a:ea typeface="Calibri Regular" charset="0"/>
                <a:cs typeface="Calibri Regular" charset="0"/>
                <a:sym typeface="Shadows Into Light"/>
              </a:rPr>
              <a:t> if, no</a:t>
            </a:r>
          </a:p>
          <a:p>
            <a:pPr marL="257175" lvl="0" indent="-257175" defTabSz="342900"/>
            <a:r>
              <a:rPr lang="en-US" sz="2500" kern="1200" dirty="0">
                <a:solidFill>
                  <a:prstClr val="black"/>
                </a:solidFill>
                <a:latin typeface="+mn-lt"/>
                <a:ea typeface="Calibri Regular" charset="0"/>
                <a:cs typeface="Calibri Regular" charset="0"/>
                <a:sym typeface="Shadows Into Light"/>
              </a:rPr>
              <a:t>matter what path is taken, the</a:t>
            </a:r>
          </a:p>
          <a:p>
            <a:pPr marL="257175" lvl="0" indent="-257175" defTabSz="342900"/>
            <a:r>
              <a:rPr lang="en-US" sz="2500" kern="1200" dirty="0">
                <a:solidFill>
                  <a:prstClr val="black"/>
                </a:solidFill>
                <a:latin typeface="+mn-lt"/>
                <a:ea typeface="Calibri Regular" charset="0"/>
                <a:cs typeface="Calibri Regular" charset="0"/>
                <a:sym typeface="Shadows Into Light"/>
              </a:rPr>
              <a:t>expression is used before any of</a:t>
            </a:r>
          </a:p>
          <a:p>
            <a:pPr marL="257175" lvl="0" indent="-257175" defTabSz="342900"/>
            <a:r>
              <a:rPr lang="en-US" sz="2500" kern="1200" dirty="0">
                <a:solidFill>
                  <a:prstClr val="black"/>
                </a:solidFill>
                <a:latin typeface="+mn-lt"/>
                <a:ea typeface="Calibri Regular" charset="0"/>
                <a:cs typeface="Calibri Regular" charset="0"/>
                <a:sym typeface="Shadows Into Light"/>
              </a:rPr>
              <a:t>the variables occurring in it are</a:t>
            </a:r>
          </a:p>
          <a:p>
            <a:pPr marL="257175" lvl="0" indent="-257175" defTabSz="342900"/>
            <a:r>
              <a:rPr lang="en-US" sz="2500" kern="1200" dirty="0">
                <a:solidFill>
                  <a:prstClr val="black"/>
                </a:solidFill>
                <a:latin typeface="+mn-lt"/>
                <a:ea typeface="Calibri Regular" charset="0"/>
                <a:cs typeface="Calibri Regular" charset="0"/>
                <a:sym typeface="Shadows Into Light"/>
              </a:rPr>
              <a:t>redefined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531"/>
                                        </p:tgtEl>
                                        <p:attrNameLst>
                                          <p:attrName>style.visibility</p:attrName>
                                        </p:attrNameLst>
                                      </p:cBhvr>
                                      <p:to>
                                        <p:strVal val="visible"/>
                                      </p:to>
                                    </p:set>
                                    <p:animEffect transition="in" filter="dissolve">
                                      <p:cBhvr>
                                        <p:cTn id="11" dur="500"/>
                                        <p:tgtEl>
                                          <p:spTgt spid="531"/>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32"/>
                                        </p:tgtEl>
                                        <p:attrNameLst>
                                          <p:attrName>style.visibility</p:attrName>
                                        </p:attrNameLst>
                                      </p:cBhvr>
                                      <p:to>
                                        <p:strVal val="visible"/>
                                      </p:to>
                                    </p:set>
                                    <p:animEffect transition="in" filter="dissolve">
                                      <p:cBhvr>
                                        <p:cTn id="14" dur="5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b="0" dirty="0">
                <a:solidFill>
                  <a:schemeClr val="tx1"/>
                </a:solidFill>
              </a:rPr>
              <a:t>Very Busy Expressions Analysis: Operation #1</a:t>
            </a:r>
          </a:p>
        </p:txBody>
      </p:sp>
      <p:sp>
        <p:nvSpPr>
          <p:cNvPr id="539" name="Shape 539"/>
          <p:cNvSpPr txBox="1">
            <a:spLocks noGrp="1"/>
          </p:cNvSpPr>
          <p:nvPr>
            <p:ph idx="1"/>
          </p:nvPr>
        </p:nvSpPr>
        <p:spPr>
          <a:xfrm>
            <a:off x="508000" y="1711961"/>
            <a:ext cx="8229600" cy="4525963"/>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endParaRPr lang="en-US" sz="2950" dirty="0" smtClean="0">
              <a:solidFill>
                <a:schemeClr val="tx1"/>
              </a:solidFill>
              <a:ea typeface="Calibri Regular" charset="0"/>
              <a:cs typeface="Calibri Regular" charset="0"/>
              <a:sym typeface="Shadows Into Light"/>
            </a:endParaRPr>
          </a:p>
          <a:p>
            <a:pPr marL="0" indent="0">
              <a:lnSpc>
                <a:spcPct val="115000"/>
              </a:lnSpc>
              <a:spcBef>
                <a:spcPts val="590"/>
              </a:spcBef>
              <a:buNone/>
            </a:pPr>
            <a:r>
              <a:rPr lang="en-US" dirty="0" smtClean="0">
                <a:solidFill>
                  <a:schemeClr val="tx1"/>
                </a:solidFill>
                <a:ea typeface="Calibri Regular" charset="0"/>
                <a:cs typeface="Calibri Regular" charset="0"/>
                <a:sym typeface="Shadows Into Light"/>
              </a:rPr>
              <a:t>OUT[n</a:t>
            </a: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smtClean="0">
                <a:solidFill>
                  <a:schemeClr val="tx1"/>
                </a:solidFill>
                <a:ea typeface="Source Sans Pro"/>
                <a:cs typeface="Source Sans Pro"/>
                <a:sym typeface="Source Sans Pro"/>
              </a:rPr>
              <a:t>=  </a:t>
            </a:r>
            <a:r>
              <a:rPr lang="en-US" dirty="0" smtClean="0">
                <a:solidFill>
                  <a:schemeClr val="tx1"/>
                </a:solidFill>
                <a:ea typeface="Calibri Regular" charset="0"/>
                <a:cs typeface="Calibri Regular" charset="0"/>
                <a:sym typeface="Shadows Into Light"/>
              </a:rPr>
              <a:t>          IN[n’]</a:t>
            </a:r>
            <a:endParaRPr lang="en-US" dirty="0">
              <a:solidFill>
                <a:schemeClr val="tx1"/>
              </a:solidFill>
              <a:ea typeface="Calibri Regular" charset="0"/>
              <a:cs typeface="Calibri Regular" charset="0"/>
              <a:sym typeface="Shadows Into Light"/>
            </a:endParaRPr>
          </a:p>
        </p:txBody>
      </p:sp>
      <p:sp>
        <p:nvSpPr>
          <p:cNvPr id="546" name="Shape 546"/>
          <p:cNvSpPr txBox="1">
            <a:spLocks noGrp="1"/>
          </p:cNvSpPr>
          <p:nvPr>
            <p:ph type="body" idx="4294967295"/>
          </p:nvPr>
        </p:nvSpPr>
        <p:spPr>
          <a:xfrm>
            <a:off x="1570949" y="2968185"/>
            <a:ext cx="2211355" cy="540430"/>
          </a:xfrm>
          <a:prstGeom prst="rect">
            <a:avLst/>
          </a:prstGeom>
          <a:noFill/>
          <a:ln>
            <a:noFill/>
          </a:ln>
        </p:spPr>
        <p:txBody>
          <a:bodyPr vert="horz" lIns="91425" tIns="45700" rIns="91425" bIns="45700" rtlCol="0" anchor="t" anchorCtr="0">
            <a:noAutofit/>
          </a:bodyPr>
          <a:lstStyle/>
          <a:p>
            <a:pPr marL="0" indent="0" algn="ctr">
              <a:lnSpc>
                <a:spcPct val="115000"/>
              </a:lnSpc>
              <a:spcBef>
                <a:spcPts val="590"/>
              </a:spcBef>
              <a:buNone/>
            </a:pPr>
            <a:r>
              <a:rPr lang="en-US" sz="2000" dirty="0">
                <a:solidFill>
                  <a:schemeClr val="tx1"/>
                </a:solidFill>
                <a:ea typeface="Calibri Regular" charset="0"/>
                <a:cs typeface="Calibri Regular" charset="0"/>
                <a:sym typeface="Shadows Into Light"/>
              </a:rPr>
              <a:t>n’ ∈ </a:t>
            </a:r>
            <a:r>
              <a:rPr lang="en-US" sz="2000" dirty="0" smtClean="0">
                <a:solidFill>
                  <a:schemeClr val="tx1"/>
                </a:solidFill>
                <a:ea typeface="Calibri Regular" charset="0"/>
                <a:cs typeface="Calibri Regular" charset="0"/>
                <a:sym typeface="Shadows Into Light"/>
              </a:rPr>
              <a:t/>
            </a:r>
            <a:br>
              <a:rPr lang="en-US" sz="2000" dirty="0" smtClean="0">
                <a:solidFill>
                  <a:schemeClr val="tx1"/>
                </a:solidFill>
                <a:ea typeface="Calibri Regular" charset="0"/>
                <a:cs typeface="Calibri Regular" charset="0"/>
                <a:sym typeface="Shadows Into Light"/>
              </a:rPr>
            </a:br>
            <a:r>
              <a:rPr lang="en-US" sz="2000" dirty="0" smtClean="0">
                <a:solidFill>
                  <a:schemeClr val="tx1"/>
                </a:solidFill>
                <a:ea typeface="Calibri Regular" charset="0"/>
                <a:cs typeface="Calibri Regular" charset="0"/>
                <a:sym typeface="Shadows Into Light"/>
              </a:rPr>
              <a:t>successors(n</a:t>
            </a:r>
            <a:r>
              <a:rPr lang="en-US" sz="2000" dirty="0">
                <a:solidFill>
                  <a:schemeClr val="tx1"/>
                </a:solidFill>
                <a:ea typeface="Calibri Regular" charset="0"/>
                <a:cs typeface="Calibri Regular" charset="0"/>
                <a:sym typeface="Shadows Into Light"/>
              </a:rPr>
              <a:t>)</a:t>
            </a:r>
          </a:p>
        </p:txBody>
      </p:sp>
      <p:sp>
        <p:nvSpPr>
          <p:cNvPr id="541" name="Shape 541"/>
          <p:cNvSpPr/>
          <p:nvPr/>
        </p:nvSpPr>
        <p:spPr>
          <a:xfrm>
            <a:off x="6170493" y="2468587"/>
            <a:ext cx="564899" cy="507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n</a:t>
            </a:r>
          </a:p>
        </p:txBody>
      </p:sp>
      <p:cxnSp>
        <p:nvCxnSpPr>
          <p:cNvPr id="542" name="Shape 542"/>
          <p:cNvCxnSpPr>
            <a:stCxn id="541" idx="2"/>
            <a:endCxn id="543" idx="0"/>
          </p:cNvCxnSpPr>
          <p:nvPr/>
        </p:nvCxnSpPr>
        <p:spPr>
          <a:xfrm flipH="1">
            <a:off x="5074138" y="2976487"/>
            <a:ext cx="1378800" cy="595800"/>
          </a:xfrm>
          <a:prstGeom prst="straightConnector1">
            <a:avLst/>
          </a:prstGeom>
          <a:noFill/>
          <a:ln w="19050" cap="flat" cmpd="sng">
            <a:solidFill>
              <a:srgbClr val="000000"/>
            </a:solidFill>
            <a:prstDash val="solid"/>
            <a:round/>
            <a:headEnd type="none" w="lg" len="lg"/>
            <a:tailEnd type="triangle" w="lg" len="lg"/>
          </a:ln>
        </p:spPr>
      </p:cxnSp>
      <p:cxnSp>
        <p:nvCxnSpPr>
          <p:cNvPr id="544" name="Shape 544"/>
          <p:cNvCxnSpPr>
            <a:stCxn id="541" idx="2"/>
            <a:endCxn id="545" idx="0"/>
          </p:cNvCxnSpPr>
          <p:nvPr/>
        </p:nvCxnSpPr>
        <p:spPr>
          <a:xfrm>
            <a:off x="6452938" y="2976487"/>
            <a:ext cx="1800" cy="595800"/>
          </a:xfrm>
          <a:prstGeom prst="straightConnector1">
            <a:avLst/>
          </a:prstGeom>
          <a:noFill/>
          <a:ln w="19050" cap="flat" cmpd="sng">
            <a:solidFill>
              <a:srgbClr val="000000"/>
            </a:solidFill>
            <a:prstDash val="solid"/>
            <a:round/>
            <a:headEnd type="none" w="lg" len="lg"/>
            <a:tailEnd type="triangle" w="lg" len="lg"/>
          </a:ln>
        </p:spPr>
      </p:cxnSp>
      <p:sp>
        <p:nvSpPr>
          <p:cNvPr id="543" name="Shape 543"/>
          <p:cNvSpPr/>
          <p:nvPr/>
        </p:nvSpPr>
        <p:spPr>
          <a:xfrm>
            <a:off x="4791742" y="3572442"/>
            <a:ext cx="564899" cy="5426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n1</a:t>
            </a:r>
          </a:p>
        </p:txBody>
      </p:sp>
      <p:sp>
        <p:nvSpPr>
          <p:cNvPr id="545" name="Shape 545"/>
          <p:cNvSpPr/>
          <p:nvPr/>
        </p:nvSpPr>
        <p:spPr>
          <a:xfrm>
            <a:off x="6172217" y="3572442"/>
            <a:ext cx="564899" cy="5426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n2</a:t>
            </a:r>
          </a:p>
        </p:txBody>
      </p:sp>
      <p:sp>
        <p:nvSpPr>
          <p:cNvPr id="547" name="Shape 547"/>
          <p:cNvSpPr txBox="1"/>
          <p:nvPr/>
        </p:nvSpPr>
        <p:spPr>
          <a:xfrm rot="10800000">
            <a:off x="2200487" y="2079113"/>
            <a:ext cx="756000" cy="1340399"/>
          </a:xfrm>
          <a:prstGeom prst="rect">
            <a:avLst/>
          </a:prstGeom>
          <a:noFill/>
          <a:ln>
            <a:noFill/>
          </a:ln>
        </p:spPr>
        <p:txBody>
          <a:bodyPr lIns="91425" tIns="91425" rIns="91425" bIns="91425" anchor="t" anchorCtr="0">
            <a:noAutofit/>
          </a:bodyPr>
          <a:lstStyle/>
          <a:p>
            <a:pPr>
              <a:buClr>
                <a:schemeClr val="dk1"/>
              </a:buClr>
              <a:buSzPct val="25000"/>
            </a:pPr>
            <a:r>
              <a:rPr lang="en-US" sz="7000" dirty="0" smtClean="0"/>
              <a:t>∪</a:t>
            </a:r>
            <a:endParaRPr lang="en-US" sz="7000" dirty="0"/>
          </a:p>
        </p:txBody>
      </p:sp>
      <p:cxnSp>
        <p:nvCxnSpPr>
          <p:cNvPr id="548" name="Shape 548"/>
          <p:cNvCxnSpPr>
            <a:stCxn id="541" idx="2"/>
            <a:endCxn id="549" idx="0"/>
          </p:cNvCxnSpPr>
          <p:nvPr/>
        </p:nvCxnSpPr>
        <p:spPr>
          <a:xfrm>
            <a:off x="6452943" y="2976487"/>
            <a:ext cx="1392599" cy="595800"/>
          </a:xfrm>
          <a:prstGeom prst="straightConnector1">
            <a:avLst/>
          </a:prstGeom>
          <a:noFill/>
          <a:ln w="19050" cap="flat" cmpd="sng">
            <a:solidFill>
              <a:srgbClr val="000000"/>
            </a:solidFill>
            <a:prstDash val="solid"/>
            <a:round/>
            <a:headEnd type="none" w="lg" len="lg"/>
            <a:tailEnd type="triangle" w="lg" len="lg"/>
          </a:ln>
        </p:spPr>
      </p:cxnSp>
      <p:sp>
        <p:nvSpPr>
          <p:cNvPr id="549" name="Shape 549"/>
          <p:cNvSpPr/>
          <p:nvPr/>
        </p:nvSpPr>
        <p:spPr>
          <a:xfrm>
            <a:off x="7562992" y="3572442"/>
            <a:ext cx="564899" cy="5426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n3</a:t>
            </a:r>
          </a:p>
        </p:txBody>
      </p:sp>
      <p:sp>
        <p:nvSpPr>
          <p:cNvPr id="550" name="Shape 550"/>
          <p:cNvSpPr txBox="1"/>
          <p:nvPr/>
        </p:nvSpPr>
        <p:spPr>
          <a:xfrm>
            <a:off x="3878955" y="4323800"/>
            <a:ext cx="4846799" cy="857400"/>
          </a:xfrm>
          <a:prstGeom prst="rect">
            <a:avLst/>
          </a:prstGeom>
          <a:noFill/>
          <a:ln>
            <a:noFill/>
          </a:ln>
        </p:spPr>
        <p:txBody>
          <a:bodyPr lIns="91425" tIns="91425" rIns="91425" bIns="91425" anchor="ctr" anchorCtr="0">
            <a:noAutofit/>
          </a:bodyPr>
          <a:lstStyle/>
          <a:p>
            <a:pPr algn="ctr">
              <a:lnSpc>
                <a:spcPct val="115000"/>
              </a:lnSpc>
              <a:spcBef>
                <a:spcPts val="590"/>
              </a:spcBef>
            </a:pPr>
            <a:r>
              <a:rPr lang="en-US" sz="2400" dirty="0">
                <a:solidFill>
                  <a:schemeClr val="dk1"/>
                </a:solidFill>
                <a:latin typeface="+mn-lt"/>
                <a:ea typeface="Calibri Regular" charset="0"/>
                <a:cs typeface="Calibri Regular" charset="0"/>
                <a:sym typeface="Shadows Into Light"/>
              </a:rPr>
              <a:t>OUT[n] = IN[n1] </a:t>
            </a:r>
            <a:r>
              <a:rPr lang="en-US" sz="2400" dirty="0">
                <a:solidFill>
                  <a:schemeClr val="dk1"/>
                </a:solidFill>
                <a:latin typeface="+mn-lt"/>
              </a:rPr>
              <a:t>∩</a:t>
            </a:r>
            <a:r>
              <a:rPr lang="en-US" sz="2400" dirty="0">
                <a:solidFill>
                  <a:schemeClr val="dk1"/>
                </a:solidFill>
                <a:latin typeface="+mn-lt"/>
                <a:ea typeface="Calibri Regular" charset="0"/>
                <a:cs typeface="Calibri Regular" charset="0"/>
                <a:sym typeface="Shadows Into Light"/>
              </a:rPr>
              <a:t> IN[n2] </a:t>
            </a:r>
            <a:r>
              <a:rPr lang="en-US" sz="2400" dirty="0">
                <a:solidFill>
                  <a:schemeClr val="dk1"/>
                </a:solidFill>
                <a:latin typeface="+mn-lt"/>
              </a:rPr>
              <a:t>∩</a:t>
            </a:r>
            <a:r>
              <a:rPr lang="en-US" sz="2400" dirty="0">
                <a:solidFill>
                  <a:schemeClr val="dk1"/>
                </a:solidFill>
                <a:latin typeface="+mn-lt"/>
                <a:ea typeface="Calibri Regular" charset="0"/>
                <a:cs typeface="Calibri Regular" charset="0"/>
                <a:sym typeface="Shadows Into Light"/>
              </a:rPr>
              <a:t> IN[n3]</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7" name="Shape 557"/>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b="0" dirty="0">
                <a:solidFill>
                  <a:schemeClr val="tx1"/>
                </a:solidFill>
                <a:latin typeface="+mn-lt"/>
              </a:rPr>
              <a:t>Very Busy Expressions Analysis: Operation #2</a:t>
            </a:r>
          </a:p>
        </p:txBody>
      </p:sp>
      <p:sp>
        <p:nvSpPr>
          <p:cNvPr id="561" name="Shape 561"/>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endParaRPr lang="en-US" dirty="0" smtClean="0">
              <a:solidFill>
                <a:schemeClr val="tx1"/>
              </a:solidFill>
              <a:ea typeface="Calibri Regular" charset="0"/>
              <a:cs typeface="Calibri Regular" charset="0"/>
              <a:sym typeface="Shadows Into Light"/>
            </a:endParaRPr>
          </a:p>
          <a:p>
            <a:pPr marL="0" indent="0">
              <a:lnSpc>
                <a:spcPct val="115000"/>
              </a:lnSpc>
              <a:spcBef>
                <a:spcPts val="590"/>
              </a:spcBef>
              <a:buNone/>
            </a:pPr>
            <a:endParaRPr lang="en-US" dirty="0">
              <a:ea typeface="Calibri Regular" charset="0"/>
              <a:cs typeface="Calibri Regular" charset="0"/>
              <a:sym typeface="Shadows Into Light"/>
            </a:endParaRPr>
          </a:p>
          <a:p>
            <a:pPr marL="0" indent="0">
              <a:lnSpc>
                <a:spcPct val="115000"/>
              </a:lnSpc>
              <a:spcBef>
                <a:spcPts val="590"/>
              </a:spcBef>
              <a:buNone/>
            </a:pPr>
            <a:endParaRPr lang="en-US" dirty="0" smtClean="0">
              <a:solidFill>
                <a:schemeClr val="tx1"/>
              </a:solidFill>
              <a:ea typeface="Calibri Regular" charset="0"/>
              <a:cs typeface="Calibri Regular" charset="0"/>
              <a:sym typeface="Shadows Into Light"/>
            </a:endParaRPr>
          </a:p>
          <a:p>
            <a:pPr marL="0" indent="0">
              <a:lnSpc>
                <a:spcPct val="115000"/>
              </a:lnSpc>
              <a:spcBef>
                <a:spcPts val="590"/>
              </a:spcBef>
              <a:buNone/>
            </a:pPr>
            <a:r>
              <a:rPr lang="en-US" dirty="0">
                <a:ea typeface="Calibri Regular" charset="0"/>
                <a:cs typeface="Calibri Regular" charset="0"/>
                <a:sym typeface="Shadows Into Light"/>
              </a:rPr>
              <a:t>	</a:t>
            </a:r>
            <a:r>
              <a:rPr lang="en-US" dirty="0" smtClean="0">
                <a:ea typeface="Calibri Regular" charset="0"/>
                <a:cs typeface="Calibri Regular" charset="0"/>
                <a:sym typeface="Shadows Into Light"/>
              </a:rPr>
              <a:t>						  </a:t>
            </a:r>
            <a:r>
              <a:rPr lang="en-US" dirty="0" smtClean="0">
                <a:solidFill>
                  <a:srgbClr val="0070C0"/>
                </a:solidFill>
                <a:ea typeface="Calibri Regular" charset="0"/>
                <a:cs typeface="Calibri Regular" charset="0"/>
                <a:sym typeface="Shadows Into Light"/>
              </a:rPr>
              <a:t>GEN[n</a:t>
            </a:r>
            <a:r>
              <a:rPr lang="en-US" dirty="0">
                <a:solidFill>
                  <a:srgbClr val="0070C0"/>
                </a:solidFill>
                <a:ea typeface="Calibri Regular" charset="0"/>
                <a:cs typeface="Calibri Regular" charset="0"/>
                <a:sym typeface="Shadows Into Light"/>
              </a:rPr>
              <a:t>]</a:t>
            </a:r>
            <a:r>
              <a:rPr lang="en-US" dirty="0">
                <a:ea typeface="Calibri Regular" charset="0"/>
                <a:cs typeface="Calibri Regular" charset="0"/>
                <a:sym typeface="Shadows Into Light"/>
              </a:rPr>
              <a:t> = ∅ </a:t>
            </a:r>
            <a:r>
              <a:rPr lang="en-US" dirty="0" smtClean="0">
                <a:ea typeface="Calibri Regular" charset="0"/>
                <a:cs typeface="Calibri Regular" charset="0"/>
                <a:sym typeface="Shadows Into Light"/>
              </a:rPr>
              <a:t>  </a:t>
            </a:r>
            <a:r>
              <a:rPr lang="en-US" dirty="0" smtClean="0">
                <a:solidFill>
                  <a:srgbClr val="FF0000"/>
                </a:solidFill>
                <a:ea typeface="Calibri Regular" charset="0"/>
                <a:cs typeface="Calibri Regular" charset="0"/>
                <a:sym typeface="Shadows Into Light"/>
              </a:rPr>
              <a:t>KILL[n] </a:t>
            </a:r>
            <a:r>
              <a:rPr lang="en-US" dirty="0" smtClean="0">
                <a:ea typeface="Calibri Regular" charset="0"/>
                <a:cs typeface="Calibri Regular" charset="0"/>
                <a:sym typeface="Shadows Into Light"/>
              </a:rPr>
              <a:t>= </a:t>
            </a:r>
            <a:r>
              <a:rPr lang="en-US" dirty="0">
                <a:ea typeface="Calibri Regular" charset="0"/>
                <a:cs typeface="Calibri Regular" charset="0"/>
                <a:sym typeface="Shadows Into Light"/>
              </a:rPr>
              <a:t>∅</a:t>
            </a:r>
          </a:p>
          <a:p>
            <a:pPr marL="0" indent="0">
              <a:lnSpc>
                <a:spcPct val="115000"/>
              </a:lnSpc>
              <a:spcBef>
                <a:spcPts val="590"/>
              </a:spcBef>
              <a:buNone/>
            </a:pPr>
            <a:endParaRPr lang="en-US" dirty="0">
              <a:solidFill>
                <a:schemeClr val="tx1"/>
              </a:solidFill>
              <a:ea typeface="Calibri Regular" charset="0"/>
              <a:cs typeface="Calibri Regular" charset="0"/>
              <a:sym typeface="Shadows Into Light"/>
            </a:endParaRPr>
          </a:p>
        </p:txBody>
      </p:sp>
      <p:sp>
        <p:nvSpPr>
          <p:cNvPr id="562" name="Shape 562"/>
          <p:cNvSpPr txBox="1">
            <a:spLocks noGrp="1"/>
          </p:cNvSpPr>
          <p:nvPr>
            <p:ph type="body" idx="4294967295"/>
          </p:nvPr>
        </p:nvSpPr>
        <p:spPr>
          <a:xfrm>
            <a:off x="674255" y="3378485"/>
            <a:ext cx="652463" cy="6604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rPr>
              <a:t>n:</a:t>
            </a:r>
          </a:p>
        </p:txBody>
      </p:sp>
      <p:sp>
        <p:nvSpPr>
          <p:cNvPr id="563" name="Shape 563"/>
          <p:cNvSpPr txBox="1">
            <a:spLocks noGrp="1"/>
          </p:cNvSpPr>
          <p:nvPr>
            <p:ph type="body" idx="4294967295"/>
          </p:nvPr>
        </p:nvSpPr>
        <p:spPr>
          <a:xfrm>
            <a:off x="674255" y="4543134"/>
            <a:ext cx="652463" cy="658813"/>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rPr>
              <a:t>n:</a:t>
            </a:r>
          </a:p>
        </p:txBody>
      </p:sp>
      <p:sp>
        <p:nvSpPr>
          <p:cNvPr id="566" name="Shape 566"/>
          <p:cNvSpPr txBox="1">
            <a:spLocks noGrp="1"/>
          </p:cNvSpPr>
          <p:nvPr>
            <p:ph type="body" idx="4294967295"/>
          </p:nvPr>
        </p:nvSpPr>
        <p:spPr>
          <a:xfrm>
            <a:off x="6949688" y="1974201"/>
            <a:ext cx="650875" cy="6604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a:solidFill>
                  <a:schemeClr val="tx1"/>
                </a:solidFill>
              </a:rPr>
              <a:t>n:</a:t>
            </a:r>
          </a:p>
        </p:txBody>
      </p:sp>
      <p:sp>
        <p:nvSpPr>
          <p:cNvPr id="555" name="Shape 555"/>
          <p:cNvSpPr txBox="1">
            <a:spLocks noGrp="1"/>
          </p:cNvSpPr>
          <p:nvPr>
            <p:ph type="body" idx="4294967295"/>
          </p:nvPr>
        </p:nvSpPr>
        <p:spPr>
          <a:xfrm>
            <a:off x="3001010" y="4332288"/>
            <a:ext cx="5949950" cy="1287462"/>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rgbClr val="0070C0"/>
                </a:solidFill>
                <a:ea typeface="Calibri Regular" charset="0"/>
                <a:cs typeface="Calibri Regular" charset="0"/>
                <a:sym typeface="Shadows Into Light"/>
              </a:rPr>
              <a:t>GEN[n]</a:t>
            </a:r>
            <a:r>
              <a:rPr lang="en-US" dirty="0">
                <a:solidFill>
                  <a:schemeClr val="tx1"/>
                </a:solidFill>
                <a:ea typeface="Calibri Regular" charset="0"/>
                <a:cs typeface="Calibri Regular" charset="0"/>
                <a:sym typeface="Shadows Into Light"/>
              </a:rPr>
              <a:t> = { a }</a:t>
            </a:r>
            <a:br>
              <a:rPr lang="en-US" dirty="0">
                <a:solidFill>
                  <a:schemeClr val="tx1"/>
                </a:solidFill>
                <a:ea typeface="Calibri Regular" charset="0"/>
                <a:cs typeface="Calibri Regular" charset="0"/>
                <a:sym typeface="Shadows Into Light"/>
              </a:rPr>
            </a:br>
            <a:r>
              <a:rPr lang="en-US" dirty="0">
                <a:solidFill>
                  <a:srgbClr val="FF0000"/>
                </a:solidFill>
                <a:ea typeface="Calibri Regular" charset="0"/>
                <a:cs typeface="Calibri Regular" charset="0"/>
                <a:sym typeface="Shadows Into Light"/>
              </a:rPr>
              <a:t>KILL[n]</a:t>
            </a:r>
            <a:r>
              <a:rPr lang="en-US" dirty="0">
                <a:solidFill>
                  <a:schemeClr val="tx1"/>
                </a:solidFill>
                <a:ea typeface="Calibri Regular" charset="0"/>
                <a:cs typeface="Calibri Regular" charset="0"/>
                <a:sym typeface="Shadows Into Light"/>
              </a:rPr>
              <a:t> = { expr e : e contains x }</a:t>
            </a:r>
            <a:br>
              <a:rPr lang="en-US" dirty="0">
                <a:solidFill>
                  <a:schemeClr val="tx1"/>
                </a:solidFill>
                <a:ea typeface="Calibri Regular" charset="0"/>
                <a:cs typeface="Calibri Regular" charset="0"/>
                <a:sym typeface="Shadows Into Light"/>
              </a:rPr>
            </a:br>
            <a:endParaRPr lang="en-US" dirty="0">
              <a:solidFill>
                <a:schemeClr val="tx1"/>
              </a:solidFill>
              <a:ea typeface="Calibri Regular" charset="0"/>
              <a:cs typeface="Calibri Regular" charset="0"/>
              <a:sym typeface="Shadows Into Light"/>
            </a:endParaRPr>
          </a:p>
        </p:txBody>
      </p:sp>
      <p:sp>
        <p:nvSpPr>
          <p:cNvPr id="556" name="Shape 556"/>
          <p:cNvSpPr txBox="1">
            <a:spLocks noGrp="1"/>
          </p:cNvSpPr>
          <p:nvPr>
            <p:ph type="body" idx="4294967295"/>
          </p:nvPr>
        </p:nvSpPr>
        <p:spPr>
          <a:xfrm>
            <a:off x="335280" y="1982248"/>
            <a:ext cx="6338888" cy="922338"/>
          </a:xfrm>
          <a:prstGeom prst="rect">
            <a:avLst/>
          </a:prstGeom>
          <a:noFill/>
          <a:ln>
            <a:noFill/>
          </a:ln>
        </p:spPr>
        <p:txBody>
          <a:bodyPr vert="horz" lIns="91425" tIns="45700" rIns="91425" bIns="45700" rtlCol="0" anchor="t" anchorCtr="0">
            <a:noAutofit/>
          </a:bodyPr>
          <a:lstStyle/>
          <a:p>
            <a:pPr marL="0" indent="0" algn="ctr">
              <a:lnSpc>
                <a:spcPct val="115000"/>
              </a:lnSpc>
              <a:spcBef>
                <a:spcPts val="590"/>
              </a:spcBef>
              <a:buNone/>
            </a:pPr>
            <a:r>
              <a:rPr lang="en-US" dirty="0">
                <a:solidFill>
                  <a:schemeClr val="tx1"/>
                </a:solidFill>
                <a:ea typeface="Calibri Regular" charset="0"/>
                <a:cs typeface="Calibri Regular" charset="0"/>
                <a:sym typeface="Shadows Into Light"/>
              </a:rPr>
              <a:t>IN[n] = (OUT[n] - </a:t>
            </a:r>
            <a:r>
              <a:rPr lang="en-US" dirty="0">
                <a:solidFill>
                  <a:srgbClr val="FF0000"/>
                </a:solidFill>
                <a:ea typeface="Calibri Regular" charset="0"/>
                <a:cs typeface="Calibri Regular" charset="0"/>
                <a:sym typeface="Shadows Into Light"/>
              </a:rPr>
              <a:t>KILL[n]</a:t>
            </a:r>
            <a:r>
              <a:rPr lang="en-US" dirty="0">
                <a:solidFill>
                  <a:schemeClr val="tx1"/>
                </a:solidFill>
                <a:ea typeface="Calibri Regular" charset="0"/>
                <a:cs typeface="Calibri Regular" charset="0"/>
                <a:sym typeface="Shadows Into Light"/>
              </a:rPr>
              <a:t>) ∪ </a:t>
            </a:r>
            <a:r>
              <a:rPr lang="en-US" dirty="0">
                <a:solidFill>
                  <a:srgbClr val="0070C0"/>
                </a:solidFill>
                <a:ea typeface="Calibri Regular" charset="0"/>
                <a:cs typeface="Calibri Regular" charset="0"/>
                <a:sym typeface="Shadows Into Light"/>
              </a:rPr>
              <a:t>GEN[n]</a:t>
            </a:r>
          </a:p>
        </p:txBody>
      </p:sp>
      <p:sp>
        <p:nvSpPr>
          <p:cNvPr id="558" name="Shape 558"/>
          <p:cNvSpPr/>
          <p:nvPr/>
        </p:nvSpPr>
        <p:spPr>
          <a:xfrm>
            <a:off x="7411720" y="2052230"/>
            <a:ext cx="1051800" cy="507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3000">
              <a:latin typeface="+mn-lt"/>
            </a:endParaRPr>
          </a:p>
        </p:txBody>
      </p:sp>
      <p:sp>
        <p:nvSpPr>
          <p:cNvPr id="559" name="Shape 559"/>
          <p:cNvSpPr/>
          <p:nvPr/>
        </p:nvSpPr>
        <p:spPr>
          <a:xfrm>
            <a:off x="1265500" y="4657875"/>
            <a:ext cx="1520099" cy="507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3000" dirty="0">
                <a:latin typeface="+mn-lt"/>
              </a:rPr>
              <a:t>x = a</a:t>
            </a:r>
          </a:p>
        </p:txBody>
      </p:sp>
      <p:sp>
        <p:nvSpPr>
          <p:cNvPr id="560" name="Shape 560"/>
          <p:cNvSpPr/>
          <p:nvPr/>
        </p:nvSpPr>
        <p:spPr>
          <a:xfrm>
            <a:off x="1265500" y="3466418"/>
            <a:ext cx="1520099" cy="507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3000" dirty="0">
                <a:latin typeface="+mn-lt"/>
              </a:rPr>
              <a:t>b ?</a:t>
            </a:r>
          </a:p>
        </p:txBody>
      </p:sp>
      <p:sp>
        <p:nvSpPr>
          <p:cNvPr id="564" name="Shape 564"/>
          <p:cNvSpPr/>
          <p:nvPr/>
        </p:nvSpPr>
        <p:spPr>
          <a:xfrm>
            <a:off x="7822125" y="1930510"/>
            <a:ext cx="230999" cy="231899"/>
          </a:xfrm>
          <a:prstGeom prst="ellipse">
            <a:avLst/>
          </a:prstGeom>
          <a:solidFill>
            <a:srgbClr val="FFFF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latin typeface="+mn-lt"/>
            </a:endParaRPr>
          </a:p>
        </p:txBody>
      </p:sp>
      <p:sp>
        <p:nvSpPr>
          <p:cNvPr id="565" name="Shape 565"/>
          <p:cNvSpPr/>
          <p:nvPr/>
        </p:nvSpPr>
        <p:spPr>
          <a:xfrm>
            <a:off x="7822125" y="2490560"/>
            <a:ext cx="230999" cy="231899"/>
          </a:xfrm>
          <a:prstGeom prst="ellipse">
            <a:avLst/>
          </a:prstGeom>
          <a:solidFill>
            <a:srgbClr val="FFFF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latin typeface="+mn-lt"/>
            </a:endParaRPr>
          </a:p>
        </p:txBody>
      </p:sp>
      <p:sp>
        <p:nvSpPr>
          <p:cNvPr id="567" name="Shape 567"/>
          <p:cNvSpPr txBox="1"/>
          <p:nvPr/>
        </p:nvSpPr>
        <p:spPr>
          <a:xfrm>
            <a:off x="7318420" y="1381130"/>
            <a:ext cx="1238400" cy="660300"/>
          </a:xfrm>
          <a:prstGeom prst="rect">
            <a:avLst/>
          </a:prstGeom>
          <a:noFill/>
          <a:ln>
            <a:noFill/>
          </a:ln>
        </p:spPr>
        <p:txBody>
          <a:bodyPr lIns="91425" tIns="91425" rIns="91425" bIns="91425" anchor="ctr" anchorCtr="0">
            <a:noAutofit/>
          </a:bodyPr>
          <a:lstStyle/>
          <a:p>
            <a:pPr algn="ctr">
              <a:lnSpc>
                <a:spcPct val="115000"/>
              </a:lnSpc>
              <a:spcBef>
                <a:spcPts val="590"/>
              </a:spcBef>
            </a:pPr>
            <a:r>
              <a:rPr lang="en-US" sz="1800" dirty="0">
                <a:solidFill>
                  <a:schemeClr val="dk1"/>
                </a:solidFill>
                <a:latin typeface="+mn-lt"/>
                <a:ea typeface="Calibri Regular" charset="0"/>
                <a:cs typeface="Calibri Regular" charset="0"/>
                <a:sym typeface="Shadows Into Light"/>
              </a:rPr>
              <a:t>IN[n]</a:t>
            </a:r>
          </a:p>
        </p:txBody>
      </p:sp>
      <p:sp>
        <p:nvSpPr>
          <p:cNvPr id="568" name="Shape 568"/>
          <p:cNvSpPr txBox="1"/>
          <p:nvPr/>
        </p:nvSpPr>
        <p:spPr>
          <a:xfrm>
            <a:off x="7430020" y="2595930"/>
            <a:ext cx="1051800" cy="660300"/>
          </a:xfrm>
          <a:prstGeom prst="rect">
            <a:avLst/>
          </a:prstGeom>
          <a:noFill/>
          <a:ln>
            <a:noFill/>
          </a:ln>
        </p:spPr>
        <p:txBody>
          <a:bodyPr lIns="91425" tIns="91425" rIns="91425" bIns="91425" anchor="ctr" anchorCtr="0">
            <a:noAutofit/>
          </a:bodyPr>
          <a:lstStyle/>
          <a:p>
            <a:pPr algn="ctr">
              <a:lnSpc>
                <a:spcPct val="115000"/>
              </a:lnSpc>
              <a:spcBef>
                <a:spcPts val="590"/>
              </a:spcBef>
            </a:pPr>
            <a:r>
              <a:rPr lang="en-US" sz="1800" dirty="0">
                <a:solidFill>
                  <a:schemeClr val="dk1"/>
                </a:solidFill>
                <a:latin typeface="+mn-lt"/>
                <a:ea typeface="Calibri Regular" charset="0"/>
                <a:cs typeface="Calibri Regular" charset="0"/>
                <a:sym typeface="Shadows Into Light"/>
              </a:rPr>
              <a:t>OUT[n]</a:t>
            </a:r>
          </a:p>
        </p:txBody>
      </p:sp>
      <p:cxnSp>
        <p:nvCxnSpPr>
          <p:cNvPr id="569" name="Shape 569"/>
          <p:cNvCxnSpPr>
            <a:stCxn id="568" idx="0"/>
          </p:cNvCxnSpPr>
          <p:nvPr/>
        </p:nvCxnSpPr>
        <p:spPr>
          <a:xfrm rot="10800000">
            <a:off x="7937620" y="2041530"/>
            <a:ext cx="18300" cy="554400"/>
          </a:xfrm>
          <a:prstGeom prst="straightConnector1">
            <a:avLst/>
          </a:prstGeom>
          <a:noFill/>
          <a:ln w="28575" cap="flat" cmpd="sng">
            <a:solidFill>
              <a:srgbClr val="000000"/>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animEffect transition="in" filter="dissolve">
                                      <p:cBhvr>
                                        <p:cTn id="7" dur="500"/>
                                        <p:tgtEl>
                                          <p:spTgt spid="56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8"/>
                                        </p:tgtEl>
                                        <p:attrNameLst>
                                          <p:attrName>style.visibility</p:attrName>
                                        </p:attrNameLst>
                                      </p:cBhvr>
                                      <p:to>
                                        <p:strVal val="visible"/>
                                      </p:to>
                                    </p:set>
                                    <p:animEffect transition="in" filter="dissolve">
                                      <p:cBhvr>
                                        <p:cTn id="10" dur="500"/>
                                        <p:tgtEl>
                                          <p:spTgt spid="55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4"/>
                                        </p:tgtEl>
                                        <p:attrNameLst>
                                          <p:attrName>style.visibility</p:attrName>
                                        </p:attrNameLst>
                                      </p:cBhvr>
                                      <p:to>
                                        <p:strVal val="visible"/>
                                      </p:to>
                                    </p:set>
                                    <p:animEffect transition="in" filter="dissolve">
                                      <p:cBhvr>
                                        <p:cTn id="13" dur="500"/>
                                        <p:tgtEl>
                                          <p:spTgt spid="56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65"/>
                                        </p:tgtEl>
                                        <p:attrNameLst>
                                          <p:attrName>style.visibility</p:attrName>
                                        </p:attrNameLst>
                                      </p:cBhvr>
                                      <p:to>
                                        <p:strVal val="visible"/>
                                      </p:to>
                                    </p:set>
                                    <p:animEffect transition="in" filter="dissolve">
                                      <p:cBhvr>
                                        <p:cTn id="16" dur="500"/>
                                        <p:tgtEl>
                                          <p:spTgt spid="565"/>
                                        </p:tgtEl>
                                      </p:cBhvr>
                                    </p:animEffect>
                                  </p:childTnLst>
                                </p:cTn>
                              </p:par>
                              <p:par>
                                <p:cTn id="17" presetID="9" presetClass="entr" presetSubtype="0" fill="hold" nodeType="withEffect">
                                  <p:stCondLst>
                                    <p:cond delay="0"/>
                                  </p:stCondLst>
                                  <p:childTnLst>
                                    <p:set>
                                      <p:cBhvr>
                                        <p:cTn id="18" dur="1" fill="hold">
                                          <p:stCondLst>
                                            <p:cond delay="0"/>
                                          </p:stCondLst>
                                        </p:cTn>
                                        <p:tgtEl>
                                          <p:spTgt spid="569"/>
                                        </p:tgtEl>
                                        <p:attrNameLst>
                                          <p:attrName>style.visibility</p:attrName>
                                        </p:attrNameLst>
                                      </p:cBhvr>
                                      <p:to>
                                        <p:strVal val="visible"/>
                                      </p:to>
                                    </p:set>
                                    <p:animEffect transition="in" filter="dissolve">
                                      <p:cBhvr>
                                        <p:cTn id="19" dur="500"/>
                                        <p:tgtEl>
                                          <p:spTgt spid="56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67"/>
                                        </p:tgtEl>
                                        <p:attrNameLst>
                                          <p:attrName>style.visibility</p:attrName>
                                        </p:attrNameLst>
                                      </p:cBhvr>
                                      <p:to>
                                        <p:strVal val="visible"/>
                                      </p:to>
                                    </p:set>
                                    <p:animEffect transition="in" filter="dissolve">
                                      <p:cBhvr>
                                        <p:cTn id="22" dur="500"/>
                                        <p:tgtEl>
                                          <p:spTgt spid="56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68"/>
                                        </p:tgtEl>
                                        <p:attrNameLst>
                                          <p:attrName>style.visibility</p:attrName>
                                        </p:attrNameLst>
                                      </p:cBhvr>
                                      <p:to>
                                        <p:strVal val="visible"/>
                                      </p:to>
                                    </p:set>
                                    <p:animEffect transition="in" filter="dissolve">
                                      <p:cBhvr>
                                        <p:cTn id="25" dur="500"/>
                                        <p:tgtEl>
                                          <p:spTgt spid="56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56">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62">
                                            <p:txEl>
                                              <p:pRg st="0" end="0"/>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6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61">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63">
                                            <p:txEl>
                                              <p:pRg st="0" end="0"/>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5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P spid="563" grpId="0" build="p"/>
      <p:bldP spid="566" grpId="0" build="p"/>
      <p:bldP spid="555" grpId="0" build="p"/>
      <p:bldP spid="556" grpId="0" build="p"/>
      <p:bldP spid="558" grpId="0" animBg="1"/>
      <p:bldP spid="559" grpId="0" animBg="1"/>
      <p:bldP spid="560" grpId="0" animBg="1"/>
      <p:bldP spid="564" grpId="0" animBg="1"/>
      <p:bldP spid="565" grpId="0" animBg="1"/>
      <p:bldP spid="567" grpId="0"/>
      <p:bldP spid="5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6" name="Shape 576"/>
          <p:cNvSpPr txBox="1">
            <a:spLocks noGrp="1"/>
          </p:cNvSpPr>
          <p:nvPr>
            <p:ph type="title"/>
          </p:nvPr>
        </p:nvSpPr>
        <p:spPr>
          <a:prstGeom prst="rect">
            <a:avLst/>
          </a:prstGeom>
        </p:spPr>
        <p:txBody>
          <a:bodyPr vert="horz" lIns="91425" tIns="91425" rIns="91425" bIns="91425" rtlCol="0" anchor="ctr" anchorCtr="0">
            <a:noAutofit/>
          </a:bodyPr>
          <a:lstStyle/>
          <a:p>
            <a:r>
              <a:rPr lang="en-US" dirty="0">
                <a:solidFill>
                  <a:schemeClr val="tx1"/>
                </a:solidFill>
              </a:rPr>
              <a:t>Overall Algorithm: Chaotic Iteration</a:t>
            </a:r>
          </a:p>
        </p:txBody>
      </p:sp>
      <p:sp>
        <p:nvSpPr>
          <p:cNvPr id="575" name="Shape 575"/>
          <p:cNvSpPr txBox="1">
            <a:spLocks noGrp="1"/>
          </p:cNvSpPr>
          <p:nvPr>
            <p:ph idx="1"/>
          </p:nvPr>
        </p:nvSpPr>
        <p:spPr>
          <a:xfrm>
            <a:off x="457205" y="1676405"/>
            <a:ext cx="8483099" cy="4172099"/>
          </a:xfrm>
          <a:prstGeom prst="rect">
            <a:avLst/>
          </a:prstGeom>
        </p:spPr>
        <p:txBody>
          <a:bodyPr vert="horz" lIns="91425" tIns="91425" rIns="91425" bIns="91425" rtlCol="0" anchor="t" anchorCtr="0">
            <a:noAutofit/>
          </a:bodyPr>
          <a:lstStyle/>
          <a:p>
            <a:pPr marL="0" indent="0">
              <a:lnSpc>
                <a:spcPct val="115000"/>
              </a:lnSpc>
              <a:spcBef>
                <a:spcPts val="590"/>
              </a:spcBef>
              <a:buNone/>
            </a:pPr>
            <a:r>
              <a:rPr lang="en-US" sz="2600" dirty="0">
                <a:solidFill>
                  <a:schemeClr val="tx1"/>
                </a:solidFill>
                <a:ea typeface="Calibri Regular" charset="0"/>
                <a:cs typeface="Calibri Regular" charset="0"/>
                <a:sym typeface="Shadows Into Light"/>
              </a:rPr>
              <a:t>for (each node n)</a:t>
            </a:r>
            <a:br>
              <a:rPr lang="en-US" sz="2600" dirty="0">
                <a:solidFill>
                  <a:schemeClr val="tx1"/>
                </a:solidFill>
                <a:ea typeface="Calibri Regular" charset="0"/>
                <a:cs typeface="Calibri Regular" charset="0"/>
                <a:sym typeface="Shadows Into Light"/>
              </a:rPr>
            </a:br>
            <a:r>
              <a:rPr lang="en-US" sz="2600" dirty="0" smtClean="0">
                <a:solidFill>
                  <a:schemeClr val="tx1"/>
                </a:solidFill>
                <a:ea typeface="Calibri Regular" charset="0"/>
                <a:cs typeface="Calibri Regular" charset="0"/>
                <a:sym typeface="Shadows Into Light"/>
              </a:rPr>
              <a:t>    </a:t>
            </a:r>
            <a:r>
              <a:rPr lang="en-US" sz="2600" dirty="0">
                <a:solidFill>
                  <a:schemeClr val="tx1"/>
                </a:solidFill>
                <a:ea typeface="Calibri Regular" charset="0"/>
                <a:cs typeface="Calibri Regular" charset="0"/>
                <a:sym typeface="Shadows Into Light"/>
              </a:rPr>
              <a:t>IN[n] = OUT[n] = set of all </a:t>
            </a:r>
            <a:r>
              <a:rPr lang="en-US" sz="2600" dirty="0" err="1">
                <a:solidFill>
                  <a:schemeClr val="tx1"/>
                </a:solidFill>
                <a:ea typeface="Calibri Regular" charset="0"/>
                <a:cs typeface="Calibri Regular" charset="0"/>
                <a:sym typeface="Shadows Into Light"/>
              </a:rPr>
              <a:t>exprs</a:t>
            </a:r>
            <a:r>
              <a:rPr lang="en-US" sz="2600" dirty="0">
                <a:solidFill>
                  <a:schemeClr val="tx1"/>
                </a:solidFill>
                <a:ea typeface="Calibri Regular" charset="0"/>
                <a:cs typeface="Calibri Regular" charset="0"/>
                <a:sym typeface="Shadows Into Light"/>
              </a:rPr>
              <a:t> in program</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IN[exit] = </a:t>
            </a:r>
            <a:r>
              <a:rPr lang="en-US" dirty="0">
                <a:solidFill>
                  <a:schemeClr val="tx1"/>
                </a:solidFill>
              </a:rPr>
              <a:t>∅</a:t>
            </a:r>
            <a:r>
              <a:rPr lang="en-US" sz="2600" dirty="0">
                <a:solidFill>
                  <a:schemeClr val="tx1"/>
                </a:solidFill>
                <a:ea typeface="Calibri Regular" charset="0"/>
                <a:cs typeface="Calibri Regular" charset="0"/>
                <a:sym typeface="Shadows Into Light"/>
              </a:rPr>
              <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repeat:</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     for (each node n)</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         OUT[n] </a:t>
            </a:r>
            <a:r>
              <a:rPr lang="en-US" sz="2600" dirty="0" smtClean="0">
                <a:solidFill>
                  <a:schemeClr val="tx1"/>
                </a:solidFill>
                <a:ea typeface="Calibri Regular" charset="0"/>
                <a:cs typeface="Calibri Regular" charset="0"/>
                <a:sym typeface="Shadows Into Light"/>
              </a:rPr>
              <a:t>  =                  IN[n</a:t>
            </a:r>
            <a:r>
              <a:rPr lang="en-US" sz="2600" dirty="0">
                <a:solidFill>
                  <a:schemeClr val="tx1"/>
                </a:solidFill>
                <a:ea typeface="Calibri Regular" charset="0"/>
                <a:cs typeface="Calibri Regular" charset="0"/>
                <a:sym typeface="Shadows Into Light"/>
              </a:rPr>
              <a:t>’]</a:t>
            </a:r>
            <a:br>
              <a:rPr lang="en-US" sz="2600" dirty="0">
                <a:solidFill>
                  <a:schemeClr val="tx1"/>
                </a:solidFill>
                <a:ea typeface="Calibri Regular" charset="0"/>
                <a:cs typeface="Calibri Regular" charset="0"/>
                <a:sym typeface="Shadows Into Light"/>
              </a:rPr>
            </a:br>
            <a:r>
              <a:rPr lang="en-US" sz="2000" dirty="0">
                <a:solidFill>
                  <a:schemeClr val="tx1"/>
                </a:solidFill>
                <a:ea typeface="Calibri Regular" charset="0"/>
                <a:cs typeface="Calibri Regular" charset="0"/>
                <a:sym typeface="Shadows Into Light"/>
              </a:rPr>
              <a:t/>
            </a:r>
            <a:br>
              <a:rPr lang="en-US" sz="20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         IN[n]  = (OUT[n] - </a:t>
            </a:r>
            <a:r>
              <a:rPr lang="en-US" sz="2600" dirty="0">
                <a:solidFill>
                  <a:srgbClr val="FF0000"/>
                </a:solidFill>
                <a:ea typeface="Calibri Regular" charset="0"/>
                <a:cs typeface="Calibri Regular" charset="0"/>
                <a:sym typeface="Shadows Into Light"/>
              </a:rPr>
              <a:t>KILL[n]</a:t>
            </a:r>
            <a:r>
              <a:rPr lang="en-US" sz="2600" dirty="0">
                <a:solidFill>
                  <a:schemeClr val="tx1"/>
                </a:solidFill>
                <a:ea typeface="Calibri Regular" charset="0"/>
                <a:cs typeface="Calibri Regular" charset="0"/>
                <a:sym typeface="Shadows Into Light"/>
              </a:rPr>
              <a:t>) ∪ </a:t>
            </a:r>
            <a:r>
              <a:rPr lang="en-US" sz="2600" dirty="0">
                <a:solidFill>
                  <a:srgbClr val="0070C0"/>
                </a:solidFill>
                <a:ea typeface="Calibri Regular" charset="0"/>
                <a:cs typeface="Calibri Regular" charset="0"/>
                <a:sym typeface="Shadows Into Light"/>
              </a:rPr>
              <a:t>GEN[n]</a:t>
            </a:r>
            <a:r>
              <a:rPr lang="en-US" sz="2600" dirty="0">
                <a:solidFill>
                  <a:schemeClr val="tx1"/>
                </a:solidFill>
                <a:ea typeface="Calibri Regular" charset="0"/>
                <a:cs typeface="Calibri Regular" charset="0"/>
                <a:sym typeface="Shadows Into Light"/>
              </a:rPr>
              <a:t/>
            </a:r>
            <a:br>
              <a:rPr lang="en-US" sz="2600" dirty="0">
                <a:solidFill>
                  <a:schemeClr val="tx1"/>
                </a:solidFill>
                <a:ea typeface="Calibri Regular" charset="0"/>
                <a:cs typeface="Calibri Regular" charset="0"/>
                <a:sym typeface="Shadows Into Light"/>
              </a:rPr>
            </a:br>
            <a:r>
              <a:rPr lang="en-US" sz="2600" dirty="0">
                <a:solidFill>
                  <a:schemeClr val="tx1"/>
                </a:solidFill>
                <a:ea typeface="Calibri Regular" charset="0"/>
                <a:cs typeface="Calibri Regular" charset="0"/>
                <a:sym typeface="Shadows Into Light"/>
              </a:rPr>
              <a:t>until IN[n] and OUT[n] stop changing for all n</a:t>
            </a:r>
          </a:p>
        </p:txBody>
      </p:sp>
      <p:sp>
        <p:nvSpPr>
          <p:cNvPr id="577" name="Shape 577"/>
          <p:cNvSpPr txBox="1">
            <a:spLocks noGrp="1"/>
          </p:cNvSpPr>
          <p:nvPr>
            <p:ph type="body" idx="4294967295"/>
          </p:nvPr>
        </p:nvSpPr>
        <p:spPr>
          <a:xfrm>
            <a:off x="2240551" y="4537340"/>
            <a:ext cx="2454275" cy="630238"/>
          </a:xfrm>
          <a:prstGeom prst="rect">
            <a:avLst/>
          </a:prstGeom>
          <a:noFill/>
          <a:ln>
            <a:noFill/>
          </a:ln>
        </p:spPr>
        <p:txBody>
          <a:bodyPr vert="horz" lIns="91425" tIns="45700" rIns="91425" bIns="45700" rtlCol="0" anchor="t" anchorCtr="0">
            <a:noAutofit/>
          </a:bodyPr>
          <a:lstStyle/>
          <a:p>
            <a:pPr marL="0" indent="0" algn="ctr">
              <a:lnSpc>
                <a:spcPct val="115000"/>
              </a:lnSpc>
              <a:spcBef>
                <a:spcPts val="590"/>
              </a:spcBef>
              <a:buNone/>
            </a:pPr>
            <a:r>
              <a:rPr lang="en-US" sz="2000" dirty="0" smtClean="0">
                <a:solidFill>
                  <a:schemeClr val="tx1"/>
                </a:solidFill>
                <a:ea typeface="Calibri Regular" charset="0"/>
                <a:cs typeface="Calibri Regular" charset="0"/>
                <a:sym typeface="Shadows Into Light"/>
              </a:rPr>
              <a:t>n</a:t>
            </a:r>
            <a:r>
              <a:rPr lang="en-US" sz="2000" dirty="0">
                <a:solidFill>
                  <a:schemeClr val="tx1"/>
                </a:solidFill>
                <a:ea typeface="Calibri Regular" charset="0"/>
                <a:cs typeface="Calibri Regular" charset="0"/>
                <a:sym typeface="Shadows Into Light"/>
              </a:rPr>
              <a:t>’ ∈ successors(n)</a:t>
            </a:r>
          </a:p>
        </p:txBody>
      </p:sp>
      <p:sp>
        <p:nvSpPr>
          <p:cNvPr id="578" name="Shape 578"/>
          <p:cNvSpPr txBox="1"/>
          <p:nvPr/>
        </p:nvSpPr>
        <p:spPr>
          <a:xfrm rot="10800000">
            <a:off x="2981390" y="4321307"/>
            <a:ext cx="756000" cy="629700"/>
          </a:xfrm>
          <a:prstGeom prst="rect">
            <a:avLst/>
          </a:prstGeom>
          <a:noFill/>
          <a:ln>
            <a:noFill/>
          </a:ln>
        </p:spPr>
        <p:txBody>
          <a:bodyPr lIns="91425" tIns="91425" rIns="91425" bIns="91425" anchor="t" anchorCtr="0">
            <a:noAutofit/>
          </a:bodyPr>
          <a:lstStyle/>
          <a:p>
            <a:pPr algn="ctr">
              <a:buClr>
                <a:schemeClr val="dk1"/>
              </a:buClr>
              <a:buSzPct val="25000"/>
            </a:pPr>
            <a:r>
              <a:rPr lang="en-US" sz="5000" dirty="0"/>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xfrm>
            <a:off x="412044" y="10039"/>
            <a:ext cx="8336844" cy="1143000"/>
          </a:xfrm>
          <a:prstGeom prst="rect">
            <a:avLst/>
          </a:prstGeom>
        </p:spPr>
        <p:txBody>
          <a:bodyPr vert="horz" lIns="91425" tIns="91425" rIns="91425" bIns="91425" rtlCol="0" anchor="ctr" anchorCtr="0">
            <a:noAutofit/>
          </a:bodyPr>
          <a:lstStyle/>
          <a:p>
            <a:r>
              <a:rPr lang="en-US" b="0" dirty="0">
                <a:solidFill>
                  <a:schemeClr val="tx1"/>
                </a:solidFill>
              </a:rPr>
              <a:t>Very Busy Expressions Analysis Example</a:t>
            </a:r>
          </a:p>
        </p:txBody>
      </p:sp>
      <p:graphicFrame>
        <p:nvGraphicFramePr>
          <p:cNvPr id="601" name="Shape 601"/>
          <p:cNvGraphicFramePr/>
          <p:nvPr>
            <p:extLst>
              <p:ext uri="{D42A27DB-BD31-4B8C-83A1-F6EECF244321}">
                <p14:modId xmlns:p14="http://schemas.microsoft.com/office/powerpoint/2010/main" val="453211993"/>
              </p:ext>
            </p:extLst>
          </p:nvPr>
        </p:nvGraphicFramePr>
        <p:xfrm>
          <a:off x="539262" y="1628396"/>
          <a:ext cx="4584863" cy="4526010"/>
        </p:xfrm>
        <a:graphic>
          <a:graphicData uri="http://schemas.openxmlformats.org/drawingml/2006/table">
            <a:tbl>
              <a:tblPr>
                <a:noFill/>
                <a:tableStyleId>{1C1F080B-CE64-402C-B42E-1BEF15ED60EC}</a:tableStyleId>
              </a:tblPr>
              <a:tblGrid>
                <a:gridCol w="422297"/>
                <a:gridCol w="2068908"/>
                <a:gridCol w="2093658"/>
              </a:tblGrid>
              <a:tr h="393875">
                <a:tc>
                  <a:txBody>
                    <a:bodyPr/>
                    <a:lstStyle/>
                    <a:p>
                      <a:pPr lvl="0" algn="ctr" rtl="0">
                        <a:spcBef>
                          <a:spcPts val="0"/>
                        </a:spcBef>
                        <a:buNone/>
                      </a:pPr>
                      <a:r>
                        <a:rPr lang="en-US" sz="2100"/>
                        <a:t>n</a:t>
                      </a:r>
                    </a:p>
                  </a:txBody>
                  <a:tcPr marL="91425" marR="91425" marT="91425" marB="91425"/>
                </a:tc>
                <a:tc>
                  <a:txBody>
                    <a:bodyPr/>
                    <a:lstStyle/>
                    <a:p>
                      <a:pPr lvl="0" algn="ctr" rtl="0">
                        <a:spcBef>
                          <a:spcPts val="0"/>
                        </a:spcBef>
                        <a:buNone/>
                      </a:pPr>
                      <a:r>
                        <a:rPr lang="en-US" sz="2100"/>
                        <a:t>IN[n]</a:t>
                      </a:r>
                    </a:p>
                  </a:txBody>
                  <a:tcPr marL="91425" marR="91425" marT="91425" marB="91425"/>
                </a:tc>
                <a:tc>
                  <a:txBody>
                    <a:bodyPr/>
                    <a:lstStyle/>
                    <a:p>
                      <a:pPr lvl="0" algn="ctr" rtl="0">
                        <a:spcBef>
                          <a:spcPts val="0"/>
                        </a:spcBef>
                        <a:buNone/>
                      </a:pPr>
                      <a:r>
                        <a:rPr lang="en-US" sz="2100"/>
                        <a:t>OUT[n]</a:t>
                      </a:r>
                    </a:p>
                  </a:txBody>
                  <a:tcPr marL="91425" marR="91425" marT="91425" marB="91425"/>
                </a:tc>
              </a:tr>
              <a:tr h="382175">
                <a:tc>
                  <a:txBody>
                    <a:bodyPr/>
                    <a:lstStyle/>
                    <a:p>
                      <a:pPr lvl="0" rtl="0">
                        <a:spcBef>
                          <a:spcPts val="0"/>
                        </a:spcBef>
                        <a:buNone/>
                      </a:pPr>
                      <a:r>
                        <a:rPr lang="en-US" sz="2100"/>
                        <a:t>1</a:t>
                      </a:r>
                    </a:p>
                  </a:txBody>
                  <a:tcPr marL="91425" marR="91425" marT="91425" marB="91425"/>
                </a:tc>
                <a:tc>
                  <a:txBody>
                    <a:bodyPr/>
                    <a:lstStyle/>
                    <a:p>
                      <a:pPr lvl="0" algn="ctr" rtl="0">
                        <a:spcBef>
                          <a:spcPts val="0"/>
                        </a:spcBef>
                        <a:buNone/>
                      </a:pPr>
                      <a:r>
                        <a:rPr lang="en-US" sz="2100" dirty="0" smtClean="0">
                          <a:solidFill>
                            <a:schemeClr val="tx1"/>
                          </a:solidFill>
                        </a:rPr>
                        <a:t>--</a:t>
                      </a:r>
                      <a:endParaRPr lang="en-US" sz="2100" dirty="0">
                        <a:solidFill>
                          <a:schemeClr val="tx1"/>
                        </a:solidFill>
                      </a:endParaRPr>
                    </a:p>
                  </a:txBody>
                  <a:tcPr marL="91425" marR="91425" marT="91425" marB="91425"/>
                </a:tc>
                <a:tc>
                  <a:txBody>
                    <a:bodyPr/>
                    <a:lstStyle/>
                    <a:p>
                      <a:pPr lvl="0" rtl="0">
                        <a:spcBef>
                          <a:spcPts val="0"/>
                        </a:spcBef>
                        <a:buNone/>
                      </a:pPr>
                      <a:r>
                        <a:rPr lang="en-US" sz="2100" dirty="0">
                          <a:solidFill>
                            <a:schemeClr val="tx1"/>
                          </a:solidFill>
                        </a:rPr>
                        <a:t>{ b-a, a-b }</a:t>
                      </a:r>
                    </a:p>
                  </a:txBody>
                  <a:tcPr marL="91425" marR="91425" marT="91425" marB="91425"/>
                </a:tc>
              </a:tr>
              <a:tr h="382175">
                <a:tc>
                  <a:txBody>
                    <a:bodyPr/>
                    <a:lstStyle/>
                    <a:p>
                      <a:pPr lvl="0" rtl="0">
                        <a:spcBef>
                          <a:spcPts val="0"/>
                        </a:spcBef>
                        <a:buNone/>
                      </a:pPr>
                      <a:r>
                        <a:rPr lang="en-US" sz="2100"/>
                        <a:t>2</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p>
                  </a:txBody>
                  <a:tcPr marL="91425" marR="91425" marT="91425" marB="91425"/>
                </a:tc>
                <a:tc>
                  <a:txBody>
                    <a:bodyPr/>
                    <a:lstStyle/>
                    <a:p>
                      <a:pPr lvl="0" rtl="0">
                        <a:spcBef>
                          <a:spcPts val="0"/>
                        </a:spcBef>
                        <a:buClr>
                          <a:schemeClr val="dk1"/>
                        </a:buClr>
                        <a:buSzPct val="78571"/>
                        <a:buFont typeface="Arial"/>
                        <a:buNone/>
                      </a:pPr>
                      <a:r>
                        <a:rPr lang="en-US" sz="2100">
                          <a:solidFill>
                            <a:schemeClr val="tx1"/>
                          </a:solidFill>
                        </a:rPr>
                        <a:t>{ b-a, a-b }</a:t>
                      </a:r>
                    </a:p>
                  </a:txBody>
                  <a:tcPr marL="91425" marR="91425" marT="91425" marB="91425"/>
                </a:tc>
              </a:tr>
              <a:tr h="382175">
                <a:tc>
                  <a:txBody>
                    <a:bodyPr/>
                    <a:lstStyle/>
                    <a:p>
                      <a:pPr lvl="0" rtl="0">
                        <a:spcBef>
                          <a:spcPts val="0"/>
                        </a:spcBef>
                        <a:buNone/>
                      </a:pPr>
                      <a:r>
                        <a:rPr lang="en-US" sz="2100"/>
                        <a:t>3</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p>
                  </a:txBody>
                  <a:tcPr marL="91425" marR="91425" marT="91425" marB="91425"/>
                </a:tc>
                <a:tc>
                  <a:txBody>
                    <a:bodyPr/>
                    <a:lstStyle/>
                    <a:p>
                      <a:pPr lvl="0" rtl="0">
                        <a:spcBef>
                          <a:spcPts val="0"/>
                        </a:spcBef>
                        <a:buClr>
                          <a:schemeClr val="dk1"/>
                        </a:buClr>
                        <a:buSzPct val="78571"/>
                        <a:buFont typeface="Arial"/>
                        <a:buNone/>
                      </a:pPr>
                      <a:r>
                        <a:rPr lang="en-US" sz="2100">
                          <a:solidFill>
                            <a:schemeClr val="tx1"/>
                          </a:solidFill>
                        </a:rPr>
                        <a:t>{ b-a, a-b }</a:t>
                      </a:r>
                    </a:p>
                  </a:txBody>
                  <a:tcPr marL="91425" marR="91425" marT="91425" marB="91425"/>
                </a:tc>
              </a:tr>
              <a:tr h="420000">
                <a:tc>
                  <a:txBody>
                    <a:bodyPr/>
                    <a:lstStyle/>
                    <a:p>
                      <a:pPr lvl="0" rtl="0">
                        <a:spcBef>
                          <a:spcPts val="0"/>
                        </a:spcBef>
                        <a:buNone/>
                      </a:pPr>
                      <a:r>
                        <a:rPr lang="en-US" sz="2100"/>
                        <a:t>4</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p>
                  </a:txBody>
                  <a:tcPr marL="91425" marR="91425" marT="91425" marB="91425"/>
                </a:tc>
              </a:tr>
              <a:tr h="420000">
                <a:tc>
                  <a:txBody>
                    <a:bodyPr/>
                    <a:lstStyle/>
                    <a:p>
                      <a:pPr lvl="0" rtl="0">
                        <a:spcBef>
                          <a:spcPts val="0"/>
                        </a:spcBef>
                        <a:buNone/>
                      </a:pPr>
                      <a:r>
                        <a:rPr lang="en-US" sz="2100"/>
                        <a:t>5</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r>
                        <a:rPr lang="en-US" sz="2100" dirty="0" smtClean="0">
                          <a:solidFill>
                            <a:schemeClr val="tx1"/>
                          </a:solidFill>
                        </a:rPr>
                        <a:t>}</a:t>
                      </a:r>
                      <a:endParaRPr lang="en-US" sz="2100"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100" dirty="0">
                          <a:solidFill>
                            <a:schemeClr val="tx1"/>
                          </a:solidFill>
                        </a:rPr>
                        <a:t>{ b-a, a-b </a:t>
                      </a:r>
                      <a:r>
                        <a:rPr lang="en-US" sz="2100" dirty="0" smtClean="0">
                          <a:solidFill>
                            <a:schemeClr val="tx1"/>
                          </a:solidFill>
                        </a:rPr>
                        <a:t>}</a:t>
                      </a:r>
                      <a:endParaRPr lang="en-US" sz="2100" dirty="0">
                        <a:solidFill>
                          <a:schemeClr val="tx1"/>
                        </a:solidFill>
                      </a:endParaRPr>
                    </a:p>
                  </a:txBody>
                  <a:tcPr marL="91425" marR="91425" marT="91425" marB="91425"/>
                </a:tc>
              </a:tr>
              <a:tr h="420000">
                <a:tc>
                  <a:txBody>
                    <a:bodyPr/>
                    <a:lstStyle/>
                    <a:p>
                      <a:pPr lvl="0" rtl="0">
                        <a:spcBef>
                          <a:spcPts val="0"/>
                        </a:spcBef>
                        <a:buNone/>
                      </a:pPr>
                      <a:r>
                        <a:rPr lang="en-US" sz="2100"/>
                        <a:t>6</a:t>
                      </a:r>
                    </a:p>
                  </a:txBody>
                  <a:tcPr marL="91425" marR="91425" marT="91425" marB="91425"/>
                </a:tc>
                <a:tc>
                  <a:txBody>
                    <a:bodyPr/>
                    <a:lstStyle/>
                    <a:p>
                      <a:pPr lvl="0" rtl="0">
                        <a:spcBef>
                          <a:spcPts val="0"/>
                        </a:spcBef>
                        <a:buClr>
                          <a:schemeClr val="dk1"/>
                        </a:buClr>
                        <a:buSzPct val="68750"/>
                        <a:buFont typeface="Arial"/>
                        <a:buNone/>
                      </a:pPr>
                      <a:r>
                        <a:rPr lang="en-US" sz="2100" dirty="0">
                          <a:solidFill>
                            <a:schemeClr val="tx1"/>
                          </a:solidFill>
                        </a:rPr>
                        <a:t>{ b-a, a-b </a:t>
                      </a:r>
                      <a:r>
                        <a:rPr lang="en-US" sz="2100" dirty="0" smtClean="0">
                          <a:solidFill>
                            <a:schemeClr val="tx1"/>
                          </a:solidFill>
                        </a:rPr>
                        <a:t>}</a:t>
                      </a:r>
                      <a:endParaRPr lang="en-US" sz="2100" dirty="0">
                        <a:solidFill>
                          <a:schemeClr val="tx1"/>
                        </a:solidFill>
                      </a:endParaRP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r>
                        <a:rPr lang="en-US" sz="2100" dirty="0" smtClean="0">
                          <a:solidFill>
                            <a:schemeClr val="tx1"/>
                          </a:solidFill>
                        </a:rPr>
                        <a:t>}</a:t>
                      </a:r>
                      <a:endParaRPr lang="en-US" sz="2100" dirty="0">
                        <a:solidFill>
                          <a:schemeClr val="tx1"/>
                        </a:solidFill>
                      </a:endParaRPr>
                    </a:p>
                  </a:txBody>
                  <a:tcPr marL="91425" marR="91425" marT="91425" marB="91425"/>
                </a:tc>
              </a:tr>
              <a:tr h="420000">
                <a:tc>
                  <a:txBody>
                    <a:bodyPr/>
                    <a:lstStyle/>
                    <a:p>
                      <a:pPr lvl="0" rtl="0">
                        <a:spcBef>
                          <a:spcPts val="0"/>
                        </a:spcBef>
                        <a:buNone/>
                      </a:pPr>
                      <a:r>
                        <a:rPr lang="en-US" sz="2100"/>
                        <a:t>7</a:t>
                      </a:r>
                    </a:p>
                  </a:txBody>
                  <a:tcPr marL="91425" marR="91425" marT="91425" marB="91425"/>
                </a:tc>
                <a:tc>
                  <a:txBody>
                    <a:bodyPr/>
                    <a:lstStyle/>
                    <a:p>
                      <a:pPr lvl="0" rtl="0">
                        <a:spcBef>
                          <a:spcPts val="0"/>
                        </a:spcBef>
                        <a:buNone/>
                      </a:pPr>
                      <a:r>
                        <a:rPr lang="en-US" sz="2100" dirty="0" smtClean="0">
                          <a:solidFill>
                            <a:schemeClr val="tx1"/>
                          </a:solidFill>
                        </a:rPr>
                        <a:t>{ b-a, a-b }</a:t>
                      </a:r>
                      <a:endParaRPr lang="en-US" sz="2100"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100" dirty="0">
                          <a:solidFill>
                            <a:schemeClr val="tx1"/>
                          </a:solidFill>
                        </a:rPr>
                        <a:t>{ b-a, a-b </a:t>
                      </a:r>
                      <a:r>
                        <a:rPr lang="en-US" sz="2100" dirty="0" smtClean="0">
                          <a:solidFill>
                            <a:schemeClr val="tx1"/>
                          </a:solidFill>
                        </a:rPr>
                        <a:t>}</a:t>
                      </a:r>
                      <a:endParaRPr lang="en-US" sz="2100" dirty="0">
                        <a:solidFill>
                          <a:schemeClr val="tx1"/>
                        </a:solidFill>
                      </a:endParaRPr>
                    </a:p>
                  </a:txBody>
                  <a:tcPr marL="91425" marR="91425" marT="91425" marB="91425"/>
                </a:tc>
              </a:tr>
              <a:tr h="413400">
                <a:tc>
                  <a:txBody>
                    <a:bodyPr/>
                    <a:lstStyle/>
                    <a:p>
                      <a:pPr lvl="0" rtl="0">
                        <a:spcBef>
                          <a:spcPts val="0"/>
                        </a:spcBef>
                        <a:buNone/>
                      </a:pPr>
                      <a:r>
                        <a:rPr lang="en-US" sz="2100"/>
                        <a:t>8</a:t>
                      </a:r>
                    </a:p>
                  </a:txBody>
                  <a:tcPr marL="91425" marR="91425" marT="91425" marB="91425"/>
                </a:tc>
                <a:tc>
                  <a:txBody>
                    <a:bodyPr/>
                    <a:lstStyle/>
                    <a:p>
                      <a:pPr lvl="0" algn="l" rtl="0">
                        <a:spcBef>
                          <a:spcPts val="0"/>
                        </a:spcBef>
                        <a:buClr>
                          <a:schemeClr val="dk1"/>
                        </a:buClr>
                        <a:buSzPct val="68750"/>
                        <a:buFont typeface="Arial"/>
                        <a:buNone/>
                      </a:pPr>
                      <a:r>
                        <a:rPr lang="en-US" sz="210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c>
                  <a:txBody>
                    <a:bodyPr/>
                    <a:lstStyle/>
                    <a:p>
                      <a:pPr lvl="0" algn="ctr" rtl="0">
                        <a:spcBef>
                          <a:spcPts val="0"/>
                        </a:spcBef>
                        <a:buNone/>
                      </a:pPr>
                      <a:r>
                        <a:rPr lang="en-US" sz="2100" dirty="0" smtClean="0">
                          <a:solidFill>
                            <a:schemeClr val="tx1"/>
                          </a:solidFill>
                        </a:rPr>
                        <a:t>--</a:t>
                      </a:r>
                      <a:endParaRPr lang="en-US" sz="2100" dirty="0">
                        <a:solidFill>
                          <a:schemeClr val="tx1"/>
                        </a:solidFill>
                      </a:endParaRPr>
                    </a:p>
                  </a:txBody>
                  <a:tcPr marL="91425" marR="91425" marT="91425" marB="91425"/>
                </a:tc>
              </a:tr>
            </a:tbl>
          </a:graphicData>
        </a:graphic>
      </p:graphicFrame>
      <p:cxnSp>
        <p:nvCxnSpPr>
          <p:cNvPr id="56" name="Shape 585"/>
          <p:cNvCxnSpPr/>
          <p:nvPr/>
        </p:nvCxnSpPr>
        <p:spPr>
          <a:xfrm>
            <a:off x="6341297" y="3663121"/>
            <a:ext cx="0" cy="749100"/>
          </a:xfrm>
          <a:prstGeom prst="straightConnector1">
            <a:avLst/>
          </a:prstGeom>
          <a:noFill/>
          <a:ln w="25400" cap="flat" cmpd="sng">
            <a:solidFill>
              <a:srgbClr val="000000"/>
            </a:solidFill>
            <a:prstDash val="solid"/>
            <a:round/>
            <a:headEnd type="none" w="med" len="med"/>
            <a:tailEnd type="triangle" w="lg" len="lg"/>
          </a:ln>
        </p:spPr>
      </p:cxnSp>
      <p:sp>
        <p:nvSpPr>
          <p:cNvPr id="57" name="Shape 588"/>
          <p:cNvSpPr/>
          <p:nvPr/>
        </p:nvSpPr>
        <p:spPr>
          <a:xfrm>
            <a:off x="7556622" y="3887639"/>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a=0</a:t>
            </a:r>
          </a:p>
        </p:txBody>
      </p:sp>
      <p:cxnSp>
        <p:nvCxnSpPr>
          <p:cNvPr id="58" name="Shape 589"/>
          <p:cNvCxnSpPr/>
          <p:nvPr/>
        </p:nvCxnSpPr>
        <p:spPr>
          <a:xfrm>
            <a:off x="7188022" y="3030724"/>
            <a:ext cx="883500" cy="320400"/>
          </a:xfrm>
          <a:prstGeom prst="straightConnector1">
            <a:avLst/>
          </a:prstGeom>
          <a:noFill/>
          <a:ln w="25400" cap="flat" cmpd="sng">
            <a:solidFill>
              <a:srgbClr val="000000"/>
            </a:solidFill>
            <a:prstDash val="solid"/>
            <a:round/>
            <a:headEnd type="none" w="med" len="med"/>
            <a:tailEnd type="triangle" w="lg" len="lg"/>
          </a:ln>
        </p:spPr>
      </p:cxnSp>
      <p:sp>
        <p:nvSpPr>
          <p:cNvPr id="59" name="Shape 591"/>
          <p:cNvSpPr/>
          <p:nvPr/>
        </p:nvSpPr>
        <p:spPr>
          <a:xfrm>
            <a:off x="7556622" y="3350982"/>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y=b-a</a:t>
            </a:r>
          </a:p>
        </p:txBody>
      </p:sp>
      <p:cxnSp>
        <p:nvCxnSpPr>
          <p:cNvPr id="60" name="Shape 592"/>
          <p:cNvCxnSpPr/>
          <p:nvPr/>
        </p:nvCxnSpPr>
        <p:spPr>
          <a:xfrm>
            <a:off x="6341302" y="4704760"/>
            <a:ext cx="861299" cy="406500"/>
          </a:xfrm>
          <a:prstGeom prst="straightConnector1">
            <a:avLst/>
          </a:prstGeom>
          <a:noFill/>
          <a:ln w="25400" cap="flat" cmpd="sng">
            <a:solidFill>
              <a:srgbClr val="000000"/>
            </a:solidFill>
            <a:prstDash val="solid"/>
            <a:round/>
            <a:headEnd type="none" w="med" len="med"/>
            <a:tailEnd type="triangle" w="lg" len="lg"/>
          </a:ln>
        </p:spPr>
      </p:cxnSp>
      <p:sp>
        <p:nvSpPr>
          <p:cNvPr id="61" name="Shape 590"/>
          <p:cNvSpPr/>
          <p:nvPr/>
        </p:nvSpPr>
        <p:spPr>
          <a:xfrm>
            <a:off x="6566422" y="2699830"/>
            <a:ext cx="12432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solidFill>
                  <a:schemeClr val="dk1"/>
                </a:solidFill>
                <a:latin typeface="Calibri"/>
                <a:ea typeface="Calibri"/>
                <a:cs typeface="Calibri"/>
                <a:sym typeface="Calibri"/>
              </a:rPr>
              <a:t>(a!=b) ?</a:t>
            </a:r>
          </a:p>
        </p:txBody>
      </p:sp>
      <p:cxnSp>
        <p:nvCxnSpPr>
          <p:cNvPr id="62" name="Shape 594"/>
          <p:cNvCxnSpPr/>
          <p:nvPr/>
        </p:nvCxnSpPr>
        <p:spPr>
          <a:xfrm flipH="1">
            <a:off x="6341422" y="3030724"/>
            <a:ext cx="846600" cy="301500"/>
          </a:xfrm>
          <a:prstGeom prst="straightConnector1">
            <a:avLst/>
          </a:prstGeom>
          <a:noFill/>
          <a:ln w="25400" cap="flat" cmpd="sng">
            <a:solidFill>
              <a:srgbClr val="000000"/>
            </a:solidFill>
            <a:prstDash val="solid"/>
            <a:round/>
            <a:headEnd type="none" w="med" len="med"/>
            <a:tailEnd type="triangle" w="lg" len="lg"/>
          </a:ln>
        </p:spPr>
      </p:cxnSp>
      <p:sp>
        <p:nvSpPr>
          <p:cNvPr id="63" name="Shape 593"/>
          <p:cNvSpPr/>
          <p:nvPr/>
        </p:nvSpPr>
        <p:spPr>
          <a:xfrm>
            <a:off x="6687697" y="5111273"/>
            <a:ext cx="1029900" cy="3015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exit</a:t>
            </a:r>
          </a:p>
        </p:txBody>
      </p:sp>
      <p:sp>
        <p:nvSpPr>
          <p:cNvPr id="64" name="Shape 586"/>
          <p:cNvSpPr/>
          <p:nvPr/>
        </p:nvSpPr>
        <p:spPr>
          <a:xfrm>
            <a:off x="5826347" y="3332226"/>
            <a:ext cx="10299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x=b-a</a:t>
            </a:r>
          </a:p>
        </p:txBody>
      </p:sp>
      <p:cxnSp>
        <p:nvCxnSpPr>
          <p:cNvPr id="65" name="Shape 595"/>
          <p:cNvCxnSpPr/>
          <p:nvPr/>
        </p:nvCxnSpPr>
        <p:spPr>
          <a:xfrm flipH="1">
            <a:off x="7187939" y="2368922"/>
            <a:ext cx="5700" cy="330900"/>
          </a:xfrm>
          <a:prstGeom prst="straightConnector1">
            <a:avLst/>
          </a:prstGeom>
          <a:noFill/>
          <a:ln w="25400" cap="flat" cmpd="sng">
            <a:solidFill>
              <a:srgbClr val="000000"/>
            </a:solidFill>
            <a:prstDash val="solid"/>
            <a:round/>
            <a:headEnd type="none" w="med" len="med"/>
            <a:tailEnd type="triangle" w="lg" len="lg"/>
          </a:ln>
        </p:spPr>
      </p:cxnSp>
      <p:sp>
        <p:nvSpPr>
          <p:cNvPr id="66" name="Shape 596"/>
          <p:cNvSpPr/>
          <p:nvPr/>
        </p:nvSpPr>
        <p:spPr>
          <a:xfrm>
            <a:off x="6678689" y="2076427"/>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entry</a:t>
            </a:r>
          </a:p>
        </p:txBody>
      </p:sp>
      <p:cxnSp>
        <p:nvCxnSpPr>
          <p:cNvPr id="67" name="Shape 597"/>
          <p:cNvCxnSpPr/>
          <p:nvPr/>
        </p:nvCxnSpPr>
        <p:spPr>
          <a:xfrm flipH="1">
            <a:off x="7202772" y="4729699"/>
            <a:ext cx="868800" cy="381600"/>
          </a:xfrm>
          <a:prstGeom prst="straightConnector1">
            <a:avLst/>
          </a:prstGeom>
          <a:noFill/>
          <a:ln w="25400" cap="flat" cmpd="sng">
            <a:solidFill>
              <a:srgbClr val="000000"/>
            </a:solidFill>
            <a:prstDash val="solid"/>
            <a:round/>
            <a:headEnd type="none" w="med" len="med"/>
            <a:tailEnd type="triangle" w="lg" len="lg"/>
          </a:ln>
        </p:spPr>
      </p:cxnSp>
      <p:sp>
        <p:nvSpPr>
          <p:cNvPr id="68" name="Shape 587"/>
          <p:cNvSpPr/>
          <p:nvPr/>
        </p:nvSpPr>
        <p:spPr>
          <a:xfrm>
            <a:off x="5826347" y="441226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y=a-b</a:t>
            </a:r>
          </a:p>
        </p:txBody>
      </p:sp>
      <p:sp>
        <p:nvSpPr>
          <p:cNvPr id="69" name="Shape 598"/>
          <p:cNvSpPr/>
          <p:nvPr/>
        </p:nvSpPr>
        <p:spPr>
          <a:xfrm>
            <a:off x="7556622" y="443720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x=a-b</a:t>
            </a:r>
          </a:p>
        </p:txBody>
      </p:sp>
      <p:cxnSp>
        <p:nvCxnSpPr>
          <p:cNvPr id="70" name="Shape 599"/>
          <p:cNvCxnSpPr/>
          <p:nvPr/>
        </p:nvCxnSpPr>
        <p:spPr>
          <a:xfrm>
            <a:off x="8071572" y="3643477"/>
            <a:ext cx="0" cy="244200"/>
          </a:xfrm>
          <a:prstGeom prst="straightConnector1">
            <a:avLst/>
          </a:prstGeom>
          <a:noFill/>
          <a:ln w="25400" cap="flat" cmpd="sng">
            <a:solidFill>
              <a:srgbClr val="000000"/>
            </a:solidFill>
            <a:prstDash val="solid"/>
            <a:round/>
            <a:headEnd type="none" w="med" len="med"/>
            <a:tailEnd type="triangle" w="lg" len="lg"/>
          </a:ln>
        </p:spPr>
      </p:cxnSp>
      <p:cxnSp>
        <p:nvCxnSpPr>
          <p:cNvPr id="71" name="Shape 600"/>
          <p:cNvCxnSpPr/>
          <p:nvPr/>
        </p:nvCxnSpPr>
        <p:spPr>
          <a:xfrm>
            <a:off x="8071572" y="4180134"/>
            <a:ext cx="0" cy="257100"/>
          </a:xfrm>
          <a:prstGeom prst="straightConnector1">
            <a:avLst/>
          </a:prstGeom>
          <a:noFill/>
          <a:ln w="25400" cap="flat" cmpd="sng">
            <a:solidFill>
              <a:srgbClr val="000000"/>
            </a:solidFill>
            <a:prstDash val="solid"/>
            <a:round/>
            <a:headEnd type="none" w="med" len="med"/>
            <a:tailEnd type="triangle" w="lg" len="lg"/>
          </a:ln>
        </p:spPr>
      </p:cxnSp>
      <p:sp>
        <p:nvSpPr>
          <p:cNvPr id="72" name="Shape 602"/>
          <p:cNvSpPr txBox="1"/>
          <p:nvPr/>
        </p:nvSpPr>
        <p:spPr>
          <a:xfrm>
            <a:off x="6188910" y="203955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73" name="Shape 603"/>
          <p:cNvSpPr txBox="1"/>
          <p:nvPr/>
        </p:nvSpPr>
        <p:spPr>
          <a:xfrm>
            <a:off x="6112710" y="267260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74" name="Shape 604"/>
          <p:cNvSpPr txBox="1"/>
          <p:nvPr/>
        </p:nvSpPr>
        <p:spPr>
          <a:xfrm>
            <a:off x="5372862" y="3301642"/>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75" name="Shape 605"/>
          <p:cNvSpPr txBox="1"/>
          <p:nvPr/>
        </p:nvSpPr>
        <p:spPr>
          <a:xfrm>
            <a:off x="5372862" y="4377450"/>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6:</a:t>
            </a:r>
          </a:p>
        </p:txBody>
      </p:sp>
      <p:sp>
        <p:nvSpPr>
          <p:cNvPr id="76" name="Shape 606"/>
          <p:cNvSpPr txBox="1"/>
          <p:nvPr/>
        </p:nvSpPr>
        <p:spPr>
          <a:xfrm>
            <a:off x="7116455" y="330793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77" name="Shape 607"/>
          <p:cNvSpPr txBox="1"/>
          <p:nvPr/>
        </p:nvSpPr>
        <p:spPr>
          <a:xfrm>
            <a:off x="7116455" y="3855773"/>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78" name="Shape 608"/>
          <p:cNvSpPr txBox="1"/>
          <p:nvPr/>
        </p:nvSpPr>
        <p:spPr>
          <a:xfrm>
            <a:off x="7116455" y="440718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79" name="Shape 609"/>
          <p:cNvSpPr txBox="1"/>
          <p:nvPr/>
        </p:nvSpPr>
        <p:spPr>
          <a:xfrm>
            <a:off x="6251231" y="5069543"/>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8:</a:t>
            </a:r>
          </a:p>
        </p:txBody>
      </p:sp>
      <p:sp>
        <p:nvSpPr>
          <p:cNvPr id="30" name="Shape 533"/>
          <p:cNvSpPr txBox="1"/>
          <p:nvPr/>
        </p:nvSpPr>
        <p:spPr>
          <a:xfrm>
            <a:off x="6056450" y="2901755"/>
            <a:ext cx="499200" cy="330899"/>
          </a:xfrm>
          <a:prstGeom prst="rect">
            <a:avLst/>
          </a:prstGeom>
          <a:noFill/>
          <a:ln>
            <a:noFill/>
          </a:ln>
        </p:spPr>
        <p:txBody>
          <a:bodyPr lIns="91425" tIns="91425" rIns="91425" bIns="91425" anchor="t" anchorCtr="0">
            <a:noAutofit/>
          </a:bodyPr>
          <a:lstStyle/>
          <a:p>
            <a:r>
              <a:rPr lang="en-US" dirty="0"/>
              <a:t>true</a:t>
            </a:r>
          </a:p>
        </p:txBody>
      </p:sp>
      <p:sp>
        <p:nvSpPr>
          <p:cNvPr id="31" name="Shape 534"/>
          <p:cNvSpPr txBox="1"/>
          <p:nvPr/>
        </p:nvSpPr>
        <p:spPr>
          <a:xfrm>
            <a:off x="7893768" y="2918350"/>
            <a:ext cx="573300" cy="381600"/>
          </a:xfrm>
          <a:prstGeom prst="rect">
            <a:avLst/>
          </a:prstGeom>
          <a:noFill/>
          <a:ln>
            <a:noFill/>
          </a:ln>
        </p:spPr>
        <p:txBody>
          <a:bodyPr lIns="91425" tIns="91425" rIns="91425" bIns="91425" anchor="t" anchorCtr="0">
            <a:noAutofit/>
          </a:bodyPr>
          <a:lstStyle/>
          <a:p>
            <a:r>
              <a:rPr lang="en-US"/>
              <a:t>false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aphicFrame>
        <p:nvGraphicFramePr>
          <p:cNvPr id="601" name="Shape 601"/>
          <p:cNvGraphicFramePr/>
          <p:nvPr>
            <p:extLst>
              <p:ext uri="{D42A27DB-BD31-4B8C-83A1-F6EECF244321}">
                <p14:modId xmlns:p14="http://schemas.microsoft.com/office/powerpoint/2010/main" val="1438795463"/>
              </p:ext>
            </p:extLst>
          </p:nvPr>
        </p:nvGraphicFramePr>
        <p:xfrm>
          <a:off x="539262" y="1628396"/>
          <a:ext cx="4584863" cy="4526010"/>
        </p:xfrm>
        <a:graphic>
          <a:graphicData uri="http://schemas.openxmlformats.org/drawingml/2006/table">
            <a:tbl>
              <a:tblPr>
                <a:noFill/>
                <a:tableStyleId>{1C1F080B-CE64-402C-B42E-1BEF15ED60EC}</a:tableStyleId>
              </a:tblPr>
              <a:tblGrid>
                <a:gridCol w="422297"/>
                <a:gridCol w="2068908"/>
                <a:gridCol w="2093658"/>
              </a:tblGrid>
              <a:tr h="393875">
                <a:tc>
                  <a:txBody>
                    <a:bodyPr/>
                    <a:lstStyle/>
                    <a:p>
                      <a:pPr lvl="0" algn="ctr" rtl="0">
                        <a:spcBef>
                          <a:spcPts val="0"/>
                        </a:spcBef>
                        <a:buNone/>
                      </a:pPr>
                      <a:r>
                        <a:rPr lang="en-US" sz="2100"/>
                        <a:t>n</a:t>
                      </a:r>
                    </a:p>
                  </a:txBody>
                  <a:tcPr marL="91425" marR="91425" marT="91425" marB="91425"/>
                </a:tc>
                <a:tc>
                  <a:txBody>
                    <a:bodyPr/>
                    <a:lstStyle/>
                    <a:p>
                      <a:pPr lvl="0" algn="ctr" rtl="0">
                        <a:spcBef>
                          <a:spcPts val="0"/>
                        </a:spcBef>
                        <a:buNone/>
                      </a:pPr>
                      <a:r>
                        <a:rPr lang="en-US" sz="2100" dirty="0"/>
                        <a:t>IN[n]</a:t>
                      </a:r>
                    </a:p>
                  </a:txBody>
                  <a:tcPr marL="91425" marR="91425" marT="91425" marB="91425"/>
                </a:tc>
                <a:tc>
                  <a:txBody>
                    <a:bodyPr/>
                    <a:lstStyle/>
                    <a:p>
                      <a:pPr lvl="0" algn="ctr" rtl="0">
                        <a:spcBef>
                          <a:spcPts val="0"/>
                        </a:spcBef>
                        <a:buNone/>
                      </a:pPr>
                      <a:r>
                        <a:rPr lang="en-US" sz="2100"/>
                        <a:t>OUT[n]</a:t>
                      </a:r>
                    </a:p>
                  </a:txBody>
                  <a:tcPr marL="91425" marR="91425" marT="91425" marB="91425"/>
                </a:tc>
              </a:tr>
              <a:tr h="382175">
                <a:tc>
                  <a:txBody>
                    <a:bodyPr/>
                    <a:lstStyle/>
                    <a:p>
                      <a:pPr lvl="0" rtl="0">
                        <a:spcBef>
                          <a:spcPts val="0"/>
                        </a:spcBef>
                        <a:buNone/>
                      </a:pPr>
                      <a:r>
                        <a:rPr lang="en-US" sz="2100" dirty="0"/>
                        <a:t>1</a:t>
                      </a:r>
                    </a:p>
                  </a:txBody>
                  <a:tcPr marL="91425" marR="91425" marT="91425" marB="91425"/>
                </a:tc>
                <a:tc>
                  <a:txBody>
                    <a:bodyPr/>
                    <a:lstStyle/>
                    <a:p>
                      <a:pPr lvl="0" algn="ctr" rtl="0">
                        <a:spcBef>
                          <a:spcPts val="0"/>
                        </a:spcBef>
                        <a:buNone/>
                      </a:pPr>
                      <a:r>
                        <a:rPr lang="en-US" sz="2100" dirty="0" smtClean="0">
                          <a:solidFill>
                            <a:schemeClr val="tx1"/>
                          </a:solidFill>
                        </a:rPr>
                        <a:t>--</a:t>
                      </a:r>
                      <a:endParaRPr lang="en-US" sz="2100" dirty="0">
                        <a:solidFill>
                          <a:schemeClr val="tx1"/>
                        </a:solidFill>
                      </a:endParaRPr>
                    </a:p>
                  </a:txBody>
                  <a:tcPr marL="91425" marR="91425" marT="91425" marB="91425"/>
                </a:tc>
                <a:tc>
                  <a:txBody>
                    <a:bodyPr/>
                    <a:lstStyle/>
                    <a:p>
                      <a:pPr lvl="0" rtl="0">
                        <a:spcBef>
                          <a:spcPts val="0"/>
                        </a:spcBef>
                        <a:buNone/>
                      </a:pPr>
                      <a:r>
                        <a:rPr lang="en-US" sz="2100" dirty="0">
                          <a:solidFill>
                            <a:schemeClr val="tx1"/>
                          </a:solidFill>
                        </a:rPr>
                        <a:t>{ b-a, a-b }</a:t>
                      </a:r>
                    </a:p>
                  </a:txBody>
                  <a:tcPr marL="91425" marR="91425" marT="91425" marB="91425"/>
                </a:tc>
              </a:tr>
              <a:tr h="382175">
                <a:tc>
                  <a:txBody>
                    <a:bodyPr/>
                    <a:lstStyle/>
                    <a:p>
                      <a:pPr lvl="0" rtl="0">
                        <a:spcBef>
                          <a:spcPts val="0"/>
                        </a:spcBef>
                        <a:buNone/>
                      </a:pPr>
                      <a:r>
                        <a:rPr lang="en-US" sz="2100"/>
                        <a:t>2</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p>
                  </a:txBody>
                  <a:tcPr marL="91425" marR="91425" marT="91425" marB="91425"/>
                </a:tc>
                <a:tc>
                  <a:txBody>
                    <a:bodyPr/>
                    <a:lstStyle/>
                    <a:p>
                      <a:pPr lvl="0" rtl="0">
                        <a:spcBef>
                          <a:spcPts val="0"/>
                        </a:spcBef>
                        <a:buClr>
                          <a:schemeClr val="dk1"/>
                        </a:buClr>
                        <a:buSzPct val="78571"/>
                        <a:buFont typeface="Arial"/>
                        <a:buNone/>
                      </a:pPr>
                      <a:r>
                        <a:rPr lang="en-US" sz="2100">
                          <a:solidFill>
                            <a:schemeClr val="tx1"/>
                          </a:solidFill>
                        </a:rPr>
                        <a:t>{ b-a, a-b }</a:t>
                      </a:r>
                    </a:p>
                  </a:txBody>
                  <a:tcPr marL="91425" marR="91425" marT="91425" marB="91425"/>
                </a:tc>
              </a:tr>
              <a:tr h="382175">
                <a:tc>
                  <a:txBody>
                    <a:bodyPr/>
                    <a:lstStyle/>
                    <a:p>
                      <a:pPr lvl="0" rtl="0">
                        <a:spcBef>
                          <a:spcPts val="0"/>
                        </a:spcBef>
                        <a:buNone/>
                      </a:pPr>
                      <a:r>
                        <a:rPr lang="en-US" sz="2100"/>
                        <a:t>3</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p>
                  </a:txBody>
                  <a:tcPr marL="91425" marR="91425" marT="91425" marB="91425"/>
                </a:tc>
                <a:tc>
                  <a:txBody>
                    <a:bodyPr/>
                    <a:lstStyle/>
                    <a:p>
                      <a:pPr lvl="0" rtl="0">
                        <a:spcBef>
                          <a:spcPts val="0"/>
                        </a:spcBef>
                        <a:buClr>
                          <a:schemeClr val="dk1"/>
                        </a:buClr>
                        <a:buSzPct val="78571"/>
                        <a:buFont typeface="Arial"/>
                        <a:buNone/>
                      </a:pPr>
                      <a:r>
                        <a:rPr lang="en-US" sz="2100">
                          <a:solidFill>
                            <a:schemeClr val="tx1"/>
                          </a:solidFill>
                        </a:rPr>
                        <a:t>{ b-a, a-b }</a:t>
                      </a:r>
                    </a:p>
                  </a:txBody>
                  <a:tcPr marL="91425" marR="91425" marT="91425" marB="91425"/>
                </a:tc>
              </a:tr>
              <a:tr h="420000">
                <a:tc>
                  <a:txBody>
                    <a:bodyPr/>
                    <a:lstStyle/>
                    <a:p>
                      <a:pPr lvl="0" rtl="0">
                        <a:spcBef>
                          <a:spcPts val="0"/>
                        </a:spcBef>
                        <a:buNone/>
                      </a:pPr>
                      <a:r>
                        <a:rPr lang="en-US" sz="2100"/>
                        <a:t>4</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p>
                  </a:txBody>
                  <a:tcPr marL="91425" marR="91425" marT="91425" marB="91425"/>
                </a:tc>
              </a:tr>
              <a:tr h="420000">
                <a:tc>
                  <a:txBody>
                    <a:bodyPr/>
                    <a:lstStyle/>
                    <a:p>
                      <a:pPr lvl="0" rtl="0">
                        <a:spcBef>
                          <a:spcPts val="0"/>
                        </a:spcBef>
                        <a:buNone/>
                      </a:pPr>
                      <a:r>
                        <a:rPr lang="en-US" sz="2100"/>
                        <a:t>5</a:t>
                      </a:r>
                    </a:p>
                  </a:txBody>
                  <a:tcPr marL="91425" marR="91425" marT="91425" marB="91425"/>
                </a:tc>
                <a:tc>
                  <a:txBody>
                    <a:bodyPr/>
                    <a:lstStyle/>
                    <a:p>
                      <a:pPr lvl="0" rtl="0">
                        <a:spcBef>
                          <a:spcPts val="0"/>
                        </a:spcBef>
                        <a:buClr>
                          <a:schemeClr val="dk1"/>
                        </a:buClr>
                        <a:buSzPct val="78571"/>
                        <a:buFont typeface="Arial"/>
                        <a:buNone/>
                      </a:pPr>
                      <a:r>
                        <a:rPr lang="en-US" sz="2100" dirty="0">
                          <a:solidFill>
                            <a:schemeClr val="tx1"/>
                          </a:solidFill>
                        </a:rPr>
                        <a:t>{ b-a, a-b </a:t>
                      </a:r>
                      <a:r>
                        <a:rPr lang="en-US" sz="2100" dirty="0" smtClean="0">
                          <a:solidFill>
                            <a:schemeClr val="tx1"/>
                          </a:solidFill>
                        </a:rPr>
                        <a:t>}</a:t>
                      </a:r>
                      <a:endParaRPr lang="en-US" sz="2100"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100" dirty="0">
                          <a:solidFill>
                            <a:schemeClr val="tx1"/>
                          </a:solidFill>
                        </a:rPr>
                        <a:t>{ b-a, a-b </a:t>
                      </a:r>
                      <a:r>
                        <a:rPr lang="en-US" sz="2100" dirty="0" smtClean="0">
                          <a:solidFill>
                            <a:schemeClr val="tx1"/>
                          </a:solidFill>
                        </a:rPr>
                        <a:t>}</a:t>
                      </a:r>
                      <a:endParaRPr lang="en-US" sz="2100" dirty="0">
                        <a:solidFill>
                          <a:schemeClr val="tx1"/>
                        </a:solidFill>
                      </a:endParaRPr>
                    </a:p>
                  </a:txBody>
                  <a:tcPr marL="91425" marR="91425" marT="91425" marB="91425"/>
                </a:tc>
              </a:tr>
              <a:tr h="420000">
                <a:tc>
                  <a:txBody>
                    <a:bodyPr/>
                    <a:lstStyle/>
                    <a:p>
                      <a:pPr lvl="0" rtl="0">
                        <a:spcBef>
                          <a:spcPts val="0"/>
                        </a:spcBef>
                        <a:buNone/>
                      </a:pPr>
                      <a:r>
                        <a:rPr lang="en-US" sz="2100"/>
                        <a:t>6</a:t>
                      </a:r>
                    </a:p>
                  </a:txBody>
                  <a:tcPr marL="91425" marR="91425" marT="91425" marB="91425"/>
                </a:tc>
                <a:tc>
                  <a:txBody>
                    <a:bodyPr/>
                    <a:lstStyle/>
                    <a:p>
                      <a:pPr lvl="0" rtl="0">
                        <a:spcBef>
                          <a:spcPts val="0"/>
                        </a:spcBef>
                        <a:buClr>
                          <a:schemeClr val="dk1"/>
                        </a:buClr>
                        <a:buSzPct val="68750"/>
                        <a:buFont typeface="Arial"/>
                        <a:buNone/>
                      </a:pPr>
                      <a:r>
                        <a:rPr lang="en-US" sz="2100" dirty="0" smtClean="0">
                          <a:solidFill>
                            <a:schemeClr val="tx1"/>
                          </a:solidFill>
                        </a:rPr>
                        <a:t>{</a:t>
                      </a:r>
                      <a:r>
                        <a:rPr lang="en-US" sz="2100" baseline="0" dirty="0" smtClean="0">
                          <a:solidFill>
                            <a:schemeClr val="tx1"/>
                          </a:solidFill>
                        </a:rPr>
                        <a:t> </a:t>
                      </a:r>
                      <a:r>
                        <a:rPr lang="en-US" sz="2100" dirty="0" smtClean="0">
                          <a:solidFill>
                            <a:schemeClr val="tx1"/>
                          </a:solidFill>
                        </a:rPr>
                        <a:t>a-b }</a:t>
                      </a:r>
                      <a:endParaRPr lang="en-US" sz="2100" dirty="0">
                        <a:solidFill>
                          <a:schemeClr val="tx1"/>
                        </a:solidFill>
                      </a:endParaRPr>
                    </a:p>
                  </a:txBody>
                  <a:tcPr marL="91425" marR="91425" marT="91425" marB="91425"/>
                </a:tc>
                <a:tc>
                  <a:txBody>
                    <a:bodyPr/>
                    <a:lstStyle/>
                    <a:p>
                      <a:pPr lvl="0" rtl="0">
                        <a:spcBef>
                          <a:spcPts val="0"/>
                        </a:spcBef>
                        <a:buClr>
                          <a:schemeClr val="dk1"/>
                        </a:buClr>
                        <a:buSzPct val="78571"/>
                        <a:buFont typeface="Arial"/>
                        <a:buNone/>
                      </a:pPr>
                      <a:r>
                        <a:rPr lang="en-US" sz="2100" b="1" dirty="0" smtClean="0">
                          <a:solidFill>
                            <a:schemeClr val="tx1"/>
                          </a:solidFill>
                        </a:rPr>
                        <a:t> ∅</a:t>
                      </a:r>
                      <a:endParaRPr lang="en-US" sz="2100" b="1" dirty="0">
                        <a:solidFill>
                          <a:schemeClr val="tx1"/>
                        </a:solidFill>
                      </a:endParaRPr>
                    </a:p>
                  </a:txBody>
                  <a:tcPr marL="91425" marR="91425" marT="91425" marB="91425"/>
                </a:tc>
              </a:tr>
              <a:tr h="420000">
                <a:tc>
                  <a:txBody>
                    <a:bodyPr/>
                    <a:lstStyle/>
                    <a:p>
                      <a:pPr lvl="0" rtl="0">
                        <a:spcBef>
                          <a:spcPts val="0"/>
                        </a:spcBef>
                        <a:buNone/>
                      </a:pPr>
                      <a:r>
                        <a:rPr lang="en-US" sz="2100"/>
                        <a:t>7</a:t>
                      </a:r>
                    </a:p>
                  </a:txBody>
                  <a:tcPr marL="91425" marR="91425" marT="91425" marB="91425"/>
                </a:tc>
                <a:tc>
                  <a:txBody>
                    <a:bodyPr/>
                    <a:lstStyle/>
                    <a:p>
                      <a:pPr lvl="0" rtl="0">
                        <a:spcBef>
                          <a:spcPts val="0"/>
                        </a:spcBef>
                        <a:buNone/>
                      </a:pPr>
                      <a:r>
                        <a:rPr lang="en-US" sz="2100" dirty="0" smtClean="0">
                          <a:solidFill>
                            <a:schemeClr val="tx1"/>
                          </a:solidFill>
                        </a:rPr>
                        <a:t>{ </a:t>
                      </a:r>
                      <a:r>
                        <a:rPr lang="en-US" sz="2100" dirty="0">
                          <a:solidFill>
                            <a:schemeClr val="tx1"/>
                          </a:solidFill>
                        </a:rPr>
                        <a:t>a-b </a:t>
                      </a:r>
                      <a:r>
                        <a:rPr lang="en-US" sz="2100" dirty="0" smtClean="0">
                          <a:solidFill>
                            <a:schemeClr val="tx1"/>
                          </a:solidFill>
                        </a:rPr>
                        <a:t>}</a:t>
                      </a:r>
                      <a:endParaRPr lang="en-US" sz="2100"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100" b="1" dirty="0" smtClean="0">
                          <a:solidFill>
                            <a:schemeClr val="tx1"/>
                          </a:solidFill>
                        </a:rPr>
                        <a:t> ∅</a:t>
                      </a:r>
                      <a:endParaRPr lang="en-US" sz="2100" b="1" dirty="0">
                        <a:solidFill>
                          <a:schemeClr val="tx1"/>
                        </a:solidFill>
                      </a:endParaRPr>
                    </a:p>
                  </a:txBody>
                  <a:tcPr marL="91425" marR="91425" marT="91425" marB="91425"/>
                </a:tc>
              </a:tr>
              <a:tr h="413400">
                <a:tc>
                  <a:txBody>
                    <a:bodyPr/>
                    <a:lstStyle/>
                    <a:p>
                      <a:pPr lvl="0" rtl="0">
                        <a:spcBef>
                          <a:spcPts val="0"/>
                        </a:spcBef>
                        <a:buNone/>
                      </a:pPr>
                      <a:r>
                        <a:rPr lang="en-US" sz="2100"/>
                        <a:t>8</a:t>
                      </a:r>
                    </a:p>
                  </a:txBody>
                  <a:tcPr marL="91425" marR="91425" marT="91425" marB="91425"/>
                </a:tc>
                <a:tc>
                  <a:txBody>
                    <a:bodyPr/>
                    <a:lstStyle/>
                    <a:p>
                      <a:pPr lvl="0" algn="l" rtl="0">
                        <a:spcBef>
                          <a:spcPts val="0"/>
                        </a:spcBef>
                        <a:buClr>
                          <a:schemeClr val="dk1"/>
                        </a:buClr>
                        <a:buSzPct val="68750"/>
                        <a:buFont typeface="Arial"/>
                        <a:buNone/>
                      </a:pPr>
                      <a:r>
                        <a:rPr lang="en-US" sz="210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c>
                  <a:txBody>
                    <a:bodyPr/>
                    <a:lstStyle/>
                    <a:p>
                      <a:pPr lvl="0" algn="ctr" rtl="0">
                        <a:spcBef>
                          <a:spcPts val="0"/>
                        </a:spcBef>
                        <a:buNone/>
                      </a:pPr>
                      <a:r>
                        <a:rPr lang="en-US" sz="2100" dirty="0" smtClean="0">
                          <a:solidFill>
                            <a:schemeClr val="tx1"/>
                          </a:solidFill>
                        </a:rPr>
                        <a:t>--</a:t>
                      </a:r>
                      <a:endParaRPr lang="en-US" sz="2100" dirty="0">
                        <a:solidFill>
                          <a:schemeClr val="tx1"/>
                        </a:solidFill>
                      </a:endParaRPr>
                    </a:p>
                  </a:txBody>
                  <a:tcPr marL="91425" marR="91425" marT="91425" marB="91425"/>
                </a:tc>
              </a:tr>
            </a:tbl>
          </a:graphicData>
        </a:graphic>
      </p:graphicFrame>
      <p:sp>
        <p:nvSpPr>
          <p:cNvPr id="31" name="Shape 584"/>
          <p:cNvSpPr txBox="1">
            <a:spLocks noGrp="1"/>
          </p:cNvSpPr>
          <p:nvPr>
            <p:ph type="title"/>
          </p:nvPr>
        </p:nvSpPr>
        <p:spPr>
          <a:xfrm>
            <a:off x="412044" y="10039"/>
            <a:ext cx="8336844" cy="1143000"/>
          </a:xfrm>
          <a:prstGeom prst="rect">
            <a:avLst/>
          </a:prstGeom>
        </p:spPr>
        <p:txBody>
          <a:bodyPr vert="horz" lIns="91425" tIns="91425" rIns="91425" bIns="91425" rtlCol="0" anchor="ctr" anchorCtr="0">
            <a:noAutofit/>
          </a:bodyPr>
          <a:lstStyle/>
          <a:p>
            <a:r>
              <a:rPr lang="en-US" b="0" dirty="0">
                <a:solidFill>
                  <a:schemeClr val="tx1"/>
                </a:solidFill>
              </a:rPr>
              <a:t>Very Busy Expressions Analysis Example</a:t>
            </a:r>
          </a:p>
        </p:txBody>
      </p:sp>
      <p:cxnSp>
        <p:nvCxnSpPr>
          <p:cNvPr id="30" name="Shape 585"/>
          <p:cNvCxnSpPr/>
          <p:nvPr/>
        </p:nvCxnSpPr>
        <p:spPr>
          <a:xfrm>
            <a:off x="6341297" y="3663121"/>
            <a:ext cx="0" cy="749100"/>
          </a:xfrm>
          <a:prstGeom prst="straightConnector1">
            <a:avLst/>
          </a:prstGeom>
          <a:noFill/>
          <a:ln w="25400" cap="flat" cmpd="sng">
            <a:solidFill>
              <a:srgbClr val="000000"/>
            </a:solidFill>
            <a:prstDash val="solid"/>
            <a:round/>
            <a:headEnd type="none" w="med" len="med"/>
            <a:tailEnd type="triangle" w="lg" len="lg"/>
          </a:ln>
        </p:spPr>
      </p:cxnSp>
      <p:sp>
        <p:nvSpPr>
          <p:cNvPr id="58" name="Shape 588"/>
          <p:cNvSpPr/>
          <p:nvPr/>
        </p:nvSpPr>
        <p:spPr>
          <a:xfrm>
            <a:off x="7556622" y="3887639"/>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a=0</a:t>
            </a:r>
          </a:p>
        </p:txBody>
      </p:sp>
      <p:cxnSp>
        <p:nvCxnSpPr>
          <p:cNvPr id="59" name="Shape 589"/>
          <p:cNvCxnSpPr/>
          <p:nvPr/>
        </p:nvCxnSpPr>
        <p:spPr>
          <a:xfrm>
            <a:off x="7188022" y="3030724"/>
            <a:ext cx="883500" cy="320400"/>
          </a:xfrm>
          <a:prstGeom prst="straightConnector1">
            <a:avLst/>
          </a:prstGeom>
          <a:noFill/>
          <a:ln w="25400" cap="flat" cmpd="sng">
            <a:solidFill>
              <a:srgbClr val="000000"/>
            </a:solidFill>
            <a:prstDash val="solid"/>
            <a:round/>
            <a:headEnd type="none" w="med" len="med"/>
            <a:tailEnd type="triangle" w="lg" len="lg"/>
          </a:ln>
        </p:spPr>
      </p:cxnSp>
      <p:sp>
        <p:nvSpPr>
          <p:cNvPr id="60" name="Shape 591"/>
          <p:cNvSpPr/>
          <p:nvPr/>
        </p:nvSpPr>
        <p:spPr>
          <a:xfrm>
            <a:off x="7556622" y="3350982"/>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y=b-a</a:t>
            </a:r>
          </a:p>
        </p:txBody>
      </p:sp>
      <p:cxnSp>
        <p:nvCxnSpPr>
          <p:cNvPr id="61" name="Shape 592"/>
          <p:cNvCxnSpPr/>
          <p:nvPr/>
        </p:nvCxnSpPr>
        <p:spPr>
          <a:xfrm>
            <a:off x="6341302" y="4704760"/>
            <a:ext cx="861299" cy="406500"/>
          </a:xfrm>
          <a:prstGeom prst="straightConnector1">
            <a:avLst/>
          </a:prstGeom>
          <a:noFill/>
          <a:ln w="25400" cap="flat" cmpd="sng">
            <a:solidFill>
              <a:srgbClr val="000000"/>
            </a:solidFill>
            <a:prstDash val="solid"/>
            <a:round/>
            <a:headEnd type="none" w="med" len="med"/>
            <a:tailEnd type="triangle" w="lg" len="lg"/>
          </a:ln>
        </p:spPr>
      </p:cxnSp>
      <p:sp>
        <p:nvSpPr>
          <p:cNvPr id="62" name="Shape 590"/>
          <p:cNvSpPr/>
          <p:nvPr/>
        </p:nvSpPr>
        <p:spPr>
          <a:xfrm>
            <a:off x="6566422" y="2699830"/>
            <a:ext cx="12432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solidFill>
                  <a:schemeClr val="dk1"/>
                </a:solidFill>
                <a:latin typeface="Calibri"/>
                <a:ea typeface="Calibri"/>
                <a:cs typeface="Calibri"/>
                <a:sym typeface="Calibri"/>
              </a:rPr>
              <a:t>(a!=b) ?</a:t>
            </a:r>
          </a:p>
        </p:txBody>
      </p:sp>
      <p:cxnSp>
        <p:nvCxnSpPr>
          <p:cNvPr id="63" name="Shape 594"/>
          <p:cNvCxnSpPr/>
          <p:nvPr/>
        </p:nvCxnSpPr>
        <p:spPr>
          <a:xfrm flipH="1">
            <a:off x="6341422" y="3030724"/>
            <a:ext cx="846600" cy="301500"/>
          </a:xfrm>
          <a:prstGeom prst="straightConnector1">
            <a:avLst/>
          </a:prstGeom>
          <a:noFill/>
          <a:ln w="25400" cap="flat" cmpd="sng">
            <a:solidFill>
              <a:srgbClr val="000000"/>
            </a:solidFill>
            <a:prstDash val="solid"/>
            <a:round/>
            <a:headEnd type="none" w="med" len="med"/>
            <a:tailEnd type="triangle" w="lg" len="lg"/>
          </a:ln>
        </p:spPr>
      </p:cxnSp>
      <p:sp>
        <p:nvSpPr>
          <p:cNvPr id="64" name="Shape 593"/>
          <p:cNvSpPr/>
          <p:nvPr/>
        </p:nvSpPr>
        <p:spPr>
          <a:xfrm>
            <a:off x="6687697" y="5111273"/>
            <a:ext cx="1029900" cy="3015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exit</a:t>
            </a:r>
          </a:p>
        </p:txBody>
      </p:sp>
      <p:sp>
        <p:nvSpPr>
          <p:cNvPr id="65" name="Shape 586"/>
          <p:cNvSpPr/>
          <p:nvPr/>
        </p:nvSpPr>
        <p:spPr>
          <a:xfrm>
            <a:off x="5826347" y="3332226"/>
            <a:ext cx="10299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x=b-a</a:t>
            </a:r>
          </a:p>
        </p:txBody>
      </p:sp>
      <p:cxnSp>
        <p:nvCxnSpPr>
          <p:cNvPr id="66" name="Shape 595"/>
          <p:cNvCxnSpPr/>
          <p:nvPr/>
        </p:nvCxnSpPr>
        <p:spPr>
          <a:xfrm flipH="1">
            <a:off x="7187939" y="2368922"/>
            <a:ext cx="5700" cy="330900"/>
          </a:xfrm>
          <a:prstGeom prst="straightConnector1">
            <a:avLst/>
          </a:prstGeom>
          <a:noFill/>
          <a:ln w="25400" cap="flat" cmpd="sng">
            <a:solidFill>
              <a:srgbClr val="000000"/>
            </a:solidFill>
            <a:prstDash val="solid"/>
            <a:round/>
            <a:headEnd type="none" w="med" len="med"/>
            <a:tailEnd type="triangle" w="lg" len="lg"/>
          </a:ln>
        </p:spPr>
      </p:cxnSp>
      <p:sp>
        <p:nvSpPr>
          <p:cNvPr id="67" name="Shape 596"/>
          <p:cNvSpPr/>
          <p:nvPr/>
        </p:nvSpPr>
        <p:spPr>
          <a:xfrm>
            <a:off x="6678689" y="2076427"/>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entry</a:t>
            </a:r>
          </a:p>
        </p:txBody>
      </p:sp>
      <p:cxnSp>
        <p:nvCxnSpPr>
          <p:cNvPr id="68" name="Shape 597"/>
          <p:cNvCxnSpPr/>
          <p:nvPr/>
        </p:nvCxnSpPr>
        <p:spPr>
          <a:xfrm flipH="1">
            <a:off x="7202772" y="4729699"/>
            <a:ext cx="868800" cy="381600"/>
          </a:xfrm>
          <a:prstGeom prst="straightConnector1">
            <a:avLst/>
          </a:prstGeom>
          <a:noFill/>
          <a:ln w="25400" cap="flat" cmpd="sng">
            <a:solidFill>
              <a:srgbClr val="000000"/>
            </a:solidFill>
            <a:prstDash val="solid"/>
            <a:round/>
            <a:headEnd type="none" w="med" len="med"/>
            <a:tailEnd type="triangle" w="lg" len="lg"/>
          </a:ln>
        </p:spPr>
      </p:cxnSp>
      <p:sp>
        <p:nvSpPr>
          <p:cNvPr id="69" name="Shape 587"/>
          <p:cNvSpPr/>
          <p:nvPr/>
        </p:nvSpPr>
        <p:spPr>
          <a:xfrm>
            <a:off x="5826347" y="441226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y=a-b</a:t>
            </a:r>
          </a:p>
        </p:txBody>
      </p:sp>
      <p:sp>
        <p:nvSpPr>
          <p:cNvPr id="70" name="Shape 598"/>
          <p:cNvSpPr/>
          <p:nvPr/>
        </p:nvSpPr>
        <p:spPr>
          <a:xfrm>
            <a:off x="7556622" y="443720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x=a-b</a:t>
            </a:r>
          </a:p>
        </p:txBody>
      </p:sp>
      <p:cxnSp>
        <p:nvCxnSpPr>
          <p:cNvPr id="71" name="Shape 599"/>
          <p:cNvCxnSpPr/>
          <p:nvPr/>
        </p:nvCxnSpPr>
        <p:spPr>
          <a:xfrm>
            <a:off x="8071572" y="3643477"/>
            <a:ext cx="0" cy="244200"/>
          </a:xfrm>
          <a:prstGeom prst="straightConnector1">
            <a:avLst/>
          </a:prstGeom>
          <a:noFill/>
          <a:ln w="25400" cap="flat" cmpd="sng">
            <a:solidFill>
              <a:srgbClr val="000000"/>
            </a:solidFill>
            <a:prstDash val="solid"/>
            <a:round/>
            <a:headEnd type="none" w="med" len="med"/>
            <a:tailEnd type="triangle" w="lg" len="lg"/>
          </a:ln>
        </p:spPr>
      </p:cxnSp>
      <p:cxnSp>
        <p:nvCxnSpPr>
          <p:cNvPr id="72" name="Shape 600"/>
          <p:cNvCxnSpPr/>
          <p:nvPr/>
        </p:nvCxnSpPr>
        <p:spPr>
          <a:xfrm>
            <a:off x="8071572" y="4180134"/>
            <a:ext cx="0" cy="257100"/>
          </a:xfrm>
          <a:prstGeom prst="straightConnector1">
            <a:avLst/>
          </a:prstGeom>
          <a:noFill/>
          <a:ln w="25400" cap="flat" cmpd="sng">
            <a:solidFill>
              <a:srgbClr val="000000"/>
            </a:solidFill>
            <a:prstDash val="solid"/>
            <a:round/>
            <a:headEnd type="none" w="med" len="med"/>
            <a:tailEnd type="triangle" w="lg" len="lg"/>
          </a:ln>
        </p:spPr>
      </p:cxnSp>
      <p:sp>
        <p:nvSpPr>
          <p:cNvPr id="73" name="Shape 602"/>
          <p:cNvSpPr txBox="1"/>
          <p:nvPr/>
        </p:nvSpPr>
        <p:spPr>
          <a:xfrm>
            <a:off x="6188910" y="203955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74" name="Shape 603"/>
          <p:cNvSpPr txBox="1"/>
          <p:nvPr/>
        </p:nvSpPr>
        <p:spPr>
          <a:xfrm>
            <a:off x="6112710" y="267260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75" name="Shape 604"/>
          <p:cNvSpPr txBox="1"/>
          <p:nvPr/>
        </p:nvSpPr>
        <p:spPr>
          <a:xfrm>
            <a:off x="5372862" y="3301642"/>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76" name="Shape 605"/>
          <p:cNvSpPr txBox="1"/>
          <p:nvPr/>
        </p:nvSpPr>
        <p:spPr>
          <a:xfrm>
            <a:off x="5372862" y="4377450"/>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6:</a:t>
            </a:r>
          </a:p>
        </p:txBody>
      </p:sp>
      <p:sp>
        <p:nvSpPr>
          <p:cNvPr id="77" name="Shape 606"/>
          <p:cNvSpPr txBox="1"/>
          <p:nvPr/>
        </p:nvSpPr>
        <p:spPr>
          <a:xfrm>
            <a:off x="7116455" y="330793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78" name="Shape 607"/>
          <p:cNvSpPr txBox="1"/>
          <p:nvPr/>
        </p:nvSpPr>
        <p:spPr>
          <a:xfrm>
            <a:off x="7116455" y="3855773"/>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79" name="Shape 608"/>
          <p:cNvSpPr txBox="1"/>
          <p:nvPr/>
        </p:nvSpPr>
        <p:spPr>
          <a:xfrm>
            <a:off x="7116455" y="440718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80" name="Shape 609"/>
          <p:cNvSpPr txBox="1"/>
          <p:nvPr/>
        </p:nvSpPr>
        <p:spPr>
          <a:xfrm>
            <a:off x="6251231" y="5069543"/>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8:</a:t>
            </a:r>
          </a:p>
        </p:txBody>
      </p:sp>
      <p:sp>
        <p:nvSpPr>
          <p:cNvPr id="81" name="Shape 533"/>
          <p:cNvSpPr txBox="1"/>
          <p:nvPr/>
        </p:nvSpPr>
        <p:spPr>
          <a:xfrm>
            <a:off x="6056450" y="2901755"/>
            <a:ext cx="499200" cy="330899"/>
          </a:xfrm>
          <a:prstGeom prst="rect">
            <a:avLst/>
          </a:prstGeom>
          <a:noFill/>
          <a:ln>
            <a:noFill/>
          </a:ln>
        </p:spPr>
        <p:txBody>
          <a:bodyPr lIns="91425" tIns="91425" rIns="91425" bIns="91425" anchor="t" anchorCtr="0">
            <a:noAutofit/>
          </a:bodyPr>
          <a:lstStyle/>
          <a:p>
            <a:r>
              <a:rPr lang="en-US" dirty="0"/>
              <a:t>true</a:t>
            </a:r>
          </a:p>
        </p:txBody>
      </p:sp>
      <p:sp>
        <p:nvSpPr>
          <p:cNvPr id="82" name="Shape 534"/>
          <p:cNvSpPr txBox="1"/>
          <p:nvPr/>
        </p:nvSpPr>
        <p:spPr>
          <a:xfrm>
            <a:off x="7893768" y="2918350"/>
            <a:ext cx="573300" cy="381600"/>
          </a:xfrm>
          <a:prstGeom prst="rect">
            <a:avLst/>
          </a:prstGeom>
          <a:noFill/>
          <a:ln>
            <a:noFill/>
          </a:ln>
        </p:spPr>
        <p:txBody>
          <a:bodyPr lIns="91425" tIns="91425" rIns="91425" bIns="91425" anchor="t" anchorCtr="0">
            <a:noAutofit/>
          </a:bodyPr>
          <a:lstStyle/>
          <a:p>
            <a:r>
              <a:rPr lang="en-US"/>
              <a:t>false</a:t>
            </a:r>
          </a:p>
        </p:txBody>
      </p:sp>
    </p:spTree>
    <p:extLst>
      <p:ext uri="{BB962C8B-B14F-4D97-AF65-F5344CB8AC3E}">
        <p14:creationId xmlns:p14="http://schemas.microsoft.com/office/powerpoint/2010/main" val="153634338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prstGeom prst="rect">
            <a:avLst/>
          </a:prstGeom>
        </p:spPr>
        <p:txBody>
          <a:bodyPr vert="horz" lIns="91425" tIns="91425" rIns="91425" bIns="91425" rtlCol="0" anchor="ctr" anchorCtr="0">
            <a:noAutofit/>
          </a:bodyPr>
          <a:lstStyle/>
          <a:p>
            <a:r>
              <a:rPr lang="en-US" b="0" dirty="0" smtClean="0">
                <a:solidFill>
                  <a:schemeClr val="tx1"/>
                </a:solidFill>
              </a:rPr>
              <a:t>QUIZ: Very </a:t>
            </a:r>
            <a:r>
              <a:rPr lang="en-US" b="0" dirty="0">
                <a:solidFill>
                  <a:schemeClr val="tx1"/>
                </a:solidFill>
              </a:rPr>
              <a:t>Busy Expressions </a:t>
            </a:r>
            <a:r>
              <a:rPr lang="en-US" b="0" dirty="0" smtClean="0">
                <a:solidFill>
                  <a:schemeClr val="tx1"/>
                </a:solidFill>
              </a:rPr>
              <a:t>Analysis</a:t>
            </a:r>
            <a:endParaRPr lang="en-US" b="0" dirty="0">
              <a:solidFill>
                <a:schemeClr val="tx1"/>
              </a:solidFill>
            </a:endParaRPr>
          </a:p>
        </p:txBody>
      </p:sp>
      <p:graphicFrame>
        <p:nvGraphicFramePr>
          <p:cNvPr id="601" name="Shape 601"/>
          <p:cNvGraphicFramePr/>
          <p:nvPr>
            <p:extLst>
              <p:ext uri="{D42A27DB-BD31-4B8C-83A1-F6EECF244321}">
                <p14:modId xmlns:p14="http://schemas.microsoft.com/office/powerpoint/2010/main" val="1784069314"/>
              </p:ext>
            </p:extLst>
          </p:nvPr>
        </p:nvGraphicFramePr>
        <p:xfrm>
          <a:off x="539262" y="1628396"/>
          <a:ext cx="4584863" cy="4526010"/>
        </p:xfrm>
        <a:graphic>
          <a:graphicData uri="http://schemas.openxmlformats.org/drawingml/2006/table">
            <a:tbl>
              <a:tblPr>
                <a:noFill/>
                <a:tableStyleId>{1C1F080B-CE64-402C-B42E-1BEF15ED60EC}</a:tableStyleId>
              </a:tblPr>
              <a:tblGrid>
                <a:gridCol w="422297"/>
                <a:gridCol w="2068908"/>
                <a:gridCol w="2093658"/>
              </a:tblGrid>
              <a:tr h="393875">
                <a:tc>
                  <a:txBody>
                    <a:bodyPr/>
                    <a:lstStyle/>
                    <a:p>
                      <a:pPr lvl="0" algn="ctr" rtl="0">
                        <a:spcBef>
                          <a:spcPts val="0"/>
                        </a:spcBef>
                        <a:buNone/>
                      </a:pPr>
                      <a:r>
                        <a:rPr lang="en-US" sz="2100"/>
                        <a:t>n</a:t>
                      </a:r>
                    </a:p>
                  </a:txBody>
                  <a:tcPr marL="91425" marR="91425" marT="91425" marB="91425"/>
                </a:tc>
                <a:tc>
                  <a:txBody>
                    <a:bodyPr/>
                    <a:lstStyle/>
                    <a:p>
                      <a:pPr lvl="0" algn="ctr" rtl="0">
                        <a:spcBef>
                          <a:spcPts val="0"/>
                        </a:spcBef>
                        <a:buNone/>
                      </a:pPr>
                      <a:r>
                        <a:rPr lang="en-US" sz="2100"/>
                        <a:t>IN[n]</a:t>
                      </a:r>
                    </a:p>
                  </a:txBody>
                  <a:tcPr marL="91425" marR="91425" marT="91425" marB="91425"/>
                </a:tc>
                <a:tc>
                  <a:txBody>
                    <a:bodyPr/>
                    <a:lstStyle/>
                    <a:p>
                      <a:pPr lvl="0" algn="ctr" rtl="0">
                        <a:spcBef>
                          <a:spcPts val="0"/>
                        </a:spcBef>
                        <a:buNone/>
                      </a:pPr>
                      <a:r>
                        <a:rPr lang="en-US" sz="2100"/>
                        <a:t>OUT[n]</a:t>
                      </a:r>
                    </a:p>
                  </a:txBody>
                  <a:tcPr marL="91425" marR="91425" marT="91425" marB="91425"/>
                </a:tc>
              </a:tr>
              <a:tr h="382175">
                <a:tc>
                  <a:txBody>
                    <a:bodyPr/>
                    <a:lstStyle/>
                    <a:p>
                      <a:pPr lvl="0" rtl="0">
                        <a:spcBef>
                          <a:spcPts val="0"/>
                        </a:spcBef>
                        <a:buNone/>
                      </a:pPr>
                      <a:r>
                        <a:rPr lang="en-US" sz="2100"/>
                        <a:t>1</a:t>
                      </a:r>
                    </a:p>
                  </a:txBody>
                  <a:tcPr marL="91425" marR="91425" marT="91425" marB="91425"/>
                </a:tc>
                <a:tc>
                  <a:txBody>
                    <a:bodyPr/>
                    <a:lstStyle/>
                    <a:p>
                      <a:pPr lvl="0" algn="ctr" rtl="0">
                        <a:spcBef>
                          <a:spcPts val="0"/>
                        </a:spcBef>
                        <a:buNone/>
                      </a:pPr>
                      <a:r>
                        <a:rPr lang="en-US" sz="2100" dirty="0" smtClean="0">
                          <a:solidFill>
                            <a:schemeClr val="tx1"/>
                          </a:solidFill>
                        </a:rPr>
                        <a:t>--</a:t>
                      </a:r>
                      <a:endParaRPr lang="en-US" sz="2100" dirty="0">
                        <a:solidFill>
                          <a:schemeClr val="tx1"/>
                        </a:solidFill>
                      </a:endParaRPr>
                    </a:p>
                  </a:txBody>
                  <a:tcPr marL="91425" marR="91425" marT="91425" marB="91425"/>
                </a:tc>
                <a:tc>
                  <a:txBody>
                    <a:bodyPr/>
                    <a:lstStyle/>
                    <a:p>
                      <a:pPr lvl="0" rtl="0">
                        <a:spcBef>
                          <a:spcPts val="0"/>
                        </a:spcBef>
                        <a:buNone/>
                      </a:pPr>
                      <a:endParaRPr lang="en-US" sz="2100" dirty="0">
                        <a:solidFill>
                          <a:schemeClr val="tx1"/>
                        </a:solidFill>
                      </a:endParaRPr>
                    </a:p>
                  </a:txBody>
                  <a:tcPr marL="91425" marR="91425" marT="91425" marB="91425"/>
                </a:tc>
              </a:tr>
              <a:tr h="382175">
                <a:tc>
                  <a:txBody>
                    <a:bodyPr/>
                    <a:lstStyle/>
                    <a:p>
                      <a:pPr lvl="0" rtl="0">
                        <a:spcBef>
                          <a:spcPts val="0"/>
                        </a:spcBef>
                        <a:buNone/>
                      </a:pPr>
                      <a:r>
                        <a:rPr lang="en-US" sz="2100"/>
                        <a:t>2</a:t>
                      </a:r>
                    </a:p>
                  </a:txBody>
                  <a:tcPr marL="91425" marR="91425" marT="91425" marB="91425"/>
                </a:tc>
                <a:tc>
                  <a:txBody>
                    <a:bodyPr/>
                    <a:lstStyle/>
                    <a:p>
                      <a:endParaRPr lang="en-US" dirty="0"/>
                    </a:p>
                  </a:txBody>
                  <a:tcPr marL="91425" marR="91425" marT="91425" marB="91425"/>
                </a:tc>
                <a:tc>
                  <a:txBody>
                    <a:bodyPr/>
                    <a:lstStyle/>
                    <a:p>
                      <a:endParaRPr lang="en-US" dirty="0"/>
                    </a:p>
                  </a:txBody>
                  <a:tcPr marL="91425" marR="91425" marT="91425" marB="91425"/>
                </a:tc>
              </a:tr>
              <a:tr h="382175">
                <a:tc>
                  <a:txBody>
                    <a:bodyPr/>
                    <a:lstStyle/>
                    <a:p>
                      <a:pPr lvl="0" rtl="0">
                        <a:spcBef>
                          <a:spcPts val="0"/>
                        </a:spcBef>
                        <a:buNone/>
                      </a:pPr>
                      <a:r>
                        <a:rPr lang="en-US" sz="2100"/>
                        <a:t>3</a:t>
                      </a:r>
                    </a:p>
                  </a:txBody>
                  <a:tcPr marL="91425" marR="91425" marT="91425" marB="91425"/>
                </a:tc>
                <a:tc>
                  <a:txBody>
                    <a:bodyPr/>
                    <a:lstStyle/>
                    <a:p>
                      <a:endParaRPr lang="en-US" dirty="0"/>
                    </a:p>
                  </a:txBody>
                  <a:tcPr marL="91425" marR="91425" marT="91425" marB="91425"/>
                </a:tc>
                <a:tc>
                  <a:txBody>
                    <a:bodyPr/>
                    <a:lstStyle/>
                    <a:p>
                      <a:endParaRPr lang="en-US" dirty="0"/>
                    </a:p>
                  </a:txBody>
                  <a:tcPr marL="91425" marR="91425" marT="91425" marB="91425"/>
                </a:tc>
              </a:tr>
              <a:tr h="420000">
                <a:tc>
                  <a:txBody>
                    <a:bodyPr/>
                    <a:lstStyle/>
                    <a:p>
                      <a:pPr lvl="0" rtl="0">
                        <a:spcBef>
                          <a:spcPts val="0"/>
                        </a:spcBef>
                        <a:buNone/>
                      </a:pPr>
                      <a:r>
                        <a:rPr lang="en-US" sz="2100"/>
                        <a:t>4</a:t>
                      </a:r>
                    </a:p>
                  </a:txBody>
                  <a:tcPr marL="91425" marR="91425" marT="91425" marB="91425"/>
                </a:tc>
                <a:tc>
                  <a:txBody>
                    <a:bodyPr/>
                    <a:lstStyle/>
                    <a:p>
                      <a:endParaRPr lang="en-US"/>
                    </a:p>
                  </a:txBody>
                  <a:tcPr marL="91425" marR="91425" marT="91425" marB="91425"/>
                </a:tc>
                <a:tc>
                  <a:txBody>
                    <a:bodyPr/>
                    <a:lstStyle/>
                    <a:p>
                      <a:endParaRPr lang="en-US" dirty="0"/>
                    </a:p>
                  </a:txBody>
                  <a:tcPr marL="91425" marR="91425" marT="91425" marB="91425"/>
                </a:tc>
              </a:tr>
              <a:tr h="420000">
                <a:tc>
                  <a:txBody>
                    <a:bodyPr/>
                    <a:lstStyle/>
                    <a:p>
                      <a:pPr lvl="0" rtl="0">
                        <a:spcBef>
                          <a:spcPts val="0"/>
                        </a:spcBef>
                        <a:buNone/>
                      </a:pPr>
                      <a:r>
                        <a:rPr lang="en-US" sz="2100"/>
                        <a:t>5</a:t>
                      </a:r>
                    </a:p>
                  </a:txBody>
                  <a:tcPr marL="91425" marR="91425" marT="91425" marB="91425"/>
                </a:tc>
                <a:tc>
                  <a:txBody>
                    <a:bodyPr/>
                    <a:lstStyle/>
                    <a:p>
                      <a:pPr lvl="0" rtl="0">
                        <a:spcBef>
                          <a:spcPts val="0"/>
                        </a:spcBef>
                        <a:buClr>
                          <a:schemeClr val="dk1"/>
                        </a:buClr>
                        <a:buSzPct val="78571"/>
                        <a:buFont typeface="Arial"/>
                        <a:buNone/>
                      </a:pPr>
                      <a:r>
                        <a:rPr lang="en-US" sz="2100" baseline="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100" dirty="0" smtClean="0">
                          <a:solidFill>
                            <a:schemeClr val="tx1"/>
                          </a:solidFill>
                        </a:rPr>
                        <a:t>{ </a:t>
                      </a:r>
                      <a:r>
                        <a:rPr lang="en-US" sz="2100" dirty="0">
                          <a:solidFill>
                            <a:schemeClr val="tx1"/>
                          </a:solidFill>
                        </a:rPr>
                        <a:t>a-b }</a:t>
                      </a:r>
                    </a:p>
                  </a:txBody>
                  <a:tcPr marL="91425" marR="91425" marT="91425" marB="91425"/>
                </a:tc>
              </a:tr>
              <a:tr h="420000">
                <a:tc>
                  <a:txBody>
                    <a:bodyPr/>
                    <a:lstStyle/>
                    <a:p>
                      <a:pPr lvl="0" rtl="0">
                        <a:spcBef>
                          <a:spcPts val="0"/>
                        </a:spcBef>
                        <a:buNone/>
                      </a:pPr>
                      <a:r>
                        <a:rPr lang="en-US" sz="2100"/>
                        <a:t>6</a:t>
                      </a:r>
                    </a:p>
                  </a:txBody>
                  <a:tcPr marL="91425" marR="91425" marT="91425" marB="91425"/>
                </a:tc>
                <a:tc>
                  <a:txBody>
                    <a:bodyPr/>
                    <a:lstStyle/>
                    <a:p>
                      <a:pPr lvl="0" rtl="0">
                        <a:spcBef>
                          <a:spcPts val="0"/>
                        </a:spcBef>
                        <a:buClr>
                          <a:schemeClr val="dk1"/>
                        </a:buClr>
                        <a:buSzPct val="68750"/>
                        <a:buFont typeface="Arial"/>
                        <a:buNone/>
                      </a:pPr>
                      <a:r>
                        <a:rPr lang="en-US" sz="2100" dirty="0" smtClean="0">
                          <a:solidFill>
                            <a:schemeClr val="tx1"/>
                          </a:solidFill>
                        </a:rPr>
                        <a:t>{ </a:t>
                      </a:r>
                      <a:r>
                        <a:rPr lang="en-US" sz="2100" dirty="0">
                          <a:solidFill>
                            <a:schemeClr val="tx1"/>
                          </a:solidFill>
                        </a:rPr>
                        <a:t>a-b }</a:t>
                      </a:r>
                    </a:p>
                  </a:txBody>
                  <a:tcPr marL="91425" marR="91425" marT="91425" marB="91425"/>
                </a:tc>
                <a:tc>
                  <a:txBody>
                    <a:bodyPr/>
                    <a:lstStyle/>
                    <a:p>
                      <a:pPr lvl="0" rtl="0">
                        <a:spcBef>
                          <a:spcPts val="0"/>
                        </a:spcBef>
                        <a:buClr>
                          <a:schemeClr val="dk1"/>
                        </a:buClr>
                        <a:buSzPct val="78571"/>
                        <a:buFont typeface="Arial"/>
                        <a:buNone/>
                      </a:pPr>
                      <a:r>
                        <a:rPr lang="en-US" sz="2100" b="1" baseline="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r>
              <a:tr h="420000">
                <a:tc>
                  <a:txBody>
                    <a:bodyPr/>
                    <a:lstStyle/>
                    <a:p>
                      <a:pPr lvl="0" rtl="0">
                        <a:spcBef>
                          <a:spcPts val="0"/>
                        </a:spcBef>
                        <a:buNone/>
                      </a:pPr>
                      <a:r>
                        <a:rPr lang="en-US" sz="2100"/>
                        <a:t>7</a:t>
                      </a:r>
                    </a:p>
                  </a:txBody>
                  <a:tcPr marL="91425" marR="91425" marT="91425" marB="91425"/>
                </a:tc>
                <a:tc>
                  <a:txBody>
                    <a:bodyPr/>
                    <a:lstStyle/>
                    <a:p>
                      <a:pPr lvl="0" rtl="0">
                        <a:spcBef>
                          <a:spcPts val="0"/>
                        </a:spcBef>
                        <a:buNone/>
                      </a:pPr>
                      <a:r>
                        <a:rPr lang="en-US" sz="2100" dirty="0" smtClean="0">
                          <a:solidFill>
                            <a:schemeClr val="tx1"/>
                          </a:solidFill>
                        </a:rPr>
                        <a:t>{ </a:t>
                      </a:r>
                      <a:r>
                        <a:rPr lang="en-US" sz="2100" dirty="0">
                          <a:solidFill>
                            <a:schemeClr val="tx1"/>
                          </a:solidFill>
                        </a:rPr>
                        <a:t>a-b }</a:t>
                      </a:r>
                    </a:p>
                  </a:txBody>
                  <a:tcPr marL="91425" marR="91425" marT="91425" marB="91425"/>
                </a:tc>
                <a:tc>
                  <a:txBody>
                    <a:bodyPr/>
                    <a:lstStyle/>
                    <a:p>
                      <a:pPr lvl="0" rtl="0">
                        <a:spcBef>
                          <a:spcPts val="0"/>
                        </a:spcBef>
                        <a:buClr>
                          <a:schemeClr val="dk1"/>
                        </a:buClr>
                        <a:buSzPct val="68750"/>
                        <a:buFont typeface="Arial"/>
                        <a:buNone/>
                      </a:pPr>
                      <a:r>
                        <a:rPr lang="en-US" sz="2100" b="1" baseline="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r>
              <a:tr h="413400">
                <a:tc>
                  <a:txBody>
                    <a:bodyPr/>
                    <a:lstStyle/>
                    <a:p>
                      <a:pPr lvl="0" rtl="0">
                        <a:spcBef>
                          <a:spcPts val="0"/>
                        </a:spcBef>
                        <a:buNone/>
                      </a:pPr>
                      <a:r>
                        <a:rPr lang="en-US" sz="2100"/>
                        <a:t>8</a:t>
                      </a:r>
                    </a:p>
                  </a:txBody>
                  <a:tcPr marL="91425" marR="91425" marT="91425" marB="91425"/>
                </a:tc>
                <a:tc>
                  <a:txBody>
                    <a:bodyPr/>
                    <a:lstStyle/>
                    <a:p>
                      <a:pPr lvl="0" algn="l" rtl="0">
                        <a:spcBef>
                          <a:spcPts val="0"/>
                        </a:spcBef>
                        <a:buClr>
                          <a:schemeClr val="dk1"/>
                        </a:buClr>
                        <a:buSzPct val="68750"/>
                        <a:buFont typeface="Arial"/>
                        <a:buNone/>
                      </a:pPr>
                      <a:r>
                        <a:rPr lang="en-US" sz="210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c>
                  <a:txBody>
                    <a:bodyPr/>
                    <a:lstStyle/>
                    <a:p>
                      <a:pPr lvl="0" algn="ctr" rtl="0">
                        <a:spcBef>
                          <a:spcPts val="0"/>
                        </a:spcBef>
                        <a:buNone/>
                      </a:pPr>
                      <a:r>
                        <a:rPr lang="en-US" sz="2100" dirty="0" smtClean="0">
                          <a:solidFill>
                            <a:schemeClr val="tx1"/>
                          </a:solidFill>
                        </a:rPr>
                        <a:t>--</a:t>
                      </a:r>
                      <a:endParaRPr lang="en-US" sz="2100" dirty="0">
                        <a:solidFill>
                          <a:schemeClr val="tx1"/>
                        </a:solidFill>
                      </a:endParaRPr>
                    </a:p>
                  </a:txBody>
                  <a:tcPr marL="91425" marR="91425" marT="91425" marB="91425"/>
                </a:tc>
              </a:tr>
            </a:tbl>
          </a:graphicData>
        </a:graphic>
      </p:graphicFrame>
      <p:cxnSp>
        <p:nvCxnSpPr>
          <p:cNvPr id="56" name="Shape 585"/>
          <p:cNvCxnSpPr/>
          <p:nvPr/>
        </p:nvCxnSpPr>
        <p:spPr>
          <a:xfrm>
            <a:off x="6341297" y="3663121"/>
            <a:ext cx="0" cy="749100"/>
          </a:xfrm>
          <a:prstGeom prst="straightConnector1">
            <a:avLst/>
          </a:prstGeom>
          <a:noFill/>
          <a:ln w="25400" cap="flat" cmpd="sng">
            <a:solidFill>
              <a:srgbClr val="000000"/>
            </a:solidFill>
            <a:prstDash val="solid"/>
            <a:round/>
            <a:headEnd type="none" w="med" len="med"/>
            <a:tailEnd type="triangle" w="lg" len="lg"/>
          </a:ln>
        </p:spPr>
      </p:cxnSp>
      <p:sp>
        <p:nvSpPr>
          <p:cNvPr id="57" name="Shape 588"/>
          <p:cNvSpPr/>
          <p:nvPr/>
        </p:nvSpPr>
        <p:spPr>
          <a:xfrm>
            <a:off x="7556622" y="3887639"/>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a=0</a:t>
            </a:r>
          </a:p>
        </p:txBody>
      </p:sp>
      <p:cxnSp>
        <p:nvCxnSpPr>
          <p:cNvPr id="58" name="Shape 589"/>
          <p:cNvCxnSpPr/>
          <p:nvPr/>
        </p:nvCxnSpPr>
        <p:spPr>
          <a:xfrm>
            <a:off x="7188022" y="3030724"/>
            <a:ext cx="883500" cy="320400"/>
          </a:xfrm>
          <a:prstGeom prst="straightConnector1">
            <a:avLst/>
          </a:prstGeom>
          <a:noFill/>
          <a:ln w="25400" cap="flat" cmpd="sng">
            <a:solidFill>
              <a:srgbClr val="000000"/>
            </a:solidFill>
            <a:prstDash val="solid"/>
            <a:round/>
            <a:headEnd type="none" w="med" len="med"/>
            <a:tailEnd type="triangle" w="lg" len="lg"/>
          </a:ln>
        </p:spPr>
      </p:cxnSp>
      <p:sp>
        <p:nvSpPr>
          <p:cNvPr id="59" name="Shape 591"/>
          <p:cNvSpPr/>
          <p:nvPr/>
        </p:nvSpPr>
        <p:spPr>
          <a:xfrm>
            <a:off x="7556622" y="3350982"/>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y=b-a</a:t>
            </a:r>
          </a:p>
        </p:txBody>
      </p:sp>
      <p:cxnSp>
        <p:nvCxnSpPr>
          <p:cNvPr id="60" name="Shape 592"/>
          <p:cNvCxnSpPr/>
          <p:nvPr/>
        </p:nvCxnSpPr>
        <p:spPr>
          <a:xfrm>
            <a:off x="6341302" y="4704760"/>
            <a:ext cx="861299" cy="406500"/>
          </a:xfrm>
          <a:prstGeom prst="straightConnector1">
            <a:avLst/>
          </a:prstGeom>
          <a:noFill/>
          <a:ln w="25400" cap="flat" cmpd="sng">
            <a:solidFill>
              <a:srgbClr val="000000"/>
            </a:solidFill>
            <a:prstDash val="solid"/>
            <a:round/>
            <a:headEnd type="none" w="med" len="med"/>
            <a:tailEnd type="triangle" w="lg" len="lg"/>
          </a:ln>
        </p:spPr>
      </p:cxnSp>
      <p:sp>
        <p:nvSpPr>
          <p:cNvPr id="61" name="Shape 590"/>
          <p:cNvSpPr/>
          <p:nvPr/>
        </p:nvSpPr>
        <p:spPr>
          <a:xfrm>
            <a:off x="6566422" y="2699830"/>
            <a:ext cx="12432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solidFill>
                  <a:schemeClr val="dk1"/>
                </a:solidFill>
                <a:latin typeface="Calibri"/>
                <a:ea typeface="Calibri"/>
                <a:cs typeface="Calibri"/>
                <a:sym typeface="Calibri"/>
              </a:rPr>
              <a:t>(a!=b) ?</a:t>
            </a:r>
          </a:p>
        </p:txBody>
      </p:sp>
      <p:cxnSp>
        <p:nvCxnSpPr>
          <p:cNvPr id="62" name="Shape 594"/>
          <p:cNvCxnSpPr/>
          <p:nvPr/>
        </p:nvCxnSpPr>
        <p:spPr>
          <a:xfrm flipH="1">
            <a:off x="6341422" y="3030724"/>
            <a:ext cx="846600" cy="301500"/>
          </a:xfrm>
          <a:prstGeom prst="straightConnector1">
            <a:avLst/>
          </a:prstGeom>
          <a:noFill/>
          <a:ln w="25400" cap="flat" cmpd="sng">
            <a:solidFill>
              <a:srgbClr val="000000"/>
            </a:solidFill>
            <a:prstDash val="solid"/>
            <a:round/>
            <a:headEnd type="none" w="med" len="med"/>
            <a:tailEnd type="triangle" w="lg" len="lg"/>
          </a:ln>
        </p:spPr>
      </p:cxnSp>
      <p:sp>
        <p:nvSpPr>
          <p:cNvPr id="63" name="Shape 593"/>
          <p:cNvSpPr/>
          <p:nvPr/>
        </p:nvSpPr>
        <p:spPr>
          <a:xfrm>
            <a:off x="6687697" y="5111273"/>
            <a:ext cx="1029900" cy="3015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exit</a:t>
            </a:r>
          </a:p>
        </p:txBody>
      </p:sp>
      <p:sp>
        <p:nvSpPr>
          <p:cNvPr id="64" name="Shape 586"/>
          <p:cNvSpPr/>
          <p:nvPr/>
        </p:nvSpPr>
        <p:spPr>
          <a:xfrm>
            <a:off x="5826347" y="3332226"/>
            <a:ext cx="10299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x=b-a</a:t>
            </a:r>
          </a:p>
        </p:txBody>
      </p:sp>
      <p:cxnSp>
        <p:nvCxnSpPr>
          <p:cNvPr id="65" name="Shape 595"/>
          <p:cNvCxnSpPr/>
          <p:nvPr/>
        </p:nvCxnSpPr>
        <p:spPr>
          <a:xfrm flipH="1">
            <a:off x="7187939" y="2368922"/>
            <a:ext cx="5700" cy="330900"/>
          </a:xfrm>
          <a:prstGeom prst="straightConnector1">
            <a:avLst/>
          </a:prstGeom>
          <a:noFill/>
          <a:ln w="25400" cap="flat" cmpd="sng">
            <a:solidFill>
              <a:srgbClr val="000000"/>
            </a:solidFill>
            <a:prstDash val="solid"/>
            <a:round/>
            <a:headEnd type="none" w="med" len="med"/>
            <a:tailEnd type="triangle" w="lg" len="lg"/>
          </a:ln>
        </p:spPr>
      </p:cxnSp>
      <p:sp>
        <p:nvSpPr>
          <p:cNvPr id="66" name="Shape 596"/>
          <p:cNvSpPr/>
          <p:nvPr/>
        </p:nvSpPr>
        <p:spPr>
          <a:xfrm>
            <a:off x="6678689" y="2076427"/>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entry</a:t>
            </a:r>
          </a:p>
        </p:txBody>
      </p:sp>
      <p:cxnSp>
        <p:nvCxnSpPr>
          <p:cNvPr id="67" name="Shape 597"/>
          <p:cNvCxnSpPr/>
          <p:nvPr/>
        </p:nvCxnSpPr>
        <p:spPr>
          <a:xfrm flipH="1">
            <a:off x="7202772" y="4729699"/>
            <a:ext cx="868800" cy="381600"/>
          </a:xfrm>
          <a:prstGeom prst="straightConnector1">
            <a:avLst/>
          </a:prstGeom>
          <a:noFill/>
          <a:ln w="25400" cap="flat" cmpd="sng">
            <a:solidFill>
              <a:srgbClr val="000000"/>
            </a:solidFill>
            <a:prstDash val="solid"/>
            <a:round/>
            <a:headEnd type="none" w="med" len="med"/>
            <a:tailEnd type="triangle" w="lg" len="lg"/>
          </a:ln>
        </p:spPr>
      </p:cxnSp>
      <p:sp>
        <p:nvSpPr>
          <p:cNvPr id="68" name="Shape 587"/>
          <p:cNvSpPr/>
          <p:nvPr/>
        </p:nvSpPr>
        <p:spPr>
          <a:xfrm>
            <a:off x="5826347" y="441226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y=a-b</a:t>
            </a:r>
          </a:p>
        </p:txBody>
      </p:sp>
      <p:sp>
        <p:nvSpPr>
          <p:cNvPr id="69" name="Shape 598"/>
          <p:cNvSpPr/>
          <p:nvPr/>
        </p:nvSpPr>
        <p:spPr>
          <a:xfrm>
            <a:off x="7556622" y="443720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x=a-b</a:t>
            </a:r>
          </a:p>
        </p:txBody>
      </p:sp>
      <p:cxnSp>
        <p:nvCxnSpPr>
          <p:cNvPr id="70" name="Shape 599"/>
          <p:cNvCxnSpPr/>
          <p:nvPr/>
        </p:nvCxnSpPr>
        <p:spPr>
          <a:xfrm>
            <a:off x="8071572" y="3643477"/>
            <a:ext cx="0" cy="244200"/>
          </a:xfrm>
          <a:prstGeom prst="straightConnector1">
            <a:avLst/>
          </a:prstGeom>
          <a:noFill/>
          <a:ln w="25400" cap="flat" cmpd="sng">
            <a:solidFill>
              <a:srgbClr val="000000"/>
            </a:solidFill>
            <a:prstDash val="solid"/>
            <a:round/>
            <a:headEnd type="none" w="med" len="med"/>
            <a:tailEnd type="triangle" w="lg" len="lg"/>
          </a:ln>
        </p:spPr>
      </p:cxnSp>
      <p:cxnSp>
        <p:nvCxnSpPr>
          <p:cNvPr id="71" name="Shape 600"/>
          <p:cNvCxnSpPr/>
          <p:nvPr/>
        </p:nvCxnSpPr>
        <p:spPr>
          <a:xfrm>
            <a:off x="8071572" y="4180134"/>
            <a:ext cx="0" cy="257100"/>
          </a:xfrm>
          <a:prstGeom prst="straightConnector1">
            <a:avLst/>
          </a:prstGeom>
          <a:noFill/>
          <a:ln w="25400" cap="flat" cmpd="sng">
            <a:solidFill>
              <a:srgbClr val="000000"/>
            </a:solidFill>
            <a:prstDash val="solid"/>
            <a:round/>
            <a:headEnd type="none" w="med" len="med"/>
            <a:tailEnd type="triangle" w="lg" len="lg"/>
          </a:ln>
        </p:spPr>
      </p:cxnSp>
      <p:sp>
        <p:nvSpPr>
          <p:cNvPr id="72" name="Shape 602"/>
          <p:cNvSpPr txBox="1"/>
          <p:nvPr/>
        </p:nvSpPr>
        <p:spPr>
          <a:xfrm>
            <a:off x="6188910" y="203955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73" name="Shape 603"/>
          <p:cNvSpPr txBox="1"/>
          <p:nvPr/>
        </p:nvSpPr>
        <p:spPr>
          <a:xfrm>
            <a:off x="6112710" y="267260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74" name="Shape 604"/>
          <p:cNvSpPr txBox="1"/>
          <p:nvPr/>
        </p:nvSpPr>
        <p:spPr>
          <a:xfrm>
            <a:off x="5372862" y="3301642"/>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75" name="Shape 605"/>
          <p:cNvSpPr txBox="1"/>
          <p:nvPr/>
        </p:nvSpPr>
        <p:spPr>
          <a:xfrm>
            <a:off x="5372862" y="4377450"/>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6:</a:t>
            </a:r>
          </a:p>
        </p:txBody>
      </p:sp>
      <p:sp>
        <p:nvSpPr>
          <p:cNvPr id="76" name="Shape 606"/>
          <p:cNvSpPr txBox="1"/>
          <p:nvPr/>
        </p:nvSpPr>
        <p:spPr>
          <a:xfrm>
            <a:off x="7116455" y="330793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77" name="Shape 607"/>
          <p:cNvSpPr txBox="1"/>
          <p:nvPr/>
        </p:nvSpPr>
        <p:spPr>
          <a:xfrm>
            <a:off x="7116455" y="3855773"/>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78" name="Shape 608"/>
          <p:cNvSpPr txBox="1"/>
          <p:nvPr/>
        </p:nvSpPr>
        <p:spPr>
          <a:xfrm>
            <a:off x="7116455" y="440718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79" name="Shape 609"/>
          <p:cNvSpPr txBox="1"/>
          <p:nvPr/>
        </p:nvSpPr>
        <p:spPr>
          <a:xfrm>
            <a:off x="6251231" y="5069543"/>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8:</a:t>
            </a:r>
          </a:p>
        </p:txBody>
      </p:sp>
      <p:sp>
        <p:nvSpPr>
          <p:cNvPr id="80" name="Shape 533"/>
          <p:cNvSpPr txBox="1"/>
          <p:nvPr/>
        </p:nvSpPr>
        <p:spPr>
          <a:xfrm>
            <a:off x="6056450" y="2901755"/>
            <a:ext cx="499200" cy="330899"/>
          </a:xfrm>
          <a:prstGeom prst="rect">
            <a:avLst/>
          </a:prstGeom>
          <a:noFill/>
          <a:ln>
            <a:noFill/>
          </a:ln>
        </p:spPr>
        <p:txBody>
          <a:bodyPr lIns="91425" tIns="91425" rIns="91425" bIns="91425" anchor="t" anchorCtr="0">
            <a:noAutofit/>
          </a:bodyPr>
          <a:lstStyle/>
          <a:p>
            <a:r>
              <a:rPr lang="en-US" dirty="0"/>
              <a:t>true</a:t>
            </a:r>
          </a:p>
        </p:txBody>
      </p:sp>
      <p:sp>
        <p:nvSpPr>
          <p:cNvPr id="81" name="Shape 534"/>
          <p:cNvSpPr txBox="1"/>
          <p:nvPr/>
        </p:nvSpPr>
        <p:spPr>
          <a:xfrm>
            <a:off x="7893768" y="2918350"/>
            <a:ext cx="573300" cy="381600"/>
          </a:xfrm>
          <a:prstGeom prst="rect">
            <a:avLst/>
          </a:prstGeom>
          <a:noFill/>
          <a:ln>
            <a:noFill/>
          </a:ln>
        </p:spPr>
        <p:txBody>
          <a:bodyPr lIns="91425" tIns="91425" rIns="91425" bIns="91425" anchor="t" anchorCtr="0">
            <a:noAutofit/>
          </a:bodyPr>
          <a:lstStyle/>
          <a:p>
            <a:r>
              <a:rPr lang="en-US"/>
              <a:t>false</a:t>
            </a:r>
          </a:p>
        </p:txBody>
      </p:sp>
    </p:spTree>
    <p:extLst>
      <p:ext uri="{BB962C8B-B14F-4D97-AF65-F5344CB8AC3E}">
        <p14:creationId xmlns:p14="http://schemas.microsoft.com/office/powerpoint/2010/main" val="181395935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404192" y="2106055"/>
            <a:ext cx="2214900" cy="2843399"/>
          </a:xfrm>
          <a:prstGeom prst="rect">
            <a:avLst/>
          </a:prstGeom>
          <a:noFill/>
          <a:ln w="22225" cap="flat" cmpd="sng">
            <a:solidFill>
              <a:srgbClr val="000000"/>
            </a:solidFill>
            <a:prstDash val="solid"/>
            <a:miter/>
            <a:headEnd type="none" w="med" len="med"/>
            <a:tailEnd type="none" w="med" len="med"/>
          </a:ln>
        </p:spPr>
        <p:txBody>
          <a:bodyPr lIns="91425" tIns="45700" rIns="91425" bIns="45700" anchor="ctr" anchorCtr="0">
            <a:noAutofit/>
          </a:bodyPr>
          <a:lstStyle/>
          <a:p>
            <a:pPr>
              <a:buClr>
                <a:srgbClr val="000000"/>
              </a:buClr>
              <a:buSzPct val="25000"/>
            </a:pPr>
            <a:r>
              <a:rPr lang="en-US" sz="1700" dirty="0" smtClean="0">
                <a:latin typeface="Consolas"/>
                <a:ea typeface="Consolas"/>
                <a:cs typeface="Consolas"/>
                <a:sym typeface="Consolas"/>
              </a:rPr>
              <a:t> x </a:t>
            </a:r>
            <a:r>
              <a:rPr lang="en-US" sz="1700" dirty="0">
                <a:latin typeface="Consolas"/>
                <a:ea typeface="Consolas"/>
                <a:cs typeface="Consolas"/>
                <a:sym typeface="Consolas"/>
              </a:rPr>
              <a:t>= 5;</a:t>
            </a:r>
          </a:p>
          <a:p>
            <a:pPr>
              <a:buClr>
                <a:srgbClr val="000000"/>
              </a:buClr>
              <a:buSzPct val="25000"/>
            </a:pPr>
            <a:r>
              <a:rPr lang="en-US" sz="1700" dirty="0" smtClean="0">
                <a:latin typeface="Consolas"/>
                <a:ea typeface="Consolas"/>
                <a:cs typeface="Consolas"/>
                <a:sym typeface="Consolas"/>
              </a:rPr>
              <a:t> y </a:t>
            </a:r>
            <a:r>
              <a:rPr lang="en-US" sz="1700" dirty="0">
                <a:latin typeface="Consolas"/>
                <a:ea typeface="Consolas"/>
                <a:cs typeface="Consolas"/>
                <a:sym typeface="Consolas"/>
              </a:rPr>
              <a:t>= 1;</a:t>
            </a:r>
          </a:p>
          <a:p>
            <a:pPr>
              <a:buClr>
                <a:srgbClr val="000000"/>
              </a:buClr>
              <a:buSzPct val="25000"/>
            </a:pPr>
            <a:r>
              <a:rPr lang="en-US" sz="1700" dirty="0" smtClean="0">
                <a:latin typeface="Consolas"/>
                <a:ea typeface="Consolas"/>
                <a:cs typeface="Consolas"/>
                <a:sym typeface="Consolas"/>
              </a:rPr>
              <a:t> while </a:t>
            </a:r>
            <a:r>
              <a:rPr lang="en-US" sz="1700" dirty="0">
                <a:latin typeface="Consolas"/>
                <a:ea typeface="Consolas"/>
                <a:cs typeface="Consolas"/>
                <a:sym typeface="Consolas"/>
              </a:rPr>
              <a:t>(x != 1) {</a:t>
            </a:r>
            <a:br>
              <a:rPr lang="en-US" sz="1700" dirty="0">
                <a:latin typeface="Consolas"/>
                <a:ea typeface="Consolas"/>
                <a:cs typeface="Consolas"/>
                <a:sym typeface="Consolas"/>
              </a:rPr>
            </a:br>
            <a:r>
              <a:rPr lang="en-US" sz="1700" dirty="0" smtClean="0">
                <a:latin typeface="Consolas"/>
                <a:ea typeface="Consolas"/>
                <a:cs typeface="Consolas"/>
                <a:sym typeface="Consolas"/>
              </a:rPr>
              <a:t>   </a:t>
            </a:r>
            <a:r>
              <a:rPr lang="en-US" sz="1700" dirty="0">
                <a:latin typeface="Consolas"/>
                <a:ea typeface="Consolas"/>
                <a:cs typeface="Consolas"/>
                <a:sym typeface="Consolas"/>
              </a:rPr>
              <a:t>y = x * y</a:t>
            </a:r>
            <a:r>
              <a:rPr lang="en-US" sz="1700" dirty="0" smtClean="0">
                <a:latin typeface="Consolas"/>
                <a:ea typeface="Consolas"/>
                <a:cs typeface="Consolas"/>
                <a:sym typeface="Consolas"/>
              </a:rPr>
              <a:t>;</a:t>
            </a:r>
            <a:endParaRPr lang="en-US" sz="1700" dirty="0">
              <a:latin typeface="Consolas"/>
              <a:ea typeface="Consolas"/>
              <a:cs typeface="Consolas"/>
              <a:sym typeface="Consolas"/>
            </a:endParaRPr>
          </a:p>
          <a:p>
            <a:pPr>
              <a:buClr>
                <a:srgbClr val="000000"/>
              </a:buClr>
              <a:buSzPct val="25000"/>
            </a:pPr>
            <a:r>
              <a:rPr lang="en-US" sz="1700" dirty="0" smtClean="0">
                <a:latin typeface="Consolas"/>
                <a:ea typeface="Consolas"/>
                <a:cs typeface="Consolas"/>
                <a:sym typeface="Consolas"/>
              </a:rPr>
              <a:t>   </a:t>
            </a:r>
            <a:r>
              <a:rPr lang="en-US" sz="1700" dirty="0">
                <a:latin typeface="Consolas"/>
                <a:ea typeface="Consolas"/>
                <a:cs typeface="Consolas"/>
                <a:sym typeface="Consolas"/>
              </a:rPr>
              <a:t>x = x - 1</a:t>
            </a:r>
            <a:br>
              <a:rPr lang="en-US" sz="1700" dirty="0">
                <a:latin typeface="Consolas"/>
                <a:ea typeface="Consolas"/>
                <a:cs typeface="Consolas"/>
                <a:sym typeface="Consolas"/>
              </a:rPr>
            </a:br>
            <a:r>
              <a:rPr lang="en-US" sz="1700" dirty="0" smtClean="0">
                <a:latin typeface="Consolas"/>
                <a:ea typeface="Consolas"/>
                <a:cs typeface="Consolas"/>
                <a:sym typeface="Consolas"/>
              </a:rPr>
              <a:t> }</a:t>
            </a:r>
            <a:endParaRPr lang="en-US" sz="1700" dirty="0">
              <a:latin typeface="Consolas"/>
              <a:ea typeface="Consolas"/>
              <a:cs typeface="Consolas"/>
              <a:sym typeface="Consolas"/>
            </a:endParaRPr>
          </a:p>
          <a:p>
            <a:pPr>
              <a:buClr>
                <a:srgbClr val="000000"/>
              </a:buClr>
            </a:pPr>
            <a:endParaRPr sz="1700" dirty="0">
              <a:latin typeface="Calibri"/>
              <a:ea typeface="Calibri"/>
              <a:cs typeface="Calibri"/>
              <a:sym typeface="Calibri"/>
            </a:endParaRPr>
          </a:p>
        </p:txBody>
      </p:sp>
      <p:sp>
        <p:nvSpPr>
          <p:cNvPr id="90" name="Shape 90"/>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b="0" dirty="0">
                <a:solidFill>
                  <a:schemeClr val="tx1"/>
                </a:solidFill>
              </a:rPr>
              <a:t>The WHILE Language</a:t>
            </a:r>
          </a:p>
        </p:txBody>
      </p:sp>
      <p:sp>
        <p:nvSpPr>
          <p:cNvPr id="91" name="Shape 91"/>
          <p:cNvSpPr txBox="1">
            <a:spLocks noGrp="1"/>
          </p:cNvSpPr>
          <p:nvPr>
            <p:ph idx="1"/>
          </p:nvPr>
        </p:nvSpPr>
        <p:spPr>
          <a:xfrm>
            <a:off x="2816681" y="2057399"/>
            <a:ext cx="5870120" cy="4177145"/>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sz="2000" dirty="0">
                <a:solidFill>
                  <a:schemeClr val="tx1"/>
                </a:solidFill>
                <a:ea typeface="Calibri Regular" charset="0"/>
                <a:cs typeface="Calibri Regular" charset="0"/>
                <a:sym typeface="Shadows Into Light"/>
              </a:rPr>
              <a:t>(statement)   S </a:t>
            </a:r>
            <a:r>
              <a:rPr lang="en-US" sz="2000" dirty="0" smtClean="0">
                <a:solidFill>
                  <a:schemeClr val="tx1"/>
                </a:solidFill>
                <a:ea typeface="Calibri Regular" charset="0"/>
                <a:cs typeface="Calibri Regular" charset="0"/>
                <a:sym typeface="Shadows Into Light"/>
              </a:rPr>
              <a:t>  ::=    x </a:t>
            </a:r>
            <a:r>
              <a:rPr lang="en-US" sz="2000" dirty="0">
                <a:solidFill>
                  <a:schemeClr val="tx1"/>
                </a:solidFill>
                <a:ea typeface="Calibri Regular" charset="0"/>
                <a:cs typeface="Calibri Regular" charset="0"/>
                <a:sym typeface="Shadows Into Light"/>
              </a:rPr>
              <a:t>= </a:t>
            </a:r>
            <a:r>
              <a:rPr lang="en-US" sz="2000" dirty="0" smtClean="0">
                <a:solidFill>
                  <a:schemeClr val="tx1"/>
                </a:solidFill>
                <a:ea typeface="Calibri Regular" charset="0"/>
                <a:cs typeface="Calibri Regular" charset="0"/>
                <a:sym typeface="Shadows Into Light"/>
              </a:rPr>
              <a:t>a    |    </a:t>
            </a:r>
            <a:r>
              <a:rPr lang="en-US" sz="2000" dirty="0">
                <a:solidFill>
                  <a:schemeClr val="tx1"/>
                </a:solidFill>
                <a:ea typeface="Calibri Regular" charset="0"/>
                <a:cs typeface="Calibri Regular" charset="0"/>
                <a:sym typeface="Shadows Into Light"/>
              </a:rPr>
              <a:t>S1 ; S2 </a:t>
            </a:r>
            <a:r>
              <a:rPr lang="en-US" sz="2000" dirty="0" smtClean="0">
                <a:solidFill>
                  <a:schemeClr val="tx1"/>
                </a:solidFill>
                <a:ea typeface="Calibri Regular" charset="0"/>
                <a:cs typeface="Calibri Regular" charset="0"/>
                <a:sym typeface="Shadows Into Light"/>
              </a:rPr>
              <a:t>   </a:t>
            </a:r>
            <a:r>
              <a:rPr lang="en-US" sz="2000" dirty="0">
                <a:solidFill>
                  <a:schemeClr val="tx1"/>
                </a:solidFill>
                <a:ea typeface="Calibri Regular" charset="0"/>
                <a:cs typeface="Calibri Regular" charset="0"/>
                <a:sym typeface="Shadows Into Light"/>
              </a:rPr>
              <a:t>|</a:t>
            </a:r>
            <a:br>
              <a:rPr lang="en-US" sz="2000" dirty="0">
                <a:solidFill>
                  <a:schemeClr val="tx1"/>
                </a:solidFill>
                <a:ea typeface="Calibri Regular" charset="0"/>
                <a:cs typeface="Calibri Regular" charset="0"/>
                <a:sym typeface="Shadows Into Light"/>
              </a:rPr>
            </a:br>
            <a:r>
              <a:rPr lang="en-US" sz="2000" dirty="0">
                <a:solidFill>
                  <a:schemeClr val="tx1"/>
                </a:solidFill>
                <a:ea typeface="Calibri Regular" charset="0"/>
                <a:cs typeface="Calibri Regular" charset="0"/>
                <a:sym typeface="Shadows Into Light"/>
              </a:rPr>
              <a:t>                </a:t>
            </a:r>
            <a:r>
              <a:rPr lang="en-US" sz="2000" dirty="0" smtClean="0">
                <a:solidFill>
                  <a:schemeClr val="tx1"/>
                </a:solidFill>
                <a:ea typeface="Calibri Regular" charset="0"/>
                <a:cs typeface="Calibri Regular" charset="0"/>
                <a:sym typeface="Shadows Into Light"/>
              </a:rPr>
              <a:t>			        if </a:t>
            </a:r>
            <a:r>
              <a:rPr lang="en-US" sz="2000" dirty="0">
                <a:solidFill>
                  <a:schemeClr val="tx1"/>
                </a:solidFill>
                <a:ea typeface="Calibri Regular" charset="0"/>
                <a:cs typeface="Calibri Regular" charset="0"/>
                <a:sym typeface="Shadows Into Light"/>
              </a:rPr>
              <a:t>(b) { S1 } else { S2 }  </a:t>
            </a:r>
            <a:r>
              <a:rPr lang="en-US" sz="2000" dirty="0" smtClean="0">
                <a:solidFill>
                  <a:schemeClr val="tx1"/>
                </a:solidFill>
                <a:ea typeface="Calibri Regular" charset="0"/>
                <a:cs typeface="Calibri Regular" charset="0"/>
                <a:sym typeface="Shadows Into Light"/>
              </a:rPr>
              <a:t>  |</a:t>
            </a:r>
            <a:r>
              <a:rPr lang="en-US" sz="2000" dirty="0">
                <a:solidFill>
                  <a:schemeClr val="tx1"/>
                </a:solidFill>
                <a:ea typeface="Calibri Regular" charset="0"/>
                <a:cs typeface="Calibri Regular" charset="0"/>
                <a:sym typeface="Shadows Into Light"/>
              </a:rPr>
              <a:t/>
            </a:r>
            <a:br>
              <a:rPr lang="en-US" sz="2000" dirty="0">
                <a:solidFill>
                  <a:schemeClr val="tx1"/>
                </a:solidFill>
                <a:ea typeface="Calibri Regular" charset="0"/>
                <a:cs typeface="Calibri Regular" charset="0"/>
                <a:sym typeface="Shadows Into Light"/>
              </a:rPr>
            </a:br>
            <a:r>
              <a:rPr lang="en-US" sz="2000" dirty="0" smtClean="0">
                <a:solidFill>
                  <a:schemeClr val="tx1"/>
                </a:solidFill>
                <a:ea typeface="Calibri Regular" charset="0"/>
                <a:cs typeface="Calibri Regular" charset="0"/>
                <a:sym typeface="Shadows Into Light"/>
              </a:rPr>
              <a:t>		                          while </a:t>
            </a:r>
            <a:r>
              <a:rPr lang="en-US" sz="2000" dirty="0">
                <a:solidFill>
                  <a:schemeClr val="tx1"/>
                </a:solidFill>
                <a:ea typeface="Calibri Regular" charset="0"/>
                <a:cs typeface="Calibri Regular" charset="0"/>
                <a:sym typeface="Shadows Into Light"/>
              </a:rPr>
              <a:t>(b) { S1 }</a:t>
            </a:r>
            <a:br>
              <a:rPr lang="en-US" sz="2000" dirty="0">
                <a:solidFill>
                  <a:schemeClr val="tx1"/>
                </a:solidFill>
                <a:ea typeface="Calibri Regular" charset="0"/>
                <a:cs typeface="Calibri Regular" charset="0"/>
                <a:sym typeface="Shadows Into Light"/>
              </a:rPr>
            </a:br>
            <a:r>
              <a:rPr lang="en-US" sz="1000" dirty="0">
                <a:solidFill>
                  <a:schemeClr val="tx1"/>
                </a:solidFill>
                <a:ea typeface="Calibri Regular" charset="0"/>
                <a:cs typeface="Calibri Regular" charset="0"/>
                <a:sym typeface="Shadows Into Light"/>
              </a:rPr>
              <a:t/>
            </a:r>
            <a:br>
              <a:rPr lang="en-US" sz="1000" dirty="0">
                <a:solidFill>
                  <a:schemeClr val="tx1"/>
                </a:solidFill>
                <a:ea typeface="Calibri Regular" charset="0"/>
                <a:cs typeface="Calibri Regular" charset="0"/>
                <a:sym typeface="Shadows Into Light"/>
              </a:rPr>
            </a:br>
            <a:r>
              <a:rPr lang="en-US" sz="2000" dirty="0">
                <a:solidFill>
                  <a:schemeClr val="tx1"/>
                </a:solidFill>
                <a:ea typeface="Calibri Regular" charset="0"/>
                <a:cs typeface="Calibri Regular" charset="0"/>
                <a:sym typeface="Shadows Into Light"/>
              </a:rPr>
              <a:t>(arithmetic expression) a ::=  x | n  |  a1 * a2  |  a1 - a2</a:t>
            </a:r>
            <a:br>
              <a:rPr lang="en-US" sz="2000" dirty="0">
                <a:solidFill>
                  <a:schemeClr val="tx1"/>
                </a:solidFill>
                <a:ea typeface="Calibri Regular" charset="0"/>
                <a:cs typeface="Calibri Regular" charset="0"/>
                <a:sym typeface="Shadows Into Light"/>
              </a:rPr>
            </a:br>
            <a:r>
              <a:rPr lang="en-US" sz="1000" dirty="0">
                <a:solidFill>
                  <a:schemeClr val="tx1"/>
                </a:solidFill>
                <a:ea typeface="Calibri Regular" charset="0"/>
                <a:cs typeface="Calibri Regular" charset="0"/>
                <a:sym typeface="Shadows Into Light"/>
              </a:rPr>
              <a:t/>
            </a:r>
            <a:br>
              <a:rPr lang="en-US" sz="1000" dirty="0">
                <a:solidFill>
                  <a:schemeClr val="tx1"/>
                </a:solidFill>
                <a:ea typeface="Calibri Regular" charset="0"/>
                <a:cs typeface="Calibri Regular" charset="0"/>
                <a:sym typeface="Shadows Into Light"/>
              </a:rPr>
            </a:br>
            <a:r>
              <a:rPr lang="en-US" sz="2000" dirty="0">
                <a:solidFill>
                  <a:schemeClr val="tx1"/>
                </a:solidFill>
                <a:ea typeface="Calibri Regular" charset="0"/>
                <a:cs typeface="Calibri Regular" charset="0"/>
                <a:sym typeface="Shadows Into Light"/>
              </a:rPr>
              <a:t>(</a:t>
            </a:r>
            <a:r>
              <a:rPr lang="en-US" sz="2000" dirty="0" err="1">
                <a:solidFill>
                  <a:schemeClr val="tx1"/>
                </a:solidFill>
                <a:ea typeface="Calibri Regular" charset="0"/>
                <a:cs typeface="Calibri Regular" charset="0"/>
                <a:sym typeface="Shadows Into Light"/>
              </a:rPr>
              <a:t>boolean</a:t>
            </a:r>
            <a:r>
              <a:rPr lang="en-US" sz="2000" dirty="0">
                <a:solidFill>
                  <a:schemeClr val="tx1"/>
                </a:solidFill>
                <a:ea typeface="Calibri Regular" charset="0"/>
                <a:cs typeface="Calibri Regular" charset="0"/>
                <a:sym typeface="Shadows Into Light"/>
              </a:rPr>
              <a:t> expression)   b ::=  true |  !b |  </a:t>
            </a:r>
            <a:r>
              <a:rPr lang="en-US" sz="2000" dirty="0" smtClean="0">
                <a:solidFill>
                  <a:schemeClr val="tx1"/>
                </a:solidFill>
                <a:ea typeface="Calibri Regular" charset="0"/>
                <a:cs typeface="Calibri Regular" charset="0"/>
                <a:sym typeface="Shadows Into Light"/>
              </a:rPr>
              <a:t>b1 &amp;&amp; </a:t>
            </a:r>
            <a:r>
              <a:rPr lang="en-US" sz="2000" dirty="0">
                <a:solidFill>
                  <a:schemeClr val="tx1"/>
                </a:solidFill>
                <a:ea typeface="Calibri Regular" charset="0"/>
                <a:cs typeface="Calibri Regular" charset="0"/>
                <a:sym typeface="Shadows Into Light"/>
              </a:rPr>
              <a:t>b2 </a:t>
            </a:r>
            <a:r>
              <a:rPr lang="en-US" sz="2000" dirty="0" smtClean="0">
                <a:solidFill>
                  <a:schemeClr val="tx1"/>
                </a:solidFill>
                <a:ea typeface="Calibri Regular" charset="0"/>
                <a:cs typeface="Calibri Regular" charset="0"/>
                <a:sym typeface="Shadows Into Light"/>
              </a:rPr>
              <a:t>|  									   a1 </a:t>
            </a:r>
            <a:r>
              <a:rPr lang="en-US" sz="2000" dirty="0">
                <a:solidFill>
                  <a:schemeClr val="tx1"/>
                </a:solidFill>
                <a:ea typeface="Calibri Regular" charset="0"/>
                <a:cs typeface="Calibri Regular" charset="0"/>
                <a:sym typeface="Shadows Into Light"/>
              </a:rPr>
              <a:t>!= a2</a:t>
            </a:r>
            <a:r>
              <a:rPr lang="en-US" sz="1000" dirty="0">
                <a:solidFill>
                  <a:schemeClr val="tx1"/>
                </a:solidFill>
                <a:ea typeface="Calibri Regular" charset="0"/>
                <a:cs typeface="Calibri Regular" charset="0"/>
                <a:sym typeface="Shadows Into Light"/>
              </a:rPr>
              <a:t/>
            </a:r>
            <a:br>
              <a:rPr lang="en-US" sz="1000" dirty="0">
                <a:solidFill>
                  <a:schemeClr val="tx1"/>
                </a:solidFill>
                <a:ea typeface="Calibri Regular" charset="0"/>
                <a:cs typeface="Calibri Regular" charset="0"/>
                <a:sym typeface="Shadows Into Light"/>
              </a:rPr>
            </a:br>
            <a:r>
              <a:rPr lang="en-US" sz="1000" dirty="0">
                <a:solidFill>
                  <a:schemeClr val="tx1"/>
                </a:solidFill>
                <a:ea typeface="Calibri Regular" charset="0"/>
                <a:cs typeface="Calibri Regular" charset="0"/>
                <a:sym typeface="Shadows Into Light"/>
              </a:rPr>
              <a:t/>
            </a:r>
            <a:br>
              <a:rPr lang="en-US" sz="1000" dirty="0">
                <a:solidFill>
                  <a:schemeClr val="tx1"/>
                </a:solidFill>
                <a:ea typeface="Calibri Regular" charset="0"/>
                <a:cs typeface="Calibri Regular" charset="0"/>
                <a:sym typeface="Shadows Into Light"/>
              </a:rPr>
            </a:br>
            <a:r>
              <a:rPr lang="en-US" sz="2000" dirty="0">
                <a:solidFill>
                  <a:schemeClr val="tx1"/>
                </a:solidFill>
                <a:ea typeface="Calibri Regular" charset="0"/>
                <a:cs typeface="Calibri Regular" charset="0"/>
                <a:sym typeface="Shadows Into Light"/>
              </a:rPr>
              <a:t>(integer variable)     x    </a:t>
            </a:r>
            <a:br>
              <a:rPr lang="en-US" sz="2000" dirty="0">
                <a:solidFill>
                  <a:schemeClr val="tx1"/>
                </a:solidFill>
                <a:ea typeface="Calibri Regular" charset="0"/>
                <a:cs typeface="Calibri Regular" charset="0"/>
                <a:sym typeface="Shadows Into Light"/>
              </a:rPr>
            </a:br>
            <a:r>
              <a:rPr lang="en-US" sz="1000" dirty="0">
                <a:solidFill>
                  <a:schemeClr val="tx1"/>
                </a:solidFill>
                <a:ea typeface="Calibri Regular" charset="0"/>
                <a:cs typeface="Calibri Regular" charset="0"/>
                <a:sym typeface="Shadows Into Light"/>
              </a:rPr>
              <a:t/>
            </a:r>
            <a:br>
              <a:rPr lang="en-US" sz="1000" dirty="0">
                <a:solidFill>
                  <a:schemeClr val="tx1"/>
                </a:solidFill>
                <a:ea typeface="Calibri Regular" charset="0"/>
                <a:cs typeface="Calibri Regular" charset="0"/>
                <a:sym typeface="Shadows Into Light"/>
              </a:rPr>
            </a:br>
            <a:r>
              <a:rPr lang="en-US" sz="2000" dirty="0">
                <a:solidFill>
                  <a:schemeClr val="tx1"/>
                </a:solidFill>
                <a:ea typeface="Calibri Regular" charset="0"/>
                <a:cs typeface="Calibri Regular" charset="0"/>
                <a:sym typeface="Shadows Into Light"/>
              </a:rPr>
              <a:t>(integer constant)    n</a:t>
            </a:r>
          </a:p>
          <a:p>
            <a:pPr marL="0" indent="0">
              <a:lnSpc>
                <a:spcPct val="115000"/>
              </a:lnSpc>
              <a:spcBef>
                <a:spcPts val="590"/>
              </a:spcBef>
              <a:buNone/>
            </a:pPr>
            <a:endParaRPr sz="2000" dirty="0">
              <a:solidFill>
                <a:schemeClr val="tx1"/>
              </a:solidFill>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prstGeom prst="rect">
            <a:avLst/>
          </a:prstGeom>
        </p:spPr>
        <p:txBody>
          <a:bodyPr vert="horz" lIns="91425" tIns="91425" rIns="91425" bIns="91425" rtlCol="0" anchor="ctr" anchorCtr="0">
            <a:noAutofit/>
          </a:bodyPr>
          <a:lstStyle/>
          <a:p>
            <a:r>
              <a:rPr lang="en-US" b="0" dirty="0" smtClean="0">
                <a:solidFill>
                  <a:schemeClr val="tx1"/>
                </a:solidFill>
              </a:rPr>
              <a:t>QUIZ: Very </a:t>
            </a:r>
            <a:r>
              <a:rPr lang="en-US" b="0" dirty="0">
                <a:solidFill>
                  <a:schemeClr val="tx1"/>
                </a:solidFill>
              </a:rPr>
              <a:t>Busy Expressions </a:t>
            </a:r>
            <a:r>
              <a:rPr lang="en-US" b="0" dirty="0" smtClean="0">
                <a:solidFill>
                  <a:schemeClr val="tx1"/>
                </a:solidFill>
              </a:rPr>
              <a:t>Analysis</a:t>
            </a:r>
            <a:endParaRPr lang="en-US" b="0" dirty="0">
              <a:solidFill>
                <a:schemeClr val="tx1"/>
              </a:solidFill>
            </a:endParaRPr>
          </a:p>
        </p:txBody>
      </p:sp>
      <p:graphicFrame>
        <p:nvGraphicFramePr>
          <p:cNvPr id="601" name="Shape 601"/>
          <p:cNvGraphicFramePr/>
          <p:nvPr>
            <p:extLst>
              <p:ext uri="{D42A27DB-BD31-4B8C-83A1-F6EECF244321}">
                <p14:modId xmlns:p14="http://schemas.microsoft.com/office/powerpoint/2010/main" val="1287210346"/>
              </p:ext>
            </p:extLst>
          </p:nvPr>
        </p:nvGraphicFramePr>
        <p:xfrm>
          <a:off x="539262" y="1628396"/>
          <a:ext cx="4584863" cy="4526010"/>
        </p:xfrm>
        <a:graphic>
          <a:graphicData uri="http://schemas.openxmlformats.org/drawingml/2006/table">
            <a:tbl>
              <a:tblPr>
                <a:noFill/>
                <a:tableStyleId>{1C1F080B-CE64-402C-B42E-1BEF15ED60EC}</a:tableStyleId>
              </a:tblPr>
              <a:tblGrid>
                <a:gridCol w="422297"/>
                <a:gridCol w="2068908"/>
                <a:gridCol w="2093658"/>
              </a:tblGrid>
              <a:tr h="393875">
                <a:tc>
                  <a:txBody>
                    <a:bodyPr/>
                    <a:lstStyle/>
                    <a:p>
                      <a:pPr lvl="0" algn="ctr" rtl="0">
                        <a:spcBef>
                          <a:spcPts val="0"/>
                        </a:spcBef>
                        <a:buNone/>
                      </a:pPr>
                      <a:r>
                        <a:rPr lang="en-US" sz="2100"/>
                        <a:t>n</a:t>
                      </a:r>
                    </a:p>
                  </a:txBody>
                  <a:tcPr marL="91425" marR="91425" marT="91425" marB="91425"/>
                </a:tc>
                <a:tc>
                  <a:txBody>
                    <a:bodyPr/>
                    <a:lstStyle/>
                    <a:p>
                      <a:pPr lvl="0" algn="ctr" rtl="0">
                        <a:spcBef>
                          <a:spcPts val="0"/>
                        </a:spcBef>
                        <a:buNone/>
                      </a:pPr>
                      <a:r>
                        <a:rPr lang="en-US" sz="2100"/>
                        <a:t>IN[n]</a:t>
                      </a:r>
                    </a:p>
                  </a:txBody>
                  <a:tcPr marL="91425" marR="91425" marT="91425" marB="91425"/>
                </a:tc>
                <a:tc>
                  <a:txBody>
                    <a:bodyPr/>
                    <a:lstStyle/>
                    <a:p>
                      <a:pPr lvl="0" algn="ctr" rtl="0">
                        <a:spcBef>
                          <a:spcPts val="0"/>
                        </a:spcBef>
                        <a:buNone/>
                      </a:pPr>
                      <a:r>
                        <a:rPr lang="en-US" sz="2100"/>
                        <a:t>OUT[n]</a:t>
                      </a:r>
                    </a:p>
                  </a:txBody>
                  <a:tcPr marL="91425" marR="91425" marT="91425" marB="91425"/>
                </a:tc>
              </a:tr>
              <a:tr h="382175">
                <a:tc>
                  <a:txBody>
                    <a:bodyPr/>
                    <a:lstStyle/>
                    <a:p>
                      <a:pPr lvl="0" rtl="0">
                        <a:spcBef>
                          <a:spcPts val="0"/>
                        </a:spcBef>
                        <a:buNone/>
                      </a:pPr>
                      <a:r>
                        <a:rPr lang="en-US" sz="2100"/>
                        <a:t>1</a:t>
                      </a:r>
                    </a:p>
                  </a:txBody>
                  <a:tcPr marL="91425" marR="91425" marT="91425" marB="91425"/>
                </a:tc>
                <a:tc>
                  <a:txBody>
                    <a:bodyPr/>
                    <a:lstStyle/>
                    <a:p>
                      <a:pPr lvl="0" algn="ctr" rtl="0">
                        <a:spcBef>
                          <a:spcPts val="0"/>
                        </a:spcBef>
                        <a:buNone/>
                      </a:pPr>
                      <a:r>
                        <a:rPr lang="en-US" sz="2100" dirty="0" smtClean="0">
                          <a:solidFill>
                            <a:schemeClr val="tx1"/>
                          </a:solidFill>
                        </a:rPr>
                        <a:t>--</a:t>
                      </a:r>
                      <a:endParaRPr lang="en-US" sz="2100" dirty="0">
                        <a:solidFill>
                          <a:schemeClr val="tx1"/>
                        </a:solidFill>
                      </a:endParaRPr>
                    </a:p>
                  </a:txBody>
                  <a:tcPr marL="91425" marR="91425" marT="91425" marB="91425"/>
                </a:tc>
                <a:tc>
                  <a:txBody>
                    <a:bodyPr/>
                    <a:lstStyle/>
                    <a:p>
                      <a:pPr lvl="0" rtl="0">
                        <a:spcBef>
                          <a:spcPts val="0"/>
                        </a:spcBef>
                        <a:buNone/>
                      </a:pPr>
                      <a:r>
                        <a:rPr lang="en-US" sz="2100" dirty="0" smtClean="0">
                          <a:solidFill>
                            <a:srgbClr val="00B050"/>
                          </a:solidFill>
                        </a:rPr>
                        <a:t>{ b-a }</a:t>
                      </a:r>
                      <a:endParaRPr lang="en-US" sz="2100" dirty="0">
                        <a:solidFill>
                          <a:srgbClr val="00B050"/>
                        </a:solidFill>
                      </a:endParaRPr>
                    </a:p>
                  </a:txBody>
                  <a:tcPr marL="91425" marR="91425" marT="91425" marB="91425"/>
                </a:tc>
              </a:tr>
              <a:tr h="382175">
                <a:tc>
                  <a:txBody>
                    <a:bodyPr/>
                    <a:lstStyle/>
                    <a:p>
                      <a:pPr lvl="0" rtl="0">
                        <a:spcBef>
                          <a:spcPts val="0"/>
                        </a:spcBef>
                        <a:buNone/>
                      </a:pPr>
                      <a:r>
                        <a:rPr lang="en-US" sz="2100"/>
                        <a:t>2</a:t>
                      </a:r>
                    </a:p>
                  </a:txBody>
                  <a:tcPr marL="91425" marR="91425" marT="91425" marB="91425"/>
                </a:tc>
                <a:tc>
                  <a:txBody>
                    <a:bodyPr/>
                    <a:lstStyle/>
                    <a:p>
                      <a:pPr lvl="0" rtl="0">
                        <a:spcBef>
                          <a:spcPts val="0"/>
                        </a:spcBef>
                        <a:buClr>
                          <a:schemeClr val="dk1"/>
                        </a:buClr>
                        <a:buSzPct val="78571"/>
                        <a:buFont typeface="Arial"/>
                        <a:buNone/>
                      </a:pPr>
                      <a:r>
                        <a:rPr lang="en-US" sz="2100" dirty="0" smtClean="0">
                          <a:solidFill>
                            <a:srgbClr val="00B050"/>
                          </a:solidFill>
                        </a:rPr>
                        <a:t>{ b-a</a:t>
                      </a:r>
                      <a:r>
                        <a:rPr lang="en-US" sz="2100" baseline="0" dirty="0" smtClean="0">
                          <a:solidFill>
                            <a:srgbClr val="00B050"/>
                          </a:solidFill>
                        </a:rPr>
                        <a:t> }</a:t>
                      </a:r>
                      <a:endParaRPr lang="en-US" sz="2100" dirty="0">
                        <a:solidFill>
                          <a:srgbClr val="00B050"/>
                        </a:solidFill>
                      </a:endParaRPr>
                    </a:p>
                  </a:txBody>
                  <a:tcPr marL="91425" marR="91425" marT="91425" marB="91425"/>
                </a:tc>
                <a:tc>
                  <a:txBody>
                    <a:bodyPr/>
                    <a:lstStyle/>
                    <a:p>
                      <a:pPr lvl="0" rtl="0">
                        <a:spcBef>
                          <a:spcPts val="0"/>
                        </a:spcBef>
                        <a:buClr>
                          <a:schemeClr val="dk1"/>
                        </a:buClr>
                        <a:buSzPct val="78571"/>
                        <a:buFont typeface="Arial"/>
                        <a:buNone/>
                      </a:pPr>
                      <a:r>
                        <a:rPr lang="en-US" sz="2100" dirty="0" smtClean="0">
                          <a:solidFill>
                            <a:srgbClr val="00B050"/>
                          </a:solidFill>
                        </a:rPr>
                        <a:t>{ </a:t>
                      </a:r>
                      <a:r>
                        <a:rPr lang="en-US" sz="2100" baseline="0" dirty="0" smtClean="0">
                          <a:solidFill>
                            <a:srgbClr val="00B050"/>
                          </a:solidFill>
                        </a:rPr>
                        <a:t>b-a }</a:t>
                      </a:r>
                      <a:endParaRPr lang="en-US" sz="2100" dirty="0">
                        <a:solidFill>
                          <a:srgbClr val="00B050"/>
                        </a:solidFill>
                      </a:endParaRPr>
                    </a:p>
                  </a:txBody>
                  <a:tcPr marL="91425" marR="91425" marT="91425" marB="91425"/>
                </a:tc>
              </a:tr>
              <a:tr h="382175">
                <a:tc>
                  <a:txBody>
                    <a:bodyPr/>
                    <a:lstStyle/>
                    <a:p>
                      <a:pPr lvl="0" rtl="0">
                        <a:spcBef>
                          <a:spcPts val="0"/>
                        </a:spcBef>
                        <a:buNone/>
                      </a:pPr>
                      <a:r>
                        <a:rPr lang="en-US" sz="2100"/>
                        <a:t>3</a:t>
                      </a:r>
                    </a:p>
                  </a:txBody>
                  <a:tcPr marL="91425" marR="91425" marT="91425" marB="91425"/>
                </a:tc>
                <a:tc>
                  <a:txBody>
                    <a:bodyPr/>
                    <a:lstStyle/>
                    <a:p>
                      <a:pPr lvl="0" rtl="0">
                        <a:spcBef>
                          <a:spcPts val="0"/>
                        </a:spcBef>
                        <a:buClr>
                          <a:schemeClr val="dk1"/>
                        </a:buClr>
                        <a:buSzPct val="78571"/>
                        <a:buFont typeface="Arial"/>
                        <a:buNone/>
                      </a:pPr>
                      <a:r>
                        <a:rPr lang="en-US" sz="2100" dirty="0">
                          <a:solidFill>
                            <a:srgbClr val="00B050"/>
                          </a:solidFill>
                        </a:rPr>
                        <a:t>{ b-a, a-b }</a:t>
                      </a:r>
                    </a:p>
                  </a:txBody>
                  <a:tcPr marL="91425" marR="91425" marT="91425" marB="91425"/>
                </a:tc>
                <a:tc>
                  <a:txBody>
                    <a:bodyPr/>
                    <a:lstStyle/>
                    <a:p>
                      <a:pPr lvl="0" rtl="0">
                        <a:spcBef>
                          <a:spcPts val="0"/>
                        </a:spcBef>
                        <a:buClr>
                          <a:schemeClr val="dk1"/>
                        </a:buClr>
                        <a:buSzPct val="78571"/>
                        <a:buFont typeface="Arial"/>
                        <a:buNone/>
                      </a:pPr>
                      <a:r>
                        <a:rPr lang="en-US" sz="2100" dirty="0" smtClean="0">
                          <a:solidFill>
                            <a:srgbClr val="00B050"/>
                          </a:solidFill>
                        </a:rPr>
                        <a:t>{ a</a:t>
                      </a:r>
                      <a:r>
                        <a:rPr lang="en-US" sz="2100" baseline="0" dirty="0" smtClean="0">
                          <a:solidFill>
                            <a:srgbClr val="00B050"/>
                          </a:solidFill>
                        </a:rPr>
                        <a:t>-b }</a:t>
                      </a:r>
                      <a:endParaRPr lang="en-US" sz="2100" dirty="0">
                        <a:solidFill>
                          <a:srgbClr val="00B050"/>
                        </a:solidFill>
                      </a:endParaRPr>
                    </a:p>
                  </a:txBody>
                  <a:tcPr marL="91425" marR="91425" marT="91425" marB="91425"/>
                </a:tc>
              </a:tr>
              <a:tr h="420000">
                <a:tc>
                  <a:txBody>
                    <a:bodyPr/>
                    <a:lstStyle/>
                    <a:p>
                      <a:pPr lvl="0" rtl="0">
                        <a:spcBef>
                          <a:spcPts val="0"/>
                        </a:spcBef>
                        <a:buNone/>
                      </a:pPr>
                      <a:r>
                        <a:rPr lang="en-US" sz="2100"/>
                        <a:t>4</a:t>
                      </a:r>
                    </a:p>
                  </a:txBody>
                  <a:tcPr marL="91425" marR="91425" marT="91425" marB="91425"/>
                </a:tc>
                <a:tc>
                  <a:txBody>
                    <a:bodyPr/>
                    <a:lstStyle/>
                    <a:p>
                      <a:pPr lvl="0" rtl="0">
                        <a:spcBef>
                          <a:spcPts val="0"/>
                        </a:spcBef>
                        <a:buClr>
                          <a:schemeClr val="dk1"/>
                        </a:buClr>
                        <a:buSzPct val="78571"/>
                        <a:buFont typeface="Arial"/>
                        <a:buNone/>
                      </a:pPr>
                      <a:r>
                        <a:rPr lang="en-US" sz="2100" dirty="0" smtClean="0">
                          <a:solidFill>
                            <a:srgbClr val="00B050"/>
                          </a:solidFill>
                        </a:rPr>
                        <a:t>{ b-a</a:t>
                      </a:r>
                      <a:r>
                        <a:rPr lang="en-US" sz="2100" baseline="0" dirty="0" smtClean="0">
                          <a:solidFill>
                            <a:srgbClr val="00B050"/>
                          </a:solidFill>
                        </a:rPr>
                        <a:t> }</a:t>
                      </a:r>
                      <a:endParaRPr lang="en-US" sz="2100" dirty="0">
                        <a:solidFill>
                          <a:srgbClr val="00B050"/>
                        </a:solidFill>
                      </a:endParaRPr>
                    </a:p>
                  </a:txBody>
                  <a:tcPr marL="91425" marR="91425" marT="91425" marB="91425"/>
                </a:tc>
                <a:tc>
                  <a:txBody>
                    <a:bodyPr/>
                    <a:lstStyle/>
                    <a:p>
                      <a:pPr lvl="0" rtl="0">
                        <a:spcBef>
                          <a:spcPts val="0"/>
                        </a:spcBef>
                        <a:buClr>
                          <a:schemeClr val="dk1"/>
                        </a:buClr>
                        <a:buSzPct val="78571"/>
                        <a:buFont typeface="Arial"/>
                        <a:buNone/>
                      </a:pPr>
                      <a:r>
                        <a:rPr lang="en-US" sz="2100" baseline="0" dirty="0" smtClean="0">
                          <a:solidFill>
                            <a:srgbClr val="00B050"/>
                          </a:solidFill>
                        </a:rPr>
                        <a:t> </a:t>
                      </a:r>
                      <a:r>
                        <a:rPr lang="en-US" sz="2100" b="1" dirty="0" smtClean="0">
                          <a:solidFill>
                            <a:srgbClr val="00B050"/>
                          </a:solidFill>
                        </a:rPr>
                        <a:t>∅</a:t>
                      </a:r>
                      <a:endParaRPr lang="en-US" sz="2100" b="1" dirty="0">
                        <a:solidFill>
                          <a:srgbClr val="00B050"/>
                        </a:solidFill>
                      </a:endParaRPr>
                    </a:p>
                  </a:txBody>
                  <a:tcPr marL="91425" marR="91425" marT="91425" marB="91425"/>
                </a:tc>
              </a:tr>
              <a:tr h="420000">
                <a:tc>
                  <a:txBody>
                    <a:bodyPr/>
                    <a:lstStyle/>
                    <a:p>
                      <a:pPr lvl="0" rtl="0">
                        <a:spcBef>
                          <a:spcPts val="0"/>
                        </a:spcBef>
                        <a:buNone/>
                      </a:pPr>
                      <a:r>
                        <a:rPr lang="en-US" sz="2100" dirty="0"/>
                        <a:t>5</a:t>
                      </a:r>
                    </a:p>
                  </a:txBody>
                  <a:tcPr marL="91425" marR="91425" marT="91425" marB="91425"/>
                </a:tc>
                <a:tc>
                  <a:txBody>
                    <a:bodyPr/>
                    <a:lstStyle/>
                    <a:p>
                      <a:pPr lvl="0" rtl="0">
                        <a:spcBef>
                          <a:spcPts val="0"/>
                        </a:spcBef>
                        <a:buClr>
                          <a:schemeClr val="dk1"/>
                        </a:buClr>
                        <a:buSzPct val="78571"/>
                        <a:buFont typeface="Arial"/>
                        <a:buNone/>
                      </a:pPr>
                      <a:r>
                        <a:rPr lang="en-US" sz="2100" baseline="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100" dirty="0" smtClean="0">
                          <a:solidFill>
                            <a:schemeClr val="tx1"/>
                          </a:solidFill>
                        </a:rPr>
                        <a:t>{ </a:t>
                      </a:r>
                      <a:r>
                        <a:rPr lang="en-US" sz="2100" dirty="0">
                          <a:solidFill>
                            <a:schemeClr val="tx1"/>
                          </a:solidFill>
                        </a:rPr>
                        <a:t>a-b }</a:t>
                      </a:r>
                    </a:p>
                  </a:txBody>
                  <a:tcPr marL="91425" marR="91425" marT="91425" marB="91425"/>
                </a:tc>
              </a:tr>
              <a:tr h="420000">
                <a:tc>
                  <a:txBody>
                    <a:bodyPr/>
                    <a:lstStyle/>
                    <a:p>
                      <a:pPr lvl="0" rtl="0">
                        <a:spcBef>
                          <a:spcPts val="0"/>
                        </a:spcBef>
                        <a:buNone/>
                      </a:pPr>
                      <a:r>
                        <a:rPr lang="en-US" sz="2100"/>
                        <a:t>6</a:t>
                      </a:r>
                    </a:p>
                  </a:txBody>
                  <a:tcPr marL="91425" marR="91425" marT="91425" marB="91425"/>
                </a:tc>
                <a:tc>
                  <a:txBody>
                    <a:bodyPr/>
                    <a:lstStyle/>
                    <a:p>
                      <a:pPr lvl="0" rtl="0">
                        <a:spcBef>
                          <a:spcPts val="0"/>
                        </a:spcBef>
                        <a:buClr>
                          <a:schemeClr val="dk1"/>
                        </a:buClr>
                        <a:buSzPct val="68750"/>
                        <a:buFont typeface="Arial"/>
                        <a:buNone/>
                      </a:pPr>
                      <a:r>
                        <a:rPr lang="en-US" sz="2100" dirty="0" smtClean="0">
                          <a:solidFill>
                            <a:schemeClr val="tx1"/>
                          </a:solidFill>
                        </a:rPr>
                        <a:t>{ </a:t>
                      </a:r>
                      <a:r>
                        <a:rPr lang="en-US" sz="2100" dirty="0">
                          <a:solidFill>
                            <a:schemeClr val="tx1"/>
                          </a:solidFill>
                        </a:rPr>
                        <a:t>a-b }</a:t>
                      </a:r>
                    </a:p>
                  </a:txBody>
                  <a:tcPr marL="91425" marR="91425" marT="91425" marB="91425"/>
                </a:tc>
                <a:tc>
                  <a:txBody>
                    <a:bodyPr/>
                    <a:lstStyle/>
                    <a:p>
                      <a:pPr lvl="0" rtl="0">
                        <a:spcBef>
                          <a:spcPts val="0"/>
                        </a:spcBef>
                        <a:buClr>
                          <a:schemeClr val="dk1"/>
                        </a:buClr>
                        <a:buSzPct val="78571"/>
                        <a:buFont typeface="Arial"/>
                        <a:buNone/>
                      </a:pPr>
                      <a:r>
                        <a:rPr lang="en-US" sz="2100" b="1" baseline="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r>
              <a:tr h="420000">
                <a:tc>
                  <a:txBody>
                    <a:bodyPr/>
                    <a:lstStyle/>
                    <a:p>
                      <a:pPr lvl="0" rtl="0">
                        <a:spcBef>
                          <a:spcPts val="0"/>
                        </a:spcBef>
                        <a:buNone/>
                      </a:pPr>
                      <a:r>
                        <a:rPr lang="en-US" sz="2100"/>
                        <a:t>7</a:t>
                      </a:r>
                    </a:p>
                  </a:txBody>
                  <a:tcPr marL="91425" marR="91425" marT="91425" marB="91425"/>
                </a:tc>
                <a:tc>
                  <a:txBody>
                    <a:bodyPr/>
                    <a:lstStyle/>
                    <a:p>
                      <a:pPr lvl="0" rtl="0">
                        <a:spcBef>
                          <a:spcPts val="0"/>
                        </a:spcBef>
                        <a:buNone/>
                      </a:pPr>
                      <a:r>
                        <a:rPr lang="en-US" sz="2100" dirty="0" smtClean="0">
                          <a:solidFill>
                            <a:schemeClr val="tx1"/>
                          </a:solidFill>
                        </a:rPr>
                        <a:t>{ </a:t>
                      </a:r>
                      <a:r>
                        <a:rPr lang="en-US" sz="2100" dirty="0">
                          <a:solidFill>
                            <a:schemeClr val="tx1"/>
                          </a:solidFill>
                        </a:rPr>
                        <a:t>a-b }</a:t>
                      </a:r>
                    </a:p>
                  </a:txBody>
                  <a:tcPr marL="91425" marR="91425" marT="91425" marB="91425"/>
                </a:tc>
                <a:tc>
                  <a:txBody>
                    <a:bodyPr/>
                    <a:lstStyle/>
                    <a:p>
                      <a:pPr lvl="0" rtl="0">
                        <a:spcBef>
                          <a:spcPts val="0"/>
                        </a:spcBef>
                        <a:buClr>
                          <a:schemeClr val="dk1"/>
                        </a:buClr>
                        <a:buSzPct val="68750"/>
                        <a:buFont typeface="Arial"/>
                        <a:buNone/>
                      </a:pPr>
                      <a:r>
                        <a:rPr lang="en-US" sz="2100" b="1" baseline="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r>
              <a:tr h="413400">
                <a:tc>
                  <a:txBody>
                    <a:bodyPr/>
                    <a:lstStyle/>
                    <a:p>
                      <a:pPr lvl="0" rtl="0">
                        <a:spcBef>
                          <a:spcPts val="0"/>
                        </a:spcBef>
                        <a:buNone/>
                      </a:pPr>
                      <a:r>
                        <a:rPr lang="en-US" sz="2100"/>
                        <a:t>8</a:t>
                      </a:r>
                    </a:p>
                  </a:txBody>
                  <a:tcPr marL="91425" marR="91425" marT="91425" marB="91425"/>
                </a:tc>
                <a:tc>
                  <a:txBody>
                    <a:bodyPr/>
                    <a:lstStyle/>
                    <a:p>
                      <a:pPr lvl="0" algn="l" rtl="0">
                        <a:spcBef>
                          <a:spcPts val="0"/>
                        </a:spcBef>
                        <a:buClr>
                          <a:schemeClr val="dk1"/>
                        </a:buClr>
                        <a:buSzPct val="68750"/>
                        <a:buFont typeface="Arial"/>
                        <a:buNone/>
                      </a:pPr>
                      <a:r>
                        <a:rPr lang="en-US" sz="2100" dirty="0" smtClean="0">
                          <a:solidFill>
                            <a:schemeClr val="tx1"/>
                          </a:solidFill>
                        </a:rPr>
                        <a:t> </a:t>
                      </a:r>
                      <a:r>
                        <a:rPr lang="en-US" sz="2100" b="1" dirty="0" smtClean="0">
                          <a:solidFill>
                            <a:schemeClr val="tx1"/>
                          </a:solidFill>
                        </a:rPr>
                        <a:t>∅</a:t>
                      </a:r>
                      <a:endParaRPr lang="en-US" sz="2100" b="1" dirty="0">
                        <a:solidFill>
                          <a:schemeClr val="tx1"/>
                        </a:solidFill>
                      </a:endParaRPr>
                    </a:p>
                  </a:txBody>
                  <a:tcPr marL="91425" marR="91425" marT="91425" marB="91425"/>
                </a:tc>
                <a:tc>
                  <a:txBody>
                    <a:bodyPr/>
                    <a:lstStyle/>
                    <a:p>
                      <a:pPr lvl="0" algn="ctr" rtl="0">
                        <a:spcBef>
                          <a:spcPts val="0"/>
                        </a:spcBef>
                        <a:buNone/>
                      </a:pPr>
                      <a:r>
                        <a:rPr lang="en-US" sz="2100" dirty="0" smtClean="0">
                          <a:solidFill>
                            <a:schemeClr val="tx1"/>
                          </a:solidFill>
                        </a:rPr>
                        <a:t>--</a:t>
                      </a:r>
                      <a:endParaRPr lang="en-US" sz="2100" dirty="0">
                        <a:solidFill>
                          <a:schemeClr val="tx1"/>
                        </a:solidFill>
                      </a:endParaRPr>
                    </a:p>
                  </a:txBody>
                  <a:tcPr marL="91425" marR="91425" marT="91425" marB="91425"/>
                </a:tc>
              </a:tr>
            </a:tbl>
          </a:graphicData>
        </a:graphic>
      </p:graphicFrame>
      <p:cxnSp>
        <p:nvCxnSpPr>
          <p:cNvPr id="30" name="Shape 585"/>
          <p:cNvCxnSpPr/>
          <p:nvPr/>
        </p:nvCxnSpPr>
        <p:spPr>
          <a:xfrm>
            <a:off x="6341297" y="3663121"/>
            <a:ext cx="0" cy="749100"/>
          </a:xfrm>
          <a:prstGeom prst="straightConnector1">
            <a:avLst/>
          </a:prstGeom>
          <a:noFill/>
          <a:ln w="25400" cap="flat" cmpd="sng">
            <a:solidFill>
              <a:srgbClr val="000000"/>
            </a:solidFill>
            <a:prstDash val="solid"/>
            <a:round/>
            <a:headEnd type="none" w="med" len="med"/>
            <a:tailEnd type="triangle" w="lg" len="lg"/>
          </a:ln>
        </p:spPr>
      </p:cxnSp>
      <p:sp>
        <p:nvSpPr>
          <p:cNvPr id="31" name="Shape 588"/>
          <p:cNvSpPr/>
          <p:nvPr/>
        </p:nvSpPr>
        <p:spPr>
          <a:xfrm>
            <a:off x="7556622" y="3887639"/>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a=0</a:t>
            </a:r>
          </a:p>
        </p:txBody>
      </p:sp>
      <p:cxnSp>
        <p:nvCxnSpPr>
          <p:cNvPr id="32" name="Shape 589"/>
          <p:cNvCxnSpPr/>
          <p:nvPr/>
        </p:nvCxnSpPr>
        <p:spPr>
          <a:xfrm>
            <a:off x="7188022" y="3030724"/>
            <a:ext cx="883500" cy="320400"/>
          </a:xfrm>
          <a:prstGeom prst="straightConnector1">
            <a:avLst/>
          </a:prstGeom>
          <a:noFill/>
          <a:ln w="25400" cap="flat" cmpd="sng">
            <a:solidFill>
              <a:srgbClr val="000000"/>
            </a:solidFill>
            <a:prstDash val="solid"/>
            <a:round/>
            <a:headEnd type="none" w="med" len="med"/>
            <a:tailEnd type="triangle" w="lg" len="lg"/>
          </a:ln>
        </p:spPr>
      </p:cxnSp>
      <p:sp>
        <p:nvSpPr>
          <p:cNvPr id="33" name="Shape 591"/>
          <p:cNvSpPr/>
          <p:nvPr/>
        </p:nvSpPr>
        <p:spPr>
          <a:xfrm>
            <a:off x="7556622" y="3350982"/>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y=b-a</a:t>
            </a:r>
          </a:p>
        </p:txBody>
      </p:sp>
      <p:cxnSp>
        <p:nvCxnSpPr>
          <p:cNvPr id="34" name="Shape 592"/>
          <p:cNvCxnSpPr/>
          <p:nvPr/>
        </p:nvCxnSpPr>
        <p:spPr>
          <a:xfrm>
            <a:off x="6341302" y="4704760"/>
            <a:ext cx="861299" cy="406500"/>
          </a:xfrm>
          <a:prstGeom prst="straightConnector1">
            <a:avLst/>
          </a:prstGeom>
          <a:noFill/>
          <a:ln w="25400" cap="flat" cmpd="sng">
            <a:solidFill>
              <a:srgbClr val="000000"/>
            </a:solidFill>
            <a:prstDash val="solid"/>
            <a:round/>
            <a:headEnd type="none" w="med" len="med"/>
            <a:tailEnd type="triangle" w="lg" len="lg"/>
          </a:ln>
        </p:spPr>
      </p:cxnSp>
      <p:sp>
        <p:nvSpPr>
          <p:cNvPr id="35" name="Shape 590"/>
          <p:cNvSpPr/>
          <p:nvPr/>
        </p:nvSpPr>
        <p:spPr>
          <a:xfrm>
            <a:off x="6566422" y="2699830"/>
            <a:ext cx="12432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solidFill>
                  <a:schemeClr val="dk1"/>
                </a:solidFill>
                <a:latin typeface="Calibri"/>
                <a:ea typeface="Calibri"/>
                <a:cs typeface="Calibri"/>
                <a:sym typeface="Calibri"/>
              </a:rPr>
              <a:t>(a!=b) ?</a:t>
            </a:r>
          </a:p>
        </p:txBody>
      </p:sp>
      <p:cxnSp>
        <p:nvCxnSpPr>
          <p:cNvPr id="36" name="Shape 594"/>
          <p:cNvCxnSpPr/>
          <p:nvPr/>
        </p:nvCxnSpPr>
        <p:spPr>
          <a:xfrm flipH="1">
            <a:off x="6341422" y="3030724"/>
            <a:ext cx="846600" cy="301500"/>
          </a:xfrm>
          <a:prstGeom prst="straightConnector1">
            <a:avLst/>
          </a:prstGeom>
          <a:noFill/>
          <a:ln w="25400" cap="flat" cmpd="sng">
            <a:solidFill>
              <a:srgbClr val="000000"/>
            </a:solidFill>
            <a:prstDash val="solid"/>
            <a:round/>
            <a:headEnd type="none" w="med" len="med"/>
            <a:tailEnd type="triangle" w="lg" len="lg"/>
          </a:ln>
        </p:spPr>
      </p:cxnSp>
      <p:sp>
        <p:nvSpPr>
          <p:cNvPr id="37" name="Shape 593"/>
          <p:cNvSpPr/>
          <p:nvPr/>
        </p:nvSpPr>
        <p:spPr>
          <a:xfrm>
            <a:off x="6687697" y="5111273"/>
            <a:ext cx="1029900" cy="3015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exit</a:t>
            </a:r>
          </a:p>
        </p:txBody>
      </p:sp>
      <p:sp>
        <p:nvSpPr>
          <p:cNvPr id="38" name="Shape 586"/>
          <p:cNvSpPr/>
          <p:nvPr/>
        </p:nvSpPr>
        <p:spPr>
          <a:xfrm>
            <a:off x="5826347" y="3332226"/>
            <a:ext cx="1029900" cy="330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x=b-a</a:t>
            </a:r>
          </a:p>
        </p:txBody>
      </p:sp>
      <p:cxnSp>
        <p:nvCxnSpPr>
          <p:cNvPr id="39" name="Shape 595"/>
          <p:cNvCxnSpPr/>
          <p:nvPr/>
        </p:nvCxnSpPr>
        <p:spPr>
          <a:xfrm flipH="1">
            <a:off x="7187939" y="2368922"/>
            <a:ext cx="5700" cy="330900"/>
          </a:xfrm>
          <a:prstGeom prst="straightConnector1">
            <a:avLst/>
          </a:prstGeom>
          <a:noFill/>
          <a:ln w="25400" cap="flat" cmpd="sng">
            <a:solidFill>
              <a:srgbClr val="000000"/>
            </a:solidFill>
            <a:prstDash val="solid"/>
            <a:round/>
            <a:headEnd type="none" w="med" len="med"/>
            <a:tailEnd type="triangle" w="lg" len="lg"/>
          </a:ln>
        </p:spPr>
      </p:cxnSp>
      <p:sp>
        <p:nvSpPr>
          <p:cNvPr id="40" name="Shape 596"/>
          <p:cNvSpPr/>
          <p:nvPr/>
        </p:nvSpPr>
        <p:spPr>
          <a:xfrm>
            <a:off x="6678689" y="2076427"/>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entry</a:t>
            </a:r>
          </a:p>
        </p:txBody>
      </p:sp>
      <p:cxnSp>
        <p:nvCxnSpPr>
          <p:cNvPr id="41" name="Shape 597"/>
          <p:cNvCxnSpPr/>
          <p:nvPr/>
        </p:nvCxnSpPr>
        <p:spPr>
          <a:xfrm flipH="1">
            <a:off x="7202772" y="4729699"/>
            <a:ext cx="868800" cy="381600"/>
          </a:xfrm>
          <a:prstGeom prst="straightConnector1">
            <a:avLst/>
          </a:prstGeom>
          <a:noFill/>
          <a:ln w="25400" cap="flat" cmpd="sng">
            <a:solidFill>
              <a:srgbClr val="000000"/>
            </a:solidFill>
            <a:prstDash val="solid"/>
            <a:round/>
            <a:headEnd type="none" w="med" len="med"/>
            <a:tailEnd type="triangle" w="lg" len="lg"/>
          </a:ln>
        </p:spPr>
      </p:cxnSp>
      <p:sp>
        <p:nvSpPr>
          <p:cNvPr id="42" name="Shape 587"/>
          <p:cNvSpPr/>
          <p:nvPr/>
        </p:nvSpPr>
        <p:spPr>
          <a:xfrm>
            <a:off x="5826347" y="441226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y=a-b</a:t>
            </a:r>
          </a:p>
        </p:txBody>
      </p:sp>
      <p:sp>
        <p:nvSpPr>
          <p:cNvPr id="43" name="Shape 598"/>
          <p:cNvSpPr/>
          <p:nvPr/>
        </p:nvSpPr>
        <p:spPr>
          <a:xfrm>
            <a:off x="7556622" y="4437205"/>
            <a:ext cx="1029900" cy="2924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x=a-b</a:t>
            </a:r>
          </a:p>
        </p:txBody>
      </p:sp>
      <p:cxnSp>
        <p:nvCxnSpPr>
          <p:cNvPr id="44" name="Shape 599"/>
          <p:cNvCxnSpPr/>
          <p:nvPr/>
        </p:nvCxnSpPr>
        <p:spPr>
          <a:xfrm>
            <a:off x="8071572" y="3643477"/>
            <a:ext cx="0" cy="244200"/>
          </a:xfrm>
          <a:prstGeom prst="straightConnector1">
            <a:avLst/>
          </a:prstGeom>
          <a:noFill/>
          <a:ln w="25400" cap="flat" cmpd="sng">
            <a:solidFill>
              <a:srgbClr val="000000"/>
            </a:solidFill>
            <a:prstDash val="solid"/>
            <a:round/>
            <a:headEnd type="none" w="med" len="med"/>
            <a:tailEnd type="triangle" w="lg" len="lg"/>
          </a:ln>
        </p:spPr>
      </p:cxnSp>
      <p:cxnSp>
        <p:nvCxnSpPr>
          <p:cNvPr id="45" name="Shape 600"/>
          <p:cNvCxnSpPr/>
          <p:nvPr/>
        </p:nvCxnSpPr>
        <p:spPr>
          <a:xfrm>
            <a:off x="8071572" y="4180134"/>
            <a:ext cx="0" cy="257100"/>
          </a:xfrm>
          <a:prstGeom prst="straightConnector1">
            <a:avLst/>
          </a:prstGeom>
          <a:noFill/>
          <a:ln w="25400" cap="flat" cmpd="sng">
            <a:solidFill>
              <a:srgbClr val="000000"/>
            </a:solidFill>
            <a:prstDash val="solid"/>
            <a:round/>
            <a:headEnd type="none" w="med" len="med"/>
            <a:tailEnd type="triangle" w="lg" len="lg"/>
          </a:ln>
        </p:spPr>
      </p:cxnSp>
      <p:sp>
        <p:nvSpPr>
          <p:cNvPr id="46" name="Shape 602"/>
          <p:cNvSpPr txBox="1"/>
          <p:nvPr/>
        </p:nvSpPr>
        <p:spPr>
          <a:xfrm>
            <a:off x="6188910" y="203955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47" name="Shape 603"/>
          <p:cNvSpPr txBox="1"/>
          <p:nvPr/>
        </p:nvSpPr>
        <p:spPr>
          <a:xfrm>
            <a:off x="6112710" y="267260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48" name="Shape 604"/>
          <p:cNvSpPr txBox="1"/>
          <p:nvPr/>
        </p:nvSpPr>
        <p:spPr>
          <a:xfrm>
            <a:off x="5372862" y="3301642"/>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49" name="Shape 605"/>
          <p:cNvSpPr txBox="1"/>
          <p:nvPr/>
        </p:nvSpPr>
        <p:spPr>
          <a:xfrm>
            <a:off x="5372862" y="4377450"/>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6:</a:t>
            </a:r>
          </a:p>
        </p:txBody>
      </p:sp>
      <p:sp>
        <p:nvSpPr>
          <p:cNvPr id="50" name="Shape 606"/>
          <p:cNvSpPr txBox="1"/>
          <p:nvPr/>
        </p:nvSpPr>
        <p:spPr>
          <a:xfrm>
            <a:off x="7116455" y="330793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51" name="Shape 607"/>
          <p:cNvSpPr txBox="1"/>
          <p:nvPr/>
        </p:nvSpPr>
        <p:spPr>
          <a:xfrm>
            <a:off x="7116455" y="3855773"/>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52" name="Shape 608"/>
          <p:cNvSpPr txBox="1"/>
          <p:nvPr/>
        </p:nvSpPr>
        <p:spPr>
          <a:xfrm>
            <a:off x="7116455" y="440718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53" name="Shape 609"/>
          <p:cNvSpPr txBox="1"/>
          <p:nvPr/>
        </p:nvSpPr>
        <p:spPr>
          <a:xfrm>
            <a:off x="6251231" y="5069543"/>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8:</a:t>
            </a:r>
          </a:p>
        </p:txBody>
      </p:sp>
      <p:sp>
        <p:nvSpPr>
          <p:cNvPr id="54" name="Shape 533"/>
          <p:cNvSpPr txBox="1"/>
          <p:nvPr/>
        </p:nvSpPr>
        <p:spPr>
          <a:xfrm>
            <a:off x="6056450" y="2901755"/>
            <a:ext cx="499200" cy="330899"/>
          </a:xfrm>
          <a:prstGeom prst="rect">
            <a:avLst/>
          </a:prstGeom>
          <a:noFill/>
          <a:ln>
            <a:noFill/>
          </a:ln>
        </p:spPr>
        <p:txBody>
          <a:bodyPr lIns="91425" tIns="91425" rIns="91425" bIns="91425" anchor="t" anchorCtr="0">
            <a:noAutofit/>
          </a:bodyPr>
          <a:lstStyle/>
          <a:p>
            <a:r>
              <a:rPr lang="en-US" dirty="0"/>
              <a:t>true</a:t>
            </a:r>
          </a:p>
        </p:txBody>
      </p:sp>
      <p:sp>
        <p:nvSpPr>
          <p:cNvPr id="55" name="Shape 534"/>
          <p:cNvSpPr txBox="1"/>
          <p:nvPr/>
        </p:nvSpPr>
        <p:spPr>
          <a:xfrm>
            <a:off x="7893768" y="2918350"/>
            <a:ext cx="573300" cy="381600"/>
          </a:xfrm>
          <a:prstGeom prst="rect">
            <a:avLst/>
          </a:prstGeom>
          <a:noFill/>
          <a:ln>
            <a:noFill/>
          </a:ln>
        </p:spPr>
        <p:txBody>
          <a:bodyPr lIns="91425" tIns="91425" rIns="91425" bIns="91425" anchor="t" anchorCtr="0">
            <a:noAutofit/>
          </a:bodyPr>
          <a:lstStyle/>
          <a:p>
            <a:r>
              <a:rPr lang="en-US"/>
              <a:t>false</a:t>
            </a:r>
          </a:p>
        </p:txBody>
      </p:sp>
    </p:spTree>
    <p:extLst>
      <p:ext uri="{BB962C8B-B14F-4D97-AF65-F5344CB8AC3E}">
        <p14:creationId xmlns:p14="http://schemas.microsoft.com/office/powerpoint/2010/main" val="14453160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Shape 683"/>
          <p:cNvSpPr txBox="1">
            <a:spLocks noGrp="1"/>
          </p:cNvSpPr>
          <p:nvPr>
            <p:ph type="title"/>
          </p:nvPr>
        </p:nvSpPr>
        <p:spPr>
          <a:prstGeom prst="rect">
            <a:avLst/>
          </a:prstGeom>
        </p:spPr>
        <p:txBody>
          <a:bodyPr vert="horz" lIns="91425" tIns="91425" rIns="91425" bIns="91425" rtlCol="0" anchor="ctr" anchorCtr="0">
            <a:noAutofit/>
          </a:bodyPr>
          <a:lstStyle/>
          <a:p>
            <a:r>
              <a:rPr lang="en-US" b="0" dirty="0">
                <a:solidFill>
                  <a:schemeClr val="tx1"/>
                </a:solidFill>
              </a:rPr>
              <a:t>Available Expressions Analysis</a:t>
            </a:r>
          </a:p>
        </p:txBody>
      </p:sp>
      <p:sp>
        <p:nvSpPr>
          <p:cNvPr id="684" name="Shape 684"/>
          <p:cNvSpPr txBox="1">
            <a:spLocks noGrp="1"/>
          </p:cNvSpPr>
          <p:nvPr>
            <p:ph idx="1"/>
          </p:nvPr>
        </p:nvSpPr>
        <p:spPr>
          <a:xfrm>
            <a:off x="457205" y="2057400"/>
            <a:ext cx="4889619" cy="3394500"/>
          </a:xfrm>
          <a:prstGeom prst="rect">
            <a:avLst/>
          </a:prstGeom>
        </p:spPr>
        <p:txBody>
          <a:bodyPr vert="horz" lIns="91425" tIns="91425" rIns="91425" bIns="91425" rtlCol="0" anchor="t" anchorCtr="0">
            <a:noAutofit/>
          </a:bodyPr>
          <a:lstStyle/>
          <a:p>
            <a:pPr>
              <a:spcBef>
                <a:spcPts val="0"/>
              </a:spcBef>
              <a:buNone/>
            </a:pPr>
            <a:r>
              <a:rPr lang="en-US" sz="2800" u="sng" dirty="0">
                <a:solidFill>
                  <a:schemeClr val="tx2"/>
                </a:solidFill>
                <a:ea typeface="Calibri Regular" charset="0"/>
                <a:cs typeface="Calibri Regular" charset="0"/>
                <a:sym typeface="Shadows Into Light"/>
              </a:rPr>
              <a:t>Goal:</a:t>
            </a:r>
            <a:r>
              <a:rPr lang="en-US" sz="2800" dirty="0">
                <a:solidFill>
                  <a:schemeClr val="tx2"/>
                </a:solidFill>
                <a:ea typeface="Calibri Regular" charset="0"/>
                <a:cs typeface="Calibri Regular" charset="0"/>
                <a:sym typeface="Shadows Into Light"/>
              </a:rPr>
              <a:t> </a:t>
            </a:r>
            <a:r>
              <a:rPr lang="en-US" sz="2800" dirty="0">
                <a:solidFill>
                  <a:schemeClr val="tx1"/>
                </a:solidFill>
                <a:ea typeface="Calibri Regular" charset="0"/>
                <a:cs typeface="Calibri Regular" charset="0"/>
                <a:sym typeface="Shadows Into Light"/>
              </a:rPr>
              <a:t>Determine, for each program point, which expressions must </a:t>
            </a:r>
            <a:r>
              <a:rPr lang="en-US" sz="2800" dirty="0" smtClean="0">
                <a:solidFill>
                  <a:schemeClr val="tx1"/>
                </a:solidFill>
                <a:ea typeface="Calibri Regular" charset="0"/>
                <a:cs typeface="Calibri Regular" charset="0"/>
                <a:sym typeface="Shadows Into Light"/>
              </a:rPr>
              <a:t>already have </a:t>
            </a:r>
            <a:r>
              <a:rPr lang="en-US" sz="2800" dirty="0">
                <a:solidFill>
                  <a:schemeClr val="tx1"/>
                </a:solidFill>
                <a:ea typeface="Calibri Regular" charset="0"/>
                <a:cs typeface="Calibri Regular" charset="0"/>
                <a:sym typeface="Shadows Into Light"/>
              </a:rPr>
              <a:t>been </a:t>
            </a:r>
            <a:r>
              <a:rPr lang="en-US" sz="2800" dirty="0" smtClean="0">
                <a:solidFill>
                  <a:schemeClr val="tx1"/>
                </a:solidFill>
                <a:ea typeface="Calibri Regular" charset="0"/>
                <a:cs typeface="Calibri Regular" charset="0"/>
                <a:sym typeface="Shadows Into Light"/>
              </a:rPr>
              <a:t>computed, and </a:t>
            </a:r>
            <a:r>
              <a:rPr lang="en-US" sz="2800" dirty="0">
                <a:solidFill>
                  <a:schemeClr val="tx1"/>
                </a:solidFill>
                <a:ea typeface="Calibri Regular" charset="0"/>
                <a:cs typeface="Calibri Regular" charset="0"/>
                <a:sym typeface="Shadows Into Light"/>
              </a:rPr>
              <a:t>not later </a:t>
            </a:r>
            <a:r>
              <a:rPr lang="en-US" sz="2800" dirty="0" smtClean="0">
                <a:solidFill>
                  <a:schemeClr val="tx1"/>
                </a:solidFill>
                <a:ea typeface="Calibri Regular" charset="0"/>
                <a:cs typeface="Calibri Regular" charset="0"/>
                <a:sym typeface="Shadows Into Light"/>
              </a:rPr>
              <a:t>modified, on</a:t>
            </a:r>
            <a:r>
              <a:rPr lang="en-US" sz="2800" dirty="0" smtClean="0">
                <a:ea typeface="Calibri Regular" charset="0"/>
                <a:cs typeface="Calibri Regular" charset="0"/>
                <a:sym typeface="Shadows Into Light"/>
              </a:rPr>
              <a:t> </a:t>
            </a:r>
            <a:r>
              <a:rPr lang="en-US" sz="2800" dirty="0" smtClean="0">
                <a:solidFill>
                  <a:schemeClr val="tx1"/>
                </a:solidFill>
                <a:ea typeface="Calibri Regular" charset="0"/>
                <a:cs typeface="Calibri Regular" charset="0"/>
                <a:sym typeface="Shadows Into Light"/>
              </a:rPr>
              <a:t>all </a:t>
            </a:r>
            <a:r>
              <a:rPr lang="en-US" sz="2800" dirty="0">
                <a:solidFill>
                  <a:schemeClr val="tx1"/>
                </a:solidFill>
                <a:ea typeface="Calibri Regular" charset="0"/>
                <a:cs typeface="Calibri Regular" charset="0"/>
                <a:sym typeface="Shadows Into Light"/>
              </a:rPr>
              <a:t>paths to </a:t>
            </a:r>
            <a:r>
              <a:rPr lang="en-US" sz="2800" dirty="0" smtClean="0">
                <a:solidFill>
                  <a:schemeClr val="tx1"/>
                </a:solidFill>
                <a:ea typeface="Calibri Regular" charset="0"/>
                <a:cs typeface="Calibri Regular" charset="0"/>
                <a:sym typeface="Shadows Into Light"/>
              </a:rPr>
              <a:t>the</a:t>
            </a:r>
            <a:br>
              <a:rPr lang="en-US" sz="2800" dirty="0" smtClean="0">
                <a:solidFill>
                  <a:schemeClr val="tx1"/>
                </a:solidFill>
                <a:ea typeface="Calibri Regular" charset="0"/>
                <a:cs typeface="Calibri Regular" charset="0"/>
                <a:sym typeface="Shadows Into Light"/>
              </a:rPr>
            </a:br>
            <a:r>
              <a:rPr lang="en-US" sz="2800" dirty="0" smtClean="0">
                <a:solidFill>
                  <a:schemeClr val="tx1"/>
                </a:solidFill>
                <a:ea typeface="Calibri Regular" charset="0"/>
                <a:cs typeface="Calibri Regular" charset="0"/>
                <a:sym typeface="Shadows Into Light"/>
              </a:rPr>
              <a:t>program </a:t>
            </a:r>
            <a:r>
              <a:rPr lang="en-US" sz="2800" dirty="0">
                <a:solidFill>
                  <a:schemeClr val="tx1"/>
                </a:solidFill>
                <a:ea typeface="Calibri Regular" charset="0"/>
                <a:cs typeface="Calibri Regular" charset="0"/>
                <a:sym typeface="Shadows Into Light"/>
              </a:rPr>
              <a:t>point.</a:t>
            </a:r>
          </a:p>
        </p:txBody>
      </p:sp>
      <p:sp>
        <p:nvSpPr>
          <p:cNvPr id="685" name="Shape 685"/>
          <p:cNvSpPr txBox="1"/>
          <p:nvPr/>
        </p:nvSpPr>
        <p:spPr>
          <a:xfrm>
            <a:off x="8112123" y="2818764"/>
            <a:ext cx="701100" cy="673800"/>
          </a:xfrm>
          <a:prstGeom prst="rect">
            <a:avLst/>
          </a:prstGeom>
          <a:noFill/>
          <a:ln>
            <a:noFill/>
          </a:ln>
        </p:spPr>
        <p:txBody>
          <a:bodyPr lIns="91425" tIns="91425" rIns="91425" bIns="91425" anchor="t" anchorCtr="0">
            <a:noAutofit/>
          </a:bodyPr>
          <a:lstStyle/>
          <a:p>
            <a:r>
              <a:rPr lang="en-US" sz="2400" b="1"/>
              <a:t>P</a:t>
            </a:r>
          </a:p>
        </p:txBody>
      </p:sp>
      <p:cxnSp>
        <p:nvCxnSpPr>
          <p:cNvPr id="686" name="Shape 686"/>
          <p:cNvCxnSpPr/>
          <p:nvPr/>
        </p:nvCxnSpPr>
        <p:spPr>
          <a:xfrm flipH="1">
            <a:off x="7479468" y="3166983"/>
            <a:ext cx="656100" cy="492300"/>
          </a:xfrm>
          <a:prstGeom prst="straightConnector1">
            <a:avLst/>
          </a:prstGeom>
          <a:noFill/>
          <a:ln w="19050" cap="flat" cmpd="sng">
            <a:solidFill>
              <a:schemeClr val="dk2"/>
            </a:solidFill>
            <a:prstDash val="solid"/>
            <a:round/>
            <a:headEnd type="none" w="lg" len="lg"/>
            <a:tailEnd type="triangle" w="lg" len="lg"/>
          </a:ln>
        </p:spPr>
      </p:cxnSp>
      <p:sp>
        <p:nvSpPr>
          <p:cNvPr id="29" name="Shape 717"/>
          <p:cNvSpPr/>
          <p:nvPr/>
        </p:nvSpPr>
        <p:spPr>
          <a:xfrm>
            <a:off x="5227570" y="3515650"/>
            <a:ext cx="1945379" cy="1651118"/>
          </a:xfrm>
          <a:custGeom>
            <a:avLst/>
            <a:gdLst/>
            <a:ahLst/>
            <a:cxnLst/>
            <a:rect l="0" t="0" r="0" b="0"/>
            <a:pathLst>
              <a:path w="66909" h="89310" extrusionOk="0">
                <a:moveTo>
                  <a:pt x="23613" y="84582"/>
                </a:moveTo>
                <a:cubicBezTo>
                  <a:pt x="21927" y="85335"/>
                  <a:pt x="17343" y="89980"/>
                  <a:pt x="13501" y="89105"/>
                </a:cubicBezTo>
                <a:cubicBezTo>
                  <a:pt x="9658" y="88229"/>
                  <a:pt x="1281" y="93291"/>
                  <a:pt x="556" y="79331"/>
                </a:cubicBezTo>
                <a:cubicBezTo>
                  <a:pt x="-169" y="65370"/>
                  <a:pt x="-1909" y="17593"/>
                  <a:pt x="9149" y="5341"/>
                </a:cubicBezTo>
                <a:cubicBezTo>
                  <a:pt x="20207" y="-6911"/>
                  <a:pt x="57282" y="5738"/>
                  <a:pt x="66909" y="5818"/>
                </a:cubicBezTo>
              </a:path>
            </a:pathLst>
          </a:custGeom>
          <a:noFill/>
          <a:ln w="28575" cap="flat" cmpd="sng">
            <a:solidFill>
              <a:srgbClr val="000000"/>
            </a:solidFill>
            <a:prstDash val="solid"/>
            <a:round/>
            <a:headEnd type="none" w="lg" len="lg"/>
            <a:tailEnd type="triangle" w="lg" len="lg"/>
          </a:ln>
        </p:spPr>
      </p:sp>
      <p:cxnSp>
        <p:nvCxnSpPr>
          <p:cNvPr id="30" name="Shape 720"/>
          <p:cNvCxnSpPr/>
          <p:nvPr/>
        </p:nvCxnSpPr>
        <p:spPr>
          <a:xfrm>
            <a:off x="7266303" y="3437125"/>
            <a:ext cx="5100" cy="236700"/>
          </a:xfrm>
          <a:prstGeom prst="straightConnector1">
            <a:avLst/>
          </a:prstGeom>
          <a:noFill/>
          <a:ln w="25400" cap="flat" cmpd="sng">
            <a:solidFill>
              <a:srgbClr val="000000"/>
            </a:solidFill>
            <a:prstDash val="solid"/>
            <a:round/>
            <a:headEnd type="none" w="med" len="med"/>
            <a:tailEnd type="triangle" w="lg" len="lg"/>
          </a:ln>
        </p:spPr>
      </p:cxnSp>
      <p:cxnSp>
        <p:nvCxnSpPr>
          <p:cNvPr id="31" name="Shape 723"/>
          <p:cNvCxnSpPr/>
          <p:nvPr/>
        </p:nvCxnSpPr>
        <p:spPr>
          <a:xfrm>
            <a:off x="7142803" y="2879928"/>
            <a:ext cx="0" cy="229500"/>
          </a:xfrm>
          <a:prstGeom prst="straightConnector1">
            <a:avLst/>
          </a:prstGeom>
          <a:noFill/>
          <a:ln w="25400" cap="flat" cmpd="sng">
            <a:solidFill>
              <a:srgbClr val="000000"/>
            </a:solidFill>
            <a:prstDash val="solid"/>
            <a:round/>
            <a:headEnd type="none" w="med" len="med"/>
            <a:tailEnd type="triangle" w="lg" len="lg"/>
          </a:ln>
        </p:spPr>
      </p:cxnSp>
      <p:sp>
        <p:nvSpPr>
          <p:cNvPr id="32" name="Shape 725"/>
          <p:cNvSpPr/>
          <p:nvPr/>
        </p:nvSpPr>
        <p:spPr>
          <a:xfrm>
            <a:off x="6593503" y="3109555"/>
            <a:ext cx="10986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 = a*b</a:t>
            </a:r>
          </a:p>
        </p:txBody>
      </p:sp>
      <p:sp>
        <p:nvSpPr>
          <p:cNvPr id="33" name="Shape 724"/>
          <p:cNvSpPr/>
          <p:nvPr/>
        </p:nvSpPr>
        <p:spPr>
          <a:xfrm>
            <a:off x="6593503" y="2571233"/>
            <a:ext cx="10986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x = a-b</a:t>
            </a:r>
          </a:p>
        </p:txBody>
      </p:sp>
      <p:sp>
        <p:nvSpPr>
          <p:cNvPr id="34" name="Shape 722"/>
          <p:cNvSpPr/>
          <p:nvPr/>
        </p:nvSpPr>
        <p:spPr>
          <a:xfrm>
            <a:off x="6573003" y="3673830"/>
            <a:ext cx="13968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solidFill>
                  <a:schemeClr val="dk1"/>
                </a:solidFill>
                <a:latin typeface="Calibri"/>
                <a:ea typeface="Calibri"/>
                <a:cs typeface="Calibri"/>
                <a:sym typeface="Calibri"/>
              </a:rPr>
              <a:t>(y != a-b)?</a:t>
            </a:r>
          </a:p>
        </p:txBody>
      </p:sp>
      <p:cxnSp>
        <p:nvCxnSpPr>
          <p:cNvPr id="35" name="Shape 726"/>
          <p:cNvCxnSpPr/>
          <p:nvPr/>
        </p:nvCxnSpPr>
        <p:spPr>
          <a:xfrm flipH="1">
            <a:off x="6181203" y="3982524"/>
            <a:ext cx="1090200" cy="199800"/>
          </a:xfrm>
          <a:prstGeom prst="straightConnector1">
            <a:avLst/>
          </a:prstGeom>
          <a:noFill/>
          <a:ln w="25400" cap="flat" cmpd="sng">
            <a:solidFill>
              <a:srgbClr val="000000"/>
            </a:solidFill>
            <a:prstDash val="solid"/>
            <a:round/>
            <a:headEnd type="none" w="med" len="med"/>
            <a:tailEnd type="triangle" w="lg" len="lg"/>
          </a:ln>
        </p:spPr>
      </p:cxnSp>
      <p:sp>
        <p:nvSpPr>
          <p:cNvPr id="36" name="Shape 728"/>
          <p:cNvSpPr/>
          <p:nvPr/>
        </p:nvSpPr>
        <p:spPr>
          <a:xfrm>
            <a:off x="7731903" y="4255040"/>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exit</a:t>
            </a:r>
          </a:p>
        </p:txBody>
      </p:sp>
      <p:sp>
        <p:nvSpPr>
          <p:cNvPr id="37" name="Shape 729"/>
          <p:cNvSpPr/>
          <p:nvPr/>
        </p:nvSpPr>
        <p:spPr>
          <a:xfrm>
            <a:off x="5628728" y="4767094"/>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x=a-b</a:t>
            </a:r>
          </a:p>
        </p:txBody>
      </p:sp>
      <p:cxnSp>
        <p:nvCxnSpPr>
          <p:cNvPr id="38" name="Shape 730"/>
          <p:cNvCxnSpPr/>
          <p:nvPr/>
        </p:nvCxnSpPr>
        <p:spPr>
          <a:xfrm flipH="1">
            <a:off x="7142827" y="2359128"/>
            <a:ext cx="16200" cy="212100"/>
          </a:xfrm>
          <a:prstGeom prst="straightConnector1">
            <a:avLst/>
          </a:prstGeom>
          <a:noFill/>
          <a:ln w="25400" cap="flat" cmpd="sng">
            <a:solidFill>
              <a:srgbClr val="000000"/>
            </a:solidFill>
            <a:prstDash val="solid"/>
            <a:round/>
            <a:headEnd type="none" w="med" len="med"/>
            <a:tailEnd type="triangle" w="lg" len="lg"/>
          </a:ln>
        </p:spPr>
      </p:cxnSp>
      <p:cxnSp>
        <p:nvCxnSpPr>
          <p:cNvPr id="39" name="Shape 732"/>
          <p:cNvCxnSpPr/>
          <p:nvPr/>
        </p:nvCxnSpPr>
        <p:spPr>
          <a:xfrm>
            <a:off x="7271403" y="3982529"/>
            <a:ext cx="975600" cy="237299"/>
          </a:xfrm>
          <a:prstGeom prst="straightConnector1">
            <a:avLst/>
          </a:prstGeom>
          <a:noFill/>
          <a:ln w="25400" cap="flat" cmpd="sng">
            <a:solidFill>
              <a:srgbClr val="000000"/>
            </a:solidFill>
            <a:prstDash val="solid"/>
            <a:round/>
            <a:headEnd type="none" w="med" len="med"/>
            <a:tailEnd type="triangle" w="lg" len="lg"/>
          </a:ln>
        </p:spPr>
      </p:cxnSp>
      <p:sp>
        <p:nvSpPr>
          <p:cNvPr id="40" name="Shape 731"/>
          <p:cNvSpPr/>
          <p:nvPr/>
        </p:nvSpPr>
        <p:spPr>
          <a:xfrm>
            <a:off x="6618133" y="2050433"/>
            <a:ext cx="1081799"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entry</a:t>
            </a:r>
          </a:p>
        </p:txBody>
      </p:sp>
      <p:sp>
        <p:nvSpPr>
          <p:cNvPr id="41" name="Shape 733"/>
          <p:cNvSpPr/>
          <p:nvPr/>
        </p:nvSpPr>
        <p:spPr>
          <a:xfrm>
            <a:off x="5628728" y="4228411"/>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a=a-1</a:t>
            </a:r>
          </a:p>
        </p:txBody>
      </p:sp>
      <p:cxnSp>
        <p:nvCxnSpPr>
          <p:cNvPr id="42" name="Shape 734"/>
          <p:cNvCxnSpPr/>
          <p:nvPr/>
        </p:nvCxnSpPr>
        <p:spPr>
          <a:xfrm>
            <a:off x="6143678" y="4537106"/>
            <a:ext cx="0" cy="230100"/>
          </a:xfrm>
          <a:prstGeom prst="straightConnector1">
            <a:avLst/>
          </a:prstGeom>
          <a:noFill/>
          <a:ln w="25400" cap="flat" cmpd="sng">
            <a:solidFill>
              <a:srgbClr val="000000"/>
            </a:solidFill>
            <a:prstDash val="solid"/>
            <a:round/>
            <a:headEnd type="none" w="med" len="med"/>
            <a:tailEnd type="triangle" w="lg" len="lg"/>
          </a:ln>
        </p:spPr>
      </p:cxnSp>
      <p:sp>
        <p:nvSpPr>
          <p:cNvPr id="52" name="Shape 742"/>
          <p:cNvSpPr txBox="1"/>
          <p:nvPr/>
        </p:nvSpPr>
        <p:spPr>
          <a:xfrm>
            <a:off x="5798063" y="3793205"/>
            <a:ext cx="573300" cy="330899"/>
          </a:xfrm>
          <a:prstGeom prst="rect">
            <a:avLst/>
          </a:prstGeom>
          <a:noFill/>
          <a:ln>
            <a:noFill/>
          </a:ln>
        </p:spPr>
        <p:txBody>
          <a:bodyPr lIns="91425" tIns="91425" rIns="91425" bIns="91425" anchor="t" anchorCtr="0">
            <a:noAutofit/>
          </a:bodyPr>
          <a:lstStyle/>
          <a:p>
            <a:r>
              <a:rPr lang="en-US"/>
              <a:t>true</a:t>
            </a:r>
          </a:p>
        </p:txBody>
      </p:sp>
      <p:sp>
        <p:nvSpPr>
          <p:cNvPr id="53" name="Shape 743"/>
          <p:cNvSpPr txBox="1"/>
          <p:nvPr/>
        </p:nvSpPr>
        <p:spPr>
          <a:xfrm>
            <a:off x="8007918" y="3809787"/>
            <a:ext cx="573300" cy="381600"/>
          </a:xfrm>
          <a:prstGeom prst="rect">
            <a:avLst/>
          </a:prstGeom>
          <a:noFill/>
          <a:ln>
            <a:noFill/>
          </a:ln>
        </p:spPr>
        <p:txBody>
          <a:bodyPr lIns="91425" tIns="91425" rIns="91425" bIns="91425" anchor="t" anchorCtr="0">
            <a:noAutofit/>
          </a:bodyPr>
          <a:lstStyle/>
          <a:p>
            <a:r>
              <a:rPr lang="en-US"/>
              <a:t>false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5"/>
                                        </p:tgtEl>
                                        <p:attrNameLst>
                                          <p:attrName>style.visibility</p:attrName>
                                        </p:attrNameLst>
                                      </p:cBhvr>
                                      <p:to>
                                        <p:strVal val="visible"/>
                                      </p:to>
                                    </p:set>
                                    <p:animEffect transition="in" filter="dissolve">
                                      <p:cBhvr>
                                        <p:cTn id="7" dur="500"/>
                                        <p:tgtEl>
                                          <p:spTgt spid="685"/>
                                        </p:tgtEl>
                                      </p:cBhvr>
                                    </p:animEffect>
                                  </p:childTnLst>
                                </p:cTn>
                              </p:par>
                              <p:par>
                                <p:cTn id="8" presetID="9" presetClass="entr" presetSubtype="0" fill="hold" nodeType="withEffect">
                                  <p:stCondLst>
                                    <p:cond delay="0"/>
                                  </p:stCondLst>
                                  <p:childTnLst>
                                    <p:set>
                                      <p:cBhvr>
                                        <p:cTn id="9" dur="1" fill="hold">
                                          <p:stCondLst>
                                            <p:cond delay="0"/>
                                          </p:stCondLst>
                                        </p:cTn>
                                        <p:tgtEl>
                                          <p:spTgt spid="686"/>
                                        </p:tgtEl>
                                        <p:attrNameLst>
                                          <p:attrName>style.visibility</p:attrName>
                                        </p:attrNameLst>
                                      </p:cBhvr>
                                      <p:to>
                                        <p:strVal val="visible"/>
                                      </p:to>
                                    </p:set>
                                    <p:animEffect transition="in" filter="dissolve">
                                      <p:cBhvr>
                                        <p:cTn id="10" dur="500"/>
                                        <p:tgtEl>
                                          <p:spTgt spid="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p:nvPr/>
        </p:nvSpPr>
        <p:spPr>
          <a:xfrm>
            <a:off x="5227570" y="3515650"/>
            <a:ext cx="1945379" cy="1651118"/>
          </a:xfrm>
          <a:custGeom>
            <a:avLst/>
            <a:gdLst/>
            <a:ahLst/>
            <a:cxnLst/>
            <a:rect l="0" t="0" r="0" b="0"/>
            <a:pathLst>
              <a:path w="66909" h="89310" extrusionOk="0">
                <a:moveTo>
                  <a:pt x="23613" y="84582"/>
                </a:moveTo>
                <a:cubicBezTo>
                  <a:pt x="21927" y="85335"/>
                  <a:pt x="17343" y="89980"/>
                  <a:pt x="13501" y="89105"/>
                </a:cubicBezTo>
                <a:cubicBezTo>
                  <a:pt x="9658" y="88229"/>
                  <a:pt x="1281" y="93291"/>
                  <a:pt x="556" y="79331"/>
                </a:cubicBezTo>
                <a:cubicBezTo>
                  <a:pt x="-169" y="65370"/>
                  <a:pt x="-1909" y="17593"/>
                  <a:pt x="9149" y="5341"/>
                </a:cubicBezTo>
                <a:cubicBezTo>
                  <a:pt x="20207" y="-6911"/>
                  <a:pt x="57282" y="5738"/>
                  <a:pt x="66909" y="5818"/>
                </a:cubicBezTo>
              </a:path>
            </a:pathLst>
          </a:custGeom>
          <a:noFill/>
          <a:ln w="28575" cap="flat" cmpd="sng">
            <a:solidFill>
              <a:srgbClr val="000000"/>
            </a:solidFill>
            <a:prstDash val="solid"/>
            <a:round/>
            <a:headEnd type="none" w="lg" len="lg"/>
            <a:tailEnd type="triangle" w="lg" len="lg"/>
          </a:ln>
        </p:spPr>
      </p:sp>
      <p:sp>
        <p:nvSpPr>
          <p:cNvPr id="718" name="Shape 718"/>
          <p:cNvSpPr txBox="1">
            <a:spLocks noGrp="1"/>
          </p:cNvSpPr>
          <p:nvPr>
            <p:ph type="title"/>
          </p:nvPr>
        </p:nvSpPr>
        <p:spPr>
          <a:prstGeom prst="rect">
            <a:avLst/>
          </a:prstGeom>
        </p:spPr>
        <p:txBody>
          <a:bodyPr vert="horz" lIns="91425" tIns="91425" rIns="91425" bIns="91425" rtlCol="0" anchor="ctr" anchorCtr="0">
            <a:noAutofit/>
          </a:bodyPr>
          <a:lstStyle/>
          <a:p>
            <a:r>
              <a:rPr lang="en-US" b="0">
                <a:solidFill>
                  <a:schemeClr val="tx1"/>
                </a:solidFill>
              </a:rPr>
              <a:t>Available Expressions Analysis</a:t>
            </a:r>
          </a:p>
        </p:txBody>
      </p:sp>
      <p:graphicFrame>
        <p:nvGraphicFramePr>
          <p:cNvPr id="719" name="Shape 719"/>
          <p:cNvGraphicFramePr/>
          <p:nvPr>
            <p:extLst>
              <p:ext uri="{D42A27DB-BD31-4B8C-83A1-F6EECF244321}">
                <p14:modId xmlns:p14="http://schemas.microsoft.com/office/powerpoint/2010/main" val="1965257661"/>
              </p:ext>
            </p:extLst>
          </p:nvPr>
        </p:nvGraphicFramePr>
        <p:xfrm>
          <a:off x="496021" y="1716072"/>
          <a:ext cx="4369490" cy="4154265"/>
        </p:xfrm>
        <a:graphic>
          <a:graphicData uri="http://schemas.openxmlformats.org/drawingml/2006/table">
            <a:tbl>
              <a:tblPr>
                <a:noFill/>
                <a:tableStyleId>{1C1F080B-CE64-402C-B42E-1BEF15ED60EC}</a:tableStyleId>
              </a:tblPr>
              <a:tblGrid>
                <a:gridCol w="350804"/>
                <a:gridCol w="2054421"/>
                <a:gridCol w="1964265"/>
              </a:tblGrid>
              <a:tr h="519975">
                <a:tc>
                  <a:txBody>
                    <a:bodyPr/>
                    <a:lstStyle/>
                    <a:p>
                      <a:pPr lvl="0" algn="ctr" rtl="0">
                        <a:spcBef>
                          <a:spcPts val="0"/>
                        </a:spcBef>
                        <a:buNone/>
                      </a:pPr>
                      <a:r>
                        <a:rPr lang="en-US" sz="2200" dirty="0"/>
                        <a:t>n</a:t>
                      </a:r>
                    </a:p>
                  </a:txBody>
                  <a:tcPr marL="91425" marR="91425" marT="91425" marB="91425"/>
                </a:tc>
                <a:tc>
                  <a:txBody>
                    <a:bodyPr/>
                    <a:lstStyle/>
                    <a:p>
                      <a:pPr lvl="0" algn="ctr" rtl="0">
                        <a:spcBef>
                          <a:spcPts val="0"/>
                        </a:spcBef>
                        <a:buNone/>
                      </a:pPr>
                      <a:r>
                        <a:rPr lang="en-US" sz="2200" dirty="0"/>
                        <a:t>IN[n]</a:t>
                      </a:r>
                    </a:p>
                  </a:txBody>
                  <a:tcPr marL="91425" marR="91425" marT="91425" marB="91425"/>
                </a:tc>
                <a:tc>
                  <a:txBody>
                    <a:bodyPr/>
                    <a:lstStyle/>
                    <a:p>
                      <a:pPr lvl="0" algn="ctr" rtl="0">
                        <a:spcBef>
                          <a:spcPts val="0"/>
                        </a:spcBef>
                        <a:buNone/>
                      </a:pPr>
                      <a:r>
                        <a:rPr lang="en-US" sz="2200"/>
                        <a:t>OUT[n]</a:t>
                      </a:r>
                    </a:p>
                  </a:txBody>
                  <a:tcPr marL="91425" marR="91425" marT="91425" marB="91425"/>
                </a:tc>
              </a:tr>
              <a:tr h="519975">
                <a:tc>
                  <a:txBody>
                    <a:bodyPr/>
                    <a:lstStyle/>
                    <a:p>
                      <a:pPr lvl="0" rtl="0">
                        <a:spcBef>
                          <a:spcPts val="0"/>
                        </a:spcBef>
                        <a:buNone/>
                      </a:pPr>
                      <a:r>
                        <a:rPr lang="en-US" sz="2200"/>
                        <a:t>1</a:t>
                      </a:r>
                    </a:p>
                  </a:txBody>
                  <a:tcPr marL="91425" marR="91425" marT="91425" marB="91425"/>
                </a:tc>
                <a:tc>
                  <a:txBody>
                    <a:bodyPr/>
                    <a:lstStyle/>
                    <a:p>
                      <a:pPr lvl="0" algn="ctr" rtl="0">
                        <a:spcBef>
                          <a:spcPts val="0"/>
                        </a:spcBef>
                        <a:buNone/>
                      </a:pPr>
                      <a:r>
                        <a:rPr lang="en-US" sz="2200" dirty="0" smtClean="0">
                          <a:solidFill>
                            <a:schemeClr val="tx1"/>
                          </a:solidFill>
                        </a:rPr>
                        <a:t>--</a:t>
                      </a:r>
                      <a:endParaRPr lang="en-US" sz="2200"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200" b="1" dirty="0" smtClean="0">
                          <a:solidFill>
                            <a:schemeClr val="tx1"/>
                          </a:solidFill>
                        </a:rPr>
                        <a:t> ∅</a:t>
                      </a:r>
                      <a:endParaRPr lang="en-US" sz="2200" b="1" dirty="0">
                        <a:solidFill>
                          <a:schemeClr val="tx1"/>
                        </a:solidFill>
                      </a:endParaRPr>
                    </a:p>
                  </a:txBody>
                  <a:tcPr marL="91425" marR="91425" marT="91425" marB="91425"/>
                </a:tc>
              </a:tr>
              <a:tr h="519975">
                <a:tc>
                  <a:txBody>
                    <a:bodyPr/>
                    <a:lstStyle/>
                    <a:p>
                      <a:pPr lvl="0" rtl="0">
                        <a:spcBef>
                          <a:spcPts val="0"/>
                        </a:spcBef>
                        <a:buNone/>
                      </a:pPr>
                      <a:r>
                        <a:rPr lang="en-US" sz="2200"/>
                        <a:t>2</a:t>
                      </a:r>
                    </a:p>
                  </a:txBody>
                  <a:tcPr marL="91425" marR="91425" marT="91425" marB="91425"/>
                </a:tc>
                <a:tc>
                  <a:txBody>
                    <a:bodyPr/>
                    <a:lstStyle/>
                    <a:p>
                      <a:pPr lvl="0" rtl="0">
                        <a:spcBef>
                          <a:spcPts val="0"/>
                        </a:spcBef>
                        <a:buClr>
                          <a:schemeClr val="dk1"/>
                        </a:buClr>
                        <a:buSzPct val="78571"/>
                        <a:buFont typeface="Arial"/>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r>
              <a:tr h="504040">
                <a:tc>
                  <a:txBody>
                    <a:bodyPr/>
                    <a:lstStyle/>
                    <a:p>
                      <a:pPr lvl="0" rtl="0">
                        <a:spcBef>
                          <a:spcPts val="0"/>
                        </a:spcBef>
                        <a:buNone/>
                      </a:pPr>
                      <a:r>
                        <a:rPr lang="en-US" sz="2200" dirty="0"/>
                        <a:t>3</a:t>
                      </a:r>
                    </a:p>
                  </a:txBody>
                  <a:tcPr marL="91425" marR="91425" marT="91425" marB="91425"/>
                </a:tc>
                <a:tc>
                  <a:txBody>
                    <a:bodyPr/>
                    <a:lstStyle/>
                    <a:p>
                      <a:pPr lvl="0" rtl="0">
                        <a:spcBef>
                          <a:spcPts val="0"/>
                        </a:spcBef>
                        <a:buNone/>
                      </a:pPr>
                      <a:r>
                        <a:rPr lang="en-US" sz="2200" dirty="0">
                          <a:solidFill>
                            <a:schemeClr val="tx1"/>
                          </a:solidFill>
                        </a:rPr>
                        <a:t>{a-b, a*b, a-1} </a:t>
                      </a:r>
                    </a:p>
                  </a:txBody>
                  <a:tcPr marL="91425" marR="91425" marT="91425" marB="91425"/>
                </a:tc>
                <a:tc>
                  <a:txBody>
                    <a:bodyPr/>
                    <a:lstStyle/>
                    <a:p>
                      <a:pPr lvl="0" rtl="0">
                        <a:spcBef>
                          <a:spcPts val="0"/>
                        </a:spcBef>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r>
              <a:tr h="502683">
                <a:tc>
                  <a:txBody>
                    <a:bodyPr/>
                    <a:lstStyle/>
                    <a:p>
                      <a:pPr lvl="0" rtl="0">
                        <a:spcBef>
                          <a:spcPts val="0"/>
                        </a:spcBef>
                        <a:buNone/>
                      </a:pPr>
                      <a:r>
                        <a:rPr lang="en-US" sz="2200" dirty="0"/>
                        <a:t>4</a:t>
                      </a:r>
                    </a:p>
                  </a:txBody>
                  <a:tcPr marL="91425" marR="91425" marT="91425" marB="91425"/>
                </a:tc>
                <a:tc>
                  <a:txBody>
                    <a:bodyPr/>
                    <a:lstStyle/>
                    <a:p>
                      <a:pPr lvl="0" rtl="0">
                        <a:spcBef>
                          <a:spcPts val="0"/>
                        </a:spcBef>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r>
              <a:tr h="519975">
                <a:tc>
                  <a:txBody>
                    <a:bodyPr/>
                    <a:lstStyle/>
                    <a:p>
                      <a:pPr lvl="0" rtl="0">
                        <a:spcBef>
                          <a:spcPts val="0"/>
                        </a:spcBef>
                        <a:buNone/>
                      </a:pPr>
                      <a:r>
                        <a:rPr lang="en-US" sz="2200"/>
                        <a:t>5</a:t>
                      </a:r>
                    </a:p>
                  </a:txBody>
                  <a:tcPr marL="91425" marR="91425" marT="91425" marB="91425"/>
                </a:tc>
                <a:tc>
                  <a:txBody>
                    <a:bodyPr/>
                    <a:lstStyle/>
                    <a:p>
                      <a:pPr lvl="0" rtl="0">
                        <a:spcBef>
                          <a:spcPts val="0"/>
                        </a:spcBef>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c>
                  <a:txBody>
                    <a:bodyPr/>
                    <a:lstStyle/>
                    <a:p>
                      <a:pPr lvl="0" rtl="0">
                        <a:spcBef>
                          <a:spcPts val="0"/>
                        </a:spcBef>
                        <a:buClr>
                          <a:schemeClr val="dk1"/>
                        </a:buClr>
                        <a:buSzPct val="78571"/>
                        <a:buFont typeface="Arial"/>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r>
              <a:tr h="519975">
                <a:tc>
                  <a:txBody>
                    <a:bodyPr/>
                    <a:lstStyle/>
                    <a:p>
                      <a:pPr lvl="0" rtl="0">
                        <a:spcBef>
                          <a:spcPts val="0"/>
                        </a:spcBef>
                        <a:buNone/>
                      </a:pPr>
                      <a:r>
                        <a:rPr lang="en-US" sz="2200"/>
                        <a:t>6</a:t>
                      </a:r>
                    </a:p>
                  </a:txBody>
                  <a:tcPr marL="91425" marR="91425" marT="91425" marB="91425"/>
                </a:tc>
                <a:tc>
                  <a:txBody>
                    <a:bodyPr/>
                    <a:lstStyle/>
                    <a:p>
                      <a:pPr lvl="0" rtl="0">
                        <a:spcBef>
                          <a:spcPts val="0"/>
                        </a:spcBef>
                        <a:buClr>
                          <a:schemeClr val="dk1"/>
                        </a:buClr>
                        <a:buSzPct val="78571"/>
                        <a:buFont typeface="Arial"/>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r>
              <a:tr h="502683">
                <a:tc>
                  <a:txBody>
                    <a:bodyPr/>
                    <a:lstStyle/>
                    <a:p>
                      <a:pPr lvl="0" rtl="0">
                        <a:spcBef>
                          <a:spcPts val="0"/>
                        </a:spcBef>
                        <a:buNone/>
                      </a:pPr>
                      <a:r>
                        <a:rPr lang="en-US" sz="2200" dirty="0"/>
                        <a:t>7</a:t>
                      </a:r>
                    </a:p>
                  </a:txBody>
                  <a:tcPr marL="91425" marR="91425" marT="91425" marB="91425"/>
                </a:tc>
                <a:tc>
                  <a:txBody>
                    <a:bodyPr/>
                    <a:lstStyle/>
                    <a:p>
                      <a:pPr lvl="0" rtl="0">
                        <a:spcBef>
                          <a:spcPts val="0"/>
                        </a:spcBef>
                        <a:buNone/>
                      </a:pPr>
                      <a:r>
                        <a:rPr lang="en-US" sz="2200" dirty="0">
                          <a:solidFill>
                            <a:schemeClr val="tx1"/>
                          </a:solidFill>
                        </a:rPr>
                        <a:t>{a-b, a*b, a-1</a:t>
                      </a:r>
                      <a:r>
                        <a:rPr lang="en-US" sz="2200" dirty="0" smtClean="0">
                          <a:solidFill>
                            <a:schemeClr val="tx1"/>
                          </a:solidFill>
                        </a:rPr>
                        <a:t>}</a:t>
                      </a:r>
                      <a:endParaRPr lang="en-US" sz="2200" dirty="0">
                        <a:solidFill>
                          <a:schemeClr val="tx1"/>
                        </a:solidFill>
                      </a:endParaRPr>
                    </a:p>
                  </a:txBody>
                  <a:tcPr marL="91425" marR="91425" marT="91425" marB="91425"/>
                </a:tc>
                <a:tc>
                  <a:txBody>
                    <a:bodyPr/>
                    <a:lstStyle/>
                    <a:p>
                      <a:pPr lvl="0" algn="ctr" rtl="0">
                        <a:spcBef>
                          <a:spcPts val="0"/>
                        </a:spcBef>
                        <a:buNone/>
                      </a:pPr>
                      <a:r>
                        <a:rPr lang="en-US" sz="2200" dirty="0" smtClean="0">
                          <a:solidFill>
                            <a:schemeClr val="tx1"/>
                          </a:solidFill>
                        </a:rPr>
                        <a:t>--</a:t>
                      </a:r>
                      <a:endParaRPr lang="en-US" sz="2200" dirty="0">
                        <a:solidFill>
                          <a:schemeClr val="tx1"/>
                        </a:solidFill>
                      </a:endParaRPr>
                    </a:p>
                  </a:txBody>
                  <a:tcPr marL="91425" marR="91425" marT="91425" marB="91425"/>
                </a:tc>
              </a:tr>
            </a:tbl>
          </a:graphicData>
        </a:graphic>
      </p:graphicFrame>
      <p:cxnSp>
        <p:nvCxnSpPr>
          <p:cNvPr id="720" name="Shape 720"/>
          <p:cNvCxnSpPr>
            <a:endCxn id="722" idx="0"/>
          </p:cNvCxnSpPr>
          <p:nvPr/>
        </p:nvCxnSpPr>
        <p:spPr>
          <a:xfrm>
            <a:off x="7266303" y="3437125"/>
            <a:ext cx="5100" cy="236700"/>
          </a:xfrm>
          <a:prstGeom prst="straightConnector1">
            <a:avLst/>
          </a:prstGeom>
          <a:noFill/>
          <a:ln w="25400" cap="flat" cmpd="sng">
            <a:solidFill>
              <a:srgbClr val="000000"/>
            </a:solidFill>
            <a:prstDash val="solid"/>
            <a:round/>
            <a:headEnd type="none" w="med" len="med"/>
            <a:tailEnd type="triangle" w="lg" len="lg"/>
          </a:ln>
        </p:spPr>
      </p:cxnSp>
      <p:cxnSp>
        <p:nvCxnSpPr>
          <p:cNvPr id="723" name="Shape 723"/>
          <p:cNvCxnSpPr>
            <a:stCxn id="724" idx="2"/>
            <a:endCxn id="725" idx="0"/>
          </p:cNvCxnSpPr>
          <p:nvPr/>
        </p:nvCxnSpPr>
        <p:spPr>
          <a:xfrm>
            <a:off x="7142803" y="2879928"/>
            <a:ext cx="0" cy="229500"/>
          </a:xfrm>
          <a:prstGeom prst="straightConnector1">
            <a:avLst/>
          </a:prstGeom>
          <a:noFill/>
          <a:ln w="25400" cap="flat" cmpd="sng">
            <a:solidFill>
              <a:srgbClr val="000000"/>
            </a:solidFill>
            <a:prstDash val="solid"/>
            <a:round/>
            <a:headEnd type="none" w="med" len="med"/>
            <a:tailEnd type="triangle" w="lg" len="lg"/>
          </a:ln>
        </p:spPr>
      </p:cxnSp>
      <p:sp>
        <p:nvSpPr>
          <p:cNvPr id="725" name="Shape 725"/>
          <p:cNvSpPr/>
          <p:nvPr/>
        </p:nvSpPr>
        <p:spPr>
          <a:xfrm>
            <a:off x="6593503" y="3109555"/>
            <a:ext cx="10986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 = a*b</a:t>
            </a:r>
          </a:p>
        </p:txBody>
      </p:sp>
      <p:sp>
        <p:nvSpPr>
          <p:cNvPr id="724" name="Shape 724"/>
          <p:cNvSpPr/>
          <p:nvPr/>
        </p:nvSpPr>
        <p:spPr>
          <a:xfrm>
            <a:off x="6593503" y="2571233"/>
            <a:ext cx="10986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x = a-b</a:t>
            </a:r>
          </a:p>
        </p:txBody>
      </p:sp>
      <p:sp>
        <p:nvSpPr>
          <p:cNvPr id="722" name="Shape 722"/>
          <p:cNvSpPr/>
          <p:nvPr/>
        </p:nvSpPr>
        <p:spPr>
          <a:xfrm>
            <a:off x="6573003" y="3673830"/>
            <a:ext cx="13968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solidFill>
                  <a:schemeClr val="dk1"/>
                </a:solidFill>
                <a:latin typeface="Calibri"/>
                <a:ea typeface="Calibri"/>
                <a:cs typeface="Calibri"/>
                <a:sym typeface="Calibri"/>
              </a:rPr>
              <a:t>(y != a-b)?</a:t>
            </a:r>
          </a:p>
        </p:txBody>
      </p:sp>
      <p:cxnSp>
        <p:nvCxnSpPr>
          <p:cNvPr id="726" name="Shape 726"/>
          <p:cNvCxnSpPr>
            <a:stCxn id="722" idx="2"/>
          </p:cNvCxnSpPr>
          <p:nvPr/>
        </p:nvCxnSpPr>
        <p:spPr>
          <a:xfrm flipH="1">
            <a:off x="6181203" y="3982524"/>
            <a:ext cx="1090200" cy="199800"/>
          </a:xfrm>
          <a:prstGeom prst="straightConnector1">
            <a:avLst/>
          </a:prstGeom>
          <a:noFill/>
          <a:ln w="25400" cap="flat" cmpd="sng">
            <a:solidFill>
              <a:srgbClr val="000000"/>
            </a:solidFill>
            <a:prstDash val="solid"/>
            <a:round/>
            <a:headEnd type="none" w="med" len="med"/>
            <a:tailEnd type="triangle" w="lg" len="lg"/>
          </a:ln>
        </p:spPr>
      </p:cxnSp>
      <p:sp>
        <p:nvSpPr>
          <p:cNvPr id="729" name="Shape 729"/>
          <p:cNvSpPr/>
          <p:nvPr/>
        </p:nvSpPr>
        <p:spPr>
          <a:xfrm>
            <a:off x="5628728" y="4767094"/>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x=a-b</a:t>
            </a:r>
          </a:p>
        </p:txBody>
      </p:sp>
      <p:cxnSp>
        <p:nvCxnSpPr>
          <p:cNvPr id="730" name="Shape 730"/>
          <p:cNvCxnSpPr>
            <a:stCxn id="731" idx="2"/>
            <a:endCxn id="724" idx="0"/>
          </p:cNvCxnSpPr>
          <p:nvPr/>
        </p:nvCxnSpPr>
        <p:spPr>
          <a:xfrm flipH="1">
            <a:off x="7142827" y="2359128"/>
            <a:ext cx="16200" cy="212100"/>
          </a:xfrm>
          <a:prstGeom prst="straightConnector1">
            <a:avLst/>
          </a:prstGeom>
          <a:noFill/>
          <a:ln w="25400" cap="flat" cmpd="sng">
            <a:solidFill>
              <a:srgbClr val="000000"/>
            </a:solidFill>
            <a:prstDash val="solid"/>
            <a:round/>
            <a:headEnd type="none" w="med" len="med"/>
            <a:tailEnd type="triangle" w="lg" len="lg"/>
          </a:ln>
        </p:spPr>
      </p:cxnSp>
      <p:cxnSp>
        <p:nvCxnSpPr>
          <p:cNvPr id="732" name="Shape 732"/>
          <p:cNvCxnSpPr>
            <a:stCxn id="722" idx="2"/>
          </p:cNvCxnSpPr>
          <p:nvPr/>
        </p:nvCxnSpPr>
        <p:spPr>
          <a:xfrm>
            <a:off x="7271403" y="3982529"/>
            <a:ext cx="975600" cy="237299"/>
          </a:xfrm>
          <a:prstGeom prst="straightConnector1">
            <a:avLst/>
          </a:prstGeom>
          <a:noFill/>
          <a:ln w="25400" cap="flat" cmpd="sng">
            <a:solidFill>
              <a:srgbClr val="000000"/>
            </a:solidFill>
            <a:prstDash val="solid"/>
            <a:round/>
            <a:headEnd type="none" w="med" len="med"/>
            <a:tailEnd type="triangle" w="lg" len="lg"/>
          </a:ln>
        </p:spPr>
      </p:cxnSp>
      <p:sp>
        <p:nvSpPr>
          <p:cNvPr id="731" name="Shape 731"/>
          <p:cNvSpPr/>
          <p:nvPr/>
        </p:nvSpPr>
        <p:spPr>
          <a:xfrm>
            <a:off x="6618133" y="2050433"/>
            <a:ext cx="1081799"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entry</a:t>
            </a:r>
          </a:p>
        </p:txBody>
      </p:sp>
      <p:sp>
        <p:nvSpPr>
          <p:cNvPr id="733" name="Shape 733"/>
          <p:cNvSpPr/>
          <p:nvPr/>
        </p:nvSpPr>
        <p:spPr>
          <a:xfrm>
            <a:off x="5628728" y="4228411"/>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a=a-1</a:t>
            </a:r>
          </a:p>
        </p:txBody>
      </p:sp>
      <p:cxnSp>
        <p:nvCxnSpPr>
          <p:cNvPr id="734" name="Shape 734"/>
          <p:cNvCxnSpPr>
            <a:stCxn id="733" idx="2"/>
            <a:endCxn id="729" idx="0"/>
          </p:cNvCxnSpPr>
          <p:nvPr/>
        </p:nvCxnSpPr>
        <p:spPr>
          <a:xfrm>
            <a:off x="6143678" y="4537106"/>
            <a:ext cx="0" cy="230100"/>
          </a:xfrm>
          <a:prstGeom prst="straightConnector1">
            <a:avLst/>
          </a:prstGeom>
          <a:noFill/>
          <a:ln w="25400" cap="flat" cmpd="sng">
            <a:solidFill>
              <a:srgbClr val="000000"/>
            </a:solidFill>
            <a:prstDash val="solid"/>
            <a:round/>
            <a:headEnd type="none" w="med" len="med"/>
            <a:tailEnd type="triangle" w="lg" len="lg"/>
          </a:ln>
        </p:spPr>
      </p:cxnSp>
      <p:sp>
        <p:nvSpPr>
          <p:cNvPr id="735" name="Shape 735"/>
          <p:cNvSpPr txBox="1"/>
          <p:nvPr/>
        </p:nvSpPr>
        <p:spPr>
          <a:xfrm>
            <a:off x="6079566" y="201990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736" name="Shape 736"/>
          <p:cNvSpPr txBox="1"/>
          <p:nvPr/>
        </p:nvSpPr>
        <p:spPr>
          <a:xfrm>
            <a:off x="6079566" y="2543586"/>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737" name="Shape 737"/>
          <p:cNvSpPr txBox="1"/>
          <p:nvPr/>
        </p:nvSpPr>
        <p:spPr>
          <a:xfrm>
            <a:off x="6079566" y="3104570"/>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738" name="Shape 738"/>
          <p:cNvSpPr txBox="1"/>
          <p:nvPr/>
        </p:nvSpPr>
        <p:spPr>
          <a:xfrm>
            <a:off x="6089216" y="3631082"/>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739" name="Shape 739"/>
          <p:cNvSpPr txBox="1"/>
          <p:nvPr/>
        </p:nvSpPr>
        <p:spPr>
          <a:xfrm>
            <a:off x="5145647" y="4183928"/>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740" name="Shape 740"/>
          <p:cNvSpPr txBox="1"/>
          <p:nvPr/>
        </p:nvSpPr>
        <p:spPr>
          <a:xfrm>
            <a:off x="5145647" y="4727051"/>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6:</a:t>
            </a:r>
          </a:p>
        </p:txBody>
      </p:sp>
      <p:sp>
        <p:nvSpPr>
          <p:cNvPr id="27" name="Shape 728"/>
          <p:cNvSpPr/>
          <p:nvPr/>
        </p:nvSpPr>
        <p:spPr>
          <a:xfrm>
            <a:off x="7731903" y="4255040"/>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exit</a:t>
            </a:r>
          </a:p>
        </p:txBody>
      </p:sp>
      <p:sp>
        <p:nvSpPr>
          <p:cNvPr id="28" name="Shape 741"/>
          <p:cNvSpPr txBox="1"/>
          <p:nvPr/>
        </p:nvSpPr>
        <p:spPr>
          <a:xfrm>
            <a:off x="7249793" y="4225376"/>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29" name="Shape 742"/>
          <p:cNvSpPr txBox="1"/>
          <p:nvPr/>
        </p:nvSpPr>
        <p:spPr>
          <a:xfrm>
            <a:off x="5798063" y="3793205"/>
            <a:ext cx="573300" cy="330899"/>
          </a:xfrm>
          <a:prstGeom prst="rect">
            <a:avLst/>
          </a:prstGeom>
          <a:noFill/>
          <a:ln>
            <a:noFill/>
          </a:ln>
        </p:spPr>
        <p:txBody>
          <a:bodyPr lIns="91425" tIns="91425" rIns="91425" bIns="91425" anchor="t" anchorCtr="0">
            <a:noAutofit/>
          </a:bodyPr>
          <a:lstStyle/>
          <a:p>
            <a:r>
              <a:rPr lang="en-US"/>
              <a:t>true</a:t>
            </a:r>
          </a:p>
        </p:txBody>
      </p:sp>
      <p:sp>
        <p:nvSpPr>
          <p:cNvPr id="30" name="Shape 743"/>
          <p:cNvSpPr txBox="1"/>
          <p:nvPr/>
        </p:nvSpPr>
        <p:spPr>
          <a:xfrm>
            <a:off x="8007918" y="3809787"/>
            <a:ext cx="573300" cy="381600"/>
          </a:xfrm>
          <a:prstGeom prst="rect">
            <a:avLst/>
          </a:prstGeom>
          <a:noFill/>
          <a:ln>
            <a:noFill/>
          </a:ln>
        </p:spPr>
        <p:txBody>
          <a:bodyPr lIns="91425" tIns="91425" rIns="91425" bIns="91425" anchor="t" anchorCtr="0">
            <a:noAutofit/>
          </a:bodyPr>
          <a:lstStyle/>
          <a:p>
            <a:r>
              <a:rPr lang="en-US"/>
              <a:t>false</a:t>
            </a:r>
          </a:p>
        </p:txBody>
      </p:sp>
    </p:spTree>
    <p:extLst>
      <p:ext uri="{BB962C8B-B14F-4D97-AF65-F5344CB8AC3E}">
        <p14:creationId xmlns:p14="http://schemas.microsoft.com/office/powerpoint/2010/main" val="41124887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8" name="Shape 718"/>
          <p:cNvSpPr txBox="1">
            <a:spLocks noGrp="1"/>
          </p:cNvSpPr>
          <p:nvPr>
            <p:ph type="title"/>
          </p:nvPr>
        </p:nvSpPr>
        <p:spPr>
          <a:prstGeom prst="rect">
            <a:avLst/>
          </a:prstGeom>
        </p:spPr>
        <p:txBody>
          <a:bodyPr vert="horz" lIns="91425" tIns="91425" rIns="91425" bIns="91425" rtlCol="0" anchor="ctr" anchorCtr="0">
            <a:noAutofit/>
          </a:bodyPr>
          <a:lstStyle/>
          <a:p>
            <a:r>
              <a:rPr lang="en-US" b="0">
                <a:solidFill>
                  <a:schemeClr val="tx1"/>
                </a:solidFill>
              </a:rPr>
              <a:t>Available Expressions Analysis</a:t>
            </a:r>
          </a:p>
        </p:txBody>
      </p:sp>
      <p:graphicFrame>
        <p:nvGraphicFramePr>
          <p:cNvPr id="30" name="Shape 719"/>
          <p:cNvGraphicFramePr/>
          <p:nvPr>
            <p:extLst/>
          </p:nvPr>
        </p:nvGraphicFramePr>
        <p:xfrm>
          <a:off x="496021" y="1716072"/>
          <a:ext cx="4369490" cy="4154265"/>
        </p:xfrm>
        <a:graphic>
          <a:graphicData uri="http://schemas.openxmlformats.org/drawingml/2006/table">
            <a:tbl>
              <a:tblPr>
                <a:noFill/>
                <a:tableStyleId>{1C1F080B-CE64-402C-B42E-1BEF15ED60EC}</a:tableStyleId>
              </a:tblPr>
              <a:tblGrid>
                <a:gridCol w="350804"/>
                <a:gridCol w="2054421"/>
                <a:gridCol w="1964265"/>
              </a:tblGrid>
              <a:tr h="519975">
                <a:tc>
                  <a:txBody>
                    <a:bodyPr/>
                    <a:lstStyle/>
                    <a:p>
                      <a:pPr lvl="0" algn="ctr" rtl="0">
                        <a:spcBef>
                          <a:spcPts val="0"/>
                        </a:spcBef>
                        <a:buNone/>
                      </a:pPr>
                      <a:r>
                        <a:rPr lang="en-US" sz="2200" dirty="0"/>
                        <a:t>n</a:t>
                      </a:r>
                    </a:p>
                  </a:txBody>
                  <a:tcPr marL="91425" marR="91425" marT="91425" marB="91425"/>
                </a:tc>
                <a:tc>
                  <a:txBody>
                    <a:bodyPr/>
                    <a:lstStyle/>
                    <a:p>
                      <a:pPr lvl="0" algn="ctr" rtl="0">
                        <a:spcBef>
                          <a:spcPts val="0"/>
                        </a:spcBef>
                        <a:buNone/>
                      </a:pPr>
                      <a:r>
                        <a:rPr lang="en-US" sz="2200" dirty="0"/>
                        <a:t>IN[n]</a:t>
                      </a:r>
                    </a:p>
                  </a:txBody>
                  <a:tcPr marL="91425" marR="91425" marT="91425" marB="91425"/>
                </a:tc>
                <a:tc>
                  <a:txBody>
                    <a:bodyPr/>
                    <a:lstStyle/>
                    <a:p>
                      <a:pPr lvl="0" algn="ctr" rtl="0">
                        <a:spcBef>
                          <a:spcPts val="0"/>
                        </a:spcBef>
                        <a:buNone/>
                      </a:pPr>
                      <a:r>
                        <a:rPr lang="en-US" sz="2200"/>
                        <a:t>OUT[n]</a:t>
                      </a:r>
                    </a:p>
                  </a:txBody>
                  <a:tcPr marL="91425" marR="91425" marT="91425" marB="91425"/>
                </a:tc>
              </a:tr>
              <a:tr h="519975">
                <a:tc>
                  <a:txBody>
                    <a:bodyPr/>
                    <a:lstStyle/>
                    <a:p>
                      <a:pPr lvl="0" rtl="0">
                        <a:spcBef>
                          <a:spcPts val="0"/>
                        </a:spcBef>
                        <a:buNone/>
                      </a:pPr>
                      <a:r>
                        <a:rPr lang="en-US" sz="2200"/>
                        <a:t>1</a:t>
                      </a:r>
                    </a:p>
                  </a:txBody>
                  <a:tcPr marL="91425" marR="91425" marT="91425" marB="91425"/>
                </a:tc>
                <a:tc>
                  <a:txBody>
                    <a:bodyPr/>
                    <a:lstStyle/>
                    <a:p>
                      <a:pPr lvl="0" algn="ctr" rtl="0">
                        <a:spcBef>
                          <a:spcPts val="0"/>
                        </a:spcBef>
                        <a:buNone/>
                      </a:pPr>
                      <a:r>
                        <a:rPr lang="en-US" sz="2200" dirty="0" smtClean="0">
                          <a:solidFill>
                            <a:schemeClr val="tx1"/>
                          </a:solidFill>
                        </a:rPr>
                        <a:t>--</a:t>
                      </a:r>
                      <a:endParaRPr lang="en-US" sz="2200"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200" dirty="0" smtClean="0">
                          <a:solidFill>
                            <a:schemeClr val="tx1"/>
                          </a:solidFill>
                        </a:rPr>
                        <a:t> </a:t>
                      </a:r>
                      <a:r>
                        <a:rPr lang="en-US" sz="2200" b="1" dirty="0" smtClean="0">
                          <a:solidFill>
                            <a:schemeClr val="tx1"/>
                          </a:solidFill>
                        </a:rPr>
                        <a:t>∅</a:t>
                      </a:r>
                      <a:endParaRPr lang="en-US" sz="2200" b="1" dirty="0">
                        <a:solidFill>
                          <a:schemeClr val="tx1"/>
                        </a:solidFill>
                      </a:endParaRPr>
                    </a:p>
                  </a:txBody>
                  <a:tcPr marL="91425" marR="91425" marT="91425" marB="91425"/>
                </a:tc>
              </a:tr>
              <a:tr h="519975">
                <a:tc>
                  <a:txBody>
                    <a:bodyPr/>
                    <a:lstStyle/>
                    <a:p>
                      <a:pPr lvl="0" rtl="0">
                        <a:spcBef>
                          <a:spcPts val="0"/>
                        </a:spcBef>
                        <a:buNone/>
                      </a:pPr>
                      <a:r>
                        <a:rPr lang="en-US" sz="2200"/>
                        <a:t>2</a:t>
                      </a:r>
                    </a:p>
                  </a:txBody>
                  <a:tcPr marL="91425" marR="91425" marT="91425" marB="91425"/>
                </a:tc>
                <a:tc>
                  <a:txBody>
                    <a:bodyPr/>
                    <a:lstStyle/>
                    <a:p>
                      <a:pPr lvl="0" rtl="0">
                        <a:spcBef>
                          <a:spcPts val="0"/>
                        </a:spcBef>
                        <a:buClr>
                          <a:schemeClr val="dk1"/>
                        </a:buClr>
                        <a:buSzPct val="78571"/>
                        <a:buFont typeface="Arial"/>
                        <a:buNone/>
                      </a:pPr>
                      <a:r>
                        <a:rPr lang="en-US" sz="2200" b="1" dirty="0" smtClean="0">
                          <a:solidFill>
                            <a:schemeClr val="tx1"/>
                          </a:solidFill>
                        </a:rPr>
                        <a:t> ∅</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a:t>
                      </a:r>
                      <a:endParaRPr lang="en-US" sz="2200" dirty="0">
                        <a:solidFill>
                          <a:schemeClr val="tx1"/>
                        </a:solidFill>
                      </a:endParaRPr>
                    </a:p>
                  </a:txBody>
                  <a:tcPr marL="91425" marR="91425" marT="91425" marB="91425"/>
                </a:tc>
              </a:tr>
              <a:tr h="504040">
                <a:tc>
                  <a:txBody>
                    <a:bodyPr/>
                    <a:lstStyle/>
                    <a:p>
                      <a:pPr lvl="0" rtl="0">
                        <a:spcBef>
                          <a:spcPts val="0"/>
                        </a:spcBef>
                        <a:buNone/>
                      </a:pPr>
                      <a:r>
                        <a:rPr lang="en-US" sz="2200" dirty="0"/>
                        <a:t>3</a:t>
                      </a: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 </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{a-b, </a:t>
                      </a:r>
                      <a:r>
                        <a:rPr lang="en-US" sz="2200" dirty="0" smtClean="0">
                          <a:solidFill>
                            <a:schemeClr val="tx1"/>
                          </a:solidFill>
                        </a:rPr>
                        <a:t>a*b}</a:t>
                      </a:r>
                      <a:endParaRPr lang="en-US" sz="2200" dirty="0">
                        <a:solidFill>
                          <a:schemeClr val="tx1"/>
                        </a:solidFill>
                      </a:endParaRPr>
                    </a:p>
                  </a:txBody>
                  <a:tcPr marL="91425" marR="91425" marT="91425" marB="91425"/>
                </a:tc>
              </a:tr>
              <a:tr h="502683">
                <a:tc>
                  <a:txBody>
                    <a:bodyPr/>
                    <a:lstStyle/>
                    <a:p>
                      <a:pPr lvl="0" rtl="0">
                        <a:spcBef>
                          <a:spcPts val="0"/>
                        </a:spcBef>
                        <a:buNone/>
                      </a:pPr>
                      <a:r>
                        <a:rPr lang="en-US" sz="2200" dirty="0"/>
                        <a:t>4</a:t>
                      </a:r>
                    </a:p>
                  </a:txBody>
                  <a:tcPr marL="91425" marR="91425" marT="91425" marB="91425"/>
                </a:tc>
                <a:tc>
                  <a:txBody>
                    <a:bodyPr/>
                    <a:lstStyle/>
                    <a:p>
                      <a:pPr lvl="0" rtl="0">
                        <a:spcBef>
                          <a:spcPts val="0"/>
                        </a:spcBef>
                        <a:buNone/>
                      </a:pPr>
                      <a:r>
                        <a:rPr lang="en-US" sz="2200" dirty="0">
                          <a:solidFill>
                            <a:schemeClr val="tx1"/>
                          </a:solidFill>
                        </a:rPr>
                        <a:t>{a-b, </a:t>
                      </a:r>
                      <a:r>
                        <a:rPr lang="en-US" sz="2200" dirty="0" smtClean="0">
                          <a:solidFill>
                            <a:schemeClr val="tx1"/>
                          </a:solidFill>
                        </a:rPr>
                        <a:t>a*b}</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{a-b, </a:t>
                      </a:r>
                      <a:r>
                        <a:rPr lang="en-US" sz="2200" dirty="0" smtClean="0">
                          <a:solidFill>
                            <a:schemeClr val="tx1"/>
                          </a:solidFill>
                        </a:rPr>
                        <a:t>a*b}</a:t>
                      </a:r>
                      <a:endParaRPr lang="en-US" sz="2200" dirty="0">
                        <a:solidFill>
                          <a:schemeClr val="tx1"/>
                        </a:solidFill>
                      </a:endParaRPr>
                    </a:p>
                  </a:txBody>
                  <a:tcPr marL="91425" marR="91425" marT="91425" marB="91425"/>
                </a:tc>
              </a:tr>
              <a:tr h="519975">
                <a:tc>
                  <a:txBody>
                    <a:bodyPr/>
                    <a:lstStyle/>
                    <a:p>
                      <a:pPr lvl="0" rtl="0">
                        <a:spcBef>
                          <a:spcPts val="0"/>
                        </a:spcBef>
                        <a:buNone/>
                      </a:pPr>
                      <a:r>
                        <a:rPr lang="en-US" sz="2200"/>
                        <a:t>5</a:t>
                      </a:r>
                    </a:p>
                  </a:txBody>
                  <a:tcPr marL="91425" marR="91425" marT="91425" marB="91425"/>
                </a:tc>
                <a:tc>
                  <a:txBody>
                    <a:bodyPr/>
                    <a:lstStyle/>
                    <a:p>
                      <a:pPr lvl="0" rtl="0">
                        <a:spcBef>
                          <a:spcPts val="0"/>
                        </a:spcBef>
                        <a:buNone/>
                      </a:pPr>
                      <a:r>
                        <a:rPr lang="en-US" sz="2200" dirty="0">
                          <a:solidFill>
                            <a:schemeClr val="tx1"/>
                          </a:solidFill>
                        </a:rPr>
                        <a:t>{a-b, </a:t>
                      </a:r>
                      <a:r>
                        <a:rPr lang="en-US" sz="2200" dirty="0" smtClean="0">
                          <a:solidFill>
                            <a:schemeClr val="tx1"/>
                          </a:solidFill>
                        </a:rPr>
                        <a:t>a*b}</a:t>
                      </a:r>
                      <a:endParaRPr lang="en-US" sz="2200" dirty="0">
                        <a:solidFill>
                          <a:schemeClr val="tx1"/>
                        </a:solidFill>
                      </a:endParaRPr>
                    </a:p>
                  </a:txBody>
                  <a:tcPr marL="91425" marR="91425" marT="91425" marB="91425"/>
                </a:tc>
                <a:tc>
                  <a:txBody>
                    <a:bodyPr/>
                    <a:lstStyle/>
                    <a:p>
                      <a:pPr lvl="0" rtl="0">
                        <a:spcBef>
                          <a:spcPts val="0"/>
                        </a:spcBef>
                        <a:buClr>
                          <a:schemeClr val="dk1"/>
                        </a:buClr>
                        <a:buSzPct val="78571"/>
                        <a:buFont typeface="Arial"/>
                        <a:buNone/>
                      </a:pPr>
                      <a:r>
                        <a:rPr lang="en-US" sz="2200" b="1" dirty="0" smtClean="0">
                          <a:solidFill>
                            <a:schemeClr val="tx1"/>
                          </a:solidFill>
                        </a:rPr>
                        <a:t> ∅</a:t>
                      </a:r>
                      <a:endParaRPr lang="en-US" sz="2200" dirty="0">
                        <a:solidFill>
                          <a:schemeClr val="tx1"/>
                        </a:solidFill>
                      </a:endParaRPr>
                    </a:p>
                  </a:txBody>
                  <a:tcPr marL="91425" marR="91425" marT="91425" marB="91425"/>
                </a:tc>
              </a:tr>
              <a:tr h="519975">
                <a:tc>
                  <a:txBody>
                    <a:bodyPr/>
                    <a:lstStyle/>
                    <a:p>
                      <a:pPr lvl="0" rtl="0">
                        <a:spcBef>
                          <a:spcPts val="0"/>
                        </a:spcBef>
                        <a:buNone/>
                      </a:pPr>
                      <a:r>
                        <a:rPr lang="en-US" sz="2200"/>
                        <a:t>6</a:t>
                      </a:r>
                    </a:p>
                  </a:txBody>
                  <a:tcPr marL="91425" marR="91425" marT="91425" marB="91425"/>
                </a:tc>
                <a:tc>
                  <a:txBody>
                    <a:bodyPr/>
                    <a:lstStyle/>
                    <a:p>
                      <a:pPr lvl="0" rtl="0">
                        <a:spcBef>
                          <a:spcPts val="0"/>
                        </a:spcBef>
                        <a:buClr>
                          <a:schemeClr val="dk1"/>
                        </a:buClr>
                        <a:buSzPct val="78571"/>
                        <a:buFont typeface="Arial"/>
                        <a:buNone/>
                      </a:pPr>
                      <a:r>
                        <a:rPr lang="en-US" sz="2200" b="1" dirty="0" smtClean="0">
                          <a:solidFill>
                            <a:schemeClr val="tx1"/>
                          </a:solidFill>
                        </a:rPr>
                        <a:t> ∅</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a:t>
                      </a:r>
                      <a:endParaRPr lang="en-US" sz="2200" dirty="0">
                        <a:solidFill>
                          <a:schemeClr val="tx1"/>
                        </a:solidFill>
                      </a:endParaRPr>
                    </a:p>
                  </a:txBody>
                  <a:tcPr marL="91425" marR="91425" marT="91425" marB="91425"/>
                </a:tc>
              </a:tr>
              <a:tr h="502683">
                <a:tc>
                  <a:txBody>
                    <a:bodyPr/>
                    <a:lstStyle/>
                    <a:p>
                      <a:pPr lvl="0" rtl="0">
                        <a:spcBef>
                          <a:spcPts val="0"/>
                        </a:spcBef>
                        <a:buNone/>
                      </a:pPr>
                      <a:r>
                        <a:rPr lang="en-US" sz="2200" dirty="0"/>
                        <a:t>7</a:t>
                      </a:r>
                    </a:p>
                  </a:txBody>
                  <a:tcPr marL="91425" marR="91425" marT="91425" marB="91425"/>
                </a:tc>
                <a:tc>
                  <a:txBody>
                    <a:bodyPr/>
                    <a:lstStyle/>
                    <a:p>
                      <a:pPr lvl="0" rtl="0">
                        <a:spcBef>
                          <a:spcPts val="0"/>
                        </a:spcBef>
                        <a:buNone/>
                      </a:pPr>
                      <a:r>
                        <a:rPr lang="en-US" sz="2200" dirty="0">
                          <a:solidFill>
                            <a:schemeClr val="tx1"/>
                          </a:solidFill>
                        </a:rPr>
                        <a:t>{a-b, </a:t>
                      </a:r>
                      <a:r>
                        <a:rPr lang="en-US" sz="2200" dirty="0" smtClean="0">
                          <a:solidFill>
                            <a:schemeClr val="tx1"/>
                          </a:solidFill>
                        </a:rPr>
                        <a:t>a*b}</a:t>
                      </a:r>
                      <a:endParaRPr lang="en-US" sz="2200" dirty="0">
                        <a:solidFill>
                          <a:schemeClr val="tx1"/>
                        </a:solidFill>
                      </a:endParaRPr>
                    </a:p>
                  </a:txBody>
                  <a:tcPr marL="91425" marR="91425" marT="91425" marB="91425"/>
                </a:tc>
                <a:tc>
                  <a:txBody>
                    <a:bodyPr/>
                    <a:lstStyle/>
                    <a:p>
                      <a:pPr lvl="0" algn="ctr" rtl="0">
                        <a:spcBef>
                          <a:spcPts val="0"/>
                        </a:spcBef>
                        <a:buNone/>
                      </a:pPr>
                      <a:r>
                        <a:rPr lang="en-US" sz="2200" dirty="0" smtClean="0">
                          <a:solidFill>
                            <a:schemeClr val="tx1"/>
                          </a:solidFill>
                        </a:rPr>
                        <a:t>--</a:t>
                      </a:r>
                      <a:endParaRPr lang="en-US" sz="2200" dirty="0">
                        <a:solidFill>
                          <a:schemeClr val="tx1"/>
                        </a:solidFill>
                      </a:endParaRPr>
                    </a:p>
                  </a:txBody>
                  <a:tcPr marL="91425" marR="91425" marT="91425" marB="91425"/>
                </a:tc>
              </a:tr>
            </a:tbl>
          </a:graphicData>
        </a:graphic>
      </p:graphicFrame>
      <p:sp>
        <p:nvSpPr>
          <p:cNvPr id="31" name="Shape 717"/>
          <p:cNvSpPr/>
          <p:nvPr/>
        </p:nvSpPr>
        <p:spPr>
          <a:xfrm>
            <a:off x="5227570" y="3515650"/>
            <a:ext cx="1945379" cy="1651118"/>
          </a:xfrm>
          <a:custGeom>
            <a:avLst/>
            <a:gdLst/>
            <a:ahLst/>
            <a:cxnLst/>
            <a:rect l="0" t="0" r="0" b="0"/>
            <a:pathLst>
              <a:path w="66909" h="89310" extrusionOk="0">
                <a:moveTo>
                  <a:pt x="23613" y="84582"/>
                </a:moveTo>
                <a:cubicBezTo>
                  <a:pt x="21927" y="85335"/>
                  <a:pt x="17343" y="89980"/>
                  <a:pt x="13501" y="89105"/>
                </a:cubicBezTo>
                <a:cubicBezTo>
                  <a:pt x="9658" y="88229"/>
                  <a:pt x="1281" y="93291"/>
                  <a:pt x="556" y="79331"/>
                </a:cubicBezTo>
                <a:cubicBezTo>
                  <a:pt x="-169" y="65370"/>
                  <a:pt x="-1909" y="17593"/>
                  <a:pt x="9149" y="5341"/>
                </a:cubicBezTo>
                <a:cubicBezTo>
                  <a:pt x="20207" y="-6911"/>
                  <a:pt x="57282" y="5738"/>
                  <a:pt x="66909" y="5818"/>
                </a:cubicBezTo>
              </a:path>
            </a:pathLst>
          </a:custGeom>
          <a:noFill/>
          <a:ln w="28575" cap="flat" cmpd="sng">
            <a:solidFill>
              <a:srgbClr val="000000"/>
            </a:solidFill>
            <a:prstDash val="solid"/>
            <a:round/>
            <a:headEnd type="none" w="lg" len="lg"/>
            <a:tailEnd type="triangle" w="lg" len="lg"/>
          </a:ln>
        </p:spPr>
      </p:sp>
      <p:cxnSp>
        <p:nvCxnSpPr>
          <p:cNvPr id="32" name="Shape 720"/>
          <p:cNvCxnSpPr/>
          <p:nvPr/>
        </p:nvCxnSpPr>
        <p:spPr>
          <a:xfrm>
            <a:off x="7266303" y="3437125"/>
            <a:ext cx="5100" cy="236700"/>
          </a:xfrm>
          <a:prstGeom prst="straightConnector1">
            <a:avLst/>
          </a:prstGeom>
          <a:noFill/>
          <a:ln w="25400" cap="flat" cmpd="sng">
            <a:solidFill>
              <a:srgbClr val="000000"/>
            </a:solidFill>
            <a:prstDash val="solid"/>
            <a:round/>
            <a:headEnd type="none" w="med" len="med"/>
            <a:tailEnd type="triangle" w="lg" len="lg"/>
          </a:ln>
        </p:spPr>
      </p:cxnSp>
      <p:cxnSp>
        <p:nvCxnSpPr>
          <p:cNvPr id="33" name="Shape 723"/>
          <p:cNvCxnSpPr/>
          <p:nvPr/>
        </p:nvCxnSpPr>
        <p:spPr>
          <a:xfrm>
            <a:off x="7142803" y="2879928"/>
            <a:ext cx="0" cy="229500"/>
          </a:xfrm>
          <a:prstGeom prst="straightConnector1">
            <a:avLst/>
          </a:prstGeom>
          <a:noFill/>
          <a:ln w="25400" cap="flat" cmpd="sng">
            <a:solidFill>
              <a:srgbClr val="000000"/>
            </a:solidFill>
            <a:prstDash val="solid"/>
            <a:round/>
            <a:headEnd type="none" w="med" len="med"/>
            <a:tailEnd type="triangle" w="lg" len="lg"/>
          </a:ln>
        </p:spPr>
      </p:cxnSp>
      <p:sp>
        <p:nvSpPr>
          <p:cNvPr id="34" name="Shape 725"/>
          <p:cNvSpPr/>
          <p:nvPr/>
        </p:nvSpPr>
        <p:spPr>
          <a:xfrm>
            <a:off x="6593503" y="3109555"/>
            <a:ext cx="10986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 = a*b</a:t>
            </a:r>
          </a:p>
        </p:txBody>
      </p:sp>
      <p:sp>
        <p:nvSpPr>
          <p:cNvPr id="35" name="Shape 724"/>
          <p:cNvSpPr/>
          <p:nvPr/>
        </p:nvSpPr>
        <p:spPr>
          <a:xfrm>
            <a:off x="6593503" y="2571233"/>
            <a:ext cx="10986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x = a-b</a:t>
            </a:r>
          </a:p>
        </p:txBody>
      </p:sp>
      <p:sp>
        <p:nvSpPr>
          <p:cNvPr id="36" name="Shape 722"/>
          <p:cNvSpPr/>
          <p:nvPr/>
        </p:nvSpPr>
        <p:spPr>
          <a:xfrm>
            <a:off x="6573003" y="3673830"/>
            <a:ext cx="13968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solidFill>
                  <a:schemeClr val="dk1"/>
                </a:solidFill>
                <a:latin typeface="Calibri"/>
                <a:ea typeface="Calibri"/>
                <a:cs typeface="Calibri"/>
                <a:sym typeface="Calibri"/>
              </a:rPr>
              <a:t>(y != a-b)?</a:t>
            </a:r>
          </a:p>
        </p:txBody>
      </p:sp>
      <p:cxnSp>
        <p:nvCxnSpPr>
          <p:cNvPr id="37" name="Shape 726"/>
          <p:cNvCxnSpPr/>
          <p:nvPr/>
        </p:nvCxnSpPr>
        <p:spPr>
          <a:xfrm flipH="1">
            <a:off x="6181203" y="3982524"/>
            <a:ext cx="1090200" cy="199800"/>
          </a:xfrm>
          <a:prstGeom prst="straightConnector1">
            <a:avLst/>
          </a:prstGeom>
          <a:noFill/>
          <a:ln w="25400" cap="flat" cmpd="sng">
            <a:solidFill>
              <a:srgbClr val="000000"/>
            </a:solidFill>
            <a:prstDash val="solid"/>
            <a:round/>
            <a:headEnd type="none" w="med" len="med"/>
            <a:tailEnd type="triangle" w="lg" len="lg"/>
          </a:ln>
        </p:spPr>
      </p:cxnSp>
      <p:sp>
        <p:nvSpPr>
          <p:cNvPr id="38" name="Shape 729"/>
          <p:cNvSpPr/>
          <p:nvPr/>
        </p:nvSpPr>
        <p:spPr>
          <a:xfrm>
            <a:off x="5628728" y="4767094"/>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x=a-b</a:t>
            </a:r>
          </a:p>
        </p:txBody>
      </p:sp>
      <p:cxnSp>
        <p:nvCxnSpPr>
          <p:cNvPr id="39" name="Shape 730"/>
          <p:cNvCxnSpPr/>
          <p:nvPr/>
        </p:nvCxnSpPr>
        <p:spPr>
          <a:xfrm flipH="1">
            <a:off x="7142827" y="2359128"/>
            <a:ext cx="16200" cy="212100"/>
          </a:xfrm>
          <a:prstGeom prst="straightConnector1">
            <a:avLst/>
          </a:prstGeom>
          <a:noFill/>
          <a:ln w="25400" cap="flat" cmpd="sng">
            <a:solidFill>
              <a:srgbClr val="000000"/>
            </a:solidFill>
            <a:prstDash val="solid"/>
            <a:round/>
            <a:headEnd type="none" w="med" len="med"/>
            <a:tailEnd type="triangle" w="lg" len="lg"/>
          </a:ln>
        </p:spPr>
      </p:cxnSp>
      <p:cxnSp>
        <p:nvCxnSpPr>
          <p:cNvPr id="40" name="Shape 732"/>
          <p:cNvCxnSpPr/>
          <p:nvPr/>
        </p:nvCxnSpPr>
        <p:spPr>
          <a:xfrm>
            <a:off x="7271403" y="3982529"/>
            <a:ext cx="975600" cy="237299"/>
          </a:xfrm>
          <a:prstGeom prst="straightConnector1">
            <a:avLst/>
          </a:prstGeom>
          <a:noFill/>
          <a:ln w="25400" cap="flat" cmpd="sng">
            <a:solidFill>
              <a:srgbClr val="000000"/>
            </a:solidFill>
            <a:prstDash val="solid"/>
            <a:round/>
            <a:headEnd type="none" w="med" len="med"/>
            <a:tailEnd type="triangle" w="lg" len="lg"/>
          </a:ln>
        </p:spPr>
      </p:cxnSp>
      <p:sp>
        <p:nvSpPr>
          <p:cNvPr id="41" name="Shape 731"/>
          <p:cNvSpPr/>
          <p:nvPr/>
        </p:nvSpPr>
        <p:spPr>
          <a:xfrm>
            <a:off x="6618133" y="2050433"/>
            <a:ext cx="1081799"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entry</a:t>
            </a:r>
          </a:p>
        </p:txBody>
      </p:sp>
      <p:sp>
        <p:nvSpPr>
          <p:cNvPr id="42" name="Shape 733"/>
          <p:cNvSpPr/>
          <p:nvPr/>
        </p:nvSpPr>
        <p:spPr>
          <a:xfrm>
            <a:off x="5628728" y="4228411"/>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a=a-1</a:t>
            </a:r>
          </a:p>
        </p:txBody>
      </p:sp>
      <p:cxnSp>
        <p:nvCxnSpPr>
          <p:cNvPr id="43" name="Shape 734"/>
          <p:cNvCxnSpPr/>
          <p:nvPr/>
        </p:nvCxnSpPr>
        <p:spPr>
          <a:xfrm>
            <a:off x="6143678" y="4537106"/>
            <a:ext cx="0" cy="230100"/>
          </a:xfrm>
          <a:prstGeom prst="straightConnector1">
            <a:avLst/>
          </a:prstGeom>
          <a:noFill/>
          <a:ln w="25400" cap="flat" cmpd="sng">
            <a:solidFill>
              <a:srgbClr val="000000"/>
            </a:solidFill>
            <a:prstDash val="solid"/>
            <a:round/>
            <a:headEnd type="none" w="med" len="med"/>
            <a:tailEnd type="triangle" w="lg" len="lg"/>
          </a:ln>
        </p:spPr>
      </p:cxnSp>
      <p:sp>
        <p:nvSpPr>
          <p:cNvPr id="44" name="Shape 735"/>
          <p:cNvSpPr txBox="1"/>
          <p:nvPr/>
        </p:nvSpPr>
        <p:spPr>
          <a:xfrm>
            <a:off x="6079566" y="201990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45" name="Shape 736"/>
          <p:cNvSpPr txBox="1"/>
          <p:nvPr/>
        </p:nvSpPr>
        <p:spPr>
          <a:xfrm>
            <a:off x="6079566" y="2543586"/>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46" name="Shape 737"/>
          <p:cNvSpPr txBox="1"/>
          <p:nvPr/>
        </p:nvSpPr>
        <p:spPr>
          <a:xfrm>
            <a:off x="6079566" y="3104570"/>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47" name="Shape 738"/>
          <p:cNvSpPr txBox="1"/>
          <p:nvPr/>
        </p:nvSpPr>
        <p:spPr>
          <a:xfrm>
            <a:off x="6089216" y="3631082"/>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48" name="Shape 739"/>
          <p:cNvSpPr txBox="1"/>
          <p:nvPr/>
        </p:nvSpPr>
        <p:spPr>
          <a:xfrm>
            <a:off x="5145647" y="4183928"/>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49" name="Shape 740"/>
          <p:cNvSpPr txBox="1"/>
          <p:nvPr/>
        </p:nvSpPr>
        <p:spPr>
          <a:xfrm>
            <a:off x="5145647" y="4727051"/>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6:</a:t>
            </a:r>
          </a:p>
        </p:txBody>
      </p:sp>
      <p:sp>
        <p:nvSpPr>
          <p:cNvPr id="52" name="Shape 728"/>
          <p:cNvSpPr/>
          <p:nvPr/>
        </p:nvSpPr>
        <p:spPr>
          <a:xfrm>
            <a:off x="7731903" y="4255040"/>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exit</a:t>
            </a:r>
          </a:p>
        </p:txBody>
      </p:sp>
      <p:sp>
        <p:nvSpPr>
          <p:cNvPr id="53" name="Shape 741"/>
          <p:cNvSpPr txBox="1"/>
          <p:nvPr/>
        </p:nvSpPr>
        <p:spPr>
          <a:xfrm>
            <a:off x="7249793" y="4225376"/>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54" name="Shape 742"/>
          <p:cNvSpPr txBox="1"/>
          <p:nvPr/>
        </p:nvSpPr>
        <p:spPr>
          <a:xfrm>
            <a:off x="5798063" y="3793205"/>
            <a:ext cx="573300" cy="330899"/>
          </a:xfrm>
          <a:prstGeom prst="rect">
            <a:avLst/>
          </a:prstGeom>
          <a:noFill/>
          <a:ln>
            <a:noFill/>
          </a:ln>
        </p:spPr>
        <p:txBody>
          <a:bodyPr lIns="91425" tIns="91425" rIns="91425" bIns="91425" anchor="t" anchorCtr="0">
            <a:noAutofit/>
          </a:bodyPr>
          <a:lstStyle/>
          <a:p>
            <a:r>
              <a:rPr lang="en-US"/>
              <a:t>true</a:t>
            </a:r>
          </a:p>
        </p:txBody>
      </p:sp>
      <p:sp>
        <p:nvSpPr>
          <p:cNvPr id="55" name="Shape 743"/>
          <p:cNvSpPr txBox="1"/>
          <p:nvPr/>
        </p:nvSpPr>
        <p:spPr>
          <a:xfrm>
            <a:off x="8007918" y="3809787"/>
            <a:ext cx="573300" cy="381600"/>
          </a:xfrm>
          <a:prstGeom prst="rect">
            <a:avLst/>
          </a:prstGeom>
          <a:noFill/>
          <a:ln>
            <a:noFill/>
          </a:ln>
        </p:spPr>
        <p:txBody>
          <a:bodyPr lIns="91425" tIns="91425" rIns="91425" bIns="91425" anchor="t" anchorCtr="0">
            <a:noAutofit/>
          </a:bodyPr>
          <a:lstStyle/>
          <a:p>
            <a:r>
              <a:rPr lang="en-US"/>
              <a:t>false</a:t>
            </a:r>
          </a:p>
        </p:txBody>
      </p:sp>
    </p:spTree>
    <p:extLst>
      <p:ext uri="{BB962C8B-B14F-4D97-AF65-F5344CB8AC3E}">
        <p14:creationId xmlns:p14="http://schemas.microsoft.com/office/powerpoint/2010/main" val="1378878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8" name="Shape 718"/>
          <p:cNvSpPr txBox="1">
            <a:spLocks noGrp="1"/>
          </p:cNvSpPr>
          <p:nvPr>
            <p:ph type="title"/>
          </p:nvPr>
        </p:nvSpPr>
        <p:spPr>
          <a:prstGeom prst="rect">
            <a:avLst/>
          </a:prstGeom>
        </p:spPr>
        <p:txBody>
          <a:bodyPr vert="horz" lIns="91425" tIns="91425" rIns="91425" bIns="91425" rtlCol="0" anchor="ctr" anchorCtr="0">
            <a:noAutofit/>
          </a:bodyPr>
          <a:lstStyle/>
          <a:p>
            <a:r>
              <a:rPr lang="en-US" b="0">
                <a:solidFill>
                  <a:schemeClr val="tx1"/>
                </a:solidFill>
              </a:rPr>
              <a:t>Available Expressions Analysis</a:t>
            </a:r>
          </a:p>
        </p:txBody>
      </p:sp>
      <p:sp>
        <p:nvSpPr>
          <p:cNvPr id="30" name="Shape 717"/>
          <p:cNvSpPr/>
          <p:nvPr/>
        </p:nvSpPr>
        <p:spPr>
          <a:xfrm>
            <a:off x="5227570" y="3515650"/>
            <a:ext cx="1945379" cy="1651118"/>
          </a:xfrm>
          <a:custGeom>
            <a:avLst/>
            <a:gdLst/>
            <a:ahLst/>
            <a:cxnLst/>
            <a:rect l="0" t="0" r="0" b="0"/>
            <a:pathLst>
              <a:path w="66909" h="89310" extrusionOk="0">
                <a:moveTo>
                  <a:pt x="23613" y="84582"/>
                </a:moveTo>
                <a:cubicBezTo>
                  <a:pt x="21927" y="85335"/>
                  <a:pt x="17343" y="89980"/>
                  <a:pt x="13501" y="89105"/>
                </a:cubicBezTo>
                <a:cubicBezTo>
                  <a:pt x="9658" y="88229"/>
                  <a:pt x="1281" y="93291"/>
                  <a:pt x="556" y="79331"/>
                </a:cubicBezTo>
                <a:cubicBezTo>
                  <a:pt x="-169" y="65370"/>
                  <a:pt x="-1909" y="17593"/>
                  <a:pt x="9149" y="5341"/>
                </a:cubicBezTo>
                <a:cubicBezTo>
                  <a:pt x="20207" y="-6911"/>
                  <a:pt x="57282" y="5738"/>
                  <a:pt x="66909" y="5818"/>
                </a:cubicBezTo>
              </a:path>
            </a:pathLst>
          </a:custGeom>
          <a:noFill/>
          <a:ln w="28575" cap="flat" cmpd="sng">
            <a:solidFill>
              <a:srgbClr val="000000"/>
            </a:solidFill>
            <a:prstDash val="solid"/>
            <a:round/>
            <a:headEnd type="none" w="lg" len="lg"/>
            <a:tailEnd type="triangle" w="lg" len="lg"/>
          </a:ln>
        </p:spPr>
      </p:sp>
      <p:cxnSp>
        <p:nvCxnSpPr>
          <p:cNvPr id="31" name="Shape 720"/>
          <p:cNvCxnSpPr/>
          <p:nvPr/>
        </p:nvCxnSpPr>
        <p:spPr>
          <a:xfrm>
            <a:off x="7266303" y="3437125"/>
            <a:ext cx="5100" cy="236700"/>
          </a:xfrm>
          <a:prstGeom prst="straightConnector1">
            <a:avLst/>
          </a:prstGeom>
          <a:noFill/>
          <a:ln w="25400" cap="flat" cmpd="sng">
            <a:solidFill>
              <a:srgbClr val="000000"/>
            </a:solidFill>
            <a:prstDash val="solid"/>
            <a:round/>
            <a:headEnd type="none" w="med" len="med"/>
            <a:tailEnd type="triangle" w="lg" len="lg"/>
          </a:ln>
        </p:spPr>
      </p:cxnSp>
      <p:cxnSp>
        <p:nvCxnSpPr>
          <p:cNvPr id="32" name="Shape 723"/>
          <p:cNvCxnSpPr/>
          <p:nvPr/>
        </p:nvCxnSpPr>
        <p:spPr>
          <a:xfrm>
            <a:off x="7142803" y="2879928"/>
            <a:ext cx="0" cy="229500"/>
          </a:xfrm>
          <a:prstGeom prst="straightConnector1">
            <a:avLst/>
          </a:prstGeom>
          <a:noFill/>
          <a:ln w="25400" cap="flat" cmpd="sng">
            <a:solidFill>
              <a:srgbClr val="000000"/>
            </a:solidFill>
            <a:prstDash val="solid"/>
            <a:round/>
            <a:headEnd type="none" w="med" len="med"/>
            <a:tailEnd type="triangle" w="lg" len="lg"/>
          </a:ln>
        </p:spPr>
      </p:cxnSp>
      <p:sp>
        <p:nvSpPr>
          <p:cNvPr id="33" name="Shape 725"/>
          <p:cNvSpPr/>
          <p:nvPr/>
        </p:nvSpPr>
        <p:spPr>
          <a:xfrm>
            <a:off x="6593503" y="3109555"/>
            <a:ext cx="10986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 = a*b</a:t>
            </a:r>
          </a:p>
        </p:txBody>
      </p:sp>
      <p:sp>
        <p:nvSpPr>
          <p:cNvPr id="34" name="Shape 724"/>
          <p:cNvSpPr/>
          <p:nvPr/>
        </p:nvSpPr>
        <p:spPr>
          <a:xfrm>
            <a:off x="6593503" y="2571233"/>
            <a:ext cx="10986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x = a-b</a:t>
            </a:r>
          </a:p>
        </p:txBody>
      </p:sp>
      <p:sp>
        <p:nvSpPr>
          <p:cNvPr id="35" name="Shape 722"/>
          <p:cNvSpPr/>
          <p:nvPr/>
        </p:nvSpPr>
        <p:spPr>
          <a:xfrm>
            <a:off x="6573003" y="3673830"/>
            <a:ext cx="13968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solidFill>
                  <a:schemeClr val="dk1"/>
                </a:solidFill>
                <a:latin typeface="Calibri"/>
                <a:ea typeface="Calibri"/>
                <a:cs typeface="Calibri"/>
                <a:sym typeface="Calibri"/>
              </a:rPr>
              <a:t>(y != a-b)?</a:t>
            </a:r>
          </a:p>
        </p:txBody>
      </p:sp>
      <p:cxnSp>
        <p:nvCxnSpPr>
          <p:cNvPr id="36" name="Shape 726"/>
          <p:cNvCxnSpPr/>
          <p:nvPr/>
        </p:nvCxnSpPr>
        <p:spPr>
          <a:xfrm flipH="1">
            <a:off x="6181203" y="3982524"/>
            <a:ext cx="1090200" cy="199800"/>
          </a:xfrm>
          <a:prstGeom prst="straightConnector1">
            <a:avLst/>
          </a:prstGeom>
          <a:noFill/>
          <a:ln w="25400" cap="flat" cmpd="sng">
            <a:solidFill>
              <a:srgbClr val="000000"/>
            </a:solidFill>
            <a:prstDash val="solid"/>
            <a:round/>
            <a:headEnd type="none" w="med" len="med"/>
            <a:tailEnd type="triangle" w="lg" len="lg"/>
          </a:ln>
        </p:spPr>
      </p:cxnSp>
      <p:sp>
        <p:nvSpPr>
          <p:cNvPr id="37" name="Shape 729"/>
          <p:cNvSpPr/>
          <p:nvPr/>
        </p:nvSpPr>
        <p:spPr>
          <a:xfrm>
            <a:off x="5628728" y="4767094"/>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x=a-b</a:t>
            </a:r>
          </a:p>
        </p:txBody>
      </p:sp>
      <p:cxnSp>
        <p:nvCxnSpPr>
          <p:cNvPr id="38" name="Shape 730"/>
          <p:cNvCxnSpPr/>
          <p:nvPr/>
        </p:nvCxnSpPr>
        <p:spPr>
          <a:xfrm flipH="1">
            <a:off x="7142827" y="2359128"/>
            <a:ext cx="16200" cy="212100"/>
          </a:xfrm>
          <a:prstGeom prst="straightConnector1">
            <a:avLst/>
          </a:prstGeom>
          <a:noFill/>
          <a:ln w="25400" cap="flat" cmpd="sng">
            <a:solidFill>
              <a:srgbClr val="000000"/>
            </a:solidFill>
            <a:prstDash val="solid"/>
            <a:round/>
            <a:headEnd type="none" w="med" len="med"/>
            <a:tailEnd type="triangle" w="lg" len="lg"/>
          </a:ln>
        </p:spPr>
      </p:cxnSp>
      <p:cxnSp>
        <p:nvCxnSpPr>
          <p:cNvPr id="39" name="Shape 732"/>
          <p:cNvCxnSpPr/>
          <p:nvPr/>
        </p:nvCxnSpPr>
        <p:spPr>
          <a:xfrm>
            <a:off x="7271403" y="3982529"/>
            <a:ext cx="975600" cy="237299"/>
          </a:xfrm>
          <a:prstGeom prst="straightConnector1">
            <a:avLst/>
          </a:prstGeom>
          <a:noFill/>
          <a:ln w="25400" cap="flat" cmpd="sng">
            <a:solidFill>
              <a:srgbClr val="000000"/>
            </a:solidFill>
            <a:prstDash val="solid"/>
            <a:round/>
            <a:headEnd type="none" w="med" len="med"/>
            <a:tailEnd type="triangle" w="lg" len="lg"/>
          </a:ln>
        </p:spPr>
      </p:cxnSp>
      <p:sp>
        <p:nvSpPr>
          <p:cNvPr id="40" name="Shape 731"/>
          <p:cNvSpPr/>
          <p:nvPr/>
        </p:nvSpPr>
        <p:spPr>
          <a:xfrm>
            <a:off x="6618133" y="2050433"/>
            <a:ext cx="1081799"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entry</a:t>
            </a:r>
          </a:p>
        </p:txBody>
      </p:sp>
      <p:sp>
        <p:nvSpPr>
          <p:cNvPr id="41" name="Shape 733"/>
          <p:cNvSpPr/>
          <p:nvPr/>
        </p:nvSpPr>
        <p:spPr>
          <a:xfrm>
            <a:off x="5628728" y="4228411"/>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a=a-1</a:t>
            </a:r>
          </a:p>
        </p:txBody>
      </p:sp>
      <p:cxnSp>
        <p:nvCxnSpPr>
          <p:cNvPr id="42" name="Shape 734"/>
          <p:cNvCxnSpPr/>
          <p:nvPr/>
        </p:nvCxnSpPr>
        <p:spPr>
          <a:xfrm>
            <a:off x="6143678" y="4537106"/>
            <a:ext cx="0" cy="230100"/>
          </a:xfrm>
          <a:prstGeom prst="straightConnector1">
            <a:avLst/>
          </a:prstGeom>
          <a:noFill/>
          <a:ln w="25400" cap="flat" cmpd="sng">
            <a:solidFill>
              <a:srgbClr val="000000"/>
            </a:solidFill>
            <a:prstDash val="solid"/>
            <a:round/>
            <a:headEnd type="none" w="med" len="med"/>
            <a:tailEnd type="triangle" w="lg" len="lg"/>
          </a:ln>
        </p:spPr>
      </p:cxnSp>
      <p:sp>
        <p:nvSpPr>
          <p:cNvPr id="43" name="Shape 735"/>
          <p:cNvSpPr txBox="1"/>
          <p:nvPr/>
        </p:nvSpPr>
        <p:spPr>
          <a:xfrm>
            <a:off x="6079566" y="201990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44" name="Shape 736"/>
          <p:cNvSpPr txBox="1"/>
          <p:nvPr/>
        </p:nvSpPr>
        <p:spPr>
          <a:xfrm>
            <a:off x="6079566" y="2543586"/>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45" name="Shape 737"/>
          <p:cNvSpPr txBox="1"/>
          <p:nvPr/>
        </p:nvSpPr>
        <p:spPr>
          <a:xfrm>
            <a:off x="6079566" y="3104570"/>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3:</a:t>
            </a:r>
          </a:p>
        </p:txBody>
      </p:sp>
      <p:sp>
        <p:nvSpPr>
          <p:cNvPr id="46" name="Shape 738"/>
          <p:cNvSpPr txBox="1"/>
          <p:nvPr/>
        </p:nvSpPr>
        <p:spPr>
          <a:xfrm>
            <a:off x="6089216" y="3631082"/>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4:</a:t>
            </a:r>
          </a:p>
        </p:txBody>
      </p:sp>
      <p:sp>
        <p:nvSpPr>
          <p:cNvPr id="47" name="Shape 739"/>
          <p:cNvSpPr txBox="1"/>
          <p:nvPr/>
        </p:nvSpPr>
        <p:spPr>
          <a:xfrm>
            <a:off x="5145647" y="4183928"/>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48" name="Shape 740"/>
          <p:cNvSpPr txBox="1"/>
          <p:nvPr/>
        </p:nvSpPr>
        <p:spPr>
          <a:xfrm>
            <a:off x="5145647" y="4727051"/>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6:</a:t>
            </a:r>
          </a:p>
        </p:txBody>
      </p:sp>
      <p:sp>
        <p:nvSpPr>
          <p:cNvPr id="49" name="Shape 742"/>
          <p:cNvSpPr txBox="1"/>
          <p:nvPr/>
        </p:nvSpPr>
        <p:spPr>
          <a:xfrm>
            <a:off x="5798063" y="3793205"/>
            <a:ext cx="573300" cy="330899"/>
          </a:xfrm>
          <a:prstGeom prst="rect">
            <a:avLst/>
          </a:prstGeom>
          <a:noFill/>
          <a:ln>
            <a:noFill/>
          </a:ln>
        </p:spPr>
        <p:txBody>
          <a:bodyPr lIns="91425" tIns="91425" rIns="91425" bIns="91425" anchor="t" anchorCtr="0">
            <a:noAutofit/>
          </a:bodyPr>
          <a:lstStyle/>
          <a:p>
            <a:r>
              <a:rPr lang="en-US"/>
              <a:t>true</a:t>
            </a:r>
          </a:p>
        </p:txBody>
      </p:sp>
      <p:sp>
        <p:nvSpPr>
          <p:cNvPr id="50" name="Shape 743"/>
          <p:cNvSpPr txBox="1"/>
          <p:nvPr/>
        </p:nvSpPr>
        <p:spPr>
          <a:xfrm>
            <a:off x="8007918" y="3809787"/>
            <a:ext cx="573300" cy="381600"/>
          </a:xfrm>
          <a:prstGeom prst="rect">
            <a:avLst/>
          </a:prstGeom>
          <a:noFill/>
          <a:ln>
            <a:noFill/>
          </a:ln>
        </p:spPr>
        <p:txBody>
          <a:bodyPr lIns="91425" tIns="91425" rIns="91425" bIns="91425" anchor="t" anchorCtr="0">
            <a:noAutofit/>
          </a:bodyPr>
          <a:lstStyle/>
          <a:p>
            <a:r>
              <a:rPr lang="en-US"/>
              <a:t>false</a:t>
            </a:r>
          </a:p>
        </p:txBody>
      </p:sp>
      <p:sp>
        <p:nvSpPr>
          <p:cNvPr id="51" name="Shape 728"/>
          <p:cNvSpPr/>
          <p:nvPr/>
        </p:nvSpPr>
        <p:spPr>
          <a:xfrm>
            <a:off x="7731903" y="4255040"/>
            <a:ext cx="1029900" cy="308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exit</a:t>
            </a:r>
          </a:p>
        </p:txBody>
      </p:sp>
      <p:sp>
        <p:nvSpPr>
          <p:cNvPr id="52" name="Shape 741"/>
          <p:cNvSpPr txBox="1"/>
          <p:nvPr/>
        </p:nvSpPr>
        <p:spPr>
          <a:xfrm>
            <a:off x="7249793" y="4225376"/>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graphicFrame>
        <p:nvGraphicFramePr>
          <p:cNvPr id="53" name="Shape 719"/>
          <p:cNvGraphicFramePr/>
          <p:nvPr>
            <p:extLst/>
          </p:nvPr>
        </p:nvGraphicFramePr>
        <p:xfrm>
          <a:off x="496021" y="1716072"/>
          <a:ext cx="4369490" cy="4154265"/>
        </p:xfrm>
        <a:graphic>
          <a:graphicData uri="http://schemas.openxmlformats.org/drawingml/2006/table">
            <a:tbl>
              <a:tblPr>
                <a:noFill/>
                <a:tableStyleId>{1C1F080B-CE64-402C-B42E-1BEF15ED60EC}</a:tableStyleId>
              </a:tblPr>
              <a:tblGrid>
                <a:gridCol w="350804"/>
                <a:gridCol w="2054421"/>
                <a:gridCol w="1964265"/>
              </a:tblGrid>
              <a:tr h="519975">
                <a:tc>
                  <a:txBody>
                    <a:bodyPr/>
                    <a:lstStyle/>
                    <a:p>
                      <a:pPr lvl="0" algn="ctr" rtl="0">
                        <a:spcBef>
                          <a:spcPts val="0"/>
                        </a:spcBef>
                        <a:buNone/>
                      </a:pPr>
                      <a:r>
                        <a:rPr lang="en-US" sz="2200" dirty="0"/>
                        <a:t>n</a:t>
                      </a:r>
                    </a:p>
                  </a:txBody>
                  <a:tcPr marL="91425" marR="91425" marT="91425" marB="91425"/>
                </a:tc>
                <a:tc>
                  <a:txBody>
                    <a:bodyPr/>
                    <a:lstStyle/>
                    <a:p>
                      <a:pPr lvl="0" algn="ctr" rtl="0">
                        <a:spcBef>
                          <a:spcPts val="0"/>
                        </a:spcBef>
                        <a:buNone/>
                      </a:pPr>
                      <a:r>
                        <a:rPr lang="en-US" sz="2200" dirty="0"/>
                        <a:t>IN[n]</a:t>
                      </a:r>
                    </a:p>
                  </a:txBody>
                  <a:tcPr marL="91425" marR="91425" marT="91425" marB="91425"/>
                </a:tc>
                <a:tc>
                  <a:txBody>
                    <a:bodyPr/>
                    <a:lstStyle/>
                    <a:p>
                      <a:pPr lvl="0" algn="ctr" rtl="0">
                        <a:spcBef>
                          <a:spcPts val="0"/>
                        </a:spcBef>
                        <a:buNone/>
                      </a:pPr>
                      <a:r>
                        <a:rPr lang="en-US" sz="2200"/>
                        <a:t>OUT[n]</a:t>
                      </a:r>
                    </a:p>
                  </a:txBody>
                  <a:tcPr marL="91425" marR="91425" marT="91425" marB="91425"/>
                </a:tc>
              </a:tr>
              <a:tr h="519975">
                <a:tc>
                  <a:txBody>
                    <a:bodyPr/>
                    <a:lstStyle/>
                    <a:p>
                      <a:pPr lvl="0" rtl="0">
                        <a:spcBef>
                          <a:spcPts val="0"/>
                        </a:spcBef>
                        <a:buNone/>
                      </a:pPr>
                      <a:r>
                        <a:rPr lang="en-US" sz="2200"/>
                        <a:t>1</a:t>
                      </a:r>
                    </a:p>
                  </a:txBody>
                  <a:tcPr marL="91425" marR="91425" marT="91425" marB="91425"/>
                </a:tc>
                <a:tc>
                  <a:txBody>
                    <a:bodyPr/>
                    <a:lstStyle/>
                    <a:p>
                      <a:pPr lvl="0" algn="ctr" rtl="0">
                        <a:spcBef>
                          <a:spcPts val="0"/>
                        </a:spcBef>
                        <a:buNone/>
                      </a:pPr>
                      <a:r>
                        <a:rPr lang="en-US" sz="2200" dirty="0" smtClean="0">
                          <a:solidFill>
                            <a:schemeClr val="tx1"/>
                          </a:solidFill>
                        </a:rPr>
                        <a:t>--</a:t>
                      </a:r>
                      <a:endParaRPr lang="en-US" sz="2200"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200" dirty="0" smtClean="0">
                          <a:solidFill>
                            <a:schemeClr val="tx1"/>
                          </a:solidFill>
                        </a:rPr>
                        <a:t> </a:t>
                      </a:r>
                      <a:r>
                        <a:rPr lang="en-US" sz="2200" b="1" dirty="0" smtClean="0">
                          <a:solidFill>
                            <a:schemeClr val="tx1"/>
                          </a:solidFill>
                        </a:rPr>
                        <a:t>∅</a:t>
                      </a:r>
                      <a:endParaRPr lang="en-US" sz="2200" b="1" dirty="0">
                        <a:solidFill>
                          <a:schemeClr val="tx1"/>
                        </a:solidFill>
                      </a:endParaRPr>
                    </a:p>
                  </a:txBody>
                  <a:tcPr marL="91425" marR="91425" marT="91425" marB="91425"/>
                </a:tc>
              </a:tr>
              <a:tr h="519975">
                <a:tc>
                  <a:txBody>
                    <a:bodyPr/>
                    <a:lstStyle/>
                    <a:p>
                      <a:pPr lvl="0" rtl="0">
                        <a:spcBef>
                          <a:spcPts val="0"/>
                        </a:spcBef>
                        <a:buNone/>
                      </a:pPr>
                      <a:r>
                        <a:rPr lang="en-US" sz="2200"/>
                        <a:t>2</a:t>
                      </a:r>
                    </a:p>
                  </a:txBody>
                  <a:tcPr marL="91425" marR="91425" marT="91425" marB="91425"/>
                </a:tc>
                <a:tc>
                  <a:txBody>
                    <a:bodyPr/>
                    <a:lstStyle/>
                    <a:p>
                      <a:pPr lvl="0" rtl="0">
                        <a:spcBef>
                          <a:spcPts val="0"/>
                        </a:spcBef>
                        <a:buClr>
                          <a:schemeClr val="dk1"/>
                        </a:buClr>
                        <a:buSzPct val="78571"/>
                        <a:buFont typeface="Arial"/>
                        <a:buNone/>
                      </a:pPr>
                      <a:r>
                        <a:rPr lang="en-US" sz="2200" b="1" dirty="0" smtClean="0">
                          <a:solidFill>
                            <a:schemeClr val="tx1"/>
                          </a:solidFill>
                        </a:rPr>
                        <a:t> ∅</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a:t>
                      </a:r>
                      <a:endParaRPr lang="en-US" sz="2200" dirty="0">
                        <a:solidFill>
                          <a:schemeClr val="tx1"/>
                        </a:solidFill>
                      </a:endParaRPr>
                    </a:p>
                  </a:txBody>
                  <a:tcPr marL="91425" marR="91425" marT="91425" marB="91425"/>
                </a:tc>
              </a:tr>
              <a:tr h="504040">
                <a:tc>
                  <a:txBody>
                    <a:bodyPr/>
                    <a:lstStyle/>
                    <a:p>
                      <a:pPr lvl="0" rtl="0">
                        <a:spcBef>
                          <a:spcPts val="0"/>
                        </a:spcBef>
                        <a:buNone/>
                      </a:pPr>
                      <a:r>
                        <a:rPr lang="en-US" sz="2200" dirty="0"/>
                        <a:t>3</a:t>
                      </a: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 </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{a-b, </a:t>
                      </a:r>
                      <a:r>
                        <a:rPr lang="en-US" sz="2200" dirty="0" smtClean="0">
                          <a:solidFill>
                            <a:schemeClr val="tx1"/>
                          </a:solidFill>
                        </a:rPr>
                        <a:t>a*b}</a:t>
                      </a:r>
                      <a:endParaRPr lang="en-US" sz="2200" dirty="0">
                        <a:solidFill>
                          <a:schemeClr val="tx1"/>
                        </a:solidFill>
                      </a:endParaRPr>
                    </a:p>
                  </a:txBody>
                  <a:tcPr marL="91425" marR="91425" marT="91425" marB="91425"/>
                </a:tc>
              </a:tr>
              <a:tr h="502683">
                <a:tc>
                  <a:txBody>
                    <a:bodyPr/>
                    <a:lstStyle/>
                    <a:p>
                      <a:pPr lvl="0" rtl="0">
                        <a:spcBef>
                          <a:spcPts val="0"/>
                        </a:spcBef>
                        <a:buNone/>
                      </a:pPr>
                      <a:r>
                        <a:rPr lang="en-US" sz="2200" dirty="0"/>
                        <a:t>4</a:t>
                      </a: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a:t>
                      </a:r>
                      <a:endParaRPr lang="en-US" sz="2200" dirty="0">
                        <a:solidFill>
                          <a:schemeClr val="tx1"/>
                        </a:solidFill>
                      </a:endParaRPr>
                    </a:p>
                  </a:txBody>
                  <a:tcPr marL="91425" marR="91425" marT="91425" marB="91425"/>
                </a:tc>
              </a:tr>
              <a:tr h="519975">
                <a:tc>
                  <a:txBody>
                    <a:bodyPr/>
                    <a:lstStyle/>
                    <a:p>
                      <a:pPr lvl="0" rtl="0">
                        <a:spcBef>
                          <a:spcPts val="0"/>
                        </a:spcBef>
                        <a:buNone/>
                      </a:pPr>
                      <a:r>
                        <a:rPr lang="en-US" sz="2200"/>
                        <a:t>5</a:t>
                      </a: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a:t>
                      </a:r>
                      <a:endParaRPr lang="en-US" sz="2200" dirty="0">
                        <a:solidFill>
                          <a:schemeClr val="tx1"/>
                        </a:solidFill>
                      </a:endParaRPr>
                    </a:p>
                  </a:txBody>
                  <a:tcPr marL="91425" marR="91425" marT="91425" marB="91425"/>
                </a:tc>
                <a:tc>
                  <a:txBody>
                    <a:bodyPr/>
                    <a:lstStyle/>
                    <a:p>
                      <a:pPr lvl="0" rtl="0">
                        <a:spcBef>
                          <a:spcPts val="0"/>
                        </a:spcBef>
                        <a:buClr>
                          <a:schemeClr val="dk1"/>
                        </a:buClr>
                        <a:buSzPct val="78571"/>
                        <a:buFont typeface="Arial"/>
                        <a:buNone/>
                      </a:pPr>
                      <a:r>
                        <a:rPr lang="en-US" sz="2200" b="1" dirty="0" smtClean="0">
                          <a:solidFill>
                            <a:schemeClr val="tx1"/>
                          </a:solidFill>
                        </a:rPr>
                        <a:t> ∅</a:t>
                      </a:r>
                      <a:endParaRPr lang="en-US" sz="2200" dirty="0">
                        <a:solidFill>
                          <a:schemeClr val="tx1"/>
                        </a:solidFill>
                      </a:endParaRPr>
                    </a:p>
                  </a:txBody>
                  <a:tcPr marL="91425" marR="91425" marT="91425" marB="91425"/>
                </a:tc>
              </a:tr>
              <a:tr h="519975">
                <a:tc>
                  <a:txBody>
                    <a:bodyPr/>
                    <a:lstStyle/>
                    <a:p>
                      <a:pPr lvl="0" rtl="0">
                        <a:spcBef>
                          <a:spcPts val="0"/>
                        </a:spcBef>
                        <a:buNone/>
                      </a:pPr>
                      <a:r>
                        <a:rPr lang="en-US" sz="2200"/>
                        <a:t>6</a:t>
                      </a:r>
                    </a:p>
                  </a:txBody>
                  <a:tcPr marL="91425" marR="91425" marT="91425" marB="91425"/>
                </a:tc>
                <a:tc>
                  <a:txBody>
                    <a:bodyPr/>
                    <a:lstStyle/>
                    <a:p>
                      <a:pPr lvl="0" rtl="0">
                        <a:spcBef>
                          <a:spcPts val="0"/>
                        </a:spcBef>
                        <a:buClr>
                          <a:schemeClr val="dk1"/>
                        </a:buClr>
                        <a:buSzPct val="78571"/>
                        <a:buFont typeface="Arial"/>
                        <a:buNone/>
                      </a:pPr>
                      <a:r>
                        <a:rPr lang="en-US" sz="2200" b="1" dirty="0" smtClean="0">
                          <a:solidFill>
                            <a:schemeClr val="tx1"/>
                          </a:solidFill>
                        </a:rPr>
                        <a:t> ∅</a:t>
                      </a:r>
                      <a:endParaRPr lang="en-US" sz="2200" dirty="0">
                        <a:solidFill>
                          <a:schemeClr val="tx1"/>
                        </a:solidFill>
                      </a:endParaRP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a:t>
                      </a:r>
                      <a:endParaRPr lang="en-US" sz="2200" dirty="0">
                        <a:solidFill>
                          <a:schemeClr val="tx1"/>
                        </a:solidFill>
                      </a:endParaRPr>
                    </a:p>
                  </a:txBody>
                  <a:tcPr marL="91425" marR="91425" marT="91425" marB="91425"/>
                </a:tc>
              </a:tr>
              <a:tr h="502683">
                <a:tc>
                  <a:txBody>
                    <a:bodyPr/>
                    <a:lstStyle/>
                    <a:p>
                      <a:pPr lvl="0" rtl="0">
                        <a:spcBef>
                          <a:spcPts val="0"/>
                        </a:spcBef>
                        <a:buNone/>
                      </a:pPr>
                      <a:r>
                        <a:rPr lang="en-US" sz="2200" dirty="0"/>
                        <a:t>7</a:t>
                      </a:r>
                    </a:p>
                  </a:txBody>
                  <a:tcPr marL="91425" marR="91425" marT="91425" marB="91425"/>
                </a:tc>
                <a:tc>
                  <a:txBody>
                    <a:bodyPr/>
                    <a:lstStyle/>
                    <a:p>
                      <a:pPr lvl="0" rtl="0">
                        <a:spcBef>
                          <a:spcPts val="0"/>
                        </a:spcBef>
                        <a:buNone/>
                      </a:pPr>
                      <a:r>
                        <a:rPr lang="en-US" sz="2200" dirty="0">
                          <a:solidFill>
                            <a:schemeClr val="tx1"/>
                          </a:solidFill>
                        </a:rPr>
                        <a:t>{</a:t>
                      </a:r>
                      <a:r>
                        <a:rPr lang="en-US" sz="2200" dirty="0" smtClean="0">
                          <a:solidFill>
                            <a:schemeClr val="tx1"/>
                          </a:solidFill>
                        </a:rPr>
                        <a:t>a-b}</a:t>
                      </a:r>
                      <a:endParaRPr lang="en-US" sz="2200" dirty="0">
                        <a:solidFill>
                          <a:schemeClr val="tx1"/>
                        </a:solidFill>
                      </a:endParaRPr>
                    </a:p>
                  </a:txBody>
                  <a:tcPr marL="91425" marR="91425" marT="91425" marB="91425"/>
                </a:tc>
                <a:tc>
                  <a:txBody>
                    <a:bodyPr/>
                    <a:lstStyle/>
                    <a:p>
                      <a:pPr lvl="0" algn="ctr" rtl="0">
                        <a:spcBef>
                          <a:spcPts val="0"/>
                        </a:spcBef>
                        <a:buNone/>
                      </a:pPr>
                      <a:r>
                        <a:rPr lang="en-US" sz="2200" dirty="0" smtClean="0">
                          <a:solidFill>
                            <a:schemeClr val="tx1"/>
                          </a:solidFill>
                        </a:rPr>
                        <a:t>--</a:t>
                      </a:r>
                      <a:endParaRPr lang="en-US" sz="2200" dirty="0">
                        <a:solidFill>
                          <a:schemeClr val="tx1"/>
                        </a:solidFill>
                      </a:endParaRPr>
                    </a:p>
                  </a:txBody>
                  <a:tcPr marL="91425" marR="91425" marT="91425" marB="91425"/>
                </a:tc>
              </a:tr>
            </a:tbl>
          </a:graphicData>
        </a:graphic>
      </p:graphicFrame>
    </p:spTree>
    <p:extLst>
      <p:ext uri="{BB962C8B-B14F-4D97-AF65-F5344CB8AC3E}">
        <p14:creationId xmlns:p14="http://schemas.microsoft.com/office/powerpoint/2010/main" val="169299427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Shape 749"/>
          <p:cNvSpPr txBox="1">
            <a:spLocks noGrp="1"/>
          </p:cNvSpPr>
          <p:nvPr>
            <p:ph type="title"/>
          </p:nvPr>
        </p:nvSpPr>
        <p:spPr>
          <a:prstGeom prst="rect">
            <a:avLst/>
          </a:prstGeom>
        </p:spPr>
        <p:txBody>
          <a:bodyPr vert="horz" lIns="91425" tIns="91425" rIns="91425" bIns="91425" rtlCol="0" anchor="ctr" anchorCtr="0">
            <a:noAutofit/>
          </a:bodyPr>
          <a:lstStyle/>
          <a:p>
            <a:r>
              <a:rPr lang="en-US" b="0" dirty="0">
                <a:solidFill>
                  <a:schemeClr val="tx1"/>
                </a:solidFill>
              </a:rPr>
              <a:t>Live Variables Analysis</a:t>
            </a:r>
          </a:p>
        </p:txBody>
      </p:sp>
      <p:sp>
        <p:nvSpPr>
          <p:cNvPr id="750" name="Shape 750"/>
          <p:cNvSpPr txBox="1">
            <a:spLocks noGrp="1"/>
          </p:cNvSpPr>
          <p:nvPr>
            <p:ph idx="1"/>
          </p:nvPr>
        </p:nvSpPr>
        <p:spPr>
          <a:xfrm>
            <a:off x="457205" y="2057400"/>
            <a:ext cx="4579199" cy="1397000"/>
          </a:xfrm>
          <a:prstGeom prst="rect">
            <a:avLst/>
          </a:prstGeom>
        </p:spPr>
        <p:txBody>
          <a:bodyPr vert="horz" lIns="91425" tIns="91425" rIns="91425" bIns="91425" rtlCol="0" anchor="t" anchorCtr="0">
            <a:noAutofit/>
          </a:bodyPr>
          <a:lstStyle/>
          <a:p>
            <a:pPr>
              <a:spcBef>
                <a:spcPts val="0"/>
              </a:spcBef>
              <a:buSzPct val="42307"/>
              <a:buNone/>
            </a:pPr>
            <a:r>
              <a:rPr lang="en-US" sz="2600" u="sng" dirty="0">
                <a:solidFill>
                  <a:schemeClr val="tx2"/>
                </a:solidFill>
                <a:ea typeface="Calibri Regular" charset="0"/>
                <a:cs typeface="Calibri Regular" charset="0"/>
                <a:sym typeface="Shadows Into Light"/>
              </a:rPr>
              <a:t>Goal:</a:t>
            </a:r>
            <a:r>
              <a:rPr lang="en-US" sz="2600" dirty="0">
                <a:solidFill>
                  <a:schemeClr val="tx1"/>
                </a:solidFill>
                <a:ea typeface="Calibri Regular" charset="0"/>
                <a:cs typeface="Calibri Regular" charset="0"/>
                <a:sym typeface="Shadows Into Light"/>
              </a:rPr>
              <a:t> Determine for each program point which variables could be </a:t>
            </a:r>
            <a:r>
              <a:rPr lang="en-US" sz="2600" b="1" dirty="0">
                <a:solidFill>
                  <a:schemeClr val="tx1"/>
                </a:solidFill>
                <a:ea typeface="Calibri Regular" charset="0"/>
                <a:cs typeface="Calibri Regular" charset="0"/>
                <a:sym typeface="Shadows Into Light"/>
              </a:rPr>
              <a:t>live</a:t>
            </a:r>
            <a:r>
              <a:rPr lang="en-US" sz="2600" dirty="0">
                <a:solidFill>
                  <a:schemeClr val="tx1"/>
                </a:solidFill>
                <a:ea typeface="Calibri Regular" charset="0"/>
                <a:cs typeface="Calibri Regular" charset="0"/>
                <a:sym typeface="Shadows Into Light"/>
              </a:rPr>
              <a:t> at the point’s exit </a:t>
            </a:r>
          </a:p>
          <a:p>
            <a:pPr>
              <a:spcBef>
                <a:spcPts val="0"/>
              </a:spcBef>
              <a:buSzPct val="42307"/>
              <a:buNone/>
            </a:pPr>
            <a:endParaRPr lang="en-US" sz="2600" dirty="0">
              <a:solidFill>
                <a:schemeClr val="tx1"/>
              </a:solidFill>
              <a:ea typeface="Calibri Regular" charset="0"/>
              <a:cs typeface="Calibri Regular" charset="0"/>
              <a:sym typeface="Shadows Into Light"/>
            </a:endParaRPr>
          </a:p>
        </p:txBody>
      </p:sp>
      <p:cxnSp>
        <p:nvCxnSpPr>
          <p:cNvPr id="40" name="Shape 768"/>
          <p:cNvCxnSpPr/>
          <p:nvPr/>
        </p:nvCxnSpPr>
        <p:spPr>
          <a:xfrm flipH="1">
            <a:off x="7170834" y="2344717"/>
            <a:ext cx="820200" cy="614999"/>
          </a:xfrm>
          <a:prstGeom prst="straightConnector1">
            <a:avLst/>
          </a:prstGeom>
          <a:noFill/>
          <a:ln w="19050" cap="flat" cmpd="sng">
            <a:solidFill>
              <a:schemeClr val="dk2"/>
            </a:solidFill>
            <a:prstDash val="solid"/>
            <a:round/>
            <a:headEnd type="none" w="lg" len="lg"/>
            <a:tailEnd type="triangle" w="lg" len="lg"/>
          </a:ln>
        </p:spPr>
      </p:cxnSp>
      <p:sp>
        <p:nvSpPr>
          <p:cNvPr id="41" name="Shape 769"/>
          <p:cNvSpPr txBox="1"/>
          <p:nvPr/>
        </p:nvSpPr>
        <p:spPr>
          <a:xfrm>
            <a:off x="8117635" y="1971487"/>
            <a:ext cx="701100" cy="673800"/>
          </a:xfrm>
          <a:prstGeom prst="rect">
            <a:avLst/>
          </a:prstGeom>
          <a:noFill/>
          <a:ln>
            <a:noFill/>
          </a:ln>
        </p:spPr>
        <p:txBody>
          <a:bodyPr lIns="91425" tIns="91425" rIns="91425" bIns="91425" anchor="t" anchorCtr="0">
            <a:noAutofit/>
          </a:bodyPr>
          <a:lstStyle/>
          <a:p>
            <a:r>
              <a:rPr lang="en-US" sz="2400" b="1" dirty="0"/>
              <a:t>P</a:t>
            </a:r>
          </a:p>
        </p:txBody>
      </p:sp>
      <p:cxnSp>
        <p:nvCxnSpPr>
          <p:cNvPr id="44" name="Shape 779"/>
          <p:cNvCxnSpPr/>
          <p:nvPr/>
        </p:nvCxnSpPr>
        <p:spPr>
          <a:xfrm>
            <a:off x="6081655" y="4463919"/>
            <a:ext cx="785099" cy="258900"/>
          </a:xfrm>
          <a:prstGeom prst="straightConnector1">
            <a:avLst/>
          </a:prstGeom>
          <a:noFill/>
          <a:ln w="25400" cap="flat" cmpd="sng">
            <a:solidFill>
              <a:srgbClr val="000000"/>
            </a:solidFill>
            <a:prstDash val="solid"/>
            <a:round/>
            <a:headEnd type="none" w="med" len="med"/>
            <a:tailEnd type="triangle" w="lg" len="lg"/>
          </a:ln>
        </p:spPr>
      </p:cxnSp>
      <p:cxnSp>
        <p:nvCxnSpPr>
          <p:cNvPr id="45" name="Shape 782"/>
          <p:cNvCxnSpPr/>
          <p:nvPr/>
        </p:nvCxnSpPr>
        <p:spPr>
          <a:xfrm>
            <a:off x="6866799" y="3261690"/>
            <a:ext cx="3600" cy="294300"/>
          </a:xfrm>
          <a:prstGeom prst="straightConnector1">
            <a:avLst/>
          </a:prstGeom>
          <a:noFill/>
          <a:ln w="25400" cap="flat" cmpd="sng">
            <a:solidFill>
              <a:srgbClr val="000000"/>
            </a:solidFill>
            <a:prstDash val="solid"/>
            <a:round/>
            <a:headEnd type="none" w="med" len="med"/>
            <a:tailEnd type="triangle" w="lg" len="lg"/>
          </a:ln>
        </p:spPr>
      </p:cxnSp>
      <p:sp>
        <p:nvSpPr>
          <p:cNvPr id="46" name="Shape 783"/>
          <p:cNvSpPr/>
          <p:nvPr/>
        </p:nvSpPr>
        <p:spPr>
          <a:xfrm>
            <a:off x="6395955" y="2974590"/>
            <a:ext cx="941699"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 = 2</a:t>
            </a:r>
          </a:p>
        </p:txBody>
      </p:sp>
      <p:cxnSp>
        <p:nvCxnSpPr>
          <p:cNvPr id="47" name="Shape 785"/>
          <p:cNvCxnSpPr/>
          <p:nvPr/>
        </p:nvCxnSpPr>
        <p:spPr>
          <a:xfrm>
            <a:off x="6866799" y="2181052"/>
            <a:ext cx="0" cy="242700"/>
          </a:xfrm>
          <a:prstGeom prst="straightConnector1">
            <a:avLst/>
          </a:prstGeom>
          <a:noFill/>
          <a:ln w="25400" cap="flat" cmpd="sng">
            <a:solidFill>
              <a:srgbClr val="000000"/>
            </a:solidFill>
            <a:prstDash val="solid"/>
            <a:round/>
            <a:headEnd type="none" w="med" len="med"/>
            <a:tailEnd type="triangle" w="lg" len="lg"/>
          </a:ln>
        </p:spPr>
      </p:cxnSp>
      <p:sp>
        <p:nvSpPr>
          <p:cNvPr id="48" name="Shape 787"/>
          <p:cNvSpPr/>
          <p:nvPr/>
        </p:nvSpPr>
        <p:spPr>
          <a:xfrm>
            <a:off x="6395955" y="2423752"/>
            <a:ext cx="941699"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 = 4</a:t>
            </a:r>
          </a:p>
        </p:txBody>
      </p:sp>
      <p:sp>
        <p:nvSpPr>
          <p:cNvPr id="49" name="Shape 784"/>
          <p:cNvSpPr/>
          <p:nvPr/>
        </p:nvSpPr>
        <p:spPr>
          <a:xfrm>
            <a:off x="6280225" y="3556040"/>
            <a:ext cx="11802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chemeClr val="dk1"/>
              </a:buClr>
              <a:buSzPct val="25000"/>
            </a:pPr>
            <a:r>
              <a:rPr lang="en-US" sz="2200">
                <a:solidFill>
                  <a:schemeClr val="dk1"/>
                </a:solidFill>
                <a:latin typeface="Calibri"/>
                <a:ea typeface="Calibri"/>
                <a:cs typeface="Calibri"/>
                <a:sym typeface="Calibri"/>
              </a:rPr>
              <a:t>  (y!=x) ?</a:t>
            </a:r>
          </a:p>
        </p:txBody>
      </p:sp>
      <p:cxnSp>
        <p:nvCxnSpPr>
          <p:cNvPr id="50" name="Shape 788"/>
          <p:cNvCxnSpPr/>
          <p:nvPr/>
        </p:nvCxnSpPr>
        <p:spPr>
          <a:xfrm>
            <a:off x="6866799" y="2710852"/>
            <a:ext cx="0" cy="263700"/>
          </a:xfrm>
          <a:prstGeom prst="straightConnector1">
            <a:avLst/>
          </a:prstGeom>
          <a:noFill/>
          <a:ln w="25400" cap="flat" cmpd="sng">
            <a:solidFill>
              <a:srgbClr val="000000"/>
            </a:solidFill>
            <a:prstDash val="solid"/>
            <a:round/>
            <a:headEnd type="none" w="med" len="med"/>
            <a:tailEnd type="triangle" w="lg" len="lg"/>
          </a:ln>
        </p:spPr>
      </p:cxnSp>
      <p:cxnSp>
        <p:nvCxnSpPr>
          <p:cNvPr id="51" name="Shape 789"/>
          <p:cNvCxnSpPr/>
          <p:nvPr/>
        </p:nvCxnSpPr>
        <p:spPr>
          <a:xfrm flipH="1">
            <a:off x="6081625" y="3843145"/>
            <a:ext cx="788700" cy="333599"/>
          </a:xfrm>
          <a:prstGeom prst="straightConnector1">
            <a:avLst/>
          </a:prstGeom>
          <a:noFill/>
          <a:ln w="25400" cap="flat" cmpd="sng">
            <a:solidFill>
              <a:srgbClr val="000000"/>
            </a:solidFill>
            <a:prstDash val="solid"/>
            <a:round/>
            <a:headEnd type="none" w="med" len="med"/>
            <a:tailEnd type="triangle" w="lg" len="lg"/>
          </a:ln>
        </p:spPr>
      </p:cxnSp>
      <p:cxnSp>
        <p:nvCxnSpPr>
          <p:cNvPr id="52" name="Shape 790"/>
          <p:cNvCxnSpPr/>
          <p:nvPr/>
        </p:nvCxnSpPr>
        <p:spPr>
          <a:xfrm>
            <a:off x="6866800" y="5010053"/>
            <a:ext cx="0" cy="258491"/>
          </a:xfrm>
          <a:prstGeom prst="straightConnector1">
            <a:avLst/>
          </a:prstGeom>
          <a:noFill/>
          <a:ln w="25400" cap="flat" cmpd="sng">
            <a:solidFill>
              <a:srgbClr val="000000"/>
            </a:solidFill>
            <a:prstDash val="solid"/>
            <a:round/>
            <a:headEnd type="none" w="med" len="med"/>
            <a:tailEnd type="triangle" w="lg" len="lg"/>
          </a:ln>
        </p:spPr>
      </p:cxnSp>
      <p:sp>
        <p:nvSpPr>
          <p:cNvPr id="53" name="Shape 791"/>
          <p:cNvSpPr/>
          <p:nvPr/>
        </p:nvSpPr>
        <p:spPr>
          <a:xfrm>
            <a:off x="6351850" y="5268544"/>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exit</a:t>
            </a:r>
          </a:p>
        </p:txBody>
      </p:sp>
      <p:sp>
        <p:nvSpPr>
          <p:cNvPr id="54" name="Shape 781"/>
          <p:cNvSpPr/>
          <p:nvPr/>
        </p:nvSpPr>
        <p:spPr>
          <a:xfrm>
            <a:off x="6351850" y="4722953"/>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x=z</a:t>
            </a:r>
          </a:p>
        </p:txBody>
      </p:sp>
      <p:sp>
        <p:nvSpPr>
          <p:cNvPr id="55" name="Shape 780"/>
          <p:cNvSpPr/>
          <p:nvPr/>
        </p:nvSpPr>
        <p:spPr>
          <a:xfrm>
            <a:off x="5566700" y="4176819"/>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z=y</a:t>
            </a:r>
          </a:p>
        </p:txBody>
      </p:sp>
      <p:cxnSp>
        <p:nvCxnSpPr>
          <p:cNvPr id="56" name="Shape 792"/>
          <p:cNvCxnSpPr/>
          <p:nvPr/>
        </p:nvCxnSpPr>
        <p:spPr>
          <a:xfrm>
            <a:off x="6870325" y="3843145"/>
            <a:ext cx="865500" cy="359099"/>
          </a:xfrm>
          <a:prstGeom prst="straightConnector1">
            <a:avLst/>
          </a:prstGeom>
          <a:noFill/>
          <a:ln w="25400" cap="flat" cmpd="sng">
            <a:solidFill>
              <a:srgbClr val="000000"/>
            </a:solidFill>
            <a:prstDash val="solid"/>
            <a:round/>
            <a:headEnd type="none" w="med" len="med"/>
            <a:tailEnd type="triangle" w="lg" len="lg"/>
          </a:ln>
        </p:spPr>
      </p:cxnSp>
      <p:sp>
        <p:nvSpPr>
          <p:cNvPr id="57" name="Shape 794"/>
          <p:cNvSpPr/>
          <p:nvPr/>
        </p:nvSpPr>
        <p:spPr>
          <a:xfrm>
            <a:off x="6351850" y="1924023"/>
            <a:ext cx="1029900" cy="2763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entry</a:t>
            </a:r>
          </a:p>
        </p:txBody>
      </p:sp>
      <p:sp>
        <p:nvSpPr>
          <p:cNvPr id="58" name="Shape 793"/>
          <p:cNvSpPr/>
          <p:nvPr/>
        </p:nvSpPr>
        <p:spPr>
          <a:xfrm>
            <a:off x="7220775" y="4202322"/>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z = y*y </a:t>
            </a:r>
          </a:p>
        </p:txBody>
      </p:sp>
      <p:cxnSp>
        <p:nvCxnSpPr>
          <p:cNvPr id="59" name="Shape 795"/>
          <p:cNvCxnSpPr/>
          <p:nvPr/>
        </p:nvCxnSpPr>
        <p:spPr>
          <a:xfrm flipH="1">
            <a:off x="6866925" y="4489422"/>
            <a:ext cx="868800" cy="233400"/>
          </a:xfrm>
          <a:prstGeom prst="straightConnector1">
            <a:avLst/>
          </a:prstGeom>
          <a:noFill/>
          <a:ln w="25400" cap="flat" cmpd="sng">
            <a:solidFill>
              <a:srgbClr val="000000"/>
            </a:solidFill>
            <a:prstDash val="solid"/>
            <a:round/>
            <a:headEnd type="none" w="med" len="med"/>
            <a:tailEnd type="triangle" w="lg" len="lg"/>
          </a:ln>
        </p:spPr>
      </p:cxnSp>
      <p:sp>
        <p:nvSpPr>
          <p:cNvPr id="68" name="Shape 804"/>
          <p:cNvSpPr txBox="1"/>
          <p:nvPr/>
        </p:nvSpPr>
        <p:spPr>
          <a:xfrm>
            <a:off x="5685098" y="3743603"/>
            <a:ext cx="499200" cy="330899"/>
          </a:xfrm>
          <a:prstGeom prst="rect">
            <a:avLst/>
          </a:prstGeom>
          <a:noFill/>
          <a:ln>
            <a:noFill/>
          </a:ln>
        </p:spPr>
        <p:txBody>
          <a:bodyPr lIns="91425" tIns="91425" rIns="91425" bIns="91425" anchor="t" anchorCtr="0">
            <a:noAutofit/>
          </a:bodyPr>
          <a:lstStyle/>
          <a:p>
            <a:r>
              <a:rPr lang="en-US" dirty="0"/>
              <a:t>true</a:t>
            </a:r>
          </a:p>
        </p:txBody>
      </p:sp>
      <p:sp>
        <p:nvSpPr>
          <p:cNvPr id="69" name="Shape 805"/>
          <p:cNvSpPr txBox="1"/>
          <p:nvPr/>
        </p:nvSpPr>
        <p:spPr>
          <a:xfrm>
            <a:off x="7522350" y="3729537"/>
            <a:ext cx="573300" cy="381600"/>
          </a:xfrm>
          <a:prstGeom prst="rect">
            <a:avLst/>
          </a:prstGeom>
          <a:noFill/>
          <a:ln>
            <a:noFill/>
          </a:ln>
        </p:spPr>
        <p:txBody>
          <a:bodyPr lIns="91425" tIns="91425" rIns="91425" bIns="91425" anchor="t" anchorCtr="0">
            <a:noAutofit/>
          </a:bodyPr>
          <a:lstStyle/>
          <a:p>
            <a:r>
              <a:rPr lang="en-US"/>
              <a:t>false</a:t>
            </a:r>
          </a:p>
        </p:txBody>
      </p:sp>
      <p:sp>
        <p:nvSpPr>
          <p:cNvPr id="2" name="Rectangle 1"/>
          <p:cNvSpPr/>
          <p:nvPr/>
        </p:nvSpPr>
        <p:spPr>
          <a:xfrm>
            <a:off x="496547" y="3820562"/>
            <a:ext cx="4572000" cy="1292662"/>
          </a:xfrm>
          <a:prstGeom prst="rect">
            <a:avLst/>
          </a:prstGeom>
        </p:spPr>
        <p:txBody>
          <a:bodyPr>
            <a:spAutoFit/>
          </a:bodyPr>
          <a:lstStyle/>
          <a:p>
            <a:pPr>
              <a:buSzPct val="42307"/>
            </a:pPr>
            <a:r>
              <a:rPr lang="en-US" sz="2600" dirty="0">
                <a:solidFill>
                  <a:schemeClr val="tx1"/>
                </a:solidFill>
                <a:latin typeface="+mn-lt"/>
                <a:ea typeface="Calibri Regular" charset="0"/>
                <a:cs typeface="Calibri Regular" charset="0"/>
                <a:sym typeface="Shadows Into Light"/>
              </a:rPr>
              <a:t>A variable is </a:t>
            </a:r>
            <a:r>
              <a:rPr lang="en-US" sz="2600" b="1" dirty="0">
                <a:solidFill>
                  <a:schemeClr val="tx1"/>
                </a:solidFill>
                <a:latin typeface="+mn-lt"/>
                <a:ea typeface="Calibri Regular" charset="0"/>
                <a:cs typeface="Calibri Regular" charset="0"/>
                <a:sym typeface="Shadows Into Light"/>
              </a:rPr>
              <a:t>live</a:t>
            </a:r>
            <a:r>
              <a:rPr lang="en-US" sz="2600" dirty="0">
                <a:solidFill>
                  <a:schemeClr val="tx1"/>
                </a:solidFill>
                <a:latin typeface="+mn-lt"/>
                <a:ea typeface="Calibri Regular" charset="0"/>
                <a:cs typeface="Calibri Regular" charset="0"/>
                <a:sym typeface="Shadows Into Light"/>
              </a:rPr>
              <a:t> if there is a path to a use of the variable that doesn’t redefine the variable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par>
                                <p:cTn id="12" presetID="9" presetClass="entr" presetSubtype="0"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dissolve">
                                      <p:cBhvr>
                                        <p:cTn id="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title"/>
          </p:nvPr>
        </p:nvSpPr>
        <p:spPr>
          <a:prstGeom prst="rect">
            <a:avLst/>
          </a:prstGeom>
        </p:spPr>
        <p:txBody>
          <a:bodyPr vert="horz" lIns="91425" tIns="91425" rIns="91425" bIns="91425" rtlCol="0" anchor="ctr" anchorCtr="0">
            <a:noAutofit/>
          </a:bodyPr>
          <a:lstStyle/>
          <a:p>
            <a:r>
              <a:rPr lang="en-US" b="0">
                <a:solidFill>
                  <a:schemeClr val="tx1"/>
                </a:solidFill>
              </a:rPr>
              <a:t>Live Variables Analysis</a:t>
            </a:r>
          </a:p>
        </p:txBody>
      </p:sp>
      <p:graphicFrame>
        <p:nvGraphicFramePr>
          <p:cNvPr id="778" name="Shape 778"/>
          <p:cNvGraphicFramePr/>
          <p:nvPr>
            <p:extLst>
              <p:ext uri="{D42A27DB-BD31-4B8C-83A1-F6EECF244321}">
                <p14:modId xmlns:p14="http://schemas.microsoft.com/office/powerpoint/2010/main" val="47957486"/>
              </p:ext>
            </p:extLst>
          </p:nvPr>
        </p:nvGraphicFramePr>
        <p:xfrm>
          <a:off x="1246463" y="1532848"/>
          <a:ext cx="3165125" cy="4937490"/>
        </p:xfrm>
        <a:graphic>
          <a:graphicData uri="http://schemas.openxmlformats.org/drawingml/2006/table">
            <a:tbl>
              <a:tblPr>
                <a:noFill/>
                <a:tableStyleId>{1C1F080B-CE64-402C-B42E-1BEF15ED60EC}</a:tableStyleId>
              </a:tblPr>
              <a:tblGrid>
                <a:gridCol w="471152"/>
                <a:gridCol w="1333722"/>
                <a:gridCol w="1360251"/>
              </a:tblGrid>
              <a:tr h="417725">
                <a:tc>
                  <a:txBody>
                    <a:bodyPr/>
                    <a:lstStyle/>
                    <a:p>
                      <a:pPr lvl="0" algn="ctr" rtl="0">
                        <a:spcBef>
                          <a:spcPts val="0"/>
                        </a:spcBef>
                        <a:buNone/>
                      </a:pPr>
                      <a:r>
                        <a:rPr lang="en-US" sz="2400" dirty="0"/>
                        <a:t>n</a:t>
                      </a:r>
                    </a:p>
                  </a:txBody>
                  <a:tcPr marL="91425" marR="91425" marT="91425" marB="91425"/>
                </a:tc>
                <a:tc>
                  <a:txBody>
                    <a:bodyPr/>
                    <a:lstStyle/>
                    <a:p>
                      <a:pPr lvl="0" algn="ctr" rtl="0">
                        <a:spcBef>
                          <a:spcPts val="0"/>
                        </a:spcBef>
                        <a:buNone/>
                      </a:pPr>
                      <a:r>
                        <a:rPr lang="en-US" sz="2400" dirty="0"/>
                        <a:t>IN[n]</a:t>
                      </a:r>
                    </a:p>
                  </a:txBody>
                  <a:tcPr marL="91425" marR="91425" marT="91425" marB="91425"/>
                </a:tc>
                <a:tc>
                  <a:txBody>
                    <a:bodyPr/>
                    <a:lstStyle/>
                    <a:p>
                      <a:pPr lvl="0" algn="ctr" rtl="0">
                        <a:spcBef>
                          <a:spcPts val="0"/>
                        </a:spcBef>
                        <a:buNone/>
                      </a:pPr>
                      <a:r>
                        <a:rPr lang="en-US" sz="2400" dirty="0"/>
                        <a:t>OUT[n]</a:t>
                      </a:r>
                    </a:p>
                  </a:txBody>
                  <a:tcPr marL="91425" marR="91425" marT="91425" marB="91425"/>
                </a:tc>
              </a:tr>
              <a:tr h="417725">
                <a:tc>
                  <a:txBody>
                    <a:bodyPr/>
                    <a:lstStyle/>
                    <a:p>
                      <a:pPr lvl="0" rtl="0">
                        <a:spcBef>
                          <a:spcPts val="0"/>
                        </a:spcBef>
                        <a:buNone/>
                      </a:pPr>
                      <a:r>
                        <a:rPr lang="en-US" sz="2400"/>
                        <a:t>1</a:t>
                      </a:r>
                    </a:p>
                  </a:txBody>
                  <a:tcPr marL="91425" marR="91425" marT="91425" marB="91425"/>
                </a:tc>
                <a:tc>
                  <a:txBody>
                    <a:bodyPr/>
                    <a:lstStyle/>
                    <a:p>
                      <a:pPr lvl="0" algn="ctr" rtl="0">
                        <a:spcBef>
                          <a:spcPts val="0"/>
                        </a:spcBef>
                        <a:buNone/>
                      </a:pPr>
                      <a:r>
                        <a:rPr lang="en-US" sz="2400" dirty="0" smtClean="0">
                          <a:solidFill>
                            <a:schemeClr val="tx1"/>
                          </a:solidFill>
                        </a:rPr>
                        <a:t>--</a:t>
                      </a:r>
                      <a:endParaRPr lang="en-US" sz="2400"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400" b="1" dirty="0" smtClean="0">
                          <a:solidFill>
                            <a:schemeClr val="tx1"/>
                          </a:solidFill>
                        </a:rPr>
                        <a:t> ∅</a:t>
                      </a:r>
                      <a:endParaRPr lang="en-US" sz="2400" b="1" dirty="0">
                        <a:solidFill>
                          <a:schemeClr val="tx1"/>
                        </a:solidFill>
                      </a:endParaRPr>
                    </a:p>
                  </a:txBody>
                  <a:tcPr marL="91425" marR="91425" marT="91425" marB="91425"/>
                </a:tc>
              </a:tr>
              <a:tr h="417725">
                <a:tc>
                  <a:txBody>
                    <a:bodyPr/>
                    <a:lstStyle/>
                    <a:p>
                      <a:pPr lvl="0" rtl="0">
                        <a:spcBef>
                          <a:spcPts val="0"/>
                        </a:spcBef>
                        <a:buNone/>
                      </a:pPr>
                      <a:r>
                        <a:rPr lang="en-US" sz="2400" dirty="0"/>
                        <a:t>2</a:t>
                      </a:r>
                    </a:p>
                  </a:txBody>
                  <a:tcPr marL="91425" marR="91425" marT="91425" marB="91425"/>
                </a:tc>
                <a:tc>
                  <a:txBody>
                    <a:bodyPr/>
                    <a:lstStyle/>
                    <a:p>
                      <a:pPr lvl="0" rtl="0">
                        <a:spcBef>
                          <a:spcPts val="0"/>
                        </a:spcBef>
                        <a:buClr>
                          <a:schemeClr val="dk1"/>
                        </a:buClr>
                        <a:buSzPct val="68750"/>
                        <a:buFont typeface="Arial"/>
                        <a:buNone/>
                      </a:pPr>
                      <a:r>
                        <a:rPr lang="en-US" sz="2400" b="1" dirty="0" smtClean="0">
                          <a:solidFill>
                            <a:schemeClr val="tx1"/>
                          </a:solidFill>
                        </a:rPr>
                        <a:t> ∅</a:t>
                      </a:r>
                      <a:endParaRPr lang="en-US" sz="2400" b="1" dirty="0">
                        <a:solidFill>
                          <a:schemeClr val="tx1"/>
                        </a:solidFill>
                      </a:endParaRP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r>
              <a:tr h="417725">
                <a:tc>
                  <a:txBody>
                    <a:bodyPr/>
                    <a:lstStyle/>
                    <a:p>
                      <a:pPr lvl="0" rtl="0">
                        <a:spcBef>
                          <a:spcPts val="0"/>
                        </a:spcBef>
                        <a:buNone/>
                      </a:pPr>
                      <a:r>
                        <a:rPr lang="en-US" sz="2400" dirty="0" smtClean="0"/>
                        <a:t>3</a:t>
                      </a:r>
                      <a:endParaRPr lang="en-US" sz="2400" dirty="0"/>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r>
              <a:tr h="417725">
                <a:tc>
                  <a:txBody>
                    <a:bodyPr/>
                    <a:lstStyle/>
                    <a:p>
                      <a:pPr lvl="0" rtl="0">
                        <a:spcBef>
                          <a:spcPts val="0"/>
                        </a:spcBef>
                        <a:buNone/>
                      </a:pPr>
                      <a:r>
                        <a:rPr lang="en-US" sz="2400" dirty="0" smtClean="0"/>
                        <a:t>4 </a:t>
                      </a:r>
                      <a:endParaRPr lang="en-US" sz="2400" dirty="0"/>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r>
              <a:tr h="417725">
                <a:tc>
                  <a:txBody>
                    <a:bodyPr/>
                    <a:lstStyle/>
                    <a:p>
                      <a:pPr lvl="0" rtl="0">
                        <a:spcBef>
                          <a:spcPts val="0"/>
                        </a:spcBef>
                        <a:buNone/>
                      </a:pPr>
                      <a:r>
                        <a:rPr lang="en-US" sz="2400"/>
                        <a:t>5</a:t>
                      </a: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r>
              <a:tr h="417725">
                <a:tc>
                  <a:txBody>
                    <a:bodyPr/>
                    <a:lstStyle/>
                    <a:p>
                      <a:pPr lvl="0" rtl="0">
                        <a:spcBef>
                          <a:spcPts val="0"/>
                        </a:spcBef>
                        <a:buNone/>
                      </a:pPr>
                      <a:r>
                        <a:rPr lang="en-US" sz="2400"/>
                        <a:t>6</a:t>
                      </a: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r>
              <a:tr h="417725">
                <a:tc>
                  <a:txBody>
                    <a:bodyPr/>
                    <a:lstStyle/>
                    <a:p>
                      <a:pPr lvl="0" rtl="0">
                        <a:spcBef>
                          <a:spcPts val="0"/>
                        </a:spcBef>
                        <a:buNone/>
                      </a:pPr>
                      <a:r>
                        <a:rPr lang="en-US" sz="2400"/>
                        <a:t>7</a:t>
                      </a: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r>
              <a:tr h="417725">
                <a:tc>
                  <a:txBody>
                    <a:bodyPr/>
                    <a:lstStyle/>
                    <a:p>
                      <a:pPr lvl="0" rtl="0">
                        <a:spcBef>
                          <a:spcPts val="0"/>
                        </a:spcBef>
                        <a:buNone/>
                      </a:pPr>
                      <a:r>
                        <a:rPr lang="en-US" sz="2400"/>
                        <a:t>8</a:t>
                      </a:r>
                    </a:p>
                  </a:txBody>
                  <a:tcPr marL="91425" marR="91425" marT="91425" marB="91425"/>
                </a:tc>
                <a:tc>
                  <a:txBody>
                    <a:bodyPr/>
                    <a:lstStyle/>
                    <a:p>
                      <a:pPr lvl="0" rtl="0">
                        <a:spcBef>
                          <a:spcPts val="0"/>
                        </a:spcBef>
                        <a:buNone/>
                      </a:pPr>
                      <a:r>
                        <a:rPr lang="en-US" sz="2400" b="1" dirty="0" smtClean="0">
                          <a:solidFill>
                            <a:schemeClr val="tx1"/>
                          </a:solidFill>
                        </a:rPr>
                        <a:t> ∅</a:t>
                      </a:r>
                      <a:endParaRPr lang="en-US" sz="2400" b="1" dirty="0">
                        <a:solidFill>
                          <a:schemeClr val="tx1"/>
                        </a:solidFill>
                      </a:endParaRPr>
                    </a:p>
                  </a:txBody>
                  <a:tcPr marL="91425" marR="91425" marT="91425" marB="91425"/>
                </a:tc>
                <a:tc>
                  <a:txBody>
                    <a:bodyPr/>
                    <a:lstStyle/>
                    <a:p>
                      <a:pPr lvl="0" algn="ctr" rtl="0">
                        <a:spcBef>
                          <a:spcPts val="0"/>
                        </a:spcBef>
                        <a:buNone/>
                      </a:pPr>
                      <a:r>
                        <a:rPr lang="en-US" sz="2400" dirty="0" smtClean="0">
                          <a:solidFill>
                            <a:schemeClr val="tx1"/>
                          </a:solidFill>
                        </a:rPr>
                        <a:t>--</a:t>
                      </a:r>
                      <a:endParaRPr lang="en-US" sz="2400" dirty="0">
                        <a:solidFill>
                          <a:schemeClr val="tx1"/>
                        </a:solidFill>
                      </a:endParaRPr>
                    </a:p>
                  </a:txBody>
                  <a:tcPr marL="91425" marR="91425" marT="91425" marB="91425"/>
                </a:tc>
              </a:tr>
            </a:tbl>
          </a:graphicData>
        </a:graphic>
      </p:graphicFrame>
      <p:cxnSp>
        <p:nvCxnSpPr>
          <p:cNvPr id="779" name="Shape 779"/>
          <p:cNvCxnSpPr>
            <a:stCxn id="780" idx="2"/>
            <a:endCxn id="781" idx="0"/>
          </p:cNvCxnSpPr>
          <p:nvPr/>
        </p:nvCxnSpPr>
        <p:spPr>
          <a:xfrm>
            <a:off x="6081655" y="4463919"/>
            <a:ext cx="785099" cy="258900"/>
          </a:xfrm>
          <a:prstGeom prst="straightConnector1">
            <a:avLst/>
          </a:prstGeom>
          <a:noFill/>
          <a:ln w="25400" cap="flat" cmpd="sng">
            <a:solidFill>
              <a:srgbClr val="000000"/>
            </a:solidFill>
            <a:prstDash val="solid"/>
            <a:round/>
            <a:headEnd type="none" w="med" len="med"/>
            <a:tailEnd type="triangle" w="lg" len="lg"/>
          </a:ln>
        </p:spPr>
      </p:cxnSp>
      <p:cxnSp>
        <p:nvCxnSpPr>
          <p:cNvPr id="782" name="Shape 782"/>
          <p:cNvCxnSpPr>
            <a:stCxn id="783" idx="2"/>
            <a:endCxn id="784" idx="0"/>
          </p:cNvCxnSpPr>
          <p:nvPr/>
        </p:nvCxnSpPr>
        <p:spPr>
          <a:xfrm>
            <a:off x="6866799" y="3261690"/>
            <a:ext cx="3600" cy="294300"/>
          </a:xfrm>
          <a:prstGeom prst="straightConnector1">
            <a:avLst/>
          </a:prstGeom>
          <a:noFill/>
          <a:ln w="25400" cap="flat" cmpd="sng">
            <a:solidFill>
              <a:srgbClr val="000000"/>
            </a:solidFill>
            <a:prstDash val="solid"/>
            <a:round/>
            <a:headEnd type="none" w="med" len="med"/>
            <a:tailEnd type="triangle" w="lg" len="lg"/>
          </a:ln>
        </p:spPr>
      </p:cxnSp>
      <p:sp>
        <p:nvSpPr>
          <p:cNvPr id="783" name="Shape 783"/>
          <p:cNvSpPr/>
          <p:nvPr/>
        </p:nvSpPr>
        <p:spPr>
          <a:xfrm>
            <a:off x="6395955" y="2974590"/>
            <a:ext cx="941699"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 = 2</a:t>
            </a:r>
          </a:p>
        </p:txBody>
      </p:sp>
      <p:cxnSp>
        <p:nvCxnSpPr>
          <p:cNvPr id="785" name="Shape 785"/>
          <p:cNvCxnSpPr>
            <a:endCxn id="787" idx="0"/>
          </p:cNvCxnSpPr>
          <p:nvPr/>
        </p:nvCxnSpPr>
        <p:spPr>
          <a:xfrm>
            <a:off x="6866799" y="2181052"/>
            <a:ext cx="0" cy="242700"/>
          </a:xfrm>
          <a:prstGeom prst="straightConnector1">
            <a:avLst/>
          </a:prstGeom>
          <a:noFill/>
          <a:ln w="25400" cap="flat" cmpd="sng">
            <a:solidFill>
              <a:srgbClr val="000000"/>
            </a:solidFill>
            <a:prstDash val="solid"/>
            <a:round/>
            <a:headEnd type="none" w="med" len="med"/>
            <a:tailEnd type="triangle" w="lg" len="lg"/>
          </a:ln>
        </p:spPr>
      </p:cxnSp>
      <p:sp>
        <p:nvSpPr>
          <p:cNvPr id="787" name="Shape 787"/>
          <p:cNvSpPr/>
          <p:nvPr/>
        </p:nvSpPr>
        <p:spPr>
          <a:xfrm>
            <a:off x="6395955" y="2423752"/>
            <a:ext cx="941699"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 = 4</a:t>
            </a:r>
          </a:p>
        </p:txBody>
      </p:sp>
      <p:sp>
        <p:nvSpPr>
          <p:cNvPr id="784" name="Shape 784"/>
          <p:cNvSpPr/>
          <p:nvPr/>
        </p:nvSpPr>
        <p:spPr>
          <a:xfrm>
            <a:off x="6280225" y="3556040"/>
            <a:ext cx="11802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chemeClr val="dk1"/>
              </a:buClr>
              <a:buSzPct val="25000"/>
            </a:pPr>
            <a:r>
              <a:rPr lang="en-US" sz="2200">
                <a:solidFill>
                  <a:schemeClr val="dk1"/>
                </a:solidFill>
                <a:latin typeface="Calibri"/>
                <a:ea typeface="Calibri"/>
                <a:cs typeface="Calibri"/>
                <a:sym typeface="Calibri"/>
              </a:rPr>
              <a:t>  (y!=x) ?</a:t>
            </a:r>
          </a:p>
        </p:txBody>
      </p:sp>
      <p:cxnSp>
        <p:nvCxnSpPr>
          <p:cNvPr id="788" name="Shape 788"/>
          <p:cNvCxnSpPr>
            <a:stCxn id="787" idx="2"/>
            <a:endCxn id="783" idx="0"/>
          </p:cNvCxnSpPr>
          <p:nvPr/>
        </p:nvCxnSpPr>
        <p:spPr>
          <a:xfrm>
            <a:off x="6866799" y="2710852"/>
            <a:ext cx="0" cy="263700"/>
          </a:xfrm>
          <a:prstGeom prst="straightConnector1">
            <a:avLst/>
          </a:prstGeom>
          <a:noFill/>
          <a:ln w="25400" cap="flat" cmpd="sng">
            <a:solidFill>
              <a:srgbClr val="000000"/>
            </a:solidFill>
            <a:prstDash val="solid"/>
            <a:round/>
            <a:headEnd type="none" w="med" len="med"/>
            <a:tailEnd type="triangle" w="lg" len="lg"/>
          </a:ln>
        </p:spPr>
      </p:cxnSp>
      <p:cxnSp>
        <p:nvCxnSpPr>
          <p:cNvPr id="789" name="Shape 789"/>
          <p:cNvCxnSpPr>
            <a:stCxn id="784" idx="2"/>
            <a:endCxn id="780" idx="0"/>
          </p:cNvCxnSpPr>
          <p:nvPr/>
        </p:nvCxnSpPr>
        <p:spPr>
          <a:xfrm flipH="1">
            <a:off x="6081625" y="3843145"/>
            <a:ext cx="788700" cy="333599"/>
          </a:xfrm>
          <a:prstGeom prst="straightConnector1">
            <a:avLst/>
          </a:prstGeom>
          <a:noFill/>
          <a:ln w="25400" cap="flat" cmpd="sng">
            <a:solidFill>
              <a:srgbClr val="000000"/>
            </a:solidFill>
            <a:prstDash val="solid"/>
            <a:round/>
            <a:headEnd type="none" w="med" len="med"/>
            <a:tailEnd type="triangle" w="lg" len="lg"/>
          </a:ln>
        </p:spPr>
      </p:cxnSp>
      <p:cxnSp>
        <p:nvCxnSpPr>
          <p:cNvPr id="790" name="Shape 790"/>
          <p:cNvCxnSpPr>
            <a:stCxn id="781" idx="2"/>
            <a:endCxn id="791" idx="0"/>
          </p:cNvCxnSpPr>
          <p:nvPr/>
        </p:nvCxnSpPr>
        <p:spPr>
          <a:xfrm>
            <a:off x="6866800" y="5010053"/>
            <a:ext cx="0" cy="258491"/>
          </a:xfrm>
          <a:prstGeom prst="straightConnector1">
            <a:avLst/>
          </a:prstGeom>
          <a:noFill/>
          <a:ln w="25400" cap="flat" cmpd="sng">
            <a:solidFill>
              <a:srgbClr val="000000"/>
            </a:solidFill>
            <a:prstDash val="solid"/>
            <a:round/>
            <a:headEnd type="none" w="med" len="med"/>
            <a:tailEnd type="triangle" w="lg" len="lg"/>
          </a:ln>
        </p:spPr>
      </p:cxnSp>
      <p:sp>
        <p:nvSpPr>
          <p:cNvPr id="791" name="Shape 791"/>
          <p:cNvSpPr/>
          <p:nvPr/>
        </p:nvSpPr>
        <p:spPr>
          <a:xfrm>
            <a:off x="6351850" y="5268544"/>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exit</a:t>
            </a:r>
          </a:p>
        </p:txBody>
      </p:sp>
      <p:sp>
        <p:nvSpPr>
          <p:cNvPr id="781" name="Shape 781"/>
          <p:cNvSpPr/>
          <p:nvPr/>
        </p:nvSpPr>
        <p:spPr>
          <a:xfrm>
            <a:off x="6351850" y="4722953"/>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x=z</a:t>
            </a:r>
          </a:p>
        </p:txBody>
      </p:sp>
      <p:sp>
        <p:nvSpPr>
          <p:cNvPr id="780" name="Shape 780"/>
          <p:cNvSpPr/>
          <p:nvPr/>
        </p:nvSpPr>
        <p:spPr>
          <a:xfrm>
            <a:off x="5566700" y="4176819"/>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z=y</a:t>
            </a:r>
          </a:p>
        </p:txBody>
      </p:sp>
      <p:cxnSp>
        <p:nvCxnSpPr>
          <p:cNvPr id="792" name="Shape 792"/>
          <p:cNvCxnSpPr>
            <a:stCxn id="784" idx="2"/>
            <a:endCxn id="793" idx="0"/>
          </p:cNvCxnSpPr>
          <p:nvPr/>
        </p:nvCxnSpPr>
        <p:spPr>
          <a:xfrm>
            <a:off x="6870325" y="3843145"/>
            <a:ext cx="865500" cy="359099"/>
          </a:xfrm>
          <a:prstGeom prst="straightConnector1">
            <a:avLst/>
          </a:prstGeom>
          <a:noFill/>
          <a:ln w="25400" cap="flat" cmpd="sng">
            <a:solidFill>
              <a:srgbClr val="000000"/>
            </a:solidFill>
            <a:prstDash val="solid"/>
            <a:round/>
            <a:headEnd type="none" w="med" len="med"/>
            <a:tailEnd type="triangle" w="lg" len="lg"/>
          </a:ln>
        </p:spPr>
      </p:cxnSp>
      <p:sp>
        <p:nvSpPr>
          <p:cNvPr id="794" name="Shape 794"/>
          <p:cNvSpPr/>
          <p:nvPr/>
        </p:nvSpPr>
        <p:spPr>
          <a:xfrm>
            <a:off x="6351850" y="1924023"/>
            <a:ext cx="1029900" cy="2763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entry</a:t>
            </a:r>
          </a:p>
        </p:txBody>
      </p:sp>
      <p:sp>
        <p:nvSpPr>
          <p:cNvPr id="793" name="Shape 793"/>
          <p:cNvSpPr/>
          <p:nvPr/>
        </p:nvSpPr>
        <p:spPr>
          <a:xfrm>
            <a:off x="7220775" y="4202322"/>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z = y*y </a:t>
            </a:r>
          </a:p>
        </p:txBody>
      </p:sp>
      <p:cxnSp>
        <p:nvCxnSpPr>
          <p:cNvPr id="795" name="Shape 795"/>
          <p:cNvCxnSpPr>
            <a:stCxn id="793" idx="2"/>
            <a:endCxn id="781" idx="0"/>
          </p:cNvCxnSpPr>
          <p:nvPr/>
        </p:nvCxnSpPr>
        <p:spPr>
          <a:xfrm flipH="1">
            <a:off x="6866925" y="4489422"/>
            <a:ext cx="868800" cy="233400"/>
          </a:xfrm>
          <a:prstGeom prst="straightConnector1">
            <a:avLst/>
          </a:prstGeom>
          <a:noFill/>
          <a:ln w="25400" cap="flat" cmpd="sng">
            <a:solidFill>
              <a:srgbClr val="000000"/>
            </a:solidFill>
            <a:prstDash val="solid"/>
            <a:round/>
            <a:headEnd type="none" w="med" len="med"/>
            <a:tailEnd type="triangle" w="lg" len="lg"/>
          </a:ln>
        </p:spPr>
      </p:cxnSp>
      <p:sp>
        <p:nvSpPr>
          <p:cNvPr id="796" name="Shape 796"/>
          <p:cNvSpPr txBox="1"/>
          <p:nvPr/>
        </p:nvSpPr>
        <p:spPr>
          <a:xfrm>
            <a:off x="5882013" y="186750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797" name="Shape 797"/>
          <p:cNvSpPr txBox="1"/>
          <p:nvPr/>
        </p:nvSpPr>
        <p:spPr>
          <a:xfrm>
            <a:off x="5882013" y="2360740"/>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798" name="Shape 798"/>
          <p:cNvSpPr txBox="1"/>
          <p:nvPr/>
        </p:nvSpPr>
        <p:spPr>
          <a:xfrm>
            <a:off x="5882013" y="2912156"/>
            <a:ext cx="588299" cy="342899"/>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Calibri"/>
                <a:ea typeface="Calibri"/>
                <a:cs typeface="Calibri"/>
                <a:sym typeface="Calibri"/>
              </a:rPr>
              <a:t>3:</a:t>
            </a:r>
          </a:p>
        </p:txBody>
      </p:sp>
      <p:sp>
        <p:nvSpPr>
          <p:cNvPr id="799" name="Shape 799"/>
          <p:cNvSpPr txBox="1"/>
          <p:nvPr/>
        </p:nvSpPr>
        <p:spPr>
          <a:xfrm>
            <a:off x="5805813" y="3490595"/>
            <a:ext cx="588299" cy="342899"/>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Calibri"/>
                <a:ea typeface="Calibri"/>
                <a:cs typeface="Calibri"/>
                <a:sym typeface="Calibri"/>
              </a:rPr>
              <a:t>4:</a:t>
            </a:r>
          </a:p>
        </p:txBody>
      </p:sp>
      <p:sp>
        <p:nvSpPr>
          <p:cNvPr id="800" name="Shape 800"/>
          <p:cNvSpPr txBox="1"/>
          <p:nvPr/>
        </p:nvSpPr>
        <p:spPr>
          <a:xfrm>
            <a:off x="5108724" y="4138508"/>
            <a:ext cx="588299" cy="342899"/>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Calibri"/>
                <a:ea typeface="Calibri"/>
                <a:cs typeface="Calibri"/>
                <a:sym typeface="Calibri"/>
              </a:rPr>
              <a:t>5:</a:t>
            </a:r>
          </a:p>
        </p:txBody>
      </p:sp>
      <p:sp>
        <p:nvSpPr>
          <p:cNvPr id="801" name="Shape 801"/>
          <p:cNvSpPr txBox="1"/>
          <p:nvPr/>
        </p:nvSpPr>
        <p:spPr>
          <a:xfrm>
            <a:off x="6767108" y="4170962"/>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6:</a:t>
            </a:r>
          </a:p>
        </p:txBody>
      </p:sp>
      <p:sp>
        <p:nvSpPr>
          <p:cNvPr id="802" name="Shape 802"/>
          <p:cNvSpPr txBox="1"/>
          <p:nvPr/>
        </p:nvSpPr>
        <p:spPr>
          <a:xfrm>
            <a:off x="5863997" y="467863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803" name="Shape 803"/>
          <p:cNvSpPr txBox="1"/>
          <p:nvPr/>
        </p:nvSpPr>
        <p:spPr>
          <a:xfrm>
            <a:off x="5863997" y="521203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8:</a:t>
            </a:r>
          </a:p>
        </p:txBody>
      </p:sp>
      <p:sp>
        <p:nvSpPr>
          <p:cNvPr id="30" name="Shape 804"/>
          <p:cNvSpPr txBox="1"/>
          <p:nvPr/>
        </p:nvSpPr>
        <p:spPr>
          <a:xfrm>
            <a:off x="5685098" y="3743603"/>
            <a:ext cx="499200" cy="330899"/>
          </a:xfrm>
          <a:prstGeom prst="rect">
            <a:avLst/>
          </a:prstGeom>
          <a:noFill/>
          <a:ln>
            <a:noFill/>
          </a:ln>
        </p:spPr>
        <p:txBody>
          <a:bodyPr lIns="91425" tIns="91425" rIns="91425" bIns="91425" anchor="t" anchorCtr="0">
            <a:noAutofit/>
          </a:bodyPr>
          <a:lstStyle/>
          <a:p>
            <a:r>
              <a:rPr lang="en-US" dirty="0"/>
              <a:t>true</a:t>
            </a:r>
          </a:p>
        </p:txBody>
      </p:sp>
      <p:sp>
        <p:nvSpPr>
          <p:cNvPr id="31" name="Shape 805"/>
          <p:cNvSpPr txBox="1"/>
          <p:nvPr/>
        </p:nvSpPr>
        <p:spPr>
          <a:xfrm>
            <a:off x="7522350" y="3729537"/>
            <a:ext cx="573300" cy="381600"/>
          </a:xfrm>
          <a:prstGeom prst="rect">
            <a:avLst/>
          </a:prstGeom>
          <a:noFill/>
          <a:ln>
            <a:noFill/>
          </a:ln>
        </p:spPr>
        <p:txBody>
          <a:bodyPr lIns="91425" tIns="91425" rIns="91425" bIns="91425" anchor="t" anchorCtr="0">
            <a:noAutofit/>
          </a:bodyPr>
          <a:lstStyle/>
          <a:p>
            <a:r>
              <a:rPr lang="en-US"/>
              <a:t>false</a:t>
            </a:r>
          </a:p>
        </p:txBody>
      </p:sp>
    </p:spTree>
    <p:extLst>
      <p:ext uri="{BB962C8B-B14F-4D97-AF65-F5344CB8AC3E}">
        <p14:creationId xmlns:p14="http://schemas.microsoft.com/office/powerpoint/2010/main" val="170934191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title"/>
          </p:nvPr>
        </p:nvSpPr>
        <p:spPr>
          <a:prstGeom prst="rect">
            <a:avLst/>
          </a:prstGeom>
        </p:spPr>
        <p:txBody>
          <a:bodyPr vert="horz" lIns="91425" tIns="91425" rIns="91425" bIns="91425" rtlCol="0" anchor="ctr" anchorCtr="0">
            <a:noAutofit/>
          </a:bodyPr>
          <a:lstStyle/>
          <a:p>
            <a:r>
              <a:rPr lang="en-US" b="0">
                <a:solidFill>
                  <a:schemeClr val="tx1"/>
                </a:solidFill>
              </a:rPr>
              <a:t>Live Variables Analysis</a:t>
            </a:r>
          </a:p>
        </p:txBody>
      </p:sp>
      <p:graphicFrame>
        <p:nvGraphicFramePr>
          <p:cNvPr id="778" name="Shape 778"/>
          <p:cNvGraphicFramePr/>
          <p:nvPr>
            <p:extLst>
              <p:ext uri="{D42A27DB-BD31-4B8C-83A1-F6EECF244321}">
                <p14:modId xmlns:p14="http://schemas.microsoft.com/office/powerpoint/2010/main" val="139537464"/>
              </p:ext>
            </p:extLst>
          </p:nvPr>
        </p:nvGraphicFramePr>
        <p:xfrm>
          <a:off x="1246463" y="1532848"/>
          <a:ext cx="3165125" cy="4937490"/>
        </p:xfrm>
        <a:graphic>
          <a:graphicData uri="http://schemas.openxmlformats.org/drawingml/2006/table">
            <a:tbl>
              <a:tblPr>
                <a:noFill/>
                <a:tableStyleId>{1C1F080B-CE64-402C-B42E-1BEF15ED60EC}</a:tableStyleId>
              </a:tblPr>
              <a:tblGrid>
                <a:gridCol w="471152"/>
                <a:gridCol w="1333722"/>
                <a:gridCol w="1360251"/>
              </a:tblGrid>
              <a:tr h="417725">
                <a:tc>
                  <a:txBody>
                    <a:bodyPr/>
                    <a:lstStyle/>
                    <a:p>
                      <a:pPr lvl="0" algn="ctr" rtl="0">
                        <a:spcBef>
                          <a:spcPts val="0"/>
                        </a:spcBef>
                        <a:buNone/>
                      </a:pPr>
                      <a:r>
                        <a:rPr lang="en-US" sz="2400" dirty="0"/>
                        <a:t>n</a:t>
                      </a:r>
                    </a:p>
                  </a:txBody>
                  <a:tcPr marL="91425" marR="91425" marT="91425" marB="91425"/>
                </a:tc>
                <a:tc>
                  <a:txBody>
                    <a:bodyPr/>
                    <a:lstStyle/>
                    <a:p>
                      <a:pPr lvl="0" algn="ctr" rtl="0">
                        <a:spcBef>
                          <a:spcPts val="0"/>
                        </a:spcBef>
                        <a:buNone/>
                      </a:pPr>
                      <a:r>
                        <a:rPr lang="en-US" sz="2400" dirty="0"/>
                        <a:t>IN[n]</a:t>
                      </a:r>
                    </a:p>
                  </a:txBody>
                  <a:tcPr marL="91425" marR="91425" marT="91425" marB="91425"/>
                </a:tc>
                <a:tc>
                  <a:txBody>
                    <a:bodyPr/>
                    <a:lstStyle/>
                    <a:p>
                      <a:pPr lvl="0" algn="ctr" rtl="0">
                        <a:spcBef>
                          <a:spcPts val="0"/>
                        </a:spcBef>
                        <a:buNone/>
                      </a:pPr>
                      <a:r>
                        <a:rPr lang="en-US" sz="2400" dirty="0"/>
                        <a:t>OUT[n]</a:t>
                      </a:r>
                    </a:p>
                  </a:txBody>
                  <a:tcPr marL="91425" marR="91425" marT="91425" marB="91425"/>
                </a:tc>
              </a:tr>
              <a:tr h="417725">
                <a:tc>
                  <a:txBody>
                    <a:bodyPr/>
                    <a:lstStyle/>
                    <a:p>
                      <a:pPr lvl="0" rtl="0">
                        <a:spcBef>
                          <a:spcPts val="0"/>
                        </a:spcBef>
                        <a:buNone/>
                      </a:pPr>
                      <a:r>
                        <a:rPr lang="en-US" sz="2400"/>
                        <a:t>1</a:t>
                      </a:r>
                    </a:p>
                  </a:txBody>
                  <a:tcPr marL="91425" marR="91425" marT="91425" marB="91425"/>
                </a:tc>
                <a:tc>
                  <a:txBody>
                    <a:bodyPr/>
                    <a:lstStyle/>
                    <a:p>
                      <a:pPr lvl="0" algn="ctr" rtl="0">
                        <a:spcBef>
                          <a:spcPts val="0"/>
                        </a:spcBef>
                        <a:buNone/>
                      </a:pPr>
                      <a:r>
                        <a:rPr lang="en-US" sz="2400" dirty="0" smtClean="0">
                          <a:solidFill>
                            <a:schemeClr val="tx1"/>
                          </a:solidFill>
                        </a:rPr>
                        <a:t>--</a:t>
                      </a:r>
                      <a:endParaRPr lang="en-US" sz="2400" dirty="0">
                        <a:solidFill>
                          <a:schemeClr val="tx1"/>
                        </a:solidFill>
                      </a:endParaRPr>
                    </a:p>
                  </a:txBody>
                  <a:tcPr marL="91425" marR="91425" marT="91425" marB="91425"/>
                </a:tc>
                <a:tc>
                  <a:txBody>
                    <a:bodyPr/>
                    <a:lstStyle/>
                    <a:p>
                      <a:pPr lvl="0" rtl="0">
                        <a:spcBef>
                          <a:spcPts val="0"/>
                        </a:spcBef>
                        <a:buClr>
                          <a:schemeClr val="dk1"/>
                        </a:buClr>
                        <a:buSzPct val="68750"/>
                        <a:buFont typeface="Arial"/>
                        <a:buNone/>
                      </a:pPr>
                      <a:r>
                        <a:rPr lang="en-US" sz="2400" dirty="0" smtClean="0">
                          <a:solidFill>
                            <a:schemeClr val="tx1"/>
                          </a:solidFill>
                        </a:rPr>
                        <a:t> </a:t>
                      </a:r>
                      <a:r>
                        <a:rPr lang="en-US" sz="2400" b="1" dirty="0" smtClean="0">
                          <a:solidFill>
                            <a:schemeClr val="tx1"/>
                          </a:solidFill>
                        </a:rPr>
                        <a:t>∅</a:t>
                      </a:r>
                      <a:endParaRPr lang="en-US" sz="2400" b="1" dirty="0">
                        <a:solidFill>
                          <a:schemeClr val="tx1"/>
                        </a:solidFill>
                      </a:endParaRPr>
                    </a:p>
                  </a:txBody>
                  <a:tcPr marL="91425" marR="91425" marT="91425" marB="91425"/>
                </a:tc>
              </a:tr>
              <a:tr h="417725">
                <a:tc>
                  <a:txBody>
                    <a:bodyPr/>
                    <a:lstStyle/>
                    <a:p>
                      <a:pPr lvl="0" rtl="0">
                        <a:spcBef>
                          <a:spcPts val="0"/>
                        </a:spcBef>
                        <a:buNone/>
                      </a:pPr>
                      <a:r>
                        <a:rPr lang="en-US" sz="2400" dirty="0"/>
                        <a:t>2</a:t>
                      </a:r>
                    </a:p>
                  </a:txBody>
                  <a:tcPr marL="91425" marR="91425" marT="91425" marB="91425"/>
                </a:tc>
                <a:tc>
                  <a:txBody>
                    <a:bodyPr/>
                    <a:lstStyle/>
                    <a:p>
                      <a:pPr lvl="0" rtl="0">
                        <a:spcBef>
                          <a:spcPts val="0"/>
                        </a:spcBef>
                        <a:buClr>
                          <a:schemeClr val="dk1"/>
                        </a:buClr>
                        <a:buSzPct val="68750"/>
                        <a:buFont typeface="Arial"/>
                        <a:buNone/>
                      </a:pPr>
                      <a:r>
                        <a:rPr lang="en-US" sz="2400" dirty="0" smtClean="0">
                          <a:solidFill>
                            <a:schemeClr val="tx1"/>
                          </a:solidFill>
                        </a:rPr>
                        <a:t> </a:t>
                      </a:r>
                      <a:r>
                        <a:rPr lang="en-US" sz="2400" b="1" dirty="0" smtClean="0">
                          <a:solidFill>
                            <a:schemeClr val="tx1"/>
                          </a:solidFill>
                        </a:rPr>
                        <a:t>∅</a:t>
                      </a:r>
                      <a:endParaRPr lang="en-US" sz="2400" b="1" dirty="0">
                        <a:solidFill>
                          <a:schemeClr val="tx1"/>
                        </a:solidFill>
                      </a:endParaRPr>
                    </a:p>
                  </a:txBody>
                  <a:tcPr marL="91425" marR="91425" marT="91425" marB="91425"/>
                </a:tc>
                <a:tc>
                  <a:txBody>
                    <a:bodyPr/>
                    <a:lstStyle/>
                    <a:p>
                      <a:pPr lvl="0" rtl="0">
                        <a:spcBef>
                          <a:spcPts val="0"/>
                        </a:spcBef>
                        <a:buNone/>
                      </a:pPr>
                      <a:r>
                        <a:rPr lang="en-US" sz="2400" dirty="0" smtClean="0">
                          <a:solidFill>
                            <a:schemeClr val="tx1"/>
                          </a:solidFill>
                        </a:rPr>
                        <a:t>{ </a:t>
                      </a:r>
                      <a:r>
                        <a:rPr lang="en-US" sz="2400" dirty="0">
                          <a:solidFill>
                            <a:schemeClr val="tx1"/>
                          </a:solidFill>
                        </a:rPr>
                        <a:t>y }</a:t>
                      </a:r>
                    </a:p>
                  </a:txBody>
                  <a:tcPr marL="91425" marR="91425" marT="91425" marB="91425"/>
                </a:tc>
              </a:tr>
              <a:tr h="417725">
                <a:tc>
                  <a:txBody>
                    <a:bodyPr/>
                    <a:lstStyle/>
                    <a:p>
                      <a:pPr lvl="0" rtl="0">
                        <a:spcBef>
                          <a:spcPts val="0"/>
                        </a:spcBef>
                        <a:buNone/>
                      </a:pPr>
                      <a:r>
                        <a:rPr lang="en-US" sz="2400"/>
                        <a:t>3</a:t>
                      </a:r>
                    </a:p>
                  </a:txBody>
                  <a:tcPr marL="91425" marR="91425" marT="91425" marB="91425"/>
                </a:tc>
                <a:tc>
                  <a:txBody>
                    <a:bodyPr/>
                    <a:lstStyle/>
                    <a:p>
                      <a:pPr lvl="0" rtl="0">
                        <a:spcBef>
                          <a:spcPts val="0"/>
                        </a:spcBef>
                        <a:buNone/>
                      </a:pPr>
                      <a:r>
                        <a:rPr lang="en-US" sz="2400" dirty="0" smtClean="0">
                          <a:solidFill>
                            <a:schemeClr val="tx1"/>
                          </a:solidFill>
                        </a:rPr>
                        <a:t>{ y }</a:t>
                      </a:r>
                      <a:endParaRPr lang="en-US" sz="2400" dirty="0">
                        <a:solidFill>
                          <a:schemeClr val="tx1"/>
                        </a:solidFill>
                      </a:endParaRPr>
                    </a:p>
                  </a:txBody>
                  <a:tcPr marL="91425" marR="91425" marT="91425" marB="91425"/>
                </a:tc>
                <a:tc>
                  <a:txBody>
                    <a:bodyPr/>
                    <a:lstStyle/>
                    <a:p>
                      <a:pPr lvl="0" rtl="0">
                        <a:spcBef>
                          <a:spcPts val="0"/>
                        </a:spcBef>
                        <a:buNone/>
                      </a:pPr>
                      <a:r>
                        <a:rPr lang="en-US" sz="2400" dirty="0" smtClean="0">
                          <a:solidFill>
                            <a:schemeClr val="tx1"/>
                          </a:solidFill>
                        </a:rPr>
                        <a:t>{ </a:t>
                      </a:r>
                      <a:r>
                        <a:rPr lang="en-US" sz="2400" dirty="0">
                          <a:solidFill>
                            <a:schemeClr val="tx1"/>
                          </a:solidFill>
                        </a:rPr>
                        <a:t>x, y }</a:t>
                      </a:r>
                    </a:p>
                  </a:txBody>
                  <a:tcPr marL="91425" marR="91425" marT="91425" marB="91425"/>
                </a:tc>
              </a:tr>
              <a:tr h="417725">
                <a:tc>
                  <a:txBody>
                    <a:bodyPr/>
                    <a:lstStyle/>
                    <a:p>
                      <a:pPr lvl="0" rtl="0">
                        <a:spcBef>
                          <a:spcPts val="0"/>
                        </a:spcBef>
                        <a:buNone/>
                      </a:pPr>
                      <a:r>
                        <a:rPr lang="en-US" sz="2400"/>
                        <a:t>4</a:t>
                      </a:r>
                    </a:p>
                  </a:txBody>
                  <a:tcPr marL="91425" marR="91425" marT="91425" marB="91425"/>
                </a:tc>
                <a:tc>
                  <a:txBody>
                    <a:bodyPr/>
                    <a:lstStyle/>
                    <a:p>
                      <a:pPr lvl="0" rtl="0">
                        <a:spcBef>
                          <a:spcPts val="0"/>
                        </a:spcBef>
                        <a:buNone/>
                      </a:pPr>
                      <a:r>
                        <a:rPr lang="en-US" sz="2400" dirty="0" smtClean="0">
                          <a:solidFill>
                            <a:schemeClr val="tx1"/>
                          </a:solidFill>
                        </a:rPr>
                        <a:t>{ </a:t>
                      </a:r>
                      <a:r>
                        <a:rPr lang="en-US" sz="2400" dirty="0">
                          <a:solidFill>
                            <a:schemeClr val="tx1"/>
                          </a:solidFill>
                        </a:rPr>
                        <a:t>x, y }</a:t>
                      </a:r>
                    </a:p>
                  </a:txBody>
                  <a:tcPr marL="91425" marR="91425" marT="91425" marB="91425"/>
                </a:tc>
                <a:tc>
                  <a:txBody>
                    <a:bodyPr/>
                    <a:lstStyle/>
                    <a:p>
                      <a:pPr lvl="0" rtl="0">
                        <a:spcBef>
                          <a:spcPts val="0"/>
                        </a:spcBef>
                        <a:buNone/>
                      </a:pPr>
                      <a:r>
                        <a:rPr lang="en-US" sz="2400" dirty="0" smtClean="0">
                          <a:solidFill>
                            <a:schemeClr val="tx1"/>
                          </a:solidFill>
                        </a:rPr>
                        <a:t>{ </a:t>
                      </a:r>
                      <a:r>
                        <a:rPr lang="en-US" sz="2400" dirty="0">
                          <a:solidFill>
                            <a:schemeClr val="tx1"/>
                          </a:solidFill>
                        </a:rPr>
                        <a:t>y }</a:t>
                      </a:r>
                    </a:p>
                  </a:txBody>
                  <a:tcPr marL="91425" marR="91425" marT="91425" marB="91425"/>
                </a:tc>
              </a:tr>
              <a:tr h="417725">
                <a:tc>
                  <a:txBody>
                    <a:bodyPr/>
                    <a:lstStyle/>
                    <a:p>
                      <a:pPr lvl="0" rtl="0">
                        <a:spcBef>
                          <a:spcPts val="0"/>
                        </a:spcBef>
                        <a:buNone/>
                      </a:pPr>
                      <a:r>
                        <a:rPr lang="en-US" sz="2400"/>
                        <a:t>5</a:t>
                      </a:r>
                    </a:p>
                  </a:txBody>
                  <a:tcPr marL="91425" marR="91425" marT="91425" marB="91425"/>
                </a:tc>
                <a:tc>
                  <a:txBody>
                    <a:bodyPr/>
                    <a:lstStyle/>
                    <a:p>
                      <a:pPr lvl="0" rtl="0">
                        <a:spcBef>
                          <a:spcPts val="0"/>
                        </a:spcBef>
                        <a:buNone/>
                      </a:pPr>
                      <a:r>
                        <a:rPr lang="en-US" sz="2400" dirty="0" smtClean="0">
                          <a:solidFill>
                            <a:schemeClr val="tx1"/>
                          </a:solidFill>
                        </a:rPr>
                        <a:t>{ </a:t>
                      </a:r>
                      <a:r>
                        <a:rPr lang="en-US" sz="2400" dirty="0">
                          <a:solidFill>
                            <a:schemeClr val="tx1"/>
                          </a:solidFill>
                        </a:rPr>
                        <a:t>y }</a:t>
                      </a:r>
                    </a:p>
                  </a:txBody>
                  <a:tcPr marL="91425" marR="91425" marT="91425" marB="91425"/>
                </a:tc>
                <a:tc>
                  <a:txBody>
                    <a:bodyPr/>
                    <a:lstStyle/>
                    <a:p>
                      <a:pPr lvl="0" rtl="0">
                        <a:spcBef>
                          <a:spcPts val="0"/>
                        </a:spcBef>
                        <a:buNone/>
                      </a:pPr>
                      <a:r>
                        <a:rPr lang="en-US" sz="2400" dirty="0" smtClean="0">
                          <a:solidFill>
                            <a:schemeClr val="tx1"/>
                          </a:solidFill>
                        </a:rPr>
                        <a:t>{ </a:t>
                      </a:r>
                      <a:r>
                        <a:rPr lang="en-US" sz="2400" dirty="0">
                          <a:solidFill>
                            <a:schemeClr val="tx1"/>
                          </a:solidFill>
                        </a:rPr>
                        <a:t>z }</a:t>
                      </a:r>
                    </a:p>
                  </a:txBody>
                  <a:tcPr marL="91425" marR="91425" marT="91425" marB="91425"/>
                </a:tc>
              </a:tr>
              <a:tr h="417725">
                <a:tc>
                  <a:txBody>
                    <a:bodyPr/>
                    <a:lstStyle/>
                    <a:p>
                      <a:pPr lvl="0" rtl="0">
                        <a:spcBef>
                          <a:spcPts val="0"/>
                        </a:spcBef>
                        <a:buNone/>
                      </a:pPr>
                      <a:r>
                        <a:rPr lang="en-US" sz="2400"/>
                        <a:t>6</a:t>
                      </a:r>
                    </a:p>
                  </a:txBody>
                  <a:tcPr marL="91425" marR="91425" marT="91425" marB="91425"/>
                </a:tc>
                <a:tc>
                  <a:txBody>
                    <a:bodyPr/>
                    <a:lstStyle/>
                    <a:p>
                      <a:pPr lvl="0" rtl="0">
                        <a:spcBef>
                          <a:spcPts val="0"/>
                        </a:spcBef>
                        <a:buNone/>
                      </a:pPr>
                      <a:r>
                        <a:rPr lang="en-US" sz="2400" dirty="0" smtClean="0">
                          <a:solidFill>
                            <a:schemeClr val="tx1"/>
                          </a:solidFill>
                        </a:rPr>
                        <a:t>{ </a:t>
                      </a:r>
                      <a:r>
                        <a:rPr lang="en-US" sz="2400" dirty="0">
                          <a:solidFill>
                            <a:schemeClr val="tx1"/>
                          </a:solidFill>
                        </a:rPr>
                        <a:t>y }</a:t>
                      </a:r>
                    </a:p>
                  </a:txBody>
                  <a:tcPr marL="91425" marR="91425" marT="91425" marB="91425"/>
                </a:tc>
                <a:tc>
                  <a:txBody>
                    <a:bodyPr/>
                    <a:lstStyle/>
                    <a:p>
                      <a:pPr lvl="0" rtl="0">
                        <a:spcBef>
                          <a:spcPts val="0"/>
                        </a:spcBef>
                        <a:buNone/>
                      </a:pPr>
                      <a:r>
                        <a:rPr lang="en-US" sz="2400" dirty="0" smtClean="0">
                          <a:solidFill>
                            <a:schemeClr val="tx1"/>
                          </a:solidFill>
                        </a:rPr>
                        <a:t>{ </a:t>
                      </a:r>
                      <a:r>
                        <a:rPr lang="en-US" sz="2400" dirty="0">
                          <a:solidFill>
                            <a:schemeClr val="tx1"/>
                          </a:solidFill>
                        </a:rPr>
                        <a:t>z }</a:t>
                      </a:r>
                    </a:p>
                  </a:txBody>
                  <a:tcPr marL="91425" marR="91425" marT="91425" marB="91425"/>
                </a:tc>
              </a:tr>
              <a:tr h="417725">
                <a:tc>
                  <a:txBody>
                    <a:bodyPr/>
                    <a:lstStyle/>
                    <a:p>
                      <a:pPr lvl="0" rtl="0">
                        <a:spcBef>
                          <a:spcPts val="0"/>
                        </a:spcBef>
                        <a:buNone/>
                      </a:pPr>
                      <a:r>
                        <a:rPr lang="en-US" sz="2400"/>
                        <a:t>7</a:t>
                      </a:r>
                    </a:p>
                  </a:txBody>
                  <a:tcPr marL="91425" marR="91425" marT="91425" marB="91425"/>
                </a:tc>
                <a:tc>
                  <a:txBody>
                    <a:bodyPr/>
                    <a:lstStyle/>
                    <a:p>
                      <a:pPr lvl="0" rtl="0">
                        <a:spcBef>
                          <a:spcPts val="0"/>
                        </a:spcBef>
                        <a:buNone/>
                      </a:pPr>
                      <a:r>
                        <a:rPr lang="en-US" sz="2400" dirty="0" smtClean="0">
                          <a:solidFill>
                            <a:schemeClr val="tx1"/>
                          </a:solidFill>
                        </a:rPr>
                        <a:t>{ </a:t>
                      </a:r>
                      <a:r>
                        <a:rPr lang="en-US" sz="2400" dirty="0">
                          <a:solidFill>
                            <a:schemeClr val="tx1"/>
                          </a:solidFill>
                        </a:rPr>
                        <a:t>z }</a:t>
                      </a:r>
                    </a:p>
                  </a:txBody>
                  <a:tcPr marL="91425" marR="91425" marT="91425" marB="91425"/>
                </a:tc>
                <a:tc>
                  <a:txBody>
                    <a:bodyPr/>
                    <a:lstStyle/>
                    <a:p>
                      <a:pPr lvl="0" rtl="0">
                        <a:spcBef>
                          <a:spcPts val="0"/>
                        </a:spcBef>
                        <a:buNone/>
                      </a:pPr>
                      <a:r>
                        <a:rPr lang="en-US" sz="2400" dirty="0" smtClean="0">
                          <a:solidFill>
                            <a:schemeClr val="tx1"/>
                          </a:solidFill>
                        </a:rPr>
                        <a:t> </a:t>
                      </a:r>
                      <a:r>
                        <a:rPr lang="en-US" sz="2400" b="1" dirty="0" smtClean="0">
                          <a:solidFill>
                            <a:schemeClr val="tx1"/>
                          </a:solidFill>
                        </a:rPr>
                        <a:t>∅</a:t>
                      </a:r>
                      <a:endParaRPr lang="en-US" sz="2400" b="1" dirty="0">
                        <a:solidFill>
                          <a:schemeClr val="tx1"/>
                        </a:solidFill>
                      </a:endParaRPr>
                    </a:p>
                  </a:txBody>
                  <a:tcPr marL="91425" marR="91425" marT="91425" marB="91425"/>
                </a:tc>
              </a:tr>
              <a:tr h="417725">
                <a:tc>
                  <a:txBody>
                    <a:bodyPr/>
                    <a:lstStyle/>
                    <a:p>
                      <a:pPr lvl="0" rtl="0">
                        <a:spcBef>
                          <a:spcPts val="0"/>
                        </a:spcBef>
                        <a:buNone/>
                      </a:pPr>
                      <a:r>
                        <a:rPr lang="en-US" sz="2400"/>
                        <a:t>8</a:t>
                      </a:r>
                    </a:p>
                  </a:txBody>
                  <a:tcPr marL="91425" marR="91425" marT="91425" marB="91425"/>
                </a:tc>
                <a:tc>
                  <a:txBody>
                    <a:bodyPr/>
                    <a:lstStyle/>
                    <a:p>
                      <a:pPr lvl="0" rtl="0">
                        <a:spcBef>
                          <a:spcPts val="0"/>
                        </a:spcBef>
                        <a:buNone/>
                      </a:pPr>
                      <a:r>
                        <a:rPr lang="en-US" sz="2400" dirty="0" smtClean="0">
                          <a:solidFill>
                            <a:schemeClr val="tx1"/>
                          </a:solidFill>
                        </a:rPr>
                        <a:t> </a:t>
                      </a:r>
                      <a:r>
                        <a:rPr lang="en-US" sz="2400" b="1" dirty="0" smtClean="0">
                          <a:solidFill>
                            <a:schemeClr val="tx1"/>
                          </a:solidFill>
                        </a:rPr>
                        <a:t>∅</a:t>
                      </a:r>
                      <a:endParaRPr lang="en-US" sz="2400" b="1" dirty="0">
                        <a:solidFill>
                          <a:schemeClr val="tx1"/>
                        </a:solidFill>
                      </a:endParaRPr>
                    </a:p>
                  </a:txBody>
                  <a:tcPr marL="91425" marR="91425" marT="91425" marB="91425"/>
                </a:tc>
                <a:tc>
                  <a:txBody>
                    <a:bodyPr/>
                    <a:lstStyle/>
                    <a:p>
                      <a:pPr lvl="0" algn="ctr" rtl="0">
                        <a:spcBef>
                          <a:spcPts val="0"/>
                        </a:spcBef>
                        <a:buNone/>
                      </a:pPr>
                      <a:r>
                        <a:rPr lang="en-US" sz="2400" dirty="0" smtClean="0">
                          <a:solidFill>
                            <a:schemeClr val="tx1"/>
                          </a:solidFill>
                        </a:rPr>
                        <a:t>--</a:t>
                      </a:r>
                      <a:endParaRPr lang="en-US" sz="2400" dirty="0">
                        <a:solidFill>
                          <a:schemeClr val="tx1"/>
                        </a:solidFill>
                      </a:endParaRPr>
                    </a:p>
                  </a:txBody>
                  <a:tcPr marL="91425" marR="91425" marT="91425" marB="91425"/>
                </a:tc>
              </a:tr>
            </a:tbl>
          </a:graphicData>
        </a:graphic>
      </p:graphicFrame>
      <p:cxnSp>
        <p:nvCxnSpPr>
          <p:cNvPr id="779" name="Shape 779"/>
          <p:cNvCxnSpPr>
            <a:stCxn id="780" idx="2"/>
            <a:endCxn id="781" idx="0"/>
          </p:cNvCxnSpPr>
          <p:nvPr/>
        </p:nvCxnSpPr>
        <p:spPr>
          <a:xfrm>
            <a:off x="6081655" y="4463919"/>
            <a:ext cx="785099" cy="258900"/>
          </a:xfrm>
          <a:prstGeom prst="straightConnector1">
            <a:avLst/>
          </a:prstGeom>
          <a:noFill/>
          <a:ln w="25400" cap="flat" cmpd="sng">
            <a:solidFill>
              <a:srgbClr val="000000"/>
            </a:solidFill>
            <a:prstDash val="solid"/>
            <a:round/>
            <a:headEnd type="none" w="med" len="med"/>
            <a:tailEnd type="triangle" w="lg" len="lg"/>
          </a:ln>
        </p:spPr>
      </p:cxnSp>
      <p:cxnSp>
        <p:nvCxnSpPr>
          <p:cNvPr id="782" name="Shape 782"/>
          <p:cNvCxnSpPr>
            <a:stCxn id="783" idx="2"/>
            <a:endCxn id="784" idx="0"/>
          </p:cNvCxnSpPr>
          <p:nvPr/>
        </p:nvCxnSpPr>
        <p:spPr>
          <a:xfrm>
            <a:off x="6866799" y="3261690"/>
            <a:ext cx="3600" cy="294300"/>
          </a:xfrm>
          <a:prstGeom prst="straightConnector1">
            <a:avLst/>
          </a:prstGeom>
          <a:noFill/>
          <a:ln w="25400" cap="flat" cmpd="sng">
            <a:solidFill>
              <a:srgbClr val="000000"/>
            </a:solidFill>
            <a:prstDash val="solid"/>
            <a:round/>
            <a:headEnd type="none" w="med" len="med"/>
            <a:tailEnd type="triangle" w="lg" len="lg"/>
          </a:ln>
        </p:spPr>
      </p:cxnSp>
      <p:sp>
        <p:nvSpPr>
          <p:cNvPr id="783" name="Shape 783"/>
          <p:cNvSpPr/>
          <p:nvPr/>
        </p:nvSpPr>
        <p:spPr>
          <a:xfrm>
            <a:off x="6395955" y="2974590"/>
            <a:ext cx="941699"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 = 2</a:t>
            </a:r>
          </a:p>
        </p:txBody>
      </p:sp>
      <p:cxnSp>
        <p:nvCxnSpPr>
          <p:cNvPr id="785" name="Shape 785"/>
          <p:cNvCxnSpPr>
            <a:endCxn id="787" idx="0"/>
          </p:cNvCxnSpPr>
          <p:nvPr/>
        </p:nvCxnSpPr>
        <p:spPr>
          <a:xfrm>
            <a:off x="6866799" y="2181052"/>
            <a:ext cx="0" cy="242700"/>
          </a:xfrm>
          <a:prstGeom prst="straightConnector1">
            <a:avLst/>
          </a:prstGeom>
          <a:noFill/>
          <a:ln w="25400" cap="flat" cmpd="sng">
            <a:solidFill>
              <a:srgbClr val="000000"/>
            </a:solidFill>
            <a:prstDash val="solid"/>
            <a:round/>
            <a:headEnd type="none" w="med" len="med"/>
            <a:tailEnd type="triangle" w="lg" len="lg"/>
          </a:ln>
        </p:spPr>
      </p:cxnSp>
      <p:sp>
        <p:nvSpPr>
          <p:cNvPr id="787" name="Shape 787"/>
          <p:cNvSpPr/>
          <p:nvPr/>
        </p:nvSpPr>
        <p:spPr>
          <a:xfrm>
            <a:off x="6395955" y="2423752"/>
            <a:ext cx="941699"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y = 4</a:t>
            </a:r>
          </a:p>
        </p:txBody>
      </p:sp>
      <p:sp>
        <p:nvSpPr>
          <p:cNvPr id="784" name="Shape 784"/>
          <p:cNvSpPr/>
          <p:nvPr/>
        </p:nvSpPr>
        <p:spPr>
          <a:xfrm>
            <a:off x="6280225" y="3556040"/>
            <a:ext cx="11802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chemeClr val="dk1"/>
              </a:buClr>
              <a:buSzPct val="25000"/>
            </a:pPr>
            <a:r>
              <a:rPr lang="en-US" sz="2200">
                <a:solidFill>
                  <a:schemeClr val="dk1"/>
                </a:solidFill>
                <a:latin typeface="Calibri"/>
                <a:ea typeface="Calibri"/>
                <a:cs typeface="Calibri"/>
                <a:sym typeface="Calibri"/>
              </a:rPr>
              <a:t>  (y!=x) ?</a:t>
            </a:r>
          </a:p>
        </p:txBody>
      </p:sp>
      <p:cxnSp>
        <p:nvCxnSpPr>
          <p:cNvPr id="788" name="Shape 788"/>
          <p:cNvCxnSpPr>
            <a:stCxn id="787" idx="2"/>
            <a:endCxn id="783" idx="0"/>
          </p:cNvCxnSpPr>
          <p:nvPr/>
        </p:nvCxnSpPr>
        <p:spPr>
          <a:xfrm>
            <a:off x="6866799" y="2710852"/>
            <a:ext cx="0" cy="263700"/>
          </a:xfrm>
          <a:prstGeom prst="straightConnector1">
            <a:avLst/>
          </a:prstGeom>
          <a:noFill/>
          <a:ln w="25400" cap="flat" cmpd="sng">
            <a:solidFill>
              <a:srgbClr val="000000"/>
            </a:solidFill>
            <a:prstDash val="solid"/>
            <a:round/>
            <a:headEnd type="none" w="med" len="med"/>
            <a:tailEnd type="triangle" w="lg" len="lg"/>
          </a:ln>
        </p:spPr>
      </p:cxnSp>
      <p:cxnSp>
        <p:nvCxnSpPr>
          <p:cNvPr id="789" name="Shape 789"/>
          <p:cNvCxnSpPr>
            <a:stCxn id="784" idx="2"/>
            <a:endCxn id="780" idx="0"/>
          </p:cNvCxnSpPr>
          <p:nvPr/>
        </p:nvCxnSpPr>
        <p:spPr>
          <a:xfrm flipH="1">
            <a:off x="6081625" y="3843145"/>
            <a:ext cx="788700" cy="333599"/>
          </a:xfrm>
          <a:prstGeom prst="straightConnector1">
            <a:avLst/>
          </a:prstGeom>
          <a:noFill/>
          <a:ln w="25400" cap="flat" cmpd="sng">
            <a:solidFill>
              <a:srgbClr val="000000"/>
            </a:solidFill>
            <a:prstDash val="solid"/>
            <a:round/>
            <a:headEnd type="none" w="med" len="med"/>
            <a:tailEnd type="triangle" w="lg" len="lg"/>
          </a:ln>
        </p:spPr>
      </p:cxnSp>
      <p:cxnSp>
        <p:nvCxnSpPr>
          <p:cNvPr id="790" name="Shape 790"/>
          <p:cNvCxnSpPr>
            <a:stCxn id="781" idx="2"/>
            <a:endCxn id="791" idx="0"/>
          </p:cNvCxnSpPr>
          <p:nvPr/>
        </p:nvCxnSpPr>
        <p:spPr>
          <a:xfrm>
            <a:off x="6866800" y="5010053"/>
            <a:ext cx="0" cy="258491"/>
          </a:xfrm>
          <a:prstGeom prst="straightConnector1">
            <a:avLst/>
          </a:prstGeom>
          <a:noFill/>
          <a:ln w="25400" cap="flat" cmpd="sng">
            <a:solidFill>
              <a:srgbClr val="000000"/>
            </a:solidFill>
            <a:prstDash val="solid"/>
            <a:round/>
            <a:headEnd type="none" w="med" len="med"/>
            <a:tailEnd type="triangle" w="lg" len="lg"/>
          </a:ln>
        </p:spPr>
      </p:cxnSp>
      <p:sp>
        <p:nvSpPr>
          <p:cNvPr id="791" name="Shape 791"/>
          <p:cNvSpPr/>
          <p:nvPr/>
        </p:nvSpPr>
        <p:spPr>
          <a:xfrm>
            <a:off x="6351850" y="5268544"/>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exit</a:t>
            </a:r>
          </a:p>
        </p:txBody>
      </p:sp>
      <p:sp>
        <p:nvSpPr>
          <p:cNvPr id="781" name="Shape 781"/>
          <p:cNvSpPr/>
          <p:nvPr/>
        </p:nvSpPr>
        <p:spPr>
          <a:xfrm>
            <a:off x="6351850" y="4722953"/>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x=z</a:t>
            </a:r>
          </a:p>
        </p:txBody>
      </p:sp>
      <p:sp>
        <p:nvSpPr>
          <p:cNvPr id="780" name="Shape 780"/>
          <p:cNvSpPr/>
          <p:nvPr/>
        </p:nvSpPr>
        <p:spPr>
          <a:xfrm>
            <a:off x="5566700" y="4176819"/>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dirty="0">
                <a:latin typeface="Calibri"/>
                <a:ea typeface="Calibri"/>
                <a:cs typeface="Calibri"/>
                <a:sym typeface="Calibri"/>
              </a:rPr>
              <a:t>z=y</a:t>
            </a:r>
          </a:p>
        </p:txBody>
      </p:sp>
      <p:cxnSp>
        <p:nvCxnSpPr>
          <p:cNvPr id="792" name="Shape 792"/>
          <p:cNvCxnSpPr>
            <a:stCxn id="784" idx="2"/>
            <a:endCxn id="793" idx="0"/>
          </p:cNvCxnSpPr>
          <p:nvPr/>
        </p:nvCxnSpPr>
        <p:spPr>
          <a:xfrm>
            <a:off x="6870325" y="3843145"/>
            <a:ext cx="865500" cy="359099"/>
          </a:xfrm>
          <a:prstGeom prst="straightConnector1">
            <a:avLst/>
          </a:prstGeom>
          <a:noFill/>
          <a:ln w="25400" cap="flat" cmpd="sng">
            <a:solidFill>
              <a:srgbClr val="000000"/>
            </a:solidFill>
            <a:prstDash val="solid"/>
            <a:round/>
            <a:headEnd type="none" w="med" len="med"/>
            <a:tailEnd type="triangle" w="lg" len="lg"/>
          </a:ln>
        </p:spPr>
      </p:cxnSp>
      <p:sp>
        <p:nvSpPr>
          <p:cNvPr id="794" name="Shape 794"/>
          <p:cNvSpPr/>
          <p:nvPr/>
        </p:nvSpPr>
        <p:spPr>
          <a:xfrm>
            <a:off x="6351850" y="1924023"/>
            <a:ext cx="1029900" cy="2763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entry</a:t>
            </a:r>
          </a:p>
        </p:txBody>
      </p:sp>
      <p:sp>
        <p:nvSpPr>
          <p:cNvPr id="793" name="Shape 793"/>
          <p:cNvSpPr/>
          <p:nvPr/>
        </p:nvSpPr>
        <p:spPr>
          <a:xfrm>
            <a:off x="7220775" y="4202322"/>
            <a:ext cx="1029900" cy="2871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200">
                <a:latin typeface="Calibri"/>
                <a:ea typeface="Calibri"/>
                <a:cs typeface="Calibri"/>
                <a:sym typeface="Calibri"/>
              </a:rPr>
              <a:t>z = y*y </a:t>
            </a:r>
          </a:p>
        </p:txBody>
      </p:sp>
      <p:cxnSp>
        <p:nvCxnSpPr>
          <p:cNvPr id="795" name="Shape 795"/>
          <p:cNvCxnSpPr>
            <a:stCxn id="793" idx="2"/>
            <a:endCxn id="781" idx="0"/>
          </p:cNvCxnSpPr>
          <p:nvPr/>
        </p:nvCxnSpPr>
        <p:spPr>
          <a:xfrm flipH="1">
            <a:off x="6866925" y="4489422"/>
            <a:ext cx="868800" cy="233400"/>
          </a:xfrm>
          <a:prstGeom prst="straightConnector1">
            <a:avLst/>
          </a:prstGeom>
          <a:noFill/>
          <a:ln w="25400" cap="flat" cmpd="sng">
            <a:solidFill>
              <a:srgbClr val="000000"/>
            </a:solidFill>
            <a:prstDash val="solid"/>
            <a:round/>
            <a:headEnd type="none" w="med" len="med"/>
            <a:tailEnd type="triangle" w="lg" len="lg"/>
          </a:ln>
        </p:spPr>
      </p:cxnSp>
      <p:sp>
        <p:nvSpPr>
          <p:cNvPr id="796" name="Shape 796"/>
          <p:cNvSpPr txBox="1"/>
          <p:nvPr/>
        </p:nvSpPr>
        <p:spPr>
          <a:xfrm>
            <a:off x="5882013" y="1867509"/>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1:</a:t>
            </a:r>
          </a:p>
        </p:txBody>
      </p:sp>
      <p:sp>
        <p:nvSpPr>
          <p:cNvPr id="797" name="Shape 797"/>
          <p:cNvSpPr txBox="1"/>
          <p:nvPr/>
        </p:nvSpPr>
        <p:spPr>
          <a:xfrm>
            <a:off x="5882013" y="2360740"/>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2:</a:t>
            </a:r>
          </a:p>
        </p:txBody>
      </p:sp>
      <p:sp>
        <p:nvSpPr>
          <p:cNvPr id="798" name="Shape 798"/>
          <p:cNvSpPr txBox="1"/>
          <p:nvPr/>
        </p:nvSpPr>
        <p:spPr>
          <a:xfrm>
            <a:off x="5882013" y="2912156"/>
            <a:ext cx="588299" cy="342899"/>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Calibri"/>
                <a:ea typeface="Calibri"/>
                <a:cs typeface="Calibri"/>
                <a:sym typeface="Calibri"/>
              </a:rPr>
              <a:t>3:</a:t>
            </a:r>
          </a:p>
        </p:txBody>
      </p:sp>
      <p:sp>
        <p:nvSpPr>
          <p:cNvPr id="799" name="Shape 799"/>
          <p:cNvSpPr txBox="1"/>
          <p:nvPr/>
        </p:nvSpPr>
        <p:spPr>
          <a:xfrm>
            <a:off x="5805813" y="3490595"/>
            <a:ext cx="588299" cy="342899"/>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Calibri"/>
                <a:ea typeface="Calibri"/>
                <a:cs typeface="Calibri"/>
                <a:sym typeface="Calibri"/>
              </a:rPr>
              <a:t>4:</a:t>
            </a:r>
          </a:p>
        </p:txBody>
      </p:sp>
      <p:sp>
        <p:nvSpPr>
          <p:cNvPr id="800" name="Shape 800"/>
          <p:cNvSpPr txBox="1"/>
          <p:nvPr/>
        </p:nvSpPr>
        <p:spPr>
          <a:xfrm>
            <a:off x="5108724" y="4138508"/>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5:</a:t>
            </a:r>
          </a:p>
        </p:txBody>
      </p:sp>
      <p:sp>
        <p:nvSpPr>
          <p:cNvPr id="801" name="Shape 801"/>
          <p:cNvSpPr txBox="1"/>
          <p:nvPr/>
        </p:nvSpPr>
        <p:spPr>
          <a:xfrm>
            <a:off x="6767108" y="4170962"/>
            <a:ext cx="588299" cy="342899"/>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Calibri"/>
                <a:ea typeface="Calibri"/>
                <a:cs typeface="Calibri"/>
                <a:sym typeface="Calibri"/>
              </a:rPr>
              <a:t>6:</a:t>
            </a:r>
          </a:p>
        </p:txBody>
      </p:sp>
      <p:sp>
        <p:nvSpPr>
          <p:cNvPr id="802" name="Shape 802"/>
          <p:cNvSpPr txBox="1"/>
          <p:nvPr/>
        </p:nvSpPr>
        <p:spPr>
          <a:xfrm>
            <a:off x="5863997" y="467863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7:</a:t>
            </a:r>
          </a:p>
        </p:txBody>
      </p:sp>
      <p:sp>
        <p:nvSpPr>
          <p:cNvPr id="803" name="Shape 803"/>
          <p:cNvSpPr txBox="1"/>
          <p:nvPr/>
        </p:nvSpPr>
        <p:spPr>
          <a:xfrm>
            <a:off x="5863997" y="5212035"/>
            <a:ext cx="588299" cy="342899"/>
          </a:xfrm>
          <a:prstGeom prst="rect">
            <a:avLst/>
          </a:prstGeom>
          <a:noFill/>
          <a:ln>
            <a:noFill/>
          </a:ln>
        </p:spPr>
        <p:txBody>
          <a:bodyPr lIns="91425" tIns="91425" rIns="91425" bIns="91425" anchor="ctr" anchorCtr="0">
            <a:noAutofit/>
          </a:bodyPr>
          <a:lstStyle/>
          <a:p>
            <a:pPr algn="ctr"/>
            <a:r>
              <a:rPr lang="en-US" sz="2400">
                <a:solidFill>
                  <a:schemeClr val="dk1"/>
                </a:solidFill>
                <a:latin typeface="Calibri"/>
                <a:ea typeface="Calibri"/>
                <a:cs typeface="Calibri"/>
                <a:sym typeface="Calibri"/>
              </a:rPr>
              <a:t>8:</a:t>
            </a:r>
          </a:p>
        </p:txBody>
      </p:sp>
      <p:sp>
        <p:nvSpPr>
          <p:cNvPr id="30" name="Shape 804"/>
          <p:cNvSpPr txBox="1"/>
          <p:nvPr/>
        </p:nvSpPr>
        <p:spPr>
          <a:xfrm>
            <a:off x="5685098" y="3743603"/>
            <a:ext cx="499200" cy="330899"/>
          </a:xfrm>
          <a:prstGeom prst="rect">
            <a:avLst/>
          </a:prstGeom>
          <a:noFill/>
          <a:ln>
            <a:noFill/>
          </a:ln>
        </p:spPr>
        <p:txBody>
          <a:bodyPr lIns="91425" tIns="91425" rIns="91425" bIns="91425" anchor="t" anchorCtr="0">
            <a:noAutofit/>
          </a:bodyPr>
          <a:lstStyle/>
          <a:p>
            <a:r>
              <a:rPr lang="en-US" dirty="0"/>
              <a:t>true</a:t>
            </a:r>
          </a:p>
        </p:txBody>
      </p:sp>
      <p:sp>
        <p:nvSpPr>
          <p:cNvPr id="31" name="Shape 805"/>
          <p:cNvSpPr txBox="1"/>
          <p:nvPr/>
        </p:nvSpPr>
        <p:spPr>
          <a:xfrm>
            <a:off x="7522350" y="3729537"/>
            <a:ext cx="573300" cy="381600"/>
          </a:xfrm>
          <a:prstGeom prst="rect">
            <a:avLst/>
          </a:prstGeom>
          <a:noFill/>
          <a:ln>
            <a:noFill/>
          </a:ln>
        </p:spPr>
        <p:txBody>
          <a:bodyPr lIns="91425" tIns="91425" rIns="91425" bIns="91425" anchor="t" anchorCtr="0">
            <a:noAutofit/>
          </a:bodyPr>
          <a:lstStyle/>
          <a:p>
            <a:r>
              <a:rPr lang="en-US"/>
              <a:t>false</a:t>
            </a:r>
          </a:p>
        </p:txBody>
      </p:sp>
    </p:spTree>
    <p:extLst>
      <p:ext uri="{BB962C8B-B14F-4D97-AF65-F5344CB8AC3E}">
        <p14:creationId xmlns:p14="http://schemas.microsoft.com/office/powerpoint/2010/main" val="6465857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prstGeom prst="rect">
            <a:avLst/>
          </a:prstGeom>
        </p:spPr>
        <p:txBody>
          <a:bodyPr vert="horz" lIns="91425" tIns="91425" rIns="91425" bIns="91425" rtlCol="0" anchor="ctr" anchorCtr="0">
            <a:noAutofit/>
          </a:bodyPr>
          <a:lstStyle/>
          <a:p>
            <a:r>
              <a:rPr lang="en-US" b="0">
                <a:solidFill>
                  <a:schemeClr val="tx1"/>
                </a:solidFill>
              </a:rPr>
              <a:t>Overall Pattern of Dataflow Analysis</a:t>
            </a:r>
          </a:p>
        </p:txBody>
      </p:sp>
      <p:sp>
        <p:nvSpPr>
          <p:cNvPr id="814" name="Shape 814"/>
          <p:cNvSpPr txBox="1">
            <a:spLocks noGrp="1"/>
          </p:cNvSpPr>
          <p:nvPr>
            <p:ph idx="1"/>
          </p:nvPr>
        </p:nvSpPr>
        <p:spPr>
          <a:xfrm>
            <a:off x="2116409" y="3426074"/>
            <a:ext cx="3031904" cy="52778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smtClean="0">
                <a:solidFill>
                  <a:schemeClr val="tx1"/>
                </a:solidFill>
                <a:ea typeface="Calibri Regular" charset="0"/>
                <a:cs typeface="Calibri Regular" charset="0"/>
                <a:sym typeface="Shadows Into Light"/>
              </a:rPr>
              <a:t>n</a:t>
            </a: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a:t>
            </a:r>
          </a:p>
        </p:txBody>
      </p:sp>
      <p:sp>
        <p:nvSpPr>
          <p:cNvPr id="812" name="Shape 812"/>
          <p:cNvSpPr txBox="1">
            <a:spLocks noGrp="1"/>
          </p:cNvSpPr>
          <p:nvPr>
            <p:ph type="body" idx="4294967295"/>
          </p:nvPr>
        </p:nvSpPr>
        <p:spPr>
          <a:xfrm>
            <a:off x="935567" y="1938866"/>
            <a:ext cx="8229600" cy="6858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 = </a:t>
            </a:r>
            <a:r>
              <a:rPr lang="en-US" dirty="0" smtClean="0">
                <a:solidFill>
                  <a:schemeClr val="tx1"/>
                </a:solidFill>
                <a:ea typeface="Calibri Regular" charset="0"/>
                <a:cs typeface="Calibri Regular" charset="0"/>
                <a:sym typeface="Shadows Into Light"/>
              </a:rPr>
              <a:t>   (              [</a:t>
            </a:r>
            <a:r>
              <a:rPr lang="en-US" dirty="0">
                <a:solidFill>
                  <a:schemeClr val="tx1"/>
                </a:solidFill>
                <a:ea typeface="Calibri Regular" charset="0"/>
                <a:cs typeface="Calibri Regular" charset="0"/>
                <a:sym typeface="Shadows Into Light"/>
              </a:rPr>
              <a:t>n] - KILL[n]) ∪ GEN[n]</a:t>
            </a:r>
          </a:p>
        </p:txBody>
      </p:sp>
      <p:sp>
        <p:nvSpPr>
          <p:cNvPr id="813" name="Shape 813"/>
          <p:cNvSpPr txBox="1">
            <a:spLocks noGrp="1"/>
          </p:cNvSpPr>
          <p:nvPr>
            <p:ph type="body" idx="4294967295"/>
          </p:nvPr>
        </p:nvSpPr>
        <p:spPr>
          <a:xfrm>
            <a:off x="457200" y="2744749"/>
            <a:ext cx="6210300" cy="687388"/>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sz="2950" dirty="0" smtClean="0">
                <a:solidFill>
                  <a:schemeClr val="tx1"/>
                </a:solidFill>
                <a:ea typeface="Calibri Regular" charset="0"/>
                <a:cs typeface="Calibri Regular" charset="0"/>
                <a:sym typeface="Shadows Into Light"/>
              </a:rPr>
              <a:t>              [</a:t>
            </a:r>
            <a:r>
              <a:rPr lang="en-US" sz="2950" dirty="0">
                <a:solidFill>
                  <a:schemeClr val="tx1"/>
                </a:solidFill>
                <a:ea typeface="Calibri Regular" charset="0"/>
                <a:cs typeface="Calibri Regular" charset="0"/>
                <a:sym typeface="Shadows Into Light"/>
              </a:rPr>
              <a:t>n] =                 </a:t>
            </a:r>
            <a:r>
              <a:rPr lang="en-US" sz="2950" dirty="0" smtClean="0">
                <a:solidFill>
                  <a:schemeClr val="tx1"/>
                </a:solidFill>
                <a:ea typeface="Calibri Regular" charset="0"/>
                <a:cs typeface="Calibri Regular" charset="0"/>
                <a:sym typeface="Shadows Into Light"/>
              </a:rPr>
              <a:t>                     </a:t>
            </a:r>
            <a:r>
              <a:rPr lang="en-US" sz="2950" dirty="0">
                <a:solidFill>
                  <a:schemeClr val="tx1"/>
                </a:solidFill>
                <a:ea typeface="Calibri Regular" charset="0"/>
                <a:cs typeface="Calibri Regular" charset="0"/>
                <a:sym typeface="Shadows Into Light"/>
              </a:rPr>
              <a:t>[n’]</a:t>
            </a:r>
          </a:p>
        </p:txBody>
      </p:sp>
      <p:sp>
        <p:nvSpPr>
          <p:cNvPr id="815" name="Shape 815"/>
          <p:cNvSpPr/>
          <p:nvPr/>
        </p:nvSpPr>
        <p:spPr>
          <a:xfrm>
            <a:off x="697075" y="20366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Calibri Regular" charset="0"/>
              <a:ea typeface="Calibri Regular" charset="0"/>
              <a:cs typeface="Calibri Regular" charset="0"/>
              <a:sym typeface="Shadows Into Light"/>
            </a:endParaRPr>
          </a:p>
        </p:txBody>
      </p:sp>
      <p:sp>
        <p:nvSpPr>
          <p:cNvPr id="816" name="Shape 816"/>
          <p:cNvSpPr/>
          <p:nvPr/>
        </p:nvSpPr>
        <p:spPr>
          <a:xfrm>
            <a:off x="2961530" y="2036650"/>
            <a:ext cx="975599"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Calibri Regular" charset="0"/>
              <a:ea typeface="Calibri Regular" charset="0"/>
              <a:cs typeface="Calibri Regular" charset="0"/>
              <a:sym typeface="Shadows Into Light"/>
            </a:endParaRPr>
          </a:p>
        </p:txBody>
      </p:sp>
      <p:sp>
        <p:nvSpPr>
          <p:cNvPr id="817" name="Shape 817"/>
          <p:cNvSpPr/>
          <p:nvPr/>
        </p:nvSpPr>
        <p:spPr>
          <a:xfrm>
            <a:off x="697075" y="2864799"/>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Calibri Regular" charset="0"/>
              <a:ea typeface="Calibri Regular" charset="0"/>
              <a:cs typeface="Calibri Regular" charset="0"/>
              <a:sym typeface="Shadows Into Light"/>
            </a:endParaRPr>
          </a:p>
        </p:txBody>
      </p:sp>
      <p:sp>
        <p:nvSpPr>
          <p:cNvPr id="819" name="Shape 819"/>
          <p:cNvSpPr/>
          <p:nvPr/>
        </p:nvSpPr>
        <p:spPr>
          <a:xfrm>
            <a:off x="4580700" y="2865175"/>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Calibri Regular" charset="0"/>
              <a:ea typeface="Calibri Regular" charset="0"/>
              <a:cs typeface="Calibri Regular" charset="0"/>
              <a:sym typeface="Shadows Into Light"/>
            </a:endParaRPr>
          </a:p>
        </p:txBody>
      </p:sp>
      <p:sp>
        <p:nvSpPr>
          <p:cNvPr id="823" name="Shape 823"/>
          <p:cNvSpPr/>
          <p:nvPr/>
        </p:nvSpPr>
        <p:spPr>
          <a:xfrm>
            <a:off x="719825" y="44429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Calibri Regular" charset="0"/>
              <a:ea typeface="Calibri Regular" charset="0"/>
              <a:cs typeface="Calibri Regular" charset="0"/>
              <a:sym typeface="Shadows Into Light"/>
            </a:endParaRPr>
          </a:p>
        </p:txBody>
      </p:sp>
      <p:sp>
        <p:nvSpPr>
          <p:cNvPr id="824" name="Shape 824"/>
          <p:cNvSpPr/>
          <p:nvPr/>
        </p:nvSpPr>
        <p:spPr>
          <a:xfrm>
            <a:off x="719823" y="5136625"/>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Calibri Regular" charset="0"/>
              <a:ea typeface="Calibri Regular" charset="0"/>
              <a:cs typeface="Calibri Regular" charset="0"/>
              <a:sym typeface="Shadows Into Light"/>
            </a:endParaRPr>
          </a:p>
        </p:txBody>
      </p:sp>
      <p:sp>
        <p:nvSpPr>
          <p:cNvPr id="825" name="Shape 825"/>
          <p:cNvSpPr/>
          <p:nvPr/>
        </p:nvSpPr>
        <p:spPr>
          <a:xfrm>
            <a:off x="4045712" y="4432900"/>
            <a:ext cx="975599"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lnSpc>
                <a:spcPct val="115000"/>
              </a:lnSpc>
              <a:spcBef>
                <a:spcPts val="590"/>
              </a:spcBef>
            </a:pPr>
            <a:endParaRPr/>
          </a:p>
        </p:txBody>
      </p:sp>
      <p:sp>
        <p:nvSpPr>
          <p:cNvPr id="826" name="Shape 826"/>
          <p:cNvSpPr/>
          <p:nvPr/>
        </p:nvSpPr>
        <p:spPr>
          <a:xfrm>
            <a:off x="4045712" y="5136625"/>
            <a:ext cx="97559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Calibri Regular" charset="0"/>
              <a:ea typeface="Calibri Regular" charset="0"/>
              <a:cs typeface="Calibri Regular" charset="0"/>
              <a:sym typeface="Shadows Into Light"/>
            </a:endParaRPr>
          </a:p>
        </p:txBody>
      </p:sp>
      <p:sp>
        <p:nvSpPr>
          <p:cNvPr id="827" name="Shape 827"/>
          <p:cNvSpPr txBox="1"/>
          <p:nvPr/>
        </p:nvSpPr>
        <p:spPr>
          <a:xfrm>
            <a:off x="1832950" y="4717900"/>
            <a:ext cx="2097000" cy="573300"/>
          </a:xfrm>
          <a:prstGeom prst="rect">
            <a:avLst/>
          </a:prstGeom>
          <a:noFill/>
          <a:ln>
            <a:noFill/>
          </a:ln>
        </p:spPr>
        <p:txBody>
          <a:bodyPr lIns="91425" tIns="91425" rIns="91425" bIns="91425" anchor="t" anchorCtr="0">
            <a:noAutofit/>
          </a:bodyPr>
          <a:lstStyle/>
          <a:p>
            <a:r>
              <a:rPr lang="en-US" sz="3000" dirty="0">
                <a:latin typeface="+mn-lt"/>
                <a:ea typeface="Calibri Regular" charset="0"/>
                <a:cs typeface="Calibri Regular" charset="0"/>
                <a:sym typeface="Shadows Into Light"/>
              </a:rPr>
              <a:t>= IN or OUT</a:t>
            </a:r>
          </a:p>
        </p:txBody>
      </p:sp>
      <p:cxnSp>
        <p:nvCxnSpPr>
          <p:cNvPr id="828" name="Shape 828"/>
          <p:cNvCxnSpPr/>
          <p:nvPr/>
        </p:nvCxnSpPr>
        <p:spPr>
          <a:xfrm>
            <a:off x="424680" y="4207480"/>
            <a:ext cx="8379899" cy="19199"/>
          </a:xfrm>
          <a:prstGeom prst="straightConnector1">
            <a:avLst/>
          </a:prstGeom>
          <a:noFill/>
          <a:ln w="9525" cap="flat" cmpd="sng">
            <a:solidFill>
              <a:schemeClr val="dk2"/>
            </a:solidFill>
            <a:prstDash val="solid"/>
            <a:round/>
            <a:headEnd type="none" w="lg" len="lg"/>
            <a:tailEnd type="none" w="lg" len="lg"/>
          </a:ln>
        </p:spPr>
      </p:cxnSp>
      <p:sp>
        <p:nvSpPr>
          <p:cNvPr id="24" name="Shape 820"/>
          <p:cNvSpPr/>
          <p:nvPr/>
        </p:nvSpPr>
        <p:spPr>
          <a:xfrm>
            <a:off x="2970230" y="2865175"/>
            <a:ext cx="1323451"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endParaRPr lang="en-US" sz="2400" dirty="0">
              <a:latin typeface="Calibri Regular" charset="0"/>
              <a:ea typeface="Calibri Regular" charset="0"/>
              <a:cs typeface="Calibri Regular" charset="0"/>
              <a:sym typeface="Shadows Into Light"/>
            </a:endParaRPr>
          </a:p>
        </p:txBody>
      </p:sp>
      <p:sp>
        <p:nvSpPr>
          <p:cNvPr id="25" name="Shape 818"/>
          <p:cNvSpPr/>
          <p:nvPr/>
        </p:nvSpPr>
        <p:spPr>
          <a:xfrm>
            <a:off x="2956954" y="3509375"/>
            <a:ext cx="1336727"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mn-lt"/>
              <a:ea typeface="Calibri Regular" charset="0"/>
              <a:cs typeface="Calibri Regular" charset="0"/>
              <a:sym typeface="Shadows Into Light"/>
            </a:endParaRPr>
          </a:p>
        </p:txBody>
      </p:sp>
      <p:sp>
        <p:nvSpPr>
          <p:cNvPr id="21" name="Shape 821"/>
          <p:cNvSpPr txBox="1"/>
          <p:nvPr/>
        </p:nvSpPr>
        <p:spPr>
          <a:xfrm>
            <a:off x="5057100" y="5074888"/>
            <a:ext cx="2845763" cy="889934"/>
          </a:xfrm>
          <a:prstGeom prst="rect">
            <a:avLst/>
          </a:prstGeom>
          <a:noFill/>
          <a:ln>
            <a:noFill/>
          </a:ln>
        </p:spPr>
        <p:txBody>
          <a:bodyPr lIns="91425" tIns="91425" rIns="91425" bIns="91425" anchor="t" anchorCtr="0">
            <a:noAutofit/>
          </a:bodyPr>
          <a:lstStyle/>
          <a:p>
            <a:pPr algn="ctr"/>
            <a:r>
              <a:rPr lang="en-US" sz="2600" dirty="0">
                <a:latin typeface="+mn-lt"/>
                <a:ea typeface="Calibri Regular" charset="0"/>
                <a:cs typeface="Calibri Regular" charset="0"/>
                <a:sym typeface="Shadows Into Light"/>
              </a:rPr>
              <a:t>= </a:t>
            </a:r>
            <a:r>
              <a:rPr lang="en-US" sz="2600" dirty="0" smtClean="0">
                <a:latin typeface="+mn-lt"/>
                <a:ea typeface="Calibri Regular" charset="0"/>
                <a:cs typeface="Calibri Regular" charset="0"/>
                <a:sym typeface="Shadows Into Light"/>
              </a:rPr>
              <a:t> predecessors or successors</a:t>
            </a:r>
            <a:endParaRPr lang="en-US" sz="2600" dirty="0">
              <a:latin typeface="+mn-lt"/>
              <a:ea typeface="Calibri Regular" charset="0"/>
              <a:cs typeface="Calibri Regular" charset="0"/>
              <a:sym typeface="Shadows Into Light"/>
            </a:endParaRPr>
          </a:p>
        </p:txBody>
      </p:sp>
      <p:sp>
        <p:nvSpPr>
          <p:cNvPr id="20" name="Shape 822"/>
          <p:cNvSpPr txBox="1"/>
          <p:nvPr/>
        </p:nvSpPr>
        <p:spPr>
          <a:xfrm>
            <a:off x="5162952" y="4477135"/>
            <a:ext cx="3981047" cy="428496"/>
          </a:xfrm>
          <a:prstGeom prst="rect">
            <a:avLst/>
          </a:prstGeom>
          <a:noFill/>
          <a:ln>
            <a:noFill/>
          </a:ln>
        </p:spPr>
        <p:txBody>
          <a:bodyPr lIns="91425" tIns="91425" rIns="91425" bIns="91425" anchor="ctr" anchorCtr="0">
            <a:noAutofit/>
          </a:bodyPr>
          <a:lstStyle/>
          <a:p>
            <a:pPr>
              <a:lnSpc>
                <a:spcPct val="115000"/>
              </a:lnSpc>
              <a:spcBef>
                <a:spcPts val="590"/>
              </a:spcBef>
            </a:pPr>
            <a:r>
              <a:rPr lang="en-US" sz="2600" dirty="0">
                <a:solidFill>
                  <a:schemeClr val="dk1"/>
                </a:solidFill>
                <a:latin typeface="+mn-lt"/>
                <a:ea typeface="Calibri Regular" charset="0"/>
                <a:cs typeface="Calibri Regular" charset="0"/>
                <a:sym typeface="Shadows Into Light"/>
              </a:rPr>
              <a:t>= </a:t>
            </a:r>
            <a:r>
              <a:rPr lang="en-US" sz="2800" dirty="0" smtClean="0">
                <a:latin typeface="+mn-lt"/>
              </a:rPr>
              <a:t>U</a:t>
            </a:r>
            <a:r>
              <a:rPr lang="en-US" sz="2600" dirty="0" smtClean="0">
                <a:solidFill>
                  <a:schemeClr val="dk1"/>
                </a:solidFill>
                <a:latin typeface="+mn-lt"/>
                <a:ea typeface="Calibri Regular" charset="0"/>
                <a:cs typeface="Calibri Regular" charset="0"/>
                <a:sym typeface="Shadows Into Light"/>
              </a:rPr>
              <a:t> </a:t>
            </a:r>
            <a:r>
              <a:rPr lang="en-US" sz="2600" dirty="0">
                <a:solidFill>
                  <a:schemeClr val="dk1"/>
                </a:solidFill>
                <a:latin typeface="+mn-lt"/>
                <a:ea typeface="Calibri Regular" charset="0"/>
                <a:cs typeface="Calibri Regular" charset="0"/>
                <a:sym typeface="Shadows Into Light"/>
              </a:rPr>
              <a:t>(may) or </a:t>
            </a:r>
            <a:r>
              <a:rPr lang="en-US" sz="2600" dirty="0">
                <a:latin typeface="+mn-lt"/>
              </a:rPr>
              <a:t>∩ </a:t>
            </a:r>
            <a:r>
              <a:rPr lang="en-US" sz="2600" dirty="0" smtClean="0">
                <a:solidFill>
                  <a:schemeClr val="dk1"/>
                </a:solidFill>
                <a:latin typeface="+mn-lt"/>
                <a:ea typeface="Calibri Regular" charset="0"/>
                <a:cs typeface="Calibri Regular" charset="0"/>
                <a:sym typeface="Shadows Into Light"/>
              </a:rPr>
              <a:t>(</a:t>
            </a:r>
            <a:r>
              <a:rPr lang="en-US" sz="2600" dirty="0">
                <a:solidFill>
                  <a:schemeClr val="dk1"/>
                </a:solidFill>
                <a:latin typeface="+mn-lt"/>
                <a:ea typeface="Calibri Regular" charset="0"/>
                <a:cs typeface="Calibri Regular" charset="0"/>
                <a:sym typeface="Shadows Into Light"/>
              </a:rPr>
              <a:t>must</a:t>
            </a:r>
            <a:r>
              <a:rPr lang="en-US" sz="2600" dirty="0" smtClean="0">
                <a:solidFill>
                  <a:schemeClr val="dk1"/>
                </a:solidFill>
                <a:latin typeface="+mn-lt"/>
                <a:ea typeface="Calibri Regular" charset="0"/>
                <a:cs typeface="Calibri Regular" charset="0"/>
                <a:sym typeface="Shadows Into Light"/>
              </a:rPr>
              <a:t>)</a:t>
            </a:r>
            <a:endParaRPr lang="en-US" sz="2600" dirty="0">
              <a:solidFill>
                <a:schemeClr val="dk1"/>
              </a:solidFill>
              <a:latin typeface="+mn-lt"/>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prstGeom prst="rect">
            <a:avLst/>
          </a:prstGeom>
        </p:spPr>
        <p:txBody>
          <a:bodyPr vert="horz" lIns="91425" tIns="91425" rIns="91425" bIns="91425" rtlCol="0" anchor="ctr" anchorCtr="0">
            <a:noAutofit/>
          </a:bodyPr>
          <a:lstStyle/>
          <a:p>
            <a:r>
              <a:rPr lang="en-US" b="0" dirty="0" smtClean="0">
                <a:solidFill>
                  <a:schemeClr val="tx1"/>
                </a:solidFill>
              </a:rPr>
              <a:t>Reaching Definitions Analysis</a:t>
            </a:r>
            <a:endParaRPr lang="en-US" b="0" dirty="0">
              <a:solidFill>
                <a:schemeClr val="tx1"/>
              </a:solidFill>
            </a:endParaRPr>
          </a:p>
        </p:txBody>
      </p:sp>
      <p:sp>
        <p:nvSpPr>
          <p:cNvPr id="812" name="Shape 812"/>
          <p:cNvSpPr txBox="1">
            <a:spLocks noGrp="1"/>
          </p:cNvSpPr>
          <p:nvPr>
            <p:ph type="body" idx="4294967295"/>
          </p:nvPr>
        </p:nvSpPr>
        <p:spPr>
          <a:xfrm>
            <a:off x="935567" y="1938866"/>
            <a:ext cx="8229600" cy="6858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 = </a:t>
            </a:r>
            <a:r>
              <a:rPr lang="en-US" dirty="0" smtClean="0">
                <a:solidFill>
                  <a:schemeClr val="tx1"/>
                </a:solidFill>
                <a:ea typeface="Calibri Regular" charset="0"/>
                <a:cs typeface="Calibri Regular" charset="0"/>
                <a:sym typeface="Shadows Into Light"/>
              </a:rPr>
              <a:t>   (              [</a:t>
            </a:r>
            <a:r>
              <a:rPr lang="en-US" dirty="0">
                <a:solidFill>
                  <a:schemeClr val="tx1"/>
                </a:solidFill>
                <a:ea typeface="Calibri Regular" charset="0"/>
                <a:cs typeface="Calibri Regular" charset="0"/>
                <a:sym typeface="Shadows Into Light"/>
              </a:rPr>
              <a:t>n] - KILL[n]) ∪ GEN[n]</a:t>
            </a:r>
          </a:p>
        </p:txBody>
      </p:sp>
      <p:sp>
        <p:nvSpPr>
          <p:cNvPr id="813" name="Shape 813"/>
          <p:cNvSpPr txBox="1">
            <a:spLocks noGrp="1"/>
          </p:cNvSpPr>
          <p:nvPr>
            <p:ph type="body" idx="4294967295"/>
          </p:nvPr>
        </p:nvSpPr>
        <p:spPr>
          <a:xfrm>
            <a:off x="457200" y="2744749"/>
            <a:ext cx="5998633" cy="687388"/>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sz="2950" dirty="0" smtClean="0">
                <a:solidFill>
                  <a:schemeClr val="tx1"/>
                </a:solidFill>
                <a:ea typeface="Calibri Regular" charset="0"/>
                <a:cs typeface="Calibri Regular" charset="0"/>
                <a:sym typeface="Shadows Into Light"/>
              </a:rPr>
              <a:t>              [n] =             </a:t>
            </a:r>
            <a:r>
              <a:rPr lang="en-US" sz="2950" dirty="0" smtClean="0">
                <a:solidFill>
                  <a:schemeClr val="tx1"/>
                </a:solidFill>
                <a:ea typeface="Calibri Regular" charset="0"/>
                <a:cs typeface="Calibri Regular" charset="0"/>
                <a:sym typeface="Shadows Into Light"/>
              </a:rPr>
              <a:t>                         </a:t>
            </a:r>
            <a:r>
              <a:rPr lang="en-US" sz="2950" dirty="0" smtClean="0">
                <a:solidFill>
                  <a:schemeClr val="tx1"/>
                </a:solidFill>
                <a:ea typeface="Calibri Regular" charset="0"/>
                <a:cs typeface="Calibri Regular" charset="0"/>
                <a:sym typeface="Shadows Into Light"/>
              </a:rPr>
              <a:t>[n’]</a:t>
            </a:r>
            <a:endParaRPr lang="en-US" sz="2950" dirty="0">
              <a:solidFill>
                <a:schemeClr val="tx1"/>
              </a:solidFill>
              <a:ea typeface="Calibri Regular" charset="0"/>
              <a:cs typeface="Calibri Regular" charset="0"/>
              <a:sym typeface="Shadows Into Light"/>
            </a:endParaRPr>
          </a:p>
        </p:txBody>
      </p:sp>
      <p:sp>
        <p:nvSpPr>
          <p:cNvPr id="815" name="Shape 815"/>
          <p:cNvSpPr/>
          <p:nvPr/>
        </p:nvSpPr>
        <p:spPr>
          <a:xfrm>
            <a:off x="697075" y="20366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OUT</a:t>
            </a:r>
            <a:endParaRPr sz="3000" dirty="0">
              <a:latin typeface="+mn-lt"/>
              <a:ea typeface="Calibri Regular" charset="0"/>
              <a:cs typeface="Calibri Regular" charset="0"/>
              <a:sym typeface="Shadows Into Light"/>
            </a:endParaRPr>
          </a:p>
        </p:txBody>
      </p:sp>
      <p:sp>
        <p:nvSpPr>
          <p:cNvPr id="816" name="Shape 816"/>
          <p:cNvSpPr/>
          <p:nvPr/>
        </p:nvSpPr>
        <p:spPr>
          <a:xfrm>
            <a:off x="2961530" y="2036650"/>
            <a:ext cx="975599"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IN</a:t>
            </a:r>
            <a:endParaRPr sz="3000" dirty="0">
              <a:latin typeface="+mn-lt"/>
              <a:ea typeface="Calibri Regular" charset="0"/>
              <a:cs typeface="Calibri Regular" charset="0"/>
              <a:sym typeface="Shadows Into Light"/>
            </a:endParaRPr>
          </a:p>
        </p:txBody>
      </p:sp>
      <p:sp>
        <p:nvSpPr>
          <p:cNvPr id="817" name="Shape 817"/>
          <p:cNvSpPr/>
          <p:nvPr/>
        </p:nvSpPr>
        <p:spPr>
          <a:xfrm>
            <a:off x="697075" y="2864799"/>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IN</a:t>
            </a:r>
            <a:endParaRPr lang="en-US" sz="3000" dirty="0">
              <a:latin typeface="+mn-lt"/>
              <a:ea typeface="Calibri Regular" charset="0"/>
              <a:cs typeface="Calibri Regular" charset="0"/>
              <a:sym typeface="Shadows Into Light"/>
            </a:endParaRPr>
          </a:p>
        </p:txBody>
      </p:sp>
      <p:sp>
        <p:nvSpPr>
          <p:cNvPr id="819" name="Shape 819"/>
          <p:cNvSpPr/>
          <p:nvPr/>
        </p:nvSpPr>
        <p:spPr>
          <a:xfrm>
            <a:off x="4580700" y="2865175"/>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r>
              <a:rPr lang="en-US" sz="3000" dirty="0">
                <a:latin typeface="+mn-lt"/>
                <a:ea typeface="Calibri Regular" charset="0"/>
                <a:cs typeface="Calibri Regular" charset="0"/>
                <a:sym typeface="Shadows Into Light"/>
              </a:rPr>
              <a:t>OUT</a:t>
            </a:r>
          </a:p>
        </p:txBody>
      </p:sp>
      <p:sp>
        <p:nvSpPr>
          <p:cNvPr id="820" name="Shape 820"/>
          <p:cNvSpPr/>
          <p:nvPr/>
        </p:nvSpPr>
        <p:spPr>
          <a:xfrm>
            <a:off x="2970230" y="2865175"/>
            <a:ext cx="1323451"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r>
              <a:rPr lang="en-US" sz="2900" dirty="0" smtClean="0">
                <a:latin typeface="+mn-lt"/>
              </a:rPr>
              <a:t>U</a:t>
            </a:r>
            <a:endParaRPr lang="en-US" sz="2900" dirty="0">
              <a:latin typeface="+mn-lt"/>
              <a:ea typeface="Calibri Regular" charset="0"/>
              <a:cs typeface="Calibri Regular" charset="0"/>
              <a:sym typeface="Shadows Into Light"/>
            </a:endParaRPr>
          </a:p>
        </p:txBody>
      </p:sp>
      <p:sp>
        <p:nvSpPr>
          <p:cNvPr id="821" name="Shape 821"/>
          <p:cNvSpPr txBox="1"/>
          <p:nvPr/>
        </p:nvSpPr>
        <p:spPr>
          <a:xfrm>
            <a:off x="5057100" y="5074888"/>
            <a:ext cx="2845763" cy="889934"/>
          </a:xfrm>
          <a:prstGeom prst="rect">
            <a:avLst/>
          </a:prstGeom>
          <a:noFill/>
          <a:ln>
            <a:noFill/>
          </a:ln>
        </p:spPr>
        <p:txBody>
          <a:bodyPr lIns="91425" tIns="91425" rIns="91425" bIns="91425" anchor="t" anchorCtr="0">
            <a:noAutofit/>
          </a:bodyPr>
          <a:lstStyle/>
          <a:p>
            <a:pPr algn="ctr"/>
            <a:r>
              <a:rPr lang="en-US" sz="2600" dirty="0">
                <a:latin typeface="+mn-lt"/>
                <a:ea typeface="Calibri Regular" charset="0"/>
                <a:cs typeface="Calibri Regular" charset="0"/>
                <a:sym typeface="Shadows Into Light"/>
              </a:rPr>
              <a:t>= </a:t>
            </a:r>
            <a:r>
              <a:rPr lang="en-US" sz="2600" dirty="0" smtClean="0">
                <a:latin typeface="+mn-lt"/>
                <a:ea typeface="Calibri Regular" charset="0"/>
                <a:cs typeface="Calibri Regular" charset="0"/>
                <a:sym typeface="Shadows Into Light"/>
              </a:rPr>
              <a:t> predecessors or successors</a:t>
            </a:r>
            <a:endParaRPr lang="en-US" sz="2600" dirty="0">
              <a:latin typeface="+mn-lt"/>
              <a:ea typeface="Calibri Regular" charset="0"/>
              <a:cs typeface="Calibri Regular" charset="0"/>
              <a:sym typeface="Shadows Into Light"/>
            </a:endParaRPr>
          </a:p>
        </p:txBody>
      </p:sp>
      <p:sp>
        <p:nvSpPr>
          <p:cNvPr id="823" name="Shape 823"/>
          <p:cNvSpPr/>
          <p:nvPr/>
        </p:nvSpPr>
        <p:spPr>
          <a:xfrm>
            <a:off x="719825" y="44429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4" name="Shape 824"/>
          <p:cNvSpPr/>
          <p:nvPr/>
        </p:nvSpPr>
        <p:spPr>
          <a:xfrm>
            <a:off x="719823" y="5136625"/>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5" name="Shape 825"/>
          <p:cNvSpPr/>
          <p:nvPr/>
        </p:nvSpPr>
        <p:spPr>
          <a:xfrm>
            <a:off x="4045712" y="4432900"/>
            <a:ext cx="975599"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lnSpc>
                <a:spcPct val="115000"/>
              </a:lnSpc>
              <a:spcBef>
                <a:spcPts val="590"/>
              </a:spcBef>
            </a:pPr>
            <a:endParaRPr>
              <a:latin typeface="+mn-lt"/>
            </a:endParaRPr>
          </a:p>
        </p:txBody>
      </p:sp>
      <p:sp>
        <p:nvSpPr>
          <p:cNvPr id="826" name="Shape 826"/>
          <p:cNvSpPr/>
          <p:nvPr/>
        </p:nvSpPr>
        <p:spPr>
          <a:xfrm>
            <a:off x="4045712" y="5136625"/>
            <a:ext cx="97559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mn-lt"/>
              <a:ea typeface="Calibri Regular" charset="0"/>
              <a:cs typeface="Calibri Regular" charset="0"/>
              <a:sym typeface="Shadows Into Light"/>
            </a:endParaRPr>
          </a:p>
        </p:txBody>
      </p:sp>
      <p:sp>
        <p:nvSpPr>
          <p:cNvPr id="827" name="Shape 827"/>
          <p:cNvSpPr txBox="1"/>
          <p:nvPr/>
        </p:nvSpPr>
        <p:spPr>
          <a:xfrm>
            <a:off x="1832950" y="4717900"/>
            <a:ext cx="2097000" cy="573300"/>
          </a:xfrm>
          <a:prstGeom prst="rect">
            <a:avLst/>
          </a:prstGeom>
          <a:noFill/>
          <a:ln>
            <a:noFill/>
          </a:ln>
        </p:spPr>
        <p:txBody>
          <a:bodyPr lIns="91425" tIns="91425" rIns="91425" bIns="91425" anchor="t" anchorCtr="0">
            <a:noAutofit/>
          </a:bodyPr>
          <a:lstStyle/>
          <a:p>
            <a:r>
              <a:rPr lang="en-US" sz="3000" dirty="0">
                <a:latin typeface="+mn-lt"/>
                <a:ea typeface="Calibri Regular" charset="0"/>
                <a:cs typeface="Calibri Regular" charset="0"/>
                <a:sym typeface="Shadows Into Light"/>
              </a:rPr>
              <a:t>= IN or OUT</a:t>
            </a:r>
          </a:p>
        </p:txBody>
      </p:sp>
      <p:cxnSp>
        <p:nvCxnSpPr>
          <p:cNvPr id="828" name="Shape 828"/>
          <p:cNvCxnSpPr/>
          <p:nvPr/>
        </p:nvCxnSpPr>
        <p:spPr>
          <a:xfrm>
            <a:off x="424680" y="4207480"/>
            <a:ext cx="8379899" cy="19199"/>
          </a:xfrm>
          <a:prstGeom prst="straightConnector1">
            <a:avLst/>
          </a:prstGeom>
          <a:noFill/>
          <a:ln w="9525" cap="flat" cmpd="sng">
            <a:solidFill>
              <a:schemeClr val="dk2"/>
            </a:solidFill>
            <a:prstDash val="solid"/>
            <a:round/>
            <a:headEnd type="none" w="lg" len="lg"/>
            <a:tailEnd type="none" w="lg" len="lg"/>
          </a:ln>
        </p:spPr>
      </p:cxnSp>
      <p:sp>
        <p:nvSpPr>
          <p:cNvPr id="22" name="Shape 818"/>
          <p:cNvSpPr/>
          <p:nvPr/>
        </p:nvSpPr>
        <p:spPr>
          <a:xfrm>
            <a:off x="2956954" y="3509375"/>
            <a:ext cx="1336727"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US" sz="2400" dirty="0" err="1" smtClean="0">
                <a:latin typeface="+mn-lt"/>
              </a:rPr>
              <a:t>preds</a:t>
            </a:r>
            <a:endParaRPr sz="2400" dirty="0">
              <a:latin typeface="+mn-lt"/>
              <a:ea typeface="Calibri Regular" charset="0"/>
              <a:cs typeface="Calibri Regular" charset="0"/>
              <a:sym typeface="Shadows Into Light"/>
            </a:endParaRPr>
          </a:p>
        </p:txBody>
      </p:sp>
      <p:sp>
        <p:nvSpPr>
          <p:cNvPr id="23" name="Shape 814"/>
          <p:cNvSpPr txBox="1">
            <a:spLocks noGrp="1"/>
          </p:cNvSpPr>
          <p:nvPr>
            <p:ph idx="1"/>
          </p:nvPr>
        </p:nvSpPr>
        <p:spPr>
          <a:xfrm>
            <a:off x="2116409" y="3426074"/>
            <a:ext cx="3031904" cy="52778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smtClean="0">
                <a:solidFill>
                  <a:schemeClr val="tx1"/>
                </a:solidFill>
                <a:ea typeface="Calibri Regular" charset="0"/>
                <a:cs typeface="Calibri Regular" charset="0"/>
                <a:sym typeface="Shadows Into Light"/>
              </a:rPr>
              <a:t>n</a:t>
            </a: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a:t>
            </a:r>
          </a:p>
        </p:txBody>
      </p:sp>
      <p:sp>
        <p:nvSpPr>
          <p:cNvPr id="24" name="Shape 822"/>
          <p:cNvSpPr txBox="1"/>
          <p:nvPr/>
        </p:nvSpPr>
        <p:spPr>
          <a:xfrm>
            <a:off x="5162952" y="4477135"/>
            <a:ext cx="3981047" cy="428496"/>
          </a:xfrm>
          <a:prstGeom prst="rect">
            <a:avLst/>
          </a:prstGeom>
          <a:noFill/>
          <a:ln>
            <a:noFill/>
          </a:ln>
        </p:spPr>
        <p:txBody>
          <a:bodyPr lIns="91425" tIns="91425" rIns="91425" bIns="91425" anchor="ctr" anchorCtr="0">
            <a:noAutofit/>
          </a:bodyPr>
          <a:lstStyle/>
          <a:p>
            <a:pPr>
              <a:lnSpc>
                <a:spcPct val="115000"/>
              </a:lnSpc>
              <a:spcBef>
                <a:spcPts val="590"/>
              </a:spcBef>
            </a:pPr>
            <a:r>
              <a:rPr lang="en-US" sz="2600" dirty="0">
                <a:solidFill>
                  <a:schemeClr val="dk1"/>
                </a:solidFill>
                <a:latin typeface="+mn-lt"/>
                <a:ea typeface="Calibri Regular" charset="0"/>
                <a:cs typeface="Calibri Regular" charset="0"/>
                <a:sym typeface="Shadows Into Light"/>
              </a:rPr>
              <a:t>= </a:t>
            </a:r>
            <a:r>
              <a:rPr lang="en-US" sz="2800" dirty="0" smtClean="0">
                <a:latin typeface="+mn-lt"/>
              </a:rPr>
              <a:t>U</a:t>
            </a:r>
            <a:r>
              <a:rPr lang="en-US" sz="2600" dirty="0" smtClean="0">
                <a:solidFill>
                  <a:schemeClr val="dk1"/>
                </a:solidFill>
                <a:latin typeface="+mn-lt"/>
                <a:ea typeface="Calibri Regular" charset="0"/>
                <a:cs typeface="Calibri Regular" charset="0"/>
                <a:sym typeface="Shadows Into Light"/>
              </a:rPr>
              <a:t> </a:t>
            </a:r>
            <a:r>
              <a:rPr lang="en-US" sz="2600" dirty="0">
                <a:solidFill>
                  <a:schemeClr val="dk1"/>
                </a:solidFill>
                <a:latin typeface="+mn-lt"/>
                <a:ea typeface="Calibri Regular" charset="0"/>
                <a:cs typeface="Calibri Regular" charset="0"/>
                <a:sym typeface="Shadows Into Light"/>
              </a:rPr>
              <a:t>(may) or </a:t>
            </a:r>
            <a:r>
              <a:rPr lang="en-US" sz="2600" dirty="0">
                <a:latin typeface="+mn-lt"/>
              </a:rPr>
              <a:t>∩ </a:t>
            </a:r>
            <a:r>
              <a:rPr lang="en-US" sz="2600" dirty="0" smtClean="0">
                <a:solidFill>
                  <a:schemeClr val="dk1"/>
                </a:solidFill>
                <a:latin typeface="+mn-lt"/>
                <a:ea typeface="Calibri Regular" charset="0"/>
                <a:cs typeface="Calibri Regular" charset="0"/>
                <a:sym typeface="Shadows Into Light"/>
              </a:rPr>
              <a:t>(</a:t>
            </a:r>
            <a:r>
              <a:rPr lang="en-US" sz="2600" dirty="0">
                <a:solidFill>
                  <a:schemeClr val="dk1"/>
                </a:solidFill>
                <a:latin typeface="+mn-lt"/>
                <a:ea typeface="Calibri Regular" charset="0"/>
                <a:cs typeface="Calibri Regular" charset="0"/>
                <a:sym typeface="Shadows Into Light"/>
              </a:rPr>
              <a:t>must</a:t>
            </a:r>
            <a:r>
              <a:rPr lang="en-US" sz="2600" dirty="0" smtClean="0">
                <a:solidFill>
                  <a:schemeClr val="dk1"/>
                </a:solidFill>
                <a:latin typeface="+mn-lt"/>
                <a:ea typeface="Calibri Regular" charset="0"/>
                <a:cs typeface="Calibri Regular" charset="0"/>
                <a:sym typeface="Shadows Into Light"/>
              </a:rPr>
              <a:t>)</a:t>
            </a:r>
            <a:endParaRPr lang="en-US" sz="2600" dirty="0">
              <a:solidFill>
                <a:schemeClr val="dk1"/>
              </a:solidFill>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7103046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b="0" dirty="0">
                <a:solidFill>
                  <a:schemeClr val="tx1"/>
                </a:solidFill>
              </a:rPr>
              <a:t>Control-Flow Graphs</a:t>
            </a:r>
          </a:p>
        </p:txBody>
      </p:sp>
      <p:sp>
        <p:nvSpPr>
          <p:cNvPr id="97" name="Shape 97"/>
          <p:cNvSpPr txBox="1"/>
          <p:nvPr/>
        </p:nvSpPr>
        <p:spPr>
          <a:xfrm>
            <a:off x="5395910" y="2211739"/>
            <a:ext cx="3023889" cy="3099612"/>
          </a:xfrm>
          <a:prstGeom prst="rect">
            <a:avLst/>
          </a:prstGeom>
          <a:noFill/>
          <a:ln w="22225" cap="flat" cmpd="sng">
            <a:solidFill>
              <a:srgbClr val="000000"/>
            </a:solidFill>
            <a:prstDash val="solid"/>
            <a:miter/>
            <a:headEnd type="none" w="med" len="med"/>
            <a:tailEnd type="none" w="med" len="med"/>
          </a:ln>
        </p:spPr>
        <p:txBody>
          <a:bodyPr lIns="91425" tIns="45700" rIns="91425" bIns="45700" anchor="ctr" anchorCtr="0">
            <a:noAutofit/>
          </a:bodyPr>
          <a:lstStyle/>
          <a:p>
            <a:pPr>
              <a:buClr>
                <a:srgbClr val="000000"/>
              </a:buClr>
              <a:buSzPct val="25000"/>
            </a:pPr>
            <a:r>
              <a:rPr lang="en-US" sz="2300" dirty="0" smtClean="0">
                <a:latin typeface="Consolas"/>
                <a:ea typeface="Consolas"/>
                <a:cs typeface="Consolas"/>
                <a:sym typeface="Consolas"/>
              </a:rPr>
              <a:t> x </a:t>
            </a:r>
            <a:r>
              <a:rPr lang="en-US" sz="2300" dirty="0">
                <a:latin typeface="Consolas"/>
                <a:ea typeface="Consolas"/>
                <a:cs typeface="Consolas"/>
                <a:sym typeface="Consolas"/>
              </a:rPr>
              <a:t>= 5;</a:t>
            </a:r>
          </a:p>
          <a:p>
            <a:pPr>
              <a:buClr>
                <a:srgbClr val="000000"/>
              </a:buClr>
              <a:buSzPct val="25000"/>
            </a:pPr>
            <a:r>
              <a:rPr lang="en-US" sz="2300" dirty="0" smtClean="0">
                <a:latin typeface="Consolas"/>
                <a:ea typeface="Consolas"/>
                <a:cs typeface="Consolas"/>
                <a:sym typeface="Consolas"/>
              </a:rPr>
              <a:t> y </a:t>
            </a:r>
            <a:r>
              <a:rPr lang="en-US" sz="2300" dirty="0">
                <a:latin typeface="Consolas"/>
                <a:ea typeface="Consolas"/>
                <a:cs typeface="Consolas"/>
                <a:sym typeface="Consolas"/>
              </a:rPr>
              <a:t>= 1;</a:t>
            </a:r>
          </a:p>
          <a:p>
            <a:pPr>
              <a:buClr>
                <a:srgbClr val="000000"/>
              </a:buClr>
              <a:buSzPct val="25000"/>
            </a:pPr>
            <a:r>
              <a:rPr lang="en-US" sz="2300" dirty="0" smtClean="0">
                <a:latin typeface="Consolas"/>
                <a:ea typeface="Consolas"/>
                <a:cs typeface="Consolas"/>
                <a:sym typeface="Consolas"/>
              </a:rPr>
              <a:t> while </a:t>
            </a:r>
            <a:r>
              <a:rPr lang="en-US" sz="2300" dirty="0">
                <a:latin typeface="Consolas"/>
                <a:ea typeface="Consolas"/>
                <a:cs typeface="Consolas"/>
                <a:sym typeface="Consolas"/>
              </a:rPr>
              <a:t>(x != 1) {</a:t>
            </a:r>
          </a:p>
          <a:p>
            <a:pPr>
              <a:buClr>
                <a:srgbClr val="000000"/>
              </a:buClr>
              <a:buSzPct val="25000"/>
            </a:pPr>
            <a:r>
              <a:rPr lang="en-US" sz="2300" dirty="0" smtClean="0">
                <a:latin typeface="Consolas"/>
                <a:ea typeface="Consolas"/>
                <a:cs typeface="Consolas"/>
                <a:sym typeface="Consolas"/>
              </a:rPr>
              <a:t>   </a:t>
            </a:r>
            <a:r>
              <a:rPr lang="en-US" sz="2300" dirty="0">
                <a:latin typeface="Consolas"/>
                <a:ea typeface="Consolas"/>
                <a:cs typeface="Consolas"/>
                <a:sym typeface="Consolas"/>
              </a:rPr>
              <a:t>y = x * y;</a:t>
            </a:r>
          </a:p>
          <a:p>
            <a:pPr>
              <a:buClr>
                <a:srgbClr val="000000"/>
              </a:buClr>
              <a:buSzPct val="25000"/>
            </a:pPr>
            <a:r>
              <a:rPr lang="en-US" sz="2300" dirty="0" smtClean="0">
                <a:latin typeface="Consolas"/>
                <a:ea typeface="Consolas"/>
                <a:cs typeface="Consolas"/>
                <a:sym typeface="Consolas"/>
              </a:rPr>
              <a:t>   </a:t>
            </a:r>
            <a:r>
              <a:rPr lang="en-US" sz="2300" dirty="0">
                <a:latin typeface="Consolas"/>
                <a:ea typeface="Consolas"/>
                <a:cs typeface="Consolas"/>
                <a:sym typeface="Consolas"/>
              </a:rPr>
              <a:t>x = x - 1</a:t>
            </a:r>
          </a:p>
          <a:p>
            <a:pPr>
              <a:buClr>
                <a:srgbClr val="000000"/>
              </a:buClr>
              <a:buSzPct val="25000"/>
            </a:pPr>
            <a:r>
              <a:rPr lang="en-US" sz="2300" dirty="0" smtClean="0">
                <a:latin typeface="Consolas"/>
                <a:ea typeface="Consolas"/>
                <a:cs typeface="Consolas"/>
                <a:sym typeface="Consolas"/>
              </a:rPr>
              <a:t> }</a:t>
            </a:r>
            <a:endParaRPr lang="en-US" sz="2300" dirty="0">
              <a:latin typeface="Consolas"/>
              <a:ea typeface="Consolas"/>
              <a:cs typeface="Consolas"/>
              <a:sym typeface="Consolas"/>
            </a:endParaRPr>
          </a:p>
        </p:txBody>
      </p:sp>
      <p:sp>
        <p:nvSpPr>
          <p:cNvPr id="98" name="Shape 98"/>
          <p:cNvSpPr/>
          <p:nvPr/>
        </p:nvSpPr>
        <p:spPr>
          <a:xfrm>
            <a:off x="1491543" y="3706965"/>
            <a:ext cx="1730600" cy="2124450"/>
          </a:xfrm>
          <a:custGeom>
            <a:avLst/>
            <a:gdLst/>
            <a:ahLst/>
            <a:cxnLst/>
            <a:rect l="0" t="0" r="0" b="0"/>
            <a:pathLst>
              <a:path w="69224" h="84978" extrusionOk="0">
                <a:moveTo>
                  <a:pt x="36099" y="76355"/>
                </a:moveTo>
                <a:cubicBezTo>
                  <a:pt x="31993" y="77648"/>
                  <a:pt x="17479" y="87991"/>
                  <a:pt x="11464" y="84113"/>
                </a:cubicBezTo>
                <a:cubicBezTo>
                  <a:pt x="5448" y="80234"/>
                  <a:pt x="-231" y="66610"/>
                  <a:pt x="7" y="53085"/>
                </a:cubicBezTo>
                <a:cubicBezTo>
                  <a:pt x="245" y="39560"/>
                  <a:pt x="1359" y="10839"/>
                  <a:pt x="12896" y="2963"/>
                </a:cubicBezTo>
                <a:cubicBezTo>
                  <a:pt x="24432" y="-4913"/>
                  <a:pt x="59836" y="5349"/>
                  <a:pt x="69224" y="5827"/>
                </a:cubicBezTo>
              </a:path>
            </a:pathLst>
          </a:custGeom>
          <a:noFill/>
          <a:ln w="28575" cap="flat" cmpd="sng">
            <a:solidFill>
              <a:srgbClr val="000000"/>
            </a:solidFill>
            <a:prstDash val="solid"/>
            <a:round/>
            <a:headEnd type="none" w="lg" len="lg"/>
            <a:tailEnd type="triangle" w="lg" len="lg"/>
          </a:ln>
        </p:spPr>
      </p:sp>
      <p:sp>
        <p:nvSpPr>
          <p:cNvPr id="99" name="Shape 99"/>
          <p:cNvSpPr/>
          <p:nvPr/>
        </p:nvSpPr>
        <p:spPr>
          <a:xfrm>
            <a:off x="2738355" y="2507255"/>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5</a:t>
            </a:r>
          </a:p>
        </p:txBody>
      </p:sp>
      <p:sp>
        <p:nvSpPr>
          <p:cNvPr id="100" name="Shape 100"/>
          <p:cNvSpPr/>
          <p:nvPr/>
        </p:nvSpPr>
        <p:spPr>
          <a:xfrm>
            <a:off x="2527580" y="3851880"/>
            <a:ext cx="1454099"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  (x != 1) ?</a:t>
            </a:r>
          </a:p>
        </p:txBody>
      </p:sp>
      <p:cxnSp>
        <p:nvCxnSpPr>
          <p:cNvPr id="101" name="Shape 101"/>
          <p:cNvCxnSpPr/>
          <p:nvPr/>
        </p:nvCxnSpPr>
        <p:spPr>
          <a:xfrm>
            <a:off x="3209200" y="2806952"/>
            <a:ext cx="0" cy="373800"/>
          </a:xfrm>
          <a:prstGeom prst="straightConnector1">
            <a:avLst/>
          </a:prstGeom>
          <a:noFill/>
          <a:ln w="25400" cap="flat" cmpd="sng">
            <a:solidFill>
              <a:srgbClr val="000000"/>
            </a:solidFill>
            <a:prstDash val="solid"/>
            <a:round/>
            <a:headEnd type="none" w="med" len="med"/>
            <a:tailEnd type="triangle" w="lg" len="lg"/>
          </a:ln>
        </p:spPr>
      </p:cxnSp>
      <p:cxnSp>
        <p:nvCxnSpPr>
          <p:cNvPr id="102" name="Shape 102"/>
          <p:cNvCxnSpPr>
            <a:stCxn id="100" idx="2"/>
            <a:endCxn id="103" idx="0"/>
          </p:cNvCxnSpPr>
          <p:nvPr/>
        </p:nvCxnSpPr>
        <p:spPr>
          <a:xfrm flipH="1">
            <a:off x="2355224" y="4217274"/>
            <a:ext cx="899400" cy="352800"/>
          </a:xfrm>
          <a:prstGeom prst="straightConnector1">
            <a:avLst/>
          </a:prstGeom>
          <a:noFill/>
          <a:ln w="25400" cap="flat" cmpd="sng">
            <a:solidFill>
              <a:srgbClr val="000000"/>
            </a:solidFill>
            <a:prstDash val="solid"/>
            <a:round/>
            <a:headEnd type="none" w="med" len="med"/>
            <a:tailEnd type="triangle" w="lg" len="lg"/>
          </a:ln>
        </p:spPr>
      </p:cxnSp>
      <p:sp>
        <p:nvSpPr>
          <p:cNvPr id="104" name="Shape 104"/>
          <p:cNvSpPr/>
          <p:nvPr/>
        </p:nvSpPr>
        <p:spPr>
          <a:xfrm>
            <a:off x="3837250" y="4577877"/>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cxnSp>
        <p:nvCxnSpPr>
          <p:cNvPr id="105" name="Shape 105"/>
          <p:cNvCxnSpPr>
            <a:stCxn id="103" idx="2"/>
            <a:endCxn id="106" idx="0"/>
          </p:cNvCxnSpPr>
          <p:nvPr/>
        </p:nvCxnSpPr>
        <p:spPr>
          <a:xfrm>
            <a:off x="2355075" y="4941574"/>
            <a:ext cx="0" cy="289500"/>
          </a:xfrm>
          <a:prstGeom prst="straightConnector1">
            <a:avLst/>
          </a:prstGeom>
          <a:noFill/>
          <a:ln w="25400" cap="flat" cmpd="sng">
            <a:solidFill>
              <a:srgbClr val="000000"/>
            </a:solidFill>
            <a:prstDash val="solid"/>
            <a:round/>
            <a:headEnd type="none" w="med" len="med"/>
            <a:tailEnd type="triangle" w="lg" len="lg"/>
          </a:ln>
        </p:spPr>
      </p:cxnSp>
      <p:sp>
        <p:nvSpPr>
          <p:cNvPr id="103" name="Shape 103"/>
          <p:cNvSpPr/>
          <p:nvPr/>
        </p:nvSpPr>
        <p:spPr>
          <a:xfrm>
            <a:off x="1840125" y="4570174"/>
            <a:ext cx="1029900" cy="371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107" name="Shape 107"/>
          <p:cNvCxnSpPr>
            <a:stCxn id="108" idx="2"/>
            <a:endCxn id="99" idx="0"/>
          </p:cNvCxnSpPr>
          <p:nvPr/>
        </p:nvCxnSpPr>
        <p:spPr>
          <a:xfrm>
            <a:off x="3209200" y="2207547"/>
            <a:ext cx="0" cy="299700"/>
          </a:xfrm>
          <a:prstGeom prst="straightConnector1">
            <a:avLst/>
          </a:prstGeom>
          <a:noFill/>
          <a:ln w="25400" cap="flat" cmpd="sng">
            <a:solidFill>
              <a:srgbClr val="000000"/>
            </a:solidFill>
            <a:prstDash val="solid"/>
            <a:round/>
            <a:headEnd type="none" w="med" len="med"/>
            <a:tailEnd type="triangle" w="lg" len="lg"/>
          </a:ln>
        </p:spPr>
      </p:cxnSp>
      <p:cxnSp>
        <p:nvCxnSpPr>
          <p:cNvPr id="109" name="Shape 109"/>
          <p:cNvCxnSpPr>
            <a:stCxn id="100" idx="2"/>
            <a:endCxn id="104" idx="0"/>
          </p:cNvCxnSpPr>
          <p:nvPr/>
        </p:nvCxnSpPr>
        <p:spPr>
          <a:xfrm>
            <a:off x="3254629" y="4217274"/>
            <a:ext cx="1097699" cy="360600"/>
          </a:xfrm>
          <a:prstGeom prst="straightConnector1">
            <a:avLst/>
          </a:prstGeom>
          <a:noFill/>
          <a:ln w="25400" cap="flat" cmpd="sng">
            <a:solidFill>
              <a:srgbClr val="000000"/>
            </a:solidFill>
            <a:prstDash val="solid"/>
            <a:round/>
            <a:headEnd type="none" w="med" len="med"/>
            <a:tailEnd type="triangle" w="lg" len="lg"/>
          </a:ln>
        </p:spPr>
      </p:cxnSp>
      <p:sp>
        <p:nvSpPr>
          <p:cNvPr id="108" name="Shape 108"/>
          <p:cNvSpPr/>
          <p:nvPr/>
        </p:nvSpPr>
        <p:spPr>
          <a:xfrm>
            <a:off x="2694250" y="1846352"/>
            <a:ext cx="1029900" cy="3611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entry</a:t>
            </a:r>
          </a:p>
        </p:txBody>
      </p:sp>
      <p:sp>
        <p:nvSpPr>
          <p:cNvPr id="110" name="Shape 110"/>
          <p:cNvSpPr/>
          <p:nvPr/>
        </p:nvSpPr>
        <p:spPr>
          <a:xfrm>
            <a:off x="2738355" y="3180853"/>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cxnSp>
        <p:nvCxnSpPr>
          <p:cNvPr id="111" name="Shape 111"/>
          <p:cNvCxnSpPr/>
          <p:nvPr/>
        </p:nvCxnSpPr>
        <p:spPr>
          <a:xfrm flipH="1">
            <a:off x="3207399" y="3480548"/>
            <a:ext cx="1800" cy="371400"/>
          </a:xfrm>
          <a:prstGeom prst="straightConnector1">
            <a:avLst/>
          </a:prstGeom>
          <a:noFill/>
          <a:ln w="25400" cap="flat" cmpd="sng">
            <a:solidFill>
              <a:srgbClr val="000000"/>
            </a:solidFill>
            <a:prstDash val="solid"/>
            <a:round/>
            <a:headEnd type="none" w="med" len="med"/>
            <a:tailEnd type="triangle" w="lg" len="lg"/>
          </a:ln>
        </p:spPr>
      </p:cxnSp>
      <p:sp>
        <p:nvSpPr>
          <p:cNvPr id="112" name="Shape 112"/>
          <p:cNvSpPr/>
          <p:nvPr/>
        </p:nvSpPr>
        <p:spPr>
          <a:xfrm>
            <a:off x="1840125" y="5231186"/>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sp>
        <p:nvSpPr>
          <p:cNvPr id="113" name="Shape 113"/>
          <p:cNvSpPr txBox="1"/>
          <p:nvPr/>
        </p:nvSpPr>
        <p:spPr>
          <a:xfrm>
            <a:off x="2151630" y="4151798"/>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true</a:t>
            </a:r>
          </a:p>
        </p:txBody>
      </p:sp>
      <p:sp>
        <p:nvSpPr>
          <p:cNvPr id="114" name="Shape 114"/>
          <p:cNvSpPr txBox="1"/>
          <p:nvPr/>
        </p:nvSpPr>
        <p:spPr>
          <a:xfrm>
            <a:off x="3885311" y="4158147"/>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prstGeom prst="rect">
            <a:avLst/>
          </a:prstGeom>
        </p:spPr>
        <p:txBody>
          <a:bodyPr vert="horz" lIns="91425" tIns="91425" rIns="91425" bIns="91425" rtlCol="0" anchor="ctr" anchorCtr="0">
            <a:noAutofit/>
          </a:bodyPr>
          <a:lstStyle/>
          <a:p>
            <a:r>
              <a:rPr lang="en-US" dirty="0"/>
              <a:t>Very Busy Expression Analysis</a:t>
            </a:r>
            <a:endParaRPr lang="en-US" b="0" dirty="0">
              <a:solidFill>
                <a:schemeClr val="tx1"/>
              </a:solidFill>
            </a:endParaRPr>
          </a:p>
        </p:txBody>
      </p:sp>
      <p:sp>
        <p:nvSpPr>
          <p:cNvPr id="812" name="Shape 812"/>
          <p:cNvSpPr txBox="1">
            <a:spLocks noGrp="1"/>
          </p:cNvSpPr>
          <p:nvPr>
            <p:ph type="body" idx="4294967295"/>
          </p:nvPr>
        </p:nvSpPr>
        <p:spPr>
          <a:xfrm>
            <a:off x="935567" y="1938866"/>
            <a:ext cx="8229600" cy="6858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 = </a:t>
            </a:r>
            <a:r>
              <a:rPr lang="en-US" dirty="0" smtClean="0">
                <a:solidFill>
                  <a:schemeClr val="tx1"/>
                </a:solidFill>
                <a:ea typeface="Calibri Regular" charset="0"/>
                <a:cs typeface="Calibri Regular" charset="0"/>
                <a:sym typeface="Shadows Into Light"/>
              </a:rPr>
              <a:t>   (              [</a:t>
            </a:r>
            <a:r>
              <a:rPr lang="en-US" dirty="0">
                <a:solidFill>
                  <a:schemeClr val="tx1"/>
                </a:solidFill>
                <a:ea typeface="Calibri Regular" charset="0"/>
                <a:cs typeface="Calibri Regular" charset="0"/>
                <a:sym typeface="Shadows Into Light"/>
              </a:rPr>
              <a:t>n] - KILL[n]) ∪ GEN[n]</a:t>
            </a:r>
          </a:p>
        </p:txBody>
      </p:sp>
      <p:sp>
        <p:nvSpPr>
          <p:cNvPr id="813" name="Shape 813"/>
          <p:cNvSpPr txBox="1">
            <a:spLocks noGrp="1"/>
          </p:cNvSpPr>
          <p:nvPr>
            <p:ph type="body" idx="4294967295"/>
          </p:nvPr>
        </p:nvSpPr>
        <p:spPr>
          <a:xfrm>
            <a:off x="457200" y="2744749"/>
            <a:ext cx="6294967" cy="687388"/>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sz="2950" dirty="0" smtClean="0">
                <a:solidFill>
                  <a:schemeClr val="tx1"/>
                </a:solidFill>
                <a:ea typeface="Calibri Regular" charset="0"/>
                <a:cs typeface="Calibri Regular" charset="0"/>
                <a:sym typeface="Shadows Into Light"/>
              </a:rPr>
              <a:t>              [n] =                                      [n’]</a:t>
            </a:r>
            <a:endParaRPr lang="en-US" sz="2950" dirty="0">
              <a:solidFill>
                <a:schemeClr val="tx1"/>
              </a:solidFill>
              <a:ea typeface="Calibri Regular" charset="0"/>
              <a:cs typeface="Calibri Regular" charset="0"/>
              <a:sym typeface="Shadows Into Light"/>
            </a:endParaRPr>
          </a:p>
        </p:txBody>
      </p:sp>
      <p:sp>
        <p:nvSpPr>
          <p:cNvPr id="815" name="Shape 815"/>
          <p:cNvSpPr/>
          <p:nvPr/>
        </p:nvSpPr>
        <p:spPr>
          <a:xfrm>
            <a:off x="697075" y="20366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IN</a:t>
            </a:r>
            <a:endParaRPr sz="3000" dirty="0">
              <a:latin typeface="+mn-lt"/>
              <a:ea typeface="Calibri Regular" charset="0"/>
              <a:cs typeface="Calibri Regular" charset="0"/>
              <a:sym typeface="Shadows Into Light"/>
            </a:endParaRPr>
          </a:p>
        </p:txBody>
      </p:sp>
      <p:sp>
        <p:nvSpPr>
          <p:cNvPr id="816" name="Shape 816"/>
          <p:cNvSpPr/>
          <p:nvPr/>
        </p:nvSpPr>
        <p:spPr>
          <a:xfrm>
            <a:off x="2961530" y="2036650"/>
            <a:ext cx="975599"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OUT</a:t>
            </a:r>
            <a:endParaRPr sz="3000" dirty="0">
              <a:latin typeface="+mn-lt"/>
              <a:ea typeface="Calibri Regular" charset="0"/>
              <a:cs typeface="Calibri Regular" charset="0"/>
              <a:sym typeface="Shadows Into Light"/>
            </a:endParaRPr>
          </a:p>
        </p:txBody>
      </p:sp>
      <p:sp>
        <p:nvSpPr>
          <p:cNvPr id="817" name="Shape 817"/>
          <p:cNvSpPr/>
          <p:nvPr/>
        </p:nvSpPr>
        <p:spPr>
          <a:xfrm>
            <a:off x="697075" y="2864799"/>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3000" dirty="0">
                <a:latin typeface="+mn-lt"/>
                <a:ea typeface="Calibri Regular" charset="0"/>
                <a:cs typeface="Calibri Regular" charset="0"/>
                <a:sym typeface="Shadows Into Light"/>
              </a:rPr>
              <a:t>OUT</a:t>
            </a:r>
          </a:p>
        </p:txBody>
      </p:sp>
      <p:sp>
        <p:nvSpPr>
          <p:cNvPr id="818" name="Shape 818"/>
          <p:cNvSpPr/>
          <p:nvPr/>
        </p:nvSpPr>
        <p:spPr>
          <a:xfrm>
            <a:off x="2956954" y="3509375"/>
            <a:ext cx="1336727"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US" sz="2400" dirty="0" err="1" smtClean="0">
                <a:latin typeface="+mn-lt"/>
              </a:rPr>
              <a:t>succs</a:t>
            </a:r>
            <a:endParaRPr sz="2400" dirty="0">
              <a:latin typeface="+mn-lt"/>
              <a:ea typeface="Calibri Regular" charset="0"/>
              <a:cs typeface="Calibri Regular" charset="0"/>
              <a:sym typeface="Shadows Into Light"/>
            </a:endParaRPr>
          </a:p>
        </p:txBody>
      </p:sp>
      <p:sp>
        <p:nvSpPr>
          <p:cNvPr id="819" name="Shape 819"/>
          <p:cNvSpPr/>
          <p:nvPr/>
        </p:nvSpPr>
        <p:spPr>
          <a:xfrm>
            <a:off x="4580700" y="2865175"/>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IN</a:t>
            </a:r>
            <a:endParaRPr lang="en-US" sz="3000" dirty="0">
              <a:latin typeface="+mn-lt"/>
              <a:ea typeface="Calibri Regular" charset="0"/>
              <a:cs typeface="Calibri Regular" charset="0"/>
              <a:sym typeface="Shadows Into Light"/>
            </a:endParaRPr>
          </a:p>
        </p:txBody>
      </p:sp>
      <p:sp>
        <p:nvSpPr>
          <p:cNvPr id="820" name="Shape 820"/>
          <p:cNvSpPr/>
          <p:nvPr/>
        </p:nvSpPr>
        <p:spPr>
          <a:xfrm>
            <a:off x="2970230" y="2865175"/>
            <a:ext cx="1323452"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r>
              <a:rPr lang="en-US" sz="2950" dirty="0">
                <a:latin typeface="+mn-lt"/>
              </a:rPr>
              <a:t>∩</a:t>
            </a:r>
            <a:endParaRPr lang="en-US" sz="2950" dirty="0">
              <a:latin typeface="+mn-lt"/>
              <a:ea typeface="Calibri Regular" charset="0"/>
              <a:cs typeface="Calibri Regular" charset="0"/>
              <a:sym typeface="Shadows Into Light"/>
            </a:endParaRPr>
          </a:p>
        </p:txBody>
      </p:sp>
      <p:sp>
        <p:nvSpPr>
          <p:cNvPr id="821" name="Shape 821"/>
          <p:cNvSpPr txBox="1"/>
          <p:nvPr/>
        </p:nvSpPr>
        <p:spPr>
          <a:xfrm>
            <a:off x="5057100" y="5074888"/>
            <a:ext cx="2845763" cy="889934"/>
          </a:xfrm>
          <a:prstGeom prst="rect">
            <a:avLst/>
          </a:prstGeom>
          <a:noFill/>
          <a:ln>
            <a:noFill/>
          </a:ln>
        </p:spPr>
        <p:txBody>
          <a:bodyPr lIns="91425" tIns="91425" rIns="91425" bIns="91425" anchor="t" anchorCtr="0">
            <a:noAutofit/>
          </a:bodyPr>
          <a:lstStyle/>
          <a:p>
            <a:pPr algn="ctr"/>
            <a:r>
              <a:rPr lang="en-US" sz="2600">
                <a:latin typeface="+mn-lt"/>
                <a:ea typeface="Calibri Regular" charset="0"/>
                <a:cs typeface="Calibri Regular" charset="0"/>
                <a:sym typeface="Shadows Into Light"/>
              </a:rPr>
              <a:t>= </a:t>
            </a:r>
            <a:r>
              <a:rPr lang="en-US" sz="2600" smtClean="0">
                <a:latin typeface="+mn-lt"/>
                <a:ea typeface="Calibri Regular" charset="0"/>
                <a:cs typeface="Calibri Regular" charset="0"/>
                <a:sym typeface="Shadows Into Light"/>
              </a:rPr>
              <a:t> predecessors </a:t>
            </a:r>
            <a:r>
              <a:rPr lang="en-US" sz="2600" dirty="0" smtClean="0">
                <a:latin typeface="+mn-lt"/>
                <a:ea typeface="Calibri Regular" charset="0"/>
                <a:cs typeface="Calibri Regular" charset="0"/>
                <a:sym typeface="Shadows Into Light"/>
              </a:rPr>
              <a:t>or successors</a:t>
            </a:r>
            <a:endParaRPr lang="en-US" sz="2600" dirty="0">
              <a:latin typeface="+mn-lt"/>
              <a:ea typeface="Calibri Regular" charset="0"/>
              <a:cs typeface="Calibri Regular" charset="0"/>
              <a:sym typeface="Shadows Into Light"/>
            </a:endParaRPr>
          </a:p>
        </p:txBody>
      </p:sp>
      <p:sp>
        <p:nvSpPr>
          <p:cNvPr id="823" name="Shape 823"/>
          <p:cNvSpPr/>
          <p:nvPr/>
        </p:nvSpPr>
        <p:spPr>
          <a:xfrm>
            <a:off x="719825" y="44429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Calibri Regular" charset="0"/>
              <a:ea typeface="Calibri Regular" charset="0"/>
              <a:cs typeface="Calibri Regular" charset="0"/>
              <a:sym typeface="Shadows Into Light"/>
            </a:endParaRPr>
          </a:p>
        </p:txBody>
      </p:sp>
      <p:sp>
        <p:nvSpPr>
          <p:cNvPr id="824" name="Shape 824"/>
          <p:cNvSpPr/>
          <p:nvPr/>
        </p:nvSpPr>
        <p:spPr>
          <a:xfrm>
            <a:off x="719823" y="5136625"/>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Calibri Regular" charset="0"/>
              <a:ea typeface="Calibri Regular" charset="0"/>
              <a:cs typeface="Calibri Regular" charset="0"/>
              <a:sym typeface="Shadows Into Light"/>
            </a:endParaRPr>
          </a:p>
        </p:txBody>
      </p:sp>
      <p:sp>
        <p:nvSpPr>
          <p:cNvPr id="825" name="Shape 825"/>
          <p:cNvSpPr/>
          <p:nvPr/>
        </p:nvSpPr>
        <p:spPr>
          <a:xfrm>
            <a:off x="4045712" y="4432900"/>
            <a:ext cx="975599"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lnSpc>
                <a:spcPct val="115000"/>
              </a:lnSpc>
              <a:spcBef>
                <a:spcPts val="590"/>
              </a:spcBef>
            </a:pPr>
            <a:endParaRPr/>
          </a:p>
        </p:txBody>
      </p:sp>
      <p:sp>
        <p:nvSpPr>
          <p:cNvPr id="826" name="Shape 826"/>
          <p:cNvSpPr/>
          <p:nvPr/>
        </p:nvSpPr>
        <p:spPr>
          <a:xfrm>
            <a:off x="4045712" y="5136625"/>
            <a:ext cx="97559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Calibri Regular" charset="0"/>
              <a:ea typeface="Calibri Regular" charset="0"/>
              <a:cs typeface="Calibri Regular" charset="0"/>
              <a:sym typeface="Shadows Into Light"/>
            </a:endParaRPr>
          </a:p>
        </p:txBody>
      </p:sp>
      <p:sp>
        <p:nvSpPr>
          <p:cNvPr id="827" name="Shape 827"/>
          <p:cNvSpPr txBox="1"/>
          <p:nvPr/>
        </p:nvSpPr>
        <p:spPr>
          <a:xfrm>
            <a:off x="1832950" y="4717900"/>
            <a:ext cx="2097000" cy="573300"/>
          </a:xfrm>
          <a:prstGeom prst="rect">
            <a:avLst/>
          </a:prstGeom>
          <a:noFill/>
          <a:ln>
            <a:noFill/>
          </a:ln>
        </p:spPr>
        <p:txBody>
          <a:bodyPr lIns="91425" tIns="91425" rIns="91425" bIns="91425" anchor="t" anchorCtr="0">
            <a:noAutofit/>
          </a:bodyPr>
          <a:lstStyle/>
          <a:p>
            <a:r>
              <a:rPr lang="en-US" sz="3000" dirty="0">
                <a:latin typeface="+mn-lt"/>
                <a:ea typeface="Calibri Regular" charset="0"/>
                <a:cs typeface="Calibri Regular" charset="0"/>
                <a:sym typeface="Shadows Into Light"/>
              </a:rPr>
              <a:t>= IN or OUT</a:t>
            </a:r>
          </a:p>
        </p:txBody>
      </p:sp>
      <p:cxnSp>
        <p:nvCxnSpPr>
          <p:cNvPr id="828" name="Shape 828"/>
          <p:cNvCxnSpPr/>
          <p:nvPr/>
        </p:nvCxnSpPr>
        <p:spPr>
          <a:xfrm>
            <a:off x="424680" y="4207480"/>
            <a:ext cx="8379899" cy="19199"/>
          </a:xfrm>
          <a:prstGeom prst="straightConnector1">
            <a:avLst/>
          </a:prstGeom>
          <a:noFill/>
          <a:ln w="9525" cap="flat" cmpd="sng">
            <a:solidFill>
              <a:schemeClr val="dk2"/>
            </a:solidFill>
            <a:prstDash val="solid"/>
            <a:round/>
            <a:headEnd type="none" w="lg" len="lg"/>
            <a:tailEnd type="none" w="lg" len="lg"/>
          </a:ln>
        </p:spPr>
      </p:cxnSp>
      <p:sp>
        <p:nvSpPr>
          <p:cNvPr id="22" name="Shape 814"/>
          <p:cNvSpPr txBox="1">
            <a:spLocks/>
          </p:cNvSpPr>
          <p:nvPr/>
        </p:nvSpPr>
        <p:spPr>
          <a:xfrm>
            <a:off x="2116409" y="3426074"/>
            <a:ext cx="3031904" cy="527780"/>
          </a:xfrm>
          <a:prstGeom prst="rect">
            <a:avLst/>
          </a:prstGeom>
          <a:noFill/>
          <a:ln>
            <a:noFill/>
          </a:ln>
        </p:spPr>
        <p:txBody>
          <a:bodyPr vert="horz" lIns="91425" tIns="45700" rIns="91425" bIns="45700" rtlCol="0" anchor="t" anchorCtr="0">
            <a:noAutofit/>
          </a:bodyPr>
          <a:lst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nSpc>
                <a:spcPct val="115000"/>
              </a:lnSpc>
              <a:spcBef>
                <a:spcPts val="590"/>
              </a:spcBef>
              <a:buFont typeface="Arial"/>
              <a:buNone/>
            </a:pPr>
            <a:r>
              <a:rPr lang="en-US" smtClean="0">
                <a:ea typeface="Calibri Regular" charset="0"/>
                <a:cs typeface="Calibri Regular" charset="0"/>
                <a:sym typeface="Shadows Into Light"/>
              </a:rPr>
              <a:t>n’ ∈                  (n)</a:t>
            </a:r>
            <a:endParaRPr lang="en-US" dirty="0">
              <a:ea typeface="Calibri Regular" charset="0"/>
              <a:cs typeface="Calibri Regular" charset="0"/>
              <a:sym typeface="Shadows Into Light"/>
            </a:endParaRPr>
          </a:p>
        </p:txBody>
      </p:sp>
      <p:sp>
        <p:nvSpPr>
          <p:cNvPr id="23" name="Shape 822"/>
          <p:cNvSpPr txBox="1"/>
          <p:nvPr/>
        </p:nvSpPr>
        <p:spPr>
          <a:xfrm>
            <a:off x="5162952" y="4477135"/>
            <a:ext cx="3981047" cy="428496"/>
          </a:xfrm>
          <a:prstGeom prst="rect">
            <a:avLst/>
          </a:prstGeom>
          <a:noFill/>
          <a:ln>
            <a:noFill/>
          </a:ln>
        </p:spPr>
        <p:txBody>
          <a:bodyPr lIns="91425" tIns="91425" rIns="91425" bIns="91425" anchor="ctr" anchorCtr="0">
            <a:noAutofit/>
          </a:bodyPr>
          <a:lstStyle/>
          <a:p>
            <a:pPr>
              <a:lnSpc>
                <a:spcPct val="115000"/>
              </a:lnSpc>
              <a:spcBef>
                <a:spcPts val="590"/>
              </a:spcBef>
            </a:pPr>
            <a:r>
              <a:rPr lang="en-US" sz="2600" dirty="0">
                <a:solidFill>
                  <a:schemeClr val="dk1"/>
                </a:solidFill>
                <a:latin typeface="+mn-lt"/>
                <a:ea typeface="Calibri Regular" charset="0"/>
                <a:cs typeface="Calibri Regular" charset="0"/>
                <a:sym typeface="Shadows Into Light"/>
              </a:rPr>
              <a:t>= </a:t>
            </a:r>
            <a:r>
              <a:rPr lang="en-US" sz="2800" dirty="0" smtClean="0">
                <a:latin typeface="+mn-lt"/>
              </a:rPr>
              <a:t>U</a:t>
            </a:r>
            <a:r>
              <a:rPr lang="en-US" sz="2600" dirty="0" smtClean="0">
                <a:solidFill>
                  <a:schemeClr val="dk1"/>
                </a:solidFill>
                <a:latin typeface="+mn-lt"/>
                <a:ea typeface="Calibri Regular" charset="0"/>
                <a:cs typeface="Calibri Regular" charset="0"/>
                <a:sym typeface="Shadows Into Light"/>
              </a:rPr>
              <a:t> </a:t>
            </a:r>
            <a:r>
              <a:rPr lang="en-US" sz="2600" dirty="0">
                <a:solidFill>
                  <a:schemeClr val="dk1"/>
                </a:solidFill>
                <a:latin typeface="+mn-lt"/>
                <a:ea typeface="Calibri Regular" charset="0"/>
                <a:cs typeface="Calibri Regular" charset="0"/>
                <a:sym typeface="Shadows Into Light"/>
              </a:rPr>
              <a:t>(may) or </a:t>
            </a:r>
            <a:r>
              <a:rPr lang="en-US" sz="2600" dirty="0">
                <a:latin typeface="+mn-lt"/>
              </a:rPr>
              <a:t>∩ </a:t>
            </a:r>
            <a:r>
              <a:rPr lang="en-US" sz="2600" dirty="0" smtClean="0">
                <a:solidFill>
                  <a:schemeClr val="dk1"/>
                </a:solidFill>
                <a:latin typeface="+mn-lt"/>
                <a:ea typeface="Calibri Regular" charset="0"/>
                <a:cs typeface="Calibri Regular" charset="0"/>
                <a:sym typeface="Shadows Into Light"/>
              </a:rPr>
              <a:t>(</a:t>
            </a:r>
            <a:r>
              <a:rPr lang="en-US" sz="2600" dirty="0">
                <a:solidFill>
                  <a:schemeClr val="dk1"/>
                </a:solidFill>
                <a:latin typeface="+mn-lt"/>
                <a:ea typeface="Calibri Regular" charset="0"/>
                <a:cs typeface="Calibri Regular" charset="0"/>
                <a:sym typeface="Shadows Into Light"/>
              </a:rPr>
              <a:t>must</a:t>
            </a:r>
            <a:r>
              <a:rPr lang="en-US" sz="2600" dirty="0" smtClean="0">
                <a:solidFill>
                  <a:schemeClr val="dk1"/>
                </a:solidFill>
                <a:latin typeface="+mn-lt"/>
                <a:ea typeface="Calibri Regular" charset="0"/>
                <a:cs typeface="Calibri Regular" charset="0"/>
                <a:sym typeface="Shadows Into Light"/>
              </a:rPr>
              <a:t>)</a:t>
            </a:r>
            <a:endParaRPr lang="en-US" sz="2600" dirty="0">
              <a:solidFill>
                <a:schemeClr val="dk1"/>
              </a:solidFill>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72952620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prstGeom prst="rect">
            <a:avLst/>
          </a:prstGeom>
        </p:spPr>
        <p:txBody>
          <a:bodyPr vert="horz" lIns="91425" tIns="91425" rIns="91425" bIns="91425" rtlCol="0" anchor="ctr" anchorCtr="0">
            <a:noAutofit/>
          </a:bodyPr>
          <a:lstStyle/>
          <a:p>
            <a:r>
              <a:rPr lang="en-US" dirty="0"/>
              <a:t>QUIZ: Available Expressions Analysis</a:t>
            </a:r>
            <a:endParaRPr lang="en-US" b="0" dirty="0">
              <a:solidFill>
                <a:schemeClr val="tx1"/>
              </a:solidFill>
            </a:endParaRPr>
          </a:p>
        </p:txBody>
      </p:sp>
      <p:sp>
        <p:nvSpPr>
          <p:cNvPr id="812" name="Shape 812"/>
          <p:cNvSpPr txBox="1">
            <a:spLocks noGrp="1"/>
          </p:cNvSpPr>
          <p:nvPr>
            <p:ph type="body" idx="4294967295"/>
          </p:nvPr>
        </p:nvSpPr>
        <p:spPr>
          <a:xfrm>
            <a:off x="935567" y="1938866"/>
            <a:ext cx="8229600" cy="6858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 = </a:t>
            </a:r>
            <a:r>
              <a:rPr lang="en-US" dirty="0" smtClean="0">
                <a:solidFill>
                  <a:schemeClr val="tx1"/>
                </a:solidFill>
                <a:ea typeface="Calibri Regular" charset="0"/>
                <a:cs typeface="Calibri Regular" charset="0"/>
                <a:sym typeface="Shadows Into Light"/>
              </a:rPr>
              <a:t>   (              [</a:t>
            </a:r>
            <a:r>
              <a:rPr lang="en-US" dirty="0">
                <a:solidFill>
                  <a:schemeClr val="tx1"/>
                </a:solidFill>
                <a:ea typeface="Calibri Regular" charset="0"/>
                <a:cs typeface="Calibri Regular" charset="0"/>
                <a:sym typeface="Shadows Into Light"/>
              </a:rPr>
              <a:t>n] - KILL[n]) ∪ GEN[n]</a:t>
            </a:r>
          </a:p>
        </p:txBody>
      </p:sp>
      <p:sp>
        <p:nvSpPr>
          <p:cNvPr id="813" name="Shape 813"/>
          <p:cNvSpPr txBox="1">
            <a:spLocks noGrp="1"/>
          </p:cNvSpPr>
          <p:nvPr>
            <p:ph type="body" idx="4294967295"/>
          </p:nvPr>
        </p:nvSpPr>
        <p:spPr>
          <a:xfrm>
            <a:off x="457200" y="2744749"/>
            <a:ext cx="6506633" cy="687388"/>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sz="2950" dirty="0" smtClean="0">
                <a:solidFill>
                  <a:schemeClr val="tx1"/>
                </a:solidFill>
                <a:ea typeface="Calibri Regular" charset="0"/>
                <a:cs typeface="Calibri Regular" charset="0"/>
                <a:sym typeface="Shadows Into Light"/>
              </a:rPr>
              <a:t>              [</a:t>
            </a:r>
            <a:r>
              <a:rPr lang="en-US" sz="2950" dirty="0">
                <a:solidFill>
                  <a:schemeClr val="tx1"/>
                </a:solidFill>
                <a:ea typeface="Calibri Regular" charset="0"/>
                <a:cs typeface="Calibri Regular" charset="0"/>
                <a:sym typeface="Shadows Into Light"/>
              </a:rPr>
              <a:t>n] =                 </a:t>
            </a:r>
            <a:r>
              <a:rPr lang="en-US" sz="2950" dirty="0" smtClean="0">
                <a:solidFill>
                  <a:schemeClr val="tx1"/>
                </a:solidFill>
                <a:ea typeface="Calibri Regular" charset="0"/>
                <a:cs typeface="Calibri Regular" charset="0"/>
                <a:sym typeface="Shadows Into Light"/>
              </a:rPr>
              <a:t>                     </a:t>
            </a:r>
            <a:r>
              <a:rPr lang="en-US" sz="2950" dirty="0">
                <a:solidFill>
                  <a:schemeClr val="tx1"/>
                </a:solidFill>
                <a:ea typeface="Calibri Regular" charset="0"/>
                <a:cs typeface="Calibri Regular" charset="0"/>
                <a:sym typeface="Shadows Into Light"/>
              </a:rPr>
              <a:t>[n’]</a:t>
            </a:r>
          </a:p>
        </p:txBody>
      </p:sp>
      <p:sp>
        <p:nvSpPr>
          <p:cNvPr id="815" name="Shape 815"/>
          <p:cNvSpPr/>
          <p:nvPr/>
        </p:nvSpPr>
        <p:spPr>
          <a:xfrm>
            <a:off x="697075" y="20366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16" name="Shape 816"/>
          <p:cNvSpPr/>
          <p:nvPr/>
        </p:nvSpPr>
        <p:spPr>
          <a:xfrm>
            <a:off x="2961530" y="2036650"/>
            <a:ext cx="975599"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17" name="Shape 817"/>
          <p:cNvSpPr/>
          <p:nvPr/>
        </p:nvSpPr>
        <p:spPr>
          <a:xfrm>
            <a:off x="697075" y="2864799"/>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19" name="Shape 819"/>
          <p:cNvSpPr/>
          <p:nvPr/>
        </p:nvSpPr>
        <p:spPr>
          <a:xfrm>
            <a:off x="4580700" y="2865175"/>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3" name="Shape 823"/>
          <p:cNvSpPr/>
          <p:nvPr/>
        </p:nvSpPr>
        <p:spPr>
          <a:xfrm>
            <a:off x="719825" y="44429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4" name="Shape 824"/>
          <p:cNvSpPr/>
          <p:nvPr/>
        </p:nvSpPr>
        <p:spPr>
          <a:xfrm>
            <a:off x="719823" y="5136625"/>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5" name="Shape 825"/>
          <p:cNvSpPr/>
          <p:nvPr/>
        </p:nvSpPr>
        <p:spPr>
          <a:xfrm>
            <a:off x="4045712" y="4432900"/>
            <a:ext cx="975599"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lnSpc>
                <a:spcPct val="115000"/>
              </a:lnSpc>
              <a:spcBef>
                <a:spcPts val="590"/>
              </a:spcBef>
            </a:pPr>
            <a:endParaRPr>
              <a:latin typeface="+mn-lt"/>
            </a:endParaRPr>
          </a:p>
        </p:txBody>
      </p:sp>
      <p:sp>
        <p:nvSpPr>
          <p:cNvPr id="826" name="Shape 826"/>
          <p:cNvSpPr/>
          <p:nvPr/>
        </p:nvSpPr>
        <p:spPr>
          <a:xfrm>
            <a:off x="4045712" y="5136625"/>
            <a:ext cx="97559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mn-lt"/>
              <a:ea typeface="Calibri Regular" charset="0"/>
              <a:cs typeface="Calibri Regular" charset="0"/>
              <a:sym typeface="Shadows Into Light"/>
            </a:endParaRPr>
          </a:p>
        </p:txBody>
      </p:sp>
      <p:sp>
        <p:nvSpPr>
          <p:cNvPr id="827" name="Shape 827"/>
          <p:cNvSpPr txBox="1"/>
          <p:nvPr/>
        </p:nvSpPr>
        <p:spPr>
          <a:xfrm>
            <a:off x="1832950" y="4717900"/>
            <a:ext cx="2097000" cy="573300"/>
          </a:xfrm>
          <a:prstGeom prst="rect">
            <a:avLst/>
          </a:prstGeom>
          <a:noFill/>
          <a:ln>
            <a:noFill/>
          </a:ln>
        </p:spPr>
        <p:txBody>
          <a:bodyPr lIns="91425" tIns="91425" rIns="91425" bIns="91425" anchor="t" anchorCtr="0">
            <a:noAutofit/>
          </a:bodyPr>
          <a:lstStyle/>
          <a:p>
            <a:r>
              <a:rPr lang="en-US" sz="3000" dirty="0">
                <a:latin typeface="+mn-lt"/>
                <a:ea typeface="Calibri Regular" charset="0"/>
                <a:cs typeface="Calibri Regular" charset="0"/>
                <a:sym typeface="Shadows Into Light"/>
              </a:rPr>
              <a:t>= IN or OUT</a:t>
            </a:r>
          </a:p>
        </p:txBody>
      </p:sp>
      <p:cxnSp>
        <p:nvCxnSpPr>
          <p:cNvPr id="828" name="Shape 828"/>
          <p:cNvCxnSpPr/>
          <p:nvPr/>
        </p:nvCxnSpPr>
        <p:spPr>
          <a:xfrm>
            <a:off x="424680" y="4207480"/>
            <a:ext cx="8379899" cy="19199"/>
          </a:xfrm>
          <a:prstGeom prst="straightConnector1">
            <a:avLst/>
          </a:prstGeom>
          <a:noFill/>
          <a:ln w="9525" cap="flat" cmpd="sng">
            <a:solidFill>
              <a:schemeClr val="dk2"/>
            </a:solidFill>
            <a:prstDash val="solid"/>
            <a:round/>
            <a:headEnd type="none" w="lg" len="lg"/>
            <a:tailEnd type="none" w="lg" len="lg"/>
          </a:ln>
        </p:spPr>
      </p:cxnSp>
      <p:sp>
        <p:nvSpPr>
          <p:cNvPr id="23" name="Shape 818"/>
          <p:cNvSpPr/>
          <p:nvPr/>
        </p:nvSpPr>
        <p:spPr>
          <a:xfrm>
            <a:off x="2956954" y="3509375"/>
            <a:ext cx="133674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mn-lt"/>
              <a:ea typeface="Calibri Regular" charset="0"/>
              <a:cs typeface="Calibri Regular" charset="0"/>
              <a:sym typeface="Shadows Into Light"/>
            </a:endParaRPr>
          </a:p>
        </p:txBody>
      </p:sp>
      <p:sp>
        <p:nvSpPr>
          <p:cNvPr id="24" name="Shape 820"/>
          <p:cNvSpPr/>
          <p:nvPr/>
        </p:nvSpPr>
        <p:spPr>
          <a:xfrm>
            <a:off x="2970230" y="2865175"/>
            <a:ext cx="1323474"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endParaRPr lang="en-US" sz="2400" dirty="0">
              <a:latin typeface="+mn-lt"/>
              <a:ea typeface="Calibri" charset="0"/>
              <a:cs typeface="Calibri" charset="0"/>
              <a:sym typeface="Shadows Into Light"/>
            </a:endParaRPr>
          </a:p>
        </p:txBody>
      </p:sp>
      <p:sp>
        <p:nvSpPr>
          <p:cNvPr id="19" name="Shape 821"/>
          <p:cNvSpPr txBox="1"/>
          <p:nvPr/>
        </p:nvSpPr>
        <p:spPr>
          <a:xfrm>
            <a:off x="5057100" y="5074888"/>
            <a:ext cx="2845763" cy="889934"/>
          </a:xfrm>
          <a:prstGeom prst="rect">
            <a:avLst/>
          </a:prstGeom>
          <a:noFill/>
          <a:ln>
            <a:noFill/>
          </a:ln>
        </p:spPr>
        <p:txBody>
          <a:bodyPr lIns="91425" tIns="91425" rIns="91425" bIns="91425" anchor="t" anchorCtr="0">
            <a:noAutofit/>
          </a:bodyPr>
          <a:lstStyle/>
          <a:p>
            <a:pPr algn="ctr"/>
            <a:r>
              <a:rPr lang="en-US" sz="2600">
                <a:latin typeface="+mn-lt"/>
                <a:ea typeface="Calibri Regular" charset="0"/>
                <a:cs typeface="Calibri Regular" charset="0"/>
                <a:sym typeface="Shadows Into Light"/>
              </a:rPr>
              <a:t>= </a:t>
            </a:r>
            <a:r>
              <a:rPr lang="en-US" sz="2600" smtClean="0">
                <a:latin typeface="+mn-lt"/>
                <a:ea typeface="Calibri Regular" charset="0"/>
                <a:cs typeface="Calibri Regular" charset="0"/>
                <a:sym typeface="Shadows Into Light"/>
              </a:rPr>
              <a:t> predecessors </a:t>
            </a:r>
            <a:r>
              <a:rPr lang="en-US" sz="2600" dirty="0" smtClean="0">
                <a:latin typeface="+mn-lt"/>
                <a:ea typeface="Calibri Regular" charset="0"/>
                <a:cs typeface="Calibri Regular" charset="0"/>
                <a:sym typeface="Shadows Into Light"/>
              </a:rPr>
              <a:t>or successors</a:t>
            </a:r>
            <a:endParaRPr lang="en-US" sz="2600" dirty="0">
              <a:latin typeface="+mn-lt"/>
              <a:ea typeface="Calibri Regular" charset="0"/>
              <a:cs typeface="Calibri Regular" charset="0"/>
              <a:sym typeface="Shadows Into Light"/>
            </a:endParaRPr>
          </a:p>
        </p:txBody>
      </p:sp>
      <p:sp>
        <p:nvSpPr>
          <p:cNvPr id="20" name="Shape 814"/>
          <p:cNvSpPr txBox="1">
            <a:spLocks noGrp="1"/>
          </p:cNvSpPr>
          <p:nvPr>
            <p:ph idx="1"/>
          </p:nvPr>
        </p:nvSpPr>
        <p:spPr>
          <a:xfrm>
            <a:off x="2116409" y="3426074"/>
            <a:ext cx="3031904" cy="52778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smtClean="0">
                <a:solidFill>
                  <a:schemeClr val="tx1"/>
                </a:solidFill>
                <a:ea typeface="Calibri Regular" charset="0"/>
                <a:cs typeface="Calibri Regular" charset="0"/>
                <a:sym typeface="Shadows Into Light"/>
              </a:rPr>
              <a:t>n</a:t>
            </a: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a:t>
            </a:r>
          </a:p>
        </p:txBody>
      </p:sp>
      <p:sp>
        <p:nvSpPr>
          <p:cNvPr id="21" name="Shape 822"/>
          <p:cNvSpPr txBox="1"/>
          <p:nvPr/>
        </p:nvSpPr>
        <p:spPr>
          <a:xfrm>
            <a:off x="5162952" y="4477135"/>
            <a:ext cx="3981047" cy="428496"/>
          </a:xfrm>
          <a:prstGeom prst="rect">
            <a:avLst/>
          </a:prstGeom>
          <a:noFill/>
          <a:ln>
            <a:noFill/>
          </a:ln>
        </p:spPr>
        <p:txBody>
          <a:bodyPr lIns="91425" tIns="91425" rIns="91425" bIns="91425" anchor="ctr" anchorCtr="0">
            <a:noAutofit/>
          </a:bodyPr>
          <a:lstStyle/>
          <a:p>
            <a:pPr>
              <a:lnSpc>
                <a:spcPct val="115000"/>
              </a:lnSpc>
              <a:spcBef>
                <a:spcPts val="590"/>
              </a:spcBef>
            </a:pPr>
            <a:r>
              <a:rPr lang="en-US" sz="2600" dirty="0">
                <a:solidFill>
                  <a:schemeClr val="dk1"/>
                </a:solidFill>
                <a:latin typeface="+mn-lt"/>
                <a:ea typeface="Calibri Regular" charset="0"/>
                <a:cs typeface="Calibri Regular" charset="0"/>
                <a:sym typeface="Shadows Into Light"/>
              </a:rPr>
              <a:t>= </a:t>
            </a:r>
            <a:r>
              <a:rPr lang="en-US" sz="2800" dirty="0" smtClean="0">
                <a:latin typeface="+mn-lt"/>
              </a:rPr>
              <a:t>U</a:t>
            </a:r>
            <a:r>
              <a:rPr lang="en-US" sz="2600" dirty="0" smtClean="0">
                <a:solidFill>
                  <a:schemeClr val="dk1"/>
                </a:solidFill>
                <a:latin typeface="+mn-lt"/>
                <a:ea typeface="Calibri Regular" charset="0"/>
                <a:cs typeface="Calibri Regular" charset="0"/>
                <a:sym typeface="Shadows Into Light"/>
              </a:rPr>
              <a:t> </a:t>
            </a:r>
            <a:r>
              <a:rPr lang="en-US" sz="2600" dirty="0">
                <a:solidFill>
                  <a:schemeClr val="dk1"/>
                </a:solidFill>
                <a:latin typeface="+mn-lt"/>
                <a:ea typeface="Calibri Regular" charset="0"/>
                <a:cs typeface="Calibri Regular" charset="0"/>
                <a:sym typeface="Shadows Into Light"/>
              </a:rPr>
              <a:t>(may) or </a:t>
            </a:r>
            <a:r>
              <a:rPr lang="en-US" sz="2600" dirty="0">
                <a:latin typeface="+mn-lt"/>
              </a:rPr>
              <a:t>∩ </a:t>
            </a:r>
            <a:r>
              <a:rPr lang="en-US" sz="2600" dirty="0" smtClean="0">
                <a:solidFill>
                  <a:schemeClr val="dk1"/>
                </a:solidFill>
                <a:latin typeface="+mn-lt"/>
                <a:ea typeface="Calibri Regular" charset="0"/>
                <a:cs typeface="Calibri Regular" charset="0"/>
                <a:sym typeface="Shadows Into Light"/>
              </a:rPr>
              <a:t>(</a:t>
            </a:r>
            <a:r>
              <a:rPr lang="en-US" sz="2600" dirty="0">
                <a:solidFill>
                  <a:schemeClr val="dk1"/>
                </a:solidFill>
                <a:latin typeface="+mn-lt"/>
                <a:ea typeface="Calibri Regular" charset="0"/>
                <a:cs typeface="Calibri Regular" charset="0"/>
                <a:sym typeface="Shadows Into Light"/>
              </a:rPr>
              <a:t>must</a:t>
            </a:r>
            <a:r>
              <a:rPr lang="en-US" sz="2600" dirty="0" smtClean="0">
                <a:solidFill>
                  <a:schemeClr val="dk1"/>
                </a:solidFill>
                <a:latin typeface="+mn-lt"/>
                <a:ea typeface="Calibri Regular" charset="0"/>
                <a:cs typeface="Calibri Regular" charset="0"/>
                <a:sym typeface="Shadows Into Light"/>
              </a:rPr>
              <a:t>)</a:t>
            </a:r>
            <a:endParaRPr lang="en-US" sz="2600" dirty="0">
              <a:solidFill>
                <a:schemeClr val="dk1"/>
              </a:solidFill>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116416156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prstGeom prst="rect">
            <a:avLst/>
          </a:prstGeom>
        </p:spPr>
        <p:txBody>
          <a:bodyPr vert="horz" lIns="91425" tIns="91425" rIns="91425" bIns="91425" rtlCol="0" anchor="ctr" anchorCtr="0">
            <a:noAutofit/>
          </a:bodyPr>
          <a:lstStyle/>
          <a:p>
            <a:r>
              <a:rPr lang="en-US" dirty="0"/>
              <a:t>QUIZ: Available Expressions Analysis</a:t>
            </a:r>
            <a:endParaRPr lang="en-US" b="0" dirty="0">
              <a:solidFill>
                <a:schemeClr val="tx1"/>
              </a:solidFill>
            </a:endParaRPr>
          </a:p>
        </p:txBody>
      </p:sp>
      <p:sp>
        <p:nvSpPr>
          <p:cNvPr id="812" name="Shape 812"/>
          <p:cNvSpPr txBox="1">
            <a:spLocks noGrp="1"/>
          </p:cNvSpPr>
          <p:nvPr>
            <p:ph type="body" idx="4294967295"/>
          </p:nvPr>
        </p:nvSpPr>
        <p:spPr>
          <a:xfrm>
            <a:off x="935567" y="1938866"/>
            <a:ext cx="8229600" cy="6858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 = </a:t>
            </a:r>
            <a:r>
              <a:rPr lang="en-US" dirty="0" smtClean="0">
                <a:solidFill>
                  <a:schemeClr val="tx1"/>
                </a:solidFill>
                <a:ea typeface="Calibri Regular" charset="0"/>
                <a:cs typeface="Calibri Regular" charset="0"/>
                <a:sym typeface="Shadows Into Light"/>
              </a:rPr>
              <a:t>   (              [</a:t>
            </a:r>
            <a:r>
              <a:rPr lang="en-US" dirty="0">
                <a:solidFill>
                  <a:schemeClr val="tx1"/>
                </a:solidFill>
                <a:ea typeface="Calibri Regular" charset="0"/>
                <a:cs typeface="Calibri Regular" charset="0"/>
                <a:sym typeface="Shadows Into Light"/>
              </a:rPr>
              <a:t>n] - KILL[n]) ∪ GEN[n]</a:t>
            </a:r>
          </a:p>
        </p:txBody>
      </p:sp>
      <p:sp>
        <p:nvSpPr>
          <p:cNvPr id="813" name="Shape 813"/>
          <p:cNvSpPr txBox="1">
            <a:spLocks noGrp="1"/>
          </p:cNvSpPr>
          <p:nvPr>
            <p:ph type="body" idx="4294967295"/>
          </p:nvPr>
        </p:nvSpPr>
        <p:spPr>
          <a:xfrm>
            <a:off x="457200" y="2744749"/>
            <a:ext cx="6104467" cy="687388"/>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sz="2950" dirty="0" smtClean="0">
                <a:solidFill>
                  <a:schemeClr val="tx1"/>
                </a:solidFill>
                <a:ea typeface="Calibri Regular" charset="0"/>
                <a:cs typeface="Calibri Regular" charset="0"/>
                <a:sym typeface="Shadows Into Light"/>
              </a:rPr>
              <a:t>              [n] =                                      [n’]</a:t>
            </a:r>
            <a:endParaRPr lang="en-US" sz="2950" dirty="0">
              <a:solidFill>
                <a:schemeClr val="tx1"/>
              </a:solidFill>
              <a:ea typeface="Calibri Regular" charset="0"/>
              <a:cs typeface="Calibri Regular" charset="0"/>
              <a:sym typeface="Shadows Into Light"/>
            </a:endParaRPr>
          </a:p>
        </p:txBody>
      </p:sp>
      <p:sp>
        <p:nvSpPr>
          <p:cNvPr id="815" name="Shape 815"/>
          <p:cNvSpPr/>
          <p:nvPr/>
        </p:nvSpPr>
        <p:spPr>
          <a:xfrm>
            <a:off x="697075" y="20366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OUT</a:t>
            </a:r>
            <a:endParaRPr sz="3000" dirty="0">
              <a:latin typeface="+mn-lt"/>
              <a:ea typeface="Calibri Regular" charset="0"/>
              <a:cs typeface="Calibri Regular" charset="0"/>
              <a:sym typeface="Shadows Into Light"/>
            </a:endParaRPr>
          </a:p>
        </p:txBody>
      </p:sp>
      <p:sp>
        <p:nvSpPr>
          <p:cNvPr id="816" name="Shape 816"/>
          <p:cNvSpPr/>
          <p:nvPr/>
        </p:nvSpPr>
        <p:spPr>
          <a:xfrm>
            <a:off x="2961530" y="2036650"/>
            <a:ext cx="975599"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IN</a:t>
            </a:r>
            <a:endParaRPr sz="3000" dirty="0">
              <a:latin typeface="+mn-lt"/>
              <a:ea typeface="Calibri Regular" charset="0"/>
              <a:cs typeface="Calibri Regular" charset="0"/>
              <a:sym typeface="Shadows Into Light"/>
            </a:endParaRPr>
          </a:p>
        </p:txBody>
      </p:sp>
      <p:sp>
        <p:nvSpPr>
          <p:cNvPr id="817" name="Shape 817"/>
          <p:cNvSpPr/>
          <p:nvPr/>
        </p:nvSpPr>
        <p:spPr>
          <a:xfrm>
            <a:off x="697075" y="2864799"/>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IN</a:t>
            </a:r>
            <a:endParaRPr lang="en-US" sz="3000" dirty="0">
              <a:latin typeface="+mn-lt"/>
              <a:ea typeface="Calibri Regular" charset="0"/>
              <a:cs typeface="Calibri Regular" charset="0"/>
              <a:sym typeface="Shadows Into Light"/>
            </a:endParaRPr>
          </a:p>
        </p:txBody>
      </p:sp>
      <p:sp>
        <p:nvSpPr>
          <p:cNvPr id="818" name="Shape 818"/>
          <p:cNvSpPr/>
          <p:nvPr/>
        </p:nvSpPr>
        <p:spPr>
          <a:xfrm>
            <a:off x="2956954" y="3509375"/>
            <a:ext cx="133674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US" sz="2400" dirty="0" err="1" smtClean="0">
                <a:latin typeface="+mn-lt"/>
                <a:ea typeface="Calibri" charset="0"/>
                <a:cs typeface="Calibri" charset="0"/>
              </a:rPr>
              <a:t>preds</a:t>
            </a:r>
            <a:endParaRPr sz="2400" dirty="0">
              <a:latin typeface="+mn-lt"/>
              <a:ea typeface="Calibri" charset="0"/>
              <a:cs typeface="Calibri" charset="0"/>
              <a:sym typeface="Shadows Into Light"/>
            </a:endParaRPr>
          </a:p>
        </p:txBody>
      </p:sp>
      <p:sp>
        <p:nvSpPr>
          <p:cNvPr id="819" name="Shape 819"/>
          <p:cNvSpPr/>
          <p:nvPr/>
        </p:nvSpPr>
        <p:spPr>
          <a:xfrm>
            <a:off x="4580700" y="2865175"/>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r>
              <a:rPr lang="en-US" sz="3000" dirty="0">
                <a:latin typeface="+mn-lt"/>
                <a:ea typeface="Calibri Regular" charset="0"/>
                <a:cs typeface="Calibri Regular" charset="0"/>
                <a:sym typeface="Shadows Into Light"/>
              </a:rPr>
              <a:t>OUT</a:t>
            </a:r>
          </a:p>
        </p:txBody>
      </p:sp>
      <p:sp>
        <p:nvSpPr>
          <p:cNvPr id="820" name="Shape 820"/>
          <p:cNvSpPr/>
          <p:nvPr/>
        </p:nvSpPr>
        <p:spPr>
          <a:xfrm>
            <a:off x="2970230" y="2865175"/>
            <a:ext cx="1323474"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r>
              <a:rPr lang="en-US" sz="2950" dirty="0">
                <a:latin typeface="+mn-lt"/>
              </a:rPr>
              <a:t>∩</a:t>
            </a:r>
            <a:endParaRPr lang="en-US" sz="2950" dirty="0">
              <a:latin typeface="+mn-lt"/>
              <a:ea typeface="Calibri Regular" charset="0"/>
              <a:cs typeface="Calibri Regular" charset="0"/>
              <a:sym typeface="Shadows Into Light"/>
            </a:endParaRPr>
          </a:p>
        </p:txBody>
      </p:sp>
      <p:sp>
        <p:nvSpPr>
          <p:cNvPr id="823" name="Shape 823"/>
          <p:cNvSpPr/>
          <p:nvPr/>
        </p:nvSpPr>
        <p:spPr>
          <a:xfrm>
            <a:off x="719825" y="44429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4" name="Shape 824"/>
          <p:cNvSpPr/>
          <p:nvPr/>
        </p:nvSpPr>
        <p:spPr>
          <a:xfrm>
            <a:off x="719823" y="5136625"/>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5" name="Shape 825"/>
          <p:cNvSpPr/>
          <p:nvPr/>
        </p:nvSpPr>
        <p:spPr>
          <a:xfrm>
            <a:off x="4045712" y="4432900"/>
            <a:ext cx="975599"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lnSpc>
                <a:spcPct val="115000"/>
              </a:lnSpc>
              <a:spcBef>
                <a:spcPts val="590"/>
              </a:spcBef>
            </a:pPr>
            <a:endParaRPr>
              <a:latin typeface="+mn-lt"/>
            </a:endParaRPr>
          </a:p>
        </p:txBody>
      </p:sp>
      <p:sp>
        <p:nvSpPr>
          <p:cNvPr id="826" name="Shape 826"/>
          <p:cNvSpPr/>
          <p:nvPr/>
        </p:nvSpPr>
        <p:spPr>
          <a:xfrm>
            <a:off x="4045712" y="5136625"/>
            <a:ext cx="97559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mn-lt"/>
              <a:ea typeface="Calibri Regular" charset="0"/>
              <a:cs typeface="Calibri Regular" charset="0"/>
              <a:sym typeface="Shadows Into Light"/>
            </a:endParaRPr>
          </a:p>
        </p:txBody>
      </p:sp>
      <p:sp>
        <p:nvSpPr>
          <p:cNvPr id="827" name="Shape 827"/>
          <p:cNvSpPr txBox="1"/>
          <p:nvPr/>
        </p:nvSpPr>
        <p:spPr>
          <a:xfrm>
            <a:off x="1832950" y="4717900"/>
            <a:ext cx="2097000" cy="573300"/>
          </a:xfrm>
          <a:prstGeom prst="rect">
            <a:avLst/>
          </a:prstGeom>
          <a:noFill/>
          <a:ln>
            <a:noFill/>
          </a:ln>
        </p:spPr>
        <p:txBody>
          <a:bodyPr lIns="91425" tIns="91425" rIns="91425" bIns="91425" anchor="t" anchorCtr="0">
            <a:noAutofit/>
          </a:bodyPr>
          <a:lstStyle/>
          <a:p>
            <a:r>
              <a:rPr lang="en-US" sz="3000" dirty="0">
                <a:latin typeface="+mn-lt"/>
                <a:ea typeface="Calibri Regular" charset="0"/>
                <a:cs typeface="Calibri Regular" charset="0"/>
                <a:sym typeface="Shadows Into Light"/>
              </a:rPr>
              <a:t>= IN or OUT</a:t>
            </a:r>
          </a:p>
        </p:txBody>
      </p:sp>
      <p:cxnSp>
        <p:nvCxnSpPr>
          <p:cNvPr id="828" name="Shape 828"/>
          <p:cNvCxnSpPr/>
          <p:nvPr/>
        </p:nvCxnSpPr>
        <p:spPr>
          <a:xfrm>
            <a:off x="424680" y="4207480"/>
            <a:ext cx="8379899" cy="19199"/>
          </a:xfrm>
          <a:prstGeom prst="straightConnector1">
            <a:avLst/>
          </a:prstGeom>
          <a:noFill/>
          <a:ln w="9525" cap="flat" cmpd="sng">
            <a:solidFill>
              <a:schemeClr val="dk2"/>
            </a:solidFill>
            <a:prstDash val="solid"/>
            <a:round/>
            <a:headEnd type="none" w="lg" len="lg"/>
            <a:tailEnd type="none" w="lg" len="lg"/>
          </a:ln>
        </p:spPr>
      </p:cxnSp>
      <p:sp>
        <p:nvSpPr>
          <p:cNvPr id="21" name="Shape 821"/>
          <p:cNvSpPr txBox="1"/>
          <p:nvPr/>
        </p:nvSpPr>
        <p:spPr>
          <a:xfrm>
            <a:off x="5057100" y="5074888"/>
            <a:ext cx="2845763" cy="889934"/>
          </a:xfrm>
          <a:prstGeom prst="rect">
            <a:avLst/>
          </a:prstGeom>
          <a:noFill/>
          <a:ln>
            <a:noFill/>
          </a:ln>
        </p:spPr>
        <p:txBody>
          <a:bodyPr lIns="91425" tIns="91425" rIns="91425" bIns="91425" anchor="t" anchorCtr="0">
            <a:noAutofit/>
          </a:bodyPr>
          <a:lstStyle/>
          <a:p>
            <a:pPr algn="ctr"/>
            <a:r>
              <a:rPr lang="en-US" sz="2600">
                <a:latin typeface="+mn-lt"/>
                <a:ea typeface="Calibri Regular" charset="0"/>
                <a:cs typeface="Calibri Regular" charset="0"/>
                <a:sym typeface="Shadows Into Light"/>
              </a:rPr>
              <a:t>= </a:t>
            </a:r>
            <a:r>
              <a:rPr lang="en-US" sz="2600" smtClean="0">
                <a:latin typeface="+mn-lt"/>
                <a:ea typeface="Calibri Regular" charset="0"/>
                <a:cs typeface="Calibri Regular" charset="0"/>
                <a:sym typeface="Shadows Into Light"/>
              </a:rPr>
              <a:t> predecessors </a:t>
            </a:r>
            <a:r>
              <a:rPr lang="en-US" sz="2600" dirty="0" smtClean="0">
                <a:latin typeface="+mn-lt"/>
                <a:ea typeface="Calibri Regular" charset="0"/>
                <a:cs typeface="Calibri Regular" charset="0"/>
                <a:sym typeface="Shadows Into Light"/>
              </a:rPr>
              <a:t>or successors</a:t>
            </a:r>
            <a:endParaRPr lang="en-US" sz="2600" dirty="0">
              <a:latin typeface="+mn-lt"/>
              <a:ea typeface="Calibri Regular" charset="0"/>
              <a:cs typeface="Calibri Regular" charset="0"/>
              <a:sym typeface="Shadows Into Light"/>
            </a:endParaRPr>
          </a:p>
        </p:txBody>
      </p:sp>
      <p:sp>
        <p:nvSpPr>
          <p:cNvPr id="22" name="Shape 814"/>
          <p:cNvSpPr txBox="1">
            <a:spLocks/>
          </p:cNvSpPr>
          <p:nvPr/>
        </p:nvSpPr>
        <p:spPr>
          <a:xfrm>
            <a:off x="2116409" y="3426074"/>
            <a:ext cx="3031904" cy="527780"/>
          </a:xfrm>
          <a:prstGeom prst="rect">
            <a:avLst/>
          </a:prstGeom>
          <a:noFill/>
          <a:ln>
            <a:noFill/>
          </a:ln>
        </p:spPr>
        <p:txBody>
          <a:bodyPr vert="horz" lIns="91425" tIns="45700" rIns="91425" bIns="45700" rtlCol="0" anchor="t" anchorCtr="0">
            <a:noAutofit/>
          </a:bodyPr>
          <a:lst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nSpc>
                <a:spcPct val="115000"/>
              </a:lnSpc>
              <a:spcBef>
                <a:spcPts val="590"/>
              </a:spcBef>
              <a:buFont typeface="Arial"/>
              <a:buNone/>
            </a:pPr>
            <a:r>
              <a:rPr lang="en-US" smtClean="0">
                <a:ea typeface="Calibri Regular" charset="0"/>
                <a:cs typeface="Calibri Regular" charset="0"/>
                <a:sym typeface="Shadows Into Light"/>
              </a:rPr>
              <a:t>n’ ∈                  (n)</a:t>
            </a:r>
            <a:endParaRPr lang="en-US" dirty="0">
              <a:ea typeface="Calibri Regular" charset="0"/>
              <a:cs typeface="Calibri Regular" charset="0"/>
              <a:sym typeface="Shadows Into Light"/>
            </a:endParaRPr>
          </a:p>
        </p:txBody>
      </p:sp>
      <p:sp>
        <p:nvSpPr>
          <p:cNvPr id="23" name="Shape 822"/>
          <p:cNvSpPr txBox="1"/>
          <p:nvPr/>
        </p:nvSpPr>
        <p:spPr>
          <a:xfrm>
            <a:off x="5162952" y="4477135"/>
            <a:ext cx="3981047" cy="428496"/>
          </a:xfrm>
          <a:prstGeom prst="rect">
            <a:avLst/>
          </a:prstGeom>
          <a:noFill/>
          <a:ln>
            <a:noFill/>
          </a:ln>
        </p:spPr>
        <p:txBody>
          <a:bodyPr lIns="91425" tIns="91425" rIns="91425" bIns="91425" anchor="ctr" anchorCtr="0">
            <a:noAutofit/>
          </a:bodyPr>
          <a:lstStyle/>
          <a:p>
            <a:pPr>
              <a:lnSpc>
                <a:spcPct val="115000"/>
              </a:lnSpc>
              <a:spcBef>
                <a:spcPts val="590"/>
              </a:spcBef>
            </a:pPr>
            <a:r>
              <a:rPr lang="en-US" sz="2600" dirty="0">
                <a:solidFill>
                  <a:schemeClr val="dk1"/>
                </a:solidFill>
                <a:latin typeface="+mn-lt"/>
                <a:ea typeface="Calibri Regular" charset="0"/>
                <a:cs typeface="Calibri Regular" charset="0"/>
                <a:sym typeface="Shadows Into Light"/>
              </a:rPr>
              <a:t>= </a:t>
            </a:r>
            <a:r>
              <a:rPr lang="en-US" sz="2800" dirty="0" smtClean="0">
                <a:latin typeface="+mn-lt"/>
              </a:rPr>
              <a:t>U</a:t>
            </a:r>
            <a:r>
              <a:rPr lang="en-US" sz="2600" dirty="0" smtClean="0">
                <a:solidFill>
                  <a:schemeClr val="dk1"/>
                </a:solidFill>
                <a:latin typeface="+mn-lt"/>
                <a:ea typeface="Calibri Regular" charset="0"/>
                <a:cs typeface="Calibri Regular" charset="0"/>
                <a:sym typeface="Shadows Into Light"/>
              </a:rPr>
              <a:t> </a:t>
            </a:r>
            <a:r>
              <a:rPr lang="en-US" sz="2600" dirty="0">
                <a:solidFill>
                  <a:schemeClr val="dk1"/>
                </a:solidFill>
                <a:latin typeface="+mn-lt"/>
                <a:ea typeface="Calibri Regular" charset="0"/>
                <a:cs typeface="Calibri Regular" charset="0"/>
                <a:sym typeface="Shadows Into Light"/>
              </a:rPr>
              <a:t>(may) or </a:t>
            </a:r>
            <a:r>
              <a:rPr lang="en-US" sz="2600" dirty="0" smtClean="0">
                <a:latin typeface="+mn-lt"/>
              </a:rPr>
              <a:t>∩ </a:t>
            </a:r>
            <a:r>
              <a:rPr lang="en-US" sz="2600" dirty="0" smtClean="0">
                <a:solidFill>
                  <a:schemeClr val="dk1"/>
                </a:solidFill>
                <a:latin typeface="+mn-lt"/>
                <a:ea typeface="Calibri Regular" charset="0"/>
                <a:cs typeface="Calibri Regular" charset="0"/>
                <a:sym typeface="Shadows Into Light"/>
              </a:rPr>
              <a:t>(</a:t>
            </a:r>
            <a:r>
              <a:rPr lang="en-US" sz="2600" dirty="0">
                <a:solidFill>
                  <a:schemeClr val="dk1"/>
                </a:solidFill>
                <a:latin typeface="+mn-lt"/>
                <a:ea typeface="Calibri Regular" charset="0"/>
                <a:cs typeface="Calibri Regular" charset="0"/>
                <a:sym typeface="Shadows Into Light"/>
              </a:rPr>
              <a:t>must</a:t>
            </a:r>
            <a:r>
              <a:rPr lang="en-US" sz="2600" dirty="0" smtClean="0">
                <a:solidFill>
                  <a:schemeClr val="dk1"/>
                </a:solidFill>
                <a:latin typeface="+mn-lt"/>
                <a:ea typeface="Calibri Regular" charset="0"/>
                <a:cs typeface="Calibri Regular" charset="0"/>
                <a:sym typeface="Shadows Into Light"/>
              </a:rPr>
              <a:t>)</a:t>
            </a:r>
            <a:endParaRPr lang="en-US" sz="2600" dirty="0">
              <a:solidFill>
                <a:schemeClr val="dk1"/>
              </a:solidFill>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109819965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prstGeom prst="rect">
            <a:avLst/>
          </a:prstGeom>
        </p:spPr>
        <p:txBody>
          <a:bodyPr vert="horz" lIns="91425" tIns="91425" rIns="91425" bIns="91425" rtlCol="0" anchor="ctr" anchorCtr="0">
            <a:noAutofit/>
          </a:bodyPr>
          <a:lstStyle/>
          <a:p>
            <a:r>
              <a:rPr lang="en-US" dirty="0"/>
              <a:t>QUIZ: Live Variables Analysis</a:t>
            </a:r>
            <a:endParaRPr lang="en-US" b="0" dirty="0">
              <a:solidFill>
                <a:schemeClr val="tx1"/>
              </a:solidFill>
            </a:endParaRPr>
          </a:p>
        </p:txBody>
      </p:sp>
      <p:sp>
        <p:nvSpPr>
          <p:cNvPr id="812" name="Shape 812"/>
          <p:cNvSpPr txBox="1">
            <a:spLocks noGrp="1"/>
          </p:cNvSpPr>
          <p:nvPr>
            <p:ph type="body" idx="4294967295"/>
          </p:nvPr>
        </p:nvSpPr>
        <p:spPr>
          <a:xfrm>
            <a:off x="935567" y="1938866"/>
            <a:ext cx="8229600" cy="6858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 = </a:t>
            </a:r>
            <a:r>
              <a:rPr lang="en-US" dirty="0" smtClean="0">
                <a:solidFill>
                  <a:schemeClr val="tx1"/>
                </a:solidFill>
                <a:ea typeface="Calibri Regular" charset="0"/>
                <a:cs typeface="Calibri Regular" charset="0"/>
                <a:sym typeface="Shadows Into Light"/>
              </a:rPr>
              <a:t>   (              [</a:t>
            </a:r>
            <a:r>
              <a:rPr lang="en-US" dirty="0">
                <a:solidFill>
                  <a:schemeClr val="tx1"/>
                </a:solidFill>
                <a:ea typeface="Calibri Regular" charset="0"/>
                <a:cs typeface="Calibri Regular" charset="0"/>
                <a:sym typeface="Shadows Into Light"/>
              </a:rPr>
              <a:t>n] - KILL[n]) ∪ GEN[n]</a:t>
            </a:r>
          </a:p>
        </p:txBody>
      </p:sp>
      <p:sp>
        <p:nvSpPr>
          <p:cNvPr id="813" name="Shape 813"/>
          <p:cNvSpPr txBox="1">
            <a:spLocks noGrp="1"/>
          </p:cNvSpPr>
          <p:nvPr>
            <p:ph type="body" idx="4294967295"/>
          </p:nvPr>
        </p:nvSpPr>
        <p:spPr>
          <a:xfrm>
            <a:off x="457200" y="2744749"/>
            <a:ext cx="6527800" cy="687388"/>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sz="2950" dirty="0" smtClean="0">
                <a:solidFill>
                  <a:schemeClr val="tx1"/>
                </a:solidFill>
                <a:ea typeface="Calibri Regular" charset="0"/>
                <a:cs typeface="Calibri Regular" charset="0"/>
                <a:sym typeface="Shadows Into Light"/>
              </a:rPr>
              <a:t>              [</a:t>
            </a:r>
            <a:r>
              <a:rPr lang="en-US" sz="2950" dirty="0">
                <a:solidFill>
                  <a:schemeClr val="tx1"/>
                </a:solidFill>
                <a:ea typeface="Calibri Regular" charset="0"/>
                <a:cs typeface="Calibri Regular" charset="0"/>
                <a:sym typeface="Shadows Into Light"/>
              </a:rPr>
              <a:t>n] =                 </a:t>
            </a:r>
            <a:r>
              <a:rPr lang="en-US" sz="2950" dirty="0" smtClean="0">
                <a:solidFill>
                  <a:schemeClr val="tx1"/>
                </a:solidFill>
                <a:ea typeface="Calibri Regular" charset="0"/>
                <a:cs typeface="Calibri Regular" charset="0"/>
                <a:sym typeface="Shadows Into Light"/>
              </a:rPr>
              <a:t>                     </a:t>
            </a:r>
            <a:r>
              <a:rPr lang="en-US" sz="2950" dirty="0">
                <a:solidFill>
                  <a:schemeClr val="tx1"/>
                </a:solidFill>
                <a:ea typeface="Calibri Regular" charset="0"/>
                <a:cs typeface="Calibri Regular" charset="0"/>
                <a:sym typeface="Shadows Into Light"/>
              </a:rPr>
              <a:t>[n’]</a:t>
            </a:r>
          </a:p>
        </p:txBody>
      </p:sp>
      <p:sp>
        <p:nvSpPr>
          <p:cNvPr id="815" name="Shape 815"/>
          <p:cNvSpPr/>
          <p:nvPr/>
        </p:nvSpPr>
        <p:spPr>
          <a:xfrm>
            <a:off x="697075" y="20366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16" name="Shape 816"/>
          <p:cNvSpPr/>
          <p:nvPr/>
        </p:nvSpPr>
        <p:spPr>
          <a:xfrm>
            <a:off x="2961530" y="2036650"/>
            <a:ext cx="975599"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17" name="Shape 817"/>
          <p:cNvSpPr/>
          <p:nvPr/>
        </p:nvSpPr>
        <p:spPr>
          <a:xfrm>
            <a:off x="697075" y="2864799"/>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19" name="Shape 819"/>
          <p:cNvSpPr/>
          <p:nvPr/>
        </p:nvSpPr>
        <p:spPr>
          <a:xfrm>
            <a:off x="4580700" y="2865175"/>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3" name="Shape 823"/>
          <p:cNvSpPr/>
          <p:nvPr/>
        </p:nvSpPr>
        <p:spPr>
          <a:xfrm>
            <a:off x="719825" y="44429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4" name="Shape 824"/>
          <p:cNvSpPr/>
          <p:nvPr/>
        </p:nvSpPr>
        <p:spPr>
          <a:xfrm>
            <a:off x="719823" y="5136625"/>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5" name="Shape 825"/>
          <p:cNvSpPr/>
          <p:nvPr/>
        </p:nvSpPr>
        <p:spPr>
          <a:xfrm>
            <a:off x="4045712" y="4432900"/>
            <a:ext cx="975599"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lnSpc>
                <a:spcPct val="115000"/>
              </a:lnSpc>
              <a:spcBef>
                <a:spcPts val="590"/>
              </a:spcBef>
            </a:pPr>
            <a:endParaRPr>
              <a:latin typeface="+mn-lt"/>
            </a:endParaRPr>
          </a:p>
        </p:txBody>
      </p:sp>
      <p:sp>
        <p:nvSpPr>
          <p:cNvPr id="826" name="Shape 826"/>
          <p:cNvSpPr/>
          <p:nvPr/>
        </p:nvSpPr>
        <p:spPr>
          <a:xfrm>
            <a:off x="4045712" y="5136625"/>
            <a:ext cx="97559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mn-lt"/>
              <a:ea typeface="Calibri Regular" charset="0"/>
              <a:cs typeface="Calibri Regular" charset="0"/>
              <a:sym typeface="Shadows Into Light"/>
            </a:endParaRPr>
          </a:p>
        </p:txBody>
      </p:sp>
      <p:sp>
        <p:nvSpPr>
          <p:cNvPr id="827" name="Shape 827"/>
          <p:cNvSpPr txBox="1"/>
          <p:nvPr/>
        </p:nvSpPr>
        <p:spPr>
          <a:xfrm>
            <a:off x="1832950" y="4717900"/>
            <a:ext cx="2097000" cy="573300"/>
          </a:xfrm>
          <a:prstGeom prst="rect">
            <a:avLst/>
          </a:prstGeom>
          <a:noFill/>
          <a:ln>
            <a:noFill/>
          </a:ln>
        </p:spPr>
        <p:txBody>
          <a:bodyPr lIns="91425" tIns="91425" rIns="91425" bIns="91425" anchor="t" anchorCtr="0">
            <a:noAutofit/>
          </a:bodyPr>
          <a:lstStyle/>
          <a:p>
            <a:r>
              <a:rPr lang="en-US" sz="3000" dirty="0">
                <a:latin typeface="+mn-lt"/>
                <a:ea typeface="Calibri Regular" charset="0"/>
                <a:cs typeface="Calibri Regular" charset="0"/>
                <a:sym typeface="Shadows Into Light"/>
              </a:rPr>
              <a:t>= IN or OUT</a:t>
            </a:r>
          </a:p>
        </p:txBody>
      </p:sp>
      <p:cxnSp>
        <p:nvCxnSpPr>
          <p:cNvPr id="828" name="Shape 828"/>
          <p:cNvCxnSpPr/>
          <p:nvPr/>
        </p:nvCxnSpPr>
        <p:spPr>
          <a:xfrm>
            <a:off x="424680" y="4207480"/>
            <a:ext cx="8379899" cy="19199"/>
          </a:xfrm>
          <a:prstGeom prst="straightConnector1">
            <a:avLst/>
          </a:prstGeom>
          <a:noFill/>
          <a:ln w="9525" cap="flat" cmpd="sng">
            <a:solidFill>
              <a:schemeClr val="dk2"/>
            </a:solidFill>
            <a:prstDash val="solid"/>
            <a:round/>
            <a:headEnd type="none" w="lg" len="lg"/>
            <a:tailEnd type="none" w="lg" len="lg"/>
          </a:ln>
        </p:spPr>
      </p:cxnSp>
      <p:sp>
        <p:nvSpPr>
          <p:cNvPr id="23" name="Shape 818"/>
          <p:cNvSpPr/>
          <p:nvPr/>
        </p:nvSpPr>
        <p:spPr>
          <a:xfrm>
            <a:off x="2956954" y="3509375"/>
            <a:ext cx="133674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mn-lt"/>
              <a:ea typeface="Calibri Regular" charset="0"/>
              <a:cs typeface="Calibri Regular" charset="0"/>
              <a:sym typeface="Shadows Into Light"/>
            </a:endParaRPr>
          </a:p>
        </p:txBody>
      </p:sp>
      <p:sp>
        <p:nvSpPr>
          <p:cNvPr id="24" name="Shape 820"/>
          <p:cNvSpPr/>
          <p:nvPr/>
        </p:nvSpPr>
        <p:spPr>
          <a:xfrm>
            <a:off x="2970230" y="2865175"/>
            <a:ext cx="1323474"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endParaRPr lang="en-US" sz="2200" dirty="0">
              <a:latin typeface="+mn-lt"/>
              <a:ea typeface="Calibri Regular" charset="0"/>
              <a:cs typeface="Calibri Regular" charset="0"/>
              <a:sym typeface="Shadows Into Light"/>
            </a:endParaRPr>
          </a:p>
        </p:txBody>
      </p:sp>
      <p:sp>
        <p:nvSpPr>
          <p:cNvPr id="21" name="Shape 821"/>
          <p:cNvSpPr txBox="1"/>
          <p:nvPr/>
        </p:nvSpPr>
        <p:spPr>
          <a:xfrm>
            <a:off x="5057100" y="5074888"/>
            <a:ext cx="2845763" cy="889934"/>
          </a:xfrm>
          <a:prstGeom prst="rect">
            <a:avLst/>
          </a:prstGeom>
          <a:noFill/>
          <a:ln>
            <a:noFill/>
          </a:ln>
        </p:spPr>
        <p:txBody>
          <a:bodyPr lIns="91425" tIns="91425" rIns="91425" bIns="91425" anchor="t" anchorCtr="0">
            <a:noAutofit/>
          </a:bodyPr>
          <a:lstStyle/>
          <a:p>
            <a:pPr algn="ctr"/>
            <a:r>
              <a:rPr lang="en-US" sz="2600">
                <a:latin typeface="+mn-lt"/>
                <a:ea typeface="Calibri Regular" charset="0"/>
                <a:cs typeface="Calibri Regular" charset="0"/>
                <a:sym typeface="Shadows Into Light"/>
              </a:rPr>
              <a:t>= </a:t>
            </a:r>
            <a:r>
              <a:rPr lang="en-US" sz="2600" smtClean="0">
                <a:latin typeface="+mn-lt"/>
                <a:ea typeface="Calibri Regular" charset="0"/>
                <a:cs typeface="Calibri Regular" charset="0"/>
                <a:sym typeface="Shadows Into Light"/>
              </a:rPr>
              <a:t> predecessors </a:t>
            </a:r>
            <a:r>
              <a:rPr lang="en-US" sz="2600" dirty="0" smtClean="0">
                <a:latin typeface="+mn-lt"/>
                <a:ea typeface="Calibri Regular" charset="0"/>
                <a:cs typeface="Calibri Regular" charset="0"/>
                <a:sym typeface="Shadows Into Light"/>
              </a:rPr>
              <a:t>or successors</a:t>
            </a:r>
            <a:endParaRPr lang="en-US" sz="2600" dirty="0">
              <a:latin typeface="+mn-lt"/>
              <a:ea typeface="Calibri Regular" charset="0"/>
              <a:cs typeface="Calibri Regular" charset="0"/>
              <a:sym typeface="Shadows Into Light"/>
            </a:endParaRPr>
          </a:p>
        </p:txBody>
      </p:sp>
      <p:sp>
        <p:nvSpPr>
          <p:cNvPr id="20" name="Shape 814"/>
          <p:cNvSpPr txBox="1">
            <a:spLocks noGrp="1"/>
          </p:cNvSpPr>
          <p:nvPr>
            <p:ph idx="1"/>
          </p:nvPr>
        </p:nvSpPr>
        <p:spPr>
          <a:xfrm>
            <a:off x="2116409" y="3426074"/>
            <a:ext cx="3031904" cy="52778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smtClean="0">
                <a:solidFill>
                  <a:schemeClr val="tx1"/>
                </a:solidFill>
                <a:ea typeface="Calibri Regular" charset="0"/>
                <a:cs typeface="Calibri Regular" charset="0"/>
                <a:sym typeface="Shadows Into Light"/>
              </a:rPr>
              <a:t>n</a:t>
            </a: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a:t>
            </a:r>
          </a:p>
        </p:txBody>
      </p:sp>
      <p:sp>
        <p:nvSpPr>
          <p:cNvPr id="25" name="Shape 822"/>
          <p:cNvSpPr txBox="1"/>
          <p:nvPr/>
        </p:nvSpPr>
        <p:spPr>
          <a:xfrm>
            <a:off x="5162952" y="4477135"/>
            <a:ext cx="3981047" cy="428496"/>
          </a:xfrm>
          <a:prstGeom prst="rect">
            <a:avLst/>
          </a:prstGeom>
          <a:noFill/>
          <a:ln>
            <a:noFill/>
          </a:ln>
        </p:spPr>
        <p:txBody>
          <a:bodyPr lIns="91425" tIns="91425" rIns="91425" bIns="91425" anchor="ctr" anchorCtr="0">
            <a:noAutofit/>
          </a:bodyPr>
          <a:lstStyle/>
          <a:p>
            <a:pPr>
              <a:lnSpc>
                <a:spcPct val="115000"/>
              </a:lnSpc>
              <a:spcBef>
                <a:spcPts val="590"/>
              </a:spcBef>
            </a:pPr>
            <a:r>
              <a:rPr lang="en-US" sz="2600" dirty="0">
                <a:solidFill>
                  <a:schemeClr val="dk1"/>
                </a:solidFill>
                <a:latin typeface="+mn-lt"/>
                <a:ea typeface="Calibri Regular" charset="0"/>
                <a:cs typeface="Calibri Regular" charset="0"/>
                <a:sym typeface="Shadows Into Light"/>
              </a:rPr>
              <a:t>= </a:t>
            </a:r>
            <a:r>
              <a:rPr lang="en-US" sz="2800" dirty="0" smtClean="0">
                <a:latin typeface="+mn-lt"/>
              </a:rPr>
              <a:t>U</a:t>
            </a:r>
            <a:r>
              <a:rPr lang="en-US" sz="2600" dirty="0" smtClean="0">
                <a:solidFill>
                  <a:schemeClr val="dk1"/>
                </a:solidFill>
                <a:latin typeface="+mn-lt"/>
                <a:ea typeface="Calibri Regular" charset="0"/>
                <a:cs typeface="Calibri Regular" charset="0"/>
                <a:sym typeface="Shadows Into Light"/>
              </a:rPr>
              <a:t> </a:t>
            </a:r>
            <a:r>
              <a:rPr lang="en-US" sz="2600" dirty="0">
                <a:solidFill>
                  <a:schemeClr val="dk1"/>
                </a:solidFill>
                <a:latin typeface="+mn-lt"/>
                <a:ea typeface="Calibri Regular" charset="0"/>
                <a:cs typeface="Calibri Regular" charset="0"/>
                <a:sym typeface="Shadows Into Light"/>
              </a:rPr>
              <a:t>(may) or </a:t>
            </a:r>
            <a:r>
              <a:rPr lang="en-US" sz="2600" dirty="0">
                <a:latin typeface="+mn-lt"/>
              </a:rPr>
              <a:t>∩ </a:t>
            </a:r>
            <a:r>
              <a:rPr lang="en-US" sz="2600" dirty="0" smtClean="0">
                <a:solidFill>
                  <a:schemeClr val="dk1"/>
                </a:solidFill>
                <a:latin typeface="+mn-lt"/>
                <a:ea typeface="Calibri Regular" charset="0"/>
                <a:cs typeface="Calibri Regular" charset="0"/>
                <a:sym typeface="Shadows Into Light"/>
              </a:rPr>
              <a:t>(</a:t>
            </a:r>
            <a:r>
              <a:rPr lang="en-US" sz="2600" dirty="0">
                <a:solidFill>
                  <a:schemeClr val="dk1"/>
                </a:solidFill>
                <a:latin typeface="+mn-lt"/>
                <a:ea typeface="Calibri Regular" charset="0"/>
                <a:cs typeface="Calibri Regular" charset="0"/>
                <a:sym typeface="Shadows Into Light"/>
              </a:rPr>
              <a:t>must</a:t>
            </a:r>
            <a:r>
              <a:rPr lang="en-US" sz="2600" dirty="0" smtClean="0">
                <a:solidFill>
                  <a:schemeClr val="dk1"/>
                </a:solidFill>
                <a:latin typeface="+mn-lt"/>
                <a:ea typeface="Calibri Regular" charset="0"/>
                <a:cs typeface="Calibri Regular" charset="0"/>
                <a:sym typeface="Shadows Into Light"/>
              </a:rPr>
              <a:t>)</a:t>
            </a:r>
            <a:endParaRPr lang="en-US" sz="2600" dirty="0">
              <a:solidFill>
                <a:schemeClr val="dk1"/>
              </a:solidFill>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15371373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prstGeom prst="rect">
            <a:avLst/>
          </a:prstGeom>
        </p:spPr>
        <p:txBody>
          <a:bodyPr vert="horz" lIns="91425" tIns="91425" rIns="91425" bIns="91425" rtlCol="0" anchor="ctr" anchorCtr="0">
            <a:noAutofit/>
          </a:bodyPr>
          <a:lstStyle/>
          <a:p>
            <a:r>
              <a:rPr lang="en-US" dirty="0"/>
              <a:t>QUIZ: Live Variables Analysis</a:t>
            </a:r>
            <a:endParaRPr lang="en-US" b="0" dirty="0">
              <a:solidFill>
                <a:schemeClr val="tx1"/>
              </a:solidFill>
            </a:endParaRPr>
          </a:p>
        </p:txBody>
      </p:sp>
      <p:sp>
        <p:nvSpPr>
          <p:cNvPr id="812" name="Shape 812"/>
          <p:cNvSpPr txBox="1">
            <a:spLocks noGrp="1"/>
          </p:cNvSpPr>
          <p:nvPr>
            <p:ph type="body" idx="4294967295"/>
          </p:nvPr>
        </p:nvSpPr>
        <p:spPr>
          <a:xfrm>
            <a:off x="935567" y="1938866"/>
            <a:ext cx="8229600" cy="68580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 = </a:t>
            </a:r>
            <a:r>
              <a:rPr lang="en-US" dirty="0" smtClean="0">
                <a:solidFill>
                  <a:schemeClr val="tx1"/>
                </a:solidFill>
                <a:ea typeface="Calibri Regular" charset="0"/>
                <a:cs typeface="Calibri Regular" charset="0"/>
                <a:sym typeface="Shadows Into Light"/>
              </a:rPr>
              <a:t>   (              [</a:t>
            </a:r>
            <a:r>
              <a:rPr lang="en-US" dirty="0">
                <a:solidFill>
                  <a:schemeClr val="tx1"/>
                </a:solidFill>
                <a:ea typeface="Calibri Regular" charset="0"/>
                <a:cs typeface="Calibri Regular" charset="0"/>
                <a:sym typeface="Shadows Into Light"/>
              </a:rPr>
              <a:t>n] - KILL[n]) ∪ GEN[n]</a:t>
            </a:r>
          </a:p>
        </p:txBody>
      </p:sp>
      <p:sp>
        <p:nvSpPr>
          <p:cNvPr id="813" name="Shape 813"/>
          <p:cNvSpPr txBox="1">
            <a:spLocks noGrp="1"/>
          </p:cNvSpPr>
          <p:nvPr>
            <p:ph type="body" idx="4294967295"/>
          </p:nvPr>
        </p:nvSpPr>
        <p:spPr>
          <a:xfrm>
            <a:off x="457200" y="2744749"/>
            <a:ext cx="5956852" cy="687388"/>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sz="2950" dirty="0" smtClean="0">
                <a:solidFill>
                  <a:schemeClr val="tx1"/>
                </a:solidFill>
                <a:ea typeface="Calibri Regular" charset="0"/>
                <a:cs typeface="Calibri Regular" charset="0"/>
                <a:sym typeface="Shadows Into Light"/>
              </a:rPr>
              <a:t>              [n] = </a:t>
            </a:r>
            <a:r>
              <a:rPr lang="en-US" sz="2950" dirty="0" smtClean="0">
                <a:solidFill>
                  <a:schemeClr val="tx1"/>
                </a:solidFill>
                <a:ea typeface="Calibri Regular" charset="0"/>
                <a:cs typeface="Calibri Regular" charset="0"/>
                <a:sym typeface="Shadows Into Light"/>
              </a:rPr>
              <a:t>                                     </a:t>
            </a:r>
            <a:r>
              <a:rPr lang="en-US" sz="2950" dirty="0" smtClean="0">
                <a:ea typeface="Calibri Regular" charset="0"/>
                <a:cs typeface="Calibri Regular" charset="0"/>
                <a:sym typeface="Shadows Into Light"/>
              </a:rPr>
              <a:t>[</a:t>
            </a:r>
            <a:r>
              <a:rPr lang="en-US" sz="2950" dirty="0" smtClean="0">
                <a:solidFill>
                  <a:schemeClr val="tx1"/>
                </a:solidFill>
                <a:ea typeface="Calibri Regular" charset="0"/>
                <a:cs typeface="Calibri Regular" charset="0"/>
                <a:sym typeface="Shadows Into Light"/>
              </a:rPr>
              <a:t>n’]</a:t>
            </a:r>
            <a:endParaRPr lang="en-US" sz="2950" dirty="0">
              <a:solidFill>
                <a:schemeClr val="tx1"/>
              </a:solidFill>
              <a:ea typeface="Calibri Regular" charset="0"/>
              <a:cs typeface="Calibri Regular" charset="0"/>
              <a:sym typeface="Shadows Into Light"/>
            </a:endParaRPr>
          </a:p>
        </p:txBody>
      </p:sp>
      <p:sp>
        <p:nvSpPr>
          <p:cNvPr id="815" name="Shape 815"/>
          <p:cNvSpPr/>
          <p:nvPr/>
        </p:nvSpPr>
        <p:spPr>
          <a:xfrm>
            <a:off x="697075" y="20366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IN</a:t>
            </a:r>
            <a:endParaRPr sz="3000" dirty="0">
              <a:latin typeface="+mn-lt"/>
              <a:ea typeface="Calibri Regular" charset="0"/>
              <a:cs typeface="Calibri Regular" charset="0"/>
              <a:sym typeface="Shadows Into Light"/>
            </a:endParaRPr>
          </a:p>
        </p:txBody>
      </p:sp>
      <p:sp>
        <p:nvSpPr>
          <p:cNvPr id="816" name="Shape 816"/>
          <p:cNvSpPr/>
          <p:nvPr/>
        </p:nvSpPr>
        <p:spPr>
          <a:xfrm>
            <a:off x="2961530" y="2036650"/>
            <a:ext cx="975599"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OUT</a:t>
            </a:r>
            <a:endParaRPr sz="3000" dirty="0">
              <a:latin typeface="+mn-lt"/>
              <a:ea typeface="Calibri Regular" charset="0"/>
              <a:cs typeface="Calibri Regular" charset="0"/>
              <a:sym typeface="Shadows Into Light"/>
            </a:endParaRPr>
          </a:p>
        </p:txBody>
      </p:sp>
      <p:sp>
        <p:nvSpPr>
          <p:cNvPr id="817" name="Shape 817"/>
          <p:cNvSpPr/>
          <p:nvPr/>
        </p:nvSpPr>
        <p:spPr>
          <a:xfrm>
            <a:off x="697075" y="2864799"/>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r>
              <a:rPr lang="en-US" sz="3000" dirty="0">
                <a:latin typeface="+mn-lt"/>
                <a:ea typeface="Calibri Regular" charset="0"/>
                <a:cs typeface="Calibri Regular" charset="0"/>
                <a:sym typeface="Shadows Into Light"/>
              </a:rPr>
              <a:t>OUT</a:t>
            </a:r>
          </a:p>
        </p:txBody>
      </p:sp>
      <p:sp>
        <p:nvSpPr>
          <p:cNvPr id="819" name="Shape 819"/>
          <p:cNvSpPr/>
          <p:nvPr/>
        </p:nvSpPr>
        <p:spPr>
          <a:xfrm>
            <a:off x="4580700" y="2865175"/>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r>
              <a:rPr lang="en-US" sz="3000" dirty="0" smtClean="0">
                <a:latin typeface="+mn-lt"/>
                <a:ea typeface="Calibri Regular" charset="0"/>
                <a:cs typeface="Calibri Regular" charset="0"/>
                <a:sym typeface="Shadows Into Light"/>
              </a:rPr>
              <a:t>IN</a:t>
            </a:r>
            <a:endParaRPr lang="en-US" sz="3000" dirty="0">
              <a:latin typeface="+mn-lt"/>
              <a:ea typeface="Calibri Regular" charset="0"/>
              <a:cs typeface="Calibri Regular" charset="0"/>
              <a:sym typeface="Shadows Into Light"/>
            </a:endParaRPr>
          </a:p>
        </p:txBody>
      </p:sp>
      <p:sp>
        <p:nvSpPr>
          <p:cNvPr id="823" name="Shape 823"/>
          <p:cNvSpPr/>
          <p:nvPr/>
        </p:nvSpPr>
        <p:spPr>
          <a:xfrm>
            <a:off x="719825" y="4442950"/>
            <a:ext cx="952800" cy="5136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4" name="Shape 824"/>
          <p:cNvSpPr/>
          <p:nvPr/>
        </p:nvSpPr>
        <p:spPr>
          <a:xfrm>
            <a:off x="719823" y="5136625"/>
            <a:ext cx="952800" cy="5136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lgn="ctr"/>
            <a:endParaRPr sz="3000" dirty="0">
              <a:latin typeface="+mn-lt"/>
              <a:ea typeface="Calibri Regular" charset="0"/>
              <a:cs typeface="Calibri Regular" charset="0"/>
              <a:sym typeface="Shadows Into Light"/>
            </a:endParaRPr>
          </a:p>
        </p:txBody>
      </p:sp>
      <p:sp>
        <p:nvSpPr>
          <p:cNvPr id="825" name="Shape 825"/>
          <p:cNvSpPr/>
          <p:nvPr/>
        </p:nvSpPr>
        <p:spPr>
          <a:xfrm>
            <a:off x="4045712" y="4432900"/>
            <a:ext cx="975599"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lnSpc>
                <a:spcPct val="115000"/>
              </a:lnSpc>
              <a:spcBef>
                <a:spcPts val="590"/>
              </a:spcBef>
            </a:pPr>
            <a:endParaRPr>
              <a:latin typeface="+mn-lt"/>
            </a:endParaRPr>
          </a:p>
        </p:txBody>
      </p:sp>
      <p:sp>
        <p:nvSpPr>
          <p:cNvPr id="826" name="Shape 826"/>
          <p:cNvSpPr/>
          <p:nvPr/>
        </p:nvSpPr>
        <p:spPr>
          <a:xfrm>
            <a:off x="4045712" y="5136625"/>
            <a:ext cx="97559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mn-lt"/>
              <a:ea typeface="Calibri Regular" charset="0"/>
              <a:cs typeface="Calibri Regular" charset="0"/>
              <a:sym typeface="Shadows Into Light"/>
            </a:endParaRPr>
          </a:p>
        </p:txBody>
      </p:sp>
      <p:sp>
        <p:nvSpPr>
          <p:cNvPr id="827" name="Shape 827"/>
          <p:cNvSpPr txBox="1"/>
          <p:nvPr/>
        </p:nvSpPr>
        <p:spPr>
          <a:xfrm>
            <a:off x="1832950" y="4717900"/>
            <a:ext cx="2097000" cy="573300"/>
          </a:xfrm>
          <a:prstGeom prst="rect">
            <a:avLst/>
          </a:prstGeom>
          <a:noFill/>
          <a:ln>
            <a:noFill/>
          </a:ln>
        </p:spPr>
        <p:txBody>
          <a:bodyPr lIns="91425" tIns="91425" rIns="91425" bIns="91425" anchor="t" anchorCtr="0">
            <a:noAutofit/>
          </a:bodyPr>
          <a:lstStyle/>
          <a:p>
            <a:r>
              <a:rPr lang="en-US" sz="3000" dirty="0">
                <a:latin typeface="+mn-lt"/>
                <a:ea typeface="Calibri Regular" charset="0"/>
                <a:cs typeface="Calibri Regular" charset="0"/>
                <a:sym typeface="Shadows Into Light"/>
              </a:rPr>
              <a:t>= IN or OUT</a:t>
            </a:r>
          </a:p>
        </p:txBody>
      </p:sp>
      <p:cxnSp>
        <p:nvCxnSpPr>
          <p:cNvPr id="828" name="Shape 828"/>
          <p:cNvCxnSpPr/>
          <p:nvPr/>
        </p:nvCxnSpPr>
        <p:spPr>
          <a:xfrm>
            <a:off x="424680" y="4207480"/>
            <a:ext cx="8379899" cy="19199"/>
          </a:xfrm>
          <a:prstGeom prst="straightConnector1">
            <a:avLst/>
          </a:prstGeom>
          <a:noFill/>
          <a:ln w="9525" cap="flat" cmpd="sng">
            <a:solidFill>
              <a:schemeClr val="dk2"/>
            </a:solidFill>
            <a:prstDash val="solid"/>
            <a:round/>
            <a:headEnd type="none" w="lg" len="lg"/>
            <a:tailEnd type="none" w="lg" len="lg"/>
          </a:ln>
        </p:spPr>
      </p:cxnSp>
      <p:sp>
        <p:nvSpPr>
          <p:cNvPr id="23" name="Shape 818"/>
          <p:cNvSpPr/>
          <p:nvPr/>
        </p:nvSpPr>
        <p:spPr>
          <a:xfrm>
            <a:off x="2956954" y="3509375"/>
            <a:ext cx="1336749" cy="5136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lgn="ctr"/>
            <a:endParaRPr sz="2400" dirty="0">
              <a:latin typeface="+mn-lt"/>
              <a:ea typeface="Calibri Regular" charset="0"/>
              <a:cs typeface="Calibri Regular" charset="0"/>
              <a:sym typeface="Shadows Into Light"/>
            </a:endParaRPr>
          </a:p>
        </p:txBody>
      </p:sp>
      <p:sp>
        <p:nvSpPr>
          <p:cNvPr id="24" name="Shape 820"/>
          <p:cNvSpPr/>
          <p:nvPr/>
        </p:nvSpPr>
        <p:spPr>
          <a:xfrm>
            <a:off x="2970230" y="2865175"/>
            <a:ext cx="1323474" cy="5136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algn="ctr"/>
            <a:endParaRPr lang="en-US" sz="2200" dirty="0">
              <a:latin typeface="+mn-lt"/>
              <a:ea typeface="Calibri Regular" charset="0"/>
              <a:cs typeface="Calibri Regular" charset="0"/>
              <a:sym typeface="Shadows Into Light"/>
            </a:endParaRPr>
          </a:p>
        </p:txBody>
      </p:sp>
      <p:sp>
        <p:nvSpPr>
          <p:cNvPr id="3" name="Rectangle 2"/>
          <p:cNvSpPr/>
          <p:nvPr/>
        </p:nvSpPr>
        <p:spPr>
          <a:xfrm>
            <a:off x="3413692" y="2877315"/>
            <a:ext cx="423275" cy="538609"/>
          </a:xfrm>
          <a:prstGeom prst="rect">
            <a:avLst/>
          </a:prstGeom>
        </p:spPr>
        <p:txBody>
          <a:bodyPr wrap="none">
            <a:spAutoFit/>
          </a:bodyPr>
          <a:lstStyle/>
          <a:p>
            <a:pPr algn="ctr"/>
            <a:r>
              <a:rPr lang="en-US" sz="2900" dirty="0" smtClean="0">
                <a:latin typeface="+mn-lt"/>
              </a:rPr>
              <a:t>U</a:t>
            </a:r>
            <a:endParaRPr lang="en-US" sz="2900" dirty="0">
              <a:latin typeface="+mn-lt"/>
              <a:ea typeface="Calibri Regular" charset="0"/>
              <a:cs typeface="Calibri Regular" charset="0"/>
              <a:sym typeface="Shadows Into Light"/>
            </a:endParaRPr>
          </a:p>
        </p:txBody>
      </p:sp>
      <p:sp>
        <p:nvSpPr>
          <p:cNvPr id="4" name="Rectangle 3"/>
          <p:cNvSpPr/>
          <p:nvPr/>
        </p:nvSpPr>
        <p:spPr>
          <a:xfrm>
            <a:off x="3208613" y="3516805"/>
            <a:ext cx="846707" cy="461665"/>
          </a:xfrm>
          <a:prstGeom prst="rect">
            <a:avLst/>
          </a:prstGeom>
        </p:spPr>
        <p:txBody>
          <a:bodyPr wrap="none">
            <a:spAutoFit/>
          </a:bodyPr>
          <a:lstStyle/>
          <a:p>
            <a:pPr lvl="0" algn="ctr"/>
            <a:r>
              <a:rPr lang="en-US" sz="2400" smtClean="0">
                <a:latin typeface="+mn-lt"/>
                <a:ea typeface="Calibri" charset="0"/>
                <a:cs typeface="Calibri" charset="0"/>
              </a:rPr>
              <a:t>succs</a:t>
            </a:r>
            <a:endParaRPr lang="en-US" sz="2400" dirty="0">
              <a:latin typeface="+mn-lt"/>
              <a:ea typeface="Calibri" charset="0"/>
              <a:cs typeface="Calibri" charset="0"/>
              <a:sym typeface="Shadows Into Light"/>
            </a:endParaRPr>
          </a:p>
        </p:txBody>
      </p:sp>
      <p:sp>
        <p:nvSpPr>
          <p:cNvPr id="25" name="Shape 821"/>
          <p:cNvSpPr txBox="1"/>
          <p:nvPr/>
        </p:nvSpPr>
        <p:spPr>
          <a:xfrm>
            <a:off x="5057100" y="5074888"/>
            <a:ext cx="2845763" cy="889934"/>
          </a:xfrm>
          <a:prstGeom prst="rect">
            <a:avLst/>
          </a:prstGeom>
          <a:noFill/>
          <a:ln>
            <a:noFill/>
          </a:ln>
        </p:spPr>
        <p:txBody>
          <a:bodyPr lIns="91425" tIns="91425" rIns="91425" bIns="91425" anchor="t" anchorCtr="0">
            <a:noAutofit/>
          </a:bodyPr>
          <a:lstStyle/>
          <a:p>
            <a:pPr algn="ctr"/>
            <a:r>
              <a:rPr lang="en-US" sz="2600" dirty="0">
                <a:latin typeface="+mn-lt"/>
                <a:ea typeface="Calibri Regular" charset="0"/>
                <a:cs typeface="Calibri Regular" charset="0"/>
                <a:sym typeface="Shadows Into Light"/>
              </a:rPr>
              <a:t>= </a:t>
            </a:r>
            <a:r>
              <a:rPr lang="en-US" sz="2600" dirty="0" smtClean="0">
                <a:latin typeface="+mn-lt"/>
                <a:ea typeface="Calibri Regular" charset="0"/>
                <a:cs typeface="Calibri Regular" charset="0"/>
                <a:sym typeface="Shadows Into Light"/>
              </a:rPr>
              <a:t> predecessors or successors</a:t>
            </a:r>
            <a:endParaRPr lang="en-US" sz="2600" dirty="0">
              <a:latin typeface="+mn-lt"/>
              <a:ea typeface="Calibri Regular" charset="0"/>
              <a:cs typeface="Calibri Regular" charset="0"/>
              <a:sym typeface="Shadows Into Light"/>
            </a:endParaRPr>
          </a:p>
        </p:txBody>
      </p:sp>
      <p:sp>
        <p:nvSpPr>
          <p:cNvPr id="27" name="Shape 814"/>
          <p:cNvSpPr txBox="1">
            <a:spLocks noGrp="1"/>
          </p:cNvSpPr>
          <p:nvPr>
            <p:ph idx="1"/>
          </p:nvPr>
        </p:nvSpPr>
        <p:spPr>
          <a:xfrm>
            <a:off x="2116409" y="3426074"/>
            <a:ext cx="3031904" cy="527780"/>
          </a:xfrm>
          <a:prstGeom prst="rect">
            <a:avLst/>
          </a:prstGeom>
          <a:noFill/>
          <a:ln>
            <a:noFill/>
          </a:ln>
        </p:spPr>
        <p:txBody>
          <a:bodyPr vert="horz" lIns="91425" tIns="45700" rIns="91425" bIns="45700" rtlCol="0" anchor="t" anchorCtr="0">
            <a:noAutofit/>
          </a:bodyPr>
          <a:lstStyle/>
          <a:p>
            <a:pPr marL="0" indent="0">
              <a:lnSpc>
                <a:spcPct val="115000"/>
              </a:lnSpc>
              <a:spcBef>
                <a:spcPts val="590"/>
              </a:spcBef>
              <a:buNone/>
            </a:pPr>
            <a:r>
              <a:rPr lang="en-US" dirty="0" smtClean="0">
                <a:solidFill>
                  <a:schemeClr val="tx1"/>
                </a:solidFill>
                <a:ea typeface="Calibri Regular" charset="0"/>
                <a:cs typeface="Calibri Regular" charset="0"/>
                <a:sym typeface="Shadows Into Light"/>
              </a:rPr>
              <a:t>n</a:t>
            </a:r>
            <a:r>
              <a:rPr lang="en-US" dirty="0">
                <a:solidFill>
                  <a:schemeClr val="tx1"/>
                </a:solidFill>
                <a:ea typeface="Calibri Regular" charset="0"/>
                <a:cs typeface="Calibri Regular" charset="0"/>
                <a:sym typeface="Shadows Into Light"/>
              </a:rPr>
              <a:t>’ </a:t>
            </a:r>
            <a:r>
              <a:rPr lang="en-US" dirty="0" smtClean="0">
                <a:solidFill>
                  <a:schemeClr val="tx1"/>
                </a:solidFill>
                <a:ea typeface="Calibri Regular" charset="0"/>
                <a:cs typeface="Calibri Regular" charset="0"/>
                <a:sym typeface="Shadows Into Light"/>
              </a:rPr>
              <a:t>∈                  (</a:t>
            </a:r>
            <a:r>
              <a:rPr lang="en-US" dirty="0">
                <a:solidFill>
                  <a:schemeClr val="tx1"/>
                </a:solidFill>
                <a:ea typeface="Calibri Regular" charset="0"/>
                <a:cs typeface="Calibri Regular" charset="0"/>
                <a:sym typeface="Shadows Into Light"/>
              </a:rPr>
              <a:t>n)</a:t>
            </a:r>
          </a:p>
        </p:txBody>
      </p:sp>
      <p:sp>
        <p:nvSpPr>
          <p:cNvPr id="28" name="Shape 822"/>
          <p:cNvSpPr txBox="1"/>
          <p:nvPr/>
        </p:nvSpPr>
        <p:spPr>
          <a:xfrm>
            <a:off x="5162952" y="4477135"/>
            <a:ext cx="3981047" cy="428496"/>
          </a:xfrm>
          <a:prstGeom prst="rect">
            <a:avLst/>
          </a:prstGeom>
          <a:noFill/>
          <a:ln>
            <a:noFill/>
          </a:ln>
        </p:spPr>
        <p:txBody>
          <a:bodyPr lIns="91425" tIns="91425" rIns="91425" bIns="91425" anchor="ctr" anchorCtr="0">
            <a:noAutofit/>
          </a:bodyPr>
          <a:lstStyle/>
          <a:p>
            <a:pPr>
              <a:lnSpc>
                <a:spcPct val="115000"/>
              </a:lnSpc>
              <a:spcBef>
                <a:spcPts val="590"/>
              </a:spcBef>
            </a:pPr>
            <a:r>
              <a:rPr lang="en-US" sz="2600" dirty="0">
                <a:solidFill>
                  <a:schemeClr val="dk1"/>
                </a:solidFill>
                <a:latin typeface="+mn-lt"/>
                <a:ea typeface="Calibri Regular" charset="0"/>
                <a:cs typeface="Calibri Regular" charset="0"/>
                <a:sym typeface="Shadows Into Light"/>
              </a:rPr>
              <a:t>= </a:t>
            </a:r>
            <a:r>
              <a:rPr lang="en-US" sz="2800" dirty="0" smtClean="0">
                <a:latin typeface="+mn-lt"/>
              </a:rPr>
              <a:t>U</a:t>
            </a:r>
            <a:r>
              <a:rPr lang="en-US" sz="2600" dirty="0" smtClean="0">
                <a:solidFill>
                  <a:schemeClr val="dk1"/>
                </a:solidFill>
                <a:latin typeface="+mn-lt"/>
                <a:ea typeface="Calibri Regular" charset="0"/>
                <a:cs typeface="Calibri Regular" charset="0"/>
                <a:sym typeface="Shadows Into Light"/>
              </a:rPr>
              <a:t> </a:t>
            </a:r>
            <a:r>
              <a:rPr lang="en-US" sz="2600" dirty="0">
                <a:solidFill>
                  <a:schemeClr val="dk1"/>
                </a:solidFill>
                <a:latin typeface="+mn-lt"/>
                <a:ea typeface="Calibri Regular" charset="0"/>
                <a:cs typeface="Calibri Regular" charset="0"/>
                <a:sym typeface="Shadows Into Light"/>
              </a:rPr>
              <a:t>(may) or </a:t>
            </a:r>
            <a:r>
              <a:rPr lang="en-US" sz="2600" dirty="0">
                <a:latin typeface="+mn-lt"/>
              </a:rPr>
              <a:t>∩ </a:t>
            </a:r>
            <a:r>
              <a:rPr lang="en-US" sz="2600" dirty="0" smtClean="0">
                <a:solidFill>
                  <a:schemeClr val="dk1"/>
                </a:solidFill>
                <a:latin typeface="+mn-lt"/>
                <a:ea typeface="Calibri Regular" charset="0"/>
                <a:cs typeface="Calibri Regular" charset="0"/>
                <a:sym typeface="Shadows Into Light"/>
              </a:rPr>
              <a:t>(</a:t>
            </a:r>
            <a:r>
              <a:rPr lang="en-US" sz="2600" dirty="0">
                <a:solidFill>
                  <a:schemeClr val="dk1"/>
                </a:solidFill>
                <a:latin typeface="+mn-lt"/>
                <a:ea typeface="Calibri Regular" charset="0"/>
                <a:cs typeface="Calibri Regular" charset="0"/>
                <a:sym typeface="Shadows Into Light"/>
              </a:rPr>
              <a:t>must</a:t>
            </a:r>
            <a:r>
              <a:rPr lang="en-US" sz="2600" dirty="0" smtClean="0">
                <a:solidFill>
                  <a:schemeClr val="dk1"/>
                </a:solidFill>
                <a:latin typeface="+mn-lt"/>
                <a:ea typeface="Calibri Regular" charset="0"/>
                <a:cs typeface="Calibri Regular" charset="0"/>
                <a:sym typeface="Shadows Into Light"/>
              </a:rPr>
              <a:t>)</a:t>
            </a:r>
            <a:endParaRPr lang="en-US" sz="2600" dirty="0">
              <a:solidFill>
                <a:schemeClr val="dk1"/>
              </a:solidFill>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7037811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Shape 971"/>
          <p:cNvSpPr txBox="1"/>
          <p:nvPr/>
        </p:nvSpPr>
        <p:spPr>
          <a:xfrm>
            <a:off x="2687662" y="4631850"/>
            <a:ext cx="1874400" cy="921600"/>
          </a:xfrm>
          <a:prstGeom prst="rect">
            <a:avLst/>
          </a:prstGeom>
          <a:noFill/>
          <a:ln>
            <a:noFill/>
          </a:ln>
        </p:spPr>
        <p:txBody>
          <a:bodyPr lIns="91425" tIns="91425" rIns="91425" bIns="91425" anchor="t" anchorCtr="0">
            <a:noAutofit/>
          </a:bodyPr>
          <a:lstStyle/>
          <a:p>
            <a:pPr algn="ctr"/>
            <a:r>
              <a:rPr lang="en-US" sz="2400" dirty="0">
                <a:solidFill>
                  <a:srgbClr val="FF0000"/>
                </a:solidFill>
                <a:latin typeface="+mn-lt"/>
                <a:ea typeface="Calibri Regular" charset="0"/>
                <a:cs typeface="Calibri Regular" charset="0"/>
                <a:sym typeface="Shadows Into Light"/>
              </a:rPr>
              <a:t> Reaching Definitions</a:t>
            </a:r>
          </a:p>
        </p:txBody>
      </p:sp>
      <p:sp>
        <p:nvSpPr>
          <p:cNvPr id="972" name="Shape 97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dirty="0">
                <a:solidFill>
                  <a:schemeClr val="tx1"/>
                </a:solidFill>
                <a:latin typeface="+mn-lt"/>
                <a:ea typeface="Calibri Regular" charset="0"/>
                <a:cs typeface="Calibri Regular" charset="0"/>
                <a:sym typeface="Shadows Into Light"/>
              </a:rPr>
              <a:t>QUIZ: Classifying Dataflow Analyses</a:t>
            </a:r>
          </a:p>
        </p:txBody>
      </p:sp>
      <p:graphicFrame>
        <p:nvGraphicFramePr>
          <p:cNvPr id="973" name="Shape 973"/>
          <p:cNvGraphicFramePr/>
          <p:nvPr>
            <p:extLst>
              <p:ext uri="{D42A27DB-BD31-4B8C-83A1-F6EECF244321}">
                <p14:modId xmlns:p14="http://schemas.microsoft.com/office/powerpoint/2010/main" val="1156673110"/>
              </p:ext>
            </p:extLst>
          </p:nvPr>
        </p:nvGraphicFramePr>
        <p:xfrm>
          <a:off x="526112" y="2499835"/>
          <a:ext cx="8091775" cy="1911325"/>
        </p:xfrm>
        <a:graphic>
          <a:graphicData uri="http://schemas.openxmlformats.org/drawingml/2006/table">
            <a:tbl>
              <a:tblPr>
                <a:noFill/>
                <a:tableStyleId>{0CAC5489-D4B5-4913-92E6-58FE1D3E1D51}</a:tableStyleId>
              </a:tblPr>
              <a:tblGrid>
                <a:gridCol w="1863475"/>
                <a:gridCol w="2892800"/>
                <a:gridCol w="3335500"/>
              </a:tblGrid>
              <a:tr h="514350">
                <a:tc>
                  <a:txBody>
                    <a:bodyPr/>
                    <a:lstStyle/>
                    <a:p>
                      <a:pPr marL="0" marR="0" lvl="0" indent="0" algn="l" rtl="0">
                        <a:lnSpc>
                          <a:spcPct val="100000"/>
                        </a:lnSpc>
                        <a:spcBef>
                          <a:spcPts val="0"/>
                        </a:spcBef>
                        <a:spcAft>
                          <a:spcPts val="0"/>
                        </a:spcAft>
                        <a:buClr>
                          <a:schemeClr val="accent2"/>
                        </a:buClr>
                        <a:buSzPct val="25000"/>
                        <a:buFont typeface="Arial"/>
                        <a:buNone/>
                      </a:pPr>
                      <a:endParaRPr sz="1800" b="0" i="0" u="none" strike="noStrike" cap="none" dirty="0">
                        <a:solidFill>
                          <a:schemeClr val="dk1"/>
                        </a:solidFill>
                        <a:latin typeface="+mn-lt"/>
                        <a:ea typeface="Calibri"/>
                        <a:cs typeface="Calibri"/>
                        <a:sym typeface="Calibri"/>
                      </a:endParaRP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r>
                        <a:rPr lang="en-US" sz="2400" b="0" i="0" dirty="0">
                          <a:solidFill>
                            <a:schemeClr val="dk1"/>
                          </a:solidFill>
                          <a:latin typeface="+mn-lt"/>
                          <a:ea typeface="Calibri Regular" charset="0"/>
                          <a:cs typeface="Calibri Regular" charset="0"/>
                          <a:sym typeface="Shadows Into Light"/>
                        </a:rPr>
                        <a:t>May</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r>
                        <a:rPr lang="en-US" sz="2400" b="0" i="0" dirty="0">
                          <a:solidFill>
                            <a:schemeClr val="dk1"/>
                          </a:solidFill>
                          <a:latin typeface="+mn-lt"/>
                          <a:ea typeface="Calibri Regular" charset="0"/>
                          <a:cs typeface="Calibri Regular" charset="0"/>
                          <a:sym typeface="Shadows Into Light"/>
                        </a:rPr>
                        <a:t>Must</a:t>
                      </a:r>
                    </a:p>
                  </a:txBody>
                  <a:tcPr marL="91450" marR="91450" marT="34300" marB="34300"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84625">
                <a:tc>
                  <a:txBody>
                    <a:bodyPr/>
                    <a:lstStyle/>
                    <a:p>
                      <a:pPr marL="0" marR="0" lvl="0" indent="0" algn="ctr" rtl="0">
                        <a:lnSpc>
                          <a:spcPct val="100000"/>
                        </a:lnSpc>
                        <a:spcBef>
                          <a:spcPts val="0"/>
                        </a:spcBef>
                        <a:spcAft>
                          <a:spcPts val="0"/>
                        </a:spcAft>
                        <a:buClr>
                          <a:schemeClr val="accent2"/>
                        </a:buClr>
                        <a:buSzPct val="25000"/>
                        <a:buFont typeface="Arial"/>
                        <a:buNone/>
                      </a:pPr>
                      <a:r>
                        <a:rPr lang="en-US" sz="2400" b="0" i="0" dirty="0">
                          <a:solidFill>
                            <a:schemeClr val="dk1"/>
                          </a:solidFill>
                          <a:latin typeface="+mn-lt"/>
                          <a:ea typeface="Calibri Regular" charset="0"/>
                          <a:cs typeface="Calibri Regular" charset="0"/>
                          <a:sym typeface="Shadows Into Light"/>
                        </a:rPr>
                        <a:t>Forward</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endParaRPr sz="1800" b="0" i="0" u="none" strike="noStrike" cap="none" dirty="0">
                        <a:solidFill>
                          <a:schemeClr val="dk1"/>
                        </a:solidFill>
                        <a:latin typeface="+mn-lt"/>
                        <a:ea typeface="Calibri"/>
                        <a:cs typeface="Calibri"/>
                        <a:sym typeface="Calibri"/>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endParaRPr sz="1800" b="0" i="0" u="none" strike="noStrike" cap="none">
                        <a:solidFill>
                          <a:schemeClr val="dk1"/>
                        </a:solidFill>
                        <a:latin typeface="+mn-lt"/>
                        <a:ea typeface="Calibri"/>
                        <a:cs typeface="Calibri"/>
                        <a:sym typeface="Calibri"/>
                      </a:endParaRPr>
                    </a:p>
                  </a:txBody>
                  <a:tcPr marL="91450" marR="91450" marT="34300" marB="34300"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712350">
                <a:tc>
                  <a:txBody>
                    <a:bodyPr/>
                    <a:lstStyle/>
                    <a:p>
                      <a:pPr marL="0" marR="0" lvl="0" indent="0" algn="ctr" rtl="0">
                        <a:lnSpc>
                          <a:spcPct val="100000"/>
                        </a:lnSpc>
                        <a:spcBef>
                          <a:spcPts val="0"/>
                        </a:spcBef>
                        <a:spcAft>
                          <a:spcPts val="0"/>
                        </a:spcAft>
                        <a:buClr>
                          <a:schemeClr val="accent2"/>
                        </a:buClr>
                        <a:buSzPct val="25000"/>
                        <a:buFont typeface="Arial"/>
                        <a:buNone/>
                      </a:pPr>
                      <a:r>
                        <a:rPr lang="en-US" sz="2400" b="0" i="0" dirty="0">
                          <a:solidFill>
                            <a:schemeClr val="dk1"/>
                          </a:solidFill>
                          <a:latin typeface="+mn-lt"/>
                          <a:ea typeface="Calibri Regular" charset="0"/>
                          <a:cs typeface="Calibri Regular" charset="0"/>
                          <a:sym typeface="Shadows Into Light"/>
                        </a:rPr>
                        <a:t>Backward</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endParaRPr sz="1100">
                        <a:latin typeface="+mn-lt"/>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endParaRPr sz="1100" dirty="0">
                        <a:latin typeface="+mn-lt"/>
                      </a:endParaRPr>
                    </a:p>
                  </a:txBody>
                  <a:tcPr marL="91450" marR="91450" marT="34300" marB="34300"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r>
            </a:tbl>
          </a:graphicData>
        </a:graphic>
      </p:graphicFrame>
      <p:sp>
        <p:nvSpPr>
          <p:cNvPr id="974" name="Shape 974"/>
          <p:cNvSpPr txBox="1"/>
          <p:nvPr/>
        </p:nvSpPr>
        <p:spPr>
          <a:xfrm>
            <a:off x="578256" y="4631855"/>
            <a:ext cx="1874400" cy="704099"/>
          </a:xfrm>
          <a:prstGeom prst="rect">
            <a:avLst/>
          </a:prstGeom>
          <a:noFill/>
          <a:ln>
            <a:noFill/>
          </a:ln>
        </p:spPr>
        <p:txBody>
          <a:bodyPr lIns="91425" tIns="91425" rIns="91425" bIns="91425" anchor="t" anchorCtr="0">
            <a:noAutofit/>
          </a:bodyPr>
          <a:lstStyle/>
          <a:p>
            <a:pPr algn="ctr">
              <a:buClr>
                <a:schemeClr val="accent2"/>
              </a:buClr>
              <a:buSzPct val="25000"/>
            </a:pPr>
            <a:r>
              <a:rPr lang="en-US" sz="2400" dirty="0">
                <a:solidFill>
                  <a:srgbClr val="FF0000"/>
                </a:solidFill>
                <a:latin typeface="+mn-lt"/>
                <a:ea typeface="Calibri Regular" charset="0"/>
                <a:cs typeface="Calibri Regular" charset="0"/>
                <a:sym typeface="Shadows Into Light"/>
              </a:rPr>
              <a:t>Very Busy</a:t>
            </a:r>
            <a:br>
              <a:rPr lang="en-US" sz="2400" dirty="0">
                <a:solidFill>
                  <a:srgbClr val="FF0000"/>
                </a:solidFill>
                <a:latin typeface="+mn-lt"/>
                <a:ea typeface="Calibri Regular" charset="0"/>
                <a:cs typeface="Calibri Regular" charset="0"/>
                <a:sym typeface="Shadows Into Light"/>
              </a:rPr>
            </a:br>
            <a:r>
              <a:rPr lang="en-US" sz="2400" dirty="0">
                <a:solidFill>
                  <a:srgbClr val="FF0000"/>
                </a:solidFill>
                <a:latin typeface="+mn-lt"/>
                <a:ea typeface="Calibri Regular" charset="0"/>
                <a:cs typeface="Calibri Regular" charset="0"/>
                <a:sym typeface="Shadows Into Light"/>
              </a:rPr>
              <a:t>Expressions</a:t>
            </a:r>
          </a:p>
        </p:txBody>
      </p:sp>
      <p:sp>
        <p:nvSpPr>
          <p:cNvPr id="976" name="Shape 976"/>
          <p:cNvSpPr txBox="1"/>
          <p:nvPr/>
        </p:nvSpPr>
        <p:spPr>
          <a:xfrm>
            <a:off x="4691052" y="4631855"/>
            <a:ext cx="1874400" cy="704099"/>
          </a:xfrm>
          <a:prstGeom prst="rect">
            <a:avLst/>
          </a:prstGeom>
          <a:noFill/>
          <a:ln>
            <a:noFill/>
          </a:ln>
        </p:spPr>
        <p:txBody>
          <a:bodyPr lIns="91425" tIns="91425" rIns="91425" bIns="91425" anchor="t" anchorCtr="0">
            <a:noAutofit/>
          </a:bodyPr>
          <a:lstStyle/>
          <a:p>
            <a:pPr algn="ctr"/>
            <a:r>
              <a:rPr lang="en-US" sz="2400" dirty="0">
                <a:solidFill>
                  <a:srgbClr val="FF0000"/>
                </a:solidFill>
                <a:latin typeface="+mn-lt"/>
                <a:ea typeface="Calibri Regular" charset="0"/>
                <a:cs typeface="Calibri Regular" charset="0"/>
                <a:sym typeface="Shadows Into Light"/>
              </a:rPr>
              <a:t>Live</a:t>
            </a:r>
            <a:br>
              <a:rPr lang="en-US" sz="2400" dirty="0">
                <a:solidFill>
                  <a:srgbClr val="FF0000"/>
                </a:solidFill>
                <a:latin typeface="+mn-lt"/>
                <a:ea typeface="Calibri Regular" charset="0"/>
                <a:cs typeface="Calibri Regular" charset="0"/>
                <a:sym typeface="Shadows Into Light"/>
              </a:rPr>
            </a:br>
            <a:r>
              <a:rPr lang="en-US" sz="2400" dirty="0">
                <a:solidFill>
                  <a:srgbClr val="FF0000"/>
                </a:solidFill>
                <a:latin typeface="+mn-lt"/>
                <a:ea typeface="Calibri Regular" charset="0"/>
                <a:cs typeface="Calibri Regular" charset="0"/>
                <a:sym typeface="Shadows Into Light"/>
              </a:rPr>
              <a:t>Variables</a:t>
            </a:r>
          </a:p>
        </p:txBody>
      </p:sp>
      <p:sp>
        <p:nvSpPr>
          <p:cNvPr id="977" name="Shape 977"/>
          <p:cNvSpPr txBox="1"/>
          <p:nvPr/>
        </p:nvSpPr>
        <p:spPr>
          <a:xfrm>
            <a:off x="6760702" y="4631850"/>
            <a:ext cx="1874400" cy="921600"/>
          </a:xfrm>
          <a:prstGeom prst="rect">
            <a:avLst/>
          </a:prstGeom>
          <a:noFill/>
          <a:ln>
            <a:noFill/>
          </a:ln>
        </p:spPr>
        <p:txBody>
          <a:bodyPr lIns="91425" tIns="91425" rIns="91425" bIns="91425" anchor="t" anchorCtr="0">
            <a:noAutofit/>
          </a:bodyPr>
          <a:lstStyle/>
          <a:p>
            <a:pPr algn="ctr"/>
            <a:r>
              <a:rPr lang="en-US" sz="2400" dirty="0">
                <a:solidFill>
                  <a:srgbClr val="FF0000"/>
                </a:solidFill>
                <a:latin typeface="+mn-lt"/>
                <a:ea typeface="Calibri Regular" charset="0"/>
                <a:cs typeface="Calibri Regular" charset="0"/>
                <a:sym typeface="Shadows Into Light"/>
              </a:rPr>
              <a:t>Available</a:t>
            </a:r>
            <a:br>
              <a:rPr lang="en-US" sz="2400" dirty="0">
                <a:solidFill>
                  <a:srgbClr val="FF0000"/>
                </a:solidFill>
                <a:latin typeface="+mn-lt"/>
                <a:ea typeface="Calibri Regular" charset="0"/>
                <a:cs typeface="Calibri Regular" charset="0"/>
                <a:sym typeface="Shadows Into Light"/>
              </a:rPr>
            </a:br>
            <a:r>
              <a:rPr lang="en-US" sz="2400" dirty="0">
                <a:solidFill>
                  <a:srgbClr val="FF0000"/>
                </a:solidFill>
                <a:latin typeface="+mn-lt"/>
                <a:ea typeface="Calibri Regular" charset="0"/>
                <a:cs typeface="Calibri Regular" charset="0"/>
                <a:sym typeface="Shadows Into Light"/>
              </a:rPr>
              <a:t>Expressions</a:t>
            </a:r>
          </a:p>
        </p:txBody>
      </p:sp>
      <p:sp>
        <p:nvSpPr>
          <p:cNvPr id="14" name="Shape 990"/>
          <p:cNvSpPr txBox="1"/>
          <p:nvPr/>
        </p:nvSpPr>
        <p:spPr>
          <a:xfrm>
            <a:off x="473047" y="1580134"/>
            <a:ext cx="8091899" cy="566719"/>
          </a:xfrm>
          <a:prstGeom prst="rect">
            <a:avLst/>
          </a:prstGeom>
          <a:noFill/>
          <a:ln>
            <a:noFill/>
          </a:ln>
        </p:spPr>
        <p:txBody>
          <a:bodyPr lIns="91425" tIns="91425" rIns="91425" bIns="91425" anchor="t" anchorCtr="0">
            <a:noAutofit/>
          </a:bodyPr>
          <a:lstStyle/>
          <a:p>
            <a:pPr>
              <a:buClr>
                <a:srgbClr val="000000"/>
              </a:buClr>
              <a:buSzPct val="45833"/>
            </a:pPr>
            <a:r>
              <a:rPr lang="en-US" sz="3000" dirty="0">
                <a:latin typeface="+mn-lt"/>
                <a:ea typeface="Calibri Regular" charset="0"/>
                <a:cs typeface="Calibri Regular" charset="0"/>
                <a:sym typeface="Shadows Into Light"/>
              </a:rPr>
              <a:t>Match each analysis with its characteristics. </a:t>
            </a:r>
          </a:p>
          <a:p>
            <a:pPr>
              <a:buClr>
                <a:schemeClr val="dk1"/>
              </a:buClr>
            </a:pPr>
            <a:endParaRPr sz="3000" dirty="0">
              <a:solidFill>
                <a:schemeClr val="dk1"/>
              </a:solidFill>
              <a:latin typeface="+mn-lt"/>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Shape 987"/>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dirty="0">
                <a:solidFill>
                  <a:schemeClr val="tx1"/>
                </a:solidFill>
                <a:ea typeface="Calibri Regular" charset="0"/>
                <a:cs typeface="Calibri Regular" charset="0"/>
                <a:sym typeface="Shadows Into Light"/>
              </a:rPr>
              <a:t>QUIZ: Classifying Dataflow Analyses</a:t>
            </a:r>
          </a:p>
        </p:txBody>
      </p:sp>
      <p:graphicFrame>
        <p:nvGraphicFramePr>
          <p:cNvPr id="988" name="Shape 988"/>
          <p:cNvGraphicFramePr/>
          <p:nvPr>
            <p:extLst>
              <p:ext uri="{D42A27DB-BD31-4B8C-83A1-F6EECF244321}">
                <p14:modId xmlns:p14="http://schemas.microsoft.com/office/powerpoint/2010/main" val="566052579"/>
              </p:ext>
            </p:extLst>
          </p:nvPr>
        </p:nvGraphicFramePr>
        <p:xfrm>
          <a:off x="526112" y="2499835"/>
          <a:ext cx="8091775" cy="1911325"/>
        </p:xfrm>
        <a:graphic>
          <a:graphicData uri="http://schemas.openxmlformats.org/drawingml/2006/table">
            <a:tbl>
              <a:tblPr>
                <a:noFill/>
                <a:tableStyleId>{0CAC5489-D4B5-4913-92E6-58FE1D3E1D51}</a:tableStyleId>
              </a:tblPr>
              <a:tblGrid>
                <a:gridCol w="1863475"/>
                <a:gridCol w="2892800"/>
                <a:gridCol w="3335500"/>
              </a:tblGrid>
              <a:tr h="514350">
                <a:tc>
                  <a:txBody>
                    <a:bodyPr/>
                    <a:lstStyle/>
                    <a:p>
                      <a:pPr marL="0" marR="0" lvl="0" indent="0" algn="l" rtl="0">
                        <a:lnSpc>
                          <a:spcPct val="100000"/>
                        </a:lnSpc>
                        <a:spcBef>
                          <a:spcPts val="0"/>
                        </a:spcBef>
                        <a:spcAft>
                          <a:spcPts val="0"/>
                        </a:spcAft>
                        <a:buClr>
                          <a:schemeClr val="accent2"/>
                        </a:buClr>
                        <a:buSzPct val="25000"/>
                        <a:buFont typeface="Arial"/>
                        <a:buNone/>
                      </a:pPr>
                      <a:endParaRPr sz="1800" b="0" i="0" u="none" strike="noStrike" cap="none" dirty="0">
                        <a:solidFill>
                          <a:schemeClr val="dk1"/>
                        </a:solidFill>
                        <a:latin typeface="+mn-lt"/>
                        <a:ea typeface="Calibri"/>
                        <a:cs typeface="Calibri"/>
                        <a:sym typeface="Calibri"/>
                      </a:endParaRP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r>
                        <a:rPr lang="en-US" sz="2400" b="0" i="0" dirty="0">
                          <a:solidFill>
                            <a:schemeClr val="dk1"/>
                          </a:solidFill>
                          <a:latin typeface="+mn-lt"/>
                          <a:ea typeface="Calibri Regular" charset="0"/>
                          <a:cs typeface="Calibri Regular" charset="0"/>
                          <a:sym typeface="Shadows Into Light"/>
                        </a:rPr>
                        <a:t>May</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r>
                        <a:rPr lang="en-US" sz="2400" b="0" i="0" dirty="0">
                          <a:solidFill>
                            <a:schemeClr val="dk1"/>
                          </a:solidFill>
                          <a:latin typeface="+mn-lt"/>
                          <a:ea typeface="Calibri Regular" charset="0"/>
                          <a:cs typeface="Calibri Regular" charset="0"/>
                          <a:sym typeface="Shadows Into Light"/>
                        </a:rPr>
                        <a:t>Must</a:t>
                      </a:r>
                    </a:p>
                  </a:txBody>
                  <a:tcPr marL="91450" marR="91450" marT="34300" marB="34300"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84625">
                <a:tc>
                  <a:txBody>
                    <a:bodyPr/>
                    <a:lstStyle/>
                    <a:p>
                      <a:pPr marL="0" marR="0" lvl="0" indent="0" algn="ctr" rtl="0">
                        <a:lnSpc>
                          <a:spcPct val="100000"/>
                        </a:lnSpc>
                        <a:spcBef>
                          <a:spcPts val="0"/>
                        </a:spcBef>
                        <a:spcAft>
                          <a:spcPts val="0"/>
                        </a:spcAft>
                        <a:buClr>
                          <a:schemeClr val="accent2"/>
                        </a:buClr>
                        <a:buSzPct val="25000"/>
                        <a:buFont typeface="Arial"/>
                        <a:buNone/>
                      </a:pPr>
                      <a:r>
                        <a:rPr lang="en-US" sz="2400" b="0" i="0" dirty="0">
                          <a:solidFill>
                            <a:schemeClr val="dk1"/>
                          </a:solidFill>
                          <a:latin typeface="+mn-lt"/>
                          <a:ea typeface="Calibri Regular" charset="0"/>
                          <a:cs typeface="Calibri Regular" charset="0"/>
                          <a:sym typeface="Shadows Into Light"/>
                        </a:rPr>
                        <a:t>Forward</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Clr>
                          <a:schemeClr val="dk1"/>
                        </a:buClr>
                        <a:buSzPct val="61111"/>
                        <a:buFont typeface="Arial"/>
                        <a:buNone/>
                      </a:pPr>
                      <a:r>
                        <a:rPr lang="en-US" sz="2400" b="0" i="0" dirty="0">
                          <a:solidFill>
                            <a:srgbClr val="FF0000"/>
                          </a:solidFill>
                          <a:latin typeface="+mn-lt"/>
                          <a:ea typeface="Calibri Regular" charset="0"/>
                          <a:cs typeface="Calibri Regular" charset="0"/>
                          <a:sym typeface="Shadows Into Light"/>
                        </a:rPr>
                        <a:t>Reaching Definitions</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Clr>
                          <a:schemeClr val="dk1"/>
                        </a:buClr>
                        <a:buSzPct val="61111"/>
                        <a:buFont typeface="Arial"/>
                        <a:buNone/>
                      </a:pPr>
                      <a:r>
                        <a:rPr lang="en-US" sz="2400" b="0" i="0" dirty="0">
                          <a:solidFill>
                            <a:srgbClr val="FF0000"/>
                          </a:solidFill>
                          <a:latin typeface="+mn-lt"/>
                          <a:ea typeface="Calibri Regular" charset="0"/>
                          <a:cs typeface="Calibri Regular" charset="0"/>
                          <a:sym typeface="Shadows Into Light"/>
                        </a:rPr>
                        <a:t>Available Expressions</a:t>
                      </a:r>
                    </a:p>
                  </a:txBody>
                  <a:tcPr marL="91450" marR="91450" marT="34300" marB="34300"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712350">
                <a:tc>
                  <a:txBody>
                    <a:bodyPr/>
                    <a:lstStyle/>
                    <a:p>
                      <a:pPr marL="0" marR="0" lvl="0" indent="0" algn="ctr" rtl="0">
                        <a:lnSpc>
                          <a:spcPct val="100000"/>
                        </a:lnSpc>
                        <a:spcBef>
                          <a:spcPts val="0"/>
                        </a:spcBef>
                        <a:spcAft>
                          <a:spcPts val="0"/>
                        </a:spcAft>
                        <a:buClr>
                          <a:schemeClr val="accent2"/>
                        </a:buClr>
                        <a:buSzPct val="25000"/>
                        <a:buFont typeface="Arial"/>
                        <a:buNone/>
                      </a:pPr>
                      <a:r>
                        <a:rPr lang="en-US" sz="2400" b="0" i="0" dirty="0">
                          <a:solidFill>
                            <a:schemeClr val="dk1"/>
                          </a:solidFill>
                          <a:latin typeface="+mn-lt"/>
                          <a:ea typeface="Calibri Regular" charset="0"/>
                          <a:cs typeface="Calibri Regular" charset="0"/>
                          <a:sym typeface="Shadows Into Light"/>
                        </a:rPr>
                        <a:t>Backward</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lvl="0" algn="ctr" rtl="0">
                        <a:spcBef>
                          <a:spcPts val="0"/>
                        </a:spcBef>
                        <a:buClr>
                          <a:schemeClr val="dk1"/>
                        </a:buClr>
                        <a:buSzPct val="61111"/>
                        <a:buFont typeface="Arial"/>
                        <a:buNone/>
                      </a:pPr>
                      <a:r>
                        <a:rPr lang="en-US" sz="2400" b="0" i="0" dirty="0">
                          <a:solidFill>
                            <a:srgbClr val="FF0000"/>
                          </a:solidFill>
                          <a:latin typeface="+mn-lt"/>
                          <a:ea typeface="Calibri Regular" charset="0"/>
                          <a:cs typeface="Calibri Regular" charset="0"/>
                          <a:sym typeface="Shadows Into Light"/>
                        </a:rPr>
                        <a:t>Live Variables</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lvl="0" algn="ctr" rtl="0">
                        <a:spcBef>
                          <a:spcPts val="0"/>
                        </a:spcBef>
                        <a:buClr>
                          <a:schemeClr val="accent2"/>
                        </a:buClr>
                        <a:buSzPct val="25000"/>
                        <a:buFont typeface="Arial"/>
                        <a:buNone/>
                      </a:pPr>
                      <a:r>
                        <a:rPr lang="en-US" sz="2400" b="0" i="0" dirty="0">
                          <a:solidFill>
                            <a:srgbClr val="FF0000"/>
                          </a:solidFill>
                          <a:latin typeface="+mn-lt"/>
                          <a:ea typeface="Calibri Regular" charset="0"/>
                          <a:cs typeface="Calibri Regular" charset="0"/>
                          <a:sym typeface="Shadows Into Light"/>
                        </a:rPr>
                        <a:t>Very Busy Expressions</a:t>
                      </a:r>
                    </a:p>
                  </a:txBody>
                  <a:tcPr marL="91450" marR="91450" marT="34300" marB="34300"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r>
            </a:tbl>
          </a:graphicData>
        </a:graphic>
      </p:graphicFrame>
      <p:sp>
        <p:nvSpPr>
          <p:cNvPr id="989" name="Shape 989"/>
          <p:cNvSpPr txBox="1"/>
          <p:nvPr/>
        </p:nvSpPr>
        <p:spPr>
          <a:xfrm>
            <a:off x="1909705" y="5129880"/>
            <a:ext cx="5964899" cy="695999"/>
          </a:xfrm>
          <a:prstGeom prst="rect">
            <a:avLst/>
          </a:prstGeom>
          <a:noFill/>
          <a:ln>
            <a:noFill/>
          </a:ln>
        </p:spPr>
        <p:txBody>
          <a:bodyPr lIns="91425" tIns="91425" rIns="91425" bIns="91425" anchor="t" anchorCtr="0">
            <a:noAutofit/>
          </a:bodyPr>
          <a:lstStyle/>
          <a:p>
            <a:endParaRPr/>
          </a:p>
        </p:txBody>
      </p:sp>
      <p:sp>
        <p:nvSpPr>
          <p:cNvPr id="990" name="Shape 990"/>
          <p:cNvSpPr txBox="1"/>
          <p:nvPr/>
        </p:nvSpPr>
        <p:spPr>
          <a:xfrm>
            <a:off x="473047" y="1580134"/>
            <a:ext cx="8091899" cy="566719"/>
          </a:xfrm>
          <a:prstGeom prst="rect">
            <a:avLst/>
          </a:prstGeom>
          <a:noFill/>
          <a:ln>
            <a:noFill/>
          </a:ln>
        </p:spPr>
        <p:txBody>
          <a:bodyPr lIns="91425" tIns="91425" rIns="91425" bIns="91425" anchor="t" anchorCtr="0">
            <a:noAutofit/>
          </a:bodyPr>
          <a:lstStyle/>
          <a:p>
            <a:pPr>
              <a:buClr>
                <a:srgbClr val="000000"/>
              </a:buClr>
              <a:buSzPct val="45833"/>
            </a:pPr>
            <a:r>
              <a:rPr lang="en-US" sz="3000" dirty="0">
                <a:latin typeface="+mn-lt"/>
                <a:ea typeface="Calibri Regular" charset="0"/>
                <a:cs typeface="Calibri Regular" charset="0"/>
                <a:sym typeface="Shadows Into Light"/>
              </a:rPr>
              <a:t>Match each analysis with its characteristics. </a:t>
            </a:r>
          </a:p>
          <a:p>
            <a:pPr>
              <a:buClr>
                <a:schemeClr val="dk1"/>
              </a:buClr>
            </a:pPr>
            <a:endParaRPr sz="3000" dirty="0">
              <a:solidFill>
                <a:schemeClr val="dk1"/>
              </a:solidFill>
              <a:latin typeface="+mn-lt"/>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7" name="Shape 997"/>
          <p:cNvSpPr txBox="1">
            <a:spLocks noGrp="1"/>
          </p:cNvSpPr>
          <p:nvPr>
            <p:ph type="title"/>
          </p:nvPr>
        </p:nvSpPr>
        <p:spPr>
          <a:prstGeom prst="rect">
            <a:avLst/>
          </a:prstGeom>
        </p:spPr>
        <p:txBody>
          <a:bodyPr vert="horz" lIns="91425" tIns="91425" rIns="91425" bIns="91425" rtlCol="0" anchor="ctr" anchorCtr="0">
            <a:noAutofit/>
          </a:bodyPr>
          <a:lstStyle/>
          <a:p>
            <a:r>
              <a:rPr lang="en-US" dirty="0">
                <a:solidFill>
                  <a:schemeClr val="tx1"/>
                </a:solidFill>
                <a:ea typeface="Calibri Regular" charset="0"/>
                <a:cs typeface="Calibri Regular" charset="0"/>
                <a:sym typeface="Shadows Into Light"/>
              </a:rPr>
              <a:t>What Have We Learned?</a:t>
            </a:r>
          </a:p>
        </p:txBody>
      </p:sp>
      <p:sp>
        <p:nvSpPr>
          <p:cNvPr id="996" name="Shape 996"/>
          <p:cNvSpPr txBox="1">
            <a:spLocks noGrp="1"/>
          </p:cNvSpPr>
          <p:nvPr>
            <p:ph idx="1"/>
          </p:nvPr>
        </p:nvSpPr>
        <p:spPr>
          <a:xfrm>
            <a:off x="298176" y="1547193"/>
            <a:ext cx="8792816" cy="4785874"/>
          </a:xfrm>
          <a:prstGeom prst="rect">
            <a:avLst/>
          </a:prstGeom>
          <a:noFill/>
          <a:ln>
            <a:noFill/>
          </a:ln>
        </p:spPr>
        <p:txBody>
          <a:bodyPr vert="horz" lIns="91425" tIns="45700" rIns="91425" bIns="45700" rtlCol="0" anchor="t" anchorCtr="0">
            <a:noAutofit/>
          </a:bodyPr>
          <a:lstStyle/>
          <a:p>
            <a:pPr>
              <a:lnSpc>
                <a:spcPct val="115000"/>
              </a:lnSpc>
              <a:spcBef>
                <a:spcPts val="590"/>
              </a:spcBef>
            </a:pPr>
            <a:r>
              <a:rPr lang="en-US" sz="2800" dirty="0">
                <a:solidFill>
                  <a:schemeClr val="tx1"/>
                </a:solidFill>
                <a:ea typeface="Calibri Regular" charset="0"/>
                <a:cs typeface="Calibri Regular" charset="0"/>
                <a:sym typeface="Shadows Into Light"/>
              </a:rPr>
              <a:t>What is dataflow </a:t>
            </a:r>
            <a:r>
              <a:rPr lang="en-US" sz="2800" dirty="0" smtClean="0">
                <a:solidFill>
                  <a:schemeClr val="tx1"/>
                </a:solidFill>
                <a:ea typeface="Calibri Regular" charset="0"/>
                <a:cs typeface="Calibri Regular" charset="0"/>
                <a:sym typeface="Shadows Into Light"/>
              </a:rPr>
              <a:t>analysis</a:t>
            </a:r>
            <a:br>
              <a:rPr lang="en-US" sz="2800" dirty="0" smtClean="0">
                <a:solidFill>
                  <a:schemeClr val="tx1"/>
                </a:solidFill>
                <a:ea typeface="Calibri Regular" charset="0"/>
                <a:cs typeface="Calibri Regular" charset="0"/>
                <a:sym typeface="Shadows Into Light"/>
              </a:rPr>
            </a:br>
            <a:endParaRPr lang="en-US" sz="1000" dirty="0">
              <a:solidFill>
                <a:schemeClr val="tx1"/>
              </a:solidFill>
              <a:ea typeface="Calibri Regular" charset="0"/>
              <a:cs typeface="Calibri Regular" charset="0"/>
              <a:sym typeface="Shadows Into Light"/>
            </a:endParaRPr>
          </a:p>
          <a:p>
            <a:pPr>
              <a:lnSpc>
                <a:spcPct val="115000"/>
              </a:lnSpc>
              <a:spcBef>
                <a:spcPts val="590"/>
              </a:spcBef>
            </a:pPr>
            <a:r>
              <a:rPr lang="en-US" sz="2800" dirty="0">
                <a:solidFill>
                  <a:schemeClr val="tx1"/>
                </a:solidFill>
                <a:ea typeface="Calibri Regular" charset="0"/>
                <a:cs typeface="Calibri Regular" charset="0"/>
                <a:sym typeface="Shadows Into Light"/>
              </a:rPr>
              <a:t>Reasoning about flow of data using control-flow graphs</a:t>
            </a:r>
          </a:p>
          <a:p>
            <a:pPr>
              <a:lnSpc>
                <a:spcPct val="115000"/>
              </a:lnSpc>
              <a:spcBef>
                <a:spcPts val="590"/>
              </a:spcBef>
            </a:pPr>
            <a:endParaRPr lang="en-US" sz="1000" dirty="0" smtClean="0">
              <a:solidFill>
                <a:schemeClr val="tx1"/>
              </a:solidFill>
              <a:ea typeface="Calibri Regular" charset="0"/>
              <a:cs typeface="Calibri Regular" charset="0"/>
              <a:sym typeface="Shadows Into Light"/>
            </a:endParaRPr>
          </a:p>
          <a:p>
            <a:pPr>
              <a:lnSpc>
                <a:spcPct val="115000"/>
              </a:lnSpc>
              <a:spcBef>
                <a:spcPts val="590"/>
              </a:spcBef>
            </a:pPr>
            <a:r>
              <a:rPr lang="en-US" sz="2800" dirty="0" smtClean="0">
                <a:solidFill>
                  <a:schemeClr val="tx1"/>
                </a:solidFill>
                <a:ea typeface="Calibri Regular" charset="0"/>
                <a:cs typeface="Calibri Regular" charset="0"/>
                <a:sym typeface="Shadows Into Light"/>
              </a:rPr>
              <a:t>Specifying </a:t>
            </a:r>
            <a:r>
              <a:rPr lang="en-US" sz="2800" dirty="0">
                <a:solidFill>
                  <a:schemeClr val="tx1"/>
                </a:solidFill>
                <a:ea typeface="Calibri Regular" charset="0"/>
                <a:cs typeface="Calibri Regular" charset="0"/>
                <a:sym typeface="Shadows Into Light"/>
              </a:rPr>
              <a:t>dataflow analyses using local rules</a:t>
            </a:r>
          </a:p>
          <a:p>
            <a:pPr>
              <a:lnSpc>
                <a:spcPct val="115000"/>
              </a:lnSpc>
              <a:spcBef>
                <a:spcPts val="590"/>
              </a:spcBef>
            </a:pPr>
            <a:endParaRPr lang="en-US" sz="1000" dirty="0" smtClean="0">
              <a:solidFill>
                <a:schemeClr val="tx1"/>
              </a:solidFill>
              <a:ea typeface="Calibri Regular" charset="0"/>
              <a:cs typeface="Calibri Regular" charset="0"/>
              <a:sym typeface="Shadows Into Light"/>
            </a:endParaRPr>
          </a:p>
          <a:p>
            <a:pPr>
              <a:lnSpc>
                <a:spcPct val="115000"/>
              </a:lnSpc>
              <a:spcBef>
                <a:spcPts val="590"/>
              </a:spcBef>
            </a:pPr>
            <a:r>
              <a:rPr lang="en-US" sz="2800" dirty="0" smtClean="0">
                <a:solidFill>
                  <a:schemeClr val="tx1"/>
                </a:solidFill>
                <a:ea typeface="Calibri Regular" charset="0"/>
                <a:cs typeface="Calibri Regular" charset="0"/>
                <a:sym typeface="Shadows Into Light"/>
              </a:rPr>
              <a:t>Chaotic </a:t>
            </a:r>
            <a:r>
              <a:rPr lang="en-US" sz="2800" dirty="0">
                <a:solidFill>
                  <a:schemeClr val="tx1"/>
                </a:solidFill>
                <a:ea typeface="Calibri Regular" charset="0"/>
                <a:cs typeface="Calibri Regular" charset="0"/>
                <a:sym typeface="Shadows Into Light"/>
              </a:rPr>
              <a:t>iteration algorithm to compute global properties</a:t>
            </a:r>
          </a:p>
          <a:p>
            <a:pPr>
              <a:lnSpc>
                <a:spcPct val="115000"/>
              </a:lnSpc>
              <a:spcBef>
                <a:spcPts val="590"/>
              </a:spcBef>
            </a:pPr>
            <a:endParaRPr lang="en-US" sz="1000" dirty="0" smtClean="0">
              <a:solidFill>
                <a:schemeClr val="tx1"/>
              </a:solidFill>
              <a:ea typeface="Calibri Regular" charset="0"/>
              <a:cs typeface="Calibri Regular" charset="0"/>
              <a:sym typeface="Shadows Into Light"/>
            </a:endParaRPr>
          </a:p>
          <a:p>
            <a:pPr>
              <a:lnSpc>
                <a:spcPct val="115000"/>
              </a:lnSpc>
              <a:spcBef>
                <a:spcPts val="590"/>
              </a:spcBef>
            </a:pPr>
            <a:r>
              <a:rPr lang="en-US" sz="2800" dirty="0" smtClean="0">
                <a:solidFill>
                  <a:schemeClr val="tx1"/>
                </a:solidFill>
                <a:ea typeface="Calibri Regular" charset="0"/>
                <a:cs typeface="Calibri Regular" charset="0"/>
                <a:sym typeface="Shadows Into Light"/>
              </a:rPr>
              <a:t>Four </a:t>
            </a:r>
            <a:r>
              <a:rPr lang="en-US" sz="2800" dirty="0">
                <a:solidFill>
                  <a:schemeClr val="tx1"/>
                </a:solidFill>
                <a:ea typeface="Calibri Regular" charset="0"/>
                <a:cs typeface="Calibri Regular" charset="0"/>
                <a:sym typeface="Shadows Into Light"/>
              </a:rPr>
              <a:t>classical dataflow analyses</a:t>
            </a:r>
          </a:p>
          <a:p>
            <a:pPr>
              <a:lnSpc>
                <a:spcPct val="115000"/>
              </a:lnSpc>
              <a:spcBef>
                <a:spcPts val="590"/>
              </a:spcBef>
            </a:pPr>
            <a:endParaRPr lang="en-US" sz="1000" dirty="0" smtClean="0">
              <a:solidFill>
                <a:schemeClr val="tx1"/>
              </a:solidFill>
              <a:ea typeface="Calibri Regular" charset="0"/>
              <a:cs typeface="Calibri Regular" charset="0"/>
              <a:sym typeface="Shadows Into Light"/>
            </a:endParaRPr>
          </a:p>
          <a:p>
            <a:pPr>
              <a:lnSpc>
                <a:spcPct val="115000"/>
              </a:lnSpc>
              <a:spcBef>
                <a:spcPts val="590"/>
              </a:spcBef>
            </a:pPr>
            <a:r>
              <a:rPr lang="en-US" sz="2800" dirty="0" smtClean="0">
                <a:solidFill>
                  <a:schemeClr val="tx1"/>
                </a:solidFill>
                <a:ea typeface="Calibri Regular" charset="0"/>
                <a:cs typeface="Calibri Regular" charset="0"/>
                <a:sym typeface="Shadows Into Light"/>
              </a:rPr>
              <a:t>Classification</a:t>
            </a:r>
            <a:r>
              <a:rPr lang="en-US" sz="2800" dirty="0">
                <a:solidFill>
                  <a:schemeClr val="tx1"/>
                </a:solidFill>
                <a:ea typeface="Calibri Regular" charset="0"/>
                <a:cs typeface="Calibri Regular" charset="0"/>
                <a:sym typeface="Shadows Into Light"/>
              </a:rPr>
              <a:t>: forward vs. backward, may vs. </a:t>
            </a:r>
            <a:r>
              <a:rPr lang="en-US" sz="2800" dirty="0" smtClean="0">
                <a:solidFill>
                  <a:schemeClr val="tx1"/>
                </a:solidFill>
                <a:ea typeface="Calibri Regular" charset="0"/>
                <a:cs typeface="Calibri Regular" charset="0"/>
                <a:sym typeface="Shadows Into Light"/>
              </a:rPr>
              <a:t>must</a:t>
            </a:r>
            <a:endParaRPr lang="en-US" sz="2800" dirty="0">
              <a:solidFill>
                <a:schemeClr val="tx1"/>
              </a:solidFill>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Shape 120"/>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b="0" dirty="0">
                <a:solidFill>
                  <a:schemeClr val="tx1"/>
                </a:solidFill>
              </a:rPr>
              <a:t>QUIZ: Control-Flow Graphs</a:t>
            </a:r>
          </a:p>
        </p:txBody>
      </p:sp>
      <p:sp>
        <p:nvSpPr>
          <p:cNvPr id="121" name="Shape 121"/>
          <p:cNvSpPr/>
          <p:nvPr/>
        </p:nvSpPr>
        <p:spPr>
          <a:xfrm>
            <a:off x="2281390" y="2426634"/>
            <a:ext cx="941699"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x = 5</a:t>
            </a:r>
          </a:p>
        </p:txBody>
      </p:sp>
      <p:cxnSp>
        <p:nvCxnSpPr>
          <p:cNvPr id="122" name="Shape 122"/>
          <p:cNvCxnSpPr>
            <a:stCxn id="121" idx="2"/>
            <a:endCxn id="123" idx="0"/>
          </p:cNvCxnSpPr>
          <p:nvPr/>
        </p:nvCxnSpPr>
        <p:spPr>
          <a:xfrm>
            <a:off x="2752235" y="2658529"/>
            <a:ext cx="0" cy="304500"/>
          </a:xfrm>
          <a:prstGeom prst="straightConnector1">
            <a:avLst/>
          </a:prstGeom>
          <a:noFill/>
          <a:ln w="25400" cap="flat" cmpd="sng">
            <a:solidFill>
              <a:srgbClr val="000000"/>
            </a:solidFill>
            <a:prstDash val="solid"/>
            <a:round/>
            <a:headEnd type="none" w="med" len="med"/>
            <a:tailEnd type="triangle" w="lg" len="lg"/>
          </a:ln>
        </p:spPr>
      </p:cxnSp>
      <p:cxnSp>
        <p:nvCxnSpPr>
          <p:cNvPr id="124" name="Shape 124"/>
          <p:cNvCxnSpPr>
            <a:stCxn id="125" idx="2"/>
            <a:endCxn id="126" idx="0"/>
          </p:cNvCxnSpPr>
          <p:nvPr/>
        </p:nvCxnSpPr>
        <p:spPr>
          <a:xfrm>
            <a:off x="3531475" y="3883492"/>
            <a:ext cx="0" cy="356999"/>
          </a:xfrm>
          <a:prstGeom prst="straightConnector1">
            <a:avLst/>
          </a:prstGeom>
          <a:noFill/>
          <a:ln w="25400" cap="flat" cmpd="sng">
            <a:solidFill>
              <a:srgbClr val="000000"/>
            </a:solidFill>
            <a:prstDash val="solid"/>
            <a:round/>
            <a:headEnd type="none" w="med" len="med"/>
            <a:tailEnd type="triangle" w="lg" len="lg"/>
          </a:ln>
        </p:spPr>
      </p:cxnSp>
      <p:cxnSp>
        <p:nvCxnSpPr>
          <p:cNvPr id="127" name="Shape 127"/>
          <p:cNvCxnSpPr>
            <a:stCxn id="128" idx="2"/>
            <a:endCxn id="129" idx="0"/>
          </p:cNvCxnSpPr>
          <p:nvPr/>
        </p:nvCxnSpPr>
        <p:spPr>
          <a:xfrm rot="-5400000">
            <a:off x="3091031" y="5275232"/>
            <a:ext cx="853500" cy="27300"/>
          </a:xfrm>
          <a:prstGeom prst="curvedConnector5">
            <a:avLst>
              <a:gd name="adj1" fmla="val -27900"/>
              <a:gd name="adj2" fmla="val -2758517"/>
              <a:gd name="adj3" fmla="val 127894"/>
            </a:avLst>
          </a:prstGeom>
          <a:noFill/>
          <a:ln w="25400" cap="flat" cmpd="sng">
            <a:solidFill>
              <a:srgbClr val="000000"/>
            </a:solidFill>
            <a:prstDash val="solid"/>
            <a:round/>
            <a:headEnd type="none" w="med" len="med"/>
            <a:tailEnd type="triangle" w="lg" len="lg"/>
          </a:ln>
        </p:spPr>
      </p:cxnSp>
      <p:sp>
        <p:nvSpPr>
          <p:cNvPr id="130" name="Shape 130"/>
          <p:cNvSpPr/>
          <p:nvPr/>
        </p:nvSpPr>
        <p:spPr>
          <a:xfrm>
            <a:off x="1392985" y="3662871"/>
            <a:ext cx="1029900"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exit</a:t>
            </a:r>
          </a:p>
        </p:txBody>
      </p:sp>
      <p:sp>
        <p:nvSpPr>
          <p:cNvPr id="126" name="Shape 126"/>
          <p:cNvSpPr/>
          <p:nvPr/>
        </p:nvSpPr>
        <p:spPr>
          <a:xfrm>
            <a:off x="3016513" y="4240633"/>
            <a:ext cx="1029900"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x = x - 1</a:t>
            </a:r>
          </a:p>
        </p:txBody>
      </p:sp>
      <p:sp>
        <p:nvSpPr>
          <p:cNvPr id="128" name="Shape 128"/>
          <p:cNvSpPr/>
          <p:nvPr/>
        </p:nvSpPr>
        <p:spPr>
          <a:xfrm>
            <a:off x="2989181" y="5483737"/>
            <a:ext cx="1029900"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y = y -1</a:t>
            </a:r>
          </a:p>
        </p:txBody>
      </p:sp>
      <p:cxnSp>
        <p:nvCxnSpPr>
          <p:cNvPr id="131" name="Shape 131"/>
          <p:cNvCxnSpPr>
            <a:stCxn id="132" idx="2"/>
            <a:endCxn id="121" idx="0"/>
          </p:cNvCxnSpPr>
          <p:nvPr/>
        </p:nvCxnSpPr>
        <p:spPr>
          <a:xfrm>
            <a:off x="2752224" y="2110924"/>
            <a:ext cx="0" cy="315600"/>
          </a:xfrm>
          <a:prstGeom prst="straightConnector1">
            <a:avLst/>
          </a:prstGeom>
          <a:noFill/>
          <a:ln w="25400" cap="flat" cmpd="sng">
            <a:solidFill>
              <a:srgbClr val="000000"/>
            </a:solidFill>
            <a:prstDash val="solid"/>
            <a:round/>
            <a:headEnd type="none" w="med" len="med"/>
            <a:tailEnd type="triangle" w="lg" len="lg"/>
          </a:ln>
        </p:spPr>
      </p:cxnSp>
      <p:cxnSp>
        <p:nvCxnSpPr>
          <p:cNvPr id="133" name="Shape 133"/>
          <p:cNvCxnSpPr>
            <a:stCxn id="134" idx="2"/>
            <a:endCxn id="130" idx="0"/>
          </p:cNvCxnSpPr>
          <p:nvPr/>
        </p:nvCxnSpPr>
        <p:spPr>
          <a:xfrm flipH="1">
            <a:off x="1908035" y="3200454"/>
            <a:ext cx="844200" cy="462300"/>
          </a:xfrm>
          <a:prstGeom prst="straightConnector1">
            <a:avLst/>
          </a:prstGeom>
          <a:noFill/>
          <a:ln w="25400" cap="flat" cmpd="sng">
            <a:solidFill>
              <a:srgbClr val="000000"/>
            </a:solidFill>
            <a:prstDash val="solid"/>
            <a:round/>
            <a:headEnd type="none" w="med" len="med"/>
            <a:tailEnd type="triangle" w="lg" len="lg"/>
          </a:ln>
        </p:spPr>
      </p:cxnSp>
      <p:sp>
        <p:nvSpPr>
          <p:cNvPr id="132" name="Shape 132"/>
          <p:cNvSpPr/>
          <p:nvPr/>
        </p:nvSpPr>
        <p:spPr>
          <a:xfrm>
            <a:off x="2303430" y="1879030"/>
            <a:ext cx="897599"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entry</a:t>
            </a:r>
          </a:p>
        </p:txBody>
      </p:sp>
      <p:cxnSp>
        <p:nvCxnSpPr>
          <p:cNvPr id="135" name="Shape 135"/>
          <p:cNvCxnSpPr>
            <a:endCxn id="125" idx="0"/>
          </p:cNvCxnSpPr>
          <p:nvPr/>
        </p:nvCxnSpPr>
        <p:spPr>
          <a:xfrm>
            <a:off x="2690880" y="3206087"/>
            <a:ext cx="840599" cy="445500"/>
          </a:xfrm>
          <a:prstGeom prst="straightConnector1">
            <a:avLst/>
          </a:prstGeom>
          <a:noFill/>
          <a:ln w="25400" cap="flat" cmpd="sng">
            <a:solidFill>
              <a:srgbClr val="000000"/>
            </a:solidFill>
            <a:prstDash val="solid"/>
            <a:round/>
            <a:headEnd type="none" w="med" len="med"/>
            <a:tailEnd type="triangle" w="lg" len="lg"/>
          </a:ln>
        </p:spPr>
      </p:cxnSp>
      <p:sp>
        <p:nvSpPr>
          <p:cNvPr id="125" name="Shape 125"/>
          <p:cNvSpPr/>
          <p:nvPr/>
        </p:nvSpPr>
        <p:spPr>
          <a:xfrm>
            <a:off x="3016525" y="3651592"/>
            <a:ext cx="1029900"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y = x</a:t>
            </a:r>
          </a:p>
        </p:txBody>
      </p:sp>
      <p:sp>
        <p:nvSpPr>
          <p:cNvPr id="134" name="Shape 134"/>
          <p:cNvSpPr/>
          <p:nvPr/>
        </p:nvSpPr>
        <p:spPr>
          <a:xfrm>
            <a:off x="2281390" y="2968559"/>
            <a:ext cx="941699"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x != 0</a:t>
            </a:r>
          </a:p>
        </p:txBody>
      </p:sp>
      <p:sp>
        <p:nvSpPr>
          <p:cNvPr id="129" name="Shape 129"/>
          <p:cNvSpPr/>
          <p:nvPr/>
        </p:nvSpPr>
        <p:spPr>
          <a:xfrm>
            <a:off x="3060640" y="4862184"/>
            <a:ext cx="941699"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y != 0?</a:t>
            </a:r>
          </a:p>
        </p:txBody>
      </p:sp>
      <p:cxnSp>
        <p:nvCxnSpPr>
          <p:cNvPr id="136" name="Shape 136"/>
          <p:cNvCxnSpPr>
            <a:stCxn id="126" idx="2"/>
            <a:endCxn id="129" idx="0"/>
          </p:cNvCxnSpPr>
          <p:nvPr/>
        </p:nvCxnSpPr>
        <p:spPr>
          <a:xfrm>
            <a:off x="3531463" y="4472528"/>
            <a:ext cx="0" cy="389700"/>
          </a:xfrm>
          <a:prstGeom prst="straightConnector1">
            <a:avLst/>
          </a:prstGeom>
          <a:noFill/>
          <a:ln w="25400" cap="flat" cmpd="sng">
            <a:solidFill>
              <a:srgbClr val="000000"/>
            </a:solidFill>
            <a:prstDash val="solid"/>
            <a:round/>
            <a:headEnd type="none" w="med" len="med"/>
            <a:tailEnd type="triangle" w="lg" len="lg"/>
          </a:ln>
        </p:spPr>
      </p:cxnSp>
      <p:sp>
        <p:nvSpPr>
          <p:cNvPr id="137" name="Shape 137"/>
          <p:cNvSpPr txBox="1"/>
          <p:nvPr/>
        </p:nvSpPr>
        <p:spPr>
          <a:xfrm>
            <a:off x="1770630" y="3189305"/>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
        <p:nvSpPr>
          <p:cNvPr id="138" name="Shape 138"/>
          <p:cNvSpPr txBox="1"/>
          <p:nvPr/>
        </p:nvSpPr>
        <p:spPr>
          <a:xfrm>
            <a:off x="3078155" y="32098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true</a:t>
            </a:r>
          </a:p>
        </p:txBody>
      </p:sp>
      <p:sp>
        <p:nvSpPr>
          <p:cNvPr id="139" name="Shape 139"/>
          <p:cNvSpPr txBox="1"/>
          <p:nvPr/>
        </p:nvSpPr>
        <p:spPr>
          <a:xfrm>
            <a:off x="4221680" y="48621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cxnSp>
        <p:nvCxnSpPr>
          <p:cNvPr id="140" name="Shape 140"/>
          <p:cNvCxnSpPr/>
          <p:nvPr/>
        </p:nvCxnSpPr>
        <p:spPr>
          <a:xfrm>
            <a:off x="3531463" y="5132158"/>
            <a:ext cx="0" cy="389699"/>
          </a:xfrm>
          <a:prstGeom prst="straightConnector1">
            <a:avLst/>
          </a:prstGeom>
          <a:noFill/>
          <a:ln w="25400" cap="flat" cmpd="sng">
            <a:solidFill>
              <a:srgbClr val="000000"/>
            </a:solidFill>
            <a:prstDash val="solid"/>
            <a:round/>
            <a:headEnd type="none" w="med" len="med"/>
            <a:tailEnd type="triangle" w="lg" len="lg"/>
          </a:ln>
        </p:spPr>
      </p:cxnSp>
      <p:sp>
        <p:nvSpPr>
          <p:cNvPr id="141" name="Shape 141"/>
          <p:cNvSpPr txBox="1"/>
          <p:nvPr/>
        </p:nvSpPr>
        <p:spPr>
          <a:xfrm>
            <a:off x="2983380" y="51000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true</a:t>
            </a:r>
          </a:p>
        </p:txBody>
      </p:sp>
      <p:cxnSp>
        <p:nvCxnSpPr>
          <p:cNvPr id="25" name="Shape 170"/>
          <p:cNvCxnSpPr/>
          <p:nvPr/>
        </p:nvCxnSpPr>
        <p:spPr>
          <a:xfrm rot="10800000">
            <a:off x="2752235" y="2968429"/>
            <a:ext cx="1250100" cy="2009700"/>
          </a:xfrm>
          <a:prstGeom prst="curvedConnector4">
            <a:avLst>
              <a:gd name="adj1" fmla="val -19048"/>
              <a:gd name="adj2" fmla="val 111843"/>
            </a:avLst>
          </a:prstGeom>
          <a:noFill/>
          <a:ln w="25400" cap="flat" cmpd="sng">
            <a:solidFill>
              <a:srgbClr val="000000"/>
            </a:solidFill>
            <a:prstDash val="solid"/>
            <a:round/>
            <a:headEnd type="none" w="med" len="med"/>
            <a:tailEnd type="triangle" w="lg" len="lg"/>
          </a:ln>
        </p:spPr>
      </p:cxnSp>
      <p:sp>
        <p:nvSpPr>
          <p:cNvPr id="26" name="Shape 147"/>
          <p:cNvSpPr txBox="1"/>
          <p:nvPr/>
        </p:nvSpPr>
        <p:spPr>
          <a:xfrm>
            <a:off x="5610725" y="2417338"/>
            <a:ext cx="2808600" cy="2895370"/>
          </a:xfrm>
          <a:prstGeom prst="rect">
            <a:avLst/>
          </a:prstGeom>
          <a:noFill/>
          <a:ln w="22225" cap="flat" cmpd="sng">
            <a:solidFill>
              <a:srgbClr val="000000"/>
            </a:solidFill>
            <a:prstDash val="solid"/>
            <a:miter/>
            <a:headEnd type="none" w="med" len="med"/>
            <a:tailEnd type="none" w="med" len="med"/>
          </a:ln>
        </p:spPr>
        <p:txBody>
          <a:bodyPr lIns="91425" tIns="45700" rIns="91425" bIns="45700" anchor="ctr" anchorCtr="0">
            <a:noAutofit/>
          </a:bodyPr>
          <a:lstStyle/>
          <a:p>
            <a:pPr>
              <a:buClr>
                <a:srgbClr val="000000"/>
              </a:buClr>
              <a:buSzPct val="25000"/>
            </a:pPr>
            <a:endParaRPr lang="en-US" sz="1800" dirty="0">
              <a:solidFill>
                <a:schemeClr val="accent3"/>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p:nvPr/>
        </p:nvSpPr>
        <p:spPr>
          <a:xfrm>
            <a:off x="5610725" y="2417338"/>
            <a:ext cx="2808600" cy="2895370"/>
          </a:xfrm>
          <a:prstGeom prst="rect">
            <a:avLst/>
          </a:prstGeom>
          <a:noFill/>
          <a:ln w="22225" cap="flat" cmpd="sng">
            <a:solidFill>
              <a:srgbClr val="000000"/>
            </a:solidFill>
            <a:prstDash val="solid"/>
            <a:miter/>
            <a:headEnd type="none" w="med" len="med"/>
            <a:tailEnd type="none" w="med" len="med"/>
          </a:ln>
        </p:spPr>
        <p:txBody>
          <a:bodyPr lIns="91425" tIns="45700" rIns="91425" bIns="45700" anchor="ctr" anchorCtr="0">
            <a:noAutofit/>
          </a:bodyPr>
          <a:lstStyle/>
          <a:p>
            <a:pPr>
              <a:buClr>
                <a:srgbClr val="000000"/>
              </a:buClr>
              <a:buSzPct val="25000"/>
            </a:pPr>
            <a:r>
              <a:rPr lang="en-US" sz="1800" dirty="0" smtClean="0">
                <a:solidFill>
                  <a:schemeClr val="accent3"/>
                </a:solidFill>
                <a:latin typeface="Consolas"/>
                <a:ea typeface="Consolas"/>
                <a:cs typeface="Consolas"/>
                <a:sym typeface="Consolas"/>
              </a:rPr>
              <a:t> x </a:t>
            </a:r>
            <a:r>
              <a:rPr lang="en-US" sz="1800" dirty="0">
                <a:solidFill>
                  <a:schemeClr val="accent3"/>
                </a:solidFill>
                <a:latin typeface="Consolas"/>
                <a:ea typeface="Consolas"/>
                <a:cs typeface="Consolas"/>
                <a:sym typeface="Consolas"/>
              </a:rPr>
              <a:t>= 5;</a:t>
            </a:r>
          </a:p>
          <a:p>
            <a:pPr>
              <a:buClr>
                <a:srgbClr val="000000"/>
              </a:buClr>
              <a:buSzPct val="25000"/>
            </a:pPr>
            <a:r>
              <a:rPr lang="en-US" sz="1800" dirty="0" smtClean="0">
                <a:solidFill>
                  <a:schemeClr val="accent3"/>
                </a:solidFill>
                <a:latin typeface="Consolas"/>
                <a:ea typeface="Consolas"/>
                <a:cs typeface="Consolas"/>
                <a:sym typeface="Consolas"/>
              </a:rPr>
              <a:t> while </a:t>
            </a:r>
            <a:r>
              <a:rPr lang="en-US" sz="1800" dirty="0">
                <a:solidFill>
                  <a:schemeClr val="accent3"/>
                </a:solidFill>
                <a:latin typeface="Consolas"/>
                <a:ea typeface="Consolas"/>
                <a:cs typeface="Consolas"/>
                <a:sym typeface="Consolas"/>
              </a:rPr>
              <a:t>(x != 0) {</a:t>
            </a:r>
          </a:p>
          <a:p>
            <a:pPr>
              <a:buClr>
                <a:srgbClr val="000000"/>
              </a:buClr>
              <a:buSzPct val="25000"/>
            </a:pPr>
            <a:r>
              <a:rPr lang="en-US" sz="1800" dirty="0" smtClean="0">
                <a:solidFill>
                  <a:schemeClr val="accent3"/>
                </a:solidFill>
                <a:latin typeface="Consolas"/>
                <a:ea typeface="Consolas"/>
                <a:cs typeface="Consolas"/>
                <a:sym typeface="Consolas"/>
              </a:rPr>
              <a:t>   y </a:t>
            </a:r>
            <a:r>
              <a:rPr lang="en-US" sz="1800" dirty="0">
                <a:solidFill>
                  <a:schemeClr val="accent3"/>
                </a:solidFill>
                <a:latin typeface="Consolas"/>
                <a:ea typeface="Consolas"/>
                <a:cs typeface="Consolas"/>
                <a:sym typeface="Consolas"/>
              </a:rPr>
              <a:t>= x;</a:t>
            </a:r>
          </a:p>
          <a:p>
            <a:pPr>
              <a:buClr>
                <a:srgbClr val="000000"/>
              </a:buClr>
              <a:buSzPct val="25000"/>
            </a:pPr>
            <a:r>
              <a:rPr lang="en-US" sz="1800" dirty="0" smtClean="0">
                <a:solidFill>
                  <a:schemeClr val="accent3"/>
                </a:solidFill>
                <a:latin typeface="Consolas"/>
                <a:ea typeface="Consolas"/>
                <a:cs typeface="Consolas"/>
                <a:sym typeface="Consolas"/>
              </a:rPr>
              <a:t>   x </a:t>
            </a:r>
            <a:r>
              <a:rPr lang="en-US" sz="1800" dirty="0">
                <a:solidFill>
                  <a:schemeClr val="accent3"/>
                </a:solidFill>
                <a:latin typeface="Consolas"/>
                <a:ea typeface="Consolas"/>
                <a:cs typeface="Consolas"/>
                <a:sym typeface="Consolas"/>
              </a:rPr>
              <a:t>= x - 1;</a:t>
            </a:r>
          </a:p>
          <a:p>
            <a:pPr>
              <a:buClr>
                <a:srgbClr val="000000"/>
              </a:buClr>
              <a:buSzPct val="25000"/>
            </a:pPr>
            <a:r>
              <a:rPr lang="en-US" sz="1800" dirty="0">
                <a:solidFill>
                  <a:schemeClr val="accent3"/>
                </a:solidFill>
                <a:latin typeface="Consolas"/>
                <a:ea typeface="Consolas"/>
                <a:cs typeface="Consolas"/>
                <a:sym typeface="Consolas"/>
              </a:rPr>
              <a:t>   </a:t>
            </a:r>
            <a:r>
              <a:rPr lang="en-US" sz="1800" dirty="0" smtClean="0">
                <a:solidFill>
                  <a:schemeClr val="accent3"/>
                </a:solidFill>
                <a:latin typeface="Consolas"/>
                <a:ea typeface="Consolas"/>
                <a:cs typeface="Consolas"/>
                <a:sym typeface="Consolas"/>
              </a:rPr>
              <a:t>while </a:t>
            </a:r>
            <a:r>
              <a:rPr lang="en-US" sz="1800" dirty="0">
                <a:solidFill>
                  <a:schemeClr val="accent3"/>
                </a:solidFill>
                <a:latin typeface="Consolas"/>
                <a:ea typeface="Consolas"/>
                <a:cs typeface="Consolas"/>
                <a:sym typeface="Consolas"/>
              </a:rPr>
              <a:t>(y != 0) {</a:t>
            </a:r>
          </a:p>
          <a:p>
            <a:pPr>
              <a:buClr>
                <a:srgbClr val="000000"/>
              </a:buClr>
              <a:buSzPct val="25000"/>
            </a:pPr>
            <a:r>
              <a:rPr lang="en-US" sz="1800" dirty="0">
                <a:solidFill>
                  <a:schemeClr val="accent3"/>
                </a:solidFill>
                <a:latin typeface="Consolas"/>
                <a:ea typeface="Consolas"/>
                <a:cs typeface="Consolas"/>
                <a:sym typeface="Consolas"/>
              </a:rPr>
              <a:t>     </a:t>
            </a:r>
            <a:r>
              <a:rPr lang="en-US" sz="1800" dirty="0" smtClean="0">
                <a:solidFill>
                  <a:schemeClr val="accent3"/>
                </a:solidFill>
                <a:latin typeface="Consolas"/>
                <a:ea typeface="Consolas"/>
                <a:cs typeface="Consolas"/>
                <a:sym typeface="Consolas"/>
              </a:rPr>
              <a:t>y </a:t>
            </a:r>
            <a:r>
              <a:rPr lang="en-US" sz="1800" dirty="0">
                <a:solidFill>
                  <a:schemeClr val="accent3"/>
                </a:solidFill>
                <a:latin typeface="Consolas"/>
                <a:ea typeface="Consolas"/>
                <a:cs typeface="Consolas"/>
                <a:sym typeface="Consolas"/>
              </a:rPr>
              <a:t>= y - 1</a:t>
            </a:r>
            <a:br>
              <a:rPr lang="en-US" sz="1800" dirty="0">
                <a:solidFill>
                  <a:schemeClr val="accent3"/>
                </a:solidFill>
                <a:latin typeface="Consolas"/>
                <a:ea typeface="Consolas"/>
                <a:cs typeface="Consolas"/>
                <a:sym typeface="Consolas"/>
              </a:rPr>
            </a:br>
            <a:r>
              <a:rPr lang="en-US" sz="1800" dirty="0">
                <a:solidFill>
                  <a:schemeClr val="accent3"/>
                </a:solidFill>
                <a:latin typeface="Consolas"/>
                <a:ea typeface="Consolas"/>
                <a:cs typeface="Consolas"/>
                <a:sym typeface="Consolas"/>
              </a:rPr>
              <a:t>   </a:t>
            </a:r>
            <a:r>
              <a:rPr lang="en-US" sz="1800" dirty="0" smtClean="0">
                <a:solidFill>
                  <a:schemeClr val="accent3"/>
                </a:solidFill>
                <a:latin typeface="Consolas"/>
                <a:ea typeface="Consolas"/>
                <a:cs typeface="Consolas"/>
                <a:sym typeface="Consolas"/>
              </a:rPr>
              <a:t>}</a:t>
            </a:r>
            <a:r>
              <a:rPr lang="en-US" sz="1800" dirty="0">
                <a:solidFill>
                  <a:schemeClr val="accent3"/>
                </a:solidFill>
                <a:latin typeface="Consolas"/>
                <a:ea typeface="Consolas"/>
                <a:cs typeface="Consolas"/>
                <a:sym typeface="Consolas"/>
              </a:rPr>
              <a:t/>
            </a:r>
            <a:br>
              <a:rPr lang="en-US" sz="1800" dirty="0">
                <a:solidFill>
                  <a:schemeClr val="accent3"/>
                </a:solidFill>
                <a:latin typeface="Consolas"/>
                <a:ea typeface="Consolas"/>
                <a:cs typeface="Consolas"/>
                <a:sym typeface="Consolas"/>
              </a:rPr>
            </a:br>
            <a:r>
              <a:rPr lang="en-US" sz="1800" dirty="0" smtClean="0">
                <a:solidFill>
                  <a:schemeClr val="accent3"/>
                </a:solidFill>
                <a:latin typeface="Consolas"/>
                <a:ea typeface="Consolas"/>
                <a:cs typeface="Consolas"/>
                <a:sym typeface="Consolas"/>
              </a:rPr>
              <a:t> }</a:t>
            </a:r>
            <a:endParaRPr lang="en-US" sz="1800" dirty="0">
              <a:solidFill>
                <a:schemeClr val="accent3"/>
              </a:solidFill>
              <a:latin typeface="Consolas"/>
              <a:ea typeface="Consolas"/>
              <a:cs typeface="Consolas"/>
              <a:sym typeface="Consolas"/>
            </a:endParaRPr>
          </a:p>
        </p:txBody>
      </p:sp>
      <p:sp>
        <p:nvSpPr>
          <p:cNvPr id="148" name="Shape 148"/>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b="0" dirty="0">
                <a:solidFill>
                  <a:schemeClr val="tx1"/>
                </a:solidFill>
              </a:rPr>
              <a:t>QUIZ: Control-Flow Graphs</a:t>
            </a:r>
          </a:p>
        </p:txBody>
      </p:sp>
      <p:sp>
        <p:nvSpPr>
          <p:cNvPr id="149" name="Shape 149"/>
          <p:cNvSpPr/>
          <p:nvPr/>
        </p:nvSpPr>
        <p:spPr>
          <a:xfrm>
            <a:off x="2281390" y="2426634"/>
            <a:ext cx="941699"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x = 5</a:t>
            </a:r>
          </a:p>
        </p:txBody>
      </p:sp>
      <p:cxnSp>
        <p:nvCxnSpPr>
          <p:cNvPr id="150" name="Shape 150"/>
          <p:cNvCxnSpPr>
            <a:stCxn id="149" idx="2"/>
            <a:endCxn id="151" idx="0"/>
          </p:cNvCxnSpPr>
          <p:nvPr/>
        </p:nvCxnSpPr>
        <p:spPr>
          <a:xfrm>
            <a:off x="2752235" y="2658529"/>
            <a:ext cx="0" cy="304500"/>
          </a:xfrm>
          <a:prstGeom prst="straightConnector1">
            <a:avLst/>
          </a:prstGeom>
          <a:noFill/>
          <a:ln w="25400" cap="flat" cmpd="sng">
            <a:solidFill>
              <a:srgbClr val="000000"/>
            </a:solidFill>
            <a:prstDash val="solid"/>
            <a:round/>
            <a:headEnd type="none" w="med" len="med"/>
            <a:tailEnd type="triangle" w="lg" len="lg"/>
          </a:ln>
        </p:spPr>
      </p:cxnSp>
      <p:cxnSp>
        <p:nvCxnSpPr>
          <p:cNvPr id="152" name="Shape 152"/>
          <p:cNvCxnSpPr>
            <a:stCxn id="153" idx="2"/>
            <a:endCxn id="154" idx="0"/>
          </p:cNvCxnSpPr>
          <p:nvPr/>
        </p:nvCxnSpPr>
        <p:spPr>
          <a:xfrm>
            <a:off x="3531475" y="3883492"/>
            <a:ext cx="0" cy="356999"/>
          </a:xfrm>
          <a:prstGeom prst="straightConnector1">
            <a:avLst/>
          </a:prstGeom>
          <a:noFill/>
          <a:ln w="25400" cap="flat" cmpd="sng">
            <a:solidFill>
              <a:srgbClr val="000000"/>
            </a:solidFill>
            <a:prstDash val="solid"/>
            <a:round/>
            <a:headEnd type="none" w="med" len="med"/>
            <a:tailEnd type="triangle" w="lg" len="lg"/>
          </a:ln>
        </p:spPr>
      </p:cxnSp>
      <p:cxnSp>
        <p:nvCxnSpPr>
          <p:cNvPr id="155" name="Shape 155"/>
          <p:cNvCxnSpPr>
            <a:stCxn id="156" idx="2"/>
            <a:endCxn id="157" idx="0"/>
          </p:cNvCxnSpPr>
          <p:nvPr/>
        </p:nvCxnSpPr>
        <p:spPr>
          <a:xfrm rot="-5400000">
            <a:off x="3091031" y="5275232"/>
            <a:ext cx="853500" cy="27300"/>
          </a:xfrm>
          <a:prstGeom prst="curvedConnector5">
            <a:avLst>
              <a:gd name="adj1" fmla="val -27900"/>
              <a:gd name="adj2" fmla="val -2758517"/>
              <a:gd name="adj3" fmla="val 127894"/>
            </a:avLst>
          </a:prstGeom>
          <a:noFill/>
          <a:ln w="25400" cap="flat" cmpd="sng">
            <a:solidFill>
              <a:srgbClr val="000000"/>
            </a:solidFill>
            <a:prstDash val="solid"/>
            <a:round/>
            <a:headEnd type="none" w="med" len="med"/>
            <a:tailEnd type="triangle" w="lg" len="lg"/>
          </a:ln>
        </p:spPr>
      </p:cxnSp>
      <p:sp>
        <p:nvSpPr>
          <p:cNvPr id="158" name="Shape 158"/>
          <p:cNvSpPr/>
          <p:nvPr/>
        </p:nvSpPr>
        <p:spPr>
          <a:xfrm>
            <a:off x="1392985" y="3662871"/>
            <a:ext cx="1029900"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exit</a:t>
            </a:r>
          </a:p>
        </p:txBody>
      </p:sp>
      <p:sp>
        <p:nvSpPr>
          <p:cNvPr id="154" name="Shape 154"/>
          <p:cNvSpPr/>
          <p:nvPr/>
        </p:nvSpPr>
        <p:spPr>
          <a:xfrm>
            <a:off x="3016513" y="4240633"/>
            <a:ext cx="1029900"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x = x - 1</a:t>
            </a:r>
          </a:p>
        </p:txBody>
      </p:sp>
      <p:sp>
        <p:nvSpPr>
          <p:cNvPr id="156" name="Shape 156"/>
          <p:cNvSpPr/>
          <p:nvPr/>
        </p:nvSpPr>
        <p:spPr>
          <a:xfrm>
            <a:off x="2989181" y="5483737"/>
            <a:ext cx="1029900"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y = y -1</a:t>
            </a:r>
          </a:p>
        </p:txBody>
      </p:sp>
      <p:cxnSp>
        <p:nvCxnSpPr>
          <p:cNvPr id="159" name="Shape 159"/>
          <p:cNvCxnSpPr>
            <a:stCxn id="160" idx="2"/>
            <a:endCxn id="149" idx="0"/>
          </p:cNvCxnSpPr>
          <p:nvPr/>
        </p:nvCxnSpPr>
        <p:spPr>
          <a:xfrm>
            <a:off x="2752224" y="2110924"/>
            <a:ext cx="0" cy="315600"/>
          </a:xfrm>
          <a:prstGeom prst="straightConnector1">
            <a:avLst/>
          </a:prstGeom>
          <a:noFill/>
          <a:ln w="25400" cap="flat" cmpd="sng">
            <a:solidFill>
              <a:srgbClr val="000000"/>
            </a:solidFill>
            <a:prstDash val="solid"/>
            <a:round/>
            <a:headEnd type="none" w="med" len="med"/>
            <a:tailEnd type="triangle" w="lg" len="lg"/>
          </a:ln>
        </p:spPr>
      </p:cxnSp>
      <p:cxnSp>
        <p:nvCxnSpPr>
          <p:cNvPr id="161" name="Shape 161"/>
          <p:cNvCxnSpPr>
            <a:stCxn id="162" idx="2"/>
            <a:endCxn id="158" idx="0"/>
          </p:cNvCxnSpPr>
          <p:nvPr/>
        </p:nvCxnSpPr>
        <p:spPr>
          <a:xfrm flipH="1">
            <a:off x="1908035" y="3200454"/>
            <a:ext cx="844200" cy="462300"/>
          </a:xfrm>
          <a:prstGeom prst="straightConnector1">
            <a:avLst/>
          </a:prstGeom>
          <a:noFill/>
          <a:ln w="25400" cap="flat" cmpd="sng">
            <a:solidFill>
              <a:srgbClr val="000000"/>
            </a:solidFill>
            <a:prstDash val="solid"/>
            <a:round/>
            <a:headEnd type="none" w="med" len="med"/>
            <a:tailEnd type="triangle" w="lg" len="lg"/>
          </a:ln>
        </p:spPr>
      </p:cxnSp>
      <p:sp>
        <p:nvSpPr>
          <p:cNvPr id="160" name="Shape 160"/>
          <p:cNvSpPr/>
          <p:nvPr/>
        </p:nvSpPr>
        <p:spPr>
          <a:xfrm>
            <a:off x="2303430" y="1879030"/>
            <a:ext cx="897599"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entry</a:t>
            </a:r>
          </a:p>
        </p:txBody>
      </p:sp>
      <p:cxnSp>
        <p:nvCxnSpPr>
          <p:cNvPr id="163" name="Shape 163"/>
          <p:cNvCxnSpPr>
            <a:endCxn id="153" idx="0"/>
          </p:cNvCxnSpPr>
          <p:nvPr/>
        </p:nvCxnSpPr>
        <p:spPr>
          <a:xfrm>
            <a:off x="2690880" y="3206087"/>
            <a:ext cx="840599" cy="445500"/>
          </a:xfrm>
          <a:prstGeom prst="straightConnector1">
            <a:avLst/>
          </a:prstGeom>
          <a:noFill/>
          <a:ln w="25400" cap="flat" cmpd="sng">
            <a:solidFill>
              <a:srgbClr val="000000"/>
            </a:solidFill>
            <a:prstDash val="solid"/>
            <a:round/>
            <a:headEnd type="none" w="med" len="med"/>
            <a:tailEnd type="triangle" w="lg" len="lg"/>
          </a:ln>
        </p:spPr>
      </p:cxnSp>
      <p:sp>
        <p:nvSpPr>
          <p:cNvPr id="153" name="Shape 153"/>
          <p:cNvSpPr/>
          <p:nvPr/>
        </p:nvSpPr>
        <p:spPr>
          <a:xfrm>
            <a:off x="3016525" y="3651592"/>
            <a:ext cx="1029900"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y = x</a:t>
            </a:r>
          </a:p>
        </p:txBody>
      </p:sp>
      <p:sp>
        <p:nvSpPr>
          <p:cNvPr id="162" name="Shape 162"/>
          <p:cNvSpPr/>
          <p:nvPr/>
        </p:nvSpPr>
        <p:spPr>
          <a:xfrm>
            <a:off x="2281390" y="2968559"/>
            <a:ext cx="941699"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x != 0</a:t>
            </a:r>
          </a:p>
        </p:txBody>
      </p:sp>
      <p:sp>
        <p:nvSpPr>
          <p:cNvPr id="157" name="Shape 157"/>
          <p:cNvSpPr/>
          <p:nvPr/>
        </p:nvSpPr>
        <p:spPr>
          <a:xfrm>
            <a:off x="3060640" y="4862184"/>
            <a:ext cx="941699" cy="2318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1800">
                <a:latin typeface="Calibri"/>
                <a:ea typeface="Calibri"/>
                <a:cs typeface="Calibri"/>
                <a:sym typeface="Calibri"/>
              </a:rPr>
              <a:t>y != 0?</a:t>
            </a:r>
          </a:p>
        </p:txBody>
      </p:sp>
      <p:cxnSp>
        <p:nvCxnSpPr>
          <p:cNvPr id="164" name="Shape 164"/>
          <p:cNvCxnSpPr>
            <a:stCxn id="154" idx="2"/>
            <a:endCxn id="157" idx="0"/>
          </p:cNvCxnSpPr>
          <p:nvPr/>
        </p:nvCxnSpPr>
        <p:spPr>
          <a:xfrm>
            <a:off x="3531463" y="4472528"/>
            <a:ext cx="0" cy="389700"/>
          </a:xfrm>
          <a:prstGeom prst="straightConnector1">
            <a:avLst/>
          </a:prstGeom>
          <a:noFill/>
          <a:ln w="25400" cap="flat" cmpd="sng">
            <a:solidFill>
              <a:srgbClr val="000000"/>
            </a:solidFill>
            <a:prstDash val="solid"/>
            <a:round/>
            <a:headEnd type="none" w="med" len="med"/>
            <a:tailEnd type="triangle" w="lg" len="lg"/>
          </a:ln>
        </p:spPr>
      </p:cxnSp>
      <p:sp>
        <p:nvSpPr>
          <p:cNvPr id="165" name="Shape 165"/>
          <p:cNvSpPr txBox="1"/>
          <p:nvPr/>
        </p:nvSpPr>
        <p:spPr>
          <a:xfrm>
            <a:off x="1770630" y="3189305"/>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
        <p:nvSpPr>
          <p:cNvPr id="166" name="Shape 166"/>
          <p:cNvSpPr txBox="1"/>
          <p:nvPr/>
        </p:nvSpPr>
        <p:spPr>
          <a:xfrm>
            <a:off x="3078155" y="32098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true</a:t>
            </a:r>
          </a:p>
        </p:txBody>
      </p:sp>
      <p:sp>
        <p:nvSpPr>
          <p:cNvPr id="167" name="Shape 167"/>
          <p:cNvSpPr txBox="1"/>
          <p:nvPr/>
        </p:nvSpPr>
        <p:spPr>
          <a:xfrm>
            <a:off x="4221680" y="48621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cxnSp>
        <p:nvCxnSpPr>
          <p:cNvPr id="168" name="Shape 168"/>
          <p:cNvCxnSpPr/>
          <p:nvPr/>
        </p:nvCxnSpPr>
        <p:spPr>
          <a:xfrm>
            <a:off x="3531463" y="5132158"/>
            <a:ext cx="0" cy="389699"/>
          </a:xfrm>
          <a:prstGeom prst="straightConnector1">
            <a:avLst/>
          </a:prstGeom>
          <a:noFill/>
          <a:ln w="25400" cap="flat" cmpd="sng">
            <a:solidFill>
              <a:srgbClr val="000000"/>
            </a:solidFill>
            <a:prstDash val="solid"/>
            <a:round/>
            <a:headEnd type="none" w="med" len="med"/>
            <a:tailEnd type="triangle" w="lg" len="lg"/>
          </a:ln>
        </p:spPr>
      </p:cxnSp>
      <p:sp>
        <p:nvSpPr>
          <p:cNvPr id="169" name="Shape 169"/>
          <p:cNvSpPr txBox="1"/>
          <p:nvPr/>
        </p:nvSpPr>
        <p:spPr>
          <a:xfrm>
            <a:off x="2983380" y="51000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true</a:t>
            </a:r>
          </a:p>
        </p:txBody>
      </p:sp>
      <p:cxnSp>
        <p:nvCxnSpPr>
          <p:cNvPr id="170" name="Shape 170"/>
          <p:cNvCxnSpPr>
            <a:stCxn id="157" idx="3"/>
            <a:endCxn id="162" idx="0"/>
          </p:cNvCxnSpPr>
          <p:nvPr/>
        </p:nvCxnSpPr>
        <p:spPr>
          <a:xfrm rot="10800000">
            <a:off x="2752235" y="2968429"/>
            <a:ext cx="1250100" cy="2009700"/>
          </a:xfrm>
          <a:prstGeom prst="curvedConnector4">
            <a:avLst>
              <a:gd name="adj1" fmla="val -19048"/>
              <a:gd name="adj2" fmla="val 111843"/>
            </a:avLst>
          </a:prstGeom>
          <a:noFill/>
          <a:ln w="25400" cap="flat" cmpd="sng">
            <a:solidFill>
              <a:srgbClr val="000000"/>
            </a:solidFill>
            <a:prstDash val="solid"/>
            <a:round/>
            <a:headEnd type="none" w="med" len="med"/>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type="title"/>
          </p:nvPr>
        </p:nvSpPr>
        <p:spPr>
          <a:xfrm>
            <a:off x="397564" y="10039"/>
            <a:ext cx="8355496" cy="1143000"/>
          </a:xfrm>
          <a:prstGeom prst="rect">
            <a:avLst/>
          </a:prstGeom>
        </p:spPr>
        <p:txBody>
          <a:bodyPr vert="horz" lIns="91425" tIns="91425" rIns="91425" bIns="91425" rtlCol="0" anchor="ctr" anchorCtr="0">
            <a:noAutofit/>
          </a:bodyPr>
          <a:lstStyle/>
          <a:p>
            <a:pPr>
              <a:buClr>
                <a:srgbClr val="000000"/>
              </a:buClr>
              <a:buSzPct val="27500"/>
            </a:pPr>
            <a:r>
              <a:rPr lang="en-US" b="0" dirty="0">
                <a:solidFill>
                  <a:schemeClr val="tx1"/>
                </a:solidFill>
              </a:rPr>
              <a:t>Soundness, </a:t>
            </a:r>
            <a:r>
              <a:rPr lang="en-US" b="0" dirty="0" smtClean="0">
                <a:solidFill>
                  <a:schemeClr val="tx1"/>
                </a:solidFill>
              </a:rPr>
              <a:t>Completeness, Termination</a:t>
            </a:r>
            <a:endParaRPr lang="en-US" b="0" dirty="0">
              <a:solidFill>
                <a:schemeClr val="tx1"/>
              </a:solidFill>
            </a:endParaRPr>
          </a:p>
        </p:txBody>
      </p:sp>
      <p:sp>
        <p:nvSpPr>
          <p:cNvPr id="176" name="Shape 176"/>
          <p:cNvSpPr txBox="1">
            <a:spLocks noGrp="1"/>
          </p:cNvSpPr>
          <p:nvPr>
            <p:ph idx="1"/>
          </p:nvPr>
        </p:nvSpPr>
        <p:spPr>
          <a:prstGeom prst="rect">
            <a:avLst/>
          </a:prstGeom>
        </p:spPr>
        <p:txBody>
          <a:bodyPr vert="horz" lIns="91425" tIns="91425" rIns="91425" bIns="91425" rtlCol="0" anchor="t" anchorCtr="0">
            <a:noAutofit/>
          </a:bodyPr>
          <a:lstStyle/>
          <a:p>
            <a:pPr marL="457200" indent="-393700">
              <a:spcBef>
                <a:spcPts val="0"/>
              </a:spcBef>
              <a:buFont typeface="Shadows Into Light"/>
            </a:pPr>
            <a:r>
              <a:rPr lang="en-US" sz="2800" dirty="0">
                <a:solidFill>
                  <a:schemeClr val="tx1"/>
                </a:solidFill>
                <a:ea typeface="Calibri Regular" charset="0"/>
                <a:cs typeface="Calibri Regular" charset="0"/>
                <a:sym typeface="Shadows Into Light"/>
              </a:rPr>
              <a:t>Impossible for analysis to achieve all three together</a:t>
            </a:r>
          </a:p>
          <a:p>
            <a:pPr marL="0" indent="0">
              <a:spcBef>
                <a:spcPts val="0"/>
              </a:spcBef>
              <a:buNone/>
            </a:pPr>
            <a:endParaRPr sz="2800" dirty="0">
              <a:solidFill>
                <a:schemeClr val="tx1"/>
              </a:solidFill>
              <a:ea typeface="Calibri Regular" charset="0"/>
              <a:cs typeface="Calibri Regular" charset="0"/>
              <a:sym typeface="Shadows Into Light"/>
            </a:endParaRPr>
          </a:p>
          <a:p>
            <a:pPr marL="457200" indent="-393700">
              <a:spcBef>
                <a:spcPts val="0"/>
              </a:spcBef>
              <a:buFont typeface="Shadows Into Light"/>
            </a:pPr>
            <a:r>
              <a:rPr lang="en-US" sz="2800" dirty="0">
                <a:solidFill>
                  <a:schemeClr val="tx1"/>
                </a:solidFill>
                <a:ea typeface="Calibri Regular" charset="0"/>
                <a:cs typeface="Calibri Regular" charset="0"/>
                <a:sym typeface="Shadows Into Light"/>
              </a:rPr>
              <a:t>Dataflow analysis sacrifices completeness </a:t>
            </a:r>
          </a:p>
          <a:p>
            <a:pPr marL="0" indent="0">
              <a:spcBef>
                <a:spcPts val="0"/>
              </a:spcBef>
              <a:buNone/>
            </a:pPr>
            <a:endParaRPr sz="2800" dirty="0">
              <a:solidFill>
                <a:schemeClr val="tx1"/>
              </a:solidFill>
              <a:ea typeface="Calibri Regular" charset="0"/>
              <a:cs typeface="Calibri Regular" charset="0"/>
              <a:sym typeface="Shadows Into Light"/>
            </a:endParaRPr>
          </a:p>
          <a:p>
            <a:pPr marL="457200" indent="-393700">
              <a:spcBef>
                <a:spcPts val="0"/>
              </a:spcBef>
              <a:buFont typeface="Shadows Into Light"/>
            </a:pPr>
            <a:r>
              <a:rPr lang="en-US" sz="2800" dirty="0">
                <a:solidFill>
                  <a:schemeClr val="tx1"/>
                </a:solidFill>
                <a:ea typeface="Calibri Regular" charset="0"/>
                <a:cs typeface="Calibri Regular" charset="0"/>
                <a:sym typeface="Shadows Into Light"/>
              </a:rPr>
              <a:t>Sound: Will report all facts that could occur </a:t>
            </a:r>
            <a:r>
              <a:rPr lang="en-US" sz="2800" dirty="0" smtClean="0">
                <a:solidFill>
                  <a:schemeClr val="tx1"/>
                </a:solidFill>
                <a:ea typeface="Calibri Regular" charset="0"/>
                <a:cs typeface="Calibri Regular" charset="0"/>
                <a:sym typeface="Shadows Into Light"/>
              </a:rPr>
              <a:t>in</a:t>
            </a:r>
            <a:br>
              <a:rPr lang="en-US" sz="2800" dirty="0" smtClean="0">
                <a:solidFill>
                  <a:schemeClr val="tx1"/>
                </a:solidFill>
                <a:ea typeface="Calibri Regular" charset="0"/>
                <a:cs typeface="Calibri Regular" charset="0"/>
                <a:sym typeface="Shadows Into Light"/>
              </a:rPr>
            </a:br>
            <a:r>
              <a:rPr lang="en-US" sz="2800" dirty="0" smtClean="0">
                <a:solidFill>
                  <a:schemeClr val="tx1"/>
                </a:solidFill>
                <a:ea typeface="Calibri Regular" charset="0"/>
                <a:cs typeface="Calibri Regular" charset="0"/>
                <a:sym typeface="Shadows Into Light"/>
              </a:rPr>
              <a:t>actual </a:t>
            </a:r>
            <a:r>
              <a:rPr lang="en-US" sz="2800" dirty="0">
                <a:solidFill>
                  <a:schemeClr val="tx1"/>
                </a:solidFill>
                <a:ea typeface="Calibri Regular" charset="0"/>
                <a:cs typeface="Calibri Regular" charset="0"/>
                <a:sym typeface="Shadows Into Light"/>
              </a:rPr>
              <a:t>runs</a:t>
            </a:r>
          </a:p>
          <a:p>
            <a:pPr marL="0" indent="0">
              <a:spcBef>
                <a:spcPts val="0"/>
              </a:spcBef>
              <a:buNone/>
            </a:pPr>
            <a:endParaRPr sz="2800" dirty="0">
              <a:solidFill>
                <a:schemeClr val="tx1"/>
              </a:solidFill>
              <a:ea typeface="Calibri Regular" charset="0"/>
              <a:cs typeface="Calibri Regular" charset="0"/>
              <a:sym typeface="Shadows Into Light"/>
            </a:endParaRPr>
          </a:p>
          <a:p>
            <a:pPr marL="457200" indent="-393700">
              <a:spcBef>
                <a:spcPts val="0"/>
              </a:spcBef>
              <a:buFont typeface="Shadows Into Light"/>
            </a:pPr>
            <a:r>
              <a:rPr lang="en-US" sz="2800" dirty="0">
                <a:solidFill>
                  <a:schemeClr val="tx1"/>
                </a:solidFill>
                <a:ea typeface="Calibri Regular" charset="0"/>
                <a:cs typeface="Calibri Regular" charset="0"/>
                <a:sym typeface="Shadows Into Light"/>
              </a:rPr>
              <a:t>Incomplete: May report additional facts </a:t>
            </a:r>
            <a:r>
              <a:rPr lang="en-US" sz="2800" dirty="0" smtClean="0">
                <a:solidFill>
                  <a:schemeClr val="tx1"/>
                </a:solidFill>
                <a:ea typeface="Calibri Regular" charset="0"/>
                <a:cs typeface="Calibri Regular" charset="0"/>
                <a:sym typeface="Shadows Into Light"/>
              </a:rPr>
              <a:t>that</a:t>
            </a:r>
            <a:br>
              <a:rPr lang="en-US" sz="2800" dirty="0" smtClean="0">
                <a:solidFill>
                  <a:schemeClr val="tx1"/>
                </a:solidFill>
                <a:ea typeface="Calibri Regular" charset="0"/>
                <a:cs typeface="Calibri Regular" charset="0"/>
                <a:sym typeface="Shadows Into Light"/>
              </a:rPr>
            </a:br>
            <a:r>
              <a:rPr lang="en-US" sz="2800" dirty="0" smtClean="0">
                <a:solidFill>
                  <a:schemeClr val="tx1"/>
                </a:solidFill>
                <a:ea typeface="Calibri Regular" charset="0"/>
                <a:cs typeface="Calibri Regular" charset="0"/>
                <a:sym typeface="Shadows Into Light"/>
              </a:rPr>
              <a:t>can’t</a:t>
            </a:r>
            <a:r>
              <a:rPr lang="en-US" sz="2800" dirty="0">
                <a:ea typeface="Calibri Regular" charset="0"/>
                <a:cs typeface="Calibri Regular" charset="0"/>
                <a:sym typeface="Shadows Into Light"/>
              </a:rPr>
              <a:t> </a:t>
            </a:r>
            <a:r>
              <a:rPr lang="en-US" sz="2800" dirty="0" smtClean="0">
                <a:solidFill>
                  <a:schemeClr val="tx1"/>
                </a:solidFill>
                <a:ea typeface="Calibri Regular" charset="0"/>
                <a:cs typeface="Calibri Regular" charset="0"/>
                <a:sym typeface="Shadows Into Light"/>
              </a:rPr>
              <a:t>occur </a:t>
            </a:r>
            <a:r>
              <a:rPr lang="en-US" sz="2800" dirty="0">
                <a:solidFill>
                  <a:schemeClr val="tx1"/>
                </a:solidFill>
                <a:ea typeface="Calibri Regular" charset="0"/>
                <a:cs typeface="Calibri Regular" charset="0"/>
                <a:sym typeface="Shadows Into Light"/>
              </a:rPr>
              <a:t>in actual runs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Shape 183"/>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buSzPct val="25000"/>
            </a:pPr>
            <a:r>
              <a:rPr lang="en-US" b="0" dirty="0">
                <a:solidFill>
                  <a:schemeClr val="tx1"/>
                </a:solidFill>
              </a:rPr>
              <a:t>Abstracting Control-Flow Conditions</a:t>
            </a:r>
          </a:p>
        </p:txBody>
      </p:sp>
      <p:sp>
        <p:nvSpPr>
          <p:cNvPr id="182" name="Shape 182"/>
          <p:cNvSpPr txBox="1">
            <a:spLocks noGrp="1"/>
          </p:cNvSpPr>
          <p:nvPr>
            <p:ph idx="1"/>
          </p:nvPr>
        </p:nvSpPr>
        <p:spPr>
          <a:xfrm>
            <a:off x="283517" y="1500909"/>
            <a:ext cx="5487667" cy="4696691"/>
          </a:xfrm>
          <a:prstGeom prst="rect">
            <a:avLst/>
          </a:prstGeom>
        </p:spPr>
        <p:txBody>
          <a:bodyPr vert="horz" lIns="91425" tIns="91425" rIns="91425" bIns="91425" rtlCol="0" anchor="t" anchorCtr="0">
            <a:noAutofit/>
          </a:bodyPr>
          <a:lstStyle/>
          <a:p>
            <a:pPr marL="457200" indent="-393700">
              <a:spcBef>
                <a:spcPts val="0"/>
              </a:spcBef>
              <a:buFont typeface="Shadows Into Light"/>
            </a:pPr>
            <a:r>
              <a:rPr lang="en-US" sz="2400" dirty="0">
                <a:solidFill>
                  <a:schemeClr val="tx1"/>
                </a:solidFill>
                <a:ea typeface="Calibri Regular" charset="0"/>
                <a:cs typeface="Calibri Regular" charset="0"/>
                <a:sym typeface="Shadows Into Light"/>
              </a:rPr>
              <a:t>Abstracts away control-flow conditions with non-deterministic choice (*)</a:t>
            </a:r>
            <a:br>
              <a:rPr lang="en-US" sz="2400" dirty="0">
                <a:solidFill>
                  <a:schemeClr val="tx1"/>
                </a:solidFill>
                <a:ea typeface="Calibri Regular" charset="0"/>
                <a:cs typeface="Calibri Regular" charset="0"/>
                <a:sym typeface="Shadows Into Light"/>
              </a:rPr>
            </a:br>
            <a:endParaRPr lang="en-US" sz="2400" dirty="0">
              <a:solidFill>
                <a:schemeClr val="tx1"/>
              </a:solidFill>
              <a:ea typeface="Calibri Regular" charset="0"/>
              <a:cs typeface="Calibri Regular" charset="0"/>
              <a:sym typeface="Shadows Into Light"/>
            </a:endParaRPr>
          </a:p>
          <a:p>
            <a:pPr marL="457200" indent="-393700">
              <a:spcBef>
                <a:spcPts val="0"/>
              </a:spcBef>
              <a:buFont typeface="Shadows Into Light"/>
            </a:pPr>
            <a:r>
              <a:rPr lang="en-US" sz="2400" dirty="0">
                <a:solidFill>
                  <a:schemeClr val="tx1"/>
                </a:solidFill>
                <a:ea typeface="Calibri Regular" charset="0"/>
                <a:cs typeface="Calibri Regular" charset="0"/>
                <a:sym typeface="Shadows Into Light"/>
              </a:rPr>
              <a:t>Non-deterministic choice =&gt; assumes condition can evaluate to true or false</a:t>
            </a:r>
            <a:br>
              <a:rPr lang="en-US" sz="2400" dirty="0">
                <a:solidFill>
                  <a:schemeClr val="tx1"/>
                </a:solidFill>
                <a:ea typeface="Calibri Regular" charset="0"/>
                <a:cs typeface="Calibri Regular" charset="0"/>
                <a:sym typeface="Shadows Into Light"/>
              </a:rPr>
            </a:br>
            <a:endParaRPr lang="en-US" sz="2400" dirty="0">
              <a:solidFill>
                <a:schemeClr val="tx1"/>
              </a:solidFill>
              <a:ea typeface="Calibri Regular" charset="0"/>
              <a:cs typeface="Calibri Regular" charset="0"/>
              <a:sym typeface="Shadows Into Light"/>
            </a:endParaRPr>
          </a:p>
          <a:p>
            <a:pPr marL="457200" indent="-393700">
              <a:spcBef>
                <a:spcPts val="0"/>
              </a:spcBef>
              <a:buFont typeface="Shadows Into Light"/>
            </a:pPr>
            <a:r>
              <a:rPr lang="en-US" sz="2400" dirty="0">
                <a:solidFill>
                  <a:schemeClr val="tx1"/>
                </a:solidFill>
                <a:ea typeface="Calibri Regular" charset="0"/>
                <a:cs typeface="Calibri Regular" charset="0"/>
                <a:sym typeface="Shadows Into Light"/>
              </a:rPr>
              <a:t>Considers all paths possible in actual runs </a:t>
            </a:r>
            <a:r>
              <a:rPr lang="en-US" sz="2400" dirty="0" smtClean="0">
                <a:solidFill>
                  <a:schemeClr val="tx1"/>
                </a:solidFill>
                <a:ea typeface="Calibri Regular" charset="0"/>
                <a:cs typeface="Calibri Regular" charset="0"/>
                <a:sym typeface="Shadows Into Light"/>
              </a:rPr>
              <a:t>(sound), </a:t>
            </a:r>
            <a:r>
              <a:rPr lang="en-US" sz="2400" dirty="0">
                <a:solidFill>
                  <a:schemeClr val="tx1"/>
                </a:solidFill>
                <a:ea typeface="Calibri Regular" charset="0"/>
                <a:cs typeface="Calibri Regular" charset="0"/>
                <a:sym typeface="Shadows Into Light"/>
              </a:rPr>
              <a:t>and </a:t>
            </a:r>
            <a:r>
              <a:rPr lang="en-US" sz="2400" dirty="0" smtClean="0">
                <a:solidFill>
                  <a:schemeClr val="tx1"/>
                </a:solidFill>
                <a:ea typeface="Calibri Regular" charset="0"/>
                <a:cs typeface="Calibri Regular" charset="0"/>
                <a:sym typeface="Shadows Into Light"/>
              </a:rPr>
              <a:t>maybe paths </a:t>
            </a:r>
            <a:r>
              <a:rPr lang="en-US" sz="2400" dirty="0">
                <a:solidFill>
                  <a:schemeClr val="tx1"/>
                </a:solidFill>
                <a:ea typeface="Calibri Regular" charset="0"/>
                <a:cs typeface="Calibri Regular" charset="0"/>
                <a:sym typeface="Shadows Into Light"/>
              </a:rPr>
              <a:t>that </a:t>
            </a:r>
            <a:r>
              <a:rPr lang="en-US" sz="2400" dirty="0" smtClean="0">
                <a:solidFill>
                  <a:schemeClr val="tx1"/>
                </a:solidFill>
                <a:ea typeface="Calibri Regular" charset="0"/>
                <a:cs typeface="Calibri Regular" charset="0"/>
                <a:sym typeface="Shadows Into Light"/>
              </a:rPr>
              <a:t> are </a:t>
            </a:r>
            <a:r>
              <a:rPr lang="en-US" sz="2400" dirty="0">
                <a:solidFill>
                  <a:schemeClr val="tx1"/>
                </a:solidFill>
                <a:ea typeface="Calibri Regular" charset="0"/>
                <a:cs typeface="Calibri Regular" charset="0"/>
                <a:sym typeface="Shadows Into Light"/>
              </a:rPr>
              <a:t>never possible (incomplete).</a:t>
            </a:r>
          </a:p>
        </p:txBody>
      </p:sp>
      <p:sp>
        <p:nvSpPr>
          <p:cNvPr id="184" name="Shape 184"/>
          <p:cNvSpPr/>
          <p:nvPr/>
        </p:nvSpPr>
        <p:spPr>
          <a:xfrm>
            <a:off x="5371178" y="3704991"/>
            <a:ext cx="1882350" cy="2167850"/>
          </a:xfrm>
          <a:custGeom>
            <a:avLst/>
            <a:gdLst/>
            <a:ahLst/>
            <a:cxnLst/>
            <a:rect l="0" t="0" r="0" b="0"/>
            <a:pathLst>
              <a:path w="75294" h="86714" extrusionOk="0">
                <a:moveTo>
                  <a:pt x="41880" y="76077"/>
                </a:moveTo>
                <a:cubicBezTo>
                  <a:pt x="39652" y="77668"/>
                  <a:pt x="35038" y="85385"/>
                  <a:pt x="28514" y="85624"/>
                </a:cubicBezTo>
                <a:cubicBezTo>
                  <a:pt x="21990" y="85862"/>
                  <a:pt x="5998" y="90795"/>
                  <a:pt x="2736" y="77509"/>
                </a:cubicBezTo>
                <a:cubicBezTo>
                  <a:pt x="-526" y="64222"/>
                  <a:pt x="-3151" y="18158"/>
                  <a:pt x="8942" y="5906"/>
                </a:cubicBezTo>
                <a:cubicBezTo>
                  <a:pt x="21035" y="-6346"/>
                  <a:pt x="64235" y="4315"/>
                  <a:pt x="75294" y="3997"/>
                </a:cubicBezTo>
              </a:path>
            </a:pathLst>
          </a:custGeom>
          <a:noFill/>
          <a:ln w="28575" cap="flat" cmpd="sng">
            <a:solidFill>
              <a:srgbClr val="000000"/>
            </a:solidFill>
            <a:prstDash val="solid"/>
            <a:round/>
            <a:headEnd type="none" w="lg" len="lg"/>
            <a:tailEnd type="triangle" w="lg" len="lg"/>
          </a:ln>
        </p:spPr>
      </p:sp>
      <p:cxnSp>
        <p:nvCxnSpPr>
          <p:cNvPr id="185" name="Shape 185"/>
          <p:cNvCxnSpPr>
            <a:stCxn id="186" idx="2"/>
            <a:endCxn id="187" idx="0"/>
          </p:cNvCxnSpPr>
          <p:nvPr/>
        </p:nvCxnSpPr>
        <p:spPr>
          <a:xfrm flipH="1">
            <a:off x="7269664" y="3460548"/>
            <a:ext cx="1800" cy="371400"/>
          </a:xfrm>
          <a:prstGeom prst="straightConnector1">
            <a:avLst/>
          </a:prstGeom>
          <a:noFill/>
          <a:ln w="25400" cap="flat" cmpd="sng">
            <a:solidFill>
              <a:srgbClr val="000000"/>
            </a:solidFill>
            <a:prstDash val="solid"/>
            <a:round/>
            <a:headEnd type="none" w="med" len="med"/>
            <a:tailEnd type="triangle" w="lg" len="lg"/>
          </a:ln>
        </p:spPr>
      </p:cxnSp>
      <p:sp>
        <p:nvSpPr>
          <p:cNvPr id="188" name="Shape 188"/>
          <p:cNvSpPr/>
          <p:nvPr/>
        </p:nvSpPr>
        <p:spPr>
          <a:xfrm>
            <a:off x="6800620" y="2487255"/>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5</a:t>
            </a:r>
          </a:p>
        </p:txBody>
      </p:sp>
      <p:sp>
        <p:nvSpPr>
          <p:cNvPr id="187" name="Shape 187"/>
          <p:cNvSpPr/>
          <p:nvPr/>
        </p:nvSpPr>
        <p:spPr>
          <a:xfrm>
            <a:off x="6589840" y="3831880"/>
            <a:ext cx="13596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 != 1) ?</a:t>
            </a:r>
          </a:p>
        </p:txBody>
      </p:sp>
      <p:cxnSp>
        <p:nvCxnSpPr>
          <p:cNvPr id="189" name="Shape 189"/>
          <p:cNvCxnSpPr/>
          <p:nvPr/>
        </p:nvCxnSpPr>
        <p:spPr>
          <a:xfrm>
            <a:off x="7271465" y="2786952"/>
            <a:ext cx="0" cy="373800"/>
          </a:xfrm>
          <a:prstGeom prst="straightConnector1">
            <a:avLst/>
          </a:prstGeom>
          <a:noFill/>
          <a:ln w="25400" cap="flat" cmpd="sng">
            <a:solidFill>
              <a:srgbClr val="000000"/>
            </a:solidFill>
            <a:prstDash val="solid"/>
            <a:round/>
            <a:headEnd type="none" w="med" len="med"/>
            <a:tailEnd type="triangle" w="lg" len="lg"/>
          </a:ln>
        </p:spPr>
      </p:cxnSp>
      <p:cxnSp>
        <p:nvCxnSpPr>
          <p:cNvPr id="190" name="Shape 190"/>
          <p:cNvCxnSpPr>
            <a:stCxn id="187" idx="2"/>
            <a:endCxn id="191" idx="0"/>
          </p:cNvCxnSpPr>
          <p:nvPr/>
        </p:nvCxnSpPr>
        <p:spPr>
          <a:xfrm flipH="1">
            <a:off x="6417340" y="4197274"/>
            <a:ext cx="852300" cy="352800"/>
          </a:xfrm>
          <a:prstGeom prst="straightConnector1">
            <a:avLst/>
          </a:prstGeom>
          <a:noFill/>
          <a:ln w="25400" cap="flat" cmpd="sng">
            <a:solidFill>
              <a:srgbClr val="000000"/>
            </a:solidFill>
            <a:prstDash val="solid"/>
            <a:round/>
            <a:headEnd type="none" w="med" len="med"/>
            <a:tailEnd type="triangle" w="lg" len="lg"/>
          </a:ln>
        </p:spPr>
      </p:cxnSp>
      <p:sp>
        <p:nvSpPr>
          <p:cNvPr id="192" name="Shape 192"/>
          <p:cNvSpPr/>
          <p:nvPr/>
        </p:nvSpPr>
        <p:spPr>
          <a:xfrm>
            <a:off x="7899515" y="4557877"/>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exit</a:t>
            </a:r>
          </a:p>
        </p:txBody>
      </p:sp>
      <p:sp>
        <p:nvSpPr>
          <p:cNvPr id="193" name="Shape 193"/>
          <p:cNvSpPr/>
          <p:nvPr/>
        </p:nvSpPr>
        <p:spPr>
          <a:xfrm>
            <a:off x="5902390" y="5211186"/>
            <a:ext cx="1029900" cy="3653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x=x-1</a:t>
            </a:r>
          </a:p>
        </p:txBody>
      </p:sp>
      <p:cxnSp>
        <p:nvCxnSpPr>
          <p:cNvPr id="194" name="Shape 194"/>
          <p:cNvCxnSpPr>
            <a:stCxn id="191" idx="2"/>
            <a:endCxn id="193" idx="0"/>
          </p:cNvCxnSpPr>
          <p:nvPr/>
        </p:nvCxnSpPr>
        <p:spPr>
          <a:xfrm>
            <a:off x="6417340" y="4921574"/>
            <a:ext cx="0" cy="289500"/>
          </a:xfrm>
          <a:prstGeom prst="straightConnector1">
            <a:avLst/>
          </a:prstGeom>
          <a:noFill/>
          <a:ln w="25400" cap="flat" cmpd="sng">
            <a:solidFill>
              <a:srgbClr val="000000"/>
            </a:solidFill>
            <a:prstDash val="solid"/>
            <a:round/>
            <a:headEnd type="none" w="med" len="med"/>
            <a:tailEnd type="triangle" w="lg" len="lg"/>
          </a:ln>
        </p:spPr>
      </p:cxnSp>
      <p:sp>
        <p:nvSpPr>
          <p:cNvPr id="191" name="Shape 191"/>
          <p:cNvSpPr/>
          <p:nvPr/>
        </p:nvSpPr>
        <p:spPr>
          <a:xfrm>
            <a:off x="5902390" y="4550174"/>
            <a:ext cx="1029900" cy="371400"/>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y=x*y</a:t>
            </a:r>
          </a:p>
        </p:txBody>
      </p:sp>
      <p:cxnSp>
        <p:nvCxnSpPr>
          <p:cNvPr id="195" name="Shape 195"/>
          <p:cNvCxnSpPr>
            <a:stCxn id="196" idx="2"/>
            <a:endCxn id="188" idx="0"/>
          </p:cNvCxnSpPr>
          <p:nvPr/>
        </p:nvCxnSpPr>
        <p:spPr>
          <a:xfrm>
            <a:off x="7271465" y="2187547"/>
            <a:ext cx="0" cy="299700"/>
          </a:xfrm>
          <a:prstGeom prst="straightConnector1">
            <a:avLst/>
          </a:prstGeom>
          <a:noFill/>
          <a:ln w="25400" cap="flat" cmpd="sng">
            <a:solidFill>
              <a:srgbClr val="000000"/>
            </a:solidFill>
            <a:prstDash val="solid"/>
            <a:round/>
            <a:headEnd type="none" w="med" len="med"/>
            <a:tailEnd type="triangle" w="lg" len="lg"/>
          </a:ln>
        </p:spPr>
      </p:cxnSp>
      <p:cxnSp>
        <p:nvCxnSpPr>
          <p:cNvPr id="197" name="Shape 197"/>
          <p:cNvCxnSpPr>
            <a:stCxn id="187" idx="2"/>
            <a:endCxn id="192" idx="0"/>
          </p:cNvCxnSpPr>
          <p:nvPr/>
        </p:nvCxnSpPr>
        <p:spPr>
          <a:xfrm>
            <a:off x="7269640" y="4197274"/>
            <a:ext cx="1144800" cy="360600"/>
          </a:xfrm>
          <a:prstGeom prst="straightConnector1">
            <a:avLst/>
          </a:prstGeom>
          <a:noFill/>
          <a:ln w="25400" cap="flat" cmpd="sng">
            <a:solidFill>
              <a:srgbClr val="000000"/>
            </a:solidFill>
            <a:prstDash val="solid"/>
            <a:round/>
            <a:headEnd type="none" w="med" len="med"/>
            <a:tailEnd type="triangle" w="lg" len="lg"/>
          </a:ln>
        </p:spPr>
      </p:cxnSp>
      <p:sp>
        <p:nvSpPr>
          <p:cNvPr id="196" name="Shape 196"/>
          <p:cNvSpPr/>
          <p:nvPr/>
        </p:nvSpPr>
        <p:spPr>
          <a:xfrm>
            <a:off x="6756515" y="1826352"/>
            <a:ext cx="1029900" cy="3611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en</a:t>
            </a:r>
            <a:r>
              <a:rPr lang="en-US" sz="2400">
                <a:solidFill>
                  <a:schemeClr val="dk1"/>
                </a:solidFill>
                <a:latin typeface="Calibri"/>
                <a:ea typeface="Calibri"/>
                <a:cs typeface="Calibri"/>
                <a:sym typeface="Calibri"/>
              </a:rPr>
              <a:t>try</a:t>
            </a:r>
          </a:p>
        </p:txBody>
      </p:sp>
      <p:sp>
        <p:nvSpPr>
          <p:cNvPr id="186" name="Shape 186"/>
          <p:cNvSpPr/>
          <p:nvPr/>
        </p:nvSpPr>
        <p:spPr>
          <a:xfrm>
            <a:off x="6800620" y="3160853"/>
            <a:ext cx="941699" cy="299699"/>
          </a:xfrm>
          <a:prstGeom prst="rect">
            <a:avLst/>
          </a:prstGeom>
          <a:noFill/>
          <a:ln w="25400" cap="flat" cmpd="sng">
            <a:solidFill>
              <a:srgbClr val="000000"/>
            </a:solidFill>
            <a:prstDash val="solid"/>
            <a:miter/>
            <a:headEnd type="none" w="med" len="med"/>
            <a:tailEnd type="none" w="med" len="med"/>
          </a:ln>
        </p:spPr>
        <p:txBody>
          <a:bodyPr lIns="92075" tIns="46025" rIns="92075" bIns="46025" anchor="ctr" anchorCtr="0">
            <a:noAutofit/>
          </a:bodyPr>
          <a:lstStyle/>
          <a:p>
            <a:pPr algn="ctr">
              <a:buClr>
                <a:srgbClr val="000000"/>
              </a:buClr>
              <a:buSzPct val="25000"/>
            </a:pPr>
            <a:r>
              <a:rPr lang="en-US" sz="2400">
                <a:latin typeface="Calibri"/>
                <a:ea typeface="Calibri"/>
                <a:cs typeface="Calibri"/>
                <a:sym typeface="Calibri"/>
              </a:rPr>
              <a:t>y = 1</a:t>
            </a:r>
          </a:p>
        </p:txBody>
      </p:sp>
      <p:sp>
        <p:nvSpPr>
          <p:cNvPr id="198" name="Shape 198"/>
          <p:cNvSpPr txBox="1"/>
          <p:nvPr/>
        </p:nvSpPr>
        <p:spPr>
          <a:xfrm>
            <a:off x="6155895" y="4151798"/>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true</a:t>
            </a:r>
          </a:p>
        </p:txBody>
      </p:sp>
      <p:sp>
        <p:nvSpPr>
          <p:cNvPr id="199" name="Shape 199"/>
          <p:cNvSpPr txBox="1"/>
          <p:nvPr/>
        </p:nvSpPr>
        <p:spPr>
          <a:xfrm>
            <a:off x="7844420" y="4124280"/>
            <a:ext cx="608999" cy="326999"/>
          </a:xfrm>
          <a:prstGeom prst="rect">
            <a:avLst/>
          </a:prstGeom>
          <a:noFill/>
          <a:ln>
            <a:noFill/>
          </a:ln>
        </p:spPr>
        <p:txBody>
          <a:bodyPr lIns="91425" tIns="91425" rIns="91425" bIns="91425" anchor="ctr" anchorCtr="0">
            <a:noAutofit/>
          </a:bodyPr>
          <a:lstStyle/>
          <a:p>
            <a:r>
              <a:rPr lang="en-US" sz="1600">
                <a:solidFill>
                  <a:schemeClr val="dk1"/>
                </a:solidFill>
                <a:latin typeface="Calibri"/>
                <a:ea typeface="Calibri"/>
                <a:cs typeface="Calibri"/>
                <a:sym typeface="Calibri"/>
              </a:rPr>
              <a:t>false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Shape 206"/>
          <p:cNvSpPr txBox="1">
            <a:spLocks noGrp="1"/>
          </p:cNvSpPr>
          <p:nvPr>
            <p:ph type="title"/>
          </p:nvPr>
        </p:nvSpPr>
        <p:spPr>
          <a:prstGeom prst="rect">
            <a:avLst/>
          </a:prstGeom>
        </p:spPr>
        <p:txBody>
          <a:bodyPr vert="horz" lIns="91425" tIns="91425" rIns="91425" bIns="91425" rtlCol="0" anchor="ctr" anchorCtr="0">
            <a:noAutofit/>
          </a:bodyPr>
          <a:lstStyle/>
          <a:p>
            <a:r>
              <a:rPr lang="en-US" b="0" dirty="0">
                <a:solidFill>
                  <a:schemeClr val="tx1"/>
                </a:solidFill>
              </a:rPr>
              <a:t>Applications of Dataflow Analysis</a:t>
            </a:r>
          </a:p>
        </p:txBody>
      </p:sp>
      <p:sp>
        <p:nvSpPr>
          <p:cNvPr id="205" name="Shape 205"/>
          <p:cNvSpPr txBox="1">
            <a:spLocks noGrp="1"/>
          </p:cNvSpPr>
          <p:nvPr>
            <p:ph idx="1"/>
          </p:nvPr>
        </p:nvSpPr>
        <p:spPr>
          <a:xfrm>
            <a:off x="517844" y="2149760"/>
            <a:ext cx="4672787" cy="3050312"/>
          </a:xfrm>
          <a:prstGeom prst="rect">
            <a:avLst/>
          </a:prstGeom>
        </p:spPr>
        <p:txBody>
          <a:bodyPr vert="horz" lIns="91425" tIns="91425" rIns="91425" bIns="91425" rtlCol="0" anchor="t" anchorCtr="0">
            <a:noAutofit/>
          </a:bodyPr>
          <a:lstStyle/>
          <a:p>
            <a:pPr marL="0" indent="0">
              <a:spcBef>
                <a:spcPts val="0"/>
              </a:spcBef>
              <a:buNone/>
            </a:pPr>
            <a:r>
              <a:rPr lang="en-US" sz="2600" dirty="0">
                <a:solidFill>
                  <a:schemeClr val="tx2">
                    <a:lumMod val="60000"/>
                    <a:lumOff val="40000"/>
                  </a:schemeClr>
                </a:solidFill>
                <a:ea typeface="Calibri Regular" charset="0"/>
                <a:cs typeface="Calibri Regular" charset="0"/>
                <a:sym typeface="Shadows Into Light"/>
              </a:rPr>
              <a:t>Reaching </a:t>
            </a:r>
            <a:r>
              <a:rPr lang="en-US" sz="2600" dirty="0" smtClean="0">
                <a:solidFill>
                  <a:schemeClr val="tx2">
                    <a:lumMod val="60000"/>
                    <a:lumOff val="40000"/>
                  </a:schemeClr>
                </a:solidFill>
                <a:ea typeface="Calibri Regular" charset="0"/>
                <a:cs typeface="Calibri Regular" charset="0"/>
                <a:sym typeface="Shadows Into Light"/>
              </a:rPr>
              <a:t>Definitions Analysis</a:t>
            </a:r>
            <a:endParaRPr lang="en-US" sz="2600" dirty="0">
              <a:solidFill>
                <a:schemeClr val="tx2">
                  <a:lumMod val="60000"/>
                  <a:lumOff val="40000"/>
                </a:schemeClr>
              </a:solidFill>
              <a:ea typeface="Calibri Regular" charset="0"/>
              <a:cs typeface="Calibri Regular" charset="0"/>
              <a:sym typeface="Shadows Into Light"/>
            </a:endParaRPr>
          </a:p>
          <a:p>
            <a:pPr>
              <a:spcBef>
                <a:spcPts val="0"/>
              </a:spcBef>
            </a:pPr>
            <a:r>
              <a:rPr lang="en-US" sz="2600" dirty="0" smtClean="0">
                <a:solidFill>
                  <a:schemeClr val="tx1"/>
                </a:solidFill>
                <a:ea typeface="Calibri Regular" charset="0"/>
                <a:cs typeface="Calibri Regular" charset="0"/>
                <a:sym typeface="Shadows Into Light"/>
              </a:rPr>
              <a:t>Find usage </a:t>
            </a:r>
            <a:r>
              <a:rPr lang="en-US" sz="2600" dirty="0">
                <a:solidFill>
                  <a:schemeClr val="tx1"/>
                </a:solidFill>
                <a:ea typeface="Calibri Regular" charset="0"/>
                <a:cs typeface="Calibri Regular" charset="0"/>
                <a:sym typeface="Shadows Into Light"/>
              </a:rPr>
              <a:t>of  </a:t>
            </a:r>
            <a:endParaRPr lang="en-US" sz="2600" dirty="0" smtClean="0">
              <a:ea typeface="Calibri Regular" charset="0"/>
              <a:cs typeface="Calibri Regular" charset="0"/>
              <a:sym typeface="Shadows Into Light"/>
            </a:endParaRPr>
          </a:p>
          <a:p>
            <a:pPr marL="0" indent="0">
              <a:spcBef>
                <a:spcPts val="0"/>
              </a:spcBef>
              <a:buNone/>
            </a:pPr>
            <a:r>
              <a:rPr lang="en-US" sz="2600" dirty="0" smtClean="0">
                <a:ea typeface="Calibri Regular" charset="0"/>
                <a:cs typeface="Calibri Regular" charset="0"/>
                <a:sym typeface="Shadows Into Light"/>
              </a:rPr>
              <a:t>    </a:t>
            </a:r>
            <a:r>
              <a:rPr lang="en-US" sz="2600" dirty="0" smtClean="0">
                <a:solidFill>
                  <a:schemeClr val="tx1"/>
                </a:solidFill>
                <a:ea typeface="Calibri Regular" charset="0"/>
                <a:cs typeface="Calibri Regular" charset="0"/>
                <a:sym typeface="Shadows Into Light"/>
              </a:rPr>
              <a:t>uninitialized variables</a:t>
            </a:r>
          </a:p>
          <a:p>
            <a:pPr marL="0" indent="0">
              <a:spcBef>
                <a:spcPts val="0"/>
              </a:spcBef>
              <a:buNone/>
            </a:pPr>
            <a:endParaRPr lang="en-US" sz="2600" dirty="0" smtClean="0">
              <a:solidFill>
                <a:schemeClr val="tx1"/>
              </a:solidFill>
              <a:ea typeface="Calibri Regular" charset="0"/>
              <a:cs typeface="Calibri Regular" charset="0"/>
              <a:sym typeface="Shadows Into Light"/>
            </a:endParaRPr>
          </a:p>
          <a:p>
            <a:pPr marL="0" indent="0">
              <a:spcBef>
                <a:spcPts val="0"/>
              </a:spcBef>
              <a:buNone/>
            </a:pPr>
            <a:endParaRPr sz="2600" dirty="0">
              <a:solidFill>
                <a:schemeClr val="tx1"/>
              </a:solidFill>
              <a:ea typeface="Calibri Regular" charset="0"/>
              <a:cs typeface="Calibri Regular" charset="0"/>
              <a:sym typeface="Shadows Into Light"/>
            </a:endParaRPr>
          </a:p>
          <a:p>
            <a:pPr marL="0" indent="0">
              <a:spcBef>
                <a:spcPts val="0"/>
              </a:spcBef>
              <a:buNone/>
            </a:pPr>
            <a:r>
              <a:rPr lang="en-US" sz="2600" dirty="0">
                <a:solidFill>
                  <a:schemeClr val="tx2">
                    <a:lumMod val="60000"/>
                    <a:lumOff val="40000"/>
                  </a:schemeClr>
                </a:solidFill>
                <a:ea typeface="Calibri Regular" charset="0"/>
                <a:cs typeface="Calibri Regular" charset="0"/>
                <a:sym typeface="Shadows Into Light"/>
              </a:rPr>
              <a:t>Available Expressions </a:t>
            </a:r>
            <a:r>
              <a:rPr lang="en-US" sz="2600" dirty="0" smtClean="0">
                <a:solidFill>
                  <a:schemeClr val="tx2">
                    <a:lumMod val="60000"/>
                    <a:lumOff val="40000"/>
                  </a:schemeClr>
                </a:solidFill>
                <a:ea typeface="Calibri Regular" charset="0"/>
                <a:cs typeface="Calibri Regular" charset="0"/>
                <a:sym typeface="Shadows Into Light"/>
              </a:rPr>
              <a:t>Analysis</a:t>
            </a:r>
          </a:p>
          <a:p>
            <a:pPr>
              <a:spcBef>
                <a:spcPts val="0"/>
              </a:spcBef>
            </a:pPr>
            <a:r>
              <a:rPr lang="en-US" sz="2600" dirty="0" smtClean="0">
                <a:solidFill>
                  <a:schemeClr val="tx1"/>
                </a:solidFill>
                <a:ea typeface="Calibri Regular" charset="0"/>
                <a:cs typeface="Calibri Regular" charset="0"/>
                <a:sym typeface="Shadows Into Light"/>
              </a:rPr>
              <a:t>Avoid </a:t>
            </a:r>
            <a:r>
              <a:rPr lang="en-US" sz="2600" dirty="0" err="1">
                <a:solidFill>
                  <a:schemeClr val="tx1"/>
                </a:solidFill>
                <a:ea typeface="Calibri Regular" charset="0"/>
                <a:cs typeface="Calibri Regular" charset="0"/>
                <a:sym typeface="Shadows Into Light"/>
              </a:rPr>
              <a:t>recomputing</a:t>
            </a:r>
            <a:r>
              <a:rPr lang="en-US" sz="2600" dirty="0">
                <a:solidFill>
                  <a:schemeClr val="tx1"/>
                </a:solidFill>
                <a:ea typeface="Calibri Regular" charset="0"/>
                <a:cs typeface="Calibri Regular" charset="0"/>
                <a:sym typeface="Shadows Into Light"/>
              </a:rPr>
              <a:t> </a:t>
            </a:r>
            <a:endParaRPr lang="en-US" sz="2600" dirty="0" smtClean="0">
              <a:solidFill>
                <a:schemeClr val="tx1"/>
              </a:solidFill>
              <a:ea typeface="Calibri Regular" charset="0"/>
              <a:cs typeface="Calibri Regular" charset="0"/>
              <a:sym typeface="Shadows Into Light"/>
            </a:endParaRPr>
          </a:p>
          <a:p>
            <a:pPr marL="0" indent="0">
              <a:spcBef>
                <a:spcPts val="0"/>
              </a:spcBef>
              <a:buNone/>
            </a:pPr>
            <a:r>
              <a:rPr lang="en-US" sz="2600" dirty="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US" sz="2600" dirty="0" smtClean="0">
                <a:solidFill>
                  <a:schemeClr val="tx1"/>
                </a:solidFill>
                <a:ea typeface="Calibri Regular" charset="0"/>
                <a:cs typeface="Calibri Regular" charset="0"/>
                <a:sym typeface="Shadows Into Light"/>
              </a:rPr>
              <a:t>expressions</a:t>
            </a:r>
            <a:r>
              <a:rPr lang="en-US" sz="2600" dirty="0">
                <a:solidFill>
                  <a:schemeClr val="tx1"/>
                </a:solidFill>
                <a:ea typeface="Calibri Regular" charset="0"/>
                <a:cs typeface="Calibri Regular" charset="0"/>
                <a:sym typeface="Shadows Into Light"/>
              </a:rPr>
              <a:t/>
            </a:r>
            <a:br>
              <a:rPr lang="en-US" sz="2600" dirty="0">
                <a:solidFill>
                  <a:schemeClr val="tx1"/>
                </a:solidFill>
                <a:ea typeface="Calibri Regular" charset="0"/>
                <a:cs typeface="Calibri Regular" charset="0"/>
                <a:sym typeface="Shadows Into Light"/>
              </a:rPr>
            </a:br>
            <a:endParaRPr lang="en-US" sz="2600" dirty="0">
              <a:solidFill>
                <a:schemeClr val="tx1"/>
              </a:solidFill>
              <a:ea typeface="Calibri Regular" charset="0"/>
              <a:cs typeface="Calibri Regular" charset="0"/>
              <a:sym typeface="Shadows Into Light"/>
            </a:endParaRPr>
          </a:p>
        </p:txBody>
      </p:sp>
      <p:sp>
        <p:nvSpPr>
          <p:cNvPr id="207" name="Shape 207"/>
          <p:cNvSpPr txBox="1">
            <a:spLocks noGrp="1"/>
          </p:cNvSpPr>
          <p:nvPr>
            <p:ph type="body" idx="4294967295"/>
          </p:nvPr>
        </p:nvSpPr>
        <p:spPr>
          <a:xfrm>
            <a:off x="5329508" y="2149760"/>
            <a:ext cx="3449785" cy="3225804"/>
          </a:xfrm>
          <a:prstGeom prst="rect">
            <a:avLst/>
          </a:prstGeom>
        </p:spPr>
        <p:txBody>
          <a:bodyPr vert="horz" lIns="91425" tIns="91425" rIns="91425" bIns="91425" rtlCol="0" anchor="t" anchorCtr="0">
            <a:noAutofit/>
          </a:bodyPr>
          <a:lstStyle/>
          <a:p>
            <a:pPr marL="0" indent="0">
              <a:spcBef>
                <a:spcPts val="0"/>
              </a:spcBef>
              <a:buNone/>
            </a:pPr>
            <a:r>
              <a:rPr lang="en-US" sz="2600" dirty="0" smtClean="0">
                <a:solidFill>
                  <a:schemeClr val="tx2">
                    <a:lumMod val="60000"/>
                    <a:lumOff val="40000"/>
                  </a:schemeClr>
                </a:solidFill>
                <a:ea typeface="Calibri Regular" charset="0"/>
                <a:cs typeface="Calibri Regular" charset="0"/>
                <a:sym typeface="Shadows Into Light"/>
              </a:rPr>
              <a:t>Very Busy Expressions Analysis</a:t>
            </a:r>
            <a:endParaRPr lang="en-US" sz="2600" dirty="0">
              <a:solidFill>
                <a:schemeClr val="tx2">
                  <a:lumMod val="60000"/>
                  <a:lumOff val="40000"/>
                </a:schemeClr>
              </a:solidFill>
              <a:ea typeface="Calibri Regular" charset="0"/>
              <a:cs typeface="Calibri Regular" charset="0"/>
              <a:sym typeface="Shadows Into Light"/>
            </a:endParaRPr>
          </a:p>
          <a:p>
            <a:pPr>
              <a:spcBef>
                <a:spcPts val="0"/>
              </a:spcBef>
            </a:pPr>
            <a:r>
              <a:rPr lang="en-US" sz="2600" dirty="0" smtClean="0">
                <a:ea typeface="Calibri Regular" charset="0"/>
                <a:cs typeface="Calibri Regular" charset="0"/>
                <a:sym typeface="Shadows Into Light"/>
              </a:rPr>
              <a:t>Reduce code size</a:t>
            </a:r>
            <a:endParaRPr lang="en-US" sz="2600" dirty="0">
              <a:solidFill>
                <a:schemeClr val="tx2">
                  <a:lumMod val="60000"/>
                  <a:lumOff val="40000"/>
                </a:schemeClr>
              </a:solidFill>
              <a:ea typeface="Calibri Regular" charset="0"/>
              <a:cs typeface="Calibri Regular" charset="0"/>
              <a:sym typeface="Shadows Into Light"/>
            </a:endParaRPr>
          </a:p>
          <a:p>
            <a:pPr marL="0" indent="0">
              <a:spcBef>
                <a:spcPts val="0"/>
              </a:spcBef>
              <a:buNone/>
            </a:pPr>
            <a:endParaRPr lang="en-US" sz="2600" dirty="0" smtClean="0">
              <a:solidFill>
                <a:schemeClr val="tx2">
                  <a:lumMod val="60000"/>
                  <a:lumOff val="40000"/>
                </a:schemeClr>
              </a:solidFill>
              <a:ea typeface="Calibri Regular" charset="0"/>
              <a:cs typeface="Calibri Regular" charset="0"/>
              <a:sym typeface="Shadows Into Light"/>
            </a:endParaRPr>
          </a:p>
          <a:p>
            <a:pPr marL="0" indent="0">
              <a:spcBef>
                <a:spcPts val="0"/>
              </a:spcBef>
              <a:buNone/>
            </a:pPr>
            <a:endParaRPr lang="en-US" sz="2600" dirty="0">
              <a:solidFill>
                <a:schemeClr val="tx2">
                  <a:lumMod val="60000"/>
                  <a:lumOff val="40000"/>
                </a:schemeClr>
              </a:solidFill>
              <a:ea typeface="Calibri Regular" charset="0"/>
              <a:cs typeface="Calibri Regular" charset="0"/>
              <a:sym typeface="Shadows Into Light"/>
            </a:endParaRPr>
          </a:p>
          <a:p>
            <a:pPr marL="0" indent="0">
              <a:spcBef>
                <a:spcPts val="0"/>
              </a:spcBef>
              <a:buNone/>
            </a:pPr>
            <a:r>
              <a:rPr lang="en-US" sz="2600" dirty="0" smtClean="0">
                <a:solidFill>
                  <a:schemeClr val="tx2">
                    <a:lumMod val="60000"/>
                    <a:lumOff val="40000"/>
                  </a:schemeClr>
                </a:solidFill>
                <a:ea typeface="Calibri Regular" charset="0"/>
                <a:cs typeface="Calibri Regular" charset="0"/>
                <a:sym typeface="Shadows Into Light"/>
              </a:rPr>
              <a:t>Live </a:t>
            </a:r>
            <a:r>
              <a:rPr lang="en-US" sz="2600" dirty="0">
                <a:solidFill>
                  <a:schemeClr val="tx2">
                    <a:lumMod val="60000"/>
                    <a:lumOff val="40000"/>
                  </a:schemeClr>
                </a:solidFill>
                <a:ea typeface="Calibri Regular" charset="0"/>
                <a:cs typeface="Calibri Regular" charset="0"/>
                <a:sym typeface="Shadows Into Light"/>
              </a:rPr>
              <a:t>Variables </a:t>
            </a:r>
            <a:r>
              <a:rPr lang="en-US" sz="2600" dirty="0" smtClean="0">
                <a:solidFill>
                  <a:schemeClr val="tx2">
                    <a:lumMod val="60000"/>
                    <a:lumOff val="40000"/>
                  </a:schemeClr>
                </a:solidFill>
                <a:ea typeface="Calibri Regular" charset="0"/>
                <a:cs typeface="Calibri Regular" charset="0"/>
                <a:sym typeface="Shadows Into Light"/>
              </a:rPr>
              <a:t>Analysis</a:t>
            </a:r>
          </a:p>
          <a:p>
            <a:pPr>
              <a:spcBef>
                <a:spcPts val="0"/>
              </a:spcBef>
            </a:pPr>
            <a:r>
              <a:rPr lang="en-US" sz="2600" dirty="0" smtClean="0">
                <a:solidFill>
                  <a:schemeClr val="tx1"/>
                </a:solidFill>
                <a:ea typeface="Calibri Regular" charset="0"/>
                <a:cs typeface="Calibri Regular" charset="0"/>
                <a:sym typeface="Shadows Into Light"/>
              </a:rPr>
              <a:t>Allocate </a:t>
            </a:r>
            <a:r>
              <a:rPr lang="en-US" sz="2600" dirty="0">
                <a:solidFill>
                  <a:schemeClr val="tx1"/>
                </a:solidFill>
                <a:ea typeface="Calibri Regular" charset="0"/>
                <a:cs typeface="Calibri Regular" charset="0"/>
                <a:sym typeface="Shadows Into Light"/>
              </a:rPr>
              <a:t>registers </a:t>
            </a:r>
            <a:endParaRPr lang="en-US" sz="2600" dirty="0" smtClean="0">
              <a:solidFill>
                <a:schemeClr val="tx1"/>
              </a:solidFill>
              <a:ea typeface="Calibri Regular" charset="0"/>
              <a:cs typeface="Calibri Regular" charset="0"/>
              <a:sym typeface="Shadows Into Light"/>
            </a:endParaRPr>
          </a:p>
          <a:p>
            <a:pPr marL="0" indent="0">
              <a:spcBef>
                <a:spcPts val="0"/>
              </a:spcBef>
              <a:buNone/>
            </a:pPr>
            <a:r>
              <a:rPr lang="en-US" sz="2600" dirty="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US" sz="2600" dirty="0" smtClean="0">
                <a:solidFill>
                  <a:schemeClr val="tx1"/>
                </a:solidFill>
                <a:ea typeface="Calibri Regular" charset="0"/>
                <a:cs typeface="Calibri Regular" charset="0"/>
                <a:sym typeface="Shadows Into Light"/>
              </a:rPr>
              <a:t>efficiently</a:t>
            </a:r>
            <a:endParaRPr lang="en-US" sz="2600" dirty="0">
              <a:solidFill>
                <a:schemeClr val="tx1"/>
              </a:solidFill>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heme1" id="{41C31921-4E90-DD46-A02E-2500944FB209}" vid="{2E5057D0-0E09-FD4D-AA65-E45E550B9B4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1304</TotalTime>
  <Words>10194</Words>
  <Application>Microsoft Macintosh PowerPoint</Application>
  <PresentationFormat>On-screen Show (4:3)</PresentationFormat>
  <Paragraphs>1380</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Theme1</vt:lpstr>
      <vt:lpstr>Dataflow Analysis</vt:lpstr>
      <vt:lpstr>What Is Dataflow Analysis?</vt:lpstr>
      <vt:lpstr>The WHILE Language</vt:lpstr>
      <vt:lpstr>Control-Flow Graphs</vt:lpstr>
      <vt:lpstr>QUIZ: Control-Flow Graphs</vt:lpstr>
      <vt:lpstr>QUIZ: Control-Flow Graphs</vt:lpstr>
      <vt:lpstr>Soundness, Completeness, Termination</vt:lpstr>
      <vt:lpstr>Abstracting Control-Flow Conditions</vt:lpstr>
      <vt:lpstr>Applications of Dataflow Analysis</vt:lpstr>
      <vt:lpstr>Reaching Definitions Analysis</vt:lpstr>
      <vt:lpstr>QUIZ: Reaching Definitions Analysis</vt:lpstr>
      <vt:lpstr>QUIZ: Reaching Definitions Analysis</vt:lpstr>
      <vt:lpstr>Result of Dataflow Analysis (Informally)</vt:lpstr>
      <vt:lpstr>Result of Dataflow Analysis (Formally)</vt:lpstr>
      <vt:lpstr>Reaching Definitions Analysis: Operation #1</vt:lpstr>
      <vt:lpstr>Reaching Definitions Analysis: Operation #2</vt:lpstr>
      <vt:lpstr>Overall Algorithm: Chaotic Iteration</vt:lpstr>
      <vt:lpstr>Reaching Definitions Analysis Example</vt:lpstr>
      <vt:lpstr>Reaching Definitions Analysis Example</vt:lpstr>
      <vt:lpstr>QUIZ: Reaching Definitions Analysis</vt:lpstr>
      <vt:lpstr>QUIZ: Reaching Definitions Analysis</vt:lpstr>
      <vt:lpstr>Does It Always Terminate?</vt:lpstr>
      <vt:lpstr>Very Busy Expressions Analysis</vt:lpstr>
      <vt:lpstr>Very Busy Expressions Analysis: Operation #1</vt:lpstr>
      <vt:lpstr>Very Busy Expressions Analysis: Operation #2</vt:lpstr>
      <vt:lpstr>Overall Algorithm: Chaotic Iteration</vt:lpstr>
      <vt:lpstr>Very Busy Expressions Analysis Example</vt:lpstr>
      <vt:lpstr>Very Busy Expressions Analysis Example</vt:lpstr>
      <vt:lpstr>QUIZ: Very Busy Expressions Analysis</vt:lpstr>
      <vt:lpstr>QUIZ: Very Busy Expressions Analysis</vt:lpstr>
      <vt:lpstr>Available Expressions Analysis</vt:lpstr>
      <vt:lpstr>Available Expressions Analysis</vt:lpstr>
      <vt:lpstr>Available Expressions Analysis</vt:lpstr>
      <vt:lpstr>Available Expressions Analysis</vt:lpstr>
      <vt:lpstr>Live Variables Analysis</vt:lpstr>
      <vt:lpstr>Live Variables Analysis</vt:lpstr>
      <vt:lpstr>Live Variables Analysis</vt:lpstr>
      <vt:lpstr>Overall Pattern of Dataflow Analysis</vt:lpstr>
      <vt:lpstr>Reaching Definitions Analysis</vt:lpstr>
      <vt:lpstr>Very Busy Expression Analysis</vt:lpstr>
      <vt:lpstr>QUIZ: Available Expressions Analysis</vt:lpstr>
      <vt:lpstr>QUIZ: Available Expressions Analysis</vt:lpstr>
      <vt:lpstr>QUIZ: Live Variables Analysis</vt:lpstr>
      <vt:lpstr>QUIZ: Live Variables Analysis</vt:lpstr>
      <vt:lpstr>QUIZ: Classifying Dataflow Analyses</vt:lpstr>
      <vt:lpstr>QUIZ: Classifying Dataflow Analyses</vt:lpstr>
      <vt:lpstr>What Have We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Dataflow Analysis</dc:title>
  <cp:lastModifiedBy>Mayur Naik</cp:lastModifiedBy>
  <cp:revision>111</cp:revision>
  <dcterms:modified xsi:type="dcterms:W3CDTF">2016-12-29T21:42:36Z</dcterms:modified>
</cp:coreProperties>
</file>