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65"/>
  </p:notesMasterIdLst>
  <p:handoutMasterIdLst>
    <p:handoutMasterId r:id="rId66"/>
  </p:handoutMasterIdLst>
  <p:sldIdLst>
    <p:sldId id="334" r:id="rId2"/>
    <p:sldId id="257" r:id="rId3"/>
    <p:sldId id="258" r:id="rId4"/>
    <p:sldId id="259" r:id="rId5"/>
    <p:sldId id="260" r:id="rId6"/>
    <p:sldId id="261" r:id="rId7"/>
    <p:sldId id="325"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331" r:id="rId21"/>
    <p:sldId id="276" r:id="rId22"/>
    <p:sldId id="326" r:id="rId23"/>
    <p:sldId id="279" r:id="rId24"/>
    <p:sldId id="284" r:id="rId25"/>
    <p:sldId id="285" r:id="rId26"/>
    <p:sldId id="286" r:id="rId27"/>
    <p:sldId id="280" r:id="rId28"/>
    <p:sldId id="281" r:id="rId29"/>
    <p:sldId id="328" r:id="rId30"/>
    <p:sldId id="287" r:id="rId31"/>
    <p:sldId id="288" r:id="rId32"/>
    <p:sldId id="289" r:id="rId33"/>
    <p:sldId id="290" r:id="rId34"/>
    <p:sldId id="291" r:id="rId35"/>
    <p:sldId id="293" r:id="rId36"/>
    <p:sldId id="294" r:id="rId37"/>
    <p:sldId id="327" r:id="rId38"/>
    <p:sldId id="296" r:id="rId39"/>
    <p:sldId id="323" r:id="rId40"/>
    <p:sldId id="330" r:id="rId41"/>
    <p:sldId id="300" r:id="rId42"/>
    <p:sldId id="299" r:id="rId43"/>
    <p:sldId id="301" r:id="rId44"/>
    <p:sldId id="302" r:id="rId45"/>
    <p:sldId id="329" r:id="rId46"/>
    <p:sldId id="304" r:id="rId47"/>
    <p:sldId id="305" r:id="rId48"/>
    <p:sldId id="306" r:id="rId49"/>
    <p:sldId id="308" r:id="rId50"/>
    <p:sldId id="309" r:id="rId51"/>
    <p:sldId id="310" r:id="rId52"/>
    <p:sldId id="311" r:id="rId53"/>
    <p:sldId id="332" r:id="rId54"/>
    <p:sldId id="333" r:id="rId55"/>
    <p:sldId id="313" r:id="rId56"/>
    <p:sldId id="314" r:id="rId57"/>
    <p:sldId id="315" r:id="rId58"/>
    <p:sldId id="316" r:id="rId59"/>
    <p:sldId id="317" r:id="rId60"/>
    <p:sldId id="319" r:id="rId61"/>
    <p:sldId id="320" r:id="rId62"/>
    <p:sldId id="321" r:id="rId63"/>
    <p:sldId id="322" r:id="rId6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yur Naik"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32FF"/>
    <a:srgbClr val="FF2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75479619-0B60-4225-B474-B05BF0CFC3F3}">
  <a:tblStyle styleId="{75479619-0B60-4225-B474-B05BF0CFC3F3}"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576"/>
    <p:restoredTop sz="57505"/>
  </p:normalViewPr>
  <p:slideViewPr>
    <p:cSldViewPr snapToGrid="0" snapToObjects="1">
      <p:cViewPr>
        <p:scale>
          <a:sx n="60" d="100"/>
          <a:sy n="60" d="100"/>
        </p:scale>
        <p:origin x="-2800" y="-272"/>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notesViewPr>
    <p:cSldViewPr snapToGrid="0" snapToObjects="1">
      <p:cViewPr>
        <p:scale>
          <a:sx n="99" d="100"/>
          <a:sy n="99" d="100"/>
        </p:scale>
        <p:origin x="-3552" y="2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commentAuthors" Target="commentAuthors.xml"/><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FB3455-2943-1942-81CC-423BF8F3F347}" type="datetimeFigureOut">
              <a:rPr lang="en-US" smtClean="0"/>
              <a:t>12/30/16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7C3490-8F48-084B-934B-93B733F79433}" type="slidenum">
              <a:rPr lang="en-US" smtClean="0"/>
              <a:t>‹#›</a:t>
            </a:fld>
            <a:endParaRPr lang="en-US"/>
          </a:p>
        </p:txBody>
      </p:sp>
    </p:spTree>
    <p:extLst>
      <p:ext uri="{BB962C8B-B14F-4D97-AF65-F5344CB8AC3E}">
        <p14:creationId xmlns:p14="http://schemas.microsoft.com/office/powerpoint/2010/main" val="20113866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5" name="Shape 5"/>
          <p:cNvSpPr>
            <a:spLocks noGrp="1" noRot="1" noChangeAspect="1"/>
          </p:cNvSpPr>
          <p:nvPr>
            <p:ph type="sldImg" idx="3"/>
          </p:nvPr>
        </p:nvSpPr>
        <p:spPr>
          <a:xfrm>
            <a:off x="777240" y="685800"/>
            <a:ext cx="3657600" cy="27432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3657600"/>
            <a:ext cx="5486399" cy="5029200"/>
          </a:xfrm>
          <a:prstGeom prst="rect">
            <a:avLst/>
          </a:prstGeom>
          <a:noFill/>
          <a:ln>
            <a:noFill/>
          </a:ln>
        </p:spPr>
        <p:txBody>
          <a:bodyPr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dirty="0"/>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5569150"/>
      </p:ext>
    </p:extLst>
  </p:cSld>
  <p:clrMap bg1="lt1" tx1="dk1" bg2="dk2" tx2="lt2" accent1="accent1" accent2="accent2" accent3="accent3" accent4="accent4" accent5="accent5" accent6="accent6" hlink="hlink" folHlink="folHlink"/>
  <p:hf hdr="0" ftr="0" dt="0"/>
  <p:notesStyle>
    <a:lvl1pPr marL="0" algn="l" defTabSz="1219170" rtl="0" eaLnBrk="1" latinLnBrk="0" hangingPunct="1">
      <a:defRPr sz="1000" kern="1200">
        <a:solidFill>
          <a:schemeClr val="tx1"/>
        </a:solidFill>
        <a:latin typeface="Calibri"/>
        <a:ea typeface="+mn-ea"/>
        <a:cs typeface="Calibri"/>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 Id="rId3" Type="http://schemas.openxmlformats.org/officeDocument/2006/relationships/hyperlink" Target="http://suif.stanford.edu/papers/pldi04.pdf" TargetMode="Externa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www.utdallas.edu/~gupta/courses/acl/papers/datalog-paper.pdf"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txBox="1">
            <a:spLocks noGrp="1"/>
          </p:cNvSpPr>
          <p:nvPr>
            <p:ph type="body" idx="1"/>
          </p:nvPr>
        </p:nvSpPr>
        <p:spPr/>
        <p:txBody>
          <a:bodyPr/>
          <a:lstStyle/>
          <a:p>
            <a:pPr lvl="0" algn="just"/>
            <a:r>
              <a:rPr lang="en-US" dirty="0" smtClean="0">
                <a:solidFill>
                  <a:srgbClr val="FF0000"/>
                </a:solidFill>
              </a:rPr>
              <a:t>{HEADSHOT}</a:t>
            </a:r>
          </a:p>
          <a:p>
            <a:pPr lvl="0" algn="just"/>
            <a:endParaRPr lang="en-US" dirty="0" smtClean="0"/>
          </a:p>
          <a:p>
            <a:pPr lvl="0" algn="just"/>
            <a:r>
              <a:rPr lang="en-US" dirty="0" smtClean="0"/>
              <a:t>The field of software analysis is highly diverse: there are many different approaches each with their own strengths and limitations in aspects such as soundness, completeness, scalability, and applicability.</a:t>
            </a:r>
          </a:p>
          <a:p>
            <a:pPr lvl="0" algn="just"/>
            <a:endParaRPr lang="en-US" dirty="0" smtClean="0"/>
          </a:p>
          <a:p>
            <a:pPr lvl="0" algn="just"/>
            <a:r>
              <a:rPr lang="en-US" dirty="0" smtClean="0"/>
              <a:t>We will learn about a dominant approach to software analysis called constraint-based analysis.</a:t>
            </a:r>
          </a:p>
          <a:p>
            <a:pPr lvl="0" algn="just"/>
            <a:endParaRPr lang="en-US" dirty="0" smtClean="0"/>
          </a:p>
          <a:p>
            <a:pPr lvl="0" algn="just"/>
            <a:r>
              <a:rPr lang="en-US" dirty="0" smtClean="0"/>
              <a:t>Constraint-based analysis follows a declarative paradigm: it is concerned with expressing “what” the analysis computes rather than “how” the analysis computes it.</a:t>
            </a:r>
          </a:p>
          <a:p>
            <a:pPr lvl="0" algn="just"/>
            <a:endParaRPr lang="en-US" dirty="0" smtClean="0"/>
          </a:p>
          <a:p>
            <a:pPr lvl="0" algn="just"/>
            <a:r>
              <a:rPr lang="en-US" dirty="0" smtClean="0"/>
              <a:t>In other words, constraint-based analysis is concerned with the specification of the analysis, rather than the implementation of the analysis.</a:t>
            </a:r>
          </a:p>
          <a:p>
            <a:pPr lvl="0" algn="just"/>
            <a:endParaRPr lang="en-US" dirty="0" smtClean="0"/>
          </a:p>
          <a:p>
            <a:pPr lvl="0" algn="just"/>
            <a:r>
              <a:rPr lang="en-US" dirty="0" smtClean="0"/>
              <a:t>The analysis specification takes the form of constraints over program facts, while the analysis implementation involves solving these constraints using an off-the-shelf constraint solver.</a:t>
            </a:r>
          </a:p>
          <a:p>
            <a:pPr lvl="0" algn="just"/>
            <a:endParaRPr lang="en-US" dirty="0" smtClean="0"/>
          </a:p>
          <a:p>
            <a:pPr lvl="0" algn="just"/>
            <a:r>
              <a:rPr lang="en-US" dirty="0" smtClean="0"/>
              <a:t>This separation of concerns has many benefits: it simplifies the design and understanding of the analysis, it allows to rapidly prototype analyses, and it enables to leverage continual performance improvements in constraint solvers.</a:t>
            </a:r>
          </a:p>
          <a:p>
            <a:pPr lvl="0" algn="just"/>
            <a:endParaRPr lang="en-US" dirty="0" smtClean="0"/>
          </a:p>
          <a:p>
            <a:pPr lvl="0" algn="just"/>
            <a:r>
              <a:rPr lang="en-US" dirty="0" smtClean="0"/>
              <a:t>We will illustrate these benefits on classical dataflow analysis problems using </a:t>
            </a:r>
            <a:r>
              <a:rPr lang="en-US" dirty="0" err="1" smtClean="0"/>
              <a:t>Datalog</a:t>
            </a:r>
            <a:r>
              <a:rPr lang="en-US" dirty="0" smtClean="0"/>
              <a:t>, a constraint programming language.</a:t>
            </a:r>
          </a:p>
          <a:p>
            <a:pPr lvl="0" algn="just"/>
            <a:endParaRPr lang="en-US" dirty="0"/>
          </a:p>
        </p:txBody>
      </p:sp>
      <p:sp>
        <p:nvSpPr>
          <p:cNvPr id="3" name="Slide Image Placeholder 2"/>
          <p:cNvSpPr>
            <a:spLocks noGrp="1" noRot="1" noChangeAspect="1"/>
          </p:cNvSpPr>
          <p:nvPr>
            <p:ph type="sldImg"/>
          </p:nvPr>
        </p:nvSpPr>
        <p:spPr>
          <a:xfrm>
            <a:off x="777875" y="685800"/>
            <a:ext cx="3657600" cy="2743200"/>
          </a:xfrm>
        </p:spPr>
      </p:sp>
      <p:sp>
        <p:nvSpPr>
          <p:cNvPr id="2" name="Slide Number Placeholder 1"/>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3141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9" name="Shape 129"/>
          <p:cNvSpPr txBox="1">
            <a:spLocks noGrp="1"/>
          </p:cNvSpPr>
          <p:nvPr>
            <p:ph type="body" idx="1"/>
          </p:nvPr>
        </p:nvSpPr>
        <p:spPr/>
        <p:txBody>
          <a:bodyPr/>
          <a:lstStyle/>
          <a:p>
            <a:pPr lvl="0" algn="just"/>
            <a:r>
              <a:rPr lang="en-US" dirty="0" smtClean="0"/>
              <a:t>We will now present the syntax of </a:t>
            </a:r>
            <a:r>
              <a:rPr lang="en-US" dirty="0" err="1" smtClean="0"/>
              <a:t>Datalog</a:t>
            </a:r>
            <a:r>
              <a:rPr lang="en-US" dirty="0" smtClean="0"/>
              <a:t> by means of an example program that computes reachability in a directed graph.</a:t>
            </a:r>
          </a:p>
          <a:p>
            <a:pPr lvl="0" algn="just"/>
            <a:endParaRPr lang="en-US" dirty="0" smtClean="0"/>
          </a:p>
          <a:p>
            <a:pPr lvl="0" algn="just"/>
            <a:r>
              <a:rPr lang="en-US" dirty="0" smtClean="0"/>
              <a:t>The problem of graph reachability is to determine all pairs of nodes in a graph that are connected by a path.</a:t>
            </a:r>
          </a:p>
          <a:p>
            <a:pPr lvl="0" algn="just"/>
            <a:endParaRPr lang="en-US" dirty="0" smtClean="0"/>
          </a:p>
          <a:p>
            <a:pPr lvl="0" algn="just"/>
            <a:r>
              <a:rPr lang="en-US" dirty="0" smtClean="0"/>
              <a:t>To express this problem as a program in </a:t>
            </a:r>
            <a:r>
              <a:rPr lang="en-US" dirty="0" err="1" smtClean="0"/>
              <a:t>Datalog</a:t>
            </a:r>
            <a:r>
              <a:rPr lang="en-US" dirty="0" smtClean="0"/>
              <a:t>, we need to define three things:</a:t>
            </a:r>
          </a:p>
          <a:p>
            <a:pPr lvl="0" algn="just"/>
            <a:endParaRPr lang="en-US" dirty="0" smtClean="0"/>
          </a:p>
          <a:p>
            <a:pPr marL="171450" lvl="0" indent="-171450" algn="just">
              <a:buFontTx/>
              <a:buChar char="-"/>
            </a:pPr>
            <a:r>
              <a:rPr lang="en-US" dirty="0" smtClean="0"/>
              <a:t>the form of the input to the </a:t>
            </a:r>
            <a:r>
              <a:rPr lang="en-US" dirty="0" err="1" smtClean="0"/>
              <a:t>Datalog</a:t>
            </a:r>
            <a:r>
              <a:rPr lang="en-US" dirty="0" smtClean="0"/>
              <a:t> program,</a:t>
            </a:r>
          </a:p>
          <a:p>
            <a:pPr marL="171450" lvl="0" indent="-171450" algn="just">
              <a:buFontTx/>
              <a:buChar char="-"/>
            </a:pPr>
            <a:r>
              <a:rPr lang="en-US" dirty="0"/>
              <a:t>t</a:t>
            </a:r>
            <a:r>
              <a:rPr lang="en-US" dirty="0" smtClean="0"/>
              <a:t>he form of the output of the </a:t>
            </a:r>
            <a:r>
              <a:rPr lang="en-US" dirty="0" err="1" smtClean="0"/>
              <a:t>Datalog</a:t>
            </a:r>
            <a:r>
              <a:rPr lang="en-US" dirty="0" smtClean="0"/>
              <a:t> program, and</a:t>
            </a:r>
          </a:p>
          <a:p>
            <a:pPr marL="171450" lvl="0" indent="-171450" algn="just">
              <a:buFontTx/>
              <a:buChar char="-"/>
            </a:pPr>
            <a:r>
              <a:rPr lang="en-US" dirty="0"/>
              <a:t>t</a:t>
            </a:r>
            <a:r>
              <a:rPr lang="en-US" dirty="0" smtClean="0"/>
              <a:t>he rules of inference comprising the </a:t>
            </a:r>
            <a:r>
              <a:rPr lang="en-US" dirty="0" err="1" smtClean="0"/>
              <a:t>Datalog</a:t>
            </a:r>
            <a:r>
              <a:rPr lang="en-US" dirty="0" smtClean="0"/>
              <a:t> program that compute the output from the input.</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7560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6" name="Shape 136"/>
          <p:cNvSpPr txBox="1">
            <a:spLocks noGrp="1"/>
          </p:cNvSpPr>
          <p:nvPr>
            <p:ph type="body" idx="1"/>
          </p:nvPr>
        </p:nvSpPr>
        <p:spPr/>
        <p:txBody>
          <a:bodyPr/>
          <a:lstStyle/>
          <a:p>
            <a:pPr lvl="0" algn="just"/>
            <a:r>
              <a:rPr lang="en-US" dirty="0" smtClean="0"/>
              <a:t>A </a:t>
            </a:r>
            <a:r>
              <a:rPr lang="en-US" dirty="0" err="1" smtClean="0"/>
              <a:t>Datalog</a:t>
            </a:r>
            <a:r>
              <a:rPr lang="en-US" dirty="0" smtClean="0"/>
              <a:t> program’s inputs and outputs are defined in terms of relations, which are declarative statements that some number of objects are related in some way.</a:t>
            </a:r>
          </a:p>
          <a:p>
            <a:pPr lvl="0" algn="just"/>
            <a:endParaRPr lang="en-US" dirty="0" smtClean="0"/>
          </a:p>
          <a:p>
            <a:pPr lvl="0" algn="just"/>
            <a:r>
              <a:rPr lang="en-US" dirty="0" smtClean="0"/>
              <a:t>A relation is similar to a table in a relational database, and a tuple in a relation is similar to a row in the table: it asserts that the relation holds among some number of objects.</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796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4" name="Shape 144"/>
          <p:cNvSpPr txBox="1">
            <a:spLocks noGrp="1"/>
          </p:cNvSpPr>
          <p:nvPr>
            <p:ph type="body" idx="1"/>
          </p:nvPr>
        </p:nvSpPr>
        <p:spPr/>
        <p:txBody>
          <a:bodyPr/>
          <a:lstStyle/>
          <a:p>
            <a:pPr lvl="0" algn="just"/>
            <a:r>
              <a:rPr lang="en-US" dirty="0" smtClean="0"/>
              <a:t>For the graph-reachability problem, the input is a single binary relation called edge(</a:t>
            </a:r>
            <a:r>
              <a:rPr lang="en-US" dirty="0" err="1" smtClean="0"/>
              <a:t>n:N</a:t>
            </a:r>
            <a:r>
              <a:rPr lang="en-US" dirty="0" smtClean="0"/>
              <a:t>, </a:t>
            </a:r>
            <a:r>
              <a:rPr lang="en-US" dirty="0" err="1" smtClean="0"/>
              <a:t>m:N</a:t>
            </a:r>
            <a:r>
              <a:rPr lang="en-US" dirty="0" smtClean="0"/>
              <a:t>), where n and m are variables of type Node, denoted by N, the set of all nodes.  This relation encodes the edges in the input graph.  For example, for the graph shown here, the edge relation contains tuples (0,1) and (2,3), but not tuples (3,4), (0,3), or (2,0).</a:t>
            </a:r>
          </a:p>
          <a:p>
            <a:pPr lvl="0" algn="just"/>
            <a:endParaRPr lang="en-US" dirty="0" smtClean="0"/>
          </a:p>
          <a:p>
            <a:pPr lvl="0" algn="just"/>
            <a:r>
              <a:rPr lang="en-US" dirty="0" smtClean="0"/>
              <a:t>The four tuples (0,1), (0,2), (2,3), and (2,4) are sufficient to establish the entire structure of the graph.</a:t>
            </a:r>
          </a:p>
          <a:p>
            <a:pPr lvl="0" algn="just"/>
            <a:endParaRPr lang="en-US" dirty="0" smtClean="0"/>
          </a:p>
          <a:p>
            <a:pPr lvl="0" algn="just"/>
            <a:r>
              <a:rPr lang="en-US" dirty="0" smtClean="0"/>
              <a:t>The output of this </a:t>
            </a:r>
            <a:r>
              <a:rPr lang="en-US" dirty="0" err="1" smtClean="0"/>
              <a:t>Datalog</a:t>
            </a:r>
            <a:r>
              <a:rPr lang="en-US" dirty="0" smtClean="0"/>
              <a:t> program is a single binary relation called path(</a:t>
            </a:r>
            <a:r>
              <a:rPr lang="en-US" dirty="0" err="1" smtClean="0"/>
              <a:t>n:N</a:t>
            </a:r>
            <a:r>
              <a:rPr lang="en-US" dirty="0" smtClean="0"/>
              <a:t>, </a:t>
            </a:r>
            <a:r>
              <a:rPr lang="en-US" dirty="0" err="1" smtClean="0"/>
              <a:t>m:N</a:t>
            </a:r>
            <a:r>
              <a:rPr lang="en-US" dirty="0" smtClean="0"/>
              <a:t>), which is true </a:t>
            </a:r>
            <a:r>
              <a:rPr lang="en-US" dirty="0" err="1" smtClean="0"/>
              <a:t>iff</a:t>
            </a:r>
            <a:r>
              <a:rPr lang="en-US" dirty="0" smtClean="0"/>
              <a:t> there is a directed path in the graph from n to m.  So, for the graph shown, the path relation should contain tuples (0,4) and (0,3), but not tuples (3,0) or (1,4).</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3243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2" name="Shape 162"/>
          <p:cNvSpPr txBox="1">
            <a:spLocks noGrp="1"/>
          </p:cNvSpPr>
          <p:nvPr>
            <p:ph type="body" idx="1"/>
          </p:nvPr>
        </p:nvSpPr>
        <p:spPr/>
        <p:txBody>
          <a:bodyPr/>
          <a:lstStyle/>
          <a:p>
            <a:pPr lvl="0" algn="just"/>
            <a:r>
              <a:rPr lang="en-US" dirty="0" smtClean="0"/>
              <a:t>In order for the </a:t>
            </a:r>
            <a:r>
              <a:rPr lang="en-US" dirty="0" err="1" smtClean="0"/>
              <a:t>Datalog</a:t>
            </a:r>
            <a:r>
              <a:rPr lang="en-US" dirty="0" smtClean="0"/>
              <a:t> program to compute the output relations from the input relations, we must provide rules of inference.  These are deductive rules that hold universally. They specify logical “if-then” statements.</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51408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70" name="Shape 170"/>
          <p:cNvSpPr txBox="1">
            <a:spLocks noGrp="1"/>
          </p:cNvSpPr>
          <p:nvPr>
            <p:ph type="body" idx="1"/>
          </p:nvPr>
        </p:nvSpPr>
        <p:spPr/>
        <p:txBody>
          <a:bodyPr/>
          <a:lstStyle/>
          <a:p>
            <a:pPr lvl="0" algn="just"/>
            <a:r>
              <a:rPr lang="en-US" dirty="0" smtClean="0"/>
              <a:t>The rules of inference that we will define for this problem are (in English):</a:t>
            </a:r>
          </a:p>
          <a:p>
            <a:pPr lvl="0" algn="just"/>
            <a:endParaRPr lang="en-US" dirty="0" smtClean="0"/>
          </a:p>
          <a:p>
            <a:pPr lvl="0" algn="just"/>
            <a:r>
              <a:rPr lang="en-US" dirty="0" smtClean="0"/>
              <a:t>First: There is always a path from each node x to itself, which in </a:t>
            </a:r>
            <a:r>
              <a:rPr lang="en-US" dirty="0" err="1" smtClean="0"/>
              <a:t>Datalog</a:t>
            </a:r>
            <a:r>
              <a:rPr lang="en-US" dirty="0" smtClean="0"/>
              <a:t> syntax takes the form</a:t>
            </a:r>
          </a:p>
          <a:p>
            <a:pPr lvl="0" algn="just"/>
            <a:endParaRPr lang="en-US" dirty="0"/>
          </a:p>
          <a:p>
            <a:pPr lvl="0" algn="just"/>
            <a:r>
              <a:rPr lang="en-US" dirty="0" smtClean="0"/>
              <a:t>path(x, x).</a:t>
            </a:r>
          </a:p>
          <a:p>
            <a:pPr lvl="0" algn="just"/>
            <a:endParaRPr lang="en-US" dirty="0" smtClean="0"/>
          </a:p>
          <a:p>
            <a:pPr lvl="0" algn="just"/>
            <a:r>
              <a:rPr lang="en-US" dirty="0" smtClean="0"/>
              <a:t>Second: If there is a path from node x to node z and an edge from node z to node y, then there is a path from node x to node y.  In </a:t>
            </a:r>
            <a:r>
              <a:rPr lang="en-US" dirty="0" err="1" smtClean="0"/>
              <a:t>Datalog</a:t>
            </a:r>
            <a:r>
              <a:rPr lang="en-US" dirty="0" smtClean="0"/>
              <a:t> syntax, this rule takes the form</a:t>
            </a:r>
          </a:p>
          <a:p>
            <a:pPr lvl="0" algn="just"/>
            <a:endParaRPr lang="en-US" dirty="0"/>
          </a:p>
          <a:p>
            <a:pPr lvl="0" algn="just"/>
            <a:r>
              <a:rPr lang="en-US" dirty="0" smtClean="0"/>
              <a:t>path(x, z) :- path(x, y), edge(y, z).</a:t>
            </a:r>
          </a:p>
          <a:p>
            <a:pPr lvl="0" algn="just"/>
            <a:endParaRPr lang="en-US" dirty="0" smtClean="0"/>
          </a:p>
          <a:p>
            <a:pPr lvl="0" algn="just"/>
            <a:r>
              <a:rPr lang="en-US" dirty="0" smtClean="0"/>
              <a:t>The rules of inference are written in the opposite order that they are typically written in: the hypothesis of an implication is written on the right-hand side, and the conclusion is written on the left-hand side.  Relations separated by a comma are </a:t>
            </a:r>
            <a:r>
              <a:rPr lang="en-US" dirty="0" err="1" smtClean="0"/>
              <a:t>ANDed</a:t>
            </a:r>
            <a:r>
              <a:rPr lang="en-US" dirty="0" smtClean="0"/>
              <a:t> together.  The first inference rule, because it has no hypotheses, acts as an axiomatic statement.  Finally, a period is used to end each inference rule.</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4269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9" name="Shape 179"/>
          <p:cNvSpPr txBox="1">
            <a:spLocks noGrp="1"/>
          </p:cNvSpPr>
          <p:nvPr>
            <p:ph type="body" idx="1"/>
          </p:nvPr>
        </p:nvSpPr>
        <p:spPr/>
        <p:txBody>
          <a:bodyPr/>
          <a:lstStyle/>
          <a:p>
            <a:pPr lvl="0" algn="just"/>
            <a:r>
              <a:rPr lang="en-US" dirty="0" smtClean="0"/>
              <a:t>Now that you’re familiar with the syntax of </a:t>
            </a:r>
            <a:r>
              <a:rPr lang="en-US" dirty="0" err="1" smtClean="0"/>
              <a:t>Datalog</a:t>
            </a:r>
            <a:r>
              <a:rPr lang="en-US" dirty="0" smtClean="0"/>
              <a:t> programs, I will illustrate the semantics of </a:t>
            </a:r>
            <a:r>
              <a:rPr lang="en-US" dirty="0" err="1" smtClean="0"/>
              <a:t>Datalog</a:t>
            </a:r>
            <a:r>
              <a:rPr lang="en-US" dirty="0" smtClean="0"/>
              <a:t> programs, using the graph-reachability example. Conceptually, we start out with the empty path relation, and apply each of these two rules, growing the path relation with each application.  We stop when the path relation stops growing.</a:t>
            </a:r>
          </a:p>
          <a:p>
            <a:pPr lvl="0" algn="just"/>
            <a:endParaRPr lang="en-US" dirty="0" smtClean="0"/>
          </a:p>
          <a:p>
            <a:pPr lvl="0" algn="just"/>
            <a:r>
              <a:rPr lang="en-US" dirty="0" smtClean="0"/>
              <a:t>A slight variant of this algorithm is depicted here [point to box].  It starts out by applying the first rule, which involves adding to the path relation each tuple (x, x) for each node x in the graph, capturing the intent of this rule that there exists a path from each node to itself.  It then repeatedly applies the second rule, which involves adding to the path relation each tuple (x, z) whenever there exists a node y such that tuple (x, y) exists in the current path relation and tuple (y, z) exists in the input edge relation.  This captures the intent of the second rule, that there exists a path from node x to node z if there exists a path from node x to some node y, and there exists an edge from that node y to node z.</a:t>
            </a:r>
          </a:p>
          <a:p>
            <a:pPr lvl="0" algn="just"/>
            <a:endParaRPr lang="en-US" dirty="0" smtClean="0"/>
          </a:p>
          <a:p>
            <a:pPr lvl="0" algn="just"/>
            <a:r>
              <a:rPr lang="en-US" dirty="0" smtClean="0"/>
              <a:t>This naive algorithm is essentially the chaotic iteration algorithm used for dataflow analyses and pointer analysis. In practice, </a:t>
            </a:r>
            <a:r>
              <a:rPr lang="en-US" dirty="0" err="1" smtClean="0"/>
              <a:t>Datalog</a:t>
            </a:r>
            <a:r>
              <a:rPr lang="en-US" dirty="0" smtClean="0"/>
              <a:t> solvers have much more efficient algorithms for computing the output relations from the input relations and inference rules. The key is that if there are multiple rules, the order in which the rules are applied does not matter.</a:t>
            </a:r>
          </a:p>
          <a:p>
            <a:pPr lvl="0" algn="just"/>
            <a:endParaRPr lang="en-US" dirty="0" smtClean="0"/>
          </a:p>
          <a:p>
            <a:pPr lvl="0" algn="just"/>
            <a:r>
              <a:rPr lang="en-US" dirty="0" smtClean="0"/>
              <a:t>Additionally, the result of the algorithm, like that of chaotic iteration, is the least solution: the smallest path relation that satisfies all the rules. The least solution typically corresponds to what the user wants to compute in many problems. An example of a non-least solution to this problem would be that path(</a:t>
            </a:r>
            <a:r>
              <a:rPr lang="en-US" dirty="0" err="1" smtClean="0"/>
              <a:t>x,y</a:t>
            </a:r>
            <a:r>
              <a:rPr lang="en-US" dirty="0" smtClean="0"/>
              <a:t>) holds for all nodes x and y. While this relation doesn’t violate any rules, it contains many nonsensical paths that would not be desired by a user.</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35107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7" name="Shape 187"/>
          <p:cNvSpPr txBox="1">
            <a:spLocks noGrp="1"/>
          </p:cNvSpPr>
          <p:nvPr>
            <p:ph type="body" idx="1"/>
          </p:nvPr>
        </p:nvSpPr>
        <p:spPr/>
        <p:txBody>
          <a:bodyPr/>
          <a:lstStyle/>
          <a:p>
            <a:pPr lvl="0" algn="just"/>
            <a:r>
              <a:rPr lang="en-US" dirty="0" smtClean="0"/>
              <a:t>Let’s look at a run of this </a:t>
            </a:r>
            <a:r>
              <a:rPr lang="en-US" dirty="0" err="1" smtClean="0"/>
              <a:t>Datalog</a:t>
            </a:r>
            <a:r>
              <a:rPr lang="en-US" dirty="0" smtClean="0"/>
              <a:t> program on an example input.</a:t>
            </a:r>
          </a:p>
          <a:p>
            <a:pPr lvl="0" algn="just"/>
            <a:endParaRPr lang="en-US" dirty="0" smtClean="0"/>
          </a:p>
          <a:p>
            <a:pPr lvl="0" algn="just"/>
            <a:r>
              <a:rPr lang="en-US" dirty="0" smtClean="0"/>
              <a:t>Suppose the input is the following directed graph, encoded by the following edge relation, which contains four tuples: (0,1), (0,2), (2,3) and (2,4).</a:t>
            </a:r>
          </a:p>
          <a:p>
            <a:pPr lvl="0" algn="just"/>
            <a:endParaRPr lang="en-US" dirty="0" smtClean="0"/>
          </a:p>
          <a:p>
            <a:pPr lvl="0" algn="just"/>
            <a:r>
              <a:rPr lang="en-US" dirty="0" smtClean="0"/>
              <a:t>The output of this </a:t>
            </a:r>
            <a:r>
              <a:rPr lang="en-US" dirty="0" err="1" smtClean="0"/>
              <a:t>Datalog</a:t>
            </a:r>
            <a:r>
              <a:rPr lang="en-US" dirty="0" smtClean="0"/>
              <a:t> program on this input is as follows:</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2780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4" name="Shape 204"/>
          <p:cNvSpPr txBox="1">
            <a:spLocks noGrp="1"/>
          </p:cNvSpPr>
          <p:nvPr>
            <p:ph type="body" idx="1"/>
          </p:nvPr>
        </p:nvSpPr>
        <p:spPr/>
        <p:txBody>
          <a:bodyPr/>
          <a:lstStyle/>
          <a:p>
            <a:pPr lvl="0" algn="just"/>
            <a:r>
              <a:rPr lang="en-US" dirty="0" smtClean="0"/>
              <a:t>Applying the first rule, path(</a:t>
            </a:r>
            <a:r>
              <a:rPr lang="en-US" dirty="0" err="1" smtClean="0"/>
              <a:t>x,x</a:t>
            </a:r>
            <a:r>
              <a:rPr lang="en-US" dirty="0" smtClean="0"/>
              <a:t>), produces all paths of length 0, represented by the following tuples in the path relation:(0,0), (1,1), (2,2), (3,3), and (4,4).</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5913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1" name="Shape 221"/>
          <p:cNvSpPr txBox="1">
            <a:spLocks noGrp="1"/>
          </p:cNvSpPr>
          <p:nvPr>
            <p:ph type="body" idx="1"/>
          </p:nvPr>
        </p:nvSpPr>
        <p:spPr/>
        <p:txBody>
          <a:bodyPr/>
          <a:lstStyle/>
          <a:p>
            <a:pPr lvl="0" algn="just"/>
            <a:r>
              <a:rPr lang="en-US" dirty="0" smtClean="0"/>
              <a:t>Applying the second rule at this time yields all paths of length 1, represented by the following tuples in the path relation: (0,1), (0,2), (2,3), and (2,4).</a:t>
            </a:r>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24564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8" name="Shape 238"/>
          <p:cNvSpPr txBox="1">
            <a:spLocks noGrp="1"/>
          </p:cNvSpPr>
          <p:nvPr>
            <p:ph type="body" idx="1"/>
          </p:nvPr>
        </p:nvSpPr>
        <p:spPr/>
        <p:txBody>
          <a:bodyPr/>
          <a:lstStyle/>
          <a:p>
            <a:pPr lvl="0" algn="just"/>
            <a:r>
              <a:rPr lang="en-US" dirty="0" smtClean="0"/>
              <a:t>Applying the second rule again yields all paths of length two: (0,3) and (0,4).</a:t>
            </a:r>
          </a:p>
          <a:p>
            <a:pPr lvl="0" algn="just"/>
            <a:endParaRPr lang="en-US" dirty="0" smtClean="0"/>
          </a:p>
          <a:p>
            <a:pPr lvl="0" algn="just"/>
            <a:r>
              <a:rPr lang="en-US" dirty="0" smtClean="0"/>
              <a:t>Because the path relation doesn’t change after applying either of these rules again, the algorithm terminates, yielding the least solution seen here.</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1045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txBox="1">
            <a:spLocks noGrp="1"/>
          </p:cNvSpPr>
          <p:nvPr>
            <p:ph type="body" idx="1"/>
          </p:nvPr>
        </p:nvSpPr>
        <p:spPr/>
        <p:txBody>
          <a:bodyPr/>
          <a:lstStyle/>
          <a:p>
            <a:pPr lvl="0" algn="just"/>
            <a:r>
              <a:rPr lang="en-US" dirty="0" smtClean="0"/>
              <a:t>Designing an efficient program analysis is a challenging task. It involves dealing with both the specification of the analysis -- that is, what information the analysis must compute -- and the implementation of the analysis -- that is, the details of how the analysis should compute that information efficiently.</a:t>
            </a:r>
          </a:p>
          <a:p>
            <a:pPr lvl="0" algn="just"/>
            <a:endParaRPr lang="en-US" dirty="0" smtClean="0"/>
          </a:p>
          <a:p>
            <a:pPr lvl="0" algn="just"/>
            <a:r>
              <a:rPr lang="en-US" dirty="0" smtClean="0"/>
              <a:t>For example, in a null-pointer dereference checking analysis, the specification might be, "No null pointer is dereferenced along any path in the program."  As for the implementation, there are several design choices that affect the efficiency of the analysis, such as whether to use a forward vs. a backwards traversal of the program, whether to use symbolic vs. explicit representations of the program's state, and many others.</a:t>
            </a:r>
          </a:p>
          <a:p>
            <a:pPr lvl="0" algn="just"/>
            <a:endParaRPr lang="en-US" dirty="0"/>
          </a:p>
        </p:txBody>
      </p:sp>
      <p:sp>
        <p:nvSpPr>
          <p:cNvPr id="3" name="Slide Image Placeholder 2"/>
          <p:cNvSpPr>
            <a:spLocks noGrp="1" noRot="1" noChangeAspect="1"/>
          </p:cNvSpPr>
          <p:nvPr>
            <p:ph type="sldImg"/>
          </p:nvPr>
        </p:nvSpPr>
        <p:spPr>
          <a:xfrm>
            <a:off x="777875" y="685800"/>
            <a:ext cx="3657600" cy="2743200"/>
          </a:xfrm>
        </p:spPr>
      </p:sp>
      <p:sp>
        <p:nvSpPr>
          <p:cNvPr id="2" name="Slide Number Placeholder 1"/>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18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7" name="Shape 257"/>
          <p:cNvSpPr txBox="1">
            <a:spLocks noGrp="1"/>
          </p:cNvSpPr>
          <p:nvPr>
            <p:ph type="body" idx="1"/>
          </p:nvPr>
        </p:nvSpPr>
        <p:spPr/>
        <p:txBody>
          <a:bodyPr/>
          <a:lstStyle/>
          <a:p>
            <a:pPr lvl="0" algn="just"/>
            <a:r>
              <a:rPr lang="en-US" dirty="0" smtClean="0">
                <a:solidFill>
                  <a:srgbClr val="FF0000"/>
                </a:solidFill>
              </a:rPr>
              <a:t>{QUIZ SLIDE}</a:t>
            </a:r>
          </a:p>
          <a:p>
            <a:pPr lvl="0" algn="just"/>
            <a:endParaRPr lang="en-US" dirty="0" smtClean="0"/>
          </a:p>
          <a:p>
            <a:pPr lvl="0" algn="just"/>
            <a:r>
              <a:rPr lang="en-US" dirty="0" smtClean="0"/>
              <a:t>Let’s work on expressing another computation in </a:t>
            </a:r>
            <a:r>
              <a:rPr lang="en-US" dirty="0" err="1" smtClean="0"/>
              <a:t>Datalog</a:t>
            </a:r>
            <a:r>
              <a:rPr lang="en-US" dirty="0" smtClean="0"/>
              <a:t> in the form of a quiz.  Suppose we want to compute the relation </a:t>
            </a:r>
            <a:r>
              <a:rPr lang="en-US" dirty="0" err="1" smtClean="0"/>
              <a:t>scc</a:t>
            </a:r>
            <a:r>
              <a:rPr lang="en-US" dirty="0" smtClean="0"/>
              <a:t> (standing for strongly connected component) on a directed graph from the input relations edge and path (as we defined them earlier), and suppose we want our </a:t>
            </a:r>
            <a:r>
              <a:rPr lang="en-US" dirty="0" err="1" smtClean="0"/>
              <a:t>Datalog</a:t>
            </a:r>
            <a:r>
              <a:rPr lang="en-US" dirty="0" smtClean="0"/>
              <a:t> program to output </a:t>
            </a:r>
            <a:r>
              <a:rPr lang="en-US" dirty="0" err="1" smtClean="0"/>
              <a:t>scc</a:t>
            </a:r>
            <a:r>
              <a:rPr lang="en-US" dirty="0" smtClean="0"/>
              <a:t>(n1, n2) if and only if n2 is reachable from n1 and n1 is reachable from n2.</a:t>
            </a:r>
          </a:p>
          <a:p>
            <a:pPr lvl="0" algn="just"/>
            <a:endParaRPr lang="en-US" dirty="0" smtClean="0"/>
          </a:p>
          <a:p>
            <a:pPr lvl="0" algn="just"/>
            <a:r>
              <a:rPr lang="en-US" dirty="0" smtClean="0"/>
              <a:t>Select each of the inference rules below that will compute the correct output:</a:t>
            </a:r>
            <a:br>
              <a:rPr lang="en-US" dirty="0" smtClean="0"/>
            </a:br>
            <a:endParaRPr lang="en-US" dirty="0" smtClean="0"/>
          </a:p>
          <a:p>
            <a:pPr lvl="0" algn="just"/>
            <a:r>
              <a:rPr lang="en-US" dirty="0" err="1" smtClean="0"/>
              <a:t>scc</a:t>
            </a:r>
            <a:r>
              <a:rPr lang="en-US" dirty="0" smtClean="0"/>
              <a:t>(n1, n2) :- edge(n1, n2), edge(n2, n1).</a:t>
            </a:r>
          </a:p>
          <a:p>
            <a:pPr lvl="0" algn="just"/>
            <a:r>
              <a:rPr lang="en-US" dirty="0" err="1" smtClean="0"/>
              <a:t>scc</a:t>
            </a:r>
            <a:r>
              <a:rPr lang="en-US" dirty="0" smtClean="0"/>
              <a:t>(n1, n2) :- path(n1, n2), path(n2, n1).</a:t>
            </a:r>
          </a:p>
          <a:p>
            <a:pPr lvl="0" algn="just"/>
            <a:r>
              <a:rPr lang="en-US" dirty="0" err="1" smtClean="0"/>
              <a:t>scc</a:t>
            </a:r>
            <a:r>
              <a:rPr lang="en-US" dirty="0" smtClean="0"/>
              <a:t>(n1, n2) :- path(n1, n3), path(n3, n2), path(n2, n4), path(n4, n1).</a:t>
            </a:r>
          </a:p>
          <a:p>
            <a:pPr lvl="0" algn="just"/>
            <a:r>
              <a:rPr lang="en-US" dirty="0" err="1" smtClean="0"/>
              <a:t>scc</a:t>
            </a:r>
            <a:r>
              <a:rPr lang="en-US" dirty="0" smtClean="0"/>
              <a:t>(n1, n2) :- path(n1, n3), path(n2, n3).</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6127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7" name="Shape 257"/>
          <p:cNvSpPr txBox="1">
            <a:spLocks noGrp="1"/>
          </p:cNvSpPr>
          <p:nvPr>
            <p:ph type="body" idx="1"/>
          </p:nvPr>
        </p:nvSpPr>
        <p:spPr/>
        <p:txBody>
          <a:bodyPr/>
          <a:lstStyle/>
          <a:p>
            <a:pPr lvl="0" algn="just"/>
            <a:r>
              <a:rPr lang="en-US" dirty="0" smtClean="0">
                <a:solidFill>
                  <a:srgbClr val="FF0000"/>
                </a:solidFill>
              </a:rPr>
              <a:t>{SOLUTION SLIDE}</a:t>
            </a:r>
          </a:p>
          <a:p>
            <a:pPr lvl="0" algn="just"/>
            <a:endParaRPr lang="en-US" dirty="0" smtClean="0"/>
          </a:p>
          <a:p>
            <a:pPr lvl="0" algn="just"/>
            <a:r>
              <a:rPr lang="en-US" dirty="0" smtClean="0"/>
              <a:t>Two of these inference rules---the second and third---correctly compute the relation </a:t>
            </a:r>
            <a:r>
              <a:rPr lang="en-US" dirty="0" err="1" smtClean="0"/>
              <a:t>scc</a:t>
            </a:r>
            <a:r>
              <a:rPr lang="en-US" dirty="0" smtClean="0"/>
              <a:t>. The second rule is minimal in its expression of the </a:t>
            </a:r>
            <a:r>
              <a:rPr lang="en-US" dirty="0" err="1" smtClean="0"/>
              <a:t>scc</a:t>
            </a:r>
            <a:r>
              <a:rPr lang="en-US" dirty="0" smtClean="0"/>
              <a:t> relation, but the third rule still computes the same relation. To see this, recall that path(</a:t>
            </a:r>
            <a:r>
              <a:rPr lang="en-US" dirty="0" err="1" smtClean="0"/>
              <a:t>x,x</a:t>
            </a:r>
            <a:r>
              <a:rPr lang="en-US" dirty="0" smtClean="0"/>
              <a:t>) holds for all nodes x; therefore, by taking n3 equal to n1 and n4 equal to n2, the hypothesis is true if and only if path(n1,n2) and path(n2,n1) are true.</a:t>
            </a:r>
          </a:p>
          <a:p>
            <a:pPr lvl="0" algn="just"/>
            <a:endParaRPr lang="en-US" dirty="0" smtClean="0"/>
          </a:p>
          <a:p>
            <a:pPr lvl="0" algn="just"/>
            <a:r>
              <a:rPr lang="en-US" dirty="0" smtClean="0"/>
              <a:t>While the first rule will not produce any incorrect tuples in relation </a:t>
            </a:r>
            <a:r>
              <a:rPr lang="en-US" dirty="0" err="1" smtClean="0"/>
              <a:t>scc</a:t>
            </a:r>
            <a:r>
              <a:rPr lang="en-US" dirty="0" smtClean="0"/>
              <a:t>, it will fail to produce </a:t>
            </a:r>
            <a:r>
              <a:rPr lang="en-US" dirty="0" err="1" smtClean="0"/>
              <a:t>scc</a:t>
            </a:r>
            <a:r>
              <a:rPr lang="en-US" dirty="0" smtClean="0"/>
              <a:t>(n1,n2) for any two nodes that are reachable from each other but which are not adjacent to each other.</a:t>
            </a:r>
          </a:p>
          <a:p>
            <a:pPr lvl="0" algn="just"/>
            <a:endParaRPr lang="en-US" dirty="0" smtClean="0"/>
          </a:p>
          <a:p>
            <a:pPr lvl="0" algn="just"/>
            <a:r>
              <a:rPr lang="en-US" dirty="0" smtClean="0"/>
              <a:t>Finally, the last rule could potentially produce incorrect tuples: the fact that there exists some node n3 such that there is a path from n1 to n3 and a path from n2 to n3 is neither a necessary nor a sufficient condition for nodes n1 and n2 to belong to a strongly connected component.</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54677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4" name="Shape 114"/>
          <p:cNvSpPr txBox="1">
            <a:spLocks noGrp="1"/>
          </p:cNvSpPr>
          <p:nvPr>
            <p:ph type="body" idx="1"/>
          </p:nvPr>
        </p:nvSpPr>
        <p:spPr/>
        <p:txBody>
          <a:bodyPr/>
          <a:lstStyle/>
          <a:p>
            <a:pPr lvl="0" algn="just"/>
            <a:r>
              <a:rPr lang="en-US" dirty="0" smtClean="0"/>
              <a:t>Now that we have seen the syntax and semantics of </a:t>
            </a:r>
            <a:r>
              <a:rPr lang="en-US" dirty="0" err="1" smtClean="0"/>
              <a:t>Datalog</a:t>
            </a:r>
            <a:r>
              <a:rPr lang="en-US" dirty="0" smtClean="0"/>
              <a:t> programs, we will consider how to use </a:t>
            </a:r>
            <a:r>
              <a:rPr lang="en-US" dirty="0" err="1" smtClean="0"/>
              <a:t>Datalog</a:t>
            </a:r>
            <a:r>
              <a:rPr lang="en-US" dirty="0" smtClean="0"/>
              <a:t> to specify an intra-procedural dataflow analysis; specifically, reaching definitions analysis.</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31253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4" name="Shape 294"/>
          <p:cNvSpPr txBox="1">
            <a:spLocks noGrp="1"/>
          </p:cNvSpPr>
          <p:nvPr>
            <p:ph type="body" idx="1"/>
          </p:nvPr>
        </p:nvSpPr>
        <p:spPr/>
        <p:txBody>
          <a:bodyPr/>
          <a:lstStyle/>
          <a:p>
            <a:pPr lvl="0" algn="just"/>
            <a:r>
              <a:rPr lang="en-US" dirty="0" smtClean="0"/>
              <a:t>The specification of reaching definitions analysis is as follows:</a:t>
            </a:r>
          </a:p>
          <a:p>
            <a:pPr lvl="0" algn="just"/>
            <a:endParaRPr lang="en-US" dirty="0" smtClean="0"/>
          </a:p>
          <a:p>
            <a:pPr lvl="0" algn="just"/>
            <a:r>
              <a:rPr lang="en-US" dirty="0" smtClean="0"/>
              <a:t>OUT[n] = (IN[n] - KILL[n]) ∪ GEN[n]</a:t>
            </a:r>
          </a:p>
          <a:p>
            <a:pPr lvl="0" algn="just"/>
            <a:r>
              <a:rPr lang="en-US" dirty="0" smtClean="0"/>
              <a:t>IN[n] = </a:t>
            </a:r>
            <a:r>
              <a:rPr lang="en-US" dirty="0" smtClean="0"/>
              <a:t>U n</a:t>
            </a:r>
            <a:r>
              <a:rPr lang="en-US" dirty="0" smtClean="0"/>
              <a:t>' ∈ predecessors[n] OUT[n']</a:t>
            </a:r>
          </a:p>
          <a:p>
            <a:pPr lvl="0" algn="just"/>
            <a:endParaRPr lang="en-US" dirty="0" smtClean="0"/>
          </a:p>
          <a:p>
            <a:pPr lvl="0" algn="just"/>
            <a:r>
              <a:rPr lang="en-US" dirty="0" smtClean="0"/>
              <a:t>where KILL[n] is the set of definitions killed at program point n, GEN[n] is the set of definitions generated at program point n, and predecessors(n) is the set of program points that immediately precede program point n in the input procedure’s control-flow graph.</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79115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4" name="Shape 364"/>
          <p:cNvSpPr txBox="1">
            <a:spLocks noGrp="1"/>
          </p:cNvSpPr>
          <p:nvPr>
            <p:ph type="body" idx="1"/>
          </p:nvPr>
        </p:nvSpPr>
        <p:spPr/>
        <p:txBody>
          <a:bodyPr/>
          <a:lstStyle/>
          <a:p>
            <a:pPr lvl="0" algn="just"/>
            <a:r>
              <a:rPr lang="en-US" dirty="0" smtClean="0"/>
              <a:t>Let us describe the form of the input and output relations as well as the inference rules that would be used to specify reaching definitions analysis in </a:t>
            </a:r>
            <a:r>
              <a:rPr lang="en-US" dirty="0" err="1" smtClean="0"/>
              <a:t>Datalog</a:t>
            </a:r>
            <a:r>
              <a:rPr lang="en-US" dirty="0" smtClean="0"/>
              <a:t>.</a:t>
            </a:r>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99392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9" name="Shape 379"/>
          <p:cNvSpPr txBox="1">
            <a:spLocks noGrp="1"/>
          </p:cNvSpPr>
          <p:nvPr>
            <p:ph type="body" idx="1"/>
          </p:nvPr>
        </p:nvSpPr>
        <p:spPr/>
        <p:txBody>
          <a:bodyPr/>
          <a:lstStyle/>
          <a:p>
            <a:pPr lvl="0" algn="just"/>
            <a:r>
              <a:rPr lang="en-US" dirty="0" smtClean="0"/>
              <a:t>The input relations for the analysis should capture all the information from the input procedure’s control-flow graph that is relevant to computing the IN and OUT sets for each program point. While we haven't yet formally defined the inference rules for the analysis, by looking at the specification we see that in order to compute OUT[n], we need to know KILL[n] and GEN[n], and in order to compute IN[n], we need to know predecessors(n). Therefore, the input relations should give </a:t>
            </a:r>
            <a:r>
              <a:rPr lang="en-US" dirty="0" err="1" smtClean="0"/>
              <a:t>Datalog's</a:t>
            </a:r>
            <a:r>
              <a:rPr lang="en-US" dirty="0" smtClean="0"/>
              <a:t> constraint solver knowledge of the contents of the KILL, GEN, and predecessors sets. Moreover, all three of these relations can be computed from the control-flow graph of the procedure to be analyzed.</a:t>
            </a:r>
          </a:p>
          <a:p>
            <a:pPr lvl="0" algn="just"/>
            <a:endParaRPr lang="en-US" dirty="0" smtClean="0"/>
          </a:p>
          <a:p>
            <a:pPr lvl="0" algn="just"/>
            <a:r>
              <a:rPr lang="en-US" dirty="0" smtClean="0"/>
              <a:t>Let us define the relation kill(</a:t>
            </a:r>
            <a:r>
              <a:rPr lang="en-US" dirty="0" err="1" smtClean="0"/>
              <a:t>n:N</a:t>
            </a:r>
            <a:r>
              <a:rPr lang="en-US" dirty="0" smtClean="0"/>
              <a:t>, </a:t>
            </a:r>
            <a:r>
              <a:rPr lang="en-US" dirty="0" err="1" smtClean="0"/>
              <a:t>d:D</a:t>
            </a:r>
            <a:r>
              <a:rPr lang="en-US" dirty="0" smtClean="0"/>
              <a:t>) to mean that the definition d is in the KILL set of program point n ...</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0445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4" name="Shape 394"/>
          <p:cNvSpPr txBox="1">
            <a:spLocks noGrp="1"/>
          </p:cNvSpPr>
          <p:nvPr>
            <p:ph type="body" idx="1"/>
          </p:nvPr>
        </p:nvSpPr>
        <p:spPr/>
        <p:txBody>
          <a:bodyPr/>
          <a:lstStyle/>
          <a:p>
            <a:pPr lvl="0" algn="just"/>
            <a:r>
              <a:rPr lang="en-US" dirty="0" smtClean="0"/>
              <a:t>the relation gen(</a:t>
            </a:r>
            <a:r>
              <a:rPr lang="en-US" dirty="0" err="1" smtClean="0"/>
              <a:t>n:N</a:t>
            </a:r>
            <a:r>
              <a:rPr lang="en-US" dirty="0" smtClean="0"/>
              <a:t>, </a:t>
            </a:r>
            <a:r>
              <a:rPr lang="en-US" dirty="0" err="1" smtClean="0"/>
              <a:t>d:D</a:t>
            </a:r>
            <a:r>
              <a:rPr lang="en-US" dirty="0" smtClean="0"/>
              <a:t>) to mean that the definition d is in the GEN set of program point n ...</a:t>
            </a:r>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66113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6" name="Shape 306"/>
          <p:cNvSpPr txBox="1">
            <a:spLocks noGrp="1"/>
          </p:cNvSpPr>
          <p:nvPr>
            <p:ph type="body" idx="1"/>
          </p:nvPr>
        </p:nvSpPr>
        <p:spPr/>
        <p:txBody>
          <a:bodyPr/>
          <a:lstStyle/>
          <a:p>
            <a:pPr lvl="0" algn="just"/>
            <a:r>
              <a:rPr lang="en-US" dirty="0" smtClean="0"/>
              <a:t>and the relation next(</a:t>
            </a:r>
            <a:r>
              <a:rPr lang="en-US" dirty="0" err="1" smtClean="0"/>
              <a:t>n:N</a:t>
            </a:r>
            <a:r>
              <a:rPr lang="en-US" dirty="0" smtClean="0"/>
              <a:t>, </a:t>
            </a:r>
            <a:r>
              <a:rPr lang="en-US" dirty="0" err="1" smtClean="0"/>
              <a:t>m:N</a:t>
            </a:r>
            <a:r>
              <a:rPr lang="en-US" dirty="0" smtClean="0"/>
              <a:t>) to mean that program point m is an immediate successor of program point n, or equivalently, that program point n is an immediate predecessor of program point m.</a:t>
            </a:r>
          </a:p>
          <a:p>
            <a:pPr lvl="0" algn="just"/>
            <a:endParaRPr lang="en-US" dirty="0" smtClean="0"/>
          </a:p>
          <a:p>
            <a:pPr lvl="0" algn="just"/>
            <a:r>
              <a:rPr lang="en-US" dirty="0" smtClean="0"/>
              <a:t>(In these relations, N denotes the set of all program points and D denotes the set of all definitions in the given control-flow graph.) </a:t>
            </a:r>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013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20" name="Shape 320"/>
          <p:cNvSpPr txBox="1">
            <a:spLocks noGrp="1"/>
          </p:cNvSpPr>
          <p:nvPr>
            <p:ph type="body" idx="1"/>
          </p:nvPr>
        </p:nvSpPr>
        <p:spPr/>
        <p:txBody>
          <a:bodyPr/>
          <a:lstStyle/>
          <a:p>
            <a:pPr lvl="0" algn="just"/>
            <a:r>
              <a:rPr lang="en-US" dirty="0" smtClean="0"/>
              <a:t>In reaching definitions analysis, we want to compute the IN and OUT sets for each program point. So let us say that in(</a:t>
            </a:r>
            <a:r>
              <a:rPr lang="en-US" dirty="0" err="1" smtClean="0"/>
              <a:t>n:P</a:t>
            </a:r>
            <a:r>
              <a:rPr lang="en-US" dirty="0" smtClean="0"/>
              <a:t>, </a:t>
            </a:r>
            <a:r>
              <a:rPr lang="en-US" dirty="0" err="1" smtClean="0"/>
              <a:t>d:D</a:t>
            </a:r>
            <a:r>
              <a:rPr lang="en-US" dirty="0" smtClean="0"/>
              <a:t>) is the relation that asserts that the definition d is a member of the IN set of program point n---that is, definition d may reach the program point just before n ...</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924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20" name="Shape 320"/>
          <p:cNvSpPr txBox="1">
            <a:spLocks noGrp="1"/>
          </p:cNvSpPr>
          <p:nvPr>
            <p:ph type="body" idx="1"/>
          </p:nvPr>
        </p:nvSpPr>
        <p:spPr/>
        <p:txBody>
          <a:bodyPr/>
          <a:lstStyle/>
          <a:p>
            <a:pPr lvl="0" algn="just"/>
            <a:r>
              <a:rPr lang="en-US" dirty="0" smtClean="0"/>
              <a:t>… and let us define out(</a:t>
            </a:r>
            <a:r>
              <a:rPr lang="en-US" dirty="0" err="1" smtClean="0"/>
              <a:t>n:P</a:t>
            </a:r>
            <a:r>
              <a:rPr lang="en-US" dirty="0" smtClean="0"/>
              <a:t>, </a:t>
            </a:r>
            <a:r>
              <a:rPr lang="en-US" dirty="0" err="1" smtClean="0"/>
              <a:t>d:D</a:t>
            </a:r>
            <a:r>
              <a:rPr lang="en-US" dirty="0" smtClean="0"/>
              <a:t>) to mean that definition d is a member of the OUT set of program point n---that is, definition d may reach the program point just after n.</a:t>
            </a:r>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88698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p:txBody>
          <a:bodyPr/>
          <a:lstStyle/>
          <a:p>
            <a:pPr lvl="0" algn="just"/>
            <a:r>
              <a:rPr lang="en-US" dirty="0" smtClean="0"/>
              <a:t>Even the first choice, whether to traverse the program forward or backward, is a nontrivial decision.</a:t>
            </a:r>
          </a:p>
          <a:p>
            <a:pPr lvl="0" algn="just"/>
            <a:endParaRPr lang="en-US" dirty="0" smtClean="0"/>
          </a:p>
          <a:p>
            <a:pPr lvl="0" algn="just"/>
            <a:r>
              <a:rPr lang="en-US" dirty="0" smtClean="0"/>
              <a:t>Consider for instance a null-pointer dereference checking analysis.</a:t>
            </a:r>
          </a:p>
          <a:p>
            <a:pPr lvl="0" algn="just"/>
            <a:endParaRPr lang="en-US" dirty="0"/>
          </a:p>
          <a:p>
            <a:pPr lvl="0" algn="just"/>
            <a:r>
              <a:rPr lang="en-US" dirty="0" smtClean="0"/>
              <a:t>A forward traversal involves starting at locations in the program where pointers are set to null and checking if they can flow to locations in the program where pointers are dereferenced.  A backward traversal involves doing the opposite, that is, starting at locations in the program where pointers are dereferenced, and checking if locations where pointers are set to null can reach them.</a:t>
            </a:r>
          </a:p>
          <a:p>
            <a:pPr lvl="0" algn="just"/>
            <a:endParaRPr lang="en-US" dirty="0"/>
          </a:p>
          <a:p>
            <a:pPr lvl="0" algn="just"/>
            <a:r>
              <a:rPr lang="en-US" dirty="0" smtClean="0"/>
              <a:t>It is easy to see that, if a program does not set any pointers to null, then forward traversal is more efficient.  On the other hand, if the program does not dereference any pointers, then backward traversal is more efficient.  In practice, programs contain a mix of both null pointer assignments and pointer dereferences, making it challenging to determine the most efficient traversal strategy.</a:t>
            </a:r>
          </a:p>
          <a:p>
            <a:pPr lvl="0" algn="just"/>
            <a:endParaRPr lang="en-US" dirty="0" smtClean="0"/>
          </a:p>
          <a:p>
            <a:pPr lvl="0" algn="just"/>
            <a:endParaRPr lang="en-US" dirty="0" smtClean="0"/>
          </a:p>
          <a:p>
            <a:pPr lvl="0" algn="just"/>
            <a:endParaRPr lang="en-US" dirty="0"/>
          </a:p>
        </p:txBody>
      </p:sp>
      <p:sp>
        <p:nvSpPr>
          <p:cNvPr id="3" name="Slide Image Placeholder 2"/>
          <p:cNvSpPr>
            <a:spLocks noGrp="1" noRot="1" noChangeAspect="1"/>
          </p:cNvSpPr>
          <p:nvPr>
            <p:ph type="sldImg"/>
          </p:nvPr>
        </p:nvSpPr>
        <p:spPr>
          <a:xfrm>
            <a:off x="777875" y="685800"/>
            <a:ext cx="3657600" cy="2743200"/>
          </a:xfrm>
        </p:spPr>
      </p:sp>
      <p:sp>
        <p:nvSpPr>
          <p:cNvPr id="2" name="Slide Number Placeholder 1"/>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78751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9" name="Shape 409"/>
          <p:cNvSpPr txBox="1">
            <a:spLocks noGrp="1"/>
          </p:cNvSpPr>
          <p:nvPr>
            <p:ph type="body" idx="1"/>
          </p:nvPr>
        </p:nvSpPr>
        <p:spPr/>
        <p:txBody>
          <a:bodyPr/>
          <a:lstStyle/>
          <a:p>
            <a:pPr lvl="0" algn="just"/>
            <a:r>
              <a:rPr lang="en-US" dirty="0" smtClean="0"/>
              <a:t>Lastly, we specify three rules of inference to compute the IN and OUT sets. These will be based on the formulas for OUT[n] and IN[n] shown here</a:t>
            </a:r>
          </a:p>
          <a:p>
            <a:pPr lvl="0" algn="just"/>
            <a:endParaRPr lang="en-US" dirty="0" smtClean="0"/>
          </a:p>
          <a:p>
            <a:pPr lvl="0" algn="just"/>
            <a:r>
              <a:rPr lang="en-US" dirty="0" smtClean="0"/>
              <a:t>out(n, d) :- gen(n, d).</a:t>
            </a:r>
            <a:br>
              <a:rPr lang="en-US" dirty="0" smtClean="0"/>
            </a:br>
            <a:r>
              <a:rPr lang="en-US" dirty="0" smtClean="0"/>
              <a:t>out(n, d) :- in(n, d), !kill(n, d).</a:t>
            </a:r>
            <a:br>
              <a:rPr lang="en-US" dirty="0" smtClean="0"/>
            </a:br>
            <a:r>
              <a:rPr lang="en-US" dirty="0" smtClean="0"/>
              <a:t>in(m, d) :- out(n, d), next(n, m).</a:t>
            </a:r>
          </a:p>
          <a:p>
            <a:pPr lvl="0" algn="just"/>
            <a:endParaRPr lang="en-US" dirty="0" smtClean="0"/>
          </a:p>
          <a:p>
            <a:pPr lvl="0" algn="just"/>
            <a:r>
              <a:rPr lang="en-US" dirty="0" smtClean="0"/>
              <a:t>The first two rules map to the first rule in the specification, which is OUT[n] = (IN[n] - KILL[n]) ∪ GEN[n]. We use two separate rules to reflect the union of (IN[n] - KILL[n]) with GEN[n], and we use the '!' character to mean the relation kill(</a:t>
            </a:r>
            <a:r>
              <a:rPr lang="en-US" dirty="0" err="1" smtClean="0"/>
              <a:t>n,d</a:t>
            </a:r>
            <a:r>
              <a:rPr lang="en-US" dirty="0" smtClean="0"/>
              <a:t>) does not hold. This represents the fact that IN[n] - KILL[n] is the intersection of IN[n] with the complement of KILL[n].</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38867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3" name="Shape 423"/>
          <p:cNvSpPr txBox="1">
            <a:spLocks noGrp="1"/>
          </p:cNvSpPr>
          <p:nvPr>
            <p:ph type="body" idx="1"/>
          </p:nvPr>
        </p:nvSpPr>
        <p:spPr/>
        <p:txBody>
          <a:bodyPr/>
          <a:lstStyle/>
          <a:p>
            <a:pPr lvl="0" algn="just"/>
            <a:r>
              <a:rPr lang="en-US" dirty="0" smtClean="0"/>
              <a:t>Finally, the third rule maps to the second rule in the specification, which is IN[n] = U n' ∈ predecessors[n] OUT[n'].  Because this expression is a union, we only need a single inference rule to ensure all definitions are correctly added to the appropriate IN set.  For each predecessor n of program point m, each definition d in the OUT set of that predecessor n will satisfy the hypothesis of this third inference rule.</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4314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7" name="Shape 437"/>
          <p:cNvSpPr txBox="1">
            <a:spLocks noGrp="1"/>
          </p:cNvSpPr>
          <p:nvPr>
            <p:ph type="body" idx="1"/>
          </p:nvPr>
        </p:nvSpPr>
        <p:spPr/>
        <p:txBody>
          <a:bodyPr/>
          <a:lstStyle/>
          <a:p>
            <a:pPr lvl="0" algn="just"/>
            <a:r>
              <a:rPr lang="en-US" dirty="0" smtClean="0"/>
              <a:t>Let's look at an example run of our reaching definitions analysis specified in </a:t>
            </a:r>
            <a:r>
              <a:rPr lang="en-US" dirty="0" err="1" smtClean="0"/>
              <a:t>Datalog</a:t>
            </a:r>
            <a:r>
              <a:rPr lang="en-US" dirty="0" smtClean="0"/>
              <a:t>. Consider this control-flow graph:</a:t>
            </a:r>
          </a:p>
          <a:p>
            <a:pPr lvl="0" algn="just"/>
            <a:endParaRPr lang="en-US" dirty="0" smtClean="0"/>
          </a:p>
          <a:p>
            <a:pPr lvl="0" algn="just"/>
            <a:r>
              <a:rPr lang="en-US" dirty="0" smtClean="0"/>
              <a:t>Program point 1 is the entry point to the procedure. It has a single transition to program point 2, which contains the statement x = 8. Program point 2 has a single transition to program point 3, which is a test of the </a:t>
            </a:r>
            <a:r>
              <a:rPr lang="en-US" dirty="0" err="1" smtClean="0"/>
              <a:t>boolean</a:t>
            </a:r>
            <a:r>
              <a:rPr lang="en-US" dirty="0" smtClean="0"/>
              <a:t> expression (x != 1). If this expression is true, control flows to program point 4, which contains the definition x = x - 1 and then transitions to program point 3 again. If the </a:t>
            </a:r>
            <a:r>
              <a:rPr lang="en-US" dirty="0" err="1" smtClean="0"/>
              <a:t>boolean</a:t>
            </a:r>
            <a:r>
              <a:rPr lang="en-US" dirty="0" smtClean="0"/>
              <a:t> expression at program point 3 is false, control flows to program point 5, which is the exit point of the procedure.</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039261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3" name="Shape 463"/>
          <p:cNvSpPr txBox="1">
            <a:spLocks noGrp="1"/>
          </p:cNvSpPr>
          <p:nvPr>
            <p:ph type="body" idx="1"/>
          </p:nvPr>
        </p:nvSpPr>
        <p:spPr/>
        <p:txBody>
          <a:bodyPr/>
          <a:lstStyle/>
          <a:p>
            <a:pPr lvl="0" algn="just"/>
            <a:r>
              <a:rPr lang="en-US" smtClean="0"/>
              <a:t>Recall that the inputs to reaching definitions analysis are the relations kill(n, d), gen(n, d), and next(n, m). Because each definition is associated with a program point, we will label the definitions by the number of the program point they appear at (so the definition x = 8 will be denoted by letting d equal 2 in the relations, and the definition x = x - 1 will be denoted by letting d equal 4).</a:t>
            </a:r>
          </a:p>
          <a:p>
            <a:pPr lvl="0" algn="just"/>
            <a:endParaRPr lang="en-US" smtClean="0"/>
          </a:p>
          <a:p>
            <a:pPr lvl="0" algn="just"/>
            <a:r>
              <a:rPr lang="en-US" smtClean="0"/>
              <a:t>There are only two tuples in the gen relation of this control-flow graph: (2, 2) and (4, 4), as no other program points establish any variable definitions.</a:t>
            </a:r>
          </a:p>
          <a:p>
            <a:pPr lvl="0" algn="just"/>
            <a:endParaRPr lang="en-US" smtClean="0"/>
          </a:p>
          <a:p>
            <a:pPr lvl="0" algn="just"/>
            <a:r>
              <a:rPr lang="en-US" smtClean="0"/>
              <a:t>The next relation can be computed from the directed edges in the control-flow graph. Each edge corresponds to a tuple in this relation. This relation thus contains the following tuples:(1, 2), (2, 3), (3, 4), (3, 5), and (4, 3).</a:t>
            </a:r>
          </a:p>
          <a:p>
            <a:pPr lvl="0" algn="just"/>
            <a:endParaRPr lang="en-US" smtClean="0"/>
          </a:p>
          <a:p>
            <a:pPr lvl="0" algn="just"/>
            <a:r>
              <a:rPr lang="en-US" smtClean="0"/>
              <a:t>The kill relation is a bit more difficult to compute. A definition d is in the KILL set of a program point n if there is a definition other than d generated at n and there is a directed path from the point where d is generated to n.  Using the graph-reachability analysis we described earlier (for example), we can compute that the only such tuple that is applicable for this procedure is (4, 2), capturing the fact that the definition associated with program point 2 is killed at program point 4.</a:t>
            </a:r>
          </a:p>
          <a:p>
            <a:pPr lvl="0" algn="just"/>
            <a:endParaRPr lang="en-US"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7248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90" name="Shape 490"/>
          <p:cNvSpPr txBox="1">
            <a:spLocks noGrp="1"/>
          </p:cNvSpPr>
          <p:nvPr>
            <p:ph type="body" idx="1"/>
          </p:nvPr>
        </p:nvSpPr>
        <p:spPr/>
        <p:txBody>
          <a:bodyPr/>
          <a:lstStyle/>
          <a:p>
            <a:pPr lvl="0" algn="just"/>
            <a:r>
              <a:rPr lang="en-US" smtClean="0"/>
              <a:t>Given these input relations and the inference rules described previously, the output relations produced are as follows.</a:t>
            </a:r>
          </a:p>
          <a:p>
            <a:pPr lvl="0" algn="just"/>
            <a:endParaRPr lang="en-US" smtClean="0"/>
          </a:p>
          <a:p>
            <a:pPr lvl="0" algn="just"/>
            <a:r>
              <a:rPr lang="en-US" smtClean="0"/>
              <a:t>The in relation contains the following tuples: (3, 2), (3, 4), (4, 2), (4, 4), (5, 2), and (5, 4).</a:t>
            </a:r>
          </a:p>
          <a:p>
            <a:pPr lvl="0" algn="just"/>
            <a:endParaRPr lang="en-US" smtClean="0"/>
          </a:p>
          <a:p>
            <a:pPr lvl="0" algn="just"/>
            <a:r>
              <a:rPr lang="en-US" smtClean="0"/>
              <a:t>The out relation contains the following tuples: (2, 2), (3, 2), (3, 4), (4, 2), (4, 4), (5, 2), and (5, 4).</a:t>
            </a:r>
          </a:p>
          <a:p>
            <a:pPr lvl="0" algn="just"/>
            <a:endParaRPr lang="en-US" smtClean="0"/>
          </a:p>
          <a:p>
            <a:pPr lvl="0" algn="just"/>
            <a:r>
              <a:rPr lang="en-US" smtClean="0"/>
              <a:t>You can verify the contents of these relations for yourself by using, for example, the chaotic iteration algorithm.</a:t>
            </a:r>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999157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7" name="Shape 527"/>
          <p:cNvSpPr txBox="1">
            <a:spLocks noGrp="1"/>
          </p:cNvSpPr>
          <p:nvPr>
            <p:ph type="body" idx="1"/>
          </p:nvPr>
        </p:nvSpPr>
        <p:spPr/>
        <p:txBody>
          <a:bodyPr/>
          <a:lstStyle/>
          <a:p>
            <a:pPr lvl="0" algn="just"/>
            <a:r>
              <a:rPr lang="en-US" dirty="0" smtClean="0">
                <a:solidFill>
                  <a:srgbClr val="FF0000"/>
                </a:solidFill>
              </a:rPr>
              <a:t>{QUIZ SLIDE}</a:t>
            </a:r>
          </a:p>
          <a:p>
            <a:pPr lvl="0" algn="just"/>
            <a:endParaRPr lang="en-US" dirty="0" smtClean="0"/>
          </a:p>
          <a:p>
            <a:pPr lvl="0" algn="just"/>
            <a:r>
              <a:rPr lang="en-US" dirty="0" smtClean="0"/>
              <a:t>To practice specifying a program analysis in </a:t>
            </a:r>
            <a:r>
              <a:rPr lang="en-US" dirty="0" err="1" smtClean="0"/>
              <a:t>Datalog</a:t>
            </a:r>
            <a:r>
              <a:rPr lang="en-US" dirty="0" smtClean="0"/>
              <a:t> yourself, in the following quiz define the inference rules needed to compute a live variables analysis.</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7201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6" name="Shape 546"/>
          <p:cNvSpPr txBox="1">
            <a:spLocks noGrp="1"/>
          </p:cNvSpPr>
          <p:nvPr>
            <p:ph type="body" idx="1"/>
          </p:nvPr>
        </p:nvSpPr>
        <p:spPr/>
        <p:txBody>
          <a:bodyPr/>
          <a:lstStyle/>
          <a:p>
            <a:pPr lvl="0" algn="just"/>
            <a:r>
              <a:rPr lang="en-US" dirty="0" smtClean="0">
                <a:solidFill>
                  <a:srgbClr val="FF0000"/>
                </a:solidFill>
              </a:rPr>
              <a:t>{SOLUTION SLIDE}</a:t>
            </a:r>
          </a:p>
          <a:p>
            <a:pPr lvl="0" algn="just"/>
            <a:endParaRPr lang="en-US" dirty="0" smtClean="0"/>
          </a:p>
          <a:p>
            <a:pPr lvl="0" algn="just"/>
            <a:r>
              <a:rPr lang="en-US" dirty="0" smtClean="0"/>
              <a:t>The three rules used for live variables analysis are very similar to those for reaching definitions analysis. In fact, the only change needed is that the IN and OUT sets have swapped places. The three rules needed are:</a:t>
            </a:r>
          </a:p>
          <a:p>
            <a:pPr lvl="0" algn="just"/>
            <a:endParaRPr lang="en-US" dirty="0" smtClean="0"/>
          </a:p>
          <a:p>
            <a:pPr lvl="0" algn="just"/>
            <a:r>
              <a:rPr lang="en-US" dirty="0" smtClean="0"/>
              <a:t>in(</a:t>
            </a:r>
            <a:r>
              <a:rPr lang="en-US" dirty="0" err="1" smtClean="0"/>
              <a:t>n,v</a:t>
            </a:r>
            <a:r>
              <a:rPr lang="en-US" dirty="0" smtClean="0"/>
              <a:t>) :- gen(</a:t>
            </a:r>
            <a:r>
              <a:rPr lang="en-US" dirty="0" err="1" smtClean="0"/>
              <a:t>n,v</a:t>
            </a:r>
            <a:r>
              <a:rPr lang="en-US" dirty="0" smtClean="0"/>
              <a:t>).</a:t>
            </a:r>
          </a:p>
          <a:p>
            <a:pPr lvl="0" algn="just"/>
            <a:r>
              <a:rPr lang="en-US" dirty="0" smtClean="0"/>
              <a:t>in(</a:t>
            </a:r>
            <a:r>
              <a:rPr lang="en-US" dirty="0" err="1" smtClean="0"/>
              <a:t>n,v</a:t>
            </a:r>
            <a:r>
              <a:rPr lang="en-US" dirty="0" smtClean="0"/>
              <a:t>) :- out(</a:t>
            </a:r>
            <a:r>
              <a:rPr lang="en-US" dirty="0" err="1" smtClean="0"/>
              <a:t>n,v</a:t>
            </a:r>
            <a:r>
              <a:rPr lang="en-US" dirty="0" smtClean="0"/>
              <a:t>), !kill(</a:t>
            </a:r>
            <a:r>
              <a:rPr lang="en-US" dirty="0" err="1" smtClean="0"/>
              <a:t>n,v</a:t>
            </a:r>
            <a:r>
              <a:rPr lang="en-US" dirty="0" smtClean="0"/>
              <a:t>).</a:t>
            </a:r>
          </a:p>
          <a:p>
            <a:pPr lvl="0" algn="just"/>
            <a:r>
              <a:rPr lang="en-US" dirty="0" smtClean="0"/>
              <a:t>out(</a:t>
            </a:r>
            <a:r>
              <a:rPr lang="en-US" dirty="0" err="1" smtClean="0"/>
              <a:t>n,v</a:t>
            </a:r>
            <a:r>
              <a:rPr lang="en-US" dirty="0" smtClean="0"/>
              <a:t>) :- in(</a:t>
            </a:r>
            <a:r>
              <a:rPr lang="en-US" dirty="0" err="1" smtClean="0"/>
              <a:t>m,v</a:t>
            </a:r>
            <a:r>
              <a:rPr lang="en-US" dirty="0" smtClean="0"/>
              <a:t>), next(</a:t>
            </a:r>
            <a:r>
              <a:rPr lang="en-US" dirty="0" err="1" smtClean="0"/>
              <a:t>n,m</a:t>
            </a:r>
            <a:r>
              <a:rPr lang="en-US" dirty="0" smtClean="0"/>
              <a:t>).</a:t>
            </a:r>
          </a:p>
          <a:p>
            <a:pPr lvl="0" algn="just"/>
            <a:endParaRPr lang="en-US" dirty="0" smtClean="0"/>
          </a:p>
          <a:p>
            <a:pPr lvl="0" algn="just"/>
            <a:r>
              <a:rPr lang="en-US" dirty="0" smtClean="0"/>
              <a:t>The order of the two hypotheses in your third rule may have varied but it should be equivalent to this rule.</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137956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4" name="Shape 114"/>
          <p:cNvSpPr txBox="1">
            <a:spLocks noGrp="1"/>
          </p:cNvSpPr>
          <p:nvPr>
            <p:ph type="body" idx="1"/>
          </p:nvPr>
        </p:nvSpPr>
        <p:spPr/>
        <p:txBody>
          <a:bodyPr/>
          <a:lstStyle/>
          <a:p>
            <a:pPr lvl="0" algn="just"/>
            <a:r>
              <a:rPr lang="en-US" dirty="0" smtClean="0"/>
              <a:t>We will wrap up the lesson with a discussion of how to specify an inter-procedural analysis in </a:t>
            </a:r>
            <a:r>
              <a:rPr lang="en-US" dirty="0" err="1" smtClean="0"/>
              <a:t>Datalog</a:t>
            </a:r>
            <a:r>
              <a:rPr lang="en-US" dirty="0" smtClean="0"/>
              <a:t> using a pointer analysis as an example.</a:t>
            </a:r>
          </a:p>
          <a:p>
            <a:pPr lvl="0" algn="just"/>
            <a:endParaRPr lang="en-US" dirty="0" smtClean="0"/>
          </a:p>
          <a:p>
            <a:pPr lvl="0" algn="just"/>
            <a:r>
              <a:rPr lang="en-US" dirty="0" smtClean="0"/>
              <a:t>An inter-procedural analysis is an analysis that spans multiple procedures in a program.</a:t>
            </a:r>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73251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3" name="Shape 573"/>
          <p:cNvSpPr txBox="1">
            <a:spLocks noGrp="1"/>
          </p:cNvSpPr>
          <p:nvPr>
            <p:ph type="body" idx="1"/>
          </p:nvPr>
        </p:nvSpPr>
        <p:spPr/>
        <p:txBody>
          <a:bodyPr/>
          <a:lstStyle/>
          <a:p>
            <a:pPr lvl="0" algn="just"/>
            <a:r>
              <a:rPr lang="en-US" dirty="0" smtClean="0"/>
              <a:t>Let's now consider a flow-insensitive may-alias analysis on programs in the following language.</a:t>
            </a:r>
          </a:p>
          <a:p>
            <a:pPr lvl="0" algn="just"/>
            <a:endParaRPr lang="en-US" dirty="0" smtClean="0"/>
          </a:p>
          <a:p>
            <a:pPr lvl="0" algn="just"/>
            <a:r>
              <a:rPr lang="en-US" dirty="0" smtClean="0"/>
              <a:t>A program in this language consists of functions that have a single argument variable and whose body is a set of simple statements s1, through </a:t>
            </a:r>
            <a:r>
              <a:rPr lang="en-US" dirty="0" err="1" smtClean="0"/>
              <a:t>sn</a:t>
            </a:r>
            <a:r>
              <a:rPr lang="en-US" dirty="0" smtClean="0"/>
              <a:t>.  For convenience of presentation, we presume that the flow-insensitivity approximation has already been applied to the body of the function, enabling us to view it as a set of statements rather than a control-flow graph.</a:t>
            </a:r>
          </a:p>
          <a:p>
            <a:pPr lvl="0" algn="just"/>
            <a:r>
              <a:rPr lang="en-US" dirty="0" smtClean="0"/>
              <a:t> </a:t>
            </a:r>
          </a:p>
          <a:p>
            <a:pPr lvl="0" algn="just"/>
            <a:r>
              <a:rPr lang="en-US" dirty="0" smtClean="0"/>
              <a:t>Each statement is either an object allocation statement, a copy assignment, a return statement, or a call to a function f with actual argument u whose return result is assigned to v.</a:t>
            </a:r>
          </a:p>
          <a:p>
            <a:pPr lvl="0" algn="just"/>
            <a:endParaRPr lang="en-US" dirty="0" smtClean="0"/>
          </a:p>
          <a:p>
            <a:pPr lvl="0" algn="just"/>
            <a:r>
              <a:rPr lang="en-US" dirty="0" smtClean="0"/>
              <a:t>Since we are dealing with a pointer analysis, we are only concerned with pointer typed variables, and we presume that each object allocation site is associated with a unique label.</a:t>
            </a:r>
          </a:p>
          <a:p>
            <a:pPr lvl="0" algn="just"/>
            <a:r>
              <a:rPr lang="en-US" dirty="0" smtClean="0"/>
              <a:t> </a:t>
            </a:r>
          </a:p>
          <a:p>
            <a:pPr lvl="0" algn="just"/>
            <a:r>
              <a:rPr lang="en-US" dirty="0" smtClean="0"/>
              <a:t>For simplicity, we do not allow field-reads or field-writes in this language.</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278840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3" name="Shape 573"/>
          <p:cNvSpPr txBox="1">
            <a:spLocks noGrp="1"/>
          </p:cNvSpPr>
          <p:nvPr>
            <p:ph type="body" idx="1"/>
          </p:nvPr>
        </p:nvSpPr>
        <p:spPr/>
        <p:txBody>
          <a:bodyPr/>
          <a:lstStyle/>
          <a:p>
            <a:pPr lvl="0" algn="just"/>
            <a:r>
              <a:rPr lang="en-US" dirty="0" smtClean="0"/>
              <a:t>Let’s first look at the intra-procedural aspects of the pointer analysis for our language.  For this part of the analysis, we can ignore the function call and return statements, though we'll come back to them when we consider the inter-procedural aspects of the analysis.</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98043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p:txBody>
          <a:bodyPr/>
          <a:lstStyle/>
          <a:p>
            <a:pPr lvl="0" algn="just"/>
            <a:r>
              <a:rPr lang="en-US" dirty="0" smtClean="0"/>
              <a:t>In constraint-based analysis, the analysis designer defines the specification of the program analysis using what is called a constraint language, and a constraint solver automates the implementation of the analysis.</a:t>
            </a:r>
          </a:p>
          <a:p>
            <a:pPr lvl="0" algn="just"/>
            <a:endParaRPr lang="en-US" dirty="0"/>
          </a:p>
        </p:txBody>
      </p:sp>
      <p:sp>
        <p:nvSpPr>
          <p:cNvPr id="4" name="Slide Image Placeholder 3"/>
          <p:cNvSpPr>
            <a:spLocks noGrp="1" noRot="1" noChangeAspect="1"/>
          </p:cNvSpPr>
          <p:nvPr>
            <p:ph type="sldImg"/>
          </p:nvPr>
        </p:nvSpPr>
        <p:spPr>
          <a:xfrm>
            <a:off x="777875" y="685800"/>
            <a:ext cx="3657600" cy="2743200"/>
          </a:xfrm>
        </p:spPr>
      </p:sp>
      <p:sp>
        <p:nvSpPr>
          <p:cNvPr id="2" name="Slide Number Placeholder 1"/>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361171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3" name="Shape 623"/>
          <p:cNvSpPr txBox="1">
            <a:spLocks noGrp="1"/>
          </p:cNvSpPr>
          <p:nvPr>
            <p:ph type="body" idx="1"/>
          </p:nvPr>
        </p:nvSpPr>
        <p:spPr/>
        <p:txBody>
          <a:bodyPr/>
          <a:lstStyle/>
          <a:p>
            <a:pPr lvl="0" algn="just"/>
            <a:r>
              <a:rPr lang="en-US" dirty="0" smtClean="0"/>
              <a:t>Let’s recall the specification of the pointer analysis rules associated with the object allocation and copy assignment statements as depicted in this diagram.</a:t>
            </a:r>
          </a:p>
          <a:p>
            <a:pPr lvl="0" algn="just"/>
            <a:endParaRPr lang="en-US" dirty="0" smtClean="0"/>
          </a:p>
          <a:p>
            <a:pPr lvl="0" algn="just"/>
            <a:r>
              <a:rPr lang="en-US" dirty="0" smtClean="0"/>
              <a:t>Before analyzing an object allocation statement `v = new h`, if the variable v points to an allocation site labeled h2, then after analyzing this statement, v may point to both allocation sites h and h2.</a:t>
            </a:r>
          </a:p>
          <a:p>
            <a:pPr lvl="0" algn="just"/>
            <a:endParaRPr lang="en-US" dirty="0" smtClean="0"/>
          </a:p>
          <a:p>
            <a:pPr lvl="0" algn="just"/>
            <a:r>
              <a:rPr lang="en-US" dirty="0" smtClean="0"/>
              <a:t>Likewise, before analyzing a copy assignment statement `v = u`, if the variable v points to an allocation site labeled h and variable u points to an allocation site labeled h2, then after analyzing this statement, v may point to both h and h2.</a:t>
            </a:r>
          </a:p>
          <a:p>
            <a:pPr lvl="0" algn="just"/>
            <a:endParaRPr lang="en-US" dirty="0" smtClean="0"/>
          </a:p>
          <a:p>
            <a:pPr lvl="0" algn="just"/>
            <a:r>
              <a:rPr lang="en-US" dirty="0" smtClean="0"/>
              <a:t>Note that in both cases, we accumulate points-to facts of variables rather than overwriting them, as this particular pointer analysis performs weak updates rather than strong updates, given its flow-insensitive nature.</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459121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60" name="Shape 660"/>
          <p:cNvSpPr txBox="1">
            <a:spLocks noGrp="1"/>
          </p:cNvSpPr>
          <p:nvPr>
            <p:ph type="body" idx="1"/>
          </p:nvPr>
        </p:nvSpPr>
        <p:spPr/>
        <p:txBody>
          <a:bodyPr/>
          <a:lstStyle/>
          <a:p>
            <a:pPr lvl="0" algn="just"/>
            <a:r>
              <a:rPr lang="en-US" dirty="0" smtClean="0"/>
              <a:t>The input relations to the pointer analysis correspond to object allocation and copy assignment statements.</a:t>
            </a:r>
          </a:p>
          <a:p>
            <a:pPr lvl="0" algn="just"/>
            <a:endParaRPr lang="en-US" dirty="0" smtClean="0"/>
          </a:p>
          <a:p>
            <a:pPr lvl="0" algn="just"/>
            <a:r>
              <a:rPr lang="en-US" dirty="0" smtClean="0"/>
              <a:t>The first one is new(</a:t>
            </a:r>
            <a:r>
              <a:rPr lang="en-US" dirty="0" err="1" smtClean="0"/>
              <a:t>v:V</a:t>
            </a:r>
            <a:r>
              <a:rPr lang="en-US" dirty="0" smtClean="0"/>
              <a:t>, </a:t>
            </a:r>
            <a:r>
              <a:rPr lang="en-US" dirty="0" err="1" smtClean="0"/>
              <a:t>h:H</a:t>
            </a:r>
            <a:r>
              <a:rPr lang="en-US" dirty="0" smtClean="0"/>
              <a:t>), meaning that the object allocation statement v = new h appears in the program being analyzed, and the second is assign(</a:t>
            </a:r>
            <a:r>
              <a:rPr lang="en-US" dirty="0" err="1" smtClean="0"/>
              <a:t>v:V</a:t>
            </a:r>
            <a:r>
              <a:rPr lang="en-US" dirty="0" smtClean="0"/>
              <a:t>, </a:t>
            </a:r>
            <a:r>
              <a:rPr lang="en-US" dirty="0" err="1" smtClean="0"/>
              <a:t>u:V</a:t>
            </a:r>
            <a:r>
              <a:rPr lang="en-US" dirty="0" smtClean="0"/>
              <a:t>), meaning that the copy assignment statement v = u appears in the program.</a:t>
            </a:r>
          </a:p>
          <a:p>
            <a:pPr lvl="0" algn="just"/>
            <a:endParaRPr lang="en-US" dirty="0" smtClean="0"/>
          </a:p>
          <a:p>
            <a:pPr lvl="0" algn="just"/>
            <a:r>
              <a:rPr lang="en-US" dirty="0" smtClean="0"/>
              <a:t>(The letter V denotes the set of all pointer-typed variables and the letter H denotes the set of labels of all object allocation statements.)</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33784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3" name="Shape 623"/>
          <p:cNvSpPr txBox="1">
            <a:spLocks noGrp="1"/>
          </p:cNvSpPr>
          <p:nvPr>
            <p:ph type="body" idx="1"/>
          </p:nvPr>
        </p:nvSpPr>
        <p:spPr/>
        <p:txBody>
          <a:bodyPr/>
          <a:lstStyle/>
          <a:p>
            <a:pPr lvl="0" algn="just"/>
            <a:r>
              <a:rPr lang="en-US" dirty="0" smtClean="0"/>
              <a:t>The output relation generated by the pointer analysis is of the form points(</a:t>
            </a:r>
            <a:r>
              <a:rPr lang="en-US" dirty="0" err="1" smtClean="0"/>
              <a:t>v:V</a:t>
            </a:r>
            <a:r>
              <a:rPr lang="en-US" dirty="0" smtClean="0"/>
              <a:t>, </a:t>
            </a:r>
            <a:r>
              <a:rPr lang="en-US" dirty="0" err="1" smtClean="0"/>
              <a:t>h:H</a:t>
            </a:r>
            <a:r>
              <a:rPr lang="en-US" dirty="0" smtClean="0"/>
              <a:t>), meaning that the variable v may point to an object allocated at the site labeled h.</a:t>
            </a:r>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46353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6" name="Shape 696"/>
          <p:cNvSpPr txBox="1">
            <a:spLocks noGrp="1"/>
          </p:cNvSpPr>
          <p:nvPr>
            <p:ph type="body" idx="1"/>
          </p:nvPr>
        </p:nvSpPr>
        <p:spPr/>
        <p:txBody>
          <a:bodyPr/>
          <a:lstStyle/>
          <a:p>
            <a:pPr lvl="0" algn="just"/>
            <a:r>
              <a:rPr lang="en-US" dirty="0" smtClean="0"/>
              <a:t>Finally, the inference rules used to compute the points-to information are defined to reflect the diagrams depicting the specification of the pointer analysis.</a:t>
            </a:r>
          </a:p>
          <a:p>
            <a:pPr lvl="0" algn="just"/>
            <a:endParaRPr lang="en-US" dirty="0" smtClean="0"/>
          </a:p>
          <a:p>
            <a:pPr lvl="0" algn="just"/>
            <a:r>
              <a:rPr lang="en-US" dirty="0" smtClean="0"/>
              <a:t>The rule for object allocation statements is:</a:t>
            </a:r>
          </a:p>
          <a:p>
            <a:pPr lvl="0" algn="just"/>
            <a:endParaRPr lang="en-US" dirty="0" smtClean="0"/>
          </a:p>
          <a:p>
            <a:pPr lvl="0" algn="just"/>
            <a:r>
              <a:rPr lang="en-US" dirty="0" smtClean="0"/>
              <a:t>points(v, h) :- new(v, h).</a:t>
            </a:r>
            <a:br>
              <a:rPr lang="en-US" dirty="0" smtClean="0"/>
            </a:br>
            <a:endParaRPr lang="en-US" dirty="0" smtClean="0"/>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05336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3" name="Shape 733"/>
          <p:cNvSpPr txBox="1">
            <a:spLocks noGrp="1"/>
          </p:cNvSpPr>
          <p:nvPr>
            <p:ph type="body" idx="1"/>
          </p:nvPr>
        </p:nvSpPr>
        <p:spPr/>
        <p:txBody>
          <a:bodyPr/>
          <a:lstStyle/>
          <a:p>
            <a:pPr lvl="0" algn="just"/>
            <a:r>
              <a:rPr lang="en-US" dirty="0" smtClean="0"/>
              <a:t>and the rule for copy assignment statements is:</a:t>
            </a:r>
          </a:p>
          <a:p>
            <a:pPr lvl="0" algn="just"/>
            <a:endParaRPr lang="en-US" dirty="0" smtClean="0"/>
          </a:p>
          <a:p>
            <a:pPr lvl="0" algn="just"/>
            <a:r>
              <a:rPr lang="en-US" dirty="0" smtClean="0"/>
              <a:t>points(v, h) :- assign(v, u), points(u, h).</a:t>
            </a:r>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065635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3" name="Shape 573"/>
          <p:cNvSpPr txBox="1">
            <a:spLocks noGrp="1"/>
          </p:cNvSpPr>
          <p:nvPr>
            <p:ph type="body" idx="1"/>
          </p:nvPr>
        </p:nvSpPr>
        <p:spPr/>
        <p:txBody>
          <a:bodyPr/>
          <a:lstStyle/>
          <a:p>
            <a:pPr lvl="0" algn="just"/>
            <a:r>
              <a:rPr lang="en-US" dirty="0" smtClean="0"/>
              <a:t>Now let us remove the restriction on function call and return statements, which will allow us to conduct inter-procedural pointer analysis.</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133005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6" name="Shape 806"/>
          <p:cNvSpPr txBox="1">
            <a:spLocks noGrp="1"/>
          </p:cNvSpPr>
          <p:nvPr>
            <p:ph type="body" idx="1"/>
          </p:nvPr>
        </p:nvSpPr>
        <p:spPr/>
        <p:txBody>
          <a:bodyPr/>
          <a:lstStyle/>
          <a:p>
            <a:pPr lvl="0" algn="just"/>
            <a:r>
              <a:rPr lang="en-US" dirty="0" smtClean="0"/>
              <a:t>Suppose we have the following program to analyze.  The program has two statements: an object allocation statement x = new h1 and a function call statement y = f(x).  Function f takes a single argument v and has two statements in its body: u = v and return u.</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47282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6" name="Shape 816"/>
          <p:cNvSpPr txBox="1">
            <a:spLocks noGrp="1"/>
          </p:cNvSpPr>
          <p:nvPr>
            <p:ph type="body" idx="1"/>
          </p:nvPr>
        </p:nvSpPr>
        <p:spPr/>
        <p:txBody>
          <a:bodyPr/>
          <a:lstStyle/>
          <a:p>
            <a:pPr lvl="0" algn="just"/>
            <a:r>
              <a:rPr lang="en-US" dirty="0" smtClean="0"/>
              <a:t>To analyze the program, we need to introduce rules for handling function calls and returns.</a:t>
            </a:r>
          </a:p>
          <a:p>
            <a:pPr lvl="0" algn="just"/>
            <a:endParaRPr lang="en-US" dirty="0" smtClean="0"/>
          </a:p>
          <a:p>
            <a:pPr lvl="0" algn="just"/>
            <a:r>
              <a:rPr lang="en-US" dirty="0" smtClean="0"/>
              <a:t>So far, we know how to address the object allocation and copy assignment statements via the input relations new(v, h) and assign(v, u).</a:t>
            </a:r>
          </a:p>
          <a:p>
            <a:pPr lvl="0" algn="just"/>
            <a:endParaRPr lang="en-US" dirty="0" smtClean="0"/>
          </a:p>
          <a:p>
            <a:pPr lvl="0" algn="just"/>
            <a:r>
              <a:rPr lang="en-US" dirty="0" smtClean="0"/>
              <a:t>But how do we handle function calls and returns?</a:t>
            </a:r>
          </a:p>
          <a:p>
            <a:pPr lvl="0" algn="just"/>
            <a:endParaRPr lang="en-US" dirty="0" smtClean="0"/>
          </a:p>
          <a:p>
            <a:pPr lvl="0" algn="just"/>
            <a:r>
              <a:rPr lang="en-US" dirty="0" smtClean="0"/>
              <a:t>The trick is to treat parameter passing and return statements as copy assignments.</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85250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7" name="Shape 827"/>
          <p:cNvSpPr txBox="1">
            <a:spLocks noGrp="1"/>
          </p:cNvSpPr>
          <p:nvPr>
            <p:ph type="body" idx="1"/>
          </p:nvPr>
        </p:nvSpPr>
        <p:spPr/>
        <p:txBody>
          <a:bodyPr/>
          <a:lstStyle/>
          <a:p>
            <a:pPr lvl="0" algn="just"/>
            <a:r>
              <a:rPr lang="en-US" dirty="0" smtClean="0"/>
              <a:t>More concretely, the line y = f(x) can be effectively replaced by three lines:</a:t>
            </a:r>
          </a:p>
          <a:p>
            <a:pPr lvl="0" algn="just"/>
            <a:endParaRPr lang="en-US" dirty="0" smtClean="0"/>
          </a:p>
          <a:p>
            <a:pPr lvl="0" algn="just"/>
            <a:r>
              <a:rPr lang="en-US" dirty="0" smtClean="0"/>
              <a:t>v = x;</a:t>
            </a:r>
            <a:br>
              <a:rPr lang="en-US" dirty="0" smtClean="0"/>
            </a:br>
            <a:r>
              <a:rPr lang="en-US" dirty="0" smtClean="0"/>
              <a:t>u = v;</a:t>
            </a:r>
            <a:br>
              <a:rPr lang="en-US" dirty="0" smtClean="0"/>
            </a:br>
            <a:r>
              <a:rPr lang="en-US" dirty="0" smtClean="0"/>
              <a:t>y = u;</a:t>
            </a:r>
            <a:br>
              <a:rPr lang="en-US" dirty="0" smtClean="0"/>
            </a:br>
            <a:endParaRPr lang="en-US" dirty="0" smtClean="0"/>
          </a:p>
          <a:p>
            <a:pPr lvl="0" algn="just"/>
            <a:r>
              <a:rPr lang="en-US" dirty="0" smtClean="0"/>
              <a:t>where the first line assigns the value of the passed argument x to the variable v, the second line is the body of the function f, which in this case is just the statement u = v, and the third line assigns the value of variable u that would be returned to variable y receiving the output of the function call f(x).</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377077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9" name="Shape 849"/>
          <p:cNvSpPr txBox="1">
            <a:spLocks noGrp="1"/>
          </p:cNvSpPr>
          <p:nvPr>
            <p:ph type="body" idx="1"/>
          </p:nvPr>
        </p:nvSpPr>
        <p:spPr/>
        <p:txBody>
          <a:bodyPr/>
          <a:lstStyle/>
          <a:p>
            <a:pPr lvl="0" algn="just"/>
            <a:r>
              <a:rPr lang="en-US" dirty="0" smtClean="0"/>
              <a:t>To implement the inter-procedural version of the pointer analysis, we need to add input relations capturing function calls, function definitions, and return statements:</a:t>
            </a:r>
            <a:br>
              <a:rPr lang="en-US" dirty="0" smtClean="0"/>
            </a:br>
            <a:endParaRPr lang="en-US" dirty="0" smtClean="0"/>
          </a:p>
          <a:p>
            <a:pPr lvl="0" algn="just"/>
            <a:r>
              <a:rPr lang="en-US" dirty="0" err="1" smtClean="0"/>
              <a:t>arg</a:t>
            </a:r>
            <a:r>
              <a:rPr lang="en-US" dirty="0" smtClean="0"/>
              <a:t>(</a:t>
            </a:r>
            <a:r>
              <a:rPr lang="en-US" dirty="0" err="1" smtClean="0"/>
              <a:t>f:F</a:t>
            </a:r>
            <a:r>
              <a:rPr lang="en-US" dirty="0" smtClean="0"/>
              <a:t>, </a:t>
            </a:r>
            <a:r>
              <a:rPr lang="en-US" dirty="0" err="1" smtClean="0"/>
              <a:t>v:V</a:t>
            </a:r>
            <a:r>
              <a:rPr lang="en-US" dirty="0" smtClean="0"/>
              <a:t>)</a:t>
            </a:r>
            <a:br>
              <a:rPr lang="en-US" dirty="0" smtClean="0"/>
            </a:br>
            <a:r>
              <a:rPr lang="en-US" dirty="0" smtClean="0"/>
              <a:t>ret(</a:t>
            </a:r>
            <a:r>
              <a:rPr lang="en-US" dirty="0" err="1" smtClean="0"/>
              <a:t>f:F</a:t>
            </a:r>
            <a:r>
              <a:rPr lang="en-US" dirty="0" smtClean="0"/>
              <a:t>, </a:t>
            </a:r>
            <a:r>
              <a:rPr lang="en-US" dirty="0" err="1" smtClean="0"/>
              <a:t>u:V</a:t>
            </a:r>
            <a:r>
              <a:rPr lang="en-US" dirty="0" smtClean="0"/>
              <a:t>)</a:t>
            </a:r>
          </a:p>
          <a:p>
            <a:pPr lvl="0" algn="just"/>
            <a:r>
              <a:rPr lang="en-US" dirty="0" smtClean="0"/>
              <a:t>call(</a:t>
            </a:r>
            <a:r>
              <a:rPr lang="en-US" dirty="0" err="1" smtClean="0"/>
              <a:t>y:V</a:t>
            </a:r>
            <a:r>
              <a:rPr lang="en-US" dirty="0" smtClean="0"/>
              <a:t>, </a:t>
            </a:r>
            <a:r>
              <a:rPr lang="en-US" dirty="0" err="1" smtClean="0"/>
              <a:t>f:F</a:t>
            </a:r>
            <a:r>
              <a:rPr lang="en-US" dirty="0" smtClean="0"/>
              <a:t>, </a:t>
            </a:r>
            <a:r>
              <a:rPr lang="en-US" dirty="0" err="1" smtClean="0"/>
              <a:t>x:V</a:t>
            </a:r>
            <a:r>
              <a:rPr lang="en-US" dirty="0" smtClean="0"/>
              <a:t>)</a:t>
            </a:r>
          </a:p>
          <a:p>
            <a:pPr lvl="0" algn="just"/>
            <a:endParaRPr lang="en-US" dirty="0" smtClean="0"/>
          </a:p>
          <a:p>
            <a:pPr lvl="0" algn="just"/>
            <a:r>
              <a:rPr lang="en-US" dirty="0" smtClean="0"/>
              <a:t>where the letter F denotes the set of all functions in the program being analyzed.</a:t>
            </a:r>
          </a:p>
          <a:p>
            <a:pPr lvl="0" algn="just"/>
            <a:endParaRPr lang="en-US" dirty="0" smtClean="0"/>
          </a:p>
          <a:p>
            <a:pPr lvl="0" algn="just"/>
            <a:r>
              <a:rPr lang="en-US" dirty="0" err="1" smtClean="0"/>
              <a:t>arg</a:t>
            </a:r>
            <a:r>
              <a:rPr lang="en-US" dirty="0" smtClean="0"/>
              <a:t>(</a:t>
            </a:r>
            <a:r>
              <a:rPr lang="en-US" dirty="0" err="1" smtClean="0"/>
              <a:t>f:F</a:t>
            </a:r>
            <a:r>
              <a:rPr lang="en-US" dirty="0" smtClean="0"/>
              <a:t>, </a:t>
            </a:r>
            <a:r>
              <a:rPr lang="en-US" dirty="0" err="1" smtClean="0"/>
              <a:t>v:V</a:t>
            </a:r>
            <a:r>
              <a:rPr lang="en-US" dirty="0" smtClean="0"/>
              <a:t>) means that the function f is defined with v as its argument variable.</a:t>
            </a:r>
          </a:p>
          <a:p>
            <a:pPr lvl="0" algn="just"/>
            <a:endParaRPr lang="en-US" dirty="0" smtClean="0"/>
          </a:p>
          <a:p>
            <a:pPr lvl="0" algn="just"/>
            <a:r>
              <a:rPr lang="en-US" dirty="0" smtClean="0"/>
              <a:t>ret(</a:t>
            </a:r>
            <a:r>
              <a:rPr lang="en-US" dirty="0" err="1" smtClean="0"/>
              <a:t>f:F</a:t>
            </a:r>
            <a:r>
              <a:rPr lang="en-US" dirty="0" smtClean="0"/>
              <a:t>, </a:t>
            </a:r>
            <a:r>
              <a:rPr lang="en-US" dirty="0" err="1" smtClean="0"/>
              <a:t>u:V</a:t>
            </a:r>
            <a:r>
              <a:rPr lang="en-US" dirty="0" smtClean="0"/>
              <a:t>) means that the function f returns the value of the variable u.</a:t>
            </a:r>
          </a:p>
          <a:p>
            <a:pPr lvl="0" algn="just"/>
            <a:endParaRPr lang="en-US" dirty="0" smtClean="0"/>
          </a:p>
          <a:p>
            <a:pPr lvl="0" algn="just"/>
            <a:r>
              <a:rPr lang="en-US" dirty="0" smtClean="0"/>
              <a:t>And call(</a:t>
            </a:r>
            <a:r>
              <a:rPr lang="en-US" dirty="0" err="1" smtClean="0"/>
              <a:t>y:V</a:t>
            </a:r>
            <a:r>
              <a:rPr lang="en-US" dirty="0" smtClean="0"/>
              <a:t>, </a:t>
            </a:r>
            <a:r>
              <a:rPr lang="en-US" dirty="0" err="1" smtClean="0"/>
              <a:t>f:F</a:t>
            </a:r>
            <a:r>
              <a:rPr lang="en-US" dirty="0" smtClean="0"/>
              <a:t>, </a:t>
            </a:r>
            <a:r>
              <a:rPr lang="en-US" dirty="0" err="1" smtClean="0"/>
              <a:t>x:V</a:t>
            </a:r>
            <a:r>
              <a:rPr lang="en-US" dirty="0" smtClean="0"/>
              <a:t>) means that the function f is called with argument variable x and that its output is assigned to the variable y.</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34544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p:txBody>
          <a:bodyPr/>
          <a:lstStyle/>
          <a:p>
            <a:pPr lvl="0" algn="just"/>
            <a:r>
              <a:rPr lang="en-US" dirty="0" smtClean="0"/>
              <a:t>This approach to program analysis has several benefits.</a:t>
            </a:r>
          </a:p>
          <a:p>
            <a:pPr lvl="0" algn="just"/>
            <a:endParaRPr lang="en-US" dirty="0" smtClean="0"/>
          </a:p>
          <a:p>
            <a:pPr lvl="0" algn="just"/>
            <a:r>
              <a:rPr lang="en-US" dirty="0" smtClean="0"/>
              <a:t>Because the analysis specification is separated from the implementation, analysis designers can focus their efforts on specifying what information the analysis must compute, rather than implementing how the analysis should compute that information efficiently.</a:t>
            </a:r>
          </a:p>
          <a:p>
            <a:pPr lvl="0" algn="just"/>
            <a:endParaRPr lang="en-US" dirty="0" smtClean="0"/>
          </a:p>
          <a:p>
            <a:pPr lvl="0" algn="just"/>
            <a:r>
              <a:rPr lang="en-US" dirty="0" smtClean="0"/>
              <a:t>Another benefit of constraint-based analysis is that it yields natural program specifications: just like types in a type system, constraints are usually defined locally, and solving their conjunction captures global properties about the program.</a:t>
            </a:r>
          </a:p>
          <a:p>
            <a:pPr lvl="0" algn="just"/>
            <a:endParaRPr lang="en-US" dirty="0" smtClean="0"/>
          </a:p>
          <a:p>
            <a:pPr lvl="0" algn="just"/>
            <a:r>
              <a:rPr lang="en-US" dirty="0" smtClean="0"/>
              <a:t>Finally, the modularization of the program analysis task into a specification and an implementation sub-problem allows the specification to be agnostic of the implementation.  In other words, we can "plug-and-play" powerful, off-the-shelf constraint solvers, giving us flexibility that would otherwise not be available.</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83696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60" name="Shape 860"/>
          <p:cNvSpPr txBox="1">
            <a:spLocks noGrp="1"/>
          </p:cNvSpPr>
          <p:nvPr>
            <p:ph type="body" idx="1"/>
          </p:nvPr>
        </p:nvSpPr>
        <p:spPr/>
        <p:txBody>
          <a:bodyPr/>
          <a:lstStyle/>
          <a:p>
            <a:pPr lvl="0" algn="just"/>
            <a:r>
              <a:rPr lang="en-US" dirty="0" smtClean="0"/>
              <a:t>So, for our example program, we would include the following tuples: tuple (</a:t>
            </a:r>
            <a:r>
              <a:rPr lang="en-US" dirty="0" err="1" smtClean="0"/>
              <a:t>f,v</a:t>
            </a:r>
            <a:r>
              <a:rPr lang="en-US" dirty="0" smtClean="0"/>
              <a:t>) in the </a:t>
            </a:r>
            <a:r>
              <a:rPr lang="en-US" dirty="0" err="1" smtClean="0"/>
              <a:t>arg</a:t>
            </a:r>
            <a:r>
              <a:rPr lang="en-US" dirty="0" smtClean="0"/>
              <a:t> relation, tuple (</a:t>
            </a:r>
            <a:r>
              <a:rPr lang="en-US" dirty="0" err="1" smtClean="0"/>
              <a:t>f,u</a:t>
            </a:r>
            <a:r>
              <a:rPr lang="en-US" dirty="0" smtClean="0"/>
              <a:t>) in the ret relation, and tuple (</a:t>
            </a:r>
            <a:r>
              <a:rPr lang="en-US" dirty="0" err="1" smtClean="0"/>
              <a:t>y,f,x</a:t>
            </a:r>
            <a:r>
              <a:rPr lang="en-US" dirty="0" smtClean="0"/>
              <a:t>) in the call relation.</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87297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4" name="Shape 874"/>
          <p:cNvSpPr txBox="1">
            <a:spLocks noGrp="1"/>
          </p:cNvSpPr>
          <p:nvPr>
            <p:ph type="body" idx="1"/>
          </p:nvPr>
        </p:nvSpPr>
        <p:spPr/>
        <p:txBody>
          <a:bodyPr/>
          <a:lstStyle/>
          <a:p>
            <a:pPr lvl="0" algn="just"/>
            <a:r>
              <a:rPr lang="en-US" dirty="0" smtClean="0"/>
              <a:t>Finally, we add new rules of inference to compute points-to information from these relations.  The first rule is</a:t>
            </a:r>
          </a:p>
          <a:p>
            <a:pPr lvl="0" algn="just"/>
            <a:endParaRPr lang="en-US" dirty="0" smtClean="0"/>
          </a:p>
          <a:p>
            <a:pPr lvl="0" algn="just"/>
            <a:r>
              <a:rPr lang="en-US" dirty="0" smtClean="0"/>
              <a:t>points(v, h) :- call(_, f, x), </a:t>
            </a:r>
            <a:r>
              <a:rPr lang="en-US" dirty="0" err="1" smtClean="0"/>
              <a:t>arg</a:t>
            </a:r>
            <a:r>
              <a:rPr lang="en-US" dirty="0" smtClean="0"/>
              <a:t>(f, v), points(x, h).</a:t>
            </a:r>
          </a:p>
          <a:p>
            <a:pPr lvl="0" algn="just"/>
            <a:endParaRPr lang="en-US" dirty="0" smtClean="0"/>
          </a:p>
          <a:p>
            <a:pPr lvl="0" algn="just"/>
            <a:r>
              <a:rPr lang="en-US" dirty="0" smtClean="0"/>
              <a:t>to reflect the fact that the variable v in the definition of f may point to the same allocation site as the variable x passed into f at the call.</a:t>
            </a:r>
          </a:p>
          <a:p>
            <a:pPr lvl="0" algn="just"/>
            <a:endParaRPr lang="en-US" dirty="0" smtClean="0"/>
          </a:p>
          <a:p>
            <a:pPr lvl="0" algn="just"/>
            <a:r>
              <a:rPr lang="en-US" dirty="0" smtClean="0"/>
              <a:t>The underscore character refers to a "wildcard": it doesn't matter what variable is present in that slot, as the output is unaffected by it.</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71757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6" name="Shape 886"/>
          <p:cNvSpPr txBox="1">
            <a:spLocks noGrp="1"/>
          </p:cNvSpPr>
          <p:nvPr>
            <p:ph type="body" idx="1"/>
          </p:nvPr>
        </p:nvSpPr>
        <p:spPr/>
        <p:txBody>
          <a:bodyPr/>
          <a:lstStyle/>
          <a:p>
            <a:pPr lvl="0" algn="just"/>
            <a:r>
              <a:rPr lang="en-US" dirty="0" smtClean="0"/>
              <a:t>And the second new inference rule is</a:t>
            </a:r>
          </a:p>
          <a:p>
            <a:pPr lvl="0" algn="just"/>
            <a:endParaRPr lang="en-US" dirty="0" smtClean="0"/>
          </a:p>
          <a:p>
            <a:pPr lvl="0" algn="just"/>
            <a:r>
              <a:rPr lang="en-US" dirty="0" smtClean="0"/>
              <a:t>points(y, h) :- call(y, f, _), ret(f, u), points(u, h).</a:t>
            </a:r>
          </a:p>
          <a:p>
            <a:pPr lvl="0" algn="just"/>
            <a:endParaRPr lang="en-US" dirty="0" smtClean="0"/>
          </a:p>
          <a:p>
            <a:pPr lvl="0" algn="just"/>
            <a:r>
              <a:rPr lang="en-US" dirty="0" smtClean="0"/>
              <a:t>to reflect that if variable y receives the output of a call to f, and f returns the variable u, then y may point to the same allocation site as u.</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69795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7" name="Shape 257"/>
          <p:cNvSpPr txBox="1">
            <a:spLocks noGrp="1"/>
          </p:cNvSpPr>
          <p:nvPr>
            <p:ph type="body" idx="1"/>
          </p:nvPr>
        </p:nvSpPr>
        <p:spPr/>
        <p:txBody>
          <a:bodyPr/>
          <a:lstStyle/>
          <a:p>
            <a:pPr lvl="0" algn="just"/>
            <a:r>
              <a:rPr lang="en-US" dirty="0" smtClean="0">
                <a:solidFill>
                  <a:srgbClr val="FF0000"/>
                </a:solidFill>
              </a:rPr>
              <a:t>{QUIZ SLIDE}</a:t>
            </a:r>
          </a:p>
          <a:p>
            <a:pPr lvl="0" algn="just"/>
            <a:endParaRPr lang="en-US" dirty="0" smtClean="0"/>
          </a:p>
          <a:p>
            <a:pPr lvl="0" algn="just"/>
            <a:r>
              <a:rPr lang="en-US" dirty="0" smtClean="0"/>
              <a:t>Suppose you want to compute the relation </a:t>
            </a:r>
            <a:r>
              <a:rPr lang="en-US" dirty="0" err="1" smtClean="0"/>
              <a:t>mustNotAlias</a:t>
            </a:r>
            <a:r>
              <a:rPr lang="en-US" dirty="0" smtClean="0"/>
              <a:t> for a program in our toy language, where </a:t>
            </a:r>
            <a:r>
              <a:rPr lang="en-US" dirty="0" err="1" smtClean="0"/>
              <a:t>mustNotAlias</a:t>
            </a:r>
            <a:r>
              <a:rPr lang="en-US" dirty="0" smtClean="0"/>
              <a:t>(</a:t>
            </a:r>
            <a:r>
              <a:rPr lang="en-US" dirty="0" err="1" smtClean="0"/>
              <a:t>u,v</a:t>
            </a:r>
            <a:r>
              <a:rPr lang="en-US" dirty="0" smtClean="0"/>
              <a:t>) holds if and only if u and v do not alias in any run of the program.</a:t>
            </a:r>
          </a:p>
          <a:p>
            <a:pPr lvl="0" algn="just"/>
            <a:endParaRPr lang="en-US" dirty="0" smtClean="0"/>
          </a:p>
          <a:p>
            <a:pPr lvl="0" algn="just"/>
            <a:r>
              <a:rPr lang="en-US" dirty="0" smtClean="0"/>
              <a:t>Select each of the </a:t>
            </a:r>
            <a:r>
              <a:rPr lang="en-US" dirty="0" err="1" smtClean="0"/>
              <a:t>Datalog</a:t>
            </a:r>
            <a:r>
              <a:rPr lang="en-US" dirty="0" smtClean="0"/>
              <a:t> programs below that will compute the correct output.</a:t>
            </a:r>
          </a:p>
          <a:p>
            <a:pPr lvl="0" algn="just"/>
            <a:endParaRPr lang="en-US" dirty="0" smtClean="0"/>
          </a:p>
          <a:p>
            <a:pPr lvl="0" algn="just"/>
            <a:r>
              <a:rPr lang="en-US" dirty="0" smtClean="0"/>
              <a:t>The first program consists of a single rule:</a:t>
            </a:r>
          </a:p>
          <a:p>
            <a:pPr lvl="0" algn="just"/>
            <a:r>
              <a:rPr lang="en-US" dirty="0" err="1" smtClean="0"/>
              <a:t>mustNotAlias</a:t>
            </a:r>
            <a:r>
              <a:rPr lang="en-US" dirty="0" smtClean="0"/>
              <a:t>(u, v) :- points(u, h1), points(v, h2), h1 != h2.</a:t>
            </a:r>
          </a:p>
          <a:p>
            <a:pPr lvl="0" algn="just"/>
            <a:endParaRPr lang="en-US" dirty="0" smtClean="0"/>
          </a:p>
          <a:p>
            <a:pPr lvl="0" algn="just"/>
            <a:r>
              <a:rPr lang="en-US" dirty="0" smtClean="0"/>
              <a:t>The second program consists of two rules:</a:t>
            </a:r>
          </a:p>
          <a:p>
            <a:pPr lvl="0" algn="just"/>
            <a:r>
              <a:rPr lang="en-US" dirty="0" err="1" smtClean="0"/>
              <a:t>mayAlias</a:t>
            </a:r>
            <a:r>
              <a:rPr lang="en-US" dirty="0" smtClean="0"/>
              <a:t>(u, v) :- points(u, h), points(v, h).</a:t>
            </a:r>
          </a:p>
          <a:p>
            <a:pPr lvl="0" algn="just"/>
            <a:r>
              <a:rPr lang="en-US" dirty="0" err="1" smtClean="0"/>
              <a:t>mustNotAlias</a:t>
            </a:r>
            <a:r>
              <a:rPr lang="en-US" dirty="0" smtClean="0"/>
              <a:t>(u, v) :- !</a:t>
            </a:r>
            <a:r>
              <a:rPr lang="en-US" dirty="0" err="1" smtClean="0"/>
              <a:t>mayAlias</a:t>
            </a:r>
            <a:r>
              <a:rPr lang="en-US" dirty="0" smtClean="0"/>
              <a:t>(u, v).</a:t>
            </a:r>
          </a:p>
          <a:p>
            <a:pPr lvl="0" algn="just"/>
            <a:endParaRPr lang="en-US" dirty="0" smtClean="0"/>
          </a:p>
          <a:p>
            <a:pPr lvl="0" algn="just"/>
            <a:r>
              <a:rPr lang="en-US" dirty="0" smtClean="0"/>
              <a:t>The third program consists of two rules:</a:t>
            </a:r>
          </a:p>
          <a:p>
            <a:pPr lvl="0" algn="just"/>
            <a:r>
              <a:rPr lang="en-US" dirty="0" err="1" smtClean="0"/>
              <a:t>mayAlias</a:t>
            </a:r>
            <a:r>
              <a:rPr lang="en-US" dirty="0" smtClean="0"/>
              <a:t>(u, v) :- points(u, _), points(v, _).</a:t>
            </a:r>
          </a:p>
          <a:p>
            <a:pPr lvl="0" algn="just"/>
            <a:r>
              <a:rPr lang="en-US" dirty="0" err="1" smtClean="0"/>
              <a:t>mustNotAlias</a:t>
            </a:r>
            <a:r>
              <a:rPr lang="en-US" dirty="0" smtClean="0"/>
              <a:t>(u, v) :- !</a:t>
            </a:r>
            <a:r>
              <a:rPr lang="en-US" dirty="0" err="1" smtClean="0"/>
              <a:t>mayAlias</a:t>
            </a:r>
            <a:r>
              <a:rPr lang="en-US" dirty="0" smtClean="0"/>
              <a:t>(u, v).</a:t>
            </a:r>
          </a:p>
          <a:p>
            <a:pPr lvl="0" algn="just"/>
            <a:endParaRPr lang="en-US" dirty="0" smtClean="0"/>
          </a:p>
          <a:p>
            <a:pPr lvl="0" algn="just"/>
            <a:r>
              <a:rPr lang="en-US" dirty="0" smtClean="0"/>
              <a:t>And the fourth program consists of three rules:</a:t>
            </a:r>
          </a:p>
          <a:p>
            <a:pPr lvl="0" algn="just"/>
            <a:r>
              <a:rPr lang="en-US" dirty="0" smtClean="0"/>
              <a:t>common(u, v, h) :- points(u, h), points(v, h).</a:t>
            </a:r>
          </a:p>
          <a:p>
            <a:pPr lvl="0" algn="just"/>
            <a:r>
              <a:rPr lang="en-US" dirty="0" err="1" smtClean="0"/>
              <a:t>mayAlias</a:t>
            </a:r>
            <a:r>
              <a:rPr lang="en-US" dirty="0" smtClean="0"/>
              <a:t>(u, v) :- common(u, v, _).</a:t>
            </a:r>
          </a:p>
          <a:p>
            <a:pPr lvl="0" algn="just"/>
            <a:r>
              <a:rPr lang="en-US" dirty="0" err="1" smtClean="0"/>
              <a:t>mustNotAlias</a:t>
            </a:r>
            <a:r>
              <a:rPr lang="en-US" dirty="0" smtClean="0"/>
              <a:t>(u, v) :- !</a:t>
            </a:r>
            <a:r>
              <a:rPr lang="en-US" dirty="0" err="1" smtClean="0"/>
              <a:t>mayAlias</a:t>
            </a:r>
            <a:r>
              <a:rPr lang="en-US" dirty="0" smtClean="0"/>
              <a:t>(u, v).</a:t>
            </a:r>
          </a:p>
          <a:p>
            <a:pPr lvl="0" algn="just"/>
            <a:endParaRPr lang="en-US" dirty="0" smtClean="0">
              <a:sym typeface="Consolas"/>
            </a:endParaRP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69178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7" name="Shape 257"/>
          <p:cNvSpPr txBox="1">
            <a:spLocks noGrp="1"/>
          </p:cNvSpPr>
          <p:nvPr>
            <p:ph type="body" idx="1"/>
          </p:nvPr>
        </p:nvSpPr>
        <p:spPr/>
        <p:txBody>
          <a:bodyPr/>
          <a:lstStyle/>
          <a:p>
            <a:pPr lvl="0" algn="just"/>
            <a:r>
              <a:rPr lang="en-US" dirty="0" smtClean="0">
                <a:solidFill>
                  <a:srgbClr val="FF0000"/>
                </a:solidFill>
              </a:rPr>
              <a:t>{SOLUTION SLIDE}</a:t>
            </a:r>
            <a:br>
              <a:rPr lang="en-US" dirty="0" smtClean="0">
                <a:solidFill>
                  <a:srgbClr val="FF0000"/>
                </a:solidFill>
              </a:rPr>
            </a:br>
            <a:endParaRPr lang="en-US" dirty="0" smtClean="0">
              <a:solidFill>
                <a:srgbClr val="FF0000"/>
              </a:solidFill>
            </a:endParaRPr>
          </a:p>
          <a:p>
            <a:pPr lvl="0" algn="just"/>
            <a:r>
              <a:rPr lang="en-US" dirty="0" smtClean="0"/>
              <a:t>The two programs which correctly compute the </a:t>
            </a:r>
            <a:r>
              <a:rPr lang="en-US" dirty="0" err="1" smtClean="0"/>
              <a:t>mustNotAlias</a:t>
            </a:r>
            <a:r>
              <a:rPr lang="en-US" dirty="0" smtClean="0"/>
              <a:t> relation are the second and fourth.</a:t>
            </a:r>
          </a:p>
          <a:p>
            <a:pPr lvl="0" algn="just"/>
            <a:endParaRPr lang="en-US" dirty="0" smtClean="0"/>
          </a:p>
          <a:p>
            <a:pPr lvl="0" algn="just"/>
            <a:r>
              <a:rPr lang="en-US" dirty="0" smtClean="0"/>
              <a:t>The first program does not correctly compute the relation. A variable may point to more than one allocation site at once, so it is not sufficient merely to check that there exist distinct allocation sites that are pointed to by u and v.</a:t>
            </a:r>
          </a:p>
          <a:p>
            <a:pPr lvl="0" algn="just"/>
            <a:endParaRPr lang="en-US" dirty="0" smtClean="0"/>
          </a:p>
          <a:p>
            <a:pPr lvl="0" algn="just"/>
            <a:r>
              <a:rPr lang="en-US" dirty="0" smtClean="0"/>
              <a:t>The second program does correctly compute the </a:t>
            </a:r>
            <a:r>
              <a:rPr lang="en-US" dirty="0" err="1" smtClean="0"/>
              <a:t>mustNotAlias</a:t>
            </a:r>
            <a:r>
              <a:rPr lang="en-US" dirty="0" smtClean="0"/>
              <a:t> relation. </a:t>
            </a:r>
            <a:r>
              <a:rPr lang="en-US" dirty="0" err="1" smtClean="0"/>
              <a:t>mayAlias</a:t>
            </a:r>
            <a:r>
              <a:rPr lang="en-US" dirty="0" smtClean="0"/>
              <a:t>(</a:t>
            </a:r>
            <a:r>
              <a:rPr lang="en-US" dirty="0" err="1" smtClean="0"/>
              <a:t>u,v</a:t>
            </a:r>
            <a:r>
              <a:rPr lang="en-US" dirty="0" smtClean="0"/>
              <a:t>) holds whenever u and v may point to the same allocation site, and </a:t>
            </a:r>
            <a:r>
              <a:rPr lang="en-US" dirty="0" err="1" smtClean="0"/>
              <a:t>mustNotAlias</a:t>
            </a:r>
            <a:r>
              <a:rPr lang="en-US" dirty="0" smtClean="0"/>
              <a:t> is the logical negation of </a:t>
            </a:r>
            <a:r>
              <a:rPr lang="en-US" dirty="0" err="1" smtClean="0"/>
              <a:t>mayAlias</a:t>
            </a:r>
            <a:r>
              <a:rPr lang="en-US" dirty="0" smtClean="0"/>
              <a:t>.</a:t>
            </a:r>
          </a:p>
          <a:p>
            <a:pPr lvl="0" algn="just"/>
            <a:endParaRPr lang="en-US" dirty="0" smtClean="0"/>
          </a:p>
          <a:p>
            <a:pPr lvl="0" algn="just"/>
            <a:r>
              <a:rPr lang="en-US" dirty="0" smtClean="0"/>
              <a:t>The third program does not correctly compute the relation. Because of the wildcard character, it would generate the tuple </a:t>
            </a:r>
            <a:r>
              <a:rPr lang="en-US" dirty="0" err="1" smtClean="0"/>
              <a:t>mayAlias</a:t>
            </a:r>
            <a:r>
              <a:rPr lang="en-US" dirty="0" smtClean="0"/>
              <a:t>(</a:t>
            </a:r>
            <a:r>
              <a:rPr lang="en-US" dirty="0" err="1" smtClean="0"/>
              <a:t>u,v</a:t>
            </a:r>
            <a:r>
              <a:rPr lang="en-US" dirty="0" smtClean="0"/>
              <a:t>) if there is any points tuple with u and any points tuple with v, even if the allocation sites in those tuples are not the same.</a:t>
            </a:r>
          </a:p>
          <a:p>
            <a:pPr lvl="0" algn="just"/>
            <a:endParaRPr lang="en-US" dirty="0" smtClean="0"/>
          </a:p>
          <a:p>
            <a:pPr lvl="0" algn="just"/>
            <a:r>
              <a:rPr lang="en-US" dirty="0" smtClean="0"/>
              <a:t>Finally, the fourth program does correctly compute </a:t>
            </a:r>
            <a:r>
              <a:rPr lang="en-US" dirty="0" err="1" smtClean="0"/>
              <a:t>mustNotAlias</a:t>
            </a:r>
            <a:r>
              <a:rPr lang="en-US" dirty="0" smtClean="0"/>
              <a:t>. The first two rules are logically equivalent to the rule </a:t>
            </a:r>
            <a:r>
              <a:rPr lang="en-US" dirty="0" err="1" smtClean="0"/>
              <a:t>mayAlias</a:t>
            </a:r>
            <a:r>
              <a:rPr lang="en-US" dirty="0" smtClean="0"/>
              <a:t>(</a:t>
            </a:r>
            <a:r>
              <a:rPr lang="en-US" dirty="0" err="1" smtClean="0"/>
              <a:t>u,v</a:t>
            </a:r>
            <a:r>
              <a:rPr lang="en-US" dirty="0" smtClean="0"/>
              <a:t>) :- points(</a:t>
            </a:r>
            <a:r>
              <a:rPr lang="en-US" dirty="0" err="1" smtClean="0"/>
              <a:t>u,h</a:t>
            </a:r>
            <a:r>
              <a:rPr lang="en-US" dirty="0" smtClean="0"/>
              <a:t>), points(</a:t>
            </a:r>
            <a:r>
              <a:rPr lang="en-US" dirty="0" err="1" smtClean="0"/>
              <a:t>v,h</a:t>
            </a:r>
            <a:r>
              <a:rPr lang="en-US" dirty="0" smtClean="0"/>
              <a:t>), so this program computes the same result as the second program.</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138415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8" name="Shape 908"/>
          <p:cNvSpPr txBox="1">
            <a:spLocks noGrp="1"/>
          </p:cNvSpPr>
          <p:nvPr>
            <p:ph type="body" idx="1"/>
          </p:nvPr>
        </p:nvSpPr>
        <p:spPr/>
        <p:txBody>
          <a:bodyPr/>
          <a:lstStyle/>
          <a:p>
            <a:pPr lvl="0" algn="just"/>
            <a:r>
              <a:rPr lang="en-US" dirty="0" smtClean="0"/>
              <a:t>The rules we've defined so far correspond to what is called a context-insensitive pointer analysis -- that is, an analysis that conflates points-to information across different calls to the same function.  This in turn results in a loss of precision.  To achieve a more precise analysis, we introduce context sensitivity.</a:t>
            </a:r>
          </a:p>
          <a:p>
            <a:pPr lvl="0" algn="just"/>
            <a:endParaRPr lang="en-US" dirty="0" smtClean="0"/>
          </a:p>
          <a:p>
            <a:pPr lvl="0" algn="just"/>
            <a:r>
              <a:rPr lang="en-US" dirty="0" smtClean="0"/>
              <a:t>For example, consider this new program.  The program has four statements: two object allocation statements x = new h1 and z = new h2, and two function call statements y = f(x) and w = f(z).  Function f is as before: it takes a single argument v and has two statements in its body: u = v and return u.</a:t>
            </a:r>
          </a:p>
          <a:p>
            <a:pPr lvl="0" algn="just"/>
            <a:r>
              <a:rPr lang="en-US" dirty="0" smtClean="0"/>
              <a:t> </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74977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6" name="Shape 916"/>
          <p:cNvSpPr txBox="1">
            <a:spLocks noGrp="1"/>
          </p:cNvSpPr>
          <p:nvPr>
            <p:ph type="body" idx="1"/>
          </p:nvPr>
        </p:nvSpPr>
        <p:spPr/>
        <p:txBody>
          <a:bodyPr/>
          <a:lstStyle/>
          <a:p>
            <a:pPr lvl="0"/>
            <a:r>
              <a:rPr lang="en-US" dirty="0" smtClean="0"/>
              <a:t>As before, we could try replacing the function calls with assignment statements:</a:t>
            </a:r>
          </a:p>
          <a:p>
            <a:pPr lvl="0"/>
            <a:endParaRPr lang="en-US" dirty="0" smtClean="0"/>
          </a:p>
          <a:p>
            <a:pPr lvl="0"/>
            <a:r>
              <a:rPr lang="en-US" dirty="0" smtClean="0"/>
              <a:t>y = f(x); would be replaced by v = x; u = v; y = u;, and</a:t>
            </a:r>
          </a:p>
          <a:p>
            <a:pPr lvl="0"/>
            <a:endParaRPr lang="en-US" dirty="0" smtClean="0"/>
          </a:p>
          <a:p>
            <a:pPr lvl="0"/>
            <a:r>
              <a:rPr lang="en-US" dirty="0" smtClean="0"/>
              <a:t>w = f(z); would be replaced by v = z; u = v; w = u;. </a:t>
            </a:r>
          </a:p>
          <a:p>
            <a:pPr lvl="0"/>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97495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8" name="Shape 928"/>
          <p:cNvSpPr txBox="1">
            <a:spLocks noGrp="1"/>
          </p:cNvSpPr>
          <p:nvPr>
            <p:ph type="body" idx="1"/>
          </p:nvPr>
        </p:nvSpPr>
        <p:spPr/>
        <p:txBody>
          <a:bodyPr/>
          <a:lstStyle/>
          <a:p>
            <a:pPr lvl="0" algn="just"/>
            <a:r>
              <a:rPr lang="en-US" smtClean="0"/>
              <a:t>Let’s build the points-to graph that would correspond to the pointer analysis as we’ve defined it so far.</a:t>
            </a:r>
          </a:p>
          <a:p>
            <a:pPr lvl="0" algn="just"/>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19256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9" name="Shape 959"/>
          <p:cNvSpPr txBox="1">
            <a:spLocks noGrp="1"/>
          </p:cNvSpPr>
          <p:nvPr>
            <p:ph type="body" idx="1"/>
          </p:nvPr>
        </p:nvSpPr>
        <p:spPr/>
        <p:txBody>
          <a:bodyPr/>
          <a:lstStyle/>
          <a:p>
            <a:pPr lvl="0" algn="just"/>
            <a:r>
              <a:rPr lang="en-US" dirty="0" smtClean="0"/>
              <a:t>Notice that w may point to h1 and y may point to h2 in this points-to graph.  This introduces imprecision into the pointer analysis we've defined so far: w can never point to the object allocated at h1, and y can never point to the object allocated at h2.</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09231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2" name="Shape 992"/>
          <p:cNvSpPr txBox="1">
            <a:spLocks noGrp="1"/>
          </p:cNvSpPr>
          <p:nvPr>
            <p:ph type="body" idx="1"/>
          </p:nvPr>
        </p:nvSpPr>
        <p:spPr/>
        <p:txBody>
          <a:bodyPr/>
          <a:lstStyle/>
          <a:p>
            <a:pPr lvl="0" algn="just"/>
            <a:r>
              <a:rPr lang="en-US" dirty="0" smtClean="0"/>
              <a:t>One way to add context sensitivity to the analysis is through what is called "cloning".  It achieves context sensitivity by reproducing the bodies of the procedure in-line with distinguished variable names.</a:t>
            </a:r>
          </a:p>
          <a:p>
            <a:pPr lvl="0" algn="just"/>
            <a:endParaRPr lang="en-US" dirty="0" smtClean="0"/>
          </a:p>
          <a:p>
            <a:pPr lvl="0" algn="just"/>
            <a:r>
              <a:rPr lang="en-US" dirty="0" smtClean="0"/>
              <a:t>For example, in this program, instead of replacing y = f(x); by v = x; u = v; y = u; and w = f(z); by v = z; u = v; w = u;, we could introduce different copies of the variables v and u (say, vi and </a:t>
            </a:r>
            <a:r>
              <a:rPr lang="en-US" dirty="0" err="1" smtClean="0"/>
              <a:t>ui</a:t>
            </a:r>
            <a:r>
              <a:rPr lang="en-US" dirty="0" smtClean="0"/>
              <a:t> versus </a:t>
            </a:r>
            <a:r>
              <a:rPr lang="en-US" dirty="0" err="1" smtClean="0"/>
              <a:t>vj</a:t>
            </a:r>
            <a:r>
              <a:rPr lang="en-US" dirty="0" smtClean="0"/>
              <a:t> and </a:t>
            </a:r>
            <a:r>
              <a:rPr lang="en-US" dirty="0" err="1" smtClean="0"/>
              <a:t>uj</a:t>
            </a:r>
            <a:r>
              <a:rPr lang="en-US" dirty="0" smtClean="0"/>
              <a:t>) for each call to f.  In this way, we avoid imprecisely claiming that w may point to h1 or that y may point to h2. Instead, we would have an equivalent program for which pointer analysis would generate a precise points-to graph.</a:t>
            </a:r>
          </a:p>
          <a:p>
            <a:pPr lvl="0" algn="just"/>
            <a:endParaRPr lang="en-US" dirty="0" smtClean="0"/>
          </a:p>
          <a:p>
            <a:pPr lvl="0" algn="just"/>
            <a:r>
              <a:rPr lang="en-US" dirty="0" smtClean="0"/>
              <a:t>We can achieve greater precision by allowing cloning to be used for more levels in the call stack. However, the tradeoff for precision via cloning is scalability.  The deeper we allow function calls to be cloned, the more space and time we need to allow for the resulting analysis.  If each function calls just two other functions, the resources needed for a precise analysis becomes exponential in the depth of the stack of nested function calls.</a:t>
            </a:r>
          </a:p>
          <a:p>
            <a:pPr lvl="0" algn="just"/>
            <a:endParaRPr lang="en-US" dirty="0" smtClean="0"/>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65558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p:txBody>
          <a:bodyPr/>
          <a:lstStyle/>
          <a:p>
            <a:pPr lvl="0" algn="just"/>
            <a:r>
              <a:rPr lang="en-US" dirty="0" smtClean="0">
                <a:solidFill>
                  <a:srgbClr val="FF0000"/>
                </a:solidFill>
              </a:rPr>
              <a:t>{QUIZ SLIDE}</a:t>
            </a:r>
          </a:p>
          <a:p>
            <a:pPr lvl="0" algn="just"/>
            <a:endParaRPr lang="en-US" dirty="0" smtClean="0"/>
          </a:p>
          <a:p>
            <a:pPr lvl="0" algn="just"/>
            <a:r>
              <a:rPr lang="en-US" dirty="0" smtClean="0"/>
              <a:t>To illustrate the difference between the specification and the implementation of a program analysis, let’s look at the following quiz.  Consider a dataflow analysis such as live variables analysis. If this analysis is expressed as a constraint-based analysis, which of the following must the analysis designer still decide upon?</a:t>
            </a:r>
          </a:p>
          <a:p>
            <a:pPr lvl="0" algn="just"/>
            <a:endParaRPr lang="en-US" dirty="0"/>
          </a:p>
          <a:p>
            <a:pPr marL="171450" lvl="0" indent="-171450" algn="just">
              <a:buFontTx/>
              <a:buChar char="-"/>
            </a:pPr>
            <a:r>
              <a:rPr lang="en-US" dirty="0" smtClean="0"/>
              <a:t>The order in which statements should be processed</a:t>
            </a:r>
          </a:p>
          <a:p>
            <a:pPr marL="171450" lvl="0" indent="-171450" algn="just">
              <a:buFontTx/>
              <a:buChar char="-"/>
            </a:pPr>
            <a:r>
              <a:rPr lang="en-US" dirty="0" smtClean="0"/>
              <a:t>What the gen and kill sets for each kind of statement are</a:t>
            </a:r>
          </a:p>
          <a:p>
            <a:pPr marL="171450" lvl="0" indent="-171450" algn="just">
              <a:buFontTx/>
              <a:buChar char="-"/>
            </a:pPr>
            <a:r>
              <a:rPr lang="en-US" dirty="0" smtClean="0"/>
              <a:t>In what language to implement the chaotic iteration algorithm</a:t>
            </a:r>
          </a:p>
          <a:p>
            <a:pPr marL="171450" lvl="0" indent="-171450" algn="just">
              <a:buFontTx/>
              <a:buChar char="-"/>
            </a:pPr>
            <a:r>
              <a:rPr lang="en-US" dirty="0" smtClean="0"/>
              <a:t>Whether to take intersections or unions at merge points</a:t>
            </a:r>
          </a:p>
          <a:p>
            <a:pPr lvl="0" algn="just"/>
            <a:endParaRPr lang="en-US" dirty="0" smtClean="0"/>
          </a:p>
          <a:p>
            <a:pPr lvl="0" algn="just"/>
            <a:r>
              <a:rPr lang="en-US" dirty="0" smtClean="0"/>
              <a:t>Check all that apply.</a:t>
            </a:r>
          </a:p>
          <a:p>
            <a:pPr lvl="0" algn="just"/>
            <a:endParaRPr lang="en-US" dirty="0" smtClean="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95400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1" name="Shape 1031"/>
          <p:cNvSpPr txBox="1">
            <a:spLocks noGrp="1"/>
          </p:cNvSpPr>
          <p:nvPr>
            <p:ph type="body" idx="1"/>
          </p:nvPr>
        </p:nvSpPr>
        <p:spPr/>
        <p:txBody>
          <a:bodyPr/>
          <a:lstStyle/>
          <a:p>
            <a:pPr lvl="0" algn="just"/>
            <a:r>
              <a:rPr lang="en-US" dirty="0" smtClean="0"/>
              <a:t> In fact, if there are recursive function calls, as in the following program, which is similar to the previous one except that the body of function f recursively calls f, then an infinite cloning depth is needed to differentiate the points-to set of x and y from that of w and z.</a:t>
            </a:r>
          </a:p>
          <a:p>
            <a:pPr lvl="0" algn="just"/>
            <a:endParaRPr lang="en-US" dirty="0" smtClean="0"/>
          </a:p>
          <a:p>
            <a:pPr lvl="0" algn="just"/>
            <a:r>
              <a:rPr lang="en-US" dirty="0" smtClean="0"/>
              <a:t>You can learn more about cloning-based context sensitivity by following the link in the Instructor Notes.</a:t>
            </a:r>
          </a:p>
          <a:p>
            <a:pPr lvl="0" algn="just"/>
            <a:endParaRPr lang="en-US" dirty="0" smtClean="0"/>
          </a:p>
          <a:p>
            <a:pPr lvl="0" algn="just"/>
            <a:r>
              <a:rPr lang="en-US" dirty="0" smtClean="0"/>
              <a:t>[</a:t>
            </a:r>
            <a:r>
              <a:rPr lang="en-US" dirty="0" smtClean="0">
                <a:hlinkClick r:id="rId3"/>
              </a:rPr>
              <a:t>http://suif.stanford.edu/papers/pldi04.pdf</a:t>
            </a:r>
            <a:r>
              <a:rPr lang="en-US" dirty="0" smtClean="0"/>
              <a:t>]</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713040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9" name="Shape 1039"/>
          <p:cNvSpPr txBox="1">
            <a:spLocks noGrp="1"/>
          </p:cNvSpPr>
          <p:nvPr>
            <p:ph type="body" idx="1"/>
          </p:nvPr>
        </p:nvSpPr>
        <p:spPr/>
        <p:txBody>
          <a:bodyPr/>
          <a:lstStyle/>
          <a:p>
            <a:pPr lvl="0" algn="just"/>
            <a:r>
              <a:rPr lang="en-US" dirty="0" smtClean="0"/>
              <a:t>Cloning is not the only way to perform context-sensitive analysis.  Another popular approach, called the summary-based approach, uses the incoming program states to differentiate between different calls to the same procedure.</a:t>
            </a:r>
          </a:p>
          <a:p>
            <a:pPr lvl="0" algn="just"/>
            <a:endParaRPr lang="en-US" dirty="0" smtClean="0"/>
          </a:p>
          <a:p>
            <a:pPr lvl="0" algn="just"/>
            <a:r>
              <a:rPr lang="en-US" dirty="0" smtClean="0"/>
              <a:t>Since in general, there may be infinitely many different such concrete states, the analysis designer must apply a suitable abstraction that conflates them enough to enable the analysis to be scalable and terminate, yet make enough distinctions to enable the analysis to be precise.</a:t>
            </a:r>
          </a:p>
          <a:p>
            <a:pPr lvl="0" algn="just"/>
            <a:endParaRPr lang="en-US" dirty="0" smtClean="0"/>
          </a:p>
          <a:p>
            <a:pPr lvl="0" algn="just"/>
            <a:r>
              <a:rPr lang="en-US" dirty="0" smtClean="0"/>
              <a:t>Then, the same incoming program states yield the same outgoing program states for a given procedure,  and these input-output pairs of program states are called summaries.</a:t>
            </a:r>
          </a:p>
          <a:p>
            <a:pPr lvl="0" algn="just"/>
            <a:endParaRPr lang="en-US" dirty="0"/>
          </a:p>
          <a:p>
            <a:pPr lvl="0" algn="just"/>
            <a:r>
              <a:rPr lang="en-US" dirty="0" smtClean="0"/>
              <a:t>Summary-based analysis is as precise as cloning-based analysis with infinite cloning depth.</a:t>
            </a:r>
          </a:p>
          <a:p>
            <a:pPr lvl="0" algn="just"/>
            <a:endParaRPr lang="en-US" dirty="0" smtClean="0"/>
          </a:p>
          <a:p>
            <a:pPr lvl="0" algn="just"/>
            <a:r>
              <a:rPr lang="en-US" dirty="0" smtClean="0"/>
              <a:t>You can read more about summary-based inter-procedural analysis by following the link in the instructor notes.</a:t>
            </a:r>
          </a:p>
          <a:p>
            <a:pPr lvl="0" algn="just"/>
            <a:endParaRPr lang="en-US" dirty="0" smtClean="0"/>
          </a:p>
          <a:p>
            <a:pPr lvl="0" algn="just"/>
            <a:r>
              <a:rPr lang="en-US" dirty="0" smtClean="0"/>
              <a:t>[https://</a:t>
            </a:r>
            <a:r>
              <a:rPr lang="en-US" dirty="0" err="1" smtClean="0"/>
              <a:t>research.cs.wisc.edu</a:t>
            </a:r>
            <a:r>
              <a:rPr lang="en-US" dirty="0" smtClean="0"/>
              <a:t>/</a:t>
            </a:r>
            <a:r>
              <a:rPr lang="en-US" dirty="0" err="1" smtClean="0"/>
              <a:t>wpis</a:t>
            </a:r>
            <a:r>
              <a:rPr lang="en-US" dirty="0" smtClean="0"/>
              <a:t>/papers/popl95.pdf]</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890553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6" name="Shape 1046"/>
          <p:cNvSpPr txBox="1">
            <a:spLocks noGrp="1"/>
          </p:cNvSpPr>
          <p:nvPr>
            <p:ph type="body" idx="1"/>
          </p:nvPr>
        </p:nvSpPr>
        <p:spPr/>
        <p:txBody>
          <a:bodyPr/>
          <a:lstStyle/>
          <a:p>
            <a:pPr lvl="0" algn="just"/>
            <a:r>
              <a:rPr lang="en-US" dirty="0" smtClean="0"/>
              <a:t>We </a:t>
            </a:r>
            <a:r>
              <a:rPr lang="en-US" dirty="0" err="1" smtClean="0"/>
              <a:t>focussed</a:t>
            </a:r>
            <a:r>
              <a:rPr lang="en-US" dirty="0" smtClean="0"/>
              <a:t> on a particular constraint language, </a:t>
            </a:r>
            <a:r>
              <a:rPr lang="en-US" dirty="0" err="1" smtClean="0"/>
              <a:t>Datalog</a:t>
            </a:r>
            <a:r>
              <a:rPr lang="en-US" dirty="0" smtClean="0"/>
              <a:t>, in this lesson.  However, there are several other constraint languages with different expressiveness and performance characteristics.  Here are some of the popular languages along with the kind of problem that one can express using each of them, and some example solvers for each of those problems.</a:t>
            </a:r>
          </a:p>
          <a:p>
            <a:pPr lvl="0" algn="just"/>
            <a:endParaRPr lang="en-US" dirty="0" smtClean="0"/>
          </a:p>
          <a:p>
            <a:pPr lvl="0" algn="just"/>
            <a:r>
              <a:rPr lang="en-US" dirty="0" smtClean="0"/>
              <a:t>In </a:t>
            </a:r>
            <a:r>
              <a:rPr lang="en-US" dirty="0" err="1" smtClean="0"/>
              <a:t>Datalog</a:t>
            </a:r>
            <a:r>
              <a:rPr lang="en-US" dirty="0" smtClean="0"/>
              <a:t>, recall that one must specify the analysis in terms of the problem of finding the least solution of deductive inference rules, and example solvers for this problem are </a:t>
            </a:r>
            <a:r>
              <a:rPr lang="en-US" dirty="0" err="1" smtClean="0"/>
              <a:t>LogicBlox</a:t>
            </a:r>
            <a:r>
              <a:rPr lang="en-US" dirty="0" smtClean="0"/>
              <a:t> and </a:t>
            </a:r>
            <a:r>
              <a:rPr lang="en-US" dirty="0" err="1" smtClean="0"/>
              <a:t>bddbddb</a:t>
            </a:r>
            <a:r>
              <a:rPr lang="en-US" dirty="0" smtClean="0"/>
              <a:t>.</a:t>
            </a:r>
          </a:p>
          <a:p>
            <a:pPr lvl="0" algn="just"/>
            <a:endParaRPr lang="en-US" dirty="0" smtClean="0"/>
          </a:p>
          <a:p>
            <a:pPr lvl="0" algn="just"/>
            <a:r>
              <a:rPr lang="en-US" dirty="0" smtClean="0"/>
              <a:t>SAT is the well-known Boolean </a:t>
            </a:r>
            <a:r>
              <a:rPr lang="en-US" dirty="0" err="1" smtClean="0"/>
              <a:t>satisfiability</a:t>
            </a:r>
            <a:r>
              <a:rPr lang="en-US" dirty="0" smtClean="0"/>
              <a:t> problem.  Using SAT, one must specify the analysis in terms of the problem of determining whether a set of Boolean constraints is </a:t>
            </a:r>
            <a:r>
              <a:rPr lang="en-US" dirty="0" err="1" smtClean="0"/>
              <a:t>satisfiable</a:t>
            </a:r>
            <a:r>
              <a:rPr lang="en-US" dirty="0" smtClean="0"/>
              <a:t>.  Example solvers for this problem are </a:t>
            </a:r>
            <a:r>
              <a:rPr lang="en-US" dirty="0" err="1" smtClean="0"/>
              <a:t>MiniSat</a:t>
            </a:r>
            <a:r>
              <a:rPr lang="en-US" dirty="0" smtClean="0"/>
              <a:t> and Glucose.</a:t>
            </a:r>
          </a:p>
          <a:p>
            <a:pPr lvl="0" algn="just"/>
            <a:endParaRPr lang="en-US" dirty="0" smtClean="0"/>
          </a:p>
          <a:p>
            <a:pPr lvl="0" algn="just"/>
            <a:r>
              <a:rPr lang="en-US" dirty="0" err="1" smtClean="0"/>
              <a:t>MaxSAT</a:t>
            </a:r>
            <a:r>
              <a:rPr lang="en-US" dirty="0" smtClean="0"/>
              <a:t> is an optimization extension of the Boolean </a:t>
            </a:r>
            <a:r>
              <a:rPr lang="en-US" dirty="0" err="1" smtClean="0"/>
              <a:t>satisfiability</a:t>
            </a:r>
            <a:r>
              <a:rPr lang="en-US" dirty="0" smtClean="0"/>
              <a:t> problem.  One can specify not only what Boolean constraints must be satisfied but also an objective function to minimize or maximize.  This optimization aspect of </a:t>
            </a:r>
            <a:r>
              <a:rPr lang="en-US" dirty="0" err="1" smtClean="0"/>
              <a:t>MaxSAT</a:t>
            </a:r>
            <a:r>
              <a:rPr lang="en-US" dirty="0" smtClean="0"/>
              <a:t> can be used to express, for instance, various tradeoffs in the analysis.  Example </a:t>
            </a:r>
            <a:r>
              <a:rPr lang="en-US" dirty="0" err="1" smtClean="0"/>
              <a:t>MaxSAT</a:t>
            </a:r>
            <a:r>
              <a:rPr lang="en-US" dirty="0" smtClean="0"/>
              <a:t> solvers are open-</a:t>
            </a:r>
            <a:r>
              <a:rPr lang="en-US" dirty="0" err="1" smtClean="0"/>
              <a:t>wbo</a:t>
            </a:r>
            <a:r>
              <a:rPr lang="en-US" dirty="0" smtClean="0"/>
              <a:t> and SAT4j.</a:t>
            </a:r>
          </a:p>
          <a:p>
            <a:pPr lvl="0" algn="just"/>
            <a:endParaRPr lang="en-US" dirty="0" smtClean="0"/>
          </a:p>
          <a:p>
            <a:pPr lvl="0" algn="just"/>
            <a:r>
              <a:rPr lang="en-US" dirty="0" smtClean="0"/>
              <a:t>SMT, the </a:t>
            </a:r>
            <a:r>
              <a:rPr lang="en-US" dirty="0" err="1" smtClean="0"/>
              <a:t>Satisfiability</a:t>
            </a:r>
            <a:r>
              <a:rPr lang="en-US" dirty="0" smtClean="0"/>
              <a:t> Modulo Theories problem, is an extension of the SAT problem.  It allows one to specify not just constraints over </a:t>
            </a:r>
            <a:r>
              <a:rPr lang="en-US" dirty="0" err="1" smtClean="0"/>
              <a:t>booleans</a:t>
            </a:r>
            <a:r>
              <a:rPr lang="en-US" dirty="0" smtClean="0"/>
              <a:t>, but also constraints over integers and pointers.  Example SMT solvers include Z3 from Microsoft and </a:t>
            </a:r>
            <a:r>
              <a:rPr lang="en-US" dirty="0" err="1" smtClean="0"/>
              <a:t>Yices</a:t>
            </a:r>
            <a:r>
              <a:rPr lang="en-US" dirty="0" smtClean="0"/>
              <a:t>.</a:t>
            </a:r>
          </a:p>
          <a:p>
            <a:pPr lvl="0" algn="just"/>
            <a:endParaRPr lang="en-US" dirty="0" smtClean="0"/>
          </a:p>
          <a:p>
            <a:pPr lvl="0" algn="just"/>
            <a:r>
              <a:rPr lang="en-US" dirty="0" smtClean="0"/>
              <a:t>Finally, </a:t>
            </a:r>
            <a:r>
              <a:rPr lang="en-US" dirty="0" err="1" smtClean="0"/>
              <a:t>MaxSMT</a:t>
            </a:r>
            <a:r>
              <a:rPr lang="en-US" dirty="0" smtClean="0"/>
              <a:t> is an optimization extension of the SMT problem, similar to how </a:t>
            </a:r>
            <a:r>
              <a:rPr lang="en-US" dirty="0" err="1" smtClean="0"/>
              <a:t>MaxSAT</a:t>
            </a:r>
            <a:r>
              <a:rPr lang="en-US" dirty="0" smtClean="0"/>
              <a:t> is to the SAT problem.  An example </a:t>
            </a:r>
            <a:r>
              <a:rPr lang="en-US" dirty="0" err="1" smtClean="0"/>
              <a:t>MaxSMT</a:t>
            </a:r>
            <a:r>
              <a:rPr lang="en-US" dirty="0" smtClean="0"/>
              <a:t> solver is Z3.</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545259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3" name="Shape 1053"/>
          <p:cNvSpPr txBox="1">
            <a:spLocks noGrp="1"/>
          </p:cNvSpPr>
          <p:nvPr>
            <p:ph type="body" idx="1"/>
          </p:nvPr>
        </p:nvSpPr>
        <p:spPr/>
        <p:txBody>
          <a:bodyPr/>
          <a:lstStyle/>
          <a:p>
            <a:pPr lvl="0" algn="just"/>
            <a:r>
              <a:rPr lang="en-US" dirty="0" smtClean="0"/>
              <a:t>In this lesson, we have looked at the benefits of constraint-based analysis and how it separates the specification of an analysis from its implementation.</a:t>
            </a:r>
          </a:p>
          <a:p>
            <a:pPr lvl="0" algn="just"/>
            <a:endParaRPr lang="en-US" dirty="0" smtClean="0"/>
          </a:p>
          <a:p>
            <a:pPr lvl="0" algn="just"/>
            <a:r>
              <a:rPr lang="en-US" dirty="0" smtClean="0"/>
              <a:t>We have also seen how to use a constraint language (particularly </a:t>
            </a:r>
            <a:r>
              <a:rPr lang="en-US" dirty="0" err="1" smtClean="0"/>
              <a:t>Datalog</a:t>
            </a:r>
            <a:r>
              <a:rPr lang="en-US" dirty="0" smtClean="0"/>
              <a:t>) to set up and solve static analysis problems.  The key points to remember are:</a:t>
            </a:r>
            <a:br>
              <a:rPr lang="en-US" dirty="0" smtClean="0"/>
            </a:br>
            <a:endParaRPr lang="en-US" dirty="0" smtClean="0"/>
          </a:p>
          <a:p>
            <a:pPr marL="171450" lvl="0" indent="-171450" algn="just">
              <a:buFont typeface="Arial"/>
              <a:buChar char="•"/>
            </a:pPr>
            <a:r>
              <a:rPr lang="en-US" dirty="0" smtClean="0"/>
              <a:t>the mapping between the logic of the analysis and the constraints or rules of inference in </a:t>
            </a:r>
            <a:r>
              <a:rPr lang="en-US" dirty="0" err="1" smtClean="0"/>
              <a:t>Datalog</a:t>
            </a:r>
            <a:r>
              <a:rPr lang="en-US" dirty="0" smtClean="0"/>
              <a:t>, and</a:t>
            </a:r>
          </a:p>
          <a:p>
            <a:pPr marL="171450" lvl="0" indent="-171450" algn="just">
              <a:buFont typeface="Arial"/>
              <a:buChar char="•"/>
            </a:pPr>
            <a:r>
              <a:rPr lang="en-US" dirty="0" smtClean="0"/>
              <a:t>the mapping between the inputs and outputs of the analysis and the relations by which facts are asserted in </a:t>
            </a:r>
            <a:r>
              <a:rPr lang="en-US" dirty="0" err="1" smtClean="0"/>
              <a:t>Datalog</a:t>
            </a:r>
            <a:r>
              <a:rPr lang="en-US" dirty="0" smtClean="0"/>
              <a:t>.</a:t>
            </a:r>
          </a:p>
          <a:p>
            <a:pPr lvl="0" algn="just"/>
            <a:endParaRPr lang="en-US" dirty="0" smtClean="0"/>
          </a:p>
          <a:p>
            <a:pPr lvl="0" algn="just"/>
            <a:r>
              <a:rPr lang="en-US" dirty="0" smtClean="0"/>
              <a:t>We have also explored the difficulties and potential solutions that arise in extending pointer analysis to context-insensitive and context-sensitive forms of inter-procedural analysis.</a:t>
            </a:r>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550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p:txBody>
          <a:bodyPr/>
          <a:lstStyle/>
          <a:p>
            <a:pPr lvl="0" algn="just"/>
            <a:r>
              <a:rPr lang="en-US" dirty="0" smtClean="0">
                <a:solidFill>
                  <a:srgbClr val="FF0000"/>
                </a:solidFill>
              </a:rPr>
              <a:t>{SOLUTION SLIDE}</a:t>
            </a:r>
          </a:p>
          <a:p>
            <a:pPr lvl="0" algn="just"/>
            <a:endParaRPr lang="en-US" dirty="0" smtClean="0"/>
          </a:p>
          <a:p>
            <a:pPr lvl="0" algn="just"/>
            <a:r>
              <a:rPr lang="en-US" dirty="0" smtClean="0"/>
              <a:t>Recall that, when using a constraint-based analysis, the user only needs to decide aspects of the specification, not the implementation.  Therefore, the answers to this quiz are those that are part of the specification of live variables analysis instead of its implementation. Let’s consider each statement in turn.</a:t>
            </a:r>
          </a:p>
          <a:p>
            <a:pPr lvl="0" algn="just"/>
            <a:endParaRPr lang="en-US" dirty="0" smtClean="0"/>
          </a:p>
          <a:p>
            <a:pPr lvl="0" algn="just"/>
            <a:r>
              <a:rPr lang="en-US" dirty="0" smtClean="0"/>
              <a:t>The order in which statements should be processed: this is an implementation aspect, as changing the order in which statements are processed would not change the outcome of the analysis. Therefore this is an aspect the constraint solver would determine, so the analysis designer does not need to decide this.</a:t>
            </a:r>
          </a:p>
          <a:p>
            <a:pPr lvl="0" algn="just"/>
            <a:endParaRPr lang="en-US" dirty="0" smtClean="0"/>
          </a:p>
          <a:p>
            <a:pPr lvl="0" algn="just"/>
            <a:r>
              <a:rPr lang="en-US" dirty="0" smtClean="0"/>
              <a:t>What the gen and kill sets for each kind of statement are: this is a specification aspect. Choosing different gen and kill sets would affect the outcome of the analysis. Therefore the analysis designer needs to decide on this aspect.</a:t>
            </a:r>
          </a:p>
          <a:p>
            <a:pPr lvl="0" algn="just"/>
            <a:endParaRPr lang="en-US" dirty="0" smtClean="0"/>
          </a:p>
          <a:p>
            <a:pPr lvl="0" algn="just"/>
            <a:r>
              <a:rPr lang="en-US" dirty="0" smtClean="0"/>
              <a:t>In what language to implement the chaotic iteration algorithm: this choice won’t affect the final outcome of the analysis, so it’s another implementation aspect that the analysis designer is not responsible for.</a:t>
            </a:r>
          </a:p>
          <a:p>
            <a:pPr lvl="0" algn="just"/>
            <a:endParaRPr lang="en-US" dirty="0" smtClean="0"/>
          </a:p>
          <a:p>
            <a:pPr lvl="0" algn="just"/>
            <a:r>
              <a:rPr lang="en-US" dirty="0" smtClean="0"/>
              <a:t>Whether to take the intersection or union at merge points: switching between intersection and union changes the type of analysis that is being done, so this is a specification detail that the analysis designer needs to decide.</a:t>
            </a:r>
          </a:p>
          <a:p>
            <a:pPr lvl="0" algn="just"/>
            <a:endParaRPr lang="en-US" dirty="0" smtClean="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9896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4" name="Shape 114"/>
          <p:cNvSpPr txBox="1">
            <a:spLocks noGrp="1"/>
          </p:cNvSpPr>
          <p:nvPr>
            <p:ph type="body" idx="1"/>
          </p:nvPr>
        </p:nvSpPr>
        <p:spPr/>
        <p:txBody>
          <a:bodyPr/>
          <a:lstStyle/>
          <a:p>
            <a:pPr lvl="0" algn="just"/>
            <a:r>
              <a:rPr lang="en-US" dirty="0" smtClean="0"/>
              <a:t>Here are the topics we will consider in the remainder of this lesson.</a:t>
            </a:r>
            <a:br>
              <a:rPr lang="en-US" dirty="0" smtClean="0"/>
            </a:br>
            <a:endParaRPr lang="en-US" dirty="0" smtClean="0"/>
          </a:p>
          <a:p>
            <a:pPr lvl="0" algn="just"/>
            <a:r>
              <a:rPr lang="en-US" dirty="0" smtClean="0"/>
              <a:t>Next, you will learn a language called </a:t>
            </a:r>
            <a:r>
              <a:rPr lang="en-US" dirty="0" err="1" smtClean="0"/>
              <a:t>Datalog</a:t>
            </a:r>
            <a:r>
              <a:rPr lang="en-US" dirty="0" smtClean="0"/>
              <a:t> that can be used to specify constraint-based analyses.</a:t>
            </a:r>
          </a:p>
          <a:p>
            <a:pPr lvl="0" algn="just"/>
            <a:endParaRPr lang="en-US" dirty="0" smtClean="0"/>
          </a:p>
          <a:p>
            <a:pPr lvl="0" algn="just"/>
            <a:r>
              <a:rPr lang="en-US" dirty="0" smtClean="0"/>
              <a:t>Once you have learned the basics of </a:t>
            </a:r>
            <a:r>
              <a:rPr lang="en-US" dirty="0" err="1" smtClean="0"/>
              <a:t>Datalog</a:t>
            </a:r>
            <a:r>
              <a:rPr lang="en-US" dirty="0" smtClean="0"/>
              <a:t>, you will see how to use it to specify two kinds of static analyses:</a:t>
            </a:r>
          </a:p>
          <a:p>
            <a:pPr lvl="0" algn="just"/>
            <a:endParaRPr lang="en-US" dirty="0" smtClean="0"/>
          </a:p>
          <a:p>
            <a:pPr lvl="0" algn="just"/>
            <a:r>
              <a:rPr lang="en-US" dirty="0" smtClean="0"/>
              <a:t>First, you will see how to specify an intra-procedural analysis in </a:t>
            </a:r>
            <a:r>
              <a:rPr lang="en-US" dirty="0" err="1" smtClean="0"/>
              <a:t>Datalog</a:t>
            </a:r>
            <a:r>
              <a:rPr lang="en-US" dirty="0" smtClean="0"/>
              <a:t>, that is, an analysis that is restricted to a single procedure. In particular, you will see how to specify computing reaching definitions.</a:t>
            </a:r>
          </a:p>
          <a:p>
            <a:pPr lvl="0" algn="just"/>
            <a:endParaRPr lang="en-US" dirty="0" smtClean="0"/>
          </a:p>
          <a:p>
            <a:pPr lvl="0" algn="just"/>
            <a:r>
              <a:rPr lang="en-US" dirty="0" smtClean="0"/>
              <a:t>Then, you will see how to define an inter-procedural analysis in </a:t>
            </a:r>
            <a:r>
              <a:rPr lang="en-US" dirty="0" err="1" smtClean="0"/>
              <a:t>Datalog</a:t>
            </a:r>
            <a:r>
              <a:rPr lang="en-US" dirty="0" smtClean="0"/>
              <a:t>, that is, an analysis of a program involving multiple procedures.  In particular, you will see how to specify computing points-to information. You will also see the extra complexities inherent in defining these types of analysis.</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90809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2" name="Shape 122"/>
          <p:cNvSpPr txBox="1">
            <a:spLocks noGrp="1"/>
          </p:cNvSpPr>
          <p:nvPr>
            <p:ph type="body" idx="1"/>
          </p:nvPr>
        </p:nvSpPr>
        <p:spPr/>
        <p:txBody>
          <a:bodyPr/>
          <a:lstStyle/>
          <a:p>
            <a:pPr lvl="0" algn="just"/>
            <a:r>
              <a:rPr lang="en-US" dirty="0" err="1" smtClean="0"/>
              <a:t>Datalog</a:t>
            </a:r>
            <a:r>
              <a:rPr lang="en-US" dirty="0" smtClean="0"/>
              <a:t> is a declarative logic programming language.</a:t>
            </a:r>
          </a:p>
          <a:p>
            <a:pPr lvl="0" algn="just"/>
            <a:endParaRPr lang="en-US" dirty="0" smtClean="0"/>
          </a:p>
          <a:p>
            <a:pPr lvl="0" algn="just"/>
            <a:r>
              <a:rPr lang="en-US" dirty="0" smtClean="0"/>
              <a:t>It is not a Turing-complete language: it can be viewed as a subset of Prolog, or as SQL with recursion. Efficient algorithms exist to evaluate programs in these languages, so there exist efficient algorithms to evaluate </a:t>
            </a:r>
            <a:r>
              <a:rPr lang="en-US" dirty="0" err="1" smtClean="0"/>
              <a:t>Datalog</a:t>
            </a:r>
            <a:r>
              <a:rPr lang="en-US" dirty="0" smtClean="0"/>
              <a:t> programs.</a:t>
            </a:r>
          </a:p>
          <a:p>
            <a:pPr lvl="0" algn="just"/>
            <a:endParaRPr lang="en-US" dirty="0" smtClean="0"/>
          </a:p>
          <a:p>
            <a:pPr lvl="0" algn="just"/>
            <a:r>
              <a:rPr lang="en-US" dirty="0" err="1" smtClean="0"/>
              <a:t>Datalog</a:t>
            </a:r>
            <a:r>
              <a:rPr lang="en-US" dirty="0" smtClean="0"/>
              <a:t> originated as a query language for deductive databases. It was later applied in many other domains, including software analysis, data mining, networking, security, knowledge representation, and cloud computing among others.</a:t>
            </a:r>
          </a:p>
          <a:p>
            <a:pPr lvl="0" algn="just"/>
            <a:endParaRPr lang="en-US" dirty="0" smtClean="0"/>
          </a:p>
          <a:p>
            <a:pPr lvl="0" algn="just"/>
            <a:r>
              <a:rPr lang="en-US" dirty="0" smtClean="0"/>
              <a:t>There are many implementations of </a:t>
            </a:r>
            <a:r>
              <a:rPr lang="en-US" dirty="0" err="1" smtClean="0"/>
              <a:t>Datalog</a:t>
            </a:r>
            <a:r>
              <a:rPr lang="en-US" dirty="0" smtClean="0"/>
              <a:t>. Some of the implementations available include </a:t>
            </a:r>
            <a:r>
              <a:rPr lang="en-US" dirty="0" err="1" smtClean="0"/>
              <a:t>Logicblox</a:t>
            </a:r>
            <a:r>
              <a:rPr lang="en-US" dirty="0" smtClean="0"/>
              <a:t>, </a:t>
            </a:r>
            <a:r>
              <a:rPr lang="en-US" dirty="0" err="1" smtClean="0"/>
              <a:t>bddbddb</a:t>
            </a:r>
            <a:r>
              <a:rPr lang="en-US" dirty="0" smtClean="0"/>
              <a:t>, IRIS, and Paddle.</a:t>
            </a:r>
          </a:p>
          <a:p>
            <a:pPr lvl="0" algn="just"/>
            <a:endParaRPr lang="en-US" dirty="0" smtClean="0"/>
          </a:p>
          <a:p>
            <a:pPr lvl="0" algn="just"/>
            <a:r>
              <a:rPr lang="en-US" dirty="0" smtClean="0"/>
              <a:t>You can learn more about </a:t>
            </a:r>
            <a:r>
              <a:rPr lang="en-US" dirty="0" err="1" smtClean="0"/>
              <a:t>Datalog</a:t>
            </a:r>
            <a:r>
              <a:rPr lang="en-US" dirty="0" smtClean="0"/>
              <a:t> using the resources linked in the Instructor Notes.</a:t>
            </a:r>
          </a:p>
          <a:p>
            <a:pPr lvl="0" algn="just"/>
            <a:endParaRPr lang="en-US" dirty="0" smtClean="0"/>
          </a:p>
          <a:p>
            <a:pPr lvl="0" algn="just"/>
            <a:r>
              <a:rPr lang="en-US" dirty="0" smtClean="0"/>
              <a:t>[</a:t>
            </a:r>
            <a:r>
              <a:rPr lang="en-US" dirty="0" smtClean="0">
                <a:hlinkClick r:id="rId3"/>
              </a:rPr>
              <a:t>http://www.utdallas.edu/~gupta/courses/acl/papers/datalog-paper.pdf</a:t>
            </a:r>
            <a:r>
              <a:rPr lang="en-US" dirty="0" smtClean="0"/>
              <a:t> and online book at</a:t>
            </a:r>
          </a:p>
          <a:p>
            <a:pPr lvl="0" algn="just"/>
            <a:r>
              <a:rPr lang="en-US" dirty="0" smtClean="0"/>
              <a:t> </a:t>
            </a:r>
            <a:r>
              <a:rPr lang="en-US" dirty="0" err="1" smtClean="0"/>
              <a:t>webdam.inria.fr</a:t>
            </a:r>
            <a:r>
              <a:rPr lang="en-US" dirty="0" smtClean="0"/>
              <a:t>/Alice/]</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18265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6826"/>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US" sz="1300" smtClean="0">
                <a:solidFill>
                  <a:schemeClr val="dk1"/>
                </a:solidFill>
              </a:rPr>
              <a:pPr algn="r"/>
              <a:t>‹#›</a:t>
            </a:fld>
            <a:endParaRPr lang="en-US" sz="1300">
              <a:solidFill>
                <a:schemeClr val="dk1"/>
              </a:solidFill>
            </a:endParaRPr>
          </a:p>
        </p:txBody>
      </p:sp>
    </p:spTree>
    <p:extLst>
      <p:ext uri="{BB962C8B-B14F-4D97-AF65-F5344CB8AC3E}">
        <p14:creationId xmlns:p14="http://schemas.microsoft.com/office/powerpoint/2010/main" val="114440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4400">
                <a:latin typeface="Calibri" charset="0"/>
                <a:ea typeface="Calibri" charset="0"/>
                <a:cs typeface="Calibri"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buSzPct val="25000"/>
            </a:pPr>
            <a:fld id="{00000000-1234-1234-1234-123412341234}" type="slidenum">
              <a:rPr lang="en-US" sz="1200" smtClean="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cxnSp>
        <p:nvCxnSpPr>
          <p:cNvPr id="8" name="Straight Connector 7"/>
          <p:cNvCxnSpPr/>
          <p:nvPr/>
        </p:nvCxnSpPr>
        <p:spPr>
          <a:xfrm>
            <a:off x="457200" y="1153039"/>
            <a:ext cx="8229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942755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0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fld id="{00000000-1234-1234-1234-123412341234}" type="slidenum">
              <a:rPr lang="en-US" sz="1300" smtClean="0">
                <a:solidFill>
                  <a:schemeClr val="dk1"/>
                </a:solidFill>
              </a:rPr>
              <a:pPr algn="r"/>
              <a:t>‹#›</a:t>
            </a:fld>
            <a:endParaRPr lang="en-US" sz="1300">
              <a:solidFill>
                <a:schemeClr val="dk1"/>
              </a:solidFill>
            </a:endParaRPr>
          </a:p>
        </p:txBody>
      </p:sp>
    </p:spTree>
    <p:extLst>
      <p:ext uri="{BB962C8B-B14F-4D97-AF65-F5344CB8AC3E}">
        <p14:creationId xmlns:p14="http://schemas.microsoft.com/office/powerpoint/2010/main" val="1883955691"/>
      </p:ext>
    </p:extLst>
  </p:cSld>
  <p:clrMap bg1="lt1" tx1="dk1" bg2="lt2" tx2="dk2" accent1="accent1" accent2="accent2" accent3="accent3" accent4="accent4" accent5="accent5" accent6="accent6" hlink="hlink" folHlink="folHlink"/>
  <p:sldLayoutIdLst>
    <p:sldLayoutId id="2147483657" r:id="rId1"/>
    <p:sldLayoutId id="2147483658" r:id="rId2"/>
  </p:sldLayoutIdLst>
  <p:hf sldNum="0"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6" name="Shape 46"/>
          <p:cNvSpPr txBox="1">
            <a:spLocks noGrp="1"/>
          </p:cNvSpPr>
          <p:nvPr>
            <p:ph type="subTitle" idx="1"/>
          </p:nvPr>
        </p:nvSpPr>
        <p:spPr>
          <a:xfrm>
            <a:off x="1139697" y="3679624"/>
            <a:ext cx="6966299" cy="1779600"/>
          </a:xfrm>
          <a:prstGeom prst="rect">
            <a:avLst/>
          </a:prstGeom>
          <a:noFill/>
          <a:ln>
            <a:noFill/>
          </a:ln>
        </p:spPr>
        <p:txBody>
          <a:bodyPr vert="horz" lIns="91425" tIns="45700" rIns="91425" bIns="45700" rtlCol="0" anchor="t" anchorCtr="0">
            <a:noAutofit/>
          </a:bodyPr>
          <a:lstStyle/>
          <a:p>
            <a:pPr>
              <a:buClr>
                <a:schemeClr val="dk1"/>
              </a:buClr>
              <a:buSzPct val="25000"/>
            </a:pPr>
            <a:r>
              <a:rPr lang="en-US" sz="3600" dirty="0">
                <a:solidFill>
                  <a:schemeClr val="dk1"/>
                </a:solidFill>
                <a:ea typeface="Calibri Regular" charset="0"/>
                <a:cs typeface="Calibri Regular" charset="0"/>
                <a:sym typeface="Shadows Into Light"/>
              </a:rPr>
              <a:t>CS 6340</a:t>
            </a:r>
          </a:p>
        </p:txBody>
      </p:sp>
      <p:sp>
        <p:nvSpPr>
          <p:cNvPr id="2" name="Title 1"/>
          <p:cNvSpPr>
            <a:spLocks noGrp="1"/>
          </p:cNvSpPr>
          <p:nvPr>
            <p:ph type="ctrTitle"/>
          </p:nvPr>
        </p:nvSpPr>
        <p:spPr/>
        <p:txBody>
          <a:bodyPr/>
          <a:lstStyle/>
          <a:p>
            <a:r>
              <a:rPr lang="en-US" dirty="0">
                <a:ea typeface="Calibri Regular" charset="0"/>
                <a:cs typeface="Calibri Regular" charset="0"/>
                <a:sym typeface="Shadows Into Light"/>
              </a:rPr>
              <a:t>Constraint-Based Analysis</a:t>
            </a:r>
            <a:endParaRPr lang="en-US" dirty="0"/>
          </a:p>
        </p:txBody>
      </p:sp>
    </p:spTree>
    <p:extLst>
      <p:ext uri="{BB962C8B-B14F-4D97-AF65-F5344CB8AC3E}">
        <p14:creationId xmlns:p14="http://schemas.microsoft.com/office/powerpoint/2010/main" val="207371364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98168" y="10039"/>
            <a:ext cx="8332174" cy="1143000"/>
          </a:xfrm>
          <a:prstGeom prst="rect">
            <a:avLst/>
          </a:prstGeom>
        </p:spPr>
        <p:txBody>
          <a:bodyPr vert="horz" lIns="91425" tIns="91425" rIns="91425" bIns="91425" rtlCol="0" anchor="ctr" anchorCtr="0">
            <a:noAutofit/>
          </a:bodyPr>
          <a:lstStyle/>
          <a:p>
            <a:r>
              <a:rPr lang="en-US" dirty="0"/>
              <a:t>Syntax of </a:t>
            </a:r>
            <a:r>
              <a:rPr lang="en-US" dirty="0" err="1"/>
              <a:t>Datalog</a:t>
            </a:r>
            <a:r>
              <a:rPr lang="en-US" dirty="0"/>
              <a:t>: Example</a:t>
            </a:r>
          </a:p>
        </p:txBody>
      </p:sp>
      <p:sp>
        <p:nvSpPr>
          <p:cNvPr id="5" name="Shape 133"/>
          <p:cNvSpPr txBox="1"/>
          <p:nvPr/>
        </p:nvSpPr>
        <p:spPr>
          <a:xfrm>
            <a:off x="354625" y="1631212"/>
            <a:ext cx="4854525" cy="3334487"/>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a:latin typeface="Consolas"/>
                <a:ea typeface="Consolas"/>
                <a:cs typeface="Consolas"/>
                <a:sym typeface="Consolas"/>
              </a:rPr>
              <a:t>edge(</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Output Relations:</a:t>
            </a:r>
          </a:p>
          <a:p>
            <a:r>
              <a:rPr lang="en-US" sz="1800" dirty="0">
                <a:latin typeface="Consolas"/>
                <a:ea typeface="Consolas"/>
                <a:cs typeface="Consolas"/>
                <a:sym typeface="Consolas"/>
              </a:rPr>
              <a:t>path(</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Rules:</a:t>
            </a:r>
          </a:p>
          <a:p>
            <a:r>
              <a:rPr lang="en-US" sz="1800" dirty="0">
                <a:latin typeface="Consolas"/>
                <a:ea typeface="Consolas"/>
                <a:cs typeface="Consolas"/>
                <a:sym typeface="Consolas"/>
              </a:rPr>
              <a:t>path(x, x).</a:t>
            </a:r>
          </a:p>
          <a:p>
            <a:r>
              <a:rPr lang="en-US" sz="1800" dirty="0">
                <a:latin typeface="Consolas"/>
                <a:ea typeface="Consolas"/>
                <a:cs typeface="Consolas"/>
                <a:sym typeface="Consolas"/>
              </a:rPr>
              <a:t>path(x, z) :- path(x, y), edge(y, z).</a:t>
            </a:r>
          </a:p>
          <a:p>
            <a:endParaRPr sz="2400" dirty="0">
              <a:latin typeface="Calibri Regular" charset="0"/>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Shape 140"/>
          <p:cNvSpPr/>
          <p:nvPr/>
        </p:nvSpPr>
        <p:spPr>
          <a:xfrm>
            <a:off x="3363677" y="2073409"/>
            <a:ext cx="4345223" cy="1306622"/>
          </a:xfrm>
          <a:prstGeom prst="wedgeRectCallout">
            <a:avLst>
              <a:gd name="adj1" fmla="val -75395"/>
              <a:gd name="adj2" fmla="val -41182"/>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n-US" sz="2400" dirty="0">
                <a:latin typeface="+mn-lt"/>
                <a:ea typeface="Calibri Regular" charset="0"/>
                <a:cs typeface="Calibri Regular" charset="0"/>
                <a:sym typeface="Shadows Into Light"/>
              </a:rPr>
              <a:t>A relation is similar to a table in a database. </a:t>
            </a:r>
            <a:r>
              <a:rPr lang="en-US" sz="2400" dirty="0" smtClean="0">
                <a:latin typeface="+mn-lt"/>
                <a:ea typeface="Calibri Regular" charset="0"/>
                <a:cs typeface="Calibri Regular" charset="0"/>
                <a:sym typeface="Shadows Into Light"/>
              </a:rPr>
              <a:t> A </a:t>
            </a:r>
            <a:r>
              <a:rPr lang="en-US" sz="2400" dirty="0">
                <a:latin typeface="+mn-lt"/>
                <a:ea typeface="Calibri Regular" charset="0"/>
                <a:cs typeface="Calibri Regular" charset="0"/>
                <a:sym typeface="Shadows Into Light"/>
              </a:rPr>
              <a:t>tuple in a relation is similar to a row in a table. </a:t>
            </a:r>
          </a:p>
        </p:txBody>
      </p:sp>
      <p:sp>
        <p:nvSpPr>
          <p:cNvPr id="7" name="Shape 132"/>
          <p:cNvSpPr txBox="1">
            <a:spLocks noGrp="1"/>
          </p:cNvSpPr>
          <p:nvPr>
            <p:ph type="title"/>
          </p:nvPr>
        </p:nvSpPr>
        <p:spPr>
          <a:xfrm>
            <a:off x="398168" y="10039"/>
            <a:ext cx="8332174" cy="1143000"/>
          </a:xfrm>
          <a:prstGeom prst="rect">
            <a:avLst/>
          </a:prstGeom>
        </p:spPr>
        <p:txBody>
          <a:bodyPr vert="horz" lIns="91425" tIns="91425" rIns="91425" bIns="91425" rtlCol="0" anchor="ctr" anchorCtr="0">
            <a:noAutofit/>
          </a:bodyPr>
          <a:lstStyle/>
          <a:p>
            <a:r>
              <a:rPr lang="en-US" dirty="0"/>
              <a:t>Syntax of </a:t>
            </a:r>
            <a:r>
              <a:rPr lang="en-US" dirty="0" err="1"/>
              <a:t>Datalog</a:t>
            </a:r>
            <a:r>
              <a:rPr lang="en-US" dirty="0"/>
              <a:t>: Example</a:t>
            </a:r>
          </a:p>
        </p:txBody>
      </p:sp>
      <p:sp>
        <p:nvSpPr>
          <p:cNvPr id="5" name="Shape 133"/>
          <p:cNvSpPr txBox="1"/>
          <p:nvPr/>
        </p:nvSpPr>
        <p:spPr>
          <a:xfrm>
            <a:off x="354625" y="1631212"/>
            <a:ext cx="4854525" cy="3334487"/>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a:latin typeface="Consolas"/>
                <a:ea typeface="Consolas"/>
                <a:cs typeface="Consolas"/>
                <a:sym typeface="Consolas"/>
              </a:rPr>
              <a:t>edge(</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Output Relations:</a:t>
            </a:r>
          </a:p>
          <a:p>
            <a:r>
              <a:rPr lang="en-US" sz="1800" dirty="0">
                <a:latin typeface="Consolas"/>
                <a:ea typeface="Consolas"/>
                <a:cs typeface="Consolas"/>
                <a:sym typeface="Consolas"/>
              </a:rPr>
              <a:t>path(</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Rules:</a:t>
            </a:r>
          </a:p>
          <a:p>
            <a:r>
              <a:rPr lang="en-US" sz="1800" dirty="0">
                <a:latin typeface="Consolas"/>
                <a:ea typeface="Consolas"/>
                <a:cs typeface="Consolas"/>
                <a:sym typeface="Consolas"/>
              </a:rPr>
              <a:t>path(x, x).</a:t>
            </a:r>
          </a:p>
          <a:p>
            <a:r>
              <a:rPr lang="en-US" sz="1800" dirty="0">
                <a:latin typeface="Consolas"/>
                <a:ea typeface="Consolas"/>
                <a:cs typeface="Consolas"/>
                <a:sym typeface="Consolas"/>
              </a:rPr>
              <a:t>path(x, z) :- path(x, y), edge(y, z).</a:t>
            </a:r>
          </a:p>
          <a:p>
            <a:endParaRPr sz="2400" dirty="0">
              <a:latin typeface="Calibri Regular" charset="0"/>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57" name="Shape 157"/>
          <p:cNvSpPr/>
          <p:nvPr/>
        </p:nvSpPr>
        <p:spPr>
          <a:xfrm>
            <a:off x="4866251" y="2893751"/>
            <a:ext cx="726900" cy="5088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sz="1400"/>
          </a:p>
        </p:txBody>
      </p:sp>
      <p:graphicFrame>
        <p:nvGraphicFramePr>
          <p:cNvPr id="158" name="Shape 158"/>
          <p:cNvGraphicFramePr/>
          <p:nvPr>
            <p:extLst>
              <p:ext uri="{D42A27DB-BD31-4B8C-83A1-F6EECF244321}">
                <p14:modId xmlns:p14="http://schemas.microsoft.com/office/powerpoint/2010/main" val="1097177922"/>
              </p:ext>
            </p:extLst>
          </p:nvPr>
        </p:nvGraphicFramePr>
        <p:xfrm>
          <a:off x="6092625" y="1823325"/>
          <a:ext cx="1895600" cy="2763342"/>
        </p:xfrm>
        <a:graphic>
          <a:graphicData uri="http://schemas.openxmlformats.org/drawingml/2006/table">
            <a:tbl>
              <a:tblPr>
                <a:noFill/>
                <a:tableStyleId>{75479619-0B60-4225-B474-B05BF0CFC3F3}</a:tableStyleId>
              </a:tblPr>
              <a:tblGrid>
                <a:gridCol w="947800"/>
                <a:gridCol w="947800"/>
              </a:tblGrid>
              <a:tr h="467331">
                <a:tc gridSpan="2">
                  <a:txBody>
                    <a:bodyPr/>
                    <a:lstStyle/>
                    <a:p>
                      <a:pPr lvl="0" algn="ctr" rtl="0">
                        <a:spcBef>
                          <a:spcPts val="0"/>
                        </a:spcBef>
                        <a:buNone/>
                      </a:pPr>
                      <a:r>
                        <a:rPr lang="en-US" sz="1800" dirty="0">
                          <a:latin typeface="Consolas"/>
                          <a:ea typeface="Consolas"/>
                          <a:cs typeface="Consolas"/>
                          <a:sym typeface="Consolas"/>
                        </a:rPr>
                        <a:t>edge</a:t>
                      </a:r>
                    </a:p>
                  </a:txBody>
                  <a:tcPr marL="91425" marR="91425" marT="91425" marB="91425"/>
                </a:tc>
                <a:tc hMerge="1">
                  <a:txBody>
                    <a:bodyPr/>
                    <a:lstStyle/>
                    <a:p>
                      <a:endParaRPr lang="en-US"/>
                    </a:p>
                  </a:txBody>
                  <a:tcPr/>
                </a:tc>
              </a:tr>
              <a:tr h="467331">
                <a:tc>
                  <a:txBody>
                    <a:bodyPr/>
                    <a:lstStyle/>
                    <a:p>
                      <a:pPr lvl="0" algn="ctr" rtl="0">
                        <a:spcBef>
                          <a:spcPts val="0"/>
                        </a:spcBef>
                        <a:buNone/>
                      </a:pPr>
                      <a:r>
                        <a:rPr lang="en-US" sz="1800" dirty="0">
                          <a:latin typeface="Consolas"/>
                          <a:ea typeface="Consolas"/>
                          <a:cs typeface="Consolas"/>
                          <a:sym typeface="Consolas"/>
                        </a:rPr>
                        <a:t>n</a:t>
                      </a:r>
                    </a:p>
                  </a:txBody>
                  <a:tcPr marL="91425" marR="91425" marT="91425" marB="91425"/>
                </a:tc>
                <a:tc>
                  <a:txBody>
                    <a:bodyPr/>
                    <a:lstStyle/>
                    <a:p>
                      <a:pPr lvl="0" algn="ctr" rtl="0">
                        <a:spcBef>
                          <a:spcPts val="0"/>
                        </a:spcBef>
                        <a:buNone/>
                      </a:pPr>
                      <a:r>
                        <a:rPr lang="en-US" sz="1800" dirty="0">
                          <a:latin typeface="Consolas"/>
                          <a:ea typeface="Consolas"/>
                          <a:cs typeface="Consolas"/>
                          <a:sym typeface="Consolas"/>
                        </a:rPr>
                        <a:t>m</a:t>
                      </a:r>
                    </a:p>
                  </a:txBody>
                  <a:tcPr marL="91425" marR="91425" marT="91425" marB="91425"/>
                </a:tc>
              </a:tr>
              <a:tr h="426691">
                <a:tc>
                  <a:txBody>
                    <a:bodyPr/>
                    <a:lstStyle/>
                    <a:p>
                      <a:pPr lvl="0" algn="ctr">
                        <a:spcBef>
                          <a:spcPts val="0"/>
                        </a:spcBef>
                        <a:buNone/>
                      </a:pPr>
                      <a:r>
                        <a:rPr lang="en-US" sz="1800" dirty="0"/>
                        <a:t>0</a:t>
                      </a:r>
                    </a:p>
                  </a:txBody>
                  <a:tcPr marL="91425" marR="91425" marT="91425" marB="91425"/>
                </a:tc>
                <a:tc>
                  <a:txBody>
                    <a:bodyPr/>
                    <a:lstStyle/>
                    <a:p>
                      <a:pPr lvl="0" algn="ctr">
                        <a:spcBef>
                          <a:spcPts val="0"/>
                        </a:spcBef>
                        <a:buNone/>
                      </a:pPr>
                      <a:r>
                        <a:rPr lang="en-US" sz="1800"/>
                        <a:t>1</a:t>
                      </a:r>
                    </a:p>
                  </a:txBody>
                  <a:tcPr marL="91425" marR="91425" marT="91425" marB="91425"/>
                </a:tc>
              </a:tr>
              <a:tr h="426691">
                <a:tc>
                  <a:txBody>
                    <a:bodyPr/>
                    <a:lstStyle/>
                    <a:p>
                      <a:pPr lvl="0" algn="ctr">
                        <a:spcBef>
                          <a:spcPts val="0"/>
                        </a:spcBef>
                        <a:buNone/>
                      </a:pPr>
                      <a:r>
                        <a:rPr lang="en-US" sz="1800" dirty="0"/>
                        <a:t>0</a:t>
                      </a:r>
                    </a:p>
                  </a:txBody>
                  <a:tcPr marL="91425" marR="91425" marT="91425" marB="91425"/>
                </a:tc>
                <a:tc>
                  <a:txBody>
                    <a:bodyPr/>
                    <a:lstStyle/>
                    <a:p>
                      <a:pPr lvl="0" algn="ctr">
                        <a:spcBef>
                          <a:spcPts val="0"/>
                        </a:spcBef>
                        <a:buNone/>
                      </a:pPr>
                      <a:r>
                        <a:rPr lang="en-US" sz="1800"/>
                        <a:t>2</a:t>
                      </a:r>
                    </a:p>
                  </a:txBody>
                  <a:tcPr marL="91425" marR="91425" marT="91425" marB="91425"/>
                </a:tc>
              </a:tr>
              <a:tr h="426691">
                <a:tc>
                  <a:txBody>
                    <a:bodyPr/>
                    <a:lstStyle/>
                    <a:p>
                      <a:pPr lvl="0" algn="ctr">
                        <a:spcBef>
                          <a:spcPts val="0"/>
                        </a:spcBef>
                        <a:buNone/>
                      </a:pPr>
                      <a:r>
                        <a:rPr lang="en-US" sz="1800" dirty="0"/>
                        <a:t>2</a:t>
                      </a:r>
                    </a:p>
                  </a:txBody>
                  <a:tcPr marL="91425" marR="91425" marT="91425" marB="91425"/>
                </a:tc>
                <a:tc>
                  <a:txBody>
                    <a:bodyPr/>
                    <a:lstStyle/>
                    <a:p>
                      <a:pPr lvl="0" algn="ctr">
                        <a:spcBef>
                          <a:spcPts val="0"/>
                        </a:spcBef>
                        <a:buNone/>
                      </a:pPr>
                      <a:r>
                        <a:rPr lang="en-US" sz="1800"/>
                        <a:t>3</a:t>
                      </a:r>
                    </a:p>
                  </a:txBody>
                  <a:tcPr marL="91425" marR="91425" marT="91425" marB="91425"/>
                </a:tc>
              </a:tr>
              <a:tr h="426691">
                <a:tc>
                  <a:txBody>
                    <a:bodyPr/>
                    <a:lstStyle/>
                    <a:p>
                      <a:pPr lvl="0" algn="ctr" rtl="0">
                        <a:spcBef>
                          <a:spcPts val="0"/>
                        </a:spcBef>
                        <a:buNone/>
                      </a:pPr>
                      <a:r>
                        <a:rPr lang="en-US" sz="1800" dirty="0"/>
                        <a:t>2</a:t>
                      </a:r>
                    </a:p>
                  </a:txBody>
                  <a:tcPr marL="91425" marR="91425" marT="91425" marB="91425"/>
                </a:tc>
                <a:tc>
                  <a:txBody>
                    <a:bodyPr/>
                    <a:lstStyle/>
                    <a:p>
                      <a:pPr lvl="0" algn="ctr" rtl="0">
                        <a:spcBef>
                          <a:spcPts val="0"/>
                        </a:spcBef>
                        <a:buNone/>
                      </a:pPr>
                      <a:r>
                        <a:rPr lang="en-US" sz="1800" dirty="0"/>
                        <a:t>4</a:t>
                      </a:r>
                    </a:p>
                  </a:txBody>
                  <a:tcPr marL="91425" marR="91425" marT="91425" marB="91425"/>
                </a:tc>
              </a:tr>
            </a:tbl>
          </a:graphicData>
        </a:graphic>
      </p:graphicFrame>
      <p:sp>
        <p:nvSpPr>
          <p:cNvPr id="17" name="Shape 132"/>
          <p:cNvSpPr txBox="1">
            <a:spLocks noGrp="1"/>
          </p:cNvSpPr>
          <p:nvPr>
            <p:ph type="title"/>
          </p:nvPr>
        </p:nvSpPr>
        <p:spPr>
          <a:xfrm>
            <a:off x="398168" y="10039"/>
            <a:ext cx="8332174" cy="1143000"/>
          </a:xfrm>
          <a:prstGeom prst="rect">
            <a:avLst/>
          </a:prstGeom>
        </p:spPr>
        <p:txBody>
          <a:bodyPr vert="horz" lIns="91425" tIns="91425" rIns="91425" bIns="91425" rtlCol="0" anchor="ctr" anchorCtr="0">
            <a:noAutofit/>
          </a:bodyPr>
          <a:lstStyle/>
          <a:p>
            <a:r>
              <a:rPr lang="en-US" dirty="0">
                <a:solidFill>
                  <a:prstClr val="black"/>
                </a:solidFill>
              </a:rPr>
              <a:t>Syntax of </a:t>
            </a:r>
            <a:r>
              <a:rPr lang="en-US" dirty="0" err="1">
                <a:solidFill>
                  <a:prstClr val="black"/>
                </a:solidFill>
              </a:rPr>
              <a:t>Datalog</a:t>
            </a:r>
            <a:r>
              <a:rPr lang="en-US" dirty="0">
                <a:solidFill>
                  <a:prstClr val="black"/>
                </a:solidFill>
              </a:rPr>
              <a:t>: Example</a:t>
            </a:r>
            <a:endParaRPr lang="en-US" sz="4000" dirty="0"/>
          </a:p>
        </p:txBody>
      </p:sp>
      <p:sp>
        <p:nvSpPr>
          <p:cNvPr id="15" name="Shape 133"/>
          <p:cNvSpPr txBox="1"/>
          <p:nvPr/>
        </p:nvSpPr>
        <p:spPr>
          <a:xfrm>
            <a:off x="354625" y="1631212"/>
            <a:ext cx="4854525" cy="3334487"/>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a:latin typeface="Consolas"/>
                <a:ea typeface="Consolas"/>
                <a:cs typeface="Consolas"/>
                <a:sym typeface="Consolas"/>
              </a:rPr>
              <a:t>edge(</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Output Relations:</a:t>
            </a:r>
          </a:p>
          <a:p>
            <a:r>
              <a:rPr lang="en-US" sz="1800" dirty="0">
                <a:latin typeface="Consolas"/>
                <a:ea typeface="Consolas"/>
                <a:cs typeface="Consolas"/>
                <a:sym typeface="Consolas"/>
              </a:rPr>
              <a:t>path(</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Rules:</a:t>
            </a:r>
          </a:p>
          <a:p>
            <a:r>
              <a:rPr lang="en-US" sz="1800" dirty="0">
                <a:latin typeface="Consolas"/>
                <a:ea typeface="Consolas"/>
                <a:cs typeface="Consolas"/>
                <a:sym typeface="Consolas"/>
              </a:rPr>
              <a:t>path(x, x).</a:t>
            </a:r>
          </a:p>
          <a:p>
            <a:r>
              <a:rPr lang="en-US" sz="1800" dirty="0">
                <a:latin typeface="Consolas"/>
                <a:ea typeface="Consolas"/>
                <a:cs typeface="Consolas"/>
                <a:sym typeface="Consolas"/>
              </a:rPr>
              <a:t>path(x, z) :- path(x, y), edge(y, z).</a:t>
            </a:r>
          </a:p>
          <a:p>
            <a:endParaRPr sz="2400" dirty="0">
              <a:latin typeface="Calibri Regular" charset="0"/>
              <a:ea typeface="Calibri Regular" charset="0"/>
              <a:cs typeface="Calibri Regular" charset="0"/>
              <a:sym typeface="Shadows Into Light"/>
            </a:endParaRPr>
          </a:p>
        </p:txBody>
      </p:sp>
      <p:sp>
        <p:nvSpPr>
          <p:cNvPr id="27" name="Shape 191"/>
          <p:cNvSpPr/>
          <p:nvPr/>
        </p:nvSpPr>
        <p:spPr>
          <a:xfrm>
            <a:off x="3403401" y="2367075"/>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n-US" sz="1400"/>
              <a:t>0</a:t>
            </a:r>
          </a:p>
        </p:txBody>
      </p:sp>
      <p:sp>
        <p:nvSpPr>
          <p:cNvPr id="28" name="Shape 192"/>
          <p:cNvSpPr/>
          <p:nvPr/>
        </p:nvSpPr>
        <p:spPr>
          <a:xfrm>
            <a:off x="3010551" y="2955651"/>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400"/>
              <a:t>1</a:t>
            </a:r>
          </a:p>
        </p:txBody>
      </p:sp>
      <p:sp>
        <p:nvSpPr>
          <p:cNvPr id="29" name="Shape 193"/>
          <p:cNvSpPr/>
          <p:nvPr/>
        </p:nvSpPr>
        <p:spPr>
          <a:xfrm>
            <a:off x="3790001" y="2955651"/>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400"/>
              <a:t>2</a:t>
            </a:r>
          </a:p>
        </p:txBody>
      </p:sp>
      <p:sp>
        <p:nvSpPr>
          <p:cNvPr id="30" name="Shape 194"/>
          <p:cNvSpPr/>
          <p:nvPr/>
        </p:nvSpPr>
        <p:spPr>
          <a:xfrm>
            <a:off x="3403401" y="3548451"/>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400"/>
              <a:t>3</a:t>
            </a:r>
          </a:p>
        </p:txBody>
      </p:sp>
      <p:sp>
        <p:nvSpPr>
          <p:cNvPr id="31" name="Shape 195"/>
          <p:cNvSpPr/>
          <p:nvPr/>
        </p:nvSpPr>
        <p:spPr>
          <a:xfrm>
            <a:off x="4175826" y="3548451"/>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400"/>
              <a:t>4</a:t>
            </a:r>
          </a:p>
        </p:txBody>
      </p:sp>
      <p:cxnSp>
        <p:nvCxnSpPr>
          <p:cNvPr id="32" name="Shape 196"/>
          <p:cNvCxnSpPr/>
          <p:nvPr/>
        </p:nvCxnSpPr>
        <p:spPr>
          <a:xfrm flipH="1">
            <a:off x="3297550" y="2661807"/>
            <a:ext cx="155100" cy="344400"/>
          </a:xfrm>
          <a:prstGeom prst="straightConnector1">
            <a:avLst/>
          </a:prstGeom>
          <a:noFill/>
          <a:ln w="9525" cap="flat" cmpd="sng">
            <a:solidFill>
              <a:schemeClr val="dk2"/>
            </a:solidFill>
            <a:prstDash val="solid"/>
            <a:round/>
            <a:headEnd type="none" w="lg" len="lg"/>
            <a:tailEnd type="triangle" w="lg" len="lg"/>
          </a:ln>
        </p:spPr>
      </p:cxnSp>
      <p:cxnSp>
        <p:nvCxnSpPr>
          <p:cNvPr id="33" name="Shape 197"/>
          <p:cNvCxnSpPr/>
          <p:nvPr/>
        </p:nvCxnSpPr>
        <p:spPr>
          <a:xfrm>
            <a:off x="3690451" y="2661807"/>
            <a:ext cx="148800" cy="344400"/>
          </a:xfrm>
          <a:prstGeom prst="straightConnector1">
            <a:avLst/>
          </a:prstGeom>
          <a:noFill/>
          <a:ln w="9525" cap="flat" cmpd="sng">
            <a:solidFill>
              <a:schemeClr val="dk2"/>
            </a:solidFill>
            <a:prstDash val="solid"/>
            <a:round/>
            <a:headEnd type="none" w="lg" len="lg"/>
            <a:tailEnd type="triangle" w="lg" len="lg"/>
          </a:ln>
        </p:spPr>
      </p:cxnSp>
      <p:cxnSp>
        <p:nvCxnSpPr>
          <p:cNvPr id="34" name="Shape 198"/>
          <p:cNvCxnSpPr/>
          <p:nvPr/>
        </p:nvCxnSpPr>
        <p:spPr>
          <a:xfrm flipH="1">
            <a:off x="3690449" y="3250381"/>
            <a:ext cx="148800" cy="348600"/>
          </a:xfrm>
          <a:prstGeom prst="straightConnector1">
            <a:avLst/>
          </a:prstGeom>
          <a:noFill/>
          <a:ln w="9525" cap="flat" cmpd="sng">
            <a:solidFill>
              <a:schemeClr val="dk2"/>
            </a:solidFill>
            <a:prstDash val="solid"/>
            <a:round/>
            <a:headEnd type="none" w="lg" len="lg"/>
            <a:tailEnd type="triangle" w="lg" len="lg"/>
          </a:ln>
        </p:spPr>
      </p:cxnSp>
      <p:cxnSp>
        <p:nvCxnSpPr>
          <p:cNvPr id="35" name="Shape 199"/>
          <p:cNvCxnSpPr/>
          <p:nvPr/>
        </p:nvCxnSpPr>
        <p:spPr>
          <a:xfrm>
            <a:off x="4077051" y="3250381"/>
            <a:ext cx="147900" cy="3486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Shape 166"/>
          <p:cNvSpPr/>
          <p:nvPr/>
        </p:nvSpPr>
        <p:spPr>
          <a:xfrm>
            <a:off x="3292675" y="2401958"/>
            <a:ext cx="4759125" cy="1750547"/>
          </a:xfrm>
          <a:prstGeom prst="wedgeRectCallout">
            <a:avLst>
              <a:gd name="adj1" fmla="val -65711"/>
              <a:gd name="adj2" fmla="val 63880"/>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n-US" sz="2400" dirty="0">
                <a:latin typeface="+mn-lt"/>
                <a:ea typeface="Calibri Regular" charset="0"/>
                <a:cs typeface="Calibri Regular" charset="0"/>
                <a:sym typeface="Shadows Into Light"/>
              </a:rPr>
              <a:t>Deductive rules that hold universally (i.e., variables like </a:t>
            </a:r>
            <a:r>
              <a:rPr lang="en-US" sz="2400" dirty="0">
                <a:latin typeface="+mn-lt"/>
                <a:ea typeface="Consolas"/>
                <a:cs typeface="Consolas"/>
                <a:sym typeface="Consolas"/>
              </a:rPr>
              <a:t>x</a:t>
            </a:r>
            <a:r>
              <a:rPr lang="en-US" sz="2400" dirty="0">
                <a:latin typeface="+mn-lt"/>
                <a:ea typeface="Calibri Regular" charset="0"/>
                <a:cs typeface="Calibri Regular" charset="0"/>
                <a:sym typeface="Shadows Into Light"/>
              </a:rPr>
              <a:t>, </a:t>
            </a:r>
            <a:r>
              <a:rPr lang="en-US" sz="2400" dirty="0">
                <a:latin typeface="+mn-lt"/>
                <a:ea typeface="Consolas"/>
                <a:cs typeface="Consolas"/>
                <a:sym typeface="Consolas"/>
              </a:rPr>
              <a:t>y</a:t>
            </a:r>
            <a:r>
              <a:rPr lang="en-US" sz="2400" dirty="0">
                <a:latin typeface="+mn-lt"/>
                <a:ea typeface="Calibri Regular" charset="0"/>
                <a:cs typeface="Calibri Regular" charset="0"/>
                <a:sym typeface="Shadows Into Light"/>
              </a:rPr>
              <a:t>, </a:t>
            </a:r>
            <a:r>
              <a:rPr lang="en-US" sz="2400" dirty="0">
                <a:latin typeface="+mn-lt"/>
                <a:ea typeface="Consolas"/>
                <a:cs typeface="Consolas"/>
                <a:sym typeface="Consolas"/>
              </a:rPr>
              <a:t>z</a:t>
            </a:r>
            <a:r>
              <a:rPr lang="en-US" sz="2400" dirty="0">
                <a:latin typeface="+mn-lt"/>
                <a:ea typeface="Calibri Regular" charset="0"/>
                <a:cs typeface="Calibri Regular" charset="0"/>
                <a:sym typeface="Shadows Into Light"/>
              </a:rPr>
              <a:t> can be replaced by any constant). </a:t>
            </a:r>
            <a:r>
              <a:rPr lang="en-US" sz="2400" dirty="0" smtClean="0">
                <a:latin typeface="+mn-lt"/>
                <a:ea typeface="Calibri Regular" charset="0"/>
                <a:cs typeface="Calibri Regular" charset="0"/>
                <a:sym typeface="Shadows Into Light"/>
              </a:rPr>
              <a:t> Specify</a:t>
            </a:r>
            <a:br>
              <a:rPr lang="en-US" sz="2400" dirty="0" smtClean="0">
                <a:latin typeface="+mn-lt"/>
                <a:ea typeface="Calibri Regular" charset="0"/>
                <a:cs typeface="Calibri Regular" charset="0"/>
                <a:sym typeface="Shadows Into Light"/>
              </a:rPr>
            </a:br>
            <a:r>
              <a:rPr lang="en-US" sz="2400" dirty="0" smtClean="0">
                <a:latin typeface="+mn-lt"/>
                <a:ea typeface="Calibri Regular" charset="0"/>
                <a:cs typeface="Calibri Regular" charset="0"/>
                <a:sym typeface="Shadows Into Light"/>
              </a:rPr>
              <a:t>“</a:t>
            </a:r>
            <a:r>
              <a:rPr lang="en-US" sz="2400" dirty="0">
                <a:latin typeface="+mn-lt"/>
                <a:ea typeface="Calibri Regular" charset="0"/>
                <a:cs typeface="Calibri Regular" charset="0"/>
                <a:sym typeface="Shadows Into Light"/>
              </a:rPr>
              <a:t>if … then … ” logic.</a:t>
            </a:r>
          </a:p>
        </p:txBody>
      </p:sp>
      <p:sp>
        <p:nvSpPr>
          <p:cNvPr id="7" name="Shape 132"/>
          <p:cNvSpPr txBox="1">
            <a:spLocks noGrp="1"/>
          </p:cNvSpPr>
          <p:nvPr>
            <p:ph type="title"/>
          </p:nvPr>
        </p:nvSpPr>
        <p:spPr>
          <a:xfrm>
            <a:off x="398168" y="10039"/>
            <a:ext cx="8332174" cy="1143000"/>
          </a:xfrm>
          <a:prstGeom prst="rect">
            <a:avLst/>
          </a:prstGeom>
        </p:spPr>
        <p:txBody>
          <a:bodyPr vert="horz" lIns="91425" tIns="91425" rIns="91425" bIns="91425" rtlCol="0" anchor="ctr" anchorCtr="0">
            <a:noAutofit/>
          </a:bodyPr>
          <a:lstStyle/>
          <a:p>
            <a:r>
              <a:rPr lang="en-US" dirty="0">
                <a:solidFill>
                  <a:prstClr val="black"/>
                </a:solidFill>
              </a:rPr>
              <a:t>Syntax of </a:t>
            </a:r>
            <a:r>
              <a:rPr lang="en-US" dirty="0" err="1">
                <a:solidFill>
                  <a:prstClr val="black"/>
                </a:solidFill>
              </a:rPr>
              <a:t>Datalog</a:t>
            </a:r>
            <a:r>
              <a:rPr lang="en-US" dirty="0">
                <a:solidFill>
                  <a:prstClr val="black"/>
                </a:solidFill>
              </a:rPr>
              <a:t>: Example</a:t>
            </a:r>
            <a:endParaRPr lang="en-US" sz="4000" dirty="0"/>
          </a:p>
        </p:txBody>
      </p:sp>
      <p:sp>
        <p:nvSpPr>
          <p:cNvPr id="5" name="Shape 133"/>
          <p:cNvSpPr txBox="1"/>
          <p:nvPr/>
        </p:nvSpPr>
        <p:spPr>
          <a:xfrm>
            <a:off x="354625" y="1631212"/>
            <a:ext cx="4854525" cy="3334487"/>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a:latin typeface="Consolas"/>
                <a:ea typeface="Consolas"/>
                <a:cs typeface="Consolas"/>
                <a:sym typeface="Consolas"/>
              </a:rPr>
              <a:t>edge(</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Output Relations:</a:t>
            </a:r>
          </a:p>
          <a:p>
            <a:r>
              <a:rPr lang="en-US" sz="1800" dirty="0">
                <a:latin typeface="Consolas"/>
                <a:ea typeface="Consolas"/>
                <a:cs typeface="Consolas"/>
                <a:sym typeface="Consolas"/>
              </a:rPr>
              <a:t>path(</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Rules:</a:t>
            </a:r>
          </a:p>
          <a:p>
            <a:r>
              <a:rPr lang="en-US" sz="1800" dirty="0">
                <a:latin typeface="Consolas"/>
                <a:ea typeface="Consolas"/>
                <a:cs typeface="Consolas"/>
                <a:sym typeface="Consolas"/>
              </a:rPr>
              <a:t>path(x, x).</a:t>
            </a:r>
          </a:p>
          <a:p>
            <a:r>
              <a:rPr lang="en-US" sz="1800" dirty="0">
                <a:latin typeface="Consolas"/>
                <a:ea typeface="Consolas"/>
                <a:cs typeface="Consolas"/>
                <a:sym typeface="Consolas"/>
              </a:rPr>
              <a:t>path(x, z) :- path(x, y), edge(y, z).</a:t>
            </a:r>
          </a:p>
          <a:p>
            <a:endParaRPr sz="2400" dirty="0">
              <a:latin typeface="Calibri Regular" charset="0"/>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Shape 174"/>
          <p:cNvSpPr/>
          <p:nvPr/>
        </p:nvSpPr>
        <p:spPr>
          <a:xfrm>
            <a:off x="2868200" y="2101112"/>
            <a:ext cx="3664017" cy="889271"/>
          </a:xfrm>
          <a:prstGeom prst="wedgeRectCallout">
            <a:avLst>
              <a:gd name="adj1" fmla="val -78207"/>
              <a:gd name="adj2" fmla="val 192228"/>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dirty="0">
                <a:latin typeface="+mn-lt"/>
                <a:ea typeface="Calibri Regular" charset="0"/>
                <a:cs typeface="Calibri Regular" charset="0"/>
                <a:sym typeface="Shadows Into Light"/>
              </a:rPr>
              <a:t>(If TRUE,) there is a path from each node to itself.</a:t>
            </a:r>
          </a:p>
        </p:txBody>
      </p:sp>
      <p:sp>
        <p:nvSpPr>
          <p:cNvPr id="175" name="Shape 175"/>
          <p:cNvSpPr/>
          <p:nvPr/>
        </p:nvSpPr>
        <p:spPr>
          <a:xfrm>
            <a:off x="4172226" y="2928549"/>
            <a:ext cx="4685116" cy="1402151"/>
          </a:xfrm>
          <a:prstGeom prst="wedgeRectCallout">
            <a:avLst>
              <a:gd name="adj1" fmla="val -73364"/>
              <a:gd name="adj2" fmla="val 63910"/>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dirty="0">
                <a:latin typeface="+mn-lt"/>
                <a:ea typeface="Calibri Regular" charset="0"/>
                <a:cs typeface="Calibri Regular" charset="0"/>
                <a:sym typeface="Shadows Into Light"/>
              </a:rPr>
              <a:t>If there is path from node </a:t>
            </a:r>
            <a:r>
              <a:rPr lang="en-US" sz="2400" dirty="0">
                <a:latin typeface="+mn-lt"/>
                <a:ea typeface="Consolas"/>
                <a:cs typeface="Consolas"/>
                <a:sym typeface="Consolas"/>
              </a:rPr>
              <a:t>x</a:t>
            </a:r>
            <a:r>
              <a:rPr lang="en-US" sz="2400" dirty="0">
                <a:latin typeface="+mn-lt"/>
                <a:ea typeface="Calibri Regular" charset="0"/>
                <a:cs typeface="Calibri Regular" charset="0"/>
                <a:sym typeface="Shadows Into Light"/>
              </a:rPr>
              <a:t> to </a:t>
            </a:r>
            <a:r>
              <a:rPr lang="en-US" sz="2400" dirty="0">
                <a:latin typeface="+mn-lt"/>
                <a:ea typeface="Consolas"/>
                <a:cs typeface="Consolas"/>
                <a:sym typeface="Consolas"/>
              </a:rPr>
              <a:t>y</a:t>
            </a:r>
            <a:r>
              <a:rPr lang="en-US" sz="2400" dirty="0">
                <a:latin typeface="+mn-lt"/>
                <a:ea typeface="Calibri Regular" charset="0"/>
                <a:cs typeface="Calibri Regular" charset="0"/>
                <a:sym typeface="Shadows Into Light"/>
              </a:rPr>
              <a:t>, and there is an edge from </a:t>
            </a:r>
            <a:r>
              <a:rPr lang="en-US" sz="2400" dirty="0">
                <a:latin typeface="+mn-lt"/>
                <a:ea typeface="Consolas"/>
                <a:cs typeface="Consolas"/>
                <a:sym typeface="Consolas"/>
              </a:rPr>
              <a:t>y</a:t>
            </a:r>
            <a:r>
              <a:rPr lang="en-US" sz="2400" dirty="0">
                <a:latin typeface="+mn-lt"/>
                <a:ea typeface="Calibri Regular" charset="0"/>
                <a:cs typeface="Calibri Regular" charset="0"/>
                <a:sym typeface="Shadows Into Light"/>
              </a:rPr>
              <a:t> to </a:t>
            </a:r>
            <a:r>
              <a:rPr lang="en-US" sz="2400" dirty="0">
                <a:latin typeface="+mn-lt"/>
                <a:ea typeface="Consolas"/>
                <a:cs typeface="Consolas"/>
                <a:sym typeface="Consolas"/>
              </a:rPr>
              <a:t>z</a:t>
            </a:r>
            <a:r>
              <a:rPr lang="en-US" sz="2400" dirty="0">
                <a:latin typeface="+mn-lt"/>
                <a:ea typeface="Calibri Regular" charset="0"/>
                <a:cs typeface="Calibri Regular" charset="0"/>
                <a:sym typeface="Shadows Into Light"/>
              </a:rPr>
              <a:t>, then there is path from </a:t>
            </a:r>
            <a:r>
              <a:rPr lang="en-US" sz="2400" dirty="0">
                <a:latin typeface="+mn-lt"/>
                <a:ea typeface="Consolas"/>
                <a:cs typeface="Consolas"/>
                <a:sym typeface="Consolas"/>
              </a:rPr>
              <a:t>x</a:t>
            </a:r>
            <a:r>
              <a:rPr lang="en-US" sz="2400" dirty="0">
                <a:latin typeface="+mn-lt"/>
                <a:ea typeface="Calibri Regular" charset="0"/>
                <a:cs typeface="Calibri Regular" charset="0"/>
                <a:sym typeface="Shadows Into Light"/>
              </a:rPr>
              <a:t> to </a:t>
            </a:r>
            <a:r>
              <a:rPr lang="en-US" sz="2400" dirty="0">
                <a:latin typeface="+mn-lt"/>
                <a:ea typeface="Consolas"/>
                <a:cs typeface="Consolas"/>
                <a:sym typeface="Consolas"/>
              </a:rPr>
              <a:t>z</a:t>
            </a:r>
            <a:r>
              <a:rPr lang="en-US" sz="2400" dirty="0">
                <a:latin typeface="+mn-lt"/>
                <a:ea typeface="Calibri Regular" charset="0"/>
                <a:cs typeface="Calibri Regular" charset="0"/>
                <a:sym typeface="Shadows Into Light"/>
              </a:rPr>
              <a:t>.</a:t>
            </a:r>
          </a:p>
        </p:txBody>
      </p:sp>
      <p:sp>
        <p:nvSpPr>
          <p:cNvPr id="8" name="Shape 132"/>
          <p:cNvSpPr txBox="1">
            <a:spLocks noGrp="1"/>
          </p:cNvSpPr>
          <p:nvPr>
            <p:ph type="title"/>
          </p:nvPr>
        </p:nvSpPr>
        <p:spPr>
          <a:xfrm>
            <a:off x="398168" y="10039"/>
            <a:ext cx="8332174" cy="1143000"/>
          </a:xfrm>
          <a:prstGeom prst="rect">
            <a:avLst/>
          </a:prstGeom>
        </p:spPr>
        <p:txBody>
          <a:bodyPr vert="horz" lIns="91425" tIns="91425" rIns="91425" bIns="91425" rtlCol="0" anchor="ctr" anchorCtr="0">
            <a:noAutofit/>
          </a:bodyPr>
          <a:lstStyle/>
          <a:p>
            <a:r>
              <a:rPr lang="en-US" dirty="0">
                <a:solidFill>
                  <a:prstClr val="black"/>
                </a:solidFill>
              </a:rPr>
              <a:t>Syntax of </a:t>
            </a:r>
            <a:r>
              <a:rPr lang="en-US" dirty="0" err="1">
                <a:solidFill>
                  <a:prstClr val="black"/>
                </a:solidFill>
              </a:rPr>
              <a:t>Datalog</a:t>
            </a:r>
            <a:r>
              <a:rPr lang="en-US" dirty="0">
                <a:solidFill>
                  <a:prstClr val="black"/>
                </a:solidFill>
              </a:rPr>
              <a:t>: Example</a:t>
            </a:r>
            <a:endParaRPr lang="en-US" sz="4000" dirty="0"/>
          </a:p>
        </p:txBody>
      </p:sp>
      <p:sp>
        <p:nvSpPr>
          <p:cNvPr id="6" name="Shape 133"/>
          <p:cNvSpPr txBox="1"/>
          <p:nvPr/>
        </p:nvSpPr>
        <p:spPr>
          <a:xfrm>
            <a:off x="354625" y="1631212"/>
            <a:ext cx="4854525" cy="3334487"/>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a:latin typeface="Consolas"/>
                <a:ea typeface="Consolas"/>
                <a:cs typeface="Consolas"/>
                <a:sym typeface="Consolas"/>
              </a:rPr>
              <a:t>edge(</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Output Relations:</a:t>
            </a:r>
          </a:p>
          <a:p>
            <a:r>
              <a:rPr lang="en-US" sz="1800" dirty="0">
                <a:latin typeface="Consolas"/>
                <a:ea typeface="Consolas"/>
                <a:cs typeface="Consolas"/>
                <a:sym typeface="Consolas"/>
              </a:rPr>
              <a:t>path(</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Rules:</a:t>
            </a:r>
          </a:p>
          <a:p>
            <a:r>
              <a:rPr lang="en-US" sz="1800" dirty="0">
                <a:latin typeface="Consolas"/>
                <a:ea typeface="Consolas"/>
                <a:cs typeface="Consolas"/>
                <a:sym typeface="Consolas"/>
              </a:rPr>
              <a:t>path(x, x).</a:t>
            </a:r>
          </a:p>
          <a:p>
            <a:r>
              <a:rPr lang="en-US" sz="1800" dirty="0">
                <a:latin typeface="Consolas"/>
                <a:ea typeface="Consolas"/>
                <a:cs typeface="Consolas"/>
                <a:sym typeface="Consolas"/>
              </a:rPr>
              <a:t>path(x, z) :- path(x, y), edge(y, z).</a:t>
            </a:r>
          </a:p>
          <a:p>
            <a:endParaRPr sz="2400" dirty="0">
              <a:latin typeface="Calibri Regular" charset="0"/>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P spid="17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7" name="Shape 132"/>
          <p:cNvSpPr txBox="1">
            <a:spLocks noGrp="1"/>
          </p:cNvSpPr>
          <p:nvPr>
            <p:ph type="title"/>
          </p:nvPr>
        </p:nvSpPr>
        <p:spPr>
          <a:xfrm>
            <a:off x="398168" y="10039"/>
            <a:ext cx="8332174" cy="1143000"/>
          </a:xfrm>
          <a:prstGeom prst="rect">
            <a:avLst/>
          </a:prstGeom>
        </p:spPr>
        <p:txBody>
          <a:bodyPr vert="horz" lIns="91425" tIns="91425" rIns="91425" bIns="91425" rtlCol="0" anchor="ctr" anchorCtr="0">
            <a:noAutofit/>
          </a:bodyPr>
          <a:lstStyle/>
          <a:p>
            <a:r>
              <a:rPr lang="en-US" dirty="0" smtClean="0">
                <a:solidFill>
                  <a:prstClr val="black"/>
                </a:solidFill>
              </a:rPr>
              <a:t>Semantics </a:t>
            </a:r>
            <a:r>
              <a:rPr lang="en-US" dirty="0">
                <a:solidFill>
                  <a:prstClr val="black"/>
                </a:solidFill>
              </a:rPr>
              <a:t>of </a:t>
            </a:r>
            <a:r>
              <a:rPr lang="en-US" dirty="0" err="1">
                <a:solidFill>
                  <a:prstClr val="black"/>
                </a:solidFill>
              </a:rPr>
              <a:t>Datalog</a:t>
            </a:r>
            <a:r>
              <a:rPr lang="en-US" dirty="0">
                <a:solidFill>
                  <a:prstClr val="black"/>
                </a:solidFill>
              </a:rPr>
              <a:t>: Example</a:t>
            </a:r>
            <a:endParaRPr lang="en-US" sz="4000" dirty="0"/>
          </a:p>
        </p:txBody>
      </p:sp>
      <p:sp>
        <p:nvSpPr>
          <p:cNvPr id="8" name="Shape 133"/>
          <p:cNvSpPr txBox="1"/>
          <p:nvPr/>
        </p:nvSpPr>
        <p:spPr>
          <a:xfrm>
            <a:off x="354625" y="1631212"/>
            <a:ext cx="4854525" cy="3334487"/>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a:latin typeface="Consolas"/>
                <a:ea typeface="Consolas"/>
                <a:cs typeface="Consolas"/>
                <a:sym typeface="Consolas"/>
              </a:rPr>
              <a:t>edge(</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Output Relations:</a:t>
            </a:r>
          </a:p>
          <a:p>
            <a:r>
              <a:rPr lang="en-US" sz="1800" dirty="0">
                <a:latin typeface="Consolas"/>
                <a:ea typeface="Consolas"/>
                <a:cs typeface="Consolas"/>
                <a:sym typeface="Consolas"/>
              </a:rPr>
              <a:t>path(</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Rules:</a:t>
            </a:r>
          </a:p>
          <a:p>
            <a:r>
              <a:rPr lang="en-US" sz="1800" dirty="0">
                <a:latin typeface="Consolas"/>
                <a:ea typeface="Consolas"/>
                <a:cs typeface="Consolas"/>
                <a:sym typeface="Consolas"/>
              </a:rPr>
              <a:t>path(x, x).</a:t>
            </a:r>
          </a:p>
          <a:p>
            <a:r>
              <a:rPr lang="en-US" sz="1800" dirty="0">
                <a:latin typeface="Consolas"/>
                <a:ea typeface="Consolas"/>
                <a:cs typeface="Consolas"/>
                <a:sym typeface="Consolas"/>
              </a:rPr>
              <a:t>path(x, z) :- path(x, y), edge(y, z).</a:t>
            </a:r>
          </a:p>
          <a:p>
            <a:endParaRPr sz="2400" dirty="0">
              <a:latin typeface="Calibri Regular" charset="0"/>
              <a:ea typeface="Calibri Regular" charset="0"/>
              <a:cs typeface="Calibri Regular" charset="0"/>
              <a:sym typeface="Shadows Into Light"/>
            </a:endParaRPr>
          </a:p>
        </p:txBody>
      </p:sp>
      <mc:AlternateContent xmlns:mc="http://schemas.openxmlformats.org/markup-compatibility/2006" xmlns:a14="http://schemas.microsoft.com/office/drawing/2010/main">
        <mc:Choice Requires="a14">
          <p:sp>
            <p:nvSpPr>
              <p:cNvPr id="5" name="Shape 177"/>
              <p:cNvSpPr txBox="1"/>
              <p:nvPr/>
            </p:nvSpPr>
            <p:spPr>
              <a:xfrm>
                <a:off x="3021424" y="1821700"/>
                <a:ext cx="5233575" cy="22042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Clr>
                    <a:schemeClr val="dk1"/>
                  </a:buClr>
                  <a:buSzPct val="50000"/>
                  <a:buFont typeface="Arial"/>
                  <a:buNone/>
                </a:pPr>
                <a:r>
                  <a:rPr lang="en-US" sz="2200" b="1" dirty="0">
                    <a:solidFill>
                      <a:schemeClr val="accent1"/>
                    </a:solidFill>
                    <a:latin typeface="Shadows Into Light"/>
                    <a:ea typeface="Shadows Into Light"/>
                    <a:cs typeface="Shadows Into Light"/>
                    <a:sym typeface="Shadows Into Light"/>
                  </a:rPr>
                  <a:t> path</a:t>
                </a:r>
                <a:r>
                  <a:rPr lang="en-US" sz="2200" dirty="0">
                    <a:solidFill>
                      <a:schemeClr val="dk1"/>
                    </a:solidFill>
                    <a:latin typeface="Shadows Into Light"/>
                    <a:ea typeface="Shadows Into Light"/>
                    <a:cs typeface="Shadows Into Light"/>
                    <a:sym typeface="Shadows Into Light"/>
                  </a:rPr>
                  <a:t> :=</a:t>
                </a:r>
                <a:r>
                  <a:rPr lang="en-US" sz="2200" dirty="0">
                    <a:solidFill>
                      <a:schemeClr val="dk1"/>
                    </a:solidFill>
                    <a:latin typeface="Consolas"/>
                    <a:ea typeface="Consolas"/>
                    <a:cs typeface="Consolas"/>
                    <a:sym typeface="Consolas"/>
                  </a:rPr>
                  <a:t> </a:t>
                </a:r>
                <a:r>
                  <a:rPr lang="en-US" sz="1800" dirty="0">
                    <a:solidFill>
                      <a:schemeClr val="dk1"/>
                    </a:solidFill>
                    <a:latin typeface="Consolas"/>
                    <a:ea typeface="Consolas"/>
                    <a:cs typeface="Consolas"/>
                    <a:sym typeface="Consolas"/>
                  </a:rPr>
                  <a:t>{ (x, x) | x ∈ N }</a:t>
                </a:r>
              </a:p>
              <a:p>
                <a:pPr lvl="0">
                  <a:spcBef>
                    <a:spcPts val="0"/>
                  </a:spcBef>
                  <a:buNone/>
                </a:pPr>
                <a:r>
                  <a:rPr lang="en-US" sz="2200" b="1" dirty="0">
                    <a:latin typeface="Shadows Into Light"/>
                    <a:ea typeface="Shadows Into Light"/>
                    <a:cs typeface="Shadows Into Light"/>
                    <a:sym typeface="Shadows Into Light"/>
                  </a:rPr>
                  <a:t> do</a:t>
                </a:r>
              </a:p>
              <a:p>
                <a:pPr lvl="0"/>
                <a:r>
                  <a:rPr lang="en-US" sz="2200" dirty="0">
                    <a:latin typeface="Consolas"/>
                    <a:ea typeface="Consolas"/>
                    <a:cs typeface="Consolas"/>
                    <a:sym typeface="Consolas"/>
                  </a:rPr>
                  <a:t>   </a:t>
                </a:r>
                <a:r>
                  <a:rPr lang="en-US" sz="2200" b="1" dirty="0" smtClean="0">
                    <a:solidFill>
                      <a:schemeClr val="accent1"/>
                    </a:solidFill>
                    <a:latin typeface="Shadows Into Light"/>
                    <a:ea typeface="Shadows Into Light"/>
                    <a:cs typeface="Shadows Into Light"/>
                    <a:sym typeface="Shadows Into Light"/>
                  </a:rPr>
                  <a:t>path</a:t>
                </a:r>
                <a:r>
                  <a:rPr lang="en-US" sz="2200" dirty="0" smtClean="0">
                    <a:latin typeface="Shadows Into Light"/>
                    <a:ea typeface="Shadows Into Light"/>
                    <a:cs typeface="Shadows Into Light"/>
                    <a:sym typeface="Shadows Into Light"/>
                  </a:rPr>
                  <a:t> </a:t>
                </a:r>
                <a:r>
                  <a:rPr lang="en-US" sz="2200" dirty="0">
                    <a:latin typeface="Shadows Into Light"/>
                    <a:ea typeface="Shadows Into Light"/>
                    <a:cs typeface="Shadows Into Light"/>
                    <a:sym typeface="Shadows Into Light"/>
                  </a:rPr>
                  <a:t>:= </a:t>
                </a:r>
                <a:r>
                  <a:rPr lang="en-US" sz="2200" b="1" dirty="0">
                    <a:solidFill>
                      <a:schemeClr val="accent1"/>
                    </a:solidFill>
                    <a:latin typeface="Shadows Into Light"/>
                    <a:ea typeface="Shadows Into Light"/>
                    <a:cs typeface="Shadows Into Light"/>
                    <a:sym typeface="Shadows Into Light"/>
                  </a:rPr>
                  <a:t>path</a:t>
                </a:r>
                <a:r>
                  <a:rPr lang="en-US" sz="2200" dirty="0">
                    <a:latin typeface="Shadows Into Light"/>
                    <a:ea typeface="Shadows Into Light"/>
                    <a:cs typeface="Shadows Into Light"/>
                    <a:sym typeface="Shadows Into Light"/>
                  </a:rPr>
                  <a:t> </a:t>
                </a:r>
                <a:r>
                  <a:rPr lang="en-US" sz="2200" dirty="0" smtClean="0">
                    <a:latin typeface="Shadows Into Light"/>
                    <a:ea typeface="Shadows Into Light"/>
                    <a:cs typeface="Shadows Into Light"/>
                    <a:sym typeface="Shadows Into Light"/>
                  </a:rPr>
                  <a:t> </a:t>
                </a:r>
                <a14:m>
                  <m:oMath xmlns="" xmlns:m="http://schemas.openxmlformats.org/officeDocument/2006/math">
                    <m:r>
                      <a:rPr lang="en-US" sz="2000" i="1" dirty="0" smtClean="0">
                        <a:latin typeface="Cambria Math" charset="0"/>
                        <a:ea typeface="Cambria Math" charset="0"/>
                        <a:cs typeface="Cambria Math" charset="0"/>
                        <a:sym typeface="Consolas"/>
                      </a:rPr>
                      <m:t>∪</m:t>
                    </m:r>
                  </m:oMath>
                </a14:m>
                <a:r>
                  <a:rPr lang="en-US" sz="1800" dirty="0">
                    <a:latin typeface="Consolas"/>
                    <a:ea typeface="Consolas"/>
                    <a:cs typeface="Consolas"/>
                    <a:sym typeface="Consolas"/>
                  </a:rPr>
                  <a:t> { (x, z) | ∃ y </a:t>
                </a:r>
                <a:r>
                  <a:rPr lang="en-US" sz="1800" dirty="0">
                    <a:solidFill>
                      <a:schemeClr val="dk1"/>
                    </a:solidFill>
                    <a:latin typeface="Consolas"/>
                    <a:ea typeface="Consolas"/>
                    <a:cs typeface="Consolas"/>
                    <a:sym typeface="Consolas"/>
                  </a:rPr>
                  <a:t>∈ N</a:t>
                </a:r>
                <a:r>
                  <a:rPr lang="en-US" sz="1800" dirty="0">
                    <a:latin typeface="Consolas"/>
                    <a:ea typeface="Consolas"/>
                    <a:cs typeface="Consolas"/>
                    <a:sym typeface="Consolas"/>
                  </a:rPr>
                  <a:t>:</a:t>
                </a:r>
                <a:r>
                  <a:rPr lang="en-US" sz="2000" dirty="0">
                    <a:latin typeface="Consolas"/>
                    <a:ea typeface="Consolas"/>
                    <a:cs typeface="Consolas"/>
                    <a:sym typeface="Consolas"/>
                  </a:rPr>
                  <a:t/>
                </a:r>
                <a:br>
                  <a:rPr lang="en-US" sz="2000" dirty="0">
                    <a:latin typeface="Consolas"/>
                    <a:ea typeface="Consolas"/>
                    <a:cs typeface="Consolas"/>
                    <a:sym typeface="Consolas"/>
                  </a:rPr>
                </a:br>
                <a:r>
                  <a:rPr lang="en-US" sz="2000" dirty="0">
                    <a:latin typeface="Consolas"/>
                    <a:ea typeface="Consolas"/>
                    <a:cs typeface="Consolas"/>
                    <a:sym typeface="Consolas"/>
                  </a:rPr>
                  <a:t>   </a:t>
                </a:r>
                <a:r>
                  <a:rPr lang="en-US" sz="1800" dirty="0" smtClean="0">
                    <a:latin typeface="Consolas"/>
                    <a:ea typeface="Consolas"/>
                    <a:cs typeface="Consolas"/>
                    <a:sym typeface="Consolas"/>
                  </a:rPr>
                  <a:t>(</a:t>
                </a:r>
                <a:r>
                  <a:rPr lang="en-US" sz="1800" dirty="0">
                    <a:latin typeface="Consolas"/>
                    <a:ea typeface="Consolas"/>
                    <a:cs typeface="Consolas"/>
                    <a:sym typeface="Consolas"/>
                  </a:rPr>
                  <a:t>x, y) </a:t>
                </a:r>
                <a:r>
                  <a:rPr lang="en-US" sz="1800" dirty="0">
                    <a:solidFill>
                      <a:schemeClr val="dk1"/>
                    </a:solidFill>
                    <a:latin typeface="Consolas"/>
                    <a:ea typeface="Consolas"/>
                    <a:cs typeface="Consolas"/>
                    <a:sym typeface="Consolas"/>
                  </a:rPr>
                  <a:t>∈</a:t>
                </a:r>
                <a:r>
                  <a:rPr lang="en-US" sz="2000" dirty="0">
                    <a:latin typeface="Consolas"/>
                    <a:ea typeface="Consolas"/>
                    <a:cs typeface="Consolas"/>
                    <a:sym typeface="Consolas"/>
                  </a:rPr>
                  <a:t> </a:t>
                </a:r>
                <a:r>
                  <a:rPr lang="en-US" sz="2200" b="1" dirty="0">
                    <a:solidFill>
                      <a:schemeClr val="accent1"/>
                    </a:solidFill>
                    <a:latin typeface="Shadows Into Light"/>
                    <a:ea typeface="Shadows Into Light"/>
                    <a:cs typeface="Shadows Into Light"/>
                    <a:sym typeface="Shadows Into Light"/>
                  </a:rPr>
                  <a:t>path</a:t>
                </a:r>
                <a:r>
                  <a:rPr lang="en-US" sz="2200" dirty="0">
                    <a:latin typeface="Consolas"/>
                    <a:ea typeface="Consolas"/>
                    <a:cs typeface="Consolas"/>
                    <a:sym typeface="Consolas"/>
                  </a:rPr>
                  <a:t> </a:t>
                </a:r>
                <a:r>
                  <a:rPr lang="en-US" sz="2200" dirty="0">
                    <a:latin typeface="Shadows Into Light"/>
                    <a:ea typeface="Shadows Into Light"/>
                    <a:cs typeface="Shadows Into Light"/>
                    <a:sym typeface="Shadows Into Light"/>
                  </a:rPr>
                  <a:t>and</a:t>
                </a:r>
                <a:r>
                  <a:rPr lang="en-US" sz="2200" dirty="0">
                    <a:latin typeface="Consolas"/>
                    <a:ea typeface="Consolas"/>
                    <a:cs typeface="Consolas"/>
                    <a:sym typeface="Consolas"/>
                  </a:rPr>
                  <a:t> </a:t>
                </a:r>
                <a:r>
                  <a:rPr lang="en-US" sz="1800" dirty="0">
                    <a:latin typeface="Consolas"/>
                    <a:ea typeface="Consolas"/>
                    <a:cs typeface="Consolas"/>
                    <a:sym typeface="Consolas"/>
                  </a:rPr>
                  <a:t>(y, z) </a:t>
                </a:r>
                <a:r>
                  <a:rPr lang="en-US" sz="1800" dirty="0">
                    <a:solidFill>
                      <a:schemeClr val="dk1"/>
                    </a:solidFill>
                    <a:latin typeface="Consolas"/>
                    <a:ea typeface="Consolas"/>
                    <a:cs typeface="Consolas"/>
                    <a:sym typeface="Consolas"/>
                  </a:rPr>
                  <a:t>∈</a:t>
                </a:r>
                <a:r>
                  <a:rPr lang="en-US" sz="1800" dirty="0">
                    <a:latin typeface="Consolas"/>
                    <a:ea typeface="Consolas"/>
                    <a:cs typeface="Consolas"/>
                    <a:sym typeface="Consolas"/>
                  </a:rPr>
                  <a:t> </a:t>
                </a:r>
                <a:r>
                  <a:rPr lang="en-US" sz="2200" b="1" dirty="0">
                    <a:solidFill>
                      <a:schemeClr val="accent1"/>
                    </a:solidFill>
                    <a:latin typeface="Shadows Into Light"/>
                    <a:ea typeface="Shadows Into Light"/>
                    <a:cs typeface="Shadows Into Light"/>
                    <a:sym typeface="Shadows Into Light"/>
                  </a:rPr>
                  <a:t>edge</a:t>
                </a:r>
                <a:r>
                  <a:rPr lang="en-US" sz="2200" dirty="0">
                    <a:latin typeface="Consolas"/>
                    <a:ea typeface="Consolas"/>
                    <a:cs typeface="Consolas"/>
                    <a:sym typeface="Consolas"/>
                  </a:rPr>
                  <a:t> </a:t>
                </a:r>
                <a:r>
                  <a:rPr lang="en-US" sz="2000" dirty="0">
                    <a:latin typeface="Consolas"/>
                    <a:ea typeface="Consolas"/>
                    <a:cs typeface="Consolas"/>
                    <a:sym typeface="Consolas"/>
                  </a:rPr>
                  <a:t>}</a:t>
                </a:r>
                <a:br>
                  <a:rPr lang="en-US" sz="2000" dirty="0">
                    <a:latin typeface="Consolas"/>
                    <a:ea typeface="Consolas"/>
                    <a:cs typeface="Consolas"/>
                    <a:sym typeface="Consolas"/>
                  </a:rPr>
                </a:br>
                <a:r>
                  <a:rPr lang="en-US" sz="2200" b="1" dirty="0">
                    <a:latin typeface="Shadows Into Light"/>
                    <a:ea typeface="Shadows Into Light"/>
                    <a:cs typeface="Shadows Into Light"/>
                    <a:sym typeface="Shadows Into Light"/>
                  </a:rPr>
                  <a:t> until</a:t>
                </a:r>
                <a:r>
                  <a:rPr lang="en-US" sz="2200" dirty="0" smtClean="0">
                    <a:latin typeface="Shadows Into Light"/>
                    <a:ea typeface="Shadows Into Light"/>
                    <a:cs typeface="Shadows Into Light"/>
                    <a:sym typeface="Shadows Into Light"/>
                  </a:rPr>
                  <a:t> </a:t>
                </a:r>
                <a:r>
                  <a:rPr lang="en-US" sz="2200" b="1" dirty="0">
                    <a:solidFill>
                      <a:schemeClr val="accent1"/>
                    </a:solidFill>
                    <a:latin typeface="Shadows Into Light"/>
                    <a:ea typeface="Shadows Into Light"/>
                    <a:cs typeface="Shadows Into Light"/>
                    <a:sym typeface="Shadows Into Light"/>
                  </a:rPr>
                  <a:t>path</a:t>
                </a:r>
                <a:r>
                  <a:rPr lang="en-US" sz="2200" dirty="0">
                    <a:latin typeface="Shadows Into Light"/>
                    <a:ea typeface="Shadows Into Light"/>
                    <a:cs typeface="Shadows Into Light"/>
                    <a:sym typeface="Shadows Into Light"/>
                  </a:rPr>
                  <a:t> relation stops changing</a:t>
                </a:r>
              </a:p>
            </p:txBody>
          </p:sp>
        </mc:Choice>
        <mc:Fallback xmlns="">
          <p:sp>
            <p:nvSpPr>
              <p:cNvPr id="5" name="Shape 177"/>
              <p:cNvSpPr txBox="1">
                <a:spLocks noRot="1" noChangeAspect="1" noMove="1" noResize="1" noEditPoints="1" noAdjustHandles="1" noChangeArrowheads="1" noChangeShapeType="1" noTextEdit="1"/>
              </p:cNvSpPr>
              <p:nvPr/>
            </p:nvSpPr>
            <p:spPr>
              <a:xfrm>
                <a:off x="3021424" y="1821700"/>
                <a:ext cx="5233575" cy="2204200"/>
              </a:xfrm>
              <a:prstGeom prst="rect">
                <a:avLst/>
              </a:prstGeom>
              <a:blipFill rotWithShape="0">
                <a:blip r:embed="rId3"/>
                <a:stretch>
                  <a:fillRect l="-116"/>
                </a:stretch>
              </a:blipFill>
              <a:ln w="19050" cap="flat" cmpd="sng">
                <a:solidFill>
                  <a:srgbClr val="000000"/>
                </a:solidFill>
                <a:prstDash val="solid"/>
                <a:round/>
                <a:headEnd type="none" w="med" len="med"/>
                <a:tailEnd type="none" w="med" len="med"/>
              </a:ln>
            </p:spPr>
            <p:txBody>
              <a:bodyPr/>
              <a:lstStyle/>
              <a:p>
                <a:r>
                  <a:rPr lang="en-US">
                    <a:noFill/>
                  </a:rPr>
                  <a:t> </a:t>
                </a:r>
              </a:p>
            </p:txBody>
          </p:sp>
        </mc:Fallback>
      </mc:AlternateContent>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6" name="Shape 132"/>
          <p:cNvSpPr txBox="1">
            <a:spLocks noGrp="1"/>
          </p:cNvSpPr>
          <p:nvPr>
            <p:ph type="title"/>
          </p:nvPr>
        </p:nvSpPr>
        <p:spPr>
          <a:xfrm>
            <a:off x="398168" y="10039"/>
            <a:ext cx="8332174" cy="1143000"/>
          </a:xfrm>
          <a:prstGeom prst="rect">
            <a:avLst/>
          </a:prstGeom>
        </p:spPr>
        <p:txBody>
          <a:bodyPr vert="horz" lIns="91425" tIns="91425" rIns="91425" bIns="91425" rtlCol="0" anchor="ctr" anchorCtr="0">
            <a:noAutofit/>
          </a:bodyPr>
          <a:lstStyle/>
          <a:p>
            <a:r>
              <a:rPr lang="en-US" dirty="0">
                <a:solidFill>
                  <a:prstClr val="black"/>
                </a:solidFill>
              </a:rPr>
              <a:t>Semantics of </a:t>
            </a:r>
            <a:r>
              <a:rPr lang="en-US" dirty="0" err="1">
                <a:solidFill>
                  <a:prstClr val="black"/>
                </a:solidFill>
              </a:rPr>
              <a:t>Datalog</a:t>
            </a:r>
            <a:r>
              <a:rPr lang="en-US" dirty="0">
                <a:solidFill>
                  <a:prstClr val="black"/>
                </a:solidFill>
              </a:rPr>
              <a:t>: Example</a:t>
            </a:r>
            <a:endParaRPr lang="en-US" sz="4000" dirty="0"/>
          </a:p>
        </p:txBody>
      </p:sp>
      <p:sp>
        <p:nvSpPr>
          <p:cNvPr id="17" name="Shape 133"/>
          <p:cNvSpPr txBox="1"/>
          <p:nvPr/>
        </p:nvSpPr>
        <p:spPr>
          <a:xfrm>
            <a:off x="354625" y="1631212"/>
            <a:ext cx="4854525" cy="3334487"/>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a:latin typeface="Consolas"/>
                <a:ea typeface="Consolas"/>
                <a:cs typeface="Consolas"/>
                <a:sym typeface="Consolas"/>
              </a:rPr>
              <a:t>edge(</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Output Relations:</a:t>
            </a:r>
          </a:p>
          <a:p>
            <a:r>
              <a:rPr lang="en-US" sz="1800" dirty="0">
                <a:latin typeface="Consolas"/>
                <a:ea typeface="Consolas"/>
                <a:cs typeface="Consolas"/>
                <a:sym typeface="Consolas"/>
              </a:rPr>
              <a:t>path(</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Rules:</a:t>
            </a:r>
          </a:p>
          <a:p>
            <a:r>
              <a:rPr lang="en-US" sz="1800" dirty="0">
                <a:latin typeface="Consolas"/>
                <a:ea typeface="Consolas"/>
                <a:cs typeface="Consolas"/>
                <a:sym typeface="Consolas"/>
              </a:rPr>
              <a:t>path(x, x).</a:t>
            </a:r>
          </a:p>
          <a:p>
            <a:r>
              <a:rPr lang="en-US" sz="1800" dirty="0">
                <a:latin typeface="Consolas"/>
                <a:ea typeface="Consolas"/>
                <a:cs typeface="Consolas"/>
                <a:sym typeface="Consolas"/>
              </a:rPr>
              <a:t>path(x, z) :- path(x, y), edge(y, z).</a:t>
            </a:r>
          </a:p>
          <a:p>
            <a:endParaRPr sz="2400" dirty="0">
              <a:latin typeface="Calibri Regular" charset="0"/>
              <a:ea typeface="Calibri Regular" charset="0"/>
              <a:cs typeface="Calibri Regular" charset="0"/>
              <a:sym typeface="Shadows Into Light"/>
            </a:endParaRPr>
          </a:p>
        </p:txBody>
      </p:sp>
      <p:sp>
        <p:nvSpPr>
          <p:cNvPr id="18" name="Shape 191"/>
          <p:cNvSpPr/>
          <p:nvPr/>
        </p:nvSpPr>
        <p:spPr>
          <a:xfrm>
            <a:off x="2946201" y="2367075"/>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n-US" sz="1400"/>
              <a:t>0</a:t>
            </a:r>
          </a:p>
        </p:txBody>
      </p:sp>
      <p:sp>
        <p:nvSpPr>
          <p:cNvPr id="19" name="Shape 192"/>
          <p:cNvSpPr/>
          <p:nvPr/>
        </p:nvSpPr>
        <p:spPr>
          <a:xfrm>
            <a:off x="2553351" y="2955651"/>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400"/>
              <a:t>1</a:t>
            </a:r>
          </a:p>
        </p:txBody>
      </p:sp>
      <p:sp>
        <p:nvSpPr>
          <p:cNvPr id="20" name="Shape 193"/>
          <p:cNvSpPr/>
          <p:nvPr/>
        </p:nvSpPr>
        <p:spPr>
          <a:xfrm>
            <a:off x="3332801" y="2955651"/>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400"/>
              <a:t>2</a:t>
            </a:r>
          </a:p>
        </p:txBody>
      </p:sp>
      <p:sp>
        <p:nvSpPr>
          <p:cNvPr id="21" name="Shape 194"/>
          <p:cNvSpPr/>
          <p:nvPr/>
        </p:nvSpPr>
        <p:spPr>
          <a:xfrm>
            <a:off x="2946201" y="3548451"/>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400"/>
              <a:t>3</a:t>
            </a:r>
          </a:p>
        </p:txBody>
      </p:sp>
      <p:sp>
        <p:nvSpPr>
          <p:cNvPr id="22" name="Shape 195"/>
          <p:cNvSpPr/>
          <p:nvPr/>
        </p:nvSpPr>
        <p:spPr>
          <a:xfrm>
            <a:off x="3718626" y="3548451"/>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400"/>
              <a:t>4</a:t>
            </a:r>
          </a:p>
        </p:txBody>
      </p:sp>
      <p:cxnSp>
        <p:nvCxnSpPr>
          <p:cNvPr id="23" name="Shape 196"/>
          <p:cNvCxnSpPr/>
          <p:nvPr/>
        </p:nvCxnSpPr>
        <p:spPr>
          <a:xfrm flipH="1">
            <a:off x="2840350" y="2661807"/>
            <a:ext cx="155100" cy="344400"/>
          </a:xfrm>
          <a:prstGeom prst="straightConnector1">
            <a:avLst/>
          </a:prstGeom>
          <a:noFill/>
          <a:ln w="9525" cap="flat" cmpd="sng">
            <a:solidFill>
              <a:schemeClr val="dk2"/>
            </a:solidFill>
            <a:prstDash val="solid"/>
            <a:round/>
            <a:headEnd type="none" w="lg" len="lg"/>
            <a:tailEnd type="triangle" w="lg" len="lg"/>
          </a:ln>
        </p:spPr>
      </p:cxnSp>
      <p:cxnSp>
        <p:nvCxnSpPr>
          <p:cNvPr id="24" name="Shape 197"/>
          <p:cNvCxnSpPr/>
          <p:nvPr/>
        </p:nvCxnSpPr>
        <p:spPr>
          <a:xfrm>
            <a:off x="3233251" y="2661807"/>
            <a:ext cx="148800" cy="344400"/>
          </a:xfrm>
          <a:prstGeom prst="straightConnector1">
            <a:avLst/>
          </a:prstGeom>
          <a:noFill/>
          <a:ln w="9525" cap="flat" cmpd="sng">
            <a:solidFill>
              <a:schemeClr val="dk2"/>
            </a:solidFill>
            <a:prstDash val="solid"/>
            <a:round/>
            <a:headEnd type="none" w="lg" len="lg"/>
            <a:tailEnd type="triangle" w="lg" len="lg"/>
          </a:ln>
        </p:spPr>
      </p:cxnSp>
      <p:cxnSp>
        <p:nvCxnSpPr>
          <p:cNvPr id="25" name="Shape 198"/>
          <p:cNvCxnSpPr/>
          <p:nvPr/>
        </p:nvCxnSpPr>
        <p:spPr>
          <a:xfrm flipH="1">
            <a:off x="3233249" y="3250381"/>
            <a:ext cx="148800" cy="348600"/>
          </a:xfrm>
          <a:prstGeom prst="straightConnector1">
            <a:avLst/>
          </a:prstGeom>
          <a:noFill/>
          <a:ln w="9525" cap="flat" cmpd="sng">
            <a:solidFill>
              <a:schemeClr val="dk2"/>
            </a:solidFill>
            <a:prstDash val="solid"/>
            <a:round/>
            <a:headEnd type="none" w="lg" len="lg"/>
            <a:tailEnd type="triangle" w="lg" len="lg"/>
          </a:ln>
        </p:spPr>
      </p:cxnSp>
      <p:cxnSp>
        <p:nvCxnSpPr>
          <p:cNvPr id="26" name="Shape 199"/>
          <p:cNvCxnSpPr/>
          <p:nvPr/>
        </p:nvCxnSpPr>
        <p:spPr>
          <a:xfrm>
            <a:off x="3619851" y="3250381"/>
            <a:ext cx="147900" cy="348600"/>
          </a:xfrm>
          <a:prstGeom prst="straightConnector1">
            <a:avLst/>
          </a:prstGeom>
          <a:noFill/>
          <a:ln w="9525" cap="flat" cmpd="sng">
            <a:solidFill>
              <a:schemeClr val="dk2"/>
            </a:solidFill>
            <a:prstDash val="solid"/>
            <a:round/>
            <a:headEnd type="none" w="lg" len="lg"/>
            <a:tailEnd type="triangle" w="lg" len="lg"/>
          </a:ln>
        </p:spPr>
      </p:cxnSp>
      <p:sp>
        <p:nvSpPr>
          <p:cNvPr id="27" name="Shape 200"/>
          <p:cNvSpPr txBox="1"/>
          <p:nvPr/>
        </p:nvSpPr>
        <p:spPr>
          <a:xfrm>
            <a:off x="4293402" y="1633400"/>
            <a:ext cx="4558498" cy="2744312"/>
          </a:xfrm>
          <a:prstGeom prst="rect">
            <a:avLst/>
          </a:prstGeom>
          <a:noFill/>
          <a:ln w="19050" cap="flat" cmpd="sng">
            <a:solidFill>
              <a:srgbClr val="000000"/>
            </a:solidFill>
            <a:prstDash val="solid"/>
            <a:round/>
            <a:headEnd type="none" w="med" len="med"/>
            <a:tailEnd type="none" w="med" len="med"/>
          </a:ln>
        </p:spPr>
        <p:txBody>
          <a:bodyPr lIns="91425" tIns="91425" rIns="0" bIns="91425" anchor="t" anchorCtr="0">
            <a:noAutofit/>
          </a:bodyPr>
          <a:lstStyle/>
          <a:p>
            <a:r>
              <a:rPr lang="en-US" sz="2000" b="1" dirty="0">
                <a:latin typeface="+mn-lt"/>
                <a:ea typeface="Calibri Regular" charset="0"/>
                <a:cs typeface="Calibri Regular" charset="0"/>
                <a:sym typeface="Shadows Into Light"/>
              </a:rPr>
              <a:t>Input Tuples:</a:t>
            </a:r>
          </a:p>
          <a:p>
            <a:r>
              <a:rPr lang="en-US" sz="1800" dirty="0">
                <a:latin typeface="Consolas"/>
                <a:ea typeface="Consolas"/>
                <a:cs typeface="Consolas"/>
                <a:sym typeface="Consolas"/>
              </a:rPr>
              <a:t>edge(0, 1), edge(0, 2), edge(2, 3), edge(2, 4)</a:t>
            </a:r>
          </a:p>
          <a:p>
            <a:endParaRPr sz="1600" dirty="0">
              <a:latin typeface="Calibri Regular" charset="0"/>
              <a:ea typeface="Calibri Regular" charset="0"/>
              <a:cs typeface="Calibri Regular" charset="0"/>
              <a:sym typeface="Shadows Into Light"/>
            </a:endParaRPr>
          </a:p>
          <a:p>
            <a:r>
              <a:rPr lang="en-US" sz="2000" b="1" dirty="0">
                <a:latin typeface="+mn-lt"/>
                <a:ea typeface="Calibri Regular" charset="0"/>
                <a:cs typeface="Calibri Regular" charset="0"/>
                <a:sym typeface="Shadows Into Light"/>
              </a:rPr>
              <a:t>Output Tuples:</a:t>
            </a:r>
          </a:p>
          <a:p>
            <a:r>
              <a:rPr lang="en-US" sz="1800" dirty="0">
                <a:solidFill>
                  <a:schemeClr val="tx1"/>
                </a:solidFill>
                <a:latin typeface="Consolas"/>
                <a:ea typeface="Consolas"/>
                <a:cs typeface="Consolas"/>
                <a:sym typeface="Consolas"/>
              </a:rPr>
              <a:t>path(0, 0), path(1, 1), path(2, 2),</a:t>
            </a:r>
            <a:br>
              <a:rPr lang="en-US" sz="1800" dirty="0">
                <a:solidFill>
                  <a:schemeClr val="tx1"/>
                </a:solidFill>
                <a:latin typeface="Consolas"/>
                <a:ea typeface="Consolas"/>
                <a:cs typeface="Consolas"/>
                <a:sym typeface="Consolas"/>
              </a:rPr>
            </a:br>
            <a:r>
              <a:rPr lang="en-US" sz="1800" dirty="0">
                <a:solidFill>
                  <a:schemeClr val="tx1"/>
                </a:solidFill>
                <a:latin typeface="Consolas"/>
                <a:ea typeface="Consolas"/>
                <a:cs typeface="Consolas"/>
                <a:sym typeface="Consolas"/>
              </a:rPr>
              <a:t>path(3, 3), path(4, 4), path(0, 1),</a:t>
            </a:r>
            <a:br>
              <a:rPr lang="en-US" sz="1800" dirty="0">
                <a:solidFill>
                  <a:schemeClr val="tx1"/>
                </a:solidFill>
                <a:latin typeface="Consolas"/>
                <a:ea typeface="Consolas"/>
                <a:cs typeface="Consolas"/>
                <a:sym typeface="Consolas"/>
              </a:rPr>
            </a:br>
            <a:r>
              <a:rPr lang="en-US" sz="1800" dirty="0">
                <a:latin typeface="Consolas"/>
                <a:ea typeface="Consolas"/>
                <a:cs typeface="Consolas"/>
                <a:sym typeface="Consolas"/>
              </a:rPr>
              <a:t>path(0, 2), path(2, 3), path(2, 4),</a:t>
            </a:r>
          </a:p>
          <a:p>
            <a:r>
              <a:rPr lang="en-US" sz="1800" dirty="0">
                <a:latin typeface="Consolas"/>
                <a:ea typeface="Consolas"/>
                <a:cs typeface="Consolas"/>
                <a:sym typeface="Consolas"/>
              </a:rPr>
              <a:t>path(0, 3), path(0, 4)</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dissolve">
                                      <p:cBhvr>
                                        <p:cTn id="10" dur="500"/>
                                        <p:tgtEl>
                                          <p:spTgt spid="1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dissolve">
                                      <p:cBhvr>
                                        <p:cTn id="16" dur="500"/>
                                        <p:tgtEl>
                                          <p:spTgt spid="2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par>
                                <p:cTn id="23" presetID="9"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par>
                                <p:cTn id="26" presetID="9"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dissolve">
                                      <p:cBhvr>
                                        <p:cTn id="28" dur="500"/>
                                        <p:tgtEl>
                                          <p:spTgt spid="25"/>
                                        </p:tgtEl>
                                      </p:cBhvr>
                                    </p:animEffect>
                                  </p:childTnLst>
                                </p:cTn>
                              </p:par>
                              <p:par>
                                <p:cTn id="29" presetID="9"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dissolv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Shape 208"/>
          <p:cNvSpPr/>
          <p:nvPr/>
        </p:nvSpPr>
        <p:spPr>
          <a:xfrm>
            <a:off x="2946201" y="2367075"/>
            <a:ext cx="336300" cy="345300"/>
          </a:xfrm>
          <a:prstGeom prst="ellipse">
            <a:avLst/>
          </a:prstGeom>
          <a:solidFill>
            <a:schemeClr val="lt2"/>
          </a:solidFill>
          <a:ln w="38100" cap="flat" cmpd="sng">
            <a:solidFill>
              <a:srgbClr val="FF0000"/>
            </a:solidFill>
            <a:prstDash val="solid"/>
            <a:round/>
            <a:headEnd type="none" w="med" len="med"/>
            <a:tailEnd type="none" w="med" len="med"/>
          </a:ln>
        </p:spPr>
        <p:txBody>
          <a:bodyPr lIns="91425" tIns="91425" rIns="91425" bIns="91425" anchor="ctr" anchorCtr="0">
            <a:noAutofit/>
          </a:bodyPr>
          <a:lstStyle/>
          <a:p>
            <a:r>
              <a:rPr lang="en-US" sz="1400"/>
              <a:t>0</a:t>
            </a:r>
          </a:p>
        </p:txBody>
      </p:sp>
      <p:sp>
        <p:nvSpPr>
          <p:cNvPr id="209" name="Shape 209"/>
          <p:cNvSpPr/>
          <p:nvPr/>
        </p:nvSpPr>
        <p:spPr>
          <a:xfrm>
            <a:off x="2553351" y="2955651"/>
            <a:ext cx="336300" cy="345300"/>
          </a:xfrm>
          <a:prstGeom prst="ellipse">
            <a:avLst/>
          </a:prstGeom>
          <a:solidFill>
            <a:schemeClr val="lt2"/>
          </a:solid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r>
              <a:rPr lang="en-US" sz="1400"/>
              <a:t>1</a:t>
            </a:r>
          </a:p>
        </p:txBody>
      </p:sp>
      <p:sp>
        <p:nvSpPr>
          <p:cNvPr id="210" name="Shape 210"/>
          <p:cNvSpPr/>
          <p:nvPr/>
        </p:nvSpPr>
        <p:spPr>
          <a:xfrm>
            <a:off x="3332801" y="2955651"/>
            <a:ext cx="336300" cy="345300"/>
          </a:xfrm>
          <a:prstGeom prst="ellipse">
            <a:avLst/>
          </a:prstGeom>
          <a:solidFill>
            <a:schemeClr val="lt2"/>
          </a:solid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r>
              <a:rPr lang="en-US" sz="1400"/>
              <a:t>2</a:t>
            </a:r>
          </a:p>
        </p:txBody>
      </p:sp>
      <p:sp>
        <p:nvSpPr>
          <p:cNvPr id="211" name="Shape 211"/>
          <p:cNvSpPr/>
          <p:nvPr/>
        </p:nvSpPr>
        <p:spPr>
          <a:xfrm>
            <a:off x="2946201" y="3548451"/>
            <a:ext cx="336300" cy="345300"/>
          </a:xfrm>
          <a:prstGeom prst="ellipse">
            <a:avLst/>
          </a:prstGeom>
          <a:solidFill>
            <a:schemeClr val="lt2"/>
          </a:solid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r>
              <a:rPr lang="en-US" sz="1400"/>
              <a:t>3</a:t>
            </a:r>
          </a:p>
        </p:txBody>
      </p:sp>
      <p:sp>
        <p:nvSpPr>
          <p:cNvPr id="212" name="Shape 212"/>
          <p:cNvSpPr/>
          <p:nvPr/>
        </p:nvSpPr>
        <p:spPr>
          <a:xfrm>
            <a:off x="3718626" y="3548451"/>
            <a:ext cx="336300" cy="345300"/>
          </a:xfrm>
          <a:prstGeom prst="ellipse">
            <a:avLst/>
          </a:prstGeom>
          <a:solidFill>
            <a:schemeClr val="lt2"/>
          </a:solid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r>
              <a:rPr lang="en-US" sz="1400"/>
              <a:t>4</a:t>
            </a:r>
          </a:p>
        </p:txBody>
      </p:sp>
      <p:cxnSp>
        <p:nvCxnSpPr>
          <p:cNvPr id="213" name="Shape 213"/>
          <p:cNvCxnSpPr>
            <a:stCxn id="208" idx="3"/>
            <a:endCxn id="209" idx="7"/>
          </p:cNvCxnSpPr>
          <p:nvPr/>
        </p:nvCxnSpPr>
        <p:spPr>
          <a:xfrm flipH="1">
            <a:off x="2840350" y="2661807"/>
            <a:ext cx="155100" cy="344400"/>
          </a:xfrm>
          <a:prstGeom prst="straightConnector1">
            <a:avLst/>
          </a:prstGeom>
          <a:noFill/>
          <a:ln w="9525" cap="flat" cmpd="sng">
            <a:solidFill>
              <a:schemeClr val="dk2"/>
            </a:solidFill>
            <a:prstDash val="solid"/>
            <a:round/>
            <a:headEnd type="none" w="lg" len="lg"/>
            <a:tailEnd type="triangle" w="lg" len="lg"/>
          </a:ln>
        </p:spPr>
      </p:cxnSp>
      <p:cxnSp>
        <p:nvCxnSpPr>
          <p:cNvPr id="214" name="Shape 214"/>
          <p:cNvCxnSpPr>
            <a:stCxn id="208" idx="5"/>
            <a:endCxn id="210" idx="1"/>
          </p:cNvCxnSpPr>
          <p:nvPr/>
        </p:nvCxnSpPr>
        <p:spPr>
          <a:xfrm>
            <a:off x="3233251" y="2661807"/>
            <a:ext cx="148800" cy="344400"/>
          </a:xfrm>
          <a:prstGeom prst="straightConnector1">
            <a:avLst/>
          </a:prstGeom>
          <a:noFill/>
          <a:ln w="9525" cap="flat" cmpd="sng">
            <a:solidFill>
              <a:schemeClr val="dk2"/>
            </a:solidFill>
            <a:prstDash val="solid"/>
            <a:round/>
            <a:headEnd type="none" w="lg" len="lg"/>
            <a:tailEnd type="triangle" w="lg" len="lg"/>
          </a:ln>
        </p:spPr>
      </p:cxnSp>
      <p:cxnSp>
        <p:nvCxnSpPr>
          <p:cNvPr id="215" name="Shape 215"/>
          <p:cNvCxnSpPr>
            <a:stCxn id="210" idx="3"/>
            <a:endCxn id="211" idx="7"/>
          </p:cNvCxnSpPr>
          <p:nvPr/>
        </p:nvCxnSpPr>
        <p:spPr>
          <a:xfrm flipH="1">
            <a:off x="3233249" y="3250381"/>
            <a:ext cx="148800" cy="348600"/>
          </a:xfrm>
          <a:prstGeom prst="straightConnector1">
            <a:avLst/>
          </a:prstGeom>
          <a:noFill/>
          <a:ln w="9525" cap="flat" cmpd="sng">
            <a:solidFill>
              <a:schemeClr val="dk2"/>
            </a:solidFill>
            <a:prstDash val="solid"/>
            <a:round/>
            <a:headEnd type="none" w="lg" len="lg"/>
            <a:tailEnd type="triangle" w="lg" len="lg"/>
          </a:ln>
        </p:spPr>
      </p:cxnSp>
      <p:cxnSp>
        <p:nvCxnSpPr>
          <p:cNvPr id="216" name="Shape 216"/>
          <p:cNvCxnSpPr>
            <a:stCxn id="210" idx="5"/>
            <a:endCxn id="212" idx="1"/>
          </p:cNvCxnSpPr>
          <p:nvPr/>
        </p:nvCxnSpPr>
        <p:spPr>
          <a:xfrm>
            <a:off x="3619851" y="3250381"/>
            <a:ext cx="147900" cy="348600"/>
          </a:xfrm>
          <a:prstGeom prst="straightConnector1">
            <a:avLst/>
          </a:prstGeom>
          <a:noFill/>
          <a:ln w="9525" cap="flat" cmpd="sng">
            <a:solidFill>
              <a:schemeClr val="dk2"/>
            </a:solidFill>
            <a:prstDash val="solid"/>
            <a:round/>
            <a:headEnd type="none" w="lg" len="lg"/>
            <a:tailEnd type="triangle" w="lg" len="lg"/>
          </a:ln>
        </p:spPr>
      </p:cxnSp>
      <p:sp>
        <p:nvSpPr>
          <p:cNvPr id="16" name="Shape 200"/>
          <p:cNvSpPr txBox="1"/>
          <p:nvPr/>
        </p:nvSpPr>
        <p:spPr>
          <a:xfrm>
            <a:off x="4293402" y="1633400"/>
            <a:ext cx="4558498" cy="2744312"/>
          </a:xfrm>
          <a:prstGeom prst="rect">
            <a:avLst/>
          </a:prstGeom>
          <a:noFill/>
          <a:ln w="19050" cap="flat" cmpd="sng">
            <a:solidFill>
              <a:srgbClr val="000000"/>
            </a:solidFill>
            <a:prstDash val="solid"/>
            <a:round/>
            <a:headEnd type="none" w="med" len="med"/>
            <a:tailEnd type="none" w="med" len="med"/>
          </a:ln>
        </p:spPr>
        <p:txBody>
          <a:bodyPr lIns="91425" tIns="91425" rIns="0" bIns="91425" anchor="t" anchorCtr="0">
            <a:noAutofit/>
          </a:bodyPr>
          <a:lstStyle/>
          <a:p>
            <a:r>
              <a:rPr lang="en-US" sz="2000" b="1" dirty="0">
                <a:latin typeface="+mn-lt"/>
                <a:ea typeface="Calibri Regular" charset="0"/>
                <a:cs typeface="Calibri Regular" charset="0"/>
                <a:sym typeface="Shadows Into Light"/>
              </a:rPr>
              <a:t>Input Tuples:</a:t>
            </a:r>
          </a:p>
          <a:p>
            <a:r>
              <a:rPr lang="en-US" sz="1800" dirty="0">
                <a:latin typeface="Consolas"/>
                <a:ea typeface="Consolas"/>
                <a:cs typeface="Consolas"/>
                <a:sym typeface="Consolas"/>
              </a:rPr>
              <a:t>edge(0, 1), edge(0, 2), edge(2, 3), edge(2, 4)</a:t>
            </a:r>
          </a:p>
          <a:p>
            <a:endParaRPr sz="1600" dirty="0">
              <a:latin typeface="Calibri Regular" charset="0"/>
              <a:ea typeface="Calibri Regular" charset="0"/>
              <a:cs typeface="Calibri Regular" charset="0"/>
              <a:sym typeface="Shadows Into Light"/>
            </a:endParaRPr>
          </a:p>
          <a:p>
            <a:r>
              <a:rPr lang="en-US" sz="2000" b="1" dirty="0">
                <a:latin typeface="+mn-lt"/>
                <a:ea typeface="Calibri Regular" charset="0"/>
                <a:cs typeface="Calibri Regular" charset="0"/>
                <a:sym typeface="Shadows Into Light"/>
              </a:rPr>
              <a:t>Output Tuples:</a:t>
            </a:r>
          </a:p>
          <a:p>
            <a:r>
              <a:rPr lang="en-US" sz="1800" b="1" dirty="0">
                <a:solidFill>
                  <a:srgbClr val="FF0000"/>
                </a:solidFill>
                <a:latin typeface="Consolas"/>
                <a:ea typeface="Consolas"/>
                <a:cs typeface="Consolas"/>
                <a:sym typeface="Consolas"/>
              </a:rPr>
              <a:t>path(0, 0)</a:t>
            </a:r>
            <a:r>
              <a:rPr lang="en-US" sz="1800" dirty="0">
                <a:latin typeface="Consolas"/>
                <a:ea typeface="Consolas"/>
                <a:cs typeface="Consolas"/>
                <a:sym typeface="Consolas"/>
              </a:rPr>
              <a:t>, </a:t>
            </a:r>
            <a:r>
              <a:rPr lang="en-US" sz="1800" b="1" dirty="0">
                <a:solidFill>
                  <a:srgbClr val="FF0000"/>
                </a:solidFill>
                <a:latin typeface="Consolas"/>
                <a:ea typeface="Consolas"/>
                <a:cs typeface="Consolas"/>
                <a:sym typeface="Consolas"/>
              </a:rPr>
              <a:t>path(1, 1)</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 </a:t>
            </a:r>
            <a:r>
              <a:rPr lang="en-US" sz="1800" b="1" dirty="0">
                <a:solidFill>
                  <a:srgbClr val="FF0000"/>
                </a:solidFill>
                <a:latin typeface="Consolas"/>
                <a:ea typeface="Consolas"/>
                <a:cs typeface="Consolas"/>
                <a:sym typeface="Consolas"/>
              </a:rPr>
              <a:t>path(2, 2)</a:t>
            </a:r>
            <a:r>
              <a:rPr lang="en-US" sz="1800" dirty="0">
                <a:latin typeface="Consolas"/>
                <a:ea typeface="Consolas"/>
                <a:cs typeface="Consolas"/>
                <a:sym typeface="Consolas"/>
              </a:rPr>
              <a:t>,</a:t>
            </a:r>
            <a:br>
              <a:rPr lang="en-US" sz="1800" dirty="0">
                <a:latin typeface="Consolas"/>
                <a:ea typeface="Consolas"/>
                <a:cs typeface="Consolas"/>
                <a:sym typeface="Consolas"/>
              </a:rPr>
            </a:br>
            <a:r>
              <a:rPr lang="en-US" sz="1800" b="1" dirty="0">
                <a:solidFill>
                  <a:srgbClr val="FF0000"/>
                </a:solidFill>
                <a:latin typeface="Consolas"/>
                <a:ea typeface="Consolas"/>
                <a:cs typeface="Consolas"/>
                <a:sym typeface="Consolas"/>
              </a:rPr>
              <a:t>path(3, 3)</a:t>
            </a:r>
            <a:r>
              <a:rPr lang="en-US" sz="1800" dirty="0">
                <a:latin typeface="Consolas"/>
                <a:ea typeface="Consolas"/>
                <a:cs typeface="Consolas"/>
                <a:sym typeface="Consolas"/>
              </a:rPr>
              <a:t>, </a:t>
            </a:r>
            <a:r>
              <a:rPr lang="en-US" sz="1800" b="1" dirty="0">
                <a:solidFill>
                  <a:srgbClr val="FF0000"/>
                </a:solidFill>
                <a:latin typeface="Consolas"/>
                <a:ea typeface="Consolas"/>
                <a:cs typeface="Consolas"/>
                <a:sym typeface="Consolas"/>
              </a:rPr>
              <a:t>path(4, 4)</a:t>
            </a:r>
            <a:r>
              <a:rPr lang="en-US" sz="1800" dirty="0">
                <a:latin typeface="Consolas"/>
                <a:ea typeface="Consolas"/>
                <a:cs typeface="Consolas"/>
                <a:sym typeface="Consolas"/>
              </a:rPr>
              <a:t>, path(0, 1),</a:t>
            </a:r>
            <a:br>
              <a:rPr lang="en-US" sz="1800" dirty="0">
                <a:latin typeface="Consolas"/>
                <a:ea typeface="Consolas"/>
                <a:cs typeface="Consolas"/>
                <a:sym typeface="Consolas"/>
              </a:rPr>
            </a:br>
            <a:r>
              <a:rPr lang="en-US" sz="1800" dirty="0">
                <a:latin typeface="Consolas"/>
                <a:ea typeface="Consolas"/>
                <a:cs typeface="Consolas"/>
                <a:sym typeface="Consolas"/>
              </a:rPr>
              <a:t>path(0, 2), path(2, 3), path(2, 4),</a:t>
            </a:r>
          </a:p>
          <a:p>
            <a:r>
              <a:rPr lang="en-US" sz="1800" dirty="0">
                <a:latin typeface="Consolas"/>
                <a:ea typeface="Consolas"/>
                <a:cs typeface="Consolas"/>
                <a:sym typeface="Consolas"/>
              </a:rPr>
              <a:t>path(0, 3), path(0, 4)</a:t>
            </a:r>
          </a:p>
        </p:txBody>
      </p:sp>
      <p:sp>
        <p:nvSpPr>
          <p:cNvPr id="17" name="Shape 132"/>
          <p:cNvSpPr txBox="1">
            <a:spLocks noGrp="1"/>
          </p:cNvSpPr>
          <p:nvPr>
            <p:ph type="title"/>
          </p:nvPr>
        </p:nvSpPr>
        <p:spPr>
          <a:xfrm>
            <a:off x="398168" y="10039"/>
            <a:ext cx="8332174" cy="1143000"/>
          </a:xfrm>
          <a:prstGeom prst="rect">
            <a:avLst/>
          </a:prstGeom>
        </p:spPr>
        <p:txBody>
          <a:bodyPr vert="horz" lIns="91425" tIns="91425" rIns="91425" bIns="91425" rtlCol="0" anchor="ctr" anchorCtr="0">
            <a:noAutofit/>
          </a:bodyPr>
          <a:lstStyle/>
          <a:p>
            <a:r>
              <a:rPr lang="en-US" dirty="0">
                <a:solidFill>
                  <a:prstClr val="black"/>
                </a:solidFill>
              </a:rPr>
              <a:t>Semantics of </a:t>
            </a:r>
            <a:r>
              <a:rPr lang="en-US" dirty="0" err="1">
                <a:solidFill>
                  <a:prstClr val="black"/>
                </a:solidFill>
              </a:rPr>
              <a:t>Datalog</a:t>
            </a:r>
            <a:r>
              <a:rPr lang="en-US" dirty="0">
                <a:solidFill>
                  <a:prstClr val="black"/>
                </a:solidFill>
              </a:rPr>
              <a:t>: Example</a:t>
            </a:r>
            <a:endParaRPr lang="en-US" sz="4000" dirty="0"/>
          </a:p>
        </p:txBody>
      </p:sp>
      <p:sp>
        <p:nvSpPr>
          <p:cNvPr id="14" name="Shape 133"/>
          <p:cNvSpPr txBox="1"/>
          <p:nvPr/>
        </p:nvSpPr>
        <p:spPr>
          <a:xfrm>
            <a:off x="354625" y="1631212"/>
            <a:ext cx="4854525" cy="3334487"/>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a:latin typeface="Consolas"/>
                <a:ea typeface="Consolas"/>
                <a:cs typeface="Consolas"/>
                <a:sym typeface="Consolas"/>
              </a:rPr>
              <a:t>edge(</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Output Relations:</a:t>
            </a:r>
          </a:p>
          <a:p>
            <a:r>
              <a:rPr lang="en-US" sz="1800" dirty="0">
                <a:latin typeface="Consolas"/>
                <a:ea typeface="Consolas"/>
                <a:cs typeface="Consolas"/>
                <a:sym typeface="Consolas"/>
              </a:rPr>
              <a:t>path(</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Rules:</a:t>
            </a:r>
          </a:p>
          <a:p>
            <a:r>
              <a:rPr lang="en-US" sz="1800" b="1" dirty="0">
                <a:solidFill>
                  <a:srgbClr val="FF0000"/>
                </a:solidFill>
                <a:latin typeface="Consolas"/>
                <a:ea typeface="Consolas"/>
                <a:cs typeface="Consolas"/>
                <a:sym typeface="Consolas"/>
              </a:rPr>
              <a:t>path(x, x).</a:t>
            </a:r>
          </a:p>
          <a:p>
            <a:r>
              <a:rPr lang="en-US" sz="1800" dirty="0">
                <a:latin typeface="Consolas"/>
                <a:ea typeface="Consolas"/>
                <a:cs typeface="Consolas"/>
                <a:sym typeface="Consolas"/>
              </a:rPr>
              <a:t>path(x, z) :- path(x, y), edge(y, z).</a:t>
            </a:r>
          </a:p>
          <a:p>
            <a:endParaRPr sz="2400" dirty="0">
              <a:latin typeface="Calibri Regular" charset="0"/>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17" name="Shape 132"/>
          <p:cNvSpPr txBox="1">
            <a:spLocks noGrp="1"/>
          </p:cNvSpPr>
          <p:nvPr>
            <p:ph type="title"/>
          </p:nvPr>
        </p:nvSpPr>
        <p:spPr>
          <a:xfrm>
            <a:off x="398168" y="10039"/>
            <a:ext cx="8332174" cy="1143000"/>
          </a:xfrm>
          <a:prstGeom prst="rect">
            <a:avLst/>
          </a:prstGeom>
        </p:spPr>
        <p:txBody>
          <a:bodyPr vert="horz" lIns="91425" tIns="91425" rIns="91425" bIns="91425" rtlCol="0" anchor="ctr" anchorCtr="0">
            <a:noAutofit/>
          </a:bodyPr>
          <a:lstStyle/>
          <a:p>
            <a:r>
              <a:rPr lang="en-US" dirty="0">
                <a:solidFill>
                  <a:prstClr val="black"/>
                </a:solidFill>
              </a:rPr>
              <a:t>Semantics of </a:t>
            </a:r>
            <a:r>
              <a:rPr lang="en-US" dirty="0" err="1">
                <a:solidFill>
                  <a:prstClr val="black"/>
                </a:solidFill>
              </a:rPr>
              <a:t>Datalog</a:t>
            </a:r>
            <a:r>
              <a:rPr lang="en-US" dirty="0">
                <a:solidFill>
                  <a:prstClr val="black"/>
                </a:solidFill>
              </a:rPr>
              <a:t>: Example</a:t>
            </a:r>
            <a:endParaRPr lang="en-US" sz="4000" dirty="0"/>
          </a:p>
        </p:txBody>
      </p:sp>
      <p:sp>
        <p:nvSpPr>
          <p:cNvPr id="14" name="Shape 133"/>
          <p:cNvSpPr txBox="1"/>
          <p:nvPr/>
        </p:nvSpPr>
        <p:spPr>
          <a:xfrm>
            <a:off x="354625" y="1631212"/>
            <a:ext cx="4854525" cy="3334487"/>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a:latin typeface="Consolas"/>
                <a:ea typeface="Consolas"/>
                <a:cs typeface="Consolas"/>
                <a:sym typeface="Consolas"/>
              </a:rPr>
              <a:t>edge(</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Output Relations:</a:t>
            </a:r>
          </a:p>
          <a:p>
            <a:r>
              <a:rPr lang="en-US" sz="1800" dirty="0">
                <a:latin typeface="Consolas"/>
                <a:ea typeface="Consolas"/>
                <a:cs typeface="Consolas"/>
                <a:sym typeface="Consolas"/>
              </a:rPr>
              <a:t>path(</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Rules:</a:t>
            </a:r>
          </a:p>
          <a:p>
            <a:r>
              <a:rPr lang="en-US" sz="1800" dirty="0">
                <a:latin typeface="Consolas"/>
                <a:ea typeface="Consolas"/>
                <a:cs typeface="Consolas"/>
                <a:sym typeface="Consolas"/>
              </a:rPr>
              <a:t>path(x, x).</a:t>
            </a:r>
          </a:p>
          <a:p>
            <a:r>
              <a:rPr lang="en-US" sz="1800" b="1" dirty="0">
                <a:solidFill>
                  <a:srgbClr val="FF0000"/>
                </a:solidFill>
                <a:latin typeface="Consolas"/>
                <a:ea typeface="Consolas"/>
                <a:cs typeface="Consolas"/>
                <a:sym typeface="Consolas"/>
              </a:rPr>
              <a:t>path(x, z) :- path(x, y), edge(y, z).</a:t>
            </a:r>
          </a:p>
          <a:p>
            <a:endParaRPr sz="2400" dirty="0">
              <a:latin typeface="Calibri Regular" charset="0"/>
              <a:ea typeface="Calibri Regular" charset="0"/>
              <a:cs typeface="Calibri Regular" charset="0"/>
              <a:sym typeface="Shadows Into Light"/>
            </a:endParaRPr>
          </a:p>
        </p:txBody>
      </p:sp>
      <p:sp>
        <p:nvSpPr>
          <p:cNvPr id="18" name="Shape 200"/>
          <p:cNvSpPr txBox="1"/>
          <p:nvPr/>
        </p:nvSpPr>
        <p:spPr>
          <a:xfrm>
            <a:off x="4293402" y="1633400"/>
            <a:ext cx="4558498" cy="2744312"/>
          </a:xfrm>
          <a:prstGeom prst="rect">
            <a:avLst/>
          </a:prstGeom>
          <a:noFill/>
          <a:ln w="19050" cap="flat" cmpd="sng">
            <a:solidFill>
              <a:srgbClr val="000000"/>
            </a:solidFill>
            <a:prstDash val="solid"/>
            <a:round/>
            <a:headEnd type="none" w="med" len="med"/>
            <a:tailEnd type="none" w="med" len="med"/>
          </a:ln>
        </p:spPr>
        <p:txBody>
          <a:bodyPr lIns="91425" tIns="91425" rIns="0" bIns="91425" anchor="t" anchorCtr="0">
            <a:noAutofit/>
          </a:bodyPr>
          <a:lstStyle/>
          <a:p>
            <a:r>
              <a:rPr lang="en-US" sz="2000" b="1" dirty="0">
                <a:latin typeface="+mn-lt"/>
                <a:ea typeface="Calibri Regular" charset="0"/>
                <a:cs typeface="Calibri Regular" charset="0"/>
                <a:sym typeface="Shadows Into Light"/>
              </a:rPr>
              <a:t>Input Tuples:</a:t>
            </a:r>
          </a:p>
          <a:p>
            <a:r>
              <a:rPr lang="en-US" sz="1800" dirty="0">
                <a:latin typeface="Consolas"/>
                <a:ea typeface="Consolas"/>
                <a:cs typeface="Consolas"/>
                <a:sym typeface="Consolas"/>
              </a:rPr>
              <a:t>edge(0, 1), edge(0, 2), edge(2, 3), edge(2, 4)</a:t>
            </a:r>
          </a:p>
          <a:p>
            <a:endParaRPr sz="1600" dirty="0">
              <a:latin typeface="Calibri Regular" charset="0"/>
              <a:ea typeface="Calibri Regular" charset="0"/>
              <a:cs typeface="Calibri Regular" charset="0"/>
              <a:sym typeface="Shadows Into Light"/>
            </a:endParaRPr>
          </a:p>
          <a:p>
            <a:r>
              <a:rPr lang="en-US" sz="2000" b="1" dirty="0">
                <a:latin typeface="+mn-lt"/>
                <a:ea typeface="Calibri Regular" charset="0"/>
                <a:cs typeface="Calibri Regular" charset="0"/>
                <a:sym typeface="Shadows Into Light"/>
              </a:rPr>
              <a:t>Output Tuples:</a:t>
            </a:r>
          </a:p>
          <a:p>
            <a:r>
              <a:rPr lang="en-US" sz="1800" dirty="0">
                <a:solidFill>
                  <a:schemeClr val="tx1"/>
                </a:solidFill>
                <a:latin typeface="Consolas"/>
                <a:ea typeface="Consolas"/>
                <a:cs typeface="Consolas"/>
                <a:sym typeface="Consolas"/>
              </a:rPr>
              <a:t>path(0, 0), path(1, 1), path(2, 2),</a:t>
            </a:r>
            <a:br>
              <a:rPr lang="en-US" sz="1800" dirty="0">
                <a:solidFill>
                  <a:schemeClr val="tx1"/>
                </a:solidFill>
                <a:latin typeface="Consolas"/>
                <a:ea typeface="Consolas"/>
                <a:cs typeface="Consolas"/>
                <a:sym typeface="Consolas"/>
              </a:rPr>
            </a:br>
            <a:r>
              <a:rPr lang="en-US" sz="1800" dirty="0">
                <a:solidFill>
                  <a:schemeClr val="tx1"/>
                </a:solidFill>
                <a:latin typeface="Consolas"/>
                <a:ea typeface="Consolas"/>
                <a:cs typeface="Consolas"/>
                <a:sym typeface="Consolas"/>
              </a:rPr>
              <a:t>path(3, 3), path(4, 4), </a:t>
            </a:r>
            <a:r>
              <a:rPr lang="en-US" sz="1800" b="1" dirty="0">
                <a:solidFill>
                  <a:srgbClr val="FF0000"/>
                </a:solidFill>
                <a:latin typeface="Consolas"/>
                <a:ea typeface="Consolas"/>
                <a:cs typeface="Consolas"/>
                <a:sym typeface="Consolas"/>
              </a:rPr>
              <a:t>path(0, 1)</a:t>
            </a:r>
            <a:r>
              <a:rPr lang="en-US" sz="1800" dirty="0">
                <a:solidFill>
                  <a:schemeClr val="tx1"/>
                </a:solidFill>
                <a:latin typeface="Consolas"/>
                <a:ea typeface="Consolas"/>
                <a:cs typeface="Consolas"/>
                <a:sym typeface="Consolas"/>
              </a:rPr>
              <a:t>,</a:t>
            </a:r>
            <a:br>
              <a:rPr lang="en-US" sz="1800" dirty="0">
                <a:solidFill>
                  <a:schemeClr val="tx1"/>
                </a:solidFill>
                <a:latin typeface="Consolas"/>
                <a:ea typeface="Consolas"/>
                <a:cs typeface="Consolas"/>
                <a:sym typeface="Consolas"/>
              </a:rPr>
            </a:br>
            <a:r>
              <a:rPr lang="en-US" sz="1800" b="1" dirty="0">
                <a:solidFill>
                  <a:srgbClr val="FF0000"/>
                </a:solidFill>
                <a:latin typeface="Consolas"/>
                <a:ea typeface="Consolas"/>
                <a:cs typeface="Consolas"/>
                <a:sym typeface="Consolas"/>
              </a:rPr>
              <a:t>path(0, 2)</a:t>
            </a:r>
            <a:r>
              <a:rPr lang="en-US" sz="1800" dirty="0">
                <a:latin typeface="Consolas"/>
                <a:ea typeface="Consolas"/>
                <a:cs typeface="Consolas"/>
                <a:sym typeface="Consolas"/>
              </a:rPr>
              <a:t>, </a:t>
            </a:r>
            <a:r>
              <a:rPr lang="en-US" sz="1800" b="1" dirty="0">
                <a:solidFill>
                  <a:srgbClr val="FF0000"/>
                </a:solidFill>
                <a:latin typeface="Consolas"/>
                <a:ea typeface="Consolas"/>
                <a:cs typeface="Consolas"/>
                <a:sym typeface="Consolas"/>
              </a:rPr>
              <a:t>path(2, 3)</a:t>
            </a:r>
            <a:r>
              <a:rPr lang="en-US" sz="1800" dirty="0">
                <a:latin typeface="Consolas"/>
                <a:ea typeface="Consolas"/>
                <a:cs typeface="Consolas"/>
                <a:sym typeface="Consolas"/>
              </a:rPr>
              <a:t>, </a:t>
            </a:r>
            <a:r>
              <a:rPr lang="en-US" sz="1800" b="1" dirty="0">
                <a:solidFill>
                  <a:srgbClr val="FF0000"/>
                </a:solidFill>
                <a:latin typeface="Consolas"/>
                <a:ea typeface="Consolas"/>
                <a:cs typeface="Consolas"/>
                <a:sym typeface="Consolas"/>
              </a:rPr>
              <a:t>path(2, 4)</a:t>
            </a:r>
            <a:r>
              <a:rPr lang="en-US" sz="1800" dirty="0">
                <a:latin typeface="Consolas"/>
                <a:ea typeface="Consolas"/>
                <a:cs typeface="Consolas"/>
                <a:sym typeface="Consolas"/>
              </a:rPr>
              <a:t>,</a:t>
            </a:r>
          </a:p>
          <a:p>
            <a:r>
              <a:rPr lang="en-US" sz="1800" dirty="0">
                <a:latin typeface="Consolas"/>
                <a:ea typeface="Consolas"/>
                <a:cs typeface="Consolas"/>
                <a:sym typeface="Consolas"/>
              </a:rPr>
              <a:t>path(0, 3), path(0, 4)</a:t>
            </a:r>
          </a:p>
        </p:txBody>
      </p:sp>
      <p:sp>
        <p:nvSpPr>
          <p:cNvPr id="28" name="Shape 226"/>
          <p:cNvSpPr/>
          <p:nvPr/>
        </p:nvSpPr>
        <p:spPr>
          <a:xfrm>
            <a:off x="2946201" y="2367075"/>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n-US" sz="1400"/>
              <a:t>0</a:t>
            </a:r>
          </a:p>
        </p:txBody>
      </p:sp>
      <p:sp>
        <p:nvSpPr>
          <p:cNvPr id="29" name="Shape 227"/>
          <p:cNvSpPr/>
          <p:nvPr/>
        </p:nvSpPr>
        <p:spPr>
          <a:xfrm>
            <a:off x="2553351" y="2955651"/>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400"/>
              <a:t>1</a:t>
            </a:r>
          </a:p>
        </p:txBody>
      </p:sp>
      <p:sp>
        <p:nvSpPr>
          <p:cNvPr id="30" name="Shape 228"/>
          <p:cNvSpPr/>
          <p:nvPr/>
        </p:nvSpPr>
        <p:spPr>
          <a:xfrm>
            <a:off x="3332801" y="2955651"/>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400"/>
              <a:t>2</a:t>
            </a:r>
          </a:p>
        </p:txBody>
      </p:sp>
      <p:sp>
        <p:nvSpPr>
          <p:cNvPr id="31" name="Shape 229"/>
          <p:cNvSpPr/>
          <p:nvPr/>
        </p:nvSpPr>
        <p:spPr>
          <a:xfrm>
            <a:off x="2946201" y="3548451"/>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400"/>
              <a:t>3</a:t>
            </a:r>
          </a:p>
        </p:txBody>
      </p:sp>
      <p:sp>
        <p:nvSpPr>
          <p:cNvPr id="32" name="Shape 230"/>
          <p:cNvSpPr/>
          <p:nvPr/>
        </p:nvSpPr>
        <p:spPr>
          <a:xfrm>
            <a:off x="3718626" y="3548451"/>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400"/>
              <a:t>4</a:t>
            </a:r>
          </a:p>
        </p:txBody>
      </p:sp>
      <p:cxnSp>
        <p:nvCxnSpPr>
          <p:cNvPr id="33" name="Shape 231"/>
          <p:cNvCxnSpPr/>
          <p:nvPr/>
        </p:nvCxnSpPr>
        <p:spPr>
          <a:xfrm flipH="1">
            <a:off x="2840350" y="2661807"/>
            <a:ext cx="155100" cy="344400"/>
          </a:xfrm>
          <a:prstGeom prst="straightConnector1">
            <a:avLst/>
          </a:prstGeom>
          <a:noFill/>
          <a:ln w="28575" cap="flat" cmpd="sng">
            <a:solidFill>
              <a:srgbClr val="FF0000"/>
            </a:solidFill>
            <a:prstDash val="solid"/>
            <a:round/>
            <a:headEnd type="none" w="lg" len="lg"/>
            <a:tailEnd type="triangle" w="lg" len="lg"/>
          </a:ln>
        </p:spPr>
      </p:cxnSp>
      <p:cxnSp>
        <p:nvCxnSpPr>
          <p:cNvPr id="34" name="Shape 232"/>
          <p:cNvCxnSpPr/>
          <p:nvPr/>
        </p:nvCxnSpPr>
        <p:spPr>
          <a:xfrm>
            <a:off x="3233251" y="2661807"/>
            <a:ext cx="148800" cy="344400"/>
          </a:xfrm>
          <a:prstGeom prst="straightConnector1">
            <a:avLst/>
          </a:prstGeom>
          <a:noFill/>
          <a:ln w="28575" cap="flat" cmpd="sng">
            <a:solidFill>
              <a:srgbClr val="FF0000"/>
            </a:solidFill>
            <a:prstDash val="solid"/>
            <a:round/>
            <a:headEnd type="none" w="lg" len="lg"/>
            <a:tailEnd type="triangle" w="lg" len="lg"/>
          </a:ln>
        </p:spPr>
      </p:cxnSp>
      <p:cxnSp>
        <p:nvCxnSpPr>
          <p:cNvPr id="35" name="Shape 233"/>
          <p:cNvCxnSpPr/>
          <p:nvPr/>
        </p:nvCxnSpPr>
        <p:spPr>
          <a:xfrm flipH="1">
            <a:off x="3233249" y="3250381"/>
            <a:ext cx="148800" cy="348600"/>
          </a:xfrm>
          <a:prstGeom prst="straightConnector1">
            <a:avLst/>
          </a:prstGeom>
          <a:noFill/>
          <a:ln w="28575" cap="flat" cmpd="sng">
            <a:solidFill>
              <a:srgbClr val="FF0000"/>
            </a:solidFill>
            <a:prstDash val="solid"/>
            <a:round/>
            <a:headEnd type="none" w="lg" len="lg"/>
            <a:tailEnd type="triangle" w="lg" len="lg"/>
          </a:ln>
        </p:spPr>
      </p:cxnSp>
      <p:cxnSp>
        <p:nvCxnSpPr>
          <p:cNvPr id="36" name="Shape 234"/>
          <p:cNvCxnSpPr/>
          <p:nvPr/>
        </p:nvCxnSpPr>
        <p:spPr>
          <a:xfrm>
            <a:off x="3619851" y="3250381"/>
            <a:ext cx="147900" cy="348600"/>
          </a:xfrm>
          <a:prstGeom prst="straightConnector1">
            <a:avLst/>
          </a:prstGeom>
          <a:noFill/>
          <a:ln w="28575" cap="flat" cmpd="sng">
            <a:solidFill>
              <a:srgbClr val="FF0000"/>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19" name="Shape 132"/>
          <p:cNvSpPr txBox="1">
            <a:spLocks noGrp="1"/>
          </p:cNvSpPr>
          <p:nvPr>
            <p:ph type="title"/>
          </p:nvPr>
        </p:nvSpPr>
        <p:spPr>
          <a:xfrm>
            <a:off x="398168" y="10039"/>
            <a:ext cx="8332174" cy="1143000"/>
          </a:xfrm>
          <a:prstGeom prst="rect">
            <a:avLst/>
          </a:prstGeom>
        </p:spPr>
        <p:txBody>
          <a:bodyPr vert="horz" lIns="91425" tIns="91425" rIns="91425" bIns="91425" rtlCol="0" anchor="ctr" anchorCtr="0">
            <a:noAutofit/>
          </a:bodyPr>
          <a:lstStyle/>
          <a:p>
            <a:r>
              <a:rPr lang="en-US" dirty="0">
                <a:solidFill>
                  <a:prstClr val="black"/>
                </a:solidFill>
              </a:rPr>
              <a:t>Semantics of </a:t>
            </a:r>
            <a:r>
              <a:rPr lang="en-US" dirty="0" err="1">
                <a:solidFill>
                  <a:prstClr val="black"/>
                </a:solidFill>
              </a:rPr>
              <a:t>Datalog</a:t>
            </a:r>
            <a:r>
              <a:rPr lang="en-US" dirty="0">
                <a:solidFill>
                  <a:prstClr val="black"/>
                </a:solidFill>
              </a:rPr>
              <a:t>: Example</a:t>
            </a:r>
            <a:endParaRPr lang="en-US" sz="4000" dirty="0"/>
          </a:p>
        </p:txBody>
      </p:sp>
      <p:sp>
        <p:nvSpPr>
          <p:cNvPr id="16" name="Shape 133"/>
          <p:cNvSpPr txBox="1"/>
          <p:nvPr/>
        </p:nvSpPr>
        <p:spPr>
          <a:xfrm>
            <a:off x="354625" y="1631212"/>
            <a:ext cx="4854525" cy="3334487"/>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a:latin typeface="Consolas"/>
                <a:ea typeface="Consolas"/>
                <a:cs typeface="Consolas"/>
                <a:sym typeface="Consolas"/>
              </a:rPr>
              <a:t>edge(</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Output Relations:</a:t>
            </a:r>
          </a:p>
          <a:p>
            <a:r>
              <a:rPr lang="en-US" sz="1800" dirty="0">
                <a:latin typeface="Consolas"/>
                <a:ea typeface="Consolas"/>
                <a:cs typeface="Consolas"/>
                <a:sym typeface="Consolas"/>
              </a:rPr>
              <a:t>path(</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a:latin typeface="Consolas"/>
                <a:ea typeface="Consolas"/>
                <a:cs typeface="Consolas"/>
                <a:sym typeface="Consolas"/>
              </a:rPr>
              <a:t>m:N</a:t>
            </a:r>
            <a:r>
              <a:rPr lang="en-US" sz="1800" dirty="0">
                <a:latin typeface="Consolas"/>
                <a:ea typeface="Consolas"/>
                <a:cs typeface="Consolas"/>
                <a:sym typeface="Consolas"/>
              </a:rPr>
              <a:t>)</a:t>
            </a:r>
          </a:p>
          <a:p>
            <a:endParaRPr lang="en-US" sz="2000" dirty="0" smtClean="0">
              <a:latin typeface="Calibri Regular" charset="0"/>
              <a:ea typeface="Calibri Regular" charset="0"/>
              <a:cs typeface="Calibri Regular" charset="0"/>
              <a:sym typeface="Shadows Into Light"/>
            </a:endParaRPr>
          </a:p>
          <a:p>
            <a:endParaRPr sz="1500" dirty="0">
              <a:latin typeface="Calibri Regular" charset="0"/>
              <a:ea typeface="Calibri Regular" charset="0"/>
              <a:cs typeface="Calibri Regular" charset="0"/>
              <a:sym typeface="Shadows Into Light"/>
            </a:endParaRPr>
          </a:p>
          <a:p>
            <a:r>
              <a:rPr lang="en-US" sz="2000" b="1" dirty="0">
                <a:solidFill>
                  <a:srgbClr val="7030A0"/>
                </a:solidFill>
                <a:latin typeface="+mn-lt"/>
                <a:ea typeface="Calibri Regular" charset="0"/>
                <a:cs typeface="Calibri Regular" charset="0"/>
                <a:sym typeface="Shadows Into Light"/>
              </a:rPr>
              <a:t>Rules:</a:t>
            </a:r>
          </a:p>
          <a:p>
            <a:r>
              <a:rPr lang="en-US" sz="1800" dirty="0">
                <a:latin typeface="Consolas"/>
                <a:ea typeface="Consolas"/>
                <a:cs typeface="Consolas"/>
                <a:sym typeface="Consolas"/>
              </a:rPr>
              <a:t>path(x, x).</a:t>
            </a:r>
          </a:p>
          <a:p>
            <a:r>
              <a:rPr lang="en-US" sz="1800" b="1" dirty="0">
                <a:solidFill>
                  <a:srgbClr val="FF0000"/>
                </a:solidFill>
                <a:latin typeface="Consolas"/>
                <a:ea typeface="Consolas"/>
                <a:cs typeface="Consolas"/>
                <a:sym typeface="Consolas"/>
              </a:rPr>
              <a:t>path(x, z) :- path(x, y), edge(y, z).</a:t>
            </a:r>
          </a:p>
          <a:p>
            <a:endParaRPr sz="2400" dirty="0">
              <a:latin typeface="Calibri Regular" charset="0"/>
              <a:ea typeface="Calibri Regular" charset="0"/>
              <a:cs typeface="Calibri Regular" charset="0"/>
              <a:sym typeface="Shadows Into Light"/>
            </a:endParaRPr>
          </a:p>
        </p:txBody>
      </p:sp>
      <p:sp>
        <p:nvSpPr>
          <p:cNvPr id="18" name="Shape 242"/>
          <p:cNvSpPr/>
          <p:nvPr/>
        </p:nvSpPr>
        <p:spPr>
          <a:xfrm>
            <a:off x="3090185" y="2746526"/>
            <a:ext cx="155115" cy="706780"/>
          </a:xfrm>
          <a:custGeom>
            <a:avLst/>
            <a:gdLst/>
            <a:ahLst/>
            <a:cxnLst/>
            <a:rect l="0" t="0" r="0" b="0"/>
            <a:pathLst>
              <a:path w="11893" h="37077" extrusionOk="0">
                <a:moveTo>
                  <a:pt x="0" y="0"/>
                </a:moveTo>
                <a:cubicBezTo>
                  <a:pt x="1819" y="7277"/>
                  <a:pt x="9812" y="11988"/>
                  <a:pt x="11632" y="19266"/>
                </a:cubicBezTo>
                <a:cubicBezTo>
                  <a:pt x="13235" y="25679"/>
                  <a:pt x="5861" y="31162"/>
                  <a:pt x="2908" y="37077"/>
                </a:cubicBezTo>
              </a:path>
            </a:pathLst>
          </a:custGeom>
          <a:noFill/>
          <a:ln w="38100" cap="flat" cmpd="sng">
            <a:solidFill>
              <a:srgbClr val="FF0000"/>
            </a:solidFill>
            <a:prstDash val="solid"/>
            <a:round/>
            <a:headEnd type="none" w="lg" len="lg"/>
            <a:tailEnd type="none" w="lg" len="lg"/>
          </a:ln>
        </p:spPr>
      </p:sp>
      <p:sp>
        <p:nvSpPr>
          <p:cNvPr id="20" name="Shape 243"/>
          <p:cNvSpPr/>
          <p:nvPr/>
        </p:nvSpPr>
        <p:spPr>
          <a:xfrm>
            <a:off x="3425925" y="2521425"/>
            <a:ext cx="492027" cy="857368"/>
          </a:xfrm>
          <a:custGeom>
            <a:avLst/>
            <a:gdLst/>
            <a:ahLst/>
            <a:cxnLst/>
            <a:rect l="0" t="0" r="0" b="0"/>
            <a:pathLst>
              <a:path w="19993" h="34533" extrusionOk="0">
                <a:moveTo>
                  <a:pt x="0" y="0"/>
                </a:moveTo>
                <a:cubicBezTo>
                  <a:pt x="0" y="6319"/>
                  <a:pt x="6386" y="10938"/>
                  <a:pt x="10178" y="15994"/>
                </a:cubicBezTo>
                <a:cubicBezTo>
                  <a:pt x="13108" y="19901"/>
                  <a:pt x="15522" y="24227"/>
                  <a:pt x="17448" y="28717"/>
                </a:cubicBezTo>
                <a:cubicBezTo>
                  <a:pt x="18282" y="30661"/>
                  <a:pt x="18100" y="33585"/>
                  <a:pt x="19993" y="34533"/>
                </a:cubicBezTo>
              </a:path>
            </a:pathLst>
          </a:custGeom>
          <a:noFill/>
          <a:ln w="38100" cap="flat" cmpd="sng">
            <a:solidFill>
              <a:srgbClr val="FF0000"/>
            </a:solidFill>
            <a:prstDash val="solid"/>
            <a:round/>
            <a:headEnd type="none" w="lg" len="lg"/>
            <a:tailEnd type="none" w="lg" len="lg"/>
          </a:ln>
        </p:spPr>
      </p:sp>
      <p:sp>
        <p:nvSpPr>
          <p:cNvPr id="21" name="Shape 244"/>
          <p:cNvSpPr/>
          <p:nvPr/>
        </p:nvSpPr>
        <p:spPr>
          <a:xfrm>
            <a:off x="2946201" y="2367075"/>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n-US" sz="1400"/>
              <a:t>0</a:t>
            </a:r>
          </a:p>
        </p:txBody>
      </p:sp>
      <p:sp>
        <p:nvSpPr>
          <p:cNvPr id="22" name="Shape 245"/>
          <p:cNvSpPr/>
          <p:nvPr/>
        </p:nvSpPr>
        <p:spPr>
          <a:xfrm>
            <a:off x="2553351" y="2955651"/>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400"/>
              <a:t>1</a:t>
            </a:r>
          </a:p>
        </p:txBody>
      </p:sp>
      <p:sp>
        <p:nvSpPr>
          <p:cNvPr id="23" name="Shape 246"/>
          <p:cNvSpPr/>
          <p:nvPr/>
        </p:nvSpPr>
        <p:spPr>
          <a:xfrm>
            <a:off x="3332801" y="2955651"/>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400"/>
              <a:t>2</a:t>
            </a:r>
          </a:p>
        </p:txBody>
      </p:sp>
      <p:sp>
        <p:nvSpPr>
          <p:cNvPr id="24" name="Shape 247"/>
          <p:cNvSpPr/>
          <p:nvPr/>
        </p:nvSpPr>
        <p:spPr>
          <a:xfrm>
            <a:off x="2946201" y="3548451"/>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400"/>
              <a:t>3</a:t>
            </a:r>
          </a:p>
        </p:txBody>
      </p:sp>
      <p:sp>
        <p:nvSpPr>
          <p:cNvPr id="25" name="Shape 248"/>
          <p:cNvSpPr/>
          <p:nvPr/>
        </p:nvSpPr>
        <p:spPr>
          <a:xfrm>
            <a:off x="3718626" y="3548451"/>
            <a:ext cx="336300" cy="345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400"/>
              <a:t>4</a:t>
            </a:r>
          </a:p>
        </p:txBody>
      </p:sp>
      <p:cxnSp>
        <p:nvCxnSpPr>
          <p:cNvPr id="26" name="Shape 249"/>
          <p:cNvCxnSpPr/>
          <p:nvPr/>
        </p:nvCxnSpPr>
        <p:spPr>
          <a:xfrm flipH="1">
            <a:off x="2840350" y="2661807"/>
            <a:ext cx="155100" cy="344400"/>
          </a:xfrm>
          <a:prstGeom prst="straightConnector1">
            <a:avLst/>
          </a:prstGeom>
          <a:noFill/>
          <a:ln w="9525" cap="flat" cmpd="sng">
            <a:solidFill>
              <a:srgbClr val="000000"/>
            </a:solidFill>
            <a:prstDash val="solid"/>
            <a:round/>
            <a:headEnd type="none" w="lg" len="lg"/>
            <a:tailEnd type="triangle" w="lg" len="lg"/>
          </a:ln>
        </p:spPr>
      </p:cxnSp>
      <p:cxnSp>
        <p:nvCxnSpPr>
          <p:cNvPr id="27" name="Shape 250"/>
          <p:cNvCxnSpPr/>
          <p:nvPr/>
        </p:nvCxnSpPr>
        <p:spPr>
          <a:xfrm>
            <a:off x="3233251" y="2661807"/>
            <a:ext cx="148800" cy="344400"/>
          </a:xfrm>
          <a:prstGeom prst="straightConnector1">
            <a:avLst/>
          </a:prstGeom>
          <a:noFill/>
          <a:ln w="9525" cap="flat" cmpd="sng">
            <a:solidFill>
              <a:srgbClr val="000000"/>
            </a:solidFill>
            <a:prstDash val="solid"/>
            <a:round/>
            <a:headEnd type="none" w="lg" len="lg"/>
            <a:tailEnd type="triangle" w="lg" len="lg"/>
          </a:ln>
        </p:spPr>
      </p:cxnSp>
      <p:cxnSp>
        <p:nvCxnSpPr>
          <p:cNvPr id="28" name="Shape 251"/>
          <p:cNvCxnSpPr/>
          <p:nvPr/>
        </p:nvCxnSpPr>
        <p:spPr>
          <a:xfrm flipH="1">
            <a:off x="3233249" y="3250381"/>
            <a:ext cx="148800" cy="348600"/>
          </a:xfrm>
          <a:prstGeom prst="straightConnector1">
            <a:avLst/>
          </a:prstGeom>
          <a:noFill/>
          <a:ln w="9525" cap="flat" cmpd="sng">
            <a:solidFill>
              <a:srgbClr val="000000"/>
            </a:solidFill>
            <a:prstDash val="solid"/>
            <a:round/>
            <a:headEnd type="none" w="lg" len="lg"/>
            <a:tailEnd type="triangle" w="lg" len="lg"/>
          </a:ln>
        </p:spPr>
      </p:cxnSp>
      <p:cxnSp>
        <p:nvCxnSpPr>
          <p:cNvPr id="29" name="Shape 252"/>
          <p:cNvCxnSpPr/>
          <p:nvPr/>
        </p:nvCxnSpPr>
        <p:spPr>
          <a:xfrm>
            <a:off x="3619851" y="3250381"/>
            <a:ext cx="147900" cy="348600"/>
          </a:xfrm>
          <a:prstGeom prst="straightConnector1">
            <a:avLst/>
          </a:prstGeom>
          <a:noFill/>
          <a:ln w="9525" cap="flat" cmpd="sng">
            <a:solidFill>
              <a:srgbClr val="000000"/>
            </a:solidFill>
            <a:prstDash val="solid"/>
            <a:round/>
            <a:headEnd type="none" w="lg" len="lg"/>
            <a:tailEnd type="triangle" w="lg" len="lg"/>
          </a:ln>
        </p:spPr>
      </p:cxnSp>
      <p:sp>
        <p:nvSpPr>
          <p:cNvPr id="30" name="Shape 200"/>
          <p:cNvSpPr txBox="1"/>
          <p:nvPr/>
        </p:nvSpPr>
        <p:spPr>
          <a:xfrm>
            <a:off x="4293402" y="1633400"/>
            <a:ext cx="4558498" cy="2744312"/>
          </a:xfrm>
          <a:prstGeom prst="rect">
            <a:avLst/>
          </a:prstGeom>
          <a:noFill/>
          <a:ln w="19050" cap="flat" cmpd="sng">
            <a:solidFill>
              <a:srgbClr val="000000"/>
            </a:solidFill>
            <a:prstDash val="solid"/>
            <a:round/>
            <a:headEnd type="none" w="med" len="med"/>
            <a:tailEnd type="none" w="med" len="med"/>
          </a:ln>
        </p:spPr>
        <p:txBody>
          <a:bodyPr lIns="91425" tIns="91425" rIns="0" bIns="91425" anchor="t" anchorCtr="0">
            <a:noAutofit/>
          </a:bodyPr>
          <a:lstStyle/>
          <a:p>
            <a:r>
              <a:rPr lang="en-US" sz="2000" b="1" dirty="0">
                <a:latin typeface="+mn-lt"/>
                <a:ea typeface="Calibri Regular" charset="0"/>
                <a:cs typeface="Calibri Regular" charset="0"/>
                <a:sym typeface="Shadows Into Light"/>
              </a:rPr>
              <a:t>Input Tuples:</a:t>
            </a:r>
          </a:p>
          <a:p>
            <a:r>
              <a:rPr lang="en-US" sz="1800" dirty="0">
                <a:latin typeface="Consolas"/>
                <a:ea typeface="Consolas"/>
                <a:cs typeface="Consolas"/>
                <a:sym typeface="Consolas"/>
              </a:rPr>
              <a:t>edge(0, 1), edge(0, 2), edge(2, 3), edge(2, 4)</a:t>
            </a:r>
          </a:p>
          <a:p>
            <a:endParaRPr sz="1600" dirty="0">
              <a:latin typeface="Calibri Regular" charset="0"/>
              <a:ea typeface="Calibri Regular" charset="0"/>
              <a:cs typeface="Calibri Regular" charset="0"/>
              <a:sym typeface="Shadows Into Light"/>
            </a:endParaRPr>
          </a:p>
          <a:p>
            <a:r>
              <a:rPr lang="en-US" sz="2000" b="1" dirty="0">
                <a:latin typeface="+mn-lt"/>
                <a:ea typeface="Calibri Regular" charset="0"/>
                <a:cs typeface="Calibri Regular" charset="0"/>
                <a:sym typeface="Shadows Into Light"/>
              </a:rPr>
              <a:t>Output Tuples:</a:t>
            </a:r>
          </a:p>
          <a:p>
            <a:r>
              <a:rPr lang="en-US" sz="1800" dirty="0">
                <a:solidFill>
                  <a:schemeClr val="tx1"/>
                </a:solidFill>
                <a:latin typeface="Consolas"/>
                <a:ea typeface="Consolas"/>
                <a:cs typeface="Consolas"/>
                <a:sym typeface="Consolas"/>
              </a:rPr>
              <a:t>path(0, 0), path(1, 1), path(2, 2),</a:t>
            </a:r>
            <a:br>
              <a:rPr lang="en-US" sz="1800" dirty="0">
                <a:solidFill>
                  <a:schemeClr val="tx1"/>
                </a:solidFill>
                <a:latin typeface="Consolas"/>
                <a:ea typeface="Consolas"/>
                <a:cs typeface="Consolas"/>
                <a:sym typeface="Consolas"/>
              </a:rPr>
            </a:br>
            <a:r>
              <a:rPr lang="en-US" sz="1800" dirty="0">
                <a:solidFill>
                  <a:schemeClr val="tx1"/>
                </a:solidFill>
                <a:latin typeface="Consolas"/>
                <a:ea typeface="Consolas"/>
                <a:cs typeface="Consolas"/>
                <a:sym typeface="Consolas"/>
              </a:rPr>
              <a:t>path(3, 3), path(4, 4), path(0, 1),</a:t>
            </a:r>
            <a:br>
              <a:rPr lang="en-US" sz="1800" dirty="0">
                <a:solidFill>
                  <a:schemeClr val="tx1"/>
                </a:solidFill>
                <a:latin typeface="Consolas"/>
                <a:ea typeface="Consolas"/>
                <a:cs typeface="Consolas"/>
                <a:sym typeface="Consolas"/>
              </a:rPr>
            </a:br>
            <a:r>
              <a:rPr lang="en-US" sz="1800" dirty="0">
                <a:solidFill>
                  <a:schemeClr val="tx1"/>
                </a:solidFill>
                <a:latin typeface="Consolas"/>
                <a:ea typeface="Consolas"/>
                <a:cs typeface="Consolas"/>
                <a:sym typeface="Consolas"/>
              </a:rPr>
              <a:t>path(0, 2), path(2, 3), path(2, 4),</a:t>
            </a:r>
          </a:p>
          <a:p>
            <a:r>
              <a:rPr lang="en-US" sz="1800" b="1" dirty="0">
                <a:solidFill>
                  <a:srgbClr val="FF0000"/>
                </a:solidFill>
                <a:latin typeface="Consolas"/>
                <a:ea typeface="Consolas"/>
                <a:cs typeface="Consolas"/>
                <a:sym typeface="Consolas"/>
              </a:rPr>
              <a:t>path(0, 3)</a:t>
            </a:r>
            <a:r>
              <a:rPr lang="en-US" sz="1800" dirty="0">
                <a:solidFill>
                  <a:schemeClr val="tx1"/>
                </a:solidFill>
                <a:latin typeface="Consolas"/>
                <a:ea typeface="Consolas"/>
                <a:cs typeface="Consolas"/>
                <a:sym typeface="Consolas"/>
              </a:rPr>
              <a:t>, </a:t>
            </a:r>
            <a:r>
              <a:rPr lang="en-US" sz="1800" b="1" dirty="0">
                <a:solidFill>
                  <a:srgbClr val="FF0000"/>
                </a:solidFill>
                <a:latin typeface="Consolas"/>
                <a:ea typeface="Consolas"/>
                <a:cs typeface="Consolas"/>
                <a:sym typeface="Consolas"/>
              </a:rPr>
              <a:t>path(0, 4)</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buSzPct val="25000"/>
            </a:pPr>
            <a:r>
              <a:rPr lang="en-US" b="0" dirty="0"/>
              <a:t>Motivation </a:t>
            </a:r>
          </a:p>
        </p:txBody>
      </p:sp>
      <p:cxnSp>
        <p:nvCxnSpPr>
          <p:cNvPr id="52" name="Shape 52"/>
          <p:cNvCxnSpPr/>
          <p:nvPr/>
        </p:nvCxnSpPr>
        <p:spPr>
          <a:xfrm flipH="1">
            <a:off x="3289852" y="3401844"/>
            <a:ext cx="1049892" cy="346607"/>
          </a:xfrm>
          <a:prstGeom prst="straightConnector1">
            <a:avLst/>
          </a:prstGeom>
          <a:noFill/>
          <a:ln w="19050" cap="flat" cmpd="sng">
            <a:solidFill>
              <a:schemeClr val="dk2"/>
            </a:solidFill>
            <a:prstDash val="solid"/>
            <a:round/>
            <a:headEnd type="none" w="lg" len="lg"/>
            <a:tailEnd type="none" w="lg" len="lg"/>
          </a:ln>
        </p:spPr>
      </p:cxnSp>
      <p:sp>
        <p:nvSpPr>
          <p:cNvPr id="53" name="Shape 53"/>
          <p:cNvSpPr txBox="1"/>
          <p:nvPr/>
        </p:nvSpPr>
        <p:spPr>
          <a:xfrm>
            <a:off x="536713" y="3678878"/>
            <a:ext cx="4549661" cy="1326900"/>
          </a:xfrm>
          <a:prstGeom prst="rect">
            <a:avLst/>
          </a:prstGeom>
          <a:noFill/>
          <a:ln>
            <a:noFill/>
          </a:ln>
        </p:spPr>
        <p:txBody>
          <a:bodyPr lIns="91425" tIns="91425" rIns="91425" bIns="91425" anchor="t" anchorCtr="0">
            <a:noAutofit/>
          </a:bodyPr>
          <a:lstStyle/>
          <a:p>
            <a:pPr algn="ctr"/>
            <a:r>
              <a:rPr lang="en-US" sz="2400" b="1" dirty="0">
                <a:solidFill>
                  <a:srgbClr val="0532FF"/>
                </a:solidFill>
                <a:latin typeface="+mn-lt"/>
                <a:ea typeface="Calibri Regular" charset="0"/>
                <a:cs typeface="Calibri Regular" charset="0"/>
                <a:sym typeface="Shadows Into Light"/>
              </a:rPr>
              <a:t>“What”</a:t>
            </a:r>
          </a:p>
          <a:p>
            <a:pPr algn="ctr"/>
            <a:r>
              <a:rPr lang="en-US" sz="2400" dirty="0">
                <a:latin typeface="+mn-lt"/>
                <a:ea typeface="Calibri Regular" charset="0"/>
                <a:cs typeface="Calibri Regular" charset="0"/>
                <a:sym typeface="Shadows Into Light"/>
              </a:rPr>
              <a:t>No null pointer is dereferenced</a:t>
            </a:r>
            <a:br>
              <a:rPr lang="en-US" sz="2400" dirty="0">
                <a:latin typeface="+mn-lt"/>
                <a:ea typeface="Calibri Regular" charset="0"/>
                <a:cs typeface="Calibri Regular" charset="0"/>
                <a:sym typeface="Shadows Into Light"/>
              </a:rPr>
            </a:br>
            <a:r>
              <a:rPr lang="en-US" sz="2400" dirty="0">
                <a:latin typeface="+mn-lt"/>
                <a:ea typeface="Calibri Regular" charset="0"/>
                <a:cs typeface="Calibri Regular" charset="0"/>
                <a:sym typeface="Shadows Into Light"/>
              </a:rPr>
              <a:t>along any path in the program</a:t>
            </a:r>
            <a:r>
              <a:rPr lang="en-US" sz="2400" dirty="0" smtClean="0">
                <a:latin typeface="+mn-lt"/>
                <a:ea typeface="Calibri Regular" charset="0"/>
                <a:cs typeface="Calibri Regular" charset="0"/>
                <a:sym typeface="Shadows Into Light"/>
              </a:rPr>
              <a:t>.</a:t>
            </a:r>
            <a:endParaRPr lang="en-US" sz="2400" dirty="0">
              <a:latin typeface="+mn-lt"/>
              <a:ea typeface="Calibri Regular" charset="0"/>
              <a:cs typeface="Calibri Regular" charset="0"/>
              <a:sym typeface="Shadows Into Light"/>
            </a:endParaRPr>
          </a:p>
        </p:txBody>
      </p:sp>
      <p:sp>
        <p:nvSpPr>
          <p:cNvPr id="55" name="Shape 55"/>
          <p:cNvSpPr txBox="1"/>
          <p:nvPr/>
        </p:nvSpPr>
        <p:spPr>
          <a:xfrm>
            <a:off x="665921" y="2758575"/>
            <a:ext cx="7762461" cy="608276"/>
          </a:xfrm>
          <a:prstGeom prst="rect">
            <a:avLst/>
          </a:prstGeom>
          <a:noFill/>
          <a:ln>
            <a:noFill/>
          </a:ln>
        </p:spPr>
        <p:txBody>
          <a:bodyPr lIns="91425" tIns="91425" rIns="91425" bIns="91425" anchor="t" anchorCtr="0">
            <a:noAutofit/>
          </a:bodyPr>
          <a:lstStyle/>
          <a:p>
            <a:pPr algn="ctr"/>
            <a:r>
              <a:rPr lang="en-US" sz="2800" dirty="0">
                <a:solidFill>
                  <a:srgbClr val="395E8A"/>
                </a:solidFill>
                <a:latin typeface="+mn-lt"/>
                <a:ea typeface="Calibri Regular" charset="0"/>
                <a:cs typeface="Calibri Regular" charset="0"/>
                <a:sym typeface="Shadows Into Light"/>
              </a:rPr>
              <a:t>Program Analysis </a:t>
            </a:r>
            <a:r>
              <a:rPr lang="en-US" sz="2800" dirty="0" smtClean="0">
                <a:solidFill>
                  <a:srgbClr val="395E8A"/>
                </a:solidFill>
                <a:latin typeface="+mn-lt"/>
                <a:ea typeface="Calibri Regular" charset="0"/>
                <a:cs typeface="Calibri Regular" charset="0"/>
                <a:sym typeface="Shadows Into Light"/>
              </a:rPr>
              <a:t> </a:t>
            </a:r>
            <a:r>
              <a:rPr lang="en-US" sz="2800" dirty="0" smtClean="0">
                <a:latin typeface="+mn-lt"/>
                <a:ea typeface="Calibri Regular" charset="0"/>
                <a:cs typeface="Calibri Regular" charset="0"/>
                <a:sym typeface="Shadows Into Light"/>
              </a:rPr>
              <a:t>=  </a:t>
            </a:r>
            <a:r>
              <a:rPr lang="en-US" sz="2800" dirty="0" smtClean="0">
                <a:solidFill>
                  <a:srgbClr val="0000FF"/>
                </a:solidFill>
                <a:latin typeface="+mn-lt"/>
                <a:ea typeface="Calibri Regular" charset="0"/>
                <a:cs typeface="Calibri Regular" charset="0"/>
                <a:sym typeface="Shadows Into Light"/>
              </a:rPr>
              <a:t>Specification</a:t>
            </a:r>
            <a:r>
              <a:rPr lang="en-US" sz="2800" dirty="0" smtClean="0">
                <a:latin typeface="+mn-lt"/>
                <a:ea typeface="Calibri Regular" charset="0"/>
                <a:cs typeface="Calibri Regular" charset="0"/>
                <a:sym typeface="Shadows Into Light"/>
              </a:rPr>
              <a:t> + </a:t>
            </a:r>
            <a:r>
              <a:rPr lang="en-US" sz="2800" dirty="0" smtClean="0">
                <a:solidFill>
                  <a:srgbClr val="FFC000"/>
                </a:solidFill>
                <a:latin typeface="+mn-lt"/>
                <a:ea typeface="Calibri Regular" charset="0"/>
                <a:cs typeface="Calibri Regular" charset="0"/>
                <a:sym typeface="Shadows Into Light"/>
              </a:rPr>
              <a:t>Implementation</a:t>
            </a:r>
            <a:endParaRPr lang="en-US" sz="2800" dirty="0">
              <a:solidFill>
                <a:srgbClr val="FFC000"/>
              </a:solidFill>
              <a:latin typeface="+mn-lt"/>
              <a:ea typeface="Calibri Regular" charset="0"/>
              <a:cs typeface="Calibri Regular" charset="0"/>
              <a:sym typeface="Shadows Into Light"/>
            </a:endParaRPr>
          </a:p>
        </p:txBody>
      </p:sp>
      <p:sp>
        <p:nvSpPr>
          <p:cNvPr id="56" name="Shape 56"/>
          <p:cNvSpPr txBox="1"/>
          <p:nvPr/>
        </p:nvSpPr>
        <p:spPr>
          <a:xfrm>
            <a:off x="5393909" y="3677774"/>
            <a:ext cx="3422099" cy="2752843"/>
          </a:xfrm>
          <a:prstGeom prst="rect">
            <a:avLst/>
          </a:prstGeom>
          <a:noFill/>
          <a:ln>
            <a:noFill/>
          </a:ln>
        </p:spPr>
        <p:txBody>
          <a:bodyPr lIns="91425" tIns="91425" rIns="91425" bIns="91425" anchor="t" anchorCtr="0">
            <a:noAutofit/>
          </a:bodyPr>
          <a:lstStyle/>
          <a:p>
            <a:pPr algn="ctr"/>
            <a:r>
              <a:rPr lang="en-US" sz="2400" b="1" dirty="0" smtClean="0">
                <a:solidFill>
                  <a:srgbClr val="FFC000"/>
                </a:solidFill>
                <a:latin typeface="+mn-lt"/>
                <a:ea typeface="Calibri Regular" charset="0"/>
                <a:cs typeface="Calibri Regular" charset="0"/>
                <a:sym typeface="Shadows Into Light"/>
              </a:rPr>
              <a:t>“</a:t>
            </a:r>
            <a:r>
              <a:rPr lang="en-US" sz="2400" b="1" dirty="0">
                <a:solidFill>
                  <a:srgbClr val="FFC000"/>
                </a:solidFill>
                <a:latin typeface="+mn-lt"/>
                <a:ea typeface="Calibri Regular" charset="0"/>
                <a:cs typeface="Calibri Regular" charset="0"/>
                <a:sym typeface="Shadows Into Light"/>
              </a:rPr>
              <a:t>How”</a:t>
            </a:r>
          </a:p>
          <a:p>
            <a:r>
              <a:rPr lang="en-US" sz="2400" dirty="0">
                <a:solidFill>
                  <a:schemeClr val="dk1"/>
                </a:solidFill>
                <a:latin typeface="+mn-lt"/>
                <a:ea typeface="Calibri Regular" charset="0"/>
                <a:cs typeface="Calibri Regular" charset="0"/>
                <a:sym typeface="Shadows Into Light"/>
              </a:rPr>
              <a:t>Many design choices:</a:t>
            </a:r>
          </a:p>
          <a:p>
            <a:pPr marL="457189" indent="-355591">
              <a:buClr>
                <a:schemeClr val="dk1"/>
              </a:buClr>
              <a:buSzPct val="100000"/>
              <a:buFont typeface="Shadows Into Light"/>
              <a:buChar char="●"/>
            </a:pPr>
            <a:r>
              <a:rPr lang="en-US" sz="2400" dirty="0">
                <a:solidFill>
                  <a:schemeClr val="dk1"/>
                </a:solidFill>
                <a:latin typeface="+mn-lt"/>
                <a:ea typeface="Calibri Regular" charset="0"/>
                <a:cs typeface="Calibri Regular" charset="0"/>
                <a:sym typeface="Shadows Into Light"/>
              </a:rPr>
              <a:t>forward vs. backward traversal</a:t>
            </a:r>
          </a:p>
          <a:p>
            <a:pPr marL="457189" indent="-355591">
              <a:buClr>
                <a:schemeClr val="dk1"/>
              </a:buClr>
              <a:buSzPct val="100000"/>
              <a:buFont typeface="Shadows Into Light"/>
              <a:buChar char="●"/>
            </a:pPr>
            <a:r>
              <a:rPr lang="en-US" sz="2400" dirty="0">
                <a:solidFill>
                  <a:schemeClr val="dk1"/>
                </a:solidFill>
                <a:latin typeface="+mn-lt"/>
                <a:ea typeface="Calibri Regular" charset="0"/>
                <a:cs typeface="Calibri Regular" charset="0"/>
                <a:sym typeface="Shadows Into Light"/>
              </a:rPr>
              <a:t>symbolic vs. explicit representation</a:t>
            </a:r>
          </a:p>
          <a:p>
            <a:pPr marL="457189" indent="-355591">
              <a:buSzPct val="100000"/>
              <a:buFont typeface="Shadows Into Light"/>
              <a:buChar char="●"/>
            </a:pPr>
            <a:r>
              <a:rPr lang="en-US" sz="2400" dirty="0">
                <a:latin typeface="+mn-lt"/>
                <a:ea typeface="Calibri Regular" charset="0"/>
                <a:cs typeface="Calibri Regular" charset="0"/>
                <a:sym typeface="Shadows Into Light"/>
              </a:rPr>
              <a:t>. . </a:t>
            </a:r>
            <a:r>
              <a:rPr lang="en-US" sz="2400" dirty="0" smtClean="0">
                <a:latin typeface="+mn-lt"/>
                <a:ea typeface="Calibri Regular" charset="0"/>
                <a:cs typeface="Calibri Regular" charset="0"/>
                <a:sym typeface="Shadows Into Light"/>
              </a:rPr>
              <a:t>.</a:t>
            </a:r>
            <a:endParaRPr lang="en-US" sz="2400" dirty="0">
              <a:latin typeface="+mn-lt"/>
              <a:ea typeface="Calibri Regular" charset="0"/>
              <a:cs typeface="Calibri Regular" charset="0"/>
              <a:sym typeface="Shadows Into Light"/>
            </a:endParaRPr>
          </a:p>
        </p:txBody>
      </p:sp>
      <p:cxnSp>
        <p:nvCxnSpPr>
          <p:cNvPr id="57" name="Shape 57"/>
          <p:cNvCxnSpPr/>
          <p:nvPr/>
        </p:nvCxnSpPr>
        <p:spPr>
          <a:xfrm>
            <a:off x="6420679" y="3401844"/>
            <a:ext cx="874643" cy="346607"/>
          </a:xfrm>
          <a:prstGeom prst="straightConnector1">
            <a:avLst/>
          </a:prstGeom>
          <a:noFill/>
          <a:ln w="19050" cap="flat" cmpd="sng">
            <a:solidFill>
              <a:schemeClr val="dk2"/>
            </a:solidFill>
            <a:prstDash val="solid"/>
            <a:round/>
            <a:headEnd type="none" w="lg" len="lg"/>
            <a:tailEnd type="none" w="lg" len="lg"/>
          </a:ln>
        </p:spPr>
      </p:cxnSp>
      <p:sp>
        <p:nvSpPr>
          <p:cNvPr id="15" name="Shape 54"/>
          <p:cNvSpPr txBox="1">
            <a:spLocks noGrp="1"/>
          </p:cNvSpPr>
          <p:nvPr>
            <p:ph idx="1"/>
          </p:nvPr>
        </p:nvSpPr>
        <p:spPr>
          <a:xfrm>
            <a:off x="457200" y="1600201"/>
            <a:ext cx="8229600" cy="636103"/>
          </a:xfrm>
          <a:prstGeom prst="rect">
            <a:avLst/>
          </a:prstGeom>
          <a:noFill/>
          <a:ln>
            <a:noFill/>
          </a:ln>
        </p:spPr>
        <p:txBody>
          <a:bodyPr vert="horz" lIns="91425" tIns="45700" rIns="91425" bIns="45700" rtlCol="0" anchor="t" anchorCtr="0">
            <a:noAutofit/>
          </a:bodyPr>
          <a:lstStyle/>
          <a:p>
            <a:pPr marL="0" indent="0" algn="ctr">
              <a:lnSpc>
                <a:spcPct val="115000"/>
              </a:lnSpc>
              <a:spcBef>
                <a:spcPts val="591"/>
              </a:spcBef>
              <a:buNone/>
            </a:pPr>
            <a:r>
              <a:rPr lang="en-US" sz="2800" dirty="0">
                <a:ea typeface="Calibri Regular" charset="0"/>
                <a:cs typeface="Calibri Regular" charset="0"/>
                <a:sym typeface="Shadows Into Light"/>
              </a:rPr>
              <a:t>Designing an efficient program analysis is challenging</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p:bldP spid="5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prstGeom prst="rect">
            <a:avLst/>
          </a:prstGeom>
        </p:spPr>
        <p:txBody>
          <a:bodyPr vert="horz" lIns="91425" tIns="91425" rIns="91425" bIns="91425" rtlCol="0" anchor="ctr" anchorCtr="0">
            <a:noAutofit/>
          </a:bodyPr>
          <a:lstStyle/>
          <a:p>
            <a:r>
              <a:rPr lang="en-US" b="0" dirty="0"/>
              <a:t>QUIZ: </a:t>
            </a:r>
            <a:r>
              <a:rPr lang="en-US" b="0" dirty="0" smtClean="0"/>
              <a:t>Computation Using </a:t>
            </a:r>
            <a:r>
              <a:rPr lang="en-US" b="0" dirty="0" err="1" smtClean="0"/>
              <a:t>Datalog</a:t>
            </a:r>
            <a:endParaRPr lang="en-US" b="0" dirty="0"/>
          </a:p>
        </p:txBody>
      </p:sp>
      <p:sp>
        <p:nvSpPr>
          <p:cNvPr id="271" name="Shape 271"/>
          <p:cNvSpPr txBox="1"/>
          <p:nvPr/>
        </p:nvSpPr>
        <p:spPr>
          <a:xfrm>
            <a:off x="1340426" y="3235281"/>
            <a:ext cx="5703274" cy="457000"/>
          </a:xfrm>
          <a:prstGeom prst="rect">
            <a:avLst/>
          </a:prstGeom>
          <a:noFill/>
          <a:ln>
            <a:noFill/>
          </a:ln>
        </p:spPr>
        <p:txBody>
          <a:bodyPr lIns="91425" tIns="91425" rIns="91425" bIns="91425" anchor="t" anchorCtr="0">
            <a:noAutofit/>
          </a:bodyPr>
          <a:lstStyle/>
          <a:p>
            <a:r>
              <a:rPr lang="en-US" sz="1800" b="1" dirty="0" err="1" smtClean="0">
                <a:solidFill>
                  <a:srgbClr val="7030A0"/>
                </a:solidFill>
                <a:latin typeface="Consolas"/>
                <a:ea typeface="Consolas"/>
                <a:cs typeface="Consolas"/>
                <a:sym typeface="Consolas"/>
              </a:rPr>
              <a:t>scc</a:t>
            </a:r>
            <a:r>
              <a:rPr lang="en-US" sz="1800" dirty="0" smtClean="0">
                <a:latin typeface="Consolas"/>
                <a:ea typeface="Consolas"/>
                <a:cs typeface="Consolas"/>
                <a:sym typeface="Consolas"/>
              </a:rPr>
              <a:t>(n1, n2) :- edge(n1, n2), edge(n2, n1).</a:t>
            </a:r>
            <a:endParaRPr lang="en-US" sz="1800" dirty="0">
              <a:latin typeface="Consolas"/>
              <a:ea typeface="Consolas"/>
              <a:cs typeface="Consolas"/>
              <a:sym typeface="Consolas"/>
            </a:endParaRPr>
          </a:p>
        </p:txBody>
      </p:sp>
      <p:sp>
        <p:nvSpPr>
          <p:cNvPr id="15" name="Shape 281"/>
          <p:cNvSpPr/>
          <p:nvPr/>
        </p:nvSpPr>
        <p:spPr>
          <a:xfrm>
            <a:off x="835105" y="3292680"/>
            <a:ext cx="338100" cy="323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nSpc>
                <a:spcPct val="115000"/>
              </a:lnSpc>
              <a:spcBef>
                <a:spcPts val="591"/>
              </a:spcBef>
              <a:buClr>
                <a:schemeClr val="dk1"/>
              </a:buClr>
            </a:pPr>
            <a:endParaRPr sz="1400"/>
          </a:p>
        </p:txBody>
      </p:sp>
      <p:sp>
        <p:nvSpPr>
          <p:cNvPr id="16" name="Shape 282"/>
          <p:cNvSpPr/>
          <p:nvPr/>
        </p:nvSpPr>
        <p:spPr>
          <a:xfrm>
            <a:off x="835105" y="3997594"/>
            <a:ext cx="338100" cy="3233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sz="1400"/>
          </a:p>
        </p:txBody>
      </p:sp>
      <p:sp>
        <p:nvSpPr>
          <p:cNvPr id="17" name="Shape 283"/>
          <p:cNvSpPr/>
          <p:nvPr/>
        </p:nvSpPr>
        <p:spPr>
          <a:xfrm>
            <a:off x="835105" y="4743928"/>
            <a:ext cx="338100" cy="323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nSpc>
                <a:spcPct val="115000"/>
              </a:lnSpc>
              <a:spcBef>
                <a:spcPts val="591"/>
              </a:spcBef>
              <a:buClr>
                <a:schemeClr val="dk1"/>
              </a:buClr>
            </a:pPr>
            <a:endParaRPr sz="1400"/>
          </a:p>
        </p:txBody>
      </p:sp>
      <p:sp>
        <p:nvSpPr>
          <p:cNvPr id="18" name="Shape 271"/>
          <p:cNvSpPr txBox="1"/>
          <p:nvPr/>
        </p:nvSpPr>
        <p:spPr>
          <a:xfrm>
            <a:off x="1340426" y="3930793"/>
            <a:ext cx="5703274" cy="457000"/>
          </a:xfrm>
          <a:prstGeom prst="rect">
            <a:avLst/>
          </a:prstGeom>
          <a:noFill/>
          <a:ln>
            <a:noFill/>
          </a:ln>
        </p:spPr>
        <p:txBody>
          <a:bodyPr lIns="91425" tIns="91425" rIns="91425" bIns="91425" anchor="t" anchorCtr="0">
            <a:noAutofit/>
          </a:bodyPr>
          <a:lstStyle/>
          <a:p>
            <a:r>
              <a:rPr lang="en-US" sz="1800" b="1" dirty="0" err="1" smtClean="0">
                <a:solidFill>
                  <a:srgbClr val="7030A0"/>
                </a:solidFill>
                <a:latin typeface="Consolas"/>
                <a:ea typeface="Consolas"/>
                <a:cs typeface="Consolas"/>
                <a:sym typeface="Consolas"/>
              </a:rPr>
              <a:t>scc</a:t>
            </a:r>
            <a:r>
              <a:rPr lang="en-US" sz="1800" dirty="0" smtClean="0">
                <a:latin typeface="Consolas"/>
                <a:ea typeface="Consolas"/>
                <a:cs typeface="Consolas"/>
                <a:sym typeface="Consolas"/>
              </a:rPr>
              <a:t>(n1, n2) :- path(n1, n2), path(n2, n1).</a:t>
            </a:r>
            <a:endParaRPr lang="en-US" sz="1800" dirty="0">
              <a:latin typeface="Consolas"/>
              <a:ea typeface="Consolas"/>
              <a:cs typeface="Consolas"/>
              <a:sym typeface="Consolas"/>
            </a:endParaRPr>
          </a:p>
        </p:txBody>
      </p:sp>
      <p:sp>
        <p:nvSpPr>
          <p:cNvPr id="19" name="Shape 271"/>
          <p:cNvSpPr txBox="1"/>
          <p:nvPr/>
        </p:nvSpPr>
        <p:spPr>
          <a:xfrm>
            <a:off x="1340426" y="4677128"/>
            <a:ext cx="5703274" cy="720372"/>
          </a:xfrm>
          <a:prstGeom prst="rect">
            <a:avLst/>
          </a:prstGeom>
          <a:noFill/>
          <a:ln>
            <a:noFill/>
          </a:ln>
        </p:spPr>
        <p:txBody>
          <a:bodyPr lIns="91425" tIns="91425" rIns="91425" bIns="91425" anchor="t" anchorCtr="0">
            <a:noAutofit/>
          </a:bodyPr>
          <a:lstStyle/>
          <a:p>
            <a:r>
              <a:rPr lang="en-US" sz="1800" b="1" dirty="0" err="1" smtClean="0">
                <a:solidFill>
                  <a:srgbClr val="7030A0"/>
                </a:solidFill>
                <a:latin typeface="Consolas"/>
                <a:ea typeface="Consolas"/>
                <a:cs typeface="Consolas"/>
                <a:sym typeface="Consolas"/>
              </a:rPr>
              <a:t>scc</a:t>
            </a:r>
            <a:r>
              <a:rPr lang="en-US" sz="1800" dirty="0" smtClean="0">
                <a:latin typeface="Consolas"/>
                <a:ea typeface="Consolas"/>
                <a:cs typeface="Consolas"/>
                <a:sym typeface="Consolas"/>
              </a:rPr>
              <a:t>(n1, n2) :- path(n1, n3), path(n3, n2),</a:t>
            </a:r>
            <a:br>
              <a:rPr lang="en-US" sz="1800" dirty="0" smtClean="0">
                <a:latin typeface="Consolas"/>
                <a:ea typeface="Consolas"/>
                <a:cs typeface="Consolas"/>
                <a:sym typeface="Consolas"/>
              </a:rPr>
            </a:br>
            <a:r>
              <a:rPr lang="en-US" sz="1800" dirty="0" smtClean="0">
                <a:latin typeface="Consolas"/>
                <a:ea typeface="Consolas"/>
                <a:cs typeface="Consolas"/>
                <a:sym typeface="Consolas"/>
              </a:rPr>
              <a:t>               path(n2, n4), path(n4, n1).</a:t>
            </a:r>
            <a:endParaRPr lang="en-US" sz="1800" dirty="0">
              <a:latin typeface="Consolas"/>
              <a:ea typeface="Consolas"/>
              <a:cs typeface="Consolas"/>
              <a:sym typeface="Consolas"/>
            </a:endParaRPr>
          </a:p>
        </p:txBody>
      </p:sp>
      <p:sp>
        <p:nvSpPr>
          <p:cNvPr id="20" name="Shape 283"/>
          <p:cNvSpPr/>
          <p:nvPr/>
        </p:nvSpPr>
        <p:spPr>
          <a:xfrm>
            <a:off x="835105" y="5747228"/>
            <a:ext cx="338100" cy="323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nSpc>
                <a:spcPct val="115000"/>
              </a:lnSpc>
              <a:spcBef>
                <a:spcPts val="591"/>
              </a:spcBef>
              <a:buClr>
                <a:schemeClr val="dk1"/>
              </a:buClr>
            </a:pPr>
            <a:endParaRPr sz="1400"/>
          </a:p>
        </p:txBody>
      </p:sp>
      <p:sp>
        <p:nvSpPr>
          <p:cNvPr id="21" name="Shape 271"/>
          <p:cNvSpPr txBox="1"/>
          <p:nvPr/>
        </p:nvSpPr>
        <p:spPr>
          <a:xfrm>
            <a:off x="1340426" y="5667728"/>
            <a:ext cx="5703274" cy="517172"/>
          </a:xfrm>
          <a:prstGeom prst="rect">
            <a:avLst/>
          </a:prstGeom>
          <a:noFill/>
          <a:ln>
            <a:noFill/>
          </a:ln>
        </p:spPr>
        <p:txBody>
          <a:bodyPr lIns="91425" tIns="91425" rIns="91425" bIns="91425" anchor="t" anchorCtr="0">
            <a:noAutofit/>
          </a:bodyPr>
          <a:lstStyle/>
          <a:p>
            <a:r>
              <a:rPr lang="en-US" sz="1800" b="1" dirty="0" err="1" smtClean="0">
                <a:solidFill>
                  <a:srgbClr val="7030A0"/>
                </a:solidFill>
                <a:latin typeface="Consolas"/>
                <a:ea typeface="Consolas"/>
                <a:cs typeface="Consolas"/>
                <a:sym typeface="Consolas"/>
              </a:rPr>
              <a:t>scc</a:t>
            </a:r>
            <a:r>
              <a:rPr lang="en-US" sz="1800" dirty="0" smtClean="0">
                <a:latin typeface="Consolas"/>
                <a:ea typeface="Consolas"/>
                <a:cs typeface="Consolas"/>
                <a:sym typeface="Consolas"/>
              </a:rPr>
              <a:t>(n1, n2) :- path(n1, n3), path(n2, n3).</a:t>
            </a:r>
            <a:endParaRPr lang="en-US" sz="1800" dirty="0">
              <a:latin typeface="Consolas"/>
              <a:ea typeface="Consolas"/>
              <a:cs typeface="Consolas"/>
              <a:sym typeface="Consolas"/>
            </a:endParaRPr>
          </a:p>
        </p:txBody>
      </p:sp>
      <p:sp>
        <p:nvSpPr>
          <p:cNvPr id="12" name="Shape 272"/>
          <p:cNvSpPr txBox="1"/>
          <p:nvPr/>
        </p:nvSpPr>
        <p:spPr>
          <a:xfrm>
            <a:off x="368300" y="1455402"/>
            <a:ext cx="8153400" cy="1356944"/>
          </a:xfrm>
          <a:prstGeom prst="rect">
            <a:avLst/>
          </a:prstGeom>
          <a:noFill/>
          <a:ln>
            <a:noFill/>
          </a:ln>
        </p:spPr>
        <p:txBody>
          <a:bodyPr lIns="91425" tIns="91425" rIns="91425" bIns="91425" anchor="t" anchorCtr="0">
            <a:noAutofit/>
          </a:bodyPr>
          <a:lstStyle/>
          <a:p>
            <a:r>
              <a:rPr lang="en-US" sz="2600" dirty="0" smtClean="0">
                <a:latin typeface="+mn-lt"/>
                <a:ea typeface="Calibri Regular" charset="0"/>
                <a:cs typeface="Calibri Regular" charset="0"/>
                <a:sym typeface="Shadows Into Light"/>
              </a:rPr>
              <a:t>Check each of the below </a:t>
            </a:r>
            <a:r>
              <a:rPr lang="en-US" sz="2600" dirty="0" err="1" smtClean="0">
                <a:latin typeface="+mn-lt"/>
                <a:ea typeface="Calibri Regular" charset="0"/>
                <a:cs typeface="Calibri Regular" charset="0"/>
                <a:sym typeface="Shadows Into Light"/>
              </a:rPr>
              <a:t>Datalog</a:t>
            </a:r>
            <a:r>
              <a:rPr lang="en-US" sz="2600" dirty="0" smtClean="0">
                <a:latin typeface="+mn-lt"/>
                <a:ea typeface="Calibri Regular" charset="0"/>
                <a:cs typeface="Calibri Regular" charset="0"/>
                <a:sym typeface="Shadows Into Light"/>
              </a:rPr>
              <a:t> programs that computes in relation </a:t>
            </a:r>
            <a:r>
              <a:rPr lang="en-US" sz="2600" b="1" dirty="0" err="1" smtClean="0">
                <a:solidFill>
                  <a:srgbClr val="7030A0"/>
                </a:solidFill>
                <a:latin typeface="+mn-lt"/>
                <a:ea typeface="Calibri Regular" charset="0"/>
                <a:cs typeface="Calibri Regular" charset="0"/>
                <a:sym typeface="Shadows Into Light"/>
              </a:rPr>
              <a:t>scc</a:t>
            </a:r>
            <a:r>
              <a:rPr lang="en-US" sz="2600" dirty="0" smtClean="0">
                <a:latin typeface="+mn-lt"/>
                <a:ea typeface="Calibri Regular" charset="0"/>
                <a:cs typeface="Calibri Regular" charset="0"/>
                <a:sym typeface="Shadows Into Light"/>
              </a:rPr>
              <a:t> exactly those pairs of nodes (n1, n2) such that n2 is reachable from n1 AND n1 is reachable from n2.</a:t>
            </a:r>
            <a:endParaRPr lang="en-US" sz="2600" dirty="0">
              <a:latin typeface="+mn-lt"/>
              <a:ea typeface="Calibri Regular" charset="0"/>
              <a:cs typeface="Calibri Regular" charset="0"/>
              <a:sym typeface="Shadows Into Light"/>
            </a:endParaRPr>
          </a:p>
        </p:txBody>
      </p:sp>
    </p:spTree>
    <p:extLst>
      <p:ext uri="{BB962C8B-B14F-4D97-AF65-F5344CB8AC3E}">
        <p14:creationId xmlns:p14="http://schemas.microsoft.com/office/powerpoint/2010/main" val="193184871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prstGeom prst="rect">
            <a:avLst/>
          </a:prstGeom>
        </p:spPr>
        <p:txBody>
          <a:bodyPr vert="horz" lIns="91425" tIns="91425" rIns="91425" bIns="91425" rtlCol="0" anchor="ctr" anchorCtr="0">
            <a:noAutofit/>
          </a:bodyPr>
          <a:lstStyle/>
          <a:p>
            <a:r>
              <a:rPr lang="en-US" b="0" dirty="0"/>
              <a:t>QUIZ: </a:t>
            </a:r>
            <a:r>
              <a:rPr lang="en-US" b="0" dirty="0" smtClean="0"/>
              <a:t>Computation Using </a:t>
            </a:r>
            <a:r>
              <a:rPr lang="en-US" b="0" dirty="0" err="1" smtClean="0"/>
              <a:t>Datalog</a:t>
            </a:r>
            <a:endParaRPr lang="en-US" b="0" dirty="0"/>
          </a:p>
        </p:txBody>
      </p:sp>
      <p:sp>
        <p:nvSpPr>
          <p:cNvPr id="271" name="Shape 271"/>
          <p:cNvSpPr txBox="1"/>
          <p:nvPr/>
        </p:nvSpPr>
        <p:spPr>
          <a:xfrm>
            <a:off x="1340426" y="3235281"/>
            <a:ext cx="5703274" cy="457000"/>
          </a:xfrm>
          <a:prstGeom prst="rect">
            <a:avLst/>
          </a:prstGeom>
          <a:noFill/>
          <a:ln>
            <a:noFill/>
          </a:ln>
        </p:spPr>
        <p:txBody>
          <a:bodyPr lIns="91425" tIns="91425" rIns="91425" bIns="91425" anchor="t" anchorCtr="0">
            <a:noAutofit/>
          </a:bodyPr>
          <a:lstStyle/>
          <a:p>
            <a:r>
              <a:rPr lang="en-US" sz="1800" b="1" dirty="0" err="1" smtClean="0">
                <a:solidFill>
                  <a:srgbClr val="7030A0"/>
                </a:solidFill>
                <a:latin typeface="Consolas"/>
                <a:ea typeface="Consolas"/>
                <a:cs typeface="Consolas"/>
                <a:sym typeface="Consolas"/>
              </a:rPr>
              <a:t>scc</a:t>
            </a:r>
            <a:r>
              <a:rPr lang="en-US" sz="1800" dirty="0" smtClean="0">
                <a:latin typeface="Consolas"/>
                <a:ea typeface="Consolas"/>
                <a:cs typeface="Consolas"/>
                <a:sym typeface="Consolas"/>
              </a:rPr>
              <a:t>(n1, n2) :- edge(n1, n2), edge(n2, n1).</a:t>
            </a:r>
            <a:endParaRPr lang="en-US" sz="1800" dirty="0">
              <a:latin typeface="Consolas"/>
              <a:ea typeface="Consolas"/>
              <a:cs typeface="Consolas"/>
              <a:sym typeface="Consolas"/>
            </a:endParaRPr>
          </a:p>
        </p:txBody>
      </p:sp>
      <p:sp>
        <p:nvSpPr>
          <p:cNvPr id="15" name="Shape 281"/>
          <p:cNvSpPr/>
          <p:nvPr/>
        </p:nvSpPr>
        <p:spPr>
          <a:xfrm>
            <a:off x="835105" y="3292680"/>
            <a:ext cx="338100" cy="323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nSpc>
                <a:spcPct val="115000"/>
              </a:lnSpc>
              <a:spcBef>
                <a:spcPts val="591"/>
              </a:spcBef>
              <a:buClr>
                <a:schemeClr val="dk1"/>
              </a:buClr>
            </a:pPr>
            <a:endParaRPr sz="1400"/>
          </a:p>
        </p:txBody>
      </p:sp>
      <p:sp>
        <p:nvSpPr>
          <p:cNvPr id="16" name="Shape 282"/>
          <p:cNvSpPr/>
          <p:nvPr/>
        </p:nvSpPr>
        <p:spPr>
          <a:xfrm>
            <a:off x="835105" y="3997594"/>
            <a:ext cx="338100" cy="3233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lnSpc>
                <a:spcPct val="115000"/>
              </a:lnSpc>
              <a:spcBef>
                <a:spcPts val="591"/>
              </a:spcBef>
              <a:buClr>
                <a:prstClr val="black"/>
              </a:buClr>
              <a:buSzPct val="42307"/>
            </a:pPr>
            <a:r>
              <a:rPr lang="en-US" sz="2600" dirty="0">
                <a:solidFill>
                  <a:prstClr val="black"/>
                </a:solidFill>
                <a:latin typeface="Calibri Regular" charset="0"/>
                <a:ea typeface="Calibri Regular" charset="0"/>
                <a:cs typeface="Calibri Regular" charset="0"/>
                <a:sym typeface="Shadows Into Light"/>
              </a:rPr>
              <a:t>✓</a:t>
            </a:r>
          </a:p>
        </p:txBody>
      </p:sp>
      <p:sp>
        <p:nvSpPr>
          <p:cNvPr id="17" name="Shape 283"/>
          <p:cNvSpPr/>
          <p:nvPr/>
        </p:nvSpPr>
        <p:spPr>
          <a:xfrm>
            <a:off x="835105" y="4743928"/>
            <a:ext cx="338100" cy="323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lnSpc>
                <a:spcPct val="115000"/>
              </a:lnSpc>
              <a:spcBef>
                <a:spcPts val="591"/>
              </a:spcBef>
              <a:buClr>
                <a:prstClr val="black"/>
              </a:buClr>
              <a:buSzPct val="42307"/>
            </a:pPr>
            <a:r>
              <a:rPr lang="en-US" sz="2600" dirty="0">
                <a:solidFill>
                  <a:prstClr val="black"/>
                </a:solidFill>
                <a:latin typeface="Calibri Regular" charset="0"/>
                <a:ea typeface="Calibri Regular" charset="0"/>
                <a:cs typeface="Calibri Regular" charset="0"/>
                <a:sym typeface="Shadows Into Light"/>
              </a:rPr>
              <a:t>✓</a:t>
            </a:r>
          </a:p>
        </p:txBody>
      </p:sp>
      <p:sp>
        <p:nvSpPr>
          <p:cNvPr id="18" name="Shape 271"/>
          <p:cNvSpPr txBox="1"/>
          <p:nvPr/>
        </p:nvSpPr>
        <p:spPr>
          <a:xfrm>
            <a:off x="1340426" y="3930793"/>
            <a:ext cx="5703274" cy="457000"/>
          </a:xfrm>
          <a:prstGeom prst="rect">
            <a:avLst/>
          </a:prstGeom>
          <a:noFill/>
          <a:ln>
            <a:noFill/>
          </a:ln>
        </p:spPr>
        <p:txBody>
          <a:bodyPr lIns="91425" tIns="91425" rIns="91425" bIns="91425" anchor="t" anchorCtr="0">
            <a:noAutofit/>
          </a:bodyPr>
          <a:lstStyle/>
          <a:p>
            <a:r>
              <a:rPr lang="en-US" sz="1800" b="1" dirty="0" err="1" smtClean="0">
                <a:solidFill>
                  <a:srgbClr val="7030A0"/>
                </a:solidFill>
                <a:latin typeface="Consolas"/>
                <a:ea typeface="Consolas"/>
                <a:cs typeface="Consolas"/>
                <a:sym typeface="Consolas"/>
              </a:rPr>
              <a:t>scc</a:t>
            </a:r>
            <a:r>
              <a:rPr lang="en-US" sz="1800" dirty="0" smtClean="0">
                <a:latin typeface="Consolas"/>
                <a:ea typeface="Consolas"/>
                <a:cs typeface="Consolas"/>
                <a:sym typeface="Consolas"/>
              </a:rPr>
              <a:t>(n1, n2) :- path(n1, n2), path(n2, n1).</a:t>
            </a:r>
            <a:endParaRPr lang="en-US" sz="1800" dirty="0">
              <a:latin typeface="Consolas"/>
              <a:ea typeface="Consolas"/>
              <a:cs typeface="Consolas"/>
              <a:sym typeface="Consolas"/>
            </a:endParaRPr>
          </a:p>
        </p:txBody>
      </p:sp>
      <p:sp>
        <p:nvSpPr>
          <p:cNvPr id="19" name="Shape 271"/>
          <p:cNvSpPr txBox="1"/>
          <p:nvPr/>
        </p:nvSpPr>
        <p:spPr>
          <a:xfrm>
            <a:off x="1340426" y="4677128"/>
            <a:ext cx="5703274" cy="720372"/>
          </a:xfrm>
          <a:prstGeom prst="rect">
            <a:avLst/>
          </a:prstGeom>
          <a:noFill/>
          <a:ln>
            <a:noFill/>
          </a:ln>
        </p:spPr>
        <p:txBody>
          <a:bodyPr lIns="91425" tIns="91425" rIns="91425" bIns="91425" anchor="t" anchorCtr="0">
            <a:noAutofit/>
          </a:bodyPr>
          <a:lstStyle/>
          <a:p>
            <a:r>
              <a:rPr lang="en-US" sz="1800" b="1" dirty="0" err="1" smtClean="0">
                <a:solidFill>
                  <a:srgbClr val="7030A0"/>
                </a:solidFill>
                <a:latin typeface="Consolas"/>
                <a:ea typeface="Consolas"/>
                <a:cs typeface="Consolas"/>
                <a:sym typeface="Consolas"/>
              </a:rPr>
              <a:t>scc</a:t>
            </a:r>
            <a:r>
              <a:rPr lang="en-US" sz="1800" dirty="0" smtClean="0">
                <a:latin typeface="Consolas"/>
                <a:ea typeface="Consolas"/>
                <a:cs typeface="Consolas"/>
                <a:sym typeface="Consolas"/>
              </a:rPr>
              <a:t>(n1, n2) :- path(n1, n3), path(n3, n2),</a:t>
            </a:r>
            <a:br>
              <a:rPr lang="en-US" sz="1800" dirty="0" smtClean="0">
                <a:latin typeface="Consolas"/>
                <a:ea typeface="Consolas"/>
                <a:cs typeface="Consolas"/>
                <a:sym typeface="Consolas"/>
              </a:rPr>
            </a:br>
            <a:r>
              <a:rPr lang="en-US" sz="1800" dirty="0" smtClean="0">
                <a:latin typeface="Consolas"/>
                <a:ea typeface="Consolas"/>
                <a:cs typeface="Consolas"/>
                <a:sym typeface="Consolas"/>
              </a:rPr>
              <a:t>               path(n2, n4), path(n4, n1).</a:t>
            </a:r>
            <a:endParaRPr lang="en-US" sz="1800" dirty="0">
              <a:latin typeface="Consolas"/>
              <a:ea typeface="Consolas"/>
              <a:cs typeface="Consolas"/>
              <a:sym typeface="Consolas"/>
            </a:endParaRPr>
          </a:p>
        </p:txBody>
      </p:sp>
      <p:sp>
        <p:nvSpPr>
          <p:cNvPr id="20" name="Shape 283"/>
          <p:cNvSpPr/>
          <p:nvPr/>
        </p:nvSpPr>
        <p:spPr>
          <a:xfrm>
            <a:off x="835105" y="5747228"/>
            <a:ext cx="338100" cy="323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nSpc>
                <a:spcPct val="115000"/>
              </a:lnSpc>
              <a:spcBef>
                <a:spcPts val="591"/>
              </a:spcBef>
              <a:buClr>
                <a:schemeClr val="dk1"/>
              </a:buClr>
            </a:pPr>
            <a:endParaRPr sz="1400"/>
          </a:p>
        </p:txBody>
      </p:sp>
      <p:sp>
        <p:nvSpPr>
          <p:cNvPr id="21" name="Shape 271"/>
          <p:cNvSpPr txBox="1"/>
          <p:nvPr/>
        </p:nvSpPr>
        <p:spPr>
          <a:xfrm>
            <a:off x="1340426" y="5667728"/>
            <a:ext cx="5703274" cy="517172"/>
          </a:xfrm>
          <a:prstGeom prst="rect">
            <a:avLst/>
          </a:prstGeom>
          <a:noFill/>
          <a:ln>
            <a:noFill/>
          </a:ln>
        </p:spPr>
        <p:txBody>
          <a:bodyPr lIns="91425" tIns="91425" rIns="91425" bIns="91425" anchor="t" anchorCtr="0">
            <a:noAutofit/>
          </a:bodyPr>
          <a:lstStyle/>
          <a:p>
            <a:r>
              <a:rPr lang="en-US" sz="1800" b="1" dirty="0" err="1" smtClean="0">
                <a:solidFill>
                  <a:srgbClr val="7030A0"/>
                </a:solidFill>
                <a:latin typeface="Consolas"/>
                <a:ea typeface="Consolas"/>
                <a:cs typeface="Consolas"/>
                <a:sym typeface="Consolas"/>
              </a:rPr>
              <a:t>scc</a:t>
            </a:r>
            <a:r>
              <a:rPr lang="en-US" sz="1800" dirty="0" smtClean="0">
                <a:latin typeface="Consolas"/>
                <a:ea typeface="Consolas"/>
                <a:cs typeface="Consolas"/>
                <a:sym typeface="Consolas"/>
              </a:rPr>
              <a:t>(n1, n2) :- path(n1, n3), path(n2, n3).</a:t>
            </a:r>
            <a:endParaRPr lang="en-US" sz="1800" dirty="0">
              <a:latin typeface="Consolas"/>
              <a:ea typeface="Consolas"/>
              <a:cs typeface="Consolas"/>
              <a:sym typeface="Consolas"/>
            </a:endParaRPr>
          </a:p>
        </p:txBody>
      </p:sp>
      <p:sp>
        <p:nvSpPr>
          <p:cNvPr id="13" name="Shape 272"/>
          <p:cNvSpPr txBox="1"/>
          <p:nvPr/>
        </p:nvSpPr>
        <p:spPr>
          <a:xfrm>
            <a:off x="368300" y="1455402"/>
            <a:ext cx="8153400" cy="1356944"/>
          </a:xfrm>
          <a:prstGeom prst="rect">
            <a:avLst/>
          </a:prstGeom>
          <a:noFill/>
          <a:ln>
            <a:noFill/>
          </a:ln>
        </p:spPr>
        <p:txBody>
          <a:bodyPr lIns="91425" tIns="91425" rIns="91425" bIns="91425" anchor="t" anchorCtr="0">
            <a:noAutofit/>
          </a:bodyPr>
          <a:lstStyle/>
          <a:p>
            <a:r>
              <a:rPr lang="en-US" sz="2600" dirty="0" smtClean="0">
                <a:latin typeface="+mn-lt"/>
                <a:ea typeface="Calibri Regular" charset="0"/>
                <a:cs typeface="Calibri Regular" charset="0"/>
                <a:sym typeface="Shadows Into Light"/>
              </a:rPr>
              <a:t>Check each of the below </a:t>
            </a:r>
            <a:r>
              <a:rPr lang="en-US" sz="2600" dirty="0" err="1" smtClean="0">
                <a:latin typeface="+mn-lt"/>
                <a:ea typeface="Calibri Regular" charset="0"/>
                <a:cs typeface="Calibri Regular" charset="0"/>
                <a:sym typeface="Shadows Into Light"/>
              </a:rPr>
              <a:t>Datalog</a:t>
            </a:r>
            <a:r>
              <a:rPr lang="en-US" sz="2600" dirty="0" smtClean="0">
                <a:latin typeface="+mn-lt"/>
                <a:ea typeface="Calibri Regular" charset="0"/>
                <a:cs typeface="Calibri Regular" charset="0"/>
                <a:sym typeface="Shadows Into Light"/>
              </a:rPr>
              <a:t> programs that computes in relation </a:t>
            </a:r>
            <a:r>
              <a:rPr lang="en-US" sz="2600" b="1" dirty="0" err="1" smtClean="0">
                <a:solidFill>
                  <a:srgbClr val="7030A0"/>
                </a:solidFill>
                <a:latin typeface="+mn-lt"/>
                <a:ea typeface="Calibri Regular" charset="0"/>
                <a:cs typeface="Calibri Regular" charset="0"/>
                <a:sym typeface="Shadows Into Light"/>
              </a:rPr>
              <a:t>scc</a:t>
            </a:r>
            <a:r>
              <a:rPr lang="en-US" sz="2600" dirty="0" smtClean="0">
                <a:latin typeface="+mn-lt"/>
                <a:ea typeface="Calibri Regular" charset="0"/>
                <a:cs typeface="Calibri Regular" charset="0"/>
                <a:sym typeface="Shadows Into Light"/>
              </a:rPr>
              <a:t> exactly those pairs of nodes (n1, n2) such that n2 is reachable from n1 AND n1 is reachable from n2.</a:t>
            </a:r>
            <a:endParaRPr lang="en-US" sz="2600" dirty="0">
              <a:latin typeface="+mn-lt"/>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prstGeom prst="rect">
            <a:avLst/>
          </a:prstGeom>
        </p:spPr>
        <p:txBody>
          <a:bodyPr vert="horz" lIns="91425" tIns="91425" rIns="91425" bIns="91425" rtlCol="0" anchor="ctr" anchorCtr="0">
            <a:noAutofit/>
          </a:bodyPr>
          <a:lstStyle/>
          <a:p>
            <a:r>
              <a:rPr lang="en-US" b="0" dirty="0"/>
              <a:t>Outline of </a:t>
            </a:r>
            <a:r>
              <a:rPr lang="en-US" b="0" dirty="0" smtClean="0"/>
              <a:t>this </a:t>
            </a:r>
            <a:r>
              <a:rPr lang="en-US" b="0" dirty="0"/>
              <a:t>Lesson</a:t>
            </a:r>
          </a:p>
        </p:txBody>
      </p:sp>
      <p:sp>
        <p:nvSpPr>
          <p:cNvPr id="118" name="Shape 118"/>
          <p:cNvSpPr/>
          <p:nvPr/>
        </p:nvSpPr>
        <p:spPr>
          <a:xfrm>
            <a:off x="457200" y="3632813"/>
            <a:ext cx="460247" cy="442200"/>
          </a:xfrm>
          <a:prstGeom prst="rightArrow">
            <a:avLst>
              <a:gd name="adj1" fmla="val 50000"/>
              <a:gd name="adj2" fmla="val 50000"/>
            </a:avLst>
          </a:prstGeom>
          <a:solidFill>
            <a:srgbClr val="0000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sz="1400"/>
          </a:p>
        </p:txBody>
      </p:sp>
      <p:sp>
        <p:nvSpPr>
          <p:cNvPr id="7" name="Shape 119"/>
          <p:cNvSpPr txBox="1">
            <a:spLocks noGrp="1"/>
          </p:cNvSpPr>
          <p:nvPr>
            <p:ph idx="1"/>
          </p:nvPr>
        </p:nvSpPr>
        <p:spPr>
          <a:xfrm>
            <a:off x="457200" y="1600201"/>
            <a:ext cx="8229600" cy="4525963"/>
          </a:xfrm>
          <a:prstGeom prst="rect">
            <a:avLst/>
          </a:prstGeom>
        </p:spPr>
        <p:txBody>
          <a:bodyPr vert="horz" lIns="91425" tIns="91425" rIns="91425" bIns="91425" rtlCol="0" anchor="t" anchorCtr="0">
            <a:noAutofit/>
          </a:bodyPr>
          <a:lstStyle/>
          <a:p>
            <a:pPr>
              <a:spcBef>
                <a:spcPts val="0"/>
              </a:spcBef>
              <a:buNone/>
            </a:pPr>
            <a:r>
              <a:rPr lang="en-US" dirty="0" smtClean="0">
                <a:ea typeface="Calibri Regular" charset="0"/>
                <a:cs typeface="Calibri Regular" charset="0"/>
                <a:sym typeface="Shadows Into Light"/>
              </a:rPr>
              <a:t>     A </a:t>
            </a:r>
            <a:r>
              <a:rPr lang="en-US" dirty="0">
                <a:ea typeface="Calibri Regular" charset="0"/>
                <a:cs typeface="Calibri Regular" charset="0"/>
                <a:sym typeface="Shadows Into Light"/>
              </a:rPr>
              <a:t>constraint language: </a:t>
            </a:r>
            <a:r>
              <a:rPr lang="en-US" dirty="0" err="1" smtClean="0">
                <a:solidFill>
                  <a:srgbClr val="7030A0"/>
                </a:solidFill>
                <a:ea typeface="Calibri Regular" charset="0"/>
                <a:cs typeface="Calibri Regular" charset="0"/>
                <a:sym typeface="Shadows Into Light"/>
              </a:rPr>
              <a:t>Datalog</a:t>
            </a:r>
            <a:endParaRPr lang="en-US" dirty="0">
              <a:solidFill>
                <a:srgbClr val="7030A0"/>
              </a:solidFill>
              <a:ea typeface="Calibri Regular" charset="0"/>
              <a:cs typeface="Calibri Regular" charset="0"/>
              <a:sym typeface="Shadows Into Light"/>
            </a:endParaRPr>
          </a:p>
          <a:p>
            <a:pPr>
              <a:spcBef>
                <a:spcPts val="0"/>
              </a:spcBef>
              <a:buNone/>
            </a:pPr>
            <a:endParaRPr lang="en-US" dirty="0">
              <a:solidFill>
                <a:srgbClr val="0000FF"/>
              </a:solidFill>
              <a:ea typeface="Calibri Regular" charset="0"/>
              <a:cs typeface="Calibri Regular" charset="0"/>
              <a:sym typeface="Shadows Into Light"/>
            </a:endParaRPr>
          </a:p>
          <a:p>
            <a:pPr>
              <a:spcBef>
                <a:spcPts val="0"/>
              </a:spcBef>
              <a:buNone/>
            </a:pPr>
            <a:r>
              <a:rPr lang="en-US" dirty="0" smtClean="0">
                <a:ea typeface="Calibri Regular" charset="0"/>
                <a:cs typeface="Calibri Regular" charset="0"/>
                <a:sym typeface="Shadows Into Light"/>
              </a:rPr>
              <a:t>     Two </a:t>
            </a:r>
            <a:r>
              <a:rPr lang="en-US" dirty="0">
                <a:ea typeface="Calibri Regular" charset="0"/>
                <a:cs typeface="Calibri Regular" charset="0"/>
                <a:sym typeface="Shadows Into Light"/>
              </a:rPr>
              <a:t>static analyses in </a:t>
            </a:r>
            <a:r>
              <a:rPr lang="en-US" dirty="0" err="1">
                <a:ea typeface="Calibri Regular" charset="0"/>
                <a:cs typeface="Calibri Regular" charset="0"/>
                <a:sym typeface="Shadows Into Light"/>
              </a:rPr>
              <a:t>Datalog</a:t>
            </a:r>
            <a:r>
              <a:rPr lang="en-US" dirty="0">
                <a:ea typeface="Calibri Regular" charset="0"/>
                <a:cs typeface="Calibri Regular" charset="0"/>
                <a:sym typeface="Shadows Into Light"/>
              </a:rPr>
              <a:t>:</a:t>
            </a:r>
            <a:br>
              <a:rPr lang="en-US" dirty="0">
                <a:ea typeface="Calibri Regular" charset="0"/>
                <a:cs typeface="Calibri Regular" charset="0"/>
                <a:sym typeface="Shadows Into Light"/>
              </a:rPr>
            </a:br>
            <a:endParaRPr lang="en-US" dirty="0">
              <a:ea typeface="Calibri Regular" charset="0"/>
              <a:cs typeface="Calibri Regular" charset="0"/>
              <a:sym typeface="Shadows Into Light"/>
            </a:endParaRPr>
          </a:p>
          <a:p>
            <a:pPr marL="914377" indent="-406390">
              <a:spcBef>
                <a:spcPts val="0"/>
              </a:spcBef>
              <a:buClr>
                <a:srgbClr val="000000"/>
              </a:buClr>
              <a:buFont typeface="Shadows Into Light"/>
              <a:buChar char="•"/>
            </a:pPr>
            <a:r>
              <a:rPr lang="en-US" sz="2800" dirty="0">
                <a:solidFill>
                  <a:srgbClr val="7030A0"/>
                </a:solidFill>
                <a:ea typeface="Calibri Regular" charset="0"/>
                <a:cs typeface="Calibri Regular" charset="0"/>
                <a:sym typeface="Shadows Into Light"/>
              </a:rPr>
              <a:t>Intra-procedural</a:t>
            </a:r>
            <a:r>
              <a:rPr lang="en-US" sz="2800" dirty="0">
                <a:solidFill>
                  <a:srgbClr val="000000"/>
                </a:solidFill>
                <a:ea typeface="Calibri Regular" charset="0"/>
                <a:cs typeface="Calibri Regular" charset="0"/>
                <a:sym typeface="Shadows Into Light"/>
              </a:rPr>
              <a:t> analysis: computing </a:t>
            </a:r>
            <a:r>
              <a:rPr lang="en-US" sz="2800" dirty="0">
                <a:solidFill>
                  <a:srgbClr val="0000FF"/>
                </a:solidFill>
                <a:ea typeface="Calibri Regular" charset="0"/>
                <a:cs typeface="Calibri Regular" charset="0"/>
                <a:sym typeface="Shadows Into Light"/>
              </a:rPr>
              <a:t>reaching definitions</a:t>
            </a:r>
            <a:br>
              <a:rPr lang="en-US" sz="2800" dirty="0">
                <a:solidFill>
                  <a:srgbClr val="0000FF"/>
                </a:solidFill>
                <a:ea typeface="Calibri Regular" charset="0"/>
                <a:cs typeface="Calibri Regular" charset="0"/>
                <a:sym typeface="Shadows Into Light"/>
              </a:rPr>
            </a:br>
            <a:endParaRPr lang="en-US" sz="2800" dirty="0" smtClean="0">
              <a:solidFill>
                <a:srgbClr val="000000"/>
              </a:solidFill>
              <a:ea typeface="Calibri Regular" charset="0"/>
              <a:cs typeface="Calibri Regular" charset="0"/>
              <a:sym typeface="Shadows Into Light"/>
            </a:endParaRPr>
          </a:p>
          <a:p>
            <a:pPr marL="914377" indent="-406390">
              <a:spcBef>
                <a:spcPts val="0"/>
              </a:spcBef>
              <a:buClr>
                <a:srgbClr val="000000"/>
              </a:buClr>
              <a:buFont typeface="Shadows Into Light"/>
            </a:pPr>
            <a:r>
              <a:rPr lang="en-US" sz="2800" dirty="0" smtClean="0">
                <a:solidFill>
                  <a:srgbClr val="7030A0"/>
                </a:solidFill>
                <a:ea typeface="Calibri Regular" charset="0"/>
                <a:cs typeface="Calibri Regular" charset="0"/>
                <a:sym typeface="Shadows Into Light"/>
              </a:rPr>
              <a:t>Inter-procedural</a:t>
            </a:r>
            <a:r>
              <a:rPr lang="en-US" sz="2800" dirty="0" smtClean="0">
                <a:ea typeface="Calibri Regular" charset="0"/>
                <a:cs typeface="Calibri Regular" charset="0"/>
                <a:sym typeface="Shadows Into Light"/>
              </a:rPr>
              <a:t> </a:t>
            </a:r>
            <a:r>
              <a:rPr lang="en-US" sz="2800" dirty="0">
                <a:ea typeface="Calibri Regular" charset="0"/>
                <a:cs typeface="Calibri Regular" charset="0"/>
                <a:sym typeface="Shadows Into Light"/>
              </a:rPr>
              <a:t>analysis: computing </a:t>
            </a:r>
            <a:r>
              <a:rPr lang="en-US" sz="2800" dirty="0">
                <a:solidFill>
                  <a:srgbClr val="0000FF"/>
                </a:solidFill>
                <a:ea typeface="Calibri Regular" charset="0"/>
                <a:cs typeface="Calibri Regular" charset="0"/>
                <a:sym typeface="Shadows Into Light"/>
              </a:rPr>
              <a:t>points-to </a:t>
            </a:r>
            <a:r>
              <a:rPr lang="en-US" sz="2800" dirty="0">
                <a:solidFill>
                  <a:srgbClr val="000000"/>
                </a:solidFill>
                <a:ea typeface="Calibri Regular" charset="0"/>
                <a:cs typeface="Calibri Regular" charset="0"/>
                <a:sym typeface="Shadows Into Light"/>
              </a:rPr>
              <a:t>information</a:t>
            </a:r>
          </a:p>
        </p:txBody>
      </p:sp>
    </p:spTree>
    <p:extLst>
      <p:ext uri="{BB962C8B-B14F-4D97-AF65-F5344CB8AC3E}">
        <p14:creationId xmlns:p14="http://schemas.microsoft.com/office/powerpoint/2010/main" val="75812171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Shape 298"/>
          <p:cNvSpPr txBox="1">
            <a:spLocks noGrp="1"/>
          </p:cNvSpPr>
          <p:nvPr>
            <p:ph type="title"/>
          </p:nvPr>
        </p:nvSpPr>
        <p:spPr>
          <a:prstGeom prst="rect">
            <a:avLst/>
          </a:prstGeom>
        </p:spPr>
        <p:txBody>
          <a:bodyPr vert="horz" lIns="91425" tIns="91425" rIns="91425" bIns="91425" rtlCol="0" anchor="ctr" anchorCtr="0">
            <a:noAutofit/>
          </a:bodyPr>
          <a:lstStyle/>
          <a:p>
            <a:r>
              <a:rPr lang="en-US" b="0"/>
              <a:t>Dataflow Analysis in </a:t>
            </a:r>
            <a:r>
              <a:rPr lang="en-US" b="0" dirty="0" err="1"/>
              <a:t>Datalog</a:t>
            </a:r>
            <a:endParaRPr lang="en-US" b="0" dirty="0"/>
          </a:p>
        </p:txBody>
      </p:sp>
      <p:sp>
        <p:nvSpPr>
          <p:cNvPr id="297" name="Shape 297"/>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393690">
              <a:lnSpc>
                <a:spcPct val="115000"/>
              </a:lnSpc>
              <a:spcBef>
                <a:spcPts val="591"/>
              </a:spcBef>
              <a:buFont typeface="Shadows Into Light"/>
            </a:pPr>
            <a:r>
              <a:rPr lang="en-US" sz="2600" dirty="0">
                <a:ea typeface="Calibri Regular" charset="0"/>
                <a:cs typeface="Calibri Regular" charset="0"/>
                <a:sym typeface="Shadows Into Light"/>
              </a:rPr>
              <a:t>Recall the specification of </a:t>
            </a:r>
            <a:r>
              <a:rPr lang="en-US" sz="2600" dirty="0">
                <a:solidFill>
                  <a:srgbClr val="0532FF"/>
                </a:solidFill>
                <a:ea typeface="Calibri Regular" charset="0"/>
                <a:cs typeface="Calibri Regular" charset="0"/>
                <a:sym typeface="Shadows Into Light"/>
              </a:rPr>
              <a:t>reaching definitions analysis</a:t>
            </a:r>
            <a:r>
              <a:rPr lang="en-US" sz="2600" dirty="0">
                <a:ea typeface="Calibri Regular" charset="0"/>
                <a:cs typeface="Calibri Regular" charset="0"/>
                <a:sym typeface="Shadows Into Light"/>
              </a:rPr>
              <a:t>:</a:t>
            </a:r>
          </a:p>
        </p:txBody>
      </p:sp>
      <p:sp>
        <p:nvSpPr>
          <p:cNvPr id="9" name="Shape 299"/>
          <p:cNvSpPr txBox="1"/>
          <p:nvPr/>
        </p:nvSpPr>
        <p:spPr>
          <a:xfrm>
            <a:off x="3237091" y="2615775"/>
            <a:ext cx="5284609" cy="922200"/>
          </a:xfrm>
          <a:prstGeom prst="rect">
            <a:avLst/>
          </a:prstGeom>
          <a:noFill/>
          <a:ln>
            <a:noFill/>
          </a:ln>
        </p:spPr>
        <p:txBody>
          <a:bodyPr lIns="91425" tIns="45700" rIns="91425" bIns="45700" anchor="t" anchorCtr="0">
            <a:noAutofit/>
          </a:bodyPr>
          <a:lstStyle/>
          <a:p>
            <a:pPr>
              <a:lnSpc>
                <a:spcPct val="115000"/>
              </a:lnSpc>
              <a:spcBef>
                <a:spcPts val="591"/>
              </a:spcBef>
            </a:pPr>
            <a:r>
              <a:rPr lang="en-US" sz="2600" dirty="0">
                <a:latin typeface="+mn-lt"/>
                <a:ea typeface="Calibri Regular" charset="0"/>
                <a:cs typeface="Calibri Regular" charset="0"/>
                <a:sym typeface="Shadows Into Light"/>
              </a:rPr>
              <a:t>OUT[n] </a:t>
            </a:r>
            <a:r>
              <a:rPr lang="en-US" sz="2600" dirty="0" smtClean="0">
                <a:latin typeface="+mn-lt"/>
                <a:ea typeface="Calibri Regular" charset="0"/>
                <a:cs typeface="Calibri Regular" charset="0"/>
                <a:sym typeface="Shadows Into Light"/>
              </a:rPr>
              <a:t> =  (</a:t>
            </a:r>
            <a:r>
              <a:rPr lang="en-US" sz="2600" dirty="0">
                <a:latin typeface="+mn-lt"/>
                <a:ea typeface="Calibri Regular" charset="0"/>
                <a:cs typeface="Calibri Regular" charset="0"/>
                <a:sym typeface="Shadows Into Light"/>
              </a:rPr>
              <a:t>IN[n] - KILL[n]) ∪ GEN[n]</a:t>
            </a:r>
          </a:p>
        </p:txBody>
      </p:sp>
      <p:grpSp>
        <p:nvGrpSpPr>
          <p:cNvPr id="10" name="Shape 300"/>
          <p:cNvGrpSpPr/>
          <p:nvPr/>
        </p:nvGrpSpPr>
        <p:grpSpPr>
          <a:xfrm>
            <a:off x="3215491" y="3191294"/>
            <a:ext cx="3593100" cy="1501585"/>
            <a:chOff x="903500" y="2715041"/>
            <a:chExt cx="3593100" cy="1501586"/>
          </a:xfrm>
        </p:grpSpPr>
        <p:sp>
          <p:nvSpPr>
            <p:cNvPr id="11" name="Shape 301"/>
            <p:cNvSpPr txBox="1"/>
            <p:nvPr/>
          </p:nvSpPr>
          <p:spPr>
            <a:xfrm>
              <a:off x="903500" y="2869325"/>
              <a:ext cx="3593100" cy="1013400"/>
            </a:xfrm>
            <a:prstGeom prst="rect">
              <a:avLst/>
            </a:prstGeom>
            <a:noFill/>
            <a:ln>
              <a:noFill/>
            </a:ln>
          </p:spPr>
          <p:txBody>
            <a:bodyPr lIns="91425" tIns="45700" rIns="91425" bIns="45700" anchor="t" anchorCtr="0">
              <a:noAutofit/>
            </a:bodyPr>
            <a:lstStyle/>
            <a:p>
              <a:pPr algn="ctr">
                <a:lnSpc>
                  <a:spcPct val="115000"/>
                </a:lnSpc>
                <a:spcBef>
                  <a:spcPts val="591"/>
                </a:spcBef>
              </a:pPr>
              <a:r>
                <a:rPr lang="en-US" sz="2600" dirty="0">
                  <a:latin typeface="+mn-lt"/>
                  <a:ea typeface="Calibri Regular" charset="0"/>
                  <a:cs typeface="Calibri Regular" charset="0"/>
                  <a:sym typeface="Shadows Into Light"/>
                </a:rPr>
                <a:t>IN[n</a:t>
              </a:r>
              <a:r>
                <a:rPr lang="en-US" sz="2600" dirty="0" smtClean="0">
                  <a:latin typeface="+mn-lt"/>
                  <a:ea typeface="Calibri Regular" charset="0"/>
                  <a:cs typeface="Calibri Regular" charset="0"/>
                  <a:sym typeface="Shadows Into Light"/>
                </a:rPr>
                <a:t>]  </a:t>
              </a:r>
              <a:r>
                <a:rPr lang="en-US" sz="2600" dirty="0">
                  <a:latin typeface="+mn-lt"/>
                  <a:ea typeface="Calibri Regular" charset="0"/>
                  <a:cs typeface="Calibri Regular" charset="0"/>
                  <a:sym typeface="Shadows Into Light"/>
                </a:rPr>
                <a:t>=          OUT[n’]</a:t>
              </a:r>
            </a:p>
          </p:txBody>
        </p:sp>
        <p:sp>
          <p:nvSpPr>
            <p:cNvPr id="12" name="Shape 302"/>
            <p:cNvSpPr txBox="1"/>
            <p:nvPr/>
          </p:nvSpPr>
          <p:spPr>
            <a:xfrm>
              <a:off x="1793295" y="3359226"/>
              <a:ext cx="1927213" cy="857401"/>
            </a:xfrm>
            <a:prstGeom prst="rect">
              <a:avLst/>
            </a:prstGeom>
            <a:noFill/>
            <a:ln>
              <a:noFill/>
            </a:ln>
          </p:spPr>
          <p:txBody>
            <a:bodyPr lIns="91425" tIns="45700" rIns="91425" bIns="45700" anchor="t" anchorCtr="0">
              <a:noAutofit/>
            </a:bodyPr>
            <a:lstStyle/>
            <a:p>
              <a:pPr algn="ctr">
                <a:lnSpc>
                  <a:spcPct val="115000"/>
                </a:lnSpc>
                <a:spcBef>
                  <a:spcPts val="591"/>
                </a:spcBef>
              </a:pPr>
              <a:r>
                <a:rPr lang="en-US" sz="2000" dirty="0">
                  <a:latin typeface="+mn-lt"/>
                  <a:ea typeface="Calibri Regular" charset="0"/>
                  <a:cs typeface="Calibri Regular" charset="0"/>
                  <a:sym typeface="Shadows Into Light"/>
                </a:rPr>
                <a:t>n’ ∈ predecessors(n)</a:t>
              </a:r>
            </a:p>
          </p:txBody>
        </p:sp>
        <p:sp>
          <p:nvSpPr>
            <p:cNvPr id="13" name="Shape 303"/>
            <p:cNvSpPr txBox="1"/>
            <p:nvPr/>
          </p:nvSpPr>
          <p:spPr>
            <a:xfrm>
              <a:off x="2298575" y="2715041"/>
              <a:ext cx="756000" cy="1340400"/>
            </a:xfrm>
            <a:prstGeom prst="rect">
              <a:avLst/>
            </a:prstGeom>
            <a:noFill/>
            <a:ln>
              <a:noFill/>
            </a:ln>
          </p:spPr>
          <p:txBody>
            <a:bodyPr lIns="91425" tIns="91425" rIns="91425" bIns="91425" anchor="t" anchorCtr="0">
              <a:noAutofit/>
            </a:bodyPr>
            <a:lstStyle/>
            <a:p>
              <a:pPr>
                <a:buClr>
                  <a:srgbClr val="000000"/>
                </a:buClr>
                <a:buSzPct val="25000"/>
              </a:pPr>
              <a:r>
                <a:rPr lang="en-US" sz="4800" b="1" dirty="0"/>
                <a:t>∪</a:t>
              </a:r>
            </a:p>
          </p:txBody>
        </p:sp>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8" name="Shape 368"/>
          <p:cNvSpPr txBox="1"/>
          <p:nvPr/>
        </p:nvSpPr>
        <p:spPr>
          <a:xfrm>
            <a:off x="369650" y="1851487"/>
            <a:ext cx="2106263" cy="1243405"/>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pPr>
              <a:buClr>
                <a:schemeClr val="dk1"/>
              </a:buClr>
              <a:buSzPct val="68750"/>
            </a:pPr>
            <a:r>
              <a:rPr lang="en-US" sz="1800" b="1" dirty="0" smtClean="0">
                <a:solidFill>
                  <a:srgbClr val="FF0000"/>
                </a:solidFill>
                <a:latin typeface="Consolas"/>
                <a:ea typeface="Consolas"/>
                <a:cs typeface="Consolas"/>
                <a:sym typeface="Consolas"/>
              </a:rPr>
              <a:t>kill(</a:t>
            </a:r>
            <a:r>
              <a:rPr lang="en-US" sz="1800" b="1" dirty="0" err="1" smtClean="0">
                <a:solidFill>
                  <a:srgbClr val="FF0000"/>
                </a:solidFill>
                <a:latin typeface="Consolas"/>
                <a:ea typeface="Consolas"/>
                <a:cs typeface="Consolas"/>
                <a:sym typeface="Consolas"/>
              </a:rPr>
              <a:t>n:N</a:t>
            </a:r>
            <a:r>
              <a:rPr lang="en-US" sz="1800" b="1" dirty="0" smtClean="0">
                <a:solidFill>
                  <a:srgbClr val="FF0000"/>
                </a:solidFill>
                <a:latin typeface="Consolas"/>
                <a:ea typeface="Consolas"/>
                <a:cs typeface="Consolas"/>
                <a:sym typeface="Consolas"/>
              </a:rPr>
              <a:t>, </a:t>
            </a:r>
            <a:r>
              <a:rPr lang="en-US" sz="1800" b="1" dirty="0" err="1" smtClean="0">
                <a:solidFill>
                  <a:srgbClr val="FF0000"/>
                </a:solidFill>
                <a:latin typeface="Consolas"/>
                <a:ea typeface="Consolas"/>
                <a:cs typeface="Consolas"/>
                <a:sym typeface="Consolas"/>
              </a:rPr>
              <a:t>d:D</a:t>
            </a:r>
            <a:r>
              <a:rPr lang="en-US" sz="1800" b="1" dirty="0" smtClean="0">
                <a:solidFill>
                  <a:srgbClr val="FF0000"/>
                </a:solidFill>
                <a:latin typeface="Consolas"/>
                <a:ea typeface="Consolas"/>
                <a:cs typeface="Consolas"/>
                <a:sym typeface="Consolas"/>
              </a:rPr>
              <a:t>)</a:t>
            </a:r>
            <a:endParaRPr lang="en-US" sz="1800" b="1" dirty="0">
              <a:solidFill>
                <a:srgbClr val="FF0000"/>
              </a:solidFill>
              <a:latin typeface="Consolas"/>
              <a:ea typeface="Consolas"/>
              <a:cs typeface="Consolas"/>
              <a:sym typeface="Consolas"/>
            </a:endParaRPr>
          </a:p>
          <a:p>
            <a:endParaRPr sz="1600" dirty="0">
              <a:latin typeface="Consolas"/>
              <a:ea typeface="Consolas"/>
              <a:cs typeface="Consolas"/>
              <a:sym typeface="Consolas"/>
            </a:endParaRPr>
          </a:p>
        </p:txBody>
      </p:sp>
      <p:sp>
        <p:nvSpPr>
          <p:cNvPr id="371" name="Shape 371"/>
          <p:cNvSpPr/>
          <p:nvPr/>
        </p:nvSpPr>
        <p:spPr>
          <a:xfrm>
            <a:off x="3456551" y="1633223"/>
            <a:ext cx="3349200" cy="908028"/>
          </a:xfrm>
          <a:prstGeom prst="wedgeRectCallout">
            <a:avLst>
              <a:gd name="adj1" fmla="val -83574"/>
              <a:gd name="adj2" fmla="val 31696"/>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dirty="0">
                <a:latin typeface="+mn-lt"/>
                <a:ea typeface="Calibri Regular" charset="0"/>
                <a:cs typeface="Calibri Regular" charset="0"/>
                <a:sym typeface="Shadows Into Light"/>
              </a:rPr>
              <a:t>Definition </a:t>
            </a:r>
            <a:r>
              <a:rPr lang="en-US" sz="2400" b="1" dirty="0">
                <a:latin typeface="+mn-lt"/>
                <a:ea typeface="Consolas"/>
                <a:cs typeface="Consolas"/>
                <a:sym typeface="Consolas"/>
              </a:rPr>
              <a:t>d</a:t>
            </a:r>
            <a:r>
              <a:rPr lang="en-US" sz="2400" dirty="0">
                <a:latin typeface="+mn-lt"/>
                <a:ea typeface="Calibri Regular" charset="0"/>
                <a:cs typeface="Calibri Regular" charset="0"/>
                <a:sym typeface="Shadows Into Light"/>
              </a:rPr>
              <a:t> is killed by</a:t>
            </a:r>
            <a:br>
              <a:rPr lang="en-US" sz="2400" dirty="0">
                <a:latin typeface="+mn-lt"/>
                <a:ea typeface="Calibri Regular" charset="0"/>
                <a:cs typeface="Calibri Regular" charset="0"/>
                <a:sym typeface="Shadows Into Light"/>
              </a:rPr>
            </a:br>
            <a:r>
              <a:rPr lang="en-US" sz="2400" dirty="0">
                <a:latin typeface="+mn-lt"/>
                <a:ea typeface="Calibri Regular" charset="0"/>
                <a:cs typeface="Calibri Regular" charset="0"/>
                <a:sym typeface="Shadows Into Light"/>
              </a:rPr>
              <a:t>statement </a:t>
            </a:r>
            <a:r>
              <a:rPr lang="en-US" sz="2400" b="1" dirty="0">
                <a:latin typeface="+mn-lt"/>
                <a:ea typeface="Consolas"/>
                <a:cs typeface="Consolas"/>
                <a:sym typeface="Consolas"/>
              </a:rPr>
              <a:t>n</a:t>
            </a:r>
            <a:r>
              <a:rPr lang="en-US" sz="2400" dirty="0">
                <a:latin typeface="+mn-lt"/>
                <a:ea typeface="Calibri Regular" charset="0"/>
                <a:cs typeface="Calibri Regular" charset="0"/>
                <a:sym typeface="Shadows Into Light"/>
              </a:rPr>
              <a:t>.</a:t>
            </a:r>
          </a:p>
        </p:txBody>
      </p:sp>
      <p:sp>
        <p:nvSpPr>
          <p:cNvPr id="18" name="Shape 309"/>
          <p:cNvSpPr txBox="1">
            <a:spLocks noGrp="1"/>
          </p:cNvSpPr>
          <p:nvPr>
            <p:ph type="title"/>
          </p:nvPr>
        </p:nvSpPr>
        <p:spPr>
          <a:xfrm>
            <a:off x="384630" y="10039"/>
            <a:ext cx="8382000" cy="1143000"/>
          </a:xfrm>
          <a:prstGeom prst="rect">
            <a:avLst/>
          </a:prstGeom>
        </p:spPr>
        <p:txBody>
          <a:bodyPr vert="horz" lIns="91425" tIns="91425" rIns="91425" bIns="91425" rtlCol="0" anchor="ctr" anchorCtr="0">
            <a:noAutofit/>
          </a:bodyPr>
          <a:lstStyle/>
          <a:p>
            <a:r>
              <a:rPr lang="en-US" sz="4000" dirty="0"/>
              <a:t>Reaching Definitions Analysis in </a:t>
            </a:r>
            <a:r>
              <a:rPr lang="en-US" sz="4000" dirty="0" err="1"/>
              <a:t>Datalog</a:t>
            </a:r>
            <a:endParaRPr lang="en-US" sz="4000" dirty="0"/>
          </a:p>
        </p:txBody>
      </p:sp>
      <p:sp>
        <p:nvSpPr>
          <p:cNvPr id="12" name="Shape 311"/>
          <p:cNvSpPr txBox="1"/>
          <p:nvPr/>
        </p:nvSpPr>
        <p:spPr>
          <a:xfrm>
            <a:off x="381001" y="3187413"/>
            <a:ext cx="2094913" cy="88736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Output Relations:</a:t>
            </a:r>
          </a:p>
          <a:p>
            <a:endParaRPr sz="2000" b="1" dirty="0">
              <a:latin typeface="+mn-lt"/>
              <a:ea typeface="Calibri Regular" charset="0"/>
              <a:cs typeface="Calibri Regular" charset="0"/>
              <a:sym typeface="Shadows Into Light"/>
            </a:endParaRPr>
          </a:p>
        </p:txBody>
      </p:sp>
      <p:sp>
        <p:nvSpPr>
          <p:cNvPr id="19" name="Shape 312"/>
          <p:cNvSpPr txBox="1"/>
          <p:nvPr/>
        </p:nvSpPr>
        <p:spPr>
          <a:xfrm>
            <a:off x="381000" y="4328363"/>
            <a:ext cx="4204200" cy="12405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Rules:</a:t>
            </a:r>
          </a:p>
          <a:p>
            <a:endParaRPr sz="1600" b="1" dirty="0">
              <a:latin typeface="+mn-lt"/>
              <a:ea typeface="Calibri Regular" charset="0"/>
              <a:cs typeface="Calibri Regular" charset="0"/>
              <a:sym typeface="Shadows Into Light"/>
            </a:endParaRPr>
          </a:p>
        </p:txBody>
      </p:sp>
      <p:sp>
        <p:nvSpPr>
          <p:cNvPr id="20" name="Shape 299"/>
          <p:cNvSpPr txBox="1"/>
          <p:nvPr/>
        </p:nvSpPr>
        <p:spPr>
          <a:xfrm>
            <a:off x="3237091" y="2615775"/>
            <a:ext cx="5284609" cy="922200"/>
          </a:xfrm>
          <a:prstGeom prst="rect">
            <a:avLst/>
          </a:prstGeom>
          <a:noFill/>
          <a:ln>
            <a:noFill/>
          </a:ln>
        </p:spPr>
        <p:txBody>
          <a:bodyPr lIns="91425" tIns="45700" rIns="91425" bIns="45700" anchor="t" anchorCtr="0">
            <a:noAutofit/>
          </a:bodyPr>
          <a:lstStyle/>
          <a:p>
            <a:pPr>
              <a:lnSpc>
                <a:spcPct val="115000"/>
              </a:lnSpc>
              <a:spcBef>
                <a:spcPts val="591"/>
              </a:spcBef>
            </a:pPr>
            <a:r>
              <a:rPr lang="en-US" sz="2600" dirty="0">
                <a:latin typeface="+mn-lt"/>
                <a:ea typeface="Calibri Regular" charset="0"/>
                <a:cs typeface="Calibri Regular" charset="0"/>
                <a:sym typeface="Shadows Into Light"/>
              </a:rPr>
              <a:t>OUT[n] </a:t>
            </a:r>
            <a:r>
              <a:rPr lang="en-US" sz="2600" dirty="0" smtClean="0">
                <a:latin typeface="+mn-lt"/>
                <a:ea typeface="Calibri Regular" charset="0"/>
                <a:cs typeface="Calibri Regular" charset="0"/>
                <a:sym typeface="Shadows Into Light"/>
              </a:rPr>
              <a:t> =  (</a:t>
            </a:r>
            <a:r>
              <a:rPr lang="en-US" sz="2600" dirty="0">
                <a:latin typeface="+mn-lt"/>
                <a:ea typeface="Calibri Regular" charset="0"/>
                <a:cs typeface="Calibri Regular" charset="0"/>
                <a:sym typeface="Shadows Into Light"/>
              </a:rPr>
              <a:t>IN[n] - </a:t>
            </a:r>
            <a:r>
              <a:rPr lang="en-US" sz="2600" b="1" dirty="0">
                <a:solidFill>
                  <a:srgbClr val="FF0000"/>
                </a:solidFill>
                <a:latin typeface="+mn-lt"/>
                <a:ea typeface="Calibri Regular" charset="0"/>
                <a:cs typeface="Calibri Regular" charset="0"/>
                <a:sym typeface="Shadows Into Light"/>
              </a:rPr>
              <a:t>KILL[n]</a:t>
            </a:r>
            <a:r>
              <a:rPr lang="en-US" sz="2600" dirty="0">
                <a:latin typeface="+mn-lt"/>
                <a:ea typeface="Calibri Regular" charset="0"/>
                <a:cs typeface="Calibri Regular" charset="0"/>
                <a:sym typeface="Shadows Into Light"/>
              </a:rPr>
              <a:t>) ∪</a:t>
            </a:r>
            <a:r>
              <a:rPr lang="en-US" sz="2600" dirty="0">
                <a:solidFill>
                  <a:schemeClr val="tx1"/>
                </a:solidFill>
                <a:latin typeface="+mn-lt"/>
                <a:ea typeface="Calibri Regular" charset="0"/>
                <a:cs typeface="Calibri Regular" charset="0"/>
                <a:sym typeface="Shadows Into Light"/>
              </a:rPr>
              <a:t> GEN[n]</a:t>
            </a:r>
          </a:p>
        </p:txBody>
      </p:sp>
      <p:grpSp>
        <p:nvGrpSpPr>
          <p:cNvPr id="21" name="Shape 300"/>
          <p:cNvGrpSpPr/>
          <p:nvPr/>
        </p:nvGrpSpPr>
        <p:grpSpPr>
          <a:xfrm>
            <a:off x="3215491" y="3191294"/>
            <a:ext cx="3593100" cy="1501585"/>
            <a:chOff x="903500" y="2715041"/>
            <a:chExt cx="3593100" cy="1501586"/>
          </a:xfrm>
        </p:grpSpPr>
        <p:sp>
          <p:nvSpPr>
            <p:cNvPr id="22" name="Shape 301"/>
            <p:cNvSpPr txBox="1"/>
            <p:nvPr/>
          </p:nvSpPr>
          <p:spPr>
            <a:xfrm>
              <a:off x="903500" y="2869325"/>
              <a:ext cx="3593100" cy="1013400"/>
            </a:xfrm>
            <a:prstGeom prst="rect">
              <a:avLst/>
            </a:prstGeom>
            <a:noFill/>
            <a:ln>
              <a:noFill/>
            </a:ln>
          </p:spPr>
          <p:txBody>
            <a:bodyPr lIns="91425" tIns="45700" rIns="91425" bIns="45700" anchor="t" anchorCtr="0">
              <a:noAutofit/>
            </a:bodyPr>
            <a:lstStyle/>
            <a:p>
              <a:pPr algn="ctr">
                <a:lnSpc>
                  <a:spcPct val="115000"/>
                </a:lnSpc>
                <a:spcBef>
                  <a:spcPts val="591"/>
                </a:spcBef>
              </a:pPr>
              <a:r>
                <a:rPr lang="en-US" sz="2600" dirty="0">
                  <a:latin typeface="+mn-lt"/>
                  <a:ea typeface="Calibri Regular" charset="0"/>
                  <a:cs typeface="Calibri Regular" charset="0"/>
                  <a:sym typeface="Shadows Into Light"/>
                </a:rPr>
                <a:t>IN[n</a:t>
              </a:r>
              <a:r>
                <a:rPr lang="en-US" sz="2600" dirty="0" smtClean="0">
                  <a:latin typeface="+mn-lt"/>
                  <a:ea typeface="Calibri Regular" charset="0"/>
                  <a:cs typeface="Calibri Regular" charset="0"/>
                  <a:sym typeface="Shadows Into Light"/>
                </a:rPr>
                <a:t>]  </a:t>
              </a:r>
              <a:r>
                <a:rPr lang="en-US" sz="2600" dirty="0">
                  <a:latin typeface="+mn-lt"/>
                  <a:ea typeface="Calibri Regular" charset="0"/>
                  <a:cs typeface="Calibri Regular" charset="0"/>
                  <a:sym typeface="Shadows Into Light"/>
                </a:rPr>
                <a:t>=          OUT[n’]</a:t>
              </a:r>
            </a:p>
          </p:txBody>
        </p:sp>
        <p:sp>
          <p:nvSpPr>
            <p:cNvPr id="23" name="Shape 302"/>
            <p:cNvSpPr txBox="1"/>
            <p:nvPr/>
          </p:nvSpPr>
          <p:spPr>
            <a:xfrm>
              <a:off x="1793295" y="3359226"/>
              <a:ext cx="1927213" cy="857401"/>
            </a:xfrm>
            <a:prstGeom prst="rect">
              <a:avLst/>
            </a:prstGeom>
            <a:noFill/>
            <a:ln>
              <a:noFill/>
            </a:ln>
          </p:spPr>
          <p:txBody>
            <a:bodyPr lIns="91425" tIns="45700" rIns="91425" bIns="45700" anchor="t" anchorCtr="0">
              <a:noAutofit/>
            </a:bodyPr>
            <a:lstStyle/>
            <a:p>
              <a:pPr algn="ctr">
                <a:lnSpc>
                  <a:spcPct val="115000"/>
                </a:lnSpc>
                <a:spcBef>
                  <a:spcPts val="591"/>
                </a:spcBef>
              </a:pPr>
              <a:r>
                <a:rPr lang="en-US" sz="2000" dirty="0">
                  <a:latin typeface="+mn-lt"/>
                  <a:ea typeface="Calibri Regular" charset="0"/>
                  <a:cs typeface="Calibri Regular" charset="0"/>
                  <a:sym typeface="Shadows Into Light"/>
                </a:rPr>
                <a:t>n’ ∈ predecessors(n)</a:t>
              </a:r>
            </a:p>
          </p:txBody>
        </p:sp>
        <p:sp>
          <p:nvSpPr>
            <p:cNvPr id="24" name="Shape 303"/>
            <p:cNvSpPr txBox="1"/>
            <p:nvPr/>
          </p:nvSpPr>
          <p:spPr>
            <a:xfrm>
              <a:off x="2298575" y="2715041"/>
              <a:ext cx="756000" cy="1340400"/>
            </a:xfrm>
            <a:prstGeom prst="rect">
              <a:avLst/>
            </a:prstGeom>
            <a:noFill/>
            <a:ln>
              <a:noFill/>
            </a:ln>
          </p:spPr>
          <p:txBody>
            <a:bodyPr lIns="91425" tIns="91425" rIns="91425" bIns="91425" anchor="t" anchorCtr="0">
              <a:noAutofit/>
            </a:bodyPr>
            <a:lstStyle/>
            <a:p>
              <a:pPr>
                <a:buClr>
                  <a:srgbClr val="000000"/>
                </a:buClr>
                <a:buSzPct val="25000"/>
              </a:pPr>
              <a:r>
                <a:rPr lang="en-US" sz="4800" b="1" dirty="0">
                  <a:latin typeface="+mn-lt"/>
                </a:rPr>
                <a:t>∪</a:t>
              </a:r>
            </a:p>
          </p:txBody>
        </p:sp>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8">
                                            <p:txEl>
                                              <p:pRg st="1" end="1"/>
                                            </p:txEl>
                                          </p:spTgt>
                                        </p:tgtEl>
                                        <p:attrNameLst>
                                          <p:attrName>style.visibility</p:attrName>
                                        </p:attrNameLst>
                                      </p:cBhvr>
                                      <p:to>
                                        <p:strVal val="visible"/>
                                      </p:to>
                                    </p:set>
                                    <p:animEffect transition="in" filter="dissolve">
                                      <p:cBhvr>
                                        <p:cTn id="7" dur="500"/>
                                        <p:tgtEl>
                                          <p:spTgt spid="36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1"/>
                                        </p:tgtEl>
                                        <p:attrNameLst>
                                          <p:attrName>style.visibility</p:attrName>
                                        </p:attrNameLst>
                                      </p:cBhvr>
                                      <p:to>
                                        <p:strVal val="visible"/>
                                      </p:to>
                                    </p:set>
                                    <p:animEffect transition="in" filter="dissolve">
                                      <p:cBhvr>
                                        <p:cTn id="12" dur="500"/>
                                        <p:tgtEl>
                                          <p:spTgt spid="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5" name="Shape 385"/>
          <p:cNvSpPr txBox="1"/>
          <p:nvPr/>
        </p:nvSpPr>
        <p:spPr>
          <a:xfrm>
            <a:off x="381000" y="4328363"/>
            <a:ext cx="4204200" cy="12405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Rules:</a:t>
            </a:r>
          </a:p>
          <a:p>
            <a:endParaRPr sz="1600" dirty="0">
              <a:latin typeface="+mn-lt"/>
              <a:ea typeface="Calibri Regular" charset="0"/>
              <a:cs typeface="Calibri Regular" charset="0"/>
              <a:sym typeface="Shadows Into Light"/>
            </a:endParaRPr>
          </a:p>
        </p:txBody>
      </p:sp>
      <p:sp>
        <p:nvSpPr>
          <p:cNvPr id="19" name="Shape 309"/>
          <p:cNvSpPr txBox="1">
            <a:spLocks noGrp="1"/>
          </p:cNvSpPr>
          <p:nvPr>
            <p:ph type="title"/>
          </p:nvPr>
        </p:nvSpPr>
        <p:spPr>
          <a:xfrm>
            <a:off x="384630" y="10039"/>
            <a:ext cx="8382000" cy="1143000"/>
          </a:xfrm>
          <a:prstGeom prst="rect">
            <a:avLst/>
          </a:prstGeom>
        </p:spPr>
        <p:txBody>
          <a:bodyPr vert="horz" lIns="91425" tIns="91425" rIns="91425" bIns="91425" rtlCol="0" anchor="ctr" anchorCtr="0">
            <a:noAutofit/>
          </a:bodyPr>
          <a:lstStyle/>
          <a:p>
            <a:r>
              <a:rPr lang="en-US" sz="4000" dirty="0"/>
              <a:t>Reaching Definitions Analysis in </a:t>
            </a:r>
            <a:r>
              <a:rPr lang="en-US" sz="4000" dirty="0" err="1"/>
              <a:t>Datalog</a:t>
            </a:r>
            <a:endParaRPr lang="en-US" sz="4000" dirty="0"/>
          </a:p>
        </p:txBody>
      </p:sp>
      <p:sp>
        <p:nvSpPr>
          <p:cNvPr id="12" name="Shape 371"/>
          <p:cNvSpPr/>
          <p:nvPr/>
        </p:nvSpPr>
        <p:spPr>
          <a:xfrm>
            <a:off x="3494651" y="1633223"/>
            <a:ext cx="3349200" cy="908028"/>
          </a:xfrm>
          <a:prstGeom prst="wedgeRectCallout">
            <a:avLst>
              <a:gd name="adj1" fmla="val -84711"/>
              <a:gd name="adj2" fmla="val 59669"/>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dirty="0">
                <a:latin typeface="+mn-lt"/>
                <a:ea typeface="Calibri Regular" charset="0"/>
                <a:cs typeface="Calibri Regular" charset="0"/>
                <a:sym typeface="Shadows Into Light"/>
              </a:rPr>
              <a:t>Definition </a:t>
            </a:r>
            <a:r>
              <a:rPr lang="en-US" sz="2400" b="1" dirty="0">
                <a:latin typeface="+mn-lt"/>
                <a:ea typeface="Consolas"/>
                <a:cs typeface="Consolas"/>
                <a:sym typeface="Consolas"/>
              </a:rPr>
              <a:t>d</a:t>
            </a:r>
            <a:r>
              <a:rPr lang="en-US" sz="2400" dirty="0">
                <a:latin typeface="+mn-lt"/>
                <a:ea typeface="Calibri Regular" charset="0"/>
                <a:cs typeface="Calibri Regular" charset="0"/>
                <a:sym typeface="Shadows Into Light"/>
              </a:rPr>
              <a:t> is </a:t>
            </a:r>
            <a:r>
              <a:rPr lang="en-US" sz="2400" dirty="0" smtClean="0">
                <a:latin typeface="+mn-lt"/>
                <a:ea typeface="Calibri Regular" charset="0"/>
                <a:cs typeface="Calibri Regular" charset="0"/>
                <a:sym typeface="Shadows Into Light"/>
              </a:rPr>
              <a:t>generated by</a:t>
            </a:r>
            <a:r>
              <a:rPr lang="en-US" sz="2400" dirty="0">
                <a:latin typeface="+mn-lt"/>
                <a:ea typeface="Calibri Regular" charset="0"/>
                <a:cs typeface="Calibri Regular" charset="0"/>
                <a:sym typeface="Shadows Into Light"/>
              </a:rPr>
              <a:t> </a:t>
            </a:r>
            <a:r>
              <a:rPr lang="en-US" sz="2400" dirty="0" smtClean="0">
                <a:latin typeface="+mn-lt"/>
                <a:ea typeface="Calibri Regular" charset="0"/>
                <a:cs typeface="Calibri Regular" charset="0"/>
                <a:sym typeface="Shadows Into Light"/>
              </a:rPr>
              <a:t>statement </a:t>
            </a:r>
            <a:r>
              <a:rPr lang="en-US" sz="2400" b="1" dirty="0">
                <a:latin typeface="+mn-lt"/>
                <a:ea typeface="Consolas"/>
                <a:cs typeface="Consolas"/>
                <a:sym typeface="Consolas"/>
              </a:rPr>
              <a:t>n</a:t>
            </a:r>
            <a:r>
              <a:rPr lang="en-US" sz="2400" dirty="0">
                <a:latin typeface="+mn-lt"/>
                <a:ea typeface="Calibri Regular" charset="0"/>
                <a:cs typeface="Calibri Regular" charset="0"/>
                <a:sym typeface="Shadows Into Light"/>
              </a:rPr>
              <a:t>.</a:t>
            </a:r>
          </a:p>
        </p:txBody>
      </p:sp>
      <p:sp>
        <p:nvSpPr>
          <p:cNvPr id="18" name="Shape 368"/>
          <p:cNvSpPr txBox="1"/>
          <p:nvPr/>
        </p:nvSpPr>
        <p:spPr>
          <a:xfrm>
            <a:off x="369650" y="1851487"/>
            <a:ext cx="2069749" cy="1243405"/>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pPr>
              <a:buClr>
                <a:schemeClr val="dk1"/>
              </a:buClr>
              <a:buSzPct val="68750"/>
            </a:pPr>
            <a:r>
              <a:rPr lang="en-US" sz="1800" dirty="0" smtClean="0">
                <a:solidFill>
                  <a:schemeClr val="tx1"/>
                </a:solidFill>
                <a:latin typeface="Consolas"/>
                <a:ea typeface="Consolas"/>
                <a:cs typeface="Consolas"/>
                <a:sym typeface="Consolas"/>
              </a:rPr>
              <a:t>kill(</a:t>
            </a:r>
            <a:r>
              <a:rPr lang="en-US" sz="1800" dirty="0" err="1" smtClean="0">
                <a:solidFill>
                  <a:schemeClr val="tx1"/>
                </a:solidFill>
                <a:latin typeface="Consolas"/>
                <a:ea typeface="Consolas"/>
                <a:cs typeface="Consolas"/>
                <a:sym typeface="Consolas"/>
              </a:rPr>
              <a:t>n:N</a:t>
            </a:r>
            <a:r>
              <a:rPr lang="en-US" sz="1800" dirty="0" smtClean="0">
                <a:solidFill>
                  <a:schemeClr val="tx1"/>
                </a:solidFill>
                <a:latin typeface="Consolas"/>
                <a:ea typeface="Consolas"/>
                <a:cs typeface="Consolas"/>
                <a:sym typeface="Consolas"/>
              </a:rPr>
              <a:t>, </a:t>
            </a:r>
            <a:r>
              <a:rPr lang="en-US" sz="1800" dirty="0" err="1" smtClean="0">
                <a:solidFill>
                  <a:schemeClr val="tx1"/>
                </a:solidFill>
                <a:latin typeface="Consolas"/>
                <a:ea typeface="Consolas"/>
                <a:cs typeface="Consolas"/>
                <a:sym typeface="Consolas"/>
              </a:rPr>
              <a:t>d:D</a:t>
            </a:r>
            <a:r>
              <a:rPr lang="en-US" sz="1800" dirty="0" smtClean="0">
                <a:solidFill>
                  <a:schemeClr val="tx1"/>
                </a:solidFill>
                <a:latin typeface="Consolas"/>
                <a:ea typeface="Consolas"/>
                <a:cs typeface="Consolas"/>
                <a:sym typeface="Consolas"/>
              </a:rPr>
              <a:t>)</a:t>
            </a:r>
            <a:endParaRPr lang="en-US" sz="1800" dirty="0">
              <a:solidFill>
                <a:schemeClr val="tx1"/>
              </a:solidFill>
              <a:latin typeface="Consolas"/>
              <a:ea typeface="Consolas"/>
              <a:cs typeface="Consolas"/>
              <a:sym typeface="Consolas"/>
            </a:endParaRPr>
          </a:p>
          <a:p>
            <a:pPr>
              <a:buClr>
                <a:schemeClr val="dk1"/>
              </a:buClr>
              <a:buSzPct val="68750"/>
            </a:pPr>
            <a:r>
              <a:rPr lang="en-US" sz="1800" b="1" dirty="0">
                <a:solidFill>
                  <a:srgbClr val="FF0000"/>
                </a:solidFill>
                <a:latin typeface="Consolas"/>
                <a:ea typeface="Consolas"/>
                <a:cs typeface="Consolas"/>
                <a:sym typeface="Consolas"/>
              </a:rPr>
              <a:t>gen (</a:t>
            </a:r>
            <a:r>
              <a:rPr lang="en-US" sz="1800" b="1" dirty="0" err="1" smtClean="0">
                <a:solidFill>
                  <a:srgbClr val="FF0000"/>
                </a:solidFill>
                <a:latin typeface="Consolas"/>
                <a:ea typeface="Consolas"/>
                <a:cs typeface="Consolas"/>
                <a:sym typeface="Consolas"/>
              </a:rPr>
              <a:t>n:N</a:t>
            </a:r>
            <a:r>
              <a:rPr lang="en-US" sz="1800" b="1" dirty="0" smtClean="0">
                <a:solidFill>
                  <a:srgbClr val="FF0000"/>
                </a:solidFill>
                <a:latin typeface="Consolas"/>
                <a:ea typeface="Consolas"/>
                <a:cs typeface="Consolas"/>
                <a:sym typeface="Consolas"/>
              </a:rPr>
              <a:t>, </a:t>
            </a:r>
            <a:r>
              <a:rPr lang="en-US" sz="1800" b="1" dirty="0" err="1" smtClean="0">
                <a:solidFill>
                  <a:srgbClr val="FF0000"/>
                </a:solidFill>
                <a:latin typeface="Consolas"/>
                <a:ea typeface="Consolas"/>
                <a:cs typeface="Consolas"/>
                <a:sym typeface="Consolas"/>
              </a:rPr>
              <a:t>d:D</a:t>
            </a:r>
            <a:r>
              <a:rPr lang="en-US" sz="1800" b="1" dirty="0" smtClean="0">
                <a:solidFill>
                  <a:srgbClr val="FF0000"/>
                </a:solidFill>
                <a:latin typeface="Consolas"/>
                <a:ea typeface="Consolas"/>
                <a:cs typeface="Consolas"/>
                <a:sym typeface="Consolas"/>
              </a:rPr>
              <a:t>)</a:t>
            </a:r>
            <a:endParaRPr lang="en-US" sz="1800" b="1" dirty="0">
              <a:solidFill>
                <a:srgbClr val="FF0000"/>
              </a:solidFill>
              <a:latin typeface="Consolas"/>
              <a:ea typeface="Consolas"/>
              <a:cs typeface="Consolas"/>
              <a:sym typeface="Consolas"/>
            </a:endParaRPr>
          </a:p>
          <a:p>
            <a:endParaRPr sz="1600" dirty="0">
              <a:latin typeface="Consolas"/>
              <a:ea typeface="Consolas"/>
              <a:cs typeface="Consolas"/>
              <a:sym typeface="Consolas"/>
            </a:endParaRPr>
          </a:p>
        </p:txBody>
      </p:sp>
      <p:sp>
        <p:nvSpPr>
          <p:cNvPr id="20" name="Shape 299"/>
          <p:cNvSpPr txBox="1"/>
          <p:nvPr/>
        </p:nvSpPr>
        <p:spPr>
          <a:xfrm>
            <a:off x="3237091" y="2615775"/>
            <a:ext cx="5284609" cy="922200"/>
          </a:xfrm>
          <a:prstGeom prst="rect">
            <a:avLst/>
          </a:prstGeom>
          <a:noFill/>
          <a:ln>
            <a:noFill/>
          </a:ln>
        </p:spPr>
        <p:txBody>
          <a:bodyPr lIns="91425" tIns="45700" rIns="91425" bIns="45700" anchor="t" anchorCtr="0">
            <a:noAutofit/>
          </a:bodyPr>
          <a:lstStyle/>
          <a:p>
            <a:pPr>
              <a:lnSpc>
                <a:spcPct val="115000"/>
              </a:lnSpc>
              <a:spcBef>
                <a:spcPts val="591"/>
              </a:spcBef>
            </a:pPr>
            <a:r>
              <a:rPr lang="en-US" sz="2600" dirty="0">
                <a:latin typeface="+mn-lt"/>
                <a:ea typeface="Calibri Regular" charset="0"/>
                <a:cs typeface="Calibri Regular" charset="0"/>
                <a:sym typeface="Shadows Into Light"/>
              </a:rPr>
              <a:t>OUT[n] </a:t>
            </a:r>
            <a:r>
              <a:rPr lang="en-US" sz="2600" dirty="0" smtClean="0">
                <a:latin typeface="+mn-lt"/>
                <a:ea typeface="Calibri Regular" charset="0"/>
                <a:cs typeface="Calibri Regular" charset="0"/>
                <a:sym typeface="Shadows Into Light"/>
              </a:rPr>
              <a:t> =  (</a:t>
            </a:r>
            <a:r>
              <a:rPr lang="en-US" sz="2600" dirty="0">
                <a:latin typeface="+mn-lt"/>
                <a:ea typeface="Calibri Regular" charset="0"/>
                <a:cs typeface="Calibri Regular" charset="0"/>
                <a:sym typeface="Shadows Into Light"/>
              </a:rPr>
              <a:t>IN[n] - </a:t>
            </a:r>
            <a:r>
              <a:rPr lang="en-US" sz="2600" dirty="0">
                <a:solidFill>
                  <a:schemeClr val="tx1"/>
                </a:solidFill>
                <a:latin typeface="+mn-lt"/>
                <a:ea typeface="Calibri Regular" charset="0"/>
                <a:cs typeface="Calibri Regular" charset="0"/>
                <a:sym typeface="Shadows Into Light"/>
              </a:rPr>
              <a:t>KILL[n]) </a:t>
            </a:r>
            <a:r>
              <a:rPr lang="en-US" sz="2600" dirty="0">
                <a:latin typeface="+mn-lt"/>
                <a:ea typeface="Calibri Regular" charset="0"/>
                <a:cs typeface="Calibri Regular" charset="0"/>
                <a:sym typeface="Shadows Into Light"/>
              </a:rPr>
              <a:t>∪ </a:t>
            </a:r>
            <a:r>
              <a:rPr lang="en-US" sz="2600" b="1" dirty="0">
                <a:solidFill>
                  <a:srgbClr val="FF0000"/>
                </a:solidFill>
                <a:latin typeface="+mn-lt"/>
                <a:ea typeface="Calibri Regular" charset="0"/>
                <a:cs typeface="Calibri Regular" charset="0"/>
                <a:sym typeface="Shadows Into Light"/>
              </a:rPr>
              <a:t>GEN[n]</a:t>
            </a:r>
          </a:p>
        </p:txBody>
      </p:sp>
      <p:grpSp>
        <p:nvGrpSpPr>
          <p:cNvPr id="21" name="Shape 300"/>
          <p:cNvGrpSpPr/>
          <p:nvPr/>
        </p:nvGrpSpPr>
        <p:grpSpPr>
          <a:xfrm>
            <a:off x="3215491" y="3191294"/>
            <a:ext cx="3593100" cy="1501585"/>
            <a:chOff x="903500" y="2715041"/>
            <a:chExt cx="3593100" cy="1501586"/>
          </a:xfrm>
        </p:grpSpPr>
        <p:sp>
          <p:nvSpPr>
            <p:cNvPr id="22" name="Shape 301"/>
            <p:cNvSpPr txBox="1"/>
            <p:nvPr/>
          </p:nvSpPr>
          <p:spPr>
            <a:xfrm>
              <a:off x="903500" y="2869325"/>
              <a:ext cx="3593100" cy="1013400"/>
            </a:xfrm>
            <a:prstGeom prst="rect">
              <a:avLst/>
            </a:prstGeom>
            <a:noFill/>
            <a:ln>
              <a:noFill/>
            </a:ln>
          </p:spPr>
          <p:txBody>
            <a:bodyPr lIns="91425" tIns="45700" rIns="91425" bIns="45700" anchor="t" anchorCtr="0">
              <a:noAutofit/>
            </a:bodyPr>
            <a:lstStyle/>
            <a:p>
              <a:pPr algn="ctr">
                <a:lnSpc>
                  <a:spcPct val="115000"/>
                </a:lnSpc>
                <a:spcBef>
                  <a:spcPts val="591"/>
                </a:spcBef>
              </a:pPr>
              <a:r>
                <a:rPr lang="en-US" sz="2600" dirty="0">
                  <a:latin typeface="+mn-lt"/>
                  <a:ea typeface="Calibri Regular" charset="0"/>
                  <a:cs typeface="Calibri Regular" charset="0"/>
                  <a:sym typeface="Shadows Into Light"/>
                </a:rPr>
                <a:t>IN[n</a:t>
              </a:r>
              <a:r>
                <a:rPr lang="en-US" sz="2600" dirty="0" smtClean="0">
                  <a:latin typeface="+mn-lt"/>
                  <a:ea typeface="Calibri Regular" charset="0"/>
                  <a:cs typeface="Calibri Regular" charset="0"/>
                  <a:sym typeface="Shadows Into Light"/>
                </a:rPr>
                <a:t>]  </a:t>
              </a:r>
              <a:r>
                <a:rPr lang="en-US" sz="2600" dirty="0">
                  <a:latin typeface="+mn-lt"/>
                  <a:ea typeface="Calibri Regular" charset="0"/>
                  <a:cs typeface="Calibri Regular" charset="0"/>
                  <a:sym typeface="Shadows Into Light"/>
                </a:rPr>
                <a:t>=          OUT[n’]</a:t>
              </a:r>
            </a:p>
          </p:txBody>
        </p:sp>
        <p:sp>
          <p:nvSpPr>
            <p:cNvPr id="23" name="Shape 302"/>
            <p:cNvSpPr txBox="1"/>
            <p:nvPr/>
          </p:nvSpPr>
          <p:spPr>
            <a:xfrm>
              <a:off x="1793295" y="3359226"/>
              <a:ext cx="1927213" cy="857401"/>
            </a:xfrm>
            <a:prstGeom prst="rect">
              <a:avLst/>
            </a:prstGeom>
            <a:noFill/>
            <a:ln>
              <a:noFill/>
            </a:ln>
          </p:spPr>
          <p:txBody>
            <a:bodyPr lIns="91425" tIns="45700" rIns="91425" bIns="45700" anchor="t" anchorCtr="0">
              <a:noAutofit/>
            </a:bodyPr>
            <a:lstStyle/>
            <a:p>
              <a:pPr algn="ctr">
                <a:lnSpc>
                  <a:spcPct val="115000"/>
                </a:lnSpc>
                <a:spcBef>
                  <a:spcPts val="591"/>
                </a:spcBef>
              </a:pPr>
              <a:r>
                <a:rPr lang="en-US" sz="2000" dirty="0">
                  <a:latin typeface="+mn-lt"/>
                  <a:ea typeface="Calibri Regular" charset="0"/>
                  <a:cs typeface="Calibri Regular" charset="0"/>
                  <a:sym typeface="Shadows Into Light"/>
                </a:rPr>
                <a:t>n’ ∈ predecessors(n)</a:t>
              </a:r>
            </a:p>
          </p:txBody>
        </p:sp>
        <p:sp>
          <p:nvSpPr>
            <p:cNvPr id="24" name="Shape 303"/>
            <p:cNvSpPr txBox="1"/>
            <p:nvPr/>
          </p:nvSpPr>
          <p:spPr>
            <a:xfrm>
              <a:off x="2298575" y="2715041"/>
              <a:ext cx="756000" cy="1340400"/>
            </a:xfrm>
            <a:prstGeom prst="rect">
              <a:avLst/>
            </a:prstGeom>
            <a:noFill/>
            <a:ln>
              <a:noFill/>
            </a:ln>
          </p:spPr>
          <p:txBody>
            <a:bodyPr lIns="91425" tIns="91425" rIns="91425" bIns="91425" anchor="t" anchorCtr="0">
              <a:noAutofit/>
            </a:bodyPr>
            <a:lstStyle/>
            <a:p>
              <a:pPr>
                <a:buClr>
                  <a:srgbClr val="000000"/>
                </a:buClr>
                <a:buSzPct val="25000"/>
              </a:pPr>
              <a:r>
                <a:rPr lang="en-US" sz="4800" b="1" dirty="0">
                  <a:latin typeface="+mn-lt"/>
                </a:rPr>
                <a:t>∪</a:t>
              </a:r>
            </a:p>
          </p:txBody>
        </p:sp>
      </p:grpSp>
      <p:sp>
        <p:nvSpPr>
          <p:cNvPr id="25" name="Shape 311"/>
          <p:cNvSpPr txBox="1"/>
          <p:nvPr/>
        </p:nvSpPr>
        <p:spPr>
          <a:xfrm>
            <a:off x="381002" y="3187413"/>
            <a:ext cx="2058398" cy="88736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Output Relations:</a:t>
            </a:r>
          </a:p>
          <a:p>
            <a:endParaRPr sz="2000" b="1" dirty="0">
              <a:latin typeface="+mn-lt"/>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animEffect transition="in" filter="dissolve">
                                      <p:cBhvr>
                                        <p:cTn id="7" dur="500"/>
                                        <p:tgtEl>
                                          <p:spTgt spid="1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Shape 398"/>
          <p:cNvSpPr txBox="1"/>
          <p:nvPr/>
        </p:nvSpPr>
        <p:spPr>
          <a:xfrm>
            <a:off x="369650" y="1851487"/>
            <a:ext cx="2201507" cy="1335925"/>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smtClean="0">
                <a:latin typeface="Consolas"/>
                <a:ea typeface="Consolas"/>
                <a:cs typeface="Consolas"/>
                <a:sym typeface="Consolas"/>
              </a:rPr>
              <a:t>kill(</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a:latin typeface="Consolas"/>
                <a:ea typeface="Consolas"/>
                <a:cs typeface="Consolas"/>
                <a:sym typeface="Consolas"/>
              </a:rPr>
              <a:t>gen (</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b="1" dirty="0" smtClean="0">
                <a:solidFill>
                  <a:srgbClr val="FF0000"/>
                </a:solidFill>
                <a:latin typeface="Consolas"/>
                <a:ea typeface="Consolas"/>
                <a:cs typeface="Consolas"/>
                <a:sym typeface="Consolas"/>
              </a:rPr>
              <a:t>next(</a:t>
            </a:r>
            <a:r>
              <a:rPr lang="en-US" sz="1800" b="1" dirty="0" err="1" smtClean="0">
                <a:solidFill>
                  <a:srgbClr val="FF0000"/>
                </a:solidFill>
                <a:latin typeface="Consolas"/>
                <a:ea typeface="Consolas"/>
                <a:cs typeface="Consolas"/>
                <a:sym typeface="Consolas"/>
              </a:rPr>
              <a:t>n</a:t>
            </a:r>
            <a:r>
              <a:rPr lang="en-US" sz="1800" b="1" dirty="0" err="1">
                <a:solidFill>
                  <a:srgbClr val="FF0000"/>
                </a:solidFill>
                <a:latin typeface="Consolas"/>
                <a:ea typeface="Consolas"/>
                <a:cs typeface="Consolas"/>
                <a:sym typeface="Consolas"/>
              </a:rPr>
              <a:t>:N</a:t>
            </a:r>
            <a:r>
              <a:rPr lang="en-US" sz="1800" b="1" dirty="0" smtClean="0">
                <a:solidFill>
                  <a:srgbClr val="FF0000"/>
                </a:solidFill>
                <a:latin typeface="Consolas"/>
                <a:ea typeface="Consolas"/>
                <a:cs typeface="Consolas"/>
                <a:sym typeface="Consolas"/>
              </a:rPr>
              <a:t>, </a:t>
            </a:r>
            <a:r>
              <a:rPr lang="en-US" sz="1800" b="1" dirty="0" err="1" smtClean="0">
                <a:solidFill>
                  <a:srgbClr val="FF0000"/>
                </a:solidFill>
                <a:latin typeface="Consolas"/>
                <a:ea typeface="Consolas"/>
                <a:cs typeface="Consolas"/>
                <a:sym typeface="Consolas"/>
              </a:rPr>
              <a:t>m</a:t>
            </a:r>
            <a:r>
              <a:rPr lang="en-US" sz="1800" b="1" dirty="0" err="1">
                <a:solidFill>
                  <a:srgbClr val="FF0000"/>
                </a:solidFill>
                <a:latin typeface="Consolas"/>
                <a:ea typeface="Consolas"/>
                <a:cs typeface="Consolas"/>
                <a:sym typeface="Consolas"/>
              </a:rPr>
              <a:t>:N</a:t>
            </a:r>
            <a:r>
              <a:rPr lang="en-US" sz="1800" b="1" dirty="0" smtClean="0">
                <a:solidFill>
                  <a:srgbClr val="FF0000"/>
                </a:solidFill>
                <a:latin typeface="Consolas"/>
                <a:ea typeface="Consolas"/>
                <a:cs typeface="Consolas"/>
                <a:sym typeface="Consolas"/>
              </a:rPr>
              <a:t>)</a:t>
            </a:r>
            <a:endParaRPr lang="en-US" sz="1800" b="1" dirty="0">
              <a:solidFill>
                <a:srgbClr val="FF0000"/>
              </a:solidFill>
              <a:latin typeface="Consolas"/>
              <a:ea typeface="Consolas"/>
              <a:cs typeface="Consolas"/>
              <a:sym typeface="Consolas"/>
            </a:endParaRPr>
          </a:p>
          <a:p>
            <a:endParaRPr sz="1600" dirty="0">
              <a:latin typeface="Consolas"/>
              <a:ea typeface="Consolas"/>
              <a:cs typeface="Consolas"/>
              <a:sym typeface="Consolas"/>
            </a:endParaRPr>
          </a:p>
        </p:txBody>
      </p:sp>
      <p:sp>
        <p:nvSpPr>
          <p:cNvPr id="399" name="Shape 399"/>
          <p:cNvSpPr txBox="1"/>
          <p:nvPr/>
        </p:nvSpPr>
        <p:spPr>
          <a:xfrm>
            <a:off x="381000" y="3187413"/>
            <a:ext cx="2168558" cy="1140951"/>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Output Relations</a:t>
            </a:r>
            <a:r>
              <a:rPr lang="en-US" sz="2000" b="1" dirty="0" smtClean="0">
                <a:solidFill>
                  <a:srgbClr val="7030A0"/>
                </a:solidFill>
                <a:latin typeface="+mn-lt"/>
                <a:ea typeface="Calibri Regular" charset="0"/>
                <a:cs typeface="Calibri Regular" charset="0"/>
                <a:sym typeface="Shadows Into Light"/>
              </a:rPr>
              <a:t>:</a:t>
            </a:r>
            <a:endParaRPr lang="en-US" sz="2000" b="1" dirty="0">
              <a:solidFill>
                <a:srgbClr val="7030A0"/>
              </a:solidFill>
              <a:latin typeface="+mn-lt"/>
              <a:ea typeface="Calibri Regular" charset="0"/>
              <a:cs typeface="Calibri Regular" charset="0"/>
              <a:sym typeface="Shadows Into Light"/>
            </a:endParaRPr>
          </a:p>
        </p:txBody>
      </p:sp>
      <p:sp>
        <p:nvSpPr>
          <p:cNvPr id="400" name="Shape 400"/>
          <p:cNvSpPr txBox="1"/>
          <p:nvPr/>
        </p:nvSpPr>
        <p:spPr>
          <a:xfrm>
            <a:off x="381000" y="4328363"/>
            <a:ext cx="4204200" cy="12405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Rules:</a:t>
            </a:r>
          </a:p>
          <a:p>
            <a:endParaRPr sz="1600" dirty="0">
              <a:latin typeface="+mn-lt"/>
              <a:ea typeface="Calibri Regular" charset="0"/>
              <a:cs typeface="Calibri Regular" charset="0"/>
              <a:sym typeface="Shadows Into Light"/>
            </a:endParaRPr>
          </a:p>
        </p:txBody>
      </p:sp>
      <p:sp>
        <p:nvSpPr>
          <p:cNvPr id="406" name="Shape 406"/>
          <p:cNvSpPr/>
          <p:nvPr/>
        </p:nvSpPr>
        <p:spPr>
          <a:xfrm>
            <a:off x="3189850" y="1450543"/>
            <a:ext cx="3972950" cy="963708"/>
          </a:xfrm>
          <a:prstGeom prst="wedgeRectCallout">
            <a:avLst>
              <a:gd name="adj1" fmla="val -72236"/>
              <a:gd name="adj2" fmla="val 103569"/>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dirty="0">
                <a:latin typeface="+mn-lt"/>
                <a:ea typeface="Calibri Regular" charset="0"/>
                <a:cs typeface="Calibri Regular" charset="0"/>
                <a:sym typeface="Shadows Into Light"/>
              </a:rPr>
              <a:t>Statement </a:t>
            </a:r>
            <a:r>
              <a:rPr lang="en-US" sz="2400" b="1" dirty="0">
                <a:latin typeface="+mn-lt"/>
                <a:ea typeface="Consolas"/>
                <a:cs typeface="Consolas"/>
                <a:sym typeface="Consolas"/>
              </a:rPr>
              <a:t>m</a:t>
            </a:r>
            <a:r>
              <a:rPr lang="en-US" sz="2400" dirty="0">
                <a:latin typeface="+mn-lt"/>
                <a:ea typeface="Calibri Regular" charset="0"/>
                <a:cs typeface="Calibri Regular" charset="0"/>
                <a:sym typeface="Shadows Into Light"/>
              </a:rPr>
              <a:t> is an immediate successor of statement </a:t>
            </a:r>
            <a:r>
              <a:rPr lang="en-US" sz="2400" b="1" dirty="0">
                <a:latin typeface="+mn-lt"/>
                <a:ea typeface="Consolas"/>
                <a:cs typeface="Consolas"/>
                <a:sym typeface="Consolas"/>
              </a:rPr>
              <a:t>n</a:t>
            </a:r>
            <a:r>
              <a:rPr lang="en-US" sz="2400" dirty="0">
                <a:latin typeface="+mn-lt"/>
                <a:ea typeface="Calibri Regular" charset="0"/>
                <a:cs typeface="Calibri Regular" charset="0"/>
                <a:sym typeface="Shadows Into Light"/>
              </a:rPr>
              <a:t>.</a:t>
            </a:r>
          </a:p>
        </p:txBody>
      </p:sp>
      <p:sp>
        <p:nvSpPr>
          <p:cNvPr id="18" name="Shape 309"/>
          <p:cNvSpPr txBox="1">
            <a:spLocks noGrp="1"/>
          </p:cNvSpPr>
          <p:nvPr>
            <p:ph type="title"/>
          </p:nvPr>
        </p:nvSpPr>
        <p:spPr>
          <a:xfrm>
            <a:off x="384630" y="10039"/>
            <a:ext cx="8382000" cy="1143000"/>
          </a:xfrm>
          <a:prstGeom prst="rect">
            <a:avLst/>
          </a:prstGeom>
        </p:spPr>
        <p:txBody>
          <a:bodyPr vert="horz" lIns="91425" tIns="91425" rIns="91425" bIns="91425" rtlCol="0" anchor="ctr" anchorCtr="0">
            <a:noAutofit/>
          </a:bodyPr>
          <a:lstStyle/>
          <a:p>
            <a:r>
              <a:rPr lang="en-US" sz="4000" dirty="0"/>
              <a:t>Reaching Definitions Analysis in </a:t>
            </a:r>
            <a:r>
              <a:rPr lang="en-US" sz="4000" dirty="0" err="1"/>
              <a:t>Datalog</a:t>
            </a:r>
            <a:endParaRPr lang="en-US" sz="4000" dirty="0"/>
          </a:p>
        </p:txBody>
      </p:sp>
      <p:sp>
        <p:nvSpPr>
          <p:cNvPr id="12" name="Shape 299"/>
          <p:cNvSpPr txBox="1"/>
          <p:nvPr/>
        </p:nvSpPr>
        <p:spPr>
          <a:xfrm>
            <a:off x="3237091" y="2615775"/>
            <a:ext cx="5284609" cy="922200"/>
          </a:xfrm>
          <a:prstGeom prst="rect">
            <a:avLst/>
          </a:prstGeom>
          <a:noFill/>
          <a:ln>
            <a:noFill/>
          </a:ln>
        </p:spPr>
        <p:txBody>
          <a:bodyPr lIns="91425" tIns="45700" rIns="91425" bIns="45700" anchor="t" anchorCtr="0">
            <a:noAutofit/>
          </a:bodyPr>
          <a:lstStyle/>
          <a:p>
            <a:pPr>
              <a:lnSpc>
                <a:spcPct val="115000"/>
              </a:lnSpc>
              <a:spcBef>
                <a:spcPts val="591"/>
              </a:spcBef>
            </a:pPr>
            <a:r>
              <a:rPr lang="en-US" sz="2600" dirty="0">
                <a:latin typeface="+mn-lt"/>
                <a:ea typeface="Calibri Regular" charset="0"/>
                <a:cs typeface="Calibri Regular" charset="0"/>
                <a:sym typeface="Shadows Into Light"/>
              </a:rPr>
              <a:t>OUT[n] </a:t>
            </a:r>
            <a:r>
              <a:rPr lang="en-US" sz="2600" dirty="0" smtClean="0">
                <a:latin typeface="+mn-lt"/>
                <a:ea typeface="Calibri Regular" charset="0"/>
                <a:cs typeface="Calibri Regular" charset="0"/>
                <a:sym typeface="Shadows Into Light"/>
              </a:rPr>
              <a:t> =  (</a:t>
            </a:r>
            <a:r>
              <a:rPr lang="en-US" sz="2600" dirty="0">
                <a:latin typeface="+mn-lt"/>
                <a:ea typeface="Calibri Regular" charset="0"/>
                <a:cs typeface="Calibri Regular" charset="0"/>
                <a:sym typeface="Shadows Into Light"/>
              </a:rPr>
              <a:t>IN[n] - KILL[n]) ∪ GEN[n]</a:t>
            </a:r>
          </a:p>
        </p:txBody>
      </p:sp>
      <p:grpSp>
        <p:nvGrpSpPr>
          <p:cNvPr id="19" name="Shape 300"/>
          <p:cNvGrpSpPr/>
          <p:nvPr/>
        </p:nvGrpSpPr>
        <p:grpSpPr>
          <a:xfrm>
            <a:off x="3215491" y="3191294"/>
            <a:ext cx="3593100" cy="1501585"/>
            <a:chOff x="903500" y="2715041"/>
            <a:chExt cx="3593100" cy="1501586"/>
          </a:xfrm>
        </p:grpSpPr>
        <p:sp>
          <p:nvSpPr>
            <p:cNvPr id="20" name="Shape 301"/>
            <p:cNvSpPr txBox="1"/>
            <p:nvPr/>
          </p:nvSpPr>
          <p:spPr>
            <a:xfrm>
              <a:off x="903500" y="2869325"/>
              <a:ext cx="3593100" cy="1013400"/>
            </a:xfrm>
            <a:prstGeom prst="rect">
              <a:avLst/>
            </a:prstGeom>
            <a:noFill/>
            <a:ln>
              <a:noFill/>
            </a:ln>
          </p:spPr>
          <p:txBody>
            <a:bodyPr lIns="91425" tIns="45700" rIns="91425" bIns="45700" anchor="t" anchorCtr="0">
              <a:noAutofit/>
            </a:bodyPr>
            <a:lstStyle/>
            <a:p>
              <a:pPr algn="ctr">
                <a:lnSpc>
                  <a:spcPct val="115000"/>
                </a:lnSpc>
                <a:spcBef>
                  <a:spcPts val="591"/>
                </a:spcBef>
              </a:pPr>
              <a:r>
                <a:rPr lang="en-US" sz="2600" dirty="0">
                  <a:latin typeface="+mn-lt"/>
                  <a:ea typeface="Calibri Regular" charset="0"/>
                  <a:cs typeface="Calibri Regular" charset="0"/>
                  <a:sym typeface="Shadows Into Light"/>
                </a:rPr>
                <a:t>IN[n</a:t>
              </a:r>
              <a:r>
                <a:rPr lang="en-US" sz="2600" dirty="0" smtClean="0">
                  <a:latin typeface="+mn-lt"/>
                  <a:ea typeface="Calibri Regular" charset="0"/>
                  <a:cs typeface="Calibri Regular" charset="0"/>
                  <a:sym typeface="Shadows Into Light"/>
                </a:rPr>
                <a:t>]  </a:t>
              </a:r>
              <a:r>
                <a:rPr lang="en-US" sz="2600" dirty="0">
                  <a:latin typeface="+mn-lt"/>
                  <a:ea typeface="Calibri Regular" charset="0"/>
                  <a:cs typeface="Calibri Regular" charset="0"/>
                  <a:sym typeface="Shadows Into Light"/>
                </a:rPr>
                <a:t>=          OUT[n’]</a:t>
              </a:r>
            </a:p>
          </p:txBody>
        </p:sp>
        <p:sp>
          <p:nvSpPr>
            <p:cNvPr id="21" name="Shape 302"/>
            <p:cNvSpPr txBox="1"/>
            <p:nvPr/>
          </p:nvSpPr>
          <p:spPr>
            <a:xfrm>
              <a:off x="1793295" y="3359226"/>
              <a:ext cx="1927213" cy="857401"/>
            </a:xfrm>
            <a:prstGeom prst="rect">
              <a:avLst/>
            </a:prstGeom>
            <a:noFill/>
            <a:ln>
              <a:noFill/>
            </a:ln>
          </p:spPr>
          <p:txBody>
            <a:bodyPr lIns="91425" tIns="45700" rIns="91425" bIns="45700" anchor="t" anchorCtr="0">
              <a:noAutofit/>
            </a:bodyPr>
            <a:lstStyle/>
            <a:p>
              <a:pPr algn="ctr">
                <a:lnSpc>
                  <a:spcPct val="115000"/>
                </a:lnSpc>
                <a:spcBef>
                  <a:spcPts val="591"/>
                </a:spcBef>
              </a:pPr>
              <a:r>
                <a:rPr lang="en-US" sz="2000" b="1" dirty="0">
                  <a:solidFill>
                    <a:srgbClr val="FF0000"/>
                  </a:solidFill>
                  <a:latin typeface="+mn-lt"/>
                  <a:ea typeface="Calibri Regular" charset="0"/>
                  <a:cs typeface="Calibri Regular" charset="0"/>
                  <a:sym typeface="Shadows Into Light"/>
                </a:rPr>
                <a:t>n’ ∈ predecessors(n)</a:t>
              </a:r>
            </a:p>
          </p:txBody>
        </p:sp>
        <p:sp>
          <p:nvSpPr>
            <p:cNvPr id="22" name="Shape 303"/>
            <p:cNvSpPr txBox="1"/>
            <p:nvPr/>
          </p:nvSpPr>
          <p:spPr>
            <a:xfrm>
              <a:off x="2298575" y="2715041"/>
              <a:ext cx="756000" cy="1340400"/>
            </a:xfrm>
            <a:prstGeom prst="rect">
              <a:avLst/>
            </a:prstGeom>
            <a:noFill/>
            <a:ln>
              <a:noFill/>
            </a:ln>
          </p:spPr>
          <p:txBody>
            <a:bodyPr lIns="91425" tIns="91425" rIns="91425" bIns="91425" anchor="t" anchorCtr="0">
              <a:noAutofit/>
            </a:bodyPr>
            <a:lstStyle/>
            <a:p>
              <a:pPr>
                <a:buClr>
                  <a:srgbClr val="000000"/>
                </a:buClr>
                <a:buSzPct val="25000"/>
              </a:pPr>
              <a:r>
                <a:rPr lang="en-US" sz="4800" b="1" dirty="0">
                  <a:latin typeface="+mn-lt"/>
                </a:rPr>
                <a:t>∪</a:t>
              </a:r>
            </a:p>
          </p:txBody>
        </p:sp>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8">
                                            <p:txEl>
                                              <p:pRg st="3" end="3"/>
                                            </p:txEl>
                                          </p:spTgt>
                                        </p:tgtEl>
                                        <p:attrNameLst>
                                          <p:attrName>style.visibility</p:attrName>
                                        </p:attrNameLst>
                                      </p:cBhvr>
                                      <p:to>
                                        <p:strVal val="visible"/>
                                      </p:to>
                                    </p:set>
                                    <p:animEffect transition="in" filter="dissolve">
                                      <p:cBhvr>
                                        <p:cTn id="7" dur="500"/>
                                        <p:tgtEl>
                                          <p:spTgt spid="39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6"/>
                                        </p:tgtEl>
                                        <p:attrNameLst>
                                          <p:attrName>style.visibility</p:attrName>
                                        </p:attrNameLst>
                                      </p:cBhvr>
                                      <p:to>
                                        <p:strVal val="visible"/>
                                      </p:to>
                                    </p:set>
                                    <p:animEffect transition="in" filter="dissolve">
                                      <p:cBhvr>
                                        <p:cTn id="12" dur="500"/>
                                        <p:tgtEl>
                                          <p:spTgt spid="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384630" y="10039"/>
            <a:ext cx="8382000" cy="1143000"/>
          </a:xfrm>
          <a:prstGeom prst="rect">
            <a:avLst/>
          </a:prstGeom>
        </p:spPr>
        <p:txBody>
          <a:bodyPr vert="horz" lIns="91425" tIns="91425" rIns="91425" bIns="91425" rtlCol="0" anchor="ctr" anchorCtr="0">
            <a:noAutofit/>
          </a:bodyPr>
          <a:lstStyle/>
          <a:p>
            <a:r>
              <a:rPr lang="en-US" sz="4000" dirty="0"/>
              <a:t>Reaching Definitions Analysis in </a:t>
            </a:r>
            <a:r>
              <a:rPr lang="en-US" sz="4000" dirty="0" err="1"/>
              <a:t>Datalog</a:t>
            </a:r>
            <a:endParaRPr lang="en-US" sz="4000" dirty="0"/>
          </a:p>
        </p:txBody>
      </p:sp>
      <p:sp>
        <p:nvSpPr>
          <p:cNvPr id="311" name="Shape 311"/>
          <p:cNvSpPr txBox="1"/>
          <p:nvPr/>
        </p:nvSpPr>
        <p:spPr>
          <a:xfrm>
            <a:off x="381001" y="3187413"/>
            <a:ext cx="2190156" cy="88736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Output Relations:</a:t>
            </a:r>
          </a:p>
          <a:p>
            <a:endParaRPr sz="1600" b="1" dirty="0">
              <a:latin typeface="+mn-lt"/>
              <a:ea typeface="Consolas"/>
              <a:cs typeface="Consolas"/>
              <a:sym typeface="Consolas"/>
            </a:endParaRPr>
          </a:p>
          <a:p>
            <a:endParaRPr sz="2000" b="1" dirty="0">
              <a:latin typeface="+mn-lt"/>
              <a:ea typeface="Calibri Regular" charset="0"/>
              <a:cs typeface="Calibri Regular" charset="0"/>
              <a:sym typeface="Shadows Into Light"/>
            </a:endParaRPr>
          </a:p>
        </p:txBody>
      </p:sp>
      <p:sp>
        <p:nvSpPr>
          <p:cNvPr id="312" name="Shape 312"/>
          <p:cNvSpPr txBox="1"/>
          <p:nvPr/>
        </p:nvSpPr>
        <p:spPr>
          <a:xfrm>
            <a:off x="381000" y="4328363"/>
            <a:ext cx="4204200" cy="12405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Rules:</a:t>
            </a:r>
          </a:p>
          <a:p>
            <a:endParaRPr sz="1600" b="1" dirty="0">
              <a:latin typeface="+mn-lt"/>
              <a:ea typeface="Calibri Regular" charset="0"/>
              <a:cs typeface="Calibri Regular" charset="0"/>
              <a:sym typeface="Shadows Into Light"/>
            </a:endParaRPr>
          </a:p>
        </p:txBody>
      </p:sp>
      <p:sp>
        <p:nvSpPr>
          <p:cNvPr id="11" name="Shape 299"/>
          <p:cNvSpPr txBox="1"/>
          <p:nvPr/>
        </p:nvSpPr>
        <p:spPr>
          <a:xfrm>
            <a:off x="3237091" y="2615775"/>
            <a:ext cx="5284609" cy="922200"/>
          </a:xfrm>
          <a:prstGeom prst="rect">
            <a:avLst/>
          </a:prstGeom>
          <a:noFill/>
          <a:ln>
            <a:noFill/>
          </a:ln>
        </p:spPr>
        <p:txBody>
          <a:bodyPr lIns="91425" tIns="45700" rIns="91425" bIns="45700" anchor="t" anchorCtr="0">
            <a:noAutofit/>
          </a:bodyPr>
          <a:lstStyle/>
          <a:p>
            <a:pPr>
              <a:lnSpc>
                <a:spcPct val="115000"/>
              </a:lnSpc>
              <a:spcBef>
                <a:spcPts val="591"/>
              </a:spcBef>
            </a:pPr>
            <a:r>
              <a:rPr lang="en-US" sz="2600" dirty="0">
                <a:latin typeface="+mn-lt"/>
                <a:ea typeface="Calibri Regular" charset="0"/>
                <a:cs typeface="Calibri Regular" charset="0"/>
                <a:sym typeface="Shadows Into Light"/>
              </a:rPr>
              <a:t>OUT[n] </a:t>
            </a:r>
            <a:r>
              <a:rPr lang="en-US" sz="2600" dirty="0" smtClean="0">
                <a:latin typeface="+mn-lt"/>
                <a:ea typeface="Calibri Regular" charset="0"/>
                <a:cs typeface="Calibri Regular" charset="0"/>
                <a:sym typeface="Shadows Into Light"/>
              </a:rPr>
              <a:t> =  (</a:t>
            </a:r>
            <a:r>
              <a:rPr lang="en-US" sz="2600" dirty="0">
                <a:latin typeface="+mn-lt"/>
                <a:ea typeface="Calibri Regular" charset="0"/>
                <a:cs typeface="Calibri Regular" charset="0"/>
                <a:sym typeface="Shadows Into Light"/>
              </a:rPr>
              <a:t>IN[n] - KILL[n]) ∪ GEN[n]</a:t>
            </a:r>
          </a:p>
        </p:txBody>
      </p:sp>
      <p:grpSp>
        <p:nvGrpSpPr>
          <p:cNvPr id="17" name="Shape 300"/>
          <p:cNvGrpSpPr/>
          <p:nvPr/>
        </p:nvGrpSpPr>
        <p:grpSpPr>
          <a:xfrm>
            <a:off x="3215491" y="3191294"/>
            <a:ext cx="3593100" cy="1501585"/>
            <a:chOff x="903500" y="2715041"/>
            <a:chExt cx="3593100" cy="1501586"/>
          </a:xfrm>
        </p:grpSpPr>
        <p:sp>
          <p:nvSpPr>
            <p:cNvPr id="18" name="Shape 301"/>
            <p:cNvSpPr txBox="1"/>
            <p:nvPr/>
          </p:nvSpPr>
          <p:spPr>
            <a:xfrm>
              <a:off x="903500" y="2869325"/>
              <a:ext cx="3593100" cy="1013400"/>
            </a:xfrm>
            <a:prstGeom prst="rect">
              <a:avLst/>
            </a:prstGeom>
            <a:noFill/>
            <a:ln>
              <a:noFill/>
            </a:ln>
          </p:spPr>
          <p:txBody>
            <a:bodyPr lIns="91425" tIns="45700" rIns="91425" bIns="45700" anchor="t" anchorCtr="0">
              <a:noAutofit/>
            </a:bodyPr>
            <a:lstStyle/>
            <a:p>
              <a:pPr algn="ctr">
                <a:lnSpc>
                  <a:spcPct val="115000"/>
                </a:lnSpc>
                <a:spcBef>
                  <a:spcPts val="591"/>
                </a:spcBef>
              </a:pPr>
              <a:r>
                <a:rPr lang="en-US" sz="2600" dirty="0">
                  <a:latin typeface="+mn-lt"/>
                  <a:ea typeface="Calibri Regular" charset="0"/>
                  <a:cs typeface="Calibri Regular" charset="0"/>
                  <a:sym typeface="Shadows Into Light"/>
                </a:rPr>
                <a:t>IN[n</a:t>
              </a:r>
              <a:r>
                <a:rPr lang="en-US" sz="2600" dirty="0" smtClean="0">
                  <a:latin typeface="+mn-lt"/>
                  <a:ea typeface="Calibri Regular" charset="0"/>
                  <a:cs typeface="Calibri Regular" charset="0"/>
                  <a:sym typeface="Shadows Into Light"/>
                </a:rPr>
                <a:t>]  </a:t>
              </a:r>
              <a:r>
                <a:rPr lang="en-US" sz="2600" dirty="0">
                  <a:latin typeface="+mn-lt"/>
                  <a:ea typeface="Calibri Regular" charset="0"/>
                  <a:cs typeface="Calibri Regular" charset="0"/>
                  <a:sym typeface="Shadows Into Light"/>
                </a:rPr>
                <a:t>=          OUT[n’]</a:t>
              </a:r>
            </a:p>
          </p:txBody>
        </p:sp>
        <p:sp>
          <p:nvSpPr>
            <p:cNvPr id="19" name="Shape 302"/>
            <p:cNvSpPr txBox="1"/>
            <p:nvPr/>
          </p:nvSpPr>
          <p:spPr>
            <a:xfrm>
              <a:off x="1793295" y="3359226"/>
              <a:ext cx="1927213" cy="857401"/>
            </a:xfrm>
            <a:prstGeom prst="rect">
              <a:avLst/>
            </a:prstGeom>
            <a:noFill/>
            <a:ln>
              <a:noFill/>
            </a:ln>
          </p:spPr>
          <p:txBody>
            <a:bodyPr lIns="91425" tIns="45700" rIns="91425" bIns="45700" anchor="t" anchorCtr="0">
              <a:noAutofit/>
            </a:bodyPr>
            <a:lstStyle/>
            <a:p>
              <a:pPr algn="ctr">
                <a:lnSpc>
                  <a:spcPct val="115000"/>
                </a:lnSpc>
                <a:spcBef>
                  <a:spcPts val="591"/>
                </a:spcBef>
              </a:pPr>
              <a:r>
                <a:rPr lang="en-US" sz="2000" dirty="0">
                  <a:latin typeface="+mn-lt"/>
                  <a:ea typeface="Calibri Regular" charset="0"/>
                  <a:cs typeface="Calibri Regular" charset="0"/>
                  <a:sym typeface="Shadows Into Light"/>
                </a:rPr>
                <a:t>n’ ∈ predecessors(n)</a:t>
              </a:r>
            </a:p>
          </p:txBody>
        </p:sp>
        <p:sp>
          <p:nvSpPr>
            <p:cNvPr id="20" name="Shape 303"/>
            <p:cNvSpPr txBox="1"/>
            <p:nvPr/>
          </p:nvSpPr>
          <p:spPr>
            <a:xfrm>
              <a:off x="2298575" y="2715041"/>
              <a:ext cx="756000" cy="1340400"/>
            </a:xfrm>
            <a:prstGeom prst="rect">
              <a:avLst/>
            </a:prstGeom>
            <a:noFill/>
            <a:ln>
              <a:noFill/>
            </a:ln>
          </p:spPr>
          <p:txBody>
            <a:bodyPr lIns="91425" tIns="91425" rIns="91425" bIns="91425" anchor="t" anchorCtr="0">
              <a:noAutofit/>
            </a:bodyPr>
            <a:lstStyle/>
            <a:p>
              <a:pPr>
                <a:buClr>
                  <a:srgbClr val="000000"/>
                </a:buClr>
                <a:buSzPct val="25000"/>
              </a:pPr>
              <a:r>
                <a:rPr lang="en-US" sz="4800" b="1" dirty="0">
                  <a:latin typeface="+mn-lt"/>
                </a:rPr>
                <a:t>∪</a:t>
              </a:r>
            </a:p>
          </p:txBody>
        </p:sp>
      </p:grpSp>
      <p:sp>
        <p:nvSpPr>
          <p:cNvPr id="12" name="Shape 398"/>
          <p:cNvSpPr txBox="1"/>
          <p:nvPr/>
        </p:nvSpPr>
        <p:spPr>
          <a:xfrm>
            <a:off x="369650" y="1851487"/>
            <a:ext cx="2201507" cy="1335925"/>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smtClean="0">
                <a:latin typeface="Consolas"/>
                <a:ea typeface="Consolas"/>
                <a:cs typeface="Consolas"/>
                <a:sym typeface="Consolas"/>
              </a:rPr>
              <a:t>kill(</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a:latin typeface="Consolas"/>
                <a:ea typeface="Consolas"/>
                <a:cs typeface="Consolas"/>
                <a:sym typeface="Consolas"/>
              </a:rPr>
              <a:t>gen (</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smtClean="0">
                <a:solidFill>
                  <a:schemeClr val="tx1"/>
                </a:solidFill>
                <a:latin typeface="Consolas"/>
                <a:ea typeface="Consolas"/>
                <a:cs typeface="Consolas"/>
                <a:sym typeface="Consolas"/>
              </a:rPr>
              <a:t>next(</a:t>
            </a:r>
            <a:r>
              <a:rPr lang="en-US" sz="1800" dirty="0" err="1" smtClean="0">
                <a:solidFill>
                  <a:schemeClr val="tx1"/>
                </a:solidFill>
                <a:latin typeface="Consolas"/>
                <a:ea typeface="Consolas"/>
                <a:cs typeface="Consolas"/>
                <a:sym typeface="Consolas"/>
              </a:rPr>
              <a:t>n</a:t>
            </a:r>
            <a:r>
              <a:rPr lang="en-US" sz="1800" dirty="0" err="1">
                <a:solidFill>
                  <a:schemeClr val="tx1"/>
                </a:solidFill>
                <a:latin typeface="Consolas"/>
                <a:ea typeface="Consolas"/>
                <a:cs typeface="Consolas"/>
                <a:sym typeface="Consolas"/>
              </a:rPr>
              <a:t>:N</a:t>
            </a:r>
            <a:r>
              <a:rPr lang="en-US" sz="1800" dirty="0" smtClean="0">
                <a:solidFill>
                  <a:schemeClr val="tx1"/>
                </a:solidFill>
                <a:latin typeface="Consolas"/>
                <a:ea typeface="Consolas"/>
                <a:cs typeface="Consolas"/>
                <a:sym typeface="Consolas"/>
              </a:rPr>
              <a:t>, </a:t>
            </a:r>
            <a:r>
              <a:rPr lang="en-US" sz="1800" dirty="0" err="1" smtClean="0">
                <a:solidFill>
                  <a:schemeClr val="tx1"/>
                </a:solidFill>
                <a:latin typeface="Consolas"/>
                <a:ea typeface="Consolas"/>
                <a:cs typeface="Consolas"/>
                <a:sym typeface="Consolas"/>
              </a:rPr>
              <a:t>m</a:t>
            </a:r>
            <a:r>
              <a:rPr lang="en-US" sz="1800" dirty="0" err="1">
                <a:solidFill>
                  <a:schemeClr val="tx1"/>
                </a:solidFill>
                <a:latin typeface="Consolas"/>
                <a:ea typeface="Consolas"/>
                <a:cs typeface="Consolas"/>
                <a:sym typeface="Consolas"/>
              </a:rPr>
              <a:t>:N</a:t>
            </a:r>
            <a:r>
              <a:rPr lang="en-US" sz="1800" dirty="0" smtClean="0">
                <a:solidFill>
                  <a:schemeClr val="tx1"/>
                </a:solidFill>
                <a:latin typeface="Consolas"/>
                <a:ea typeface="Consolas"/>
                <a:cs typeface="Consolas"/>
                <a:sym typeface="Consolas"/>
              </a:rPr>
              <a:t>)</a:t>
            </a:r>
            <a:endParaRPr lang="en-US" sz="1800" dirty="0">
              <a:solidFill>
                <a:schemeClr val="tx1"/>
              </a:solidFill>
              <a:latin typeface="Consolas"/>
              <a:ea typeface="Consolas"/>
              <a:cs typeface="Consolas"/>
              <a:sym typeface="Consolas"/>
            </a:endParaRPr>
          </a:p>
          <a:p>
            <a:endParaRPr sz="1600" dirty="0">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5" name="Shape 325"/>
          <p:cNvSpPr txBox="1"/>
          <p:nvPr/>
        </p:nvSpPr>
        <p:spPr>
          <a:xfrm>
            <a:off x="381001" y="3187412"/>
            <a:ext cx="2168557" cy="1171563"/>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Output Relations:</a:t>
            </a:r>
          </a:p>
          <a:p>
            <a:r>
              <a:rPr lang="en-US" sz="1800" b="1" dirty="0">
                <a:solidFill>
                  <a:srgbClr val="FF0000"/>
                </a:solidFill>
                <a:latin typeface="Consolas"/>
                <a:ea typeface="Consolas"/>
                <a:cs typeface="Consolas"/>
                <a:sym typeface="Consolas"/>
              </a:rPr>
              <a:t>in (</a:t>
            </a:r>
            <a:r>
              <a:rPr lang="en-US" sz="1800" b="1" dirty="0" err="1" smtClean="0">
                <a:solidFill>
                  <a:srgbClr val="FF0000"/>
                </a:solidFill>
                <a:latin typeface="Consolas"/>
                <a:ea typeface="Consolas"/>
                <a:cs typeface="Consolas"/>
                <a:sym typeface="Consolas"/>
              </a:rPr>
              <a:t>n:N</a:t>
            </a:r>
            <a:r>
              <a:rPr lang="en-US" sz="1800" b="1" dirty="0" smtClean="0">
                <a:solidFill>
                  <a:srgbClr val="FF0000"/>
                </a:solidFill>
                <a:latin typeface="Consolas"/>
                <a:ea typeface="Consolas"/>
                <a:cs typeface="Consolas"/>
                <a:sym typeface="Consolas"/>
              </a:rPr>
              <a:t>, </a:t>
            </a:r>
            <a:r>
              <a:rPr lang="en-US" sz="1800" b="1" dirty="0" err="1" smtClean="0">
                <a:solidFill>
                  <a:srgbClr val="FF0000"/>
                </a:solidFill>
                <a:latin typeface="Consolas"/>
                <a:ea typeface="Consolas"/>
                <a:cs typeface="Consolas"/>
                <a:sym typeface="Consolas"/>
              </a:rPr>
              <a:t>d:D</a:t>
            </a:r>
            <a:r>
              <a:rPr lang="en-US" sz="1800" b="1" dirty="0" smtClean="0">
                <a:solidFill>
                  <a:srgbClr val="FF0000"/>
                </a:solidFill>
                <a:latin typeface="Consolas"/>
                <a:ea typeface="Consolas"/>
                <a:cs typeface="Consolas"/>
                <a:sym typeface="Consolas"/>
              </a:rPr>
              <a:t>)</a:t>
            </a:r>
            <a:endParaRPr lang="en-US" sz="1800" b="1" dirty="0">
              <a:solidFill>
                <a:srgbClr val="FF0000"/>
              </a:solidFill>
              <a:latin typeface="Consolas"/>
              <a:ea typeface="Consolas"/>
              <a:cs typeface="Consolas"/>
              <a:sym typeface="Consolas"/>
            </a:endParaRPr>
          </a:p>
        </p:txBody>
      </p:sp>
      <p:sp>
        <p:nvSpPr>
          <p:cNvPr id="326" name="Shape 326"/>
          <p:cNvSpPr txBox="1"/>
          <p:nvPr/>
        </p:nvSpPr>
        <p:spPr>
          <a:xfrm>
            <a:off x="381000" y="4328363"/>
            <a:ext cx="4204200" cy="12405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Rules:</a:t>
            </a:r>
          </a:p>
          <a:p>
            <a:endParaRPr sz="1600" b="1" dirty="0">
              <a:latin typeface="+mn-lt"/>
              <a:ea typeface="Calibri Regular" charset="0"/>
              <a:cs typeface="Calibri Regular" charset="0"/>
              <a:sym typeface="Shadows Into Light"/>
            </a:endParaRPr>
          </a:p>
        </p:txBody>
      </p:sp>
      <p:sp>
        <p:nvSpPr>
          <p:cNvPr id="17" name="Shape 309"/>
          <p:cNvSpPr txBox="1">
            <a:spLocks noGrp="1"/>
          </p:cNvSpPr>
          <p:nvPr>
            <p:ph type="title"/>
          </p:nvPr>
        </p:nvSpPr>
        <p:spPr>
          <a:xfrm>
            <a:off x="384630" y="10039"/>
            <a:ext cx="8382000" cy="1143000"/>
          </a:xfrm>
          <a:prstGeom prst="rect">
            <a:avLst/>
          </a:prstGeom>
        </p:spPr>
        <p:txBody>
          <a:bodyPr vert="horz" lIns="91425" tIns="91425" rIns="91425" bIns="91425" rtlCol="0" anchor="ctr" anchorCtr="0">
            <a:noAutofit/>
          </a:bodyPr>
          <a:lstStyle/>
          <a:p>
            <a:r>
              <a:rPr lang="en-US" sz="4000" dirty="0"/>
              <a:t>Reaching Definitions Analysis in </a:t>
            </a:r>
            <a:r>
              <a:rPr lang="en-US" sz="4000" dirty="0" err="1"/>
              <a:t>Datalog</a:t>
            </a:r>
            <a:endParaRPr lang="en-US" sz="4000" dirty="0"/>
          </a:p>
        </p:txBody>
      </p:sp>
      <p:sp>
        <p:nvSpPr>
          <p:cNvPr id="22" name="Shape 341"/>
          <p:cNvSpPr/>
          <p:nvPr/>
        </p:nvSpPr>
        <p:spPr>
          <a:xfrm>
            <a:off x="3443840" y="4912551"/>
            <a:ext cx="3972960" cy="1156820"/>
          </a:xfrm>
          <a:prstGeom prst="wedgeRectCallout">
            <a:avLst>
              <a:gd name="adj1" fmla="val -82715"/>
              <a:gd name="adj2" fmla="val -144828"/>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dirty="0">
                <a:latin typeface="+mn-lt"/>
                <a:ea typeface="Calibri Regular" charset="0"/>
                <a:cs typeface="Calibri Regular" charset="0"/>
                <a:sym typeface="Shadows Into Light"/>
              </a:rPr>
              <a:t>Definition </a:t>
            </a:r>
            <a:r>
              <a:rPr lang="en-US" sz="2400" b="1" dirty="0">
                <a:latin typeface="+mn-lt"/>
                <a:ea typeface="Consolas"/>
                <a:cs typeface="Consolas"/>
                <a:sym typeface="Consolas"/>
              </a:rPr>
              <a:t>d</a:t>
            </a:r>
            <a:r>
              <a:rPr lang="en-US" sz="2400" dirty="0">
                <a:latin typeface="+mn-lt"/>
                <a:ea typeface="Calibri Regular" charset="0"/>
                <a:cs typeface="Calibri Regular" charset="0"/>
                <a:sym typeface="Shadows Into Light"/>
              </a:rPr>
              <a:t> may reach the program point </a:t>
            </a:r>
            <a:r>
              <a:rPr lang="en-US" sz="2400" u="sng" dirty="0">
                <a:latin typeface="+mn-lt"/>
                <a:ea typeface="Calibri Regular" charset="0"/>
                <a:cs typeface="Calibri Regular" charset="0"/>
                <a:sym typeface="Shadows Into Light"/>
              </a:rPr>
              <a:t>just before</a:t>
            </a:r>
            <a:r>
              <a:rPr lang="en-US" sz="2400" dirty="0">
                <a:latin typeface="+mn-lt"/>
                <a:ea typeface="Calibri Regular" charset="0"/>
                <a:cs typeface="Calibri Regular" charset="0"/>
                <a:sym typeface="Shadows Into Light"/>
              </a:rPr>
              <a:t> statement </a:t>
            </a:r>
            <a:r>
              <a:rPr lang="en-US" sz="2400" b="1" dirty="0">
                <a:latin typeface="+mn-lt"/>
                <a:ea typeface="Consolas"/>
                <a:cs typeface="Consolas"/>
                <a:sym typeface="Consolas"/>
              </a:rPr>
              <a:t>n</a:t>
            </a:r>
            <a:r>
              <a:rPr lang="en-US" sz="2400" dirty="0">
                <a:latin typeface="+mn-lt"/>
                <a:ea typeface="Calibri Regular" charset="0"/>
                <a:cs typeface="Calibri Regular" charset="0"/>
                <a:sym typeface="Shadows Into Light"/>
              </a:rPr>
              <a:t>.</a:t>
            </a:r>
          </a:p>
        </p:txBody>
      </p:sp>
      <p:sp>
        <p:nvSpPr>
          <p:cNvPr id="23" name="Shape 299"/>
          <p:cNvSpPr txBox="1"/>
          <p:nvPr/>
        </p:nvSpPr>
        <p:spPr>
          <a:xfrm>
            <a:off x="3237091" y="2615775"/>
            <a:ext cx="5284609" cy="922200"/>
          </a:xfrm>
          <a:prstGeom prst="rect">
            <a:avLst/>
          </a:prstGeom>
          <a:noFill/>
          <a:ln>
            <a:noFill/>
          </a:ln>
        </p:spPr>
        <p:txBody>
          <a:bodyPr lIns="91425" tIns="45700" rIns="91425" bIns="45700" anchor="t" anchorCtr="0">
            <a:noAutofit/>
          </a:bodyPr>
          <a:lstStyle/>
          <a:p>
            <a:pPr>
              <a:lnSpc>
                <a:spcPct val="115000"/>
              </a:lnSpc>
              <a:spcBef>
                <a:spcPts val="591"/>
              </a:spcBef>
            </a:pPr>
            <a:r>
              <a:rPr lang="en-US" sz="2600" dirty="0">
                <a:solidFill>
                  <a:schemeClr val="tx1"/>
                </a:solidFill>
                <a:latin typeface="+mn-lt"/>
                <a:ea typeface="Calibri Regular" charset="0"/>
                <a:cs typeface="Calibri Regular" charset="0"/>
                <a:sym typeface="Shadows Into Light"/>
              </a:rPr>
              <a:t>OUT[n] </a:t>
            </a:r>
            <a:r>
              <a:rPr lang="en-US" sz="2600" dirty="0" smtClean="0">
                <a:latin typeface="+mn-lt"/>
                <a:ea typeface="Calibri Regular" charset="0"/>
                <a:cs typeface="Calibri Regular" charset="0"/>
                <a:sym typeface="Shadows Into Light"/>
              </a:rPr>
              <a:t> =  (</a:t>
            </a:r>
            <a:r>
              <a:rPr lang="en-US" sz="2600" b="1" dirty="0">
                <a:solidFill>
                  <a:srgbClr val="FF0000"/>
                </a:solidFill>
                <a:latin typeface="+mn-lt"/>
                <a:ea typeface="Calibri Regular" charset="0"/>
                <a:cs typeface="Calibri Regular" charset="0"/>
                <a:sym typeface="Shadows Into Light"/>
              </a:rPr>
              <a:t>IN[n]</a:t>
            </a:r>
            <a:r>
              <a:rPr lang="en-US" sz="2600" dirty="0">
                <a:latin typeface="+mn-lt"/>
                <a:ea typeface="Calibri Regular" charset="0"/>
                <a:cs typeface="Calibri Regular" charset="0"/>
                <a:sym typeface="Shadows Into Light"/>
              </a:rPr>
              <a:t> - KILL[n]) ∪ GEN[n]</a:t>
            </a:r>
          </a:p>
        </p:txBody>
      </p:sp>
      <p:grpSp>
        <p:nvGrpSpPr>
          <p:cNvPr id="24" name="Shape 300"/>
          <p:cNvGrpSpPr/>
          <p:nvPr/>
        </p:nvGrpSpPr>
        <p:grpSpPr>
          <a:xfrm>
            <a:off x="3215491" y="3191294"/>
            <a:ext cx="3593100" cy="1501585"/>
            <a:chOff x="903500" y="2715041"/>
            <a:chExt cx="3593100" cy="1501586"/>
          </a:xfrm>
        </p:grpSpPr>
        <p:sp>
          <p:nvSpPr>
            <p:cNvPr id="25" name="Shape 301"/>
            <p:cNvSpPr txBox="1"/>
            <p:nvPr/>
          </p:nvSpPr>
          <p:spPr>
            <a:xfrm>
              <a:off x="903500" y="2869325"/>
              <a:ext cx="3593100" cy="1013400"/>
            </a:xfrm>
            <a:prstGeom prst="rect">
              <a:avLst/>
            </a:prstGeom>
            <a:noFill/>
            <a:ln>
              <a:noFill/>
            </a:ln>
          </p:spPr>
          <p:txBody>
            <a:bodyPr lIns="91425" tIns="45700" rIns="91425" bIns="45700" anchor="t" anchorCtr="0">
              <a:noAutofit/>
            </a:bodyPr>
            <a:lstStyle/>
            <a:p>
              <a:pPr algn="ctr">
                <a:lnSpc>
                  <a:spcPct val="115000"/>
                </a:lnSpc>
                <a:spcBef>
                  <a:spcPts val="591"/>
                </a:spcBef>
              </a:pPr>
              <a:r>
                <a:rPr lang="en-US" sz="2600" b="1" dirty="0">
                  <a:solidFill>
                    <a:srgbClr val="FF0000"/>
                  </a:solidFill>
                  <a:latin typeface="+mn-lt"/>
                  <a:ea typeface="Calibri Regular" charset="0"/>
                  <a:cs typeface="Calibri Regular" charset="0"/>
                  <a:sym typeface="Shadows Into Light"/>
                </a:rPr>
                <a:t>IN[n</a:t>
              </a:r>
              <a:r>
                <a:rPr lang="en-US" sz="2600" b="1" dirty="0" smtClean="0">
                  <a:solidFill>
                    <a:srgbClr val="FF0000"/>
                  </a:solidFill>
                  <a:latin typeface="+mn-lt"/>
                  <a:ea typeface="Calibri Regular" charset="0"/>
                  <a:cs typeface="Calibri Regular" charset="0"/>
                  <a:sym typeface="Shadows Into Light"/>
                </a:rPr>
                <a:t>]</a:t>
              </a:r>
              <a:r>
                <a:rPr lang="en-US" sz="2600" dirty="0" smtClean="0">
                  <a:latin typeface="+mn-lt"/>
                  <a:ea typeface="Calibri Regular" charset="0"/>
                  <a:cs typeface="Calibri Regular" charset="0"/>
                  <a:sym typeface="Shadows Into Light"/>
                </a:rPr>
                <a:t>  </a:t>
              </a:r>
              <a:r>
                <a:rPr lang="en-US" sz="2600" dirty="0">
                  <a:latin typeface="+mn-lt"/>
                  <a:ea typeface="Calibri Regular" charset="0"/>
                  <a:cs typeface="Calibri Regular" charset="0"/>
                  <a:sym typeface="Shadows Into Light"/>
                </a:rPr>
                <a:t>=          </a:t>
              </a:r>
              <a:r>
                <a:rPr lang="en-US" sz="2600" dirty="0">
                  <a:solidFill>
                    <a:schemeClr val="tx1"/>
                  </a:solidFill>
                  <a:latin typeface="+mn-lt"/>
                  <a:ea typeface="Calibri Regular" charset="0"/>
                  <a:cs typeface="Calibri Regular" charset="0"/>
                  <a:sym typeface="Shadows Into Light"/>
                </a:rPr>
                <a:t>OUT[n’]</a:t>
              </a:r>
            </a:p>
          </p:txBody>
        </p:sp>
        <p:sp>
          <p:nvSpPr>
            <p:cNvPr id="26" name="Shape 302"/>
            <p:cNvSpPr txBox="1"/>
            <p:nvPr/>
          </p:nvSpPr>
          <p:spPr>
            <a:xfrm>
              <a:off x="1793295" y="3359226"/>
              <a:ext cx="1927213" cy="857401"/>
            </a:xfrm>
            <a:prstGeom prst="rect">
              <a:avLst/>
            </a:prstGeom>
            <a:noFill/>
            <a:ln>
              <a:noFill/>
            </a:ln>
          </p:spPr>
          <p:txBody>
            <a:bodyPr lIns="91425" tIns="45700" rIns="91425" bIns="45700" anchor="t" anchorCtr="0">
              <a:noAutofit/>
            </a:bodyPr>
            <a:lstStyle/>
            <a:p>
              <a:pPr algn="ctr">
                <a:lnSpc>
                  <a:spcPct val="115000"/>
                </a:lnSpc>
                <a:spcBef>
                  <a:spcPts val="591"/>
                </a:spcBef>
              </a:pPr>
              <a:r>
                <a:rPr lang="en-US" sz="2000" dirty="0">
                  <a:latin typeface="+mn-lt"/>
                  <a:ea typeface="Calibri Regular" charset="0"/>
                  <a:cs typeface="Calibri Regular" charset="0"/>
                  <a:sym typeface="Shadows Into Light"/>
                </a:rPr>
                <a:t>n’ ∈ predecessors(n)</a:t>
              </a:r>
            </a:p>
          </p:txBody>
        </p:sp>
        <p:sp>
          <p:nvSpPr>
            <p:cNvPr id="27" name="Shape 303"/>
            <p:cNvSpPr txBox="1"/>
            <p:nvPr/>
          </p:nvSpPr>
          <p:spPr>
            <a:xfrm>
              <a:off x="2298575" y="2715041"/>
              <a:ext cx="756000" cy="1340400"/>
            </a:xfrm>
            <a:prstGeom prst="rect">
              <a:avLst/>
            </a:prstGeom>
            <a:noFill/>
            <a:ln>
              <a:noFill/>
            </a:ln>
          </p:spPr>
          <p:txBody>
            <a:bodyPr lIns="91425" tIns="91425" rIns="91425" bIns="91425" anchor="t" anchorCtr="0">
              <a:noAutofit/>
            </a:bodyPr>
            <a:lstStyle/>
            <a:p>
              <a:pPr>
                <a:buClr>
                  <a:srgbClr val="000000"/>
                </a:buClr>
                <a:buSzPct val="25000"/>
              </a:pPr>
              <a:r>
                <a:rPr lang="en-US" sz="4800" b="1" dirty="0">
                  <a:latin typeface="+mn-lt"/>
                </a:rPr>
                <a:t>∪</a:t>
              </a:r>
            </a:p>
          </p:txBody>
        </p:sp>
      </p:grpSp>
      <p:sp>
        <p:nvSpPr>
          <p:cNvPr id="12" name="Shape 398"/>
          <p:cNvSpPr txBox="1"/>
          <p:nvPr/>
        </p:nvSpPr>
        <p:spPr>
          <a:xfrm>
            <a:off x="369650" y="1851487"/>
            <a:ext cx="2201507" cy="1335925"/>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smtClean="0">
                <a:latin typeface="Consolas"/>
                <a:ea typeface="Consolas"/>
                <a:cs typeface="Consolas"/>
                <a:sym typeface="Consolas"/>
              </a:rPr>
              <a:t>kill(</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a:latin typeface="Consolas"/>
                <a:ea typeface="Consolas"/>
                <a:cs typeface="Consolas"/>
                <a:sym typeface="Consolas"/>
              </a:rPr>
              <a:t>gen (</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smtClean="0">
                <a:solidFill>
                  <a:schemeClr val="tx1"/>
                </a:solidFill>
                <a:latin typeface="Consolas"/>
                <a:ea typeface="Consolas"/>
                <a:cs typeface="Consolas"/>
                <a:sym typeface="Consolas"/>
              </a:rPr>
              <a:t>next(</a:t>
            </a:r>
            <a:r>
              <a:rPr lang="en-US" sz="1800" dirty="0" err="1" smtClean="0">
                <a:solidFill>
                  <a:schemeClr val="tx1"/>
                </a:solidFill>
                <a:latin typeface="Consolas"/>
                <a:ea typeface="Consolas"/>
                <a:cs typeface="Consolas"/>
                <a:sym typeface="Consolas"/>
              </a:rPr>
              <a:t>n</a:t>
            </a:r>
            <a:r>
              <a:rPr lang="en-US" sz="1800" dirty="0" err="1">
                <a:solidFill>
                  <a:schemeClr val="tx1"/>
                </a:solidFill>
                <a:latin typeface="Consolas"/>
                <a:ea typeface="Consolas"/>
                <a:cs typeface="Consolas"/>
                <a:sym typeface="Consolas"/>
              </a:rPr>
              <a:t>:N</a:t>
            </a:r>
            <a:r>
              <a:rPr lang="en-US" sz="1800" dirty="0" smtClean="0">
                <a:solidFill>
                  <a:schemeClr val="tx1"/>
                </a:solidFill>
                <a:latin typeface="Consolas"/>
                <a:ea typeface="Consolas"/>
                <a:cs typeface="Consolas"/>
                <a:sym typeface="Consolas"/>
              </a:rPr>
              <a:t>, </a:t>
            </a:r>
            <a:r>
              <a:rPr lang="en-US" sz="1800" dirty="0" err="1" smtClean="0">
                <a:solidFill>
                  <a:schemeClr val="tx1"/>
                </a:solidFill>
                <a:latin typeface="Consolas"/>
                <a:ea typeface="Consolas"/>
                <a:cs typeface="Consolas"/>
                <a:sym typeface="Consolas"/>
              </a:rPr>
              <a:t>m</a:t>
            </a:r>
            <a:r>
              <a:rPr lang="en-US" sz="1800" dirty="0" err="1">
                <a:solidFill>
                  <a:schemeClr val="tx1"/>
                </a:solidFill>
                <a:latin typeface="Consolas"/>
                <a:ea typeface="Consolas"/>
                <a:cs typeface="Consolas"/>
                <a:sym typeface="Consolas"/>
              </a:rPr>
              <a:t>:N</a:t>
            </a:r>
            <a:r>
              <a:rPr lang="en-US" sz="1800" dirty="0" smtClean="0">
                <a:solidFill>
                  <a:schemeClr val="tx1"/>
                </a:solidFill>
                <a:latin typeface="Consolas"/>
                <a:ea typeface="Consolas"/>
                <a:cs typeface="Consolas"/>
                <a:sym typeface="Consolas"/>
              </a:rPr>
              <a:t>)</a:t>
            </a:r>
            <a:endParaRPr lang="en-US" sz="1800" dirty="0">
              <a:solidFill>
                <a:schemeClr val="tx1"/>
              </a:solidFill>
              <a:latin typeface="Consolas"/>
              <a:ea typeface="Consolas"/>
              <a:cs typeface="Consolas"/>
              <a:sym typeface="Consolas"/>
            </a:endParaRPr>
          </a:p>
          <a:p>
            <a:endParaRPr sz="1600" dirty="0">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5">
                                            <p:txEl>
                                              <p:pRg st="1" end="1"/>
                                            </p:txEl>
                                          </p:spTgt>
                                        </p:tgtEl>
                                        <p:attrNameLst>
                                          <p:attrName>style.visibility</p:attrName>
                                        </p:attrNameLst>
                                      </p:cBhvr>
                                      <p:to>
                                        <p:strVal val="visible"/>
                                      </p:to>
                                    </p:set>
                                    <p:animEffect transition="in" filter="dissolve">
                                      <p:cBhvr>
                                        <p:cTn id="7" dur="500"/>
                                        <p:tgtEl>
                                          <p:spTgt spid="32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5" name="Shape 325"/>
          <p:cNvSpPr txBox="1"/>
          <p:nvPr/>
        </p:nvSpPr>
        <p:spPr>
          <a:xfrm>
            <a:off x="381001" y="3187412"/>
            <a:ext cx="2190156" cy="1171563"/>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Output Relations:</a:t>
            </a:r>
          </a:p>
          <a:p>
            <a:r>
              <a:rPr lang="en-US" sz="1800" dirty="0">
                <a:solidFill>
                  <a:schemeClr val="tx1"/>
                </a:solidFill>
                <a:latin typeface="Consolas"/>
                <a:ea typeface="Consolas"/>
                <a:cs typeface="Consolas"/>
                <a:sym typeface="Consolas"/>
              </a:rPr>
              <a:t>in (</a:t>
            </a:r>
            <a:r>
              <a:rPr lang="en-US" sz="1800" dirty="0" err="1" smtClean="0">
                <a:solidFill>
                  <a:schemeClr val="tx1"/>
                </a:solidFill>
                <a:latin typeface="Consolas"/>
                <a:ea typeface="Consolas"/>
                <a:cs typeface="Consolas"/>
                <a:sym typeface="Consolas"/>
              </a:rPr>
              <a:t>n:N</a:t>
            </a:r>
            <a:r>
              <a:rPr lang="en-US" sz="1800" dirty="0" smtClean="0">
                <a:solidFill>
                  <a:schemeClr val="tx1"/>
                </a:solidFill>
                <a:latin typeface="Consolas"/>
                <a:ea typeface="Consolas"/>
                <a:cs typeface="Consolas"/>
                <a:sym typeface="Consolas"/>
              </a:rPr>
              <a:t>, </a:t>
            </a:r>
            <a:r>
              <a:rPr lang="en-US" sz="1800" dirty="0" err="1" smtClean="0">
                <a:solidFill>
                  <a:schemeClr val="tx1"/>
                </a:solidFill>
                <a:latin typeface="Consolas"/>
                <a:ea typeface="Consolas"/>
                <a:cs typeface="Consolas"/>
                <a:sym typeface="Consolas"/>
              </a:rPr>
              <a:t>d:D</a:t>
            </a:r>
            <a:r>
              <a:rPr lang="en-US" sz="1800" dirty="0" smtClean="0">
                <a:solidFill>
                  <a:schemeClr val="tx1"/>
                </a:solidFill>
                <a:latin typeface="Consolas"/>
                <a:ea typeface="Consolas"/>
                <a:cs typeface="Consolas"/>
                <a:sym typeface="Consolas"/>
              </a:rPr>
              <a:t>)</a:t>
            </a:r>
            <a:endParaRPr lang="en-US" sz="1800" dirty="0">
              <a:solidFill>
                <a:schemeClr val="tx1"/>
              </a:solidFill>
              <a:latin typeface="Consolas"/>
              <a:ea typeface="Consolas"/>
              <a:cs typeface="Consolas"/>
              <a:sym typeface="Consolas"/>
            </a:endParaRPr>
          </a:p>
          <a:p>
            <a:r>
              <a:rPr lang="en-US" sz="1800" b="1" dirty="0" smtClean="0">
                <a:solidFill>
                  <a:srgbClr val="FF0000"/>
                </a:solidFill>
                <a:latin typeface="Consolas"/>
                <a:ea typeface="Consolas"/>
                <a:cs typeface="Consolas"/>
                <a:sym typeface="Consolas"/>
              </a:rPr>
              <a:t>out(</a:t>
            </a:r>
            <a:r>
              <a:rPr lang="en-US" sz="1800" b="1" dirty="0" err="1" smtClean="0">
                <a:solidFill>
                  <a:srgbClr val="FF0000"/>
                </a:solidFill>
                <a:latin typeface="Consolas"/>
                <a:ea typeface="Consolas"/>
                <a:cs typeface="Consolas"/>
                <a:sym typeface="Consolas"/>
              </a:rPr>
              <a:t>n:N</a:t>
            </a:r>
            <a:r>
              <a:rPr lang="en-US" sz="1800" b="1" dirty="0" smtClean="0">
                <a:solidFill>
                  <a:srgbClr val="FF0000"/>
                </a:solidFill>
                <a:latin typeface="Consolas"/>
                <a:ea typeface="Consolas"/>
                <a:cs typeface="Consolas"/>
                <a:sym typeface="Consolas"/>
              </a:rPr>
              <a:t>, </a:t>
            </a:r>
            <a:r>
              <a:rPr lang="en-US" sz="1800" b="1" dirty="0" err="1" smtClean="0">
                <a:solidFill>
                  <a:srgbClr val="FF0000"/>
                </a:solidFill>
                <a:latin typeface="Consolas"/>
                <a:ea typeface="Consolas"/>
                <a:cs typeface="Consolas"/>
                <a:sym typeface="Consolas"/>
              </a:rPr>
              <a:t>d:D</a:t>
            </a:r>
            <a:r>
              <a:rPr lang="en-US" sz="1800" b="1" dirty="0" smtClean="0">
                <a:solidFill>
                  <a:srgbClr val="FF0000"/>
                </a:solidFill>
                <a:latin typeface="Consolas"/>
                <a:ea typeface="Consolas"/>
                <a:cs typeface="Consolas"/>
                <a:sym typeface="Consolas"/>
              </a:rPr>
              <a:t>)</a:t>
            </a:r>
            <a:endParaRPr lang="en-US" sz="1800" b="1" dirty="0">
              <a:solidFill>
                <a:srgbClr val="FF0000"/>
              </a:solidFill>
              <a:latin typeface="Consolas"/>
              <a:ea typeface="Consolas"/>
              <a:cs typeface="Consolas"/>
              <a:sym typeface="Consolas"/>
            </a:endParaRPr>
          </a:p>
        </p:txBody>
      </p:sp>
      <p:sp>
        <p:nvSpPr>
          <p:cNvPr id="326" name="Shape 326"/>
          <p:cNvSpPr txBox="1"/>
          <p:nvPr/>
        </p:nvSpPr>
        <p:spPr>
          <a:xfrm>
            <a:off x="381000" y="4328363"/>
            <a:ext cx="4204200" cy="12405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Rules:</a:t>
            </a:r>
          </a:p>
          <a:p>
            <a:endParaRPr sz="1600" b="1" dirty="0">
              <a:latin typeface="+mn-lt"/>
              <a:ea typeface="Calibri Regular" charset="0"/>
              <a:cs typeface="Calibri Regular" charset="0"/>
              <a:sym typeface="Shadows Into Light"/>
            </a:endParaRPr>
          </a:p>
        </p:txBody>
      </p:sp>
      <p:sp>
        <p:nvSpPr>
          <p:cNvPr id="17" name="Shape 309"/>
          <p:cNvSpPr txBox="1">
            <a:spLocks noGrp="1"/>
          </p:cNvSpPr>
          <p:nvPr>
            <p:ph type="title"/>
          </p:nvPr>
        </p:nvSpPr>
        <p:spPr>
          <a:xfrm>
            <a:off x="384630" y="10039"/>
            <a:ext cx="8382000" cy="1143000"/>
          </a:xfrm>
          <a:prstGeom prst="rect">
            <a:avLst/>
          </a:prstGeom>
        </p:spPr>
        <p:txBody>
          <a:bodyPr vert="horz" lIns="91425" tIns="91425" rIns="91425" bIns="91425" rtlCol="0" anchor="ctr" anchorCtr="0">
            <a:noAutofit/>
          </a:bodyPr>
          <a:lstStyle/>
          <a:p>
            <a:r>
              <a:rPr lang="en-US" sz="4000" dirty="0"/>
              <a:t>Reaching Definitions Analysis in </a:t>
            </a:r>
            <a:r>
              <a:rPr lang="en-US" sz="4000" dirty="0" err="1"/>
              <a:t>Datalog</a:t>
            </a:r>
            <a:endParaRPr lang="en-US" sz="4000" dirty="0"/>
          </a:p>
        </p:txBody>
      </p:sp>
      <p:sp>
        <p:nvSpPr>
          <p:cNvPr id="11" name="Shape 299"/>
          <p:cNvSpPr txBox="1"/>
          <p:nvPr/>
        </p:nvSpPr>
        <p:spPr>
          <a:xfrm>
            <a:off x="3237091" y="2615775"/>
            <a:ext cx="5284609" cy="922200"/>
          </a:xfrm>
          <a:prstGeom prst="rect">
            <a:avLst/>
          </a:prstGeom>
          <a:noFill/>
          <a:ln>
            <a:noFill/>
          </a:ln>
        </p:spPr>
        <p:txBody>
          <a:bodyPr lIns="91425" tIns="45700" rIns="91425" bIns="45700" anchor="t" anchorCtr="0">
            <a:noAutofit/>
          </a:bodyPr>
          <a:lstStyle/>
          <a:p>
            <a:pPr>
              <a:lnSpc>
                <a:spcPct val="115000"/>
              </a:lnSpc>
              <a:spcBef>
                <a:spcPts val="591"/>
              </a:spcBef>
            </a:pPr>
            <a:r>
              <a:rPr lang="en-US" sz="2600" b="1" dirty="0">
                <a:solidFill>
                  <a:srgbClr val="FF0000"/>
                </a:solidFill>
                <a:latin typeface="+mn-lt"/>
                <a:ea typeface="Calibri Regular" charset="0"/>
                <a:cs typeface="Calibri Regular" charset="0"/>
                <a:sym typeface="Shadows Into Light"/>
              </a:rPr>
              <a:t>OUT[n]</a:t>
            </a:r>
            <a:r>
              <a:rPr lang="en-US" sz="2600" dirty="0">
                <a:latin typeface="+mn-lt"/>
                <a:ea typeface="Calibri Regular" charset="0"/>
                <a:cs typeface="Calibri Regular" charset="0"/>
                <a:sym typeface="Shadows Into Light"/>
              </a:rPr>
              <a:t> </a:t>
            </a:r>
            <a:r>
              <a:rPr lang="en-US" sz="2600" dirty="0" smtClean="0">
                <a:latin typeface="+mn-lt"/>
                <a:ea typeface="Calibri Regular" charset="0"/>
                <a:cs typeface="Calibri Regular" charset="0"/>
                <a:sym typeface="Shadows Into Light"/>
              </a:rPr>
              <a:t> =  (</a:t>
            </a:r>
            <a:r>
              <a:rPr lang="en-US" sz="2600" dirty="0">
                <a:solidFill>
                  <a:schemeClr val="tx1"/>
                </a:solidFill>
                <a:latin typeface="+mn-lt"/>
                <a:ea typeface="Calibri Regular" charset="0"/>
                <a:cs typeface="Calibri Regular" charset="0"/>
                <a:sym typeface="Shadows Into Light"/>
              </a:rPr>
              <a:t>IN[n]</a:t>
            </a:r>
            <a:r>
              <a:rPr lang="en-US" sz="2600" dirty="0">
                <a:latin typeface="+mn-lt"/>
                <a:ea typeface="Calibri Regular" charset="0"/>
                <a:cs typeface="Calibri Regular" charset="0"/>
                <a:sym typeface="Shadows Into Light"/>
              </a:rPr>
              <a:t> - KILL[n]) ∪ GEN[n]</a:t>
            </a:r>
          </a:p>
        </p:txBody>
      </p:sp>
      <p:grpSp>
        <p:nvGrpSpPr>
          <p:cNvPr id="18" name="Shape 300"/>
          <p:cNvGrpSpPr/>
          <p:nvPr/>
        </p:nvGrpSpPr>
        <p:grpSpPr>
          <a:xfrm>
            <a:off x="3215491" y="3191294"/>
            <a:ext cx="3593100" cy="1501585"/>
            <a:chOff x="903500" y="2715041"/>
            <a:chExt cx="3593100" cy="1501586"/>
          </a:xfrm>
        </p:grpSpPr>
        <p:sp>
          <p:nvSpPr>
            <p:cNvPr id="19" name="Shape 301"/>
            <p:cNvSpPr txBox="1"/>
            <p:nvPr/>
          </p:nvSpPr>
          <p:spPr>
            <a:xfrm>
              <a:off x="903500" y="2869325"/>
              <a:ext cx="3593100" cy="1013400"/>
            </a:xfrm>
            <a:prstGeom prst="rect">
              <a:avLst/>
            </a:prstGeom>
            <a:noFill/>
            <a:ln>
              <a:noFill/>
            </a:ln>
          </p:spPr>
          <p:txBody>
            <a:bodyPr lIns="91425" tIns="45700" rIns="91425" bIns="45700" anchor="t" anchorCtr="0">
              <a:noAutofit/>
            </a:bodyPr>
            <a:lstStyle/>
            <a:p>
              <a:pPr algn="ctr">
                <a:lnSpc>
                  <a:spcPct val="115000"/>
                </a:lnSpc>
                <a:spcBef>
                  <a:spcPts val="591"/>
                </a:spcBef>
              </a:pPr>
              <a:r>
                <a:rPr lang="en-US" sz="2600" dirty="0">
                  <a:solidFill>
                    <a:schemeClr val="tx1"/>
                  </a:solidFill>
                  <a:latin typeface="+mn-lt"/>
                  <a:ea typeface="Calibri Regular" charset="0"/>
                  <a:cs typeface="Calibri Regular" charset="0"/>
                  <a:sym typeface="Shadows Into Light"/>
                </a:rPr>
                <a:t>IN[n</a:t>
              </a:r>
              <a:r>
                <a:rPr lang="en-US" sz="2600" dirty="0" smtClean="0">
                  <a:solidFill>
                    <a:schemeClr val="tx1"/>
                  </a:solidFill>
                  <a:latin typeface="+mn-lt"/>
                  <a:ea typeface="Calibri Regular" charset="0"/>
                  <a:cs typeface="Calibri Regular" charset="0"/>
                  <a:sym typeface="Shadows Into Light"/>
                </a:rPr>
                <a:t>]</a:t>
              </a:r>
              <a:r>
                <a:rPr lang="en-US" sz="2600" dirty="0" smtClean="0">
                  <a:latin typeface="+mn-lt"/>
                  <a:ea typeface="Calibri Regular" charset="0"/>
                  <a:cs typeface="Calibri Regular" charset="0"/>
                  <a:sym typeface="Shadows Into Light"/>
                </a:rPr>
                <a:t>  </a:t>
              </a:r>
              <a:r>
                <a:rPr lang="en-US" sz="2600" dirty="0">
                  <a:latin typeface="+mn-lt"/>
                  <a:ea typeface="Calibri Regular" charset="0"/>
                  <a:cs typeface="Calibri Regular" charset="0"/>
                  <a:sym typeface="Shadows Into Light"/>
                </a:rPr>
                <a:t>=          </a:t>
              </a:r>
              <a:r>
                <a:rPr lang="en-US" sz="2600" b="1" dirty="0">
                  <a:solidFill>
                    <a:srgbClr val="FF0000"/>
                  </a:solidFill>
                  <a:latin typeface="+mn-lt"/>
                  <a:ea typeface="Calibri Regular" charset="0"/>
                  <a:cs typeface="Calibri Regular" charset="0"/>
                  <a:sym typeface="Shadows Into Light"/>
                </a:rPr>
                <a:t>OUT[n’]</a:t>
              </a:r>
            </a:p>
          </p:txBody>
        </p:sp>
        <p:sp>
          <p:nvSpPr>
            <p:cNvPr id="20" name="Shape 302"/>
            <p:cNvSpPr txBox="1"/>
            <p:nvPr/>
          </p:nvSpPr>
          <p:spPr>
            <a:xfrm>
              <a:off x="1793295" y="3359226"/>
              <a:ext cx="1927213" cy="857401"/>
            </a:xfrm>
            <a:prstGeom prst="rect">
              <a:avLst/>
            </a:prstGeom>
            <a:noFill/>
            <a:ln>
              <a:noFill/>
            </a:ln>
          </p:spPr>
          <p:txBody>
            <a:bodyPr lIns="91425" tIns="45700" rIns="91425" bIns="45700" anchor="t" anchorCtr="0">
              <a:noAutofit/>
            </a:bodyPr>
            <a:lstStyle/>
            <a:p>
              <a:pPr algn="ctr">
                <a:lnSpc>
                  <a:spcPct val="115000"/>
                </a:lnSpc>
                <a:spcBef>
                  <a:spcPts val="591"/>
                </a:spcBef>
              </a:pPr>
              <a:r>
                <a:rPr lang="en-US" sz="2000" dirty="0">
                  <a:latin typeface="+mn-lt"/>
                  <a:ea typeface="Calibri Regular" charset="0"/>
                  <a:cs typeface="Calibri Regular" charset="0"/>
                  <a:sym typeface="Shadows Into Light"/>
                </a:rPr>
                <a:t>n’ ∈ predecessors(n)</a:t>
              </a:r>
            </a:p>
          </p:txBody>
        </p:sp>
        <p:sp>
          <p:nvSpPr>
            <p:cNvPr id="21" name="Shape 303"/>
            <p:cNvSpPr txBox="1"/>
            <p:nvPr/>
          </p:nvSpPr>
          <p:spPr>
            <a:xfrm>
              <a:off x="2298575" y="2715041"/>
              <a:ext cx="756000" cy="1340400"/>
            </a:xfrm>
            <a:prstGeom prst="rect">
              <a:avLst/>
            </a:prstGeom>
            <a:noFill/>
            <a:ln>
              <a:noFill/>
            </a:ln>
          </p:spPr>
          <p:txBody>
            <a:bodyPr lIns="91425" tIns="91425" rIns="91425" bIns="91425" anchor="t" anchorCtr="0">
              <a:noAutofit/>
            </a:bodyPr>
            <a:lstStyle/>
            <a:p>
              <a:pPr>
                <a:buClr>
                  <a:srgbClr val="000000"/>
                </a:buClr>
                <a:buSzPct val="25000"/>
              </a:pPr>
              <a:r>
                <a:rPr lang="en-US" sz="4800" b="1" dirty="0">
                  <a:latin typeface="+mn-lt"/>
                </a:rPr>
                <a:t>∪</a:t>
              </a:r>
            </a:p>
          </p:txBody>
        </p:sp>
      </p:grpSp>
      <p:sp>
        <p:nvSpPr>
          <p:cNvPr id="22" name="Shape 341"/>
          <p:cNvSpPr/>
          <p:nvPr/>
        </p:nvSpPr>
        <p:spPr>
          <a:xfrm>
            <a:off x="3456540" y="4899851"/>
            <a:ext cx="3972960" cy="1156820"/>
          </a:xfrm>
          <a:prstGeom prst="wedgeRectCallout">
            <a:avLst>
              <a:gd name="adj1" fmla="val -82715"/>
              <a:gd name="adj2" fmla="val -121773"/>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dirty="0">
                <a:latin typeface="+mn-lt"/>
                <a:ea typeface="Calibri Regular" charset="0"/>
                <a:cs typeface="Calibri Regular" charset="0"/>
                <a:sym typeface="Shadows Into Light"/>
              </a:rPr>
              <a:t>Definition </a:t>
            </a:r>
            <a:r>
              <a:rPr lang="en-US" sz="2400" b="1" dirty="0">
                <a:latin typeface="+mn-lt"/>
                <a:ea typeface="Consolas"/>
                <a:cs typeface="Consolas"/>
                <a:sym typeface="Consolas"/>
              </a:rPr>
              <a:t>d</a:t>
            </a:r>
            <a:r>
              <a:rPr lang="en-US" sz="2400" dirty="0">
                <a:latin typeface="+mn-lt"/>
                <a:ea typeface="Calibri Regular" charset="0"/>
                <a:cs typeface="Calibri Regular" charset="0"/>
                <a:sym typeface="Shadows Into Light"/>
              </a:rPr>
              <a:t> may reach the program point </a:t>
            </a:r>
            <a:r>
              <a:rPr lang="en-US" sz="2400" u="sng" dirty="0">
                <a:latin typeface="+mn-lt"/>
                <a:ea typeface="Calibri Regular" charset="0"/>
                <a:cs typeface="Calibri Regular" charset="0"/>
                <a:sym typeface="Shadows Into Light"/>
              </a:rPr>
              <a:t>just </a:t>
            </a:r>
            <a:r>
              <a:rPr lang="en-US" sz="2400" u="sng" dirty="0" smtClean="0">
                <a:latin typeface="+mn-lt"/>
                <a:ea typeface="Calibri Regular" charset="0"/>
                <a:cs typeface="Calibri Regular" charset="0"/>
                <a:sym typeface="Shadows Into Light"/>
              </a:rPr>
              <a:t>after</a:t>
            </a:r>
            <a:r>
              <a:rPr lang="en-US" sz="2400" dirty="0" smtClean="0">
                <a:latin typeface="+mn-lt"/>
                <a:ea typeface="Calibri Regular" charset="0"/>
                <a:cs typeface="Calibri Regular" charset="0"/>
                <a:sym typeface="Shadows Into Light"/>
              </a:rPr>
              <a:t> </a:t>
            </a:r>
            <a:r>
              <a:rPr lang="en-US" sz="2400" dirty="0">
                <a:latin typeface="+mn-lt"/>
                <a:ea typeface="Calibri Regular" charset="0"/>
                <a:cs typeface="Calibri Regular" charset="0"/>
                <a:sym typeface="Shadows Into Light"/>
              </a:rPr>
              <a:t>statement </a:t>
            </a:r>
            <a:r>
              <a:rPr lang="en-US" sz="2400" b="1" dirty="0">
                <a:latin typeface="+mn-lt"/>
                <a:ea typeface="Consolas"/>
                <a:cs typeface="Consolas"/>
                <a:sym typeface="Consolas"/>
              </a:rPr>
              <a:t>n</a:t>
            </a:r>
            <a:r>
              <a:rPr lang="en-US" sz="2400" dirty="0">
                <a:latin typeface="+mn-lt"/>
                <a:ea typeface="Calibri Regular" charset="0"/>
                <a:cs typeface="Calibri Regular" charset="0"/>
                <a:sym typeface="Shadows Into Light"/>
              </a:rPr>
              <a:t>.</a:t>
            </a:r>
          </a:p>
        </p:txBody>
      </p:sp>
      <p:sp>
        <p:nvSpPr>
          <p:cNvPr id="12" name="Shape 398"/>
          <p:cNvSpPr txBox="1"/>
          <p:nvPr/>
        </p:nvSpPr>
        <p:spPr>
          <a:xfrm>
            <a:off x="369650" y="1851487"/>
            <a:ext cx="2201507" cy="1335925"/>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smtClean="0">
                <a:latin typeface="Consolas"/>
                <a:ea typeface="Consolas"/>
                <a:cs typeface="Consolas"/>
                <a:sym typeface="Consolas"/>
              </a:rPr>
              <a:t>kill(</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a:latin typeface="Consolas"/>
                <a:ea typeface="Consolas"/>
                <a:cs typeface="Consolas"/>
                <a:sym typeface="Consolas"/>
              </a:rPr>
              <a:t>gen (</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smtClean="0">
                <a:solidFill>
                  <a:schemeClr val="tx1"/>
                </a:solidFill>
                <a:latin typeface="Consolas"/>
                <a:ea typeface="Consolas"/>
                <a:cs typeface="Consolas"/>
                <a:sym typeface="Consolas"/>
              </a:rPr>
              <a:t>next(</a:t>
            </a:r>
            <a:r>
              <a:rPr lang="en-US" sz="1800" dirty="0" err="1" smtClean="0">
                <a:solidFill>
                  <a:schemeClr val="tx1"/>
                </a:solidFill>
                <a:latin typeface="Consolas"/>
                <a:ea typeface="Consolas"/>
                <a:cs typeface="Consolas"/>
                <a:sym typeface="Consolas"/>
              </a:rPr>
              <a:t>n</a:t>
            </a:r>
            <a:r>
              <a:rPr lang="en-US" sz="1800" dirty="0" err="1">
                <a:solidFill>
                  <a:schemeClr val="tx1"/>
                </a:solidFill>
                <a:latin typeface="Consolas"/>
                <a:ea typeface="Consolas"/>
                <a:cs typeface="Consolas"/>
                <a:sym typeface="Consolas"/>
              </a:rPr>
              <a:t>:N</a:t>
            </a:r>
            <a:r>
              <a:rPr lang="en-US" sz="1800" dirty="0" smtClean="0">
                <a:solidFill>
                  <a:schemeClr val="tx1"/>
                </a:solidFill>
                <a:latin typeface="Consolas"/>
                <a:ea typeface="Consolas"/>
                <a:cs typeface="Consolas"/>
                <a:sym typeface="Consolas"/>
              </a:rPr>
              <a:t>, </a:t>
            </a:r>
            <a:r>
              <a:rPr lang="en-US" sz="1800" dirty="0" err="1" smtClean="0">
                <a:solidFill>
                  <a:schemeClr val="tx1"/>
                </a:solidFill>
                <a:latin typeface="Consolas"/>
                <a:ea typeface="Consolas"/>
                <a:cs typeface="Consolas"/>
                <a:sym typeface="Consolas"/>
              </a:rPr>
              <a:t>m</a:t>
            </a:r>
            <a:r>
              <a:rPr lang="en-US" sz="1800" dirty="0" err="1">
                <a:solidFill>
                  <a:schemeClr val="tx1"/>
                </a:solidFill>
                <a:latin typeface="Consolas"/>
                <a:ea typeface="Consolas"/>
                <a:cs typeface="Consolas"/>
                <a:sym typeface="Consolas"/>
              </a:rPr>
              <a:t>:N</a:t>
            </a:r>
            <a:r>
              <a:rPr lang="en-US" sz="1800" dirty="0" smtClean="0">
                <a:solidFill>
                  <a:schemeClr val="tx1"/>
                </a:solidFill>
                <a:latin typeface="Consolas"/>
                <a:ea typeface="Consolas"/>
                <a:cs typeface="Consolas"/>
                <a:sym typeface="Consolas"/>
              </a:rPr>
              <a:t>)</a:t>
            </a:r>
            <a:endParaRPr lang="en-US" sz="1800" dirty="0">
              <a:solidFill>
                <a:schemeClr val="tx1"/>
              </a:solidFill>
              <a:latin typeface="Consolas"/>
              <a:ea typeface="Consolas"/>
              <a:cs typeface="Consolas"/>
              <a:sym typeface="Consolas"/>
            </a:endParaRPr>
          </a:p>
          <a:p>
            <a:endParaRPr sz="1600" dirty="0">
              <a:latin typeface="Consolas"/>
              <a:ea typeface="Consolas"/>
              <a:cs typeface="Consolas"/>
              <a:sym typeface="Consolas"/>
            </a:endParaRPr>
          </a:p>
        </p:txBody>
      </p:sp>
    </p:spTree>
    <p:extLst>
      <p:ext uri="{BB962C8B-B14F-4D97-AF65-F5344CB8AC3E}">
        <p14:creationId xmlns:p14="http://schemas.microsoft.com/office/powerpoint/2010/main" val="181601275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5">
                                            <p:txEl>
                                              <p:pRg st="2" end="2"/>
                                            </p:txEl>
                                          </p:spTgt>
                                        </p:tgtEl>
                                        <p:attrNameLst>
                                          <p:attrName>style.visibility</p:attrName>
                                        </p:attrNameLst>
                                      </p:cBhvr>
                                      <p:to>
                                        <p:strVal val="visible"/>
                                      </p:to>
                                    </p:set>
                                    <p:animEffect transition="in" filter="dissolve">
                                      <p:cBhvr>
                                        <p:cTn id="7" dur="500"/>
                                        <p:tgtEl>
                                          <p:spTgt spid="32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buSzPct val="25000"/>
            </a:pPr>
            <a:r>
              <a:rPr lang="en-US" b="0" dirty="0"/>
              <a:t>Motivation </a:t>
            </a:r>
          </a:p>
        </p:txBody>
      </p:sp>
      <p:sp>
        <p:nvSpPr>
          <p:cNvPr id="10" name="Shape 54"/>
          <p:cNvSpPr txBox="1">
            <a:spLocks noGrp="1"/>
          </p:cNvSpPr>
          <p:nvPr>
            <p:ph idx="1"/>
          </p:nvPr>
        </p:nvSpPr>
        <p:spPr>
          <a:xfrm>
            <a:off x="457200" y="1600201"/>
            <a:ext cx="8229600" cy="636103"/>
          </a:xfrm>
          <a:prstGeom prst="rect">
            <a:avLst/>
          </a:prstGeom>
          <a:noFill/>
          <a:ln>
            <a:noFill/>
          </a:ln>
        </p:spPr>
        <p:txBody>
          <a:bodyPr vert="horz" lIns="91425" tIns="45700" rIns="91425" bIns="45700" rtlCol="0" anchor="t" anchorCtr="0">
            <a:noAutofit/>
          </a:bodyPr>
          <a:lstStyle/>
          <a:p>
            <a:pPr marL="0" indent="0" algn="ctr">
              <a:lnSpc>
                <a:spcPct val="115000"/>
              </a:lnSpc>
              <a:spcBef>
                <a:spcPts val="591"/>
              </a:spcBef>
              <a:buNone/>
            </a:pPr>
            <a:r>
              <a:rPr lang="en-US" sz="2800" dirty="0">
                <a:ea typeface="Calibri Regular" charset="0"/>
                <a:cs typeface="Calibri Regular" charset="0"/>
                <a:sym typeface="Shadows Into Light"/>
              </a:rPr>
              <a:t>Designing an efficient program analysis is challenging</a:t>
            </a:r>
          </a:p>
        </p:txBody>
      </p:sp>
      <p:sp>
        <p:nvSpPr>
          <p:cNvPr id="11" name="Shape 55"/>
          <p:cNvSpPr txBox="1"/>
          <p:nvPr/>
        </p:nvSpPr>
        <p:spPr>
          <a:xfrm>
            <a:off x="665921" y="2758575"/>
            <a:ext cx="7762461" cy="608276"/>
          </a:xfrm>
          <a:prstGeom prst="rect">
            <a:avLst/>
          </a:prstGeom>
          <a:noFill/>
          <a:ln>
            <a:noFill/>
          </a:ln>
        </p:spPr>
        <p:txBody>
          <a:bodyPr lIns="91425" tIns="91425" rIns="91425" bIns="91425" anchor="t" anchorCtr="0">
            <a:noAutofit/>
          </a:bodyPr>
          <a:lstStyle/>
          <a:p>
            <a:pPr algn="ctr"/>
            <a:r>
              <a:rPr lang="en-US" sz="2800" dirty="0">
                <a:solidFill>
                  <a:srgbClr val="395E8A"/>
                </a:solidFill>
                <a:latin typeface="+mn-lt"/>
                <a:ea typeface="Calibri Regular" charset="0"/>
                <a:cs typeface="Calibri Regular" charset="0"/>
                <a:sym typeface="Shadows Into Light"/>
              </a:rPr>
              <a:t>Program Analysis </a:t>
            </a:r>
            <a:r>
              <a:rPr lang="en-US" sz="2800" dirty="0" smtClean="0">
                <a:solidFill>
                  <a:srgbClr val="395E8A"/>
                </a:solidFill>
                <a:latin typeface="+mn-lt"/>
                <a:ea typeface="Calibri Regular" charset="0"/>
                <a:cs typeface="Calibri Regular" charset="0"/>
                <a:sym typeface="Shadows Into Light"/>
              </a:rPr>
              <a:t> </a:t>
            </a:r>
            <a:r>
              <a:rPr lang="en-US" sz="2800" dirty="0" smtClean="0">
                <a:latin typeface="+mn-lt"/>
                <a:ea typeface="Calibri Regular" charset="0"/>
                <a:cs typeface="Calibri Regular" charset="0"/>
                <a:sym typeface="Shadows Into Light"/>
              </a:rPr>
              <a:t>=  </a:t>
            </a:r>
            <a:r>
              <a:rPr lang="en-US" sz="2800" dirty="0" smtClean="0">
                <a:solidFill>
                  <a:srgbClr val="0000FF"/>
                </a:solidFill>
                <a:latin typeface="+mn-lt"/>
                <a:ea typeface="Calibri Regular" charset="0"/>
                <a:cs typeface="Calibri Regular" charset="0"/>
                <a:sym typeface="Shadows Into Light"/>
              </a:rPr>
              <a:t>Specification</a:t>
            </a:r>
            <a:r>
              <a:rPr lang="en-US" sz="2800" dirty="0" smtClean="0">
                <a:latin typeface="+mn-lt"/>
                <a:ea typeface="Calibri Regular" charset="0"/>
                <a:cs typeface="Calibri Regular" charset="0"/>
                <a:sym typeface="Shadows Into Light"/>
              </a:rPr>
              <a:t> + </a:t>
            </a:r>
            <a:r>
              <a:rPr lang="en-US" sz="2800" dirty="0" smtClean="0">
                <a:solidFill>
                  <a:srgbClr val="FFC000"/>
                </a:solidFill>
                <a:latin typeface="+mn-lt"/>
                <a:ea typeface="Calibri Regular" charset="0"/>
                <a:cs typeface="Calibri Regular" charset="0"/>
                <a:sym typeface="Shadows Into Light"/>
              </a:rPr>
              <a:t>Implementation</a:t>
            </a:r>
            <a:endParaRPr lang="en-US" sz="2800" dirty="0">
              <a:solidFill>
                <a:srgbClr val="FFC000"/>
              </a:solidFill>
              <a:latin typeface="+mn-lt"/>
              <a:ea typeface="Calibri Regular" charset="0"/>
              <a:cs typeface="Calibri Regular" charset="0"/>
              <a:sym typeface="Shadows Into Light"/>
            </a:endParaRPr>
          </a:p>
        </p:txBody>
      </p:sp>
      <p:sp>
        <p:nvSpPr>
          <p:cNvPr id="12" name="Shape 56"/>
          <p:cNvSpPr txBox="1"/>
          <p:nvPr/>
        </p:nvSpPr>
        <p:spPr>
          <a:xfrm>
            <a:off x="5393909" y="3677774"/>
            <a:ext cx="3422099" cy="2752843"/>
          </a:xfrm>
          <a:prstGeom prst="rect">
            <a:avLst/>
          </a:prstGeom>
          <a:noFill/>
          <a:ln>
            <a:noFill/>
          </a:ln>
        </p:spPr>
        <p:txBody>
          <a:bodyPr lIns="91425" tIns="91425" rIns="91425" bIns="91425" anchor="t" anchorCtr="0">
            <a:noAutofit/>
          </a:bodyPr>
          <a:lstStyle/>
          <a:p>
            <a:pPr algn="ctr"/>
            <a:r>
              <a:rPr lang="en-US" sz="2400" b="1" dirty="0" smtClean="0">
                <a:solidFill>
                  <a:srgbClr val="FFC000"/>
                </a:solidFill>
                <a:latin typeface="+mn-lt"/>
                <a:ea typeface="Calibri Regular" charset="0"/>
                <a:cs typeface="Calibri Regular" charset="0"/>
                <a:sym typeface="Shadows Into Light"/>
              </a:rPr>
              <a:t>“</a:t>
            </a:r>
            <a:r>
              <a:rPr lang="en-US" sz="2400" b="1" dirty="0">
                <a:solidFill>
                  <a:srgbClr val="FFC000"/>
                </a:solidFill>
                <a:latin typeface="+mn-lt"/>
                <a:ea typeface="Calibri Regular" charset="0"/>
                <a:cs typeface="Calibri Regular" charset="0"/>
                <a:sym typeface="Shadows Into Light"/>
              </a:rPr>
              <a:t>How”</a:t>
            </a:r>
          </a:p>
          <a:p>
            <a:r>
              <a:rPr lang="en-US" sz="2400" dirty="0">
                <a:solidFill>
                  <a:schemeClr val="dk1"/>
                </a:solidFill>
                <a:latin typeface="+mn-lt"/>
                <a:ea typeface="Calibri Regular" charset="0"/>
                <a:cs typeface="Calibri Regular" charset="0"/>
                <a:sym typeface="Shadows Into Light"/>
              </a:rPr>
              <a:t>Many design choices:</a:t>
            </a:r>
          </a:p>
          <a:p>
            <a:pPr marL="457189" indent="-355591">
              <a:buClr>
                <a:schemeClr val="dk1"/>
              </a:buClr>
              <a:buSzPct val="100000"/>
              <a:buFont typeface="Shadows Into Light"/>
              <a:buChar char="●"/>
            </a:pPr>
            <a:r>
              <a:rPr lang="en-US" sz="2400" dirty="0">
                <a:solidFill>
                  <a:schemeClr val="dk1"/>
                </a:solidFill>
                <a:latin typeface="+mn-lt"/>
                <a:ea typeface="Calibri Regular" charset="0"/>
                <a:cs typeface="Calibri Regular" charset="0"/>
                <a:sym typeface="Shadows Into Light"/>
              </a:rPr>
              <a:t>forward vs. backward traversal</a:t>
            </a:r>
          </a:p>
          <a:p>
            <a:pPr marL="457189" indent="-355591">
              <a:buClr>
                <a:schemeClr val="dk1"/>
              </a:buClr>
              <a:buSzPct val="100000"/>
              <a:buFont typeface="Shadows Into Light"/>
              <a:buChar char="●"/>
            </a:pPr>
            <a:r>
              <a:rPr lang="en-US" sz="2400" dirty="0">
                <a:solidFill>
                  <a:schemeClr val="dk1"/>
                </a:solidFill>
                <a:latin typeface="+mn-lt"/>
                <a:ea typeface="Calibri Regular" charset="0"/>
                <a:cs typeface="Calibri Regular" charset="0"/>
                <a:sym typeface="Shadows Into Light"/>
              </a:rPr>
              <a:t>symbolic vs. explicit representation</a:t>
            </a:r>
          </a:p>
          <a:p>
            <a:pPr marL="457189" indent="-355591">
              <a:buSzPct val="100000"/>
              <a:buFont typeface="Shadows Into Light"/>
              <a:buChar char="●"/>
            </a:pPr>
            <a:r>
              <a:rPr lang="en-US" sz="2400" dirty="0">
                <a:latin typeface="+mn-lt"/>
                <a:ea typeface="Calibri Regular" charset="0"/>
                <a:cs typeface="Calibri Regular" charset="0"/>
                <a:sym typeface="Shadows Into Light"/>
              </a:rPr>
              <a:t>. . </a:t>
            </a:r>
            <a:r>
              <a:rPr lang="en-US" sz="2400" dirty="0" smtClean="0">
                <a:latin typeface="+mn-lt"/>
                <a:ea typeface="Calibri Regular" charset="0"/>
                <a:cs typeface="Calibri Regular" charset="0"/>
                <a:sym typeface="Shadows Into Light"/>
              </a:rPr>
              <a:t>.</a:t>
            </a:r>
            <a:endParaRPr lang="en-US" sz="2400" dirty="0">
              <a:latin typeface="+mn-lt"/>
              <a:ea typeface="Calibri Regular" charset="0"/>
              <a:cs typeface="Calibri Regular" charset="0"/>
              <a:sym typeface="Shadows Into Light"/>
            </a:endParaRPr>
          </a:p>
        </p:txBody>
      </p:sp>
      <p:sp>
        <p:nvSpPr>
          <p:cNvPr id="67" name="Shape 67"/>
          <p:cNvSpPr/>
          <p:nvPr/>
        </p:nvSpPr>
        <p:spPr>
          <a:xfrm>
            <a:off x="638154" y="3649479"/>
            <a:ext cx="4291656" cy="2880530"/>
          </a:xfrm>
          <a:prstGeom prst="wedgeRoundRectCallout">
            <a:avLst>
              <a:gd name="adj1" fmla="val 72354"/>
              <a:gd name="adj2" fmla="val -10390"/>
              <a:gd name="adj3" fmla="val 0"/>
            </a:avLst>
          </a:prstGeom>
          <a:solidFill>
            <a:schemeClr val="bg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b="1" dirty="0">
                <a:solidFill>
                  <a:srgbClr val="FF0000"/>
                </a:solidFill>
                <a:latin typeface="+mn-lt"/>
                <a:ea typeface="Calibri Regular" charset="0"/>
                <a:cs typeface="Calibri Regular" charset="0"/>
                <a:sym typeface="Shadows Into Light"/>
              </a:rPr>
              <a:t>Nontrivial!</a:t>
            </a:r>
          </a:p>
          <a:p>
            <a:r>
              <a:rPr lang="en-US" sz="2400" dirty="0">
                <a:latin typeface="+mn-lt"/>
                <a:ea typeface="Calibri Regular" charset="0"/>
                <a:cs typeface="Calibri Regular" charset="0"/>
                <a:sym typeface="Shadows Into Light"/>
              </a:rPr>
              <a:t>Consider null </a:t>
            </a:r>
            <a:r>
              <a:rPr lang="en-US" sz="2400" dirty="0" smtClean="0">
                <a:latin typeface="+mn-lt"/>
                <a:ea typeface="Calibri Regular" charset="0"/>
                <a:cs typeface="Calibri Regular" charset="0"/>
                <a:sym typeface="Shadows Into Light"/>
              </a:rPr>
              <a:t>pointer dereference </a:t>
            </a:r>
            <a:r>
              <a:rPr lang="en-US" sz="2400" dirty="0">
                <a:latin typeface="+mn-lt"/>
                <a:ea typeface="Calibri Regular" charset="0"/>
                <a:cs typeface="Calibri Regular" charset="0"/>
                <a:sym typeface="Shadows Into Light"/>
              </a:rPr>
              <a:t>analysis:</a:t>
            </a:r>
          </a:p>
          <a:p>
            <a:pPr marL="457189" indent="-355591">
              <a:buSzPct val="100000"/>
              <a:buFont typeface="Shadows Into Light"/>
              <a:buChar char="●"/>
            </a:pPr>
            <a:r>
              <a:rPr lang="en-US" sz="2400" dirty="0">
                <a:latin typeface="+mn-lt"/>
                <a:ea typeface="Calibri Regular" charset="0"/>
                <a:cs typeface="Calibri Regular" charset="0"/>
                <a:sym typeface="Shadows Into Light"/>
              </a:rPr>
              <a:t>No null pointer assignments (v = null): forward is best</a:t>
            </a:r>
          </a:p>
          <a:p>
            <a:pPr marL="457189" indent="-355591">
              <a:buSzPct val="100000"/>
              <a:buFont typeface="Shadows Into Light"/>
              <a:buChar char="●"/>
            </a:pPr>
            <a:r>
              <a:rPr lang="en-US" sz="2400" dirty="0">
                <a:latin typeface="+mn-lt"/>
                <a:ea typeface="Calibri Regular" charset="0"/>
                <a:cs typeface="Calibri Regular" charset="0"/>
                <a:sym typeface="Shadows Into Light"/>
              </a:rPr>
              <a:t>No pointer </a:t>
            </a:r>
            <a:r>
              <a:rPr lang="en-US" sz="2400" dirty="0" smtClean="0">
                <a:latin typeface="+mn-lt"/>
                <a:ea typeface="Calibri Regular" charset="0"/>
                <a:cs typeface="Calibri Regular" charset="0"/>
                <a:sym typeface="Shadows Into Light"/>
              </a:rPr>
              <a:t>dereferences</a:t>
            </a:r>
            <a:br>
              <a:rPr lang="en-US" sz="2400" dirty="0" smtClean="0">
                <a:latin typeface="+mn-lt"/>
                <a:ea typeface="Calibri Regular" charset="0"/>
                <a:cs typeface="Calibri Regular" charset="0"/>
                <a:sym typeface="Shadows Into Light"/>
              </a:rPr>
            </a:br>
            <a:r>
              <a:rPr lang="en-US" sz="2400" dirty="0" smtClean="0">
                <a:latin typeface="+mn-lt"/>
                <a:ea typeface="Calibri Regular" charset="0"/>
                <a:cs typeface="Calibri Regular" charset="0"/>
                <a:sym typeface="Shadows Into Light"/>
              </a:rPr>
              <a:t>(</a:t>
            </a:r>
            <a:r>
              <a:rPr lang="en-US" sz="2400" dirty="0">
                <a:latin typeface="+mn-lt"/>
                <a:ea typeface="Calibri Regular" charset="0"/>
                <a:cs typeface="Calibri Regular" charset="0"/>
                <a:sym typeface="Shadows Into Light"/>
              </a:rPr>
              <a:t>v-&gt;next</a:t>
            </a:r>
            <a:r>
              <a:rPr lang="en-US" sz="2400" dirty="0" smtClean="0">
                <a:latin typeface="+mn-lt"/>
                <a:ea typeface="Calibri Regular" charset="0"/>
                <a:cs typeface="Calibri Regular" charset="0"/>
                <a:sym typeface="Shadows Into Light"/>
              </a:rPr>
              <a:t>): backward </a:t>
            </a:r>
            <a:r>
              <a:rPr lang="en-US" sz="2400" dirty="0">
                <a:latin typeface="+mn-lt"/>
                <a:ea typeface="Calibri Regular" charset="0"/>
                <a:cs typeface="Calibri Regular" charset="0"/>
                <a:sym typeface="Shadows Into Light"/>
              </a:rPr>
              <a:t>is best</a:t>
            </a:r>
          </a:p>
        </p:txBody>
      </p:sp>
      <p:cxnSp>
        <p:nvCxnSpPr>
          <p:cNvPr id="13" name="Shape 57"/>
          <p:cNvCxnSpPr/>
          <p:nvPr/>
        </p:nvCxnSpPr>
        <p:spPr>
          <a:xfrm>
            <a:off x="6420679" y="3401844"/>
            <a:ext cx="874643" cy="346607"/>
          </a:xfrm>
          <a:prstGeom prst="straightConnector1">
            <a:avLst/>
          </a:prstGeom>
          <a:noFill/>
          <a:ln w="19050" cap="flat" cmpd="sng">
            <a:solidFill>
              <a:schemeClr val="dk2"/>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5" name="Shape 415"/>
          <p:cNvSpPr txBox="1"/>
          <p:nvPr/>
        </p:nvSpPr>
        <p:spPr>
          <a:xfrm>
            <a:off x="381000" y="4328363"/>
            <a:ext cx="5080000" cy="12405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Rules:</a:t>
            </a:r>
          </a:p>
          <a:p>
            <a:r>
              <a:rPr lang="en-US" sz="1800" b="1" dirty="0">
                <a:solidFill>
                  <a:srgbClr val="FF0000"/>
                </a:solidFill>
                <a:latin typeface="Consolas"/>
                <a:ea typeface="Consolas"/>
                <a:cs typeface="Consolas"/>
                <a:sym typeface="Consolas"/>
              </a:rPr>
              <a:t>out(n, d) :- gen(n, d).</a:t>
            </a:r>
          </a:p>
          <a:p>
            <a:r>
              <a:rPr lang="en-US" sz="1800" b="1" dirty="0">
                <a:solidFill>
                  <a:srgbClr val="FF0000"/>
                </a:solidFill>
                <a:latin typeface="Consolas"/>
                <a:ea typeface="Consolas"/>
                <a:cs typeface="Consolas"/>
                <a:sym typeface="Consolas"/>
              </a:rPr>
              <a:t>out(n, d) :- in(n, d), !kill(n, d</a:t>
            </a:r>
            <a:r>
              <a:rPr lang="en-US" sz="1800" b="1" dirty="0" smtClean="0">
                <a:solidFill>
                  <a:srgbClr val="FF0000"/>
                </a:solidFill>
                <a:latin typeface="Consolas"/>
                <a:ea typeface="Consolas"/>
                <a:cs typeface="Consolas"/>
                <a:sym typeface="Consolas"/>
              </a:rPr>
              <a:t>).</a:t>
            </a:r>
            <a:endParaRPr lang="en-US" sz="1800" b="1" dirty="0">
              <a:solidFill>
                <a:srgbClr val="FF0000"/>
              </a:solidFill>
              <a:latin typeface="Consolas"/>
              <a:ea typeface="Consolas"/>
              <a:cs typeface="Consolas"/>
              <a:sym typeface="Consolas"/>
            </a:endParaRPr>
          </a:p>
        </p:txBody>
      </p:sp>
      <p:sp>
        <p:nvSpPr>
          <p:cNvPr id="17" name="Shape 309"/>
          <p:cNvSpPr txBox="1">
            <a:spLocks noGrp="1"/>
          </p:cNvSpPr>
          <p:nvPr>
            <p:ph type="title"/>
          </p:nvPr>
        </p:nvSpPr>
        <p:spPr>
          <a:xfrm>
            <a:off x="384630" y="10039"/>
            <a:ext cx="8382000" cy="1143000"/>
          </a:xfrm>
          <a:prstGeom prst="rect">
            <a:avLst/>
          </a:prstGeom>
        </p:spPr>
        <p:txBody>
          <a:bodyPr vert="horz" lIns="91425" tIns="91425" rIns="91425" bIns="91425" rtlCol="0" anchor="ctr" anchorCtr="0">
            <a:noAutofit/>
          </a:bodyPr>
          <a:lstStyle/>
          <a:p>
            <a:r>
              <a:rPr lang="en-US" sz="4000" dirty="0"/>
              <a:t>Reaching Definitions Analysis in </a:t>
            </a:r>
            <a:r>
              <a:rPr lang="en-US" sz="4000" dirty="0" err="1"/>
              <a:t>Datalog</a:t>
            </a:r>
            <a:endParaRPr lang="en-US" sz="4000" dirty="0"/>
          </a:p>
        </p:txBody>
      </p:sp>
      <p:sp>
        <p:nvSpPr>
          <p:cNvPr id="11" name="Shape 299"/>
          <p:cNvSpPr txBox="1"/>
          <p:nvPr/>
        </p:nvSpPr>
        <p:spPr>
          <a:xfrm>
            <a:off x="3237091" y="2615775"/>
            <a:ext cx="5284609" cy="922200"/>
          </a:xfrm>
          <a:prstGeom prst="rect">
            <a:avLst/>
          </a:prstGeom>
          <a:noFill/>
          <a:ln>
            <a:noFill/>
          </a:ln>
        </p:spPr>
        <p:txBody>
          <a:bodyPr lIns="91425" tIns="45700" rIns="91425" bIns="45700" anchor="t" anchorCtr="0">
            <a:noAutofit/>
          </a:bodyPr>
          <a:lstStyle/>
          <a:p>
            <a:pPr>
              <a:lnSpc>
                <a:spcPct val="115000"/>
              </a:lnSpc>
              <a:spcBef>
                <a:spcPts val="591"/>
              </a:spcBef>
            </a:pPr>
            <a:r>
              <a:rPr lang="en-US" sz="2600" b="1" dirty="0">
                <a:solidFill>
                  <a:srgbClr val="FF0000"/>
                </a:solidFill>
                <a:latin typeface="+mn-lt"/>
                <a:ea typeface="Calibri Regular" charset="0"/>
                <a:cs typeface="Calibri Regular" charset="0"/>
                <a:sym typeface="Shadows Into Light"/>
              </a:rPr>
              <a:t>OUT[n] </a:t>
            </a:r>
            <a:r>
              <a:rPr lang="en-US" sz="2600" b="1" dirty="0" smtClean="0">
                <a:solidFill>
                  <a:srgbClr val="FF0000"/>
                </a:solidFill>
                <a:latin typeface="+mn-lt"/>
                <a:ea typeface="Calibri Regular" charset="0"/>
                <a:cs typeface="Calibri Regular" charset="0"/>
                <a:sym typeface="Shadows Into Light"/>
              </a:rPr>
              <a:t> =  (</a:t>
            </a:r>
            <a:r>
              <a:rPr lang="en-US" sz="2600" b="1" dirty="0">
                <a:solidFill>
                  <a:srgbClr val="FF0000"/>
                </a:solidFill>
                <a:latin typeface="+mn-lt"/>
                <a:ea typeface="Calibri Regular" charset="0"/>
                <a:cs typeface="Calibri Regular" charset="0"/>
                <a:sym typeface="Shadows Into Light"/>
              </a:rPr>
              <a:t>IN[n] - KILL[n]) ∪ GEN[n]</a:t>
            </a:r>
          </a:p>
        </p:txBody>
      </p:sp>
      <p:grpSp>
        <p:nvGrpSpPr>
          <p:cNvPr id="18" name="Shape 300"/>
          <p:cNvGrpSpPr/>
          <p:nvPr/>
        </p:nvGrpSpPr>
        <p:grpSpPr>
          <a:xfrm>
            <a:off x="3215491" y="3191294"/>
            <a:ext cx="3593100" cy="1501585"/>
            <a:chOff x="903500" y="2715041"/>
            <a:chExt cx="3593100" cy="1501586"/>
          </a:xfrm>
        </p:grpSpPr>
        <p:sp>
          <p:nvSpPr>
            <p:cNvPr id="19" name="Shape 301"/>
            <p:cNvSpPr txBox="1"/>
            <p:nvPr/>
          </p:nvSpPr>
          <p:spPr>
            <a:xfrm>
              <a:off x="903500" y="2869325"/>
              <a:ext cx="3593100" cy="1013400"/>
            </a:xfrm>
            <a:prstGeom prst="rect">
              <a:avLst/>
            </a:prstGeom>
            <a:noFill/>
            <a:ln>
              <a:noFill/>
            </a:ln>
          </p:spPr>
          <p:txBody>
            <a:bodyPr lIns="91425" tIns="45700" rIns="91425" bIns="45700" anchor="t" anchorCtr="0">
              <a:noAutofit/>
            </a:bodyPr>
            <a:lstStyle/>
            <a:p>
              <a:pPr algn="ctr">
                <a:lnSpc>
                  <a:spcPct val="115000"/>
                </a:lnSpc>
                <a:spcBef>
                  <a:spcPts val="591"/>
                </a:spcBef>
              </a:pPr>
              <a:r>
                <a:rPr lang="en-US" sz="2600" dirty="0">
                  <a:latin typeface="+mn-lt"/>
                  <a:ea typeface="Calibri Regular" charset="0"/>
                  <a:cs typeface="Calibri Regular" charset="0"/>
                  <a:sym typeface="Shadows Into Light"/>
                </a:rPr>
                <a:t>IN[n</a:t>
              </a:r>
              <a:r>
                <a:rPr lang="en-US" sz="2600" dirty="0" smtClean="0">
                  <a:latin typeface="+mn-lt"/>
                  <a:ea typeface="Calibri Regular" charset="0"/>
                  <a:cs typeface="Calibri Regular" charset="0"/>
                  <a:sym typeface="Shadows Into Light"/>
                </a:rPr>
                <a:t>]  </a:t>
              </a:r>
              <a:r>
                <a:rPr lang="en-US" sz="2600" dirty="0">
                  <a:latin typeface="+mn-lt"/>
                  <a:ea typeface="Calibri Regular" charset="0"/>
                  <a:cs typeface="Calibri Regular" charset="0"/>
                  <a:sym typeface="Shadows Into Light"/>
                </a:rPr>
                <a:t>=          OUT[n’]</a:t>
              </a:r>
            </a:p>
          </p:txBody>
        </p:sp>
        <p:sp>
          <p:nvSpPr>
            <p:cNvPr id="20" name="Shape 302"/>
            <p:cNvSpPr txBox="1"/>
            <p:nvPr/>
          </p:nvSpPr>
          <p:spPr>
            <a:xfrm>
              <a:off x="1793295" y="3359226"/>
              <a:ext cx="1927213" cy="857401"/>
            </a:xfrm>
            <a:prstGeom prst="rect">
              <a:avLst/>
            </a:prstGeom>
            <a:noFill/>
            <a:ln>
              <a:noFill/>
            </a:ln>
          </p:spPr>
          <p:txBody>
            <a:bodyPr lIns="91425" tIns="45700" rIns="91425" bIns="45700" anchor="t" anchorCtr="0">
              <a:noAutofit/>
            </a:bodyPr>
            <a:lstStyle/>
            <a:p>
              <a:pPr algn="ctr">
                <a:lnSpc>
                  <a:spcPct val="115000"/>
                </a:lnSpc>
                <a:spcBef>
                  <a:spcPts val="591"/>
                </a:spcBef>
              </a:pPr>
              <a:r>
                <a:rPr lang="en-US" sz="2000" dirty="0">
                  <a:latin typeface="+mn-lt"/>
                  <a:ea typeface="Calibri Regular" charset="0"/>
                  <a:cs typeface="Calibri Regular" charset="0"/>
                  <a:sym typeface="Shadows Into Light"/>
                </a:rPr>
                <a:t>n’ ∈ predecessors(n)</a:t>
              </a:r>
            </a:p>
          </p:txBody>
        </p:sp>
        <p:sp>
          <p:nvSpPr>
            <p:cNvPr id="21" name="Shape 303"/>
            <p:cNvSpPr txBox="1"/>
            <p:nvPr/>
          </p:nvSpPr>
          <p:spPr>
            <a:xfrm>
              <a:off x="2298575" y="2715041"/>
              <a:ext cx="756000" cy="1340400"/>
            </a:xfrm>
            <a:prstGeom prst="rect">
              <a:avLst/>
            </a:prstGeom>
            <a:noFill/>
            <a:ln>
              <a:noFill/>
            </a:ln>
          </p:spPr>
          <p:txBody>
            <a:bodyPr lIns="91425" tIns="91425" rIns="91425" bIns="91425" anchor="t" anchorCtr="0">
              <a:noAutofit/>
            </a:bodyPr>
            <a:lstStyle/>
            <a:p>
              <a:pPr>
                <a:buClr>
                  <a:srgbClr val="000000"/>
                </a:buClr>
                <a:buSzPct val="25000"/>
              </a:pPr>
              <a:r>
                <a:rPr lang="en-US" sz="4800" b="1" dirty="0">
                  <a:latin typeface="+mn-lt"/>
                </a:rPr>
                <a:t>∪</a:t>
              </a:r>
            </a:p>
          </p:txBody>
        </p:sp>
      </p:grpSp>
      <p:sp>
        <p:nvSpPr>
          <p:cNvPr id="12" name="Shape 398"/>
          <p:cNvSpPr txBox="1"/>
          <p:nvPr/>
        </p:nvSpPr>
        <p:spPr>
          <a:xfrm>
            <a:off x="369650" y="1851487"/>
            <a:ext cx="2201507" cy="1335925"/>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smtClean="0">
                <a:latin typeface="Consolas"/>
                <a:ea typeface="Consolas"/>
                <a:cs typeface="Consolas"/>
                <a:sym typeface="Consolas"/>
              </a:rPr>
              <a:t>kill(</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a:latin typeface="Consolas"/>
                <a:ea typeface="Consolas"/>
                <a:cs typeface="Consolas"/>
                <a:sym typeface="Consolas"/>
              </a:rPr>
              <a:t>gen (</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smtClean="0">
                <a:solidFill>
                  <a:schemeClr val="tx1"/>
                </a:solidFill>
                <a:latin typeface="Consolas"/>
                <a:ea typeface="Consolas"/>
                <a:cs typeface="Consolas"/>
                <a:sym typeface="Consolas"/>
              </a:rPr>
              <a:t>next(</a:t>
            </a:r>
            <a:r>
              <a:rPr lang="en-US" sz="1800" dirty="0" err="1" smtClean="0">
                <a:solidFill>
                  <a:schemeClr val="tx1"/>
                </a:solidFill>
                <a:latin typeface="Consolas"/>
                <a:ea typeface="Consolas"/>
                <a:cs typeface="Consolas"/>
                <a:sym typeface="Consolas"/>
              </a:rPr>
              <a:t>n</a:t>
            </a:r>
            <a:r>
              <a:rPr lang="en-US" sz="1800" dirty="0" err="1">
                <a:solidFill>
                  <a:schemeClr val="tx1"/>
                </a:solidFill>
                <a:latin typeface="Consolas"/>
                <a:ea typeface="Consolas"/>
                <a:cs typeface="Consolas"/>
                <a:sym typeface="Consolas"/>
              </a:rPr>
              <a:t>:N</a:t>
            </a:r>
            <a:r>
              <a:rPr lang="en-US" sz="1800" dirty="0" smtClean="0">
                <a:solidFill>
                  <a:schemeClr val="tx1"/>
                </a:solidFill>
                <a:latin typeface="Consolas"/>
                <a:ea typeface="Consolas"/>
                <a:cs typeface="Consolas"/>
                <a:sym typeface="Consolas"/>
              </a:rPr>
              <a:t>, </a:t>
            </a:r>
            <a:r>
              <a:rPr lang="en-US" sz="1800" dirty="0" err="1" smtClean="0">
                <a:solidFill>
                  <a:schemeClr val="tx1"/>
                </a:solidFill>
                <a:latin typeface="Consolas"/>
                <a:ea typeface="Consolas"/>
                <a:cs typeface="Consolas"/>
                <a:sym typeface="Consolas"/>
              </a:rPr>
              <a:t>m</a:t>
            </a:r>
            <a:r>
              <a:rPr lang="en-US" sz="1800" dirty="0" err="1">
                <a:solidFill>
                  <a:schemeClr val="tx1"/>
                </a:solidFill>
                <a:latin typeface="Consolas"/>
                <a:ea typeface="Consolas"/>
                <a:cs typeface="Consolas"/>
                <a:sym typeface="Consolas"/>
              </a:rPr>
              <a:t>:N</a:t>
            </a:r>
            <a:r>
              <a:rPr lang="en-US" sz="1800" dirty="0" smtClean="0">
                <a:solidFill>
                  <a:schemeClr val="tx1"/>
                </a:solidFill>
                <a:latin typeface="Consolas"/>
                <a:ea typeface="Consolas"/>
                <a:cs typeface="Consolas"/>
                <a:sym typeface="Consolas"/>
              </a:rPr>
              <a:t>)</a:t>
            </a:r>
            <a:endParaRPr lang="en-US" sz="1800" dirty="0">
              <a:solidFill>
                <a:schemeClr val="tx1"/>
              </a:solidFill>
              <a:latin typeface="Consolas"/>
              <a:ea typeface="Consolas"/>
              <a:cs typeface="Consolas"/>
              <a:sym typeface="Consolas"/>
            </a:endParaRPr>
          </a:p>
          <a:p>
            <a:endParaRPr sz="1600" dirty="0">
              <a:latin typeface="Consolas"/>
              <a:ea typeface="Consolas"/>
              <a:cs typeface="Consolas"/>
              <a:sym typeface="Consolas"/>
            </a:endParaRPr>
          </a:p>
        </p:txBody>
      </p:sp>
      <p:sp>
        <p:nvSpPr>
          <p:cNvPr id="13" name="Shape 414"/>
          <p:cNvSpPr txBox="1"/>
          <p:nvPr/>
        </p:nvSpPr>
        <p:spPr>
          <a:xfrm>
            <a:off x="381000" y="3187413"/>
            <a:ext cx="2185269" cy="1140951"/>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Output Relations:</a:t>
            </a:r>
          </a:p>
          <a:p>
            <a:r>
              <a:rPr lang="en-US" sz="1800" dirty="0">
                <a:latin typeface="Consolas"/>
                <a:ea typeface="Consolas"/>
                <a:cs typeface="Consolas"/>
                <a:sym typeface="Consolas"/>
              </a:rPr>
              <a:t>in (</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smtClean="0">
                <a:latin typeface="Consolas"/>
                <a:ea typeface="Consolas"/>
                <a:cs typeface="Consolas"/>
                <a:sym typeface="Consolas"/>
              </a:rPr>
              <a:t>out(</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5">
                                            <p:txEl>
                                              <p:pRg st="1" end="1"/>
                                            </p:txEl>
                                          </p:spTgt>
                                        </p:tgtEl>
                                        <p:attrNameLst>
                                          <p:attrName>style.visibility</p:attrName>
                                        </p:attrNameLst>
                                      </p:cBhvr>
                                      <p:to>
                                        <p:strVal val="visible"/>
                                      </p:to>
                                    </p:set>
                                    <p:animEffect transition="in" filter="dissolve">
                                      <p:cBhvr>
                                        <p:cTn id="7" dur="500"/>
                                        <p:tgtEl>
                                          <p:spTgt spid="41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15">
                                            <p:txEl>
                                              <p:pRg st="2" end="2"/>
                                            </p:txEl>
                                          </p:spTgt>
                                        </p:tgtEl>
                                        <p:attrNameLst>
                                          <p:attrName>style.visibility</p:attrName>
                                        </p:attrNameLst>
                                      </p:cBhvr>
                                      <p:to>
                                        <p:strVal val="visible"/>
                                      </p:to>
                                    </p:set>
                                    <p:animEffect transition="in" filter="dissolve">
                                      <p:cBhvr>
                                        <p:cTn id="10" dur="500"/>
                                        <p:tgtEl>
                                          <p:spTgt spid="4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17" name="Shape 309"/>
          <p:cNvSpPr txBox="1">
            <a:spLocks noGrp="1"/>
          </p:cNvSpPr>
          <p:nvPr>
            <p:ph type="title"/>
          </p:nvPr>
        </p:nvSpPr>
        <p:spPr>
          <a:xfrm>
            <a:off x="384630" y="10039"/>
            <a:ext cx="8382000" cy="1143000"/>
          </a:xfrm>
          <a:prstGeom prst="rect">
            <a:avLst/>
          </a:prstGeom>
        </p:spPr>
        <p:txBody>
          <a:bodyPr vert="horz" lIns="91425" tIns="91425" rIns="91425" bIns="91425" rtlCol="0" anchor="ctr" anchorCtr="0">
            <a:noAutofit/>
          </a:bodyPr>
          <a:lstStyle/>
          <a:p>
            <a:r>
              <a:rPr lang="en-US" sz="4000" dirty="0"/>
              <a:t>Reaching Definitions Analysis in </a:t>
            </a:r>
            <a:r>
              <a:rPr lang="en-US" sz="4000" dirty="0" err="1"/>
              <a:t>Datalog</a:t>
            </a:r>
            <a:endParaRPr lang="en-US" sz="4000" dirty="0"/>
          </a:p>
        </p:txBody>
      </p:sp>
      <p:sp>
        <p:nvSpPr>
          <p:cNvPr id="19" name="Shape 415"/>
          <p:cNvSpPr txBox="1"/>
          <p:nvPr/>
        </p:nvSpPr>
        <p:spPr>
          <a:xfrm>
            <a:off x="381000" y="4328363"/>
            <a:ext cx="5080000" cy="12405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Rules:</a:t>
            </a:r>
          </a:p>
          <a:p>
            <a:r>
              <a:rPr lang="en-US" sz="1800" dirty="0">
                <a:solidFill>
                  <a:schemeClr val="tx1"/>
                </a:solidFill>
                <a:latin typeface="Consolas"/>
                <a:ea typeface="Consolas"/>
                <a:cs typeface="Consolas"/>
                <a:sym typeface="Consolas"/>
              </a:rPr>
              <a:t>out(n, d) :- gen(n, d).</a:t>
            </a:r>
          </a:p>
          <a:p>
            <a:r>
              <a:rPr lang="en-US" sz="1800" dirty="0">
                <a:solidFill>
                  <a:schemeClr val="tx1"/>
                </a:solidFill>
                <a:latin typeface="Consolas"/>
                <a:ea typeface="Consolas"/>
                <a:cs typeface="Consolas"/>
                <a:sym typeface="Consolas"/>
              </a:rPr>
              <a:t>out(n, d) :- in(n, d), !kill(n, d).</a:t>
            </a:r>
          </a:p>
          <a:p>
            <a:r>
              <a:rPr lang="en-US" sz="1800" b="1" dirty="0">
                <a:solidFill>
                  <a:srgbClr val="FF0000"/>
                </a:solidFill>
                <a:latin typeface="Consolas"/>
                <a:ea typeface="Consolas"/>
                <a:cs typeface="Consolas"/>
                <a:sym typeface="Consolas"/>
              </a:rPr>
              <a:t>in (m, d) :- out(n, d), next(n, m).</a:t>
            </a:r>
          </a:p>
        </p:txBody>
      </p:sp>
      <p:sp>
        <p:nvSpPr>
          <p:cNvPr id="20" name="Shape 299"/>
          <p:cNvSpPr txBox="1"/>
          <p:nvPr/>
        </p:nvSpPr>
        <p:spPr>
          <a:xfrm>
            <a:off x="3237091" y="2615775"/>
            <a:ext cx="5284609" cy="922200"/>
          </a:xfrm>
          <a:prstGeom prst="rect">
            <a:avLst/>
          </a:prstGeom>
          <a:noFill/>
          <a:ln>
            <a:noFill/>
          </a:ln>
        </p:spPr>
        <p:txBody>
          <a:bodyPr lIns="91425" tIns="45700" rIns="91425" bIns="45700" anchor="t" anchorCtr="0">
            <a:noAutofit/>
          </a:bodyPr>
          <a:lstStyle/>
          <a:p>
            <a:pPr>
              <a:lnSpc>
                <a:spcPct val="115000"/>
              </a:lnSpc>
              <a:spcBef>
                <a:spcPts val="591"/>
              </a:spcBef>
            </a:pPr>
            <a:r>
              <a:rPr lang="en-US" sz="2600" dirty="0">
                <a:solidFill>
                  <a:schemeClr val="tx1"/>
                </a:solidFill>
                <a:latin typeface="+mn-lt"/>
                <a:ea typeface="Calibri Regular" charset="0"/>
                <a:cs typeface="Calibri Regular" charset="0"/>
                <a:sym typeface="Shadows Into Light"/>
              </a:rPr>
              <a:t>OUT[n] </a:t>
            </a:r>
            <a:r>
              <a:rPr lang="en-US" sz="2600" dirty="0" smtClean="0">
                <a:solidFill>
                  <a:schemeClr val="tx1"/>
                </a:solidFill>
                <a:latin typeface="+mn-lt"/>
                <a:ea typeface="Calibri Regular" charset="0"/>
                <a:cs typeface="Calibri Regular" charset="0"/>
                <a:sym typeface="Shadows Into Light"/>
              </a:rPr>
              <a:t> =  (</a:t>
            </a:r>
            <a:r>
              <a:rPr lang="en-US" sz="2600" dirty="0">
                <a:solidFill>
                  <a:schemeClr val="tx1"/>
                </a:solidFill>
                <a:latin typeface="+mn-lt"/>
                <a:ea typeface="Calibri Regular" charset="0"/>
                <a:cs typeface="Calibri Regular" charset="0"/>
                <a:sym typeface="Shadows Into Light"/>
              </a:rPr>
              <a:t>IN[n] - KILL[n]) ∪ GEN[n]</a:t>
            </a:r>
          </a:p>
        </p:txBody>
      </p:sp>
      <p:grpSp>
        <p:nvGrpSpPr>
          <p:cNvPr id="21" name="Shape 300"/>
          <p:cNvGrpSpPr/>
          <p:nvPr/>
        </p:nvGrpSpPr>
        <p:grpSpPr>
          <a:xfrm>
            <a:off x="3215491" y="3191294"/>
            <a:ext cx="3593100" cy="1501585"/>
            <a:chOff x="903500" y="2715041"/>
            <a:chExt cx="3593100" cy="1501586"/>
          </a:xfrm>
        </p:grpSpPr>
        <p:sp>
          <p:nvSpPr>
            <p:cNvPr id="22" name="Shape 301"/>
            <p:cNvSpPr txBox="1"/>
            <p:nvPr/>
          </p:nvSpPr>
          <p:spPr>
            <a:xfrm>
              <a:off x="903500" y="2869325"/>
              <a:ext cx="3593100" cy="1013400"/>
            </a:xfrm>
            <a:prstGeom prst="rect">
              <a:avLst/>
            </a:prstGeom>
            <a:noFill/>
            <a:ln>
              <a:noFill/>
            </a:ln>
          </p:spPr>
          <p:txBody>
            <a:bodyPr lIns="91425" tIns="45700" rIns="91425" bIns="45700" anchor="t" anchorCtr="0">
              <a:noAutofit/>
            </a:bodyPr>
            <a:lstStyle/>
            <a:p>
              <a:pPr algn="ctr">
                <a:lnSpc>
                  <a:spcPct val="115000"/>
                </a:lnSpc>
                <a:spcBef>
                  <a:spcPts val="591"/>
                </a:spcBef>
              </a:pPr>
              <a:r>
                <a:rPr lang="en-US" sz="2600" b="1" dirty="0">
                  <a:solidFill>
                    <a:srgbClr val="FF0000"/>
                  </a:solidFill>
                  <a:latin typeface="+mn-lt"/>
                  <a:ea typeface="Calibri Regular" charset="0"/>
                  <a:cs typeface="Calibri Regular" charset="0"/>
                  <a:sym typeface="Shadows Into Light"/>
                </a:rPr>
                <a:t>IN[n</a:t>
              </a:r>
              <a:r>
                <a:rPr lang="en-US" sz="2600" b="1" dirty="0" smtClean="0">
                  <a:solidFill>
                    <a:srgbClr val="FF0000"/>
                  </a:solidFill>
                  <a:latin typeface="+mn-lt"/>
                  <a:ea typeface="Calibri Regular" charset="0"/>
                  <a:cs typeface="Calibri Regular" charset="0"/>
                  <a:sym typeface="Shadows Into Light"/>
                </a:rPr>
                <a:t>]  </a:t>
              </a:r>
              <a:r>
                <a:rPr lang="en-US" sz="2600" b="1" dirty="0">
                  <a:solidFill>
                    <a:srgbClr val="FF0000"/>
                  </a:solidFill>
                  <a:latin typeface="+mn-lt"/>
                  <a:ea typeface="Calibri Regular" charset="0"/>
                  <a:cs typeface="Calibri Regular" charset="0"/>
                  <a:sym typeface="Shadows Into Light"/>
                </a:rPr>
                <a:t>=          OUT[n’]</a:t>
              </a:r>
            </a:p>
          </p:txBody>
        </p:sp>
        <p:sp>
          <p:nvSpPr>
            <p:cNvPr id="23" name="Shape 302"/>
            <p:cNvSpPr txBox="1"/>
            <p:nvPr/>
          </p:nvSpPr>
          <p:spPr>
            <a:xfrm>
              <a:off x="1793295" y="3359226"/>
              <a:ext cx="1927213" cy="857401"/>
            </a:xfrm>
            <a:prstGeom prst="rect">
              <a:avLst/>
            </a:prstGeom>
            <a:noFill/>
            <a:ln>
              <a:noFill/>
            </a:ln>
          </p:spPr>
          <p:txBody>
            <a:bodyPr lIns="91425" tIns="45700" rIns="91425" bIns="45700" anchor="t" anchorCtr="0">
              <a:noAutofit/>
            </a:bodyPr>
            <a:lstStyle/>
            <a:p>
              <a:pPr algn="ctr">
                <a:lnSpc>
                  <a:spcPct val="115000"/>
                </a:lnSpc>
                <a:spcBef>
                  <a:spcPts val="591"/>
                </a:spcBef>
              </a:pPr>
              <a:r>
                <a:rPr lang="en-US" sz="2000" b="1" dirty="0">
                  <a:solidFill>
                    <a:srgbClr val="FF0000"/>
                  </a:solidFill>
                  <a:latin typeface="+mn-lt"/>
                  <a:ea typeface="Calibri Regular" charset="0"/>
                  <a:cs typeface="Calibri Regular" charset="0"/>
                  <a:sym typeface="Shadows Into Light"/>
                </a:rPr>
                <a:t>n’ ∈ predecessors(n)</a:t>
              </a:r>
            </a:p>
          </p:txBody>
        </p:sp>
        <p:sp>
          <p:nvSpPr>
            <p:cNvPr id="24" name="Shape 303"/>
            <p:cNvSpPr txBox="1"/>
            <p:nvPr/>
          </p:nvSpPr>
          <p:spPr>
            <a:xfrm>
              <a:off x="2298575" y="2715041"/>
              <a:ext cx="756000" cy="1340400"/>
            </a:xfrm>
            <a:prstGeom prst="rect">
              <a:avLst/>
            </a:prstGeom>
            <a:noFill/>
            <a:ln>
              <a:noFill/>
            </a:ln>
          </p:spPr>
          <p:txBody>
            <a:bodyPr lIns="91425" tIns="91425" rIns="91425" bIns="91425" anchor="t" anchorCtr="0">
              <a:noAutofit/>
            </a:bodyPr>
            <a:lstStyle/>
            <a:p>
              <a:pPr>
                <a:buClr>
                  <a:srgbClr val="000000"/>
                </a:buClr>
                <a:buSzPct val="25000"/>
              </a:pPr>
              <a:r>
                <a:rPr lang="en-US" sz="4800" b="1" dirty="0">
                  <a:solidFill>
                    <a:srgbClr val="FF0000"/>
                  </a:solidFill>
                  <a:latin typeface="+mn-lt"/>
                </a:rPr>
                <a:t>∪</a:t>
              </a:r>
            </a:p>
          </p:txBody>
        </p:sp>
      </p:grpSp>
      <p:sp>
        <p:nvSpPr>
          <p:cNvPr id="13" name="Shape 398"/>
          <p:cNvSpPr txBox="1"/>
          <p:nvPr/>
        </p:nvSpPr>
        <p:spPr>
          <a:xfrm>
            <a:off x="369650" y="1851487"/>
            <a:ext cx="2201507" cy="1335925"/>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smtClean="0">
                <a:latin typeface="Consolas"/>
                <a:ea typeface="Consolas"/>
                <a:cs typeface="Consolas"/>
                <a:sym typeface="Consolas"/>
              </a:rPr>
              <a:t>kill(</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a:latin typeface="Consolas"/>
                <a:ea typeface="Consolas"/>
                <a:cs typeface="Consolas"/>
                <a:sym typeface="Consolas"/>
              </a:rPr>
              <a:t>gen (</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smtClean="0">
                <a:solidFill>
                  <a:schemeClr val="tx1"/>
                </a:solidFill>
                <a:latin typeface="Consolas"/>
                <a:ea typeface="Consolas"/>
                <a:cs typeface="Consolas"/>
                <a:sym typeface="Consolas"/>
              </a:rPr>
              <a:t>next(</a:t>
            </a:r>
            <a:r>
              <a:rPr lang="en-US" sz="1800" dirty="0" err="1" smtClean="0">
                <a:solidFill>
                  <a:schemeClr val="tx1"/>
                </a:solidFill>
                <a:latin typeface="Consolas"/>
                <a:ea typeface="Consolas"/>
                <a:cs typeface="Consolas"/>
                <a:sym typeface="Consolas"/>
              </a:rPr>
              <a:t>n</a:t>
            </a:r>
            <a:r>
              <a:rPr lang="en-US" sz="1800" dirty="0" err="1">
                <a:solidFill>
                  <a:schemeClr val="tx1"/>
                </a:solidFill>
                <a:latin typeface="Consolas"/>
                <a:ea typeface="Consolas"/>
                <a:cs typeface="Consolas"/>
                <a:sym typeface="Consolas"/>
              </a:rPr>
              <a:t>:N</a:t>
            </a:r>
            <a:r>
              <a:rPr lang="en-US" sz="1800" dirty="0" smtClean="0">
                <a:solidFill>
                  <a:schemeClr val="tx1"/>
                </a:solidFill>
                <a:latin typeface="Consolas"/>
                <a:ea typeface="Consolas"/>
                <a:cs typeface="Consolas"/>
                <a:sym typeface="Consolas"/>
              </a:rPr>
              <a:t>, </a:t>
            </a:r>
            <a:r>
              <a:rPr lang="en-US" sz="1800" dirty="0" err="1" smtClean="0">
                <a:solidFill>
                  <a:schemeClr val="tx1"/>
                </a:solidFill>
                <a:latin typeface="Consolas"/>
                <a:ea typeface="Consolas"/>
                <a:cs typeface="Consolas"/>
                <a:sym typeface="Consolas"/>
              </a:rPr>
              <a:t>m</a:t>
            </a:r>
            <a:r>
              <a:rPr lang="en-US" sz="1800" dirty="0" err="1">
                <a:solidFill>
                  <a:schemeClr val="tx1"/>
                </a:solidFill>
                <a:latin typeface="Consolas"/>
                <a:ea typeface="Consolas"/>
                <a:cs typeface="Consolas"/>
                <a:sym typeface="Consolas"/>
              </a:rPr>
              <a:t>:N</a:t>
            </a:r>
            <a:r>
              <a:rPr lang="en-US" sz="1800" dirty="0" smtClean="0">
                <a:solidFill>
                  <a:schemeClr val="tx1"/>
                </a:solidFill>
                <a:latin typeface="Consolas"/>
                <a:ea typeface="Consolas"/>
                <a:cs typeface="Consolas"/>
                <a:sym typeface="Consolas"/>
              </a:rPr>
              <a:t>)</a:t>
            </a:r>
            <a:endParaRPr lang="en-US" sz="1800" dirty="0">
              <a:solidFill>
                <a:schemeClr val="tx1"/>
              </a:solidFill>
              <a:latin typeface="Consolas"/>
              <a:ea typeface="Consolas"/>
              <a:cs typeface="Consolas"/>
              <a:sym typeface="Consolas"/>
            </a:endParaRPr>
          </a:p>
          <a:p>
            <a:endParaRPr sz="1600" dirty="0">
              <a:latin typeface="Consolas"/>
              <a:ea typeface="Consolas"/>
              <a:cs typeface="Consolas"/>
              <a:sym typeface="Consolas"/>
            </a:endParaRPr>
          </a:p>
        </p:txBody>
      </p:sp>
      <p:sp>
        <p:nvSpPr>
          <p:cNvPr id="14" name="Shape 414"/>
          <p:cNvSpPr txBox="1"/>
          <p:nvPr/>
        </p:nvSpPr>
        <p:spPr>
          <a:xfrm>
            <a:off x="381000" y="3187413"/>
            <a:ext cx="2185269" cy="1140951"/>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Output Relations:</a:t>
            </a:r>
          </a:p>
          <a:p>
            <a:r>
              <a:rPr lang="en-US" sz="1800" dirty="0">
                <a:latin typeface="Consolas"/>
                <a:ea typeface="Consolas"/>
                <a:cs typeface="Consolas"/>
                <a:sym typeface="Consolas"/>
              </a:rPr>
              <a:t>in (</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smtClean="0">
                <a:latin typeface="Consolas"/>
                <a:ea typeface="Consolas"/>
                <a:cs typeface="Consolas"/>
                <a:sym typeface="Consolas"/>
              </a:rPr>
              <a:t>out(</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animEffect transition="in" filter="dissolve">
                                      <p:cBhvr>
                                        <p:cTn id="7"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1" name="Shape 441"/>
          <p:cNvSpPr/>
          <p:nvPr/>
        </p:nvSpPr>
        <p:spPr>
          <a:xfrm>
            <a:off x="2406795" y="2974451"/>
            <a:ext cx="1364552" cy="1466499"/>
          </a:xfrm>
          <a:custGeom>
            <a:avLst/>
            <a:gdLst/>
            <a:ahLst/>
            <a:cxnLst/>
            <a:rect l="0" t="0" r="0" b="0"/>
            <a:pathLst>
              <a:path w="61129" h="86252" extrusionOk="0">
                <a:moveTo>
                  <a:pt x="26759" y="78309"/>
                </a:moveTo>
                <a:cubicBezTo>
                  <a:pt x="24133" y="79582"/>
                  <a:pt x="15303" y="87936"/>
                  <a:pt x="11007" y="85947"/>
                </a:cubicBezTo>
                <a:cubicBezTo>
                  <a:pt x="6710" y="83958"/>
                  <a:pt x="1618" y="80138"/>
                  <a:pt x="982" y="66375"/>
                </a:cubicBezTo>
                <a:cubicBezTo>
                  <a:pt x="345" y="52611"/>
                  <a:pt x="-2836" y="12990"/>
                  <a:pt x="7188" y="3364"/>
                </a:cubicBezTo>
                <a:cubicBezTo>
                  <a:pt x="17212" y="-6262"/>
                  <a:pt x="52138" y="7739"/>
                  <a:pt x="61129" y="8615"/>
                </a:cubicBezTo>
              </a:path>
            </a:pathLst>
          </a:custGeom>
          <a:noFill/>
          <a:ln w="28575" cap="flat" cmpd="sng">
            <a:solidFill>
              <a:srgbClr val="000000"/>
            </a:solidFill>
            <a:prstDash val="solid"/>
            <a:round/>
            <a:headEnd type="none" w="lg" len="lg"/>
            <a:tailEnd type="triangle" w="lg" len="lg"/>
          </a:ln>
        </p:spPr>
      </p:sp>
      <p:sp>
        <p:nvSpPr>
          <p:cNvPr id="444" name="Shape 444"/>
          <p:cNvSpPr/>
          <p:nvPr/>
        </p:nvSpPr>
        <p:spPr>
          <a:xfrm>
            <a:off x="3528702" y="2578688"/>
            <a:ext cx="803399" cy="2604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000">
                <a:latin typeface="Calibri"/>
                <a:ea typeface="Calibri"/>
                <a:cs typeface="Calibri"/>
                <a:sym typeface="Calibri"/>
              </a:rPr>
              <a:t>x = 8</a:t>
            </a:r>
          </a:p>
        </p:txBody>
      </p:sp>
      <p:sp>
        <p:nvSpPr>
          <p:cNvPr id="445" name="Shape 445"/>
          <p:cNvSpPr/>
          <p:nvPr/>
        </p:nvSpPr>
        <p:spPr>
          <a:xfrm>
            <a:off x="3370222" y="3179675"/>
            <a:ext cx="1035300" cy="3174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000">
                <a:latin typeface="Calibri"/>
                <a:ea typeface="Calibri"/>
                <a:cs typeface="Calibri"/>
                <a:sym typeface="Calibri"/>
              </a:rPr>
              <a:t>(x != 1)?</a:t>
            </a:r>
          </a:p>
        </p:txBody>
      </p:sp>
      <p:cxnSp>
        <p:nvCxnSpPr>
          <p:cNvPr id="446" name="Shape 446"/>
          <p:cNvCxnSpPr/>
          <p:nvPr/>
        </p:nvCxnSpPr>
        <p:spPr>
          <a:xfrm>
            <a:off x="3930417" y="2838998"/>
            <a:ext cx="0" cy="324300"/>
          </a:xfrm>
          <a:prstGeom prst="straightConnector1">
            <a:avLst/>
          </a:prstGeom>
          <a:noFill/>
          <a:ln w="25400" cap="flat" cmpd="sng">
            <a:solidFill>
              <a:srgbClr val="000000"/>
            </a:solidFill>
            <a:prstDash val="solid"/>
            <a:round/>
            <a:headEnd type="none" w="med" len="med"/>
            <a:tailEnd type="triangle" w="lg" len="lg"/>
          </a:ln>
        </p:spPr>
      </p:cxnSp>
      <p:cxnSp>
        <p:nvCxnSpPr>
          <p:cNvPr id="447" name="Shape 447"/>
          <p:cNvCxnSpPr>
            <a:stCxn id="445" idx="2"/>
            <a:endCxn id="448" idx="0"/>
          </p:cNvCxnSpPr>
          <p:nvPr/>
        </p:nvCxnSpPr>
        <p:spPr>
          <a:xfrm flipH="1">
            <a:off x="3185271" y="3497075"/>
            <a:ext cx="702600" cy="452700"/>
          </a:xfrm>
          <a:prstGeom prst="straightConnector1">
            <a:avLst/>
          </a:prstGeom>
          <a:noFill/>
          <a:ln w="25400" cap="flat" cmpd="sng">
            <a:solidFill>
              <a:srgbClr val="000000"/>
            </a:solidFill>
            <a:prstDash val="solid"/>
            <a:round/>
            <a:headEnd type="none" w="med" len="med"/>
            <a:tailEnd type="triangle" w="lg" len="lg"/>
          </a:ln>
        </p:spPr>
      </p:cxnSp>
      <p:sp>
        <p:nvSpPr>
          <p:cNvPr id="449" name="Shape 449"/>
          <p:cNvSpPr/>
          <p:nvPr/>
        </p:nvSpPr>
        <p:spPr>
          <a:xfrm>
            <a:off x="4125119" y="3962651"/>
            <a:ext cx="803400" cy="3174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000">
                <a:latin typeface="Calibri"/>
                <a:ea typeface="Calibri"/>
                <a:cs typeface="Calibri"/>
                <a:sym typeface="Calibri"/>
              </a:rPr>
              <a:t>exit</a:t>
            </a:r>
          </a:p>
        </p:txBody>
      </p:sp>
      <p:cxnSp>
        <p:nvCxnSpPr>
          <p:cNvPr id="450" name="Shape 450"/>
          <p:cNvCxnSpPr>
            <a:stCxn id="451" idx="2"/>
            <a:endCxn id="444" idx="0"/>
          </p:cNvCxnSpPr>
          <p:nvPr/>
        </p:nvCxnSpPr>
        <p:spPr>
          <a:xfrm>
            <a:off x="3929099" y="2318451"/>
            <a:ext cx="1200" cy="260100"/>
          </a:xfrm>
          <a:prstGeom prst="straightConnector1">
            <a:avLst/>
          </a:prstGeom>
          <a:noFill/>
          <a:ln w="25400" cap="flat" cmpd="sng">
            <a:solidFill>
              <a:srgbClr val="000000"/>
            </a:solidFill>
            <a:prstDash val="solid"/>
            <a:round/>
            <a:headEnd type="none" w="med" len="med"/>
            <a:tailEnd type="triangle" w="lg" len="lg"/>
          </a:ln>
        </p:spPr>
      </p:cxnSp>
      <p:cxnSp>
        <p:nvCxnSpPr>
          <p:cNvPr id="452" name="Shape 452"/>
          <p:cNvCxnSpPr>
            <a:stCxn id="445" idx="2"/>
            <a:endCxn id="449" idx="0"/>
          </p:cNvCxnSpPr>
          <p:nvPr/>
        </p:nvCxnSpPr>
        <p:spPr>
          <a:xfrm>
            <a:off x="3887871" y="3497075"/>
            <a:ext cx="639000" cy="465600"/>
          </a:xfrm>
          <a:prstGeom prst="straightConnector1">
            <a:avLst/>
          </a:prstGeom>
          <a:noFill/>
          <a:ln w="25400" cap="flat" cmpd="sng">
            <a:solidFill>
              <a:srgbClr val="000000"/>
            </a:solidFill>
            <a:prstDash val="solid"/>
            <a:round/>
            <a:headEnd type="none" w="med" len="med"/>
            <a:tailEnd type="triangle" w="lg" len="lg"/>
          </a:ln>
        </p:spPr>
      </p:cxnSp>
      <p:sp>
        <p:nvSpPr>
          <p:cNvPr id="451" name="Shape 451"/>
          <p:cNvSpPr/>
          <p:nvPr/>
        </p:nvSpPr>
        <p:spPr>
          <a:xfrm>
            <a:off x="3527401" y="2004651"/>
            <a:ext cx="803399" cy="3138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000">
                <a:latin typeface="Calibri"/>
                <a:ea typeface="Calibri"/>
                <a:cs typeface="Calibri"/>
                <a:sym typeface="Calibri"/>
              </a:rPr>
              <a:t>entry</a:t>
            </a:r>
          </a:p>
        </p:txBody>
      </p:sp>
      <p:sp>
        <p:nvSpPr>
          <p:cNvPr id="453" name="Shape 453"/>
          <p:cNvSpPr txBox="1"/>
          <p:nvPr/>
        </p:nvSpPr>
        <p:spPr>
          <a:xfrm>
            <a:off x="3027751" y="2533371"/>
            <a:ext cx="548700" cy="324300"/>
          </a:xfrm>
          <a:prstGeom prst="rect">
            <a:avLst/>
          </a:prstGeom>
          <a:noFill/>
          <a:ln>
            <a:noFill/>
          </a:ln>
        </p:spPr>
        <p:txBody>
          <a:bodyPr lIns="91425" tIns="91425" rIns="91425" bIns="91425" anchor="ctr" anchorCtr="0">
            <a:noAutofit/>
          </a:bodyPr>
          <a:lstStyle/>
          <a:p>
            <a:pPr algn="ctr"/>
            <a:r>
              <a:rPr lang="en-US" sz="1800">
                <a:latin typeface="Calibri"/>
                <a:ea typeface="Calibri"/>
                <a:cs typeface="Calibri"/>
                <a:sym typeface="Calibri"/>
              </a:rPr>
              <a:t>2:</a:t>
            </a:r>
          </a:p>
        </p:txBody>
      </p:sp>
      <p:sp>
        <p:nvSpPr>
          <p:cNvPr id="454" name="Shape 454"/>
          <p:cNvSpPr txBox="1"/>
          <p:nvPr/>
        </p:nvSpPr>
        <p:spPr>
          <a:xfrm>
            <a:off x="3027751" y="2003901"/>
            <a:ext cx="548700" cy="324300"/>
          </a:xfrm>
          <a:prstGeom prst="rect">
            <a:avLst/>
          </a:prstGeom>
          <a:noFill/>
          <a:ln>
            <a:noFill/>
          </a:ln>
        </p:spPr>
        <p:txBody>
          <a:bodyPr lIns="91425" tIns="91425" rIns="91425" bIns="91425" anchor="ctr" anchorCtr="0">
            <a:noAutofit/>
          </a:bodyPr>
          <a:lstStyle/>
          <a:p>
            <a:pPr algn="ctr"/>
            <a:r>
              <a:rPr lang="en-US" sz="1800">
                <a:latin typeface="Calibri"/>
                <a:ea typeface="Calibri"/>
                <a:cs typeface="Calibri"/>
                <a:sym typeface="Calibri"/>
              </a:rPr>
              <a:t>1:</a:t>
            </a:r>
          </a:p>
        </p:txBody>
      </p:sp>
      <p:sp>
        <p:nvSpPr>
          <p:cNvPr id="455" name="Shape 455"/>
          <p:cNvSpPr txBox="1"/>
          <p:nvPr/>
        </p:nvSpPr>
        <p:spPr>
          <a:xfrm>
            <a:off x="3709975" y="3932157"/>
            <a:ext cx="548700" cy="324300"/>
          </a:xfrm>
          <a:prstGeom prst="rect">
            <a:avLst/>
          </a:prstGeom>
          <a:noFill/>
          <a:ln>
            <a:noFill/>
          </a:ln>
        </p:spPr>
        <p:txBody>
          <a:bodyPr lIns="91425" tIns="91425" rIns="91425" bIns="91425" anchor="ctr" anchorCtr="0">
            <a:noAutofit/>
          </a:bodyPr>
          <a:lstStyle/>
          <a:p>
            <a:pPr algn="ctr"/>
            <a:r>
              <a:rPr lang="en-US" sz="1800">
                <a:latin typeface="Calibri"/>
                <a:ea typeface="Calibri"/>
                <a:cs typeface="Calibri"/>
                <a:sym typeface="Calibri"/>
              </a:rPr>
              <a:t>5:</a:t>
            </a:r>
          </a:p>
        </p:txBody>
      </p:sp>
      <p:sp>
        <p:nvSpPr>
          <p:cNvPr id="456" name="Shape 456"/>
          <p:cNvSpPr txBox="1"/>
          <p:nvPr/>
        </p:nvSpPr>
        <p:spPr>
          <a:xfrm>
            <a:off x="2897727" y="3157789"/>
            <a:ext cx="548700" cy="324300"/>
          </a:xfrm>
          <a:prstGeom prst="rect">
            <a:avLst/>
          </a:prstGeom>
          <a:noFill/>
          <a:ln>
            <a:noFill/>
          </a:ln>
        </p:spPr>
        <p:txBody>
          <a:bodyPr lIns="91425" tIns="91425" rIns="91425" bIns="91425" anchor="ctr" anchorCtr="0">
            <a:noAutofit/>
          </a:bodyPr>
          <a:lstStyle/>
          <a:p>
            <a:pPr algn="ctr"/>
            <a:r>
              <a:rPr lang="en-US" sz="1800">
                <a:latin typeface="Calibri"/>
                <a:ea typeface="Calibri"/>
                <a:cs typeface="Calibri"/>
                <a:sym typeface="Calibri"/>
              </a:rPr>
              <a:t>3:</a:t>
            </a:r>
          </a:p>
        </p:txBody>
      </p:sp>
      <p:sp>
        <p:nvSpPr>
          <p:cNvPr id="448" name="Shape 448"/>
          <p:cNvSpPr/>
          <p:nvPr/>
        </p:nvSpPr>
        <p:spPr>
          <a:xfrm>
            <a:off x="2745958" y="3949888"/>
            <a:ext cx="878700" cy="3174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000">
                <a:latin typeface="Calibri"/>
                <a:ea typeface="Calibri"/>
                <a:cs typeface="Calibri"/>
                <a:sym typeface="Calibri"/>
              </a:rPr>
              <a:t>x=x-1</a:t>
            </a:r>
          </a:p>
        </p:txBody>
      </p:sp>
      <p:sp>
        <p:nvSpPr>
          <p:cNvPr id="457" name="Shape 457"/>
          <p:cNvSpPr txBox="1"/>
          <p:nvPr/>
        </p:nvSpPr>
        <p:spPr>
          <a:xfrm>
            <a:off x="2406802" y="3943219"/>
            <a:ext cx="548700" cy="324300"/>
          </a:xfrm>
          <a:prstGeom prst="rect">
            <a:avLst/>
          </a:prstGeom>
          <a:noFill/>
          <a:ln>
            <a:noFill/>
          </a:ln>
        </p:spPr>
        <p:txBody>
          <a:bodyPr lIns="91425" tIns="91425" rIns="91425" bIns="91425" anchor="ctr" anchorCtr="0">
            <a:noAutofit/>
          </a:bodyPr>
          <a:lstStyle/>
          <a:p>
            <a:r>
              <a:rPr lang="en-US" sz="1800">
                <a:latin typeface="Calibri"/>
                <a:ea typeface="Calibri"/>
                <a:cs typeface="Calibri"/>
                <a:sym typeface="Calibri"/>
              </a:rPr>
              <a:t>4:</a:t>
            </a:r>
          </a:p>
        </p:txBody>
      </p:sp>
      <p:sp>
        <p:nvSpPr>
          <p:cNvPr id="458" name="Shape 458"/>
          <p:cNvSpPr txBox="1"/>
          <p:nvPr/>
        </p:nvSpPr>
        <p:spPr>
          <a:xfrm>
            <a:off x="4263317" y="3531815"/>
            <a:ext cx="803400" cy="304200"/>
          </a:xfrm>
          <a:prstGeom prst="rect">
            <a:avLst/>
          </a:prstGeom>
          <a:noFill/>
          <a:ln>
            <a:noFill/>
          </a:ln>
        </p:spPr>
        <p:txBody>
          <a:bodyPr lIns="91425" tIns="91425" rIns="91425" bIns="91425" anchor="ctr" anchorCtr="0">
            <a:noAutofit/>
          </a:bodyPr>
          <a:lstStyle/>
          <a:p>
            <a:r>
              <a:rPr lang="en-US" sz="1600">
                <a:latin typeface="Calibri"/>
                <a:ea typeface="Calibri"/>
                <a:cs typeface="Calibri"/>
                <a:sym typeface="Calibri"/>
              </a:rPr>
              <a:t>false</a:t>
            </a:r>
          </a:p>
        </p:txBody>
      </p:sp>
      <p:sp>
        <p:nvSpPr>
          <p:cNvPr id="459" name="Shape 459"/>
          <p:cNvSpPr txBox="1"/>
          <p:nvPr/>
        </p:nvSpPr>
        <p:spPr>
          <a:xfrm>
            <a:off x="2967917" y="3518525"/>
            <a:ext cx="803400" cy="304200"/>
          </a:xfrm>
          <a:prstGeom prst="rect">
            <a:avLst/>
          </a:prstGeom>
          <a:noFill/>
          <a:ln>
            <a:noFill/>
          </a:ln>
        </p:spPr>
        <p:txBody>
          <a:bodyPr lIns="91425" tIns="91425" rIns="91425" bIns="91425" anchor="ctr" anchorCtr="0">
            <a:noAutofit/>
          </a:bodyPr>
          <a:lstStyle/>
          <a:p>
            <a:r>
              <a:rPr lang="en-US" sz="1600">
                <a:latin typeface="Calibri"/>
                <a:ea typeface="Calibri"/>
                <a:cs typeface="Calibri"/>
                <a:sym typeface="Calibri"/>
              </a:rPr>
              <a:t>true</a:t>
            </a:r>
          </a:p>
        </p:txBody>
      </p:sp>
      <p:sp>
        <p:nvSpPr>
          <p:cNvPr id="24" name="Shape 495"/>
          <p:cNvSpPr txBox="1">
            <a:spLocks noGrp="1"/>
          </p:cNvSpPr>
          <p:nvPr>
            <p:ph type="title"/>
          </p:nvPr>
        </p:nvSpPr>
        <p:spPr>
          <a:xfrm>
            <a:off x="261257" y="10039"/>
            <a:ext cx="8636000" cy="1143000"/>
          </a:xfrm>
          <a:prstGeom prst="rect">
            <a:avLst/>
          </a:prstGeom>
        </p:spPr>
        <p:txBody>
          <a:bodyPr vert="horz" lIns="91425" tIns="91425" rIns="91425" bIns="91425" rtlCol="0" anchor="ctr" anchorCtr="0">
            <a:noAutofit/>
          </a:bodyPr>
          <a:lstStyle/>
          <a:p>
            <a:r>
              <a:rPr lang="en-US" sz="4000" b="0" dirty="0"/>
              <a:t>Reaching </a:t>
            </a:r>
            <a:r>
              <a:rPr lang="en-US" sz="4000" b="0" dirty="0" smtClean="0"/>
              <a:t>Definitions Analysis: </a:t>
            </a:r>
            <a:r>
              <a:rPr lang="en-US" sz="4000" b="0" dirty="0"/>
              <a:t>Example</a:t>
            </a:r>
          </a:p>
        </p:txBody>
      </p:sp>
      <p:sp>
        <p:nvSpPr>
          <p:cNvPr id="29" name="Shape 415"/>
          <p:cNvSpPr txBox="1"/>
          <p:nvPr/>
        </p:nvSpPr>
        <p:spPr>
          <a:xfrm>
            <a:off x="381000" y="4328363"/>
            <a:ext cx="5080000" cy="12405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Rules:</a:t>
            </a:r>
          </a:p>
          <a:p>
            <a:r>
              <a:rPr lang="en-US" sz="1800" dirty="0">
                <a:solidFill>
                  <a:schemeClr val="tx1"/>
                </a:solidFill>
                <a:latin typeface="Consolas"/>
                <a:ea typeface="Consolas"/>
                <a:cs typeface="Consolas"/>
                <a:sym typeface="Consolas"/>
              </a:rPr>
              <a:t>out(n, d) :- gen(n, d).</a:t>
            </a:r>
          </a:p>
          <a:p>
            <a:r>
              <a:rPr lang="en-US" sz="1800" dirty="0">
                <a:solidFill>
                  <a:schemeClr val="tx1"/>
                </a:solidFill>
                <a:latin typeface="Consolas"/>
                <a:ea typeface="Consolas"/>
                <a:cs typeface="Consolas"/>
                <a:sym typeface="Consolas"/>
              </a:rPr>
              <a:t>out(n, d) :- in(n, d), !kill(n, d).</a:t>
            </a:r>
          </a:p>
          <a:p>
            <a:r>
              <a:rPr lang="en-US" sz="1800" dirty="0">
                <a:solidFill>
                  <a:schemeClr val="tx1"/>
                </a:solidFill>
                <a:latin typeface="Consolas"/>
                <a:ea typeface="Consolas"/>
                <a:cs typeface="Consolas"/>
                <a:sym typeface="Consolas"/>
              </a:rPr>
              <a:t>in (m, d) :- out(n, d), next(n, m).</a:t>
            </a:r>
          </a:p>
        </p:txBody>
      </p:sp>
      <p:sp>
        <p:nvSpPr>
          <p:cNvPr id="25" name="Shape 398"/>
          <p:cNvSpPr txBox="1"/>
          <p:nvPr/>
        </p:nvSpPr>
        <p:spPr>
          <a:xfrm>
            <a:off x="369650" y="1851487"/>
            <a:ext cx="2201507" cy="1335925"/>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smtClean="0">
                <a:latin typeface="Consolas"/>
                <a:ea typeface="Consolas"/>
                <a:cs typeface="Consolas"/>
                <a:sym typeface="Consolas"/>
              </a:rPr>
              <a:t>kill(</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a:latin typeface="Consolas"/>
                <a:ea typeface="Consolas"/>
                <a:cs typeface="Consolas"/>
                <a:sym typeface="Consolas"/>
              </a:rPr>
              <a:t>gen (</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smtClean="0">
                <a:solidFill>
                  <a:schemeClr val="tx1"/>
                </a:solidFill>
                <a:latin typeface="Consolas"/>
                <a:ea typeface="Consolas"/>
                <a:cs typeface="Consolas"/>
                <a:sym typeface="Consolas"/>
              </a:rPr>
              <a:t>next(</a:t>
            </a:r>
            <a:r>
              <a:rPr lang="en-US" sz="1800" dirty="0" err="1" smtClean="0">
                <a:solidFill>
                  <a:schemeClr val="tx1"/>
                </a:solidFill>
                <a:latin typeface="Consolas"/>
                <a:ea typeface="Consolas"/>
                <a:cs typeface="Consolas"/>
                <a:sym typeface="Consolas"/>
              </a:rPr>
              <a:t>n</a:t>
            </a:r>
            <a:r>
              <a:rPr lang="en-US" sz="1800" dirty="0" err="1">
                <a:solidFill>
                  <a:schemeClr val="tx1"/>
                </a:solidFill>
                <a:latin typeface="Consolas"/>
                <a:ea typeface="Consolas"/>
                <a:cs typeface="Consolas"/>
                <a:sym typeface="Consolas"/>
              </a:rPr>
              <a:t>:N</a:t>
            </a:r>
            <a:r>
              <a:rPr lang="en-US" sz="1800" dirty="0" smtClean="0">
                <a:solidFill>
                  <a:schemeClr val="tx1"/>
                </a:solidFill>
                <a:latin typeface="Consolas"/>
                <a:ea typeface="Consolas"/>
                <a:cs typeface="Consolas"/>
                <a:sym typeface="Consolas"/>
              </a:rPr>
              <a:t>, </a:t>
            </a:r>
            <a:r>
              <a:rPr lang="en-US" sz="1800" dirty="0" err="1" smtClean="0">
                <a:solidFill>
                  <a:schemeClr val="tx1"/>
                </a:solidFill>
                <a:latin typeface="Consolas"/>
                <a:ea typeface="Consolas"/>
                <a:cs typeface="Consolas"/>
                <a:sym typeface="Consolas"/>
              </a:rPr>
              <a:t>m</a:t>
            </a:r>
            <a:r>
              <a:rPr lang="en-US" sz="1800" dirty="0" err="1">
                <a:solidFill>
                  <a:schemeClr val="tx1"/>
                </a:solidFill>
                <a:latin typeface="Consolas"/>
                <a:ea typeface="Consolas"/>
                <a:cs typeface="Consolas"/>
                <a:sym typeface="Consolas"/>
              </a:rPr>
              <a:t>:N</a:t>
            </a:r>
            <a:r>
              <a:rPr lang="en-US" sz="1800" dirty="0" smtClean="0">
                <a:solidFill>
                  <a:schemeClr val="tx1"/>
                </a:solidFill>
                <a:latin typeface="Consolas"/>
                <a:ea typeface="Consolas"/>
                <a:cs typeface="Consolas"/>
                <a:sym typeface="Consolas"/>
              </a:rPr>
              <a:t>)</a:t>
            </a:r>
            <a:endParaRPr lang="en-US" sz="1800" dirty="0">
              <a:solidFill>
                <a:schemeClr val="tx1"/>
              </a:solidFill>
              <a:latin typeface="Consolas"/>
              <a:ea typeface="Consolas"/>
              <a:cs typeface="Consolas"/>
              <a:sym typeface="Consolas"/>
            </a:endParaRPr>
          </a:p>
          <a:p>
            <a:endParaRPr sz="1600" dirty="0">
              <a:latin typeface="Consolas"/>
              <a:ea typeface="Consolas"/>
              <a:cs typeface="Consolas"/>
              <a:sym typeface="Consolas"/>
            </a:endParaRPr>
          </a:p>
        </p:txBody>
      </p:sp>
      <p:sp>
        <p:nvSpPr>
          <p:cNvPr id="26" name="Shape 414"/>
          <p:cNvSpPr txBox="1"/>
          <p:nvPr/>
        </p:nvSpPr>
        <p:spPr>
          <a:xfrm>
            <a:off x="381000" y="3187413"/>
            <a:ext cx="2185269" cy="1140951"/>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Output Relations:</a:t>
            </a:r>
          </a:p>
          <a:p>
            <a:r>
              <a:rPr lang="en-US" sz="1800" dirty="0">
                <a:latin typeface="Consolas"/>
                <a:ea typeface="Consolas"/>
                <a:cs typeface="Consolas"/>
                <a:sym typeface="Consolas"/>
              </a:rPr>
              <a:t>in (</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smtClean="0">
                <a:latin typeface="Consolas"/>
                <a:ea typeface="Consolas"/>
                <a:cs typeface="Consolas"/>
                <a:sym typeface="Consolas"/>
              </a:rPr>
              <a:t>out(</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p:nvPr/>
        </p:nvSpPr>
        <p:spPr>
          <a:xfrm>
            <a:off x="4997300" y="1851501"/>
            <a:ext cx="3774600" cy="37311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r>
              <a:rPr lang="en-US" sz="2000" b="1" dirty="0">
                <a:solidFill>
                  <a:schemeClr val="dk1"/>
                </a:solidFill>
                <a:latin typeface="+mn-lt"/>
                <a:ea typeface="Calibri Regular" charset="0"/>
                <a:cs typeface="Calibri Regular" charset="0"/>
                <a:sym typeface="Shadows Into Light"/>
              </a:rPr>
              <a:t>Input Tuples:</a:t>
            </a:r>
          </a:p>
          <a:p>
            <a:r>
              <a:rPr lang="en-US" sz="1600" dirty="0">
                <a:solidFill>
                  <a:schemeClr val="dk1"/>
                </a:solidFill>
                <a:latin typeface="Consolas"/>
                <a:ea typeface="Consolas"/>
                <a:cs typeface="Consolas"/>
                <a:sym typeface="Consolas"/>
              </a:rPr>
              <a:t>kill(4, 2),</a:t>
            </a:r>
          </a:p>
          <a:p>
            <a:r>
              <a:rPr lang="en-US" sz="1600" dirty="0">
                <a:solidFill>
                  <a:schemeClr val="dk1"/>
                </a:solidFill>
                <a:latin typeface="Consolas"/>
                <a:ea typeface="Consolas"/>
                <a:cs typeface="Consolas"/>
                <a:sym typeface="Consolas"/>
              </a:rPr>
              <a:t>gen (2, 2), gen (4, 4),</a:t>
            </a:r>
          </a:p>
          <a:p>
            <a:r>
              <a:rPr lang="en-US" sz="1600" dirty="0">
                <a:solidFill>
                  <a:schemeClr val="dk1"/>
                </a:solidFill>
                <a:latin typeface="Consolas"/>
                <a:ea typeface="Consolas"/>
                <a:cs typeface="Consolas"/>
                <a:sym typeface="Consolas"/>
              </a:rPr>
              <a:t>next(1, 2), next(2, 3),</a:t>
            </a:r>
          </a:p>
          <a:p>
            <a:r>
              <a:rPr lang="en-US" sz="1600" dirty="0">
                <a:solidFill>
                  <a:schemeClr val="dk1"/>
                </a:solidFill>
                <a:latin typeface="Consolas"/>
                <a:ea typeface="Consolas"/>
                <a:cs typeface="Consolas"/>
                <a:sym typeface="Consolas"/>
              </a:rPr>
              <a:t>next(3, 4), next(3, 5),</a:t>
            </a:r>
            <a:br>
              <a:rPr lang="en-US" sz="1600" dirty="0">
                <a:solidFill>
                  <a:schemeClr val="dk1"/>
                </a:solidFill>
                <a:latin typeface="Consolas"/>
                <a:ea typeface="Consolas"/>
                <a:cs typeface="Consolas"/>
                <a:sym typeface="Consolas"/>
              </a:rPr>
            </a:br>
            <a:r>
              <a:rPr lang="en-US" sz="1600" dirty="0">
                <a:solidFill>
                  <a:schemeClr val="dk1"/>
                </a:solidFill>
                <a:latin typeface="Consolas"/>
                <a:ea typeface="Consolas"/>
                <a:cs typeface="Consolas"/>
                <a:sym typeface="Consolas"/>
              </a:rPr>
              <a:t>next(4, 3)</a:t>
            </a:r>
          </a:p>
          <a:p>
            <a:r>
              <a:rPr lang="en-US" sz="1600" dirty="0">
                <a:solidFill>
                  <a:schemeClr val="dk1"/>
                </a:solidFill>
                <a:latin typeface="Consolas"/>
                <a:ea typeface="Consolas"/>
                <a:cs typeface="Consolas"/>
                <a:sym typeface="Consolas"/>
              </a:rPr>
              <a:t/>
            </a:r>
            <a:br>
              <a:rPr lang="en-US" sz="1600" dirty="0">
                <a:solidFill>
                  <a:schemeClr val="dk1"/>
                </a:solidFill>
                <a:latin typeface="Consolas"/>
                <a:ea typeface="Consolas"/>
                <a:cs typeface="Consolas"/>
                <a:sym typeface="Consolas"/>
              </a:rPr>
            </a:br>
            <a:endParaRPr lang="en-US" sz="1600" dirty="0">
              <a:solidFill>
                <a:schemeClr val="dk1"/>
              </a:solidFill>
              <a:latin typeface="Consolas"/>
              <a:ea typeface="Consolas"/>
              <a:cs typeface="Consolas"/>
              <a:sym typeface="Consolas"/>
            </a:endParaRPr>
          </a:p>
          <a:p>
            <a:endParaRPr sz="2000" dirty="0">
              <a:solidFill>
                <a:schemeClr val="dk1"/>
              </a:solidFill>
              <a:latin typeface="Calibri Regular" charset="0"/>
              <a:ea typeface="Calibri Regular" charset="0"/>
              <a:cs typeface="Calibri Regular" charset="0"/>
              <a:sym typeface="Shadows Into Light"/>
            </a:endParaRPr>
          </a:p>
          <a:p>
            <a:endParaRPr sz="2000" dirty="0">
              <a:solidFill>
                <a:schemeClr val="dk1"/>
              </a:solidFill>
              <a:latin typeface="Calibri Regular" charset="0"/>
              <a:ea typeface="Calibri Regular" charset="0"/>
              <a:cs typeface="Calibri Regular" charset="0"/>
              <a:sym typeface="Shadows Into Light"/>
            </a:endParaRPr>
          </a:p>
          <a:p>
            <a:endParaRPr sz="2000" dirty="0">
              <a:solidFill>
                <a:schemeClr val="dk1"/>
              </a:solidFill>
              <a:latin typeface="Calibri Regular" charset="0"/>
              <a:ea typeface="Calibri Regular" charset="0"/>
              <a:cs typeface="Calibri Regular" charset="0"/>
              <a:sym typeface="Shadows Into Light"/>
            </a:endParaRPr>
          </a:p>
          <a:p>
            <a:endParaRPr sz="2000" dirty="0">
              <a:solidFill>
                <a:schemeClr val="dk1"/>
              </a:solidFill>
              <a:latin typeface="Calibri Regular" charset="0"/>
              <a:ea typeface="Calibri Regular" charset="0"/>
              <a:cs typeface="Calibri Regular" charset="0"/>
              <a:sym typeface="Shadows Into Light"/>
            </a:endParaRPr>
          </a:p>
          <a:p>
            <a:endParaRPr sz="2000" dirty="0">
              <a:solidFill>
                <a:schemeClr val="dk1"/>
              </a:solidFill>
              <a:latin typeface="Calibri Regular" charset="0"/>
              <a:ea typeface="Calibri Regular" charset="0"/>
              <a:cs typeface="Calibri Regular" charset="0"/>
              <a:sym typeface="Shadows Into Light"/>
            </a:endParaRPr>
          </a:p>
        </p:txBody>
      </p:sp>
      <p:sp>
        <p:nvSpPr>
          <p:cNvPr id="25" name="Shape 441"/>
          <p:cNvSpPr/>
          <p:nvPr/>
        </p:nvSpPr>
        <p:spPr>
          <a:xfrm>
            <a:off x="2406795" y="2974451"/>
            <a:ext cx="1364552" cy="1466499"/>
          </a:xfrm>
          <a:custGeom>
            <a:avLst/>
            <a:gdLst/>
            <a:ahLst/>
            <a:cxnLst/>
            <a:rect l="0" t="0" r="0" b="0"/>
            <a:pathLst>
              <a:path w="61129" h="86252" extrusionOk="0">
                <a:moveTo>
                  <a:pt x="26759" y="78309"/>
                </a:moveTo>
                <a:cubicBezTo>
                  <a:pt x="24133" y="79582"/>
                  <a:pt x="15303" y="87936"/>
                  <a:pt x="11007" y="85947"/>
                </a:cubicBezTo>
                <a:cubicBezTo>
                  <a:pt x="6710" y="83958"/>
                  <a:pt x="1618" y="80138"/>
                  <a:pt x="982" y="66375"/>
                </a:cubicBezTo>
                <a:cubicBezTo>
                  <a:pt x="345" y="52611"/>
                  <a:pt x="-2836" y="12990"/>
                  <a:pt x="7188" y="3364"/>
                </a:cubicBezTo>
                <a:cubicBezTo>
                  <a:pt x="17212" y="-6262"/>
                  <a:pt x="52138" y="7739"/>
                  <a:pt x="61129" y="8615"/>
                </a:cubicBezTo>
              </a:path>
            </a:pathLst>
          </a:custGeom>
          <a:noFill/>
          <a:ln w="28575" cap="flat" cmpd="sng">
            <a:solidFill>
              <a:srgbClr val="000000"/>
            </a:solidFill>
            <a:prstDash val="solid"/>
            <a:round/>
            <a:headEnd type="none" w="lg" len="lg"/>
            <a:tailEnd type="triangle" w="lg" len="lg"/>
          </a:ln>
        </p:spPr>
      </p:sp>
      <p:sp>
        <p:nvSpPr>
          <p:cNvPr id="28" name="Shape 444"/>
          <p:cNvSpPr/>
          <p:nvPr/>
        </p:nvSpPr>
        <p:spPr>
          <a:xfrm>
            <a:off x="3528702" y="2578688"/>
            <a:ext cx="803399" cy="2604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000">
                <a:latin typeface="Calibri"/>
                <a:ea typeface="Calibri"/>
                <a:cs typeface="Calibri"/>
                <a:sym typeface="Calibri"/>
              </a:rPr>
              <a:t>x = 8</a:t>
            </a:r>
          </a:p>
        </p:txBody>
      </p:sp>
      <p:sp>
        <p:nvSpPr>
          <p:cNvPr id="29" name="Shape 445"/>
          <p:cNvSpPr/>
          <p:nvPr/>
        </p:nvSpPr>
        <p:spPr>
          <a:xfrm>
            <a:off x="3370222" y="3179675"/>
            <a:ext cx="1035300" cy="3174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000">
                <a:latin typeface="Calibri"/>
                <a:ea typeface="Calibri"/>
                <a:cs typeface="Calibri"/>
                <a:sym typeface="Calibri"/>
              </a:rPr>
              <a:t>(x != 1)?</a:t>
            </a:r>
          </a:p>
        </p:txBody>
      </p:sp>
      <p:cxnSp>
        <p:nvCxnSpPr>
          <p:cNvPr id="30" name="Shape 446"/>
          <p:cNvCxnSpPr/>
          <p:nvPr/>
        </p:nvCxnSpPr>
        <p:spPr>
          <a:xfrm>
            <a:off x="3930417" y="2838998"/>
            <a:ext cx="0" cy="324300"/>
          </a:xfrm>
          <a:prstGeom prst="straightConnector1">
            <a:avLst/>
          </a:prstGeom>
          <a:noFill/>
          <a:ln w="25400" cap="flat" cmpd="sng">
            <a:solidFill>
              <a:srgbClr val="000000"/>
            </a:solidFill>
            <a:prstDash val="solid"/>
            <a:round/>
            <a:headEnd type="none" w="med" len="med"/>
            <a:tailEnd type="triangle" w="lg" len="lg"/>
          </a:ln>
        </p:spPr>
      </p:cxnSp>
      <p:cxnSp>
        <p:nvCxnSpPr>
          <p:cNvPr id="31" name="Shape 447"/>
          <p:cNvCxnSpPr/>
          <p:nvPr/>
        </p:nvCxnSpPr>
        <p:spPr>
          <a:xfrm flipH="1">
            <a:off x="3185271" y="3497075"/>
            <a:ext cx="702600" cy="452700"/>
          </a:xfrm>
          <a:prstGeom prst="straightConnector1">
            <a:avLst/>
          </a:prstGeom>
          <a:noFill/>
          <a:ln w="25400" cap="flat" cmpd="sng">
            <a:solidFill>
              <a:srgbClr val="000000"/>
            </a:solidFill>
            <a:prstDash val="solid"/>
            <a:round/>
            <a:headEnd type="none" w="med" len="med"/>
            <a:tailEnd type="triangle" w="lg" len="lg"/>
          </a:ln>
        </p:spPr>
      </p:cxnSp>
      <p:sp>
        <p:nvSpPr>
          <p:cNvPr id="32" name="Shape 449"/>
          <p:cNvSpPr/>
          <p:nvPr/>
        </p:nvSpPr>
        <p:spPr>
          <a:xfrm>
            <a:off x="4125119" y="3962651"/>
            <a:ext cx="803400" cy="3174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000">
                <a:latin typeface="Calibri"/>
                <a:ea typeface="Calibri"/>
                <a:cs typeface="Calibri"/>
                <a:sym typeface="Calibri"/>
              </a:rPr>
              <a:t>exit</a:t>
            </a:r>
          </a:p>
        </p:txBody>
      </p:sp>
      <p:cxnSp>
        <p:nvCxnSpPr>
          <p:cNvPr id="33" name="Shape 450"/>
          <p:cNvCxnSpPr/>
          <p:nvPr/>
        </p:nvCxnSpPr>
        <p:spPr>
          <a:xfrm>
            <a:off x="3929099" y="2318451"/>
            <a:ext cx="1200" cy="260100"/>
          </a:xfrm>
          <a:prstGeom prst="straightConnector1">
            <a:avLst/>
          </a:prstGeom>
          <a:noFill/>
          <a:ln w="25400" cap="flat" cmpd="sng">
            <a:solidFill>
              <a:srgbClr val="000000"/>
            </a:solidFill>
            <a:prstDash val="solid"/>
            <a:round/>
            <a:headEnd type="none" w="med" len="med"/>
            <a:tailEnd type="triangle" w="lg" len="lg"/>
          </a:ln>
        </p:spPr>
      </p:cxnSp>
      <p:cxnSp>
        <p:nvCxnSpPr>
          <p:cNvPr id="34" name="Shape 452"/>
          <p:cNvCxnSpPr/>
          <p:nvPr/>
        </p:nvCxnSpPr>
        <p:spPr>
          <a:xfrm>
            <a:off x="3887871" y="3497075"/>
            <a:ext cx="639000" cy="465600"/>
          </a:xfrm>
          <a:prstGeom prst="straightConnector1">
            <a:avLst/>
          </a:prstGeom>
          <a:noFill/>
          <a:ln w="25400" cap="flat" cmpd="sng">
            <a:solidFill>
              <a:srgbClr val="000000"/>
            </a:solidFill>
            <a:prstDash val="solid"/>
            <a:round/>
            <a:headEnd type="none" w="med" len="med"/>
            <a:tailEnd type="triangle" w="lg" len="lg"/>
          </a:ln>
        </p:spPr>
      </p:cxnSp>
      <p:sp>
        <p:nvSpPr>
          <p:cNvPr id="35" name="Shape 451"/>
          <p:cNvSpPr/>
          <p:nvPr/>
        </p:nvSpPr>
        <p:spPr>
          <a:xfrm>
            <a:off x="3527401" y="2004651"/>
            <a:ext cx="803399" cy="3138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000">
                <a:latin typeface="Calibri"/>
                <a:ea typeface="Calibri"/>
                <a:cs typeface="Calibri"/>
                <a:sym typeface="Calibri"/>
              </a:rPr>
              <a:t>entry</a:t>
            </a:r>
          </a:p>
        </p:txBody>
      </p:sp>
      <p:sp>
        <p:nvSpPr>
          <p:cNvPr id="36" name="Shape 453"/>
          <p:cNvSpPr txBox="1"/>
          <p:nvPr/>
        </p:nvSpPr>
        <p:spPr>
          <a:xfrm>
            <a:off x="3027751" y="2533371"/>
            <a:ext cx="548700" cy="324300"/>
          </a:xfrm>
          <a:prstGeom prst="rect">
            <a:avLst/>
          </a:prstGeom>
          <a:noFill/>
          <a:ln>
            <a:noFill/>
          </a:ln>
        </p:spPr>
        <p:txBody>
          <a:bodyPr lIns="91425" tIns="91425" rIns="91425" bIns="91425" anchor="ctr" anchorCtr="0">
            <a:noAutofit/>
          </a:bodyPr>
          <a:lstStyle/>
          <a:p>
            <a:pPr algn="ctr"/>
            <a:r>
              <a:rPr lang="en-US" sz="1800">
                <a:latin typeface="Calibri"/>
                <a:ea typeface="Calibri"/>
                <a:cs typeface="Calibri"/>
                <a:sym typeface="Calibri"/>
              </a:rPr>
              <a:t>2:</a:t>
            </a:r>
          </a:p>
        </p:txBody>
      </p:sp>
      <p:sp>
        <p:nvSpPr>
          <p:cNvPr id="37" name="Shape 454"/>
          <p:cNvSpPr txBox="1"/>
          <p:nvPr/>
        </p:nvSpPr>
        <p:spPr>
          <a:xfrm>
            <a:off x="3027751" y="2003901"/>
            <a:ext cx="548700" cy="324300"/>
          </a:xfrm>
          <a:prstGeom prst="rect">
            <a:avLst/>
          </a:prstGeom>
          <a:noFill/>
          <a:ln>
            <a:noFill/>
          </a:ln>
        </p:spPr>
        <p:txBody>
          <a:bodyPr lIns="91425" tIns="91425" rIns="91425" bIns="91425" anchor="ctr" anchorCtr="0">
            <a:noAutofit/>
          </a:bodyPr>
          <a:lstStyle/>
          <a:p>
            <a:pPr algn="ctr"/>
            <a:r>
              <a:rPr lang="en-US" sz="1800">
                <a:latin typeface="Calibri"/>
                <a:ea typeface="Calibri"/>
                <a:cs typeface="Calibri"/>
                <a:sym typeface="Calibri"/>
              </a:rPr>
              <a:t>1:</a:t>
            </a:r>
          </a:p>
        </p:txBody>
      </p:sp>
      <p:sp>
        <p:nvSpPr>
          <p:cNvPr id="38" name="Shape 455"/>
          <p:cNvSpPr txBox="1"/>
          <p:nvPr/>
        </p:nvSpPr>
        <p:spPr>
          <a:xfrm>
            <a:off x="3709975" y="3932157"/>
            <a:ext cx="548700" cy="324300"/>
          </a:xfrm>
          <a:prstGeom prst="rect">
            <a:avLst/>
          </a:prstGeom>
          <a:noFill/>
          <a:ln>
            <a:noFill/>
          </a:ln>
        </p:spPr>
        <p:txBody>
          <a:bodyPr lIns="91425" tIns="91425" rIns="91425" bIns="91425" anchor="ctr" anchorCtr="0">
            <a:noAutofit/>
          </a:bodyPr>
          <a:lstStyle/>
          <a:p>
            <a:pPr algn="ctr"/>
            <a:r>
              <a:rPr lang="en-US" sz="1800">
                <a:latin typeface="Calibri"/>
                <a:ea typeface="Calibri"/>
                <a:cs typeface="Calibri"/>
                <a:sym typeface="Calibri"/>
              </a:rPr>
              <a:t>5:</a:t>
            </a:r>
          </a:p>
        </p:txBody>
      </p:sp>
      <p:sp>
        <p:nvSpPr>
          <p:cNvPr id="39" name="Shape 456"/>
          <p:cNvSpPr txBox="1"/>
          <p:nvPr/>
        </p:nvSpPr>
        <p:spPr>
          <a:xfrm>
            <a:off x="2897727" y="3157789"/>
            <a:ext cx="548700" cy="324300"/>
          </a:xfrm>
          <a:prstGeom prst="rect">
            <a:avLst/>
          </a:prstGeom>
          <a:noFill/>
          <a:ln>
            <a:noFill/>
          </a:ln>
        </p:spPr>
        <p:txBody>
          <a:bodyPr lIns="91425" tIns="91425" rIns="91425" bIns="91425" anchor="ctr" anchorCtr="0">
            <a:noAutofit/>
          </a:bodyPr>
          <a:lstStyle/>
          <a:p>
            <a:pPr algn="ctr"/>
            <a:r>
              <a:rPr lang="en-US" sz="1800">
                <a:latin typeface="Calibri"/>
                <a:ea typeface="Calibri"/>
                <a:cs typeface="Calibri"/>
                <a:sym typeface="Calibri"/>
              </a:rPr>
              <a:t>3:</a:t>
            </a:r>
          </a:p>
        </p:txBody>
      </p:sp>
      <p:sp>
        <p:nvSpPr>
          <p:cNvPr id="40" name="Shape 448"/>
          <p:cNvSpPr/>
          <p:nvPr/>
        </p:nvSpPr>
        <p:spPr>
          <a:xfrm>
            <a:off x="2745958" y="3949888"/>
            <a:ext cx="878700" cy="3174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000">
                <a:latin typeface="Calibri"/>
                <a:ea typeface="Calibri"/>
                <a:cs typeface="Calibri"/>
                <a:sym typeface="Calibri"/>
              </a:rPr>
              <a:t>x=x-1</a:t>
            </a:r>
          </a:p>
        </p:txBody>
      </p:sp>
      <p:sp>
        <p:nvSpPr>
          <p:cNvPr id="41" name="Shape 457"/>
          <p:cNvSpPr txBox="1"/>
          <p:nvPr/>
        </p:nvSpPr>
        <p:spPr>
          <a:xfrm>
            <a:off x="2406802" y="3943219"/>
            <a:ext cx="548700" cy="324300"/>
          </a:xfrm>
          <a:prstGeom prst="rect">
            <a:avLst/>
          </a:prstGeom>
          <a:noFill/>
          <a:ln>
            <a:noFill/>
          </a:ln>
        </p:spPr>
        <p:txBody>
          <a:bodyPr lIns="91425" tIns="91425" rIns="91425" bIns="91425" anchor="ctr" anchorCtr="0">
            <a:noAutofit/>
          </a:bodyPr>
          <a:lstStyle/>
          <a:p>
            <a:r>
              <a:rPr lang="en-US" sz="1800">
                <a:latin typeface="Calibri"/>
                <a:ea typeface="Calibri"/>
                <a:cs typeface="Calibri"/>
                <a:sym typeface="Calibri"/>
              </a:rPr>
              <a:t>4:</a:t>
            </a:r>
          </a:p>
        </p:txBody>
      </p:sp>
      <p:sp>
        <p:nvSpPr>
          <p:cNvPr id="42" name="Shape 458"/>
          <p:cNvSpPr txBox="1"/>
          <p:nvPr/>
        </p:nvSpPr>
        <p:spPr>
          <a:xfrm>
            <a:off x="4263317" y="3531815"/>
            <a:ext cx="803400" cy="304200"/>
          </a:xfrm>
          <a:prstGeom prst="rect">
            <a:avLst/>
          </a:prstGeom>
          <a:noFill/>
          <a:ln>
            <a:noFill/>
          </a:ln>
        </p:spPr>
        <p:txBody>
          <a:bodyPr lIns="91425" tIns="91425" rIns="91425" bIns="91425" anchor="ctr" anchorCtr="0">
            <a:noAutofit/>
          </a:bodyPr>
          <a:lstStyle/>
          <a:p>
            <a:r>
              <a:rPr lang="en-US" sz="1600">
                <a:latin typeface="Calibri"/>
                <a:ea typeface="Calibri"/>
                <a:cs typeface="Calibri"/>
                <a:sym typeface="Calibri"/>
              </a:rPr>
              <a:t>false</a:t>
            </a:r>
          </a:p>
        </p:txBody>
      </p:sp>
      <p:sp>
        <p:nvSpPr>
          <p:cNvPr id="43" name="Shape 459"/>
          <p:cNvSpPr txBox="1"/>
          <p:nvPr/>
        </p:nvSpPr>
        <p:spPr>
          <a:xfrm>
            <a:off x="2967917" y="3518525"/>
            <a:ext cx="803400" cy="304200"/>
          </a:xfrm>
          <a:prstGeom prst="rect">
            <a:avLst/>
          </a:prstGeom>
          <a:noFill/>
          <a:ln>
            <a:noFill/>
          </a:ln>
        </p:spPr>
        <p:txBody>
          <a:bodyPr lIns="91425" tIns="91425" rIns="91425" bIns="91425" anchor="ctr" anchorCtr="0">
            <a:noAutofit/>
          </a:bodyPr>
          <a:lstStyle/>
          <a:p>
            <a:r>
              <a:rPr lang="en-US" sz="1600">
                <a:latin typeface="Calibri"/>
                <a:ea typeface="Calibri"/>
                <a:cs typeface="Calibri"/>
                <a:sym typeface="Calibri"/>
              </a:rPr>
              <a:t>true</a:t>
            </a:r>
          </a:p>
        </p:txBody>
      </p:sp>
      <p:sp>
        <p:nvSpPr>
          <p:cNvPr id="49" name="Shape 495"/>
          <p:cNvSpPr txBox="1">
            <a:spLocks noGrp="1"/>
          </p:cNvSpPr>
          <p:nvPr>
            <p:ph type="title"/>
          </p:nvPr>
        </p:nvSpPr>
        <p:spPr>
          <a:xfrm>
            <a:off x="261257" y="10039"/>
            <a:ext cx="8636000" cy="1143000"/>
          </a:xfrm>
          <a:prstGeom prst="rect">
            <a:avLst/>
          </a:prstGeom>
        </p:spPr>
        <p:txBody>
          <a:bodyPr vert="horz" lIns="91425" tIns="91425" rIns="91425" bIns="91425" rtlCol="0" anchor="ctr" anchorCtr="0">
            <a:noAutofit/>
          </a:bodyPr>
          <a:lstStyle/>
          <a:p>
            <a:r>
              <a:rPr lang="en-US" sz="4000" b="0" dirty="0"/>
              <a:t>Reaching </a:t>
            </a:r>
            <a:r>
              <a:rPr lang="en-US" sz="4000" b="0" dirty="0" smtClean="0"/>
              <a:t>Definitions Analysis: </a:t>
            </a:r>
            <a:r>
              <a:rPr lang="en-US" sz="4000" b="0" dirty="0"/>
              <a:t>Example</a:t>
            </a:r>
          </a:p>
        </p:txBody>
      </p:sp>
      <p:sp>
        <p:nvSpPr>
          <p:cNvPr id="46" name="Shape 415"/>
          <p:cNvSpPr txBox="1"/>
          <p:nvPr/>
        </p:nvSpPr>
        <p:spPr>
          <a:xfrm>
            <a:off x="381000" y="4328363"/>
            <a:ext cx="5080000" cy="12405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Rules:</a:t>
            </a:r>
          </a:p>
          <a:p>
            <a:r>
              <a:rPr lang="en-US" sz="1800" dirty="0">
                <a:solidFill>
                  <a:schemeClr val="tx1"/>
                </a:solidFill>
                <a:latin typeface="Consolas"/>
                <a:ea typeface="Consolas"/>
                <a:cs typeface="Consolas"/>
                <a:sym typeface="Consolas"/>
              </a:rPr>
              <a:t>out(n, d) :- gen(n, d).</a:t>
            </a:r>
          </a:p>
          <a:p>
            <a:r>
              <a:rPr lang="en-US" sz="1800" dirty="0">
                <a:solidFill>
                  <a:schemeClr val="tx1"/>
                </a:solidFill>
                <a:latin typeface="Consolas"/>
                <a:ea typeface="Consolas"/>
                <a:cs typeface="Consolas"/>
                <a:sym typeface="Consolas"/>
              </a:rPr>
              <a:t>out(n, d) :- in(n, d), !kill(n, d).</a:t>
            </a:r>
          </a:p>
          <a:p>
            <a:r>
              <a:rPr lang="en-US" sz="1800" dirty="0">
                <a:solidFill>
                  <a:schemeClr val="tx1"/>
                </a:solidFill>
                <a:latin typeface="Consolas"/>
                <a:ea typeface="Consolas"/>
                <a:cs typeface="Consolas"/>
                <a:sym typeface="Consolas"/>
              </a:rPr>
              <a:t>in (m, d) :- out(n, d), next(n, m).</a:t>
            </a:r>
          </a:p>
        </p:txBody>
      </p:sp>
      <p:sp>
        <p:nvSpPr>
          <p:cNvPr id="26" name="Shape 414"/>
          <p:cNvSpPr txBox="1"/>
          <p:nvPr/>
        </p:nvSpPr>
        <p:spPr>
          <a:xfrm>
            <a:off x="381000" y="3187413"/>
            <a:ext cx="2185269" cy="1140951"/>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Output Relations:</a:t>
            </a:r>
          </a:p>
          <a:p>
            <a:r>
              <a:rPr lang="en-US" sz="1800" dirty="0">
                <a:latin typeface="Consolas"/>
                <a:ea typeface="Consolas"/>
                <a:cs typeface="Consolas"/>
                <a:sym typeface="Consolas"/>
              </a:rPr>
              <a:t>in (</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smtClean="0">
                <a:latin typeface="Consolas"/>
                <a:ea typeface="Consolas"/>
                <a:cs typeface="Consolas"/>
                <a:sym typeface="Consolas"/>
              </a:rPr>
              <a:t>out(</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p:txBody>
      </p:sp>
      <p:sp>
        <p:nvSpPr>
          <p:cNvPr id="27" name="Shape 398"/>
          <p:cNvSpPr txBox="1"/>
          <p:nvPr/>
        </p:nvSpPr>
        <p:spPr>
          <a:xfrm>
            <a:off x="369650" y="1851487"/>
            <a:ext cx="2201507" cy="1335925"/>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smtClean="0">
                <a:latin typeface="Consolas"/>
                <a:ea typeface="Consolas"/>
                <a:cs typeface="Consolas"/>
                <a:sym typeface="Consolas"/>
              </a:rPr>
              <a:t>kill(</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a:latin typeface="Consolas"/>
                <a:ea typeface="Consolas"/>
                <a:cs typeface="Consolas"/>
                <a:sym typeface="Consolas"/>
              </a:rPr>
              <a:t>gen (</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smtClean="0">
                <a:solidFill>
                  <a:schemeClr val="tx1"/>
                </a:solidFill>
                <a:latin typeface="Consolas"/>
                <a:ea typeface="Consolas"/>
                <a:cs typeface="Consolas"/>
                <a:sym typeface="Consolas"/>
              </a:rPr>
              <a:t>next(</a:t>
            </a:r>
            <a:r>
              <a:rPr lang="en-US" sz="1800" dirty="0" err="1" smtClean="0">
                <a:solidFill>
                  <a:schemeClr val="tx1"/>
                </a:solidFill>
                <a:latin typeface="Consolas"/>
                <a:ea typeface="Consolas"/>
                <a:cs typeface="Consolas"/>
                <a:sym typeface="Consolas"/>
              </a:rPr>
              <a:t>n</a:t>
            </a:r>
            <a:r>
              <a:rPr lang="en-US" sz="1800" dirty="0" err="1">
                <a:solidFill>
                  <a:schemeClr val="tx1"/>
                </a:solidFill>
                <a:latin typeface="Consolas"/>
                <a:ea typeface="Consolas"/>
                <a:cs typeface="Consolas"/>
                <a:sym typeface="Consolas"/>
              </a:rPr>
              <a:t>:N</a:t>
            </a:r>
            <a:r>
              <a:rPr lang="en-US" sz="1800" dirty="0" smtClean="0">
                <a:solidFill>
                  <a:schemeClr val="tx1"/>
                </a:solidFill>
                <a:latin typeface="Consolas"/>
                <a:ea typeface="Consolas"/>
                <a:cs typeface="Consolas"/>
                <a:sym typeface="Consolas"/>
              </a:rPr>
              <a:t>, </a:t>
            </a:r>
            <a:r>
              <a:rPr lang="en-US" sz="1800" dirty="0" err="1" smtClean="0">
                <a:solidFill>
                  <a:schemeClr val="tx1"/>
                </a:solidFill>
                <a:latin typeface="Consolas"/>
                <a:ea typeface="Consolas"/>
                <a:cs typeface="Consolas"/>
                <a:sym typeface="Consolas"/>
              </a:rPr>
              <a:t>m</a:t>
            </a:r>
            <a:r>
              <a:rPr lang="en-US" sz="1800" dirty="0" err="1">
                <a:solidFill>
                  <a:schemeClr val="tx1"/>
                </a:solidFill>
                <a:latin typeface="Consolas"/>
                <a:ea typeface="Consolas"/>
                <a:cs typeface="Consolas"/>
                <a:sym typeface="Consolas"/>
              </a:rPr>
              <a:t>:N</a:t>
            </a:r>
            <a:r>
              <a:rPr lang="en-US" sz="1800" dirty="0" smtClean="0">
                <a:solidFill>
                  <a:schemeClr val="tx1"/>
                </a:solidFill>
                <a:latin typeface="Consolas"/>
                <a:ea typeface="Consolas"/>
                <a:cs typeface="Consolas"/>
                <a:sym typeface="Consolas"/>
              </a:rPr>
              <a:t>)</a:t>
            </a:r>
            <a:endParaRPr lang="en-US" sz="1800" dirty="0">
              <a:solidFill>
                <a:schemeClr val="tx1"/>
              </a:solidFill>
              <a:latin typeface="Consolas"/>
              <a:ea typeface="Consolas"/>
              <a:cs typeface="Consolas"/>
              <a:sym typeface="Consolas"/>
            </a:endParaRPr>
          </a:p>
          <a:p>
            <a:endParaRPr sz="1600" dirty="0">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Shape 493"/>
          <p:cNvSpPr/>
          <p:nvPr/>
        </p:nvSpPr>
        <p:spPr>
          <a:xfrm>
            <a:off x="4997300" y="1851501"/>
            <a:ext cx="3774600" cy="37311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buClr>
                <a:schemeClr val="dk1"/>
              </a:buClr>
              <a:buSzPct val="55000"/>
            </a:pPr>
            <a:r>
              <a:rPr lang="en-US" sz="2000" b="1" dirty="0">
                <a:solidFill>
                  <a:schemeClr val="dk1"/>
                </a:solidFill>
                <a:latin typeface="+mn-lt"/>
                <a:ea typeface="Calibri Regular" charset="0"/>
                <a:cs typeface="Calibri Regular" charset="0"/>
                <a:sym typeface="Shadows Into Light"/>
              </a:rPr>
              <a:t>Input Tuples:</a:t>
            </a:r>
          </a:p>
          <a:p>
            <a:pPr>
              <a:buClr>
                <a:schemeClr val="dk1"/>
              </a:buClr>
              <a:buSzPct val="68750"/>
            </a:pPr>
            <a:r>
              <a:rPr lang="en-US" sz="1600" dirty="0">
                <a:solidFill>
                  <a:schemeClr val="dk1"/>
                </a:solidFill>
                <a:latin typeface="Consolas"/>
                <a:ea typeface="Consolas"/>
                <a:cs typeface="Consolas"/>
                <a:sym typeface="Consolas"/>
              </a:rPr>
              <a:t>kill(4, 2),</a:t>
            </a:r>
          </a:p>
          <a:p>
            <a:pPr>
              <a:buClr>
                <a:schemeClr val="dk1"/>
              </a:buClr>
              <a:buSzPct val="68750"/>
            </a:pPr>
            <a:r>
              <a:rPr lang="en-US" sz="1600" dirty="0">
                <a:solidFill>
                  <a:schemeClr val="dk1"/>
                </a:solidFill>
                <a:latin typeface="Consolas"/>
                <a:ea typeface="Consolas"/>
                <a:cs typeface="Consolas"/>
                <a:sym typeface="Consolas"/>
              </a:rPr>
              <a:t>gen (2, 2), gen (4, 4),</a:t>
            </a:r>
          </a:p>
          <a:p>
            <a:pPr>
              <a:buClr>
                <a:schemeClr val="dk1"/>
              </a:buClr>
              <a:buSzPct val="68750"/>
            </a:pPr>
            <a:r>
              <a:rPr lang="en-US" sz="1600" dirty="0">
                <a:solidFill>
                  <a:schemeClr val="dk1"/>
                </a:solidFill>
                <a:latin typeface="Consolas"/>
                <a:ea typeface="Consolas"/>
                <a:cs typeface="Consolas"/>
                <a:sym typeface="Consolas"/>
              </a:rPr>
              <a:t>next(1, 2), next(2, 3),</a:t>
            </a:r>
          </a:p>
          <a:p>
            <a:r>
              <a:rPr lang="en-US" sz="1600" dirty="0">
                <a:solidFill>
                  <a:schemeClr val="dk1"/>
                </a:solidFill>
                <a:latin typeface="Consolas"/>
                <a:ea typeface="Consolas"/>
                <a:cs typeface="Consolas"/>
                <a:sym typeface="Consolas"/>
              </a:rPr>
              <a:t>next(3, 4), next(3, 5),</a:t>
            </a:r>
            <a:br>
              <a:rPr lang="en-US" sz="1600" dirty="0">
                <a:solidFill>
                  <a:schemeClr val="dk1"/>
                </a:solidFill>
                <a:latin typeface="Consolas"/>
                <a:ea typeface="Consolas"/>
                <a:cs typeface="Consolas"/>
                <a:sym typeface="Consolas"/>
              </a:rPr>
            </a:br>
            <a:r>
              <a:rPr lang="en-US" sz="1600" dirty="0">
                <a:solidFill>
                  <a:schemeClr val="dk1"/>
                </a:solidFill>
                <a:latin typeface="Consolas"/>
                <a:ea typeface="Consolas"/>
                <a:cs typeface="Consolas"/>
                <a:sym typeface="Consolas"/>
              </a:rPr>
              <a:t>next(4, 3)</a:t>
            </a:r>
          </a:p>
          <a:p>
            <a:r>
              <a:rPr lang="en-US" sz="1600" dirty="0">
                <a:solidFill>
                  <a:schemeClr val="dk1"/>
                </a:solidFill>
                <a:latin typeface="Consolas"/>
                <a:ea typeface="Consolas"/>
                <a:cs typeface="Consolas"/>
                <a:sym typeface="Consolas"/>
              </a:rPr>
              <a:t/>
            </a:r>
            <a:br>
              <a:rPr lang="en-US" sz="1600" dirty="0">
                <a:solidFill>
                  <a:schemeClr val="dk1"/>
                </a:solidFill>
                <a:latin typeface="Consolas"/>
                <a:ea typeface="Consolas"/>
                <a:cs typeface="Consolas"/>
                <a:sym typeface="Consolas"/>
              </a:rPr>
            </a:br>
            <a:endParaRPr lang="en-US" sz="1600" dirty="0">
              <a:solidFill>
                <a:schemeClr val="dk1"/>
              </a:solidFill>
              <a:latin typeface="Consolas"/>
              <a:ea typeface="Consolas"/>
              <a:cs typeface="Consolas"/>
              <a:sym typeface="Consolas"/>
            </a:endParaRPr>
          </a:p>
          <a:p>
            <a:r>
              <a:rPr lang="en-US" sz="2000" b="1" dirty="0">
                <a:solidFill>
                  <a:schemeClr val="dk1"/>
                </a:solidFill>
                <a:latin typeface="+mn-lt"/>
                <a:ea typeface="Calibri Regular" charset="0"/>
                <a:cs typeface="Calibri Regular" charset="0"/>
                <a:sym typeface="Shadows Into Light"/>
              </a:rPr>
              <a:t>Output Tuples:</a:t>
            </a:r>
          </a:p>
          <a:p>
            <a:r>
              <a:rPr lang="en-US" sz="1600" dirty="0">
                <a:solidFill>
                  <a:schemeClr val="dk1"/>
                </a:solidFill>
                <a:latin typeface="Consolas"/>
                <a:ea typeface="Consolas"/>
                <a:cs typeface="Consolas"/>
                <a:sym typeface="Consolas"/>
              </a:rPr>
              <a:t>in (3, 2), in (3, 4), in (4, 2),</a:t>
            </a:r>
            <a:br>
              <a:rPr lang="en-US" sz="1600" dirty="0">
                <a:solidFill>
                  <a:schemeClr val="dk1"/>
                </a:solidFill>
                <a:latin typeface="Consolas"/>
                <a:ea typeface="Consolas"/>
                <a:cs typeface="Consolas"/>
                <a:sym typeface="Consolas"/>
              </a:rPr>
            </a:br>
            <a:r>
              <a:rPr lang="en-US" sz="1600" dirty="0">
                <a:solidFill>
                  <a:schemeClr val="dk1"/>
                </a:solidFill>
                <a:latin typeface="Consolas"/>
                <a:ea typeface="Consolas"/>
                <a:cs typeface="Consolas"/>
                <a:sym typeface="Consolas"/>
              </a:rPr>
              <a:t>in (4, 4), in (5, 2), in (5, 4),</a:t>
            </a:r>
          </a:p>
          <a:p>
            <a:pPr>
              <a:buClr>
                <a:schemeClr val="dk1"/>
              </a:buClr>
              <a:buSzPct val="68750"/>
            </a:pPr>
            <a:r>
              <a:rPr lang="en-US" sz="1600" dirty="0">
                <a:solidFill>
                  <a:schemeClr val="dk1"/>
                </a:solidFill>
                <a:latin typeface="Consolas"/>
                <a:ea typeface="Consolas"/>
                <a:cs typeface="Consolas"/>
                <a:sym typeface="Consolas"/>
              </a:rPr>
              <a:t>out(2, 2), out(3, 2), out(3, 4), out(4, 2), out(4, 4), out(5, 2), out(5, 4)</a:t>
            </a:r>
          </a:p>
        </p:txBody>
      </p:sp>
      <p:sp>
        <p:nvSpPr>
          <p:cNvPr id="25" name="Shape 441"/>
          <p:cNvSpPr/>
          <p:nvPr/>
        </p:nvSpPr>
        <p:spPr>
          <a:xfrm>
            <a:off x="2406795" y="2974451"/>
            <a:ext cx="1364552" cy="1466499"/>
          </a:xfrm>
          <a:custGeom>
            <a:avLst/>
            <a:gdLst/>
            <a:ahLst/>
            <a:cxnLst/>
            <a:rect l="0" t="0" r="0" b="0"/>
            <a:pathLst>
              <a:path w="61129" h="86252" extrusionOk="0">
                <a:moveTo>
                  <a:pt x="26759" y="78309"/>
                </a:moveTo>
                <a:cubicBezTo>
                  <a:pt x="24133" y="79582"/>
                  <a:pt x="15303" y="87936"/>
                  <a:pt x="11007" y="85947"/>
                </a:cubicBezTo>
                <a:cubicBezTo>
                  <a:pt x="6710" y="83958"/>
                  <a:pt x="1618" y="80138"/>
                  <a:pt x="982" y="66375"/>
                </a:cubicBezTo>
                <a:cubicBezTo>
                  <a:pt x="345" y="52611"/>
                  <a:pt x="-2836" y="12990"/>
                  <a:pt x="7188" y="3364"/>
                </a:cubicBezTo>
                <a:cubicBezTo>
                  <a:pt x="17212" y="-6262"/>
                  <a:pt x="52138" y="7739"/>
                  <a:pt x="61129" y="8615"/>
                </a:cubicBezTo>
              </a:path>
            </a:pathLst>
          </a:custGeom>
          <a:noFill/>
          <a:ln w="28575" cap="flat" cmpd="sng">
            <a:solidFill>
              <a:srgbClr val="000000"/>
            </a:solidFill>
            <a:prstDash val="solid"/>
            <a:round/>
            <a:headEnd type="none" w="lg" len="lg"/>
            <a:tailEnd type="triangle" w="lg" len="lg"/>
          </a:ln>
        </p:spPr>
      </p:sp>
      <p:sp>
        <p:nvSpPr>
          <p:cNvPr id="28" name="Shape 444"/>
          <p:cNvSpPr/>
          <p:nvPr/>
        </p:nvSpPr>
        <p:spPr>
          <a:xfrm>
            <a:off x="3528702" y="2578688"/>
            <a:ext cx="803399" cy="2604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000">
                <a:latin typeface="Calibri"/>
                <a:ea typeface="Calibri"/>
                <a:cs typeface="Calibri"/>
                <a:sym typeface="Calibri"/>
              </a:rPr>
              <a:t>x = 8</a:t>
            </a:r>
          </a:p>
        </p:txBody>
      </p:sp>
      <p:sp>
        <p:nvSpPr>
          <p:cNvPr id="29" name="Shape 445"/>
          <p:cNvSpPr/>
          <p:nvPr/>
        </p:nvSpPr>
        <p:spPr>
          <a:xfrm>
            <a:off x="3370222" y="3179675"/>
            <a:ext cx="1035300" cy="3174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000">
                <a:latin typeface="Calibri"/>
                <a:ea typeface="Calibri"/>
                <a:cs typeface="Calibri"/>
                <a:sym typeface="Calibri"/>
              </a:rPr>
              <a:t>(x != 1)?</a:t>
            </a:r>
          </a:p>
        </p:txBody>
      </p:sp>
      <p:cxnSp>
        <p:nvCxnSpPr>
          <p:cNvPr id="30" name="Shape 446"/>
          <p:cNvCxnSpPr/>
          <p:nvPr/>
        </p:nvCxnSpPr>
        <p:spPr>
          <a:xfrm>
            <a:off x="3930417" y="2838998"/>
            <a:ext cx="0" cy="324300"/>
          </a:xfrm>
          <a:prstGeom prst="straightConnector1">
            <a:avLst/>
          </a:prstGeom>
          <a:noFill/>
          <a:ln w="25400" cap="flat" cmpd="sng">
            <a:solidFill>
              <a:srgbClr val="000000"/>
            </a:solidFill>
            <a:prstDash val="solid"/>
            <a:round/>
            <a:headEnd type="none" w="med" len="med"/>
            <a:tailEnd type="triangle" w="lg" len="lg"/>
          </a:ln>
        </p:spPr>
      </p:cxnSp>
      <p:cxnSp>
        <p:nvCxnSpPr>
          <p:cNvPr id="31" name="Shape 447"/>
          <p:cNvCxnSpPr/>
          <p:nvPr/>
        </p:nvCxnSpPr>
        <p:spPr>
          <a:xfrm flipH="1">
            <a:off x="3185271" y="3497075"/>
            <a:ext cx="702600" cy="452700"/>
          </a:xfrm>
          <a:prstGeom prst="straightConnector1">
            <a:avLst/>
          </a:prstGeom>
          <a:noFill/>
          <a:ln w="25400" cap="flat" cmpd="sng">
            <a:solidFill>
              <a:srgbClr val="000000"/>
            </a:solidFill>
            <a:prstDash val="solid"/>
            <a:round/>
            <a:headEnd type="none" w="med" len="med"/>
            <a:tailEnd type="triangle" w="lg" len="lg"/>
          </a:ln>
        </p:spPr>
      </p:cxnSp>
      <p:sp>
        <p:nvSpPr>
          <p:cNvPr id="32" name="Shape 449"/>
          <p:cNvSpPr/>
          <p:nvPr/>
        </p:nvSpPr>
        <p:spPr>
          <a:xfrm>
            <a:off x="4125119" y="3962651"/>
            <a:ext cx="803400" cy="3174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000">
                <a:latin typeface="Calibri"/>
                <a:ea typeface="Calibri"/>
                <a:cs typeface="Calibri"/>
                <a:sym typeface="Calibri"/>
              </a:rPr>
              <a:t>exit</a:t>
            </a:r>
          </a:p>
        </p:txBody>
      </p:sp>
      <p:cxnSp>
        <p:nvCxnSpPr>
          <p:cNvPr id="33" name="Shape 450"/>
          <p:cNvCxnSpPr/>
          <p:nvPr/>
        </p:nvCxnSpPr>
        <p:spPr>
          <a:xfrm>
            <a:off x="3929099" y="2318451"/>
            <a:ext cx="1200" cy="260100"/>
          </a:xfrm>
          <a:prstGeom prst="straightConnector1">
            <a:avLst/>
          </a:prstGeom>
          <a:noFill/>
          <a:ln w="25400" cap="flat" cmpd="sng">
            <a:solidFill>
              <a:srgbClr val="000000"/>
            </a:solidFill>
            <a:prstDash val="solid"/>
            <a:round/>
            <a:headEnd type="none" w="med" len="med"/>
            <a:tailEnd type="triangle" w="lg" len="lg"/>
          </a:ln>
        </p:spPr>
      </p:cxnSp>
      <p:cxnSp>
        <p:nvCxnSpPr>
          <p:cNvPr id="34" name="Shape 452"/>
          <p:cNvCxnSpPr/>
          <p:nvPr/>
        </p:nvCxnSpPr>
        <p:spPr>
          <a:xfrm>
            <a:off x="3887871" y="3497075"/>
            <a:ext cx="639000" cy="465600"/>
          </a:xfrm>
          <a:prstGeom prst="straightConnector1">
            <a:avLst/>
          </a:prstGeom>
          <a:noFill/>
          <a:ln w="25400" cap="flat" cmpd="sng">
            <a:solidFill>
              <a:srgbClr val="000000"/>
            </a:solidFill>
            <a:prstDash val="solid"/>
            <a:round/>
            <a:headEnd type="none" w="med" len="med"/>
            <a:tailEnd type="triangle" w="lg" len="lg"/>
          </a:ln>
        </p:spPr>
      </p:cxnSp>
      <p:sp>
        <p:nvSpPr>
          <p:cNvPr id="35" name="Shape 451"/>
          <p:cNvSpPr/>
          <p:nvPr/>
        </p:nvSpPr>
        <p:spPr>
          <a:xfrm>
            <a:off x="3527401" y="2004651"/>
            <a:ext cx="803399" cy="3138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000">
                <a:latin typeface="Calibri"/>
                <a:ea typeface="Calibri"/>
                <a:cs typeface="Calibri"/>
                <a:sym typeface="Calibri"/>
              </a:rPr>
              <a:t>entry</a:t>
            </a:r>
          </a:p>
        </p:txBody>
      </p:sp>
      <p:sp>
        <p:nvSpPr>
          <p:cNvPr id="36" name="Shape 453"/>
          <p:cNvSpPr txBox="1"/>
          <p:nvPr/>
        </p:nvSpPr>
        <p:spPr>
          <a:xfrm>
            <a:off x="3027751" y="2533371"/>
            <a:ext cx="548700" cy="324300"/>
          </a:xfrm>
          <a:prstGeom prst="rect">
            <a:avLst/>
          </a:prstGeom>
          <a:noFill/>
          <a:ln>
            <a:noFill/>
          </a:ln>
        </p:spPr>
        <p:txBody>
          <a:bodyPr lIns="91425" tIns="91425" rIns="91425" bIns="91425" anchor="ctr" anchorCtr="0">
            <a:noAutofit/>
          </a:bodyPr>
          <a:lstStyle/>
          <a:p>
            <a:pPr algn="ctr"/>
            <a:r>
              <a:rPr lang="en-US" sz="1800">
                <a:latin typeface="Calibri"/>
                <a:ea typeface="Calibri"/>
                <a:cs typeface="Calibri"/>
                <a:sym typeface="Calibri"/>
              </a:rPr>
              <a:t>2:</a:t>
            </a:r>
          </a:p>
        </p:txBody>
      </p:sp>
      <p:sp>
        <p:nvSpPr>
          <p:cNvPr id="37" name="Shape 454"/>
          <p:cNvSpPr txBox="1"/>
          <p:nvPr/>
        </p:nvSpPr>
        <p:spPr>
          <a:xfrm>
            <a:off x="3027751" y="2003901"/>
            <a:ext cx="548700" cy="324300"/>
          </a:xfrm>
          <a:prstGeom prst="rect">
            <a:avLst/>
          </a:prstGeom>
          <a:noFill/>
          <a:ln>
            <a:noFill/>
          </a:ln>
        </p:spPr>
        <p:txBody>
          <a:bodyPr lIns="91425" tIns="91425" rIns="91425" bIns="91425" anchor="ctr" anchorCtr="0">
            <a:noAutofit/>
          </a:bodyPr>
          <a:lstStyle/>
          <a:p>
            <a:pPr algn="ctr"/>
            <a:r>
              <a:rPr lang="en-US" sz="1800">
                <a:latin typeface="Calibri"/>
                <a:ea typeface="Calibri"/>
                <a:cs typeface="Calibri"/>
                <a:sym typeface="Calibri"/>
              </a:rPr>
              <a:t>1:</a:t>
            </a:r>
          </a:p>
        </p:txBody>
      </p:sp>
      <p:sp>
        <p:nvSpPr>
          <p:cNvPr id="38" name="Shape 455"/>
          <p:cNvSpPr txBox="1"/>
          <p:nvPr/>
        </p:nvSpPr>
        <p:spPr>
          <a:xfrm>
            <a:off x="3709975" y="3932157"/>
            <a:ext cx="548700" cy="324300"/>
          </a:xfrm>
          <a:prstGeom prst="rect">
            <a:avLst/>
          </a:prstGeom>
          <a:noFill/>
          <a:ln>
            <a:noFill/>
          </a:ln>
        </p:spPr>
        <p:txBody>
          <a:bodyPr lIns="91425" tIns="91425" rIns="91425" bIns="91425" anchor="ctr" anchorCtr="0">
            <a:noAutofit/>
          </a:bodyPr>
          <a:lstStyle/>
          <a:p>
            <a:pPr algn="ctr"/>
            <a:r>
              <a:rPr lang="en-US" sz="1800">
                <a:latin typeface="Calibri"/>
                <a:ea typeface="Calibri"/>
                <a:cs typeface="Calibri"/>
                <a:sym typeface="Calibri"/>
              </a:rPr>
              <a:t>5:</a:t>
            </a:r>
          </a:p>
        </p:txBody>
      </p:sp>
      <p:sp>
        <p:nvSpPr>
          <p:cNvPr id="39" name="Shape 456"/>
          <p:cNvSpPr txBox="1"/>
          <p:nvPr/>
        </p:nvSpPr>
        <p:spPr>
          <a:xfrm>
            <a:off x="2897727" y="3157789"/>
            <a:ext cx="548700" cy="324300"/>
          </a:xfrm>
          <a:prstGeom prst="rect">
            <a:avLst/>
          </a:prstGeom>
          <a:noFill/>
          <a:ln>
            <a:noFill/>
          </a:ln>
        </p:spPr>
        <p:txBody>
          <a:bodyPr lIns="91425" tIns="91425" rIns="91425" bIns="91425" anchor="ctr" anchorCtr="0">
            <a:noAutofit/>
          </a:bodyPr>
          <a:lstStyle/>
          <a:p>
            <a:pPr algn="ctr"/>
            <a:r>
              <a:rPr lang="en-US" sz="1800">
                <a:latin typeface="Calibri"/>
                <a:ea typeface="Calibri"/>
                <a:cs typeface="Calibri"/>
                <a:sym typeface="Calibri"/>
              </a:rPr>
              <a:t>3:</a:t>
            </a:r>
          </a:p>
        </p:txBody>
      </p:sp>
      <p:sp>
        <p:nvSpPr>
          <p:cNvPr id="40" name="Shape 448"/>
          <p:cNvSpPr/>
          <p:nvPr/>
        </p:nvSpPr>
        <p:spPr>
          <a:xfrm>
            <a:off x="2745958" y="3949888"/>
            <a:ext cx="878700" cy="3174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000">
                <a:latin typeface="Calibri"/>
                <a:ea typeface="Calibri"/>
                <a:cs typeface="Calibri"/>
                <a:sym typeface="Calibri"/>
              </a:rPr>
              <a:t>x=x-1</a:t>
            </a:r>
          </a:p>
        </p:txBody>
      </p:sp>
      <p:sp>
        <p:nvSpPr>
          <p:cNvPr id="41" name="Shape 457"/>
          <p:cNvSpPr txBox="1"/>
          <p:nvPr/>
        </p:nvSpPr>
        <p:spPr>
          <a:xfrm>
            <a:off x="2406802" y="3943219"/>
            <a:ext cx="548700" cy="324300"/>
          </a:xfrm>
          <a:prstGeom prst="rect">
            <a:avLst/>
          </a:prstGeom>
          <a:noFill/>
          <a:ln>
            <a:noFill/>
          </a:ln>
        </p:spPr>
        <p:txBody>
          <a:bodyPr lIns="91425" tIns="91425" rIns="91425" bIns="91425" anchor="ctr" anchorCtr="0">
            <a:noAutofit/>
          </a:bodyPr>
          <a:lstStyle/>
          <a:p>
            <a:r>
              <a:rPr lang="en-US" sz="1800">
                <a:latin typeface="Calibri"/>
                <a:ea typeface="Calibri"/>
                <a:cs typeface="Calibri"/>
                <a:sym typeface="Calibri"/>
              </a:rPr>
              <a:t>4:</a:t>
            </a:r>
          </a:p>
        </p:txBody>
      </p:sp>
      <p:sp>
        <p:nvSpPr>
          <p:cNvPr id="42" name="Shape 458"/>
          <p:cNvSpPr txBox="1"/>
          <p:nvPr/>
        </p:nvSpPr>
        <p:spPr>
          <a:xfrm>
            <a:off x="4263317" y="3531815"/>
            <a:ext cx="803400" cy="304200"/>
          </a:xfrm>
          <a:prstGeom prst="rect">
            <a:avLst/>
          </a:prstGeom>
          <a:noFill/>
          <a:ln>
            <a:noFill/>
          </a:ln>
        </p:spPr>
        <p:txBody>
          <a:bodyPr lIns="91425" tIns="91425" rIns="91425" bIns="91425" anchor="ctr" anchorCtr="0">
            <a:noAutofit/>
          </a:bodyPr>
          <a:lstStyle/>
          <a:p>
            <a:r>
              <a:rPr lang="en-US" sz="1600">
                <a:latin typeface="Calibri"/>
                <a:ea typeface="Calibri"/>
                <a:cs typeface="Calibri"/>
                <a:sym typeface="Calibri"/>
              </a:rPr>
              <a:t>false</a:t>
            </a:r>
          </a:p>
        </p:txBody>
      </p:sp>
      <p:sp>
        <p:nvSpPr>
          <p:cNvPr id="43" name="Shape 459"/>
          <p:cNvSpPr txBox="1"/>
          <p:nvPr/>
        </p:nvSpPr>
        <p:spPr>
          <a:xfrm>
            <a:off x="2967917" y="3518525"/>
            <a:ext cx="803400" cy="304200"/>
          </a:xfrm>
          <a:prstGeom prst="rect">
            <a:avLst/>
          </a:prstGeom>
          <a:noFill/>
          <a:ln>
            <a:noFill/>
          </a:ln>
        </p:spPr>
        <p:txBody>
          <a:bodyPr lIns="91425" tIns="91425" rIns="91425" bIns="91425" anchor="ctr" anchorCtr="0">
            <a:noAutofit/>
          </a:bodyPr>
          <a:lstStyle/>
          <a:p>
            <a:r>
              <a:rPr lang="en-US" sz="1600">
                <a:latin typeface="Calibri"/>
                <a:ea typeface="Calibri"/>
                <a:cs typeface="Calibri"/>
                <a:sym typeface="Calibri"/>
              </a:rPr>
              <a:t>true</a:t>
            </a:r>
          </a:p>
        </p:txBody>
      </p:sp>
      <p:sp>
        <p:nvSpPr>
          <p:cNvPr id="46" name="Shape 495"/>
          <p:cNvSpPr txBox="1">
            <a:spLocks noGrp="1"/>
          </p:cNvSpPr>
          <p:nvPr>
            <p:ph type="title"/>
          </p:nvPr>
        </p:nvSpPr>
        <p:spPr>
          <a:xfrm>
            <a:off x="261257" y="10039"/>
            <a:ext cx="8636000" cy="1143000"/>
          </a:xfrm>
          <a:prstGeom prst="rect">
            <a:avLst/>
          </a:prstGeom>
        </p:spPr>
        <p:txBody>
          <a:bodyPr vert="horz" lIns="91425" tIns="91425" rIns="91425" bIns="91425" rtlCol="0" anchor="ctr" anchorCtr="0">
            <a:noAutofit/>
          </a:bodyPr>
          <a:lstStyle/>
          <a:p>
            <a:r>
              <a:rPr lang="en-US" sz="4000" b="0" dirty="0"/>
              <a:t>Reaching </a:t>
            </a:r>
            <a:r>
              <a:rPr lang="en-US" sz="4000" b="0" dirty="0" smtClean="0"/>
              <a:t>Definitions Analysis: </a:t>
            </a:r>
            <a:r>
              <a:rPr lang="en-US" sz="4000" b="0" dirty="0"/>
              <a:t>Example</a:t>
            </a:r>
          </a:p>
        </p:txBody>
      </p:sp>
      <p:sp>
        <p:nvSpPr>
          <p:cNvPr id="47" name="Shape 415"/>
          <p:cNvSpPr txBox="1"/>
          <p:nvPr/>
        </p:nvSpPr>
        <p:spPr>
          <a:xfrm>
            <a:off x="381000" y="4328363"/>
            <a:ext cx="5080000" cy="12405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Rules:</a:t>
            </a:r>
          </a:p>
          <a:p>
            <a:r>
              <a:rPr lang="en-US" sz="1800" dirty="0">
                <a:solidFill>
                  <a:schemeClr val="tx1"/>
                </a:solidFill>
                <a:latin typeface="Consolas"/>
                <a:ea typeface="Consolas"/>
                <a:cs typeface="Consolas"/>
                <a:sym typeface="Consolas"/>
              </a:rPr>
              <a:t>out(n, d) :- gen(n, d).</a:t>
            </a:r>
          </a:p>
          <a:p>
            <a:r>
              <a:rPr lang="en-US" sz="1800" dirty="0">
                <a:solidFill>
                  <a:schemeClr val="tx1"/>
                </a:solidFill>
                <a:latin typeface="Consolas"/>
                <a:ea typeface="Consolas"/>
                <a:cs typeface="Consolas"/>
                <a:sym typeface="Consolas"/>
              </a:rPr>
              <a:t>out(n, d) :- in(n, d), !kill(n, d).</a:t>
            </a:r>
          </a:p>
          <a:p>
            <a:r>
              <a:rPr lang="en-US" sz="1800" dirty="0">
                <a:solidFill>
                  <a:schemeClr val="tx1"/>
                </a:solidFill>
                <a:latin typeface="Consolas"/>
                <a:ea typeface="Consolas"/>
                <a:cs typeface="Consolas"/>
                <a:sym typeface="Consolas"/>
              </a:rPr>
              <a:t>in (m, d) :- out(n, d), next(n, m).</a:t>
            </a:r>
          </a:p>
        </p:txBody>
      </p:sp>
      <p:sp>
        <p:nvSpPr>
          <p:cNvPr id="26" name="Shape 414"/>
          <p:cNvSpPr txBox="1"/>
          <p:nvPr/>
        </p:nvSpPr>
        <p:spPr>
          <a:xfrm>
            <a:off x="381000" y="3187413"/>
            <a:ext cx="2185269" cy="1140951"/>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Output Relations:</a:t>
            </a:r>
          </a:p>
          <a:p>
            <a:r>
              <a:rPr lang="en-US" sz="1800" dirty="0">
                <a:latin typeface="Consolas"/>
                <a:ea typeface="Consolas"/>
                <a:cs typeface="Consolas"/>
                <a:sym typeface="Consolas"/>
              </a:rPr>
              <a:t>in (</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smtClean="0">
                <a:latin typeface="Consolas"/>
                <a:ea typeface="Consolas"/>
                <a:cs typeface="Consolas"/>
                <a:sym typeface="Consolas"/>
              </a:rPr>
              <a:t>out(</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p:txBody>
      </p:sp>
      <p:sp>
        <p:nvSpPr>
          <p:cNvPr id="27" name="Shape 398"/>
          <p:cNvSpPr txBox="1"/>
          <p:nvPr/>
        </p:nvSpPr>
        <p:spPr>
          <a:xfrm>
            <a:off x="369650" y="1851487"/>
            <a:ext cx="2201507" cy="1335925"/>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smtClean="0">
                <a:latin typeface="Consolas"/>
                <a:ea typeface="Consolas"/>
                <a:cs typeface="Consolas"/>
                <a:sym typeface="Consolas"/>
              </a:rPr>
              <a:t>kill(</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a:latin typeface="Consolas"/>
                <a:ea typeface="Consolas"/>
                <a:cs typeface="Consolas"/>
                <a:sym typeface="Consolas"/>
              </a:rPr>
              <a:t>gen (</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smtClean="0">
                <a:latin typeface="Consolas"/>
                <a:ea typeface="Consolas"/>
                <a:cs typeface="Consolas"/>
                <a:sym typeface="Consolas"/>
              </a:rPr>
              <a:t>d:D</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smtClean="0">
                <a:solidFill>
                  <a:schemeClr val="tx1"/>
                </a:solidFill>
                <a:latin typeface="Consolas"/>
                <a:ea typeface="Consolas"/>
                <a:cs typeface="Consolas"/>
                <a:sym typeface="Consolas"/>
              </a:rPr>
              <a:t>next(</a:t>
            </a:r>
            <a:r>
              <a:rPr lang="en-US" sz="1800" dirty="0" err="1" smtClean="0">
                <a:solidFill>
                  <a:schemeClr val="tx1"/>
                </a:solidFill>
                <a:latin typeface="Consolas"/>
                <a:ea typeface="Consolas"/>
                <a:cs typeface="Consolas"/>
                <a:sym typeface="Consolas"/>
              </a:rPr>
              <a:t>n</a:t>
            </a:r>
            <a:r>
              <a:rPr lang="en-US" sz="1800" dirty="0" err="1">
                <a:solidFill>
                  <a:schemeClr val="tx1"/>
                </a:solidFill>
                <a:latin typeface="Consolas"/>
                <a:ea typeface="Consolas"/>
                <a:cs typeface="Consolas"/>
                <a:sym typeface="Consolas"/>
              </a:rPr>
              <a:t>:N</a:t>
            </a:r>
            <a:r>
              <a:rPr lang="en-US" sz="1800" dirty="0" smtClean="0">
                <a:solidFill>
                  <a:schemeClr val="tx1"/>
                </a:solidFill>
                <a:latin typeface="Consolas"/>
                <a:ea typeface="Consolas"/>
                <a:cs typeface="Consolas"/>
                <a:sym typeface="Consolas"/>
              </a:rPr>
              <a:t>, </a:t>
            </a:r>
            <a:r>
              <a:rPr lang="en-US" sz="1800" dirty="0" err="1" smtClean="0">
                <a:solidFill>
                  <a:schemeClr val="tx1"/>
                </a:solidFill>
                <a:latin typeface="Consolas"/>
                <a:ea typeface="Consolas"/>
                <a:cs typeface="Consolas"/>
                <a:sym typeface="Consolas"/>
              </a:rPr>
              <a:t>m</a:t>
            </a:r>
            <a:r>
              <a:rPr lang="en-US" sz="1800" dirty="0" err="1">
                <a:solidFill>
                  <a:schemeClr val="tx1"/>
                </a:solidFill>
                <a:latin typeface="Consolas"/>
                <a:ea typeface="Consolas"/>
                <a:cs typeface="Consolas"/>
                <a:sym typeface="Consolas"/>
              </a:rPr>
              <a:t>:N</a:t>
            </a:r>
            <a:r>
              <a:rPr lang="en-US" sz="1800" dirty="0" smtClean="0">
                <a:solidFill>
                  <a:schemeClr val="tx1"/>
                </a:solidFill>
                <a:latin typeface="Consolas"/>
                <a:ea typeface="Consolas"/>
                <a:cs typeface="Consolas"/>
                <a:sym typeface="Consolas"/>
              </a:rPr>
              <a:t>)</a:t>
            </a:r>
            <a:endParaRPr lang="en-US" sz="1800" dirty="0">
              <a:solidFill>
                <a:schemeClr val="tx1"/>
              </a:solidFill>
              <a:latin typeface="Consolas"/>
              <a:ea typeface="Consolas"/>
              <a:cs typeface="Consolas"/>
              <a:sym typeface="Consolas"/>
            </a:endParaRPr>
          </a:p>
          <a:p>
            <a:endParaRPr sz="1600" dirty="0">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title"/>
          </p:nvPr>
        </p:nvSpPr>
        <p:spPr>
          <a:prstGeom prst="rect">
            <a:avLst/>
          </a:prstGeom>
        </p:spPr>
        <p:txBody>
          <a:bodyPr vert="horz" lIns="91425" tIns="91425" rIns="91425" bIns="91425" rtlCol="0" anchor="ctr" anchorCtr="0">
            <a:noAutofit/>
          </a:bodyPr>
          <a:lstStyle/>
          <a:p>
            <a:r>
              <a:rPr lang="en-US" b="0" dirty="0" smtClean="0"/>
              <a:t>QUIZ: Live Variables Analysis</a:t>
            </a:r>
            <a:endParaRPr lang="en-US" b="0" dirty="0"/>
          </a:p>
        </p:txBody>
      </p:sp>
      <p:sp>
        <p:nvSpPr>
          <p:cNvPr id="531" name="Shape 531"/>
          <p:cNvSpPr txBox="1"/>
          <p:nvPr/>
        </p:nvSpPr>
        <p:spPr>
          <a:xfrm>
            <a:off x="628100" y="2689551"/>
            <a:ext cx="2292900" cy="1290618"/>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smtClean="0">
                <a:latin typeface="Consolas"/>
                <a:ea typeface="Consolas"/>
                <a:cs typeface="Consolas"/>
                <a:sym typeface="Consolas"/>
              </a:rPr>
              <a:t>kill(</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v:V</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a:latin typeface="Consolas"/>
                <a:ea typeface="Consolas"/>
                <a:cs typeface="Consolas"/>
                <a:sym typeface="Consolas"/>
              </a:rPr>
              <a:t>gen (</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v:V</a:t>
            </a:r>
            <a:r>
              <a:rPr lang="en-US" sz="1800" dirty="0" smtClean="0">
                <a:latin typeface="Consolas"/>
                <a:ea typeface="Consolas"/>
                <a:cs typeface="Consolas"/>
                <a:sym typeface="Consolas"/>
              </a:rPr>
              <a:t>)</a:t>
            </a:r>
            <a:r>
              <a:rPr lang="en-US" sz="1800" dirty="0">
                <a:latin typeface="Consolas"/>
                <a:ea typeface="Consolas"/>
                <a:cs typeface="Consolas"/>
                <a:sym typeface="Consolas"/>
              </a:rPr>
              <a:t/>
            </a:r>
            <a:br>
              <a:rPr lang="en-US" sz="1800" dirty="0">
                <a:latin typeface="Consolas"/>
                <a:ea typeface="Consolas"/>
                <a:cs typeface="Consolas"/>
                <a:sym typeface="Consolas"/>
              </a:rPr>
            </a:br>
            <a:r>
              <a:rPr lang="en-US" sz="1800" dirty="0" smtClean="0">
                <a:latin typeface="Consolas"/>
                <a:ea typeface="Consolas"/>
                <a:cs typeface="Consolas"/>
                <a:sym typeface="Consolas"/>
              </a:rPr>
              <a:t>next(</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m:N</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p:txBody>
      </p:sp>
      <p:sp>
        <p:nvSpPr>
          <p:cNvPr id="532" name="Shape 532"/>
          <p:cNvSpPr txBox="1"/>
          <p:nvPr/>
        </p:nvSpPr>
        <p:spPr>
          <a:xfrm>
            <a:off x="3494201" y="2689551"/>
            <a:ext cx="2835300" cy="1290618"/>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Output Relations:</a:t>
            </a:r>
          </a:p>
          <a:p>
            <a:r>
              <a:rPr lang="en-US" sz="1800" dirty="0">
                <a:latin typeface="Consolas"/>
                <a:ea typeface="Consolas"/>
                <a:cs typeface="Consolas"/>
                <a:sym typeface="Consolas"/>
              </a:rPr>
              <a:t>in (</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v:V</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a:latin typeface="Consolas"/>
                <a:ea typeface="Consolas"/>
                <a:cs typeface="Consolas"/>
                <a:sym typeface="Consolas"/>
              </a:rPr>
              <a:t>out(</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smtClean="0">
                <a:latin typeface="Consolas"/>
                <a:ea typeface="Consolas"/>
                <a:cs typeface="Consolas"/>
                <a:sym typeface="Consolas"/>
              </a:rPr>
              <a:t>v:V</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endParaRPr sz="2000" dirty="0">
              <a:latin typeface="Calibri Regular" charset="0"/>
              <a:ea typeface="Calibri Regular" charset="0"/>
              <a:cs typeface="Calibri Regular" charset="0"/>
              <a:sym typeface="Shadows Into Light"/>
            </a:endParaRPr>
          </a:p>
        </p:txBody>
      </p:sp>
      <p:sp>
        <p:nvSpPr>
          <p:cNvPr id="534" name="Shape 534"/>
          <p:cNvSpPr txBox="1"/>
          <p:nvPr/>
        </p:nvSpPr>
        <p:spPr>
          <a:xfrm>
            <a:off x="629826" y="4007275"/>
            <a:ext cx="5655300" cy="14904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Rules:</a:t>
            </a:r>
          </a:p>
          <a:p>
            <a:endParaRPr sz="2000" dirty="0">
              <a:solidFill>
                <a:srgbClr val="FF0000"/>
              </a:solidFill>
              <a:latin typeface="Calibri Regular" charset="0"/>
              <a:ea typeface="Calibri Regular" charset="0"/>
              <a:cs typeface="Calibri Regular" charset="0"/>
              <a:sym typeface="Shadows Into Light"/>
            </a:endParaRPr>
          </a:p>
          <a:p>
            <a:endParaRPr sz="2000" dirty="0">
              <a:latin typeface="Calibri Regular" charset="0"/>
              <a:ea typeface="Calibri Regular" charset="0"/>
              <a:cs typeface="Calibri Regular" charset="0"/>
              <a:sym typeface="Shadows Into Light"/>
            </a:endParaRPr>
          </a:p>
        </p:txBody>
      </p:sp>
      <p:sp>
        <p:nvSpPr>
          <p:cNvPr id="16" name="Shape 533"/>
          <p:cNvSpPr txBox="1"/>
          <p:nvPr/>
        </p:nvSpPr>
        <p:spPr>
          <a:xfrm>
            <a:off x="536151" y="1503351"/>
            <a:ext cx="7951500" cy="957600"/>
          </a:xfrm>
          <a:prstGeom prst="rect">
            <a:avLst/>
          </a:prstGeom>
          <a:noFill/>
          <a:ln>
            <a:noFill/>
          </a:ln>
        </p:spPr>
        <p:txBody>
          <a:bodyPr lIns="91425" tIns="91425" rIns="91425" bIns="91425" anchor="t" anchorCtr="0">
            <a:noAutofit/>
          </a:bodyPr>
          <a:lstStyle/>
          <a:p>
            <a:r>
              <a:rPr lang="en-US" sz="2800" dirty="0">
                <a:solidFill>
                  <a:schemeClr val="dk1"/>
                </a:solidFill>
                <a:latin typeface="+mn-lt"/>
                <a:ea typeface="Calibri Regular" charset="0"/>
                <a:cs typeface="Calibri Regular" charset="0"/>
                <a:sym typeface="Shadows Into Light"/>
              </a:rPr>
              <a:t>Complete the </a:t>
            </a:r>
            <a:r>
              <a:rPr lang="en-US" sz="2800" dirty="0" err="1">
                <a:solidFill>
                  <a:schemeClr val="dk1"/>
                </a:solidFill>
                <a:latin typeface="+mn-lt"/>
                <a:ea typeface="Calibri Regular" charset="0"/>
                <a:cs typeface="Calibri Regular" charset="0"/>
                <a:sym typeface="Shadows Into Light"/>
              </a:rPr>
              <a:t>Datalog</a:t>
            </a:r>
            <a:r>
              <a:rPr lang="en-US" sz="2800" dirty="0">
                <a:solidFill>
                  <a:schemeClr val="dk1"/>
                </a:solidFill>
                <a:latin typeface="+mn-lt"/>
                <a:ea typeface="Calibri Regular" charset="0"/>
                <a:cs typeface="Calibri Regular" charset="0"/>
                <a:sym typeface="Shadows Into Light"/>
              </a:rPr>
              <a:t> program below by filling in the rules </a:t>
            </a:r>
            <a:r>
              <a:rPr lang="en-US" sz="2800" dirty="0" smtClean="0">
                <a:solidFill>
                  <a:schemeClr val="dk1"/>
                </a:solidFill>
                <a:latin typeface="+mn-lt"/>
                <a:ea typeface="Calibri Regular" charset="0"/>
                <a:cs typeface="Calibri Regular" charset="0"/>
                <a:sym typeface="Shadows Into Light"/>
              </a:rPr>
              <a:t>for </a:t>
            </a:r>
            <a:r>
              <a:rPr lang="en-US" sz="2800" dirty="0" smtClean="0">
                <a:solidFill>
                  <a:srgbClr val="0532FF"/>
                </a:solidFill>
                <a:latin typeface="+mn-lt"/>
                <a:ea typeface="Calibri Regular" charset="0"/>
                <a:cs typeface="Calibri Regular" charset="0"/>
                <a:sym typeface="Shadows Into Light"/>
              </a:rPr>
              <a:t>live </a:t>
            </a:r>
            <a:r>
              <a:rPr lang="en-US" sz="2800" dirty="0">
                <a:solidFill>
                  <a:srgbClr val="0532FF"/>
                </a:solidFill>
                <a:latin typeface="+mn-lt"/>
                <a:ea typeface="Calibri Regular" charset="0"/>
                <a:cs typeface="Calibri Regular" charset="0"/>
                <a:sym typeface="Shadows Into Light"/>
              </a:rPr>
              <a:t>variables analysis</a:t>
            </a:r>
            <a:r>
              <a:rPr lang="en-US" sz="2800" dirty="0">
                <a:latin typeface="+mn-lt"/>
                <a:ea typeface="Calibri Regular" charset="0"/>
                <a:cs typeface="Calibri Regular" charset="0"/>
                <a:sym typeface="Shadows Into Light"/>
              </a:rPr>
              <a:t>. </a:t>
            </a:r>
          </a:p>
        </p:txBody>
      </p:sp>
      <p:sp>
        <p:nvSpPr>
          <p:cNvPr id="35" name="Shape 554"/>
          <p:cNvSpPr txBox="1"/>
          <p:nvPr/>
        </p:nvSpPr>
        <p:spPr>
          <a:xfrm>
            <a:off x="727912" y="4522638"/>
            <a:ext cx="6365074" cy="1781474"/>
          </a:xfrm>
          <a:prstGeom prst="rect">
            <a:avLst/>
          </a:prstGeom>
          <a:noFill/>
          <a:ln>
            <a:noFill/>
          </a:ln>
        </p:spPr>
        <p:txBody>
          <a:bodyPr lIns="91425" tIns="91425" rIns="91425" bIns="91425" anchor="t" anchorCtr="0">
            <a:noAutofit/>
          </a:bodyPr>
          <a:lstStyle/>
          <a:p>
            <a:pPr>
              <a:buClr>
                <a:schemeClr val="dk1"/>
              </a:buClr>
              <a:buSzPct val="61111"/>
            </a:pPr>
            <a:r>
              <a:rPr lang="en-US" sz="1800" dirty="0" smtClean="0">
                <a:solidFill>
                  <a:schemeClr val="dk1"/>
                </a:solidFill>
                <a:latin typeface="Consolas"/>
                <a:ea typeface="Consolas"/>
                <a:cs typeface="Consolas"/>
                <a:sym typeface="Consolas"/>
              </a:rPr>
              <a:t>           :-            </a:t>
            </a:r>
            <a:r>
              <a:rPr lang="en-US" sz="1800" dirty="0">
                <a:solidFill>
                  <a:schemeClr val="dk1"/>
                </a:solidFill>
                <a:latin typeface="Consolas"/>
                <a:ea typeface="Consolas"/>
                <a:cs typeface="Consolas"/>
                <a:sym typeface="Consolas"/>
              </a:rPr>
              <a:t>.</a:t>
            </a:r>
            <a:br>
              <a:rPr lang="en-US" sz="1800" dirty="0">
                <a:solidFill>
                  <a:schemeClr val="dk1"/>
                </a:solidFill>
                <a:latin typeface="Consolas"/>
                <a:ea typeface="Consolas"/>
                <a:cs typeface="Consolas"/>
                <a:sym typeface="Consolas"/>
              </a:rPr>
            </a:br>
            <a:r>
              <a:rPr lang="en-US" sz="1800" dirty="0">
                <a:solidFill>
                  <a:schemeClr val="dk1"/>
                </a:solidFill>
                <a:latin typeface="Consolas"/>
                <a:ea typeface="Consolas"/>
                <a:cs typeface="Consolas"/>
                <a:sym typeface="Consolas"/>
              </a:rPr>
              <a:t>          </a:t>
            </a:r>
          </a:p>
          <a:p>
            <a:pPr>
              <a:buClr>
                <a:schemeClr val="dk1"/>
              </a:buClr>
              <a:buSzPct val="61111"/>
            </a:pPr>
            <a:r>
              <a:rPr lang="en-US" sz="1800" dirty="0">
                <a:solidFill>
                  <a:schemeClr val="dk1"/>
                </a:solidFill>
                <a:latin typeface="Consolas"/>
                <a:ea typeface="Consolas"/>
                <a:cs typeface="Consolas"/>
                <a:sym typeface="Consolas"/>
              </a:rPr>
              <a:t> </a:t>
            </a:r>
            <a:r>
              <a:rPr lang="en-US" sz="1800" dirty="0" smtClean="0">
                <a:solidFill>
                  <a:schemeClr val="dk1"/>
                </a:solidFill>
                <a:latin typeface="Consolas"/>
                <a:ea typeface="Consolas"/>
                <a:cs typeface="Consolas"/>
                <a:sym typeface="Consolas"/>
              </a:rPr>
              <a:t>          :-            , !              .</a:t>
            </a:r>
          </a:p>
          <a:p>
            <a:pPr>
              <a:buClr>
                <a:schemeClr val="dk1"/>
              </a:buClr>
              <a:buSzPct val="61111"/>
            </a:pPr>
            <a:endParaRPr lang="en-US" sz="1800" dirty="0" smtClean="0">
              <a:solidFill>
                <a:schemeClr val="dk1"/>
              </a:solidFill>
              <a:latin typeface="Consolas"/>
              <a:ea typeface="Consolas"/>
              <a:cs typeface="Consolas"/>
              <a:sym typeface="Consolas"/>
            </a:endParaRPr>
          </a:p>
          <a:p>
            <a:pPr>
              <a:buClr>
                <a:schemeClr val="dk1"/>
              </a:buClr>
              <a:buSzPct val="61111"/>
            </a:pPr>
            <a:r>
              <a:rPr lang="en-US" sz="1800" dirty="0">
                <a:solidFill>
                  <a:schemeClr val="dk1"/>
                </a:solidFill>
                <a:latin typeface="Consolas"/>
                <a:ea typeface="Consolas"/>
                <a:cs typeface="Consolas"/>
                <a:sym typeface="Consolas"/>
              </a:rPr>
              <a:t> </a:t>
            </a:r>
            <a:r>
              <a:rPr lang="en-US" sz="1800" dirty="0" smtClean="0">
                <a:solidFill>
                  <a:schemeClr val="dk1"/>
                </a:solidFill>
                <a:latin typeface="Consolas"/>
                <a:ea typeface="Consolas"/>
                <a:cs typeface="Consolas"/>
                <a:sym typeface="Consolas"/>
              </a:rPr>
              <a:t>          </a:t>
            </a:r>
            <a:r>
              <a:rPr lang="en-US" sz="1800" dirty="0">
                <a:solidFill>
                  <a:schemeClr val="dk1"/>
                </a:solidFill>
                <a:latin typeface="Consolas"/>
                <a:ea typeface="Consolas"/>
                <a:cs typeface="Consolas"/>
                <a:sym typeface="Consolas"/>
              </a:rPr>
              <a:t>:-            , </a:t>
            </a:r>
            <a:r>
              <a:rPr lang="en-US" sz="1800" dirty="0" smtClean="0">
                <a:solidFill>
                  <a:schemeClr val="dk1"/>
                </a:solidFill>
                <a:latin typeface="Consolas"/>
                <a:ea typeface="Consolas"/>
                <a:cs typeface="Consolas"/>
                <a:sym typeface="Consolas"/>
              </a:rPr>
              <a:t>               </a:t>
            </a:r>
            <a:r>
              <a:rPr lang="en-US" sz="1800" dirty="0">
                <a:solidFill>
                  <a:schemeClr val="dk1"/>
                </a:solidFill>
                <a:latin typeface="Consolas"/>
                <a:ea typeface="Consolas"/>
                <a:cs typeface="Consolas"/>
                <a:sym typeface="Consolas"/>
              </a:rPr>
              <a:t>.</a:t>
            </a:r>
            <a:endParaRPr lang="en-US" sz="1800" dirty="0" smtClean="0">
              <a:solidFill>
                <a:schemeClr val="dk1"/>
              </a:solidFill>
              <a:latin typeface="Consolas"/>
              <a:ea typeface="Consolas"/>
              <a:cs typeface="Consolas"/>
              <a:sym typeface="Consolas"/>
            </a:endParaRPr>
          </a:p>
        </p:txBody>
      </p:sp>
      <p:sp>
        <p:nvSpPr>
          <p:cNvPr id="36" name="Shape 555"/>
          <p:cNvSpPr/>
          <p:nvPr/>
        </p:nvSpPr>
        <p:spPr>
          <a:xfrm>
            <a:off x="772826" y="5087680"/>
            <a:ext cx="1322674" cy="394072"/>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US" sz="1800" dirty="0">
              <a:latin typeface="Consolas"/>
              <a:ea typeface="Consolas"/>
              <a:cs typeface="Consolas"/>
              <a:sym typeface="Consolas"/>
            </a:endParaRPr>
          </a:p>
        </p:txBody>
      </p:sp>
      <p:sp>
        <p:nvSpPr>
          <p:cNvPr id="37" name="Shape 556"/>
          <p:cNvSpPr/>
          <p:nvPr/>
        </p:nvSpPr>
        <p:spPr>
          <a:xfrm>
            <a:off x="2562375" y="5076497"/>
            <a:ext cx="1322674" cy="394072"/>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lang="en-US" sz="1800" dirty="0">
              <a:solidFill>
                <a:schemeClr val="dk1"/>
              </a:solidFill>
              <a:latin typeface="Consolas"/>
              <a:ea typeface="Consolas"/>
              <a:cs typeface="Consolas"/>
              <a:sym typeface="Consolas"/>
            </a:endParaRPr>
          </a:p>
        </p:txBody>
      </p:sp>
      <p:sp>
        <p:nvSpPr>
          <p:cNvPr id="38" name="Shape 557"/>
          <p:cNvSpPr/>
          <p:nvPr/>
        </p:nvSpPr>
        <p:spPr>
          <a:xfrm>
            <a:off x="4376436" y="5076497"/>
            <a:ext cx="1559365" cy="394072"/>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US" sz="1800" dirty="0">
              <a:latin typeface="Consolas"/>
              <a:ea typeface="Consolas"/>
              <a:cs typeface="Consolas"/>
              <a:sym typeface="Consolas"/>
            </a:endParaRPr>
          </a:p>
        </p:txBody>
      </p:sp>
      <p:sp>
        <p:nvSpPr>
          <p:cNvPr id="39" name="Shape 558"/>
          <p:cNvSpPr/>
          <p:nvPr/>
        </p:nvSpPr>
        <p:spPr>
          <a:xfrm>
            <a:off x="772826" y="5646745"/>
            <a:ext cx="1322674" cy="394072"/>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US" sz="1800" dirty="0">
              <a:solidFill>
                <a:schemeClr val="dk1"/>
              </a:solidFill>
              <a:latin typeface="Consolas"/>
              <a:ea typeface="Consolas"/>
              <a:cs typeface="Consolas"/>
              <a:sym typeface="Consolas"/>
            </a:endParaRPr>
          </a:p>
        </p:txBody>
      </p:sp>
      <p:sp>
        <p:nvSpPr>
          <p:cNvPr id="40" name="Shape 559"/>
          <p:cNvSpPr/>
          <p:nvPr/>
        </p:nvSpPr>
        <p:spPr>
          <a:xfrm>
            <a:off x="2562375" y="5638428"/>
            <a:ext cx="1322674" cy="394072"/>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lang="en-US" sz="1800" dirty="0">
              <a:solidFill>
                <a:schemeClr val="dk1"/>
              </a:solidFill>
              <a:latin typeface="Consolas"/>
              <a:ea typeface="Consolas"/>
              <a:cs typeface="Consolas"/>
              <a:sym typeface="Consolas"/>
            </a:endParaRPr>
          </a:p>
        </p:txBody>
      </p:sp>
      <p:sp>
        <p:nvSpPr>
          <p:cNvPr id="41" name="Shape 560"/>
          <p:cNvSpPr/>
          <p:nvPr/>
        </p:nvSpPr>
        <p:spPr>
          <a:xfrm>
            <a:off x="4386400" y="5638428"/>
            <a:ext cx="1559365" cy="394072"/>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US" sz="1800" dirty="0">
              <a:latin typeface="Consolas"/>
              <a:ea typeface="Consolas"/>
              <a:cs typeface="Consolas"/>
              <a:sym typeface="Consolas"/>
            </a:endParaRPr>
          </a:p>
        </p:txBody>
      </p:sp>
      <p:sp>
        <p:nvSpPr>
          <p:cNvPr id="42" name="Shape 561"/>
          <p:cNvSpPr/>
          <p:nvPr/>
        </p:nvSpPr>
        <p:spPr>
          <a:xfrm>
            <a:off x="772826" y="4548175"/>
            <a:ext cx="1322674" cy="394072"/>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US" sz="1800" dirty="0">
              <a:solidFill>
                <a:schemeClr val="dk1"/>
              </a:solidFill>
              <a:latin typeface="Consolas"/>
              <a:ea typeface="Consolas"/>
              <a:cs typeface="Consolas"/>
              <a:sym typeface="Consolas"/>
            </a:endParaRPr>
          </a:p>
        </p:txBody>
      </p:sp>
      <p:sp>
        <p:nvSpPr>
          <p:cNvPr id="43" name="Shape 562"/>
          <p:cNvSpPr/>
          <p:nvPr/>
        </p:nvSpPr>
        <p:spPr>
          <a:xfrm>
            <a:off x="2562375" y="4548175"/>
            <a:ext cx="1322674" cy="394072"/>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US" sz="1800" dirty="0">
              <a:solidFill>
                <a:schemeClr val="dk1"/>
              </a:solidFill>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prstGeom prst="rect">
            <a:avLst/>
          </a:prstGeom>
        </p:spPr>
        <p:txBody>
          <a:bodyPr vert="horz" lIns="91425" tIns="91425" rIns="91425" bIns="91425" rtlCol="0" anchor="ctr" anchorCtr="0">
            <a:noAutofit/>
          </a:bodyPr>
          <a:lstStyle/>
          <a:p>
            <a:r>
              <a:rPr lang="en-US" b="0" dirty="0" smtClean="0"/>
              <a:t>QUIZ: Live Variables Analysis</a:t>
            </a:r>
            <a:endParaRPr lang="en-US" b="0" dirty="0"/>
          </a:p>
        </p:txBody>
      </p:sp>
      <p:sp>
        <p:nvSpPr>
          <p:cNvPr id="554" name="Shape 554"/>
          <p:cNvSpPr txBox="1"/>
          <p:nvPr/>
        </p:nvSpPr>
        <p:spPr>
          <a:xfrm>
            <a:off x="727912" y="4522638"/>
            <a:ext cx="6365074" cy="1781474"/>
          </a:xfrm>
          <a:prstGeom prst="rect">
            <a:avLst/>
          </a:prstGeom>
          <a:noFill/>
          <a:ln>
            <a:noFill/>
          </a:ln>
        </p:spPr>
        <p:txBody>
          <a:bodyPr lIns="91425" tIns="91425" rIns="91425" bIns="91425" anchor="t" anchorCtr="0">
            <a:noAutofit/>
          </a:bodyPr>
          <a:lstStyle/>
          <a:p>
            <a:pPr>
              <a:buClr>
                <a:schemeClr val="dk1"/>
              </a:buClr>
              <a:buSzPct val="61111"/>
            </a:pPr>
            <a:r>
              <a:rPr lang="en-US" sz="1800" dirty="0" smtClean="0">
                <a:solidFill>
                  <a:schemeClr val="dk1"/>
                </a:solidFill>
                <a:latin typeface="Consolas"/>
                <a:ea typeface="Consolas"/>
                <a:cs typeface="Consolas"/>
                <a:sym typeface="Consolas"/>
              </a:rPr>
              <a:t>           :-            </a:t>
            </a:r>
            <a:r>
              <a:rPr lang="en-US" sz="1800" dirty="0">
                <a:solidFill>
                  <a:schemeClr val="dk1"/>
                </a:solidFill>
                <a:latin typeface="Consolas"/>
                <a:ea typeface="Consolas"/>
                <a:cs typeface="Consolas"/>
                <a:sym typeface="Consolas"/>
              </a:rPr>
              <a:t>.</a:t>
            </a:r>
            <a:br>
              <a:rPr lang="en-US" sz="1800" dirty="0">
                <a:solidFill>
                  <a:schemeClr val="dk1"/>
                </a:solidFill>
                <a:latin typeface="Consolas"/>
                <a:ea typeface="Consolas"/>
                <a:cs typeface="Consolas"/>
                <a:sym typeface="Consolas"/>
              </a:rPr>
            </a:br>
            <a:r>
              <a:rPr lang="en-US" sz="1800" dirty="0">
                <a:solidFill>
                  <a:schemeClr val="dk1"/>
                </a:solidFill>
                <a:latin typeface="Consolas"/>
                <a:ea typeface="Consolas"/>
                <a:cs typeface="Consolas"/>
                <a:sym typeface="Consolas"/>
              </a:rPr>
              <a:t>          </a:t>
            </a:r>
          </a:p>
          <a:p>
            <a:pPr>
              <a:buClr>
                <a:schemeClr val="dk1"/>
              </a:buClr>
              <a:buSzPct val="61111"/>
            </a:pPr>
            <a:r>
              <a:rPr lang="en-US" sz="1800" dirty="0">
                <a:solidFill>
                  <a:schemeClr val="dk1"/>
                </a:solidFill>
                <a:latin typeface="Consolas"/>
                <a:ea typeface="Consolas"/>
                <a:cs typeface="Consolas"/>
                <a:sym typeface="Consolas"/>
              </a:rPr>
              <a:t> </a:t>
            </a:r>
            <a:r>
              <a:rPr lang="en-US" sz="1800" dirty="0" smtClean="0">
                <a:solidFill>
                  <a:schemeClr val="dk1"/>
                </a:solidFill>
                <a:latin typeface="Consolas"/>
                <a:ea typeface="Consolas"/>
                <a:cs typeface="Consolas"/>
                <a:sym typeface="Consolas"/>
              </a:rPr>
              <a:t>          :-            , !              .</a:t>
            </a:r>
          </a:p>
          <a:p>
            <a:pPr>
              <a:buClr>
                <a:schemeClr val="dk1"/>
              </a:buClr>
              <a:buSzPct val="61111"/>
            </a:pPr>
            <a:endParaRPr lang="en-US" sz="1800" dirty="0" smtClean="0">
              <a:solidFill>
                <a:schemeClr val="dk1"/>
              </a:solidFill>
              <a:latin typeface="Consolas"/>
              <a:ea typeface="Consolas"/>
              <a:cs typeface="Consolas"/>
              <a:sym typeface="Consolas"/>
            </a:endParaRPr>
          </a:p>
          <a:p>
            <a:pPr>
              <a:buClr>
                <a:schemeClr val="dk1"/>
              </a:buClr>
              <a:buSzPct val="61111"/>
            </a:pPr>
            <a:r>
              <a:rPr lang="en-US" sz="1800" dirty="0">
                <a:solidFill>
                  <a:schemeClr val="dk1"/>
                </a:solidFill>
                <a:latin typeface="Consolas"/>
                <a:ea typeface="Consolas"/>
                <a:cs typeface="Consolas"/>
                <a:sym typeface="Consolas"/>
              </a:rPr>
              <a:t> </a:t>
            </a:r>
            <a:r>
              <a:rPr lang="en-US" sz="1800" dirty="0" smtClean="0">
                <a:solidFill>
                  <a:schemeClr val="dk1"/>
                </a:solidFill>
                <a:latin typeface="Consolas"/>
                <a:ea typeface="Consolas"/>
                <a:cs typeface="Consolas"/>
                <a:sym typeface="Consolas"/>
              </a:rPr>
              <a:t>          </a:t>
            </a:r>
            <a:r>
              <a:rPr lang="en-US" sz="1800" dirty="0">
                <a:solidFill>
                  <a:schemeClr val="dk1"/>
                </a:solidFill>
                <a:latin typeface="Consolas"/>
                <a:ea typeface="Consolas"/>
                <a:cs typeface="Consolas"/>
                <a:sym typeface="Consolas"/>
              </a:rPr>
              <a:t>:-            , </a:t>
            </a:r>
            <a:r>
              <a:rPr lang="en-US" sz="1800" dirty="0" smtClean="0">
                <a:solidFill>
                  <a:schemeClr val="dk1"/>
                </a:solidFill>
                <a:latin typeface="Consolas"/>
                <a:ea typeface="Consolas"/>
                <a:cs typeface="Consolas"/>
                <a:sym typeface="Consolas"/>
              </a:rPr>
              <a:t>               </a:t>
            </a:r>
            <a:r>
              <a:rPr lang="en-US" sz="1800" dirty="0">
                <a:solidFill>
                  <a:schemeClr val="dk1"/>
                </a:solidFill>
                <a:latin typeface="Consolas"/>
                <a:ea typeface="Consolas"/>
                <a:cs typeface="Consolas"/>
                <a:sym typeface="Consolas"/>
              </a:rPr>
              <a:t>.</a:t>
            </a:r>
            <a:endParaRPr lang="en-US" sz="1800" dirty="0" smtClean="0">
              <a:solidFill>
                <a:schemeClr val="dk1"/>
              </a:solidFill>
              <a:latin typeface="Consolas"/>
              <a:ea typeface="Consolas"/>
              <a:cs typeface="Consolas"/>
              <a:sym typeface="Consolas"/>
            </a:endParaRPr>
          </a:p>
        </p:txBody>
      </p:sp>
      <p:sp>
        <p:nvSpPr>
          <p:cNvPr id="555" name="Shape 555"/>
          <p:cNvSpPr/>
          <p:nvPr/>
        </p:nvSpPr>
        <p:spPr>
          <a:xfrm>
            <a:off x="772826" y="5087680"/>
            <a:ext cx="1322674" cy="394072"/>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800">
                <a:latin typeface="Consolas"/>
                <a:ea typeface="Consolas"/>
                <a:cs typeface="Consolas"/>
                <a:sym typeface="Consolas"/>
              </a:rPr>
              <a:t>in(n, v)</a:t>
            </a:r>
          </a:p>
        </p:txBody>
      </p:sp>
      <p:sp>
        <p:nvSpPr>
          <p:cNvPr id="556" name="Shape 556"/>
          <p:cNvSpPr/>
          <p:nvPr/>
        </p:nvSpPr>
        <p:spPr>
          <a:xfrm>
            <a:off x="2562375" y="5076497"/>
            <a:ext cx="1322674" cy="394072"/>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r>
              <a:rPr lang="en-US" sz="1800">
                <a:solidFill>
                  <a:schemeClr val="dk1"/>
                </a:solidFill>
                <a:latin typeface="Consolas"/>
                <a:ea typeface="Consolas"/>
                <a:cs typeface="Consolas"/>
                <a:sym typeface="Consolas"/>
              </a:rPr>
              <a:t>out(n, v)</a:t>
            </a:r>
          </a:p>
        </p:txBody>
      </p:sp>
      <p:sp>
        <p:nvSpPr>
          <p:cNvPr id="557" name="Shape 557"/>
          <p:cNvSpPr/>
          <p:nvPr/>
        </p:nvSpPr>
        <p:spPr>
          <a:xfrm>
            <a:off x="4376436" y="5076497"/>
            <a:ext cx="1559365" cy="394072"/>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800" dirty="0" smtClean="0">
                <a:latin typeface="Consolas"/>
                <a:ea typeface="Consolas"/>
                <a:cs typeface="Consolas"/>
                <a:sym typeface="Consolas"/>
              </a:rPr>
              <a:t>kill(n</a:t>
            </a:r>
            <a:r>
              <a:rPr lang="en-US" sz="1800" dirty="0">
                <a:latin typeface="Consolas"/>
                <a:ea typeface="Consolas"/>
                <a:cs typeface="Consolas"/>
                <a:sym typeface="Consolas"/>
              </a:rPr>
              <a:t>, v)</a:t>
            </a:r>
          </a:p>
        </p:txBody>
      </p:sp>
      <p:sp>
        <p:nvSpPr>
          <p:cNvPr id="558" name="Shape 558"/>
          <p:cNvSpPr/>
          <p:nvPr/>
        </p:nvSpPr>
        <p:spPr>
          <a:xfrm>
            <a:off x="772826" y="5646745"/>
            <a:ext cx="1322674" cy="394072"/>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800">
                <a:solidFill>
                  <a:schemeClr val="dk1"/>
                </a:solidFill>
                <a:latin typeface="Consolas"/>
                <a:ea typeface="Consolas"/>
                <a:cs typeface="Consolas"/>
                <a:sym typeface="Consolas"/>
              </a:rPr>
              <a:t>out(n, v)</a:t>
            </a:r>
          </a:p>
        </p:txBody>
      </p:sp>
      <p:sp>
        <p:nvSpPr>
          <p:cNvPr id="559" name="Shape 559"/>
          <p:cNvSpPr/>
          <p:nvPr/>
        </p:nvSpPr>
        <p:spPr>
          <a:xfrm>
            <a:off x="2562375" y="5638428"/>
            <a:ext cx="1322674" cy="394072"/>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r>
              <a:rPr lang="en-US" sz="1800">
                <a:solidFill>
                  <a:schemeClr val="dk1"/>
                </a:solidFill>
                <a:latin typeface="Consolas"/>
                <a:ea typeface="Consolas"/>
                <a:cs typeface="Consolas"/>
                <a:sym typeface="Consolas"/>
              </a:rPr>
              <a:t>in(m, v)</a:t>
            </a:r>
          </a:p>
        </p:txBody>
      </p:sp>
      <p:sp>
        <p:nvSpPr>
          <p:cNvPr id="560" name="Shape 560"/>
          <p:cNvSpPr/>
          <p:nvPr/>
        </p:nvSpPr>
        <p:spPr>
          <a:xfrm>
            <a:off x="4386400" y="5638428"/>
            <a:ext cx="1559365" cy="394072"/>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800" dirty="0">
                <a:latin typeface="Consolas"/>
                <a:ea typeface="Consolas"/>
                <a:cs typeface="Consolas"/>
                <a:sym typeface="Consolas"/>
              </a:rPr>
              <a:t>next(n, m)</a:t>
            </a:r>
          </a:p>
        </p:txBody>
      </p:sp>
      <p:sp>
        <p:nvSpPr>
          <p:cNvPr id="561" name="Shape 561"/>
          <p:cNvSpPr/>
          <p:nvPr/>
        </p:nvSpPr>
        <p:spPr>
          <a:xfrm>
            <a:off x="772826" y="4548175"/>
            <a:ext cx="1322674" cy="394072"/>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800">
                <a:solidFill>
                  <a:schemeClr val="dk1"/>
                </a:solidFill>
                <a:latin typeface="Consolas"/>
                <a:ea typeface="Consolas"/>
                <a:cs typeface="Consolas"/>
                <a:sym typeface="Consolas"/>
              </a:rPr>
              <a:t>in(n, v)</a:t>
            </a:r>
          </a:p>
        </p:txBody>
      </p:sp>
      <p:sp>
        <p:nvSpPr>
          <p:cNvPr id="562" name="Shape 562"/>
          <p:cNvSpPr/>
          <p:nvPr/>
        </p:nvSpPr>
        <p:spPr>
          <a:xfrm>
            <a:off x="2562375" y="4548175"/>
            <a:ext cx="1322674" cy="394072"/>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800" dirty="0">
                <a:solidFill>
                  <a:schemeClr val="dk1"/>
                </a:solidFill>
                <a:latin typeface="Consolas"/>
                <a:ea typeface="Consolas"/>
                <a:cs typeface="Consolas"/>
                <a:sym typeface="Consolas"/>
              </a:rPr>
              <a:t>gen(n, v)</a:t>
            </a:r>
          </a:p>
        </p:txBody>
      </p:sp>
      <p:sp>
        <p:nvSpPr>
          <p:cNvPr id="17" name="Shape 533"/>
          <p:cNvSpPr txBox="1"/>
          <p:nvPr/>
        </p:nvSpPr>
        <p:spPr>
          <a:xfrm>
            <a:off x="536151" y="1503351"/>
            <a:ext cx="7951500" cy="957600"/>
          </a:xfrm>
          <a:prstGeom prst="rect">
            <a:avLst/>
          </a:prstGeom>
          <a:noFill/>
          <a:ln>
            <a:noFill/>
          </a:ln>
        </p:spPr>
        <p:txBody>
          <a:bodyPr lIns="91425" tIns="91425" rIns="91425" bIns="91425" anchor="t" anchorCtr="0">
            <a:noAutofit/>
          </a:bodyPr>
          <a:lstStyle/>
          <a:p>
            <a:r>
              <a:rPr lang="en-US" sz="2800" dirty="0">
                <a:solidFill>
                  <a:schemeClr val="dk1"/>
                </a:solidFill>
                <a:latin typeface="+mn-lt"/>
                <a:ea typeface="Calibri Regular" charset="0"/>
                <a:cs typeface="Calibri Regular" charset="0"/>
                <a:sym typeface="Shadows Into Light"/>
              </a:rPr>
              <a:t>Complete the </a:t>
            </a:r>
            <a:r>
              <a:rPr lang="en-US" sz="2800" dirty="0" err="1">
                <a:solidFill>
                  <a:schemeClr val="dk1"/>
                </a:solidFill>
                <a:latin typeface="+mn-lt"/>
                <a:ea typeface="Calibri Regular" charset="0"/>
                <a:cs typeface="Calibri Regular" charset="0"/>
                <a:sym typeface="Shadows Into Light"/>
              </a:rPr>
              <a:t>Datalog</a:t>
            </a:r>
            <a:r>
              <a:rPr lang="en-US" sz="2800" dirty="0">
                <a:solidFill>
                  <a:schemeClr val="dk1"/>
                </a:solidFill>
                <a:latin typeface="+mn-lt"/>
                <a:ea typeface="Calibri Regular" charset="0"/>
                <a:cs typeface="Calibri Regular" charset="0"/>
                <a:sym typeface="Shadows Into Light"/>
              </a:rPr>
              <a:t> program below by filling in the rules </a:t>
            </a:r>
            <a:r>
              <a:rPr lang="en-US" sz="2800" dirty="0" smtClean="0">
                <a:solidFill>
                  <a:schemeClr val="dk1"/>
                </a:solidFill>
                <a:latin typeface="+mn-lt"/>
                <a:ea typeface="Calibri Regular" charset="0"/>
                <a:cs typeface="Calibri Regular" charset="0"/>
                <a:sym typeface="Shadows Into Light"/>
              </a:rPr>
              <a:t>for </a:t>
            </a:r>
            <a:r>
              <a:rPr lang="en-US" sz="2800" dirty="0" smtClean="0">
                <a:solidFill>
                  <a:srgbClr val="0532FF"/>
                </a:solidFill>
                <a:latin typeface="+mn-lt"/>
                <a:ea typeface="Calibri Regular" charset="0"/>
                <a:cs typeface="Calibri Regular" charset="0"/>
                <a:sym typeface="Shadows Into Light"/>
              </a:rPr>
              <a:t>live </a:t>
            </a:r>
            <a:r>
              <a:rPr lang="en-US" sz="2800" dirty="0">
                <a:solidFill>
                  <a:srgbClr val="0532FF"/>
                </a:solidFill>
                <a:latin typeface="+mn-lt"/>
                <a:ea typeface="Calibri Regular" charset="0"/>
                <a:cs typeface="Calibri Regular" charset="0"/>
                <a:sym typeface="Shadows Into Light"/>
              </a:rPr>
              <a:t>variables analysis</a:t>
            </a:r>
            <a:r>
              <a:rPr lang="en-US" sz="2800" dirty="0">
                <a:latin typeface="+mn-lt"/>
                <a:ea typeface="Calibri Regular" charset="0"/>
                <a:cs typeface="Calibri Regular" charset="0"/>
                <a:sym typeface="Shadows Into Light"/>
              </a:rPr>
              <a:t>. </a:t>
            </a:r>
          </a:p>
        </p:txBody>
      </p:sp>
      <p:sp>
        <p:nvSpPr>
          <p:cNvPr id="19" name="Shape 534"/>
          <p:cNvSpPr txBox="1"/>
          <p:nvPr/>
        </p:nvSpPr>
        <p:spPr>
          <a:xfrm>
            <a:off x="629826" y="4007275"/>
            <a:ext cx="5655300" cy="5409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Rules:</a:t>
            </a:r>
          </a:p>
          <a:p>
            <a:endParaRPr sz="2000" dirty="0">
              <a:solidFill>
                <a:srgbClr val="FF0000"/>
              </a:solidFill>
              <a:latin typeface="Calibri Regular" charset="0"/>
              <a:ea typeface="Calibri Regular" charset="0"/>
              <a:cs typeface="Calibri Regular" charset="0"/>
              <a:sym typeface="Shadows Into Light"/>
            </a:endParaRPr>
          </a:p>
          <a:p>
            <a:endParaRPr sz="2000" dirty="0">
              <a:latin typeface="Calibri Regular" charset="0"/>
              <a:ea typeface="Calibri Regular" charset="0"/>
              <a:cs typeface="Calibri Regular" charset="0"/>
              <a:sym typeface="Shadows Into Light"/>
            </a:endParaRPr>
          </a:p>
        </p:txBody>
      </p:sp>
      <p:sp>
        <p:nvSpPr>
          <p:cNvPr id="20" name="Shape 531"/>
          <p:cNvSpPr txBox="1"/>
          <p:nvPr/>
        </p:nvSpPr>
        <p:spPr>
          <a:xfrm>
            <a:off x="628100" y="2689551"/>
            <a:ext cx="2292900" cy="1290618"/>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800" dirty="0" smtClean="0">
                <a:latin typeface="Consolas"/>
                <a:ea typeface="Consolas"/>
                <a:cs typeface="Consolas"/>
                <a:sym typeface="Consolas"/>
              </a:rPr>
              <a:t>kill(</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v:V</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a:latin typeface="Consolas"/>
                <a:ea typeface="Consolas"/>
                <a:cs typeface="Consolas"/>
                <a:sym typeface="Consolas"/>
              </a:rPr>
              <a:t>gen (</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v:V</a:t>
            </a:r>
            <a:r>
              <a:rPr lang="en-US" sz="1800" dirty="0" smtClean="0">
                <a:latin typeface="Consolas"/>
                <a:ea typeface="Consolas"/>
                <a:cs typeface="Consolas"/>
                <a:sym typeface="Consolas"/>
              </a:rPr>
              <a:t>)</a:t>
            </a:r>
            <a:r>
              <a:rPr lang="en-US" sz="1800" dirty="0">
                <a:latin typeface="Consolas"/>
                <a:ea typeface="Consolas"/>
                <a:cs typeface="Consolas"/>
                <a:sym typeface="Consolas"/>
              </a:rPr>
              <a:t/>
            </a:r>
            <a:br>
              <a:rPr lang="en-US" sz="1800" dirty="0">
                <a:latin typeface="Consolas"/>
                <a:ea typeface="Consolas"/>
                <a:cs typeface="Consolas"/>
                <a:sym typeface="Consolas"/>
              </a:rPr>
            </a:br>
            <a:r>
              <a:rPr lang="en-US" sz="1800" dirty="0" smtClean="0">
                <a:latin typeface="Consolas"/>
                <a:ea typeface="Consolas"/>
                <a:cs typeface="Consolas"/>
                <a:sym typeface="Consolas"/>
              </a:rPr>
              <a:t>next(</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m:N</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p:txBody>
      </p:sp>
      <p:sp>
        <p:nvSpPr>
          <p:cNvPr id="21" name="Shape 532"/>
          <p:cNvSpPr txBox="1"/>
          <p:nvPr/>
        </p:nvSpPr>
        <p:spPr>
          <a:xfrm>
            <a:off x="3494201" y="2689551"/>
            <a:ext cx="2835300" cy="1290618"/>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Output Relations:</a:t>
            </a:r>
          </a:p>
          <a:p>
            <a:r>
              <a:rPr lang="en-US" sz="1800" dirty="0">
                <a:latin typeface="Consolas"/>
                <a:ea typeface="Consolas"/>
                <a:cs typeface="Consolas"/>
                <a:sym typeface="Consolas"/>
              </a:rPr>
              <a:t>in (</a:t>
            </a:r>
            <a:r>
              <a:rPr lang="en-US" sz="1800" dirty="0" err="1" smtClean="0">
                <a:latin typeface="Consolas"/>
                <a:ea typeface="Consolas"/>
                <a:cs typeface="Consolas"/>
                <a:sym typeface="Consolas"/>
              </a:rPr>
              <a:t>n:N</a:t>
            </a:r>
            <a:r>
              <a:rPr lang="en-US" sz="1800" dirty="0" smtClean="0">
                <a:latin typeface="Consolas"/>
                <a:ea typeface="Consolas"/>
                <a:cs typeface="Consolas"/>
                <a:sym typeface="Consolas"/>
              </a:rPr>
              <a:t>, </a:t>
            </a:r>
            <a:r>
              <a:rPr lang="en-US" sz="1800" dirty="0" err="1" smtClean="0">
                <a:latin typeface="Consolas"/>
                <a:ea typeface="Consolas"/>
                <a:cs typeface="Consolas"/>
                <a:sym typeface="Consolas"/>
              </a:rPr>
              <a:t>v:V</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r>
              <a:rPr lang="en-US" sz="1800" dirty="0">
                <a:latin typeface="Consolas"/>
                <a:ea typeface="Consolas"/>
                <a:cs typeface="Consolas"/>
                <a:sym typeface="Consolas"/>
              </a:rPr>
              <a:t>out(</a:t>
            </a:r>
            <a:r>
              <a:rPr lang="en-US" sz="1800" dirty="0" err="1">
                <a:latin typeface="Consolas"/>
                <a:ea typeface="Consolas"/>
                <a:cs typeface="Consolas"/>
                <a:sym typeface="Consolas"/>
              </a:rPr>
              <a:t>n:N</a:t>
            </a:r>
            <a:r>
              <a:rPr lang="en-US" sz="1800" dirty="0">
                <a:latin typeface="Consolas"/>
                <a:ea typeface="Consolas"/>
                <a:cs typeface="Consolas"/>
                <a:sym typeface="Consolas"/>
              </a:rPr>
              <a:t>, </a:t>
            </a:r>
            <a:r>
              <a:rPr lang="en-US" sz="1800" dirty="0" err="1" smtClean="0">
                <a:latin typeface="Consolas"/>
                <a:ea typeface="Consolas"/>
                <a:cs typeface="Consolas"/>
                <a:sym typeface="Consolas"/>
              </a:rPr>
              <a:t>v:V</a:t>
            </a:r>
            <a:r>
              <a:rPr lang="en-US" sz="1800" dirty="0" smtClean="0">
                <a:latin typeface="Consolas"/>
                <a:ea typeface="Consolas"/>
                <a:cs typeface="Consolas"/>
                <a:sym typeface="Consolas"/>
              </a:rPr>
              <a:t>)</a:t>
            </a:r>
            <a:endParaRPr lang="en-US" sz="1800" dirty="0">
              <a:latin typeface="Consolas"/>
              <a:ea typeface="Consolas"/>
              <a:cs typeface="Consolas"/>
              <a:sym typeface="Consolas"/>
            </a:endParaRPr>
          </a:p>
          <a:p>
            <a:endParaRPr sz="2000" dirty="0">
              <a:latin typeface="Calibri Regular" charset="0"/>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prstGeom prst="rect">
            <a:avLst/>
          </a:prstGeom>
        </p:spPr>
        <p:txBody>
          <a:bodyPr vert="horz" lIns="91425" tIns="91425" rIns="91425" bIns="91425" rtlCol="0" anchor="ctr" anchorCtr="0">
            <a:noAutofit/>
          </a:bodyPr>
          <a:lstStyle/>
          <a:p>
            <a:r>
              <a:rPr lang="en-US" b="0" dirty="0"/>
              <a:t>Outline of </a:t>
            </a:r>
            <a:r>
              <a:rPr lang="en-US" b="0" dirty="0" smtClean="0"/>
              <a:t>this </a:t>
            </a:r>
            <a:r>
              <a:rPr lang="en-US" b="0" dirty="0"/>
              <a:t>Lesson</a:t>
            </a:r>
          </a:p>
        </p:txBody>
      </p:sp>
      <p:sp>
        <p:nvSpPr>
          <p:cNvPr id="119" name="Shape 119"/>
          <p:cNvSpPr txBox="1">
            <a:spLocks noGrp="1"/>
          </p:cNvSpPr>
          <p:nvPr>
            <p:ph idx="1"/>
          </p:nvPr>
        </p:nvSpPr>
        <p:spPr>
          <a:prstGeom prst="rect">
            <a:avLst/>
          </a:prstGeom>
        </p:spPr>
        <p:txBody>
          <a:bodyPr vert="horz" lIns="91425" tIns="91425" rIns="91425" bIns="91425" rtlCol="0" anchor="t" anchorCtr="0">
            <a:noAutofit/>
          </a:bodyPr>
          <a:lstStyle/>
          <a:p>
            <a:pPr>
              <a:spcBef>
                <a:spcPts val="0"/>
              </a:spcBef>
              <a:buNone/>
            </a:pPr>
            <a:r>
              <a:rPr lang="en-US" dirty="0" smtClean="0">
                <a:ea typeface="Calibri Regular" charset="0"/>
                <a:cs typeface="Calibri Regular" charset="0"/>
                <a:sym typeface="Shadows Into Light"/>
              </a:rPr>
              <a:t>     A </a:t>
            </a:r>
            <a:r>
              <a:rPr lang="en-US" dirty="0">
                <a:ea typeface="Calibri Regular" charset="0"/>
                <a:cs typeface="Calibri Regular" charset="0"/>
                <a:sym typeface="Shadows Into Light"/>
              </a:rPr>
              <a:t>constraint language: </a:t>
            </a:r>
            <a:r>
              <a:rPr lang="en-US" dirty="0" err="1" smtClean="0">
                <a:solidFill>
                  <a:srgbClr val="7030A0"/>
                </a:solidFill>
                <a:ea typeface="Calibri Regular" charset="0"/>
                <a:cs typeface="Calibri Regular" charset="0"/>
                <a:sym typeface="Shadows Into Light"/>
              </a:rPr>
              <a:t>Datalog</a:t>
            </a:r>
            <a:endParaRPr lang="en-US" dirty="0">
              <a:solidFill>
                <a:srgbClr val="7030A0"/>
              </a:solidFill>
              <a:ea typeface="Calibri Regular" charset="0"/>
              <a:cs typeface="Calibri Regular" charset="0"/>
              <a:sym typeface="Shadows Into Light"/>
            </a:endParaRPr>
          </a:p>
          <a:p>
            <a:pPr>
              <a:spcBef>
                <a:spcPts val="0"/>
              </a:spcBef>
              <a:buNone/>
            </a:pPr>
            <a:endParaRPr lang="en-US" dirty="0">
              <a:solidFill>
                <a:srgbClr val="0000FF"/>
              </a:solidFill>
              <a:ea typeface="Calibri Regular" charset="0"/>
              <a:cs typeface="Calibri Regular" charset="0"/>
              <a:sym typeface="Shadows Into Light"/>
            </a:endParaRPr>
          </a:p>
          <a:p>
            <a:pPr>
              <a:spcBef>
                <a:spcPts val="0"/>
              </a:spcBef>
              <a:buNone/>
            </a:pPr>
            <a:r>
              <a:rPr lang="en-US" dirty="0" smtClean="0">
                <a:ea typeface="Calibri Regular" charset="0"/>
                <a:cs typeface="Calibri Regular" charset="0"/>
                <a:sym typeface="Shadows Into Light"/>
              </a:rPr>
              <a:t>     Two </a:t>
            </a:r>
            <a:r>
              <a:rPr lang="en-US" dirty="0">
                <a:ea typeface="Calibri Regular" charset="0"/>
                <a:cs typeface="Calibri Regular" charset="0"/>
                <a:sym typeface="Shadows Into Light"/>
              </a:rPr>
              <a:t>static analyses in </a:t>
            </a:r>
            <a:r>
              <a:rPr lang="en-US" dirty="0" err="1">
                <a:ea typeface="Calibri Regular" charset="0"/>
                <a:cs typeface="Calibri Regular" charset="0"/>
                <a:sym typeface="Shadows Into Light"/>
              </a:rPr>
              <a:t>Datalog</a:t>
            </a:r>
            <a:r>
              <a:rPr lang="en-US" dirty="0">
                <a:ea typeface="Calibri Regular" charset="0"/>
                <a:cs typeface="Calibri Regular" charset="0"/>
                <a:sym typeface="Shadows Into Light"/>
              </a:rPr>
              <a:t>:</a:t>
            </a:r>
            <a:br>
              <a:rPr lang="en-US" dirty="0">
                <a:ea typeface="Calibri Regular" charset="0"/>
                <a:cs typeface="Calibri Regular" charset="0"/>
                <a:sym typeface="Shadows Into Light"/>
              </a:rPr>
            </a:br>
            <a:endParaRPr lang="en-US" dirty="0">
              <a:ea typeface="Calibri Regular" charset="0"/>
              <a:cs typeface="Calibri Regular" charset="0"/>
              <a:sym typeface="Shadows Into Light"/>
            </a:endParaRPr>
          </a:p>
          <a:p>
            <a:pPr marL="914377" indent="-406390">
              <a:spcBef>
                <a:spcPts val="0"/>
              </a:spcBef>
              <a:buClr>
                <a:srgbClr val="000000"/>
              </a:buClr>
              <a:buFont typeface="Shadows Into Light"/>
              <a:buChar char="•"/>
            </a:pPr>
            <a:r>
              <a:rPr lang="en-US" sz="2800" dirty="0">
                <a:solidFill>
                  <a:srgbClr val="7030A0"/>
                </a:solidFill>
                <a:ea typeface="Calibri Regular" charset="0"/>
                <a:cs typeface="Calibri Regular" charset="0"/>
                <a:sym typeface="Shadows Into Light"/>
              </a:rPr>
              <a:t>Intra-procedural </a:t>
            </a:r>
            <a:r>
              <a:rPr lang="en-US" sz="2800" dirty="0">
                <a:solidFill>
                  <a:srgbClr val="000000"/>
                </a:solidFill>
                <a:ea typeface="Calibri Regular" charset="0"/>
                <a:cs typeface="Calibri Regular" charset="0"/>
                <a:sym typeface="Shadows Into Light"/>
              </a:rPr>
              <a:t>analysis: computing </a:t>
            </a:r>
            <a:r>
              <a:rPr lang="en-US" sz="2800" dirty="0">
                <a:solidFill>
                  <a:srgbClr val="0000FF"/>
                </a:solidFill>
                <a:ea typeface="Calibri Regular" charset="0"/>
                <a:cs typeface="Calibri Regular" charset="0"/>
                <a:sym typeface="Shadows Into Light"/>
              </a:rPr>
              <a:t>reaching definitions</a:t>
            </a:r>
            <a:br>
              <a:rPr lang="en-US" sz="2800" dirty="0">
                <a:solidFill>
                  <a:srgbClr val="0000FF"/>
                </a:solidFill>
                <a:ea typeface="Calibri Regular" charset="0"/>
                <a:cs typeface="Calibri Regular" charset="0"/>
                <a:sym typeface="Shadows Into Light"/>
              </a:rPr>
            </a:br>
            <a:endParaRPr lang="en-US" sz="2800" dirty="0" smtClean="0">
              <a:solidFill>
                <a:srgbClr val="000000"/>
              </a:solidFill>
              <a:ea typeface="Calibri Regular" charset="0"/>
              <a:cs typeface="Calibri Regular" charset="0"/>
              <a:sym typeface="Shadows Into Light"/>
            </a:endParaRPr>
          </a:p>
          <a:p>
            <a:pPr marL="914377" indent="-406390">
              <a:spcBef>
                <a:spcPts val="0"/>
              </a:spcBef>
              <a:buClr>
                <a:srgbClr val="000000"/>
              </a:buClr>
              <a:buFont typeface="Shadows Into Light"/>
            </a:pPr>
            <a:r>
              <a:rPr lang="en-US" sz="2800" dirty="0" smtClean="0">
                <a:solidFill>
                  <a:srgbClr val="7030A0"/>
                </a:solidFill>
                <a:ea typeface="Calibri Regular" charset="0"/>
                <a:cs typeface="Calibri Regular" charset="0"/>
                <a:sym typeface="Shadows Into Light"/>
              </a:rPr>
              <a:t>Inter-procedural </a:t>
            </a:r>
            <a:r>
              <a:rPr lang="en-US" sz="2800" dirty="0">
                <a:ea typeface="Calibri Regular" charset="0"/>
                <a:cs typeface="Calibri Regular" charset="0"/>
                <a:sym typeface="Shadows Into Light"/>
              </a:rPr>
              <a:t>analysis: computing </a:t>
            </a:r>
            <a:r>
              <a:rPr lang="en-US" sz="2800" dirty="0">
                <a:solidFill>
                  <a:srgbClr val="0000FF"/>
                </a:solidFill>
                <a:ea typeface="Calibri Regular" charset="0"/>
                <a:cs typeface="Calibri Regular" charset="0"/>
                <a:sym typeface="Shadows Into Light"/>
              </a:rPr>
              <a:t>points-to </a:t>
            </a:r>
            <a:r>
              <a:rPr lang="en-US" sz="2800" dirty="0">
                <a:solidFill>
                  <a:srgbClr val="000000"/>
                </a:solidFill>
                <a:ea typeface="Calibri Regular" charset="0"/>
                <a:cs typeface="Calibri Regular" charset="0"/>
                <a:sym typeface="Shadows Into Light"/>
              </a:rPr>
              <a:t>information</a:t>
            </a:r>
          </a:p>
        </p:txBody>
      </p:sp>
      <p:sp>
        <p:nvSpPr>
          <p:cNvPr id="118" name="Shape 118"/>
          <p:cNvSpPr/>
          <p:nvPr/>
        </p:nvSpPr>
        <p:spPr>
          <a:xfrm>
            <a:off x="457200" y="4924584"/>
            <a:ext cx="460247" cy="442200"/>
          </a:xfrm>
          <a:prstGeom prst="rightArrow">
            <a:avLst>
              <a:gd name="adj1" fmla="val 50000"/>
              <a:gd name="adj2" fmla="val 50000"/>
            </a:avLst>
          </a:prstGeom>
          <a:solidFill>
            <a:srgbClr val="0000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sz="1400"/>
          </a:p>
        </p:txBody>
      </p:sp>
    </p:spTree>
    <p:extLst>
      <p:ext uri="{BB962C8B-B14F-4D97-AF65-F5344CB8AC3E}">
        <p14:creationId xmlns:p14="http://schemas.microsoft.com/office/powerpoint/2010/main" val="159667834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Shape 576"/>
          <p:cNvSpPr txBox="1">
            <a:spLocks noGrp="1"/>
          </p:cNvSpPr>
          <p:nvPr>
            <p:ph type="title"/>
          </p:nvPr>
        </p:nvSpPr>
        <p:spPr>
          <a:prstGeom prst="rect">
            <a:avLst/>
          </a:prstGeom>
        </p:spPr>
        <p:txBody>
          <a:bodyPr vert="horz" lIns="91425" tIns="91425" rIns="91425" bIns="91425" rtlCol="0" anchor="ctr" anchorCtr="0">
            <a:noAutofit/>
          </a:bodyPr>
          <a:lstStyle/>
          <a:p>
            <a:r>
              <a:rPr lang="en-US" b="0" dirty="0"/>
              <a:t>Pointer Analysis in </a:t>
            </a:r>
            <a:r>
              <a:rPr lang="en-US" b="0" dirty="0" err="1"/>
              <a:t>Datalog</a:t>
            </a:r>
            <a:endParaRPr lang="en-US" b="0" dirty="0"/>
          </a:p>
        </p:txBody>
      </p:sp>
      <p:sp>
        <p:nvSpPr>
          <p:cNvPr id="5" name="Shape 577"/>
          <p:cNvSpPr txBox="1">
            <a:spLocks noGrp="1"/>
          </p:cNvSpPr>
          <p:nvPr>
            <p:ph idx="1"/>
          </p:nvPr>
        </p:nvSpPr>
        <p:spPr>
          <a:xfrm>
            <a:off x="457200" y="1600201"/>
            <a:ext cx="8229600" cy="4525963"/>
          </a:xfrm>
          <a:prstGeom prst="rect">
            <a:avLst/>
          </a:prstGeom>
          <a:noFill/>
          <a:ln>
            <a:noFill/>
          </a:ln>
        </p:spPr>
        <p:txBody>
          <a:bodyPr vert="horz" lIns="91425" tIns="45700" rIns="91425" bIns="45700" rtlCol="0" anchor="t" anchorCtr="0">
            <a:noAutofit/>
          </a:bodyPr>
          <a:lstStyle/>
          <a:p>
            <a:pPr marL="0" indent="0">
              <a:lnSpc>
                <a:spcPct val="115000"/>
              </a:lnSpc>
              <a:spcBef>
                <a:spcPts val="591"/>
              </a:spcBef>
              <a:buNone/>
            </a:pPr>
            <a:r>
              <a:rPr lang="en-US" sz="2800" dirty="0">
                <a:ea typeface="Calibri Regular" charset="0"/>
                <a:cs typeface="Calibri Regular" charset="0"/>
                <a:sym typeface="Shadows Into Light"/>
              </a:rPr>
              <a:t>Consider a flow-insensitive </a:t>
            </a:r>
            <a:r>
              <a:rPr lang="en-US" sz="2800" dirty="0">
                <a:solidFill>
                  <a:srgbClr val="0532FF"/>
                </a:solidFill>
                <a:ea typeface="Calibri Regular" charset="0"/>
                <a:cs typeface="Calibri Regular" charset="0"/>
                <a:sym typeface="Shadows Into Light"/>
              </a:rPr>
              <a:t>may-alias analysis </a:t>
            </a:r>
            <a:r>
              <a:rPr lang="en-US" sz="2800" dirty="0" smtClean="0">
                <a:ea typeface="Calibri Regular" charset="0"/>
                <a:cs typeface="Calibri Regular" charset="0"/>
                <a:sym typeface="Shadows Into Light"/>
              </a:rPr>
              <a:t>for </a:t>
            </a:r>
            <a:r>
              <a:rPr lang="en-US" sz="2800" dirty="0">
                <a:ea typeface="Calibri Regular" charset="0"/>
                <a:cs typeface="Calibri Regular" charset="0"/>
                <a:sym typeface="Shadows Into Light"/>
              </a:rPr>
              <a:t>a simple language</a:t>
            </a:r>
            <a:r>
              <a:rPr lang="en-US" sz="2800" dirty="0" smtClean="0">
                <a:ea typeface="Calibri Regular" charset="0"/>
                <a:cs typeface="Calibri Regular" charset="0"/>
                <a:sym typeface="Shadows Into Light"/>
              </a:rPr>
              <a:t>:</a:t>
            </a:r>
            <a:r>
              <a:rPr lang="en-US" sz="2667" dirty="0" smtClean="0">
                <a:ea typeface="Calibri Regular" charset="0"/>
                <a:cs typeface="Calibri Regular" charset="0"/>
                <a:sym typeface="Shadows Into Light"/>
              </a:rPr>
              <a:t/>
            </a:r>
            <a:br>
              <a:rPr lang="en-US" sz="2667" dirty="0" smtClean="0">
                <a:ea typeface="Calibri Regular" charset="0"/>
                <a:cs typeface="Calibri Regular" charset="0"/>
                <a:sym typeface="Shadows Into Light"/>
              </a:rPr>
            </a:br>
            <a:endParaRPr lang="en-US" sz="1000" dirty="0">
              <a:ea typeface="Calibri Regular" charset="0"/>
              <a:cs typeface="Calibri Regular" charset="0"/>
              <a:sym typeface="Shadows Into Light"/>
            </a:endParaRPr>
          </a:p>
          <a:p>
            <a:pPr marL="0" indent="0">
              <a:lnSpc>
                <a:spcPct val="115000"/>
              </a:lnSpc>
              <a:spcBef>
                <a:spcPts val="591"/>
              </a:spcBef>
              <a:buNone/>
            </a:pPr>
            <a:r>
              <a:rPr lang="en-US" sz="2667" dirty="0" smtClean="0">
                <a:ea typeface="Calibri Regular" charset="0"/>
                <a:cs typeface="Calibri Regular" charset="0"/>
                <a:sym typeface="Shadows Into Light"/>
              </a:rPr>
              <a:t> (function body)    </a:t>
            </a:r>
            <a:r>
              <a:rPr lang="en-US" sz="2400" dirty="0" smtClean="0">
                <a:latin typeface="Consolas" charset="0"/>
                <a:ea typeface="Consolas" charset="0"/>
                <a:cs typeface="Consolas" charset="0"/>
                <a:sym typeface="Consolas"/>
              </a:rPr>
              <a:t>f(v) { s1</a:t>
            </a:r>
            <a:r>
              <a:rPr lang="en-US" sz="2400" dirty="0">
                <a:latin typeface="Consolas" charset="0"/>
                <a:ea typeface="Consolas" charset="0"/>
                <a:cs typeface="Consolas" charset="0"/>
                <a:sym typeface="Consolas"/>
              </a:rPr>
              <a:t>, </a:t>
            </a:r>
            <a:r>
              <a:rPr lang="en-US" sz="2400" dirty="0">
                <a:ea typeface="Consolas" charset="0"/>
                <a:cs typeface="Consolas" charset="0"/>
                <a:sym typeface="Consolas"/>
              </a:rPr>
              <a:t>...</a:t>
            </a:r>
            <a:r>
              <a:rPr lang="en-US" sz="2400" dirty="0">
                <a:latin typeface="Consolas" charset="0"/>
                <a:ea typeface="Consolas" charset="0"/>
                <a:cs typeface="Consolas" charset="0"/>
                <a:sym typeface="Consolas"/>
              </a:rPr>
              <a:t>, </a:t>
            </a:r>
            <a:r>
              <a:rPr lang="en-US" sz="2400" dirty="0" err="1">
                <a:latin typeface="Consolas" charset="0"/>
                <a:ea typeface="Consolas" charset="0"/>
                <a:cs typeface="Consolas" charset="0"/>
                <a:sym typeface="Consolas"/>
              </a:rPr>
              <a:t>sn</a:t>
            </a:r>
            <a:r>
              <a:rPr lang="en-US" sz="2400" dirty="0" smtClean="0">
                <a:latin typeface="Consolas" charset="0"/>
                <a:ea typeface="Consolas" charset="0"/>
                <a:cs typeface="Consolas" charset="0"/>
                <a:sym typeface="Consolas"/>
              </a:rPr>
              <a:t> }</a:t>
            </a:r>
            <a:br>
              <a:rPr lang="en-US" sz="2400" dirty="0" smtClean="0">
                <a:latin typeface="Consolas" charset="0"/>
                <a:ea typeface="Consolas" charset="0"/>
                <a:cs typeface="Consolas" charset="0"/>
                <a:sym typeface="Consolas"/>
              </a:rPr>
            </a:br>
            <a:endParaRPr lang="en-US" sz="500" dirty="0" smtClean="0">
              <a:latin typeface="Calibri" charset="0"/>
              <a:ea typeface="Calibri" charset="0"/>
              <a:cs typeface="Calibri" charset="0"/>
              <a:sym typeface="Shadows Into Light"/>
            </a:endParaRPr>
          </a:p>
          <a:p>
            <a:pPr marL="0" indent="0">
              <a:lnSpc>
                <a:spcPct val="115000"/>
              </a:lnSpc>
              <a:spcBef>
                <a:spcPts val="591"/>
              </a:spcBef>
              <a:buNone/>
            </a:pPr>
            <a:r>
              <a:rPr lang="en-US" sz="2600" dirty="0" smtClean="0">
                <a:ea typeface="Calibri Regular" charset="0"/>
                <a:cs typeface="Calibri Regular" charset="0"/>
                <a:sym typeface="Shadows Into Light"/>
              </a:rPr>
              <a:t> (</a:t>
            </a:r>
            <a:r>
              <a:rPr lang="en-US" sz="2600" dirty="0">
                <a:ea typeface="Calibri Regular" charset="0"/>
                <a:cs typeface="Calibri Regular" charset="0"/>
                <a:sym typeface="Shadows Into Light"/>
              </a:rPr>
              <a:t>statement)  </a:t>
            </a:r>
            <a:r>
              <a:rPr lang="en-US" sz="2600" dirty="0" smtClean="0">
                <a:ea typeface="Calibri Regular" charset="0"/>
                <a:cs typeface="Calibri Regular" charset="0"/>
                <a:sym typeface="Shadows Into Light"/>
              </a:rPr>
              <a:t>          </a:t>
            </a:r>
            <a:r>
              <a:rPr lang="en-US" sz="2600" dirty="0" smtClean="0">
                <a:latin typeface="Consolas"/>
                <a:ea typeface="Consolas"/>
                <a:cs typeface="Consolas"/>
                <a:sym typeface="Consolas"/>
              </a:rPr>
              <a:t>s  </a:t>
            </a:r>
            <a:r>
              <a:rPr lang="en-US" sz="2600" dirty="0">
                <a:latin typeface="Consolas"/>
                <a:ea typeface="Consolas"/>
                <a:cs typeface="Consolas"/>
                <a:sym typeface="Consolas"/>
              </a:rPr>
              <a:t>::=  v = new h  |  v = </a:t>
            </a:r>
            <a:r>
              <a:rPr lang="en-US" sz="2600" dirty="0" smtClean="0">
                <a:latin typeface="Consolas"/>
                <a:ea typeface="Consolas"/>
                <a:cs typeface="Consolas"/>
                <a:sym typeface="Consolas"/>
              </a:rPr>
              <a:t>u</a:t>
            </a:r>
            <a:r>
              <a:rPr lang="en-US" sz="2600" dirty="0">
                <a:latin typeface="Calibri Regular" charset="0"/>
                <a:ea typeface="Calibri Regular" charset="0"/>
                <a:cs typeface="Calibri Regular" charset="0"/>
                <a:sym typeface="Shadows Into Light"/>
              </a:rPr>
              <a:t/>
            </a:r>
            <a:br>
              <a:rPr lang="en-US" sz="2600" dirty="0">
                <a:latin typeface="Calibri Regular" charset="0"/>
                <a:ea typeface="Calibri Regular" charset="0"/>
                <a:cs typeface="Calibri Regular" charset="0"/>
                <a:sym typeface="Shadows Into Light"/>
              </a:rPr>
            </a:br>
            <a:r>
              <a:rPr lang="en-US" sz="2600" dirty="0" smtClean="0">
                <a:ea typeface="Calibri Regular" charset="0"/>
                <a:cs typeface="Calibri Regular" charset="0"/>
                <a:sym typeface="Shadows Into Light"/>
              </a:rPr>
              <a:t>             </a:t>
            </a:r>
            <a:r>
              <a:rPr lang="en-US" sz="2600" dirty="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US" sz="2600" dirty="0" smtClean="0">
                <a:latin typeface="Consolas"/>
                <a:ea typeface="Consolas"/>
                <a:cs typeface="Consolas"/>
                <a:sym typeface="Consolas"/>
              </a:rPr>
              <a:t>|  return u  |  v </a:t>
            </a:r>
            <a:r>
              <a:rPr lang="en-US" sz="2600" dirty="0">
                <a:latin typeface="Consolas"/>
                <a:ea typeface="Consolas"/>
                <a:cs typeface="Consolas"/>
                <a:sym typeface="Consolas"/>
              </a:rPr>
              <a:t>= </a:t>
            </a:r>
            <a:r>
              <a:rPr lang="en-US" sz="2600" dirty="0" smtClean="0">
                <a:latin typeface="Consolas"/>
                <a:ea typeface="Consolas"/>
                <a:cs typeface="Consolas"/>
                <a:sym typeface="Consolas"/>
              </a:rPr>
              <a:t>f(u)</a:t>
            </a:r>
            <a:r>
              <a:rPr lang="en-US" sz="2600" dirty="0">
                <a:latin typeface="Calibri Regular" charset="0"/>
                <a:ea typeface="Calibri Regular" charset="0"/>
                <a:cs typeface="Calibri Regular" charset="0"/>
                <a:sym typeface="Shadows Into Light"/>
              </a:rPr>
              <a:t/>
            </a:r>
            <a:br>
              <a:rPr lang="en-US" sz="2600" dirty="0">
                <a:latin typeface="Calibri Regular" charset="0"/>
                <a:ea typeface="Calibri Regular" charset="0"/>
                <a:cs typeface="Calibri Regular" charset="0"/>
                <a:sym typeface="Shadows Into Light"/>
              </a:rPr>
            </a:br>
            <a:endParaRPr lang="en-US" sz="500" dirty="0" smtClean="0">
              <a:latin typeface="Calibri Regular" charset="0"/>
              <a:ea typeface="Calibri Regular" charset="0"/>
              <a:cs typeface="Calibri Regular" charset="0"/>
              <a:sym typeface="Shadows Into Light"/>
            </a:endParaRPr>
          </a:p>
          <a:p>
            <a:pPr>
              <a:spcBef>
                <a:spcPts val="0"/>
              </a:spcBef>
              <a:buNone/>
            </a:pPr>
            <a:r>
              <a:rPr lang="en-US" sz="2600" dirty="0" smtClean="0">
                <a:ea typeface="Calibri Regular" charset="0"/>
                <a:cs typeface="Calibri Regular" charset="0"/>
                <a:sym typeface="Shadows Into Light"/>
              </a:rPr>
              <a:t>(pointer variable) </a:t>
            </a:r>
            <a:r>
              <a:rPr lang="en-US" sz="2600" dirty="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US" sz="2600" dirty="0" smtClean="0">
                <a:latin typeface="Consolas"/>
                <a:ea typeface="Consolas"/>
                <a:cs typeface="Consolas"/>
                <a:sym typeface="Consolas"/>
              </a:rPr>
              <a:t>u, v</a:t>
            </a:r>
          </a:p>
          <a:p>
            <a:pPr>
              <a:spcBef>
                <a:spcPts val="0"/>
              </a:spcBef>
              <a:buNone/>
            </a:pPr>
            <a:endParaRPr lang="en-US" sz="1000" dirty="0">
              <a:latin typeface="Consolas"/>
              <a:ea typeface="Consolas"/>
              <a:cs typeface="Consolas"/>
              <a:sym typeface="Consolas"/>
            </a:endParaRPr>
          </a:p>
          <a:p>
            <a:pPr>
              <a:spcBef>
                <a:spcPts val="0"/>
              </a:spcBef>
              <a:buNone/>
            </a:pPr>
            <a:r>
              <a:rPr lang="en-US" sz="2600" dirty="0" smtClean="0">
                <a:ea typeface="Calibri Regular" charset="0"/>
                <a:cs typeface="Calibri Regular" charset="0"/>
                <a:sym typeface="Shadows Into Light"/>
              </a:rPr>
              <a:t>(allocation </a:t>
            </a:r>
            <a:r>
              <a:rPr lang="en-US" sz="2600" dirty="0">
                <a:ea typeface="Calibri Regular" charset="0"/>
                <a:cs typeface="Calibri Regular" charset="0"/>
                <a:sym typeface="Shadows Into Light"/>
              </a:rPr>
              <a:t>site)      </a:t>
            </a:r>
            <a:r>
              <a:rPr lang="en-US" sz="2000" dirty="0">
                <a:ea typeface="Calibri Regular" charset="0"/>
                <a:cs typeface="Calibri Regular" charset="0"/>
                <a:sym typeface="Shadows Into Light"/>
              </a:rPr>
              <a:t> </a:t>
            </a:r>
            <a:r>
              <a:rPr lang="en-US" sz="2600" dirty="0" smtClean="0">
                <a:latin typeface="Consolas"/>
                <a:ea typeface="Consolas"/>
                <a:cs typeface="Consolas"/>
                <a:sym typeface="Consolas"/>
              </a:rPr>
              <a:t>h</a:t>
            </a:r>
          </a:p>
          <a:p>
            <a:pPr>
              <a:spcBef>
                <a:spcPts val="0"/>
              </a:spcBef>
              <a:buNone/>
            </a:pPr>
            <a:endParaRPr lang="en-US" sz="1000" dirty="0">
              <a:latin typeface="Consolas"/>
              <a:ea typeface="Consolas"/>
              <a:cs typeface="Consolas"/>
              <a:sym typeface="Consolas"/>
            </a:endParaRPr>
          </a:p>
          <a:p>
            <a:pPr>
              <a:spcBef>
                <a:spcPts val="0"/>
              </a:spcBef>
              <a:buNone/>
            </a:pPr>
            <a:r>
              <a:rPr lang="en-US" sz="2600" dirty="0" smtClean="0">
                <a:ea typeface="Calibri Regular" charset="0"/>
                <a:cs typeface="Calibri Regular" charset="0"/>
                <a:sym typeface="Shadows Into Light"/>
              </a:rPr>
              <a:t>(function </a:t>
            </a:r>
            <a:r>
              <a:rPr lang="en-US" sz="2600" dirty="0">
                <a:ea typeface="Calibri Regular" charset="0"/>
                <a:cs typeface="Calibri Regular" charset="0"/>
                <a:sym typeface="Shadows Into Light"/>
              </a:rPr>
              <a:t>name)     </a:t>
            </a:r>
            <a:r>
              <a:rPr lang="en-US" sz="2600" dirty="0" smtClean="0">
                <a:latin typeface="Consolas"/>
                <a:ea typeface="Consolas"/>
                <a:cs typeface="Consolas"/>
                <a:sym typeface="Consolas"/>
              </a:rPr>
              <a:t>f </a:t>
            </a:r>
            <a:endParaRPr lang="en-US" sz="2600" dirty="0">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Shape 576"/>
          <p:cNvSpPr txBox="1">
            <a:spLocks noGrp="1"/>
          </p:cNvSpPr>
          <p:nvPr>
            <p:ph type="title"/>
          </p:nvPr>
        </p:nvSpPr>
        <p:spPr>
          <a:xfrm>
            <a:off x="362855" y="10039"/>
            <a:ext cx="8454571" cy="1143000"/>
          </a:xfrm>
          <a:prstGeom prst="rect">
            <a:avLst/>
          </a:prstGeom>
        </p:spPr>
        <p:txBody>
          <a:bodyPr vert="horz" lIns="91425" tIns="91425" rIns="91425" bIns="91425" rtlCol="0" anchor="ctr" anchorCtr="0">
            <a:noAutofit/>
          </a:bodyPr>
          <a:lstStyle/>
          <a:p>
            <a:r>
              <a:rPr lang="en-US" sz="3600" dirty="0"/>
              <a:t>Pointer Analysis in </a:t>
            </a:r>
            <a:r>
              <a:rPr lang="en-US" sz="3600" dirty="0" err="1"/>
              <a:t>Datalog</a:t>
            </a:r>
            <a:r>
              <a:rPr lang="en-US" sz="3600" dirty="0" smtClean="0"/>
              <a:t>: </a:t>
            </a:r>
            <a:r>
              <a:rPr lang="en-US" sz="3600" b="1" dirty="0" smtClean="0">
                <a:solidFill>
                  <a:srgbClr val="FF0000"/>
                </a:solidFill>
              </a:rPr>
              <a:t>Intra</a:t>
            </a:r>
            <a:r>
              <a:rPr lang="en-US" sz="3600" dirty="0" smtClean="0"/>
              <a:t>-procedural</a:t>
            </a:r>
            <a:endParaRPr lang="en-US" sz="3600" dirty="0"/>
          </a:p>
        </p:txBody>
      </p:sp>
      <p:sp>
        <p:nvSpPr>
          <p:cNvPr id="9" name="Shape 577"/>
          <p:cNvSpPr txBox="1">
            <a:spLocks noGrp="1"/>
          </p:cNvSpPr>
          <p:nvPr>
            <p:ph idx="1"/>
          </p:nvPr>
        </p:nvSpPr>
        <p:spPr>
          <a:xfrm>
            <a:off x="457200" y="1600201"/>
            <a:ext cx="8229600" cy="4525963"/>
          </a:xfrm>
          <a:prstGeom prst="rect">
            <a:avLst/>
          </a:prstGeom>
          <a:noFill/>
          <a:ln>
            <a:noFill/>
          </a:ln>
        </p:spPr>
        <p:txBody>
          <a:bodyPr vert="horz" lIns="91425" tIns="45700" rIns="91425" bIns="45700" rtlCol="0" anchor="t" anchorCtr="0">
            <a:noAutofit/>
          </a:bodyPr>
          <a:lstStyle/>
          <a:p>
            <a:pPr marL="0" indent="0">
              <a:lnSpc>
                <a:spcPct val="115000"/>
              </a:lnSpc>
              <a:spcBef>
                <a:spcPts val="591"/>
              </a:spcBef>
              <a:buNone/>
            </a:pPr>
            <a:r>
              <a:rPr lang="en-US" sz="2800" dirty="0">
                <a:ea typeface="Calibri Regular" charset="0"/>
                <a:cs typeface="Calibri Regular" charset="0"/>
                <a:sym typeface="Shadows Into Light"/>
              </a:rPr>
              <a:t>Consider a flow-insensitive </a:t>
            </a:r>
            <a:r>
              <a:rPr lang="en-US" sz="2800" dirty="0">
                <a:solidFill>
                  <a:srgbClr val="0532FF"/>
                </a:solidFill>
                <a:ea typeface="Calibri Regular" charset="0"/>
                <a:cs typeface="Calibri Regular" charset="0"/>
                <a:sym typeface="Shadows Into Light"/>
              </a:rPr>
              <a:t>may-alias analysis </a:t>
            </a:r>
            <a:r>
              <a:rPr lang="en-US" sz="2800" dirty="0" smtClean="0">
                <a:ea typeface="Calibri Regular" charset="0"/>
                <a:cs typeface="Calibri Regular" charset="0"/>
                <a:sym typeface="Shadows Into Light"/>
              </a:rPr>
              <a:t>for </a:t>
            </a:r>
            <a:r>
              <a:rPr lang="en-US" sz="2800" dirty="0">
                <a:ea typeface="Calibri Regular" charset="0"/>
                <a:cs typeface="Calibri Regular" charset="0"/>
                <a:sym typeface="Shadows Into Light"/>
              </a:rPr>
              <a:t>a simple language</a:t>
            </a:r>
            <a:r>
              <a:rPr lang="en-US" sz="2800" dirty="0" smtClean="0">
                <a:ea typeface="Calibri Regular" charset="0"/>
                <a:cs typeface="Calibri Regular" charset="0"/>
                <a:sym typeface="Shadows Into Light"/>
              </a:rPr>
              <a:t>:</a:t>
            </a:r>
            <a:r>
              <a:rPr lang="en-US" sz="2667" dirty="0" smtClean="0">
                <a:ea typeface="Calibri Regular" charset="0"/>
                <a:cs typeface="Calibri Regular" charset="0"/>
                <a:sym typeface="Shadows Into Light"/>
              </a:rPr>
              <a:t/>
            </a:r>
            <a:br>
              <a:rPr lang="en-US" sz="2667" dirty="0" smtClean="0">
                <a:ea typeface="Calibri Regular" charset="0"/>
                <a:cs typeface="Calibri Regular" charset="0"/>
                <a:sym typeface="Shadows Into Light"/>
              </a:rPr>
            </a:br>
            <a:endParaRPr lang="en-US" sz="1000" dirty="0">
              <a:ea typeface="Calibri Regular" charset="0"/>
              <a:cs typeface="Calibri Regular" charset="0"/>
              <a:sym typeface="Shadows Into Light"/>
            </a:endParaRPr>
          </a:p>
          <a:p>
            <a:pPr marL="0" indent="0">
              <a:lnSpc>
                <a:spcPct val="115000"/>
              </a:lnSpc>
              <a:spcBef>
                <a:spcPts val="591"/>
              </a:spcBef>
              <a:buNone/>
            </a:pPr>
            <a:r>
              <a:rPr lang="en-US" sz="2667" dirty="0" smtClean="0">
                <a:ea typeface="Calibri Regular" charset="0"/>
                <a:cs typeface="Calibri Regular" charset="0"/>
                <a:sym typeface="Shadows Into Light"/>
              </a:rPr>
              <a:t> (function body)    </a:t>
            </a:r>
            <a:r>
              <a:rPr lang="en-US" sz="2400" dirty="0" smtClean="0">
                <a:latin typeface="Consolas" charset="0"/>
                <a:ea typeface="Consolas" charset="0"/>
                <a:cs typeface="Consolas" charset="0"/>
                <a:sym typeface="Consolas"/>
              </a:rPr>
              <a:t>f(v) { s1</a:t>
            </a:r>
            <a:r>
              <a:rPr lang="en-US" sz="2400" dirty="0">
                <a:latin typeface="Consolas" charset="0"/>
                <a:ea typeface="Consolas" charset="0"/>
                <a:cs typeface="Consolas" charset="0"/>
                <a:sym typeface="Consolas"/>
              </a:rPr>
              <a:t>, </a:t>
            </a:r>
            <a:r>
              <a:rPr lang="en-US" sz="2400" dirty="0">
                <a:ea typeface="Consolas" charset="0"/>
                <a:cs typeface="Consolas" charset="0"/>
                <a:sym typeface="Consolas"/>
              </a:rPr>
              <a:t>...</a:t>
            </a:r>
            <a:r>
              <a:rPr lang="en-US" sz="2400" dirty="0">
                <a:latin typeface="Consolas" charset="0"/>
                <a:ea typeface="Consolas" charset="0"/>
                <a:cs typeface="Consolas" charset="0"/>
                <a:sym typeface="Consolas"/>
              </a:rPr>
              <a:t>, </a:t>
            </a:r>
            <a:r>
              <a:rPr lang="en-US" sz="2400" dirty="0" err="1">
                <a:latin typeface="Consolas" charset="0"/>
                <a:ea typeface="Consolas" charset="0"/>
                <a:cs typeface="Consolas" charset="0"/>
                <a:sym typeface="Consolas"/>
              </a:rPr>
              <a:t>sn</a:t>
            </a:r>
            <a:r>
              <a:rPr lang="en-US" sz="2400" dirty="0" smtClean="0">
                <a:latin typeface="Consolas" charset="0"/>
                <a:ea typeface="Consolas" charset="0"/>
                <a:cs typeface="Consolas" charset="0"/>
                <a:sym typeface="Consolas"/>
              </a:rPr>
              <a:t> }</a:t>
            </a:r>
            <a:br>
              <a:rPr lang="en-US" sz="2400" dirty="0" smtClean="0">
                <a:latin typeface="Consolas" charset="0"/>
                <a:ea typeface="Consolas" charset="0"/>
                <a:cs typeface="Consolas" charset="0"/>
                <a:sym typeface="Consolas"/>
              </a:rPr>
            </a:br>
            <a:endParaRPr lang="en-US" sz="500" dirty="0" smtClean="0">
              <a:latin typeface="Calibri" charset="0"/>
              <a:ea typeface="Calibri" charset="0"/>
              <a:cs typeface="Calibri" charset="0"/>
              <a:sym typeface="Shadows Into Light"/>
            </a:endParaRPr>
          </a:p>
          <a:p>
            <a:pPr marL="0" indent="0">
              <a:lnSpc>
                <a:spcPct val="115000"/>
              </a:lnSpc>
              <a:spcBef>
                <a:spcPts val="591"/>
              </a:spcBef>
              <a:buNone/>
            </a:pPr>
            <a:r>
              <a:rPr lang="en-US" sz="2600" dirty="0" smtClean="0">
                <a:ea typeface="Calibri Regular" charset="0"/>
                <a:cs typeface="Calibri Regular" charset="0"/>
                <a:sym typeface="Shadows Into Light"/>
              </a:rPr>
              <a:t> (</a:t>
            </a:r>
            <a:r>
              <a:rPr lang="en-US" sz="2600" dirty="0">
                <a:ea typeface="Calibri Regular" charset="0"/>
                <a:cs typeface="Calibri Regular" charset="0"/>
                <a:sym typeface="Shadows Into Light"/>
              </a:rPr>
              <a:t>statement)  </a:t>
            </a:r>
            <a:r>
              <a:rPr lang="en-US" sz="2600" dirty="0" smtClean="0">
                <a:ea typeface="Calibri Regular" charset="0"/>
                <a:cs typeface="Calibri Regular" charset="0"/>
                <a:sym typeface="Shadows Into Light"/>
              </a:rPr>
              <a:t>          </a:t>
            </a:r>
            <a:r>
              <a:rPr lang="en-US" sz="2600" dirty="0" smtClean="0">
                <a:latin typeface="Consolas"/>
                <a:ea typeface="Consolas"/>
                <a:cs typeface="Consolas"/>
                <a:sym typeface="Consolas"/>
              </a:rPr>
              <a:t>s  </a:t>
            </a:r>
            <a:r>
              <a:rPr lang="en-US" sz="2600" dirty="0">
                <a:latin typeface="Consolas"/>
                <a:ea typeface="Consolas"/>
                <a:cs typeface="Consolas"/>
                <a:sym typeface="Consolas"/>
              </a:rPr>
              <a:t>::=  </a:t>
            </a:r>
            <a:r>
              <a:rPr lang="en-US" sz="2600" b="1" dirty="0">
                <a:solidFill>
                  <a:srgbClr val="FF0000"/>
                </a:solidFill>
                <a:latin typeface="Consolas"/>
                <a:ea typeface="Consolas"/>
                <a:cs typeface="Consolas"/>
                <a:sym typeface="Consolas"/>
              </a:rPr>
              <a:t>v = new h</a:t>
            </a:r>
            <a:r>
              <a:rPr lang="en-US" sz="2600" dirty="0">
                <a:latin typeface="Consolas"/>
                <a:ea typeface="Consolas"/>
                <a:cs typeface="Consolas"/>
                <a:sym typeface="Consolas"/>
              </a:rPr>
              <a:t>  |  </a:t>
            </a:r>
            <a:r>
              <a:rPr lang="en-US" sz="2600" b="1" dirty="0">
                <a:solidFill>
                  <a:srgbClr val="FF0000"/>
                </a:solidFill>
                <a:latin typeface="Consolas"/>
                <a:ea typeface="Consolas"/>
                <a:cs typeface="Consolas"/>
                <a:sym typeface="Consolas"/>
              </a:rPr>
              <a:t>v = </a:t>
            </a:r>
            <a:r>
              <a:rPr lang="en-US" sz="2600" b="1" dirty="0" smtClean="0">
                <a:solidFill>
                  <a:srgbClr val="FF0000"/>
                </a:solidFill>
                <a:latin typeface="Consolas"/>
                <a:ea typeface="Consolas"/>
                <a:cs typeface="Consolas"/>
                <a:sym typeface="Consolas"/>
              </a:rPr>
              <a:t>u</a:t>
            </a:r>
            <a:r>
              <a:rPr lang="en-US" sz="2600" dirty="0">
                <a:latin typeface="Calibri Regular" charset="0"/>
                <a:ea typeface="Calibri Regular" charset="0"/>
                <a:cs typeface="Calibri Regular" charset="0"/>
                <a:sym typeface="Shadows Into Light"/>
              </a:rPr>
              <a:t/>
            </a:r>
            <a:br>
              <a:rPr lang="en-US" sz="2600" dirty="0">
                <a:latin typeface="Calibri Regular" charset="0"/>
                <a:ea typeface="Calibri Regular" charset="0"/>
                <a:cs typeface="Calibri Regular" charset="0"/>
                <a:sym typeface="Shadows Into Light"/>
              </a:rPr>
            </a:br>
            <a:r>
              <a:rPr lang="en-US" sz="2600" dirty="0" smtClean="0">
                <a:ea typeface="Calibri Regular" charset="0"/>
                <a:cs typeface="Calibri Regular" charset="0"/>
                <a:sym typeface="Shadows Into Light"/>
              </a:rPr>
              <a:t>             </a:t>
            </a:r>
            <a:r>
              <a:rPr lang="en-US" sz="2600" dirty="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US" sz="2600" dirty="0" smtClean="0">
                <a:latin typeface="Consolas"/>
                <a:ea typeface="Consolas"/>
                <a:cs typeface="Consolas"/>
                <a:sym typeface="Consolas"/>
              </a:rPr>
              <a:t>|  return u  |  v </a:t>
            </a:r>
            <a:r>
              <a:rPr lang="en-US" sz="2600" dirty="0">
                <a:latin typeface="Consolas"/>
                <a:ea typeface="Consolas"/>
                <a:cs typeface="Consolas"/>
                <a:sym typeface="Consolas"/>
              </a:rPr>
              <a:t>= </a:t>
            </a:r>
            <a:r>
              <a:rPr lang="en-US" sz="2600" dirty="0" smtClean="0">
                <a:latin typeface="Consolas"/>
                <a:ea typeface="Consolas"/>
                <a:cs typeface="Consolas"/>
                <a:sym typeface="Consolas"/>
              </a:rPr>
              <a:t>f(u)</a:t>
            </a:r>
            <a:r>
              <a:rPr lang="en-US" sz="2600" dirty="0">
                <a:latin typeface="Calibri Regular" charset="0"/>
                <a:ea typeface="Calibri Regular" charset="0"/>
                <a:cs typeface="Calibri Regular" charset="0"/>
                <a:sym typeface="Shadows Into Light"/>
              </a:rPr>
              <a:t/>
            </a:r>
            <a:br>
              <a:rPr lang="en-US" sz="2600" dirty="0">
                <a:latin typeface="Calibri Regular" charset="0"/>
                <a:ea typeface="Calibri Regular" charset="0"/>
                <a:cs typeface="Calibri Regular" charset="0"/>
                <a:sym typeface="Shadows Into Light"/>
              </a:rPr>
            </a:br>
            <a:endParaRPr lang="en-US" sz="500" dirty="0" smtClean="0">
              <a:latin typeface="Calibri Regular" charset="0"/>
              <a:ea typeface="Calibri Regular" charset="0"/>
              <a:cs typeface="Calibri Regular" charset="0"/>
              <a:sym typeface="Shadows Into Light"/>
            </a:endParaRPr>
          </a:p>
          <a:p>
            <a:pPr>
              <a:spcBef>
                <a:spcPts val="0"/>
              </a:spcBef>
              <a:buNone/>
            </a:pPr>
            <a:r>
              <a:rPr lang="en-US" sz="2600" dirty="0" smtClean="0">
                <a:ea typeface="Calibri Regular" charset="0"/>
                <a:cs typeface="Calibri Regular" charset="0"/>
                <a:sym typeface="Shadows Into Light"/>
              </a:rPr>
              <a:t>(pointer variable) </a:t>
            </a:r>
            <a:r>
              <a:rPr lang="en-US" sz="2600" dirty="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US" sz="2600" dirty="0" smtClean="0">
                <a:latin typeface="Consolas"/>
                <a:ea typeface="Consolas"/>
                <a:cs typeface="Consolas"/>
                <a:sym typeface="Consolas"/>
              </a:rPr>
              <a:t>u, v</a:t>
            </a:r>
          </a:p>
          <a:p>
            <a:pPr>
              <a:spcBef>
                <a:spcPts val="0"/>
              </a:spcBef>
              <a:buNone/>
            </a:pPr>
            <a:endParaRPr lang="en-US" sz="1000" dirty="0">
              <a:latin typeface="Consolas"/>
              <a:ea typeface="Consolas"/>
              <a:cs typeface="Consolas"/>
              <a:sym typeface="Consolas"/>
            </a:endParaRPr>
          </a:p>
          <a:p>
            <a:pPr>
              <a:spcBef>
                <a:spcPts val="0"/>
              </a:spcBef>
              <a:buNone/>
            </a:pPr>
            <a:r>
              <a:rPr lang="en-US" sz="2600" dirty="0" smtClean="0">
                <a:ea typeface="Calibri Regular" charset="0"/>
                <a:cs typeface="Calibri Regular" charset="0"/>
                <a:sym typeface="Shadows Into Light"/>
              </a:rPr>
              <a:t>(allocation </a:t>
            </a:r>
            <a:r>
              <a:rPr lang="en-US" sz="2600" dirty="0">
                <a:ea typeface="Calibri Regular" charset="0"/>
                <a:cs typeface="Calibri Regular" charset="0"/>
                <a:sym typeface="Shadows Into Light"/>
              </a:rPr>
              <a:t>site)      </a:t>
            </a:r>
            <a:r>
              <a:rPr lang="en-US" sz="2000" dirty="0">
                <a:ea typeface="Calibri Regular" charset="0"/>
                <a:cs typeface="Calibri Regular" charset="0"/>
                <a:sym typeface="Shadows Into Light"/>
              </a:rPr>
              <a:t> </a:t>
            </a:r>
            <a:r>
              <a:rPr lang="en-US" sz="2600" dirty="0" smtClean="0">
                <a:latin typeface="Consolas"/>
                <a:ea typeface="Consolas"/>
                <a:cs typeface="Consolas"/>
                <a:sym typeface="Consolas"/>
              </a:rPr>
              <a:t>h</a:t>
            </a:r>
          </a:p>
          <a:p>
            <a:pPr>
              <a:spcBef>
                <a:spcPts val="0"/>
              </a:spcBef>
              <a:buNone/>
            </a:pPr>
            <a:endParaRPr lang="en-US" sz="1000" dirty="0">
              <a:latin typeface="Consolas"/>
              <a:ea typeface="Consolas"/>
              <a:cs typeface="Consolas"/>
              <a:sym typeface="Consolas"/>
            </a:endParaRPr>
          </a:p>
          <a:p>
            <a:pPr>
              <a:spcBef>
                <a:spcPts val="0"/>
              </a:spcBef>
              <a:buNone/>
            </a:pPr>
            <a:r>
              <a:rPr lang="en-US" sz="2600" dirty="0" smtClean="0">
                <a:ea typeface="Calibri Regular" charset="0"/>
                <a:cs typeface="Calibri Regular" charset="0"/>
                <a:sym typeface="Shadows Into Light"/>
              </a:rPr>
              <a:t>(function </a:t>
            </a:r>
            <a:r>
              <a:rPr lang="en-US" sz="2600" dirty="0">
                <a:ea typeface="Calibri Regular" charset="0"/>
                <a:cs typeface="Calibri Regular" charset="0"/>
                <a:sym typeface="Shadows Into Light"/>
              </a:rPr>
              <a:t>name)     </a:t>
            </a:r>
            <a:r>
              <a:rPr lang="en-US" sz="2600" dirty="0" smtClean="0">
                <a:latin typeface="Consolas"/>
                <a:ea typeface="Consolas"/>
                <a:cs typeface="Consolas"/>
                <a:sym typeface="Consolas"/>
              </a:rPr>
              <a:t>f </a:t>
            </a:r>
            <a:endParaRPr lang="en-US" sz="2600" dirty="0">
              <a:latin typeface="Consolas"/>
              <a:ea typeface="Consolas"/>
              <a:cs typeface="Consolas"/>
              <a:sym typeface="Consolas"/>
            </a:endParaRPr>
          </a:p>
        </p:txBody>
      </p:sp>
    </p:spTree>
    <p:extLst>
      <p:ext uri="{BB962C8B-B14F-4D97-AF65-F5344CB8AC3E}">
        <p14:creationId xmlns:p14="http://schemas.microsoft.com/office/powerpoint/2010/main" val="211283037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15" name="Shape 53"/>
          <p:cNvSpPr txBox="1"/>
          <p:nvPr/>
        </p:nvSpPr>
        <p:spPr>
          <a:xfrm>
            <a:off x="536713" y="3678877"/>
            <a:ext cx="4549661" cy="1519287"/>
          </a:xfrm>
          <a:prstGeom prst="rect">
            <a:avLst/>
          </a:prstGeom>
          <a:noFill/>
          <a:ln>
            <a:noFill/>
          </a:ln>
        </p:spPr>
        <p:txBody>
          <a:bodyPr lIns="91425" tIns="91425" rIns="91425" bIns="91425" anchor="t" anchorCtr="0">
            <a:noAutofit/>
          </a:bodyPr>
          <a:lstStyle/>
          <a:p>
            <a:pPr algn="ctr"/>
            <a:r>
              <a:rPr lang="en-US" sz="2400" b="1" dirty="0">
                <a:solidFill>
                  <a:srgbClr val="0532FF"/>
                </a:solidFill>
                <a:latin typeface="+mn-lt"/>
                <a:ea typeface="Calibri Regular" charset="0"/>
                <a:cs typeface="Calibri Regular" charset="0"/>
                <a:sym typeface="Shadows Into Light"/>
              </a:rPr>
              <a:t>“What</a:t>
            </a:r>
            <a:r>
              <a:rPr lang="en-US" sz="2400" b="1" dirty="0" smtClean="0">
                <a:solidFill>
                  <a:srgbClr val="0532FF"/>
                </a:solidFill>
                <a:latin typeface="+mn-lt"/>
                <a:ea typeface="Calibri Regular" charset="0"/>
                <a:cs typeface="Calibri Regular" charset="0"/>
                <a:sym typeface="Shadows Into Light"/>
              </a:rPr>
              <a:t>”</a:t>
            </a:r>
            <a:r>
              <a:rPr lang="en-US" sz="2400" dirty="0">
                <a:solidFill>
                  <a:srgbClr val="0532FF"/>
                </a:solidFill>
                <a:latin typeface="+mn-lt"/>
                <a:ea typeface="Calibri Regular" charset="0"/>
                <a:cs typeface="Calibri Regular" charset="0"/>
                <a:sym typeface="Shadows Into Light"/>
              </a:rPr>
              <a:t/>
            </a:r>
            <a:br>
              <a:rPr lang="en-US" sz="2400" dirty="0">
                <a:solidFill>
                  <a:srgbClr val="0532FF"/>
                </a:solidFill>
                <a:latin typeface="+mn-lt"/>
                <a:ea typeface="Calibri Regular" charset="0"/>
                <a:cs typeface="Calibri Regular" charset="0"/>
                <a:sym typeface="Shadows Into Light"/>
              </a:rPr>
            </a:br>
            <a:endParaRPr lang="en-US" sz="1000" dirty="0" smtClean="0">
              <a:solidFill>
                <a:srgbClr val="0532FF"/>
              </a:solidFill>
              <a:latin typeface="+mn-lt"/>
              <a:ea typeface="Calibri Regular" charset="0"/>
              <a:cs typeface="Calibri Regular" charset="0"/>
              <a:sym typeface="Shadows Into Light"/>
            </a:endParaRPr>
          </a:p>
          <a:p>
            <a:pPr algn="ctr"/>
            <a:r>
              <a:rPr lang="en-US" sz="2400" dirty="0">
                <a:latin typeface="+mn-lt"/>
                <a:ea typeface="Calibri Regular" charset="0"/>
                <a:cs typeface="Calibri Regular" charset="0"/>
                <a:sym typeface="Shadows Into Light"/>
              </a:rPr>
              <a:t>Defined by the user in the constraint </a:t>
            </a:r>
            <a:r>
              <a:rPr lang="en-US" sz="2400" dirty="0">
                <a:solidFill>
                  <a:srgbClr val="0532FF"/>
                </a:solidFill>
                <a:latin typeface="+mn-lt"/>
                <a:ea typeface="Calibri Regular" charset="0"/>
                <a:cs typeface="Calibri Regular" charset="0"/>
                <a:sym typeface="Shadows Into Light"/>
              </a:rPr>
              <a:t>language</a:t>
            </a:r>
            <a:r>
              <a:rPr lang="en-US" sz="2400" dirty="0" smtClean="0">
                <a:latin typeface="+mn-lt"/>
                <a:ea typeface="Calibri Regular" charset="0"/>
                <a:cs typeface="Calibri Regular" charset="0"/>
                <a:sym typeface="Shadows Into Light"/>
              </a:rPr>
              <a:t>.</a:t>
            </a:r>
            <a:endParaRPr lang="en-US" sz="2400" dirty="0">
              <a:latin typeface="+mn-lt"/>
              <a:ea typeface="Calibri Regular" charset="0"/>
              <a:cs typeface="Calibri Regular" charset="0"/>
              <a:sym typeface="Shadows Into Light"/>
            </a:endParaRPr>
          </a:p>
        </p:txBody>
      </p:sp>
      <p:sp>
        <p:nvSpPr>
          <p:cNvPr id="72" name="Shape 72"/>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buSzPct val="25000"/>
            </a:pPr>
            <a:r>
              <a:rPr lang="en-US" sz="4200" b="0"/>
              <a:t>What Is Constraint-Based Analysis?</a:t>
            </a:r>
          </a:p>
        </p:txBody>
      </p:sp>
      <p:cxnSp>
        <p:nvCxnSpPr>
          <p:cNvPr id="9" name="Shape 57"/>
          <p:cNvCxnSpPr/>
          <p:nvPr/>
        </p:nvCxnSpPr>
        <p:spPr>
          <a:xfrm>
            <a:off x="6420679" y="3401844"/>
            <a:ext cx="874643" cy="346607"/>
          </a:xfrm>
          <a:prstGeom prst="straightConnector1">
            <a:avLst/>
          </a:prstGeom>
          <a:noFill/>
          <a:ln w="19050" cap="flat" cmpd="sng">
            <a:solidFill>
              <a:schemeClr val="dk2"/>
            </a:solidFill>
            <a:prstDash val="solid"/>
            <a:round/>
            <a:headEnd type="none" w="lg" len="lg"/>
            <a:tailEnd type="none" w="lg" len="lg"/>
          </a:ln>
        </p:spPr>
      </p:cxnSp>
      <p:cxnSp>
        <p:nvCxnSpPr>
          <p:cNvPr id="11" name="Shape 52"/>
          <p:cNvCxnSpPr/>
          <p:nvPr/>
        </p:nvCxnSpPr>
        <p:spPr>
          <a:xfrm flipH="1">
            <a:off x="3289852" y="3401844"/>
            <a:ext cx="1049892" cy="346607"/>
          </a:xfrm>
          <a:prstGeom prst="straightConnector1">
            <a:avLst/>
          </a:prstGeom>
          <a:noFill/>
          <a:ln w="19050" cap="flat" cmpd="sng">
            <a:solidFill>
              <a:schemeClr val="dk2"/>
            </a:solidFill>
            <a:prstDash val="solid"/>
            <a:round/>
            <a:headEnd type="none" w="lg" len="lg"/>
            <a:tailEnd type="none" w="lg" len="lg"/>
          </a:ln>
        </p:spPr>
      </p:cxnSp>
      <p:sp>
        <p:nvSpPr>
          <p:cNvPr id="12" name="Shape 55"/>
          <p:cNvSpPr txBox="1"/>
          <p:nvPr/>
        </p:nvSpPr>
        <p:spPr>
          <a:xfrm>
            <a:off x="665921" y="2758575"/>
            <a:ext cx="7762461" cy="608276"/>
          </a:xfrm>
          <a:prstGeom prst="rect">
            <a:avLst/>
          </a:prstGeom>
          <a:noFill/>
          <a:ln>
            <a:noFill/>
          </a:ln>
        </p:spPr>
        <p:txBody>
          <a:bodyPr lIns="91425" tIns="91425" rIns="91425" bIns="91425" anchor="t" anchorCtr="0">
            <a:noAutofit/>
          </a:bodyPr>
          <a:lstStyle/>
          <a:p>
            <a:pPr algn="ctr"/>
            <a:r>
              <a:rPr lang="en-US" sz="2800" dirty="0">
                <a:solidFill>
                  <a:srgbClr val="395E8A"/>
                </a:solidFill>
                <a:latin typeface="+mn-lt"/>
                <a:ea typeface="Calibri Regular" charset="0"/>
                <a:cs typeface="Calibri Regular" charset="0"/>
                <a:sym typeface="Shadows Into Light"/>
              </a:rPr>
              <a:t>Program Analysis </a:t>
            </a:r>
            <a:r>
              <a:rPr lang="en-US" sz="2800" dirty="0" smtClean="0">
                <a:solidFill>
                  <a:srgbClr val="395E8A"/>
                </a:solidFill>
                <a:latin typeface="+mn-lt"/>
                <a:ea typeface="Calibri Regular" charset="0"/>
                <a:cs typeface="Calibri Regular" charset="0"/>
                <a:sym typeface="Shadows Into Light"/>
              </a:rPr>
              <a:t> </a:t>
            </a:r>
            <a:r>
              <a:rPr lang="en-US" sz="2800" dirty="0" smtClean="0">
                <a:latin typeface="+mn-lt"/>
                <a:ea typeface="Calibri Regular" charset="0"/>
                <a:cs typeface="Calibri Regular" charset="0"/>
                <a:sym typeface="Shadows Into Light"/>
              </a:rPr>
              <a:t>=  </a:t>
            </a:r>
            <a:r>
              <a:rPr lang="en-US" sz="2800" dirty="0" smtClean="0">
                <a:solidFill>
                  <a:srgbClr val="0000FF"/>
                </a:solidFill>
                <a:latin typeface="+mn-lt"/>
                <a:ea typeface="Calibri Regular" charset="0"/>
                <a:cs typeface="Calibri Regular" charset="0"/>
                <a:sym typeface="Shadows Into Light"/>
              </a:rPr>
              <a:t>Specification</a:t>
            </a:r>
            <a:r>
              <a:rPr lang="en-US" sz="2800" dirty="0" smtClean="0">
                <a:latin typeface="+mn-lt"/>
                <a:ea typeface="Calibri Regular" charset="0"/>
                <a:cs typeface="Calibri Regular" charset="0"/>
                <a:sym typeface="Shadows Into Light"/>
              </a:rPr>
              <a:t> + </a:t>
            </a:r>
            <a:r>
              <a:rPr lang="en-US" sz="2800" dirty="0" smtClean="0">
                <a:solidFill>
                  <a:srgbClr val="FFC000"/>
                </a:solidFill>
                <a:latin typeface="+mn-lt"/>
                <a:ea typeface="Calibri Regular" charset="0"/>
                <a:cs typeface="Calibri Regular" charset="0"/>
                <a:sym typeface="Shadows Into Light"/>
              </a:rPr>
              <a:t>Implementation</a:t>
            </a:r>
            <a:endParaRPr lang="en-US" sz="2800" dirty="0">
              <a:solidFill>
                <a:srgbClr val="FFC000"/>
              </a:solidFill>
              <a:latin typeface="+mn-lt"/>
              <a:ea typeface="Calibri Regular" charset="0"/>
              <a:cs typeface="Calibri Regular" charset="0"/>
              <a:sym typeface="Shadows Into Light"/>
            </a:endParaRPr>
          </a:p>
        </p:txBody>
      </p:sp>
      <p:sp>
        <p:nvSpPr>
          <p:cNvPr id="13" name="Shape 54"/>
          <p:cNvSpPr txBox="1">
            <a:spLocks noGrp="1"/>
          </p:cNvSpPr>
          <p:nvPr>
            <p:ph idx="1"/>
          </p:nvPr>
        </p:nvSpPr>
        <p:spPr>
          <a:xfrm>
            <a:off x="457200" y="1600201"/>
            <a:ext cx="8229600" cy="636103"/>
          </a:xfrm>
          <a:prstGeom prst="rect">
            <a:avLst/>
          </a:prstGeom>
          <a:noFill/>
          <a:ln>
            <a:noFill/>
          </a:ln>
        </p:spPr>
        <p:txBody>
          <a:bodyPr vert="horz" lIns="91425" tIns="45700" rIns="91425" bIns="45700" rtlCol="0" anchor="t" anchorCtr="0">
            <a:noAutofit/>
          </a:bodyPr>
          <a:lstStyle/>
          <a:p>
            <a:pPr marL="0" indent="0" algn="ctr">
              <a:lnSpc>
                <a:spcPct val="115000"/>
              </a:lnSpc>
              <a:spcBef>
                <a:spcPts val="591"/>
              </a:spcBef>
              <a:buNone/>
            </a:pPr>
            <a:r>
              <a:rPr lang="en-US" sz="2800" dirty="0">
                <a:ea typeface="Calibri Regular" charset="0"/>
                <a:cs typeface="Calibri Regular" charset="0"/>
                <a:sym typeface="Shadows Into Light"/>
              </a:rPr>
              <a:t>Designing an efficient program analysis is challenging</a:t>
            </a:r>
          </a:p>
        </p:txBody>
      </p:sp>
      <p:sp>
        <p:nvSpPr>
          <p:cNvPr id="14" name="Shape 56"/>
          <p:cNvSpPr txBox="1"/>
          <p:nvPr/>
        </p:nvSpPr>
        <p:spPr>
          <a:xfrm>
            <a:off x="5393909" y="3677775"/>
            <a:ext cx="3422099" cy="1520390"/>
          </a:xfrm>
          <a:prstGeom prst="rect">
            <a:avLst/>
          </a:prstGeom>
          <a:noFill/>
          <a:ln>
            <a:noFill/>
          </a:ln>
        </p:spPr>
        <p:txBody>
          <a:bodyPr lIns="91425" tIns="91425" rIns="91425" bIns="91425" anchor="t" anchorCtr="0">
            <a:noAutofit/>
          </a:bodyPr>
          <a:lstStyle/>
          <a:p>
            <a:pPr algn="ctr"/>
            <a:r>
              <a:rPr lang="en-US" sz="2400" b="1" dirty="0" smtClean="0">
                <a:solidFill>
                  <a:srgbClr val="FFC000"/>
                </a:solidFill>
                <a:latin typeface="+mn-lt"/>
                <a:ea typeface="Calibri Regular" charset="0"/>
                <a:cs typeface="Calibri Regular" charset="0"/>
                <a:sym typeface="Shadows Into Light"/>
              </a:rPr>
              <a:t>“</a:t>
            </a:r>
            <a:r>
              <a:rPr lang="en-US" sz="2400" b="1" dirty="0">
                <a:solidFill>
                  <a:srgbClr val="FFC000"/>
                </a:solidFill>
                <a:latin typeface="+mn-lt"/>
                <a:ea typeface="Calibri Regular" charset="0"/>
                <a:cs typeface="Calibri Regular" charset="0"/>
                <a:sym typeface="Shadows Into Light"/>
              </a:rPr>
              <a:t>How</a:t>
            </a:r>
            <a:r>
              <a:rPr lang="en-US" sz="2400" b="1" dirty="0" smtClean="0">
                <a:solidFill>
                  <a:srgbClr val="FFC000"/>
                </a:solidFill>
                <a:latin typeface="+mn-lt"/>
                <a:ea typeface="Calibri Regular" charset="0"/>
                <a:cs typeface="Calibri Regular" charset="0"/>
                <a:sym typeface="Shadows Into Light"/>
              </a:rPr>
              <a:t>”</a:t>
            </a:r>
          </a:p>
          <a:p>
            <a:endParaRPr lang="en-US" sz="1000" dirty="0" smtClean="0">
              <a:solidFill>
                <a:schemeClr val="dk1"/>
              </a:solidFill>
              <a:latin typeface="+mn-lt"/>
              <a:ea typeface="Calibri Regular" charset="0"/>
              <a:cs typeface="Calibri Regular" charset="0"/>
              <a:sym typeface="Shadows Into Light"/>
            </a:endParaRPr>
          </a:p>
          <a:p>
            <a:pPr algn="ctr"/>
            <a:r>
              <a:rPr lang="en-US" sz="2400" dirty="0" smtClean="0">
                <a:solidFill>
                  <a:schemeClr val="dk1"/>
                </a:solidFill>
                <a:latin typeface="+mn-lt"/>
                <a:ea typeface="Calibri Regular" charset="0"/>
                <a:cs typeface="Calibri Regular" charset="0"/>
                <a:sym typeface="Shadows Into Light"/>
              </a:rPr>
              <a:t>Automated by the constraint </a:t>
            </a:r>
            <a:r>
              <a:rPr lang="en-US" sz="2400" dirty="0" smtClean="0">
                <a:solidFill>
                  <a:srgbClr val="FFC000"/>
                </a:solidFill>
                <a:latin typeface="+mn-lt"/>
                <a:ea typeface="Calibri Regular" charset="0"/>
                <a:cs typeface="Calibri Regular" charset="0"/>
                <a:sym typeface="Shadows Into Light"/>
              </a:rPr>
              <a:t>solver</a:t>
            </a:r>
            <a:r>
              <a:rPr lang="en-US" sz="2400" dirty="0" smtClean="0">
                <a:solidFill>
                  <a:schemeClr val="dk1"/>
                </a:solidFill>
                <a:latin typeface="+mn-lt"/>
                <a:ea typeface="Calibri Regular" charset="0"/>
                <a:cs typeface="Calibri Regular" charset="0"/>
                <a:sym typeface="Shadows Into Light"/>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dissolve">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dissolve">
                                      <p:cBhvr>
                                        <p:cTn id="1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30" name="Shape 630"/>
          <p:cNvSpPr/>
          <p:nvPr/>
        </p:nvSpPr>
        <p:spPr>
          <a:xfrm>
            <a:off x="1363401" y="2721305"/>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a:latin typeface="Consolas" charset="0"/>
                <a:ea typeface="Consolas" charset="0"/>
                <a:cs typeface="Consolas" charset="0"/>
                <a:sym typeface="Consolas"/>
              </a:rPr>
              <a:t>v</a:t>
            </a:r>
          </a:p>
        </p:txBody>
      </p:sp>
      <p:cxnSp>
        <p:nvCxnSpPr>
          <p:cNvPr id="631" name="Shape 631"/>
          <p:cNvCxnSpPr>
            <a:stCxn id="632" idx="2"/>
            <a:endCxn id="630" idx="3"/>
          </p:cNvCxnSpPr>
          <p:nvPr/>
        </p:nvCxnSpPr>
        <p:spPr>
          <a:xfrm flipH="1">
            <a:off x="1770801" y="2934851"/>
            <a:ext cx="336037" cy="2004"/>
          </a:xfrm>
          <a:prstGeom prst="straightConnector1">
            <a:avLst/>
          </a:prstGeom>
          <a:noFill/>
          <a:ln w="28575" cap="flat" cmpd="sng">
            <a:solidFill>
              <a:srgbClr val="0000FF"/>
            </a:solidFill>
            <a:prstDash val="solid"/>
            <a:round/>
            <a:headEnd type="triangle" w="lg" len="lg"/>
            <a:tailEnd type="none" w="lg" len="lg"/>
          </a:ln>
        </p:spPr>
      </p:cxnSp>
      <p:sp>
        <p:nvSpPr>
          <p:cNvPr id="633" name="Shape 633"/>
          <p:cNvSpPr/>
          <p:nvPr/>
        </p:nvSpPr>
        <p:spPr>
          <a:xfrm>
            <a:off x="1356124" y="4627665"/>
            <a:ext cx="396251" cy="3909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a:latin typeface="Consolas" charset="0"/>
                <a:ea typeface="Consolas" charset="0"/>
                <a:cs typeface="Consolas" charset="0"/>
                <a:sym typeface="Consolas"/>
              </a:rPr>
              <a:t>v</a:t>
            </a:r>
          </a:p>
        </p:txBody>
      </p:sp>
      <p:cxnSp>
        <p:nvCxnSpPr>
          <p:cNvPr id="634" name="Shape 634"/>
          <p:cNvCxnSpPr>
            <a:stCxn id="635" idx="2"/>
            <a:endCxn id="633" idx="3"/>
          </p:cNvCxnSpPr>
          <p:nvPr/>
        </p:nvCxnSpPr>
        <p:spPr>
          <a:xfrm flipH="1">
            <a:off x="1752375" y="4550164"/>
            <a:ext cx="359851" cy="272951"/>
          </a:xfrm>
          <a:prstGeom prst="straightConnector1">
            <a:avLst/>
          </a:prstGeom>
          <a:noFill/>
          <a:ln w="28575" cap="flat" cmpd="sng">
            <a:solidFill>
              <a:srgbClr val="0000FF"/>
            </a:solidFill>
            <a:prstDash val="solid"/>
            <a:round/>
            <a:headEnd type="triangle" w="lg" len="lg"/>
            <a:tailEnd type="none" w="lg" len="lg"/>
          </a:ln>
        </p:spPr>
      </p:cxnSp>
      <p:cxnSp>
        <p:nvCxnSpPr>
          <p:cNvPr id="636" name="Shape 636"/>
          <p:cNvCxnSpPr>
            <a:stCxn id="637" idx="2"/>
            <a:endCxn id="633" idx="3"/>
          </p:cNvCxnSpPr>
          <p:nvPr/>
        </p:nvCxnSpPr>
        <p:spPr>
          <a:xfrm flipH="1" flipV="1">
            <a:off x="1752375" y="4823115"/>
            <a:ext cx="345244" cy="297136"/>
          </a:xfrm>
          <a:prstGeom prst="straightConnector1">
            <a:avLst/>
          </a:prstGeom>
          <a:noFill/>
          <a:ln w="28575" cap="flat" cmpd="sng">
            <a:solidFill>
              <a:srgbClr val="0000FF"/>
            </a:solidFill>
            <a:prstDash val="solid"/>
            <a:round/>
            <a:headEnd type="triangle" w="lg" len="lg"/>
            <a:tailEnd type="none" w="lg" len="lg"/>
          </a:ln>
        </p:spPr>
      </p:cxnSp>
      <p:sp>
        <p:nvSpPr>
          <p:cNvPr id="632" name="Shape 632"/>
          <p:cNvSpPr/>
          <p:nvPr/>
        </p:nvSpPr>
        <p:spPr>
          <a:xfrm>
            <a:off x="2106838" y="2739401"/>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h2</a:t>
            </a:r>
            <a:endParaRPr lang="en-US" sz="1600" b="1" dirty="0">
              <a:latin typeface="Consolas" charset="0"/>
              <a:ea typeface="Consolas" charset="0"/>
              <a:cs typeface="Consolas" charset="0"/>
            </a:endParaRPr>
          </a:p>
        </p:txBody>
      </p:sp>
      <p:sp>
        <p:nvSpPr>
          <p:cNvPr id="635" name="Shape 635"/>
          <p:cNvSpPr/>
          <p:nvPr/>
        </p:nvSpPr>
        <p:spPr>
          <a:xfrm>
            <a:off x="2112226" y="4354714"/>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h2</a:t>
            </a:r>
            <a:endParaRPr lang="en-US" sz="1600" b="1" dirty="0">
              <a:latin typeface="Consolas" charset="0"/>
              <a:ea typeface="Consolas" charset="0"/>
              <a:cs typeface="Consolas" charset="0"/>
            </a:endParaRPr>
          </a:p>
        </p:txBody>
      </p:sp>
      <p:sp>
        <p:nvSpPr>
          <p:cNvPr id="637" name="Shape 637"/>
          <p:cNvSpPr/>
          <p:nvPr/>
        </p:nvSpPr>
        <p:spPr>
          <a:xfrm>
            <a:off x="2097619" y="4924801"/>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a:t>
            </a:r>
            <a:endParaRPr lang="en-US" sz="1600" b="1" dirty="0">
              <a:latin typeface="Consolas" charset="0"/>
              <a:ea typeface="Consolas" charset="0"/>
              <a:cs typeface="Consolas" charset="0"/>
            </a:endParaRPr>
          </a:p>
        </p:txBody>
      </p:sp>
      <p:sp>
        <p:nvSpPr>
          <p:cNvPr id="638" name="Shape 638"/>
          <p:cNvSpPr/>
          <p:nvPr/>
        </p:nvSpPr>
        <p:spPr>
          <a:xfrm>
            <a:off x="1304019" y="3651883"/>
            <a:ext cx="1579200" cy="429900"/>
          </a:xfrm>
          <a:prstGeom prst="rect">
            <a:avLst/>
          </a:prstGeom>
          <a:solidFill>
            <a:schemeClr val="lt1"/>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800" dirty="0">
                <a:latin typeface="Consolas"/>
                <a:ea typeface="Consolas"/>
                <a:cs typeface="Consolas"/>
                <a:sym typeface="Consolas"/>
              </a:rPr>
              <a:t>v = new </a:t>
            </a:r>
            <a:r>
              <a:rPr lang="en-US" sz="1800" dirty="0" smtClean="0">
                <a:latin typeface="Consolas"/>
                <a:ea typeface="Consolas"/>
                <a:cs typeface="Consolas"/>
                <a:sym typeface="Consolas"/>
              </a:rPr>
              <a:t>h</a:t>
            </a:r>
            <a:endParaRPr lang="en-US" sz="1800" dirty="0">
              <a:latin typeface="Consolas"/>
              <a:ea typeface="Consolas"/>
              <a:cs typeface="Consolas"/>
              <a:sym typeface="Consolas"/>
            </a:endParaRPr>
          </a:p>
        </p:txBody>
      </p:sp>
      <p:sp>
        <p:nvSpPr>
          <p:cNvPr id="640" name="Shape 640"/>
          <p:cNvSpPr/>
          <p:nvPr/>
        </p:nvSpPr>
        <p:spPr>
          <a:xfrm>
            <a:off x="3547801" y="243856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a:latin typeface="Consolas" charset="0"/>
                <a:ea typeface="Consolas" charset="0"/>
                <a:cs typeface="Consolas" charset="0"/>
                <a:sym typeface="Consolas"/>
              </a:rPr>
              <a:t>v</a:t>
            </a:r>
          </a:p>
        </p:txBody>
      </p:sp>
      <p:cxnSp>
        <p:nvCxnSpPr>
          <p:cNvPr id="641" name="Shape 641"/>
          <p:cNvCxnSpPr>
            <a:stCxn id="642" idx="2"/>
            <a:endCxn id="640" idx="3"/>
          </p:cNvCxnSpPr>
          <p:nvPr/>
        </p:nvCxnSpPr>
        <p:spPr>
          <a:xfrm flipH="1">
            <a:off x="3955201" y="2652109"/>
            <a:ext cx="323337" cy="2004"/>
          </a:xfrm>
          <a:prstGeom prst="straightConnector1">
            <a:avLst/>
          </a:prstGeom>
          <a:noFill/>
          <a:ln w="28575" cap="flat" cmpd="sng">
            <a:solidFill>
              <a:srgbClr val="0000FF"/>
            </a:solidFill>
            <a:prstDash val="solid"/>
            <a:round/>
            <a:headEnd type="triangle" w="lg" len="lg"/>
            <a:tailEnd type="none" w="lg" len="lg"/>
          </a:ln>
        </p:spPr>
      </p:cxnSp>
      <p:sp>
        <p:nvSpPr>
          <p:cNvPr id="643" name="Shape 643"/>
          <p:cNvSpPr/>
          <p:nvPr/>
        </p:nvSpPr>
        <p:spPr>
          <a:xfrm>
            <a:off x="3535775" y="4379347"/>
            <a:ext cx="405054" cy="3909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a:latin typeface="Consolas" charset="0"/>
                <a:ea typeface="Consolas" charset="0"/>
                <a:cs typeface="Consolas" charset="0"/>
                <a:sym typeface="Consolas"/>
              </a:rPr>
              <a:t>v</a:t>
            </a:r>
          </a:p>
        </p:txBody>
      </p:sp>
      <p:cxnSp>
        <p:nvCxnSpPr>
          <p:cNvPr id="644" name="Shape 644"/>
          <p:cNvCxnSpPr>
            <a:stCxn id="645" idx="2"/>
            <a:endCxn id="643" idx="3"/>
          </p:cNvCxnSpPr>
          <p:nvPr/>
        </p:nvCxnSpPr>
        <p:spPr>
          <a:xfrm flipH="1" flipV="1">
            <a:off x="3940829" y="4574797"/>
            <a:ext cx="342978" cy="6925"/>
          </a:xfrm>
          <a:prstGeom prst="straightConnector1">
            <a:avLst/>
          </a:prstGeom>
          <a:noFill/>
          <a:ln w="28575" cap="flat" cmpd="sng">
            <a:solidFill>
              <a:srgbClr val="0000FF"/>
            </a:solidFill>
            <a:prstDash val="solid"/>
            <a:round/>
            <a:headEnd type="triangle" w="lg" len="lg"/>
            <a:tailEnd type="none" w="lg" len="lg"/>
          </a:ln>
        </p:spPr>
      </p:cxnSp>
      <p:sp>
        <p:nvSpPr>
          <p:cNvPr id="642" name="Shape 642"/>
          <p:cNvSpPr/>
          <p:nvPr/>
        </p:nvSpPr>
        <p:spPr>
          <a:xfrm>
            <a:off x="4278538" y="2456659"/>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a:t>
            </a:r>
            <a:endParaRPr lang="en-US" sz="1600" b="1" dirty="0">
              <a:latin typeface="Consolas" charset="0"/>
              <a:ea typeface="Consolas" charset="0"/>
              <a:cs typeface="Consolas" charset="0"/>
            </a:endParaRPr>
          </a:p>
        </p:txBody>
      </p:sp>
      <p:sp>
        <p:nvSpPr>
          <p:cNvPr id="645" name="Shape 645"/>
          <p:cNvSpPr/>
          <p:nvPr/>
        </p:nvSpPr>
        <p:spPr>
          <a:xfrm>
            <a:off x="4283807" y="4386272"/>
            <a:ext cx="738300" cy="390899"/>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a:t>
            </a:r>
            <a:endParaRPr lang="en-US" sz="1600" b="1" dirty="0">
              <a:latin typeface="Consolas" charset="0"/>
              <a:ea typeface="Consolas" charset="0"/>
              <a:cs typeface="Consolas" charset="0"/>
            </a:endParaRPr>
          </a:p>
        </p:txBody>
      </p:sp>
      <p:sp>
        <p:nvSpPr>
          <p:cNvPr id="647" name="Shape 647"/>
          <p:cNvSpPr/>
          <p:nvPr/>
        </p:nvSpPr>
        <p:spPr>
          <a:xfrm>
            <a:off x="4278538" y="4928075"/>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a:latin typeface="Consolas" charset="0"/>
                <a:ea typeface="Consolas" charset="0"/>
                <a:cs typeface="Consolas" charset="0"/>
              </a:rPr>
              <a:t>h2</a:t>
            </a:r>
          </a:p>
        </p:txBody>
      </p:sp>
      <p:sp>
        <p:nvSpPr>
          <p:cNvPr id="648" name="Shape 648"/>
          <p:cNvSpPr/>
          <p:nvPr/>
        </p:nvSpPr>
        <p:spPr>
          <a:xfrm>
            <a:off x="3412219" y="3652218"/>
            <a:ext cx="1579200" cy="429900"/>
          </a:xfrm>
          <a:prstGeom prst="rect">
            <a:avLst/>
          </a:prstGeom>
          <a:solidFill>
            <a:schemeClr val="lt1"/>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800" dirty="0">
                <a:latin typeface="Consolas"/>
                <a:ea typeface="Consolas"/>
                <a:cs typeface="Consolas"/>
                <a:sym typeface="Consolas"/>
              </a:rPr>
              <a:t>v = u</a:t>
            </a:r>
          </a:p>
        </p:txBody>
      </p:sp>
      <p:sp>
        <p:nvSpPr>
          <p:cNvPr id="649" name="Shape 649"/>
          <p:cNvSpPr/>
          <p:nvPr/>
        </p:nvSpPr>
        <p:spPr>
          <a:xfrm>
            <a:off x="3547801" y="297196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sym typeface="Consolas"/>
              </a:rPr>
              <a:t>u</a:t>
            </a:r>
            <a:endParaRPr lang="en-US" sz="1600" b="1" dirty="0">
              <a:latin typeface="Consolas" charset="0"/>
              <a:ea typeface="Consolas" charset="0"/>
              <a:cs typeface="Consolas" charset="0"/>
              <a:sym typeface="Consolas"/>
            </a:endParaRPr>
          </a:p>
        </p:txBody>
      </p:sp>
      <p:cxnSp>
        <p:nvCxnSpPr>
          <p:cNvPr id="650" name="Shape 650"/>
          <p:cNvCxnSpPr>
            <a:stCxn id="651" idx="2"/>
            <a:endCxn id="649" idx="3"/>
          </p:cNvCxnSpPr>
          <p:nvPr/>
        </p:nvCxnSpPr>
        <p:spPr>
          <a:xfrm flipH="1">
            <a:off x="3955201" y="3185509"/>
            <a:ext cx="323337" cy="2004"/>
          </a:xfrm>
          <a:prstGeom prst="straightConnector1">
            <a:avLst/>
          </a:prstGeom>
          <a:noFill/>
          <a:ln w="28575" cap="flat" cmpd="sng">
            <a:solidFill>
              <a:srgbClr val="0000FF"/>
            </a:solidFill>
            <a:prstDash val="solid"/>
            <a:round/>
            <a:headEnd type="triangle" w="lg" len="lg"/>
            <a:tailEnd type="none" w="lg" len="lg"/>
          </a:ln>
        </p:spPr>
      </p:cxnSp>
      <p:sp>
        <p:nvSpPr>
          <p:cNvPr id="651" name="Shape 651"/>
          <p:cNvSpPr/>
          <p:nvPr/>
        </p:nvSpPr>
        <p:spPr>
          <a:xfrm>
            <a:off x="4278538" y="2990059"/>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a:latin typeface="Consolas" charset="0"/>
                <a:ea typeface="Consolas" charset="0"/>
                <a:cs typeface="Consolas" charset="0"/>
              </a:rPr>
              <a:t>h2</a:t>
            </a:r>
          </a:p>
        </p:txBody>
      </p:sp>
      <p:sp>
        <p:nvSpPr>
          <p:cNvPr id="652" name="Shape 652"/>
          <p:cNvSpPr/>
          <p:nvPr/>
        </p:nvSpPr>
        <p:spPr>
          <a:xfrm>
            <a:off x="3533429" y="490236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sym typeface="Consolas"/>
              </a:rPr>
              <a:t>u</a:t>
            </a:r>
            <a:endParaRPr lang="en-US" sz="1600" b="1" dirty="0">
              <a:latin typeface="Consolas" charset="0"/>
              <a:ea typeface="Consolas" charset="0"/>
              <a:cs typeface="Consolas" charset="0"/>
              <a:sym typeface="Consolas"/>
            </a:endParaRPr>
          </a:p>
        </p:txBody>
      </p:sp>
      <p:cxnSp>
        <p:nvCxnSpPr>
          <p:cNvPr id="653" name="Shape 653"/>
          <p:cNvCxnSpPr>
            <a:stCxn id="647" idx="2"/>
            <a:endCxn id="652" idx="3"/>
          </p:cNvCxnSpPr>
          <p:nvPr/>
        </p:nvCxnSpPr>
        <p:spPr>
          <a:xfrm flipH="1" flipV="1">
            <a:off x="3940829" y="5117913"/>
            <a:ext cx="337709" cy="5612"/>
          </a:xfrm>
          <a:prstGeom prst="straightConnector1">
            <a:avLst/>
          </a:prstGeom>
          <a:noFill/>
          <a:ln w="28575" cap="flat" cmpd="sng">
            <a:solidFill>
              <a:srgbClr val="0000FF"/>
            </a:solidFill>
            <a:prstDash val="solid"/>
            <a:round/>
            <a:headEnd type="triangle" w="lg" len="lg"/>
            <a:tailEnd type="none" w="lg" len="lg"/>
          </a:ln>
        </p:spPr>
      </p:cxnSp>
      <p:cxnSp>
        <p:nvCxnSpPr>
          <p:cNvPr id="656" name="Shape 656"/>
          <p:cNvCxnSpPr/>
          <p:nvPr/>
        </p:nvCxnSpPr>
        <p:spPr>
          <a:xfrm flipH="1">
            <a:off x="3113425" y="2303125"/>
            <a:ext cx="12000" cy="3354000"/>
          </a:xfrm>
          <a:prstGeom prst="straightConnector1">
            <a:avLst/>
          </a:prstGeom>
          <a:noFill/>
          <a:ln w="9525" cap="flat" cmpd="sng">
            <a:solidFill>
              <a:schemeClr val="dk2"/>
            </a:solidFill>
            <a:prstDash val="solid"/>
            <a:round/>
            <a:headEnd type="none" w="lg" len="lg"/>
            <a:tailEnd type="none" w="lg" len="lg"/>
          </a:ln>
        </p:spPr>
      </p:cxnSp>
      <p:sp>
        <p:nvSpPr>
          <p:cNvPr id="35" name="Shape 576"/>
          <p:cNvSpPr txBox="1">
            <a:spLocks noGrp="1"/>
          </p:cNvSpPr>
          <p:nvPr>
            <p:ph type="title"/>
          </p:nvPr>
        </p:nvSpPr>
        <p:spPr>
          <a:xfrm>
            <a:off x="362855" y="10039"/>
            <a:ext cx="8454571" cy="1143000"/>
          </a:xfrm>
          <a:prstGeom prst="rect">
            <a:avLst/>
          </a:prstGeom>
        </p:spPr>
        <p:txBody>
          <a:bodyPr vert="horz" lIns="91425" tIns="91425" rIns="91425" bIns="91425" rtlCol="0" anchor="ctr" anchorCtr="0">
            <a:noAutofit/>
          </a:bodyPr>
          <a:lstStyle/>
          <a:p>
            <a:r>
              <a:rPr lang="en-US" sz="3600" dirty="0"/>
              <a:t>Pointer Analysis in </a:t>
            </a:r>
            <a:r>
              <a:rPr lang="en-US" sz="3600" dirty="0" err="1"/>
              <a:t>Datalog</a:t>
            </a:r>
            <a:r>
              <a:rPr lang="en-US" sz="3600" dirty="0" smtClean="0"/>
              <a:t>: Intra-procedural</a:t>
            </a:r>
            <a:endParaRPr lang="en-US" sz="3600" dirty="0"/>
          </a:p>
        </p:txBody>
      </p:sp>
      <p:sp>
        <p:nvSpPr>
          <p:cNvPr id="37" name="Shape 618"/>
          <p:cNvSpPr txBox="1">
            <a:spLocks noGrp="1"/>
          </p:cNvSpPr>
          <p:nvPr>
            <p:ph idx="1"/>
          </p:nvPr>
        </p:nvSpPr>
        <p:spPr>
          <a:xfrm>
            <a:off x="457200" y="1498601"/>
            <a:ext cx="4470738" cy="658119"/>
          </a:xfrm>
          <a:prstGeom prst="rect">
            <a:avLst/>
          </a:prstGeom>
          <a:noFill/>
          <a:ln>
            <a:noFill/>
          </a:ln>
        </p:spPr>
        <p:txBody>
          <a:bodyPr vert="horz" lIns="91425" tIns="45700" rIns="91425" bIns="45700" rtlCol="0" anchor="t" anchorCtr="0">
            <a:noAutofit/>
          </a:bodyPr>
          <a:lstStyle/>
          <a:p>
            <a:pPr>
              <a:spcBef>
                <a:spcPts val="0"/>
              </a:spcBef>
              <a:buNone/>
            </a:pPr>
            <a:r>
              <a:rPr lang="en-US" dirty="0">
                <a:ea typeface="Calibri Regular" charset="0"/>
                <a:cs typeface="Calibri Regular" charset="0"/>
                <a:sym typeface="Shadows Into Light"/>
              </a:rPr>
              <a:t>Recall the specification:</a:t>
            </a:r>
          </a:p>
        </p:txBody>
      </p:sp>
      <p:cxnSp>
        <p:nvCxnSpPr>
          <p:cNvPr id="68" name="Shape 646"/>
          <p:cNvCxnSpPr/>
          <p:nvPr/>
        </p:nvCxnSpPr>
        <p:spPr>
          <a:xfrm flipH="1" flipV="1">
            <a:off x="3953465" y="4600197"/>
            <a:ext cx="333785" cy="484632"/>
          </a:xfrm>
          <a:prstGeom prst="straightConnector1">
            <a:avLst/>
          </a:prstGeom>
          <a:noFill/>
          <a:ln w="28575" cap="flat" cmpd="sng">
            <a:solidFill>
              <a:srgbClr val="0000FF"/>
            </a:solidFill>
            <a:prstDash val="solid"/>
            <a:round/>
            <a:headEnd type="triangle" w="lg" len="lg"/>
            <a:tailEnd type="none" w="lg" len="lg"/>
          </a:ln>
        </p:spPr>
      </p:cxnSp>
      <p:sp>
        <p:nvSpPr>
          <p:cNvPr id="30" name="Shape 802"/>
          <p:cNvSpPr txBox="1"/>
          <p:nvPr/>
        </p:nvSpPr>
        <p:spPr>
          <a:xfrm>
            <a:off x="0" y="4546625"/>
            <a:ext cx="1153800" cy="653100"/>
          </a:xfrm>
          <a:prstGeom prst="rect">
            <a:avLst/>
          </a:prstGeom>
          <a:noFill/>
          <a:ln>
            <a:noFill/>
          </a:ln>
        </p:spPr>
        <p:txBody>
          <a:bodyPr lIns="91425" tIns="91425" rIns="91425" bIns="91425" anchor="t" anchorCtr="0">
            <a:noAutofit/>
          </a:bodyPr>
          <a:lstStyle/>
          <a:p>
            <a:pPr algn="ctr"/>
            <a:r>
              <a:rPr lang="en-US" sz="2000" dirty="0">
                <a:latin typeface="Calibri Regular" charset="0"/>
                <a:ea typeface="Calibri Regular" charset="0"/>
                <a:cs typeface="Calibri Regular" charset="0"/>
                <a:sym typeface="Shadows Into Light"/>
              </a:rPr>
              <a:t>After:</a:t>
            </a:r>
          </a:p>
        </p:txBody>
      </p:sp>
      <p:sp>
        <p:nvSpPr>
          <p:cNvPr id="31" name="Shape 803"/>
          <p:cNvSpPr txBox="1"/>
          <p:nvPr/>
        </p:nvSpPr>
        <p:spPr>
          <a:xfrm>
            <a:off x="13391" y="2700625"/>
            <a:ext cx="1063800" cy="591600"/>
          </a:xfrm>
          <a:prstGeom prst="rect">
            <a:avLst/>
          </a:prstGeom>
          <a:noFill/>
          <a:ln>
            <a:noFill/>
          </a:ln>
        </p:spPr>
        <p:txBody>
          <a:bodyPr lIns="91425" tIns="91425" rIns="91425" bIns="91425" anchor="t" anchorCtr="0">
            <a:noAutofit/>
          </a:bodyPr>
          <a:lstStyle/>
          <a:p>
            <a:pPr algn="ctr"/>
            <a:r>
              <a:rPr lang="en-US" sz="2000" dirty="0">
                <a:latin typeface="Calibri Regular" charset="0"/>
                <a:ea typeface="Calibri Regular" charset="0"/>
                <a:cs typeface="Calibri Regular" charset="0"/>
                <a:sym typeface="Shadows Into Light"/>
              </a:rPr>
              <a:t>Before:</a:t>
            </a:r>
          </a:p>
        </p:txBody>
      </p:sp>
    </p:spTree>
    <p:extLst>
      <p:ext uri="{BB962C8B-B14F-4D97-AF65-F5344CB8AC3E}">
        <p14:creationId xmlns:p14="http://schemas.microsoft.com/office/powerpoint/2010/main" val="171624910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0"/>
                                        </p:tgtEl>
                                        <p:attrNameLst>
                                          <p:attrName>style.visibility</p:attrName>
                                        </p:attrNameLst>
                                      </p:cBhvr>
                                      <p:to>
                                        <p:strVal val="visible"/>
                                      </p:to>
                                    </p:set>
                                    <p:animEffect transition="in" filter="dissolve">
                                      <p:cBhvr>
                                        <p:cTn id="7" dur="500"/>
                                        <p:tgtEl>
                                          <p:spTgt spid="630"/>
                                        </p:tgtEl>
                                      </p:cBhvr>
                                    </p:animEffect>
                                  </p:childTnLst>
                                </p:cTn>
                              </p:par>
                              <p:par>
                                <p:cTn id="8" presetID="9" presetClass="entr" presetSubtype="0" fill="hold" nodeType="withEffect">
                                  <p:stCondLst>
                                    <p:cond delay="0"/>
                                  </p:stCondLst>
                                  <p:childTnLst>
                                    <p:set>
                                      <p:cBhvr>
                                        <p:cTn id="9" dur="1" fill="hold">
                                          <p:stCondLst>
                                            <p:cond delay="0"/>
                                          </p:stCondLst>
                                        </p:cTn>
                                        <p:tgtEl>
                                          <p:spTgt spid="631"/>
                                        </p:tgtEl>
                                        <p:attrNameLst>
                                          <p:attrName>style.visibility</p:attrName>
                                        </p:attrNameLst>
                                      </p:cBhvr>
                                      <p:to>
                                        <p:strVal val="visible"/>
                                      </p:to>
                                    </p:set>
                                    <p:animEffect transition="in" filter="dissolve">
                                      <p:cBhvr>
                                        <p:cTn id="10" dur="500"/>
                                        <p:tgtEl>
                                          <p:spTgt spid="63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32"/>
                                        </p:tgtEl>
                                        <p:attrNameLst>
                                          <p:attrName>style.visibility</p:attrName>
                                        </p:attrNameLst>
                                      </p:cBhvr>
                                      <p:to>
                                        <p:strVal val="visible"/>
                                      </p:to>
                                    </p:set>
                                    <p:animEffect transition="in" filter="dissolve">
                                      <p:cBhvr>
                                        <p:cTn id="13" dur="500"/>
                                        <p:tgtEl>
                                          <p:spTgt spid="63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33"/>
                                        </p:tgtEl>
                                        <p:attrNameLst>
                                          <p:attrName>style.visibility</p:attrName>
                                        </p:attrNameLst>
                                      </p:cBhvr>
                                      <p:to>
                                        <p:strVal val="visible"/>
                                      </p:to>
                                    </p:set>
                                    <p:animEffect transition="in" filter="dissolve">
                                      <p:cBhvr>
                                        <p:cTn id="18" dur="500"/>
                                        <p:tgtEl>
                                          <p:spTgt spid="633"/>
                                        </p:tgtEl>
                                      </p:cBhvr>
                                    </p:animEffect>
                                  </p:childTnLst>
                                </p:cTn>
                              </p:par>
                              <p:par>
                                <p:cTn id="19" presetID="9" presetClass="entr" presetSubtype="0" fill="hold" nodeType="withEffect">
                                  <p:stCondLst>
                                    <p:cond delay="0"/>
                                  </p:stCondLst>
                                  <p:childTnLst>
                                    <p:set>
                                      <p:cBhvr>
                                        <p:cTn id="20" dur="1" fill="hold">
                                          <p:stCondLst>
                                            <p:cond delay="0"/>
                                          </p:stCondLst>
                                        </p:cTn>
                                        <p:tgtEl>
                                          <p:spTgt spid="634"/>
                                        </p:tgtEl>
                                        <p:attrNameLst>
                                          <p:attrName>style.visibility</p:attrName>
                                        </p:attrNameLst>
                                      </p:cBhvr>
                                      <p:to>
                                        <p:strVal val="visible"/>
                                      </p:to>
                                    </p:set>
                                    <p:animEffect transition="in" filter="dissolve">
                                      <p:cBhvr>
                                        <p:cTn id="21" dur="500"/>
                                        <p:tgtEl>
                                          <p:spTgt spid="634"/>
                                        </p:tgtEl>
                                      </p:cBhvr>
                                    </p:animEffect>
                                  </p:childTnLst>
                                </p:cTn>
                              </p:par>
                              <p:par>
                                <p:cTn id="22" presetID="9" presetClass="entr" presetSubtype="0" fill="hold" nodeType="withEffect">
                                  <p:stCondLst>
                                    <p:cond delay="0"/>
                                  </p:stCondLst>
                                  <p:childTnLst>
                                    <p:set>
                                      <p:cBhvr>
                                        <p:cTn id="23" dur="1" fill="hold">
                                          <p:stCondLst>
                                            <p:cond delay="0"/>
                                          </p:stCondLst>
                                        </p:cTn>
                                        <p:tgtEl>
                                          <p:spTgt spid="636"/>
                                        </p:tgtEl>
                                        <p:attrNameLst>
                                          <p:attrName>style.visibility</p:attrName>
                                        </p:attrNameLst>
                                      </p:cBhvr>
                                      <p:to>
                                        <p:strVal val="visible"/>
                                      </p:to>
                                    </p:set>
                                    <p:animEffect transition="in" filter="dissolve">
                                      <p:cBhvr>
                                        <p:cTn id="24" dur="500"/>
                                        <p:tgtEl>
                                          <p:spTgt spid="636"/>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35"/>
                                        </p:tgtEl>
                                        <p:attrNameLst>
                                          <p:attrName>style.visibility</p:attrName>
                                        </p:attrNameLst>
                                      </p:cBhvr>
                                      <p:to>
                                        <p:strVal val="visible"/>
                                      </p:to>
                                    </p:set>
                                    <p:animEffect transition="in" filter="dissolve">
                                      <p:cBhvr>
                                        <p:cTn id="27" dur="500"/>
                                        <p:tgtEl>
                                          <p:spTgt spid="63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37"/>
                                        </p:tgtEl>
                                        <p:attrNameLst>
                                          <p:attrName>style.visibility</p:attrName>
                                        </p:attrNameLst>
                                      </p:cBhvr>
                                      <p:to>
                                        <p:strVal val="visible"/>
                                      </p:to>
                                    </p:set>
                                    <p:animEffect transition="in" filter="dissolve">
                                      <p:cBhvr>
                                        <p:cTn id="30" dur="500"/>
                                        <p:tgtEl>
                                          <p:spTgt spid="63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42"/>
                                        </p:tgtEl>
                                        <p:attrNameLst>
                                          <p:attrName>style.visibility</p:attrName>
                                        </p:attrNameLst>
                                      </p:cBhvr>
                                      <p:to>
                                        <p:strVal val="visible"/>
                                      </p:to>
                                    </p:set>
                                    <p:animEffect transition="in" filter="dissolve">
                                      <p:cBhvr>
                                        <p:cTn id="35" dur="500"/>
                                        <p:tgtEl>
                                          <p:spTgt spid="64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640"/>
                                        </p:tgtEl>
                                        <p:attrNameLst>
                                          <p:attrName>style.visibility</p:attrName>
                                        </p:attrNameLst>
                                      </p:cBhvr>
                                      <p:to>
                                        <p:strVal val="visible"/>
                                      </p:to>
                                    </p:set>
                                    <p:animEffect transition="in" filter="dissolve">
                                      <p:cBhvr>
                                        <p:cTn id="38" dur="500"/>
                                        <p:tgtEl>
                                          <p:spTgt spid="640"/>
                                        </p:tgtEl>
                                      </p:cBhvr>
                                    </p:animEffect>
                                  </p:childTnLst>
                                </p:cTn>
                              </p:par>
                              <p:par>
                                <p:cTn id="39" presetID="9" presetClass="entr" presetSubtype="0" fill="hold" nodeType="withEffect">
                                  <p:stCondLst>
                                    <p:cond delay="0"/>
                                  </p:stCondLst>
                                  <p:childTnLst>
                                    <p:set>
                                      <p:cBhvr>
                                        <p:cTn id="40" dur="1" fill="hold">
                                          <p:stCondLst>
                                            <p:cond delay="0"/>
                                          </p:stCondLst>
                                        </p:cTn>
                                        <p:tgtEl>
                                          <p:spTgt spid="641"/>
                                        </p:tgtEl>
                                        <p:attrNameLst>
                                          <p:attrName>style.visibility</p:attrName>
                                        </p:attrNameLst>
                                      </p:cBhvr>
                                      <p:to>
                                        <p:strVal val="visible"/>
                                      </p:to>
                                    </p:set>
                                    <p:animEffect transition="in" filter="dissolve">
                                      <p:cBhvr>
                                        <p:cTn id="41" dur="500"/>
                                        <p:tgtEl>
                                          <p:spTgt spid="641"/>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649"/>
                                        </p:tgtEl>
                                        <p:attrNameLst>
                                          <p:attrName>style.visibility</p:attrName>
                                        </p:attrNameLst>
                                      </p:cBhvr>
                                      <p:to>
                                        <p:strVal val="visible"/>
                                      </p:to>
                                    </p:set>
                                    <p:animEffect transition="in" filter="dissolve">
                                      <p:cBhvr>
                                        <p:cTn id="44" dur="500"/>
                                        <p:tgtEl>
                                          <p:spTgt spid="649"/>
                                        </p:tgtEl>
                                      </p:cBhvr>
                                    </p:animEffect>
                                  </p:childTnLst>
                                </p:cTn>
                              </p:par>
                              <p:par>
                                <p:cTn id="45" presetID="9" presetClass="entr" presetSubtype="0" fill="hold" nodeType="withEffect">
                                  <p:stCondLst>
                                    <p:cond delay="0"/>
                                  </p:stCondLst>
                                  <p:childTnLst>
                                    <p:set>
                                      <p:cBhvr>
                                        <p:cTn id="46" dur="1" fill="hold">
                                          <p:stCondLst>
                                            <p:cond delay="0"/>
                                          </p:stCondLst>
                                        </p:cTn>
                                        <p:tgtEl>
                                          <p:spTgt spid="650"/>
                                        </p:tgtEl>
                                        <p:attrNameLst>
                                          <p:attrName>style.visibility</p:attrName>
                                        </p:attrNameLst>
                                      </p:cBhvr>
                                      <p:to>
                                        <p:strVal val="visible"/>
                                      </p:to>
                                    </p:set>
                                    <p:animEffect transition="in" filter="dissolve">
                                      <p:cBhvr>
                                        <p:cTn id="47" dur="500"/>
                                        <p:tgtEl>
                                          <p:spTgt spid="650"/>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651"/>
                                        </p:tgtEl>
                                        <p:attrNameLst>
                                          <p:attrName>style.visibility</p:attrName>
                                        </p:attrNameLst>
                                      </p:cBhvr>
                                      <p:to>
                                        <p:strVal val="visible"/>
                                      </p:to>
                                    </p:set>
                                    <p:animEffect transition="in" filter="dissolve">
                                      <p:cBhvr>
                                        <p:cTn id="50" dur="500"/>
                                        <p:tgtEl>
                                          <p:spTgt spid="651"/>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643"/>
                                        </p:tgtEl>
                                        <p:attrNameLst>
                                          <p:attrName>style.visibility</p:attrName>
                                        </p:attrNameLst>
                                      </p:cBhvr>
                                      <p:to>
                                        <p:strVal val="visible"/>
                                      </p:to>
                                    </p:set>
                                    <p:animEffect transition="in" filter="dissolve">
                                      <p:cBhvr>
                                        <p:cTn id="55" dur="500"/>
                                        <p:tgtEl>
                                          <p:spTgt spid="643"/>
                                        </p:tgtEl>
                                      </p:cBhvr>
                                    </p:animEffect>
                                  </p:childTnLst>
                                </p:cTn>
                              </p:par>
                              <p:par>
                                <p:cTn id="56" presetID="9" presetClass="entr" presetSubtype="0" fill="hold" nodeType="withEffect">
                                  <p:stCondLst>
                                    <p:cond delay="0"/>
                                  </p:stCondLst>
                                  <p:childTnLst>
                                    <p:set>
                                      <p:cBhvr>
                                        <p:cTn id="57" dur="1" fill="hold">
                                          <p:stCondLst>
                                            <p:cond delay="0"/>
                                          </p:stCondLst>
                                        </p:cTn>
                                        <p:tgtEl>
                                          <p:spTgt spid="644"/>
                                        </p:tgtEl>
                                        <p:attrNameLst>
                                          <p:attrName>style.visibility</p:attrName>
                                        </p:attrNameLst>
                                      </p:cBhvr>
                                      <p:to>
                                        <p:strVal val="visible"/>
                                      </p:to>
                                    </p:set>
                                    <p:animEffect transition="in" filter="dissolve">
                                      <p:cBhvr>
                                        <p:cTn id="58" dur="500"/>
                                        <p:tgtEl>
                                          <p:spTgt spid="64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45"/>
                                        </p:tgtEl>
                                        <p:attrNameLst>
                                          <p:attrName>style.visibility</p:attrName>
                                        </p:attrNameLst>
                                      </p:cBhvr>
                                      <p:to>
                                        <p:strVal val="visible"/>
                                      </p:to>
                                    </p:set>
                                    <p:animEffect transition="in" filter="dissolve">
                                      <p:cBhvr>
                                        <p:cTn id="61" dur="500"/>
                                        <p:tgtEl>
                                          <p:spTgt spid="64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47"/>
                                        </p:tgtEl>
                                        <p:attrNameLst>
                                          <p:attrName>style.visibility</p:attrName>
                                        </p:attrNameLst>
                                      </p:cBhvr>
                                      <p:to>
                                        <p:strVal val="visible"/>
                                      </p:to>
                                    </p:set>
                                    <p:animEffect transition="in" filter="dissolve">
                                      <p:cBhvr>
                                        <p:cTn id="64" dur="500"/>
                                        <p:tgtEl>
                                          <p:spTgt spid="64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52"/>
                                        </p:tgtEl>
                                        <p:attrNameLst>
                                          <p:attrName>style.visibility</p:attrName>
                                        </p:attrNameLst>
                                      </p:cBhvr>
                                      <p:to>
                                        <p:strVal val="visible"/>
                                      </p:to>
                                    </p:set>
                                    <p:animEffect transition="in" filter="dissolve">
                                      <p:cBhvr>
                                        <p:cTn id="67" dur="500"/>
                                        <p:tgtEl>
                                          <p:spTgt spid="652"/>
                                        </p:tgtEl>
                                      </p:cBhvr>
                                    </p:animEffect>
                                  </p:childTnLst>
                                </p:cTn>
                              </p:par>
                              <p:par>
                                <p:cTn id="68" presetID="9" presetClass="entr" presetSubtype="0" fill="hold" nodeType="with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dissolve">
                                      <p:cBhvr>
                                        <p:cTn id="70" dur="500"/>
                                        <p:tgtEl>
                                          <p:spTgt spid="68"/>
                                        </p:tgtEl>
                                      </p:cBhvr>
                                    </p:animEffect>
                                  </p:childTnLst>
                                </p:cTn>
                              </p:par>
                              <p:par>
                                <p:cTn id="71" presetID="9" presetClass="entr" presetSubtype="0" fill="hold" nodeType="withEffect">
                                  <p:stCondLst>
                                    <p:cond delay="0"/>
                                  </p:stCondLst>
                                  <p:childTnLst>
                                    <p:set>
                                      <p:cBhvr>
                                        <p:cTn id="72" dur="1" fill="hold">
                                          <p:stCondLst>
                                            <p:cond delay="0"/>
                                          </p:stCondLst>
                                        </p:cTn>
                                        <p:tgtEl>
                                          <p:spTgt spid="653"/>
                                        </p:tgtEl>
                                        <p:attrNameLst>
                                          <p:attrName>style.visibility</p:attrName>
                                        </p:attrNameLst>
                                      </p:cBhvr>
                                      <p:to>
                                        <p:strVal val="visible"/>
                                      </p:to>
                                    </p:set>
                                    <p:animEffect transition="in" filter="dissolve">
                                      <p:cBhvr>
                                        <p:cTn id="73" dur="500"/>
                                        <p:tgtEl>
                                          <p:spTgt spid="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 grpId="0" animBg="1"/>
      <p:bldP spid="633" grpId="0" animBg="1"/>
      <p:bldP spid="632" grpId="0" animBg="1"/>
      <p:bldP spid="635" grpId="0" animBg="1"/>
      <p:bldP spid="637" grpId="0" animBg="1"/>
      <p:bldP spid="640" grpId="0" animBg="1"/>
      <p:bldP spid="643" grpId="0" animBg="1"/>
      <p:bldP spid="642" grpId="0" animBg="1"/>
      <p:bldP spid="645" grpId="0" animBg="1"/>
      <p:bldP spid="647" grpId="0" animBg="1"/>
      <p:bldP spid="649" grpId="0" animBg="1"/>
      <p:bldP spid="651" grpId="0" animBg="1"/>
      <p:bldP spid="65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cxnSp>
        <p:nvCxnSpPr>
          <p:cNvPr id="690" name="Shape 690"/>
          <p:cNvCxnSpPr/>
          <p:nvPr/>
        </p:nvCxnSpPr>
        <p:spPr>
          <a:xfrm flipH="1">
            <a:off x="3113425" y="2303125"/>
            <a:ext cx="12000" cy="3354000"/>
          </a:xfrm>
          <a:prstGeom prst="straightConnector1">
            <a:avLst/>
          </a:prstGeom>
          <a:noFill/>
          <a:ln w="9525" cap="flat" cmpd="sng">
            <a:solidFill>
              <a:schemeClr val="dk2"/>
            </a:solidFill>
            <a:prstDash val="solid"/>
            <a:round/>
            <a:headEnd type="none" w="lg" len="lg"/>
            <a:tailEnd type="none" w="lg" len="lg"/>
          </a:ln>
        </p:spPr>
      </p:cxnSp>
      <p:sp>
        <p:nvSpPr>
          <p:cNvPr id="34" name="Shape 576"/>
          <p:cNvSpPr txBox="1">
            <a:spLocks noGrp="1"/>
          </p:cNvSpPr>
          <p:nvPr>
            <p:ph type="title"/>
          </p:nvPr>
        </p:nvSpPr>
        <p:spPr>
          <a:xfrm>
            <a:off x="362855" y="10039"/>
            <a:ext cx="8454571" cy="1143000"/>
          </a:xfrm>
          <a:prstGeom prst="rect">
            <a:avLst/>
          </a:prstGeom>
        </p:spPr>
        <p:txBody>
          <a:bodyPr vert="horz" lIns="91425" tIns="91425" rIns="91425" bIns="91425" rtlCol="0" anchor="ctr" anchorCtr="0">
            <a:noAutofit/>
          </a:bodyPr>
          <a:lstStyle/>
          <a:p>
            <a:r>
              <a:rPr lang="en-US" sz="3600" dirty="0"/>
              <a:t>Pointer Analysis in </a:t>
            </a:r>
            <a:r>
              <a:rPr lang="en-US" sz="3600" dirty="0" err="1"/>
              <a:t>Datalog</a:t>
            </a:r>
            <a:r>
              <a:rPr lang="en-US" sz="3600" dirty="0" smtClean="0"/>
              <a:t>: Intra-procedural</a:t>
            </a:r>
            <a:endParaRPr lang="en-US" sz="3600" dirty="0"/>
          </a:p>
        </p:txBody>
      </p:sp>
      <p:sp>
        <p:nvSpPr>
          <p:cNvPr id="36" name="Shape 689"/>
          <p:cNvSpPr txBox="1"/>
          <p:nvPr/>
        </p:nvSpPr>
        <p:spPr>
          <a:xfrm>
            <a:off x="5379826" y="2470726"/>
            <a:ext cx="3611700" cy="36117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700" b="1" dirty="0">
                <a:solidFill>
                  <a:srgbClr val="FF0000"/>
                </a:solidFill>
                <a:latin typeface="Consolas"/>
                <a:ea typeface="Consolas"/>
                <a:cs typeface="Consolas"/>
                <a:sym typeface="Consolas"/>
              </a:rPr>
              <a:t>new   (</a:t>
            </a:r>
            <a:r>
              <a:rPr lang="en-US" sz="1700" b="1" dirty="0" err="1">
                <a:solidFill>
                  <a:srgbClr val="FF0000"/>
                </a:solidFill>
                <a:latin typeface="Consolas"/>
                <a:ea typeface="Consolas"/>
                <a:cs typeface="Consolas"/>
                <a:sym typeface="Consolas"/>
              </a:rPr>
              <a:t>v:V</a:t>
            </a:r>
            <a:r>
              <a:rPr lang="en-US" sz="1700" b="1" dirty="0">
                <a:solidFill>
                  <a:srgbClr val="FF0000"/>
                </a:solidFill>
                <a:latin typeface="Consolas"/>
                <a:ea typeface="Consolas"/>
                <a:cs typeface="Consolas"/>
                <a:sym typeface="Consolas"/>
              </a:rPr>
              <a:t>, </a:t>
            </a:r>
            <a:r>
              <a:rPr lang="en-US" sz="1700" b="1" dirty="0" err="1">
                <a:solidFill>
                  <a:srgbClr val="FF0000"/>
                </a:solidFill>
                <a:latin typeface="Consolas"/>
                <a:ea typeface="Consolas"/>
                <a:cs typeface="Consolas"/>
                <a:sym typeface="Consolas"/>
              </a:rPr>
              <a:t>h:H</a:t>
            </a:r>
            <a:r>
              <a:rPr lang="en-US" sz="1700" b="1" dirty="0">
                <a:solidFill>
                  <a:srgbClr val="FF0000"/>
                </a:solidFill>
                <a:latin typeface="Consolas"/>
                <a:ea typeface="Consolas"/>
                <a:cs typeface="Consolas"/>
                <a:sym typeface="Consolas"/>
              </a:rPr>
              <a:t>)</a:t>
            </a:r>
          </a:p>
          <a:p>
            <a:r>
              <a:rPr lang="en-US" sz="1700" b="1" dirty="0">
                <a:solidFill>
                  <a:srgbClr val="FF0000"/>
                </a:solidFill>
                <a:latin typeface="Consolas"/>
                <a:ea typeface="Consolas"/>
                <a:cs typeface="Consolas"/>
                <a:sym typeface="Consolas"/>
              </a:rPr>
              <a:t>assign(</a:t>
            </a:r>
            <a:r>
              <a:rPr lang="en-US" sz="1700" b="1" dirty="0" err="1">
                <a:solidFill>
                  <a:srgbClr val="FF0000"/>
                </a:solidFill>
                <a:latin typeface="Consolas"/>
                <a:ea typeface="Consolas"/>
                <a:cs typeface="Consolas"/>
                <a:sym typeface="Consolas"/>
              </a:rPr>
              <a:t>v:V</a:t>
            </a:r>
            <a:r>
              <a:rPr lang="en-US" sz="1700" b="1" dirty="0">
                <a:solidFill>
                  <a:srgbClr val="FF0000"/>
                </a:solidFill>
                <a:latin typeface="Consolas"/>
                <a:ea typeface="Consolas"/>
                <a:cs typeface="Consolas"/>
                <a:sym typeface="Consolas"/>
              </a:rPr>
              <a:t>, </a:t>
            </a:r>
            <a:r>
              <a:rPr lang="en-US" sz="1700" b="1" dirty="0" err="1">
                <a:solidFill>
                  <a:srgbClr val="FF0000"/>
                </a:solidFill>
                <a:latin typeface="Consolas"/>
                <a:ea typeface="Consolas"/>
                <a:cs typeface="Consolas"/>
                <a:sym typeface="Consolas"/>
              </a:rPr>
              <a:t>u:V</a:t>
            </a:r>
            <a:r>
              <a:rPr lang="en-US" sz="1700" b="1" dirty="0">
                <a:solidFill>
                  <a:srgbClr val="FF0000"/>
                </a:solidFill>
                <a:latin typeface="Consolas"/>
                <a:ea typeface="Consolas"/>
                <a:cs typeface="Consolas"/>
                <a:sym typeface="Consolas"/>
              </a:rPr>
              <a:t>)</a:t>
            </a:r>
          </a:p>
          <a:p>
            <a:endParaRPr sz="1800" b="1"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Output Relations:</a:t>
            </a:r>
          </a:p>
          <a:p>
            <a:endParaRPr lang="en-US" sz="1700" dirty="0">
              <a:latin typeface="+mn-lt"/>
              <a:ea typeface="Consolas"/>
              <a:cs typeface="Consolas"/>
              <a:sym typeface="Consolas"/>
            </a:endParaRPr>
          </a:p>
          <a:p>
            <a:endParaRPr sz="1800" b="1" dirty="0">
              <a:latin typeface="+mn-lt"/>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Rules:</a:t>
            </a:r>
          </a:p>
          <a:p>
            <a:endParaRPr sz="1800" b="1" dirty="0">
              <a:solidFill>
                <a:schemeClr val="dk1"/>
              </a:solidFill>
              <a:latin typeface="Consolas"/>
              <a:ea typeface="Consolas"/>
              <a:cs typeface="Consolas"/>
              <a:sym typeface="Consolas"/>
            </a:endParaRPr>
          </a:p>
          <a:p>
            <a:endParaRPr sz="1800" b="1" dirty="0">
              <a:solidFill>
                <a:schemeClr val="dk1"/>
              </a:solidFill>
              <a:latin typeface="Consolas"/>
              <a:ea typeface="Consolas"/>
              <a:cs typeface="Consolas"/>
              <a:sym typeface="Consolas"/>
            </a:endParaRPr>
          </a:p>
          <a:p>
            <a:endParaRPr sz="2400" b="1" dirty="0">
              <a:latin typeface="Calibri Regular" charset="0"/>
              <a:ea typeface="Calibri Regular" charset="0"/>
              <a:cs typeface="Calibri Regular" charset="0"/>
              <a:sym typeface="Shadows Into Light"/>
            </a:endParaRPr>
          </a:p>
        </p:txBody>
      </p:sp>
      <p:sp>
        <p:nvSpPr>
          <p:cNvPr id="47" name="Shape 638"/>
          <p:cNvSpPr/>
          <p:nvPr/>
        </p:nvSpPr>
        <p:spPr>
          <a:xfrm>
            <a:off x="1304019" y="3651883"/>
            <a:ext cx="1579200" cy="429900"/>
          </a:xfrm>
          <a:prstGeom prst="rect">
            <a:avLst/>
          </a:prstGeom>
          <a:solidFill>
            <a:schemeClr val="lt1"/>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800" b="1" dirty="0">
                <a:solidFill>
                  <a:srgbClr val="FF0000"/>
                </a:solidFill>
                <a:latin typeface="Consolas"/>
                <a:ea typeface="Consolas"/>
                <a:cs typeface="Consolas"/>
                <a:sym typeface="Consolas"/>
              </a:rPr>
              <a:t>v = new </a:t>
            </a:r>
            <a:r>
              <a:rPr lang="en-US" sz="1800" b="1" dirty="0" smtClean="0">
                <a:solidFill>
                  <a:srgbClr val="FF0000"/>
                </a:solidFill>
                <a:latin typeface="Consolas"/>
                <a:ea typeface="Consolas"/>
                <a:cs typeface="Consolas"/>
                <a:sym typeface="Consolas"/>
              </a:rPr>
              <a:t>h</a:t>
            </a:r>
            <a:endParaRPr lang="en-US" sz="1800" b="1" dirty="0">
              <a:solidFill>
                <a:srgbClr val="FF0000"/>
              </a:solidFill>
              <a:latin typeface="Consolas"/>
              <a:ea typeface="Consolas"/>
              <a:cs typeface="Consolas"/>
              <a:sym typeface="Consolas"/>
            </a:endParaRPr>
          </a:p>
        </p:txBody>
      </p:sp>
      <p:sp>
        <p:nvSpPr>
          <p:cNvPr id="57" name="Shape 648"/>
          <p:cNvSpPr/>
          <p:nvPr/>
        </p:nvSpPr>
        <p:spPr>
          <a:xfrm>
            <a:off x="3412219" y="3652218"/>
            <a:ext cx="1579200" cy="429900"/>
          </a:xfrm>
          <a:prstGeom prst="rect">
            <a:avLst/>
          </a:prstGeom>
          <a:solidFill>
            <a:schemeClr val="lt1"/>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800" b="1" dirty="0">
                <a:solidFill>
                  <a:srgbClr val="FF0000"/>
                </a:solidFill>
                <a:latin typeface="Consolas"/>
                <a:ea typeface="Consolas"/>
                <a:cs typeface="Consolas"/>
                <a:sym typeface="Consolas"/>
              </a:rPr>
              <a:t>v = </a:t>
            </a:r>
            <a:r>
              <a:rPr lang="en-US" sz="1800" b="1" dirty="0" smtClean="0">
                <a:solidFill>
                  <a:srgbClr val="FF0000"/>
                </a:solidFill>
                <a:latin typeface="Consolas"/>
                <a:ea typeface="Consolas"/>
                <a:cs typeface="Consolas"/>
                <a:sym typeface="Consolas"/>
              </a:rPr>
              <a:t>u</a:t>
            </a:r>
            <a:endParaRPr lang="en-US" sz="1800" b="1" dirty="0">
              <a:solidFill>
                <a:srgbClr val="FF0000"/>
              </a:solidFill>
              <a:latin typeface="Consolas"/>
              <a:ea typeface="Consolas"/>
              <a:cs typeface="Consolas"/>
              <a:sym typeface="Consolas"/>
            </a:endParaRPr>
          </a:p>
        </p:txBody>
      </p:sp>
      <p:grpSp>
        <p:nvGrpSpPr>
          <p:cNvPr id="4" name="Group 3"/>
          <p:cNvGrpSpPr/>
          <p:nvPr/>
        </p:nvGrpSpPr>
        <p:grpSpPr>
          <a:xfrm>
            <a:off x="1356124" y="2721305"/>
            <a:ext cx="1494402" cy="2594396"/>
            <a:chOff x="1356124" y="2721305"/>
            <a:chExt cx="1494402" cy="2594396"/>
          </a:xfrm>
        </p:grpSpPr>
        <p:sp>
          <p:nvSpPr>
            <p:cNvPr id="70" name="Shape 630"/>
            <p:cNvSpPr/>
            <p:nvPr/>
          </p:nvSpPr>
          <p:spPr>
            <a:xfrm>
              <a:off x="1363401" y="2721305"/>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a:latin typeface="Consolas" charset="0"/>
                  <a:ea typeface="Consolas" charset="0"/>
                  <a:cs typeface="Consolas" charset="0"/>
                  <a:sym typeface="Consolas"/>
                </a:rPr>
                <a:t>v</a:t>
              </a:r>
            </a:p>
          </p:txBody>
        </p:sp>
        <p:cxnSp>
          <p:nvCxnSpPr>
            <p:cNvPr id="71" name="Shape 631"/>
            <p:cNvCxnSpPr/>
            <p:nvPr/>
          </p:nvCxnSpPr>
          <p:spPr>
            <a:xfrm flipH="1">
              <a:off x="1770801" y="2934851"/>
              <a:ext cx="336037" cy="2004"/>
            </a:xfrm>
            <a:prstGeom prst="straightConnector1">
              <a:avLst/>
            </a:prstGeom>
            <a:noFill/>
            <a:ln w="28575" cap="flat" cmpd="sng">
              <a:solidFill>
                <a:srgbClr val="0000FF"/>
              </a:solidFill>
              <a:prstDash val="solid"/>
              <a:round/>
              <a:headEnd type="triangle" w="lg" len="lg"/>
              <a:tailEnd type="none" w="lg" len="lg"/>
            </a:ln>
          </p:spPr>
        </p:cxnSp>
        <p:sp>
          <p:nvSpPr>
            <p:cNvPr id="72" name="Shape 633"/>
            <p:cNvSpPr/>
            <p:nvPr/>
          </p:nvSpPr>
          <p:spPr>
            <a:xfrm>
              <a:off x="1356124" y="4627665"/>
              <a:ext cx="396251" cy="3909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a:latin typeface="Consolas" charset="0"/>
                  <a:ea typeface="Consolas" charset="0"/>
                  <a:cs typeface="Consolas" charset="0"/>
                  <a:sym typeface="Consolas"/>
                </a:rPr>
                <a:t>v</a:t>
              </a:r>
            </a:p>
          </p:txBody>
        </p:sp>
        <p:cxnSp>
          <p:nvCxnSpPr>
            <p:cNvPr id="73" name="Shape 634"/>
            <p:cNvCxnSpPr/>
            <p:nvPr/>
          </p:nvCxnSpPr>
          <p:spPr>
            <a:xfrm flipH="1">
              <a:off x="1752375" y="4550164"/>
              <a:ext cx="359851" cy="272951"/>
            </a:xfrm>
            <a:prstGeom prst="straightConnector1">
              <a:avLst/>
            </a:prstGeom>
            <a:noFill/>
            <a:ln w="28575" cap="flat" cmpd="sng">
              <a:solidFill>
                <a:srgbClr val="0000FF"/>
              </a:solidFill>
              <a:prstDash val="solid"/>
              <a:round/>
              <a:headEnd type="triangle" w="lg" len="lg"/>
              <a:tailEnd type="none" w="lg" len="lg"/>
            </a:ln>
          </p:spPr>
        </p:cxnSp>
        <p:cxnSp>
          <p:nvCxnSpPr>
            <p:cNvPr id="74" name="Shape 636"/>
            <p:cNvCxnSpPr/>
            <p:nvPr/>
          </p:nvCxnSpPr>
          <p:spPr>
            <a:xfrm flipH="1" flipV="1">
              <a:off x="1752375" y="4823115"/>
              <a:ext cx="345244" cy="297136"/>
            </a:xfrm>
            <a:prstGeom prst="straightConnector1">
              <a:avLst/>
            </a:prstGeom>
            <a:noFill/>
            <a:ln w="28575" cap="flat" cmpd="sng">
              <a:solidFill>
                <a:srgbClr val="0000FF"/>
              </a:solidFill>
              <a:prstDash val="solid"/>
              <a:round/>
              <a:headEnd type="triangle" w="lg" len="lg"/>
              <a:tailEnd type="none" w="lg" len="lg"/>
            </a:ln>
          </p:spPr>
        </p:cxnSp>
        <p:sp>
          <p:nvSpPr>
            <p:cNvPr id="75" name="Shape 632"/>
            <p:cNvSpPr/>
            <p:nvPr/>
          </p:nvSpPr>
          <p:spPr>
            <a:xfrm>
              <a:off x="2106838" y="2739401"/>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h2</a:t>
              </a:r>
              <a:endParaRPr lang="en-US" sz="1600" b="1" dirty="0">
                <a:latin typeface="Consolas" charset="0"/>
                <a:ea typeface="Consolas" charset="0"/>
                <a:cs typeface="Consolas" charset="0"/>
              </a:endParaRPr>
            </a:p>
          </p:txBody>
        </p:sp>
        <p:sp>
          <p:nvSpPr>
            <p:cNvPr id="76" name="Shape 635"/>
            <p:cNvSpPr/>
            <p:nvPr/>
          </p:nvSpPr>
          <p:spPr>
            <a:xfrm>
              <a:off x="2112226" y="4354714"/>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h2</a:t>
              </a:r>
              <a:endParaRPr lang="en-US" sz="1600" b="1" dirty="0">
                <a:latin typeface="Consolas" charset="0"/>
                <a:ea typeface="Consolas" charset="0"/>
                <a:cs typeface="Consolas" charset="0"/>
              </a:endParaRPr>
            </a:p>
          </p:txBody>
        </p:sp>
        <p:sp>
          <p:nvSpPr>
            <p:cNvPr id="77" name="Shape 637"/>
            <p:cNvSpPr/>
            <p:nvPr/>
          </p:nvSpPr>
          <p:spPr>
            <a:xfrm>
              <a:off x="2097619" y="4924801"/>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a:t>
              </a:r>
              <a:endParaRPr lang="en-US" sz="1600" b="1" dirty="0">
                <a:latin typeface="Consolas" charset="0"/>
                <a:ea typeface="Consolas" charset="0"/>
                <a:cs typeface="Consolas" charset="0"/>
              </a:endParaRPr>
            </a:p>
          </p:txBody>
        </p:sp>
      </p:grpSp>
      <p:grpSp>
        <p:nvGrpSpPr>
          <p:cNvPr id="5" name="Group 4"/>
          <p:cNvGrpSpPr/>
          <p:nvPr/>
        </p:nvGrpSpPr>
        <p:grpSpPr>
          <a:xfrm>
            <a:off x="3533429" y="2438563"/>
            <a:ext cx="1488678" cy="2894900"/>
            <a:chOff x="3635029" y="2438563"/>
            <a:chExt cx="1488678" cy="2894900"/>
          </a:xfrm>
        </p:grpSpPr>
        <p:sp>
          <p:nvSpPr>
            <p:cNvPr id="79" name="Shape 640"/>
            <p:cNvSpPr/>
            <p:nvPr/>
          </p:nvSpPr>
          <p:spPr>
            <a:xfrm>
              <a:off x="3649401" y="243856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a:latin typeface="Consolas" charset="0"/>
                  <a:ea typeface="Consolas" charset="0"/>
                  <a:cs typeface="Consolas" charset="0"/>
                  <a:sym typeface="Consolas"/>
                </a:rPr>
                <a:t>v</a:t>
              </a:r>
            </a:p>
          </p:txBody>
        </p:sp>
        <p:cxnSp>
          <p:nvCxnSpPr>
            <p:cNvPr id="80" name="Shape 641"/>
            <p:cNvCxnSpPr/>
            <p:nvPr/>
          </p:nvCxnSpPr>
          <p:spPr>
            <a:xfrm flipH="1">
              <a:off x="4056801" y="2652109"/>
              <a:ext cx="323337" cy="2004"/>
            </a:xfrm>
            <a:prstGeom prst="straightConnector1">
              <a:avLst/>
            </a:prstGeom>
            <a:noFill/>
            <a:ln w="28575" cap="flat" cmpd="sng">
              <a:solidFill>
                <a:srgbClr val="0000FF"/>
              </a:solidFill>
              <a:prstDash val="solid"/>
              <a:round/>
              <a:headEnd type="triangle" w="lg" len="lg"/>
              <a:tailEnd type="none" w="lg" len="lg"/>
            </a:ln>
          </p:spPr>
        </p:cxnSp>
        <p:sp>
          <p:nvSpPr>
            <p:cNvPr id="81" name="Shape 643"/>
            <p:cNvSpPr/>
            <p:nvPr/>
          </p:nvSpPr>
          <p:spPr>
            <a:xfrm>
              <a:off x="3637375" y="4379347"/>
              <a:ext cx="405054" cy="3909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a:latin typeface="Consolas" charset="0"/>
                  <a:ea typeface="Consolas" charset="0"/>
                  <a:cs typeface="Consolas" charset="0"/>
                  <a:sym typeface="Consolas"/>
                </a:rPr>
                <a:t>v</a:t>
              </a:r>
            </a:p>
          </p:txBody>
        </p:sp>
        <p:cxnSp>
          <p:nvCxnSpPr>
            <p:cNvPr id="82" name="Shape 644"/>
            <p:cNvCxnSpPr/>
            <p:nvPr/>
          </p:nvCxnSpPr>
          <p:spPr>
            <a:xfrm flipH="1" flipV="1">
              <a:off x="4042429" y="4574797"/>
              <a:ext cx="342978" cy="6925"/>
            </a:xfrm>
            <a:prstGeom prst="straightConnector1">
              <a:avLst/>
            </a:prstGeom>
            <a:noFill/>
            <a:ln w="28575" cap="flat" cmpd="sng">
              <a:solidFill>
                <a:srgbClr val="0000FF"/>
              </a:solidFill>
              <a:prstDash val="solid"/>
              <a:round/>
              <a:headEnd type="triangle" w="lg" len="lg"/>
              <a:tailEnd type="none" w="lg" len="lg"/>
            </a:ln>
          </p:spPr>
        </p:cxnSp>
        <p:sp>
          <p:nvSpPr>
            <p:cNvPr id="83" name="Shape 642"/>
            <p:cNvSpPr/>
            <p:nvPr/>
          </p:nvSpPr>
          <p:spPr>
            <a:xfrm>
              <a:off x="4380138" y="2456659"/>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a:t>
              </a:r>
              <a:endParaRPr lang="en-US" sz="1600" b="1" dirty="0">
                <a:latin typeface="Consolas" charset="0"/>
                <a:ea typeface="Consolas" charset="0"/>
                <a:cs typeface="Consolas" charset="0"/>
              </a:endParaRPr>
            </a:p>
          </p:txBody>
        </p:sp>
        <p:sp>
          <p:nvSpPr>
            <p:cNvPr id="84" name="Shape 645"/>
            <p:cNvSpPr/>
            <p:nvPr/>
          </p:nvSpPr>
          <p:spPr>
            <a:xfrm>
              <a:off x="4385407" y="4386272"/>
              <a:ext cx="738300" cy="390899"/>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a:t>
              </a:r>
              <a:endParaRPr lang="en-US" sz="1600" b="1" dirty="0">
                <a:latin typeface="Consolas" charset="0"/>
                <a:ea typeface="Consolas" charset="0"/>
                <a:cs typeface="Consolas" charset="0"/>
              </a:endParaRPr>
            </a:p>
          </p:txBody>
        </p:sp>
        <p:sp>
          <p:nvSpPr>
            <p:cNvPr id="85" name="Shape 647"/>
            <p:cNvSpPr/>
            <p:nvPr/>
          </p:nvSpPr>
          <p:spPr>
            <a:xfrm>
              <a:off x="4380138" y="4928075"/>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a:latin typeface="Consolas" charset="0"/>
                  <a:ea typeface="Consolas" charset="0"/>
                  <a:cs typeface="Consolas" charset="0"/>
                </a:rPr>
                <a:t>h2</a:t>
              </a:r>
            </a:p>
          </p:txBody>
        </p:sp>
        <p:sp>
          <p:nvSpPr>
            <p:cNvPr id="86" name="Shape 649"/>
            <p:cNvSpPr/>
            <p:nvPr/>
          </p:nvSpPr>
          <p:spPr>
            <a:xfrm>
              <a:off x="3649401" y="297196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sym typeface="Consolas"/>
                </a:rPr>
                <a:t>u</a:t>
              </a:r>
              <a:endParaRPr lang="en-US" sz="1600" b="1" dirty="0">
                <a:latin typeface="Consolas" charset="0"/>
                <a:ea typeface="Consolas" charset="0"/>
                <a:cs typeface="Consolas" charset="0"/>
                <a:sym typeface="Consolas"/>
              </a:endParaRPr>
            </a:p>
          </p:txBody>
        </p:sp>
        <p:cxnSp>
          <p:nvCxnSpPr>
            <p:cNvPr id="87" name="Shape 650"/>
            <p:cNvCxnSpPr/>
            <p:nvPr/>
          </p:nvCxnSpPr>
          <p:spPr>
            <a:xfrm flipH="1">
              <a:off x="4056801" y="3185509"/>
              <a:ext cx="323337" cy="2004"/>
            </a:xfrm>
            <a:prstGeom prst="straightConnector1">
              <a:avLst/>
            </a:prstGeom>
            <a:noFill/>
            <a:ln w="28575" cap="flat" cmpd="sng">
              <a:solidFill>
                <a:srgbClr val="0000FF"/>
              </a:solidFill>
              <a:prstDash val="solid"/>
              <a:round/>
              <a:headEnd type="triangle" w="lg" len="lg"/>
              <a:tailEnd type="none" w="lg" len="lg"/>
            </a:ln>
          </p:spPr>
        </p:cxnSp>
        <p:sp>
          <p:nvSpPr>
            <p:cNvPr id="88" name="Shape 651"/>
            <p:cNvSpPr/>
            <p:nvPr/>
          </p:nvSpPr>
          <p:spPr>
            <a:xfrm>
              <a:off x="4380138" y="2990059"/>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a:latin typeface="Consolas" charset="0"/>
                  <a:ea typeface="Consolas" charset="0"/>
                  <a:cs typeface="Consolas" charset="0"/>
                </a:rPr>
                <a:t>h2</a:t>
              </a:r>
            </a:p>
          </p:txBody>
        </p:sp>
        <p:sp>
          <p:nvSpPr>
            <p:cNvPr id="89" name="Shape 652"/>
            <p:cNvSpPr/>
            <p:nvPr/>
          </p:nvSpPr>
          <p:spPr>
            <a:xfrm>
              <a:off x="3635029" y="490236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sym typeface="Consolas"/>
                </a:rPr>
                <a:t>u</a:t>
              </a:r>
              <a:endParaRPr lang="en-US" sz="1600" b="1" dirty="0">
                <a:latin typeface="Consolas" charset="0"/>
                <a:ea typeface="Consolas" charset="0"/>
                <a:cs typeface="Consolas" charset="0"/>
                <a:sym typeface="Consolas"/>
              </a:endParaRPr>
            </a:p>
          </p:txBody>
        </p:sp>
        <p:cxnSp>
          <p:nvCxnSpPr>
            <p:cNvPr id="90" name="Shape 653"/>
            <p:cNvCxnSpPr/>
            <p:nvPr/>
          </p:nvCxnSpPr>
          <p:spPr>
            <a:xfrm flipH="1" flipV="1">
              <a:off x="4042429" y="5117913"/>
              <a:ext cx="337709" cy="5612"/>
            </a:xfrm>
            <a:prstGeom prst="straightConnector1">
              <a:avLst/>
            </a:prstGeom>
            <a:noFill/>
            <a:ln w="28575" cap="flat" cmpd="sng">
              <a:solidFill>
                <a:srgbClr val="0000FF"/>
              </a:solidFill>
              <a:prstDash val="solid"/>
              <a:round/>
              <a:headEnd type="triangle" w="lg" len="lg"/>
              <a:tailEnd type="none" w="lg" len="lg"/>
            </a:ln>
          </p:spPr>
        </p:cxnSp>
        <p:cxnSp>
          <p:nvCxnSpPr>
            <p:cNvPr id="91" name="Shape 646"/>
            <p:cNvCxnSpPr/>
            <p:nvPr/>
          </p:nvCxnSpPr>
          <p:spPr>
            <a:xfrm flipH="1" flipV="1">
              <a:off x="4055065" y="4600197"/>
              <a:ext cx="333785" cy="484632"/>
            </a:xfrm>
            <a:prstGeom prst="straightConnector1">
              <a:avLst/>
            </a:prstGeom>
            <a:noFill/>
            <a:ln w="28575" cap="flat" cmpd="sng">
              <a:solidFill>
                <a:srgbClr val="0000FF"/>
              </a:solidFill>
              <a:prstDash val="solid"/>
              <a:round/>
              <a:headEnd type="triangle" w="lg" len="lg"/>
              <a:tailEnd type="none" w="lg" len="lg"/>
            </a:ln>
          </p:spPr>
        </p:cxnSp>
      </p:grpSp>
      <p:sp>
        <p:nvSpPr>
          <p:cNvPr id="32" name="Shape 802"/>
          <p:cNvSpPr txBox="1"/>
          <p:nvPr/>
        </p:nvSpPr>
        <p:spPr>
          <a:xfrm>
            <a:off x="0" y="4546625"/>
            <a:ext cx="1153800" cy="653100"/>
          </a:xfrm>
          <a:prstGeom prst="rect">
            <a:avLst/>
          </a:prstGeom>
          <a:noFill/>
          <a:ln>
            <a:noFill/>
          </a:ln>
        </p:spPr>
        <p:txBody>
          <a:bodyPr lIns="91425" tIns="91425" rIns="91425" bIns="91425" anchor="t" anchorCtr="0">
            <a:noAutofit/>
          </a:bodyPr>
          <a:lstStyle/>
          <a:p>
            <a:pPr algn="ctr"/>
            <a:r>
              <a:rPr lang="en-US" sz="2000" dirty="0">
                <a:latin typeface="Calibri Regular" charset="0"/>
                <a:ea typeface="Calibri Regular" charset="0"/>
                <a:cs typeface="Calibri Regular" charset="0"/>
                <a:sym typeface="Shadows Into Light"/>
              </a:rPr>
              <a:t>After:</a:t>
            </a:r>
          </a:p>
        </p:txBody>
      </p:sp>
      <p:sp>
        <p:nvSpPr>
          <p:cNvPr id="33" name="Shape 803"/>
          <p:cNvSpPr txBox="1"/>
          <p:nvPr/>
        </p:nvSpPr>
        <p:spPr>
          <a:xfrm>
            <a:off x="13391" y="2700625"/>
            <a:ext cx="1063800" cy="591600"/>
          </a:xfrm>
          <a:prstGeom prst="rect">
            <a:avLst/>
          </a:prstGeom>
          <a:noFill/>
          <a:ln>
            <a:noFill/>
          </a:ln>
        </p:spPr>
        <p:txBody>
          <a:bodyPr lIns="91425" tIns="91425" rIns="91425" bIns="91425" anchor="t" anchorCtr="0">
            <a:noAutofit/>
          </a:bodyPr>
          <a:lstStyle/>
          <a:p>
            <a:pPr algn="ctr"/>
            <a:r>
              <a:rPr lang="en-US" sz="2000" dirty="0">
                <a:latin typeface="Calibri Regular" charset="0"/>
                <a:ea typeface="Calibri Regular" charset="0"/>
                <a:cs typeface="Calibri Regular" charset="0"/>
                <a:sym typeface="Shadows Into Light"/>
              </a:rPr>
              <a:t>Before: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
                                            <p:txEl>
                                              <p:pRg st="1" end="1"/>
                                            </p:txEl>
                                          </p:spTgt>
                                        </p:tgtEl>
                                        <p:attrNameLst>
                                          <p:attrName>style.visibility</p:attrName>
                                        </p:attrNameLst>
                                      </p:cBhvr>
                                      <p:to>
                                        <p:strVal val="visible"/>
                                      </p:to>
                                    </p:set>
                                    <p:animEffect transition="in" filter="dissolve">
                                      <p:cBhvr>
                                        <p:cTn id="7" dur="500"/>
                                        <p:tgtEl>
                                          <p:spTgt spid="3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6">
                                            <p:txEl>
                                              <p:pRg st="2" end="2"/>
                                            </p:txEl>
                                          </p:spTgt>
                                        </p:tgtEl>
                                        <p:attrNameLst>
                                          <p:attrName>style.visibility</p:attrName>
                                        </p:attrNameLst>
                                      </p:cBhvr>
                                      <p:to>
                                        <p:strVal val="visible"/>
                                      </p:to>
                                    </p:set>
                                    <p:animEffect transition="in" filter="dissolve">
                                      <p:cBhvr>
                                        <p:cTn id="10"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30" name="Shape 630"/>
          <p:cNvSpPr/>
          <p:nvPr/>
        </p:nvSpPr>
        <p:spPr>
          <a:xfrm>
            <a:off x="1363401" y="2721305"/>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a:latin typeface="Consolas" charset="0"/>
                <a:ea typeface="Consolas" charset="0"/>
                <a:cs typeface="Consolas" charset="0"/>
                <a:sym typeface="Consolas"/>
              </a:rPr>
              <a:t>v</a:t>
            </a:r>
          </a:p>
        </p:txBody>
      </p:sp>
      <p:cxnSp>
        <p:nvCxnSpPr>
          <p:cNvPr id="631" name="Shape 631"/>
          <p:cNvCxnSpPr>
            <a:stCxn id="632" idx="2"/>
            <a:endCxn id="630" idx="3"/>
          </p:cNvCxnSpPr>
          <p:nvPr/>
        </p:nvCxnSpPr>
        <p:spPr>
          <a:xfrm flipH="1">
            <a:off x="1770801" y="2934851"/>
            <a:ext cx="336037" cy="2004"/>
          </a:xfrm>
          <a:prstGeom prst="straightConnector1">
            <a:avLst/>
          </a:prstGeom>
          <a:noFill/>
          <a:ln w="28575" cap="flat" cmpd="sng">
            <a:solidFill>
              <a:srgbClr val="0000FF"/>
            </a:solidFill>
            <a:prstDash val="solid"/>
            <a:round/>
            <a:headEnd type="triangle" w="lg" len="lg"/>
            <a:tailEnd type="none" w="lg" len="lg"/>
          </a:ln>
        </p:spPr>
      </p:cxnSp>
      <p:sp>
        <p:nvSpPr>
          <p:cNvPr id="633" name="Shape 633"/>
          <p:cNvSpPr/>
          <p:nvPr/>
        </p:nvSpPr>
        <p:spPr>
          <a:xfrm>
            <a:off x="1356124" y="4627665"/>
            <a:ext cx="396251" cy="3909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a:latin typeface="Consolas" charset="0"/>
                <a:ea typeface="Consolas" charset="0"/>
                <a:cs typeface="Consolas" charset="0"/>
                <a:sym typeface="Consolas"/>
              </a:rPr>
              <a:t>v</a:t>
            </a:r>
          </a:p>
        </p:txBody>
      </p:sp>
      <p:cxnSp>
        <p:nvCxnSpPr>
          <p:cNvPr id="634" name="Shape 634"/>
          <p:cNvCxnSpPr>
            <a:stCxn id="635" idx="2"/>
            <a:endCxn id="633" idx="3"/>
          </p:cNvCxnSpPr>
          <p:nvPr/>
        </p:nvCxnSpPr>
        <p:spPr>
          <a:xfrm flipH="1">
            <a:off x="1752375" y="4550164"/>
            <a:ext cx="359851" cy="272951"/>
          </a:xfrm>
          <a:prstGeom prst="straightConnector1">
            <a:avLst/>
          </a:prstGeom>
          <a:noFill/>
          <a:ln w="28575" cap="flat" cmpd="sng">
            <a:solidFill>
              <a:srgbClr val="0000FF"/>
            </a:solidFill>
            <a:prstDash val="solid"/>
            <a:round/>
            <a:headEnd type="triangle" w="lg" len="lg"/>
            <a:tailEnd type="none" w="lg" len="lg"/>
          </a:ln>
        </p:spPr>
      </p:cxnSp>
      <p:cxnSp>
        <p:nvCxnSpPr>
          <p:cNvPr id="636" name="Shape 636"/>
          <p:cNvCxnSpPr>
            <a:stCxn id="637" idx="2"/>
            <a:endCxn id="633" idx="3"/>
          </p:cNvCxnSpPr>
          <p:nvPr/>
        </p:nvCxnSpPr>
        <p:spPr>
          <a:xfrm flipH="1" flipV="1">
            <a:off x="1752375" y="4823115"/>
            <a:ext cx="345244" cy="297136"/>
          </a:xfrm>
          <a:prstGeom prst="straightConnector1">
            <a:avLst/>
          </a:prstGeom>
          <a:noFill/>
          <a:ln w="28575" cap="flat" cmpd="sng">
            <a:solidFill>
              <a:srgbClr val="0000FF"/>
            </a:solidFill>
            <a:prstDash val="solid"/>
            <a:round/>
            <a:headEnd type="triangle" w="lg" len="lg"/>
            <a:tailEnd type="none" w="lg" len="lg"/>
          </a:ln>
        </p:spPr>
      </p:cxnSp>
      <p:sp>
        <p:nvSpPr>
          <p:cNvPr id="632" name="Shape 632"/>
          <p:cNvSpPr/>
          <p:nvPr/>
        </p:nvSpPr>
        <p:spPr>
          <a:xfrm>
            <a:off x="2106838" y="2739401"/>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h2</a:t>
            </a:r>
            <a:endParaRPr lang="en-US" sz="1600" b="1" dirty="0">
              <a:latin typeface="Consolas" charset="0"/>
              <a:ea typeface="Consolas" charset="0"/>
              <a:cs typeface="Consolas" charset="0"/>
            </a:endParaRPr>
          </a:p>
        </p:txBody>
      </p:sp>
      <p:sp>
        <p:nvSpPr>
          <p:cNvPr id="635" name="Shape 635"/>
          <p:cNvSpPr/>
          <p:nvPr/>
        </p:nvSpPr>
        <p:spPr>
          <a:xfrm>
            <a:off x="2112226" y="4354714"/>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h2</a:t>
            </a:r>
            <a:endParaRPr lang="en-US" sz="1600" b="1" dirty="0">
              <a:latin typeface="Consolas" charset="0"/>
              <a:ea typeface="Consolas" charset="0"/>
              <a:cs typeface="Consolas" charset="0"/>
            </a:endParaRPr>
          </a:p>
        </p:txBody>
      </p:sp>
      <p:sp>
        <p:nvSpPr>
          <p:cNvPr id="637" name="Shape 637"/>
          <p:cNvSpPr/>
          <p:nvPr/>
        </p:nvSpPr>
        <p:spPr>
          <a:xfrm>
            <a:off x="2097619" y="4924801"/>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a:t>
            </a:r>
            <a:endParaRPr lang="en-US" sz="1600" b="1" dirty="0">
              <a:latin typeface="Consolas" charset="0"/>
              <a:ea typeface="Consolas" charset="0"/>
              <a:cs typeface="Consolas" charset="0"/>
            </a:endParaRPr>
          </a:p>
        </p:txBody>
      </p:sp>
      <p:sp>
        <p:nvSpPr>
          <p:cNvPr id="638" name="Shape 638"/>
          <p:cNvSpPr/>
          <p:nvPr/>
        </p:nvSpPr>
        <p:spPr>
          <a:xfrm>
            <a:off x="1304019" y="3651883"/>
            <a:ext cx="1579200" cy="429900"/>
          </a:xfrm>
          <a:prstGeom prst="rect">
            <a:avLst/>
          </a:prstGeom>
          <a:solidFill>
            <a:schemeClr val="lt1"/>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800" dirty="0">
                <a:latin typeface="Consolas"/>
                <a:ea typeface="Consolas"/>
                <a:cs typeface="Consolas"/>
                <a:sym typeface="Consolas"/>
              </a:rPr>
              <a:t>v = new </a:t>
            </a:r>
            <a:r>
              <a:rPr lang="en-US" sz="1800" dirty="0" smtClean="0">
                <a:latin typeface="Consolas"/>
                <a:ea typeface="Consolas"/>
                <a:cs typeface="Consolas"/>
                <a:sym typeface="Consolas"/>
              </a:rPr>
              <a:t>h</a:t>
            </a:r>
            <a:endParaRPr lang="en-US" sz="1800" dirty="0">
              <a:latin typeface="Consolas"/>
              <a:ea typeface="Consolas"/>
              <a:cs typeface="Consolas"/>
              <a:sym typeface="Consolas"/>
            </a:endParaRPr>
          </a:p>
        </p:txBody>
      </p:sp>
      <p:sp>
        <p:nvSpPr>
          <p:cNvPr id="640" name="Shape 640"/>
          <p:cNvSpPr/>
          <p:nvPr/>
        </p:nvSpPr>
        <p:spPr>
          <a:xfrm>
            <a:off x="3547801" y="243856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a:latin typeface="Consolas" charset="0"/>
                <a:ea typeface="Consolas" charset="0"/>
                <a:cs typeface="Consolas" charset="0"/>
                <a:sym typeface="Consolas"/>
              </a:rPr>
              <a:t>v</a:t>
            </a:r>
          </a:p>
        </p:txBody>
      </p:sp>
      <p:cxnSp>
        <p:nvCxnSpPr>
          <p:cNvPr id="641" name="Shape 641"/>
          <p:cNvCxnSpPr>
            <a:stCxn id="642" idx="2"/>
            <a:endCxn id="640" idx="3"/>
          </p:cNvCxnSpPr>
          <p:nvPr/>
        </p:nvCxnSpPr>
        <p:spPr>
          <a:xfrm flipH="1">
            <a:off x="3955201" y="2652109"/>
            <a:ext cx="323337" cy="2004"/>
          </a:xfrm>
          <a:prstGeom prst="straightConnector1">
            <a:avLst/>
          </a:prstGeom>
          <a:noFill/>
          <a:ln w="28575" cap="flat" cmpd="sng">
            <a:solidFill>
              <a:srgbClr val="0000FF"/>
            </a:solidFill>
            <a:prstDash val="solid"/>
            <a:round/>
            <a:headEnd type="triangle" w="lg" len="lg"/>
            <a:tailEnd type="none" w="lg" len="lg"/>
          </a:ln>
        </p:spPr>
      </p:cxnSp>
      <p:sp>
        <p:nvSpPr>
          <p:cNvPr id="643" name="Shape 643"/>
          <p:cNvSpPr/>
          <p:nvPr/>
        </p:nvSpPr>
        <p:spPr>
          <a:xfrm>
            <a:off x="3535775" y="4379347"/>
            <a:ext cx="405054" cy="3909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a:latin typeface="Consolas" charset="0"/>
                <a:ea typeface="Consolas" charset="0"/>
                <a:cs typeface="Consolas" charset="0"/>
                <a:sym typeface="Consolas"/>
              </a:rPr>
              <a:t>v</a:t>
            </a:r>
          </a:p>
        </p:txBody>
      </p:sp>
      <p:cxnSp>
        <p:nvCxnSpPr>
          <p:cNvPr id="644" name="Shape 644"/>
          <p:cNvCxnSpPr>
            <a:stCxn id="645" idx="2"/>
            <a:endCxn id="643" idx="3"/>
          </p:cNvCxnSpPr>
          <p:nvPr/>
        </p:nvCxnSpPr>
        <p:spPr>
          <a:xfrm flipH="1" flipV="1">
            <a:off x="3940829" y="4574797"/>
            <a:ext cx="342978" cy="6925"/>
          </a:xfrm>
          <a:prstGeom prst="straightConnector1">
            <a:avLst/>
          </a:prstGeom>
          <a:noFill/>
          <a:ln w="28575" cap="flat" cmpd="sng">
            <a:solidFill>
              <a:srgbClr val="0000FF"/>
            </a:solidFill>
            <a:prstDash val="solid"/>
            <a:round/>
            <a:headEnd type="triangle" w="lg" len="lg"/>
            <a:tailEnd type="none" w="lg" len="lg"/>
          </a:ln>
        </p:spPr>
      </p:cxnSp>
      <p:sp>
        <p:nvSpPr>
          <p:cNvPr id="642" name="Shape 642"/>
          <p:cNvSpPr/>
          <p:nvPr/>
        </p:nvSpPr>
        <p:spPr>
          <a:xfrm>
            <a:off x="4278538" y="2456659"/>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a:t>
            </a:r>
            <a:endParaRPr lang="en-US" sz="1600" b="1" dirty="0">
              <a:latin typeface="Consolas" charset="0"/>
              <a:ea typeface="Consolas" charset="0"/>
              <a:cs typeface="Consolas" charset="0"/>
            </a:endParaRPr>
          </a:p>
        </p:txBody>
      </p:sp>
      <p:sp>
        <p:nvSpPr>
          <p:cNvPr id="645" name="Shape 645"/>
          <p:cNvSpPr/>
          <p:nvPr/>
        </p:nvSpPr>
        <p:spPr>
          <a:xfrm>
            <a:off x="4283807" y="4386272"/>
            <a:ext cx="738300" cy="390899"/>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a:t>
            </a:r>
            <a:endParaRPr lang="en-US" sz="1600" b="1" dirty="0">
              <a:latin typeface="Consolas" charset="0"/>
              <a:ea typeface="Consolas" charset="0"/>
              <a:cs typeface="Consolas" charset="0"/>
            </a:endParaRPr>
          </a:p>
        </p:txBody>
      </p:sp>
      <p:sp>
        <p:nvSpPr>
          <p:cNvPr id="647" name="Shape 647"/>
          <p:cNvSpPr/>
          <p:nvPr/>
        </p:nvSpPr>
        <p:spPr>
          <a:xfrm>
            <a:off x="4278538" y="4928075"/>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a:latin typeface="Consolas" charset="0"/>
                <a:ea typeface="Consolas" charset="0"/>
                <a:cs typeface="Consolas" charset="0"/>
              </a:rPr>
              <a:t>h2</a:t>
            </a:r>
          </a:p>
        </p:txBody>
      </p:sp>
      <p:sp>
        <p:nvSpPr>
          <p:cNvPr id="648" name="Shape 648"/>
          <p:cNvSpPr/>
          <p:nvPr/>
        </p:nvSpPr>
        <p:spPr>
          <a:xfrm>
            <a:off x="3412219" y="3652218"/>
            <a:ext cx="1579200" cy="429900"/>
          </a:xfrm>
          <a:prstGeom prst="rect">
            <a:avLst/>
          </a:prstGeom>
          <a:solidFill>
            <a:schemeClr val="lt1"/>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800" dirty="0">
                <a:latin typeface="Consolas"/>
                <a:ea typeface="Consolas"/>
                <a:cs typeface="Consolas"/>
                <a:sym typeface="Consolas"/>
              </a:rPr>
              <a:t>v = </a:t>
            </a:r>
            <a:r>
              <a:rPr lang="en-US" sz="1800" dirty="0" smtClean="0">
                <a:latin typeface="Consolas"/>
                <a:ea typeface="Consolas"/>
                <a:cs typeface="Consolas"/>
                <a:sym typeface="Consolas"/>
              </a:rPr>
              <a:t>u</a:t>
            </a:r>
            <a:endParaRPr lang="en-US" sz="1800" dirty="0">
              <a:latin typeface="Consolas"/>
              <a:ea typeface="Consolas"/>
              <a:cs typeface="Consolas"/>
              <a:sym typeface="Consolas"/>
            </a:endParaRPr>
          </a:p>
        </p:txBody>
      </p:sp>
      <p:sp>
        <p:nvSpPr>
          <p:cNvPr id="649" name="Shape 649"/>
          <p:cNvSpPr/>
          <p:nvPr/>
        </p:nvSpPr>
        <p:spPr>
          <a:xfrm>
            <a:off x="3547801" y="297196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sym typeface="Consolas"/>
              </a:rPr>
              <a:t>u</a:t>
            </a:r>
            <a:endParaRPr lang="en-US" sz="1600" b="1" dirty="0">
              <a:latin typeface="Consolas" charset="0"/>
              <a:ea typeface="Consolas" charset="0"/>
              <a:cs typeface="Consolas" charset="0"/>
              <a:sym typeface="Consolas"/>
            </a:endParaRPr>
          </a:p>
        </p:txBody>
      </p:sp>
      <p:cxnSp>
        <p:nvCxnSpPr>
          <p:cNvPr id="650" name="Shape 650"/>
          <p:cNvCxnSpPr>
            <a:stCxn id="651" idx="2"/>
            <a:endCxn id="649" idx="3"/>
          </p:cNvCxnSpPr>
          <p:nvPr/>
        </p:nvCxnSpPr>
        <p:spPr>
          <a:xfrm flipH="1">
            <a:off x="3955201" y="3185509"/>
            <a:ext cx="323337" cy="2004"/>
          </a:xfrm>
          <a:prstGeom prst="straightConnector1">
            <a:avLst/>
          </a:prstGeom>
          <a:noFill/>
          <a:ln w="28575" cap="flat" cmpd="sng">
            <a:solidFill>
              <a:srgbClr val="0000FF"/>
            </a:solidFill>
            <a:prstDash val="solid"/>
            <a:round/>
            <a:headEnd type="triangle" w="lg" len="lg"/>
            <a:tailEnd type="none" w="lg" len="lg"/>
          </a:ln>
        </p:spPr>
      </p:cxnSp>
      <p:sp>
        <p:nvSpPr>
          <p:cNvPr id="651" name="Shape 651"/>
          <p:cNvSpPr/>
          <p:nvPr/>
        </p:nvSpPr>
        <p:spPr>
          <a:xfrm>
            <a:off x="4278538" y="2990059"/>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a:latin typeface="Consolas" charset="0"/>
                <a:ea typeface="Consolas" charset="0"/>
                <a:cs typeface="Consolas" charset="0"/>
              </a:rPr>
              <a:t>h2</a:t>
            </a:r>
          </a:p>
        </p:txBody>
      </p:sp>
      <p:sp>
        <p:nvSpPr>
          <p:cNvPr id="652" name="Shape 652"/>
          <p:cNvSpPr/>
          <p:nvPr/>
        </p:nvSpPr>
        <p:spPr>
          <a:xfrm>
            <a:off x="3533429" y="490236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smtClean="0">
                <a:latin typeface="Consolas" charset="0"/>
                <a:ea typeface="Consolas" charset="0"/>
                <a:cs typeface="Consolas" charset="0"/>
                <a:sym typeface="Consolas"/>
              </a:rPr>
              <a:t>u</a:t>
            </a:r>
            <a:endParaRPr lang="en-US" sz="1600" b="1" dirty="0">
              <a:latin typeface="Consolas" charset="0"/>
              <a:ea typeface="Consolas" charset="0"/>
              <a:cs typeface="Consolas" charset="0"/>
              <a:sym typeface="Consolas"/>
            </a:endParaRPr>
          </a:p>
        </p:txBody>
      </p:sp>
      <p:cxnSp>
        <p:nvCxnSpPr>
          <p:cNvPr id="653" name="Shape 653"/>
          <p:cNvCxnSpPr>
            <a:stCxn id="647" idx="2"/>
            <a:endCxn id="652" idx="3"/>
          </p:cNvCxnSpPr>
          <p:nvPr/>
        </p:nvCxnSpPr>
        <p:spPr>
          <a:xfrm flipH="1" flipV="1">
            <a:off x="3940829" y="5117913"/>
            <a:ext cx="337709" cy="5612"/>
          </a:xfrm>
          <a:prstGeom prst="straightConnector1">
            <a:avLst/>
          </a:prstGeom>
          <a:noFill/>
          <a:ln w="28575" cap="flat" cmpd="sng">
            <a:solidFill>
              <a:srgbClr val="0000FF"/>
            </a:solidFill>
            <a:prstDash val="solid"/>
            <a:round/>
            <a:headEnd type="triangle" w="lg" len="lg"/>
            <a:tailEnd type="none" w="lg" len="lg"/>
          </a:ln>
        </p:spPr>
      </p:cxnSp>
      <p:sp>
        <p:nvSpPr>
          <p:cNvPr id="655" name="Shape 655"/>
          <p:cNvSpPr/>
          <p:nvPr/>
        </p:nvSpPr>
        <p:spPr>
          <a:xfrm>
            <a:off x="1098551" y="2616875"/>
            <a:ext cx="1812550" cy="6531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endParaRPr sz="1400"/>
          </a:p>
        </p:txBody>
      </p:sp>
      <p:cxnSp>
        <p:nvCxnSpPr>
          <p:cNvPr id="656" name="Shape 656"/>
          <p:cNvCxnSpPr/>
          <p:nvPr/>
        </p:nvCxnSpPr>
        <p:spPr>
          <a:xfrm flipH="1">
            <a:off x="3113425" y="2303125"/>
            <a:ext cx="12000" cy="3354000"/>
          </a:xfrm>
          <a:prstGeom prst="straightConnector1">
            <a:avLst/>
          </a:prstGeom>
          <a:noFill/>
          <a:ln w="9525" cap="flat" cmpd="sng">
            <a:solidFill>
              <a:schemeClr val="dk2"/>
            </a:solidFill>
            <a:prstDash val="solid"/>
            <a:round/>
            <a:headEnd type="none" w="lg" len="lg"/>
            <a:tailEnd type="none" w="lg" len="lg"/>
          </a:ln>
        </p:spPr>
      </p:cxnSp>
      <p:sp>
        <p:nvSpPr>
          <p:cNvPr id="35" name="Shape 576"/>
          <p:cNvSpPr txBox="1">
            <a:spLocks noGrp="1"/>
          </p:cNvSpPr>
          <p:nvPr>
            <p:ph type="title"/>
          </p:nvPr>
        </p:nvSpPr>
        <p:spPr>
          <a:xfrm>
            <a:off x="362855" y="10039"/>
            <a:ext cx="8454571" cy="1143000"/>
          </a:xfrm>
          <a:prstGeom prst="rect">
            <a:avLst/>
          </a:prstGeom>
        </p:spPr>
        <p:txBody>
          <a:bodyPr vert="horz" lIns="91425" tIns="91425" rIns="91425" bIns="91425" rtlCol="0" anchor="ctr" anchorCtr="0">
            <a:noAutofit/>
          </a:bodyPr>
          <a:lstStyle/>
          <a:p>
            <a:r>
              <a:rPr lang="en-US" sz="3600" dirty="0"/>
              <a:t>Pointer Analysis in </a:t>
            </a:r>
            <a:r>
              <a:rPr lang="en-US" sz="3600" dirty="0" err="1"/>
              <a:t>Datalog</a:t>
            </a:r>
            <a:r>
              <a:rPr lang="en-US" sz="3600" dirty="0" smtClean="0"/>
              <a:t>: Intra-procedural</a:t>
            </a:r>
            <a:endParaRPr lang="en-US" sz="3600" dirty="0"/>
          </a:p>
        </p:txBody>
      </p:sp>
      <p:sp>
        <p:nvSpPr>
          <p:cNvPr id="38" name="Shape 654"/>
          <p:cNvSpPr txBox="1"/>
          <p:nvPr/>
        </p:nvSpPr>
        <p:spPr>
          <a:xfrm>
            <a:off x="5379826" y="2470726"/>
            <a:ext cx="3437600" cy="3611700"/>
          </a:xfrm>
          <a:prstGeom prst="rect">
            <a:avLst/>
          </a:prstGeom>
          <a:noFill/>
          <a:ln>
            <a:noFill/>
          </a:ln>
        </p:spPr>
        <p:txBody>
          <a:bodyPr lIns="91425" tIns="91425" rIns="91425" bIns="91425" anchor="t" anchorCtr="0">
            <a:noAutofit/>
          </a:bodyPr>
          <a:lstStyle/>
          <a:p>
            <a:r>
              <a:rPr lang="en-US" sz="2000" b="1" dirty="0" smtClean="0">
                <a:solidFill>
                  <a:srgbClr val="7030A0"/>
                </a:solidFill>
                <a:latin typeface="+mn-lt"/>
                <a:ea typeface="Calibri Regular" charset="0"/>
                <a:cs typeface="Calibri Regular" charset="0"/>
                <a:sym typeface="Shadows Into Light"/>
              </a:rPr>
              <a:t>Input Relations:</a:t>
            </a:r>
          </a:p>
          <a:p>
            <a:r>
              <a:rPr lang="en-US" sz="1700" dirty="0">
                <a:solidFill>
                  <a:schemeClr val="tx1"/>
                </a:solidFill>
                <a:latin typeface="Consolas"/>
                <a:ea typeface="Consolas"/>
                <a:cs typeface="Consolas"/>
                <a:sym typeface="Consolas"/>
              </a:rPr>
              <a:t>new   (</a:t>
            </a:r>
            <a:r>
              <a:rPr lang="en-US" sz="1700" dirty="0" err="1">
                <a:solidFill>
                  <a:schemeClr val="tx1"/>
                </a:solidFill>
                <a:latin typeface="Consolas"/>
                <a:ea typeface="Consolas"/>
                <a:cs typeface="Consolas"/>
                <a:sym typeface="Consolas"/>
              </a:rPr>
              <a:t>v:V</a:t>
            </a:r>
            <a:r>
              <a:rPr lang="en-US" sz="1700" dirty="0">
                <a:solidFill>
                  <a:schemeClr val="tx1"/>
                </a:solidFill>
                <a:latin typeface="Consolas"/>
                <a:ea typeface="Consolas"/>
                <a:cs typeface="Consolas"/>
                <a:sym typeface="Consolas"/>
              </a:rPr>
              <a:t>, </a:t>
            </a:r>
            <a:r>
              <a:rPr lang="en-US" sz="1700" dirty="0" err="1">
                <a:solidFill>
                  <a:schemeClr val="tx1"/>
                </a:solidFill>
                <a:latin typeface="Consolas"/>
                <a:ea typeface="Consolas"/>
                <a:cs typeface="Consolas"/>
                <a:sym typeface="Consolas"/>
              </a:rPr>
              <a:t>h:H</a:t>
            </a:r>
            <a:r>
              <a:rPr lang="en-US" sz="1700" dirty="0">
                <a:solidFill>
                  <a:schemeClr val="tx1"/>
                </a:solidFill>
                <a:latin typeface="Consolas"/>
                <a:ea typeface="Consolas"/>
                <a:cs typeface="Consolas"/>
                <a:sym typeface="Consolas"/>
              </a:rPr>
              <a:t>)</a:t>
            </a:r>
          </a:p>
          <a:p>
            <a:r>
              <a:rPr lang="en-US" sz="1700" dirty="0">
                <a:solidFill>
                  <a:schemeClr val="tx1"/>
                </a:solidFill>
                <a:latin typeface="Consolas"/>
                <a:ea typeface="Consolas"/>
                <a:cs typeface="Consolas"/>
                <a:sym typeface="Consolas"/>
              </a:rPr>
              <a:t>assign(</a:t>
            </a:r>
            <a:r>
              <a:rPr lang="en-US" sz="1700" dirty="0" err="1">
                <a:solidFill>
                  <a:schemeClr val="tx1"/>
                </a:solidFill>
                <a:latin typeface="Consolas"/>
                <a:ea typeface="Consolas"/>
                <a:cs typeface="Consolas"/>
                <a:sym typeface="Consolas"/>
              </a:rPr>
              <a:t>v:V</a:t>
            </a:r>
            <a:r>
              <a:rPr lang="en-US" sz="1700" dirty="0">
                <a:solidFill>
                  <a:schemeClr val="tx1"/>
                </a:solidFill>
                <a:latin typeface="Consolas"/>
                <a:ea typeface="Consolas"/>
                <a:cs typeface="Consolas"/>
                <a:sym typeface="Consolas"/>
              </a:rPr>
              <a:t>, </a:t>
            </a:r>
            <a:r>
              <a:rPr lang="en-US" sz="1700" dirty="0" err="1">
                <a:solidFill>
                  <a:schemeClr val="tx1"/>
                </a:solidFill>
                <a:latin typeface="Consolas"/>
                <a:ea typeface="Consolas"/>
                <a:cs typeface="Consolas"/>
                <a:sym typeface="Consolas"/>
              </a:rPr>
              <a:t>u:V</a:t>
            </a:r>
            <a:r>
              <a:rPr lang="en-US" sz="1700" dirty="0" smtClean="0">
                <a:solidFill>
                  <a:schemeClr val="tx1"/>
                </a:solidFill>
                <a:latin typeface="Consolas"/>
                <a:ea typeface="Consolas"/>
                <a:cs typeface="Consolas"/>
                <a:sym typeface="Consolas"/>
              </a:rPr>
              <a:t>) </a:t>
            </a:r>
          </a:p>
          <a:p>
            <a:endParaRPr sz="1800" b="1" dirty="0" smtClean="0">
              <a:latin typeface="Consolas"/>
              <a:ea typeface="Consolas"/>
              <a:cs typeface="Consolas"/>
              <a:sym typeface="Consolas"/>
            </a:endParaRPr>
          </a:p>
          <a:p>
            <a:r>
              <a:rPr lang="en-US" sz="2000" b="1" dirty="0" smtClean="0">
                <a:solidFill>
                  <a:srgbClr val="7030A0"/>
                </a:solidFill>
                <a:latin typeface="+mn-lt"/>
                <a:ea typeface="Calibri Regular" charset="0"/>
                <a:cs typeface="Calibri Regular" charset="0"/>
                <a:sym typeface="Shadows Into Light"/>
              </a:rPr>
              <a:t>Output Relations:</a:t>
            </a:r>
          </a:p>
          <a:p>
            <a:r>
              <a:rPr lang="en-US" sz="1700" b="1" dirty="0" smtClean="0">
                <a:solidFill>
                  <a:srgbClr val="FF0000"/>
                </a:solidFill>
                <a:latin typeface="Consolas"/>
                <a:ea typeface="Consolas"/>
                <a:cs typeface="Consolas"/>
                <a:sym typeface="Consolas"/>
              </a:rPr>
              <a:t>points(</a:t>
            </a:r>
            <a:r>
              <a:rPr lang="en-US" sz="1700" b="1" dirty="0" err="1" smtClean="0">
                <a:solidFill>
                  <a:srgbClr val="FF0000"/>
                </a:solidFill>
                <a:latin typeface="Consolas"/>
                <a:ea typeface="Consolas"/>
                <a:cs typeface="Consolas"/>
                <a:sym typeface="Consolas"/>
              </a:rPr>
              <a:t>v:V</a:t>
            </a:r>
            <a:r>
              <a:rPr lang="en-US" sz="1700" b="1" dirty="0" smtClean="0">
                <a:solidFill>
                  <a:srgbClr val="FF0000"/>
                </a:solidFill>
                <a:latin typeface="Consolas"/>
                <a:ea typeface="Consolas"/>
                <a:cs typeface="Consolas"/>
                <a:sym typeface="Consolas"/>
              </a:rPr>
              <a:t>, </a:t>
            </a:r>
            <a:r>
              <a:rPr lang="en-US" sz="1700" b="1" dirty="0" err="1" smtClean="0">
                <a:solidFill>
                  <a:srgbClr val="FF0000"/>
                </a:solidFill>
                <a:latin typeface="Consolas"/>
                <a:ea typeface="Consolas"/>
                <a:cs typeface="Consolas"/>
                <a:sym typeface="Consolas"/>
              </a:rPr>
              <a:t>h:H</a:t>
            </a:r>
            <a:r>
              <a:rPr lang="en-US" sz="1700" b="1" dirty="0" smtClean="0">
                <a:solidFill>
                  <a:srgbClr val="FF0000"/>
                </a:solidFill>
                <a:latin typeface="Consolas"/>
                <a:ea typeface="Consolas"/>
                <a:cs typeface="Consolas"/>
                <a:sym typeface="Consolas"/>
              </a:rPr>
              <a:t>)</a:t>
            </a:r>
          </a:p>
          <a:p>
            <a:endParaRPr sz="1800" b="1" dirty="0" smtClean="0">
              <a:latin typeface="Consolas"/>
              <a:ea typeface="Consolas"/>
              <a:cs typeface="Consolas"/>
              <a:sym typeface="Consolas"/>
            </a:endParaRPr>
          </a:p>
          <a:p>
            <a:r>
              <a:rPr lang="en-US" sz="2000" b="1" dirty="0" smtClean="0">
                <a:solidFill>
                  <a:srgbClr val="7030A0"/>
                </a:solidFill>
                <a:latin typeface="+mn-lt"/>
                <a:ea typeface="Calibri Regular" charset="0"/>
                <a:cs typeface="Calibri Regular" charset="0"/>
                <a:sym typeface="Shadows Into Light"/>
              </a:rPr>
              <a:t>Rules:</a:t>
            </a:r>
          </a:p>
          <a:p>
            <a:pPr>
              <a:buClr>
                <a:schemeClr val="dk1"/>
              </a:buClr>
            </a:pPr>
            <a:endParaRPr sz="1800" b="1" dirty="0" smtClean="0">
              <a:solidFill>
                <a:schemeClr val="dk1"/>
              </a:solidFill>
              <a:latin typeface="Consolas"/>
              <a:ea typeface="Consolas"/>
              <a:cs typeface="Consolas"/>
              <a:sym typeface="Consolas"/>
            </a:endParaRPr>
          </a:p>
          <a:p>
            <a:endParaRPr sz="2000" b="1" dirty="0" smtClean="0">
              <a:latin typeface="Calibri Regular" charset="0"/>
              <a:ea typeface="Calibri Regular" charset="0"/>
              <a:cs typeface="Calibri Regular" charset="0"/>
              <a:sym typeface="Shadows Into Light"/>
            </a:endParaRPr>
          </a:p>
          <a:p>
            <a:endParaRPr sz="1800" b="1" dirty="0" smtClean="0">
              <a:latin typeface="Consolas"/>
              <a:ea typeface="Consolas"/>
              <a:cs typeface="Consolas"/>
              <a:sym typeface="Consolas"/>
            </a:endParaRPr>
          </a:p>
          <a:p>
            <a:endParaRPr sz="2400" b="1" dirty="0">
              <a:latin typeface="Calibri Regular" charset="0"/>
              <a:ea typeface="Calibri Regular" charset="0"/>
              <a:cs typeface="Calibri Regular" charset="0"/>
              <a:sym typeface="Shadows Into Light"/>
            </a:endParaRPr>
          </a:p>
        </p:txBody>
      </p:sp>
      <p:cxnSp>
        <p:nvCxnSpPr>
          <p:cNvPr id="68" name="Shape 646"/>
          <p:cNvCxnSpPr/>
          <p:nvPr/>
        </p:nvCxnSpPr>
        <p:spPr>
          <a:xfrm flipH="1" flipV="1">
            <a:off x="3953465" y="4600197"/>
            <a:ext cx="333785" cy="484632"/>
          </a:xfrm>
          <a:prstGeom prst="straightConnector1">
            <a:avLst/>
          </a:prstGeom>
          <a:noFill/>
          <a:ln w="28575" cap="flat" cmpd="sng">
            <a:solidFill>
              <a:srgbClr val="0000FF"/>
            </a:solidFill>
            <a:prstDash val="solid"/>
            <a:round/>
            <a:headEnd type="triangle" w="lg" len="lg"/>
            <a:tailEnd type="none" w="lg" len="lg"/>
          </a:ln>
        </p:spPr>
      </p:cxnSp>
      <p:sp>
        <p:nvSpPr>
          <p:cNvPr id="31" name="Shape 802"/>
          <p:cNvSpPr txBox="1"/>
          <p:nvPr/>
        </p:nvSpPr>
        <p:spPr>
          <a:xfrm>
            <a:off x="0" y="4546625"/>
            <a:ext cx="1153800" cy="653100"/>
          </a:xfrm>
          <a:prstGeom prst="rect">
            <a:avLst/>
          </a:prstGeom>
          <a:noFill/>
          <a:ln>
            <a:noFill/>
          </a:ln>
        </p:spPr>
        <p:txBody>
          <a:bodyPr lIns="91425" tIns="91425" rIns="91425" bIns="91425" anchor="t" anchorCtr="0">
            <a:noAutofit/>
          </a:bodyPr>
          <a:lstStyle/>
          <a:p>
            <a:pPr algn="ctr"/>
            <a:r>
              <a:rPr lang="en-US" sz="2000" dirty="0">
                <a:latin typeface="Calibri Regular" charset="0"/>
                <a:ea typeface="Calibri Regular" charset="0"/>
                <a:cs typeface="Calibri Regular" charset="0"/>
                <a:sym typeface="Shadows Into Light"/>
              </a:rPr>
              <a:t>After:</a:t>
            </a:r>
          </a:p>
        </p:txBody>
      </p:sp>
      <p:sp>
        <p:nvSpPr>
          <p:cNvPr id="32" name="Shape 803"/>
          <p:cNvSpPr txBox="1"/>
          <p:nvPr/>
        </p:nvSpPr>
        <p:spPr>
          <a:xfrm>
            <a:off x="13391" y="2700625"/>
            <a:ext cx="1063800" cy="591600"/>
          </a:xfrm>
          <a:prstGeom prst="rect">
            <a:avLst/>
          </a:prstGeom>
          <a:noFill/>
          <a:ln>
            <a:noFill/>
          </a:ln>
        </p:spPr>
        <p:txBody>
          <a:bodyPr lIns="91425" tIns="91425" rIns="91425" bIns="91425" anchor="t" anchorCtr="0">
            <a:noAutofit/>
          </a:bodyPr>
          <a:lstStyle/>
          <a:p>
            <a:pPr algn="ctr"/>
            <a:r>
              <a:rPr lang="en-US" sz="2000" dirty="0">
                <a:latin typeface="Calibri Regular" charset="0"/>
                <a:ea typeface="Calibri Regular" charset="0"/>
                <a:cs typeface="Calibri Regular" charset="0"/>
                <a:sym typeface="Shadows Into Light"/>
              </a:rPr>
              <a:t>Before: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
                                        </p:tgtEl>
                                        <p:attrNameLst>
                                          <p:attrName>style.visibility</p:attrName>
                                        </p:attrNameLst>
                                      </p:cBhvr>
                                      <p:to>
                                        <p:strVal val="visible"/>
                                      </p:to>
                                    </p:set>
                                    <p:animEffect transition="in" filter="dissolve">
                                      <p:cBhvr>
                                        <p:cTn id="7" dur="500"/>
                                        <p:tgtEl>
                                          <p:spTgt spid="65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8">
                                            <p:txEl>
                                              <p:pRg st="5" end="5"/>
                                            </p:txEl>
                                          </p:spTgt>
                                        </p:tgtEl>
                                        <p:attrNameLst>
                                          <p:attrName>style.visibility</p:attrName>
                                        </p:attrNameLst>
                                      </p:cBhvr>
                                      <p:to>
                                        <p:strVal val="visible"/>
                                      </p:to>
                                    </p:set>
                                    <p:animEffect transition="in" filter="dissolve">
                                      <p:cBhvr>
                                        <p:cTn id="12" dur="500"/>
                                        <p:tgtEl>
                                          <p:spTgt spid="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cxnSp>
        <p:nvCxnSpPr>
          <p:cNvPr id="699" name="Shape 699"/>
          <p:cNvCxnSpPr/>
          <p:nvPr/>
        </p:nvCxnSpPr>
        <p:spPr>
          <a:xfrm flipH="1">
            <a:off x="3113425" y="2303125"/>
            <a:ext cx="12000" cy="3354000"/>
          </a:xfrm>
          <a:prstGeom prst="straightConnector1">
            <a:avLst/>
          </a:prstGeom>
          <a:noFill/>
          <a:ln w="9525" cap="flat" cmpd="sng">
            <a:solidFill>
              <a:schemeClr val="dk2"/>
            </a:solidFill>
            <a:prstDash val="solid"/>
            <a:round/>
            <a:headEnd type="none" w="lg" len="lg"/>
            <a:tailEnd type="none" w="lg" len="lg"/>
          </a:ln>
        </p:spPr>
      </p:cxnSp>
      <p:sp>
        <p:nvSpPr>
          <p:cNvPr id="728" name="Shape 728"/>
          <p:cNvSpPr/>
          <p:nvPr/>
        </p:nvSpPr>
        <p:spPr>
          <a:xfrm>
            <a:off x="1077190" y="2303125"/>
            <a:ext cx="2043009" cy="33540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endParaRPr sz="1400"/>
          </a:p>
        </p:txBody>
      </p:sp>
      <p:sp>
        <p:nvSpPr>
          <p:cNvPr id="35" name="Shape 576"/>
          <p:cNvSpPr txBox="1">
            <a:spLocks noGrp="1"/>
          </p:cNvSpPr>
          <p:nvPr>
            <p:ph type="title"/>
          </p:nvPr>
        </p:nvSpPr>
        <p:spPr>
          <a:xfrm>
            <a:off x="362855" y="10039"/>
            <a:ext cx="8454571" cy="1143000"/>
          </a:xfrm>
          <a:prstGeom prst="rect">
            <a:avLst/>
          </a:prstGeom>
        </p:spPr>
        <p:txBody>
          <a:bodyPr vert="horz" lIns="91425" tIns="91425" rIns="91425" bIns="91425" rtlCol="0" anchor="ctr" anchorCtr="0">
            <a:noAutofit/>
          </a:bodyPr>
          <a:lstStyle/>
          <a:p>
            <a:r>
              <a:rPr lang="en-US" sz="3600" dirty="0"/>
              <a:t>Pointer Analysis in </a:t>
            </a:r>
            <a:r>
              <a:rPr lang="en-US" sz="3600" dirty="0" err="1"/>
              <a:t>Datalog</a:t>
            </a:r>
            <a:r>
              <a:rPr lang="en-US" sz="3600" dirty="0" smtClean="0"/>
              <a:t>: Intra-procedural</a:t>
            </a:r>
            <a:endParaRPr lang="en-US" sz="3600" dirty="0"/>
          </a:p>
        </p:txBody>
      </p:sp>
      <p:sp>
        <p:nvSpPr>
          <p:cNvPr id="39" name="Shape 716"/>
          <p:cNvSpPr txBox="1"/>
          <p:nvPr/>
        </p:nvSpPr>
        <p:spPr>
          <a:xfrm>
            <a:off x="5379826" y="2470726"/>
            <a:ext cx="3611700" cy="36117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700" dirty="0">
                <a:latin typeface="Consolas"/>
                <a:ea typeface="Consolas"/>
                <a:cs typeface="Consolas"/>
                <a:sym typeface="Consolas"/>
              </a:rPr>
              <a:t>new   (</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h:H</a:t>
            </a:r>
            <a:r>
              <a:rPr lang="en-US" sz="1700" dirty="0">
                <a:latin typeface="Consolas"/>
                <a:ea typeface="Consolas"/>
                <a:cs typeface="Consolas"/>
                <a:sym typeface="Consolas"/>
              </a:rPr>
              <a:t>)</a:t>
            </a:r>
          </a:p>
          <a:p>
            <a:r>
              <a:rPr lang="en-US" sz="1700" dirty="0">
                <a:latin typeface="Consolas"/>
                <a:ea typeface="Consolas"/>
                <a:cs typeface="Consolas"/>
                <a:sym typeface="Consolas"/>
              </a:rPr>
              <a:t>assign(</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u:V</a:t>
            </a:r>
            <a:r>
              <a:rPr lang="en-US" sz="1700" dirty="0">
                <a:latin typeface="Consolas"/>
                <a:ea typeface="Consolas"/>
                <a:cs typeface="Consolas"/>
                <a:sym typeface="Consolas"/>
              </a:rPr>
              <a:t>)</a:t>
            </a:r>
          </a:p>
          <a:p>
            <a:endParaRPr sz="1800"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Output Relations:</a:t>
            </a:r>
          </a:p>
          <a:p>
            <a:r>
              <a:rPr lang="en-US" sz="1700" dirty="0">
                <a:latin typeface="Consolas"/>
                <a:ea typeface="Consolas"/>
                <a:cs typeface="Consolas"/>
                <a:sym typeface="Consolas"/>
              </a:rPr>
              <a:t>points(</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h:H</a:t>
            </a:r>
            <a:r>
              <a:rPr lang="en-US" sz="1700" dirty="0">
                <a:latin typeface="Consolas"/>
                <a:ea typeface="Consolas"/>
                <a:cs typeface="Consolas"/>
                <a:sym typeface="Consolas"/>
              </a:rPr>
              <a:t>)</a:t>
            </a:r>
          </a:p>
          <a:p>
            <a:endParaRPr sz="1800"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Rules:</a:t>
            </a:r>
          </a:p>
          <a:p>
            <a:r>
              <a:rPr lang="en-US" sz="1700" b="1" dirty="0">
                <a:solidFill>
                  <a:srgbClr val="FF0000"/>
                </a:solidFill>
                <a:latin typeface="Consolas"/>
                <a:ea typeface="Consolas"/>
                <a:cs typeface="Consolas"/>
                <a:sym typeface="Consolas"/>
              </a:rPr>
              <a:t>points(v, h) :- new(v, h).</a:t>
            </a:r>
          </a:p>
          <a:p>
            <a:endParaRPr sz="1800" dirty="0">
              <a:solidFill>
                <a:schemeClr val="dk1"/>
              </a:solidFill>
              <a:latin typeface="Consolas"/>
              <a:ea typeface="Consolas"/>
              <a:cs typeface="Consolas"/>
              <a:sym typeface="Consolas"/>
            </a:endParaRPr>
          </a:p>
          <a:p>
            <a:endParaRPr sz="1800" dirty="0">
              <a:solidFill>
                <a:schemeClr val="dk1"/>
              </a:solidFill>
              <a:latin typeface="Consolas"/>
              <a:ea typeface="Consolas"/>
              <a:cs typeface="Consolas"/>
              <a:sym typeface="Consolas"/>
            </a:endParaRPr>
          </a:p>
          <a:p>
            <a:endParaRPr sz="1800" dirty="0">
              <a:latin typeface="Consolas"/>
              <a:ea typeface="Consolas"/>
              <a:cs typeface="Consolas"/>
              <a:sym typeface="Consolas"/>
            </a:endParaRPr>
          </a:p>
          <a:p>
            <a:endParaRPr sz="2400" dirty="0">
              <a:latin typeface="Calibri Regular" charset="0"/>
              <a:ea typeface="Calibri Regular" charset="0"/>
              <a:cs typeface="Calibri Regular" charset="0"/>
              <a:sym typeface="Shadows Into Light"/>
            </a:endParaRPr>
          </a:p>
        </p:txBody>
      </p:sp>
      <p:sp>
        <p:nvSpPr>
          <p:cNvPr id="67" name="Shape 638"/>
          <p:cNvSpPr/>
          <p:nvPr/>
        </p:nvSpPr>
        <p:spPr>
          <a:xfrm>
            <a:off x="1304019" y="3651883"/>
            <a:ext cx="1579200" cy="429900"/>
          </a:xfrm>
          <a:prstGeom prst="rect">
            <a:avLst/>
          </a:prstGeom>
          <a:solidFill>
            <a:schemeClr val="lt1"/>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800" dirty="0">
                <a:solidFill>
                  <a:schemeClr val="tx1"/>
                </a:solidFill>
                <a:latin typeface="Consolas"/>
                <a:ea typeface="Consolas"/>
                <a:cs typeface="Consolas"/>
                <a:sym typeface="Consolas"/>
              </a:rPr>
              <a:t>v = new </a:t>
            </a:r>
            <a:r>
              <a:rPr lang="en-US" sz="1800" dirty="0" smtClean="0">
                <a:solidFill>
                  <a:schemeClr val="tx1"/>
                </a:solidFill>
                <a:latin typeface="Consolas"/>
                <a:ea typeface="Consolas"/>
                <a:cs typeface="Consolas"/>
                <a:sym typeface="Consolas"/>
              </a:rPr>
              <a:t>h</a:t>
            </a:r>
            <a:endParaRPr lang="en-US" sz="1800" dirty="0">
              <a:solidFill>
                <a:schemeClr val="tx1"/>
              </a:solidFill>
              <a:latin typeface="Consolas"/>
              <a:ea typeface="Consolas"/>
              <a:cs typeface="Consolas"/>
              <a:sym typeface="Consolas"/>
            </a:endParaRPr>
          </a:p>
        </p:txBody>
      </p:sp>
      <p:grpSp>
        <p:nvGrpSpPr>
          <p:cNvPr id="68" name="Group 67"/>
          <p:cNvGrpSpPr/>
          <p:nvPr/>
        </p:nvGrpSpPr>
        <p:grpSpPr>
          <a:xfrm>
            <a:off x="1356124" y="2721305"/>
            <a:ext cx="1494402" cy="2594396"/>
            <a:chOff x="1356124" y="2721305"/>
            <a:chExt cx="1494402" cy="2594396"/>
          </a:xfrm>
        </p:grpSpPr>
        <p:sp>
          <p:nvSpPr>
            <p:cNvPr id="69" name="Shape 630"/>
            <p:cNvSpPr/>
            <p:nvPr/>
          </p:nvSpPr>
          <p:spPr>
            <a:xfrm>
              <a:off x="1363401" y="2721305"/>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a:latin typeface="Consolas" charset="0"/>
                  <a:ea typeface="Consolas" charset="0"/>
                  <a:cs typeface="Consolas" charset="0"/>
                  <a:sym typeface="Consolas"/>
                </a:rPr>
                <a:t>v</a:t>
              </a:r>
            </a:p>
          </p:txBody>
        </p:sp>
        <p:cxnSp>
          <p:nvCxnSpPr>
            <p:cNvPr id="70" name="Shape 631"/>
            <p:cNvCxnSpPr/>
            <p:nvPr/>
          </p:nvCxnSpPr>
          <p:spPr>
            <a:xfrm flipH="1">
              <a:off x="1770801" y="2934851"/>
              <a:ext cx="336037" cy="2004"/>
            </a:xfrm>
            <a:prstGeom prst="straightConnector1">
              <a:avLst/>
            </a:prstGeom>
            <a:noFill/>
            <a:ln w="28575" cap="flat" cmpd="sng">
              <a:solidFill>
                <a:srgbClr val="0000FF"/>
              </a:solidFill>
              <a:prstDash val="solid"/>
              <a:round/>
              <a:headEnd type="triangle" w="lg" len="lg"/>
              <a:tailEnd type="none" w="lg" len="lg"/>
            </a:ln>
          </p:spPr>
        </p:cxnSp>
        <p:sp>
          <p:nvSpPr>
            <p:cNvPr id="71" name="Shape 633"/>
            <p:cNvSpPr/>
            <p:nvPr/>
          </p:nvSpPr>
          <p:spPr>
            <a:xfrm>
              <a:off x="1356124" y="4627665"/>
              <a:ext cx="396251" cy="3909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a:latin typeface="Consolas" charset="0"/>
                  <a:ea typeface="Consolas" charset="0"/>
                  <a:cs typeface="Consolas" charset="0"/>
                  <a:sym typeface="Consolas"/>
                </a:rPr>
                <a:t>v</a:t>
              </a:r>
            </a:p>
          </p:txBody>
        </p:sp>
        <p:cxnSp>
          <p:nvCxnSpPr>
            <p:cNvPr id="72" name="Shape 634"/>
            <p:cNvCxnSpPr/>
            <p:nvPr/>
          </p:nvCxnSpPr>
          <p:spPr>
            <a:xfrm flipH="1">
              <a:off x="1752375" y="4550164"/>
              <a:ext cx="359851" cy="272951"/>
            </a:xfrm>
            <a:prstGeom prst="straightConnector1">
              <a:avLst/>
            </a:prstGeom>
            <a:noFill/>
            <a:ln w="28575" cap="flat" cmpd="sng">
              <a:solidFill>
                <a:srgbClr val="0000FF"/>
              </a:solidFill>
              <a:prstDash val="solid"/>
              <a:round/>
              <a:headEnd type="triangle" w="lg" len="lg"/>
              <a:tailEnd type="none" w="lg" len="lg"/>
            </a:ln>
          </p:spPr>
        </p:cxnSp>
        <p:cxnSp>
          <p:nvCxnSpPr>
            <p:cNvPr id="73" name="Shape 636"/>
            <p:cNvCxnSpPr/>
            <p:nvPr/>
          </p:nvCxnSpPr>
          <p:spPr>
            <a:xfrm flipH="1" flipV="1">
              <a:off x="1752375" y="4823115"/>
              <a:ext cx="345244" cy="297136"/>
            </a:xfrm>
            <a:prstGeom prst="straightConnector1">
              <a:avLst/>
            </a:prstGeom>
            <a:noFill/>
            <a:ln w="28575" cap="flat" cmpd="sng">
              <a:solidFill>
                <a:srgbClr val="0000FF"/>
              </a:solidFill>
              <a:prstDash val="solid"/>
              <a:round/>
              <a:headEnd type="triangle" w="lg" len="lg"/>
              <a:tailEnd type="none" w="lg" len="lg"/>
            </a:ln>
          </p:spPr>
        </p:cxnSp>
        <p:sp>
          <p:nvSpPr>
            <p:cNvPr id="74" name="Shape 632"/>
            <p:cNvSpPr/>
            <p:nvPr/>
          </p:nvSpPr>
          <p:spPr>
            <a:xfrm>
              <a:off x="2106838" y="2739401"/>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h2</a:t>
              </a:r>
              <a:endParaRPr lang="en-US" sz="1600" b="1" dirty="0">
                <a:latin typeface="Consolas" charset="0"/>
                <a:ea typeface="Consolas" charset="0"/>
                <a:cs typeface="Consolas" charset="0"/>
              </a:endParaRPr>
            </a:p>
          </p:txBody>
        </p:sp>
        <p:sp>
          <p:nvSpPr>
            <p:cNvPr id="75" name="Shape 635"/>
            <p:cNvSpPr/>
            <p:nvPr/>
          </p:nvSpPr>
          <p:spPr>
            <a:xfrm>
              <a:off x="2112226" y="4354714"/>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h2</a:t>
              </a:r>
              <a:endParaRPr lang="en-US" sz="1600" b="1" dirty="0">
                <a:latin typeface="Consolas" charset="0"/>
                <a:ea typeface="Consolas" charset="0"/>
                <a:cs typeface="Consolas" charset="0"/>
              </a:endParaRPr>
            </a:p>
          </p:txBody>
        </p:sp>
        <p:sp>
          <p:nvSpPr>
            <p:cNvPr id="76" name="Shape 637"/>
            <p:cNvSpPr/>
            <p:nvPr/>
          </p:nvSpPr>
          <p:spPr>
            <a:xfrm>
              <a:off x="2097619" y="4924801"/>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a:t>
              </a:r>
              <a:endParaRPr lang="en-US" sz="1600" b="1" dirty="0">
                <a:latin typeface="Consolas" charset="0"/>
                <a:ea typeface="Consolas" charset="0"/>
                <a:cs typeface="Consolas" charset="0"/>
              </a:endParaRPr>
            </a:p>
          </p:txBody>
        </p:sp>
      </p:grpSp>
      <p:sp>
        <p:nvSpPr>
          <p:cNvPr id="77" name="Shape 648"/>
          <p:cNvSpPr/>
          <p:nvPr/>
        </p:nvSpPr>
        <p:spPr>
          <a:xfrm>
            <a:off x="3412219" y="3652218"/>
            <a:ext cx="1579200" cy="429900"/>
          </a:xfrm>
          <a:prstGeom prst="rect">
            <a:avLst/>
          </a:prstGeom>
          <a:solidFill>
            <a:schemeClr val="lt1"/>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800" dirty="0">
                <a:solidFill>
                  <a:schemeClr val="tx1"/>
                </a:solidFill>
                <a:latin typeface="Consolas"/>
                <a:ea typeface="Consolas"/>
                <a:cs typeface="Consolas"/>
                <a:sym typeface="Consolas"/>
              </a:rPr>
              <a:t>v = </a:t>
            </a:r>
            <a:r>
              <a:rPr lang="en-US" sz="1800" dirty="0" smtClean="0">
                <a:solidFill>
                  <a:schemeClr val="tx1"/>
                </a:solidFill>
                <a:latin typeface="Consolas"/>
                <a:ea typeface="Consolas"/>
                <a:cs typeface="Consolas"/>
                <a:sym typeface="Consolas"/>
              </a:rPr>
              <a:t>u</a:t>
            </a:r>
            <a:endParaRPr lang="en-US" sz="1800" dirty="0">
              <a:solidFill>
                <a:schemeClr val="tx1"/>
              </a:solidFill>
              <a:latin typeface="Consolas"/>
              <a:ea typeface="Consolas"/>
              <a:cs typeface="Consolas"/>
              <a:sym typeface="Consolas"/>
            </a:endParaRPr>
          </a:p>
        </p:txBody>
      </p:sp>
      <p:grpSp>
        <p:nvGrpSpPr>
          <p:cNvPr id="78" name="Group 77"/>
          <p:cNvGrpSpPr/>
          <p:nvPr/>
        </p:nvGrpSpPr>
        <p:grpSpPr>
          <a:xfrm>
            <a:off x="3533429" y="2438563"/>
            <a:ext cx="1488678" cy="2894900"/>
            <a:chOff x="3635029" y="2438563"/>
            <a:chExt cx="1488678" cy="2894900"/>
          </a:xfrm>
        </p:grpSpPr>
        <p:sp>
          <p:nvSpPr>
            <p:cNvPr id="79" name="Shape 640"/>
            <p:cNvSpPr/>
            <p:nvPr/>
          </p:nvSpPr>
          <p:spPr>
            <a:xfrm>
              <a:off x="3649401" y="243856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a:latin typeface="Consolas" charset="0"/>
                  <a:ea typeface="Consolas" charset="0"/>
                  <a:cs typeface="Consolas" charset="0"/>
                  <a:sym typeface="Consolas"/>
                </a:rPr>
                <a:t>v</a:t>
              </a:r>
            </a:p>
          </p:txBody>
        </p:sp>
        <p:cxnSp>
          <p:nvCxnSpPr>
            <p:cNvPr id="80" name="Shape 641"/>
            <p:cNvCxnSpPr/>
            <p:nvPr/>
          </p:nvCxnSpPr>
          <p:spPr>
            <a:xfrm flipH="1">
              <a:off x="4056801" y="2652109"/>
              <a:ext cx="323337" cy="2004"/>
            </a:xfrm>
            <a:prstGeom prst="straightConnector1">
              <a:avLst/>
            </a:prstGeom>
            <a:noFill/>
            <a:ln w="28575" cap="flat" cmpd="sng">
              <a:solidFill>
                <a:srgbClr val="0000FF"/>
              </a:solidFill>
              <a:prstDash val="solid"/>
              <a:round/>
              <a:headEnd type="triangle" w="lg" len="lg"/>
              <a:tailEnd type="none" w="lg" len="lg"/>
            </a:ln>
          </p:spPr>
        </p:cxnSp>
        <p:sp>
          <p:nvSpPr>
            <p:cNvPr id="81" name="Shape 643"/>
            <p:cNvSpPr/>
            <p:nvPr/>
          </p:nvSpPr>
          <p:spPr>
            <a:xfrm>
              <a:off x="3637375" y="4379347"/>
              <a:ext cx="405054" cy="3909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a:latin typeface="Consolas" charset="0"/>
                  <a:ea typeface="Consolas" charset="0"/>
                  <a:cs typeface="Consolas" charset="0"/>
                  <a:sym typeface="Consolas"/>
                </a:rPr>
                <a:t>v</a:t>
              </a:r>
            </a:p>
          </p:txBody>
        </p:sp>
        <p:cxnSp>
          <p:nvCxnSpPr>
            <p:cNvPr id="82" name="Shape 644"/>
            <p:cNvCxnSpPr/>
            <p:nvPr/>
          </p:nvCxnSpPr>
          <p:spPr>
            <a:xfrm flipH="1" flipV="1">
              <a:off x="4042429" y="4574797"/>
              <a:ext cx="342978" cy="6925"/>
            </a:xfrm>
            <a:prstGeom prst="straightConnector1">
              <a:avLst/>
            </a:prstGeom>
            <a:noFill/>
            <a:ln w="28575" cap="flat" cmpd="sng">
              <a:solidFill>
                <a:srgbClr val="0000FF"/>
              </a:solidFill>
              <a:prstDash val="solid"/>
              <a:round/>
              <a:headEnd type="triangle" w="lg" len="lg"/>
              <a:tailEnd type="none" w="lg" len="lg"/>
            </a:ln>
          </p:spPr>
        </p:cxnSp>
        <p:sp>
          <p:nvSpPr>
            <p:cNvPr id="83" name="Shape 642"/>
            <p:cNvSpPr/>
            <p:nvPr/>
          </p:nvSpPr>
          <p:spPr>
            <a:xfrm>
              <a:off x="4380138" y="2456659"/>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a:t>
              </a:r>
              <a:endParaRPr lang="en-US" sz="1600" b="1" dirty="0">
                <a:latin typeface="Consolas" charset="0"/>
                <a:ea typeface="Consolas" charset="0"/>
                <a:cs typeface="Consolas" charset="0"/>
              </a:endParaRPr>
            </a:p>
          </p:txBody>
        </p:sp>
        <p:sp>
          <p:nvSpPr>
            <p:cNvPr id="84" name="Shape 645"/>
            <p:cNvSpPr/>
            <p:nvPr/>
          </p:nvSpPr>
          <p:spPr>
            <a:xfrm>
              <a:off x="4385407" y="4386272"/>
              <a:ext cx="738300" cy="390899"/>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a:t>
              </a:r>
              <a:endParaRPr lang="en-US" sz="1600" b="1" dirty="0">
                <a:latin typeface="Consolas" charset="0"/>
                <a:ea typeface="Consolas" charset="0"/>
                <a:cs typeface="Consolas" charset="0"/>
              </a:endParaRPr>
            </a:p>
          </p:txBody>
        </p:sp>
        <p:sp>
          <p:nvSpPr>
            <p:cNvPr id="85" name="Shape 647"/>
            <p:cNvSpPr/>
            <p:nvPr/>
          </p:nvSpPr>
          <p:spPr>
            <a:xfrm>
              <a:off x="4380138" y="4928075"/>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a:latin typeface="Consolas" charset="0"/>
                  <a:ea typeface="Consolas" charset="0"/>
                  <a:cs typeface="Consolas" charset="0"/>
                </a:rPr>
                <a:t>h2</a:t>
              </a:r>
            </a:p>
          </p:txBody>
        </p:sp>
        <p:sp>
          <p:nvSpPr>
            <p:cNvPr id="86" name="Shape 649"/>
            <p:cNvSpPr/>
            <p:nvPr/>
          </p:nvSpPr>
          <p:spPr>
            <a:xfrm>
              <a:off x="3649401" y="297196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sym typeface="Consolas"/>
                </a:rPr>
                <a:t>u</a:t>
              </a:r>
              <a:endParaRPr lang="en-US" sz="1600" b="1" dirty="0">
                <a:latin typeface="Consolas" charset="0"/>
                <a:ea typeface="Consolas" charset="0"/>
                <a:cs typeface="Consolas" charset="0"/>
                <a:sym typeface="Consolas"/>
              </a:endParaRPr>
            </a:p>
          </p:txBody>
        </p:sp>
        <p:cxnSp>
          <p:nvCxnSpPr>
            <p:cNvPr id="87" name="Shape 650"/>
            <p:cNvCxnSpPr/>
            <p:nvPr/>
          </p:nvCxnSpPr>
          <p:spPr>
            <a:xfrm flipH="1">
              <a:off x="4056801" y="3185509"/>
              <a:ext cx="323337" cy="2004"/>
            </a:xfrm>
            <a:prstGeom prst="straightConnector1">
              <a:avLst/>
            </a:prstGeom>
            <a:noFill/>
            <a:ln w="28575" cap="flat" cmpd="sng">
              <a:solidFill>
                <a:srgbClr val="0000FF"/>
              </a:solidFill>
              <a:prstDash val="solid"/>
              <a:round/>
              <a:headEnd type="triangle" w="lg" len="lg"/>
              <a:tailEnd type="none" w="lg" len="lg"/>
            </a:ln>
          </p:spPr>
        </p:cxnSp>
        <p:sp>
          <p:nvSpPr>
            <p:cNvPr id="88" name="Shape 651"/>
            <p:cNvSpPr/>
            <p:nvPr/>
          </p:nvSpPr>
          <p:spPr>
            <a:xfrm>
              <a:off x="4380138" y="2990059"/>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a:latin typeface="Consolas" charset="0"/>
                  <a:ea typeface="Consolas" charset="0"/>
                  <a:cs typeface="Consolas" charset="0"/>
                </a:rPr>
                <a:t>h2</a:t>
              </a:r>
            </a:p>
          </p:txBody>
        </p:sp>
        <p:sp>
          <p:nvSpPr>
            <p:cNvPr id="89" name="Shape 652"/>
            <p:cNvSpPr/>
            <p:nvPr/>
          </p:nvSpPr>
          <p:spPr>
            <a:xfrm>
              <a:off x="3635029" y="490236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sym typeface="Consolas"/>
                </a:rPr>
                <a:t>u</a:t>
              </a:r>
              <a:endParaRPr lang="en-US" sz="1600" b="1" dirty="0">
                <a:latin typeface="Consolas" charset="0"/>
                <a:ea typeface="Consolas" charset="0"/>
                <a:cs typeface="Consolas" charset="0"/>
                <a:sym typeface="Consolas"/>
              </a:endParaRPr>
            </a:p>
          </p:txBody>
        </p:sp>
        <p:cxnSp>
          <p:nvCxnSpPr>
            <p:cNvPr id="90" name="Shape 653"/>
            <p:cNvCxnSpPr/>
            <p:nvPr/>
          </p:nvCxnSpPr>
          <p:spPr>
            <a:xfrm flipH="1" flipV="1">
              <a:off x="4042429" y="5117913"/>
              <a:ext cx="337709" cy="5612"/>
            </a:xfrm>
            <a:prstGeom prst="straightConnector1">
              <a:avLst/>
            </a:prstGeom>
            <a:noFill/>
            <a:ln w="28575" cap="flat" cmpd="sng">
              <a:solidFill>
                <a:srgbClr val="0000FF"/>
              </a:solidFill>
              <a:prstDash val="solid"/>
              <a:round/>
              <a:headEnd type="triangle" w="lg" len="lg"/>
              <a:tailEnd type="none" w="lg" len="lg"/>
            </a:ln>
          </p:spPr>
        </p:cxnSp>
        <p:cxnSp>
          <p:nvCxnSpPr>
            <p:cNvPr id="91" name="Shape 646"/>
            <p:cNvCxnSpPr/>
            <p:nvPr/>
          </p:nvCxnSpPr>
          <p:spPr>
            <a:xfrm flipH="1" flipV="1">
              <a:off x="4055065" y="4600197"/>
              <a:ext cx="333785" cy="484632"/>
            </a:xfrm>
            <a:prstGeom prst="straightConnector1">
              <a:avLst/>
            </a:prstGeom>
            <a:noFill/>
            <a:ln w="28575" cap="flat" cmpd="sng">
              <a:solidFill>
                <a:srgbClr val="0000FF"/>
              </a:solidFill>
              <a:prstDash val="solid"/>
              <a:round/>
              <a:headEnd type="triangle" w="lg" len="lg"/>
              <a:tailEnd type="none" w="lg" len="lg"/>
            </a:ln>
          </p:spPr>
        </p:cxnSp>
      </p:grpSp>
      <p:sp>
        <p:nvSpPr>
          <p:cNvPr id="33" name="Shape 802"/>
          <p:cNvSpPr txBox="1"/>
          <p:nvPr/>
        </p:nvSpPr>
        <p:spPr>
          <a:xfrm>
            <a:off x="0" y="4546625"/>
            <a:ext cx="1153800" cy="653100"/>
          </a:xfrm>
          <a:prstGeom prst="rect">
            <a:avLst/>
          </a:prstGeom>
          <a:noFill/>
          <a:ln>
            <a:noFill/>
          </a:ln>
        </p:spPr>
        <p:txBody>
          <a:bodyPr lIns="91425" tIns="91425" rIns="91425" bIns="91425" anchor="t" anchorCtr="0">
            <a:noAutofit/>
          </a:bodyPr>
          <a:lstStyle/>
          <a:p>
            <a:pPr algn="ctr"/>
            <a:r>
              <a:rPr lang="en-US" sz="2000" dirty="0">
                <a:latin typeface="Calibri Regular" charset="0"/>
                <a:ea typeface="Calibri Regular" charset="0"/>
                <a:cs typeface="Calibri Regular" charset="0"/>
                <a:sym typeface="Shadows Into Light"/>
              </a:rPr>
              <a:t>After:</a:t>
            </a:r>
          </a:p>
        </p:txBody>
      </p:sp>
      <p:sp>
        <p:nvSpPr>
          <p:cNvPr id="34" name="Shape 803"/>
          <p:cNvSpPr txBox="1"/>
          <p:nvPr/>
        </p:nvSpPr>
        <p:spPr>
          <a:xfrm>
            <a:off x="13391" y="2700625"/>
            <a:ext cx="1063800" cy="591600"/>
          </a:xfrm>
          <a:prstGeom prst="rect">
            <a:avLst/>
          </a:prstGeom>
          <a:noFill/>
          <a:ln>
            <a:noFill/>
          </a:ln>
        </p:spPr>
        <p:txBody>
          <a:bodyPr lIns="91425" tIns="91425" rIns="91425" bIns="91425" anchor="t" anchorCtr="0">
            <a:noAutofit/>
          </a:bodyPr>
          <a:lstStyle/>
          <a:p>
            <a:pPr algn="ctr"/>
            <a:r>
              <a:rPr lang="en-US" sz="2000" dirty="0">
                <a:latin typeface="Calibri Regular" charset="0"/>
                <a:ea typeface="Calibri Regular" charset="0"/>
                <a:cs typeface="Calibri Regular" charset="0"/>
                <a:sym typeface="Shadows Into Light"/>
              </a:rPr>
              <a:t>Before: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8"/>
                                        </p:tgtEl>
                                        <p:attrNameLst>
                                          <p:attrName>style.visibility</p:attrName>
                                        </p:attrNameLst>
                                      </p:cBhvr>
                                      <p:to>
                                        <p:strVal val="visible"/>
                                      </p:to>
                                    </p:set>
                                    <p:animEffect transition="in" filter="dissolve">
                                      <p:cBhvr>
                                        <p:cTn id="7" dur="500"/>
                                        <p:tgtEl>
                                          <p:spTgt spid="7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xEl>
                                              <p:pRg st="8" end="8"/>
                                            </p:txEl>
                                          </p:spTgt>
                                        </p:tgtEl>
                                        <p:attrNameLst>
                                          <p:attrName>style.visibility</p:attrName>
                                        </p:attrNameLst>
                                      </p:cBhvr>
                                      <p:to>
                                        <p:strVal val="visible"/>
                                      </p:to>
                                    </p:set>
                                    <p:animEffect transition="in" filter="dissolve">
                                      <p:cBhvr>
                                        <p:cTn id="12" dur="500"/>
                                        <p:tgtEl>
                                          <p:spTgt spid="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cxnSp>
        <p:nvCxnSpPr>
          <p:cNvPr id="736" name="Shape 736"/>
          <p:cNvCxnSpPr/>
          <p:nvPr/>
        </p:nvCxnSpPr>
        <p:spPr>
          <a:xfrm flipH="1">
            <a:off x="3113425" y="2303125"/>
            <a:ext cx="12000" cy="3354000"/>
          </a:xfrm>
          <a:prstGeom prst="straightConnector1">
            <a:avLst/>
          </a:prstGeom>
          <a:noFill/>
          <a:ln w="9525" cap="flat" cmpd="sng">
            <a:solidFill>
              <a:schemeClr val="dk2"/>
            </a:solidFill>
            <a:prstDash val="solid"/>
            <a:round/>
            <a:headEnd type="none" w="lg" len="lg"/>
            <a:tailEnd type="none" w="lg" len="lg"/>
          </a:ln>
        </p:spPr>
      </p:cxnSp>
      <p:sp>
        <p:nvSpPr>
          <p:cNvPr id="737" name="Shape 737"/>
          <p:cNvSpPr/>
          <p:nvPr/>
        </p:nvSpPr>
        <p:spPr>
          <a:xfrm>
            <a:off x="3132224" y="2303125"/>
            <a:ext cx="2150975" cy="33540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endParaRPr sz="1400"/>
          </a:p>
        </p:txBody>
      </p:sp>
      <p:sp>
        <p:nvSpPr>
          <p:cNvPr id="764" name="Shape 764"/>
          <p:cNvSpPr txBox="1"/>
          <p:nvPr/>
        </p:nvSpPr>
        <p:spPr>
          <a:xfrm>
            <a:off x="5379826" y="2470726"/>
            <a:ext cx="3675274" cy="36117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700" dirty="0">
                <a:latin typeface="Consolas"/>
                <a:ea typeface="Consolas"/>
                <a:cs typeface="Consolas"/>
                <a:sym typeface="Consolas"/>
              </a:rPr>
              <a:t>new   (</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h:H</a:t>
            </a:r>
            <a:r>
              <a:rPr lang="en-US" sz="1700" dirty="0">
                <a:latin typeface="Consolas"/>
                <a:ea typeface="Consolas"/>
                <a:cs typeface="Consolas"/>
                <a:sym typeface="Consolas"/>
              </a:rPr>
              <a:t>)</a:t>
            </a:r>
          </a:p>
          <a:p>
            <a:r>
              <a:rPr lang="en-US" sz="1700" dirty="0">
                <a:latin typeface="Consolas"/>
                <a:ea typeface="Consolas"/>
                <a:cs typeface="Consolas"/>
                <a:sym typeface="Consolas"/>
              </a:rPr>
              <a:t>assign(</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u:V</a:t>
            </a:r>
            <a:r>
              <a:rPr lang="en-US" sz="1700" dirty="0">
                <a:latin typeface="Consolas"/>
                <a:ea typeface="Consolas"/>
                <a:cs typeface="Consolas"/>
                <a:sym typeface="Consolas"/>
              </a:rPr>
              <a:t>)</a:t>
            </a:r>
          </a:p>
          <a:p>
            <a:endParaRPr sz="1800"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Output Relations:</a:t>
            </a:r>
          </a:p>
          <a:p>
            <a:r>
              <a:rPr lang="en-US" sz="1700" dirty="0">
                <a:latin typeface="Consolas"/>
                <a:ea typeface="Consolas"/>
                <a:cs typeface="Consolas"/>
                <a:sym typeface="Consolas"/>
              </a:rPr>
              <a:t>points(</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h:H</a:t>
            </a:r>
            <a:r>
              <a:rPr lang="en-US" sz="1700" dirty="0">
                <a:latin typeface="Consolas"/>
                <a:ea typeface="Consolas"/>
                <a:cs typeface="Consolas"/>
                <a:sym typeface="Consolas"/>
              </a:rPr>
              <a:t>)</a:t>
            </a:r>
          </a:p>
          <a:p>
            <a:endParaRPr sz="1800"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Rules:</a:t>
            </a:r>
          </a:p>
          <a:p>
            <a:r>
              <a:rPr lang="en-US" sz="1700" dirty="0">
                <a:solidFill>
                  <a:schemeClr val="dk1"/>
                </a:solidFill>
                <a:latin typeface="Consolas"/>
                <a:ea typeface="Consolas"/>
                <a:cs typeface="Consolas"/>
                <a:sym typeface="Consolas"/>
              </a:rPr>
              <a:t>points(v, h) :- new(v, h).</a:t>
            </a:r>
          </a:p>
          <a:p>
            <a:r>
              <a:rPr lang="en-US" sz="1700" b="1" dirty="0">
                <a:solidFill>
                  <a:srgbClr val="FF0000"/>
                </a:solidFill>
                <a:latin typeface="Consolas"/>
                <a:ea typeface="Consolas"/>
                <a:cs typeface="Consolas"/>
                <a:sym typeface="Consolas"/>
              </a:rPr>
              <a:t>points(v, h) :- assign(v, u),</a:t>
            </a:r>
          </a:p>
          <a:p>
            <a:r>
              <a:rPr lang="en-US" sz="1700" b="1" dirty="0">
                <a:solidFill>
                  <a:srgbClr val="FF0000"/>
                </a:solidFill>
                <a:latin typeface="Consolas"/>
                <a:ea typeface="Consolas"/>
                <a:cs typeface="Consolas"/>
                <a:sym typeface="Consolas"/>
              </a:rPr>
              <a:t>                points(u, h).</a:t>
            </a:r>
          </a:p>
          <a:p>
            <a:endParaRPr sz="2000" dirty="0">
              <a:solidFill>
                <a:srgbClr val="FF0000"/>
              </a:solidFill>
              <a:latin typeface="Calibri Regular" charset="0"/>
              <a:ea typeface="Calibri Regular" charset="0"/>
              <a:cs typeface="Calibri Regular" charset="0"/>
              <a:sym typeface="Shadows Into Light"/>
            </a:endParaRPr>
          </a:p>
          <a:p>
            <a:endParaRPr sz="1800" dirty="0">
              <a:solidFill>
                <a:srgbClr val="FF0000"/>
              </a:solidFill>
              <a:latin typeface="Consolas"/>
              <a:ea typeface="Consolas"/>
              <a:cs typeface="Consolas"/>
              <a:sym typeface="Consolas"/>
            </a:endParaRPr>
          </a:p>
          <a:p>
            <a:endParaRPr sz="2400" dirty="0">
              <a:latin typeface="Calibri Regular" charset="0"/>
              <a:ea typeface="Calibri Regular" charset="0"/>
              <a:cs typeface="Calibri Regular" charset="0"/>
              <a:sym typeface="Shadows Into Light"/>
            </a:endParaRPr>
          </a:p>
        </p:txBody>
      </p:sp>
      <p:sp>
        <p:nvSpPr>
          <p:cNvPr id="35" name="Shape 576"/>
          <p:cNvSpPr txBox="1">
            <a:spLocks noGrp="1"/>
          </p:cNvSpPr>
          <p:nvPr>
            <p:ph type="title"/>
          </p:nvPr>
        </p:nvSpPr>
        <p:spPr>
          <a:xfrm>
            <a:off x="362855" y="10039"/>
            <a:ext cx="8454571" cy="1143000"/>
          </a:xfrm>
          <a:prstGeom prst="rect">
            <a:avLst/>
          </a:prstGeom>
        </p:spPr>
        <p:txBody>
          <a:bodyPr vert="horz" lIns="91425" tIns="91425" rIns="91425" bIns="91425" rtlCol="0" anchor="ctr" anchorCtr="0">
            <a:noAutofit/>
          </a:bodyPr>
          <a:lstStyle/>
          <a:p>
            <a:r>
              <a:rPr lang="en-US" sz="3600" dirty="0"/>
              <a:t>Pointer Analysis in </a:t>
            </a:r>
            <a:r>
              <a:rPr lang="en-US" sz="3600" dirty="0" err="1"/>
              <a:t>Datalog</a:t>
            </a:r>
            <a:r>
              <a:rPr lang="en-US" sz="3600" dirty="0" smtClean="0"/>
              <a:t>: Intra-procedural</a:t>
            </a:r>
            <a:endParaRPr lang="en-US" sz="3600" dirty="0"/>
          </a:p>
        </p:txBody>
      </p:sp>
      <p:grpSp>
        <p:nvGrpSpPr>
          <p:cNvPr id="39" name="Group 38"/>
          <p:cNvGrpSpPr/>
          <p:nvPr/>
        </p:nvGrpSpPr>
        <p:grpSpPr>
          <a:xfrm>
            <a:off x="1356124" y="2721305"/>
            <a:ext cx="1494402" cy="2594396"/>
            <a:chOff x="1356124" y="2721305"/>
            <a:chExt cx="1494402" cy="2594396"/>
          </a:xfrm>
        </p:grpSpPr>
        <p:sp>
          <p:nvSpPr>
            <p:cNvPr id="40" name="Shape 630"/>
            <p:cNvSpPr/>
            <p:nvPr/>
          </p:nvSpPr>
          <p:spPr>
            <a:xfrm>
              <a:off x="1363401" y="2721305"/>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a:latin typeface="Consolas" charset="0"/>
                  <a:ea typeface="Consolas" charset="0"/>
                  <a:cs typeface="Consolas" charset="0"/>
                  <a:sym typeface="Consolas"/>
                </a:rPr>
                <a:t>v</a:t>
              </a:r>
            </a:p>
          </p:txBody>
        </p:sp>
        <p:cxnSp>
          <p:nvCxnSpPr>
            <p:cNvPr id="41" name="Shape 631"/>
            <p:cNvCxnSpPr/>
            <p:nvPr/>
          </p:nvCxnSpPr>
          <p:spPr>
            <a:xfrm flipH="1">
              <a:off x="1770801" y="2934851"/>
              <a:ext cx="336037" cy="2004"/>
            </a:xfrm>
            <a:prstGeom prst="straightConnector1">
              <a:avLst/>
            </a:prstGeom>
            <a:noFill/>
            <a:ln w="28575" cap="flat" cmpd="sng">
              <a:solidFill>
                <a:srgbClr val="0000FF"/>
              </a:solidFill>
              <a:prstDash val="solid"/>
              <a:round/>
              <a:headEnd type="triangle" w="lg" len="lg"/>
              <a:tailEnd type="none" w="lg" len="lg"/>
            </a:ln>
          </p:spPr>
        </p:cxnSp>
        <p:sp>
          <p:nvSpPr>
            <p:cNvPr id="42" name="Shape 633"/>
            <p:cNvSpPr/>
            <p:nvPr/>
          </p:nvSpPr>
          <p:spPr>
            <a:xfrm>
              <a:off x="1356124" y="4627665"/>
              <a:ext cx="396251" cy="3909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a:latin typeface="Consolas" charset="0"/>
                  <a:ea typeface="Consolas" charset="0"/>
                  <a:cs typeface="Consolas" charset="0"/>
                  <a:sym typeface="Consolas"/>
                </a:rPr>
                <a:t>v</a:t>
              </a:r>
            </a:p>
          </p:txBody>
        </p:sp>
        <p:cxnSp>
          <p:nvCxnSpPr>
            <p:cNvPr id="43" name="Shape 634"/>
            <p:cNvCxnSpPr/>
            <p:nvPr/>
          </p:nvCxnSpPr>
          <p:spPr>
            <a:xfrm flipH="1">
              <a:off x="1752375" y="4550164"/>
              <a:ext cx="359851" cy="272951"/>
            </a:xfrm>
            <a:prstGeom prst="straightConnector1">
              <a:avLst/>
            </a:prstGeom>
            <a:noFill/>
            <a:ln w="28575" cap="flat" cmpd="sng">
              <a:solidFill>
                <a:srgbClr val="0000FF"/>
              </a:solidFill>
              <a:prstDash val="solid"/>
              <a:round/>
              <a:headEnd type="triangle" w="lg" len="lg"/>
              <a:tailEnd type="none" w="lg" len="lg"/>
            </a:ln>
          </p:spPr>
        </p:cxnSp>
        <p:cxnSp>
          <p:nvCxnSpPr>
            <p:cNvPr id="44" name="Shape 636"/>
            <p:cNvCxnSpPr/>
            <p:nvPr/>
          </p:nvCxnSpPr>
          <p:spPr>
            <a:xfrm flipH="1" flipV="1">
              <a:off x="1752375" y="4823115"/>
              <a:ext cx="345244" cy="297136"/>
            </a:xfrm>
            <a:prstGeom prst="straightConnector1">
              <a:avLst/>
            </a:prstGeom>
            <a:noFill/>
            <a:ln w="28575" cap="flat" cmpd="sng">
              <a:solidFill>
                <a:srgbClr val="0000FF"/>
              </a:solidFill>
              <a:prstDash val="solid"/>
              <a:round/>
              <a:headEnd type="triangle" w="lg" len="lg"/>
              <a:tailEnd type="none" w="lg" len="lg"/>
            </a:ln>
          </p:spPr>
        </p:cxnSp>
        <p:sp>
          <p:nvSpPr>
            <p:cNvPr id="45" name="Shape 632"/>
            <p:cNvSpPr/>
            <p:nvPr/>
          </p:nvSpPr>
          <p:spPr>
            <a:xfrm>
              <a:off x="2106838" y="2739401"/>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h2</a:t>
              </a:r>
              <a:endParaRPr lang="en-US" sz="1600" b="1" dirty="0">
                <a:latin typeface="Consolas" charset="0"/>
                <a:ea typeface="Consolas" charset="0"/>
                <a:cs typeface="Consolas" charset="0"/>
              </a:endParaRPr>
            </a:p>
          </p:txBody>
        </p:sp>
        <p:sp>
          <p:nvSpPr>
            <p:cNvPr id="46" name="Shape 635"/>
            <p:cNvSpPr/>
            <p:nvPr/>
          </p:nvSpPr>
          <p:spPr>
            <a:xfrm>
              <a:off x="2112226" y="4354714"/>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h2</a:t>
              </a:r>
              <a:endParaRPr lang="en-US" sz="1600" b="1" dirty="0">
                <a:latin typeface="Consolas" charset="0"/>
                <a:ea typeface="Consolas" charset="0"/>
                <a:cs typeface="Consolas" charset="0"/>
              </a:endParaRPr>
            </a:p>
          </p:txBody>
        </p:sp>
        <p:sp>
          <p:nvSpPr>
            <p:cNvPr id="47" name="Shape 637"/>
            <p:cNvSpPr/>
            <p:nvPr/>
          </p:nvSpPr>
          <p:spPr>
            <a:xfrm>
              <a:off x="2097619" y="4924801"/>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a:t>
              </a:r>
              <a:endParaRPr lang="en-US" sz="1600" b="1" dirty="0">
                <a:latin typeface="Consolas" charset="0"/>
                <a:ea typeface="Consolas" charset="0"/>
                <a:cs typeface="Consolas" charset="0"/>
              </a:endParaRPr>
            </a:p>
          </p:txBody>
        </p:sp>
      </p:grpSp>
      <p:sp>
        <p:nvSpPr>
          <p:cNvPr id="48" name="Shape 638"/>
          <p:cNvSpPr/>
          <p:nvPr/>
        </p:nvSpPr>
        <p:spPr>
          <a:xfrm>
            <a:off x="1304019" y="3651883"/>
            <a:ext cx="1579200" cy="429900"/>
          </a:xfrm>
          <a:prstGeom prst="rect">
            <a:avLst/>
          </a:prstGeom>
          <a:solidFill>
            <a:schemeClr val="lt1"/>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800" dirty="0">
                <a:solidFill>
                  <a:schemeClr val="tx1"/>
                </a:solidFill>
                <a:latin typeface="Consolas"/>
                <a:ea typeface="Consolas"/>
                <a:cs typeface="Consolas"/>
                <a:sym typeface="Consolas"/>
              </a:rPr>
              <a:t>v = new </a:t>
            </a:r>
            <a:r>
              <a:rPr lang="en-US" sz="1800" dirty="0" smtClean="0">
                <a:solidFill>
                  <a:schemeClr val="tx1"/>
                </a:solidFill>
                <a:latin typeface="Consolas"/>
                <a:ea typeface="Consolas"/>
                <a:cs typeface="Consolas"/>
                <a:sym typeface="Consolas"/>
              </a:rPr>
              <a:t>h</a:t>
            </a:r>
            <a:endParaRPr lang="en-US" sz="1800" dirty="0">
              <a:solidFill>
                <a:schemeClr val="tx1"/>
              </a:solidFill>
              <a:latin typeface="Consolas"/>
              <a:ea typeface="Consolas"/>
              <a:cs typeface="Consolas"/>
              <a:sym typeface="Consolas"/>
            </a:endParaRPr>
          </a:p>
        </p:txBody>
      </p:sp>
      <p:sp>
        <p:nvSpPr>
          <p:cNvPr id="49" name="Shape 648"/>
          <p:cNvSpPr/>
          <p:nvPr/>
        </p:nvSpPr>
        <p:spPr>
          <a:xfrm>
            <a:off x="3412219" y="3652218"/>
            <a:ext cx="1579200" cy="429900"/>
          </a:xfrm>
          <a:prstGeom prst="rect">
            <a:avLst/>
          </a:prstGeom>
          <a:solidFill>
            <a:schemeClr val="lt1"/>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800" dirty="0">
                <a:solidFill>
                  <a:schemeClr val="tx1"/>
                </a:solidFill>
                <a:latin typeface="Consolas"/>
                <a:ea typeface="Consolas"/>
                <a:cs typeface="Consolas"/>
                <a:sym typeface="Consolas"/>
              </a:rPr>
              <a:t>v = </a:t>
            </a:r>
            <a:r>
              <a:rPr lang="en-US" sz="1800" dirty="0" smtClean="0">
                <a:solidFill>
                  <a:schemeClr val="tx1"/>
                </a:solidFill>
                <a:latin typeface="Consolas"/>
                <a:ea typeface="Consolas"/>
                <a:cs typeface="Consolas"/>
                <a:sym typeface="Consolas"/>
              </a:rPr>
              <a:t>u</a:t>
            </a:r>
            <a:endParaRPr lang="en-US" sz="1800" dirty="0">
              <a:solidFill>
                <a:schemeClr val="tx1"/>
              </a:solidFill>
              <a:latin typeface="Consolas"/>
              <a:ea typeface="Consolas"/>
              <a:cs typeface="Consolas"/>
              <a:sym typeface="Consolas"/>
            </a:endParaRPr>
          </a:p>
        </p:txBody>
      </p:sp>
      <p:grpSp>
        <p:nvGrpSpPr>
          <p:cNvPr id="50" name="Group 49"/>
          <p:cNvGrpSpPr/>
          <p:nvPr/>
        </p:nvGrpSpPr>
        <p:grpSpPr>
          <a:xfrm>
            <a:off x="3533429" y="2438563"/>
            <a:ext cx="1488678" cy="2894900"/>
            <a:chOff x="3635029" y="2438563"/>
            <a:chExt cx="1488678" cy="2894900"/>
          </a:xfrm>
        </p:grpSpPr>
        <p:sp>
          <p:nvSpPr>
            <p:cNvPr id="51" name="Shape 640"/>
            <p:cNvSpPr/>
            <p:nvPr/>
          </p:nvSpPr>
          <p:spPr>
            <a:xfrm>
              <a:off x="3649401" y="243856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a:latin typeface="Consolas" charset="0"/>
                  <a:ea typeface="Consolas" charset="0"/>
                  <a:cs typeface="Consolas" charset="0"/>
                  <a:sym typeface="Consolas"/>
                </a:rPr>
                <a:t>v</a:t>
              </a:r>
            </a:p>
          </p:txBody>
        </p:sp>
        <p:cxnSp>
          <p:nvCxnSpPr>
            <p:cNvPr id="52" name="Shape 641"/>
            <p:cNvCxnSpPr/>
            <p:nvPr/>
          </p:nvCxnSpPr>
          <p:spPr>
            <a:xfrm flipH="1">
              <a:off x="4056801" y="2652109"/>
              <a:ext cx="323337" cy="2004"/>
            </a:xfrm>
            <a:prstGeom prst="straightConnector1">
              <a:avLst/>
            </a:prstGeom>
            <a:noFill/>
            <a:ln w="28575" cap="flat" cmpd="sng">
              <a:solidFill>
                <a:srgbClr val="0000FF"/>
              </a:solidFill>
              <a:prstDash val="solid"/>
              <a:round/>
              <a:headEnd type="triangle" w="lg" len="lg"/>
              <a:tailEnd type="none" w="lg" len="lg"/>
            </a:ln>
          </p:spPr>
        </p:cxnSp>
        <p:sp>
          <p:nvSpPr>
            <p:cNvPr id="53" name="Shape 643"/>
            <p:cNvSpPr/>
            <p:nvPr/>
          </p:nvSpPr>
          <p:spPr>
            <a:xfrm>
              <a:off x="3637375" y="4379347"/>
              <a:ext cx="405054" cy="3909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a:latin typeface="Consolas" charset="0"/>
                  <a:ea typeface="Consolas" charset="0"/>
                  <a:cs typeface="Consolas" charset="0"/>
                  <a:sym typeface="Consolas"/>
                </a:rPr>
                <a:t>v</a:t>
              </a:r>
            </a:p>
          </p:txBody>
        </p:sp>
        <p:cxnSp>
          <p:nvCxnSpPr>
            <p:cNvPr id="54" name="Shape 644"/>
            <p:cNvCxnSpPr/>
            <p:nvPr/>
          </p:nvCxnSpPr>
          <p:spPr>
            <a:xfrm flipH="1" flipV="1">
              <a:off x="4042429" y="4574797"/>
              <a:ext cx="342978" cy="6925"/>
            </a:xfrm>
            <a:prstGeom prst="straightConnector1">
              <a:avLst/>
            </a:prstGeom>
            <a:noFill/>
            <a:ln w="28575" cap="flat" cmpd="sng">
              <a:solidFill>
                <a:srgbClr val="0000FF"/>
              </a:solidFill>
              <a:prstDash val="solid"/>
              <a:round/>
              <a:headEnd type="triangle" w="lg" len="lg"/>
              <a:tailEnd type="none" w="lg" len="lg"/>
            </a:ln>
          </p:spPr>
        </p:cxnSp>
        <p:sp>
          <p:nvSpPr>
            <p:cNvPr id="55" name="Shape 642"/>
            <p:cNvSpPr/>
            <p:nvPr/>
          </p:nvSpPr>
          <p:spPr>
            <a:xfrm>
              <a:off x="4380138" y="2456659"/>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a:t>
              </a:r>
              <a:endParaRPr lang="en-US" sz="1600" b="1" dirty="0">
                <a:latin typeface="Consolas" charset="0"/>
                <a:ea typeface="Consolas" charset="0"/>
                <a:cs typeface="Consolas" charset="0"/>
              </a:endParaRPr>
            </a:p>
          </p:txBody>
        </p:sp>
        <p:sp>
          <p:nvSpPr>
            <p:cNvPr id="56" name="Shape 645"/>
            <p:cNvSpPr/>
            <p:nvPr/>
          </p:nvSpPr>
          <p:spPr>
            <a:xfrm>
              <a:off x="4385407" y="4386272"/>
              <a:ext cx="738300" cy="390899"/>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rPr>
                <a:t>h</a:t>
              </a:r>
              <a:endParaRPr lang="en-US" sz="1600" b="1" dirty="0">
                <a:latin typeface="Consolas" charset="0"/>
                <a:ea typeface="Consolas" charset="0"/>
                <a:cs typeface="Consolas" charset="0"/>
              </a:endParaRPr>
            </a:p>
          </p:txBody>
        </p:sp>
        <p:sp>
          <p:nvSpPr>
            <p:cNvPr id="57" name="Shape 647"/>
            <p:cNvSpPr/>
            <p:nvPr/>
          </p:nvSpPr>
          <p:spPr>
            <a:xfrm>
              <a:off x="4380138" y="4928075"/>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a:latin typeface="Consolas" charset="0"/>
                  <a:ea typeface="Consolas" charset="0"/>
                  <a:cs typeface="Consolas" charset="0"/>
                </a:rPr>
                <a:t>h2</a:t>
              </a:r>
            </a:p>
          </p:txBody>
        </p:sp>
        <p:sp>
          <p:nvSpPr>
            <p:cNvPr id="58" name="Shape 649"/>
            <p:cNvSpPr/>
            <p:nvPr/>
          </p:nvSpPr>
          <p:spPr>
            <a:xfrm>
              <a:off x="3649401" y="297196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sym typeface="Consolas"/>
                </a:rPr>
                <a:t>u</a:t>
              </a:r>
              <a:endParaRPr lang="en-US" sz="1600" b="1" dirty="0">
                <a:latin typeface="Consolas" charset="0"/>
                <a:ea typeface="Consolas" charset="0"/>
                <a:cs typeface="Consolas" charset="0"/>
                <a:sym typeface="Consolas"/>
              </a:endParaRPr>
            </a:p>
          </p:txBody>
        </p:sp>
        <p:cxnSp>
          <p:nvCxnSpPr>
            <p:cNvPr id="59" name="Shape 650"/>
            <p:cNvCxnSpPr/>
            <p:nvPr/>
          </p:nvCxnSpPr>
          <p:spPr>
            <a:xfrm flipH="1">
              <a:off x="4056801" y="3185509"/>
              <a:ext cx="323337" cy="2004"/>
            </a:xfrm>
            <a:prstGeom prst="straightConnector1">
              <a:avLst/>
            </a:prstGeom>
            <a:noFill/>
            <a:ln w="28575" cap="flat" cmpd="sng">
              <a:solidFill>
                <a:srgbClr val="0000FF"/>
              </a:solidFill>
              <a:prstDash val="solid"/>
              <a:round/>
              <a:headEnd type="triangle" w="lg" len="lg"/>
              <a:tailEnd type="none" w="lg" len="lg"/>
            </a:ln>
          </p:spPr>
        </p:cxnSp>
        <p:sp>
          <p:nvSpPr>
            <p:cNvPr id="60" name="Shape 651"/>
            <p:cNvSpPr/>
            <p:nvPr/>
          </p:nvSpPr>
          <p:spPr>
            <a:xfrm>
              <a:off x="4380138" y="2990059"/>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a:latin typeface="Consolas" charset="0"/>
                  <a:ea typeface="Consolas" charset="0"/>
                  <a:cs typeface="Consolas" charset="0"/>
                </a:rPr>
                <a:t>h2</a:t>
              </a:r>
            </a:p>
          </p:txBody>
        </p:sp>
        <p:sp>
          <p:nvSpPr>
            <p:cNvPr id="61" name="Shape 652"/>
            <p:cNvSpPr/>
            <p:nvPr/>
          </p:nvSpPr>
          <p:spPr>
            <a:xfrm>
              <a:off x="3635029" y="490236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600" b="1" dirty="0" smtClean="0">
                  <a:latin typeface="Consolas" charset="0"/>
                  <a:ea typeface="Consolas" charset="0"/>
                  <a:cs typeface="Consolas" charset="0"/>
                  <a:sym typeface="Consolas"/>
                </a:rPr>
                <a:t>u</a:t>
              </a:r>
              <a:endParaRPr lang="en-US" sz="1600" b="1" dirty="0">
                <a:latin typeface="Consolas" charset="0"/>
                <a:ea typeface="Consolas" charset="0"/>
                <a:cs typeface="Consolas" charset="0"/>
                <a:sym typeface="Consolas"/>
              </a:endParaRPr>
            </a:p>
          </p:txBody>
        </p:sp>
        <p:cxnSp>
          <p:nvCxnSpPr>
            <p:cNvPr id="62" name="Shape 653"/>
            <p:cNvCxnSpPr/>
            <p:nvPr/>
          </p:nvCxnSpPr>
          <p:spPr>
            <a:xfrm flipH="1" flipV="1">
              <a:off x="4042429" y="5117913"/>
              <a:ext cx="337709" cy="5612"/>
            </a:xfrm>
            <a:prstGeom prst="straightConnector1">
              <a:avLst/>
            </a:prstGeom>
            <a:noFill/>
            <a:ln w="28575" cap="flat" cmpd="sng">
              <a:solidFill>
                <a:srgbClr val="0000FF"/>
              </a:solidFill>
              <a:prstDash val="solid"/>
              <a:round/>
              <a:headEnd type="triangle" w="lg" len="lg"/>
              <a:tailEnd type="none" w="lg" len="lg"/>
            </a:ln>
          </p:spPr>
        </p:cxnSp>
        <p:cxnSp>
          <p:nvCxnSpPr>
            <p:cNvPr id="63" name="Shape 646"/>
            <p:cNvCxnSpPr/>
            <p:nvPr/>
          </p:nvCxnSpPr>
          <p:spPr>
            <a:xfrm flipH="1" flipV="1">
              <a:off x="4055065" y="4600197"/>
              <a:ext cx="333785" cy="484632"/>
            </a:xfrm>
            <a:prstGeom prst="straightConnector1">
              <a:avLst/>
            </a:prstGeom>
            <a:noFill/>
            <a:ln w="28575" cap="flat" cmpd="sng">
              <a:solidFill>
                <a:srgbClr val="0000FF"/>
              </a:solidFill>
              <a:prstDash val="solid"/>
              <a:round/>
              <a:headEnd type="triangle" w="lg" len="lg"/>
              <a:tailEnd type="none" w="lg" len="lg"/>
            </a:ln>
          </p:spPr>
        </p:cxnSp>
      </p:grpSp>
      <p:sp>
        <p:nvSpPr>
          <p:cNvPr id="34" name="Shape 802"/>
          <p:cNvSpPr txBox="1"/>
          <p:nvPr/>
        </p:nvSpPr>
        <p:spPr>
          <a:xfrm>
            <a:off x="0" y="4546625"/>
            <a:ext cx="1153800" cy="653100"/>
          </a:xfrm>
          <a:prstGeom prst="rect">
            <a:avLst/>
          </a:prstGeom>
          <a:noFill/>
          <a:ln>
            <a:noFill/>
          </a:ln>
        </p:spPr>
        <p:txBody>
          <a:bodyPr lIns="91425" tIns="91425" rIns="91425" bIns="91425" anchor="t" anchorCtr="0">
            <a:noAutofit/>
          </a:bodyPr>
          <a:lstStyle/>
          <a:p>
            <a:pPr algn="ctr"/>
            <a:r>
              <a:rPr lang="en-US" sz="2000" dirty="0">
                <a:latin typeface="Calibri Regular" charset="0"/>
                <a:ea typeface="Calibri Regular" charset="0"/>
                <a:cs typeface="Calibri Regular" charset="0"/>
                <a:sym typeface="Shadows Into Light"/>
              </a:rPr>
              <a:t>After:</a:t>
            </a:r>
          </a:p>
        </p:txBody>
      </p:sp>
      <p:sp>
        <p:nvSpPr>
          <p:cNvPr id="36" name="Shape 803"/>
          <p:cNvSpPr txBox="1"/>
          <p:nvPr/>
        </p:nvSpPr>
        <p:spPr>
          <a:xfrm>
            <a:off x="13391" y="2700625"/>
            <a:ext cx="1063800" cy="591600"/>
          </a:xfrm>
          <a:prstGeom prst="rect">
            <a:avLst/>
          </a:prstGeom>
          <a:noFill/>
          <a:ln>
            <a:noFill/>
          </a:ln>
        </p:spPr>
        <p:txBody>
          <a:bodyPr lIns="91425" tIns="91425" rIns="91425" bIns="91425" anchor="t" anchorCtr="0">
            <a:noAutofit/>
          </a:bodyPr>
          <a:lstStyle/>
          <a:p>
            <a:pPr algn="ctr"/>
            <a:r>
              <a:rPr lang="en-US" sz="2000" dirty="0">
                <a:latin typeface="Calibri Regular" charset="0"/>
                <a:ea typeface="Calibri Regular" charset="0"/>
                <a:cs typeface="Calibri Regular" charset="0"/>
                <a:sym typeface="Shadows Into Light"/>
              </a:rPr>
              <a:t>Before: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7"/>
                                        </p:tgtEl>
                                        <p:attrNameLst>
                                          <p:attrName>style.visibility</p:attrName>
                                        </p:attrNameLst>
                                      </p:cBhvr>
                                      <p:to>
                                        <p:strVal val="visible"/>
                                      </p:to>
                                    </p:set>
                                    <p:animEffect transition="in" filter="dissolve">
                                      <p:cBhvr>
                                        <p:cTn id="7" dur="500"/>
                                        <p:tgtEl>
                                          <p:spTgt spid="7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64">
                                            <p:txEl>
                                              <p:pRg st="9" end="9"/>
                                            </p:txEl>
                                          </p:spTgt>
                                        </p:tgtEl>
                                        <p:attrNameLst>
                                          <p:attrName>style.visibility</p:attrName>
                                        </p:attrNameLst>
                                      </p:cBhvr>
                                      <p:to>
                                        <p:strVal val="visible"/>
                                      </p:to>
                                    </p:set>
                                    <p:animEffect transition="in" filter="dissolve">
                                      <p:cBhvr>
                                        <p:cTn id="12" dur="500"/>
                                        <p:tgtEl>
                                          <p:spTgt spid="764">
                                            <p:txEl>
                                              <p:pRg st="9" end="9"/>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764">
                                            <p:txEl>
                                              <p:pRg st="10" end="10"/>
                                            </p:txEl>
                                          </p:spTgt>
                                        </p:tgtEl>
                                        <p:attrNameLst>
                                          <p:attrName>style.visibility</p:attrName>
                                        </p:attrNameLst>
                                      </p:cBhvr>
                                      <p:to>
                                        <p:strVal val="visible"/>
                                      </p:to>
                                    </p:set>
                                    <p:animEffect transition="in" filter="dissolve">
                                      <p:cBhvr>
                                        <p:cTn id="15" dur="500"/>
                                        <p:tgtEl>
                                          <p:spTgt spid="76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Shape 576"/>
          <p:cNvSpPr txBox="1">
            <a:spLocks noGrp="1"/>
          </p:cNvSpPr>
          <p:nvPr>
            <p:ph type="title"/>
          </p:nvPr>
        </p:nvSpPr>
        <p:spPr>
          <a:xfrm>
            <a:off x="362855" y="10039"/>
            <a:ext cx="8454571" cy="1143000"/>
          </a:xfrm>
          <a:prstGeom prst="rect">
            <a:avLst/>
          </a:prstGeom>
        </p:spPr>
        <p:txBody>
          <a:bodyPr vert="horz" lIns="91425" tIns="91425" rIns="91425" bIns="91425" rtlCol="0" anchor="ctr" anchorCtr="0">
            <a:noAutofit/>
          </a:bodyPr>
          <a:lstStyle/>
          <a:p>
            <a:r>
              <a:rPr lang="en-US" sz="3600" dirty="0"/>
              <a:t>Pointer Analysis in </a:t>
            </a:r>
            <a:r>
              <a:rPr lang="en-US" sz="3600" dirty="0" err="1"/>
              <a:t>Datalog</a:t>
            </a:r>
            <a:r>
              <a:rPr lang="en-US" sz="3600" dirty="0" smtClean="0"/>
              <a:t>: </a:t>
            </a:r>
            <a:r>
              <a:rPr lang="en-US" sz="3600" b="1" dirty="0" smtClean="0">
                <a:solidFill>
                  <a:srgbClr val="FF0000"/>
                </a:solidFill>
              </a:rPr>
              <a:t>Inter</a:t>
            </a:r>
            <a:r>
              <a:rPr lang="en-US" sz="3600" dirty="0" smtClean="0"/>
              <a:t>-procedural</a:t>
            </a:r>
            <a:endParaRPr lang="en-US" sz="3600" dirty="0"/>
          </a:p>
        </p:txBody>
      </p:sp>
      <p:sp>
        <p:nvSpPr>
          <p:cNvPr id="9" name="Shape 577"/>
          <p:cNvSpPr txBox="1">
            <a:spLocks noGrp="1"/>
          </p:cNvSpPr>
          <p:nvPr>
            <p:ph idx="1"/>
          </p:nvPr>
        </p:nvSpPr>
        <p:spPr>
          <a:xfrm>
            <a:off x="457200" y="1600201"/>
            <a:ext cx="8229600" cy="4525963"/>
          </a:xfrm>
          <a:prstGeom prst="rect">
            <a:avLst/>
          </a:prstGeom>
          <a:noFill/>
          <a:ln>
            <a:noFill/>
          </a:ln>
        </p:spPr>
        <p:txBody>
          <a:bodyPr vert="horz" lIns="91425" tIns="45700" rIns="91425" bIns="45700" rtlCol="0" anchor="t" anchorCtr="0">
            <a:noAutofit/>
          </a:bodyPr>
          <a:lstStyle/>
          <a:p>
            <a:pPr marL="0" indent="0">
              <a:lnSpc>
                <a:spcPct val="115000"/>
              </a:lnSpc>
              <a:spcBef>
                <a:spcPts val="591"/>
              </a:spcBef>
              <a:buNone/>
            </a:pPr>
            <a:r>
              <a:rPr lang="en-US" sz="2800" dirty="0">
                <a:ea typeface="Calibri Regular" charset="0"/>
                <a:cs typeface="Calibri Regular" charset="0"/>
                <a:sym typeface="Shadows Into Light"/>
              </a:rPr>
              <a:t>Consider a flow-insensitive </a:t>
            </a:r>
            <a:r>
              <a:rPr lang="en-US" sz="2800" dirty="0">
                <a:solidFill>
                  <a:srgbClr val="0532FF"/>
                </a:solidFill>
                <a:ea typeface="Calibri Regular" charset="0"/>
                <a:cs typeface="Calibri Regular" charset="0"/>
                <a:sym typeface="Shadows Into Light"/>
              </a:rPr>
              <a:t>may-alias analysis</a:t>
            </a:r>
            <a:r>
              <a:rPr lang="en-US" sz="2800" dirty="0">
                <a:ea typeface="Calibri Regular" charset="0"/>
                <a:cs typeface="Calibri Regular" charset="0"/>
                <a:sym typeface="Shadows Into Light"/>
              </a:rPr>
              <a:t> </a:t>
            </a:r>
            <a:r>
              <a:rPr lang="en-US" sz="2800" dirty="0" smtClean="0">
                <a:ea typeface="Calibri Regular" charset="0"/>
                <a:cs typeface="Calibri Regular" charset="0"/>
                <a:sym typeface="Shadows Into Light"/>
              </a:rPr>
              <a:t>for </a:t>
            </a:r>
            <a:r>
              <a:rPr lang="en-US" sz="2800" dirty="0">
                <a:ea typeface="Calibri Regular" charset="0"/>
                <a:cs typeface="Calibri Regular" charset="0"/>
                <a:sym typeface="Shadows Into Light"/>
              </a:rPr>
              <a:t>a simple language</a:t>
            </a:r>
            <a:r>
              <a:rPr lang="en-US" sz="2800" dirty="0" smtClean="0">
                <a:ea typeface="Calibri Regular" charset="0"/>
                <a:cs typeface="Calibri Regular" charset="0"/>
                <a:sym typeface="Shadows Into Light"/>
              </a:rPr>
              <a:t>:</a:t>
            </a:r>
            <a:r>
              <a:rPr lang="en-US" sz="2667" dirty="0" smtClean="0">
                <a:ea typeface="Calibri Regular" charset="0"/>
                <a:cs typeface="Calibri Regular" charset="0"/>
                <a:sym typeface="Shadows Into Light"/>
              </a:rPr>
              <a:t/>
            </a:r>
            <a:br>
              <a:rPr lang="en-US" sz="2667" dirty="0" smtClean="0">
                <a:ea typeface="Calibri Regular" charset="0"/>
                <a:cs typeface="Calibri Regular" charset="0"/>
                <a:sym typeface="Shadows Into Light"/>
              </a:rPr>
            </a:br>
            <a:endParaRPr lang="en-US" sz="1000" dirty="0">
              <a:ea typeface="Calibri Regular" charset="0"/>
              <a:cs typeface="Calibri Regular" charset="0"/>
              <a:sym typeface="Shadows Into Light"/>
            </a:endParaRPr>
          </a:p>
          <a:p>
            <a:pPr marL="0" indent="0">
              <a:lnSpc>
                <a:spcPct val="115000"/>
              </a:lnSpc>
              <a:spcBef>
                <a:spcPts val="591"/>
              </a:spcBef>
              <a:buNone/>
            </a:pPr>
            <a:r>
              <a:rPr lang="en-US" sz="2667" dirty="0" smtClean="0">
                <a:ea typeface="Calibri Regular" charset="0"/>
                <a:cs typeface="Calibri Regular" charset="0"/>
                <a:sym typeface="Shadows Into Light"/>
              </a:rPr>
              <a:t> (function body)    </a:t>
            </a:r>
            <a:r>
              <a:rPr lang="en-US" sz="2400" b="1" dirty="0" smtClean="0">
                <a:solidFill>
                  <a:srgbClr val="FF0000"/>
                </a:solidFill>
                <a:latin typeface="Consolas" charset="0"/>
                <a:ea typeface="Consolas" charset="0"/>
                <a:cs typeface="Consolas" charset="0"/>
                <a:sym typeface="Consolas"/>
              </a:rPr>
              <a:t>f(v)</a:t>
            </a:r>
            <a:r>
              <a:rPr lang="en-US" sz="2400" dirty="0" smtClean="0">
                <a:latin typeface="Consolas" charset="0"/>
                <a:ea typeface="Consolas" charset="0"/>
                <a:cs typeface="Consolas" charset="0"/>
                <a:sym typeface="Consolas"/>
              </a:rPr>
              <a:t> { s1</a:t>
            </a:r>
            <a:r>
              <a:rPr lang="en-US" sz="2400" dirty="0">
                <a:latin typeface="Consolas" charset="0"/>
                <a:ea typeface="Consolas" charset="0"/>
                <a:cs typeface="Consolas" charset="0"/>
                <a:sym typeface="Consolas"/>
              </a:rPr>
              <a:t>, </a:t>
            </a:r>
            <a:r>
              <a:rPr lang="en-US" sz="2400" dirty="0">
                <a:ea typeface="Consolas" charset="0"/>
                <a:cs typeface="Consolas" charset="0"/>
                <a:sym typeface="Consolas"/>
              </a:rPr>
              <a:t>...</a:t>
            </a:r>
            <a:r>
              <a:rPr lang="en-US" sz="2400" dirty="0">
                <a:latin typeface="Consolas" charset="0"/>
                <a:ea typeface="Consolas" charset="0"/>
                <a:cs typeface="Consolas" charset="0"/>
                <a:sym typeface="Consolas"/>
              </a:rPr>
              <a:t>, </a:t>
            </a:r>
            <a:r>
              <a:rPr lang="en-US" sz="2400" dirty="0" err="1">
                <a:latin typeface="Consolas" charset="0"/>
                <a:ea typeface="Consolas" charset="0"/>
                <a:cs typeface="Consolas" charset="0"/>
                <a:sym typeface="Consolas"/>
              </a:rPr>
              <a:t>sn</a:t>
            </a:r>
            <a:r>
              <a:rPr lang="en-US" sz="2400" dirty="0" smtClean="0">
                <a:latin typeface="Consolas" charset="0"/>
                <a:ea typeface="Consolas" charset="0"/>
                <a:cs typeface="Consolas" charset="0"/>
                <a:sym typeface="Consolas"/>
              </a:rPr>
              <a:t> }</a:t>
            </a:r>
            <a:br>
              <a:rPr lang="en-US" sz="2400" dirty="0" smtClean="0">
                <a:latin typeface="Consolas" charset="0"/>
                <a:ea typeface="Consolas" charset="0"/>
                <a:cs typeface="Consolas" charset="0"/>
                <a:sym typeface="Consolas"/>
              </a:rPr>
            </a:br>
            <a:endParaRPr lang="en-US" sz="500" dirty="0" smtClean="0">
              <a:latin typeface="Calibri" charset="0"/>
              <a:ea typeface="Calibri" charset="0"/>
              <a:cs typeface="Calibri" charset="0"/>
              <a:sym typeface="Shadows Into Light"/>
            </a:endParaRPr>
          </a:p>
          <a:p>
            <a:pPr marL="0" indent="0">
              <a:lnSpc>
                <a:spcPct val="115000"/>
              </a:lnSpc>
              <a:spcBef>
                <a:spcPts val="591"/>
              </a:spcBef>
              <a:buNone/>
            </a:pPr>
            <a:r>
              <a:rPr lang="en-US" sz="2600" dirty="0" smtClean="0">
                <a:ea typeface="Calibri Regular" charset="0"/>
                <a:cs typeface="Calibri Regular" charset="0"/>
                <a:sym typeface="Shadows Into Light"/>
              </a:rPr>
              <a:t> (</a:t>
            </a:r>
            <a:r>
              <a:rPr lang="en-US" sz="2600" dirty="0">
                <a:ea typeface="Calibri Regular" charset="0"/>
                <a:cs typeface="Calibri Regular" charset="0"/>
                <a:sym typeface="Shadows Into Light"/>
              </a:rPr>
              <a:t>statement)  </a:t>
            </a:r>
            <a:r>
              <a:rPr lang="en-US" sz="2600" dirty="0" smtClean="0">
                <a:ea typeface="Calibri Regular" charset="0"/>
                <a:cs typeface="Calibri Regular" charset="0"/>
                <a:sym typeface="Shadows Into Light"/>
              </a:rPr>
              <a:t>          </a:t>
            </a:r>
            <a:r>
              <a:rPr lang="en-US" sz="2600" dirty="0" smtClean="0">
                <a:latin typeface="Consolas"/>
                <a:ea typeface="Consolas"/>
                <a:cs typeface="Consolas"/>
                <a:sym typeface="Consolas"/>
              </a:rPr>
              <a:t>s  </a:t>
            </a:r>
            <a:r>
              <a:rPr lang="en-US" sz="2600" dirty="0">
                <a:latin typeface="Consolas"/>
                <a:ea typeface="Consolas"/>
                <a:cs typeface="Consolas"/>
                <a:sym typeface="Consolas"/>
              </a:rPr>
              <a:t>::=  v = new h  |  v = </a:t>
            </a:r>
            <a:r>
              <a:rPr lang="en-US" sz="2600" dirty="0" smtClean="0">
                <a:latin typeface="Consolas"/>
                <a:ea typeface="Consolas"/>
                <a:cs typeface="Consolas"/>
                <a:sym typeface="Consolas"/>
              </a:rPr>
              <a:t>u</a:t>
            </a:r>
            <a:r>
              <a:rPr lang="en-US" sz="2600" dirty="0">
                <a:latin typeface="Calibri Regular" charset="0"/>
                <a:ea typeface="Calibri Regular" charset="0"/>
                <a:cs typeface="Calibri Regular" charset="0"/>
                <a:sym typeface="Shadows Into Light"/>
              </a:rPr>
              <a:t/>
            </a:r>
            <a:br>
              <a:rPr lang="en-US" sz="2600" dirty="0">
                <a:latin typeface="Calibri Regular" charset="0"/>
                <a:ea typeface="Calibri Regular" charset="0"/>
                <a:cs typeface="Calibri Regular" charset="0"/>
                <a:sym typeface="Shadows Into Light"/>
              </a:rPr>
            </a:br>
            <a:r>
              <a:rPr lang="en-US" sz="2600" dirty="0" smtClean="0">
                <a:ea typeface="Calibri Regular" charset="0"/>
                <a:cs typeface="Calibri Regular" charset="0"/>
                <a:sym typeface="Shadows Into Light"/>
              </a:rPr>
              <a:t>             </a:t>
            </a:r>
            <a:r>
              <a:rPr lang="en-US" sz="2600" dirty="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US" sz="2600" dirty="0" smtClean="0">
                <a:latin typeface="Consolas"/>
                <a:ea typeface="Consolas"/>
                <a:cs typeface="Consolas"/>
                <a:sym typeface="Consolas"/>
              </a:rPr>
              <a:t>|  </a:t>
            </a:r>
            <a:r>
              <a:rPr lang="en-US" sz="2600" b="1" dirty="0" smtClean="0">
                <a:solidFill>
                  <a:srgbClr val="FF0000"/>
                </a:solidFill>
                <a:latin typeface="Consolas"/>
                <a:ea typeface="Consolas"/>
                <a:cs typeface="Consolas"/>
                <a:sym typeface="Consolas"/>
              </a:rPr>
              <a:t>return u</a:t>
            </a:r>
            <a:r>
              <a:rPr lang="en-US" sz="2600" dirty="0" smtClean="0">
                <a:latin typeface="Consolas"/>
                <a:ea typeface="Consolas"/>
                <a:cs typeface="Consolas"/>
                <a:sym typeface="Consolas"/>
              </a:rPr>
              <a:t>  |  </a:t>
            </a:r>
            <a:r>
              <a:rPr lang="en-US" sz="2600" b="1" dirty="0" smtClean="0">
                <a:solidFill>
                  <a:srgbClr val="FF0000"/>
                </a:solidFill>
                <a:latin typeface="Consolas"/>
                <a:ea typeface="Consolas"/>
                <a:cs typeface="Consolas"/>
                <a:sym typeface="Consolas"/>
              </a:rPr>
              <a:t>v </a:t>
            </a:r>
            <a:r>
              <a:rPr lang="en-US" sz="2600" b="1" dirty="0">
                <a:solidFill>
                  <a:srgbClr val="FF0000"/>
                </a:solidFill>
                <a:latin typeface="Consolas"/>
                <a:ea typeface="Consolas"/>
                <a:cs typeface="Consolas"/>
                <a:sym typeface="Consolas"/>
              </a:rPr>
              <a:t>= </a:t>
            </a:r>
            <a:r>
              <a:rPr lang="en-US" sz="2600" b="1" dirty="0" smtClean="0">
                <a:solidFill>
                  <a:srgbClr val="FF0000"/>
                </a:solidFill>
                <a:latin typeface="Consolas"/>
                <a:ea typeface="Consolas"/>
                <a:cs typeface="Consolas"/>
                <a:sym typeface="Consolas"/>
              </a:rPr>
              <a:t>f(u)</a:t>
            </a:r>
            <a:r>
              <a:rPr lang="en-US" sz="2600" dirty="0">
                <a:latin typeface="Calibri Regular" charset="0"/>
                <a:ea typeface="Calibri Regular" charset="0"/>
                <a:cs typeface="Calibri Regular" charset="0"/>
                <a:sym typeface="Shadows Into Light"/>
              </a:rPr>
              <a:t/>
            </a:r>
            <a:br>
              <a:rPr lang="en-US" sz="2600" dirty="0">
                <a:latin typeface="Calibri Regular" charset="0"/>
                <a:ea typeface="Calibri Regular" charset="0"/>
                <a:cs typeface="Calibri Regular" charset="0"/>
                <a:sym typeface="Shadows Into Light"/>
              </a:rPr>
            </a:br>
            <a:endParaRPr lang="en-US" sz="500" dirty="0" smtClean="0">
              <a:latin typeface="Calibri Regular" charset="0"/>
              <a:ea typeface="Calibri Regular" charset="0"/>
              <a:cs typeface="Calibri Regular" charset="0"/>
              <a:sym typeface="Shadows Into Light"/>
            </a:endParaRPr>
          </a:p>
          <a:p>
            <a:pPr>
              <a:spcBef>
                <a:spcPts val="0"/>
              </a:spcBef>
              <a:buNone/>
            </a:pPr>
            <a:r>
              <a:rPr lang="en-US" sz="2600" dirty="0" smtClean="0">
                <a:ea typeface="Calibri Regular" charset="0"/>
                <a:cs typeface="Calibri Regular" charset="0"/>
                <a:sym typeface="Shadows Into Light"/>
              </a:rPr>
              <a:t>(pointer variable) </a:t>
            </a:r>
            <a:r>
              <a:rPr lang="en-US" sz="2600" dirty="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US" sz="2600" dirty="0" smtClean="0">
                <a:latin typeface="Consolas"/>
                <a:ea typeface="Consolas"/>
                <a:cs typeface="Consolas"/>
                <a:sym typeface="Consolas"/>
              </a:rPr>
              <a:t>u, v</a:t>
            </a:r>
          </a:p>
          <a:p>
            <a:pPr>
              <a:spcBef>
                <a:spcPts val="0"/>
              </a:spcBef>
              <a:buNone/>
            </a:pPr>
            <a:endParaRPr lang="en-US" sz="1000" dirty="0">
              <a:latin typeface="Consolas"/>
              <a:ea typeface="Consolas"/>
              <a:cs typeface="Consolas"/>
              <a:sym typeface="Consolas"/>
            </a:endParaRPr>
          </a:p>
          <a:p>
            <a:pPr>
              <a:spcBef>
                <a:spcPts val="0"/>
              </a:spcBef>
              <a:buNone/>
            </a:pPr>
            <a:r>
              <a:rPr lang="en-US" sz="2600" dirty="0" smtClean="0">
                <a:ea typeface="Calibri Regular" charset="0"/>
                <a:cs typeface="Calibri Regular" charset="0"/>
                <a:sym typeface="Shadows Into Light"/>
              </a:rPr>
              <a:t>(allocation </a:t>
            </a:r>
            <a:r>
              <a:rPr lang="en-US" sz="2600" dirty="0">
                <a:ea typeface="Calibri Regular" charset="0"/>
                <a:cs typeface="Calibri Regular" charset="0"/>
                <a:sym typeface="Shadows Into Light"/>
              </a:rPr>
              <a:t>site)      </a:t>
            </a:r>
            <a:r>
              <a:rPr lang="en-US" sz="2000" dirty="0">
                <a:ea typeface="Calibri Regular" charset="0"/>
                <a:cs typeface="Calibri Regular" charset="0"/>
                <a:sym typeface="Shadows Into Light"/>
              </a:rPr>
              <a:t> </a:t>
            </a:r>
            <a:r>
              <a:rPr lang="en-US" sz="2600" dirty="0" smtClean="0">
                <a:latin typeface="Consolas"/>
                <a:ea typeface="Consolas"/>
                <a:cs typeface="Consolas"/>
                <a:sym typeface="Consolas"/>
              </a:rPr>
              <a:t>h</a:t>
            </a:r>
          </a:p>
          <a:p>
            <a:pPr>
              <a:spcBef>
                <a:spcPts val="0"/>
              </a:spcBef>
              <a:buNone/>
            </a:pPr>
            <a:endParaRPr lang="en-US" sz="1000" dirty="0">
              <a:latin typeface="Consolas"/>
              <a:ea typeface="Consolas"/>
              <a:cs typeface="Consolas"/>
              <a:sym typeface="Consolas"/>
            </a:endParaRPr>
          </a:p>
          <a:p>
            <a:pPr>
              <a:spcBef>
                <a:spcPts val="0"/>
              </a:spcBef>
              <a:buNone/>
            </a:pPr>
            <a:r>
              <a:rPr lang="en-US" sz="2600" dirty="0" smtClean="0">
                <a:ea typeface="Calibri Regular" charset="0"/>
                <a:cs typeface="Calibri Regular" charset="0"/>
                <a:sym typeface="Shadows Into Light"/>
              </a:rPr>
              <a:t>(function </a:t>
            </a:r>
            <a:r>
              <a:rPr lang="en-US" sz="2600" dirty="0">
                <a:ea typeface="Calibri Regular" charset="0"/>
                <a:cs typeface="Calibri Regular" charset="0"/>
                <a:sym typeface="Shadows Into Light"/>
              </a:rPr>
              <a:t>name)     </a:t>
            </a:r>
            <a:r>
              <a:rPr lang="en-US" sz="2600" dirty="0" smtClean="0">
                <a:latin typeface="Consolas"/>
                <a:ea typeface="Consolas"/>
                <a:cs typeface="Consolas"/>
                <a:sym typeface="Consolas"/>
              </a:rPr>
              <a:t>f </a:t>
            </a:r>
            <a:endParaRPr lang="en-US" sz="2600" dirty="0">
              <a:latin typeface="Consolas"/>
              <a:ea typeface="Consolas"/>
              <a:cs typeface="Consolas"/>
              <a:sym typeface="Consolas"/>
            </a:endParaRPr>
          </a:p>
        </p:txBody>
      </p:sp>
    </p:spTree>
    <p:extLst>
      <p:ext uri="{BB962C8B-B14F-4D97-AF65-F5344CB8AC3E}">
        <p14:creationId xmlns:p14="http://schemas.microsoft.com/office/powerpoint/2010/main" val="48801412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13" name="Shape 813"/>
          <p:cNvSpPr txBox="1"/>
          <p:nvPr/>
        </p:nvSpPr>
        <p:spPr>
          <a:xfrm>
            <a:off x="3063051" y="3076401"/>
            <a:ext cx="496200" cy="812100"/>
          </a:xfrm>
          <a:prstGeom prst="rect">
            <a:avLst/>
          </a:prstGeom>
          <a:noFill/>
          <a:ln>
            <a:noFill/>
          </a:ln>
        </p:spPr>
        <p:txBody>
          <a:bodyPr lIns="91425" tIns="91425" rIns="91425" bIns="91425" anchor="t" anchorCtr="0">
            <a:noAutofit/>
          </a:bodyPr>
          <a:lstStyle/>
          <a:p>
            <a:r>
              <a:rPr lang="en-US" sz="4800" dirty="0">
                <a:solidFill>
                  <a:srgbClr val="FF0000"/>
                </a:solidFill>
                <a:latin typeface="+mn-lt"/>
                <a:ea typeface="Calibri Regular" charset="0"/>
                <a:cs typeface="Calibri Regular" charset="0"/>
                <a:sym typeface="Shadows Into Light"/>
              </a:rPr>
              <a:t>?</a:t>
            </a:r>
          </a:p>
        </p:txBody>
      </p:sp>
      <p:sp>
        <p:nvSpPr>
          <p:cNvPr id="8" name="Shape 576"/>
          <p:cNvSpPr txBox="1">
            <a:spLocks noGrp="1"/>
          </p:cNvSpPr>
          <p:nvPr>
            <p:ph type="title"/>
          </p:nvPr>
        </p:nvSpPr>
        <p:spPr>
          <a:xfrm>
            <a:off x="362855" y="10039"/>
            <a:ext cx="8454571" cy="1143000"/>
          </a:xfrm>
          <a:prstGeom prst="rect">
            <a:avLst/>
          </a:prstGeom>
        </p:spPr>
        <p:txBody>
          <a:bodyPr vert="horz" lIns="91425" tIns="91425" rIns="91425" bIns="91425" rtlCol="0" anchor="ctr" anchorCtr="0">
            <a:noAutofit/>
          </a:bodyPr>
          <a:lstStyle/>
          <a:p>
            <a:r>
              <a:rPr lang="en-US" sz="3600" dirty="0"/>
              <a:t>Pointer Analysis in </a:t>
            </a:r>
            <a:r>
              <a:rPr lang="en-US" sz="3600" dirty="0" err="1"/>
              <a:t>Datalog</a:t>
            </a:r>
            <a:r>
              <a:rPr lang="en-US" sz="3600" dirty="0" smtClean="0"/>
              <a:t>: Inter-procedural</a:t>
            </a:r>
            <a:endParaRPr lang="en-US" sz="3600" dirty="0"/>
          </a:p>
        </p:txBody>
      </p:sp>
      <p:sp>
        <p:nvSpPr>
          <p:cNvPr id="7" name="Shape 810"/>
          <p:cNvSpPr txBox="1"/>
          <p:nvPr/>
        </p:nvSpPr>
        <p:spPr>
          <a:xfrm>
            <a:off x="464455" y="2159000"/>
            <a:ext cx="1858817" cy="24511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endParaRPr lang="en-US" sz="1600" b="1" dirty="0" smtClean="0">
              <a:latin typeface="Consolas"/>
              <a:ea typeface="Consolas"/>
              <a:cs typeface="Consolas"/>
              <a:sym typeface="Consolas"/>
            </a:endParaRPr>
          </a:p>
          <a:p>
            <a:r>
              <a:rPr lang="en-US" sz="1600" b="1" dirty="0" smtClean="0">
                <a:latin typeface="Consolas"/>
                <a:ea typeface="Consolas"/>
                <a:cs typeface="Consolas"/>
                <a:sym typeface="Consolas"/>
              </a:rPr>
              <a:t> x </a:t>
            </a:r>
            <a:r>
              <a:rPr lang="en-US" sz="1600" b="1" dirty="0">
                <a:latin typeface="Consolas"/>
                <a:ea typeface="Consolas"/>
                <a:cs typeface="Consolas"/>
                <a:sym typeface="Consolas"/>
              </a:rPr>
              <a:t>= new </a:t>
            </a:r>
            <a:r>
              <a:rPr lang="en-US" sz="1600" b="1" dirty="0" smtClean="0">
                <a:latin typeface="Consolas"/>
                <a:ea typeface="Consolas"/>
                <a:cs typeface="Consolas"/>
                <a:sym typeface="Consolas"/>
              </a:rPr>
              <a:t>h1;</a:t>
            </a:r>
            <a:endParaRPr lang="en-US" sz="1600" b="1" dirty="0">
              <a:latin typeface="Consolas"/>
              <a:ea typeface="Consolas"/>
              <a:cs typeface="Consolas"/>
              <a:sym typeface="Consolas"/>
            </a:endParaRPr>
          </a:p>
          <a:p>
            <a:endParaRPr sz="1600" b="1" dirty="0">
              <a:latin typeface="Consolas"/>
              <a:ea typeface="Consolas"/>
              <a:cs typeface="Consolas"/>
              <a:sym typeface="Consolas"/>
            </a:endParaRPr>
          </a:p>
          <a:p>
            <a:r>
              <a:rPr lang="en-US" sz="1600" b="1" dirty="0" smtClean="0">
                <a:latin typeface="Consolas"/>
                <a:ea typeface="Consolas"/>
                <a:cs typeface="Consolas"/>
                <a:sym typeface="Consolas"/>
              </a:rPr>
              <a:t> y </a:t>
            </a:r>
            <a:r>
              <a:rPr lang="en-US" sz="1600" b="1" dirty="0">
                <a:latin typeface="Consolas"/>
                <a:ea typeface="Consolas"/>
                <a:cs typeface="Consolas"/>
                <a:sym typeface="Consolas"/>
              </a:rPr>
              <a:t>= f(x</a:t>
            </a:r>
            <a:r>
              <a:rPr lang="en-US" sz="1600" b="1" dirty="0" smtClean="0">
                <a:latin typeface="Consolas"/>
                <a:ea typeface="Consolas"/>
                <a:cs typeface="Consolas"/>
                <a:sym typeface="Consolas"/>
              </a:rPr>
              <a:t>);</a:t>
            </a:r>
            <a:endParaRPr lang="en-US" sz="1600" b="1" dirty="0">
              <a:latin typeface="Consolas"/>
              <a:ea typeface="Consolas"/>
              <a:cs typeface="Consolas"/>
              <a:sym typeface="Consolas"/>
            </a:endParaRPr>
          </a:p>
          <a:p>
            <a:endParaRPr sz="1600" b="1" dirty="0">
              <a:latin typeface="Consolas"/>
              <a:ea typeface="Consolas"/>
              <a:cs typeface="Consolas"/>
              <a:sym typeface="Consolas"/>
            </a:endParaRPr>
          </a:p>
          <a:p>
            <a:r>
              <a:rPr lang="en-US" sz="1600" b="1" dirty="0" smtClean="0">
                <a:latin typeface="Consolas"/>
                <a:ea typeface="Consolas"/>
                <a:cs typeface="Consolas"/>
                <a:sym typeface="Consolas"/>
              </a:rPr>
              <a:t> f(v) {</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r>
              <a:rPr lang="en-US" sz="1600" b="1" dirty="0">
                <a:latin typeface="Consolas"/>
                <a:ea typeface="Consolas"/>
                <a:cs typeface="Consolas"/>
                <a:sym typeface="Consolas"/>
              </a:rPr>
              <a:t>u = </a:t>
            </a:r>
            <a:r>
              <a:rPr lang="en-US" sz="1600" b="1" dirty="0" smtClean="0">
                <a:latin typeface="Consolas"/>
                <a:ea typeface="Consolas"/>
                <a:cs typeface="Consolas"/>
                <a:sym typeface="Consolas"/>
              </a:rPr>
              <a:t>v;</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r>
              <a:rPr lang="en-US" sz="1600" b="1" dirty="0">
                <a:latin typeface="Consolas"/>
                <a:ea typeface="Consolas"/>
                <a:cs typeface="Consolas"/>
                <a:sym typeface="Consolas"/>
              </a:rPr>
              <a:t>return </a:t>
            </a:r>
            <a:r>
              <a:rPr lang="en-US" sz="1600" b="1" dirty="0" smtClean="0">
                <a:latin typeface="Consolas"/>
                <a:ea typeface="Consolas"/>
                <a:cs typeface="Consolas"/>
                <a:sym typeface="Consolas"/>
              </a:rPr>
              <a:t>u;</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endParaRPr lang="en-US" sz="1600" b="1" dirty="0">
              <a:latin typeface="Consolas"/>
              <a:ea typeface="Consolas"/>
              <a:cs typeface="Consolas"/>
              <a:sym typeface="Consolas"/>
            </a:endParaRPr>
          </a:p>
        </p:txBody>
      </p:sp>
      <p:cxnSp>
        <p:nvCxnSpPr>
          <p:cNvPr id="13" name="Shape 820"/>
          <p:cNvCxnSpPr/>
          <p:nvPr/>
        </p:nvCxnSpPr>
        <p:spPr>
          <a:xfrm>
            <a:off x="1737226" y="3060026"/>
            <a:ext cx="1001700" cy="288900"/>
          </a:xfrm>
          <a:prstGeom prst="straightConnector1">
            <a:avLst/>
          </a:prstGeom>
          <a:noFill/>
          <a:ln w="19050" cap="flat" cmpd="sng">
            <a:solidFill>
              <a:srgbClr val="000000"/>
            </a:solidFill>
            <a:prstDash val="solid"/>
            <a:round/>
            <a:headEnd type="none" w="lg" len="lg"/>
            <a:tailEnd type="none" w="lg" len="lg"/>
          </a:ln>
        </p:spPr>
      </p:cxnSp>
      <p:cxnSp>
        <p:nvCxnSpPr>
          <p:cNvPr id="14" name="Shape 821"/>
          <p:cNvCxnSpPr/>
          <p:nvPr/>
        </p:nvCxnSpPr>
        <p:spPr>
          <a:xfrm flipV="1">
            <a:off x="2120900" y="3672075"/>
            <a:ext cx="646575" cy="264925"/>
          </a:xfrm>
          <a:prstGeom prst="straightConnector1">
            <a:avLst/>
          </a:prstGeom>
          <a:noFill/>
          <a:ln w="19050" cap="flat" cmpd="sng">
            <a:solidFill>
              <a:srgbClr val="000000"/>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cxnSp>
        <p:nvCxnSpPr>
          <p:cNvPr id="820" name="Shape 820"/>
          <p:cNvCxnSpPr/>
          <p:nvPr/>
        </p:nvCxnSpPr>
        <p:spPr>
          <a:xfrm>
            <a:off x="1737226" y="3060026"/>
            <a:ext cx="1001700" cy="288900"/>
          </a:xfrm>
          <a:prstGeom prst="straightConnector1">
            <a:avLst/>
          </a:prstGeom>
          <a:noFill/>
          <a:ln w="19050" cap="flat" cmpd="sng">
            <a:solidFill>
              <a:srgbClr val="000000"/>
            </a:solidFill>
            <a:prstDash val="solid"/>
            <a:round/>
            <a:headEnd type="none" w="lg" len="lg"/>
            <a:tailEnd type="none" w="lg" len="lg"/>
          </a:ln>
        </p:spPr>
      </p:cxnSp>
      <p:cxnSp>
        <p:nvCxnSpPr>
          <p:cNvPr id="821" name="Shape 821"/>
          <p:cNvCxnSpPr/>
          <p:nvPr/>
        </p:nvCxnSpPr>
        <p:spPr>
          <a:xfrm flipV="1">
            <a:off x="2120900" y="3672075"/>
            <a:ext cx="646575" cy="264925"/>
          </a:xfrm>
          <a:prstGeom prst="straightConnector1">
            <a:avLst/>
          </a:prstGeom>
          <a:noFill/>
          <a:ln w="19050" cap="flat" cmpd="sng">
            <a:solidFill>
              <a:srgbClr val="000000"/>
            </a:solidFill>
            <a:prstDash val="solid"/>
            <a:round/>
            <a:headEnd type="none" w="lg" len="lg"/>
            <a:tailEnd type="none" w="lg" len="lg"/>
          </a:ln>
        </p:spPr>
      </p:cxnSp>
      <p:sp>
        <p:nvSpPr>
          <p:cNvPr id="822" name="Shape 822"/>
          <p:cNvSpPr txBox="1"/>
          <p:nvPr/>
        </p:nvSpPr>
        <p:spPr>
          <a:xfrm>
            <a:off x="2590174" y="2794324"/>
            <a:ext cx="2507101" cy="1536375"/>
          </a:xfrm>
          <a:prstGeom prst="rect">
            <a:avLst/>
          </a:prstGeom>
          <a:noFill/>
          <a:ln>
            <a:noFill/>
          </a:ln>
        </p:spPr>
        <p:txBody>
          <a:bodyPr lIns="91425" tIns="91425" rIns="91425" bIns="91425" anchor="t" anchorCtr="0">
            <a:noAutofit/>
          </a:bodyPr>
          <a:lstStyle/>
          <a:p>
            <a:pPr algn="ctr"/>
            <a:r>
              <a:rPr lang="en-US" sz="2200" dirty="0">
                <a:solidFill>
                  <a:srgbClr val="0000FF"/>
                </a:solidFill>
                <a:latin typeface="+mn-lt"/>
                <a:ea typeface="Calibri Regular" charset="0"/>
                <a:cs typeface="Calibri Regular" charset="0"/>
                <a:sym typeface="Shadows Into Light"/>
              </a:rPr>
              <a:t>Parameter passing and return can be treated as assignments!</a:t>
            </a:r>
          </a:p>
        </p:txBody>
      </p:sp>
      <p:sp>
        <p:nvSpPr>
          <p:cNvPr id="824" name="Shape 824"/>
          <p:cNvSpPr txBox="1"/>
          <p:nvPr/>
        </p:nvSpPr>
        <p:spPr>
          <a:xfrm>
            <a:off x="5151225" y="1835726"/>
            <a:ext cx="3666201" cy="36117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700" dirty="0">
                <a:latin typeface="Consolas"/>
                <a:ea typeface="Consolas"/>
                <a:cs typeface="Consolas"/>
                <a:sym typeface="Consolas"/>
              </a:rPr>
              <a:t>new   (</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h:H</a:t>
            </a:r>
            <a:r>
              <a:rPr lang="en-US" sz="1700" dirty="0">
                <a:latin typeface="Consolas"/>
                <a:ea typeface="Consolas"/>
                <a:cs typeface="Consolas"/>
                <a:sym typeface="Consolas"/>
              </a:rPr>
              <a:t>)</a:t>
            </a:r>
          </a:p>
          <a:p>
            <a:r>
              <a:rPr lang="en-US" sz="1700" dirty="0">
                <a:latin typeface="Consolas"/>
                <a:ea typeface="Consolas"/>
                <a:cs typeface="Consolas"/>
                <a:sym typeface="Consolas"/>
              </a:rPr>
              <a:t>assign(</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u:V</a:t>
            </a:r>
            <a:r>
              <a:rPr lang="en-US" sz="1700" dirty="0">
                <a:latin typeface="Consolas"/>
                <a:ea typeface="Consolas"/>
                <a:cs typeface="Consolas"/>
                <a:sym typeface="Consolas"/>
              </a:rPr>
              <a:t>)</a:t>
            </a:r>
          </a:p>
          <a:p>
            <a:endParaRPr sz="1800"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Output Relations:</a:t>
            </a:r>
          </a:p>
          <a:p>
            <a:r>
              <a:rPr lang="en-US" sz="1700" dirty="0">
                <a:latin typeface="Consolas"/>
                <a:ea typeface="Consolas"/>
                <a:cs typeface="Consolas"/>
                <a:sym typeface="Consolas"/>
              </a:rPr>
              <a:t>points(</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h:H</a:t>
            </a:r>
            <a:r>
              <a:rPr lang="en-US" sz="1700" dirty="0">
                <a:latin typeface="Consolas"/>
                <a:ea typeface="Consolas"/>
                <a:cs typeface="Consolas"/>
                <a:sym typeface="Consolas"/>
              </a:rPr>
              <a:t>)</a:t>
            </a:r>
          </a:p>
          <a:p>
            <a:endParaRPr sz="1800"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Rules:</a:t>
            </a:r>
          </a:p>
          <a:p>
            <a:r>
              <a:rPr lang="en-US" sz="1700" dirty="0">
                <a:solidFill>
                  <a:schemeClr val="dk1"/>
                </a:solidFill>
                <a:latin typeface="Consolas"/>
                <a:ea typeface="Consolas"/>
                <a:cs typeface="Consolas"/>
                <a:sym typeface="Consolas"/>
              </a:rPr>
              <a:t>points(v, h) :- new(v, h).</a:t>
            </a:r>
          </a:p>
          <a:p>
            <a:r>
              <a:rPr lang="en-US" sz="1700" dirty="0">
                <a:latin typeface="Consolas"/>
                <a:ea typeface="Consolas"/>
                <a:cs typeface="Consolas"/>
                <a:sym typeface="Consolas"/>
              </a:rPr>
              <a:t>points(v, h) :- assign(v, u),</a:t>
            </a:r>
          </a:p>
          <a:p>
            <a:r>
              <a:rPr lang="en-US" sz="1700" dirty="0">
                <a:latin typeface="Consolas"/>
                <a:ea typeface="Consolas"/>
                <a:cs typeface="Consolas"/>
                <a:sym typeface="Consolas"/>
              </a:rPr>
              <a:t>                points(u, h).</a:t>
            </a:r>
          </a:p>
          <a:p>
            <a:endParaRPr sz="2000" dirty="0">
              <a:latin typeface="Calibri Regular" charset="0"/>
              <a:ea typeface="Calibri Regular" charset="0"/>
              <a:cs typeface="Calibri Regular" charset="0"/>
              <a:sym typeface="Shadows Into Light"/>
            </a:endParaRPr>
          </a:p>
          <a:p>
            <a:endParaRPr sz="1800" dirty="0">
              <a:solidFill>
                <a:srgbClr val="FF0000"/>
              </a:solidFill>
              <a:latin typeface="Consolas"/>
              <a:ea typeface="Consolas"/>
              <a:cs typeface="Consolas"/>
              <a:sym typeface="Consolas"/>
            </a:endParaRPr>
          </a:p>
          <a:p>
            <a:endParaRPr sz="2400" dirty="0">
              <a:latin typeface="Calibri Regular" charset="0"/>
              <a:ea typeface="Calibri Regular" charset="0"/>
              <a:cs typeface="Calibri Regular" charset="0"/>
              <a:sym typeface="Shadows Into Light"/>
            </a:endParaRPr>
          </a:p>
        </p:txBody>
      </p:sp>
      <p:sp>
        <p:nvSpPr>
          <p:cNvPr id="10" name="Shape 576"/>
          <p:cNvSpPr txBox="1">
            <a:spLocks noGrp="1"/>
          </p:cNvSpPr>
          <p:nvPr>
            <p:ph type="title"/>
          </p:nvPr>
        </p:nvSpPr>
        <p:spPr>
          <a:xfrm>
            <a:off x="362855" y="10039"/>
            <a:ext cx="8454571" cy="1143000"/>
          </a:xfrm>
          <a:prstGeom prst="rect">
            <a:avLst/>
          </a:prstGeom>
        </p:spPr>
        <p:txBody>
          <a:bodyPr vert="horz" lIns="91425" tIns="91425" rIns="91425" bIns="91425" rtlCol="0" anchor="ctr" anchorCtr="0">
            <a:noAutofit/>
          </a:bodyPr>
          <a:lstStyle/>
          <a:p>
            <a:r>
              <a:rPr lang="en-US" sz="3600" dirty="0"/>
              <a:t>Pointer Analysis in </a:t>
            </a:r>
            <a:r>
              <a:rPr lang="en-US" sz="3600" dirty="0" err="1"/>
              <a:t>Datalog</a:t>
            </a:r>
            <a:r>
              <a:rPr lang="en-US" sz="3600" dirty="0" smtClean="0"/>
              <a:t>: Inter-procedural</a:t>
            </a:r>
            <a:endParaRPr lang="en-US" sz="3600" dirty="0"/>
          </a:p>
        </p:txBody>
      </p:sp>
      <p:sp>
        <p:nvSpPr>
          <p:cNvPr id="12" name="Shape 810"/>
          <p:cNvSpPr txBox="1"/>
          <p:nvPr/>
        </p:nvSpPr>
        <p:spPr>
          <a:xfrm>
            <a:off x="464455" y="2159000"/>
            <a:ext cx="1858817" cy="24511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endParaRPr lang="en-US" sz="1600" b="1" dirty="0" smtClean="0">
              <a:latin typeface="Consolas"/>
              <a:ea typeface="Consolas"/>
              <a:cs typeface="Consolas"/>
              <a:sym typeface="Consolas"/>
            </a:endParaRPr>
          </a:p>
          <a:p>
            <a:r>
              <a:rPr lang="en-US" sz="1600" b="1" dirty="0" smtClean="0">
                <a:latin typeface="Consolas"/>
                <a:ea typeface="Consolas"/>
                <a:cs typeface="Consolas"/>
                <a:sym typeface="Consolas"/>
              </a:rPr>
              <a:t> x </a:t>
            </a:r>
            <a:r>
              <a:rPr lang="en-US" sz="1600" b="1" dirty="0">
                <a:latin typeface="Consolas"/>
                <a:ea typeface="Consolas"/>
                <a:cs typeface="Consolas"/>
                <a:sym typeface="Consolas"/>
              </a:rPr>
              <a:t>= new </a:t>
            </a:r>
            <a:r>
              <a:rPr lang="en-US" sz="1600" b="1" dirty="0" smtClean="0">
                <a:latin typeface="Consolas"/>
                <a:ea typeface="Consolas"/>
                <a:cs typeface="Consolas"/>
                <a:sym typeface="Consolas"/>
              </a:rPr>
              <a:t>h1;</a:t>
            </a:r>
            <a:endParaRPr lang="en-US" sz="1600" b="1" dirty="0">
              <a:latin typeface="Consolas"/>
              <a:ea typeface="Consolas"/>
              <a:cs typeface="Consolas"/>
              <a:sym typeface="Consolas"/>
            </a:endParaRPr>
          </a:p>
          <a:p>
            <a:endParaRPr sz="1600" b="1" dirty="0">
              <a:latin typeface="Consolas"/>
              <a:ea typeface="Consolas"/>
              <a:cs typeface="Consolas"/>
              <a:sym typeface="Consolas"/>
            </a:endParaRPr>
          </a:p>
          <a:p>
            <a:r>
              <a:rPr lang="en-US" sz="1600" b="1" dirty="0" smtClean="0">
                <a:latin typeface="Consolas"/>
                <a:ea typeface="Consolas"/>
                <a:cs typeface="Consolas"/>
                <a:sym typeface="Consolas"/>
              </a:rPr>
              <a:t> y </a:t>
            </a:r>
            <a:r>
              <a:rPr lang="en-US" sz="1600" b="1" dirty="0">
                <a:latin typeface="Consolas"/>
                <a:ea typeface="Consolas"/>
                <a:cs typeface="Consolas"/>
                <a:sym typeface="Consolas"/>
              </a:rPr>
              <a:t>= f(x</a:t>
            </a:r>
            <a:r>
              <a:rPr lang="en-US" sz="1600" b="1" dirty="0" smtClean="0">
                <a:latin typeface="Consolas"/>
                <a:ea typeface="Consolas"/>
                <a:cs typeface="Consolas"/>
                <a:sym typeface="Consolas"/>
              </a:rPr>
              <a:t>);</a:t>
            </a:r>
            <a:endParaRPr lang="en-US" sz="1600" b="1" dirty="0">
              <a:latin typeface="Consolas"/>
              <a:ea typeface="Consolas"/>
              <a:cs typeface="Consolas"/>
              <a:sym typeface="Consolas"/>
            </a:endParaRPr>
          </a:p>
          <a:p>
            <a:endParaRPr sz="1600" b="1" dirty="0">
              <a:latin typeface="Consolas"/>
              <a:ea typeface="Consolas"/>
              <a:cs typeface="Consolas"/>
              <a:sym typeface="Consolas"/>
            </a:endParaRPr>
          </a:p>
          <a:p>
            <a:r>
              <a:rPr lang="en-US" sz="1600" b="1" dirty="0" smtClean="0">
                <a:latin typeface="Consolas"/>
                <a:ea typeface="Consolas"/>
                <a:cs typeface="Consolas"/>
                <a:sym typeface="Consolas"/>
              </a:rPr>
              <a:t> f(v) {</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r>
              <a:rPr lang="en-US" sz="1600" b="1" dirty="0">
                <a:latin typeface="Consolas"/>
                <a:ea typeface="Consolas"/>
                <a:cs typeface="Consolas"/>
                <a:sym typeface="Consolas"/>
              </a:rPr>
              <a:t>u = </a:t>
            </a:r>
            <a:r>
              <a:rPr lang="en-US" sz="1600" b="1" dirty="0" smtClean="0">
                <a:latin typeface="Consolas"/>
                <a:ea typeface="Consolas"/>
                <a:cs typeface="Consolas"/>
                <a:sym typeface="Consolas"/>
              </a:rPr>
              <a:t>v;</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r>
              <a:rPr lang="en-US" sz="1600" b="1" dirty="0">
                <a:latin typeface="Consolas"/>
                <a:ea typeface="Consolas"/>
                <a:cs typeface="Consolas"/>
                <a:sym typeface="Consolas"/>
              </a:rPr>
              <a:t>return </a:t>
            </a:r>
            <a:r>
              <a:rPr lang="en-US" sz="1600" b="1" dirty="0" smtClean="0">
                <a:latin typeface="Consolas"/>
                <a:ea typeface="Consolas"/>
                <a:cs typeface="Consolas"/>
                <a:sym typeface="Consolas"/>
              </a:rPr>
              <a:t>u;</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endParaRPr lang="en-US" sz="1600" b="1" dirty="0">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2" name="Shape 832"/>
          <p:cNvSpPr txBox="1"/>
          <p:nvPr/>
        </p:nvSpPr>
        <p:spPr>
          <a:xfrm>
            <a:off x="2730975" y="2852475"/>
            <a:ext cx="779100" cy="8574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r>
              <a:rPr lang="en-US" sz="1600" b="1">
                <a:solidFill>
                  <a:srgbClr val="FF0000"/>
                </a:solidFill>
                <a:latin typeface="Consolas"/>
                <a:ea typeface="Consolas"/>
                <a:cs typeface="Consolas"/>
                <a:sym typeface="Consolas"/>
              </a:rPr>
              <a:t>v = x</a:t>
            </a:r>
          </a:p>
          <a:p>
            <a:r>
              <a:rPr lang="en-US" sz="1600" b="1">
                <a:latin typeface="Consolas"/>
                <a:ea typeface="Consolas"/>
                <a:cs typeface="Consolas"/>
                <a:sym typeface="Consolas"/>
              </a:rPr>
              <a:t>u = v</a:t>
            </a:r>
          </a:p>
          <a:p>
            <a:r>
              <a:rPr lang="en-US" sz="1600" b="1">
                <a:solidFill>
                  <a:srgbClr val="FF0000"/>
                </a:solidFill>
                <a:latin typeface="Consolas"/>
                <a:ea typeface="Consolas"/>
                <a:cs typeface="Consolas"/>
                <a:sym typeface="Consolas"/>
              </a:rPr>
              <a:t>y = u</a:t>
            </a:r>
          </a:p>
        </p:txBody>
      </p:sp>
      <p:sp>
        <p:nvSpPr>
          <p:cNvPr id="12" name="Shape 846"/>
          <p:cNvSpPr txBox="1"/>
          <p:nvPr/>
        </p:nvSpPr>
        <p:spPr>
          <a:xfrm>
            <a:off x="3642226" y="1790600"/>
            <a:ext cx="5336674" cy="39792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700" dirty="0" smtClean="0">
                <a:latin typeface="Consolas"/>
                <a:ea typeface="Consolas"/>
                <a:cs typeface="Consolas"/>
                <a:sym typeface="Consolas"/>
              </a:rPr>
              <a:t>new(</a:t>
            </a:r>
            <a:r>
              <a:rPr lang="en-US" sz="1700" dirty="0" err="1" smtClean="0">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h:H</a:t>
            </a:r>
            <a:r>
              <a:rPr lang="en-US" sz="1700" dirty="0">
                <a:latin typeface="Consolas"/>
                <a:ea typeface="Consolas"/>
                <a:cs typeface="Consolas"/>
                <a:sym typeface="Consolas"/>
              </a:rPr>
              <a:t>)</a:t>
            </a:r>
          </a:p>
          <a:p>
            <a:r>
              <a:rPr lang="en-US" sz="1700" dirty="0">
                <a:latin typeface="Consolas"/>
                <a:ea typeface="Consolas"/>
                <a:cs typeface="Consolas"/>
                <a:sym typeface="Consolas"/>
              </a:rPr>
              <a:t>assign(</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u:V</a:t>
            </a:r>
            <a:r>
              <a:rPr lang="en-US" sz="1700" dirty="0">
                <a:latin typeface="Consolas"/>
                <a:ea typeface="Consolas"/>
                <a:cs typeface="Consolas"/>
                <a:sym typeface="Consolas"/>
              </a:rPr>
              <a:t>)</a:t>
            </a:r>
          </a:p>
          <a:p>
            <a:endParaRPr sz="1800"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Output Relations:</a:t>
            </a:r>
          </a:p>
          <a:p>
            <a:r>
              <a:rPr lang="en-US" sz="1700" dirty="0">
                <a:latin typeface="Consolas"/>
                <a:ea typeface="Consolas"/>
                <a:cs typeface="Consolas"/>
                <a:sym typeface="Consolas"/>
              </a:rPr>
              <a:t>points(</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h:H</a:t>
            </a:r>
            <a:r>
              <a:rPr lang="en-US" sz="1700" dirty="0">
                <a:latin typeface="Consolas"/>
                <a:ea typeface="Consolas"/>
                <a:cs typeface="Consolas"/>
                <a:sym typeface="Consolas"/>
              </a:rPr>
              <a:t>)</a:t>
            </a:r>
          </a:p>
          <a:p>
            <a:endParaRPr sz="1800"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Rules:</a:t>
            </a:r>
          </a:p>
          <a:p>
            <a:r>
              <a:rPr lang="en-US" sz="1700" dirty="0">
                <a:latin typeface="Consolas"/>
                <a:ea typeface="Consolas"/>
                <a:cs typeface="Consolas"/>
                <a:sym typeface="Consolas"/>
              </a:rPr>
              <a:t>points(v, h) :- new(v, h).</a:t>
            </a:r>
          </a:p>
          <a:p>
            <a:r>
              <a:rPr lang="en-US" sz="1700" dirty="0">
                <a:latin typeface="Consolas"/>
                <a:ea typeface="Consolas"/>
                <a:cs typeface="Consolas"/>
                <a:sym typeface="Consolas"/>
              </a:rPr>
              <a:t>points(v, h) :- assign(v, u), points(u, h).</a:t>
            </a:r>
          </a:p>
          <a:p>
            <a:endParaRPr sz="2000" dirty="0">
              <a:latin typeface="Calibri Regular" charset="0"/>
              <a:ea typeface="Calibri Regular" charset="0"/>
              <a:cs typeface="Calibri Regular" charset="0"/>
              <a:sym typeface="Shadows Into Light"/>
            </a:endParaRPr>
          </a:p>
          <a:p>
            <a:endParaRPr sz="1800" dirty="0">
              <a:latin typeface="Consolas"/>
              <a:ea typeface="Consolas"/>
              <a:cs typeface="Consolas"/>
              <a:sym typeface="Consolas"/>
            </a:endParaRPr>
          </a:p>
          <a:p>
            <a:endParaRPr sz="2400" dirty="0">
              <a:latin typeface="Calibri Regular" charset="0"/>
              <a:ea typeface="Calibri Regular" charset="0"/>
              <a:cs typeface="Calibri Regular" charset="0"/>
              <a:sym typeface="Shadows Into Light"/>
            </a:endParaRPr>
          </a:p>
        </p:txBody>
      </p:sp>
      <p:sp>
        <p:nvSpPr>
          <p:cNvPr id="9" name="Shape 576"/>
          <p:cNvSpPr txBox="1">
            <a:spLocks noGrp="1"/>
          </p:cNvSpPr>
          <p:nvPr>
            <p:ph type="title"/>
          </p:nvPr>
        </p:nvSpPr>
        <p:spPr>
          <a:xfrm>
            <a:off x="362855" y="10039"/>
            <a:ext cx="8454571" cy="1143000"/>
          </a:xfrm>
          <a:prstGeom prst="rect">
            <a:avLst/>
          </a:prstGeom>
        </p:spPr>
        <p:txBody>
          <a:bodyPr vert="horz" lIns="91425" tIns="91425" rIns="91425" bIns="91425" rtlCol="0" anchor="ctr" anchorCtr="0">
            <a:noAutofit/>
          </a:bodyPr>
          <a:lstStyle/>
          <a:p>
            <a:r>
              <a:rPr lang="en-US" sz="3600" dirty="0"/>
              <a:t>Pointer Analysis in </a:t>
            </a:r>
            <a:r>
              <a:rPr lang="en-US" sz="3600" dirty="0" err="1"/>
              <a:t>Datalog</a:t>
            </a:r>
            <a:r>
              <a:rPr lang="en-US" sz="3600" dirty="0" smtClean="0"/>
              <a:t>: Inter-procedural</a:t>
            </a:r>
            <a:endParaRPr lang="en-US" sz="3600" dirty="0"/>
          </a:p>
        </p:txBody>
      </p:sp>
      <p:sp>
        <p:nvSpPr>
          <p:cNvPr id="15" name="Shape 810"/>
          <p:cNvSpPr txBox="1"/>
          <p:nvPr/>
        </p:nvSpPr>
        <p:spPr>
          <a:xfrm>
            <a:off x="464455" y="2159000"/>
            <a:ext cx="1858817" cy="24511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endParaRPr lang="en-US" sz="1600" b="1" dirty="0" smtClean="0">
              <a:latin typeface="Consolas"/>
              <a:ea typeface="Consolas"/>
              <a:cs typeface="Consolas"/>
              <a:sym typeface="Consolas"/>
            </a:endParaRPr>
          </a:p>
          <a:p>
            <a:r>
              <a:rPr lang="en-US" sz="1600" b="1" dirty="0" smtClean="0">
                <a:latin typeface="Consolas"/>
                <a:ea typeface="Consolas"/>
                <a:cs typeface="Consolas"/>
                <a:sym typeface="Consolas"/>
              </a:rPr>
              <a:t> x </a:t>
            </a:r>
            <a:r>
              <a:rPr lang="en-US" sz="1600" b="1" dirty="0">
                <a:latin typeface="Consolas"/>
                <a:ea typeface="Consolas"/>
                <a:cs typeface="Consolas"/>
                <a:sym typeface="Consolas"/>
              </a:rPr>
              <a:t>= new </a:t>
            </a:r>
            <a:r>
              <a:rPr lang="en-US" sz="1600" b="1" dirty="0" smtClean="0">
                <a:latin typeface="Consolas"/>
                <a:ea typeface="Consolas"/>
                <a:cs typeface="Consolas"/>
                <a:sym typeface="Consolas"/>
              </a:rPr>
              <a:t>h1;</a:t>
            </a:r>
            <a:endParaRPr lang="en-US" sz="1600" b="1" dirty="0">
              <a:latin typeface="Consolas"/>
              <a:ea typeface="Consolas"/>
              <a:cs typeface="Consolas"/>
              <a:sym typeface="Consolas"/>
            </a:endParaRPr>
          </a:p>
          <a:p>
            <a:endParaRPr sz="1600" b="1" dirty="0">
              <a:latin typeface="Consolas"/>
              <a:ea typeface="Consolas"/>
              <a:cs typeface="Consolas"/>
              <a:sym typeface="Consolas"/>
            </a:endParaRPr>
          </a:p>
          <a:p>
            <a:r>
              <a:rPr lang="en-US" sz="1600" b="1" dirty="0" smtClean="0">
                <a:solidFill>
                  <a:srgbClr val="FF0000"/>
                </a:solidFill>
                <a:latin typeface="Consolas"/>
                <a:ea typeface="Consolas"/>
                <a:cs typeface="Consolas"/>
                <a:sym typeface="Consolas"/>
              </a:rPr>
              <a:t> y </a:t>
            </a:r>
            <a:r>
              <a:rPr lang="en-US" sz="1600" b="1" dirty="0">
                <a:solidFill>
                  <a:srgbClr val="FF0000"/>
                </a:solidFill>
                <a:latin typeface="Consolas"/>
                <a:ea typeface="Consolas"/>
                <a:cs typeface="Consolas"/>
                <a:sym typeface="Consolas"/>
              </a:rPr>
              <a:t>= f(x</a:t>
            </a:r>
            <a:r>
              <a:rPr lang="en-US" sz="1600" b="1" dirty="0" smtClean="0">
                <a:solidFill>
                  <a:srgbClr val="FF0000"/>
                </a:solidFill>
                <a:latin typeface="Consolas"/>
                <a:ea typeface="Consolas"/>
                <a:cs typeface="Consolas"/>
                <a:sym typeface="Consolas"/>
              </a:rPr>
              <a:t>);</a:t>
            </a:r>
            <a:endParaRPr lang="en-US" sz="1600" b="1" dirty="0">
              <a:solidFill>
                <a:srgbClr val="FF0000"/>
              </a:solidFill>
              <a:latin typeface="Consolas"/>
              <a:ea typeface="Consolas"/>
              <a:cs typeface="Consolas"/>
              <a:sym typeface="Consolas"/>
            </a:endParaRPr>
          </a:p>
          <a:p>
            <a:endParaRPr sz="1600" b="1" dirty="0">
              <a:latin typeface="Consolas"/>
              <a:ea typeface="Consolas"/>
              <a:cs typeface="Consolas"/>
              <a:sym typeface="Consolas"/>
            </a:endParaRPr>
          </a:p>
          <a:p>
            <a:r>
              <a:rPr lang="en-US" sz="1600" b="1" dirty="0" smtClean="0">
                <a:solidFill>
                  <a:srgbClr val="FF0000"/>
                </a:solidFill>
                <a:latin typeface="Consolas"/>
                <a:ea typeface="Consolas"/>
                <a:cs typeface="Consolas"/>
                <a:sym typeface="Consolas"/>
              </a:rPr>
              <a:t> f(v)</a:t>
            </a:r>
            <a:r>
              <a:rPr lang="en-US" sz="1600" b="1" dirty="0" smtClean="0">
                <a:latin typeface="Consolas"/>
                <a:ea typeface="Consolas"/>
                <a:cs typeface="Consolas"/>
                <a:sym typeface="Consolas"/>
              </a:rPr>
              <a:t> {</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r>
              <a:rPr lang="en-US" sz="1600" b="1" dirty="0">
                <a:latin typeface="Consolas"/>
                <a:ea typeface="Consolas"/>
                <a:cs typeface="Consolas"/>
                <a:sym typeface="Consolas"/>
              </a:rPr>
              <a:t>u = </a:t>
            </a:r>
            <a:r>
              <a:rPr lang="en-US" sz="1600" b="1" dirty="0" smtClean="0">
                <a:latin typeface="Consolas"/>
                <a:ea typeface="Consolas"/>
                <a:cs typeface="Consolas"/>
                <a:sym typeface="Consolas"/>
              </a:rPr>
              <a:t>v;</a:t>
            </a:r>
            <a:endParaRPr lang="en-US" sz="1600" b="1" dirty="0">
              <a:latin typeface="Consolas"/>
              <a:ea typeface="Consolas"/>
              <a:cs typeface="Consolas"/>
              <a:sym typeface="Consolas"/>
            </a:endParaRPr>
          </a:p>
          <a:p>
            <a:r>
              <a:rPr lang="en-US" sz="1600" b="1" dirty="0" smtClean="0">
                <a:solidFill>
                  <a:srgbClr val="FF0000"/>
                </a:solidFill>
                <a:latin typeface="Consolas"/>
                <a:ea typeface="Consolas"/>
                <a:cs typeface="Consolas"/>
                <a:sym typeface="Consolas"/>
              </a:rPr>
              <a:t>     </a:t>
            </a:r>
            <a:r>
              <a:rPr lang="en-US" sz="1600" b="1" dirty="0">
                <a:solidFill>
                  <a:srgbClr val="FF0000"/>
                </a:solidFill>
                <a:latin typeface="Consolas"/>
                <a:ea typeface="Consolas"/>
                <a:cs typeface="Consolas"/>
                <a:sym typeface="Consolas"/>
              </a:rPr>
              <a:t>return </a:t>
            </a:r>
            <a:r>
              <a:rPr lang="en-US" sz="1600" b="1" dirty="0" smtClean="0">
                <a:solidFill>
                  <a:srgbClr val="FF0000"/>
                </a:solidFill>
                <a:latin typeface="Consolas"/>
                <a:ea typeface="Consolas"/>
                <a:cs typeface="Consolas"/>
                <a:sym typeface="Consolas"/>
              </a:rPr>
              <a:t>u;</a:t>
            </a:r>
            <a:endParaRPr lang="en-US" sz="1600" b="1" dirty="0">
              <a:solidFill>
                <a:srgbClr val="FF0000"/>
              </a:solidFill>
              <a:latin typeface="Consolas"/>
              <a:ea typeface="Consolas"/>
              <a:cs typeface="Consolas"/>
              <a:sym typeface="Consolas"/>
            </a:endParaRPr>
          </a:p>
          <a:p>
            <a:r>
              <a:rPr lang="en-US" sz="1600" b="1" dirty="0" smtClean="0">
                <a:latin typeface="Consolas"/>
                <a:ea typeface="Consolas"/>
                <a:cs typeface="Consolas"/>
                <a:sym typeface="Consolas"/>
              </a:rPr>
              <a:t> }</a:t>
            </a:r>
            <a:endParaRPr lang="en-US" sz="1600" b="1" dirty="0">
              <a:latin typeface="Consolas"/>
              <a:ea typeface="Consolas"/>
              <a:cs typeface="Consolas"/>
              <a:sym typeface="Consolas"/>
            </a:endParaRPr>
          </a:p>
        </p:txBody>
      </p:sp>
      <p:cxnSp>
        <p:nvCxnSpPr>
          <p:cNvPr id="16" name="Shape 924"/>
          <p:cNvCxnSpPr/>
          <p:nvPr/>
        </p:nvCxnSpPr>
        <p:spPr>
          <a:xfrm>
            <a:off x="1765300" y="3100275"/>
            <a:ext cx="965675" cy="18090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4" name="Shape 854"/>
          <p:cNvSpPr txBox="1"/>
          <p:nvPr/>
        </p:nvSpPr>
        <p:spPr>
          <a:xfrm>
            <a:off x="2730975" y="2852475"/>
            <a:ext cx="779100" cy="8574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r>
              <a:rPr lang="en-US" sz="1600" b="1">
                <a:latin typeface="Consolas"/>
                <a:ea typeface="Consolas"/>
                <a:cs typeface="Consolas"/>
                <a:sym typeface="Consolas"/>
              </a:rPr>
              <a:t>v = x</a:t>
            </a:r>
          </a:p>
          <a:p>
            <a:r>
              <a:rPr lang="en-US" sz="1600" b="1">
                <a:latin typeface="Consolas"/>
                <a:ea typeface="Consolas"/>
                <a:cs typeface="Consolas"/>
                <a:sym typeface="Consolas"/>
              </a:rPr>
              <a:t>u = v</a:t>
            </a:r>
          </a:p>
          <a:p>
            <a:r>
              <a:rPr lang="en-US" sz="1600" b="1">
                <a:latin typeface="Consolas"/>
                <a:ea typeface="Consolas"/>
                <a:cs typeface="Consolas"/>
                <a:sym typeface="Consolas"/>
              </a:rPr>
              <a:t>y = u</a:t>
            </a:r>
          </a:p>
        </p:txBody>
      </p:sp>
      <p:sp>
        <p:nvSpPr>
          <p:cNvPr id="857" name="Shape 857"/>
          <p:cNvSpPr txBox="1"/>
          <p:nvPr/>
        </p:nvSpPr>
        <p:spPr>
          <a:xfrm>
            <a:off x="3642226" y="1790600"/>
            <a:ext cx="5323974" cy="39792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700" dirty="0">
                <a:latin typeface="Consolas"/>
                <a:ea typeface="Consolas"/>
                <a:cs typeface="Consolas"/>
                <a:sym typeface="Consolas"/>
              </a:rPr>
              <a:t>new(</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h:H</a:t>
            </a:r>
            <a:r>
              <a:rPr lang="en-US" sz="1700" dirty="0">
                <a:latin typeface="Consolas"/>
                <a:ea typeface="Consolas"/>
                <a:cs typeface="Consolas"/>
                <a:sym typeface="Consolas"/>
              </a:rPr>
              <a:t>) </a:t>
            </a:r>
            <a:r>
              <a:rPr lang="en-US" sz="1700" b="1" dirty="0" err="1" smtClean="0">
                <a:solidFill>
                  <a:srgbClr val="FF0000"/>
                </a:solidFill>
                <a:latin typeface="Consolas"/>
                <a:ea typeface="Consolas"/>
                <a:cs typeface="Consolas"/>
                <a:sym typeface="Consolas"/>
              </a:rPr>
              <a:t>arg</a:t>
            </a:r>
            <a:r>
              <a:rPr lang="en-US" sz="1700" b="1" dirty="0" smtClean="0">
                <a:solidFill>
                  <a:srgbClr val="FF0000"/>
                </a:solidFill>
                <a:latin typeface="Consolas"/>
                <a:ea typeface="Consolas"/>
                <a:cs typeface="Consolas"/>
                <a:sym typeface="Consolas"/>
              </a:rPr>
              <a:t>(</a:t>
            </a:r>
            <a:r>
              <a:rPr lang="en-US" sz="1700" b="1" dirty="0" err="1" smtClean="0">
                <a:solidFill>
                  <a:srgbClr val="FF0000"/>
                </a:solidFill>
                <a:latin typeface="Consolas"/>
                <a:ea typeface="Consolas"/>
                <a:cs typeface="Consolas"/>
                <a:sym typeface="Consolas"/>
              </a:rPr>
              <a:t>f:F</a:t>
            </a:r>
            <a:r>
              <a:rPr lang="en-US" sz="1700" b="1" dirty="0" smtClean="0">
                <a:solidFill>
                  <a:srgbClr val="FF0000"/>
                </a:solidFill>
                <a:latin typeface="Consolas"/>
                <a:ea typeface="Consolas"/>
                <a:cs typeface="Consolas"/>
                <a:sym typeface="Consolas"/>
              </a:rPr>
              <a:t>, </a:t>
            </a:r>
            <a:r>
              <a:rPr lang="en-US" sz="1700" b="1" dirty="0" err="1">
                <a:solidFill>
                  <a:srgbClr val="FF0000"/>
                </a:solidFill>
                <a:latin typeface="Consolas"/>
                <a:ea typeface="Consolas"/>
                <a:cs typeface="Consolas"/>
                <a:sym typeface="Consolas"/>
              </a:rPr>
              <a:t>v:V</a:t>
            </a:r>
            <a:r>
              <a:rPr lang="en-US" sz="1700" b="1" dirty="0">
                <a:solidFill>
                  <a:srgbClr val="FF0000"/>
                </a:solidFill>
                <a:latin typeface="Consolas"/>
                <a:ea typeface="Consolas"/>
                <a:cs typeface="Consolas"/>
                <a:sym typeface="Consolas"/>
              </a:rPr>
              <a:t>) </a:t>
            </a:r>
            <a:r>
              <a:rPr lang="en-US" sz="1700" b="1" dirty="0" smtClean="0">
                <a:solidFill>
                  <a:srgbClr val="FF0000"/>
                </a:solidFill>
                <a:latin typeface="Consolas"/>
                <a:ea typeface="Consolas"/>
                <a:cs typeface="Consolas"/>
                <a:sym typeface="Consolas"/>
              </a:rPr>
              <a:t>ret(</a:t>
            </a:r>
            <a:r>
              <a:rPr lang="en-US" sz="1700" b="1" dirty="0" err="1" smtClean="0">
                <a:solidFill>
                  <a:srgbClr val="FF0000"/>
                </a:solidFill>
                <a:latin typeface="Consolas"/>
                <a:ea typeface="Consolas"/>
                <a:cs typeface="Consolas"/>
                <a:sym typeface="Consolas"/>
              </a:rPr>
              <a:t>f:F</a:t>
            </a:r>
            <a:r>
              <a:rPr lang="en-US" sz="1700" b="1" dirty="0" smtClean="0">
                <a:solidFill>
                  <a:srgbClr val="FF0000"/>
                </a:solidFill>
                <a:latin typeface="Consolas"/>
                <a:ea typeface="Consolas"/>
                <a:cs typeface="Consolas"/>
                <a:sym typeface="Consolas"/>
              </a:rPr>
              <a:t>, </a:t>
            </a:r>
            <a:r>
              <a:rPr lang="en-US" sz="1700" b="1" dirty="0" err="1" smtClean="0">
                <a:solidFill>
                  <a:srgbClr val="FF0000"/>
                </a:solidFill>
                <a:latin typeface="Consolas"/>
                <a:ea typeface="Consolas"/>
                <a:cs typeface="Consolas"/>
                <a:sym typeface="Consolas"/>
              </a:rPr>
              <a:t>u:V</a:t>
            </a:r>
            <a:r>
              <a:rPr lang="en-US" sz="1700" b="1" dirty="0">
                <a:solidFill>
                  <a:srgbClr val="FF0000"/>
                </a:solidFill>
                <a:latin typeface="Consolas"/>
                <a:ea typeface="Consolas"/>
                <a:cs typeface="Consolas"/>
                <a:sym typeface="Consolas"/>
              </a:rPr>
              <a:t>)</a:t>
            </a:r>
          </a:p>
          <a:p>
            <a:r>
              <a:rPr lang="en-US" sz="1700" dirty="0">
                <a:latin typeface="Consolas"/>
                <a:ea typeface="Consolas"/>
                <a:cs typeface="Consolas"/>
                <a:sym typeface="Consolas"/>
              </a:rPr>
              <a:t>assign(</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u:V</a:t>
            </a:r>
            <a:r>
              <a:rPr lang="en-US" sz="1700" dirty="0">
                <a:latin typeface="Consolas"/>
                <a:ea typeface="Consolas"/>
                <a:cs typeface="Consolas"/>
                <a:sym typeface="Consolas"/>
              </a:rPr>
              <a:t>) </a:t>
            </a:r>
            <a:r>
              <a:rPr lang="en-US" sz="1700" b="1" dirty="0" smtClean="0">
                <a:solidFill>
                  <a:srgbClr val="FF0000"/>
                </a:solidFill>
                <a:latin typeface="Consolas"/>
                <a:ea typeface="Consolas"/>
                <a:cs typeface="Consolas"/>
                <a:sym typeface="Consolas"/>
              </a:rPr>
              <a:t>call(</a:t>
            </a:r>
            <a:r>
              <a:rPr lang="en-US" sz="1700" b="1" dirty="0" err="1" smtClean="0">
                <a:solidFill>
                  <a:srgbClr val="FF0000"/>
                </a:solidFill>
                <a:latin typeface="Consolas"/>
                <a:ea typeface="Consolas"/>
                <a:cs typeface="Consolas"/>
                <a:sym typeface="Consolas"/>
              </a:rPr>
              <a:t>y:V</a:t>
            </a:r>
            <a:r>
              <a:rPr lang="en-US" sz="1700" b="1" dirty="0" smtClean="0">
                <a:solidFill>
                  <a:srgbClr val="FF0000"/>
                </a:solidFill>
                <a:latin typeface="Consolas"/>
                <a:ea typeface="Consolas"/>
                <a:cs typeface="Consolas"/>
                <a:sym typeface="Consolas"/>
              </a:rPr>
              <a:t>, </a:t>
            </a:r>
            <a:r>
              <a:rPr lang="en-US" sz="1700" b="1" dirty="0" err="1" smtClean="0">
                <a:solidFill>
                  <a:srgbClr val="FF0000"/>
                </a:solidFill>
                <a:latin typeface="Consolas"/>
                <a:ea typeface="Consolas"/>
                <a:cs typeface="Consolas"/>
                <a:sym typeface="Consolas"/>
              </a:rPr>
              <a:t>f:F</a:t>
            </a:r>
            <a:r>
              <a:rPr lang="en-US" sz="1700" b="1" dirty="0" smtClean="0">
                <a:solidFill>
                  <a:srgbClr val="FF0000"/>
                </a:solidFill>
                <a:latin typeface="Consolas"/>
                <a:ea typeface="Consolas"/>
                <a:cs typeface="Consolas"/>
                <a:sym typeface="Consolas"/>
              </a:rPr>
              <a:t>, </a:t>
            </a:r>
            <a:r>
              <a:rPr lang="en-US" sz="1700" b="1" dirty="0" err="1" smtClean="0">
                <a:solidFill>
                  <a:srgbClr val="FF0000"/>
                </a:solidFill>
                <a:latin typeface="Consolas"/>
                <a:ea typeface="Consolas"/>
                <a:cs typeface="Consolas"/>
                <a:sym typeface="Consolas"/>
              </a:rPr>
              <a:t>x:V</a:t>
            </a:r>
            <a:r>
              <a:rPr lang="en-US" sz="1700" b="1" dirty="0" smtClean="0">
                <a:solidFill>
                  <a:srgbClr val="FF0000"/>
                </a:solidFill>
                <a:latin typeface="Consolas"/>
                <a:ea typeface="Consolas"/>
                <a:cs typeface="Consolas"/>
                <a:sym typeface="Consolas"/>
              </a:rPr>
              <a:t>)</a:t>
            </a:r>
            <a:endParaRPr lang="en-US" sz="1700" b="1" dirty="0">
              <a:solidFill>
                <a:srgbClr val="FF0000"/>
              </a:solidFill>
              <a:latin typeface="Consolas"/>
              <a:ea typeface="Consolas"/>
              <a:cs typeface="Consolas"/>
              <a:sym typeface="Consolas"/>
            </a:endParaRPr>
          </a:p>
          <a:p>
            <a:endParaRPr sz="1800"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Output Relations:</a:t>
            </a:r>
          </a:p>
          <a:p>
            <a:r>
              <a:rPr lang="en-US" sz="1700" dirty="0">
                <a:latin typeface="Consolas"/>
                <a:ea typeface="Consolas"/>
                <a:cs typeface="Consolas"/>
                <a:sym typeface="Consolas"/>
              </a:rPr>
              <a:t>points(</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h:H</a:t>
            </a:r>
            <a:r>
              <a:rPr lang="en-US" sz="1700" dirty="0">
                <a:latin typeface="Consolas"/>
                <a:ea typeface="Consolas"/>
                <a:cs typeface="Consolas"/>
                <a:sym typeface="Consolas"/>
              </a:rPr>
              <a:t>)</a:t>
            </a:r>
          </a:p>
          <a:p>
            <a:endParaRPr sz="1800"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Rules:</a:t>
            </a:r>
          </a:p>
          <a:p>
            <a:r>
              <a:rPr lang="en-US" sz="1700" dirty="0">
                <a:latin typeface="Consolas"/>
                <a:ea typeface="Consolas"/>
                <a:cs typeface="Consolas"/>
                <a:sym typeface="Consolas"/>
              </a:rPr>
              <a:t>points(v, h) :- new(v, h).</a:t>
            </a:r>
          </a:p>
          <a:p>
            <a:r>
              <a:rPr lang="en-US" sz="1700" dirty="0">
                <a:latin typeface="Consolas"/>
                <a:ea typeface="Consolas"/>
                <a:cs typeface="Consolas"/>
                <a:sym typeface="Consolas"/>
              </a:rPr>
              <a:t>points(v, h) :- assign(v, u), points(u, h).</a:t>
            </a:r>
          </a:p>
          <a:p>
            <a:endParaRPr sz="2000" dirty="0">
              <a:latin typeface="Calibri Regular" charset="0"/>
              <a:ea typeface="Calibri Regular" charset="0"/>
              <a:cs typeface="Calibri Regular" charset="0"/>
              <a:sym typeface="Shadows Into Light"/>
            </a:endParaRPr>
          </a:p>
          <a:p>
            <a:endParaRPr sz="1800" dirty="0">
              <a:latin typeface="Consolas"/>
              <a:ea typeface="Consolas"/>
              <a:cs typeface="Consolas"/>
              <a:sym typeface="Consolas"/>
            </a:endParaRPr>
          </a:p>
          <a:p>
            <a:endParaRPr sz="2400" dirty="0">
              <a:latin typeface="Calibri Regular" charset="0"/>
              <a:ea typeface="Calibri Regular" charset="0"/>
              <a:cs typeface="Calibri Regular" charset="0"/>
              <a:sym typeface="Shadows Into Light"/>
            </a:endParaRPr>
          </a:p>
        </p:txBody>
      </p:sp>
      <p:sp>
        <p:nvSpPr>
          <p:cNvPr id="11" name="Shape 576"/>
          <p:cNvSpPr txBox="1">
            <a:spLocks noGrp="1"/>
          </p:cNvSpPr>
          <p:nvPr>
            <p:ph type="title"/>
          </p:nvPr>
        </p:nvSpPr>
        <p:spPr>
          <a:xfrm>
            <a:off x="362855" y="10039"/>
            <a:ext cx="8454571" cy="1143000"/>
          </a:xfrm>
          <a:prstGeom prst="rect">
            <a:avLst/>
          </a:prstGeom>
        </p:spPr>
        <p:txBody>
          <a:bodyPr vert="horz" lIns="91425" tIns="91425" rIns="91425" bIns="91425" rtlCol="0" anchor="ctr" anchorCtr="0">
            <a:noAutofit/>
          </a:bodyPr>
          <a:lstStyle/>
          <a:p>
            <a:r>
              <a:rPr lang="en-US" sz="3600" dirty="0"/>
              <a:t>Pointer Analysis in </a:t>
            </a:r>
            <a:r>
              <a:rPr lang="en-US" sz="3600" dirty="0" err="1"/>
              <a:t>Datalog</a:t>
            </a:r>
            <a:r>
              <a:rPr lang="en-US" sz="3600" dirty="0" smtClean="0"/>
              <a:t>: Inter-procedural</a:t>
            </a:r>
            <a:endParaRPr lang="en-US" sz="3600" dirty="0"/>
          </a:p>
        </p:txBody>
      </p:sp>
      <p:sp>
        <p:nvSpPr>
          <p:cNvPr id="14" name="Shape 810"/>
          <p:cNvSpPr txBox="1"/>
          <p:nvPr/>
        </p:nvSpPr>
        <p:spPr>
          <a:xfrm>
            <a:off x="464455" y="2159000"/>
            <a:ext cx="1858817" cy="24511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endParaRPr lang="en-US" sz="1600" b="1" dirty="0" smtClean="0">
              <a:latin typeface="Consolas"/>
              <a:ea typeface="Consolas"/>
              <a:cs typeface="Consolas"/>
              <a:sym typeface="Consolas"/>
            </a:endParaRPr>
          </a:p>
          <a:p>
            <a:r>
              <a:rPr lang="en-US" sz="1600" b="1" dirty="0" smtClean="0">
                <a:latin typeface="Consolas"/>
                <a:ea typeface="Consolas"/>
                <a:cs typeface="Consolas"/>
                <a:sym typeface="Consolas"/>
              </a:rPr>
              <a:t> x </a:t>
            </a:r>
            <a:r>
              <a:rPr lang="en-US" sz="1600" b="1" dirty="0">
                <a:latin typeface="Consolas"/>
                <a:ea typeface="Consolas"/>
                <a:cs typeface="Consolas"/>
                <a:sym typeface="Consolas"/>
              </a:rPr>
              <a:t>= new </a:t>
            </a:r>
            <a:r>
              <a:rPr lang="en-US" sz="1600" b="1" dirty="0" smtClean="0">
                <a:latin typeface="Consolas"/>
                <a:ea typeface="Consolas"/>
                <a:cs typeface="Consolas"/>
                <a:sym typeface="Consolas"/>
              </a:rPr>
              <a:t>h1;</a:t>
            </a:r>
            <a:endParaRPr lang="en-US" sz="1600" b="1" dirty="0">
              <a:latin typeface="Consolas"/>
              <a:ea typeface="Consolas"/>
              <a:cs typeface="Consolas"/>
              <a:sym typeface="Consolas"/>
            </a:endParaRPr>
          </a:p>
          <a:p>
            <a:endParaRPr sz="1600" b="1" dirty="0">
              <a:latin typeface="Consolas"/>
              <a:ea typeface="Consolas"/>
              <a:cs typeface="Consolas"/>
              <a:sym typeface="Consolas"/>
            </a:endParaRPr>
          </a:p>
          <a:p>
            <a:r>
              <a:rPr lang="en-US" sz="1600" b="1" dirty="0" smtClean="0">
                <a:solidFill>
                  <a:srgbClr val="FF0000"/>
                </a:solidFill>
                <a:latin typeface="Consolas"/>
                <a:ea typeface="Consolas"/>
                <a:cs typeface="Consolas"/>
                <a:sym typeface="Consolas"/>
              </a:rPr>
              <a:t> y </a:t>
            </a:r>
            <a:r>
              <a:rPr lang="en-US" sz="1600" b="1" dirty="0">
                <a:solidFill>
                  <a:srgbClr val="FF0000"/>
                </a:solidFill>
                <a:latin typeface="Consolas"/>
                <a:ea typeface="Consolas"/>
                <a:cs typeface="Consolas"/>
                <a:sym typeface="Consolas"/>
              </a:rPr>
              <a:t>= f(x</a:t>
            </a:r>
            <a:r>
              <a:rPr lang="en-US" sz="1600" b="1" dirty="0" smtClean="0">
                <a:solidFill>
                  <a:srgbClr val="FF0000"/>
                </a:solidFill>
                <a:latin typeface="Consolas"/>
                <a:ea typeface="Consolas"/>
                <a:cs typeface="Consolas"/>
                <a:sym typeface="Consolas"/>
              </a:rPr>
              <a:t>);</a:t>
            </a:r>
            <a:endParaRPr lang="en-US" sz="1600" b="1" dirty="0">
              <a:solidFill>
                <a:srgbClr val="FF0000"/>
              </a:solidFill>
              <a:latin typeface="Consolas"/>
              <a:ea typeface="Consolas"/>
              <a:cs typeface="Consolas"/>
              <a:sym typeface="Consolas"/>
            </a:endParaRPr>
          </a:p>
          <a:p>
            <a:endParaRPr sz="1600" b="1" dirty="0">
              <a:latin typeface="Consolas"/>
              <a:ea typeface="Consolas"/>
              <a:cs typeface="Consolas"/>
              <a:sym typeface="Consolas"/>
            </a:endParaRPr>
          </a:p>
          <a:p>
            <a:r>
              <a:rPr lang="en-US" sz="1600" b="1" dirty="0" smtClean="0">
                <a:solidFill>
                  <a:srgbClr val="FF0000"/>
                </a:solidFill>
                <a:latin typeface="Consolas"/>
                <a:ea typeface="Consolas"/>
                <a:cs typeface="Consolas"/>
                <a:sym typeface="Consolas"/>
              </a:rPr>
              <a:t> f(v)</a:t>
            </a:r>
            <a:r>
              <a:rPr lang="en-US" sz="1600" b="1" dirty="0" smtClean="0">
                <a:latin typeface="Consolas"/>
                <a:ea typeface="Consolas"/>
                <a:cs typeface="Consolas"/>
                <a:sym typeface="Consolas"/>
              </a:rPr>
              <a:t> {</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r>
              <a:rPr lang="en-US" sz="1600" b="1" dirty="0">
                <a:latin typeface="Consolas"/>
                <a:ea typeface="Consolas"/>
                <a:cs typeface="Consolas"/>
                <a:sym typeface="Consolas"/>
              </a:rPr>
              <a:t>u = </a:t>
            </a:r>
            <a:r>
              <a:rPr lang="en-US" sz="1600" b="1" dirty="0" smtClean="0">
                <a:latin typeface="Consolas"/>
                <a:ea typeface="Consolas"/>
                <a:cs typeface="Consolas"/>
                <a:sym typeface="Consolas"/>
              </a:rPr>
              <a:t>v;</a:t>
            </a:r>
            <a:endParaRPr lang="en-US" sz="1600" b="1" dirty="0">
              <a:latin typeface="Consolas"/>
              <a:ea typeface="Consolas"/>
              <a:cs typeface="Consolas"/>
              <a:sym typeface="Consolas"/>
            </a:endParaRPr>
          </a:p>
          <a:p>
            <a:r>
              <a:rPr lang="en-US" sz="1600" b="1" dirty="0" smtClean="0">
                <a:solidFill>
                  <a:srgbClr val="FF0000"/>
                </a:solidFill>
                <a:latin typeface="Consolas"/>
                <a:ea typeface="Consolas"/>
                <a:cs typeface="Consolas"/>
                <a:sym typeface="Consolas"/>
              </a:rPr>
              <a:t>     </a:t>
            </a:r>
            <a:r>
              <a:rPr lang="en-US" sz="1600" b="1" dirty="0">
                <a:solidFill>
                  <a:srgbClr val="FF0000"/>
                </a:solidFill>
                <a:latin typeface="Consolas"/>
                <a:ea typeface="Consolas"/>
                <a:cs typeface="Consolas"/>
                <a:sym typeface="Consolas"/>
              </a:rPr>
              <a:t>return </a:t>
            </a:r>
            <a:r>
              <a:rPr lang="en-US" sz="1600" b="1" dirty="0" smtClean="0">
                <a:solidFill>
                  <a:srgbClr val="FF0000"/>
                </a:solidFill>
                <a:latin typeface="Consolas"/>
                <a:ea typeface="Consolas"/>
                <a:cs typeface="Consolas"/>
                <a:sym typeface="Consolas"/>
              </a:rPr>
              <a:t>u;</a:t>
            </a:r>
            <a:endParaRPr lang="en-US" sz="1600" b="1" dirty="0">
              <a:solidFill>
                <a:srgbClr val="FF0000"/>
              </a:solidFill>
              <a:latin typeface="Consolas"/>
              <a:ea typeface="Consolas"/>
              <a:cs typeface="Consolas"/>
              <a:sym typeface="Consolas"/>
            </a:endParaRPr>
          </a:p>
          <a:p>
            <a:r>
              <a:rPr lang="en-US" sz="1600" b="1" dirty="0" smtClean="0">
                <a:latin typeface="Consolas"/>
                <a:ea typeface="Consolas"/>
                <a:cs typeface="Consolas"/>
                <a:sym typeface="Consolas"/>
              </a:rPr>
              <a:t> }</a:t>
            </a:r>
            <a:endParaRPr lang="en-US" sz="1600" b="1" dirty="0">
              <a:latin typeface="Consolas"/>
              <a:ea typeface="Consolas"/>
              <a:cs typeface="Consolas"/>
              <a:sym typeface="Consolas"/>
            </a:endParaRPr>
          </a:p>
        </p:txBody>
      </p:sp>
      <p:cxnSp>
        <p:nvCxnSpPr>
          <p:cNvPr id="17" name="Shape 924"/>
          <p:cNvCxnSpPr/>
          <p:nvPr/>
        </p:nvCxnSpPr>
        <p:spPr>
          <a:xfrm>
            <a:off x="1765300" y="3100275"/>
            <a:ext cx="965675" cy="18090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Shape 84"/>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buSzPct val="25000"/>
            </a:pPr>
            <a:r>
              <a:rPr lang="en-US" sz="4200" dirty="0"/>
              <a:t>Benefits of Constraint-Based Analysis</a:t>
            </a:r>
          </a:p>
        </p:txBody>
      </p:sp>
      <p:sp>
        <p:nvSpPr>
          <p:cNvPr id="83" name="Shape 83"/>
          <p:cNvSpPr txBox="1">
            <a:spLocks noGrp="1"/>
          </p:cNvSpPr>
          <p:nvPr>
            <p:ph idx="1"/>
          </p:nvPr>
        </p:nvSpPr>
        <p:spPr>
          <a:xfrm>
            <a:off x="357809" y="1600201"/>
            <a:ext cx="8398565" cy="4525963"/>
          </a:xfrm>
          <a:prstGeom prst="rect">
            <a:avLst/>
          </a:prstGeom>
          <a:noFill/>
          <a:ln>
            <a:noFill/>
          </a:ln>
        </p:spPr>
        <p:txBody>
          <a:bodyPr vert="horz" lIns="91425" tIns="45700" rIns="91425" bIns="45700" rtlCol="0" anchor="t" anchorCtr="0">
            <a:noAutofit/>
          </a:bodyPr>
          <a:lstStyle/>
          <a:p>
            <a:pPr marL="457189" indent="-393690">
              <a:lnSpc>
                <a:spcPct val="115000"/>
              </a:lnSpc>
              <a:spcBef>
                <a:spcPts val="591"/>
              </a:spcBef>
              <a:buFont typeface="Shadows Into Light"/>
            </a:pPr>
            <a:r>
              <a:rPr lang="en-US" sz="2800" dirty="0">
                <a:ea typeface="Calibri Regular" charset="0"/>
                <a:cs typeface="Calibri Regular" charset="0"/>
                <a:sym typeface="Shadows Into Light"/>
              </a:rPr>
              <a:t>Separates analysis specification from implementation</a:t>
            </a:r>
          </a:p>
          <a:p>
            <a:pPr marL="914377" lvl="1" indent="-393690">
              <a:lnSpc>
                <a:spcPct val="115000"/>
              </a:lnSpc>
              <a:spcBef>
                <a:spcPts val="591"/>
              </a:spcBef>
              <a:buFont typeface="Shadows Into Light"/>
            </a:pPr>
            <a:r>
              <a:rPr lang="en-US" sz="2600" dirty="0">
                <a:ea typeface="Calibri Regular" charset="0"/>
                <a:cs typeface="Calibri Regular" charset="0"/>
                <a:sym typeface="Shadows Into Light"/>
              </a:rPr>
              <a:t>Analysis writer can focus on </a:t>
            </a:r>
            <a:r>
              <a:rPr lang="en-US" sz="2600" dirty="0">
                <a:solidFill>
                  <a:srgbClr val="7030A0"/>
                </a:solidFill>
                <a:ea typeface="Calibri Regular" charset="0"/>
                <a:cs typeface="Calibri Regular" charset="0"/>
                <a:sym typeface="Shadows Into Light"/>
              </a:rPr>
              <a:t>“what”</a:t>
            </a:r>
            <a:r>
              <a:rPr lang="en-US" sz="2600" dirty="0">
                <a:ea typeface="Calibri Regular" charset="0"/>
                <a:cs typeface="Calibri Regular" charset="0"/>
                <a:sym typeface="Shadows Into Light"/>
              </a:rPr>
              <a:t> rather than </a:t>
            </a:r>
            <a:r>
              <a:rPr lang="en-US" sz="2600" dirty="0">
                <a:solidFill>
                  <a:srgbClr val="7030A0"/>
                </a:solidFill>
                <a:ea typeface="Calibri Regular" charset="0"/>
                <a:cs typeface="Calibri Regular" charset="0"/>
                <a:sym typeface="Shadows Into Light"/>
              </a:rPr>
              <a:t>“how”</a:t>
            </a:r>
          </a:p>
          <a:p>
            <a:pPr marL="0" indent="0">
              <a:lnSpc>
                <a:spcPct val="115000"/>
              </a:lnSpc>
              <a:spcBef>
                <a:spcPts val="591"/>
              </a:spcBef>
              <a:buNone/>
            </a:pPr>
            <a:endParaRPr sz="600" dirty="0">
              <a:ea typeface="Calibri Regular" charset="0"/>
              <a:cs typeface="Calibri Regular" charset="0"/>
              <a:sym typeface="Shadows Into Light"/>
            </a:endParaRPr>
          </a:p>
          <a:p>
            <a:pPr marL="457189" indent="-393690">
              <a:lnSpc>
                <a:spcPct val="115000"/>
              </a:lnSpc>
              <a:spcBef>
                <a:spcPts val="591"/>
              </a:spcBef>
              <a:buFont typeface="Shadows Into Light"/>
            </a:pPr>
            <a:r>
              <a:rPr lang="en-US" sz="2800" dirty="0">
                <a:ea typeface="Calibri Regular" charset="0"/>
                <a:cs typeface="Calibri Regular" charset="0"/>
                <a:sym typeface="Shadows Into Light"/>
              </a:rPr>
              <a:t>Yields natural program specifications</a:t>
            </a:r>
          </a:p>
          <a:p>
            <a:pPr marL="914377" lvl="1" indent="-393690">
              <a:lnSpc>
                <a:spcPct val="115000"/>
              </a:lnSpc>
              <a:spcBef>
                <a:spcPts val="591"/>
              </a:spcBef>
              <a:buFont typeface="Shadows Into Light"/>
            </a:pPr>
            <a:r>
              <a:rPr lang="en-US" sz="2600" dirty="0">
                <a:ea typeface="Calibri Regular" charset="0"/>
                <a:cs typeface="Calibri Regular" charset="0"/>
                <a:sym typeface="Shadows Into Light"/>
              </a:rPr>
              <a:t>Constraints are usually </a:t>
            </a:r>
            <a:r>
              <a:rPr lang="en-US" sz="2600" dirty="0">
                <a:solidFill>
                  <a:srgbClr val="7030A0"/>
                </a:solidFill>
                <a:ea typeface="Calibri Regular" charset="0"/>
                <a:cs typeface="Calibri Regular" charset="0"/>
                <a:sym typeface="Shadows Into Light"/>
              </a:rPr>
              <a:t>local</a:t>
            </a:r>
            <a:r>
              <a:rPr lang="en-US" sz="2600" dirty="0">
                <a:ea typeface="Calibri Regular" charset="0"/>
                <a:cs typeface="Calibri Regular" charset="0"/>
                <a:sym typeface="Shadows Into Light"/>
              </a:rPr>
              <a:t>, whose conjunctions capture </a:t>
            </a:r>
            <a:r>
              <a:rPr lang="en-US" sz="2600" dirty="0">
                <a:solidFill>
                  <a:srgbClr val="7030A0"/>
                </a:solidFill>
                <a:ea typeface="Calibri Regular" charset="0"/>
                <a:cs typeface="Calibri Regular" charset="0"/>
                <a:sym typeface="Shadows Into Light"/>
              </a:rPr>
              <a:t>global</a:t>
            </a:r>
            <a:r>
              <a:rPr lang="en-US" sz="2600" dirty="0">
                <a:ea typeface="Calibri Regular" charset="0"/>
                <a:cs typeface="Calibri Regular" charset="0"/>
                <a:sym typeface="Shadows Into Light"/>
              </a:rPr>
              <a:t> properties</a:t>
            </a:r>
          </a:p>
          <a:p>
            <a:pPr marL="0" indent="0">
              <a:lnSpc>
                <a:spcPct val="115000"/>
              </a:lnSpc>
              <a:spcBef>
                <a:spcPts val="591"/>
              </a:spcBef>
              <a:buNone/>
            </a:pPr>
            <a:endParaRPr sz="600" dirty="0">
              <a:ea typeface="Calibri Regular" charset="0"/>
              <a:cs typeface="Calibri Regular" charset="0"/>
              <a:sym typeface="Shadows Into Light"/>
            </a:endParaRPr>
          </a:p>
          <a:p>
            <a:pPr marL="457189" indent="-393690">
              <a:lnSpc>
                <a:spcPct val="115000"/>
              </a:lnSpc>
              <a:spcBef>
                <a:spcPts val="591"/>
              </a:spcBef>
              <a:buFont typeface="Shadows Into Light"/>
            </a:pPr>
            <a:r>
              <a:rPr lang="en-US" sz="2800" dirty="0">
                <a:ea typeface="Calibri Regular" charset="0"/>
                <a:cs typeface="Calibri Regular" charset="0"/>
                <a:sym typeface="Shadows Into Light"/>
              </a:rPr>
              <a:t>Enables sophisticated analysis implementations</a:t>
            </a:r>
          </a:p>
          <a:p>
            <a:pPr marL="914377" lvl="1" indent="-393690">
              <a:lnSpc>
                <a:spcPct val="115000"/>
              </a:lnSpc>
              <a:spcBef>
                <a:spcPts val="591"/>
              </a:spcBef>
              <a:buFont typeface="Shadows Into Light"/>
            </a:pPr>
            <a:r>
              <a:rPr lang="en-US" sz="2600" dirty="0">
                <a:ea typeface="Calibri Regular" charset="0"/>
                <a:cs typeface="Calibri Regular" charset="0"/>
                <a:sym typeface="Shadows Into Light"/>
              </a:rPr>
              <a:t>Leverage powerful, off-the-shelf solvers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12" name="Shape 810"/>
          <p:cNvSpPr txBox="1"/>
          <p:nvPr/>
        </p:nvSpPr>
        <p:spPr>
          <a:xfrm>
            <a:off x="464455" y="2159000"/>
            <a:ext cx="1858817" cy="24511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endParaRPr lang="en-US" sz="1600" b="1" dirty="0" smtClean="0">
              <a:latin typeface="Consolas"/>
              <a:ea typeface="Consolas"/>
              <a:cs typeface="Consolas"/>
              <a:sym typeface="Consolas"/>
            </a:endParaRPr>
          </a:p>
          <a:p>
            <a:r>
              <a:rPr lang="en-US" sz="1600" b="1" dirty="0" smtClean="0">
                <a:latin typeface="Consolas"/>
                <a:ea typeface="Consolas"/>
                <a:cs typeface="Consolas"/>
                <a:sym typeface="Consolas"/>
              </a:rPr>
              <a:t> x </a:t>
            </a:r>
            <a:r>
              <a:rPr lang="en-US" sz="1600" b="1" dirty="0">
                <a:latin typeface="Consolas"/>
                <a:ea typeface="Consolas"/>
                <a:cs typeface="Consolas"/>
                <a:sym typeface="Consolas"/>
              </a:rPr>
              <a:t>= new </a:t>
            </a:r>
            <a:r>
              <a:rPr lang="en-US" sz="1600" b="1" dirty="0" smtClean="0">
                <a:latin typeface="Consolas"/>
                <a:ea typeface="Consolas"/>
                <a:cs typeface="Consolas"/>
                <a:sym typeface="Consolas"/>
              </a:rPr>
              <a:t>h1;</a:t>
            </a:r>
            <a:endParaRPr lang="en-US" sz="1600" b="1" dirty="0">
              <a:latin typeface="Consolas"/>
              <a:ea typeface="Consolas"/>
              <a:cs typeface="Consolas"/>
              <a:sym typeface="Consolas"/>
            </a:endParaRPr>
          </a:p>
          <a:p>
            <a:endParaRPr sz="1600" b="1" dirty="0">
              <a:latin typeface="Consolas"/>
              <a:ea typeface="Consolas"/>
              <a:cs typeface="Consolas"/>
              <a:sym typeface="Consolas"/>
            </a:endParaRPr>
          </a:p>
          <a:p>
            <a:r>
              <a:rPr lang="en-US" sz="1600" b="1" dirty="0" smtClean="0">
                <a:solidFill>
                  <a:srgbClr val="FF0000"/>
                </a:solidFill>
                <a:latin typeface="Consolas"/>
                <a:ea typeface="Consolas"/>
                <a:cs typeface="Consolas"/>
                <a:sym typeface="Consolas"/>
              </a:rPr>
              <a:t> y </a:t>
            </a:r>
            <a:r>
              <a:rPr lang="en-US" sz="1600" b="1" dirty="0">
                <a:solidFill>
                  <a:srgbClr val="FF0000"/>
                </a:solidFill>
                <a:latin typeface="Consolas"/>
                <a:ea typeface="Consolas"/>
                <a:cs typeface="Consolas"/>
                <a:sym typeface="Consolas"/>
              </a:rPr>
              <a:t>= f(x</a:t>
            </a:r>
            <a:r>
              <a:rPr lang="en-US" sz="1600" b="1" dirty="0" smtClean="0">
                <a:solidFill>
                  <a:srgbClr val="FF0000"/>
                </a:solidFill>
                <a:latin typeface="Consolas"/>
                <a:ea typeface="Consolas"/>
                <a:cs typeface="Consolas"/>
                <a:sym typeface="Consolas"/>
              </a:rPr>
              <a:t>);</a:t>
            </a:r>
            <a:endParaRPr lang="en-US" sz="1600" b="1" dirty="0">
              <a:solidFill>
                <a:srgbClr val="FF0000"/>
              </a:solidFill>
              <a:latin typeface="Consolas"/>
              <a:ea typeface="Consolas"/>
              <a:cs typeface="Consolas"/>
              <a:sym typeface="Consolas"/>
            </a:endParaRPr>
          </a:p>
          <a:p>
            <a:endParaRPr sz="1600" b="1" dirty="0">
              <a:latin typeface="Consolas"/>
              <a:ea typeface="Consolas"/>
              <a:cs typeface="Consolas"/>
              <a:sym typeface="Consolas"/>
            </a:endParaRPr>
          </a:p>
          <a:p>
            <a:r>
              <a:rPr lang="en-US" sz="1600" b="1" dirty="0" smtClean="0">
                <a:solidFill>
                  <a:srgbClr val="FF0000"/>
                </a:solidFill>
                <a:latin typeface="Consolas"/>
                <a:ea typeface="Consolas"/>
                <a:cs typeface="Consolas"/>
                <a:sym typeface="Consolas"/>
              </a:rPr>
              <a:t> f(v)</a:t>
            </a:r>
            <a:r>
              <a:rPr lang="en-US" sz="1600" b="1" dirty="0" smtClean="0">
                <a:latin typeface="Consolas"/>
                <a:ea typeface="Consolas"/>
                <a:cs typeface="Consolas"/>
                <a:sym typeface="Consolas"/>
              </a:rPr>
              <a:t> {</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r>
              <a:rPr lang="en-US" sz="1600" b="1" dirty="0">
                <a:latin typeface="Consolas"/>
                <a:ea typeface="Consolas"/>
                <a:cs typeface="Consolas"/>
                <a:sym typeface="Consolas"/>
              </a:rPr>
              <a:t>u = </a:t>
            </a:r>
            <a:r>
              <a:rPr lang="en-US" sz="1600" b="1" dirty="0" smtClean="0">
                <a:latin typeface="Consolas"/>
                <a:ea typeface="Consolas"/>
                <a:cs typeface="Consolas"/>
                <a:sym typeface="Consolas"/>
              </a:rPr>
              <a:t>v;</a:t>
            </a:r>
            <a:endParaRPr lang="en-US" sz="1600" b="1" dirty="0">
              <a:latin typeface="Consolas"/>
              <a:ea typeface="Consolas"/>
              <a:cs typeface="Consolas"/>
              <a:sym typeface="Consolas"/>
            </a:endParaRPr>
          </a:p>
          <a:p>
            <a:r>
              <a:rPr lang="en-US" sz="1600" b="1" dirty="0" smtClean="0">
                <a:solidFill>
                  <a:srgbClr val="FF0000"/>
                </a:solidFill>
                <a:latin typeface="Consolas"/>
                <a:ea typeface="Consolas"/>
                <a:cs typeface="Consolas"/>
                <a:sym typeface="Consolas"/>
              </a:rPr>
              <a:t>     </a:t>
            </a:r>
            <a:r>
              <a:rPr lang="en-US" sz="1600" b="1" dirty="0">
                <a:solidFill>
                  <a:srgbClr val="FF0000"/>
                </a:solidFill>
                <a:latin typeface="Consolas"/>
                <a:ea typeface="Consolas"/>
                <a:cs typeface="Consolas"/>
                <a:sym typeface="Consolas"/>
              </a:rPr>
              <a:t>return </a:t>
            </a:r>
            <a:r>
              <a:rPr lang="en-US" sz="1600" b="1" dirty="0" smtClean="0">
                <a:solidFill>
                  <a:srgbClr val="FF0000"/>
                </a:solidFill>
                <a:latin typeface="Consolas"/>
                <a:ea typeface="Consolas"/>
                <a:cs typeface="Consolas"/>
                <a:sym typeface="Consolas"/>
              </a:rPr>
              <a:t>u;</a:t>
            </a:r>
            <a:endParaRPr lang="en-US" sz="1600" b="1" dirty="0">
              <a:solidFill>
                <a:srgbClr val="FF0000"/>
              </a:solidFill>
              <a:latin typeface="Consolas"/>
              <a:ea typeface="Consolas"/>
              <a:cs typeface="Consolas"/>
              <a:sym typeface="Consolas"/>
            </a:endParaRPr>
          </a:p>
          <a:p>
            <a:r>
              <a:rPr lang="en-US" sz="1600" b="1" dirty="0" smtClean="0">
                <a:latin typeface="Consolas"/>
                <a:ea typeface="Consolas"/>
                <a:cs typeface="Consolas"/>
                <a:sym typeface="Consolas"/>
              </a:rPr>
              <a:t> }</a:t>
            </a:r>
            <a:endParaRPr lang="en-US" sz="1600" b="1" dirty="0">
              <a:latin typeface="Consolas"/>
              <a:ea typeface="Consolas"/>
              <a:cs typeface="Consolas"/>
              <a:sym typeface="Consolas"/>
            </a:endParaRPr>
          </a:p>
        </p:txBody>
      </p:sp>
      <p:sp>
        <p:nvSpPr>
          <p:cNvPr id="871" name="Shape 871"/>
          <p:cNvSpPr txBox="1"/>
          <p:nvPr/>
        </p:nvSpPr>
        <p:spPr>
          <a:xfrm>
            <a:off x="3642226" y="1790600"/>
            <a:ext cx="5336674" cy="39792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700" dirty="0">
                <a:latin typeface="Consolas"/>
                <a:ea typeface="Consolas"/>
                <a:cs typeface="Consolas"/>
                <a:sym typeface="Consolas"/>
              </a:rPr>
              <a:t>new(</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h:H</a:t>
            </a:r>
            <a:r>
              <a:rPr lang="en-US" sz="1700" dirty="0">
                <a:latin typeface="Consolas"/>
                <a:ea typeface="Consolas"/>
                <a:cs typeface="Consolas"/>
                <a:sym typeface="Consolas"/>
              </a:rPr>
              <a:t>) </a:t>
            </a:r>
            <a:r>
              <a:rPr lang="en-US" sz="1700" b="1" dirty="0" err="1" smtClean="0">
                <a:solidFill>
                  <a:srgbClr val="FF0000"/>
                </a:solidFill>
                <a:latin typeface="Consolas"/>
                <a:ea typeface="Consolas"/>
                <a:cs typeface="Consolas"/>
                <a:sym typeface="Consolas"/>
              </a:rPr>
              <a:t>arg</a:t>
            </a:r>
            <a:r>
              <a:rPr lang="en-US" sz="1700" b="1" dirty="0" smtClean="0">
                <a:solidFill>
                  <a:srgbClr val="FF0000"/>
                </a:solidFill>
                <a:latin typeface="Consolas"/>
                <a:ea typeface="Consolas"/>
                <a:cs typeface="Consolas"/>
                <a:sym typeface="Consolas"/>
              </a:rPr>
              <a:t>(</a:t>
            </a:r>
            <a:r>
              <a:rPr lang="en-US" sz="1700" b="1" dirty="0" err="1" smtClean="0">
                <a:solidFill>
                  <a:srgbClr val="FF0000"/>
                </a:solidFill>
                <a:latin typeface="Consolas"/>
                <a:ea typeface="Consolas"/>
                <a:cs typeface="Consolas"/>
                <a:sym typeface="Consolas"/>
              </a:rPr>
              <a:t>f:F</a:t>
            </a:r>
            <a:r>
              <a:rPr lang="en-US" sz="1700" b="1" dirty="0" smtClean="0">
                <a:solidFill>
                  <a:srgbClr val="FF0000"/>
                </a:solidFill>
                <a:latin typeface="Consolas"/>
                <a:ea typeface="Consolas"/>
                <a:cs typeface="Consolas"/>
                <a:sym typeface="Consolas"/>
              </a:rPr>
              <a:t>, </a:t>
            </a:r>
            <a:r>
              <a:rPr lang="en-US" sz="1700" b="1" dirty="0" err="1">
                <a:solidFill>
                  <a:srgbClr val="FF0000"/>
                </a:solidFill>
                <a:latin typeface="Consolas"/>
                <a:ea typeface="Consolas"/>
                <a:cs typeface="Consolas"/>
                <a:sym typeface="Consolas"/>
              </a:rPr>
              <a:t>v:V</a:t>
            </a:r>
            <a:r>
              <a:rPr lang="en-US" sz="1700" b="1" dirty="0">
                <a:solidFill>
                  <a:srgbClr val="FF0000"/>
                </a:solidFill>
                <a:latin typeface="Consolas"/>
                <a:ea typeface="Consolas"/>
                <a:cs typeface="Consolas"/>
                <a:sym typeface="Consolas"/>
              </a:rPr>
              <a:t>) </a:t>
            </a:r>
            <a:r>
              <a:rPr lang="en-US" sz="1700" b="1" dirty="0" smtClean="0">
                <a:solidFill>
                  <a:srgbClr val="FF0000"/>
                </a:solidFill>
                <a:latin typeface="Consolas"/>
                <a:ea typeface="Consolas"/>
                <a:cs typeface="Consolas"/>
                <a:sym typeface="Consolas"/>
              </a:rPr>
              <a:t>ret(</a:t>
            </a:r>
            <a:r>
              <a:rPr lang="en-US" sz="1700" b="1" dirty="0" err="1" smtClean="0">
                <a:solidFill>
                  <a:srgbClr val="FF0000"/>
                </a:solidFill>
                <a:latin typeface="Consolas"/>
                <a:ea typeface="Consolas"/>
                <a:cs typeface="Consolas"/>
                <a:sym typeface="Consolas"/>
              </a:rPr>
              <a:t>f:F</a:t>
            </a:r>
            <a:r>
              <a:rPr lang="en-US" sz="1700" b="1" dirty="0" smtClean="0">
                <a:solidFill>
                  <a:srgbClr val="FF0000"/>
                </a:solidFill>
                <a:latin typeface="Consolas"/>
                <a:ea typeface="Consolas"/>
                <a:cs typeface="Consolas"/>
                <a:sym typeface="Consolas"/>
              </a:rPr>
              <a:t>, </a:t>
            </a:r>
            <a:r>
              <a:rPr lang="en-US" sz="1700" b="1" dirty="0" err="1" smtClean="0">
                <a:solidFill>
                  <a:srgbClr val="FF0000"/>
                </a:solidFill>
                <a:latin typeface="Consolas"/>
                <a:ea typeface="Consolas"/>
                <a:cs typeface="Consolas"/>
                <a:sym typeface="Consolas"/>
              </a:rPr>
              <a:t>u:V</a:t>
            </a:r>
            <a:r>
              <a:rPr lang="en-US" sz="1700" b="1" dirty="0">
                <a:solidFill>
                  <a:srgbClr val="FF0000"/>
                </a:solidFill>
                <a:latin typeface="Consolas"/>
                <a:ea typeface="Consolas"/>
                <a:cs typeface="Consolas"/>
                <a:sym typeface="Consolas"/>
              </a:rPr>
              <a:t>)</a:t>
            </a:r>
          </a:p>
          <a:p>
            <a:r>
              <a:rPr lang="en-US" sz="1700" dirty="0">
                <a:latin typeface="Consolas"/>
                <a:ea typeface="Consolas"/>
                <a:cs typeface="Consolas"/>
                <a:sym typeface="Consolas"/>
              </a:rPr>
              <a:t>assign(</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u:V</a:t>
            </a:r>
            <a:r>
              <a:rPr lang="en-US" sz="1700" dirty="0">
                <a:latin typeface="Consolas"/>
                <a:ea typeface="Consolas"/>
                <a:cs typeface="Consolas"/>
                <a:sym typeface="Consolas"/>
              </a:rPr>
              <a:t>) </a:t>
            </a:r>
            <a:r>
              <a:rPr lang="en-US" sz="1700" b="1" dirty="0" smtClean="0">
                <a:solidFill>
                  <a:srgbClr val="FF0000"/>
                </a:solidFill>
                <a:latin typeface="Consolas"/>
                <a:ea typeface="Consolas"/>
                <a:cs typeface="Consolas"/>
                <a:sym typeface="Consolas"/>
              </a:rPr>
              <a:t>call(</a:t>
            </a:r>
            <a:r>
              <a:rPr lang="en-US" sz="1700" b="1" dirty="0" err="1" smtClean="0">
                <a:solidFill>
                  <a:srgbClr val="FF0000"/>
                </a:solidFill>
                <a:latin typeface="Consolas"/>
                <a:ea typeface="Consolas"/>
                <a:cs typeface="Consolas"/>
                <a:sym typeface="Consolas"/>
              </a:rPr>
              <a:t>y:V</a:t>
            </a:r>
            <a:r>
              <a:rPr lang="en-US" sz="1700" b="1" dirty="0" smtClean="0">
                <a:solidFill>
                  <a:srgbClr val="FF0000"/>
                </a:solidFill>
                <a:latin typeface="Consolas"/>
                <a:ea typeface="Consolas"/>
                <a:cs typeface="Consolas"/>
                <a:sym typeface="Consolas"/>
              </a:rPr>
              <a:t>, </a:t>
            </a:r>
            <a:r>
              <a:rPr lang="en-US" sz="1700" b="1" dirty="0" err="1" smtClean="0">
                <a:solidFill>
                  <a:srgbClr val="FF0000"/>
                </a:solidFill>
                <a:latin typeface="Consolas"/>
                <a:ea typeface="Consolas"/>
                <a:cs typeface="Consolas"/>
                <a:sym typeface="Consolas"/>
              </a:rPr>
              <a:t>f:F</a:t>
            </a:r>
            <a:r>
              <a:rPr lang="en-US" sz="1700" b="1" dirty="0" smtClean="0">
                <a:solidFill>
                  <a:srgbClr val="FF0000"/>
                </a:solidFill>
                <a:latin typeface="Consolas"/>
                <a:ea typeface="Consolas"/>
                <a:cs typeface="Consolas"/>
                <a:sym typeface="Consolas"/>
              </a:rPr>
              <a:t>, </a:t>
            </a:r>
            <a:r>
              <a:rPr lang="en-US" sz="1700" b="1" dirty="0" err="1" smtClean="0">
                <a:solidFill>
                  <a:srgbClr val="FF0000"/>
                </a:solidFill>
                <a:latin typeface="Consolas"/>
                <a:ea typeface="Consolas"/>
                <a:cs typeface="Consolas"/>
                <a:sym typeface="Consolas"/>
              </a:rPr>
              <a:t>x:V</a:t>
            </a:r>
            <a:r>
              <a:rPr lang="en-US" sz="1700" b="1" dirty="0">
                <a:solidFill>
                  <a:srgbClr val="FF0000"/>
                </a:solidFill>
                <a:latin typeface="Consolas"/>
                <a:ea typeface="Consolas"/>
                <a:cs typeface="Consolas"/>
                <a:sym typeface="Consolas"/>
              </a:rPr>
              <a:t>)</a:t>
            </a:r>
          </a:p>
          <a:p>
            <a:endParaRPr sz="1800"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Output Relations:</a:t>
            </a:r>
          </a:p>
          <a:p>
            <a:r>
              <a:rPr lang="en-US" sz="1700" dirty="0">
                <a:latin typeface="Consolas"/>
                <a:ea typeface="Consolas"/>
                <a:cs typeface="Consolas"/>
                <a:sym typeface="Consolas"/>
              </a:rPr>
              <a:t>points(</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h:H</a:t>
            </a:r>
            <a:r>
              <a:rPr lang="en-US" sz="1700" dirty="0">
                <a:latin typeface="Consolas"/>
                <a:ea typeface="Consolas"/>
                <a:cs typeface="Consolas"/>
                <a:sym typeface="Consolas"/>
              </a:rPr>
              <a:t>)</a:t>
            </a:r>
          </a:p>
          <a:p>
            <a:endParaRPr sz="1800"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Rules:</a:t>
            </a:r>
          </a:p>
          <a:p>
            <a:r>
              <a:rPr lang="en-US" sz="1700" dirty="0">
                <a:latin typeface="Consolas"/>
                <a:ea typeface="Consolas"/>
                <a:cs typeface="Consolas"/>
                <a:sym typeface="Consolas"/>
              </a:rPr>
              <a:t>points(v, h) :- new(v, h).</a:t>
            </a:r>
          </a:p>
          <a:p>
            <a:r>
              <a:rPr lang="en-US" sz="1700" dirty="0">
                <a:latin typeface="Consolas"/>
                <a:ea typeface="Consolas"/>
                <a:cs typeface="Consolas"/>
                <a:sym typeface="Consolas"/>
              </a:rPr>
              <a:t>points(v, h) :- assign(v, u), points(u, h).</a:t>
            </a:r>
          </a:p>
          <a:p>
            <a:endParaRPr sz="2000" dirty="0">
              <a:latin typeface="Calibri Regular" charset="0"/>
              <a:ea typeface="Calibri Regular" charset="0"/>
              <a:cs typeface="Calibri Regular" charset="0"/>
              <a:sym typeface="Shadows Into Light"/>
            </a:endParaRPr>
          </a:p>
          <a:p>
            <a:endParaRPr sz="1800" dirty="0">
              <a:latin typeface="Consolas"/>
              <a:ea typeface="Consolas"/>
              <a:cs typeface="Consolas"/>
              <a:sym typeface="Consolas"/>
            </a:endParaRPr>
          </a:p>
          <a:p>
            <a:endParaRPr sz="2400" dirty="0">
              <a:latin typeface="Calibri Regular" charset="0"/>
              <a:ea typeface="Calibri Regular" charset="0"/>
              <a:cs typeface="Calibri Regular" charset="0"/>
              <a:sym typeface="Shadows Into Light"/>
            </a:endParaRPr>
          </a:p>
        </p:txBody>
      </p:sp>
      <p:sp>
        <p:nvSpPr>
          <p:cNvPr id="11" name="Shape 576"/>
          <p:cNvSpPr txBox="1">
            <a:spLocks noGrp="1"/>
          </p:cNvSpPr>
          <p:nvPr>
            <p:ph type="title"/>
          </p:nvPr>
        </p:nvSpPr>
        <p:spPr>
          <a:xfrm>
            <a:off x="362855" y="10039"/>
            <a:ext cx="8454571" cy="1143000"/>
          </a:xfrm>
          <a:prstGeom prst="rect">
            <a:avLst/>
          </a:prstGeom>
        </p:spPr>
        <p:txBody>
          <a:bodyPr vert="horz" lIns="91425" tIns="91425" rIns="91425" bIns="91425" rtlCol="0" anchor="ctr" anchorCtr="0">
            <a:noAutofit/>
          </a:bodyPr>
          <a:lstStyle/>
          <a:p>
            <a:r>
              <a:rPr lang="en-US" sz="3600" dirty="0"/>
              <a:t>Pointer Analysis in </a:t>
            </a:r>
            <a:r>
              <a:rPr lang="en-US" sz="3600" dirty="0" err="1"/>
              <a:t>Datalog</a:t>
            </a:r>
            <a:r>
              <a:rPr lang="en-US" sz="3600" dirty="0" smtClean="0"/>
              <a:t>: Inter-procedural</a:t>
            </a:r>
            <a:endParaRPr lang="en-US" sz="3600" dirty="0"/>
          </a:p>
        </p:txBody>
      </p:sp>
      <p:sp>
        <p:nvSpPr>
          <p:cNvPr id="16" name="Shape 868"/>
          <p:cNvSpPr/>
          <p:nvPr/>
        </p:nvSpPr>
        <p:spPr>
          <a:xfrm>
            <a:off x="1997675" y="2295425"/>
            <a:ext cx="1507525" cy="363506"/>
          </a:xfrm>
          <a:prstGeom prst="wedgeRectCallout">
            <a:avLst>
              <a:gd name="adj1" fmla="val -81245"/>
              <a:gd name="adj2" fmla="val 118756"/>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700" dirty="0" smtClean="0">
                <a:latin typeface="Consolas"/>
                <a:ea typeface="Consolas"/>
                <a:cs typeface="Consolas"/>
                <a:sym typeface="Consolas"/>
              </a:rPr>
              <a:t>call(</a:t>
            </a:r>
            <a:r>
              <a:rPr lang="en-US" sz="1700" dirty="0" err="1" smtClean="0">
                <a:latin typeface="Consolas"/>
                <a:ea typeface="Consolas"/>
                <a:cs typeface="Consolas"/>
                <a:sym typeface="Consolas"/>
              </a:rPr>
              <a:t>y,f,x</a:t>
            </a:r>
            <a:r>
              <a:rPr lang="en-US" sz="1700" dirty="0" smtClean="0">
                <a:latin typeface="Consolas"/>
                <a:ea typeface="Consolas"/>
                <a:cs typeface="Consolas"/>
                <a:sym typeface="Consolas"/>
              </a:rPr>
              <a:t>)</a:t>
            </a:r>
            <a:endParaRPr lang="en-US" sz="1700" dirty="0">
              <a:latin typeface="Consolas"/>
              <a:ea typeface="Consolas"/>
              <a:cs typeface="Consolas"/>
              <a:sym typeface="Consolas"/>
            </a:endParaRPr>
          </a:p>
        </p:txBody>
      </p:sp>
      <p:sp>
        <p:nvSpPr>
          <p:cNvPr id="17" name="Shape 868"/>
          <p:cNvSpPr/>
          <p:nvPr/>
        </p:nvSpPr>
        <p:spPr>
          <a:xfrm>
            <a:off x="1979334" y="3009900"/>
            <a:ext cx="1233766" cy="370073"/>
          </a:xfrm>
          <a:prstGeom prst="wedgeRectCallout">
            <a:avLst>
              <a:gd name="adj1" fmla="val -121941"/>
              <a:gd name="adj2" fmla="val 58717"/>
            </a:avLst>
          </a:prstGeom>
          <a:solidFill>
            <a:schemeClr val="lt1"/>
          </a:solidFill>
          <a:ln w="9525" cap="flat" cmpd="sng">
            <a:solidFill>
              <a:schemeClr val="dk2"/>
            </a:solidFill>
            <a:prstDash val="solid"/>
            <a:round/>
            <a:headEnd type="none" w="med" len="med"/>
            <a:tailEnd type="none" w="med" len="med"/>
          </a:ln>
        </p:spPr>
        <p:txBody>
          <a:bodyPr lIns="0" tIns="91425" rIns="0" bIns="91425" anchor="ctr" anchorCtr="0">
            <a:noAutofit/>
          </a:bodyPr>
          <a:lstStyle/>
          <a:p>
            <a:pPr algn="ctr"/>
            <a:r>
              <a:rPr lang="en-US" sz="1700" dirty="0" err="1">
                <a:latin typeface="Consolas"/>
                <a:ea typeface="Consolas"/>
                <a:cs typeface="Consolas"/>
                <a:sym typeface="Consolas"/>
              </a:rPr>
              <a:t>arg</a:t>
            </a:r>
            <a:r>
              <a:rPr lang="en-US" sz="1700" dirty="0">
                <a:latin typeface="Consolas"/>
                <a:ea typeface="Consolas"/>
                <a:cs typeface="Consolas"/>
                <a:sym typeface="Consolas"/>
              </a:rPr>
              <a:t>(</a:t>
            </a:r>
            <a:r>
              <a:rPr lang="en-US" sz="1700" dirty="0" err="1">
                <a:latin typeface="Consolas"/>
                <a:ea typeface="Consolas"/>
                <a:cs typeface="Consolas"/>
                <a:sym typeface="Consolas"/>
              </a:rPr>
              <a:t>f,v</a:t>
            </a:r>
            <a:r>
              <a:rPr lang="en-US" sz="1700" dirty="0">
                <a:latin typeface="Consolas"/>
                <a:ea typeface="Consolas"/>
                <a:cs typeface="Consolas"/>
                <a:sym typeface="Consolas"/>
              </a:rPr>
              <a:t>)</a:t>
            </a:r>
          </a:p>
        </p:txBody>
      </p:sp>
      <p:sp>
        <p:nvSpPr>
          <p:cNvPr id="18" name="Shape 868"/>
          <p:cNvSpPr/>
          <p:nvPr/>
        </p:nvSpPr>
        <p:spPr>
          <a:xfrm>
            <a:off x="2021023" y="4364077"/>
            <a:ext cx="1255577" cy="373024"/>
          </a:xfrm>
          <a:prstGeom prst="wedgeRectCallout">
            <a:avLst>
              <a:gd name="adj1" fmla="val -63510"/>
              <a:gd name="adj2" fmla="val -104130"/>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700" dirty="0">
                <a:latin typeface="Consolas"/>
                <a:ea typeface="Consolas"/>
                <a:cs typeface="Consolas"/>
                <a:sym typeface="Consolas"/>
              </a:rPr>
              <a:t>ret(</a:t>
            </a:r>
            <a:r>
              <a:rPr lang="en-US" sz="1700" dirty="0" err="1">
                <a:latin typeface="Consolas"/>
                <a:ea typeface="Consolas"/>
                <a:cs typeface="Consolas"/>
                <a:sym typeface="Consolas"/>
              </a:rPr>
              <a:t>f,u</a:t>
            </a:r>
            <a:r>
              <a:rPr lang="en-US" sz="1700" dirty="0">
                <a:latin typeface="Consolas"/>
                <a:ea typeface="Consolas"/>
                <a:cs typeface="Consolas"/>
                <a:sym typeface="Consolas"/>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Shape 877"/>
          <p:cNvSpPr txBox="1"/>
          <p:nvPr/>
        </p:nvSpPr>
        <p:spPr>
          <a:xfrm>
            <a:off x="3642226" y="1790600"/>
            <a:ext cx="5323974" cy="39792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700" dirty="0">
                <a:latin typeface="Consolas"/>
                <a:ea typeface="Consolas"/>
                <a:cs typeface="Consolas"/>
                <a:sym typeface="Consolas"/>
              </a:rPr>
              <a:t>new(</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h:H</a:t>
            </a:r>
            <a:r>
              <a:rPr lang="en-US" sz="1700" dirty="0">
                <a:latin typeface="Consolas"/>
                <a:ea typeface="Consolas"/>
                <a:cs typeface="Consolas"/>
                <a:sym typeface="Consolas"/>
              </a:rPr>
              <a:t>) </a:t>
            </a:r>
            <a:r>
              <a:rPr lang="en-US" sz="1700" dirty="0" err="1" smtClean="0">
                <a:latin typeface="Consolas"/>
                <a:ea typeface="Consolas"/>
                <a:cs typeface="Consolas"/>
                <a:sym typeface="Consolas"/>
              </a:rPr>
              <a:t>arg</a:t>
            </a:r>
            <a:r>
              <a:rPr lang="en-US" sz="1700" dirty="0" smtClean="0">
                <a:latin typeface="Consolas"/>
                <a:ea typeface="Consolas"/>
                <a:cs typeface="Consolas"/>
                <a:sym typeface="Consolas"/>
              </a:rPr>
              <a:t>(</a:t>
            </a:r>
            <a:r>
              <a:rPr lang="en-US" sz="1700" dirty="0" err="1" smtClean="0">
                <a:latin typeface="Consolas"/>
                <a:ea typeface="Consolas"/>
                <a:cs typeface="Consolas"/>
                <a:sym typeface="Consolas"/>
              </a:rPr>
              <a:t>f:F</a:t>
            </a:r>
            <a:r>
              <a:rPr lang="en-US" sz="1700" dirty="0" smtClean="0">
                <a:latin typeface="Consolas"/>
                <a:ea typeface="Consolas"/>
                <a:cs typeface="Consolas"/>
                <a:sym typeface="Consolas"/>
              </a:rPr>
              <a:t>, </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smtClean="0">
                <a:latin typeface="Consolas"/>
                <a:ea typeface="Consolas"/>
                <a:cs typeface="Consolas"/>
                <a:sym typeface="Consolas"/>
              </a:rPr>
              <a:t>ret(</a:t>
            </a:r>
            <a:r>
              <a:rPr lang="en-US" sz="1700" dirty="0" err="1" smtClean="0">
                <a:latin typeface="Consolas"/>
                <a:ea typeface="Consolas"/>
                <a:cs typeface="Consolas"/>
                <a:sym typeface="Consolas"/>
              </a:rPr>
              <a:t>f:F</a:t>
            </a:r>
            <a:r>
              <a:rPr lang="en-US" sz="1700" dirty="0" smtClean="0">
                <a:latin typeface="Consolas"/>
                <a:ea typeface="Consolas"/>
                <a:cs typeface="Consolas"/>
                <a:sym typeface="Consolas"/>
              </a:rPr>
              <a:t>, </a:t>
            </a:r>
            <a:r>
              <a:rPr lang="en-US" sz="1700" dirty="0" err="1">
                <a:latin typeface="Consolas"/>
                <a:ea typeface="Consolas"/>
                <a:cs typeface="Consolas"/>
                <a:sym typeface="Consolas"/>
              </a:rPr>
              <a:t>u</a:t>
            </a:r>
            <a:r>
              <a:rPr lang="en-US" sz="1700" dirty="0" err="1" smtClean="0">
                <a:latin typeface="Consolas"/>
                <a:ea typeface="Consolas"/>
                <a:cs typeface="Consolas"/>
                <a:sym typeface="Consolas"/>
              </a:rPr>
              <a:t>:V</a:t>
            </a:r>
            <a:r>
              <a:rPr lang="en-US" sz="1700" dirty="0">
                <a:latin typeface="Consolas"/>
                <a:ea typeface="Consolas"/>
                <a:cs typeface="Consolas"/>
                <a:sym typeface="Consolas"/>
              </a:rPr>
              <a:t>)</a:t>
            </a:r>
          </a:p>
          <a:p>
            <a:r>
              <a:rPr lang="en-US" sz="1700" dirty="0">
                <a:latin typeface="Consolas"/>
                <a:ea typeface="Consolas"/>
                <a:cs typeface="Consolas"/>
                <a:sym typeface="Consolas"/>
              </a:rPr>
              <a:t>assign(</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u:V</a:t>
            </a:r>
            <a:r>
              <a:rPr lang="en-US" sz="1700" dirty="0">
                <a:latin typeface="Consolas"/>
                <a:ea typeface="Consolas"/>
                <a:cs typeface="Consolas"/>
                <a:sym typeface="Consolas"/>
              </a:rPr>
              <a:t>) </a:t>
            </a:r>
            <a:r>
              <a:rPr lang="en-US" sz="1700" dirty="0" smtClean="0">
                <a:latin typeface="Consolas"/>
                <a:ea typeface="Consolas"/>
                <a:cs typeface="Consolas"/>
                <a:sym typeface="Consolas"/>
              </a:rPr>
              <a:t>call(</a:t>
            </a:r>
            <a:r>
              <a:rPr lang="en-US" sz="1700" dirty="0" err="1" smtClean="0">
                <a:latin typeface="Consolas"/>
                <a:ea typeface="Consolas"/>
                <a:cs typeface="Consolas"/>
                <a:sym typeface="Consolas"/>
              </a:rPr>
              <a:t>y:V</a:t>
            </a:r>
            <a:r>
              <a:rPr lang="en-US" sz="1700" dirty="0" smtClean="0">
                <a:latin typeface="Consolas"/>
                <a:ea typeface="Consolas"/>
                <a:cs typeface="Consolas"/>
                <a:sym typeface="Consolas"/>
              </a:rPr>
              <a:t>, </a:t>
            </a:r>
            <a:r>
              <a:rPr lang="en-US" sz="1700" dirty="0" err="1" smtClean="0">
                <a:latin typeface="Consolas"/>
                <a:ea typeface="Consolas"/>
                <a:cs typeface="Consolas"/>
                <a:sym typeface="Consolas"/>
              </a:rPr>
              <a:t>f:F</a:t>
            </a:r>
            <a:r>
              <a:rPr lang="en-US" sz="1700" dirty="0" smtClean="0">
                <a:latin typeface="Consolas"/>
                <a:ea typeface="Consolas"/>
                <a:cs typeface="Consolas"/>
                <a:sym typeface="Consolas"/>
              </a:rPr>
              <a:t>, </a:t>
            </a:r>
            <a:r>
              <a:rPr lang="en-US" sz="1700" dirty="0" err="1" smtClean="0">
                <a:latin typeface="Consolas"/>
                <a:ea typeface="Consolas"/>
                <a:cs typeface="Consolas"/>
                <a:sym typeface="Consolas"/>
              </a:rPr>
              <a:t>x:V</a:t>
            </a:r>
            <a:r>
              <a:rPr lang="en-US" sz="1700" dirty="0">
                <a:latin typeface="Consolas"/>
                <a:ea typeface="Consolas"/>
                <a:cs typeface="Consolas"/>
                <a:sym typeface="Consolas"/>
              </a:rPr>
              <a:t>)</a:t>
            </a:r>
          </a:p>
          <a:p>
            <a:endParaRPr sz="1800"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Output Relations:</a:t>
            </a:r>
          </a:p>
          <a:p>
            <a:r>
              <a:rPr lang="en-US" sz="1700" dirty="0">
                <a:latin typeface="Consolas"/>
                <a:ea typeface="Consolas"/>
                <a:cs typeface="Consolas"/>
                <a:sym typeface="Consolas"/>
              </a:rPr>
              <a:t>points(</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h:H</a:t>
            </a:r>
            <a:r>
              <a:rPr lang="en-US" sz="1700" dirty="0">
                <a:latin typeface="Consolas"/>
                <a:ea typeface="Consolas"/>
                <a:cs typeface="Consolas"/>
                <a:sym typeface="Consolas"/>
              </a:rPr>
              <a:t>)</a:t>
            </a:r>
          </a:p>
          <a:p>
            <a:endParaRPr sz="1800"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Rules:</a:t>
            </a:r>
          </a:p>
          <a:p>
            <a:r>
              <a:rPr lang="en-US" sz="1700" dirty="0">
                <a:latin typeface="Consolas"/>
                <a:ea typeface="Consolas"/>
                <a:cs typeface="Consolas"/>
                <a:sym typeface="Consolas"/>
              </a:rPr>
              <a:t>points(v, h) :- new(v, h).</a:t>
            </a:r>
          </a:p>
          <a:p>
            <a:r>
              <a:rPr lang="en-US" sz="1700" dirty="0">
                <a:latin typeface="Consolas"/>
                <a:ea typeface="Consolas"/>
                <a:cs typeface="Consolas"/>
                <a:sym typeface="Consolas"/>
              </a:rPr>
              <a:t>points(v, h) :- assign(v, u), points(u, h).</a:t>
            </a:r>
          </a:p>
          <a:p>
            <a:r>
              <a:rPr lang="en-US" sz="1700" b="1" dirty="0">
                <a:solidFill>
                  <a:srgbClr val="FF0000"/>
                </a:solidFill>
                <a:latin typeface="Consolas"/>
                <a:ea typeface="Consolas"/>
                <a:cs typeface="Consolas"/>
                <a:sym typeface="Consolas"/>
              </a:rPr>
              <a:t>points(v, h) :- call</a:t>
            </a:r>
            <a:r>
              <a:rPr lang="en-US" sz="1700" b="1" dirty="0" smtClean="0">
                <a:solidFill>
                  <a:srgbClr val="FF0000"/>
                </a:solidFill>
                <a:latin typeface="Consolas"/>
                <a:ea typeface="Consolas"/>
                <a:cs typeface="Consolas"/>
                <a:sym typeface="Consolas"/>
              </a:rPr>
              <a:t>(_, f, x), </a:t>
            </a:r>
            <a:r>
              <a:rPr lang="en-US" sz="1700" b="1" dirty="0" err="1" smtClean="0">
                <a:solidFill>
                  <a:srgbClr val="FF0000"/>
                </a:solidFill>
                <a:latin typeface="Consolas"/>
                <a:ea typeface="Consolas"/>
                <a:cs typeface="Consolas"/>
                <a:sym typeface="Consolas"/>
              </a:rPr>
              <a:t>arg</a:t>
            </a:r>
            <a:r>
              <a:rPr lang="en-US" sz="1700" b="1" dirty="0" smtClean="0">
                <a:solidFill>
                  <a:srgbClr val="FF0000"/>
                </a:solidFill>
                <a:latin typeface="Consolas"/>
                <a:ea typeface="Consolas"/>
                <a:cs typeface="Consolas"/>
                <a:sym typeface="Consolas"/>
              </a:rPr>
              <a:t>(f, </a:t>
            </a:r>
            <a:r>
              <a:rPr lang="en-US" sz="1700" b="1" dirty="0">
                <a:solidFill>
                  <a:srgbClr val="FF0000"/>
                </a:solidFill>
                <a:latin typeface="Consolas"/>
                <a:ea typeface="Consolas"/>
                <a:cs typeface="Consolas"/>
                <a:sym typeface="Consolas"/>
              </a:rPr>
              <a:t>v),</a:t>
            </a:r>
          </a:p>
          <a:p>
            <a:r>
              <a:rPr lang="en-US" sz="1700" b="1" dirty="0">
                <a:solidFill>
                  <a:srgbClr val="FF0000"/>
                </a:solidFill>
                <a:latin typeface="Consolas"/>
                <a:ea typeface="Consolas"/>
                <a:cs typeface="Consolas"/>
                <a:sym typeface="Consolas"/>
              </a:rPr>
              <a:t>                </a:t>
            </a:r>
            <a:r>
              <a:rPr lang="en-US" sz="1700" b="1" dirty="0" smtClean="0">
                <a:solidFill>
                  <a:srgbClr val="FF0000"/>
                </a:solidFill>
                <a:latin typeface="Consolas"/>
                <a:ea typeface="Consolas"/>
                <a:cs typeface="Consolas"/>
                <a:sym typeface="Consolas"/>
              </a:rPr>
              <a:t>points(x, </a:t>
            </a:r>
            <a:r>
              <a:rPr lang="en-US" sz="1700" b="1" dirty="0">
                <a:solidFill>
                  <a:srgbClr val="FF0000"/>
                </a:solidFill>
                <a:latin typeface="Consolas"/>
                <a:ea typeface="Consolas"/>
                <a:cs typeface="Consolas"/>
                <a:sym typeface="Consolas"/>
              </a:rPr>
              <a:t>h).</a:t>
            </a:r>
          </a:p>
          <a:p>
            <a:endParaRPr sz="2000" dirty="0">
              <a:latin typeface="Calibri Regular" charset="0"/>
              <a:ea typeface="Calibri Regular" charset="0"/>
              <a:cs typeface="Calibri Regular" charset="0"/>
              <a:sym typeface="Shadows Into Light"/>
            </a:endParaRPr>
          </a:p>
          <a:p>
            <a:endParaRPr sz="1800" dirty="0">
              <a:latin typeface="Consolas"/>
              <a:ea typeface="Consolas"/>
              <a:cs typeface="Consolas"/>
              <a:sym typeface="Consolas"/>
            </a:endParaRPr>
          </a:p>
          <a:p>
            <a:endParaRPr sz="2400" dirty="0">
              <a:latin typeface="Calibri Regular" charset="0"/>
              <a:ea typeface="Calibri Regular" charset="0"/>
              <a:cs typeface="Calibri Regular" charset="0"/>
              <a:sym typeface="Shadows Into Light"/>
            </a:endParaRPr>
          </a:p>
        </p:txBody>
      </p:sp>
      <p:sp>
        <p:nvSpPr>
          <p:cNvPr id="880" name="Shape 880"/>
          <p:cNvSpPr txBox="1"/>
          <p:nvPr/>
        </p:nvSpPr>
        <p:spPr>
          <a:xfrm>
            <a:off x="2730975" y="2852475"/>
            <a:ext cx="779100" cy="8574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r>
              <a:rPr lang="en-US" sz="1600" b="1">
                <a:solidFill>
                  <a:srgbClr val="FF0000"/>
                </a:solidFill>
                <a:latin typeface="Consolas"/>
                <a:ea typeface="Consolas"/>
                <a:cs typeface="Consolas"/>
                <a:sym typeface="Consolas"/>
              </a:rPr>
              <a:t>v = x</a:t>
            </a:r>
          </a:p>
          <a:p>
            <a:r>
              <a:rPr lang="en-US" sz="1600" b="1">
                <a:latin typeface="Consolas"/>
                <a:ea typeface="Consolas"/>
                <a:cs typeface="Consolas"/>
                <a:sym typeface="Consolas"/>
              </a:rPr>
              <a:t>u = v</a:t>
            </a:r>
          </a:p>
          <a:p>
            <a:r>
              <a:rPr lang="en-US" sz="1600" b="1">
                <a:latin typeface="Consolas"/>
                <a:ea typeface="Consolas"/>
                <a:cs typeface="Consolas"/>
                <a:sym typeface="Consolas"/>
              </a:rPr>
              <a:t>y = u</a:t>
            </a:r>
          </a:p>
        </p:txBody>
      </p:sp>
      <p:sp>
        <p:nvSpPr>
          <p:cNvPr id="883" name="Shape 883"/>
          <p:cNvSpPr/>
          <p:nvPr/>
        </p:nvSpPr>
        <p:spPr>
          <a:xfrm>
            <a:off x="3365500" y="5339299"/>
            <a:ext cx="1680026" cy="683201"/>
          </a:xfrm>
          <a:prstGeom prst="wedgeRectCallout">
            <a:avLst>
              <a:gd name="adj1" fmla="val 123090"/>
              <a:gd name="adj2" fmla="val -112700"/>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000" dirty="0">
                <a:latin typeface="Calibri Regular" charset="0"/>
                <a:ea typeface="Calibri Regular" charset="0"/>
                <a:cs typeface="Calibri Regular" charset="0"/>
                <a:sym typeface="Shadows Into Light"/>
              </a:rPr>
              <a:t>Wildcard, “don’t care”</a:t>
            </a:r>
          </a:p>
        </p:txBody>
      </p:sp>
      <p:sp>
        <p:nvSpPr>
          <p:cNvPr id="10" name="Shape 576"/>
          <p:cNvSpPr txBox="1">
            <a:spLocks noGrp="1"/>
          </p:cNvSpPr>
          <p:nvPr>
            <p:ph type="title"/>
          </p:nvPr>
        </p:nvSpPr>
        <p:spPr>
          <a:xfrm>
            <a:off x="362855" y="10039"/>
            <a:ext cx="8454571" cy="1143000"/>
          </a:xfrm>
          <a:prstGeom prst="rect">
            <a:avLst/>
          </a:prstGeom>
        </p:spPr>
        <p:txBody>
          <a:bodyPr vert="horz" lIns="91425" tIns="91425" rIns="91425" bIns="91425" rtlCol="0" anchor="ctr" anchorCtr="0">
            <a:noAutofit/>
          </a:bodyPr>
          <a:lstStyle/>
          <a:p>
            <a:r>
              <a:rPr lang="en-US" sz="3600" dirty="0"/>
              <a:t>Pointer Analysis in </a:t>
            </a:r>
            <a:r>
              <a:rPr lang="en-US" sz="3600" dirty="0" err="1"/>
              <a:t>Datalog</a:t>
            </a:r>
            <a:r>
              <a:rPr lang="en-US" sz="3600" dirty="0" smtClean="0"/>
              <a:t>: Inter-procedural</a:t>
            </a:r>
            <a:endParaRPr lang="en-US" sz="3600" dirty="0"/>
          </a:p>
        </p:txBody>
      </p:sp>
      <p:cxnSp>
        <p:nvCxnSpPr>
          <p:cNvPr id="12" name="Shape 924"/>
          <p:cNvCxnSpPr/>
          <p:nvPr/>
        </p:nvCxnSpPr>
        <p:spPr>
          <a:xfrm>
            <a:off x="1765300" y="3100275"/>
            <a:ext cx="965675" cy="180900"/>
          </a:xfrm>
          <a:prstGeom prst="straightConnector1">
            <a:avLst/>
          </a:prstGeom>
          <a:noFill/>
          <a:ln w="19050" cap="flat" cmpd="sng">
            <a:solidFill>
              <a:schemeClr val="dk2"/>
            </a:solidFill>
            <a:prstDash val="solid"/>
            <a:round/>
            <a:headEnd type="none" w="lg" len="lg"/>
            <a:tailEnd type="triangle" w="lg" len="lg"/>
          </a:ln>
        </p:spPr>
      </p:cxnSp>
      <p:sp>
        <p:nvSpPr>
          <p:cNvPr id="13" name="Shape 810"/>
          <p:cNvSpPr txBox="1"/>
          <p:nvPr/>
        </p:nvSpPr>
        <p:spPr>
          <a:xfrm>
            <a:off x="464455" y="2159000"/>
            <a:ext cx="1858817" cy="24511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endParaRPr lang="en-US" sz="1600" b="1" dirty="0" smtClean="0">
              <a:solidFill>
                <a:schemeClr val="tx1"/>
              </a:solidFill>
              <a:latin typeface="Consolas"/>
              <a:ea typeface="Consolas"/>
              <a:cs typeface="Consolas"/>
              <a:sym typeface="Consolas"/>
            </a:endParaRPr>
          </a:p>
          <a:p>
            <a:r>
              <a:rPr lang="en-US" sz="1600" b="1" dirty="0" smtClean="0">
                <a:solidFill>
                  <a:schemeClr val="tx1"/>
                </a:solidFill>
                <a:latin typeface="Consolas"/>
                <a:ea typeface="Consolas"/>
                <a:cs typeface="Consolas"/>
                <a:sym typeface="Consolas"/>
              </a:rPr>
              <a:t> x </a:t>
            </a:r>
            <a:r>
              <a:rPr lang="en-US" sz="1600" b="1" dirty="0">
                <a:solidFill>
                  <a:schemeClr val="tx1"/>
                </a:solidFill>
                <a:latin typeface="Consolas"/>
                <a:ea typeface="Consolas"/>
                <a:cs typeface="Consolas"/>
                <a:sym typeface="Consolas"/>
              </a:rPr>
              <a:t>= new </a:t>
            </a:r>
            <a:r>
              <a:rPr lang="en-US" sz="1600" b="1" dirty="0" smtClean="0">
                <a:solidFill>
                  <a:schemeClr val="tx1"/>
                </a:solidFill>
                <a:latin typeface="Consolas"/>
                <a:ea typeface="Consolas"/>
                <a:cs typeface="Consolas"/>
                <a:sym typeface="Consolas"/>
              </a:rPr>
              <a:t>h1;</a:t>
            </a:r>
            <a:endParaRPr lang="en-US" sz="1600" b="1" dirty="0">
              <a:solidFill>
                <a:schemeClr val="tx1"/>
              </a:solidFill>
              <a:latin typeface="Consolas"/>
              <a:ea typeface="Consolas"/>
              <a:cs typeface="Consolas"/>
              <a:sym typeface="Consolas"/>
            </a:endParaRPr>
          </a:p>
          <a:p>
            <a:endParaRPr sz="1600" b="1" dirty="0">
              <a:solidFill>
                <a:schemeClr val="tx1"/>
              </a:solidFill>
              <a:latin typeface="Consolas"/>
              <a:ea typeface="Consolas"/>
              <a:cs typeface="Consolas"/>
              <a:sym typeface="Consolas"/>
            </a:endParaRPr>
          </a:p>
          <a:p>
            <a:r>
              <a:rPr lang="en-US" sz="1600" b="1" dirty="0" smtClean="0">
                <a:solidFill>
                  <a:schemeClr val="tx1"/>
                </a:solidFill>
                <a:latin typeface="Consolas"/>
                <a:ea typeface="Consolas"/>
                <a:cs typeface="Consolas"/>
                <a:sym typeface="Consolas"/>
              </a:rPr>
              <a:t> y </a:t>
            </a:r>
            <a:r>
              <a:rPr lang="en-US" sz="1600" b="1" dirty="0">
                <a:solidFill>
                  <a:schemeClr val="tx1"/>
                </a:solidFill>
                <a:latin typeface="Consolas"/>
                <a:ea typeface="Consolas"/>
                <a:cs typeface="Consolas"/>
                <a:sym typeface="Consolas"/>
              </a:rPr>
              <a:t>= f(x</a:t>
            </a:r>
            <a:r>
              <a:rPr lang="en-US" sz="1600" b="1" dirty="0" smtClean="0">
                <a:solidFill>
                  <a:schemeClr val="tx1"/>
                </a:solidFill>
                <a:latin typeface="Consolas"/>
                <a:ea typeface="Consolas"/>
                <a:cs typeface="Consolas"/>
                <a:sym typeface="Consolas"/>
              </a:rPr>
              <a:t>);</a:t>
            </a:r>
            <a:endParaRPr lang="en-US" sz="1600" b="1" dirty="0">
              <a:solidFill>
                <a:schemeClr val="tx1"/>
              </a:solidFill>
              <a:latin typeface="Consolas"/>
              <a:ea typeface="Consolas"/>
              <a:cs typeface="Consolas"/>
              <a:sym typeface="Consolas"/>
            </a:endParaRPr>
          </a:p>
          <a:p>
            <a:endParaRPr sz="1600" b="1" dirty="0">
              <a:solidFill>
                <a:schemeClr val="tx1"/>
              </a:solidFill>
              <a:latin typeface="Consolas"/>
              <a:ea typeface="Consolas"/>
              <a:cs typeface="Consolas"/>
              <a:sym typeface="Consolas"/>
            </a:endParaRPr>
          </a:p>
          <a:p>
            <a:r>
              <a:rPr lang="en-US" sz="1600" b="1" dirty="0" smtClean="0">
                <a:solidFill>
                  <a:schemeClr val="tx1"/>
                </a:solidFill>
                <a:latin typeface="Consolas"/>
                <a:ea typeface="Consolas"/>
                <a:cs typeface="Consolas"/>
                <a:sym typeface="Consolas"/>
              </a:rPr>
              <a:t> f(v) {</a:t>
            </a:r>
            <a:endParaRPr lang="en-US" sz="1600" b="1" dirty="0">
              <a:solidFill>
                <a:schemeClr val="tx1"/>
              </a:solidFill>
              <a:latin typeface="Consolas"/>
              <a:ea typeface="Consolas"/>
              <a:cs typeface="Consolas"/>
              <a:sym typeface="Consolas"/>
            </a:endParaRPr>
          </a:p>
          <a:p>
            <a:r>
              <a:rPr lang="en-US" sz="1600" b="1" dirty="0" smtClean="0">
                <a:solidFill>
                  <a:schemeClr val="tx1"/>
                </a:solidFill>
                <a:latin typeface="Consolas"/>
                <a:ea typeface="Consolas"/>
                <a:cs typeface="Consolas"/>
                <a:sym typeface="Consolas"/>
              </a:rPr>
              <a:t>     </a:t>
            </a:r>
            <a:r>
              <a:rPr lang="en-US" sz="1600" b="1" dirty="0">
                <a:solidFill>
                  <a:schemeClr val="tx1"/>
                </a:solidFill>
                <a:latin typeface="Consolas"/>
                <a:ea typeface="Consolas"/>
                <a:cs typeface="Consolas"/>
                <a:sym typeface="Consolas"/>
              </a:rPr>
              <a:t>u = </a:t>
            </a:r>
            <a:r>
              <a:rPr lang="en-US" sz="1600" b="1" dirty="0" smtClean="0">
                <a:solidFill>
                  <a:schemeClr val="tx1"/>
                </a:solidFill>
                <a:latin typeface="Consolas"/>
                <a:ea typeface="Consolas"/>
                <a:cs typeface="Consolas"/>
                <a:sym typeface="Consolas"/>
              </a:rPr>
              <a:t>v;</a:t>
            </a:r>
            <a:endParaRPr lang="en-US" sz="1600" b="1" dirty="0">
              <a:solidFill>
                <a:schemeClr val="tx1"/>
              </a:solidFill>
              <a:latin typeface="Consolas"/>
              <a:ea typeface="Consolas"/>
              <a:cs typeface="Consolas"/>
              <a:sym typeface="Consolas"/>
            </a:endParaRPr>
          </a:p>
          <a:p>
            <a:r>
              <a:rPr lang="en-US" sz="1600" b="1" dirty="0" smtClean="0">
                <a:solidFill>
                  <a:schemeClr val="tx1"/>
                </a:solidFill>
                <a:latin typeface="Consolas"/>
                <a:ea typeface="Consolas"/>
                <a:cs typeface="Consolas"/>
                <a:sym typeface="Consolas"/>
              </a:rPr>
              <a:t>     </a:t>
            </a:r>
            <a:r>
              <a:rPr lang="en-US" sz="1600" b="1" dirty="0">
                <a:solidFill>
                  <a:schemeClr val="tx1"/>
                </a:solidFill>
                <a:latin typeface="Consolas"/>
                <a:ea typeface="Consolas"/>
                <a:cs typeface="Consolas"/>
                <a:sym typeface="Consolas"/>
              </a:rPr>
              <a:t>return </a:t>
            </a:r>
            <a:r>
              <a:rPr lang="en-US" sz="1600" b="1" dirty="0" smtClean="0">
                <a:solidFill>
                  <a:schemeClr val="tx1"/>
                </a:solidFill>
                <a:latin typeface="Consolas"/>
                <a:ea typeface="Consolas"/>
                <a:cs typeface="Consolas"/>
                <a:sym typeface="Consolas"/>
              </a:rPr>
              <a:t>u;</a:t>
            </a:r>
            <a:endParaRPr lang="en-US" sz="1600" b="1" dirty="0">
              <a:solidFill>
                <a:schemeClr val="tx1"/>
              </a:solidFill>
              <a:latin typeface="Consolas"/>
              <a:ea typeface="Consolas"/>
              <a:cs typeface="Consolas"/>
              <a:sym typeface="Consolas"/>
            </a:endParaRPr>
          </a:p>
          <a:p>
            <a:r>
              <a:rPr lang="en-US" sz="1600" b="1" dirty="0" smtClean="0">
                <a:solidFill>
                  <a:schemeClr val="tx1"/>
                </a:solidFill>
                <a:latin typeface="Consolas"/>
                <a:ea typeface="Consolas"/>
                <a:cs typeface="Consolas"/>
                <a:sym typeface="Consolas"/>
              </a:rPr>
              <a:t> }</a:t>
            </a:r>
            <a:endParaRPr lang="en-US" sz="1600" b="1" dirty="0">
              <a:solidFill>
                <a:schemeClr val="tx1"/>
              </a:solidFill>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77">
                                            <p:txEl>
                                              <p:pRg st="10" end="10"/>
                                            </p:txEl>
                                          </p:spTgt>
                                        </p:tgtEl>
                                        <p:attrNameLst>
                                          <p:attrName>style.visibility</p:attrName>
                                        </p:attrNameLst>
                                      </p:cBhvr>
                                      <p:to>
                                        <p:strVal val="visible"/>
                                      </p:to>
                                    </p:set>
                                    <p:animEffect transition="in" filter="dissolve">
                                      <p:cBhvr>
                                        <p:cTn id="7" dur="500"/>
                                        <p:tgtEl>
                                          <p:spTgt spid="877">
                                            <p:txEl>
                                              <p:pRg st="10" end="1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77">
                                            <p:txEl>
                                              <p:pRg st="11" end="11"/>
                                            </p:txEl>
                                          </p:spTgt>
                                        </p:tgtEl>
                                        <p:attrNameLst>
                                          <p:attrName>style.visibility</p:attrName>
                                        </p:attrNameLst>
                                      </p:cBhvr>
                                      <p:to>
                                        <p:strVal val="visible"/>
                                      </p:to>
                                    </p:set>
                                    <p:animEffect transition="in" filter="dissolve">
                                      <p:cBhvr>
                                        <p:cTn id="10" dur="500"/>
                                        <p:tgtEl>
                                          <p:spTgt spid="877">
                                            <p:txEl>
                                              <p:pRg st="11" end="1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83"/>
                                        </p:tgtEl>
                                        <p:attrNameLst>
                                          <p:attrName>style.visibility</p:attrName>
                                        </p:attrNameLst>
                                      </p:cBhvr>
                                      <p:to>
                                        <p:strVal val="visible"/>
                                      </p:to>
                                    </p:set>
                                    <p:animEffect transition="in" filter="dissolve">
                                      <p:cBhvr>
                                        <p:cTn id="15" dur="500"/>
                                        <p:tgtEl>
                                          <p:spTgt spid="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91" name="Shape 891"/>
          <p:cNvSpPr txBox="1"/>
          <p:nvPr/>
        </p:nvSpPr>
        <p:spPr>
          <a:xfrm>
            <a:off x="2730975" y="2852475"/>
            <a:ext cx="779100" cy="8574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r>
              <a:rPr lang="en-US" sz="1600" b="1">
                <a:latin typeface="Consolas"/>
                <a:ea typeface="Consolas"/>
                <a:cs typeface="Consolas"/>
                <a:sym typeface="Consolas"/>
              </a:rPr>
              <a:t>v = x</a:t>
            </a:r>
          </a:p>
          <a:p>
            <a:r>
              <a:rPr lang="en-US" sz="1600" b="1">
                <a:latin typeface="Consolas"/>
                <a:ea typeface="Consolas"/>
                <a:cs typeface="Consolas"/>
                <a:sym typeface="Consolas"/>
              </a:rPr>
              <a:t>u = v</a:t>
            </a:r>
          </a:p>
          <a:p>
            <a:r>
              <a:rPr lang="en-US" sz="1600" b="1">
                <a:solidFill>
                  <a:srgbClr val="FF0000"/>
                </a:solidFill>
                <a:latin typeface="Consolas"/>
                <a:ea typeface="Consolas"/>
                <a:cs typeface="Consolas"/>
                <a:sym typeface="Consolas"/>
              </a:rPr>
              <a:t>y = u</a:t>
            </a:r>
          </a:p>
        </p:txBody>
      </p:sp>
      <p:sp>
        <p:nvSpPr>
          <p:cNvPr id="893" name="Shape 893"/>
          <p:cNvSpPr txBox="1"/>
          <p:nvPr/>
        </p:nvSpPr>
        <p:spPr>
          <a:xfrm>
            <a:off x="3642226" y="1790600"/>
            <a:ext cx="5323974" cy="39792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700" dirty="0">
                <a:latin typeface="Consolas"/>
                <a:ea typeface="Consolas"/>
                <a:cs typeface="Consolas"/>
                <a:sym typeface="Consolas"/>
              </a:rPr>
              <a:t>new(</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h:H</a:t>
            </a:r>
            <a:r>
              <a:rPr lang="en-US" sz="1700" dirty="0">
                <a:latin typeface="Consolas"/>
                <a:ea typeface="Consolas"/>
                <a:cs typeface="Consolas"/>
                <a:sym typeface="Consolas"/>
              </a:rPr>
              <a:t>) </a:t>
            </a:r>
            <a:r>
              <a:rPr lang="en-US" sz="1700" dirty="0" err="1" smtClean="0">
                <a:latin typeface="Consolas"/>
                <a:ea typeface="Consolas"/>
                <a:cs typeface="Consolas"/>
                <a:sym typeface="Consolas"/>
              </a:rPr>
              <a:t>arg</a:t>
            </a:r>
            <a:r>
              <a:rPr lang="en-US" sz="1700" dirty="0" smtClean="0">
                <a:latin typeface="Consolas"/>
                <a:ea typeface="Consolas"/>
                <a:cs typeface="Consolas"/>
                <a:sym typeface="Consolas"/>
              </a:rPr>
              <a:t>(</a:t>
            </a:r>
            <a:r>
              <a:rPr lang="en-US" sz="1700" dirty="0" err="1" smtClean="0">
                <a:latin typeface="Consolas"/>
                <a:ea typeface="Consolas"/>
                <a:cs typeface="Consolas"/>
                <a:sym typeface="Consolas"/>
              </a:rPr>
              <a:t>f:F</a:t>
            </a:r>
            <a:r>
              <a:rPr lang="en-US" sz="1700" dirty="0" smtClean="0">
                <a:latin typeface="Consolas"/>
                <a:ea typeface="Consolas"/>
                <a:cs typeface="Consolas"/>
                <a:sym typeface="Consolas"/>
              </a:rPr>
              <a:t>, </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smtClean="0">
                <a:latin typeface="Consolas"/>
                <a:ea typeface="Consolas"/>
                <a:cs typeface="Consolas"/>
                <a:sym typeface="Consolas"/>
              </a:rPr>
              <a:t>ret(</a:t>
            </a:r>
            <a:r>
              <a:rPr lang="en-US" sz="1700" dirty="0" err="1" smtClean="0">
                <a:latin typeface="Consolas"/>
                <a:ea typeface="Consolas"/>
                <a:cs typeface="Consolas"/>
                <a:sym typeface="Consolas"/>
              </a:rPr>
              <a:t>f:F</a:t>
            </a:r>
            <a:r>
              <a:rPr lang="en-US" sz="1700" dirty="0" smtClean="0">
                <a:latin typeface="Consolas"/>
                <a:ea typeface="Consolas"/>
                <a:cs typeface="Consolas"/>
                <a:sym typeface="Consolas"/>
              </a:rPr>
              <a:t>, </a:t>
            </a:r>
            <a:r>
              <a:rPr lang="en-US" sz="1700" dirty="0" err="1">
                <a:latin typeface="Consolas"/>
                <a:ea typeface="Consolas"/>
                <a:cs typeface="Consolas"/>
                <a:sym typeface="Consolas"/>
              </a:rPr>
              <a:t>u:V</a:t>
            </a:r>
            <a:r>
              <a:rPr lang="en-US" sz="1700" dirty="0">
                <a:latin typeface="Consolas"/>
                <a:ea typeface="Consolas"/>
                <a:cs typeface="Consolas"/>
                <a:sym typeface="Consolas"/>
              </a:rPr>
              <a:t>)</a:t>
            </a:r>
          </a:p>
          <a:p>
            <a:r>
              <a:rPr lang="en-US" sz="1700" dirty="0">
                <a:latin typeface="Consolas"/>
                <a:ea typeface="Consolas"/>
                <a:cs typeface="Consolas"/>
                <a:sym typeface="Consolas"/>
              </a:rPr>
              <a:t>assign(</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u:V</a:t>
            </a:r>
            <a:r>
              <a:rPr lang="en-US" sz="1700" dirty="0">
                <a:latin typeface="Consolas"/>
                <a:ea typeface="Consolas"/>
                <a:cs typeface="Consolas"/>
                <a:sym typeface="Consolas"/>
              </a:rPr>
              <a:t>) </a:t>
            </a:r>
            <a:r>
              <a:rPr lang="en-US" sz="1700" dirty="0" smtClean="0">
                <a:latin typeface="Consolas"/>
                <a:ea typeface="Consolas"/>
                <a:cs typeface="Consolas"/>
                <a:sym typeface="Consolas"/>
              </a:rPr>
              <a:t>call(</a:t>
            </a:r>
            <a:r>
              <a:rPr lang="en-US" sz="1700" dirty="0" err="1" smtClean="0">
                <a:latin typeface="Consolas"/>
                <a:ea typeface="Consolas"/>
                <a:cs typeface="Consolas"/>
                <a:sym typeface="Consolas"/>
              </a:rPr>
              <a:t>y:V</a:t>
            </a:r>
            <a:r>
              <a:rPr lang="en-US" sz="1700" dirty="0">
                <a:latin typeface="Consolas"/>
                <a:ea typeface="Consolas"/>
                <a:cs typeface="Consolas"/>
                <a:sym typeface="Consolas"/>
              </a:rPr>
              <a:t>, </a:t>
            </a:r>
            <a:r>
              <a:rPr lang="en-US" sz="1700" dirty="0" err="1">
                <a:latin typeface="Consolas"/>
                <a:ea typeface="Consolas"/>
                <a:cs typeface="Consolas"/>
                <a:sym typeface="Consolas"/>
              </a:rPr>
              <a:t>f:F</a:t>
            </a:r>
            <a:r>
              <a:rPr lang="en-US" sz="1700" dirty="0" smtClean="0">
                <a:latin typeface="Consolas"/>
                <a:ea typeface="Consolas"/>
                <a:cs typeface="Consolas"/>
                <a:sym typeface="Consolas"/>
              </a:rPr>
              <a:t>, </a:t>
            </a:r>
            <a:r>
              <a:rPr lang="en-US" sz="1700" dirty="0" err="1" smtClean="0">
                <a:latin typeface="Consolas"/>
                <a:ea typeface="Consolas"/>
                <a:cs typeface="Consolas"/>
                <a:sym typeface="Consolas"/>
              </a:rPr>
              <a:t>x:V</a:t>
            </a:r>
            <a:r>
              <a:rPr lang="en-US" sz="1700" dirty="0">
                <a:latin typeface="Consolas"/>
                <a:ea typeface="Consolas"/>
                <a:cs typeface="Consolas"/>
                <a:sym typeface="Consolas"/>
              </a:rPr>
              <a:t>)</a:t>
            </a:r>
          </a:p>
          <a:p>
            <a:endParaRPr sz="1800" dirty="0">
              <a:latin typeface="Consolas"/>
              <a:ea typeface="Consolas"/>
              <a:cs typeface="Consolas"/>
              <a:sym typeface="Consolas"/>
            </a:endParaRPr>
          </a:p>
          <a:p>
            <a:r>
              <a:rPr lang="en-US" sz="2000" b="1" dirty="0" smtClean="0">
                <a:solidFill>
                  <a:srgbClr val="7030A0"/>
                </a:solidFill>
                <a:latin typeface="+mn-lt"/>
                <a:ea typeface="Calibri Regular" charset="0"/>
                <a:cs typeface="Calibri Regular" charset="0"/>
                <a:sym typeface="Shadows Into Light"/>
              </a:rPr>
              <a:t>Output Relations:</a:t>
            </a:r>
          </a:p>
          <a:p>
            <a:r>
              <a:rPr lang="en-US" sz="1700" dirty="0" smtClean="0">
                <a:latin typeface="Consolas"/>
                <a:ea typeface="Consolas"/>
                <a:cs typeface="Consolas"/>
                <a:sym typeface="Consolas"/>
              </a:rPr>
              <a:t>points(</a:t>
            </a:r>
            <a:r>
              <a:rPr lang="en-US" sz="1700" dirty="0" err="1" smtClean="0">
                <a:latin typeface="Consolas"/>
                <a:ea typeface="Consolas"/>
                <a:cs typeface="Consolas"/>
                <a:sym typeface="Consolas"/>
              </a:rPr>
              <a:t>v:V</a:t>
            </a:r>
            <a:r>
              <a:rPr lang="en-US" sz="1700" dirty="0" smtClean="0">
                <a:latin typeface="Consolas"/>
                <a:ea typeface="Consolas"/>
                <a:cs typeface="Consolas"/>
                <a:sym typeface="Consolas"/>
              </a:rPr>
              <a:t>, </a:t>
            </a:r>
            <a:r>
              <a:rPr lang="en-US" sz="1700" dirty="0" err="1" smtClean="0">
                <a:latin typeface="Consolas"/>
                <a:ea typeface="Consolas"/>
                <a:cs typeface="Consolas"/>
                <a:sym typeface="Consolas"/>
              </a:rPr>
              <a:t>h:H</a:t>
            </a:r>
            <a:r>
              <a:rPr lang="en-US" sz="1700" dirty="0" smtClean="0">
                <a:latin typeface="Consolas"/>
                <a:ea typeface="Consolas"/>
                <a:cs typeface="Consolas"/>
                <a:sym typeface="Consolas"/>
              </a:rPr>
              <a:t>)</a:t>
            </a:r>
          </a:p>
          <a:p>
            <a:endParaRPr sz="1800"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Rules:</a:t>
            </a:r>
          </a:p>
          <a:p>
            <a:r>
              <a:rPr lang="en-US" sz="1700" dirty="0">
                <a:latin typeface="Consolas"/>
                <a:ea typeface="Consolas"/>
                <a:cs typeface="Consolas"/>
                <a:sym typeface="Consolas"/>
              </a:rPr>
              <a:t>points(v, h) :- new(v, h).</a:t>
            </a:r>
          </a:p>
          <a:p>
            <a:r>
              <a:rPr lang="en-US" sz="1700" dirty="0">
                <a:latin typeface="Consolas"/>
                <a:ea typeface="Consolas"/>
                <a:cs typeface="Consolas"/>
                <a:sym typeface="Consolas"/>
              </a:rPr>
              <a:t>points(v, h) :- assign(v, u), points(u, h).</a:t>
            </a:r>
          </a:p>
          <a:p>
            <a:r>
              <a:rPr lang="en-US" sz="1700" dirty="0">
                <a:latin typeface="Consolas"/>
                <a:ea typeface="Consolas"/>
                <a:cs typeface="Consolas"/>
                <a:sym typeface="Consolas"/>
              </a:rPr>
              <a:t>points(v, h) :- call</a:t>
            </a:r>
            <a:r>
              <a:rPr lang="en-US" sz="1700" dirty="0" smtClean="0">
                <a:latin typeface="Consolas"/>
                <a:ea typeface="Consolas"/>
                <a:cs typeface="Consolas"/>
                <a:sym typeface="Consolas"/>
              </a:rPr>
              <a:t>(_, f, x), </a:t>
            </a:r>
            <a:r>
              <a:rPr lang="en-US" sz="1700" dirty="0" err="1" smtClean="0">
                <a:latin typeface="Consolas"/>
                <a:ea typeface="Consolas"/>
                <a:cs typeface="Consolas"/>
                <a:sym typeface="Consolas"/>
              </a:rPr>
              <a:t>arg</a:t>
            </a:r>
            <a:r>
              <a:rPr lang="en-US" sz="1700" dirty="0" smtClean="0">
                <a:latin typeface="Consolas"/>
                <a:ea typeface="Consolas"/>
                <a:cs typeface="Consolas"/>
                <a:sym typeface="Consolas"/>
              </a:rPr>
              <a:t>(f, v),</a:t>
            </a:r>
            <a:endParaRPr lang="en-US" sz="1700" dirty="0">
              <a:latin typeface="Consolas"/>
              <a:ea typeface="Consolas"/>
              <a:cs typeface="Consolas"/>
              <a:sym typeface="Consolas"/>
            </a:endParaRPr>
          </a:p>
          <a:p>
            <a:r>
              <a:rPr lang="en-US" sz="1700" dirty="0">
                <a:latin typeface="Consolas"/>
                <a:ea typeface="Consolas"/>
                <a:cs typeface="Consolas"/>
                <a:sym typeface="Consolas"/>
              </a:rPr>
              <a:t>                </a:t>
            </a:r>
            <a:r>
              <a:rPr lang="en-US" sz="1700" dirty="0" smtClean="0">
                <a:latin typeface="Consolas"/>
                <a:ea typeface="Consolas"/>
                <a:cs typeface="Consolas"/>
                <a:sym typeface="Consolas"/>
              </a:rPr>
              <a:t>points(x, </a:t>
            </a:r>
            <a:r>
              <a:rPr lang="en-US" sz="1700" dirty="0">
                <a:latin typeface="Consolas"/>
                <a:ea typeface="Consolas"/>
                <a:cs typeface="Consolas"/>
                <a:sym typeface="Consolas"/>
              </a:rPr>
              <a:t>h).</a:t>
            </a:r>
          </a:p>
          <a:p>
            <a:r>
              <a:rPr lang="en-US" sz="1700" b="1" dirty="0" smtClean="0">
                <a:solidFill>
                  <a:srgbClr val="FF0000"/>
                </a:solidFill>
                <a:latin typeface="Consolas"/>
                <a:ea typeface="Consolas"/>
                <a:cs typeface="Consolas"/>
                <a:sym typeface="Consolas"/>
              </a:rPr>
              <a:t>points(y, </a:t>
            </a:r>
            <a:r>
              <a:rPr lang="en-US" sz="1700" b="1" dirty="0">
                <a:solidFill>
                  <a:srgbClr val="FF0000"/>
                </a:solidFill>
                <a:latin typeface="Consolas"/>
                <a:ea typeface="Consolas"/>
                <a:cs typeface="Consolas"/>
                <a:sym typeface="Consolas"/>
              </a:rPr>
              <a:t>h) :- </a:t>
            </a:r>
            <a:r>
              <a:rPr lang="en-US" sz="1700" b="1" dirty="0" smtClean="0">
                <a:solidFill>
                  <a:srgbClr val="FF0000"/>
                </a:solidFill>
                <a:latin typeface="Consolas"/>
                <a:ea typeface="Consolas"/>
                <a:cs typeface="Consolas"/>
                <a:sym typeface="Consolas"/>
              </a:rPr>
              <a:t>call(y, f, _), ret(f, u),</a:t>
            </a:r>
            <a:endParaRPr lang="en-US" sz="1700" b="1" dirty="0">
              <a:solidFill>
                <a:srgbClr val="FF0000"/>
              </a:solidFill>
              <a:latin typeface="Consolas"/>
              <a:ea typeface="Consolas"/>
              <a:cs typeface="Consolas"/>
              <a:sym typeface="Consolas"/>
            </a:endParaRPr>
          </a:p>
          <a:p>
            <a:r>
              <a:rPr lang="en-US" sz="1700" b="1" dirty="0">
                <a:solidFill>
                  <a:srgbClr val="FF0000"/>
                </a:solidFill>
                <a:latin typeface="Consolas"/>
                <a:ea typeface="Consolas"/>
                <a:cs typeface="Consolas"/>
                <a:sym typeface="Consolas"/>
              </a:rPr>
              <a:t>                </a:t>
            </a:r>
            <a:r>
              <a:rPr lang="en-US" sz="1700" b="1" dirty="0" smtClean="0">
                <a:solidFill>
                  <a:srgbClr val="FF0000"/>
                </a:solidFill>
                <a:latin typeface="Consolas"/>
                <a:ea typeface="Consolas"/>
                <a:cs typeface="Consolas"/>
                <a:sym typeface="Consolas"/>
              </a:rPr>
              <a:t>points(u, </a:t>
            </a:r>
            <a:r>
              <a:rPr lang="en-US" sz="1700" b="1" dirty="0">
                <a:solidFill>
                  <a:srgbClr val="FF0000"/>
                </a:solidFill>
                <a:latin typeface="Consolas"/>
                <a:ea typeface="Consolas"/>
                <a:cs typeface="Consolas"/>
                <a:sym typeface="Consolas"/>
              </a:rPr>
              <a:t>h</a:t>
            </a:r>
            <a:r>
              <a:rPr lang="en-US" sz="1700" b="1" dirty="0" smtClean="0">
                <a:solidFill>
                  <a:srgbClr val="FF0000"/>
                </a:solidFill>
                <a:latin typeface="Consolas"/>
                <a:ea typeface="Consolas"/>
                <a:cs typeface="Consolas"/>
                <a:sym typeface="Consolas"/>
              </a:rPr>
              <a:t>).</a:t>
            </a:r>
            <a:endParaRPr lang="en-US" sz="1700" b="1" dirty="0">
              <a:solidFill>
                <a:srgbClr val="FF0000"/>
              </a:solidFill>
              <a:latin typeface="Consolas"/>
              <a:ea typeface="Consolas"/>
              <a:cs typeface="Consolas"/>
              <a:sym typeface="Consolas"/>
            </a:endParaRPr>
          </a:p>
        </p:txBody>
      </p:sp>
      <p:sp>
        <p:nvSpPr>
          <p:cNvPr id="9" name="Shape 576"/>
          <p:cNvSpPr txBox="1">
            <a:spLocks noGrp="1"/>
          </p:cNvSpPr>
          <p:nvPr>
            <p:ph type="title"/>
          </p:nvPr>
        </p:nvSpPr>
        <p:spPr>
          <a:xfrm>
            <a:off x="362855" y="10039"/>
            <a:ext cx="8454571" cy="1143000"/>
          </a:xfrm>
          <a:prstGeom prst="rect">
            <a:avLst/>
          </a:prstGeom>
        </p:spPr>
        <p:txBody>
          <a:bodyPr vert="horz" lIns="91425" tIns="91425" rIns="91425" bIns="91425" rtlCol="0" anchor="ctr" anchorCtr="0">
            <a:noAutofit/>
          </a:bodyPr>
          <a:lstStyle/>
          <a:p>
            <a:r>
              <a:rPr lang="en-US" sz="3600" dirty="0"/>
              <a:t>Pointer Analysis in </a:t>
            </a:r>
            <a:r>
              <a:rPr lang="en-US" sz="3600" dirty="0" err="1"/>
              <a:t>Datalog</a:t>
            </a:r>
            <a:r>
              <a:rPr lang="en-US" sz="3600" dirty="0" smtClean="0"/>
              <a:t>: Inter-procedural</a:t>
            </a:r>
            <a:endParaRPr lang="en-US" sz="3600" dirty="0"/>
          </a:p>
        </p:txBody>
      </p:sp>
      <p:sp>
        <p:nvSpPr>
          <p:cNvPr id="8" name="Shape 810"/>
          <p:cNvSpPr txBox="1"/>
          <p:nvPr/>
        </p:nvSpPr>
        <p:spPr>
          <a:xfrm>
            <a:off x="464455" y="2159000"/>
            <a:ext cx="1858817" cy="24511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endParaRPr lang="en-US" sz="1600" b="1" dirty="0" smtClean="0">
              <a:solidFill>
                <a:schemeClr val="tx1"/>
              </a:solidFill>
              <a:latin typeface="Consolas"/>
              <a:ea typeface="Consolas"/>
              <a:cs typeface="Consolas"/>
              <a:sym typeface="Consolas"/>
            </a:endParaRPr>
          </a:p>
          <a:p>
            <a:r>
              <a:rPr lang="en-US" sz="1600" b="1" dirty="0" smtClean="0">
                <a:solidFill>
                  <a:schemeClr val="tx1"/>
                </a:solidFill>
                <a:latin typeface="Consolas"/>
                <a:ea typeface="Consolas"/>
                <a:cs typeface="Consolas"/>
                <a:sym typeface="Consolas"/>
              </a:rPr>
              <a:t> x </a:t>
            </a:r>
            <a:r>
              <a:rPr lang="en-US" sz="1600" b="1" dirty="0">
                <a:solidFill>
                  <a:schemeClr val="tx1"/>
                </a:solidFill>
                <a:latin typeface="Consolas"/>
                <a:ea typeface="Consolas"/>
                <a:cs typeface="Consolas"/>
                <a:sym typeface="Consolas"/>
              </a:rPr>
              <a:t>= new </a:t>
            </a:r>
            <a:r>
              <a:rPr lang="en-US" sz="1600" b="1" dirty="0" smtClean="0">
                <a:solidFill>
                  <a:schemeClr val="tx1"/>
                </a:solidFill>
                <a:latin typeface="Consolas"/>
                <a:ea typeface="Consolas"/>
                <a:cs typeface="Consolas"/>
                <a:sym typeface="Consolas"/>
              </a:rPr>
              <a:t>h1;</a:t>
            </a:r>
            <a:endParaRPr lang="en-US" sz="1600" b="1" dirty="0">
              <a:solidFill>
                <a:schemeClr val="tx1"/>
              </a:solidFill>
              <a:latin typeface="Consolas"/>
              <a:ea typeface="Consolas"/>
              <a:cs typeface="Consolas"/>
              <a:sym typeface="Consolas"/>
            </a:endParaRPr>
          </a:p>
          <a:p>
            <a:endParaRPr sz="1600" b="1" dirty="0">
              <a:solidFill>
                <a:schemeClr val="tx1"/>
              </a:solidFill>
              <a:latin typeface="Consolas"/>
              <a:ea typeface="Consolas"/>
              <a:cs typeface="Consolas"/>
              <a:sym typeface="Consolas"/>
            </a:endParaRPr>
          </a:p>
          <a:p>
            <a:r>
              <a:rPr lang="en-US" sz="1600" b="1" dirty="0" smtClean="0">
                <a:solidFill>
                  <a:schemeClr val="tx1"/>
                </a:solidFill>
                <a:latin typeface="Consolas"/>
                <a:ea typeface="Consolas"/>
                <a:cs typeface="Consolas"/>
                <a:sym typeface="Consolas"/>
              </a:rPr>
              <a:t> y </a:t>
            </a:r>
            <a:r>
              <a:rPr lang="en-US" sz="1600" b="1" dirty="0">
                <a:solidFill>
                  <a:schemeClr val="tx1"/>
                </a:solidFill>
                <a:latin typeface="Consolas"/>
                <a:ea typeface="Consolas"/>
                <a:cs typeface="Consolas"/>
                <a:sym typeface="Consolas"/>
              </a:rPr>
              <a:t>= f(x</a:t>
            </a:r>
            <a:r>
              <a:rPr lang="en-US" sz="1600" b="1" dirty="0" smtClean="0">
                <a:solidFill>
                  <a:schemeClr val="tx1"/>
                </a:solidFill>
                <a:latin typeface="Consolas"/>
                <a:ea typeface="Consolas"/>
                <a:cs typeface="Consolas"/>
                <a:sym typeface="Consolas"/>
              </a:rPr>
              <a:t>);</a:t>
            </a:r>
            <a:endParaRPr lang="en-US" sz="1600" b="1" dirty="0">
              <a:solidFill>
                <a:schemeClr val="tx1"/>
              </a:solidFill>
              <a:latin typeface="Consolas"/>
              <a:ea typeface="Consolas"/>
              <a:cs typeface="Consolas"/>
              <a:sym typeface="Consolas"/>
            </a:endParaRPr>
          </a:p>
          <a:p>
            <a:endParaRPr sz="1600" b="1" dirty="0">
              <a:solidFill>
                <a:schemeClr val="tx1"/>
              </a:solidFill>
              <a:latin typeface="Consolas"/>
              <a:ea typeface="Consolas"/>
              <a:cs typeface="Consolas"/>
              <a:sym typeface="Consolas"/>
            </a:endParaRPr>
          </a:p>
          <a:p>
            <a:r>
              <a:rPr lang="en-US" sz="1600" b="1" dirty="0" smtClean="0">
                <a:solidFill>
                  <a:schemeClr val="tx1"/>
                </a:solidFill>
                <a:latin typeface="Consolas"/>
                <a:ea typeface="Consolas"/>
                <a:cs typeface="Consolas"/>
                <a:sym typeface="Consolas"/>
              </a:rPr>
              <a:t> f(v) {</a:t>
            </a:r>
            <a:endParaRPr lang="en-US" sz="1600" b="1" dirty="0">
              <a:solidFill>
                <a:schemeClr val="tx1"/>
              </a:solidFill>
              <a:latin typeface="Consolas"/>
              <a:ea typeface="Consolas"/>
              <a:cs typeface="Consolas"/>
              <a:sym typeface="Consolas"/>
            </a:endParaRPr>
          </a:p>
          <a:p>
            <a:r>
              <a:rPr lang="en-US" sz="1600" b="1" dirty="0" smtClean="0">
                <a:solidFill>
                  <a:schemeClr val="tx1"/>
                </a:solidFill>
                <a:latin typeface="Consolas"/>
                <a:ea typeface="Consolas"/>
                <a:cs typeface="Consolas"/>
                <a:sym typeface="Consolas"/>
              </a:rPr>
              <a:t>     </a:t>
            </a:r>
            <a:r>
              <a:rPr lang="en-US" sz="1600" b="1" dirty="0">
                <a:solidFill>
                  <a:schemeClr val="tx1"/>
                </a:solidFill>
                <a:latin typeface="Consolas"/>
                <a:ea typeface="Consolas"/>
                <a:cs typeface="Consolas"/>
                <a:sym typeface="Consolas"/>
              </a:rPr>
              <a:t>u = </a:t>
            </a:r>
            <a:r>
              <a:rPr lang="en-US" sz="1600" b="1" dirty="0" smtClean="0">
                <a:solidFill>
                  <a:schemeClr val="tx1"/>
                </a:solidFill>
                <a:latin typeface="Consolas"/>
                <a:ea typeface="Consolas"/>
                <a:cs typeface="Consolas"/>
                <a:sym typeface="Consolas"/>
              </a:rPr>
              <a:t>v;</a:t>
            </a:r>
            <a:endParaRPr lang="en-US" sz="1600" b="1" dirty="0">
              <a:solidFill>
                <a:schemeClr val="tx1"/>
              </a:solidFill>
              <a:latin typeface="Consolas"/>
              <a:ea typeface="Consolas"/>
              <a:cs typeface="Consolas"/>
              <a:sym typeface="Consolas"/>
            </a:endParaRPr>
          </a:p>
          <a:p>
            <a:r>
              <a:rPr lang="en-US" sz="1600" b="1" dirty="0" smtClean="0">
                <a:solidFill>
                  <a:schemeClr val="tx1"/>
                </a:solidFill>
                <a:latin typeface="Consolas"/>
                <a:ea typeface="Consolas"/>
                <a:cs typeface="Consolas"/>
                <a:sym typeface="Consolas"/>
              </a:rPr>
              <a:t>     </a:t>
            </a:r>
            <a:r>
              <a:rPr lang="en-US" sz="1600" b="1" dirty="0">
                <a:solidFill>
                  <a:schemeClr val="tx1"/>
                </a:solidFill>
                <a:latin typeface="Consolas"/>
                <a:ea typeface="Consolas"/>
                <a:cs typeface="Consolas"/>
                <a:sym typeface="Consolas"/>
              </a:rPr>
              <a:t>return </a:t>
            </a:r>
            <a:r>
              <a:rPr lang="en-US" sz="1600" b="1" dirty="0" smtClean="0">
                <a:solidFill>
                  <a:schemeClr val="tx1"/>
                </a:solidFill>
                <a:latin typeface="Consolas"/>
                <a:ea typeface="Consolas"/>
                <a:cs typeface="Consolas"/>
                <a:sym typeface="Consolas"/>
              </a:rPr>
              <a:t>u;</a:t>
            </a:r>
            <a:endParaRPr lang="en-US" sz="1600" b="1" dirty="0">
              <a:solidFill>
                <a:schemeClr val="tx1"/>
              </a:solidFill>
              <a:latin typeface="Consolas"/>
              <a:ea typeface="Consolas"/>
              <a:cs typeface="Consolas"/>
              <a:sym typeface="Consolas"/>
            </a:endParaRPr>
          </a:p>
          <a:p>
            <a:r>
              <a:rPr lang="en-US" sz="1600" b="1" dirty="0" smtClean="0">
                <a:solidFill>
                  <a:schemeClr val="tx1"/>
                </a:solidFill>
                <a:latin typeface="Consolas"/>
                <a:ea typeface="Consolas"/>
                <a:cs typeface="Consolas"/>
                <a:sym typeface="Consolas"/>
              </a:rPr>
              <a:t> }</a:t>
            </a:r>
            <a:endParaRPr lang="en-US" sz="1600" b="1" dirty="0">
              <a:solidFill>
                <a:schemeClr val="tx1"/>
              </a:solidFill>
              <a:latin typeface="Consolas"/>
              <a:ea typeface="Consolas"/>
              <a:cs typeface="Consolas"/>
              <a:sym typeface="Consolas"/>
            </a:endParaRPr>
          </a:p>
        </p:txBody>
      </p:sp>
      <p:cxnSp>
        <p:nvCxnSpPr>
          <p:cNvPr id="11" name="Shape 924"/>
          <p:cNvCxnSpPr>
            <a:endCxn id="891" idx="1"/>
          </p:cNvCxnSpPr>
          <p:nvPr/>
        </p:nvCxnSpPr>
        <p:spPr>
          <a:xfrm>
            <a:off x="1765300" y="3100275"/>
            <a:ext cx="965675" cy="18090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93">
                                            <p:txEl>
                                              <p:pRg st="12" end="12"/>
                                            </p:txEl>
                                          </p:spTgt>
                                        </p:tgtEl>
                                        <p:attrNameLst>
                                          <p:attrName>style.visibility</p:attrName>
                                        </p:attrNameLst>
                                      </p:cBhvr>
                                      <p:to>
                                        <p:strVal val="visible"/>
                                      </p:to>
                                    </p:set>
                                    <p:animEffect transition="in" filter="dissolve">
                                      <p:cBhvr>
                                        <p:cTn id="7" dur="500"/>
                                        <p:tgtEl>
                                          <p:spTgt spid="893">
                                            <p:txEl>
                                              <p:pRg st="12" end="1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93">
                                            <p:txEl>
                                              <p:pRg st="13" end="13"/>
                                            </p:txEl>
                                          </p:spTgt>
                                        </p:tgtEl>
                                        <p:attrNameLst>
                                          <p:attrName>style.visibility</p:attrName>
                                        </p:attrNameLst>
                                      </p:cBhvr>
                                      <p:to>
                                        <p:strVal val="visible"/>
                                      </p:to>
                                    </p:set>
                                    <p:animEffect transition="in" filter="dissolve">
                                      <p:cBhvr>
                                        <p:cTn id="10" dur="500"/>
                                        <p:tgtEl>
                                          <p:spTgt spid="89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266700" y="10039"/>
            <a:ext cx="8597900" cy="1143000"/>
          </a:xfrm>
          <a:prstGeom prst="rect">
            <a:avLst/>
          </a:prstGeom>
        </p:spPr>
        <p:txBody>
          <a:bodyPr vert="horz" lIns="91425" tIns="91425" rIns="91425" bIns="91425" rtlCol="0" anchor="ctr" anchorCtr="0">
            <a:noAutofit/>
          </a:bodyPr>
          <a:lstStyle/>
          <a:p>
            <a:r>
              <a:rPr lang="en-US" sz="3800" b="0" dirty="0"/>
              <a:t>QUIZ: </a:t>
            </a:r>
            <a:r>
              <a:rPr lang="en-US" sz="3800" b="0" dirty="0" smtClean="0"/>
              <a:t>Querying Pointer Analysis in </a:t>
            </a:r>
            <a:r>
              <a:rPr lang="en-US" sz="3800" b="0" dirty="0" err="1" smtClean="0"/>
              <a:t>Datalog</a:t>
            </a:r>
            <a:endParaRPr lang="en-US" sz="3800" b="0" dirty="0"/>
          </a:p>
        </p:txBody>
      </p:sp>
      <p:sp>
        <p:nvSpPr>
          <p:cNvPr id="15" name="Shape 281"/>
          <p:cNvSpPr/>
          <p:nvPr/>
        </p:nvSpPr>
        <p:spPr>
          <a:xfrm>
            <a:off x="492205" y="3025980"/>
            <a:ext cx="338100" cy="323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nSpc>
                <a:spcPct val="115000"/>
              </a:lnSpc>
              <a:spcBef>
                <a:spcPts val="591"/>
              </a:spcBef>
              <a:buClr>
                <a:schemeClr val="dk1"/>
              </a:buClr>
            </a:pPr>
            <a:endParaRPr sz="1400"/>
          </a:p>
        </p:txBody>
      </p:sp>
      <p:sp>
        <p:nvSpPr>
          <p:cNvPr id="16" name="Shape 282"/>
          <p:cNvSpPr/>
          <p:nvPr/>
        </p:nvSpPr>
        <p:spPr>
          <a:xfrm>
            <a:off x="492205" y="3768994"/>
            <a:ext cx="338100" cy="3233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sz="1400"/>
          </a:p>
        </p:txBody>
      </p:sp>
      <p:sp>
        <p:nvSpPr>
          <p:cNvPr id="17" name="Shape 283"/>
          <p:cNvSpPr/>
          <p:nvPr/>
        </p:nvSpPr>
        <p:spPr>
          <a:xfrm>
            <a:off x="492205" y="4693128"/>
            <a:ext cx="338100" cy="323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nSpc>
                <a:spcPct val="115000"/>
              </a:lnSpc>
              <a:spcBef>
                <a:spcPts val="591"/>
              </a:spcBef>
              <a:buClr>
                <a:schemeClr val="dk1"/>
              </a:buClr>
            </a:pPr>
            <a:endParaRPr sz="1400"/>
          </a:p>
        </p:txBody>
      </p:sp>
      <p:sp>
        <p:nvSpPr>
          <p:cNvPr id="18" name="Shape 271"/>
          <p:cNvSpPr txBox="1"/>
          <p:nvPr/>
        </p:nvSpPr>
        <p:spPr>
          <a:xfrm>
            <a:off x="959425" y="2970207"/>
            <a:ext cx="7879775" cy="494760"/>
          </a:xfrm>
          <a:prstGeom prst="rect">
            <a:avLst/>
          </a:prstGeom>
          <a:noFill/>
          <a:ln>
            <a:noFill/>
          </a:ln>
        </p:spPr>
        <p:txBody>
          <a:bodyPr lIns="91425" tIns="91425" rIns="91425" bIns="91425" anchor="t" anchorCtr="0">
            <a:noAutofit/>
          </a:bodyPr>
          <a:lstStyle/>
          <a:p>
            <a:r>
              <a:rPr lang="en-US" sz="1800" b="1" dirty="0" err="1" smtClean="0">
                <a:solidFill>
                  <a:srgbClr val="7030A0"/>
                </a:solidFill>
                <a:latin typeface="Consolas"/>
                <a:ea typeface="Consolas"/>
                <a:cs typeface="Consolas"/>
                <a:sym typeface="Consolas"/>
              </a:rPr>
              <a:t>mustNotAlias</a:t>
            </a:r>
            <a:r>
              <a:rPr lang="en-US" sz="1800" dirty="0" smtClean="0">
                <a:latin typeface="Consolas"/>
                <a:ea typeface="Consolas"/>
                <a:cs typeface="Consolas"/>
                <a:sym typeface="Consolas"/>
              </a:rPr>
              <a:t>(u, v) :- points(u, h1), points(v, h2),</a:t>
            </a:r>
            <a:r>
              <a:rPr lang="en-US" sz="1800" dirty="0">
                <a:latin typeface="Consolas"/>
                <a:ea typeface="Consolas"/>
                <a:cs typeface="Consolas"/>
                <a:sym typeface="Consolas"/>
              </a:rPr>
              <a:t> </a:t>
            </a:r>
            <a:r>
              <a:rPr lang="en-US" sz="1800" dirty="0" smtClean="0">
                <a:latin typeface="Consolas"/>
                <a:ea typeface="Consolas"/>
                <a:cs typeface="Consolas"/>
                <a:sym typeface="Consolas"/>
              </a:rPr>
              <a:t>h1 != h2.</a:t>
            </a:r>
            <a:endParaRPr lang="en-US" sz="1800" dirty="0">
              <a:latin typeface="Consolas"/>
              <a:ea typeface="Consolas"/>
              <a:cs typeface="Consolas"/>
              <a:sym typeface="Consolas"/>
            </a:endParaRPr>
          </a:p>
        </p:txBody>
      </p:sp>
      <p:sp>
        <p:nvSpPr>
          <p:cNvPr id="19" name="Shape 271"/>
          <p:cNvSpPr txBox="1"/>
          <p:nvPr/>
        </p:nvSpPr>
        <p:spPr>
          <a:xfrm>
            <a:off x="972125" y="4478542"/>
            <a:ext cx="6190675" cy="720372"/>
          </a:xfrm>
          <a:prstGeom prst="rect">
            <a:avLst/>
          </a:prstGeom>
          <a:noFill/>
          <a:ln>
            <a:noFill/>
          </a:ln>
        </p:spPr>
        <p:txBody>
          <a:bodyPr lIns="91425" tIns="91425" rIns="91425" bIns="91425" anchor="t" anchorCtr="0">
            <a:noAutofit/>
          </a:bodyPr>
          <a:lstStyle/>
          <a:p>
            <a:r>
              <a:rPr lang="en-US" sz="1800" dirty="0" err="1" smtClean="0">
                <a:solidFill>
                  <a:schemeClr val="tx1"/>
                </a:solidFill>
                <a:latin typeface="Consolas"/>
                <a:ea typeface="Consolas"/>
                <a:cs typeface="Consolas"/>
                <a:sym typeface="Consolas"/>
              </a:rPr>
              <a:t>mayAlias</a:t>
            </a:r>
            <a:r>
              <a:rPr lang="en-US" sz="1800" dirty="0" smtClean="0">
                <a:latin typeface="Consolas"/>
                <a:ea typeface="Consolas"/>
                <a:cs typeface="Consolas"/>
                <a:sym typeface="Consolas"/>
              </a:rPr>
              <a:t>(</a:t>
            </a:r>
            <a:r>
              <a:rPr lang="en-US" sz="1800" dirty="0">
                <a:latin typeface="Consolas"/>
                <a:ea typeface="Consolas"/>
                <a:cs typeface="Consolas"/>
                <a:sym typeface="Consolas"/>
              </a:rPr>
              <a:t>u</a:t>
            </a:r>
            <a:r>
              <a:rPr lang="en-US" sz="1800" dirty="0" smtClean="0">
                <a:latin typeface="Consolas"/>
                <a:ea typeface="Consolas"/>
                <a:cs typeface="Consolas"/>
                <a:sym typeface="Consolas"/>
              </a:rPr>
              <a:t>, v) :- points(u, _), points(v, _).</a:t>
            </a:r>
            <a:endParaRPr lang="en-US" sz="1800" b="1" dirty="0" smtClean="0">
              <a:solidFill>
                <a:srgbClr val="7030A0"/>
              </a:solidFill>
              <a:latin typeface="Consolas"/>
              <a:ea typeface="Consolas"/>
              <a:cs typeface="Consolas"/>
              <a:sym typeface="Consolas"/>
            </a:endParaRPr>
          </a:p>
          <a:p>
            <a:r>
              <a:rPr lang="en-US" sz="1800" b="1" dirty="0" err="1" smtClean="0">
                <a:solidFill>
                  <a:srgbClr val="7030A0"/>
                </a:solidFill>
                <a:latin typeface="Consolas"/>
                <a:ea typeface="Consolas"/>
                <a:cs typeface="Consolas"/>
                <a:sym typeface="Consolas"/>
              </a:rPr>
              <a:t>mustNotAlias</a:t>
            </a:r>
            <a:r>
              <a:rPr lang="en-US" sz="1800" dirty="0" smtClean="0">
                <a:latin typeface="Consolas"/>
                <a:ea typeface="Consolas"/>
                <a:cs typeface="Consolas"/>
                <a:sym typeface="Consolas"/>
              </a:rPr>
              <a:t>(u, v) :- !</a:t>
            </a:r>
            <a:r>
              <a:rPr lang="en-US" sz="1800" dirty="0" err="1" smtClean="0">
                <a:latin typeface="Consolas"/>
                <a:ea typeface="Consolas"/>
                <a:cs typeface="Consolas"/>
                <a:sym typeface="Consolas"/>
              </a:rPr>
              <a:t>mayAlias</a:t>
            </a:r>
            <a:r>
              <a:rPr lang="en-US" sz="1800" dirty="0" smtClean="0">
                <a:latin typeface="Consolas"/>
                <a:ea typeface="Consolas"/>
                <a:cs typeface="Consolas"/>
                <a:sym typeface="Consolas"/>
              </a:rPr>
              <a:t>(u, v).</a:t>
            </a:r>
            <a:endParaRPr lang="en-US" sz="1800" dirty="0">
              <a:latin typeface="Consolas"/>
              <a:ea typeface="Consolas"/>
              <a:cs typeface="Consolas"/>
              <a:sym typeface="Consolas"/>
            </a:endParaRPr>
          </a:p>
        </p:txBody>
      </p:sp>
      <p:sp>
        <p:nvSpPr>
          <p:cNvPr id="20" name="Shape 283"/>
          <p:cNvSpPr/>
          <p:nvPr/>
        </p:nvSpPr>
        <p:spPr>
          <a:xfrm>
            <a:off x="492205" y="5645628"/>
            <a:ext cx="338100" cy="323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nSpc>
                <a:spcPct val="115000"/>
              </a:lnSpc>
              <a:spcBef>
                <a:spcPts val="591"/>
              </a:spcBef>
              <a:buClr>
                <a:schemeClr val="dk1"/>
              </a:buClr>
            </a:pPr>
            <a:endParaRPr sz="1400"/>
          </a:p>
        </p:txBody>
      </p:sp>
      <p:sp>
        <p:nvSpPr>
          <p:cNvPr id="21" name="Shape 271"/>
          <p:cNvSpPr txBox="1"/>
          <p:nvPr/>
        </p:nvSpPr>
        <p:spPr>
          <a:xfrm>
            <a:off x="972125" y="5316742"/>
            <a:ext cx="6190675" cy="1050572"/>
          </a:xfrm>
          <a:prstGeom prst="rect">
            <a:avLst/>
          </a:prstGeom>
          <a:noFill/>
          <a:ln>
            <a:noFill/>
          </a:ln>
        </p:spPr>
        <p:txBody>
          <a:bodyPr lIns="91425" tIns="91425" rIns="91425" bIns="91425" anchor="t" anchorCtr="0">
            <a:noAutofit/>
          </a:bodyPr>
          <a:lstStyle/>
          <a:p>
            <a:r>
              <a:rPr lang="en-US" sz="1800" dirty="0" smtClean="0">
                <a:solidFill>
                  <a:schemeClr val="tx1"/>
                </a:solidFill>
                <a:latin typeface="Consolas"/>
                <a:ea typeface="Consolas"/>
                <a:cs typeface="Consolas"/>
                <a:sym typeface="Consolas"/>
              </a:rPr>
              <a:t>common</a:t>
            </a:r>
            <a:r>
              <a:rPr lang="en-US" sz="1800" dirty="0" smtClean="0">
                <a:latin typeface="Consolas"/>
                <a:ea typeface="Consolas"/>
                <a:cs typeface="Consolas"/>
                <a:sym typeface="Consolas"/>
              </a:rPr>
              <a:t>(u, v, h) :- points(u, h), points(v, h).</a:t>
            </a:r>
          </a:p>
          <a:p>
            <a:r>
              <a:rPr lang="en-US" sz="1800" dirty="0" err="1" smtClean="0">
                <a:latin typeface="Consolas"/>
                <a:ea typeface="Consolas"/>
                <a:cs typeface="Consolas"/>
                <a:sym typeface="Consolas"/>
              </a:rPr>
              <a:t>mayAlias</a:t>
            </a:r>
            <a:r>
              <a:rPr lang="en-US" sz="1800" dirty="0" smtClean="0">
                <a:latin typeface="Consolas"/>
                <a:ea typeface="Consolas"/>
                <a:cs typeface="Consolas"/>
                <a:sym typeface="Consolas"/>
              </a:rPr>
              <a:t>(u, v) :- common(u, v, _).</a:t>
            </a:r>
          </a:p>
          <a:p>
            <a:r>
              <a:rPr lang="en-US" sz="1800" b="1" dirty="0" err="1" smtClean="0">
                <a:solidFill>
                  <a:schemeClr val="tx2"/>
                </a:solidFill>
                <a:latin typeface="Consolas"/>
                <a:ea typeface="Consolas"/>
                <a:cs typeface="Consolas"/>
                <a:sym typeface="Consolas"/>
              </a:rPr>
              <a:t>mustNotAlias</a:t>
            </a:r>
            <a:r>
              <a:rPr lang="en-US" sz="1800" dirty="0" smtClean="0">
                <a:latin typeface="Consolas"/>
                <a:ea typeface="Consolas"/>
                <a:cs typeface="Consolas"/>
                <a:sym typeface="Consolas"/>
              </a:rPr>
              <a:t>(u, v) :- !</a:t>
            </a:r>
            <a:r>
              <a:rPr lang="en-US" sz="1800" dirty="0" err="1" smtClean="0">
                <a:latin typeface="Consolas"/>
                <a:ea typeface="Consolas"/>
                <a:cs typeface="Consolas"/>
                <a:sym typeface="Consolas"/>
              </a:rPr>
              <a:t>mayAlias</a:t>
            </a:r>
            <a:r>
              <a:rPr lang="en-US" sz="1800" dirty="0" smtClean="0">
                <a:latin typeface="Consolas"/>
                <a:ea typeface="Consolas"/>
                <a:cs typeface="Consolas"/>
                <a:sym typeface="Consolas"/>
              </a:rPr>
              <a:t>(u, v).</a:t>
            </a:r>
          </a:p>
        </p:txBody>
      </p:sp>
      <p:sp>
        <p:nvSpPr>
          <p:cNvPr id="12" name="Shape 271"/>
          <p:cNvSpPr txBox="1"/>
          <p:nvPr/>
        </p:nvSpPr>
        <p:spPr>
          <a:xfrm>
            <a:off x="972126" y="3544694"/>
            <a:ext cx="6673274" cy="739819"/>
          </a:xfrm>
          <a:prstGeom prst="rect">
            <a:avLst/>
          </a:prstGeom>
          <a:noFill/>
          <a:ln>
            <a:noFill/>
          </a:ln>
        </p:spPr>
        <p:txBody>
          <a:bodyPr lIns="91425" tIns="91425" rIns="91425" bIns="91425" anchor="t" anchorCtr="0">
            <a:noAutofit/>
          </a:bodyPr>
          <a:lstStyle/>
          <a:p>
            <a:r>
              <a:rPr lang="en-US" sz="1800" dirty="0" err="1" smtClean="0">
                <a:solidFill>
                  <a:schemeClr val="tx1"/>
                </a:solidFill>
                <a:latin typeface="Consolas"/>
                <a:ea typeface="Consolas"/>
                <a:cs typeface="Consolas"/>
                <a:sym typeface="Consolas"/>
              </a:rPr>
              <a:t>mayAlias</a:t>
            </a:r>
            <a:r>
              <a:rPr lang="en-US" sz="1800" dirty="0" smtClean="0">
                <a:latin typeface="Consolas"/>
                <a:ea typeface="Consolas"/>
                <a:cs typeface="Consolas"/>
                <a:sym typeface="Consolas"/>
              </a:rPr>
              <a:t>(u, v) :- points(u, h), points(v, h).</a:t>
            </a:r>
          </a:p>
          <a:p>
            <a:r>
              <a:rPr lang="en-US" sz="1800" b="1" dirty="0" err="1" smtClean="0">
                <a:solidFill>
                  <a:srgbClr val="7030A0"/>
                </a:solidFill>
                <a:latin typeface="Consolas"/>
                <a:ea typeface="Consolas"/>
                <a:cs typeface="Consolas"/>
                <a:sym typeface="Consolas"/>
              </a:rPr>
              <a:t>mustNotAlias</a:t>
            </a:r>
            <a:r>
              <a:rPr lang="en-US" sz="1800" dirty="0" smtClean="0">
                <a:latin typeface="Consolas"/>
                <a:ea typeface="Consolas"/>
                <a:cs typeface="Consolas"/>
                <a:sym typeface="Consolas"/>
              </a:rPr>
              <a:t>(u, v) :- !</a:t>
            </a:r>
            <a:r>
              <a:rPr lang="en-US" sz="1800" dirty="0" err="1" smtClean="0">
                <a:latin typeface="Consolas"/>
                <a:ea typeface="Consolas"/>
                <a:cs typeface="Consolas"/>
                <a:sym typeface="Consolas"/>
              </a:rPr>
              <a:t>mayAlias</a:t>
            </a:r>
            <a:r>
              <a:rPr lang="en-US" sz="1800" dirty="0" smtClean="0">
                <a:latin typeface="Consolas"/>
                <a:ea typeface="Consolas"/>
                <a:cs typeface="Consolas"/>
                <a:sym typeface="Consolas"/>
              </a:rPr>
              <a:t>(u, v).</a:t>
            </a:r>
            <a:endParaRPr lang="en-US" sz="1800" dirty="0">
              <a:latin typeface="Consolas"/>
              <a:ea typeface="Consolas"/>
              <a:cs typeface="Consolas"/>
              <a:sym typeface="Consolas"/>
            </a:endParaRPr>
          </a:p>
        </p:txBody>
      </p:sp>
      <p:sp>
        <p:nvSpPr>
          <p:cNvPr id="22" name="Shape 272"/>
          <p:cNvSpPr txBox="1"/>
          <p:nvPr/>
        </p:nvSpPr>
        <p:spPr>
          <a:xfrm>
            <a:off x="368300" y="1404602"/>
            <a:ext cx="8470900" cy="1371576"/>
          </a:xfrm>
          <a:prstGeom prst="rect">
            <a:avLst/>
          </a:prstGeom>
          <a:noFill/>
          <a:ln>
            <a:noFill/>
          </a:ln>
        </p:spPr>
        <p:txBody>
          <a:bodyPr lIns="91425" tIns="91425" rIns="91425" bIns="91425" anchor="t" anchorCtr="0">
            <a:noAutofit/>
          </a:bodyPr>
          <a:lstStyle/>
          <a:p>
            <a:r>
              <a:rPr lang="en-US" sz="2600" dirty="0" smtClean="0">
                <a:latin typeface="+mn-lt"/>
                <a:ea typeface="Calibri Regular" charset="0"/>
                <a:cs typeface="Calibri Regular" charset="0"/>
                <a:sym typeface="Shadows Into Light"/>
              </a:rPr>
              <a:t>Check each of the below </a:t>
            </a:r>
            <a:r>
              <a:rPr lang="en-US" sz="2600" dirty="0" err="1" smtClean="0">
                <a:latin typeface="+mn-lt"/>
                <a:ea typeface="Calibri Regular" charset="0"/>
                <a:cs typeface="Calibri Regular" charset="0"/>
                <a:sym typeface="Shadows Into Light"/>
              </a:rPr>
              <a:t>Datalog</a:t>
            </a:r>
            <a:r>
              <a:rPr lang="en-US" sz="2600" dirty="0" smtClean="0">
                <a:latin typeface="+mn-lt"/>
                <a:ea typeface="Calibri Regular" charset="0"/>
                <a:cs typeface="Calibri Regular" charset="0"/>
                <a:sym typeface="Shadows Into Light"/>
              </a:rPr>
              <a:t> programs that computes in relation </a:t>
            </a:r>
            <a:r>
              <a:rPr lang="en-US" sz="2400" b="1" dirty="0" err="1" smtClean="0">
                <a:solidFill>
                  <a:srgbClr val="7030A0"/>
                </a:solidFill>
                <a:latin typeface="+mn-lt"/>
                <a:ea typeface="Calibri Regular" charset="0"/>
                <a:cs typeface="Calibri Regular" charset="0"/>
                <a:sym typeface="Shadows Into Light"/>
              </a:rPr>
              <a:t>mustNotAlias</a:t>
            </a:r>
            <a:r>
              <a:rPr lang="en-US" sz="2600" dirty="0" smtClean="0">
                <a:latin typeface="+mn-lt"/>
                <a:ea typeface="Calibri Regular" charset="0"/>
                <a:cs typeface="Calibri Regular" charset="0"/>
                <a:sym typeface="Shadows Into Light"/>
              </a:rPr>
              <a:t> each pair of variables (</a:t>
            </a:r>
            <a:r>
              <a:rPr lang="en-US" sz="2600" dirty="0">
                <a:latin typeface="+mn-lt"/>
                <a:ea typeface="Consolas" charset="0"/>
                <a:cs typeface="Consolas" charset="0"/>
                <a:sym typeface="Shadows Into Light"/>
              </a:rPr>
              <a:t>u</a:t>
            </a:r>
            <a:r>
              <a:rPr lang="en-US" sz="2600" dirty="0" smtClean="0">
                <a:latin typeface="+mn-lt"/>
                <a:ea typeface="Calibri Regular" charset="0"/>
                <a:cs typeface="Calibri Regular" charset="0"/>
                <a:sym typeface="Shadows Into Light"/>
              </a:rPr>
              <a:t>, </a:t>
            </a:r>
            <a:r>
              <a:rPr lang="en-US" sz="2600" dirty="0" smtClean="0">
                <a:latin typeface="+mn-lt"/>
                <a:ea typeface="Consolas" charset="0"/>
                <a:cs typeface="Consolas" charset="0"/>
                <a:sym typeface="Shadows Into Light"/>
              </a:rPr>
              <a:t>v</a:t>
            </a:r>
            <a:r>
              <a:rPr lang="en-US" sz="2600" dirty="0" smtClean="0">
                <a:latin typeface="+mn-lt"/>
                <a:ea typeface="Calibri Regular" charset="0"/>
                <a:cs typeface="Calibri Regular" charset="0"/>
                <a:sym typeface="Shadows Into Light"/>
              </a:rPr>
              <a:t>) such that </a:t>
            </a:r>
            <a:r>
              <a:rPr lang="en-US" sz="2600" dirty="0" smtClean="0">
                <a:latin typeface="+mn-lt"/>
                <a:ea typeface="Consolas" charset="0"/>
                <a:cs typeface="Consolas" charset="0"/>
                <a:sym typeface="Shadows Into Light"/>
              </a:rPr>
              <a:t>u</a:t>
            </a:r>
            <a:r>
              <a:rPr lang="en-US" sz="2600" dirty="0" smtClean="0">
                <a:latin typeface="+mn-lt"/>
                <a:ea typeface="Calibri Regular" charset="0"/>
                <a:cs typeface="Calibri Regular" charset="0"/>
                <a:sym typeface="Shadows Into Light"/>
              </a:rPr>
              <a:t/>
            </a:r>
            <a:br>
              <a:rPr lang="en-US" sz="2600" dirty="0" smtClean="0">
                <a:latin typeface="+mn-lt"/>
                <a:ea typeface="Calibri Regular" charset="0"/>
                <a:cs typeface="Calibri Regular" charset="0"/>
                <a:sym typeface="Shadows Into Light"/>
              </a:rPr>
            </a:br>
            <a:r>
              <a:rPr lang="en-US" sz="2600" dirty="0" smtClean="0">
                <a:latin typeface="+mn-lt"/>
                <a:ea typeface="Calibri Regular" charset="0"/>
                <a:cs typeface="Calibri Regular" charset="0"/>
                <a:sym typeface="Shadows Into Light"/>
              </a:rPr>
              <a:t>and </a:t>
            </a:r>
            <a:r>
              <a:rPr lang="en-US" sz="2600" dirty="0" smtClean="0">
                <a:latin typeface="+mn-lt"/>
                <a:ea typeface="Consolas" charset="0"/>
                <a:cs typeface="Consolas" charset="0"/>
                <a:sym typeface="Shadows Into Light"/>
              </a:rPr>
              <a:t>v</a:t>
            </a:r>
            <a:r>
              <a:rPr lang="en-US" sz="2600" dirty="0" smtClean="0">
                <a:latin typeface="+mn-lt"/>
                <a:ea typeface="Calibri Regular" charset="0"/>
                <a:cs typeface="Calibri Regular" charset="0"/>
                <a:sym typeface="Shadows Into Light"/>
              </a:rPr>
              <a:t> do not alias in any run of the program.</a:t>
            </a:r>
            <a:endParaRPr lang="en-US" sz="2600" dirty="0">
              <a:latin typeface="+mn-lt"/>
              <a:ea typeface="Calibri Regular" charset="0"/>
              <a:cs typeface="Calibri Regular" charset="0"/>
              <a:sym typeface="Shadows Into Light"/>
            </a:endParaRPr>
          </a:p>
        </p:txBody>
      </p:sp>
    </p:spTree>
    <p:extLst>
      <p:ext uri="{BB962C8B-B14F-4D97-AF65-F5344CB8AC3E}">
        <p14:creationId xmlns:p14="http://schemas.microsoft.com/office/powerpoint/2010/main" val="84408781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266700" y="10039"/>
            <a:ext cx="8597900" cy="1143000"/>
          </a:xfrm>
          <a:prstGeom prst="rect">
            <a:avLst/>
          </a:prstGeom>
        </p:spPr>
        <p:txBody>
          <a:bodyPr vert="horz" lIns="91425" tIns="91425" rIns="91425" bIns="91425" rtlCol="0" anchor="ctr" anchorCtr="0">
            <a:noAutofit/>
          </a:bodyPr>
          <a:lstStyle/>
          <a:p>
            <a:r>
              <a:rPr lang="en-US" sz="3800" b="0" dirty="0"/>
              <a:t>QUIZ: </a:t>
            </a:r>
            <a:r>
              <a:rPr lang="en-US" sz="3800" b="0" dirty="0" smtClean="0"/>
              <a:t>Querying Pointer Analysis in </a:t>
            </a:r>
            <a:r>
              <a:rPr lang="en-US" sz="3800" b="0" dirty="0" err="1" smtClean="0"/>
              <a:t>Datalog</a:t>
            </a:r>
            <a:endParaRPr lang="en-US" sz="3800" b="0" dirty="0"/>
          </a:p>
        </p:txBody>
      </p:sp>
      <p:sp>
        <p:nvSpPr>
          <p:cNvPr id="15" name="Shape 281"/>
          <p:cNvSpPr/>
          <p:nvPr/>
        </p:nvSpPr>
        <p:spPr>
          <a:xfrm>
            <a:off x="492205" y="3025980"/>
            <a:ext cx="338100" cy="323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nSpc>
                <a:spcPct val="115000"/>
              </a:lnSpc>
              <a:spcBef>
                <a:spcPts val="591"/>
              </a:spcBef>
              <a:buClr>
                <a:schemeClr val="dk1"/>
              </a:buClr>
            </a:pPr>
            <a:endParaRPr sz="1400"/>
          </a:p>
        </p:txBody>
      </p:sp>
      <p:sp>
        <p:nvSpPr>
          <p:cNvPr id="16" name="Shape 282"/>
          <p:cNvSpPr/>
          <p:nvPr/>
        </p:nvSpPr>
        <p:spPr>
          <a:xfrm>
            <a:off x="492205" y="3768994"/>
            <a:ext cx="338100" cy="3233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lnSpc>
                <a:spcPct val="115000"/>
              </a:lnSpc>
              <a:spcBef>
                <a:spcPts val="591"/>
              </a:spcBef>
              <a:buClr>
                <a:prstClr val="black"/>
              </a:buClr>
              <a:buSzPct val="42307"/>
            </a:pPr>
            <a:r>
              <a:rPr lang="en-US" sz="2600" dirty="0">
                <a:solidFill>
                  <a:prstClr val="black"/>
                </a:solidFill>
                <a:latin typeface="Calibri Regular" charset="0"/>
                <a:ea typeface="Calibri Regular" charset="0"/>
                <a:cs typeface="Calibri Regular" charset="0"/>
                <a:sym typeface="Shadows Into Light"/>
              </a:rPr>
              <a:t>✓</a:t>
            </a:r>
          </a:p>
        </p:txBody>
      </p:sp>
      <p:sp>
        <p:nvSpPr>
          <p:cNvPr id="17" name="Shape 283"/>
          <p:cNvSpPr/>
          <p:nvPr/>
        </p:nvSpPr>
        <p:spPr>
          <a:xfrm>
            <a:off x="492205" y="4693128"/>
            <a:ext cx="338100" cy="323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nSpc>
                <a:spcPct val="115000"/>
              </a:lnSpc>
              <a:spcBef>
                <a:spcPts val="591"/>
              </a:spcBef>
              <a:buClr>
                <a:schemeClr val="dk1"/>
              </a:buClr>
            </a:pPr>
            <a:endParaRPr sz="1400"/>
          </a:p>
        </p:txBody>
      </p:sp>
      <p:sp>
        <p:nvSpPr>
          <p:cNvPr id="20" name="Shape 283"/>
          <p:cNvSpPr/>
          <p:nvPr/>
        </p:nvSpPr>
        <p:spPr>
          <a:xfrm>
            <a:off x="492205" y="5645628"/>
            <a:ext cx="338100" cy="323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lnSpc>
                <a:spcPct val="115000"/>
              </a:lnSpc>
              <a:spcBef>
                <a:spcPts val="591"/>
              </a:spcBef>
              <a:buClr>
                <a:prstClr val="black"/>
              </a:buClr>
              <a:buSzPct val="42307"/>
            </a:pPr>
            <a:r>
              <a:rPr lang="en-US" sz="2600" dirty="0">
                <a:solidFill>
                  <a:prstClr val="black"/>
                </a:solidFill>
                <a:latin typeface="Calibri Regular" charset="0"/>
                <a:ea typeface="Calibri Regular" charset="0"/>
                <a:cs typeface="Calibri Regular" charset="0"/>
                <a:sym typeface="Shadows Into Light"/>
              </a:rPr>
              <a:t>✓</a:t>
            </a:r>
          </a:p>
        </p:txBody>
      </p:sp>
      <p:sp>
        <p:nvSpPr>
          <p:cNvPr id="19" name="Shape 271"/>
          <p:cNvSpPr txBox="1"/>
          <p:nvPr/>
        </p:nvSpPr>
        <p:spPr>
          <a:xfrm>
            <a:off x="959425" y="2970207"/>
            <a:ext cx="7879775" cy="494760"/>
          </a:xfrm>
          <a:prstGeom prst="rect">
            <a:avLst/>
          </a:prstGeom>
          <a:noFill/>
          <a:ln>
            <a:noFill/>
          </a:ln>
        </p:spPr>
        <p:txBody>
          <a:bodyPr lIns="91425" tIns="91425" rIns="91425" bIns="91425" anchor="t" anchorCtr="0">
            <a:noAutofit/>
          </a:bodyPr>
          <a:lstStyle/>
          <a:p>
            <a:r>
              <a:rPr lang="en-US" sz="1800" b="1" dirty="0" err="1" smtClean="0">
                <a:solidFill>
                  <a:srgbClr val="7030A0"/>
                </a:solidFill>
                <a:latin typeface="Consolas"/>
                <a:ea typeface="Consolas"/>
                <a:cs typeface="Consolas"/>
                <a:sym typeface="Consolas"/>
              </a:rPr>
              <a:t>mustNotAlias</a:t>
            </a:r>
            <a:r>
              <a:rPr lang="en-US" sz="1800" dirty="0" smtClean="0">
                <a:latin typeface="Consolas"/>
                <a:ea typeface="Consolas"/>
                <a:cs typeface="Consolas"/>
                <a:sym typeface="Consolas"/>
              </a:rPr>
              <a:t>(u, v) :- points(u, h1), points(v, h2),</a:t>
            </a:r>
            <a:r>
              <a:rPr lang="en-US" sz="1800" dirty="0">
                <a:latin typeface="Consolas"/>
                <a:ea typeface="Consolas"/>
                <a:cs typeface="Consolas"/>
                <a:sym typeface="Consolas"/>
              </a:rPr>
              <a:t> </a:t>
            </a:r>
            <a:r>
              <a:rPr lang="en-US" sz="1800" dirty="0" smtClean="0">
                <a:latin typeface="Consolas"/>
                <a:ea typeface="Consolas"/>
                <a:cs typeface="Consolas"/>
                <a:sym typeface="Consolas"/>
              </a:rPr>
              <a:t>h1 != h2.</a:t>
            </a:r>
            <a:endParaRPr lang="en-US" sz="1800" dirty="0">
              <a:latin typeface="Consolas"/>
              <a:ea typeface="Consolas"/>
              <a:cs typeface="Consolas"/>
              <a:sym typeface="Consolas"/>
            </a:endParaRPr>
          </a:p>
        </p:txBody>
      </p:sp>
      <p:sp>
        <p:nvSpPr>
          <p:cNvPr id="21" name="Shape 271"/>
          <p:cNvSpPr txBox="1"/>
          <p:nvPr/>
        </p:nvSpPr>
        <p:spPr>
          <a:xfrm>
            <a:off x="972125" y="4478542"/>
            <a:ext cx="6190675" cy="720372"/>
          </a:xfrm>
          <a:prstGeom prst="rect">
            <a:avLst/>
          </a:prstGeom>
          <a:noFill/>
          <a:ln>
            <a:noFill/>
          </a:ln>
        </p:spPr>
        <p:txBody>
          <a:bodyPr lIns="91425" tIns="91425" rIns="91425" bIns="91425" anchor="t" anchorCtr="0">
            <a:noAutofit/>
          </a:bodyPr>
          <a:lstStyle/>
          <a:p>
            <a:r>
              <a:rPr lang="en-US" sz="1800" dirty="0" err="1" smtClean="0">
                <a:solidFill>
                  <a:schemeClr val="tx1"/>
                </a:solidFill>
                <a:latin typeface="Consolas"/>
                <a:ea typeface="Consolas"/>
                <a:cs typeface="Consolas"/>
                <a:sym typeface="Consolas"/>
              </a:rPr>
              <a:t>mayAlias</a:t>
            </a:r>
            <a:r>
              <a:rPr lang="en-US" sz="1800" dirty="0" smtClean="0">
                <a:latin typeface="Consolas"/>
                <a:ea typeface="Consolas"/>
                <a:cs typeface="Consolas"/>
                <a:sym typeface="Consolas"/>
              </a:rPr>
              <a:t>(</a:t>
            </a:r>
            <a:r>
              <a:rPr lang="en-US" sz="1800" dirty="0">
                <a:latin typeface="Consolas"/>
                <a:ea typeface="Consolas"/>
                <a:cs typeface="Consolas"/>
                <a:sym typeface="Consolas"/>
              </a:rPr>
              <a:t>u</a:t>
            </a:r>
            <a:r>
              <a:rPr lang="en-US" sz="1800" dirty="0" smtClean="0">
                <a:latin typeface="Consolas"/>
                <a:ea typeface="Consolas"/>
                <a:cs typeface="Consolas"/>
                <a:sym typeface="Consolas"/>
              </a:rPr>
              <a:t>, v) :- points(u, _), points(v, _).</a:t>
            </a:r>
            <a:endParaRPr lang="en-US" sz="1800" b="1" dirty="0" smtClean="0">
              <a:solidFill>
                <a:srgbClr val="7030A0"/>
              </a:solidFill>
              <a:latin typeface="Consolas"/>
              <a:ea typeface="Consolas"/>
              <a:cs typeface="Consolas"/>
              <a:sym typeface="Consolas"/>
            </a:endParaRPr>
          </a:p>
          <a:p>
            <a:r>
              <a:rPr lang="en-US" sz="1800" b="1" dirty="0" err="1" smtClean="0">
                <a:solidFill>
                  <a:srgbClr val="7030A0"/>
                </a:solidFill>
                <a:latin typeface="Consolas"/>
                <a:ea typeface="Consolas"/>
                <a:cs typeface="Consolas"/>
                <a:sym typeface="Consolas"/>
              </a:rPr>
              <a:t>mustNotAlias</a:t>
            </a:r>
            <a:r>
              <a:rPr lang="en-US" sz="1800" dirty="0" smtClean="0">
                <a:latin typeface="Consolas"/>
                <a:ea typeface="Consolas"/>
                <a:cs typeface="Consolas"/>
                <a:sym typeface="Consolas"/>
              </a:rPr>
              <a:t>(u, v) :- !</a:t>
            </a:r>
            <a:r>
              <a:rPr lang="en-US" sz="1800" dirty="0" err="1" smtClean="0">
                <a:latin typeface="Consolas"/>
                <a:ea typeface="Consolas"/>
                <a:cs typeface="Consolas"/>
                <a:sym typeface="Consolas"/>
              </a:rPr>
              <a:t>mayAlias</a:t>
            </a:r>
            <a:r>
              <a:rPr lang="en-US" sz="1800" dirty="0" smtClean="0">
                <a:latin typeface="Consolas"/>
                <a:ea typeface="Consolas"/>
                <a:cs typeface="Consolas"/>
                <a:sym typeface="Consolas"/>
              </a:rPr>
              <a:t>(u, v).</a:t>
            </a:r>
            <a:endParaRPr lang="en-US" sz="1800" dirty="0">
              <a:latin typeface="Consolas"/>
              <a:ea typeface="Consolas"/>
              <a:cs typeface="Consolas"/>
              <a:sym typeface="Consolas"/>
            </a:endParaRPr>
          </a:p>
        </p:txBody>
      </p:sp>
      <p:sp>
        <p:nvSpPr>
          <p:cNvPr id="24" name="Shape 271"/>
          <p:cNvSpPr txBox="1"/>
          <p:nvPr/>
        </p:nvSpPr>
        <p:spPr>
          <a:xfrm>
            <a:off x="972125" y="5316742"/>
            <a:ext cx="6190675" cy="1050572"/>
          </a:xfrm>
          <a:prstGeom prst="rect">
            <a:avLst/>
          </a:prstGeom>
          <a:noFill/>
          <a:ln>
            <a:noFill/>
          </a:ln>
        </p:spPr>
        <p:txBody>
          <a:bodyPr lIns="91425" tIns="91425" rIns="91425" bIns="91425" anchor="t" anchorCtr="0">
            <a:noAutofit/>
          </a:bodyPr>
          <a:lstStyle/>
          <a:p>
            <a:r>
              <a:rPr lang="en-US" sz="1800" dirty="0" smtClean="0">
                <a:solidFill>
                  <a:schemeClr val="tx1"/>
                </a:solidFill>
                <a:latin typeface="Consolas"/>
                <a:ea typeface="Consolas"/>
                <a:cs typeface="Consolas"/>
                <a:sym typeface="Consolas"/>
              </a:rPr>
              <a:t>common</a:t>
            </a:r>
            <a:r>
              <a:rPr lang="en-US" sz="1800" dirty="0" smtClean="0">
                <a:latin typeface="Consolas"/>
                <a:ea typeface="Consolas"/>
                <a:cs typeface="Consolas"/>
                <a:sym typeface="Consolas"/>
              </a:rPr>
              <a:t>(u, v, h) :- points(u, h), points(v, h).</a:t>
            </a:r>
          </a:p>
          <a:p>
            <a:r>
              <a:rPr lang="en-US" sz="1800" dirty="0" err="1" smtClean="0">
                <a:latin typeface="Consolas"/>
                <a:ea typeface="Consolas"/>
                <a:cs typeface="Consolas"/>
                <a:sym typeface="Consolas"/>
              </a:rPr>
              <a:t>mayAlias</a:t>
            </a:r>
            <a:r>
              <a:rPr lang="en-US" sz="1800" dirty="0" smtClean="0">
                <a:latin typeface="Consolas"/>
                <a:ea typeface="Consolas"/>
                <a:cs typeface="Consolas"/>
                <a:sym typeface="Consolas"/>
              </a:rPr>
              <a:t>(u, v) :- common(u, v, _).</a:t>
            </a:r>
          </a:p>
          <a:p>
            <a:r>
              <a:rPr lang="en-US" sz="1800" b="1" dirty="0" err="1" smtClean="0">
                <a:solidFill>
                  <a:schemeClr val="tx2"/>
                </a:solidFill>
                <a:latin typeface="Consolas"/>
                <a:ea typeface="Consolas"/>
                <a:cs typeface="Consolas"/>
                <a:sym typeface="Consolas"/>
              </a:rPr>
              <a:t>mustNotAlias</a:t>
            </a:r>
            <a:r>
              <a:rPr lang="en-US" sz="1800" dirty="0" smtClean="0">
                <a:latin typeface="Consolas"/>
                <a:ea typeface="Consolas"/>
                <a:cs typeface="Consolas"/>
                <a:sym typeface="Consolas"/>
              </a:rPr>
              <a:t>(u, v) :- !</a:t>
            </a:r>
            <a:r>
              <a:rPr lang="en-US" sz="1800" dirty="0" err="1" smtClean="0">
                <a:latin typeface="Consolas"/>
                <a:ea typeface="Consolas"/>
                <a:cs typeface="Consolas"/>
                <a:sym typeface="Consolas"/>
              </a:rPr>
              <a:t>mayAlias</a:t>
            </a:r>
            <a:r>
              <a:rPr lang="en-US" sz="1800" dirty="0" smtClean="0">
                <a:latin typeface="Consolas"/>
                <a:ea typeface="Consolas"/>
                <a:cs typeface="Consolas"/>
                <a:sym typeface="Consolas"/>
              </a:rPr>
              <a:t>(u, v).</a:t>
            </a:r>
          </a:p>
        </p:txBody>
      </p:sp>
      <p:sp>
        <p:nvSpPr>
          <p:cNvPr id="25" name="Shape 271"/>
          <p:cNvSpPr txBox="1"/>
          <p:nvPr/>
        </p:nvSpPr>
        <p:spPr>
          <a:xfrm>
            <a:off x="972126" y="3544694"/>
            <a:ext cx="6673274" cy="739819"/>
          </a:xfrm>
          <a:prstGeom prst="rect">
            <a:avLst/>
          </a:prstGeom>
          <a:noFill/>
          <a:ln>
            <a:noFill/>
          </a:ln>
        </p:spPr>
        <p:txBody>
          <a:bodyPr lIns="91425" tIns="91425" rIns="91425" bIns="91425" anchor="t" anchorCtr="0">
            <a:noAutofit/>
          </a:bodyPr>
          <a:lstStyle/>
          <a:p>
            <a:r>
              <a:rPr lang="en-US" sz="1800" dirty="0" err="1" smtClean="0">
                <a:solidFill>
                  <a:schemeClr val="tx1"/>
                </a:solidFill>
                <a:latin typeface="Consolas"/>
                <a:ea typeface="Consolas"/>
                <a:cs typeface="Consolas"/>
                <a:sym typeface="Consolas"/>
              </a:rPr>
              <a:t>mayAlias</a:t>
            </a:r>
            <a:r>
              <a:rPr lang="en-US" sz="1800" dirty="0" smtClean="0">
                <a:latin typeface="Consolas"/>
                <a:ea typeface="Consolas"/>
                <a:cs typeface="Consolas"/>
                <a:sym typeface="Consolas"/>
              </a:rPr>
              <a:t>(u, v) :- points(u, h), points(v, h).</a:t>
            </a:r>
          </a:p>
          <a:p>
            <a:r>
              <a:rPr lang="en-US" sz="1800" b="1" dirty="0" err="1" smtClean="0">
                <a:solidFill>
                  <a:srgbClr val="7030A0"/>
                </a:solidFill>
                <a:latin typeface="Consolas"/>
                <a:ea typeface="Consolas"/>
                <a:cs typeface="Consolas"/>
                <a:sym typeface="Consolas"/>
              </a:rPr>
              <a:t>mustNotAlias</a:t>
            </a:r>
            <a:r>
              <a:rPr lang="en-US" sz="1800" dirty="0" smtClean="0">
                <a:latin typeface="Consolas"/>
                <a:ea typeface="Consolas"/>
                <a:cs typeface="Consolas"/>
                <a:sym typeface="Consolas"/>
              </a:rPr>
              <a:t>(u, v) :- !</a:t>
            </a:r>
            <a:r>
              <a:rPr lang="en-US" sz="1800" dirty="0" err="1" smtClean="0">
                <a:latin typeface="Consolas"/>
                <a:ea typeface="Consolas"/>
                <a:cs typeface="Consolas"/>
                <a:sym typeface="Consolas"/>
              </a:rPr>
              <a:t>mayAlias</a:t>
            </a:r>
            <a:r>
              <a:rPr lang="en-US" sz="1800" dirty="0" smtClean="0">
                <a:latin typeface="Consolas"/>
                <a:ea typeface="Consolas"/>
                <a:cs typeface="Consolas"/>
                <a:sym typeface="Consolas"/>
              </a:rPr>
              <a:t>(u, v).</a:t>
            </a:r>
            <a:endParaRPr lang="en-US" sz="1800" dirty="0">
              <a:latin typeface="Consolas"/>
              <a:ea typeface="Consolas"/>
              <a:cs typeface="Consolas"/>
              <a:sym typeface="Consolas"/>
            </a:endParaRPr>
          </a:p>
        </p:txBody>
      </p:sp>
      <p:sp>
        <p:nvSpPr>
          <p:cNvPr id="27" name="Shape 272"/>
          <p:cNvSpPr txBox="1"/>
          <p:nvPr/>
        </p:nvSpPr>
        <p:spPr>
          <a:xfrm>
            <a:off x="368300" y="1404602"/>
            <a:ext cx="8470900" cy="1371576"/>
          </a:xfrm>
          <a:prstGeom prst="rect">
            <a:avLst/>
          </a:prstGeom>
          <a:noFill/>
          <a:ln>
            <a:noFill/>
          </a:ln>
        </p:spPr>
        <p:txBody>
          <a:bodyPr lIns="91425" tIns="91425" rIns="91425" bIns="91425" anchor="t" anchorCtr="0">
            <a:noAutofit/>
          </a:bodyPr>
          <a:lstStyle/>
          <a:p>
            <a:r>
              <a:rPr lang="en-US" sz="2600" dirty="0" smtClean="0">
                <a:latin typeface="+mn-lt"/>
                <a:ea typeface="Calibri Regular" charset="0"/>
                <a:cs typeface="Calibri Regular" charset="0"/>
                <a:sym typeface="Shadows Into Light"/>
              </a:rPr>
              <a:t>Check each of the below </a:t>
            </a:r>
            <a:r>
              <a:rPr lang="en-US" sz="2600" dirty="0" err="1" smtClean="0">
                <a:latin typeface="+mn-lt"/>
                <a:ea typeface="Calibri Regular" charset="0"/>
                <a:cs typeface="Calibri Regular" charset="0"/>
                <a:sym typeface="Shadows Into Light"/>
              </a:rPr>
              <a:t>Datalog</a:t>
            </a:r>
            <a:r>
              <a:rPr lang="en-US" sz="2600" dirty="0" smtClean="0">
                <a:latin typeface="+mn-lt"/>
                <a:ea typeface="Calibri Regular" charset="0"/>
                <a:cs typeface="Calibri Regular" charset="0"/>
                <a:sym typeface="Shadows Into Light"/>
              </a:rPr>
              <a:t> programs that computes in relation </a:t>
            </a:r>
            <a:r>
              <a:rPr lang="en-US" sz="2400" b="1" dirty="0" err="1" smtClean="0">
                <a:solidFill>
                  <a:srgbClr val="7030A0"/>
                </a:solidFill>
                <a:latin typeface="+mn-lt"/>
                <a:ea typeface="Calibri Regular" charset="0"/>
                <a:cs typeface="Calibri Regular" charset="0"/>
                <a:sym typeface="Shadows Into Light"/>
              </a:rPr>
              <a:t>mustNotAlias</a:t>
            </a:r>
            <a:r>
              <a:rPr lang="en-US" sz="2600" dirty="0" smtClean="0">
                <a:latin typeface="+mn-lt"/>
                <a:ea typeface="Calibri Regular" charset="0"/>
                <a:cs typeface="Calibri Regular" charset="0"/>
                <a:sym typeface="Shadows Into Light"/>
              </a:rPr>
              <a:t> each pair of variables (</a:t>
            </a:r>
            <a:r>
              <a:rPr lang="en-US" sz="2600" dirty="0">
                <a:latin typeface="+mn-lt"/>
                <a:ea typeface="Consolas" charset="0"/>
                <a:cs typeface="Consolas" charset="0"/>
                <a:sym typeface="Shadows Into Light"/>
              </a:rPr>
              <a:t>u</a:t>
            </a:r>
            <a:r>
              <a:rPr lang="en-US" sz="2600" dirty="0" smtClean="0">
                <a:latin typeface="+mn-lt"/>
                <a:ea typeface="Calibri Regular" charset="0"/>
                <a:cs typeface="Calibri Regular" charset="0"/>
                <a:sym typeface="Shadows Into Light"/>
              </a:rPr>
              <a:t>, </a:t>
            </a:r>
            <a:r>
              <a:rPr lang="en-US" sz="2600" dirty="0" smtClean="0">
                <a:latin typeface="+mn-lt"/>
                <a:ea typeface="Consolas" charset="0"/>
                <a:cs typeface="Consolas" charset="0"/>
                <a:sym typeface="Shadows Into Light"/>
              </a:rPr>
              <a:t>v</a:t>
            </a:r>
            <a:r>
              <a:rPr lang="en-US" sz="2600" dirty="0" smtClean="0">
                <a:latin typeface="+mn-lt"/>
                <a:ea typeface="Calibri Regular" charset="0"/>
                <a:cs typeface="Calibri Regular" charset="0"/>
                <a:sym typeface="Shadows Into Light"/>
              </a:rPr>
              <a:t>) such that </a:t>
            </a:r>
            <a:r>
              <a:rPr lang="en-US" sz="2600" dirty="0" smtClean="0">
                <a:latin typeface="+mn-lt"/>
                <a:ea typeface="Consolas" charset="0"/>
                <a:cs typeface="Consolas" charset="0"/>
                <a:sym typeface="Shadows Into Light"/>
              </a:rPr>
              <a:t>u</a:t>
            </a:r>
            <a:r>
              <a:rPr lang="en-US" sz="2600" dirty="0" smtClean="0">
                <a:latin typeface="+mn-lt"/>
                <a:ea typeface="Calibri Regular" charset="0"/>
                <a:cs typeface="Calibri Regular" charset="0"/>
                <a:sym typeface="Shadows Into Light"/>
              </a:rPr>
              <a:t/>
            </a:r>
            <a:br>
              <a:rPr lang="en-US" sz="2600" dirty="0" smtClean="0">
                <a:latin typeface="+mn-lt"/>
                <a:ea typeface="Calibri Regular" charset="0"/>
                <a:cs typeface="Calibri Regular" charset="0"/>
                <a:sym typeface="Shadows Into Light"/>
              </a:rPr>
            </a:br>
            <a:r>
              <a:rPr lang="en-US" sz="2600" dirty="0" smtClean="0">
                <a:latin typeface="+mn-lt"/>
                <a:ea typeface="Calibri Regular" charset="0"/>
                <a:cs typeface="Calibri Regular" charset="0"/>
                <a:sym typeface="Shadows Into Light"/>
              </a:rPr>
              <a:t>and </a:t>
            </a:r>
            <a:r>
              <a:rPr lang="en-US" sz="2600" dirty="0" smtClean="0">
                <a:latin typeface="+mn-lt"/>
                <a:ea typeface="Consolas" charset="0"/>
                <a:cs typeface="Consolas" charset="0"/>
                <a:sym typeface="Shadows Into Light"/>
              </a:rPr>
              <a:t>v</a:t>
            </a:r>
            <a:r>
              <a:rPr lang="en-US" sz="2600" dirty="0" smtClean="0">
                <a:latin typeface="+mn-lt"/>
                <a:ea typeface="Calibri Regular" charset="0"/>
                <a:cs typeface="Calibri Regular" charset="0"/>
                <a:sym typeface="Shadows Into Light"/>
              </a:rPr>
              <a:t> do not alias in any run of the program.</a:t>
            </a:r>
            <a:endParaRPr lang="en-US" sz="2600" dirty="0">
              <a:latin typeface="+mn-lt"/>
              <a:ea typeface="Calibri Regular" charset="0"/>
              <a:cs typeface="Calibri Regular" charset="0"/>
              <a:sym typeface="Shadows Into Light"/>
            </a:endParaRPr>
          </a:p>
        </p:txBody>
      </p:sp>
    </p:spTree>
    <p:extLst>
      <p:ext uri="{BB962C8B-B14F-4D97-AF65-F5344CB8AC3E}">
        <p14:creationId xmlns:p14="http://schemas.microsoft.com/office/powerpoint/2010/main" val="11201341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Shape 911"/>
          <p:cNvSpPr txBox="1">
            <a:spLocks noGrp="1"/>
          </p:cNvSpPr>
          <p:nvPr>
            <p:ph type="title"/>
          </p:nvPr>
        </p:nvSpPr>
        <p:spPr>
          <a:prstGeom prst="rect">
            <a:avLst/>
          </a:prstGeom>
        </p:spPr>
        <p:txBody>
          <a:bodyPr vert="horz" lIns="91425" tIns="91425" rIns="91425" bIns="91425" rtlCol="0" anchor="ctr" anchorCtr="0">
            <a:noAutofit/>
          </a:bodyPr>
          <a:lstStyle/>
          <a:p>
            <a:r>
              <a:rPr lang="en-US" b="0" dirty="0"/>
              <a:t>Context Sensitivity</a:t>
            </a:r>
          </a:p>
        </p:txBody>
      </p:sp>
      <p:sp>
        <p:nvSpPr>
          <p:cNvPr id="5" name="Shape 912"/>
          <p:cNvSpPr txBox="1"/>
          <p:nvPr/>
        </p:nvSpPr>
        <p:spPr>
          <a:xfrm>
            <a:off x="464455" y="2159000"/>
            <a:ext cx="1858817" cy="24511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endParaRPr lang="en-US" sz="1600" b="1" dirty="0" smtClean="0">
              <a:latin typeface="Consolas"/>
              <a:ea typeface="Consolas"/>
              <a:cs typeface="Consolas"/>
              <a:sym typeface="Consolas"/>
            </a:endParaRPr>
          </a:p>
          <a:p>
            <a:r>
              <a:rPr lang="en-US" sz="1600" b="1" dirty="0" smtClean="0">
                <a:latin typeface="Consolas"/>
                <a:ea typeface="Consolas"/>
                <a:cs typeface="Consolas"/>
                <a:sym typeface="Consolas"/>
              </a:rPr>
              <a:t> x </a:t>
            </a:r>
            <a:r>
              <a:rPr lang="en-US" sz="1600" b="1" dirty="0">
                <a:latin typeface="Consolas"/>
                <a:ea typeface="Consolas"/>
                <a:cs typeface="Consolas"/>
                <a:sym typeface="Consolas"/>
              </a:rPr>
              <a:t>= new </a:t>
            </a:r>
            <a:r>
              <a:rPr lang="en-US" sz="1600" b="1" dirty="0" smtClean="0">
                <a:latin typeface="Consolas"/>
                <a:ea typeface="Consolas"/>
                <a:cs typeface="Consolas"/>
                <a:sym typeface="Consolas"/>
              </a:rPr>
              <a:t>h1;</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z </a:t>
            </a:r>
            <a:r>
              <a:rPr lang="en-US" sz="1600" b="1" dirty="0">
                <a:latin typeface="Consolas"/>
                <a:ea typeface="Consolas"/>
                <a:cs typeface="Consolas"/>
                <a:sym typeface="Consolas"/>
              </a:rPr>
              <a:t>= new </a:t>
            </a:r>
            <a:r>
              <a:rPr lang="en-US" sz="1600" b="1" dirty="0" smtClean="0">
                <a:latin typeface="Consolas"/>
                <a:ea typeface="Consolas"/>
                <a:cs typeface="Consolas"/>
                <a:sym typeface="Consolas"/>
              </a:rPr>
              <a:t>h2;</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y </a:t>
            </a:r>
            <a:r>
              <a:rPr lang="en-US" sz="1600" b="1" dirty="0">
                <a:latin typeface="Consolas"/>
                <a:ea typeface="Consolas"/>
                <a:cs typeface="Consolas"/>
                <a:sym typeface="Consolas"/>
              </a:rPr>
              <a:t>= f(x</a:t>
            </a:r>
            <a:r>
              <a:rPr lang="en-US" sz="1600" b="1" dirty="0" smtClean="0">
                <a:latin typeface="Consolas"/>
                <a:ea typeface="Consolas"/>
                <a:cs typeface="Consolas"/>
                <a:sym typeface="Consolas"/>
              </a:rPr>
              <a:t>);</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w </a:t>
            </a:r>
            <a:r>
              <a:rPr lang="en-US" sz="1600" b="1" dirty="0">
                <a:latin typeface="Consolas"/>
                <a:ea typeface="Consolas"/>
                <a:cs typeface="Consolas"/>
                <a:sym typeface="Consolas"/>
              </a:rPr>
              <a:t>= f(z</a:t>
            </a:r>
            <a:r>
              <a:rPr lang="en-US" sz="1600" b="1" dirty="0" smtClean="0">
                <a:latin typeface="Consolas"/>
                <a:ea typeface="Consolas"/>
                <a:cs typeface="Consolas"/>
                <a:sym typeface="Consolas"/>
              </a:rPr>
              <a:t>);</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f(v</a:t>
            </a:r>
            <a:r>
              <a:rPr lang="en-US" sz="1600" b="1" dirty="0">
                <a:latin typeface="Consolas"/>
                <a:ea typeface="Consolas"/>
                <a:cs typeface="Consolas"/>
                <a:sym typeface="Consolas"/>
              </a:rPr>
              <a:t>) {</a:t>
            </a:r>
          </a:p>
          <a:p>
            <a:r>
              <a:rPr lang="en-US" sz="1600" b="1" dirty="0" smtClean="0">
                <a:latin typeface="Consolas"/>
                <a:ea typeface="Consolas"/>
                <a:cs typeface="Consolas"/>
                <a:sym typeface="Consolas"/>
              </a:rPr>
              <a:t>     </a:t>
            </a:r>
            <a:r>
              <a:rPr lang="en-US" sz="1600" b="1" dirty="0">
                <a:latin typeface="Consolas"/>
                <a:ea typeface="Consolas"/>
                <a:cs typeface="Consolas"/>
                <a:sym typeface="Consolas"/>
              </a:rPr>
              <a:t>u = </a:t>
            </a:r>
            <a:r>
              <a:rPr lang="en-US" sz="1600" b="1" dirty="0" smtClean="0">
                <a:latin typeface="Consolas"/>
                <a:ea typeface="Consolas"/>
                <a:cs typeface="Consolas"/>
                <a:sym typeface="Consolas"/>
              </a:rPr>
              <a:t>v;</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r>
              <a:rPr lang="en-US" sz="1600" b="1" dirty="0">
                <a:latin typeface="Consolas"/>
                <a:ea typeface="Consolas"/>
                <a:cs typeface="Consolas"/>
                <a:sym typeface="Consolas"/>
              </a:rPr>
              <a:t>return </a:t>
            </a:r>
            <a:r>
              <a:rPr lang="en-US" sz="1600" b="1" dirty="0" smtClean="0">
                <a:latin typeface="Consolas"/>
                <a:ea typeface="Consolas"/>
                <a:cs typeface="Consolas"/>
                <a:sym typeface="Consolas"/>
              </a:rPr>
              <a:t>u;</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endParaRPr lang="en-US" sz="1600" b="1" dirty="0">
              <a:latin typeface="Consolas"/>
              <a:ea typeface="Consolas"/>
              <a:cs typeface="Consolas"/>
              <a:sym typeface="Consolas"/>
            </a:endParaRPr>
          </a:p>
        </p:txBody>
      </p:sp>
      <p:sp>
        <p:nvSpPr>
          <p:cNvPr id="8" name="Shape 893"/>
          <p:cNvSpPr txBox="1"/>
          <p:nvPr/>
        </p:nvSpPr>
        <p:spPr>
          <a:xfrm>
            <a:off x="3642226" y="1790600"/>
            <a:ext cx="5323974" cy="39792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700" dirty="0">
                <a:latin typeface="Consolas"/>
                <a:ea typeface="Consolas"/>
                <a:cs typeface="Consolas"/>
                <a:sym typeface="Consolas"/>
              </a:rPr>
              <a:t>new(</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h:H</a:t>
            </a:r>
            <a:r>
              <a:rPr lang="en-US" sz="1700" dirty="0">
                <a:latin typeface="Consolas"/>
                <a:ea typeface="Consolas"/>
                <a:cs typeface="Consolas"/>
                <a:sym typeface="Consolas"/>
              </a:rPr>
              <a:t>) </a:t>
            </a:r>
            <a:r>
              <a:rPr lang="en-US" sz="1700" dirty="0" err="1" smtClean="0">
                <a:latin typeface="Consolas"/>
                <a:ea typeface="Consolas"/>
                <a:cs typeface="Consolas"/>
                <a:sym typeface="Consolas"/>
              </a:rPr>
              <a:t>arg</a:t>
            </a:r>
            <a:r>
              <a:rPr lang="en-US" sz="1700" dirty="0" smtClean="0">
                <a:latin typeface="Consolas"/>
                <a:ea typeface="Consolas"/>
                <a:cs typeface="Consolas"/>
                <a:sym typeface="Consolas"/>
              </a:rPr>
              <a:t>(</a:t>
            </a:r>
            <a:r>
              <a:rPr lang="en-US" sz="1700" dirty="0" err="1" smtClean="0">
                <a:latin typeface="Consolas"/>
                <a:ea typeface="Consolas"/>
                <a:cs typeface="Consolas"/>
                <a:sym typeface="Consolas"/>
              </a:rPr>
              <a:t>f:F</a:t>
            </a:r>
            <a:r>
              <a:rPr lang="en-US" sz="1700" dirty="0" smtClean="0">
                <a:latin typeface="Consolas"/>
                <a:ea typeface="Consolas"/>
                <a:cs typeface="Consolas"/>
                <a:sym typeface="Consolas"/>
              </a:rPr>
              <a:t>, </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smtClean="0">
                <a:latin typeface="Consolas"/>
                <a:ea typeface="Consolas"/>
                <a:cs typeface="Consolas"/>
                <a:sym typeface="Consolas"/>
              </a:rPr>
              <a:t>ret(</a:t>
            </a:r>
            <a:r>
              <a:rPr lang="en-US" sz="1700" dirty="0" err="1">
                <a:latin typeface="Consolas"/>
                <a:ea typeface="Consolas"/>
                <a:cs typeface="Consolas"/>
                <a:sym typeface="Consolas"/>
              </a:rPr>
              <a:t>f:F</a:t>
            </a:r>
            <a:r>
              <a:rPr lang="en-US" sz="1700" dirty="0" smtClean="0">
                <a:latin typeface="Consolas"/>
                <a:ea typeface="Consolas"/>
                <a:cs typeface="Consolas"/>
                <a:sym typeface="Consolas"/>
              </a:rPr>
              <a:t>, </a:t>
            </a:r>
            <a:r>
              <a:rPr lang="en-US" sz="1700" dirty="0" err="1">
                <a:latin typeface="Consolas"/>
                <a:ea typeface="Consolas"/>
                <a:cs typeface="Consolas"/>
                <a:sym typeface="Consolas"/>
              </a:rPr>
              <a:t>u:V</a:t>
            </a:r>
            <a:r>
              <a:rPr lang="en-US" sz="1700" dirty="0">
                <a:latin typeface="Consolas"/>
                <a:ea typeface="Consolas"/>
                <a:cs typeface="Consolas"/>
                <a:sym typeface="Consolas"/>
              </a:rPr>
              <a:t>)</a:t>
            </a:r>
          </a:p>
          <a:p>
            <a:r>
              <a:rPr lang="en-US" sz="1700" dirty="0">
                <a:latin typeface="Consolas"/>
                <a:ea typeface="Consolas"/>
                <a:cs typeface="Consolas"/>
                <a:sym typeface="Consolas"/>
              </a:rPr>
              <a:t>assign(</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u:V</a:t>
            </a:r>
            <a:r>
              <a:rPr lang="en-US" sz="1700" dirty="0">
                <a:latin typeface="Consolas"/>
                <a:ea typeface="Consolas"/>
                <a:cs typeface="Consolas"/>
                <a:sym typeface="Consolas"/>
              </a:rPr>
              <a:t>) </a:t>
            </a:r>
            <a:r>
              <a:rPr lang="en-US" sz="1700" dirty="0" smtClean="0">
                <a:latin typeface="Consolas"/>
                <a:ea typeface="Consolas"/>
                <a:cs typeface="Consolas"/>
                <a:sym typeface="Consolas"/>
              </a:rPr>
              <a:t>call(</a:t>
            </a:r>
            <a:r>
              <a:rPr lang="en-US" sz="1700" dirty="0" err="1" smtClean="0">
                <a:latin typeface="Consolas"/>
                <a:ea typeface="Consolas"/>
                <a:cs typeface="Consolas"/>
                <a:sym typeface="Consolas"/>
              </a:rPr>
              <a:t>y:V</a:t>
            </a:r>
            <a:r>
              <a:rPr lang="en-US" sz="1700" dirty="0">
                <a:latin typeface="Consolas"/>
                <a:ea typeface="Consolas"/>
                <a:cs typeface="Consolas"/>
                <a:sym typeface="Consolas"/>
              </a:rPr>
              <a:t>, </a:t>
            </a:r>
            <a:r>
              <a:rPr lang="en-US" sz="1700" dirty="0" err="1">
                <a:latin typeface="Consolas"/>
                <a:ea typeface="Consolas"/>
                <a:cs typeface="Consolas"/>
                <a:sym typeface="Consolas"/>
              </a:rPr>
              <a:t>f:F</a:t>
            </a:r>
            <a:r>
              <a:rPr lang="en-US" sz="1700" dirty="0" smtClean="0">
                <a:latin typeface="Consolas"/>
                <a:ea typeface="Consolas"/>
                <a:cs typeface="Consolas"/>
                <a:sym typeface="Consolas"/>
              </a:rPr>
              <a:t>, </a:t>
            </a:r>
            <a:r>
              <a:rPr lang="en-US" sz="1700" dirty="0" err="1" smtClean="0">
                <a:latin typeface="Consolas"/>
                <a:ea typeface="Consolas"/>
                <a:cs typeface="Consolas"/>
                <a:sym typeface="Consolas"/>
              </a:rPr>
              <a:t>x:V</a:t>
            </a:r>
            <a:r>
              <a:rPr lang="en-US" sz="1700" dirty="0">
                <a:latin typeface="Consolas"/>
                <a:ea typeface="Consolas"/>
                <a:cs typeface="Consolas"/>
                <a:sym typeface="Consolas"/>
              </a:rPr>
              <a:t>)</a:t>
            </a:r>
          </a:p>
          <a:p>
            <a:endParaRPr sz="1800"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Output Relations:</a:t>
            </a:r>
          </a:p>
          <a:p>
            <a:r>
              <a:rPr lang="en-US" sz="1700" dirty="0">
                <a:latin typeface="Consolas"/>
                <a:ea typeface="Consolas"/>
                <a:cs typeface="Consolas"/>
                <a:sym typeface="Consolas"/>
              </a:rPr>
              <a:t>points(</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h:H</a:t>
            </a:r>
            <a:r>
              <a:rPr lang="en-US" sz="1700" dirty="0">
                <a:latin typeface="Consolas"/>
                <a:ea typeface="Consolas"/>
                <a:cs typeface="Consolas"/>
                <a:sym typeface="Consolas"/>
              </a:rPr>
              <a:t>)</a:t>
            </a:r>
          </a:p>
          <a:p>
            <a:endParaRPr sz="1800"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Rules:</a:t>
            </a:r>
          </a:p>
          <a:p>
            <a:r>
              <a:rPr lang="en-US" sz="1700" dirty="0">
                <a:latin typeface="Consolas"/>
                <a:ea typeface="Consolas"/>
                <a:cs typeface="Consolas"/>
                <a:sym typeface="Consolas"/>
              </a:rPr>
              <a:t>points(v, h) :- new(v, h).</a:t>
            </a:r>
          </a:p>
          <a:p>
            <a:r>
              <a:rPr lang="en-US" sz="1700" dirty="0">
                <a:latin typeface="Consolas"/>
                <a:ea typeface="Consolas"/>
                <a:cs typeface="Consolas"/>
                <a:sym typeface="Consolas"/>
              </a:rPr>
              <a:t>points(v, h) :- assign(v, u), points(u, h).</a:t>
            </a:r>
          </a:p>
          <a:p>
            <a:r>
              <a:rPr lang="en-US" sz="1700" dirty="0">
                <a:latin typeface="Consolas"/>
                <a:ea typeface="Consolas"/>
                <a:cs typeface="Consolas"/>
                <a:sym typeface="Consolas"/>
              </a:rPr>
              <a:t>points(v, h) :- call</a:t>
            </a:r>
            <a:r>
              <a:rPr lang="en-US" sz="1700" dirty="0" smtClean="0">
                <a:latin typeface="Consolas"/>
                <a:ea typeface="Consolas"/>
                <a:cs typeface="Consolas"/>
                <a:sym typeface="Consolas"/>
              </a:rPr>
              <a:t>(_, f, x), </a:t>
            </a:r>
            <a:r>
              <a:rPr lang="en-US" sz="1700" dirty="0" err="1" smtClean="0">
                <a:latin typeface="Consolas"/>
                <a:ea typeface="Consolas"/>
                <a:cs typeface="Consolas"/>
                <a:sym typeface="Consolas"/>
              </a:rPr>
              <a:t>arg</a:t>
            </a:r>
            <a:r>
              <a:rPr lang="en-US" sz="1700" dirty="0" smtClean="0">
                <a:latin typeface="Consolas"/>
                <a:ea typeface="Consolas"/>
                <a:cs typeface="Consolas"/>
                <a:sym typeface="Consolas"/>
              </a:rPr>
              <a:t>(f, v),</a:t>
            </a:r>
            <a:endParaRPr lang="en-US" sz="1700" dirty="0">
              <a:latin typeface="Consolas"/>
              <a:ea typeface="Consolas"/>
              <a:cs typeface="Consolas"/>
              <a:sym typeface="Consolas"/>
            </a:endParaRPr>
          </a:p>
          <a:p>
            <a:r>
              <a:rPr lang="en-US" sz="1700" dirty="0">
                <a:latin typeface="Consolas"/>
                <a:ea typeface="Consolas"/>
                <a:cs typeface="Consolas"/>
                <a:sym typeface="Consolas"/>
              </a:rPr>
              <a:t>                </a:t>
            </a:r>
            <a:r>
              <a:rPr lang="en-US" sz="1700" dirty="0" smtClean="0">
                <a:latin typeface="Consolas"/>
                <a:ea typeface="Consolas"/>
                <a:cs typeface="Consolas"/>
                <a:sym typeface="Consolas"/>
              </a:rPr>
              <a:t>points(x, </a:t>
            </a:r>
            <a:r>
              <a:rPr lang="en-US" sz="1700" dirty="0">
                <a:latin typeface="Consolas"/>
                <a:ea typeface="Consolas"/>
                <a:cs typeface="Consolas"/>
                <a:sym typeface="Consolas"/>
              </a:rPr>
              <a:t>h).</a:t>
            </a:r>
            <a:endParaRPr lang="en-US" sz="1700" dirty="0">
              <a:solidFill>
                <a:schemeClr val="tx1"/>
              </a:solidFill>
              <a:latin typeface="Consolas"/>
              <a:ea typeface="Consolas"/>
              <a:cs typeface="Consolas"/>
              <a:sym typeface="Consolas"/>
            </a:endParaRPr>
          </a:p>
          <a:p>
            <a:r>
              <a:rPr lang="en-US" sz="1700" dirty="0" smtClean="0">
                <a:solidFill>
                  <a:schemeClr val="tx1"/>
                </a:solidFill>
                <a:latin typeface="Consolas"/>
                <a:ea typeface="Consolas"/>
                <a:cs typeface="Consolas"/>
                <a:sym typeface="Consolas"/>
              </a:rPr>
              <a:t>points(y, </a:t>
            </a:r>
            <a:r>
              <a:rPr lang="en-US" sz="1700" dirty="0">
                <a:solidFill>
                  <a:schemeClr val="tx1"/>
                </a:solidFill>
                <a:latin typeface="Consolas"/>
                <a:ea typeface="Consolas"/>
                <a:cs typeface="Consolas"/>
                <a:sym typeface="Consolas"/>
              </a:rPr>
              <a:t>h) :- </a:t>
            </a:r>
            <a:r>
              <a:rPr lang="en-US" sz="1700" dirty="0" smtClean="0">
                <a:solidFill>
                  <a:schemeClr val="tx1"/>
                </a:solidFill>
                <a:latin typeface="Consolas"/>
                <a:ea typeface="Consolas"/>
                <a:cs typeface="Consolas"/>
                <a:sym typeface="Consolas"/>
              </a:rPr>
              <a:t>call(y, f, _), ret(f, u),</a:t>
            </a:r>
            <a:endParaRPr lang="en-US" sz="1700" dirty="0">
              <a:solidFill>
                <a:schemeClr val="tx1"/>
              </a:solidFill>
              <a:latin typeface="Consolas"/>
              <a:ea typeface="Consolas"/>
              <a:cs typeface="Consolas"/>
              <a:sym typeface="Consolas"/>
            </a:endParaRPr>
          </a:p>
          <a:p>
            <a:r>
              <a:rPr lang="en-US" sz="1700" dirty="0">
                <a:solidFill>
                  <a:schemeClr val="tx1"/>
                </a:solidFill>
                <a:latin typeface="Consolas"/>
                <a:ea typeface="Consolas"/>
                <a:cs typeface="Consolas"/>
                <a:sym typeface="Consolas"/>
              </a:rPr>
              <a:t>                </a:t>
            </a:r>
            <a:r>
              <a:rPr lang="en-US" sz="1700" dirty="0" smtClean="0">
                <a:solidFill>
                  <a:schemeClr val="tx1"/>
                </a:solidFill>
                <a:latin typeface="Consolas"/>
                <a:ea typeface="Consolas"/>
                <a:cs typeface="Consolas"/>
                <a:sym typeface="Consolas"/>
              </a:rPr>
              <a:t>points(u, </a:t>
            </a:r>
            <a:r>
              <a:rPr lang="en-US" sz="1700" dirty="0">
                <a:solidFill>
                  <a:schemeClr val="tx1"/>
                </a:solidFill>
                <a:latin typeface="Consolas"/>
                <a:ea typeface="Consolas"/>
                <a:cs typeface="Consolas"/>
                <a:sym typeface="Consolas"/>
              </a:rPr>
              <a:t>h</a:t>
            </a:r>
            <a:r>
              <a:rPr lang="en-US" sz="1700" dirty="0" smtClean="0">
                <a:solidFill>
                  <a:schemeClr val="tx1"/>
                </a:solidFill>
                <a:latin typeface="Consolas"/>
                <a:ea typeface="Consolas"/>
                <a:cs typeface="Consolas"/>
                <a:sym typeface="Consolas"/>
              </a:rPr>
              <a:t>).</a:t>
            </a:r>
            <a:endParaRPr lang="en-US" sz="1700" dirty="0">
              <a:solidFill>
                <a:schemeClr val="tx1"/>
              </a:solidFill>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Shape 919"/>
          <p:cNvSpPr txBox="1">
            <a:spLocks noGrp="1"/>
          </p:cNvSpPr>
          <p:nvPr>
            <p:ph type="title"/>
          </p:nvPr>
        </p:nvSpPr>
        <p:spPr>
          <a:prstGeom prst="rect">
            <a:avLst/>
          </a:prstGeom>
        </p:spPr>
        <p:txBody>
          <a:bodyPr vert="horz" lIns="91425" tIns="91425" rIns="91425" bIns="91425" rtlCol="0" anchor="ctr" anchorCtr="0">
            <a:noAutofit/>
          </a:bodyPr>
          <a:lstStyle/>
          <a:p>
            <a:r>
              <a:rPr lang="en-US" b="0"/>
              <a:t>Context Sensitivity</a:t>
            </a:r>
          </a:p>
        </p:txBody>
      </p:sp>
      <p:sp>
        <p:nvSpPr>
          <p:cNvPr id="922" name="Shape 922"/>
          <p:cNvSpPr txBox="1"/>
          <p:nvPr/>
        </p:nvSpPr>
        <p:spPr>
          <a:xfrm>
            <a:off x="2680175" y="2242875"/>
            <a:ext cx="779100" cy="8574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r>
              <a:rPr lang="en-US" sz="1600" b="1" dirty="0">
                <a:latin typeface="Consolas"/>
                <a:ea typeface="Consolas"/>
                <a:cs typeface="Consolas"/>
                <a:sym typeface="Consolas"/>
              </a:rPr>
              <a:t>v = x</a:t>
            </a:r>
          </a:p>
          <a:p>
            <a:r>
              <a:rPr lang="en-US" sz="1600" b="1" dirty="0">
                <a:latin typeface="Consolas"/>
                <a:ea typeface="Consolas"/>
                <a:cs typeface="Consolas"/>
                <a:sym typeface="Consolas"/>
              </a:rPr>
              <a:t>u = v</a:t>
            </a:r>
          </a:p>
          <a:p>
            <a:r>
              <a:rPr lang="en-US" sz="1600" b="1" dirty="0">
                <a:latin typeface="Consolas"/>
                <a:ea typeface="Consolas"/>
                <a:cs typeface="Consolas"/>
                <a:sym typeface="Consolas"/>
              </a:rPr>
              <a:t>y = u</a:t>
            </a:r>
          </a:p>
        </p:txBody>
      </p:sp>
      <p:sp>
        <p:nvSpPr>
          <p:cNvPr id="923" name="Shape 923"/>
          <p:cNvSpPr txBox="1"/>
          <p:nvPr/>
        </p:nvSpPr>
        <p:spPr>
          <a:xfrm>
            <a:off x="2680175" y="3423975"/>
            <a:ext cx="779100" cy="8574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r>
              <a:rPr lang="en-US" sz="1600" b="1" dirty="0">
                <a:latin typeface="Consolas"/>
                <a:ea typeface="Consolas"/>
                <a:cs typeface="Consolas"/>
                <a:sym typeface="Consolas"/>
              </a:rPr>
              <a:t>v = z</a:t>
            </a:r>
          </a:p>
          <a:p>
            <a:r>
              <a:rPr lang="en-US" sz="1600" b="1" dirty="0">
                <a:latin typeface="Consolas"/>
                <a:ea typeface="Consolas"/>
                <a:cs typeface="Consolas"/>
                <a:sym typeface="Consolas"/>
              </a:rPr>
              <a:t>u = v</a:t>
            </a:r>
          </a:p>
          <a:p>
            <a:r>
              <a:rPr lang="en-US" sz="1600" b="1" dirty="0">
                <a:latin typeface="Consolas"/>
                <a:ea typeface="Consolas"/>
                <a:cs typeface="Consolas"/>
                <a:sym typeface="Consolas"/>
              </a:rPr>
              <a:t>w = u</a:t>
            </a:r>
          </a:p>
        </p:txBody>
      </p:sp>
      <p:cxnSp>
        <p:nvCxnSpPr>
          <p:cNvPr id="924" name="Shape 924"/>
          <p:cNvCxnSpPr>
            <a:endCxn id="922" idx="1"/>
          </p:cNvCxnSpPr>
          <p:nvPr/>
        </p:nvCxnSpPr>
        <p:spPr>
          <a:xfrm flipV="1">
            <a:off x="1765300" y="2671575"/>
            <a:ext cx="914875" cy="428700"/>
          </a:xfrm>
          <a:prstGeom prst="straightConnector1">
            <a:avLst/>
          </a:prstGeom>
          <a:noFill/>
          <a:ln w="19050" cap="flat" cmpd="sng">
            <a:solidFill>
              <a:schemeClr val="dk2"/>
            </a:solidFill>
            <a:prstDash val="solid"/>
            <a:round/>
            <a:headEnd type="none" w="lg" len="lg"/>
            <a:tailEnd type="triangle" w="lg" len="lg"/>
          </a:ln>
        </p:spPr>
      </p:cxnSp>
      <p:cxnSp>
        <p:nvCxnSpPr>
          <p:cNvPr id="925" name="Shape 925"/>
          <p:cNvCxnSpPr/>
          <p:nvPr/>
        </p:nvCxnSpPr>
        <p:spPr>
          <a:xfrm>
            <a:off x="1765300" y="3327400"/>
            <a:ext cx="914875" cy="525275"/>
          </a:xfrm>
          <a:prstGeom prst="straightConnector1">
            <a:avLst/>
          </a:prstGeom>
          <a:noFill/>
          <a:ln w="19050" cap="flat" cmpd="sng">
            <a:solidFill>
              <a:schemeClr val="dk2"/>
            </a:solidFill>
            <a:prstDash val="solid"/>
            <a:round/>
            <a:headEnd type="none" w="lg" len="lg"/>
            <a:tailEnd type="triangle" w="lg" len="lg"/>
          </a:ln>
        </p:spPr>
      </p:cxnSp>
      <p:sp>
        <p:nvSpPr>
          <p:cNvPr id="9" name="Shape 912"/>
          <p:cNvSpPr txBox="1"/>
          <p:nvPr/>
        </p:nvSpPr>
        <p:spPr>
          <a:xfrm>
            <a:off x="464455" y="2159000"/>
            <a:ext cx="1858817" cy="24511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endParaRPr lang="en-US" sz="1600" b="1" dirty="0" smtClean="0">
              <a:latin typeface="Consolas"/>
              <a:ea typeface="Consolas"/>
              <a:cs typeface="Consolas"/>
              <a:sym typeface="Consolas"/>
            </a:endParaRPr>
          </a:p>
          <a:p>
            <a:r>
              <a:rPr lang="en-US" sz="1600" b="1" dirty="0" smtClean="0">
                <a:latin typeface="Consolas"/>
                <a:ea typeface="Consolas"/>
                <a:cs typeface="Consolas"/>
                <a:sym typeface="Consolas"/>
              </a:rPr>
              <a:t> x </a:t>
            </a:r>
            <a:r>
              <a:rPr lang="en-US" sz="1600" b="1" dirty="0">
                <a:latin typeface="Consolas"/>
                <a:ea typeface="Consolas"/>
                <a:cs typeface="Consolas"/>
                <a:sym typeface="Consolas"/>
              </a:rPr>
              <a:t>= new </a:t>
            </a:r>
            <a:r>
              <a:rPr lang="en-US" sz="1600" b="1" dirty="0" smtClean="0">
                <a:latin typeface="Consolas"/>
                <a:ea typeface="Consolas"/>
                <a:cs typeface="Consolas"/>
                <a:sym typeface="Consolas"/>
              </a:rPr>
              <a:t>h1;</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z </a:t>
            </a:r>
            <a:r>
              <a:rPr lang="en-US" sz="1600" b="1" dirty="0">
                <a:latin typeface="Consolas"/>
                <a:ea typeface="Consolas"/>
                <a:cs typeface="Consolas"/>
                <a:sym typeface="Consolas"/>
              </a:rPr>
              <a:t>= new </a:t>
            </a:r>
            <a:r>
              <a:rPr lang="en-US" sz="1600" b="1" dirty="0" smtClean="0">
                <a:latin typeface="Consolas"/>
                <a:ea typeface="Consolas"/>
                <a:cs typeface="Consolas"/>
                <a:sym typeface="Consolas"/>
              </a:rPr>
              <a:t>h2;</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y </a:t>
            </a:r>
            <a:r>
              <a:rPr lang="en-US" sz="1600" b="1" dirty="0">
                <a:latin typeface="Consolas"/>
                <a:ea typeface="Consolas"/>
                <a:cs typeface="Consolas"/>
                <a:sym typeface="Consolas"/>
              </a:rPr>
              <a:t>= f(x</a:t>
            </a:r>
            <a:r>
              <a:rPr lang="en-US" sz="1600" b="1" dirty="0" smtClean="0">
                <a:latin typeface="Consolas"/>
                <a:ea typeface="Consolas"/>
                <a:cs typeface="Consolas"/>
                <a:sym typeface="Consolas"/>
              </a:rPr>
              <a:t>);</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w </a:t>
            </a:r>
            <a:r>
              <a:rPr lang="en-US" sz="1600" b="1" dirty="0">
                <a:latin typeface="Consolas"/>
                <a:ea typeface="Consolas"/>
                <a:cs typeface="Consolas"/>
                <a:sym typeface="Consolas"/>
              </a:rPr>
              <a:t>= f(z</a:t>
            </a:r>
            <a:r>
              <a:rPr lang="en-US" sz="1600" b="1" dirty="0" smtClean="0">
                <a:latin typeface="Consolas"/>
                <a:ea typeface="Consolas"/>
                <a:cs typeface="Consolas"/>
                <a:sym typeface="Consolas"/>
              </a:rPr>
              <a:t>);</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f(v</a:t>
            </a:r>
            <a:r>
              <a:rPr lang="en-US" sz="1600" b="1" dirty="0">
                <a:latin typeface="Consolas"/>
                <a:ea typeface="Consolas"/>
                <a:cs typeface="Consolas"/>
                <a:sym typeface="Consolas"/>
              </a:rPr>
              <a:t>) {</a:t>
            </a:r>
          </a:p>
          <a:p>
            <a:r>
              <a:rPr lang="en-US" sz="1600" b="1" dirty="0" smtClean="0">
                <a:latin typeface="Consolas"/>
                <a:ea typeface="Consolas"/>
                <a:cs typeface="Consolas"/>
                <a:sym typeface="Consolas"/>
              </a:rPr>
              <a:t>     </a:t>
            </a:r>
            <a:r>
              <a:rPr lang="en-US" sz="1600" b="1" dirty="0">
                <a:latin typeface="Consolas"/>
                <a:ea typeface="Consolas"/>
                <a:cs typeface="Consolas"/>
                <a:sym typeface="Consolas"/>
              </a:rPr>
              <a:t>u = </a:t>
            </a:r>
            <a:r>
              <a:rPr lang="en-US" sz="1600" b="1" dirty="0" smtClean="0">
                <a:latin typeface="Consolas"/>
                <a:ea typeface="Consolas"/>
                <a:cs typeface="Consolas"/>
                <a:sym typeface="Consolas"/>
              </a:rPr>
              <a:t>v;</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r>
              <a:rPr lang="en-US" sz="1600" b="1" dirty="0">
                <a:latin typeface="Consolas"/>
                <a:ea typeface="Consolas"/>
                <a:cs typeface="Consolas"/>
                <a:sym typeface="Consolas"/>
              </a:rPr>
              <a:t>return </a:t>
            </a:r>
            <a:r>
              <a:rPr lang="en-US" sz="1600" b="1" dirty="0" smtClean="0">
                <a:latin typeface="Consolas"/>
                <a:ea typeface="Consolas"/>
                <a:cs typeface="Consolas"/>
                <a:sym typeface="Consolas"/>
              </a:rPr>
              <a:t>u;</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endParaRPr lang="en-US" sz="1600" b="1" dirty="0">
              <a:latin typeface="Consolas"/>
              <a:ea typeface="Consolas"/>
              <a:cs typeface="Consolas"/>
              <a:sym typeface="Consolas"/>
            </a:endParaRPr>
          </a:p>
        </p:txBody>
      </p:sp>
      <p:sp>
        <p:nvSpPr>
          <p:cNvPr id="13" name="Shape 893"/>
          <p:cNvSpPr txBox="1"/>
          <p:nvPr/>
        </p:nvSpPr>
        <p:spPr>
          <a:xfrm>
            <a:off x="3642226" y="1790600"/>
            <a:ext cx="5323974" cy="3979200"/>
          </a:xfrm>
          <a:prstGeom prst="rect">
            <a:avLst/>
          </a:prstGeom>
          <a:noFill/>
          <a:ln>
            <a:noFill/>
          </a:ln>
        </p:spPr>
        <p:txBody>
          <a:bodyPr lIns="91425" tIns="91425" rIns="91425" bIns="91425" anchor="t" anchorCtr="0">
            <a:noAutofit/>
          </a:bodyPr>
          <a:lstStyle/>
          <a:p>
            <a:r>
              <a:rPr lang="en-US" sz="2000" b="1" dirty="0">
                <a:solidFill>
                  <a:srgbClr val="7030A0"/>
                </a:solidFill>
                <a:latin typeface="+mn-lt"/>
                <a:ea typeface="Calibri Regular" charset="0"/>
                <a:cs typeface="Calibri Regular" charset="0"/>
                <a:sym typeface="Shadows Into Light"/>
              </a:rPr>
              <a:t>Input Relations:</a:t>
            </a:r>
          </a:p>
          <a:p>
            <a:r>
              <a:rPr lang="en-US" sz="1700" dirty="0">
                <a:latin typeface="Consolas"/>
                <a:ea typeface="Consolas"/>
                <a:cs typeface="Consolas"/>
                <a:sym typeface="Consolas"/>
              </a:rPr>
              <a:t>new(</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h:H</a:t>
            </a:r>
            <a:r>
              <a:rPr lang="en-US" sz="1700" dirty="0">
                <a:latin typeface="Consolas"/>
                <a:ea typeface="Consolas"/>
                <a:cs typeface="Consolas"/>
                <a:sym typeface="Consolas"/>
              </a:rPr>
              <a:t>) </a:t>
            </a:r>
            <a:r>
              <a:rPr lang="en-US" sz="1700" dirty="0" err="1" smtClean="0">
                <a:latin typeface="Consolas"/>
                <a:ea typeface="Consolas"/>
                <a:cs typeface="Consolas"/>
                <a:sym typeface="Consolas"/>
              </a:rPr>
              <a:t>arg</a:t>
            </a:r>
            <a:r>
              <a:rPr lang="en-US" sz="1700" dirty="0" smtClean="0">
                <a:latin typeface="Consolas"/>
                <a:ea typeface="Consolas"/>
                <a:cs typeface="Consolas"/>
                <a:sym typeface="Consolas"/>
              </a:rPr>
              <a:t>(</a:t>
            </a:r>
            <a:r>
              <a:rPr lang="en-US" sz="1700" dirty="0" err="1" smtClean="0">
                <a:latin typeface="Consolas"/>
                <a:ea typeface="Consolas"/>
                <a:cs typeface="Consolas"/>
                <a:sym typeface="Consolas"/>
              </a:rPr>
              <a:t>f:F</a:t>
            </a:r>
            <a:r>
              <a:rPr lang="en-US" sz="1700" dirty="0" smtClean="0">
                <a:latin typeface="Consolas"/>
                <a:ea typeface="Consolas"/>
                <a:cs typeface="Consolas"/>
                <a:sym typeface="Consolas"/>
              </a:rPr>
              <a:t>, </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smtClean="0">
                <a:latin typeface="Consolas"/>
                <a:ea typeface="Consolas"/>
                <a:cs typeface="Consolas"/>
                <a:sym typeface="Consolas"/>
              </a:rPr>
              <a:t>ret(</a:t>
            </a:r>
            <a:r>
              <a:rPr lang="en-US" sz="1700" dirty="0" err="1">
                <a:latin typeface="Consolas"/>
                <a:ea typeface="Consolas"/>
                <a:cs typeface="Consolas"/>
                <a:sym typeface="Consolas"/>
              </a:rPr>
              <a:t>f:F</a:t>
            </a:r>
            <a:r>
              <a:rPr lang="en-US" sz="1700" dirty="0" smtClean="0">
                <a:latin typeface="Consolas"/>
                <a:ea typeface="Consolas"/>
                <a:cs typeface="Consolas"/>
                <a:sym typeface="Consolas"/>
              </a:rPr>
              <a:t>, </a:t>
            </a:r>
            <a:r>
              <a:rPr lang="en-US" sz="1700" dirty="0" err="1">
                <a:latin typeface="Consolas"/>
                <a:ea typeface="Consolas"/>
                <a:cs typeface="Consolas"/>
                <a:sym typeface="Consolas"/>
              </a:rPr>
              <a:t>u:V</a:t>
            </a:r>
            <a:r>
              <a:rPr lang="en-US" sz="1700" dirty="0">
                <a:latin typeface="Consolas"/>
                <a:ea typeface="Consolas"/>
                <a:cs typeface="Consolas"/>
                <a:sym typeface="Consolas"/>
              </a:rPr>
              <a:t>)</a:t>
            </a:r>
          </a:p>
          <a:p>
            <a:r>
              <a:rPr lang="en-US" sz="1700" dirty="0">
                <a:latin typeface="Consolas"/>
                <a:ea typeface="Consolas"/>
                <a:cs typeface="Consolas"/>
                <a:sym typeface="Consolas"/>
              </a:rPr>
              <a:t>assign(</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u:V</a:t>
            </a:r>
            <a:r>
              <a:rPr lang="en-US" sz="1700" dirty="0">
                <a:latin typeface="Consolas"/>
                <a:ea typeface="Consolas"/>
                <a:cs typeface="Consolas"/>
                <a:sym typeface="Consolas"/>
              </a:rPr>
              <a:t>) </a:t>
            </a:r>
            <a:r>
              <a:rPr lang="en-US" sz="1700" dirty="0" smtClean="0">
                <a:latin typeface="Consolas"/>
                <a:ea typeface="Consolas"/>
                <a:cs typeface="Consolas"/>
                <a:sym typeface="Consolas"/>
              </a:rPr>
              <a:t>call(</a:t>
            </a:r>
            <a:r>
              <a:rPr lang="en-US" sz="1700" dirty="0" err="1" smtClean="0">
                <a:latin typeface="Consolas"/>
                <a:ea typeface="Consolas"/>
                <a:cs typeface="Consolas"/>
                <a:sym typeface="Consolas"/>
              </a:rPr>
              <a:t>y:V</a:t>
            </a:r>
            <a:r>
              <a:rPr lang="en-US" sz="1700" dirty="0">
                <a:latin typeface="Consolas"/>
                <a:ea typeface="Consolas"/>
                <a:cs typeface="Consolas"/>
                <a:sym typeface="Consolas"/>
              </a:rPr>
              <a:t>, </a:t>
            </a:r>
            <a:r>
              <a:rPr lang="en-US" sz="1700" dirty="0" err="1">
                <a:latin typeface="Consolas"/>
                <a:ea typeface="Consolas"/>
                <a:cs typeface="Consolas"/>
                <a:sym typeface="Consolas"/>
              </a:rPr>
              <a:t>f:F</a:t>
            </a:r>
            <a:r>
              <a:rPr lang="en-US" sz="1700" dirty="0" smtClean="0">
                <a:latin typeface="Consolas"/>
                <a:ea typeface="Consolas"/>
                <a:cs typeface="Consolas"/>
                <a:sym typeface="Consolas"/>
              </a:rPr>
              <a:t>, </a:t>
            </a:r>
            <a:r>
              <a:rPr lang="en-US" sz="1700" dirty="0" err="1" smtClean="0">
                <a:latin typeface="Consolas"/>
                <a:ea typeface="Consolas"/>
                <a:cs typeface="Consolas"/>
                <a:sym typeface="Consolas"/>
              </a:rPr>
              <a:t>x:V</a:t>
            </a:r>
            <a:r>
              <a:rPr lang="en-US" sz="1700" dirty="0">
                <a:latin typeface="Consolas"/>
                <a:ea typeface="Consolas"/>
                <a:cs typeface="Consolas"/>
                <a:sym typeface="Consolas"/>
              </a:rPr>
              <a:t>)</a:t>
            </a:r>
          </a:p>
          <a:p>
            <a:endParaRPr sz="1800"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Output Relations:</a:t>
            </a:r>
          </a:p>
          <a:p>
            <a:r>
              <a:rPr lang="en-US" sz="1700" dirty="0">
                <a:latin typeface="Consolas"/>
                <a:ea typeface="Consolas"/>
                <a:cs typeface="Consolas"/>
                <a:sym typeface="Consolas"/>
              </a:rPr>
              <a:t>points(</a:t>
            </a:r>
            <a:r>
              <a:rPr lang="en-US" sz="1700" dirty="0" err="1">
                <a:latin typeface="Consolas"/>
                <a:ea typeface="Consolas"/>
                <a:cs typeface="Consolas"/>
                <a:sym typeface="Consolas"/>
              </a:rPr>
              <a:t>v:V</a:t>
            </a:r>
            <a:r>
              <a:rPr lang="en-US" sz="1700" dirty="0">
                <a:latin typeface="Consolas"/>
                <a:ea typeface="Consolas"/>
                <a:cs typeface="Consolas"/>
                <a:sym typeface="Consolas"/>
              </a:rPr>
              <a:t>, </a:t>
            </a:r>
            <a:r>
              <a:rPr lang="en-US" sz="1700" dirty="0" err="1">
                <a:latin typeface="Consolas"/>
                <a:ea typeface="Consolas"/>
                <a:cs typeface="Consolas"/>
                <a:sym typeface="Consolas"/>
              </a:rPr>
              <a:t>h:H</a:t>
            </a:r>
            <a:r>
              <a:rPr lang="en-US" sz="1700" dirty="0">
                <a:latin typeface="Consolas"/>
                <a:ea typeface="Consolas"/>
                <a:cs typeface="Consolas"/>
                <a:sym typeface="Consolas"/>
              </a:rPr>
              <a:t>)</a:t>
            </a:r>
          </a:p>
          <a:p>
            <a:endParaRPr sz="1800" dirty="0">
              <a:latin typeface="Consolas"/>
              <a:ea typeface="Consolas"/>
              <a:cs typeface="Consolas"/>
              <a:sym typeface="Consolas"/>
            </a:endParaRPr>
          </a:p>
          <a:p>
            <a:r>
              <a:rPr lang="en-US" sz="2000" b="1" dirty="0">
                <a:solidFill>
                  <a:srgbClr val="7030A0"/>
                </a:solidFill>
                <a:latin typeface="+mn-lt"/>
                <a:ea typeface="Calibri Regular" charset="0"/>
                <a:cs typeface="Calibri Regular" charset="0"/>
                <a:sym typeface="Shadows Into Light"/>
              </a:rPr>
              <a:t>Rules:</a:t>
            </a:r>
          </a:p>
          <a:p>
            <a:r>
              <a:rPr lang="en-US" sz="1700" dirty="0">
                <a:latin typeface="Consolas"/>
                <a:ea typeface="Consolas"/>
                <a:cs typeface="Consolas"/>
                <a:sym typeface="Consolas"/>
              </a:rPr>
              <a:t>points(v, h) :- new(v, h).</a:t>
            </a:r>
          </a:p>
          <a:p>
            <a:r>
              <a:rPr lang="en-US" sz="1700" dirty="0">
                <a:latin typeface="Consolas"/>
                <a:ea typeface="Consolas"/>
                <a:cs typeface="Consolas"/>
                <a:sym typeface="Consolas"/>
              </a:rPr>
              <a:t>points(v, h) :- assign(v, u), points(u, h).</a:t>
            </a:r>
          </a:p>
          <a:p>
            <a:r>
              <a:rPr lang="en-US" sz="1700" dirty="0">
                <a:latin typeface="Consolas"/>
                <a:ea typeface="Consolas"/>
                <a:cs typeface="Consolas"/>
                <a:sym typeface="Consolas"/>
              </a:rPr>
              <a:t>points(v, h) :- call</a:t>
            </a:r>
            <a:r>
              <a:rPr lang="en-US" sz="1700" dirty="0" smtClean="0">
                <a:latin typeface="Consolas"/>
                <a:ea typeface="Consolas"/>
                <a:cs typeface="Consolas"/>
                <a:sym typeface="Consolas"/>
              </a:rPr>
              <a:t>(_, f, x), </a:t>
            </a:r>
            <a:r>
              <a:rPr lang="en-US" sz="1700" dirty="0" err="1" smtClean="0">
                <a:latin typeface="Consolas"/>
                <a:ea typeface="Consolas"/>
                <a:cs typeface="Consolas"/>
                <a:sym typeface="Consolas"/>
              </a:rPr>
              <a:t>arg</a:t>
            </a:r>
            <a:r>
              <a:rPr lang="en-US" sz="1700" dirty="0" smtClean="0">
                <a:latin typeface="Consolas"/>
                <a:ea typeface="Consolas"/>
                <a:cs typeface="Consolas"/>
                <a:sym typeface="Consolas"/>
              </a:rPr>
              <a:t>(f, v),</a:t>
            </a:r>
            <a:endParaRPr lang="en-US" sz="1700" dirty="0">
              <a:latin typeface="Consolas"/>
              <a:ea typeface="Consolas"/>
              <a:cs typeface="Consolas"/>
              <a:sym typeface="Consolas"/>
            </a:endParaRPr>
          </a:p>
          <a:p>
            <a:r>
              <a:rPr lang="en-US" sz="1700" dirty="0">
                <a:latin typeface="Consolas"/>
                <a:ea typeface="Consolas"/>
                <a:cs typeface="Consolas"/>
                <a:sym typeface="Consolas"/>
              </a:rPr>
              <a:t>                </a:t>
            </a:r>
            <a:r>
              <a:rPr lang="en-US" sz="1700" dirty="0" smtClean="0">
                <a:latin typeface="Consolas"/>
                <a:ea typeface="Consolas"/>
                <a:cs typeface="Consolas"/>
                <a:sym typeface="Consolas"/>
              </a:rPr>
              <a:t>points(x, </a:t>
            </a:r>
            <a:r>
              <a:rPr lang="en-US" sz="1700" dirty="0">
                <a:latin typeface="Consolas"/>
                <a:ea typeface="Consolas"/>
                <a:cs typeface="Consolas"/>
                <a:sym typeface="Consolas"/>
              </a:rPr>
              <a:t>h).</a:t>
            </a:r>
            <a:endParaRPr lang="en-US" sz="1700" dirty="0">
              <a:solidFill>
                <a:schemeClr val="tx1"/>
              </a:solidFill>
              <a:latin typeface="Consolas"/>
              <a:ea typeface="Consolas"/>
              <a:cs typeface="Consolas"/>
              <a:sym typeface="Consolas"/>
            </a:endParaRPr>
          </a:p>
          <a:p>
            <a:r>
              <a:rPr lang="en-US" sz="1700" dirty="0" smtClean="0">
                <a:solidFill>
                  <a:schemeClr val="tx1"/>
                </a:solidFill>
                <a:latin typeface="Consolas"/>
                <a:ea typeface="Consolas"/>
                <a:cs typeface="Consolas"/>
                <a:sym typeface="Consolas"/>
              </a:rPr>
              <a:t>points(y, </a:t>
            </a:r>
            <a:r>
              <a:rPr lang="en-US" sz="1700" dirty="0">
                <a:solidFill>
                  <a:schemeClr val="tx1"/>
                </a:solidFill>
                <a:latin typeface="Consolas"/>
                <a:ea typeface="Consolas"/>
                <a:cs typeface="Consolas"/>
                <a:sym typeface="Consolas"/>
              </a:rPr>
              <a:t>h) :- </a:t>
            </a:r>
            <a:r>
              <a:rPr lang="en-US" sz="1700" dirty="0" smtClean="0">
                <a:solidFill>
                  <a:schemeClr val="tx1"/>
                </a:solidFill>
                <a:latin typeface="Consolas"/>
                <a:ea typeface="Consolas"/>
                <a:cs typeface="Consolas"/>
                <a:sym typeface="Consolas"/>
              </a:rPr>
              <a:t>call(y, f, _), ret(f, u),</a:t>
            </a:r>
            <a:endParaRPr lang="en-US" sz="1700" dirty="0">
              <a:solidFill>
                <a:schemeClr val="tx1"/>
              </a:solidFill>
              <a:latin typeface="Consolas"/>
              <a:ea typeface="Consolas"/>
              <a:cs typeface="Consolas"/>
              <a:sym typeface="Consolas"/>
            </a:endParaRPr>
          </a:p>
          <a:p>
            <a:r>
              <a:rPr lang="en-US" sz="1700" dirty="0">
                <a:solidFill>
                  <a:schemeClr val="tx1"/>
                </a:solidFill>
                <a:latin typeface="Consolas"/>
                <a:ea typeface="Consolas"/>
                <a:cs typeface="Consolas"/>
                <a:sym typeface="Consolas"/>
              </a:rPr>
              <a:t>                </a:t>
            </a:r>
            <a:r>
              <a:rPr lang="en-US" sz="1700" dirty="0" smtClean="0">
                <a:solidFill>
                  <a:schemeClr val="tx1"/>
                </a:solidFill>
                <a:latin typeface="Consolas"/>
                <a:ea typeface="Consolas"/>
                <a:cs typeface="Consolas"/>
                <a:sym typeface="Consolas"/>
              </a:rPr>
              <a:t>points(u, </a:t>
            </a:r>
            <a:r>
              <a:rPr lang="en-US" sz="1700" dirty="0">
                <a:solidFill>
                  <a:schemeClr val="tx1"/>
                </a:solidFill>
                <a:latin typeface="Consolas"/>
                <a:ea typeface="Consolas"/>
                <a:cs typeface="Consolas"/>
                <a:sym typeface="Consolas"/>
              </a:rPr>
              <a:t>h</a:t>
            </a:r>
            <a:r>
              <a:rPr lang="en-US" sz="1700" dirty="0" smtClean="0">
                <a:solidFill>
                  <a:schemeClr val="tx1"/>
                </a:solidFill>
                <a:latin typeface="Consolas"/>
                <a:ea typeface="Consolas"/>
                <a:cs typeface="Consolas"/>
                <a:sym typeface="Consolas"/>
              </a:rPr>
              <a:t>).</a:t>
            </a:r>
            <a:endParaRPr lang="en-US" sz="1700" dirty="0">
              <a:solidFill>
                <a:schemeClr val="tx1"/>
              </a:solidFill>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prstGeom prst="rect">
            <a:avLst/>
          </a:prstGeom>
        </p:spPr>
        <p:txBody>
          <a:bodyPr vert="horz" lIns="91425" tIns="91425" rIns="91425" bIns="91425" rtlCol="0" anchor="ctr" anchorCtr="0">
            <a:noAutofit/>
          </a:bodyPr>
          <a:lstStyle/>
          <a:p>
            <a:r>
              <a:rPr lang="en-US" b="0" dirty="0"/>
              <a:t>Context Sensitivity</a:t>
            </a:r>
          </a:p>
        </p:txBody>
      </p:sp>
      <p:sp>
        <p:nvSpPr>
          <p:cNvPr id="936" name="Shape 936"/>
          <p:cNvSpPr/>
          <p:nvPr/>
        </p:nvSpPr>
        <p:spPr>
          <a:xfrm>
            <a:off x="6626429" y="2061313"/>
            <a:ext cx="407399"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2000" b="1" dirty="0">
                <a:latin typeface="Consolas"/>
                <a:ea typeface="Consolas"/>
                <a:cs typeface="Consolas"/>
                <a:sym typeface="Consolas"/>
              </a:rPr>
              <a:t>z</a:t>
            </a:r>
          </a:p>
        </p:txBody>
      </p:sp>
      <p:sp>
        <p:nvSpPr>
          <p:cNvPr id="937" name="Shape 937"/>
          <p:cNvSpPr/>
          <p:nvPr/>
        </p:nvSpPr>
        <p:spPr>
          <a:xfrm>
            <a:off x="5380963" y="3167233"/>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400" b="1"/>
              <a:t>h1</a:t>
            </a:r>
          </a:p>
        </p:txBody>
      </p:sp>
      <p:sp>
        <p:nvSpPr>
          <p:cNvPr id="938" name="Shape 938"/>
          <p:cNvSpPr/>
          <p:nvPr/>
        </p:nvSpPr>
        <p:spPr>
          <a:xfrm>
            <a:off x="5541727" y="2056887"/>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2000" b="1">
                <a:latin typeface="Consolas"/>
                <a:ea typeface="Consolas"/>
                <a:cs typeface="Consolas"/>
                <a:sym typeface="Consolas"/>
              </a:rPr>
              <a:t>x</a:t>
            </a:r>
          </a:p>
        </p:txBody>
      </p:sp>
      <p:sp>
        <p:nvSpPr>
          <p:cNvPr id="939" name="Shape 939"/>
          <p:cNvSpPr/>
          <p:nvPr/>
        </p:nvSpPr>
        <p:spPr>
          <a:xfrm>
            <a:off x="6485287" y="3155333"/>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400" b="1"/>
              <a:t>h2</a:t>
            </a:r>
          </a:p>
        </p:txBody>
      </p:sp>
      <p:sp>
        <p:nvSpPr>
          <p:cNvPr id="940" name="Shape 940"/>
          <p:cNvSpPr/>
          <p:nvPr/>
        </p:nvSpPr>
        <p:spPr>
          <a:xfrm>
            <a:off x="4425603" y="206131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2000" b="1" dirty="0" smtClean="0">
                <a:latin typeface="Consolas"/>
                <a:ea typeface="Consolas"/>
                <a:cs typeface="Consolas"/>
                <a:sym typeface="Consolas"/>
              </a:rPr>
              <a:t>y</a:t>
            </a:r>
            <a:endParaRPr lang="en-US" sz="2000" b="1" dirty="0">
              <a:latin typeface="Consolas"/>
              <a:ea typeface="Consolas"/>
              <a:cs typeface="Consolas"/>
              <a:sym typeface="Consolas"/>
            </a:endParaRPr>
          </a:p>
        </p:txBody>
      </p:sp>
      <p:sp>
        <p:nvSpPr>
          <p:cNvPr id="941" name="Shape 941"/>
          <p:cNvSpPr/>
          <p:nvPr/>
        </p:nvSpPr>
        <p:spPr>
          <a:xfrm>
            <a:off x="7731227" y="206131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2000" b="1" dirty="0" smtClean="0">
                <a:latin typeface="Consolas"/>
                <a:ea typeface="Consolas"/>
                <a:cs typeface="Consolas"/>
                <a:sym typeface="Consolas"/>
              </a:rPr>
              <a:t>w</a:t>
            </a:r>
            <a:endParaRPr lang="en-US" sz="2000" b="1" dirty="0">
              <a:latin typeface="Consolas"/>
              <a:ea typeface="Consolas"/>
              <a:cs typeface="Consolas"/>
              <a:sym typeface="Consolas"/>
            </a:endParaRPr>
          </a:p>
        </p:txBody>
      </p:sp>
      <p:sp>
        <p:nvSpPr>
          <p:cNvPr id="942" name="Shape 942"/>
          <p:cNvSpPr/>
          <p:nvPr/>
        </p:nvSpPr>
        <p:spPr>
          <a:xfrm>
            <a:off x="6650223" y="413141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2000" b="1">
                <a:latin typeface="Consolas"/>
                <a:ea typeface="Consolas"/>
                <a:cs typeface="Consolas"/>
                <a:sym typeface="Consolas"/>
              </a:rPr>
              <a:t>v</a:t>
            </a:r>
          </a:p>
        </p:txBody>
      </p:sp>
      <p:sp>
        <p:nvSpPr>
          <p:cNvPr id="943" name="Shape 943"/>
          <p:cNvSpPr/>
          <p:nvPr/>
        </p:nvSpPr>
        <p:spPr>
          <a:xfrm>
            <a:off x="5545683" y="4126987"/>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2000" b="1">
                <a:latin typeface="Consolas"/>
                <a:ea typeface="Consolas"/>
                <a:cs typeface="Consolas"/>
                <a:sym typeface="Consolas"/>
              </a:rPr>
              <a:t>u</a:t>
            </a:r>
          </a:p>
        </p:txBody>
      </p:sp>
      <p:cxnSp>
        <p:nvCxnSpPr>
          <p:cNvPr id="944" name="Shape 944"/>
          <p:cNvCxnSpPr>
            <a:stCxn id="937" idx="0"/>
            <a:endCxn id="940" idx="2"/>
          </p:cNvCxnSpPr>
          <p:nvPr/>
        </p:nvCxnSpPr>
        <p:spPr>
          <a:xfrm flipH="1" flipV="1">
            <a:off x="4629303" y="2492413"/>
            <a:ext cx="1120810" cy="674820"/>
          </a:xfrm>
          <a:prstGeom prst="straightConnector1">
            <a:avLst/>
          </a:prstGeom>
          <a:noFill/>
          <a:ln w="28575" cap="flat" cmpd="sng">
            <a:solidFill>
              <a:srgbClr val="0000FF"/>
            </a:solidFill>
            <a:prstDash val="solid"/>
            <a:round/>
            <a:headEnd type="triangle" w="lg" len="lg"/>
            <a:tailEnd type="none" w="lg" len="lg"/>
          </a:ln>
        </p:spPr>
      </p:cxnSp>
      <p:cxnSp>
        <p:nvCxnSpPr>
          <p:cNvPr id="945" name="Shape 945"/>
          <p:cNvCxnSpPr>
            <a:stCxn id="939" idx="0"/>
            <a:endCxn id="940" idx="2"/>
          </p:cNvCxnSpPr>
          <p:nvPr/>
        </p:nvCxnSpPr>
        <p:spPr>
          <a:xfrm flipH="1" flipV="1">
            <a:off x="4629303" y="2492413"/>
            <a:ext cx="2225134" cy="662920"/>
          </a:xfrm>
          <a:prstGeom prst="straightConnector1">
            <a:avLst/>
          </a:prstGeom>
          <a:noFill/>
          <a:ln w="28575" cap="flat" cmpd="sng">
            <a:solidFill>
              <a:srgbClr val="0000FF"/>
            </a:solidFill>
            <a:prstDash val="solid"/>
            <a:round/>
            <a:headEnd type="triangle" w="lg" len="lg"/>
            <a:tailEnd type="none" w="lg" len="lg"/>
          </a:ln>
        </p:spPr>
      </p:cxnSp>
      <p:cxnSp>
        <p:nvCxnSpPr>
          <p:cNvPr id="946" name="Shape 946"/>
          <p:cNvCxnSpPr>
            <a:stCxn id="937" idx="0"/>
            <a:endCxn id="938" idx="2"/>
          </p:cNvCxnSpPr>
          <p:nvPr/>
        </p:nvCxnSpPr>
        <p:spPr>
          <a:xfrm flipH="1" flipV="1">
            <a:off x="5745427" y="2487987"/>
            <a:ext cx="4686" cy="679246"/>
          </a:xfrm>
          <a:prstGeom prst="straightConnector1">
            <a:avLst/>
          </a:prstGeom>
          <a:noFill/>
          <a:ln w="28575" cap="flat" cmpd="sng">
            <a:solidFill>
              <a:srgbClr val="0000FF"/>
            </a:solidFill>
            <a:prstDash val="solid"/>
            <a:round/>
            <a:headEnd type="triangle" w="lg" len="lg"/>
            <a:tailEnd type="none" w="lg" len="lg"/>
          </a:ln>
        </p:spPr>
      </p:cxnSp>
      <p:cxnSp>
        <p:nvCxnSpPr>
          <p:cNvPr id="949" name="Shape 949"/>
          <p:cNvCxnSpPr>
            <a:stCxn id="939" idx="0"/>
            <a:endCxn id="936" idx="2"/>
          </p:cNvCxnSpPr>
          <p:nvPr/>
        </p:nvCxnSpPr>
        <p:spPr>
          <a:xfrm flipH="1" flipV="1">
            <a:off x="6830129" y="2492413"/>
            <a:ext cx="24308" cy="662920"/>
          </a:xfrm>
          <a:prstGeom prst="straightConnector1">
            <a:avLst/>
          </a:prstGeom>
          <a:noFill/>
          <a:ln w="28575" cap="flat" cmpd="sng">
            <a:solidFill>
              <a:srgbClr val="0000FF"/>
            </a:solidFill>
            <a:prstDash val="solid"/>
            <a:round/>
            <a:headEnd type="triangle" w="lg" len="lg"/>
            <a:tailEnd type="none" w="lg" len="lg"/>
          </a:ln>
        </p:spPr>
      </p:cxnSp>
      <p:cxnSp>
        <p:nvCxnSpPr>
          <p:cNvPr id="950" name="Shape 950"/>
          <p:cNvCxnSpPr>
            <a:stCxn id="937" idx="0"/>
            <a:endCxn id="941" idx="2"/>
          </p:cNvCxnSpPr>
          <p:nvPr/>
        </p:nvCxnSpPr>
        <p:spPr>
          <a:xfrm flipV="1">
            <a:off x="5750113" y="2492413"/>
            <a:ext cx="2184814" cy="674820"/>
          </a:xfrm>
          <a:prstGeom prst="straightConnector1">
            <a:avLst/>
          </a:prstGeom>
          <a:noFill/>
          <a:ln w="28575" cap="flat" cmpd="sng">
            <a:solidFill>
              <a:srgbClr val="0000FF"/>
            </a:solidFill>
            <a:prstDash val="solid"/>
            <a:round/>
            <a:headEnd type="triangle" w="lg" len="lg"/>
            <a:tailEnd type="none" w="lg" len="lg"/>
          </a:ln>
        </p:spPr>
      </p:cxnSp>
      <p:cxnSp>
        <p:nvCxnSpPr>
          <p:cNvPr id="951" name="Shape 951"/>
          <p:cNvCxnSpPr>
            <a:stCxn id="939" idx="0"/>
            <a:endCxn id="941" idx="2"/>
          </p:cNvCxnSpPr>
          <p:nvPr/>
        </p:nvCxnSpPr>
        <p:spPr>
          <a:xfrm flipV="1">
            <a:off x="6854437" y="2492413"/>
            <a:ext cx="1080490" cy="662920"/>
          </a:xfrm>
          <a:prstGeom prst="straightConnector1">
            <a:avLst/>
          </a:prstGeom>
          <a:noFill/>
          <a:ln w="28575" cap="flat" cmpd="sng">
            <a:solidFill>
              <a:srgbClr val="0000FF"/>
            </a:solidFill>
            <a:prstDash val="solid"/>
            <a:round/>
            <a:headEnd type="triangle" w="lg" len="lg"/>
            <a:tailEnd type="none" w="lg" len="lg"/>
          </a:ln>
        </p:spPr>
      </p:cxnSp>
      <p:cxnSp>
        <p:nvCxnSpPr>
          <p:cNvPr id="952" name="Shape 952"/>
          <p:cNvCxnSpPr>
            <a:stCxn id="937" idx="4"/>
            <a:endCxn id="943" idx="0"/>
          </p:cNvCxnSpPr>
          <p:nvPr/>
        </p:nvCxnSpPr>
        <p:spPr>
          <a:xfrm flipH="1">
            <a:off x="5749383" y="3558133"/>
            <a:ext cx="730" cy="568854"/>
          </a:xfrm>
          <a:prstGeom prst="straightConnector1">
            <a:avLst/>
          </a:prstGeom>
          <a:noFill/>
          <a:ln w="28575" cap="flat" cmpd="sng">
            <a:solidFill>
              <a:srgbClr val="0000FF"/>
            </a:solidFill>
            <a:prstDash val="solid"/>
            <a:round/>
            <a:headEnd type="triangle" w="lg" len="lg"/>
            <a:tailEnd type="none" w="lg" len="lg"/>
          </a:ln>
        </p:spPr>
      </p:cxnSp>
      <p:cxnSp>
        <p:nvCxnSpPr>
          <p:cNvPr id="953" name="Shape 953"/>
          <p:cNvCxnSpPr>
            <a:stCxn id="939" idx="4"/>
            <a:endCxn id="943" idx="0"/>
          </p:cNvCxnSpPr>
          <p:nvPr/>
        </p:nvCxnSpPr>
        <p:spPr>
          <a:xfrm flipH="1">
            <a:off x="5749383" y="3546233"/>
            <a:ext cx="1105054" cy="580754"/>
          </a:xfrm>
          <a:prstGeom prst="straightConnector1">
            <a:avLst/>
          </a:prstGeom>
          <a:noFill/>
          <a:ln w="28575" cap="flat" cmpd="sng">
            <a:solidFill>
              <a:srgbClr val="0000FF"/>
            </a:solidFill>
            <a:prstDash val="solid"/>
            <a:round/>
            <a:headEnd type="triangle" w="lg" len="lg"/>
            <a:tailEnd type="none" w="lg" len="lg"/>
          </a:ln>
        </p:spPr>
      </p:cxnSp>
      <p:cxnSp>
        <p:nvCxnSpPr>
          <p:cNvPr id="954" name="Shape 954"/>
          <p:cNvCxnSpPr>
            <a:stCxn id="937" idx="4"/>
            <a:endCxn id="942" idx="0"/>
          </p:cNvCxnSpPr>
          <p:nvPr/>
        </p:nvCxnSpPr>
        <p:spPr>
          <a:xfrm>
            <a:off x="5750113" y="3558133"/>
            <a:ext cx="1103810" cy="573280"/>
          </a:xfrm>
          <a:prstGeom prst="straightConnector1">
            <a:avLst/>
          </a:prstGeom>
          <a:noFill/>
          <a:ln w="28575" cap="flat" cmpd="sng">
            <a:solidFill>
              <a:srgbClr val="0000FF"/>
            </a:solidFill>
            <a:prstDash val="solid"/>
            <a:round/>
            <a:headEnd type="triangle" w="lg" len="lg"/>
            <a:tailEnd type="none" w="lg" len="lg"/>
          </a:ln>
        </p:spPr>
      </p:cxnSp>
      <p:cxnSp>
        <p:nvCxnSpPr>
          <p:cNvPr id="955" name="Shape 955"/>
          <p:cNvCxnSpPr>
            <a:stCxn id="939" idx="4"/>
            <a:endCxn id="942" idx="0"/>
          </p:cNvCxnSpPr>
          <p:nvPr/>
        </p:nvCxnSpPr>
        <p:spPr>
          <a:xfrm flipH="1">
            <a:off x="6853923" y="3546233"/>
            <a:ext cx="514" cy="585180"/>
          </a:xfrm>
          <a:prstGeom prst="straightConnector1">
            <a:avLst/>
          </a:prstGeom>
          <a:noFill/>
          <a:ln w="28575" cap="flat" cmpd="sng">
            <a:solidFill>
              <a:srgbClr val="0000FF"/>
            </a:solidFill>
            <a:prstDash val="solid"/>
            <a:round/>
            <a:headEnd type="triangle" w="lg" len="lg"/>
            <a:tailEnd type="none" w="lg" len="lg"/>
          </a:ln>
        </p:spPr>
      </p:cxnSp>
      <p:sp>
        <p:nvSpPr>
          <p:cNvPr id="29" name="Shape 923"/>
          <p:cNvSpPr txBox="1"/>
          <p:nvPr/>
        </p:nvSpPr>
        <p:spPr>
          <a:xfrm>
            <a:off x="2680175" y="3423975"/>
            <a:ext cx="779100" cy="8574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r>
              <a:rPr lang="en-US" sz="1600" b="1">
                <a:latin typeface="Consolas"/>
                <a:ea typeface="Consolas"/>
                <a:cs typeface="Consolas"/>
                <a:sym typeface="Consolas"/>
              </a:rPr>
              <a:t>v = z</a:t>
            </a:r>
          </a:p>
          <a:p>
            <a:r>
              <a:rPr lang="en-US" sz="1600" b="1" dirty="0">
                <a:latin typeface="Consolas"/>
                <a:ea typeface="Consolas"/>
                <a:cs typeface="Consolas"/>
                <a:sym typeface="Consolas"/>
              </a:rPr>
              <a:t>u = v</a:t>
            </a:r>
          </a:p>
          <a:p>
            <a:r>
              <a:rPr lang="en-US" sz="1600" b="1" dirty="0">
                <a:latin typeface="Consolas"/>
                <a:ea typeface="Consolas"/>
                <a:cs typeface="Consolas"/>
                <a:sym typeface="Consolas"/>
              </a:rPr>
              <a:t>w = u</a:t>
            </a:r>
          </a:p>
        </p:txBody>
      </p:sp>
      <p:cxnSp>
        <p:nvCxnSpPr>
          <p:cNvPr id="31" name="Shape 925"/>
          <p:cNvCxnSpPr/>
          <p:nvPr/>
        </p:nvCxnSpPr>
        <p:spPr>
          <a:xfrm>
            <a:off x="1765300" y="3327400"/>
            <a:ext cx="914875" cy="525275"/>
          </a:xfrm>
          <a:prstGeom prst="straightConnector1">
            <a:avLst/>
          </a:prstGeom>
          <a:noFill/>
          <a:ln w="19050" cap="flat" cmpd="sng">
            <a:solidFill>
              <a:schemeClr val="dk2"/>
            </a:solidFill>
            <a:prstDash val="solid"/>
            <a:round/>
            <a:headEnd type="none" w="lg" len="lg"/>
            <a:tailEnd type="triangle" w="lg" len="lg"/>
          </a:ln>
        </p:spPr>
      </p:cxnSp>
      <p:sp>
        <p:nvSpPr>
          <p:cNvPr id="32" name="Shape 912"/>
          <p:cNvSpPr txBox="1"/>
          <p:nvPr/>
        </p:nvSpPr>
        <p:spPr>
          <a:xfrm>
            <a:off x="464455" y="2159000"/>
            <a:ext cx="1858817" cy="24511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endParaRPr lang="en-US" sz="1600" b="1" dirty="0" smtClean="0">
              <a:latin typeface="Consolas"/>
              <a:ea typeface="Consolas"/>
              <a:cs typeface="Consolas"/>
              <a:sym typeface="Consolas"/>
            </a:endParaRPr>
          </a:p>
          <a:p>
            <a:r>
              <a:rPr lang="en-US" sz="1600" b="1" dirty="0" smtClean="0">
                <a:latin typeface="Consolas"/>
                <a:ea typeface="Consolas"/>
                <a:cs typeface="Consolas"/>
                <a:sym typeface="Consolas"/>
              </a:rPr>
              <a:t> x </a:t>
            </a:r>
            <a:r>
              <a:rPr lang="en-US" sz="1600" b="1" dirty="0">
                <a:latin typeface="Consolas"/>
                <a:ea typeface="Consolas"/>
                <a:cs typeface="Consolas"/>
                <a:sym typeface="Consolas"/>
              </a:rPr>
              <a:t>= new </a:t>
            </a:r>
            <a:r>
              <a:rPr lang="en-US" sz="1600" b="1" dirty="0" smtClean="0">
                <a:latin typeface="Consolas"/>
                <a:ea typeface="Consolas"/>
                <a:cs typeface="Consolas"/>
                <a:sym typeface="Consolas"/>
              </a:rPr>
              <a:t>h1;</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z </a:t>
            </a:r>
            <a:r>
              <a:rPr lang="en-US" sz="1600" b="1" dirty="0">
                <a:latin typeface="Consolas"/>
                <a:ea typeface="Consolas"/>
                <a:cs typeface="Consolas"/>
                <a:sym typeface="Consolas"/>
              </a:rPr>
              <a:t>= new </a:t>
            </a:r>
            <a:r>
              <a:rPr lang="en-US" sz="1600" b="1" dirty="0" smtClean="0">
                <a:latin typeface="Consolas"/>
                <a:ea typeface="Consolas"/>
                <a:cs typeface="Consolas"/>
                <a:sym typeface="Consolas"/>
              </a:rPr>
              <a:t>h2;</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y </a:t>
            </a:r>
            <a:r>
              <a:rPr lang="en-US" sz="1600" b="1" dirty="0">
                <a:latin typeface="Consolas"/>
                <a:ea typeface="Consolas"/>
                <a:cs typeface="Consolas"/>
                <a:sym typeface="Consolas"/>
              </a:rPr>
              <a:t>= f(x</a:t>
            </a:r>
            <a:r>
              <a:rPr lang="en-US" sz="1600" b="1" dirty="0" smtClean="0">
                <a:latin typeface="Consolas"/>
                <a:ea typeface="Consolas"/>
                <a:cs typeface="Consolas"/>
                <a:sym typeface="Consolas"/>
              </a:rPr>
              <a:t>);</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w </a:t>
            </a:r>
            <a:r>
              <a:rPr lang="en-US" sz="1600" b="1" dirty="0">
                <a:latin typeface="Consolas"/>
                <a:ea typeface="Consolas"/>
                <a:cs typeface="Consolas"/>
                <a:sym typeface="Consolas"/>
              </a:rPr>
              <a:t>= f(z</a:t>
            </a:r>
            <a:r>
              <a:rPr lang="en-US" sz="1600" b="1" dirty="0" smtClean="0">
                <a:latin typeface="Consolas"/>
                <a:ea typeface="Consolas"/>
                <a:cs typeface="Consolas"/>
                <a:sym typeface="Consolas"/>
              </a:rPr>
              <a:t>);</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f(v</a:t>
            </a:r>
            <a:r>
              <a:rPr lang="en-US" sz="1600" b="1" dirty="0">
                <a:latin typeface="Consolas"/>
                <a:ea typeface="Consolas"/>
                <a:cs typeface="Consolas"/>
                <a:sym typeface="Consolas"/>
              </a:rPr>
              <a:t>) {</a:t>
            </a:r>
          </a:p>
          <a:p>
            <a:r>
              <a:rPr lang="en-US" sz="1600" b="1" dirty="0" smtClean="0">
                <a:latin typeface="Consolas"/>
                <a:ea typeface="Consolas"/>
                <a:cs typeface="Consolas"/>
                <a:sym typeface="Consolas"/>
              </a:rPr>
              <a:t>     </a:t>
            </a:r>
            <a:r>
              <a:rPr lang="en-US" sz="1600" b="1" dirty="0">
                <a:latin typeface="Consolas"/>
                <a:ea typeface="Consolas"/>
                <a:cs typeface="Consolas"/>
                <a:sym typeface="Consolas"/>
              </a:rPr>
              <a:t>u = </a:t>
            </a:r>
            <a:r>
              <a:rPr lang="en-US" sz="1600" b="1" dirty="0" smtClean="0">
                <a:latin typeface="Consolas"/>
                <a:ea typeface="Consolas"/>
                <a:cs typeface="Consolas"/>
                <a:sym typeface="Consolas"/>
              </a:rPr>
              <a:t>v;</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r>
              <a:rPr lang="en-US" sz="1600" b="1" dirty="0">
                <a:latin typeface="Consolas"/>
                <a:ea typeface="Consolas"/>
                <a:cs typeface="Consolas"/>
                <a:sym typeface="Consolas"/>
              </a:rPr>
              <a:t>return </a:t>
            </a:r>
            <a:r>
              <a:rPr lang="en-US" sz="1600" b="1" dirty="0" smtClean="0">
                <a:latin typeface="Consolas"/>
                <a:ea typeface="Consolas"/>
                <a:cs typeface="Consolas"/>
                <a:sym typeface="Consolas"/>
              </a:rPr>
              <a:t>u;</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endParaRPr lang="en-US" sz="1600" b="1" dirty="0">
              <a:latin typeface="Consolas"/>
              <a:ea typeface="Consolas"/>
              <a:cs typeface="Consolas"/>
              <a:sym typeface="Consolas"/>
            </a:endParaRPr>
          </a:p>
        </p:txBody>
      </p:sp>
      <p:sp>
        <p:nvSpPr>
          <p:cNvPr id="33" name="Shape 922"/>
          <p:cNvSpPr txBox="1"/>
          <p:nvPr/>
        </p:nvSpPr>
        <p:spPr>
          <a:xfrm>
            <a:off x="2680175" y="2242875"/>
            <a:ext cx="779100" cy="8574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r>
              <a:rPr lang="en-US" sz="1600" b="1">
                <a:latin typeface="Consolas"/>
                <a:ea typeface="Consolas"/>
                <a:cs typeface="Consolas"/>
                <a:sym typeface="Consolas"/>
              </a:rPr>
              <a:t>v = x</a:t>
            </a:r>
          </a:p>
          <a:p>
            <a:r>
              <a:rPr lang="en-US" sz="1600" b="1" dirty="0">
                <a:latin typeface="Consolas"/>
                <a:ea typeface="Consolas"/>
                <a:cs typeface="Consolas"/>
                <a:sym typeface="Consolas"/>
              </a:rPr>
              <a:t>u = v</a:t>
            </a:r>
          </a:p>
          <a:p>
            <a:r>
              <a:rPr lang="en-US" sz="1600" b="1" dirty="0">
                <a:latin typeface="Consolas"/>
                <a:ea typeface="Consolas"/>
                <a:cs typeface="Consolas"/>
                <a:sym typeface="Consolas"/>
              </a:rPr>
              <a:t>y = u</a:t>
            </a:r>
          </a:p>
        </p:txBody>
      </p:sp>
      <p:cxnSp>
        <p:nvCxnSpPr>
          <p:cNvPr id="34" name="Shape 924"/>
          <p:cNvCxnSpPr/>
          <p:nvPr/>
        </p:nvCxnSpPr>
        <p:spPr>
          <a:xfrm flipV="1">
            <a:off x="1765300" y="2671575"/>
            <a:ext cx="914875" cy="42870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Shape 962"/>
          <p:cNvSpPr txBox="1">
            <a:spLocks noGrp="1"/>
          </p:cNvSpPr>
          <p:nvPr>
            <p:ph type="title"/>
          </p:nvPr>
        </p:nvSpPr>
        <p:spPr>
          <a:prstGeom prst="rect">
            <a:avLst/>
          </a:prstGeom>
        </p:spPr>
        <p:txBody>
          <a:bodyPr vert="horz" lIns="91425" tIns="91425" rIns="91425" bIns="91425" rtlCol="0" anchor="ctr" anchorCtr="0">
            <a:noAutofit/>
          </a:bodyPr>
          <a:lstStyle/>
          <a:p>
            <a:r>
              <a:rPr lang="en-US" b="0"/>
              <a:t>Context Sensitivity</a:t>
            </a:r>
          </a:p>
        </p:txBody>
      </p:sp>
      <p:sp>
        <p:nvSpPr>
          <p:cNvPr id="987" name="Shape 987"/>
          <p:cNvSpPr/>
          <p:nvPr/>
        </p:nvSpPr>
        <p:spPr>
          <a:xfrm>
            <a:off x="3394425" y="2709677"/>
            <a:ext cx="1122839" cy="1163543"/>
          </a:xfrm>
          <a:custGeom>
            <a:avLst/>
            <a:gdLst/>
            <a:ahLst/>
            <a:cxnLst/>
            <a:rect l="0" t="0" r="0" b="0"/>
            <a:pathLst>
              <a:path w="38393" h="45411" extrusionOk="0">
                <a:moveTo>
                  <a:pt x="0" y="0"/>
                </a:moveTo>
                <a:cubicBezTo>
                  <a:pt x="6398" y="3715"/>
                  <a:pt x="38393" y="14724"/>
                  <a:pt x="38393" y="22293"/>
                </a:cubicBezTo>
                <a:cubicBezTo>
                  <a:pt x="38393" y="29861"/>
                  <a:pt x="6398" y="41558"/>
                  <a:pt x="0" y="45411"/>
                </a:cubicBezTo>
              </a:path>
            </a:pathLst>
          </a:custGeom>
          <a:noFill/>
          <a:ln w="19050" cap="flat" cmpd="sng">
            <a:solidFill>
              <a:srgbClr val="000000"/>
            </a:solidFill>
            <a:prstDash val="solid"/>
            <a:round/>
            <a:headEnd type="none" w="lg" len="lg"/>
            <a:tailEnd type="none" w="lg" len="lg"/>
          </a:ln>
        </p:spPr>
      </p:sp>
      <p:sp>
        <p:nvSpPr>
          <p:cNvPr id="988" name="Shape 988"/>
          <p:cNvSpPr txBox="1"/>
          <p:nvPr/>
        </p:nvSpPr>
        <p:spPr>
          <a:xfrm>
            <a:off x="3521426" y="3065526"/>
            <a:ext cx="1687210" cy="396549"/>
          </a:xfrm>
          <a:prstGeom prst="rect">
            <a:avLst/>
          </a:prstGeom>
          <a:solidFill>
            <a:schemeClr val="lt1"/>
          </a:solidFill>
          <a:ln>
            <a:noFill/>
          </a:ln>
        </p:spPr>
        <p:txBody>
          <a:bodyPr lIns="91425" tIns="91425" rIns="91425" bIns="91425" anchor="ctr" anchorCtr="1">
            <a:noAutofit/>
          </a:bodyPr>
          <a:lstStyle/>
          <a:p>
            <a:pPr algn="ctr"/>
            <a:r>
              <a:rPr lang="en-US" sz="2200" dirty="0">
                <a:solidFill>
                  <a:srgbClr val="FF0000"/>
                </a:solidFill>
                <a:latin typeface="+mn-lt"/>
                <a:ea typeface="Calibri Regular" charset="0"/>
                <a:cs typeface="Calibri Regular" charset="0"/>
                <a:sym typeface="Shadows Into Light"/>
              </a:rPr>
              <a:t>Imprecision!</a:t>
            </a:r>
          </a:p>
        </p:txBody>
      </p:sp>
      <p:sp>
        <p:nvSpPr>
          <p:cNvPr id="31" name="Shape 923"/>
          <p:cNvSpPr txBox="1"/>
          <p:nvPr/>
        </p:nvSpPr>
        <p:spPr>
          <a:xfrm>
            <a:off x="2680175" y="3423975"/>
            <a:ext cx="779100" cy="8574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r>
              <a:rPr lang="en-US" sz="1600" b="1">
                <a:latin typeface="Consolas"/>
                <a:ea typeface="Consolas"/>
                <a:cs typeface="Consolas"/>
                <a:sym typeface="Consolas"/>
              </a:rPr>
              <a:t>v = z</a:t>
            </a:r>
          </a:p>
          <a:p>
            <a:r>
              <a:rPr lang="en-US" sz="1600" b="1" dirty="0">
                <a:latin typeface="Consolas"/>
                <a:ea typeface="Consolas"/>
                <a:cs typeface="Consolas"/>
                <a:sym typeface="Consolas"/>
              </a:rPr>
              <a:t>u = v</a:t>
            </a:r>
          </a:p>
          <a:p>
            <a:r>
              <a:rPr lang="en-US" sz="1600" b="1" dirty="0">
                <a:latin typeface="Consolas"/>
                <a:ea typeface="Consolas"/>
                <a:cs typeface="Consolas"/>
                <a:sym typeface="Consolas"/>
              </a:rPr>
              <a:t>w = u</a:t>
            </a:r>
          </a:p>
        </p:txBody>
      </p:sp>
      <p:cxnSp>
        <p:nvCxnSpPr>
          <p:cNvPr id="33" name="Shape 925"/>
          <p:cNvCxnSpPr/>
          <p:nvPr/>
        </p:nvCxnSpPr>
        <p:spPr>
          <a:xfrm>
            <a:off x="1765300" y="3327400"/>
            <a:ext cx="914875" cy="525275"/>
          </a:xfrm>
          <a:prstGeom prst="straightConnector1">
            <a:avLst/>
          </a:prstGeom>
          <a:noFill/>
          <a:ln w="19050" cap="flat" cmpd="sng">
            <a:solidFill>
              <a:schemeClr val="dk2"/>
            </a:solidFill>
            <a:prstDash val="solid"/>
            <a:round/>
            <a:headEnd type="none" w="lg" len="lg"/>
            <a:tailEnd type="triangle" w="lg" len="lg"/>
          </a:ln>
        </p:spPr>
      </p:cxnSp>
      <p:sp>
        <p:nvSpPr>
          <p:cNvPr id="34" name="Shape 912"/>
          <p:cNvSpPr txBox="1"/>
          <p:nvPr/>
        </p:nvSpPr>
        <p:spPr>
          <a:xfrm>
            <a:off x="464455" y="2159000"/>
            <a:ext cx="1858817" cy="24511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endParaRPr lang="en-US" sz="1600" b="1" dirty="0" smtClean="0">
              <a:latin typeface="Consolas"/>
              <a:ea typeface="Consolas"/>
              <a:cs typeface="Consolas"/>
              <a:sym typeface="Consolas"/>
            </a:endParaRPr>
          </a:p>
          <a:p>
            <a:r>
              <a:rPr lang="en-US" sz="1600" b="1" dirty="0" smtClean="0">
                <a:latin typeface="Consolas"/>
                <a:ea typeface="Consolas"/>
                <a:cs typeface="Consolas"/>
                <a:sym typeface="Consolas"/>
              </a:rPr>
              <a:t> x </a:t>
            </a:r>
            <a:r>
              <a:rPr lang="en-US" sz="1600" b="1" dirty="0">
                <a:latin typeface="Consolas"/>
                <a:ea typeface="Consolas"/>
                <a:cs typeface="Consolas"/>
                <a:sym typeface="Consolas"/>
              </a:rPr>
              <a:t>= new </a:t>
            </a:r>
            <a:r>
              <a:rPr lang="en-US" sz="1600" b="1" dirty="0" smtClean="0">
                <a:latin typeface="Consolas"/>
                <a:ea typeface="Consolas"/>
                <a:cs typeface="Consolas"/>
                <a:sym typeface="Consolas"/>
              </a:rPr>
              <a:t>h1;</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z </a:t>
            </a:r>
            <a:r>
              <a:rPr lang="en-US" sz="1600" b="1" dirty="0">
                <a:latin typeface="Consolas"/>
                <a:ea typeface="Consolas"/>
                <a:cs typeface="Consolas"/>
                <a:sym typeface="Consolas"/>
              </a:rPr>
              <a:t>= new </a:t>
            </a:r>
            <a:r>
              <a:rPr lang="en-US" sz="1600" b="1" dirty="0" smtClean="0">
                <a:latin typeface="Consolas"/>
                <a:ea typeface="Consolas"/>
                <a:cs typeface="Consolas"/>
                <a:sym typeface="Consolas"/>
              </a:rPr>
              <a:t>h2;</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y </a:t>
            </a:r>
            <a:r>
              <a:rPr lang="en-US" sz="1600" b="1" dirty="0">
                <a:latin typeface="Consolas"/>
                <a:ea typeface="Consolas"/>
                <a:cs typeface="Consolas"/>
                <a:sym typeface="Consolas"/>
              </a:rPr>
              <a:t>= f(x</a:t>
            </a:r>
            <a:r>
              <a:rPr lang="en-US" sz="1600" b="1" dirty="0" smtClean="0">
                <a:latin typeface="Consolas"/>
                <a:ea typeface="Consolas"/>
                <a:cs typeface="Consolas"/>
                <a:sym typeface="Consolas"/>
              </a:rPr>
              <a:t>);</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w </a:t>
            </a:r>
            <a:r>
              <a:rPr lang="en-US" sz="1600" b="1" dirty="0">
                <a:latin typeface="Consolas"/>
                <a:ea typeface="Consolas"/>
                <a:cs typeface="Consolas"/>
                <a:sym typeface="Consolas"/>
              </a:rPr>
              <a:t>= f(z</a:t>
            </a:r>
            <a:r>
              <a:rPr lang="en-US" sz="1600" b="1" dirty="0" smtClean="0">
                <a:latin typeface="Consolas"/>
                <a:ea typeface="Consolas"/>
                <a:cs typeface="Consolas"/>
                <a:sym typeface="Consolas"/>
              </a:rPr>
              <a:t>);</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f(v</a:t>
            </a:r>
            <a:r>
              <a:rPr lang="en-US" sz="1600" b="1" dirty="0">
                <a:latin typeface="Consolas"/>
                <a:ea typeface="Consolas"/>
                <a:cs typeface="Consolas"/>
                <a:sym typeface="Consolas"/>
              </a:rPr>
              <a:t>) {</a:t>
            </a:r>
          </a:p>
          <a:p>
            <a:r>
              <a:rPr lang="en-US" sz="1600" b="1" dirty="0" smtClean="0">
                <a:latin typeface="Consolas"/>
                <a:ea typeface="Consolas"/>
                <a:cs typeface="Consolas"/>
                <a:sym typeface="Consolas"/>
              </a:rPr>
              <a:t>     </a:t>
            </a:r>
            <a:r>
              <a:rPr lang="en-US" sz="1600" b="1" dirty="0">
                <a:latin typeface="Consolas"/>
                <a:ea typeface="Consolas"/>
                <a:cs typeface="Consolas"/>
                <a:sym typeface="Consolas"/>
              </a:rPr>
              <a:t>u = </a:t>
            </a:r>
            <a:r>
              <a:rPr lang="en-US" sz="1600" b="1" dirty="0" smtClean="0">
                <a:latin typeface="Consolas"/>
                <a:ea typeface="Consolas"/>
                <a:cs typeface="Consolas"/>
                <a:sym typeface="Consolas"/>
              </a:rPr>
              <a:t>v;</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r>
              <a:rPr lang="en-US" sz="1600" b="1" dirty="0">
                <a:latin typeface="Consolas"/>
                <a:ea typeface="Consolas"/>
                <a:cs typeface="Consolas"/>
                <a:sym typeface="Consolas"/>
              </a:rPr>
              <a:t>return </a:t>
            </a:r>
            <a:r>
              <a:rPr lang="en-US" sz="1600" b="1" dirty="0" smtClean="0">
                <a:latin typeface="Consolas"/>
                <a:ea typeface="Consolas"/>
                <a:cs typeface="Consolas"/>
                <a:sym typeface="Consolas"/>
              </a:rPr>
              <a:t>u;</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endParaRPr lang="en-US" sz="1600" b="1" dirty="0">
              <a:latin typeface="Consolas"/>
              <a:ea typeface="Consolas"/>
              <a:cs typeface="Consolas"/>
              <a:sym typeface="Consolas"/>
            </a:endParaRPr>
          </a:p>
        </p:txBody>
      </p:sp>
      <p:sp>
        <p:nvSpPr>
          <p:cNvPr id="36" name="Shape 922"/>
          <p:cNvSpPr txBox="1"/>
          <p:nvPr/>
        </p:nvSpPr>
        <p:spPr>
          <a:xfrm>
            <a:off x="2680175" y="2242875"/>
            <a:ext cx="779100" cy="8574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r>
              <a:rPr lang="en-US" sz="1600" b="1">
                <a:latin typeface="Consolas"/>
                <a:ea typeface="Consolas"/>
                <a:cs typeface="Consolas"/>
                <a:sym typeface="Consolas"/>
              </a:rPr>
              <a:t>v = x</a:t>
            </a:r>
          </a:p>
          <a:p>
            <a:r>
              <a:rPr lang="en-US" sz="1600" b="1" dirty="0">
                <a:latin typeface="Consolas"/>
                <a:ea typeface="Consolas"/>
                <a:cs typeface="Consolas"/>
                <a:sym typeface="Consolas"/>
              </a:rPr>
              <a:t>u = v</a:t>
            </a:r>
          </a:p>
          <a:p>
            <a:r>
              <a:rPr lang="en-US" sz="1600" b="1" dirty="0">
                <a:latin typeface="Consolas"/>
                <a:ea typeface="Consolas"/>
                <a:cs typeface="Consolas"/>
                <a:sym typeface="Consolas"/>
              </a:rPr>
              <a:t>y = u</a:t>
            </a:r>
          </a:p>
        </p:txBody>
      </p:sp>
      <p:cxnSp>
        <p:nvCxnSpPr>
          <p:cNvPr id="37" name="Shape 924"/>
          <p:cNvCxnSpPr/>
          <p:nvPr/>
        </p:nvCxnSpPr>
        <p:spPr>
          <a:xfrm flipV="1">
            <a:off x="1765300" y="2671575"/>
            <a:ext cx="914875" cy="428700"/>
          </a:xfrm>
          <a:prstGeom prst="straightConnector1">
            <a:avLst/>
          </a:prstGeom>
          <a:noFill/>
          <a:ln w="19050" cap="flat" cmpd="sng">
            <a:solidFill>
              <a:schemeClr val="dk2"/>
            </a:solidFill>
            <a:prstDash val="solid"/>
            <a:round/>
            <a:headEnd type="none" w="lg" len="lg"/>
            <a:tailEnd type="triangle" w="lg" len="lg"/>
          </a:ln>
        </p:spPr>
      </p:cxnSp>
      <p:sp>
        <p:nvSpPr>
          <p:cNvPr id="30" name="Shape 936"/>
          <p:cNvSpPr/>
          <p:nvPr/>
        </p:nvSpPr>
        <p:spPr>
          <a:xfrm>
            <a:off x="6626429" y="2061313"/>
            <a:ext cx="407399"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2000" b="1" dirty="0">
                <a:latin typeface="Consolas"/>
                <a:ea typeface="Consolas"/>
                <a:cs typeface="Consolas"/>
                <a:sym typeface="Consolas"/>
              </a:rPr>
              <a:t>z</a:t>
            </a:r>
          </a:p>
        </p:txBody>
      </p:sp>
      <p:sp>
        <p:nvSpPr>
          <p:cNvPr id="32" name="Shape 937"/>
          <p:cNvSpPr/>
          <p:nvPr/>
        </p:nvSpPr>
        <p:spPr>
          <a:xfrm>
            <a:off x="5380963" y="3167233"/>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400" b="1"/>
              <a:t>h1</a:t>
            </a:r>
          </a:p>
        </p:txBody>
      </p:sp>
      <p:sp>
        <p:nvSpPr>
          <p:cNvPr id="35" name="Shape 938"/>
          <p:cNvSpPr/>
          <p:nvPr/>
        </p:nvSpPr>
        <p:spPr>
          <a:xfrm>
            <a:off x="5541727" y="2056887"/>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2000" b="1">
                <a:latin typeface="Consolas"/>
                <a:ea typeface="Consolas"/>
                <a:cs typeface="Consolas"/>
                <a:sym typeface="Consolas"/>
              </a:rPr>
              <a:t>x</a:t>
            </a:r>
          </a:p>
        </p:txBody>
      </p:sp>
      <p:sp>
        <p:nvSpPr>
          <p:cNvPr id="38" name="Shape 939"/>
          <p:cNvSpPr/>
          <p:nvPr/>
        </p:nvSpPr>
        <p:spPr>
          <a:xfrm>
            <a:off x="6485287" y="3155333"/>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400" b="1"/>
              <a:t>h2</a:t>
            </a:r>
          </a:p>
        </p:txBody>
      </p:sp>
      <p:sp>
        <p:nvSpPr>
          <p:cNvPr id="39" name="Shape 940"/>
          <p:cNvSpPr/>
          <p:nvPr/>
        </p:nvSpPr>
        <p:spPr>
          <a:xfrm>
            <a:off x="4425603" y="206131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2000" b="1" dirty="0" smtClean="0">
                <a:latin typeface="Consolas"/>
                <a:ea typeface="Consolas"/>
                <a:cs typeface="Consolas"/>
                <a:sym typeface="Consolas"/>
              </a:rPr>
              <a:t>y</a:t>
            </a:r>
            <a:endParaRPr lang="en-US" sz="2000" b="1" dirty="0">
              <a:latin typeface="Consolas"/>
              <a:ea typeface="Consolas"/>
              <a:cs typeface="Consolas"/>
              <a:sym typeface="Consolas"/>
            </a:endParaRPr>
          </a:p>
        </p:txBody>
      </p:sp>
      <p:sp>
        <p:nvSpPr>
          <p:cNvPr id="40" name="Shape 941"/>
          <p:cNvSpPr/>
          <p:nvPr/>
        </p:nvSpPr>
        <p:spPr>
          <a:xfrm>
            <a:off x="7731227" y="206131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2000" b="1" dirty="0" smtClean="0">
                <a:latin typeface="Consolas"/>
                <a:ea typeface="Consolas"/>
                <a:cs typeface="Consolas"/>
                <a:sym typeface="Consolas"/>
              </a:rPr>
              <a:t>w</a:t>
            </a:r>
            <a:endParaRPr lang="en-US" sz="2000" b="1" dirty="0">
              <a:latin typeface="Consolas"/>
              <a:ea typeface="Consolas"/>
              <a:cs typeface="Consolas"/>
              <a:sym typeface="Consolas"/>
            </a:endParaRPr>
          </a:p>
        </p:txBody>
      </p:sp>
      <p:sp>
        <p:nvSpPr>
          <p:cNvPr id="41" name="Shape 942"/>
          <p:cNvSpPr/>
          <p:nvPr/>
        </p:nvSpPr>
        <p:spPr>
          <a:xfrm>
            <a:off x="6650223" y="413141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2000" b="1">
                <a:latin typeface="Consolas"/>
                <a:ea typeface="Consolas"/>
                <a:cs typeface="Consolas"/>
                <a:sym typeface="Consolas"/>
              </a:rPr>
              <a:t>v</a:t>
            </a:r>
          </a:p>
        </p:txBody>
      </p:sp>
      <p:sp>
        <p:nvSpPr>
          <p:cNvPr id="42" name="Shape 943"/>
          <p:cNvSpPr/>
          <p:nvPr/>
        </p:nvSpPr>
        <p:spPr>
          <a:xfrm>
            <a:off x="5545683" y="4126987"/>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2000" b="1">
                <a:latin typeface="Consolas"/>
                <a:ea typeface="Consolas"/>
                <a:cs typeface="Consolas"/>
                <a:sym typeface="Consolas"/>
              </a:rPr>
              <a:t>u</a:t>
            </a:r>
          </a:p>
        </p:txBody>
      </p:sp>
      <p:cxnSp>
        <p:nvCxnSpPr>
          <p:cNvPr id="43" name="Shape 944"/>
          <p:cNvCxnSpPr/>
          <p:nvPr/>
        </p:nvCxnSpPr>
        <p:spPr>
          <a:xfrm flipH="1" flipV="1">
            <a:off x="4629303" y="2492413"/>
            <a:ext cx="1120810" cy="674820"/>
          </a:xfrm>
          <a:prstGeom prst="straightConnector1">
            <a:avLst/>
          </a:prstGeom>
          <a:noFill/>
          <a:ln w="28575" cap="flat" cmpd="sng">
            <a:solidFill>
              <a:srgbClr val="0000FF"/>
            </a:solidFill>
            <a:prstDash val="solid"/>
            <a:round/>
            <a:headEnd type="triangle" w="lg" len="lg"/>
            <a:tailEnd type="none" w="lg" len="lg"/>
          </a:ln>
        </p:spPr>
      </p:cxnSp>
      <p:cxnSp>
        <p:nvCxnSpPr>
          <p:cNvPr id="44" name="Shape 945"/>
          <p:cNvCxnSpPr/>
          <p:nvPr/>
        </p:nvCxnSpPr>
        <p:spPr>
          <a:xfrm flipH="1" flipV="1">
            <a:off x="4629303" y="2492413"/>
            <a:ext cx="2225134" cy="662920"/>
          </a:xfrm>
          <a:prstGeom prst="straightConnector1">
            <a:avLst/>
          </a:prstGeom>
          <a:noFill/>
          <a:ln w="28575" cap="flat" cmpd="sng">
            <a:solidFill>
              <a:srgbClr val="FF0000"/>
            </a:solidFill>
            <a:prstDash val="solid"/>
            <a:round/>
            <a:headEnd type="triangle" w="lg" len="lg"/>
            <a:tailEnd type="none" w="lg" len="lg"/>
          </a:ln>
        </p:spPr>
      </p:cxnSp>
      <p:cxnSp>
        <p:nvCxnSpPr>
          <p:cNvPr id="45" name="Shape 946"/>
          <p:cNvCxnSpPr/>
          <p:nvPr/>
        </p:nvCxnSpPr>
        <p:spPr>
          <a:xfrm flipH="1" flipV="1">
            <a:off x="5745427" y="2487987"/>
            <a:ext cx="4686" cy="679246"/>
          </a:xfrm>
          <a:prstGeom prst="straightConnector1">
            <a:avLst/>
          </a:prstGeom>
          <a:noFill/>
          <a:ln w="28575" cap="flat" cmpd="sng">
            <a:solidFill>
              <a:srgbClr val="0000FF"/>
            </a:solidFill>
            <a:prstDash val="solid"/>
            <a:round/>
            <a:headEnd type="triangle" w="lg" len="lg"/>
            <a:tailEnd type="none" w="lg" len="lg"/>
          </a:ln>
        </p:spPr>
      </p:cxnSp>
      <p:cxnSp>
        <p:nvCxnSpPr>
          <p:cNvPr id="48" name="Shape 949"/>
          <p:cNvCxnSpPr/>
          <p:nvPr/>
        </p:nvCxnSpPr>
        <p:spPr>
          <a:xfrm flipH="1" flipV="1">
            <a:off x="6830129" y="2492413"/>
            <a:ext cx="24308" cy="662920"/>
          </a:xfrm>
          <a:prstGeom prst="straightConnector1">
            <a:avLst/>
          </a:prstGeom>
          <a:noFill/>
          <a:ln w="28575" cap="flat" cmpd="sng">
            <a:solidFill>
              <a:srgbClr val="0000FF"/>
            </a:solidFill>
            <a:prstDash val="solid"/>
            <a:round/>
            <a:headEnd type="triangle" w="lg" len="lg"/>
            <a:tailEnd type="none" w="lg" len="lg"/>
          </a:ln>
        </p:spPr>
      </p:cxnSp>
      <p:cxnSp>
        <p:nvCxnSpPr>
          <p:cNvPr id="49" name="Shape 950"/>
          <p:cNvCxnSpPr/>
          <p:nvPr/>
        </p:nvCxnSpPr>
        <p:spPr>
          <a:xfrm flipV="1">
            <a:off x="5750113" y="2492413"/>
            <a:ext cx="2184814" cy="674820"/>
          </a:xfrm>
          <a:prstGeom prst="straightConnector1">
            <a:avLst/>
          </a:prstGeom>
          <a:noFill/>
          <a:ln w="28575" cap="flat" cmpd="sng">
            <a:solidFill>
              <a:srgbClr val="FF0000"/>
            </a:solidFill>
            <a:prstDash val="solid"/>
            <a:round/>
            <a:headEnd type="triangle" w="lg" len="lg"/>
            <a:tailEnd type="none" w="lg" len="lg"/>
          </a:ln>
        </p:spPr>
      </p:cxnSp>
      <p:cxnSp>
        <p:nvCxnSpPr>
          <p:cNvPr id="50" name="Shape 951"/>
          <p:cNvCxnSpPr/>
          <p:nvPr/>
        </p:nvCxnSpPr>
        <p:spPr>
          <a:xfrm flipV="1">
            <a:off x="6854437" y="2492413"/>
            <a:ext cx="1080490" cy="662920"/>
          </a:xfrm>
          <a:prstGeom prst="straightConnector1">
            <a:avLst/>
          </a:prstGeom>
          <a:noFill/>
          <a:ln w="28575" cap="flat" cmpd="sng">
            <a:solidFill>
              <a:srgbClr val="0000FF"/>
            </a:solidFill>
            <a:prstDash val="solid"/>
            <a:round/>
            <a:headEnd type="triangle" w="lg" len="lg"/>
            <a:tailEnd type="none" w="lg" len="lg"/>
          </a:ln>
        </p:spPr>
      </p:cxnSp>
      <p:cxnSp>
        <p:nvCxnSpPr>
          <p:cNvPr id="51" name="Shape 952"/>
          <p:cNvCxnSpPr/>
          <p:nvPr/>
        </p:nvCxnSpPr>
        <p:spPr>
          <a:xfrm flipH="1">
            <a:off x="5749383" y="3558133"/>
            <a:ext cx="730" cy="568854"/>
          </a:xfrm>
          <a:prstGeom prst="straightConnector1">
            <a:avLst/>
          </a:prstGeom>
          <a:noFill/>
          <a:ln w="28575" cap="flat" cmpd="sng">
            <a:solidFill>
              <a:srgbClr val="0000FF"/>
            </a:solidFill>
            <a:prstDash val="solid"/>
            <a:round/>
            <a:headEnd type="triangle" w="lg" len="lg"/>
            <a:tailEnd type="none" w="lg" len="lg"/>
          </a:ln>
        </p:spPr>
      </p:cxnSp>
      <p:cxnSp>
        <p:nvCxnSpPr>
          <p:cNvPr id="52" name="Shape 953"/>
          <p:cNvCxnSpPr/>
          <p:nvPr/>
        </p:nvCxnSpPr>
        <p:spPr>
          <a:xfrm flipH="1">
            <a:off x="5749383" y="3546233"/>
            <a:ext cx="1105054" cy="580754"/>
          </a:xfrm>
          <a:prstGeom prst="straightConnector1">
            <a:avLst/>
          </a:prstGeom>
          <a:noFill/>
          <a:ln w="28575" cap="flat" cmpd="sng">
            <a:solidFill>
              <a:srgbClr val="0000FF"/>
            </a:solidFill>
            <a:prstDash val="solid"/>
            <a:round/>
            <a:headEnd type="triangle" w="lg" len="lg"/>
            <a:tailEnd type="none" w="lg" len="lg"/>
          </a:ln>
        </p:spPr>
      </p:cxnSp>
      <p:cxnSp>
        <p:nvCxnSpPr>
          <p:cNvPr id="53" name="Shape 954"/>
          <p:cNvCxnSpPr/>
          <p:nvPr/>
        </p:nvCxnSpPr>
        <p:spPr>
          <a:xfrm>
            <a:off x="5750113" y="3558133"/>
            <a:ext cx="1103810" cy="573280"/>
          </a:xfrm>
          <a:prstGeom prst="straightConnector1">
            <a:avLst/>
          </a:prstGeom>
          <a:noFill/>
          <a:ln w="28575" cap="flat" cmpd="sng">
            <a:solidFill>
              <a:srgbClr val="0000FF"/>
            </a:solidFill>
            <a:prstDash val="solid"/>
            <a:round/>
            <a:headEnd type="triangle" w="lg" len="lg"/>
            <a:tailEnd type="none" w="lg" len="lg"/>
          </a:ln>
        </p:spPr>
      </p:cxnSp>
      <p:cxnSp>
        <p:nvCxnSpPr>
          <p:cNvPr id="54" name="Shape 955"/>
          <p:cNvCxnSpPr/>
          <p:nvPr/>
        </p:nvCxnSpPr>
        <p:spPr>
          <a:xfrm flipH="1">
            <a:off x="6853923" y="3546233"/>
            <a:ext cx="514" cy="585180"/>
          </a:xfrm>
          <a:prstGeom prst="straightConnector1">
            <a:avLst/>
          </a:prstGeom>
          <a:noFill/>
          <a:ln w="28575" cap="flat" cmpd="sng">
            <a:solidFill>
              <a:srgbClr val="0000FF"/>
            </a:solidFill>
            <a:prstDash val="solid"/>
            <a:round/>
            <a:headEnd type="triangl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Shape 995"/>
          <p:cNvSpPr txBox="1">
            <a:spLocks noGrp="1"/>
          </p:cNvSpPr>
          <p:nvPr>
            <p:ph type="title"/>
          </p:nvPr>
        </p:nvSpPr>
        <p:spPr>
          <a:prstGeom prst="rect">
            <a:avLst/>
          </a:prstGeom>
        </p:spPr>
        <p:txBody>
          <a:bodyPr vert="horz" lIns="91425" tIns="91425" rIns="91425" bIns="91425" rtlCol="0" anchor="ctr" anchorCtr="0">
            <a:noAutofit/>
          </a:bodyPr>
          <a:lstStyle/>
          <a:p>
            <a:r>
              <a:rPr lang="en-US" sz="3800" dirty="0"/>
              <a:t>Cloning-Based </a:t>
            </a:r>
            <a:r>
              <a:rPr lang="en-US" sz="3800" dirty="0" smtClean="0"/>
              <a:t>Inter-procedural </a:t>
            </a:r>
            <a:r>
              <a:rPr lang="en-US" sz="3800" dirty="0"/>
              <a:t>Analysis</a:t>
            </a:r>
          </a:p>
        </p:txBody>
      </p:sp>
      <p:cxnSp>
        <p:nvCxnSpPr>
          <p:cNvPr id="1007" name="Shape 1007"/>
          <p:cNvCxnSpPr>
            <a:stCxn id="38" idx="4"/>
            <a:endCxn id="1008" idx="0"/>
          </p:cNvCxnSpPr>
          <p:nvPr/>
        </p:nvCxnSpPr>
        <p:spPr>
          <a:xfrm flipH="1">
            <a:off x="4629303" y="3558133"/>
            <a:ext cx="1120810" cy="573280"/>
          </a:xfrm>
          <a:prstGeom prst="straightConnector1">
            <a:avLst/>
          </a:prstGeom>
          <a:noFill/>
          <a:ln w="28575" cap="flat" cmpd="sng">
            <a:solidFill>
              <a:srgbClr val="0000FF"/>
            </a:solidFill>
            <a:prstDash val="solid"/>
            <a:round/>
            <a:headEnd type="triangle" w="lg" len="lg"/>
            <a:tailEnd type="none" w="lg" len="lg"/>
          </a:ln>
        </p:spPr>
      </p:cxnSp>
      <p:cxnSp>
        <p:nvCxnSpPr>
          <p:cNvPr id="1016" name="Shape 1016"/>
          <p:cNvCxnSpPr>
            <a:stCxn id="40" idx="4"/>
            <a:endCxn id="1017" idx="0"/>
          </p:cNvCxnSpPr>
          <p:nvPr/>
        </p:nvCxnSpPr>
        <p:spPr>
          <a:xfrm>
            <a:off x="6854437" y="3546233"/>
            <a:ext cx="1080490" cy="578375"/>
          </a:xfrm>
          <a:prstGeom prst="straightConnector1">
            <a:avLst/>
          </a:prstGeom>
          <a:noFill/>
          <a:ln w="28575" cap="flat" cmpd="sng">
            <a:solidFill>
              <a:srgbClr val="0000FF"/>
            </a:solidFill>
            <a:prstDash val="solid"/>
            <a:round/>
            <a:headEnd type="triangle" w="lg" len="lg"/>
            <a:tailEnd type="none" w="lg" len="lg"/>
          </a:ln>
        </p:spPr>
      </p:cxnSp>
      <p:sp>
        <p:nvSpPr>
          <p:cNvPr id="1008" name="Shape 1008"/>
          <p:cNvSpPr/>
          <p:nvPr/>
        </p:nvSpPr>
        <p:spPr>
          <a:xfrm>
            <a:off x="4425603" y="413141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buClr>
                <a:schemeClr val="dk1"/>
              </a:buClr>
              <a:buSzPct val="68750"/>
            </a:pPr>
            <a:r>
              <a:rPr lang="en-US" sz="1600" b="1" dirty="0" err="1" smtClean="0">
                <a:solidFill>
                  <a:srgbClr val="BF9000"/>
                </a:solidFill>
                <a:latin typeface="Consolas"/>
                <a:ea typeface="Consolas"/>
                <a:cs typeface="Consolas"/>
                <a:sym typeface="Consolas"/>
              </a:rPr>
              <a:t>ui</a:t>
            </a:r>
            <a:endParaRPr lang="en-US" sz="1600" b="1" dirty="0">
              <a:solidFill>
                <a:srgbClr val="BF9000"/>
              </a:solidFill>
              <a:latin typeface="Consolas"/>
              <a:ea typeface="Consolas"/>
              <a:cs typeface="Consolas"/>
              <a:sym typeface="Consolas"/>
            </a:endParaRPr>
          </a:p>
        </p:txBody>
      </p:sp>
      <p:sp>
        <p:nvSpPr>
          <p:cNvPr id="1017" name="Shape 1017"/>
          <p:cNvSpPr/>
          <p:nvPr/>
        </p:nvSpPr>
        <p:spPr>
          <a:xfrm>
            <a:off x="7731227" y="4124608"/>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buClr>
                <a:schemeClr val="dk1"/>
              </a:buClr>
              <a:buSzPct val="68750"/>
            </a:pPr>
            <a:r>
              <a:rPr lang="en-US" sz="1600" b="1">
                <a:solidFill>
                  <a:srgbClr val="FF00FF"/>
                </a:solidFill>
                <a:latin typeface="Consolas"/>
                <a:ea typeface="Consolas"/>
                <a:cs typeface="Consolas"/>
                <a:sym typeface="Consolas"/>
              </a:rPr>
              <a:t>uj</a:t>
            </a:r>
            <a:endParaRPr lang="en-US" sz="1600" b="1" dirty="0">
              <a:solidFill>
                <a:srgbClr val="FF00FF"/>
              </a:solidFill>
              <a:latin typeface="Consolas"/>
              <a:ea typeface="Consolas"/>
              <a:cs typeface="Consolas"/>
              <a:sym typeface="Consolas"/>
            </a:endParaRPr>
          </a:p>
        </p:txBody>
      </p:sp>
      <p:sp>
        <p:nvSpPr>
          <p:cNvPr id="3" name="Rectangle 2"/>
          <p:cNvSpPr/>
          <p:nvPr/>
        </p:nvSpPr>
        <p:spPr>
          <a:xfrm>
            <a:off x="374616" y="4799428"/>
            <a:ext cx="8021897" cy="1343445"/>
          </a:xfrm>
          <a:prstGeom prst="rect">
            <a:avLst/>
          </a:prstGeom>
        </p:spPr>
        <p:txBody>
          <a:bodyPr wrap="square">
            <a:spAutoFit/>
          </a:bodyPr>
          <a:lstStyle/>
          <a:p>
            <a:pPr>
              <a:lnSpc>
                <a:spcPct val="115000"/>
              </a:lnSpc>
              <a:spcBef>
                <a:spcPts val="591"/>
              </a:spcBef>
            </a:pPr>
            <a:r>
              <a:rPr lang="en-US" sz="2600" dirty="0">
                <a:latin typeface="+mn-lt"/>
                <a:ea typeface="Calibri Regular" charset="0"/>
                <a:cs typeface="Calibri Regular" charset="0"/>
                <a:sym typeface="Shadows Into Light"/>
              </a:rPr>
              <a:t>Achieves context sensitivity by </a:t>
            </a:r>
            <a:r>
              <a:rPr lang="en-US" sz="2600" b="1" dirty="0" err="1">
                <a:solidFill>
                  <a:srgbClr val="7030A0"/>
                </a:solidFill>
                <a:latin typeface="+mn-lt"/>
                <a:ea typeface="Calibri Regular" charset="0"/>
                <a:cs typeface="Calibri Regular" charset="0"/>
                <a:sym typeface="Shadows Into Light"/>
              </a:rPr>
              <a:t>inlining</a:t>
            </a:r>
            <a:r>
              <a:rPr lang="en-US" sz="2600" dirty="0">
                <a:solidFill>
                  <a:srgbClr val="7030A0"/>
                </a:solidFill>
                <a:latin typeface="+mn-lt"/>
                <a:ea typeface="Calibri Regular" charset="0"/>
                <a:cs typeface="Calibri Regular" charset="0"/>
                <a:sym typeface="Shadows Into Light"/>
              </a:rPr>
              <a:t> </a:t>
            </a:r>
            <a:r>
              <a:rPr lang="en-US" sz="2600" dirty="0">
                <a:latin typeface="+mn-lt"/>
                <a:ea typeface="Calibri Regular" charset="0"/>
                <a:cs typeface="Calibri Regular" charset="0"/>
                <a:sym typeface="Shadows Into Light"/>
              </a:rPr>
              <a:t>procedure </a:t>
            </a:r>
            <a:r>
              <a:rPr lang="en-US" sz="2600" dirty="0" smtClean="0">
                <a:latin typeface="+mn-lt"/>
                <a:ea typeface="Calibri Regular" charset="0"/>
                <a:cs typeface="Calibri Regular" charset="0"/>
                <a:sym typeface="Shadows Into Light"/>
              </a:rPr>
              <a:t>calls</a:t>
            </a:r>
          </a:p>
          <a:p>
            <a:pPr>
              <a:lnSpc>
                <a:spcPct val="115000"/>
              </a:lnSpc>
              <a:spcBef>
                <a:spcPts val="591"/>
              </a:spcBef>
            </a:pPr>
            <a:endParaRPr lang="en-US" sz="1000" dirty="0">
              <a:latin typeface="+mn-lt"/>
              <a:ea typeface="Calibri Regular" charset="0"/>
              <a:cs typeface="Calibri Regular" charset="0"/>
              <a:sym typeface="Shadows Into Light"/>
            </a:endParaRPr>
          </a:p>
          <a:p>
            <a:pPr>
              <a:lnSpc>
                <a:spcPct val="115000"/>
              </a:lnSpc>
              <a:spcBef>
                <a:spcPts val="591"/>
              </a:spcBef>
            </a:pPr>
            <a:r>
              <a:rPr lang="en-US" sz="2600" dirty="0">
                <a:latin typeface="+mn-lt"/>
                <a:ea typeface="Calibri Regular" charset="0"/>
                <a:cs typeface="Calibri Regular" charset="0"/>
                <a:sym typeface="Shadows Into Light"/>
              </a:rPr>
              <a:t>Cloning depth    :   precision      vs. </a:t>
            </a:r>
            <a:r>
              <a:rPr lang="en-US" sz="2600" dirty="0" smtClean="0">
                <a:latin typeface="+mn-lt"/>
                <a:ea typeface="Calibri Regular" charset="0"/>
                <a:cs typeface="Calibri Regular" charset="0"/>
                <a:sym typeface="Shadows Into Light"/>
              </a:rPr>
              <a:t>scalability</a:t>
            </a:r>
            <a:endParaRPr lang="en-US" sz="2600" dirty="0">
              <a:latin typeface="+mn-lt"/>
              <a:ea typeface="Calibri Regular" charset="0"/>
              <a:cs typeface="Calibri Regular" charset="0"/>
              <a:sym typeface="Shadows Into Light"/>
            </a:endParaRPr>
          </a:p>
        </p:txBody>
      </p:sp>
      <p:sp>
        <p:nvSpPr>
          <p:cNvPr id="29" name="Shape 1026"/>
          <p:cNvSpPr/>
          <p:nvPr/>
        </p:nvSpPr>
        <p:spPr>
          <a:xfrm>
            <a:off x="2385603" y="5680865"/>
            <a:ext cx="211500" cy="368100"/>
          </a:xfrm>
          <a:prstGeom prst="upArrow">
            <a:avLst>
              <a:gd name="adj1" fmla="val 50000"/>
              <a:gd name="adj2" fmla="val 50000"/>
            </a:avLst>
          </a:prstGeom>
          <a:solidFill>
            <a:srgbClr val="0000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sz="1400"/>
          </a:p>
        </p:txBody>
      </p:sp>
      <p:sp>
        <p:nvSpPr>
          <p:cNvPr id="30" name="Shape 1027"/>
          <p:cNvSpPr/>
          <p:nvPr/>
        </p:nvSpPr>
        <p:spPr>
          <a:xfrm>
            <a:off x="4198524" y="5690250"/>
            <a:ext cx="211500" cy="368100"/>
          </a:xfrm>
          <a:prstGeom prst="upArrow">
            <a:avLst>
              <a:gd name="adj1" fmla="val 50000"/>
              <a:gd name="adj2" fmla="val 50000"/>
            </a:avLst>
          </a:prstGeom>
          <a:solidFill>
            <a:srgbClr val="0000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sz="1400"/>
          </a:p>
        </p:txBody>
      </p:sp>
      <p:sp>
        <p:nvSpPr>
          <p:cNvPr id="31" name="Shape 1028"/>
          <p:cNvSpPr/>
          <p:nvPr/>
        </p:nvSpPr>
        <p:spPr>
          <a:xfrm rot="10800000">
            <a:off x="6434071" y="5699621"/>
            <a:ext cx="211500" cy="368100"/>
          </a:xfrm>
          <a:prstGeom prst="upArrow">
            <a:avLst>
              <a:gd name="adj1" fmla="val 50000"/>
              <a:gd name="adj2" fmla="val 50000"/>
            </a:avLst>
          </a:prstGeom>
          <a:solidFill>
            <a:srgbClr val="0000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sz="1400"/>
          </a:p>
        </p:txBody>
      </p:sp>
      <p:sp>
        <p:nvSpPr>
          <p:cNvPr id="33" name="Shape 997"/>
          <p:cNvSpPr txBox="1"/>
          <p:nvPr/>
        </p:nvSpPr>
        <p:spPr>
          <a:xfrm>
            <a:off x="2870675" y="2242875"/>
            <a:ext cx="978300" cy="8574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r>
              <a:rPr lang="en-US" sz="1600" b="1">
                <a:solidFill>
                  <a:srgbClr val="BF9000"/>
                </a:solidFill>
                <a:latin typeface="Consolas"/>
                <a:ea typeface="Consolas"/>
                <a:cs typeface="Consolas"/>
                <a:sym typeface="Consolas"/>
              </a:rPr>
              <a:t>vi</a:t>
            </a:r>
            <a:r>
              <a:rPr lang="en-US" sz="1600" b="1">
                <a:latin typeface="Consolas"/>
                <a:ea typeface="Consolas"/>
                <a:cs typeface="Consolas"/>
                <a:sym typeface="Consolas"/>
              </a:rPr>
              <a:t> = x</a:t>
            </a:r>
          </a:p>
          <a:p>
            <a:r>
              <a:rPr lang="en-US" sz="1600" b="1" dirty="0" err="1">
                <a:solidFill>
                  <a:srgbClr val="BF9000"/>
                </a:solidFill>
                <a:latin typeface="Consolas"/>
                <a:ea typeface="Consolas"/>
                <a:cs typeface="Consolas"/>
                <a:sym typeface="Consolas"/>
              </a:rPr>
              <a:t>ui</a:t>
            </a:r>
            <a:r>
              <a:rPr lang="en-US" sz="1600" b="1" dirty="0">
                <a:latin typeface="Consolas"/>
                <a:ea typeface="Consolas"/>
                <a:cs typeface="Consolas"/>
                <a:sym typeface="Consolas"/>
              </a:rPr>
              <a:t> =</a:t>
            </a:r>
            <a:r>
              <a:rPr lang="en-US" sz="1600" b="1" dirty="0">
                <a:solidFill>
                  <a:srgbClr val="BF9000"/>
                </a:solidFill>
                <a:latin typeface="Consolas"/>
                <a:ea typeface="Consolas"/>
                <a:cs typeface="Consolas"/>
                <a:sym typeface="Consolas"/>
              </a:rPr>
              <a:t> vi</a:t>
            </a:r>
          </a:p>
          <a:p>
            <a:r>
              <a:rPr lang="en-US" sz="1600" b="1" dirty="0">
                <a:latin typeface="Consolas"/>
                <a:ea typeface="Consolas"/>
                <a:cs typeface="Consolas"/>
                <a:sym typeface="Consolas"/>
              </a:rPr>
              <a:t>y  = </a:t>
            </a:r>
            <a:r>
              <a:rPr lang="en-US" sz="1600" b="1" dirty="0" err="1">
                <a:solidFill>
                  <a:srgbClr val="BF9000"/>
                </a:solidFill>
                <a:latin typeface="Consolas"/>
                <a:ea typeface="Consolas"/>
                <a:cs typeface="Consolas"/>
                <a:sym typeface="Consolas"/>
              </a:rPr>
              <a:t>ui</a:t>
            </a:r>
            <a:endParaRPr lang="en-US" sz="1600" b="1" dirty="0">
              <a:solidFill>
                <a:srgbClr val="BF9000"/>
              </a:solidFill>
              <a:latin typeface="Consolas"/>
              <a:ea typeface="Consolas"/>
              <a:cs typeface="Consolas"/>
              <a:sym typeface="Consolas"/>
            </a:endParaRPr>
          </a:p>
        </p:txBody>
      </p:sp>
      <p:sp>
        <p:nvSpPr>
          <p:cNvPr id="34" name="Shape 998"/>
          <p:cNvSpPr txBox="1"/>
          <p:nvPr/>
        </p:nvSpPr>
        <p:spPr>
          <a:xfrm>
            <a:off x="2870675" y="3462075"/>
            <a:ext cx="978300" cy="8574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r>
              <a:rPr lang="en-US" sz="1600" b="1">
                <a:solidFill>
                  <a:srgbClr val="FF00FF"/>
                </a:solidFill>
                <a:latin typeface="Consolas"/>
                <a:ea typeface="Consolas"/>
                <a:cs typeface="Consolas"/>
                <a:sym typeface="Consolas"/>
              </a:rPr>
              <a:t>vj</a:t>
            </a:r>
            <a:r>
              <a:rPr lang="en-US" sz="1600" b="1">
                <a:latin typeface="Consolas"/>
                <a:ea typeface="Consolas"/>
                <a:cs typeface="Consolas"/>
                <a:sym typeface="Consolas"/>
              </a:rPr>
              <a:t> = z</a:t>
            </a:r>
          </a:p>
          <a:p>
            <a:r>
              <a:rPr lang="en-US" sz="1600" b="1">
                <a:solidFill>
                  <a:srgbClr val="FF00FF"/>
                </a:solidFill>
                <a:latin typeface="Consolas"/>
                <a:ea typeface="Consolas"/>
                <a:cs typeface="Consolas"/>
                <a:sym typeface="Consolas"/>
              </a:rPr>
              <a:t>uj</a:t>
            </a:r>
            <a:r>
              <a:rPr lang="en-US" sz="1600" b="1">
                <a:latin typeface="Consolas"/>
                <a:ea typeface="Consolas"/>
                <a:cs typeface="Consolas"/>
                <a:sym typeface="Consolas"/>
              </a:rPr>
              <a:t> = </a:t>
            </a:r>
            <a:r>
              <a:rPr lang="en-US" sz="1600" b="1">
                <a:solidFill>
                  <a:srgbClr val="FF00FF"/>
                </a:solidFill>
                <a:latin typeface="Consolas"/>
                <a:ea typeface="Consolas"/>
                <a:cs typeface="Consolas"/>
                <a:sym typeface="Consolas"/>
              </a:rPr>
              <a:t>vj</a:t>
            </a:r>
          </a:p>
          <a:p>
            <a:r>
              <a:rPr lang="en-US" sz="1600" b="1">
                <a:latin typeface="Consolas"/>
                <a:ea typeface="Consolas"/>
                <a:cs typeface="Consolas"/>
                <a:sym typeface="Consolas"/>
              </a:rPr>
              <a:t>w  = </a:t>
            </a:r>
            <a:r>
              <a:rPr lang="en-US" sz="1600" b="1">
                <a:solidFill>
                  <a:srgbClr val="FF00FF"/>
                </a:solidFill>
                <a:latin typeface="Consolas"/>
                <a:ea typeface="Consolas"/>
                <a:cs typeface="Consolas"/>
                <a:sym typeface="Consolas"/>
              </a:rPr>
              <a:t>uj</a:t>
            </a:r>
          </a:p>
        </p:txBody>
      </p:sp>
      <p:cxnSp>
        <p:nvCxnSpPr>
          <p:cNvPr id="35" name="Shape 925"/>
          <p:cNvCxnSpPr/>
          <p:nvPr/>
        </p:nvCxnSpPr>
        <p:spPr>
          <a:xfrm>
            <a:off x="1968500" y="3365500"/>
            <a:ext cx="914875" cy="525275"/>
          </a:xfrm>
          <a:prstGeom prst="straightConnector1">
            <a:avLst/>
          </a:prstGeom>
          <a:noFill/>
          <a:ln w="19050" cap="flat" cmpd="sng">
            <a:solidFill>
              <a:schemeClr val="dk2"/>
            </a:solidFill>
            <a:prstDash val="solid"/>
            <a:round/>
            <a:headEnd type="none" w="lg" len="lg"/>
            <a:tailEnd type="triangle" w="lg" len="lg"/>
          </a:ln>
        </p:spPr>
      </p:cxnSp>
      <p:cxnSp>
        <p:nvCxnSpPr>
          <p:cNvPr id="36" name="Shape 924"/>
          <p:cNvCxnSpPr/>
          <p:nvPr/>
        </p:nvCxnSpPr>
        <p:spPr>
          <a:xfrm flipV="1">
            <a:off x="1968500" y="2671575"/>
            <a:ext cx="914875" cy="428700"/>
          </a:xfrm>
          <a:prstGeom prst="straightConnector1">
            <a:avLst/>
          </a:prstGeom>
          <a:noFill/>
          <a:ln w="19050" cap="flat" cmpd="sng">
            <a:solidFill>
              <a:schemeClr val="dk2"/>
            </a:solidFill>
            <a:prstDash val="solid"/>
            <a:round/>
            <a:headEnd type="none" w="lg" len="lg"/>
            <a:tailEnd type="triangle" w="lg" len="lg"/>
          </a:ln>
        </p:spPr>
      </p:cxnSp>
      <p:sp>
        <p:nvSpPr>
          <p:cNvPr id="37" name="Shape 912"/>
          <p:cNvSpPr txBox="1"/>
          <p:nvPr/>
        </p:nvSpPr>
        <p:spPr>
          <a:xfrm>
            <a:off x="465801" y="2159000"/>
            <a:ext cx="1971772" cy="24511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endParaRPr lang="en-US" sz="1600" b="1" dirty="0" smtClean="0">
              <a:latin typeface="Consolas"/>
              <a:ea typeface="Consolas"/>
              <a:cs typeface="Consolas"/>
              <a:sym typeface="Consolas"/>
            </a:endParaRPr>
          </a:p>
          <a:p>
            <a:r>
              <a:rPr lang="en-US" sz="1600" b="1" dirty="0" smtClean="0">
                <a:latin typeface="Consolas"/>
                <a:ea typeface="Consolas"/>
                <a:cs typeface="Consolas"/>
                <a:sym typeface="Consolas"/>
              </a:rPr>
              <a:t>   x </a:t>
            </a:r>
            <a:r>
              <a:rPr lang="en-US" sz="1600" b="1" dirty="0">
                <a:latin typeface="Consolas"/>
                <a:ea typeface="Consolas"/>
                <a:cs typeface="Consolas"/>
                <a:sym typeface="Consolas"/>
              </a:rPr>
              <a:t>= new </a:t>
            </a:r>
            <a:r>
              <a:rPr lang="en-US" sz="1600" b="1" dirty="0" smtClean="0">
                <a:latin typeface="Consolas"/>
                <a:ea typeface="Consolas"/>
                <a:cs typeface="Consolas"/>
                <a:sym typeface="Consolas"/>
              </a:rPr>
              <a:t>h1;</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z </a:t>
            </a:r>
            <a:r>
              <a:rPr lang="en-US" sz="1600" b="1" dirty="0">
                <a:latin typeface="Consolas"/>
                <a:ea typeface="Consolas"/>
                <a:cs typeface="Consolas"/>
                <a:sym typeface="Consolas"/>
              </a:rPr>
              <a:t>= new </a:t>
            </a:r>
            <a:r>
              <a:rPr lang="en-US" sz="1600" b="1" dirty="0" smtClean="0">
                <a:latin typeface="Consolas"/>
                <a:ea typeface="Consolas"/>
                <a:cs typeface="Consolas"/>
                <a:sym typeface="Consolas"/>
              </a:rPr>
              <a:t>h2;</a:t>
            </a:r>
            <a:endParaRPr lang="en-US" sz="1600" b="1" dirty="0">
              <a:latin typeface="Consolas"/>
              <a:ea typeface="Consolas"/>
              <a:cs typeface="Consolas"/>
              <a:sym typeface="Consolas"/>
            </a:endParaRPr>
          </a:p>
          <a:p>
            <a:r>
              <a:rPr lang="en-US" sz="1600" b="1" dirty="0" err="1">
                <a:solidFill>
                  <a:srgbClr val="BF9000"/>
                </a:solidFill>
                <a:latin typeface="Consolas"/>
                <a:ea typeface="Consolas"/>
                <a:cs typeface="Consolas"/>
                <a:sym typeface="Consolas"/>
              </a:rPr>
              <a:t>i</a:t>
            </a:r>
            <a:r>
              <a:rPr lang="en-US" sz="1600" b="1" dirty="0" smtClean="0">
                <a:latin typeface="Consolas"/>
                <a:ea typeface="Consolas"/>
                <a:cs typeface="Consolas"/>
                <a:sym typeface="Consolas"/>
              </a:rPr>
              <a:t>: y </a:t>
            </a:r>
            <a:r>
              <a:rPr lang="en-US" sz="1600" b="1" dirty="0">
                <a:latin typeface="Consolas"/>
                <a:ea typeface="Consolas"/>
                <a:cs typeface="Consolas"/>
                <a:sym typeface="Consolas"/>
              </a:rPr>
              <a:t>= f(x</a:t>
            </a:r>
            <a:r>
              <a:rPr lang="en-US" sz="1600" b="1" dirty="0" smtClean="0">
                <a:latin typeface="Consolas"/>
                <a:ea typeface="Consolas"/>
                <a:cs typeface="Consolas"/>
                <a:sym typeface="Consolas"/>
              </a:rPr>
              <a:t>);</a:t>
            </a:r>
            <a:endParaRPr lang="en-US" sz="1600" b="1" dirty="0">
              <a:latin typeface="Consolas"/>
              <a:ea typeface="Consolas"/>
              <a:cs typeface="Consolas"/>
              <a:sym typeface="Consolas"/>
            </a:endParaRPr>
          </a:p>
          <a:p>
            <a:r>
              <a:rPr lang="en-US" sz="1600" b="1" dirty="0" smtClean="0">
                <a:solidFill>
                  <a:srgbClr val="FF00FF"/>
                </a:solidFill>
                <a:latin typeface="Consolas"/>
                <a:ea typeface="Consolas"/>
                <a:cs typeface="Consolas"/>
                <a:sym typeface="Consolas"/>
              </a:rPr>
              <a:t>j</a:t>
            </a:r>
            <a:r>
              <a:rPr lang="en-US" sz="1600" b="1" dirty="0" smtClean="0">
                <a:latin typeface="Consolas"/>
                <a:ea typeface="Consolas"/>
                <a:cs typeface="Consolas"/>
                <a:sym typeface="Consolas"/>
              </a:rPr>
              <a:t>: w </a:t>
            </a:r>
            <a:r>
              <a:rPr lang="en-US" sz="1600" b="1" dirty="0">
                <a:latin typeface="Consolas"/>
                <a:ea typeface="Consolas"/>
                <a:cs typeface="Consolas"/>
                <a:sym typeface="Consolas"/>
              </a:rPr>
              <a:t>= f(z</a:t>
            </a:r>
            <a:r>
              <a:rPr lang="en-US" sz="1600" b="1" dirty="0" smtClean="0">
                <a:latin typeface="Consolas"/>
                <a:ea typeface="Consolas"/>
                <a:cs typeface="Consolas"/>
                <a:sym typeface="Consolas"/>
              </a:rPr>
              <a:t>);</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f(v</a:t>
            </a:r>
            <a:r>
              <a:rPr lang="en-US" sz="1600" b="1" dirty="0">
                <a:latin typeface="Consolas"/>
                <a:ea typeface="Consolas"/>
                <a:cs typeface="Consolas"/>
                <a:sym typeface="Consolas"/>
              </a:rPr>
              <a:t>) {</a:t>
            </a:r>
          </a:p>
          <a:p>
            <a:r>
              <a:rPr lang="en-US" sz="1600" b="1" dirty="0" smtClean="0">
                <a:latin typeface="Consolas"/>
                <a:ea typeface="Consolas"/>
                <a:cs typeface="Consolas"/>
                <a:sym typeface="Consolas"/>
              </a:rPr>
              <a:t>       </a:t>
            </a:r>
            <a:r>
              <a:rPr lang="en-US" sz="1600" b="1" dirty="0">
                <a:latin typeface="Consolas"/>
                <a:ea typeface="Consolas"/>
                <a:cs typeface="Consolas"/>
                <a:sym typeface="Consolas"/>
              </a:rPr>
              <a:t>u = </a:t>
            </a:r>
            <a:r>
              <a:rPr lang="en-US" sz="1600" b="1" dirty="0" smtClean="0">
                <a:latin typeface="Consolas"/>
                <a:ea typeface="Consolas"/>
                <a:cs typeface="Consolas"/>
                <a:sym typeface="Consolas"/>
              </a:rPr>
              <a:t>v;</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r>
              <a:rPr lang="en-US" sz="1600" b="1" dirty="0">
                <a:latin typeface="Consolas"/>
                <a:ea typeface="Consolas"/>
                <a:cs typeface="Consolas"/>
                <a:sym typeface="Consolas"/>
              </a:rPr>
              <a:t>return </a:t>
            </a:r>
            <a:r>
              <a:rPr lang="en-US" sz="1600" b="1" dirty="0" smtClean="0">
                <a:latin typeface="Consolas"/>
                <a:ea typeface="Consolas"/>
                <a:cs typeface="Consolas"/>
                <a:sym typeface="Consolas"/>
              </a:rPr>
              <a:t>u;</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endParaRPr lang="en-US" sz="1600" b="1" dirty="0">
              <a:latin typeface="Consolas"/>
              <a:ea typeface="Consolas"/>
              <a:cs typeface="Consolas"/>
              <a:sym typeface="Consolas"/>
            </a:endParaRPr>
          </a:p>
        </p:txBody>
      </p:sp>
      <p:sp>
        <p:nvSpPr>
          <p:cNvPr id="32" name="Shape 936"/>
          <p:cNvSpPr/>
          <p:nvPr/>
        </p:nvSpPr>
        <p:spPr>
          <a:xfrm>
            <a:off x="6626429" y="2061313"/>
            <a:ext cx="407399"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2000" b="1" dirty="0">
                <a:latin typeface="Consolas"/>
                <a:ea typeface="Consolas"/>
                <a:cs typeface="Consolas"/>
                <a:sym typeface="Consolas"/>
              </a:rPr>
              <a:t>z</a:t>
            </a:r>
          </a:p>
        </p:txBody>
      </p:sp>
      <p:sp>
        <p:nvSpPr>
          <p:cNvPr id="38" name="Shape 937"/>
          <p:cNvSpPr/>
          <p:nvPr/>
        </p:nvSpPr>
        <p:spPr>
          <a:xfrm>
            <a:off x="5380963" y="3167233"/>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400" b="1"/>
              <a:t>h1</a:t>
            </a:r>
          </a:p>
        </p:txBody>
      </p:sp>
      <p:sp>
        <p:nvSpPr>
          <p:cNvPr id="39" name="Shape 938"/>
          <p:cNvSpPr/>
          <p:nvPr/>
        </p:nvSpPr>
        <p:spPr>
          <a:xfrm>
            <a:off x="5541727" y="2056887"/>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2000" b="1">
                <a:latin typeface="Consolas"/>
                <a:ea typeface="Consolas"/>
                <a:cs typeface="Consolas"/>
                <a:sym typeface="Consolas"/>
              </a:rPr>
              <a:t>x</a:t>
            </a:r>
          </a:p>
        </p:txBody>
      </p:sp>
      <p:sp>
        <p:nvSpPr>
          <p:cNvPr id="40" name="Shape 939"/>
          <p:cNvSpPr/>
          <p:nvPr/>
        </p:nvSpPr>
        <p:spPr>
          <a:xfrm>
            <a:off x="6485287" y="3155333"/>
            <a:ext cx="738300" cy="390900"/>
          </a:xfrm>
          <a:prstGeom prst="ellipse">
            <a:avLst/>
          </a:prstGeom>
          <a:solidFill>
            <a:srgbClr val="FFE599"/>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1400" b="1"/>
              <a:t>h2</a:t>
            </a:r>
          </a:p>
        </p:txBody>
      </p:sp>
      <p:sp>
        <p:nvSpPr>
          <p:cNvPr id="41" name="Shape 940"/>
          <p:cNvSpPr/>
          <p:nvPr/>
        </p:nvSpPr>
        <p:spPr>
          <a:xfrm>
            <a:off x="4425603" y="206131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2000" b="1" dirty="0" smtClean="0">
                <a:latin typeface="Consolas"/>
                <a:ea typeface="Consolas"/>
                <a:cs typeface="Consolas"/>
                <a:sym typeface="Consolas"/>
              </a:rPr>
              <a:t>y</a:t>
            </a:r>
            <a:endParaRPr lang="en-US" sz="2000" b="1" dirty="0">
              <a:latin typeface="Consolas"/>
              <a:ea typeface="Consolas"/>
              <a:cs typeface="Consolas"/>
              <a:sym typeface="Consolas"/>
            </a:endParaRPr>
          </a:p>
        </p:txBody>
      </p:sp>
      <p:sp>
        <p:nvSpPr>
          <p:cNvPr id="42" name="Shape 941"/>
          <p:cNvSpPr/>
          <p:nvPr/>
        </p:nvSpPr>
        <p:spPr>
          <a:xfrm>
            <a:off x="7731227" y="206131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lgn="ctr"/>
            <a:r>
              <a:rPr lang="en-US" sz="2000" b="1" dirty="0" smtClean="0">
                <a:latin typeface="Consolas"/>
                <a:ea typeface="Consolas"/>
                <a:cs typeface="Consolas"/>
                <a:sym typeface="Consolas"/>
              </a:rPr>
              <a:t>w</a:t>
            </a:r>
            <a:endParaRPr lang="en-US" sz="2000" b="1" dirty="0">
              <a:latin typeface="Consolas"/>
              <a:ea typeface="Consolas"/>
              <a:cs typeface="Consolas"/>
              <a:sym typeface="Consolas"/>
            </a:endParaRPr>
          </a:p>
        </p:txBody>
      </p:sp>
      <p:cxnSp>
        <p:nvCxnSpPr>
          <p:cNvPr id="43" name="Shape 944"/>
          <p:cNvCxnSpPr/>
          <p:nvPr/>
        </p:nvCxnSpPr>
        <p:spPr>
          <a:xfrm flipH="1" flipV="1">
            <a:off x="4629303" y="2492413"/>
            <a:ext cx="1120810" cy="674820"/>
          </a:xfrm>
          <a:prstGeom prst="straightConnector1">
            <a:avLst/>
          </a:prstGeom>
          <a:noFill/>
          <a:ln w="28575" cap="flat" cmpd="sng">
            <a:solidFill>
              <a:srgbClr val="0000FF"/>
            </a:solidFill>
            <a:prstDash val="solid"/>
            <a:round/>
            <a:headEnd type="triangle" w="lg" len="lg"/>
            <a:tailEnd type="none" w="lg" len="lg"/>
          </a:ln>
        </p:spPr>
      </p:cxnSp>
      <p:cxnSp>
        <p:nvCxnSpPr>
          <p:cNvPr id="45" name="Shape 946"/>
          <p:cNvCxnSpPr/>
          <p:nvPr/>
        </p:nvCxnSpPr>
        <p:spPr>
          <a:xfrm flipH="1" flipV="1">
            <a:off x="5745427" y="2487987"/>
            <a:ext cx="4686" cy="679246"/>
          </a:xfrm>
          <a:prstGeom prst="straightConnector1">
            <a:avLst/>
          </a:prstGeom>
          <a:noFill/>
          <a:ln w="28575" cap="flat" cmpd="sng">
            <a:solidFill>
              <a:srgbClr val="0000FF"/>
            </a:solidFill>
            <a:prstDash val="solid"/>
            <a:round/>
            <a:headEnd type="triangle" w="lg" len="lg"/>
            <a:tailEnd type="none" w="lg" len="lg"/>
          </a:ln>
        </p:spPr>
      </p:cxnSp>
      <p:cxnSp>
        <p:nvCxnSpPr>
          <p:cNvPr id="48" name="Shape 949"/>
          <p:cNvCxnSpPr/>
          <p:nvPr/>
        </p:nvCxnSpPr>
        <p:spPr>
          <a:xfrm flipH="1" flipV="1">
            <a:off x="6830129" y="2492413"/>
            <a:ext cx="24308" cy="662920"/>
          </a:xfrm>
          <a:prstGeom prst="straightConnector1">
            <a:avLst/>
          </a:prstGeom>
          <a:noFill/>
          <a:ln w="28575" cap="flat" cmpd="sng">
            <a:solidFill>
              <a:srgbClr val="0000FF"/>
            </a:solidFill>
            <a:prstDash val="solid"/>
            <a:round/>
            <a:headEnd type="triangle" w="lg" len="lg"/>
            <a:tailEnd type="none" w="lg" len="lg"/>
          </a:ln>
        </p:spPr>
      </p:cxnSp>
      <p:cxnSp>
        <p:nvCxnSpPr>
          <p:cNvPr id="50" name="Shape 951"/>
          <p:cNvCxnSpPr/>
          <p:nvPr/>
        </p:nvCxnSpPr>
        <p:spPr>
          <a:xfrm flipV="1">
            <a:off x="6854437" y="2492413"/>
            <a:ext cx="1080490" cy="662920"/>
          </a:xfrm>
          <a:prstGeom prst="straightConnector1">
            <a:avLst/>
          </a:prstGeom>
          <a:noFill/>
          <a:ln w="28575" cap="flat" cmpd="sng">
            <a:solidFill>
              <a:srgbClr val="0000FF"/>
            </a:solidFill>
            <a:prstDash val="solid"/>
            <a:round/>
            <a:headEnd type="triangle" w="lg" len="lg"/>
            <a:tailEnd type="none" w="lg" len="lg"/>
          </a:ln>
        </p:spPr>
      </p:cxnSp>
      <p:sp>
        <p:nvSpPr>
          <p:cNvPr id="57" name="Shape 942"/>
          <p:cNvSpPr/>
          <p:nvPr/>
        </p:nvSpPr>
        <p:spPr>
          <a:xfrm>
            <a:off x="6650223" y="4131413"/>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buClr>
                <a:prstClr val="black"/>
              </a:buClr>
              <a:buSzPct val="68750"/>
            </a:pPr>
            <a:r>
              <a:rPr lang="en-US" sz="1600" b="1" dirty="0" err="1">
                <a:solidFill>
                  <a:srgbClr val="FF00FF"/>
                </a:solidFill>
                <a:latin typeface="Consolas"/>
                <a:ea typeface="Consolas"/>
                <a:cs typeface="Consolas"/>
                <a:sym typeface="Consolas"/>
              </a:rPr>
              <a:t>vj</a:t>
            </a:r>
            <a:endParaRPr lang="en-US" sz="1600" b="1" dirty="0">
              <a:solidFill>
                <a:srgbClr val="FF00FF"/>
              </a:solidFill>
              <a:latin typeface="Consolas"/>
              <a:ea typeface="Consolas"/>
              <a:cs typeface="Consolas"/>
              <a:sym typeface="Consolas"/>
            </a:endParaRPr>
          </a:p>
        </p:txBody>
      </p:sp>
      <p:sp>
        <p:nvSpPr>
          <p:cNvPr id="58" name="Shape 943"/>
          <p:cNvSpPr/>
          <p:nvPr/>
        </p:nvSpPr>
        <p:spPr>
          <a:xfrm>
            <a:off x="5545683" y="4126987"/>
            <a:ext cx="407400" cy="4311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buClr>
                <a:prstClr val="black"/>
              </a:buClr>
              <a:buSzPct val="68750"/>
            </a:pPr>
            <a:r>
              <a:rPr lang="en-US" sz="1600" b="1" dirty="0" smtClean="0">
                <a:solidFill>
                  <a:srgbClr val="BF9000"/>
                </a:solidFill>
                <a:latin typeface="Consolas"/>
                <a:ea typeface="Consolas"/>
                <a:cs typeface="Consolas"/>
                <a:sym typeface="Consolas"/>
              </a:rPr>
              <a:t>vi</a:t>
            </a:r>
            <a:endParaRPr lang="en-US" sz="1600" b="1" dirty="0">
              <a:solidFill>
                <a:srgbClr val="BF9000"/>
              </a:solidFill>
              <a:latin typeface="Consolas"/>
              <a:ea typeface="Consolas"/>
              <a:cs typeface="Consolas"/>
              <a:sym typeface="Consolas"/>
            </a:endParaRPr>
          </a:p>
        </p:txBody>
      </p:sp>
      <p:cxnSp>
        <p:nvCxnSpPr>
          <p:cNvPr id="59" name="Shape 952"/>
          <p:cNvCxnSpPr/>
          <p:nvPr/>
        </p:nvCxnSpPr>
        <p:spPr>
          <a:xfrm flipH="1">
            <a:off x="5749383" y="3558133"/>
            <a:ext cx="730" cy="568854"/>
          </a:xfrm>
          <a:prstGeom prst="straightConnector1">
            <a:avLst/>
          </a:prstGeom>
          <a:noFill/>
          <a:ln w="28575" cap="flat" cmpd="sng">
            <a:solidFill>
              <a:srgbClr val="0000FF"/>
            </a:solidFill>
            <a:prstDash val="solid"/>
            <a:round/>
            <a:headEnd type="triangle" w="lg" len="lg"/>
            <a:tailEnd type="none" w="lg" len="lg"/>
          </a:ln>
        </p:spPr>
      </p:cxnSp>
      <p:cxnSp>
        <p:nvCxnSpPr>
          <p:cNvPr id="62" name="Shape 955"/>
          <p:cNvCxnSpPr/>
          <p:nvPr/>
        </p:nvCxnSpPr>
        <p:spPr>
          <a:xfrm flipH="1">
            <a:off x="6853923" y="3546233"/>
            <a:ext cx="514" cy="585180"/>
          </a:xfrm>
          <a:prstGeom prst="straightConnector1">
            <a:avLst/>
          </a:prstGeom>
          <a:noFill/>
          <a:ln w="28575" cap="flat" cmpd="sng">
            <a:solidFill>
              <a:srgbClr val="0000FF"/>
            </a:solidFill>
            <a:prstDash val="solid"/>
            <a:round/>
            <a:headEnd type="triangl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Shape 90"/>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buSzPct val="25000"/>
            </a:pPr>
            <a:r>
              <a:rPr lang="en-US" sz="4000" dirty="0"/>
              <a:t>QUIZ: Specification &amp; Implementation</a:t>
            </a:r>
          </a:p>
        </p:txBody>
      </p:sp>
      <p:sp>
        <p:nvSpPr>
          <p:cNvPr id="89" name="Shape 89"/>
          <p:cNvSpPr txBox="1">
            <a:spLocks noGrp="1"/>
          </p:cNvSpPr>
          <p:nvPr>
            <p:ph idx="1"/>
          </p:nvPr>
        </p:nvSpPr>
        <p:spPr>
          <a:xfrm>
            <a:off x="437321" y="1600201"/>
            <a:ext cx="8706679" cy="4525963"/>
          </a:xfrm>
          <a:prstGeom prst="rect">
            <a:avLst/>
          </a:prstGeom>
          <a:noFill/>
          <a:ln>
            <a:noFill/>
          </a:ln>
        </p:spPr>
        <p:txBody>
          <a:bodyPr vert="horz" lIns="91425" tIns="45700" rIns="91425" bIns="45700" rtlCol="0" anchor="t" anchorCtr="0">
            <a:noAutofit/>
          </a:bodyPr>
          <a:lstStyle/>
          <a:p>
            <a:pPr marL="0" indent="0">
              <a:lnSpc>
                <a:spcPct val="115000"/>
              </a:lnSpc>
              <a:spcBef>
                <a:spcPts val="591"/>
              </a:spcBef>
              <a:buNone/>
            </a:pPr>
            <a:r>
              <a:rPr lang="en-US" sz="2600" dirty="0">
                <a:ea typeface="Calibri Regular" charset="0"/>
                <a:cs typeface="Calibri Regular" charset="0"/>
                <a:sym typeface="Shadows Into Light"/>
              </a:rPr>
              <a:t>Consider a dataflow analysis such as </a:t>
            </a:r>
            <a:r>
              <a:rPr lang="en-US" sz="2600" dirty="0">
                <a:solidFill>
                  <a:srgbClr val="0532FF"/>
                </a:solidFill>
                <a:ea typeface="Calibri Regular" charset="0"/>
                <a:cs typeface="Calibri Regular" charset="0"/>
                <a:sym typeface="Shadows Into Light"/>
              </a:rPr>
              <a:t>live variables analysis</a:t>
            </a:r>
            <a:r>
              <a:rPr lang="en-US" sz="2600" dirty="0" smtClean="0">
                <a:ea typeface="Calibri Regular" charset="0"/>
                <a:cs typeface="Calibri Regular" charset="0"/>
                <a:sym typeface="Shadows Into Light"/>
              </a:rPr>
              <a:t>. </a:t>
            </a:r>
            <a:br>
              <a:rPr lang="en-US" sz="2600" dirty="0" smtClean="0">
                <a:ea typeface="Calibri Regular" charset="0"/>
                <a:cs typeface="Calibri Regular" charset="0"/>
                <a:sym typeface="Shadows Into Light"/>
              </a:rPr>
            </a:br>
            <a:r>
              <a:rPr lang="en-US" sz="2600" dirty="0" smtClean="0">
                <a:ea typeface="Calibri Regular" charset="0"/>
                <a:cs typeface="Calibri Regular" charset="0"/>
                <a:sym typeface="Shadows Into Light"/>
              </a:rPr>
              <a:t>If </a:t>
            </a:r>
            <a:r>
              <a:rPr lang="en-US" sz="2600" dirty="0">
                <a:ea typeface="Calibri Regular" charset="0"/>
                <a:cs typeface="Calibri Regular" charset="0"/>
                <a:sym typeface="Shadows Into Light"/>
              </a:rPr>
              <a:t>one expresses it as a constraint-based analysis, one </a:t>
            </a:r>
            <a:r>
              <a:rPr lang="en-US" sz="2600" dirty="0" smtClean="0">
                <a:ea typeface="Calibri Regular" charset="0"/>
                <a:cs typeface="Calibri Regular" charset="0"/>
                <a:sym typeface="Shadows Into Light"/>
              </a:rPr>
              <a:t>must</a:t>
            </a:r>
            <a:br>
              <a:rPr lang="en-US" sz="2600" dirty="0" smtClean="0">
                <a:ea typeface="Calibri Regular" charset="0"/>
                <a:cs typeface="Calibri Regular" charset="0"/>
                <a:sym typeface="Shadows Into Light"/>
              </a:rPr>
            </a:br>
            <a:r>
              <a:rPr lang="en-US" sz="2600" dirty="0" smtClean="0">
                <a:ea typeface="Calibri Regular" charset="0"/>
                <a:cs typeface="Calibri Regular" charset="0"/>
                <a:sym typeface="Shadows Into Light"/>
              </a:rPr>
              <a:t>still </a:t>
            </a:r>
            <a:r>
              <a:rPr lang="en-US" sz="2600" dirty="0">
                <a:ea typeface="Calibri Regular" charset="0"/>
                <a:cs typeface="Calibri Regular" charset="0"/>
                <a:sym typeface="Shadows Into Light"/>
              </a:rPr>
              <a:t>decide:</a:t>
            </a:r>
            <a:br>
              <a:rPr lang="en-US" sz="2600" dirty="0">
                <a:ea typeface="Calibri Regular" charset="0"/>
                <a:cs typeface="Calibri Regular" charset="0"/>
                <a:sym typeface="Shadows Into Light"/>
              </a:rPr>
            </a:br>
            <a:endParaRPr lang="en-US" sz="2600" dirty="0">
              <a:ea typeface="Calibri Regular" charset="0"/>
              <a:cs typeface="Calibri Regular" charset="0"/>
              <a:sym typeface="Shadows Into Light"/>
            </a:endParaRPr>
          </a:p>
          <a:p>
            <a:pPr marL="0" indent="0">
              <a:lnSpc>
                <a:spcPct val="115000"/>
              </a:lnSpc>
              <a:spcBef>
                <a:spcPts val="591"/>
              </a:spcBef>
              <a:buNone/>
            </a:pPr>
            <a:r>
              <a:rPr lang="en-US" sz="2400" dirty="0" smtClean="0">
                <a:ea typeface="Calibri Regular" charset="0"/>
                <a:cs typeface="Calibri Regular" charset="0"/>
                <a:sym typeface="Shadows Into Light"/>
              </a:rPr>
              <a:t>       The </a:t>
            </a:r>
            <a:r>
              <a:rPr lang="en-US" sz="2400" dirty="0">
                <a:ea typeface="Calibri Regular" charset="0"/>
                <a:cs typeface="Calibri Regular" charset="0"/>
                <a:sym typeface="Shadows Into Light"/>
              </a:rPr>
              <a:t>order in which statements should be processed</a:t>
            </a:r>
            <a:r>
              <a:rPr lang="en-US" sz="2400" dirty="0" smtClean="0">
                <a:ea typeface="Calibri Regular" charset="0"/>
                <a:cs typeface="Calibri Regular" charset="0"/>
                <a:sym typeface="Shadows Into Light"/>
              </a:rPr>
              <a:t>.</a:t>
            </a:r>
            <a:br>
              <a:rPr lang="en-US" sz="2400" dirty="0" smtClean="0">
                <a:ea typeface="Calibri Regular" charset="0"/>
                <a:cs typeface="Calibri Regular" charset="0"/>
                <a:sym typeface="Shadows Into Light"/>
              </a:rPr>
            </a:br>
            <a:endParaRPr lang="en-US" sz="500" dirty="0">
              <a:ea typeface="Calibri Regular" charset="0"/>
              <a:cs typeface="Calibri Regular" charset="0"/>
              <a:sym typeface="Shadows Into Light"/>
            </a:endParaRPr>
          </a:p>
          <a:p>
            <a:pPr marL="0" indent="0">
              <a:lnSpc>
                <a:spcPct val="115000"/>
              </a:lnSpc>
              <a:spcBef>
                <a:spcPts val="591"/>
              </a:spcBef>
              <a:buNone/>
            </a:pPr>
            <a:r>
              <a:rPr lang="en-US" sz="2400" dirty="0" smtClean="0">
                <a:ea typeface="Calibri Regular" charset="0"/>
                <a:cs typeface="Calibri Regular" charset="0"/>
                <a:sym typeface="Shadows Into Light"/>
              </a:rPr>
              <a:t>       What </a:t>
            </a:r>
            <a:r>
              <a:rPr lang="en-US" sz="2400" dirty="0">
                <a:ea typeface="Calibri Regular" charset="0"/>
                <a:cs typeface="Calibri Regular" charset="0"/>
                <a:sym typeface="Shadows Into Light"/>
              </a:rPr>
              <a:t>the gen and kill sets for each kind of statement are</a:t>
            </a:r>
            <a:r>
              <a:rPr lang="en-US" sz="2400" dirty="0" smtClean="0">
                <a:ea typeface="Calibri Regular" charset="0"/>
                <a:cs typeface="Calibri Regular" charset="0"/>
                <a:sym typeface="Shadows Into Light"/>
              </a:rPr>
              <a:t>.</a:t>
            </a:r>
          </a:p>
          <a:p>
            <a:pPr marL="0" indent="0">
              <a:lnSpc>
                <a:spcPct val="115000"/>
              </a:lnSpc>
              <a:spcBef>
                <a:spcPts val="591"/>
              </a:spcBef>
              <a:buNone/>
            </a:pPr>
            <a:endParaRPr lang="en-US" sz="500" dirty="0">
              <a:ea typeface="Calibri Regular" charset="0"/>
              <a:cs typeface="Calibri Regular" charset="0"/>
              <a:sym typeface="Shadows Into Light"/>
            </a:endParaRPr>
          </a:p>
          <a:p>
            <a:pPr marL="0" indent="0">
              <a:lnSpc>
                <a:spcPct val="115000"/>
              </a:lnSpc>
              <a:spcBef>
                <a:spcPts val="591"/>
              </a:spcBef>
              <a:buNone/>
            </a:pPr>
            <a:r>
              <a:rPr lang="en-US" sz="2400" dirty="0" smtClean="0">
                <a:ea typeface="Calibri Regular" charset="0"/>
                <a:cs typeface="Calibri Regular" charset="0"/>
                <a:sym typeface="Shadows Into Light"/>
              </a:rPr>
              <a:t>       In </a:t>
            </a:r>
            <a:r>
              <a:rPr lang="en-US" sz="2400" dirty="0">
                <a:ea typeface="Calibri Regular" charset="0"/>
                <a:cs typeface="Calibri Regular" charset="0"/>
                <a:sym typeface="Shadows Into Light"/>
              </a:rPr>
              <a:t>what language to implement the chaotic iteration </a:t>
            </a:r>
            <a:r>
              <a:rPr lang="en-US" sz="2400" dirty="0" smtClean="0">
                <a:ea typeface="Calibri Regular" charset="0"/>
                <a:cs typeface="Calibri Regular" charset="0"/>
                <a:sym typeface="Shadows Into Light"/>
              </a:rPr>
              <a:t>algorithm.</a:t>
            </a:r>
          </a:p>
          <a:p>
            <a:pPr marL="0" indent="0">
              <a:lnSpc>
                <a:spcPct val="115000"/>
              </a:lnSpc>
              <a:spcBef>
                <a:spcPts val="591"/>
              </a:spcBef>
              <a:buNone/>
            </a:pPr>
            <a:endParaRPr lang="en-US" sz="500" dirty="0">
              <a:ea typeface="Calibri Regular" charset="0"/>
              <a:cs typeface="Calibri Regular" charset="0"/>
              <a:sym typeface="Shadows Into Light"/>
            </a:endParaRPr>
          </a:p>
          <a:p>
            <a:pPr marL="0" indent="0">
              <a:lnSpc>
                <a:spcPct val="115000"/>
              </a:lnSpc>
              <a:spcBef>
                <a:spcPts val="591"/>
              </a:spcBef>
              <a:buNone/>
            </a:pPr>
            <a:r>
              <a:rPr lang="en-US" sz="2400" dirty="0" smtClean="0">
                <a:ea typeface="Calibri Regular" charset="0"/>
                <a:cs typeface="Calibri Regular" charset="0"/>
                <a:sym typeface="Shadows Into Light"/>
              </a:rPr>
              <a:t>       Whether </a:t>
            </a:r>
            <a:r>
              <a:rPr lang="en-US" sz="2400" dirty="0">
                <a:ea typeface="Calibri Regular" charset="0"/>
                <a:cs typeface="Calibri Regular" charset="0"/>
                <a:sym typeface="Shadows Into Light"/>
              </a:rPr>
              <a:t>to take intersection or union at merge points.</a:t>
            </a:r>
          </a:p>
        </p:txBody>
      </p:sp>
      <p:sp>
        <p:nvSpPr>
          <p:cNvPr id="91" name="Shape 91"/>
          <p:cNvSpPr/>
          <p:nvPr/>
        </p:nvSpPr>
        <p:spPr>
          <a:xfrm>
            <a:off x="536908" y="3613232"/>
            <a:ext cx="338100" cy="323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sz="1400"/>
          </a:p>
        </p:txBody>
      </p:sp>
      <p:sp>
        <p:nvSpPr>
          <p:cNvPr id="92" name="Shape 92"/>
          <p:cNvSpPr/>
          <p:nvPr/>
        </p:nvSpPr>
        <p:spPr>
          <a:xfrm>
            <a:off x="536908" y="4222647"/>
            <a:ext cx="338100" cy="2939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sz="1400"/>
          </a:p>
        </p:txBody>
      </p:sp>
      <p:sp>
        <p:nvSpPr>
          <p:cNvPr id="93" name="Shape 93"/>
          <p:cNvSpPr/>
          <p:nvPr/>
        </p:nvSpPr>
        <p:spPr>
          <a:xfrm>
            <a:off x="536908" y="4870554"/>
            <a:ext cx="338100" cy="323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sz="1400"/>
          </a:p>
        </p:txBody>
      </p:sp>
      <p:sp>
        <p:nvSpPr>
          <p:cNvPr id="94" name="Shape 94"/>
          <p:cNvSpPr/>
          <p:nvPr/>
        </p:nvSpPr>
        <p:spPr>
          <a:xfrm>
            <a:off x="536908" y="5522742"/>
            <a:ext cx="338100" cy="323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sz="140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Shape 1034"/>
          <p:cNvSpPr txBox="1">
            <a:spLocks noGrp="1"/>
          </p:cNvSpPr>
          <p:nvPr>
            <p:ph type="title"/>
          </p:nvPr>
        </p:nvSpPr>
        <p:spPr>
          <a:prstGeom prst="rect">
            <a:avLst/>
          </a:prstGeom>
        </p:spPr>
        <p:txBody>
          <a:bodyPr vert="horz" lIns="91425" tIns="91425" rIns="91425" bIns="91425" rtlCol="0" anchor="ctr" anchorCtr="0">
            <a:noAutofit/>
          </a:bodyPr>
          <a:lstStyle/>
          <a:p>
            <a:r>
              <a:rPr lang="en-US" b="0" dirty="0"/>
              <a:t>What about Recursion?</a:t>
            </a:r>
          </a:p>
        </p:txBody>
      </p:sp>
      <p:sp>
        <p:nvSpPr>
          <p:cNvPr id="1036" name="Shape 1036"/>
          <p:cNvSpPr txBox="1"/>
          <p:nvPr/>
        </p:nvSpPr>
        <p:spPr>
          <a:xfrm>
            <a:off x="3709505" y="2462924"/>
            <a:ext cx="4342295" cy="1461375"/>
          </a:xfrm>
          <a:prstGeom prst="rect">
            <a:avLst/>
          </a:prstGeom>
          <a:noFill/>
          <a:ln>
            <a:noFill/>
          </a:ln>
        </p:spPr>
        <p:txBody>
          <a:bodyPr lIns="91425" tIns="91425" rIns="91425" bIns="91425" anchor="t" anchorCtr="0">
            <a:noAutofit/>
          </a:bodyPr>
          <a:lstStyle/>
          <a:p>
            <a:r>
              <a:rPr lang="en-US" sz="2600" dirty="0">
                <a:latin typeface="+mn-lt"/>
                <a:ea typeface="Calibri Regular" charset="0"/>
                <a:cs typeface="Calibri Regular" charset="0"/>
                <a:sym typeface="Shadows Into Light"/>
              </a:rPr>
              <a:t>Need </a:t>
            </a:r>
            <a:r>
              <a:rPr lang="en-US" sz="2600" b="1" dirty="0">
                <a:solidFill>
                  <a:srgbClr val="7030A0"/>
                </a:solidFill>
                <a:latin typeface="+mn-lt"/>
                <a:ea typeface="Calibri Regular" charset="0"/>
                <a:cs typeface="Calibri Regular" charset="0"/>
                <a:sym typeface="Shadows Into Light"/>
              </a:rPr>
              <a:t>infinite</a:t>
            </a:r>
            <a:r>
              <a:rPr lang="en-US" sz="2600" dirty="0">
                <a:solidFill>
                  <a:srgbClr val="7030A0"/>
                </a:solidFill>
                <a:latin typeface="+mn-lt"/>
                <a:ea typeface="Calibri Regular" charset="0"/>
                <a:cs typeface="Calibri Regular" charset="0"/>
                <a:sym typeface="Shadows Into Light"/>
              </a:rPr>
              <a:t> </a:t>
            </a:r>
            <a:r>
              <a:rPr lang="en-US" sz="2600" dirty="0">
                <a:latin typeface="+mn-lt"/>
                <a:ea typeface="Calibri Regular" charset="0"/>
                <a:cs typeface="Calibri Regular" charset="0"/>
                <a:sym typeface="Shadows Into Light"/>
              </a:rPr>
              <a:t>cloning depth to differentiate the points-to sets of x</a:t>
            </a:r>
            <a:r>
              <a:rPr lang="en-US" sz="2600" dirty="0" smtClean="0">
                <a:latin typeface="+mn-lt"/>
                <a:ea typeface="Calibri Regular" charset="0"/>
                <a:cs typeface="Calibri Regular" charset="0"/>
                <a:sym typeface="Shadows Into Light"/>
              </a:rPr>
              <a:t>, y </a:t>
            </a:r>
            <a:r>
              <a:rPr lang="en-US" sz="2600" dirty="0">
                <a:latin typeface="+mn-lt"/>
                <a:ea typeface="Calibri Regular" charset="0"/>
                <a:cs typeface="Calibri Regular" charset="0"/>
                <a:sym typeface="Shadows Into Light"/>
              </a:rPr>
              <a:t>and w</a:t>
            </a:r>
            <a:r>
              <a:rPr lang="en-US" sz="2600" dirty="0" smtClean="0">
                <a:latin typeface="+mn-lt"/>
                <a:ea typeface="Calibri Regular" charset="0"/>
                <a:cs typeface="Calibri Regular" charset="0"/>
                <a:sym typeface="Shadows Into Light"/>
              </a:rPr>
              <a:t>, z</a:t>
            </a:r>
            <a:r>
              <a:rPr lang="en-US" sz="2600" dirty="0">
                <a:latin typeface="+mn-lt"/>
                <a:ea typeface="Calibri Regular" charset="0"/>
                <a:cs typeface="Calibri Regular" charset="0"/>
                <a:sym typeface="Shadows Into Light"/>
              </a:rPr>
              <a:t>!</a:t>
            </a:r>
          </a:p>
        </p:txBody>
      </p:sp>
      <p:sp>
        <p:nvSpPr>
          <p:cNvPr id="7" name="Shape 1035"/>
          <p:cNvSpPr txBox="1"/>
          <p:nvPr/>
        </p:nvSpPr>
        <p:spPr>
          <a:xfrm>
            <a:off x="838674" y="1927126"/>
            <a:ext cx="2196626" cy="2936974"/>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endParaRPr lang="en-US" sz="1600" b="1" dirty="0" smtClean="0">
              <a:latin typeface="Consolas"/>
              <a:ea typeface="Consolas"/>
              <a:cs typeface="Consolas"/>
              <a:sym typeface="Consolas"/>
            </a:endParaRPr>
          </a:p>
          <a:p>
            <a:r>
              <a:rPr lang="en-US" sz="1600" b="1" dirty="0" smtClean="0">
                <a:latin typeface="Consolas"/>
                <a:ea typeface="Consolas"/>
                <a:cs typeface="Consolas"/>
                <a:sym typeface="Consolas"/>
              </a:rPr>
              <a:t> x </a:t>
            </a:r>
            <a:r>
              <a:rPr lang="en-US" sz="1600" b="1" dirty="0">
                <a:latin typeface="Consolas"/>
                <a:ea typeface="Consolas"/>
                <a:cs typeface="Consolas"/>
                <a:sym typeface="Consolas"/>
              </a:rPr>
              <a:t>= new </a:t>
            </a:r>
            <a:r>
              <a:rPr lang="en-US" sz="1600" b="1" dirty="0" smtClean="0">
                <a:latin typeface="Consolas"/>
                <a:ea typeface="Consolas"/>
                <a:cs typeface="Consolas"/>
                <a:sym typeface="Consolas"/>
              </a:rPr>
              <a:t>h1;</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z </a:t>
            </a:r>
            <a:r>
              <a:rPr lang="en-US" sz="1600" b="1" dirty="0">
                <a:latin typeface="Consolas"/>
                <a:ea typeface="Consolas"/>
                <a:cs typeface="Consolas"/>
                <a:sym typeface="Consolas"/>
              </a:rPr>
              <a:t>= new </a:t>
            </a:r>
            <a:r>
              <a:rPr lang="en-US" sz="1600" b="1" dirty="0" smtClean="0">
                <a:latin typeface="Consolas"/>
                <a:ea typeface="Consolas"/>
                <a:cs typeface="Consolas"/>
                <a:sym typeface="Consolas"/>
              </a:rPr>
              <a:t>h2;</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y </a:t>
            </a:r>
            <a:r>
              <a:rPr lang="en-US" sz="1600" b="1" dirty="0">
                <a:latin typeface="Consolas"/>
                <a:ea typeface="Consolas"/>
                <a:cs typeface="Consolas"/>
                <a:sym typeface="Consolas"/>
              </a:rPr>
              <a:t>= f(x</a:t>
            </a:r>
            <a:r>
              <a:rPr lang="en-US" sz="1600" b="1" dirty="0" smtClean="0">
                <a:latin typeface="Consolas"/>
                <a:ea typeface="Consolas"/>
                <a:cs typeface="Consolas"/>
                <a:sym typeface="Consolas"/>
              </a:rPr>
              <a:t>);</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w </a:t>
            </a:r>
            <a:r>
              <a:rPr lang="en-US" sz="1600" b="1" dirty="0">
                <a:latin typeface="Consolas"/>
                <a:ea typeface="Consolas"/>
                <a:cs typeface="Consolas"/>
                <a:sym typeface="Consolas"/>
              </a:rPr>
              <a:t>= f(z</a:t>
            </a:r>
            <a:r>
              <a:rPr lang="en-US" sz="1600" b="1" dirty="0" smtClean="0">
                <a:latin typeface="Consolas"/>
                <a:ea typeface="Consolas"/>
                <a:cs typeface="Consolas"/>
                <a:sym typeface="Consolas"/>
              </a:rPr>
              <a:t>);</a:t>
            </a:r>
            <a:endParaRPr lang="en-US" sz="1600" b="1" dirty="0">
              <a:latin typeface="Consolas"/>
              <a:ea typeface="Consolas"/>
              <a:cs typeface="Consolas"/>
              <a:sym typeface="Consolas"/>
            </a:endParaRPr>
          </a:p>
          <a:p>
            <a:endParaRPr sz="1600" b="1" dirty="0">
              <a:latin typeface="Consolas"/>
              <a:ea typeface="Consolas"/>
              <a:cs typeface="Consolas"/>
              <a:sym typeface="Consolas"/>
            </a:endParaRPr>
          </a:p>
          <a:p>
            <a:r>
              <a:rPr lang="en-US" sz="1600" b="1" dirty="0" smtClean="0">
                <a:latin typeface="Consolas"/>
                <a:ea typeface="Consolas"/>
                <a:cs typeface="Consolas"/>
                <a:sym typeface="Consolas"/>
              </a:rPr>
              <a:t> f(v) {</a:t>
            </a:r>
            <a:endParaRPr lang="en-US" sz="1600" b="1" dirty="0">
              <a:latin typeface="Consolas"/>
              <a:ea typeface="Consolas"/>
              <a:cs typeface="Consolas"/>
              <a:sym typeface="Consolas"/>
            </a:endParaRPr>
          </a:p>
          <a:p>
            <a:pPr lvl="1"/>
            <a:r>
              <a:rPr lang="en-US" sz="1600" b="1" dirty="0">
                <a:latin typeface="Consolas"/>
                <a:ea typeface="Consolas"/>
                <a:cs typeface="Consolas"/>
                <a:sym typeface="Consolas"/>
              </a:rPr>
              <a:t> </a:t>
            </a:r>
            <a:r>
              <a:rPr lang="en-US" sz="1600" b="1" dirty="0" smtClean="0">
                <a:latin typeface="Consolas"/>
                <a:ea typeface="Consolas"/>
                <a:cs typeface="Consolas"/>
                <a:sym typeface="Consolas"/>
              </a:rPr>
              <a:t>    if (*)</a:t>
            </a:r>
            <a:endParaRPr lang="en-US" sz="1600" b="1" dirty="0">
              <a:latin typeface="Consolas"/>
              <a:ea typeface="Consolas"/>
              <a:cs typeface="Consolas"/>
              <a:sym typeface="Consolas"/>
            </a:endParaRPr>
          </a:p>
          <a:p>
            <a:pPr lvl="1"/>
            <a:r>
              <a:rPr lang="en-US" sz="1600" b="1" dirty="0">
                <a:latin typeface="Consolas"/>
                <a:ea typeface="Consolas"/>
                <a:cs typeface="Consolas"/>
                <a:sym typeface="Consolas"/>
              </a:rPr>
              <a:t> </a:t>
            </a:r>
            <a:r>
              <a:rPr lang="en-US" sz="1600" b="1" dirty="0" smtClean="0">
                <a:latin typeface="Consolas"/>
                <a:ea typeface="Consolas"/>
                <a:cs typeface="Consolas"/>
                <a:sym typeface="Consolas"/>
              </a:rPr>
              <a:t>        v = f(v);</a:t>
            </a:r>
            <a:br>
              <a:rPr lang="en-US" sz="1600" b="1" dirty="0" smtClean="0">
                <a:latin typeface="Consolas"/>
                <a:ea typeface="Consolas"/>
                <a:cs typeface="Consolas"/>
                <a:sym typeface="Consolas"/>
              </a:rPr>
            </a:br>
            <a:r>
              <a:rPr lang="en-US" sz="1600" b="1" dirty="0" smtClean="0">
                <a:latin typeface="Consolas"/>
                <a:ea typeface="Consolas"/>
                <a:cs typeface="Consolas"/>
                <a:sym typeface="Consolas"/>
              </a:rPr>
              <a:t>     return v;</a:t>
            </a:r>
            <a:endParaRPr lang="en-US" sz="1600" b="1" dirty="0">
              <a:latin typeface="Consolas"/>
              <a:ea typeface="Consolas"/>
              <a:cs typeface="Consolas"/>
              <a:sym typeface="Consolas"/>
            </a:endParaRPr>
          </a:p>
          <a:p>
            <a:r>
              <a:rPr lang="en-US" sz="1600" b="1" dirty="0" smtClean="0">
                <a:latin typeface="Consolas"/>
                <a:ea typeface="Consolas"/>
                <a:cs typeface="Consolas"/>
                <a:sym typeface="Consolas"/>
              </a:rPr>
              <a:t> }</a:t>
            </a:r>
            <a:endParaRPr lang="en-US" sz="1600" b="1" dirty="0">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Shape 1042"/>
          <p:cNvSpPr txBox="1">
            <a:spLocks noGrp="1"/>
          </p:cNvSpPr>
          <p:nvPr>
            <p:ph type="title"/>
          </p:nvPr>
        </p:nvSpPr>
        <p:spPr>
          <a:xfrm>
            <a:off x="391884" y="10039"/>
            <a:ext cx="8367486" cy="1143000"/>
          </a:xfrm>
          <a:prstGeom prst="rect">
            <a:avLst/>
          </a:prstGeom>
        </p:spPr>
        <p:txBody>
          <a:bodyPr vert="horz" lIns="91425" tIns="91425" rIns="91425" bIns="91425" rtlCol="0" anchor="ctr" anchorCtr="0">
            <a:noAutofit/>
          </a:bodyPr>
          <a:lstStyle/>
          <a:p>
            <a:r>
              <a:rPr lang="en-US" sz="3800" dirty="0"/>
              <a:t>Summary-Based </a:t>
            </a:r>
            <a:r>
              <a:rPr lang="en-US" sz="3800" dirty="0" smtClean="0"/>
              <a:t>Inter-procedural </a:t>
            </a:r>
            <a:r>
              <a:rPr lang="en-US" sz="3800" dirty="0"/>
              <a:t>Analysis</a:t>
            </a:r>
          </a:p>
        </p:txBody>
      </p:sp>
      <p:sp>
        <p:nvSpPr>
          <p:cNvPr id="1043" name="Shape 1043"/>
          <p:cNvSpPr txBox="1">
            <a:spLocks noGrp="1"/>
          </p:cNvSpPr>
          <p:nvPr>
            <p:ph idx="1"/>
          </p:nvPr>
        </p:nvSpPr>
        <p:spPr>
          <a:prstGeom prst="rect">
            <a:avLst/>
          </a:prstGeom>
          <a:noFill/>
          <a:ln>
            <a:noFill/>
          </a:ln>
        </p:spPr>
        <p:txBody>
          <a:bodyPr vert="horz" lIns="91425" tIns="45700" rIns="91425" bIns="45700" rtlCol="0" anchor="t" anchorCtr="0">
            <a:noAutofit/>
          </a:bodyPr>
          <a:lstStyle/>
          <a:p>
            <a:pPr>
              <a:lnSpc>
                <a:spcPct val="115000"/>
              </a:lnSpc>
              <a:spcBef>
                <a:spcPts val="591"/>
              </a:spcBef>
            </a:pPr>
            <a:r>
              <a:rPr lang="en-US" sz="2800" dirty="0">
                <a:ea typeface="Calibri Regular" charset="0"/>
                <a:cs typeface="Calibri Regular" charset="0"/>
                <a:sym typeface="Shadows Into Light"/>
              </a:rPr>
              <a:t>Use the incoming program states to differentiate calls to the same procedure</a:t>
            </a:r>
          </a:p>
          <a:p>
            <a:pPr marL="914377" indent="-393690">
              <a:lnSpc>
                <a:spcPct val="115000"/>
              </a:lnSpc>
              <a:spcBef>
                <a:spcPts val="591"/>
              </a:spcBef>
              <a:buFont typeface="Shadows Into Light"/>
            </a:pPr>
            <a:r>
              <a:rPr lang="en-US" sz="2600" dirty="0">
                <a:ea typeface="Calibri Regular" charset="0"/>
                <a:cs typeface="Calibri Regular" charset="0"/>
                <a:sym typeface="Shadows Into Light"/>
              </a:rPr>
              <a:t>Same </a:t>
            </a:r>
            <a:r>
              <a:rPr lang="en-US" sz="2600" b="1" dirty="0">
                <a:solidFill>
                  <a:srgbClr val="7030A0"/>
                </a:solidFill>
                <a:ea typeface="Calibri Regular" charset="0"/>
                <a:cs typeface="Calibri Regular" charset="0"/>
                <a:sym typeface="Shadows Into Light"/>
              </a:rPr>
              <a:t>incoming</a:t>
            </a:r>
            <a:r>
              <a:rPr lang="en-US" sz="2600" dirty="0">
                <a:solidFill>
                  <a:srgbClr val="7030A0"/>
                </a:solidFill>
                <a:ea typeface="Calibri Regular" charset="0"/>
                <a:cs typeface="Calibri Regular" charset="0"/>
                <a:sym typeface="Shadows Into Light"/>
              </a:rPr>
              <a:t> </a:t>
            </a:r>
            <a:r>
              <a:rPr lang="en-US" sz="2600" dirty="0">
                <a:ea typeface="Calibri Regular" charset="0"/>
                <a:cs typeface="Calibri Regular" charset="0"/>
                <a:sym typeface="Shadows Into Light"/>
              </a:rPr>
              <a:t>program states yield same </a:t>
            </a:r>
            <a:r>
              <a:rPr lang="en-US" sz="2600" b="1" dirty="0">
                <a:solidFill>
                  <a:srgbClr val="7030A0"/>
                </a:solidFill>
                <a:ea typeface="Calibri Regular" charset="0"/>
                <a:cs typeface="Calibri Regular" charset="0"/>
                <a:sym typeface="Shadows Into Light"/>
              </a:rPr>
              <a:t>outgoing</a:t>
            </a:r>
            <a:r>
              <a:rPr lang="en-US" sz="2600" dirty="0">
                <a:solidFill>
                  <a:srgbClr val="7030A0"/>
                </a:solidFill>
                <a:ea typeface="Calibri Regular" charset="0"/>
                <a:cs typeface="Calibri Regular" charset="0"/>
                <a:sym typeface="Shadows Into Light"/>
              </a:rPr>
              <a:t> </a:t>
            </a:r>
            <a:r>
              <a:rPr lang="en-US" sz="2600" dirty="0">
                <a:ea typeface="Calibri Regular" charset="0"/>
                <a:cs typeface="Calibri Regular" charset="0"/>
                <a:sym typeface="Shadows Into Light"/>
              </a:rPr>
              <a:t>program states for a given </a:t>
            </a:r>
            <a:r>
              <a:rPr lang="en-US" sz="2600" dirty="0" smtClean="0">
                <a:ea typeface="Calibri Regular" charset="0"/>
                <a:cs typeface="Calibri Regular" charset="0"/>
                <a:sym typeface="Shadows Into Light"/>
              </a:rPr>
              <a:t>procedure</a:t>
            </a:r>
            <a:endParaRPr lang="en-US" sz="2600" dirty="0">
              <a:ea typeface="Calibri Regular" charset="0"/>
              <a:cs typeface="Calibri Regular" charset="0"/>
              <a:sym typeface="Shadows Into Light"/>
            </a:endParaRPr>
          </a:p>
          <a:p>
            <a:pPr marL="0" indent="0">
              <a:lnSpc>
                <a:spcPct val="115000"/>
              </a:lnSpc>
              <a:spcBef>
                <a:spcPts val="591"/>
              </a:spcBef>
              <a:buNone/>
            </a:pPr>
            <a:endParaRPr sz="2133" dirty="0">
              <a:ea typeface="Calibri Regular" charset="0"/>
              <a:cs typeface="Calibri Regular" charset="0"/>
              <a:sym typeface="Shadows Into Light"/>
            </a:endParaRPr>
          </a:p>
          <a:p>
            <a:pPr>
              <a:lnSpc>
                <a:spcPct val="115000"/>
              </a:lnSpc>
              <a:spcBef>
                <a:spcPts val="591"/>
              </a:spcBef>
            </a:pPr>
            <a:r>
              <a:rPr lang="en-US" sz="2800" dirty="0">
                <a:ea typeface="Calibri Regular" charset="0"/>
                <a:cs typeface="Calibri Regular" charset="0"/>
                <a:sym typeface="Shadows Into Light"/>
              </a:rPr>
              <a:t>As precise as cloning-based analysis with infinite cloning </a:t>
            </a:r>
            <a:r>
              <a:rPr lang="en-US" sz="2800" dirty="0" smtClean="0">
                <a:ea typeface="Calibri Regular" charset="0"/>
                <a:cs typeface="Calibri Regular" charset="0"/>
                <a:sym typeface="Shadows Into Light"/>
              </a:rPr>
              <a:t>depth</a:t>
            </a:r>
            <a:endParaRPr lang="en-US" sz="2800" dirty="0">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Shape 1049"/>
          <p:cNvSpPr txBox="1">
            <a:spLocks noGrp="1"/>
          </p:cNvSpPr>
          <p:nvPr>
            <p:ph type="title"/>
          </p:nvPr>
        </p:nvSpPr>
        <p:spPr>
          <a:prstGeom prst="rect">
            <a:avLst/>
          </a:prstGeom>
        </p:spPr>
        <p:txBody>
          <a:bodyPr vert="horz" lIns="91425" tIns="91425" rIns="91425" bIns="91425" rtlCol="0" anchor="ctr" anchorCtr="0">
            <a:noAutofit/>
          </a:bodyPr>
          <a:lstStyle/>
          <a:p>
            <a:r>
              <a:rPr lang="en-US" sz="4400" b="0" dirty="0">
                <a:latin typeface="+mj-lt"/>
              </a:rPr>
              <a:t>Other Constraint Languages</a:t>
            </a:r>
          </a:p>
        </p:txBody>
      </p:sp>
      <p:graphicFrame>
        <p:nvGraphicFramePr>
          <p:cNvPr id="1050" name="Shape 1050"/>
          <p:cNvGraphicFramePr/>
          <p:nvPr>
            <p:extLst>
              <p:ext uri="{D42A27DB-BD31-4B8C-83A1-F6EECF244321}">
                <p14:modId xmlns:p14="http://schemas.microsoft.com/office/powerpoint/2010/main" val="493186012"/>
              </p:ext>
            </p:extLst>
          </p:nvPr>
        </p:nvGraphicFramePr>
        <p:xfrm>
          <a:off x="457199" y="1408936"/>
          <a:ext cx="8200977" cy="4998542"/>
        </p:xfrm>
        <a:graphic>
          <a:graphicData uri="http://schemas.openxmlformats.org/drawingml/2006/table">
            <a:tbl>
              <a:tblPr>
                <a:noFill/>
                <a:tableStyleId>{75479619-0B60-4225-B474-B05BF0CFC3F3}</a:tableStyleId>
              </a:tblPr>
              <a:tblGrid>
                <a:gridCol w="1627834"/>
                <a:gridCol w="4455026"/>
                <a:gridCol w="2118117"/>
              </a:tblGrid>
              <a:tr h="792451">
                <a:tc>
                  <a:txBody>
                    <a:bodyPr/>
                    <a:lstStyle/>
                    <a:p>
                      <a:pPr lvl="0" algn="ctr">
                        <a:spcBef>
                          <a:spcPts val="0"/>
                        </a:spcBef>
                        <a:buNone/>
                      </a:pPr>
                      <a:r>
                        <a:rPr lang="en-US" sz="2000" b="1" i="0" dirty="0">
                          <a:latin typeface="+mn-lt"/>
                          <a:ea typeface="Calibri Regular" charset="0"/>
                          <a:cs typeface="Calibri Regular" charset="0"/>
                          <a:sym typeface="Shadows Into Light"/>
                        </a:rPr>
                        <a:t>Constraint Language</a:t>
                      </a:r>
                    </a:p>
                  </a:txBody>
                  <a:tcPr marL="91425" marR="91425" marT="91425" marB="91425"/>
                </a:tc>
                <a:tc>
                  <a:txBody>
                    <a:bodyPr/>
                    <a:lstStyle/>
                    <a:p>
                      <a:pPr lvl="0" algn="ctr">
                        <a:spcBef>
                          <a:spcPts val="0"/>
                        </a:spcBef>
                        <a:buNone/>
                      </a:pPr>
                      <a:r>
                        <a:rPr lang="en-US" sz="2000" b="1" i="0" dirty="0">
                          <a:latin typeface="+mn-lt"/>
                          <a:ea typeface="Calibri Regular" charset="0"/>
                          <a:cs typeface="Calibri Regular" charset="0"/>
                          <a:sym typeface="Shadows Into Light"/>
                        </a:rPr>
                        <a:t>Problem Expressed</a:t>
                      </a:r>
                    </a:p>
                  </a:txBody>
                  <a:tcPr marL="91425" marR="91425" marT="91425" marB="91425"/>
                </a:tc>
                <a:tc>
                  <a:txBody>
                    <a:bodyPr/>
                    <a:lstStyle/>
                    <a:p>
                      <a:pPr lvl="0" algn="ctr">
                        <a:spcBef>
                          <a:spcPts val="0"/>
                        </a:spcBef>
                        <a:buNone/>
                      </a:pPr>
                      <a:r>
                        <a:rPr lang="en-US" sz="2000" b="1" i="0" dirty="0">
                          <a:latin typeface="+mn-lt"/>
                          <a:ea typeface="Calibri Regular" charset="0"/>
                          <a:cs typeface="Calibri Regular" charset="0"/>
                          <a:sym typeface="Shadows Into Light"/>
                        </a:rPr>
                        <a:t>Example</a:t>
                      </a:r>
                      <a:br>
                        <a:rPr lang="en-US" sz="2000" b="1" i="0" dirty="0">
                          <a:latin typeface="+mn-lt"/>
                          <a:ea typeface="Calibri Regular" charset="0"/>
                          <a:cs typeface="Calibri Regular" charset="0"/>
                          <a:sym typeface="Shadows Into Light"/>
                        </a:rPr>
                      </a:br>
                      <a:r>
                        <a:rPr lang="en-US" sz="2000" b="1" i="0" dirty="0">
                          <a:latin typeface="+mn-lt"/>
                          <a:ea typeface="Calibri Regular" charset="0"/>
                          <a:cs typeface="Calibri Regular" charset="0"/>
                          <a:sym typeface="Shadows Into Light"/>
                        </a:rPr>
                        <a:t>Solvers</a:t>
                      </a:r>
                    </a:p>
                  </a:txBody>
                  <a:tcPr marL="91425" marR="91425" marT="91425" marB="91425"/>
                </a:tc>
              </a:tr>
              <a:tr h="792451">
                <a:tc>
                  <a:txBody>
                    <a:bodyPr/>
                    <a:lstStyle/>
                    <a:p>
                      <a:pPr lvl="0" algn="ctr">
                        <a:spcBef>
                          <a:spcPts val="0"/>
                        </a:spcBef>
                        <a:buNone/>
                      </a:pPr>
                      <a:r>
                        <a:rPr lang="en-US" sz="2200" b="0" i="0" dirty="0" err="1">
                          <a:latin typeface="+mn-lt"/>
                          <a:ea typeface="Calibri Regular" charset="0"/>
                          <a:cs typeface="Calibri Regular" charset="0"/>
                          <a:sym typeface="Shadows Into Light"/>
                        </a:rPr>
                        <a:t>Datalog</a:t>
                      </a:r>
                      <a:endParaRPr lang="en-US" sz="2200" b="0" i="0" dirty="0">
                        <a:latin typeface="+mn-lt"/>
                        <a:ea typeface="Calibri Regular" charset="0"/>
                        <a:cs typeface="Calibri Regular" charset="0"/>
                        <a:sym typeface="Shadows Into Light"/>
                      </a:endParaRPr>
                    </a:p>
                  </a:txBody>
                  <a:tcPr marL="91425" marR="91425" marT="91425" marB="91425"/>
                </a:tc>
                <a:tc>
                  <a:txBody>
                    <a:bodyPr/>
                    <a:lstStyle/>
                    <a:p>
                      <a:pPr lvl="0" algn="ctr">
                        <a:spcBef>
                          <a:spcPts val="0"/>
                        </a:spcBef>
                        <a:buNone/>
                      </a:pPr>
                      <a:r>
                        <a:rPr lang="en-US" sz="2200" b="0" i="0" dirty="0">
                          <a:latin typeface="+mn-lt"/>
                          <a:ea typeface="Calibri Regular" charset="0"/>
                          <a:cs typeface="Calibri Regular" charset="0"/>
                          <a:sym typeface="Shadows Into Light"/>
                        </a:rPr>
                        <a:t>Least solution of deductive inference rules</a:t>
                      </a:r>
                    </a:p>
                  </a:txBody>
                  <a:tcPr marL="91425" marR="91425" marT="91425" marB="91425"/>
                </a:tc>
                <a:tc>
                  <a:txBody>
                    <a:bodyPr/>
                    <a:lstStyle/>
                    <a:p>
                      <a:pPr lvl="0" algn="ctr">
                        <a:spcBef>
                          <a:spcPts val="0"/>
                        </a:spcBef>
                        <a:buNone/>
                      </a:pPr>
                      <a:r>
                        <a:rPr lang="en-US" sz="2200" b="0" i="0" dirty="0" err="1">
                          <a:latin typeface="+mn-lt"/>
                          <a:ea typeface="Calibri Regular" charset="0"/>
                          <a:cs typeface="Calibri Regular" charset="0"/>
                          <a:sym typeface="Shadows Into Light"/>
                        </a:rPr>
                        <a:t>LogixBlox</a:t>
                      </a:r>
                      <a:r>
                        <a:rPr lang="en-US" sz="2200" b="0" i="0" dirty="0">
                          <a:latin typeface="+mn-lt"/>
                          <a:ea typeface="Calibri Regular" charset="0"/>
                          <a:cs typeface="Calibri Regular" charset="0"/>
                          <a:sym typeface="Shadows Into Light"/>
                        </a:rPr>
                        <a:t>, </a:t>
                      </a:r>
                      <a:r>
                        <a:rPr lang="en-US" sz="2200" b="0" i="0" dirty="0" err="1">
                          <a:latin typeface="+mn-lt"/>
                          <a:ea typeface="Calibri Regular" charset="0"/>
                          <a:cs typeface="Calibri Regular" charset="0"/>
                          <a:sym typeface="Shadows Into Light"/>
                        </a:rPr>
                        <a:t>bddbddb</a:t>
                      </a:r>
                      <a:endParaRPr lang="en-US" sz="2200" b="0" i="0" dirty="0">
                        <a:latin typeface="+mn-lt"/>
                        <a:ea typeface="Calibri Regular" charset="0"/>
                        <a:cs typeface="Calibri Regular" charset="0"/>
                        <a:sym typeface="Shadows Into Light"/>
                      </a:endParaRPr>
                    </a:p>
                  </a:txBody>
                  <a:tcPr marL="91425" marR="91425" marT="91425" marB="91425"/>
                </a:tc>
              </a:tr>
              <a:tr h="792451">
                <a:tc>
                  <a:txBody>
                    <a:bodyPr/>
                    <a:lstStyle/>
                    <a:p>
                      <a:pPr lvl="0" algn="ctr">
                        <a:spcBef>
                          <a:spcPts val="0"/>
                        </a:spcBef>
                        <a:buNone/>
                      </a:pPr>
                      <a:r>
                        <a:rPr lang="en-US" sz="2200" b="0" i="0" dirty="0">
                          <a:latin typeface="+mn-lt"/>
                          <a:ea typeface="Calibri Regular" charset="0"/>
                          <a:cs typeface="Calibri Regular" charset="0"/>
                          <a:sym typeface="Shadows Into Light"/>
                        </a:rPr>
                        <a:t>SAT</a:t>
                      </a:r>
                    </a:p>
                  </a:txBody>
                  <a:tcPr marL="91425" marR="91425" marT="91425" marB="91425"/>
                </a:tc>
                <a:tc>
                  <a:txBody>
                    <a:bodyPr/>
                    <a:lstStyle/>
                    <a:p>
                      <a:pPr lvl="0" algn="ctr">
                        <a:spcBef>
                          <a:spcPts val="0"/>
                        </a:spcBef>
                        <a:buNone/>
                      </a:pPr>
                      <a:r>
                        <a:rPr lang="en-US" sz="2200" b="0" i="0" dirty="0">
                          <a:latin typeface="+mn-lt"/>
                          <a:ea typeface="Calibri Regular" charset="0"/>
                          <a:cs typeface="Calibri Regular" charset="0"/>
                          <a:sym typeface="Shadows Into Light"/>
                        </a:rPr>
                        <a:t>Boolean satisfiability problem</a:t>
                      </a:r>
                    </a:p>
                  </a:txBody>
                  <a:tcPr marL="91425" marR="91425" marT="91425" marB="91425"/>
                </a:tc>
                <a:tc>
                  <a:txBody>
                    <a:bodyPr/>
                    <a:lstStyle/>
                    <a:p>
                      <a:pPr lvl="0" algn="ctr">
                        <a:spcBef>
                          <a:spcPts val="0"/>
                        </a:spcBef>
                        <a:buNone/>
                      </a:pPr>
                      <a:r>
                        <a:rPr lang="en-US" sz="2200" b="0" i="0" dirty="0" err="1">
                          <a:latin typeface="+mn-lt"/>
                          <a:ea typeface="Calibri Regular" charset="0"/>
                          <a:cs typeface="Calibri Regular" charset="0"/>
                          <a:sym typeface="Shadows Into Light"/>
                        </a:rPr>
                        <a:t>MiniSat</a:t>
                      </a:r>
                      <a:r>
                        <a:rPr lang="en-US" sz="2200" b="0" i="0" dirty="0">
                          <a:latin typeface="+mn-lt"/>
                          <a:ea typeface="Calibri Regular" charset="0"/>
                          <a:cs typeface="Calibri Regular" charset="0"/>
                          <a:sym typeface="Shadows Into Light"/>
                        </a:rPr>
                        <a:t>, Glucose</a:t>
                      </a:r>
                    </a:p>
                  </a:txBody>
                  <a:tcPr marL="91425" marR="91425" marT="91425" marB="91425"/>
                </a:tc>
              </a:tr>
              <a:tr h="792451">
                <a:tc>
                  <a:txBody>
                    <a:bodyPr/>
                    <a:lstStyle/>
                    <a:p>
                      <a:pPr lvl="0" algn="ctr">
                        <a:spcBef>
                          <a:spcPts val="0"/>
                        </a:spcBef>
                        <a:buNone/>
                      </a:pPr>
                      <a:r>
                        <a:rPr lang="en-US" sz="2200" b="0" i="0" dirty="0" err="1">
                          <a:latin typeface="+mn-lt"/>
                          <a:ea typeface="Calibri Regular" charset="0"/>
                          <a:cs typeface="Calibri Regular" charset="0"/>
                          <a:sym typeface="Shadows Into Light"/>
                        </a:rPr>
                        <a:t>MaxSAT</a:t>
                      </a:r>
                      <a:endParaRPr lang="en-US" sz="2200" b="0" i="0" dirty="0">
                        <a:latin typeface="+mn-lt"/>
                        <a:ea typeface="Calibri Regular" charset="0"/>
                        <a:cs typeface="Calibri Regular" charset="0"/>
                        <a:sym typeface="Shadows Into Light"/>
                      </a:endParaRPr>
                    </a:p>
                  </a:txBody>
                  <a:tcPr marL="91425" marR="91425" marT="91425" marB="91425"/>
                </a:tc>
                <a:tc>
                  <a:txBody>
                    <a:bodyPr/>
                    <a:lstStyle/>
                    <a:p>
                      <a:pPr lvl="0" algn="ctr">
                        <a:spcBef>
                          <a:spcPts val="0"/>
                        </a:spcBef>
                        <a:buNone/>
                      </a:pPr>
                      <a:r>
                        <a:rPr lang="en-US" sz="2200" b="0" i="0" dirty="0">
                          <a:solidFill>
                            <a:schemeClr val="dk1"/>
                          </a:solidFill>
                          <a:latin typeface="+mn-lt"/>
                          <a:ea typeface="Calibri Regular" charset="0"/>
                          <a:cs typeface="Calibri Regular" charset="0"/>
                          <a:sym typeface="Shadows Into Light"/>
                        </a:rPr>
                        <a:t>Boolean satisfiability problem extended with optimization</a:t>
                      </a:r>
                    </a:p>
                  </a:txBody>
                  <a:tcPr marL="91425" marR="91425" marT="91425" marB="91425"/>
                </a:tc>
                <a:tc>
                  <a:txBody>
                    <a:bodyPr/>
                    <a:lstStyle/>
                    <a:p>
                      <a:pPr lvl="0" algn="ctr">
                        <a:spcBef>
                          <a:spcPts val="0"/>
                        </a:spcBef>
                        <a:buNone/>
                      </a:pPr>
                      <a:r>
                        <a:rPr lang="en-US" sz="2200" b="0" i="0" dirty="0">
                          <a:latin typeface="+mn-lt"/>
                          <a:ea typeface="Calibri Regular" charset="0"/>
                          <a:cs typeface="Calibri Regular" charset="0"/>
                          <a:sym typeface="Shadows Into Light"/>
                        </a:rPr>
                        <a:t>open-</a:t>
                      </a:r>
                      <a:r>
                        <a:rPr lang="en-US" sz="2200" b="0" i="0" dirty="0" err="1">
                          <a:latin typeface="+mn-lt"/>
                          <a:ea typeface="Calibri Regular" charset="0"/>
                          <a:cs typeface="Calibri Regular" charset="0"/>
                          <a:sym typeface="Shadows Into Light"/>
                        </a:rPr>
                        <a:t>wbo</a:t>
                      </a:r>
                      <a:r>
                        <a:rPr lang="en-US" sz="2200" b="0" i="0" dirty="0">
                          <a:latin typeface="+mn-lt"/>
                          <a:ea typeface="Calibri Regular" charset="0"/>
                          <a:cs typeface="Calibri Regular" charset="0"/>
                          <a:sym typeface="Shadows Into Light"/>
                        </a:rPr>
                        <a:t>, SAT4j</a:t>
                      </a:r>
                    </a:p>
                  </a:txBody>
                  <a:tcPr marL="91425" marR="91425" marT="91425" marB="91425"/>
                </a:tc>
              </a:tr>
              <a:tr h="487651">
                <a:tc>
                  <a:txBody>
                    <a:bodyPr/>
                    <a:lstStyle/>
                    <a:p>
                      <a:pPr lvl="0" algn="ctr" rtl="0">
                        <a:spcBef>
                          <a:spcPts val="0"/>
                        </a:spcBef>
                        <a:buNone/>
                      </a:pPr>
                      <a:r>
                        <a:rPr lang="en-US" sz="2200" b="0" i="0" dirty="0">
                          <a:latin typeface="+mn-lt"/>
                          <a:ea typeface="Calibri Regular" charset="0"/>
                          <a:cs typeface="Calibri Regular" charset="0"/>
                          <a:sym typeface="Shadows Into Light"/>
                        </a:rPr>
                        <a:t>SMT</a:t>
                      </a:r>
                    </a:p>
                  </a:txBody>
                  <a:tcPr marL="91425" marR="91425" marT="91425" marB="91425"/>
                </a:tc>
                <a:tc>
                  <a:txBody>
                    <a:bodyPr/>
                    <a:lstStyle/>
                    <a:p>
                      <a:pPr lvl="0" algn="ctr" rtl="0">
                        <a:spcBef>
                          <a:spcPts val="0"/>
                        </a:spcBef>
                        <a:buNone/>
                      </a:pPr>
                      <a:r>
                        <a:rPr lang="en-US" sz="2200" b="0" i="0" dirty="0">
                          <a:solidFill>
                            <a:schemeClr val="dk1"/>
                          </a:solidFill>
                          <a:latin typeface="+mn-lt"/>
                          <a:ea typeface="Calibri Regular" charset="0"/>
                          <a:cs typeface="Calibri Regular" charset="0"/>
                          <a:sym typeface="Shadows Into Light"/>
                        </a:rPr>
                        <a:t>Satisfiability modulo theories problem</a:t>
                      </a:r>
                    </a:p>
                  </a:txBody>
                  <a:tcPr marL="91425" marR="91425" marT="91425" marB="91425"/>
                </a:tc>
                <a:tc>
                  <a:txBody>
                    <a:bodyPr/>
                    <a:lstStyle/>
                    <a:p>
                      <a:pPr lvl="0" algn="ctr" rtl="0">
                        <a:spcBef>
                          <a:spcPts val="0"/>
                        </a:spcBef>
                        <a:buNone/>
                      </a:pPr>
                      <a:r>
                        <a:rPr lang="en-US" sz="2200" b="0" i="0" dirty="0">
                          <a:latin typeface="+mn-lt"/>
                          <a:ea typeface="Calibri Regular" charset="0"/>
                          <a:cs typeface="Calibri Regular" charset="0"/>
                          <a:sym typeface="Shadows Into Light"/>
                        </a:rPr>
                        <a:t>Z3, </a:t>
                      </a:r>
                      <a:r>
                        <a:rPr lang="en-US" sz="2200" b="0" i="0" dirty="0" err="1">
                          <a:latin typeface="+mn-lt"/>
                          <a:ea typeface="Calibri Regular" charset="0"/>
                          <a:cs typeface="Calibri Regular" charset="0"/>
                          <a:sym typeface="Shadows Into Light"/>
                        </a:rPr>
                        <a:t>Yices</a:t>
                      </a:r>
                      <a:endParaRPr lang="en-US" sz="2200" b="0" i="0" dirty="0">
                        <a:latin typeface="+mn-lt"/>
                        <a:ea typeface="Calibri Regular" charset="0"/>
                        <a:cs typeface="Calibri Regular" charset="0"/>
                        <a:sym typeface="Shadows Into Light"/>
                      </a:endParaRPr>
                    </a:p>
                  </a:txBody>
                  <a:tcPr marL="91425" marR="91425" marT="91425" marB="91425"/>
                </a:tc>
              </a:tr>
              <a:tr h="792451">
                <a:tc>
                  <a:txBody>
                    <a:bodyPr/>
                    <a:lstStyle/>
                    <a:p>
                      <a:pPr lvl="0" algn="ctr" rtl="0">
                        <a:spcBef>
                          <a:spcPts val="0"/>
                        </a:spcBef>
                        <a:buNone/>
                      </a:pPr>
                      <a:r>
                        <a:rPr lang="en-US" sz="2200" b="0" i="0" dirty="0" err="1">
                          <a:latin typeface="+mn-lt"/>
                          <a:ea typeface="Calibri Regular" charset="0"/>
                          <a:cs typeface="Calibri Regular" charset="0"/>
                          <a:sym typeface="Shadows Into Light"/>
                        </a:rPr>
                        <a:t>MaxSMT</a:t>
                      </a:r>
                      <a:endParaRPr lang="en-US" sz="2200" b="0" i="0" dirty="0">
                        <a:latin typeface="+mn-lt"/>
                        <a:ea typeface="Calibri Regular" charset="0"/>
                        <a:cs typeface="Calibri Regular" charset="0"/>
                        <a:sym typeface="Shadows Into Light"/>
                      </a:endParaRPr>
                    </a:p>
                  </a:txBody>
                  <a:tcPr marL="91425" marR="91425" marT="91425" marB="91425"/>
                </a:tc>
                <a:tc>
                  <a:txBody>
                    <a:bodyPr/>
                    <a:lstStyle/>
                    <a:p>
                      <a:pPr lvl="0" algn="ctr" rtl="0">
                        <a:spcBef>
                          <a:spcPts val="0"/>
                        </a:spcBef>
                        <a:buNone/>
                      </a:pPr>
                      <a:r>
                        <a:rPr lang="en-US" sz="2200" b="0" i="0" dirty="0">
                          <a:solidFill>
                            <a:schemeClr val="dk1"/>
                          </a:solidFill>
                          <a:latin typeface="+mn-lt"/>
                          <a:ea typeface="Calibri Regular" charset="0"/>
                          <a:cs typeface="Calibri Regular" charset="0"/>
                          <a:sym typeface="Shadows Into Light"/>
                        </a:rPr>
                        <a:t>Satisfiability modulo theories problem extended with optimization</a:t>
                      </a:r>
                    </a:p>
                  </a:txBody>
                  <a:tcPr marL="91425" marR="91425" marT="91425" marB="91425"/>
                </a:tc>
                <a:tc>
                  <a:txBody>
                    <a:bodyPr/>
                    <a:lstStyle/>
                    <a:p>
                      <a:pPr lvl="0" algn="ctr" rtl="0">
                        <a:spcBef>
                          <a:spcPts val="0"/>
                        </a:spcBef>
                        <a:buNone/>
                      </a:pPr>
                      <a:r>
                        <a:rPr lang="en-US" sz="2200" b="0" i="0" dirty="0">
                          <a:latin typeface="+mn-lt"/>
                          <a:ea typeface="Calibri Regular" charset="0"/>
                          <a:cs typeface="Calibri Regular" charset="0"/>
                          <a:sym typeface="Shadows Into Light"/>
                        </a:rPr>
                        <a:t>Z3</a:t>
                      </a:r>
                    </a:p>
                  </a:txBody>
                  <a:tcPr marL="91425" marR="91425" marT="91425" marB="91425"/>
                </a:tc>
              </a:tr>
            </a:tbl>
          </a:graphicData>
        </a:graphic>
      </p:graphicFrame>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sz="4400" dirty="0">
                <a:latin typeface="+mj-lt"/>
                <a:ea typeface="Calibri Regular" charset="0"/>
                <a:cs typeface="Calibri Regular" charset="0"/>
                <a:sym typeface="Shadows Into Light"/>
              </a:rPr>
              <a:t>What Have We Learned?</a:t>
            </a:r>
            <a:endParaRPr lang="en-US" sz="4400" dirty="0">
              <a:latin typeface="+mj-lt"/>
            </a:endParaRPr>
          </a:p>
        </p:txBody>
      </p:sp>
      <p:sp>
        <p:nvSpPr>
          <p:cNvPr id="3" name="Content Placeholder 2"/>
          <p:cNvSpPr>
            <a:spLocks noGrp="1"/>
          </p:cNvSpPr>
          <p:nvPr>
            <p:ph idx="1"/>
          </p:nvPr>
        </p:nvSpPr>
        <p:spPr/>
        <p:txBody>
          <a:bodyPr>
            <a:normAutofit fontScale="92500" lnSpcReduction="10000"/>
          </a:bodyPr>
          <a:lstStyle/>
          <a:p>
            <a:pPr marL="457189" indent="-393690">
              <a:lnSpc>
                <a:spcPct val="115000"/>
              </a:lnSpc>
              <a:spcBef>
                <a:spcPts val="591"/>
              </a:spcBef>
              <a:buFont typeface="Shadows Into Light"/>
            </a:pPr>
            <a:r>
              <a:rPr lang="en-US" dirty="0">
                <a:solidFill>
                  <a:srgbClr val="7030A0"/>
                </a:solidFill>
                <a:ea typeface="Calibri Regular" charset="0"/>
                <a:cs typeface="Calibri Regular" charset="0"/>
                <a:sym typeface="Shadows Into Light"/>
              </a:rPr>
              <a:t>Constraint-based analysis</a:t>
            </a:r>
            <a:r>
              <a:rPr lang="en-US" dirty="0">
                <a:ea typeface="Calibri Regular" charset="0"/>
                <a:cs typeface="Calibri Regular" charset="0"/>
                <a:sym typeface="Shadows Into Light"/>
              </a:rPr>
              <a:t> and its benefits</a:t>
            </a:r>
          </a:p>
          <a:p>
            <a:pPr marL="0" indent="0">
              <a:lnSpc>
                <a:spcPct val="115000"/>
              </a:lnSpc>
              <a:spcBef>
                <a:spcPts val="591"/>
              </a:spcBef>
              <a:buNone/>
            </a:pPr>
            <a:endParaRPr lang="en-US" sz="600" dirty="0">
              <a:ea typeface="Calibri Regular" charset="0"/>
              <a:cs typeface="Calibri Regular" charset="0"/>
              <a:sym typeface="Shadows Into Light"/>
            </a:endParaRPr>
          </a:p>
          <a:p>
            <a:pPr marL="457189" indent="-393690">
              <a:lnSpc>
                <a:spcPct val="115000"/>
              </a:lnSpc>
              <a:spcBef>
                <a:spcPts val="591"/>
              </a:spcBef>
              <a:buFont typeface="Shadows Into Light"/>
            </a:pPr>
            <a:r>
              <a:rPr lang="en-US" dirty="0">
                <a:ea typeface="Calibri Regular" charset="0"/>
                <a:cs typeface="Calibri Regular" charset="0"/>
                <a:sym typeface="Shadows Into Light"/>
              </a:rPr>
              <a:t>The </a:t>
            </a:r>
            <a:r>
              <a:rPr lang="en-US" dirty="0" err="1">
                <a:solidFill>
                  <a:srgbClr val="FFC000"/>
                </a:solidFill>
                <a:ea typeface="Calibri Regular" charset="0"/>
                <a:cs typeface="Calibri Regular" charset="0"/>
                <a:sym typeface="Shadows Into Light"/>
              </a:rPr>
              <a:t>Datalog</a:t>
            </a:r>
            <a:r>
              <a:rPr lang="en-US" dirty="0">
                <a:solidFill>
                  <a:srgbClr val="FFC000"/>
                </a:solidFill>
                <a:ea typeface="Calibri Regular" charset="0"/>
                <a:cs typeface="Calibri Regular" charset="0"/>
                <a:sym typeface="Shadows Into Light"/>
              </a:rPr>
              <a:t> </a:t>
            </a:r>
            <a:r>
              <a:rPr lang="en-US" dirty="0">
                <a:ea typeface="Calibri Regular" charset="0"/>
                <a:cs typeface="Calibri Regular" charset="0"/>
                <a:sym typeface="Shadows Into Light"/>
              </a:rPr>
              <a:t>constraint language</a:t>
            </a:r>
          </a:p>
          <a:p>
            <a:pPr marL="0" indent="0">
              <a:lnSpc>
                <a:spcPct val="115000"/>
              </a:lnSpc>
              <a:spcBef>
                <a:spcPts val="591"/>
              </a:spcBef>
              <a:buNone/>
            </a:pPr>
            <a:endParaRPr lang="en-US" sz="600" dirty="0">
              <a:ea typeface="Calibri Regular" charset="0"/>
              <a:cs typeface="Calibri Regular" charset="0"/>
              <a:sym typeface="Shadows Into Light"/>
            </a:endParaRPr>
          </a:p>
          <a:p>
            <a:pPr marL="457189" indent="-393690">
              <a:lnSpc>
                <a:spcPct val="115000"/>
              </a:lnSpc>
              <a:spcBef>
                <a:spcPts val="591"/>
              </a:spcBef>
              <a:buFont typeface="Shadows Into Light"/>
            </a:pPr>
            <a:r>
              <a:rPr lang="en-US" dirty="0">
                <a:ea typeface="Calibri Regular" charset="0"/>
                <a:cs typeface="Calibri Regular" charset="0"/>
                <a:sym typeface="Shadows Into Light"/>
              </a:rPr>
              <a:t>How to express static analyses in </a:t>
            </a:r>
            <a:r>
              <a:rPr lang="en-US" dirty="0" err="1">
                <a:ea typeface="Calibri Regular" charset="0"/>
                <a:cs typeface="Calibri Regular" charset="0"/>
                <a:sym typeface="Shadows Into Light"/>
              </a:rPr>
              <a:t>Datalog</a:t>
            </a:r>
            <a:endParaRPr lang="en-US" dirty="0">
              <a:ea typeface="Calibri Regular" charset="0"/>
              <a:cs typeface="Calibri Regular" charset="0"/>
              <a:sym typeface="Shadows Into Light"/>
            </a:endParaRPr>
          </a:p>
          <a:p>
            <a:pPr marL="914377" lvl="1" indent="-393690">
              <a:lnSpc>
                <a:spcPct val="115000"/>
              </a:lnSpc>
              <a:spcBef>
                <a:spcPts val="591"/>
              </a:spcBef>
              <a:buFont typeface="Shadows Into Light"/>
            </a:pPr>
            <a:r>
              <a:rPr lang="en-US" dirty="0">
                <a:ea typeface="Calibri Regular" charset="0"/>
                <a:cs typeface="Calibri Regular" charset="0"/>
                <a:sym typeface="Shadows Into Light"/>
              </a:rPr>
              <a:t>Analysis </a:t>
            </a:r>
            <a:r>
              <a:rPr lang="en-US" dirty="0">
                <a:solidFill>
                  <a:srgbClr val="FFC000"/>
                </a:solidFill>
                <a:ea typeface="Calibri Regular" charset="0"/>
                <a:cs typeface="Calibri Regular" charset="0"/>
                <a:sym typeface="Shadows Into Light"/>
              </a:rPr>
              <a:t>logic</a:t>
            </a:r>
            <a:r>
              <a:rPr lang="en-US" dirty="0">
                <a:ea typeface="Calibri Regular" charset="0"/>
                <a:cs typeface="Calibri Regular" charset="0"/>
                <a:sym typeface="Shadows Into Light"/>
              </a:rPr>
              <a:t> == </a:t>
            </a:r>
            <a:r>
              <a:rPr lang="en-US" dirty="0">
                <a:solidFill>
                  <a:srgbClr val="FFC000"/>
                </a:solidFill>
                <a:ea typeface="Calibri Regular" charset="0"/>
                <a:cs typeface="Calibri Regular" charset="0"/>
                <a:sym typeface="Shadows Into Light"/>
              </a:rPr>
              <a:t>constraints</a:t>
            </a:r>
            <a:r>
              <a:rPr lang="en-US" dirty="0">
                <a:ea typeface="Calibri Regular" charset="0"/>
                <a:cs typeface="Calibri Regular" charset="0"/>
                <a:sym typeface="Shadows Into Light"/>
              </a:rPr>
              <a:t> in </a:t>
            </a:r>
            <a:r>
              <a:rPr lang="en-US" dirty="0" err="1">
                <a:ea typeface="Calibri Regular" charset="0"/>
                <a:cs typeface="Calibri Regular" charset="0"/>
                <a:sym typeface="Shadows Into Light"/>
              </a:rPr>
              <a:t>Datalog</a:t>
            </a:r>
            <a:endParaRPr lang="en-US" dirty="0">
              <a:ea typeface="Calibri Regular" charset="0"/>
              <a:cs typeface="Calibri Regular" charset="0"/>
              <a:sym typeface="Shadows Into Light"/>
            </a:endParaRPr>
          </a:p>
          <a:p>
            <a:pPr marL="914377" lvl="1" indent="-393690">
              <a:lnSpc>
                <a:spcPct val="115000"/>
              </a:lnSpc>
              <a:spcBef>
                <a:spcPts val="591"/>
              </a:spcBef>
              <a:buFont typeface="Shadows Into Light"/>
            </a:pPr>
            <a:r>
              <a:rPr lang="en-US" dirty="0">
                <a:ea typeface="Calibri Regular" charset="0"/>
                <a:cs typeface="Calibri Regular" charset="0"/>
                <a:sym typeface="Shadows Into Light"/>
              </a:rPr>
              <a:t>Analysis </a:t>
            </a:r>
            <a:r>
              <a:rPr lang="en-US" dirty="0">
                <a:solidFill>
                  <a:srgbClr val="FFC000"/>
                </a:solidFill>
                <a:ea typeface="Calibri Regular" charset="0"/>
                <a:cs typeface="Calibri Regular" charset="0"/>
                <a:sym typeface="Shadows Into Light"/>
              </a:rPr>
              <a:t>inputs</a:t>
            </a:r>
            <a:r>
              <a:rPr lang="en-US" dirty="0">
                <a:ea typeface="Calibri Regular" charset="0"/>
                <a:cs typeface="Calibri Regular" charset="0"/>
                <a:sym typeface="Shadows Into Light"/>
              </a:rPr>
              <a:t> and </a:t>
            </a:r>
            <a:r>
              <a:rPr lang="en-US" dirty="0">
                <a:solidFill>
                  <a:srgbClr val="FFC000"/>
                </a:solidFill>
                <a:ea typeface="Calibri Regular" charset="0"/>
                <a:cs typeface="Calibri Regular" charset="0"/>
                <a:sym typeface="Shadows Into Light"/>
              </a:rPr>
              <a:t>outputs</a:t>
            </a:r>
            <a:r>
              <a:rPr lang="en-US" dirty="0">
                <a:ea typeface="Calibri Regular" charset="0"/>
                <a:cs typeface="Calibri Regular" charset="0"/>
                <a:sym typeface="Shadows Into Light"/>
              </a:rPr>
              <a:t> == </a:t>
            </a:r>
            <a:r>
              <a:rPr lang="en-US" dirty="0">
                <a:solidFill>
                  <a:srgbClr val="FFC000"/>
                </a:solidFill>
                <a:ea typeface="Calibri Regular" charset="0"/>
                <a:cs typeface="Calibri Regular" charset="0"/>
                <a:sym typeface="Shadows Into Light"/>
              </a:rPr>
              <a:t>relations</a:t>
            </a:r>
            <a:r>
              <a:rPr lang="en-US" dirty="0">
                <a:ea typeface="Calibri Regular" charset="0"/>
                <a:cs typeface="Calibri Regular" charset="0"/>
                <a:sym typeface="Shadows Into Light"/>
              </a:rPr>
              <a:t> of tuples</a:t>
            </a:r>
          </a:p>
          <a:p>
            <a:pPr marL="0" indent="0">
              <a:lnSpc>
                <a:spcPct val="115000"/>
              </a:lnSpc>
              <a:spcBef>
                <a:spcPts val="591"/>
              </a:spcBef>
              <a:buNone/>
            </a:pPr>
            <a:endParaRPr lang="en-US" sz="600" dirty="0">
              <a:ea typeface="Calibri Regular" charset="0"/>
              <a:cs typeface="Calibri Regular" charset="0"/>
              <a:sym typeface="Shadows Into Light"/>
            </a:endParaRPr>
          </a:p>
          <a:p>
            <a:pPr marL="457189" indent="-393690">
              <a:lnSpc>
                <a:spcPct val="115000"/>
              </a:lnSpc>
              <a:spcBef>
                <a:spcPts val="591"/>
              </a:spcBef>
              <a:buFont typeface="Shadows Into Light"/>
            </a:pPr>
            <a:r>
              <a:rPr lang="en-US" dirty="0">
                <a:solidFill>
                  <a:srgbClr val="7030A0"/>
                </a:solidFill>
                <a:ea typeface="Calibri Regular" charset="0"/>
                <a:cs typeface="Calibri Regular" charset="0"/>
                <a:sym typeface="Shadows Into Light"/>
              </a:rPr>
              <a:t>Context-insensitive</a:t>
            </a:r>
            <a:r>
              <a:rPr lang="en-US" dirty="0">
                <a:ea typeface="Calibri Regular" charset="0"/>
                <a:cs typeface="Calibri Regular" charset="0"/>
                <a:sym typeface="Shadows Into Light"/>
              </a:rPr>
              <a:t> and </a:t>
            </a:r>
            <a:r>
              <a:rPr lang="en-US" dirty="0">
                <a:solidFill>
                  <a:srgbClr val="7030A0"/>
                </a:solidFill>
                <a:ea typeface="Calibri Regular" charset="0"/>
                <a:cs typeface="Calibri Regular" charset="0"/>
                <a:sym typeface="Shadows Into Light"/>
              </a:rPr>
              <a:t>context-sensitive</a:t>
            </a:r>
            <a:r>
              <a:rPr lang="en-US" dirty="0">
                <a:ea typeface="Calibri Regular" charset="0"/>
                <a:cs typeface="Calibri Regular" charset="0"/>
                <a:sym typeface="Shadows Into Light"/>
              </a:rPr>
              <a:t> </a:t>
            </a:r>
            <a:r>
              <a:rPr lang="en-US" dirty="0" smtClean="0">
                <a:ea typeface="Calibri Regular" charset="0"/>
                <a:cs typeface="Calibri Regular" charset="0"/>
                <a:sym typeface="Shadows Into Light"/>
              </a:rPr>
              <a:t>inter-procedural analysis</a:t>
            </a:r>
            <a:endParaRPr lang="en-US" dirty="0">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10" name="Shape 89"/>
          <p:cNvSpPr txBox="1">
            <a:spLocks noGrp="1"/>
          </p:cNvSpPr>
          <p:nvPr>
            <p:ph idx="1"/>
          </p:nvPr>
        </p:nvSpPr>
        <p:spPr>
          <a:xfrm>
            <a:off x="437321" y="1600201"/>
            <a:ext cx="8706679" cy="4525963"/>
          </a:xfrm>
          <a:prstGeom prst="rect">
            <a:avLst/>
          </a:prstGeom>
          <a:noFill/>
          <a:ln>
            <a:noFill/>
          </a:ln>
        </p:spPr>
        <p:txBody>
          <a:bodyPr vert="horz" lIns="91425" tIns="45700" rIns="91425" bIns="45700" rtlCol="0" anchor="t" anchorCtr="0">
            <a:noAutofit/>
          </a:bodyPr>
          <a:lstStyle/>
          <a:p>
            <a:pPr marL="0" indent="0">
              <a:lnSpc>
                <a:spcPct val="115000"/>
              </a:lnSpc>
              <a:spcBef>
                <a:spcPts val="591"/>
              </a:spcBef>
              <a:buNone/>
            </a:pPr>
            <a:r>
              <a:rPr lang="en-US" sz="2600" dirty="0">
                <a:ea typeface="Calibri Regular" charset="0"/>
                <a:cs typeface="Calibri Regular" charset="0"/>
                <a:sym typeface="Shadows Into Light"/>
              </a:rPr>
              <a:t>Consider a dataflow analysis such as </a:t>
            </a:r>
            <a:r>
              <a:rPr lang="en-US" sz="2600" dirty="0">
                <a:solidFill>
                  <a:srgbClr val="0532FF"/>
                </a:solidFill>
                <a:ea typeface="Calibri Regular" charset="0"/>
                <a:cs typeface="Calibri Regular" charset="0"/>
                <a:sym typeface="Shadows Into Light"/>
              </a:rPr>
              <a:t>live variables analysis</a:t>
            </a:r>
            <a:r>
              <a:rPr lang="en-US" sz="2600" dirty="0" smtClean="0">
                <a:ea typeface="Calibri Regular" charset="0"/>
                <a:cs typeface="Calibri Regular" charset="0"/>
                <a:sym typeface="Shadows Into Light"/>
              </a:rPr>
              <a:t>. </a:t>
            </a:r>
            <a:br>
              <a:rPr lang="en-US" sz="2600" dirty="0" smtClean="0">
                <a:ea typeface="Calibri Regular" charset="0"/>
                <a:cs typeface="Calibri Regular" charset="0"/>
                <a:sym typeface="Shadows Into Light"/>
              </a:rPr>
            </a:br>
            <a:r>
              <a:rPr lang="en-US" sz="2600" dirty="0" smtClean="0">
                <a:ea typeface="Calibri Regular" charset="0"/>
                <a:cs typeface="Calibri Regular" charset="0"/>
                <a:sym typeface="Shadows Into Light"/>
              </a:rPr>
              <a:t>If </a:t>
            </a:r>
            <a:r>
              <a:rPr lang="en-US" sz="2600" dirty="0">
                <a:ea typeface="Calibri Regular" charset="0"/>
                <a:cs typeface="Calibri Regular" charset="0"/>
                <a:sym typeface="Shadows Into Light"/>
              </a:rPr>
              <a:t>one expresses it as a constraint-based analysis, one </a:t>
            </a:r>
            <a:r>
              <a:rPr lang="en-US" sz="2600" dirty="0" smtClean="0">
                <a:ea typeface="Calibri Regular" charset="0"/>
                <a:cs typeface="Calibri Regular" charset="0"/>
                <a:sym typeface="Shadows Into Light"/>
              </a:rPr>
              <a:t>must</a:t>
            </a:r>
            <a:br>
              <a:rPr lang="en-US" sz="2600" dirty="0" smtClean="0">
                <a:ea typeface="Calibri Regular" charset="0"/>
                <a:cs typeface="Calibri Regular" charset="0"/>
                <a:sym typeface="Shadows Into Light"/>
              </a:rPr>
            </a:br>
            <a:r>
              <a:rPr lang="en-US" sz="2600" dirty="0" smtClean="0">
                <a:ea typeface="Calibri Regular" charset="0"/>
                <a:cs typeface="Calibri Regular" charset="0"/>
                <a:sym typeface="Shadows Into Light"/>
              </a:rPr>
              <a:t>still </a:t>
            </a:r>
            <a:r>
              <a:rPr lang="en-US" sz="2600" dirty="0">
                <a:ea typeface="Calibri Regular" charset="0"/>
                <a:cs typeface="Calibri Regular" charset="0"/>
                <a:sym typeface="Shadows Into Light"/>
              </a:rPr>
              <a:t>decide:</a:t>
            </a:r>
            <a:br>
              <a:rPr lang="en-US" sz="2600" dirty="0">
                <a:ea typeface="Calibri Regular" charset="0"/>
                <a:cs typeface="Calibri Regular" charset="0"/>
                <a:sym typeface="Shadows Into Light"/>
              </a:rPr>
            </a:br>
            <a:endParaRPr lang="en-US" sz="2600" dirty="0">
              <a:ea typeface="Calibri Regular" charset="0"/>
              <a:cs typeface="Calibri Regular" charset="0"/>
              <a:sym typeface="Shadows Into Light"/>
            </a:endParaRPr>
          </a:p>
          <a:p>
            <a:pPr marL="0" indent="0">
              <a:lnSpc>
                <a:spcPct val="115000"/>
              </a:lnSpc>
              <a:spcBef>
                <a:spcPts val="591"/>
              </a:spcBef>
              <a:buNone/>
            </a:pPr>
            <a:r>
              <a:rPr lang="en-US" sz="2400" dirty="0" smtClean="0">
                <a:ea typeface="Calibri Regular" charset="0"/>
                <a:cs typeface="Calibri Regular" charset="0"/>
                <a:sym typeface="Shadows Into Light"/>
              </a:rPr>
              <a:t>       The </a:t>
            </a:r>
            <a:r>
              <a:rPr lang="en-US" sz="2400" dirty="0">
                <a:ea typeface="Calibri Regular" charset="0"/>
                <a:cs typeface="Calibri Regular" charset="0"/>
                <a:sym typeface="Shadows Into Light"/>
              </a:rPr>
              <a:t>order in which statements should be processed</a:t>
            </a:r>
            <a:r>
              <a:rPr lang="en-US" sz="2400" dirty="0" smtClean="0">
                <a:ea typeface="Calibri Regular" charset="0"/>
                <a:cs typeface="Calibri Regular" charset="0"/>
                <a:sym typeface="Shadows Into Light"/>
              </a:rPr>
              <a:t>.</a:t>
            </a:r>
            <a:br>
              <a:rPr lang="en-US" sz="2400" dirty="0" smtClean="0">
                <a:ea typeface="Calibri Regular" charset="0"/>
                <a:cs typeface="Calibri Regular" charset="0"/>
                <a:sym typeface="Shadows Into Light"/>
              </a:rPr>
            </a:br>
            <a:endParaRPr lang="en-US" sz="500" dirty="0">
              <a:ea typeface="Calibri Regular" charset="0"/>
              <a:cs typeface="Calibri Regular" charset="0"/>
              <a:sym typeface="Shadows Into Light"/>
            </a:endParaRPr>
          </a:p>
          <a:p>
            <a:pPr marL="0" indent="0">
              <a:lnSpc>
                <a:spcPct val="115000"/>
              </a:lnSpc>
              <a:spcBef>
                <a:spcPts val="591"/>
              </a:spcBef>
              <a:buNone/>
            </a:pPr>
            <a:r>
              <a:rPr lang="en-US" sz="2400" dirty="0" smtClean="0">
                <a:ea typeface="Calibri Regular" charset="0"/>
                <a:cs typeface="Calibri Regular" charset="0"/>
                <a:sym typeface="Shadows Into Light"/>
              </a:rPr>
              <a:t>       What </a:t>
            </a:r>
            <a:r>
              <a:rPr lang="en-US" sz="2400" dirty="0">
                <a:ea typeface="Calibri Regular" charset="0"/>
                <a:cs typeface="Calibri Regular" charset="0"/>
                <a:sym typeface="Shadows Into Light"/>
              </a:rPr>
              <a:t>the gen and kill sets for each kind of statement are</a:t>
            </a:r>
            <a:r>
              <a:rPr lang="en-US" sz="2400" dirty="0" smtClean="0">
                <a:ea typeface="Calibri Regular" charset="0"/>
                <a:cs typeface="Calibri Regular" charset="0"/>
                <a:sym typeface="Shadows Into Light"/>
              </a:rPr>
              <a:t>.</a:t>
            </a:r>
          </a:p>
          <a:p>
            <a:pPr marL="0" indent="0">
              <a:lnSpc>
                <a:spcPct val="115000"/>
              </a:lnSpc>
              <a:spcBef>
                <a:spcPts val="591"/>
              </a:spcBef>
              <a:buNone/>
            </a:pPr>
            <a:endParaRPr lang="en-US" sz="500" dirty="0">
              <a:ea typeface="Calibri Regular" charset="0"/>
              <a:cs typeface="Calibri Regular" charset="0"/>
              <a:sym typeface="Shadows Into Light"/>
            </a:endParaRPr>
          </a:p>
          <a:p>
            <a:pPr marL="0" indent="0">
              <a:lnSpc>
                <a:spcPct val="115000"/>
              </a:lnSpc>
              <a:spcBef>
                <a:spcPts val="591"/>
              </a:spcBef>
              <a:buNone/>
            </a:pPr>
            <a:r>
              <a:rPr lang="en-US" sz="2400" dirty="0" smtClean="0">
                <a:ea typeface="Calibri Regular" charset="0"/>
                <a:cs typeface="Calibri Regular" charset="0"/>
                <a:sym typeface="Shadows Into Light"/>
              </a:rPr>
              <a:t>       In </a:t>
            </a:r>
            <a:r>
              <a:rPr lang="en-US" sz="2400" dirty="0">
                <a:ea typeface="Calibri Regular" charset="0"/>
                <a:cs typeface="Calibri Regular" charset="0"/>
                <a:sym typeface="Shadows Into Light"/>
              </a:rPr>
              <a:t>what language to implement the chaotic iteration </a:t>
            </a:r>
            <a:r>
              <a:rPr lang="en-US" sz="2400" dirty="0" smtClean="0">
                <a:ea typeface="Calibri Regular" charset="0"/>
                <a:cs typeface="Calibri Regular" charset="0"/>
                <a:sym typeface="Shadows Into Light"/>
              </a:rPr>
              <a:t>algorithm.</a:t>
            </a:r>
          </a:p>
          <a:p>
            <a:pPr marL="0" indent="0">
              <a:lnSpc>
                <a:spcPct val="115000"/>
              </a:lnSpc>
              <a:spcBef>
                <a:spcPts val="591"/>
              </a:spcBef>
              <a:buNone/>
            </a:pPr>
            <a:endParaRPr lang="en-US" sz="500" dirty="0">
              <a:ea typeface="Calibri Regular" charset="0"/>
              <a:cs typeface="Calibri Regular" charset="0"/>
              <a:sym typeface="Shadows Into Light"/>
            </a:endParaRPr>
          </a:p>
          <a:p>
            <a:pPr marL="0" indent="0">
              <a:lnSpc>
                <a:spcPct val="115000"/>
              </a:lnSpc>
              <a:spcBef>
                <a:spcPts val="591"/>
              </a:spcBef>
              <a:buNone/>
            </a:pPr>
            <a:r>
              <a:rPr lang="en-US" sz="2400" dirty="0" smtClean="0">
                <a:ea typeface="Calibri Regular" charset="0"/>
                <a:cs typeface="Calibri Regular" charset="0"/>
                <a:sym typeface="Shadows Into Light"/>
              </a:rPr>
              <a:t>       Whether </a:t>
            </a:r>
            <a:r>
              <a:rPr lang="en-US" sz="2400" dirty="0">
                <a:ea typeface="Calibri Regular" charset="0"/>
                <a:cs typeface="Calibri Regular" charset="0"/>
                <a:sym typeface="Shadows Into Light"/>
              </a:rPr>
              <a:t>to take intersection or union at merge points.</a:t>
            </a:r>
          </a:p>
        </p:txBody>
      </p:sp>
      <p:sp>
        <p:nvSpPr>
          <p:cNvPr id="90" name="Shape 90"/>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buSzPct val="25000"/>
            </a:pPr>
            <a:r>
              <a:rPr lang="en-US" sz="4000" dirty="0"/>
              <a:t>QUIZ: Specification &amp; Implementation</a:t>
            </a:r>
          </a:p>
        </p:txBody>
      </p:sp>
      <p:sp>
        <p:nvSpPr>
          <p:cNvPr id="11" name="Shape 91"/>
          <p:cNvSpPr/>
          <p:nvPr/>
        </p:nvSpPr>
        <p:spPr>
          <a:xfrm>
            <a:off x="536908" y="3613232"/>
            <a:ext cx="338100" cy="323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sz="1400"/>
          </a:p>
        </p:txBody>
      </p:sp>
      <p:sp>
        <p:nvSpPr>
          <p:cNvPr id="12" name="Shape 92"/>
          <p:cNvSpPr/>
          <p:nvPr/>
        </p:nvSpPr>
        <p:spPr>
          <a:xfrm>
            <a:off x="536908" y="4222647"/>
            <a:ext cx="338100" cy="2939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lnSpc>
                <a:spcPct val="115000"/>
              </a:lnSpc>
              <a:spcBef>
                <a:spcPts val="591"/>
              </a:spcBef>
              <a:buClr>
                <a:prstClr val="black"/>
              </a:buClr>
              <a:buSzPct val="42307"/>
            </a:pPr>
            <a:r>
              <a:rPr lang="en-US" sz="2600" dirty="0">
                <a:solidFill>
                  <a:prstClr val="black"/>
                </a:solidFill>
                <a:latin typeface="Calibri Regular" charset="0"/>
                <a:ea typeface="Calibri Regular" charset="0"/>
                <a:cs typeface="Calibri Regular" charset="0"/>
                <a:sym typeface="Shadows Into Light"/>
              </a:rPr>
              <a:t>✓</a:t>
            </a:r>
          </a:p>
        </p:txBody>
      </p:sp>
      <p:sp>
        <p:nvSpPr>
          <p:cNvPr id="13" name="Shape 93"/>
          <p:cNvSpPr/>
          <p:nvPr/>
        </p:nvSpPr>
        <p:spPr>
          <a:xfrm>
            <a:off x="536908" y="4870554"/>
            <a:ext cx="338100" cy="323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sz="1400"/>
          </a:p>
        </p:txBody>
      </p:sp>
      <p:sp>
        <p:nvSpPr>
          <p:cNvPr id="14" name="Shape 94"/>
          <p:cNvSpPr/>
          <p:nvPr/>
        </p:nvSpPr>
        <p:spPr>
          <a:xfrm>
            <a:off x="536908" y="5522742"/>
            <a:ext cx="338100" cy="323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lnSpc>
                <a:spcPct val="115000"/>
              </a:lnSpc>
              <a:spcBef>
                <a:spcPts val="591"/>
              </a:spcBef>
              <a:buClr>
                <a:prstClr val="black"/>
              </a:buClr>
              <a:buSzPct val="42307"/>
            </a:pPr>
            <a:r>
              <a:rPr lang="en-US" sz="2600" dirty="0">
                <a:solidFill>
                  <a:prstClr val="black"/>
                </a:solidFill>
                <a:latin typeface="Calibri Regular" charset="0"/>
                <a:ea typeface="Calibri Regular" charset="0"/>
                <a:cs typeface="Calibri Regular" charset="0"/>
                <a:sym typeface="Shadows Into Light"/>
              </a:rPr>
              <a:t>✓</a:t>
            </a:r>
          </a:p>
        </p:txBody>
      </p:sp>
    </p:spTree>
    <p:extLst>
      <p:ext uri="{BB962C8B-B14F-4D97-AF65-F5344CB8AC3E}">
        <p14:creationId xmlns:p14="http://schemas.microsoft.com/office/powerpoint/2010/main" val="14671869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prstGeom prst="rect">
            <a:avLst/>
          </a:prstGeom>
        </p:spPr>
        <p:txBody>
          <a:bodyPr vert="horz" lIns="91425" tIns="91425" rIns="91425" bIns="91425" rtlCol="0" anchor="ctr" anchorCtr="0">
            <a:noAutofit/>
          </a:bodyPr>
          <a:lstStyle/>
          <a:p>
            <a:r>
              <a:rPr lang="en-US" b="0" dirty="0"/>
              <a:t>Outline of </a:t>
            </a:r>
            <a:r>
              <a:rPr lang="en-US" b="0" dirty="0" smtClean="0"/>
              <a:t>this </a:t>
            </a:r>
            <a:r>
              <a:rPr lang="en-US" b="0" dirty="0"/>
              <a:t>Lesson</a:t>
            </a:r>
          </a:p>
        </p:txBody>
      </p:sp>
      <p:sp>
        <p:nvSpPr>
          <p:cNvPr id="6" name="Shape 119"/>
          <p:cNvSpPr txBox="1">
            <a:spLocks noGrp="1"/>
          </p:cNvSpPr>
          <p:nvPr>
            <p:ph idx="1"/>
          </p:nvPr>
        </p:nvSpPr>
        <p:spPr>
          <a:xfrm>
            <a:off x="457200" y="1600201"/>
            <a:ext cx="8229600" cy="4525963"/>
          </a:xfrm>
          <a:prstGeom prst="rect">
            <a:avLst/>
          </a:prstGeom>
        </p:spPr>
        <p:txBody>
          <a:bodyPr vert="horz" lIns="91425" tIns="91425" rIns="91425" bIns="91425" rtlCol="0" anchor="t" anchorCtr="0">
            <a:noAutofit/>
          </a:bodyPr>
          <a:lstStyle/>
          <a:p>
            <a:pPr>
              <a:spcBef>
                <a:spcPts val="0"/>
              </a:spcBef>
              <a:buNone/>
            </a:pPr>
            <a:r>
              <a:rPr lang="en-US" dirty="0" smtClean="0">
                <a:ea typeface="Calibri Regular" charset="0"/>
                <a:cs typeface="Calibri Regular" charset="0"/>
                <a:sym typeface="Shadows Into Light"/>
              </a:rPr>
              <a:t>     A </a:t>
            </a:r>
            <a:r>
              <a:rPr lang="en-US" dirty="0">
                <a:ea typeface="Calibri Regular" charset="0"/>
                <a:cs typeface="Calibri Regular" charset="0"/>
                <a:sym typeface="Shadows Into Light"/>
              </a:rPr>
              <a:t>constraint language: </a:t>
            </a:r>
            <a:r>
              <a:rPr lang="en-US" dirty="0" err="1" smtClean="0">
                <a:solidFill>
                  <a:srgbClr val="7030A0"/>
                </a:solidFill>
                <a:ea typeface="Calibri Regular" charset="0"/>
                <a:cs typeface="Calibri Regular" charset="0"/>
                <a:sym typeface="Shadows Into Light"/>
              </a:rPr>
              <a:t>Datalog</a:t>
            </a:r>
            <a:endParaRPr lang="en-US" dirty="0">
              <a:solidFill>
                <a:srgbClr val="7030A0"/>
              </a:solidFill>
              <a:ea typeface="Calibri Regular" charset="0"/>
              <a:cs typeface="Calibri Regular" charset="0"/>
              <a:sym typeface="Shadows Into Light"/>
            </a:endParaRPr>
          </a:p>
          <a:p>
            <a:pPr>
              <a:spcBef>
                <a:spcPts val="0"/>
              </a:spcBef>
              <a:buNone/>
            </a:pPr>
            <a:endParaRPr lang="en-US" dirty="0">
              <a:solidFill>
                <a:srgbClr val="0000FF"/>
              </a:solidFill>
              <a:ea typeface="Calibri Regular" charset="0"/>
              <a:cs typeface="Calibri Regular" charset="0"/>
              <a:sym typeface="Shadows Into Light"/>
            </a:endParaRPr>
          </a:p>
          <a:p>
            <a:pPr>
              <a:spcBef>
                <a:spcPts val="0"/>
              </a:spcBef>
              <a:buNone/>
            </a:pPr>
            <a:r>
              <a:rPr lang="en-US" dirty="0" smtClean="0">
                <a:ea typeface="Calibri Regular" charset="0"/>
                <a:cs typeface="Calibri Regular" charset="0"/>
                <a:sym typeface="Shadows Into Light"/>
              </a:rPr>
              <a:t>     Two </a:t>
            </a:r>
            <a:r>
              <a:rPr lang="en-US" dirty="0">
                <a:ea typeface="Calibri Regular" charset="0"/>
                <a:cs typeface="Calibri Regular" charset="0"/>
                <a:sym typeface="Shadows Into Light"/>
              </a:rPr>
              <a:t>static analyses in </a:t>
            </a:r>
            <a:r>
              <a:rPr lang="en-US" dirty="0" err="1">
                <a:ea typeface="Calibri Regular" charset="0"/>
                <a:cs typeface="Calibri Regular" charset="0"/>
                <a:sym typeface="Shadows Into Light"/>
              </a:rPr>
              <a:t>Datalog</a:t>
            </a:r>
            <a:r>
              <a:rPr lang="en-US" dirty="0">
                <a:ea typeface="Calibri Regular" charset="0"/>
                <a:cs typeface="Calibri Regular" charset="0"/>
                <a:sym typeface="Shadows Into Light"/>
              </a:rPr>
              <a:t>:</a:t>
            </a:r>
            <a:br>
              <a:rPr lang="en-US" dirty="0">
                <a:ea typeface="Calibri Regular" charset="0"/>
                <a:cs typeface="Calibri Regular" charset="0"/>
                <a:sym typeface="Shadows Into Light"/>
              </a:rPr>
            </a:br>
            <a:endParaRPr lang="en-US" dirty="0">
              <a:ea typeface="Calibri Regular" charset="0"/>
              <a:cs typeface="Calibri Regular" charset="0"/>
              <a:sym typeface="Shadows Into Light"/>
            </a:endParaRPr>
          </a:p>
          <a:p>
            <a:pPr marL="914377" indent="-406390">
              <a:spcBef>
                <a:spcPts val="0"/>
              </a:spcBef>
              <a:buClr>
                <a:srgbClr val="000000"/>
              </a:buClr>
              <a:buFont typeface="Shadows Into Light"/>
              <a:buChar char="•"/>
            </a:pPr>
            <a:r>
              <a:rPr lang="en-US" sz="2800" dirty="0">
                <a:solidFill>
                  <a:srgbClr val="7030A0"/>
                </a:solidFill>
                <a:ea typeface="Calibri Regular" charset="0"/>
                <a:cs typeface="Calibri Regular" charset="0"/>
                <a:sym typeface="Shadows Into Light"/>
              </a:rPr>
              <a:t>Intra-procedural</a:t>
            </a:r>
            <a:r>
              <a:rPr lang="en-US" sz="2800" dirty="0">
                <a:solidFill>
                  <a:srgbClr val="000000"/>
                </a:solidFill>
                <a:ea typeface="Calibri Regular" charset="0"/>
                <a:cs typeface="Calibri Regular" charset="0"/>
                <a:sym typeface="Shadows Into Light"/>
              </a:rPr>
              <a:t> analysis: computing </a:t>
            </a:r>
            <a:r>
              <a:rPr lang="en-US" sz="2800" dirty="0">
                <a:solidFill>
                  <a:srgbClr val="0000FF"/>
                </a:solidFill>
                <a:ea typeface="Calibri Regular" charset="0"/>
                <a:cs typeface="Calibri Regular" charset="0"/>
                <a:sym typeface="Shadows Into Light"/>
              </a:rPr>
              <a:t>reaching definitions</a:t>
            </a:r>
            <a:br>
              <a:rPr lang="en-US" sz="2800" dirty="0">
                <a:solidFill>
                  <a:srgbClr val="0000FF"/>
                </a:solidFill>
                <a:ea typeface="Calibri Regular" charset="0"/>
                <a:cs typeface="Calibri Regular" charset="0"/>
                <a:sym typeface="Shadows Into Light"/>
              </a:rPr>
            </a:br>
            <a:endParaRPr lang="en-US" sz="2800" dirty="0" smtClean="0">
              <a:solidFill>
                <a:srgbClr val="000000"/>
              </a:solidFill>
              <a:ea typeface="Calibri Regular" charset="0"/>
              <a:cs typeface="Calibri Regular" charset="0"/>
              <a:sym typeface="Shadows Into Light"/>
            </a:endParaRPr>
          </a:p>
          <a:p>
            <a:pPr marL="914377" indent="-406390">
              <a:spcBef>
                <a:spcPts val="0"/>
              </a:spcBef>
              <a:buClr>
                <a:srgbClr val="000000"/>
              </a:buClr>
              <a:buFont typeface="Shadows Into Light"/>
            </a:pPr>
            <a:r>
              <a:rPr lang="en-US" sz="2800" dirty="0" smtClean="0">
                <a:solidFill>
                  <a:srgbClr val="7030A0"/>
                </a:solidFill>
                <a:ea typeface="Calibri Regular" charset="0"/>
                <a:cs typeface="Calibri Regular" charset="0"/>
                <a:sym typeface="Shadows Into Light"/>
              </a:rPr>
              <a:t>Inter-procedural</a:t>
            </a:r>
            <a:r>
              <a:rPr lang="en-US" sz="2800" dirty="0" smtClean="0">
                <a:ea typeface="Calibri Regular" charset="0"/>
                <a:cs typeface="Calibri Regular" charset="0"/>
                <a:sym typeface="Shadows Into Light"/>
              </a:rPr>
              <a:t> </a:t>
            </a:r>
            <a:r>
              <a:rPr lang="en-US" sz="2800" dirty="0">
                <a:ea typeface="Calibri Regular" charset="0"/>
                <a:cs typeface="Calibri Regular" charset="0"/>
                <a:sym typeface="Shadows Into Light"/>
              </a:rPr>
              <a:t>analysis: computing </a:t>
            </a:r>
            <a:r>
              <a:rPr lang="en-US" sz="2800" dirty="0">
                <a:solidFill>
                  <a:srgbClr val="0000FF"/>
                </a:solidFill>
                <a:ea typeface="Calibri Regular" charset="0"/>
                <a:cs typeface="Calibri Regular" charset="0"/>
                <a:sym typeface="Shadows Into Light"/>
              </a:rPr>
              <a:t>points-to </a:t>
            </a:r>
            <a:r>
              <a:rPr lang="en-US" sz="2800" dirty="0">
                <a:solidFill>
                  <a:srgbClr val="000000"/>
                </a:solidFill>
                <a:ea typeface="Calibri Regular" charset="0"/>
                <a:cs typeface="Calibri Regular" charset="0"/>
                <a:sym typeface="Shadows Into Light"/>
              </a:rPr>
              <a:t>information</a:t>
            </a:r>
          </a:p>
        </p:txBody>
      </p:sp>
      <p:sp>
        <p:nvSpPr>
          <p:cNvPr id="4" name="Shape 118"/>
          <p:cNvSpPr/>
          <p:nvPr/>
        </p:nvSpPr>
        <p:spPr>
          <a:xfrm>
            <a:off x="457200" y="1731440"/>
            <a:ext cx="460247" cy="442200"/>
          </a:xfrm>
          <a:prstGeom prst="rightArrow">
            <a:avLst>
              <a:gd name="adj1" fmla="val 50000"/>
              <a:gd name="adj2" fmla="val 50000"/>
            </a:avLst>
          </a:prstGeom>
          <a:solidFill>
            <a:srgbClr val="0000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sz="140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prstGeom prst="rect">
            <a:avLst/>
          </a:prstGeom>
        </p:spPr>
        <p:txBody>
          <a:bodyPr vert="horz" lIns="91425" tIns="91425" rIns="91425" bIns="91425" rtlCol="0" anchor="ctr" anchorCtr="0">
            <a:noAutofit/>
          </a:bodyPr>
          <a:lstStyle/>
          <a:p>
            <a:r>
              <a:rPr lang="en-US" b="0" dirty="0"/>
              <a:t>A Constraint Language: </a:t>
            </a:r>
            <a:r>
              <a:rPr lang="en-US" b="0" dirty="0" err="1"/>
              <a:t>Datalog</a:t>
            </a:r>
            <a:endParaRPr lang="en-US" b="0" dirty="0"/>
          </a:p>
        </p:txBody>
      </p:sp>
      <p:sp>
        <p:nvSpPr>
          <p:cNvPr id="126" name="Shape 126"/>
          <p:cNvSpPr txBox="1">
            <a:spLocks noGrp="1"/>
          </p:cNvSpPr>
          <p:nvPr>
            <p:ph idx="1"/>
          </p:nvPr>
        </p:nvSpPr>
        <p:spPr>
          <a:xfrm>
            <a:off x="278296" y="1600201"/>
            <a:ext cx="8577468" cy="4860234"/>
          </a:xfrm>
          <a:prstGeom prst="rect">
            <a:avLst/>
          </a:prstGeom>
        </p:spPr>
        <p:txBody>
          <a:bodyPr vert="horz" lIns="91425" tIns="91425" rIns="91425" bIns="91425" rtlCol="0" anchor="t" anchorCtr="0">
            <a:noAutofit/>
          </a:bodyPr>
          <a:lstStyle/>
          <a:p>
            <a:pPr marL="457189" indent="-380990">
              <a:lnSpc>
                <a:spcPct val="115000"/>
              </a:lnSpc>
              <a:spcBef>
                <a:spcPts val="591"/>
              </a:spcBef>
              <a:buFont typeface="Shadows Into Light"/>
            </a:pPr>
            <a:r>
              <a:rPr lang="en-US" sz="2500" dirty="0">
                <a:ea typeface="Calibri Regular" charset="0"/>
                <a:cs typeface="Calibri Regular" charset="0"/>
                <a:sym typeface="Shadows Into Light"/>
              </a:rPr>
              <a:t>A declarative logic programming language</a:t>
            </a:r>
          </a:p>
          <a:p>
            <a:pPr marL="0" indent="0">
              <a:lnSpc>
                <a:spcPct val="115000"/>
              </a:lnSpc>
              <a:spcBef>
                <a:spcPts val="591"/>
              </a:spcBef>
              <a:buNone/>
            </a:pPr>
            <a:endParaRPr sz="600" dirty="0" smtClean="0">
              <a:ea typeface="Calibri Regular" charset="0"/>
              <a:cs typeface="Calibri Regular" charset="0"/>
              <a:sym typeface="Shadows Into Light"/>
            </a:endParaRPr>
          </a:p>
          <a:p>
            <a:pPr marL="457189" indent="-380990">
              <a:lnSpc>
                <a:spcPct val="115000"/>
              </a:lnSpc>
              <a:spcBef>
                <a:spcPts val="591"/>
              </a:spcBef>
              <a:buFont typeface="Shadows Into Light"/>
            </a:pPr>
            <a:r>
              <a:rPr lang="en-US" sz="2500" dirty="0" smtClean="0">
                <a:solidFill>
                  <a:schemeClr val="accent6"/>
                </a:solidFill>
                <a:ea typeface="Calibri Regular" charset="0"/>
                <a:cs typeface="Calibri Regular" charset="0"/>
                <a:sym typeface="Shadows Into Light"/>
              </a:rPr>
              <a:t>Not </a:t>
            </a:r>
            <a:r>
              <a:rPr lang="en-US" sz="2500" dirty="0">
                <a:solidFill>
                  <a:schemeClr val="accent6"/>
                </a:solidFill>
                <a:ea typeface="Calibri Regular" charset="0"/>
                <a:cs typeface="Calibri Regular" charset="0"/>
                <a:sym typeface="Shadows Into Light"/>
              </a:rPr>
              <a:t>Turing-complete</a:t>
            </a:r>
            <a:r>
              <a:rPr lang="en-US" sz="2500" dirty="0">
                <a:ea typeface="Calibri Regular" charset="0"/>
                <a:cs typeface="Calibri Regular" charset="0"/>
                <a:sym typeface="Shadows Into Light"/>
              </a:rPr>
              <a:t>: subset of Prolog, or SQL with recursion</a:t>
            </a:r>
          </a:p>
          <a:p>
            <a:pPr marL="457189" indent="0">
              <a:lnSpc>
                <a:spcPct val="115000"/>
              </a:lnSpc>
              <a:spcBef>
                <a:spcPts val="591"/>
              </a:spcBef>
              <a:buNone/>
            </a:pPr>
            <a:r>
              <a:rPr lang="en-US" sz="2500" dirty="0" smtClean="0">
                <a:ea typeface="Calibri Regular" charset="0"/>
                <a:cs typeface="Calibri Regular" charset="0"/>
                <a:sym typeface="Shadows Into Light"/>
              </a:rPr>
              <a:t>=&gt; </a:t>
            </a:r>
            <a:r>
              <a:rPr lang="en-US" sz="2500" dirty="0">
                <a:ea typeface="Calibri Regular" charset="0"/>
                <a:cs typeface="Calibri Regular" charset="0"/>
                <a:sym typeface="Shadows Into Light"/>
              </a:rPr>
              <a:t>Efficient algorithms to evaluate </a:t>
            </a:r>
            <a:r>
              <a:rPr lang="en-US" sz="2500" dirty="0" err="1">
                <a:ea typeface="Calibri Regular" charset="0"/>
                <a:cs typeface="Calibri Regular" charset="0"/>
                <a:sym typeface="Shadows Into Light"/>
              </a:rPr>
              <a:t>Datalog</a:t>
            </a:r>
            <a:r>
              <a:rPr lang="en-US" sz="2500" dirty="0">
                <a:ea typeface="Calibri Regular" charset="0"/>
                <a:cs typeface="Calibri Regular" charset="0"/>
                <a:sym typeface="Shadows Into Light"/>
              </a:rPr>
              <a:t> programs</a:t>
            </a:r>
          </a:p>
          <a:p>
            <a:pPr marL="0" indent="0">
              <a:lnSpc>
                <a:spcPct val="115000"/>
              </a:lnSpc>
              <a:spcBef>
                <a:spcPts val="591"/>
              </a:spcBef>
              <a:buNone/>
            </a:pPr>
            <a:endParaRPr sz="600" dirty="0">
              <a:ea typeface="Calibri Regular" charset="0"/>
              <a:cs typeface="Calibri Regular" charset="0"/>
              <a:sym typeface="Shadows Into Light"/>
            </a:endParaRPr>
          </a:p>
          <a:p>
            <a:pPr marL="457189" indent="-380990">
              <a:lnSpc>
                <a:spcPct val="115000"/>
              </a:lnSpc>
              <a:spcBef>
                <a:spcPts val="591"/>
              </a:spcBef>
              <a:buFont typeface="Shadows Into Light"/>
            </a:pPr>
            <a:r>
              <a:rPr lang="en-US" sz="2500" dirty="0">
                <a:ea typeface="Calibri Regular" charset="0"/>
                <a:cs typeface="Calibri Regular" charset="0"/>
                <a:sym typeface="Shadows Into Light"/>
              </a:rPr>
              <a:t>Originated as query language for deductive databases</a:t>
            </a:r>
          </a:p>
          <a:p>
            <a:pPr marL="0" indent="0">
              <a:lnSpc>
                <a:spcPct val="115000"/>
              </a:lnSpc>
              <a:spcBef>
                <a:spcPts val="591"/>
              </a:spcBef>
              <a:buNone/>
            </a:pPr>
            <a:endParaRPr sz="600" dirty="0">
              <a:ea typeface="Calibri Regular" charset="0"/>
              <a:cs typeface="Calibri Regular" charset="0"/>
              <a:sym typeface="Shadows Into Light"/>
            </a:endParaRPr>
          </a:p>
          <a:p>
            <a:pPr marL="457189" indent="-380990">
              <a:lnSpc>
                <a:spcPct val="115000"/>
              </a:lnSpc>
              <a:spcBef>
                <a:spcPts val="591"/>
              </a:spcBef>
              <a:buFont typeface="Shadows Into Light"/>
            </a:pPr>
            <a:r>
              <a:rPr lang="en-US" sz="2500" dirty="0">
                <a:ea typeface="Calibri Regular" charset="0"/>
                <a:cs typeface="Calibri Regular" charset="0"/>
                <a:sym typeface="Shadows Into Light"/>
              </a:rPr>
              <a:t>Later applied in many other domains: </a:t>
            </a:r>
            <a:r>
              <a:rPr lang="en-US" sz="2500" dirty="0">
                <a:solidFill>
                  <a:srgbClr val="0000FF"/>
                </a:solidFill>
                <a:ea typeface="Calibri Regular" charset="0"/>
                <a:cs typeface="Calibri Regular" charset="0"/>
                <a:sym typeface="Shadows Into Light"/>
              </a:rPr>
              <a:t>software analysis</a:t>
            </a:r>
            <a:r>
              <a:rPr lang="en-US" sz="2500" dirty="0">
                <a:ea typeface="Calibri Regular" charset="0"/>
                <a:cs typeface="Calibri Regular" charset="0"/>
                <a:sym typeface="Shadows Into Light"/>
              </a:rPr>
              <a:t>, data mining, networking, security, knowledge representation, cloud-computing, ...</a:t>
            </a:r>
          </a:p>
          <a:p>
            <a:pPr marL="0" indent="0">
              <a:lnSpc>
                <a:spcPct val="115000"/>
              </a:lnSpc>
              <a:spcBef>
                <a:spcPts val="591"/>
              </a:spcBef>
              <a:buNone/>
            </a:pPr>
            <a:endParaRPr sz="600" dirty="0">
              <a:ea typeface="Calibri Regular" charset="0"/>
              <a:cs typeface="Calibri Regular" charset="0"/>
              <a:sym typeface="Shadows Into Light"/>
            </a:endParaRPr>
          </a:p>
          <a:p>
            <a:pPr marL="457189" indent="-380990">
              <a:lnSpc>
                <a:spcPct val="115000"/>
              </a:lnSpc>
              <a:spcBef>
                <a:spcPts val="591"/>
              </a:spcBef>
              <a:buFont typeface="Shadows Into Light"/>
            </a:pPr>
            <a:r>
              <a:rPr lang="en-US" sz="2500" dirty="0">
                <a:ea typeface="Calibri Regular" charset="0"/>
                <a:cs typeface="Calibri Regular" charset="0"/>
                <a:sym typeface="Shadows Into Light"/>
              </a:rPr>
              <a:t>Many implementations: </a:t>
            </a:r>
            <a:r>
              <a:rPr lang="en-US" sz="2500" dirty="0" err="1">
                <a:ea typeface="Calibri Regular" charset="0"/>
                <a:cs typeface="Calibri Regular" charset="0"/>
                <a:sym typeface="Shadows Into Light"/>
              </a:rPr>
              <a:t>Logicblox</a:t>
            </a:r>
            <a:r>
              <a:rPr lang="en-US" sz="2500" dirty="0">
                <a:ea typeface="Calibri Regular" charset="0"/>
                <a:cs typeface="Calibri Regular" charset="0"/>
                <a:sym typeface="Shadows Into Light"/>
              </a:rPr>
              <a:t>, </a:t>
            </a:r>
            <a:r>
              <a:rPr lang="en-US" sz="2500" dirty="0" err="1">
                <a:ea typeface="Calibri Regular" charset="0"/>
                <a:cs typeface="Calibri Regular" charset="0"/>
                <a:sym typeface="Shadows Into Light"/>
              </a:rPr>
              <a:t>bddbddb</a:t>
            </a:r>
            <a:r>
              <a:rPr lang="en-US" sz="2500" dirty="0">
                <a:ea typeface="Calibri Regular" charset="0"/>
                <a:cs typeface="Calibri Regular" charset="0"/>
                <a:sym typeface="Shadows Into Light"/>
              </a:rPr>
              <a:t>, IRIS, Paddle, ...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heme1" id="{41C31921-4E90-DD46-A02E-2500944FB209}" vid="{2E5057D0-0E09-FD4D-AA65-E45E550B9B46}"/>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1426</TotalTime>
  <Words>12119</Words>
  <Application>Microsoft Macintosh PowerPoint</Application>
  <PresentationFormat>On-screen Show (4:3)</PresentationFormat>
  <Paragraphs>1446</Paragraphs>
  <Slides>63</Slides>
  <Notes>63</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Theme1</vt:lpstr>
      <vt:lpstr>Constraint-Based Analysis</vt:lpstr>
      <vt:lpstr>Motivation </vt:lpstr>
      <vt:lpstr>Motivation </vt:lpstr>
      <vt:lpstr>What Is Constraint-Based Analysis?</vt:lpstr>
      <vt:lpstr>Benefits of Constraint-Based Analysis</vt:lpstr>
      <vt:lpstr>QUIZ: Specification &amp; Implementation</vt:lpstr>
      <vt:lpstr>QUIZ: Specification &amp; Implementation</vt:lpstr>
      <vt:lpstr>Outline of this Lesson</vt:lpstr>
      <vt:lpstr>A Constraint Language: Datalog</vt:lpstr>
      <vt:lpstr>Syntax of Datalog: Example</vt:lpstr>
      <vt:lpstr>Syntax of Datalog: Example</vt:lpstr>
      <vt:lpstr>Syntax of Datalog: Example</vt:lpstr>
      <vt:lpstr>Syntax of Datalog: Example</vt:lpstr>
      <vt:lpstr>Syntax of Datalog: Example</vt:lpstr>
      <vt:lpstr>Semantics of Datalog: Example</vt:lpstr>
      <vt:lpstr>Semantics of Datalog: Example</vt:lpstr>
      <vt:lpstr>Semantics of Datalog: Example</vt:lpstr>
      <vt:lpstr>Semantics of Datalog: Example</vt:lpstr>
      <vt:lpstr>Semantics of Datalog: Example</vt:lpstr>
      <vt:lpstr>QUIZ: Computation Using Datalog</vt:lpstr>
      <vt:lpstr>QUIZ: Computation Using Datalog</vt:lpstr>
      <vt:lpstr>Outline of this Lesson</vt:lpstr>
      <vt:lpstr>Dataflow Analysis in Datalog</vt:lpstr>
      <vt:lpstr>Reaching Definitions Analysis in Datalog</vt:lpstr>
      <vt:lpstr>Reaching Definitions Analysis in Datalog</vt:lpstr>
      <vt:lpstr>Reaching Definitions Analysis in Datalog</vt:lpstr>
      <vt:lpstr>Reaching Definitions Analysis in Datalog</vt:lpstr>
      <vt:lpstr>Reaching Definitions Analysis in Datalog</vt:lpstr>
      <vt:lpstr>Reaching Definitions Analysis in Datalog</vt:lpstr>
      <vt:lpstr>Reaching Definitions Analysis in Datalog</vt:lpstr>
      <vt:lpstr>Reaching Definitions Analysis in Datalog</vt:lpstr>
      <vt:lpstr>Reaching Definitions Analysis: Example</vt:lpstr>
      <vt:lpstr>Reaching Definitions Analysis: Example</vt:lpstr>
      <vt:lpstr>Reaching Definitions Analysis: Example</vt:lpstr>
      <vt:lpstr>QUIZ: Live Variables Analysis</vt:lpstr>
      <vt:lpstr>QUIZ: Live Variables Analysis</vt:lpstr>
      <vt:lpstr>Outline of this Lesson</vt:lpstr>
      <vt:lpstr>Pointer Analysis in Datalog</vt:lpstr>
      <vt:lpstr>Pointer Analysis in Datalog: Intra-procedural</vt:lpstr>
      <vt:lpstr>Pointer Analysis in Datalog: Intra-procedural</vt:lpstr>
      <vt:lpstr>Pointer Analysis in Datalog: Intra-procedural</vt:lpstr>
      <vt:lpstr>Pointer Analysis in Datalog: Intra-procedural</vt:lpstr>
      <vt:lpstr>Pointer Analysis in Datalog: Intra-procedural</vt:lpstr>
      <vt:lpstr>Pointer Analysis in Datalog: Intra-procedural</vt:lpstr>
      <vt:lpstr>Pointer Analysis in Datalog: Inter-procedural</vt:lpstr>
      <vt:lpstr>Pointer Analysis in Datalog: Inter-procedural</vt:lpstr>
      <vt:lpstr>Pointer Analysis in Datalog: Inter-procedural</vt:lpstr>
      <vt:lpstr>Pointer Analysis in Datalog: Inter-procedural</vt:lpstr>
      <vt:lpstr>Pointer Analysis in Datalog: Inter-procedural</vt:lpstr>
      <vt:lpstr>Pointer Analysis in Datalog: Inter-procedural</vt:lpstr>
      <vt:lpstr>Pointer Analysis in Datalog: Inter-procedural</vt:lpstr>
      <vt:lpstr>Pointer Analysis in Datalog: Inter-procedural</vt:lpstr>
      <vt:lpstr>QUIZ: Querying Pointer Analysis in Datalog</vt:lpstr>
      <vt:lpstr>QUIZ: Querying Pointer Analysis in Datalog</vt:lpstr>
      <vt:lpstr>Context Sensitivity</vt:lpstr>
      <vt:lpstr>Context Sensitivity</vt:lpstr>
      <vt:lpstr>Context Sensitivity</vt:lpstr>
      <vt:lpstr>Context Sensitivity</vt:lpstr>
      <vt:lpstr>Cloning-Based Inter-procedural Analysis</vt:lpstr>
      <vt:lpstr>What about Recursion?</vt:lpstr>
      <vt:lpstr>Summary-Based Inter-procedural Analysis</vt:lpstr>
      <vt:lpstr>Other Constraint Languages</vt:lpstr>
      <vt:lpstr>What Have We Learned?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Constraint-Based Analysis</dc:title>
  <cp:lastModifiedBy>Mayur Naik</cp:lastModifiedBy>
  <cp:revision>190</cp:revision>
  <dcterms:modified xsi:type="dcterms:W3CDTF">2016-12-30T15:44:28Z</dcterms:modified>
</cp:coreProperties>
</file>