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50"/>
  </p:notesMasterIdLst>
  <p:handoutMasterIdLst>
    <p:handoutMasterId r:id="rId51"/>
  </p:handoutMasterIdLst>
  <p:sldIdLst>
    <p:sldId id="256" r:id="rId2"/>
    <p:sldId id="257" r:id="rId3"/>
    <p:sldId id="30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03"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Pryby" initials="" lastIdx="4" clrIdx="0"/>
  <p:cmAuthor id="1" name="Mayur Naik" initials="" lastIdx="4" clrIdx="1"/>
  <p:cmAuthor id="2" name="att zaa" initial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DB05C07-9196-4931-B0E7-BC2D793945FF}">
  <a:tblStyle styleId="{1DB05C07-9196-4931-B0E7-BC2D793945FF}" styleName="Table_0"/>
  <a:tblStyle styleId="{714B1095-70C0-47FF-B4A3-2B02FBC9C691}"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34087"/>
    <p:restoredTop sz="57470"/>
  </p:normalViewPr>
  <p:slideViewPr>
    <p:cSldViewPr snapToGrid="0" snapToObjects="1">
      <p:cViewPr>
        <p:scale>
          <a:sx n="60" d="100"/>
          <a:sy n="60" d="100"/>
        </p:scale>
        <p:origin x="-1976" y="-2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p:scale>
          <a:sx n="95" d="100"/>
          <a:sy n="95" d="100"/>
        </p:scale>
        <p:origin x="-3640" y="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654838-8D47-C643-B1C4-E45E58E734CE}" type="datetimeFigureOut">
              <a:rPr lang="en-US" smtClean="0"/>
              <a:t>12/30/16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FC878B-2073-E94C-9E97-6C490B8B08B1}" type="slidenum">
              <a:rPr lang="en-US" smtClean="0"/>
              <a:t>‹#›</a:t>
            </a:fld>
            <a:endParaRPr lang="en-US"/>
          </a:p>
        </p:txBody>
      </p:sp>
    </p:spTree>
    <p:extLst>
      <p:ext uri="{BB962C8B-B14F-4D97-AF65-F5344CB8AC3E}">
        <p14:creationId xmlns:p14="http://schemas.microsoft.com/office/powerpoint/2010/main" val="754612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5" name="Shape 5"/>
          <p:cNvSpPr>
            <a:spLocks noGrp="1" noRot="1" noChangeAspect="1"/>
          </p:cNvSpPr>
          <p:nvPr>
            <p:ph type="sldImg" idx="3"/>
          </p:nvPr>
        </p:nvSpPr>
        <p:spPr>
          <a:xfrm>
            <a:off x="777240" y="685800"/>
            <a:ext cx="3657600" cy="27432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799" y="3657600"/>
            <a:ext cx="5486400" cy="5029200"/>
          </a:xfrm>
          <a:prstGeom prst="rect">
            <a:avLst/>
          </a:prstGeom>
          <a:noFill/>
          <a:ln>
            <a:noFill/>
          </a:ln>
        </p:spPr>
        <p:txBody>
          <a:bodyPr lIns="91425" tIns="91425" rIns="91425" bIns="91425" anchor="t"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7942606"/>
      </p:ext>
    </p:extLst>
  </p:cSld>
  <p:clrMap bg1="lt1" tx1="dk1" bg2="dk2" tx2="lt2" accent1="accent1" accent2="accent2" accent3="accent3" accent4="accent4" accent5="accent5" accent6="accent6" hlink="hlink" folHlink="folHlink"/>
  <p:hf hdr="0" ftr="0" dt="0"/>
  <p:notesStyle>
    <a:lvl1pPr marL="0" algn="just" defTabSz="914400" rtl="0" eaLnBrk="1" latinLnBrk="0" hangingPunct="1">
      <a:defRPr sz="1000" kern="1200">
        <a:solidFill>
          <a:schemeClr val="tx1"/>
        </a:solidFill>
        <a:latin typeface="Calibri" charset="0"/>
        <a:ea typeface="Calibri" charset="0"/>
        <a:cs typeface="Calibri"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p:txBody>
          <a:bodyPr/>
          <a:lstStyle/>
          <a:p>
            <a:pPr lvl="0" algn="just"/>
            <a:r>
              <a:rPr lang="en-US" dirty="0" smtClean="0">
                <a:solidFill>
                  <a:srgbClr val="FF0000"/>
                </a:solidFill>
              </a:rPr>
              <a:t>{HEADSHOT}</a:t>
            </a:r>
          </a:p>
          <a:p>
            <a:pPr lvl="0" algn="just"/>
            <a:endParaRPr lang="en-US" dirty="0" smtClean="0"/>
          </a:p>
          <a:p>
            <a:pPr lvl="0" algn="just"/>
            <a:r>
              <a:rPr lang="en-US" dirty="0" smtClean="0"/>
              <a:t>Previously, we learned how to reason about the flow of primitive data such as integers in a computer program.  In this lesson, we will learn how to reason about the flow of non-primitive data, better known as pointers, objects, or references.  This sort of analysis of a program is called a pointer analysis.</a:t>
            </a:r>
          </a:p>
          <a:p>
            <a:pPr lvl="0" algn="just"/>
            <a:endParaRPr lang="en-US" dirty="0" smtClean="0"/>
          </a:p>
          <a:p>
            <a:pPr lvl="0" algn="just"/>
            <a:r>
              <a:rPr lang="en-US" dirty="0" smtClean="0"/>
              <a:t>Pointers are prevalent in mainstream programming languages like C, C++, Java, and even Python.  Therefore, pointer analysis is fundamental to any static analysis for reasoning about the flow of data in programs written today.</a:t>
            </a:r>
          </a:p>
          <a:p>
            <a:pPr lvl="0" algn="just"/>
            <a:endParaRPr lang="en-US" dirty="0"/>
          </a:p>
          <a:p>
            <a:pPr lvl="0" algn="just"/>
            <a:r>
              <a:rPr lang="en-US" dirty="0" smtClean="0"/>
              <a:t>By the end of this lesson, you will have learned what pointer analysis is capable of doing and how you can incorporate it into your own dataflow analysis.</a:t>
            </a:r>
            <a:endParaRPr lang="en-US" dirty="0"/>
          </a:p>
        </p:txBody>
      </p:sp>
      <p:sp>
        <p:nvSpPr>
          <p:cNvPr id="3" name="Slide Image Placeholder 2"/>
          <p:cNvSpPr>
            <a:spLocks noGrp="1" noRot="1" noChangeAspect="1"/>
          </p:cNvSpPr>
          <p:nvPr>
            <p:ph type="sldImg"/>
          </p:nvPr>
        </p:nvSpPr>
        <p:spPr/>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7685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9" name="Shape 179"/>
          <p:cNvSpPr txBox="1">
            <a:spLocks noGrp="1"/>
          </p:cNvSpPr>
          <p:nvPr>
            <p:ph type="body" idx="1"/>
          </p:nvPr>
        </p:nvSpPr>
        <p:spPr/>
        <p:txBody>
          <a:bodyPr/>
          <a:lstStyle/>
          <a:p>
            <a:pPr lvl="0" algn="just"/>
            <a:r>
              <a:rPr lang="en-US" dirty="0" smtClean="0"/>
              <a:t>There are many sound but approximate algorithms to the problem of pointer analysis.</a:t>
            </a:r>
          </a:p>
          <a:p>
            <a:pPr lvl="0" algn="just"/>
            <a:endParaRPr lang="en-US" dirty="0" smtClean="0"/>
          </a:p>
          <a:p>
            <a:pPr lvl="0" algn="just"/>
            <a:r>
              <a:rPr lang="en-US" dirty="0" smtClean="0"/>
              <a:t>All these approximate algorithms generate false positives in certain circumstances, but they differ in their precision; that is, their false-positive rate.</a:t>
            </a:r>
          </a:p>
          <a:p>
            <a:pPr lvl="0" algn="just"/>
            <a:endParaRPr lang="en-US" dirty="0" smtClean="0"/>
          </a:p>
          <a:p>
            <a:pPr lvl="0" algn="just"/>
            <a:r>
              <a:rPr lang="en-US" dirty="0" smtClean="0"/>
              <a:t>The approximations that these algorithms perform differ in two key aspects: how they abstract program data, in particular dynamically allocated data, which we will call the heap; and how they abstract control-flow.</a:t>
            </a:r>
          </a:p>
          <a:p>
            <a:pPr lvl="0" algn="just"/>
            <a:endParaRPr lang="en-US" dirty="0" smtClean="0"/>
          </a:p>
          <a:p>
            <a:pPr lvl="0" algn="just"/>
            <a:r>
              <a:rPr lang="en-US" dirty="0" smtClean="0"/>
              <a:t>We already saw an abstraction of control-flow in the previous lesson on dataflow analysis where we approximated all branch conditions in the program’s control-flow graph using non-deterministic choice.</a:t>
            </a:r>
          </a:p>
          <a:p>
            <a:pPr lvl="0" algn="just"/>
            <a:endParaRPr lang="en-US" dirty="0" smtClean="0"/>
          </a:p>
          <a:p>
            <a:pPr lvl="0" algn="just"/>
            <a:r>
              <a:rPr lang="en-US" dirty="0" smtClean="0"/>
              <a:t>Pointer analyses typically go further in that they ignore control flow entirely and instead look at the program as a set of unordered statements.</a:t>
            </a:r>
          </a:p>
          <a:p>
            <a:pPr lvl="0" algn="just"/>
            <a:endParaRPr lang="en-US" dirty="0"/>
          </a:p>
          <a:p>
            <a:pPr lvl="0" algn="just"/>
            <a:r>
              <a:rPr lang="en-US" dirty="0" smtClean="0"/>
              <a:t>Let’s dive deeper into data and control-flow abstractions for pointer analyses using an example program.</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171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p:txBody>
          <a:bodyPr/>
          <a:lstStyle/>
          <a:p>
            <a:pPr lvl="0" algn="just"/>
            <a:r>
              <a:rPr lang="en-US" dirty="0" smtClean="0"/>
              <a:t>Throughout this lesson, we will use this Java program to illustrate the key concepts of pointer analysis.</a:t>
            </a:r>
          </a:p>
          <a:p>
            <a:pPr lvl="0" algn="just"/>
            <a:r>
              <a:rPr lang="en-US" dirty="0" smtClean="0"/>
              <a:t>This program constructs a representation of an elevator.</a:t>
            </a:r>
          </a:p>
          <a:p>
            <a:pPr lvl="0" algn="just"/>
            <a:endParaRPr lang="en-US" dirty="0" smtClean="0"/>
          </a:p>
          <a:p>
            <a:pPr lvl="0" algn="just"/>
            <a:r>
              <a:rPr lang="en-US" dirty="0" smtClean="0"/>
              <a:t>An Elevator object has two fields.</a:t>
            </a:r>
          </a:p>
          <a:p>
            <a:pPr lvl="0" algn="just"/>
            <a:endParaRPr lang="en-US" dirty="0" smtClean="0"/>
          </a:p>
          <a:p>
            <a:pPr lvl="0" algn="just"/>
            <a:r>
              <a:rPr lang="en-US" dirty="0" smtClean="0"/>
              <a:t>One field is an array of Floor objects </a:t>
            </a:r>
            <a:r>
              <a:rPr lang="en-US" dirty="0" smtClean="0">
                <a:solidFill>
                  <a:srgbClr val="FF0000"/>
                </a:solidFill>
              </a:rPr>
              <a:t>(point to floors field)</a:t>
            </a:r>
            <a:r>
              <a:rPr lang="en-US" dirty="0" smtClean="0"/>
              <a:t> representing different floors in a building, such as the basement, 1st floor, 2nd floor, and so on.</a:t>
            </a:r>
          </a:p>
          <a:p>
            <a:pPr lvl="0" algn="just"/>
            <a:endParaRPr lang="en-US" dirty="0" smtClean="0"/>
          </a:p>
          <a:p>
            <a:pPr lvl="0" algn="just"/>
            <a:r>
              <a:rPr lang="en-US" dirty="0" smtClean="0"/>
              <a:t>The other field is an array of Event objects </a:t>
            </a:r>
            <a:r>
              <a:rPr lang="en-US" dirty="0" smtClean="0">
                <a:solidFill>
                  <a:srgbClr val="FF0000"/>
                </a:solidFill>
              </a:rPr>
              <a:t>(point to events field)</a:t>
            </a:r>
            <a:r>
              <a:rPr lang="en-US" dirty="0" smtClean="0"/>
              <a:t>. </a:t>
            </a:r>
            <a:r>
              <a:rPr lang="en-US" dirty="0" smtClean="0"/>
              <a:t> An </a:t>
            </a:r>
            <a:r>
              <a:rPr lang="en-US" dirty="0" smtClean="0"/>
              <a:t>example event is a person pushing a button for the 2nd floor in an elevator currently on the 5th floor.</a:t>
            </a:r>
          </a:p>
          <a:p>
            <a:pPr lvl="0" algn="just"/>
            <a:endParaRPr lang="en-US" dirty="0" smtClean="0"/>
          </a:p>
          <a:p>
            <a:pPr lvl="0" algn="just"/>
            <a:r>
              <a:rPr lang="en-US" dirty="0" smtClean="0"/>
              <a:t>The </a:t>
            </a:r>
            <a:r>
              <a:rPr lang="en-US" dirty="0" err="1" smtClean="0"/>
              <a:t>doit</a:t>
            </a:r>
            <a:r>
              <a:rPr lang="en-US" dirty="0" smtClean="0"/>
              <a:t> function takes as input the number of floors M and the number of events N.  It starts out by creating an object of class Elevator.  It then initializes the floors and events fields of the created Elevator object.</a:t>
            </a:r>
          </a:p>
          <a:p>
            <a:pPr lvl="0" algn="just"/>
            <a:endParaRPr lang="en-US" dirty="0" smtClean="0"/>
          </a:p>
          <a:p>
            <a:pPr lvl="0" algn="just"/>
            <a:r>
              <a:rPr lang="en-US" dirty="0" smtClean="0"/>
              <a:t>Let’s take a look at a sample concrete run of this program.</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236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p:txBody>
          <a:bodyPr/>
          <a:lstStyle/>
          <a:p>
            <a:pPr lvl="0" algn="just"/>
            <a:r>
              <a:rPr lang="en-US" dirty="0" smtClean="0"/>
              <a:t>In this run, we will create an elevator for a building with three floors and two events.  That is, we will assume that the </a:t>
            </a:r>
            <a:r>
              <a:rPr lang="en-US" dirty="0" err="1" smtClean="0"/>
              <a:t>doit</a:t>
            </a:r>
            <a:r>
              <a:rPr lang="en-US" dirty="0" smtClean="0"/>
              <a:t> function is called with M == 3 and N == 2.</a:t>
            </a:r>
          </a:p>
          <a:p>
            <a:pPr lvl="0" algn="just"/>
            <a:endParaRPr lang="en-US" sz="500" dirty="0" smtClean="0"/>
          </a:p>
          <a:p>
            <a:pPr lvl="0" algn="just"/>
            <a:r>
              <a:rPr lang="en-US" dirty="0" smtClean="0"/>
              <a:t>When the </a:t>
            </a:r>
            <a:r>
              <a:rPr lang="en-US" dirty="0" err="1" smtClean="0"/>
              <a:t>doit</a:t>
            </a:r>
            <a:r>
              <a:rPr lang="en-US" dirty="0" smtClean="0"/>
              <a:t> function is called, the allocation on the right-hand side of this line (point to allocation) is evaluated first.  This allocation calls the Elevator’s constructor method, which we do not show.  Having completed the construction of the Elevator object, we assign the address of this Elevator object in memory to the variable v</a:t>
            </a:r>
            <a:r>
              <a:rPr lang="en-US" dirty="0"/>
              <a:t> </a:t>
            </a:r>
            <a:r>
              <a:rPr lang="en-US" dirty="0" smtClean="0">
                <a:solidFill>
                  <a:srgbClr val="FF0000"/>
                </a:solidFill>
              </a:rPr>
              <a:t>(draw arrow pointing to Elevator node and label it v)</a:t>
            </a:r>
            <a:r>
              <a:rPr lang="en-US" dirty="0" smtClean="0"/>
              <a:t>.</a:t>
            </a:r>
          </a:p>
          <a:p>
            <a:pPr lvl="0" algn="just"/>
            <a:endParaRPr lang="en-US" sz="500" dirty="0" smtClean="0"/>
          </a:p>
          <a:p>
            <a:pPr lvl="0" algn="just"/>
            <a:r>
              <a:rPr lang="en-US" dirty="0" smtClean="0"/>
              <a:t>In the next line of the program, we first allocate an Object array with 3 cells, and then we write the location of this array in memory to the floors field of the Elevator object we’re constructing </a:t>
            </a:r>
            <a:r>
              <a:rPr lang="en-US" dirty="0" smtClean="0">
                <a:solidFill>
                  <a:srgbClr val="FF0000"/>
                </a:solidFill>
              </a:rPr>
              <a:t>(draw arrow from Elevator to left-hand Object[] node, label arrow by “floors”)</a:t>
            </a:r>
            <a:r>
              <a:rPr lang="en-US" dirty="0" smtClean="0"/>
              <a:t>.</a:t>
            </a:r>
          </a:p>
          <a:p>
            <a:pPr lvl="0" algn="just"/>
            <a:endParaRPr lang="en-US" sz="500" dirty="0" smtClean="0"/>
          </a:p>
          <a:p>
            <a:pPr lvl="0" algn="just"/>
            <a:r>
              <a:rPr lang="en-US" dirty="0" smtClean="0"/>
              <a:t>In the next line, the same procedure happens, except now we’re allocating an Object array with just 2 cells, and we’re writing the location of this array to the events field of the Elevator object</a:t>
            </a:r>
            <a:r>
              <a:rPr lang="en-US" dirty="0"/>
              <a:t> </a:t>
            </a:r>
            <a:r>
              <a:rPr lang="en-US" dirty="0" smtClean="0">
                <a:solidFill>
                  <a:srgbClr val="FF0000"/>
                </a:solidFill>
              </a:rPr>
              <a:t>(draw arrow from Elevator to right-hand Object[] node, label arrow by “events”)</a:t>
            </a:r>
            <a:r>
              <a:rPr lang="en-US" dirty="0" smtClean="0"/>
              <a:t>.</a:t>
            </a:r>
          </a:p>
          <a:p>
            <a:pPr lvl="0" algn="just"/>
            <a:endParaRPr lang="en-US" sz="800" dirty="0" smtClean="0"/>
          </a:p>
          <a:p>
            <a:pPr lvl="0" algn="just"/>
            <a:r>
              <a:rPr lang="en-US" dirty="0" smtClean="0"/>
              <a:t>In the 0th iteration of the first for-loop </a:t>
            </a:r>
            <a:r>
              <a:rPr lang="en-US" dirty="0" smtClean="0">
                <a:solidFill>
                  <a:srgbClr val="FF0000"/>
                </a:solidFill>
              </a:rPr>
              <a:t>(point at first for-loop)</a:t>
            </a:r>
            <a:r>
              <a:rPr lang="en-US" dirty="0" smtClean="0"/>
              <a:t>, we take four steps. We allocate a new Floor object, assign the Floor object’s memory address to the pointer f </a:t>
            </a:r>
            <a:r>
              <a:rPr lang="en-US" dirty="0" smtClean="0">
                <a:solidFill>
                  <a:srgbClr val="FF0000"/>
                </a:solidFill>
              </a:rPr>
              <a:t>(draw vertical arrow under left-most Floor node, label arrow by f)</a:t>
            </a:r>
            <a:r>
              <a:rPr lang="en-US" dirty="0" smtClean="0"/>
              <a:t>, read the floors field of the Elevator object being constructed, and</a:t>
            </a:r>
            <a:r>
              <a:rPr lang="en-US" dirty="0"/>
              <a:t> </a:t>
            </a:r>
            <a:r>
              <a:rPr lang="en-US" dirty="0" smtClean="0"/>
              <a:t>do a field-write of the address in f to the 0th cell of the Object array at the address contained in the floors field </a:t>
            </a:r>
            <a:r>
              <a:rPr lang="en-US" dirty="0" smtClean="0">
                <a:solidFill>
                  <a:srgbClr val="FF0000"/>
                </a:solidFill>
              </a:rPr>
              <a:t>(draw arrow from leftmost Object[] node to leftmost Floor node, label arrow by 0)</a:t>
            </a:r>
            <a:r>
              <a:rPr lang="en-US" dirty="0" smtClean="0"/>
              <a:t>.</a:t>
            </a:r>
            <a:r>
              <a:rPr lang="en-US" dirty="0"/>
              <a:t> </a:t>
            </a:r>
            <a:r>
              <a:rPr lang="en-US" dirty="0" smtClean="0"/>
              <a:t> We then repeat this procedure for the second and third iterations of this loop </a:t>
            </a:r>
            <a:r>
              <a:rPr lang="en-US" dirty="0" smtClean="0">
                <a:solidFill>
                  <a:srgbClr val="FF0000"/>
                </a:solidFill>
              </a:rPr>
              <a:t>(draw remaining arrows for Floor objects and label them appropriately)</a:t>
            </a:r>
            <a:r>
              <a:rPr lang="en-US" dirty="0" smtClean="0"/>
              <a:t>.</a:t>
            </a:r>
          </a:p>
          <a:p>
            <a:pPr lvl="0" algn="just"/>
            <a:endParaRPr lang="en-US" sz="500" dirty="0" smtClean="0"/>
          </a:p>
          <a:p>
            <a:pPr lvl="0" algn="just"/>
            <a:r>
              <a:rPr lang="en-US" dirty="0" smtClean="0"/>
              <a:t>Similarly, for the 0th iteration of the second for-</a:t>
            </a:r>
            <a:r>
              <a:rPr lang="en-US" dirty="0" smtClean="0">
                <a:solidFill>
                  <a:srgbClr val="FF0000"/>
                </a:solidFill>
              </a:rPr>
              <a:t>loop (point at second for-loop)</a:t>
            </a:r>
            <a:r>
              <a:rPr lang="en-US" dirty="0" smtClean="0"/>
              <a:t>, we allocate a new Event object, assign the Event object’s memory address to the pointer e </a:t>
            </a:r>
            <a:r>
              <a:rPr lang="en-US" dirty="0" smtClean="0">
                <a:solidFill>
                  <a:srgbClr val="FF0000"/>
                </a:solidFill>
              </a:rPr>
              <a:t>(draw vertical arrow under left-most Event node, label arrow by e)</a:t>
            </a:r>
            <a:r>
              <a:rPr lang="en-US" dirty="0" smtClean="0"/>
              <a:t>,</a:t>
            </a:r>
            <a:r>
              <a:rPr lang="en-US" dirty="0"/>
              <a:t> </a:t>
            </a:r>
            <a:r>
              <a:rPr lang="en-US" dirty="0" smtClean="0"/>
              <a:t>read the events field of the Elevator object, and</a:t>
            </a:r>
            <a:r>
              <a:rPr lang="en-US" dirty="0"/>
              <a:t> </a:t>
            </a:r>
            <a:r>
              <a:rPr lang="en-US" dirty="0" smtClean="0"/>
              <a:t>do a field-write of the address in e to the 0th cell of the Object array at the address contained in the events field </a:t>
            </a:r>
            <a:r>
              <a:rPr lang="en-US" dirty="0" smtClean="0">
                <a:solidFill>
                  <a:srgbClr val="FF0000"/>
                </a:solidFill>
              </a:rPr>
              <a:t>(draw arrow from rightmost Object[] node to leftmost Event node, label arrow by 0)</a:t>
            </a:r>
            <a:r>
              <a:rPr lang="en-US" dirty="0" smtClean="0"/>
              <a:t>.</a:t>
            </a:r>
            <a:r>
              <a:rPr lang="en-US" dirty="0"/>
              <a:t> </a:t>
            </a:r>
            <a:r>
              <a:rPr lang="en-US" dirty="0" smtClean="0"/>
              <a:t> We then repeat this procedure for the second iteration of this loop </a:t>
            </a:r>
            <a:r>
              <a:rPr lang="en-US" dirty="0" smtClean="0">
                <a:solidFill>
                  <a:srgbClr val="FF0000"/>
                </a:solidFill>
              </a:rPr>
              <a:t>(draw remaining arrows for Event object and label them appropriately)</a:t>
            </a:r>
            <a:r>
              <a:rPr lang="en-US" dirty="0" smtClean="0"/>
              <a:t>.</a:t>
            </a:r>
          </a:p>
          <a:p>
            <a:pPr lvl="0" algn="just"/>
            <a:endParaRPr lang="en-US" sz="500" dirty="0" smtClean="0"/>
          </a:p>
          <a:p>
            <a:pPr lvl="0" algn="just"/>
            <a:r>
              <a:rPr lang="en-US" dirty="0" smtClean="0"/>
              <a:t>This concludes the operation of the </a:t>
            </a:r>
            <a:r>
              <a:rPr lang="en-US" dirty="0" err="1" smtClean="0"/>
              <a:t>doit</a:t>
            </a:r>
            <a:r>
              <a:rPr lang="en-US" dirty="0" smtClean="0"/>
              <a:t> function.</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375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p:txBody>
          <a:bodyPr/>
          <a:lstStyle/>
          <a:p>
            <a:pPr lvl="0" algn="just"/>
            <a:r>
              <a:rPr lang="en-US" dirty="0" smtClean="0"/>
              <a:t>This run of the elevator program created only three floors and two events, but a pointer analysis must be able to reason about each run with M floors and N events, for any value of M and N.</a:t>
            </a:r>
          </a:p>
          <a:p>
            <a:pPr lvl="0" algn="just"/>
            <a:endParaRPr lang="en-US" dirty="0" smtClean="0"/>
          </a:p>
          <a:p>
            <a:pPr lvl="0" algn="just"/>
            <a:r>
              <a:rPr lang="en-US" dirty="0" smtClean="0"/>
              <a:t>Pointer analysis achieves this by abstracting the heap.  There are many possible schemes to abstract the heap, each of which strikes a different tradeoff between precision and efficiency.  One of these schemes abstracts objects based on the site at which they are allocated in the program.  We will look at other schemes later in this lesson.</a:t>
            </a:r>
          </a:p>
          <a:p>
            <a:pPr lvl="0" algn="just"/>
            <a:endParaRPr lang="en-US" dirty="0" smtClean="0"/>
          </a:p>
          <a:p>
            <a:pPr lvl="0" algn="just"/>
            <a:r>
              <a:rPr lang="en-US" dirty="0" smtClean="0"/>
              <a:t>The elevator program has five allocation sites.  Therefore, pointer analysis operates on the following graph, which conflates all objects allocated at the same site into a single node of the </a:t>
            </a:r>
            <a:r>
              <a:rPr lang="en-US" dirty="0" smtClean="0"/>
              <a:t>graph </a:t>
            </a:r>
            <a:r>
              <a:rPr lang="en-US" dirty="0" smtClean="0">
                <a:solidFill>
                  <a:srgbClr val="FF0000"/>
                </a:solidFill>
              </a:rPr>
              <a:t>(replace code snippet by new graph</a:t>
            </a:r>
            <a:r>
              <a:rPr lang="en-US" dirty="0" smtClean="0">
                <a:solidFill>
                  <a:srgbClr val="FF0000"/>
                </a:solidFill>
              </a:rPr>
              <a:t>)</a:t>
            </a:r>
            <a:r>
              <a:rPr lang="en-US" dirty="0" smtClean="0"/>
              <a:t>.</a:t>
            </a:r>
            <a:endParaRPr lang="en-US" dirty="0" smtClean="0"/>
          </a:p>
          <a:p>
            <a:pPr lvl="0" algn="just"/>
            <a:endParaRPr lang="en-US" dirty="0" smtClean="0"/>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4050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80" name="Shape 280"/>
          <p:cNvSpPr txBox="1">
            <a:spLocks noGrp="1"/>
          </p:cNvSpPr>
          <p:nvPr>
            <p:ph type="body" idx="1"/>
          </p:nvPr>
        </p:nvSpPr>
        <p:spPr/>
        <p:txBody>
          <a:bodyPr/>
          <a:lstStyle/>
          <a:p>
            <a:pPr lvl="0" algn="just"/>
            <a:r>
              <a:rPr lang="en-US" dirty="0" smtClean="0"/>
              <a:t>In particular, it collapses all the Floor nodes into a single Floor node, and all the Event nodes into a single Event node.  Instead of labeling the pointers from the Object array nodes to these individual objects by array indices, we use the nondeterministic-choice symbol asterisk.  And also observe that the variables f and e now point to a single node each instead of multiple nodes.</a:t>
            </a:r>
          </a:p>
          <a:p>
            <a:pPr lvl="0" algn="just"/>
            <a:endParaRPr lang="en-US" dirty="0" smtClean="0"/>
          </a:p>
          <a:p>
            <a:pPr lvl="0" algn="just"/>
            <a:r>
              <a:rPr lang="en-US" dirty="0" smtClean="0"/>
              <a:t>The type of graph that this heap abstraction produces is called a “points-to” graph.  In a general points-to graph, there are two kinds of nodes: variables and allocation sites.  Variables will be denoted by boxes, and allocation sites will be represented by ovals.</a:t>
            </a:r>
          </a:p>
          <a:p>
            <a:pPr lvl="0" algn="just"/>
            <a:endParaRPr lang="en-US" dirty="0" smtClean="0"/>
          </a:p>
          <a:p>
            <a:pPr lvl="0" algn="just"/>
            <a:r>
              <a:rPr lang="en-US" dirty="0" smtClean="0"/>
              <a:t>Since the points-to graph relation is an asymmetric relationship (that is, pointers between data need not go both ways), this is a directed graph.  So we will represent edges with arrows.  There are two types of edges in this graph.  Arrows from a variable node to an allocation site node will be colored blue, and arrows from one allocation site node to another allocation site node will be colored red and labeled by a field name.</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057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p:txBody>
          <a:bodyPr/>
          <a:lstStyle/>
          <a:p>
            <a:pPr lvl="0" algn="just"/>
            <a:r>
              <a:rPr lang="en-US" dirty="0" smtClean="0"/>
              <a:t>Although points-to graphs are finite, it is too expensive in practice to track a separate such graph at each program point.  This is in contrast to the dataflow analyses we learnt in the last lesson where we tracked a separate set of dataflow facts at each program point.  Instead, most pointer analyses only track a single, global points-to graph for the entire program.  They achieve this by abstracting control-flow</a:t>
            </a:r>
            <a:r>
              <a:rPr lang="en-US" dirty="0"/>
              <a:t> </a:t>
            </a:r>
            <a:r>
              <a:rPr lang="en-US" dirty="0" smtClean="0">
                <a:solidFill>
                  <a:srgbClr val="FF0000"/>
                </a:solidFill>
              </a:rPr>
              <a:t>(code on right-hand side fades in, shown on next slide)</a:t>
            </a:r>
            <a:r>
              <a:rPr lang="en-US" dirty="0" smtClean="0"/>
              <a:t>.</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7512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p:txBody>
          <a:bodyPr/>
          <a:lstStyle/>
          <a:p>
            <a:pPr lvl="0" algn="just"/>
            <a:r>
              <a:rPr lang="en-US" dirty="0" smtClean="0"/>
              <a:t>The particular control-flow abstraction that is commonly used by pointer analyses is called flow insensitivity.  Applying this abstraction to our example elevator program produces the following abstract program.</a:t>
            </a:r>
          </a:p>
          <a:p>
            <a:pPr lvl="0" algn="just"/>
            <a:endParaRPr lang="en-US" dirty="0" smtClean="0"/>
          </a:p>
          <a:p>
            <a:pPr lvl="0" algn="just"/>
            <a:r>
              <a:rPr lang="en-US" dirty="0" smtClean="0"/>
              <a:t>There are three major differences I’d like to highlight here:</a:t>
            </a:r>
          </a:p>
          <a:p>
            <a:pPr lvl="0" algn="just"/>
            <a:endParaRPr lang="en-US" dirty="0" smtClean="0"/>
          </a:p>
          <a:p>
            <a:pPr marL="171450" lvl="0" indent="-171450" algn="just">
              <a:buFontTx/>
              <a:buChar char="-"/>
            </a:pPr>
            <a:r>
              <a:rPr lang="en-US" dirty="0" smtClean="0"/>
              <a:t>Notice that all control-flow features have been removed, including constructs like for-loops and also semicolons indicating sequentially ordered statements.</a:t>
            </a:r>
          </a:p>
          <a:p>
            <a:pPr marL="171450" lvl="0" indent="-171450" algn="just">
              <a:buFontTx/>
              <a:buChar char="-"/>
            </a:pPr>
            <a:r>
              <a:rPr lang="en-US" dirty="0" smtClean="0"/>
              <a:t>All statements that do not affect pointers have also been removed. For example, the approximated code no longer has statements setting the integer </a:t>
            </a:r>
            <a:r>
              <a:rPr lang="en-US" dirty="0" err="1" smtClean="0"/>
              <a:t>i</a:t>
            </a:r>
            <a:r>
              <a:rPr lang="en-US" dirty="0" smtClean="0"/>
              <a:t> equal to 0 and incrementing </a:t>
            </a:r>
            <a:r>
              <a:rPr lang="en-US" dirty="0" err="1" smtClean="0"/>
              <a:t>i</a:t>
            </a:r>
            <a:r>
              <a:rPr lang="en-US" dirty="0" smtClean="0"/>
              <a:t>.</a:t>
            </a:r>
          </a:p>
          <a:p>
            <a:pPr marL="171450" lvl="0" indent="-171450" algn="just">
              <a:buFontTx/>
              <a:buChar char="-"/>
            </a:pPr>
            <a:r>
              <a:rPr lang="en-US" dirty="0" smtClean="0"/>
              <a:t>Finally, array indices are replaced by nondeterministic choice, denoted by the asterisk symbol. This is similar to how conditions at branch points in dataflow analysis were replaced by nondeterministic choice.</a:t>
            </a:r>
          </a:p>
          <a:p>
            <a:pPr lvl="0" algn="just"/>
            <a:endParaRPr lang="en-US" dirty="0" smtClean="0"/>
          </a:p>
          <a:p>
            <a:pPr lvl="0" algn="just"/>
            <a:r>
              <a:rPr lang="en-US" dirty="0" smtClean="0"/>
              <a:t>This abstraction can be thought of as turning the program into an unordered set of statements.  Even though we’ve written the statements in the rough order they appear in the original program, it is better to think about the statements as having no precedence over each other.</a:t>
            </a:r>
          </a:p>
          <a:p>
            <a:pPr lvl="0" algn="just"/>
            <a:endParaRPr lang="en-US" dirty="0" smtClean="0"/>
          </a:p>
          <a:p>
            <a:pPr lvl="0" algn="just"/>
            <a:r>
              <a:rPr lang="en-US" dirty="0" smtClean="0"/>
              <a:t>Even though this abstraction appears to lose a lot of information, we will see later in this lesson that it still able to prove interesting properties, such as the property that variables e and f do not alias.</a:t>
            </a:r>
          </a:p>
          <a:p>
            <a:pPr lvl="0" algn="just"/>
            <a:endParaRPr lang="en-US" dirty="0" smtClean="0"/>
          </a:p>
          <a:p>
            <a:pPr lvl="0" algn="just"/>
            <a:r>
              <a:rPr lang="en-US" dirty="0" smtClean="0"/>
              <a:t>Next, let’s see how a pointer analysis algorithm builds a points-to graph for an arbitrary program.</a:t>
            </a:r>
          </a:p>
          <a:p>
            <a:pPr lvl="0" algn="just"/>
            <a:endParaRPr lang="en-US" dirty="0" smtClean="0"/>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5402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9" name="Shape 379"/>
          <p:cNvSpPr txBox="1">
            <a:spLocks noGrp="1"/>
          </p:cNvSpPr>
          <p:nvPr>
            <p:ph type="body" idx="1"/>
          </p:nvPr>
        </p:nvSpPr>
        <p:spPr/>
        <p:txBody>
          <a:bodyPr/>
          <a:lstStyle/>
          <a:p>
            <a:pPr lvl="0" algn="just"/>
            <a:r>
              <a:rPr lang="en-US" dirty="0" smtClean="0"/>
              <a:t>The pointer analysis algorithm follows a similar pattern as the dataflow analyses we saw earlier, so we again call the algorithm a Chaotic Iteration Algorithm.</a:t>
            </a:r>
          </a:p>
          <a:p>
            <a:pPr lvl="0" algn="just"/>
            <a:endParaRPr lang="en-US" dirty="0" smtClean="0"/>
          </a:p>
          <a:p>
            <a:pPr lvl="0" algn="just"/>
            <a:r>
              <a:rPr lang="en-US" dirty="0" smtClean="0"/>
              <a:t>We begin by starting with an empty graph.  We take the set of statements obtained earlier by applying the flow-insensitivity approximation.  And we iterate through each statement in this set, applying the rule corresponding to that statement to the graph we’re building.  We continue applying these rules until we iterate through the entire set of statements without making any changes to the graph.  At that point, we terminate the algorithm.</a:t>
            </a:r>
          </a:p>
          <a:p>
            <a:pPr lvl="0" algn="just"/>
            <a:endParaRPr lang="en-US" dirty="0" smtClean="0"/>
          </a:p>
          <a:p>
            <a:pPr lvl="0" algn="just"/>
            <a:r>
              <a:rPr lang="en-US" dirty="0" smtClean="0"/>
              <a:t>Now, this is a basic algorithm for pointer analysis, and it sweeps many implementation details under the rug.  in practice, pointer analysis algorithms will use a more efficient traversal of statements.  They will also employ data structures that make it efficient to update the graph.</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631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6" name="Shape 386"/>
          <p:cNvSpPr txBox="1">
            <a:spLocks noGrp="1"/>
          </p:cNvSpPr>
          <p:nvPr>
            <p:ph type="body" idx="1"/>
          </p:nvPr>
        </p:nvSpPr>
        <p:spPr/>
        <p:txBody>
          <a:bodyPr/>
          <a:lstStyle/>
          <a:p>
            <a:pPr lvl="0" algn="just"/>
            <a:r>
              <a:rPr lang="en-US" dirty="0" smtClean="0"/>
              <a:t>For pointer analysis, it suffices to consider the following kinds of statements. (These statements are similar to those you might find in a Java program.)</a:t>
            </a:r>
          </a:p>
          <a:p>
            <a:pPr lvl="0" algn="just"/>
            <a:endParaRPr lang="en-US" dirty="0" smtClean="0"/>
          </a:p>
          <a:p>
            <a:pPr lvl="0" algn="just"/>
            <a:r>
              <a:rPr lang="en-US" dirty="0" smtClean="0">
                <a:solidFill>
                  <a:srgbClr val="FF0000"/>
                </a:solidFill>
              </a:rPr>
              <a:t>(point to each statement in turn)</a:t>
            </a:r>
          </a:p>
          <a:p>
            <a:pPr lvl="0" algn="just"/>
            <a:endParaRPr lang="en-US" dirty="0" smtClean="0"/>
          </a:p>
          <a:p>
            <a:pPr lvl="0" algn="just"/>
            <a:r>
              <a:rPr lang="en-US" dirty="0" smtClean="0"/>
              <a:t>The first is an object allocation statement, which assigns the address of a newly allocated object in memory to a pointer-type variable v.</a:t>
            </a:r>
          </a:p>
          <a:p>
            <a:pPr lvl="0" algn="just"/>
            <a:endParaRPr lang="en-US" dirty="0" smtClean="0"/>
          </a:p>
          <a:p>
            <a:pPr lvl="0" algn="just"/>
            <a:r>
              <a:rPr lang="en-US" dirty="0" smtClean="0"/>
              <a:t>The second is an object copy statement, which copies the contents of one pointer-type variable to another. (In other words, we are writing the memory address stored in v2 to v.)</a:t>
            </a:r>
          </a:p>
          <a:p>
            <a:pPr lvl="0" algn="just"/>
            <a:endParaRPr lang="en-US" dirty="0" smtClean="0"/>
          </a:p>
          <a:p>
            <a:pPr lvl="0" algn="just"/>
            <a:r>
              <a:rPr lang="en-US" dirty="0" smtClean="0"/>
              <a:t>The third is a field-read statement, which reads the contents of a pointer-type field f from some object (here referenced by the pointer-type variable v) and stores those contents to another pointer-type variable v2.</a:t>
            </a:r>
          </a:p>
          <a:p>
            <a:pPr lvl="0" algn="just"/>
            <a:endParaRPr lang="en-US" dirty="0" smtClean="0"/>
          </a:p>
          <a:p>
            <a:pPr lvl="0" algn="just"/>
            <a:r>
              <a:rPr lang="en-US" dirty="0" smtClean="0"/>
              <a:t>The fourth is a field-write statement, which writes the contents of a pointer-type variable v2 to a pointer-type field f of an object.</a:t>
            </a:r>
          </a:p>
          <a:p>
            <a:pPr lvl="0" algn="just"/>
            <a:endParaRPr lang="en-US" dirty="0"/>
          </a:p>
          <a:p>
            <a:pPr lvl="0" algn="just"/>
            <a:r>
              <a:rPr lang="en-US" dirty="0" smtClean="0"/>
              <a:t>Additionally, we can do a different type of field-read by reading the contents of some cell of an array of pointers and store those contents to another pointer.</a:t>
            </a:r>
          </a:p>
          <a:p>
            <a:pPr lvl="0" algn="just"/>
            <a:endParaRPr lang="en-US" dirty="0" smtClean="0"/>
          </a:p>
          <a:p>
            <a:pPr lvl="0" algn="just"/>
            <a:r>
              <a:rPr lang="en-US" dirty="0" smtClean="0"/>
              <a:t>Likewise, we can do a different type of field-write by reading the contents of some pointer-type variable and writing those contents to some cell in an array of pointers.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177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3" name="Shape 393"/>
          <p:cNvSpPr txBox="1">
            <a:spLocks noGrp="1"/>
          </p:cNvSpPr>
          <p:nvPr>
            <p:ph type="body" idx="1"/>
          </p:nvPr>
        </p:nvSpPr>
        <p:spPr/>
        <p:txBody>
          <a:bodyPr/>
          <a:lstStyle/>
          <a:p>
            <a:pPr lvl="0" algn="just"/>
            <a:r>
              <a:rPr lang="en-US" dirty="0" smtClean="0"/>
              <a:t>At this point, you might be wondering whether the grammar we just presented is sufficient to represent all the operations that we might need to reason about in order to determine whether two pointers may alias.  The answer is yes.</a:t>
            </a:r>
          </a:p>
          <a:p>
            <a:pPr lvl="0" algn="just"/>
            <a:endParaRPr lang="en-US" dirty="0" smtClean="0"/>
          </a:p>
          <a:p>
            <a:pPr lvl="0" algn="just"/>
            <a:r>
              <a:rPr lang="en-US" dirty="0" smtClean="0"/>
              <a:t>We will not give a formal proof of this fact in this lecture.  We will, however, show some examples of how to break down more complicated statements into compositions of these six simpler types of statements.</a:t>
            </a:r>
          </a:p>
          <a:p>
            <a:pPr lvl="0" algn="just"/>
            <a:endParaRPr lang="en-US" dirty="0" smtClean="0"/>
          </a:p>
          <a:p>
            <a:pPr lvl="0" algn="just"/>
            <a:r>
              <a:rPr lang="en-US" dirty="0" smtClean="0"/>
              <a:t>First, let’s consider the statement “</a:t>
            </a:r>
            <a:r>
              <a:rPr lang="en-US" dirty="0" err="1" smtClean="0"/>
              <a:t>v.events</a:t>
            </a:r>
            <a:r>
              <a:rPr lang="en-US" dirty="0" smtClean="0"/>
              <a:t> = new Object[]” from our elevator program.  This statement starts with an allocation of the Object array, and then it assigns the address of the new allocation to the field events of the Elevator object.</a:t>
            </a:r>
          </a:p>
          <a:p>
            <a:pPr lvl="0" algn="just"/>
            <a:endParaRPr lang="en-US" dirty="0" smtClean="0"/>
          </a:p>
          <a:p>
            <a:pPr lvl="0" algn="just"/>
            <a:r>
              <a:rPr lang="en-US" dirty="0" smtClean="0"/>
              <a:t>We can break this statement down into two separate operations. First, we allocate the new Object array and assign its address to a pointer-type variable, which we’ll call “</a:t>
            </a:r>
            <a:r>
              <a:rPr lang="en-US" dirty="0" err="1" smtClean="0"/>
              <a:t>tmp</a:t>
            </a:r>
            <a:r>
              <a:rPr lang="en-US" dirty="0" smtClean="0"/>
              <a:t>.”  (This statement is of the form of the first of our six simple operations.)  Then we’ll assign the address stored in </a:t>
            </a:r>
            <a:r>
              <a:rPr lang="en-US" dirty="0" err="1" smtClean="0"/>
              <a:t>tmp</a:t>
            </a:r>
            <a:r>
              <a:rPr lang="en-US" dirty="0" smtClean="0"/>
              <a:t> to the events field of the Elevator object. (This statement is a field-write, our fourth kind of simple operation.)</a:t>
            </a:r>
          </a:p>
          <a:p>
            <a:pPr lvl="0" algn="just"/>
            <a:endParaRPr lang="en-US" dirty="0" smtClean="0"/>
          </a:p>
          <a:p>
            <a:pPr lvl="0" algn="just"/>
            <a:r>
              <a:rPr lang="en-US" dirty="0" smtClean="0"/>
              <a:t>Here’s a second example statement: “</a:t>
            </a:r>
            <a:r>
              <a:rPr lang="en-US" dirty="0" err="1" smtClean="0"/>
              <a:t>this.events</a:t>
            </a:r>
            <a:r>
              <a:rPr lang="en-US" dirty="0" smtClean="0"/>
              <a:t>[*] = e”.  It performs a read of the events field of the Elevator object, and then it assigns the content of e to some cell in the Object array that </a:t>
            </a:r>
            <a:r>
              <a:rPr lang="en-US" dirty="0" err="1" smtClean="0"/>
              <a:t>v.events</a:t>
            </a:r>
            <a:r>
              <a:rPr lang="en-US" dirty="0" smtClean="0"/>
              <a:t> points to.  We can again break this statement up into two separate statements of the forms above. First we have a field-read operation, assigning the content of </a:t>
            </a:r>
            <a:r>
              <a:rPr lang="en-US" dirty="0" err="1" smtClean="0"/>
              <a:t>v.events</a:t>
            </a:r>
            <a:r>
              <a:rPr lang="en-US" dirty="0" smtClean="0"/>
              <a:t> to the pointer variable </a:t>
            </a:r>
            <a:r>
              <a:rPr lang="en-US" dirty="0" err="1" smtClean="0"/>
              <a:t>tmp</a:t>
            </a:r>
            <a:r>
              <a:rPr lang="en-US" dirty="0" smtClean="0"/>
              <a:t>.  So </a:t>
            </a:r>
            <a:r>
              <a:rPr lang="en-US" dirty="0" err="1" smtClean="0"/>
              <a:t>tmp</a:t>
            </a:r>
            <a:r>
              <a:rPr lang="en-US" dirty="0" smtClean="0"/>
              <a:t> now points to an array of pointers to Objects. Then we assign the content of e to a </a:t>
            </a:r>
            <a:r>
              <a:rPr lang="en-US" dirty="0" err="1" smtClean="0"/>
              <a:t>nondeterministically</a:t>
            </a:r>
            <a:r>
              <a:rPr lang="en-US" dirty="0" smtClean="0"/>
              <a:t> chosen element of this array.  We’ve now broken the compound statement into two simple statements of the form specified in our grammar.</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94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9" name="Shape 49"/>
          <p:cNvSpPr txBox="1">
            <a:spLocks noGrp="1"/>
          </p:cNvSpPr>
          <p:nvPr>
            <p:ph type="body" idx="1"/>
          </p:nvPr>
        </p:nvSpPr>
        <p:spPr/>
        <p:txBody>
          <a:bodyPr/>
          <a:lstStyle/>
          <a:p>
            <a:pPr lvl="0" algn="just"/>
            <a:r>
              <a:rPr lang="en-US" dirty="0" smtClean="0"/>
              <a:t>Let’s begin with a dataflow analysis for an example program without pointers: just two integer variables, x and y.  Notice that this program can be expressed in the WHILE language that we introduced in the previous lesson, though we’ll extend that language with the </a:t>
            </a:r>
            <a:r>
              <a:rPr lang="en-US" dirty="0" err="1" smtClean="0"/>
              <a:t>boolean</a:t>
            </a:r>
            <a:r>
              <a:rPr lang="en-US" dirty="0" smtClean="0"/>
              <a:t> operator == for the sake of clarity.  Suppose the goal of our dataflow analysis is to prove the assertion that y equals 1 at the end of the program.</a:t>
            </a:r>
          </a:p>
          <a:p>
            <a:pPr lvl="0" algn="just"/>
            <a:endParaRPr lang="en-US" dirty="0" smtClean="0"/>
          </a:p>
          <a:p>
            <a:pPr lvl="0" algn="just"/>
            <a:r>
              <a:rPr lang="en-US" dirty="0" smtClean="0"/>
              <a:t>We can perform a forward, must analysis for this purpose.  It begins by analyzing the assignment to x and infers that the value of x at this program point must be 1 </a:t>
            </a:r>
            <a:r>
              <a:rPr lang="en-US" dirty="0" smtClean="0">
                <a:solidFill>
                  <a:srgbClr val="FF0000"/>
                </a:solidFill>
              </a:rPr>
              <a:t>([x == 1] appears)</a:t>
            </a:r>
            <a:r>
              <a:rPr lang="en-US" dirty="0" smtClean="0"/>
              <a:t>.  It then analyzes the assignment to y, and infers that since the value of x before the assignment is 1, then the value of y after the assignment must also be 1 </a:t>
            </a:r>
            <a:r>
              <a:rPr lang="en-US" dirty="0" smtClean="0">
                <a:solidFill>
                  <a:srgbClr val="FF0000"/>
                </a:solidFill>
              </a:rPr>
              <a:t>([y==1] appears)</a:t>
            </a:r>
            <a:r>
              <a:rPr lang="en-US" dirty="0" smtClean="0"/>
              <a:t>.</a:t>
            </a:r>
            <a:r>
              <a:rPr lang="en-US" dirty="0"/>
              <a:t> </a:t>
            </a:r>
            <a:r>
              <a:rPr lang="en-US" dirty="0" smtClean="0"/>
              <a:t> The analysis thus proves that the assertion y==1 is valid at this point in the program.</a:t>
            </a:r>
          </a:p>
          <a:p>
            <a:pPr lvl="0" algn="just"/>
            <a:endParaRPr lang="en-US" dirty="0" smtClean="0"/>
          </a:p>
          <a:p>
            <a:pPr lvl="0" algn="just"/>
            <a:r>
              <a:rPr lang="en-US" dirty="0" smtClean="0"/>
              <a:t>Now let’s slightly change this example to use pointers.  Besides assignments, we see three new kinds of statements here, which we will need in order to meaningfully talk about pointer analysis in this lesson. Let’s look at each of them in turn.</a:t>
            </a:r>
          </a:p>
          <a:p>
            <a:pPr lvl="0" algn="just"/>
            <a:endParaRPr lang="en-US" dirty="0" smtClean="0"/>
          </a:p>
          <a:p>
            <a:pPr lvl="0" algn="just"/>
            <a:r>
              <a:rPr lang="en-US" dirty="0" smtClean="0"/>
              <a:t>In the modified program, the first new type of statement is the object allocation statement, which uses the keyword “new”.  Much like in C++ and Java, this statement allocates memory for a new object of type Circle and then sets x to be the location of that allocated section of memory.</a:t>
            </a:r>
          </a:p>
          <a:p>
            <a:pPr lvl="0" algn="just"/>
            <a:endParaRPr lang="en-US" dirty="0" smtClean="0"/>
          </a:p>
          <a:p>
            <a:pPr lvl="0" algn="just"/>
            <a:r>
              <a:rPr lang="en-US" dirty="0" smtClean="0"/>
              <a:t>An object can have fields which we can read from and write to. In the statement “</a:t>
            </a:r>
            <a:r>
              <a:rPr lang="en-US" dirty="0" err="1" smtClean="0"/>
              <a:t>x.radius</a:t>
            </a:r>
            <a:r>
              <a:rPr lang="en-US" dirty="0" smtClean="0"/>
              <a:t> = 1”, we access the memory allocated to the circle that x refers to, and then we access the portion of that allocated memory dedicated to the “radius” field of the circle object, and then we write the integer 1 to that space in memory. This operation is called a “field write”.</a:t>
            </a:r>
          </a:p>
          <a:p>
            <a:pPr lvl="0" algn="just"/>
            <a:endParaRPr lang="en-US" dirty="0" smtClean="0"/>
          </a:p>
          <a:p>
            <a:pPr lvl="0" algn="just"/>
            <a:r>
              <a:rPr lang="en-US" dirty="0" smtClean="0"/>
              <a:t>By contrast, in the following statement “y = </a:t>
            </a:r>
            <a:r>
              <a:rPr lang="en-US" dirty="0" err="1" smtClean="0"/>
              <a:t>x.radius</a:t>
            </a:r>
            <a:r>
              <a:rPr lang="en-US" dirty="0" smtClean="0"/>
              <a:t>”, we access the memory allocated to the circle that x refers to, then we read the integer in the section of the memory dedicated to the radius field of x, and then we copy that integer to another location in memory which stores the value of variable y. This operation is called a “field read”.</a:t>
            </a:r>
          </a:p>
        </p:txBody>
      </p:sp>
      <p:sp>
        <p:nvSpPr>
          <p:cNvPr id="7" name="Slide Image Placeholder 6"/>
          <p:cNvSpPr>
            <a:spLocks noGrp="1" noRot="1" noChangeAspect="1"/>
          </p:cNvSpPr>
          <p:nvPr>
            <p:ph type="sldImg"/>
          </p:nvPr>
        </p:nvSpPr>
        <p:spPr>
          <a:xfrm>
            <a:off x="777875" y="685800"/>
            <a:ext cx="3657600" cy="2743200"/>
          </a:xfrm>
        </p:spPr>
      </p:sp>
      <p:sp>
        <p:nvSpPr>
          <p:cNvPr id="3" name="Slide Number Placeholder 2"/>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0093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6" name="Shape 406"/>
          <p:cNvSpPr txBox="1">
            <a:spLocks noGrp="1"/>
          </p:cNvSpPr>
          <p:nvPr>
            <p:ph type="body" idx="1"/>
          </p:nvPr>
        </p:nvSpPr>
        <p:spPr/>
        <p:txBody>
          <a:bodyPr/>
          <a:lstStyle/>
          <a:p>
            <a:pPr lvl="0" algn="just"/>
            <a:r>
              <a:rPr lang="en-US" dirty="0" smtClean="0"/>
              <a:t>Here’s what happens if we apply these decomposition rules to all of the statements in our Elevator program.</a:t>
            </a:r>
          </a:p>
          <a:p>
            <a:pPr lvl="0" algn="just"/>
            <a:endParaRPr lang="en-US" dirty="0" smtClean="0"/>
          </a:p>
          <a:p>
            <a:pPr lvl="0" algn="just"/>
            <a:r>
              <a:rPr lang="en-US" dirty="0" smtClean="0"/>
              <a:t>Like we saw in the first decomposition example, these two statements are decomposed into an allocation and a pointer-based field-write.</a:t>
            </a:r>
          </a:p>
          <a:p>
            <a:pPr lvl="0" algn="just"/>
            <a:endParaRPr lang="en-US" dirty="0" smtClean="0"/>
          </a:p>
          <a:p>
            <a:pPr lvl="0" algn="just"/>
            <a:r>
              <a:rPr lang="en-US" dirty="0" smtClean="0"/>
              <a:t>The statements f = new Floor and e = new Event are already in forms specified by the grammar, so we don’t modify them.</a:t>
            </a:r>
          </a:p>
          <a:p>
            <a:pPr lvl="0" algn="just"/>
            <a:endParaRPr lang="en-US" dirty="0" smtClean="0"/>
          </a:p>
          <a:p>
            <a:pPr lvl="0" algn="just"/>
            <a:r>
              <a:rPr lang="en-US" dirty="0" smtClean="0"/>
              <a:t>However, we modify the assignments to the array cells of </a:t>
            </a:r>
            <a:r>
              <a:rPr lang="en-US" dirty="0" err="1" smtClean="0"/>
              <a:t>v.floors</a:t>
            </a:r>
            <a:r>
              <a:rPr lang="en-US" dirty="0" smtClean="0"/>
              <a:t> and </a:t>
            </a:r>
            <a:r>
              <a:rPr lang="en-US" dirty="0" err="1" smtClean="0"/>
              <a:t>v.events</a:t>
            </a:r>
            <a:r>
              <a:rPr lang="en-US" dirty="0" smtClean="0"/>
              <a:t> using the pattern we saw in the second example previously.</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83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5" name="Shape 415"/>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Let’s do a quick quiz to check your understanding of the form of programs that we’ll be using for pointer analysis, which we will call a normal form.</a:t>
            </a:r>
          </a:p>
          <a:p>
            <a:pPr lvl="0" algn="just"/>
            <a:endParaRPr lang="en-US" dirty="0" smtClean="0"/>
          </a:p>
          <a:p>
            <a:pPr lvl="0" algn="just"/>
            <a:r>
              <a:rPr lang="en-US" dirty="0" smtClean="0"/>
              <a:t>For each of these two statements</a:t>
            </a:r>
            <a:r>
              <a:rPr lang="en-US" dirty="0"/>
              <a:t>,</a:t>
            </a:r>
            <a:r>
              <a:rPr lang="en-US" dirty="0" smtClean="0"/>
              <a:t> “v1.f = v2.f”   and   “v1.f.g = v2.h” fill in the box on the right with equivalent statements in the normal form specified by this grammar.</a:t>
            </a:r>
          </a:p>
          <a:p>
            <a:pPr lvl="0" algn="just"/>
            <a:endParaRPr lang="en-US" dirty="0" smtClean="0"/>
          </a:p>
          <a:p>
            <a:pPr lvl="0" algn="just"/>
            <a:r>
              <a:rPr lang="en-US" dirty="0" smtClean="0"/>
              <a:t>Note that you may need more than two simple statements to capture the entire compound statement.</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9990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5" name="Shape 415"/>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endParaRPr lang="en-US" dirty="0"/>
          </a:p>
          <a:p>
            <a:pPr algn="just"/>
            <a:r>
              <a:rPr lang="en-US" dirty="0"/>
              <a:t>Let’s look at some example solutions. Your answers might not look exactly the same, but they should have the same patterns.</a:t>
            </a:r>
          </a:p>
          <a:p>
            <a:pPr algn="just"/>
            <a:r>
              <a:rPr lang="en-US" dirty="0"/>
              <a:t/>
            </a:r>
            <a:br>
              <a:rPr lang="en-US" dirty="0"/>
            </a:br>
            <a:r>
              <a:rPr lang="en-US" dirty="0"/>
              <a:t>For the first statement, v1.f = v2.f, we first read the f field of v2, and then we write the contents of v2.f to the field f of </a:t>
            </a:r>
            <a:r>
              <a:rPr lang="en-US" dirty="0" smtClean="0"/>
              <a:t>v1.  Therefore</a:t>
            </a:r>
            <a:r>
              <a:rPr lang="en-US" dirty="0"/>
              <a:t>, we need both a field-read statement and a field-write statement to capture this entire </a:t>
            </a:r>
            <a:r>
              <a:rPr lang="en-US" dirty="0" smtClean="0"/>
              <a:t>operation.  I’ll </a:t>
            </a:r>
            <a:r>
              <a:rPr lang="en-US" dirty="0"/>
              <a:t>first assign the contents of v2.f to </a:t>
            </a:r>
            <a:r>
              <a:rPr lang="en-US" dirty="0" err="1" smtClean="0"/>
              <a:t>tmp</a:t>
            </a:r>
            <a:r>
              <a:rPr lang="en-US" dirty="0" smtClean="0"/>
              <a:t> </a:t>
            </a:r>
            <a:r>
              <a:rPr lang="en-US" dirty="0">
                <a:solidFill>
                  <a:srgbClr val="FF0000"/>
                </a:solidFill>
              </a:rPr>
              <a:t>(</a:t>
            </a:r>
            <a:r>
              <a:rPr lang="en-US" dirty="0" err="1">
                <a:solidFill>
                  <a:srgbClr val="FF0000"/>
                </a:solidFill>
              </a:rPr>
              <a:t>tmp</a:t>
            </a:r>
            <a:r>
              <a:rPr lang="en-US" dirty="0">
                <a:solidFill>
                  <a:srgbClr val="FF0000"/>
                </a:solidFill>
              </a:rPr>
              <a:t> = v2.f </a:t>
            </a:r>
            <a:r>
              <a:rPr lang="en-US" dirty="0" smtClean="0">
                <a:solidFill>
                  <a:srgbClr val="FF0000"/>
                </a:solidFill>
              </a:rPr>
              <a:t>appears)</a:t>
            </a:r>
            <a:r>
              <a:rPr lang="en-US" dirty="0" smtClean="0"/>
              <a:t>, and </a:t>
            </a:r>
            <a:r>
              <a:rPr lang="en-US" dirty="0"/>
              <a:t>then I’ll assign the contents of </a:t>
            </a:r>
            <a:r>
              <a:rPr lang="en-US" dirty="0" err="1"/>
              <a:t>tmp</a:t>
            </a:r>
            <a:r>
              <a:rPr lang="en-US" dirty="0"/>
              <a:t> to v1.f </a:t>
            </a:r>
            <a:r>
              <a:rPr lang="en-US" dirty="0">
                <a:solidFill>
                  <a:srgbClr val="FF0000"/>
                </a:solidFill>
              </a:rPr>
              <a:t>(v1.f = </a:t>
            </a:r>
            <a:r>
              <a:rPr lang="en-US" dirty="0" err="1">
                <a:solidFill>
                  <a:srgbClr val="FF0000"/>
                </a:solidFill>
              </a:rPr>
              <a:t>tmp</a:t>
            </a:r>
            <a:r>
              <a:rPr lang="en-US" dirty="0">
                <a:solidFill>
                  <a:srgbClr val="FF0000"/>
                </a:solidFill>
              </a:rPr>
              <a:t> appears)</a:t>
            </a:r>
            <a:r>
              <a:rPr lang="en-US" dirty="0"/>
              <a:t>.</a:t>
            </a:r>
          </a:p>
          <a:p>
            <a:pPr algn="just"/>
            <a:r>
              <a:rPr lang="en-US" dirty="0"/>
              <a:t/>
            </a:r>
            <a:br>
              <a:rPr lang="en-US" dirty="0"/>
            </a:br>
            <a:r>
              <a:rPr lang="en-US" dirty="0"/>
              <a:t>For the second statement, v1.f.g = v2.h, we’ll need more than two simple </a:t>
            </a:r>
            <a:r>
              <a:rPr lang="en-US" dirty="0" smtClean="0"/>
              <a:t>statements.  We </a:t>
            </a:r>
            <a:r>
              <a:rPr lang="en-US" dirty="0"/>
              <a:t>need to access the contents of v2.h, so that will be the field-read operation tmp2 = v2.h </a:t>
            </a:r>
            <a:r>
              <a:rPr lang="en-US" dirty="0">
                <a:solidFill>
                  <a:srgbClr val="FF0000"/>
                </a:solidFill>
              </a:rPr>
              <a:t>(tmp2 = v2.h appears</a:t>
            </a:r>
            <a:r>
              <a:rPr lang="en-US" dirty="0" smtClean="0">
                <a:solidFill>
                  <a:srgbClr val="FF0000"/>
                </a:solidFill>
              </a:rPr>
              <a:t>)</a:t>
            </a:r>
            <a:r>
              <a:rPr lang="en-US" dirty="0" smtClean="0"/>
              <a:t>.</a:t>
            </a:r>
            <a:endParaRPr lang="en-US" dirty="0"/>
          </a:p>
          <a:p>
            <a:pPr algn="just"/>
            <a:r>
              <a:rPr lang="en-US" dirty="0"/>
              <a:t>We also need to access the contents of v1.f in order to reach g, so that’s another field-read operation: tmp1 = v1.f </a:t>
            </a:r>
            <a:r>
              <a:rPr lang="en-US" dirty="0">
                <a:solidFill>
                  <a:srgbClr val="FF0000"/>
                </a:solidFill>
              </a:rPr>
              <a:t>(tmp1 = v1.f </a:t>
            </a:r>
            <a:r>
              <a:rPr lang="en-US" dirty="0" smtClean="0">
                <a:solidFill>
                  <a:srgbClr val="FF0000"/>
                </a:solidFill>
              </a:rPr>
              <a:t>appears)</a:t>
            </a:r>
            <a:r>
              <a:rPr lang="en-US" dirty="0" smtClean="0"/>
              <a:t>.  Finally</a:t>
            </a:r>
            <a:r>
              <a:rPr lang="en-US" dirty="0"/>
              <a:t>, we need to write the contents of v2.h (in tmp2) to the field g of v1.f (in tmp1</a:t>
            </a:r>
            <a:r>
              <a:rPr lang="en-US" dirty="0" smtClean="0"/>
              <a:t>).  We </a:t>
            </a:r>
            <a:r>
              <a:rPr lang="en-US" dirty="0"/>
              <a:t>use a field-write operation to do so: tmp1.g = tmp2 </a:t>
            </a:r>
            <a:r>
              <a:rPr lang="en-US" dirty="0">
                <a:solidFill>
                  <a:srgbClr val="FF0000"/>
                </a:solidFill>
              </a:rPr>
              <a:t>(tmp1.g = tmp2 appears</a:t>
            </a:r>
            <a:r>
              <a:rPr lang="en-US" dirty="0" smtClean="0">
                <a:solidFill>
                  <a:srgbClr val="FF0000"/>
                </a:solidFill>
              </a:rPr>
              <a:t>)</a:t>
            </a:r>
            <a:r>
              <a:rPr lang="en-US" dirty="0" smtClean="0"/>
              <a:t>.</a:t>
            </a:r>
            <a:endParaRPr lang="en-US" dirty="0"/>
          </a:p>
          <a:p>
            <a:pPr algn="just"/>
            <a:r>
              <a:rPr lang="en-US" dirty="0"/>
              <a:t/>
            </a:r>
            <a:br>
              <a:rPr lang="en-US" dirty="0"/>
            </a:br>
            <a:endParaRPr lang="en-US" dirty="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3643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p:txBody>
          <a:bodyPr/>
          <a:lstStyle/>
          <a:p>
            <a:pPr lvl="0" algn="just"/>
            <a:r>
              <a:rPr lang="en-US" dirty="0" smtClean="0"/>
              <a:t>By now, you should be convinced that we can take a program written in our simplified Java-like language and express its pointer operations using the six simple statements we introduced earlier.</a:t>
            </a:r>
          </a:p>
          <a:p>
            <a:pPr lvl="0" algn="just"/>
            <a:endParaRPr lang="en-US" dirty="0" smtClean="0"/>
          </a:p>
          <a:p>
            <a:pPr lvl="0" algn="just"/>
            <a:r>
              <a:rPr lang="en-US" dirty="0" smtClean="0"/>
              <a:t>In order to perform the chaotic iteration algorithm, we need to create rules to manipulate our points-to graph for each of these six simple statements.</a:t>
            </a:r>
          </a:p>
          <a:p>
            <a:pPr lvl="0" algn="just"/>
            <a:endParaRPr lang="en-US" dirty="0" smtClean="0"/>
          </a:p>
          <a:p>
            <a:pPr lvl="0" algn="just"/>
            <a:r>
              <a:rPr lang="en-US" dirty="0" smtClean="0"/>
              <a:t>Let’s look at the rule we’ll apply for the first type of statement, an object allocation.  For the statement v = new B, we create a new allocation site node called B, we create a variable node for v (if it doesn’t already exist), and then add a blue arrow from the variable node to the allocation site node.</a:t>
            </a:r>
          </a:p>
          <a:p>
            <a:pPr lvl="0" algn="just"/>
            <a:endParaRPr lang="en-US" dirty="0" smtClean="0"/>
          </a:p>
          <a:p>
            <a:pPr lvl="0" algn="just"/>
            <a:r>
              <a:rPr lang="en-US" dirty="0" smtClean="0"/>
              <a:t>Note that if there is already an arrow from v to another allocation site node (say A), we just need to add a new arrow from v to B.  This rule, as well as all the remaining rules we’ll discuss, is a “weak update,” in which we accumulate instead of replace the points-to information (which would be a “strong </a:t>
            </a:r>
            <a:r>
              <a:rPr lang="en-US" dirty="0" smtClean="0"/>
              <a:t>update”).  </a:t>
            </a:r>
            <a:r>
              <a:rPr lang="en-US" dirty="0" smtClean="0"/>
              <a:t>This type of update rule is a hallmark of flow-insensitivity.</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0375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p:txBody>
          <a:bodyPr/>
          <a:lstStyle/>
          <a:p>
            <a:pPr lvl="0" algn="just"/>
            <a:r>
              <a:rPr lang="en-US" dirty="0" smtClean="0"/>
              <a:t>Looking at our example Elevator program, let’s apply the object allocation sites rule for each object allocation statement.</a:t>
            </a:r>
          </a:p>
          <a:p>
            <a:pPr lvl="0" algn="just"/>
            <a:endParaRPr lang="en-US" dirty="0" smtClean="0"/>
          </a:p>
          <a:p>
            <a:pPr lvl="0" algn="just"/>
            <a:r>
              <a:rPr lang="en-US" dirty="0" smtClean="0"/>
              <a:t>From this first allocation statement, we create an allocation site node for the Elevator, we create a variable node for v, and we make the variable node point to the allocation site node.</a:t>
            </a:r>
          </a:p>
          <a:p>
            <a:pPr lvl="0" algn="just"/>
            <a:endParaRPr lang="en-US" dirty="0" smtClean="0"/>
          </a:p>
          <a:p>
            <a:pPr lvl="0" algn="just"/>
            <a:r>
              <a:rPr lang="en-US" dirty="0" smtClean="0"/>
              <a:t>Similarly, we have four more allocation statements in this program:</a:t>
            </a:r>
          </a:p>
          <a:p>
            <a:pPr lvl="0" algn="just"/>
            <a:endParaRPr lang="en-US" dirty="0" smtClean="0"/>
          </a:p>
          <a:p>
            <a:pPr marL="171450" lvl="0" indent="-171450" algn="just">
              <a:buFontTx/>
              <a:buChar char="-"/>
            </a:pPr>
            <a:r>
              <a:rPr lang="en-US" dirty="0" smtClean="0"/>
              <a:t>tmp1 points to a new Object array </a:t>
            </a:r>
            <a:r>
              <a:rPr lang="en-US" dirty="0" smtClean="0">
                <a:solidFill>
                  <a:srgbClr val="FF0000"/>
                </a:solidFill>
              </a:rPr>
              <a:t>(point to “tmp1 = new Object[]” as appropriate nodes and arrow appear on right-hand side)</a:t>
            </a:r>
            <a:r>
              <a:rPr lang="en-US" dirty="0" smtClean="0"/>
              <a:t>,</a:t>
            </a:r>
          </a:p>
          <a:p>
            <a:pPr marL="171450" lvl="0" indent="-171450" algn="just">
              <a:buFontTx/>
              <a:buChar char="-"/>
            </a:pPr>
            <a:r>
              <a:rPr lang="en-US" dirty="0" smtClean="0"/>
              <a:t>tmp2 also points to a new Object array </a:t>
            </a:r>
            <a:r>
              <a:rPr lang="en-US" dirty="0" smtClean="0">
                <a:solidFill>
                  <a:srgbClr val="FF0000"/>
                </a:solidFill>
              </a:rPr>
              <a:t>(point to “tmp2 = new Object[]” as appropriate nodes and arrow appear on right-hand side)</a:t>
            </a:r>
            <a:r>
              <a:rPr lang="en-US" dirty="0" smtClean="0"/>
              <a:t>,</a:t>
            </a:r>
            <a:endParaRPr lang="en-US" dirty="0" smtClean="0">
              <a:solidFill>
                <a:srgbClr val="FF0000"/>
              </a:solidFill>
            </a:endParaRPr>
          </a:p>
          <a:p>
            <a:pPr marL="171450" lvl="0" indent="-171450" algn="just">
              <a:buFontTx/>
              <a:buChar char="-"/>
            </a:pPr>
            <a:r>
              <a:rPr lang="en-US" dirty="0" smtClean="0"/>
              <a:t>f points to a new Floor object </a:t>
            </a:r>
            <a:r>
              <a:rPr lang="en-US" dirty="0" smtClean="0">
                <a:solidFill>
                  <a:srgbClr val="FF0000"/>
                </a:solidFill>
              </a:rPr>
              <a:t>(point to “f = new Floor” as appropriate nodes and arrow appear on right-hand side)</a:t>
            </a:r>
            <a:r>
              <a:rPr lang="en-US" dirty="0" smtClean="0"/>
              <a:t>, and</a:t>
            </a:r>
          </a:p>
          <a:p>
            <a:pPr marL="171450" lvl="0" indent="-171450" algn="just">
              <a:buFontTx/>
              <a:buChar char="-"/>
            </a:pPr>
            <a:r>
              <a:rPr lang="en-US" dirty="0" smtClean="0"/>
              <a:t>e points to a new Event object </a:t>
            </a:r>
            <a:r>
              <a:rPr lang="en-US" dirty="0" smtClean="0">
                <a:solidFill>
                  <a:srgbClr val="FF0000"/>
                </a:solidFill>
              </a:rPr>
              <a:t>(point to “e = new Event” as appropriate nodes and arrow appear on right-hand side)</a:t>
            </a:r>
            <a:r>
              <a:rPr lang="en-US" dirty="0" smtClean="0"/>
              <a:t>.</a:t>
            </a:r>
          </a:p>
          <a:p>
            <a:pPr lvl="0" algn="just"/>
            <a:endParaRPr lang="en-US" dirty="0" smtClean="0"/>
          </a:p>
          <a:p>
            <a:pPr lvl="0" algn="just"/>
            <a:r>
              <a:rPr lang="en-US" dirty="0" smtClean="0"/>
              <a:t>Notice that we create separate nodes for the two Object arrays as they are allocated at different sites.</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9324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p:txBody>
          <a:bodyPr/>
          <a:lstStyle/>
          <a:p>
            <a:pPr lvl="0" algn="just"/>
            <a:r>
              <a:rPr lang="en-US" dirty="0" smtClean="0"/>
              <a:t>The next rule we’ll look at is for the second type of statement in our grammar, an object copy.  For the statement v1 = v2, we create a variable node for v1 (if it doesn’t already exist), and then add a blue arrow from the variable node for v1 to all nodes pointed to by the variable node for v2.</a:t>
            </a:r>
          </a:p>
          <a:p>
            <a:pPr lvl="0" algn="just"/>
            <a:endParaRPr lang="en-US" dirty="0" smtClean="0"/>
          </a:p>
          <a:p>
            <a:pPr lvl="0" algn="just"/>
            <a:r>
              <a:rPr lang="en-US" dirty="0" smtClean="0"/>
              <a:t>Again note that we do not remove or replace any existing arrows from v1, such as this one </a:t>
            </a:r>
            <a:r>
              <a:rPr lang="en-US" dirty="0" smtClean="0">
                <a:solidFill>
                  <a:srgbClr val="FF0000"/>
                </a:solidFill>
              </a:rPr>
              <a:t>(gesture)</a:t>
            </a:r>
            <a:r>
              <a:rPr lang="en-US" dirty="0" smtClean="0"/>
              <a:t>.  v1 merely accumulates another arrow to B.</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7730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p:txBody>
          <a:bodyPr/>
          <a:lstStyle/>
          <a:p>
            <a:pPr lvl="0" algn="just"/>
            <a:r>
              <a:rPr lang="en-US" dirty="0" smtClean="0"/>
              <a:t>Our next rule is for field-write statements of one of the following forms </a:t>
            </a:r>
            <a:r>
              <a:rPr lang="en-US" dirty="0" smtClean="0">
                <a:solidFill>
                  <a:srgbClr val="FF0000"/>
                </a:solidFill>
              </a:rPr>
              <a:t>(gesture to the two forms)</a:t>
            </a:r>
            <a:r>
              <a:rPr lang="en-US" dirty="0" smtClean="0"/>
              <a:t>. </a:t>
            </a:r>
          </a:p>
          <a:p>
            <a:pPr lvl="0" algn="just"/>
            <a:endParaRPr lang="en-US" dirty="0" smtClean="0"/>
          </a:p>
          <a:p>
            <a:pPr lvl="0" algn="just"/>
            <a:r>
              <a:rPr lang="en-US" dirty="0" smtClean="0"/>
              <a:t>In this case, if v1 points to A and v2 points to B, then we add a red arrow from the node for A to the node for B.  We then label that arrow by the name of the field (in this case, f) or by an asterisk, if the field-write happens via an array.  This reflects the fact that the field f of some object allocated at site A may point to some object allocated at site B as a result of executing this statement in some run of the containing program.</a:t>
            </a:r>
          </a:p>
          <a:p>
            <a:pPr lvl="0" algn="just"/>
            <a:endParaRPr lang="en-US" dirty="0" smtClean="0"/>
          </a:p>
          <a:p>
            <a:pPr lvl="0" algn="just"/>
            <a:r>
              <a:rPr lang="en-US" dirty="0" smtClean="0"/>
              <a:t>If there isn’t already a node for v1 or v2, the operation of this rule amounts to skipping this statement temporarily and handling it in the next iteration.</a:t>
            </a:r>
          </a:p>
          <a:p>
            <a:pPr lvl="0" algn="just"/>
            <a:endParaRPr lang="en-US" dirty="0" smtClean="0"/>
          </a:p>
          <a:p>
            <a:pPr lvl="0" algn="just"/>
            <a:r>
              <a:rPr lang="en-US" dirty="0" smtClean="0"/>
              <a:t>Also, if v1 and v2 point to the same node, then the arrow we add will be an arrow from the node to itself.</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3414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Shape 549"/>
          <p:cNvSpPr txBox="1">
            <a:spLocks noGrp="1"/>
          </p:cNvSpPr>
          <p:nvPr>
            <p:ph type="body" idx="1"/>
          </p:nvPr>
        </p:nvSpPr>
        <p:spPr/>
        <p:txBody>
          <a:bodyPr/>
          <a:lstStyle/>
          <a:p>
            <a:pPr lvl="0" algn="just"/>
            <a:r>
              <a:rPr lang="en-US" dirty="0" smtClean="0"/>
              <a:t>Now let’s apply the field-write rule to our example program.</a:t>
            </a:r>
          </a:p>
          <a:p>
            <a:pPr lvl="0" algn="just"/>
            <a:endParaRPr lang="en-US" dirty="0" smtClean="0"/>
          </a:p>
          <a:p>
            <a:pPr lvl="0" algn="just"/>
            <a:r>
              <a:rPr lang="en-US" dirty="0" smtClean="0"/>
              <a:t>In this first field-write highlighted here, variable tmp1 is pointing to an Object array, and variable v is pointing to an Elevator object.  By the rule we just discussed, we add a red arrow from the Elevator object to the Object array, and we label it “floors” to match the name of the field being written to.</a:t>
            </a:r>
          </a:p>
          <a:p>
            <a:pPr lvl="0" algn="just"/>
            <a:endParaRPr lang="en-US" dirty="0" smtClean="0"/>
          </a:p>
          <a:p>
            <a:pPr lvl="0" algn="just"/>
            <a:r>
              <a:rPr lang="en-US" dirty="0" smtClean="0"/>
              <a:t>Similarly, for the second field-write highlighted here, we add a red arrow from the Elevator object to the Object array pointed to by tmp2, and we label this arrow “events” to match the name of the field.</a:t>
            </a:r>
          </a:p>
          <a:p>
            <a:pPr lvl="0" algn="just"/>
            <a:endParaRPr lang="en-US" dirty="0" smtClean="0"/>
          </a:p>
          <a:p>
            <a:pPr lvl="0" algn="just"/>
            <a:r>
              <a:rPr lang="en-US" dirty="0" smtClean="0"/>
              <a:t>The latter two field-writes in this program are through arrays.  However, since the variables nodes for tmp3 and tmp4 haven’t been created yet, we skip these field-write operations and will come back to them in a later iteration.</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1557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p:txBody>
          <a:bodyPr/>
          <a:lstStyle/>
          <a:p>
            <a:pPr lvl="0" algn="just"/>
            <a:r>
              <a:rPr lang="en-US" dirty="0" smtClean="0"/>
              <a:t>Our next rule is for field-read statements of one of the following forms </a:t>
            </a:r>
            <a:r>
              <a:rPr lang="en-US" dirty="0" smtClean="0">
                <a:solidFill>
                  <a:srgbClr val="FF0000"/>
                </a:solidFill>
              </a:rPr>
              <a:t>(</a:t>
            </a:r>
            <a:r>
              <a:rPr lang="en-US" dirty="0">
                <a:solidFill>
                  <a:srgbClr val="FF0000"/>
                </a:solidFill>
              </a:rPr>
              <a:t>g</a:t>
            </a:r>
            <a:r>
              <a:rPr lang="en-US" dirty="0" smtClean="0">
                <a:solidFill>
                  <a:srgbClr val="FF0000"/>
                </a:solidFill>
              </a:rPr>
              <a:t>esture to the two forms)</a:t>
            </a:r>
            <a:r>
              <a:rPr lang="en-US" dirty="0" smtClean="0"/>
              <a:t>.</a:t>
            </a:r>
          </a:p>
          <a:p>
            <a:pPr lvl="0" algn="just"/>
            <a:endParaRPr lang="en-US" dirty="0" smtClean="0"/>
          </a:p>
          <a:p>
            <a:pPr lvl="0" algn="just"/>
            <a:r>
              <a:rPr lang="en-US" dirty="0" smtClean="0"/>
              <a:t>This rule states that, if v2 points to B and B points to C via the field f or an asterisk (as appropriate), then we add a blue arrow from the node for v1 to the node for C.  (If a node for v1 didn’t already exist, we would create such a node before adding the blue arrow.)</a:t>
            </a:r>
          </a:p>
          <a:p>
            <a:pPr lvl="0" algn="just"/>
            <a:endParaRPr lang="en-US" dirty="0" smtClean="0"/>
          </a:p>
          <a:p>
            <a:pPr lvl="0" algn="just"/>
            <a:r>
              <a:rPr lang="en-US" dirty="0" smtClean="0"/>
              <a:t>Note that object B may in fact be pointing to many other objects via arrows labeled by the field in question.  In this case we would need to add an arrow from v1 to each of these nodes in order to reflect the fact that the field f, and therefore v1, may point to any one of these objects.</a:t>
            </a:r>
          </a:p>
          <a:p>
            <a:pPr lvl="0" algn="just"/>
            <a:endParaRPr lang="en-US" dirty="0" smtClean="0"/>
          </a:p>
          <a:p>
            <a:pPr lvl="0" algn="just"/>
            <a:r>
              <a:rPr lang="en-US" dirty="0" smtClean="0"/>
              <a:t>If there isn’t already a variable node for v2 or an arrow from B to another node via f or [*], we skip the statement temporarily and try to handle it in the next iteration.</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071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Shape 611"/>
          <p:cNvSpPr txBox="1">
            <a:spLocks noGrp="1"/>
          </p:cNvSpPr>
          <p:nvPr>
            <p:ph type="body" idx="1"/>
          </p:nvPr>
        </p:nvSpPr>
        <p:spPr/>
        <p:txBody>
          <a:bodyPr/>
          <a:lstStyle/>
          <a:p>
            <a:pPr lvl="0" algn="just"/>
            <a:r>
              <a:rPr lang="en-US" dirty="0" smtClean="0"/>
              <a:t>Now let’s apply the field-read rule to our example program.</a:t>
            </a:r>
          </a:p>
          <a:p>
            <a:pPr lvl="0" algn="just"/>
            <a:endParaRPr lang="en-US" dirty="0" smtClean="0"/>
          </a:p>
          <a:p>
            <a:pPr lvl="0" algn="just"/>
            <a:r>
              <a:rPr lang="en-US" dirty="0" smtClean="0"/>
              <a:t>In this first field-read, we create a node for the variable tmp3.  Then we add a blue arrow from tmp3 to the Object array which the “floors” field of the Elevator points to.</a:t>
            </a:r>
          </a:p>
          <a:p>
            <a:pPr lvl="0" algn="just"/>
            <a:endParaRPr lang="en-US" dirty="0" smtClean="0"/>
          </a:p>
          <a:p>
            <a:pPr lvl="0" algn="just"/>
            <a:r>
              <a:rPr lang="en-US" dirty="0" smtClean="0"/>
              <a:t>Similarly, we create a node for the variable tmp4, and then we add add a blue arrow from tmp4 to the Object array which  the “events” field of the Elevator points to.</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335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9" name="Shape 49"/>
          <p:cNvSpPr txBox="1">
            <a:spLocks noGrp="1"/>
          </p:cNvSpPr>
          <p:nvPr>
            <p:ph type="body" idx="1"/>
          </p:nvPr>
        </p:nvSpPr>
        <p:spPr/>
        <p:txBody>
          <a:bodyPr/>
          <a:lstStyle/>
          <a:p>
            <a:pPr lvl="0" algn="just"/>
            <a:r>
              <a:rPr lang="en-US" dirty="0" smtClean="0"/>
              <a:t>Now let’s perform our analysis on this new program.  We begin by analyzing the assignment to </a:t>
            </a:r>
            <a:r>
              <a:rPr lang="en-US" dirty="0" err="1" smtClean="0"/>
              <a:t>x.radius</a:t>
            </a:r>
            <a:r>
              <a:rPr lang="en-US" dirty="0" smtClean="0"/>
              <a:t>.  We can infer that the value of </a:t>
            </a:r>
            <a:r>
              <a:rPr lang="en-US" dirty="0" err="1" smtClean="0"/>
              <a:t>x.radius</a:t>
            </a:r>
            <a:r>
              <a:rPr lang="en-US" dirty="0" smtClean="0"/>
              <a:t> at this program point must be 1 </a:t>
            </a:r>
            <a:r>
              <a:rPr lang="en-US" dirty="0" smtClean="0">
                <a:solidFill>
                  <a:srgbClr val="FF0000"/>
                </a:solidFill>
              </a:rPr>
              <a:t>(write [</a:t>
            </a:r>
            <a:r>
              <a:rPr lang="en-US" dirty="0" err="1" smtClean="0">
                <a:solidFill>
                  <a:srgbClr val="FF0000"/>
                </a:solidFill>
              </a:rPr>
              <a:t>x.radius</a:t>
            </a:r>
            <a:r>
              <a:rPr lang="en-US" dirty="0" smtClean="0">
                <a:solidFill>
                  <a:srgbClr val="FF0000"/>
                </a:solidFill>
              </a:rPr>
              <a:t> == 1])</a:t>
            </a:r>
            <a:r>
              <a:rPr lang="en-US" dirty="0" smtClean="0"/>
              <a:t>.  We then analyze this assignment to y, and we can infer that since the value of </a:t>
            </a:r>
            <a:r>
              <a:rPr lang="en-US" dirty="0" err="1" smtClean="0"/>
              <a:t>x.radius</a:t>
            </a:r>
            <a:r>
              <a:rPr lang="en-US" dirty="0" smtClean="0"/>
              <a:t> before the assignment is 1, the value of y after the assignment must also be 1</a:t>
            </a:r>
            <a:r>
              <a:rPr lang="en-US" dirty="0"/>
              <a:t> </a:t>
            </a:r>
            <a:r>
              <a:rPr lang="en-US" dirty="0" smtClean="0">
                <a:solidFill>
                  <a:srgbClr val="FF0000"/>
                </a:solidFill>
              </a:rPr>
              <a:t>(write [y == 1])</a:t>
            </a:r>
            <a:r>
              <a:rPr lang="en-US" dirty="0" smtClean="0"/>
              <a:t>.</a:t>
            </a:r>
            <a:br>
              <a:rPr lang="en-US" dirty="0" smtClean="0"/>
            </a:br>
            <a:r>
              <a:rPr lang="en-US" dirty="0" smtClean="0"/>
              <a:t>Our analysis therefore proves that this assertion is valid.</a:t>
            </a:r>
          </a:p>
          <a:p>
            <a:pPr lvl="0" algn="just"/>
            <a:endParaRPr lang="en-US" dirty="0" smtClean="0"/>
          </a:p>
          <a:p>
            <a:pPr lvl="0" algn="just"/>
            <a:r>
              <a:rPr lang="en-US" dirty="0" smtClean="0"/>
              <a:t>Notice that, this time, our analysis had to track the values of expressions more complex than variables, notably </a:t>
            </a:r>
            <a:r>
              <a:rPr lang="en-US" dirty="0" err="1" smtClean="0"/>
              <a:t>x.radius</a:t>
            </a:r>
            <a:r>
              <a:rPr lang="en-US" dirty="0" smtClean="0"/>
              <a:t>.</a:t>
            </a:r>
          </a:p>
        </p:txBody>
      </p:sp>
      <p:sp>
        <p:nvSpPr>
          <p:cNvPr id="7" name="Slide Image Placeholder 6"/>
          <p:cNvSpPr>
            <a:spLocks noGrp="1" noRot="1" noChangeAspect="1"/>
          </p:cNvSpPr>
          <p:nvPr>
            <p:ph type="sldImg"/>
          </p:nvPr>
        </p:nvSpPr>
        <p:spPr>
          <a:xfrm>
            <a:off x="777875" y="685800"/>
            <a:ext cx="3657600" cy="2743200"/>
          </a:xfrm>
        </p:spPr>
      </p:sp>
      <p:sp>
        <p:nvSpPr>
          <p:cNvPr id="3" name="Slide Number Placeholder 2"/>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0085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p:txBody>
          <a:bodyPr/>
          <a:lstStyle/>
          <a:p>
            <a:pPr lvl="0" algn="just"/>
            <a:r>
              <a:rPr lang="en-US" dirty="0" smtClean="0"/>
              <a:t>Now that we’ve created nodes for tmp3 and tmp4, we can apply the field-write rules to the statements we skipped previously.  Looking at this field-write statement (tmp3[*] = f), since tmp3 points to this Object array and f points to this Floor node, we can add a red arrow labeled by an asterisk from the Object array to the Floor node.  Then, for this other field-write statement (tmp4[*] = e), we likewise add a red arrow labeled by an asterisk from the Object array pointed at by tmp4 to the Event node pointed at by e.</a:t>
            </a:r>
          </a:p>
          <a:p>
            <a:pPr lvl="0" algn="just"/>
            <a:endParaRPr lang="en-US" dirty="0" smtClean="0"/>
          </a:p>
          <a:p>
            <a:pPr lvl="0" algn="just"/>
            <a:r>
              <a:rPr lang="en-US" dirty="0" smtClean="0"/>
              <a:t>At this point, iterating through the set of statements again will produce no changes to the graph, so the chaotic iteration algorithm will terminate, leaving us with the points-to graph we see here.</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8356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6" name="Shape 676"/>
          <p:cNvSpPr txBox="1">
            <a:spLocks noGrp="1"/>
          </p:cNvSpPr>
          <p:nvPr>
            <p:ph type="body" idx="1"/>
          </p:nvPr>
        </p:nvSpPr>
        <p:spPr/>
        <p:txBody>
          <a:bodyPr/>
          <a:lstStyle/>
          <a:p>
            <a:pPr lvl="0" algn="just"/>
            <a:r>
              <a:rPr lang="en-US" dirty="0" smtClean="0">
                <a:solidFill>
                  <a:srgbClr val="FF0000"/>
                </a:solidFill>
              </a:rPr>
              <a:t>{QUIZ SLIDE}</a:t>
            </a:r>
            <a:endParaRPr lang="en-US" dirty="0"/>
          </a:p>
          <a:p>
            <a:pPr lvl="0" algn="just"/>
            <a:endParaRPr lang="en-US" dirty="0" smtClean="0"/>
          </a:p>
          <a:p>
            <a:pPr lvl="0" algn="just"/>
            <a:r>
              <a:rPr lang="en-US" dirty="0" smtClean="0"/>
              <a:t>Now that we’ve looked at all the rules for pointer analysis, let’s return to an example we saw at the beginning of the lesson.  Here we have some code for creating a doubly linked list of Node objects.</a:t>
            </a:r>
          </a:p>
          <a:p>
            <a:pPr lvl="0" algn="just"/>
            <a:endParaRPr lang="en-US" dirty="0" smtClean="0"/>
          </a:p>
          <a:p>
            <a:pPr lvl="0" algn="just"/>
            <a:r>
              <a:rPr lang="en-US" dirty="0" smtClean="0"/>
              <a:t>For this quiz, transform the code on the left-hand side using the flow-insensitivity approximation scheme, and then perform the chaotic iteration algorithm yourself on the resulting set of statements.  What does the points-to graph look like when the chaotic iteration algorithm concludes?</a:t>
            </a:r>
          </a:p>
          <a:p>
            <a:pPr lvl="0" algn="just"/>
            <a:endParaRPr lang="en-US" dirty="0" smtClean="0"/>
          </a:p>
          <a:p>
            <a:pPr lvl="0" algn="just"/>
            <a:r>
              <a:rPr lang="en-US" dirty="0" smtClean="0"/>
              <a:t>Click the radio button corresponding to the graph that represents the correct points-to graph.</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0085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3" name="Shape 723"/>
          <p:cNvSpPr txBox="1">
            <a:spLocks noGrp="1"/>
          </p:cNvSpPr>
          <p:nvPr>
            <p:ph type="body" idx="1"/>
          </p:nvPr>
        </p:nvSpPr>
        <p:spPr/>
        <p:txBody>
          <a:bodyPr/>
          <a:lstStyle/>
          <a:p>
            <a:pPr lvl="0" algn="just"/>
            <a:r>
              <a:rPr lang="en-US" dirty="0" smtClean="0">
                <a:solidFill>
                  <a:srgbClr val="FF0000"/>
                </a:solidFill>
              </a:rPr>
              <a:t>{SOLUTION SLIDE}</a:t>
            </a:r>
            <a:endParaRPr lang="en-US" dirty="0"/>
          </a:p>
          <a:p>
            <a:pPr lvl="0" algn="just"/>
            <a:endParaRPr lang="en-US" dirty="0" smtClean="0"/>
          </a:p>
          <a:p>
            <a:pPr lvl="0" algn="just"/>
            <a:r>
              <a:rPr lang="en-US" dirty="0" smtClean="0"/>
              <a:t>The answer to this quiz is the top-right graph.</a:t>
            </a:r>
          </a:p>
          <a:p>
            <a:pPr lvl="0" algn="just"/>
            <a:endParaRPr lang="en-US" sz="700" dirty="0" smtClean="0"/>
          </a:p>
          <a:p>
            <a:pPr lvl="0" algn="just"/>
            <a:r>
              <a:rPr lang="en-US" dirty="0" smtClean="0"/>
              <a:t>Let’s work through the example together and see how the chaotic iteration algorithm gets us here.</a:t>
            </a:r>
          </a:p>
          <a:p>
            <a:pPr lvl="0" algn="just"/>
            <a:endParaRPr lang="en-US" sz="700" dirty="0" smtClean="0"/>
          </a:p>
          <a:p>
            <a:pPr lvl="0" algn="just"/>
            <a:r>
              <a:rPr lang="en-US" dirty="0" smtClean="0"/>
              <a:t>First, we transform the code by applying the flow-insensitivity approximation, which results in the following four highlighted statements </a:t>
            </a:r>
            <a:r>
              <a:rPr lang="en-US" dirty="0" smtClean="0">
                <a:solidFill>
                  <a:srgbClr val="FF0000"/>
                </a:solidFill>
              </a:rPr>
              <a:t>(highlight relevant statements from code)</a:t>
            </a:r>
            <a:r>
              <a:rPr lang="en-US" dirty="0" smtClean="0"/>
              <a:t>.</a:t>
            </a:r>
            <a:r>
              <a:rPr lang="en-US" dirty="0"/>
              <a:t> </a:t>
            </a:r>
            <a:r>
              <a:rPr lang="en-US" dirty="0" smtClean="0"/>
              <a:t> Note that we didn’t highlight the statement “h = null”.  Remember that pointer analysis is a weak update analysis, so we never remove an edge from the graph once we add it in.  Instead, the statement “h = null” just tells us to add no new edges to the node for variable h.  So we can safely ignore this statement altogether in our analysis.</a:t>
            </a:r>
          </a:p>
          <a:p>
            <a:pPr lvl="0" algn="just"/>
            <a:endParaRPr lang="en-US" sz="700" dirty="0" smtClean="0"/>
          </a:p>
          <a:p>
            <a:pPr lvl="0" algn="just"/>
            <a:r>
              <a:rPr lang="en-US" dirty="0" smtClean="0"/>
              <a:t>Now let’s proceed through the highlighted statements, one statement at a time, and build the points-to graph iteratively.</a:t>
            </a:r>
          </a:p>
          <a:p>
            <a:pPr lvl="0" algn="just"/>
            <a:endParaRPr lang="en-US" sz="700" dirty="0" smtClean="0"/>
          </a:p>
          <a:p>
            <a:pPr lvl="0" algn="just"/>
            <a:r>
              <a:rPr lang="en-US" dirty="0" smtClean="0"/>
              <a:t>The first statement we will look at is “v = new Node”.  Applying the rule for object allocation, we create a variable node for v, an allocation site node called “Node”, and a blue arrow from v to “Node” </a:t>
            </a:r>
            <a:r>
              <a:rPr lang="en-US" dirty="0" smtClean="0">
                <a:solidFill>
                  <a:srgbClr val="FF0000"/>
                </a:solidFill>
              </a:rPr>
              <a:t>(Node, v, and blue arrow from v to Node appear)</a:t>
            </a:r>
            <a:r>
              <a:rPr lang="en-US" dirty="0" smtClean="0"/>
              <a:t>.</a:t>
            </a:r>
          </a:p>
          <a:p>
            <a:pPr lvl="0" algn="just"/>
            <a:endParaRPr lang="en-US" sz="700" dirty="0" smtClean="0"/>
          </a:p>
          <a:p>
            <a:pPr lvl="0" algn="just"/>
            <a:r>
              <a:rPr lang="en-US" dirty="0" smtClean="0"/>
              <a:t>Let’s now look at the statement “h = v” (remember that we can iterate through the statements in any order, since the statements are coming from an unordered set).  Applying the rule for this statement, we create a variable node for h and a blue arrow from h to the Node object that v points to</a:t>
            </a:r>
            <a:r>
              <a:rPr lang="en-US" dirty="0"/>
              <a:t> </a:t>
            </a:r>
            <a:r>
              <a:rPr lang="en-US" dirty="0" smtClean="0">
                <a:solidFill>
                  <a:srgbClr val="FF0000"/>
                </a:solidFill>
              </a:rPr>
              <a:t>(h and blue arrow from h to Node appear)</a:t>
            </a:r>
            <a:r>
              <a:rPr lang="en-US" dirty="0" smtClean="0"/>
              <a:t>.</a:t>
            </a:r>
          </a:p>
          <a:p>
            <a:pPr lvl="0" algn="just"/>
            <a:endParaRPr lang="en-US" sz="700" dirty="0" smtClean="0"/>
          </a:p>
          <a:p>
            <a:pPr lvl="0" algn="just"/>
            <a:r>
              <a:rPr lang="en-US" dirty="0" smtClean="0"/>
              <a:t>Now let’s apply the rule for the field-write statement “</a:t>
            </a:r>
            <a:r>
              <a:rPr lang="en-US" dirty="0" err="1" smtClean="0"/>
              <a:t>v.next</a:t>
            </a:r>
            <a:r>
              <a:rPr lang="en-US" dirty="0" smtClean="0"/>
              <a:t> = h”.  Since both h and v point to the Node object, we create a red edge from the Node object to itself and label it “next” </a:t>
            </a:r>
            <a:r>
              <a:rPr lang="en-US" dirty="0" smtClean="0">
                <a:solidFill>
                  <a:srgbClr val="FF0000"/>
                </a:solidFill>
              </a:rPr>
              <a:t>(add red arrow from Node to itself labeled “next”)</a:t>
            </a:r>
            <a:r>
              <a:rPr lang="en-US" dirty="0" smtClean="0"/>
              <a:t>.  Similarly, for the field-write statement “</a:t>
            </a:r>
            <a:r>
              <a:rPr lang="en-US" dirty="0" err="1" smtClean="0"/>
              <a:t>h.prev</a:t>
            </a:r>
            <a:r>
              <a:rPr lang="en-US" dirty="0" smtClean="0"/>
              <a:t> = v”, we create a red edge from the Node object to itself and label it “</a:t>
            </a:r>
            <a:r>
              <a:rPr lang="en-US" dirty="0" err="1" smtClean="0"/>
              <a:t>prev</a:t>
            </a:r>
            <a:r>
              <a:rPr lang="en-US" dirty="0" smtClean="0"/>
              <a:t>”</a:t>
            </a:r>
            <a:r>
              <a:rPr lang="en-US" dirty="0"/>
              <a:t> </a:t>
            </a:r>
            <a:r>
              <a:rPr lang="en-US" dirty="0" smtClean="0">
                <a:solidFill>
                  <a:srgbClr val="FF0000"/>
                </a:solidFill>
              </a:rPr>
              <a:t>(add red arrow from Node to itself labeled “</a:t>
            </a:r>
            <a:r>
              <a:rPr lang="en-US" dirty="0" err="1" smtClean="0">
                <a:solidFill>
                  <a:srgbClr val="FF0000"/>
                </a:solidFill>
              </a:rPr>
              <a:t>prev</a:t>
            </a:r>
            <a:r>
              <a:rPr lang="en-US" dirty="0" smtClean="0">
                <a:solidFill>
                  <a:srgbClr val="FF0000"/>
                </a:solidFill>
              </a:rPr>
              <a:t>”)</a:t>
            </a:r>
            <a:r>
              <a:rPr lang="en-US" dirty="0" smtClean="0"/>
              <a:t>.</a:t>
            </a:r>
          </a:p>
          <a:p>
            <a:pPr lvl="0" algn="just"/>
            <a:endParaRPr lang="en-US" sz="700" dirty="0" smtClean="0"/>
          </a:p>
          <a:p>
            <a:pPr lvl="0" algn="just"/>
            <a:r>
              <a:rPr lang="en-US" dirty="0" smtClean="0"/>
              <a:t>Iterating through the set of statements again doesn’t cause us to change the graph at all, so the chaotic iteration algorithm terminates, leaving us with the graph we see here as our points-to graph.</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2587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Shape 739"/>
          <p:cNvSpPr txBox="1">
            <a:spLocks noGrp="1"/>
          </p:cNvSpPr>
          <p:nvPr>
            <p:ph type="body" idx="1"/>
          </p:nvPr>
        </p:nvSpPr>
        <p:spPr/>
        <p:txBody>
          <a:bodyPr/>
          <a:lstStyle/>
          <a:p>
            <a:pPr lvl="0" algn="just"/>
            <a:r>
              <a:rPr lang="en-US" dirty="0" smtClean="0"/>
              <a:t>Thus far, we have looked at a particular pointer analysis algorithm that is commonly used.  Recall from the beginning of this lesson that there are many different algorithms for pointer analysis with varying precision.  These algorithms can be classified along many dimensions.</a:t>
            </a:r>
          </a:p>
          <a:p>
            <a:pPr lvl="0" algn="just"/>
            <a:endParaRPr lang="en-US" dirty="0" smtClean="0"/>
          </a:p>
          <a:p>
            <a:pPr lvl="0" algn="just"/>
            <a:r>
              <a:rPr lang="en-US" dirty="0" smtClean="0"/>
              <a:t>Let’s look at four of the most important dimensions, and see how the pointer analysis algorithm we learnt fits in this classification.</a:t>
            </a:r>
          </a:p>
          <a:p>
            <a:pPr lvl="0" algn="just"/>
            <a:endParaRPr lang="en-US" dirty="0" smtClean="0"/>
          </a:p>
          <a:p>
            <a:pPr lvl="0" algn="just"/>
            <a:r>
              <a:rPr lang="en-US" dirty="0" smtClean="0"/>
              <a:t>The four dimensions are: whether or not it is a flow sensitive analysis, whether or not it is a context sensitive analysis, the kind of heap abstraction scheme that it uses, and how it models aggregate data types such as arrays and structures.</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1291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Shape 745"/>
          <p:cNvSpPr txBox="1">
            <a:spLocks noGrp="1"/>
          </p:cNvSpPr>
          <p:nvPr>
            <p:ph type="body" idx="1"/>
          </p:nvPr>
        </p:nvSpPr>
        <p:spPr/>
        <p:txBody>
          <a:bodyPr/>
          <a:lstStyle/>
          <a:p>
            <a:pPr lvl="0" algn="just"/>
            <a:r>
              <a:rPr lang="en-US" dirty="0" smtClean="0"/>
              <a:t>Flow-sensitivity concerns how a pointer analysis algorithm models control-flow within a procedure or function, called intra-procedural control-flow.  Pointer analysis algorithms can be broadly classified into two kinds, flow-insensitive and flow-sensitive, based on how they handle intra-procedural control-flow.</a:t>
            </a:r>
          </a:p>
          <a:p>
            <a:pPr lvl="0" algn="just"/>
            <a:endParaRPr lang="en-US" dirty="0" smtClean="0"/>
          </a:p>
          <a:p>
            <a:pPr lvl="0" algn="just"/>
            <a:r>
              <a:rPr lang="en-US" dirty="0" smtClean="0"/>
              <a:t>Flow-insensitive pointer analysis algorithms, like the one we just learnt, ignore control-flow entirely, viewing the program as an unordered set of statements.  A hallmark of flow-insensitive analyses is that these analyses only generate new facts as they progress; they never kill any previously generated facts.  We observed this in the case of the pointer analysis algorithm we just saw, wherein the points-to graph only grew in size as each statement of the program was considered.  We say that such algorithms perform </a:t>
            </a:r>
            <a:r>
              <a:rPr lang="en-US" i="1" dirty="0" smtClean="0"/>
              <a:t>weak updates</a:t>
            </a:r>
            <a:r>
              <a:rPr lang="en-US" dirty="0" smtClean="0"/>
              <a:t>.  Such algorithms typically suffice for may-alias analysis, that is</a:t>
            </a:r>
            <a:r>
              <a:rPr lang="en-US" dirty="0" smtClean="0"/>
              <a:t>, it </a:t>
            </a:r>
            <a:r>
              <a:rPr lang="en-US" dirty="0" smtClean="0"/>
              <a:t>is practical for a may-alias analysis to have a low false positive rate despite being flow-insensitive.</a:t>
            </a:r>
          </a:p>
          <a:p>
            <a:pPr lvl="0" algn="just"/>
            <a:endParaRPr lang="en-US" dirty="0" smtClean="0"/>
          </a:p>
          <a:p>
            <a:pPr lvl="0" algn="just"/>
            <a:r>
              <a:rPr lang="en-US" dirty="0" smtClean="0"/>
              <a:t>Flow-sensitive pointer analysis algorithms, on the other hand, are capable of killing facts in addition to generating facts.  We say that such algorithms perform </a:t>
            </a:r>
            <a:r>
              <a:rPr lang="en-US" i="1" dirty="0" smtClean="0"/>
              <a:t>strong updates</a:t>
            </a:r>
            <a:r>
              <a:rPr lang="en-US" dirty="0" smtClean="0"/>
              <a:t>.  Such algorithms are typically required for must-alias analysis, that is, it is impractical for a must-alias analysis to have a low false positive rate by being flow-insensitive.</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6078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Shape 751"/>
          <p:cNvSpPr txBox="1">
            <a:spLocks noGrp="1"/>
          </p:cNvSpPr>
          <p:nvPr>
            <p:ph type="body" idx="1"/>
          </p:nvPr>
        </p:nvSpPr>
        <p:spPr/>
        <p:txBody>
          <a:bodyPr/>
          <a:lstStyle/>
          <a:p>
            <a:pPr lvl="0" algn="just"/>
            <a:r>
              <a:rPr lang="en-US" dirty="0" smtClean="0"/>
              <a:t>Another common dimension for classifying pointer analysis algorithms is context sensitivity, which concerns how to handle control-flow across procedures, called inter-procedural control-flow.  Pointer analysis algorithms can be broadly classified into two kinds, context-insensitive and context-sensitive, based on how they handle inter-procedural control-flow.</a:t>
            </a:r>
          </a:p>
          <a:p>
            <a:pPr lvl="0" algn="just"/>
            <a:endParaRPr lang="en-US" dirty="0"/>
          </a:p>
          <a:p>
            <a:pPr lvl="0" algn="just"/>
            <a:r>
              <a:rPr lang="en-US" dirty="0" smtClean="0"/>
              <a:t>Context-insensitive pointer analysis algorithms analyze each procedure once, regardless of how many different parts of the program call that procedure.  These algorithms are relatively imprecise, as they conflate together aliasing facts that arise from different calling contexts.  But they are very efficient, since they analyze each procedure only once.</a:t>
            </a:r>
          </a:p>
          <a:p>
            <a:pPr lvl="0" algn="just"/>
            <a:endParaRPr lang="en-US" dirty="0" smtClean="0"/>
          </a:p>
          <a:p>
            <a:pPr lvl="0" algn="just"/>
            <a:r>
              <a:rPr lang="en-US" dirty="0" smtClean="0"/>
              <a:t>Context-sensitive pointer analysis algorithms, on the other hand, potentially analyze each procedure multiple times, once per abstract calling context.  These algorithms are relatively precise but expensive.  They differ primarily in the manner in which they abstract the calling context.  There are many different schemes for abstracting the calling context that we will study in the next lesson.  The choice of the scheme is dictated by the desired tradeoff between precision and efficiency for a client of the pointer analysis.</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3546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Shape 757"/>
          <p:cNvSpPr txBox="1">
            <a:spLocks noGrp="1"/>
          </p:cNvSpPr>
          <p:nvPr>
            <p:ph type="body" idx="1"/>
          </p:nvPr>
        </p:nvSpPr>
        <p:spPr/>
        <p:txBody>
          <a:bodyPr/>
          <a:lstStyle/>
          <a:p>
            <a:pPr lvl="0" algn="just"/>
            <a:r>
              <a:rPr lang="en-US" dirty="0" smtClean="0"/>
              <a:t>While flow sensitivity and context sensitivity concern abstracting control flow, the heap abstraction concerns abstracting program data, in particular, dynamically allocated objects, which we call the heap.</a:t>
            </a:r>
          </a:p>
          <a:p>
            <a:pPr lvl="0" algn="just"/>
            <a:endParaRPr lang="en-US" dirty="0" smtClean="0"/>
          </a:p>
          <a:p>
            <a:pPr lvl="0" algn="just"/>
            <a:r>
              <a:rPr lang="en-US" dirty="0" smtClean="0"/>
              <a:t>The heap abstraction scheme specifies how to partition an unbounded set of concrete objects that the program may create into finitely many abstract objects.  Each abstract object corresponds to an oval node in the points-to graph.  This partitioning is at the heart of ensuring that pointer analysis terminates.</a:t>
            </a:r>
          </a:p>
          <a:p>
            <a:pPr lvl="0" algn="just"/>
            <a:endParaRPr lang="en-US" dirty="0" smtClean="0"/>
          </a:p>
          <a:p>
            <a:pPr lvl="0" algn="just"/>
            <a:r>
              <a:rPr lang="en-US" dirty="0" smtClean="0"/>
              <a:t>Much like any of the abstractions we have seen in this course, designing a suitable heap abstraction is an art.  Many sound heap abstraction schemes exist with varying precision and efficiency.  As a rule of thumb, a scheme that produces too few abstract objects in the points-to graph will result in an efficient but imprecise pointer analysis -- imprecise because it conflates more concrete objects into each of the few abstract objects.  On the other hand, a scheme that produces too many abstract objects in the points-to graph will result in an expensive but precise pointer analysis.</a:t>
            </a:r>
          </a:p>
          <a:p>
            <a:pPr lvl="0" algn="just"/>
            <a:endParaRPr lang="en-US" dirty="0" smtClean="0"/>
          </a:p>
          <a:p>
            <a:pPr lvl="0" algn="just"/>
            <a:r>
              <a:rPr lang="en-US" dirty="0" smtClean="0"/>
              <a:t>Let’s take a look at three heap abstraction schemes that are commonly used.</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9685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Shape 763"/>
          <p:cNvSpPr txBox="1">
            <a:spLocks noGrp="1"/>
          </p:cNvSpPr>
          <p:nvPr>
            <p:ph type="body" idx="1"/>
          </p:nvPr>
        </p:nvSpPr>
        <p:spPr/>
        <p:txBody>
          <a:bodyPr/>
          <a:lstStyle/>
          <a:p>
            <a:pPr lvl="0" algn="just"/>
            <a:r>
              <a:rPr lang="en-US" dirty="0" smtClean="0"/>
              <a:t>The heap abstraction scheme used by the pointer analysis algorithm we studied in this lesson is called the allocation-site based scheme.  This scheme partitions concrete objects based on the site in the program where they are created, called the allocation site.  In other words, each abstract object under this scheme corresponds to a separate allocation site.</a:t>
            </a:r>
          </a:p>
          <a:p>
            <a:pPr lvl="0" algn="just"/>
            <a:endParaRPr lang="en-US" dirty="0"/>
          </a:p>
          <a:p>
            <a:pPr lvl="0" algn="just"/>
            <a:r>
              <a:rPr lang="en-US" dirty="0" smtClean="0"/>
              <a:t>Allocation sites are identified by the new keyword in Java and C++, and by the </a:t>
            </a:r>
            <a:r>
              <a:rPr lang="en-US" dirty="0" err="1" smtClean="0"/>
              <a:t>malloc</a:t>
            </a:r>
            <a:r>
              <a:rPr lang="en-US" dirty="0" smtClean="0"/>
              <a:t> function call in C.</a:t>
            </a:r>
            <a:r>
              <a:rPr lang="en-US" dirty="0"/>
              <a:t> </a:t>
            </a:r>
            <a:r>
              <a:rPr lang="en-US" dirty="0" smtClean="0"/>
              <a:t> Since there are finitely many allocation sites in a program, a pointer analysis using this scheme is guaranteed to result in a finite number of abstract objects in the constructed points-to graph.</a:t>
            </a:r>
          </a:p>
          <a:p>
            <a:pPr lvl="0" algn="just"/>
            <a:r>
              <a:rPr lang="en-US" dirty="0" smtClean="0"/>
              <a:t/>
            </a:r>
            <a:br>
              <a:rPr lang="en-US" dirty="0" smtClean="0"/>
            </a:br>
            <a:r>
              <a:rPr lang="en-US" dirty="0" smtClean="0"/>
              <a:t>Here is the points-to graph that was constructed using the allocation-site based scheme for our example elevator program.  Notice that each of the five ovals corresponds to a separate allocation site in the program.</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4907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p:txBody>
          <a:bodyPr/>
          <a:lstStyle/>
          <a:p>
            <a:pPr lvl="0" algn="just"/>
            <a:r>
              <a:rPr lang="en-US" dirty="0" smtClean="0"/>
              <a:t>Although the number of allocation sites in any program is finite, tracking a separate abstract object per allocation site can be prohibitively expensive for large programs, which can contain too many allocation sites, or for clients of pointer analysis that need a quick turnaround time to aliasing queries, such as an integrated development environment, or for situations when it is unnecessary to make distinctions at the fine granularity of allocation sites. </a:t>
            </a:r>
          </a:p>
          <a:p>
            <a:pPr lvl="0" algn="just"/>
            <a:endParaRPr lang="en-US" dirty="0" smtClean="0"/>
          </a:p>
          <a:p>
            <a:pPr lvl="0" algn="just"/>
            <a:r>
              <a:rPr lang="en-US" dirty="0" smtClean="0"/>
              <a:t>The type-based scheme is a cheaper scheme that can be used in such situations.  This scheme partitions concrete objects based on their type instead of based on the site where they are </a:t>
            </a:r>
            <a:r>
              <a:rPr lang="en-US" dirty="0" smtClean="0"/>
              <a:t>created.  In </a:t>
            </a:r>
            <a:r>
              <a:rPr lang="en-US" dirty="0" smtClean="0"/>
              <a:t>other words, each abstract object under this scheme corresponds to a separate type.  Since there are finitely many types in a program, a pointer analysis using this scheme is guaranteed to result in a finite number of abstract objects in the constructed points-to graph.</a:t>
            </a:r>
          </a:p>
          <a:p>
            <a:pPr lvl="0" algn="just"/>
            <a:endParaRPr lang="en-US" dirty="0" smtClean="0"/>
          </a:p>
          <a:p>
            <a:pPr lvl="0" algn="just"/>
            <a:r>
              <a:rPr lang="en-US" dirty="0" smtClean="0"/>
              <a:t>Here is the points-to graph that would be computed for our example elevator program by a pointer analysis using the type-based scheme.  Notice that each of the four ovals corresponds to a separate type in the program, which is indicated in the oval.  In particular, notice that the two separate ovals that were created for the arrays of floors and events are now conflated into one, as both have the same type: an array of objects.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2006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Shape 814"/>
          <p:cNvSpPr txBox="1">
            <a:spLocks noGrp="1"/>
          </p:cNvSpPr>
          <p:nvPr>
            <p:ph type="body" idx="1"/>
          </p:nvPr>
        </p:nvSpPr>
        <p:spPr/>
        <p:txBody>
          <a:bodyPr/>
          <a:lstStyle/>
          <a:p>
            <a:pPr lvl="0" algn="just"/>
            <a:r>
              <a:rPr lang="en-US" dirty="0" smtClean="0"/>
              <a:t>Yet another heap abstraction scheme is one that does not make any distinctions between dynamically allocated objects, which we will call the heap-insensitive scheme.  This scheme uses a single abstract object to model the entire heap.</a:t>
            </a:r>
          </a:p>
          <a:p>
            <a:pPr lvl="0" algn="just"/>
            <a:endParaRPr lang="en-US" dirty="0" smtClean="0"/>
          </a:p>
          <a:p>
            <a:pPr lvl="0" algn="just"/>
            <a:r>
              <a:rPr lang="en-US" dirty="0" smtClean="0"/>
              <a:t>Here is the points-to graph that would be computed for our example elevator program by a pointer analysis using this scheme.  Notice that it contains a single oval representing the entire heap.  Looking at this points-to graph, it should be easy to see that this scheme is highly imprecise for reasoning</a:t>
            </a:r>
            <a:br>
              <a:rPr lang="en-US" dirty="0" smtClean="0"/>
            </a:br>
            <a:r>
              <a:rPr lang="en-US" dirty="0" smtClean="0"/>
              <a:t>about the heap but it is sound nevertheless.</a:t>
            </a:r>
          </a:p>
          <a:p>
            <a:pPr lvl="0" algn="just"/>
            <a:endParaRPr lang="en-US" dirty="0"/>
          </a:p>
          <a:p>
            <a:pPr lvl="0" algn="just"/>
            <a:r>
              <a:rPr lang="en-US" dirty="0" smtClean="0"/>
              <a:t>So you might wonder: are there scenarios in which this scheme is useful?  The answer is yes, for languages with primarily stack-directed pointers like C, where </a:t>
            </a:r>
            <a:r>
              <a:rPr lang="en-US" dirty="0" err="1" smtClean="0"/>
              <a:t>malloc</a:t>
            </a:r>
            <a:r>
              <a:rPr lang="en-US" dirty="0" smtClean="0"/>
              <a:t> calls are sparse.  Pointer analyses for such languages derive most of their precision by reasoning about stack-directed pointers, and completely ignoring heap-directed pointers.</a:t>
            </a:r>
            <a:endParaRPr lang="en-US" dirty="0"/>
          </a:p>
          <a:p>
            <a:pPr lvl="0" algn="just"/>
            <a:endParaRPr lang="en-US" dirty="0" smtClean="0"/>
          </a:p>
          <a:p>
            <a:pPr lvl="0" algn="just"/>
            <a:r>
              <a:rPr lang="en-US" dirty="0" smtClean="0"/>
              <a:t>Of course, this scheme is unsuitable for languages with only heap-directed pointers like Java.</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515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p:txBody>
          <a:bodyPr/>
          <a:lstStyle/>
          <a:p>
            <a:pPr lvl="0" algn="just"/>
            <a:r>
              <a:rPr lang="en-US" dirty="0" smtClean="0"/>
              <a:t>Expressions built using pointers, such as </a:t>
            </a:r>
            <a:r>
              <a:rPr lang="en-US" dirty="0" err="1" smtClean="0"/>
              <a:t>x.radius</a:t>
            </a:r>
            <a:r>
              <a:rPr lang="en-US" dirty="0" smtClean="0"/>
              <a:t>, allow the same memory address to be referred to in different ways.  This situation is called pointer aliasing.  The example we just looked at </a:t>
            </a:r>
            <a:r>
              <a:rPr lang="en-US" dirty="0" smtClean="0">
                <a:solidFill>
                  <a:srgbClr val="FF0000"/>
                </a:solidFill>
              </a:rPr>
              <a:t>(gesture to example on left)</a:t>
            </a:r>
            <a:r>
              <a:rPr lang="en-US" dirty="0" smtClean="0"/>
              <a:t> did not have any pointer aliasing, since we had only one Circle pointer.  </a:t>
            </a:r>
          </a:p>
          <a:p>
            <a:pPr lvl="0" algn="just"/>
            <a:endParaRPr lang="en-US" dirty="0" smtClean="0"/>
          </a:p>
          <a:p>
            <a:pPr lvl="0" algn="just"/>
            <a:r>
              <a:rPr lang="en-US" dirty="0" smtClean="0"/>
              <a:t>Let’s look at a slightly different example that does have pointer aliasing and see what challenges it poses to our analysis</a:t>
            </a:r>
            <a:r>
              <a:rPr lang="en-US" dirty="0"/>
              <a:t> </a:t>
            </a:r>
            <a:r>
              <a:rPr lang="en-US" dirty="0" smtClean="0">
                <a:solidFill>
                  <a:srgbClr val="FF0000"/>
                </a:solidFill>
              </a:rPr>
              <a:t>(bring up example on right)</a:t>
            </a:r>
            <a:r>
              <a:rPr lang="en-US" dirty="0" smtClean="0"/>
              <a:t>.</a:t>
            </a:r>
          </a:p>
          <a:p>
            <a:pPr lvl="0" algn="just"/>
            <a:endParaRPr lang="en-US" dirty="0" smtClean="0"/>
          </a:p>
          <a:p>
            <a:pPr lvl="0" algn="just"/>
            <a:r>
              <a:rPr lang="en-US" dirty="0" smtClean="0"/>
              <a:t>In this example, we have two Circle pointers, denoted x and z, but let’s not commit yet to what z points to.  Also note this additional assignment statement that writes 2 to the radius field of the Circle denoted by z.</a:t>
            </a:r>
          </a:p>
          <a:p>
            <a:pPr lvl="0" algn="just"/>
            <a:endParaRPr lang="en-US" dirty="0" smtClean="0"/>
          </a:p>
          <a:p>
            <a:pPr lvl="0" algn="just"/>
            <a:r>
              <a:rPr lang="en-US" dirty="0" smtClean="0"/>
              <a:t>Our analysis proceeds as before.  After this assignment </a:t>
            </a:r>
            <a:r>
              <a:rPr lang="en-US" dirty="0" smtClean="0">
                <a:solidFill>
                  <a:srgbClr val="FF0000"/>
                </a:solidFill>
              </a:rPr>
              <a:t>(point to statement </a:t>
            </a:r>
            <a:r>
              <a:rPr lang="en-US" dirty="0" err="1" smtClean="0">
                <a:solidFill>
                  <a:srgbClr val="FF0000"/>
                </a:solidFill>
              </a:rPr>
              <a:t>x.radius</a:t>
            </a:r>
            <a:r>
              <a:rPr lang="en-US" dirty="0" smtClean="0">
                <a:solidFill>
                  <a:srgbClr val="FF0000"/>
                </a:solidFill>
              </a:rPr>
              <a:t> = 1)</a:t>
            </a:r>
            <a:r>
              <a:rPr lang="en-US" dirty="0" smtClean="0"/>
              <a:t>, we infer that the value of expression </a:t>
            </a:r>
            <a:r>
              <a:rPr lang="en-US" dirty="0" err="1" smtClean="0"/>
              <a:t>x.radius</a:t>
            </a:r>
            <a:r>
              <a:rPr lang="en-US" dirty="0" smtClean="0"/>
              <a:t> is 1.  But after this assignment </a:t>
            </a:r>
            <a:r>
              <a:rPr lang="en-US" dirty="0">
                <a:solidFill>
                  <a:srgbClr val="FF0000"/>
                </a:solidFill>
              </a:rPr>
              <a:t>(point to statement </a:t>
            </a:r>
            <a:r>
              <a:rPr lang="en-US" dirty="0" err="1" smtClean="0">
                <a:solidFill>
                  <a:srgbClr val="FF0000"/>
                </a:solidFill>
              </a:rPr>
              <a:t>z.radius</a:t>
            </a:r>
            <a:r>
              <a:rPr lang="en-US" dirty="0" smtClean="0">
                <a:solidFill>
                  <a:srgbClr val="FF0000"/>
                </a:solidFill>
              </a:rPr>
              <a:t> </a:t>
            </a:r>
            <a:r>
              <a:rPr lang="en-US" dirty="0">
                <a:solidFill>
                  <a:srgbClr val="FF0000"/>
                </a:solidFill>
              </a:rPr>
              <a:t>= </a:t>
            </a:r>
            <a:r>
              <a:rPr lang="en-US" dirty="0" smtClean="0">
                <a:solidFill>
                  <a:srgbClr val="FF0000"/>
                </a:solidFill>
              </a:rPr>
              <a:t>2)</a:t>
            </a:r>
            <a:r>
              <a:rPr lang="en-US" dirty="0" smtClean="0"/>
              <a:t>, our analysis is stuck: we do not know whether the value of expression </a:t>
            </a:r>
            <a:r>
              <a:rPr lang="en-US" dirty="0" err="1" smtClean="0"/>
              <a:t>x.radius</a:t>
            </a:r>
            <a:r>
              <a:rPr lang="en-US" dirty="0" smtClean="0"/>
              <a:t> should remain 1 or become 2.  The answer depends on whether or not z is an alias of x.</a:t>
            </a:r>
          </a:p>
          <a:p>
            <a:pPr lvl="0" algn="just"/>
            <a:endParaRPr lang="en-US" dirty="0" smtClean="0"/>
          </a:p>
          <a:p>
            <a:pPr lvl="0" algn="just"/>
            <a:r>
              <a:rPr lang="en-US" dirty="0" smtClean="0"/>
              <a:t>Let’s consider the two cases: one in which z denotes a different circle than x, and the other in which z denotes the same circle as x.</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1836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Shape 829"/>
          <p:cNvSpPr txBox="1">
            <a:spLocks noGrp="1"/>
          </p:cNvSpPr>
          <p:nvPr>
            <p:ph type="body" idx="1"/>
          </p:nvPr>
        </p:nvSpPr>
        <p:spPr/>
        <p:txBody>
          <a:bodyPr/>
          <a:lstStyle/>
          <a:p>
            <a:pPr lvl="0" algn="just"/>
            <a:r>
              <a:rPr lang="en-US" dirty="0" smtClean="0"/>
              <a:t>To recap, the three different heap abstraction schemes that we just saw strike a different tradeoff between precision and efficiency.  As we go from the allocation-site based scheme through the type-based scheme to the heap-insensitive scheme, the pointer analysis gets more efficient, but also less precise.</a:t>
            </a:r>
          </a:p>
          <a:p>
            <a:pPr lvl="0" algn="just"/>
            <a:endParaRPr lang="en-US" dirty="0"/>
          </a:p>
          <a:p>
            <a:pPr lvl="0" algn="just"/>
            <a:r>
              <a:rPr lang="en-US" dirty="0" smtClean="0"/>
              <a:t>It is important to remember that these are not the only three schemes: there are many other schemes in the literature, and you can even design your own depending on your analysis needs.  For instance, there are many schemes that are more expensive and precise than the allocation-site based scheme; these schemes can even make distinctions between objects created at the same allocation site.  At the same time, remember that we can never have a scheme that will allow pointer analysis to make distinctions between all concrete objects and terminate in finite time.</a:t>
            </a:r>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3896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Shape 889"/>
          <p:cNvSpPr txBox="1">
            <a:spLocks noGrp="1"/>
          </p:cNvSpPr>
          <p:nvPr>
            <p:ph type="body" idx="1"/>
          </p:nvPr>
        </p:nvSpPr>
        <p:spPr>
          <a:xfrm>
            <a:off x="694852" y="3657600"/>
            <a:ext cx="5486400" cy="5029200"/>
          </a:xfrm>
        </p:spPr>
        <p:txBody>
          <a:bodyPr/>
          <a:lstStyle/>
          <a:p>
            <a:pPr lvl="0" algn="just"/>
            <a:r>
              <a:rPr lang="en-US" dirty="0" smtClean="0">
                <a:solidFill>
                  <a:srgbClr val="FF0000"/>
                </a:solidFill>
              </a:rPr>
              <a:t>{QUIZ SLIDE}</a:t>
            </a:r>
          </a:p>
          <a:p>
            <a:pPr lvl="0" algn="just"/>
            <a:endParaRPr lang="en-US" dirty="0" smtClean="0"/>
          </a:p>
          <a:p>
            <a:pPr lvl="0" algn="just"/>
            <a:r>
              <a:rPr lang="en-US" dirty="0" smtClean="0"/>
              <a:t>Here’s the points-to graph we constructed using allocation site-based pointer analysis.  If we ask the question, “MAY the pointers e and f alias?”, then we would answer </a:t>
            </a:r>
            <a:r>
              <a:rPr lang="en-US" dirty="0" smtClean="0"/>
              <a:t>NO </a:t>
            </a:r>
            <a:r>
              <a:rPr lang="en-US" dirty="0" smtClean="0">
                <a:solidFill>
                  <a:srgbClr val="FF0000"/>
                </a:solidFill>
              </a:rPr>
              <a:t>(No appears</a:t>
            </a:r>
            <a:r>
              <a:rPr lang="en-US" dirty="0" smtClean="0">
                <a:solidFill>
                  <a:srgbClr val="FF0000"/>
                </a:solidFill>
              </a:rPr>
              <a:t>)</a:t>
            </a:r>
            <a:r>
              <a:rPr lang="en-US" dirty="0" smtClean="0"/>
              <a:t>, </a:t>
            </a:r>
            <a:r>
              <a:rPr lang="en-US" dirty="0" smtClean="0"/>
              <a:t>because </a:t>
            </a:r>
            <a:r>
              <a:rPr lang="en-US" dirty="0" smtClean="0"/>
              <a:t>the arrows from e to its referred abstract object and f to its referred abstract object are different nodes in the points-to graph.  Being in different nodes reflects the fact that the concrete objects referred to by e and f are allocated in distinct places in memory. Thus e and f cannot be aliases.</a:t>
            </a:r>
          </a:p>
          <a:p>
            <a:pPr lvl="0" algn="just"/>
            <a:endParaRPr lang="en-US" dirty="0" smtClean="0"/>
          </a:p>
          <a:p>
            <a:pPr lvl="0" algn="just"/>
            <a:r>
              <a:rPr lang="en-US" dirty="0" smtClean="0"/>
              <a:t>On the other hand, if we ask whether </a:t>
            </a:r>
            <a:r>
              <a:rPr lang="en-US" dirty="0" err="1" smtClean="0"/>
              <a:t>v.events</a:t>
            </a:r>
            <a:r>
              <a:rPr lang="en-US" dirty="0" smtClean="0"/>
              <a:t>[0] and </a:t>
            </a:r>
            <a:r>
              <a:rPr lang="en-US" dirty="0" err="1" smtClean="0"/>
              <a:t>v.events</a:t>
            </a:r>
            <a:r>
              <a:rPr lang="en-US" dirty="0" smtClean="0"/>
              <a:t>[2] may-alias, we answer </a:t>
            </a:r>
            <a:r>
              <a:rPr lang="en-US" dirty="0" smtClean="0"/>
              <a:t>YES</a:t>
            </a:r>
            <a:r>
              <a:rPr lang="en-US" dirty="0"/>
              <a:t> </a:t>
            </a:r>
            <a:r>
              <a:rPr lang="en-US" dirty="0" smtClean="0">
                <a:solidFill>
                  <a:srgbClr val="FF0000"/>
                </a:solidFill>
              </a:rPr>
              <a:t>(</a:t>
            </a:r>
            <a:r>
              <a:rPr lang="en-US" dirty="0" smtClean="0">
                <a:solidFill>
                  <a:srgbClr val="FF0000"/>
                </a:solidFill>
              </a:rPr>
              <a:t>Yes appears</a:t>
            </a:r>
            <a:r>
              <a:rPr lang="en-US" dirty="0" smtClean="0">
                <a:solidFill>
                  <a:srgbClr val="FF0000"/>
                </a:solidFill>
              </a:rPr>
              <a:t>)</a:t>
            </a:r>
            <a:r>
              <a:rPr lang="en-US" dirty="0" smtClean="0"/>
              <a:t>. </a:t>
            </a:r>
            <a:r>
              <a:rPr lang="en-US" dirty="0" smtClean="0"/>
              <a:t> </a:t>
            </a:r>
            <a:r>
              <a:rPr lang="en-US" dirty="0" smtClean="0"/>
              <a:t>If we follow the arrows in the graph to find the abstract object referred to by </a:t>
            </a:r>
            <a:r>
              <a:rPr lang="en-US" dirty="0" err="1" smtClean="0"/>
              <a:t>v.events</a:t>
            </a:r>
            <a:r>
              <a:rPr lang="en-US" dirty="0" smtClean="0"/>
              <a:t>[0],  we would first follow the blue arrow to the Elevator node, then the red “events” arrow to this </a:t>
            </a:r>
            <a:r>
              <a:rPr lang="en-US" dirty="0" smtClean="0">
                <a:solidFill>
                  <a:srgbClr val="FF0000"/>
                </a:solidFill>
              </a:rPr>
              <a:t>(gesture) </a:t>
            </a:r>
            <a:r>
              <a:rPr lang="en-US" dirty="0" smtClean="0"/>
              <a:t>Object array node, and then the red asterisk arrow to the Event node.  If we follow the arrows in the graph for </a:t>
            </a:r>
            <a:r>
              <a:rPr lang="en-US" dirty="0" err="1" smtClean="0"/>
              <a:t>v.events</a:t>
            </a:r>
            <a:r>
              <a:rPr lang="en-US" dirty="0" smtClean="0"/>
              <a:t>[2], we end up following the same path to end in the same node.  Thus, according to this graph, it could be the case that </a:t>
            </a:r>
            <a:r>
              <a:rPr lang="en-US" dirty="0" err="1" smtClean="0"/>
              <a:t>v.events</a:t>
            </a:r>
            <a:r>
              <a:rPr lang="en-US" dirty="0" smtClean="0"/>
              <a:t>[0] and </a:t>
            </a:r>
            <a:r>
              <a:rPr lang="en-US" dirty="0" err="1" smtClean="0"/>
              <a:t>v.events</a:t>
            </a:r>
            <a:r>
              <a:rPr lang="en-US" dirty="0" smtClean="0"/>
              <a:t>[2] point to the same concrete object, so we cannot prove they are not aliases.  Note that the concrete objects could be different, but we cannot say one way or the other using this heap abstraction scheme.</a:t>
            </a:r>
          </a:p>
          <a:p>
            <a:pPr lvl="0" algn="just"/>
            <a:endParaRPr lang="en-US" dirty="0" smtClean="0"/>
          </a:p>
          <a:p>
            <a:pPr lvl="0" algn="just"/>
            <a:r>
              <a:rPr lang="en-US" dirty="0" smtClean="0"/>
              <a:t>Now, fill in the remaining boxes in this table, answering the question “MAY the two given pointers alias?” under both the allocation site-based and type-based heap abstractions.  You can see the type-based points-to graph we presented earlier in the instructor notes.</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8975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Shape 916"/>
          <p:cNvSpPr txBox="1">
            <a:spLocks noGrp="1"/>
          </p:cNvSpPr>
          <p:nvPr>
            <p:ph type="body" idx="1"/>
          </p:nvPr>
        </p:nvSpPr>
        <p:spPr/>
        <p:txBody>
          <a:bodyPr/>
          <a:lstStyle/>
          <a:p>
            <a:pPr lvl="0" algn="just"/>
            <a:r>
              <a:rPr lang="en-US" dirty="0" smtClean="0">
                <a:solidFill>
                  <a:srgbClr val="FF0000"/>
                </a:solidFill>
              </a:rPr>
              <a:t>{SOLUTION SLIDE 1}</a:t>
            </a:r>
          </a:p>
          <a:p>
            <a:pPr lvl="0" algn="just"/>
            <a:endParaRPr lang="en-US" dirty="0" smtClean="0"/>
          </a:p>
          <a:p>
            <a:pPr lvl="0" algn="just"/>
            <a:r>
              <a:rPr lang="en-US" dirty="0" smtClean="0"/>
              <a:t>Let’s start by filling in the remaining cells of the allocation site-based column.</a:t>
            </a:r>
          </a:p>
          <a:p>
            <a:pPr lvl="0" algn="just"/>
            <a:endParaRPr lang="en-US" dirty="0" smtClean="0"/>
          </a:p>
          <a:p>
            <a:pPr lvl="0" algn="just"/>
            <a:r>
              <a:rPr lang="en-US" dirty="0" smtClean="0"/>
              <a:t>For </a:t>
            </a:r>
            <a:r>
              <a:rPr lang="en-US" dirty="0" err="1" smtClean="0"/>
              <a:t>v.floors</a:t>
            </a:r>
            <a:r>
              <a:rPr lang="en-US" dirty="0" smtClean="0"/>
              <a:t>, we follow the arrow from v to Elevator and then the arrow labeled “floors” to this </a:t>
            </a:r>
            <a:r>
              <a:rPr lang="en-US" dirty="0" smtClean="0">
                <a:solidFill>
                  <a:srgbClr val="FF0000"/>
                </a:solidFill>
              </a:rPr>
              <a:t>(gesture)</a:t>
            </a:r>
            <a:r>
              <a:rPr lang="en-US" dirty="0" smtClean="0"/>
              <a:t> Object array node.  For </a:t>
            </a:r>
            <a:r>
              <a:rPr lang="en-US" dirty="0" err="1" smtClean="0"/>
              <a:t>v.events</a:t>
            </a:r>
            <a:r>
              <a:rPr lang="en-US" dirty="0" smtClean="0"/>
              <a:t>, we follow the arrow from v to Elevator and then the arrow labeled “events” to this </a:t>
            </a:r>
            <a:r>
              <a:rPr lang="en-US" dirty="0" smtClean="0">
                <a:solidFill>
                  <a:srgbClr val="FF0000"/>
                </a:solidFill>
              </a:rPr>
              <a:t>(gesture)</a:t>
            </a:r>
            <a:r>
              <a:rPr lang="en-US" dirty="0" smtClean="0"/>
              <a:t> Object array node.  Since these two nodes are distinct in the points-to graph, </a:t>
            </a:r>
            <a:r>
              <a:rPr lang="en-US" dirty="0" err="1" smtClean="0"/>
              <a:t>v.floors</a:t>
            </a:r>
            <a:r>
              <a:rPr lang="en-US" dirty="0" smtClean="0"/>
              <a:t> and </a:t>
            </a:r>
            <a:r>
              <a:rPr lang="en-US" dirty="0" err="1" smtClean="0"/>
              <a:t>v.events</a:t>
            </a:r>
            <a:r>
              <a:rPr lang="en-US" dirty="0" smtClean="0"/>
              <a:t> always refer to concrete objects allocated at different sites in the program.  Thus they cannot refer to the same concrete object, so the question “MAY </a:t>
            </a:r>
            <a:r>
              <a:rPr lang="en-US" dirty="0" err="1" smtClean="0"/>
              <a:t>v.floors</a:t>
            </a:r>
            <a:r>
              <a:rPr lang="en-US" dirty="0" smtClean="0"/>
              <a:t> and </a:t>
            </a:r>
            <a:r>
              <a:rPr lang="en-US" dirty="0" err="1" smtClean="0"/>
              <a:t>v.events</a:t>
            </a:r>
            <a:r>
              <a:rPr lang="en-US" dirty="0" smtClean="0"/>
              <a:t> alias?” is answered “</a:t>
            </a:r>
            <a:r>
              <a:rPr lang="en-US" dirty="0" smtClean="0"/>
              <a:t>NO” </a:t>
            </a:r>
            <a:r>
              <a:rPr lang="en-US" dirty="0" smtClean="0">
                <a:solidFill>
                  <a:srgbClr val="FF0000"/>
                </a:solidFill>
              </a:rPr>
              <a:t>(“No” appears in first blank cell of Allocation column</a:t>
            </a:r>
            <a:r>
              <a:rPr lang="en-US" dirty="0" smtClean="0">
                <a:solidFill>
                  <a:srgbClr val="FF0000"/>
                </a:solidFill>
              </a:rPr>
              <a:t>)</a:t>
            </a:r>
            <a:r>
              <a:rPr lang="en-US" dirty="0" smtClean="0"/>
              <a:t>.</a:t>
            </a:r>
            <a:endParaRPr lang="en-US" dirty="0" smtClean="0"/>
          </a:p>
          <a:p>
            <a:pPr lvl="0" algn="just"/>
            <a:endParaRPr lang="en-US" dirty="0" smtClean="0"/>
          </a:p>
          <a:p>
            <a:pPr lvl="0" algn="just"/>
            <a:r>
              <a:rPr lang="en-US" dirty="0" smtClean="0"/>
              <a:t>For </a:t>
            </a:r>
            <a:r>
              <a:rPr lang="en-US" dirty="0" err="1" smtClean="0"/>
              <a:t>v.floors</a:t>
            </a:r>
            <a:r>
              <a:rPr lang="en-US" dirty="0" smtClean="0"/>
              <a:t>[0] and </a:t>
            </a:r>
            <a:r>
              <a:rPr lang="en-US" dirty="0" err="1" smtClean="0"/>
              <a:t>v.events</a:t>
            </a:r>
            <a:r>
              <a:rPr lang="en-US" dirty="0" smtClean="0"/>
              <a:t>[0], we need to follow one more arrow each than we did when analyzing </a:t>
            </a:r>
            <a:r>
              <a:rPr lang="en-US" dirty="0" err="1" smtClean="0"/>
              <a:t>v.floors</a:t>
            </a:r>
            <a:r>
              <a:rPr lang="en-US" dirty="0" smtClean="0"/>
              <a:t> and </a:t>
            </a:r>
            <a:r>
              <a:rPr lang="en-US" dirty="0" err="1" smtClean="0"/>
              <a:t>v.events</a:t>
            </a:r>
            <a:r>
              <a:rPr lang="en-US" dirty="0" smtClean="0"/>
              <a:t>.  We follow the arrows labeled by the asterisks.  Since we end up at the Floor node for </a:t>
            </a:r>
            <a:r>
              <a:rPr lang="en-US" dirty="0" err="1" smtClean="0"/>
              <a:t>v.floors</a:t>
            </a:r>
            <a:r>
              <a:rPr lang="en-US" dirty="0" smtClean="0"/>
              <a:t>[0] and the Event node for </a:t>
            </a:r>
            <a:r>
              <a:rPr lang="en-US" dirty="0" err="1" smtClean="0"/>
              <a:t>v.events</a:t>
            </a:r>
            <a:r>
              <a:rPr lang="en-US" dirty="0" smtClean="0"/>
              <a:t>[0], we can again conclude that </a:t>
            </a:r>
            <a:r>
              <a:rPr lang="en-US" dirty="0" err="1" smtClean="0"/>
              <a:t>v.floors</a:t>
            </a:r>
            <a:r>
              <a:rPr lang="en-US" dirty="0" smtClean="0"/>
              <a:t>[0] and </a:t>
            </a:r>
            <a:r>
              <a:rPr lang="en-US" dirty="0" err="1" smtClean="0"/>
              <a:t>v.events</a:t>
            </a:r>
            <a:r>
              <a:rPr lang="en-US" dirty="0" smtClean="0"/>
              <a:t>[0] always refer to different concrete objects.  So the question “MAY they alias?” is answered “</a:t>
            </a:r>
            <a:r>
              <a:rPr lang="en-US" dirty="0" smtClean="0"/>
              <a:t>NO” </a:t>
            </a:r>
            <a:r>
              <a:rPr lang="en-US" dirty="0" smtClean="0">
                <a:solidFill>
                  <a:srgbClr val="FF0000"/>
                </a:solidFill>
              </a:rPr>
              <a:t>(“No” appears in second blank cell of Allocation column</a:t>
            </a:r>
            <a:r>
              <a:rPr lang="en-US" dirty="0" smtClean="0">
                <a:solidFill>
                  <a:srgbClr val="FF0000"/>
                </a:solidFill>
              </a:rPr>
              <a:t>)</a:t>
            </a:r>
            <a:r>
              <a:rPr lang="en-US" dirty="0" smtClean="0"/>
              <a:t>.</a:t>
            </a:r>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6185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Shape 943"/>
          <p:cNvSpPr txBox="1">
            <a:spLocks noGrp="1"/>
          </p:cNvSpPr>
          <p:nvPr>
            <p:ph type="body" idx="1"/>
          </p:nvPr>
        </p:nvSpPr>
        <p:spPr/>
        <p:txBody>
          <a:bodyPr/>
          <a:lstStyle/>
          <a:p>
            <a:pPr lvl="0" algn="just"/>
            <a:r>
              <a:rPr lang="en-US" dirty="0" smtClean="0">
                <a:solidFill>
                  <a:srgbClr val="FF0000"/>
                </a:solidFill>
              </a:rPr>
              <a:t>{SOLUTION SLIDE 2}</a:t>
            </a:r>
          </a:p>
          <a:p>
            <a:pPr lvl="0" algn="just"/>
            <a:endParaRPr lang="en-US" dirty="0" smtClean="0"/>
          </a:p>
          <a:p>
            <a:pPr lvl="0" algn="just"/>
            <a:r>
              <a:rPr lang="en-US" dirty="0" smtClean="0"/>
              <a:t>Now let’s look at the points-to graph the chaotic iteration algorithm generates for the type-based heap </a:t>
            </a:r>
            <a:r>
              <a:rPr lang="en-US" dirty="0" smtClean="0"/>
              <a:t>abstraction.  As </a:t>
            </a:r>
            <a:r>
              <a:rPr lang="en-US" dirty="0" smtClean="0"/>
              <a:t>before in the allocation site-based abstraction, e and f point to two different nodes.  This means that we can be certain e and f point to objects of a different type, so we can answer the question “MAY e and f alias?” by “NO</a:t>
            </a:r>
            <a:r>
              <a:rPr lang="en-US" dirty="0" smtClean="0"/>
              <a:t>” </a:t>
            </a:r>
            <a:r>
              <a:rPr lang="en-US" dirty="0" smtClean="0">
                <a:solidFill>
                  <a:srgbClr val="FF0000"/>
                </a:solidFill>
              </a:rPr>
              <a:t>(</a:t>
            </a:r>
            <a:r>
              <a:rPr lang="en-US" dirty="0" smtClean="0">
                <a:solidFill>
                  <a:srgbClr val="FF0000"/>
                </a:solidFill>
              </a:rPr>
              <a:t>“No” appears in first blank cell of Type-Based column</a:t>
            </a:r>
            <a:r>
              <a:rPr lang="en-US" dirty="0" smtClean="0">
                <a:solidFill>
                  <a:srgbClr val="FF0000"/>
                </a:solidFill>
              </a:rPr>
              <a:t>)</a:t>
            </a:r>
            <a:r>
              <a:rPr lang="en-US" dirty="0" smtClean="0"/>
              <a:t>.</a:t>
            </a:r>
            <a:endParaRPr lang="en-US" dirty="0" smtClean="0"/>
          </a:p>
          <a:p>
            <a:pPr lvl="0" algn="just"/>
            <a:endParaRPr lang="en-US" sz="500" dirty="0" smtClean="0"/>
          </a:p>
          <a:p>
            <a:pPr lvl="0" algn="just"/>
            <a:r>
              <a:rPr lang="en-US" dirty="0" smtClean="0"/>
              <a:t>However, we see a difference in the precision of these two analyses when asking whether </a:t>
            </a:r>
            <a:r>
              <a:rPr lang="en-US" dirty="0" err="1" smtClean="0"/>
              <a:t>v.floors</a:t>
            </a:r>
            <a:r>
              <a:rPr lang="en-US" dirty="0"/>
              <a:t> </a:t>
            </a:r>
            <a:r>
              <a:rPr lang="en-US" dirty="0" smtClean="0"/>
              <a:t>and </a:t>
            </a:r>
            <a:r>
              <a:rPr lang="en-US" dirty="0" err="1" smtClean="0"/>
              <a:t>v.events</a:t>
            </a:r>
            <a:r>
              <a:rPr lang="en-US" dirty="0" smtClean="0"/>
              <a:t> may alias.  Following the arrows from v to the Elevator node and then the “floors” arrow from the Elevator node, we reach the Object array node where </a:t>
            </a:r>
            <a:r>
              <a:rPr lang="en-US" dirty="0" err="1" smtClean="0"/>
              <a:t>v.floors</a:t>
            </a:r>
            <a:r>
              <a:rPr lang="en-US" dirty="0" smtClean="0"/>
              <a:t> points.  But if we’d taken the “events” arrow from Elevator, we’d end up at the same Object array node.  So the type-based heap abstraction scheme cannot distinguish that these two pointers don’t actually alias in our example program. It answers “YES” to the question of whether they MAY </a:t>
            </a:r>
            <a:r>
              <a:rPr lang="en-US" dirty="0" smtClean="0"/>
              <a:t>alias </a:t>
            </a:r>
            <a:r>
              <a:rPr lang="en-US" dirty="0" smtClean="0">
                <a:solidFill>
                  <a:srgbClr val="FF0000"/>
                </a:solidFill>
              </a:rPr>
              <a:t>(“Yes” appears in second blank cell of Type-Based column</a:t>
            </a:r>
            <a:r>
              <a:rPr lang="en-US" dirty="0" smtClean="0">
                <a:solidFill>
                  <a:srgbClr val="FF0000"/>
                </a:solidFill>
              </a:rPr>
              <a:t>)</a:t>
            </a:r>
            <a:r>
              <a:rPr lang="en-US" dirty="0" smtClean="0"/>
              <a:t>.</a:t>
            </a:r>
            <a:endParaRPr lang="en-US" dirty="0" smtClean="0"/>
          </a:p>
          <a:p>
            <a:pPr lvl="0" algn="just"/>
            <a:endParaRPr lang="en-US" sz="500" dirty="0" smtClean="0"/>
          </a:p>
          <a:p>
            <a:pPr lvl="0" algn="just"/>
            <a:r>
              <a:rPr lang="en-US" dirty="0" smtClean="0"/>
              <a:t>Now, suppose we wanted to know whether </a:t>
            </a:r>
            <a:r>
              <a:rPr lang="en-US" dirty="0" err="1" smtClean="0"/>
              <a:t>v.floors</a:t>
            </a:r>
            <a:r>
              <a:rPr lang="en-US" dirty="0" smtClean="0"/>
              <a:t>[0] and </a:t>
            </a:r>
            <a:r>
              <a:rPr lang="en-US" dirty="0" err="1" smtClean="0"/>
              <a:t>v.events</a:t>
            </a:r>
            <a:r>
              <a:rPr lang="en-US" dirty="0" smtClean="0"/>
              <a:t>[0] MAY alias.  We first follow the arrows to the Object array node that </a:t>
            </a:r>
            <a:r>
              <a:rPr lang="en-US" dirty="0" err="1" smtClean="0"/>
              <a:t>v.floors</a:t>
            </a:r>
            <a:r>
              <a:rPr lang="en-US" dirty="0" smtClean="0"/>
              <a:t> and </a:t>
            </a:r>
            <a:r>
              <a:rPr lang="en-US" dirty="0" err="1" smtClean="0"/>
              <a:t>v.events</a:t>
            </a:r>
            <a:r>
              <a:rPr lang="en-US" dirty="0" smtClean="0"/>
              <a:t> lead us to.  Now we need to follow the arrow labeled by an asterisk, but there are two such arrows leading away from the node.  We need to follow both in parallel: all this graph tells us is that </a:t>
            </a:r>
            <a:r>
              <a:rPr lang="en-US" dirty="0" err="1" smtClean="0"/>
              <a:t>v.floors</a:t>
            </a:r>
            <a:r>
              <a:rPr lang="en-US" dirty="0" smtClean="0"/>
              <a:t>[0] could point to either the Floor node or the Event node.  And it tells us the same thing for </a:t>
            </a:r>
            <a:r>
              <a:rPr lang="en-US" dirty="0" err="1" smtClean="0"/>
              <a:t>v.events</a:t>
            </a:r>
            <a:r>
              <a:rPr lang="en-US" dirty="0" smtClean="0"/>
              <a:t>[0]: this pointer could refer to either the Floor node or the Event node.  Since the set of nodes that </a:t>
            </a:r>
            <a:r>
              <a:rPr lang="en-US" dirty="0" err="1" smtClean="0"/>
              <a:t>v.floors</a:t>
            </a:r>
            <a:r>
              <a:rPr lang="en-US" dirty="0" smtClean="0"/>
              <a:t>[0] could point to and the set of nodes that </a:t>
            </a:r>
            <a:r>
              <a:rPr lang="en-US" dirty="0" err="1" smtClean="0"/>
              <a:t>v.events</a:t>
            </a:r>
            <a:r>
              <a:rPr lang="en-US" dirty="0" smtClean="0"/>
              <a:t>[0] could point to overlap, our analysis cannot prove that they do not point to the same object.</a:t>
            </a:r>
          </a:p>
          <a:p>
            <a:pPr lvl="0" algn="just"/>
            <a:r>
              <a:rPr lang="en-US" dirty="0" smtClean="0"/>
              <a:t>So we answer the “MAY-alias” question “YES</a:t>
            </a:r>
            <a:r>
              <a:rPr lang="en-US" dirty="0" smtClean="0"/>
              <a:t>” </a:t>
            </a:r>
            <a:r>
              <a:rPr lang="en-US" dirty="0" smtClean="0">
                <a:solidFill>
                  <a:srgbClr val="FF0000"/>
                </a:solidFill>
              </a:rPr>
              <a:t>(</a:t>
            </a:r>
            <a:r>
              <a:rPr lang="en-US" dirty="0" smtClean="0">
                <a:solidFill>
                  <a:srgbClr val="FF0000"/>
                </a:solidFill>
              </a:rPr>
              <a:t>“Yes” appears in third blank cell of Type-Based column</a:t>
            </a:r>
            <a:r>
              <a:rPr lang="en-US" dirty="0" smtClean="0">
                <a:solidFill>
                  <a:srgbClr val="FF0000"/>
                </a:solidFill>
              </a:rPr>
              <a:t>)</a:t>
            </a:r>
            <a:r>
              <a:rPr lang="en-US" dirty="0" smtClean="0"/>
              <a:t>.</a:t>
            </a:r>
            <a:endParaRPr lang="en-US" dirty="0" smtClean="0"/>
          </a:p>
          <a:p>
            <a:pPr lvl="0" algn="just"/>
            <a:endParaRPr lang="en-US" sz="500" dirty="0" smtClean="0"/>
          </a:p>
          <a:p>
            <a:pPr lvl="0" algn="just"/>
            <a:r>
              <a:rPr lang="en-US" dirty="0" smtClean="0"/>
              <a:t>Finally, let’s look at whether </a:t>
            </a:r>
            <a:r>
              <a:rPr lang="en-US" dirty="0" err="1" smtClean="0"/>
              <a:t>v.events</a:t>
            </a:r>
            <a:r>
              <a:rPr lang="en-US" dirty="0" smtClean="0"/>
              <a:t>[0] and </a:t>
            </a:r>
            <a:r>
              <a:rPr lang="en-US" dirty="0" err="1" smtClean="0"/>
              <a:t>v.events</a:t>
            </a:r>
            <a:r>
              <a:rPr lang="en-US" dirty="0" smtClean="0"/>
              <a:t>[2] MAY alias.  Again, following the paths through the points-to graph, </a:t>
            </a:r>
            <a:r>
              <a:rPr lang="en-US" dirty="0" err="1" smtClean="0"/>
              <a:t>v.events</a:t>
            </a:r>
            <a:r>
              <a:rPr lang="en-US" dirty="0" smtClean="0"/>
              <a:t> points to the Object array node.  And again, since we now have an array subscript to dereference, we take all arrows from this node labeled by an asterisk in parallel.  So, according to this graph, </a:t>
            </a:r>
            <a:r>
              <a:rPr lang="en-US" dirty="0" err="1" smtClean="0"/>
              <a:t>v.events</a:t>
            </a:r>
            <a:r>
              <a:rPr lang="en-US" dirty="0" smtClean="0"/>
              <a:t>[0] could point to either the Floor node or the Event node.  And </a:t>
            </a:r>
            <a:r>
              <a:rPr lang="en-US" dirty="0" err="1" smtClean="0"/>
              <a:t>v.events</a:t>
            </a:r>
            <a:r>
              <a:rPr lang="en-US" dirty="0" smtClean="0"/>
              <a:t>[2] could also point to either the Floor or Event node.  Since the sets of nodes they could point to overlap, we cannot prove using this heap abstraction that </a:t>
            </a:r>
            <a:r>
              <a:rPr lang="en-US" dirty="0" err="1" smtClean="0"/>
              <a:t>v.events</a:t>
            </a:r>
            <a:r>
              <a:rPr lang="en-US" dirty="0" smtClean="0"/>
              <a:t>[0] and </a:t>
            </a:r>
            <a:r>
              <a:rPr lang="en-US" dirty="0" err="1" smtClean="0"/>
              <a:t>v.events</a:t>
            </a:r>
            <a:r>
              <a:rPr lang="en-US" dirty="0" smtClean="0"/>
              <a:t>[2] do not alias. So we answer “YES” to the question of whether they MAY </a:t>
            </a:r>
            <a:r>
              <a:rPr lang="en-US" dirty="0" smtClean="0"/>
              <a:t>alias </a:t>
            </a:r>
            <a:r>
              <a:rPr lang="en-US" dirty="0" smtClean="0">
                <a:solidFill>
                  <a:srgbClr val="FF0000"/>
                </a:solidFill>
              </a:rPr>
              <a:t>(“Yes” appears in last blank cell of Type-Based column</a:t>
            </a:r>
            <a:r>
              <a:rPr lang="en-US" dirty="0" smtClean="0">
                <a:solidFill>
                  <a:srgbClr val="FF0000"/>
                </a:solidFill>
              </a:rPr>
              <a:t>)</a:t>
            </a:r>
            <a:r>
              <a:rPr lang="en-US" dirty="0" smtClean="0"/>
              <a:t>.</a:t>
            </a:r>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35903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txBox="1">
            <a:spLocks noGrp="1"/>
          </p:cNvSpPr>
          <p:nvPr>
            <p:ph type="body" idx="1"/>
          </p:nvPr>
        </p:nvSpPr>
        <p:spPr/>
        <p:txBody>
          <a:bodyPr/>
          <a:lstStyle/>
          <a:p>
            <a:pPr lvl="0" algn="just"/>
            <a:r>
              <a:rPr lang="en-US" dirty="0" smtClean="0"/>
              <a:t>Another dimension for abstracting program data in a pointer analysis concerns how to model aggregate data types.  These include arrays and records.  Let’s look at arrays first.</a:t>
            </a:r>
          </a:p>
          <a:p>
            <a:pPr lvl="0" algn="just"/>
            <a:endParaRPr lang="en-US" dirty="0" smtClean="0"/>
          </a:p>
          <a:p>
            <a:pPr lvl="0" algn="just"/>
            <a:r>
              <a:rPr lang="en-US" dirty="0" smtClean="0"/>
              <a:t>A common choice in pointer analyses is to use a single field, denoted by asterisk, to represent all elements of an array.  Such analyses therefore cannot distinguish between different elements of an array.  The pointer analysis algorithm we saw earlier in this lesson uses this representation.</a:t>
            </a:r>
          </a:p>
          <a:p>
            <a:pPr lvl="0" algn="just"/>
            <a:endParaRPr lang="en-US" dirty="0" smtClean="0"/>
          </a:p>
          <a:p>
            <a:pPr lvl="0" algn="just"/>
            <a:r>
              <a:rPr lang="en-US" dirty="0" smtClean="0"/>
              <a:t>More sophisticated representations make distinctions between different elements of an array.  Such representations are employed in so-called array dependence analyses whose primary goal is to determine whether two integer expressions refer to the same element of an array, much like the primary goal of pointer analysis is to determine whether two pointer expressions alias.</a:t>
            </a:r>
          </a:p>
          <a:p>
            <a:pPr lvl="0" algn="just"/>
            <a:endParaRPr lang="en-US" dirty="0" smtClean="0"/>
          </a:p>
          <a:p>
            <a:pPr lvl="0" algn="just"/>
            <a:r>
              <a:rPr lang="en-US" dirty="0" smtClean="0"/>
              <a:t>Array dependence analysis in turn is used in parallelizing compilers to parallelize sequential loops.</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1603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p:txBody>
          <a:bodyPr/>
          <a:lstStyle/>
          <a:p>
            <a:pPr lvl="0" algn="just"/>
            <a:r>
              <a:rPr lang="en-US" dirty="0" smtClean="0"/>
              <a:t>Now let’s look at the another common kind of aggregate data type: records.</a:t>
            </a:r>
          </a:p>
          <a:p>
            <a:pPr lvl="0" algn="just"/>
            <a:endParaRPr lang="en-US" dirty="0" smtClean="0"/>
          </a:p>
          <a:p>
            <a:pPr lvl="0" algn="just"/>
            <a:r>
              <a:rPr lang="en-US" dirty="0" smtClean="0"/>
              <a:t>Records are also known as </a:t>
            </a:r>
            <a:r>
              <a:rPr lang="en-US" dirty="0" err="1" smtClean="0"/>
              <a:t>structs</a:t>
            </a:r>
            <a:r>
              <a:rPr lang="en-US" dirty="0" smtClean="0"/>
              <a:t> in C or classes in object-oriented languages like C++ and Java.</a:t>
            </a:r>
          </a:p>
          <a:p>
            <a:pPr lvl="0" algn="just"/>
            <a:endParaRPr lang="en-US" dirty="0" smtClean="0"/>
          </a:p>
          <a:p>
            <a:pPr lvl="0" algn="just"/>
            <a:r>
              <a:rPr lang="en-US" dirty="0" smtClean="0"/>
              <a:t>There are three common choices that pointer analyses use to model records.</a:t>
            </a:r>
          </a:p>
          <a:p>
            <a:pPr lvl="0" algn="just"/>
            <a:endParaRPr lang="en-US" dirty="0" smtClean="0"/>
          </a:p>
          <a:p>
            <a:pPr lvl="0" algn="just"/>
            <a:r>
              <a:rPr lang="en-US" dirty="0" smtClean="0"/>
              <a:t>We will illustrate these three choices using a record type with two fields f1 and f2.  Suppose there are two objects a1 and a2 of this record type.</a:t>
            </a:r>
          </a:p>
          <a:p>
            <a:pPr lvl="0" algn="just"/>
            <a:endParaRPr lang="en-US" dirty="0" smtClean="0"/>
          </a:p>
          <a:p>
            <a:pPr lvl="0" algn="just"/>
            <a:r>
              <a:rPr lang="en-US" dirty="0" smtClean="0"/>
              <a:t>Then, one choice is to use a field-insensitive representation, which merges all fields of each record object.  In other words, this representation prevents the analysis from distinguishing between different fields, such as f1 and f2, of the same record object, such as a1 or a2.</a:t>
            </a:r>
          </a:p>
          <a:p>
            <a:pPr lvl="0" algn="just"/>
            <a:endParaRPr lang="en-US" dirty="0" smtClean="0"/>
          </a:p>
          <a:p>
            <a:pPr lvl="0" algn="just"/>
            <a:r>
              <a:rPr lang="en-US" dirty="0" smtClean="0"/>
              <a:t>Another choice is to use a so-called field-based representation, which merges each field across all record objects.  In other words, this representation prevents the analysis from distinguishing between the same field, such as f1 or f2, of different objects, such as a1 and a2.</a:t>
            </a:r>
          </a:p>
          <a:p>
            <a:pPr lvl="0" algn="just"/>
            <a:endParaRPr lang="en-US" dirty="0" smtClean="0"/>
          </a:p>
          <a:p>
            <a:pPr lvl="0" algn="just"/>
            <a:r>
              <a:rPr lang="en-US" dirty="0" smtClean="0"/>
              <a:t>The third choice is to use a field-sensitive representation, which keeps each field of each abstract record object separate.  Assuming that a1 and a2 denote distinct abstract objects, this representation allows the analysis to distinguish all four memory locations denoted by this table: field f1 of a1, field f2 of a1, field f1 of a2, and field f2 of a2.  It is easy to see that this is the most precise of the three representations.  The pointer analysis algorithm we studied earlier in this lesson used this representation.</a:t>
            </a:r>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77644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txBox="1">
            <a:spLocks noGrp="1"/>
          </p:cNvSpPr>
          <p:nvPr>
            <p:ph type="body" idx="1"/>
          </p:nvPr>
        </p:nvSpPr>
        <p:spPr/>
        <p:txBody>
          <a:bodyPr/>
          <a:lstStyle/>
          <a:p>
            <a:pPr lvl="0" algn="just"/>
            <a:r>
              <a:rPr lang="en-US" dirty="0" smtClean="0">
                <a:solidFill>
                  <a:srgbClr val="FF0000"/>
                </a:solidFill>
              </a:rPr>
              <a:t>{QUIZ SLIDE}</a:t>
            </a:r>
          </a:p>
          <a:p>
            <a:pPr lvl="0" algn="just"/>
            <a:endParaRPr lang="en-US" dirty="0" smtClean="0"/>
          </a:p>
          <a:p>
            <a:pPr lvl="0" algn="just"/>
            <a:r>
              <a:rPr lang="en-US" dirty="0" smtClean="0"/>
              <a:t>Before we close this lesson, let’s reflect on the pointer analysis algorithm we looked at during the lesson.  Classify it according to the dimensions we just discussed. In particular:</a:t>
            </a:r>
          </a:p>
          <a:p>
            <a:pPr lvl="0" algn="just"/>
            <a:endParaRPr lang="en-US" dirty="0"/>
          </a:p>
          <a:p>
            <a:pPr marL="171450" lvl="0" indent="-171450" algn="just">
              <a:buFontTx/>
              <a:buChar char="-"/>
            </a:pPr>
            <a:r>
              <a:rPr lang="en-US" dirty="0" smtClean="0"/>
              <a:t>Is the pointer analysis we discussed flow-sensitive?</a:t>
            </a:r>
          </a:p>
          <a:p>
            <a:pPr marL="171450" lvl="0" indent="-171450" algn="just">
              <a:buFontTx/>
              <a:buChar char="-"/>
            </a:pPr>
            <a:r>
              <a:rPr lang="en-US" dirty="0" smtClean="0"/>
              <a:t>Is it context-sensitive?</a:t>
            </a:r>
          </a:p>
          <a:p>
            <a:pPr marL="171450" lvl="0" indent="-171450" algn="just">
              <a:buFontTx/>
              <a:buChar char="-"/>
            </a:pPr>
            <a:r>
              <a:rPr lang="en-US" dirty="0" smtClean="0"/>
              <a:t>Did it distinguish between different fields of an </a:t>
            </a:r>
            <a:r>
              <a:rPr lang="en-US" dirty="0" err="1" smtClean="0"/>
              <a:t>obect</a:t>
            </a:r>
            <a:r>
              <a:rPr lang="en-US" dirty="0" smtClean="0"/>
              <a:t>?</a:t>
            </a:r>
          </a:p>
          <a:p>
            <a:pPr marL="171450" lvl="0" indent="-171450" algn="just">
              <a:buFontTx/>
              <a:buChar char="-"/>
            </a:pPr>
            <a:r>
              <a:rPr lang="en-US" dirty="0" smtClean="0"/>
              <a:t>Did it distinguish between different elements of an array?</a:t>
            </a:r>
          </a:p>
          <a:p>
            <a:pPr marL="171450" lvl="0" indent="-171450" algn="just">
              <a:buFontTx/>
              <a:buChar char="-"/>
            </a:pPr>
            <a:r>
              <a:rPr lang="en-US" dirty="0" smtClean="0"/>
              <a:t>And what kind of heap abstraction did it use: allocation site-based or type-based?</a:t>
            </a:r>
          </a:p>
          <a:p>
            <a:pPr lvl="0" algn="just"/>
            <a:endParaRPr lang="en-US" dirty="0" smtClean="0"/>
          </a:p>
          <a:p>
            <a:pPr lvl="0" algn="just"/>
            <a:r>
              <a:rPr lang="en-US" dirty="0" smtClean="0"/>
              <a:t>Type in A to mean “Yes” and B to mean “No.” For the last question, type “A” to mean “Allocation site-based” and “B” for “Type-based”.</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8435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Shape 996"/>
          <p:cNvSpPr txBox="1">
            <a:spLocks noGrp="1"/>
          </p:cNvSpPr>
          <p:nvPr>
            <p:ph type="body" idx="1"/>
          </p:nvPr>
        </p:nvSpPr>
        <p:spPr/>
        <p:txBody>
          <a:bodyPr/>
          <a:lstStyle/>
          <a:p>
            <a:pPr lvl="0" algn="just"/>
            <a:r>
              <a:rPr lang="en-US" dirty="0" smtClean="0">
                <a:solidFill>
                  <a:srgbClr val="FF0000"/>
                </a:solidFill>
              </a:rPr>
              <a:t>{SOLUTION SLIDE}</a:t>
            </a:r>
          </a:p>
          <a:p>
            <a:pPr lvl="0" algn="just"/>
            <a:endParaRPr lang="en-US" dirty="0" smtClean="0"/>
          </a:p>
          <a:p>
            <a:pPr lvl="0" algn="just"/>
            <a:r>
              <a:rPr lang="en-US" dirty="0" smtClean="0"/>
              <a:t>Now let’s review the answers.</a:t>
            </a:r>
          </a:p>
          <a:p>
            <a:pPr lvl="0" algn="just"/>
            <a:endParaRPr lang="en-US" dirty="0" smtClean="0"/>
          </a:p>
          <a:p>
            <a:pPr lvl="0" algn="just"/>
            <a:r>
              <a:rPr lang="en-US" dirty="0" smtClean="0"/>
              <a:t>Is the pointer analysis we discussed flow-sensitive?  No, we used flow insensitivity as an approximation scheme to eliminate the complexity of tracking the points-to graph at each program point.</a:t>
            </a:r>
          </a:p>
          <a:p>
            <a:pPr lvl="0" algn="just"/>
            <a:endParaRPr lang="en-US" dirty="0" smtClean="0"/>
          </a:p>
          <a:p>
            <a:pPr lvl="0" algn="just"/>
            <a:r>
              <a:rPr lang="en-US" dirty="0" smtClean="0"/>
              <a:t>Is the pointer analysis context-sensitive?  No.  While the example program we used only had a single function, the chaotic iteration algorithm would only analyze each function one time without regard to its context.</a:t>
            </a:r>
          </a:p>
          <a:p>
            <a:pPr lvl="0" algn="just"/>
            <a:endParaRPr lang="en-US" dirty="0" smtClean="0"/>
          </a:p>
          <a:p>
            <a:pPr lvl="0" algn="just"/>
            <a:r>
              <a:rPr lang="en-US" dirty="0" smtClean="0"/>
              <a:t>Did the pointer analysis distinguish different object fields?  Yes, the algorithm did distinguish differently named object fields, such as the floors and events fields of the Elevator.</a:t>
            </a:r>
          </a:p>
          <a:p>
            <a:pPr lvl="0" algn="just"/>
            <a:endParaRPr lang="en-US" dirty="0" smtClean="0"/>
          </a:p>
          <a:p>
            <a:pPr lvl="0" algn="just"/>
            <a:r>
              <a:rPr lang="en-US" dirty="0" smtClean="0"/>
              <a:t>Did the pointer analysis distinguish different elements of an array?  No, the algorithm abstracted away array elements using an asterisk to represent all subscripts.</a:t>
            </a:r>
          </a:p>
          <a:p>
            <a:pPr lvl="0" algn="just"/>
            <a:endParaRPr lang="en-US" dirty="0" smtClean="0"/>
          </a:p>
          <a:p>
            <a:pPr lvl="0" algn="just"/>
            <a:r>
              <a:rPr lang="en-US" dirty="0" smtClean="0"/>
              <a:t>And what kind of heap abstraction did the pointer analysis use: allocation site-based or type-based?  Though we discussed type-based abstraction later in the lesson, the chaotic iteration algorithm we discussed used an allocation site-based heap abstraction.</a:t>
            </a:r>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8029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9" name="Shape 1009"/>
          <p:cNvSpPr txBox="1">
            <a:spLocks noGrp="1"/>
          </p:cNvSpPr>
          <p:nvPr>
            <p:ph type="body" idx="1"/>
          </p:nvPr>
        </p:nvSpPr>
        <p:spPr/>
        <p:txBody>
          <a:bodyPr/>
          <a:lstStyle/>
          <a:p>
            <a:pPr lvl="0" algn="just"/>
            <a:r>
              <a:rPr lang="en-US" dirty="0" smtClean="0"/>
              <a:t>Let’s recap the main topics that we have covered in this lesson.</a:t>
            </a:r>
          </a:p>
          <a:p>
            <a:pPr lvl="0" algn="just"/>
            <a:endParaRPr lang="en-US" sz="700" dirty="0" smtClean="0"/>
          </a:p>
          <a:p>
            <a:pPr lvl="0" algn="just"/>
            <a:r>
              <a:rPr lang="en-US" dirty="0" smtClean="0"/>
              <a:t>You have seen, at a high level, what pointer analysis is: a procedure for proving facts of the form “pointer X and pointer Y do not alias.”</a:t>
            </a:r>
          </a:p>
          <a:p>
            <a:pPr lvl="0" algn="just"/>
            <a:endParaRPr lang="en-US" sz="700" dirty="0" smtClean="0"/>
          </a:p>
          <a:p>
            <a:pPr lvl="0" algn="just"/>
            <a:r>
              <a:rPr lang="en-US" dirty="0" smtClean="0"/>
              <a:t>You saw the difference between a MAY-alias analysis and a MUST-alias analysis. Since MAY-alias analysis is less technically demanding and typically more useful in practice, it is what we refer to when we say “pointer analysis.”</a:t>
            </a:r>
          </a:p>
          <a:p>
            <a:pPr lvl="0" algn="just"/>
            <a:endParaRPr lang="en-US" sz="700" dirty="0" smtClean="0"/>
          </a:p>
          <a:p>
            <a:pPr lvl="0" algn="just"/>
            <a:r>
              <a:rPr lang="en-US" dirty="0" smtClean="0"/>
              <a:t>You saw what a points-to graph is and how it serves as an approximation of the actual state of data during a run of the program.  This approximation allows us to conclude a pointer analysis in finite time at the cost of some number of false positives.  You also used the points-to graph to decide whether two pointers MAY alias one another.</a:t>
            </a:r>
          </a:p>
          <a:p>
            <a:pPr lvl="0" algn="just"/>
            <a:endParaRPr lang="en-US" sz="700" dirty="0" smtClean="0"/>
          </a:p>
          <a:p>
            <a:pPr lvl="0" algn="just"/>
            <a:r>
              <a:rPr lang="en-US" dirty="0" smtClean="0"/>
              <a:t>You saw how a particular pointer analysis algorithm---the chaotic iteration algorithm---works to build a points-to graph for a program.</a:t>
            </a:r>
          </a:p>
          <a:p>
            <a:pPr lvl="0" algn="just"/>
            <a:endParaRPr lang="en-US" sz="700" dirty="0" smtClean="0"/>
          </a:p>
          <a:p>
            <a:pPr lvl="0" algn="just"/>
            <a:r>
              <a:rPr lang="en-US" dirty="0" smtClean="0"/>
              <a:t>And you learned different dimensions along which pointer analysis algorithms may vary, including whether they remain sensitive to control flow and calling context,  the kind of heap abstraction used, </a:t>
            </a:r>
          </a:p>
          <a:p>
            <a:pPr lvl="0" algn="just"/>
            <a:r>
              <a:rPr lang="en-US" dirty="0" smtClean="0"/>
              <a:t>and how aggregate data is modeled (for example, in arrays).</a:t>
            </a:r>
          </a:p>
          <a:p>
            <a:pPr lvl="0" algn="just"/>
            <a:endParaRPr lang="en-US" sz="700" dirty="0" smtClean="0"/>
          </a:p>
          <a:p>
            <a:pPr lvl="0" algn="just"/>
            <a:r>
              <a:rPr lang="en-US" dirty="0" smtClean="0"/>
              <a:t>With this knowledge, you should be able to implement a pointer analysis algorithm for a simple programming language, and you should be able to determine the costs and benefits of different types of pointer analyses.</a:t>
            </a:r>
          </a:p>
          <a:p>
            <a:pPr lvl="0" algn="just"/>
            <a:endParaRPr lang="en-US" sz="700" dirty="0" smtClean="0"/>
          </a:p>
          <a:p>
            <a:pPr lvl="0" algn="just"/>
            <a:r>
              <a:rPr lang="en-US" dirty="0" smtClean="0"/>
              <a:t>In this lesson, we presumed that the program we are analyzing consists of a single procedure.  Realistic programs, on the other hand, consist of many procedures calling one another.  Therefore, any realistic dataflow analysis must be able to reason about programs with multiple procedures.  Many different approaches exist to extend a dataflow analysis from single-procedure programs to programs with multiple procedures.  In the next lesson, we will learn about these approaches.  Following the theme we have seen in this lesson and the previous one, all of these approaches will be sound but they will strike different tradeoffs between precision and efficiency; which approach to use thus depends on the desired tradeoff for the analysis you are designing.</a:t>
            </a:r>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979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4" name="Shape 84"/>
          <p:cNvSpPr txBox="1">
            <a:spLocks noGrp="1"/>
          </p:cNvSpPr>
          <p:nvPr>
            <p:ph type="body" idx="1"/>
          </p:nvPr>
        </p:nvSpPr>
        <p:spPr/>
        <p:txBody>
          <a:bodyPr/>
          <a:lstStyle/>
          <a:p>
            <a:pPr lvl="0" algn="just"/>
            <a:r>
              <a:rPr lang="en-US" dirty="0" smtClean="0"/>
              <a:t>Here, let’s suppose x and z denote different Circles </a:t>
            </a:r>
            <a:r>
              <a:rPr lang="en-US" dirty="0" smtClean="0">
                <a:solidFill>
                  <a:srgbClr val="FF0000"/>
                </a:solidFill>
              </a:rPr>
              <a:t>(underline new Circle())</a:t>
            </a:r>
            <a:r>
              <a:rPr lang="en-US" dirty="0" smtClean="0"/>
              <a:t>.</a:t>
            </a:r>
            <a:endParaRPr lang="en-US" dirty="0" smtClean="0">
              <a:solidFill>
                <a:srgbClr val="FF0000"/>
              </a:solidFill>
            </a:endParaRPr>
          </a:p>
          <a:p>
            <a:pPr lvl="0" algn="just"/>
            <a:endParaRPr lang="en-US" dirty="0" smtClean="0"/>
          </a:p>
          <a:p>
            <a:pPr lvl="0" algn="just"/>
            <a:r>
              <a:rPr lang="en-US" dirty="0" smtClean="0"/>
              <a:t>In this case, our analysis proceeds as follows.</a:t>
            </a:r>
          </a:p>
          <a:p>
            <a:pPr lvl="0" algn="just"/>
            <a:endParaRPr lang="en-US" dirty="0"/>
          </a:p>
          <a:p>
            <a:pPr lvl="0" algn="just"/>
            <a:r>
              <a:rPr lang="en-US" dirty="0" smtClean="0"/>
              <a:t>After this assignment to z, we infer that x and z denote different circles.  Continuing further, after this assignment to </a:t>
            </a:r>
            <a:r>
              <a:rPr lang="en-US" dirty="0" err="1" smtClean="0"/>
              <a:t>x.radius</a:t>
            </a:r>
            <a:r>
              <a:rPr lang="en-US" dirty="0" smtClean="0"/>
              <a:t>, we infer that the value of </a:t>
            </a:r>
            <a:r>
              <a:rPr lang="en-US" dirty="0" err="1" smtClean="0"/>
              <a:t>x.radius</a:t>
            </a:r>
            <a:r>
              <a:rPr lang="en-US" dirty="0" smtClean="0"/>
              <a:t> is 1.  Now we analyze the assignment to </a:t>
            </a:r>
            <a:r>
              <a:rPr lang="en-US" dirty="0" err="1" smtClean="0"/>
              <a:t>z.radius</a:t>
            </a:r>
            <a:r>
              <a:rPr lang="en-US" dirty="0" smtClean="0"/>
              <a:t>. This time, we conclude that the value of </a:t>
            </a:r>
            <a:r>
              <a:rPr lang="en-US" dirty="0" err="1" smtClean="0"/>
              <a:t>x.radius</a:t>
            </a:r>
            <a:r>
              <a:rPr lang="en-US" dirty="0" smtClean="0"/>
              <a:t> remains 1 after this assignment because we tracked the fact x != z.  Finally, we inspect this assignment </a:t>
            </a:r>
            <a:r>
              <a:rPr lang="en-US" dirty="0" smtClean="0">
                <a:solidFill>
                  <a:srgbClr val="FF0000"/>
                </a:solidFill>
              </a:rPr>
              <a:t>(point to assignment)</a:t>
            </a:r>
            <a:r>
              <a:rPr lang="en-US" dirty="0" smtClean="0"/>
              <a:t> to y, and we infer that, since the value of </a:t>
            </a:r>
            <a:r>
              <a:rPr lang="en-US" dirty="0" err="1" smtClean="0"/>
              <a:t>x.radius</a:t>
            </a:r>
            <a:r>
              <a:rPr lang="en-US" dirty="0" smtClean="0"/>
              <a:t> is 1 before the assignment, the value of y must be 1 after the assignment, thereby proving the assertion.</a:t>
            </a:r>
          </a:p>
          <a:p>
            <a:pPr lvl="0" algn="just"/>
            <a:endParaRPr lang="en-US" dirty="0" smtClean="0"/>
          </a:p>
          <a:p>
            <a:pPr lvl="0" algn="just"/>
            <a:r>
              <a:rPr lang="en-US" dirty="0" smtClean="0"/>
              <a:t>To recap, our analysis was able to prove this assertion by tracking the fact that it is NOT true that x and z may alias </a:t>
            </a:r>
            <a:r>
              <a:rPr lang="en-US" dirty="0" smtClean="0">
                <a:solidFill>
                  <a:srgbClr val="FF0000"/>
                </a:solidFill>
              </a:rPr>
              <a:t>(box and arrow appear)</a:t>
            </a:r>
            <a:r>
              <a:rPr lang="en-US" dirty="0" smtClean="0"/>
              <a:t>.  An analysis that is dedicated to proving facts of this form is called a MAY-alias analysis.  MAY-alias analysis is also what we call pointer analysis.</a:t>
            </a:r>
          </a:p>
          <a:p>
            <a:pPr lvl="0" algn="just"/>
            <a:endParaRPr lang="en-US" dirty="0" smtClean="0"/>
          </a:p>
          <a:p>
            <a:pPr lvl="0" algn="just"/>
            <a:r>
              <a:rPr lang="en-US" dirty="0" smtClean="0"/>
              <a:t>At this point, you might be wondering: just as we had MAY vs. MUST dataflow analyses, is there a counterpart to MAY-alias analysis?  The answer is yes, and, as you might expect, it is called MUST-alias analysis.</a:t>
            </a:r>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9431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2" name="Shape 102"/>
          <p:cNvSpPr txBox="1">
            <a:spLocks noGrp="1"/>
          </p:cNvSpPr>
          <p:nvPr>
            <p:ph type="body" idx="1"/>
          </p:nvPr>
        </p:nvSpPr>
        <p:spPr/>
        <p:txBody>
          <a:bodyPr/>
          <a:lstStyle/>
          <a:p>
            <a:pPr lvl="0" algn="just"/>
            <a:r>
              <a:rPr lang="en-US" dirty="0" smtClean="0"/>
              <a:t>To understand must-alias analysis, let’s consider the alternative case in our example program, where x and z denote the same circle</a:t>
            </a:r>
            <a:r>
              <a:rPr lang="en-US" dirty="0"/>
              <a:t> </a:t>
            </a:r>
            <a:r>
              <a:rPr lang="en-US" dirty="0" smtClean="0">
                <a:solidFill>
                  <a:srgbClr val="FF0000"/>
                </a:solidFill>
              </a:rPr>
              <a:t>(underline x)</a:t>
            </a:r>
            <a:r>
              <a:rPr lang="en-US" dirty="0" smtClean="0"/>
              <a:t>.  In other words, x and z are aliased.</a:t>
            </a:r>
          </a:p>
          <a:p>
            <a:pPr lvl="0" algn="just"/>
            <a:endParaRPr lang="en-US" dirty="0" smtClean="0"/>
          </a:p>
          <a:p>
            <a:pPr lvl="0" algn="just"/>
            <a:r>
              <a:rPr lang="en-US" dirty="0" smtClean="0"/>
              <a:t>In this case, our analysis proceeds as follows.</a:t>
            </a:r>
          </a:p>
          <a:p>
            <a:pPr lvl="0" algn="just"/>
            <a:endParaRPr lang="en-US" dirty="0" smtClean="0"/>
          </a:p>
          <a:p>
            <a:pPr lvl="0" algn="just"/>
            <a:r>
              <a:rPr lang="en-US" dirty="0" smtClean="0"/>
              <a:t>After this assignment to z </a:t>
            </a:r>
            <a:r>
              <a:rPr lang="en-US" dirty="0" smtClean="0">
                <a:solidFill>
                  <a:srgbClr val="FF0000"/>
                </a:solidFill>
              </a:rPr>
              <a:t>(point to statement), </a:t>
            </a:r>
            <a:r>
              <a:rPr lang="en-US" dirty="0" smtClean="0"/>
              <a:t>we infer that x and z denote the same circle.  Continuing further, after this assignment to </a:t>
            </a:r>
            <a:r>
              <a:rPr lang="en-US" dirty="0" err="1" smtClean="0"/>
              <a:t>x.radius</a:t>
            </a:r>
            <a:r>
              <a:rPr lang="en-US" dirty="0"/>
              <a:t> </a:t>
            </a:r>
            <a:r>
              <a:rPr lang="en-US" dirty="0" smtClean="0">
                <a:solidFill>
                  <a:srgbClr val="FF0000"/>
                </a:solidFill>
              </a:rPr>
              <a:t>(point to statement)</a:t>
            </a:r>
            <a:r>
              <a:rPr lang="en-US" dirty="0" smtClean="0"/>
              <a:t>, we infer that the value of </a:t>
            </a:r>
            <a:r>
              <a:rPr lang="en-US" dirty="0" err="1" smtClean="0"/>
              <a:t>x.radius</a:t>
            </a:r>
            <a:r>
              <a:rPr lang="en-US" dirty="0" smtClean="0"/>
              <a:t> is 1.  And after analyzing the assignment to </a:t>
            </a:r>
            <a:r>
              <a:rPr lang="en-US" dirty="0" err="1" smtClean="0"/>
              <a:t>z.radius</a:t>
            </a:r>
            <a:r>
              <a:rPr lang="en-US" dirty="0" smtClean="0"/>
              <a:t>, we conclude that the value of </a:t>
            </a:r>
            <a:r>
              <a:rPr lang="en-US" dirty="0" err="1" smtClean="0"/>
              <a:t>x.radius</a:t>
            </a:r>
            <a:r>
              <a:rPr lang="en-US" dirty="0" smtClean="0"/>
              <a:t> becomes 2 after this assignment.  We’re able to conclude this fact because we tracked the fact that x and z must alias </a:t>
            </a:r>
            <a:r>
              <a:rPr lang="en-US" dirty="0" smtClean="0">
                <a:solidFill>
                  <a:srgbClr val="FF0000"/>
                </a:solidFill>
              </a:rPr>
              <a:t>(box and arrow appear)</a:t>
            </a:r>
            <a:r>
              <a:rPr lang="en-US" dirty="0" smtClean="0"/>
              <a:t>.</a:t>
            </a:r>
          </a:p>
          <a:p>
            <a:pPr lvl="0" algn="just"/>
            <a:endParaRPr lang="en-US" dirty="0" smtClean="0"/>
          </a:p>
          <a:p>
            <a:pPr lvl="0" algn="just"/>
            <a:r>
              <a:rPr lang="en-US" dirty="0" smtClean="0"/>
              <a:t>Finally, we look at the assignment to y. We infer that since the value of </a:t>
            </a:r>
            <a:r>
              <a:rPr lang="en-US" dirty="0" err="1" smtClean="0"/>
              <a:t>x.radius</a:t>
            </a:r>
            <a:r>
              <a:rPr lang="en-US" dirty="0" smtClean="0"/>
              <a:t> is 2 before the assignment, the value of y must be 2 after the assignment.  The analysis thus fails to prove the assertion. Indeed, this assertion is incorrect.  The correct assertion should be y == 2, which is what our analysis also proves </a:t>
            </a:r>
            <a:r>
              <a:rPr lang="en-US" dirty="0" smtClean="0">
                <a:solidFill>
                  <a:srgbClr val="FF0000"/>
                </a:solidFill>
              </a:rPr>
              <a:t>(strike out y == 1 and hand-write y==2)</a:t>
            </a:r>
            <a:r>
              <a:rPr lang="en-US" dirty="0" smtClean="0"/>
              <a:t>.</a:t>
            </a:r>
          </a:p>
          <a:p>
            <a:pPr lvl="0" algn="just"/>
            <a:endParaRPr lang="en-US" dirty="0" smtClean="0"/>
          </a:p>
          <a:p>
            <a:pPr lvl="0" algn="just"/>
            <a:r>
              <a:rPr lang="en-US" dirty="0" smtClean="0"/>
              <a:t>To recap, our analysis was able to prove this assertion by tracking the fact that x and z MUST alias.</a:t>
            </a:r>
          </a:p>
          <a:p>
            <a:pPr lvl="0" algn="just"/>
            <a:endParaRPr lang="en-US" dirty="0" smtClean="0"/>
          </a:p>
          <a:p>
            <a:pPr lvl="0" algn="just"/>
            <a:r>
              <a:rPr lang="en-US" dirty="0" smtClean="0"/>
              <a:t>May-alias analysis and must-alias analysis are duals of each other.  But the technical machinery needed for must-alias analysis is far more advanced than that for may-alias analysis.  Also, may-alias analysis is useful for many more practical dataflow analysis problems than must-alias analysis.  Therefore, in this lesson, we will focus on may-alias analysis, which is also called pointer analysis.</a:t>
            </a:r>
          </a:p>
          <a:p>
            <a:pPr lvl="0" algn="just"/>
            <a:endParaRPr lang="en-US" dirty="0"/>
          </a:p>
        </p:txBody>
      </p:sp>
      <p:sp>
        <p:nvSpPr>
          <p:cNvPr id="8" name="Slide Image Placeholder 7"/>
          <p:cNvSpPr>
            <a:spLocks noGrp="1" noRot="1" noChangeAspect="1"/>
          </p:cNvSpPr>
          <p:nvPr>
            <p:ph type="sldImg"/>
          </p:nvPr>
        </p:nvSpPr>
        <p:spPr>
          <a:xfrm>
            <a:off x="777875" y="685800"/>
            <a:ext cx="3657600" cy="2743200"/>
          </a:xfrm>
        </p:spPr>
      </p:sp>
      <p:sp>
        <p:nvSpPr>
          <p:cNvPr id="9" name="Slide Number Placeholder 8"/>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034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1" name="Shape 121"/>
          <p:cNvSpPr txBox="1">
            <a:spLocks noGrp="1"/>
          </p:cNvSpPr>
          <p:nvPr>
            <p:ph type="body" idx="1"/>
          </p:nvPr>
        </p:nvSpPr>
        <p:spPr/>
        <p:txBody>
          <a:bodyPr/>
          <a:lstStyle/>
          <a:p>
            <a:pPr lvl="0" algn="just"/>
            <a:r>
              <a:rPr lang="en-US" dirty="0" smtClean="0"/>
              <a:t>Before we dive into how to do pointer analysis, it is worthwhile to look at why we need a separate type of analysis for pointers.  This will help make the motivation for the pointer analysis algorithm more clear.</a:t>
            </a:r>
          </a:p>
          <a:p>
            <a:pPr lvl="0" algn="just"/>
            <a:endParaRPr lang="en-US" dirty="0" smtClean="0"/>
          </a:p>
          <a:p>
            <a:pPr lvl="0" algn="just"/>
            <a:r>
              <a:rPr lang="en-US" dirty="0" smtClean="0"/>
              <a:t>Dataflow analysis in the presence of pointers is more challenging than dataflow analysis in the absence of pointers for a couple of reasons.  Let’s take a look at the following data structure, a doubly linked list, created by this example program </a:t>
            </a:r>
            <a:r>
              <a:rPr lang="en-US" dirty="0" smtClean="0">
                <a:solidFill>
                  <a:srgbClr val="FF0000"/>
                </a:solidFill>
              </a:rPr>
              <a:t>(code snippet and graph appear)</a:t>
            </a:r>
            <a:r>
              <a:rPr lang="en-US" dirty="0" smtClean="0"/>
              <a:t>.</a:t>
            </a:r>
            <a:r>
              <a:rPr lang="en-US" dirty="0" smtClean="0">
                <a:solidFill>
                  <a:srgbClr val="FF0000"/>
                </a:solidFill>
              </a:rPr>
              <a:t>  </a:t>
            </a:r>
            <a:r>
              <a:rPr lang="en-US" dirty="0" smtClean="0"/>
              <a:t>Each vertex is a Node object in memory, and each Node object has a data field and two pointer fields, next and </a:t>
            </a:r>
            <a:r>
              <a:rPr lang="en-US" dirty="0" err="1" smtClean="0"/>
              <a:t>prev</a:t>
            </a:r>
            <a:r>
              <a:rPr lang="en-US" dirty="0" smtClean="0"/>
              <a:t>, capable of pointing to other Nodes.  A precise dataflow analysis of this program would need to keep track of all possible ways of accessing each Node’s data.</a:t>
            </a:r>
          </a:p>
          <a:p>
            <a:pPr lvl="0" algn="just"/>
            <a:endParaRPr lang="en-US" dirty="0" smtClean="0"/>
          </a:p>
          <a:p>
            <a:pPr lvl="0" algn="just"/>
            <a:r>
              <a:rPr lang="en-US" dirty="0" smtClean="0"/>
              <a:t>For example, the data field of the Node denoted n1 could be referred to in many different ways.  One way to refer to it is simply </a:t>
            </a:r>
            <a:r>
              <a:rPr lang="en-US" dirty="0" err="1" smtClean="0"/>
              <a:t>h.data</a:t>
            </a:r>
            <a:r>
              <a:rPr lang="en-US" dirty="0" smtClean="0"/>
              <a:t>.  Another way to refer to it is </a:t>
            </a:r>
            <a:r>
              <a:rPr lang="en-US" dirty="0" err="1" smtClean="0"/>
              <a:t>h.next.prev.data</a:t>
            </a:r>
            <a:r>
              <a:rPr lang="en-US" dirty="0" smtClean="0"/>
              <a:t>.  Yet more ways to refer to it are </a:t>
            </a:r>
            <a:r>
              <a:rPr lang="en-US" dirty="0" err="1" smtClean="0"/>
              <a:t>h.next.next.prev.prev.data</a:t>
            </a:r>
            <a:r>
              <a:rPr lang="en-US" dirty="0" smtClean="0"/>
              <a:t>, </a:t>
            </a:r>
            <a:r>
              <a:rPr lang="en-US" dirty="0" err="1" smtClean="0"/>
              <a:t>h.next.prev.next.prev.data</a:t>
            </a:r>
            <a:r>
              <a:rPr lang="en-US" dirty="0" smtClean="0"/>
              <a:t>, and so on.</a:t>
            </a:r>
          </a:p>
          <a:p>
            <a:pPr lvl="0" algn="just"/>
            <a:endParaRPr lang="en-US" dirty="0" smtClean="0"/>
          </a:p>
          <a:p>
            <a:pPr lvl="0" algn="just"/>
            <a:r>
              <a:rPr lang="en-US" dirty="0" smtClean="0"/>
              <a:t>Tracking all these different expressions is inefficient at best and infeasible at worst: in the presence of cycles, like in this example, there are infinitely many ways of referring to the same piece of data.</a:t>
            </a:r>
          </a:p>
          <a:p>
            <a:pPr lvl="0" algn="just"/>
            <a:endParaRPr lang="en-US" dirty="0"/>
          </a:p>
        </p:txBody>
      </p:sp>
      <p:sp>
        <p:nvSpPr>
          <p:cNvPr id="8" name="Slide Image Placeholder 7"/>
          <p:cNvSpPr>
            <a:spLocks noGrp="1" noRot="1" noChangeAspect="1"/>
          </p:cNvSpPr>
          <p:nvPr>
            <p:ph type="sldImg"/>
          </p:nvPr>
        </p:nvSpPr>
        <p:spPr>
          <a:xfrm>
            <a:off x="777875" y="685800"/>
            <a:ext cx="3657600" cy="2743200"/>
          </a:xfrm>
        </p:spPr>
      </p:sp>
      <p:sp>
        <p:nvSpPr>
          <p:cNvPr id="9" name="Slide Number Placeholder 8"/>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3552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3" name="Shape 143"/>
          <p:cNvSpPr txBox="1">
            <a:spLocks noGrp="1"/>
          </p:cNvSpPr>
          <p:nvPr>
            <p:ph type="body" idx="1"/>
          </p:nvPr>
        </p:nvSpPr>
        <p:spPr/>
        <p:txBody>
          <a:bodyPr/>
          <a:lstStyle/>
          <a:p>
            <a:pPr lvl="0" algn="just"/>
            <a:r>
              <a:rPr lang="en-US" dirty="0" smtClean="0"/>
              <a:t>As was the case for dataflow analysis in the absence of pointers, the problem of deciding whether two pointers alias is in general an </a:t>
            </a:r>
            <a:r>
              <a:rPr lang="en-US" dirty="0" err="1" smtClean="0"/>
              <a:t>undecidable</a:t>
            </a:r>
            <a:r>
              <a:rPr lang="en-US" dirty="0" smtClean="0"/>
              <a:t> problem.  In other words, there is no algorithm that always terminates and perfectly decides whether two pointers alias.</a:t>
            </a:r>
          </a:p>
          <a:p>
            <a:pPr lvl="0" algn="just"/>
            <a:endParaRPr lang="en-US" dirty="0" smtClean="0"/>
          </a:p>
          <a:p>
            <a:pPr lvl="0" algn="just"/>
            <a:r>
              <a:rPr lang="en-US" dirty="0" smtClean="0"/>
              <a:t>The solution to this problem of </a:t>
            </a:r>
            <a:r>
              <a:rPr lang="en-US" dirty="0" err="1" smtClean="0"/>
              <a:t>undecidability</a:t>
            </a:r>
            <a:r>
              <a:rPr lang="en-US" dirty="0" smtClean="0"/>
              <a:t> is to sacrifice completeness, just as we did for dataflow analysis in the absence of pointers. This means, in exchange for the possibility of obtaining false positives, we can design an alias-detection algorithm that terminates and never gives false negatives.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92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50" name="Shape 150"/>
          <p:cNvSpPr txBox="1">
            <a:spLocks noGrp="1"/>
          </p:cNvSpPr>
          <p:nvPr>
            <p:ph type="body" idx="1"/>
          </p:nvPr>
        </p:nvSpPr>
        <p:spPr/>
        <p:txBody>
          <a:bodyPr/>
          <a:lstStyle/>
          <a:p>
            <a:pPr lvl="0" algn="just"/>
            <a:r>
              <a:rPr lang="en-US" dirty="0" smtClean="0"/>
              <a:t>It is worth being a bit more precise in what we mean by the term “false positive.” Let’s revisit our earlier example.</a:t>
            </a:r>
          </a:p>
          <a:p>
            <a:pPr lvl="0" algn="just"/>
            <a:endParaRPr lang="en-US" dirty="0" smtClean="0"/>
          </a:p>
          <a:p>
            <a:pPr lvl="0" algn="just"/>
            <a:r>
              <a:rPr lang="en-US" dirty="0" smtClean="0"/>
              <a:t>Remember that the question we are asking in this problem is: “Is it possible for two given pointers to be aliases of one another in some execution of this program?”</a:t>
            </a:r>
          </a:p>
          <a:p>
            <a:pPr lvl="0" algn="just"/>
            <a:endParaRPr lang="en-US" dirty="0" smtClean="0"/>
          </a:p>
          <a:p>
            <a:pPr lvl="0" algn="just"/>
            <a:r>
              <a:rPr lang="en-US" dirty="0" smtClean="0"/>
              <a:t>A shorthand version of this question is the </a:t>
            </a:r>
            <a:r>
              <a:rPr lang="en-US" dirty="0" err="1" smtClean="0"/>
              <a:t>boolean</a:t>
            </a:r>
            <a:r>
              <a:rPr lang="en-US" dirty="0" smtClean="0"/>
              <a:t> function “x </a:t>
            </a:r>
            <a:r>
              <a:rPr lang="en-US" dirty="0" err="1" smtClean="0"/>
              <a:t>MayAlias</a:t>
            </a:r>
            <a:r>
              <a:rPr lang="en-US" dirty="0" smtClean="0"/>
              <a:t> z”. This function returns NO if there is no possibility that x and z are aliases, as is the case in this example.</a:t>
            </a:r>
          </a:p>
          <a:p>
            <a:pPr lvl="0" algn="just"/>
            <a:endParaRPr lang="en-US" dirty="0" smtClean="0"/>
          </a:p>
          <a:p>
            <a:pPr lvl="0" algn="just"/>
            <a:r>
              <a:rPr lang="en-US" dirty="0" smtClean="0"/>
              <a:t>Take a moment to convince yourself that this answer enables our dataflow analysis to eventually prove the assertion at the end of this </a:t>
            </a:r>
            <a:r>
              <a:rPr lang="en-US" dirty="0" smtClean="0"/>
              <a:t>program </a:t>
            </a:r>
            <a:r>
              <a:rPr lang="en-US" dirty="0" smtClean="0">
                <a:solidFill>
                  <a:srgbClr val="FF0000"/>
                </a:solidFill>
              </a:rPr>
              <a:t>(bring </a:t>
            </a:r>
            <a:r>
              <a:rPr lang="en-US" dirty="0" smtClean="0">
                <a:solidFill>
                  <a:srgbClr val="FF0000"/>
                </a:solidFill>
              </a:rPr>
              <a:t>up the green steps on the left</a:t>
            </a:r>
            <a:r>
              <a:rPr lang="en-US" dirty="0" smtClean="0">
                <a:solidFill>
                  <a:srgbClr val="FF0000"/>
                </a:solidFill>
              </a:rPr>
              <a:t>)</a:t>
            </a:r>
            <a:r>
              <a:rPr lang="en-US" dirty="0" smtClean="0"/>
              <a:t>.</a:t>
            </a:r>
            <a:endParaRPr lang="en-US" dirty="0" smtClean="0"/>
          </a:p>
          <a:p>
            <a:pPr lvl="0" algn="just"/>
            <a:endParaRPr lang="en-US" dirty="0" smtClean="0"/>
          </a:p>
          <a:p>
            <a:pPr lvl="0" algn="just"/>
            <a:r>
              <a:rPr lang="en-US" dirty="0" smtClean="0"/>
              <a:t>Conversely, x </a:t>
            </a:r>
            <a:r>
              <a:rPr lang="en-US" dirty="0" err="1" smtClean="0"/>
              <a:t>MayAlias</a:t>
            </a:r>
            <a:r>
              <a:rPr lang="en-US" dirty="0" smtClean="0"/>
              <a:t> z returns YES if we cannot determine whether x and z are aliases or not. In other words, YES does not mean x and z MUST be aliases: it just means they may or may not be aliases. If x </a:t>
            </a:r>
            <a:r>
              <a:rPr lang="en-US" dirty="0" err="1" smtClean="0"/>
              <a:t>MayAlias</a:t>
            </a:r>
            <a:r>
              <a:rPr lang="en-US" dirty="0" smtClean="0"/>
              <a:t> z returns YES when x and z are not actually aliases, we consider this a “false positive.”</a:t>
            </a:r>
          </a:p>
          <a:p>
            <a:pPr lvl="0" algn="just"/>
            <a:endParaRPr lang="en-US" dirty="0" smtClean="0"/>
          </a:p>
          <a:p>
            <a:pPr lvl="0" algn="just"/>
            <a:r>
              <a:rPr lang="en-US" dirty="0" smtClean="0"/>
              <a:t>Let’s take a look at how a false positive manifests in this example.  Suppose x </a:t>
            </a:r>
            <a:r>
              <a:rPr lang="en-US" dirty="0" err="1" smtClean="0"/>
              <a:t>MayAlias</a:t>
            </a:r>
            <a:r>
              <a:rPr lang="en-US" dirty="0" smtClean="0"/>
              <a:t> z returns Yes.  Then, the most accurate information that our dataflow analysis can safely infer at this point is that x may or may not be equal to z.  Continuing this reasoning, our dataflow analysis concludes at the end of the program that the value of y may be either 1 or 2.  The analysis thus fails to prove the assertion that the value of y must always be 1 at this point.  The conclusion that the value of y may be 2 is a false positive whose existence can be traced back to the pointer analysis answering Yes to the question “x </a:t>
            </a:r>
            <a:r>
              <a:rPr lang="en-US" dirty="0" err="1" smtClean="0"/>
              <a:t>MayAlias</a:t>
            </a:r>
            <a:r>
              <a:rPr lang="en-US" dirty="0" smtClean="0"/>
              <a:t> z” when in fact x and z are not aliases.</a:t>
            </a:r>
          </a:p>
          <a:p>
            <a:pPr lvl="0" algn="just"/>
            <a:endParaRPr lang="en-US" dirty="0" smtClean="0"/>
          </a:p>
          <a:p>
            <a:pPr lvl="0" algn="just"/>
            <a:endParaRPr lang="en-US" dirty="0"/>
          </a:p>
        </p:txBody>
      </p:sp>
      <p:sp>
        <p:nvSpPr>
          <p:cNvPr id="5" name="Slide Image Placeholder 4"/>
          <p:cNvSpPr>
            <a:spLocks noGrp="1" noRot="1" noChangeAspect="1"/>
          </p:cNvSpPr>
          <p:nvPr>
            <p:ph type="sldImg"/>
          </p:nvPr>
        </p:nvSpPr>
        <p:spPr>
          <a:xfrm>
            <a:off x="777875" y="685800"/>
            <a:ext cx="3657600" cy="2743200"/>
          </a:xfrm>
        </p:spPr>
      </p:sp>
      <p:sp>
        <p:nvSpPr>
          <p:cNvPr id="6" name="Slide Number Placeholder 5"/>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156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68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3D549-948B-924E-BBAF-591D25C885D3}" type="datetime1">
              <a:rPr lang="en-US" smtClean="0"/>
              <a:t>12/30/16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300" smtClean="0">
                <a:solidFill>
                  <a:schemeClr val="dk1"/>
                </a:solidFill>
              </a:rPr>
              <a:pPr/>
              <a:t>‹#›</a:t>
            </a:fld>
            <a:endParaRPr lang="en-US" sz="1300">
              <a:solidFill>
                <a:schemeClr val="dk1"/>
              </a:solidFill>
            </a:endParaRPr>
          </a:p>
        </p:txBody>
      </p:sp>
    </p:spTree>
    <p:extLst>
      <p:ext uri="{BB962C8B-B14F-4D97-AF65-F5344CB8AC3E}">
        <p14:creationId xmlns:p14="http://schemas.microsoft.com/office/powerpoint/2010/main" val="195380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E911EEE-5833-DD4F-9CC6-99D0B389E28B}" type="datetime1">
              <a:rPr lang="en-US" smtClean="0"/>
              <a:t>12/30/16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200" smtClean="0">
                <a:solidFill>
                  <a:srgbClr val="888888"/>
                </a:solidFill>
                <a:latin typeface="Calibri"/>
                <a:ea typeface="Calibri"/>
                <a:cs typeface="Calibri"/>
                <a:sym typeface="Calibri"/>
              </a:rPr>
              <a:pPr>
                <a:buSzPct val="25000"/>
              </a:pPr>
              <a:t>‹#›</a:t>
            </a:fld>
            <a:endParaRPr lang="en-US" sz="1200">
              <a:solidFill>
                <a:srgbClr val="888888"/>
              </a:solidFill>
              <a:latin typeface="Calibri"/>
              <a:ea typeface="Calibri"/>
              <a:cs typeface="Calibri"/>
              <a:sym typeface="Calibri"/>
            </a:endParaRPr>
          </a:p>
        </p:txBody>
      </p:sp>
      <p:cxnSp>
        <p:nvCxnSpPr>
          <p:cNvPr id="8" name="Straight Connector 7"/>
          <p:cNvCxnSpPr/>
          <p:nvPr/>
        </p:nvCxnSpPr>
        <p:spPr>
          <a:xfrm>
            <a:off x="457200" y="1153039"/>
            <a:ext cx="82296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89962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E4385B-0F07-BE40-9F56-D77BFC0E8B83}" type="datetime1">
              <a:rPr lang="en-US" smtClean="0"/>
              <a:t>12/30/16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US" sz="1300" smtClean="0">
                <a:solidFill>
                  <a:schemeClr val="dk1"/>
                </a:solidFill>
              </a:rPr>
              <a:pPr/>
              <a:t>‹#›</a:t>
            </a:fld>
            <a:endParaRPr lang="en-US" sz="1300">
              <a:solidFill>
                <a:schemeClr val="dk1"/>
              </a:solidFill>
            </a:endParaRPr>
          </a:p>
        </p:txBody>
      </p:sp>
    </p:spTree>
    <p:extLst>
      <p:ext uri="{BB962C8B-B14F-4D97-AF65-F5344CB8AC3E}">
        <p14:creationId xmlns:p14="http://schemas.microsoft.com/office/powerpoint/2010/main" val="2035031735"/>
      </p:ext>
    </p:extLst>
  </p:cSld>
  <p:clrMap bg1="lt1" tx1="dk1" bg2="lt2" tx2="dk2" accent1="accent1" accent2="accent2" accent3="accent3" accent4="accent4" accent5="accent5" accent6="accent6" hlink="hlink" folHlink="folHlink"/>
  <p:sldLayoutIdLst>
    <p:sldLayoutId id="2147483657" r:id="rId1"/>
    <p:sldLayoutId id="2147483658" r:id="rId2"/>
  </p:sldLayoutIdLst>
  <p:hf sldNum="0"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13.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14.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4400" dirty="0">
                <a:sym typeface="Shadows Into Light"/>
              </a:rPr>
              <a:t>Pointer Analysis</a:t>
            </a:r>
          </a:p>
        </p:txBody>
      </p:sp>
      <p:sp>
        <p:nvSpPr>
          <p:cNvPr id="46" name="Shape 46"/>
          <p:cNvSpPr txBox="1">
            <a:spLocks noGrp="1"/>
          </p:cNvSpPr>
          <p:nvPr>
            <p:ph type="subTitle" idx="1"/>
          </p:nvPr>
        </p:nvSpPr>
        <p:spPr>
          <a:prstGeom prst="rect">
            <a:avLst/>
          </a:prstGeom>
          <a:noFill/>
          <a:ln>
            <a:noFill/>
          </a:ln>
        </p:spPr>
        <p:txBody>
          <a:bodyPr vert="horz" lIns="91425" tIns="45700" rIns="91425" bIns="45700" rtlCol="0" anchor="t" anchorCtr="0">
            <a:noAutofit/>
          </a:bodyPr>
          <a:lstStyle/>
          <a:p>
            <a:pPr>
              <a:spcBef>
                <a:spcPts val="0"/>
              </a:spcBef>
              <a:buClr>
                <a:schemeClr val="dk1"/>
              </a:buClr>
              <a:buSzPct val="25000"/>
            </a:pPr>
            <a:r>
              <a:rPr lang="en-US" sz="3200" dirty="0" smtClean="0">
                <a:sym typeface="Shadows Into Light"/>
              </a:rPr>
              <a:t>CS </a:t>
            </a:r>
            <a:r>
              <a:rPr lang="en-US" sz="3200" dirty="0">
                <a:sym typeface="Shadows Into Light"/>
              </a:rPr>
              <a:t>6340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Approximation to the Rescue</a:t>
            </a:r>
          </a:p>
        </p:txBody>
      </p:sp>
      <p:sp>
        <p:nvSpPr>
          <p:cNvPr id="182" name="Shape 182"/>
          <p:cNvSpPr txBox="1">
            <a:spLocks noGrp="1"/>
          </p:cNvSpPr>
          <p:nvPr>
            <p:ph idx="1"/>
          </p:nvPr>
        </p:nvSpPr>
        <p:spPr>
          <a:prstGeom prst="rect">
            <a:avLst/>
          </a:prstGeom>
        </p:spPr>
        <p:txBody>
          <a:bodyPr vert="horz" lIns="91425" tIns="91425" rIns="91425" bIns="91425" rtlCol="0" anchor="t" anchorCtr="0">
            <a:noAutofit/>
          </a:bodyPr>
          <a:lstStyle/>
          <a:p>
            <a:pPr marL="457200" indent="-228600">
              <a:spcBef>
                <a:spcPts val="0"/>
              </a:spcBef>
              <a:buFont typeface="Shadows Into Light"/>
            </a:pPr>
            <a:r>
              <a:rPr lang="en-US" dirty="0">
                <a:sym typeface="Shadows Into Light"/>
              </a:rPr>
              <a:t>Many sound approximate algorithms for pointer analysis</a:t>
            </a:r>
          </a:p>
          <a:p>
            <a:pPr marL="0" indent="0">
              <a:spcBef>
                <a:spcPts val="0"/>
              </a:spcBef>
              <a:buNone/>
            </a:pPr>
            <a:endParaRPr dirty="0">
              <a:sym typeface="Shadows Into Light"/>
            </a:endParaRPr>
          </a:p>
          <a:p>
            <a:pPr marL="457200" indent="-228600">
              <a:spcBef>
                <a:spcPts val="0"/>
              </a:spcBef>
              <a:buFont typeface="Shadows Into Light"/>
            </a:pPr>
            <a:r>
              <a:rPr lang="en-US" dirty="0">
                <a:sym typeface="Shadows Into Light"/>
              </a:rPr>
              <a:t>Varying levels of precision</a:t>
            </a:r>
          </a:p>
          <a:p>
            <a:pPr marL="0" indent="0">
              <a:spcBef>
                <a:spcPts val="0"/>
              </a:spcBef>
              <a:buNone/>
            </a:pPr>
            <a:endParaRPr dirty="0">
              <a:sym typeface="Shadows Into Light"/>
            </a:endParaRPr>
          </a:p>
          <a:p>
            <a:pPr marL="457200" indent="-228600">
              <a:spcBef>
                <a:spcPts val="0"/>
              </a:spcBef>
              <a:buFont typeface="Shadows Into Light"/>
            </a:pPr>
            <a:r>
              <a:rPr lang="en-US" dirty="0">
                <a:sym typeface="Shadows Into Light"/>
              </a:rPr>
              <a:t>Differ in two key aspects:</a:t>
            </a:r>
          </a:p>
          <a:p>
            <a:pPr marL="914400" lvl="1" indent="-228600">
              <a:spcBef>
                <a:spcPts val="0"/>
              </a:spcBef>
              <a:buFont typeface="Shadows Into Light"/>
            </a:pPr>
            <a:r>
              <a:rPr lang="en-US" dirty="0">
                <a:sym typeface="Shadows Into Light"/>
              </a:rPr>
              <a:t>How to abstract the </a:t>
            </a:r>
            <a:r>
              <a:rPr lang="en-US" b="1" dirty="0">
                <a:solidFill>
                  <a:schemeClr val="tx2">
                    <a:lumMod val="60000"/>
                    <a:lumOff val="40000"/>
                  </a:schemeClr>
                </a:solidFill>
                <a:sym typeface="Shadows Into Light"/>
              </a:rPr>
              <a:t>heap</a:t>
            </a:r>
            <a:r>
              <a:rPr lang="en-US" dirty="0">
                <a:solidFill>
                  <a:schemeClr val="tx2">
                    <a:lumMod val="60000"/>
                    <a:lumOff val="40000"/>
                  </a:schemeClr>
                </a:solidFill>
                <a:sym typeface="Shadows Into Light"/>
              </a:rPr>
              <a:t> </a:t>
            </a:r>
            <a:r>
              <a:rPr lang="en-US" dirty="0">
                <a:sym typeface="Shadows Into Light"/>
              </a:rPr>
              <a:t>(i.e. dynamically allocated data)</a:t>
            </a:r>
          </a:p>
          <a:p>
            <a:pPr marL="914400" lvl="1" indent="-228600">
              <a:spcBef>
                <a:spcPts val="0"/>
              </a:spcBef>
              <a:buFont typeface="Shadows Into Light"/>
            </a:pPr>
            <a:r>
              <a:rPr lang="en-US" dirty="0">
                <a:sym typeface="Shadows Into Light"/>
              </a:rPr>
              <a:t>How to abstract control-flow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0" name="Shape 190"/>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Example Java Program</a:t>
            </a:r>
          </a:p>
        </p:txBody>
      </p:sp>
      <p:sp>
        <p:nvSpPr>
          <p:cNvPr id="188" name="Shape 188"/>
          <p:cNvSpPr txBox="1">
            <a:spLocks noGrp="1"/>
          </p:cNvSpPr>
          <p:nvPr>
            <p:ph idx="1"/>
          </p:nvPr>
        </p:nvSpPr>
        <p:spPr>
          <a:xfrm>
            <a:off x="4193951" y="1834150"/>
            <a:ext cx="4193099" cy="3961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Elevator v = new Elevator();</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Object[M];</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Object[N];</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M;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Floor f = new Floor();</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N;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Event e = new Event();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sp>
        <p:nvSpPr>
          <p:cNvPr id="189" name="Shape 189"/>
          <p:cNvSpPr txBox="1">
            <a:spLocks noGrp="1"/>
          </p:cNvSpPr>
          <p:nvPr>
            <p:ph type="body" idx="4294967295"/>
          </p:nvPr>
        </p:nvSpPr>
        <p:spPr>
          <a:xfrm>
            <a:off x="1004567" y="1342165"/>
            <a:ext cx="2771191" cy="1221889"/>
          </a:xfrm>
          <a:prstGeom prst="rect">
            <a:avLst/>
          </a:prstGeom>
          <a:noFill/>
          <a:ln>
            <a:noFill/>
          </a:ln>
        </p:spPr>
        <p:txBody>
          <a:bodyPr vert="horz" lIns="91425" tIns="45700" rIns="91425" bIns="45700" rtlCol="0" anchor="t" anchorCtr="0">
            <a:noAutofit/>
          </a:bodyPr>
          <a:lstStyle/>
          <a:p>
            <a:pPr marL="0" indent="0">
              <a:spcBef>
                <a:spcPts val="0"/>
              </a:spcBef>
              <a:buNone/>
            </a:pPr>
            <a:r>
              <a:rPr lang="en-US" sz="1800" dirty="0">
                <a:latin typeface="Consolas" charset="0"/>
                <a:ea typeface="Consolas" charset="0"/>
                <a:cs typeface="Consolas" charset="0"/>
                <a:sym typeface="Consolas"/>
              </a:rPr>
              <a:t>class Elevator {</a:t>
            </a:r>
            <a:br>
              <a:rPr lang="en-US" sz="1800" dirty="0">
                <a:latin typeface="Consolas" charset="0"/>
                <a:ea typeface="Consolas" charset="0"/>
                <a:cs typeface="Consolas" charset="0"/>
                <a:sym typeface="Consolas"/>
              </a:rPr>
            </a:br>
            <a:r>
              <a:rPr lang="en-US" sz="1800" dirty="0">
                <a:latin typeface="Consolas" charset="0"/>
                <a:ea typeface="Consolas" charset="0"/>
                <a:cs typeface="Consolas" charset="0"/>
                <a:sym typeface="Consolas"/>
              </a:rPr>
              <a:t>    Object[] floors;</a:t>
            </a:r>
            <a:br>
              <a:rPr lang="en-US" sz="1800" dirty="0">
                <a:latin typeface="Consolas" charset="0"/>
                <a:ea typeface="Consolas" charset="0"/>
                <a:cs typeface="Consolas" charset="0"/>
                <a:sym typeface="Consolas"/>
              </a:rPr>
            </a:br>
            <a:r>
              <a:rPr lang="en-US" sz="1800" dirty="0">
                <a:latin typeface="Consolas" charset="0"/>
                <a:ea typeface="Consolas" charset="0"/>
                <a:cs typeface="Consolas" charset="0"/>
                <a:sym typeface="Consolas"/>
              </a:rPr>
              <a:t>    Object[] events;</a:t>
            </a:r>
            <a:br>
              <a:rPr lang="en-US" sz="1800" dirty="0">
                <a:latin typeface="Consolas" charset="0"/>
                <a:ea typeface="Consolas" charset="0"/>
                <a:cs typeface="Consolas" charset="0"/>
                <a:sym typeface="Consolas"/>
              </a:rPr>
            </a:br>
            <a:r>
              <a:rPr lang="en-US" sz="1800" dirty="0">
                <a:latin typeface="Consolas" charset="0"/>
                <a:ea typeface="Consolas" charset="0"/>
                <a:cs typeface="Consolas" charset="0"/>
                <a:sym typeface="Consolas"/>
              </a:rPr>
              <a:t>}</a:t>
            </a:r>
            <a:br>
              <a:rPr lang="en-US" sz="1800" dirty="0">
                <a:latin typeface="Consolas" charset="0"/>
                <a:ea typeface="Consolas" charset="0"/>
                <a:cs typeface="Consolas" charset="0"/>
                <a:sym typeface="Consolas"/>
              </a:rPr>
            </a:br>
            <a:endParaRPr lang="en-US" sz="1800" dirty="0">
              <a:latin typeface="Consolas" charset="0"/>
              <a:ea typeface="Consolas" charset="0"/>
              <a:cs typeface="Consolas" charset="0"/>
              <a:sym typeface="Consolas"/>
            </a:endParaRPr>
          </a:p>
        </p:txBody>
      </p:sp>
      <p:pic>
        <p:nvPicPr>
          <p:cNvPr id="191" name="Shape 191"/>
          <p:cNvPicPr preferRelativeResize="0"/>
          <p:nvPr/>
        </p:nvPicPr>
        <p:blipFill>
          <a:blip r:embed="rId3">
            <a:alphaModFix/>
          </a:blip>
          <a:stretch>
            <a:fillRect/>
          </a:stretch>
        </p:blipFill>
        <p:spPr>
          <a:xfrm>
            <a:off x="1134101" y="2753180"/>
            <a:ext cx="2512125" cy="286339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Shape 198"/>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A Run of the Program</a:t>
            </a:r>
          </a:p>
        </p:txBody>
      </p:sp>
      <p:sp>
        <p:nvSpPr>
          <p:cNvPr id="196" name="Shape 196"/>
          <p:cNvSpPr txBox="1">
            <a:spLocks noGrp="1"/>
          </p:cNvSpPr>
          <p:nvPr>
            <p:ph idx="1"/>
          </p:nvPr>
        </p:nvSpPr>
        <p:spPr>
          <a:xfrm>
            <a:off x="469700" y="1834150"/>
            <a:ext cx="39723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0"/>
              </a:spcBef>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Elevator v = new Elevator();</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Object[M];</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Object[N];</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M;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Floor f = new Floor();</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N;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Event e = new Event();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sp>
        <p:nvSpPr>
          <p:cNvPr id="197" name="Shape 197"/>
          <p:cNvSpPr txBox="1"/>
          <p:nvPr/>
        </p:nvSpPr>
        <p:spPr>
          <a:xfrm>
            <a:off x="4278573" y="2040064"/>
            <a:ext cx="2264699" cy="375600"/>
          </a:xfrm>
          <a:prstGeom prst="rect">
            <a:avLst/>
          </a:prstGeom>
          <a:noFill/>
          <a:ln>
            <a:noFill/>
          </a:ln>
        </p:spPr>
        <p:txBody>
          <a:bodyPr lIns="91425" tIns="91425" rIns="91425" bIns="91425" anchor="ctr" anchorCtr="0">
            <a:noAutofit/>
          </a:bodyPr>
          <a:lstStyle/>
          <a:p>
            <a:pPr algn="ctr"/>
            <a:r>
              <a:rPr lang="en-US" sz="1800">
                <a:solidFill>
                  <a:schemeClr val="dk1"/>
                </a:solidFill>
                <a:latin typeface="Consolas"/>
                <a:ea typeface="Consolas"/>
                <a:cs typeface="Consolas"/>
                <a:sym typeface="Consolas"/>
              </a:rPr>
              <a:t>doit(3, 2)</a:t>
            </a:r>
          </a:p>
        </p:txBody>
      </p:sp>
      <p:pic>
        <p:nvPicPr>
          <p:cNvPr id="199" name="Shape 199"/>
          <p:cNvPicPr preferRelativeResize="0"/>
          <p:nvPr/>
        </p:nvPicPr>
        <p:blipFill>
          <a:blip r:embed="rId3">
            <a:alphaModFix/>
          </a:blip>
          <a:stretch>
            <a:fillRect/>
          </a:stretch>
        </p:blipFill>
        <p:spPr>
          <a:xfrm>
            <a:off x="6496840" y="2670697"/>
            <a:ext cx="1007040" cy="484607"/>
          </a:xfrm>
          <a:prstGeom prst="rect">
            <a:avLst/>
          </a:prstGeom>
          <a:noFill/>
          <a:ln>
            <a:noFill/>
          </a:ln>
        </p:spPr>
      </p:pic>
      <p:cxnSp>
        <p:nvCxnSpPr>
          <p:cNvPr id="200" name="Shape 200"/>
          <p:cNvCxnSpPr>
            <a:endCxn id="201" idx="0"/>
          </p:cNvCxnSpPr>
          <p:nvPr/>
        </p:nvCxnSpPr>
        <p:spPr>
          <a:xfrm flipH="1">
            <a:off x="6267969" y="3154997"/>
            <a:ext cx="732300" cy="263700"/>
          </a:xfrm>
          <a:prstGeom prst="straightConnector1">
            <a:avLst/>
          </a:prstGeom>
          <a:noFill/>
          <a:ln w="19050" cap="flat" cmpd="sng">
            <a:solidFill>
              <a:schemeClr val="dk2"/>
            </a:solidFill>
            <a:prstDash val="solid"/>
            <a:round/>
            <a:headEnd type="none" w="lg" len="lg"/>
            <a:tailEnd type="triangle" w="lg" len="lg"/>
          </a:ln>
        </p:spPr>
      </p:cxnSp>
      <p:cxnSp>
        <p:nvCxnSpPr>
          <p:cNvPr id="202" name="Shape 202"/>
          <p:cNvCxnSpPr>
            <a:stCxn id="199" idx="2"/>
            <a:endCxn id="203" idx="0"/>
          </p:cNvCxnSpPr>
          <p:nvPr/>
        </p:nvCxnSpPr>
        <p:spPr>
          <a:xfrm>
            <a:off x="7000360" y="3155304"/>
            <a:ext cx="908100" cy="275700"/>
          </a:xfrm>
          <a:prstGeom prst="straightConnector1">
            <a:avLst/>
          </a:prstGeom>
          <a:noFill/>
          <a:ln w="19050" cap="flat" cmpd="sng">
            <a:solidFill>
              <a:schemeClr val="dk2"/>
            </a:solidFill>
            <a:prstDash val="solid"/>
            <a:round/>
            <a:headEnd type="none" w="lg" len="lg"/>
            <a:tailEnd type="triangle" w="lg" len="lg"/>
          </a:ln>
        </p:spPr>
      </p:cxnSp>
      <p:pic>
        <p:nvPicPr>
          <p:cNvPr id="201" name="Shape 201"/>
          <p:cNvPicPr preferRelativeResize="0"/>
          <p:nvPr/>
        </p:nvPicPr>
        <p:blipFill>
          <a:blip r:embed="rId4">
            <a:alphaModFix/>
          </a:blip>
          <a:stretch>
            <a:fillRect/>
          </a:stretch>
        </p:blipFill>
        <p:spPr>
          <a:xfrm>
            <a:off x="5752168" y="3418698"/>
            <a:ext cx="1031602" cy="484607"/>
          </a:xfrm>
          <a:prstGeom prst="rect">
            <a:avLst/>
          </a:prstGeom>
          <a:noFill/>
          <a:ln>
            <a:noFill/>
          </a:ln>
        </p:spPr>
      </p:pic>
      <p:pic>
        <p:nvPicPr>
          <p:cNvPr id="203" name="Shape 203"/>
          <p:cNvPicPr preferRelativeResize="0"/>
          <p:nvPr/>
        </p:nvPicPr>
        <p:blipFill>
          <a:blip r:embed="rId4">
            <a:alphaModFix/>
          </a:blip>
          <a:stretch>
            <a:fillRect/>
          </a:stretch>
        </p:blipFill>
        <p:spPr>
          <a:xfrm>
            <a:off x="7392626" y="3430903"/>
            <a:ext cx="1031602" cy="484607"/>
          </a:xfrm>
          <a:prstGeom prst="rect">
            <a:avLst/>
          </a:prstGeom>
          <a:noFill/>
          <a:ln>
            <a:noFill/>
          </a:ln>
        </p:spPr>
      </p:pic>
      <p:pic>
        <p:nvPicPr>
          <p:cNvPr id="204" name="Shape 204"/>
          <p:cNvPicPr preferRelativeResize="0"/>
          <p:nvPr/>
        </p:nvPicPr>
        <p:blipFill>
          <a:blip r:embed="rId5">
            <a:alphaModFix/>
          </a:blip>
          <a:stretch>
            <a:fillRect/>
          </a:stretch>
        </p:blipFill>
        <p:spPr>
          <a:xfrm>
            <a:off x="5821694" y="4300191"/>
            <a:ext cx="712296" cy="447330"/>
          </a:xfrm>
          <a:prstGeom prst="rect">
            <a:avLst/>
          </a:prstGeom>
          <a:noFill/>
          <a:ln>
            <a:noFill/>
          </a:ln>
        </p:spPr>
      </p:pic>
      <p:pic>
        <p:nvPicPr>
          <p:cNvPr id="205" name="Shape 205"/>
          <p:cNvPicPr preferRelativeResize="0"/>
          <p:nvPr/>
        </p:nvPicPr>
        <p:blipFill>
          <a:blip r:embed="rId5">
            <a:alphaModFix/>
          </a:blip>
          <a:stretch>
            <a:fillRect/>
          </a:stretch>
        </p:blipFill>
        <p:spPr>
          <a:xfrm>
            <a:off x="6526707" y="4300126"/>
            <a:ext cx="712296" cy="447330"/>
          </a:xfrm>
          <a:prstGeom prst="rect">
            <a:avLst/>
          </a:prstGeom>
          <a:noFill/>
          <a:ln>
            <a:noFill/>
          </a:ln>
        </p:spPr>
      </p:pic>
      <p:cxnSp>
        <p:nvCxnSpPr>
          <p:cNvPr id="206" name="Shape 206"/>
          <p:cNvCxnSpPr>
            <a:stCxn id="201" idx="2"/>
            <a:endCxn id="205" idx="0"/>
          </p:cNvCxnSpPr>
          <p:nvPr/>
        </p:nvCxnSpPr>
        <p:spPr>
          <a:xfrm>
            <a:off x="6267969" y="3903306"/>
            <a:ext cx="615000" cy="396899"/>
          </a:xfrm>
          <a:prstGeom prst="straightConnector1">
            <a:avLst/>
          </a:prstGeom>
          <a:noFill/>
          <a:ln w="19050" cap="flat" cmpd="sng">
            <a:solidFill>
              <a:schemeClr val="dk2"/>
            </a:solidFill>
            <a:prstDash val="solid"/>
            <a:round/>
            <a:headEnd type="none" w="lg" len="lg"/>
            <a:tailEnd type="triangle" w="lg" len="lg"/>
          </a:ln>
        </p:spPr>
      </p:cxnSp>
      <p:cxnSp>
        <p:nvCxnSpPr>
          <p:cNvPr id="207" name="Shape 207"/>
          <p:cNvCxnSpPr/>
          <p:nvPr/>
        </p:nvCxnSpPr>
        <p:spPr>
          <a:xfrm flipH="1">
            <a:off x="5549169" y="3903305"/>
            <a:ext cx="718800" cy="372600"/>
          </a:xfrm>
          <a:prstGeom prst="straightConnector1">
            <a:avLst/>
          </a:prstGeom>
          <a:noFill/>
          <a:ln w="19050" cap="flat" cmpd="sng">
            <a:solidFill>
              <a:schemeClr val="dk2"/>
            </a:solidFill>
            <a:prstDash val="solid"/>
            <a:round/>
            <a:headEnd type="none" w="lg" len="lg"/>
            <a:tailEnd type="triangle" w="lg" len="lg"/>
          </a:ln>
        </p:spPr>
      </p:cxnSp>
      <p:cxnSp>
        <p:nvCxnSpPr>
          <p:cNvPr id="208" name="Shape 208"/>
          <p:cNvCxnSpPr>
            <a:stCxn id="201" idx="2"/>
            <a:endCxn id="204" idx="0"/>
          </p:cNvCxnSpPr>
          <p:nvPr/>
        </p:nvCxnSpPr>
        <p:spPr>
          <a:xfrm flipH="1">
            <a:off x="6177969" y="3903306"/>
            <a:ext cx="90000" cy="396899"/>
          </a:xfrm>
          <a:prstGeom prst="straightConnector1">
            <a:avLst/>
          </a:prstGeom>
          <a:noFill/>
          <a:ln w="19050" cap="flat" cmpd="sng">
            <a:solidFill>
              <a:schemeClr val="dk2"/>
            </a:solidFill>
            <a:prstDash val="solid"/>
            <a:round/>
            <a:headEnd type="none" w="lg" len="lg"/>
            <a:tailEnd type="triangle" w="lg" len="lg"/>
          </a:ln>
        </p:spPr>
      </p:cxnSp>
      <p:grpSp>
        <p:nvGrpSpPr>
          <p:cNvPr id="209" name="Shape 209"/>
          <p:cNvGrpSpPr/>
          <p:nvPr/>
        </p:nvGrpSpPr>
        <p:grpSpPr>
          <a:xfrm>
            <a:off x="6741471" y="4686720"/>
            <a:ext cx="368417" cy="787228"/>
            <a:chOff x="8348800" y="4050013"/>
            <a:chExt cx="285750" cy="603425"/>
          </a:xfrm>
        </p:grpSpPr>
        <p:cxnSp>
          <p:nvCxnSpPr>
            <p:cNvPr id="210" name="Shape 210"/>
            <p:cNvCxnSpPr/>
            <p:nvPr/>
          </p:nvCxnSpPr>
          <p:spPr>
            <a:xfrm rot="10800000" flipH="1">
              <a:off x="8486885"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211" name="Shape 211"/>
            <p:cNvPicPr preferRelativeResize="0"/>
            <p:nvPr/>
          </p:nvPicPr>
          <p:blipFill>
            <a:blip r:embed="rId6">
              <a:alphaModFix/>
            </a:blip>
            <a:stretch>
              <a:fillRect/>
            </a:stretch>
          </p:blipFill>
          <p:spPr>
            <a:xfrm>
              <a:off x="8348800" y="4329588"/>
              <a:ext cx="285750" cy="323850"/>
            </a:xfrm>
            <a:prstGeom prst="rect">
              <a:avLst/>
            </a:prstGeom>
            <a:noFill/>
            <a:ln>
              <a:noFill/>
            </a:ln>
          </p:spPr>
        </p:pic>
      </p:grpSp>
      <p:cxnSp>
        <p:nvCxnSpPr>
          <p:cNvPr id="212" name="Shape 212"/>
          <p:cNvCxnSpPr>
            <a:endCxn id="213" idx="2"/>
          </p:cNvCxnSpPr>
          <p:nvPr/>
        </p:nvCxnSpPr>
        <p:spPr>
          <a:xfrm rot="10800000" flipH="1">
            <a:off x="6994301" y="2342850"/>
            <a:ext cx="4500" cy="305400"/>
          </a:xfrm>
          <a:prstGeom prst="straightConnector1">
            <a:avLst/>
          </a:prstGeom>
          <a:noFill/>
          <a:ln w="19050" cap="flat" cmpd="sng">
            <a:solidFill>
              <a:schemeClr val="dk2"/>
            </a:solidFill>
            <a:prstDash val="solid"/>
            <a:round/>
            <a:headEnd type="triangle" w="lg" len="lg"/>
            <a:tailEnd type="none" w="lg" len="lg"/>
          </a:ln>
        </p:spPr>
      </p:cxnSp>
      <p:cxnSp>
        <p:nvCxnSpPr>
          <p:cNvPr id="214" name="Shape 214"/>
          <p:cNvCxnSpPr>
            <a:stCxn id="215" idx="0"/>
          </p:cNvCxnSpPr>
          <p:nvPr/>
        </p:nvCxnSpPr>
        <p:spPr>
          <a:xfrm rot="10800000" flipH="1">
            <a:off x="6206198" y="4686739"/>
            <a:ext cx="6000" cy="364500"/>
          </a:xfrm>
          <a:prstGeom prst="straightConnector1">
            <a:avLst/>
          </a:prstGeom>
          <a:noFill/>
          <a:ln w="19050" cap="flat" cmpd="sng">
            <a:solidFill>
              <a:schemeClr val="dk2"/>
            </a:solidFill>
            <a:prstDash val="solid"/>
            <a:round/>
            <a:headEnd type="none" w="lg" len="lg"/>
            <a:tailEnd type="triangle" w="lg" len="lg"/>
          </a:ln>
        </p:spPr>
      </p:cxnSp>
      <p:pic>
        <p:nvPicPr>
          <p:cNvPr id="215" name="Shape 215"/>
          <p:cNvPicPr preferRelativeResize="0"/>
          <p:nvPr/>
        </p:nvPicPr>
        <p:blipFill>
          <a:blip r:embed="rId6">
            <a:alphaModFix/>
          </a:blip>
          <a:stretch>
            <a:fillRect/>
          </a:stretch>
        </p:blipFill>
        <p:spPr>
          <a:xfrm>
            <a:off x="6021984" y="5051239"/>
            <a:ext cx="368429" cy="422478"/>
          </a:xfrm>
          <a:prstGeom prst="rect">
            <a:avLst/>
          </a:prstGeom>
          <a:noFill/>
          <a:ln>
            <a:noFill/>
          </a:ln>
        </p:spPr>
      </p:pic>
      <p:cxnSp>
        <p:nvCxnSpPr>
          <p:cNvPr id="216" name="Shape 216"/>
          <p:cNvCxnSpPr/>
          <p:nvPr/>
        </p:nvCxnSpPr>
        <p:spPr>
          <a:xfrm rot="10800000" flipH="1">
            <a:off x="5538488" y="4686629"/>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217" name="Shape 217"/>
          <p:cNvPicPr preferRelativeResize="0"/>
          <p:nvPr/>
        </p:nvPicPr>
        <p:blipFill>
          <a:blip r:embed="rId6">
            <a:alphaModFix/>
          </a:blip>
          <a:stretch>
            <a:fillRect/>
          </a:stretch>
        </p:blipFill>
        <p:spPr>
          <a:xfrm>
            <a:off x="5372637" y="5051239"/>
            <a:ext cx="368429" cy="422478"/>
          </a:xfrm>
          <a:prstGeom prst="rect">
            <a:avLst/>
          </a:prstGeom>
          <a:noFill/>
          <a:ln>
            <a:noFill/>
          </a:ln>
        </p:spPr>
      </p:pic>
      <p:sp>
        <p:nvSpPr>
          <p:cNvPr id="213" name="Shape 213"/>
          <p:cNvSpPr txBox="1"/>
          <p:nvPr/>
        </p:nvSpPr>
        <p:spPr>
          <a:xfrm>
            <a:off x="6771551" y="1920150"/>
            <a:ext cx="454500" cy="422700"/>
          </a:xfrm>
          <a:prstGeom prst="rect">
            <a:avLst/>
          </a:prstGeom>
          <a:noFill/>
          <a:ln>
            <a:noFill/>
          </a:ln>
        </p:spPr>
        <p:txBody>
          <a:bodyPr lIns="91425" tIns="91425" rIns="91425" bIns="91425" anchor="t" anchorCtr="0">
            <a:noAutofit/>
          </a:bodyPr>
          <a:lstStyle/>
          <a:p>
            <a:pPr algn="ctr"/>
            <a:r>
              <a:rPr lang="en-US" sz="1800" b="1">
                <a:latin typeface="Courier New"/>
                <a:ea typeface="Courier New"/>
                <a:cs typeface="Courier New"/>
                <a:sym typeface="Courier New"/>
              </a:rPr>
              <a:t>v</a:t>
            </a:r>
          </a:p>
        </p:txBody>
      </p:sp>
      <p:pic>
        <p:nvPicPr>
          <p:cNvPr id="218" name="Shape 218"/>
          <p:cNvPicPr preferRelativeResize="0"/>
          <p:nvPr/>
        </p:nvPicPr>
        <p:blipFill>
          <a:blip r:embed="rId5">
            <a:alphaModFix/>
          </a:blip>
          <a:stretch>
            <a:fillRect/>
          </a:stretch>
        </p:blipFill>
        <p:spPr>
          <a:xfrm>
            <a:off x="5192882" y="4300191"/>
            <a:ext cx="712296" cy="447330"/>
          </a:xfrm>
          <a:prstGeom prst="rect">
            <a:avLst/>
          </a:prstGeom>
          <a:noFill/>
          <a:ln>
            <a:noFill/>
          </a:ln>
        </p:spPr>
      </p:pic>
      <p:pic>
        <p:nvPicPr>
          <p:cNvPr id="219" name="Shape 219"/>
          <p:cNvPicPr preferRelativeResize="0"/>
          <p:nvPr/>
        </p:nvPicPr>
        <p:blipFill>
          <a:blip r:embed="rId7">
            <a:alphaModFix/>
          </a:blip>
          <a:stretch>
            <a:fillRect/>
          </a:stretch>
        </p:blipFill>
        <p:spPr>
          <a:xfrm>
            <a:off x="7170846" y="4269614"/>
            <a:ext cx="773701" cy="447330"/>
          </a:xfrm>
          <a:prstGeom prst="rect">
            <a:avLst/>
          </a:prstGeom>
          <a:noFill/>
          <a:ln>
            <a:noFill/>
          </a:ln>
        </p:spPr>
      </p:pic>
      <p:cxnSp>
        <p:nvCxnSpPr>
          <p:cNvPr id="220" name="Shape 220"/>
          <p:cNvCxnSpPr>
            <a:stCxn id="203" idx="2"/>
            <a:endCxn id="219" idx="0"/>
          </p:cNvCxnSpPr>
          <p:nvPr/>
        </p:nvCxnSpPr>
        <p:spPr>
          <a:xfrm flipH="1">
            <a:off x="7557727" y="3915511"/>
            <a:ext cx="350700" cy="353999"/>
          </a:xfrm>
          <a:prstGeom prst="straightConnector1">
            <a:avLst/>
          </a:prstGeom>
          <a:noFill/>
          <a:ln w="19050" cap="flat" cmpd="sng">
            <a:solidFill>
              <a:schemeClr val="dk2"/>
            </a:solidFill>
            <a:prstDash val="solid"/>
            <a:round/>
            <a:headEnd type="none" w="lg" len="lg"/>
            <a:tailEnd type="triangle" w="lg" len="lg"/>
          </a:ln>
        </p:spPr>
      </p:cxnSp>
      <p:pic>
        <p:nvPicPr>
          <p:cNvPr id="221" name="Shape 221"/>
          <p:cNvPicPr preferRelativeResize="0"/>
          <p:nvPr/>
        </p:nvPicPr>
        <p:blipFill>
          <a:blip r:embed="rId7">
            <a:alphaModFix/>
          </a:blip>
          <a:stretch>
            <a:fillRect/>
          </a:stretch>
        </p:blipFill>
        <p:spPr>
          <a:xfrm>
            <a:off x="8027243" y="4272257"/>
            <a:ext cx="773701" cy="447330"/>
          </a:xfrm>
          <a:prstGeom prst="rect">
            <a:avLst/>
          </a:prstGeom>
          <a:noFill/>
          <a:ln>
            <a:noFill/>
          </a:ln>
        </p:spPr>
      </p:pic>
      <p:cxnSp>
        <p:nvCxnSpPr>
          <p:cNvPr id="222" name="Shape 222"/>
          <p:cNvCxnSpPr>
            <a:stCxn id="203" idx="2"/>
            <a:endCxn id="221" idx="0"/>
          </p:cNvCxnSpPr>
          <p:nvPr/>
        </p:nvCxnSpPr>
        <p:spPr>
          <a:xfrm>
            <a:off x="7908427" y="3915511"/>
            <a:ext cx="505800" cy="356699"/>
          </a:xfrm>
          <a:prstGeom prst="straightConnector1">
            <a:avLst/>
          </a:prstGeom>
          <a:noFill/>
          <a:ln w="19050" cap="flat" cmpd="sng">
            <a:solidFill>
              <a:schemeClr val="dk2"/>
            </a:solidFill>
            <a:prstDash val="solid"/>
            <a:round/>
            <a:headEnd type="none" w="lg" len="lg"/>
            <a:tailEnd type="triangle" w="lg" len="lg"/>
          </a:ln>
        </p:spPr>
      </p:cxnSp>
      <p:cxnSp>
        <p:nvCxnSpPr>
          <p:cNvPr id="223" name="Shape 223"/>
          <p:cNvCxnSpPr/>
          <p:nvPr/>
        </p:nvCxnSpPr>
        <p:spPr>
          <a:xfrm rot="10800000" flipH="1">
            <a:off x="8429740" y="4656117"/>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224" name="Shape 224"/>
          <p:cNvPicPr preferRelativeResize="0"/>
          <p:nvPr/>
        </p:nvPicPr>
        <p:blipFill>
          <a:blip r:embed="rId8">
            <a:alphaModFix/>
          </a:blip>
          <a:stretch>
            <a:fillRect/>
          </a:stretch>
        </p:blipFill>
        <p:spPr>
          <a:xfrm>
            <a:off x="8263804" y="5020727"/>
            <a:ext cx="368429" cy="434904"/>
          </a:xfrm>
          <a:prstGeom prst="rect">
            <a:avLst/>
          </a:prstGeom>
          <a:noFill/>
          <a:ln>
            <a:noFill/>
          </a:ln>
        </p:spPr>
      </p:pic>
      <p:grpSp>
        <p:nvGrpSpPr>
          <p:cNvPr id="225" name="Shape 225"/>
          <p:cNvGrpSpPr/>
          <p:nvPr/>
        </p:nvGrpSpPr>
        <p:grpSpPr>
          <a:xfrm>
            <a:off x="7373252" y="4656209"/>
            <a:ext cx="368417" cy="799655"/>
            <a:chOff x="5894436" y="4050013"/>
            <a:chExt cx="285750" cy="612950"/>
          </a:xfrm>
        </p:grpSpPr>
        <p:cxnSp>
          <p:nvCxnSpPr>
            <p:cNvPr id="226" name="Shape 226"/>
            <p:cNvCxnSpPr/>
            <p:nvPr/>
          </p:nvCxnSpPr>
          <p:spPr>
            <a:xfrm rot="10800000" flipH="1">
              <a:off x="6023136"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227" name="Shape 227"/>
            <p:cNvPicPr preferRelativeResize="0"/>
            <p:nvPr/>
          </p:nvPicPr>
          <p:blipFill>
            <a:blip r:embed="rId8">
              <a:alphaModFix/>
            </a:blip>
            <a:stretch>
              <a:fillRect/>
            </a:stretch>
          </p:blipFill>
          <p:spPr>
            <a:xfrm>
              <a:off x="5894436" y="4329588"/>
              <a:ext cx="285750" cy="333375"/>
            </a:xfrm>
            <a:prstGeom prst="rect">
              <a:avLst/>
            </a:prstGeom>
            <a:noFill/>
            <a:ln>
              <a:noFill/>
            </a:ln>
          </p:spPr>
        </p:pic>
      </p:grpSp>
      <p:pic>
        <p:nvPicPr>
          <p:cNvPr id="228" name="Shape 228"/>
          <p:cNvPicPr preferRelativeResize="0"/>
          <p:nvPr/>
        </p:nvPicPr>
        <p:blipFill>
          <a:blip r:embed="rId9">
            <a:alphaModFix/>
          </a:blip>
          <a:stretch>
            <a:fillRect/>
          </a:stretch>
        </p:blipFill>
        <p:spPr>
          <a:xfrm>
            <a:off x="5491883" y="3808946"/>
            <a:ext cx="368429" cy="422478"/>
          </a:xfrm>
          <a:prstGeom prst="rect">
            <a:avLst/>
          </a:prstGeom>
          <a:noFill/>
          <a:ln>
            <a:noFill/>
          </a:ln>
        </p:spPr>
      </p:pic>
      <p:pic>
        <p:nvPicPr>
          <p:cNvPr id="229" name="Shape 229"/>
          <p:cNvPicPr preferRelativeResize="0"/>
          <p:nvPr/>
        </p:nvPicPr>
        <p:blipFill>
          <a:blip r:embed="rId10">
            <a:alphaModFix/>
          </a:blip>
          <a:stretch>
            <a:fillRect/>
          </a:stretch>
        </p:blipFill>
        <p:spPr>
          <a:xfrm>
            <a:off x="6527561" y="3817930"/>
            <a:ext cx="368429" cy="434904"/>
          </a:xfrm>
          <a:prstGeom prst="rect">
            <a:avLst/>
          </a:prstGeom>
          <a:noFill/>
          <a:ln>
            <a:noFill/>
          </a:ln>
        </p:spPr>
      </p:pic>
      <p:pic>
        <p:nvPicPr>
          <p:cNvPr id="230" name="Shape 230"/>
          <p:cNvPicPr preferRelativeResize="0"/>
          <p:nvPr/>
        </p:nvPicPr>
        <p:blipFill>
          <a:blip r:embed="rId11">
            <a:alphaModFix/>
          </a:blip>
          <a:stretch>
            <a:fillRect/>
          </a:stretch>
        </p:blipFill>
        <p:spPr>
          <a:xfrm>
            <a:off x="5854251" y="3992349"/>
            <a:ext cx="368429" cy="422478"/>
          </a:xfrm>
          <a:prstGeom prst="rect">
            <a:avLst/>
          </a:prstGeom>
          <a:noFill/>
          <a:ln>
            <a:noFill/>
          </a:ln>
        </p:spPr>
      </p:pic>
      <p:pic>
        <p:nvPicPr>
          <p:cNvPr id="231" name="Shape 231"/>
          <p:cNvPicPr preferRelativeResize="0"/>
          <p:nvPr/>
        </p:nvPicPr>
        <p:blipFill>
          <a:blip r:embed="rId9">
            <a:alphaModFix/>
          </a:blip>
          <a:stretch>
            <a:fillRect/>
          </a:stretch>
        </p:blipFill>
        <p:spPr>
          <a:xfrm>
            <a:off x="7445569" y="3830257"/>
            <a:ext cx="368429" cy="422478"/>
          </a:xfrm>
          <a:prstGeom prst="rect">
            <a:avLst/>
          </a:prstGeom>
          <a:noFill/>
          <a:ln>
            <a:noFill/>
          </a:ln>
        </p:spPr>
      </p:pic>
      <p:pic>
        <p:nvPicPr>
          <p:cNvPr id="232" name="Shape 232"/>
          <p:cNvPicPr preferRelativeResize="0"/>
          <p:nvPr/>
        </p:nvPicPr>
        <p:blipFill>
          <a:blip r:embed="rId11">
            <a:alphaModFix/>
          </a:blip>
          <a:stretch>
            <a:fillRect/>
          </a:stretch>
        </p:blipFill>
        <p:spPr>
          <a:xfrm>
            <a:off x="8105727" y="3802659"/>
            <a:ext cx="368429" cy="422478"/>
          </a:xfrm>
          <a:prstGeom prst="rect">
            <a:avLst/>
          </a:prstGeom>
          <a:noFill/>
          <a:ln>
            <a:noFill/>
          </a:ln>
        </p:spPr>
      </p:pic>
      <p:pic>
        <p:nvPicPr>
          <p:cNvPr id="233" name="Shape 233"/>
          <p:cNvPicPr preferRelativeResize="0"/>
          <p:nvPr/>
        </p:nvPicPr>
        <p:blipFill>
          <a:blip r:embed="rId12">
            <a:alphaModFix/>
          </a:blip>
          <a:stretch>
            <a:fillRect/>
          </a:stretch>
        </p:blipFill>
        <p:spPr>
          <a:xfrm>
            <a:off x="5754971" y="2947831"/>
            <a:ext cx="957916" cy="422478"/>
          </a:xfrm>
          <a:prstGeom prst="rect">
            <a:avLst/>
          </a:prstGeom>
          <a:noFill/>
          <a:ln>
            <a:noFill/>
          </a:ln>
        </p:spPr>
      </p:pic>
      <p:pic>
        <p:nvPicPr>
          <p:cNvPr id="234" name="Shape 234"/>
          <p:cNvPicPr preferRelativeResize="0"/>
          <p:nvPr/>
        </p:nvPicPr>
        <p:blipFill>
          <a:blip r:embed="rId13">
            <a:alphaModFix/>
          </a:blip>
          <a:stretch>
            <a:fillRect/>
          </a:stretch>
        </p:blipFill>
        <p:spPr>
          <a:xfrm>
            <a:off x="7303003" y="2947831"/>
            <a:ext cx="957916" cy="422478"/>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Abstracting the Heap</a:t>
            </a:r>
          </a:p>
        </p:txBody>
      </p:sp>
      <p:sp>
        <p:nvSpPr>
          <p:cNvPr id="277" name="Shape 277"/>
          <p:cNvSpPr txBox="1">
            <a:spLocks noGrp="1"/>
          </p:cNvSpPr>
          <p:nvPr>
            <p:ph idx="1"/>
          </p:nvPr>
        </p:nvSpPr>
        <p:spPr>
          <a:xfrm>
            <a:off x="4610775" y="1887250"/>
            <a:ext cx="39723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0"/>
              </a:spcBef>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Elevator v = </a:t>
            </a:r>
            <a:r>
              <a:rPr lang="en-US" sz="1600" b="1" dirty="0">
                <a:solidFill>
                  <a:srgbClr val="7030A0"/>
                </a:solidFill>
                <a:latin typeface="Consolas" charset="0"/>
                <a:ea typeface="Consolas" charset="0"/>
                <a:cs typeface="Consolas" charset="0"/>
                <a:sym typeface="Consolas"/>
              </a:rPr>
              <a:t>new Elevator</a:t>
            </a:r>
            <a:r>
              <a:rPr lang="en-US" sz="1600" dirty="0">
                <a:latin typeface="Consolas" charset="0"/>
                <a:ea typeface="Consolas" charset="0"/>
                <a:cs typeface="Consolas" charset="0"/>
                <a:sym typeface="Consolas"/>
              </a:rPr>
              <a:t>();</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a:t>
            </a:r>
            <a:r>
              <a:rPr lang="en-US" sz="1600" b="1" dirty="0">
                <a:solidFill>
                  <a:srgbClr val="7030A0"/>
                </a:solidFill>
                <a:latin typeface="Consolas" charset="0"/>
                <a:ea typeface="Consolas" charset="0"/>
                <a:cs typeface="Consolas" charset="0"/>
                <a:sym typeface="Consolas"/>
              </a:rPr>
              <a:t>new Object</a:t>
            </a:r>
            <a:r>
              <a:rPr lang="en-US" sz="1600" dirty="0">
                <a:latin typeface="Consolas" charset="0"/>
                <a:ea typeface="Consolas" charset="0"/>
                <a:cs typeface="Consolas" charset="0"/>
                <a:sym typeface="Consolas"/>
              </a:rPr>
              <a:t>[M];</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a:t>
            </a:r>
            <a:r>
              <a:rPr lang="en-US" sz="1600" b="1" dirty="0">
                <a:solidFill>
                  <a:srgbClr val="7030A0"/>
                </a:solidFill>
                <a:latin typeface="Consolas" charset="0"/>
                <a:ea typeface="Consolas" charset="0"/>
                <a:cs typeface="Consolas" charset="0"/>
                <a:sym typeface="Consolas"/>
              </a:rPr>
              <a:t>new Object</a:t>
            </a:r>
            <a:r>
              <a:rPr lang="en-US" sz="1600" dirty="0">
                <a:latin typeface="Consolas" charset="0"/>
                <a:ea typeface="Consolas" charset="0"/>
                <a:cs typeface="Consolas" charset="0"/>
                <a:sym typeface="Consolas"/>
              </a:rPr>
              <a:t>[N];</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M;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Floor f = </a:t>
            </a:r>
            <a:r>
              <a:rPr lang="en-US" sz="1600" b="1" dirty="0">
                <a:solidFill>
                  <a:srgbClr val="7030A0"/>
                </a:solidFill>
                <a:latin typeface="Consolas" charset="0"/>
                <a:ea typeface="Consolas" charset="0"/>
                <a:cs typeface="Consolas" charset="0"/>
                <a:sym typeface="Consolas"/>
              </a:rPr>
              <a:t>new Floor</a:t>
            </a:r>
            <a:r>
              <a:rPr lang="en-US" sz="1600" dirty="0">
                <a:latin typeface="Consolas" charset="0"/>
                <a:ea typeface="Consolas" charset="0"/>
                <a:cs typeface="Consolas" charset="0"/>
                <a:sym typeface="Consolas"/>
              </a:rPr>
              <a: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N;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Event e = </a:t>
            </a:r>
            <a:r>
              <a:rPr lang="en-US" sz="1600" b="1" dirty="0">
                <a:solidFill>
                  <a:srgbClr val="7030A0"/>
                </a:solidFill>
                <a:latin typeface="Consolas" charset="0"/>
                <a:ea typeface="Consolas" charset="0"/>
                <a:cs typeface="Consolas" charset="0"/>
                <a:sym typeface="Consolas"/>
              </a:rPr>
              <a:t>new Event</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grpSp>
        <p:nvGrpSpPr>
          <p:cNvPr id="240" name="Shape 240"/>
          <p:cNvGrpSpPr/>
          <p:nvPr/>
        </p:nvGrpSpPr>
        <p:grpSpPr>
          <a:xfrm>
            <a:off x="483382" y="1924726"/>
            <a:ext cx="3608060" cy="3553799"/>
            <a:chOff x="483382" y="1067475"/>
            <a:chExt cx="3608060" cy="3553799"/>
          </a:xfrm>
        </p:grpSpPr>
        <p:cxnSp>
          <p:nvCxnSpPr>
            <p:cNvPr id="241" name="Shape 241"/>
            <p:cNvCxnSpPr>
              <a:endCxn id="242" idx="0"/>
            </p:cNvCxnSpPr>
            <p:nvPr/>
          </p:nvCxnSpPr>
          <p:spPr>
            <a:xfrm flipH="1">
              <a:off x="1558469" y="2302322"/>
              <a:ext cx="732300" cy="263700"/>
            </a:xfrm>
            <a:prstGeom prst="straightConnector1">
              <a:avLst/>
            </a:prstGeom>
            <a:noFill/>
            <a:ln w="19050" cap="flat" cmpd="sng">
              <a:solidFill>
                <a:schemeClr val="dk2"/>
              </a:solidFill>
              <a:prstDash val="solid"/>
              <a:round/>
              <a:headEnd type="none" w="lg" len="lg"/>
              <a:tailEnd type="triangle" w="lg" len="lg"/>
            </a:ln>
          </p:spPr>
        </p:cxnSp>
        <p:cxnSp>
          <p:nvCxnSpPr>
            <p:cNvPr id="243" name="Shape 243"/>
            <p:cNvCxnSpPr>
              <a:stCxn id="244" idx="2"/>
              <a:endCxn id="245" idx="0"/>
            </p:cNvCxnSpPr>
            <p:nvPr/>
          </p:nvCxnSpPr>
          <p:spPr>
            <a:xfrm>
              <a:off x="2290860" y="2302629"/>
              <a:ext cx="908100" cy="275700"/>
            </a:xfrm>
            <a:prstGeom prst="straightConnector1">
              <a:avLst/>
            </a:prstGeom>
            <a:noFill/>
            <a:ln w="19050" cap="flat" cmpd="sng">
              <a:solidFill>
                <a:schemeClr val="dk2"/>
              </a:solidFill>
              <a:prstDash val="solid"/>
              <a:round/>
              <a:headEnd type="none" w="lg" len="lg"/>
              <a:tailEnd type="triangle" w="lg" len="lg"/>
            </a:ln>
          </p:spPr>
        </p:cxnSp>
        <p:pic>
          <p:nvPicPr>
            <p:cNvPr id="242" name="Shape 242"/>
            <p:cNvPicPr preferRelativeResize="0"/>
            <p:nvPr/>
          </p:nvPicPr>
          <p:blipFill>
            <a:blip r:embed="rId3">
              <a:alphaModFix/>
            </a:blip>
            <a:stretch>
              <a:fillRect/>
            </a:stretch>
          </p:blipFill>
          <p:spPr>
            <a:xfrm>
              <a:off x="1042668" y="2566022"/>
              <a:ext cx="1031602" cy="484607"/>
            </a:xfrm>
            <a:prstGeom prst="rect">
              <a:avLst/>
            </a:prstGeom>
            <a:noFill/>
            <a:ln>
              <a:noFill/>
            </a:ln>
          </p:spPr>
        </p:pic>
        <p:pic>
          <p:nvPicPr>
            <p:cNvPr id="245" name="Shape 245"/>
            <p:cNvPicPr preferRelativeResize="0"/>
            <p:nvPr/>
          </p:nvPicPr>
          <p:blipFill>
            <a:blip r:embed="rId3">
              <a:alphaModFix/>
            </a:blip>
            <a:stretch>
              <a:fillRect/>
            </a:stretch>
          </p:blipFill>
          <p:spPr>
            <a:xfrm>
              <a:off x="2683126" y="2578227"/>
              <a:ext cx="1031602" cy="484607"/>
            </a:xfrm>
            <a:prstGeom prst="rect">
              <a:avLst/>
            </a:prstGeom>
            <a:noFill/>
            <a:ln>
              <a:noFill/>
            </a:ln>
          </p:spPr>
        </p:pic>
        <p:pic>
          <p:nvPicPr>
            <p:cNvPr id="246" name="Shape 246"/>
            <p:cNvPicPr preferRelativeResize="0"/>
            <p:nvPr/>
          </p:nvPicPr>
          <p:blipFill>
            <a:blip r:embed="rId4">
              <a:alphaModFix/>
            </a:blip>
            <a:stretch>
              <a:fillRect/>
            </a:stretch>
          </p:blipFill>
          <p:spPr>
            <a:xfrm>
              <a:off x="1112194" y="3447516"/>
              <a:ext cx="712296" cy="447330"/>
            </a:xfrm>
            <a:prstGeom prst="rect">
              <a:avLst/>
            </a:prstGeom>
            <a:noFill/>
            <a:ln>
              <a:noFill/>
            </a:ln>
          </p:spPr>
        </p:pic>
        <p:pic>
          <p:nvPicPr>
            <p:cNvPr id="247" name="Shape 247"/>
            <p:cNvPicPr preferRelativeResize="0"/>
            <p:nvPr/>
          </p:nvPicPr>
          <p:blipFill>
            <a:blip r:embed="rId4">
              <a:alphaModFix/>
            </a:blip>
            <a:stretch>
              <a:fillRect/>
            </a:stretch>
          </p:blipFill>
          <p:spPr>
            <a:xfrm>
              <a:off x="1817206" y="3447451"/>
              <a:ext cx="712296" cy="447330"/>
            </a:xfrm>
            <a:prstGeom prst="rect">
              <a:avLst/>
            </a:prstGeom>
            <a:noFill/>
            <a:ln>
              <a:noFill/>
            </a:ln>
          </p:spPr>
        </p:pic>
        <p:cxnSp>
          <p:nvCxnSpPr>
            <p:cNvPr id="248" name="Shape 248"/>
            <p:cNvCxnSpPr>
              <a:stCxn id="242" idx="2"/>
              <a:endCxn id="247" idx="0"/>
            </p:cNvCxnSpPr>
            <p:nvPr/>
          </p:nvCxnSpPr>
          <p:spPr>
            <a:xfrm>
              <a:off x="1558469" y="3050630"/>
              <a:ext cx="615000" cy="396899"/>
            </a:xfrm>
            <a:prstGeom prst="straightConnector1">
              <a:avLst/>
            </a:prstGeom>
            <a:noFill/>
            <a:ln w="19050" cap="flat" cmpd="sng">
              <a:solidFill>
                <a:schemeClr val="dk2"/>
              </a:solidFill>
              <a:prstDash val="solid"/>
              <a:round/>
              <a:headEnd type="none" w="lg" len="lg"/>
              <a:tailEnd type="triangle" w="lg" len="lg"/>
            </a:ln>
          </p:spPr>
        </p:cxnSp>
        <p:cxnSp>
          <p:nvCxnSpPr>
            <p:cNvPr id="249" name="Shape 249"/>
            <p:cNvCxnSpPr/>
            <p:nvPr/>
          </p:nvCxnSpPr>
          <p:spPr>
            <a:xfrm flipH="1">
              <a:off x="839669" y="3050630"/>
              <a:ext cx="718800" cy="372600"/>
            </a:xfrm>
            <a:prstGeom prst="straightConnector1">
              <a:avLst/>
            </a:prstGeom>
            <a:noFill/>
            <a:ln w="19050" cap="flat" cmpd="sng">
              <a:solidFill>
                <a:schemeClr val="dk2"/>
              </a:solidFill>
              <a:prstDash val="solid"/>
              <a:round/>
              <a:headEnd type="none" w="lg" len="lg"/>
              <a:tailEnd type="triangle" w="lg" len="lg"/>
            </a:ln>
          </p:spPr>
        </p:cxnSp>
        <p:cxnSp>
          <p:nvCxnSpPr>
            <p:cNvPr id="250" name="Shape 250"/>
            <p:cNvCxnSpPr>
              <a:stCxn id="242" idx="2"/>
              <a:endCxn id="246" idx="0"/>
            </p:cNvCxnSpPr>
            <p:nvPr/>
          </p:nvCxnSpPr>
          <p:spPr>
            <a:xfrm flipH="1">
              <a:off x="1468469" y="3050630"/>
              <a:ext cx="90000" cy="396899"/>
            </a:xfrm>
            <a:prstGeom prst="straightConnector1">
              <a:avLst/>
            </a:prstGeom>
            <a:noFill/>
            <a:ln w="19050" cap="flat" cmpd="sng">
              <a:solidFill>
                <a:schemeClr val="dk2"/>
              </a:solidFill>
              <a:prstDash val="solid"/>
              <a:round/>
              <a:headEnd type="none" w="lg" len="lg"/>
              <a:tailEnd type="triangle" w="lg" len="lg"/>
            </a:ln>
          </p:spPr>
        </p:cxnSp>
        <p:grpSp>
          <p:nvGrpSpPr>
            <p:cNvPr id="251" name="Shape 251"/>
            <p:cNvGrpSpPr/>
            <p:nvPr/>
          </p:nvGrpSpPr>
          <p:grpSpPr>
            <a:xfrm>
              <a:off x="2031970" y="3834045"/>
              <a:ext cx="368417" cy="787228"/>
              <a:chOff x="8348800" y="4050013"/>
              <a:chExt cx="285750" cy="603425"/>
            </a:xfrm>
          </p:grpSpPr>
          <p:cxnSp>
            <p:nvCxnSpPr>
              <p:cNvPr id="252" name="Shape 252"/>
              <p:cNvCxnSpPr/>
              <p:nvPr/>
            </p:nvCxnSpPr>
            <p:spPr>
              <a:xfrm rot="10800000" flipH="1">
                <a:off x="8486885"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253" name="Shape 253"/>
              <p:cNvPicPr preferRelativeResize="0"/>
              <p:nvPr/>
            </p:nvPicPr>
            <p:blipFill>
              <a:blip r:embed="rId5">
                <a:alphaModFix/>
              </a:blip>
              <a:stretch>
                <a:fillRect/>
              </a:stretch>
            </p:blipFill>
            <p:spPr>
              <a:xfrm>
                <a:off x="8348800" y="4329588"/>
                <a:ext cx="285750" cy="323850"/>
              </a:xfrm>
              <a:prstGeom prst="rect">
                <a:avLst/>
              </a:prstGeom>
              <a:noFill/>
              <a:ln>
                <a:noFill/>
              </a:ln>
            </p:spPr>
          </p:pic>
        </p:grpSp>
        <p:cxnSp>
          <p:nvCxnSpPr>
            <p:cNvPr id="254" name="Shape 254"/>
            <p:cNvCxnSpPr>
              <a:endCxn id="255" idx="2"/>
            </p:cNvCxnSpPr>
            <p:nvPr/>
          </p:nvCxnSpPr>
          <p:spPr>
            <a:xfrm rot="10800000" flipH="1">
              <a:off x="2284801" y="1490175"/>
              <a:ext cx="4500" cy="305400"/>
            </a:xfrm>
            <a:prstGeom prst="straightConnector1">
              <a:avLst/>
            </a:prstGeom>
            <a:noFill/>
            <a:ln w="19050" cap="flat" cmpd="sng">
              <a:solidFill>
                <a:schemeClr val="dk2"/>
              </a:solidFill>
              <a:prstDash val="solid"/>
              <a:round/>
              <a:headEnd type="triangle" w="lg" len="lg"/>
              <a:tailEnd type="none" w="lg" len="lg"/>
            </a:ln>
          </p:spPr>
        </p:cxnSp>
        <p:cxnSp>
          <p:nvCxnSpPr>
            <p:cNvPr id="256" name="Shape 256"/>
            <p:cNvCxnSpPr>
              <a:stCxn id="257" idx="0"/>
            </p:cNvCxnSpPr>
            <p:nvPr/>
          </p:nvCxnSpPr>
          <p:spPr>
            <a:xfrm rot="10800000" flipH="1">
              <a:off x="1496698" y="3834064"/>
              <a:ext cx="6000" cy="364500"/>
            </a:xfrm>
            <a:prstGeom prst="straightConnector1">
              <a:avLst/>
            </a:prstGeom>
            <a:noFill/>
            <a:ln w="19050" cap="flat" cmpd="sng">
              <a:solidFill>
                <a:schemeClr val="dk2"/>
              </a:solidFill>
              <a:prstDash val="solid"/>
              <a:round/>
              <a:headEnd type="none" w="lg" len="lg"/>
              <a:tailEnd type="triangle" w="lg" len="lg"/>
            </a:ln>
          </p:spPr>
        </p:cxnSp>
        <p:pic>
          <p:nvPicPr>
            <p:cNvPr id="257" name="Shape 257"/>
            <p:cNvPicPr preferRelativeResize="0"/>
            <p:nvPr/>
          </p:nvPicPr>
          <p:blipFill>
            <a:blip r:embed="rId5">
              <a:alphaModFix/>
            </a:blip>
            <a:stretch>
              <a:fillRect/>
            </a:stretch>
          </p:blipFill>
          <p:spPr>
            <a:xfrm>
              <a:off x="1312484" y="4198564"/>
              <a:ext cx="368429" cy="422478"/>
            </a:xfrm>
            <a:prstGeom prst="rect">
              <a:avLst/>
            </a:prstGeom>
            <a:noFill/>
            <a:ln>
              <a:noFill/>
            </a:ln>
          </p:spPr>
        </p:pic>
        <p:cxnSp>
          <p:nvCxnSpPr>
            <p:cNvPr id="258" name="Shape 258"/>
            <p:cNvCxnSpPr/>
            <p:nvPr/>
          </p:nvCxnSpPr>
          <p:spPr>
            <a:xfrm rot="10800000" flipH="1">
              <a:off x="828988" y="3833954"/>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259" name="Shape 259"/>
            <p:cNvPicPr preferRelativeResize="0"/>
            <p:nvPr/>
          </p:nvPicPr>
          <p:blipFill>
            <a:blip r:embed="rId5">
              <a:alphaModFix/>
            </a:blip>
            <a:stretch>
              <a:fillRect/>
            </a:stretch>
          </p:blipFill>
          <p:spPr>
            <a:xfrm>
              <a:off x="663136" y="4198564"/>
              <a:ext cx="368429" cy="422478"/>
            </a:xfrm>
            <a:prstGeom prst="rect">
              <a:avLst/>
            </a:prstGeom>
            <a:noFill/>
            <a:ln>
              <a:noFill/>
            </a:ln>
          </p:spPr>
        </p:pic>
        <p:sp>
          <p:nvSpPr>
            <p:cNvPr id="255" name="Shape 255"/>
            <p:cNvSpPr txBox="1"/>
            <p:nvPr/>
          </p:nvSpPr>
          <p:spPr>
            <a:xfrm>
              <a:off x="2062051" y="1067475"/>
              <a:ext cx="454500" cy="422700"/>
            </a:xfrm>
            <a:prstGeom prst="rect">
              <a:avLst/>
            </a:prstGeom>
            <a:noFill/>
            <a:ln>
              <a:noFill/>
            </a:ln>
          </p:spPr>
          <p:txBody>
            <a:bodyPr lIns="91425" tIns="91425" rIns="91425" bIns="91425" anchor="t" anchorCtr="0">
              <a:noAutofit/>
            </a:bodyPr>
            <a:lstStyle/>
            <a:p>
              <a:pPr algn="ctr"/>
              <a:r>
                <a:rPr lang="en-US" sz="1800" b="1">
                  <a:latin typeface="Courier New"/>
                  <a:ea typeface="Courier New"/>
                  <a:cs typeface="Courier New"/>
                  <a:sym typeface="Courier New"/>
                </a:rPr>
                <a:t>v</a:t>
              </a:r>
            </a:p>
          </p:txBody>
        </p:sp>
        <p:pic>
          <p:nvPicPr>
            <p:cNvPr id="260" name="Shape 260"/>
            <p:cNvPicPr preferRelativeResize="0"/>
            <p:nvPr/>
          </p:nvPicPr>
          <p:blipFill>
            <a:blip r:embed="rId4">
              <a:alphaModFix/>
            </a:blip>
            <a:stretch>
              <a:fillRect/>
            </a:stretch>
          </p:blipFill>
          <p:spPr>
            <a:xfrm>
              <a:off x="483382" y="3447516"/>
              <a:ext cx="712296" cy="447330"/>
            </a:xfrm>
            <a:prstGeom prst="rect">
              <a:avLst/>
            </a:prstGeom>
            <a:noFill/>
            <a:ln>
              <a:noFill/>
            </a:ln>
          </p:spPr>
        </p:pic>
        <p:pic>
          <p:nvPicPr>
            <p:cNvPr id="261" name="Shape 261"/>
            <p:cNvPicPr preferRelativeResize="0"/>
            <p:nvPr/>
          </p:nvPicPr>
          <p:blipFill>
            <a:blip r:embed="rId6">
              <a:alphaModFix/>
            </a:blip>
            <a:stretch>
              <a:fillRect/>
            </a:stretch>
          </p:blipFill>
          <p:spPr>
            <a:xfrm>
              <a:off x="2461345" y="3416939"/>
              <a:ext cx="773701" cy="447330"/>
            </a:xfrm>
            <a:prstGeom prst="rect">
              <a:avLst/>
            </a:prstGeom>
            <a:noFill/>
            <a:ln>
              <a:noFill/>
            </a:ln>
          </p:spPr>
        </p:pic>
        <p:cxnSp>
          <p:nvCxnSpPr>
            <p:cNvPr id="262" name="Shape 262"/>
            <p:cNvCxnSpPr>
              <a:stCxn id="245" idx="2"/>
              <a:endCxn id="261" idx="0"/>
            </p:cNvCxnSpPr>
            <p:nvPr/>
          </p:nvCxnSpPr>
          <p:spPr>
            <a:xfrm flipH="1">
              <a:off x="2848227" y="3062835"/>
              <a:ext cx="350700" cy="353999"/>
            </a:xfrm>
            <a:prstGeom prst="straightConnector1">
              <a:avLst/>
            </a:prstGeom>
            <a:noFill/>
            <a:ln w="19050" cap="flat" cmpd="sng">
              <a:solidFill>
                <a:schemeClr val="dk2"/>
              </a:solidFill>
              <a:prstDash val="solid"/>
              <a:round/>
              <a:headEnd type="none" w="lg" len="lg"/>
              <a:tailEnd type="triangle" w="lg" len="lg"/>
            </a:ln>
          </p:spPr>
        </p:cxnSp>
        <p:pic>
          <p:nvPicPr>
            <p:cNvPr id="263" name="Shape 263"/>
            <p:cNvPicPr preferRelativeResize="0"/>
            <p:nvPr/>
          </p:nvPicPr>
          <p:blipFill>
            <a:blip r:embed="rId6">
              <a:alphaModFix/>
            </a:blip>
            <a:stretch>
              <a:fillRect/>
            </a:stretch>
          </p:blipFill>
          <p:spPr>
            <a:xfrm>
              <a:off x="3317742" y="3419582"/>
              <a:ext cx="773701" cy="447330"/>
            </a:xfrm>
            <a:prstGeom prst="rect">
              <a:avLst/>
            </a:prstGeom>
            <a:noFill/>
            <a:ln>
              <a:noFill/>
            </a:ln>
          </p:spPr>
        </p:pic>
        <p:cxnSp>
          <p:nvCxnSpPr>
            <p:cNvPr id="264" name="Shape 264"/>
            <p:cNvCxnSpPr>
              <a:stCxn id="245" idx="2"/>
              <a:endCxn id="263" idx="0"/>
            </p:cNvCxnSpPr>
            <p:nvPr/>
          </p:nvCxnSpPr>
          <p:spPr>
            <a:xfrm>
              <a:off x="3198927" y="3062835"/>
              <a:ext cx="505800" cy="356699"/>
            </a:xfrm>
            <a:prstGeom prst="straightConnector1">
              <a:avLst/>
            </a:prstGeom>
            <a:noFill/>
            <a:ln w="19050" cap="flat" cmpd="sng">
              <a:solidFill>
                <a:schemeClr val="dk2"/>
              </a:solidFill>
              <a:prstDash val="solid"/>
              <a:round/>
              <a:headEnd type="none" w="lg" len="lg"/>
              <a:tailEnd type="triangle" w="lg" len="lg"/>
            </a:ln>
          </p:spPr>
        </p:cxnSp>
        <p:cxnSp>
          <p:nvCxnSpPr>
            <p:cNvPr id="265" name="Shape 265"/>
            <p:cNvCxnSpPr/>
            <p:nvPr/>
          </p:nvCxnSpPr>
          <p:spPr>
            <a:xfrm rot="10800000" flipH="1">
              <a:off x="3720240" y="3803442"/>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266" name="Shape 266"/>
            <p:cNvPicPr preferRelativeResize="0"/>
            <p:nvPr/>
          </p:nvPicPr>
          <p:blipFill>
            <a:blip r:embed="rId7">
              <a:alphaModFix/>
            </a:blip>
            <a:stretch>
              <a:fillRect/>
            </a:stretch>
          </p:blipFill>
          <p:spPr>
            <a:xfrm>
              <a:off x="3554303" y="4168052"/>
              <a:ext cx="368429" cy="434904"/>
            </a:xfrm>
            <a:prstGeom prst="rect">
              <a:avLst/>
            </a:prstGeom>
            <a:noFill/>
            <a:ln>
              <a:noFill/>
            </a:ln>
          </p:spPr>
        </p:pic>
        <p:grpSp>
          <p:nvGrpSpPr>
            <p:cNvPr id="267" name="Shape 267"/>
            <p:cNvGrpSpPr/>
            <p:nvPr/>
          </p:nvGrpSpPr>
          <p:grpSpPr>
            <a:xfrm>
              <a:off x="2663751" y="3803533"/>
              <a:ext cx="368417" cy="799655"/>
              <a:chOff x="5894436" y="4050013"/>
              <a:chExt cx="285750" cy="612950"/>
            </a:xfrm>
          </p:grpSpPr>
          <p:cxnSp>
            <p:nvCxnSpPr>
              <p:cNvPr id="268" name="Shape 268"/>
              <p:cNvCxnSpPr/>
              <p:nvPr/>
            </p:nvCxnSpPr>
            <p:spPr>
              <a:xfrm rot="10800000" flipH="1">
                <a:off x="6023136"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269" name="Shape 269"/>
              <p:cNvPicPr preferRelativeResize="0"/>
              <p:nvPr/>
            </p:nvPicPr>
            <p:blipFill>
              <a:blip r:embed="rId7">
                <a:alphaModFix/>
              </a:blip>
              <a:stretch>
                <a:fillRect/>
              </a:stretch>
            </p:blipFill>
            <p:spPr>
              <a:xfrm>
                <a:off x="5894436" y="4329588"/>
                <a:ext cx="285750" cy="333375"/>
              </a:xfrm>
              <a:prstGeom prst="rect">
                <a:avLst/>
              </a:prstGeom>
              <a:noFill/>
              <a:ln>
                <a:noFill/>
              </a:ln>
            </p:spPr>
          </p:pic>
        </p:grpSp>
        <p:pic>
          <p:nvPicPr>
            <p:cNvPr id="270" name="Shape 270"/>
            <p:cNvPicPr preferRelativeResize="0"/>
            <p:nvPr/>
          </p:nvPicPr>
          <p:blipFill>
            <a:blip r:embed="rId8">
              <a:alphaModFix/>
            </a:blip>
            <a:stretch>
              <a:fillRect/>
            </a:stretch>
          </p:blipFill>
          <p:spPr>
            <a:xfrm>
              <a:off x="782382" y="2956271"/>
              <a:ext cx="368429" cy="422478"/>
            </a:xfrm>
            <a:prstGeom prst="rect">
              <a:avLst/>
            </a:prstGeom>
            <a:noFill/>
            <a:ln>
              <a:noFill/>
            </a:ln>
          </p:spPr>
        </p:pic>
        <p:pic>
          <p:nvPicPr>
            <p:cNvPr id="271" name="Shape 271"/>
            <p:cNvPicPr preferRelativeResize="0"/>
            <p:nvPr/>
          </p:nvPicPr>
          <p:blipFill>
            <a:blip r:embed="rId9">
              <a:alphaModFix/>
            </a:blip>
            <a:stretch>
              <a:fillRect/>
            </a:stretch>
          </p:blipFill>
          <p:spPr>
            <a:xfrm>
              <a:off x="1818060" y="2965255"/>
              <a:ext cx="368429" cy="434904"/>
            </a:xfrm>
            <a:prstGeom prst="rect">
              <a:avLst/>
            </a:prstGeom>
            <a:noFill/>
            <a:ln>
              <a:noFill/>
            </a:ln>
          </p:spPr>
        </p:pic>
        <p:pic>
          <p:nvPicPr>
            <p:cNvPr id="272" name="Shape 272"/>
            <p:cNvPicPr preferRelativeResize="0"/>
            <p:nvPr/>
          </p:nvPicPr>
          <p:blipFill>
            <a:blip r:embed="rId10">
              <a:alphaModFix/>
            </a:blip>
            <a:stretch>
              <a:fillRect/>
            </a:stretch>
          </p:blipFill>
          <p:spPr>
            <a:xfrm>
              <a:off x="1144750" y="3139674"/>
              <a:ext cx="368429" cy="422478"/>
            </a:xfrm>
            <a:prstGeom prst="rect">
              <a:avLst/>
            </a:prstGeom>
            <a:noFill/>
            <a:ln>
              <a:noFill/>
            </a:ln>
          </p:spPr>
        </p:pic>
        <p:pic>
          <p:nvPicPr>
            <p:cNvPr id="273" name="Shape 273"/>
            <p:cNvPicPr preferRelativeResize="0"/>
            <p:nvPr/>
          </p:nvPicPr>
          <p:blipFill>
            <a:blip r:embed="rId8">
              <a:alphaModFix/>
            </a:blip>
            <a:stretch>
              <a:fillRect/>
            </a:stretch>
          </p:blipFill>
          <p:spPr>
            <a:xfrm>
              <a:off x="2736069" y="2977582"/>
              <a:ext cx="368429" cy="422478"/>
            </a:xfrm>
            <a:prstGeom prst="rect">
              <a:avLst/>
            </a:prstGeom>
            <a:noFill/>
            <a:ln>
              <a:noFill/>
            </a:ln>
          </p:spPr>
        </p:pic>
        <p:pic>
          <p:nvPicPr>
            <p:cNvPr id="274" name="Shape 274"/>
            <p:cNvPicPr preferRelativeResize="0"/>
            <p:nvPr/>
          </p:nvPicPr>
          <p:blipFill>
            <a:blip r:embed="rId10">
              <a:alphaModFix/>
            </a:blip>
            <a:stretch>
              <a:fillRect/>
            </a:stretch>
          </p:blipFill>
          <p:spPr>
            <a:xfrm>
              <a:off x="3396226" y="2949984"/>
              <a:ext cx="368429" cy="422478"/>
            </a:xfrm>
            <a:prstGeom prst="rect">
              <a:avLst/>
            </a:prstGeom>
            <a:noFill/>
            <a:ln>
              <a:noFill/>
            </a:ln>
          </p:spPr>
        </p:pic>
        <p:pic>
          <p:nvPicPr>
            <p:cNvPr id="275" name="Shape 275"/>
            <p:cNvPicPr preferRelativeResize="0"/>
            <p:nvPr/>
          </p:nvPicPr>
          <p:blipFill>
            <a:blip r:embed="rId11">
              <a:alphaModFix/>
            </a:blip>
            <a:stretch>
              <a:fillRect/>
            </a:stretch>
          </p:blipFill>
          <p:spPr>
            <a:xfrm>
              <a:off x="1045471" y="2095156"/>
              <a:ext cx="957916" cy="422478"/>
            </a:xfrm>
            <a:prstGeom prst="rect">
              <a:avLst/>
            </a:prstGeom>
            <a:noFill/>
            <a:ln>
              <a:noFill/>
            </a:ln>
          </p:spPr>
        </p:pic>
        <p:pic>
          <p:nvPicPr>
            <p:cNvPr id="276" name="Shape 276"/>
            <p:cNvPicPr preferRelativeResize="0"/>
            <p:nvPr/>
          </p:nvPicPr>
          <p:blipFill>
            <a:blip r:embed="rId12">
              <a:alphaModFix/>
            </a:blip>
            <a:stretch>
              <a:fillRect/>
            </a:stretch>
          </p:blipFill>
          <p:spPr>
            <a:xfrm>
              <a:off x="2593503" y="2095156"/>
              <a:ext cx="957916" cy="422478"/>
            </a:xfrm>
            <a:prstGeom prst="rect">
              <a:avLst/>
            </a:prstGeom>
            <a:noFill/>
            <a:ln>
              <a:noFill/>
            </a:ln>
          </p:spPr>
        </p:pic>
        <p:pic>
          <p:nvPicPr>
            <p:cNvPr id="244" name="Shape 244"/>
            <p:cNvPicPr preferRelativeResize="0"/>
            <p:nvPr/>
          </p:nvPicPr>
          <p:blipFill>
            <a:blip r:embed="rId13">
              <a:alphaModFix/>
            </a:blip>
            <a:stretch>
              <a:fillRect/>
            </a:stretch>
          </p:blipFill>
          <p:spPr>
            <a:xfrm>
              <a:off x="1787340" y="1818021"/>
              <a:ext cx="1007040" cy="484607"/>
            </a:xfrm>
            <a:prstGeom prst="rect">
              <a:avLst/>
            </a:prstGeom>
            <a:noFill/>
            <a:ln>
              <a:noFill/>
            </a:ln>
          </p:spPr>
        </p:pic>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sz="3200" dirty="0">
                <a:sym typeface="Shadows Into Light"/>
              </a:rPr>
              <a:t>Result of Heap Abstraction: Points-to Graph</a:t>
            </a:r>
          </a:p>
        </p:txBody>
      </p:sp>
      <p:sp>
        <p:nvSpPr>
          <p:cNvPr id="284" name="Shape 284"/>
          <p:cNvSpPr/>
          <p:nvPr/>
        </p:nvSpPr>
        <p:spPr>
          <a:xfrm>
            <a:off x="6466151" y="271722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285" name="Shape 285"/>
          <p:cNvSpPr/>
          <p:nvPr/>
        </p:nvSpPr>
        <p:spPr>
          <a:xfrm>
            <a:off x="6935400" y="192662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286" name="Shape 286"/>
          <p:cNvCxnSpPr/>
          <p:nvPr/>
        </p:nvCxnSpPr>
        <p:spPr>
          <a:xfrm rot="10800000" flipH="1">
            <a:off x="7135498" y="2384714"/>
            <a:ext cx="7200" cy="309300"/>
          </a:xfrm>
          <a:prstGeom prst="straightConnector1">
            <a:avLst/>
          </a:prstGeom>
          <a:noFill/>
          <a:ln w="28575" cap="flat" cmpd="sng">
            <a:solidFill>
              <a:srgbClr val="0000FF"/>
            </a:solidFill>
            <a:prstDash val="solid"/>
            <a:round/>
            <a:headEnd type="triangle" w="lg" len="lg"/>
            <a:tailEnd type="none" w="lg" len="lg"/>
          </a:ln>
        </p:spPr>
      </p:cxnSp>
      <p:cxnSp>
        <p:nvCxnSpPr>
          <p:cNvPr id="287" name="Shape 287"/>
          <p:cNvCxnSpPr>
            <a:endCxn id="284" idx="4"/>
          </p:cNvCxnSpPr>
          <p:nvPr/>
        </p:nvCxnSpPr>
        <p:spPr>
          <a:xfrm rot="10800000" flipH="1">
            <a:off x="6466750" y="3148325"/>
            <a:ext cx="643500" cy="295200"/>
          </a:xfrm>
          <a:prstGeom prst="straightConnector1">
            <a:avLst/>
          </a:prstGeom>
          <a:noFill/>
          <a:ln w="28575" cap="flat" cmpd="sng">
            <a:solidFill>
              <a:srgbClr val="FF0000"/>
            </a:solidFill>
            <a:prstDash val="solid"/>
            <a:round/>
            <a:headEnd type="triangle" w="lg" len="lg"/>
            <a:tailEnd type="none" w="lg" len="lg"/>
          </a:ln>
        </p:spPr>
      </p:cxnSp>
      <p:cxnSp>
        <p:nvCxnSpPr>
          <p:cNvPr id="288" name="Shape 288"/>
          <p:cNvCxnSpPr>
            <a:endCxn id="284" idx="4"/>
          </p:cNvCxnSpPr>
          <p:nvPr/>
        </p:nvCxnSpPr>
        <p:spPr>
          <a:xfrm rot="10800000">
            <a:off x="7110249" y="3148325"/>
            <a:ext cx="677400" cy="281400"/>
          </a:xfrm>
          <a:prstGeom prst="straightConnector1">
            <a:avLst/>
          </a:prstGeom>
          <a:noFill/>
          <a:ln w="28575" cap="flat" cmpd="sng">
            <a:solidFill>
              <a:srgbClr val="FF0000"/>
            </a:solidFill>
            <a:prstDash val="solid"/>
            <a:round/>
            <a:headEnd type="triangle" w="lg" len="lg"/>
            <a:tailEnd type="none" w="lg" len="lg"/>
          </a:ln>
        </p:spPr>
      </p:cxnSp>
      <p:sp>
        <p:nvSpPr>
          <p:cNvPr id="289" name="Shape 289"/>
          <p:cNvSpPr/>
          <p:nvPr/>
        </p:nvSpPr>
        <p:spPr>
          <a:xfrm>
            <a:off x="5713251" y="348537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290" name="Shape 290"/>
          <p:cNvSpPr/>
          <p:nvPr/>
        </p:nvSpPr>
        <p:spPr>
          <a:xfrm>
            <a:off x="7406651" y="345635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cxnSp>
        <p:nvCxnSpPr>
          <p:cNvPr id="291" name="Shape 291"/>
          <p:cNvCxnSpPr>
            <a:stCxn id="292" idx="0"/>
            <a:endCxn id="289" idx="4"/>
          </p:cNvCxnSpPr>
          <p:nvPr/>
        </p:nvCxnSpPr>
        <p:spPr>
          <a:xfrm rot="10800000" flipH="1">
            <a:off x="6353817" y="3916475"/>
            <a:ext cx="3600" cy="407100"/>
          </a:xfrm>
          <a:prstGeom prst="straightConnector1">
            <a:avLst/>
          </a:prstGeom>
          <a:noFill/>
          <a:ln w="28575" cap="flat" cmpd="sng">
            <a:solidFill>
              <a:srgbClr val="FF0000"/>
            </a:solidFill>
            <a:prstDash val="solid"/>
            <a:round/>
            <a:headEnd type="triangle" w="lg" len="lg"/>
            <a:tailEnd type="none" w="lg" len="lg"/>
          </a:ln>
        </p:spPr>
      </p:cxnSp>
      <p:sp>
        <p:nvSpPr>
          <p:cNvPr id="292" name="Shape 292"/>
          <p:cNvSpPr/>
          <p:nvPr/>
        </p:nvSpPr>
        <p:spPr>
          <a:xfrm>
            <a:off x="5760567" y="4323575"/>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cxnSp>
        <p:nvCxnSpPr>
          <p:cNvPr id="293" name="Shape 293"/>
          <p:cNvCxnSpPr>
            <a:stCxn id="294" idx="0"/>
            <a:endCxn id="295" idx="4"/>
          </p:cNvCxnSpPr>
          <p:nvPr/>
        </p:nvCxnSpPr>
        <p:spPr>
          <a:xfrm rot="10800000">
            <a:off x="8016425" y="3894440"/>
            <a:ext cx="0" cy="407100"/>
          </a:xfrm>
          <a:prstGeom prst="straightConnector1">
            <a:avLst/>
          </a:prstGeom>
          <a:noFill/>
          <a:ln w="28575" cap="flat" cmpd="sng">
            <a:solidFill>
              <a:srgbClr val="FF0000"/>
            </a:solidFill>
            <a:prstDash val="solid"/>
            <a:round/>
            <a:headEnd type="triangle" w="lg" len="lg"/>
            <a:tailEnd type="none" w="lg" len="lg"/>
          </a:ln>
        </p:spPr>
      </p:cxnSp>
      <p:sp>
        <p:nvSpPr>
          <p:cNvPr id="294" name="Shape 294"/>
          <p:cNvSpPr/>
          <p:nvPr/>
        </p:nvSpPr>
        <p:spPr>
          <a:xfrm>
            <a:off x="7423175" y="4301540"/>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296" name="Shape 296"/>
          <p:cNvSpPr/>
          <p:nvPr/>
        </p:nvSpPr>
        <p:spPr>
          <a:xfrm>
            <a:off x="6150117" y="514857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297" name="Shape 297"/>
          <p:cNvCxnSpPr>
            <a:stCxn id="292" idx="4"/>
            <a:endCxn id="296" idx="0"/>
          </p:cNvCxnSpPr>
          <p:nvPr/>
        </p:nvCxnSpPr>
        <p:spPr>
          <a:xfrm>
            <a:off x="6353817" y="4754675"/>
            <a:ext cx="0" cy="393900"/>
          </a:xfrm>
          <a:prstGeom prst="straightConnector1">
            <a:avLst/>
          </a:prstGeom>
          <a:noFill/>
          <a:ln w="28575" cap="flat" cmpd="sng">
            <a:solidFill>
              <a:srgbClr val="0000FF"/>
            </a:solidFill>
            <a:prstDash val="solid"/>
            <a:round/>
            <a:headEnd type="triangle" w="lg" len="lg"/>
            <a:tailEnd type="none" w="lg" len="lg"/>
          </a:ln>
        </p:spPr>
      </p:cxnSp>
      <p:sp>
        <p:nvSpPr>
          <p:cNvPr id="298" name="Shape 298"/>
          <p:cNvSpPr/>
          <p:nvPr/>
        </p:nvSpPr>
        <p:spPr>
          <a:xfrm>
            <a:off x="7812725" y="5128588"/>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299" name="Shape 299"/>
          <p:cNvCxnSpPr>
            <a:stCxn id="300" idx="4"/>
            <a:endCxn id="298" idx="0"/>
          </p:cNvCxnSpPr>
          <p:nvPr/>
        </p:nvCxnSpPr>
        <p:spPr>
          <a:xfrm>
            <a:off x="8016425" y="4734688"/>
            <a:ext cx="0" cy="393900"/>
          </a:xfrm>
          <a:prstGeom prst="straightConnector1">
            <a:avLst/>
          </a:prstGeom>
          <a:noFill/>
          <a:ln w="28575" cap="flat" cmpd="sng">
            <a:solidFill>
              <a:srgbClr val="0000FF"/>
            </a:solidFill>
            <a:prstDash val="solid"/>
            <a:round/>
            <a:headEnd type="triangle" w="lg" len="lg"/>
            <a:tailEnd type="none" w="lg" len="lg"/>
          </a:ln>
        </p:spPr>
      </p:cxnSp>
      <p:sp>
        <p:nvSpPr>
          <p:cNvPr id="301" name="Shape 301"/>
          <p:cNvSpPr txBox="1"/>
          <p:nvPr/>
        </p:nvSpPr>
        <p:spPr>
          <a:xfrm>
            <a:off x="5959051" y="2944012"/>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floors</a:t>
            </a:r>
          </a:p>
        </p:txBody>
      </p:sp>
      <p:sp>
        <p:nvSpPr>
          <p:cNvPr id="302" name="Shape 302"/>
          <p:cNvSpPr txBox="1"/>
          <p:nvPr/>
        </p:nvSpPr>
        <p:spPr>
          <a:xfrm>
            <a:off x="5806651" y="38380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303" name="Shape 303"/>
          <p:cNvSpPr txBox="1"/>
          <p:nvPr/>
        </p:nvSpPr>
        <p:spPr>
          <a:xfrm>
            <a:off x="7994583" y="38380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304" name="Shape 304"/>
          <p:cNvSpPr txBox="1"/>
          <p:nvPr/>
        </p:nvSpPr>
        <p:spPr>
          <a:xfrm>
            <a:off x="7558171" y="2923242"/>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events</a:t>
            </a:r>
          </a:p>
        </p:txBody>
      </p:sp>
      <p:cxnSp>
        <p:nvCxnSpPr>
          <p:cNvPr id="305" name="Shape 305"/>
          <p:cNvCxnSpPr>
            <a:endCxn id="306" idx="0"/>
          </p:cNvCxnSpPr>
          <p:nvPr/>
        </p:nvCxnSpPr>
        <p:spPr>
          <a:xfrm flipH="1">
            <a:off x="1558469" y="3159572"/>
            <a:ext cx="732300" cy="263700"/>
          </a:xfrm>
          <a:prstGeom prst="straightConnector1">
            <a:avLst/>
          </a:prstGeom>
          <a:noFill/>
          <a:ln w="19050" cap="flat" cmpd="sng">
            <a:solidFill>
              <a:schemeClr val="dk2"/>
            </a:solidFill>
            <a:prstDash val="solid"/>
            <a:round/>
            <a:headEnd type="none" w="lg" len="lg"/>
            <a:tailEnd type="triangle" w="lg" len="lg"/>
          </a:ln>
        </p:spPr>
      </p:cxnSp>
      <p:cxnSp>
        <p:nvCxnSpPr>
          <p:cNvPr id="307" name="Shape 307"/>
          <p:cNvCxnSpPr>
            <a:stCxn id="308" idx="2"/>
            <a:endCxn id="309" idx="0"/>
          </p:cNvCxnSpPr>
          <p:nvPr/>
        </p:nvCxnSpPr>
        <p:spPr>
          <a:xfrm>
            <a:off x="2290860" y="3159879"/>
            <a:ext cx="908100" cy="275700"/>
          </a:xfrm>
          <a:prstGeom prst="straightConnector1">
            <a:avLst/>
          </a:prstGeom>
          <a:noFill/>
          <a:ln w="19050" cap="flat" cmpd="sng">
            <a:solidFill>
              <a:schemeClr val="dk2"/>
            </a:solidFill>
            <a:prstDash val="solid"/>
            <a:round/>
            <a:headEnd type="none" w="lg" len="lg"/>
            <a:tailEnd type="triangle" w="lg" len="lg"/>
          </a:ln>
        </p:spPr>
      </p:cxnSp>
      <p:pic>
        <p:nvPicPr>
          <p:cNvPr id="306" name="Shape 306"/>
          <p:cNvPicPr preferRelativeResize="0"/>
          <p:nvPr/>
        </p:nvPicPr>
        <p:blipFill>
          <a:blip r:embed="rId3">
            <a:alphaModFix/>
          </a:blip>
          <a:stretch>
            <a:fillRect/>
          </a:stretch>
        </p:blipFill>
        <p:spPr>
          <a:xfrm>
            <a:off x="1042668" y="3423273"/>
            <a:ext cx="1031602" cy="484607"/>
          </a:xfrm>
          <a:prstGeom prst="rect">
            <a:avLst/>
          </a:prstGeom>
          <a:noFill/>
          <a:ln>
            <a:noFill/>
          </a:ln>
        </p:spPr>
      </p:pic>
      <p:pic>
        <p:nvPicPr>
          <p:cNvPr id="309" name="Shape 309"/>
          <p:cNvPicPr preferRelativeResize="0"/>
          <p:nvPr/>
        </p:nvPicPr>
        <p:blipFill>
          <a:blip r:embed="rId3">
            <a:alphaModFix/>
          </a:blip>
          <a:stretch>
            <a:fillRect/>
          </a:stretch>
        </p:blipFill>
        <p:spPr>
          <a:xfrm>
            <a:off x="2683126" y="3435478"/>
            <a:ext cx="1031602" cy="484607"/>
          </a:xfrm>
          <a:prstGeom prst="rect">
            <a:avLst/>
          </a:prstGeom>
          <a:noFill/>
          <a:ln>
            <a:noFill/>
          </a:ln>
        </p:spPr>
      </p:pic>
      <p:pic>
        <p:nvPicPr>
          <p:cNvPr id="310" name="Shape 310"/>
          <p:cNvPicPr preferRelativeResize="0"/>
          <p:nvPr/>
        </p:nvPicPr>
        <p:blipFill>
          <a:blip r:embed="rId4">
            <a:alphaModFix/>
          </a:blip>
          <a:stretch>
            <a:fillRect/>
          </a:stretch>
        </p:blipFill>
        <p:spPr>
          <a:xfrm>
            <a:off x="1112194" y="4304766"/>
            <a:ext cx="712296" cy="447330"/>
          </a:xfrm>
          <a:prstGeom prst="rect">
            <a:avLst/>
          </a:prstGeom>
          <a:noFill/>
          <a:ln>
            <a:noFill/>
          </a:ln>
        </p:spPr>
      </p:pic>
      <p:pic>
        <p:nvPicPr>
          <p:cNvPr id="311" name="Shape 311"/>
          <p:cNvPicPr preferRelativeResize="0"/>
          <p:nvPr/>
        </p:nvPicPr>
        <p:blipFill>
          <a:blip r:embed="rId4">
            <a:alphaModFix/>
          </a:blip>
          <a:stretch>
            <a:fillRect/>
          </a:stretch>
        </p:blipFill>
        <p:spPr>
          <a:xfrm>
            <a:off x="1817206" y="4304701"/>
            <a:ext cx="712296" cy="447330"/>
          </a:xfrm>
          <a:prstGeom prst="rect">
            <a:avLst/>
          </a:prstGeom>
          <a:noFill/>
          <a:ln>
            <a:noFill/>
          </a:ln>
        </p:spPr>
      </p:pic>
      <p:cxnSp>
        <p:nvCxnSpPr>
          <p:cNvPr id="312" name="Shape 312"/>
          <p:cNvCxnSpPr>
            <a:stCxn id="306" idx="2"/>
            <a:endCxn id="311" idx="0"/>
          </p:cNvCxnSpPr>
          <p:nvPr/>
        </p:nvCxnSpPr>
        <p:spPr>
          <a:xfrm>
            <a:off x="1558469" y="3907881"/>
            <a:ext cx="615000" cy="396899"/>
          </a:xfrm>
          <a:prstGeom prst="straightConnector1">
            <a:avLst/>
          </a:prstGeom>
          <a:noFill/>
          <a:ln w="19050" cap="flat" cmpd="sng">
            <a:solidFill>
              <a:schemeClr val="dk2"/>
            </a:solidFill>
            <a:prstDash val="solid"/>
            <a:round/>
            <a:headEnd type="none" w="lg" len="lg"/>
            <a:tailEnd type="triangle" w="lg" len="lg"/>
          </a:ln>
        </p:spPr>
      </p:cxnSp>
      <p:cxnSp>
        <p:nvCxnSpPr>
          <p:cNvPr id="313" name="Shape 313"/>
          <p:cNvCxnSpPr/>
          <p:nvPr/>
        </p:nvCxnSpPr>
        <p:spPr>
          <a:xfrm flipH="1">
            <a:off x="839669" y="3907880"/>
            <a:ext cx="718800" cy="372600"/>
          </a:xfrm>
          <a:prstGeom prst="straightConnector1">
            <a:avLst/>
          </a:prstGeom>
          <a:noFill/>
          <a:ln w="19050" cap="flat" cmpd="sng">
            <a:solidFill>
              <a:schemeClr val="dk2"/>
            </a:solidFill>
            <a:prstDash val="solid"/>
            <a:round/>
            <a:headEnd type="none" w="lg" len="lg"/>
            <a:tailEnd type="triangle" w="lg" len="lg"/>
          </a:ln>
        </p:spPr>
      </p:cxnSp>
      <p:cxnSp>
        <p:nvCxnSpPr>
          <p:cNvPr id="314" name="Shape 314"/>
          <p:cNvCxnSpPr>
            <a:stCxn id="306" idx="2"/>
            <a:endCxn id="310" idx="0"/>
          </p:cNvCxnSpPr>
          <p:nvPr/>
        </p:nvCxnSpPr>
        <p:spPr>
          <a:xfrm flipH="1">
            <a:off x="1468469" y="3907881"/>
            <a:ext cx="90000" cy="396899"/>
          </a:xfrm>
          <a:prstGeom prst="straightConnector1">
            <a:avLst/>
          </a:prstGeom>
          <a:noFill/>
          <a:ln w="19050" cap="flat" cmpd="sng">
            <a:solidFill>
              <a:schemeClr val="dk2"/>
            </a:solidFill>
            <a:prstDash val="solid"/>
            <a:round/>
            <a:headEnd type="none" w="lg" len="lg"/>
            <a:tailEnd type="triangle" w="lg" len="lg"/>
          </a:ln>
        </p:spPr>
      </p:cxnSp>
      <p:grpSp>
        <p:nvGrpSpPr>
          <p:cNvPr id="315" name="Shape 315"/>
          <p:cNvGrpSpPr/>
          <p:nvPr/>
        </p:nvGrpSpPr>
        <p:grpSpPr>
          <a:xfrm>
            <a:off x="2031971" y="4691295"/>
            <a:ext cx="368417" cy="787228"/>
            <a:chOff x="8348800" y="4050013"/>
            <a:chExt cx="285750" cy="603425"/>
          </a:xfrm>
        </p:grpSpPr>
        <p:cxnSp>
          <p:nvCxnSpPr>
            <p:cNvPr id="316" name="Shape 316"/>
            <p:cNvCxnSpPr/>
            <p:nvPr/>
          </p:nvCxnSpPr>
          <p:spPr>
            <a:xfrm rot="10800000" flipH="1">
              <a:off x="8486885"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317" name="Shape 317"/>
            <p:cNvPicPr preferRelativeResize="0"/>
            <p:nvPr/>
          </p:nvPicPr>
          <p:blipFill>
            <a:blip r:embed="rId5">
              <a:alphaModFix/>
            </a:blip>
            <a:stretch>
              <a:fillRect/>
            </a:stretch>
          </p:blipFill>
          <p:spPr>
            <a:xfrm>
              <a:off x="8348800" y="4329588"/>
              <a:ext cx="285750" cy="323850"/>
            </a:xfrm>
            <a:prstGeom prst="rect">
              <a:avLst/>
            </a:prstGeom>
            <a:noFill/>
            <a:ln>
              <a:noFill/>
            </a:ln>
          </p:spPr>
        </p:pic>
      </p:grpSp>
      <p:cxnSp>
        <p:nvCxnSpPr>
          <p:cNvPr id="318" name="Shape 318"/>
          <p:cNvCxnSpPr>
            <a:endCxn id="319" idx="2"/>
          </p:cNvCxnSpPr>
          <p:nvPr/>
        </p:nvCxnSpPr>
        <p:spPr>
          <a:xfrm rot="10800000" flipH="1">
            <a:off x="2284801" y="2347425"/>
            <a:ext cx="4500" cy="305400"/>
          </a:xfrm>
          <a:prstGeom prst="straightConnector1">
            <a:avLst/>
          </a:prstGeom>
          <a:noFill/>
          <a:ln w="19050" cap="flat" cmpd="sng">
            <a:solidFill>
              <a:schemeClr val="dk2"/>
            </a:solidFill>
            <a:prstDash val="solid"/>
            <a:round/>
            <a:headEnd type="triangle" w="lg" len="lg"/>
            <a:tailEnd type="none" w="lg" len="lg"/>
          </a:ln>
        </p:spPr>
      </p:cxnSp>
      <p:cxnSp>
        <p:nvCxnSpPr>
          <p:cNvPr id="320" name="Shape 320"/>
          <p:cNvCxnSpPr>
            <a:stCxn id="321" idx="0"/>
          </p:cNvCxnSpPr>
          <p:nvPr/>
        </p:nvCxnSpPr>
        <p:spPr>
          <a:xfrm rot="10800000" flipH="1">
            <a:off x="1496698" y="4691314"/>
            <a:ext cx="6000" cy="364500"/>
          </a:xfrm>
          <a:prstGeom prst="straightConnector1">
            <a:avLst/>
          </a:prstGeom>
          <a:noFill/>
          <a:ln w="19050" cap="flat" cmpd="sng">
            <a:solidFill>
              <a:schemeClr val="dk2"/>
            </a:solidFill>
            <a:prstDash val="solid"/>
            <a:round/>
            <a:headEnd type="none" w="lg" len="lg"/>
            <a:tailEnd type="triangle" w="lg" len="lg"/>
          </a:ln>
        </p:spPr>
      </p:cxnSp>
      <p:pic>
        <p:nvPicPr>
          <p:cNvPr id="321" name="Shape 321"/>
          <p:cNvPicPr preferRelativeResize="0"/>
          <p:nvPr/>
        </p:nvPicPr>
        <p:blipFill>
          <a:blip r:embed="rId5">
            <a:alphaModFix/>
          </a:blip>
          <a:stretch>
            <a:fillRect/>
          </a:stretch>
        </p:blipFill>
        <p:spPr>
          <a:xfrm>
            <a:off x="1312485" y="5055814"/>
            <a:ext cx="368429" cy="422478"/>
          </a:xfrm>
          <a:prstGeom prst="rect">
            <a:avLst/>
          </a:prstGeom>
          <a:noFill/>
          <a:ln>
            <a:noFill/>
          </a:ln>
        </p:spPr>
      </p:pic>
      <p:cxnSp>
        <p:nvCxnSpPr>
          <p:cNvPr id="322" name="Shape 322"/>
          <p:cNvCxnSpPr/>
          <p:nvPr/>
        </p:nvCxnSpPr>
        <p:spPr>
          <a:xfrm rot="10800000" flipH="1">
            <a:off x="828988" y="4691204"/>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323" name="Shape 323"/>
          <p:cNvPicPr preferRelativeResize="0"/>
          <p:nvPr/>
        </p:nvPicPr>
        <p:blipFill>
          <a:blip r:embed="rId5">
            <a:alphaModFix/>
          </a:blip>
          <a:stretch>
            <a:fillRect/>
          </a:stretch>
        </p:blipFill>
        <p:spPr>
          <a:xfrm>
            <a:off x="663137" y="5055814"/>
            <a:ext cx="368429" cy="422478"/>
          </a:xfrm>
          <a:prstGeom prst="rect">
            <a:avLst/>
          </a:prstGeom>
          <a:noFill/>
          <a:ln>
            <a:noFill/>
          </a:ln>
        </p:spPr>
      </p:pic>
      <p:sp>
        <p:nvSpPr>
          <p:cNvPr id="319" name="Shape 319"/>
          <p:cNvSpPr txBox="1"/>
          <p:nvPr/>
        </p:nvSpPr>
        <p:spPr>
          <a:xfrm>
            <a:off x="2062051" y="1924725"/>
            <a:ext cx="454500" cy="422700"/>
          </a:xfrm>
          <a:prstGeom prst="rect">
            <a:avLst/>
          </a:prstGeom>
          <a:noFill/>
          <a:ln>
            <a:noFill/>
          </a:ln>
        </p:spPr>
        <p:txBody>
          <a:bodyPr lIns="91425" tIns="91425" rIns="91425" bIns="91425" anchor="t" anchorCtr="0">
            <a:noAutofit/>
          </a:bodyPr>
          <a:lstStyle/>
          <a:p>
            <a:pPr algn="ctr"/>
            <a:r>
              <a:rPr lang="en-US" sz="1800" b="1">
                <a:latin typeface="Courier New"/>
                <a:ea typeface="Courier New"/>
                <a:cs typeface="Courier New"/>
                <a:sym typeface="Courier New"/>
              </a:rPr>
              <a:t>v</a:t>
            </a:r>
          </a:p>
        </p:txBody>
      </p:sp>
      <p:pic>
        <p:nvPicPr>
          <p:cNvPr id="324" name="Shape 324"/>
          <p:cNvPicPr preferRelativeResize="0"/>
          <p:nvPr/>
        </p:nvPicPr>
        <p:blipFill>
          <a:blip r:embed="rId4">
            <a:alphaModFix/>
          </a:blip>
          <a:stretch>
            <a:fillRect/>
          </a:stretch>
        </p:blipFill>
        <p:spPr>
          <a:xfrm>
            <a:off x="483382" y="4304766"/>
            <a:ext cx="712296" cy="447330"/>
          </a:xfrm>
          <a:prstGeom prst="rect">
            <a:avLst/>
          </a:prstGeom>
          <a:noFill/>
          <a:ln>
            <a:noFill/>
          </a:ln>
        </p:spPr>
      </p:pic>
      <p:pic>
        <p:nvPicPr>
          <p:cNvPr id="325" name="Shape 325"/>
          <p:cNvPicPr preferRelativeResize="0"/>
          <p:nvPr/>
        </p:nvPicPr>
        <p:blipFill>
          <a:blip r:embed="rId6">
            <a:alphaModFix/>
          </a:blip>
          <a:stretch>
            <a:fillRect/>
          </a:stretch>
        </p:blipFill>
        <p:spPr>
          <a:xfrm>
            <a:off x="2461346" y="4274189"/>
            <a:ext cx="773701" cy="447330"/>
          </a:xfrm>
          <a:prstGeom prst="rect">
            <a:avLst/>
          </a:prstGeom>
          <a:noFill/>
          <a:ln>
            <a:noFill/>
          </a:ln>
        </p:spPr>
      </p:pic>
      <p:cxnSp>
        <p:nvCxnSpPr>
          <p:cNvPr id="326" name="Shape 326"/>
          <p:cNvCxnSpPr>
            <a:stCxn id="309" idx="2"/>
            <a:endCxn id="325" idx="0"/>
          </p:cNvCxnSpPr>
          <p:nvPr/>
        </p:nvCxnSpPr>
        <p:spPr>
          <a:xfrm flipH="1">
            <a:off x="2848227" y="3920086"/>
            <a:ext cx="350700" cy="353999"/>
          </a:xfrm>
          <a:prstGeom prst="straightConnector1">
            <a:avLst/>
          </a:prstGeom>
          <a:noFill/>
          <a:ln w="19050" cap="flat" cmpd="sng">
            <a:solidFill>
              <a:schemeClr val="dk2"/>
            </a:solidFill>
            <a:prstDash val="solid"/>
            <a:round/>
            <a:headEnd type="none" w="lg" len="lg"/>
            <a:tailEnd type="triangle" w="lg" len="lg"/>
          </a:ln>
        </p:spPr>
      </p:cxnSp>
      <p:pic>
        <p:nvPicPr>
          <p:cNvPr id="327" name="Shape 327"/>
          <p:cNvPicPr preferRelativeResize="0"/>
          <p:nvPr/>
        </p:nvPicPr>
        <p:blipFill>
          <a:blip r:embed="rId6">
            <a:alphaModFix/>
          </a:blip>
          <a:stretch>
            <a:fillRect/>
          </a:stretch>
        </p:blipFill>
        <p:spPr>
          <a:xfrm>
            <a:off x="3317743" y="4276832"/>
            <a:ext cx="773701" cy="447330"/>
          </a:xfrm>
          <a:prstGeom prst="rect">
            <a:avLst/>
          </a:prstGeom>
          <a:noFill/>
          <a:ln>
            <a:noFill/>
          </a:ln>
        </p:spPr>
      </p:pic>
      <p:cxnSp>
        <p:nvCxnSpPr>
          <p:cNvPr id="328" name="Shape 328"/>
          <p:cNvCxnSpPr>
            <a:stCxn id="309" idx="2"/>
            <a:endCxn id="327" idx="0"/>
          </p:cNvCxnSpPr>
          <p:nvPr/>
        </p:nvCxnSpPr>
        <p:spPr>
          <a:xfrm>
            <a:off x="3198927" y="3920086"/>
            <a:ext cx="505800" cy="356699"/>
          </a:xfrm>
          <a:prstGeom prst="straightConnector1">
            <a:avLst/>
          </a:prstGeom>
          <a:noFill/>
          <a:ln w="19050" cap="flat" cmpd="sng">
            <a:solidFill>
              <a:schemeClr val="dk2"/>
            </a:solidFill>
            <a:prstDash val="solid"/>
            <a:round/>
            <a:headEnd type="none" w="lg" len="lg"/>
            <a:tailEnd type="triangle" w="lg" len="lg"/>
          </a:ln>
        </p:spPr>
      </p:cxnSp>
      <p:cxnSp>
        <p:nvCxnSpPr>
          <p:cNvPr id="329" name="Shape 329"/>
          <p:cNvCxnSpPr/>
          <p:nvPr/>
        </p:nvCxnSpPr>
        <p:spPr>
          <a:xfrm rot="10800000" flipH="1">
            <a:off x="3720240" y="4660692"/>
            <a:ext cx="12300" cy="375600"/>
          </a:xfrm>
          <a:prstGeom prst="straightConnector1">
            <a:avLst/>
          </a:prstGeom>
          <a:noFill/>
          <a:ln w="19050" cap="flat" cmpd="sng">
            <a:solidFill>
              <a:schemeClr val="dk2"/>
            </a:solidFill>
            <a:prstDash val="solid"/>
            <a:round/>
            <a:headEnd type="none" w="lg" len="lg"/>
            <a:tailEnd type="triangle" w="lg" len="lg"/>
          </a:ln>
        </p:spPr>
      </p:cxnSp>
      <p:pic>
        <p:nvPicPr>
          <p:cNvPr id="330" name="Shape 330"/>
          <p:cNvPicPr preferRelativeResize="0"/>
          <p:nvPr/>
        </p:nvPicPr>
        <p:blipFill>
          <a:blip r:embed="rId7">
            <a:alphaModFix/>
          </a:blip>
          <a:stretch>
            <a:fillRect/>
          </a:stretch>
        </p:blipFill>
        <p:spPr>
          <a:xfrm>
            <a:off x="3554304" y="5025302"/>
            <a:ext cx="368429" cy="434904"/>
          </a:xfrm>
          <a:prstGeom prst="rect">
            <a:avLst/>
          </a:prstGeom>
          <a:noFill/>
          <a:ln>
            <a:noFill/>
          </a:ln>
        </p:spPr>
      </p:pic>
      <p:grpSp>
        <p:nvGrpSpPr>
          <p:cNvPr id="331" name="Shape 331"/>
          <p:cNvGrpSpPr/>
          <p:nvPr/>
        </p:nvGrpSpPr>
        <p:grpSpPr>
          <a:xfrm>
            <a:off x="2663752" y="4660784"/>
            <a:ext cx="368417" cy="799655"/>
            <a:chOff x="5894436" y="4050013"/>
            <a:chExt cx="285750" cy="612950"/>
          </a:xfrm>
        </p:grpSpPr>
        <p:cxnSp>
          <p:nvCxnSpPr>
            <p:cNvPr id="332" name="Shape 332"/>
            <p:cNvCxnSpPr/>
            <p:nvPr/>
          </p:nvCxnSpPr>
          <p:spPr>
            <a:xfrm rot="10800000" flipH="1">
              <a:off x="6023136" y="4050013"/>
              <a:ext cx="9599" cy="288000"/>
            </a:xfrm>
            <a:prstGeom prst="straightConnector1">
              <a:avLst/>
            </a:prstGeom>
            <a:noFill/>
            <a:ln w="19050" cap="flat" cmpd="sng">
              <a:solidFill>
                <a:schemeClr val="dk2"/>
              </a:solidFill>
              <a:prstDash val="solid"/>
              <a:round/>
              <a:headEnd type="none" w="lg" len="lg"/>
              <a:tailEnd type="triangle" w="lg" len="lg"/>
            </a:ln>
          </p:spPr>
        </p:cxnSp>
        <p:pic>
          <p:nvPicPr>
            <p:cNvPr id="333" name="Shape 333"/>
            <p:cNvPicPr preferRelativeResize="0"/>
            <p:nvPr/>
          </p:nvPicPr>
          <p:blipFill>
            <a:blip r:embed="rId7">
              <a:alphaModFix/>
            </a:blip>
            <a:stretch>
              <a:fillRect/>
            </a:stretch>
          </p:blipFill>
          <p:spPr>
            <a:xfrm>
              <a:off x="5894436" y="4329588"/>
              <a:ext cx="285750" cy="333375"/>
            </a:xfrm>
            <a:prstGeom prst="rect">
              <a:avLst/>
            </a:prstGeom>
            <a:noFill/>
            <a:ln>
              <a:noFill/>
            </a:ln>
          </p:spPr>
        </p:pic>
      </p:grpSp>
      <p:pic>
        <p:nvPicPr>
          <p:cNvPr id="334" name="Shape 334"/>
          <p:cNvPicPr preferRelativeResize="0"/>
          <p:nvPr/>
        </p:nvPicPr>
        <p:blipFill>
          <a:blip r:embed="rId8">
            <a:alphaModFix/>
          </a:blip>
          <a:stretch>
            <a:fillRect/>
          </a:stretch>
        </p:blipFill>
        <p:spPr>
          <a:xfrm>
            <a:off x="782383" y="3813521"/>
            <a:ext cx="368429" cy="422478"/>
          </a:xfrm>
          <a:prstGeom prst="rect">
            <a:avLst/>
          </a:prstGeom>
          <a:noFill/>
          <a:ln>
            <a:noFill/>
          </a:ln>
        </p:spPr>
      </p:pic>
      <p:pic>
        <p:nvPicPr>
          <p:cNvPr id="335" name="Shape 335"/>
          <p:cNvPicPr preferRelativeResize="0"/>
          <p:nvPr/>
        </p:nvPicPr>
        <p:blipFill>
          <a:blip r:embed="rId9">
            <a:alphaModFix/>
          </a:blip>
          <a:stretch>
            <a:fillRect/>
          </a:stretch>
        </p:blipFill>
        <p:spPr>
          <a:xfrm>
            <a:off x="1818061" y="3822505"/>
            <a:ext cx="368429" cy="434904"/>
          </a:xfrm>
          <a:prstGeom prst="rect">
            <a:avLst/>
          </a:prstGeom>
          <a:noFill/>
          <a:ln>
            <a:noFill/>
          </a:ln>
        </p:spPr>
      </p:pic>
      <p:pic>
        <p:nvPicPr>
          <p:cNvPr id="336" name="Shape 336"/>
          <p:cNvPicPr preferRelativeResize="0"/>
          <p:nvPr/>
        </p:nvPicPr>
        <p:blipFill>
          <a:blip r:embed="rId10">
            <a:alphaModFix/>
          </a:blip>
          <a:stretch>
            <a:fillRect/>
          </a:stretch>
        </p:blipFill>
        <p:spPr>
          <a:xfrm>
            <a:off x="1144751" y="3996924"/>
            <a:ext cx="368429" cy="422478"/>
          </a:xfrm>
          <a:prstGeom prst="rect">
            <a:avLst/>
          </a:prstGeom>
          <a:noFill/>
          <a:ln>
            <a:noFill/>
          </a:ln>
        </p:spPr>
      </p:pic>
      <p:pic>
        <p:nvPicPr>
          <p:cNvPr id="337" name="Shape 337"/>
          <p:cNvPicPr preferRelativeResize="0"/>
          <p:nvPr/>
        </p:nvPicPr>
        <p:blipFill>
          <a:blip r:embed="rId8">
            <a:alphaModFix/>
          </a:blip>
          <a:stretch>
            <a:fillRect/>
          </a:stretch>
        </p:blipFill>
        <p:spPr>
          <a:xfrm>
            <a:off x="2736070" y="3834832"/>
            <a:ext cx="368429" cy="422478"/>
          </a:xfrm>
          <a:prstGeom prst="rect">
            <a:avLst/>
          </a:prstGeom>
          <a:noFill/>
          <a:ln>
            <a:noFill/>
          </a:ln>
        </p:spPr>
      </p:pic>
      <p:pic>
        <p:nvPicPr>
          <p:cNvPr id="338" name="Shape 338"/>
          <p:cNvPicPr preferRelativeResize="0"/>
          <p:nvPr/>
        </p:nvPicPr>
        <p:blipFill>
          <a:blip r:embed="rId10">
            <a:alphaModFix/>
          </a:blip>
          <a:stretch>
            <a:fillRect/>
          </a:stretch>
        </p:blipFill>
        <p:spPr>
          <a:xfrm>
            <a:off x="3396227" y="3807234"/>
            <a:ext cx="368429" cy="422478"/>
          </a:xfrm>
          <a:prstGeom prst="rect">
            <a:avLst/>
          </a:prstGeom>
          <a:noFill/>
          <a:ln>
            <a:noFill/>
          </a:ln>
        </p:spPr>
      </p:pic>
      <p:pic>
        <p:nvPicPr>
          <p:cNvPr id="339" name="Shape 339"/>
          <p:cNvPicPr preferRelativeResize="0"/>
          <p:nvPr/>
        </p:nvPicPr>
        <p:blipFill>
          <a:blip r:embed="rId11">
            <a:alphaModFix/>
          </a:blip>
          <a:stretch>
            <a:fillRect/>
          </a:stretch>
        </p:blipFill>
        <p:spPr>
          <a:xfrm>
            <a:off x="1045471" y="2952406"/>
            <a:ext cx="957916" cy="422478"/>
          </a:xfrm>
          <a:prstGeom prst="rect">
            <a:avLst/>
          </a:prstGeom>
          <a:noFill/>
          <a:ln>
            <a:noFill/>
          </a:ln>
        </p:spPr>
      </p:pic>
      <p:pic>
        <p:nvPicPr>
          <p:cNvPr id="340" name="Shape 340"/>
          <p:cNvPicPr preferRelativeResize="0"/>
          <p:nvPr/>
        </p:nvPicPr>
        <p:blipFill>
          <a:blip r:embed="rId12">
            <a:alphaModFix/>
          </a:blip>
          <a:stretch>
            <a:fillRect/>
          </a:stretch>
        </p:blipFill>
        <p:spPr>
          <a:xfrm>
            <a:off x="2593503" y="2952406"/>
            <a:ext cx="957916" cy="422478"/>
          </a:xfrm>
          <a:prstGeom prst="rect">
            <a:avLst/>
          </a:prstGeom>
          <a:noFill/>
          <a:ln>
            <a:noFill/>
          </a:ln>
        </p:spPr>
      </p:pic>
      <p:pic>
        <p:nvPicPr>
          <p:cNvPr id="308" name="Shape 308"/>
          <p:cNvPicPr preferRelativeResize="0"/>
          <p:nvPr/>
        </p:nvPicPr>
        <p:blipFill>
          <a:blip r:embed="rId13">
            <a:alphaModFix/>
          </a:blip>
          <a:stretch>
            <a:fillRect/>
          </a:stretch>
        </p:blipFill>
        <p:spPr>
          <a:xfrm>
            <a:off x="1787340" y="2675272"/>
            <a:ext cx="1007040" cy="484607"/>
          </a:xfrm>
          <a:prstGeom prst="rect">
            <a:avLst/>
          </a:prstGeom>
          <a:noFill/>
          <a:ln>
            <a:noFill/>
          </a:ln>
        </p:spPr>
      </p:pic>
      <p:sp>
        <p:nvSpPr>
          <p:cNvPr id="341" name="Shape 341"/>
          <p:cNvSpPr/>
          <p:nvPr/>
        </p:nvSpPr>
        <p:spPr>
          <a:xfrm>
            <a:off x="4209775" y="3211675"/>
            <a:ext cx="1186500" cy="8574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7" name="Shape 34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Abstracting Control-Flow</a:t>
            </a:r>
          </a:p>
        </p:txBody>
      </p:sp>
      <p:sp>
        <p:nvSpPr>
          <p:cNvPr id="346" name="Shape 346"/>
          <p:cNvSpPr txBox="1">
            <a:spLocks noGrp="1"/>
          </p:cNvSpPr>
          <p:nvPr>
            <p:ph idx="1"/>
          </p:nvPr>
        </p:nvSpPr>
        <p:spPr>
          <a:xfrm>
            <a:off x="469700" y="1834150"/>
            <a:ext cx="42501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Elevator v = new Elevator();</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Object[M];</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Object[N];</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M;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Floor f = new Floor();</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N;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Event e = new Event(); </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sp>
        <p:nvSpPr>
          <p:cNvPr id="348" name="Shape 348"/>
          <p:cNvSpPr/>
          <p:nvPr/>
        </p:nvSpPr>
        <p:spPr>
          <a:xfrm>
            <a:off x="6466151" y="271722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349" name="Shape 349"/>
          <p:cNvSpPr/>
          <p:nvPr/>
        </p:nvSpPr>
        <p:spPr>
          <a:xfrm>
            <a:off x="6935400" y="192662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350" name="Shape 350"/>
          <p:cNvCxnSpPr/>
          <p:nvPr/>
        </p:nvCxnSpPr>
        <p:spPr>
          <a:xfrm rot="10800000" flipH="1">
            <a:off x="7135498" y="2384714"/>
            <a:ext cx="7200" cy="309300"/>
          </a:xfrm>
          <a:prstGeom prst="straightConnector1">
            <a:avLst/>
          </a:prstGeom>
          <a:noFill/>
          <a:ln w="28575" cap="flat" cmpd="sng">
            <a:solidFill>
              <a:srgbClr val="0000FF"/>
            </a:solidFill>
            <a:prstDash val="solid"/>
            <a:round/>
            <a:headEnd type="triangle" w="lg" len="lg"/>
            <a:tailEnd type="none" w="lg" len="lg"/>
          </a:ln>
        </p:spPr>
      </p:cxnSp>
      <p:cxnSp>
        <p:nvCxnSpPr>
          <p:cNvPr id="351" name="Shape 351"/>
          <p:cNvCxnSpPr>
            <a:endCxn id="348" idx="4"/>
          </p:cNvCxnSpPr>
          <p:nvPr/>
        </p:nvCxnSpPr>
        <p:spPr>
          <a:xfrm rot="10800000" flipH="1">
            <a:off x="6466750" y="3148325"/>
            <a:ext cx="643500" cy="295200"/>
          </a:xfrm>
          <a:prstGeom prst="straightConnector1">
            <a:avLst/>
          </a:prstGeom>
          <a:noFill/>
          <a:ln w="28575" cap="flat" cmpd="sng">
            <a:solidFill>
              <a:srgbClr val="FF0000"/>
            </a:solidFill>
            <a:prstDash val="solid"/>
            <a:round/>
            <a:headEnd type="triangle" w="lg" len="lg"/>
            <a:tailEnd type="none" w="lg" len="lg"/>
          </a:ln>
        </p:spPr>
      </p:cxnSp>
      <p:cxnSp>
        <p:nvCxnSpPr>
          <p:cNvPr id="352" name="Shape 352"/>
          <p:cNvCxnSpPr>
            <a:endCxn id="348" idx="4"/>
          </p:cNvCxnSpPr>
          <p:nvPr/>
        </p:nvCxnSpPr>
        <p:spPr>
          <a:xfrm rot="10800000">
            <a:off x="7110249" y="3148325"/>
            <a:ext cx="677400" cy="281400"/>
          </a:xfrm>
          <a:prstGeom prst="straightConnector1">
            <a:avLst/>
          </a:prstGeom>
          <a:noFill/>
          <a:ln w="28575" cap="flat" cmpd="sng">
            <a:solidFill>
              <a:srgbClr val="FF0000"/>
            </a:solidFill>
            <a:prstDash val="solid"/>
            <a:round/>
            <a:headEnd type="triangle" w="lg" len="lg"/>
            <a:tailEnd type="none" w="lg" len="lg"/>
          </a:ln>
        </p:spPr>
      </p:cxnSp>
      <p:sp>
        <p:nvSpPr>
          <p:cNvPr id="353" name="Shape 353"/>
          <p:cNvSpPr/>
          <p:nvPr/>
        </p:nvSpPr>
        <p:spPr>
          <a:xfrm>
            <a:off x="5713251" y="348537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354" name="Shape 354"/>
          <p:cNvSpPr/>
          <p:nvPr/>
        </p:nvSpPr>
        <p:spPr>
          <a:xfrm>
            <a:off x="7406651" y="345635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cxnSp>
        <p:nvCxnSpPr>
          <p:cNvPr id="355" name="Shape 355"/>
          <p:cNvCxnSpPr>
            <a:stCxn id="356" idx="0"/>
            <a:endCxn id="353" idx="4"/>
          </p:cNvCxnSpPr>
          <p:nvPr/>
        </p:nvCxnSpPr>
        <p:spPr>
          <a:xfrm rot="10800000" flipH="1">
            <a:off x="6353817" y="3916475"/>
            <a:ext cx="3600" cy="407100"/>
          </a:xfrm>
          <a:prstGeom prst="straightConnector1">
            <a:avLst/>
          </a:prstGeom>
          <a:noFill/>
          <a:ln w="28575" cap="flat" cmpd="sng">
            <a:solidFill>
              <a:srgbClr val="FF0000"/>
            </a:solidFill>
            <a:prstDash val="solid"/>
            <a:round/>
            <a:headEnd type="triangle" w="lg" len="lg"/>
            <a:tailEnd type="none" w="lg" len="lg"/>
          </a:ln>
        </p:spPr>
      </p:cxnSp>
      <p:sp>
        <p:nvSpPr>
          <p:cNvPr id="356" name="Shape 356"/>
          <p:cNvSpPr/>
          <p:nvPr/>
        </p:nvSpPr>
        <p:spPr>
          <a:xfrm>
            <a:off x="5760567" y="4323575"/>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cxnSp>
        <p:nvCxnSpPr>
          <p:cNvPr id="357" name="Shape 357"/>
          <p:cNvCxnSpPr>
            <a:stCxn id="358" idx="0"/>
            <a:endCxn id="359" idx="4"/>
          </p:cNvCxnSpPr>
          <p:nvPr/>
        </p:nvCxnSpPr>
        <p:spPr>
          <a:xfrm rot="10800000">
            <a:off x="8016425" y="3894440"/>
            <a:ext cx="0" cy="407100"/>
          </a:xfrm>
          <a:prstGeom prst="straightConnector1">
            <a:avLst/>
          </a:prstGeom>
          <a:noFill/>
          <a:ln w="28575" cap="flat" cmpd="sng">
            <a:solidFill>
              <a:srgbClr val="FF0000"/>
            </a:solidFill>
            <a:prstDash val="solid"/>
            <a:round/>
            <a:headEnd type="triangle" w="lg" len="lg"/>
            <a:tailEnd type="none" w="lg" len="lg"/>
          </a:ln>
        </p:spPr>
      </p:cxnSp>
      <p:sp>
        <p:nvSpPr>
          <p:cNvPr id="358" name="Shape 358"/>
          <p:cNvSpPr/>
          <p:nvPr/>
        </p:nvSpPr>
        <p:spPr>
          <a:xfrm>
            <a:off x="7423175" y="4301540"/>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360" name="Shape 360"/>
          <p:cNvSpPr/>
          <p:nvPr/>
        </p:nvSpPr>
        <p:spPr>
          <a:xfrm>
            <a:off x="6150117" y="514857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361" name="Shape 361"/>
          <p:cNvCxnSpPr>
            <a:stCxn id="356" idx="4"/>
            <a:endCxn id="360" idx="0"/>
          </p:cNvCxnSpPr>
          <p:nvPr/>
        </p:nvCxnSpPr>
        <p:spPr>
          <a:xfrm>
            <a:off x="6353817" y="4754675"/>
            <a:ext cx="0" cy="393900"/>
          </a:xfrm>
          <a:prstGeom prst="straightConnector1">
            <a:avLst/>
          </a:prstGeom>
          <a:noFill/>
          <a:ln w="28575" cap="flat" cmpd="sng">
            <a:solidFill>
              <a:srgbClr val="0000FF"/>
            </a:solidFill>
            <a:prstDash val="solid"/>
            <a:round/>
            <a:headEnd type="triangle" w="lg" len="lg"/>
            <a:tailEnd type="none" w="lg" len="lg"/>
          </a:ln>
        </p:spPr>
      </p:cxnSp>
      <p:sp>
        <p:nvSpPr>
          <p:cNvPr id="362" name="Shape 362"/>
          <p:cNvSpPr/>
          <p:nvPr/>
        </p:nvSpPr>
        <p:spPr>
          <a:xfrm>
            <a:off x="7812725" y="5128588"/>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363" name="Shape 363"/>
          <p:cNvCxnSpPr>
            <a:stCxn id="364" idx="4"/>
            <a:endCxn id="362" idx="0"/>
          </p:cNvCxnSpPr>
          <p:nvPr/>
        </p:nvCxnSpPr>
        <p:spPr>
          <a:xfrm>
            <a:off x="8016425" y="4734688"/>
            <a:ext cx="0" cy="393900"/>
          </a:xfrm>
          <a:prstGeom prst="straightConnector1">
            <a:avLst/>
          </a:prstGeom>
          <a:noFill/>
          <a:ln w="28575" cap="flat" cmpd="sng">
            <a:solidFill>
              <a:srgbClr val="0000FF"/>
            </a:solidFill>
            <a:prstDash val="solid"/>
            <a:round/>
            <a:headEnd type="triangle" w="lg" len="lg"/>
            <a:tailEnd type="none" w="lg" len="lg"/>
          </a:ln>
        </p:spPr>
      </p:cxnSp>
      <p:sp>
        <p:nvSpPr>
          <p:cNvPr id="365" name="Shape 365"/>
          <p:cNvSpPr txBox="1"/>
          <p:nvPr/>
        </p:nvSpPr>
        <p:spPr>
          <a:xfrm>
            <a:off x="5959051" y="2944012"/>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floors</a:t>
            </a:r>
          </a:p>
        </p:txBody>
      </p:sp>
      <p:sp>
        <p:nvSpPr>
          <p:cNvPr id="366" name="Shape 366"/>
          <p:cNvSpPr txBox="1"/>
          <p:nvPr/>
        </p:nvSpPr>
        <p:spPr>
          <a:xfrm>
            <a:off x="5806651" y="38380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367" name="Shape 367"/>
          <p:cNvSpPr txBox="1"/>
          <p:nvPr/>
        </p:nvSpPr>
        <p:spPr>
          <a:xfrm>
            <a:off x="7994583" y="38380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368" name="Shape 368"/>
          <p:cNvSpPr txBox="1"/>
          <p:nvPr/>
        </p:nvSpPr>
        <p:spPr>
          <a:xfrm>
            <a:off x="7558171" y="2923242"/>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events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Flow Insensitivity</a:t>
            </a:r>
          </a:p>
        </p:txBody>
      </p:sp>
      <p:sp>
        <p:nvSpPr>
          <p:cNvPr id="373" name="Shape 373"/>
          <p:cNvSpPr txBox="1">
            <a:spLocks noGrp="1"/>
          </p:cNvSpPr>
          <p:nvPr>
            <p:ph idx="1"/>
          </p:nvPr>
        </p:nvSpPr>
        <p:spPr>
          <a:xfrm>
            <a:off x="469700" y="1834150"/>
            <a:ext cx="42501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Elevator v = new Elevator();</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Object[M];</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Object[N];</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M;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Floor f = new Floor();</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for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0;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&lt; N; </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Event e = new Event(); </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sp>
        <p:nvSpPr>
          <p:cNvPr id="375" name="Shape 375"/>
          <p:cNvSpPr txBox="1">
            <a:spLocks noGrp="1"/>
          </p:cNvSpPr>
          <p:nvPr>
            <p:ph type="body" idx="4294967295"/>
          </p:nvPr>
        </p:nvSpPr>
        <p:spPr>
          <a:xfrm>
            <a:off x="5033567" y="1833563"/>
            <a:ext cx="3671887" cy="3979862"/>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p>
          <a:p>
            <a:pPr marL="0" indent="0">
              <a:spcBef>
                <a:spcPts val="0"/>
              </a:spcBef>
              <a:buNone/>
            </a:pPr>
            <a:r>
              <a:rPr lang="en-US" sz="1600" dirty="0">
                <a:latin typeface="Consolas" charset="0"/>
                <a:ea typeface="Consolas" charset="0"/>
                <a:cs typeface="Consolas" charset="0"/>
                <a:sym typeface="Consolas"/>
              </a:rPr>
              <a:t>    v = new Elevator</a:t>
            </a:r>
          </a:p>
          <a:p>
            <a:pPr marL="0" indent="-69850">
              <a:spcBef>
                <a:spcPts val="0"/>
              </a:spcBef>
              <a:buClr>
                <a:schemeClr val="dk1"/>
              </a:buClr>
              <a:buSzPct val="68750"/>
              <a:buNone/>
            </a:pPr>
            <a:endParaRPr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 = new Floor</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f</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e = new Event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e</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lnSpc>
                <a:spcPct val="30000"/>
              </a:lnSpc>
              <a:spcBef>
                <a:spcPts val="800"/>
              </a:spcBef>
              <a:buNone/>
            </a:pPr>
            <a:endParaRPr sz="1600" dirty="0">
              <a:latin typeface="Consolas" charset="0"/>
              <a:ea typeface="Consolas" charset="0"/>
              <a:cs typeface="Consolas" charset="0"/>
              <a:sym typeface="Consolas"/>
            </a:endParaRPr>
          </a:p>
        </p:txBody>
      </p:sp>
      <p:sp>
        <p:nvSpPr>
          <p:cNvPr id="376" name="Shape 376"/>
          <p:cNvSpPr/>
          <p:nvPr/>
        </p:nvSpPr>
        <p:spPr>
          <a:xfrm>
            <a:off x="4414951" y="3211675"/>
            <a:ext cx="1057499" cy="8574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Chaotic Iteration Algorithm</a:t>
            </a:r>
          </a:p>
        </p:txBody>
      </p:sp>
      <p:sp>
        <p:nvSpPr>
          <p:cNvPr id="383" name="Shape 383"/>
          <p:cNvSpPr txBox="1">
            <a:spLocks noGrp="1"/>
          </p:cNvSpPr>
          <p:nvPr>
            <p:ph idx="1"/>
          </p:nvPr>
        </p:nvSpPr>
        <p:spPr>
          <a:xfrm>
            <a:off x="1326994" y="2202363"/>
            <a:ext cx="7125629" cy="3596269"/>
          </a:xfrm>
          <a:prstGeom prst="rect">
            <a:avLst/>
          </a:prstGeom>
        </p:spPr>
        <p:txBody>
          <a:bodyPr vert="horz" lIns="91425" tIns="91425" rIns="91425" bIns="91425" rtlCol="0" anchor="t" anchorCtr="0">
            <a:noAutofit/>
          </a:bodyPr>
          <a:lstStyle/>
          <a:p>
            <a:pPr>
              <a:spcBef>
                <a:spcPts val="0"/>
              </a:spcBef>
              <a:buNone/>
            </a:pPr>
            <a:r>
              <a:rPr lang="en-US" dirty="0">
                <a:solidFill>
                  <a:srgbClr val="7030A0"/>
                </a:solidFill>
                <a:sym typeface="Shadows Into Light"/>
              </a:rPr>
              <a:t>graph</a:t>
            </a:r>
            <a:r>
              <a:rPr lang="en-US" dirty="0">
                <a:sym typeface="Shadows Into Light"/>
              </a:rPr>
              <a:t> = empty</a:t>
            </a:r>
          </a:p>
          <a:p>
            <a:pPr>
              <a:spcBef>
                <a:spcPts val="0"/>
              </a:spcBef>
              <a:buNone/>
            </a:pPr>
            <a:r>
              <a:rPr lang="en-US" dirty="0">
                <a:sym typeface="Shadows Into Light"/>
              </a:rPr>
              <a:t>repeat:</a:t>
            </a:r>
            <a:br>
              <a:rPr lang="en-US" dirty="0">
                <a:sym typeface="Shadows Into Light"/>
              </a:rPr>
            </a:br>
            <a:r>
              <a:rPr lang="en-US" dirty="0">
                <a:sym typeface="Shadows Into Light"/>
              </a:rPr>
              <a:t>	 for (each statement </a:t>
            </a:r>
            <a:r>
              <a:rPr lang="en-US" dirty="0">
                <a:solidFill>
                  <a:schemeClr val="accent6"/>
                </a:solidFill>
                <a:sym typeface="Shadows Into Light"/>
              </a:rPr>
              <a:t>s</a:t>
            </a:r>
            <a:r>
              <a:rPr lang="en-US" dirty="0">
                <a:sym typeface="Shadows Into Light"/>
              </a:rPr>
              <a:t> in set)</a:t>
            </a:r>
            <a:br>
              <a:rPr lang="en-US" dirty="0">
                <a:sym typeface="Shadows Into Light"/>
              </a:rPr>
            </a:br>
            <a:r>
              <a:rPr lang="en-US" dirty="0">
                <a:sym typeface="Shadows Into Light"/>
              </a:rPr>
              <a:t>     apply rule corresponding to </a:t>
            </a:r>
            <a:r>
              <a:rPr lang="en-US" dirty="0">
                <a:solidFill>
                  <a:schemeClr val="accent6"/>
                </a:solidFill>
                <a:sym typeface="Shadows Into Light"/>
              </a:rPr>
              <a:t>s</a:t>
            </a:r>
            <a:r>
              <a:rPr lang="en-US" dirty="0">
                <a:sym typeface="Shadows Into Light"/>
              </a:rPr>
              <a:t> on </a:t>
            </a:r>
            <a:r>
              <a:rPr lang="en-US" dirty="0">
                <a:solidFill>
                  <a:srgbClr val="7030A0"/>
                </a:solidFill>
                <a:sym typeface="Shadows Into Light"/>
              </a:rPr>
              <a:t>graph</a:t>
            </a:r>
          </a:p>
          <a:p>
            <a:pPr>
              <a:spcBef>
                <a:spcPts val="0"/>
              </a:spcBef>
              <a:buNone/>
            </a:pPr>
            <a:r>
              <a:rPr lang="en-US" dirty="0">
                <a:sym typeface="Shadows Into Light"/>
              </a:rPr>
              <a:t>until </a:t>
            </a:r>
            <a:r>
              <a:rPr lang="en-US" dirty="0">
                <a:solidFill>
                  <a:srgbClr val="7030A0"/>
                </a:solidFill>
                <a:sym typeface="Shadows Into Light"/>
              </a:rPr>
              <a:t>graph</a:t>
            </a:r>
            <a:r>
              <a:rPr lang="en-US" dirty="0">
                <a:sym typeface="Shadows Into Light"/>
              </a:rPr>
              <a:t> stops changing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Kinds of Statements</a:t>
            </a:r>
          </a:p>
        </p:txBody>
      </p:sp>
      <p:sp>
        <p:nvSpPr>
          <p:cNvPr id="390" name="Shape 390"/>
          <p:cNvSpPr txBox="1">
            <a:spLocks noGrp="1"/>
          </p:cNvSpPr>
          <p:nvPr>
            <p:ph idx="1"/>
          </p:nvPr>
        </p:nvSpPr>
        <p:spPr>
          <a:xfrm>
            <a:off x="546412" y="1957037"/>
            <a:ext cx="8366094" cy="4525963"/>
          </a:xfrm>
          <a:prstGeom prst="rect">
            <a:avLst/>
          </a:prstGeom>
        </p:spPr>
        <p:txBody>
          <a:bodyPr vert="horz" lIns="91425" tIns="91425" rIns="91425" bIns="91425" rtlCol="0" anchor="t" anchorCtr="0">
            <a:noAutofit/>
          </a:bodyPr>
          <a:lstStyle/>
          <a:p>
            <a:pPr>
              <a:spcBef>
                <a:spcPts val="0"/>
              </a:spcBef>
              <a:buNone/>
            </a:pPr>
            <a:r>
              <a:rPr lang="en-US" sz="2800" dirty="0" smtClean="0">
                <a:sym typeface="Shadows Into Light"/>
              </a:rPr>
              <a:t>(statement)  s   ::= </a:t>
            </a:r>
            <a:r>
              <a:rPr lang="en-US" sz="2800" dirty="0" smtClean="0">
                <a:solidFill>
                  <a:schemeClr val="dk1"/>
                </a:solidFill>
                <a:ea typeface="Calibri Regular" charset="0"/>
                <a:cs typeface="Calibri Regular" charset="0"/>
                <a:sym typeface="Shadows Into Light"/>
              </a:rPr>
              <a:t> v = new </a:t>
            </a:r>
            <a:r>
              <a:rPr lang="en-US" sz="2800" dirty="0">
                <a:solidFill>
                  <a:schemeClr val="dk1"/>
                </a:solidFill>
                <a:ea typeface="Calibri Regular" charset="0"/>
                <a:cs typeface="Calibri Regular" charset="0"/>
                <a:sym typeface="Shadows Into Light"/>
              </a:rPr>
              <a:t>… </a:t>
            </a:r>
            <a:r>
              <a:rPr lang="en-US" sz="2800" dirty="0" smtClean="0">
                <a:solidFill>
                  <a:schemeClr val="dk1"/>
                </a:solidFill>
                <a:ea typeface="Calibri Regular" charset="0"/>
                <a:cs typeface="Calibri Regular" charset="0"/>
                <a:sym typeface="Shadows Into Light"/>
              </a:rPr>
              <a:t> </a:t>
            </a:r>
            <a:r>
              <a:rPr lang="en-US" sz="2800" dirty="0">
                <a:solidFill>
                  <a:schemeClr val="dk1"/>
                </a:solidFill>
                <a:ea typeface="Calibri Regular" charset="0"/>
                <a:cs typeface="Calibri Regular" charset="0"/>
                <a:sym typeface="Shadows Into Light"/>
              </a:rPr>
              <a:t>|  </a:t>
            </a:r>
            <a:r>
              <a:rPr lang="en-US" sz="2800" dirty="0" smtClean="0">
                <a:solidFill>
                  <a:schemeClr val="dk1"/>
                </a:solidFill>
                <a:ea typeface="Calibri Regular" charset="0"/>
                <a:cs typeface="Calibri Regular" charset="0"/>
                <a:sym typeface="Shadows Into Light"/>
              </a:rPr>
              <a:t> </a:t>
            </a:r>
            <a:r>
              <a:rPr lang="en-US" sz="2800" dirty="0">
                <a:solidFill>
                  <a:schemeClr val="dk1"/>
                </a:solidFill>
                <a:ea typeface="Calibri Regular" charset="0"/>
                <a:cs typeface="Calibri Regular" charset="0"/>
                <a:sym typeface="Shadows Into Light"/>
              </a:rPr>
              <a:t>v = v2 </a:t>
            </a:r>
            <a:r>
              <a:rPr lang="en-US" sz="2800" dirty="0" smtClean="0">
                <a:solidFill>
                  <a:schemeClr val="dk1"/>
                </a:solidFill>
                <a:ea typeface="Calibri Regular" charset="0"/>
                <a:cs typeface="Calibri Regular" charset="0"/>
                <a:sym typeface="Shadows Into Light"/>
              </a:rPr>
              <a:t>     </a:t>
            </a:r>
            <a:r>
              <a:rPr lang="en-US" sz="2800" dirty="0">
                <a:solidFill>
                  <a:schemeClr val="dk1"/>
                </a:solidFill>
                <a:ea typeface="Calibri Regular" charset="0"/>
                <a:cs typeface="Calibri Regular" charset="0"/>
                <a:sym typeface="Shadows Into Light"/>
              </a:rPr>
              <a:t>|   v2 = </a:t>
            </a:r>
            <a:r>
              <a:rPr lang="en-US" sz="2800" dirty="0" err="1">
                <a:solidFill>
                  <a:schemeClr val="dk1"/>
                </a:solidFill>
                <a:ea typeface="Calibri Regular" charset="0"/>
                <a:cs typeface="Calibri Regular" charset="0"/>
                <a:sym typeface="Shadows Into Light"/>
              </a:rPr>
              <a:t>v.f</a:t>
            </a:r>
            <a:r>
              <a:rPr lang="en-US" sz="2800" dirty="0">
                <a:solidFill>
                  <a:schemeClr val="dk1"/>
                </a:solidFill>
                <a:ea typeface="Calibri Regular" charset="0"/>
                <a:cs typeface="Calibri Regular" charset="0"/>
                <a:sym typeface="Shadows Into Light"/>
              </a:rPr>
              <a:t>    </a:t>
            </a:r>
            <a:r>
              <a:rPr lang="en-US" sz="2800" dirty="0" smtClean="0">
                <a:solidFill>
                  <a:schemeClr val="dk1"/>
                </a:solidFill>
                <a:ea typeface="Calibri Regular" charset="0"/>
                <a:cs typeface="Calibri Regular" charset="0"/>
                <a:sym typeface="Shadows Into Light"/>
              </a:rPr>
              <a:t>|</a:t>
            </a:r>
            <a:r>
              <a:rPr lang="en-US" sz="2800" dirty="0">
                <a:solidFill>
                  <a:schemeClr val="dk1"/>
                </a:solidFill>
                <a:ea typeface="Calibri Regular" charset="0"/>
                <a:cs typeface="Calibri Regular" charset="0"/>
                <a:sym typeface="Shadows Into Light"/>
              </a:rPr>
              <a:t/>
            </a:r>
            <a:br>
              <a:rPr lang="en-US" sz="2800" dirty="0">
                <a:solidFill>
                  <a:schemeClr val="dk1"/>
                </a:solidFill>
                <a:ea typeface="Calibri Regular" charset="0"/>
                <a:cs typeface="Calibri Regular" charset="0"/>
                <a:sym typeface="Shadows Into Light"/>
              </a:rPr>
            </a:br>
            <a:r>
              <a:rPr lang="en-US" sz="2800" dirty="0">
                <a:solidFill>
                  <a:schemeClr val="dk1"/>
                </a:solidFill>
                <a:ea typeface="Calibri Regular" charset="0"/>
                <a:cs typeface="Calibri Regular" charset="0"/>
                <a:sym typeface="Shadows Into Light"/>
              </a:rPr>
              <a:t>       </a:t>
            </a:r>
            <a:r>
              <a:rPr lang="en-US" sz="2800" dirty="0" smtClean="0">
                <a:solidFill>
                  <a:schemeClr val="dk1"/>
                </a:solidFill>
                <a:ea typeface="Calibri Regular" charset="0"/>
                <a:cs typeface="Calibri Regular" charset="0"/>
                <a:sym typeface="Shadows Into Light"/>
              </a:rPr>
              <a:t>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a:t>
            </a:r>
            <a:r>
              <a:rPr lang="en-US" sz="2800" dirty="0">
                <a:solidFill>
                  <a:schemeClr val="dk1"/>
                </a:solidFill>
                <a:ea typeface="Calibri Regular" charset="0"/>
                <a:cs typeface="Calibri Regular" charset="0"/>
                <a:sym typeface="Shadows Into Light"/>
              </a:rPr>
              <a:t>= v2 </a:t>
            </a:r>
            <a:r>
              <a:rPr lang="en-US" sz="2800" dirty="0" smtClean="0">
                <a:solidFill>
                  <a:schemeClr val="dk1"/>
                </a:solidFill>
                <a:ea typeface="Calibri Regular" charset="0"/>
                <a:cs typeface="Calibri Regular" charset="0"/>
                <a:sym typeface="Shadows Into Light"/>
              </a:rPr>
              <a:t>      |   v2 </a:t>
            </a:r>
            <a:r>
              <a:rPr lang="en-US" sz="2800" dirty="0">
                <a:solidFill>
                  <a:schemeClr val="dk1"/>
                </a:solidFill>
                <a:ea typeface="Calibri Regular" charset="0"/>
                <a:cs typeface="Calibri Regular" charset="0"/>
                <a:sym typeface="Shadows Into Light"/>
              </a:rPr>
              <a:t>= v[*]  |  v[*] = </a:t>
            </a:r>
            <a:r>
              <a:rPr lang="en-US" sz="2800" dirty="0" smtClean="0">
                <a:solidFill>
                  <a:schemeClr val="dk1"/>
                </a:solidFill>
                <a:ea typeface="Calibri Regular" charset="0"/>
                <a:cs typeface="Calibri Regular" charset="0"/>
                <a:sym typeface="Shadows Into Light"/>
              </a:rPr>
              <a:t>v2</a:t>
            </a:r>
            <a:br>
              <a:rPr lang="en-US" sz="2800" dirty="0" smtClean="0">
                <a:solidFill>
                  <a:schemeClr val="dk1"/>
                </a:solidFill>
                <a:ea typeface="Calibri Regular" charset="0"/>
                <a:cs typeface="Calibri Regular" charset="0"/>
                <a:sym typeface="Shadows Into Light"/>
              </a:rPr>
            </a:br>
            <a:endParaRPr lang="en-US" sz="2800" dirty="0">
              <a:solidFill>
                <a:schemeClr val="dk1"/>
              </a:solidFill>
              <a:ea typeface="Calibri Regular" charset="0"/>
              <a:cs typeface="Calibri Regular" charset="0"/>
              <a:sym typeface="Shadows Into Light"/>
            </a:endParaRPr>
          </a:p>
          <a:p>
            <a:pPr>
              <a:spcBef>
                <a:spcPts val="0"/>
              </a:spcBef>
              <a:buNone/>
            </a:pPr>
            <a:r>
              <a:rPr lang="en-US" sz="2800" dirty="0" smtClean="0">
                <a:sym typeface="Shadows Into Light"/>
              </a:rPr>
              <a:t>(</a:t>
            </a:r>
            <a:r>
              <a:rPr lang="en-US" sz="2800" dirty="0">
                <a:sym typeface="Shadows Into Light"/>
              </a:rPr>
              <a:t>pointer-type variable) </a:t>
            </a:r>
            <a:r>
              <a:rPr lang="en-US" sz="2800" dirty="0" smtClean="0">
                <a:sym typeface="Shadows Into Light"/>
              </a:rPr>
              <a:t>   </a:t>
            </a:r>
            <a:r>
              <a:rPr lang="en-US" sz="2800" dirty="0">
                <a:sym typeface="Shadows Into Light"/>
              </a:rPr>
              <a:t>v</a:t>
            </a:r>
          </a:p>
          <a:p>
            <a:pPr>
              <a:spcBef>
                <a:spcPts val="0"/>
              </a:spcBef>
              <a:buNone/>
            </a:pPr>
            <a:endParaRPr sz="2800" dirty="0">
              <a:sym typeface="Shadows Into Light"/>
            </a:endParaRPr>
          </a:p>
          <a:p>
            <a:pPr>
              <a:spcBef>
                <a:spcPts val="0"/>
              </a:spcBef>
              <a:buNone/>
            </a:pPr>
            <a:r>
              <a:rPr lang="en-US" sz="2800" dirty="0">
                <a:sym typeface="Shadows Into Light"/>
              </a:rPr>
              <a:t>(pointer-type field) </a:t>
            </a:r>
            <a:r>
              <a:rPr lang="en-US" sz="2800" dirty="0" smtClean="0">
                <a:sym typeface="Shadows Into Light"/>
              </a:rPr>
              <a:t> f </a:t>
            </a:r>
            <a:r>
              <a:rPr lang="en-US" sz="2800" dirty="0">
                <a:sym typeface="Shadows Into Light"/>
              </a:rPr>
              <a:t/>
            </a:r>
            <a:br>
              <a:rPr lang="en-US" sz="2800" dirty="0">
                <a:sym typeface="Shadows Into Light"/>
              </a:rPr>
            </a:br>
            <a:endParaRPr lang="en-US" sz="2800"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Is This Grammar Enough?</a:t>
            </a:r>
          </a:p>
        </p:txBody>
      </p:sp>
      <p:sp>
        <p:nvSpPr>
          <p:cNvPr id="398" name="Shape 398"/>
          <p:cNvSpPr txBox="1">
            <a:spLocks noGrp="1"/>
          </p:cNvSpPr>
          <p:nvPr>
            <p:ph idx="1"/>
          </p:nvPr>
        </p:nvSpPr>
        <p:spPr>
          <a:xfrm>
            <a:off x="372174" y="3545212"/>
            <a:ext cx="4063482" cy="616746"/>
          </a:xfrm>
          <a:prstGeom prst="rect">
            <a:avLst/>
          </a:prstGeom>
        </p:spPr>
        <p:txBody>
          <a:bodyPr vert="horz" lIns="91425" tIns="91425" rIns="91425" bIns="91425" rtlCol="0" anchor="t" anchorCtr="0">
            <a:noAutofit/>
          </a:bodyPr>
          <a:lstStyle/>
          <a:p>
            <a:pPr>
              <a:spcBef>
                <a:spcPts val="0"/>
              </a:spcBef>
              <a:buNone/>
            </a:pPr>
            <a:r>
              <a:rPr lang="en-US" sz="2200" dirty="0" err="1">
                <a:latin typeface="Consolas" charset="0"/>
                <a:ea typeface="Consolas" charset="0"/>
                <a:cs typeface="Consolas" charset="0"/>
                <a:sym typeface="Consolas"/>
              </a:rPr>
              <a:t>v.events</a:t>
            </a:r>
            <a:r>
              <a:rPr lang="en-US" sz="2200" dirty="0">
                <a:latin typeface="Consolas" charset="0"/>
                <a:ea typeface="Consolas" charset="0"/>
                <a:cs typeface="Consolas" charset="0"/>
                <a:sym typeface="Consolas"/>
              </a:rPr>
              <a:t> = new Object[]</a:t>
            </a:r>
          </a:p>
        </p:txBody>
      </p:sp>
      <p:sp>
        <p:nvSpPr>
          <p:cNvPr id="399" name="Shape 399"/>
          <p:cNvSpPr txBox="1">
            <a:spLocks noGrp="1"/>
          </p:cNvSpPr>
          <p:nvPr>
            <p:ph type="body" idx="4294967295"/>
          </p:nvPr>
        </p:nvSpPr>
        <p:spPr>
          <a:xfrm>
            <a:off x="5679791" y="3393140"/>
            <a:ext cx="3249290" cy="904473"/>
          </a:xfrm>
          <a:prstGeom prst="rect">
            <a:avLst/>
          </a:prstGeom>
        </p:spPr>
        <p:txBody>
          <a:bodyPr vert="horz" lIns="91425" tIns="91425" rIns="91425" bIns="91425" rtlCol="0" anchor="t" anchorCtr="0">
            <a:noAutofit/>
          </a:bodyPr>
          <a:lstStyle/>
          <a:p>
            <a:pPr>
              <a:spcBef>
                <a:spcPts val="0"/>
              </a:spcBef>
              <a:buNone/>
            </a:pPr>
            <a:r>
              <a:rPr lang="en-US" sz="2200" dirty="0" err="1">
                <a:latin typeface="Consolas" charset="0"/>
                <a:ea typeface="Consolas" charset="0"/>
                <a:cs typeface="Consolas" charset="0"/>
                <a:sym typeface="Consolas"/>
              </a:rPr>
              <a:t>tmp</a:t>
            </a:r>
            <a:r>
              <a:rPr lang="en-US" sz="2200" dirty="0">
                <a:latin typeface="Consolas" charset="0"/>
                <a:ea typeface="Consolas" charset="0"/>
                <a:cs typeface="Consolas" charset="0"/>
                <a:sym typeface="Consolas"/>
              </a:rPr>
              <a:t> = new Object[]</a:t>
            </a:r>
          </a:p>
          <a:p>
            <a:pPr>
              <a:spcBef>
                <a:spcPts val="0"/>
              </a:spcBef>
              <a:buNone/>
            </a:pPr>
            <a:r>
              <a:rPr lang="en-US" sz="2200" dirty="0" err="1">
                <a:latin typeface="Consolas" charset="0"/>
                <a:ea typeface="Consolas" charset="0"/>
                <a:cs typeface="Consolas" charset="0"/>
                <a:sym typeface="Consolas"/>
              </a:rPr>
              <a:t>v.events</a:t>
            </a:r>
            <a:r>
              <a:rPr lang="en-US" sz="2200" dirty="0">
                <a:latin typeface="Consolas" charset="0"/>
                <a:ea typeface="Consolas" charset="0"/>
                <a:cs typeface="Consolas" charset="0"/>
                <a:sym typeface="Consolas"/>
              </a:rPr>
              <a:t> = </a:t>
            </a:r>
            <a:r>
              <a:rPr lang="en-US" sz="2200" dirty="0" err="1">
                <a:latin typeface="Consolas" charset="0"/>
                <a:ea typeface="Consolas" charset="0"/>
                <a:cs typeface="Consolas" charset="0"/>
                <a:sym typeface="Consolas"/>
              </a:rPr>
              <a:t>tmp</a:t>
            </a:r>
            <a:endParaRPr lang="en-US" sz="2200" dirty="0">
              <a:latin typeface="Consolas" charset="0"/>
              <a:ea typeface="Consolas" charset="0"/>
              <a:cs typeface="Consolas" charset="0"/>
              <a:sym typeface="Consolas"/>
            </a:endParaRPr>
          </a:p>
        </p:txBody>
      </p:sp>
      <p:sp>
        <p:nvSpPr>
          <p:cNvPr id="400" name="Shape 400"/>
          <p:cNvSpPr txBox="1">
            <a:spLocks noGrp="1"/>
          </p:cNvSpPr>
          <p:nvPr>
            <p:ph type="body" idx="4294967295"/>
          </p:nvPr>
        </p:nvSpPr>
        <p:spPr>
          <a:xfrm>
            <a:off x="208885" y="4747631"/>
            <a:ext cx="3732244" cy="637267"/>
          </a:xfrm>
          <a:prstGeom prst="rect">
            <a:avLst/>
          </a:prstGeom>
        </p:spPr>
        <p:txBody>
          <a:bodyPr vert="horz" lIns="91425" tIns="91425" rIns="91425" bIns="91425" rtlCol="0" anchor="t" anchorCtr="0">
            <a:noAutofit/>
          </a:bodyPr>
          <a:lstStyle/>
          <a:p>
            <a:pPr algn="ctr">
              <a:spcBef>
                <a:spcPts val="0"/>
              </a:spcBef>
              <a:buNone/>
            </a:pPr>
            <a:r>
              <a:rPr lang="en-US" sz="2200">
                <a:latin typeface="Consolas" charset="0"/>
                <a:ea typeface="Consolas" charset="0"/>
                <a:cs typeface="Consolas" charset="0"/>
                <a:sym typeface="Consolas"/>
              </a:rPr>
              <a:t>v.events</a:t>
            </a:r>
            <a:r>
              <a:rPr lang="en-US" sz="2200" dirty="0">
                <a:latin typeface="Consolas" charset="0"/>
                <a:ea typeface="Consolas" charset="0"/>
                <a:cs typeface="Consolas" charset="0"/>
                <a:sym typeface="Consolas"/>
              </a:rPr>
              <a:t>[*] = e</a:t>
            </a:r>
          </a:p>
        </p:txBody>
      </p:sp>
      <p:sp>
        <p:nvSpPr>
          <p:cNvPr id="401" name="Shape 401"/>
          <p:cNvSpPr txBox="1">
            <a:spLocks noGrp="1"/>
          </p:cNvSpPr>
          <p:nvPr>
            <p:ph type="body" idx="4294967295"/>
          </p:nvPr>
        </p:nvSpPr>
        <p:spPr>
          <a:xfrm>
            <a:off x="5679791" y="4587032"/>
            <a:ext cx="2896315" cy="981075"/>
          </a:xfrm>
          <a:prstGeom prst="rect">
            <a:avLst/>
          </a:prstGeom>
        </p:spPr>
        <p:txBody>
          <a:bodyPr vert="horz" lIns="91425" tIns="91425" rIns="91425" bIns="91425" rtlCol="0" anchor="t" anchorCtr="0">
            <a:noAutofit/>
          </a:bodyPr>
          <a:lstStyle/>
          <a:p>
            <a:pPr>
              <a:spcBef>
                <a:spcPts val="0"/>
              </a:spcBef>
              <a:buNone/>
            </a:pPr>
            <a:r>
              <a:rPr lang="en-US" sz="2200">
                <a:latin typeface="Consolas" charset="0"/>
                <a:ea typeface="Consolas" charset="0"/>
                <a:cs typeface="Consolas" charset="0"/>
                <a:sym typeface="Consolas"/>
              </a:rPr>
              <a:t>tmp</a:t>
            </a:r>
            <a:r>
              <a:rPr lang="en-US" sz="2200" dirty="0">
                <a:latin typeface="Consolas" charset="0"/>
                <a:ea typeface="Consolas" charset="0"/>
                <a:cs typeface="Consolas" charset="0"/>
                <a:sym typeface="Consolas"/>
              </a:rPr>
              <a:t> = </a:t>
            </a:r>
            <a:r>
              <a:rPr lang="en-US" sz="2200" dirty="0" err="1">
                <a:latin typeface="Consolas" charset="0"/>
                <a:ea typeface="Consolas" charset="0"/>
                <a:cs typeface="Consolas" charset="0"/>
                <a:sym typeface="Consolas"/>
              </a:rPr>
              <a:t>v.events</a:t>
            </a:r>
            <a:endParaRPr lang="en-US" sz="2200" dirty="0">
              <a:latin typeface="Consolas" charset="0"/>
              <a:ea typeface="Consolas" charset="0"/>
              <a:cs typeface="Consolas" charset="0"/>
              <a:sym typeface="Consolas"/>
            </a:endParaRPr>
          </a:p>
          <a:p>
            <a:pPr>
              <a:spcBef>
                <a:spcPts val="0"/>
              </a:spcBef>
              <a:buNone/>
            </a:pPr>
            <a:r>
              <a:rPr lang="en-US" sz="2200" dirty="0" err="1">
                <a:latin typeface="Consolas" charset="0"/>
                <a:ea typeface="Consolas" charset="0"/>
                <a:cs typeface="Consolas" charset="0"/>
                <a:sym typeface="Consolas"/>
              </a:rPr>
              <a:t>tmp</a:t>
            </a:r>
            <a:r>
              <a:rPr lang="en-US" sz="2200" dirty="0">
                <a:latin typeface="Consolas" charset="0"/>
                <a:ea typeface="Consolas" charset="0"/>
                <a:cs typeface="Consolas" charset="0"/>
                <a:sym typeface="Consolas"/>
              </a:rPr>
              <a:t>[*] = e</a:t>
            </a:r>
          </a:p>
        </p:txBody>
      </p:sp>
      <p:sp>
        <p:nvSpPr>
          <p:cNvPr id="402" name="Shape 402"/>
          <p:cNvSpPr/>
          <p:nvPr/>
        </p:nvSpPr>
        <p:spPr>
          <a:xfrm>
            <a:off x="4300698" y="3487612"/>
            <a:ext cx="996599"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2000">
              <a:latin typeface="Consolas" charset="0"/>
              <a:ea typeface="Consolas" charset="0"/>
              <a:cs typeface="Consolas" charset="0"/>
            </a:endParaRPr>
          </a:p>
        </p:txBody>
      </p:sp>
      <p:sp>
        <p:nvSpPr>
          <p:cNvPr id="403" name="Shape 403"/>
          <p:cNvSpPr/>
          <p:nvPr/>
        </p:nvSpPr>
        <p:spPr>
          <a:xfrm>
            <a:off x="4310029" y="4706812"/>
            <a:ext cx="996599"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2000">
              <a:latin typeface="Consolas" charset="0"/>
              <a:ea typeface="Consolas" charset="0"/>
              <a:cs typeface="Consolas" charset="0"/>
            </a:endParaRPr>
          </a:p>
        </p:txBody>
      </p:sp>
      <p:sp>
        <p:nvSpPr>
          <p:cNvPr id="10" name="Shape 422"/>
          <p:cNvSpPr txBox="1">
            <a:spLocks/>
          </p:cNvSpPr>
          <p:nvPr/>
        </p:nvSpPr>
        <p:spPr>
          <a:xfrm>
            <a:off x="457199" y="1467681"/>
            <a:ext cx="8448261" cy="2044145"/>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3350" indent="0">
              <a:spcBef>
                <a:spcPts val="640"/>
              </a:spcBef>
              <a:buClr>
                <a:schemeClr val="dk1"/>
              </a:buClr>
              <a:buSzPct val="36666"/>
              <a:buFont typeface="Arial"/>
              <a:buNone/>
            </a:pPr>
            <a:r>
              <a:rPr lang="en-US" sz="2800" dirty="0" smtClean="0">
                <a:solidFill>
                  <a:schemeClr val="dk1"/>
                </a:solidFill>
                <a:ea typeface="Calibri Regular" charset="0"/>
                <a:cs typeface="Calibri Regular" charset="0"/>
                <a:sym typeface="Shadows Into Light"/>
              </a:rPr>
              <a:t>             v = new …   |    v = v2      |    v2 =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a:t>
            </a:r>
            <a:br>
              <a:rPr lang="en-US" sz="2800" dirty="0" smtClean="0">
                <a:solidFill>
                  <a:schemeClr val="dk1"/>
                </a:solidFill>
                <a:ea typeface="Calibri Regular" charset="0"/>
                <a:cs typeface="Calibri Regular" charset="0"/>
                <a:sym typeface="Shadows Into Light"/>
              </a:rPr>
            </a:br>
            <a:r>
              <a:rPr lang="en-US" sz="2800" dirty="0" smtClean="0">
                <a:solidFill>
                  <a:schemeClr val="dk1"/>
                </a:solidFill>
                <a:ea typeface="Calibri Regular" charset="0"/>
                <a:cs typeface="Calibri Regular" charset="0"/>
                <a:sym typeface="Shadows Into Light"/>
              </a:rPr>
              <a:t>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 v2        |    v2 = v[*]  |   v[*] = v2</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p:nvPr/>
        </p:nvSpPr>
        <p:spPr>
          <a:xfrm>
            <a:off x="155556" y="3333018"/>
            <a:ext cx="1040699" cy="483900"/>
          </a:xfrm>
          <a:prstGeom prst="rect">
            <a:avLst/>
          </a:prstGeom>
          <a:noFill/>
          <a:ln>
            <a:noFill/>
          </a:ln>
        </p:spPr>
        <p:txBody>
          <a:bodyPr lIns="91425" tIns="91425" rIns="91425" bIns="91425" anchor="ctr" anchorCtr="0">
            <a:noAutofit/>
          </a:bodyPr>
          <a:lstStyle/>
          <a:p>
            <a:r>
              <a:rPr lang="en-US" sz="2000" dirty="0">
                <a:solidFill>
                  <a:srgbClr val="6AA84F"/>
                </a:solidFill>
                <a:latin typeface="+mn-lt"/>
                <a:ea typeface="Calibri Regular" charset="0"/>
                <a:cs typeface="Calibri Regular" charset="0"/>
                <a:sym typeface="Shadows Into Light"/>
              </a:rPr>
              <a:t>[x == 1]</a:t>
            </a:r>
          </a:p>
        </p:txBody>
      </p:sp>
      <p:sp>
        <p:nvSpPr>
          <p:cNvPr id="53" name="Shape 5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dirty="0">
                <a:sym typeface="Shadows Into Light"/>
              </a:rPr>
              <a:t>Introducing Pointers</a:t>
            </a:r>
          </a:p>
        </p:txBody>
      </p:sp>
      <p:sp>
        <p:nvSpPr>
          <p:cNvPr id="57" name="Shape 57"/>
          <p:cNvSpPr txBox="1">
            <a:spLocks noGrp="1"/>
          </p:cNvSpPr>
          <p:nvPr>
            <p:ph idx="1"/>
          </p:nvPr>
        </p:nvSpPr>
        <p:spPr>
          <a:xfrm>
            <a:off x="1313000" y="3078215"/>
            <a:ext cx="2997100" cy="1734652"/>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200" dirty="0" smtClean="0">
                <a:latin typeface="Consolas" charset="0"/>
                <a:ea typeface="Consolas" charset="0"/>
                <a:cs typeface="Consolas" charset="0"/>
                <a:sym typeface="Consolas"/>
              </a:rPr>
              <a:t>x </a:t>
            </a:r>
            <a:r>
              <a:rPr lang="en-US" sz="2200" dirty="0">
                <a:latin typeface="Consolas" charset="0"/>
                <a:ea typeface="Consolas" charset="0"/>
                <a:cs typeface="Consolas" charset="0"/>
                <a:sym typeface="Consolas"/>
              </a:rPr>
              <a:t>= 1;</a:t>
            </a:r>
            <a:br>
              <a:rPr lang="en-US" sz="2200" dirty="0">
                <a:latin typeface="Consolas" charset="0"/>
                <a:ea typeface="Consolas" charset="0"/>
                <a:cs typeface="Consolas" charset="0"/>
                <a:sym typeface="Consolas"/>
              </a:rPr>
            </a:br>
            <a:r>
              <a:rPr lang="en-US" sz="2200" dirty="0" smtClean="0">
                <a:latin typeface="Consolas" charset="0"/>
                <a:ea typeface="Consolas" charset="0"/>
                <a:cs typeface="Consolas" charset="0"/>
                <a:sym typeface="Consolas"/>
              </a:rPr>
              <a:t>y </a:t>
            </a:r>
            <a:r>
              <a:rPr lang="en-US" sz="2200" dirty="0">
                <a:latin typeface="Consolas" charset="0"/>
                <a:ea typeface="Consolas" charset="0"/>
                <a:cs typeface="Consolas" charset="0"/>
                <a:sym typeface="Consolas"/>
              </a:rPr>
              <a:t>= x;</a:t>
            </a:r>
            <a:br>
              <a:rPr lang="en-US" sz="2200" dirty="0">
                <a:latin typeface="Consolas" charset="0"/>
                <a:ea typeface="Consolas" charset="0"/>
                <a:cs typeface="Consolas" charset="0"/>
                <a:sym typeface="Consolas"/>
              </a:rPr>
            </a:br>
            <a:r>
              <a:rPr lang="en-US" sz="2200" dirty="0" smtClean="0">
                <a:latin typeface="Consolas" charset="0"/>
                <a:ea typeface="Consolas" charset="0"/>
                <a:cs typeface="Consolas" charset="0"/>
                <a:sym typeface="Consolas"/>
              </a:rPr>
              <a:t>assert(y </a:t>
            </a:r>
            <a:r>
              <a:rPr lang="en-US" sz="2200" dirty="0">
                <a:latin typeface="Consolas" charset="0"/>
                <a:ea typeface="Consolas" charset="0"/>
                <a:cs typeface="Consolas" charset="0"/>
                <a:sym typeface="Consolas"/>
              </a:rPr>
              <a:t>== 1)</a:t>
            </a:r>
          </a:p>
          <a:p>
            <a:pPr marL="0" indent="0">
              <a:lnSpc>
                <a:spcPct val="125000"/>
              </a:lnSpc>
              <a:spcBef>
                <a:spcPts val="0"/>
              </a:spcBef>
              <a:buNone/>
            </a:pPr>
            <a:endParaRPr sz="2200" dirty="0">
              <a:latin typeface="Consolas" charset="0"/>
              <a:ea typeface="Consolas" charset="0"/>
              <a:cs typeface="Consolas" charset="0"/>
              <a:sym typeface="Shadows Into Light"/>
            </a:endParaRPr>
          </a:p>
        </p:txBody>
      </p:sp>
      <p:sp>
        <p:nvSpPr>
          <p:cNvPr id="60" name="Shape 60"/>
          <p:cNvSpPr txBox="1">
            <a:spLocks noGrp="1"/>
          </p:cNvSpPr>
          <p:nvPr>
            <p:ph type="body" idx="4294967295"/>
          </p:nvPr>
        </p:nvSpPr>
        <p:spPr>
          <a:xfrm>
            <a:off x="5439747" y="2835136"/>
            <a:ext cx="3508305" cy="2869649"/>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200" dirty="0">
                <a:latin typeface="Consolas" charset="0"/>
                <a:ea typeface="Consolas" charset="0"/>
                <a:cs typeface="Consolas" charset="0"/>
                <a:sym typeface="Consolas"/>
              </a:rPr>
              <a:t>x = new Circle();</a:t>
            </a:r>
            <a:br>
              <a:rPr lang="en-US" sz="2200" dirty="0">
                <a:latin typeface="Consolas" charset="0"/>
                <a:ea typeface="Consolas" charset="0"/>
                <a:cs typeface="Consolas" charset="0"/>
                <a:sym typeface="Consolas"/>
              </a:rPr>
            </a:br>
            <a:r>
              <a:rPr lang="en-US" sz="2200" dirty="0" err="1">
                <a:latin typeface="Consolas" charset="0"/>
                <a:ea typeface="Consolas" charset="0"/>
                <a:cs typeface="Consolas" charset="0"/>
                <a:sym typeface="Consolas"/>
              </a:rPr>
              <a:t>x.radius</a:t>
            </a:r>
            <a:r>
              <a:rPr lang="en-US" sz="2200" dirty="0">
                <a:latin typeface="Consolas" charset="0"/>
                <a:ea typeface="Consolas" charset="0"/>
                <a:cs typeface="Consolas" charset="0"/>
                <a:sym typeface="Consolas"/>
              </a:rPr>
              <a:t> = 1;</a:t>
            </a:r>
          </a:p>
          <a:p>
            <a:pPr marL="0" indent="0">
              <a:lnSpc>
                <a:spcPct val="125000"/>
              </a:lnSpc>
              <a:spcBef>
                <a:spcPts val="0"/>
              </a:spcBef>
              <a:buNone/>
            </a:pPr>
            <a:r>
              <a:rPr lang="en-US" sz="2200" dirty="0">
                <a:latin typeface="Consolas" charset="0"/>
                <a:ea typeface="Consolas" charset="0"/>
                <a:cs typeface="Consolas" charset="0"/>
                <a:sym typeface="Consolas"/>
              </a:rPr>
              <a:t>y = </a:t>
            </a:r>
            <a:r>
              <a:rPr lang="en-US" sz="2200" dirty="0" err="1">
                <a:latin typeface="Consolas" charset="0"/>
                <a:ea typeface="Consolas" charset="0"/>
                <a:cs typeface="Consolas" charset="0"/>
                <a:sym typeface="Consolas"/>
              </a:rPr>
              <a:t>x.radius</a:t>
            </a:r>
            <a:r>
              <a:rPr lang="en-US" sz="2200" dirty="0">
                <a:latin typeface="Consolas" charset="0"/>
                <a:ea typeface="Consolas" charset="0"/>
                <a:cs typeface="Consolas" charset="0"/>
                <a:sym typeface="Consolas"/>
              </a:rPr>
              <a:t>;</a:t>
            </a:r>
          </a:p>
          <a:p>
            <a:pPr marL="0" indent="0">
              <a:lnSpc>
                <a:spcPct val="125000"/>
              </a:lnSpc>
              <a:spcBef>
                <a:spcPts val="0"/>
              </a:spcBef>
              <a:buNone/>
            </a:pPr>
            <a:r>
              <a:rPr lang="en-US" sz="2200" dirty="0">
                <a:latin typeface="Consolas" charset="0"/>
                <a:ea typeface="Consolas" charset="0"/>
                <a:cs typeface="Consolas" charset="0"/>
                <a:sym typeface="Consolas"/>
              </a:rPr>
              <a:t>assert(y == 1)</a:t>
            </a:r>
          </a:p>
        </p:txBody>
      </p:sp>
      <p:sp>
        <p:nvSpPr>
          <p:cNvPr id="54" name="Shape 54"/>
          <p:cNvSpPr txBox="1"/>
          <p:nvPr/>
        </p:nvSpPr>
        <p:spPr>
          <a:xfrm>
            <a:off x="802890" y="2071222"/>
            <a:ext cx="3395700" cy="589306"/>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mn-lt"/>
                <a:ea typeface="Calibri Regular" charset="0"/>
                <a:cs typeface="Calibri Regular" charset="0"/>
                <a:sym typeface="Shadows Into Light"/>
              </a:rPr>
              <a:t>Example without pointers</a:t>
            </a:r>
          </a:p>
        </p:txBody>
      </p:sp>
      <p:cxnSp>
        <p:nvCxnSpPr>
          <p:cNvPr id="55" name="Shape 55"/>
          <p:cNvCxnSpPr/>
          <p:nvPr/>
        </p:nvCxnSpPr>
        <p:spPr>
          <a:xfrm rot="10800000" flipH="1">
            <a:off x="1070031" y="3579167"/>
            <a:ext cx="575399" cy="0"/>
          </a:xfrm>
          <a:prstGeom prst="straightConnector1">
            <a:avLst/>
          </a:prstGeom>
          <a:noFill/>
          <a:ln w="9525" cap="flat" cmpd="sng">
            <a:solidFill>
              <a:srgbClr val="6AA84F"/>
            </a:solidFill>
            <a:prstDash val="solid"/>
            <a:round/>
            <a:headEnd type="none" w="lg" len="lg"/>
            <a:tailEnd type="triangle" w="lg" len="lg"/>
          </a:ln>
        </p:spPr>
      </p:cxnSp>
      <p:cxnSp>
        <p:nvCxnSpPr>
          <p:cNvPr id="56" name="Shape 56"/>
          <p:cNvCxnSpPr/>
          <p:nvPr/>
        </p:nvCxnSpPr>
        <p:spPr>
          <a:xfrm rot="10800000" flipH="1">
            <a:off x="1078706" y="4068056"/>
            <a:ext cx="566699" cy="7800"/>
          </a:xfrm>
          <a:prstGeom prst="straightConnector1">
            <a:avLst/>
          </a:prstGeom>
          <a:noFill/>
          <a:ln w="9525" cap="flat" cmpd="sng">
            <a:solidFill>
              <a:srgbClr val="6AA84F"/>
            </a:solidFill>
            <a:prstDash val="solid"/>
            <a:round/>
            <a:headEnd type="none" w="lg" len="lg"/>
            <a:tailEnd type="triangle" w="lg" len="lg"/>
          </a:ln>
        </p:spPr>
      </p:cxnSp>
      <p:sp>
        <p:nvSpPr>
          <p:cNvPr id="58" name="Shape 58"/>
          <p:cNvSpPr txBox="1"/>
          <p:nvPr/>
        </p:nvSpPr>
        <p:spPr>
          <a:xfrm>
            <a:off x="171040" y="3860031"/>
            <a:ext cx="1040699" cy="483900"/>
          </a:xfrm>
          <a:prstGeom prst="rect">
            <a:avLst/>
          </a:prstGeom>
          <a:noFill/>
          <a:ln>
            <a:noFill/>
          </a:ln>
        </p:spPr>
        <p:txBody>
          <a:bodyPr lIns="91425" tIns="91425" rIns="91425" bIns="91425" anchor="ctr" anchorCtr="0">
            <a:noAutofit/>
          </a:bodyPr>
          <a:lstStyle/>
          <a:p>
            <a:r>
              <a:rPr lang="en-US" sz="2000" dirty="0">
                <a:solidFill>
                  <a:srgbClr val="6AA84F"/>
                </a:solidFill>
                <a:latin typeface="+mn-lt"/>
                <a:ea typeface="Calibri Regular" charset="0"/>
                <a:cs typeface="Calibri Regular" charset="0"/>
                <a:sym typeface="Shadows Into Light"/>
              </a:rPr>
              <a:t>[y == 1]</a:t>
            </a:r>
          </a:p>
        </p:txBody>
      </p:sp>
      <p:sp>
        <p:nvSpPr>
          <p:cNvPr id="59" name="Shape 59"/>
          <p:cNvSpPr txBox="1"/>
          <p:nvPr/>
        </p:nvSpPr>
        <p:spPr>
          <a:xfrm>
            <a:off x="4887618" y="1993576"/>
            <a:ext cx="3835799" cy="7445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mn-lt"/>
                <a:ea typeface="Calibri Regular" charset="0"/>
                <a:cs typeface="Calibri Regular" charset="0"/>
                <a:sym typeface="Shadows Into Light"/>
              </a:rPr>
              <a:t>Same example with pointers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7">
                                            <p:txEl>
                                              <p:pRg st="0" end="0"/>
                                            </p:txEl>
                                          </p:spTgt>
                                        </p:tgtEl>
                                        <p:attrNameLst>
                                          <p:attrName>style.visibility</p:attrName>
                                        </p:attrNameLst>
                                      </p:cBhvr>
                                      <p:to>
                                        <p:strVal val="visible"/>
                                      </p:to>
                                    </p:set>
                                    <p:animEffect transition="in" filter="dissolve">
                                      <p:cBhvr>
                                        <p:cTn id="10" dur="500"/>
                                        <p:tgtEl>
                                          <p:spTgt spid="5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dissolve">
                                      <p:cBhvr>
                                        <p:cTn id="27" dur="500"/>
                                        <p:tgtEl>
                                          <p:spTgt spid="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0">
                                            <p:txEl>
                                              <p:pRg st="0" end="0"/>
                                            </p:txEl>
                                          </p:spTgt>
                                        </p:tgtEl>
                                        <p:attrNameLst>
                                          <p:attrName>style.visibility</p:attrName>
                                        </p:attrNameLst>
                                      </p:cBhvr>
                                      <p:to>
                                        <p:strVal val="visible"/>
                                      </p:to>
                                    </p:set>
                                    <p:animEffect transition="in" filter="dissolve">
                                      <p:cBhvr>
                                        <p:cTn id="30" dur="500"/>
                                        <p:tgtEl>
                                          <p:spTgt spid="60">
                                            <p:txEl>
                                              <p:pRg st="0" end="0"/>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0">
                                            <p:txEl>
                                              <p:pRg st="1" end="1"/>
                                            </p:txEl>
                                          </p:spTgt>
                                        </p:tgtEl>
                                        <p:attrNameLst>
                                          <p:attrName>style.visibility</p:attrName>
                                        </p:attrNameLst>
                                      </p:cBhvr>
                                      <p:to>
                                        <p:strVal val="visible"/>
                                      </p:to>
                                    </p:set>
                                    <p:animEffect transition="in" filter="dissolve">
                                      <p:cBhvr>
                                        <p:cTn id="33" dur="500"/>
                                        <p:tgtEl>
                                          <p:spTgt spid="60">
                                            <p:txEl>
                                              <p:pRg st="1" end="1"/>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0">
                                            <p:txEl>
                                              <p:pRg st="2" end="2"/>
                                            </p:txEl>
                                          </p:spTgt>
                                        </p:tgtEl>
                                        <p:attrNameLst>
                                          <p:attrName>style.visibility</p:attrName>
                                        </p:attrNameLst>
                                      </p:cBhvr>
                                      <p:to>
                                        <p:strVal val="visible"/>
                                      </p:to>
                                    </p:set>
                                    <p:animEffect transition="in" filter="dissolve">
                                      <p:cBhvr>
                                        <p:cTn id="3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7" grpId="0" build="p"/>
      <p:bldP spid="60" grpId="0" uiExpand="1" build="p"/>
      <p:bldP spid="54" grpId="0"/>
      <p:bldP spid="58" grpId="0"/>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Example Program in Normal Form</a:t>
            </a:r>
          </a:p>
        </p:txBody>
      </p:sp>
      <p:sp>
        <p:nvSpPr>
          <p:cNvPr id="410" name="Shape 410"/>
          <p:cNvSpPr txBox="1">
            <a:spLocks noGrp="1"/>
          </p:cNvSpPr>
          <p:nvPr>
            <p:ph idx="1"/>
          </p:nvPr>
        </p:nvSpPr>
        <p:spPr>
          <a:xfrm>
            <a:off x="533402" y="1834150"/>
            <a:ext cx="3218334" cy="3961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p>
          <a:p>
            <a:pPr marL="0" indent="0">
              <a:spcBef>
                <a:spcPts val="0"/>
              </a:spcBef>
              <a:buNone/>
            </a:pPr>
            <a:r>
              <a:rPr lang="en-US" sz="1600" dirty="0">
                <a:latin typeface="Consolas" charset="0"/>
                <a:ea typeface="Consolas" charset="0"/>
                <a:cs typeface="Consolas" charset="0"/>
                <a:sym typeface="Consolas"/>
              </a:rPr>
              <a:t>    v = new Elevator</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new Object[]</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new Object[]</a:t>
            </a:r>
          </a:p>
          <a:p>
            <a:pPr marL="0" indent="0">
              <a:spcBef>
                <a:spcPts val="0"/>
              </a:spcBef>
              <a:buNone/>
            </a:pPr>
            <a:endParaRPr sz="1600" dirty="0">
              <a:latin typeface="Consolas" charset="0"/>
              <a:ea typeface="Consolas" charset="0"/>
              <a:cs typeface="Consolas" charset="0"/>
              <a:sym typeface="Consolas"/>
            </a:endParaRPr>
          </a:p>
          <a:p>
            <a:pPr marL="0" indent="0">
              <a:spcBef>
                <a:spcPts val="0"/>
              </a:spcBef>
              <a:buNone/>
            </a:pPr>
            <a:endParaRPr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f = new Floor</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f</a:t>
            </a:r>
          </a:p>
          <a:p>
            <a:pPr marL="0" indent="0">
              <a:spcBef>
                <a:spcPts val="0"/>
              </a:spcBef>
              <a:buNone/>
            </a:pPr>
            <a:endParaRPr sz="1600" dirty="0">
              <a:latin typeface="Consolas" charset="0"/>
              <a:ea typeface="Consolas" charset="0"/>
              <a:cs typeface="Consolas" charset="0"/>
              <a:sym typeface="Consolas"/>
            </a:endParaRPr>
          </a:p>
          <a:p>
            <a:pPr marL="0" indent="0">
              <a:spcBef>
                <a:spcPts val="0"/>
              </a:spcBef>
              <a:buNone/>
            </a:pPr>
            <a:endParaRPr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e = new Event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spcBef>
                <a:spcPts val="0"/>
              </a:spcBef>
              <a:buNone/>
            </a:pPr>
            <a:endParaRPr sz="1600" dirty="0">
              <a:latin typeface="Consolas" charset="0"/>
              <a:ea typeface="Consolas" charset="0"/>
              <a:cs typeface="Consolas" charset="0"/>
              <a:sym typeface="Consolas"/>
            </a:endParaRPr>
          </a:p>
        </p:txBody>
      </p:sp>
      <p:sp>
        <p:nvSpPr>
          <p:cNvPr id="411" name="Shape 411"/>
          <p:cNvSpPr txBox="1">
            <a:spLocks noGrp="1"/>
          </p:cNvSpPr>
          <p:nvPr>
            <p:ph type="body" idx="4294967295"/>
          </p:nvPr>
        </p:nvSpPr>
        <p:spPr>
          <a:xfrm>
            <a:off x="5395915" y="1843088"/>
            <a:ext cx="3290886" cy="3952562"/>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0"/>
              </a:spcBef>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v = new Elevator</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tmp1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tmp1</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tmp2 = new Object[]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tmp2</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f = new Floor </a:t>
            </a:r>
          </a:p>
          <a:p>
            <a:pPr marL="0" indent="0">
              <a:spcBef>
                <a:spcPts val="0"/>
              </a:spcBef>
              <a:buNone/>
            </a:pPr>
            <a:r>
              <a:rPr lang="en-US" sz="1600" dirty="0">
                <a:latin typeface="Consolas" charset="0"/>
                <a:ea typeface="Consolas" charset="0"/>
                <a:cs typeface="Consolas" charset="0"/>
                <a:sym typeface="Consolas"/>
              </a:rPr>
              <a:t>    tmp3 =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tmp3[*] = f</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e = new Event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tmp4 = </a:t>
            </a:r>
            <a:r>
              <a:rPr lang="en-US" sz="1600" dirty="0" err="1">
                <a:latin typeface="Consolas" charset="0"/>
                <a:ea typeface="Consolas" charset="0"/>
                <a:cs typeface="Consolas" charset="0"/>
                <a:sym typeface="Consolas"/>
              </a:rPr>
              <a:t>v.events</a:t>
            </a: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tmp4[*]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spcBef>
                <a:spcPts val="0"/>
              </a:spcBef>
              <a:buNone/>
            </a:pPr>
            <a:endParaRPr sz="1600" dirty="0">
              <a:latin typeface="Consolas" charset="0"/>
              <a:ea typeface="Consolas" charset="0"/>
              <a:cs typeface="Consolas" charset="0"/>
              <a:sym typeface="Consolas"/>
            </a:endParaRPr>
          </a:p>
        </p:txBody>
      </p:sp>
      <p:sp>
        <p:nvSpPr>
          <p:cNvPr id="412" name="Shape 412"/>
          <p:cNvSpPr/>
          <p:nvPr/>
        </p:nvSpPr>
        <p:spPr>
          <a:xfrm>
            <a:off x="3931768" y="3230337"/>
            <a:ext cx="1340100" cy="8574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sz="16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QUIZ: Normal Form of Programs</a:t>
            </a:r>
          </a:p>
        </p:txBody>
      </p:sp>
      <p:sp>
        <p:nvSpPr>
          <p:cNvPr id="419" name="Shape 419"/>
          <p:cNvSpPr/>
          <p:nvPr/>
        </p:nvSpPr>
        <p:spPr>
          <a:xfrm>
            <a:off x="3675175" y="3876816"/>
            <a:ext cx="1147800"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0" name="Shape 420"/>
          <p:cNvSpPr/>
          <p:nvPr/>
        </p:nvSpPr>
        <p:spPr>
          <a:xfrm>
            <a:off x="3675175" y="5096016"/>
            <a:ext cx="1147800"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435"/>
          <p:cNvSpPr/>
          <p:nvPr/>
        </p:nvSpPr>
        <p:spPr>
          <a:xfrm>
            <a:off x="5297026" y="4815325"/>
            <a:ext cx="2791499" cy="110910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sz="2000" dirty="0">
              <a:solidFill>
                <a:schemeClr val="dk1"/>
              </a:solidFill>
              <a:latin typeface="Consolas"/>
              <a:ea typeface="Consolas"/>
              <a:cs typeface="Consolas"/>
              <a:sym typeface="Consolas"/>
            </a:endParaRPr>
          </a:p>
        </p:txBody>
      </p:sp>
      <p:sp>
        <p:nvSpPr>
          <p:cNvPr id="12" name="Shape 438"/>
          <p:cNvSpPr/>
          <p:nvPr/>
        </p:nvSpPr>
        <p:spPr>
          <a:xfrm>
            <a:off x="5297876" y="3633100"/>
            <a:ext cx="2791499" cy="85740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endParaRPr lang="en-US" sz="2000" dirty="0">
              <a:latin typeface="Consolas"/>
              <a:ea typeface="Consolas"/>
              <a:cs typeface="Consolas"/>
              <a:sym typeface="Consolas"/>
            </a:endParaRPr>
          </a:p>
        </p:txBody>
      </p:sp>
      <p:sp>
        <p:nvSpPr>
          <p:cNvPr id="14" name="Shape 423"/>
          <p:cNvSpPr txBox="1">
            <a:spLocks/>
          </p:cNvSpPr>
          <p:nvPr/>
        </p:nvSpPr>
        <p:spPr>
          <a:xfrm>
            <a:off x="868018" y="5122521"/>
            <a:ext cx="2541588" cy="573196"/>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ctr">
              <a:spcBef>
                <a:spcPts val="0"/>
              </a:spcBef>
              <a:buFont typeface="Arial"/>
              <a:buNone/>
            </a:pPr>
            <a:r>
              <a:rPr lang="en-US" sz="2200" smtClean="0">
                <a:latin typeface="Consolas" charset="0"/>
                <a:ea typeface="Consolas" charset="0"/>
                <a:cs typeface="Consolas" charset="0"/>
                <a:sym typeface="Consolas"/>
              </a:rPr>
              <a:t>v1.f.g = v2.h</a:t>
            </a:r>
            <a:endParaRPr lang="en-US" sz="2200" dirty="0">
              <a:latin typeface="Consolas" charset="0"/>
              <a:ea typeface="Consolas" charset="0"/>
              <a:cs typeface="Consolas" charset="0"/>
              <a:sym typeface="Consolas"/>
            </a:endParaRPr>
          </a:p>
        </p:txBody>
      </p:sp>
      <p:sp>
        <p:nvSpPr>
          <p:cNvPr id="15" name="Shape 423"/>
          <p:cNvSpPr txBox="1">
            <a:spLocks/>
          </p:cNvSpPr>
          <p:nvPr/>
        </p:nvSpPr>
        <p:spPr>
          <a:xfrm>
            <a:off x="868018" y="3933431"/>
            <a:ext cx="2541588" cy="543086"/>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ctr">
              <a:spcBef>
                <a:spcPts val="0"/>
              </a:spcBef>
              <a:buFont typeface="Arial"/>
              <a:buNone/>
            </a:pPr>
            <a:r>
              <a:rPr lang="en-US" sz="2200" dirty="0" smtClean="0">
                <a:latin typeface="Consolas" charset="0"/>
                <a:ea typeface="Consolas" charset="0"/>
                <a:cs typeface="Consolas" charset="0"/>
                <a:sym typeface="Consolas"/>
              </a:rPr>
              <a:t>v1.f = v2.f</a:t>
            </a:r>
            <a:endParaRPr lang="en-US" sz="2200" dirty="0">
              <a:latin typeface="Consolas" charset="0"/>
              <a:ea typeface="Consolas" charset="0"/>
              <a:cs typeface="Consolas" charset="0"/>
              <a:sym typeface="Consolas"/>
            </a:endParaRPr>
          </a:p>
        </p:txBody>
      </p:sp>
      <p:sp>
        <p:nvSpPr>
          <p:cNvPr id="11" name="Shape 422"/>
          <p:cNvSpPr txBox="1">
            <a:spLocks/>
          </p:cNvSpPr>
          <p:nvPr/>
        </p:nvSpPr>
        <p:spPr>
          <a:xfrm>
            <a:off x="457199" y="1467681"/>
            <a:ext cx="8448261" cy="2044145"/>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3350" indent="0">
              <a:spcBef>
                <a:spcPts val="640"/>
              </a:spcBef>
              <a:buClr>
                <a:schemeClr val="dk1"/>
              </a:buClr>
              <a:buSzPct val="36666"/>
              <a:buFont typeface="Arial"/>
              <a:buNone/>
            </a:pPr>
            <a:r>
              <a:rPr lang="en-US" sz="2800" dirty="0" smtClean="0">
                <a:solidFill>
                  <a:schemeClr val="dk1"/>
                </a:solidFill>
                <a:ea typeface="Calibri Regular" charset="0"/>
                <a:cs typeface="Calibri Regular" charset="0"/>
                <a:sym typeface="Shadows Into Light"/>
              </a:rPr>
              <a:t>             v = new …   |    v = v2      |    v2 =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a:t>
            </a:r>
            <a:br>
              <a:rPr lang="en-US" sz="2800" dirty="0" smtClean="0">
                <a:solidFill>
                  <a:schemeClr val="dk1"/>
                </a:solidFill>
                <a:ea typeface="Calibri Regular" charset="0"/>
                <a:cs typeface="Calibri Regular" charset="0"/>
                <a:sym typeface="Shadows Into Light"/>
              </a:rPr>
            </a:br>
            <a:r>
              <a:rPr lang="en-US" sz="2800" dirty="0" smtClean="0">
                <a:solidFill>
                  <a:schemeClr val="dk1"/>
                </a:solidFill>
                <a:ea typeface="Calibri Regular" charset="0"/>
                <a:cs typeface="Calibri Regular" charset="0"/>
                <a:sym typeface="Shadows Into Light"/>
              </a:rPr>
              <a:t>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 v2        |    v2 = v[*]  |   v[*] = v2</a:t>
            </a:r>
          </a:p>
          <a:p>
            <a:pPr marL="133350" indent="0">
              <a:spcBef>
                <a:spcPts val="640"/>
              </a:spcBef>
              <a:buClr>
                <a:schemeClr val="dk1"/>
              </a:buClr>
              <a:buSzPct val="36666"/>
              <a:buFont typeface="Arial"/>
              <a:buNone/>
            </a:pPr>
            <a:endParaRPr lang="en-US" sz="2400" dirty="0" smtClean="0">
              <a:solidFill>
                <a:schemeClr val="dk1"/>
              </a:solidFill>
              <a:ea typeface="Calibri Regular" charset="0"/>
              <a:cs typeface="Calibri Regular" charset="0"/>
              <a:sym typeface="Shadows Into Light"/>
            </a:endParaRPr>
          </a:p>
          <a:p>
            <a:pPr marL="133350" indent="0">
              <a:spcBef>
                <a:spcPts val="640"/>
              </a:spcBef>
              <a:buClr>
                <a:schemeClr val="dk1"/>
              </a:buClr>
              <a:buSzPct val="36666"/>
              <a:buFont typeface="Arial"/>
              <a:buNone/>
            </a:pPr>
            <a:r>
              <a:rPr lang="en-US" sz="2800" dirty="0" smtClean="0">
                <a:solidFill>
                  <a:schemeClr val="dk1"/>
                </a:solidFill>
                <a:ea typeface="Calibri Regular" charset="0"/>
                <a:cs typeface="Calibri Regular" charset="0"/>
                <a:sym typeface="Shadows Into Light"/>
              </a:rPr>
              <a:t>Convert each of these two expressions to normal form:</a:t>
            </a:r>
            <a:endParaRPr lang="en-US" dirty="0">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QUIZ: Normal Form of Programs</a:t>
            </a:r>
          </a:p>
        </p:txBody>
      </p:sp>
      <p:sp>
        <p:nvSpPr>
          <p:cNvPr id="423" name="Shape 423"/>
          <p:cNvSpPr txBox="1">
            <a:spLocks noGrp="1"/>
          </p:cNvSpPr>
          <p:nvPr>
            <p:ph type="body" idx="4294967295"/>
          </p:nvPr>
        </p:nvSpPr>
        <p:spPr>
          <a:xfrm>
            <a:off x="868018" y="5122521"/>
            <a:ext cx="2541588" cy="573196"/>
          </a:xfrm>
          <a:prstGeom prst="rect">
            <a:avLst/>
          </a:prstGeom>
        </p:spPr>
        <p:txBody>
          <a:bodyPr vert="horz" lIns="91425" tIns="91425" rIns="91425" bIns="91425" rtlCol="0" anchor="t" anchorCtr="0">
            <a:noAutofit/>
          </a:bodyPr>
          <a:lstStyle/>
          <a:p>
            <a:pPr algn="ctr">
              <a:spcBef>
                <a:spcPts val="0"/>
              </a:spcBef>
              <a:buNone/>
            </a:pPr>
            <a:r>
              <a:rPr lang="en-US" sz="2200" dirty="0">
                <a:latin typeface="Consolas" charset="0"/>
                <a:ea typeface="Consolas" charset="0"/>
                <a:cs typeface="Consolas" charset="0"/>
                <a:sym typeface="Consolas"/>
              </a:rPr>
              <a:t>v1.f.g = </a:t>
            </a:r>
            <a:r>
              <a:rPr lang="en-US" sz="2200" dirty="0" smtClean="0">
                <a:latin typeface="Consolas" charset="0"/>
                <a:ea typeface="Consolas" charset="0"/>
                <a:cs typeface="Consolas" charset="0"/>
                <a:sym typeface="Consolas"/>
              </a:rPr>
              <a:t>v2.h</a:t>
            </a:r>
            <a:endParaRPr lang="en-US" sz="2200" dirty="0">
              <a:latin typeface="Consolas" charset="0"/>
              <a:ea typeface="Consolas" charset="0"/>
              <a:cs typeface="Consolas" charset="0"/>
              <a:sym typeface="Consolas"/>
            </a:endParaRPr>
          </a:p>
        </p:txBody>
      </p:sp>
      <p:sp>
        <p:nvSpPr>
          <p:cNvPr id="419" name="Shape 419"/>
          <p:cNvSpPr/>
          <p:nvPr/>
        </p:nvSpPr>
        <p:spPr>
          <a:xfrm>
            <a:off x="3675175" y="3876816"/>
            <a:ext cx="1147800"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20" name="Shape 420"/>
          <p:cNvSpPr/>
          <p:nvPr/>
        </p:nvSpPr>
        <p:spPr>
          <a:xfrm>
            <a:off x="3675175" y="5096016"/>
            <a:ext cx="1147800" cy="599700"/>
          </a:xfrm>
          <a:prstGeom prst="notchedRightArrow">
            <a:avLst>
              <a:gd name="adj1" fmla="val 50000"/>
              <a:gd name="adj2" fmla="val 5000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423"/>
          <p:cNvSpPr txBox="1">
            <a:spLocks/>
          </p:cNvSpPr>
          <p:nvPr/>
        </p:nvSpPr>
        <p:spPr>
          <a:xfrm>
            <a:off x="868018" y="3933431"/>
            <a:ext cx="2541588" cy="543086"/>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ctr">
              <a:spcBef>
                <a:spcPts val="0"/>
              </a:spcBef>
              <a:buFont typeface="Arial"/>
              <a:buNone/>
            </a:pPr>
            <a:r>
              <a:rPr lang="en-US" sz="2200" dirty="0" smtClean="0">
                <a:latin typeface="Consolas" charset="0"/>
                <a:ea typeface="Consolas" charset="0"/>
                <a:cs typeface="Consolas" charset="0"/>
                <a:sym typeface="Consolas"/>
              </a:rPr>
              <a:t>v1.f = v2.f</a:t>
            </a:r>
            <a:endParaRPr lang="en-US" sz="2200" dirty="0">
              <a:latin typeface="Consolas" charset="0"/>
              <a:ea typeface="Consolas" charset="0"/>
              <a:cs typeface="Consolas" charset="0"/>
              <a:sym typeface="Consolas"/>
            </a:endParaRPr>
          </a:p>
        </p:txBody>
      </p:sp>
      <p:sp>
        <p:nvSpPr>
          <p:cNvPr id="10" name="Shape 435"/>
          <p:cNvSpPr/>
          <p:nvPr/>
        </p:nvSpPr>
        <p:spPr>
          <a:xfrm>
            <a:off x="5297026" y="4815325"/>
            <a:ext cx="2791499" cy="110910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200" dirty="0" smtClean="0">
                <a:solidFill>
                  <a:schemeClr val="dk1"/>
                </a:solidFill>
                <a:latin typeface="Consolas"/>
                <a:ea typeface="Consolas"/>
                <a:cs typeface="Consolas"/>
                <a:sym typeface="Consolas"/>
              </a:rPr>
              <a:t>  tmp1 </a:t>
            </a:r>
            <a:r>
              <a:rPr lang="en-US" sz="2200" dirty="0">
                <a:solidFill>
                  <a:schemeClr val="dk1"/>
                </a:solidFill>
                <a:latin typeface="Consolas"/>
                <a:ea typeface="Consolas"/>
                <a:cs typeface="Consolas"/>
                <a:sym typeface="Consolas"/>
              </a:rPr>
              <a:t>= v1.f</a:t>
            </a:r>
            <a:br>
              <a:rPr lang="en-US" sz="2200" dirty="0">
                <a:solidFill>
                  <a:schemeClr val="dk1"/>
                </a:solidFill>
                <a:latin typeface="Consolas"/>
                <a:ea typeface="Consolas"/>
                <a:cs typeface="Consolas"/>
                <a:sym typeface="Consolas"/>
              </a:rPr>
            </a:br>
            <a:r>
              <a:rPr lang="en-US" sz="2200" dirty="0" smtClean="0">
                <a:solidFill>
                  <a:schemeClr val="dk1"/>
                </a:solidFill>
                <a:latin typeface="Consolas"/>
                <a:ea typeface="Consolas"/>
                <a:cs typeface="Consolas"/>
                <a:sym typeface="Consolas"/>
              </a:rPr>
              <a:t>  tmp2 </a:t>
            </a:r>
            <a:r>
              <a:rPr lang="en-US" sz="2200" dirty="0">
                <a:solidFill>
                  <a:schemeClr val="dk1"/>
                </a:solidFill>
                <a:latin typeface="Consolas"/>
                <a:ea typeface="Consolas"/>
                <a:cs typeface="Consolas"/>
                <a:sym typeface="Consolas"/>
              </a:rPr>
              <a:t>= v2.h</a:t>
            </a:r>
            <a:br>
              <a:rPr lang="en-US" sz="2200" dirty="0">
                <a:solidFill>
                  <a:schemeClr val="dk1"/>
                </a:solidFill>
                <a:latin typeface="Consolas"/>
                <a:ea typeface="Consolas"/>
                <a:cs typeface="Consolas"/>
                <a:sym typeface="Consolas"/>
              </a:rPr>
            </a:br>
            <a:r>
              <a:rPr lang="en-US" sz="2200" dirty="0" smtClean="0">
                <a:solidFill>
                  <a:schemeClr val="dk1"/>
                </a:solidFill>
                <a:latin typeface="Consolas"/>
                <a:ea typeface="Consolas"/>
                <a:cs typeface="Consolas"/>
                <a:sym typeface="Consolas"/>
              </a:rPr>
              <a:t>  tmp1.g </a:t>
            </a:r>
            <a:r>
              <a:rPr lang="en-US" sz="2200" dirty="0">
                <a:solidFill>
                  <a:schemeClr val="dk1"/>
                </a:solidFill>
                <a:latin typeface="Consolas"/>
                <a:ea typeface="Consolas"/>
                <a:cs typeface="Consolas"/>
                <a:sym typeface="Consolas"/>
              </a:rPr>
              <a:t>= tmp2</a:t>
            </a:r>
          </a:p>
        </p:txBody>
      </p:sp>
      <p:sp>
        <p:nvSpPr>
          <p:cNvPr id="12" name="Shape 438"/>
          <p:cNvSpPr/>
          <p:nvPr/>
        </p:nvSpPr>
        <p:spPr>
          <a:xfrm>
            <a:off x="5297876" y="3633100"/>
            <a:ext cx="2791499" cy="857400"/>
          </a:xfrm>
          <a:prstGeom prst="rect">
            <a:avLst/>
          </a:prstGeom>
          <a:noFill/>
          <a:ln w="2857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200" dirty="0" smtClean="0">
                <a:latin typeface="Consolas"/>
                <a:ea typeface="Consolas"/>
                <a:cs typeface="Consolas"/>
                <a:sym typeface="Consolas"/>
              </a:rPr>
              <a:t>  </a:t>
            </a:r>
            <a:r>
              <a:rPr lang="en-US" sz="2200" dirty="0" err="1" smtClean="0">
                <a:latin typeface="Consolas"/>
                <a:ea typeface="Consolas"/>
                <a:cs typeface="Consolas"/>
                <a:sym typeface="Consolas"/>
              </a:rPr>
              <a:t>tmp</a:t>
            </a:r>
            <a:r>
              <a:rPr lang="en-US" sz="2200" dirty="0" smtClean="0">
                <a:latin typeface="Consolas"/>
                <a:ea typeface="Consolas"/>
                <a:cs typeface="Consolas"/>
                <a:sym typeface="Consolas"/>
              </a:rPr>
              <a:t> </a:t>
            </a:r>
            <a:r>
              <a:rPr lang="en-US" sz="2200" dirty="0">
                <a:latin typeface="Consolas"/>
                <a:ea typeface="Consolas"/>
                <a:cs typeface="Consolas"/>
                <a:sym typeface="Consolas"/>
              </a:rPr>
              <a:t>= v2.f</a:t>
            </a:r>
            <a:br>
              <a:rPr lang="en-US" sz="2200" dirty="0">
                <a:latin typeface="Consolas"/>
                <a:ea typeface="Consolas"/>
                <a:cs typeface="Consolas"/>
                <a:sym typeface="Consolas"/>
              </a:rPr>
            </a:br>
            <a:r>
              <a:rPr lang="en-US" sz="2200" dirty="0" smtClean="0">
                <a:latin typeface="Consolas"/>
                <a:ea typeface="Consolas"/>
                <a:cs typeface="Consolas"/>
                <a:sym typeface="Consolas"/>
              </a:rPr>
              <a:t>  v1.f </a:t>
            </a:r>
            <a:r>
              <a:rPr lang="en-US" sz="2200" dirty="0">
                <a:latin typeface="Consolas"/>
                <a:ea typeface="Consolas"/>
                <a:cs typeface="Consolas"/>
                <a:sym typeface="Consolas"/>
              </a:rPr>
              <a:t>= </a:t>
            </a:r>
            <a:r>
              <a:rPr lang="en-US" sz="2200" dirty="0" err="1">
                <a:latin typeface="Consolas"/>
                <a:ea typeface="Consolas"/>
                <a:cs typeface="Consolas"/>
                <a:sym typeface="Consolas"/>
              </a:rPr>
              <a:t>tmp</a:t>
            </a:r>
            <a:endParaRPr lang="en-US" sz="2200" dirty="0">
              <a:latin typeface="Consolas"/>
              <a:ea typeface="Consolas"/>
              <a:cs typeface="Consolas"/>
              <a:sym typeface="Consolas"/>
            </a:endParaRPr>
          </a:p>
        </p:txBody>
      </p:sp>
      <p:sp>
        <p:nvSpPr>
          <p:cNvPr id="14" name="Shape 422"/>
          <p:cNvSpPr txBox="1">
            <a:spLocks/>
          </p:cNvSpPr>
          <p:nvPr/>
        </p:nvSpPr>
        <p:spPr>
          <a:xfrm>
            <a:off x="457199" y="1467681"/>
            <a:ext cx="8448261" cy="2044145"/>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133350" indent="0">
              <a:spcBef>
                <a:spcPts val="640"/>
              </a:spcBef>
              <a:buClr>
                <a:schemeClr val="dk1"/>
              </a:buClr>
              <a:buSzPct val="36666"/>
              <a:buFont typeface="Arial"/>
              <a:buNone/>
            </a:pPr>
            <a:r>
              <a:rPr lang="en-US" sz="2800" dirty="0" smtClean="0">
                <a:solidFill>
                  <a:schemeClr val="dk1"/>
                </a:solidFill>
                <a:ea typeface="Calibri Regular" charset="0"/>
                <a:cs typeface="Calibri Regular" charset="0"/>
                <a:sym typeface="Shadows Into Light"/>
              </a:rPr>
              <a:t>             v = new …   |    v = v2      |    v2 =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a:t>
            </a:r>
            <a:br>
              <a:rPr lang="en-US" sz="2800" dirty="0" smtClean="0">
                <a:solidFill>
                  <a:schemeClr val="dk1"/>
                </a:solidFill>
                <a:ea typeface="Calibri Regular" charset="0"/>
                <a:cs typeface="Calibri Regular" charset="0"/>
                <a:sym typeface="Shadows Into Light"/>
              </a:rPr>
            </a:br>
            <a:r>
              <a:rPr lang="en-US" sz="2800" dirty="0" smtClean="0">
                <a:solidFill>
                  <a:schemeClr val="dk1"/>
                </a:solidFill>
                <a:ea typeface="Calibri Regular" charset="0"/>
                <a:cs typeface="Calibri Regular" charset="0"/>
                <a:sym typeface="Shadows Into Light"/>
              </a:rPr>
              <a:t>             </a:t>
            </a:r>
            <a:r>
              <a:rPr lang="en-US" sz="2800" dirty="0" err="1" smtClean="0">
                <a:solidFill>
                  <a:schemeClr val="dk1"/>
                </a:solidFill>
                <a:ea typeface="Calibri Regular" charset="0"/>
                <a:cs typeface="Calibri Regular" charset="0"/>
                <a:sym typeface="Shadows Into Light"/>
              </a:rPr>
              <a:t>v.f</a:t>
            </a:r>
            <a:r>
              <a:rPr lang="en-US" sz="2800" dirty="0" smtClean="0">
                <a:solidFill>
                  <a:schemeClr val="dk1"/>
                </a:solidFill>
                <a:ea typeface="Calibri Regular" charset="0"/>
                <a:cs typeface="Calibri Regular" charset="0"/>
                <a:sym typeface="Shadows Into Light"/>
              </a:rPr>
              <a:t> = v2        |    v2 = v[*]  |   v[*] = v2</a:t>
            </a:r>
          </a:p>
          <a:p>
            <a:pPr marL="133350" indent="0">
              <a:spcBef>
                <a:spcPts val="640"/>
              </a:spcBef>
              <a:buClr>
                <a:schemeClr val="dk1"/>
              </a:buClr>
              <a:buSzPct val="36666"/>
              <a:buFont typeface="Arial"/>
              <a:buNone/>
            </a:pPr>
            <a:endParaRPr lang="en-US" sz="2400" dirty="0" smtClean="0">
              <a:solidFill>
                <a:schemeClr val="dk1"/>
              </a:solidFill>
              <a:ea typeface="Calibri Regular" charset="0"/>
              <a:cs typeface="Calibri Regular" charset="0"/>
              <a:sym typeface="Shadows Into Light"/>
            </a:endParaRPr>
          </a:p>
          <a:p>
            <a:pPr marL="133350" indent="0">
              <a:spcBef>
                <a:spcPts val="640"/>
              </a:spcBef>
              <a:buClr>
                <a:schemeClr val="dk1"/>
              </a:buClr>
              <a:buSzPct val="36666"/>
              <a:buFont typeface="Arial"/>
              <a:buNone/>
            </a:pPr>
            <a:r>
              <a:rPr lang="en-US" sz="2800" dirty="0" smtClean="0">
                <a:solidFill>
                  <a:schemeClr val="dk1"/>
                </a:solidFill>
                <a:ea typeface="Calibri Regular" charset="0"/>
                <a:cs typeface="Calibri Regular" charset="0"/>
                <a:sym typeface="Shadows Into Light"/>
              </a:rPr>
              <a:t>Convert each of these two expressions to normal form:</a:t>
            </a:r>
            <a:endParaRPr lang="en-US" dirty="0">
              <a:sym typeface="Consolas"/>
            </a:endParaRPr>
          </a:p>
        </p:txBody>
      </p:sp>
    </p:spTree>
    <p:extLst>
      <p:ext uri="{BB962C8B-B14F-4D97-AF65-F5344CB8AC3E}">
        <p14:creationId xmlns:p14="http://schemas.microsoft.com/office/powerpoint/2010/main" val="4525940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Object Allocation Sites</a:t>
            </a:r>
          </a:p>
        </p:txBody>
      </p:sp>
      <p:sp>
        <p:nvSpPr>
          <p:cNvPr id="446" name="Shape 446"/>
          <p:cNvSpPr/>
          <p:nvPr/>
        </p:nvSpPr>
        <p:spPr>
          <a:xfrm>
            <a:off x="540775" y="3317275"/>
            <a:ext cx="1548600" cy="568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a:solidFill>
                  <a:schemeClr val="dk1"/>
                </a:solidFill>
                <a:latin typeface="Consolas"/>
                <a:ea typeface="Consolas"/>
                <a:cs typeface="Consolas"/>
                <a:sym typeface="Consolas"/>
              </a:rPr>
              <a:t>v = new </a:t>
            </a:r>
            <a:r>
              <a:rPr lang="en-US" sz="2000" b="1">
                <a:solidFill>
                  <a:schemeClr val="dk1"/>
                </a:solidFill>
                <a:latin typeface="Consolas"/>
                <a:ea typeface="Consolas"/>
                <a:cs typeface="Consolas"/>
                <a:sym typeface="Consolas"/>
              </a:rPr>
              <a:t>B</a:t>
            </a:r>
          </a:p>
        </p:txBody>
      </p:sp>
      <p:sp>
        <p:nvSpPr>
          <p:cNvPr id="447" name="Shape 447"/>
          <p:cNvSpPr txBox="1"/>
          <p:nvPr/>
        </p:nvSpPr>
        <p:spPr>
          <a:xfrm>
            <a:off x="2237146" y="4525900"/>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After:</a:t>
            </a:r>
          </a:p>
        </p:txBody>
      </p:sp>
      <p:sp>
        <p:nvSpPr>
          <p:cNvPr id="448" name="Shape 448"/>
          <p:cNvSpPr/>
          <p:nvPr/>
        </p:nvSpPr>
        <p:spPr>
          <a:xfrm>
            <a:off x="4386000" y="2340304"/>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v</a:t>
            </a:r>
          </a:p>
        </p:txBody>
      </p:sp>
      <p:cxnSp>
        <p:nvCxnSpPr>
          <p:cNvPr id="449" name="Shape 449"/>
          <p:cNvCxnSpPr>
            <a:stCxn id="450" idx="1"/>
            <a:endCxn id="448" idx="3"/>
          </p:cNvCxnSpPr>
          <p:nvPr/>
        </p:nvCxnSpPr>
        <p:spPr>
          <a:xfrm rot="10800000">
            <a:off x="4793400" y="2555854"/>
            <a:ext cx="724500" cy="6900"/>
          </a:xfrm>
          <a:prstGeom prst="straightConnector1">
            <a:avLst/>
          </a:prstGeom>
          <a:noFill/>
          <a:ln w="28575" cap="flat" cmpd="sng">
            <a:solidFill>
              <a:srgbClr val="0000FF"/>
            </a:solidFill>
            <a:prstDash val="solid"/>
            <a:round/>
            <a:headEnd type="triangle" w="lg" len="lg"/>
            <a:tailEnd type="none" w="lg" len="lg"/>
          </a:ln>
        </p:spPr>
      </p:cxnSp>
      <p:sp>
        <p:nvSpPr>
          <p:cNvPr id="451" name="Shape 451"/>
          <p:cNvSpPr txBox="1"/>
          <p:nvPr/>
        </p:nvSpPr>
        <p:spPr>
          <a:xfrm>
            <a:off x="2255984" y="2205325"/>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Before:</a:t>
            </a:r>
          </a:p>
        </p:txBody>
      </p:sp>
      <p:sp>
        <p:nvSpPr>
          <p:cNvPr id="452" name="Shape 452"/>
          <p:cNvSpPr/>
          <p:nvPr/>
        </p:nvSpPr>
        <p:spPr>
          <a:xfrm>
            <a:off x="4348050" y="4721879"/>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b="1">
                <a:latin typeface="Consolas"/>
                <a:ea typeface="Consolas"/>
                <a:cs typeface="Consolas"/>
                <a:sym typeface="Consolas"/>
              </a:rPr>
              <a:t>v</a:t>
            </a:r>
          </a:p>
        </p:txBody>
      </p:sp>
      <p:cxnSp>
        <p:nvCxnSpPr>
          <p:cNvPr id="453" name="Shape 453"/>
          <p:cNvCxnSpPr>
            <a:stCxn id="454" idx="1"/>
            <a:endCxn id="452" idx="3"/>
          </p:cNvCxnSpPr>
          <p:nvPr/>
        </p:nvCxnSpPr>
        <p:spPr>
          <a:xfrm flipH="1">
            <a:off x="4755450" y="4410929"/>
            <a:ext cx="724500" cy="526500"/>
          </a:xfrm>
          <a:prstGeom prst="straightConnector1">
            <a:avLst/>
          </a:prstGeom>
          <a:noFill/>
          <a:ln w="28575" cap="flat" cmpd="sng">
            <a:solidFill>
              <a:srgbClr val="0000FF"/>
            </a:solidFill>
            <a:prstDash val="solid"/>
            <a:round/>
            <a:headEnd type="triangle" w="lg" len="lg"/>
            <a:tailEnd type="none" w="lg" len="lg"/>
          </a:ln>
        </p:spPr>
      </p:cxnSp>
      <p:cxnSp>
        <p:nvCxnSpPr>
          <p:cNvPr id="455" name="Shape 455"/>
          <p:cNvCxnSpPr>
            <a:stCxn id="456" idx="1"/>
            <a:endCxn id="452" idx="3"/>
          </p:cNvCxnSpPr>
          <p:nvPr/>
        </p:nvCxnSpPr>
        <p:spPr>
          <a:xfrm rot="10800000">
            <a:off x="4755450" y="4937429"/>
            <a:ext cx="724800" cy="596700"/>
          </a:xfrm>
          <a:prstGeom prst="straightConnector1">
            <a:avLst/>
          </a:prstGeom>
          <a:noFill/>
          <a:ln w="28575" cap="flat" cmpd="sng">
            <a:solidFill>
              <a:srgbClr val="0000FF"/>
            </a:solidFill>
            <a:prstDash val="solid"/>
            <a:round/>
            <a:headEnd type="triangle" w="lg" len="lg"/>
            <a:tailEnd type="none" w="lg" len="lg"/>
          </a:ln>
        </p:spPr>
      </p:cxnSp>
      <p:cxnSp>
        <p:nvCxnSpPr>
          <p:cNvPr id="457" name="Shape 457"/>
          <p:cNvCxnSpPr/>
          <p:nvPr/>
        </p:nvCxnSpPr>
        <p:spPr>
          <a:xfrm>
            <a:off x="2470375" y="3525175"/>
            <a:ext cx="6439800" cy="9300"/>
          </a:xfrm>
          <a:prstGeom prst="straightConnector1">
            <a:avLst/>
          </a:prstGeom>
          <a:noFill/>
          <a:ln w="28575" cap="flat" cmpd="sng">
            <a:solidFill>
              <a:schemeClr val="dk2"/>
            </a:solidFill>
            <a:prstDash val="solid"/>
            <a:round/>
            <a:headEnd type="none" w="lg" len="lg"/>
            <a:tailEnd type="none" w="lg" len="lg"/>
          </a:ln>
        </p:spPr>
      </p:cxnSp>
      <p:sp>
        <p:nvSpPr>
          <p:cNvPr id="458" name="Shape 458"/>
          <p:cNvSpPr/>
          <p:nvPr/>
        </p:nvSpPr>
        <p:spPr>
          <a:xfrm>
            <a:off x="5518101" y="234030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A</a:t>
            </a:r>
          </a:p>
        </p:txBody>
      </p:sp>
      <p:sp>
        <p:nvSpPr>
          <p:cNvPr id="459" name="Shape 459"/>
          <p:cNvSpPr/>
          <p:nvPr/>
        </p:nvSpPr>
        <p:spPr>
          <a:xfrm>
            <a:off x="5461021" y="416912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A</a:t>
            </a:r>
          </a:p>
        </p:txBody>
      </p:sp>
      <p:sp>
        <p:nvSpPr>
          <p:cNvPr id="460" name="Shape 460"/>
          <p:cNvSpPr/>
          <p:nvPr/>
        </p:nvSpPr>
        <p:spPr>
          <a:xfrm>
            <a:off x="5479855" y="5331658"/>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B</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0"/>
      <p:bldP spid="448" grpId="0" animBg="1"/>
      <p:bldP spid="451" grpId="0"/>
      <p:bldP spid="452" grpId="0" animBg="1"/>
      <p:bldP spid="458" grpId="0" animBg="1"/>
      <p:bldP spid="459" grpId="0" animBg="1"/>
      <p:bldP spid="4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Shape 46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3600" dirty="0">
                <a:sym typeface="Shadows Into Light"/>
              </a:rPr>
              <a:t>Rule for Object Allocation Sites: Example</a:t>
            </a:r>
          </a:p>
        </p:txBody>
      </p:sp>
      <p:sp>
        <p:nvSpPr>
          <p:cNvPr id="465" name="Shape 465"/>
          <p:cNvSpPr txBox="1">
            <a:spLocks noGrp="1"/>
          </p:cNvSpPr>
          <p:nvPr>
            <p:ph idx="1"/>
          </p:nvPr>
        </p:nvSpPr>
        <p:spPr>
          <a:xfrm>
            <a:off x="485409" y="1850925"/>
            <a:ext cx="3019213" cy="3962046"/>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0">
              <a:spcBef>
                <a:spcPts val="0"/>
              </a:spcBef>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v = new Elevator</a:t>
            </a:r>
          </a:p>
          <a:p>
            <a:pPr marL="0" indent="0">
              <a:spcBef>
                <a:spcPts val="0"/>
              </a:spcBef>
              <a:buNone/>
            </a:pP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tmp1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tmp1</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tmp2 = new Object[]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tmp2</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f = new Floor </a:t>
            </a:r>
          </a:p>
          <a:p>
            <a:pPr marL="0" indent="0">
              <a:spcBef>
                <a:spcPts val="0"/>
              </a:spcBef>
              <a:buNone/>
            </a:pPr>
            <a:r>
              <a:rPr lang="en-US" sz="1600" dirty="0">
                <a:latin typeface="Consolas" charset="0"/>
                <a:ea typeface="Consolas" charset="0"/>
                <a:cs typeface="Consolas" charset="0"/>
                <a:sym typeface="Consolas"/>
              </a:rPr>
              <a:t>    tmp3 =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tmp3[*] = f</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e = new Event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tmp4 = </a:t>
            </a:r>
            <a:r>
              <a:rPr lang="en-US" sz="1600" dirty="0" err="1">
                <a:latin typeface="Consolas" charset="0"/>
                <a:ea typeface="Consolas" charset="0"/>
                <a:cs typeface="Consolas" charset="0"/>
                <a:sym typeface="Consolas"/>
              </a:rPr>
              <a:t>v.events</a:t>
            </a: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tmp4[*]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p:txBody>
      </p:sp>
      <p:sp>
        <p:nvSpPr>
          <p:cNvPr id="467" name="Shape 467"/>
          <p:cNvSpPr/>
          <p:nvPr/>
        </p:nvSpPr>
        <p:spPr>
          <a:xfrm>
            <a:off x="5555746" y="271722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468" name="Shape 468"/>
          <p:cNvSpPr/>
          <p:nvPr/>
        </p:nvSpPr>
        <p:spPr>
          <a:xfrm>
            <a:off x="6024995" y="192662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469" name="Shape 469"/>
          <p:cNvCxnSpPr/>
          <p:nvPr/>
        </p:nvCxnSpPr>
        <p:spPr>
          <a:xfrm rot="10800000" flipH="1">
            <a:off x="6225093" y="2384714"/>
            <a:ext cx="7200" cy="309300"/>
          </a:xfrm>
          <a:prstGeom prst="straightConnector1">
            <a:avLst/>
          </a:prstGeom>
          <a:noFill/>
          <a:ln w="28575" cap="flat" cmpd="sng">
            <a:solidFill>
              <a:srgbClr val="0000FF"/>
            </a:solidFill>
            <a:prstDash val="solid"/>
            <a:round/>
            <a:headEnd type="triangle" w="lg" len="lg"/>
            <a:tailEnd type="none" w="lg" len="lg"/>
          </a:ln>
        </p:spPr>
      </p:cxnSp>
      <p:sp>
        <p:nvSpPr>
          <p:cNvPr id="470" name="Shape 470"/>
          <p:cNvSpPr/>
          <p:nvPr/>
        </p:nvSpPr>
        <p:spPr>
          <a:xfrm>
            <a:off x="4802846" y="348537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471" name="Shape 471"/>
          <p:cNvSpPr/>
          <p:nvPr/>
        </p:nvSpPr>
        <p:spPr>
          <a:xfrm>
            <a:off x="6496246" y="345635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472" name="Shape 472"/>
          <p:cNvSpPr/>
          <p:nvPr/>
        </p:nvSpPr>
        <p:spPr>
          <a:xfrm>
            <a:off x="4850162" y="4323575"/>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sp>
        <p:nvSpPr>
          <p:cNvPr id="473" name="Shape 473"/>
          <p:cNvSpPr/>
          <p:nvPr/>
        </p:nvSpPr>
        <p:spPr>
          <a:xfrm>
            <a:off x="6512770" y="4301540"/>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474" name="Shape 474"/>
          <p:cNvSpPr/>
          <p:nvPr/>
        </p:nvSpPr>
        <p:spPr>
          <a:xfrm>
            <a:off x="5239712" y="514857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475" name="Shape 475"/>
          <p:cNvCxnSpPr>
            <a:stCxn id="472" idx="4"/>
            <a:endCxn id="474" idx="0"/>
          </p:cNvCxnSpPr>
          <p:nvPr/>
        </p:nvCxnSpPr>
        <p:spPr>
          <a:xfrm>
            <a:off x="5443412" y="4754675"/>
            <a:ext cx="0" cy="393900"/>
          </a:xfrm>
          <a:prstGeom prst="straightConnector1">
            <a:avLst/>
          </a:prstGeom>
          <a:noFill/>
          <a:ln w="28575" cap="flat" cmpd="sng">
            <a:solidFill>
              <a:srgbClr val="0000FF"/>
            </a:solidFill>
            <a:prstDash val="solid"/>
            <a:round/>
            <a:headEnd type="triangle" w="lg" len="lg"/>
            <a:tailEnd type="none" w="lg" len="lg"/>
          </a:ln>
        </p:spPr>
      </p:cxnSp>
      <p:sp>
        <p:nvSpPr>
          <p:cNvPr id="476" name="Shape 476"/>
          <p:cNvSpPr/>
          <p:nvPr/>
        </p:nvSpPr>
        <p:spPr>
          <a:xfrm>
            <a:off x="6902320" y="5128588"/>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477" name="Shape 477"/>
          <p:cNvCxnSpPr>
            <a:endCxn id="476" idx="0"/>
          </p:cNvCxnSpPr>
          <p:nvPr/>
        </p:nvCxnSpPr>
        <p:spPr>
          <a:xfrm>
            <a:off x="7106020" y="4734688"/>
            <a:ext cx="0" cy="393900"/>
          </a:xfrm>
          <a:prstGeom prst="straightConnector1">
            <a:avLst/>
          </a:prstGeom>
          <a:noFill/>
          <a:ln w="28575" cap="flat" cmpd="sng">
            <a:solidFill>
              <a:srgbClr val="0000FF"/>
            </a:solidFill>
            <a:prstDash val="solid"/>
            <a:round/>
            <a:headEnd type="triangle" w="lg" len="lg"/>
            <a:tailEnd type="none" w="lg" len="lg"/>
          </a:ln>
        </p:spPr>
      </p:cxnSp>
      <p:sp>
        <p:nvSpPr>
          <p:cNvPr id="479" name="Shape 479"/>
          <p:cNvSpPr/>
          <p:nvPr/>
        </p:nvSpPr>
        <p:spPr>
          <a:xfrm>
            <a:off x="3621371" y="3480900"/>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tmp1</a:t>
            </a:r>
          </a:p>
        </p:txBody>
      </p:sp>
      <p:cxnSp>
        <p:nvCxnSpPr>
          <p:cNvPr id="480" name="Shape 480"/>
          <p:cNvCxnSpPr>
            <a:stCxn id="470" idx="2"/>
            <a:endCxn id="479" idx="3"/>
          </p:cNvCxnSpPr>
          <p:nvPr/>
        </p:nvCxnSpPr>
        <p:spPr>
          <a:xfrm rot="10800000">
            <a:off x="4298845" y="3696425"/>
            <a:ext cx="504000" cy="4500"/>
          </a:xfrm>
          <a:prstGeom prst="straightConnector1">
            <a:avLst/>
          </a:prstGeom>
          <a:noFill/>
          <a:ln w="28575" cap="flat" cmpd="sng">
            <a:solidFill>
              <a:srgbClr val="0000FF"/>
            </a:solidFill>
            <a:prstDash val="solid"/>
            <a:round/>
            <a:headEnd type="triangle" w="lg" len="lg"/>
            <a:tailEnd type="none" w="lg" len="lg"/>
          </a:ln>
        </p:spPr>
      </p:cxnSp>
      <p:sp>
        <p:nvSpPr>
          <p:cNvPr id="481" name="Shape 481"/>
          <p:cNvSpPr/>
          <p:nvPr/>
        </p:nvSpPr>
        <p:spPr>
          <a:xfrm>
            <a:off x="8193371" y="3480900"/>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tmp2</a:t>
            </a:r>
          </a:p>
        </p:txBody>
      </p:sp>
      <p:cxnSp>
        <p:nvCxnSpPr>
          <p:cNvPr id="482" name="Shape 482"/>
          <p:cNvCxnSpPr>
            <a:stCxn id="471" idx="6"/>
            <a:endCxn id="481" idx="1"/>
          </p:cNvCxnSpPr>
          <p:nvPr/>
        </p:nvCxnSpPr>
        <p:spPr>
          <a:xfrm>
            <a:off x="7784444" y="3671900"/>
            <a:ext cx="408900" cy="2460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p:bldP spid="468" grpId="0" animBg="1"/>
      <p:bldP spid="470" grpId="0" animBg="1"/>
      <p:bldP spid="471" grpId="0" animBg="1"/>
      <p:bldP spid="472" grpId="0" animBg="1"/>
      <p:bldP spid="473" grpId="0" animBg="1"/>
      <p:bldP spid="474" grpId="0" animBg="1"/>
      <p:bldP spid="476" grpId="0" animBg="1"/>
      <p:bldP spid="479" grpId="0" animBg="1"/>
      <p:bldP spid="4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Object Copy</a:t>
            </a:r>
          </a:p>
        </p:txBody>
      </p:sp>
      <p:sp>
        <p:nvSpPr>
          <p:cNvPr id="488" name="Shape 488"/>
          <p:cNvSpPr/>
          <p:nvPr/>
        </p:nvSpPr>
        <p:spPr>
          <a:xfrm>
            <a:off x="540775" y="3317275"/>
            <a:ext cx="1548600" cy="5682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a:solidFill>
                  <a:schemeClr val="dk1"/>
                </a:solidFill>
                <a:latin typeface="Consolas"/>
                <a:ea typeface="Consolas"/>
                <a:cs typeface="Consolas"/>
                <a:sym typeface="Consolas"/>
              </a:rPr>
              <a:t>v1 = v2</a:t>
            </a:r>
          </a:p>
        </p:txBody>
      </p:sp>
      <p:cxnSp>
        <p:nvCxnSpPr>
          <p:cNvPr id="489" name="Shape 489"/>
          <p:cNvCxnSpPr/>
          <p:nvPr/>
        </p:nvCxnSpPr>
        <p:spPr>
          <a:xfrm>
            <a:off x="2470375" y="3525175"/>
            <a:ext cx="6439800" cy="9300"/>
          </a:xfrm>
          <a:prstGeom prst="straightConnector1">
            <a:avLst/>
          </a:prstGeom>
          <a:noFill/>
          <a:ln w="28575" cap="flat" cmpd="sng">
            <a:solidFill>
              <a:schemeClr val="dk2"/>
            </a:solidFill>
            <a:prstDash val="solid"/>
            <a:round/>
            <a:headEnd type="none" w="lg" len="lg"/>
            <a:tailEnd type="none" w="lg" len="lg"/>
          </a:ln>
        </p:spPr>
      </p:cxnSp>
      <p:sp>
        <p:nvSpPr>
          <p:cNvPr id="490" name="Shape 490"/>
          <p:cNvSpPr/>
          <p:nvPr/>
        </p:nvSpPr>
        <p:spPr>
          <a:xfrm>
            <a:off x="3603759"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grpSp>
        <p:nvGrpSpPr>
          <p:cNvPr id="491" name="Shape 491"/>
          <p:cNvGrpSpPr/>
          <p:nvPr/>
        </p:nvGrpSpPr>
        <p:grpSpPr>
          <a:xfrm>
            <a:off x="2673972" y="2314118"/>
            <a:ext cx="929786" cy="413222"/>
            <a:chOff x="2673972" y="1456868"/>
            <a:chExt cx="929786" cy="413222"/>
          </a:xfrm>
        </p:grpSpPr>
        <p:sp>
          <p:nvSpPr>
            <p:cNvPr id="492" name="Shape 492"/>
            <p:cNvSpPr/>
            <p:nvPr/>
          </p:nvSpPr>
          <p:spPr>
            <a:xfrm>
              <a:off x="2717225" y="153349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93" name="Shape 493"/>
            <p:cNvSpPr txBox="1"/>
            <p:nvPr/>
          </p:nvSpPr>
          <p:spPr>
            <a:xfrm>
              <a:off x="2673972" y="1456868"/>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v1</a:t>
              </a:r>
            </a:p>
            <a:p>
              <a:endParaRPr/>
            </a:p>
          </p:txBody>
        </p:sp>
        <p:cxnSp>
          <p:nvCxnSpPr>
            <p:cNvPr id="494" name="Shape 494"/>
            <p:cNvCxnSpPr>
              <a:stCxn id="490" idx="2"/>
              <a:endCxn id="492" idx="3"/>
            </p:cNvCxnSpPr>
            <p:nvPr/>
          </p:nvCxnSpPr>
          <p:spPr>
            <a:xfrm rot="10800000">
              <a:off x="3087158" y="1701800"/>
              <a:ext cx="516600" cy="1500"/>
            </a:xfrm>
            <a:prstGeom prst="straightConnector1">
              <a:avLst/>
            </a:prstGeom>
            <a:noFill/>
            <a:ln w="28575" cap="flat" cmpd="sng">
              <a:solidFill>
                <a:srgbClr val="0000FF"/>
              </a:solidFill>
              <a:prstDash val="solid"/>
              <a:round/>
              <a:headEnd type="triangle" w="lg" len="lg"/>
              <a:tailEnd type="none" w="lg" len="lg"/>
            </a:ln>
          </p:spPr>
        </p:cxnSp>
      </p:grpSp>
      <p:sp>
        <p:nvSpPr>
          <p:cNvPr id="495" name="Shape 495"/>
          <p:cNvSpPr/>
          <p:nvPr/>
        </p:nvSpPr>
        <p:spPr>
          <a:xfrm>
            <a:off x="5993825" y="2403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496" name="Shape 496"/>
          <p:cNvSpPr txBox="1"/>
          <p:nvPr/>
        </p:nvSpPr>
        <p:spPr>
          <a:xfrm>
            <a:off x="5950572" y="2314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cxnSp>
        <p:nvCxnSpPr>
          <p:cNvPr id="497" name="Shape 497"/>
          <p:cNvCxnSpPr>
            <a:stCxn id="498" idx="2"/>
            <a:endCxn id="495" idx="3"/>
          </p:cNvCxnSpPr>
          <p:nvPr/>
        </p:nvCxnSpPr>
        <p:spPr>
          <a:xfrm flipH="1">
            <a:off x="6363864" y="25605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499" name="Shape 499"/>
          <p:cNvSpPr/>
          <p:nvPr/>
        </p:nvSpPr>
        <p:spPr>
          <a:xfrm>
            <a:off x="2717225" y="4689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00" name="Shape 500"/>
          <p:cNvSpPr txBox="1"/>
          <p:nvPr/>
        </p:nvSpPr>
        <p:spPr>
          <a:xfrm>
            <a:off x="2673972" y="4600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v1</a:t>
            </a:r>
          </a:p>
          <a:p>
            <a:endParaRPr/>
          </a:p>
        </p:txBody>
      </p:sp>
      <p:cxnSp>
        <p:nvCxnSpPr>
          <p:cNvPr id="501" name="Shape 501"/>
          <p:cNvCxnSpPr>
            <a:stCxn id="502" idx="2"/>
            <a:endCxn id="499" idx="3"/>
          </p:cNvCxnSpPr>
          <p:nvPr/>
        </p:nvCxnSpPr>
        <p:spPr>
          <a:xfrm flipH="1">
            <a:off x="3087052" y="4232333"/>
            <a:ext cx="531600" cy="625500"/>
          </a:xfrm>
          <a:prstGeom prst="straightConnector1">
            <a:avLst/>
          </a:prstGeom>
          <a:noFill/>
          <a:ln w="28575" cap="flat" cmpd="sng">
            <a:solidFill>
              <a:srgbClr val="0000FF"/>
            </a:solidFill>
            <a:prstDash val="solid"/>
            <a:round/>
            <a:headEnd type="triangle" w="lg" len="lg"/>
            <a:tailEnd type="none" w="lg" len="lg"/>
          </a:ln>
        </p:spPr>
      </p:cxnSp>
      <p:sp>
        <p:nvSpPr>
          <p:cNvPr id="503" name="Shape 503"/>
          <p:cNvSpPr/>
          <p:nvPr/>
        </p:nvSpPr>
        <p:spPr>
          <a:xfrm>
            <a:off x="5993825" y="47658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04" name="Shape 504"/>
          <p:cNvSpPr txBox="1"/>
          <p:nvPr/>
        </p:nvSpPr>
        <p:spPr>
          <a:xfrm>
            <a:off x="5950572" y="46763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sp>
        <p:nvSpPr>
          <p:cNvPr id="505" name="Shape 505"/>
          <p:cNvSpPr/>
          <p:nvPr/>
        </p:nvSpPr>
        <p:spPr>
          <a:xfrm>
            <a:off x="6697765" y="47544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06" name="Shape 506"/>
          <p:cNvCxnSpPr>
            <a:stCxn id="505" idx="2"/>
            <a:endCxn id="503" idx="3"/>
          </p:cNvCxnSpPr>
          <p:nvPr/>
        </p:nvCxnSpPr>
        <p:spPr>
          <a:xfrm flipH="1">
            <a:off x="6363864" y="49227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07" name="Shape 507"/>
          <p:cNvSpPr txBox="1"/>
          <p:nvPr/>
        </p:nvSpPr>
        <p:spPr>
          <a:xfrm>
            <a:off x="1114971" y="4489112"/>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After:</a:t>
            </a:r>
          </a:p>
        </p:txBody>
      </p:sp>
      <p:sp>
        <p:nvSpPr>
          <p:cNvPr id="508" name="Shape 508"/>
          <p:cNvSpPr txBox="1"/>
          <p:nvPr/>
        </p:nvSpPr>
        <p:spPr>
          <a:xfrm>
            <a:off x="1133809" y="2244737"/>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Before:</a:t>
            </a:r>
          </a:p>
        </p:txBody>
      </p:sp>
      <p:sp>
        <p:nvSpPr>
          <p:cNvPr id="502" name="Shape 502"/>
          <p:cNvSpPr/>
          <p:nvPr/>
        </p:nvSpPr>
        <p:spPr>
          <a:xfrm>
            <a:off x="3618653" y="40640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509" name="Shape 509"/>
          <p:cNvCxnSpPr>
            <a:stCxn id="510" idx="2"/>
            <a:endCxn id="499" idx="3"/>
          </p:cNvCxnSpPr>
          <p:nvPr/>
        </p:nvCxnSpPr>
        <p:spPr>
          <a:xfrm rot="10800000">
            <a:off x="3087052" y="4857833"/>
            <a:ext cx="531600" cy="517500"/>
          </a:xfrm>
          <a:prstGeom prst="straightConnector1">
            <a:avLst/>
          </a:prstGeom>
          <a:noFill/>
          <a:ln w="28575" cap="flat" cmpd="sng">
            <a:solidFill>
              <a:srgbClr val="0000FF"/>
            </a:solidFill>
            <a:prstDash val="solid"/>
            <a:round/>
            <a:headEnd type="triangle" w="lg" len="lg"/>
            <a:tailEnd type="none" w="lg" len="lg"/>
          </a:ln>
        </p:spPr>
      </p:cxnSp>
      <p:sp>
        <p:nvSpPr>
          <p:cNvPr id="498" name="Shape 498"/>
          <p:cNvSpPr/>
          <p:nvPr/>
        </p:nvSpPr>
        <p:spPr>
          <a:xfrm>
            <a:off x="6697765"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sp>
        <p:nvSpPr>
          <p:cNvPr id="510" name="Shape 510"/>
          <p:cNvSpPr/>
          <p:nvPr/>
        </p:nvSpPr>
        <p:spPr>
          <a:xfrm>
            <a:off x="3618653" y="52070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animBg="1"/>
      <p:bldP spid="495" grpId="0" animBg="1"/>
      <p:bldP spid="496" grpId="0"/>
      <p:bldP spid="499" grpId="0" animBg="1"/>
      <p:bldP spid="500" grpId="0"/>
      <p:bldP spid="503" grpId="0" animBg="1"/>
      <p:bldP spid="504" grpId="0"/>
      <p:bldP spid="505" grpId="0" animBg="1"/>
      <p:bldP spid="507" grpId="0"/>
      <p:bldP spid="508" grpId="0"/>
      <p:bldP spid="502" grpId="0" animBg="1"/>
      <p:bldP spid="498" grpId="0" animBg="1"/>
      <p:bldP spid="5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Field Writes</a:t>
            </a:r>
          </a:p>
        </p:txBody>
      </p:sp>
      <p:sp>
        <p:nvSpPr>
          <p:cNvPr id="516" name="Shape 516"/>
          <p:cNvSpPr/>
          <p:nvPr/>
        </p:nvSpPr>
        <p:spPr>
          <a:xfrm>
            <a:off x="1498025" y="2403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17" name="Shape 517"/>
          <p:cNvSpPr txBox="1"/>
          <p:nvPr/>
        </p:nvSpPr>
        <p:spPr>
          <a:xfrm>
            <a:off x="6756500" y="2150601"/>
            <a:ext cx="781800" cy="422399"/>
          </a:xfrm>
          <a:prstGeom prst="rect">
            <a:avLst/>
          </a:prstGeom>
          <a:noFill/>
          <a:ln>
            <a:noFill/>
          </a:ln>
        </p:spPr>
        <p:txBody>
          <a:bodyPr lIns="91425" tIns="91425" rIns="91425" bIns="91425" anchor="t" anchorCtr="0">
            <a:noAutofit/>
          </a:bodyPr>
          <a:lstStyle/>
          <a:p>
            <a:r>
              <a:rPr lang="en-US"/>
              <a:t>f  or [*]</a:t>
            </a:r>
          </a:p>
        </p:txBody>
      </p:sp>
      <p:sp>
        <p:nvSpPr>
          <p:cNvPr id="518" name="Shape 518"/>
          <p:cNvSpPr txBox="1"/>
          <p:nvPr/>
        </p:nvSpPr>
        <p:spPr>
          <a:xfrm>
            <a:off x="-104229" y="4565312"/>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After:</a:t>
            </a:r>
          </a:p>
        </p:txBody>
      </p:sp>
      <p:sp>
        <p:nvSpPr>
          <p:cNvPr id="519" name="Shape 519"/>
          <p:cNvSpPr txBox="1"/>
          <p:nvPr/>
        </p:nvSpPr>
        <p:spPr>
          <a:xfrm>
            <a:off x="-85391" y="2244737"/>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Before:</a:t>
            </a:r>
          </a:p>
        </p:txBody>
      </p:sp>
      <p:cxnSp>
        <p:nvCxnSpPr>
          <p:cNvPr id="520" name="Shape 520"/>
          <p:cNvCxnSpPr/>
          <p:nvPr/>
        </p:nvCxnSpPr>
        <p:spPr>
          <a:xfrm>
            <a:off x="2470375" y="3525175"/>
            <a:ext cx="6439800" cy="9300"/>
          </a:xfrm>
          <a:prstGeom prst="straightConnector1">
            <a:avLst/>
          </a:prstGeom>
          <a:noFill/>
          <a:ln w="28575" cap="flat" cmpd="sng">
            <a:solidFill>
              <a:schemeClr val="dk2"/>
            </a:solidFill>
            <a:prstDash val="solid"/>
            <a:round/>
            <a:headEnd type="none" w="lg" len="lg"/>
            <a:tailEnd type="none" w="lg" len="lg"/>
          </a:ln>
        </p:spPr>
      </p:cxnSp>
      <p:sp>
        <p:nvSpPr>
          <p:cNvPr id="521" name="Shape 521"/>
          <p:cNvSpPr/>
          <p:nvPr/>
        </p:nvSpPr>
        <p:spPr>
          <a:xfrm>
            <a:off x="457076" y="3088675"/>
            <a:ext cx="1632299" cy="941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a:solidFill>
                  <a:schemeClr val="dk1"/>
                </a:solidFill>
                <a:latin typeface="Consolas"/>
                <a:ea typeface="Consolas"/>
                <a:cs typeface="Consolas"/>
                <a:sym typeface="Consolas"/>
              </a:rPr>
              <a:t>v1</a:t>
            </a:r>
            <a:r>
              <a:rPr lang="en-US" sz="1000">
                <a:solidFill>
                  <a:schemeClr val="dk1"/>
                </a:solidFill>
                <a:latin typeface="Consolas"/>
                <a:ea typeface="Consolas"/>
                <a:cs typeface="Consolas"/>
                <a:sym typeface="Consolas"/>
              </a:rPr>
              <a:t> </a:t>
            </a:r>
            <a:r>
              <a:rPr lang="en-US" sz="2000">
                <a:solidFill>
                  <a:schemeClr val="dk1"/>
                </a:solidFill>
                <a:latin typeface="Consolas"/>
                <a:ea typeface="Consolas"/>
                <a:cs typeface="Consolas"/>
                <a:sym typeface="Consolas"/>
              </a:rPr>
              <a:t>.</a:t>
            </a:r>
            <a:r>
              <a:rPr lang="en-US" sz="1000">
                <a:solidFill>
                  <a:schemeClr val="dk1"/>
                </a:solidFill>
                <a:latin typeface="Consolas"/>
                <a:ea typeface="Consolas"/>
                <a:cs typeface="Consolas"/>
                <a:sym typeface="Consolas"/>
              </a:rPr>
              <a:t> </a:t>
            </a:r>
            <a:r>
              <a:rPr lang="en-US" sz="2000">
                <a:solidFill>
                  <a:schemeClr val="dk1"/>
                </a:solidFill>
                <a:latin typeface="Consolas"/>
                <a:ea typeface="Consolas"/>
                <a:cs typeface="Consolas"/>
                <a:sym typeface="Consolas"/>
              </a:rPr>
              <a:t>f = v2</a:t>
            </a:r>
            <a:br>
              <a:rPr lang="en-US" sz="2000">
                <a:solidFill>
                  <a:schemeClr val="dk1"/>
                </a:solidFill>
                <a:latin typeface="Consolas"/>
                <a:ea typeface="Consolas"/>
                <a:cs typeface="Consolas"/>
                <a:sym typeface="Consolas"/>
              </a:rPr>
            </a:br>
            <a:r>
              <a:rPr lang="en-US" sz="2000">
                <a:solidFill>
                  <a:schemeClr val="dk1"/>
                </a:solidFill>
                <a:latin typeface="Consolas"/>
                <a:ea typeface="Consolas"/>
                <a:cs typeface="Consolas"/>
                <a:sym typeface="Consolas"/>
              </a:rPr>
              <a:t/>
            </a:r>
            <a:br>
              <a:rPr lang="en-US" sz="2000">
                <a:solidFill>
                  <a:schemeClr val="dk1"/>
                </a:solidFill>
                <a:latin typeface="Consolas"/>
                <a:ea typeface="Consolas"/>
                <a:cs typeface="Consolas"/>
                <a:sym typeface="Consolas"/>
              </a:rPr>
            </a:br>
            <a:r>
              <a:rPr lang="en-US" sz="2000">
                <a:solidFill>
                  <a:schemeClr val="dk1"/>
                </a:solidFill>
                <a:latin typeface="Consolas"/>
                <a:ea typeface="Consolas"/>
                <a:cs typeface="Consolas"/>
                <a:sym typeface="Consolas"/>
              </a:rPr>
              <a:t>v1[*] = v2</a:t>
            </a:r>
          </a:p>
        </p:txBody>
      </p:sp>
      <p:sp>
        <p:nvSpPr>
          <p:cNvPr id="522" name="Shape 522"/>
          <p:cNvSpPr txBox="1"/>
          <p:nvPr/>
        </p:nvSpPr>
        <p:spPr>
          <a:xfrm>
            <a:off x="1454772" y="2314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v1</a:t>
            </a:r>
          </a:p>
          <a:p>
            <a:endParaRPr/>
          </a:p>
        </p:txBody>
      </p:sp>
      <p:sp>
        <p:nvSpPr>
          <p:cNvPr id="523" name="Shape 523"/>
          <p:cNvSpPr/>
          <p:nvPr/>
        </p:nvSpPr>
        <p:spPr>
          <a:xfrm>
            <a:off x="2201966"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524" name="Shape 524"/>
          <p:cNvCxnSpPr>
            <a:stCxn id="523" idx="2"/>
            <a:endCxn id="516" idx="3"/>
          </p:cNvCxnSpPr>
          <p:nvPr/>
        </p:nvCxnSpPr>
        <p:spPr>
          <a:xfrm flipH="1">
            <a:off x="1868065" y="25605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25" name="Shape 525"/>
          <p:cNvSpPr/>
          <p:nvPr/>
        </p:nvSpPr>
        <p:spPr>
          <a:xfrm>
            <a:off x="3631625" y="2403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26" name="Shape 526"/>
          <p:cNvSpPr txBox="1"/>
          <p:nvPr/>
        </p:nvSpPr>
        <p:spPr>
          <a:xfrm>
            <a:off x="3588372" y="2314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sp>
        <p:nvSpPr>
          <p:cNvPr id="527" name="Shape 527"/>
          <p:cNvSpPr/>
          <p:nvPr/>
        </p:nvSpPr>
        <p:spPr>
          <a:xfrm>
            <a:off x="4335565"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28" name="Shape 528"/>
          <p:cNvCxnSpPr>
            <a:stCxn id="527" idx="2"/>
            <a:endCxn id="525" idx="3"/>
          </p:cNvCxnSpPr>
          <p:nvPr/>
        </p:nvCxnSpPr>
        <p:spPr>
          <a:xfrm flipH="1">
            <a:off x="4001664" y="25605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29" name="Shape 529"/>
          <p:cNvSpPr/>
          <p:nvPr/>
        </p:nvSpPr>
        <p:spPr>
          <a:xfrm>
            <a:off x="5828453" y="23979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530" name="Shape 530"/>
          <p:cNvCxnSpPr>
            <a:stCxn id="531" idx="2"/>
            <a:endCxn id="529" idx="6"/>
          </p:cNvCxnSpPr>
          <p:nvPr/>
        </p:nvCxnSpPr>
        <p:spPr>
          <a:xfrm flipH="1">
            <a:off x="6956452" y="2555933"/>
            <a:ext cx="396000" cy="10200"/>
          </a:xfrm>
          <a:prstGeom prst="straightConnector1">
            <a:avLst/>
          </a:prstGeom>
          <a:noFill/>
          <a:ln w="28575" cap="flat" cmpd="sng">
            <a:solidFill>
              <a:srgbClr val="FF0000"/>
            </a:solidFill>
            <a:prstDash val="solid"/>
            <a:round/>
            <a:headEnd type="triangle" w="lg" len="lg"/>
            <a:tailEnd type="none" w="lg" len="lg"/>
          </a:ln>
        </p:spPr>
      </p:cxnSp>
      <p:sp>
        <p:nvSpPr>
          <p:cNvPr id="531" name="Shape 531"/>
          <p:cNvSpPr/>
          <p:nvPr/>
        </p:nvSpPr>
        <p:spPr>
          <a:xfrm>
            <a:off x="7352453" y="23876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C</a:t>
            </a:r>
          </a:p>
        </p:txBody>
      </p:sp>
      <p:sp>
        <p:nvSpPr>
          <p:cNvPr id="532" name="Shape 532"/>
          <p:cNvSpPr/>
          <p:nvPr/>
        </p:nvSpPr>
        <p:spPr>
          <a:xfrm>
            <a:off x="1444668" y="4651997"/>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3" name="Shape 533"/>
          <p:cNvSpPr txBox="1"/>
          <p:nvPr/>
        </p:nvSpPr>
        <p:spPr>
          <a:xfrm>
            <a:off x="1401416" y="4562515"/>
            <a:ext cx="497700" cy="336599"/>
          </a:xfrm>
          <a:prstGeom prst="rect">
            <a:avLst/>
          </a:prstGeom>
          <a:noFill/>
          <a:ln>
            <a:noFill/>
          </a:ln>
        </p:spPr>
        <p:txBody>
          <a:bodyPr lIns="91425" tIns="91425" rIns="91425" bIns="91425" anchor="t" anchorCtr="0">
            <a:noAutofit/>
          </a:bodyPr>
          <a:lstStyle/>
          <a:p>
            <a:r>
              <a:rPr lang="en-US" sz="2000" dirty="0">
                <a:latin typeface="Consolas"/>
                <a:ea typeface="Consolas"/>
                <a:cs typeface="Consolas"/>
                <a:sym typeface="Consolas"/>
              </a:rPr>
              <a:t>v1</a:t>
            </a:r>
          </a:p>
          <a:p>
            <a:endParaRPr dirty="0"/>
          </a:p>
        </p:txBody>
      </p:sp>
      <p:cxnSp>
        <p:nvCxnSpPr>
          <p:cNvPr id="534" name="Shape 534"/>
          <p:cNvCxnSpPr>
            <a:stCxn id="535" idx="2"/>
            <a:endCxn id="532" idx="3"/>
          </p:cNvCxnSpPr>
          <p:nvPr/>
        </p:nvCxnSpPr>
        <p:spPr>
          <a:xfrm flipH="1">
            <a:off x="1814708" y="4808946"/>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36" name="Shape 536"/>
          <p:cNvSpPr/>
          <p:nvPr/>
        </p:nvSpPr>
        <p:spPr>
          <a:xfrm>
            <a:off x="3578268" y="4651997"/>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37" name="Shape 537"/>
          <p:cNvSpPr txBox="1"/>
          <p:nvPr/>
        </p:nvSpPr>
        <p:spPr>
          <a:xfrm>
            <a:off x="3535016" y="4562515"/>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sp>
        <p:nvSpPr>
          <p:cNvPr id="538" name="Shape 538"/>
          <p:cNvSpPr/>
          <p:nvPr/>
        </p:nvSpPr>
        <p:spPr>
          <a:xfrm>
            <a:off x="4282209" y="4640647"/>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39" name="Shape 539"/>
          <p:cNvCxnSpPr>
            <a:stCxn id="538" idx="2"/>
            <a:endCxn id="536" idx="3"/>
          </p:cNvCxnSpPr>
          <p:nvPr/>
        </p:nvCxnSpPr>
        <p:spPr>
          <a:xfrm flipH="1">
            <a:off x="3948308" y="4808946"/>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40" name="Shape 540"/>
          <p:cNvSpPr/>
          <p:nvPr/>
        </p:nvSpPr>
        <p:spPr>
          <a:xfrm>
            <a:off x="5775097" y="4646347"/>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541" name="Shape 541"/>
          <p:cNvCxnSpPr>
            <a:stCxn id="542" idx="2"/>
            <a:endCxn id="540" idx="6"/>
          </p:cNvCxnSpPr>
          <p:nvPr/>
        </p:nvCxnSpPr>
        <p:spPr>
          <a:xfrm rot="10800000">
            <a:off x="6902997" y="4814625"/>
            <a:ext cx="557700" cy="486300"/>
          </a:xfrm>
          <a:prstGeom prst="straightConnector1">
            <a:avLst/>
          </a:prstGeom>
          <a:noFill/>
          <a:ln w="28575" cap="flat" cmpd="sng">
            <a:solidFill>
              <a:srgbClr val="FF0000"/>
            </a:solidFill>
            <a:prstDash val="solid"/>
            <a:round/>
            <a:headEnd type="triangle" w="lg" len="lg"/>
            <a:tailEnd type="none" w="lg" len="lg"/>
          </a:ln>
        </p:spPr>
      </p:cxnSp>
      <p:sp>
        <p:nvSpPr>
          <p:cNvPr id="542" name="Shape 542"/>
          <p:cNvSpPr/>
          <p:nvPr/>
        </p:nvSpPr>
        <p:spPr>
          <a:xfrm>
            <a:off x="7460698" y="5132626"/>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C</a:t>
            </a:r>
          </a:p>
        </p:txBody>
      </p:sp>
      <p:cxnSp>
        <p:nvCxnSpPr>
          <p:cNvPr id="543" name="Shape 543"/>
          <p:cNvCxnSpPr>
            <a:stCxn id="544" idx="2"/>
            <a:endCxn id="540" idx="6"/>
          </p:cNvCxnSpPr>
          <p:nvPr/>
        </p:nvCxnSpPr>
        <p:spPr>
          <a:xfrm flipH="1">
            <a:off x="6902997" y="4164536"/>
            <a:ext cx="557700" cy="650100"/>
          </a:xfrm>
          <a:prstGeom prst="straightConnector1">
            <a:avLst/>
          </a:prstGeom>
          <a:noFill/>
          <a:ln w="28575" cap="flat" cmpd="sng">
            <a:solidFill>
              <a:srgbClr val="FF0000"/>
            </a:solidFill>
            <a:prstDash val="solid"/>
            <a:round/>
            <a:headEnd type="triangle" w="lg" len="lg"/>
            <a:tailEnd type="none" w="lg" len="lg"/>
          </a:ln>
        </p:spPr>
      </p:cxnSp>
      <p:sp>
        <p:nvSpPr>
          <p:cNvPr id="545" name="Shape 545"/>
          <p:cNvSpPr txBox="1"/>
          <p:nvPr/>
        </p:nvSpPr>
        <p:spPr>
          <a:xfrm>
            <a:off x="829004" y="3285318"/>
            <a:ext cx="781800" cy="336599"/>
          </a:xfrm>
          <a:prstGeom prst="rect">
            <a:avLst/>
          </a:prstGeom>
          <a:noFill/>
          <a:ln>
            <a:noFill/>
          </a:ln>
        </p:spPr>
        <p:txBody>
          <a:bodyPr lIns="91425" tIns="91425" rIns="91425" bIns="91425" anchor="t" anchorCtr="0">
            <a:noAutofit/>
          </a:bodyPr>
          <a:lstStyle/>
          <a:p>
            <a:pPr algn="ctr"/>
            <a:r>
              <a:rPr lang="en-US" sz="2400" dirty="0">
                <a:latin typeface="+mn-lt"/>
                <a:ea typeface="Calibri Regular" charset="0"/>
                <a:cs typeface="Calibri Regular" charset="0"/>
                <a:sym typeface="Shadows Into Light"/>
              </a:rPr>
              <a:t>or</a:t>
            </a:r>
          </a:p>
        </p:txBody>
      </p:sp>
      <p:sp>
        <p:nvSpPr>
          <p:cNvPr id="546" name="Shape 546"/>
          <p:cNvSpPr txBox="1"/>
          <p:nvPr/>
        </p:nvSpPr>
        <p:spPr>
          <a:xfrm>
            <a:off x="6458750" y="4198551"/>
            <a:ext cx="781800" cy="422399"/>
          </a:xfrm>
          <a:prstGeom prst="rect">
            <a:avLst/>
          </a:prstGeom>
          <a:noFill/>
          <a:ln>
            <a:noFill/>
          </a:ln>
        </p:spPr>
        <p:txBody>
          <a:bodyPr lIns="91425" tIns="91425" rIns="91425" bIns="91425" anchor="t" anchorCtr="0">
            <a:noAutofit/>
          </a:bodyPr>
          <a:lstStyle/>
          <a:p>
            <a:r>
              <a:rPr lang="en-US"/>
              <a:t>f  or [*]</a:t>
            </a:r>
          </a:p>
        </p:txBody>
      </p:sp>
      <p:sp>
        <p:nvSpPr>
          <p:cNvPr id="547" name="Shape 547"/>
          <p:cNvSpPr txBox="1"/>
          <p:nvPr/>
        </p:nvSpPr>
        <p:spPr>
          <a:xfrm>
            <a:off x="6458750" y="4960551"/>
            <a:ext cx="781800" cy="422399"/>
          </a:xfrm>
          <a:prstGeom prst="rect">
            <a:avLst/>
          </a:prstGeom>
          <a:noFill/>
          <a:ln>
            <a:noFill/>
          </a:ln>
        </p:spPr>
        <p:txBody>
          <a:bodyPr lIns="91425" tIns="91425" rIns="91425" bIns="91425" anchor="t" anchorCtr="0">
            <a:noAutofit/>
          </a:bodyPr>
          <a:lstStyle/>
          <a:p>
            <a:r>
              <a:rPr lang="en-US"/>
              <a:t>f  or [*]</a:t>
            </a:r>
          </a:p>
        </p:txBody>
      </p:sp>
      <p:sp>
        <p:nvSpPr>
          <p:cNvPr id="535" name="Shape 535"/>
          <p:cNvSpPr/>
          <p:nvPr/>
        </p:nvSpPr>
        <p:spPr>
          <a:xfrm>
            <a:off x="2148609" y="4640647"/>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sp>
        <p:nvSpPr>
          <p:cNvPr id="544" name="Shape 544"/>
          <p:cNvSpPr/>
          <p:nvPr/>
        </p:nvSpPr>
        <p:spPr>
          <a:xfrm>
            <a:off x="7460698" y="3996237"/>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animBg="1"/>
      <p:bldP spid="517" grpId="0"/>
      <p:bldP spid="518" grpId="0"/>
      <p:bldP spid="519" grpId="0"/>
      <p:bldP spid="522" grpId="0"/>
      <p:bldP spid="523" grpId="0" animBg="1"/>
      <p:bldP spid="525" grpId="0" animBg="1"/>
      <p:bldP spid="526" grpId="0"/>
      <p:bldP spid="527" grpId="0" animBg="1"/>
      <p:bldP spid="529" grpId="0" animBg="1"/>
      <p:bldP spid="531" grpId="0" animBg="1"/>
      <p:bldP spid="532" grpId="0" animBg="1"/>
      <p:bldP spid="533" grpId="0"/>
      <p:bldP spid="536" grpId="0" animBg="1"/>
      <p:bldP spid="537" grpId="0"/>
      <p:bldP spid="538" grpId="0" animBg="1"/>
      <p:bldP spid="540" grpId="0" animBg="1"/>
      <p:bldP spid="542" grpId="0" animBg="1"/>
      <p:bldP spid="546" grpId="0"/>
      <p:bldP spid="547" grpId="0"/>
      <p:bldP spid="535" grpId="0" animBg="1"/>
      <p:bldP spid="5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3" name="Shape 553"/>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Field Writes: Example</a:t>
            </a:r>
          </a:p>
        </p:txBody>
      </p:sp>
      <p:sp>
        <p:nvSpPr>
          <p:cNvPr id="552" name="Shape 552"/>
          <p:cNvSpPr txBox="1">
            <a:spLocks noGrp="1"/>
          </p:cNvSpPr>
          <p:nvPr>
            <p:ph idx="1"/>
          </p:nvPr>
        </p:nvSpPr>
        <p:spPr>
          <a:xfrm>
            <a:off x="522731" y="1927125"/>
            <a:ext cx="31338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v = new Elevator</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tmp1 = new Object[]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tmp1</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tmp2 = new Object[]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tmp2</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f = new Floor </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tmp3 =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tmp3[*] = f</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e = new Event</a:t>
            </a:r>
          </a:p>
          <a:p>
            <a:pPr marL="0" indent="-69850">
              <a:spcBef>
                <a:spcPts val="0"/>
              </a:spcBef>
              <a:buClr>
                <a:schemeClr val="dk1"/>
              </a:buClr>
              <a:buSzPct val="68750"/>
              <a:buNone/>
            </a:pPr>
            <a:r>
              <a:rPr lang="en-US" sz="1600" dirty="0">
                <a:latin typeface="Consolas" charset="0"/>
                <a:ea typeface="Consolas" charset="0"/>
                <a:cs typeface="Consolas" charset="0"/>
                <a:sym typeface="Consolas"/>
              </a:rPr>
              <a:t>    tmp4 = </a:t>
            </a:r>
            <a:r>
              <a:rPr lang="en-US" sz="1600" dirty="0" err="1">
                <a:latin typeface="Consolas" charset="0"/>
                <a:ea typeface="Consolas" charset="0"/>
                <a:cs typeface="Consolas" charset="0"/>
                <a:sym typeface="Consolas"/>
              </a:rPr>
              <a:t>v.events</a:t>
            </a:r>
            <a:endParaRPr lang="en-US" sz="1600" dirty="0">
              <a:latin typeface="Consolas" charset="0"/>
              <a:ea typeface="Consolas" charset="0"/>
              <a:cs typeface="Consolas" charset="0"/>
              <a:sym typeface="Consolas"/>
            </a:endParaRPr>
          </a:p>
          <a:p>
            <a:pPr marL="0" indent="-69850">
              <a:spcBef>
                <a:spcPts val="0"/>
              </a:spcBef>
              <a:buClr>
                <a:schemeClr val="dk1"/>
              </a:buClr>
              <a:buSzPct val="68750"/>
              <a:buNone/>
            </a:pPr>
            <a:r>
              <a:rPr lang="en-US" sz="1600" dirty="0">
                <a:latin typeface="Consolas" charset="0"/>
                <a:ea typeface="Consolas" charset="0"/>
                <a:cs typeface="Consolas" charset="0"/>
                <a:sym typeface="Consolas"/>
              </a:rPr>
              <a:t>    tmp4[*]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spcBef>
                <a:spcPts val="0"/>
              </a:spcBef>
              <a:buNone/>
            </a:pPr>
            <a:endParaRPr sz="1600" dirty="0">
              <a:latin typeface="Consolas" charset="0"/>
              <a:ea typeface="Consolas" charset="0"/>
              <a:cs typeface="Consolas" charset="0"/>
              <a:sym typeface="Consolas"/>
            </a:endParaRPr>
          </a:p>
        </p:txBody>
      </p:sp>
      <p:sp>
        <p:nvSpPr>
          <p:cNvPr id="554" name="Shape 554"/>
          <p:cNvSpPr/>
          <p:nvPr/>
        </p:nvSpPr>
        <p:spPr>
          <a:xfrm>
            <a:off x="5694501" y="271722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555" name="Shape 555"/>
          <p:cNvSpPr/>
          <p:nvPr/>
        </p:nvSpPr>
        <p:spPr>
          <a:xfrm>
            <a:off x="6163750" y="192662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556" name="Shape 556"/>
          <p:cNvCxnSpPr/>
          <p:nvPr/>
        </p:nvCxnSpPr>
        <p:spPr>
          <a:xfrm rot="10800000" flipH="1">
            <a:off x="6363848" y="2384714"/>
            <a:ext cx="7200" cy="309300"/>
          </a:xfrm>
          <a:prstGeom prst="straightConnector1">
            <a:avLst/>
          </a:prstGeom>
          <a:noFill/>
          <a:ln w="28575" cap="flat" cmpd="sng">
            <a:solidFill>
              <a:srgbClr val="0000FF"/>
            </a:solidFill>
            <a:prstDash val="solid"/>
            <a:round/>
            <a:headEnd type="triangle" w="lg" len="lg"/>
            <a:tailEnd type="none" w="lg" len="lg"/>
          </a:ln>
        </p:spPr>
      </p:cxnSp>
      <p:cxnSp>
        <p:nvCxnSpPr>
          <p:cNvPr id="557" name="Shape 557"/>
          <p:cNvCxnSpPr>
            <a:endCxn id="554" idx="4"/>
          </p:cNvCxnSpPr>
          <p:nvPr/>
        </p:nvCxnSpPr>
        <p:spPr>
          <a:xfrm rot="10800000" flipH="1">
            <a:off x="5695100" y="3148325"/>
            <a:ext cx="643500" cy="295200"/>
          </a:xfrm>
          <a:prstGeom prst="straightConnector1">
            <a:avLst/>
          </a:prstGeom>
          <a:noFill/>
          <a:ln w="28575" cap="flat" cmpd="sng">
            <a:solidFill>
              <a:srgbClr val="FF0000"/>
            </a:solidFill>
            <a:prstDash val="solid"/>
            <a:round/>
            <a:headEnd type="triangle" w="lg" len="lg"/>
            <a:tailEnd type="none" w="lg" len="lg"/>
          </a:ln>
        </p:spPr>
      </p:cxnSp>
      <p:cxnSp>
        <p:nvCxnSpPr>
          <p:cNvPr id="558" name="Shape 558"/>
          <p:cNvCxnSpPr>
            <a:endCxn id="554" idx="4"/>
          </p:cNvCxnSpPr>
          <p:nvPr/>
        </p:nvCxnSpPr>
        <p:spPr>
          <a:xfrm rot="10800000">
            <a:off x="6338599" y="3148325"/>
            <a:ext cx="677400" cy="281400"/>
          </a:xfrm>
          <a:prstGeom prst="straightConnector1">
            <a:avLst/>
          </a:prstGeom>
          <a:noFill/>
          <a:ln w="28575" cap="flat" cmpd="sng">
            <a:solidFill>
              <a:srgbClr val="FF0000"/>
            </a:solidFill>
            <a:prstDash val="solid"/>
            <a:round/>
            <a:headEnd type="triangle" w="lg" len="lg"/>
            <a:tailEnd type="none" w="lg" len="lg"/>
          </a:ln>
        </p:spPr>
      </p:cxnSp>
      <p:sp>
        <p:nvSpPr>
          <p:cNvPr id="559" name="Shape 559"/>
          <p:cNvSpPr/>
          <p:nvPr/>
        </p:nvSpPr>
        <p:spPr>
          <a:xfrm>
            <a:off x="4941601" y="3485375"/>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560" name="Shape 560"/>
          <p:cNvSpPr/>
          <p:nvPr/>
        </p:nvSpPr>
        <p:spPr>
          <a:xfrm>
            <a:off x="6635001" y="3456350"/>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561" name="Shape 561"/>
          <p:cNvSpPr/>
          <p:nvPr/>
        </p:nvSpPr>
        <p:spPr>
          <a:xfrm>
            <a:off x="4988917" y="4323575"/>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sp>
        <p:nvSpPr>
          <p:cNvPr id="562" name="Shape 562"/>
          <p:cNvSpPr/>
          <p:nvPr/>
        </p:nvSpPr>
        <p:spPr>
          <a:xfrm>
            <a:off x="6651525" y="4301540"/>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563" name="Shape 563"/>
          <p:cNvSpPr/>
          <p:nvPr/>
        </p:nvSpPr>
        <p:spPr>
          <a:xfrm>
            <a:off x="5378467" y="5148575"/>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564" name="Shape 564"/>
          <p:cNvCxnSpPr>
            <a:stCxn id="561" idx="4"/>
            <a:endCxn id="563" idx="0"/>
          </p:cNvCxnSpPr>
          <p:nvPr/>
        </p:nvCxnSpPr>
        <p:spPr>
          <a:xfrm>
            <a:off x="5582167" y="4754675"/>
            <a:ext cx="0" cy="393900"/>
          </a:xfrm>
          <a:prstGeom prst="straightConnector1">
            <a:avLst/>
          </a:prstGeom>
          <a:noFill/>
          <a:ln w="28575" cap="flat" cmpd="sng">
            <a:solidFill>
              <a:srgbClr val="0000FF"/>
            </a:solidFill>
            <a:prstDash val="solid"/>
            <a:round/>
            <a:headEnd type="triangle" w="lg" len="lg"/>
            <a:tailEnd type="none" w="lg" len="lg"/>
          </a:ln>
        </p:spPr>
      </p:cxnSp>
      <p:sp>
        <p:nvSpPr>
          <p:cNvPr id="565" name="Shape 565"/>
          <p:cNvSpPr/>
          <p:nvPr/>
        </p:nvSpPr>
        <p:spPr>
          <a:xfrm>
            <a:off x="7041075" y="5128588"/>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566" name="Shape 566"/>
          <p:cNvCxnSpPr>
            <a:endCxn id="565" idx="0"/>
          </p:cNvCxnSpPr>
          <p:nvPr/>
        </p:nvCxnSpPr>
        <p:spPr>
          <a:xfrm>
            <a:off x="7244775" y="4734688"/>
            <a:ext cx="0" cy="393900"/>
          </a:xfrm>
          <a:prstGeom prst="straightConnector1">
            <a:avLst/>
          </a:prstGeom>
          <a:noFill/>
          <a:ln w="28575" cap="flat" cmpd="sng">
            <a:solidFill>
              <a:srgbClr val="0000FF"/>
            </a:solidFill>
            <a:prstDash val="solid"/>
            <a:round/>
            <a:headEnd type="triangle" w="lg" len="lg"/>
            <a:tailEnd type="none" w="lg" len="lg"/>
          </a:ln>
        </p:spPr>
      </p:cxnSp>
      <p:sp>
        <p:nvSpPr>
          <p:cNvPr id="568" name="Shape 568"/>
          <p:cNvSpPr txBox="1"/>
          <p:nvPr/>
        </p:nvSpPr>
        <p:spPr>
          <a:xfrm>
            <a:off x="5187401" y="2944012"/>
            <a:ext cx="773699" cy="484500"/>
          </a:xfrm>
          <a:prstGeom prst="rect">
            <a:avLst/>
          </a:prstGeom>
          <a:noFill/>
          <a:ln>
            <a:noFill/>
          </a:ln>
        </p:spPr>
        <p:txBody>
          <a:bodyPr lIns="91425" tIns="91425" rIns="91425" bIns="91425" anchor="ctr" anchorCtr="0">
            <a:noAutofit/>
          </a:bodyPr>
          <a:lstStyle/>
          <a:p>
            <a:pPr algn="ctr"/>
            <a:r>
              <a:rPr lang="en-US" b="1" dirty="0">
                <a:solidFill>
                  <a:schemeClr val="dk1"/>
                </a:solidFill>
              </a:rPr>
              <a:t>floors</a:t>
            </a:r>
          </a:p>
        </p:txBody>
      </p:sp>
      <p:sp>
        <p:nvSpPr>
          <p:cNvPr id="569" name="Shape 569"/>
          <p:cNvSpPr txBox="1"/>
          <p:nvPr/>
        </p:nvSpPr>
        <p:spPr>
          <a:xfrm>
            <a:off x="6786521" y="2923242"/>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events</a:t>
            </a:r>
          </a:p>
        </p:txBody>
      </p:sp>
      <p:sp>
        <p:nvSpPr>
          <p:cNvPr id="570" name="Shape 570"/>
          <p:cNvSpPr/>
          <p:nvPr/>
        </p:nvSpPr>
        <p:spPr>
          <a:xfrm>
            <a:off x="3760126" y="3480900"/>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tmp1</a:t>
            </a:r>
          </a:p>
        </p:txBody>
      </p:sp>
      <p:cxnSp>
        <p:nvCxnSpPr>
          <p:cNvPr id="571" name="Shape 571"/>
          <p:cNvCxnSpPr>
            <a:stCxn id="559" idx="2"/>
            <a:endCxn id="570" idx="3"/>
          </p:cNvCxnSpPr>
          <p:nvPr/>
        </p:nvCxnSpPr>
        <p:spPr>
          <a:xfrm rot="10800000">
            <a:off x="4437600" y="3696425"/>
            <a:ext cx="504000" cy="4500"/>
          </a:xfrm>
          <a:prstGeom prst="straightConnector1">
            <a:avLst/>
          </a:prstGeom>
          <a:noFill/>
          <a:ln w="28575" cap="flat" cmpd="sng">
            <a:solidFill>
              <a:srgbClr val="0000FF"/>
            </a:solidFill>
            <a:prstDash val="solid"/>
            <a:round/>
            <a:headEnd type="triangle" w="lg" len="lg"/>
            <a:tailEnd type="none" w="lg" len="lg"/>
          </a:ln>
        </p:spPr>
      </p:cxnSp>
      <p:sp>
        <p:nvSpPr>
          <p:cNvPr id="572" name="Shape 572"/>
          <p:cNvSpPr/>
          <p:nvPr/>
        </p:nvSpPr>
        <p:spPr>
          <a:xfrm>
            <a:off x="8332126" y="3480900"/>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tmp2</a:t>
            </a:r>
          </a:p>
        </p:txBody>
      </p:sp>
      <p:cxnSp>
        <p:nvCxnSpPr>
          <p:cNvPr id="573" name="Shape 573"/>
          <p:cNvCxnSpPr>
            <a:stCxn id="560" idx="6"/>
            <a:endCxn id="572" idx="1"/>
          </p:cNvCxnSpPr>
          <p:nvPr/>
        </p:nvCxnSpPr>
        <p:spPr>
          <a:xfrm>
            <a:off x="7923199" y="3671900"/>
            <a:ext cx="408900" cy="2460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 grpId="0"/>
      <p:bldP spid="56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Field Reads</a:t>
            </a:r>
          </a:p>
        </p:txBody>
      </p:sp>
      <p:cxnSp>
        <p:nvCxnSpPr>
          <p:cNvPr id="579" name="Shape 579"/>
          <p:cNvCxnSpPr/>
          <p:nvPr/>
        </p:nvCxnSpPr>
        <p:spPr>
          <a:xfrm>
            <a:off x="2470375" y="3525175"/>
            <a:ext cx="6439800" cy="9300"/>
          </a:xfrm>
          <a:prstGeom prst="straightConnector1">
            <a:avLst/>
          </a:prstGeom>
          <a:noFill/>
          <a:ln w="28575" cap="flat" cmpd="sng">
            <a:solidFill>
              <a:schemeClr val="dk2"/>
            </a:solidFill>
            <a:prstDash val="solid"/>
            <a:round/>
            <a:headEnd type="none" w="lg" len="lg"/>
            <a:tailEnd type="none" w="lg" len="lg"/>
          </a:ln>
        </p:spPr>
      </p:cxnSp>
      <p:sp>
        <p:nvSpPr>
          <p:cNvPr id="580" name="Shape 580"/>
          <p:cNvSpPr/>
          <p:nvPr/>
        </p:nvSpPr>
        <p:spPr>
          <a:xfrm>
            <a:off x="1498025" y="2386792"/>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1" name="Shape 581"/>
          <p:cNvSpPr/>
          <p:nvPr/>
        </p:nvSpPr>
        <p:spPr>
          <a:xfrm>
            <a:off x="2384559"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582" name="Shape 582"/>
          <p:cNvCxnSpPr>
            <a:stCxn id="581" idx="2"/>
            <a:endCxn id="580" idx="3"/>
          </p:cNvCxnSpPr>
          <p:nvPr/>
        </p:nvCxnSpPr>
        <p:spPr>
          <a:xfrm rot="10800000">
            <a:off x="1867958" y="2555150"/>
            <a:ext cx="516600" cy="5400"/>
          </a:xfrm>
          <a:prstGeom prst="straightConnector1">
            <a:avLst/>
          </a:prstGeom>
          <a:noFill/>
          <a:ln w="28575" cap="flat" cmpd="sng">
            <a:solidFill>
              <a:srgbClr val="0000FF"/>
            </a:solidFill>
            <a:prstDash val="solid"/>
            <a:round/>
            <a:headEnd type="triangle" w="lg" len="lg"/>
            <a:tailEnd type="none" w="lg" len="lg"/>
          </a:ln>
        </p:spPr>
      </p:cxnSp>
      <p:sp>
        <p:nvSpPr>
          <p:cNvPr id="583" name="Shape 583"/>
          <p:cNvSpPr/>
          <p:nvPr/>
        </p:nvSpPr>
        <p:spPr>
          <a:xfrm>
            <a:off x="3631625" y="2403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84" name="Shape 584"/>
          <p:cNvSpPr txBox="1"/>
          <p:nvPr/>
        </p:nvSpPr>
        <p:spPr>
          <a:xfrm>
            <a:off x="3588372" y="2314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sp>
        <p:nvSpPr>
          <p:cNvPr id="585" name="Shape 585"/>
          <p:cNvSpPr/>
          <p:nvPr/>
        </p:nvSpPr>
        <p:spPr>
          <a:xfrm>
            <a:off x="4335565" y="23922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86" name="Shape 586"/>
          <p:cNvCxnSpPr>
            <a:stCxn id="585" idx="2"/>
            <a:endCxn id="583" idx="3"/>
          </p:cNvCxnSpPr>
          <p:nvPr/>
        </p:nvCxnSpPr>
        <p:spPr>
          <a:xfrm flipH="1">
            <a:off x="4001664" y="25605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87" name="Shape 587"/>
          <p:cNvSpPr/>
          <p:nvPr/>
        </p:nvSpPr>
        <p:spPr>
          <a:xfrm>
            <a:off x="5828453" y="23979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88" name="Shape 588"/>
          <p:cNvCxnSpPr>
            <a:stCxn id="589" idx="2"/>
            <a:endCxn id="587" idx="6"/>
          </p:cNvCxnSpPr>
          <p:nvPr/>
        </p:nvCxnSpPr>
        <p:spPr>
          <a:xfrm flipH="1">
            <a:off x="6956452" y="2555933"/>
            <a:ext cx="396000" cy="10200"/>
          </a:xfrm>
          <a:prstGeom prst="straightConnector1">
            <a:avLst/>
          </a:prstGeom>
          <a:noFill/>
          <a:ln w="28575" cap="flat" cmpd="sng">
            <a:solidFill>
              <a:srgbClr val="FF0000"/>
            </a:solidFill>
            <a:prstDash val="solid"/>
            <a:round/>
            <a:headEnd type="triangle" w="lg" len="lg"/>
            <a:tailEnd type="none" w="lg" len="lg"/>
          </a:ln>
        </p:spPr>
      </p:cxnSp>
      <p:sp>
        <p:nvSpPr>
          <p:cNvPr id="589" name="Shape 589"/>
          <p:cNvSpPr/>
          <p:nvPr/>
        </p:nvSpPr>
        <p:spPr>
          <a:xfrm>
            <a:off x="7352453" y="23876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C</a:t>
            </a:r>
          </a:p>
        </p:txBody>
      </p:sp>
      <p:sp>
        <p:nvSpPr>
          <p:cNvPr id="590" name="Shape 590"/>
          <p:cNvSpPr/>
          <p:nvPr/>
        </p:nvSpPr>
        <p:spPr>
          <a:xfrm>
            <a:off x="1498025" y="46896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cxnSp>
        <p:nvCxnSpPr>
          <p:cNvPr id="591" name="Shape 591"/>
          <p:cNvCxnSpPr>
            <a:stCxn id="592" idx="2"/>
            <a:endCxn id="590" idx="3"/>
          </p:cNvCxnSpPr>
          <p:nvPr/>
        </p:nvCxnSpPr>
        <p:spPr>
          <a:xfrm flipH="1">
            <a:off x="1867852" y="4232333"/>
            <a:ext cx="531600" cy="625500"/>
          </a:xfrm>
          <a:prstGeom prst="straightConnector1">
            <a:avLst/>
          </a:prstGeom>
          <a:noFill/>
          <a:ln w="28575" cap="flat" cmpd="sng">
            <a:solidFill>
              <a:srgbClr val="0000FF"/>
            </a:solidFill>
            <a:prstDash val="solid"/>
            <a:round/>
            <a:headEnd type="triangle" w="lg" len="lg"/>
            <a:tailEnd type="none" w="lg" len="lg"/>
          </a:ln>
        </p:spPr>
      </p:cxnSp>
      <p:sp>
        <p:nvSpPr>
          <p:cNvPr id="593" name="Shape 593"/>
          <p:cNvSpPr/>
          <p:nvPr/>
        </p:nvSpPr>
        <p:spPr>
          <a:xfrm>
            <a:off x="3631625" y="4765801"/>
            <a:ext cx="369900" cy="3365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594" name="Shape 594"/>
          <p:cNvSpPr txBox="1"/>
          <p:nvPr/>
        </p:nvSpPr>
        <p:spPr>
          <a:xfrm>
            <a:off x="3588372" y="46763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v2</a:t>
            </a:r>
          </a:p>
          <a:p>
            <a:endParaRPr/>
          </a:p>
        </p:txBody>
      </p:sp>
      <p:sp>
        <p:nvSpPr>
          <p:cNvPr id="595" name="Shape 595"/>
          <p:cNvSpPr/>
          <p:nvPr/>
        </p:nvSpPr>
        <p:spPr>
          <a:xfrm>
            <a:off x="4335565" y="47544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96" name="Shape 596"/>
          <p:cNvCxnSpPr>
            <a:stCxn id="595" idx="2"/>
            <a:endCxn id="593" idx="3"/>
          </p:cNvCxnSpPr>
          <p:nvPr/>
        </p:nvCxnSpPr>
        <p:spPr>
          <a:xfrm flipH="1">
            <a:off x="4001664" y="4922750"/>
            <a:ext cx="333900" cy="11400"/>
          </a:xfrm>
          <a:prstGeom prst="straightConnector1">
            <a:avLst/>
          </a:prstGeom>
          <a:noFill/>
          <a:ln w="28575" cap="flat" cmpd="sng">
            <a:solidFill>
              <a:srgbClr val="0000FF"/>
            </a:solidFill>
            <a:prstDash val="solid"/>
            <a:round/>
            <a:headEnd type="triangle" w="lg" len="lg"/>
            <a:tailEnd type="none" w="lg" len="lg"/>
          </a:ln>
        </p:spPr>
      </p:cxnSp>
      <p:sp>
        <p:nvSpPr>
          <p:cNvPr id="597" name="Shape 597"/>
          <p:cNvSpPr/>
          <p:nvPr/>
        </p:nvSpPr>
        <p:spPr>
          <a:xfrm>
            <a:off x="5828453" y="4760151"/>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B</a:t>
            </a:r>
          </a:p>
        </p:txBody>
      </p:sp>
      <p:cxnSp>
        <p:nvCxnSpPr>
          <p:cNvPr id="598" name="Shape 598"/>
          <p:cNvCxnSpPr>
            <a:stCxn id="599" idx="2"/>
            <a:endCxn id="597" idx="6"/>
          </p:cNvCxnSpPr>
          <p:nvPr/>
        </p:nvCxnSpPr>
        <p:spPr>
          <a:xfrm flipH="1">
            <a:off x="6956452" y="4918133"/>
            <a:ext cx="396000" cy="10200"/>
          </a:xfrm>
          <a:prstGeom prst="straightConnector1">
            <a:avLst/>
          </a:prstGeom>
          <a:noFill/>
          <a:ln w="28575" cap="flat" cmpd="sng">
            <a:solidFill>
              <a:srgbClr val="FF0000"/>
            </a:solidFill>
            <a:prstDash val="solid"/>
            <a:round/>
            <a:headEnd type="triangle" w="lg" len="lg"/>
            <a:tailEnd type="none" w="lg" len="lg"/>
          </a:ln>
        </p:spPr>
      </p:cxnSp>
      <p:sp>
        <p:nvSpPr>
          <p:cNvPr id="599" name="Shape 599"/>
          <p:cNvSpPr/>
          <p:nvPr/>
        </p:nvSpPr>
        <p:spPr>
          <a:xfrm>
            <a:off x="7352453" y="47498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C</a:t>
            </a:r>
          </a:p>
        </p:txBody>
      </p:sp>
      <p:sp>
        <p:nvSpPr>
          <p:cNvPr id="600" name="Shape 600"/>
          <p:cNvSpPr txBox="1"/>
          <p:nvPr/>
        </p:nvSpPr>
        <p:spPr>
          <a:xfrm>
            <a:off x="-104229" y="4565312"/>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After:</a:t>
            </a:r>
          </a:p>
        </p:txBody>
      </p:sp>
      <p:sp>
        <p:nvSpPr>
          <p:cNvPr id="601" name="Shape 601"/>
          <p:cNvSpPr txBox="1"/>
          <p:nvPr/>
        </p:nvSpPr>
        <p:spPr>
          <a:xfrm>
            <a:off x="-85391" y="2244737"/>
            <a:ext cx="1712999" cy="857400"/>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Before:</a:t>
            </a:r>
          </a:p>
        </p:txBody>
      </p:sp>
      <p:sp>
        <p:nvSpPr>
          <p:cNvPr id="602" name="Shape 602"/>
          <p:cNvSpPr/>
          <p:nvPr/>
        </p:nvSpPr>
        <p:spPr>
          <a:xfrm>
            <a:off x="2399453" y="52070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C</a:t>
            </a:r>
          </a:p>
        </p:txBody>
      </p:sp>
      <p:sp>
        <p:nvSpPr>
          <p:cNvPr id="592" name="Shape 592"/>
          <p:cNvSpPr/>
          <p:nvPr/>
        </p:nvSpPr>
        <p:spPr>
          <a:xfrm>
            <a:off x="2399453" y="4064034"/>
            <a:ext cx="1127999" cy="3365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latin typeface="Consolas"/>
                <a:ea typeface="Consolas"/>
                <a:cs typeface="Consolas"/>
                <a:sym typeface="Consolas"/>
              </a:rPr>
              <a:t>A</a:t>
            </a:r>
          </a:p>
        </p:txBody>
      </p:sp>
      <p:cxnSp>
        <p:nvCxnSpPr>
          <p:cNvPr id="603" name="Shape 603"/>
          <p:cNvCxnSpPr>
            <a:stCxn id="602" idx="2"/>
            <a:endCxn id="590" idx="3"/>
          </p:cNvCxnSpPr>
          <p:nvPr/>
        </p:nvCxnSpPr>
        <p:spPr>
          <a:xfrm rot="10800000">
            <a:off x="1867852" y="4857833"/>
            <a:ext cx="531600" cy="517500"/>
          </a:xfrm>
          <a:prstGeom prst="straightConnector1">
            <a:avLst/>
          </a:prstGeom>
          <a:noFill/>
          <a:ln w="28575" cap="flat" cmpd="sng">
            <a:solidFill>
              <a:srgbClr val="0000FF"/>
            </a:solidFill>
            <a:prstDash val="solid"/>
            <a:round/>
            <a:headEnd type="triangle" w="lg" len="lg"/>
            <a:tailEnd type="none" w="lg" len="lg"/>
          </a:ln>
        </p:spPr>
      </p:cxnSp>
      <p:sp>
        <p:nvSpPr>
          <p:cNvPr id="604" name="Shape 604"/>
          <p:cNvSpPr/>
          <p:nvPr/>
        </p:nvSpPr>
        <p:spPr>
          <a:xfrm>
            <a:off x="457076" y="3088675"/>
            <a:ext cx="1632299" cy="941400"/>
          </a:xfrm>
          <a:prstGeom prst="rect">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dirty="0">
                <a:solidFill>
                  <a:schemeClr val="dk1"/>
                </a:solidFill>
                <a:latin typeface="Consolas"/>
                <a:ea typeface="Consolas"/>
                <a:cs typeface="Consolas"/>
                <a:sym typeface="Consolas"/>
              </a:rPr>
              <a:t>v1 = </a:t>
            </a:r>
            <a:r>
              <a:rPr lang="en-US" sz="2000" dirty="0" smtClean="0">
                <a:solidFill>
                  <a:schemeClr val="dk1"/>
                </a:solidFill>
                <a:latin typeface="Consolas"/>
                <a:ea typeface="Consolas"/>
                <a:cs typeface="Consolas"/>
                <a:sym typeface="Consolas"/>
              </a:rPr>
              <a:t>v2.f</a:t>
            </a:r>
            <a:r>
              <a:rPr lang="en-US" sz="2000" dirty="0">
                <a:solidFill>
                  <a:schemeClr val="dk1"/>
                </a:solidFill>
                <a:latin typeface="Consolas"/>
                <a:ea typeface="Consolas"/>
                <a:cs typeface="Consolas"/>
                <a:sym typeface="Consolas"/>
              </a:rPr>
              <a:t/>
            </a:r>
            <a:br>
              <a:rPr lang="en-US" sz="2000" dirty="0">
                <a:solidFill>
                  <a:schemeClr val="dk1"/>
                </a:solidFill>
                <a:latin typeface="Consolas"/>
                <a:ea typeface="Consolas"/>
                <a:cs typeface="Consolas"/>
                <a:sym typeface="Consolas"/>
              </a:rPr>
            </a:br>
            <a:r>
              <a:rPr lang="en-US" sz="2000" dirty="0">
                <a:solidFill>
                  <a:schemeClr val="dk1"/>
                </a:solidFill>
                <a:latin typeface="Consolas"/>
                <a:ea typeface="Consolas"/>
                <a:cs typeface="Consolas"/>
                <a:sym typeface="Consolas"/>
              </a:rPr>
              <a:t/>
            </a:r>
            <a:br>
              <a:rPr lang="en-US" sz="2000" dirty="0">
                <a:solidFill>
                  <a:schemeClr val="dk1"/>
                </a:solidFill>
                <a:latin typeface="Consolas"/>
                <a:ea typeface="Consolas"/>
                <a:cs typeface="Consolas"/>
                <a:sym typeface="Consolas"/>
              </a:rPr>
            </a:br>
            <a:r>
              <a:rPr lang="en-US" sz="2000" dirty="0">
                <a:solidFill>
                  <a:schemeClr val="dk1"/>
                </a:solidFill>
                <a:latin typeface="Consolas"/>
                <a:ea typeface="Consolas"/>
                <a:cs typeface="Consolas"/>
                <a:sym typeface="Consolas"/>
              </a:rPr>
              <a:t>v1 = v2[*]</a:t>
            </a:r>
          </a:p>
        </p:txBody>
      </p:sp>
      <p:sp>
        <p:nvSpPr>
          <p:cNvPr id="605" name="Shape 605"/>
          <p:cNvSpPr txBox="1"/>
          <p:nvPr/>
        </p:nvSpPr>
        <p:spPr>
          <a:xfrm>
            <a:off x="829004" y="3285318"/>
            <a:ext cx="781800" cy="336599"/>
          </a:xfrm>
          <a:prstGeom prst="rect">
            <a:avLst/>
          </a:prstGeom>
          <a:noFill/>
          <a:ln>
            <a:noFill/>
          </a:ln>
        </p:spPr>
        <p:txBody>
          <a:bodyPr lIns="91425" tIns="91425" rIns="91425" bIns="91425" anchor="t" anchorCtr="0">
            <a:noAutofit/>
          </a:bodyPr>
          <a:lstStyle/>
          <a:p>
            <a:pPr algn="ctr"/>
            <a:r>
              <a:rPr lang="en-US" sz="2400" dirty="0">
                <a:latin typeface="+mn-lt"/>
                <a:ea typeface="Calibri Regular" charset="0"/>
                <a:cs typeface="Calibri Regular" charset="0"/>
                <a:sym typeface="Shadows Into Light"/>
              </a:rPr>
              <a:t>or</a:t>
            </a:r>
          </a:p>
        </p:txBody>
      </p:sp>
      <p:sp>
        <p:nvSpPr>
          <p:cNvPr id="606" name="Shape 606"/>
          <p:cNvSpPr txBox="1"/>
          <p:nvPr/>
        </p:nvSpPr>
        <p:spPr>
          <a:xfrm>
            <a:off x="6723050" y="2145151"/>
            <a:ext cx="781800" cy="422399"/>
          </a:xfrm>
          <a:prstGeom prst="rect">
            <a:avLst/>
          </a:prstGeom>
          <a:noFill/>
          <a:ln>
            <a:noFill/>
          </a:ln>
        </p:spPr>
        <p:txBody>
          <a:bodyPr lIns="91425" tIns="91425" rIns="91425" bIns="91425" anchor="t" anchorCtr="0">
            <a:noAutofit/>
          </a:bodyPr>
          <a:lstStyle/>
          <a:p>
            <a:r>
              <a:rPr lang="en-US"/>
              <a:t>f  or [*]</a:t>
            </a:r>
          </a:p>
        </p:txBody>
      </p:sp>
      <p:sp>
        <p:nvSpPr>
          <p:cNvPr id="607" name="Shape 607"/>
          <p:cNvSpPr txBox="1"/>
          <p:nvPr/>
        </p:nvSpPr>
        <p:spPr>
          <a:xfrm>
            <a:off x="6763550" y="4436640"/>
            <a:ext cx="781800" cy="422399"/>
          </a:xfrm>
          <a:prstGeom prst="rect">
            <a:avLst/>
          </a:prstGeom>
          <a:noFill/>
          <a:ln>
            <a:noFill/>
          </a:ln>
        </p:spPr>
        <p:txBody>
          <a:bodyPr lIns="91425" tIns="91425" rIns="91425" bIns="91425" anchor="t" anchorCtr="0">
            <a:noAutofit/>
          </a:bodyPr>
          <a:lstStyle/>
          <a:p>
            <a:r>
              <a:rPr lang="en-US"/>
              <a:t>f  or [*]</a:t>
            </a:r>
          </a:p>
        </p:txBody>
      </p:sp>
      <p:sp>
        <p:nvSpPr>
          <p:cNvPr id="608" name="Shape 608"/>
          <p:cNvSpPr txBox="1"/>
          <p:nvPr/>
        </p:nvSpPr>
        <p:spPr>
          <a:xfrm>
            <a:off x="1454772" y="4616928"/>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v1</a:t>
            </a:r>
          </a:p>
          <a:p>
            <a:endParaRPr/>
          </a:p>
        </p:txBody>
      </p:sp>
      <p:sp>
        <p:nvSpPr>
          <p:cNvPr id="609" name="Shape 609"/>
          <p:cNvSpPr txBox="1"/>
          <p:nvPr/>
        </p:nvSpPr>
        <p:spPr>
          <a:xfrm>
            <a:off x="1454772" y="2314119"/>
            <a:ext cx="497700" cy="336599"/>
          </a:xfrm>
          <a:prstGeom prst="rect">
            <a:avLst/>
          </a:prstGeom>
          <a:noFill/>
          <a:ln>
            <a:noFill/>
          </a:ln>
        </p:spPr>
        <p:txBody>
          <a:bodyPr lIns="91425" tIns="91425" rIns="91425" bIns="91425" anchor="t" anchorCtr="0">
            <a:noAutofit/>
          </a:bodyPr>
          <a:lstStyle/>
          <a:p>
            <a:r>
              <a:rPr lang="en-US" sz="2000">
                <a:latin typeface="Consolas"/>
                <a:ea typeface="Consolas"/>
                <a:cs typeface="Consolas"/>
                <a:sym typeface="Consolas"/>
              </a:rPr>
              <a:t>v1</a:t>
            </a:r>
          </a:p>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 grpId="0" animBg="1"/>
      <p:bldP spid="581" grpId="0" animBg="1"/>
      <p:bldP spid="583" grpId="0" animBg="1"/>
      <p:bldP spid="584" grpId="0"/>
      <p:bldP spid="585" grpId="0" animBg="1"/>
      <p:bldP spid="587" grpId="0" animBg="1"/>
      <p:bldP spid="589" grpId="0" animBg="1"/>
      <p:bldP spid="590" grpId="0" animBg="1"/>
      <p:bldP spid="593" grpId="0" animBg="1"/>
      <p:bldP spid="594" grpId="0"/>
      <p:bldP spid="595" grpId="0" animBg="1"/>
      <p:bldP spid="597" grpId="0" animBg="1"/>
      <p:bldP spid="599" grpId="0" animBg="1"/>
      <p:bldP spid="600" grpId="0"/>
      <p:bldP spid="601" grpId="0"/>
      <p:bldP spid="602" grpId="0" animBg="1"/>
      <p:bldP spid="592" grpId="0" animBg="1"/>
      <p:bldP spid="606" grpId="0"/>
      <p:bldP spid="607" grpId="0"/>
      <p:bldP spid="608" grpId="0"/>
      <p:bldP spid="6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Shape 614"/>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Rule for Field Reads: Example</a:t>
            </a:r>
          </a:p>
        </p:txBody>
      </p:sp>
      <p:sp>
        <p:nvSpPr>
          <p:cNvPr id="639" name="Shape 639"/>
          <p:cNvSpPr txBox="1">
            <a:spLocks noGrp="1"/>
          </p:cNvSpPr>
          <p:nvPr>
            <p:ph idx="1"/>
          </p:nvPr>
        </p:nvSpPr>
        <p:spPr>
          <a:xfrm>
            <a:off x="474526" y="1927125"/>
            <a:ext cx="31083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p>
          <a:p>
            <a:pPr marL="0" indent="0">
              <a:spcBef>
                <a:spcPts val="0"/>
              </a:spcBef>
              <a:buNone/>
            </a:pPr>
            <a:r>
              <a:rPr lang="en-US" sz="1600" dirty="0">
                <a:latin typeface="Consolas" charset="0"/>
                <a:ea typeface="Consolas" charset="0"/>
                <a:cs typeface="Consolas" charset="0"/>
                <a:sym typeface="Consolas"/>
              </a:rPr>
              <a:t>    v = new Elevator</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tmp1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tmp1</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tmp2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tmp2</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f = new Floor </a:t>
            </a:r>
          </a:p>
          <a:p>
            <a:pPr marL="0" indent="0">
              <a:spcBef>
                <a:spcPts val="0"/>
              </a:spcBef>
              <a:buNone/>
            </a:pPr>
            <a:r>
              <a:rPr lang="en-US" sz="1600" dirty="0">
                <a:latin typeface="Consolas" charset="0"/>
                <a:ea typeface="Consolas" charset="0"/>
                <a:cs typeface="Consolas" charset="0"/>
                <a:sym typeface="Consolas"/>
              </a:rPr>
              <a:t>    tmp3 =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tmp3[*] = f</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e = new Event</a:t>
            </a:r>
          </a:p>
          <a:p>
            <a:pPr marL="0" indent="0">
              <a:spcBef>
                <a:spcPts val="0"/>
              </a:spcBef>
              <a:buNone/>
            </a:pPr>
            <a:r>
              <a:rPr lang="en-US" sz="1600" dirty="0">
                <a:latin typeface="Consolas" charset="0"/>
                <a:ea typeface="Consolas" charset="0"/>
                <a:cs typeface="Consolas" charset="0"/>
                <a:sym typeface="Consolas"/>
              </a:rPr>
              <a:t>    tmp4 = </a:t>
            </a:r>
            <a:r>
              <a:rPr lang="en-US" sz="1600" dirty="0" err="1">
                <a:latin typeface="Consolas" charset="0"/>
                <a:ea typeface="Consolas" charset="0"/>
                <a:cs typeface="Consolas" charset="0"/>
                <a:sym typeface="Consolas"/>
              </a:rPr>
              <a:t>v.events</a:t>
            </a: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tmp4[*]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spcBef>
                <a:spcPts val="0"/>
              </a:spcBef>
              <a:buNone/>
            </a:pPr>
            <a:endParaRPr sz="1600" dirty="0">
              <a:latin typeface="Consolas" charset="0"/>
              <a:ea typeface="Consolas" charset="0"/>
              <a:cs typeface="Consolas" charset="0"/>
              <a:sym typeface="Consolas"/>
            </a:endParaRPr>
          </a:p>
        </p:txBody>
      </p:sp>
      <p:sp>
        <p:nvSpPr>
          <p:cNvPr id="27" name="Shape 646"/>
          <p:cNvSpPr/>
          <p:nvPr/>
        </p:nvSpPr>
        <p:spPr>
          <a:xfrm>
            <a:off x="5595290" y="2455969"/>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28" name="Shape 647"/>
          <p:cNvSpPr/>
          <p:nvPr/>
        </p:nvSpPr>
        <p:spPr>
          <a:xfrm>
            <a:off x="6064539" y="1665369"/>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29" name="Shape 648"/>
          <p:cNvCxnSpPr/>
          <p:nvPr/>
        </p:nvCxnSpPr>
        <p:spPr>
          <a:xfrm rot="10800000" flipH="1">
            <a:off x="6264637" y="2123458"/>
            <a:ext cx="7200" cy="309300"/>
          </a:xfrm>
          <a:prstGeom prst="straightConnector1">
            <a:avLst/>
          </a:prstGeom>
          <a:noFill/>
          <a:ln w="28575" cap="flat" cmpd="sng">
            <a:solidFill>
              <a:srgbClr val="0000FF"/>
            </a:solidFill>
            <a:prstDash val="solid"/>
            <a:round/>
            <a:headEnd type="triangle" w="lg" len="lg"/>
            <a:tailEnd type="none" w="lg" len="lg"/>
          </a:ln>
        </p:spPr>
      </p:cxnSp>
      <p:cxnSp>
        <p:nvCxnSpPr>
          <p:cNvPr id="30" name="Shape 649"/>
          <p:cNvCxnSpPr/>
          <p:nvPr/>
        </p:nvCxnSpPr>
        <p:spPr>
          <a:xfrm rot="10800000" flipH="1">
            <a:off x="5595889" y="2887069"/>
            <a:ext cx="643500" cy="295200"/>
          </a:xfrm>
          <a:prstGeom prst="straightConnector1">
            <a:avLst/>
          </a:prstGeom>
          <a:noFill/>
          <a:ln w="28575" cap="flat" cmpd="sng">
            <a:solidFill>
              <a:srgbClr val="FF0000"/>
            </a:solidFill>
            <a:prstDash val="solid"/>
            <a:round/>
            <a:headEnd type="triangle" w="lg" len="lg"/>
            <a:tailEnd type="none" w="lg" len="lg"/>
          </a:ln>
        </p:spPr>
      </p:cxnSp>
      <p:cxnSp>
        <p:nvCxnSpPr>
          <p:cNvPr id="31" name="Shape 650"/>
          <p:cNvCxnSpPr/>
          <p:nvPr/>
        </p:nvCxnSpPr>
        <p:spPr>
          <a:xfrm rot="10800000">
            <a:off x="6239388" y="2887069"/>
            <a:ext cx="677400" cy="281400"/>
          </a:xfrm>
          <a:prstGeom prst="straightConnector1">
            <a:avLst/>
          </a:prstGeom>
          <a:noFill/>
          <a:ln w="28575" cap="flat" cmpd="sng">
            <a:solidFill>
              <a:srgbClr val="FF0000"/>
            </a:solidFill>
            <a:prstDash val="solid"/>
            <a:round/>
            <a:headEnd type="triangle" w="lg" len="lg"/>
            <a:tailEnd type="none" w="lg" len="lg"/>
          </a:ln>
        </p:spPr>
      </p:cxnSp>
      <p:sp>
        <p:nvSpPr>
          <p:cNvPr id="32" name="Shape 651"/>
          <p:cNvSpPr/>
          <p:nvPr/>
        </p:nvSpPr>
        <p:spPr>
          <a:xfrm>
            <a:off x="4842390" y="3224119"/>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33" name="Shape 652"/>
          <p:cNvSpPr/>
          <p:nvPr/>
        </p:nvSpPr>
        <p:spPr>
          <a:xfrm>
            <a:off x="6535790" y="3195094"/>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34" name="Shape 653"/>
          <p:cNvSpPr/>
          <p:nvPr/>
        </p:nvSpPr>
        <p:spPr>
          <a:xfrm>
            <a:off x="4889706" y="4062319"/>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sp>
        <p:nvSpPr>
          <p:cNvPr id="35" name="Shape 654"/>
          <p:cNvSpPr/>
          <p:nvPr/>
        </p:nvSpPr>
        <p:spPr>
          <a:xfrm>
            <a:off x="6586756" y="4040284"/>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36" name="Shape 655"/>
          <p:cNvSpPr/>
          <p:nvPr/>
        </p:nvSpPr>
        <p:spPr>
          <a:xfrm>
            <a:off x="5279256" y="4887319"/>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37" name="Shape 656"/>
          <p:cNvCxnSpPr/>
          <p:nvPr/>
        </p:nvCxnSpPr>
        <p:spPr>
          <a:xfrm>
            <a:off x="5482956" y="4493419"/>
            <a:ext cx="0" cy="393900"/>
          </a:xfrm>
          <a:prstGeom prst="straightConnector1">
            <a:avLst/>
          </a:prstGeom>
          <a:noFill/>
          <a:ln w="28575" cap="flat" cmpd="sng">
            <a:solidFill>
              <a:srgbClr val="0000FF"/>
            </a:solidFill>
            <a:prstDash val="solid"/>
            <a:round/>
            <a:headEnd type="triangle" w="lg" len="lg"/>
            <a:tailEnd type="none" w="lg" len="lg"/>
          </a:ln>
        </p:spPr>
      </p:cxnSp>
      <p:sp>
        <p:nvSpPr>
          <p:cNvPr id="38" name="Shape 657"/>
          <p:cNvSpPr/>
          <p:nvPr/>
        </p:nvSpPr>
        <p:spPr>
          <a:xfrm>
            <a:off x="6976306" y="4867332"/>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39" name="Shape 658"/>
          <p:cNvCxnSpPr/>
          <p:nvPr/>
        </p:nvCxnSpPr>
        <p:spPr>
          <a:xfrm>
            <a:off x="7180006" y="4473432"/>
            <a:ext cx="0" cy="393900"/>
          </a:xfrm>
          <a:prstGeom prst="straightConnector1">
            <a:avLst/>
          </a:prstGeom>
          <a:noFill/>
          <a:ln w="28575" cap="flat" cmpd="sng">
            <a:solidFill>
              <a:srgbClr val="0000FF"/>
            </a:solidFill>
            <a:prstDash val="solid"/>
            <a:round/>
            <a:headEnd type="triangle" w="lg" len="lg"/>
            <a:tailEnd type="none" w="lg" len="lg"/>
          </a:ln>
        </p:spPr>
      </p:cxnSp>
      <p:sp>
        <p:nvSpPr>
          <p:cNvPr id="40" name="Shape 660"/>
          <p:cNvSpPr txBox="1"/>
          <p:nvPr/>
        </p:nvSpPr>
        <p:spPr>
          <a:xfrm>
            <a:off x="5088190" y="2682756"/>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floors</a:t>
            </a:r>
          </a:p>
        </p:txBody>
      </p:sp>
      <p:sp>
        <p:nvSpPr>
          <p:cNvPr id="41" name="Shape 661"/>
          <p:cNvSpPr txBox="1"/>
          <p:nvPr/>
        </p:nvSpPr>
        <p:spPr>
          <a:xfrm>
            <a:off x="6687310" y="2661986"/>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events</a:t>
            </a:r>
          </a:p>
        </p:txBody>
      </p:sp>
      <p:sp>
        <p:nvSpPr>
          <p:cNvPr id="42" name="Shape 662"/>
          <p:cNvSpPr/>
          <p:nvPr/>
        </p:nvSpPr>
        <p:spPr>
          <a:xfrm>
            <a:off x="3660915" y="2978542"/>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tmp1</a:t>
            </a:r>
          </a:p>
        </p:txBody>
      </p:sp>
      <p:cxnSp>
        <p:nvCxnSpPr>
          <p:cNvPr id="43" name="Shape 663"/>
          <p:cNvCxnSpPr/>
          <p:nvPr/>
        </p:nvCxnSpPr>
        <p:spPr>
          <a:xfrm rot="10800000">
            <a:off x="4338389" y="3193969"/>
            <a:ext cx="504000" cy="245700"/>
          </a:xfrm>
          <a:prstGeom prst="straightConnector1">
            <a:avLst/>
          </a:prstGeom>
          <a:noFill/>
          <a:ln w="28575" cap="flat" cmpd="sng">
            <a:solidFill>
              <a:srgbClr val="0000FF"/>
            </a:solidFill>
            <a:prstDash val="solid"/>
            <a:round/>
            <a:headEnd type="triangle" w="lg" len="lg"/>
            <a:tailEnd type="none" w="lg" len="lg"/>
          </a:ln>
        </p:spPr>
      </p:cxnSp>
      <p:sp>
        <p:nvSpPr>
          <p:cNvPr id="44" name="Shape 664"/>
          <p:cNvSpPr/>
          <p:nvPr/>
        </p:nvSpPr>
        <p:spPr>
          <a:xfrm>
            <a:off x="8229190" y="2952194"/>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tmp2</a:t>
            </a:r>
          </a:p>
        </p:txBody>
      </p:sp>
      <p:cxnSp>
        <p:nvCxnSpPr>
          <p:cNvPr id="45" name="Shape 665"/>
          <p:cNvCxnSpPr/>
          <p:nvPr/>
        </p:nvCxnSpPr>
        <p:spPr>
          <a:xfrm rot="10800000" flipH="1">
            <a:off x="7823988" y="3167644"/>
            <a:ext cx="405300" cy="243000"/>
          </a:xfrm>
          <a:prstGeom prst="straightConnector1">
            <a:avLst/>
          </a:prstGeom>
          <a:noFill/>
          <a:ln w="28575" cap="flat" cmpd="sng">
            <a:solidFill>
              <a:srgbClr val="0000FF"/>
            </a:solidFill>
            <a:prstDash val="solid"/>
            <a:round/>
            <a:headEnd type="triangle" w="lg" len="lg"/>
            <a:tailEnd type="none" w="lg" len="lg"/>
          </a:ln>
        </p:spPr>
      </p:cxnSp>
      <p:sp>
        <p:nvSpPr>
          <p:cNvPr id="46" name="Shape 666"/>
          <p:cNvSpPr/>
          <p:nvPr/>
        </p:nvSpPr>
        <p:spPr>
          <a:xfrm>
            <a:off x="3660915" y="3588142"/>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tmp3</a:t>
            </a:r>
          </a:p>
        </p:txBody>
      </p:sp>
      <p:cxnSp>
        <p:nvCxnSpPr>
          <p:cNvPr id="47" name="Shape 667"/>
          <p:cNvCxnSpPr/>
          <p:nvPr/>
        </p:nvCxnSpPr>
        <p:spPr>
          <a:xfrm flipH="1">
            <a:off x="4338389" y="3439669"/>
            <a:ext cx="504000" cy="363900"/>
          </a:xfrm>
          <a:prstGeom prst="straightConnector1">
            <a:avLst/>
          </a:prstGeom>
          <a:noFill/>
          <a:ln w="28575" cap="flat" cmpd="sng">
            <a:solidFill>
              <a:srgbClr val="0000FF"/>
            </a:solidFill>
            <a:prstDash val="solid"/>
            <a:round/>
            <a:headEnd type="triangle" w="lg" len="lg"/>
            <a:tailEnd type="none" w="lg" len="lg"/>
          </a:ln>
        </p:spPr>
      </p:cxnSp>
      <p:sp>
        <p:nvSpPr>
          <p:cNvPr id="48" name="Shape 668"/>
          <p:cNvSpPr/>
          <p:nvPr/>
        </p:nvSpPr>
        <p:spPr>
          <a:xfrm>
            <a:off x="8229190" y="3561794"/>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tmp4</a:t>
            </a:r>
          </a:p>
        </p:txBody>
      </p:sp>
      <p:cxnSp>
        <p:nvCxnSpPr>
          <p:cNvPr id="49" name="Shape 669"/>
          <p:cNvCxnSpPr/>
          <p:nvPr/>
        </p:nvCxnSpPr>
        <p:spPr>
          <a:xfrm>
            <a:off x="7823988" y="3410644"/>
            <a:ext cx="405300" cy="36660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p:nvPr/>
        </p:nvSpPr>
        <p:spPr>
          <a:xfrm>
            <a:off x="155556" y="3333018"/>
            <a:ext cx="1040699" cy="483900"/>
          </a:xfrm>
          <a:prstGeom prst="rect">
            <a:avLst/>
          </a:prstGeom>
          <a:noFill/>
          <a:ln>
            <a:noFill/>
          </a:ln>
        </p:spPr>
        <p:txBody>
          <a:bodyPr lIns="91425" tIns="91425" rIns="91425" bIns="91425" anchor="ctr" anchorCtr="0">
            <a:noAutofit/>
          </a:bodyPr>
          <a:lstStyle/>
          <a:p>
            <a:r>
              <a:rPr lang="en-US" sz="2000" dirty="0">
                <a:solidFill>
                  <a:srgbClr val="6AA84F"/>
                </a:solidFill>
                <a:latin typeface="+mn-lt"/>
                <a:ea typeface="Calibri Regular" charset="0"/>
                <a:cs typeface="Calibri Regular" charset="0"/>
                <a:sym typeface="Shadows Into Light"/>
              </a:rPr>
              <a:t>[x == 1]</a:t>
            </a:r>
          </a:p>
        </p:txBody>
      </p:sp>
      <p:sp>
        <p:nvSpPr>
          <p:cNvPr id="53" name="Shape 5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dirty="0">
                <a:sym typeface="Shadows Into Light"/>
              </a:rPr>
              <a:t>Introducing Pointers</a:t>
            </a:r>
          </a:p>
        </p:txBody>
      </p:sp>
      <p:sp>
        <p:nvSpPr>
          <p:cNvPr id="57" name="Shape 57"/>
          <p:cNvSpPr txBox="1">
            <a:spLocks noGrp="1"/>
          </p:cNvSpPr>
          <p:nvPr>
            <p:ph idx="1"/>
          </p:nvPr>
        </p:nvSpPr>
        <p:spPr>
          <a:xfrm>
            <a:off x="1313000" y="3078215"/>
            <a:ext cx="2997100" cy="1734652"/>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200" dirty="0" smtClean="0">
                <a:latin typeface="Consolas" charset="0"/>
                <a:ea typeface="Consolas" charset="0"/>
                <a:cs typeface="Consolas" charset="0"/>
                <a:sym typeface="Consolas"/>
              </a:rPr>
              <a:t>x </a:t>
            </a:r>
            <a:r>
              <a:rPr lang="en-US" sz="2200" dirty="0">
                <a:latin typeface="Consolas" charset="0"/>
                <a:ea typeface="Consolas" charset="0"/>
                <a:cs typeface="Consolas" charset="0"/>
                <a:sym typeface="Consolas"/>
              </a:rPr>
              <a:t>= 1;</a:t>
            </a:r>
            <a:br>
              <a:rPr lang="en-US" sz="2200" dirty="0">
                <a:latin typeface="Consolas" charset="0"/>
                <a:ea typeface="Consolas" charset="0"/>
                <a:cs typeface="Consolas" charset="0"/>
                <a:sym typeface="Consolas"/>
              </a:rPr>
            </a:br>
            <a:r>
              <a:rPr lang="en-US" sz="2200" dirty="0" smtClean="0">
                <a:latin typeface="Consolas" charset="0"/>
                <a:ea typeface="Consolas" charset="0"/>
                <a:cs typeface="Consolas" charset="0"/>
                <a:sym typeface="Consolas"/>
              </a:rPr>
              <a:t>y </a:t>
            </a:r>
            <a:r>
              <a:rPr lang="en-US" sz="2200" dirty="0">
                <a:latin typeface="Consolas" charset="0"/>
                <a:ea typeface="Consolas" charset="0"/>
                <a:cs typeface="Consolas" charset="0"/>
                <a:sym typeface="Consolas"/>
              </a:rPr>
              <a:t>= x;</a:t>
            </a:r>
            <a:br>
              <a:rPr lang="en-US" sz="2200" dirty="0">
                <a:latin typeface="Consolas" charset="0"/>
                <a:ea typeface="Consolas" charset="0"/>
                <a:cs typeface="Consolas" charset="0"/>
                <a:sym typeface="Consolas"/>
              </a:rPr>
            </a:br>
            <a:r>
              <a:rPr lang="en-US" sz="2200" dirty="0" smtClean="0">
                <a:latin typeface="Consolas" charset="0"/>
                <a:ea typeface="Consolas" charset="0"/>
                <a:cs typeface="Consolas" charset="0"/>
                <a:sym typeface="Consolas"/>
              </a:rPr>
              <a:t>assert(y </a:t>
            </a:r>
            <a:r>
              <a:rPr lang="en-US" sz="2200" dirty="0">
                <a:latin typeface="Consolas" charset="0"/>
                <a:ea typeface="Consolas" charset="0"/>
                <a:cs typeface="Consolas" charset="0"/>
                <a:sym typeface="Consolas"/>
              </a:rPr>
              <a:t>== 1)</a:t>
            </a:r>
          </a:p>
          <a:p>
            <a:pPr marL="0" indent="0">
              <a:lnSpc>
                <a:spcPct val="125000"/>
              </a:lnSpc>
              <a:spcBef>
                <a:spcPts val="0"/>
              </a:spcBef>
              <a:buNone/>
            </a:pPr>
            <a:endParaRPr sz="2200" dirty="0">
              <a:latin typeface="Consolas" charset="0"/>
              <a:ea typeface="Consolas" charset="0"/>
              <a:cs typeface="Consolas" charset="0"/>
              <a:sym typeface="Shadows Into Light"/>
            </a:endParaRPr>
          </a:p>
        </p:txBody>
      </p:sp>
      <p:sp>
        <p:nvSpPr>
          <p:cNvPr id="60" name="Shape 60"/>
          <p:cNvSpPr txBox="1">
            <a:spLocks noGrp="1"/>
          </p:cNvSpPr>
          <p:nvPr>
            <p:ph type="body" idx="4294967295"/>
          </p:nvPr>
        </p:nvSpPr>
        <p:spPr>
          <a:xfrm>
            <a:off x="5439747" y="2835136"/>
            <a:ext cx="3508305" cy="2869649"/>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200" dirty="0">
                <a:latin typeface="Consolas" charset="0"/>
                <a:ea typeface="Consolas" charset="0"/>
                <a:cs typeface="Consolas" charset="0"/>
                <a:sym typeface="Consolas"/>
              </a:rPr>
              <a:t>x = new Circle();</a:t>
            </a:r>
            <a:br>
              <a:rPr lang="en-US" sz="2200" dirty="0">
                <a:latin typeface="Consolas" charset="0"/>
                <a:ea typeface="Consolas" charset="0"/>
                <a:cs typeface="Consolas" charset="0"/>
                <a:sym typeface="Consolas"/>
              </a:rPr>
            </a:br>
            <a:r>
              <a:rPr lang="en-US" sz="2200" dirty="0" err="1">
                <a:latin typeface="Consolas" charset="0"/>
                <a:ea typeface="Consolas" charset="0"/>
                <a:cs typeface="Consolas" charset="0"/>
                <a:sym typeface="Consolas"/>
              </a:rPr>
              <a:t>x.radius</a:t>
            </a:r>
            <a:r>
              <a:rPr lang="en-US" sz="2200" dirty="0">
                <a:latin typeface="Consolas" charset="0"/>
                <a:ea typeface="Consolas" charset="0"/>
                <a:cs typeface="Consolas" charset="0"/>
                <a:sym typeface="Consolas"/>
              </a:rPr>
              <a:t> = 1;</a:t>
            </a:r>
          </a:p>
          <a:p>
            <a:pPr marL="0" indent="0">
              <a:lnSpc>
                <a:spcPct val="125000"/>
              </a:lnSpc>
              <a:spcBef>
                <a:spcPts val="0"/>
              </a:spcBef>
              <a:buNone/>
            </a:pPr>
            <a:r>
              <a:rPr lang="en-US" sz="2200" dirty="0">
                <a:latin typeface="Consolas" charset="0"/>
                <a:ea typeface="Consolas" charset="0"/>
                <a:cs typeface="Consolas" charset="0"/>
                <a:sym typeface="Consolas"/>
              </a:rPr>
              <a:t>y = </a:t>
            </a:r>
            <a:r>
              <a:rPr lang="en-US" sz="2200" dirty="0" err="1">
                <a:latin typeface="Consolas" charset="0"/>
                <a:ea typeface="Consolas" charset="0"/>
                <a:cs typeface="Consolas" charset="0"/>
                <a:sym typeface="Consolas"/>
              </a:rPr>
              <a:t>x.radius</a:t>
            </a:r>
            <a:r>
              <a:rPr lang="en-US" sz="2200" dirty="0">
                <a:latin typeface="Consolas" charset="0"/>
                <a:ea typeface="Consolas" charset="0"/>
                <a:cs typeface="Consolas" charset="0"/>
                <a:sym typeface="Consolas"/>
              </a:rPr>
              <a:t>;</a:t>
            </a:r>
          </a:p>
          <a:p>
            <a:pPr marL="0" indent="0">
              <a:lnSpc>
                <a:spcPct val="125000"/>
              </a:lnSpc>
              <a:spcBef>
                <a:spcPts val="0"/>
              </a:spcBef>
              <a:buNone/>
            </a:pPr>
            <a:r>
              <a:rPr lang="en-US" sz="2200" dirty="0">
                <a:latin typeface="Consolas" charset="0"/>
                <a:ea typeface="Consolas" charset="0"/>
                <a:cs typeface="Consolas" charset="0"/>
                <a:sym typeface="Consolas"/>
              </a:rPr>
              <a:t>assert(y == 1)</a:t>
            </a:r>
          </a:p>
        </p:txBody>
      </p:sp>
      <p:sp>
        <p:nvSpPr>
          <p:cNvPr id="54" name="Shape 54"/>
          <p:cNvSpPr txBox="1"/>
          <p:nvPr/>
        </p:nvSpPr>
        <p:spPr>
          <a:xfrm>
            <a:off x="802890" y="2071222"/>
            <a:ext cx="3395700" cy="589306"/>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mn-lt"/>
                <a:ea typeface="Calibri Regular" charset="0"/>
                <a:cs typeface="Calibri Regular" charset="0"/>
                <a:sym typeface="Shadows Into Light"/>
              </a:rPr>
              <a:t>Example without pointers</a:t>
            </a:r>
          </a:p>
        </p:txBody>
      </p:sp>
      <p:cxnSp>
        <p:nvCxnSpPr>
          <p:cNvPr id="55" name="Shape 55"/>
          <p:cNvCxnSpPr/>
          <p:nvPr/>
        </p:nvCxnSpPr>
        <p:spPr>
          <a:xfrm rot="10800000" flipH="1">
            <a:off x="1070031" y="3579167"/>
            <a:ext cx="575399" cy="0"/>
          </a:xfrm>
          <a:prstGeom prst="straightConnector1">
            <a:avLst/>
          </a:prstGeom>
          <a:noFill/>
          <a:ln w="9525" cap="flat" cmpd="sng">
            <a:solidFill>
              <a:srgbClr val="6AA84F"/>
            </a:solidFill>
            <a:prstDash val="solid"/>
            <a:round/>
            <a:headEnd type="none" w="lg" len="lg"/>
            <a:tailEnd type="triangle" w="lg" len="lg"/>
          </a:ln>
        </p:spPr>
      </p:cxnSp>
      <p:cxnSp>
        <p:nvCxnSpPr>
          <p:cNvPr id="56" name="Shape 56"/>
          <p:cNvCxnSpPr/>
          <p:nvPr/>
        </p:nvCxnSpPr>
        <p:spPr>
          <a:xfrm rot="10800000" flipH="1">
            <a:off x="1078706" y="4068056"/>
            <a:ext cx="566699" cy="7800"/>
          </a:xfrm>
          <a:prstGeom prst="straightConnector1">
            <a:avLst/>
          </a:prstGeom>
          <a:noFill/>
          <a:ln w="9525" cap="flat" cmpd="sng">
            <a:solidFill>
              <a:srgbClr val="6AA84F"/>
            </a:solidFill>
            <a:prstDash val="solid"/>
            <a:round/>
            <a:headEnd type="none" w="lg" len="lg"/>
            <a:tailEnd type="triangle" w="lg" len="lg"/>
          </a:ln>
        </p:spPr>
      </p:cxnSp>
      <p:sp>
        <p:nvSpPr>
          <p:cNvPr id="58" name="Shape 58"/>
          <p:cNvSpPr txBox="1"/>
          <p:nvPr/>
        </p:nvSpPr>
        <p:spPr>
          <a:xfrm>
            <a:off x="171040" y="3860031"/>
            <a:ext cx="1040699" cy="483900"/>
          </a:xfrm>
          <a:prstGeom prst="rect">
            <a:avLst/>
          </a:prstGeom>
          <a:noFill/>
          <a:ln>
            <a:noFill/>
          </a:ln>
        </p:spPr>
        <p:txBody>
          <a:bodyPr lIns="91425" tIns="91425" rIns="91425" bIns="91425" anchor="ctr" anchorCtr="0">
            <a:noAutofit/>
          </a:bodyPr>
          <a:lstStyle/>
          <a:p>
            <a:r>
              <a:rPr lang="en-US" sz="2000" dirty="0">
                <a:solidFill>
                  <a:srgbClr val="6AA84F"/>
                </a:solidFill>
                <a:latin typeface="+mn-lt"/>
                <a:ea typeface="Calibri Regular" charset="0"/>
                <a:cs typeface="Calibri Regular" charset="0"/>
                <a:sym typeface="Shadows Into Light"/>
              </a:rPr>
              <a:t>[y == 1]</a:t>
            </a:r>
          </a:p>
        </p:txBody>
      </p:sp>
      <p:sp>
        <p:nvSpPr>
          <p:cNvPr id="59" name="Shape 59"/>
          <p:cNvSpPr txBox="1"/>
          <p:nvPr/>
        </p:nvSpPr>
        <p:spPr>
          <a:xfrm>
            <a:off x="4887618" y="1993576"/>
            <a:ext cx="3835799" cy="744599"/>
          </a:xfrm>
          <a:prstGeom prst="rect">
            <a:avLst/>
          </a:prstGeom>
          <a:noFill/>
          <a:ln>
            <a:noFill/>
          </a:ln>
        </p:spPr>
        <p:txBody>
          <a:bodyPr lIns="91425" tIns="91425" rIns="91425" bIns="91425" anchor="ctr" anchorCtr="0">
            <a:noAutofit/>
          </a:bodyPr>
          <a:lstStyle/>
          <a:p>
            <a:pPr algn="ctr"/>
            <a:r>
              <a:rPr lang="en-US" sz="2400" dirty="0">
                <a:solidFill>
                  <a:schemeClr val="dk1"/>
                </a:solidFill>
                <a:latin typeface="+mn-lt"/>
                <a:ea typeface="Calibri Regular" charset="0"/>
                <a:cs typeface="Calibri Regular" charset="0"/>
                <a:sym typeface="Shadows Into Light"/>
              </a:rPr>
              <a:t>Same example with pointers</a:t>
            </a:r>
          </a:p>
        </p:txBody>
      </p:sp>
      <p:cxnSp>
        <p:nvCxnSpPr>
          <p:cNvPr id="62" name="Shape 62"/>
          <p:cNvCxnSpPr/>
          <p:nvPr/>
        </p:nvCxnSpPr>
        <p:spPr>
          <a:xfrm rot="10800000" flipH="1">
            <a:off x="5267583" y="3792157"/>
            <a:ext cx="575399" cy="8399"/>
          </a:xfrm>
          <a:prstGeom prst="straightConnector1">
            <a:avLst/>
          </a:prstGeom>
          <a:noFill/>
          <a:ln w="9525" cap="flat" cmpd="sng">
            <a:solidFill>
              <a:srgbClr val="6AA84F"/>
            </a:solidFill>
            <a:prstDash val="solid"/>
            <a:round/>
            <a:headEnd type="none" w="lg" len="lg"/>
            <a:tailEnd type="triangle" w="lg" len="lg"/>
          </a:ln>
        </p:spPr>
      </p:cxnSp>
      <p:sp>
        <p:nvSpPr>
          <p:cNvPr id="63" name="Shape 63"/>
          <p:cNvSpPr txBox="1"/>
          <p:nvPr/>
        </p:nvSpPr>
        <p:spPr>
          <a:xfrm>
            <a:off x="3997524" y="4015048"/>
            <a:ext cx="148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1]</a:t>
            </a:r>
          </a:p>
        </p:txBody>
      </p:sp>
      <p:cxnSp>
        <p:nvCxnSpPr>
          <p:cNvPr id="64" name="Shape 64"/>
          <p:cNvCxnSpPr/>
          <p:nvPr/>
        </p:nvCxnSpPr>
        <p:spPr>
          <a:xfrm rot="10800000" flipH="1">
            <a:off x="5267583" y="4248072"/>
            <a:ext cx="575399" cy="8399"/>
          </a:xfrm>
          <a:prstGeom prst="straightConnector1">
            <a:avLst/>
          </a:prstGeom>
          <a:noFill/>
          <a:ln w="9525" cap="flat" cmpd="sng">
            <a:solidFill>
              <a:srgbClr val="6AA84F"/>
            </a:solidFill>
            <a:prstDash val="solid"/>
            <a:round/>
            <a:headEnd type="none" w="lg" len="lg"/>
            <a:tailEnd type="triangle" w="lg" len="lg"/>
          </a:ln>
        </p:spPr>
      </p:cxnSp>
      <p:sp>
        <p:nvSpPr>
          <p:cNvPr id="17" name="Shape 61"/>
          <p:cNvSpPr txBox="1"/>
          <p:nvPr/>
        </p:nvSpPr>
        <p:spPr>
          <a:xfrm>
            <a:off x="3501483" y="3559981"/>
            <a:ext cx="1748841" cy="412145"/>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a:t>
            </a:r>
          </a:p>
        </p:txBody>
      </p:sp>
    </p:spTree>
    <p:extLst>
      <p:ext uri="{BB962C8B-B14F-4D97-AF65-F5344CB8AC3E}">
        <p14:creationId xmlns:p14="http://schemas.microsoft.com/office/powerpoint/2010/main" val="151560918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Shape 64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3600" dirty="0">
                <a:sym typeface="Shadows Into Light"/>
              </a:rPr>
              <a:t>Continuing the Pointer Analysis: Example</a:t>
            </a:r>
          </a:p>
        </p:txBody>
      </p:sp>
      <p:sp>
        <p:nvSpPr>
          <p:cNvPr id="646" name="Shape 646"/>
          <p:cNvSpPr/>
          <p:nvPr/>
        </p:nvSpPr>
        <p:spPr>
          <a:xfrm>
            <a:off x="5595290" y="2455969"/>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Elevator</a:t>
            </a:r>
          </a:p>
        </p:txBody>
      </p:sp>
      <p:sp>
        <p:nvSpPr>
          <p:cNvPr id="647" name="Shape 647"/>
          <p:cNvSpPr/>
          <p:nvPr/>
        </p:nvSpPr>
        <p:spPr>
          <a:xfrm>
            <a:off x="6064539" y="1665369"/>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v</a:t>
            </a:r>
          </a:p>
        </p:txBody>
      </p:sp>
      <p:cxnSp>
        <p:nvCxnSpPr>
          <p:cNvPr id="648" name="Shape 648"/>
          <p:cNvCxnSpPr/>
          <p:nvPr/>
        </p:nvCxnSpPr>
        <p:spPr>
          <a:xfrm rot="10800000" flipH="1">
            <a:off x="6264637" y="2123458"/>
            <a:ext cx="7200" cy="309300"/>
          </a:xfrm>
          <a:prstGeom prst="straightConnector1">
            <a:avLst/>
          </a:prstGeom>
          <a:noFill/>
          <a:ln w="28575" cap="flat" cmpd="sng">
            <a:solidFill>
              <a:srgbClr val="0000FF"/>
            </a:solidFill>
            <a:prstDash val="solid"/>
            <a:round/>
            <a:headEnd type="triangle" w="lg" len="lg"/>
            <a:tailEnd type="none" w="lg" len="lg"/>
          </a:ln>
        </p:spPr>
      </p:cxnSp>
      <p:cxnSp>
        <p:nvCxnSpPr>
          <p:cNvPr id="649" name="Shape 649"/>
          <p:cNvCxnSpPr>
            <a:endCxn id="646" idx="4"/>
          </p:cNvCxnSpPr>
          <p:nvPr/>
        </p:nvCxnSpPr>
        <p:spPr>
          <a:xfrm rot="10800000" flipH="1">
            <a:off x="5595889" y="2887069"/>
            <a:ext cx="643500" cy="295200"/>
          </a:xfrm>
          <a:prstGeom prst="straightConnector1">
            <a:avLst/>
          </a:prstGeom>
          <a:noFill/>
          <a:ln w="28575" cap="flat" cmpd="sng">
            <a:solidFill>
              <a:srgbClr val="FF0000"/>
            </a:solidFill>
            <a:prstDash val="solid"/>
            <a:round/>
            <a:headEnd type="triangle" w="lg" len="lg"/>
            <a:tailEnd type="none" w="lg" len="lg"/>
          </a:ln>
        </p:spPr>
      </p:cxnSp>
      <p:cxnSp>
        <p:nvCxnSpPr>
          <p:cNvPr id="650" name="Shape 650"/>
          <p:cNvCxnSpPr>
            <a:endCxn id="646" idx="4"/>
          </p:cNvCxnSpPr>
          <p:nvPr/>
        </p:nvCxnSpPr>
        <p:spPr>
          <a:xfrm rot="10800000">
            <a:off x="6239388" y="2887069"/>
            <a:ext cx="677400" cy="281400"/>
          </a:xfrm>
          <a:prstGeom prst="straightConnector1">
            <a:avLst/>
          </a:prstGeom>
          <a:noFill/>
          <a:ln w="28575" cap="flat" cmpd="sng">
            <a:solidFill>
              <a:srgbClr val="FF0000"/>
            </a:solidFill>
            <a:prstDash val="solid"/>
            <a:round/>
            <a:headEnd type="triangle" w="lg" len="lg"/>
            <a:tailEnd type="none" w="lg" len="lg"/>
          </a:ln>
        </p:spPr>
      </p:cxnSp>
      <p:sp>
        <p:nvSpPr>
          <p:cNvPr id="651" name="Shape 651"/>
          <p:cNvSpPr/>
          <p:nvPr/>
        </p:nvSpPr>
        <p:spPr>
          <a:xfrm>
            <a:off x="4842390" y="3224119"/>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652" name="Shape 652"/>
          <p:cNvSpPr/>
          <p:nvPr/>
        </p:nvSpPr>
        <p:spPr>
          <a:xfrm>
            <a:off x="6535790" y="3195094"/>
            <a:ext cx="1288199"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Object[]</a:t>
            </a:r>
          </a:p>
        </p:txBody>
      </p:sp>
      <p:sp>
        <p:nvSpPr>
          <p:cNvPr id="653" name="Shape 653"/>
          <p:cNvSpPr/>
          <p:nvPr/>
        </p:nvSpPr>
        <p:spPr>
          <a:xfrm>
            <a:off x="4889706" y="4062319"/>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Floor</a:t>
            </a:r>
          </a:p>
        </p:txBody>
      </p:sp>
      <p:sp>
        <p:nvSpPr>
          <p:cNvPr id="654" name="Shape 654"/>
          <p:cNvSpPr/>
          <p:nvPr/>
        </p:nvSpPr>
        <p:spPr>
          <a:xfrm>
            <a:off x="6586756" y="4040284"/>
            <a:ext cx="1186500" cy="431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Event</a:t>
            </a:r>
          </a:p>
        </p:txBody>
      </p:sp>
      <p:sp>
        <p:nvSpPr>
          <p:cNvPr id="655" name="Shape 655"/>
          <p:cNvSpPr/>
          <p:nvPr/>
        </p:nvSpPr>
        <p:spPr>
          <a:xfrm>
            <a:off x="5279256" y="4887319"/>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f</a:t>
            </a:r>
          </a:p>
        </p:txBody>
      </p:sp>
      <p:cxnSp>
        <p:nvCxnSpPr>
          <p:cNvPr id="656" name="Shape 656"/>
          <p:cNvCxnSpPr>
            <a:stCxn id="653" idx="4"/>
            <a:endCxn id="655" idx="0"/>
          </p:cNvCxnSpPr>
          <p:nvPr/>
        </p:nvCxnSpPr>
        <p:spPr>
          <a:xfrm>
            <a:off x="5482956" y="4493419"/>
            <a:ext cx="0" cy="393900"/>
          </a:xfrm>
          <a:prstGeom prst="straightConnector1">
            <a:avLst/>
          </a:prstGeom>
          <a:noFill/>
          <a:ln w="28575" cap="flat" cmpd="sng">
            <a:solidFill>
              <a:srgbClr val="0000FF"/>
            </a:solidFill>
            <a:prstDash val="solid"/>
            <a:round/>
            <a:headEnd type="triangle" w="lg" len="lg"/>
            <a:tailEnd type="none" w="lg" len="lg"/>
          </a:ln>
        </p:spPr>
      </p:cxnSp>
      <p:sp>
        <p:nvSpPr>
          <p:cNvPr id="657" name="Shape 657"/>
          <p:cNvSpPr/>
          <p:nvPr/>
        </p:nvSpPr>
        <p:spPr>
          <a:xfrm>
            <a:off x="6976306" y="4867332"/>
            <a:ext cx="407400"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e</a:t>
            </a:r>
          </a:p>
        </p:txBody>
      </p:sp>
      <p:cxnSp>
        <p:nvCxnSpPr>
          <p:cNvPr id="658" name="Shape 658"/>
          <p:cNvCxnSpPr>
            <a:endCxn id="657" idx="0"/>
          </p:cNvCxnSpPr>
          <p:nvPr/>
        </p:nvCxnSpPr>
        <p:spPr>
          <a:xfrm>
            <a:off x="7180006" y="4473432"/>
            <a:ext cx="0" cy="393900"/>
          </a:xfrm>
          <a:prstGeom prst="straightConnector1">
            <a:avLst/>
          </a:prstGeom>
          <a:noFill/>
          <a:ln w="28575" cap="flat" cmpd="sng">
            <a:solidFill>
              <a:srgbClr val="0000FF"/>
            </a:solidFill>
            <a:prstDash val="solid"/>
            <a:round/>
            <a:headEnd type="triangle" w="lg" len="lg"/>
            <a:tailEnd type="none" w="lg" len="lg"/>
          </a:ln>
        </p:spPr>
      </p:cxnSp>
      <p:sp>
        <p:nvSpPr>
          <p:cNvPr id="660" name="Shape 660"/>
          <p:cNvSpPr txBox="1"/>
          <p:nvPr/>
        </p:nvSpPr>
        <p:spPr>
          <a:xfrm>
            <a:off x="5088190" y="2682756"/>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floors</a:t>
            </a:r>
          </a:p>
        </p:txBody>
      </p:sp>
      <p:sp>
        <p:nvSpPr>
          <p:cNvPr id="661" name="Shape 661"/>
          <p:cNvSpPr txBox="1"/>
          <p:nvPr/>
        </p:nvSpPr>
        <p:spPr>
          <a:xfrm>
            <a:off x="6687310" y="2661986"/>
            <a:ext cx="773699" cy="484500"/>
          </a:xfrm>
          <a:prstGeom prst="rect">
            <a:avLst/>
          </a:prstGeom>
          <a:noFill/>
          <a:ln>
            <a:noFill/>
          </a:ln>
        </p:spPr>
        <p:txBody>
          <a:bodyPr lIns="91425" tIns="91425" rIns="91425" bIns="91425" anchor="ctr" anchorCtr="0">
            <a:noAutofit/>
          </a:bodyPr>
          <a:lstStyle/>
          <a:p>
            <a:pPr algn="ctr"/>
            <a:r>
              <a:rPr lang="en-US" b="1">
                <a:solidFill>
                  <a:schemeClr val="dk1"/>
                </a:solidFill>
              </a:rPr>
              <a:t>events</a:t>
            </a:r>
          </a:p>
        </p:txBody>
      </p:sp>
      <p:sp>
        <p:nvSpPr>
          <p:cNvPr id="662" name="Shape 662"/>
          <p:cNvSpPr/>
          <p:nvPr/>
        </p:nvSpPr>
        <p:spPr>
          <a:xfrm>
            <a:off x="3660915" y="2978542"/>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tmp1</a:t>
            </a:r>
          </a:p>
        </p:txBody>
      </p:sp>
      <p:cxnSp>
        <p:nvCxnSpPr>
          <p:cNvPr id="663" name="Shape 663"/>
          <p:cNvCxnSpPr>
            <a:stCxn id="651" idx="2"/>
            <a:endCxn id="662" idx="3"/>
          </p:cNvCxnSpPr>
          <p:nvPr/>
        </p:nvCxnSpPr>
        <p:spPr>
          <a:xfrm rot="10800000">
            <a:off x="4338389" y="3193969"/>
            <a:ext cx="504000" cy="245700"/>
          </a:xfrm>
          <a:prstGeom prst="straightConnector1">
            <a:avLst/>
          </a:prstGeom>
          <a:noFill/>
          <a:ln w="28575" cap="flat" cmpd="sng">
            <a:solidFill>
              <a:srgbClr val="0000FF"/>
            </a:solidFill>
            <a:prstDash val="solid"/>
            <a:round/>
            <a:headEnd type="triangle" w="lg" len="lg"/>
            <a:tailEnd type="none" w="lg" len="lg"/>
          </a:ln>
        </p:spPr>
      </p:cxnSp>
      <p:sp>
        <p:nvSpPr>
          <p:cNvPr id="664" name="Shape 664"/>
          <p:cNvSpPr/>
          <p:nvPr/>
        </p:nvSpPr>
        <p:spPr>
          <a:xfrm>
            <a:off x="8229190" y="2952194"/>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tmp2</a:t>
            </a:r>
          </a:p>
        </p:txBody>
      </p:sp>
      <p:cxnSp>
        <p:nvCxnSpPr>
          <p:cNvPr id="665" name="Shape 665"/>
          <p:cNvCxnSpPr>
            <a:stCxn id="652" idx="6"/>
            <a:endCxn id="664" idx="1"/>
          </p:cNvCxnSpPr>
          <p:nvPr/>
        </p:nvCxnSpPr>
        <p:spPr>
          <a:xfrm rot="10800000" flipH="1">
            <a:off x="7823988" y="3167644"/>
            <a:ext cx="405300" cy="243000"/>
          </a:xfrm>
          <a:prstGeom prst="straightConnector1">
            <a:avLst/>
          </a:prstGeom>
          <a:noFill/>
          <a:ln w="28575" cap="flat" cmpd="sng">
            <a:solidFill>
              <a:srgbClr val="0000FF"/>
            </a:solidFill>
            <a:prstDash val="solid"/>
            <a:round/>
            <a:headEnd type="triangle" w="lg" len="lg"/>
            <a:tailEnd type="none" w="lg" len="lg"/>
          </a:ln>
        </p:spPr>
      </p:cxnSp>
      <p:sp>
        <p:nvSpPr>
          <p:cNvPr id="666" name="Shape 666"/>
          <p:cNvSpPr/>
          <p:nvPr/>
        </p:nvSpPr>
        <p:spPr>
          <a:xfrm>
            <a:off x="3660915" y="3588142"/>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tmp3</a:t>
            </a:r>
          </a:p>
        </p:txBody>
      </p:sp>
      <p:cxnSp>
        <p:nvCxnSpPr>
          <p:cNvPr id="667" name="Shape 667"/>
          <p:cNvCxnSpPr>
            <a:stCxn id="651" idx="2"/>
            <a:endCxn id="666" idx="3"/>
          </p:cNvCxnSpPr>
          <p:nvPr/>
        </p:nvCxnSpPr>
        <p:spPr>
          <a:xfrm flipH="1">
            <a:off x="4338389" y="3439669"/>
            <a:ext cx="504000" cy="363900"/>
          </a:xfrm>
          <a:prstGeom prst="straightConnector1">
            <a:avLst/>
          </a:prstGeom>
          <a:noFill/>
          <a:ln w="28575" cap="flat" cmpd="sng">
            <a:solidFill>
              <a:srgbClr val="0000FF"/>
            </a:solidFill>
            <a:prstDash val="solid"/>
            <a:round/>
            <a:headEnd type="triangle" w="lg" len="lg"/>
            <a:tailEnd type="none" w="lg" len="lg"/>
          </a:ln>
        </p:spPr>
      </p:cxnSp>
      <p:sp>
        <p:nvSpPr>
          <p:cNvPr id="668" name="Shape 668"/>
          <p:cNvSpPr/>
          <p:nvPr/>
        </p:nvSpPr>
        <p:spPr>
          <a:xfrm>
            <a:off x="8229190" y="3561794"/>
            <a:ext cx="677399" cy="431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b="1"/>
              <a:t>tmp4</a:t>
            </a:r>
          </a:p>
        </p:txBody>
      </p:sp>
      <p:cxnSp>
        <p:nvCxnSpPr>
          <p:cNvPr id="669" name="Shape 669"/>
          <p:cNvCxnSpPr>
            <a:stCxn id="652" idx="6"/>
            <a:endCxn id="668" idx="1"/>
          </p:cNvCxnSpPr>
          <p:nvPr/>
        </p:nvCxnSpPr>
        <p:spPr>
          <a:xfrm>
            <a:off x="7823988" y="3410644"/>
            <a:ext cx="405300" cy="366600"/>
          </a:xfrm>
          <a:prstGeom prst="straightConnector1">
            <a:avLst/>
          </a:prstGeom>
          <a:noFill/>
          <a:ln w="28575" cap="flat" cmpd="sng">
            <a:solidFill>
              <a:srgbClr val="0000FF"/>
            </a:solidFill>
            <a:prstDash val="solid"/>
            <a:round/>
            <a:headEnd type="triangle" w="lg" len="lg"/>
            <a:tailEnd type="none" w="lg" len="lg"/>
          </a:ln>
        </p:spPr>
      </p:cxnSp>
      <p:cxnSp>
        <p:nvCxnSpPr>
          <p:cNvPr id="670" name="Shape 670"/>
          <p:cNvCxnSpPr>
            <a:stCxn id="653" idx="0"/>
            <a:endCxn id="651" idx="4"/>
          </p:cNvCxnSpPr>
          <p:nvPr/>
        </p:nvCxnSpPr>
        <p:spPr>
          <a:xfrm rot="10800000" flipH="1">
            <a:off x="5482956" y="3655219"/>
            <a:ext cx="3600" cy="407100"/>
          </a:xfrm>
          <a:prstGeom prst="straightConnector1">
            <a:avLst/>
          </a:prstGeom>
          <a:noFill/>
          <a:ln w="28575" cap="flat" cmpd="sng">
            <a:solidFill>
              <a:srgbClr val="FF0000"/>
            </a:solidFill>
            <a:prstDash val="solid"/>
            <a:round/>
            <a:headEnd type="triangle" w="lg" len="lg"/>
            <a:tailEnd type="none" w="lg" len="lg"/>
          </a:ln>
        </p:spPr>
      </p:cxnSp>
      <p:cxnSp>
        <p:nvCxnSpPr>
          <p:cNvPr id="671" name="Shape 671"/>
          <p:cNvCxnSpPr>
            <a:stCxn id="654" idx="0"/>
            <a:endCxn id="652" idx="4"/>
          </p:cNvCxnSpPr>
          <p:nvPr/>
        </p:nvCxnSpPr>
        <p:spPr>
          <a:xfrm rot="10800000">
            <a:off x="7180006" y="3626284"/>
            <a:ext cx="0" cy="414000"/>
          </a:xfrm>
          <a:prstGeom prst="straightConnector1">
            <a:avLst/>
          </a:prstGeom>
          <a:noFill/>
          <a:ln w="28575" cap="flat" cmpd="sng">
            <a:solidFill>
              <a:srgbClr val="FF0000"/>
            </a:solidFill>
            <a:prstDash val="solid"/>
            <a:round/>
            <a:headEnd type="triangle" w="lg" len="lg"/>
            <a:tailEnd type="none" w="lg" len="lg"/>
          </a:ln>
        </p:spPr>
      </p:cxnSp>
      <p:sp>
        <p:nvSpPr>
          <p:cNvPr id="672" name="Shape 672"/>
          <p:cNvSpPr txBox="1"/>
          <p:nvPr/>
        </p:nvSpPr>
        <p:spPr>
          <a:xfrm>
            <a:off x="5069395" y="35423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673" name="Shape 673"/>
          <p:cNvSpPr txBox="1"/>
          <p:nvPr/>
        </p:nvSpPr>
        <p:spPr>
          <a:xfrm>
            <a:off x="6723928" y="3542325"/>
            <a:ext cx="525299" cy="484500"/>
          </a:xfrm>
          <a:prstGeom prst="rect">
            <a:avLst/>
          </a:prstGeom>
          <a:noFill/>
          <a:ln>
            <a:noFill/>
          </a:ln>
        </p:spPr>
        <p:txBody>
          <a:bodyPr lIns="91425" tIns="91425" rIns="91425" bIns="91425" anchor="ctr" anchorCtr="0">
            <a:noAutofit/>
          </a:bodyPr>
          <a:lstStyle/>
          <a:p>
            <a:pPr algn="ctr"/>
            <a:r>
              <a:rPr lang="en-US" b="1">
                <a:solidFill>
                  <a:schemeClr val="dk1"/>
                </a:solidFill>
              </a:rPr>
              <a:t>[*]</a:t>
            </a:r>
          </a:p>
        </p:txBody>
      </p:sp>
      <p:sp>
        <p:nvSpPr>
          <p:cNvPr id="32" name="Shape 639"/>
          <p:cNvSpPr txBox="1">
            <a:spLocks noGrp="1"/>
          </p:cNvSpPr>
          <p:nvPr>
            <p:ph idx="1"/>
          </p:nvPr>
        </p:nvSpPr>
        <p:spPr>
          <a:xfrm>
            <a:off x="474526" y="1927125"/>
            <a:ext cx="3108300" cy="3979500"/>
          </a:xfrm>
          <a:prstGeom prst="rect">
            <a:avLst/>
          </a:prstGeom>
          <a:noFill/>
          <a:ln w="9525" cap="flat" cmpd="sng">
            <a:solidFill>
              <a:srgbClr val="000000"/>
            </a:solidFill>
            <a:prstDash val="solid"/>
            <a:round/>
            <a:headEnd type="none" w="med" len="med"/>
            <a:tailEnd type="none" w="med" len="med"/>
          </a:ln>
        </p:spPr>
        <p:txBody>
          <a:bodyPr vert="horz" lIns="91425" tIns="45700" rIns="91425" bIns="45700" rtlCol="0" anchor="t" anchorCtr="0">
            <a:noAutofit/>
          </a:bodyPr>
          <a:lstStyle/>
          <a:p>
            <a:pPr marL="0" indent="-69850">
              <a:spcBef>
                <a:spcPts val="0"/>
              </a:spcBef>
              <a:buClr>
                <a:schemeClr val="dk1"/>
              </a:buClr>
              <a:buSzPct val="68750"/>
              <a:buNone/>
            </a:pPr>
            <a:r>
              <a:rPr lang="en-US" sz="1600" dirty="0">
                <a:latin typeface="Consolas" charset="0"/>
                <a:ea typeface="Consolas" charset="0"/>
                <a:cs typeface="Consolas" charset="0"/>
                <a:sym typeface="Consolas"/>
              </a:rPr>
              <a:t>void </a:t>
            </a:r>
            <a:r>
              <a:rPr lang="en-US" sz="1600" dirty="0" err="1">
                <a:latin typeface="Consolas" charset="0"/>
                <a:ea typeface="Consolas" charset="0"/>
                <a:cs typeface="Consolas" charset="0"/>
                <a:sym typeface="Consolas"/>
              </a:rPr>
              <a:t>doit</a:t>
            </a:r>
            <a:r>
              <a:rPr lang="en-US" sz="1600" dirty="0">
                <a:latin typeface="Consolas" charset="0"/>
                <a:ea typeface="Consolas" charset="0"/>
                <a:cs typeface="Consolas" charset="0"/>
                <a:sym typeface="Consolas"/>
              </a:rPr>
              <a:t>(</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M, </a:t>
            </a:r>
            <a:r>
              <a:rPr lang="en-US" sz="1600" dirty="0" err="1">
                <a:latin typeface="Consolas" charset="0"/>
                <a:ea typeface="Consolas" charset="0"/>
                <a:cs typeface="Consolas" charset="0"/>
                <a:sym typeface="Consolas"/>
              </a:rPr>
              <a:t>int</a:t>
            </a:r>
            <a:r>
              <a:rPr lang="en-US" sz="1600" dirty="0">
                <a:latin typeface="Consolas" charset="0"/>
                <a:ea typeface="Consolas" charset="0"/>
                <a:cs typeface="Consolas" charset="0"/>
                <a:sym typeface="Consolas"/>
              </a:rPr>
              <a:t> N) {</a:t>
            </a:r>
          </a:p>
          <a:p>
            <a:pPr marL="0" indent="0">
              <a:spcBef>
                <a:spcPts val="0"/>
              </a:spcBef>
              <a:buNone/>
            </a:pPr>
            <a:r>
              <a:rPr lang="en-US" sz="1600" dirty="0">
                <a:latin typeface="Consolas" charset="0"/>
                <a:ea typeface="Consolas" charset="0"/>
                <a:cs typeface="Consolas" charset="0"/>
                <a:sym typeface="Consolas"/>
              </a:rPr>
              <a:t>    v = new Elevator</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tmp1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 tmp1</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tmp2 = new Object[]</a:t>
            </a:r>
          </a:p>
          <a:p>
            <a:pPr marL="0" indent="0">
              <a:spcBef>
                <a:spcPts val="0"/>
              </a:spcBef>
              <a:buNone/>
            </a:pPr>
            <a:r>
              <a:rPr lang="en-US" sz="1600" dirty="0">
                <a:latin typeface="Consolas" charset="0"/>
                <a:ea typeface="Consolas" charset="0"/>
                <a:cs typeface="Consolas" charset="0"/>
                <a:sym typeface="Consolas"/>
              </a:rPr>
              <a:t>    </a:t>
            </a:r>
            <a:r>
              <a:rPr lang="en-US" sz="1600" dirty="0" err="1">
                <a:latin typeface="Consolas" charset="0"/>
                <a:ea typeface="Consolas" charset="0"/>
                <a:cs typeface="Consolas" charset="0"/>
                <a:sym typeface="Consolas"/>
              </a:rPr>
              <a:t>v.events</a:t>
            </a:r>
            <a:r>
              <a:rPr lang="en-US" sz="1600" dirty="0">
                <a:latin typeface="Consolas" charset="0"/>
                <a:ea typeface="Consolas" charset="0"/>
                <a:cs typeface="Consolas" charset="0"/>
                <a:sym typeface="Consolas"/>
              </a:rPr>
              <a:t> = tmp2</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f = new Floor </a:t>
            </a:r>
          </a:p>
          <a:p>
            <a:pPr marL="0" indent="0">
              <a:spcBef>
                <a:spcPts val="0"/>
              </a:spcBef>
              <a:buNone/>
            </a:pPr>
            <a:r>
              <a:rPr lang="en-US" sz="1600" dirty="0">
                <a:latin typeface="Consolas" charset="0"/>
                <a:ea typeface="Consolas" charset="0"/>
                <a:cs typeface="Consolas" charset="0"/>
                <a:sym typeface="Consolas"/>
              </a:rPr>
              <a:t>    tmp3 = </a:t>
            </a:r>
            <a:r>
              <a:rPr lang="en-US" sz="1600" dirty="0" err="1">
                <a:latin typeface="Consolas" charset="0"/>
                <a:ea typeface="Consolas" charset="0"/>
                <a:cs typeface="Consolas" charset="0"/>
                <a:sym typeface="Consolas"/>
              </a:rPr>
              <a:t>v.floors</a:t>
            </a:r>
            <a:r>
              <a:rPr lang="en-US" sz="1600" dirty="0">
                <a:latin typeface="Consolas" charset="0"/>
                <a:ea typeface="Consolas" charset="0"/>
                <a:cs typeface="Consolas" charset="0"/>
                <a:sym typeface="Consolas"/>
              </a:rPr>
              <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    tmp3[*] = f</a:t>
            </a:r>
            <a:br>
              <a:rPr lang="en-US" sz="1600" dirty="0">
                <a:latin typeface="Consolas" charset="0"/>
                <a:ea typeface="Consolas" charset="0"/>
                <a:cs typeface="Consolas" charset="0"/>
                <a:sym typeface="Consolas"/>
              </a:rPr>
            </a:b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e = new Event</a:t>
            </a:r>
          </a:p>
          <a:p>
            <a:pPr marL="0" indent="0">
              <a:spcBef>
                <a:spcPts val="0"/>
              </a:spcBef>
              <a:buNone/>
            </a:pPr>
            <a:r>
              <a:rPr lang="en-US" sz="1600" dirty="0">
                <a:latin typeface="Consolas" charset="0"/>
                <a:ea typeface="Consolas" charset="0"/>
                <a:cs typeface="Consolas" charset="0"/>
                <a:sym typeface="Consolas"/>
              </a:rPr>
              <a:t>    tmp4 = </a:t>
            </a:r>
            <a:r>
              <a:rPr lang="en-US" sz="1600" dirty="0" err="1">
                <a:latin typeface="Consolas" charset="0"/>
                <a:ea typeface="Consolas" charset="0"/>
                <a:cs typeface="Consolas" charset="0"/>
                <a:sym typeface="Consolas"/>
              </a:rPr>
              <a:t>v.events</a:t>
            </a:r>
            <a:endParaRPr lang="en-US" sz="1600" dirty="0">
              <a:latin typeface="Consolas" charset="0"/>
              <a:ea typeface="Consolas" charset="0"/>
              <a:cs typeface="Consolas" charset="0"/>
              <a:sym typeface="Consolas"/>
            </a:endParaRPr>
          </a:p>
          <a:p>
            <a:pPr marL="0" indent="0">
              <a:spcBef>
                <a:spcPts val="0"/>
              </a:spcBef>
              <a:buNone/>
            </a:pPr>
            <a:r>
              <a:rPr lang="en-US" sz="1600" dirty="0">
                <a:latin typeface="Consolas" charset="0"/>
                <a:ea typeface="Consolas" charset="0"/>
                <a:cs typeface="Consolas" charset="0"/>
                <a:sym typeface="Consolas"/>
              </a:rPr>
              <a:t>    tmp4[*] = e</a:t>
            </a:r>
            <a:br>
              <a:rPr lang="en-US" sz="1600" dirty="0">
                <a:latin typeface="Consolas" charset="0"/>
                <a:ea typeface="Consolas" charset="0"/>
                <a:cs typeface="Consolas" charset="0"/>
                <a:sym typeface="Consolas"/>
              </a:rPr>
            </a:br>
            <a:r>
              <a:rPr lang="en-US" sz="1600" dirty="0">
                <a:latin typeface="Consolas" charset="0"/>
                <a:ea typeface="Consolas" charset="0"/>
                <a:cs typeface="Consolas" charset="0"/>
                <a:sym typeface="Consolas"/>
              </a:rPr>
              <a:t>}</a:t>
            </a:r>
          </a:p>
          <a:p>
            <a:pPr marL="0" indent="0">
              <a:spcBef>
                <a:spcPts val="0"/>
              </a:spcBef>
              <a:buNone/>
            </a:pPr>
            <a:endParaRPr sz="1600" dirty="0">
              <a:latin typeface="Consolas" charset="0"/>
              <a:ea typeface="Consolas" charset="0"/>
              <a:cs typeface="Consolas" charset="0"/>
              <a:sym typeface="Consolas"/>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 grpId="0"/>
      <p:bldP spid="67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Shape 679"/>
          <p:cNvSpPr txBox="1"/>
          <p:nvPr/>
        </p:nvSpPr>
        <p:spPr>
          <a:xfrm>
            <a:off x="554886" y="1780926"/>
            <a:ext cx="3101700" cy="4032299"/>
          </a:xfrm>
          <a:prstGeom prst="rect">
            <a:avLst/>
          </a:prstGeom>
          <a:noFill/>
          <a:ln>
            <a:noFill/>
          </a:ln>
        </p:spPr>
        <p:txBody>
          <a:bodyPr lIns="91425" tIns="91425" rIns="91425" bIns="91425" anchor="t" anchorCtr="0">
            <a:noAutofit/>
          </a:bodyPr>
          <a:lstStyle/>
          <a:p>
            <a:r>
              <a:rPr lang="en-US" sz="1700" dirty="0">
                <a:latin typeface="Consolas"/>
                <a:ea typeface="Consolas"/>
                <a:cs typeface="Consolas"/>
                <a:sym typeface="Consolas"/>
              </a:rPr>
              <a:t>class Node {</a:t>
            </a:r>
          </a:p>
          <a:p>
            <a:r>
              <a:rPr lang="en-US" sz="1700" dirty="0">
                <a:latin typeface="Consolas"/>
                <a:ea typeface="Consolas"/>
                <a:cs typeface="Consolas"/>
                <a:sym typeface="Consolas"/>
              </a:rPr>
              <a:t>  </a:t>
            </a:r>
            <a:r>
              <a:rPr lang="en-US" sz="1700" dirty="0" err="1">
                <a:latin typeface="Consolas"/>
                <a:ea typeface="Consolas"/>
                <a:cs typeface="Consolas"/>
                <a:sym typeface="Consolas"/>
              </a:rPr>
              <a:t>int</a:t>
            </a:r>
            <a:r>
              <a:rPr lang="en-US" sz="1700" dirty="0">
                <a:latin typeface="Consolas"/>
                <a:ea typeface="Consolas"/>
                <a:cs typeface="Consolas"/>
                <a:sym typeface="Consolas"/>
              </a:rPr>
              <a:t> data;</a:t>
            </a:r>
          </a:p>
          <a:p>
            <a:r>
              <a:rPr lang="en-US" sz="1700" dirty="0">
                <a:latin typeface="Consolas"/>
                <a:ea typeface="Consolas"/>
                <a:cs typeface="Consolas"/>
                <a:sym typeface="Consolas"/>
              </a:rPr>
              <a:t>  Node next, </a:t>
            </a:r>
            <a:r>
              <a:rPr lang="en-US" sz="1700" dirty="0" err="1">
                <a:latin typeface="Consolas"/>
                <a:ea typeface="Consolas"/>
                <a:cs typeface="Consolas"/>
                <a:sym typeface="Consolas"/>
              </a:rPr>
              <a:t>prev</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
            </a:r>
            <a:br>
              <a:rPr lang="en-US" sz="1700" dirty="0">
                <a:latin typeface="Consolas"/>
                <a:ea typeface="Consolas"/>
                <a:cs typeface="Consolas"/>
                <a:sym typeface="Consolas"/>
              </a:rPr>
            </a:br>
            <a:r>
              <a:rPr lang="en-US" sz="1700" dirty="0">
                <a:latin typeface="Consolas"/>
                <a:ea typeface="Consolas"/>
                <a:cs typeface="Consolas"/>
                <a:sym typeface="Consolas"/>
              </a:rPr>
              <a:t>Node h = null;</a:t>
            </a:r>
            <a:br>
              <a:rPr lang="en-US" sz="1700" dirty="0">
                <a:latin typeface="Consolas"/>
                <a:ea typeface="Consolas"/>
                <a:cs typeface="Consolas"/>
                <a:sym typeface="Consolas"/>
              </a:rPr>
            </a:br>
            <a:r>
              <a:rPr lang="en-US" sz="1700" dirty="0">
                <a:latin typeface="Consolas"/>
                <a:ea typeface="Consolas"/>
                <a:cs typeface="Consolas"/>
                <a:sym typeface="Consolas"/>
              </a:rPr>
              <a:t>for (...) {</a:t>
            </a:r>
            <a:br>
              <a:rPr lang="en-US" sz="1700" dirty="0">
                <a:latin typeface="Consolas"/>
                <a:ea typeface="Consolas"/>
                <a:cs typeface="Consolas"/>
                <a:sym typeface="Consolas"/>
              </a:rPr>
            </a:br>
            <a:r>
              <a:rPr lang="en-US" sz="1700" dirty="0">
                <a:latin typeface="Consolas"/>
                <a:ea typeface="Consolas"/>
                <a:cs typeface="Consolas"/>
                <a:sym typeface="Consolas"/>
              </a:rPr>
              <a:t>    Node v = new Node();</a:t>
            </a:r>
            <a:br>
              <a:rPr lang="en-US" sz="1700" dirty="0">
                <a:latin typeface="Consolas"/>
                <a:ea typeface="Consolas"/>
                <a:cs typeface="Consolas"/>
                <a:sym typeface="Consolas"/>
              </a:rPr>
            </a:br>
            <a:r>
              <a:rPr lang="en-US" sz="1700" dirty="0">
                <a:latin typeface="Consolas"/>
                <a:ea typeface="Consolas"/>
                <a:cs typeface="Consolas"/>
                <a:sym typeface="Consolas"/>
              </a:rPr>
              <a:t>    if (h != null) {</a:t>
            </a:r>
          </a:p>
          <a:p>
            <a:r>
              <a:rPr lang="en-US" sz="1700" dirty="0">
                <a:latin typeface="Consolas"/>
                <a:ea typeface="Consolas"/>
                <a:cs typeface="Consolas"/>
                <a:sym typeface="Consolas"/>
              </a:rPr>
              <a:t>        </a:t>
            </a:r>
            <a:r>
              <a:rPr lang="en-US" sz="1700" dirty="0" err="1">
                <a:latin typeface="Consolas"/>
                <a:ea typeface="Consolas"/>
                <a:cs typeface="Consolas"/>
                <a:sym typeface="Consolas"/>
              </a:rPr>
              <a:t>v.next</a:t>
            </a:r>
            <a:r>
              <a:rPr lang="en-US" sz="1700" dirty="0">
                <a:latin typeface="Consolas"/>
                <a:ea typeface="Consolas"/>
                <a:cs typeface="Consolas"/>
                <a:sym typeface="Consolas"/>
              </a:rPr>
              <a:t> = h;</a:t>
            </a:r>
            <a:br>
              <a:rPr lang="en-US" sz="1700" dirty="0">
                <a:latin typeface="Consolas"/>
                <a:ea typeface="Consolas"/>
                <a:cs typeface="Consolas"/>
                <a:sym typeface="Consolas"/>
              </a:rPr>
            </a:br>
            <a:r>
              <a:rPr lang="en-US" sz="1700" dirty="0">
                <a:latin typeface="Consolas"/>
                <a:ea typeface="Consolas"/>
                <a:cs typeface="Consolas"/>
                <a:sym typeface="Consolas"/>
              </a:rPr>
              <a:t>        </a:t>
            </a:r>
            <a:r>
              <a:rPr lang="en-US" sz="1700" dirty="0" err="1">
                <a:latin typeface="Consolas"/>
                <a:ea typeface="Consolas"/>
                <a:cs typeface="Consolas"/>
                <a:sym typeface="Consolas"/>
              </a:rPr>
              <a:t>h.prev</a:t>
            </a:r>
            <a:r>
              <a:rPr lang="en-US" sz="1700" dirty="0">
                <a:latin typeface="Consolas"/>
                <a:ea typeface="Consolas"/>
                <a:cs typeface="Consolas"/>
                <a:sym typeface="Consolas"/>
              </a:rPr>
              <a:t> = v;</a:t>
            </a:r>
            <a:br>
              <a:rPr lang="en-US" sz="1700" dirty="0">
                <a:latin typeface="Consolas"/>
                <a:ea typeface="Consolas"/>
                <a:cs typeface="Consolas"/>
                <a:sym typeface="Consolas"/>
              </a:rPr>
            </a:br>
            <a:r>
              <a:rPr lang="en-US" sz="1700" dirty="0">
                <a:latin typeface="Consolas"/>
                <a:ea typeface="Consolas"/>
                <a:cs typeface="Consolas"/>
                <a:sym typeface="Consolas"/>
              </a:rPr>
              <a:t>    }</a:t>
            </a:r>
          </a:p>
          <a:p>
            <a:r>
              <a:rPr lang="en-US" sz="1700" dirty="0">
                <a:latin typeface="Consolas"/>
                <a:ea typeface="Consolas"/>
                <a:cs typeface="Consolas"/>
                <a:sym typeface="Consolas"/>
              </a:rPr>
              <a:t>    h = v;</a:t>
            </a:r>
            <a:br>
              <a:rPr lang="en-US" sz="1700" dirty="0">
                <a:latin typeface="Consolas"/>
                <a:ea typeface="Consolas"/>
                <a:cs typeface="Consolas"/>
                <a:sym typeface="Consolas"/>
              </a:rPr>
            </a:br>
            <a:r>
              <a:rPr lang="en-US" sz="1700" dirty="0">
                <a:latin typeface="Consolas"/>
                <a:ea typeface="Consolas"/>
                <a:cs typeface="Consolas"/>
                <a:sym typeface="Consolas"/>
              </a:rPr>
              <a:t>}</a:t>
            </a:r>
            <a:br>
              <a:rPr lang="en-US" sz="1700" dirty="0">
                <a:latin typeface="Consolas"/>
                <a:ea typeface="Consolas"/>
                <a:cs typeface="Consolas"/>
                <a:sym typeface="Consolas"/>
              </a:rPr>
            </a:br>
            <a:endParaRPr lang="en-US" sz="1700" dirty="0">
              <a:latin typeface="Consolas"/>
              <a:ea typeface="Consolas"/>
              <a:cs typeface="Consolas"/>
              <a:sym typeface="Consolas"/>
            </a:endParaRPr>
          </a:p>
        </p:txBody>
      </p:sp>
      <p:sp>
        <p:nvSpPr>
          <p:cNvPr id="680" name="Shape 680"/>
          <p:cNvSpPr/>
          <p:nvPr/>
        </p:nvSpPr>
        <p:spPr>
          <a:xfrm>
            <a:off x="487499" y="1854975"/>
            <a:ext cx="3129600" cy="37803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
        <p:nvSpPr>
          <p:cNvPr id="681" name="Shape 681"/>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QUIZ: Pointer Analysis Example</a:t>
            </a:r>
          </a:p>
        </p:txBody>
      </p:sp>
      <p:sp>
        <p:nvSpPr>
          <p:cNvPr id="682" name="Shape 682"/>
          <p:cNvSpPr txBox="1"/>
          <p:nvPr/>
        </p:nvSpPr>
        <p:spPr>
          <a:xfrm>
            <a:off x="3549026" y="1867065"/>
            <a:ext cx="5137799" cy="857400"/>
          </a:xfrm>
          <a:prstGeom prst="rect">
            <a:avLst/>
          </a:prstGeom>
          <a:noFill/>
          <a:ln>
            <a:noFill/>
          </a:ln>
        </p:spPr>
        <p:txBody>
          <a:bodyPr lIns="91425" tIns="91425" rIns="91425" bIns="91425" anchor="ctr" anchorCtr="0">
            <a:noAutofit/>
          </a:bodyPr>
          <a:lstStyle/>
          <a:p>
            <a:pPr marL="203200" indent="-69850" algn="ctr">
              <a:spcBef>
                <a:spcPts val="640"/>
              </a:spcBef>
              <a:buClr>
                <a:schemeClr val="dk1"/>
              </a:buClr>
              <a:buSzPct val="45833"/>
            </a:pPr>
            <a:r>
              <a:rPr lang="en-US" sz="2800" dirty="0">
                <a:solidFill>
                  <a:schemeClr val="dk1"/>
                </a:solidFill>
                <a:latin typeface="+mn-lt"/>
                <a:ea typeface="Calibri Regular" charset="0"/>
                <a:cs typeface="Calibri Regular" charset="0"/>
                <a:sym typeface="Shadows Into Light"/>
              </a:rPr>
              <a:t>Choose the points-to graph for the shown program.</a:t>
            </a:r>
          </a:p>
        </p:txBody>
      </p:sp>
      <p:sp>
        <p:nvSpPr>
          <p:cNvPr id="683" name="Shape 683"/>
          <p:cNvSpPr/>
          <p:nvPr/>
        </p:nvSpPr>
        <p:spPr>
          <a:xfrm>
            <a:off x="7104970" y="3473598"/>
            <a:ext cx="717599" cy="296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a:t>Node</a:t>
            </a:r>
          </a:p>
        </p:txBody>
      </p:sp>
      <p:sp>
        <p:nvSpPr>
          <p:cNvPr id="684" name="Shape 684"/>
          <p:cNvSpPr/>
          <p:nvPr/>
        </p:nvSpPr>
        <p:spPr>
          <a:xfrm>
            <a:off x="6591676" y="3508351"/>
            <a:ext cx="299399"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h</a:t>
            </a:r>
          </a:p>
        </p:txBody>
      </p:sp>
      <p:cxnSp>
        <p:nvCxnSpPr>
          <p:cNvPr id="685" name="Shape 685"/>
          <p:cNvCxnSpPr>
            <a:stCxn id="684" idx="3"/>
            <a:endCxn id="683" idx="2"/>
          </p:cNvCxnSpPr>
          <p:nvPr/>
        </p:nvCxnSpPr>
        <p:spPr>
          <a:xfrm>
            <a:off x="6891074" y="3619501"/>
            <a:ext cx="213900" cy="2100"/>
          </a:xfrm>
          <a:prstGeom prst="straightConnector1">
            <a:avLst/>
          </a:prstGeom>
          <a:noFill/>
          <a:ln w="28575" cap="flat" cmpd="sng">
            <a:solidFill>
              <a:srgbClr val="0000FF"/>
            </a:solidFill>
            <a:prstDash val="solid"/>
            <a:round/>
            <a:headEnd type="none" w="lg" len="lg"/>
            <a:tailEnd type="triangle" w="lg" len="lg"/>
          </a:ln>
        </p:spPr>
      </p:cxnSp>
      <p:sp>
        <p:nvSpPr>
          <p:cNvPr id="686" name="Shape 686"/>
          <p:cNvSpPr txBox="1"/>
          <p:nvPr/>
        </p:nvSpPr>
        <p:spPr>
          <a:xfrm>
            <a:off x="7166254" y="3061600"/>
            <a:ext cx="6116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next</a:t>
            </a:r>
          </a:p>
        </p:txBody>
      </p:sp>
      <p:cxnSp>
        <p:nvCxnSpPr>
          <p:cNvPr id="687" name="Shape 687"/>
          <p:cNvCxnSpPr>
            <a:stCxn id="683" idx="1"/>
            <a:endCxn id="683" idx="7"/>
          </p:cNvCxnSpPr>
          <p:nvPr/>
        </p:nvCxnSpPr>
        <p:spPr>
          <a:xfrm rot="-5400000" flipH="1">
            <a:off x="7463409" y="3263611"/>
            <a:ext cx="600" cy="507300"/>
          </a:xfrm>
          <a:prstGeom prst="curvedConnector3">
            <a:avLst>
              <a:gd name="adj1" fmla="val -46914640"/>
            </a:avLst>
          </a:prstGeom>
          <a:noFill/>
          <a:ln w="28575" cap="flat" cmpd="sng">
            <a:solidFill>
              <a:srgbClr val="FF0000"/>
            </a:solidFill>
            <a:prstDash val="solid"/>
            <a:round/>
            <a:headEnd type="none" w="lg" len="lg"/>
            <a:tailEnd type="triangle" w="lg" len="lg"/>
          </a:ln>
        </p:spPr>
      </p:cxnSp>
      <p:cxnSp>
        <p:nvCxnSpPr>
          <p:cNvPr id="688" name="Shape 688"/>
          <p:cNvCxnSpPr>
            <a:stCxn id="683" idx="5"/>
            <a:endCxn id="683" idx="3"/>
          </p:cNvCxnSpPr>
          <p:nvPr/>
        </p:nvCxnSpPr>
        <p:spPr>
          <a:xfrm rot="5400000">
            <a:off x="7463529" y="3472985"/>
            <a:ext cx="600" cy="507300"/>
          </a:xfrm>
          <a:prstGeom prst="curvedConnector3">
            <a:avLst>
              <a:gd name="adj1" fmla="val 46914640"/>
            </a:avLst>
          </a:prstGeom>
          <a:noFill/>
          <a:ln w="28575" cap="flat" cmpd="sng">
            <a:solidFill>
              <a:srgbClr val="FF0000"/>
            </a:solidFill>
            <a:prstDash val="solid"/>
            <a:round/>
            <a:headEnd type="none" w="lg" len="lg"/>
            <a:tailEnd type="triangle" w="lg" len="lg"/>
          </a:ln>
        </p:spPr>
      </p:cxnSp>
      <p:sp>
        <p:nvSpPr>
          <p:cNvPr id="689" name="Shape 689"/>
          <p:cNvSpPr txBox="1"/>
          <p:nvPr/>
        </p:nvSpPr>
        <p:spPr>
          <a:xfrm>
            <a:off x="7166254" y="3966083"/>
            <a:ext cx="6116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prev</a:t>
            </a:r>
          </a:p>
        </p:txBody>
      </p:sp>
      <p:sp>
        <p:nvSpPr>
          <p:cNvPr id="690" name="Shape 690"/>
          <p:cNvSpPr/>
          <p:nvPr/>
        </p:nvSpPr>
        <p:spPr>
          <a:xfrm>
            <a:off x="8036707" y="3508351"/>
            <a:ext cx="312899"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v</a:t>
            </a:r>
          </a:p>
        </p:txBody>
      </p:sp>
      <p:cxnSp>
        <p:nvCxnSpPr>
          <p:cNvPr id="691" name="Shape 691"/>
          <p:cNvCxnSpPr>
            <a:stCxn id="690" idx="1"/>
            <a:endCxn id="683" idx="6"/>
          </p:cNvCxnSpPr>
          <p:nvPr/>
        </p:nvCxnSpPr>
        <p:spPr>
          <a:xfrm flipH="1">
            <a:off x="7822506" y="3619501"/>
            <a:ext cx="214200" cy="2100"/>
          </a:xfrm>
          <a:prstGeom prst="straightConnector1">
            <a:avLst/>
          </a:prstGeom>
          <a:noFill/>
          <a:ln w="28575" cap="flat" cmpd="sng">
            <a:solidFill>
              <a:srgbClr val="0000FF"/>
            </a:solidFill>
            <a:prstDash val="solid"/>
            <a:round/>
            <a:headEnd type="none" w="lg" len="lg"/>
            <a:tailEnd type="triangle" w="lg" len="lg"/>
          </a:ln>
        </p:spPr>
      </p:cxnSp>
      <p:sp>
        <p:nvSpPr>
          <p:cNvPr id="692" name="Shape 692"/>
          <p:cNvSpPr/>
          <p:nvPr/>
        </p:nvSpPr>
        <p:spPr>
          <a:xfrm>
            <a:off x="4621501" y="3473593"/>
            <a:ext cx="709199" cy="296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a:t>Node</a:t>
            </a:r>
          </a:p>
        </p:txBody>
      </p:sp>
      <p:sp>
        <p:nvSpPr>
          <p:cNvPr id="693" name="Shape 693"/>
          <p:cNvSpPr/>
          <p:nvPr/>
        </p:nvSpPr>
        <p:spPr>
          <a:xfrm>
            <a:off x="4114300" y="3508346"/>
            <a:ext cx="2958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h</a:t>
            </a:r>
          </a:p>
        </p:txBody>
      </p:sp>
      <p:sp>
        <p:nvSpPr>
          <p:cNvPr id="694" name="Shape 694"/>
          <p:cNvSpPr txBox="1"/>
          <p:nvPr/>
        </p:nvSpPr>
        <p:spPr>
          <a:xfrm>
            <a:off x="4682058" y="3061600"/>
            <a:ext cx="6041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next</a:t>
            </a:r>
          </a:p>
        </p:txBody>
      </p:sp>
      <p:cxnSp>
        <p:nvCxnSpPr>
          <p:cNvPr id="695" name="Shape 695"/>
          <p:cNvCxnSpPr>
            <a:stCxn id="692" idx="1"/>
            <a:endCxn id="692" idx="7"/>
          </p:cNvCxnSpPr>
          <p:nvPr/>
        </p:nvCxnSpPr>
        <p:spPr>
          <a:xfrm rot="-5400000" flipH="1">
            <a:off x="4975860" y="3266456"/>
            <a:ext cx="600" cy="501600"/>
          </a:xfrm>
          <a:prstGeom prst="curvedConnector3">
            <a:avLst>
              <a:gd name="adj1" fmla="val -46914640"/>
            </a:avLst>
          </a:prstGeom>
          <a:noFill/>
          <a:ln w="28575" cap="flat" cmpd="sng">
            <a:solidFill>
              <a:srgbClr val="FF0000"/>
            </a:solidFill>
            <a:prstDash val="solid"/>
            <a:round/>
            <a:headEnd type="none" w="lg" len="lg"/>
            <a:tailEnd type="triangle" w="lg" len="lg"/>
          </a:ln>
        </p:spPr>
      </p:cxnSp>
      <p:cxnSp>
        <p:nvCxnSpPr>
          <p:cNvPr id="696" name="Shape 696"/>
          <p:cNvCxnSpPr>
            <a:stCxn id="692" idx="5"/>
            <a:endCxn id="692" idx="3"/>
          </p:cNvCxnSpPr>
          <p:nvPr/>
        </p:nvCxnSpPr>
        <p:spPr>
          <a:xfrm rot="5400000">
            <a:off x="4975740" y="3475830"/>
            <a:ext cx="600" cy="501600"/>
          </a:xfrm>
          <a:prstGeom prst="curvedConnector3">
            <a:avLst>
              <a:gd name="adj1" fmla="val 46914640"/>
            </a:avLst>
          </a:prstGeom>
          <a:noFill/>
          <a:ln w="28575" cap="flat" cmpd="sng">
            <a:solidFill>
              <a:srgbClr val="FF0000"/>
            </a:solidFill>
            <a:prstDash val="solid"/>
            <a:round/>
            <a:headEnd type="none" w="lg" len="lg"/>
            <a:tailEnd type="triangle" w="lg" len="lg"/>
          </a:ln>
        </p:spPr>
      </p:cxnSp>
      <p:sp>
        <p:nvSpPr>
          <p:cNvPr id="697" name="Shape 697"/>
          <p:cNvSpPr txBox="1"/>
          <p:nvPr/>
        </p:nvSpPr>
        <p:spPr>
          <a:xfrm>
            <a:off x="4682058" y="3966072"/>
            <a:ext cx="6041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prev</a:t>
            </a:r>
          </a:p>
        </p:txBody>
      </p:sp>
      <p:sp>
        <p:nvSpPr>
          <p:cNvPr id="698" name="Shape 698"/>
          <p:cNvSpPr/>
          <p:nvPr/>
        </p:nvSpPr>
        <p:spPr>
          <a:xfrm>
            <a:off x="5542175" y="3508346"/>
            <a:ext cx="3090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v</a:t>
            </a:r>
          </a:p>
        </p:txBody>
      </p:sp>
      <p:cxnSp>
        <p:nvCxnSpPr>
          <p:cNvPr id="699" name="Shape 699"/>
          <p:cNvCxnSpPr>
            <a:stCxn id="698" idx="1"/>
            <a:endCxn id="692" idx="6"/>
          </p:cNvCxnSpPr>
          <p:nvPr/>
        </p:nvCxnSpPr>
        <p:spPr>
          <a:xfrm flipH="1">
            <a:off x="5330675" y="3619496"/>
            <a:ext cx="211500" cy="2100"/>
          </a:xfrm>
          <a:prstGeom prst="straightConnector1">
            <a:avLst/>
          </a:prstGeom>
          <a:noFill/>
          <a:ln w="28575" cap="flat" cmpd="sng">
            <a:solidFill>
              <a:srgbClr val="0000FF"/>
            </a:solidFill>
            <a:prstDash val="solid"/>
            <a:round/>
            <a:headEnd type="none" w="lg" len="lg"/>
            <a:tailEnd type="triangle" w="lg" len="lg"/>
          </a:ln>
        </p:spPr>
      </p:cxnSp>
      <p:sp>
        <p:nvSpPr>
          <p:cNvPr id="700" name="Shape 700"/>
          <p:cNvSpPr/>
          <p:nvPr/>
        </p:nvSpPr>
        <p:spPr>
          <a:xfrm>
            <a:off x="4621501" y="5004220"/>
            <a:ext cx="709199" cy="296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a:t>Node</a:t>
            </a:r>
          </a:p>
        </p:txBody>
      </p:sp>
      <p:sp>
        <p:nvSpPr>
          <p:cNvPr id="701" name="Shape 701"/>
          <p:cNvSpPr/>
          <p:nvPr/>
        </p:nvSpPr>
        <p:spPr>
          <a:xfrm>
            <a:off x="4114300" y="5038973"/>
            <a:ext cx="2958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h</a:t>
            </a:r>
          </a:p>
        </p:txBody>
      </p:sp>
      <p:sp>
        <p:nvSpPr>
          <p:cNvPr id="702" name="Shape 702"/>
          <p:cNvSpPr txBox="1"/>
          <p:nvPr/>
        </p:nvSpPr>
        <p:spPr>
          <a:xfrm>
            <a:off x="4682058" y="4592226"/>
            <a:ext cx="6041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next</a:t>
            </a:r>
          </a:p>
        </p:txBody>
      </p:sp>
      <p:cxnSp>
        <p:nvCxnSpPr>
          <p:cNvPr id="703" name="Shape 703"/>
          <p:cNvCxnSpPr>
            <a:stCxn id="704" idx="0"/>
            <a:endCxn id="701" idx="0"/>
          </p:cNvCxnSpPr>
          <p:nvPr/>
        </p:nvCxnSpPr>
        <p:spPr>
          <a:xfrm rot="5400000">
            <a:off x="4979075" y="4321973"/>
            <a:ext cx="600" cy="1434600"/>
          </a:xfrm>
          <a:prstGeom prst="curvedConnector3">
            <a:avLst>
              <a:gd name="adj1" fmla="val -39687500"/>
            </a:avLst>
          </a:prstGeom>
          <a:noFill/>
          <a:ln w="28575" cap="flat" cmpd="sng">
            <a:solidFill>
              <a:srgbClr val="FF0000"/>
            </a:solidFill>
            <a:prstDash val="solid"/>
            <a:round/>
            <a:headEnd type="none" w="lg" len="lg"/>
            <a:tailEnd type="triangle" w="lg" len="lg"/>
          </a:ln>
        </p:spPr>
      </p:cxnSp>
      <p:cxnSp>
        <p:nvCxnSpPr>
          <p:cNvPr id="705" name="Shape 705"/>
          <p:cNvCxnSpPr>
            <a:stCxn id="701" idx="2"/>
            <a:endCxn id="704" idx="2"/>
          </p:cNvCxnSpPr>
          <p:nvPr/>
        </p:nvCxnSpPr>
        <p:spPr>
          <a:xfrm rot="-5400000" flipH="1">
            <a:off x="4979200" y="4544273"/>
            <a:ext cx="600" cy="1434600"/>
          </a:xfrm>
          <a:prstGeom prst="curvedConnector3">
            <a:avLst>
              <a:gd name="adj1" fmla="val 39687500"/>
            </a:avLst>
          </a:prstGeom>
          <a:noFill/>
          <a:ln w="28575" cap="flat" cmpd="sng">
            <a:solidFill>
              <a:srgbClr val="FF0000"/>
            </a:solidFill>
            <a:prstDash val="solid"/>
            <a:round/>
            <a:headEnd type="none" w="lg" len="lg"/>
            <a:tailEnd type="triangle" w="lg" len="lg"/>
          </a:ln>
        </p:spPr>
      </p:cxnSp>
      <p:sp>
        <p:nvSpPr>
          <p:cNvPr id="706" name="Shape 706"/>
          <p:cNvSpPr txBox="1"/>
          <p:nvPr/>
        </p:nvSpPr>
        <p:spPr>
          <a:xfrm>
            <a:off x="4682058" y="5496699"/>
            <a:ext cx="604199"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prev</a:t>
            </a:r>
          </a:p>
        </p:txBody>
      </p:sp>
      <p:sp>
        <p:nvSpPr>
          <p:cNvPr id="704" name="Shape 704"/>
          <p:cNvSpPr/>
          <p:nvPr/>
        </p:nvSpPr>
        <p:spPr>
          <a:xfrm>
            <a:off x="5542175" y="5038973"/>
            <a:ext cx="3090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v</a:t>
            </a:r>
          </a:p>
        </p:txBody>
      </p:sp>
      <p:cxnSp>
        <p:nvCxnSpPr>
          <p:cNvPr id="707" name="Shape 707"/>
          <p:cNvCxnSpPr>
            <a:stCxn id="704" idx="1"/>
            <a:endCxn id="700" idx="6"/>
          </p:cNvCxnSpPr>
          <p:nvPr/>
        </p:nvCxnSpPr>
        <p:spPr>
          <a:xfrm flipH="1">
            <a:off x="5330675" y="5150123"/>
            <a:ext cx="211500" cy="2100"/>
          </a:xfrm>
          <a:prstGeom prst="straightConnector1">
            <a:avLst/>
          </a:prstGeom>
          <a:noFill/>
          <a:ln w="28575" cap="flat" cmpd="sng">
            <a:solidFill>
              <a:srgbClr val="0000FF"/>
            </a:solidFill>
            <a:prstDash val="solid"/>
            <a:round/>
            <a:headEnd type="none" w="lg" len="lg"/>
            <a:tailEnd type="triangle" w="lg" len="lg"/>
          </a:ln>
        </p:spPr>
      </p:cxnSp>
      <p:sp>
        <p:nvSpPr>
          <p:cNvPr id="708" name="Shape 708"/>
          <p:cNvSpPr/>
          <p:nvPr/>
        </p:nvSpPr>
        <p:spPr>
          <a:xfrm>
            <a:off x="7097073" y="5004220"/>
            <a:ext cx="694199" cy="2961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a:t>Node</a:t>
            </a:r>
          </a:p>
        </p:txBody>
      </p:sp>
      <p:sp>
        <p:nvSpPr>
          <p:cNvPr id="709" name="Shape 709"/>
          <p:cNvSpPr/>
          <p:nvPr/>
        </p:nvSpPr>
        <p:spPr>
          <a:xfrm>
            <a:off x="6600489" y="5038973"/>
            <a:ext cx="2895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h</a:t>
            </a:r>
          </a:p>
        </p:txBody>
      </p:sp>
      <p:sp>
        <p:nvSpPr>
          <p:cNvPr id="710" name="Shape 710"/>
          <p:cNvSpPr txBox="1"/>
          <p:nvPr/>
        </p:nvSpPr>
        <p:spPr>
          <a:xfrm>
            <a:off x="7156360" y="4592227"/>
            <a:ext cx="591900"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next</a:t>
            </a:r>
          </a:p>
        </p:txBody>
      </p:sp>
      <p:cxnSp>
        <p:nvCxnSpPr>
          <p:cNvPr id="711" name="Shape 711"/>
          <p:cNvCxnSpPr>
            <a:stCxn id="712" idx="0"/>
            <a:endCxn id="709" idx="0"/>
          </p:cNvCxnSpPr>
          <p:nvPr/>
        </p:nvCxnSpPr>
        <p:spPr>
          <a:xfrm rot="5400000">
            <a:off x="7447224" y="4336973"/>
            <a:ext cx="600" cy="1404600"/>
          </a:xfrm>
          <a:prstGeom prst="curvedConnector3">
            <a:avLst>
              <a:gd name="adj1" fmla="val -39687500"/>
            </a:avLst>
          </a:prstGeom>
          <a:noFill/>
          <a:ln w="28575" cap="flat" cmpd="sng">
            <a:solidFill>
              <a:srgbClr val="FF0000"/>
            </a:solidFill>
            <a:prstDash val="solid"/>
            <a:round/>
            <a:headEnd type="none" w="lg" len="lg"/>
            <a:tailEnd type="triangle" w="lg" len="lg"/>
          </a:ln>
        </p:spPr>
      </p:cxnSp>
      <p:cxnSp>
        <p:nvCxnSpPr>
          <p:cNvPr id="713" name="Shape 713"/>
          <p:cNvCxnSpPr>
            <a:stCxn id="709" idx="2"/>
            <a:endCxn id="712" idx="2"/>
          </p:cNvCxnSpPr>
          <p:nvPr/>
        </p:nvCxnSpPr>
        <p:spPr>
          <a:xfrm rot="-5400000" flipH="1">
            <a:off x="7447239" y="4559273"/>
            <a:ext cx="600" cy="1404600"/>
          </a:xfrm>
          <a:prstGeom prst="curvedConnector3">
            <a:avLst>
              <a:gd name="adj1" fmla="val 39687500"/>
            </a:avLst>
          </a:prstGeom>
          <a:noFill/>
          <a:ln w="28575" cap="flat" cmpd="sng">
            <a:solidFill>
              <a:srgbClr val="FF0000"/>
            </a:solidFill>
            <a:prstDash val="solid"/>
            <a:round/>
            <a:headEnd type="none" w="lg" len="lg"/>
            <a:tailEnd type="triangle" w="lg" len="lg"/>
          </a:ln>
        </p:spPr>
      </p:cxnSp>
      <p:sp>
        <p:nvSpPr>
          <p:cNvPr id="714" name="Shape 714"/>
          <p:cNvSpPr txBox="1"/>
          <p:nvPr/>
        </p:nvSpPr>
        <p:spPr>
          <a:xfrm>
            <a:off x="7156360" y="5496699"/>
            <a:ext cx="591900" cy="222300"/>
          </a:xfrm>
          <a:prstGeom prst="rect">
            <a:avLst/>
          </a:prstGeom>
          <a:noFill/>
          <a:ln>
            <a:noFill/>
          </a:ln>
        </p:spPr>
        <p:txBody>
          <a:bodyPr lIns="91425" tIns="91425" rIns="91425" bIns="91425" anchor="ctr" anchorCtr="0">
            <a:noAutofit/>
          </a:bodyPr>
          <a:lstStyle/>
          <a:p>
            <a:pPr algn="ctr"/>
            <a:r>
              <a:rPr lang="en-US">
                <a:solidFill>
                  <a:schemeClr val="dk1"/>
                </a:solidFill>
                <a:latin typeface="Consolas"/>
                <a:ea typeface="Consolas"/>
                <a:cs typeface="Consolas"/>
                <a:sym typeface="Consolas"/>
              </a:rPr>
              <a:t>prev</a:t>
            </a:r>
          </a:p>
        </p:txBody>
      </p:sp>
      <p:sp>
        <p:nvSpPr>
          <p:cNvPr id="712" name="Shape 712"/>
          <p:cNvSpPr/>
          <p:nvPr/>
        </p:nvSpPr>
        <p:spPr>
          <a:xfrm>
            <a:off x="7998474" y="5038973"/>
            <a:ext cx="302700" cy="222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a:t>v</a:t>
            </a:r>
          </a:p>
        </p:txBody>
      </p:sp>
      <p:cxnSp>
        <p:nvCxnSpPr>
          <p:cNvPr id="715" name="Shape 715"/>
          <p:cNvCxnSpPr>
            <a:stCxn id="712" idx="1"/>
            <a:endCxn id="708" idx="6"/>
          </p:cNvCxnSpPr>
          <p:nvPr/>
        </p:nvCxnSpPr>
        <p:spPr>
          <a:xfrm flipH="1">
            <a:off x="7791174" y="5150123"/>
            <a:ext cx="207300" cy="2100"/>
          </a:xfrm>
          <a:prstGeom prst="straightConnector1">
            <a:avLst/>
          </a:prstGeom>
          <a:noFill/>
          <a:ln w="28575" cap="flat" cmpd="sng">
            <a:solidFill>
              <a:srgbClr val="0000FF"/>
            </a:solidFill>
            <a:prstDash val="solid"/>
            <a:round/>
            <a:headEnd type="none" w="lg" len="lg"/>
            <a:tailEnd type="triangle" w="lg" len="lg"/>
          </a:ln>
        </p:spPr>
      </p:cxnSp>
      <p:cxnSp>
        <p:nvCxnSpPr>
          <p:cNvPr id="716" name="Shape 716"/>
          <p:cNvCxnSpPr>
            <a:stCxn id="709" idx="3"/>
            <a:endCxn id="708" idx="2"/>
          </p:cNvCxnSpPr>
          <p:nvPr/>
        </p:nvCxnSpPr>
        <p:spPr>
          <a:xfrm>
            <a:off x="6889989" y="5150123"/>
            <a:ext cx="207000" cy="2100"/>
          </a:xfrm>
          <a:prstGeom prst="straightConnector1">
            <a:avLst/>
          </a:prstGeom>
          <a:noFill/>
          <a:ln w="28575" cap="flat" cmpd="sng">
            <a:solidFill>
              <a:srgbClr val="0000FF"/>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7" name="Shape 72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QUIZ: Pointer Analysis Example</a:t>
            </a:r>
          </a:p>
        </p:txBody>
      </p:sp>
      <p:sp>
        <p:nvSpPr>
          <p:cNvPr id="728" name="Shape 728"/>
          <p:cNvSpPr/>
          <p:nvPr/>
        </p:nvSpPr>
        <p:spPr>
          <a:xfrm>
            <a:off x="5525675" y="3393675"/>
            <a:ext cx="1424700" cy="6483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000"/>
              <a:t>Node</a:t>
            </a:r>
          </a:p>
        </p:txBody>
      </p:sp>
      <p:sp>
        <p:nvSpPr>
          <p:cNvPr id="729" name="Shape 729"/>
          <p:cNvSpPr/>
          <p:nvPr/>
        </p:nvSpPr>
        <p:spPr>
          <a:xfrm>
            <a:off x="4162401" y="3469800"/>
            <a:ext cx="593999" cy="486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h</a:t>
            </a:r>
          </a:p>
        </p:txBody>
      </p:sp>
      <p:cxnSp>
        <p:nvCxnSpPr>
          <p:cNvPr id="730" name="Shape 730"/>
          <p:cNvCxnSpPr>
            <a:stCxn id="729" idx="3"/>
            <a:endCxn id="728" idx="2"/>
          </p:cNvCxnSpPr>
          <p:nvPr/>
        </p:nvCxnSpPr>
        <p:spPr>
          <a:xfrm>
            <a:off x="4756399" y="3713100"/>
            <a:ext cx="769200" cy="4800"/>
          </a:xfrm>
          <a:prstGeom prst="straightConnector1">
            <a:avLst/>
          </a:prstGeom>
          <a:noFill/>
          <a:ln w="28575" cap="flat" cmpd="sng">
            <a:solidFill>
              <a:srgbClr val="0000FF"/>
            </a:solidFill>
            <a:prstDash val="solid"/>
            <a:round/>
            <a:headEnd type="none" w="lg" len="lg"/>
            <a:tailEnd type="triangle" w="lg" len="lg"/>
          </a:ln>
        </p:spPr>
      </p:cxnSp>
      <p:sp>
        <p:nvSpPr>
          <p:cNvPr id="731" name="Shape 731"/>
          <p:cNvSpPr txBox="1"/>
          <p:nvPr/>
        </p:nvSpPr>
        <p:spPr>
          <a:xfrm>
            <a:off x="5647341" y="2491225"/>
            <a:ext cx="1214100" cy="486600"/>
          </a:xfrm>
          <a:prstGeom prst="rect">
            <a:avLst/>
          </a:prstGeom>
          <a:noFill/>
          <a:ln>
            <a:noFill/>
          </a:ln>
        </p:spPr>
        <p:txBody>
          <a:bodyPr lIns="91425" tIns="91425" rIns="91425" bIns="91425" anchor="ctr" anchorCtr="0">
            <a:noAutofit/>
          </a:bodyPr>
          <a:lstStyle/>
          <a:p>
            <a:pPr algn="ctr"/>
            <a:r>
              <a:rPr lang="en-US" sz="2000">
                <a:solidFill>
                  <a:schemeClr val="dk1"/>
                </a:solidFill>
                <a:latin typeface="Consolas"/>
                <a:ea typeface="Consolas"/>
                <a:cs typeface="Consolas"/>
                <a:sym typeface="Consolas"/>
              </a:rPr>
              <a:t>next</a:t>
            </a:r>
          </a:p>
        </p:txBody>
      </p:sp>
      <p:cxnSp>
        <p:nvCxnSpPr>
          <p:cNvPr id="732" name="Shape 732"/>
          <p:cNvCxnSpPr>
            <a:stCxn id="728" idx="1"/>
            <a:endCxn id="728" idx="7"/>
          </p:cNvCxnSpPr>
          <p:nvPr/>
        </p:nvCxnSpPr>
        <p:spPr>
          <a:xfrm rot="-5400000" flipH="1">
            <a:off x="6237717" y="2985216"/>
            <a:ext cx="600" cy="1007400"/>
          </a:xfrm>
          <a:prstGeom prst="curvedConnector3">
            <a:avLst>
              <a:gd name="adj1" fmla="val -82981890"/>
            </a:avLst>
          </a:prstGeom>
          <a:noFill/>
          <a:ln w="28575" cap="flat" cmpd="sng">
            <a:solidFill>
              <a:srgbClr val="FF0000"/>
            </a:solidFill>
            <a:prstDash val="solid"/>
            <a:round/>
            <a:headEnd type="none" w="lg" len="lg"/>
            <a:tailEnd type="triangle" w="lg" len="lg"/>
          </a:ln>
        </p:spPr>
      </p:cxnSp>
      <p:cxnSp>
        <p:nvCxnSpPr>
          <p:cNvPr id="733" name="Shape 733"/>
          <p:cNvCxnSpPr>
            <a:stCxn id="728" idx="5"/>
            <a:endCxn id="728" idx="3"/>
          </p:cNvCxnSpPr>
          <p:nvPr/>
        </p:nvCxnSpPr>
        <p:spPr>
          <a:xfrm rot="5400000">
            <a:off x="6237732" y="3443633"/>
            <a:ext cx="600" cy="1007400"/>
          </a:xfrm>
          <a:prstGeom prst="curvedConnector3">
            <a:avLst>
              <a:gd name="adj1" fmla="val 86398556"/>
            </a:avLst>
          </a:prstGeom>
          <a:noFill/>
          <a:ln w="28575" cap="flat" cmpd="sng">
            <a:solidFill>
              <a:srgbClr val="FF0000"/>
            </a:solidFill>
            <a:prstDash val="solid"/>
            <a:round/>
            <a:headEnd type="none" w="lg" len="lg"/>
            <a:tailEnd type="triangle" w="lg" len="lg"/>
          </a:ln>
        </p:spPr>
      </p:cxnSp>
      <p:sp>
        <p:nvSpPr>
          <p:cNvPr id="734" name="Shape 734"/>
          <p:cNvSpPr txBox="1"/>
          <p:nvPr/>
        </p:nvSpPr>
        <p:spPr>
          <a:xfrm>
            <a:off x="5647341" y="4472425"/>
            <a:ext cx="1214100" cy="486600"/>
          </a:xfrm>
          <a:prstGeom prst="rect">
            <a:avLst/>
          </a:prstGeom>
          <a:noFill/>
          <a:ln>
            <a:noFill/>
          </a:ln>
        </p:spPr>
        <p:txBody>
          <a:bodyPr lIns="91425" tIns="91425" rIns="91425" bIns="91425" anchor="ctr" anchorCtr="0">
            <a:noAutofit/>
          </a:bodyPr>
          <a:lstStyle/>
          <a:p>
            <a:pPr algn="ctr"/>
            <a:r>
              <a:rPr lang="en-US" sz="2000">
                <a:solidFill>
                  <a:schemeClr val="dk1"/>
                </a:solidFill>
                <a:latin typeface="Consolas"/>
                <a:ea typeface="Consolas"/>
                <a:cs typeface="Consolas"/>
                <a:sym typeface="Consolas"/>
              </a:rPr>
              <a:t>prev</a:t>
            </a:r>
          </a:p>
        </p:txBody>
      </p:sp>
      <p:sp>
        <p:nvSpPr>
          <p:cNvPr id="735" name="Shape 735"/>
          <p:cNvSpPr/>
          <p:nvPr/>
        </p:nvSpPr>
        <p:spPr>
          <a:xfrm>
            <a:off x="7685100" y="3469800"/>
            <a:ext cx="620700" cy="486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400"/>
              <a:t>v</a:t>
            </a:r>
          </a:p>
        </p:txBody>
      </p:sp>
      <p:cxnSp>
        <p:nvCxnSpPr>
          <p:cNvPr id="736" name="Shape 736"/>
          <p:cNvCxnSpPr>
            <a:stCxn id="735" idx="1"/>
            <a:endCxn id="728" idx="6"/>
          </p:cNvCxnSpPr>
          <p:nvPr/>
        </p:nvCxnSpPr>
        <p:spPr>
          <a:xfrm flipH="1">
            <a:off x="6950400" y="3713100"/>
            <a:ext cx="734700" cy="4800"/>
          </a:xfrm>
          <a:prstGeom prst="straightConnector1">
            <a:avLst/>
          </a:prstGeom>
          <a:noFill/>
          <a:ln w="28575" cap="flat" cmpd="sng">
            <a:solidFill>
              <a:srgbClr val="0000FF"/>
            </a:solidFill>
            <a:prstDash val="solid"/>
            <a:round/>
            <a:headEnd type="none" w="lg" len="lg"/>
            <a:tailEnd type="triangle" w="lg" len="lg"/>
          </a:ln>
        </p:spPr>
      </p:cxnSp>
      <p:sp>
        <p:nvSpPr>
          <p:cNvPr id="737" name="Shape 737"/>
          <p:cNvSpPr txBox="1"/>
          <p:nvPr/>
        </p:nvSpPr>
        <p:spPr>
          <a:xfrm>
            <a:off x="554886" y="1780926"/>
            <a:ext cx="3101700" cy="4032299"/>
          </a:xfrm>
          <a:prstGeom prst="rect">
            <a:avLst/>
          </a:prstGeom>
          <a:noFill/>
          <a:ln>
            <a:noFill/>
          </a:ln>
        </p:spPr>
        <p:txBody>
          <a:bodyPr lIns="91425" tIns="91425" rIns="91425" bIns="91425" anchor="t" anchorCtr="0">
            <a:noAutofit/>
          </a:bodyPr>
          <a:lstStyle/>
          <a:p>
            <a:r>
              <a:rPr lang="en-US" sz="1700" dirty="0">
                <a:latin typeface="Consolas"/>
                <a:ea typeface="Consolas"/>
                <a:cs typeface="Consolas"/>
                <a:sym typeface="Consolas"/>
              </a:rPr>
              <a:t>class Node {</a:t>
            </a:r>
          </a:p>
          <a:p>
            <a:r>
              <a:rPr lang="en-US" sz="1700" dirty="0">
                <a:latin typeface="Consolas"/>
                <a:ea typeface="Consolas"/>
                <a:cs typeface="Consolas"/>
                <a:sym typeface="Consolas"/>
              </a:rPr>
              <a:t>  </a:t>
            </a:r>
            <a:r>
              <a:rPr lang="en-US" sz="1700" dirty="0" err="1">
                <a:latin typeface="Consolas"/>
                <a:ea typeface="Consolas"/>
                <a:cs typeface="Consolas"/>
                <a:sym typeface="Consolas"/>
              </a:rPr>
              <a:t>int</a:t>
            </a:r>
            <a:r>
              <a:rPr lang="en-US" sz="1700" dirty="0">
                <a:latin typeface="Consolas"/>
                <a:ea typeface="Consolas"/>
                <a:cs typeface="Consolas"/>
                <a:sym typeface="Consolas"/>
              </a:rPr>
              <a:t> data;</a:t>
            </a:r>
          </a:p>
          <a:p>
            <a:r>
              <a:rPr lang="en-US" sz="1700" dirty="0">
                <a:latin typeface="Consolas"/>
                <a:ea typeface="Consolas"/>
                <a:cs typeface="Consolas"/>
                <a:sym typeface="Consolas"/>
              </a:rPr>
              <a:t>  Node next, </a:t>
            </a:r>
            <a:r>
              <a:rPr lang="en-US" sz="1700" dirty="0" err="1">
                <a:latin typeface="Consolas"/>
                <a:ea typeface="Consolas"/>
                <a:cs typeface="Consolas"/>
                <a:sym typeface="Consolas"/>
              </a:rPr>
              <a:t>prev</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
            </a:r>
            <a:br>
              <a:rPr lang="en-US" sz="1700" dirty="0">
                <a:latin typeface="Consolas"/>
                <a:ea typeface="Consolas"/>
                <a:cs typeface="Consolas"/>
                <a:sym typeface="Consolas"/>
              </a:rPr>
            </a:br>
            <a:r>
              <a:rPr lang="en-US" sz="1700" dirty="0">
                <a:latin typeface="Consolas"/>
                <a:ea typeface="Consolas"/>
                <a:cs typeface="Consolas"/>
                <a:sym typeface="Consolas"/>
              </a:rPr>
              <a:t>Node h = null;</a:t>
            </a:r>
            <a:br>
              <a:rPr lang="en-US" sz="1700" dirty="0">
                <a:latin typeface="Consolas"/>
                <a:ea typeface="Consolas"/>
                <a:cs typeface="Consolas"/>
                <a:sym typeface="Consolas"/>
              </a:rPr>
            </a:br>
            <a:r>
              <a:rPr lang="en-US" sz="1700" dirty="0">
                <a:latin typeface="Consolas"/>
                <a:ea typeface="Consolas"/>
                <a:cs typeface="Consolas"/>
                <a:sym typeface="Consolas"/>
              </a:rPr>
              <a:t>for (...) {</a:t>
            </a:r>
            <a:br>
              <a:rPr lang="en-US" sz="1700" dirty="0">
                <a:latin typeface="Consolas"/>
                <a:ea typeface="Consolas"/>
                <a:cs typeface="Consolas"/>
                <a:sym typeface="Consolas"/>
              </a:rPr>
            </a:br>
            <a:r>
              <a:rPr lang="en-US" sz="1700" dirty="0">
                <a:latin typeface="Consolas"/>
                <a:ea typeface="Consolas"/>
                <a:cs typeface="Consolas"/>
                <a:sym typeface="Consolas"/>
              </a:rPr>
              <a:t>    Node </a:t>
            </a:r>
            <a:r>
              <a:rPr lang="en-US" sz="1700" dirty="0">
                <a:highlight>
                  <a:srgbClr val="FFE599"/>
                </a:highlight>
                <a:latin typeface="Consolas"/>
                <a:ea typeface="Consolas"/>
                <a:cs typeface="Consolas"/>
                <a:sym typeface="Consolas"/>
              </a:rPr>
              <a:t>v = new Node</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    if (h != null) {</a:t>
            </a:r>
          </a:p>
          <a:p>
            <a:r>
              <a:rPr lang="en-US" sz="1700" dirty="0">
                <a:latin typeface="Consolas"/>
                <a:ea typeface="Consolas"/>
                <a:cs typeface="Consolas"/>
                <a:sym typeface="Consolas"/>
              </a:rPr>
              <a:t>        </a:t>
            </a:r>
            <a:r>
              <a:rPr lang="en-US" sz="1700" dirty="0" err="1" smtClean="0">
                <a:highlight>
                  <a:srgbClr val="FFE599"/>
                </a:highlight>
                <a:latin typeface="Consolas"/>
                <a:ea typeface="Consolas"/>
                <a:cs typeface="Consolas"/>
                <a:sym typeface="Consolas"/>
              </a:rPr>
              <a:t>v.next</a:t>
            </a:r>
            <a:r>
              <a:rPr lang="en-US" sz="1700" dirty="0" smtClean="0">
                <a:highlight>
                  <a:srgbClr val="FFE599"/>
                </a:highlight>
                <a:latin typeface="Consolas"/>
                <a:ea typeface="Consolas"/>
                <a:cs typeface="Consolas"/>
                <a:sym typeface="Consolas"/>
              </a:rPr>
              <a:t> = h</a:t>
            </a:r>
            <a:r>
              <a:rPr lang="en-US" sz="1700" dirty="0" smtClean="0">
                <a:latin typeface="Consolas"/>
                <a:ea typeface="Consolas"/>
                <a:cs typeface="Consolas"/>
                <a:sym typeface="Consolas"/>
              </a:rPr>
              <a:t>;</a:t>
            </a:r>
            <a:r>
              <a:rPr lang="en-US" sz="1700" dirty="0">
                <a:latin typeface="Consolas"/>
                <a:ea typeface="Consolas"/>
                <a:cs typeface="Consolas"/>
                <a:sym typeface="Consolas"/>
              </a:rPr>
              <a:t/>
            </a:r>
            <a:br>
              <a:rPr lang="en-US" sz="1700" dirty="0">
                <a:latin typeface="Consolas"/>
                <a:ea typeface="Consolas"/>
                <a:cs typeface="Consolas"/>
                <a:sym typeface="Consolas"/>
              </a:rPr>
            </a:br>
            <a:r>
              <a:rPr lang="en-US" sz="1700" dirty="0">
                <a:latin typeface="Consolas"/>
                <a:ea typeface="Consolas"/>
                <a:cs typeface="Consolas"/>
                <a:sym typeface="Consolas"/>
              </a:rPr>
              <a:t>        </a:t>
            </a:r>
            <a:r>
              <a:rPr lang="en-US" sz="1700" dirty="0" err="1" smtClean="0">
                <a:highlight>
                  <a:srgbClr val="FFE599"/>
                </a:highlight>
                <a:latin typeface="Consolas"/>
                <a:ea typeface="Consolas"/>
                <a:cs typeface="Consolas"/>
                <a:sym typeface="Consolas"/>
              </a:rPr>
              <a:t>h.prev</a:t>
            </a:r>
            <a:r>
              <a:rPr lang="en-US" sz="1700" dirty="0">
                <a:highlight>
                  <a:srgbClr val="FFE599"/>
                </a:highlight>
                <a:latin typeface="Consolas"/>
                <a:ea typeface="Consolas"/>
                <a:cs typeface="Consolas"/>
                <a:sym typeface="Consolas"/>
              </a:rPr>
              <a:t> </a:t>
            </a:r>
            <a:r>
              <a:rPr lang="en-US" sz="1700" dirty="0" smtClean="0">
                <a:highlight>
                  <a:srgbClr val="FFE599"/>
                </a:highlight>
                <a:latin typeface="Consolas"/>
                <a:ea typeface="Consolas"/>
                <a:cs typeface="Consolas"/>
                <a:sym typeface="Consolas"/>
              </a:rPr>
              <a:t>= </a:t>
            </a:r>
            <a:r>
              <a:rPr lang="en-US" sz="1700" dirty="0">
                <a:highlight>
                  <a:srgbClr val="FFE599"/>
                </a:highlight>
                <a:latin typeface="Consolas"/>
                <a:ea typeface="Consolas"/>
                <a:cs typeface="Consolas"/>
                <a:sym typeface="Consolas"/>
              </a:rPr>
              <a:t>v</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    }</a:t>
            </a:r>
          </a:p>
          <a:p>
            <a:r>
              <a:rPr lang="en-US" sz="1700" dirty="0">
                <a:latin typeface="Consolas"/>
                <a:ea typeface="Consolas"/>
                <a:cs typeface="Consolas"/>
                <a:sym typeface="Consolas"/>
              </a:rPr>
              <a:t>    </a:t>
            </a:r>
            <a:r>
              <a:rPr lang="en-US" sz="1700" dirty="0">
                <a:highlight>
                  <a:srgbClr val="FFE599"/>
                </a:highlight>
                <a:latin typeface="Consolas"/>
                <a:ea typeface="Consolas"/>
                <a:cs typeface="Consolas"/>
                <a:sym typeface="Consolas"/>
              </a:rPr>
              <a:t>h = v</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a:t>
            </a:r>
            <a:br>
              <a:rPr lang="en-US" sz="1700" dirty="0">
                <a:latin typeface="Consolas"/>
                <a:ea typeface="Consolas"/>
                <a:cs typeface="Consolas"/>
                <a:sym typeface="Consolas"/>
              </a:rPr>
            </a:br>
            <a:endParaRPr lang="en-US" sz="1700" dirty="0">
              <a:latin typeface="Consolas"/>
              <a:ea typeface="Consolas"/>
              <a:cs typeface="Consolas"/>
              <a:sym typeface="Consolas"/>
            </a:endParaRPr>
          </a:p>
        </p:txBody>
      </p:sp>
      <p:sp>
        <p:nvSpPr>
          <p:cNvPr id="14" name="Shape 680"/>
          <p:cNvSpPr/>
          <p:nvPr/>
        </p:nvSpPr>
        <p:spPr>
          <a:xfrm>
            <a:off x="487499" y="1854975"/>
            <a:ext cx="3129600" cy="3780300"/>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Shape 74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Classifying Pointer Analysis Algorithms</a:t>
            </a:r>
          </a:p>
        </p:txBody>
      </p:sp>
      <p:sp>
        <p:nvSpPr>
          <p:cNvPr id="743" name="Shape 743"/>
          <p:cNvSpPr txBox="1">
            <a:spLocks noGrp="1"/>
          </p:cNvSpPr>
          <p:nvPr>
            <p:ph idx="1"/>
          </p:nvPr>
        </p:nvSpPr>
        <p:spPr>
          <a:prstGeom prst="rect">
            <a:avLst/>
          </a:prstGeom>
          <a:noFill/>
          <a:ln>
            <a:noFill/>
          </a:ln>
        </p:spPr>
        <p:txBody>
          <a:bodyPr vert="horz" lIns="91425" tIns="45700" rIns="91425" bIns="45700" rtlCol="0" anchor="t" anchorCtr="0">
            <a:noAutofit/>
          </a:bodyPr>
          <a:lstStyle/>
          <a:p>
            <a:pPr marL="457200" indent="-228600">
              <a:lnSpc>
                <a:spcPct val="90000"/>
              </a:lnSpc>
              <a:spcBef>
                <a:spcPts val="500"/>
              </a:spcBef>
              <a:buFont typeface="Shadows Into Light"/>
            </a:pPr>
            <a:r>
              <a:rPr lang="en-US" dirty="0">
                <a:sym typeface="Shadows Into Light"/>
              </a:rPr>
              <a:t>Is it flow-sensitive?</a:t>
            </a:r>
          </a:p>
          <a:p>
            <a:pPr marL="0" indent="0">
              <a:lnSpc>
                <a:spcPct val="90000"/>
              </a:lnSpc>
              <a:spcBef>
                <a:spcPts val="500"/>
              </a:spcBef>
              <a:buNone/>
            </a:pPr>
            <a:endParaRPr dirty="0">
              <a:sym typeface="Shadows Into Light"/>
            </a:endParaRPr>
          </a:p>
          <a:p>
            <a:pPr marL="457200" indent="-228600">
              <a:lnSpc>
                <a:spcPct val="90000"/>
              </a:lnSpc>
              <a:spcBef>
                <a:spcPts val="500"/>
              </a:spcBef>
              <a:buFont typeface="Shadows Into Light"/>
            </a:pPr>
            <a:r>
              <a:rPr lang="en-US" dirty="0">
                <a:sym typeface="Shadows Into Light"/>
              </a:rPr>
              <a:t>Is it context-sensitive?</a:t>
            </a:r>
          </a:p>
          <a:p>
            <a:pPr marL="0" indent="0">
              <a:lnSpc>
                <a:spcPct val="90000"/>
              </a:lnSpc>
              <a:spcBef>
                <a:spcPts val="500"/>
              </a:spcBef>
              <a:buNone/>
            </a:pPr>
            <a:endParaRPr dirty="0">
              <a:sym typeface="Shadows Into Light"/>
            </a:endParaRPr>
          </a:p>
          <a:p>
            <a:pPr marL="457200" indent="-228600">
              <a:lnSpc>
                <a:spcPct val="90000"/>
              </a:lnSpc>
              <a:spcBef>
                <a:spcPts val="500"/>
              </a:spcBef>
              <a:buFont typeface="Shadows Into Light"/>
            </a:pPr>
            <a:r>
              <a:rPr lang="en-US" dirty="0">
                <a:sym typeface="Shadows Into Light"/>
              </a:rPr>
              <a:t>What heap abstraction scheme is used?</a:t>
            </a:r>
          </a:p>
          <a:p>
            <a:pPr marL="0" indent="0">
              <a:lnSpc>
                <a:spcPct val="90000"/>
              </a:lnSpc>
              <a:spcBef>
                <a:spcPts val="500"/>
              </a:spcBef>
              <a:buNone/>
            </a:pPr>
            <a:endParaRPr dirty="0">
              <a:sym typeface="Shadows Into Light"/>
            </a:endParaRPr>
          </a:p>
          <a:p>
            <a:pPr marL="457200" indent="-228600">
              <a:lnSpc>
                <a:spcPct val="90000"/>
              </a:lnSpc>
              <a:spcBef>
                <a:spcPts val="500"/>
              </a:spcBef>
              <a:buFont typeface="Shadows Into Light"/>
            </a:pPr>
            <a:r>
              <a:rPr lang="en-US" dirty="0">
                <a:sym typeface="Shadows Into Light"/>
              </a:rPr>
              <a:t>How are aggregate data types modeled?</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9" name="Shape 74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Flow Sensitivity</a:t>
            </a:r>
          </a:p>
        </p:txBody>
      </p:sp>
      <p:sp>
        <p:nvSpPr>
          <p:cNvPr id="748" name="Shape 748"/>
          <p:cNvSpPr txBox="1">
            <a:spLocks noGrp="1"/>
          </p:cNvSpPr>
          <p:nvPr>
            <p:ph idx="1"/>
          </p:nvPr>
        </p:nvSpPr>
        <p:spPr>
          <a:prstGeom prst="rect">
            <a:avLst/>
          </a:prstGeom>
          <a:noFill/>
          <a:ln>
            <a:noFill/>
          </a:ln>
        </p:spPr>
        <p:txBody>
          <a:bodyPr vert="horz" lIns="91425" tIns="45700" rIns="91425" bIns="45700" rtlCol="0" anchor="t" anchorCtr="0">
            <a:noAutofit/>
          </a:bodyPr>
          <a:lstStyle/>
          <a:p>
            <a:pPr marL="457200" indent="-228600">
              <a:lnSpc>
                <a:spcPct val="90000"/>
              </a:lnSpc>
              <a:spcBef>
                <a:spcPts val="500"/>
              </a:spcBef>
              <a:buFont typeface="Shadows Into Light"/>
            </a:pPr>
            <a:r>
              <a:rPr lang="en-US" sz="2800" dirty="0">
                <a:sym typeface="Shadows Into Light"/>
              </a:rPr>
              <a:t>How to model control-flow </a:t>
            </a:r>
            <a:r>
              <a:rPr lang="en-US" sz="2800" b="1" dirty="0">
                <a:solidFill>
                  <a:schemeClr val="tx2">
                    <a:lumMod val="60000"/>
                    <a:lumOff val="40000"/>
                  </a:schemeClr>
                </a:solidFill>
                <a:sym typeface="Shadows Into Light"/>
              </a:rPr>
              <a:t>within</a:t>
            </a:r>
            <a:r>
              <a:rPr lang="en-US" sz="2800" dirty="0">
                <a:sym typeface="Shadows Into Light"/>
              </a:rPr>
              <a:t> a </a:t>
            </a:r>
            <a:r>
              <a:rPr lang="en-US" sz="2800" dirty="0" smtClean="0">
                <a:sym typeface="Shadows Into Light"/>
              </a:rPr>
              <a:t>procedure</a:t>
            </a:r>
          </a:p>
          <a:p>
            <a:pPr marL="457200" indent="-228600">
              <a:lnSpc>
                <a:spcPct val="90000"/>
              </a:lnSpc>
              <a:spcBef>
                <a:spcPts val="500"/>
              </a:spcBef>
              <a:buFont typeface="Shadows Into Light"/>
            </a:pPr>
            <a:endParaRPr lang="en-US" dirty="0">
              <a:sym typeface="Shadows Into Light"/>
            </a:endParaRPr>
          </a:p>
          <a:p>
            <a:pPr marL="457200" indent="-228600">
              <a:lnSpc>
                <a:spcPct val="90000"/>
              </a:lnSpc>
              <a:spcBef>
                <a:spcPts val="500"/>
              </a:spcBef>
              <a:buFont typeface="Shadows Into Light"/>
            </a:pPr>
            <a:r>
              <a:rPr lang="en-US" sz="2800" dirty="0" smtClean="0">
                <a:sym typeface="Shadows Into Light"/>
              </a:rPr>
              <a:t>Two </a:t>
            </a:r>
            <a:r>
              <a:rPr lang="en-US" sz="2800" dirty="0">
                <a:sym typeface="Shadows Into Light"/>
              </a:rPr>
              <a:t>kinds: flow-insensitive vs. flow-sensitive</a:t>
            </a:r>
          </a:p>
          <a:p>
            <a:pPr marL="0" indent="0">
              <a:lnSpc>
                <a:spcPct val="90000"/>
              </a:lnSpc>
              <a:spcBef>
                <a:spcPts val="500"/>
              </a:spcBef>
              <a:buNone/>
            </a:pPr>
            <a:endParaRPr dirty="0">
              <a:sym typeface="Shadows Into Light"/>
            </a:endParaRPr>
          </a:p>
          <a:p>
            <a:pPr marL="457200" indent="-228600">
              <a:lnSpc>
                <a:spcPct val="90000"/>
              </a:lnSpc>
              <a:spcBef>
                <a:spcPts val="500"/>
              </a:spcBef>
              <a:buFont typeface="Shadows Into Light"/>
            </a:pPr>
            <a:r>
              <a:rPr lang="en-US" sz="2800" dirty="0">
                <a:sym typeface="Shadows Into Light"/>
              </a:rPr>
              <a:t>Flow-insensitive == </a:t>
            </a:r>
            <a:r>
              <a:rPr lang="en-US" sz="2800" b="1" dirty="0">
                <a:solidFill>
                  <a:schemeClr val="tx2">
                    <a:lumMod val="60000"/>
                    <a:lumOff val="40000"/>
                  </a:schemeClr>
                </a:solidFill>
                <a:sym typeface="Shadows Into Light"/>
              </a:rPr>
              <a:t>weak updates</a:t>
            </a:r>
          </a:p>
          <a:p>
            <a:pPr marL="914400" lvl="1" indent="-228600">
              <a:lnSpc>
                <a:spcPct val="90000"/>
              </a:lnSpc>
              <a:spcBef>
                <a:spcPts val="500"/>
              </a:spcBef>
              <a:buFont typeface="Shadows Into Light"/>
            </a:pPr>
            <a:r>
              <a:rPr lang="en-US" dirty="0">
                <a:sym typeface="Shadows Into Light"/>
              </a:rPr>
              <a:t>Suffices for may-alias analysis</a:t>
            </a:r>
            <a:br>
              <a:rPr lang="en-US" dirty="0">
                <a:sym typeface="Shadows Into Light"/>
              </a:rPr>
            </a:br>
            <a:endParaRPr lang="en-US" dirty="0">
              <a:sym typeface="Shadows Into Light"/>
            </a:endParaRPr>
          </a:p>
          <a:p>
            <a:pPr marL="457200" indent="-228600">
              <a:lnSpc>
                <a:spcPct val="90000"/>
              </a:lnSpc>
              <a:spcBef>
                <a:spcPts val="500"/>
              </a:spcBef>
              <a:buFont typeface="Shadows Into Light"/>
            </a:pPr>
            <a:r>
              <a:rPr lang="en-US" sz="2800" dirty="0">
                <a:sym typeface="Shadows Into Light"/>
              </a:rPr>
              <a:t>Flow-sensitive == </a:t>
            </a:r>
            <a:r>
              <a:rPr lang="en-US" sz="2800" b="1" dirty="0">
                <a:solidFill>
                  <a:schemeClr val="tx2">
                    <a:lumMod val="60000"/>
                    <a:lumOff val="40000"/>
                  </a:schemeClr>
                </a:solidFill>
                <a:sym typeface="Shadows Into Light"/>
              </a:rPr>
              <a:t>strong updates</a:t>
            </a:r>
          </a:p>
          <a:p>
            <a:pPr marL="914400" lvl="1" indent="-228600">
              <a:lnSpc>
                <a:spcPct val="90000"/>
              </a:lnSpc>
              <a:spcBef>
                <a:spcPts val="500"/>
              </a:spcBef>
              <a:buFont typeface="Shadows Into Light"/>
            </a:pPr>
            <a:r>
              <a:rPr lang="en-US" dirty="0">
                <a:sym typeface="Shadows Into Light"/>
              </a:rPr>
              <a:t>Required for must-alias analysis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Shape 755"/>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Context Sensitivity</a:t>
            </a:r>
          </a:p>
        </p:txBody>
      </p:sp>
      <p:sp>
        <p:nvSpPr>
          <p:cNvPr id="754" name="Shape 754"/>
          <p:cNvSpPr txBox="1">
            <a:spLocks noGrp="1"/>
          </p:cNvSpPr>
          <p:nvPr>
            <p:ph idx="1"/>
          </p:nvPr>
        </p:nvSpPr>
        <p:spPr>
          <a:prstGeom prst="rect">
            <a:avLst/>
          </a:prstGeom>
          <a:noFill/>
          <a:ln>
            <a:noFill/>
          </a:ln>
        </p:spPr>
        <p:txBody>
          <a:bodyPr vert="horz" lIns="91425" tIns="45700" rIns="91425" bIns="45700" rtlCol="0" anchor="t" anchorCtr="0">
            <a:noAutofit/>
          </a:bodyPr>
          <a:lstStyle/>
          <a:p>
            <a:pPr marL="457200" indent="-406400">
              <a:lnSpc>
                <a:spcPct val="90000"/>
              </a:lnSpc>
              <a:spcBef>
                <a:spcPts val="500"/>
              </a:spcBef>
              <a:buSzPct val="100000"/>
              <a:buFont typeface="Shadows Into Light"/>
            </a:pPr>
            <a:r>
              <a:rPr lang="en-US" sz="2800" dirty="0">
                <a:sym typeface="Shadows Into Light"/>
              </a:rPr>
              <a:t>How to model control-flow </a:t>
            </a:r>
            <a:r>
              <a:rPr lang="en-US" sz="2800" b="1" dirty="0">
                <a:solidFill>
                  <a:schemeClr val="tx2">
                    <a:lumMod val="60000"/>
                    <a:lumOff val="40000"/>
                  </a:schemeClr>
                </a:solidFill>
                <a:sym typeface="Shadows Into Light"/>
              </a:rPr>
              <a:t>across</a:t>
            </a:r>
            <a:r>
              <a:rPr lang="en-US" sz="2800" dirty="0">
                <a:solidFill>
                  <a:schemeClr val="tx2">
                    <a:lumMod val="60000"/>
                    <a:lumOff val="40000"/>
                  </a:schemeClr>
                </a:solidFill>
                <a:sym typeface="Shadows Into Light"/>
              </a:rPr>
              <a:t> </a:t>
            </a:r>
            <a:r>
              <a:rPr lang="en-US" sz="2800" dirty="0" smtClean="0">
                <a:sym typeface="Shadows Into Light"/>
              </a:rPr>
              <a:t>procedures</a:t>
            </a:r>
          </a:p>
          <a:p>
            <a:pPr marL="457200" indent="-406400">
              <a:lnSpc>
                <a:spcPct val="90000"/>
              </a:lnSpc>
              <a:spcBef>
                <a:spcPts val="500"/>
              </a:spcBef>
              <a:buSzPct val="100000"/>
              <a:buFont typeface="Shadows Into Light"/>
            </a:pPr>
            <a:endParaRPr lang="en-US" sz="2800" dirty="0">
              <a:sym typeface="Shadows Into Light"/>
            </a:endParaRPr>
          </a:p>
          <a:p>
            <a:pPr marL="457200" indent="-406400">
              <a:lnSpc>
                <a:spcPct val="90000"/>
              </a:lnSpc>
              <a:spcBef>
                <a:spcPts val="500"/>
              </a:spcBef>
              <a:buSzPct val="100000"/>
              <a:buFont typeface="Shadows Into Light"/>
            </a:pPr>
            <a:r>
              <a:rPr lang="en-US" sz="2800" dirty="0" smtClean="0">
                <a:sym typeface="Shadows Into Light"/>
              </a:rPr>
              <a:t>Two </a:t>
            </a:r>
            <a:r>
              <a:rPr lang="en-US" sz="2800" dirty="0">
                <a:sym typeface="Shadows Into Light"/>
              </a:rPr>
              <a:t>kinds: context-insensitive vs. </a:t>
            </a:r>
            <a:r>
              <a:rPr lang="en-US" sz="2800" dirty="0" smtClean="0">
                <a:sym typeface="Shadows Into Light"/>
              </a:rPr>
              <a:t>context-sensitive</a:t>
            </a:r>
            <a:r>
              <a:rPr lang="en-US" sz="2800" dirty="0">
                <a:sym typeface="Shadows Into Light"/>
              </a:rPr>
              <a:t/>
            </a:r>
            <a:br>
              <a:rPr lang="en-US" sz="2800" dirty="0">
                <a:sym typeface="Shadows Into Light"/>
              </a:rPr>
            </a:br>
            <a:endParaRPr lang="en-US" sz="2800" dirty="0">
              <a:sym typeface="Shadows Into Light"/>
            </a:endParaRPr>
          </a:p>
          <a:p>
            <a:pPr marL="457200" indent="-406400">
              <a:lnSpc>
                <a:spcPct val="90000"/>
              </a:lnSpc>
              <a:spcBef>
                <a:spcPts val="500"/>
              </a:spcBef>
              <a:buSzPct val="100000"/>
              <a:buFont typeface="Shadows Into Light"/>
            </a:pPr>
            <a:r>
              <a:rPr lang="en-US" sz="2800" dirty="0">
                <a:sym typeface="Shadows Into Light"/>
              </a:rPr>
              <a:t>Context-insensitive: analyze each procedure once</a:t>
            </a:r>
          </a:p>
          <a:p>
            <a:pPr marL="0" indent="0">
              <a:lnSpc>
                <a:spcPct val="90000"/>
              </a:lnSpc>
              <a:spcBef>
                <a:spcPts val="500"/>
              </a:spcBef>
              <a:buNone/>
            </a:pPr>
            <a:endParaRPr lang="en-US" sz="2800" dirty="0">
              <a:sym typeface="Shadows Into Light"/>
            </a:endParaRPr>
          </a:p>
          <a:p>
            <a:pPr marL="457200" indent="-406400">
              <a:lnSpc>
                <a:spcPct val="90000"/>
              </a:lnSpc>
              <a:spcBef>
                <a:spcPts val="500"/>
              </a:spcBef>
              <a:buSzPct val="100000"/>
              <a:buFont typeface="Shadows Into Light"/>
            </a:pPr>
            <a:r>
              <a:rPr lang="en-US" sz="2800" dirty="0">
                <a:sym typeface="Shadows Into Light"/>
              </a:rPr>
              <a:t>Context-sensitive: analyze each procedure possibly</a:t>
            </a:r>
            <a:br>
              <a:rPr lang="en-US" sz="2800" dirty="0">
                <a:sym typeface="Shadows Into Light"/>
              </a:rPr>
            </a:br>
            <a:r>
              <a:rPr lang="en-US" sz="2800" dirty="0">
                <a:sym typeface="Shadows Into Light"/>
              </a:rPr>
              <a:t>multiple times, once per abstract calling context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Shape 761"/>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Heap Abstraction</a:t>
            </a:r>
          </a:p>
        </p:txBody>
      </p:sp>
      <p:sp>
        <p:nvSpPr>
          <p:cNvPr id="760" name="Shape 760"/>
          <p:cNvSpPr txBox="1">
            <a:spLocks noGrp="1"/>
          </p:cNvSpPr>
          <p:nvPr>
            <p:ph idx="1"/>
          </p:nvPr>
        </p:nvSpPr>
        <p:spPr>
          <a:xfrm>
            <a:off x="457200" y="1600201"/>
            <a:ext cx="8559478" cy="4525963"/>
          </a:xfrm>
          <a:prstGeom prst="rect">
            <a:avLst/>
          </a:prstGeom>
          <a:noFill/>
          <a:ln>
            <a:noFill/>
          </a:ln>
        </p:spPr>
        <p:txBody>
          <a:bodyPr vert="horz" lIns="91425" tIns="45700" rIns="91425" bIns="45700" rtlCol="0" anchor="t" anchorCtr="0">
            <a:noAutofit/>
          </a:bodyPr>
          <a:lstStyle/>
          <a:p>
            <a:pPr marL="457200" indent="-393700">
              <a:lnSpc>
                <a:spcPct val="90000"/>
              </a:lnSpc>
              <a:spcBef>
                <a:spcPts val="500"/>
              </a:spcBef>
              <a:buSzPct val="100000"/>
              <a:buFont typeface="Shadows Into Light"/>
            </a:pPr>
            <a:r>
              <a:rPr lang="en-US" sz="2800" dirty="0">
                <a:sym typeface="Shadows Into Light"/>
              </a:rPr>
              <a:t>Scheme to partition unbounded set of concrete objects into finitely many </a:t>
            </a:r>
            <a:r>
              <a:rPr lang="en-US" sz="2800" dirty="0">
                <a:solidFill>
                  <a:schemeClr val="accent6"/>
                </a:solidFill>
                <a:sym typeface="Shadows Into Light"/>
              </a:rPr>
              <a:t>abstract objects </a:t>
            </a:r>
            <a:r>
              <a:rPr lang="en-US" sz="2800" dirty="0">
                <a:solidFill>
                  <a:schemeClr val="tx2">
                    <a:lumMod val="60000"/>
                    <a:lumOff val="40000"/>
                  </a:schemeClr>
                </a:solidFill>
                <a:sym typeface="Shadows Into Light"/>
              </a:rPr>
              <a:t>(</a:t>
            </a:r>
            <a:r>
              <a:rPr lang="en-US" sz="2800" dirty="0" smtClean="0">
                <a:solidFill>
                  <a:schemeClr val="tx2">
                    <a:lumMod val="60000"/>
                    <a:lumOff val="40000"/>
                  </a:schemeClr>
                </a:solidFill>
                <a:sym typeface="Shadows Into Light"/>
              </a:rPr>
              <a:t>oval</a:t>
            </a:r>
            <a:br>
              <a:rPr lang="en-US" sz="2800" dirty="0" smtClean="0">
                <a:solidFill>
                  <a:schemeClr val="tx2">
                    <a:lumMod val="60000"/>
                    <a:lumOff val="40000"/>
                  </a:schemeClr>
                </a:solidFill>
                <a:sym typeface="Shadows Into Light"/>
              </a:rPr>
            </a:br>
            <a:r>
              <a:rPr lang="en-US" sz="2800" dirty="0" smtClean="0">
                <a:solidFill>
                  <a:schemeClr val="tx2">
                    <a:lumMod val="60000"/>
                    <a:lumOff val="40000"/>
                  </a:schemeClr>
                </a:solidFill>
                <a:sym typeface="Shadows Into Light"/>
              </a:rPr>
              <a:t>nodes </a:t>
            </a:r>
            <a:r>
              <a:rPr lang="en-US" sz="2800" dirty="0">
                <a:solidFill>
                  <a:schemeClr val="tx2">
                    <a:lumMod val="60000"/>
                    <a:lumOff val="40000"/>
                  </a:schemeClr>
                </a:solidFill>
                <a:sym typeface="Shadows Into Light"/>
              </a:rPr>
              <a:t>in points-to graph)</a:t>
            </a:r>
          </a:p>
          <a:p>
            <a:pPr marL="0" indent="0">
              <a:lnSpc>
                <a:spcPct val="90000"/>
              </a:lnSpc>
              <a:spcBef>
                <a:spcPts val="500"/>
              </a:spcBef>
              <a:buNone/>
            </a:pPr>
            <a:endParaRPr dirty="0">
              <a:sym typeface="Shadows Into Light"/>
            </a:endParaRPr>
          </a:p>
          <a:p>
            <a:pPr marL="457200" indent="-393700">
              <a:lnSpc>
                <a:spcPct val="90000"/>
              </a:lnSpc>
              <a:spcBef>
                <a:spcPts val="500"/>
              </a:spcBef>
              <a:buSzPct val="100000"/>
              <a:buFont typeface="Shadows Into Light"/>
            </a:pPr>
            <a:r>
              <a:rPr lang="en-US" sz="2800" dirty="0">
                <a:sym typeface="Shadows Into Light"/>
              </a:rPr>
              <a:t>Ensures that pointer analysis terminates</a:t>
            </a:r>
          </a:p>
          <a:p>
            <a:pPr marL="0" indent="0">
              <a:lnSpc>
                <a:spcPct val="90000"/>
              </a:lnSpc>
              <a:spcBef>
                <a:spcPts val="500"/>
              </a:spcBef>
              <a:buNone/>
            </a:pPr>
            <a:endParaRPr dirty="0">
              <a:sym typeface="Shadows Into Light"/>
            </a:endParaRPr>
          </a:p>
          <a:p>
            <a:pPr marL="457200" indent="-393700">
              <a:lnSpc>
                <a:spcPct val="90000"/>
              </a:lnSpc>
              <a:spcBef>
                <a:spcPts val="500"/>
              </a:spcBef>
              <a:buClr>
                <a:schemeClr val="dk1"/>
              </a:buClr>
              <a:buSzPct val="100000"/>
              <a:buFont typeface="Shadows Into Light"/>
            </a:pPr>
            <a:r>
              <a:rPr lang="en-US" sz="2800" dirty="0">
                <a:sym typeface="Shadows Into Light"/>
              </a:rPr>
              <a:t>Many sound schemes, varying in precision </a:t>
            </a:r>
            <a:r>
              <a:rPr lang="en-US" sz="2800" dirty="0" smtClean="0">
                <a:sym typeface="Shadows Into Light"/>
              </a:rPr>
              <a:t>&amp; </a:t>
            </a:r>
            <a:r>
              <a:rPr lang="en-US" sz="2800" dirty="0">
                <a:sym typeface="Shadows Into Light"/>
              </a:rPr>
              <a:t>efficiency</a:t>
            </a:r>
          </a:p>
          <a:p>
            <a:pPr marL="914400" lvl="1" indent="-393700">
              <a:lnSpc>
                <a:spcPct val="90000"/>
              </a:lnSpc>
              <a:spcBef>
                <a:spcPts val="500"/>
              </a:spcBef>
              <a:buSzPct val="100000"/>
              <a:buFont typeface="Shadows Into Light"/>
            </a:pPr>
            <a:r>
              <a:rPr lang="en-US" dirty="0">
                <a:sym typeface="Shadows Into Light"/>
              </a:rPr>
              <a:t>Too few abstract objects </a:t>
            </a:r>
            <a:r>
              <a:rPr lang="en-US" dirty="0" smtClean="0">
                <a:sym typeface="Shadows Into Light"/>
              </a:rPr>
              <a:t>=&gt; </a:t>
            </a:r>
            <a:r>
              <a:rPr lang="en-US" dirty="0">
                <a:sym typeface="Shadows Into Light"/>
              </a:rPr>
              <a:t>efficient but imprecise</a:t>
            </a:r>
          </a:p>
          <a:p>
            <a:pPr marL="914400" lvl="1" indent="-393700">
              <a:lnSpc>
                <a:spcPct val="90000"/>
              </a:lnSpc>
              <a:spcBef>
                <a:spcPts val="500"/>
              </a:spcBef>
              <a:buSzPct val="100000"/>
              <a:buFont typeface="Shadows Into Light"/>
            </a:pPr>
            <a:r>
              <a:rPr lang="en-US" dirty="0">
                <a:sym typeface="Shadows Into Light"/>
              </a:rPr>
              <a:t>Too many abstract objects =&gt; expensive but precise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7" name="Shape 76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Scheme #1: Allocation-Site Based</a:t>
            </a:r>
          </a:p>
        </p:txBody>
      </p:sp>
      <p:sp>
        <p:nvSpPr>
          <p:cNvPr id="766" name="Shape 766"/>
          <p:cNvSpPr txBox="1">
            <a:spLocks noGrp="1"/>
          </p:cNvSpPr>
          <p:nvPr>
            <p:ph idx="1"/>
          </p:nvPr>
        </p:nvSpPr>
        <p:spPr>
          <a:xfrm>
            <a:off x="457200" y="1600201"/>
            <a:ext cx="5769014" cy="4492689"/>
          </a:xfrm>
          <a:prstGeom prst="rect">
            <a:avLst/>
          </a:prstGeom>
          <a:noFill/>
          <a:ln>
            <a:noFill/>
          </a:ln>
        </p:spPr>
        <p:txBody>
          <a:bodyPr vert="horz" lIns="91425" tIns="45700" rIns="91425" bIns="45700" rtlCol="0" anchor="t" anchorCtr="0">
            <a:noAutofit/>
          </a:bodyPr>
          <a:lstStyle/>
          <a:p>
            <a:pPr marL="0" indent="0">
              <a:lnSpc>
                <a:spcPct val="90000"/>
              </a:lnSpc>
              <a:spcBef>
                <a:spcPts val="500"/>
              </a:spcBef>
              <a:buNone/>
            </a:pPr>
            <a:r>
              <a:rPr lang="en-US" sz="2600" dirty="0">
                <a:sym typeface="Shadows Into Light"/>
              </a:rPr>
              <a:t>One abstract object per </a:t>
            </a:r>
            <a:r>
              <a:rPr lang="en-US" sz="2600" b="1" dirty="0">
                <a:solidFill>
                  <a:schemeClr val="tx2">
                    <a:lumMod val="60000"/>
                    <a:lumOff val="40000"/>
                  </a:schemeClr>
                </a:solidFill>
                <a:sym typeface="Shadows Into Light"/>
              </a:rPr>
              <a:t>allocation</a:t>
            </a:r>
            <a:r>
              <a:rPr lang="en-US" sz="2600" dirty="0">
                <a:sym typeface="Shadows Into Light"/>
              </a:rPr>
              <a:t> </a:t>
            </a:r>
            <a:r>
              <a:rPr lang="en-US" sz="2600" b="1" dirty="0">
                <a:solidFill>
                  <a:schemeClr val="tx2">
                    <a:lumMod val="60000"/>
                    <a:lumOff val="40000"/>
                  </a:schemeClr>
                </a:solidFill>
                <a:sym typeface="Shadows Into Light"/>
              </a:rPr>
              <a:t>site</a:t>
            </a:r>
          </a:p>
          <a:p>
            <a:pPr marL="0" indent="0" algn="ctr">
              <a:lnSpc>
                <a:spcPct val="90000"/>
              </a:lnSpc>
              <a:spcBef>
                <a:spcPts val="500"/>
              </a:spcBef>
              <a:buNone/>
            </a:pPr>
            <a:endParaRPr sz="2800" dirty="0">
              <a:sym typeface="Shadows Into Light"/>
            </a:endParaRPr>
          </a:p>
          <a:p>
            <a:pPr marL="0" indent="0">
              <a:lnSpc>
                <a:spcPct val="90000"/>
              </a:lnSpc>
              <a:spcBef>
                <a:spcPts val="500"/>
              </a:spcBef>
              <a:buNone/>
            </a:pPr>
            <a:r>
              <a:rPr lang="en-US" sz="2600" dirty="0">
                <a:sym typeface="Shadows Into Light"/>
              </a:rPr>
              <a:t>Allocation site </a:t>
            </a:r>
            <a:r>
              <a:rPr lang="en-US" sz="2600" dirty="0" smtClean="0">
                <a:sym typeface="Shadows Into Light"/>
              </a:rPr>
              <a:t>identified </a:t>
            </a:r>
            <a:r>
              <a:rPr lang="en-US" sz="2600" dirty="0">
                <a:sym typeface="Shadows Into Light"/>
              </a:rPr>
              <a:t>by:</a:t>
            </a:r>
          </a:p>
          <a:p>
            <a:pPr marL="457200" indent="-381000">
              <a:lnSpc>
                <a:spcPct val="90000"/>
              </a:lnSpc>
              <a:spcBef>
                <a:spcPts val="500"/>
              </a:spcBef>
              <a:buClr>
                <a:srgbClr val="000000"/>
              </a:buClr>
              <a:buSzPct val="100000"/>
              <a:buFont typeface="Shadows Into Light"/>
            </a:pPr>
            <a:r>
              <a:rPr lang="en-US" sz="2600" b="1" dirty="0">
                <a:solidFill>
                  <a:schemeClr val="tx2">
                    <a:lumMod val="60000"/>
                    <a:lumOff val="40000"/>
                  </a:schemeClr>
                </a:solidFill>
                <a:sym typeface="Shadows Into Light"/>
              </a:rPr>
              <a:t>new</a:t>
            </a:r>
            <a:r>
              <a:rPr lang="en-US" sz="2600" dirty="0">
                <a:sym typeface="Shadows Into Light"/>
              </a:rPr>
              <a:t> keyword in Java/C++</a:t>
            </a:r>
          </a:p>
          <a:p>
            <a:pPr marL="457200" indent="-381000">
              <a:lnSpc>
                <a:spcPct val="90000"/>
              </a:lnSpc>
              <a:spcBef>
                <a:spcPts val="500"/>
              </a:spcBef>
              <a:buClr>
                <a:srgbClr val="000000"/>
              </a:buClr>
              <a:buSzPct val="100000"/>
              <a:buFont typeface="Shadows Into Light"/>
            </a:pPr>
            <a:r>
              <a:rPr lang="en-US" sz="2600" b="1" dirty="0" err="1">
                <a:solidFill>
                  <a:schemeClr val="tx2">
                    <a:lumMod val="60000"/>
                    <a:lumOff val="40000"/>
                  </a:schemeClr>
                </a:solidFill>
                <a:sym typeface="Shadows Into Light"/>
              </a:rPr>
              <a:t>malloc</a:t>
            </a:r>
            <a:r>
              <a:rPr lang="en-US" sz="2600" dirty="0">
                <a:sym typeface="Shadows Into Light"/>
              </a:rPr>
              <a:t>() call in C</a:t>
            </a:r>
          </a:p>
          <a:p>
            <a:pPr marL="0" indent="0">
              <a:lnSpc>
                <a:spcPct val="90000"/>
              </a:lnSpc>
              <a:spcBef>
                <a:spcPts val="500"/>
              </a:spcBef>
              <a:buNone/>
            </a:pPr>
            <a:endParaRPr sz="2800" dirty="0">
              <a:sym typeface="Shadows Into Light"/>
            </a:endParaRPr>
          </a:p>
          <a:p>
            <a:pPr marL="0" indent="0">
              <a:lnSpc>
                <a:spcPct val="90000"/>
              </a:lnSpc>
              <a:spcBef>
                <a:spcPts val="500"/>
              </a:spcBef>
              <a:buNone/>
            </a:pPr>
            <a:r>
              <a:rPr lang="en-US" sz="2600" dirty="0">
                <a:sym typeface="Shadows Into Light"/>
              </a:rPr>
              <a:t>Finitely many allocation sites </a:t>
            </a:r>
            <a:r>
              <a:rPr lang="en-US" sz="2600" dirty="0" smtClean="0">
                <a:sym typeface="Shadows Into Light"/>
              </a:rPr>
              <a:t>in a program</a:t>
            </a:r>
            <a:endParaRPr lang="en-US" sz="2600" dirty="0">
              <a:sym typeface="Shadows Into Light"/>
            </a:endParaRPr>
          </a:p>
          <a:p>
            <a:pPr marL="0" indent="0">
              <a:lnSpc>
                <a:spcPct val="90000"/>
              </a:lnSpc>
              <a:spcBef>
                <a:spcPts val="500"/>
              </a:spcBef>
              <a:buNone/>
            </a:pPr>
            <a:r>
              <a:rPr lang="en-US" sz="2600" dirty="0">
                <a:sym typeface="Shadows Into Light"/>
              </a:rPr>
              <a:t>=&gt; finitely many abstract objects</a:t>
            </a:r>
          </a:p>
        </p:txBody>
      </p:sp>
      <p:sp>
        <p:nvSpPr>
          <p:cNvPr id="768" name="Shape 768"/>
          <p:cNvSpPr/>
          <p:nvPr/>
        </p:nvSpPr>
        <p:spPr>
          <a:xfrm>
            <a:off x="6221252" y="2826248"/>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Elevator</a:t>
            </a:r>
          </a:p>
        </p:txBody>
      </p:sp>
      <p:sp>
        <p:nvSpPr>
          <p:cNvPr id="769" name="Shape 769"/>
          <p:cNvSpPr/>
          <p:nvPr/>
        </p:nvSpPr>
        <p:spPr>
          <a:xfrm>
            <a:off x="6616998" y="207087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770" name="Shape 770"/>
          <p:cNvCxnSpPr/>
          <p:nvPr/>
        </p:nvCxnSpPr>
        <p:spPr>
          <a:xfrm rot="10800000" flipH="1">
            <a:off x="6830227" y="2514939"/>
            <a:ext cx="7800" cy="300000"/>
          </a:xfrm>
          <a:prstGeom prst="straightConnector1">
            <a:avLst/>
          </a:prstGeom>
          <a:noFill/>
          <a:ln w="28575" cap="flat" cmpd="sng">
            <a:solidFill>
              <a:srgbClr val="0000FF"/>
            </a:solidFill>
            <a:prstDash val="solid"/>
            <a:round/>
            <a:headEnd type="triangle" w="lg" len="lg"/>
            <a:tailEnd type="none" w="lg" len="lg"/>
          </a:ln>
        </p:spPr>
      </p:cxnSp>
      <p:cxnSp>
        <p:nvCxnSpPr>
          <p:cNvPr id="771" name="Shape 771"/>
          <p:cNvCxnSpPr>
            <a:endCxn id="768" idx="4"/>
          </p:cNvCxnSpPr>
          <p:nvPr/>
        </p:nvCxnSpPr>
        <p:spPr>
          <a:xfrm rot="10800000" flipH="1">
            <a:off x="6222152" y="3244148"/>
            <a:ext cx="631200" cy="369000"/>
          </a:xfrm>
          <a:prstGeom prst="straightConnector1">
            <a:avLst/>
          </a:prstGeom>
          <a:noFill/>
          <a:ln w="28575" cap="flat" cmpd="sng">
            <a:solidFill>
              <a:srgbClr val="FF0000"/>
            </a:solidFill>
            <a:prstDash val="solid"/>
            <a:round/>
            <a:headEnd type="triangle" w="lg" len="lg"/>
            <a:tailEnd type="none" w="lg" len="lg"/>
          </a:ln>
        </p:spPr>
      </p:cxnSp>
      <p:cxnSp>
        <p:nvCxnSpPr>
          <p:cNvPr id="772" name="Shape 772"/>
          <p:cNvCxnSpPr>
            <a:endCxn id="768" idx="4"/>
          </p:cNvCxnSpPr>
          <p:nvPr/>
        </p:nvCxnSpPr>
        <p:spPr>
          <a:xfrm rot="10800000">
            <a:off x="6853352" y="3244148"/>
            <a:ext cx="573900" cy="322200"/>
          </a:xfrm>
          <a:prstGeom prst="straightConnector1">
            <a:avLst/>
          </a:prstGeom>
          <a:noFill/>
          <a:ln w="28575" cap="flat" cmpd="sng">
            <a:solidFill>
              <a:srgbClr val="FF0000"/>
            </a:solidFill>
            <a:prstDash val="solid"/>
            <a:round/>
            <a:headEnd type="triangle" w="lg" len="lg"/>
            <a:tailEnd type="none" w="lg" len="lg"/>
          </a:ln>
        </p:spPr>
      </p:cxnSp>
      <p:sp>
        <p:nvSpPr>
          <p:cNvPr id="773" name="Shape 773"/>
          <p:cNvSpPr/>
          <p:nvPr/>
        </p:nvSpPr>
        <p:spPr>
          <a:xfrm>
            <a:off x="5594025" y="3582255"/>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774" name="Shape 774"/>
          <p:cNvSpPr/>
          <p:nvPr/>
        </p:nvSpPr>
        <p:spPr>
          <a:xfrm>
            <a:off x="7033680" y="3554122"/>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775" name="Shape 775"/>
          <p:cNvSpPr/>
          <p:nvPr/>
        </p:nvSpPr>
        <p:spPr>
          <a:xfrm>
            <a:off x="5640465" y="4394982"/>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Floor</a:t>
            </a:r>
          </a:p>
        </p:txBody>
      </p:sp>
      <p:sp>
        <p:nvSpPr>
          <p:cNvPr id="776" name="Shape 776"/>
          <p:cNvSpPr/>
          <p:nvPr/>
        </p:nvSpPr>
        <p:spPr>
          <a:xfrm>
            <a:off x="7083707" y="4373603"/>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Event</a:t>
            </a:r>
          </a:p>
        </p:txBody>
      </p:sp>
      <p:sp>
        <p:nvSpPr>
          <p:cNvPr id="777" name="Shape 777"/>
          <p:cNvSpPr/>
          <p:nvPr/>
        </p:nvSpPr>
        <p:spPr>
          <a:xfrm>
            <a:off x="5991042" y="519489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cxnSp>
        <p:nvCxnSpPr>
          <p:cNvPr id="778" name="Shape 778"/>
          <p:cNvCxnSpPr>
            <a:stCxn id="775" idx="4"/>
            <a:endCxn id="777" idx="0"/>
          </p:cNvCxnSpPr>
          <p:nvPr/>
        </p:nvCxnSpPr>
        <p:spPr>
          <a:xfrm flipH="1">
            <a:off x="6208214" y="4812882"/>
            <a:ext cx="14400" cy="381900"/>
          </a:xfrm>
          <a:prstGeom prst="straightConnector1">
            <a:avLst/>
          </a:prstGeom>
          <a:noFill/>
          <a:ln w="28575" cap="flat" cmpd="sng">
            <a:solidFill>
              <a:srgbClr val="0000FF"/>
            </a:solidFill>
            <a:prstDash val="solid"/>
            <a:round/>
            <a:headEnd type="triangle" w="lg" len="lg"/>
            <a:tailEnd type="none" w="lg" len="lg"/>
          </a:ln>
        </p:spPr>
      </p:cxnSp>
      <p:sp>
        <p:nvSpPr>
          <p:cNvPr id="779" name="Shape 779"/>
          <p:cNvSpPr/>
          <p:nvPr/>
        </p:nvSpPr>
        <p:spPr>
          <a:xfrm>
            <a:off x="7503117" y="5175515"/>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780" name="Shape 780"/>
          <p:cNvCxnSpPr>
            <a:stCxn id="781" idx="4"/>
            <a:endCxn id="779" idx="0"/>
          </p:cNvCxnSpPr>
          <p:nvPr/>
        </p:nvCxnSpPr>
        <p:spPr>
          <a:xfrm>
            <a:off x="7720317" y="4793615"/>
            <a:ext cx="0" cy="381900"/>
          </a:xfrm>
          <a:prstGeom prst="straightConnector1">
            <a:avLst/>
          </a:prstGeom>
          <a:noFill/>
          <a:ln w="28575" cap="flat" cmpd="sng">
            <a:solidFill>
              <a:srgbClr val="0000FF"/>
            </a:solidFill>
            <a:prstDash val="solid"/>
            <a:round/>
            <a:headEnd type="triangle" w="lg" len="lg"/>
            <a:tailEnd type="none" w="lg" len="lg"/>
          </a:ln>
        </p:spPr>
      </p:cxnSp>
      <p:sp>
        <p:nvSpPr>
          <p:cNvPr id="782" name="Shape 782"/>
          <p:cNvSpPr txBox="1"/>
          <p:nvPr/>
        </p:nvSpPr>
        <p:spPr>
          <a:xfrm>
            <a:off x="5833015" y="3073025"/>
            <a:ext cx="8246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p>
        </p:txBody>
      </p:sp>
      <p:sp>
        <p:nvSpPr>
          <p:cNvPr id="783" name="Shape 783"/>
          <p:cNvSpPr txBox="1"/>
          <p:nvPr/>
        </p:nvSpPr>
        <p:spPr>
          <a:xfrm>
            <a:off x="7195157" y="3037203"/>
            <a:ext cx="9083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events</a:t>
            </a:r>
          </a:p>
        </p:txBody>
      </p:sp>
      <p:cxnSp>
        <p:nvCxnSpPr>
          <p:cNvPr id="784" name="Shape 784"/>
          <p:cNvCxnSpPr>
            <a:stCxn id="775" idx="0"/>
            <a:endCxn id="773" idx="4"/>
          </p:cNvCxnSpPr>
          <p:nvPr/>
        </p:nvCxnSpPr>
        <p:spPr>
          <a:xfrm rot="10800000" flipH="1">
            <a:off x="6222614" y="4000182"/>
            <a:ext cx="3600" cy="394800"/>
          </a:xfrm>
          <a:prstGeom prst="straightConnector1">
            <a:avLst/>
          </a:prstGeom>
          <a:noFill/>
          <a:ln w="28575" cap="flat" cmpd="sng">
            <a:solidFill>
              <a:srgbClr val="FF0000"/>
            </a:solidFill>
            <a:prstDash val="solid"/>
            <a:round/>
            <a:headEnd type="triangle" w="lg" len="lg"/>
            <a:tailEnd type="none" w="lg" len="lg"/>
          </a:ln>
        </p:spPr>
      </p:cxnSp>
      <p:cxnSp>
        <p:nvCxnSpPr>
          <p:cNvPr id="785" name="Shape 785"/>
          <p:cNvCxnSpPr>
            <a:stCxn id="776" idx="0"/>
            <a:endCxn id="774" idx="4"/>
          </p:cNvCxnSpPr>
          <p:nvPr/>
        </p:nvCxnSpPr>
        <p:spPr>
          <a:xfrm rot="10800000">
            <a:off x="7665856" y="3971903"/>
            <a:ext cx="0" cy="401700"/>
          </a:xfrm>
          <a:prstGeom prst="straightConnector1">
            <a:avLst/>
          </a:prstGeom>
          <a:noFill/>
          <a:ln w="28575" cap="flat" cmpd="sng">
            <a:solidFill>
              <a:srgbClr val="FF0000"/>
            </a:solidFill>
            <a:prstDash val="solid"/>
            <a:round/>
            <a:headEnd type="triangle" w="lg" len="lg"/>
            <a:tailEnd type="none" w="lg" len="lg"/>
          </a:ln>
        </p:spPr>
      </p:cxnSp>
      <p:sp>
        <p:nvSpPr>
          <p:cNvPr id="786" name="Shape 786"/>
          <p:cNvSpPr txBox="1"/>
          <p:nvPr/>
        </p:nvSpPr>
        <p:spPr>
          <a:xfrm>
            <a:off x="5727509" y="38907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787" name="Shape 787"/>
          <p:cNvSpPr txBox="1"/>
          <p:nvPr/>
        </p:nvSpPr>
        <p:spPr>
          <a:xfrm>
            <a:off x="7576088" y="38907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Shape 79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Scheme #2: Type Based</a:t>
            </a:r>
          </a:p>
        </p:txBody>
      </p:sp>
      <p:sp>
        <p:nvSpPr>
          <p:cNvPr id="2" name="Content Placeholder 1"/>
          <p:cNvSpPr>
            <a:spLocks noGrp="1"/>
          </p:cNvSpPr>
          <p:nvPr>
            <p:ph idx="1"/>
          </p:nvPr>
        </p:nvSpPr>
        <p:spPr>
          <a:xfrm>
            <a:off x="542209" y="1600201"/>
            <a:ext cx="6686585" cy="4539342"/>
          </a:xfrm>
        </p:spPr>
        <p:txBody>
          <a:bodyPr>
            <a:normAutofit/>
          </a:bodyPr>
          <a:lstStyle/>
          <a:p>
            <a:pPr>
              <a:lnSpc>
                <a:spcPct val="90000"/>
              </a:lnSpc>
              <a:spcBef>
                <a:spcPts val="500"/>
              </a:spcBef>
            </a:pPr>
            <a:r>
              <a:rPr lang="en-US" sz="2600" dirty="0">
                <a:solidFill>
                  <a:schemeClr val="dk1"/>
                </a:solidFill>
                <a:ea typeface="Calibri Regular" charset="0"/>
                <a:cs typeface="Calibri Regular" charset="0"/>
                <a:sym typeface="Shadows Into Light"/>
              </a:rPr>
              <a:t>Allocation-site based scheme can be costly</a:t>
            </a:r>
          </a:p>
          <a:p>
            <a:pPr marL="457200" indent="-381000">
              <a:lnSpc>
                <a:spcPct val="90000"/>
              </a:lnSpc>
              <a:spcBef>
                <a:spcPts val="500"/>
              </a:spcBef>
              <a:buClr>
                <a:schemeClr val="dk1"/>
              </a:buClr>
              <a:buSzPct val="100000"/>
              <a:buFont typeface="Shadows Into Light"/>
              <a:buChar char="-"/>
            </a:pPr>
            <a:r>
              <a:rPr lang="en-US" sz="2600" dirty="0">
                <a:solidFill>
                  <a:schemeClr val="dk1"/>
                </a:solidFill>
                <a:ea typeface="Calibri Regular" charset="0"/>
                <a:cs typeface="Calibri Regular" charset="0"/>
                <a:sym typeface="Shadows Into Light"/>
              </a:rPr>
              <a:t>Large programs</a:t>
            </a:r>
          </a:p>
          <a:p>
            <a:pPr marL="457200" indent="-381000">
              <a:lnSpc>
                <a:spcPct val="90000"/>
              </a:lnSpc>
              <a:spcBef>
                <a:spcPts val="500"/>
              </a:spcBef>
              <a:buClr>
                <a:schemeClr val="dk1"/>
              </a:buClr>
              <a:buSzPct val="100000"/>
              <a:buFont typeface="Shadows Into Light"/>
              <a:buChar char="-"/>
            </a:pPr>
            <a:r>
              <a:rPr lang="en-US" sz="2600" dirty="0">
                <a:solidFill>
                  <a:schemeClr val="dk1"/>
                </a:solidFill>
                <a:ea typeface="Calibri Regular" charset="0"/>
                <a:cs typeface="Calibri Regular" charset="0"/>
                <a:sym typeface="Shadows Into Light"/>
              </a:rPr>
              <a:t>Clients needing quick turnaround time</a:t>
            </a:r>
          </a:p>
          <a:p>
            <a:pPr marL="457200" indent="-381000">
              <a:lnSpc>
                <a:spcPct val="90000"/>
              </a:lnSpc>
              <a:spcBef>
                <a:spcPts val="500"/>
              </a:spcBef>
              <a:buClr>
                <a:schemeClr val="dk1"/>
              </a:buClr>
              <a:buSzPct val="100000"/>
              <a:buFont typeface="Shadows Into Light"/>
              <a:buChar char="-"/>
            </a:pPr>
            <a:r>
              <a:rPr lang="en-US" sz="2600" dirty="0">
                <a:solidFill>
                  <a:schemeClr val="dk1"/>
                </a:solidFill>
                <a:ea typeface="Calibri Regular" charset="0"/>
                <a:cs typeface="Calibri Regular" charset="0"/>
                <a:sym typeface="Shadows Into Light"/>
              </a:rPr>
              <a:t>Overly fine granularity of sites</a:t>
            </a:r>
          </a:p>
          <a:p>
            <a:pPr>
              <a:lnSpc>
                <a:spcPct val="90000"/>
              </a:lnSpc>
              <a:spcBef>
                <a:spcPts val="500"/>
              </a:spcBef>
            </a:pPr>
            <a:endParaRPr lang="en-US" sz="2400" dirty="0">
              <a:solidFill>
                <a:schemeClr val="dk1"/>
              </a:solidFill>
              <a:ea typeface="Calibri Regular" charset="0"/>
              <a:cs typeface="Calibri Regular" charset="0"/>
              <a:sym typeface="Shadows Into Light"/>
            </a:endParaRPr>
          </a:p>
          <a:p>
            <a:pPr>
              <a:lnSpc>
                <a:spcPct val="90000"/>
              </a:lnSpc>
              <a:spcBef>
                <a:spcPts val="500"/>
              </a:spcBef>
            </a:pPr>
            <a:r>
              <a:rPr lang="en-US" sz="2600" dirty="0">
                <a:solidFill>
                  <a:schemeClr val="dk1"/>
                </a:solidFill>
                <a:ea typeface="Calibri Regular" charset="0"/>
                <a:cs typeface="Calibri Regular" charset="0"/>
                <a:sym typeface="Shadows Into Light"/>
              </a:rPr>
              <a:t>One abstract object per </a:t>
            </a:r>
            <a:r>
              <a:rPr lang="en-US" sz="2600" dirty="0" smtClean="0">
                <a:solidFill>
                  <a:srgbClr val="0B5394"/>
                </a:solidFill>
                <a:ea typeface="Calibri Regular" charset="0"/>
                <a:cs typeface="Calibri Regular" charset="0"/>
                <a:sym typeface="Shadows Into Light"/>
              </a:rPr>
              <a:t>type</a:t>
            </a:r>
          </a:p>
          <a:p>
            <a:pPr>
              <a:lnSpc>
                <a:spcPct val="90000"/>
              </a:lnSpc>
              <a:spcBef>
                <a:spcPts val="500"/>
              </a:spcBef>
            </a:pPr>
            <a:endParaRPr lang="en-US" sz="2400" dirty="0">
              <a:solidFill>
                <a:srgbClr val="0B5394"/>
              </a:solidFill>
              <a:ea typeface="Calibri Regular" charset="0"/>
              <a:cs typeface="Calibri Regular" charset="0"/>
              <a:sym typeface="Shadows Into Light"/>
            </a:endParaRPr>
          </a:p>
          <a:p>
            <a:pPr>
              <a:lnSpc>
                <a:spcPct val="90000"/>
              </a:lnSpc>
              <a:spcBef>
                <a:spcPts val="500"/>
              </a:spcBef>
            </a:pPr>
            <a:r>
              <a:rPr lang="en-US" sz="2600" dirty="0" smtClean="0">
                <a:solidFill>
                  <a:schemeClr val="dk1"/>
                </a:solidFill>
                <a:ea typeface="Calibri Regular" charset="0"/>
                <a:cs typeface="Calibri Regular" charset="0"/>
                <a:sym typeface="Shadows Into Light"/>
              </a:rPr>
              <a:t>Finitely </a:t>
            </a:r>
            <a:r>
              <a:rPr lang="en-US" sz="2600" dirty="0">
                <a:solidFill>
                  <a:schemeClr val="dk1"/>
                </a:solidFill>
                <a:ea typeface="Calibri Regular" charset="0"/>
                <a:cs typeface="Calibri Regular" charset="0"/>
                <a:sym typeface="Shadows Into Light"/>
              </a:rPr>
              <a:t>many </a:t>
            </a:r>
            <a:r>
              <a:rPr lang="en-US" sz="2600" dirty="0" smtClean="0">
                <a:solidFill>
                  <a:schemeClr val="dk1"/>
                </a:solidFill>
                <a:ea typeface="Calibri Regular" charset="0"/>
                <a:cs typeface="Calibri Regular" charset="0"/>
                <a:sym typeface="Shadows Into Light"/>
              </a:rPr>
              <a:t>types </a:t>
            </a:r>
            <a:r>
              <a:rPr lang="en-US" sz="2600" dirty="0">
                <a:solidFill>
                  <a:schemeClr val="dk1"/>
                </a:solidFill>
                <a:ea typeface="Calibri Regular" charset="0"/>
                <a:cs typeface="Calibri Regular" charset="0"/>
                <a:sym typeface="Shadows Into Light"/>
              </a:rPr>
              <a:t>in </a:t>
            </a:r>
            <a:r>
              <a:rPr lang="en-US" sz="2600" dirty="0" smtClean="0">
                <a:solidFill>
                  <a:schemeClr val="dk1"/>
                </a:solidFill>
                <a:ea typeface="Calibri Regular" charset="0"/>
                <a:cs typeface="Calibri Regular" charset="0"/>
                <a:sym typeface="Shadows Into Light"/>
              </a:rPr>
              <a:t>a program</a:t>
            </a:r>
          </a:p>
          <a:p>
            <a:pPr marL="0" indent="0">
              <a:lnSpc>
                <a:spcPct val="90000"/>
              </a:lnSpc>
              <a:spcBef>
                <a:spcPts val="500"/>
              </a:spcBef>
              <a:buNone/>
            </a:pPr>
            <a:r>
              <a:rPr lang="en-US" sz="2600" dirty="0">
                <a:solidFill>
                  <a:schemeClr val="dk1"/>
                </a:solidFill>
                <a:ea typeface="Calibri Regular" charset="0"/>
                <a:cs typeface="Calibri Regular" charset="0"/>
                <a:sym typeface="Shadows Into Light"/>
              </a:rPr>
              <a:t>	</a:t>
            </a:r>
            <a:r>
              <a:rPr lang="en-US" sz="2600" dirty="0" smtClean="0">
                <a:solidFill>
                  <a:schemeClr val="dk1"/>
                </a:solidFill>
                <a:ea typeface="Calibri Regular" charset="0"/>
                <a:cs typeface="Calibri Regular" charset="0"/>
                <a:sym typeface="Shadows Into Light"/>
              </a:rPr>
              <a:t>=&gt; </a:t>
            </a:r>
            <a:r>
              <a:rPr lang="en-US" sz="2600" dirty="0">
                <a:solidFill>
                  <a:schemeClr val="dk1"/>
                </a:solidFill>
                <a:ea typeface="Calibri Regular" charset="0"/>
                <a:cs typeface="Calibri Regular" charset="0"/>
                <a:sym typeface="Shadows Into Light"/>
              </a:rPr>
              <a:t>finitely many abstract objects</a:t>
            </a:r>
          </a:p>
          <a:p>
            <a:pPr>
              <a:lnSpc>
                <a:spcPct val="90000"/>
              </a:lnSpc>
              <a:spcBef>
                <a:spcPts val="500"/>
              </a:spcBef>
            </a:pPr>
            <a:endParaRPr lang="en-US" sz="2400" dirty="0">
              <a:solidFill>
                <a:srgbClr val="0B5394"/>
              </a:solidFill>
              <a:ea typeface="Calibri Regular" charset="0"/>
              <a:cs typeface="Calibri Regular" charset="0"/>
              <a:sym typeface="Shadows Into Light"/>
            </a:endParaRPr>
          </a:p>
          <a:p>
            <a:endParaRPr lang="en-US" sz="2400" dirty="0"/>
          </a:p>
        </p:txBody>
      </p:sp>
      <p:sp>
        <p:nvSpPr>
          <p:cNvPr id="793" name="Shape 793"/>
          <p:cNvSpPr/>
          <p:nvPr/>
        </p:nvSpPr>
        <p:spPr>
          <a:xfrm>
            <a:off x="6630799" y="2899554"/>
            <a:ext cx="1296000"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Elevator</a:t>
            </a:r>
          </a:p>
        </p:txBody>
      </p:sp>
      <p:sp>
        <p:nvSpPr>
          <p:cNvPr id="794" name="Shape 794"/>
          <p:cNvSpPr/>
          <p:nvPr/>
        </p:nvSpPr>
        <p:spPr>
          <a:xfrm>
            <a:off x="7036521" y="2169125"/>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795" name="Shape 795"/>
          <p:cNvCxnSpPr/>
          <p:nvPr/>
        </p:nvCxnSpPr>
        <p:spPr>
          <a:xfrm rot="10800000" flipH="1">
            <a:off x="7255124" y="2598520"/>
            <a:ext cx="7800" cy="290099"/>
          </a:xfrm>
          <a:prstGeom prst="straightConnector1">
            <a:avLst/>
          </a:prstGeom>
          <a:noFill/>
          <a:ln w="28575" cap="flat" cmpd="sng">
            <a:solidFill>
              <a:srgbClr val="0000FF"/>
            </a:solidFill>
            <a:prstDash val="solid"/>
            <a:round/>
            <a:headEnd type="triangle" w="lg" len="lg"/>
            <a:tailEnd type="none" w="lg" len="lg"/>
          </a:ln>
        </p:spPr>
      </p:cxnSp>
      <p:cxnSp>
        <p:nvCxnSpPr>
          <p:cNvPr id="796" name="Shape 796"/>
          <p:cNvCxnSpPr/>
          <p:nvPr/>
        </p:nvCxnSpPr>
        <p:spPr>
          <a:xfrm rot="10800000" flipH="1">
            <a:off x="7036195" y="3285939"/>
            <a:ext cx="15899" cy="363899"/>
          </a:xfrm>
          <a:prstGeom prst="straightConnector1">
            <a:avLst/>
          </a:prstGeom>
          <a:noFill/>
          <a:ln w="28575" cap="flat" cmpd="sng">
            <a:solidFill>
              <a:srgbClr val="FF0000"/>
            </a:solidFill>
            <a:prstDash val="solid"/>
            <a:round/>
            <a:headEnd type="triangle" w="lg" len="lg"/>
            <a:tailEnd type="none" w="lg" len="lg"/>
          </a:ln>
        </p:spPr>
      </p:cxnSp>
      <p:sp>
        <p:nvSpPr>
          <p:cNvPr id="797" name="Shape 797"/>
          <p:cNvSpPr/>
          <p:nvPr/>
        </p:nvSpPr>
        <p:spPr>
          <a:xfrm>
            <a:off x="6601186" y="3630596"/>
            <a:ext cx="1296000"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798" name="Shape 798"/>
          <p:cNvSpPr/>
          <p:nvPr/>
        </p:nvSpPr>
        <p:spPr>
          <a:xfrm>
            <a:off x="6035373" y="4416486"/>
            <a:ext cx="1193699"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Floor</a:t>
            </a:r>
          </a:p>
        </p:txBody>
      </p:sp>
      <p:sp>
        <p:nvSpPr>
          <p:cNvPr id="799" name="Shape 799"/>
          <p:cNvSpPr/>
          <p:nvPr/>
        </p:nvSpPr>
        <p:spPr>
          <a:xfrm>
            <a:off x="7339730" y="4410979"/>
            <a:ext cx="1193699"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Event</a:t>
            </a:r>
          </a:p>
        </p:txBody>
      </p:sp>
      <p:sp>
        <p:nvSpPr>
          <p:cNvPr id="800" name="Shape 800"/>
          <p:cNvSpPr/>
          <p:nvPr/>
        </p:nvSpPr>
        <p:spPr>
          <a:xfrm>
            <a:off x="6394788" y="5189982"/>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cxnSp>
        <p:nvCxnSpPr>
          <p:cNvPr id="801" name="Shape 801"/>
          <p:cNvCxnSpPr>
            <a:stCxn id="798" idx="4"/>
            <a:endCxn id="800" idx="0"/>
          </p:cNvCxnSpPr>
          <p:nvPr/>
        </p:nvCxnSpPr>
        <p:spPr>
          <a:xfrm flipH="1">
            <a:off x="6617222" y="4820886"/>
            <a:ext cx="15000" cy="369000"/>
          </a:xfrm>
          <a:prstGeom prst="straightConnector1">
            <a:avLst/>
          </a:prstGeom>
          <a:noFill/>
          <a:ln w="28575" cap="flat" cmpd="sng">
            <a:solidFill>
              <a:srgbClr val="0000FF"/>
            </a:solidFill>
            <a:prstDash val="solid"/>
            <a:round/>
            <a:headEnd type="triangle" w="lg" len="lg"/>
            <a:tailEnd type="none" w="lg" len="lg"/>
          </a:ln>
        </p:spPr>
      </p:cxnSp>
      <p:sp>
        <p:nvSpPr>
          <p:cNvPr id="802" name="Shape 802"/>
          <p:cNvSpPr/>
          <p:nvPr/>
        </p:nvSpPr>
        <p:spPr>
          <a:xfrm>
            <a:off x="7682080" y="5171243"/>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803" name="Shape 803"/>
          <p:cNvCxnSpPr>
            <a:endCxn id="802" idx="0"/>
          </p:cNvCxnSpPr>
          <p:nvPr/>
        </p:nvCxnSpPr>
        <p:spPr>
          <a:xfrm>
            <a:off x="7904530" y="4801643"/>
            <a:ext cx="0" cy="369600"/>
          </a:xfrm>
          <a:prstGeom prst="straightConnector1">
            <a:avLst/>
          </a:prstGeom>
          <a:noFill/>
          <a:ln w="28575" cap="flat" cmpd="sng">
            <a:solidFill>
              <a:srgbClr val="0000FF"/>
            </a:solidFill>
            <a:prstDash val="solid"/>
            <a:round/>
            <a:headEnd type="triangle" w="lg" len="lg"/>
            <a:tailEnd type="none" w="lg" len="lg"/>
          </a:ln>
        </p:spPr>
      </p:cxnSp>
      <p:cxnSp>
        <p:nvCxnSpPr>
          <p:cNvPr id="805" name="Shape 805"/>
          <p:cNvCxnSpPr>
            <a:endCxn id="797" idx="4"/>
          </p:cNvCxnSpPr>
          <p:nvPr/>
        </p:nvCxnSpPr>
        <p:spPr>
          <a:xfrm rot="10800000" flipH="1">
            <a:off x="6647387" y="4034996"/>
            <a:ext cx="601799" cy="362100"/>
          </a:xfrm>
          <a:prstGeom prst="straightConnector1">
            <a:avLst/>
          </a:prstGeom>
          <a:noFill/>
          <a:ln w="28575" cap="flat" cmpd="sng">
            <a:solidFill>
              <a:srgbClr val="FF0000"/>
            </a:solidFill>
            <a:prstDash val="solid"/>
            <a:round/>
            <a:headEnd type="triangle" w="lg" len="lg"/>
            <a:tailEnd type="none" w="lg" len="lg"/>
          </a:ln>
        </p:spPr>
      </p:cxnSp>
      <p:cxnSp>
        <p:nvCxnSpPr>
          <p:cNvPr id="806" name="Shape 806"/>
          <p:cNvCxnSpPr/>
          <p:nvPr/>
        </p:nvCxnSpPr>
        <p:spPr>
          <a:xfrm rot="10800000">
            <a:off x="7319123" y="4052808"/>
            <a:ext cx="387299" cy="393900"/>
          </a:xfrm>
          <a:prstGeom prst="straightConnector1">
            <a:avLst/>
          </a:prstGeom>
          <a:noFill/>
          <a:ln w="28575" cap="flat" cmpd="sng">
            <a:solidFill>
              <a:srgbClr val="FF0000"/>
            </a:solidFill>
            <a:prstDash val="solid"/>
            <a:round/>
            <a:headEnd type="triangle" w="lg" len="lg"/>
            <a:tailEnd type="none" w="lg" len="lg"/>
          </a:ln>
        </p:spPr>
      </p:cxnSp>
      <p:sp>
        <p:nvSpPr>
          <p:cNvPr id="807" name="Shape 807"/>
          <p:cNvSpPr txBox="1"/>
          <p:nvPr/>
        </p:nvSpPr>
        <p:spPr>
          <a:xfrm>
            <a:off x="6299874" y="3928935"/>
            <a:ext cx="5736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808" name="Shape 808"/>
          <p:cNvSpPr txBox="1"/>
          <p:nvPr/>
        </p:nvSpPr>
        <p:spPr>
          <a:xfrm>
            <a:off x="7493992" y="3928935"/>
            <a:ext cx="5736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809" name="Shape 809"/>
          <p:cNvSpPr txBox="1"/>
          <p:nvPr/>
        </p:nvSpPr>
        <p:spPr>
          <a:xfrm>
            <a:off x="6208231" y="3234584"/>
            <a:ext cx="8454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p>
        </p:txBody>
      </p:sp>
      <p:sp>
        <p:nvSpPr>
          <p:cNvPr id="810" name="Shape 810"/>
          <p:cNvSpPr txBox="1"/>
          <p:nvPr/>
        </p:nvSpPr>
        <p:spPr>
          <a:xfrm>
            <a:off x="7446428" y="3212307"/>
            <a:ext cx="910499" cy="453899"/>
          </a:xfrm>
          <a:prstGeom prst="rect">
            <a:avLst/>
          </a:prstGeom>
          <a:noFill/>
          <a:ln>
            <a:noFill/>
          </a:ln>
        </p:spPr>
        <p:txBody>
          <a:bodyPr lIns="91425" tIns="91425" rIns="91425" bIns="91425" anchor="ctr" anchorCtr="0">
            <a:noAutofit/>
          </a:bodyPr>
          <a:lstStyle/>
          <a:p>
            <a:pPr algn="ctr"/>
            <a:r>
              <a:rPr lang="en-US" sz="1000" b="1">
                <a:solidFill>
                  <a:schemeClr val="dk1"/>
                </a:solidFill>
              </a:rPr>
              <a:t>events</a:t>
            </a:r>
          </a:p>
        </p:txBody>
      </p:sp>
      <p:cxnSp>
        <p:nvCxnSpPr>
          <p:cNvPr id="811" name="Shape 811"/>
          <p:cNvCxnSpPr/>
          <p:nvPr/>
        </p:nvCxnSpPr>
        <p:spPr>
          <a:xfrm rot="10800000" flipH="1">
            <a:off x="7408905" y="3285939"/>
            <a:ext cx="15899" cy="363899"/>
          </a:xfrm>
          <a:prstGeom prst="straightConnector1">
            <a:avLst/>
          </a:prstGeom>
          <a:noFill/>
          <a:ln w="28575" cap="flat" cmpd="sng">
            <a:solidFill>
              <a:srgbClr val="FF0000"/>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8" name="Shape 818"/>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Scheme #3: Heap-Insensitive</a:t>
            </a:r>
          </a:p>
        </p:txBody>
      </p:sp>
      <p:sp>
        <p:nvSpPr>
          <p:cNvPr id="817" name="Shape 817"/>
          <p:cNvSpPr txBox="1">
            <a:spLocks noGrp="1"/>
          </p:cNvSpPr>
          <p:nvPr>
            <p:ph idx="1"/>
          </p:nvPr>
        </p:nvSpPr>
        <p:spPr>
          <a:prstGeom prst="rect">
            <a:avLst/>
          </a:prstGeom>
          <a:noFill/>
          <a:ln>
            <a:noFill/>
          </a:ln>
        </p:spPr>
        <p:txBody>
          <a:bodyPr vert="horz" lIns="91425" tIns="45700" rIns="91425" bIns="45700" rtlCol="0" anchor="t" anchorCtr="0">
            <a:noAutofit/>
          </a:bodyPr>
          <a:lstStyle/>
          <a:p>
            <a:pPr marL="0" indent="0">
              <a:lnSpc>
                <a:spcPct val="90000"/>
              </a:lnSpc>
              <a:spcBef>
                <a:spcPts val="500"/>
              </a:spcBef>
              <a:buNone/>
            </a:pPr>
            <a:r>
              <a:rPr lang="en-US" sz="2800" b="1" dirty="0">
                <a:solidFill>
                  <a:schemeClr val="tx2">
                    <a:lumMod val="60000"/>
                    <a:lumOff val="40000"/>
                  </a:schemeClr>
                </a:solidFill>
                <a:sym typeface="Shadows Into Light"/>
              </a:rPr>
              <a:t>Single</a:t>
            </a:r>
            <a:r>
              <a:rPr lang="en-US" sz="2800" dirty="0">
                <a:sym typeface="Shadows Into Light"/>
              </a:rPr>
              <a:t> abstract object representing entire heap</a:t>
            </a:r>
          </a:p>
          <a:p>
            <a:pPr marL="0" indent="0">
              <a:lnSpc>
                <a:spcPct val="90000"/>
              </a:lnSpc>
              <a:spcBef>
                <a:spcPts val="500"/>
              </a:spcBef>
              <a:buNone/>
            </a:pPr>
            <a:endParaRPr dirty="0">
              <a:sym typeface="Shadows Into Light"/>
            </a:endParaRPr>
          </a:p>
          <a:p>
            <a:pPr marL="0" indent="0">
              <a:lnSpc>
                <a:spcPct val="90000"/>
              </a:lnSpc>
              <a:spcBef>
                <a:spcPts val="500"/>
              </a:spcBef>
              <a:buNone/>
            </a:pPr>
            <a:r>
              <a:rPr lang="en-US" sz="2800" dirty="0">
                <a:sym typeface="Shadows Into Light"/>
              </a:rPr>
              <a:t>Popular for languages with primarily</a:t>
            </a:r>
            <a:br>
              <a:rPr lang="en-US" sz="2800" dirty="0">
                <a:sym typeface="Shadows Into Light"/>
              </a:rPr>
            </a:br>
            <a:r>
              <a:rPr lang="en-US" sz="2800" dirty="0">
                <a:sym typeface="Shadows Into Light"/>
              </a:rPr>
              <a:t>stack-directed pointers (e.g. C)</a:t>
            </a:r>
            <a:br>
              <a:rPr lang="en-US" sz="2800" dirty="0">
                <a:sym typeface="Shadows Into Light"/>
              </a:rPr>
            </a:br>
            <a:r>
              <a:rPr lang="en-US" dirty="0">
                <a:sym typeface="Shadows Into Light"/>
              </a:rPr>
              <a:t/>
            </a:r>
            <a:br>
              <a:rPr lang="en-US" dirty="0">
                <a:sym typeface="Shadows Into Light"/>
              </a:rPr>
            </a:br>
            <a:r>
              <a:rPr lang="en-US" sz="2800" dirty="0">
                <a:sym typeface="Shadows Into Light"/>
              </a:rPr>
              <a:t>Unsuitable for languages with only</a:t>
            </a:r>
            <a:br>
              <a:rPr lang="en-US" sz="2800" dirty="0">
                <a:sym typeface="Shadows Into Light"/>
              </a:rPr>
            </a:br>
            <a:r>
              <a:rPr lang="en-US" sz="2800" dirty="0">
                <a:sym typeface="Shadows Into Light"/>
              </a:rPr>
              <a:t>heap-directed pointers (e.g. Java)</a:t>
            </a:r>
          </a:p>
          <a:p>
            <a:pPr marL="0" indent="0">
              <a:lnSpc>
                <a:spcPct val="90000"/>
              </a:lnSpc>
              <a:spcBef>
                <a:spcPts val="500"/>
              </a:spcBef>
              <a:buNone/>
            </a:pPr>
            <a:endParaRPr dirty="0">
              <a:sym typeface="Shadows Into Light"/>
            </a:endParaRPr>
          </a:p>
        </p:txBody>
      </p:sp>
      <p:sp>
        <p:nvSpPr>
          <p:cNvPr id="819" name="Shape 819"/>
          <p:cNvSpPr/>
          <p:nvPr/>
        </p:nvSpPr>
        <p:spPr>
          <a:xfrm>
            <a:off x="6860745" y="3356149"/>
            <a:ext cx="1433099" cy="5411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b="1"/>
          </a:p>
        </p:txBody>
      </p:sp>
      <p:sp>
        <p:nvSpPr>
          <p:cNvPr id="820" name="Shape 820"/>
          <p:cNvSpPr/>
          <p:nvPr/>
        </p:nvSpPr>
        <p:spPr>
          <a:xfrm>
            <a:off x="7331232" y="2399350"/>
            <a:ext cx="492300" cy="54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821" name="Shape 821"/>
          <p:cNvCxnSpPr/>
          <p:nvPr/>
        </p:nvCxnSpPr>
        <p:spPr>
          <a:xfrm rot="10800000" flipH="1">
            <a:off x="7572957" y="2974310"/>
            <a:ext cx="8699" cy="388500"/>
          </a:xfrm>
          <a:prstGeom prst="straightConnector1">
            <a:avLst/>
          </a:prstGeom>
          <a:noFill/>
          <a:ln w="28575" cap="flat" cmpd="sng">
            <a:solidFill>
              <a:srgbClr val="0000FF"/>
            </a:solidFill>
            <a:prstDash val="solid"/>
            <a:round/>
            <a:headEnd type="triangle" w="lg" len="lg"/>
            <a:tailEnd type="none" w="lg" len="lg"/>
          </a:ln>
        </p:spPr>
      </p:cxnSp>
      <p:sp>
        <p:nvSpPr>
          <p:cNvPr id="822" name="Shape 822"/>
          <p:cNvSpPr txBox="1"/>
          <p:nvPr/>
        </p:nvSpPr>
        <p:spPr>
          <a:xfrm>
            <a:off x="5686518" y="3176998"/>
            <a:ext cx="1319999" cy="753900"/>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br>
              <a:rPr lang="en-US" sz="1000" b="1">
                <a:solidFill>
                  <a:schemeClr val="dk1"/>
                </a:solidFill>
              </a:rPr>
            </a:br>
            <a:r>
              <a:rPr lang="en-US" sz="1000" b="1">
                <a:solidFill>
                  <a:schemeClr val="dk1"/>
                </a:solidFill>
              </a:rPr>
              <a:t>events,</a:t>
            </a:r>
          </a:p>
          <a:p>
            <a:pPr algn="ctr"/>
            <a:r>
              <a:rPr lang="en-US" sz="1000" b="1">
                <a:solidFill>
                  <a:schemeClr val="dk1"/>
                </a:solidFill>
              </a:rPr>
              <a:t>[*]</a:t>
            </a:r>
          </a:p>
        </p:txBody>
      </p:sp>
      <p:cxnSp>
        <p:nvCxnSpPr>
          <p:cNvPr id="823" name="Shape 823"/>
          <p:cNvCxnSpPr>
            <a:stCxn id="819" idx="1"/>
            <a:endCxn id="819" idx="3"/>
          </p:cNvCxnSpPr>
          <p:nvPr/>
        </p:nvCxnSpPr>
        <p:spPr>
          <a:xfrm rot="-5400000" flipH="1">
            <a:off x="6879517" y="3626505"/>
            <a:ext cx="382800" cy="600"/>
          </a:xfrm>
          <a:prstGeom prst="curvedConnector5">
            <a:avLst>
              <a:gd name="adj1" fmla="val -82911"/>
              <a:gd name="adj2" fmla="val -74666272"/>
              <a:gd name="adj3" fmla="val 182881"/>
            </a:avLst>
          </a:prstGeom>
          <a:noFill/>
          <a:ln w="28575" cap="flat" cmpd="sng">
            <a:solidFill>
              <a:srgbClr val="FF0000"/>
            </a:solidFill>
            <a:prstDash val="solid"/>
            <a:round/>
            <a:headEnd type="none" w="lg" len="lg"/>
            <a:tailEnd type="triangle" w="lg" len="lg"/>
          </a:ln>
        </p:spPr>
      </p:cxnSp>
      <p:sp>
        <p:nvSpPr>
          <p:cNvPr id="824" name="Shape 824"/>
          <p:cNvSpPr/>
          <p:nvPr/>
        </p:nvSpPr>
        <p:spPr>
          <a:xfrm>
            <a:off x="7071507" y="4408015"/>
            <a:ext cx="492300" cy="54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sp>
        <p:nvSpPr>
          <p:cNvPr id="825" name="Shape 825"/>
          <p:cNvSpPr/>
          <p:nvPr/>
        </p:nvSpPr>
        <p:spPr>
          <a:xfrm>
            <a:off x="7712745" y="4408002"/>
            <a:ext cx="492300" cy="541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826" name="Shape 826"/>
          <p:cNvCxnSpPr>
            <a:stCxn id="819" idx="4"/>
          </p:cNvCxnSpPr>
          <p:nvPr/>
        </p:nvCxnSpPr>
        <p:spPr>
          <a:xfrm flipH="1">
            <a:off x="7312994" y="3897348"/>
            <a:ext cx="264300" cy="502500"/>
          </a:xfrm>
          <a:prstGeom prst="straightConnector1">
            <a:avLst/>
          </a:prstGeom>
          <a:noFill/>
          <a:ln w="28575" cap="flat" cmpd="sng">
            <a:solidFill>
              <a:srgbClr val="0000FF"/>
            </a:solidFill>
            <a:prstDash val="solid"/>
            <a:round/>
            <a:headEnd type="triangle" w="lg" len="lg"/>
            <a:tailEnd type="none" w="lg" len="lg"/>
          </a:ln>
        </p:spPr>
      </p:cxnSp>
      <p:cxnSp>
        <p:nvCxnSpPr>
          <p:cNvPr id="827" name="Shape 827"/>
          <p:cNvCxnSpPr>
            <a:stCxn id="819" idx="4"/>
          </p:cNvCxnSpPr>
          <p:nvPr/>
        </p:nvCxnSpPr>
        <p:spPr>
          <a:xfrm>
            <a:off x="7577294" y="3897348"/>
            <a:ext cx="325800" cy="502500"/>
          </a:xfrm>
          <a:prstGeom prst="straightConnector1">
            <a:avLst/>
          </a:prstGeom>
          <a:noFill/>
          <a:ln w="28575" cap="flat" cmpd="sng">
            <a:solidFill>
              <a:srgbClr val="0000FF"/>
            </a:solidFill>
            <a:prstDash val="solid"/>
            <a:round/>
            <a:headEnd type="triangle" w="lg" len="lg"/>
            <a:tailEnd type="non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2" name="Shape 72"/>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Pointer Aliasing</a:t>
            </a:r>
          </a:p>
        </p:txBody>
      </p:sp>
      <p:sp>
        <p:nvSpPr>
          <p:cNvPr id="70" name="Shape 70"/>
          <p:cNvSpPr txBox="1">
            <a:spLocks noGrp="1"/>
          </p:cNvSpPr>
          <p:nvPr>
            <p:ph idx="1"/>
          </p:nvPr>
        </p:nvSpPr>
        <p:spPr>
          <a:xfrm>
            <a:off x="228600" y="1828800"/>
            <a:ext cx="8479200" cy="857400"/>
          </a:xfrm>
          <a:prstGeom prst="rect">
            <a:avLst/>
          </a:prstGeom>
        </p:spPr>
        <p:txBody>
          <a:bodyPr vert="horz" lIns="91425" tIns="91425" rIns="91425" bIns="91425" rtlCol="0" anchor="t" anchorCtr="0">
            <a:noAutofit/>
          </a:bodyPr>
          <a:lstStyle/>
          <a:p>
            <a:pPr marL="457200" indent="-393700">
              <a:spcBef>
                <a:spcPts val="0"/>
              </a:spcBef>
              <a:buSzPct val="100000"/>
              <a:buFont typeface="Shadows Into Light"/>
            </a:pPr>
            <a:r>
              <a:rPr lang="en-US" sz="2400" dirty="0">
                <a:sym typeface="Shadows Into Light"/>
              </a:rPr>
              <a:t>Situation in which same address referred to in different ways</a:t>
            </a:r>
          </a:p>
        </p:txBody>
      </p:sp>
      <p:sp>
        <p:nvSpPr>
          <p:cNvPr id="71" name="Shape 71"/>
          <p:cNvSpPr txBox="1">
            <a:spLocks noGrp="1"/>
          </p:cNvSpPr>
          <p:nvPr>
            <p:ph type="body" idx="4294967295"/>
          </p:nvPr>
        </p:nvSpPr>
        <p:spPr>
          <a:xfrm>
            <a:off x="5191126" y="2179639"/>
            <a:ext cx="3952875" cy="3487737"/>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000" dirty="0">
                <a:latin typeface="Consolas" charset="0"/>
                <a:ea typeface="Consolas" charset="0"/>
                <a:cs typeface="Consolas" charset="0"/>
                <a:sym typeface="Consolas"/>
              </a:rPr>
              <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Circle x = new Circle();</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a:solidFill>
                  <a:srgbClr val="FF0000"/>
                </a:solidFill>
                <a:latin typeface="Consolas" charset="0"/>
                <a:ea typeface="Consolas" charset="0"/>
                <a:cs typeface="Consolas" charset="0"/>
                <a:sym typeface="Consolas"/>
              </a:rPr>
              <a:t>Circle z = ?</a:t>
            </a:r>
            <a:r>
              <a:rPr lang="en-US" sz="2000" dirty="0">
                <a:latin typeface="Consolas" charset="0"/>
                <a:ea typeface="Consolas" charset="0"/>
                <a:cs typeface="Consolas" charset="0"/>
                <a:sym typeface="Consolas"/>
              </a:rPr>
              <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 = 1;</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solidFill>
                  <a:srgbClr val="FF0000"/>
                </a:solidFill>
                <a:latin typeface="Consolas" charset="0"/>
                <a:ea typeface="Consolas" charset="0"/>
                <a:cs typeface="Consolas" charset="0"/>
                <a:sym typeface="Consolas"/>
              </a:rPr>
              <a:t>z.radius</a:t>
            </a:r>
            <a:r>
              <a:rPr lang="en-US" sz="2000" dirty="0">
                <a:solidFill>
                  <a:srgbClr val="FF0000"/>
                </a:solidFill>
                <a:latin typeface="Consolas" charset="0"/>
                <a:ea typeface="Consolas" charset="0"/>
                <a:cs typeface="Consolas" charset="0"/>
                <a:sym typeface="Consolas"/>
              </a:rPr>
              <a:t> = 2;</a:t>
            </a:r>
          </a:p>
          <a:p>
            <a:pPr marL="0" indent="0">
              <a:lnSpc>
                <a:spcPct val="125000"/>
              </a:lnSpc>
              <a:spcBef>
                <a:spcPts val="0"/>
              </a:spcBef>
              <a:buNone/>
            </a:pPr>
            <a:r>
              <a:rPr lang="en-US" sz="2000" dirty="0">
                <a:latin typeface="Consolas" charset="0"/>
                <a:ea typeface="Consolas" charset="0"/>
                <a:cs typeface="Consolas" charset="0"/>
                <a:sym typeface="Consolas"/>
              </a:rPr>
              <a:t>  y =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assert(y == 1)</a:t>
            </a:r>
          </a:p>
          <a:p>
            <a:pPr marL="0" indent="0">
              <a:lnSpc>
                <a:spcPct val="125000"/>
              </a:lnSpc>
              <a:spcBef>
                <a:spcPts val="0"/>
              </a:spcBef>
              <a:buNone/>
            </a:pPr>
            <a:endParaRPr sz="2000" dirty="0">
              <a:latin typeface="Consolas" charset="0"/>
              <a:ea typeface="Consolas" charset="0"/>
              <a:cs typeface="Consolas" charset="0"/>
              <a:sym typeface="Consolas"/>
            </a:endParaRPr>
          </a:p>
          <a:p>
            <a:pPr marL="0" indent="0">
              <a:lnSpc>
                <a:spcPct val="125000"/>
              </a:lnSpc>
              <a:spcBef>
                <a:spcPts val="0"/>
              </a:spcBef>
              <a:buNone/>
            </a:pPr>
            <a:endParaRPr sz="2000" dirty="0">
              <a:latin typeface="Consolas" charset="0"/>
              <a:ea typeface="Consolas" charset="0"/>
              <a:cs typeface="Consolas" charset="0"/>
              <a:sym typeface="Consolas"/>
            </a:endParaRPr>
          </a:p>
        </p:txBody>
      </p:sp>
      <p:sp>
        <p:nvSpPr>
          <p:cNvPr id="77" name="Shape 77"/>
          <p:cNvSpPr txBox="1">
            <a:spLocks noGrp="1"/>
          </p:cNvSpPr>
          <p:nvPr>
            <p:ph type="body" idx="4294967295"/>
          </p:nvPr>
        </p:nvSpPr>
        <p:spPr>
          <a:xfrm>
            <a:off x="1586216" y="2973160"/>
            <a:ext cx="3052763" cy="2365375"/>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000" dirty="0">
                <a:latin typeface="Consolas" charset="0"/>
                <a:ea typeface="Consolas" charset="0"/>
                <a:cs typeface="Consolas" charset="0"/>
                <a:sym typeface="Consolas"/>
              </a:rPr>
              <a:t>x = new Circle();</a:t>
            </a:r>
            <a:br>
              <a:rPr lang="en-US" sz="2000" dirty="0">
                <a:latin typeface="Consolas" charset="0"/>
                <a:ea typeface="Consolas" charset="0"/>
                <a:cs typeface="Consolas" charset="0"/>
                <a:sym typeface="Consolas"/>
              </a:rPr>
            </a:b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 = 1;</a:t>
            </a:r>
          </a:p>
          <a:p>
            <a:pPr marL="0" indent="0">
              <a:lnSpc>
                <a:spcPct val="125000"/>
              </a:lnSpc>
              <a:spcBef>
                <a:spcPts val="0"/>
              </a:spcBef>
              <a:buNone/>
            </a:pPr>
            <a:r>
              <a:rPr lang="en-US" sz="2000" dirty="0">
                <a:latin typeface="Consolas" charset="0"/>
                <a:ea typeface="Consolas" charset="0"/>
                <a:cs typeface="Consolas" charset="0"/>
                <a:sym typeface="Consolas"/>
              </a:rPr>
              <a:t>y =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a:t>
            </a:r>
          </a:p>
          <a:p>
            <a:pPr marL="0" indent="0">
              <a:lnSpc>
                <a:spcPct val="125000"/>
              </a:lnSpc>
              <a:spcBef>
                <a:spcPts val="0"/>
              </a:spcBef>
              <a:buNone/>
            </a:pPr>
            <a:r>
              <a:rPr lang="en-US" sz="2000" dirty="0">
                <a:latin typeface="Consolas" charset="0"/>
                <a:ea typeface="Consolas" charset="0"/>
                <a:cs typeface="Consolas" charset="0"/>
                <a:sym typeface="Consolas"/>
              </a:rPr>
              <a:t>assert(y == 1)</a:t>
            </a:r>
          </a:p>
          <a:p>
            <a:pPr marL="0" indent="0">
              <a:lnSpc>
                <a:spcPct val="125000"/>
              </a:lnSpc>
              <a:spcBef>
                <a:spcPts val="0"/>
              </a:spcBef>
              <a:buNone/>
            </a:pPr>
            <a:endParaRPr sz="2000" dirty="0">
              <a:latin typeface="Consolas" charset="0"/>
              <a:ea typeface="Consolas" charset="0"/>
              <a:cs typeface="Consolas" charset="0"/>
              <a:sym typeface="Consolas"/>
            </a:endParaRPr>
          </a:p>
        </p:txBody>
      </p:sp>
      <p:sp>
        <p:nvSpPr>
          <p:cNvPr id="73" name="Shape 73"/>
          <p:cNvSpPr txBox="1"/>
          <p:nvPr/>
        </p:nvSpPr>
        <p:spPr>
          <a:xfrm>
            <a:off x="3824365" y="3647972"/>
            <a:ext cx="1753448" cy="381977"/>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a:t>
            </a:r>
          </a:p>
        </p:txBody>
      </p:sp>
      <p:cxnSp>
        <p:nvCxnSpPr>
          <p:cNvPr id="74" name="Shape 74"/>
          <p:cNvCxnSpPr/>
          <p:nvPr/>
        </p:nvCxnSpPr>
        <p:spPr>
          <a:xfrm rot="10800000" flipH="1">
            <a:off x="5455088" y="3846988"/>
            <a:ext cx="523090" cy="8399"/>
          </a:xfrm>
          <a:prstGeom prst="straightConnector1">
            <a:avLst/>
          </a:prstGeom>
          <a:noFill/>
          <a:ln w="9525" cap="flat" cmpd="sng">
            <a:solidFill>
              <a:srgbClr val="6AA84F"/>
            </a:solidFill>
            <a:prstDash val="solid"/>
            <a:round/>
            <a:headEnd type="none" w="lg" len="lg"/>
            <a:tailEnd type="triangle" w="lg" len="lg"/>
          </a:ln>
        </p:spPr>
      </p:cxnSp>
      <p:sp>
        <p:nvSpPr>
          <p:cNvPr id="75" name="Shape 75"/>
          <p:cNvSpPr txBox="1"/>
          <p:nvPr/>
        </p:nvSpPr>
        <p:spPr>
          <a:xfrm>
            <a:off x="3779761" y="4053139"/>
            <a:ext cx="1840453" cy="381977"/>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a:t>
            </a:r>
          </a:p>
        </p:txBody>
      </p:sp>
      <p:cxnSp>
        <p:nvCxnSpPr>
          <p:cNvPr id="76" name="Shape 76"/>
          <p:cNvCxnSpPr/>
          <p:nvPr/>
        </p:nvCxnSpPr>
        <p:spPr>
          <a:xfrm rot="10800000" flipH="1">
            <a:off x="5455088" y="4224889"/>
            <a:ext cx="523090" cy="8399"/>
          </a:xfrm>
          <a:prstGeom prst="straightConnector1">
            <a:avLst/>
          </a:prstGeom>
          <a:noFill/>
          <a:ln w="9525" cap="flat" cmpd="sng">
            <a:solidFill>
              <a:srgbClr val="6AA84F"/>
            </a:solidFill>
            <a:prstDash val="solid"/>
            <a:round/>
            <a:headEnd type="none" w="lg" len="lg"/>
            <a:tailEnd type="triangle" w="lg" len="lg"/>
          </a:ln>
        </p:spPr>
      </p:cxnSp>
      <p:sp>
        <p:nvSpPr>
          <p:cNvPr id="78" name="Shape 78"/>
          <p:cNvSpPr txBox="1"/>
          <p:nvPr/>
        </p:nvSpPr>
        <p:spPr>
          <a:xfrm>
            <a:off x="-100584" y="3672880"/>
            <a:ext cx="1799460" cy="381977"/>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a:t>
            </a:r>
          </a:p>
        </p:txBody>
      </p:sp>
      <p:cxnSp>
        <p:nvCxnSpPr>
          <p:cNvPr id="79" name="Shape 79"/>
          <p:cNvCxnSpPr/>
          <p:nvPr/>
        </p:nvCxnSpPr>
        <p:spPr>
          <a:xfrm rot="10800000" flipH="1">
            <a:off x="1534929" y="3870040"/>
            <a:ext cx="575399" cy="8399"/>
          </a:xfrm>
          <a:prstGeom prst="straightConnector1">
            <a:avLst/>
          </a:prstGeom>
          <a:noFill/>
          <a:ln w="9525" cap="flat" cmpd="sng">
            <a:solidFill>
              <a:srgbClr val="6AA84F"/>
            </a:solidFill>
            <a:prstDash val="solid"/>
            <a:round/>
            <a:headEnd type="none" w="lg" len="lg"/>
            <a:tailEnd type="triangle" w="lg" len="lg"/>
          </a:ln>
        </p:spPr>
      </p:cxnSp>
      <p:sp>
        <p:nvSpPr>
          <p:cNvPr id="80" name="Shape 80"/>
          <p:cNvSpPr txBox="1"/>
          <p:nvPr/>
        </p:nvSpPr>
        <p:spPr>
          <a:xfrm>
            <a:off x="264869" y="4069364"/>
            <a:ext cx="1693973" cy="381977"/>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1]</a:t>
            </a:r>
          </a:p>
        </p:txBody>
      </p:sp>
      <p:cxnSp>
        <p:nvCxnSpPr>
          <p:cNvPr id="81" name="Shape 81"/>
          <p:cNvCxnSpPr/>
          <p:nvPr/>
        </p:nvCxnSpPr>
        <p:spPr>
          <a:xfrm rot="10800000" flipH="1">
            <a:off x="1534929" y="4266524"/>
            <a:ext cx="575399" cy="8399"/>
          </a:xfrm>
          <a:prstGeom prst="straightConnector1">
            <a:avLst/>
          </a:prstGeom>
          <a:noFill/>
          <a:ln w="9525" cap="flat" cmpd="sng">
            <a:solidFill>
              <a:srgbClr val="6AA84F"/>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1">
                                            <p:txEl>
                                              <p:pRg st="0" end="0"/>
                                            </p:txEl>
                                          </p:spTgt>
                                        </p:tgtEl>
                                        <p:attrNameLst>
                                          <p:attrName>style.visibility</p:attrName>
                                        </p:attrNameLst>
                                      </p:cBhvr>
                                      <p:to>
                                        <p:strVal val="visible"/>
                                      </p:to>
                                    </p:set>
                                    <p:animEffect transition="in" filter="dissolve">
                                      <p:cBhvr>
                                        <p:cTn id="23" dur="500"/>
                                        <p:tgtEl>
                                          <p:spTgt spid="71">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1">
                                            <p:txEl>
                                              <p:pRg st="1" end="1"/>
                                            </p:txEl>
                                          </p:spTgt>
                                        </p:tgtEl>
                                        <p:attrNameLst>
                                          <p:attrName>style.visibility</p:attrName>
                                        </p:attrNameLst>
                                      </p:cBhvr>
                                      <p:to>
                                        <p:strVal val="visible"/>
                                      </p:to>
                                    </p:set>
                                    <p:animEffect transition="in" filter="dissolve">
                                      <p:cBhvr>
                                        <p:cTn id="26" dur="500"/>
                                        <p:tgtEl>
                                          <p:spTgt spid="7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uiExpand="1" build="p"/>
      <p:bldP spid="77" grpId="0" uiExpand="1" build="p"/>
      <p:bldP spid="73" grpId="0"/>
      <p:bldP spid="75" grpId="0"/>
      <p:bldP spid="78" grpId="0"/>
      <p:bldP spid="8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Shape 832"/>
          <p:cNvSpPr txBox="1"/>
          <p:nvPr/>
        </p:nvSpPr>
        <p:spPr>
          <a:xfrm>
            <a:off x="1137112" y="3396421"/>
            <a:ext cx="291599" cy="238499"/>
          </a:xfrm>
          <a:prstGeom prst="rect">
            <a:avLst/>
          </a:prstGeom>
          <a:noFill/>
          <a:ln>
            <a:noFill/>
          </a:ln>
        </p:spPr>
        <p:txBody>
          <a:bodyPr lIns="91425" tIns="91425" rIns="91425" bIns="91425" anchor="ctr" anchorCtr="0">
            <a:noAutofit/>
          </a:bodyPr>
          <a:lstStyle/>
          <a:p>
            <a:pPr algn="ctr"/>
            <a:r>
              <a:rPr lang="en-US" sz="600" b="1">
                <a:solidFill>
                  <a:schemeClr val="dk1"/>
                </a:solidFill>
              </a:rPr>
              <a:t>[*]</a:t>
            </a:r>
          </a:p>
        </p:txBody>
      </p:sp>
      <p:sp>
        <p:nvSpPr>
          <p:cNvPr id="833" name="Shape 833"/>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Tradeoffs in Heap Abstraction Schemes</a:t>
            </a:r>
          </a:p>
        </p:txBody>
      </p:sp>
      <p:sp>
        <p:nvSpPr>
          <p:cNvPr id="882" name="Shape 882"/>
          <p:cNvSpPr txBox="1">
            <a:spLocks noGrp="1"/>
          </p:cNvSpPr>
          <p:nvPr>
            <p:ph idx="1"/>
          </p:nvPr>
        </p:nvSpPr>
        <p:spPr>
          <a:xfrm>
            <a:off x="2984999" y="5868316"/>
            <a:ext cx="3219061" cy="529483"/>
          </a:xfrm>
          <a:prstGeom prst="rect">
            <a:avLst/>
          </a:prstGeom>
          <a:noFill/>
          <a:ln>
            <a:noFill/>
          </a:ln>
        </p:spPr>
        <p:txBody>
          <a:bodyPr vert="horz" lIns="91425" tIns="45700" rIns="91425" bIns="45700" rtlCol="0" anchor="t" anchorCtr="0">
            <a:noAutofit/>
          </a:bodyPr>
          <a:lstStyle/>
          <a:p>
            <a:pPr marL="0" indent="0" algn="ctr">
              <a:lnSpc>
                <a:spcPct val="90000"/>
              </a:lnSpc>
              <a:spcBef>
                <a:spcPts val="500"/>
              </a:spcBef>
              <a:buNone/>
            </a:pPr>
            <a:r>
              <a:rPr lang="en-US" dirty="0" smtClean="0">
                <a:sym typeface="Shadows Into Light"/>
              </a:rPr>
              <a:t>More </a:t>
            </a:r>
            <a:r>
              <a:rPr lang="en-US" dirty="0">
                <a:sym typeface="Shadows Into Light"/>
              </a:rPr>
              <a:t>Efficient</a:t>
            </a:r>
          </a:p>
        </p:txBody>
      </p:sp>
      <p:sp>
        <p:nvSpPr>
          <p:cNvPr id="884" name="Shape 884"/>
          <p:cNvSpPr txBox="1">
            <a:spLocks noGrp="1"/>
          </p:cNvSpPr>
          <p:nvPr>
            <p:ph type="body" idx="4294967295"/>
          </p:nvPr>
        </p:nvSpPr>
        <p:spPr>
          <a:xfrm>
            <a:off x="2482462" y="1463188"/>
            <a:ext cx="4430712" cy="541337"/>
          </a:xfrm>
          <a:prstGeom prst="rect">
            <a:avLst/>
          </a:prstGeom>
          <a:noFill/>
          <a:ln>
            <a:noFill/>
          </a:ln>
        </p:spPr>
        <p:txBody>
          <a:bodyPr vert="horz" lIns="91425" tIns="45700" rIns="91425" bIns="45700" rtlCol="0" anchor="t" anchorCtr="0">
            <a:noAutofit/>
          </a:bodyPr>
          <a:lstStyle/>
          <a:p>
            <a:pPr marL="0" indent="0" algn="ctr">
              <a:lnSpc>
                <a:spcPct val="90000"/>
              </a:lnSpc>
              <a:spcBef>
                <a:spcPts val="500"/>
              </a:spcBef>
              <a:buNone/>
            </a:pPr>
            <a:r>
              <a:rPr lang="en-US">
                <a:sym typeface="Shadows Into Light"/>
              </a:rPr>
              <a:t>More Precise</a:t>
            </a:r>
          </a:p>
        </p:txBody>
      </p:sp>
      <p:sp>
        <p:nvSpPr>
          <p:cNvPr id="885" name="Shape 885"/>
          <p:cNvSpPr txBox="1">
            <a:spLocks noGrp="1"/>
          </p:cNvSpPr>
          <p:nvPr>
            <p:ph type="body" idx="4294967295"/>
          </p:nvPr>
        </p:nvSpPr>
        <p:spPr>
          <a:xfrm>
            <a:off x="882104" y="4446218"/>
            <a:ext cx="2037176" cy="597524"/>
          </a:xfrm>
          <a:prstGeom prst="rect">
            <a:avLst/>
          </a:prstGeom>
          <a:noFill/>
          <a:ln>
            <a:noFill/>
          </a:ln>
        </p:spPr>
        <p:txBody>
          <a:bodyPr vert="horz" lIns="91425" tIns="45700" rIns="91425" bIns="45700" rtlCol="0" anchor="t" anchorCtr="0">
            <a:noAutofit/>
          </a:bodyPr>
          <a:lstStyle/>
          <a:p>
            <a:pPr marL="0" indent="0" algn="ctr">
              <a:lnSpc>
                <a:spcPct val="90000"/>
              </a:lnSpc>
              <a:spcBef>
                <a:spcPts val="500"/>
              </a:spcBef>
              <a:buNone/>
            </a:pPr>
            <a:r>
              <a:rPr lang="en-US" sz="2400" dirty="0">
                <a:solidFill>
                  <a:schemeClr val="tx2">
                    <a:lumMod val="60000"/>
                    <a:lumOff val="40000"/>
                  </a:schemeClr>
                </a:solidFill>
                <a:sym typeface="Shadows Into Light"/>
              </a:rPr>
              <a:t>Allocation-site based</a:t>
            </a:r>
          </a:p>
        </p:txBody>
      </p:sp>
      <p:sp>
        <p:nvSpPr>
          <p:cNvPr id="886" name="Shape 886"/>
          <p:cNvSpPr txBox="1">
            <a:spLocks noGrp="1"/>
          </p:cNvSpPr>
          <p:nvPr>
            <p:ph type="body" idx="4294967295"/>
          </p:nvPr>
        </p:nvSpPr>
        <p:spPr>
          <a:xfrm>
            <a:off x="3871998" y="4438682"/>
            <a:ext cx="1720850" cy="407987"/>
          </a:xfrm>
          <a:prstGeom prst="rect">
            <a:avLst/>
          </a:prstGeom>
          <a:noFill/>
          <a:ln>
            <a:noFill/>
          </a:ln>
        </p:spPr>
        <p:txBody>
          <a:bodyPr vert="horz" lIns="91425" tIns="45700" rIns="91425" bIns="45700" rtlCol="0" anchor="t" anchorCtr="0">
            <a:noAutofit/>
          </a:bodyPr>
          <a:lstStyle/>
          <a:p>
            <a:pPr marL="0" indent="0" algn="ctr">
              <a:lnSpc>
                <a:spcPct val="90000"/>
              </a:lnSpc>
              <a:spcBef>
                <a:spcPts val="500"/>
              </a:spcBef>
              <a:buNone/>
            </a:pPr>
            <a:r>
              <a:rPr lang="en-US" sz="2400" dirty="0">
                <a:solidFill>
                  <a:schemeClr val="tx2">
                    <a:lumMod val="60000"/>
                    <a:lumOff val="40000"/>
                  </a:schemeClr>
                </a:solidFill>
                <a:sym typeface="Shadows Into Light"/>
              </a:rPr>
              <a:t>Type based</a:t>
            </a:r>
          </a:p>
        </p:txBody>
      </p:sp>
      <p:sp>
        <p:nvSpPr>
          <p:cNvPr id="887" name="Shape 887"/>
          <p:cNvSpPr txBox="1">
            <a:spLocks noGrp="1"/>
          </p:cNvSpPr>
          <p:nvPr>
            <p:ph type="body" idx="4294967295"/>
          </p:nvPr>
        </p:nvSpPr>
        <p:spPr>
          <a:xfrm>
            <a:off x="6340156" y="4418259"/>
            <a:ext cx="2094875" cy="448831"/>
          </a:xfrm>
          <a:prstGeom prst="rect">
            <a:avLst/>
          </a:prstGeom>
          <a:noFill/>
          <a:ln>
            <a:noFill/>
          </a:ln>
        </p:spPr>
        <p:txBody>
          <a:bodyPr vert="horz" lIns="91425" tIns="45700" rIns="91425" bIns="45700" rtlCol="0" anchor="t" anchorCtr="0">
            <a:noAutofit/>
          </a:bodyPr>
          <a:lstStyle/>
          <a:p>
            <a:pPr marL="0" indent="0" algn="ctr">
              <a:lnSpc>
                <a:spcPct val="90000"/>
              </a:lnSpc>
              <a:spcBef>
                <a:spcPts val="500"/>
              </a:spcBef>
              <a:buNone/>
            </a:pPr>
            <a:r>
              <a:rPr lang="en-US" sz="2400">
                <a:solidFill>
                  <a:schemeClr val="tx2">
                    <a:lumMod val="60000"/>
                    <a:lumOff val="40000"/>
                  </a:schemeClr>
                </a:solidFill>
                <a:sym typeface="Shadows Into Light"/>
              </a:rPr>
              <a:t>Heap-insensitive</a:t>
            </a:r>
          </a:p>
        </p:txBody>
      </p:sp>
      <p:sp>
        <p:nvSpPr>
          <p:cNvPr id="834" name="Shape 834"/>
          <p:cNvSpPr/>
          <p:nvPr/>
        </p:nvSpPr>
        <p:spPr>
          <a:xfrm>
            <a:off x="7155844" y="3160440"/>
            <a:ext cx="568200" cy="2313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b="1"/>
          </a:p>
        </p:txBody>
      </p:sp>
      <p:sp>
        <p:nvSpPr>
          <p:cNvPr id="835" name="Shape 835"/>
          <p:cNvSpPr/>
          <p:nvPr/>
        </p:nvSpPr>
        <p:spPr>
          <a:xfrm>
            <a:off x="7342333" y="2751818"/>
            <a:ext cx="194999" cy="23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v</a:t>
            </a:r>
          </a:p>
        </p:txBody>
      </p:sp>
      <p:cxnSp>
        <p:nvCxnSpPr>
          <p:cNvPr id="836" name="Shape 836"/>
          <p:cNvCxnSpPr/>
          <p:nvPr/>
        </p:nvCxnSpPr>
        <p:spPr>
          <a:xfrm rot="10800000" flipH="1">
            <a:off x="7438144" y="2997385"/>
            <a:ext cx="3600" cy="165900"/>
          </a:xfrm>
          <a:prstGeom prst="straightConnector1">
            <a:avLst/>
          </a:prstGeom>
          <a:noFill/>
          <a:ln w="19050" cap="flat" cmpd="sng">
            <a:solidFill>
              <a:srgbClr val="0000FF"/>
            </a:solidFill>
            <a:prstDash val="solid"/>
            <a:round/>
            <a:headEnd type="triangle" w="lg" len="lg"/>
            <a:tailEnd type="none" w="lg" len="lg"/>
          </a:ln>
        </p:spPr>
      </p:cxnSp>
      <p:sp>
        <p:nvSpPr>
          <p:cNvPr id="837" name="Shape 837"/>
          <p:cNvSpPr txBox="1"/>
          <p:nvPr/>
        </p:nvSpPr>
        <p:spPr>
          <a:xfrm>
            <a:off x="6463194" y="3146158"/>
            <a:ext cx="523200" cy="259799"/>
          </a:xfrm>
          <a:prstGeom prst="rect">
            <a:avLst/>
          </a:prstGeom>
          <a:noFill/>
          <a:ln>
            <a:noFill/>
          </a:ln>
        </p:spPr>
        <p:txBody>
          <a:bodyPr lIns="91425" tIns="91425" rIns="91425" bIns="91425" anchor="ctr" anchorCtr="0">
            <a:noAutofit/>
          </a:bodyPr>
          <a:lstStyle/>
          <a:p>
            <a:pPr algn="ctr"/>
            <a:r>
              <a:rPr lang="en-US" sz="600" b="1">
                <a:solidFill>
                  <a:schemeClr val="dk1"/>
                </a:solidFill>
              </a:rPr>
              <a:t>floors,</a:t>
            </a:r>
            <a:br>
              <a:rPr lang="en-US" sz="600" b="1">
                <a:solidFill>
                  <a:schemeClr val="dk1"/>
                </a:solidFill>
              </a:rPr>
            </a:br>
            <a:r>
              <a:rPr lang="en-US" sz="600" b="1">
                <a:solidFill>
                  <a:schemeClr val="dk1"/>
                </a:solidFill>
              </a:rPr>
              <a:t>events,</a:t>
            </a:r>
          </a:p>
          <a:p>
            <a:pPr algn="ctr"/>
            <a:r>
              <a:rPr lang="en-US" sz="600" b="1">
                <a:solidFill>
                  <a:schemeClr val="dk1"/>
                </a:solidFill>
              </a:rPr>
              <a:t>[*]</a:t>
            </a:r>
          </a:p>
        </p:txBody>
      </p:sp>
      <p:cxnSp>
        <p:nvCxnSpPr>
          <p:cNvPr id="838" name="Shape 838"/>
          <p:cNvCxnSpPr>
            <a:stCxn id="834" idx="1"/>
            <a:endCxn id="834" idx="3"/>
          </p:cNvCxnSpPr>
          <p:nvPr/>
        </p:nvCxnSpPr>
        <p:spPr>
          <a:xfrm rot="-5400000" flipH="1">
            <a:off x="7157604" y="3275763"/>
            <a:ext cx="163500" cy="600"/>
          </a:xfrm>
          <a:prstGeom prst="curvedConnector5">
            <a:avLst>
              <a:gd name="adj1" fmla="val -108361"/>
              <a:gd name="adj2" fmla="val -53555994"/>
              <a:gd name="adj3" fmla="val 216425"/>
            </a:avLst>
          </a:prstGeom>
          <a:noFill/>
          <a:ln w="19050" cap="flat" cmpd="sng">
            <a:solidFill>
              <a:srgbClr val="FF0000"/>
            </a:solidFill>
            <a:prstDash val="solid"/>
            <a:round/>
            <a:headEnd type="none" w="lg" len="lg"/>
            <a:tailEnd type="triangle" w="lg" len="lg"/>
          </a:ln>
        </p:spPr>
      </p:cxnSp>
      <p:sp>
        <p:nvSpPr>
          <p:cNvPr id="839" name="Shape 839"/>
          <p:cNvSpPr/>
          <p:nvPr/>
        </p:nvSpPr>
        <p:spPr>
          <a:xfrm>
            <a:off x="7239385" y="3609662"/>
            <a:ext cx="194999" cy="23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f</a:t>
            </a:r>
          </a:p>
        </p:txBody>
      </p:sp>
      <p:sp>
        <p:nvSpPr>
          <p:cNvPr id="840" name="Shape 840"/>
          <p:cNvSpPr/>
          <p:nvPr/>
        </p:nvSpPr>
        <p:spPr>
          <a:xfrm>
            <a:off x="7493555" y="3609656"/>
            <a:ext cx="194999" cy="2313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a:t>
            </a:r>
          </a:p>
        </p:txBody>
      </p:sp>
      <p:cxnSp>
        <p:nvCxnSpPr>
          <p:cNvPr id="841" name="Shape 841"/>
          <p:cNvCxnSpPr>
            <a:stCxn id="834" idx="4"/>
          </p:cNvCxnSpPr>
          <p:nvPr/>
        </p:nvCxnSpPr>
        <p:spPr>
          <a:xfrm flipH="1">
            <a:off x="7335244" y="3391740"/>
            <a:ext cx="104700" cy="214500"/>
          </a:xfrm>
          <a:prstGeom prst="straightConnector1">
            <a:avLst/>
          </a:prstGeom>
          <a:noFill/>
          <a:ln w="19050" cap="flat" cmpd="sng">
            <a:solidFill>
              <a:srgbClr val="0000FF"/>
            </a:solidFill>
            <a:prstDash val="solid"/>
            <a:round/>
            <a:headEnd type="triangle" w="lg" len="lg"/>
            <a:tailEnd type="none" w="lg" len="lg"/>
          </a:ln>
        </p:spPr>
      </p:cxnSp>
      <p:cxnSp>
        <p:nvCxnSpPr>
          <p:cNvPr id="842" name="Shape 842"/>
          <p:cNvCxnSpPr>
            <a:stCxn id="834" idx="4"/>
          </p:cNvCxnSpPr>
          <p:nvPr/>
        </p:nvCxnSpPr>
        <p:spPr>
          <a:xfrm>
            <a:off x="7439944" y="3391740"/>
            <a:ext cx="129000" cy="214500"/>
          </a:xfrm>
          <a:prstGeom prst="straightConnector1">
            <a:avLst/>
          </a:prstGeom>
          <a:noFill/>
          <a:ln w="19050" cap="flat" cmpd="sng">
            <a:solidFill>
              <a:srgbClr val="0000FF"/>
            </a:solidFill>
            <a:prstDash val="solid"/>
            <a:round/>
            <a:headEnd type="triangle" w="lg" len="lg"/>
            <a:tailEnd type="none" w="lg" len="lg"/>
          </a:ln>
        </p:spPr>
      </p:cxnSp>
      <p:sp>
        <p:nvSpPr>
          <p:cNvPr id="843" name="Shape 843"/>
          <p:cNvSpPr/>
          <p:nvPr/>
        </p:nvSpPr>
        <p:spPr>
          <a:xfrm>
            <a:off x="1546845" y="2855894"/>
            <a:ext cx="707699" cy="2123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Elevator</a:t>
            </a:r>
          </a:p>
        </p:txBody>
      </p:sp>
      <p:sp>
        <p:nvSpPr>
          <p:cNvPr id="844" name="Shape 844"/>
          <p:cNvSpPr/>
          <p:nvPr/>
        </p:nvSpPr>
        <p:spPr>
          <a:xfrm>
            <a:off x="1753098" y="2472330"/>
            <a:ext cx="226200" cy="212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v</a:t>
            </a:r>
          </a:p>
        </p:txBody>
      </p:sp>
      <p:cxnSp>
        <p:nvCxnSpPr>
          <p:cNvPr id="845" name="Shape 845"/>
          <p:cNvCxnSpPr/>
          <p:nvPr/>
        </p:nvCxnSpPr>
        <p:spPr>
          <a:xfrm rot="10800000" flipH="1">
            <a:off x="1864230" y="2698042"/>
            <a:ext cx="4199" cy="152100"/>
          </a:xfrm>
          <a:prstGeom prst="straightConnector1">
            <a:avLst/>
          </a:prstGeom>
          <a:noFill/>
          <a:ln w="19050" cap="flat" cmpd="sng">
            <a:solidFill>
              <a:srgbClr val="0000FF"/>
            </a:solidFill>
            <a:prstDash val="solid"/>
            <a:round/>
            <a:headEnd type="triangle" w="lg" len="lg"/>
            <a:tailEnd type="none" w="lg" len="lg"/>
          </a:ln>
        </p:spPr>
      </p:cxnSp>
      <p:cxnSp>
        <p:nvCxnSpPr>
          <p:cNvPr id="846" name="Shape 846"/>
          <p:cNvCxnSpPr>
            <a:endCxn id="843" idx="4"/>
          </p:cNvCxnSpPr>
          <p:nvPr/>
        </p:nvCxnSpPr>
        <p:spPr>
          <a:xfrm rot="10800000" flipH="1">
            <a:off x="1571593" y="3068292"/>
            <a:ext cx="329100" cy="187500"/>
          </a:xfrm>
          <a:prstGeom prst="straightConnector1">
            <a:avLst/>
          </a:prstGeom>
          <a:noFill/>
          <a:ln w="19050" cap="flat" cmpd="sng">
            <a:solidFill>
              <a:srgbClr val="FF0000"/>
            </a:solidFill>
            <a:prstDash val="solid"/>
            <a:round/>
            <a:headEnd type="triangle" w="lg" len="lg"/>
            <a:tailEnd type="none" w="lg" len="lg"/>
          </a:ln>
        </p:spPr>
      </p:cxnSp>
      <p:cxnSp>
        <p:nvCxnSpPr>
          <p:cNvPr id="847" name="Shape 847"/>
          <p:cNvCxnSpPr>
            <a:endCxn id="843" idx="4"/>
          </p:cNvCxnSpPr>
          <p:nvPr/>
        </p:nvCxnSpPr>
        <p:spPr>
          <a:xfrm rot="10800000">
            <a:off x="1900693" y="3068292"/>
            <a:ext cx="299100" cy="163500"/>
          </a:xfrm>
          <a:prstGeom prst="straightConnector1">
            <a:avLst/>
          </a:prstGeom>
          <a:noFill/>
          <a:ln w="19050" cap="flat" cmpd="sng">
            <a:solidFill>
              <a:srgbClr val="FF0000"/>
            </a:solidFill>
            <a:prstDash val="solid"/>
            <a:round/>
            <a:headEnd type="triangle" w="lg" len="lg"/>
            <a:tailEnd type="none" w="lg" len="lg"/>
          </a:ln>
        </p:spPr>
      </p:cxnSp>
      <p:sp>
        <p:nvSpPr>
          <p:cNvPr id="848" name="Shape 848"/>
          <p:cNvSpPr/>
          <p:nvPr/>
        </p:nvSpPr>
        <p:spPr>
          <a:xfrm>
            <a:off x="1171045" y="3239769"/>
            <a:ext cx="707699" cy="2123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Object[]</a:t>
            </a:r>
          </a:p>
        </p:txBody>
      </p:sp>
      <p:sp>
        <p:nvSpPr>
          <p:cNvPr id="849" name="Shape 849"/>
          <p:cNvSpPr/>
          <p:nvPr/>
        </p:nvSpPr>
        <p:spPr>
          <a:xfrm>
            <a:off x="1970270" y="3225469"/>
            <a:ext cx="707699" cy="2123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Object[]</a:t>
            </a:r>
          </a:p>
        </p:txBody>
      </p:sp>
      <p:sp>
        <p:nvSpPr>
          <p:cNvPr id="850" name="Shape 850"/>
          <p:cNvSpPr/>
          <p:nvPr/>
        </p:nvSpPr>
        <p:spPr>
          <a:xfrm>
            <a:off x="1244147" y="3652438"/>
            <a:ext cx="606899" cy="2123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Floor</a:t>
            </a:r>
          </a:p>
        </p:txBody>
      </p:sp>
      <p:sp>
        <p:nvSpPr>
          <p:cNvPr id="851" name="Shape 851"/>
          <p:cNvSpPr/>
          <p:nvPr/>
        </p:nvSpPr>
        <p:spPr>
          <a:xfrm>
            <a:off x="1996339" y="3641583"/>
            <a:ext cx="606899" cy="212399"/>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dirty="0"/>
              <a:t>Event</a:t>
            </a:r>
          </a:p>
        </p:txBody>
      </p:sp>
      <p:sp>
        <p:nvSpPr>
          <p:cNvPr id="852" name="Shape 852"/>
          <p:cNvSpPr/>
          <p:nvPr/>
        </p:nvSpPr>
        <p:spPr>
          <a:xfrm>
            <a:off x="1426861" y="4058608"/>
            <a:ext cx="226200" cy="212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f</a:t>
            </a:r>
          </a:p>
        </p:txBody>
      </p:sp>
      <p:cxnSp>
        <p:nvCxnSpPr>
          <p:cNvPr id="853" name="Shape 853"/>
          <p:cNvCxnSpPr>
            <a:stCxn id="850" idx="4"/>
            <a:endCxn id="852" idx="0"/>
          </p:cNvCxnSpPr>
          <p:nvPr/>
        </p:nvCxnSpPr>
        <p:spPr>
          <a:xfrm flipH="1">
            <a:off x="1540096" y="3864837"/>
            <a:ext cx="7500" cy="193800"/>
          </a:xfrm>
          <a:prstGeom prst="straightConnector1">
            <a:avLst/>
          </a:prstGeom>
          <a:noFill/>
          <a:ln w="19050" cap="flat" cmpd="sng">
            <a:solidFill>
              <a:srgbClr val="0000FF"/>
            </a:solidFill>
            <a:prstDash val="solid"/>
            <a:round/>
            <a:headEnd type="triangle" w="lg" len="lg"/>
            <a:tailEnd type="none" w="lg" len="lg"/>
          </a:ln>
        </p:spPr>
      </p:cxnSp>
      <p:sp>
        <p:nvSpPr>
          <p:cNvPr id="854" name="Shape 854"/>
          <p:cNvSpPr/>
          <p:nvPr/>
        </p:nvSpPr>
        <p:spPr>
          <a:xfrm>
            <a:off x="2214928" y="4048768"/>
            <a:ext cx="226200" cy="212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a:t>
            </a:r>
          </a:p>
        </p:txBody>
      </p:sp>
      <p:cxnSp>
        <p:nvCxnSpPr>
          <p:cNvPr id="855" name="Shape 855"/>
          <p:cNvCxnSpPr>
            <a:endCxn id="854" idx="0"/>
          </p:cNvCxnSpPr>
          <p:nvPr/>
        </p:nvCxnSpPr>
        <p:spPr>
          <a:xfrm>
            <a:off x="2328028" y="3854967"/>
            <a:ext cx="0" cy="193800"/>
          </a:xfrm>
          <a:prstGeom prst="straightConnector1">
            <a:avLst/>
          </a:prstGeom>
          <a:noFill/>
          <a:ln w="19050" cap="flat" cmpd="sng">
            <a:solidFill>
              <a:srgbClr val="0000FF"/>
            </a:solidFill>
            <a:prstDash val="solid"/>
            <a:round/>
            <a:headEnd type="triangle" w="lg" len="lg"/>
            <a:tailEnd type="none" w="lg" len="lg"/>
          </a:ln>
        </p:spPr>
      </p:cxnSp>
      <p:sp>
        <p:nvSpPr>
          <p:cNvPr id="857" name="Shape 857"/>
          <p:cNvSpPr txBox="1"/>
          <p:nvPr/>
        </p:nvSpPr>
        <p:spPr>
          <a:xfrm>
            <a:off x="1344500" y="2981190"/>
            <a:ext cx="429899" cy="238499"/>
          </a:xfrm>
          <a:prstGeom prst="rect">
            <a:avLst/>
          </a:prstGeom>
          <a:noFill/>
          <a:ln>
            <a:noFill/>
          </a:ln>
        </p:spPr>
        <p:txBody>
          <a:bodyPr lIns="91425" tIns="91425" rIns="91425" bIns="91425" anchor="ctr" anchorCtr="0">
            <a:noAutofit/>
          </a:bodyPr>
          <a:lstStyle/>
          <a:p>
            <a:pPr algn="ctr"/>
            <a:r>
              <a:rPr lang="en-US" sz="600" b="1">
                <a:solidFill>
                  <a:schemeClr val="dk1"/>
                </a:solidFill>
              </a:rPr>
              <a:t>floors</a:t>
            </a:r>
          </a:p>
        </p:txBody>
      </p:sp>
      <p:sp>
        <p:nvSpPr>
          <p:cNvPr id="858" name="Shape 858"/>
          <p:cNvSpPr txBox="1"/>
          <p:nvPr/>
        </p:nvSpPr>
        <p:spPr>
          <a:xfrm>
            <a:off x="2054424" y="2963001"/>
            <a:ext cx="473400" cy="238499"/>
          </a:xfrm>
          <a:prstGeom prst="rect">
            <a:avLst/>
          </a:prstGeom>
          <a:noFill/>
          <a:ln>
            <a:noFill/>
          </a:ln>
        </p:spPr>
        <p:txBody>
          <a:bodyPr lIns="91425" tIns="91425" rIns="91425" bIns="91425" anchor="ctr" anchorCtr="0">
            <a:noAutofit/>
          </a:bodyPr>
          <a:lstStyle/>
          <a:p>
            <a:pPr algn="ctr"/>
            <a:r>
              <a:rPr lang="en-US" sz="600" b="1">
                <a:solidFill>
                  <a:schemeClr val="dk1"/>
                </a:solidFill>
              </a:rPr>
              <a:t>events</a:t>
            </a:r>
          </a:p>
        </p:txBody>
      </p:sp>
      <p:cxnSp>
        <p:nvCxnSpPr>
          <p:cNvPr id="859" name="Shape 859"/>
          <p:cNvCxnSpPr>
            <a:stCxn id="850" idx="0"/>
            <a:endCxn id="848" idx="4"/>
          </p:cNvCxnSpPr>
          <p:nvPr/>
        </p:nvCxnSpPr>
        <p:spPr>
          <a:xfrm rot="10800000">
            <a:off x="1524796" y="3452037"/>
            <a:ext cx="22800" cy="200400"/>
          </a:xfrm>
          <a:prstGeom prst="straightConnector1">
            <a:avLst/>
          </a:prstGeom>
          <a:noFill/>
          <a:ln w="19050" cap="flat" cmpd="sng">
            <a:solidFill>
              <a:srgbClr val="FF0000"/>
            </a:solidFill>
            <a:prstDash val="solid"/>
            <a:round/>
            <a:headEnd type="triangle" w="lg" len="lg"/>
            <a:tailEnd type="none" w="lg" len="lg"/>
          </a:ln>
        </p:spPr>
      </p:cxnSp>
      <p:cxnSp>
        <p:nvCxnSpPr>
          <p:cNvPr id="860" name="Shape 860"/>
          <p:cNvCxnSpPr>
            <a:stCxn id="851" idx="0"/>
            <a:endCxn id="849" idx="4"/>
          </p:cNvCxnSpPr>
          <p:nvPr/>
        </p:nvCxnSpPr>
        <p:spPr>
          <a:xfrm rot="10800000" flipH="1">
            <a:off x="2299788" y="3437882"/>
            <a:ext cx="24300" cy="203700"/>
          </a:xfrm>
          <a:prstGeom prst="straightConnector1">
            <a:avLst/>
          </a:prstGeom>
          <a:noFill/>
          <a:ln w="19050" cap="flat" cmpd="sng">
            <a:solidFill>
              <a:srgbClr val="FF0000"/>
            </a:solidFill>
            <a:prstDash val="solid"/>
            <a:round/>
            <a:headEnd type="triangle" w="lg" len="lg"/>
            <a:tailEnd type="none" w="lg" len="lg"/>
          </a:ln>
        </p:spPr>
      </p:cxnSp>
      <p:sp>
        <p:nvSpPr>
          <p:cNvPr id="861" name="Shape 861"/>
          <p:cNvSpPr txBox="1"/>
          <p:nvPr/>
        </p:nvSpPr>
        <p:spPr>
          <a:xfrm>
            <a:off x="2405359" y="3396421"/>
            <a:ext cx="291599" cy="238499"/>
          </a:xfrm>
          <a:prstGeom prst="rect">
            <a:avLst/>
          </a:prstGeom>
          <a:noFill/>
          <a:ln>
            <a:noFill/>
          </a:ln>
        </p:spPr>
        <p:txBody>
          <a:bodyPr lIns="91425" tIns="91425" rIns="91425" bIns="91425" anchor="ctr" anchorCtr="0">
            <a:noAutofit/>
          </a:bodyPr>
          <a:lstStyle/>
          <a:p>
            <a:pPr algn="ctr"/>
            <a:r>
              <a:rPr lang="en-US" sz="600" b="1">
                <a:solidFill>
                  <a:schemeClr val="dk1"/>
                </a:solidFill>
              </a:rPr>
              <a:t>[*]</a:t>
            </a:r>
          </a:p>
        </p:txBody>
      </p:sp>
      <p:sp>
        <p:nvSpPr>
          <p:cNvPr id="862" name="Shape 862"/>
          <p:cNvSpPr/>
          <p:nvPr/>
        </p:nvSpPr>
        <p:spPr>
          <a:xfrm>
            <a:off x="4421098" y="2869435"/>
            <a:ext cx="707699" cy="195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Elevator</a:t>
            </a:r>
          </a:p>
        </p:txBody>
      </p:sp>
      <p:sp>
        <p:nvSpPr>
          <p:cNvPr id="863" name="Shape 863"/>
          <p:cNvSpPr/>
          <p:nvPr/>
        </p:nvSpPr>
        <p:spPr>
          <a:xfrm>
            <a:off x="4642588" y="2515470"/>
            <a:ext cx="243000" cy="195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v</a:t>
            </a:r>
          </a:p>
        </p:txBody>
      </p:sp>
      <p:cxnSp>
        <p:nvCxnSpPr>
          <p:cNvPr id="864" name="Shape 864"/>
          <p:cNvCxnSpPr/>
          <p:nvPr/>
        </p:nvCxnSpPr>
        <p:spPr>
          <a:xfrm rot="10800000" flipH="1">
            <a:off x="4761928" y="2723436"/>
            <a:ext cx="4199" cy="140700"/>
          </a:xfrm>
          <a:prstGeom prst="straightConnector1">
            <a:avLst/>
          </a:prstGeom>
          <a:noFill/>
          <a:ln w="19050" cap="flat" cmpd="sng">
            <a:solidFill>
              <a:srgbClr val="0000FF"/>
            </a:solidFill>
            <a:prstDash val="solid"/>
            <a:round/>
            <a:headEnd type="triangle" w="lg" len="lg"/>
            <a:tailEnd type="none" w="lg" len="lg"/>
          </a:ln>
        </p:spPr>
      </p:cxnSp>
      <p:cxnSp>
        <p:nvCxnSpPr>
          <p:cNvPr id="865" name="Shape 865"/>
          <p:cNvCxnSpPr/>
          <p:nvPr/>
        </p:nvCxnSpPr>
        <p:spPr>
          <a:xfrm rot="10800000" flipH="1">
            <a:off x="4642411" y="3056622"/>
            <a:ext cx="8699" cy="176400"/>
          </a:xfrm>
          <a:prstGeom prst="straightConnector1">
            <a:avLst/>
          </a:prstGeom>
          <a:noFill/>
          <a:ln w="19050" cap="flat" cmpd="sng">
            <a:solidFill>
              <a:srgbClr val="FF0000"/>
            </a:solidFill>
            <a:prstDash val="solid"/>
            <a:round/>
            <a:headEnd type="triangle" w="lg" len="lg"/>
            <a:tailEnd type="none" w="lg" len="lg"/>
          </a:ln>
        </p:spPr>
      </p:cxnSp>
      <p:sp>
        <p:nvSpPr>
          <p:cNvPr id="866" name="Shape 866"/>
          <p:cNvSpPr/>
          <p:nvPr/>
        </p:nvSpPr>
        <p:spPr>
          <a:xfrm>
            <a:off x="4404932" y="3223697"/>
            <a:ext cx="707699" cy="195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Object[]</a:t>
            </a:r>
          </a:p>
        </p:txBody>
      </p:sp>
      <p:sp>
        <p:nvSpPr>
          <p:cNvPr id="867" name="Shape 867"/>
          <p:cNvSpPr/>
          <p:nvPr/>
        </p:nvSpPr>
        <p:spPr>
          <a:xfrm>
            <a:off x="4096045" y="3604538"/>
            <a:ext cx="651599" cy="195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Floor</a:t>
            </a:r>
          </a:p>
        </p:txBody>
      </p:sp>
      <p:sp>
        <p:nvSpPr>
          <p:cNvPr id="868" name="Shape 868"/>
          <p:cNvSpPr/>
          <p:nvPr/>
        </p:nvSpPr>
        <p:spPr>
          <a:xfrm>
            <a:off x="4808115" y="3601869"/>
            <a:ext cx="651599" cy="195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Event</a:t>
            </a:r>
          </a:p>
        </p:txBody>
      </p:sp>
      <p:sp>
        <p:nvSpPr>
          <p:cNvPr id="869" name="Shape 869"/>
          <p:cNvSpPr/>
          <p:nvPr/>
        </p:nvSpPr>
        <p:spPr>
          <a:xfrm>
            <a:off x="4292254" y="3979373"/>
            <a:ext cx="243000" cy="195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f</a:t>
            </a:r>
          </a:p>
        </p:txBody>
      </p:sp>
      <p:cxnSp>
        <p:nvCxnSpPr>
          <p:cNvPr id="870" name="Shape 870"/>
          <p:cNvCxnSpPr>
            <a:stCxn id="867" idx="4"/>
            <a:endCxn id="869" idx="0"/>
          </p:cNvCxnSpPr>
          <p:nvPr/>
        </p:nvCxnSpPr>
        <p:spPr>
          <a:xfrm flipH="1">
            <a:off x="4413743" y="3800438"/>
            <a:ext cx="8100" cy="178800"/>
          </a:xfrm>
          <a:prstGeom prst="straightConnector1">
            <a:avLst/>
          </a:prstGeom>
          <a:noFill/>
          <a:ln w="19050" cap="flat" cmpd="sng">
            <a:solidFill>
              <a:srgbClr val="0000FF"/>
            </a:solidFill>
            <a:prstDash val="solid"/>
            <a:round/>
            <a:headEnd type="triangle" w="lg" len="lg"/>
            <a:tailEnd type="none" w="lg" len="lg"/>
          </a:ln>
        </p:spPr>
      </p:cxnSp>
      <p:sp>
        <p:nvSpPr>
          <p:cNvPr id="871" name="Shape 871"/>
          <p:cNvSpPr/>
          <p:nvPr/>
        </p:nvSpPr>
        <p:spPr>
          <a:xfrm>
            <a:off x="4995009" y="3970292"/>
            <a:ext cx="243000" cy="195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600" b="1"/>
              <a:t>e</a:t>
            </a:r>
          </a:p>
        </p:txBody>
      </p:sp>
      <p:cxnSp>
        <p:nvCxnSpPr>
          <p:cNvPr id="872" name="Shape 872"/>
          <p:cNvCxnSpPr>
            <a:endCxn id="871" idx="0"/>
          </p:cNvCxnSpPr>
          <p:nvPr/>
        </p:nvCxnSpPr>
        <p:spPr>
          <a:xfrm>
            <a:off x="5116509" y="3790892"/>
            <a:ext cx="0" cy="179400"/>
          </a:xfrm>
          <a:prstGeom prst="straightConnector1">
            <a:avLst/>
          </a:prstGeom>
          <a:noFill/>
          <a:ln w="19050" cap="flat" cmpd="sng">
            <a:solidFill>
              <a:srgbClr val="0000FF"/>
            </a:solidFill>
            <a:prstDash val="solid"/>
            <a:round/>
            <a:headEnd type="triangle" w="lg" len="lg"/>
            <a:tailEnd type="none" w="lg" len="lg"/>
          </a:ln>
        </p:spPr>
      </p:cxnSp>
      <p:cxnSp>
        <p:nvCxnSpPr>
          <p:cNvPr id="874" name="Shape 874"/>
          <p:cNvCxnSpPr>
            <a:endCxn id="866" idx="4"/>
          </p:cNvCxnSpPr>
          <p:nvPr/>
        </p:nvCxnSpPr>
        <p:spPr>
          <a:xfrm rot="10800000" flipH="1">
            <a:off x="4430281" y="3419597"/>
            <a:ext cx="328500" cy="175500"/>
          </a:xfrm>
          <a:prstGeom prst="straightConnector1">
            <a:avLst/>
          </a:prstGeom>
          <a:noFill/>
          <a:ln w="19050" cap="flat" cmpd="sng">
            <a:solidFill>
              <a:srgbClr val="FF0000"/>
            </a:solidFill>
            <a:prstDash val="solid"/>
            <a:round/>
            <a:headEnd type="triangle" w="lg" len="lg"/>
            <a:tailEnd type="none" w="lg" len="lg"/>
          </a:ln>
        </p:spPr>
      </p:cxnSp>
      <p:cxnSp>
        <p:nvCxnSpPr>
          <p:cNvPr id="875" name="Shape 875"/>
          <p:cNvCxnSpPr/>
          <p:nvPr/>
        </p:nvCxnSpPr>
        <p:spPr>
          <a:xfrm rot="10800000">
            <a:off x="4796798" y="3428384"/>
            <a:ext cx="211500" cy="190800"/>
          </a:xfrm>
          <a:prstGeom prst="straightConnector1">
            <a:avLst/>
          </a:prstGeom>
          <a:noFill/>
          <a:ln w="19050" cap="flat" cmpd="sng">
            <a:solidFill>
              <a:srgbClr val="FF0000"/>
            </a:solidFill>
            <a:prstDash val="solid"/>
            <a:round/>
            <a:headEnd type="triangle" w="lg" len="lg"/>
            <a:tailEnd type="none" w="lg" len="lg"/>
          </a:ln>
        </p:spPr>
      </p:cxnSp>
      <p:sp>
        <p:nvSpPr>
          <p:cNvPr id="876" name="Shape 876"/>
          <p:cNvSpPr txBox="1"/>
          <p:nvPr/>
        </p:nvSpPr>
        <p:spPr>
          <a:xfrm>
            <a:off x="4240440" y="3368272"/>
            <a:ext cx="313200" cy="219899"/>
          </a:xfrm>
          <a:prstGeom prst="rect">
            <a:avLst/>
          </a:prstGeom>
          <a:noFill/>
          <a:ln>
            <a:noFill/>
          </a:ln>
        </p:spPr>
        <p:txBody>
          <a:bodyPr lIns="91425" tIns="91425" rIns="91425" bIns="91425" anchor="ctr" anchorCtr="0">
            <a:noAutofit/>
          </a:bodyPr>
          <a:lstStyle/>
          <a:p>
            <a:pPr algn="ctr"/>
            <a:r>
              <a:rPr lang="en-US" sz="600" b="1">
                <a:solidFill>
                  <a:schemeClr val="dk1"/>
                </a:solidFill>
              </a:rPr>
              <a:t>[*]</a:t>
            </a:r>
          </a:p>
        </p:txBody>
      </p:sp>
      <p:sp>
        <p:nvSpPr>
          <p:cNvPr id="877" name="Shape 877"/>
          <p:cNvSpPr txBox="1"/>
          <p:nvPr/>
        </p:nvSpPr>
        <p:spPr>
          <a:xfrm>
            <a:off x="4968529" y="3368272"/>
            <a:ext cx="313200" cy="219899"/>
          </a:xfrm>
          <a:prstGeom prst="rect">
            <a:avLst/>
          </a:prstGeom>
          <a:noFill/>
          <a:ln>
            <a:noFill/>
          </a:ln>
        </p:spPr>
        <p:txBody>
          <a:bodyPr lIns="91425" tIns="91425" rIns="91425" bIns="91425" anchor="ctr" anchorCtr="0">
            <a:noAutofit/>
          </a:bodyPr>
          <a:lstStyle/>
          <a:p>
            <a:pPr algn="ctr"/>
            <a:r>
              <a:rPr lang="en-US" sz="600" b="1">
                <a:solidFill>
                  <a:schemeClr val="dk1"/>
                </a:solidFill>
              </a:rPr>
              <a:t>[*]</a:t>
            </a:r>
          </a:p>
        </p:txBody>
      </p:sp>
      <p:sp>
        <p:nvSpPr>
          <p:cNvPr id="878" name="Shape 878"/>
          <p:cNvSpPr txBox="1"/>
          <p:nvPr/>
        </p:nvSpPr>
        <p:spPr>
          <a:xfrm>
            <a:off x="4114211" y="3031790"/>
            <a:ext cx="461399" cy="219899"/>
          </a:xfrm>
          <a:prstGeom prst="rect">
            <a:avLst/>
          </a:prstGeom>
          <a:noFill/>
          <a:ln>
            <a:noFill/>
          </a:ln>
        </p:spPr>
        <p:txBody>
          <a:bodyPr lIns="91425" tIns="91425" rIns="91425" bIns="91425" anchor="ctr" anchorCtr="0">
            <a:noAutofit/>
          </a:bodyPr>
          <a:lstStyle/>
          <a:p>
            <a:pPr algn="ctr"/>
            <a:r>
              <a:rPr lang="en-US" sz="600" b="1">
                <a:solidFill>
                  <a:schemeClr val="dk1"/>
                </a:solidFill>
              </a:rPr>
              <a:t>floors</a:t>
            </a:r>
          </a:p>
        </p:txBody>
      </p:sp>
      <p:sp>
        <p:nvSpPr>
          <p:cNvPr id="879" name="Shape 879"/>
          <p:cNvSpPr txBox="1"/>
          <p:nvPr/>
        </p:nvSpPr>
        <p:spPr>
          <a:xfrm>
            <a:off x="4866362" y="3020995"/>
            <a:ext cx="497100" cy="219899"/>
          </a:xfrm>
          <a:prstGeom prst="rect">
            <a:avLst/>
          </a:prstGeom>
          <a:noFill/>
          <a:ln>
            <a:noFill/>
          </a:ln>
        </p:spPr>
        <p:txBody>
          <a:bodyPr lIns="91425" tIns="91425" rIns="91425" bIns="91425" anchor="ctr" anchorCtr="0">
            <a:noAutofit/>
          </a:bodyPr>
          <a:lstStyle/>
          <a:p>
            <a:pPr algn="ctr"/>
            <a:r>
              <a:rPr lang="en-US" sz="600" b="1">
                <a:solidFill>
                  <a:schemeClr val="dk1"/>
                </a:solidFill>
              </a:rPr>
              <a:t>events</a:t>
            </a:r>
          </a:p>
        </p:txBody>
      </p:sp>
      <p:cxnSp>
        <p:nvCxnSpPr>
          <p:cNvPr id="880" name="Shape 880"/>
          <p:cNvCxnSpPr/>
          <p:nvPr/>
        </p:nvCxnSpPr>
        <p:spPr>
          <a:xfrm rot="10800000" flipH="1">
            <a:off x="4845878" y="3056622"/>
            <a:ext cx="8699" cy="176400"/>
          </a:xfrm>
          <a:prstGeom prst="straightConnector1">
            <a:avLst/>
          </a:prstGeom>
          <a:noFill/>
          <a:ln w="19050" cap="flat" cmpd="sng">
            <a:solidFill>
              <a:srgbClr val="FF0000"/>
            </a:solidFill>
            <a:prstDash val="solid"/>
            <a:round/>
            <a:headEnd type="triangle" w="lg" len="lg"/>
            <a:tailEnd type="none" w="lg" len="lg"/>
          </a:ln>
        </p:spPr>
      </p:cxnSp>
      <p:sp>
        <p:nvSpPr>
          <p:cNvPr id="881" name="Shape 881"/>
          <p:cNvSpPr/>
          <p:nvPr/>
        </p:nvSpPr>
        <p:spPr>
          <a:xfrm>
            <a:off x="2322769" y="5416750"/>
            <a:ext cx="4802100" cy="477899"/>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883" name="Shape 883"/>
          <p:cNvSpPr/>
          <p:nvPr/>
        </p:nvSpPr>
        <p:spPr>
          <a:xfrm rot="10800000">
            <a:off x="2296768" y="1920431"/>
            <a:ext cx="4802100" cy="477899"/>
          </a:xfrm>
          <a:prstGeom prst="notched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Shape 89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QUIZ: May-Alias Analysis</a:t>
            </a:r>
          </a:p>
        </p:txBody>
      </p:sp>
      <p:sp>
        <p:nvSpPr>
          <p:cNvPr id="895" name="Shape 895"/>
          <p:cNvSpPr/>
          <p:nvPr/>
        </p:nvSpPr>
        <p:spPr>
          <a:xfrm>
            <a:off x="6678452" y="3223648"/>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Elevator</a:t>
            </a:r>
          </a:p>
        </p:txBody>
      </p:sp>
      <p:sp>
        <p:nvSpPr>
          <p:cNvPr id="896" name="Shape 896"/>
          <p:cNvSpPr/>
          <p:nvPr/>
        </p:nvSpPr>
        <p:spPr>
          <a:xfrm>
            <a:off x="7074198" y="246827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897" name="Shape 897"/>
          <p:cNvCxnSpPr/>
          <p:nvPr/>
        </p:nvCxnSpPr>
        <p:spPr>
          <a:xfrm rot="10800000" flipH="1">
            <a:off x="7287427" y="2912339"/>
            <a:ext cx="7800" cy="300000"/>
          </a:xfrm>
          <a:prstGeom prst="straightConnector1">
            <a:avLst/>
          </a:prstGeom>
          <a:noFill/>
          <a:ln w="28575" cap="flat" cmpd="sng">
            <a:solidFill>
              <a:srgbClr val="0000FF"/>
            </a:solidFill>
            <a:prstDash val="solid"/>
            <a:round/>
            <a:headEnd type="triangle" w="lg" len="lg"/>
            <a:tailEnd type="none" w="lg" len="lg"/>
          </a:ln>
        </p:spPr>
      </p:cxnSp>
      <p:cxnSp>
        <p:nvCxnSpPr>
          <p:cNvPr id="898" name="Shape 898"/>
          <p:cNvCxnSpPr>
            <a:endCxn id="895" idx="4"/>
          </p:cNvCxnSpPr>
          <p:nvPr/>
        </p:nvCxnSpPr>
        <p:spPr>
          <a:xfrm rot="10800000" flipH="1">
            <a:off x="6679352" y="3641548"/>
            <a:ext cx="631200" cy="369000"/>
          </a:xfrm>
          <a:prstGeom prst="straightConnector1">
            <a:avLst/>
          </a:prstGeom>
          <a:noFill/>
          <a:ln w="28575" cap="flat" cmpd="sng">
            <a:solidFill>
              <a:srgbClr val="FF0000"/>
            </a:solidFill>
            <a:prstDash val="solid"/>
            <a:round/>
            <a:headEnd type="triangle" w="lg" len="lg"/>
            <a:tailEnd type="none" w="lg" len="lg"/>
          </a:ln>
        </p:spPr>
      </p:cxnSp>
      <p:cxnSp>
        <p:nvCxnSpPr>
          <p:cNvPr id="899" name="Shape 899"/>
          <p:cNvCxnSpPr>
            <a:endCxn id="895" idx="4"/>
          </p:cNvCxnSpPr>
          <p:nvPr/>
        </p:nvCxnSpPr>
        <p:spPr>
          <a:xfrm rot="10800000">
            <a:off x="7310552" y="3641548"/>
            <a:ext cx="573900" cy="322200"/>
          </a:xfrm>
          <a:prstGeom prst="straightConnector1">
            <a:avLst/>
          </a:prstGeom>
          <a:noFill/>
          <a:ln w="28575" cap="flat" cmpd="sng">
            <a:solidFill>
              <a:srgbClr val="FF0000"/>
            </a:solidFill>
            <a:prstDash val="solid"/>
            <a:round/>
            <a:headEnd type="triangle" w="lg" len="lg"/>
            <a:tailEnd type="none" w="lg" len="lg"/>
          </a:ln>
        </p:spPr>
      </p:cxnSp>
      <p:sp>
        <p:nvSpPr>
          <p:cNvPr id="900" name="Shape 900"/>
          <p:cNvSpPr/>
          <p:nvPr/>
        </p:nvSpPr>
        <p:spPr>
          <a:xfrm>
            <a:off x="6051225" y="3979655"/>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901" name="Shape 901"/>
          <p:cNvSpPr/>
          <p:nvPr/>
        </p:nvSpPr>
        <p:spPr>
          <a:xfrm>
            <a:off x="7490880" y="3951522"/>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902" name="Shape 902"/>
          <p:cNvSpPr/>
          <p:nvPr/>
        </p:nvSpPr>
        <p:spPr>
          <a:xfrm>
            <a:off x="6097665" y="4792382"/>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Floor</a:t>
            </a:r>
          </a:p>
        </p:txBody>
      </p:sp>
      <p:sp>
        <p:nvSpPr>
          <p:cNvPr id="903" name="Shape 903"/>
          <p:cNvSpPr/>
          <p:nvPr/>
        </p:nvSpPr>
        <p:spPr>
          <a:xfrm>
            <a:off x="7540907" y="4771003"/>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Event</a:t>
            </a:r>
          </a:p>
        </p:txBody>
      </p:sp>
      <p:sp>
        <p:nvSpPr>
          <p:cNvPr id="904" name="Shape 904"/>
          <p:cNvSpPr/>
          <p:nvPr/>
        </p:nvSpPr>
        <p:spPr>
          <a:xfrm>
            <a:off x="6448242" y="559229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cxnSp>
        <p:nvCxnSpPr>
          <p:cNvPr id="905" name="Shape 905"/>
          <p:cNvCxnSpPr>
            <a:stCxn id="902" idx="4"/>
            <a:endCxn id="904" idx="0"/>
          </p:cNvCxnSpPr>
          <p:nvPr/>
        </p:nvCxnSpPr>
        <p:spPr>
          <a:xfrm flipH="1">
            <a:off x="6665414" y="5210282"/>
            <a:ext cx="14400" cy="381900"/>
          </a:xfrm>
          <a:prstGeom prst="straightConnector1">
            <a:avLst/>
          </a:prstGeom>
          <a:noFill/>
          <a:ln w="28575" cap="flat" cmpd="sng">
            <a:solidFill>
              <a:srgbClr val="0000FF"/>
            </a:solidFill>
            <a:prstDash val="solid"/>
            <a:round/>
            <a:headEnd type="triangle" w="lg" len="lg"/>
            <a:tailEnd type="none" w="lg" len="lg"/>
          </a:ln>
        </p:spPr>
      </p:cxnSp>
      <p:sp>
        <p:nvSpPr>
          <p:cNvPr id="906" name="Shape 906"/>
          <p:cNvSpPr/>
          <p:nvPr/>
        </p:nvSpPr>
        <p:spPr>
          <a:xfrm>
            <a:off x="7960317" y="5572915"/>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907" name="Shape 907"/>
          <p:cNvCxnSpPr>
            <a:endCxn id="906" idx="0"/>
          </p:cNvCxnSpPr>
          <p:nvPr/>
        </p:nvCxnSpPr>
        <p:spPr>
          <a:xfrm>
            <a:off x="8177517" y="5191015"/>
            <a:ext cx="0" cy="381900"/>
          </a:xfrm>
          <a:prstGeom prst="straightConnector1">
            <a:avLst/>
          </a:prstGeom>
          <a:noFill/>
          <a:ln w="28575" cap="flat" cmpd="sng">
            <a:solidFill>
              <a:srgbClr val="0000FF"/>
            </a:solidFill>
            <a:prstDash val="solid"/>
            <a:round/>
            <a:headEnd type="triangle" w="lg" len="lg"/>
            <a:tailEnd type="none" w="lg" len="lg"/>
          </a:ln>
        </p:spPr>
      </p:cxnSp>
      <p:sp>
        <p:nvSpPr>
          <p:cNvPr id="909" name="Shape 909"/>
          <p:cNvSpPr txBox="1"/>
          <p:nvPr/>
        </p:nvSpPr>
        <p:spPr>
          <a:xfrm>
            <a:off x="6290215" y="3470425"/>
            <a:ext cx="8246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p>
        </p:txBody>
      </p:sp>
      <p:sp>
        <p:nvSpPr>
          <p:cNvPr id="910" name="Shape 910"/>
          <p:cNvSpPr txBox="1"/>
          <p:nvPr/>
        </p:nvSpPr>
        <p:spPr>
          <a:xfrm>
            <a:off x="7652357" y="3434603"/>
            <a:ext cx="9083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events</a:t>
            </a:r>
          </a:p>
        </p:txBody>
      </p:sp>
      <p:cxnSp>
        <p:nvCxnSpPr>
          <p:cNvPr id="911" name="Shape 911"/>
          <p:cNvCxnSpPr>
            <a:stCxn id="902" idx="0"/>
            <a:endCxn id="900" idx="4"/>
          </p:cNvCxnSpPr>
          <p:nvPr/>
        </p:nvCxnSpPr>
        <p:spPr>
          <a:xfrm rot="10800000" flipH="1">
            <a:off x="6679814" y="4397582"/>
            <a:ext cx="3600" cy="394800"/>
          </a:xfrm>
          <a:prstGeom prst="straightConnector1">
            <a:avLst/>
          </a:prstGeom>
          <a:noFill/>
          <a:ln w="28575" cap="flat" cmpd="sng">
            <a:solidFill>
              <a:srgbClr val="FF0000"/>
            </a:solidFill>
            <a:prstDash val="solid"/>
            <a:round/>
            <a:headEnd type="triangle" w="lg" len="lg"/>
            <a:tailEnd type="none" w="lg" len="lg"/>
          </a:ln>
        </p:spPr>
      </p:cxnSp>
      <p:cxnSp>
        <p:nvCxnSpPr>
          <p:cNvPr id="912" name="Shape 912"/>
          <p:cNvCxnSpPr>
            <a:stCxn id="903" idx="0"/>
            <a:endCxn id="901" idx="4"/>
          </p:cNvCxnSpPr>
          <p:nvPr/>
        </p:nvCxnSpPr>
        <p:spPr>
          <a:xfrm rot="10800000">
            <a:off x="8123056" y="4369303"/>
            <a:ext cx="0" cy="401700"/>
          </a:xfrm>
          <a:prstGeom prst="straightConnector1">
            <a:avLst/>
          </a:prstGeom>
          <a:noFill/>
          <a:ln w="28575" cap="flat" cmpd="sng">
            <a:solidFill>
              <a:srgbClr val="FF0000"/>
            </a:solidFill>
            <a:prstDash val="solid"/>
            <a:round/>
            <a:headEnd type="triangle" w="lg" len="lg"/>
            <a:tailEnd type="none" w="lg" len="lg"/>
          </a:ln>
        </p:spPr>
      </p:cxnSp>
      <p:sp>
        <p:nvSpPr>
          <p:cNvPr id="913" name="Shape 913"/>
          <p:cNvSpPr txBox="1"/>
          <p:nvPr/>
        </p:nvSpPr>
        <p:spPr>
          <a:xfrm>
            <a:off x="6184709" y="42881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914" name="Shape 914"/>
          <p:cNvSpPr txBox="1"/>
          <p:nvPr/>
        </p:nvSpPr>
        <p:spPr>
          <a:xfrm>
            <a:off x="8033288" y="42881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24" name="Shape 893"/>
          <p:cNvSpPr txBox="1"/>
          <p:nvPr/>
        </p:nvSpPr>
        <p:spPr>
          <a:xfrm>
            <a:off x="513248" y="1316626"/>
            <a:ext cx="8091000" cy="936438"/>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Do the expression pairs may-alias under these two pointer analyses?</a:t>
            </a:r>
          </a:p>
        </p:txBody>
      </p:sp>
      <p:graphicFrame>
        <p:nvGraphicFramePr>
          <p:cNvPr id="25" name="Shape 948"/>
          <p:cNvGraphicFramePr/>
          <p:nvPr>
            <p:extLst>
              <p:ext uri="{D42A27DB-BD31-4B8C-83A1-F6EECF244321}">
                <p14:modId xmlns:p14="http://schemas.microsoft.com/office/powerpoint/2010/main" val="717036190"/>
              </p:ext>
            </p:extLst>
          </p:nvPr>
        </p:nvGraphicFramePr>
        <p:xfrm>
          <a:off x="546612" y="2509685"/>
          <a:ext cx="5377110" cy="3346650"/>
        </p:xfrm>
        <a:graphic>
          <a:graphicData uri="http://schemas.openxmlformats.org/drawingml/2006/table">
            <a:tbl>
              <a:tblPr>
                <a:noFill/>
                <a:tableStyleId>{1DB05C07-9196-4931-B0E7-BC2D793945FF}</a:tableStyleId>
              </a:tblPr>
              <a:tblGrid>
                <a:gridCol w="2945375"/>
                <a:gridCol w="1371561"/>
                <a:gridCol w="1060174"/>
              </a:tblGrid>
              <a:tr h="1008300">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May-Alias?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Allocation-Site</a:t>
                      </a:r>
                      <a:br>
                        <a:rPr lang="en-US" sz="2000" b="0" i="0" dirty="0">
                          <a:solidFill>
                            <a:schemeClr val="dk1"/>
                          </a:solidFill>
                          <a:latin typeface="+mn-lt"/>
                          <a:ea typeface="Calibri Regular" charset="0"/>
                          <a:cs typeface="Calibri Regular" charset="0"/>
                          <a:sym typeface="Shadows Into Light"/>
                        </a:rPr>
                      </a:br>
                      <a:r>
                        <a:rPr lang="en-US" sz="2000" b="0" i="0" dirty="0">
                          <a:solidFill>
                            <a:schemeClr val="dk1"/>
                          </a:solidFill>
                          <a:latin typeface="+mn-lt"/>
                          <a:ea typeface="Calibri Regular" charset="0"/>
                          <a:cs typeface="Calibri Regular" charset="0"/>
                          <a:sym typeface="Shadows Into Light"/>
                        </a:rPr>
                        <a:t>Based</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r>
                        <a:rPr lang="en-US" sz="2000" b="0" i="0" dirty="0" smtClean="0">
                          <a:solidFill>
                            <a:schemeClr val="dk1"/>
                          </a:solidFill>
                          <a:latin typeface="+mn-lt"/>
                          <a:ea typeface="Calibri Regular" charset="0"/>
                          <a:cs typeface="Calibri Regular" charset="0"/>
                          <a:sym typeface="Shadows Into Light"/>
                        </a:rPr>
                        <a:t>Type</a:t>
                      </a:r>
                      <a:br>
                        <a:rPr lang="en-US" sz="2000" b="0" i="0" dirty="0" smtClean="0">
                          <a:solidFill>
                            <a:schemeClr val="dk1"/>
                          </a:solidFill>
                          <a:latin typeface="+mn-lt"/>
                          <a:ea typeface="Calibri Regular" charset="0"/>
                          <a:cs typeface="Calibri Regular" charset="0"/>
                          <a:sym typeface="Shadows Into Light"/>
                        </a:rPr>
                      </a:br>
                      <a:r>
                        <a:rPr lang="en-US" sz="2000" b="0" i="0" dirty="0" smtClean="0">
                          <a:solidFill>
                            <a:schemeClr val="dk1"/>
                          </a:solidFill>
                          <a:latin typeface="+mn-lt"/>
                          <a:ea typeface="Calibri Regular" charset="0"/>
                          <a:cs typeface="Calibri Regular" charset="0"/>
                          <a:sym typeface="Shadows Into Light"/>
                        </a:rPr>
                        <a:t>Based</a:t>
                      </a:r>
                      <a:endParaRPr lang="en-US" sz="2000" b="0" i="0" dirty="0">
                        <a:solidFill>
                          <a:schemeClr val="dk1"/>
                        </a:solidFill>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24650">
                <a:tc>
                  <a:txBody>
                    <a:bodyPr/>
                    <a:lstStyle/>
                    <a:p>
                      <a:pPr marL="0" marR="0" lvl="0" indent="0" algn="ctr" rtl="0">
                        <a:lnSpc>
                          <a:spcPct val="100000"/>
                        </a:lnSpc>
                        <a:spcBef>
                          <a:spcPts val="0"/>
                        </a:spcBef>
                        <a:spcAft>
                          <a:spcPts val="0"/>
                        </a:spcAft>
                        <a:buNone/>
                      </a:pPr>
                      <a:r>
                        <a:rPr lang="en-US" sz="1600" b="1">
                          <a:solidFill>
                            <a:schemeClr val="dk1"/>
                          </a:solidFill>
                          <a:latin typeface="Consolas"/>
                          <a:ea typeface="Consolas"/>
                          <a:cs typeface="Consolas"/>
                          <a:sym typeface="Consolas"/>
                        </a:rPr>
                        <a:t>e, f</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dirty="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6400">
                <a:tc>
                  <a:txBody>
                    <a:bodyPr/>
                    <a:lstStyle/>
                    <a:p>
                      <a:pPr marL="0" marR="0" lvl="0" indent="0" algn="ctr" rtl="0">
                        <a:lnSpc>
                          <a:spcPct val="100000"/>
                        </a:lnSpc>
                        <a:spcBef>
                          <a:spcPts val="0"/>
                        </a:spcBef>
                        <a:spcAft>
                          <a:spcPts val="0"/>
                        </a:spcAft>
                        <a:buClr>
                          <a:schemeClr val="accent2"/>
                        </a:buClr>
                        <a:buSzPct val="25000"/>
                        <a:buFont typeface="Arial"/>
                        <a:buNone/>
                      </a:pPr>
                      <a:r>
                        <a:rPr lang="en-US" sz="1600" b="1">
                          <a:solidFill>
                            <a:schemeClr val="dk1"/>
                          </a:solidFill>
                          <a:latin typeface="Consolas"/>
                          <a:ea typeface="Consolas"/>
                          <a:cs typeface="Consolas"/>
                          <a:sym typeface="Consolas"/>
                        </a:rPr>
                        <a:t>v.floors, v.events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a:latin typeface="Consolas"/>
                          <a:ea typeface="Consolas"/>
                          <a:cs typeface="Consolas"/>
                          <a:sym typeface="Consolas"/>
                        </a:rPr>
                        <a:t>v.floors[0], v.events[0]</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a:latin typeface="Consolas"/>
                          <a:ea typeface="Consolas"/>
                          <a:cs typeface="Consolas"/>
                          <a:sym typeface="Consolas"/>
                        </a:rPr>
                        <a:t>v.events[0], v.events[2]</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dirty="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Shape 91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QUIZ: May-Alias Analysis</a:t>
            </a:r>
          </a:p>
        </p:txBody>
      </p:sp>
      <p:sp>
        <p:nvSpPr>
          <p:cNvPr id="922" name="Shape 922"/>
          <p:cNvSpPr/>
          <p:nvPr/>
        </p:nvSpPr>
        <p:spPr>
          <a:xfrm>
            <a:off x="6678452" y="3223648"/>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Elevator</a:t>
            </a:r>
          </a:p>
        </p:txBody>
      </p:sp>
      <p:sp>
        <p:nvSpPr>
          <p:cNvPr id="923" name="Shape 923"/>
          <p:cNvSpPr/>
          <p:nvPr/>
        </p:nvSpPr>
        <p:spPr>
          <a:xfrm>
            <a:off x="7074198" y="246827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924" name="Shape 924"/>
          <p:cNvCxnSpPr/>
          <p:nvPr/>
        </p:nvCxnSpPr>
        <p:spPr>
          <a:xfrm rot="10800000" flipH="1">
            <a:off x="7287427" y="2912339"/>
            <a:ext cx="7800" cy="300000"/>
          </a:xfrm>
          <a:prstGeom prst="straightConnector1">
            <a:avLst/>
          </a:prstGeom>
          <a:noFill/>
          <a:ln w="28575" cap="flat" cmpd="sng">
            <a:solidFill>
              <a:srgbClr val="0000FF"/>
            </a:solidFill>
            <a:prstDash val="solid"/>
            <a:round/>
            <a:headEnd type="triangle" w="lg" len="lg"/>
            <a:tailEnd type="none" w="lg" len="lg"/>
          </a:ln>
        </p:spPr>
      </p:cxnSp>
      <p:cxnSp>
        <p:nvCxnSpPr>
          <p:cNvPr id="925" name="Shape 925"/>
          <p:cNvCxnSpPr>
            <a:endCxn id="922" idx="4"/>
          </p:cNvCxnSpPr>
          <p:nvPr/>
        </p:nvCxnSpPr>
        <p:spPr>
          <a:xfrm rot="10800000" flipH="1">
            <a:off x="6679352" y="3641548"/>
            <a:ext cx="631200" cy="369000"/>
          </a:xfrm>
          <a:prstGeom prst="straightConnector1">
            <a:avLst/>
          </a:prstGeom>
          <a:noFill/>
          <a:ln w="28575" cap="flat" cmpd="sng">
            <a:solidFill>
              <a:srgbClr val="FF0000"/>
            </a:solidFill>
            <a:prstDash val="solid"/>
            <a:round/>
            <a:headEnd type="triangle" w="lg" len="lg"/>
            <a:tailEnd type="none" w="lg" len="lg"/>
          </a:ln>
        </p:spPr>
      </p:cxnSp>
      <p:cxnSp>
        <p:nvCxnSpPr>
          <p:cNvPr id="926" name="Shape 926"/>
          <p:cNvCxnSpPr>
            <a:endCxn id="922" idx="4"/>
          </p:cNvCxnSpPr>
          <p:nvPr/>
        </p:nvCxnSpPr>
        <p:spPr>
          <a:xfrm rot="10800000">
            <a:off x="7310552" y="3641548"/>
            <a:ext cx="573900" cy="322200"/>
          </a:xfrm>
          <a:prstGeom prst="straightConnector1">
            <a:avLst/>
          </a:prstGeom>
          <a:noFill/>
          <a:ln w="28575" cap="flat" cmpd="sng">
            <a:solidFill>
              <a:srgbClr val="FF0000"/>
            </a:solidFill>
            <a:prstDash val="solid"/>
            <a:round/>
            <a:headEnd type="triangle" w="lg" len="lg"/>
            <a:tailEnd type="none" w="lg" len="lg"/>
          </a:ln>
        </p:spPr>
      </p:cxnSp>
      <p:sp>
        <p:nvSpPr>
          <p:cNvPr id="927" name="Shape 927"/>
          <p:cNvSpPr/>
          <p:nvPr/>
        </p:nvSpPr>
        <p:spPr>
          <a:xfrm>
            <a:off x="6051225" y="3979655"/>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928" name="Shape 928"/>
          <p:cNvSpPr/>
          <p:nvPr/>
        </p:nvSpPr>
        <p:spPr>
          <a:xfrm>
            <a:off x="7490880" y="3951522"/>
            <a:ext cx="1264200"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929" name="Shape 929"/>
          <p:cNvSpPr/>
          <p:nvPr/>
        </p:nvSpPr>
        <p:spPr>
          <a:xfrm>
            <a:off x="6097665" y="4792382"/>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Floor</a:t>
            </a:r>
          </a:p>
        </p:txBody>
      </p:sp>
      <p:sp>
        <p:nvSpPr>
          <p:cNvPr id="930" name="Shape 930"/>
          <p:cNvSpPr/>
          <p:nvPr/>
        </p:nvSpPr>
        <p:spPr>
          <a:xfrm>
            <a:off x="7540907" y="4771003"/>
            <a:ext cx="1164299" cy="4179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Event</a:t>
            </a:r>
          </a:p>
        </p:txBody>
      </p:sp>
      <p:sp>
        <p:nvSpPr>
          <p:cNvPr id="931" name="Shape 931"/>
          <p:cNvSpPr/>
          <p:nvPr/>
        </p:nvSpPr>
        <p:spPr>
          <a:xfrm>
            <a:off x="6448242" y="5592294"/>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cxnSp>
        <p:nvCxnSpPr>
          <p:cNvPr id="932" name="Shape 932"/>
          <p:cNvCxnSpPr>
            <a:stCxn id="929" idx="4"/>
            <a:endCxn id="931" idx="0"/>
          </p:cNvCxnSpPr>
          <p:nvPr/>
        </p:nvCxnSpPr>
        <p:spPr>
          <a:xfrm flipH="1">
            <a:off x="6665414" y="5210282"/>
            <a:ext cx="14400" cy="381900"/>
          </a:xfrm>
          <a:prstGeom prst="straightConnector1">
            <a:avLst/>
          </a:prstGeom>
          <a:noFill/>
          <a:ln w="28575" cap="flat" cmpd="sng">
            <a:solidFill>
              <a:srgbClr val="0000FF"/>
            </a:solidFill>
            <a:prstDash val="solid"/>
            <a:round/>
            <a:headEnd type="triangle" w="lg" len="lg"/>
            <a:tailEnd type="none" w="lg" len="lg"/>
          </a:ln>
        </p:spPr>
      </p:cxnSp>
      <p:sp>
        <p:nvSpPr>
          <p:cNvPr id="933" name="Shape 933"/>
          <p:cNvSpPr/>
          <p:nvPr/>
        </p:nvSpPr>
        <p:spPr>
          <a:xfrm>
            <a:off x="7960317" y="5572915"/>
            <a:ext cx="434400" cy="4179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934" name="Shape 934"/>
          <p:cNvCxnSpPr>
            <a:endCxn id="933" idx="0"/>
          </p:cNvCxnSpPr>
          <p:nvPr/>
        </p:nvCxnSpPr>
        <p:spPr>
          <a:xfrm>
            <a:off x="8177517" y="5191015"/>
            <a:ext cx="0" cy="381900"/>
          </a:xfrm>
          <a:prstGeom prst="straightConnector1">
            <a:avLst/>
          </a:prstGeom>
          <a:noFill/>
          <a:ln w="28575" cap="flat" cmpd="sng">
            <a:solidFill>
              <a:srgbClr val="0000FF"/>
            </a:solidFill>
            <a:prstDash val="solid"/>
            <a:round/>
            <a:headEnd type="triangle" w="lg" len="lg"/>
            <a:tailEnd type="none" w="lg" len="lg"/>
          </a:ln>
        </p:spPr>
      </p:cxnSp>
      <p:sp>
        <p:nvSpPr>
          <p:cNvPr id="936" name="Shape 936"/>
          <p:cNvSpPr txBox="1"/>
          <p:nvPr/>
        </p:nvSpPr>
        <p:spPr>
          <a:xfrm>
            <a:off x="6290215" y="3470425"/>
            <a:ext cx="8246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p>
        </p:txBody>
      </p:sp>
      <p:sp>
        <p:nvSpPr>
          <p:cNvPr id="937" name="Shape 937"/>
          <p:cNvSpPr txBox="1"/>
          <p:nvPr/>
        </p:nvSpPr>
        <p:spPr>
          <a:xfrm>
            <a:off x="7652357" y="3434603"/>
            <a:ext cx="9083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events</a:t>
            </a:r>
          </a:p>
        </p:txBody>
      </p:sp>
      <p:cxnSp>
        <p:nvCxnSpPr>
          <p:cNvPr id="938" name="Shape 938"/>
          <p:cNvCxnSpPr>
            <a:stCxn id="929" idx="0"/>
            <a:endCxn id="927" idx="4"/>
          </p:cNvCxnSpPr>
          <p:nvPr/>
        </p:nvCxnSpPr>
        <p:spPr>
          <a:xfrm rot="10800000" flipH="1">
            <a:off x="6679814" y="4397582"/>
            <a:ext cx="3600" cy="394800"/>
          </a:xfrm>
          <a:prstGeom prst="straightConnector1">
            <a:avLst/>
          </a:prstGeom>
          <a:noFill/>
          <a:ln w="28575" cap="flat" cmpd="sng">
            <a:solidFill>
              <a:srgbClr val="FF0000"/>
            </a:solidFill>
            <a:prstDash val="solid"/>
            <a:round/>
            <a:headEnd type="triangle" w="lg" len="lg"/>
            <a:tailEnd type="none" w="lg" len="lg"/>
          </a:ln>
        </p:spPr>
      </p:cxnSp>
      <p:cxnSp>
        <p:nvCxnSpPr>
          <p:cNvPr id="939" name="Shape 939"/>
          <p:cNvCxnSpPr>
            <a:stCxn id="930" idx="0"/>
            <a:endCxn id="928" idx="4"/>
          </p:cNvCxnSpPr>
          <p:nvPr/>
        </p:nvCxnSpPr>
        <p:spPr>
          <a:xfrm rot="10800000">
            <a:off x="8123056" y="4369303"/>
            <a:ext cx="0" cy="401700"/>
          </a:xfrm>
          <a:prstGeom prst="straightConnector1">
            <a:avLst/>
          </a:prstGeom>
          <a:noFill/>
          <a:ln w="28575" cap="flat" cmpd="sng">
            <a:solidFill>
              <a:srgbClr val="FF0000"/>
            </a:solidFill>
            <a:prstDash val="solid"/>
            <a:round/>
            <a:headEnd type="triangle" w="lg" len="lg"/>
            <a:tailEnd type="none" w="lg" len="lg"/>
          </a:ln>
        </p:spPr>
      </p:cxnSp>
      <p:sp>
        <p:nvSpPr>
          <p:cNvPr id="940" name="Shape 940"/>
          <p:cNvSpPr txBox="1"/>
          <p:nvPr/>
        </p:nvSpPr>
        <p:spPr>
          <a:xfrm>
            <a:off x="6184709" y="42881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941" name="Shape 941"/>
          <p:cNvSpPr txBox="1"/>
          <p:nvPr/>
        </p:nvSpPr>
        <p:spPr>
          <a:xfrm>
            <a:off x="8033288" y="4288183"/>
            <a:ext cx="559499" cy="4697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25" name="Shape 893"/>
          <p:cNvSpPr txBox="1"/>
          <p:nvPr/>
        </p:nvSpPr>
        <p:spPr>
          <a:xfrm>
            <a:off x="513248" y="1316626"/>
            <a:ext cx="8091000" cy="936438"/>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Do the expression pairs may-alias under these two pointer analyses?</a:t>
            </a:r>
          </a:p>
        </p:txBody>
      </p:sp>
      <p:graphicFrame>
        <p:nvGraphicFramePr>
          <p:cNvPr id="27" name="Shape 948"/>
          <p:cNvGraphicFramePr/>
          <p:nvPr>
            <p:extLst>
              <p:ext uri="{D42A27DB-BD31-4B8C-83A1-F6EECF244321}">
                <p14:modId xmlns:p14="http://schemas.microsoft.com/office/powerpoint/2010/main" val="2043335778"/>
              </p:ext>
            </p:extLst>
          </p:nvPr>
        </p:nvGraphicFramePr>
        <p:xfrm>
          <a:off x="546612" y="2509685"/>
          <a:ext cx="5377110" cy="3346650"/>
        </p:xfrm>
        <a:graphic>
          <a:graphicData uri="http://schemas.openxmlformats.org/drawingml/2006/table">
            <a:tbl>
              <a:tblPr>
                <a:noFill/>
                <a:tableStyleId>{1DB05C07-9196-4931-B0E7-BC2D793945FF}</a:tableStyleId>
              </a:tblPr>
              <a:tblGrid>
                <a:gridCol w="2945375"/>
                <a:gridCol w="1371561"/>
                <a:gridCol w="1060174"/>
              </a:tblGrid>
              <a:tr h="1008300">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May-Alias?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Allocation-Site</a:t>
                      </a:r>
                      <a:br>
                        <a:rPr lang="en-US" sz="2000" b="0" i="0" dirty="0">
                          <a:solidFill>
                            <a:schemeClr val="dk1"/>
                          </a:solidFill>
                          <a:latin typeface="+mn-lt"/>
                          <a:ea typeface="Calibri Regular" charset="0"/>
                          <a:cs typeface="Calibri Regular" charset="0"/>
                          <a:sym typeface="Shadows Into Light"/>
                        </a:rPr>
                      </a:br>
                      <a:r>
                        <a:rPr lang="en-US" sz="2000" b="0" i="0" dirty="0">
                          <a:solidFill>
                            <a:schemeClr val="dk1"/>
                          </a:solidFill>
                          <a:latin typeface="+mn-lt"/>
                          <a:ea typeface="Calibri Regular" charset="0"/>
                          <a:cs typeface="Calibri Regular" charset="0"/>
                          <a:sym typeface="Shadows Into Light"/>
                        </a:rPr>
                        <a:t>Based</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r>
                        <a:rPr lang="en-US" sz="2000" b="0" i="0" dirty="0" smtClean="0">
                          <a:solidFill>
                            <a:schemeClr val="dk1"/>
                          </a:solidFill>
                          <a:latin typeface="+mn-lt"/>
                          <a:ea typeface="Calibri Regular" charset="0"/>
                          <a:cs typeface="Calibri Regular" charset="0"/>
                          <a:sym typeface="Shadows Into Light"/>
                        </a:rPr>
                        <a:t>Type</a:t>
                      </a:r>
                      <a:br>
                        <a:rPr lang="en-US" sz="2000" b="0" i="0" dirty="0" smtClean="0">
                          <a:solidFill>
                            <a:schemeClr val="dk1"/>
                          </a:solidFill>
                          <a:latin typeface="+mn-lt"/>
                          <a:ea typeface="Calibri Regular" charset="0"/>
                          <a:cs typeface="Calibri Regular" charset="0"/>
                          <a:sym typeface="Shadows Into Light"/>
                        </a:rPr>
                      </a:br>
                      <a:r>
                        <a:rPr lang="en-US" sz="2000" b="0" i="0" dirty="0" smtClean="0">
                          <a:solidFill>
                            <a:schemeClr val="dk1"/>
                          </a:solidFill>
                          <a:latin typeface="+mn-lt"/>
                          <a:ea typeface="Calibri Regular" charset="0"/>
                          <a:cs typeface="Calibri Regular" charset="0"/>
                          <a:sym typeface="Shadows Into Light"/>
                        </a:rPr>
                        <a:t>Based</a:t>
                      </a:r>
                      <a:endParaRPr lang="en-US" sz="2000" b="0" i="0" dirty="0">
                        <a:solidFill>
                          <a:schemeClr val="dk1"/>
                        </a:solidFill>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24650">
                <a:tc>
                  <a:txBody>
                    <a:bodyPr/>
                    <a:lstStyle/>
                    <a:p>
                      <a:pPr marL="0" marR="0" lvl="0" indent="0" algn="ctr" rtl="0">
                        <a:lnSpc>
                          <a:spcPct val="100000"/>
                        </a:lnSpc>
                        <a:spcBef>
                          <a:spcPts val="0"/>
                        </a:spcBef>
                        <a:spcAft>
                          <a:spcPts val="0"/>
                        </a:spcAft>
                        <a:buNone/>
                      </a:pPr>
                      <a:r>
                        <a:rPr lang="en-US" sz="1600" b="1">
                          <a:solidFill>
                            <a:schemeClr val="dk1"/>
                          </a:solidFill>
                          <a:latin typeface="Consolas"/>
                          <a:ea typeface="Consolas"/>
                          <a:cs typeface="Consolas"/>
                          <a:sym typeface="Consolas"/>
                        </a:rPr>
                        <a:t>e, f</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6400">
                <a:tc>
                  <a:txBody>
                    <a:bodyPr/>
                    <a:lstStyle/>
                    <a:p>
                      <a:pPr marL="0" marR="0" lvl="0" indent="0" algn="ctr" rtl="0">
                        <a:lnSpc>
                          <a:spcPct val="100000"/>
                        </a:lnSpc>
                        <a:spcBef>
                          <a:spcPts val="0"/>
                        </a:spcBef>
                        <a:spcAft>
                          <a:spcPts val="0"/>
                        </a:spcAft>
                        <a:buClr>
                          <a:schemeClr val="accent2"/>
                        </a:buClr>
                        <a:buSzPct val="25000"/>
                        <a:buFont typeface="Arial"/>
                        <a:buNone/>
                      </a:pPr>
                      <a:r>
                        <a:rPr lang="en-US" sz="1600" b="1">
                          <a:solidFill>
                            <a:schemeClr val="dk1"/>
                          </a:solidFill>
                          <a:latin typeface="Consolas"/>
                          <a:ea typeface="Consolas"/>
                          <a:cs typeface="Consolas"/>
                          <a:sym typeface="Consolas"/>
                        </a:rPr>
                        <a:t>v.floors, v.events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dirty="0" err="1">
                          <a:latin typeface="Consolas"/>
                          <a:ea typeface="Consolas"/>
                          <a:cs typeface="Consolas"/>
                          <a:sym typeface="Consolas"/>
                        </a:rPr>
                        <a:t>v.floors</a:t>
                      </a:r>
                      <a:r>
                        <a:rPr lang="en-US" sz="1600" b="1" dirty="0">
                          <a:latin typeface="Consolas"/>
                          <a:ea typeface="Consolas"/>
                          <a:cs typeface="Consolas"/>
                          <a:sym typeface="Consolas"/>
                        </a:rPr>
                        <a:t>[0], </a:t>
                      </a:r>
                      <a:r>
                        <a:rPr lang="en-US" sz="1600" b="1" dirty="0" err="1">
                          <a:latin typeface="Consolas"/>
                          <a:ea typeface="Consolas"/>
                          <a:cs typeface="Consolas"/>
                          <a:sym typeface="Consolas"/>
                        </a:rPr>
                        <a:t>v.events</a:t>
                      </a:r>
                      <a:r>
                        <a:rPr lang="en-US" sz="1600" b="1" dirty="0">
                          <a:latin typeface="Consolas"/>
                          <a:ea typeface="Consolas"/>
                          <a:cs typeface="Consolas"/>
                          <a:sym typeface="Consolas"/>
                        </a:rPr>
                        <a:t>[0]</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a:latin typeface="Consolas"/>
                          <a:ea typeface="Consolas"/>
                          <a:cs typeface="Consolas"/>
                          <a:sym typeface="Consolas"/>
                        </a:rPr>
                        <a:t>v.events[0], v.events[2]</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1800" dirty="0"/>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Shape 946"/>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QUIZ: May-Alias Analysis</a:t>
            </a:r>
          </a:p>
        </p:txBody>
      </p:sp>
      <p:graphicFrame>
        <p:nvGraphicFramePr>
          <p:cNvPr id="948" name="Shape 948"/>
          <p:cNvGraphicFramePr/>
          <p:nvPr>
            <p:extLst>
              <p:ext uri="{D42A27DB-BD31-4B8C-83A1-F6EECF244321}">
                <p14:modId xmlns:p14="http://schemas.microsoft.com/office/powerpoint/2010/main" val="3001215184"/>
              </p:ext>
            </p:extLst>
          </p:nvPr>
        </p:nvGraphicFramePr>
        <p:xfrm>
          <a:off x="546612" y="2509685"/>
          <a:ext cx="5377110" cy="3346650"/>
        </p:xfrm>
        <a:graphic>
          <a:graphicData uri="http://schemas.openxmlformats.org/drawingml/2006/table">
            <a:tbl>
              <a:tblPr>
                <a:noFill/>
                <a:tableStyleId>{1DB05C07-9196-4931-B0E7-BC2D793945FF}</a:tableStyleId>
              </a:tblPr>
              <a:tblGrid>
                <a:gridCol w="2945375"/>
                <a:gridCol w="1371561"/>
                <a:gridCol w="1060174"/>
              </a:tblGrid>
              <a:tr h="1008300">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May-Alias?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Allocation-Site</a:t>
                      </a:r>
                      <a:br>
                        <a:rPr lang="en-US" sz="2000" b="0" i="0" dirty="0">
                          <a:solidFill>
                            <a:schemeClr val="dk1"/>
                          </a:solidFill>
                          <a:latin typeface="+mn-lt"/>
                          <a:ea typeface="Calibri Regular" charset="0"/>
                          <a:cs typeface="Calibri Regular" charset="0"/>
                          <a:sym typeface="Shadows Into Light"/>
                        </a:rPr>
                      </a:br>
                      <a:r>
                        <a:rPr lang="en-US" sz="2000" b="0" i="0" dirty="0">
                          <a:solidFill>
                            <a:schemeClr val="dk1"/>
                          </a:solidFill>
                          <a:latin typeface="+mn-lt"/>
                          <a:ea typeface="Calibri Regular" charset="0"/>
                          <a:cs typeface="Calibri Regular" charset="0"/>
                          <a:sym typeface="Shadows Into Light"/>
                        </a:rPr>
                        <a:t>Based</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None/>
                      </a:pPr>
                      <a:r>
                        <a:rPr lang="en-US" sz="2000" b="0" i="0" dirty="0" smtClean="0">
                          <a:solidFill>
                            <a:schemeClr val="dk1"/>
                          </a:solidFill>
                          <a:latin typeface="+mn-lt"/>
                          <a:ea typeface="Calibri Regular" charset="0"/>
                          <a:cs typeface="Calibri Regular" charset="0"/>
                          <a:sym typeface="Shadows Into Light"/>
                        </a:rPr>
                        <a:t>Type</a:t>
                      </a:r>
                      <a:br>
                        <a:rPr lang="en-US" sz="2000" b="0" i="0" dirty="0" smtClean="0">
                          <a:solidFill>
                            <a:schemeClr val="dk1"/>
                          </a:solidFill>
                          <a:latin typeface="+mn-lt"/>
                          <a:ea typeface="Calibri Regular" charset="0"/>
                          <a:cs typeface="Calibri Regular" charset="0"/>
                          <a:sym typeface="Shadows Into Light"/>
                        </a:rPr>
                      </a:br>
                      <a:r>
                        <a:rPr lang="en-US" sz="2000" b="0" i="0" dirty="0" smtClean="0">
                          <a:solidFill>
                            <a:schemeClr val="dk1"/>
                          </a:solidFill>
                          <a:latin typeface="+mn-lt"/>
                          <a:ea typeface="Calibri Regular" charset="0"/>
                          <a:cs typeface="Calibri Regular" charset="0"/>
                          <a:sym typeface="Shadows Into Light"/>
                        </a:rPr>
                        <a:t>Based</a:t>
                      </a:r>
                      <a:endParaRPr lang="en-US" sz="2000" b="0" i="0" dirty="0">
                        <a:solidFill>
                          <a:schemeClr val="dk1"/>
                        </a:solidFill>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24650">
                <a:tc>
                  <a:txBody>
                    <a:bodyPr/>
                    <a:lstStyle/>
                    <a:p>
                      <a:pPr marL="0" marR="0" lvl="0" indent="0" algn="ctr" rtl="0">
                        <a:lnSpc>
                          <a:spcPct val="100000"/>
                        </a:lnSpc>
                        <a:spcBef>
                          <a:spcPts val="0"/>
                        </a:spcBef>
                        <a:spcAft>
                          <a:spcPts val="0"/>
                        </a:spcAft>
                        <a:buNone/>
                      </a:pPr>
                      <a:r>
                        <a:rPr lang="en-US" sz="1600" b="1">
                          <a:solidFill>
                            <a:schemeClr val="dk1"/>
                          </a:solidFill>
                          <a:latin typeface="Consolas"/>
                          <a:ea typeface="Consolas"/>
                          <a:cs typeface="Consolas"/>
                          <a:sym typeface="Consolas"/>
                        </a:rPr>
                        <a:t>e, f</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556400">
                <a:tc>
                  <a:txBody>
                    <a:bodyPr/>
                    <a:lstStyle/>
                    <a:p>
                      <a:pPr marL="0" marR="0" lvl="0" indent="0" algn="ctr" rtl="0">
                        <a:lnSpc>
                          <a:spcPct val="100000"/>
                        </a:lnSpc>
                        <a:spcBef>
                          <a:spcPts val="0"/>
                        </a:spcBef>
                        <a:spcAft>
                          <a:spcPts val="0"/>
                        </a:spcAft>
                        <a:buClr>
                          <a:schemeClr val="accent2"/>
                        </a:buClr>
                        <a:buSzPct val="25000"/>
                        <a:buFont typeface="Arial"/>
                        <a:buNone/>
                      </a:pPr>
                      <a:r>
                        <a:rPr lang="en-US" sz="1600" b="1">
                          <a:solidFill>
                            <a:schemeClr val="dk1"/>
                          </a:solidFill>
                          <a:latin typeface="Consolas"/>
                          <a:ea typeface="Consolas"/>
                          <a:cs typeface="Consolas"/>
                          <a:sym typeface="Consolas"/>
                        </a:rPr>
                        <a:t>v.floors, v.events</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a:latin typeface="Consolas"/>
                          <a:ea typeface="Consolas"/>
                          <a:cs typeface="Consolas"/>
                          <a:sym typeface="Consolas"/>
                        </a:rPr>
                        <a:t>v.floors[0], v.events[0]</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No</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628650">
                <a:tc>
                  <a:txBody>
                    <a:bodyPr/>
                    <a:lstStyle/>
                    <a:p>
                      <a:pPr marL="0" marR="0" lvl="0" indent="0" algn="ctr" rtl="0">
                        <a:lnSpc>
                          <a:spcPct val="100000"/>
                        </a:lnSpc>
                        <a:spcBef>
                          <a:spcPts val="0"/>
                        </a:spcBef>
                        <a:spcAft>
                          <a:spcPts val="0"/>
                        </a:spcAft>
                        <a:buNone/>
                      </a:pPr>
                      <a:r>
                        <a:rPr lang="en-US" sz="1600" b="1">
                          <a:latin typeface="Consolas"/>
                          <a:ea typeface="Consolas"/>
                          <a:cs typeface="Consolas"/>
                          <a:sym typeface="Consolas"/>
                        </a:rPr>
                        <a:t>v.events[0], v.events[2]</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1800" dirty="0"/>
                        <a:t>Yes</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949" name="Shape 949"/>
          <p:cNvSpPr/>
          <p:nvPr/>
        </p:nvSpPr>
        <p:spPr>
          <a:xfrm>
            <a:off x="6714773" y="3220754"/>
            <a:ext cx="1296000"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Elevator</a:t>
            </a:r>
          </a:p>
        </p:txBody>
      </p:sp>
      <p:sp>
        <p:nvSpPr>
          <p:cNvPr id="950" name="Shape 950"/>
          <p:cNvSpPr/>
          <p:nvPr/>
        </p:nvSpPr>
        <p:spPr>
          <a:xfrm>
            <a:off x="7120495" y="2490325"/>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v</a:t>
            </a:r>
          </a:p>
        </p:txBody>
      </p:sp>
      <p:cxnSp>
        <p:nvCxnSpPr>
          <p:cNvPr id="951" name="Shape 951"/>
          <p:cNvCxnSpPr/>
          <p:nvPr/>
        </p:nvCxnSpPr>
        <p:spPr>
          <a:xfrm rot="10800000" flipH="1">
            <a:off x="7339098" y="2919720"/>
            <a:ext cx="7800" cy="290099"/>
          </a:xfrm>
          <a:prstGeom prst="straightConnector1">
            <a:avLst/>
          </a:prstGeom>
          <a:noFill/>
          <a:ln w="28575" cap="flat" cmpd="sng">
            <a:solidFill>
              <a:srgbClr val="0000FF"/>
            </a:solidFill>
            <a:prstDash val="solid"/>
            <a:round/>
            <a:headEnd type="triangle" w="lg" len="lg"/>
            <a:tailEnd type="none" w="lg" len="lg"/>
          </a:ln>
        </p:spPr>
      </p:cxnSp>
      <p:cxnSp>
        <p:nvCxnSpPr>
          <p:cNvPr id="952" name="Shape 952"/>
          <p:cNvCxnSpPr/>
          <p:nvPr/>
        </p:nvCxnSpPr>
        <p:spPr>
          <a:xfrm rot="10800000" flipH="1">
            <a:off x="7120169" y="3607139"/>
            <a:ext cx="15899" cy="363899"/>
          </a:xfrm>
          <a:prstGeom prst="straightConnector1">
            <a:avLst/>
          </a:prstGeom>
          <a:noFill/>
          <a:ln w="28575" cap="flat" cmpd="sng">
            <a:solidFill>
              <a:srgbClr val="FF0000"/>
            </a:solidFill>
            <a:prstDash val="solid"/>
            <a:round/>
            <a:headEnd type="triangle" w="lg" len="lg"/>
            <a:tailEnd type="none" w="lg" len="lg"/>
          </a:ln>
        </p:spPr>
      </p:cxnSp>
      <p:sp>
        <p:nvSpPr>
          <p:cNvPr id="953" name="Shape 953"/>
          <p:cNvSpPr/>
          <p:nvPr/>
        </p:nvSpPr>
        <p:spPr>
          <a:xfrm>
            <a:off x="6685160" y="3951796"/>
            <a:ext cx="1296000"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Object[]</a:t>
            </a:r>
          </a:p>
        </p:txBody>
      </p:sp>
      <p:sp>
        <p:nvSpPr>
          <p:cNvPr id="954" name="Shape 954"/>
          <p:cNvSpPr/>
          <p:nvPr/>
        </p:nvSpPr>
        <p:spPr>
          <a:xfrm>
            <a:off x="6119347" y="4737686"/>
            <a:ext cx="1193699"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Floor</a:t>
            </a:r>
          </a:p>
        </p:txBody>
      </p:sp>
      <p:sp>
        <p:nvSpPr>
          <p:cNvPr id="955" name="Shape 955"/>
          <p:cNvSpPr/>
          <p:nvPr/>
        </p:nvSpPr>
        <p:spPr>
          <a:xfrm>
            <a:off x="7423704" y="4732179"/>
            <a:ext cx="1193699" cy="404400"/>
          </a:xfrm>
          <a:prstGeom prst="ellipse">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000" b="1"/>
              <a:t>Event</a:t>
            </a:r>
          </a:p>
        </p:txBody>
      </p:sp>
      <p:sp>
        <p:nvSpPr>
          <p:cNvPr id="956" name="Shape 956"/>
          <p:cNvSpPr/>
          <p:nvPr/>
        </p:nvSpPr>
        <p:spPr>
          <a:xfrm>
            <a:off x="6478762" y="5511182"/>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f</a:t>
            </a:r>
          </a:p>
        </p:txBody>
      </p:sp>
      <p:cxnSp>
        <p:nvCxnSpPr>
          <p:cNvPr id="957" name="Shape 957"/>
          <p:cNvCxnSpPr>
            <a:stCxn id="954" idx="4"/>
            <a:endCxn id="956" idx="0"/>
          </p:cNvCxnSpPr>
          <p:nvPr/>
        </p:nvCxnSpPr>
        <p:spPr>
          <a:xfrm flipH="1">
            <a:off x="6701196" y="5142086"/>
            <a:ext cx="15000" cy="369000"/>
          </a:xfrm>
          <a:prstGeom prst="straightConnector1">
            <a:avLst/>
          </a:prstGeom>
          <a:noFill/>
          <a:ln w="28575" cap="flat" cmpd="sng">
            <a:solidFill>
              <a:srgbClr val="0000FF"/>
            </a:solidFill>
            <a:prstDash val="solid"/>
            <a:round/>
            <a:headEnd type="triangle" w="lg" len="lg"/>
            <a:tailEnd type="none" w="lg" len="lg"/>
          </a:ln>
        </p:spPr>
      </p:cxnSp>
      <p:sp>
        <p:nvSpPr>
          <p:cNvPr id="958" name="Shape 958"/>
          <p:cNvSpPr/>
          <p:nvPr/>
        </p:nvSpPr>
        <p:spPr>
          <a:xfrm>
            <a:off x="7766054" y="5492443"/>
            <a:ext cx="444900" cy="40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1200" b="1"/>
              <a:t>e</a:t>
            </a:r>
          </a:p>
        </p:txBody>
      </p:sp>
      <p:cxnSp>
        <p:nvCxnSpPr>
          <p:cNvPr id="959" name="Shape 959"/>
          <p:cNvCxnSpPr>
            <a:endCxn id="958" idx="0"/>
          </p:cNvCxnSpPr>
          <p:nvPr/>
        </p:nvCxnSpPr>
        <p:spPr>
          <a:xfrm>
            <a:off x="7988504" y="5122843"/>
            <a:ext cx="0" cy="369600"/>
          </a:xfrm>
          <a:prstGeom prst="straightConnector1">
            <a:avLst/>
          </a:prstGeom>
          <a:noFill/>
          <a:ln w="28575" cap="flat" cmpd="sng">
            <a:solidFill>
              <a:srgbClr val="0000FF"/>
            </a:solidFill>
            <a:prstDash val="solid"/>
            <a:round/>
            <a:headEnd type="triangle" w="lg" len="lg"/>
            <a:tailEnd type="none" w="lg" len="lg"/>
          </a:ln>
        </p:spPr>
      </p:cxnSp>
      <p:cxnSp>
        <p:nvCxnSpPr>
          <p:cNvPr id="961" name="Shape 961"/>
          <p:cNvCxnSpPr>
            <a:endCxn id="953" idx="4"/>
          </p:cNvCxnSpPr>
          <p:nvPr/>
        </p:nvCxnSpPr>
        <p:spPr>
          <a:xfrm rot="10800000" flipH="1">
            <a:off x="6731360" y="4356196"/>
            <a:ext cx="601800" cy="362100"/>
          </a:xfrm>
          <a:prstGeom prst="straightConnector1">
            <a:avLst/>
          </a:prstGeom>
          <a:noFill/>
          <a:ln w="28575" cap="flat" cmpd="sng">
            <a:solidFill>
              <a:srgbClr val="FF0000"/>
            </a:solidFill>
            <a:prstDash val="solid"/>
            <a:round/>
            <a:headEnd type="triangle" w="lg" len="lg"/>
            <a:tailEnd type="none" w="lg" len="lg"/>
          </a:ln>
        </p:spPr>
      </p:cxnSp>
      <p:cxnSp>
        <p:nvCxnSpPr>
          <p:cNvPr id="962" name="Shape 962"/>
          <p:cNvCxnSpPr/>
          <p:nvPr/>
        </p:nvCxnSpPr>
        <p:spPr>
          <a:xfrm rot="10800000">
            <a:off x="7403097" y="4374008"/>
            <a:ext cx="387299" cy="393900"/>
          </a:xfrm>
          <a:prstGeom prst="straightConnector1">
            <a:avLst/>
          </a:prstGeom>
          <a:noFill/>
          <a:ln w="28575" cap="flat" cmpd="sng">
            <a:solidFill>
              <a:srgbClr val="FF0000"/>
            </a:solidFill>
            <a:prstDash val="solid"/>
            <a:round/>
            <a:headEnd type="triangle" w="lg" len="lg"/>
            <a:tailEnd type="none" w="lg" len="lg"/>
          </a:ln>
        </p:spPr>
      </p:cxnSp>
      <p:sp>
        <p:nvSpPr>
          <p:cNvPr id="963" name="Shape 963"/>
          <p:cNvSpPr txBox="1"/>
          <p:nvPr/>
        </p:nvSpPr>
        <p:spPr>
          <a:xfrm>
            <a:off x="6383848" y="4250135"/>
            <a:ext cx="5736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964" name="Shape 964"/>
          <p:cNvSpPr txBox="1"/>
          <p:nvPr/>
        </p:nvSpPr>
        <p:spPr>
          <a:xfrm>
            <a:off x="7577966" y="4250135"/>
            <a:ext cx="5736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a:t>
            </a:r>
          </a:p>
        </p:txBody>
      </p:sp>
      <p:sp>
        <p:nvSpPr>
          <p:cNvPr id="965" name="Shape 965"/>
          <p:cNvSpPr txBox="1"/>
          <p:nvPr/>
        </p:nvSpPr>
        <p:spPr>
          <a:xfrm>
            <a:off x="6292205" y="3555784"/>
            <a:ext cx="845400" cy="453899"/>
          </a:xfrm>
          <a:prstGeom prst="rect">
            <a:avLst/>
          </a:prstGeom>
          <a:noFill/>
          <a:ln>
            <a:noFill/>
          </a:ln>
        </p:spPr>
        <p:txBody>
          <a:bodyPr lIns="91425" tIns="91425" rIns="91425" bIns="91425" anchor="ctr" anchorCtr="0">
            <a:noAutofit/>
          </a:bodyPr>
          <a:lstStyle/>
          <a:p>
            <a:pPr algn="ctr"/>
            <a:r>
              <a:rPr lang="en-US" sz="1000" b="1">
                <a:solidFill>
                  <a:schemeClr val="dk1"/>
                </a:solidFill>
              </a:rPr>
              <a:t>floors</a:t>
            </a:r>
          </a:p>
        </p:txBody>
      </p:sp>
      <p:sp>
        <p:nvSpPr>
          <p:cNvPr id="966" name="Shape 966"/>
          <p:cNvSpPr txBox="1"/>
          <p:nvPr/>
        </p:nvSpPr>
        <p:spPr>
          <a:xfrm>
            <a:off x="7530402" y="3533507"/>
            <a:ext cx="910499" cy="453899"/>
          </a:xfrm>
          <a:prstGeom prst="rect">
            <a:avLst/>
          </a:prstGeom>
          <a:noFill/>
          <a:ln>
            <a:noFill/>
          </a:ln>
        </p:spPr>
        <p:txBody>
          <a:bodyPr lIns="91425" tIns="91425" rIns="91425" bIns="91425" anchor="ctr" anchorCtr="0">
            <a:noAutofit/>
          </a:bodyPr>
          <a:lstStyle/>
          <a:p>
            <a:pPr algn="ctr"/>
            <a:r>
              <a:rPr lang="en-US" sz="1000" b="1">
                <a:solidFill>
                  <a:schemeClr val="dk1"/>
                </a:solidFill>
              </a:rPr>
              <a:t>events</a:t>
            </a:r>
          </a:p>
        </p:txBody>
      </p:sp>
      <p:cxnSp>
        <p:nvCxnSpPr>
          <p:cNvPr id="967" name="Shape 967"/>
          <p:cNvCxnSpPr/>
          <p:nvPr/>
        </p:nvCxnSpPr>
        <p:spPr>
          <a:xfrm rot="10800000" flipH="1">
            <a:off x="7492879" y="3607139"/>
            <a:ext cx="15899" cy="363899"/>
          </a:xfrm>
          <a:prstGeom prst="straightConnector1">
            <a:avLst/>
          </a:prstGeom>
          <a:noFill/>
          <a:ln w="28575" cap="flat" cmpd="sng">
            <a:solidFill>
              <a:srgbClr val="FF0000"/>
            </a:solidFill>
            <a:prstDash val="solid"/>
            <a:round/>
            <a:headEnd type="triangle" w="lg" len="lg"/>
            <a:tailEnd type="none" w="lg" len="lg"/>
          </a:ln>
        </p:spPr>
      </p:cxnSp>
      <p:sp>
        <p:nvSpPr>
          <p:cNvPr id="23" name="Shape 893"/>
          <p:cNvSpPr txBox="1"/>
          <p:nvPr/>
        </p:nvSpPr>
        <p:spPr>
          <a:xfrm>
            <a:off x="513248" y="1316626"/>
            <a:ext cx="8091000" cy="936438"/>
          </a:xfrm>
          <a:prstGeom prst="rect">
            <a:avLst/>
          </a:prstGeom>
          <a:noFill/>
          <a:ln>
            <a:noFill/>
          </a:ln>
        </p:spPr>
        <p:txBody>
          <a:bodyPr lIns="91425" tIns="91425" rIns="91425" bIns="91425" anchor="t" anchorCtr="0">
            <a:noAutofit/>
          </a:bodyPr>
          <a:lstStyle/>
          <a:p>
            <a:pPr algn="ctr"/>
            <a:r>
              <a:rPr lang="en-US" sz="2800" dirty="0">
                <a:latin typeface="+mn-lt"/>
                <a:ea typeface="Calibri Regular" charset="0"/>
                <a:cs typeface="Calibri Regular" charset="0"/>
                <a:sym typeface="Shadows Into Light"/>
              </a:rPr>
              <a:t>Do the expression pairs may-alias under these two pointer analyses?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3600" dirty="0">
                <a:sym typeface="Shadows Into Light"/>
              </a:rPr>
              <a:t>Modeling Aggregate Data Types: Arrays</a:t>
            </a:r>
          </a:p>
        </p:txBody>
      </p:sp>
      <p:sp>
        <p:nvSpPr>
          <p:cNvPr id="973" name="Shape 973"/>
          <p:cNvSpPr txBox="1">
            <a:spLocks noGrp="1"/>
          </p:cNvSpPr>
          <p:nvPr>
            <p:ph idx="1"/>
          </p:nvPr>
        </p:nvSpPr>
        <p:spPr>
          <a:prstGeom prst="rect">
            <a:avLst/>
          </a:prstGeom>
          <a:noFill/>
          <a:ln>
            <a:noFill/>
          </a:ln>
        </p:spPr>
        <p:txBody>
          <a:bodyPr vert="horz" lIns="91425" tIns="45700" rIns="91425" bIns="45700" rtlCol="0" anchor="t" anchorCtr="0">
            <a:noAutofit/>
          </a:bodyPr>
          <a:lstStyle/>
          <a:p>
            <a:pPr marL="457200" indent="-387350">
              <a:lnSpc>
                <a:spcPct val="90000"/>
              </a:lnSpc>
              <a:spcBef>
                <a:spcPts val="500"/>
              </a:spcBef>
              <a:buSzPct val="100000"/>
              <a:buFont typeface="Shadows Into Light"/>
            </a:pPr>
            <a:r>
              <a:rPr lang="en-US" sz="2800" dirty="0" smtClean="0">
                <a:sym typeface="Shadows Into Light"/>
              </a:rPr>
              <a:t>Common </a:t>
            </a:r>
            <a:r>
              <a:rPr lang="en-US" sz="2800" dirty="0">
                <a:sym typeface="Shadows Into Light"/>
              </a:rPr>
              <a:t>choice: single field </a:t>
            </a:r>
            <a:r>
              <a:rPr lang="en-US" sz="2800" dirty="0">
                <a:solidFill>
                  <a:srgbClr val="7030A0"/>
                </a:solidFill>
                <a:sym typeface="Shadows Into Light"/>
              </a:rPr>
              <a:t>[*]</a:t>
            </a:r>
            <a:r>
              <a:rPr lang="en-US" sz="2800" dirty="0">
                <a:sym typeface="Shadows Into Light"/>
              </a:rPr>
              <a:t> to represent all array elements</a:t>
            </a:r>
          </a:p>
          <a:p>
            <a:pPr marL="914400" lvl="1" indent="-387350">
              <a:lnSpc>
                <a:spcPct val="90000"/>
              </a:lnSpc>
              <a:spcBef>
                <a:spcPts val="500"/>
              </a:spcBef>
              <a:buSzPct val="100000"/>
              <a:buFont typeface="Shadows Into Light"/>
            </a:pPr>
            <a:r>
              <a:rPr lang="en-US" dirty="0">
                <a:sym typeface="Shadows Into Light"/>
              </a:rPr>
              <a:t>Cannot distinguish different elements of same array</a:t>
            </a:r>
          </a:p>
          <a:p>
            <a:pPr marL="0" indent="0">
              <a:lnSpc>
                <a:spcPct val="90000"/>
              </a:lnSpc>
              <a:spcBef>
                <a:spcPts val="500"/>
              </a:spcBef>
              <a:buNone/>
            </a:pPr>
            <a:endParaRPr dirty="0">
              <a:sym typeface="Shadows Into Light"/>
            </a:endParaRPr>
          </a:p>
          <a:p>
            <a:pPr marL="457200" indent="-387350">
              <a:lnSpc>
                <a:spcPct val="90000"/>
              </a:lnSpc>
              <a:spcBef>
                <a:spcPts val="500"/>
              </a:spcBef>
              <a:buSzPct val="100000"/>
              <a:buFont typeface="Shadows Into Light"/>
            </a:pPr>
            <a:r>
              <a:rPr lang="en-US" sz="2800" dirty="0">
                <a:sym typeface="Shadows Into Light"/>
              </a:rPr>
              <a:t>More sophisticated representations that </a:t>
            </a:r>
            <a:r>
              <a:rPr lang="en-US" sz="2800" dirty="0" smtClean="0">
                <a:sym typeface="Shadows Into Light"/>
              </a:rPr>
              <a:t>make such distinctions are </a:t>
            </a:r>
            <a:r>
              <a:rPr lang="en-US" sz="2800" dirty="0">
                <a:sym typeface="Shadows Into Light"/>
              </a:rPr>
              <a:t>employed </a:t>
            </a:r>
            <a:r>
              <a:rPr lang="en-US" sz="2800" dirty="0" smtClean="0">
                <a:sym typeface="Shadows Into Light"/>
              </a:rPr>
              <a:t>by array </a:t>
            </a:r>
            <a:r>
              <a:rPr lang="en-US" sz="2800" dirty="0">
                <a:sym typeface="Shadows Into Light"/>
              </a:rPr>
              <a:t>dependence analyses</a:t>
            </a:r>
          </a:p>
          <a:p>
            <a:pPr marL="914400" lvl="1" indent="-387350">
              <a:lnSpc>
                <a:spcPct val="90000"/>
              </a:lnSpc>
              <a:spcBef>
                <a:spcPts val="500"/>
              </a:spcBef>
              <a:buSzPct val="100000"/>
              <a:buFont typeface="Shadows Into Light"/>
            </a:pPr>
            <a:r>
              <a:rPr lang="en-US" dirty="0">
                <a:sym typeface="Shadows Into Light"/>
              </a:rPr>
              <a:t>Used to parallelize sequential loops by parallelizing compilers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sz="3600" dirty="0">
                <a:sym typeface="Shadows Into Light"/>
              </a:rPr>
              <a:t>Modeling Aggregate Data Types: Records</a:t>
            </a:r>
          </a:p>
        </p:txBody>
      </p:sp>
      <p:sp>
        <p:nvSpPr>
          <p:cNvPr id="979" name="Shape 979"/>
          <p:cNvSpPr txBox="1">
            <a:spLocks noGrp="1"/>
          </p:cNvSpPr>
          <p:nvPr>
            <p:ph idx="1"/>
          </p:nvPr>
        </p:nvSpPr>
        <p:spPr>
          <a:xfrm>
            <a:off x="457200" y="1600201"/>
            <a:ext cx="6176865" cy="4558003"/>
          </a:xfrm>
          <a:prstGeom prst="rect">
            <a:avLst/>
          </a:prstGeom>
          <a:noFill/>
          <a:ln>
            <a:noFill/>
          </a:ln>
        </p:spPr>
        <p:txBody>
          <a:bodyPr vert="horz" lIns="91425" tIns="45700" rIns="91425" bIns="45700" rtlCol="0" anchor="t" anchorCtr="0">
            <a:noAutofit/>
          </a:bodyPr>
          <a:lstStyle/>
          <a:p>
            <a:pPr marL="0" indent="0">
              <a:lnSpc>
                <a:spcPct val="90000"/>
              </a:lnSpc>
              <a:spcBef>
                <a:spcPts val="500"/>
              </a:spcBef>
              <a:buNone/>
            </a:pPr>
            <a:r>
              <a:rPr lang="en-US" sz="2800" dirty="0">
                <a:sym typeface="Shadows Into Light"/>
              </a:rPr>
              <a:t>Three choices:</a:t>
            </a:r>
            <a:r>
              <a:rPr lang="en-US" sz="2400" dirty="0">
                <a:sym typeface="Shadows Into Light"/>
              </a:rPr>
              <a:t/>
            </a:r>
            <a:br>
              <a:rPr lang="en-US" sz="2400" dirty="0">
                <a:sym typeface="Shadows Into Light"/>
              </a:rPr>
            </a:br>
            <a:endParaRPr lang="en-US" sz="2400" dirty="0">
              <a:sym typeface="Shadows Into Light"/>
            </a:endParaRPr>
          </a:p>
          <a:p>
            <a:pPr marL="457200" indent="-381000">
              <a:lnSpc>
                <a:spcPct val="90000"/>
              </a:lnSpc>
              <a:spcBef>
                <a:spcPts val="500"/>
              </a:spcBef>
              <a:buSzPct val="100000"/>
              <a:buFont typeface="Shadows Into Light"/>
              <a:buAutoNum type="arabicPeriod"/>
            </a:pPr>
            <a:r>
              <a:rPr lang="en-US" sz="2400" dirty="0">
                <a:solidFill>
                  <a:schemeClr val="tx2">
                    <a:lumMod val="60000"/>
                    <a:lumOff val="40000"/>
                  </a:schemeClr>
                </a:solidFill>
                <a:sym typeface="Shadows Into Light"/>
              </a:rPr>
              <a:t>Field-insensitive: </a:t>
            </a:r>
            <a:r>
              <a:rPr lang="en-US" sz="2400" dirty="0">
                <a:sym typeface="Shadows Into Light"/>
              </a:rPr>
              <a:t>merge </a:t>
            </a:r>
            <a:r>
              <a:rPr lang="en-US" sz="2400" b="1" dirty="0">
                <a:sym typeface="Shadows Into Light"/>
              </a:rPr>
              <a:t>all </a:t>
            </a:r>
            <a:r>
              <a:rPr lang="en-US" sz="2400" dirty="0">
                <a:sym typeface="Shadows Into Light"/>
              </a:rPr>
              <a:t>fields of </a:t>
            </a:r>
            <a:r>
              <a:rPr lang="en-US" sz="2400" b="1" dirty="0">
                <a:sym typeface="Shadows Into Light"/>
              </a:rPr>
              <a:t>each</a:t>
            </a:r>
            <a:r>
              <a:rPr lang="en-US" sz="2400" dirty="0">
                <a:sym typeface="Shadows Into Light"/>
              </a:rPr>
              <a:t> record object</a:t>
            </a:r>
            <a:br>
              <a:rPr lang="en-US" sz="2400" dirty="0">
                <a:sym typeface="Shadows Into Light"/>
              </a:rPr>
            </a:br>
            <a:endParaRPr lang="en-US" sz="2400" dirty="0">
              <a:sym typeface="Shadows Into Light"/>
            </a:endParaRPr>
          </a:p>
          <a:p>
            <a:pPr marL="457200" indent="-381000">
              <a:lnSpc>
                <a:spcPct val="90000"/>
              </a:lnSpc>
              <a:spcBef>
                <a:spcPts val="500"/>
              </a:spcBef>
              <a:buSzPct val="100000"/>
              <a:buFont typeface="Shadows Into Light"/>
              <a:buAutoNum type="arabicPeriod"/>
            </a:pPr>
            <a:r>
              <a:rPr lang="en-US" sz="2400" dirty="0">
                <a:solidFill>
                  <a:schemeClr val="tx2">
                    <a:lumMod val="60000"/>
                    <a:lumOff val="40000"/>
                  </a:schemeClr>
                </a:solidFill>
                <a:sym typeface="Shadows Into Light"/>
              </a:rPr>
              <a:t>Field-based: </a:t>
            </a:r>
            <a:r>
              <a:rPr lang="en-US" sz="2400" dirty="0">
                <a:sym typeface="Shadows Into Light"/>
              </a:rPr>
              <a:t>merge </a:t>
            </a:r>
            <a:r>
              <a:rPr lang="en-US" sz="2400" b="1" dirty="0">
                <a:sym typeface="Shadows Into Light"/>
              </a:rPr>
              <a:t>each</a:t>
            </a:r>
            <a:r>
              <a:rPr lang="en-US" sz="2400" dirty="0">
                <a:sym typeface="Shadows Into Light"/>
              </a:rPr>
              <a:t> field of </a:t>
            </a:r>
            <a:r>
              <a:rPr lang="en-US" sz="2400" b="1" dirty="0">
                <a:sym typeface="Shadows Into Light"/>
              </a:rPr>
              <a:t>all</a:t>
            </a:r>
            <a:r>
              <a:rPr lang="en-US" sz="2400" dirty="0">
                <a:sym typeface="Shadows Into Light"/>
              </a:rPr>
              <a:t/>
            </a:r>
            <a:br>
              <a:rPr lang="en-US" sz="2400" dirty="0">
                <a:sym typeface="Shadows Into Light"/>
              </a:rPr>
            </a:br>
            <a:r>
              <a:rPr lang="en-US" sz="2400" dirty="0">
                <a:sym typeface="Shadows Into Light"/>
              </a:rPr>
              <a:t>record objects</a:t>
            </a:r>
            <a:br>
              <a:rPr lang="en-US" sz="2400" dirty="0">
                <a:sym typeface="Shadows Into Light"/>
              </a:rPr>
            </a:br>
            <a:endParaRPr lang="en-US" sz="2400" dirty="0">
              <a:sym typeface="Shadows Into Light"/>
            </a:endParaRPr>
          </a:p>
          <a:p>
            <a:pPr marL="457200" indent="-381000">
              <a:lnSpc>
                <a:spcPct val="90000"/>
              </a:lnSpc>
              <a:spcBef>
                <a:spcPts val="500"/>
              </a:spcBef>
              <a:buSzPct val="100000"/>
              <a:buFont typeface="Shadows Into Light"/>
              <a:buAutoNum type="arabicPeriod"/>
            </a:pPr>
            <a:r>
              <a:rPr lang="en-US" sz="2400" dirty="0">
                <a:solidFill>
                  <a:schemeClr val="tx2">
                    <a:lumMod val="60000"/>
                    <a:lumOff val="40000"/>
                  </a:schemeClr>
                </a:solidFill>
                <a:sym typeface="Shadows Into Light"/>
              </a:rPr>
              <a:t>Field-sensitive: </a:t>
            </a:r>
            <a:r>
              <a:rPr lang="en-US" sz="2400" dirty="0">
                <a:sym typeface="Shadows Into Light"/>
              </a:rPr>
              <a:t>keep </a:t>
            </a:r>
            <a:r>
              <a:rPr lang="en-US" sz="2400" b="1" dirty="0">
                <a:sym typeface="Shadows Into Light"/>
              </a:rPr>
              <a:t>each</a:t>
            </a:r>
            <a:r>
              <a:rPr lang="en-US" sz="2400" dirty="0">
                <a:sym typeface="Shadows Into Light"/>
              </a:rPr>
              <a:t> field of </a:t>
            </a:r>
            <a:r>
              <a:rPr lang="en-US" sz="2400" b="1" dirty="0">
                <a:sym typeface="Shadows Into Light"/>
              </a:rPr>
              <a:t>each</a:t>
            </a:r>
            <a:r>
              <a:rPr lang="en-US" sz="2400" dirty="0">
                <a:sym typeface="Shadows Into Light"/>
              </a:rPr>
              <a:t/>
            </a:r>
            <a:br>
              <a:rPr lang="en-US" sz="2400" dirty="0">
                <a:sym typeface="Shadows Into Light"/>
              </a:rPr>
            </a:br>
            <a:r>
              <a:rPr lang="en-US" sz="2400" dirty="0">
                <a:sym typeface="Shadows Into Light"/>
              </a:rPr>
              <a:t>(abstract) record object separate</a:t>
            </a:r>
            <a:br>
              <a:rPr lang="en-US" sz="2400" dirty="0">
                <a:sym typeface="Shadows Into Light"/>
              </a:rPr>
            </a:br>
            <a:r>
              <a:rPr lang="en-US" sz="2400" dirty="0">
                <a:sym typeface="Shadows Into Light"/>
              </a:rPr>
              <a:t/>
            </a:r>
            <a:br>
              <a:rPr lang="en-US" sz="2400" dirty="0">
                <a:sym typeface="Shadows Into Light"/>
              </a:rPr>
            </a:br>
            <a:endParaRPr lang="en-US" sz="2400" dirty="0">
              <a:sym typeface="Shadows Into Light"/>
            </a:endParaRPr>
          </a:p>
        </p:txBody>
      </p:sp>
      <p:graphicFrame>
        <p:nvGraphicFramePr>
          <p:cNvPr id="980" name="Shape 980"/>
          <p:cNvGraphicFramePr/>
          <p:nvPr/>
        </p:nvGraphicFramePr>
        <p:xfrm>
          <a:off x="6721750" y="1907345"/>
          <a:ext cx="1509125" cy="1165770"/>
        </p:xfrm>
        <a:graphic>
          <a:graphicData uri="http://schemas.openxmlformats.org/drawingml/2006/table">
            <a:tbl>
              <a:tblPr>
                <a:noFill/>
                <a:tableStyleId>{714B1095-70C0-47FF-B4A3-2B02FBC9C691}</a:tableStyleId>
              </a:tblPr>
              <a:tblGrid>
                <a:gridCol w="494600"/>
                <a:gridCol w="494600"/>
                <a:gridCol w="519925"/>
              </a:tblGrid>
              <a:tr h="359850">
                <a:tc>
                  <a:txBody>
                    <a:bodyPr/>
                    <a:lstStyle/>
                    <a:p>
                      <a:pPr lvl="0" algn="ctr">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a:latin typeface="Consolas"/>
                          <a:ea typeface="Consolas"/>
                          <a:cs typeface="Consolas"/>
                          <a:sym typeface="Consolas"/>
                        </a:rPr>
                        <a:t>f1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a:spcBef>
                          <a:spcPts val="0"/>
                        </a:spcBef>
                        <a:buNone/>
                      </a:pPr>
                      <a:r>
                        <a:rPr lang="en-US">
                          <a:latin typeface="Consolas"/>
                          <a:ea typeface="Consolas"/>
                          <a:cs typeface="Consolas"/>
                          <a:sym typeface="Consolas"/>
                        </a:rPr>
                        <a:t>f2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66925">
                <a:tc>
                  <a:txBody>
                    <a:bodyPr/>
                    <a:lstStyle/>
                    <a:p>
                      <a:pPr lvl="0" algn="ctr">
                        <a:spcBef>
                          <a:spcPts val="0"/>
                        </a:spcBef>
                        <a:buNone/>
                      </a:pPr>
                      <a:r>
                        <a:rPr lang="en-US">
                          <a:latin typeface="Consolas"/>
                          <a:ea typeface="Consolas"/>
                          <a:cs typeface="Consolas"/>
                          <a:sym typeface="Consolas"/>
                        </a:rPr>
                        <a:t>a1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0000"/>
                    </a:solidFill>
                  </a:tcPr>
                </a:tc>
                <a:tc>
                  <a:txBody>
                    <a:bodyPr/>
                    <a:lstStyle/>
                    <a:p>
                      <a:pPr lvl="0" algn="ctr">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0000"/>
                    </a:solidFill>
                  </a:tcPr>
                </a:tc>
              </a:tr>
              <a:tr h="275050">
                <a:tc>
                  <a:txBody>
                    <a:bodyPr/>
                    <a:lstStyle/>
                    <a:p>
                      <a:pPr lvl="0" algn="ctr">
                        <a:spcBef>
                          <a:spcPts val="0"/>
                        </a:spcBef>
                        <a:buNone/>
                      </a:pPr>
                      <a:r>
                        <a:rPr lang="en-US">
                          <a:latin typeface="Consolas"/>
                          <a:ea typeface="Consolas"/>
                          <a:cs typeface="Consolas"/>
                          <a:sym typeface="Consolas"/>
                        </a:rPr>
                        <a:t>a2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0000FF"/>
                    </a:solidFill>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0000FF"/>
                    </a:solidFill>
                  </a:tcPr>
                </a:tc>
              </a:tr>
            </a:tbl>
          </a:graphicData>
        </a:graphic>
      </p:graphicFrame>
      <p:graphicFrame>
        <p:nvGraphicFramePr>
          <p:cNvPr id="981" name="Shape 981"/>
          <p:cNvGraphicFramePr/>
          <p:nvPr/>
        </p:nvGraphicFramePr>
        <p:xfrm>
          <a:off x="6721750" y="3256233"/>
          <a:ext cx="1509125" cy="1165770"/>
        </p:xfrm>
        <a:graphic>
          <a:graphicData uri="http://schemas.openxmlformats.org/drawingml/2006/table">
            <a:tbl>
              <a:tblPr>
                <a:noFill/>
                <a:tableStyleId>{714B1095-70C0-47FF-B4A3-2B02FBC9C691}</a:tableStyleId>
              </a:tblPr>
              <a:tblGrid>
                <a:gridCol w="494600"/>
                <a:gridCol w="494600"/>
                <a:gridCol w="519925"/>
              </a:tblGrid>
              <a:tr h="366925">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a:latin typeface="Consolas"/>
                          <a:ea typeface="Consolas"/>
                          <a:cs typeface="Consolas"/>
                          <a:sym typeface="Consolas"/>
                        </a:rPr>
                        <a:t>f1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a:latin typeface="Consolas"/>
                          <a:ea typeface="Consolas"/>
                          <a:cs typeface="Consolas"/>
                          <a:sym typeface="Consolas"/>
                        </a:rPr>
                        <a:t>f2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66925">
                <a:tc>
                  <a:txBody>
                    <a:bodyPr/>
                    <a:lstStyle/>
                    <a:p>
                      <a:pPr lvl="0" algn="ctr" rtl="0">
                        <a:spcBef>
                          <a:spcPts val="0"/>
                        </a:spcBef>
                        <a:buNone/>
                      </a:pPr>
                      <a:r>
                        <a:rPr lang="en-US">
                          <a:latin typeface="Consolas"/>
                          <a:ea typeface="Consolas"/>
                          <a:cs typeface="Consolas"/>
                          <a:sym typeface="Consolas"/>
                        </a:rPr>
                        <a:t>a1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0000"/>
                    </a:solidFill>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0000FF"/>
                    </a:solidFill>
                  </a:tcPr>
                </a:tc>
              </a:tr>
              <a:tr h="366925">
                <a:tc>
                  <a:txBody>
                    <a:bodyPr/>
                    <a:lstStyle/>
                    <a:p>
                      <a:pPr lvl="0" algn="ctr" rtl="0">
                        <a:spcBef>
                          <a:spcPts val="0"/>
                        </a:spcBef>
                        <a:buNone/>
                      </a:pPr>
                      <a:r>
                        <a:rPr lang="en-US">
                          <a:latin typeface="Consolas"/>
                          <a:ea typeface="Consolas"/>
                          <a:cs typeface="Consolas"/>
                          <a:sym typeface="Consolas"/>
                        </a:rPr>
                        <a:t>a2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0000"/>
                    </a:solidFill>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0000FF"/>
                    </a:solidFill>
                  </a:tcPr>
                </a:tc>
              </a:tr>
            </a:tbl>
          </a:graphicData>
        </a:graphic>
      </p:graphicFrame>
      <p:graphicFrame>
        <p:nvGraphicFramePr>
          <p:cNvPr id="982" name="Shape 982"/>
          <p:cNvGraphicFramePr/>
          <p:nvPr/>
        </p:nvGraphicFramePr>
        <p:xfrm>
          <a:off x="6721750" y="4579894"/>
          <a:ext cx="1509125" cy="1165770"/>
        </p:xfrm>
        <a:graphic>
          <a:graphicData uri="http://schemas.openxmlformats.org/drawingml/2006/table">
            <a:tbl>
              <a:tblPr>
                <a:noFill/>
                <a:tableStyleId>{714B1095-70C0-47FF-B4A3-2B02FBC9C691}</a:tableStyleId>
              </a:tblPr>
              <a:tblGrid>
                <a:gridCol w="494600"/>
                <a:gridCol w="494600"/>
                <a:gridCol w="519925"/>
              </a:tblGrid>
              <a:tr h="366925">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a:latin typeface="Consolas"/>
                          <a:ea typeface="Consolas"/>
                          <a:cs typeface="Consolas"/>
                          <a:sym typeface="Consolas"/>
                        </a:rPr>
                        <a:t>f1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r>
                        <a:rPr lang="en-US">
                          <a:latin typeface="Consolas"/>
                          <a:ea typeface="Consolas"/>
                          <a:cs typeface="Consolas"/>
                          <a:sym typeface="Consolas"/>
                        </a:rPr>
                        <a:t>f2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r>
              <a:tr h="366925">
                <a:tc>
                  <a:txBody>
                    <a:bodyPr/>
                    <a:lstStyle/>
                    <a:p>
                      <a:pPr lvl="0" algn="ctr" rtl="0">
                        <a:spcBef>
                          <a:spcPts val="0"/>
                        </a:spcBef>
                        <a:buNone/>
                      </a:pPr>
                      <a:r>
                        <a:rPr lang="en-US">
                          <a:latin typeface="Consolas"/>
                          <a:ea typeface="Consolas"/>
                          <a:cs typeface="Consolas"/>
                          <a:sym typeface="Consolas"/>
                        </a:rPr>
                        <a:t>a1</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0000"/>
                    </a:solidFill>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FFD966"/>
                    </a:solidFill>
                  </a:tcPr>
                </a:tc>
              </a:tr>
              <a:tr h="366925">
                <a:tc>
                  <a:txBody>
                    <a:bodyPr/>
                    <a:lstStyle/>
                    <a:p>
                      <a:pPr lvl="0" algn="ctr" rtl="0">
                        <a:spcBef>
                          <a:spcPts val="0"/>
                        </a:spcBef>
                        <a:buNone/>
                      </a:pPr>
                      <a:r>
                        <a:rPr lang="en-US">
                          <a:latin typeface="Consolas"/>
                          <a:ea typeface="Consolas"/>
                          <a:cs typeface="Consolas"/>
                          <a:sym typeface="Consolas"/>
                        </a:rPr>
                        <a:t>a2</a:t>
                      </a: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EAD1DC"/>
                    </a:solidFill>
                  </a:tcPr>
                </a:tc>
                <a:tc>
                  <a:txBody>
                    <a:bodyPr/>
                    <a:lstStyle/>
                    <a:p>
                      <a:pPr lvl="0" algn="ctr" rtl="0">
                        <a:spcBef>
                          <a:spcPts val="0"/>
                        </a:spcBef>
                        <a:buNone/>
                      </a:pPr>
                      <a:endParaRPr>
                        <a:latin typeface="Consolas"/>
                        <a:ea typeface="Consolas"/>
                        <a:cs typeface="Consolas"/>
                        <a:sym typeface="Consolas"/>
                      </a:endParaRPr>
                    </a:p>
                  </a:txBody>
                  <a:tcPr marL="91425" marR="91425" marT="91425" marB="91425">
                    <a:lnL w="19050" cap="flat" cmpd="sng">
                      <a:solidFill>
                        <a:srgbClr val="9E9E9E"/>
                      </a:solidFill>
                      <a:prstDash val="solid"/>
                      <a:round/>
                      <a:headEnd type="none" w="med" len="med"/>
                      <a:tailEnd type="none" w="med" len="med"/>
                    </a:lnL>
                    <a:lnR w="19050" cap="flat" cmpd="sng">
                      <a:solidFill>
                        <a:srgbClr val="9E9E9E"/>
                      </a:solidFill>
                      <a:prstDash val="solid"/>
                      <a:round/>
                      <a:headEnd type="none" w="med" len="med"/>
                      <a:tailEnd type="none" w="med" len="med"/>
                    </a:lnR>
                    <a:lnT w="19050" cap="flat" cmpd="sng">
                      <a:solidFill>
                        <a:srgbClr val="9E9E9E"/>
                      </a:solidFill>
                      <a:prstDash val="solid"/>
                      <a:round/>
                      <a:headEnd type="none" w="med" len="med"/>
                      <a:tailEnd type="none" w="med" len="med"/>
                    </a:lnT>
                    <a:lnB w="19050" cap="flat" cmpd="sng">
                      <a:solidFill>
                        <a:srgbClr val="9E9E9E"/>
                      </a:solidFill>
                      <a:prstDash val="solid"/>
                      <a:round/>
                      <a:headEnd type="none" w="med" len="med"/>
                      <a:tailEnd type="none" w="med" len="med"/>
                    </a:lnB>
                    <a:solidFill>
                      <a:srgbClr val="0000FF"/>
                    </a:solidFill>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QUIZ: Pointer Analysis Classification</a:t>
            </a:r>
          </a:p>
        </p:txBody>
      </p:sp>
      <p:sp>
        <p:nvSpPr>
          <p:cNvPr id="12" name="Shape 1000"/>
          <p:cNvSpPr txBox="1">
            <a:spLocks noGrp="1"/>
          </p:cNvSpPr>
          <p:nvPr>
            <p:ph idx="1"/>
          </p:nvPr>
        </p:nvSpPr>
        <p:spPr>
          <a:xfrm>
            <a:off x="457200" y="1600201"/>
            <a:ext cx="8229600" cy="1042989"/>
          </a:xfrm>
          <a:prstGeom prst="rect">
            <a:avLst/>
          </a:prstGeom>
          <a:noFill/>
          <a:ln>
            <a:noFill/>
          </a:ln>
        </p:spPr>
        <p:txBody>
          <a:bodyPr vert="horz" lIns="91425" tIns="45700" rIns="91425" bIns="45700" rtlCol="0" anchor="t" anchorCtr="0">
            <a:noAutofit/>
          </a:bodyPr>
          <a:lstStyle/>
          <a:p>
            <a:pPr marL="0" indent="0" algn="ctr">
              <a:spcBef>
                <a:spcPts val="0"/>
              </a:spcBef>
              <a:buNone/>
            </a:pPr>
            <a:r>
              <a:rPr lang="en-US" dirty="0">
                <a:sym typeface="Shadows Into Light"/>
              </a:rPr>
              <a:t>Classify the pointer analysis algorithm we </a:t>
            </a:r>
            <a:r>
              <a:rPr lang="en-US" dirty="0" smtClean="0">
                <a:sym typeface="Shadows Into Light"/>
              </a:rPr>
              <a:t>learned</a:t>
            </a:r>
            <a:br>
              <a:rPr lang="en-US" dirty="0" smtClean="0">
                <a:sym typeface="Shadows Into Light"/>
              </a:rPr>
            </a:br>
            <a:r>
              <a:rPr lang="en-US" dirty="0" smtClean="0">
                <a:sym typeface="Shadows Into Light"/>
              </a:rPr>
              <a:t>in </a:t>
            </a:r>
            <a:r>
              <a:rPr lang="en-US" dirty="0">
                <a:sym typeface="Shadows Into Light"/>
              </a:rPr>
              <a:t>this lesson</a:t>
            </a:r>
            <a:r>
              <a:rPr lang="en-US" dirty="0" smtClean="0">
                <a:sym typeface="Shadows Into Light"/>
              </a:rPr>
              <a:t>.</a:t>
            </a:r>
            <a:endParaRPr lang="en-US" dirty="0">
              <a:sym typeface="Shadows Into Light"/>
            </a:endParaRPr>
          </a:p>
        </p:txBody>
      </p:sp>
      <p:graphicFrame>
        <p:nvGraphicFramePr>
          <p:cNvPr id="10" name="Shape 1001"/>
          <p:cNvGraphicFramePr/>
          <p:nvPr>
            <p:extLst>
              <p:ext uri="{D42A27DB-BD31-4B8C-83A1-F6EECF244321}">
                <p14:modId xmlns:p14="http://schemas.microsoft.com/office/powerpoint/2010/main" val="321681731"/>
              </p:ext>
            </p:extLst>
          </p:nvPr>
        </p:nvGraphicFramePr>
        <p:xfrm>
          <a:off x="642886" y="3099911"/>
          <a:ext cx="4959125" cy="2328725"/>
        </p:xfrm>
        <a:graphic>
          <a:graphicData uri="http://schemas.openxmlformats.org/drawingml/2006/table">
            <a:tbl>
              <a:tblPr>
                <a:noFill/>
                <a:tableStyleId>{1DB05C07-9196-4931-B0E7-BC2D793945FF}</a:tableStyleId>
              </a:tblPr>
              <a:tblGrid>
                <a:gridCol w="3909800"/>
                <a:gridCol w="1049325"/>
              </a:tblGrid>
              <a:tr h="473325">
                <a:tc>
                  <a:txBody>
                    <a:bodyPr/>
                    <a:lstStyle/>
                    <a:p>
                      <a:pPr marL="0" marR="0" lvl="0" indent="0" algn="ctr" rtl="0">
                        <a:lnSpc>
                          <a:spcPct val="100000"/>
                        </a:lnSpc>
                        <a:spcBef>
                          <a:spcPts val="0"/>
                        </a:spcBef>
                        <a:spcAft>
                          <a:spcPts val="0"/>
                        </a:spcAft>
                        <a:buNone/>
                      </a:pPr>
                      <a:r>
                        <a:rPr lang="en-US" sz="2000" b="0" i="0" dirty="0">
                          <a:solidFill>
                            <a:schemeClr val="dk1"/>
                          </a:solidFill>
                          <a:latin typeface="+mn-lt"/>
                          <a:ea typeface="Calibri Regular" charset="0"/>
                          <a:cs typeface="Calibri Regular" charset="0"/>
                          <a:sym typeface="Shadows Into Light"/>
                        </a:rPr>
                        <a:t>Flow-sensitive?</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2000" b="0" i="0" dirty="0">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51350">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Context-sensitive?</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2000" b="0" i="0" dirty="0">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84075">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Distinguishes fields of object?</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2000" b="0" i="0" dirty="0">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69000">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Distinguishes elements of array?</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2000" b="0" i="0" dirty="0">
                        <a:solidFill>
                          <a:schemeClr val="dk1"/>
                        </a:solidFill>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50975">
                <a:tc>
                  <a:txBody>
                    <a:bodyPr/>
                    <a:lstStyle/>
                    <a:p>
                      <a:pPr marL="0" marR="0" lvl="0" indent="0" algn="ctr" rtl="0">
                        <a:lnSpc>
                          <a:spcPct val="100000"/>
                        </a:lnSpc>
                        <a:spcBef>
                          <a:spcPts val="0"/>
                        </a:spcBef>
                        <a:spcAft>
                          <a:spcPts val="0"/>
                        </a:spcAft>
                        <a:buNone/>
                      </a:pPr>
                      <a:r>
                        <a:rPr lang="en-US" sz="2000" b="0" i="0" dirty="0">
                          <a:solidFill>
                            <a:schemeClr val="dk1"/>
                          </a:solidFill>
                          <a:latin typeface="+mn-lt"/>
                          <a:ea typeface="Calibri Regular" charset="0"/>
                          <a:cs typeface="Calibri Regular" charset="0"/>
                          <a:sym typeface="Shadows Into Light"/>
                        </a:rPr>
                        <a:t>What </a:t>
                      </a:r>
                      <a:r>
                        <a:rPr lang="en-US" sz="2000" b="0" i="0" dirty="0" smtClean="0">
                          <a:solidFill>
                            <a:schemeClr val="dk1"/>
                          </a:solidFill>
                          <a:latin typeface="+mn-lt"/>
                          <a:ea typeface="Calibri Regular" charset="0"/>
                          <a:cs typeface="Calibri Regular" charset="0"/>
                          <a:sym typeface="Shadows Into Light"/>
                        </a:rPr>
                        <a:t>kind </a:t>
                      </a:r>
                      <a:r>
                        <a:rPr lang="en-US" sz="2000" b="0" i="0" dirty="0">
                          <a:solidFill>
                            <a:schemeClr val="dk1"/>
                          </a:solidFill>
                          <a:latin typeface="+mn-lt"/>
                          <a:ea typeface="Calibri Regular" charset="0"/>
                          <a:cs typeface="Calibri Regular" charset="0"/>
                          <a:sym typeface="Shadows Into Light"/>
                        </a:rPr>
                        <a:t>of heap abstraction?</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endParaRPr lang="en-US" sz="2000" b="0" i="0" dirty="0">
                        <a:solidFill>
                          <a:schemeClr val="dk1"/>
                        </a:solidFill>
                        <a:latin typeface="+mn-lt"/>
                        <a:ea typeface="Calibri Regular" charset="0"/>
                        <a:cs typeface="Calibri Regular" charset="0"/>
                        <a:sym typeface="Shadows Into Light"/>
                      </a:endParaRP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11" name="Shape 1002"/>
          <p:cNvSpPr txBox="1"/>
          <p:nvPr/>
        </p:nvSpPr>
        <p:spPr>
          <a:xfrm>
            <a:off x="5936634" y="30620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B</a:t>
            </a:r>
            <a:r>
              <a:rPr lang="en-US" sz="2000" dirty="0">
                <a:latin typeface="+mn-lt"/>
                <a:ea typeface="Calibri Regular" charset="0"/>
                <a:cs typeface="Calibri Regular" charset="0"/>
                <a:sym typeface="Shadows Into Light"/>
              </a:rPr>
              <a:t>. No</a:t>
            </a:r>
          </a:p>
        </p:txBody>
      </p:sp>
      <p:sp>
        <p:nvSpPr>
          <p:cNvPr id="14" name="Shape 1003"/>
          <p:cNvSpPr txBox="1"/>
          <p:nvPr/>
        </p:nvSpPr>
        <p:spPr>
          <a:xfrm>
            <a:off x="5936634" y="35192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a:t>
            </a:r>
            <a:r>
              <a:rPr lang="en-US" sz="2000" dirty="0">
                <a:latin typeface="+mn-lt"/>
                <a:ea typeface="Calibri Regular" charset="0"/>
                <a:cs typeface="Calibri Regular" charset="0"/>
                <a:sym typeface="Shadows Into Light"/>
              </a:rPr>
              <a:t>B. No</a:t>
            </a:r>
          </a:p>
        </p:txBody>
      </p:sp>
      <p:sp>
        <p:nvSpPr>
          <p:cNvPr id="16" name="Shape 1005"/>
          <p:cNvSpPr txBox="1"/>
          <p:nvPr/>
        </p:nvSpPr>
        <p:spPr>
          <a:xfrm>
            <a:off x="5936634" y="40526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a:t>
            </a:r>
            <a:r>
              <a:rPr lang="en-US" sz="2000" dirty="0" smtClean="0">
                <a:latin typeface="+mn-lt"/>
                <a:ea typeface="Calibri Regular" charset="0"/>
                <a:cs typeface="Calibri Regular" charset="0"/>
                <a:sym typeface="Shadows Into Light"/>
              </a:rPr>
              <a:t>Yes               B</a:t>
            </a:r>
            <a:r>
              <a:rPr lang="en-US" sz="2000" dirty="0">
                <a:latin typeface="+mn-lt"/>
                <a:ea typeface="Calibri Regular" charset="0"/>
                <a:cs typeface="Calibri Regular" charset="0"/>
                <a:sym typeface="Shadows Into Light"/>
              </a:rPr>
              <a:t>. No</a:t>
            </a:r>
          </a:p>
        </p:txBody>
      </p:sp>
      <p:sp>
        <p:nvSpPr>
          <p:cNvPr id="17" name="Shape 1006"/>
          <p:cNvSpPr txBox="1"/>
          <p:nvPr/>
        </p:nvSpPr>
        <p:spPr>
          <a:xfrm>
            <a:off x="5936634" y="45098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B</a:t>
            </a:r>
            <a:r>
              <a:rPr lang="en-US" sz="2000" dirty="0">
                <a:latin typeface="+mn-lt"/>
                <a:ea typeface="Calibri Regular" charset="0"/>
                <a:cs typeface="Calibri Regular" charset="0"/>
                <a:sym typeface="Shadows Into Light"/>
              </a:rPr>
              <a:t>. No</a:t>
            </a:r>
          </a:p>
        </p:txBody>
      </p:sp>
      <p:sp>
        <p:nvSpPr>
          <p:cNvPr id="13" name="Shape 1004"/>
          <p:cNvSpPr txBox="1"/>
          <p:nvPr/>
        </p:nvSpPr>
        <p:spPr>
          <a:xfrm>
            <a:off x="5899359" y="4967081"/>
            <a:ext cx="2913000" cy="7892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Allocation-  B. Type</a:t>
            </a:r>
            <a:br>
              <a:rPr lang="en-US" sz="2000" dirty="0">
                <a:latin typeface="+mn-lt"/>
                <a:ea typeface="Calibri Regular" charset="0"/>
                <a:cs typeface="Calibri Regular" charset="0"/>
                <a:sym typeface="Shadows Into Light"/>
              </a:rPr>
            </a:br>
            <a:r>
              <a:rPr lang="en-US" sz="2000" dirty="0" smtClean="0">
                <a:latin typeface="+mn-lt"/>
                <a:ea typeface="Calibri Regular" charset="0"/>
                <a:cs typeface="Calibri Regular" charset="0"/>
                <a:sym typeface="Shadows Into Light"/>
              </a:rPr>
              <a:t>    </a:t>
            </a:r>
            <a:r>
              <a:rPr lang="en-US" sz="2000" dirty="0">
                <a:latin typeface="+mn-lt"/>
                <a:ea typeface="Calibri Regular" charset="0"/>
                <a:cs typeface="Calibri Regular" charset="0"/>
                <a:sym typeface="Shadows Into Light"/>
              </a:rPr>
              <a:t>site based    </a:t>
            </a:r>
            <a:r>
              <a:rPr lang="en-US" sz="2000" dirty="0" smtClean="0">
                <a:latin typeface="+mn-lt"/>
                <a:ea typeface="Calibri Regular" charset="0"/>
                <a:cs typeface="Calibri Regular" charset="0"/>
                <a:sym typeface="Shadows Into Light"/>
              </a:rPr>
              <a:t>    based</a:t>
            </a:r>
            <a:endParaRPr lang="en-US" sz="2000" dirty="0">
              <a:latin typeface="+mn-lt"/>
              <a:ea typeface="Calibri Regular" charset="0"/>
              <a:cs typeface="Calibri Regular" charset="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Shape 999"/>
          <p:cNvSpPr txBox="1">
            <a:spLocks noGrp="1"/>
          </p:cNvSpPr>
          <p:nvPr>
            <p:ph type="title"/>
          </p:nvPr>
        </p:nvSpPr>
        <p:spPr>
          <a:prstGeom prst="rect">
            <a:avLst/>
          </a:prstGeom>
          <a:noFill/>
          <a:ln>
            <a:noFill/>
          </a:ln>
        </p:spPr>
        <p:txBody>
          <a:bodyPr vert="horz" lIns="91425" tIns="45700" rIns="91425" bIns="45700" rtlCol="0" anchor="ctr" anchorCtr="0">
            <a:noAutofit/>
          </a:bodyPr>
          <a:lstStyle/>
          <a:p>
            <a:pPr>
              <a:spcBef>
                <a:spcPts val="0"/>
              </a:spcBef>
              <a:buClr>
                <a:schemeClr val="dk1"/>
              </a:buClr>
              <a:buSzPct val="25000"/>
            </a:pPr>
            <a:r>
              <a:rPr lang="en-US">
                <a:sym typeface="Shadows Into Light"/>
              </a:rPr>
              <a:t>QUIZ: Pointer Analysis Classification</a:t>
            </a:r>
          </a:p>
        </p:txBody>
      </p:sp>
      <p:graphicFrame>
        <p:nvGraphicFramePr>
          <p:cNvPr id="1001" name="Shape 1001"/>
          <p:cNvGraphicFramePr/>
          <p:nvPr>
            <p:extLst>
              <p:ext uri="{D42A27DB-BD31-4B8C-83A1-F6EECF244321}">
                <p14:modId xmlns:p14="http://schemas.microsoft.com/office/powerpoint/2010/main" val="1314674582"/>
              </p:ext>
            </p:extLst>
          </p:nvPr>
        </p:nvGraphicFramePr>
        <p:xfrm>
          <a:off x="642886" y="3099911"/>
          <a:ext cx="4959125" cy="2328725"/>
        </p:xfrm>
        <a:graphic>
          <a:graphicData uri="http://schemas.openxmlformats.org/drawingml/2006/table">
            <a:tbl>
              <a:tblPr>
                <a:noFill/>
                <a:tableStyleId>{1DB05C07-9196-4931-B0E7-BC2D793945FF}</a:tableStyleId>
              </a:tblPr>
              <a:tblGrid>
                <a:gridCol w="3909800"/>
                <a:gridCol w="1049325"/>
              </a:tblGrid>
              <a:tr h="473325">
                <a:tc>
                  <a:txBody>
                    <a:bodyPr/>
                    <a:lstStyle/>
                    <a:p>
                      <a:pPr marL="0" marR="0" lvl="0" indent="0" algn="ctr" rtl="0">
                        <a:lnSpc>
                          <a:spcPct val="100000"/>
                        </a:lnSpc>
                        <a:spcBef>
                          <a:spcPts val="0"/>
                        </a:spcBef>
                        <a:spcAft>
                          <a:spcPts val="0"/>
                        </a:spcAft>
                        <a:buNone/>
                      </a:pPr>
                      <a:r>
                        <a:rPr lang="en-US" sz="2000" b="0" i="0" dirty="0">
                          <a:solidFill>
                            <a:schemeClr val="dk1"/>
                          </a:solidFill>
                          <a:latin typeface="+mn-lt"/>
                          <a:ea typeface="Calibri Regular" charset="0"/>
                          <a:cs typeface="Calibri Regular" charset="0"/>
                          <a:sym typeface="Shadows Into Light"/>
                        </a:rPr>
                        <a:t>Flow-sensitive?</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2000" b="0" i="0" dirty="0">
                          <a:latin typeface="+mn-lt"/>
                          <a:ea typeface="Calibri Regular" charset="0"/>
                          <a:cs typeface="Calibri Regular" charset="0"/>
                          <a:sym typeface="Shadows Into Light"/>
                        </a:rPr>
                        <a:t>B</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28575"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51350">
                <a:tc>
                  <a:txBody>
                    <a:bodyPr/>
                    <a:lstStyle/>
                    <a:p>
                      <a:pPr marL="0" marR="0" lvl="0" indent="0" algn="ctr" rtl="0">
                        <a:lnSpc>
                          <a:spcPct val="100000"/>
                        </a:lnSpc>
                        <a:spcBef>
                          <a:spcPts val="0"/>
                        </a:spcBef>
                        <a:spcAft>
                          <a:spcPts val="0"/>
                        </a:spcAft>
                        <a:buClr>
                          <a:schemeClr val="accent2"/>
                        </a:buClr>
                        <a:buSzPct val="25000"/>
                        <a:buFont typeface="Arial"/>
                        <a:buNone/>
                      </a:pPr>
                      <a:r>
                        <a:rPr lang="en-US" sz="2000" b="0" i="0" dirty="0">
                          <a:solidFill>
                            <a:schemeClr val="dk1"/>
                          </a:solidFill>
                          <a:latin typeface="+mn-lt"/>
                          <a:ea typeface="Calibri Regular" charset="0"/>
                          <a:cs typeface="Calibri Regular" charset="0"/>
                          <a:sym typeface="Shadows Into Light"/>
                        </a:rPr>
                        <a:t>Context-sensitive?</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2000" b="0" i="0" dirty="0">
                          <a:latin typeface="+mn-lt"/>
                          <a:ea typeface="Calibri Regular" charset="0"/>
                          <a:cs typeface="Calibri Regular" charset="0"/>
                          <a:sym typeface="Shadows Into Light"/>
                        </a:rPr>
                        <a:t>B</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84075">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Distinguishes fields of object?</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2000" b="0" i="0" dirty="0">
                          <a:latin typeface="+mn-lt"/>
                          <a:ea typeface="Calibri Regular" charset="0"/>
                          <a:cs typeface="Calibri Regular" charset="0"/>
                          <a:sym typeface="Shadows Into Light"/>
                        </a:rPr>
                        <a:t>A</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69000">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Distinguishes elements of array?</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B</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450975">
                <a:tc>
                  <a:txBody>
                    <a:bodyPr/>
                    <a:lstStyle/>
                    <a:p>
                      <a:pPr marL="0" marR="0" lvl="0" indent="0" algn="ctr" rtl="0">
                        <a:lnSpc>
                          <a:spcPct val="100000"/>
                        </a:lnSpc>
                        <a:spcBef>
                          <a:spcPts val="0"/>
                        </a:spcBef>
                        <a:spcAft>
                          <a:spcPts val="0"/>
                        </a:spcAft>
                        <a:buNone/>
                      </a:pPr>
                      <a:r>
                        <a:rPr lang="en-US" sz="2000" b="0" i="0" dirty="0">
                          <a:solidFill>
                            <a:schemeClr val="dk1"/>
                          </a:solidFill>
                          <a:latin typeface="+mn-lt"/>
                          <a:ea typeface="Calibri Regular" charset="0"/>
                          <a:cs typeface="Calibri Regular" charset="0"/>
                          <a:sym typeface="Shadows Into Light"/>
                        </a:rPr>
                        <a:t>What </a:t>
                      </a:r>
                      <a:r>
                        <a:rPr lang="en-US" sz="2000" b="0" i="0" dirty="0" smtClean="0">
                          <a:solidFill>
                            <a:schemeClr val="dk1"/>
                          </a:solidFill>
                          <a:latin typeface="+mn-lt"/>
                          <a:ea typeface="Calibri Regular" charset="0"/>
                          <a:cs typeface="Calibri Regular" charset="0"/>
                          <a:sym typeface="Shadows Into Light"/>
                        </a:rPr>
                        <a:t>kind </a:t>
                      </a:r>
                      <a:r>
                        <a:rPr lang="en-US" sz="2000" b="0" i="0" dirty="0">
                          <a:solidFill>
                            <a:schemeClr val="dk1"/>
                          </a:solidFill>
                          <a:latin typeface="+mn-lt"/>
                          <a:ea typeface="Calibri Regular" charset="0"/>
                          <a:cs typeface="Calibri Regular" charset="0"/>
                          <a:sym typeface="Shadows Into Light"/>
                        </a:rPr>
                        <a:t>of heap abstraction?</a:t>
                      </a:r>
                    </a:p>
                  </a:txBody>
                  <a:tcPr marL="91450" marR="91450" marT="34300" marB="34300" anchor="ctr">
                    <a:lnL w="28575"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lvl="0" algn="ctr" rtl="0">
                        <a:spcBef>
                          <a:spcPts val="0"/>
                        </a:spcBef>
                        <a:buNone/>
                      </a:pPr>
                      <a:r>
                        <a:rPr lang="en-US" sz="2000" b="0" i="0" dirty="0">
                          <a:solidFill>
                            <a:schemeClr val="dk1"/>
                          </a:solidFill>
                          <a:latin typeface="+mn-lt"/>
                          <a:ea typeface="Calibri Regular" charset="0"/>
                          <a:cs typeface="Calibri Regular" charset="0"/>
                          <a:sym typeface="Shadows Into Light"/>
                        </a:rPr>
                        <a:t>A</a:t>
                      </a:r>
                    </a:p>
                  </a:txBody>
                  <a:tcPr marL="91450" marR="91450" marT="34300" marB="343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1002" name="Shape 1002"/>
          <p:cNvSpPr txBox="1"/>
          <p:nvPr/>
        </p:nvSpPr>
        <p:spPr>
          <a:xfrm>
            <a:off x="5936634" y="30620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B</a:t>
            </a:r>
            <a:r>
              <a:rPr lang="en-US" sz="2000" dirty="0">
                <a:latin typeface="+mn-lt"/>
                <a:ea typeface="Calibri Regular" charset="0"/>
                <a:cs typeface="Calibri Regular" charset="0"/>
                <a:sym typeface="Shadows Into Light"/>
              </a:rPr>
              <a:t>. No</a:t>
            </a:r>
          </a:p>
        </p:txBody>
      </p:sp>
      <p:sp>
        <p:nvSpPr>
          <p:cNvPr id="1003" name="Shape 1003"/>
          <p:cNvSpPr txBox="1"/>
          <p:nvPr/>
        </p:nvSpPr>
        <p:spPr>
          <a:xfrm>
            <a:off x="5936634" y="35192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a:t>
            </a:r>
            <a:r>
              <a:rPr lang="en-US" sz="2000" dirty="0">
                <a:latin typeface="+mn-lt"/>
                <a:ea typeface="Calibri Regular" charset="0"/>
                <a:cs typeface="Calibri Regular" charset="0"/>
                <a:sym typeface="Shadows Into Light"/>
              </a:rPr>
              <a:t>B. No</a:t>
            </a:r>
          </a:p>
        </p:txBody>
      </p:sp>
      <p:sp>
        <p:nvSpPr>
          <p:cNvPr id="1004" name="Shape 1004"/>
          <p:cNvSpPr txBox="1"/>
          <p:nvPr/>
        </p:nvSpPr>
        <p:spPr>
          <a:xfrm>
            <a:off x="5899359" y="4967081"/>
            <a:ext cx="2913000" cy="7892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Allocation-  B. Type</a:t>
            </a:r>
            <a:br>
              <a:rPr lang="en-US" sz="2000" dirty="0">
                <a:latin typeface="+mn-lt"/>
                <a:ea typeface="Calibri Regular" charset="0"/>
                <a:cs typeface="Calibri Regular" charset="0"/>
                <a:sym typeface="Shadows Into Light"/>
              </a:rPr>
            </a:br>
            <a:r>
              <a:rPr lang="en-US" sz="2000" dirty="0" smtClean="0">
                <a:latin typeface="+mn-lt"/>
                <a:ea typeface="Calibri Regular" charset="0"/>
                <a:cs typeface="Calibri Regular" charset="0"/>
                <a:sym typeface="Shadows Into Light"/>
              </a:rPr>
              <a:t>    </a:t>
            </a:r>
            <a:r>
              <a:rPr lang="en-US" sz="2000" dirty="0">
                <a:latin typeface="+mn-lt"/>
                <a:ea typeface="Calibri Regular" charset="0"/>
                <a:cs typeface="Calibri Regular" charset="0"/>
                <a:sym typeface="Shadows Into Light"/>
              </a:rPr>
              <a:t>site based    </a:t>
            </a:r>
            <a:r>
              <a:rPr lang="en-US" sz="2000" dirty="0" smtClean="0">
                <a:latin typeface="+mn-lt"/>
                <a:ea typeface="Calibri Regular" charset="0"/>
                <a:cs typeface="Calibri Regular" charset="0"/>
                <a:sym typeface="Shadows Into Light"/>
              </a:rPr>
              <a:t>    based</a:t>
            </a:r>
            <a:endParaRPr lang="en-US" sz="2000" dirty="0">
              <a:latin typeface="+mn-lt"/>
              <a:ea typeface="Calibri Regular" charset="0"/>
              <a:cs typeface="Calibri Regular" charset="0"/>
              <a:sym typeface="Shadows Into Light"/>
            </a:endParaRPr>
          </a:p>
        </p:txBody>
      </p:sp>
      <p:sp>
        <p:nvSpPr>
          <p:cNvPr id="1005" name="Shape 1005"/>
          <p:cNvSpPr txBox="1"/>
          <p:nvPr/>
        </p:nvSpPr>
        <p:spPr>
          <a:xfrm>
            <a:off x="5936634" y="40526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a:t>
            </a:r>
            <a:r>
              <a:rPr lang="en-US" sz="2000" dirty="0" smtClean="0">
                <a:latin typeface="+mn-lt"/>
                <a:ea typeface="Calibri Regular" charset="0"/>
                <a:cs typeface="Calibri Regular" charset="0"/>
                <a:sym typeface="Shadows Into Light"/>
              </a:rPr>
              <a:t>Yes               B</a:t>
            </a:r>
            <a:r>
              <a:rPr lang="en-US" sz="2000" dirty="0">
                <a:latin typeface="+mn-lt"/>
                <a:ea typeface="Calibri Regular" charset="0"/>
                <a:cs typeface="Calibri Regular" charset="0"/>
                <a:sym typeface="Shadows Into Light"/>
              </a:rPr>
              <a:t>. No</a:t>
            </a:r>
          </a:p>
        </p:txBody>
      </p:sp>
      <p:sp>
        <p:nvSpPr>
          <p:cNvPr id="1006" name="Shape 1006"/>
          <p:cNvSpPr txBox="1"/>
          <p:nvPr/>
        </p:nvSpPr>
        <p:spPr>
          <a:xfrm>
            <a:off x="5936634" y="4509881"/>
            <a:ext cx="2913000" cy="413699"/>
          </a:xfrm>
          <a:prstGeom prst="rect">
            <a:avLst/>
          </a:prstGeom>
          <a:noFill/>
          <a:ln>
            <a:noFill/>
          </a:ln>
        </p:spPr>
        <p:txBody>
          <a:bodyPr lIns="91425" tIns="91425" rIns="91425" bIns="91425" anchor="t" anchorCtr="0">
            <a:noAutofit/>
          </a:bodyPr>
          <a:lstStyle/>
          <a:p>
            <a:r>
              <a:rPr lang="en-US" sz="2000" dirty="0">
                <a:latin typeface="+mn-lt"/>
                <a:ea typeface="Calibri Regular" charset="0"/>
                <a:cs typeface="Calibri Regular" charset="0"/>
                <a:sym typeface="Shadows Into Light"/>
              </a:rPr>
              <a:t>A. Yes      </a:t>
            </a:r>
            <a:r>
              <a:rPr lang="en-US" sz="2000" dirty="0" smtClean="0">
                <a:latin typeface="+mn-lt"/>
                <a:ea typeface="Calibri Regular" charset="0"/>
                <a:cs typeface="Calibri Regular" charset="0"/>
                <a:sym typeface="Shadows Into Light"/>
              </a:rPr>
              <a:t>         B</a:t>
            </a:r>
            <a:r>
              <a:rPr lang="en-US" sz="2000" dirty="0">
                <a:latin typeface="+mn-lt"/>
                <a:ea typeface="Calibri Regular" charset="0"/>
                <a:cs typeface="Calibri Regular" charset="0"/>
                <a:sym typeface="Shadows Into Light"/>
              </a:rPr>
              <a:t>. No</a:t>
            </a:r>
          </a:p>
        </p:txBody>
      </p:sp>
      <p:sp>
        <p:nvSpPr>
          <p:cNvPr id="12" name="Shape 1000"/>
          <p:cNvSpPr txBox="1">
            <a:spLocks noGrp="1"/>
          </p:cNvSpPr>
          <p:nvPr>
            <p:ph idx="1"/>
          </p:nvPr>
        </p:nvSpPr>
        <p:spPr>
          <a:xfrm>
            <a:off x="457200" y="1600201"/>
            <a:ext cx="8229600" cy="1042989"/>
          </a:xfrm>
          <a:prstGeom prst="rect">
            <a:avLst/>
          </a:prstGeom>
          <a:noFill/>
          <a:ln>
            <a:noFill/>
          </a:ln>
        </p:spPr>
        <p:txBody>
          <a:bodyPr vert="horz" lIns="91425" tIns="45700" rIns="91425" bIns="45700" rtlCol="0" anchor="t" anchorCtr="0">
            <a:noAutofit/>
          </a:bodyPr>
          <a:lstStyle/>
          <a:p>
            <a:pPr marL="0" indent="0" algn="ctr">
              <a:spcBef>
                <a:spcPts val="0"/>
              </a:spcBef>
              <a:buNone/>
            </a:pPr>
            <a:r>
              <a:rPr lang="en-US" dirty="0">
                <a:sym typeface="Shadows Into Light"/>
              </a:rPr>
              <a:t>Classify the pointer analysis algorithm we </a:t>
            </a:r>
            <a:r>
              <a:rPr lang="en-US" dirty="0" smtClean="0">
                <a:sym typeface="Shadows Into Light"/>
              </a:rPr>
              <a:t>learned</a:t>
            </a:r>
            <a:br>
              <a:rPr lang="en-US" dirty="0" smtClean="0">
                <a:sym typeface="Shadows Into Light"/>
              </a:rPr>
            </a:br>
            <a:r>
              <a:rPr lang="en-US" dirty="0" smtClean="0">
                <a:sym typeface="Shadows Into Light"/>
              </a:rPr>
              <a:t>in </a:t>
            </a:r>
            <a:r>
              <a:rPr lang="en-US" dirty="0">
                <a:sym typeface="Shadows Into Light"/>
              </a:rPr>
              <a:t>this lesson</a:t>
            </a:r>
            <a:r>
              <a:rPr lang="en-US" dirty="0" smtClean="0">
                <a:sym typeface="Shadows Into Light"/>
              </a:rPr>
              <a:t>.</a:t>
            </a:r>
            <a:endParaRPr lang="en-US" dirty="0">
              <a:sym typeface="Shadows Into Light"/>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3" name="Shape 1013"/>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What Have We Learned?</a:t>
            </a:r>
          </a:p>
        </p:txBody>
      </p:sp>
      <p:sp>
        <p:nvSpPr>
          <p:cNvPr id="1012" name="Shape 1012"/>
          <p:cNvSpPr txBox="1">
            <a:spLocks noGrp="1"/>
          </p:cNvSpPr>
          <p:nvPr>
            <p:ph idx="1"/>
          </p:nvPr>
        </p:nvSpPr>
        <p:spPr>
          <a:xfrm>
            <a:off x="430696" y="1480933"/>
            <a:ext cx="8713304" cy="4525963"/>
          </a:xfrm>
          <a:prstGeom prst="rect">
            <a:avLst/>
          </a:prstGeom>
          <a:noFill/>
          <a:ln>
            <a:noFill/>
          </a:ln>
        </p:spPr>
        <p:txBody>
          <a:bodyPr vert="horz" lIns="91425" tIns="45700" rIns="91425" bIns="45700" rtlCol="0" anchor="t" anchorCtr="0">
            <a:noAutofit/>
          </a:bodyPr>
          <a:lstStyle/>
          <a:p>
            <a:pPr marL="342900" indent="-342900">
              <a:lnSpc>
                <a:spcPct val="115000"/>
              </a:lnSpc>
              <a:spcBef>
                <a:spcPts val="590"/>
              </a:spcBef>
              <a:buClr>
                <a:schemeClr val="dk1"/>
              </a:buClr>
              <a:buSzPct val="98333"/>
              <a:buFont typeface="Shadows Into Light"/>
              <a:buChar char="•"/>
            </a:pPr>
            <a:r>
              <a:rPr lang="en-US" sz="2800" dirty="0">
                <a:sym typeface="Shadows Into Light"/>
              </a:rPr>
              <a:t>What is pointer analysis?</a:t>
            </a:r>
          </a:p>
          <a:p>
            <a:pPr marL="342900" indent="-342900">
              <a:lnSpc>
                <a:spcPct val="115000"/>
              </a:lnSpc>
              <a:spcBef>
                <a:spcPts val="590"/>
              </a:spcBef>
              <a:buClr>
                <a:schemeClr val="dk1"/>
              </a:buClr>
              <a:buSzPct val="98333"/>
              <a:buFont typeface="Shadows Into Light"/>
              <a:buChar char="•"/>
            </a:pPr>
            <a:endParaRPr lang="en-US" sz="500" dirty="0" smtClean="0">
              <a:sym typeface="Shadows Into Light"/>
            </a:endParaRPr>
          </a:p>
          <a:p>
            <a:pPr marL="342900" indent="-342900">
              <a:lnSpc>
                <a:spcPct val="115000"/>
              </a:lnSpc>
              <a:spcBef>
                <a:spcPts val="590"/>
              </a:spcBef>
              <a:buClr>
                <a:schemeClr val="dk1"/>
              </a:buClr>
              <a:buSzPct val="98333"/>
              <a:buFont typeface="Shadows Into Light"/>
              <a:buChar char="•"/>
            </a:pPr>
            <a:r>
              <a:rPr lang="en-US" sz="2800" dirty="0" smtClean="0">
                <a:sym typeface="Shadows Into Light"/>
              </a:rPr>
              <a:t>May-alias </a:t>
            </a:r>
            <a:r>
              <a:rPr lang="en-US" sz="2800" dirty="0">
                <a:sym typeface="Shadows Into Light"/>
              </a:rPr>
              <a:t>analysis vs. must-alias analysis</a:t>
            </a:r>
          </a:p>
          <a:p>
            <a:pPr marL="342900" indent="-342900">
              <a:lnSpc>
                <a:spcPct val="115000"/>
              </a:lnSpc>
              <a:spcBef>
                <a:spcPts val="590"/>
              </a:spcBef>
              <a:buClr>
                <a:schemeClr val="dk1"/>
              </a:buClr>
              <a:buSzPct val="98333"/>
              <a:buFont typeface="Shadows Into Light"/>
              <a:buChar char="•"/>
            </a:pPr>
            <a:endParaRPr lang="en-US" sz="500" dirty="0" smtClean="0">
              <a:sym typeface="Shadows Into Light"/>
            </a:endParaRPr>
          </a:p>
          <a:p>
            <a:pPr marL="342900" indent="-342900">
              <a:lnSpc>
                <a:spcPct val="115000"/>
              </a:lnSpc>
              <a:spcBef>
                <a:spcPts val="590"/>
              </a:spcBef>
              <a:buClr>
                <a:schemeClr val="dk1"/>
              </a:buClr>
              <a:buSzPct val="98333"/>
              <a:buFont typeface="Shadows Into Light"/>
              <a:buChar char="•"/>
            </a:pPr>
            <a:r>
              <a:rPr lang="en-US" sz="2800" dirty="0" smtClean="0">
                <a:sym typeface="Shadows Into Light"/>
              </a:rPr>
              <a:t>Points-to graphs</a:t>
            </a:r>
            <a:endParaRPr lang="en-US" sz="2800" dirty="0">
              <a:sym typeface="Shadows Into Light"/>
            </a:endParaRPr>
          </a:p>
          <a:p>
            <a:pPr marL="342900" indent="-342900">
              <a:lnSpc>
                <a:spcPct val="115000"/>
              </a:lnSpc>
              <a:spcBef>
                <a:spcPts val="590"/>
              </a:spcBef>
              <a:buClr>
                <a:schemeClr val="dk1"/>
              </a:buClr>
              <a:buSzPct val="98333"/>
              <a:buFont typeface="Shadows Into Light"/>
              <a:buChar char="•"/>
            </a:pPr>
            <a:endParaRPr lang="en-US" sz="500" dirty="0" smtClean="0">
              <a:sym typeface="Shadows Into Light"/>
            </a:endParaRPr>
          </a:p>
          <a:p>
            <a:pPr marL="342900" indent="-342900">
              <a:lnSpc>
                <a:spcPct val="115000"/>
              </a:lnSpc>
              <a:spcBef>
                <a:spcPts val="590"/>
              </a:spcBef>
              <a:buClr>
                <a:schemeClr val="dk1"/>
              </a:buClr>
              <a:buSzPct val="98333"/>
              <a:buFont typeface="Shadows Into Light"/>
              <a:buChar char="•"/>
            </a:pPr>
            <a:r>
              <a:rPr lang="en-US" sz="2800" dirty="0" smtClean="0">
                <a:sym typeface="Shadows Into Light"/>
              </a:rPr>
              <a:t>Working </a:t>
            </a:r>
            <a:r>
              <a:rPr lang="en-US" sz="2800" dirty="0">
                <a:sym typeface="Shadows Into Light"/>
              </a:rPr>
              <a:t>of a pointer analysis </a:t>
            </a:r>
            <a:r>
              <a:rPr lang="en-US" sz="2800" dirty="0" smtClean="0">
                <a:sym typeface="Shadows Into Light"/>
              </a:rPr>
              <a:t>algorithm</a:t>
            </a:r>
            <a:r>
              <a:rPr lang="en-US" dirty="0" smtClean="0">
                <a:sym typeface="Shadows Into Light"/>
              </a:rPr>
              <a:t/>
            </a:r>
            <a:br>
              <a:rPr lang="en-US" dirty="0" smtClean="0">
                <a:sym typeface="Shadows Into Light"/>
              </a:rPr>
            </a:br>
            <a:endParaRPr lang="en-US" sz="500" dirty="0">
              <a:sym typeface="Shadows Into Light"/>
            </a:endParaRPr>
          </a:p>
          <a:p>
            <a:pPr marL="342900" indent="-342900">
              <a:lnSpc>
                <a:spcPct val="115000"/>
              </a:lnSpc>
              <a:spcBef>
                <a:spcPts val="590"/>
              </a:spcBef>
              <a:buClr>
                <a:schemeClr val="dk1"/>
              </a:buClr>
              <a:buSzPct val="98333"/>
              <a:buFont typeface="Shadows Into Light"/>
              <a:buChar char="•"/>
            </a:pPr>
            <a:r>
              <a:rPr lang="en-US" sz="2800" dirty="0">
                <a:sym typeface="Shadows Into Light"/>
              </a:rPr>
              <a:t>Classifying pointer </a:t>
            </a:r>
            <a:r>
              <a:rPr lang="en-US" sz="2800" dirty="0" smtClean="0">
                <a:sym typeface="Shadows Into Light"/>
              </a:rPr>
              <a:t>analyses: </a:t>
            </a:r>
            <a:r>
              <a:rPr lang="en-US" sz="2800" dirty="0" smtClean="0">
                <a:solidFill>
                  <a:schemeClr val="accent6"/>
                </a:solidFill>
                <a:sym typeface="Shadows Into Light"/>
              </a:rPr>
              <a:t>flow </a:t>
            </a:r>
            <a:r>
              <a:rPr lang="en-US" sz="2800" dirty="0">
                <a:solidFill>
                  <a:schemeClr val="accent6"/>
                </a:solidFill>
                <a:sym typeface="Shadows Into Light"/>
              </a:rPr>
              <a:t>sensitivity, context </a:t>
            </a:r>
            <a:r>
              <a:rPr lang="en-US" sz="2800" dirty="0" smtClean="0">
                <a:solidFill>
                  <a:schemeClr val="accent6"/>
                </a:solidFill>
                <a:sym typeface="Shadows Into Light"/>
              </a:rPr>
              <a:t>sensitivity, heap abstraction, aggregate </a:t>
            </a:r>
            <a:r>
              <a:rPr lang="en-US" sz="2800" dirty="0">
                <a:solidFill>
                  <a:schemeClr val="accent6"/>
                </a:solidFill>
                <a:sym typeface="Shadows Into Light"/>
              </a:rPr>
              <a:t>modeling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May-Alias Analysis</a:t>
            </a:r>
          </a:p>
        </p:txBody>
      </p:sp>
      <p:sp>
        <p:nvSpPr>
          <p:cNvPr id="88" name="Shape 88"/>
          <p:cNvSpPr txBox="1">
            <a:spLocks noGrp="1"/>
          </p:cNvSpPr>
          <p:nvPr>
            <p:ph idx="1"/>
          </p:nvPr>
        </p:nvSpPr>
        <p:spPr>
          <a:xfrm>
            <a:off x="4242050" y="1723275"/>
            <a:ext cx="4601400" cy="3488100"/>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000" dirty="0">
                <a:latin typeface="Consolas" charset="0"/>
                <a:ea typeface="Consolas" charset="0"/>
                <a:cs typeface="Consolas" charset="0"/>
                <a:sym typeface="Consolas"/>
              </a:rPr>
              <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Circle x = new Circle();</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a:solidFill>
                  <a:srgbClr val="FF0000"/>
                </a:solidFill>
                <a:latin typeface="Consolas" charset="0"/>
                <a:ea typeface="Consolas" charset="0"/>
                <a:cs typeface="Consolas" charset="0"/>
                <a:sym typeface="Consolas"/>
              </a:rPr>
              <a:t>Circle z = new Circle();</a:t>
            </a:r>
            <a:r>
              <a:rPr lang="en-US" sz="2000" dirty="0">
                <a:latin typeface="Consolas" charset="0"/>
                <a:ea typeface="Consolas" charset="0"/>
                <a:cs typeface="Consolas" charset="0"/>
                <a:sym typeface="Consolas"/>
              </a:rPr>
              <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 = 1;</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solidFill>
                  <a:srgbClr val="FF0000"/>
                </a:solidFill>
                <a:latin typeface="Consolas" charset="0"/>
                <a:ea typeface="Consolas" charset="0"/>
                <a:cs typeface="Consolas" charset="0"/>
                <a:sym typeface="Consolas"/>
              </a:rPr>
              <a:t>z.radius</a:t>
            </a:r>
            <a:r>
              <a:rPr lang="en-US" sz="2000" dirty="0">
                <a:solidFill>
                  <a:srgbClr val="FF0000"/>
                </a:solidFill>
                <a:latin typeface="Consolas" charset="0"/>
                <a:ea typeface="Consolas" charset="0"/>
                <a:cs typeface="Consolas" charset="0"/>
                <a:sym typeface="Consolas"/>
              </a:rPr>
              <a:t> = 2;</a:t>
            </a:r>
          </a:p>
          <a:p>
            <a:pPr marL="0" indent="0">
              <a:lnSpc>
                <a:spcPct val="125000"/>
              </a:lnSpc>
              <a:spcBef>
                <a:spcPts val="0"/>
              </a:spcBef>
              <a:buNone/>
            </a:pPr>
            <a:r>
              <a:rPr lang="en-US" sz="2000" dirty="0">
                <a:latin typeface="Consolas" charset="0"/>
                <a:ea typeface="Consolas" charset="0"/>
                <a:cs typeface="Consolas" charset="0"/>
                <a:sym typeface="Consolas"/>
              </a:rPr>
              <a:t>  y =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assert(y == 1)</a:t>
            </a:r>
          </a:p>
          <a:p>
            <a:pPr marL="0" indent="0">
              <a:lnSpc>
                <a:spcPct val="125000"/>
              </a:lnSpc>
              <a:spcBef>
                <a:spcPts val="0"/>
              </a:spcBef>
              <a:buNone/>
            </a:pPr>
            <a:endParaRPr sz="2000" dirty="0">
              <a:latin typeface="Consolas" charset="0"/>
              <a:ea typeface="Consolas" charset="0"/>
              <a:cs typeface="Consolas" charset="0"/>
              <a:sym typeface="Consolas"/>
            </a:endParaRPr>
          </a:p>
          <a:p>
            <a:pPr marL="0" indent="0">
              <a:lnSpc>
                <a:spcPct val="125000"/>
              </a:lnSpc>
              <a:spcBef>
                <a:spcPts val="0"/>
              </a:spcBef>
              <a:buNone/>
            </a:pPr>
            <a:endParaRPr sz="2000" dirty="0">
              <a:latin typeface="Consolas" charset="0"/>
              <a:ea typeface="Consolas" charset="0"/>
              <a:cs typeface="Consolas" charset="0"/>
              <a:sym typeface="Consolas"/>
            </a:endParaRPr>
          </a:p>
        </p:txBody>
      </p:sp>
      <p:sp>
        <p:nvSpPr>
          <p:cNvPr id="99" name="Shape 99"/>
          <p:cNvSpPr txBox="1">
            <a:spLocks noGrp="1"/>
          </p:cNvSpPr>
          <p:nvPr>
            <p:ph type="body" idx="4294967295"/>
          </p:nvPr>
        </p:nvSpPr>
        <p:spPr>
          <a:xfrm>
            <a:off x="1" y="4818063"/>
            <a:ext cx="8480425" cy="857250"/>
          </a:xfrm>
          <a:prstGeom prst="rect">
            <a:avLst/>
          </a:prstGeom>
        </p:spPr>
        <p:txBody>
          <a:bodyPr vert="horz" lIns="91425" tIns="91425" rIns="91425" bIns="91425" rtlCol="0" anchor="t" anchorCtr="0">
            <a:noAutofit/>
          </a:bodyPr>
          <a:lstStyle/>
          <a:p>
            <a:pPr marL="0" indent="0" algn="ctr">
              <a:spcBef>
                <a:spcPts val="0"/>
              </a:spcBef>
              <a:buNone/>
            </a:pPr>
            <a:r>
              <a:rPr lang="en-US" sz="2800" dirty="0">
                <a:ea typeface="Consolas" charset="0"/>
                <a:cs typeface="Consolas" charset="0"/>
                <a:sym typeface="Shadows Into Light"/>
              </a:rPr>
              <a:t>May-Alias Analysis == Pointer Analysis</a:t>
            </a:r>
          </a:p>
        </p:txBody>
      </p:sp>
      <p:sp>
        <p:nvSpPr>
          <p:cNvPr id="89" name="Shape 89"/>
          <p:cNvSpPr txBox="1"/>
          <p:nvPr/>
        </p:nvSpPr>
        <p:spPr>
          <a:xfrm>
            <a:off x="2037144" y="3082750"/>
            <a:ext cx="2503476"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 x != z]</a:t>
            </a:r>
          </a:p>
        </p:txBody>
      </p:sp>
      <p:cxnSp>
        <p:nvCxnSpPr>
          <p:cNvPr id="90" name="Shape 90"/>
          <p:cNvCxnSpPr/>
          <p:nvPr/>
        </p:nvCxnSpPr>
        <p:spPr>
          <a:xfrm rot="10800000" flipH="1">
            <a:off x="4367051" y="3329213"/>
            <a:ext cx="575399" cy="8399"/>
          </a:xfrm>
          <a:prstGeom prst="straightConnector1">
            <a:avLst/>
          </a:prstGeom>
          <a:noFill/>
          <a:ln w="9525" cap="flat" cmpd="sng">
            <a:solidFill>
              <a:srgbClr val="6AA84F"/>
            </a:solidFill>
            <a:prstDash val="solid"/>
            <a:round/>
            <a:headEnd type="none" w="lg" len="lg"/>
            <a:tailEnd type="triangle" w="lg" len="lg"/>
          </a:ln>
        </p:spPr>
      </p:cxnSp>
      <p:sp>
        <p:nvSpPr>
          <p:cNvPr id="91" name="Shape 91"/>
          <p:cNvSpPr txBox="1"/>
          <p:nvPr/>
        </p:nvSpPr>
        <p:spPr>
          <a:xfrm>
            <a:off x="2530300" y="3487925"/>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a:t>
            </a:r>
          </a:p>
        </p:txBody>
      </p:sp>
      <p:cxnSp>
        <p:nvCxnSpPr>
          <p:cNvPr id="92" name="Shape 92"/>
          <p:cNvCxnSpPr/>
          <p:nvPr/>
        </p:nvCxnSpPr>
        <p:spPr>
          <a:xfrm rot="10800000" flipH="1">
            <a:off x="4367051" y="3751718"/>
            <a:ext cx="575399" cy="8399"/>
          </a:xfrm>
          <a:prstGeom prst="straightConnector1">
            <a:avLst/>
          </a:prstGeom>
          <a:noFill/>
          <a:ln w="9525" cap="flat" cmpd="sng">
            <a:solidFill>
              <a:srgbClr val="6AA84F"/>
            </a:solidFill>
            <a:prstDash val="solid"/>
            <a:round/>
            <a:headEnd type="none" w="lg" len="lg"/>
            <a:tailEnd type="triangle" w="lg" len="lg"/>
          </a:ln>
        </p:spPr>
      </p:cxnSp>
      <p:sp>
        <p:nvSpPr>
          <p:cNvPr id="93" name="Shape 93"/>
          <p:cNvSpPr txBox="1"/>
          <p:nvPr/>
        </p:nvSpPr>
        <p:spPr>
          <a:xfrm>
            <a:off x="3202600" y="3873681"/>
            <a:ext cx="148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1]</a:t>
            </a:r>
          </a:p>
        </p:txBody>
      </p:sp>
      <p:cxnSp>
        <p:nvCxnSpPr>
          <p:cNvPr id="94" name="Shape 94"/>
          <p:cNvCxnSpPr/>
          <p:nvPr/>
        </p:nvCxnSpPr>
        <p:spPr>
          <a:xfrm rot="10800000" flipH="1">
            <a:off x="4367051" y="4108560"/>
            <a:ext cx="575399" cy="8399"/>
          </a:xfrm>
          <a:prstGeom prst="straightConnector1">
            <a:avLst/>
          </a:prstGeom>
          <a:noFill/>
          <a:ln w="9525" cap="flat" cmpd="sng">
            <a:solidFill>
              <a:srgbClr val="6AA84F"/>
            </a:solidFill>
            <a:prstDash val="solid"/>
            <a:round/>
            <a:headEnd type="none" w="lg" len="lg"/>
            <a:tailEnd type="triangle" w="lg" len="lg"/>
          </a:ln>
        </p:spPr>
      </p:cxnSp>
      <p:sp>
        <p:nvSpPr>
          <p:cNvPr id="95" name="Shape 95"/>
          <p:cNvSpPr txBox="1"/>
          <p:nvPr/>
        </p:nvSpPr>
        <p:spPr>
          <a:xfrm>
            <a:off x="2891047" y="2713325"/>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[x != z]</a:t>
            </a:r>
          </a:p>
        </p:txBody>
      </p:sp>
      <p:cxnSp>
        <p:nvCxnSpPr>
          <p:cNvPr id="96" name="Shape 96"/>
          <p:cNvCxnSpPr/>
          <p:nvPr/>
        </p:nvCxnSpPr>
        <p:spPr>
          <a:xfrm rot="10800000" flipH="1">
            <a:off x="4367051" y="2948213"/>
            <a:ext cx="575399" cy="8399"/>
          </a:xfrm>
          <a:prstGeom prst="straightConnector1">
            <a:avLst/>
          </a:prstGeom>
          <a:noFill/>
          <a:ln w="9525" cap="flat" cmpd="sng">
            <a:solidFill>
              <a:srgbClr val="6AA84F"/>
            </a:solidFill>
            <a:prstDash val="solid"/>
            <a:round/>
            <a:headEnd type="none" w="lg" len="lg"/>
            <a:tailEnd type="triangle" w="lg" len="lg"/>
          </a:ln>
        </p:spPr>
      </p:cxnSp>
      <p:sp>
        <p:nvSpPr>
          <p:cNvPr id="97" name="Shape 97"/>
          <p:cNvSpPr/>
          <p:nvPr/>
        </p:nvSpPr>
        <p:spPr>
          <a:xfrm rot="-989717">
            <a:off x="328976" y="2238786"/>
            <a:ext cx="3228891" cy="637973"/>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200" dirty="0">
                <a:latin typeface="+mn-lt"/>
                <a:ea typeface="Calibri Regular" charset="0"/>
                <a:cs typeface="Calibri Regular" charset="0"/>
                <a:sym typeface="Shadows Into Light"/>
              </a:rPr>
              <a:t>x  MAY-ALIAS z?</a:t>
            </a:r>
          </a:p>
        </p:txBody>
      </p:sp>
      <p:cxnSp>
        <p:nvCxnSpPr>
          <p:cNvPr id="98" name="Shape 98"/>
          <p:cNvCxnSpPr/>
          <p:nvPr/>
        </p:nvCxnSpPr>
        <p:spPr>
          <a:xfrm>
            <a:off x="2703447" y="2754925"/>
            <a:ext cx="844799" cy="2064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dissolve">
                                      <p:cBhvr>
                                        <p:cTn id="34" dur="500"/>
                                        <p:tgtEl>
                                          <p:spTgt spid="9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9">
                                            <p:txEl>
                                              <p:pRg st="0" end="0"/>
                                            </p:txEl>
                                          </p:spTgt>
                                        </p:tgtEl>
                                        <p:attrNameLst>
                                          <p:attrName>style.visibility</p:attrName>
                                        </p:attrNameLst>
                                      </p:cBhvr>
                                      <p:to>
                                        <p:strVal val="visible"/>
                                      </p:to>
                                    </p:set>
                                    <p:animEffect transition="in" filter="dissolve">
                                      <p:cBhvr>
                                        <p:cTn id="39"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P spid="89" grpId="0"/>
      <p:bldP spid="91" grpId="0"/>
      <p:bldP spid="93" grpId="0"/>
      <p:bldP spid="95" grpId="0"/>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0" name="Shape 88"/>
          <p:cNvSpPr txBox="1">
            <a:spLocks/>
          </p:cNvSpPr>
          <p:nvPr/>
        </p:nvSpPr>
        <p:spPr>
          <a:xfrm>
            <a:off x="4242050" y="1723275"/>
            <a:ext cx="4601400" cy="3488100"/>
          </a:xfrm>
          <a:prstGeom prst="rect">
            <a:avLst/>
          </a:prstGeom>
        </p:spPr>
        <p:txBody>
          <a:bodyPr vert="horz" lIns="91425" tIns="91425" rIns="91425" bIns="91425" rtlCol="0" anchor="t" anchorCtr="0">
            <a:noAutofit/>
          </a:bodyPr>
          <a:lstStyle>
            <a:lvl1pPr marL="257175" indent="-257175" algn="l" defTabSz="342900" rtl="0" eaLnBrk="1" latinLnBrk="0" hangingPunct="1">
              <a:spcBef>
                <a:spcPct val="20000"/>
              </a:spcBef>
              <a:buFont typeface="Arial"/>
              <a:buChar char="•"/>
              <a:defRPr sz="3000" kern="1200" baseline="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600" kern="1200" baseline="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nSpc>
                <a:spcPct val="125000"/>
              </a:lnSpc>
              <a:spcBef>
                <a:spcPts val="0"/>
              </a:spcBef>
              <a:buFont typeface="Arial"/>
              <a:buNone/>
            </a:pPr>
            <a:r>
              <a:rPr lang="en-US" sz="2000" dirty="0" smtClean="0">
                <a:latin typeface="Consolas" charset="0"/>
                <a:ea typeface="Consolas" charset="0"/>
                <a:cs typeface="Consolas" charset="0"/>
                <a:sym typeface="Consolas"/>
              </a:rPr>
              <a:t/>
            </a:r>
            <a:br>
              <a:rPr lang="en-US" sz="2000" dirty="0" smtClean="0">
                <a:latin typeface="Consolas" charset="0"/>
                <a:ea typeface="Consolas" charset="0"/>
                <a:cs typeface="Consolas" charset="0"/>
                <a:sym typeface="Consolas"/>
              </a:rPr>
            </a:br>
            <a:r>
              <a:rPr lang="en-US" sz="2000" dirty="0" smtClean="0">
                <a:latin typeface="Consolas" charset="0"/>
                <a:ea typeface="Consolas" charset="0"/>
                <a:cs typeface="Consolas" charset="0"/>
                <a:sym typeface="Consolas"/>
              </a:rPr>
              <a:t>  Circle x = new Circle();</a:t>
            </a:r>
            <a:br>
              <a:rPr lang="en-US" sz="2000" dirty="0" smtClean="0">
                <a:latin typeface="Consolas" charset="0"/>
                <a:ea typeface="Consolas" charset="0"/>
                <a:cs typeface="Consolas" charset="0"/>
                <a:sym typeface="Consolas"/>
              </a:rPr>
            </a:br>
            <a:r>
              <a:rPr lang="en-US" sz="2000" dirty="0" smtClean="0">
                <a:solidFill>
                  <a:srgbClr val="FF0000"/>
                </a:solidFill>
                <a:latin typeface="Consolas" charset="0"/>
                <a:ea typeface="Consolas" charset="0"/>
                <a:cs typeface="Consolas" charset="0"/>
                <a:sym typeface="Consolas"/>
              </a:rPr>
              <a:t>  Circle z = x;</a:t>
            </a:r>
            <a:r>
              <a:rPr lang="en-US" sz="2000" dirty="0" smtClean="0">
                <a:latin typeface="Consolas" charset="0"/>
                <a:ea typeface="Consolas" charset="0"/>
                <a:cs typeface="Consolas" charset="0"/>
                <a:sym typeface="Consolas"/>
              </a:rPr>
              <a:t/>
            </a:r>
            <a:br>
              <a:rPr lang="en-US" sz="2000" dirty="0" smtClean="0">
                <a:latin typeface="Consolas" charset="0"/>
                <a:ea typeface="Consolas" charset="0"/>
                <a:cs typeface="Consolas" charset="0"/>
                <a:sym typeface="Consolas"/>
              </a:rPr>
            </a:br>
            <a:r>
              <a:rPr lang="en-US" sz="2000" dirty="0" smtClean="0">
                <a:latin typeface="Consolas" charset="0"/>
                <a:ea typeface="Consolas" charset="0"/>
                <a:cs typeface="Consolas" charset="0"/>
                <a:sym typeface="Consolas"/>
              </a:rPr>
              <a:t>  </a:t>
            </a:r>
            <a:r>
              <a:rPr lang="en-US" sz="2000" dirty="0" err="1" smtClean="0">
                <a:latin typeface="Consolas" charset="0"/>
                <a:ea typeface="Consolas" charset="0"/>
                <a:cs typeface="Consolas" charset="0"/>
                <a:sym typeface="Consolas"/>
              </a:rPr>
              <a:t>x.radius</a:t>
            </a:r>
            <a:r>
              <a:rPr lang="en-US" sz="2000" dirty="0" smtClean="0">
                <a:latin typeface="Consolas" charset="0"/>
                <a:ea typeface="Consolas" charset="0"/>
                <a:cs typeface="Consolas" charset="0"/>
                <a:sym typeface="Consolas"/>
              </a:rPr>
              <a:t> = 1;</a:t>
            </a:r>
            <a:br>
              <a:rPr lang="en-US" sz="2000" dirty="0" smtClean="0">
                <a:latin typeface="Consolas" charset="0"/>
                <a:ea typeface="Consolas" charset="0"/>
                <a:cs typeface="Consolas" charset="0"/>
                <a:sym typeface="Consolas"/>
              </a:rPr>
            </a:br>
            <a:r>
              <a:rPr lang="en-US" sz="2000" dirty="0" smtClean="0">
                <a:solidFill>
                  <a:srgbClr val="FF0000"/>
                </a:solidFill>
                <a:latin typeface="Consolas" charset="0"/>
                <a:ea typeface="Consolas" charset="0"/>
                <a:cs typeface="Consolas" charset="0"/>
                <a:sym typeface="Consolas"/>
              </a:rPr>
              <a:t>  </a:t>
            </a:r>
            <a:r>
              <a:rPr lang="en-US" sz="2000" dirty="0" err="1" smtClean="0">
                <a:solidFill>
                  <a:srgbClr val="FF0000"/>
                </a:solidFill>
                <a:latin typeface="Consolas" charset="0"/>
                <a:ea typeface="Consolas" charset="0"/>
                <a:cs typeface="Consolas" charset="0"/>
                <a:sym typeface="Consolas"/>
              </a:rPr>
              <a:t>z.radius</a:t>
            </a:r>
            <a:r>
              <a:rPr lang="en-US" sz="2000" dirty="0" smtClean="0">
                <a:solidFill>
                  <a:srgbClr val="FF0000"/>
                </a:solidFill>
                <a:latin typeface="Consolas" charset="0"/>
                <a:ea typeface="Consolas" charset="0"/>
                <a:cs typeface="Consolas" charset="0"/>
                <a:sym typeface="Consolas"/>
              </a:rPr>
              <a:t> = 2;</a:t>
            </a:r>
          </a:p>
          <a:p>
            <a:pPr marL="0" indent="0">
              <a:lnSpc>
                <a:spcPct val="125000"/>
              </a:lnSpc>
              <a:spcBef>
                <a:spcPts val="0"/>
              </a:spcBef>
              <a:buFont typeface="Arial"/>
              <a:buNone/>
            </a:pPr>
            <a:r>
              <a:rPr lang="en-US" sz="2000" dirty="0" smtClean="0">
                <a:latin typeface="Consolas" charset="0"/>
                <a:ea typeface="Consolas" charset="0"/>
                <a:cs typeface="Consolas" charset="0"/>
                <a:sym typeface="Consolas"/>
              </a:rPr>
              <a:t>  y = </a:t>
            </a:r>
            <a:r>
              <a:rPr lang="en-US" sz="2000" dirty="0" err="1" smtClean="0">
                <a:latin typeface="Consolas" charset="0"/>
                <a:ea typeface="Consolas" charset="0"/>
                <a:cs typeface="Consolas" charset="0"/>
                <a:sym typeface="Consolas"/>
              </a:rPr>
              <a:t>x.radius</a:t>
            </a:r>
            <a:r>
              <a:rPr lang="en-US" sz="2000" dirty="0" smtClean="0">
                <a:latin typeface="Consolas" charset="0"/>
                <a:ea typeface="Consolas" charset="0"/>
                <a:cs typeface="Consolas" charset="0"/>
                <a:sym typeface="Consolas"/>
              </a:rPr>
              <a:t>;</a:t>
            </a:r>
            <a:br>
              <a:rPr lang="en-US" sz="2000" dirty="0" smtClean="0">
                <a:latin typeface="Consolas" charset="0"/>
                <a:ea typeface="Consolas" charset="0"/>
                <a:cs typeface="Consolas" charset="0"/>
                <a:sym typeface="Consolas"/>
              </a:rPr>
            </a:br>
            <a:r>
              <a:rPr lang="en-US" sz="2000" dirty="0" smtClean="0">
                <a:latin typeface="Consolas" charset="0"/>
                <a:ea typeface="Consolas" charset="0"/>
                <a:cs typeface="Consolas" charset="0"/>
                <a:sym typeface="Consolas"/>
              </a:rPr>
              <a:t>  assert(y == 1)</a:t>
            </a:r>
          </a:p>
          <a:p>
            <a:pPr marL="0" indent="0">
              <a:lnSpc>
                <a:spcPct val="125000"/>
              </a:lnSpc>
              <a:spcBef>
                <a:spcPts val="0"/>
              </a:spcBef>
              <a:buFont typeface="Arial"/>
              <a:buNone/>
            </a:pPr>
            <a:endParaRPr lang="en-US" sz="2000" dirty="0" smtClean="0">
              <a:latin typeface="Consolas" charset="0"/>
              <a:ea typeface="Consolas" charset="0"/>
              <a:cs typeface="Consolas" charset="0"/>
              <a:sym typeface="Consolas"/>
            </a:endParaRPr>
          </a:p>
          <a:p>
            <a:pPr marL="0" indent="0">
              <a:lnSpc>
                <a:spcPct val="125000"/>
              </a:lnSpc>
              <a:spcBef>
                <a:spcPts val="0"/>
              </a:spcBef>
              <a:buFont typeface="Arial"/>
              <a:buNone/>
            </a:pPr>
            <a:endParaRPr lang="en-US" sz="2000" dirty="0">
              <a:latin typeface="Consolas" charset="0"/>
              <a:ea typeface="Consolas" charset="0"/>
              <a:cs typeface="Consolas" charset="0"/>
              <a:sym typeface="Consolas"/>
            </a:endParaRPr>
          </a:p>
        </p:txBody>
      </p:sp>
      <p:sp>
        <p:nvSpPr>
          <p:cNvPr id="106" name="Shape 10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Must-Alias Analysis</a:t>
            </a:r>
          </a:p>
        </p:txBody>
      </p:sp>
      <p:sp>
        <p:nvSpPr>
          <p:cNvPr id="105" name="Shape 105"/>
          <p:cNvSpPr txBox="1">
            <a:spLocks noGrp="1"/>
          </p:cNvSpPr>
          <p:nvPr>
            <p:ph idx="1"/>
          </p:nvPr>
        </p:nvSpPr>
        <p:spPr>
          <a:xfrm>
            <a:off x="960182" y="4665967"/>
            <a:ext cx="7617050" cy="1911576"/>
          </a:xfrm>
          <a:prstGeom prst="rect">
            <a:avLst/>
          </a:prstGeom>
        </p:spPr>
        <p:txBody>
          <a:bodyPr vert="horz" lIns="91425" tIns="91425" rIns="91425" bIns="91425" rtlCol="0" anchor="t" anchorCtr="0">
            <a:noAutofit/>
          </a:bodyPr>
          <a:lstStyle/>
          <a:p>
            <a:pPr marL="457200" indent="-393700">
              <a:spcBef>
                <a:spcPts val="0"/>
              </a:spcBef>
              <a:buSzPct val="100000"/>
              <a:buFont typeface="Shadows Into Light"/>
            </a:pPr>
            <a:r>
              <a:rPr lang="en-US" sz="2600" dirty="0">
                <a:sym typeface="Shadows Into Light"/>
              </a:rPr>
              <a:t>May-Alias and Must-Alias are dual problems</a:t>
            </a:r>
          </a:p>
          <a:p>
            <a:pPr marL="457200" indent="-393700">
              <a:spcBef>
                <a:spcPts val="0"/>
              </a:spcBef>
              <a:buSzPct val="100000"/>
              <a:buFont typeface="Shadows Into Light"/>
            </a:pPr>
            <a:r>
              <a:rPr lang="en-US" sz="2600" dirty="0">
                <a:sym typeface="Shadows Into Light"/>
              </a:rPr>
              <a:t>Must-Alias more advanced, less useful in practice</a:t>
            </a:r>
          </a:p>
          <a:p>
            <a:pPr marL="457200" indent="-393700">
              <a:spcBef>
                <a:spcPts val="0"/>
              </a:spcBef>
              <a:buClr>
                <a:srgbClr val="0000FF"/>
              </a:buClr>
              <a:buSzPct val="100000"/>
              <a:buFont typeface="Shadows Into Light"/>
            </a:pPr>
            <a:r>
              <a:rPr lang="en-US" sz="2600" dirty="0">
                <a:solidFill>
                  <a:schemeClr val="tx2">
                    <a:lumMod val="60000"/>
                    <a:lumOff val="40000"/>
                  </a:schemeClr>
                </a:solidFill>
                <a:sym typeface="Shadows Into Light"/>
              </a:rPr>
              <a:t>Focus of this Lesson: May-Alias Analysis</a:t>
            </a:r>
          </a:p>
        </p:txBody>
      </p:sp>
      <p:sp>
        <p:nvSpPr>
          <p:cNvPr id="118" name="Shape 118"/>
          <p:cNvSpPr/>
          <p:nvPr/>
        </p:nvSpPr>
        <p:spPr>
          <a:xfrm>
            <a:off x="5477019" y="4195002"/>
            <a:ext cx="998200" cy="207950"/>
          </a:xfrm>
          <a:custGeom>
            <a:avLst/>
            <a:gdLst/>
            <a:ahLst/>
            <a:cxnLst/>
            <a:rect l="0" t="0" r="0" b="0"/>
            <a:pathLst>
              <a:path w="39928" h="8318" extrusionOk="0">
                <a:moveTo>
                  <a:pt x="0" y="8318"/>
                </a:moveTo>
                <a:cubicBezTo>
                  <a:pt x="11645" y="6377"/>
                  <a:pt x="11687" y="6611"/>
                  <a:pt x="23291" y="4436"/>
                </a:cubicBezTo>
                <a:cubicBezTo>
                  <a:pt x="28932" y="3378"/>
                  <a:pt x="35865" y="4054"/>
                  <a:pt x="39928" y="0"/>
                </a:cubicBezTo>
              </a:path>
            </a:pathLst>
          </a:custGeom>
          <a:noFill/>
          <a:ln w="28575" cap="flat" cmpd="sng">
            <a:solidFill>
              <a:schemeClr val="dk2"/>
            </a:solidFill>
            <a:prstDash val="solid"/>
            <a:round/>
            <a:headEnd type="none" w="lg" len="lg"/>
            <a:tailEnd type="none" w="lg" len="lg"/>
          </a:ln>
        </p:spPr>
      </p:sp>
      <p:sp>
        <p:nvSpPr>
          <p:cNvPr id="16" name="Shape 91"/>
          <p:cNvSpPr txBox="1"/>
          <p:nvPr/>
        </p:nvSpPr>
        <p:spPr>
          <a:xfrm>
            <a:off x="2530300" y="3487925"/>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a:t>
            </a:r>
            <a:r>
              <a:rPr lang="en-US" sz="2000" dirty="0" smtClean="0">
                <a:solidFill>
                  <a:srgbClr val="6AA84F"/>
                </a:solidFill>
                <a:latin typeface="+mn-lt"/>
                <a:ea typeface="Calibri Regular" charset="0"/>
                <a:cs typeface="Calibri Regular" charset="0"/>
                <a:sym typeface="Shadows Into Light"/>
              </a:rPr>
              <a:t>2]</a:t>
            </a:r>
            <a:endParaRPr lang="en-US" sz="2000" dirty="0">
              <a:solidFill>
                <a:srgbClr val="6AA84F"/>
              </a:solidFill>
              <a:latin typeface="+mn-lt"/>
              <a:ea typeface="Calibri Regular" charset="0"/>
              <a:cs typeface="Calibri Regular" charset="0"/>
              <a:sym typeface="Shadows Into Light"/>
            </a:endParaRPr>
          </a:p>
        </p:txBody>
      </p:sp>
      <p:sp>
        <p:nvSpPr>
          <p:cNvPr id="17" name="Shape 93"/>
          <p:cNvSpPr txBox="1"/>
          <p:nvPr/>
        </p:nvSpPr>
        <p:spPr>
          <a:xfrm>
            <a:off x="3202600" y="3873681"/>
            <a:ext cx="148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a:t>
            </a:r>
            <a:r>
              <a:rPr lang="en-US" sz="2000" dirty="0" smtClean="0">
                <a:solidFill>
                  <a:srgbClr val="6AA84F"/>
                </a:solidFill>
                <a:latin typeface="+mn-lt"/>
                <a:ea typeface="Calibri Regular" charset="0"/>
                <a:cs typeface="Calibri Regular" charset="0"/>
                <a:sym typeface="Shadows Into Light"/>
              </a:rPr>
              <a:t>2]</a:t>
            </a:r>
            <a:endParaRPr lang="en-US" sz="2000" dirty="0">
              <a:solidFill>
                <a:srgbClr val="6AA84F"/>
              </a:solidFill>
              <a:latin typeface="+mn-lt"/>
              <a:ea typeface="Calibri Regular" charset="0"/>
              <a:cs typeface="Calibri Regular" charset="0"/>
              <a:sym typeface="Shadows Into Light"/>
            </a:endParaRPr>
          </a:p>
        </p:txBody>
      </p:sp>
      <p:sp>
        <p:nvSpPr>
          <p:cNvPr id="25" name="Shape 89"/>
          <p:cNvSpPr txBox="1"/>
          <p:nvPr/>
        </p:nvSpPr>
        <p:spPr>
          <a:xfrm>
            <a:off x="2037144" y="3082750"/>
            <a:ext cx="2503476"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 x </a:t>
            </a:r>
            <a:r>
              <a:rPr lang="en-US" sz="2000" dirty="0" smtClean="0">
                <a:solidFill>
                  <a:srgbClr val="6AA84F"/>
                </a:solidFill>
                <a:latin typeface="+mn-lt"/>
                <a:ea typeface="Calibri Regular" charset="0"/>
                <a:cs typeface="Calibri Regular" charset="0"/>
                <a:sym typeface="Shadows Into Light"/>
              </a:rPr>
              <a:t>== </a:t>
            </a:r>
            <a:r>
              <a:rPr lang="en-US" sz="2000" dirty="0">
                <a:solidFill>
                  <a:srgbClr val="6AA84F"/>
                </a:solidFill>
                <a:latin typeface="+mn-lt"/>
                <a:ea typeface="Calibri Regular" charset="0"/>
                <a:cs typeface="Calibri Regular" charset="0"/>
                <a:sym typeface="Shadows Into Light"/>
              </a:rPr>
              <a:t>z]</a:t>
            </a:r>
          </a:p>
        </p:txBody>
      </p:sp>
      <p:cxnSp>
        <p:nvCxnSpPr>
          <p:cNvPr id="26" name="Shape 90"/>
          <p:cNvCxnSpPr/>
          <p:nvPr/>
        </p:nvCxnSpPr>
        <p:spPr>
          <a:xfrm rot="10800000" flipH="1">
            <a:off x="4367051" y="3329213"/>
            <a:ext cx="575399" cy="8399"/>
          </a:xfrm>
          <a:prstGeom prst="straightConnector1">
            <a:avLst/>
          </a:prstGeom>
          <a:noFill/>
          <a:ln w="9525" cap="flat" cmpd="sng">
            <a:solidFill>
              <a:srgbClr val="6AA84F"/>
            </a:solidFill>
            <a:prstDash val="solid"/>
            <a:round/>
            <a:headEnd type="none" w="lg" len="lg"/>
            <a:tailEnd type="triangle" w="lg" len="lg"/>
          </a:ln>
        </p:spPr>
      </p:cxnSp>
      <p:sp>
        <p:nvSpPr>
          <p:cNvPr id="27" name="Shape 95"/>
          <p:cNvSpPr txBox="1"/>
          <p:nvPr/>
        </p:nvSpPr>
        <p:spPr>
          <a:xfrm>
            <a:off x="2891047" y="2713325"/>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[x </a:t>
            </a:r>
            <a:r>
              <a:rPr lang="en-US" sz="2000" dirty="0" smtClean="0">
                <a:solidFill>
                  <a:srgbClr val="6AA84F"/>
                </a:solidFill>
                <a:latin typeface="+mn-lt"/>
                <a:ea typeface="Calibri Regular" charset="0"/>
                <a:cs typeface="Calibri Regular" charset="0"/>
                <a:sym typeface="Shadows Into Light"/>
              </a:rPr>
              <a:t>== </a:t>
            </a:r>
            <a:r>
              <a:rPr lang="en-US" sz="2000" dirty="0">
                <a:solidFill>
                  <a:srgbClr val="6AA84F"/>
                </a:solidFill>
                <a:latin typeface="+mn-lt"/>
                <a:ea typeface="Calibri Regular" charset="0"/>
                <a:cs typeface="Calibri Regular" charset="0"/>
                <a:sym typeface="Shadows Into Light"/>
              </a:rPr>
              <a:t>z]</a:t>
            </a:r>
          </a:p>
        </p:txBody>
      </p:sp>
      <p:cxnSp>
        <p:nvCxnSpPr>
          <p:cNvPr id="28" name="Shape 96"/>
          <p:cNvCxnSpPr/>
          <p:nvPr/>
        </p:nvCxnSpPr>
        <p:spPr>
          <a:xfrm rot="10800000" flipH="1">
            <a:off x="4367051" y="2948213"/>
            <a:ext cx="575399" cy="8399"/>
          </a:xfrm>
          <a:prstGeom prst="straightConnector1">
            <a:avLst/>
          </a:prstGeom>
          <a:noFill/>
          <a:ln w="9525" cap="flat" cmpd="sng">
            <a:solidFill>
              <a:srgbClr val="6AA84F"/>
            </a:solidFill>
            <a:prstDash val="solid"/>
            <a:round/>
            <a:headEnd type="none" w="lg" len="lg"/>
            <a:tailEnd type="triangle" w="lg" len="lg"/>
          </a:ln>
        </p:spPr>
      </p:cxnSp>
      <p:sp>
        <p:nvSpPr>
          <p:cNvPr id="2" name="Rectangle 1"/>
          <p:cNvSpPr/>
          <p:nvPr/>
        </p:nvSpPr>
        <p:spPr>
          <a:xfrm>
            <a:off x="6619605" y="4032954"/>
            <a:ext cx="1117614" cy="515526"/>
          </a:xfrm>
          <a:prstGeom prst="rect">
            <a:avLst/>
          </a:prstGeom>
        </p:spPr>
        <p:txBody>
          <a:bodyPr wrap="none">
            <a:spAutoFit/>
          </a:bodyPr>
          <a:lstStyle/>
          <a:p>
            <a:pPr lvl="0" defTabSz="342900">
              <a:lnSpc>
                <a:spcPct val="125000"/>
              </a:lnSpc>
            </a:pPr>
            <a:r>
              <a:rPr lang="en-US" sz="2200" kern="1200">
                <a:solidFill>
                  <a:prstClr val="black"/>
                </a:solidFill>
                <a:latin typeface="Consolas" charset="0"/>
                <a:ea typeface="Consolas" charset="0"/>
                <a:cs typeface="Consolas" charset="0"/>
                <a:sym typeface="Consolas"/>
              </a:rPr>
              <a:t>y == 2</a:t>
            </a:r>
            <a:endParaRPr lang="en-US" sz="2200" kern="1200" dirty="0">
              <a:solidFill>
                <a:prstClr val="black"/>
              </a:solidFill>
              <a:latin typeface="Consolas" charset="0"/>
              <a:ea typeface="Consolas" charset="0"/>
              <a:cs typeface="Consolas" charset="0"/>
              <a:sym typeface="Consolas"/>
            </a:endParaRPr>
          </a:p>
        </p:txBody>
      </p:sp>
      <p:sp>
        <p:nvSpPr>
          <p:cNvPr id="30" name="Shape 97"/>
          <p:cNvSpPr/>
          <p:nvPr/>
        </p:nvSpPr>
        <p:spPr>
          <a:xfrm rot="-989717">
            <a:off x="328976" y="2238786"/>
            <a:ext cx="3228891" cy="637973"/>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200" dirty="0">
                <a:latin typeface="+mn-lt"/>
                <a:ea typeface="Calibri Regular" charset="0"/>
                <a:cs typeface="Calibri Regular" charset="0"/>
                <a:sym typeface="Shadows Into Light"/>
              </a:rPr>
              <a:t>x  </a:t>
            </a:r>
            <a:r>
              <a:rPr lang="en-US" sz="2200" dirty="0" smtClean="0">
                <a:latin typeface="+mn-lt"/>
                <a:ea typeface="Calibri Regular" charset="0"/>
                <a:cs typeface="Calibri Regular" charset="0"/>
                <a:sym typeface="Shadows Into Light"/>
              </a:rPr>
              <a:t>MUST-ALIAS </a:t>
            </a:r>
            <a:r>
              <a:rPr lang="en-US" sz="2200" dirty="0">
                <a:latin typeface="+mn-lt"/>
                <a:ea typeface="Calibri Regular" charset="0"/>
                <a:cs typeface="Calibri Regular" charset="0"/>
                <a:sym typeface="Shadows Into Light"/>
              </a:rPr>
              <a:t>z?</a:t>
            </a:r>
          </a:p>
        </p:txBody>
      </p:sp>
      <p:cxnSp>
        <p:nvCxnSpPr>
          <p:cNvPr id="31" name="Shape 98"/>
          <p:cNvCxnSpPr/>
          <p:nvPr/>
        </p:nvCxnSpPr>
        <p:spPr>
          <a:xfrm>
            <a:off x="2703447" y="2754925"/>
            <a:ext cx="844799" cy="206400"/>
          </a:xfrm>
          <a:prstGeom prst="straightConnector1">
            <a:avLst/>
          </a:prstGeom>
          <a:noFill/>
          <a:ln w="28575" cap="flat" cmpd="sng">
            <a:solidFill>
              <a:schemeClr val="dk2"/>
            </a:solidFill>
            <a:prstDash val="solid"/>
            <a:round/>
            <a:headEnd type="none" w="lg" len="lg"/>
            <a:tailEnd type="triangle" w="lg" len="lg"/>
          </a:ln>
        </p:spPr>
      </p:cxnSp>
      <p:cxnSp>
        <p:nvCxnSpPr>
          <p:cNvPr id="32" name="Shape 92"/>
          <p:cNvCxnSpPr/>
          <p:nvPr/>
        </p:nvCxnSpPr>
        <p:spPr>
          <a:xfrm rot="10800000" flipH="1">
            <a:off x="4367051" y="3751718"/>
            <a:ext cx="575399" cy="8399"/>
          </a:xfrm>
          <a:prstGeom prst="straightConnector1">
            <a:avLst/>
          </a:prstGeom>
          <a:noFill/>
          <a:ln w="9525" cap="flat" cmpd="sng">
            <a:solidFill>
              <a:srgbClr val="6AA84F"/>
            </a:solidFill>
            <a:prstDash val="solid"/>
            <a:round/>
            <a:headEnd type="none" w="lg" len="lg"/>
            <a:tailEnd type="triangle" w="lg" len="lg"/>
          </a:ln>
        </p:spPr>
      </p:cxnSp>
      <p:cxnSp>
        <p:nvCxnSpPr>
          <p:cNvPr id="33" name="Shape 94"/>
          <p:cNvCxnSpPr/>
          <p:nvPr/>
        </p:nvCxnSpPr>
        <p:spPr>
          <a:xfrm rot="10800000" flipH="1">
            <a:off x="4367051" y="4108560"/>
            <a:ext cx="575399" cy="8399"/>
          </a:xfrm>
          <a:prstGeom prst="straightConnector1">
            <a:avLst/>
          </a:prstGeom>
          <a:noFill/>
          <a:ln w="9525" cap="flat" cmpd="sng">
            <a:solidFill>
              <a:srgbClr val="6AA84F"/>
            </a:solidFill>
            <a:prstDash val="solid"/>
            <a:round/>
            <a:headEnd type="none" w="lg" len="lg"/>
            <a:tailEnd type="triangle" w="lg" len="lg"/>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dissolve">
                                      <p:cBhvr>
                                        <p:cTn id="39" dur="500"/>
                                        <p:tgtEl>
                                          <p:spTgt spid="30"/>
                                        </p:tgtEl>
                                      </p:cBhvr>
                                    </p:animEffect>
                                  </p:childTnLst>
                                </p:cTn>
                              </p:par>
                              <p:par>
                                <p:cTn id="40" presetID="9"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5" grpId="0"/>
      <p:bldP spid="27" grpId="0"/>
      <p:bldP spid="2"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p:nvPr/>
        </p:nvSpPr>
        <p:spPr>
          <a:xfrm>
            <a:off x="4168326" y="3640672"/>
            <a:ext cx="3665099" cy="2389799"/>
          </a:xfrm>
          <a:prstGeom prst="rect">
            <a:avLst/>
          </a:prstGeom>
          <a:noFill/>
          <a:ln>
            <a:noFill/>
          </a:ln>
        </p:spPr>
        <p:txBody>
          <a:bodyPr lIns="91425" tIns="91425" rIns="91425" bIns="91425" anchor="t" anchorCtr="0">
            <a:noAutofit/>
          </a:bodyPr>
          <a:lstStyle/>
          <a:p>
            <a:r>
              <a:rPr lang="en-US" sz="1800" dirty="0" err="1">
                <a:solidFill>
                  <a:srgbClr val="6AA84F"/>
                </a:solidFill>
                <a:latin typeface="+mn-lt"/>
                <a:ea typeface="Consolas"/>
                <a:cs typeface="Consolas"/>
                <a:sym typeface="Consolas"/>
              </a:rPr>
              <a:t>h.data</a:t>
            </a:r>
            <a:endParaRPr lang="en-US" sz="1800" dirty="0">
              <a:solidFill>
                <a:srgbClr val="6AA84F"/>
              </a:solidFill>
              <a:latin typeface="+mn-lt"/>
              <a:ea typeface="Consolas"/>
              <a:cs typeface="Consolas"/>
              <a:sym typeface="Consolas"/>
            </a:endParaRPr>
          </a:p>
          <a:p>
            <a:r>
              <a:rPr lang="en-US" sz="1800" dirty="0" err="1">
                <a:solidFill>
                  <a:srgbClr val="6AA84F"/>
                </a:solidFill>
                <a:latin typeface="+mn-lt"/>
                <a:ea typeface="Consolas"/>
                <a:cs typeface="Consolas"/>
                <a:sym typeface="Consolas"/>
              </a:rPr>
              <a:t>h.next.prev.data</a:t>
            </a:r>
            <a:endParaRPr lang="en-US" sz="1800" dirty="0">
              <a:solidFill>
                <a:srgbClr val="6AA84F"/>
              </a:solidFill>
              <a:latin typeface="+mn-lt"/>
              <a:ea typeface="Consolas"/>
              <a:cs typeface="Consolas"/>
              <a:sym typeface="Consolas"/>
            </a:endParaRPr>
          </a:p>
          <a:p>
            <a:r>
              <a:rPr lang="en-US" sz="1800" dirty="0" err="1">
                <a:solidFill>
                  <a:srgbClr val="6AA84F"/>
                </a:solidFill>
                <a:latin typeface="+mn-lt"/>
                <a:ea typeface="Consolas"/>
                <a:cs typeface="Consolas"/>
                <a:sym typeface="Consolas"/>
              </a:rPr>
              <a:t>h.next.next.prev.prev.data</a:t>
            </a:r>
            <a:r>
              <a:rPr lang="en-US" sz="1800" dirty="0">
                <a:solidFill>
                  <a:srgbClr val="6AA84F"/>
                </a:solidFill>
                <a:latin typeface="+mn-lt"/>
                <a:ea typeface="Consolas"/>
                <a:cs typeface="Consolas"/>
                <a:sym typeface="Consolas"/>
              </a:rPr>
              <a:t/>
            </a:r>
            <a:br>
              <a:rPr lang="en-US" sz="1800" dirty="0">
                <a:solidFill>
                  <a:srgbClr val="6AA84F"/>
                </a:solidFill>
                <a:latin typeface="+mn-lt"/>
                <a:ea typeface="Consolas"/>
                <a:cs typeface="Consolas"/>
                <a:sym typeface="Consolas"/>
              </a:rPr>
            </a:br>
            <a:r>
              <a:rPr lang="en-US" sz="1800" dirty="0" err="1">
                <a:solidFill>
                  <a:srgbClr val="6AA84F"/>
                </a:solidFill>
                <a:latin typeface="+mn-lt"/>
                <a:ea typeface="Consolas"/>
                <a:cs typeface="Consolas"/>
                <a:sym typeface="Consolas"/>
              </a:rPr>
              <a:t>h.next.prev.next.prev.data</a:t>
            </a:r>
            <a:r>
              <a:rPr lang="en-US" sz="2200" dirty="0">
                <a:solidFill>
                  <a:srgbClr val="6AA84F"/>
                </a:solidFill>
                <a:latin typeface="+mn-lt"/>
              </a:rPr>
              <a:t/>
            </a:r>
            <a:br>
              <a:rPr lang="en-US" sz="2200" dirty="0">
                <a:solidFill>
                  <a:srgbClr val="6AA84F"/>
                </a:solidFill>
                <a:latin typeface="+mn-lt"/>
              </a:rPr>
            </a:br>
            <a:endParaRPr lang="en-US" sz="2200" dirty="0">
              <a:solidFill>
                <a:srgbClr val="6AA84F"/>
              </a:solidFill>
              <a:latin typeface="+mn-lt"/>
            </a:endParaRPr>
          </a:p>
          <a:p>
            <a:r>
              <a:rPr lang="en-US" sz="2200" dirty="0">
                <a:latin typeface="+mn-lt"/>
                <a:ea typeface="Calibri Regular" charset="0"/>
                <a:cs typeface="Calibri Regular" charset="0"/>
                <a:sym typeface="Shadows Into Light"/>
              </a:rPr>
              <a:t>And many more ...</a:t>
            </a:r>
          </a:p>
        </p:txBody>
      </p:sp>
      <p:sp>
        <p:nvSpPr>
          <p:cNvPr id="125" name="Shape 125"/>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dirty="0">
                <a:sym typeface="Shadows Into Light"/>
              </a:rPr>
              <a:t>Why Is Pointer Analysis Hard?</a:t>
            </a:r>
          </a:p>
        </p:txBody>
      </p:sp>
      <p:sp>
        <p:nvSpPr>
          <p:cNvPr id="126" name="Shape 126"/>
          <p:cNvSpPr txBox="1"/>
          <p:nvPr/>
        </p:nvSpPr>
        <p:spPr>
          <a:xfrm>
            <a:off x="508219" y="1933325"/>
            <a:ext cx="3434999" cy="3946800"/>
          </a:xfrm>
          <a:prstGeom prst="rect">
            <a:avLst/>
          </a:prstGeom>
          <a:noFill/>
          <a:ln>
            <a:noFill/>
          </a:ln>
        </p:spPr>
        <p:txBody>
          <a:bodyPr lIns="91425" tIns="91425" rIns="91425" bIns="91425" anchor="t" anchorCtr="0">
            <a:noAutofit/>
          </a:bodyPr>
          <a:lstStyle/>
          <a:p>
            <a:r>
              <a:rPr lang="en-US" sz="1700" dirty="0">
                <a:latin typeface="Consolas"/>
                <a:ea typeface="Consolas"/>
                <a:cs typeface="Consolas"/>
                <a:sym typeface="Consolas"/>
              </a:rPr>
              <a:t>class Node {</a:t>
            </a:r>
          </a:p>
          <a:p>
            <a:r>
              <a:rPr lang="en-US" sz="1700" dirty="0">
                <a:latin typeface="Consolas"/>
                <a:ea typeface="Consolas"/>
                <a:cs typeface="Consolas"/>
                <a:sym typeface="Consolas"/>
              </a:rPr>
              <a:t>  </a:t>
            </a:r>
            <a:r>
              <a:rPr lang="en-US" sz="1700" dirty="0" err="1">
                <a:latin typeface="Consolas"/>
                <a:ea typeface="Consolas"/>
                <a:cs typeface="Consolas"/>
                <a:sym typeface="Consolas"/>
              </a:rPr>
              <a:t>int</a:t>
            </a:r>
            <a:r>
              <a:rPr lang="en-US" sz="1700" dirty="0">
                <a:latin typeface="Consolas"/>
                <a:ea typeface="Consolas"/>
                <a:cs typeface="Consolas"/>
                <a:sym typeface="Consolas"/>
              </a:rPr>
              <a:t> data;</a:t>
            </a:r>
          </a:p>
          <a:p>
            <a:r>
              <a:rPr lang="en-US" sz="1700" dirty="0">
                <a:latin typeface="Consolas"/>
                <a:ea typeface="Consolas"/>
                <a:cs typeface="Consolas"/>
                <a:sym typeface="Consolas"/>
              </a:rPr>
              <a:t>  Node next, </a:t>
            </a:r>
            <a:r>
              <a:rPr lang="en-US" sz="1700" dirty="0" err="1">
                <a:latin typeface="Consolas"/>
                <a:ea typeface="Consolas"/>
                <a:cs typeface="Consolas"/>
                <a:sym typeface="Consolas"/>
              </a:rPr>
              <a:t>prev</a:t>
            </a: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a:t>
            </a:r>
            <a:br>
              <a:rPr lang="en-US" sz="1700" dirty="0">
                <a:latin typeface="Consolas"/>
                <a:ea typeface="Consolas"/>
                <a:cs typeface="Consolas"/>
                <a:sym typeface="Consolas"/>
              </a:rPr>
            </a:br>
            <a:r>
              <a:rPr lang="en-US" sz="1700" dirty="0">
                <a:latin typeface="Consolas"/>
                <a:ea typeface="Consolas"/>
                <a:cs typeface="Consolas"/>
                <a:sym typeface="Consolas"/>
              </a:rPr>
              <a:t/>
            </a:r>
            <a:br>
              <a:rPr lang="en-US" sz="1700" dirty="0">
                <a:latin typeface="Consolas"/>
                <a:ea typeface="Consolas"/>
                <a:cs typeface="Consolas"/>
                <a:sym typeface="Consolas"/>
              </a:rPr>
            </a:br>
            <a:r>
              <a:rPr lang="en-US" sz="1700" dirty="0">
                <a:latin typeface="Consolas"/>
                <a:ea typeface="Consolas"/>
                <a:cs typeface="Consolas"/>
                <a:sym typeface="Consolas"/>
              </a:rPr>
              <a:t>Node h = null;</a:t>
            </a:r>
            <a:br>
              <a:rPr lang="en-US" sz="1700" dirty="0">
                <a:latin typeface="Consolas"/>
                <a:ea typeface="Consolas"/>
                <a:cs typeface="Consolas"/>
                <a:sym typeface="Consolas"/>
              </a:rPr>
            </a:br>
            <a:r>
              <a:rPr lang="en-US" sz="1700" dirty="0">
                <a:latin typeface="Consolas"/>
                <a:ea typeface="Consolas"/>
                <a:cs typeface="Consolas"/>
                <a:sym typeface="Consolas"/>
              </a:rPr>
              <a:t>for (...) {</a:t>
            </a:r>
            <a:br>
              <a:rPr lang="en-US" sz="1700" dirty="0">
                <a:latin typeface="Consolas"/>
                <a:ea typeface="Consolas"/>
                <a:cs typeface="Consolas"/>
                <a:sym typeface="Consolas"/>
              </a:rPr>
            </a:br>
            <a:r>
              <a:rPr lang="en-US" sz="1700" dirty="0">
                <a:latin typeface="Consolas"/>
                <a:ea typeface="Consolas"/>
                <a:cs typeface="Consolas"/>
                <a:sym typeface="Consolas"/>
              </a:rPr>
              <a:t>    Node v = new Node();</a:t>
            </a:r>
            <a:br>
              <a:rPr lang="en-US" sz="1700" dirty="0">
                <a:latin typeface="Consolas"/>
                <a:ea typeface="Consolas"/>
                <a:cs typeface="Consolas"/>
                <a:sym typeface="Consolas"/>
              </a:rPr>
            </a:br>
            <a:r>
              <a:rPr lang="en-US" sz="1700" dirty="0">
                <a:latin typeface="Consolas"/>
                <a:ea typeface="Consolas"/>
                <a:cs typeface="Consolas"/>
                <a:sym typeface="Consolas"/>
              </a:rPr>
              <a:t>    if (h != null) {</a:t>
            </a:r>
          </a:p>
          <a:p>
            <a:r>
              <a:rPr lang="en-US" sz="1700" dirty="0">
                <a:latin typeface="Consolas"/>
                <a:ea typeface="Consolas"/>
                <a:cs typeface="Consolas"/>
                <a:sym typeface="Consolas"/>
              </a:rPr>
              <a:t>        </a:t>
            </a:r>
            <a:r>
              <a:rPr lang="en-US" sz="1700" dirty="0" err="1">
                <a:latin typeface="Consolas"/>
                <a:ea typeface="Consolas"/>
                <a:cs typeface="Consolas"/>
                <a:sym typeface="Consolas"/>
              </a:rPr>
              <a:t>v.next</a:t>
            </a:r>
            <a:r>
              <a:rPr lang="en-US" sz="1700" dirty="0">
                <a:latin typeface="Consolas"/>
                <a:ea typeface="Consolas"/>
                <a:cs typeface="Consolas"/>
                <a:sym typeface="Consolas"/>
              </a:rPr>
              <a:t> = h;</a:t>
            </a:r>
            <a:br>
              <a:rPr lang="en-US" sz="1700" dirty="0">
                <a:latin typeface="Consolas"/>
                <a:ea typeface="Consolas"/>
                <a:cs typeface="Consolas"/>
                <a:sym typeface="Consolas"/>
              </a:rPr>
            </a:br>
            <a:r>
              <a:rPr lang="en-US" sz="1700" dirty="0">
                <a:latin typeface="Consolas"/>
                <a:ea typeface="Consolas"/>
                <a:cs typeface="Consolas"/>
                <a:sym typeface="Consolas"/>
              </a:rPr>
              <a:t>        </a:t>
            </a:r>
            <a:r>
              <a:rPr lang="en-US" sz="1700" dirty="0" err="1">
                <a:latin typeface="Consolas"/>
                <a:ea typeface="Consolas"/>
                <a:cs typeface="Consolas"/>
                <a:sym typeface="Consolas"/>
              </a:rPr>
              <a:t>h.prev</a:t>
            </a:r>
            <a:r>
              <a:rPr lang="en-US" sz="1700" dirty="0">
                <a:latin typeface="Consolas"/>
                <a:ea typeface="Consolas"/>
                <a:cs typeface="Consolas"/>
                <a:sym typeface="Consolas"/>
              </a:rPr>
              <a:t> = v;</a:t>
            </a:r>
            <a:br>
              <a:rPr lang="en-US" sz="1700" dirty="0">
                <a:latin typeface="Consolas"/>
                <a:ea typeface="Consolas"/>
                <a:cs typeface="Consolas"/>
                <a:sym typeface="Consolas"/>
              </a:rPr>
            </a:br>
            <a:r>
              <a:rPr lang="en-US" sz="1700" dirty="0">
                <a:latin typeface="Consolas"/>
                <a:ea typeface="Consolas"/>
                <a:cs typeface="Consolas"/>
                <a:sym typeface="Consolas"/>
              </a:rPr>
              <a:t>    }</a:t>
            </a:r>
          </a:p>
          <a:p>
            <a:r>
              <a:rPr lang="en-US" sz="1700" dirty="0">
                <a:latin typeface="Consolas"/>
                <a:ea typeface="Consolas"/>
                <a:cs typeface="Consolas"/>
                <a:sym typeface="Consolas"/>
              </a:rPr>
              <a:t>    h = v;</a:t>
            </a:r>
            <a:br>
              <a:rPr lang="en-US" sz="1700" dirty="0">
                <a:latin typeface="Consolas"/>
                <a:ea typeface="Consolas"/>
                <a:cs typeface="Consolas"/>
                <a:sym typeface="Consolas"/>
              </a:rPr>
            </a:br>
            <a:r>
              <a:rPr lang="en-US" sz="1700" dirty="0">
                <a:latin typeface="Consolas"/>
                <a:ea typeface="Consolas"/>
                <a:cs typeface="Consolas"/>
                <a:sym typeface="Consolas"/>
              </a:rPr>
              <a:t>}</a:t>
            </a:r>
          </a:p>
        </p:txBody>
      </p:sp>
      <p:sp>
        <p:nvSpPr>
          <p:cNvPr id="127" name="Shape 127"/>
          <p:cNvSpPr/>
          <p:nvPr/>
        </p:nvSpPr>
        <p:spPr>
          <a:xfrm>
            <a:off x="4740702" y="2319822"/>
            <a:ext cx="693299" cy="6483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000">
                <a:solidFill>
                  <a:srgbClr val="FFFFFF"/>
                </a:solidFill>
              </a:rPr>
              <a:t>n1</a:t>
            </a:r>
          </a:p>
        </p:txBody>
      </p:sp>
      <p:cxnSp>
        <p:nvCxnSpPr>
          <p:cNvPr id="128" name="Shape 128"/>
          <p:cNvCxnSpPr>
            <a:stCxn id="129" idx="3"/>
            <a:endCxn id="127" idx="2"/>
          </p:cNvCxnSpPr>
          <p:nvPr/>
        </p:nvCxnSpPr>
        <p:spPr>
          <a:xfrm>
            <a:off x="3971501" y="2639172"/>
            <a:ext cx="769200" cy="4800"/>
          </a:xfrm>
          <a:prstGeom prst="straightConnector1">
            <a:avLst/>
          </a:prstGeom>
          <a:noFill/>
          <a:ln w="28575" cap="flat" cmpd="sng">
            <a:solidFill>
              <a:srgbClr val="000000"/>
            </a:solidFill>
            <a:prstDash val="solid"/>
            <a:round/>
            <a:headEnd type="none" w="lg" len="lg"/>
            <a:tailEnd type="triangle" w="lg" len="lg"/>
          </a:ln>
        </p:spPr>
      </p:cxnSp>
      <p:sp>
        <p:nvSpPr>
          <p:cNvPr id="130" name="Shape 130"/>
          <p:cNvSpPr/>
          <p:nvPr/>
        </p:nvSpPr>
        <p:spPr>
          <a:xfrm>
            <a:off x="6203277" y="2319822"/>
            <a:ext cx="693299" cy="6483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000">
                <a:solidFill>
                  <a:srgbClr val="FFFFFF"/>
                </a:solidFill>
              </a:rPr>
              <a:t>n2</a:t>
            </a:r>
          </a:p>
        </p:txBody>
      </p:sp>
      <p:sp>
        <p:nvSpPr>
          <p:cNvPr id="131" name="Shape 131"/>
          <p:cNvSpPr txBox="1"/>
          <p:nvPr/>
        </p:nvSpPr>
        <p:spPr>
          <a:xfrm>
            <a:off x="5471987" y="1798365"/>
            <a:ext cx="693299" cy="486600"/>
          </a:xfrm>
          <a:prstGeom prst="rect">
            <a:avLst/>
          </a:prstGeom>
          <a:noFill/>
          <a:ln>
            <a:noFill/>
          </a:ln>
        </p:spPr>
        <p:txBody>
          <a:bodyPr lIns="91425" tIns="91425" rIns="91425" bIns="91425" anchor="ctr" anchorCtr="0">
            <a:noAutofit/>
          </a:bodyPr>
          <a:lstStyle/>
          <a:p>
            <a:pPr algn="ctr"/>
            <a:r>
              <a:rPr lang="en-US" sz="1800"/>
              <a:t>next</a:t>
            </a:r>
          </a:p>
        </p:txBody>
      </p:sp>
      <p:sp>
        <p:nvSpPr>
          <p:cNvPr id="132" name="Shape 132"/>
          <p:cNvSpPr/>
          <p:nvPr/>
        </p:nvSpPr>
        <p:spPr>
          <a:xfrm>
            <a:off x="7655129" y="2302397"/>
            <a:ext cx="693299" cy="648300"/>
          </a:xfrm>
          <a:prstGeom prst="ellipse">
            <a:avLst/>
          </a:prstGeom>
          <a:solidFill>
            <a:srgbClr val="00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r>
              <a:rPr lang="en-US" sz="2000">
                <a:solidFill>
                  <a:srgbClr val="FFFFFF"/>
                </a:solidFill>
              </a:rPr>
              <a:t>n3</a:t>
            </a:r>
          </a:p>
        </p:txBody>
      </p:sp>
      <p:cxnSp>
        <p:nvCxnSpPr>
          <p:cNvPr id="133" name="Shape 133"/>
          <p:cNvCxnSpPr>
            <a:stCxn id="127" idx="7"/>
            <a:endCxn id="130" idx="1"/>
          </p:cNvCxnSpPr>
          <p:nvPr/>
        </p:nvCxnSpPr>
        <p:spPr>
          <a:xfrm rot="-5400000" flipH="1">
            <a:off x="5818320" y="1928914"/>
            <a:ext cx="600" cy="972300"/>
          </a:xfrm>
          <a:prstGeom prst="curvedConnector3">
            <a:avLst>
              <a:gd name="adj1" fmla="val -33902361"/>
            </a:avLst>
          </a:prstGeom>
          <a:noFill/>
          <a:ln w="28575" cap="flat" cmpd="sng">
            <a:solidFill>
              <a:srgbClr val="000000"/>
            </a:solidFill>
            <a:prstDash val="solid"/>
            <a:round/>
            <a:headEnd type="none" w="lg" len="lg"/>
            <a:tailEnd type="triangle" w="lg" len="lg"/>
          </a:ln>
        </p:spPr>
      </p:cxnSp>
      <p:sp>
        <p:nvSpPr>
          <p:cNvPr id="134" name="Shape 134"/>
          <p:cNvSpPr txBox="1"/>
          <p:nvPr/>
        </p:nvSpPr>
        <p:spPr>
          <a:xfrm>
            <a:off x="5471987" y="2941365"/>
            <a:ext cx="693299" cy="486600"/>
          </a:xfrm>
          <a:prstGeom prst="rect">
            <a:avLst/>
          </a:prstGeom>
          <a:noFill/>
          <a:ln>
            <a:noFill/>
          </a:ln>
        </p:spPr>
        <p:txBody>
          <a:bodyPr lIns="91425" tIns="91425" rIns="91425" bIns="91425" anchor="ctr" anchorCtr="0">
            <a:noAutofit/>
          </a:bodyPr>
          <a:lstStyle/>
          <a:p>
            <a:pPr algn="ctr"/>
            <a:r>
              <a:rPr lang="en-US" sz="1800"/>
              <a:t>prev</a:t>
            </a:r>
          </a:p>
        </p:txBody>
      </p:sp>
      <p:cxnSp>
        <p:nvCxnSpPr>
          <p:cNvPr id="135" name="Shape 135"/>
          <p:cNvCxnSpPr>
            <a:stCxn id="130" idx="3"/>
            <a:endCxn id="127" idx="5"/>
          </p:cNvCxnSpPr>
          <p:nvPr/>
        </p:nvCxnSpPr>
        <p:spPr>
          <a:xfrm rot="5400000">
            <a:off x="5818357" y="2387331"/>
            <a:ext cx="600" cy="972300"/>
          </a:xfrm>
          <a:prstGeom prst="curvedConnector3">
            <a:avLst>
              <a:gd name="adj1" fmla="val 34903085"/>
            </a:avLst>
          </a:prstGeom>
          <a:noFill/>
          <a:ln w="28575" cap="flat" cmpd="sng">
            <a:solidFill>
              <a:srgbClr val="000000"/>
            </a:solidFill>
            <a:prstDash val="solid"/>
            <a:round/>
            <a:headEnd type="none" w="lg" len="lg"/>
            <a:tailEnd type="triangle" w="lg" len="lg"/>
          </a:ln>
        </p:spPr>
      </p:cxnSp>
      <p:sp>
        <p:nvSpPr>
          <p:cNvPr id="136" name="Shape 136"/>
          <p:cNvSpPr txBox="1"/>
          <p:nvPr/>
        </p:nvSpPr>
        <p:spPr>
          <a:xfrm>
            <a:off x="6919787" y="1798365"/>
            <a:ext cx="693299" cy="486600"/>
          </a:xfrm>
          <a:prstGeom prst="rect">
            <a:avLst/>
          </a:prstGeom>
          <a:noFill/>
          <a:ln>
            <a:noFill/>
          </a:ln>
        </p:spPr>
        <p:txBody>
          <a:bodyPr lIns="91425" tIns="91425" rIns="91425" bIns="91425" anchor="ctr" anchorCtr="0">
            <a:noAutofit/>
          </a:bodyPr>
          <a:lstStyle/>
          <a:p>
            <a:pPr algn="ctr"/>
            <a:r>
              <a:rPr lang="en-US" sz="1800"/>
              <a:t>next</a:t>
            </a:r>
          </a:p>
        </p:txBody>
      </p:sp>
      <p:cxnSp>
        <p:nvCxnSpPr>
          <p:cNvPr id="137" name="Shape 137"/>
          <p:cNvCxnSpPr>
            <a:stCxn id="130" idx="7"/>
            <a:endCxn id="132" idx="1"/>
          </p:cNvCxnSpPr>
          <p:nvPr/>
        </p:nvCxnSpPr>
        <p:spPr>
          <a:xfrm rot="-5400000">
            <a:off x="7267095" y="1925314"/>
            <a:ext cx="17400" cy="961500"/>
          </a:xfrm>
          <a:prstGeom prst="curvedConnector3">
            <a:avLst>
              <a:gd name="adj1" fmla="val 1169047"/>
            </a:avLst>
          </a:prstGeom>
          <a:noFill/>
          <a:ln w="28575" cap="flat" cmpd="sng">
            <a:solidFill>
              <a:srgbClr val="000000"/>
            </a:solidFill>
            <a:prstDash val="solid"/>
            <a:round/>
            <a:headEnd type="none" w="lg" len="lg"/>
            <a:tailEnd type="triangle" w="lg" len="lg"/>
          </a:ln>
        </p:spPr>
      </p:cxnSp>
      <p:sp>
        <p:nvSpPr>
          <p:cNvPr id="138" name="Shape 138"/>
          <p:cNvSpPr txBox="1"/>
          <p:nvPr/>
        </p:nvSpPr>
        <p:spPr>
          <a:xfrm>
            <a:off x="6919787" y="2941365"/>
            <a:ext cx="693299" cy="486600"/>
          </a:xfrm>
          <a:prstGeom prst="rect">
            <a:avLst/>
          </a:prstGeom>
          <a:noFill/>
          <a:ln>
            <a:noFill/>
          </a:ln>
        </p:spPr>
        <p:txBody>
          <a:bodyPr lIns="91425" tIns="91425" rIns="91425" bIns="91425" anchor="ctr" anchorCtr="0">
            <a:noAutofit/>
          </a:bodyPr>
          <a:lstStyle/>
          <a:p>
            <a:pPr algn="ctr"/>
            <a:r>
              <a:rPr lang="en-US" sz="1800"/>
              <a:t>prev</a:t>
            </a:r>
          </a:p>
        </p:txBody>
      </p:sp>
      <p:cxnSp>
        <p:nvCxnSpPr>
          <p:cNvPr id="139" name="Shape 139"/>
          <p:cNvCxnSpPr>
            <a:stCxn id="132" idx="3"/>
            <a:endCxn id="130" idx="5"/>
          </p:cNvCxnSpPr>
          <p:nvPr/>
        </p:nvCxnSpPr>
        <p:spPr>
          <a:xfrm rot="5400000">
            <a:off x="7267210" y="2383706"/>
            <a:ext cx="17400" cy="961500"/>
          </a:xfrm>
          <a:prstGeom prst="curvedConnector3">
            <a:avLst>
              <a:gd name="adj1" fmla="val 1122664"/>
            </a:avLst>
          </a:prstGeom>
          <a:noFill/>
          <a:ln w="28575" cap="flat" cmpd="sng">
            <a:solidFill>
              <a:srgbClr val="000000"/>
            </a:solidFill>
            <a:prstDash val="solid"/>
            <a:round/>
            <a:headEnd type="none" w="lg" len="lg"/>
            <a:tailEnd type="triangle" w="lg" len="lg"/>
          </a:ln>
        </p:spPr>
      </p:cxnSp>
      <p:sp>
        <p:nvSpPr>
          <p:cNvPr id="140" name="Shape 140"/>
          <p:cNvSpPr txBox="1"/>
          <p:nvPr/>
        </p:nvSpPr>
        <p:spPr>
          <a:xfrm>
            <a:off x="3427376" y="2331775"/>
            <a:ext cx="769199" cy="648300"/>
          </a:xfrm>
          <a:prstGeom prst="rect">
            <a:avLst/>
          </a:prstGeom>
          <a:noFill/>
          <a:ln>
            <a:noFill/>
          </a:ln>
        </p:spPr>
        <p:txBody>
          <a:bodyPr lIns="91425" tIns="91425" rIns="91425" bIns="91425" anchor="ctr" anchorCtr="0">
            <a:noAutofit/>
          </a:bodyPr>
          <a:lstStyle/>
          <a:p>
            <a:pPr algn="ctr"/>
            <a:r>
              <a:rPr lang="en-US" sz="2400">
                <a:solidFill>
                  <a:schemeClr val="dk1"/>
                </a:solidFill>
              </a:rPr>
              <a:t>h</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dissolve">
                                      <p:cBhvr>
                                        <p:cTn id="7"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pPr>
            <a:r>
              <a:rPr lang="en-US">
                <a:sym typeface="Shadows Into Light"/>
              </a:rPr>
              <a:t>Approximation to the Rescue</a:t>
            </a:r>
          </a:p>
        </p:txBody>
      </p:sp>
      <p:sp>
        <p:nvSpPr>
          <p:cNvPr id="147" name="Shape 147"/>
          <p:cNvSpPr txBox="1">
            <a:spLocks noGrp="1"/>
          </p:cNvSpPr>
          <p:nvPr>
            <p:ph idx="1"/>
          </p:nvPr>
        </p:nvSpPr>
        <p:spPr>
          <a:prstGeom prst="rect">
            <a:avLst/>
          </a:prstGeom>
        </p:spPr>
        <p:txBody>
          <a:bodyPr vert="horz" lIns="91425" tIns="91425" rIns="91425" bIns="91425" rtlCol="0" anchor="t" anchorCtr="0">
            <a:noAutofit/>
          </a:bodyPr>
          <a:lstStyle/>
          <a:p>
            <a:pPr marL="457200" indent="-228600">
              <a:spcBef>
                <a:spcPts val="0"/>
              </a:spcBef>
              <a:buFont typeface="Shadows Into Light"/>
            </a:pPr>
            <a:r>
              <a:rPr lang="en-US" dirty="0">
                <a:sym typeface="Shadows Into Light"/>
              </a:rPr>
              <a:t>Pointer analysis problem is </a:t>
            </a:r>
            <a:r>
              <a:rPr lang="en-US" dirty="0" smtClean="0">
                <a:sym typeface="Shadows Into Light"/>
              </a:rPr>
              <a:t>undecidable</a:t>
            </a:r>
          </a:p>
          <a:p>
            <a:pPr marL="457200" indent="-228600">
              <a:spcBef>
                <a:spcPts val="0"/>
              </a:spcBef>
              <a:buFont typeface="Shadows Into Light"/>
            </a:pPr>
            <a:endParaRPr lang="en-US" dirty="0">
              <a:sym typeface="Shadows Into Light"/>
            </a:endParaRPr>
          </a:p>
          <a:p>
            <a:pPr marL="228600" indent="0">
              <a:spcBef>
                <a:spcPts val="0"/>
              </a:spcBef>
              <a:buNone/>
            </a:pPr>
            <a:r>
              <a:rPr lang="en-US" dirty="0" smtClean="0">
                <a:sym typeface="Shadows Into Light"/>
              </a:rPr>
              <a:t>=&gt; </a:t>
            </a:r>
            <a:r>
              <a:rPr lang="en-US" dirty="0">
                <a:sym typeface="Shadows Into Light"/>
              </a:rPr>
              <a:t>We must sacrifice some combination of:</a:t>
            </a:r>
            <a:br>
              <a:rPr lang="en-US" dirty="0">
                <a:sym typeface="Shadows Into Light"/>
              </a:rPr>
            </a:br>
            <a:r>
              <a:rPr lang="en-US" dirty="0">
                <a:sym typeface="Shadows Into Light"/>
              </a:rPr>
              <a:t> </a:t>
            </a:r>
            <a:r>
              <a:rPr lang="en-US" dirty="0" smtClean="0">
                <a:sym typeface="Shadows Into Light"/>
              </a:rPr>
              <a:t>	Soundness</a:t>
            </a:r>
            <a:r>
              <a:rPr lang="en-US" dirty="0">
                <a:sym typeface="Shadows Into Light"/>
              </a:rPr>
              <a:t>, Completeness, Termination</a:t>
            </a:r>
            <a:br>
              <a:rPr lang="en-US" dirty="0">
                <a:sym typeface="Shadows Into Light"/>
              </a:rPr>
            </a:br>
            <a:endParaRPr lang="en-US" dirty="0">
              <a:sym typeface="Shadows Into Light"/>
            </a:endParaRPr>
          </a:p>
          <a:p>
            <a:pPr marL="457200" indent="-228600">
              <a:spcBef>
                <a:spcPts val="0"/>
              </a:spcBef>
              <a:buFont typeface="Shadows Into Light"/>
            </a:pPr>
            <a:r>
              <a:rPr lang="en-US" dirty="0">
                <a:sym typeface="Shadows Into Light"/>
              </a:rPr>
              <a:t>We are going to sacrifice completeness</a:t>
            </a:r>
            <a:br>
              <a:rPr lang="en-US" dirty="0">
                <a:sym typeface="Shadows Into Light"/>
              </a:rPr>
            </a:br>
            <a:endParaRPr lang="en-US" dirty="0">
              <a:sym typeface="Shadows Into Light"/>
            </a:endParaRPr>
          </a:p>
          <a:p>
            <a:pPr marL="0" indent="0">
              <a:spcBef>
                <a:spcPts val="0"/>
              </a:spcBef>
              <a:buNone/>
            </a:pPr>
            <a:r>
              <a:rPr lang="en-US" dirty="0">
                <a:sym typeface="Shadows Into Light"/>
              </a:rPr>
              <a:t> </a:t>
            </a:r>
            <a:r>
              <a:rPr lang="en-US" dirty="0" smtClean="0">
                <a:sym typeface="Shadows Into Light"/>
              </a:rPr>
              <a:t>  =&gt; </a:t>
            </a:r>
            <a:r>
              <a:rPr lang="en-US" dirty="0">
                <a:sym typeface="Shadows Into Light"/>
              </a:rPr>
              <a:t>False positives but no false negatives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Shape 154"/>
          <p:cNvSpPr txBox="1">
            <a:spLocks noGrp="1"/>
          </p:cNvSpPr>
          <p:nvPr>
            <p:ph type="title"/>
          </p:nvPr>
        </p:nvSpPr>
        <p:spPr>
          <a:prstGeom prst="rect">
            <a:avLst/>
          </a:prstGeom>
        </p:spPr>
        <p:txBody>
          <a:bodyPr vert="horz" lIns="91425" tIns="91425" rIns="91425" bIns="91425" rtlCol="0" anchor="ctr" anchorCtr="0">
            <a:noAutofit/>
          </a:bodyPr>
          <a:lstStyle/>
          <a:p>
            <a:pPr>
              <a:spcBef>
                <a:spcPts val="0"/>
              </a:spcBef>
              <a:buClr>
                <a:schemeClr val="dk1"/>
              </a:buClr>
              <a:buSzPct val="25000"/>
            </a:pPr>
            <a:r>
              <a:rPr lang="en-US">
                <a:sym typeface="Shadows Into Light"/>
              </a:rPr>
              <a:t>What False Positives Mean</a:t>
            </a:r>
          </a:p>
        </p:txBody>
      </p:sp>
      <p:sp>
        <p:nvSpPr>
          <p:cNvPr id="153" name="Shape 153"/>
          <p:cNvSpPr txBox="1">
            <a:spLocks noGrp="1"/>
          </p:cNvSpPr>
          <p:nvPr>
            <p:ph idx="1"/>
          </p:nvPr>
        </p:nvSpPr>
        <p:spPr>
          <a:xfrm>
            <a:off x="2946650" y="1799475"/>
            <a:ext cx="4601400" cy="3488100"/>
          </a:xfrm>
          <a:prstGeom prst="rect">
            <a:avLst/>
          </a:prstGeom>
        </p:spPr>
        <p:txBody>
          <a:bodyPr vert="horz" lIns="91425" tIns="91425" rIns="91425" bIns="91425" rtlCol="0" anchor="t" anchorCtr="0">
            <a:noAutofit/>
          </a:bodyPr>
          <a:lstStyle/>
          <a:p>
            <a:pPr marL="0" indent="0">
              <a:lnSpc>
                <a:spcPct val="125000"/>
              </a:lnSpc>
              <a:spcBef>
                <a:spcPts val="0"/>
              </a:spcBef>
              <a:buNone/>
            </a:pPr>
            <a:r>
              <a:rPr lang="en-US" sz="2000" dirty="0">
                <a:latin typeface="Consolas" charset="0"/>
                <a:ea typeface="Consolas" charset="0"/>
                <a:cs typeface="Consolas" charset="0"/>
                <a:sym typeface="Consolas"/>
              </a:rPr>
              <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Circle x = new Circle();</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Circle z = new Circle();</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 = 1;</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t>
            </a:r>
            <a:r>
              <a:rPr lang="en-US" sz="2000" dirty="0" err="1">
                <a:latin typeface="Consolas" charset="0"/>
                <a:ea typeface="Consolas" charset="0"/>
                <a:cs typeface="Consolas" charset="0"/>
                <a:sym typeface="Consolas"/>
              </a:rPr>
              <a:t>z.radius</a:t>
            </a:r>
            <a:r>
              <a:rPr lang="en-US" sz="2000" dirty="0">
                <a:latin typeface="Consolas" charset="0"/>
                <a:ea typeface="Consolas" charset="0"/>
                <a:cs typeface="Consolas" charset="0"/>
                <a:sym typeface="Consolas"/>
              </a:rPr>
              <a:t> = 2;</a:t>
            </a:r>
          </a:p>
          <a:p>
            <a:pPr marL="0" indent="0">
              <a:lnSpc>
                <a:spcPct val="125000"/>
              </a:lnSpc>
              <a:spcBef>
                <a:spcPts val="0"/>
              </a:spcBef>
              <a:buNone/>
            </a:pPr>
            <a:r>
              <a:rPr lang="en-US" sz="2000" dirty="0">
                <a:latin typeface="Consolas" charset="0"/>
                <a:ea typeface="Consolas" charset="0"/>
                <a:cs typeface="Consolas" charset="0"/>
                <a:sym typeface="Consolas"/>
              </a:rPr>
              <a:t>  y = </a:t>
            </a:r>
            <a:r>
              <a:rPr lang="en-US" sz="2000" dirty="0" err="1">
                <a:latin typeface="Consolas" charset="0"/>
                <a:ea typeface="Consolas" charset="0"/>
                <a:cs typeface="Consolas" charset="0"/>
                <a:sym typeface="Consolas"/>
              </a:rPr>
              <a:t>x.radius</a:t>
            </a:r>
            <a:r>
              <a:rPr lang="en-US" sz="2000" dirty="0">
                <a:latin typeface="Consolas" charset="0"/>
                <a:ea typeface="Consolas" charset="0"/>
                <a:cs typeface="Consolas" charset="0"/>
                <a:sym typeface="Consolas"/>
              </a:rPr>
              <a:t>;</a:t>
            </a:r>
            <a:br>
              <a:rPr lang="en-US" sz="2000" dirty="0">
                <a:latin typeface="Consolas" charset="0"/>
                <a:ea typeface="Consolas" charset="0"/>
                <a:cs typeface="Consolas" charset="0"/>
                <a:sym typeface="Consolas"/>
              </a:rPr>
            </a:br>
            <a:r>
              <a:rPr lang="en-US" sz="2000" dirty="0">
                <a:latin typeface="Consolas" charset="0"/>
                <a:ea typeface="Consolas" charset="0"/>
                <a:cs typeface="Consolas" charset="0"/>
                <a:sym typeface="Consolas"/>
              </a:rPr>
              <a:t>  assert(y == 1)</a:t>
            </a:r>
          </a:p>
          <a:p>
            <a:pPr marL="0" indent="0">
              <a:lnSpc>
                <a:spcPct val="125000"/>
              </a:lnSpc>
              <a:spcBef>
                <a:spcPts val="0"/>
              </a:spcBef>
              <a:buNone/>
            </a:pPr>
            <a:endParaRPr sz="2000" dirty="0">
              <a:latin typeface="Consolas" charset="0"/>
              <a:ea typeface="Consolas" charset="0"/>
              <a:cs typeface="Consolas" charset="0"/>
              <a:sym typeface="Consolas"/>
            </a:endParaRPr>
          </a:p>
          <a:p>
            <a:pPr marL="0" indent="0">
              <a:lnSpc>
                <a:spcPct val="125000"/>
              </a:lnSpc>
              <a:spcBef>
                <a:spcPts val="0"/>
              </a:spcBef>
              <a:buNone/>
            </a:pPr>
            <a:endParaRPr sz="2000" dirty="0">
              <a:latin typeface="Consolas" charset="0"/>
              <a:ea typeface="Consolas" charset="0"/>
              <a:cs typeface="Consolas" charset="0"/>
              <a:sym typeface="Consolas"/>
            </a:endParaRPr>
          </a:p>
        </p:txBody>
      </p:sp>
      <p:sp>
        <p:nvSpPr>
          <p:cNvPr id="163" name="Shape 163"/>
          <p:cNvSpPr/>
          <p:nvPr/>
        </p:nvSpPr>
        <p:spPr>
          <a:xfrm rot="-989872">
            <a:off x="369751" y="2111181"/>
            <a:ext cx="2256499" cy="520648"/>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z="2200" dirty="0">
                <a:latin typeface="+mn-lt"/>
                <a:ea typeface="Calibri Regular" charset="0"/>
                <a:cs typeface="Calibri Regular" charset="0"/>
                <a:sym typeface="Shadows Into Light"/>
              </a:rPr>
              <a:t>x MAY-ALIAS z?</a:t>
            </a:r>
          </a:p>
        </p:txBody>
      </p:sp>
      <p:sp>
        <p:nvSpPr>
          <p:cNvPr id="164" name="Shape 164"/>
          <p:cNvSpPr txBox="1"/>
          <p:nvPr/>
        </p:nvSpPr>
        <p:spPr>
          <a:xfrm>
            <a:off x="342251" y="4709626"/>
            <a:ext cx="7205999" cy="1139999"/>
          </a:xfrm>
          <a:prstGeom prst="rect">
            <a:avLst/>
          </a:prstGeom>
          <a:noFill/>
          <a:ln>
            <a:noFill/>
          </a:ln>
        </p:spPr>
        <p:txBody>
          <a:bodyPr lIns="91425" tIns="91425" rIns="91425" bIns="91425" anchor="ctr" anchorCtr="0">
            <a:noAutofit/>
          </a:bodyPr>
          <a:lstStyle/>
          <a:p>
            <a:pPr>
              <a:lnSpc>
                <a:spcPct val="125000"/>
              </a:lnSpc>
            </a:pPr>
            <a:r>
              <a:rPr lang="en-US" sz="2200" dirty="0">
                <a:latin typeface="+mn-lt"/>
                <a:ea typeface="Calibri Regular" charset="0"/>
                <a:cs typeface="Calibri Regular" charset="0"/>
                <a:sym typeface="Shadows Into Light"/>
              </a:rPr>
              <a:t>Pointer analysis answers questions of form: </a:t>
            </a:r>
            <a:r>
              <a:rPr lang="en-US" sz="2200" dirty="0" err="1">
                <a:latin typeface="+mn-lt"/>
              </a:rPr>
              <a:t>MayAlias</a:t>
            </a:r>
            <a:r>
              <a:rPr lang="en-US" sz="2200" dirty="0">
                <a:latin typeface="+mn-lt"/>
              </a:rPr>
              <a:t>(x, z</a:t>
            </a:r>
            <a:r>
              <a:rPr lang="en-US" sz="2200" dirty="0" smtClean="0">
                <a:latin typeface="+mn-lt"/>
              </a:rPr>
              <a:t>)</a:t>
            </a:r>
            <a:r>
              <a:rPr lang="en-US" sz="2200" dirty="0" smtClean="0">
                <a:latin typeface="+mn-lt"/>
                <a:ea typeface="Calibri Regular" charset="0"/>
                <a:cs typeface="Calibri Regular" charset="0"/>
                <a:sym typeface="Shadows Into Light"/>
              </a:rPr>
              <a:t>?</a:t>
            </a:r>
          </a:p>
          <a:p>
            <a:pPr>
              <a:lnSpc>
                <a:spcPct val="125000"/>
              </a:lnSpc>
            </a:pPr>
            <a:r>
              <a:rPr lang="en-US" sz="2200" dirty="0" smtClean="0">
                <a:solidFill>
                  <a:srgbClr val="0B5394"/>
                </a:solidFill>
                <a:latin typeface="+mn-lt"/>
                <a:ea typeface="Calibri Regular" charset="0"/>
                <a:cs typeface="Calibri Regular" charset="0"/>
                <a:sym typeface="Shadows Into Light"/>
              </a:rPr>
              <a:t>No</a:t>
            </a:r>
            <a:r>
              <a:rPr lang="en-US" sz="2200" dirty="0" smtClean="0">
                <a:latin typeface="+mn-lt"/>
                <a:ea typeface="Calibri Regular" charset="0"/>
                <a:cs typeface="Calibri Regular" charset="0"/>
                <a:sym typeface="Shadows Into Light"/>
              </a:rPr>
              <a:t>   </a:t>
            </a:r>
            <a:r>
              <a:rPr lang="en-US" sz="2200" dirty="0">
                <a:latin typeface="+mn-lt"/>
                <a:ea typeface="Calibri Regular" charset="0"/>
                <a:cs typeface="Calibri Regular" charset="0"/>
                <a:sym typeface="Shadows Into Light"/>
              </a:rPr>
              <a:t>=&gt; x and z are not aliased in any </a:t>
            </a:r>
            <a:r>
              <a:rPr lang="en-US" sz="2200" dirty="0" smtClean="0">
                <a:latin typeface="+mn-lt"/>
                <a:ea typeface="Calibri Regular" charset="0"/>
                <a:cs typeface="Calibri Regular" charset="0"/>
                <a:sym typeface="Shadows Into Light"/>
              </a:rPr>
              <a:t>run</a:t>
            </a:r>
          </a:p>
          <a:p>
            <a:pPr>
              <a:lnSpc>
                <a:spcPct val="125000"/>
              </a:lnSpc>
            </a:pPr>
            <a:r>
              <a:rPr lang="en-US" sz="2200" dirty="0" smtClean="0">
                <a:solidFill>
                  <a:srgbClr val="0B5394"/>
                </a:solidFill>
                <a:latin typeface="+mn-lt"/>
                <a:ea typeface="Calibri Regular" charset="0"/>
                <a:cs typeface="Calibri Regular" charset="0"/>
                <a:sym typeface="Shadows Into Light"/>
              </a:rPr>
              <a:t>Yes</a:t>
            </a:r>
            <a:r>
              <a:rPr lang="en-US" sz="2200" dirty="0" smtClean="0">
                <a:latin typeface="+mn-lt"/>
                <a:ea typeface="Calibri Regular" charset="0"/>
                <a:cs typeface="Calibri Regular" charset="0"/>
                <a:sym typeface="Shadows Into Light"/>
              </a:rPr>
              <a:t>  </a:t>
            </a:r>
            <a:r>
              <a:rPr lang="en-US" sz="2200" dirty="0">
                <a:latin typeface="+mn-lt"/>
                <a:ea typeface="Calibri Regular" charset="0"/>
                <a:cs typeface="Calibri Regular" charset="0"/>
                <a:sym typeface="Shadows Into Light"/>
              </a:rPr>
              <a:t>=&gt; Can’t tell if x and z are aliased in some run</a:t>
            </a:r>
          </a:p>
        </p:txBody>
      </p:sp>
      <p:sp>
        <p:nvSpPr>
          <p:cNvPr id="165" name="Shape 165"/>
          <p:cNvSpPr txBox="1"/>
          <p:nvPr/>
        </p:nvSpPr>
        <p:spPr>
          <a:xfrm>
            <a:off x="5163828" y="3183125"/>
            <a:ext cx="3563574"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 x == z or x != z]</a:t>
            </a:r>
          </a:p>
        </p:txBody>
      </p:sp>
      <p:sp>
        <p:nvSpPr>
          <p:cNvPr id="166" name="Shape 166"/>
          <p:cNvSpPr txBox="1"/>
          <p:nvPr/>
        </p:nvSpPr>
        <p:spPr>
          <a:xfrm>
            <a:off x="2372676" y="2325801"/>
            <a:ext cx="512099" cy="569999"/>
          </a:xfrm>
          <a:prstGeom prst="rect">
            <a:avLst/>
          </a:prstGeom>
          <a:noFill/>
          <a:ln>
            <a:noFill/>
          </a:ln>
        </p:spPr>
        <p:txBody>
          <a:bodyPr lIns="91425" tIns="91425" rIns="91425" bIns="91425" anchor="ctr" anchorCtr="0">
            <a:noAutofit/>
          </a:bodyPr>
          <a:lstStyle/>
          <a:p>
            <a:pPr>
              <a:lnSpc>
                <a:spcPct val="125000"/>
              </a:lnSpc>
            </a:pPr>
            <a:r>
              <a:rPr lang="en-US" sz="2200" dirty="0">
                <a:solidFill>
                  <a:srgbClr val="6AA84F"/>
                </a:solidFill>
                <a:latin typeface="+mn-lt"/>
                <a:ea typeface="Calibri Regular" charset="0"/>
                <a:cs typeface="Calibri Regular" charset="0"/>
                <a:sym typeface="Shadows Into Light"/>
              </a:rPr>
              <a:t>No</a:t>
            </a:r>
          </a:p>
        </p:txBody>
      </p:sp>
      <p:sp>
        <p:nvSpPr>
          <p:cNvPr id="167" name="Shape 167"/>
          <p:cNvSpPr txBox="1"/>
          <p:nvPr/>
        </p:nvSpPr>
        <p:spPr>
          <a:xfrm>
            <a:off x="6806300" y="2375526"/>
            <a:ext cx="616200" cy="569999"/>
          </a:xfrm>
          <a:prstGeom prst="rect">
            <a:avLst/>
          </a:prstGeom>
          <a:noFill/>
          <a:ln>
            <a:noFill/>
          </a:ln>
        </p:spPr>
        <p:txBody>
          <a:bodyPr lIns="91425" tIns="91425" rIns="91425" bIns="91425" anchor="ctr" anchorCtr="0">
            <a:noAutofit/>
          </a:bodyPr>
          <a:lstStyle/>
          <a:p>
            <a:pPr>
              <a:lnSpc>
                <a:spcPct val="125000"/>
              </a:lnSpc>
            </a:pPr>
            <a:r>
              <a:rPr lang="en-US" sz="2200" dirty="0">
                <a:solidFill>
                  <a:srgbClr val="6AA84F"/>
                </a:solidFill>
                <a:latin typeface="+mn-lt"/>
                <a:ea typeface="Calibri Regular" charset="0"/>
                <a:cs typeface="Calibri Regular" charset="0"/>
                <a:sym typeface="Shadows Into Light"/>
              </a:rPr>
              <a:t>Yes</a:t>
            </a:r>
          </a:p>
        </p:txBody>
      </p:sp>
      <p:sp>
        <p:nvSpPr>
          <p:cNvPr id="168" name="Shape 168"/>
          <p:cNvSpPr txBox="1"/>
          <p:nvPr/>
        </p:nvSpPr>
        <p:spPr>
          <a:xfrm>
            <a:off x="5047727" y="2846998"/>
            <a:ext cx="2366996"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[x == z or x != z]</a:t>
            </a:r>
          </a:p>
        </p:txBody>
      </p:sp>
      <p:cxnSp>
        <p:nvCxnSpPr>
          <p:cNvPr id="169" name="Shape 169"/>
          <p:cNvCxnSpPr/>
          <p:nvPr/>
        </p:nvCxnSpPr>
        <p:spPr>
          <a:xfrm rot="10800000">
            <a:off x="4812599" y="3077385"/>
            <a:ext cx="510900" cy="3000"/>
          </a:xfrm>
          <a:prstGeom prst="straightConnector1">
            <a:avLst/>
          </a:prstGeom>
          <a:noFill/>
          <a:ln w="9525" cap="flat" cmpd="sng">
            <a:solidFill>
              <a:srgbClr val="6AA84F"/>
            </a:solidFill>
            <a:prstDash val="solid"/>
            <a:round/>
            <a:headEnd type="none" w="lg" len="lg"/>
            <a:tailEnd type="triangle" w="lg" len="lg"/>
          </a:ln>
        </p:spPr>
      </p:cxnSp>
      <p:cxnSp>
        <p:nvCxnSpPr>
          <p:cNvPr id="170" name="Shape 170"/>
          <p:cNvCxnSpPr/>
          <p:nvPr/>
        </p:nvCxnSpPr>
        <p:spPr>
          <a:xfrm rot="10800000">
            <a:off x="4812599" y="3435235"/>
            <a:ext cx="510900" cy="3000"/>
          </a:xfrm>
          <a:prstGeom prst="straightConnector1">
            <a:avLst/>
          </a:prstGeom>
          <a:noFill/>
          <a:ln w="9525" cap="flat" cmpd="sng">
            <a:solidFill>
              <a:srgbClr val="6AA84F"/>
            </a:solidFill>
            <a:prstDash val="solid"/>
            <a:round/>
            <a:headEnd type="none" w="lg" len="lg"/>
            <a:tailEnd type="triangle" w="lg" len="lg"/>
          </a:ln>
        </p:spPr>
      </p:cxnSp>
      <p:sp>
        <p:nvSpPr>
          <p:cNvPr id="171" name="Shape 171"/>
          <p:cNvSpPr txBox="1"/>
          <p:nvPr/>
        </p:nvSpPr>
        <p:spPr>
          <a:xfrm>
            <a:off x="5192740" y="3564125"/>
            <a:ext cx="3563574"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 or </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2]</a:t>
            </a:r>
          </a:p>
        </p:txBody>
      </p:sp>
      <p:cxnSp>
        <p:nvCxnSpPr>
          <p:cNvPr id="172" name="Shape 172"/>
          <p:cNvCxnSpPr/>
          <p:nvPr/>
        </p:nvCxnSpPr>
        <p:spPr>
          <a:xfrm rot="10800000">
            <a:off x="4812599" y="3816235"/>
            <a:ext cx="510900" cy="3000"/>
          </a:xfrm>
          <a:prstGeom prst="straightConnector1">
            <a:avLst/>
          </a:prstGeom>
          <a:noFill/>
          <a:ln w="9525" cap="flat" cmpd="sng">
            <a:solidFill>
              <a:srgbClr val="6AA84F"/>
            </a:solidFill>
            <a:prstDash val="solid"/>
            <a:round/>
            <a:headEnd type="none" w="lg" len="lg"/>
            <a:tailEnd type="triangle" w="lg" len="lg"/>
          </a:ln>
        </p:spPr>
      </p:cxnSp>
      <p:sp>
        <p:nvSpPr>
          <p:cNvPr id="173" name="Shape 173"/>
          <p:cNvSpPr txBox="1"/>
          <p:nvPr/>
        </p:nvSpPr>
        <p:spPr>
          <a:xfrm>
            <a:off x="4486719" y="3968275"/>
            <a:ext cx="3563574"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1 or y == 2]</a:t>
            </a:r>
          </a:p>
        </p:txBody>
      </p:sp>
      <p:cxnSp>
        <p:nvCxnSpPr>
          <p:cNvPr id="174" name="Shape 174"/>
          <p:cNvCxnSpPr/>
          <p:nvPr/>
        </p:nvCxnSpPr>
        <p:spPr>
          <a:xfrm rot="10800000">
            <a:off x="4835749" y="4208810"/>
            <a:ext cx="510900" cy="3000"/>
          </a:xfrm>
          <a:prstGeom prst="straightConnector1">
            <a:avLst/>
          </a:prstGeom>
          <a:noFill/>
          <a:ln w="9525" cap="flat" cmpd="sng">
            <a:solidFill>
              <a:srgbClr val="6AA84F"/>
            </a:solidFill>
            <a:prstDash val="solid"/>
            <a:round/>
            <a:headEnd type="none" w="lg" len="lg"/>
            <a:tailEnd type="triangle" w="lg" len="lg"/>
          </a:ln>
        </p:spPr>
      </p:cxnSp>
      <p:sp>
        <p:nvSpPr>
          <p:cNvPr id="175" name="Shape 175"/>
          <p:cNvSpPr/>
          <p:nvPr/>
        </p:nvSpPr>
        <p:spPr>
          <a:xfrm>
            <a:off x="6345401" y="4026076"/>
            <a:ext cx="788099" cy="390599"/>
          </a:xfrm>
          <a:prstGeom prst="ellipse">
            <a:avLst/>
          </a:prstGeom>
          <a:noFill/>
          <a:ln w="19050" cap="flat" cmpd="sng">
            <a:solidFill>
              <a:srgbClr val="6AA84F"/>
            </a:solidFill>
            <a:prstDash val="solid"/>
            <a:round/>
            <a:headEnd type="none" w="med" len="med"/>
            <a:tailEnd type="none" w="med" len="med"/>
          </a:ln>
        </p:spPr>
        <p:txBody>
          <a:bodyPr lIns="91425" tIns="91425" rIns="91425" bIns="91425" anchor="ctr" anchorCtr="0">
            <a:noAutofit/>
          </a:bodyPr>
          <a:lstStyle/>
          <a:p>
            <a:endParaRPr>
              <a:solidFill>
                <a:srgbClr val="FF0000"/>
              </a:solidFill>
            </a:endParaRPr>
          </a:p>
        </p:txBody>
      </p:sp>
      <p:sp>
        <p:nvSpPr>
          <p:cNvPr id="176" name="Shape 176"/>
          <p:cNvSpPr txBox="1"/>
          <p:nvPr/>
        </p:nvSpPr>
        <p:spPr>
          <a:xfrm>
            <a:off x="6883251" y="4339125"/>
            <a:ext cx="1959899" cy="483900"/>
          </a:xfrm>
          <a:prstGeom prst="rect">
            <a:avLst/>
          </a:prstGeom>
          <a:noFill/>
          <a:ln>
            <a:noFill/>
          </a:ln>
        </p:spPr>
        <p:txBody>
          <a:bodyPr lIns="91425" tIns="91425" rIns="91425" bIns="91425" anchor="ctr" anchorCtr="0">
            <a:noAutofit/>
          </a:bodyPr>
          <a:lstStyle/>
          <a:p>
            <a:pPr algn="ctr"/>
            <a:r>
              <a:rPr lang="en-US" sz="2200" dirty="0">
                <a:solidFill>
                  <a:srgbClr val="FF0000"/>
                </a:solidFill>
                <a:latin typeface="+mn-lt"/>
                <a:ea typeface="Calibri Regular" charset="0"/>
                <a:cs typeface="Calibri Regular" charset="0"/>
                <a:sym typeface="Shadows Into Light"/>
              </a:rPr>
              <a:t>False Positive!</a:t>
            </a:r>
          </a:p>
        </p:txBody>
      </p:sp>
      <p:grpSp>
        <p:nvGrpSpPr>
          <p:cNvPr id="2" name="Group 1"/>
          <p:cNvGrpSpPr/>
          <p:nvPr/>
        </p:nvGrpSpPr>
        <p:grpSpPr>
          <a:xfrm>
            <a:off x="697545" y="2833942"/>
            <a:ext cx="3025303" cy="1644256"/>
            <a:chOff x="697545" y="2833942"/>
            <a:chExt cx="3025303" cy="1644256"/>
          </a:xfrm>
        </p:grpSpPr>
        <p:sp>
          <p:nvSpPr>
            <p:cNvPr id="27" name="Shape 89"/>
            <p:cNvSpPr txBox="1"/>
            <p:nvPr/>
          </p:nvSpPr>
          <p:spPr>
            <a:xfrm>
              <a:off x="697545" y="3203367"/>
              <a:ext cx="2503476"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 x != z]</a:t>
              </a:r>
            </a:p>
          </p:txBody>
        </p:sp>
        <p:cxnSp>
          <p:nvCxnSpPr>
            <p:cNvPr id="28" name="Shape 90"/>
            <p:cNvCxnSpPr/>
            <p:nvPr/>
          </p:nvCxnSpPr>
          <p:spPr>
            <a:xfrm rot="10800000" flipH="1">
              <a:off x="3027452" y="3449830"/>
              <a:ext cx="575399" cy="8399"/>
            </a:xfrm>
            <a:prstGeom prst="straightConnector1">
              <a:avLst/>
            </a:prstGeom>
            <a:noFill/>
            <a:ln w="9525" cap="flat" cmpd="sng">
              <a:solidFill>
                <a:srgbClr val="6AA84F"/>
              </a:solidFill>
              <a:prstDash val="solid"/>
              <a:round/>
              <a:headEnd type="none" w="lg" len="lg"/>
              <a:tailEnd type="triangle" w="lg" len="lg"/>
            </a:ln>
          </p:spPr>
        </p:cxnSp>
        <p:sp>
          <p:nvSpPr>
            <p:cNvPr id="29" name="Shape 91"/>
            <p:cNvSpPr txBox="1"/>
            <p:nvPr/>
          </p:nvSpPr>
          <p:spPr>
            <a:xfrm>
              <a:off x="1190701" y="3608542"/>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a:t>
              </a:r>
              <a:r>
                <a:rPr lang="en-US" sz="2000" dirty="0" err="1">
                  <a:solidFill>
                    <a:srgbClr val="6AA84F"/>
                  </a:solidFill>
                  <a:latin typeface="+mn-lt"/>
                  <a:ea typeface="Calibri Regular" charset="0"/>
                  <a:cs typeface="Calibri Regular" charset="0"/>
                  <a:sym typeface="Shadows Into Light"/>
                </a:rPr>
                <a:t>x.radius</a:t>
              </a:r>
              <a:r>
                <a:rPr lang="en-US" sz="2000" dirty="0">
                  <a:solidFill>
                    <a:srgbClr val="6AA84F"/>
                  </a:solidFill>
                  <a:latin typeface="+mn-lt"/>
                  <a:ea typeface="Calibri Regular" charset="0"/>
                  <a:cs typeface="Calibri Regular" charset="0"/>
                  <a:sym typeface="Shadows Into Light"/>
                </a:rPr>
                <a:t> == 1]</a:t>
              </a:r>
            </a:p>
          </p:txBody>
        </p:sp>
        <p:cxnSp>
          <p:nvCxnSpPr>
            <p:cNvPr id="30" name="Shape 92"/>
            <p:cNvCxnSpPr/>
            <p:nvPr/>
          </p:nvCxnSpPr>
          <p:spPr>
            <a:xfrm rot="10800000" flipH="1">
              <a:off x="3027452" y="3872335"/>
              <a:ext cx="575399" cy="8399"/>
            </a:xfrm>
            <a:prstGeom prst="straightConnector1">
              <a:avLst/>
            </a:prstGeom>
            <a:noFill/>
            <a:ln w="9525" cap="flat" cmpd="sng">
              <a:solidFill>
                <a:srgbClr val="6AA84F"/>
              </a:solidFill>
              <a:prstDash val="solid"/>
              <a:round/>
              <a:headEnd type="none" w="lg" len="lg"/>
              <a:tailEnd type="triangle" w="lg" len="lg"/>
            </a:ln>
          </p:spPr>
        </p:cxnSp>
        <p:sp>
          <p:nvSpPr>
            <p:cNvPr id="31" name="Shape 93"/>
            <p:cNvSpPr txBox="1"/>
            <p:nvPr/>
          </p:nvSpPr>
          <p:spPr>
            <a:xfrm>
              <a:off x="1863001" y="3994298"/>
              <a:ext cx="148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[y == 1]</a:t>
              </a:r>
            </a:p>
          </p:txBody>
        </p:sp>
        <p:cxnSp>
          <p:nvCxnSpPr>
            <p:cNvPr id="32" name="Shape 94"/>
            <p:cNvCxnSpPr/>
            <p:nvPr/>
          </p:nvCxnSpPr>
          <p:spPr>
            <a:xfrm rot="10800000" flipH="1">
              <a:off x="3027452" y="4229177"/>
              <a:ext cx="575399" cy="8399"/>
            </a:xfrm>
            <a:prstGeom prst="straightConnector1">
              <a:avLst/>
            </a:prstGeom>
            <a:noFill/>
            <a:ln w="9525" cap="flat" cmpd="sng">
              <a:solidFill>
                <a:srgbClr val="6AA84F"/>
              </a:solidFill>
              <a:prstDash val="solid"/>
              <a:round/>
              <a:headEnd type="none" w="lg" len="lg"/>
              <a:tailEnd type="triangle" w="lg" len="lg"/>
            </a:ln>
          </p:spPr>
        </p:cxnSp>
        <p:sp>
          <p:nvSpPr>
            <p:cNvPr id="33" name="Shape 95"/>
            <p:cNvSpPr txBox="1"/>
            <p:nvPr/>
          </p:nvSpPr>
          <p:spPr>
            <a:xfrm>
              <a:off x="1551448" y="2833942"/>
              <a:ext cx="2171400" cy="483900"/>
            </a:xfrm>
            <a:prstGeom prst="rect">
              <a:avLst/>
            </a:prstGeom>
            <a:noFill/>
            <a:ln>
              <a:noFill/>
            </a:ln>
          </p:spPr>
          <p:txBody>
            <a:bodyPr lIns="91425" tIns="91425" rIns="91425" bIns="91425" anchor="ctr" anchorCtr="0">
              <a:noAutofit/>
            </a:bodyPr>
            <a:lstStyle/>
            <a:p>
              <a:pPr algn="ctr"/>
              <a:r>
                <a:rPr lang="en-US" sz="2000" dirty="0">
                  <a:solidFill>
                    <a:srgbClr val="6AA84F"/>
                  </a:solidFill>
                  <a:latin typeface="+mn-lt"/>
                  <a:ea typeface="Calibri Regular" charset="0"/>
                  <a:cs typeface="Calibri Regular" charset="0"/>
                  <a:sym typeface="Shadows Into Light"/>
                </a:rPr>
                <a:t>[x != z]</a:t>
              </a:r>
            </a:p>
          </p:txBody>
        </p:sp>
        <p:cxnSp>
          <p:nvCxnSpPr>
            <p:cNvPr id="34" name="Shape 96"/>
            <p:cNvCxnSpPr/>
            <p:nvPr/>
          </p:nvCxnSpPr>
          <p:spPr>
            <a:xfrm rot="10800000" flipH="1">
              <a:off x="3027452" y="3068830"/>
              <a:ext cx="575399" cy="8399"/>
            </a:xfrm>
            <a:prstGeom prst="straightConnector1">
              <a:avLst/>
            </a:prstGeom>
            <a:noFill/>
            <a:ln w="9525" cap="flat" cmpd="sng">
              <a:solidFill>
                <a:srgbClr val="6AA84F"/>
              </a:solidFill>
              <a:prstDash val="solid"/>
              <a:round/>
              <a:headEnd type="none" w="lg" len="lg"/>
              <a:tailEnd type="triangle" w="lg" len="lg"/>
            </a:ln>
          </p:spPr>
        </p:cxn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dissolve">
                                      <p:cBhvr>
                                        <p:cTn id="7" dur="500"/>
                                        <p:tgtEl>
                                          <p:spTgt spid="163"/>
                                        </p:tgtEl>
                                      </p:cBhvr>
                                    </p:animEffect>
                                  </p:childTnLst>
                                </p:cTn>
                              </p:par>
                              <p:par>
                                <p:cTn id="8" presetID="1" presetClass="entr" presetSubtype="0" fill="hold" nodeType="withEffect">
                                  <p:stCondLst>
                                    <p:cond delay="0"/>
                                  </p:stCondLst>
                                  <p:childTnLst>
                                    <p:set>
                                      <p:cBhvr>
                                        <p:cTn id="9"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7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75"/>
                                        </p:tgtEl>
                                        <p:attrNameLst>
                                          <p:attrName>style.visibility</p:attrName>
                                        </p:attrNameLst>
                                      </p:cBhvr>
                                      <p:to>
                                        <p:strVal val="visible"/>
                                      </p:to>
                                    </p:set>
                                    <p:animEffect transition="in" filter="dissolve">
                                      <p:cBhvr>
                                        <p:cTn id="54" dur="500"/>
                                        <p:tgtEl>
                                          <p:spTgt spid="17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6"/>
                                        </p:tgtEl>
                                        <p:attrNameLst>
                                          <p:attrName>style.visibility</p:attrName>
                                        </p:attrNameLst>
                                      </p:cBhvr>
                                      <p:to>
                                        <p:strVal val="visible"/>
                                      </p:to>
                                    </p:set>
                                    <p:animEffect transition="in" filter="dissolve">
                                      <p:cBhvr>
                                        <p:cTn id="5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65" grpId="0"/>
      <p:bldP spid="166" grpId="0"/>
      <p:bldP spid="167" grpId="0"/>
      <p:bldP spid="168" grpId="0"/>
      <p:bldP spid="171" grpId="0"/>
      <p:bldP spid="173" grpId="0"/>
      <p:bldP spid="175" grpId="0" animBg="1"/>
      <p:bldP spid="176"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heme1" id="{41C31921-4E90-DD46-A02E-2500944FB209}" vid="{2E5057D0-0E09-FD4D-AA65-E45E550B9B4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436</TotalTime>
  <Words>12346</Words>
  <Application>Microsoft Macintosh PowerPoint</Application>
  <PresentationFormat>On-screen Show (4:3)</PresentationFormat>
  <Paragraphs>1124</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Theme1</vt:lpstr>
      <vt:lpstr>Pointer Analysis</vt:lpstr>
      <vt:lpstr>Introducing Pointers</vt:lpstr>
      <vt:lpstr>Introducing Pointers</vt:lpstr>
      <vt:lpstr>Pointer Aliasing</vt:lpstr>
      <vt:lpstr>May-Alias Analysis</vt:lpstr>
      <vt:lpstr>Must-Alias Analysis</vt:lpstr>
      <vt:lpstr>Why Is Pointer Analysis Hard?</vt:lpstr>
      <vt:lpstr>Approximation to the Rescue</vt:lpstr>
      <vt:lpstr>What False Positives Mean</vt:lpstr>
      <vt:lpstr>Approximation to the Rescue</vt:lpstr>
      <vt:lpstr>Example Java Program</vt:lpstr>
      <vt:lpstr>A Run of the Program</vt:lpstr>
      <vt:lpstr>Abstracting the Heap</vt:lpstr>
      <vt:lpstr>Result of Heap Abstraction: Points-to Graph</vt:lpstr>
      <vt:lpstr>Abstracting Control-Flow</vt:lpstr>
      <vt:lpstr>Flow Insensitivity</vt:lpstr>
      <vt:lpstr>Chaotic Iteration Algorithm</vt:lpstr>
      <vt:lpstr>Kinds of Statements</vt:lpstr>
      <vt:lpstr>Is This Grammar Enough?</vt:lpstr>
      <vt:lpstr>Example Program in Normal Form</vt:lpstr>
      <vt:lpstr>QUIZ: Normal Form of Programs</vt:lpstr>
      <vt:lpstr>QUIZ: Normal Form of Programs</vt:lpstr>
      <vt:lpstr>Rule for Object Allocation Sites</vt:lpstr>
      <vt:lpstr>Rule for Object Allocation Sites: Example</vt:lpstr>
      <vt:lpstr>Rule for Object Copy</vt:lpstr>
      <vt:lpstr>Rule for Field Writes</vt:lpstr>
      <vt:lpstr>Rule for Field Writes: Example</vt:lpstr>
      <vt:lpstr>Rule for Field Reads</vt:lpstr>
      <vt:lpstr>Rule for Field Reads: Example</vt:lpstr>
      <vt:lpstr>Continuing the Pointer Analysis: Example</vt:lpstr>
      <vt:lpstr>QUIZ: Pointer Analysis Example</vt:lpstr>
      <vt:lpstr>QUIZ: Pointer Analysis Example</vt:lpstr>
      <vt:lpstr>Classifying Pointer Analysis Algorithms</vt:lpstr>
      <vt:lpstr>Flow Sensitivity</vt:lpstr>
      <vt:lpstr>Context Sensitivity</vt:lpstr>
      <vt:lpstr>Heap Abstraction</vt:lpstr>
      <vt:lpstr>Scheme #1: Allocation-Site Based</vt:lpstr>
      <vt:lpstr>Scheme #2: Type Based</vt:lpstr>
      <vt:lpstr>Scheme #3: Heap-Insensitive</vt:lpstr>
      <vt:lpstr>Tradeoffs in Heap Abstraction Schemes</vt:lpstr>
      <vt:lpstr>QUIZ: May-Alias Analysis</vt:lpstr>
      <vt:lpstr>QUIZ: May-Alias Analysis</vt:lpstr>
      <vt:lpstr>QUIZ: May-Alias Analysis</vt:lpstr>
      <vt:lpstr>Modeling Aggregate Data Types: Arrays</vt:lpstr>
      <vt:lpstr>Modeling Aggregate Data Types: Records</vt:lpstr>
      <vt:lpstr>QUIZ: Pointer Analysis Classification</vt:lpstr>
      <vt:lpstr>QUIZ: Pointer Analysis Classification</vt:lpstr>
      <vt:lpstr>What Have We Learned?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Analysis</dc:title>
  <cp:lastModifiedBy>Mayur Naik</cp:lastModifiedBy>
  <cp:revision>110</cp:revision>
  <cp:lastPrinted>2016-12-30T16:35:50Z</cp:lastPrinted>
  <dcterms:modified xsi:type="dcterms:W3CDTF">2016-12-30T16:36:21Z</dcterms:modified>
</cp:coreProperties>
</file>