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68"/>
  </p:notesMasterIdLst>
  <p:handoutMasterIdLst>
    <p:handoutMasterId r:id="rId6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321" r:id="rId30"/>
    <p:sldId id="320" r:id="rId31"/>
    <p:sldId id="285" r:id="rId32"/>
    <p:sldId id="286" r:id="rId33"/>
    <p:sldId id="287" r:id="rId34"/>
    <p:sldId id="288" r:id="rId35"/>
    <p:sldId id="289" r:id="rId36"/>
    <p:sldId id="290" r:id="rId37"/>
    <p:sldId id="291" r:id="rId38"/>
    <p:sldId id="292" r:id="rId39"/>
    <p:sldId id="319" r:id="rId40"/>
    <p:sldId id="294" r:id="rId41"/>
    <p:sldId id="295" r:id="rId42"/>
    <p:sldId id="296" r:id="rId43"/>
    <p:sldId id="297" r:id="rId44"/>
    <p:sldId id="298" r:id="rId45"/>
    <p:sldId id="299" r:id="rId46"/>
    <p:sldId id="300" r:id="rId47"/>
    <p:sldId id="322"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23" r:id="rId65"/>
    <p:sldId id="317" r:id="rId66"/>
    <p:sldId id="318" r:id="rId6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yur Naik" initials="" lastIdx="3" clrIdx="0"/>
  <p:cmAuthor id="1" name="Chris Pryby" initials="" lastIdx="4" clrIdx="1"/>
  <p:cmAuthor id="2" name="Talia Day"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5E6384-41DA-4BAB-8C79-24F2DDEFDE26}">
  <a:tblStyle styleId="{C55E6384-41DA-4BAB-8C79-24F2DDEFDE26}"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958"/>
    <p:restoredTop sz="57546"/>
  </p:normalViewPr>
  <p:slideViewPr>
    <p:cSldViewPr snapToGrid="0" snapToObjects="1">
      <p:cViewPr>
        <p:scale>
          <a:sx n="60" d="100"/>
          <a:sy n="60" d="100"/>
        </p:scale>
        <p:origin x="1622" y="-187"/>
      </p:cViewPr>
      <p:guideLst>
        <p:guide orient="horz" pos="2160"/>
        <p:guide pos="2880"/>
      </p:guideLst>
    </p:cSldViewPr>
  </p:slideViewPr>
  <p:outlineViewPr>
    <p:cViewPr>
      <p:scale>
        <a:sx n="33" d="100"/>
        <a:sy n="33" d="100"/>
      </p:scale>
      <p:origin x="0" y="-61064"/>
    </p:cViewPr>
  </p:outlineViewPr>
  <p:notesTextViewPr>
    <p:cViewPr>
      <p:scale>
        <a:sx n="1" d="1"/>
        <a:sy n="1" d="1"/>
      </p:scale>
      <p:origin x="0" y="-1277"/>
    </p:cViewPr>
  </p:notesTextViewPr>
  <p:notesViewPr>
    <p:cSldViewPr snapToGrid="0" snapToObjects="1">
      <p:cViewPr varScale="1">
        <p:scale>
          <a:sx n="65" d="100"/>
          <a:sy n="65" d="100"/>
        </p:scale>
        <p:origin x="3154" y="6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2D9F09-EF7C-1A4C-B192-6DDBB6806D03}" type="datetimeFigureOut">
              <a:rPr lang="en-US" smtClean="0"/>
              <a:t>5/1/2021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CFDC6C-074A-1848-8D35-06DE57090AA3}" type="slidenum">
              <a:rPr lang="en-US" smtClean="0"/>
              <a:t>‹#›</a:t>
            </a:fld>
            <a:endParaRPr lang="en-US"/>
          </a:p>
        </p:txBody>
      </p:sp>
    </p:spTree>
    <p:extLst>
      <p:ext uri="{BB962C8B-B14F-4D97-AF65-F5344CB8AC3E}">
        <p14:creationId xmlns:p14="http://schemas.microsoft.com/office/powerpoint/2010/main" val="1641894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777240" y="685800"/>
            <a:ext cx="3657600" cy="27432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3657600"/>
            <a:ext cx="5486399" cy="50292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
        <p:nvSpPr>
          <p:cNvPr id="2" name="Date Placeholder 1"/>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AD3BE5-C250-F942-B558-DF2ECC3780B4}" type="datetimeFigureOut">
              <a:rPr lang="en-US" smtClean="0"/>
              <a:t>5/1/2021</a:t>
            </a:fld>
            <a:endParaRPr lang="en-US"/>
          </a:p>
        </p:txBody>
      </p:sp>
      <p:sp>
        <p:nvSpPr>
          <p:cNvPr id="5" name="Slide Number Placeholder 4"/>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CF060F-0513-A245-8402-ABC919D6F356}" type="slidenum">
              <a:rPr lang="en-US" smtClean="0"/>
              <a:t>‹#›</a:t>
            </a:fld>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Header Placeholder 6"/>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Tree>
    <p:extLst>
      <p:ext uri="{BB962C8B-B14F-4D97-AF65-F5344CB8AC3E}">
        <p14:creationId xmlns:p14="http://schemas.microsoft.com/office/powerpoint/2010/main" val="1379233655"/>
      </p:ext>
    </p:extLst>
  </p:cSld>
  <p:clrMap bg1="lt1" tx1="dk1" bg2="dk2" tx2="lt2" accent1="accent1" accent2="accent2" accent3="accent3" accent4="accent4" accent5="accent5" accent6="accent6" hlink="hlink" folHlink="folHlink"/>
  <p:hf hdr="0" ftr="0" dt="0"/>
  <p:notesStyle>
    <a:lvl1pPr marL="0" algn="just" defTabSz="914400" rtl="0" eaLnBrk="1" latinLnBrk="0" hangingPunct="1">
      <a:defRPr sz="1000" kern="1200">
        <a:solidFill>
          <a:schemeClr val="tx1"/>
        </a:solidFill>
        <a:latin typeface="Calibri" charset="0"/>
        <a:ea typeface="Calibri" charset="0"/>
        <a:cs typeface="Calibri" charset="0"/>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ieeexplore.ieee.org/xpls/abs_all.jsp?arnumber=4602670&amp;tag=1"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dl.acm.org/citation.cfm?id=1646374"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3" Type="http://schemas.openxmlformats.org/officeDocument/2006/relationships/hyperlink" Target="https://www.cis.upenn.edu/~bcpierce/tapl/"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p:txBody>
          <a:bodyPr/>
          <a:lstStyle/>
          <a:p>
            <a:pPr lvl="0" algn="just"/>
            <a:r>
              <a:rPr lang="en" sz="1000" dirty="0">
                <a:solidFill>
                  <a:srgbClr val="FF0000"/>
                </a:solidFill>
              </a:rPr>
              <a:t>{HEADSHOT}</a:t>
            </a:r>
            <a:endParaRPr lang="en-US" sz="1000" dirty="0">
              <a:solidFill>
                <a:srgbClr val="FF0000"/>
              </a:solidFill>
            </a:endParaRPr>
          </a:p>
          <a:p>
            <a:pPr lvl="0" algn="just"/>
            <a:endParaRPr lang="en-US" sz="1000" dirty="0">
              <a:solidFill>
                <a:srgbClr val="FF0000"/>
              </a:solidFill>
            </a:endParaRPr>
          </a:p>
          <a:p>
            <a:pPr lvl="0" algn="just"/>
            <a:r>
              <a:rPr lang="en" sz="1000" dirty="0"/>
              <a:t>This lesson introduces a popular kind of static analysis called type systems.</a:t>
            </a:r>
          </a:p>
          <a:p>
            <a:pPr lvl="0" algn="just"/>
            <a:endParaRPr lang="en" sz="1000" dirty="0"/>
          </a:p>
          <a:p>
            <a:pPr lvl="0" algn="just"/>
            <a:r>
              <a:rPr lang="en" sz="1000" dirty="0"/>
              <a:t>Type systems are often specified as part of the programming language, and built into compilers or interpreters for the language.</a:t>
            </a:r>
          </a:p>
          <a:p>
            <a:pPr lvl="0" algn="just"/>
            <a:endParaRPr lang="en" sz="1000" dirty="0"/>
          </a:p>
          <a:p>
            <a:pPr lvl="0" algn="just"/>
            <a:r>
              <a:rPr lang="en" sz="1000" dirty="0"/>
              <a:t>The main purpose of a type system is to reduce the possibility of bugs by checking for logic errors.  A common example of such an error is applying an operation to operands that does not make sense, such as adding an integer to a string in a Java program.</a:t>
            </a:r>
          </a:p>
          <a:p>
            <a:pPr lvl="0" algn="just"/>
            <a:endParaRPr lang="en" sz="1000" dirty="0"/>
          </a:p>
          <a:p>
            <a:pPr lvl="0" algn="just"/>
            <a:r>
              <a:rPr lang="en" sz="1000" dirty="0"/>
              <a:t>A type system checks for such errors using a collection of rules which assign types to different parts of the program, such as variables, expressions, and functions.</a:t>
            </a:r>
          </a:p>
          <a:p>
            <a:pPr lvl="0" algn="just"/>
            <a:endParaRPr lang="en" sz="1000" dirty="0"/>
          </a:p>
          <a:p>
            <a:pPr lvl="0" algn="just"/>
            <a:r>
              <a:rPr lang="en" sz="1000" dirty="0"/>
              <a:t>We will learn about the notation for type systems, various useful properties of type systems, and how type systems can even be used for describing other kinds of static analyses.</a:t>
            </a:r>
          </a:p>
          <a:p>
            <a:pPr lvl="0" algn="just"/>
            <a:endParaRPr lang="en" sz="1000" dirty="0"/>
          </a:p>
          <a:p>
            <a:pPr lvl="0" algn="just"/>
            <a:endParaRPr lang="en" sz="1000" dirty="0"/>
          </a:p>
          <a:p>
            <a:pPr lvl="0" algn="just"/>
            <a:endParaRPr lang="en" sz="1000" dirty="0"/>
          </a:p>
        </p:txBody>
      </p:sp>
      <p:sp>
        <p:nvSpPr>
          <p:cNvPr id="3" name="Slide Image Placeholder 2"/>
          <p:cNvSpPr>
            <a:spLocks noGrp="1" noRot="1" noChangeAspect="1"/>
          </p:cNvSpPr>
          <p:nvPr>
            <p:ph type="sldImg"/>
          </p:nvPr>
        </p:nvSpPr>
        <p:spPr>
          <a:xfrm>
            <a:off x="777875" y="685800"/>
            <a:ext cx="3657600" cy="2743200"/>
          </a:xfrm>
        </p:spPr>
      </p:sp>
      <p:sp>
        <p:nvSpPr>
          <p:cNvPr id="2" name="Slide Number Placeholder 1"/>
          <p:cNvSpPr>
            <a:spLocks noGrp="1"/>
          </p:cNvSpPr>
          <p:nvPr>
            <p:ph type="sldNum" sz="quarter" idx="10"/>
          </p:nvPr>
        </p:nvSpPr>
        <p:spPr/>
        <p:txBody>
          <a:bodyPr/>
          <a:lstStyle/>
          <a:p>
            <a:fld id="{34CF060F-0513-A245-8402-ABC919D6F356}" type="slidenum">
              <a:rPr lang="en-US" smtClean="0"/>
              <a:t>1</a:t>
            </a:fld>
            <a:endParaRPr lang="en-US"/>
          </a:p>
        </p:txBody>
      </p:sp>
    </p:spTree>
    <p:extLst>
      <p:ext uri="{BB962C8B-B14F-4D97-AF65-F5344CB8AC3E}">
        <p14:creationId xmlns:p14="http://schemas.microsoft.com/office/powerpoint/2010/main" val="841553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50" name="Shape 150"/>
          <p:cNvSpPr txBox="1">
            <a:spLocks noGrp="1"/>
          </p:cNvSpPr>
          <p:nvPr>
            <p:ph type="body" idx="1"/>
          </p:nvPr>
        </p:nvSpPr>
        <p:spPr/>
        <p:txBody>
          <a:bodyPr/>
          <a:lstStyle/>
          <a:p>
            <a:pPr lvl="0"/>
            <a:r>
              <a:rPr lang="en" sz="1000" dirty="0">
                <a:solidFill>
                  <a:srgbClr val="FF0000"/>
                </a:solidFill>
              </a:rPr>
              <a:t>{QUIZ SLIDE}</a:t>
            </a:r>
          </a:p>
          <a:p>
            <a:pPr lvl="0"/>
            <a:endParaRPr lang="en" sz="1000" dirty="0"/>
          </a:p>
          <a:p>
            <a:pPr lvl="0"/>
            <a:r>
              <a:rPr lang="en" sz="1000" dirty="0"/>
              <a:t>To check your understanding of this language, let’s do a quiz. Here we’ve listed five short programs:</a:t>
            </a:r>
            <a:endParaRPr lang="en-US" sz="1000" dirty="0"/>
          </a:p>
          <a:p>
            <a:pPr lvl="0"/>
            <a:endParaRPr lang="en-US" sz="1000" dirty="0"/>
          </a:p>
          <a:p>
            <a:pPr marL="171450" lvl="0" indent="-171450">
              <a:buFontTx/>
              <a:buChar char="-"/>
            </a:pPr>
            <a:r>
              <a:rPr lang="en" sz="1000" dirty="0"/>
              <a:t>lambda x of type </a:t>
            </a:r>
            <a:r>
              <a:rPr lang="en" sz="1000" dirty="0" err="1"/>
              <a:t>int</a:t>
            </a:r>
            <a:r>
              <a:rPr lang="en" sz="1000" dirty="0"/>
              <a:t> yielding x plus x</a:t>
            </a:r>
            <a:endParaRPr lang="en-US" sz="1000" dirty="0"/>
          </a:p>
          <a:p>
            <a:pPr marL="171450" lvl="0" indent="-171450">
              <a:buFontTx/>
              <a:buChar char="-"/>
            </a:pPr>
            <a:r>
              <a:rPr lang="en" sz="1000" dirty="0"/>
              <a:t>lambda x of type </a:t>
            </a:r>
            <a:r>
              <a:rPr lang="en" sz="1000" dirty="0" err="1"/>
              <a:t>int</a:t>
            </a:r>
            <a:r>
              <a:rPr lang="en" sz="1000" dirty="0"/>
              <a:t> yielding x plus x, applied to 10</a:t>
            </a:r>
            <a:endParaRPr lang="en-US" sz="1000" dirty="0"/>
          </a:p>
          <a:p>
            <a:pPr marL="171450" lvl="0" indent="-171450">
              <a:buFontTx/>
              <a:buChar char="-"/>
            </a:pPr>
            <a:r>
              <a:rPr lang="en" sz="1000" dirty="0"/>
              <a:t>42 applied to lambda x of type </a:t>
            </a:r>
            <a:r>
              <a:rPr lang="en" sz="1000" dirty="0" err="1"/>
              <a:t>int</a:t>
            </a:r>
            <a:r>
              <a:rPr lang="en" sz="1000" dirty="0"/>
              <a:t> yielding x plus 5</a:t>
            </a:r>
            <a:endParaRPr lang="en-US" sz="1000" dirty="0"/>
          </a:p>
          <a:p>
            <a:pPr marL="171450" lvl="0" indent="-171450">
              <a:buFontTx/>
              <a:buChar char="-"/>
            </a:pPr>
            <a:r>
              <a:rPr lang="en" sz="1000" dirty="0"/>
              <a:t>lambda x of type </a:t>
            </a:r>
            <a:r>
              <a:rPr lang="en" sz="1000" dirty="0" err="1"/>
              <a:t>int</a:t>
            </a:r>
            <a:r>
              <a:rPr lang="en" sz="1000" dirty="0"/>
              <a:t> yielding (lambda y of type </a:t>
            </a:r>
            <a:r>
              <a:rPr lang="en" sz="1000" dirty="0" err="1"/>
              <a:t>int</a:t>
            </a:r>
            <a:r>
              <a:rPr lang="en" sz="1000" dirty="0"/>
              <a:t> which in turn yields x plus y)</a:t>
            </a:r>
            <a:endParaRPr lang="en-US" sz="1000" dirty="0"/>
          </a:p>
          <a:p>
            <a:pPr marL="171450" lvl="0" indent="-171450">
              <a:buFontTx/>
              <a:buChar char="-"/>
            </a:pPr>
            <a:r>
              <a:rPr lang="en" sz="1000" dirty="0"/>
              <a:t>lambda x of type </a:t>
            </a:r>
            <a:r>
              <a:rPr lang="en" sz="1000" dirty="0" err="1"/>
              <a:t>int</a:t>
            </a:r>
            <a:r>
              <a:rPr lang="en" sz="1000" dirty="0"/>
              <a:t> yielding x, plus 10</a:t>
            </a:r>
          </a:p>
          <a:p>
            <a:pPr lvl="0"/>
            <a:endParaRPr lang="en" sz="1000" dirty="0"/>
          </a:p>
          <a:p>
            <a:pPr lvl="0"/>
            <a:r>
              <a:rPr lang="en" sz="1000" dirty="0"/>
              <a:t>Write the type of each program in the box beside it, or NONE if it is not </a:t>
            </a:r>
            <a:r>
              <a:rPr lang="en" sz="1000" dirty="0" err="1"/>
              <a:t>typeable</a:t>
            </a:r>
            <a:r>
              <a:rPr lang="en" sz="1000" dirty="0"/>
              <a:t>.  Note that, in our type system, each </a:t>
            </a:r>
            <a:r>
              <a:rPr lang="en" sz="1000" dirty="0" err="1"/>
              <a:t>typeable</a:t>
            </a:r>
            <a:r>
              <a:rPr lang="en" sz="1000" dirty="0"/>
              <a:t> program is guaranteed to have a unique type, so there will not be any ambiguity in the type of these expressions; please use parentheses to disambiguate the type if needed.</a:t>
            </a:r>
          </a:p>
        </p:txBody>
      </p:sp>
      <p:sp>
        <p:nvSpPr>
          <p:cNvPr id="2" name="Slide Number Placeholder 1"/>
          <p:cNvSpPr>
            <a:spLocks noGrp="1"/>
          </p:cNvSpPr>
          <p:nvPr>
            <p:ph type="sldNum" sz="quarter" idx="10"/>
          </p:nvPr>
        </p:nvSpPr>
        <p:spPr/>
        <p:txBody>
          <a:bodyPr/>
          <a:lstStyle/>
          <a:p>
            <a:fld id="{34CF060F-0513-A245-8402-ABC919D6F356}" type="slidenum">
              <a:rPr lang="en-US" smtClean="0"/>
              <a:pPr/>
              <a:t>10</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367224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7" name="Shape 157"/>
          <p:cNvSpPr txBox="1">
            <a:spLocks noGrp="1"/>
          </p:cNvSpPr>
          <p:nvPr>
            <p:ph type="body" idx="1"/>
          </p:nvPr>
        </p:nvSpPr>
        <p:spPr/>
        <p:txBody>
          <a:bodyPr/>
          <a:lstStyle/>
          <a:p>
            <a:pPr lvl="0"/>
            <a:r>
              <a:rPr lang="en" sz="1000" dirty="0">
                <a:solidFill>
                  <a:srgbClr val="FF0000"/>
                </a:solidFill>
              </a:rPr>
              <a:t>{SOLUTION SLIDE}</a:t>
            </a:r>
          </a:p>
          <a:p>
            <a:pPr lvl="0"/>
            <a:endParaRPr lang="en" sz="1000" dirty="0"/>
          </a:p>
          <a:p>
            <a:pPr lvl="0"/>
            <a:r>
              <a:rPr lang="en" sz="1000" dirty="0"/>
              <a:t>The first program, lambda x of type </a:t>
            </a:r>
            <a:r>
              <a:rPr lang="en" sz="1000" dirty="0" err="1"/>
              <a:t>int</a:t>
            </a:r>
            <a:r>
              <a:rPr lang="en" sz="1000" dirty="0"/>
              <a:t> yields x plus x, is a function that takes an integer and yields the expression x plus x (it is a function that doubles its input). The type of this expression is therefore </a:t>
            </a:r>
            <a:r>
              <a:rPr lang="en" sz="1000" dirty="0" err="1"/>
              <a:t>int</a:t>
            </a:r>
            <a:r>
              <a:rPr lang="en" sz="1000" dirty="0"/>
              <a:t> arrow int.</a:t>
            </a:r>
          </a:p>
          <a:p>
            <a:pPr lvl="0"/>
            <a:endParaRPr lang="en" sz="1000" dirty="0"/>
          </a:p>
          <a:p>
            <a:pPr lvl="0"/>
            <a:r>
              <a:rPr lang="en" sz="1000" dirty="0"/>
              <a:t>The second program takes the function in the first program and applies it to the number 10. The result of this program is 20, which has the type int.</a:t>
            </a:r>
          </a:p>
          <a:p>
            <a:pPr lvl="0"/>
            <a:endParaRPr lang="en" sz="1000" dirty="0"/>
          </a:p>
          <a:p>
            <a:pPr lvl="0"/>
            <a:r>
              <a:rPr lang="en" sz="1000" dirty="0"/>
              <a:t>The third program is not </a:t>
            </a:r>
            <a:r>
              <a:rPr lang="en" sz="1000" dirty="0" err="1"/>
              <a:t>typeable</a:t>
            </a:r>
            <a:r>
              <a:rPr lang="en" sz="1000" dirty="0"/>
              <a:t> as it violates a requirement of function calls, namely, that the first expression in the pair must be a function, whereas here it is an integer 42.</a:t>
            </a:r>
          </a:p>
          <a:p>
            <a:pPr lvl="0"/>
            <a:endParaRPr lang="en" sz="1000" dirty="0"/>
          </a:p>
          <a:p>
            <a:pPr lvl="0"/>
            <a:r>
              <a:rPr lang="en" sz="1000" dirty="0"/>
              <a:t>The next program is a bit trickier: it takes an integer x and returns a function that takes a number and adds it to x. So the type for the whole expression is the compound type </a:t>
            </a:r>
            <a:r>
              <a:rPr lang="en" sz="1000" dirty="0" err="1"/>
              <a:t>int</a:t>
            </a:r>
            <a:r>
              <a:rPr lang="en" sz="1000" dirty="0"/>
              <a:t> arrow (</a:t>
            </a:r>
            <a:r>
              <a:rPr lang="en" sz="1000" dirty="0" err="1"/>
              <a:t>int</a:t>
            </a:r>
            <a:r>
              <a:rPr lang="en" sz="1000" dirty="0"/>
              <a:t> arrow </a:t>
            </a:r>
            <a:r>
              <a:rPr lang="en" sz="1000" dirty="0" err="1"/>
              <a:t>int</a:t>
            </a:r>
            <a:r>
              <a:rPr lang="en" sz="1000" dirty="0"/>
              <a:t>), where we put parentheses around the latter two </a:t>
            </a:r>
            <a:r>
              <a:rPr lang="en" sz="1000" dirty="0" err="1"/>
              <a:t>ints</a:t>
            </a:r>
            <a:r>
              <a:rPr lang="en" sz="1000" dirty="0"/>
              <a:t> to disambiguate the type. (Putting parentheses around the first two </a:t>
            </a:r>
            <a:r>
              <a:rPr lang="en" sz="1000" dirty="0" err="1"/>
              <a:t>ints</a:t>
            </a:r>
            <a:r>
              <a:rPr lang="en" sz="1000" dirty="0"/>
              <a:t> would be the type of a function which takes a function from </a:t>
            </a:r>
            <a:r>
              <a:rPr lang="en" sz="1000" dirty="0" err="1"/>
              <a:t>int</a:t>
            </a:r>
            <a:r>
              <a:rPr lang="en" sz="1000" dirty="0"/>
              <a:t> to </a:t>
            </a:r>
            <a:r>
              <a:rPr lang="en" sz="1000" dirty="0" err="1"/>
              <a:t>int</a:t>
            </a:r>
            <a:r>
              <a:rPr lang="en" sz="1000" dirty="0"/>
              <a:t>, and returns an int.)</a:t>
            </a:r>
          </a:p>
          <a:p>
            <a:pPr lvl="0"/>
            <a:endParaRPr lang="en" sz="1000" dirty="0"/>
          </a:p>
          <a:p>
            <a:pPr lvl="0"/>
            <a:r>
              <a:rPr lang="en" sz="1000" dirty="0"/>
              <a:t>The last program is not </a:t>
            </a:r>
            <a:r>
              <a:rPr lang="en" sz="1000" dirty="0" err="1"/>
              <a:t>typeable</a:t>
            </a:r>
            <a:r>
              <a:rPr lang="en" sz="1000" dirty="0"/>
              <a:t> as it violates a requirement of the plus operation, namely, that both its operands be integers, whereas here one of the operands is a function.</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11</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78237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p:txBody>
          <a:bodyPr/>
          <a:lstStyle/>
          <a:p>
            <a:pPr lvl="0"/>
            <a:r>
              <a:rPr lang="en" sz="1000"/>
              <a:t>Now that we have a better understanding of what types are, we will learn how to compute with them: that is, how to actually analyze programs using type systems. </a:t>
            </a:r>
          </a:p>
          <a:p>
            <a:pPr lvl="0"/>
            <a:endParaRPr lang="en" sz="1000" dirty="0"/>
          </a:p>
          <a:p>
            <a:pPr lvl="0"/>
            <a:r>
              <a:rPr lang="en" sz="1000" dirty="0"/>
              <a:t>Type systems have a well-developed notation for expressing these sorts of analyses. In fact, a major part of defining a type system involves defining a set of rules showing how to check that a given program has a given type.</a:t>
            </a:r>
          </a:p>
          <a:p>
            <a:pPr lvl="0"/>
            <a:endParaRPr lang="en" sz="1000" dirty="0"/>
          </a:p>
          <a:p>
            <a:pPr lvl="0"/>
            <a:r>
              <a:rPr lang="en" sz="1000" dirty="0"/>
              <a:t>In the next several slides, we will provide the notation for type systems, which consists of a set of rules that can be used to check that a given program has a given type.  Later on in the lesson, we will discuss important properties of type systems, including how to infer the type automatically for a given program.  Finally, we will see how to use the notation of types to describe other static analyses.</a:t>
            </a:r>
          </a:p>
        </p:txBody>
      </p:sp>
      <p:sp>
        <p:nvSpPr>
          <p:cNvPr id="2" name="Slide Number Placeholder 1"/>
          <p:cNvSpPr>
            <a:spLocks noGrp="1"/>
          </p:cNvSpPr>
          <p:nvPr>
            <p:ph type="sldNum" sz="quarter" idx="10"/>
          </p:nvPr>
        </p:nvSpPr>
        <p:spPr/>
        <p:txBody>
          <a:bodyPr/>
          <a:lstStyle/>
          <a:p>
            <a:fld id="{34CF060F-0513-A245-8402-ABC919D6F356}" type="slidenum">
              <a:rPr lang="en-US" smtClean="0"/>
              <a:pPr/>
              <a:t>12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674578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p:txBody>
          <a:bodyPr/>
          <a:lstStyle/>
          <a:p>
            <a:pPr lvl="0"/>
            <a:r>
              <a:rPr lang="en" sz="1000"/>
              <a:t>If you’ve studied formal logic, you may be familiar with logical implications: “if-then” statements. </a:t>
            </a:r>
            <a:r>
              <a:rPr lang="en" sz="1000" dirty="0"/>
              <a:t>Inference rules in type systems are “if-then” statements which are used to reason about the types of program fragments, such as variables, expressions, and functions.</a:t>
            </a:r>
          </a:p>
          <a:p>
            <a:pPr lvl="0"/>
            <a:endParaRPr lang="en" sz="1000" dirty="0"/>
          </a:p>
          <a:p>
            <a:pPr lvl="0"/>
            <a:r>
              <a:rPr lang="en" sz="1000" dirty="0"/>
              <a:t>A rule of inference takes the form, “If (hypothesis) is true, then (conclusion) is true,” where the hypothesis and the conclusion are logical formulas.</a:t>
            </a:r>
          </a:p>
          <a:p>
            <a:pPr lvl="0"/>
            <a:endParaRPr lang="en" sz="1000" dirty="0"/>
          </a:p>
          <a:p>
            <a:pPr lvl="0"/>
            <a:r>
              <a:rPr lang="en" sz="1000" dirty="0"/>
              <a:t>An example of an inference rule that might be used in a type system is: “if e1 is an </a:t>
            </a:r>
            <a:r>
              <a:rPr lang="en" sz="1000" dirty="0" err="1"/>
              <a:t>int</a:t>
            </a:r>
            <a:r>
              <a:rPr lang="en" sz="1000" dirty="0"/>
              <a:t> and e2 is a double, then e1 * e2 is a double.”</a:t>
            </a:r>
          </a:p>
          <a:p>
            <a:pPr lvl="0"/>
            <a:endParaRPr lang="en" sz="1000" dirty="0"/>
          </a:p>
          <a:p>
            <a:pPr lvl="0"/>
            <a:r>
              <a:rPr lang="en" sz="1000" dirty="0"/>
              <a:t>Now let’s start developing a standard notation for expressing inference rules.</a:t>
            </a:r>
          </a:p>
        </p:txBody>
      </p:sp>
      <p:sp>
        <p:nvSpPr>
          <p:cNvPr id="2" name="Slide Number Placeholder 1"/>
          <p:cNvSpPr>
            <a:spLocks noGrp="1"/>
          </p:cNvSpPr>
          <p:nvPr>
            <p:ph type="sldNum" sz="quarter" idx="10"/>
          </p:nvPr>
        </p:nvSpPr>
        <p:spPr/>
        <p:txBody>
          <a:bodyPr/>
          <a:lstStyle/>
          <a:p>
            <a:fld id="{34CF060F-0513-A245-8402-ABC919D6F356}" type="slidenum">
              <a:rPr lang="en-US" smtClean="0"/>
              <a:pPr/>
              <a:t>13</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067080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txBox="1">
            <a:spLocks noGrp="1"/>
          </p:cNvSpPr>
          <p:nvPr>
            <p:ph type="body" idx="1"/>
          </p:nvPr>
        </p:nvSpPr>
        <p:spPr/>
        <p:txBody>
          <a:bodyPr/>
          <a:lstStyle/>
          <a:p>
            <a:pPr lvl="0"/>
            <a:r>
              <a:rPr lang="en" sz="1000" dirty="0"/>
              <a:t>To build this notation, we’ll begin with a few small building blocks and then gradually add features as needed.</a:t>
            </a:r>
          </a:p>
          <a:p>
            <a:pPr lvl="0"/>
            <a:endParaRPr lang="en" sz="1000" dirty="0"/>
          </a:p>
          <a:p>
            <a:pPr lvl="0"/>
            <a:r>
              <a:rPr lang="en" sz="1000" dirty="0"/>
              <a:t>The building blocks we will use are: </a:t>
            </a:r>
            <a:endParaRPr lang="en-US" sz="1000" dirty="0"/>
          </a:p>
          <a:p>
            <a:pPr lvl="0"/>
            <a:endParaRPr lang="en-US" sz="1000" dirty="0"/>
          </a:p>
          <a:p>
            <a:pPr marL="171450" lvl="0" indent="-171450">
              <a:buFontTx/>
              <a:buChar char="-"/>
            </a:pPr>
            <a:r>
              <a:rPr lang="en" sz="1000" dirty="0"/>
              <a:t>the inverted-V to represent the logical “and” operation, also called the “conjunction” operator</a:t>
            </a:r>
            <a:endParaRPr lang="en-US" sz="1000" dirty="0"/>
          </a:p>
          <a:p>
            <a:pPr marL="171450" lvl="0" indent="-171450">
              <a:buFontTx/>
              <a:buChar char="-"/>
            </a:pPr>
            <a:r>
              <a:rPr lang="en" sz="1000" dirty="0"/>
              <a:t>the rightward-pointing arrow to represent logical implication (that is, the “if-then” operation), and</a:t>
            </a:r>
            <a:endParaRPr lang="en-US" sz="1000" dirty="0"/>
          </a:p>
          <a:p>
            <a:pPr marL="171450" lvl="0" indent="-171450">
              <a:buFontTx/>
              <a:buChar char="-"/>
            </a:pPr>
            <a:r>
              <a:rPr lang="en" sz="1000" dirty="0"/>
              <a:t>the expression x-colon-t to represent the statement “x has type t”</a:t>
            </a:r>
          </a:p>
          <a:p>
            <a:pPr lvl="0"/>
            <a:endParaRPr lang="en" sz="1000" dirty="0"/>
          </a:p>
          <a:p>
            <a:pPr lvl="0"/>
            <a:r>
              <a:rPr lang="en" sz="1000" dirty="0"/>
              <a:t>When reading logical formulas aloud, the inverted-V can be read as the word “and”, and the arrow symbol can be read as the word “implies.”</a:t>
            </a:r>
          </a:p>
        </p:txBody>
      </p:sp>
      <p:sp>
        <p:nvSpPr>
          <p:cNvPr id="2" name="Slide Number Placeholder 1"/>
          <p:cNvSpPr>
            <a:spLocks noGrp="1"/>
          </p:cNvSpPr>
          <p:nvPr>
            <p:ph type="sldNum" sz="quarter" idx="10"/>
          </p:nvPr>
        </p:nvSpPr>
        <p:spPr/>
        <p:txBody>
          <a:bodyPr/>
          <a:lstStyle/>
          <a:p>
            <a:fld id="{34CF060F-0513-A245-8402-ABC919D6F356}" type="slidenum">
              <a:rPr lang="en-US" smtClean="0"/>
              <a:pPr/>
              <a:t>14</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781371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p:txBody>
          <a:bodyPr/>
          <a:lstStyle/>
          <a:p>
            <a:pPr lvl="0"/>
            <a:r>
              <a:rPr lang="en" sz="1000" dirty="0"/>
              <a:t>Let’s see how we can express the following English sentence in our notation for rules of inference.</a:t>
            </a:r>
            <a:endParaRPr lang="en-US" sz="1000" dirty="0"/>
          </a:p>
          <a:p>
            <a:pPr lvl="0"/>
            <a:endParaRPr lang="en-US" sz="1000" dirty="0"/>
          </a:p>
          <a:p>
            <a:pPr lvl="0" algn="ctr"/>
            <a:r>
              <a:rPr lang="en" sz="1000" dirty="0"/>
              <a:t>“If e1 has type </a:t>
            </a:r>
            <a:r>
              <a:rPr lang="en" sz="1000" dirty="0" err="1"/>
              <a:t>int</a:t>
            </a:r>
            <a:r>
              <a:rPr lang="en" sz="1000" dirty="0"/>
              <a:t> and e2 has type </a:t>
            </a:r>
            <a:r>
              <a:rPr lang="en" sz="1000" dirty="0" err="1"/>
              <a:t>int</a:t>
            </a:r>
            <a:r>
              <a:rPr lang="en" sz="1000" dirty="0"/>
              <a:t>, then e1+e2 has type int.”</a:t>
            </a:r>
          </a:p>
          <a:p>
            <a:pPr lvl="0"/>
            <a:endParaRPr lang="en" sz="1000" dirty="0"/>
          </a:p>
          <a:p>
            <a:pPr lvl="0"/>
            <a:r>
              <a:rPr lang="en" sz="1000" dirty="0"/>
              <a:t>First, we can group the first two type declarations together with an inverted-V to represent their conjunction by the logical “and”.</a:t>
            </a:r>
            <a:endParaRPr lang="en-US" sz="1000" dirty="0"/>
          </a:p>
          <a:p>
            <a:pPr lvl="0"/>
            <a:endParaRPr lang="en" sz="1000" dirty="0"/>
          </a:p>
          <a:p>
            <a:pPr lvl="0"/>
            <a:r>
              <a:rPr lang="en" sz="1000" dirty="0"/>
              <a:t>Then we can replace the “if X then Y” construction with “X arrow Y,” where X is the conjoined hypotheses and Y is the conclusion “e1+e2 has type </a:t>
            </a:r>
            <a:r>
              <a:rPr lang="en" sz="1000" dirty="0" err="1"/>
              <a:t>int</a:t>
            </a:r>
            <a:r>
              <a:rPr lang="en" sz="1000" dirty="0"/>
              <a:t>”.</a:t>
            </a:r>
            <a:endParaRPr lang="en-US" sz="1000" dirty="0"/>
          </a:p>
          <a:p>
            <a:pPr lvl="0"/>
            <a:endParaRPr lang="en" sz="1000" dirty="0"/>
          </a:p>
          <a:p>
            <a:pPr lvl="0"/>
            <a:r>
              <a:rPr lang="en" sz="1000" dirty="0"/>
              <a:t>Finally, we can replace the phrases “X has type </a:t>
            </a:r>
            <a:r>
              <a:rPr lang="en" sz="1000" dirty="0" err="1"/>
              <a:t>int</a:t>
            </a:r>
            <a:r>
              <a:rPr lang="en" sz="1000" dirty="0"/>
              <a:t>” with the notation “X colon </a:t>
            </a:r>
            <a:r>
              <a:rPr lang="en" sz="1000" dirty="0" err="1"/>
              <a:t>int</a:t>
            </a:r>
            <a:r>
              <a:rPr lang="en" sz="1000" dirty="0"/>
              <a:t>”, giving us the following inference rule:</a:t>
            </a:r>
          </a:p>
          <a:p>
            <a:pPr lvl="0"/>
            <a:endParaRPr lang="en-US" sz="1000" dirty="0"/>
          </a:p>
          <a:p>
            <a:pPr lvl="0" algn="ctr"/>
            <a:r>
              <a:rPr lang="en" sz="1000" dirty="0"/>
              <a:t>“e1 has type </a:t>
            </a:r>
            <a:r>
              <a:rPr lang="en" sz="1000" dirty="0" err="1"/>
              <a:t>int</a:t>
            </a:r>
            <a:r>
              <a:rPr lang="en" sz="1000" dirty="0"/>
              <a:t> and e2 has type </a:t>
            </a:r>
            <a:r>
              <a:rPr lang="en" sz="1000" dirty="0" err="1"/>
              <a:t>int</a:t>
            </a:r>
            <a:r>
              <a:rPr lang="en" sz="1000" dirty="0"/>
              <a:t> implies e1 plus e2 has type </a:t>
            </a:r>
            <a:r>
              <a:rPr lang="en" sz="1000" dirty="0" err="1"/>
              <a:t>int</a:t>
            </a:r>
            <a:r>
              <a:rPr lang="en" sz="1000" dirty="0"/>
              <a:t>”</a:t>
            </a:r>
          </a:p>
        </p:txBody>
      </p:sp>
      <p:sp>
        <p:nvSpPr>
          <p:cNvPr id="2" name="Slide Number Placeholder 1"/>
          <p:cNvSpPr>
            <a:spLocks noGrp="1"/>
          </p:cNvSpPr>
          <p:nvPr>
            <p:ph type="sldNum" sz="quarter" idx="10"/>
          </p:nvPr>
        </p:nvSpPr>
        <p:spPr/>
        <p:txBody>
          <a:bodyPr/>
          <a:lstStyle/>
          <a:p>
            <a:fld id="{34CF060F-0513-A245-8402-ABC919D6F356}" type="slidenum">
              <a:rPr lang="en-US" smtClean="0"/>
              <a:pPr/>
              <a:t>15</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654416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p:txBody>
          <a:bodyPr/>
          <a:lstStyle/>
          <a:p>
            <a:pPr lvl="0"/>
            <a:r>
              <a:rPr lang="en" sz="1000" dirty="0"/>
              <a:t>Observe that in this formulation of the statement, we have two separate hypotheses which have been conjoined to form a compound hypothesis. Each separate hypothesis must be true in order to guarantee that the conclusion is true.</a:t>
            </a:r>
          </a:p>
          <a:p>
            <a:pPr lvl="0"/>
            <a:endParaRPr lang="en" sz="1000" dirty="0"/>
          </a:p>
          <a:p>
            <a:pPr lvl="0"/>
            <a:r>
              <a:rPr lang="en" sz="1000" dirty="0"/>
              <a:t>In general, inference rules have the form</a:t>
            </a:r>
          </a:p>
          <a:p>
            <a:pPr lvl="0"/>
            <a:endParaRPr lang="en-US" sz="1000" dirty="0"/>
          </a:p>
          <a:p>
            <a:pPr lvl="0" algn="ctr"/>
            <a:r>
              <a:rPr lang="en" sz="1000" dirty="0"/>
              <a:t>Hypothesis 1 and Hypothesis 2 and so-forth </a:t>
            </a:r>
            <a:r>
              <a:rPr lang="en" sz="1000" dirty="0" err="1"/>
              <a:t>upto</a:t>
            </a:r>
            <a:r>
              <a:rPr lang="en" sz="1000" dirty="0"/>
              <a:t> Hypothesis N implies Conclusion.</a:t>
            </a:r>
          </a:p>
          <a:p>
            <a:pPr lvl="0"/>
            <a:endParaRPr lang="en-US" sz="1000" dirty="0"/>
          </a:p>
          <a:p>
            <a:pPr lvl="0"/>
            <a:r>
              <a:rPr lang="en" sz="1000" dirty="0"/>
              <a:t>An inference rule may have an arbitrary (but finite) number of hypotheses that must be fulfilled to guarantee the conclusion.</a:t>
            </a:r>
          </a:p>
        </p:txBody>
      </p:sp>
      <p:sp>
        <p:nvSpPr>
          <p:cNvPr id="2" name="Slide Number Placeholder 1"/>
          <p:cNvSpPr>
            <a:spLocks noGrp="1"/>
          </p:cNvSpPr>
          <p:nvPr>
            <p:ph type="sldNum" sz="quarter" idx="10"/>
          </p:nvPr>
        </p:nvSpPr>
        <p:spPr/>
        <p:txBody>
          <a:bodyPr/>
          <a:lstStyle/>
          <a:p>
            <a:fld id="{34CF060F-0513-A245-8402-ABC919D6F356}" type="slidenum">
              <a:rPr lang="en-US" smtClean="0"/>
              <a:pPr/>
              <a:t>16</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520124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p:txBody>
          <a:bodyPr/>
          <a:lstStyle/>
          <a:p>
            <a:pPr lvl="0"/>
            <a:r>
              <a:rPr lang="en" sz="1000" dirty="0"/>
              <a:t>Traditionally, inference rules are written in the following way.</a:t>
            </a:r>
          </a:p>
          <a:p>
            <a:pPr lvl="0"/>
            <a:endParaRPr lang="en-US" sz="1000" dirty="0"/>
          </a:p>
          <a:p>
            <a:pPr lvl="0"/>
            <a:r>
              <a:rPr lang="en" sz="1000" dirty="0"/>
              <a:t>Each inference rule has one conclusion and zero, one, or more hypotheses. The hypotheses are considered to be conjoined (“and”-</a:t>
            </a:r>
            <a:r>
              <a:rPr lang="en" sz="1000" dirty="0" err="1"/>
              <a:t>ed</a:t>
            </a:r>
            <a:r>
              <a:rPr lang="en" sz="1000" dirty="0"/>
              <a:t>) together: they must all be true in order to derive the conclusion. Inference rules without any hypotheses are called “axioms”: their conclusions are statements we take to be fact without any preconditions. </a:t>
            </a:r>
          </a:p>
          <a:p>
            <a:pPr lvl="0"/>
            <a:endParaRPr lang="en" sz="1000" dirty="0"/>
          </a:p>
          <a:p>
            <a:pPr lvl="0"/>
            <a:r>
              <a:rPr lang="en" sz="1000" dirty="0"/>
              <a:t>The hypotheses and conclusions all take the following form </a:t>
            </a:r>
            <a:r>
              <a:rPr lang="en" sz="1000" dirty="0">
                <a:solidFill>
                  <a:srgbClr val="FF0000"/>
                </a:solidFill>
              </a:rPr>
              <a:t>[point to “|- e : t”]</a:t>
            </a:r>
            <a:r>
              <a:rPr lang="en" sz="1000" dirty="0"/>
              <a:t> where e is an expression and t is a type. This statement is called a “type judgment.” The pipe symbol followed by a hyphen is a symbol denoting the phrase, “it is provable that.”</a:t>
            </a:r>
          </a:p>
          <a:p>
            <a:pPr lvl="0"/>
            <a:endParaRPr lang="en" sz="1000" dirty="0"/>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17</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11354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p:txBody>
          <a:bodyPr/>
          <a:lstStyle/>
          <a:p>
            <a:pPr lvl="0"/>
            <a:r>
              <a:rPr lang="en" sz="1000" dirty="0"/>
              <a:t>Let’s start building the type system for our example language by focusing on the rules for integers.</a:t>
            </a:r>
          </a:p>
          <a:p>
            <a:pPr lvl="0"/>
            <a:endParaRPr lang="en" sz="1000" dirty="0"/>
          </a:p>
          <a:p>
            <a:pPr lvl="0"/>
            <a:r>
              <a:rPr lang="en" sz="1000" dirty="0"/>
              <a:t>The first rule we establish is that it is provable that </a:t>
            </a:r>
            <a:r>
              <a:rPr lang="en" sz="1000" dirty="0" err="1"/>
              <a:t>i</a:t>
            </a:r>
            <a:r>
              <a:rPr lang="en" sz="1000" dirty="0"/>
              <a:t> has type </a:t>
            </a:r>
            <a:r>
              <a:rPr lang="en" sz="1000" dirty="0" err="1"/>
              <a:t>int</a:t>
            </a:r>
            <a:r>
              <a:rPr lang="en" sz="1000" dirty="0"/>
              <a:t> for all literal integers </a:t>
            </a:r>
            <a:r>
              <a:rPr lang="en" sz="1000" dirty="0" err="1"/>
              <a:t>i</a:t>
            </a:r>
            <a:r>
              <a:rPr lang="en" sz="1000" dirty="0"/>
              <a:t>. For example we could replace the letter </a:t>
            </a:r>
            <a:r>
              <a:rPr lang="en" sz="1000" dirty="0" err="1"/>
              <a:t>i</a:t>
            </a:r>
            <a:r>
              <a:rPr lang="en" sz="1000" dirty="0"/>
              <a:t> with 0, 1, 200, -3, etc. and the rule would still hold. Strictly speaking, we refer to such a template rule as a schema.  And because there are no hypotheses in this rule, it is an axiom schema. We will name this schema [</a:t>
            </a:r>
            <a:r>
              <a:rPr lang="en" sz="1000" dirty="0" err="1"/>
              <a:t>Int</a:t>
            </a:r>
            <a:r>
              <a:rPr lang="en" sz="1000" dirty="0"/>
              <a:t>] for future reference.</a:t>
            </a:r>
          </a:p>
          <a:p>
            <a:pPr lvl="0"/>
            <a:endParaRPr lang="en" sz="1000" dirty="0"/>
          </a:p>
          <a:p>
            <a:pPr lvl="0"/>
            <a:r>
              <a:rPr lang="en" sz="1000" dirty="0"/>
              <a:t>The second rule we will establish is that if it is provable that e1 has type </a:t>
            </a:r>
            <a:r>
              <a:rPr lang="en" sz="1000" dirty="0" err="1"/>
              <a:t>int</a:t>
            </a:r>
            <a:r>
              <a:rPr lang="en" sz="1000" dirty="0"/>
              <a:t> and that e2 has type </a:t>
            </a:r>
            <a:r>
              <a:rPr lang="en" sz="1000" dirty="0" err="1"/>
              <a:t>int</a:t>
            </a:r>
            <a:r>
              <a:rPr lang="en" sz="1000" dirty="0"/>
              <a:t>, then it is provable that e1 + e2 has type int.</a:t>
            </a:r>
            <a:r>
              <a:rPr lang="en-US" sz="1000" dirty="0"/>
              <a:t>  </a:t>
            </a:r>
            <a:r>
              <a:rPr lang="en" sz="1000" dirty="0"/>
              <a:t>This is an inference rule schema (as opposed to an axiom schema) because there are more than 0 hypotheses. We will name this schema [Add].</a:t>
            </a:r>
          </a:p>
        </p:txBody>
      </p:sp>
      <p:sp>
        <p:nvSpPr>
          <p:cNvPr id="2" name="Slide Number Placeholder 1"/>
          <p:cNvSpPr>
            <a:spLocks noGrp="1"/>
          </p:cNvSpPr>
          <p:nvPr>
            <p:ph type="sldNum" sz="quarter" idx="10"/>
          </p:nvPr>
        </p:nvSpPr>
        <p:spPr/>
        <p:txBody>
          <a:bodyPr/>
          <a:lstStyle/>
          <a:p>
            <a:fld id="{34CF060F-0513-A245-8402-ABC919D6F356}" type="slidenum">
              <a:rPr lang="en-US" smtClean="0"/>
              <a:pPr/>
              <a:t>18</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084203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txBox="1">
            <a:spLocks noGrp="1"/>
          </p:cNvSpPr>
          <p:nvPr>
            <p:ph type="body" idx="1"/>
          </p:nvPr>
        </p:nvSpPr>
        <p:spPr/>
        <p:txBody>
          <a:bodyPr/>
          <a:lstStyle/>
          <a:p>
            <a:pPr lvl="0"/>
            <a:r>
              <a:rPr lang="en" sz="1000"/>
              <a:t>These rules thus serve as templates describing how to type integers and expressions containing the addition operator. </a:t>
            </a:r>
            <a:r>
              <a:rPr lang="en" sz="1000" dirty="0"/>
              <a:t>By filling in or instantiating the templates, we can produce complete </a:t>
            </a:r>
            <a:r>
              <a:rPr lang="en" sz="1000" dirty="0" err="1"/>
              <a:t>typings</a:t>
            </a:r>
            <a:r>
              <a:rPr lang="en" sz="1000" dirty="0"/>
              <a:t> for expressions.</a:t>
            </a:r>
          </a:p>
          <a:p>
            <a:pPr lvl="0"/>
            <a:endParaRPr lang="en" sz="1000" dirty="0"/>
          </a:p>
          <a:p>
            <a:pPr lvl="0"/>
            <a:r>
              <a:rPr lang="en" sz="1000" dirty="0"/>
              <a:t>Note that while hypotheses state facts about </a:t>
            </a:r>
            <a:r>
              <a:rPr lang="en" sz="1000" dirty="0" err="1"/>
              <a:t>subexpressions</a:t>
            </a:r>
            <a:r>
              <a:rPr lang="en" sz="1000" dirty="0"/>
              <a:t>, conclusions state facts about the entire expression.</a:t>
            </a:r>
          </a:p>
        </p:txBody>
      </p:sp>
      <p:sp>
        <p:nvSpPr>
          <p:cNvPr id="2" name="Slide Number Placeholder 1"/>
          <p:cNvSpPr>
            <a:spLocks noGrp="1"/>
          </p:cNvSpPr>
          <p:nvPr>
            <p:ph type="sldNum" sz="quarter" idx="10"/>
          </p:nvPr>
        </p:nvSpPr>
        <p:spPr/>
        <p:txBody>
          <a:bodyPr/>
          <a:lstStyle/>
          <a:p>
            <a:fld id="{34CF060F-0513-A245-8402-ABC919D6F356}" type="slidenum">
              <a:rPr lang="en-US" smtClean="0"/>
              <a:pPr/>
              <a:t>19</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805042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p:txBody>
          <a:bodyPr/>
          <a:lstStyle/>
          <a:p>
            <a:pPr lvl="0" algn="just"/>
            <a:r>
              <a:rPr lang="en" sz="1000" dirty="0"/>
              <a:t>Type systems are the most widely used form of static analysis.</a:t>
            </a:r>
          </a:p>
          <a:p>
            <a:pPr lvl="0" algn="just"/>
            <a:endParaRPr lang="en" sz="1000" dirty="0"/>
          </a:p>
          <a:p>
            <a:pPr lvl="0" algn="just"/>
            <a:r>
              <a:rPr lang="en" sz="1000" dirty="0"/>
              <a:t>They are used in nearly all mainstream programming languages; one reason for this is that they are widely recognized as being important for maintaining the quality of programs.</a:t>
            </a:r>
          </a:p>
          <a:p>
            <a:pPr lvl="0" algn="just"/>
            <a:endParaRPr lang="en" sz="1000" dirty="0"/>
          </a:p>
          <a:p>
            <a:pPr lvl="0" algn="just"/>
            <a:endParaRPr lang="en" sz="1000" dirty="0"/>
          </a:p>
        </p:txBody>
      </p:sp>
      <p:sp>
        <p:nvSpPr>
          <p:cNvPr id="3" name="Slide Image Placeholder 2"/>
          <p:cNvSpPr>
            <a:spLocks noGrp="1" noRot="1" noChangeAspect="1"/>
          </p:cNvSpPr>
          <p:nvPr>
            <p:ph type="sldImg"/>
          </p:nvPr>
        </p:nvSpPr>
        <p:spPr>
          <a:xfrm>
            <a:off x="777875" y="685800"/>
            <a:ext cx="3657600" cy="2743200"/>
          </a:xfrm>
        </p:spPr>
      </p:sp>
      <p:sp>
        <p:nvSpPr>
          <p:cNvPr id="2" name="Slide Number Placeholder 1"/>
          <p:cNvSpPr>
            <a:spLocks noGrp="1"/>
          </p:cNvSpPr>
          <p:nvPr>
            <p:ph type="sldNum" sz="quarter" idx="10"/>
          </p:nvPr>
        </p:nvSpPr>
        <p:spPr/>
        <p:txBody>
          <a:bodyPr/>
          <a:lstStyle/>
          <a:p>
            <a:fld id="{34CF060F-0513-A245-8402-ABC919D6F356}" type="slidenum">
              <a:rPr lang="en-US" smtClean="0"/>
              <a:t>2</a:t>
            </a:fld>
            <a:endParaRPr lang="en-US"/>
          </a:p>
        </p:txBody>
      </p:sp>
    </p:spTree>
    <p:extLst>
      <p:ext uri="{BB962C8B-B14F-4D97-AF65-F5344CB8AC3E}">
        <p14:creationId xmlns:p14="http://schemas.microsoft.com/office/powerpoint/2010/main" val="668543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p:txBody>
          <a:bodyPr/>
          <a:lstStyle/>
          <a:p>
            <a:pPr lvl="0"/>
            <a:r>
              <a:rPr lang="en" sz="1000"/>
              <a:t>Here’s an example of a type derivation for typing the expression 1 + 2.</a:t>
            </a:r>
          </a:p>
          <a:p>
            <a:pPr lvl="0"/>
            <a:endParaRPr lang="en" sz="1000" dirty="0"/>
          </a:p>
          <a:p>
            <a:pPr lvl="0"/>
            <a:r>
              <a:rPr lang="en" sz="1000" dirty="0"/>
              <a:t>We first instantiate the axiom schema [</a:t>
            </a:r>
            <a:r>
              <a:rPr lang="en" sz="1000" dirty="0" err="1"/>
              <a:t>Int</a:t>
            </a:r>
            <a:r>
              <a:rPr lang="en" sz="1000" dirty="0"/>
              <a:t>], filling in the number 1 for </a:t>
            </a:r>
            <a:r>
              <a:rPr lang="en" sz="1000" dirty="0" err="1"/>
              <a:t>i</a:t>
            </a:r>
            <a:r>
              <a:rPr lang="en" sz="1000" dirty="0"/>
              <a:t>, to produce the axiom “it is provable that 1 has type int.” Similarly, we instantiate the [</a:t>
            </a:r>
            <a:r>
              <a:rPr lang="en" sz="1000" dirty="0" err="1"/>
              <a:t>Int</a:t>
            </a:r>
            <a:r>
              <a:rPr lang="en" sz="1000" dirty="0"/>
              <a:t>] axiom schema again to produce the axiom “it is provable that 2 has type int.”</a:t>
            </a:r>
          </a:p>
          <a:p>
            <a:pPr lvl="0"/>
            <a:endParaRPr lang="en" sz="1000" dirty="0"/>
          </a:p>
          <a:p>
            <a:pPr lvl="0"/>
            <a:r>
              <a:rPr lang="en" sz="1000" dirty="0"/>
              <a:t>Then, we can take these two conclusions and “plug them in” as hypotheses for the inference rule schema [Add]. Because it is provable that 1 has type </a:t>
            </a:r>
            <a:r>
              <a:rPr lang="en" sz="1000" dirty="0" err="1"/>
              <a:t>int</a:t>
            </a:r>
            <a:r>
              <a:rPr lang="en" sz="1000" dirty="0"/>
              <a:t> and 2 has type </a:t>
            </a:r>
            <a:r>
              <a:rPr lang="en" sz="1000" dirty="0" err="1"/>
              <a:t>int</a:t>
            </a:r>
            <a:r>
              <a:rPr lang="en" sz="1000" dirty="0"/>
              <a:t>, it is provable that 1+2 has type int. This conclusion completes the derivation of the typing for the expression 1+2.</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20</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204960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p:txBody>
          <a:bodyPr/>
          <a:lstStyle/>
          <a:p>
            <a:pPr lvl="0"/>
            <a:r>
              <a:rPr lang="en" sz="1000"/>
              <a:t>We’ve discussed typing for integer expressions (which, in our simple language, are restricted to sums). </a:t>
            </a:r>
            <a:r>
              <a:rPr lang="en" sz="1000" dirty="0"/>
              <a:t>Using the rules we’ve established so far, we can derive a rule such as this one: if it is provable that e has type </a:t>
            </a:r>
            <a:r>
              <a:rPr lang="en" sz="1000" dirty="0" err="1"/>
              <a:t>int</a:t>
            </a:r>
            <a:r>
              <a:rPr lang="en" sz="1000" dirty="0"/>
              <a:t>, then it is provable that </a:t>
            </a:r>
            <a:r>
              <a:rPr lang="en" sz="1000" dirty="0" err="1"/>
              <a:t>e+e</a:t>
            </a:r>
            <a:r>
              <a:rPr lang="en" sz="1000" dirty="0"/>
              <a:t> has type int. This schema carries the type information for e in its hypotheses.</a:t>
            </a:r>
          </a:p>
          <a:p>
            <a:pPr lvl="0"/>
            <a:endParaRPr lang="en" sz="1000" dirty="0"/>
          </a:p>
          <a:p>
            <a:pPr lvl="0"/>
            <a:r>
              <a:rPr lang="en" sz="1000" dirty="0"/>
              <a:t>Now, we also want to apply typing rules for variables. However, if we try to axiomatically define x’s type, we find that the axiom has no way of carrying the type information for x (and we don’t want to impose a rule that all variables must be of a single type). Moreover, we can’t provide type information via hypotheses, because these hypotheses must eventually be derived from axiomatic statements. So we’ve run into a problem. How can we provide appropriate type information for a variable?</a:t>
            </a:r>
          </a:p>
        </p:txBody>
      </p:sp>
      <p:sp>
        <p:nvSpPr>
          <p:cNvPr id="2" name="Slide Number Placeholder 1"/>
          <p:cNvSpPr>
            <a:spLocks noGrp="1"/>
          </p:cNvSpPr>
          <p:nvPr>
            <p:ph type="sldNum" sz="quarter" idx="10"/>
          </p:nvPr>
        </p:nvSpPr>
        <p:spPr/>
        <p:txBody>
          <a:bodyPr/>
          <a:lstStyle/>
          <a:p>
            <a:fld id="{34CF060F-0513-A245-8402-ABC919D6F356}" type="slidenum">
              <a:rPr lang="en-US" smtClean="0"/>
              <a:pPr/>
              <a:t>21</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9935926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p:txBody>
          <a:bodyPr/>
          <a:lstStyle/>
          <a:p>
            <a:pPr lvl="0"/>
            <a:r>
              <a:rPr lang="en" sz="1000" dirty="0"/>
              <a:t>The solution for our type system is to add more information to the rules.</a:t>
            </a:r>
          </a:p>
          <a:p>
            <a:pPr lvl="0"/>
            <a:endParaRPr lang="en" sz="1000" dirty="0"/>
          </a:p>
          <a:p>
            <a:pPr lvl="0"/>
            <a:r>
              <a:rPr lang="en" sz="1000" dirty="0"/>
              <a:t>We can use an environment to give type information to free variables, such as x in the rule [</a:t>
            </a:r>
            <a:r>
              <a:rPr lang="en" sz="1000" dirty="0" err="1"/>
              <a:t>Var</a:t>
            </a:r>
            <a:r>
              <a:rPr lang="en" sz="1000" dirty="0"/>
              <a:t>].</a:t>
            </a:r>
          </a:p>
          <a:p>
            <a:pPr lvl="0"/>
            <a:endParaRPr lang="en" sz="1000" dirty="0"/>
          </a:p>
          <a:p>
            <a:pPr lvl="0"/>
            <a:r>
              <a:rPr lang="en" sz="1000" dirty="0"/>
              <a:t>A variable is free in an expression if it is not defined within the expression itself. In contrast, a variable that is defined in an expression is called a bound variable.</a:t>
            </a:r>
            <a:r>
              <a:rPr lang="en-US" sz="1000" dirty="0"/>
              <a:t> </a:t>
            </a:r>
            <a:r>
              <a:rPr lang="en" sz="1000" dirty="0"/>
              <a:t>For instance, consider the expression “lambda </a:t>
            </a:r>
            <a:r>
              <a:rPr lang="en" sz="1000" dirty="0" err="1"/>
              <a:t>x:int</a:t>
            </a:r>
            <a:r>
              <a:rPr lang="en" sz="1000" dirty="0"/>
              <a:t> =&gt; (x + y)” </a:t>
            </a:r>
            <a:r>
              <a:rPr lang="en" sz="1000" dirty="0">
                <a:solidFill>
                  <a:srgbClr val="FF0000"/>
                </a:solidFill>
              </a:rPr>
              <a:t>[handwrite this]</a:t>
            </a:r>
            <a:r>
              <a:rPr lang="en-US" sz="1000" dirty="0"/>
              <a:t>.  </a:t>
            </a:r>
            <a:r>
              <a:rPr lang="en" sz="1000" dirty="0"/>
              <a:t>Variable y is free in this expression but variable x is bound.</a:t>
            </a:r>
          </a:p>
          <a:p>
            <a:pPr lvl="0"/>
            <a:endParaRPr lang="en" sz="1000" dirty="0"/>
          </a:p>
          <a:p>
            <a:pPr lvl="0"/>
            <a:r>
              <a:rPr lang="en" sz="1000" dirty="0"/>
              <a:t>In a type system, an environment is a function which maps variables to types. (For example, if we declare the variable x to be an </a:t>
            </a:r>
            <a:r>
              <a:rPr lang="en" sz="1000" dirty="0" err="1"/>
              <a:t>int</a:t>
            </a:r>
            <a:r>
              <a:rPr lang="en" sz="1000" dirty="0"/>
              <a:t> in a Java program, the environment would map the variable x to the type int.)</a:t>
            </a:r>
          </a:p>
          <a:p>
            <a:pPr lvl="0"/>
            <a:endParaRPr lang="en" sz="1000" dirty="0"/>
          </a:p>
          <a:p>
            <a:pPr lvl="0"/>
            <a:r>
              <a:rPr lang="en" sz="1000" dirty="0"/>
              <a:t>The concept of an environment is general: in other kinds of static analyses, environments may map variables to other abstract values instead of types.</a:t>
            </a:r>
          </a:p>
        </p:txBody>
      </p:sp>
      <p:sp>
        <p:nvSpPr>
          <p:cNvPr id="2" name="Slide Number Placeholder 1"/>
          <p:cNvSpPr>
            <a:spLocks noGrp="1"/>
          </p:cNvSpPr>
          <p:nvPr>
            <p:ph type="sldNum" sz="quarter" idx="10"/>
          </p:nvPr>
        </p:nvSpPr>
        <p:spPr/>
        <p:txBody>
          <a:bodyPr/>
          <a:lstStyle/>
          <a:p>
            <a:fld id="{34CF060F-0513-A245-8402-ABC919D6F356}" type="slidenum">
              <a:rPr lang="en-US" smtClean="0"/>
              <a:pPr/>
              <a:t>22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479384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p:txBody>
          <a:bodyPr/>
          <a:lstStyle/>
          <a:p>
            <a:pPr lvl="0"/>
            <a:r>
              <a:rPr lang="en" sz="1000" dirty="0"/>
              <a:t>Let’s use the letter A to represent our environment; that is, our function from variables to types.</a:t>
            </a:r>
          </a:p>
          <a:p>
            <a:pPr lvl="0"/>
            <a:endParaRPr lang="en" sz="1000" dirty="0"/>
          </a:p>
          <a:p>
            <a:pPr lvl="0"/>
            <a:r>
              <a:rPr lang="en" sz="1000" dirty="0"/>
              <a:t>We’ll use the notation “A pipe hyphen e colon t” to mean: “under the assumption that variables have the types given by A, it is provable that expression e has type t”</a:t>
            </a:r>
            <a:r>
              <a:rPr lang="en-US" sz="1000" dirty="0"/>
              <a:t>.</a:t>
            </a:r>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23</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7975600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p:txBody>
          <a:bodyPr/>
          <a:lstStyle/>
          <a:p>
            <a:pPr lvl="0"/>
            <a:r>
              <a:rPr lang="en" sz="1000"/>
              <a:t>Let’s modify our previous rules [</a:t>
            </a:r>
            <a:r>
              <a:rPr lang="en" sz="1000" dirty="0" err="1"/>
              <a:t>Int</a:t>
            </a:r>
            <a:r>
              <a:rPr lang="en" sz="1000" dirty="0"/>
              <a:t>] and [Add] to include the type environment before the pipe-hyphen symbol.</a:t>
            </a:r>
          </a:p>
        </p:txBody>
      </p:sp>
      <p:sp>
        <p:nvSpPr>
          <p:cNvPr id="2" name="Slide Number Placeholder 1"/>
          <p:cNvSpPr>
            <a:spLocks noGrp="1"/>
          </p:cNvSpPr>
          <p:nvPr>
            <p:ph type="sldNum" sz="quarter" idx="10"/>
          </p:nvPr>
        </p:nvSpPr>
        <p:spPr/>
        <p:txBody>
          <a:bodyPr/>
          <a:lstStyle/>
          <a:p>
            <a:fld id="{34CF060F-0513-A245-8402-ABC919D6F356}" type="slidenum">
              <a:rPr lang="en-US" smtClean="0"/>
              <a:pPr/>
              <a:t>24</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7920832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p:txBody>
          <a:bodyPr/>
          <a:lstStyle/>
          <a:p>
            <a:pPr lvl="0"/>
            <a:r>
              <a:rPr lang="en" sz="1000"/>
              <a:t>And now we can write new rules, such as this axiom schema for typing variables, which we call schema [</a:t>
            </a:r>
            <a:r>
              <a:rPr lang="en" sz="1000" dirty="0" err="1"/>
              <a:t>Var</a:t>
            </a:r>
            <a:r>
              <a:rPr lang="en" sz="1000" dirty="0"/>
              <a:t>].</a:t>
            </a:r>
          </a:p>
          <a:p>
            <a:pPr lvl="0"/>
            <a:endParaRPr lang="en" sz="1000" dirty="0"/>
          </a:p>
          <a:p>
            <a:pPr lvl="0"/>
            <a:r>
              <a:rPr lang="en" sz="1000" dirty="0"/>
              <a:t>“Under environment A, it is provable that x has type A(x)”.</a:t>
            </a:r>
            <a:r>
              <a:rPr lang="en-US" sz="1000" dirty="0"/>
              <a:t> </a:t>
            </a:r>
            <a:r>
              <a:rPr lang="en" sz="1000" dirty="0"/>
              <a:t> (A(x) refers to the type assigned to x under the environment mapping A.)</a:t>
            </a:r>
          </a:p>
        </p:txBody>
      </p:sp>
      <p:sp>
        <p:nvSpPr>
          <p:cNvPr id="2" name="Slide Number Placeholder 1"/>
          <p:cNvSpPr>
            <a:spLocks noGrp="1"/>
          </p:cNvSpPr>
          <p:nvPr>
            <p:ph type="sldNum" sz="quarter" idx="10"/>
          </p:nvPr>
        </p:nvSpPr>
        <p:spPr/>
        <p:txBody>
          <a:bodyPr/>
          <a:lstStyle/>
          <a:p>
            <a:fld id="{34CF060F-0513-A245-8402-ABC919D6F356}" type="slidenum">
              <a:rPr lang="en-US" smtClean="0"/>
              <a:pPr/>
              <a:t>25</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2923239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p:txBody>
          <a:bodyPr/>
          <a:lstStyle/>
          <a:p>
            <a:pPr lvl="0"/>
            <a:r>
              <a:rPr lang="en" sz="1000" dirty="0"/>
              <a:t>Now we can make the last of the inference rule schemas for our language. We need to introduce rules for typing function definitions and function calls. For function definitions, we make the following rule, which we call [</a:t>
            </a:r>
            <a:r>
              <a:rPr lang="en" sz="1000" dirty="0" err="1"/>
              <a:t>Def</a:t>
            </a:r>
            <a:r>
              <a:rPr lang="en" sz="1000" dirty="0"/>
              <a:t>]:</a:t>
            </a:r>
          </a:p>
          <a:p>
            <a:pPr lvl="0"/>
            <a:endParaRPr lang="en" sz="1000" dirty="0"/>
          </a:p>
          <a:p>
            <a:pPr lvl="0"/>
            <a:r>
              <a:rPr lang="en" sz="1000" dirty="0"/>
              <a:t>Using our environment A, if it is provable that e is of type t-prime, then it is provable that the function, lambda x of type t yields e, is a function of type (t arrow t-prime).</a:t>
            </a:r>
          </a:p>
          <a:p>
            <a:pPr lvl="0"/>
            <a:endParaRPr lang="en" sz="1000" dirty="0"/>
          </a:p>
          <a:p>
            <a:pPr lvl="0"/>
            <a:r>
              <a:rPr lang="en" sz="1000" dirty="0"/>
              <a:t>Except, we have a problem. In this expression, x is a free variable, and we need its type. We can fix this by explicitly requiring the environment to map x to type t. We do so by adding the notation x arrow t in brackets beside the letter A in the hypothesis of this rule. Notice that this environment is the same as that in the conclusion of the rule, except that the environment in the conclusion of the rule does not give the type of x.  This is correct since x is not a free variable in this expression: it is bound, or defined as the argument of this function.</a:t>
            </a:r>
          </a:p>
          <a:p>
            <a:pPr lvl="0"/>
            <a:endParaRPr lang="en" sz="1000" dirty="0"/>
          </a:p>
          <a:p>
            <a:pPr lvl="0"/>
            <a:r>
              <a:rPr lang="en" sz="1000" dirty="0"/>
              <a:t>Finally, we define the inference rule schema [Call] to give typing information for applications of functions to other expressions.</a:t>
            </a:r>
          </a:p>
          <a:p>
            <a:pPr lvl="0"/>
            <a:endParaRPr lang="en" sz="1000" dirty="0"/>
          </a:p>
          <a:p>
            <a:pPr lvl="0"/>
            <a:r>
              <a:rPr lang="en" sz="1000" dirty="0"/>
              <a:t>If, under the environment A, it is provable that e1 has type (t1 arrow t2) and e2 has type t1,</a:t>
            </a:r>
            <a:r>
              <a:rPr lang="en-US" sz="1000" dirty="0"/>
              <a:t> </a:t>
            </a:r>
            <a:r>
              <a:rPr lang="en" sz="1000" dirty="0"/>
              <a:t>then it is provable that the result of calling e1 with argument e2 has type t2.</a:t>
            </a:r>
          </a:p>
          <a:p>
            <a:pPr lvl="0"/>
            <a:endParaRPr lang="en" sz="1000" dirty="0"/>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26</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792837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p:txBody>
          <a:bodyPr/>
          <a:lstStyle/>
          <a:p>
            <a:pPr lvl="0"/>
            <a:r>
              <a:rPr lang="en" sz="1000" dirty="0"/>
              <a:t>This concludes the set of schemas we need in order to completely type our example lambda-calculus language.  Notice that there is exactly one</a:t>
            </a:r>
            <a:r>
              <a:rPr lang="en-US" sz="1000" dirty="0"/>
              <a:t> </a:t>
            </a:r>
            <a:r>
              <a:rPr lang="en" sz="1000" dirty="0"/>
              <a:t>schema for each of the five syntactic expression forms in this language.</a:t>
            </a:r>
          </a:p>
          <a:p>
            <a:pPr lvl="0"/>
            <a:endParaRPr lang="en" sz="1000" dirty="0"/>
          </a:p>
          <a:p>
            <a:pPr lvl="0"/>
            <a:r>
              <a:rPr lang="en" sz="1000" dirty="0"/>
              <a:t>Now let’s look at how we would derive the typing for a nontrivial expression using these 5 schemas. Later, we will see how to algorithmically compute these derivations, but let’s work through some by hand first to get a feel for them.</a:t>
            </a:r>
          </a:p>
        </p:txBody>
      </p:sp>
      <p:sp>
        <p:nvSpPr>
          <p:cNvPr id="2" name="Slide Number Placeholder 1"/>
          <p:cNvSpPr>
            <a:spLocks noGrp="1"/>
          </p:cNvSpPr>
          <p:nvPr>
            <p:ph type="sldNum" sz="quarter" idx="10"/>
          </p:nvPr>
        </p:nvSpPr>
        <p:spPr/>
        <p:txBody>
          <a:bodyPr/>
          <a:lstStyle/>
          <a:p>
            <a:fld id="{34CF060F-0513-A245-8402-ABC919D6F356}" type="slidenum">
              <a:rPr lang="en-US" smtClean="0"/>
              <a:pPr/>
              <a:t>27</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8830972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3" name="Shape 323"/>
          <p:cNvSpPr txBox="1">
            <a:spLocks noGrp="1"/>
          </p:cNvSpPr>
          <p:nvPr>
            <p:ph type="body" idx="1"/>
          </p:nvPr>
        </p:nvSpPr>
        <p:spPr/>
        <p:txBody>
          <a:bodyPr/>
          <a:lstStyle/>
          <a:p>
            <a:pPr lvl="0"/>
            <a:r>
              <a:rPr lang="en" sz="1000" dirty="0"/>
              <a:t>A type derivation is a procedure which allows us to derive the type of a program, if one exists. The goal of the derivation is to show that an expression has a given type derived, ultimately, from axiomatic statements (that is, there are no infinite or cyclic chains of hypotheses needed to show that some statement is true).</a:t>
            </a:r>
          </a:p>
          <a:p>
            <a:pPr lvl="0"/>
            <a:endParaRPr lang="en" sz="1000" dirty="0"/>
          </a:p>
          <a:p>
            <a:pPr lvl="0"/>
            <a:r>
              <a:rPr lang="en" sz="1000" dirty="0"/>
              <a:t>In this slide we will use our five schemas to derive the type of the program</a:t>
            </a:r>
            <a:r>
              <a:rPr lang="en-US" sz="1000" dirty="0"/>
              <a:t> </a:t>
            </a:r>
            <a:r>
              <a:rPr lang="en" sz="1000" dirty="0"/>
              <a:t>“lambda x of type </a:t>
            </a:r>
            <a:r>
              <a:rPr lang="en" sz="1000" dirty="0" err="1"/>
              <a:t>int</a:t>
            </a:r>
            <a:r>
              <a:rPr lang="en" sz="1000" dirty="0"/>
              <a:t> yields x+1, applied to 42”</a:t>
            </a:r>
            <a:r>
              <a:rPr lang="en-US" sz="1000" dirty="0"/>
              <a:t> </a:t>
            </a:r>
            <a:r>
              <a:rPr lang="en" sz="1000" dirty="0"/>
              <a:t>shown on the bottom of this slide. (See the instructor notes for a list of all the schemas for this language.)</a:t>
            </a:r>
          </a:p>
          <a:p>
            <a:pPr lvl="0"/>
            <a:endParaRPr lang="en" sz="1000" dirty="0"/>
          </a:p>
          <a:p>
            <a:pPr lvl="0"/>
            <a:r>
              <a:rPr lang="en" sz="1000" dirty="0"/>
              <a:t>We will work from the bottom up, checking to ensure that each single derivation fits the template for one of the rules we previously defined.</a:t>
            </a:r>
          </a:p>
          <a:p>
            <a:pPr lvl="0"/>
            <a:endParaRPr lang="en" sz="1000" dirty="0"/>
          </a:p>
          <a:p>
            <a:pPr lvl="0"/>
            <a:r>
              <a:rPr lang="en" sz="1000" dirty="0"/>
              <a:t>The [Call] rule schema requires that if applying expression e1 to expression e2 yields type t2, then expression e2 must be of type t1, and expression e1 must be a function mapping t1 to t2. In this case, the lambda expression plays the role of expression e1, the number 42 plays the role of expression e2, and t1 and t2 are both the </a:t>
            </a:r>
            <a:r>
              <a:rPr lang="en" sz="1000" dirty="0" err="1"/>
              <a:t>int</a:t>
            </a:r>
            <a:r>
              <a:rPr lang="en" sz="1000" dirty="0"/>
              <a:t> type. The [Call] rule schema is therefore satisfied.</a:t>
            </a:r>
          </a:p>
          <a:p>
            <a:pPr lvl="0"/>
            <a:endParaRPr lang="en" sz="1000" dirty="0"/>
          </a:p>
          <a:p>
            <a:pPr lvl="0"/>
            <a:r>
              <a:rPr lang="en" sz="1000" dirty="0"/>
              <a:t>Notice that we maintain an empty environment for this template: there are no variables mapped to types. We use an empty array to represent this environment with no such mappings.</a:t>
            </a:r>
          </a:p>
          <a:p>
            <a:pPr lvl="0"/>
            <a:endParaRPr lang="en" sz="1000" dirty="0"/>
          </a:p>
          <a:p>
            <a:pPr lvl="0"/>
            <a:r>
              <a:rPr lang="en" sz="1000" dirty="0"/>
              <a:t>Now let’s derive the types of the hypotheses of the [Call] rule. The [</a:t>
            </a:r>
            <a:r>
              <a:rPr lang="en" sz="1000" dirty="0" err="1"/>
              <a:t>Int</a:t>
            </a:r>
            <a:r>
              <a:rPr lang="en" sz="1000" dirty="0"/>
              <a:t>] axiom schema allows us to assert that the literal 42 has type </a:t>
            </a:r>
            <a:r>
              <a:rPr lang="en" sz="1000" dirty="0" err="1"/>
              <a:t>int</a:t>
            </a:r>
            <a:r>
              <a:rPr lang="en" sz="1000" dirty="0"/>
              <a:t> without requiring any further hypotheses.</a:t>
            </a:r>
          </a:p>
          <a:p>
            <a:pPr lvl="0"/>
            <a:endParaRPr lang="en" sz="1000" dirty="0"/>
          </a:p>
          <a:p>
            <a:pPr lvl="0"/>
            <a:r>
              <a:rPr lang="en" sz="1000" dirty="0"/>
              <a:t>If we look at the first hypothesis of the [Call] rule, we see we have a function definition. We therefore check to see that the [</a:t>
            </a:r>
            <a:r>
              <a:rPr lang="en" sz="1000" dirty="0" err="1"/>
              <a:t>Def</a:t>
            </a:r>
            <a:r>
              <a:rPr lang="en" sz="1000" dirty="0"/>
              <a:t>] rule schema can be applied to this definition. This schema requires that if the conclusion is a function mapping a variable x of type t1 to an expression of type t2, then the hypothesis must be that it is provable that the output expression is of type t2 under the same environment with a single additional mapping of the variable x to type t1.</a:t>
            </a:r>
          </a:p>
        </p:txBody>
      </p:sp>
      <p:sp>
        <p:nvSpPr>
          <p:cNvPr id="2" name="Slide Number Placeholder 1"/>
          <p:cNvSpPr>
            <a:spLocks noGrp="1"/>
          </p:cNvSpPr>
          <p:nvPr>
            <p:ph type="sldNum" sz="quarter" idx="10"/>
          </p:nvPr>
        </p:nvSpPr>
        <p:spPr/>
        <p:txBody>
          <a:bodyPr/>
          <a:lstStyle/>
          <a:p>
            <a:fld id="{34CF060F-0513-A245-8402-ABC919D6F356}" type="slidenum">
              <a:rPr lang="en-US" smtClean="0"/>
              <a:pPr/>
              <a:t>28</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9561812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3" name="Shape 323"/>
          <p:cNvSpPr txBox="1">
            <a:spLocks noGrp="1"/>
          </p:cNvSpPr>
          <p:nvPr>
            <p:ph type="body" idx="1"/>
          </p:nvPr>
        </p:nvSpPr>
        <p:spPr/>
        <p:txBody>
          <a:bodyPr/>
          <a:lstStyle/>
          <a:p>
            <a:r>
              <a:rPr lang="en" sz="1000" dirty="0"/>
              <a:t>In this case, notice that the environment in the conclusion is empty and the environment in the hypothesis maps the variable x to the type int. Under this assumption, the hypothesis states that it is provable x+1 (the expression the function outputs) is an int. Therefore, the [Def] rule schema is correctly instantiated, and we now proceed to prove that x+1 has type int under the environment where x is mapped to type int.</a:t>
            </a:r>
          </a:p>
          <a:p>
            <a:pPr lvl="0"/>
            <a:endParaRPr lang="en-US" sz="1000" dirty="0"/>
          </a:p>
          <a:p>
            <a:pPr lvl="0"/>
            <a:r>
              <a:rPr lang="en" sz="1000" dirty="0"/>
              <a:t>x+1 is an addition expression, so we now check that the [Add] rule schema holds. [Add] requires that the hypotheses and conclusion have the same environment, that the expression in the conclusion have type </a:t>
            </a:r>
            <a:r>
              <a:rPr lang="en" sz="1000" dirty="0" err="1"/>
              <a:t>int</a:t>
            </a:r>
            <a:r>
              <a:rPr lang="en" sz="1000" dirty="0"/>
              <a:t>, and that it be provable the expressions in the hypotheses also have type int. The schema has been correctly filled in, so now we must verify that each of the hypotheses are provable.</a:t>
            </a:r>
          </a:p>
          <a:p>
            <a:pPr lvl="0"/>
            <a:endParaRPr lang="en" sz="1000" dirty="0"/>
          </a:p>
          <a:p>
            <a:pPr lvl="0"/>
            <a:r>
              <a:rPr lang="en" sz="1000" dirty="0"/>
              <a:t>Like before, we have the [</a:t>
            </a:r>
            <a:r>
              <a:rPr lang="en" sz="1000" dirty="0" err="1"/>
              <a:t>Int</a:t>
            </a:r>
            <a:r>
              <a:rPr lang="en" sz="1000" dirty="0"/>
              <a:t>] axiom schema, under which the literal 1 is provable to be an </a:t>
            </a:r>
            <a:r>
              <a:rPr lang="en" sz="1000" dirty="0" err="1"/>
              <a:t>int</a:t>
            </a:r>
            <a:r>
              <a:rPr lang="en" sz="1000" dirty="0"/>
              <a:t> regardless of the environment. It is not a problem that x is in the environment but doesn’t appear in the expression; we may still conclude that 1 is provably of type int.</a:t>
            </a:r>
          </a:p>
          <a:p>
            <a:pPr lvl="0"/>
            <a:endParaRPr lang="en" sz="1000" dirty="0"/>
          </a:p>
          <a:p>
            <a:pPr lvl="0"/>
            <a:r>
              <a:rPr lang="en" sz="1000" dirty="0"/>
              <a:t>We therefore focus on the last unproven statement: it is provable that x is of type </a:t>
            </a:r>
            <a:r>
              <a:rPr lang="en" sz="1000" dirty="0" err="1"/>
              <a:t>int</a:t>
            </a:r>
            <a:r>
              <a:rPr lang="en" sz="1000" dirty="0"/>
              <a:t> under the environment where x is mapped to type int. However, we have a different axiom schema, [</a:t>
            </a:r>
            <a:r>
              <a:rPr lang="en" sz="1000" dirty="0" err="1"/>
              <a:t>Var</a:t>
            </a:r>
            <a:r>
              <a:rPr lang="en" sz="1000" dirty="0"/>
              <a:t>], under which we may prove that a variable has type t under the environment where that variable is mapped to type t. Because the [</a:t>
            </a:r>
            <a:r>
              <a:rPr lang="en" sz="1000" dirty="0" err="1"/>
              <a:t>Var</a:t>
            </a:r>
            <a:r>
              <a:rPr lang="en" sz="1000" dirty="0"/>
              <a:t>] axiom schema may be instantiated by filling in t by the type </a:t>
            </a:r>
            <a:r>
              <a:rPr lang="en" sz="1000" dirty="0" err="1"/>
              <a:t>int</a:t>
            </a:r>
            <a:r>
              <a:rPr lang="en" sz="1000" dirty="0"/>
              <a:t>, the statement that x has type </a:t>
            </a:r>
            <a:r>
              <a:rPr lang="en" sz="1000" dirty="0" err="1"/>
              <a:t>int</a:t>
            </a:r>
            <a:r>
              <a:rPr lang="en" sz="1000" dirty="0"/>
              <a:t> is provable.</a:t>
            </a:r>
          </a:p>
          <a:p>
            <a:pPr lvl="0"/>
            <a:endParaRPr lang="en" sz="1000" dirty="0"/>
          </a:p>
          <a:p>
            <a:pPr lvl="0"/>
            <a:r>
              <a:rPr lang="en" sz="1000" dirty="0"/>
              <a:t>We are now done: all </a:t>
            </a:r>
            <a:r>
              <a:rPr lang="en" sz="1000" dirty="0" err="1"/>
              <a:t>subexpressions</a:t>
            </a:r>
            <a:r>
              <a:rPr lang="en" sz="1000" dirty="0"/>
              <a:t> of the entire program have been shown to be provable from axioms, leaving no unproven hypotheses. Therefore, we have completed the derivation, and proven that the full program has type int.</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29</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459575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p:txBody>
          <a:bodyPr/>
          <a:lstStyle/>
          <a:p>
            <a:pPr lvl="0" algn="just"/>
            <a:r>
              <a:rPr lang="en" sz="1000" dirty="0"/>
              <a:t>Let’s look at an example of the kind of errors that a type system typically catches.</a:t>
            </a:r>
          </a:p>
          <a:p>
            <a:pPr lvl="0" algn="just"/>
            <a:endParaRPr lang="en" sz="1000" dirty="0"/>
          </a:p>
          <a:p>
            <a:pPr lvl="0" algn="just"/>
            <a:r>
              <a:rPr lang="en" sz="1000" dirty="0"/>
              <a:t>Consider the following Java program which defines a function f in class T in a file named T.java.  When we compile this program using the java compiler, it produces two type errors:</a:t>
            </a:r>
            <a:endParaRPr lang="en-US" sz="1000" dirty="0"/>
          </a:p>
          <a:p>
            <a:pPr lvl="0" algn="just"/>
            <a:endParaRPr lang="en" sz="1000" dirty="0"/>
          </a:p>
          <a:p>
            <a:pPr marL="171450" lvl="0" indent="-171450" algn="just">
              <a:buFontTx/>
              <a:buChar char="-"/>
            </a:pPr>
            <a:r>
              <a:rPr lang="en" sz="1000" dirty="0"/>
              <a:t>The first error states that the if-condition on line 4 expects its argument a to be of type boolean, but it is instead of type float.</a:t>
            </a:r>
          </a:p>
          <a:p>
            <a:pPr marL="171450" lvl="0" indent="-171450" algn="just">
              <a:buFontTx/>
              <a:buChar char="-"/>
            </a:pPr>
            <a:r>
              <a:rPr lang="en" sz="1000" dirty="0"/>
              <a:t>The second error states that the return result c of the function f on line 7 is expected to be of type int, since the specified return type of function f is int, but it instead has type integer array.</a:t>
            </a:r>
          </a:p>
          <a:p>
            <a:pPr lvl="0" algn="just"/>
            <a:endParaRPr lang="en" sz="1000" dirty="0"/>
          </a:p>
          <a:p>
            <a:pPr lvl="0" algn="just"/>
            <a:r>
              <a:rPr lang="en" sz="1000" dirty="0"/>
              <a:t>Java’s type system prevents logic errors like these which could cause the program to produce undesired results.</a:t>
            </a:r>
          </a:p>
          <a:p>
            <a:pPr lvl="0" algn="just"/>
            <a:endParaRPr lang="en" sz="1000" dirty="0"/>
          </a:p>
          <a:p>
            <a:pPr lvl="0" algn="just"/>
            <a:endParaRPr lang="en" sz="1000" dirty="0"/>
          </a:p>
        </p:txBody>
      </p:sp>
      <p:sp>
        <p:nvSpPr>
          <p:cNvPr id="3" name="Slide Image Placeholder 2"/>
          <p:cNvSpPr>
            <a:spLocks noGrp="1" noRot="1" noChangeAspect="1"/>
          </p:cNvSpPr>
          <p:nvPr>
            <p:ph type="sldImg"/>
          </p:nvPr>
        </p:nvSpPr>
        <p:spPr>
          <a:xfrm>
            <a:off x="777875" y="685800"/>
            <a:ext cx="3657600" cy="2743200"/>
          </a:xfrm>
        </p:spPr>
      </p:sp>
      <p:sp>
        <p:nvSpPr>
          <p:cNvPr id="2" name="Slide Number Placeholder 1"/>
          <p:cNvSpPr>
            <a:spLocks noGrp="1"/>
          </p:cNvSpPr>
          <p:nvPr>
            <p:ph type="sldNum" sz="quarter" idx="10"/>
          </p:nvPr>
        </p:nvSpPr>
        <p:spPr/>
        <p:txBody>
          <a:bodyPr/>
          <a:lstStyle/>
          <a:p>
            <a:fld id="{34CF060F-0513-A245-8402-ABC919D6F356}" type="slidenum">
              <a:rPr lang="en-US" smtClean="0"/>
              <a:t>3</a:t>
            </a:fld>
            <a:endParaRPr lang="en-US"/>
          </a:p>
        </p:txBody>
      </p:sp>
    </p:spTree>
    <p:extLst>
      <p:ext uri="{BB962C8B-B14F-4D97-AF65-F5344CB8AC3E}">
        <p14:creationId xmlns:p14="http://schemas.microsoft.com/office/powerpoint/2010/main" val="5766171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7" name="Shape 357"/>
          <p:cNvSpPr txBox="1">
            <a:spLocks noGrp="1"/>
          </p:cNvSpPr>
          <p:nvPr>
            <p:ph type="body" idx="1"/>
          </p:nvPr>
        </p:nvSpPr>
        <p:spPr/>
        <p:txBody>
          <a:bodyPr/>
          <a:lstStyle/>
          <a:p>
            <a:r>
              <a:rPr lang="en-US" sz="1000" dirty="0">
                <a:solidFill>
                  <a:srgbClr val="FF0000"/>
                </a:solidFill>
              </a:rPr>
              <a:t>{QUIZ SLIDE}</a:t>
            </a:r>
            <a:br>
              <a:rPr lang="en-US" sz="1000" dirty="0">
                <a:solidFill>
                  <a:srgbClr val="FF0000"/>
                </a:solidFill>
              </a:rPr>
            </a:br>
            <a:br>
              <a:rPr lang="en-US" sz="1000" dirty="0"/>
            </a:br>
            <a:r>
              <a:rPr lang="en-US" sz="1000" dirty="0"/>
              <a:t>Now let’s do a quiz to let you practice a type derivation on your own.</a:t>
            </a:r>
          </a:p>
          <a:p>
            <a:br>
              <a:rPr lang="en-US" sz="1000" dirty="0"/>
            </a:br>
            <a:r>
              <a:rPr lang="en-US" sz="1000" dirty="0"/>
              <a:t>Recall that in the previous quiz, you answered that the program “lambda x of type </a:t>
            </a:r>
            <a:r>
              <a:rPr lang="en-US" sz="1000" dirty="0" err="1"/>
              <a:t>int</a:t>
            </a:r>
            <a:r>
              <a:rPr lang="en-US" sz="1000" dirty="0"/>
              <a:t> yields the function (lambda y of type </a:t>
            </a:r>
            <a:r>
              <a:rPr lang="en-US" sz="1000" dirty="0" err="1"/>
              <a:t>int</a:t>
            </a:r>
            <a:r>
              <a:rPr lang="en-US" sz="1000" dirty="0"/>
              <a:t> yields x plus y)” has the type of a function mapping </a:t>
            </a:r>
            <a:r>
              <a:rPr lang="en-US" sz="1000" dirty="0" err="1"/>
              <a:t>ints</a:t>
            </a:r>
            <a:r>
              <a:rPr lang="en-US" sz="1000" dirty="0"/>
              <a:t> to (functions mapping </a:t>
            </a:r>
            <a:r>
              <a:rPr lang="en-US" sz="1000" dirty="0" err="1"/>
              <a:t>ints</a:t>
            </a:r>
            <a:r>
              <a:rPr lang="en-US" sz="1000" dirty="0"/>
              <a:t> to </a:t>
            </a:r>
            <a:r>
              <a:rPr lang="en-US" sz="1000" dirty="0" err="1"/>
              <a:t>ints</a:t>
            </a:r>
            <a:r>
              <a:rPr lang="en-US" sz="1000" dirty="0"/>
              <a:t>).</a:t>
            </a:r>
          </a:p>
          <a:p>
            <a:br>
              <a:rPr lang="en-US" sz="1000" dirty="0"/>
            </a:br>
            <a:r>
              <a:rPr lang="en-US" sz="1000" dirty="0"/>
              <a:t>Let’s suppose we wish to prove this type judgment under an empty environment.  We take this to be the conclusion of a single derivation with the following hypothesis: “Under the environment mapping x to type </a:t>
            </a:r>
            <a:r>
              <a:rPr lang="en-US" sz="1000" dirty="0" err="1"/>
              <a:t>int</a:t>
            </a:r>
            <a:r>
              <a:rPr lang="en-US" sz="1000" dirty="0"/>
              <a:t>, it is provable that the function, lambda y of type </a:t>
            </a:r>
            <a:r>
              <a:rPr lang="en-US" sz="1000" dirty="0" err="1"/>
              <a:t>int</a:t>
            </a:r>
            <a:r>
              <a:rPr lang="en-US" sz="1000" dirty="0"/>
              <a:t> yields x plus y, has type BLANK.”</a:t>
            </a:r>
            <a:br>
              <a:rPr lang="en-US" sz="1000" dirty="0"/>
            </a:br>
            <a:endParaRPr lang="en-US" sz="1000" dirty="0"/>
          </a:p>
          <a:p>
            <a:r>
              <a:rPr lang="en-US" sz="1000" dirty="0"/>
              <a:t>This hypothesis is the conclusion of another derivation whose hypothesis is: “Under the environment mapping x to type </a:t>
            </a:r>
            <a:r>
              <a:rPr lang="en-US" sz="1000" dirty="0" err="1"/>
              <a:t>int</a:t>
            </a:r>
            <a:r>
              <a:rPr lang="en-US" sz="1000" dirty="0"/>
              <a:t> and y to type </a:t>
            </a:r>
            <a:r>
              <a:rPr lang="en-US" sz="1000" dirty="0" err="1"/>
              <a:t>int</a:t>
            </a:r>
            <a:r>
              <a:rPr lang="en-US" sz="1000" dirty="0"/>
              <a:t>, it is provable that BLANK has type BLANK.”</a:t>
            </a:r>
            <a:br>
              <a:rPr lang="en-US" sz="1000" dirty="0"/>
            </a:br>
            <a:endParaRPr lang="en-US" sz="1000" dirty="0"/>
          </a:p>
          <a:p>
            <a:r>
              <a:rPr lang="en-US" sz="1000" dirty="0"/>
              <a:t>This statement is the conclusion of yet another derivation with two hypotheses: “Under the environment mapping x to type </a:t>
            </a:r>
            <a:r>
              <a:rPr lang="en-US" sz="1000" dirty="0" err="1"/>
              <a:t>int</a:t>
            </a:r>
            <a:r>
              <a:rPr lang="en-US" sz="1000" dirty="0"/>
              <a:t> and y to type </a:t>
            </a:r>
            <a:r>
              <a:rPr lang="en-US" sz="1000" dirty="0" err="1"/>
              <a:t>int</a:t>
            </a:r>
            <a:r>
              <a:rPr lang="en-US" sz="1000" dirty="0"/>
              <a:t>, it is provable that BLANK has type BLANK,” and “Under the environment mapping x to type </a:t>
            </a:r>
            <a:r>
              <a:rPr lang="en-US" sz="1000" dirty="0" err="1"/>
              <a:t>int</a:t>
            </a:r>
            <a:r>
              <a:rPr lang="en-US" sz="1000" dirty="0"/>
              <a:t> and y to type </a:t>
            </a:r>
            <a:r>
              <a:rPr lang="en-US" sz="1000" dirty="0" err="1"/>
              <a:t>int</a:t>
            </a:r>
            <a:r>
              <a:rPr lang="en-US" sz="1000" dirty="0"/>
              <a:t>, it is provable that BLANK has type BLANK.”</a:t>
            </a:r>
          </a:p>
          <a:p>
            <a:endParaRPr lang="en-US" sz="1000" dirty="0"/>
          </a:p>
          <a:p>
            <a:r>
              <a:rPr lang="en-US" sz="1000" dirty="0"/>
              <a:t>The two hypotheses in this topmost rule are derived from the application of axioms which are not shown for brevity.</a:t>
            </a:r>
            <a:br>
              <a:rPr lang="en-US" sz="1000" dirty="0"/>
            </a:br>
            <a:endParaRPr lang="en-US" sz="1000" dirty="0"/>
          </a:p>
          <a:p>
            <a:r>
              <a:rPr lang="en-US" sz="1000" dirty="0"/>
              <a:t>Complete the type derivation by filling in each of the 7 blanks with appropriate expressions and types.  If you need them as a reference, the five typing schemas for this language are shown in the instructor notes.</a:t>
            </a:r>
          </a:p>
          <a:p>
            <a:endParaRPr lang="en-US"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30</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8249220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7" name="Shape 357"/>
          <p:cNvSpPr txBox="1">
            <a:spLocks noGrp="1"/>
          </p:cNvSpPr>
          <p:nvPr>
            <p:ph type="body" idx="1"/>
          </p:nvPr>
        </p:nvSpPr>
        <p:spPr/>
        <p:txBody>
          <a:bodyPr/>
          <a:lstStyle/>
          <a:p>
            <a:pPr lvl="0"/>
            <a:r>
              <a:rPr lang="en" sz="1000" dirty="0">
                <a:solidFill>
                  <a:srgbClr val="FF0000"/>
                </a:solidFill>
              </a:rPr>
              <a:t>{SOLUTION SLIDE}</a:t>
            </a:r>
            <a:br>
              <a:rPr lang="en" sz="1000" dirty="0">
                <a:solidFill>
                  <a:srgbClr val="FF0000"/>
                </a:solidFill>
              </a:rPr>
            </a:br>
            <a:endParaRPr lang="en" sz="1000" dirty="0">
              <a:solidFill>
                <a:srgbClr val="FF0000"/>
              </a:solidFill>
            </a:endParaRPr>
          </a:p>
          <a:p>
            <a:pPr lvl="0"/>
            <a:r>
              <a:rPr lang="en" sz="1000" dirty="0"/>
              <a:t>Let’s again work from the bottom up. We need to apply the [Def] inference rule schema to the last step in the derivation. This means we need the mapping x to int in the environment of the hypothesis, and we now need to prove that the type of the output expression is int -&gt; int.</a:t>
            </a:r>
          </a:p>
          <a:p>
            <a:pPr lvl="0"/>
            <a:endParaRPr lang="en" sz="1000" dirty="0"/>
          </a:p>
          <a:p>
            <a:pPr lvl="0"/>
            <a:r>
              <a:rPr lang="en" sz="1000" dirty="0"/>
              <a:t>The expression, lambda y of type int yields x + y, is now the conclusion of another derivation, which is another instance of the [Def] inference rule schema. We add the mapping y to int to the environment in the hypothesis, and it is now required to prove that the expression x+y has type int.</a:t>
            </a:r>
          </a:p>
          <a:p>
            <a:pPr lvl="0"/>
            <a:endParaRPr lang="en" sz="1000" dirty="0"/>
          </a:p>
          <a:p>
            <a:pPr lvl="0"/>
            <a:r>
              <a:rPr lang="en" sz="1000" dirty="0"/>
              <a:t>Finally, to prove that x+y has type int, we need to prove that under the environment x maps to int and y maps to int, x has type int and y has type int. This is an application of the [Add] inference rule schema.</a:t>
            </a:r>
          </a:p>
          <a:p>
            <a:pPr lvl="0"/>
            <a:endParaRPr lang="en" sz="1000" dirty="0"/>
          </a:p>
          <a:p>
            <a:pPr lvl="0"/>
            <a:r>
              <a:rPr lang="en" sz="1000" dirty="0"/>
              <a:t>This completes the exercise, but note that, to complete this derivation, we would then need to use the [Var] axiom schema twice, once to derive that x has type int and again to derive that y has type int.</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31</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9179555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txBox="1">
            <a:spLocks noGrp="1"/>
          </p:cNvSpPr>
          <p:nvPr>
            <p:ph type="body" idx="1"/>
          </p:nvPr>
        </p:nvSpPr>
        <p:spPr/>
        <p:txBody>
          <a:bodyPr/>
          <a:lstStyle/>
          <a:p>
            <a:pPr lvl="0"/>
            <a:r>
              <a:rPr lang="en" sz="1000" dirty="0"/>
              <a:t>We are now done with the notation for type systems.  Next, we will see some properties of type systems, such as:</a:t>
            </a:r>
            <a:endParaRPr lang="en-US" sz="1000" dirty="0"/>
          </a:p>
          <a:p>
            <a:pPr lvl="0"/>
            <a:endParaRPr lang="en-US" sz="1000" dirty="0"/>
          </a:p>
          <a:p>
            <a:pPr marL="171450" lvl="0" indent="-171450">
              <a:buFontTx/>
              <a:buChar char="-"/>
            </a:pPr>
            <a:r>
              <a:rPr lang="en" sz="1000" dirty="0"/>
              <a:t>What guarantees we have if a program type-checks (that is, it is successfully typed according to the axiom and inference rule schemas) versus if the program does not.</a:t>
            </a:r>
          </a:p>
          <a:p>
            <a:pPr marL="171450" lvl="0" indent="-171450">
              <a:buFontTx/>
              <a:buChar char="-"/>
            </a:pPr>
            <a:r>
              <a:rPr lang="en" sz="1000" dirty="0"/>
              <a:t>Algorithms to mechanically compute a type derivation, if it exists.</a:t>
            </a:r>
            <a:endParaRPr lang="en-US" sz="1000" dirty="0"/>
          </a:p>
          <a:p>
            <a:pPr lvl="0"/>
            <a:endParaRPr lang="en" sz="1000" dirty="0"/>
          </a:p>
          <a:p>
            <a:pPr lvl="0"/>
            <a:r>
              <a:rPr lang="en" sz="1000" dirty="0"/>
              <a:t>Let’s return now to our Java example from the beginning of the lesson. In this case, the function f checks whether the variable `a` evaluates to true; if so, then it returns `b`; otherwise, it returns `c`. Our lambda-calculus language from earlier currently does not have the capacity to directly express this behavior, so let us extend the language to allow if-then-else statements. We’ll need to add a new inference rule schema to check that if-then-else statements are correctly typed.</a:t>
            </a:r>
          </a:p>
        </p:txBody>
      </p:sp>
      <p:sp>
        <p:nvSpPr>
          <p:cNvPr id="2" name="Slide Number Placeholder 1"/>
          <p:cNvSpPr>
            <a:spLocks noGrp="1"/>
          </p:cNvSpPr>
          <p:nvPr>
            <p:ph type="sldNum" sz="quarter" idx="10"/>
          </p:nvPr>
        </p:nvSpPr>
        <p:spPr/>
        <p:txBody>
          <a:bodyPr/>
          <a:lstStyle/>
          <a:p>
            <a:fld id="{34CF060F-0513-A245-8402-ABC919D6F356}" type="slidenum">
              <a:rPr lang="en-US" smtClean="0"/>
              <a:pPr/>
              <a:t>32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5559550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p:txBody>
          <a:bodyPr/>
          <a:lstStyle/>
          <a:p>
            <a:pPr lvl="0"/>
            <a:r>
              <a:rPr lang="en" sz="1000" dirty="0"/>
              <a:t>The rule we’ll add, which we’ll call [If-Then-Else], has four hypotheses. If under the environment A it is provable that e0 has type bool, e1 has type t1, e2 has type t2, and t1 equals t2, then it is provable that the expression “if e0 then e1 else e2” has type t1.</a:t>
            </a:r>
          </a:p>
          <a:p>
            <a:pPr lvl="0"/>
            <a:endParaRPr lang="en" sz="1000" dirty="0"/>
          </a:p>
          <a:p>
            <a:pPr lvl="0"/>
            <a:r>
              <a:rPr lang="en" sz="1000" dirty="0"/>
              <a:t>Note that we’re implicitly introducing a new type to our language, the bool type. We won’t formally add all the required schemas to type boolean expressions in our language, but you can try writing these rules yourself as an exercise. For the purposes of this lesson, we will assume boolean expressions to be fully typed going forward.</a:t>
            </a:r>
          </a:p>
          <a:p>
            <a:pPr lvl="0"/>
            <a:endParaRPr lang="en" sz="1000" dirty="0"/>
          </a:p>
          <a:p>
            <a:pPr lvl="0"/>
            <a:r>
              <a:rPr lang="en" sz="1000" dirty="0"/>
              <a:t>Also notice we have a new form of hypothesis: “t1 equals t2,” which we do not preface with the “is provable that” notation. This expression is called a “side-condition.” It is an additional constraint that must be satisfied in order for the inference rule schema to be instantiated.</a:t>
            </a:r>
          </a:p>
          <a:p>
            <a:pPr lvl="0"/>
            <a:endParaRPr lang="en" sz="1000" dirty="0"/>
          </a:p>
          <a:p>
            <a:pPr lvl="0"/>
            <a:r>
              <a:rPr lang="en" sz="1000" dirty="0"/>
              <a:t>We’ll use this rule several times throughout the remainder of the lesson to illustrate some key concepts.</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33</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2345553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p:txBody>
          <a:bodyPr/>
          <a:lstStyle/>
          <a:p>
            <a:pPr lvl="0"/>
            <a:r>
              <a:rPr lang="en" sz="1000" dirty="0"/>
              <a:t>If we can successfully type the if-then-else statement, then the first hypothesis in the rule guarantees that e0 will be a boolean; the latter hypotheses and side condition guarantee that e1 and e2 will be of the same type.</a:t>
            </a:r>
          </a:p>
          <a:p>
            <a:pPr lvl="0"/>
            <a:endParaRPr lang="en" sz="1000" dirty="0"/>
          </a:p>
          <a:p>
            <a:pPr lvl="0"/>
            <a:r>
              <a:rPr lang="en" sz="1000" dirty="0"/>
              <a:t>These sorts of guarantees are characteristic of sound type systems. Formally, we define a type system to be sound if and only if:</a:t>
            </a:r>
          </a:p>
          <a:p>
            <a:pPr lvl="0"/>
            <a:endParaRPr lang="en-US" sz="1000" dirty="0"/>
          </a:p>
          <a:p>
            <a:pPr lvl="0"/>
            <a:r>
              <a:rPr lang="en" sz="1000" dirty="0"/>
              <a:t>Whenever it is provable under an environment A that e has type t, and furthermore, </a:t>
            </a:r>
            <a:r>
              <a:rPr lang="en-US" sz="1000" dirty="0"/>
              <a:t> </a:t>
            </a:r>
            <a:r>
              <a:rPr lang="en" sz="1000" dirty="0"/>
              <a:t>whenever the environment A maps variable x to type t</a:t>
            </a:r>
            <a:r>
              <a:rPr lang="en-US" sz="1000" dirty="0"/>
              <a:t>’</a:t>
            </a:r>
            <a:r>
              <a:rPr lang="en" sz="1000" dirty="0"/>
              <a:t>, then x has a value in that type t</a:t>
            </a:r>
            <a:r>
              <a:rPr lang="en-US" sz="1000" dirty="0"/>
              <a:t>’</a:t>
            </a:r>
            <a:r>
              <a:rPr lang="en" sz="1000" dirty="0"/>
              <a:t>,</a:t>
            </a:r>
            <a:r>
              <a:rPr lang="en-US" sz="1000" dirty="0"/>
              <a:t> </a:t>
            </a:r>
            <a:r>
              <a:rPr lang="en" sz="1000" dirty="0"/>
              <a:t>then e always evaluates to some value v in t.</a:t>
            </a:r>
          </a:p>
          <a:p>
            <a:pPr lvl="0"/>
            <a:endParaRPr lang="en" sz="1000" dirty="0"/>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34</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5400147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txBox="1">
            <a:spLocks noGrp="1"/>
          </p:cNvSpPr>
          <p:nvPr>
            <p:ph type="body" idx="1"/>
          </p:nvPr>
        </p:nvSpPr>
        <p:spPr/>
        <p:txBody>
          <a:bodyPr/>
          <a:lstStyle/>
          <a:p>
            <a:pPr lvl="0"/>
            <a:r>
              <a:rPr lang="en" sz="1000" dirty="0"/>
              <a:t>Sound analyses are extremely useful.</a:t>
            </a:r>
            <a:r>
              <a:rPr lang="en-US" sz="1000" dirty="0"/>
              <a:t>  </a:t>
            </a:r>
            <a:r>
              <a:rPr lang="en" sz="1000" dirty="0"/>
              <a:t>If a program type-checks according to a sound type system, then no errors of the kind checked by the type system can arise in any execution of the program.</a:t>
            </a:r>
            <a:r>
              <a:rPr lang="en-US" sz="1000" dirty="0"/>
              <a:t>  </a:t>
            </a:r>
            <a:r>
              <a:rPr lang="en" sz="1000" dirty="0"/>
              <a:t>We say that a sound analysis verifies the absence of a class of errors. </a:t>
            </a:r>
          </a:p>
          <a:p>
            <a:pPr lvl="0"/>
            <a:endParaRPr lang="en" sz="1000" dirty="0"/>
          </a:p>
          <a:p>
            <a:pPr lvl="0"/>
            <a:r>
              <a:rPr lang="en" sz="1000" dirty="0"/>
              <a:t>This is a very strong guarantee: the property verified holds in all executions of the program.</a:t>
            </a:r>
            <a:r>
              <a:rPr lang="en-US" sz="1000" dirty="0"/>
              <a:t>  </a:t>
            </a:r>
            <a:r>
              <a:rPr lang="en" sz="1000" dirty="0"/>
              <a:t>This guarantee is encapsulated by Robin Milner’s classic slogan, “Well-typed programs cannot go wrong.”</a:t>
            </a:r>
          </a:p>
        </p:txBody>
      </p:sp>
      <p:sp>
        <p:nvSpPr>
          <p:cNvPr id="2" name="Slide Number Placeholder 1"/>
          <p:cNvSpPr>
            <a:spLocks noGrp="1"/>
          </p:cNvSpPr>
          <p:nvPr>
            <p:ph type="sldNum" sz="quarter" idx="10"/>
          </p:nvPr>
        </p:nvSpPr>
        <p:spPr/>
        <p:txBody>
          <a:bodyPr/>
          <a:lstStyle/>
          <a:p>
            <a:fld id="{34CF060F-0513-A245-8402-ABC919D6F356}" type="slidenum">
              <a:rPr lang="en-US" smtClean="0"/>
              <a:pPr/>
              <a:t>35</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5543677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txBox="1">
            <a:spLocks noGrp="1"/>
          </p:cNvSpPr>
          <p:nvPr>
            <p:ph type="body" idx="1"/>
          </p:nvPr>
        </p:nvSpPr>
        <p:spPr/>
        <p:txBody>
          <a:bodyPr/>
          <a:lstStyle/>
          <a:p>
            <a:pPr lvl="0"/>
            <a:r>
              <a:rPr lang="en" sz="1000" dirty="0"/>
              <a:t>But soundness comes at a price. Because of the undecidability of static analysis, a sound analysis that always terminates must occasionally generate spurious errors or warnings</a:t>
            </a:r>
            <a:r>
              <a:rPr lang="en-US" sz="1000" dirty="0"/>
              <a:t> </a:t>
            </a:r>
            <a:r>
              <a:rPr lang="en" sz="1000" dirty="0"/>
              <a:t>--</a:t>
            </a:r>
            <a:r>
              <a:rPr lang="en-US" sz="1000" dirty="0"/>
              <a:t> </a:t>
            </a:r>
            <a:r>
              <a:rPr lang="en" sz="1000" dirty="0"/>
              <a:t>that is, false positives</a:t>
            </a:r>
            <a:r>
              <a:rPr lang="en-US" sz="1000" dirty="0"/>
              <a:t> </a:t>
            </a:r>
            <a:r>
              <a:rPr lang="en" sz="1000" dirty="0"/>
              <a:t>--</a:t>
            </a:r>
            <a:r>
              <a:rPr lang="en-US" sz="1000" dirty="0"/>
              <a:t> </a:t>
            </a:r>
            <a:r>
              <a:rPr lang="en" sz="1000" dirty="0"/>
              <a:t>due to the abstraction the analysis makes. This means that the sound analysis is incomplete.</a:t>
            </a:r>
          </a:p>
          <a:p>
            <a:pPr lvl="0"/>
            <a:endParaRPr lang="en" sz="1000" dirty="0"/>
          </a:p>
          <a:p>
            <a:pPr lvl="0"/>
            <a:r>
              <a:rPr lang="en" sz="1000" dirty="0"/>
              <a:t>An alternative approach is to use an unsound analysis, which allows us more control over the false positive rate. However, unsound analyses have the possibility of failing to detect errors</a:t>
            </a:r>
            <a:r>
              <a:rPr lang="en-US" sz="1000" dirty="0"/>
              <a:t> </a:t>
            </a:r>
            <a:r>
              <a:rPr lang="en" sz="1000" dirty="0"/>
              <a:t>--</a:t>
            </a:r>
            <a:r>
              <a:rPr lang="en-US" sz="1000" dirty="0"/>
              <a:t> </a:t>
            </a:r>
            <a:r>
              <a:rPr lang="en" sz="1000" dirty="0"/>
              <a:t>that is, producing false negatives.</a:t>
            </a:r>
          </a:p>
          <a:p>
            <a:pPr lvl="0"/>
            <a:endParaRPr lang="en" sz="1000" dirty="0"/>
          </a:p>
          <a:p>
            <a:pPr lvl="0"/>
            <a:r>
              <a:rPr lang="en" sz="1000" dirty="0"/>
              <a:t>Type systems are sound analyses: while they may generate false positives on occasion, they will never produce a false negative.</a:t>
            </a:r>
            <a:r>
              <a:rPr lang="en-US" sz="1000" dirty="0"/>
              <a:t>  </a:t>
            </a:r>
            <a:r>
              <a:rPr lang="en" sz="1000" dirty="0"/>
              <a:t>But most kinds of analyses for detecting bugs</a:t>
            </a:r>
            <a:r>
              <a:rPr lang="en-US" sz="1000" dirty="0"/>
              <a:t> </a:t>
            </a:r>
            <a:r>
              <a:rPr lang="en" sz="1000" dirty="0"/>
              <a:t>--</a:t>
            </a:r>
            <a:r>
              <a:rPr lang="en-US" sz="1000" dirty="0"/>
              <a:t> </a:t>
            </a:r>
            <a:r>
              <a:rPr lang="en" sz="1000" dirty="0"/>
              <a:t>bug-finding analyses</a:t>
            </a:r>
            <a:r>
              <a:rPr lang="en-US" sz="1000" dirty="0"/>
              <a:t> </a:t>
            </a:r>
            <a:r>
              <a:rPr lang="en" sz="1000" dirty="0"/>
              <a:t>--</a:t>
            </a:r>
            <a:r>
              <a:rPr lang="en-US" sz="1000" dirty="0"/>
              <a:t> </a:t>
            </a:r>
            <a:r>
              <a:rPr lang="en" sz="1000" dirty="0"/>
              <a:t>are not sound. </a:t>
            </a:r>
            <a:r>
              <a:rPr lang="en-US" sz="1000" dirty="0"/>
              <a:t> </a:t>
            </a:r>
            <a:r>
              <a:rPr lang="en" sz="1000" dirty="0"/>
              <a:t>You can learn more about these kinds of analyses for Java and C by following the links in the instructor notes.</a:t>
            </a:r>
          </a:p>
          <a:p>
            <a:pPr lvl="0"/>
            <a:endParaRPr lang="en" sz="1000" dirty="0"/>
          </a:p>
          <a:p>
            <a:pPr lvl="0"/>
            <a:r>
              <a:rPr lang="en" sz="1000" dirty="0"/>
              <a:t>[For Java: “Using static analysis to find bugs”</a:t>
            </a:r>
            <a:endParaRPr lang="en-US" sz="1000" dirty="0"/>
          </a:p>
          <a:p>
            <a:pPr lvl="0"/>
            <a:r>
              <a:rPr lang="en" sz="1000" dirty="0">
                <a:hlinkClick r:id="rId3"/>
              </a:rPr>
              <a:t>http://ieeexplore.ieee.org/xpls/abs_all.jsp?arnumber=4602670&amp;tag=1</a:t>
            </a:r>
            <a:r>
              <a:rPr lang="en" sz="1000" dirty="0"/>
              <a:t>]</a:t>
            </a:r>
          </a:p>
          <a:p>
            <a:pPr lvl="0"/>
            <a:endParaRPr lang="en-US" sz="1000" dirty="0"/>
          </a:p>
          <a:p>
            <a:pPr lvl="0"/>
            <a:r>
              <a:rPr lang="en" sz="1000" dirty="0"/>
              <a:t>[For C: “A few billion lines of code later: using static analysis to find bugs in the real world” </a:t>
            </a:r>
            <a:r>
              <a:rPr lang="en" sz="1000" dirty="0">
                <a:hlinkClick r:id="rId4"/>
              </a:rPr>
              <a:t>http://dl.acm.org/citation.cfm?id=1646374</a:t>
            </a:r>
            <a:r>
              <a:rPr lang="en" sz="1000" dirty="0"/>
              <a:t>]</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36</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201580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txBox="1">
            <a:spLocks noGrp="1"/>
          </p:cNvSpPr>
          <p:nvPr>
            <p:ph type="body" idx="1"/>
          </p:nvPr>
        </p:nvSpPr>
        <p:spPr/>
        <p:txBody>
          <a:bodyPr/>
          <a:lstStyle/>
          <a:p>
            <a:pPr lvl="0"/>
            <a:r>
              <a:rPr lang="en" sz="1000" dirty="0"/>
              <a:t>Let’s look some more at the notion of side conditions. These conditions occur in many type-based analyses. They are constraints that must be solved</a:t>
            </a:r>
            <a:r>
              <a:rPr lang="en-US" sz="1000" dirty="0"/>
              <a:t> </a:t>
            </a:r>
            <a:r>
              <a:rPr lang="en" sz="1000" dirty="0"/>
              <a:t>--</a:t>
            </a:r>
            <a:r>
              <a:rPr lang="en-US" sz="1000" dirty="0"/>
              <a:t> </a:t>
            </a:r>
            <a:r>
              <a:rPr lang="en" sz="1000" dirty="0"/>
              <a:t>that is, satisfied</a:t>
            </a:r>
            <a:r>
              <a:rPr lang="en-US" sz="1000" dirty="0"/>
              <a:t> </a:t>
            </a:r>
            <a:r>
              <a:rPr lang="en" sz="1000" dirty="0"/>
              <a:t>--</a:t>
            </a:r>
            <a:r>
              <a:rPr lang="en-US" sz="1000" dirty="0"/>
              <a:t> </a:t>
            </a:r>
            <a:r>
              <a:rPr lang="en" sz="1000" dirty="0"/>
              <a:t>in order to verify that the inference rule is properly applied.</a:t>
            </a:r>
          </a:p>
          <a:p>
            <a:pPr lvl="0"/>
            <a:endParaRPr lang="en" sz="1000" dirty="0"/>
          </a:p>
          <a:p>
            <a:pPr lvl="0"/>
            <a:r>
              <a:rPr lang="en" sz="1000" dirty="0"/>
              <a:t>For example, consider the program</a:t>
            </a:r>
            <a:r>
              <a:rPr lang="en-US" sz="1000" dirty="0"/>
              <a:t> </a:t>
            </a:r>
            <a:r>
              <a:rPr lang="en" sz="1000" dirty="0"/>
              <a:t>“if (a &gt; 1) then (lambda x:int =&gt; x) else 10” in an environment where a is of type int.</a:t>
            </a:r>
            <a:r>
              <a:rPr lang="en-US" sz="1000" dirty="0"/>
              <a:t>  </a:t>
            </a:r>
            <a:r>
              <a:rPr lang="en" sz="1000" dirty="0"/>
              <a:t>Expression e1 in this program has type int -&gt; int, while expression e2 has type int.</a:t>
            </a:r>
            <a:r>
              <a:rPr lang="en-US" sz="1000" dirty="0"/>
              <a:t>  </a:t>
            </a:r>
            <a:r>
              <a:rPr lang="en" sz="1000" dirty="0"/>
              <a:t>Without the side-condition, this program would be typed as a function mapping ints to ints; this would cause the type system to be unsound, as the program would not evaluate to the correct type if `a` were ever less than or equal to 1.</a:t>
            </a:r>
          </a:p>
          <a:p>
            <a:pPr lvl="0"/>
            <a:endParaRPr lang="en" sz="1000" dirty="0"/>
          </a:p>
          <a:p>
            <a:pPr lvl="0"/>
            <a:r>
              <a:rPr lang="en" sz="1000" dirty="0"/>
              <a:t>Checking whether these side constraints can be solved is a separate algorithmic problem that we cover in the lesson on constraint-based analysis.</a:t>
            </a:r>
          </a:p>
        </p:txBody>
      </p:sp>
      <p:sp>
        <p:nvSpPr>
          <p:cNvPr id="2" name="Slide Number Placeholder 1"/>
          <p:cNvSpPr>
            <a:spLocks noGrp="1"/>
          </p:cNvSpPr>
          <p:nvPr>
            <p:ph type="sldNum" sz="quarter" idx="10"/>
          </p:nvPr>
        </p:nvSpPr>
        <p:spPr/>
        <p:txBody>
          <a:bodyPr/>
          <a:lstStyle/>
          <a:p>
            <a:fld id="{34CF060F-0513-A245-8402-ABC919D6F356}" type="slidenum">
              <a:rPr lang="en-US" smtClean="0"/>
              <a:pPr/>
              <a:t>37</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6045228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p:txBody>
          <a:bodyPr/>
          <a:lstStyle/>
          <a:p>
            <a:pPr lvl="0"/>
            <a:r>
              <a:rPr lang="en" sz="1000" dirty="0"/>
              <a:t>Another example of where side conditions occur are with recursive functions: functions which call themselves in their own definition.</a:t>
            </a:r>
            <a:r>
              <a:rPr lang="en-US" sz="1000" dirty="0"/>
              <a:t>  </a:t>
            </a:r>
            <a:r>
              <a:rPr lang="en" sz="1000" dirty="0"/>
              <a:t>The constraint that must be satisfied is that if x is of type t1 and e is of type t2, then t2 equals t1. (In fact, this is a bit too strict; it could be relaxed to</a:t>
            </a:r>
            <a:r>
              <a:rPr lang="en-US" sz="1000" dirty="0"/>
              <a:t> </a:t>
            </a:r>
            <a:r>
              <a:rPr lang="en" sz="1000" dirty="0"/>
              <a:t>requiring only that t2 is a subset of t1.)</a:t>
            </a:r>
          </a:p>
          <a:p>
            <a:pPr lvl="0"/>
            <a:endParaRPr lang="en" sz="1000" dirty="0"/>
          </a:p>
          <a:p>
            <a:pPr lvl="0"/>
            <a:r>
              <a:rPr lang="en" sz="1000" dirty="0"/>
              <a:t>Recursive functions yield constraints that are themselves recursive. </a:t>
            </a:r>
            <a:r>
              <a:rPr lang="en-US" sz="1000" dirty="0"/>
              <a:t> </a:t>
            </a:r>
            <a:r>
              <a:rPr lang="en" sz="1000" dirty="0"/>
              <a:t>The same holds for loops.  We observed this phenomenon in the lesson on</a:t>
            </a:r>
            <a:r>
              <a:rPr lang="en-US" sz="1000" dirty="0"/>
              <a:t> </a:t>
            </a:r>
            <a:r>
              <a:rPr lang="en" sz="1000" dirty="0"/>
              <a:t>dataflow analysis, wherein loops in programs necessitate multiple iterations of the chaotic iteration algorithm.  That algorithm in reality is solving</a:t>
            </a:r>
            <a:r>
              <a:rPr lang="en-US" sz="1000" dirty="0"/>
              <a:t> </a:t>
            </a:r>
            <a:r>
              <a:rPr lang="en" sz="1000" dirty="0"/>
              <a:t>a system of recursive constraints, namely, dataflow constraints for computing the IN sets and OUT sets of dataflow facts at each program point.</a:t>
            </a:r>
          </a:p>
          <a:p>
            <a:pPr lvl="0"/>
            <a:endParaRPr lang="en" sz="1000" dirty="0"/>
          </a:p>
          <a:p>
            <a:pPr lvl="0"/>
            <a:r>
              <a:rPr lang="en" sz="1000" dirty="0"/>
              <a:t>In general, the difficulty of solving constraints depends on the language of the constraints and the details of the application.</a:t>
            </a:r>
          </a:p>
        </p:txBody>
      </p:sp>
      <p:sp>
        <p:nvSpPr>
          <p:cNvPr id="2" name="Slide Number Placeholder 1"/>
          <p:cNvSpPr>
            <a:spLocks noGrp="1"/>
          </p:cNvSpPr>
          <p:nvPr>
            <p:ph type="sldNum" sz="quarter" idx="10"/>
          </p:nvPr>
        </p:nvSpPr>
        <p:spPr/>
        <p:txBody>
          <a:bodyPr/>
          <a:lstStyle/>
          <a:p>
            <a:fld id="{34CF060F-0513-A245-8402-ABC919D6F356}" type="slidenum">
              <a:rPr lang="en-US" smtClean="0"/>
              <a:pPr/>
              <a:t>38</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4705236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txBox="1">
            <a:spLocks noGrp="1"/>
          </p:cNvSpPr>
          <p:nvPr>
            <p:ph type="body" idx="1"/>
          </p:nvPr>
        </p:nvSpPr>
        <p:spPr/>
        <p:txBody>
          <a:bodyPr/>
          <a:lstStyle/>
          <a:p>
            <a:r>
              <a:rPr lang="en-US" sz="1000" dirty="0"/>
              <a:t>We are now in a position to develop an algorithm to automatically type-check programs. The basic algorithm is as shown here.</a:t>
            </a:r>
          </a:p>
          <a:p>
            <a:br>
              <a:rPr lang="en-US" sz="1000" dirty="0"/>
            </a:br>
            <a:r>
              <a:rPr lang="en-US" sz="1000" dirty="0"/>
              <a:t>The algorithm starts by taking as input the entire expression to be checked and the environment in which it will be checked.</a:t>
            </a:r>
          </a:p>
          <a:p>
            <a:endParaRPr lang="en-US" sz="1000" dirty="0"/>
          </a:p>
          <a:p>
            <a:r>
              <a:rPr lang="en-US" sz="1000" dirty="0"/>
              <a:t>The algorithm then determines which schema to use in attempting to type the expression.  Typically, there is a unique schema for each kind of expression, which is the case for our simple language.  In this case, the syntactic structure of the expression uniquely determines which schema to use.  For languages where this is not the case, the algorithm tries to type the expression using each applicable schema, and determines whether any schema succeeds.</a:t>
            </a:r>
          </a:p>
          <a:p>
            <a:endParaRPr lang="en-US" sz="1000" dirty="0"/>
          </a:p>
          <a:p>
            <a:r>
              <a:rPr lang="en-US" sz="1000" dirty="0"/>
              <a:t>If the schema is an inference rule schema, the algorithm recursively calls this procedure on each hypothesis of the schema.</a:t>
            </a:r>
          </a:p>
          <a:p>
            <a:endParaRPr lang="en-US" sz="1000" dirty="0"/>
          </a:p>
          <a:p>
            <a:r>
              <a:rPr lang="en-US" sz="1000" dirty="0"/>
              <a:t>The algorithm attempts to solve any side constraints.</a:t>
            </a:r>
          </a:p>
          <a:p>
            <a:endParaRPr lang="en-US" sz="1000" dirty="0"/>
          </a:p>
          <a:p>
            <a:r>
              <a:rPr lang="en-US" sz="1000" dirty="0"/>
              <a:t>Assuming all hypotheses correctly type-check and side constraints are satisfied, the algorithm returns the appropriate type for the entire expression.</a:t>
            </a:r>
          </a:p>
          <a:p>
            <a:br>
              <a:rPr lang="en-US" sz="1000" dirty="0"/>
            </a:br>
            <a:r>
              <a:rPr lang="en-US" sz="1000" dirty="0"/>
              <a:t>In this instance of the algorithm, we show how an if-then-else expression would be analyzed. First, e0 would be checked to ensure that it is of type </a:t>
            </a:r>
            <a:r>
              <a:rPr lang="en-US" sz="1000" dirty="0" err="1"/>
              <a:t>bool</a:t>
            </a:r>
            <a:r>
              <a:rPr lang="en-US" sz="1000" dirty="0"/>
              <a:t>. Then e1 and e2 would be analyzed to determine their types, t1 and t2 respectively, and the algorithm would attempt to satisfy the side-constraint t1 == t2. Assuming this constraint is satisfied, t1 would then be returned.</a:t>
            </a:r>
          </a:p>
          <a:p>
            <a:br>
              <a:rPr lang="en-US" sz="1000" dirty="0"/>
            </a:br>
            <a:endParaRPr lang="en-US"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39</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058535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p:txBody>
          <a:bodyPr/>
          <a:lstStyle/>
          <a:p>
            <a:pPr lvl="0" algn="just"/>
            <a:r>
              <a:rPr lang="en" sz="1000" dirty="0"/>
              <a:t>Besides being a static analysis in their own right, type systems also provide notation which is useful for describing a variety of different static analyses,</a:t>
            </a:r>
            <a:r>
              <a:rPr lang="en-US" sz="1000" dirty="0"/>
              <a:t> </a:t>
            </a:r>
            <a:r>
              <a:rPr lang="en" sz="1000" dirty="0"/>
              <a:t>such as type checking, dataflow analysis, symbolic execution, and more.</a:t>
            </a:r>
          </a:p>
        </p:txBody>
      </p:sp>
      <p:sp>
        <p:nvSpPr>
          <p:cNvPr id="3" name="Slide Image Placeholder 2"/>
          <p:cNvSpPr>
            <a:spLocks noGrp="1" noRot="1" noChangeAspect="1"/>
          </p:cNvSpPr>
          <p:nvPr>
            <p:ph type="sldImg"/>
          </p:nvPr>
        </p:nvSpPr>
        <p:spPr>
          <a:xfrm>
            <a:off x="777875" y="685800"/>
            <a:ext cx="3657600" cy="2743200"/>
          </a:xfrm>
        </p:spPr>
      </p:sp>
      <p:sp>
        <p:nvSpPr>
          <p:cNvPr id="2" name="Slide Number Placeholder 1"/>
          <p:cNvSpPr>
            <a:spLocks noGrp="1"/>
          </p:cNvSpPr>
          <p:nvPr>
            <p:ph type="sldNum" sz="quarter" idx="10"/>
          </p:nvPr>
        </p:nvSpPr>
        <p:spPr/>
        <p:txBody>
          <a:bodyPr/>
          <a:lstStyle/>
          <a:p>
            <a:fld id="{34CF060F-0513-A245-8402-ABC919D6F356}" type="slidenum">
              <a:rPr lang="en-US" smtClean="0"/>
              <a:t>4</a:t>
            </a:fld>
            <a:endParaRPr lang="en-US"/>
          </a:p>
        </p:txBody>
      </p:sp>
    </p:spTree>
    <p:extLst>
      <p:ext uri="{BB962C8B-B14F-4D97-AF65-F5344CB8AC3E}">
        <p14:creationId xmlns:p14="http://schemas.microsoft.com/office/powerpoint/2010/main" val="17588130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txBox="1">
            <a:spLocks noGrp="1"/>
          </p:cNvSpPr>
          <p:nvPr>
            <p:ph type="body" idx="1"/>
          </p:nvPr>
        </p:nvSpPr>
        <p:spPr/>
        <p:txBody>
          <a:bodyPr/>
          <a:lstStyle/>
          <a:p>
            <a:pPr lvl="0"/>
            <a:r>
              <a:rPr lang="en" sz="1000" dirty="0"/>
              <a:t>Notice that Step 1 requires the overall environment A, not just the particular expression being analyzed. Only then can we proceed to analyze the sub-expressions of the given expression.  Intuitively, this environment A summarizes the result of the analysis of the remainder of the program in which this expression is a sub-expression.</a:t>
            </a:r>
          </a:p>
          <a:p>
            <a:pPr lvl="0"/>
            <a:endParaRPr lang="en-US" sz="1000" dirty="0"/>
          </a:p>
          <a:p>
            <a:pPr lvl="0"/>
            <a:r>
              <a:rPr lang="en" sz="1000" dirty="0"/>
              <a:t>This particular style of analysis is called a global analysis or a whole-program analysis, since it requires the entire program or providing a model of the environment.</a:t>
            </a:r>
            <a:r>
              <a:rPr lang="en-US" sz="1000" dirty="0"/>
              <a:t>  </a:t>
            </a:r>
            <a:r>
              <a:rPr lang="en" sz="1000" dirty="0"/>
              <a:t>It is also called top-down analysis since it begins at top-level expressions and descends into sub-expressions.</a:t>
            </a:r>
          </a:p>
          <a:p>
            <a:pPr lvl="0"/>
            <a:endParaRPr lang="en" sz="1000" dirty="0"/>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40</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2958094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1" name="Shape 471"/>
          <p:cNvSpPr txBox="1">
            <a:spLocks noGrp="1"/>
          </p:cNvSpPr>
          <p:nvPr>
            <p:ph type="body" idx="1"/>
          </p:nvPr>
        </p:nvSpPr>
        <p:spPr/>
        <p:txBody>
          <a:bodyPr/>
          <a:lstStyle/>
          <a:p>
            <a:pPr lvl="0"/>
            <a:r>
              <a:rPr lang="en" sz="1000" dirty="0"/>
              <a:t>Let’s look at an example of global analysis in action.  Consider the following program which consists of an if-then-else expression.</a:t>
            </a:r>
            <a:r>
              <a:rPr lang="en-US" sz="1000" dirty="0"/>
              <a:t>  </a:t>
            </a:r>
            <a:r>
              <a:rPr lang="en" sz="1000" dirty="0"/>
              <a:t>We will show step-by-step how global analysis derives the following type judgement for typing this expression.</a:t>
            </a:r>
          </a:p>
          <a:p>
            <a:pPr lvl="0"/>
            <a:endParaRPr lang="en-US" sz="1000" dirty="0"/>
          </a:p>
          <a:p>
            <a:pPr lvl="0"/>
            <a:r>
              <a:rPr lang="en" sz="1000" dirty="0"/>
              <a:t>We start out with the input as this entire expression and this environment A which comes from the signature of function f.</a:t>
            </a:r>
            <a:r>
              <a:rPr lang="en-US" sz="1000" dirty="0"/>
              <a:t>  </a:t>
            </a:r>
            <a:r>
              <a:rPr lang="en" sz="1000" dirty="0"/>
              <a:t>This environment summarizes the result of the analysis of the rest of the program in the following sense: whenever f is called from</a:t>
            </a:r>
            <a:r>
              <a:rPr lang="en-US" sz="1000" dirty="0"/>
              <a:t> </a:t>
            </a:r>
            <a:r>
              <a:rPr lang="en" sz="1000" dirty="0"/>
              <a:t>the rest of the program, a can be assumed to be of type boolean, and b and c to be of type integer.</a:t>
            </a:r>
          </a:p>
          <a:p>
            <a:pPr lvl="0"/>
            <a:endParaRPr lang="en-US" sz="1000" dirty="0"/>
          </a:p>
          <a:p>
            <a:pPr lvl="0"/>
            <a:r>
              <a:rPr lang="en" sz="1000" dirty="0"/>
              <a:t>In step 2, under this environment, we analyze e0, which in our example is the variable a, checking that it is of type boolean.</a:t>
            </a:r>
            <a:endParaRPr lang="en-US" sz="1000" dirty="0"/>
          </a:p>
          <a:p>
            <a:pPr lvl="0"/>
            <a:endParaRPr lang="en" sz="1000" dirty="0"/>
          </a:p>
          <a:p>
            <a:pPr lvl="0"/>
            <a:r>
              <a:rPr lang="en" sz="1000" dirty="0"/>
              <a:t>In step 3, under the same environment, we analyze e1 and e2, which in our example are variables b and c, giving types t1 and t2 as int and int, respectively.</a:t>
            </a:r>
          </a:p>
          <a:p>
            <a:pPr lvl="0"/>
            <a:endParaRPr lang="en-US" sz="1000" dirty="0"/>
          </a:p>
          <a:p>
            <a:pPr lvl="0"/>
            <a:r>
              <a:rPr lang="en" sz="1000" dirty="0"/>
              <a:t>In step 4, the analysis solves side condition t1 = t2, which indeed holds, since it just inferred that both t1 and t2 are int.</a:t>
            </a:r>
          </a:p>
          <a:p>
            <a:pPr lvl="0"/>
            <a:endParaRPr lang="en-US" sz="1000" dirty="0"/>
          </a:p>
          <a:p>
            <a:pPr lvl="0"/>
            <a:r>
              <a:rPr lang="en" sz="1000" dirty="0"/>
              <a:t>Finally, the analysis returns t1, which is int.</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41</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2443631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p:txBody>
          <a:bodyPr/>
          <a:lstStyle/>
          <a:p>
            <a:pPr lvl="0"/>
            <a:r>
              <a:rPr lang="en" sz="1000" dirty="0"/>
              <a:t>In contrast to global analysis, there is local analysis, also called compositional analysis or bottom-up analysis. In this style of analysis, we first analyze sub-expressions, inferring the needed environments from the sub-expressions themselves. Since the separately computed environments might not agree, we constrain them to be equal. This allows us to generate a valid analysis for the entire expression.</a:t>
            </a:r>
          </a:p>
          <a:p>
            <a:pPr lvl="0"/>
            <a:endParaRPr lang="en" sz="1000" dirty="0"/>
          </a:p>
          <a:p>
            <a:pPr lvl="0"/>
            <a:r>
              <a:rPr lang="en" sz="1000" dirty="0"/>
              <a:t>For example, in analyzing the [If-Then-Else] schema, we would not pass in an environment to the algorithm. Instead, the algorithm would analyze e0, inferring an environment A0 from this analysis (as well as checking that e0 is a bool). Then e1 and e2 would be analyzed, generating two more inferred environments A1 and A2 and obtaining types t1 and t2 for the expressions. Finally, the side conditions t1 == t2 and A0 == A1 == A2 would need to be satisfied. If the algorithm is able to satisfy these constraints, then it returns the type t1 of the expression in the conclusion as well as the environment A0 needed to prove that the expression is of type t1.</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42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0230651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1" name="Shape 501"/>
          <p:cNvSpPr txBox="1">
            <a:spLocks noGrp="1"/>
          </p:cNvSpPr>
          <p:nvPr>
            <p:ph type="body" idx="1"/>
          </p:nvPr>
        </p:nvSpPr>
        <p:spPr/>
        <p:txBody>
          <a:bodyPr/>
          <a:lstStyle/>
          <a:p>
            <a:pPr lvl="0"/>
            <a:r>
              <a:rPr lang="en" sz="1000" dirty="0"/>
              <a:t>Let’s use the same example program to illustrate how local analysis operates.</a:t>
            </a:r>
            <a:r>
              <a:rPr lang="en-US" sz="1000" dirty="0"/>
              <a:t>  </a:t>
            </a:r>
            <a:r>
              <a:rPr lang="en" sz="1000" dirty="0"/>
              <a:t>We have faded out the signature of function f to emphasize the fact that local analysis does not require a model of the environment.</a:t>
            </a:r>
            <a:r>
              <a:rPr lang="en-US" sz="1000" dirty="0"/>
              <a:t>  </a:t>
            </a:r>
            <a:r>
              <a:rPr lang="en" sz="1000" dirty="0"/>
              <a:t>We will show step-by-step how local analysis derives the following type judgement for typing this expression.</a:t>
            </a:r>
            <a:endParaRPr lang="en-US" sz="1000" dirty="0"/>
          </a:p>
          <a:p>
            <a:pPr lvl="0"/>
            <a:endParaRPr lang="en" sz="1000" dirty="0"/>
          </a:p>
          <a:p>
            <a:pPr lvl="0"/>
            <a:r>
              <a:rPr lang="en" sz="1000" dirty="0"/>
              <a:t>In Step 1, we analyze e0, which in our example is the variable a.  We infer this environment A0 necessary for checking that a is of type boolean.</a:t>
            </a:r>
          </a:p>
          <a:p>
            <a:pPr lvl="0"/>
            <a:endParaRPr lang="en-US" sz="1000" dirty="0"/>
          </a:p>
          <a:p>
            <a:pPr lvl="0"/>
            <a:r>
              <a:rPr lang="en" sz="1000" dirty="0"/>
              <a:t>In Step 2, we analyze e1 and e2, which in our example are variables b and c, giving types alpha and beta and environments A1 and A2 under which these variables have those corresponding types.  Notice that, unlike in global analysis, where both these types were inferred to be int, this time we have unconstrained type parameters alpha and beta.</a:t>
            </a:r>
          </a:p>
          <a:p>
            <a:pPr lvl="0"/>
            <a:endParaRPr lang="en-US" sz="1000" dirty="0"/>
          </a:p>
          <a:p>
            <a:pPr lvl="0"/>
            <a:r>
              <a:rPr lang="en" sz="1000" dirty="0"/>
              <a:t>In Step 3, the analysis solves side condition t1 = t2, which constrains alpha and beta to be equal.</a:t>
            </a:r>
            <a:r>
              <a:rPr lang="en-US" sz="1000" dirty="0"/>
              <a:t>  </a:t>
            </a:r>
            <a:r>
              <a:rPr lang="en" sz="1000" dirty="0"/>
              <a:t>The analysis also solves side condition A0 = A1 = A2, obtaining the following environment. </a:t>
            </a:r>
          </a:p>
          <a:p>
            <a:pPr lvl="0"/>
            <a:endParaRPr lang="en-US" sz="1000" dirty="0"/>
          </a:p>
          <a:p>
            <a:pPr lvl="0"/>
            <a:r>
              <a:rPr lang="en" sz="1000" dirty="0"/>
              <a:t>Finally, the analysis returns t1, which is alpha, and A0, which is this inferred environment.</a:t>
            </a:r>
            <a:r>
              <a:rPr lang="en-US" sz="1000" dirty="0"/>
              <a:t>  </a:t>
            </a:r>
            <a:r>
              <a:rPr lang="en" sz="1000" dirty="0"/>
              <a:t>Notice that the resulting typing is more flexible than what global analysis inferred; in particular, the expression has an unconstrained type alpha, instead of int in the case of global analysis.</a:t>
            </a:r>
          </a:p>
        </p:txBody>
      </p:sp>
      <p:sp>
        <p:nvSpPr>
          <p:cNvPr id="2" name="Slide Number Placeholder 1"/>
          <p:cNvSpPr>
            <a:spLocks noGrp="1"/>
          </p:cNvSpPr>
          <p:nvPr>
            <p:ph type="sldNum" sz="quarter" idx="10"/>
          </p:nvPr>
        </p:nvSpPr>
        <p:spPr/>
        <p:txBody>
          <a:bodyPr/>
          <a:lstStyle/>
          <a:p>
            <a:fld id="{34CF060F-0513-A245-8402-ABC919D6F356}" type="slidenum">
              <a:rPr lang="en-US" smtClean="0"/>
              <a:pPr/>
              <a:t>43</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9014948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Shape 511"/>
          <p:cNvSpPr txBox="1">
            <a:spLocks noGrp="1"/>
          </p:cNvSpPr>
          <p:nvPr>
            <p:ph type="body" idx="1"/>
          </p:nvPr>
        </p:nvSpPr>
        <p:spPr/>
        <p:txBody>
          <a:bodyPr/>
          <a:lstStyle/>
          <a:p>
            <a:pPr lvl="0"/>
            <a:r>
              <a:rPr lang="en" sz="1000" dirty="0"/>
              <a:t>Why do we have two kinds of type analyses? </a:t>
            </a:r>
            <a:r>
              <a:rPr lang="en-US" sz="1000" dirty="0"/>
              <a:t> </a:t>
            </a:r>
            <a:r>
              <a:rPr lang="en" sz="1000" dirty="0"/>
              <a:t>As usual, there are tradeoffs between the two approaches that should be considered when deciding which one to apply.</a:t>
            </a:r>
          </a:p>
          <a:p>
            <a:pPr lvl="0"/>
            <a:endParaRPr lang="en" sz="1000" dirty="0"/>
          </a:p>
          <a:p>
            <a:pPr lvl="0"/>
            <a:r>
              <a:rPr lang="en" sz="1000" dirty="0"/>
              <a:t>Global analysis is usually simpler than local analysis as it assumes a model of the environment instead of inferring it itself. The drawback is it may require a lot of extra engineering to construct models of the environment for partial programs.</a:t>
            </a:r>
          </a:p>
          <a:p>
            <a:pPr lvl="0"/>
            <a:endParaRPr lang="en" sz="1000" dirty="0"/>
          </a:p>
          <a:p>
            <a:pPr lvl="0"/>
            <a:r>
              <a:rPr lang="en" sz="1000" dirty="0"/>
              <a:t>On the other hand, local analysis is more flexible: it can allow analysis of, for example, a library without a client. However, local analysis is harder to do in the following sense: it requires the algorithm to allow for unknown parameters in environments, which will be solved for later, such as alpha in the example we saw; and more side conditions on such unknown parameters that greatly increase the complexity of the problem.</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44</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7189525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8" name="Shape 518"/>
          <p:cNvSpPr txBox="1">
            <a:spLocks noGrp="1"/>
          </p:cNvSpPr>
          <p:nvPr>
            <p:ph type="body" idx="1"/>
          </p:nvPr>
        </p:nvSpPr>
        <p:spPr/>
        <p:txBody>
          <a:bodyPr/>
          <a:lstStyle/>
          <a:p>
            <a:pPr lvl="0"/>
            <a:r>
              <a:rPr lang="en" sz="1000" dirty="0">
                <a:solidFill>
                  <a:srgbClr val="FF0000"/>
                </a:solidFill>
              </a:rPr>
              <a:t>{QUIZ SLIDE}</a:t>
            </a:r>
          </a:p>
          <a:p>
            <a:pPr lvl="0"/>
            <a:endParaRPr lang="en" sz="1000" dirty="0"/>
          </a:p>
          <a:p>
            <a:pPr lvl="0"/>
            <a:r>
              <a:rPr lang="en" sz="1000" dirty="0"/>
              <a:t>We saw that type systems are sound in that well-typed programs do not go wrong in any execution.</a:t>
            </a:r>
            <a:r>
              <a:rPr lang="en-US" sz="1000" dirty="0"/>
              <a:t>  </a:t>
            </a:r>
            <a:r>
              <a:rPr lang="en" sz="1000" dirty="0"/>
              <a:t>But type systems are incomplete, that is, untypeable programs do not necessarily go wrong in some execution.</a:t>
            </a:r>
          </a:p>
          <a:p>
            <a:pPr lvl="0"/>
            <a:endParaRPr lang="en-US" sz="1000" dirty="0"/>
          </a:p>
          <a:p>
            <a:pPr lvl="0"/>
            <a:r>
              <a:rPr lang="en" sz="1000" dirty="0"/>
              <a:t>Let’s wrap up our discussion of the properties of type systems with a quiz that illustrates the incompleteness of the type system we designed for our simple language.</a:t>
            </a:r>
          </a:p>
          <a:p>
            <a:pPr lvl="0"/>
            <a:endParaRPr lang="en" sz="1000" dirty="0"/>
          </a:p>
          <a:p>
            <a:pPr lvl="0"/>
            <a:r>
              <a:rPr lang="en" sz="1000" dirty="0"/>
              <a:t>Consider the following four programs:</a:t>
            </a:r>
            <a:endParaRPr lang="en-US" sz="1000" dirty="0"/>
          </a:p>
          <a:p>
            <a:pPr lvl="0"/>
            <a:endParaRPr lang="en-US" sz="1000" dirty="0"/>
          </a:p>
          <a:p>
            <a:pPr marL="171450" lvl="0" indent="-171450">
              <a:buFont typeface="Arial"/>
              <a:buChar char="•"/>
            </a:pPr>
            <a:r>
              <a:rPr lang="en" sz="1000" dirty="0"/>
              <a:t>42 applied to the function (lambda x of type int yields x plus 5)</a:t>
            </a:r>
          </a:p>
          <a:p>
            <a:pPr marL="171450" lvl="0" indent="-171450">
              <a:buFont typeface="Arial"/>
              <a:buChar char="•"/>
            </a:pPr>
            <a:r>
              <a:rPr lang="en" sz="1000" dirty="0"/>
              <a:t>the function (lambda x of type int yields x), plus one</a:t>
            </a:r>
          </a:p>
          <a:p>
            <a:pPr marL="171450" lvl="0" indent="-171450">
              <a:buFont typeface="Arial"/>
              <a:buChar char="•"/>
            </a:pPr>
            <a:r>
              <a:rPr lang="en" sz="1000" dirty="0"/>
              <a:t>if true then 1 else (lambda x of type int yields x), plus one</a:t>
            </a:r>
          </a:p>
          <a:p>
            <a:pPr marL="171450" lvl="0" indent="-171450">
              <a:buFont typeface="Arial"/>
              <a:buChar char="•"/>
            </a:pPr>
            <a:r>
              <a:rPr lang="en" sz="1000" dirty="0"/>
              <a:t>if (c != 0) then (lambda x of type int yields x), else (lambda x of type int -&gt; int yields (x applied to 1), applied to</a:t>
            </a:r>
          </a:p>
          <a:p>
            <a:pPr lvl="0"/>
            <a:r>
              <a:rPr lang="en" sz="1000" dirty="0"/>
              <a:t>	if (c != 0) then 1, else (lambda z of type int yields z)</a:t>
            </a:r>
          </a:p>
          <a:p>
            <a:pPr lvl="0"/>
            <a:endParaRPr lang="en" sz="1000" dirty="0"/>
          </a:p>
          <a:p>
            <a:pPr lvl="0"/>
            <a:r>
              <a:rPr lang="en" sz="1000" dirty="0"/>
              <a:t>All of these programs are untypeable according to the rules we’ve described in this lesson. However, not all of them correspond to programs that would exhibit an error on execution. Check the boxes corresponding to which of these programs can “go wrong”: that is, there is some execution on which an error would occur.</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45</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3387274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9" name="Shape 529"/>
          <p:cNvSpPr txBox="1">
            <a:spLocks noGrp="1"/>
          </p:cNvSpPr>
          <p:nvPr>
            <p:ph type="body" idx="1"/>
          </p:nvPr>
        </p:nvSpPr>
        <p:spPr/>
        <p:txBody>
          <a:bodyPr/>
          <a:lstStyle/>
          <a:p>
            <a:pPr lvl="0"/>
            <a:r>
              <a:rPr lang="en" sz="1000" dirty="0">
                <a:solidFill>
                  <a:srgbClr val="FF0000"/>
                </a:solidFill>
              </a:rPr>
              <a:t>{SOLUTION SLIDE}</a:t>
            </a:r>
          </a:p>
          <a:p>
            <a:pPr lvl="0"/>
            <a:endParaRPr lang="en" sz="1000" dirty="0"/>
          </a:p>
          <a:p>
            <a:pPr lvl="0"/>
            <a:r>
              <a:rPr lang="en" sz="1000" dirty="0"/>
              <a:t>Let’s consider each program in turn.</a:t>
            </a:r>
          </a:p>
          <a:p>
            <a:pPr lvl="0"/>
            <a:endParaRPr lang="en" sz="1000" dirty="0"/>
          </a:p>
          <a:p>
            <a:pPr lvl="0"/>
            <a:r>
              <a:rPr lang="en" sz="1000" dirty="0"/>
              <a:t>The first program is untypable because no rule allows for calling an integer like a function. Moreover, on every run of the program, this call to the integer would be encountered during execution, and it is undefined what should happen upon such a call. Therefore, this program “goes wrong” on all runs.</a:t>
            </a:r>
          </a:p>
          <a:p>
            <a:pPr lvl="0"/>
            <a:endParaRPr lang="en" sz="1000" dirty="0"/>
          </a:p>
          <a:p>
            <a:pPr lvl="0"/>
            <a:r>
              <a:rPr lang="en" sz="1000" dirty="0"/>
              <a:t>The second program is untypable again because none of our schemas allows for the addition of a function to an int. And, on every run of the program, this ill-defined addition would be encountered. So this program is another that could---and indeed always would---“go wrong.”</a:t>
            </a:r>
          </a:p>
          <a:p>
            <a:pPr lvl="0"/>
            <a:endParaRPr lang="en" sz="1000" dirty="0"/>
          </a:p>
          <a:p>
            <a:pPr lvl="0"/>
            <a:r>
              <a:rPr lang="en" sz="1000" dirty="0"/>
              <a:t>The third program is also untypable because the else clause contains a function added to an int. However, notice that no execution of this program would ever encounter this ill-defined addition, as the boolean expression always evaluates to true. This shows that our type system is incomplete: even though the program would always evaluate to the int value 1 and never encounter the “bad” code, we still reject it as ill-typed.</a:t>
            </a:r>
          </a:p>
        </p:txBody>
      </p:sp>
      <p:sp>
        <p:nvSpPr>
          <p:cNvPr id="2" name="Slide Number Placeholder 1"/>
          <p:cNvSpPr>
            <a:spLocks noGrp="1"/>
          </p:cNvSpPr>
          <p:nvPr>
            <p:ph type="sldNum" sz="quarter" idx="10"/>
          </p:nvPr>
        </p:nvSpPr>
        <p:spPr/>
        <p:txBody>
          <a:bodyPr/>
          <a:lstStyle/>
          <a:p>
            <a:fld id="{34CF060F-0513-A245-8402-ABC919D6F356}" type="slidenum">
              <a:rPr lang="en-US" smtClean="0"/>
              <a:pPr/>
              <a:t>46</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32720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9" name="Shape 529"/>
          <p:cNvSpPr txBox="1">
            <a:spLocks noGrp="1"/>
          </p:cNvSpPr>
          <p:nvPr>
            <p:ph type="body" idx="1"/>
          </p:nvPr>
        </p:nvSpPr>
        <p:spPr/>
        <p:txBody>
          <a:bodyPr/>
          <a:lstStyle/>
          <a:p>
            <a:pPr lvl="0"/>
            <a:r>
              <a:rPr lang="en" sz="1000" dirty="0">
                <a:solidFill>
                  <a:srgbClr val="FF0000"/>
                </a:solidFill>
              </a:rPr>
              <a:t>{SOLUTION SLIDE}</a:t>
            </a:r>
          </a:p>
          <a:p>
            <a:pPr lvl="0"/>
            <a:endParaRPr lang="en" sz="1000" dirty="0"/>
          </a:p>
          <a:p>
            <a:pPr lvl="0"/>
            <a:r>
              <a:rPr lang="en" sz="1000" dirty="0"/>
              <a:t>The fourth program is untypable in our system because we require “then” and “else” clauses of the same boolean expression to evaluate to the same type; however, the functions output by the first boolean expression have different domains: int -&gt; int and (int -&gt; int) -&gt; int, respectively. Similarly, the outputs of the second boolean expression are an int and int -&gt; int.</a:t>
            </a:r>
          </a:p>
          <a:p>
            <a:pPr lvl="0"/>
            <a:endParaRPr lang="en" sz="1000" dirty="0"/>
          </a:p>
          <a:p>
            <a:pPr lvl="0"/>
            <a:r>
              <a:rPr lang="en" sz="1000" dirty="0"/>
              <a:t>Nevertheless, even though this program isn’t typable, we can see that on every run of the program, no ill-defined behavior would be encountered. If c is nonzero, then the first boolean expression would output a function mapping ints to ints, the second boolean expression would output 1, and we would then have the application of the function to 1.</a:t>
            </a:r>
          </a:p>
          <a:p>
            <a:pPr lvl="0"/>
            <a:endParaRPr lang="en" sz="1000" dirty="0"/>
          </a:p>
          <a:p>
            <a:pPr lvl="0"/>
            <a:r>
              <a:rPr lang="en" sz="1000" dirty="0"/>
              <a:t>On the other hand, if c were to equal 0, the first boolean expression would output a function which takes a function mapping ints to ints, and returning an int,</a:t>
            </a:r>
          </a:p>
          <a:p>
            <a:pPr lvl="0"/>
            <a:r>
              <a:rPr lang="en" sz="1000" dirty="0"/>
              <a:t>while the second boolean expression would output a function mapping ints to ints, and so the resulting function application would also be well-defined.</a:t>
            </a:r>
          </a:p>
          <a:p>
            <a:pPr lvl="0"/>
            <a:endParaRPr lang="en" sz="1000" dirty="0"/>
          </a:p>
          <a:p>
            <a:pPr lvl="0"/>
            <a:r>
              <a:rPr lang="en" sz="1000" dirty="0"/>
              <a:t>This gives us two examples</a:t>
            </a:r>
            <a:r>
              <a:rPr lang="en-US" sz="1000" dirty="0"/>
              <a:t> </a:t>
            </a:r>
            <a:r>
              <a:rPr lang="en" sz="1000" dirty="0"/>
              <a:t>--</a:t>
            </a:r>
            <a:r>
              <a:rPr lang="en-US" sz="1000" dirty="0"/>
              <a:t> </a:t>
            </a:r>
            <a:r>
              <a:rPr lang="en" sz="1000" dirty="0"/>
              <a:t>two false positives</a:t>
            </a:r>
            <a:r>
              <a:rPr lang="en-US" sz="1000" dirty="0"/>
              <a:t> </a:t>
            </a:r>
            <a:r>
              <a:rPr lang="en" sz="1000" dirty="0"/>
              <a:t>--</a:t>
            </a:r>
            <a:r>
              <a:rPr lang="en-US" sz="1000" dirty="0"/>
              <a:t> </a:t>
            </a:r>
            <a:r>
              <a:rPr lang="en" sz="1000" dirty="0"/>
              <a:t>where our type system is overly conservative about what it considers to be a valid program. While our type system can be proven to be sound, we will never be without these false positives, even if we try to introduce new rules allowing us to detect whether the “then” or “else” branches of boolean expressions are followed.</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47</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32720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txBox="1">
            <a:spLocks noGrp="1"/>
          </p:cNvSpPr>
          <p:nvPr>
            <p:ph type="body" idx="1"/>
          </p:nvPr>
        </p:nvSpPr>
        <p:spPr/>
        <p:txBody>
          <a:bodyPr/>
          <a:lstStyle/>
          <a:p>
            <a:pPr lvl="0"/>
            <a:r>
              <a:rPr lang="en" sz="1000" dirty="0"/>
              <a:t>Earlier in the lesson, we promised that type notation would be useful in contexts aside from type systems. Indeed, they are useful for describing a wide range of static analyses. Instead of speaking in the language of types, we can interpret each part of a rule of inference in a different way:</a:t>
            </a:r>
          </a:p>
          <a:p>
            <a:pPr lvl="0"/>
            <a:endParaRPr lang="en-US" sz="1000" dirty="0"/>
          </a:p>
          <a:p>
            <a:pPr lvl="0"/>
            <a:r>
              <a:rPr lang="en" sz="1000" dirty="0"/>
              <a:t>We will use e to represent the program (or program fragment) to be analyzed</a:t>
            </a:r>
            <a:r>
              <a:rPr lang="en-US" sz="1000" dirty="0"/>
              <a:t>.</a:t>
            </a:r>
            <a:endParaRPr lang="en" sz="1000" dirty="0"/>
          </a:p>
          <a:p>
            <a:pPr lvl="0"/>
            <a:endParaRPr lang="en-US" sz="1000" dirty="0"/>
          </a:p>
          <a:p>
            <a:pPr lvl="0"/>
            <a:r>
              <a:rPr lang="en" sz="1000" dirty="0"/>
              <a:t>t will represent an abstract value (which need not necessarily be a type) computed for the program e</a:t>
            </a:r>
            <a:r>
              <a:rPr lang="en-US" sz="1000" dirty="0"/>
              <a:t>.</a:t>
            </a:r>
            <a:endParaRPr lang="en" sz="1000" dirty="0"/>
          </a:p>
          <a:p>
            <a:pPr lvl="0"/>
            <a:endParaRPr lang="en-US" sz="1000" dirty="0"/>
          </a:p>
          <a:p>
            <a:pPr lvl="0"/>
            <a:r>
              <a:rPr lang="en" sz="1000" dirty="0"/>
              <a:t>Instead of mapping variables to types, the environment A may now describe assumptions needed for aspects of e that are determined by the rest of the program</a:t>
            </a:r>
            <a:r>
              <a:rPr lang="en-US" sz="1000" dirty="0"/>
              <a:t>.</a:t>
            </a:r>
            <a:endParaRPr lang="en" sz="1000" dirty="0"/>
          </a:p>
          <a:p>
            <a:pPr lvl="0"/>
            <a:endParaRPr lang="en" sz="1000" dirty="0"/>
          </a:p>
          <a:p>
            <a:pPr lvl="0"/>
            <a:r>
              <a:rPr lang="en" sz="1000" dirty="0"/>
              <a:t>This will allow us to recursively analyze hypotheses of each inference rule</a:t>
            </a:r>
            <a:r>
              <a:rPr lang="en-US" sz="1000" dirty="0"/>
              <a:t> </a:t>
            </a:r>
            <a:r>
              <a:rPr lang="en" sz="1000" dirty="0"/>
              <a:t>--</a:t>
            </a:r>
            <a:r>
              <a:rPr lang="en-US" sz="1000" dirty="0"/>
              <a:t> </a:t>
            </a:r>
            <a:r>
              <a:rPr lang="en" sz="1000" dirty="0"/>
              <a:t>subexpressions of the program</a:t>
            </a:r>
            <a:r>
              <a:rPr lang="en-US" sz="1000" dirty="0"/>
              <a:t> </a:t>
            </a:r>
            <a:r>
              <a:rPr lang="en" sz="1000" dirty="0"/>
              <a:t>--</a:t>
            </a:r>
            <a:r>
              <a:rPr lang="en-US" sz="1000" dirty="0"/>
              <a:t> </a:t>
            </a:r>
            <a:r>
              <a:rPr lang="en" sz="1000" dirty="0"/>
              <a:t>to prove that the program has some particular global property.</a:t>
            </a:r>
          </a:p>
          <a:p>
            <a:pPr lvl="0"/>
            <a:endParaRPr lang="en" sz="1000" dirty="0"/>
          </a:p>
          <a:p>
            <a:pPr lvl="0"/>
            <a:r>
              <a:rPr lang="en" sz="1000" dirty="0"/>
              <a:t>What sort of properties can we reason about in this manner?</a:t>
            </a:r>
          </a:p>
        </p:txBody>
      </p:sp>
      <p:sp>
        <p:nvSpPr>
          <p:cNvPr id="2" name="Slide Number Placeholder 1"/>
          <p:cNvSpPr>
            <a:spLocks noGrp="1"/>
          </p:cNvSpPr>
          <p:nvPr>
            <p:ph type="sldNum" sz="quarter" idx="10"/>
          </p:nvPr>
        </p:nvSpPr>
        <p:spPr/>
        <p:txBody>
          <a:bodyPr/>
          <a:lstStyle/>
          <a:p>
            <a:fld id="{34CF060F-0513-A245-8402-ABC919D6F356}" type="slidenum">
              <a:rPr lang="en-US" smtClean="0"/>
              <a:pPr/>
              <a:t>48</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8720749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p:txBody>
          <a:bodyPr/>
          <a:lstStyle/>
          <a:p>
            <a:pPr lvl="0"/>
            <a:r>
              <a:rPr lang="en" sz="1000" dirty="0"/>
              <a:t>As a starting example, let’s use type notation to determine the sign of a numeric computation. For example, we would like to prove that the output of -3 times 4 is negative. Abstracting this particular computation, we can represent it as “negative times positive equals negative.”</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49</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180268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p:txBody>
          <a:bodyPr/>
          <a:lstStyle/>
          <a:p>
            <a:pPr lvl="0" algn="just"/>
            <a:r>
              <a:rPr lang="en" sz="1000" dirty="0"/>
              <a:t>To discuss type systems, we must first ask ourselves, what do we mean by a “type”? It is easy to label the number 2 an integer and the number 1.125 a floating-point number, but it isn’t necessarily obvious how to define what a “type” is.</a:t>
            </a:r>
          </a:p>
          <a:p>
            <a:pPr lvl="0" algn="just"/>
            <a:endParaRPr lang="en" sz="1000" dirty="0"/>
          </a:p>
          <a:p>
            <a:pPr lvl="0" algn="just"/>
            <a:r>
              <a:rPr lang="en" sz="1000" dirty="0"/>
              <a:t>To put it simply, a “type” is a set of values that constitute that type. For example, in Java, the type “int” is the set of all integers (at least, those integers that can be represented in 32 bits of data); the “double” type is the set of real numbers that can be represented in a certain 64-bit IEEE standard, and the “boolean” type is the set consisting of the values “true” and “false.”</a:t>
            </a:r>
          </a:p>
        </p:txBody>
      </p:sp>
      <p:sp>
        <p:nvSpPr>
          <p:cNvPr id="3" name="Slide Image Placeholder 2"/>
          <p:cNvSpPr>
            <a:spLocks noGrp="1" noRot="1" noChangeAspect="1"/>
          </p:cNvSpPr>
          <p:nvPr>
            <p:ph type="sldImg"/>
          </p:nvPr>
        </p:nvSpPr>
        <p:spPr>
          <a:xfrm>
            <a:off x="777875" y="685800"/>
            <a:ext cx="3657600" cy="2743200"/>
          </a:xfrm>
        </p:spPr>
      </p:sp>
      <p:sp>
        <p:nvSpPr>
          <p:cNvPr id="2" name="Slide Number Placeholder 1"/>
          <p:cNvSpPr>
            <a:spLocks noGrp="1"/>
          </p:cNvSpPr>
          <p:nvPr>
            <p:ph type="sldNum" sz="quarter" idx="10"/>
          </p:nvPr>
        </p:nvSpPr>
        <p:spPr/>
        <p:txBody>
          <a:bodyPr/>
          <a:lstStyle/>
          <a:p>
            <a:fld id="{34CF060F-0513-A245-8402-ABC919D6F356}" type="slidenum">
              <a:rPr lang="en-US" smtClean="0"/>
              <a:t>5</a:t>
            </a:fld>
            <a:endParaRPr lang="en-US"/>
          </a:p>
        </p:txBody>
      </p:sp>
    </p:spTree>
    <p:extLst>
      <p:ext uri="{BB962C8B-B14F-4D97-AF65-F5344CB8AC3E}">
        <p14:creationId xmlns:p14="http://schemas.microsoft.com/office/powerpoint/2010/main" val="2582110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body" idx="1"/>
          </p:nvPr>
        </p:nvSpPr>
        <p:spPr/>
        <p:txBody>
          <a:bodyPr/>
          <a:lstStyle/>
          <a:p>
            <a:pPr lvl="0"/>
            <a:r>
              <a:rPr lang="en" sz="1000" dirty="0"/>
              <a:t>The abstract values that we will use in this analysis are</a:t>
            </a:r>
            <a:r>
              <a:rPr lang="en-US" sz="1000" dirty="0"/>
              <a:t>:</a:t>
            </a:r>
          </a:p>
          <a:p>
            <a:pPr lvl="0"/>
            <a:endParaRPr lang="en" sz="1000" dirty="0"/>
          </a:p>
          <a:p>
            <a:pPr marL="171450" lvl="0" indent="-171450">
              <a:buFont typeface="Arial"/>
              <a:buChar char="•"/>
            </a:pPr>
            <a:r>
              <a:rPr lang="en" sz="1000" dirty="0"/>
              <a:t>PLUS, representing the set of all positive integers;</a:t>
            </a:r>
          </a:p>
          <a:p>
            <a:pPr marL="171450" lvl="0" indent="-171450">
              <a:buFont typeface="Arial"/>
              <a:buChar char="•"/>
            </a:pPr>
            <a:r>
              <a:rPr lang="en" sz="1000" dirty="0"/>
              <a:t>ZERO, representing the set consisting of just the integer 0; and</a:t>
            </a:r>
          </a:p>
          <a:p>
            <a:pPr marL="171450" lvl="0" indent="-171450">
              <a:buFont typeface="Arial"/>
              <a:buChar char="•"/>
            </a:pPr>
            <a:r>
              <a:rPr lang="en" sz="1000" dirty="0"/>
              <a:t>MINUS, representing the set of all negative integers.</a:t>
            </a:r>
          </a:p>
          <a:p>
            <a:pPr lvl="0"/>
            <a:endParaRPr lang="en" sz="1000" dirty="0"/>
          </a:p>
          <a:p>
            <a:pPr lvl="0"/>
            <a:r>
              <a:rPr lang="en" sz="1000" dirty="0"/>
              <a:t>The environment in this system will be a mapping from variables to one of these three abstract values.</a:t>
            </a:r>
          </a:p>
        </p:txBody>
      </p:sp>
      <p:sp>
        <p:nvSpPr>
          <p:cNvPr id="2" name="Slide Number Placeholder 1"/>
          <p:cNvSpPr>
            <a:spLocks noGrp="1"/>
          </p:cNvSpPr>
          <p:nvPr>
            <p:ph type="sldNum" sz="quarter" idx="10"/>
          </p:nvPr>
        </p:nvSpPr>
        <p:spPr/>
        <p:txBody>
          <a:bodyPr/>
          <a:lstStyle/>
          <a:p>
            <a:fld id="{34CF060F-0513-A245-8402-ABC919D6F356}" type="slidenum">
              <a:rPr lang="en-US" smtClean="0"/>
              <a:pPr/>
              <a:t>50</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4619127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p:txBody>
          <a:bodyPr/>
          <a:lstStyle/>
          <a:p>
            <a:pPr lvl="0"/>
            <a:r>
              <a:rPr lang="en" sz="1000" dirty="0">
                <a:solidFill>
                  <a:srgbClr val="FF0000"/>
                </a:solidFill>
              </a:rPr>
              <a:t>{QUIZ SLIDE}</a:t>
            </a:r>
          </a:p>
          <a:p>
            <a:pPr lvl="0"/>
            <a:endParaRPr lang="en" sz="1000" dirty="0"/>
          </a:p>
          <a:p>
            <a:pPr lvl="0"/>
            <a:r>
              <a:rPr lang="en" sz="1000" dirty="0"/>
              <a:t>Let’s do a quiz on writing some example rules of inference that we would want to add to our analysis.</a:t>
            </a:r>
            <a:endParaRPr lang="en-US" sz="1000" dirty="0"/>
          </a:p>
          <a:p>
            <a:pPr lvl="0"/>
            <a:endParaRPr lang="en" sz="1000" dirty="0"/>
          </a:p>
          <a:p>
            <a:pPr marL="171450" lvl="0" indent="-171450">
              <a:buFont typeface="Arial"/>
              <a:buChar char="•"/>
            </a:pPr>
            <a:r>
              <a:rPr lang="en" sz="1000" dirty="0"/>
              <a:t>Under the environment A, if it is provable that e1 has value PLUS and e2 has value MINUS, then it is provable under A that e1 times e2 has value BLANK.</a:t>
            </a:r>
            <a:endParaRPr lang="en-US" sz="1000" dirty="0"/>
          </a:p>
          <a:p>
            <a:pPr marL="171450" lvl="0" indent="-171450">
              <a:buFont typeface="Arial"/>
              <a:buChar char="•"/>
            </a:pPr>
            <a:r>
              <a:rPr lang="en" sz="1000" dirty="0"/>
              <a:t>Under the environment A, if it is provable that e1 has value PLUS and e2 has value PLUS, then it is provable under A that e1 times e2 has value BLANK.</a:t>
            </a:r>
            <a:endParaRPr lang="en-US" sz="1000" dirty="0"/>
          </a:p>
          <a:p>
            <a:pPr marL="171450" lvl="0" indent="-171450">
              <a:buFont typeface="Arial"/>
              <a:buChar char="•"/>
            </a:pPr>
            <a:r>
              <a:rPr lang="en" sz="1000" dirty="0"/>
              <a:t>Under the environment A, if it is provable that e1 has value MINUS and e2 has value MINUS, then it is provable under A that e1 times e2 has value BLANK.</a:t>
            </a:r>
            <a:endParaRPr lang="en-US" sz="1000" dirty="0"/>
          </a:p>
          <a:p>
            <a:pPr marL="171450" lvl="0" indent="-171450">
              <a:buFont typeface="Arial"/>
              <a:buChar char="•"/>
            </a:pPr>
            <a:r>
              <a:rPr lang="en" sz="1000" dirty="0"/>
              <a:t>Under the environment A, if it is provable that e1 has value ZERO and e2 has value PLUS, then it is provable under A that e1 times e2 has value BLANK.</a:t>
            </a:r>
          </a:p>
          <a:p>
            <a:pPr lvl="0"/>
            <a:endParaRPr lang="en" sz="1000" dirty="0"/>
          </a:p>
          <a:p>
            <a:pPr lvl="0"/>
            <a:r>
              <a:rPr lang="en" sz="1000" dirty="0"/>
              <a:t>As a quick check of your understanding, enter the appropriate abstract value for the conclusion of each inference rule. Enter either the plus symbol, the minus symbol, or the number 0.</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51</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2144070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p:txBody>
          <a:bodyPr/>
          <a:lstStyle/>
          <a:p>
            <a:pPr lvl="0"/>
            <a:r>
              <a:rPr lang="en" sz="1000" dirty="0">
                <a:solidFill>
                  <a:srgbClr val="FF0000"/>
                </a:solidFill>
              </a:rPr>
              <a:t>{SOLUTION SLIDE}</a:t>
            </a:r>
          </a:p>
          <a:p>
            <a:pPr lvl="0"/>
            <a:endParaRPr lang="en" sz="1000" dirty="0"/>
          </a:p>
          <a:p>
            <a:pPr lvl="0"/>
            <a:r>
              <a:rPr lang="en" sz="1000" dirty="0"/>
              <a:t>Recall that a positive number times a negative number should be a negative number, so: </a:t>
            </a:r>
          </a:p>
          <a:p>
            <a:pPr lvl="0"/>
            <a:endParaRPr lang="en-US" sz="1000" dirty="0"/>
          </a:p>
          <a:p>
            <a:pPr lvl="0"/>
            <a:r>
              <a:rPr lang="en" sz="1000" dirty="0"/>
              <a:t>Under the environment A, if it is provable that e1 has value PLUS and e2 has value MINUS, then it is provable under A that e1 times e2 has value MINUS.</a:t>
            </a:r>
          </a:p>
          <a:p>
            <a:pPr lvl="0"/>
            <a:endParaRPr lang="en" sz="1000" dirty="0"/>
          </a:p>
          <a:p>
            <a:pPr lvl="0"/>
            <a:r>
              <a:rPr lang="en" sz="1000" dirty="0"/>
              <a:t>Further, a positive number times a positive number should be positive, so:</a:t>
            </a:r>
          </a:p>
          <a:p>
            <a:pPr lvl="0"/>
            <a:r>
              <a:rPr lang="en" sz="1000" dirty="0"/>
              <a:t>Under the environment A, if it is provable that e1 has value PLUS and e2 has value PLUS, then it is provable under A that e1 times e2 has value PLUS.</a:t>
            </a:r>
          </a:p>
          <a:p>
            <a:pPr lvl="0"/>
            <a:endParaRPr lang="en" sz="1000" dirty="0"/>
          </a:p>
          <a:p>
            <a:pPr lvl="0"/>
            <a:r>
              <a:rPr lang="en" sz="1000" dirty="0"/>
              <a:t>Similarly, a negative times a negative is positive, so: </a:t>
            </a:r>
          </a:p>
          <a:p>
            <a:pPr lvl="0"/>
            <a:r>
              <a:rPr lang="en" sz="1000" dirty="0"/>
              <a:t>Under the environment A, if it is provable that e1 has value MINUS and e2 has value MINUS, then it is provable under A that e1 times e2 has value PLUS.</a:t>
            </a:r>
          </a:p>
          <a:p>
            <a:pPr lvl="0"/>
            <a:endParaRPr lang="en" sz="1000" dirty="0"/>
          </a:p>
          <a:p>
            <a:pPr lvl="0"/>
            <a:r>
              <a:rPr lang="en" sz="1000" dirty="0"/>
              <a:t>Finally, zero times any number is zero, so:</a:t>
            </a:r>
          </a:p>
          <a:p>
            <a:pPr lvl="0"/>
            <a:r>
              <a:rPr lang="en" sz="1000" dirty="0"/>
              <a:t>Under the environment A, if it is provable that e1 has value ZERO and e2 has value PLUS, then it is provable under A that e1 times e2 has value ZERO.</a:t>
            </a:r>
          </a:p>
          <a:p>
            <a:pPr lvl="0"/>
            <a:endParaRPr lang="en" sz="1000" dirty="0"/>
          </a:p>
          <a:p>
            <a:pPr lvl="0"/>
            <a:r>
              <a:rPr lang="en" sz="1000" dirty="0"/>
              <a:t>Note that these don’t constitute all possible rules we would want to add: we would need to add more to fully type all possible expressions (not to mention that we would need to add axioms like [Int] and [Var] from our lambda-calculus language).</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52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613767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Shape 623"/>
          <p:cNvSpPr txBox="1">
            <a:spLocks noGrp="1"/>
          </p:cNvSpPr>
          <p:nvPr>
            <p:ph type="body" idx="1"/>
          </p:nvPr>
        </p:nvSpPr>
        <p:spPr/>
        <p:txBody>
          <a:bodyPr/>
          <a:lstStyle/>
          <a:p>
            <a:pPr lvl="0"/>
            <a:r>
              <a:rPr lang="en" sz="1000" dirty="0"/>
              <a:t>So far, we have described rules for deriving the sign of the product of two expressions. However, what if we want to describe the sign of the sum of two expressions? Let’s add the following rule:</a:t>
            </a:r>
          </a:p>
          <a:p>
            <a:pPr lvl="0"/>
            <a:endParaRPr lang="en" sz="1000" dirty="0"/>
          </a:p>
          <a:p>
            <a:pPr lvl="0"/>
            <a:r>
              <a:rPr lang="en" sz="1000" dirty="0"/>
              <a:t>Under environment A, if it is provable that e1 has value PLUS and e2 has value MINUS, then it is provable under A that e1 plus e2 has value ... what?</a:t>
            </a:r>
          </a:p>
          <a:p>
            <a:pPr lvl="0"/>
            <a:endParaRPr lang="en" sz="1000" dirty="0"/>
          </a:p>
          <a:p>
            <a:pPr lvl="0"/>
            <a:r>
              <a:rPr lang="en" sz="1000" dirty="0"/>
              <a:t>We have a problem here.  We don’t have an abstract value that covers this case.</a:t>
            </a:r>
          </a:p>
          <a:p>
            <a:pPr lvl="0"/>
            <a:endParaRPr lang="en" sz="1000" dirty="0"/>
          </a:p>
          <a:p>
            <a:pPr lvl="0"/>
            <a:r>
              <a:rPr lang="en" sz="1000" dirty="0"/>
              <a:t>How do we solve this problem? The solution is to add new abstract values to our system to make sure the system is closed under all operations: there are no expressions with undefined abstract values.</a:t>
            </a:r>
          </a:p>
          <a:p>
            <a:pPr lvl="0"/>
            <a:endParaRPr lang="en" sz="1000" dirty="0"/>
          </a:p>
          <a:p>
            <a:pPr lvl="0"/>
            <a:r>
              <a:rPr lang="en" sz="1000" dirty="0"/>
              <a:t>To our existing abstract values, we will add two additional abstract values:</a:t>
            </a:r>
            <a:endParaRPr lang="en-US" sz="1000" dirty="0"/>
          </a:p>
          <a:p>
            <a:pPr lvl="0"/>
            <a:endParaRPr lang="en" sz="1000" dirty="0"/>
          </a:p>
          <a:p>
            <a:pPr marL="171450" lvl="0" indent="-171450">
              <a:buFont typeface="Arial"/>
              <a:buChar char="•"/>
            </a:pPr>
            <a:r>
              <a:rPr lang="en" sz="1000" dirty="0"/>
              <a:t>TOP, which will represent the set of all integers</a:t>
            </a:r>
          </a:p>
          <a:p>
            <a:pPr marL="171450" lvl="0" indent="-171450">
              <a:buFont typeface="Arial"/>
              <a:buChar char="•"/>
            </a:pPr>
            <a:r>
              <a:rPr lang="en" sz="1000" dirty="0"/>
              <a:t>BOT, which will represent the empty set</a:t>
            </a:r>
          </a:p>
          <a:p>
            <a:pPr lvl="0"/>
            <a:endParaRPr lang="en" sz="1000" dirty="0"/>
          </a:p>
          <a:p>
            <a:pPr lvl="0"/>
            <a:r>
              <a:rPr lang="en" sz="1000" dirty="0"/>
              <a:t>Notice that the abstract values no longer represent disjoint sets of concrete values: this is OK! This happens quite regularly in real-world programming. A subclass in an object-oriented language is an abstract value that represents a subset of concrete values represented by its superclass. Similarly, all of the abstract values in this example represent subsets of the abstract value TOP and supersets of the abstract value BOT.</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53</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7666681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p:txBody>
          <a:bodyPr/>
          <a:lstStyle/>
          <a:p>
            <a:pPr lvl="0"/>
            <a:r>
              <a:rPr lang="en" sz="1000" dirty="0">
                <a:solidFill>
                  <a:srgbClr val="FF0000"/>
                </a:solidFill>
              </a:rPr>
              <a:t>{QUIZ SLIDE}</a:t>
            </a:r>
          </a:p>
          <a:p>
            <a:pPr lvl="0"/>
            <a:endParaRPr lang="en" sz="1000" dirty="0"/>
          </a:p>
          <a:p>
            <a:pPr lvl="0"/>
            <a:r>
              <a:rPr lang="en" sz="1000" dirty="0"/>
              <a:t>For this quiz, let’s try to determine the appropriate abstract value for the conclusion in each of the following inference rules:</a:t>
            </a:r>
            <a:endParaRPr lang="en-US" sz="1000" dirty="0"/>
          </a:p>
          <a:p>
            <a:pPr lvl="0"/>
            <a:endParaRPr lang="en" sz="1000" dirty="0"/>
          </a:p>
          <a:p>
            <a:pPr marL="171450" lvl="0" indent="-171450">
              <a:buFont typeface="Arial"/>
              <a:buChar char="•"/>
            </a:pPr>
            <a:r>
              <a:rPr lang="en" sz="1000" dirty="0"/>
              <a:t>Under the environment A, if it is provable that e1 has value PLUS and e2 has value MINUS, then it is provable under A that e1 plus e2 has value BLANK.</a:t>
            </a:r>
          </a:p>
          <a:p>
            <a:pPr marL="171450" lvl="0" indent="-171450">
              <a:buFont typeface="Arial"/>
              <a:buChar char="•"/>
            </a:pPr>
            <a:r>
              <a:rPr lang="en" sz="1000" dirty="0"/>
              <a:t>Under the environment A, if it is provable that e1 has value PLUS and e2 has value PLUS, then it is provable under A that e1 plus e2 has value BLANK.</a:t>
            </a:r>
          </a:p>
          <a:p>
            <a:pPr marL="171450" lvl="0" indent="-171450">
              <a:buFont typeface="Arial"/>
              <a:buChar char="•"/>
            </a:pPr>
            <a:r>
              <a:rPr lang="en" sz="1000" dirty="0"/>
              <a:t>Under the environment A, if it is provable that e1 has value ZERO and e2 has value PLUS, then it is provable under A that e1 divided by e2 has value BLANK.</a:t>
            </a:r>
          </a:p>
          <a:p>
            <a:pPr marL="171450" lvl="0" indent="-171450">
              <a:buFont typeface="Arial"/>
              <a:buChar char="•"/>
            </a:pPr>
            <a:r>
              <a:rPr lang="en" sz="1000" dirty="0"/>
              <a:t>Under the environment A, if it is provable that e1 has value TOP and e2 has value ZERO, then it is provable under A that e1 divided by e2 has value BLANK.</a:t>
            </a:r>
          </a:p>
          <a:p>
            <a:pPr lvl="0"/>
            <a:endParaRPr lang="en" sz="1000" dirty="0"/>
          </a:p>
          <a:p>
            <a:pPr lvl="0"/>
            <a:r>
              <a:rPr lang="en" sz="1000" dirty="0"/>
              <a:t>Notice that we’re also introducing rules of inference about division now: just use standard rules of arithmetic to determine your answers here.</a:t>
            </a:r>
          </a:p>
          <a:p>
            <a:pPr lvl="0"/>
            <a:endParaRPr lang="en" sz="1000" dirty="0"/>
          </a:p>
          <a:p>
            <a:pPr lvl="0"/>
            <a:r>
              <a:rPr lang="en" sz="1000" dirty="0"/>
              <a:t>Fill in each of the boxes with a plus, minus, zero, the word TOP, or the word BOT as appropriate.</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54</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4905385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Shape 660"/>
          <p:cNvSpPr txBox="1">
            <a:spLocks noGrp="1"/>
          </p:cNvSpPr>
          <p:nvPr>
            <p:ph type="body" idx="1"/>
          </p:nvPr>
        </p:nvSpPr>
        <p:spPr/>
        <p:txBody>
          <a:bodyPr/>
          <a:lstStyle/>
          <a:p>
            <a:pPr lvl="0"/>
            <a:r>
              <a:rPr lang="en" sz="1000" dirty="0">
                <a:solidFill>
                  <a:srgbClr val="FF0000"/>
                </a:solidFill>
              </a:rPr>
              <a:t>{SOLUTION SLIDE}</a:t>
            </a:r>
          </a:p>
          <a:p>
            <a:pPr lvl="0"/>
            <a:endParaRPr lang="en" sz="1000" dirty="0"/>
          </a:p>
          <a:p>
            <a:pPr lvl="0"/>
            <a:r>
              <a:rPr lang="en" sz="1000" dirty="0"/>
              <a:t>Let’s start with the problematic example we considered earlier: if we add a positive number to a negative number, we could end up with a positive, negative, or zero sum. Therefore, </a:t>
            </a:r>
          </a:p>
          <a:p>
            <a:pPr lvl="0"/>
            <a:r>
              <a:rPr lang="en" sz="1000" dirty="0"/>
              <a:t>Under the environment A, if it is provable that e1 has value PLUS and e2 has value MINUS, then it is provable under A that e1 plus e2 has value TOP.</a:t>
            </a:r>
          </a:p>
          <a:p>
            <a:pPr lvl="0"/>
            <a:endParaRPr lang="en" sz="1000" dirty="0"/>
          </a:p>
          <a:p>
            <a:pPr lvl="0"/>
            <a:r>
              <a:rPr lang="en" sz="1000" dirty="0"/>
              <a:t>However, if we add two positive numbers, the outcome will definitely be a positive number. Therefore, </a:t>
            </a:r>
          </a:p>
          <a:p>
            <a:pPr lvl="0"/>
            <a:r>
              <a:rPr lang="en" sz="1000" dirty="0"/>
              <a:t>Under the environment A, if it is provable that e1 has value PLUS and e2 has value PLUS, then it is provable under A that e1 plus e2 has value PLUS.</a:t>
            </a:r>
          </a:p>
          <a:p>
            <a:pPr lvl="0"/>
            <a:endParaRPr lang="en" sz="1000" dirty="0"/>
          </a:p>
          <a:p>
            <a:pPr lvl="0"/>
            <a:r>
              <a:rPr lang="en" sz="1000" dirty="0"/>
              <a:t>Next, we consider division of zero by a positive number. This will definitely always output zero, so </a:t>
            </a:r>
          </a:p>
          <a:p>
            <a:pPr lvl="0"/>
            <a:r>
              <a:rPr lang="en" sz="1000" dirty="0"/>
              <a:t>Under the environment A, if it is provable that e1 has value ZERO and e2 has value PLUS, then it is provable under A that e1 divided by e2 has value ZERO.</a:t>
            </a:r>
          </a:p>
          <a:p>
            <a:pPr lvl="0"/>
            <a:endParaRPr lang="en" sz="1000" dirty="0"/>
          </a:p>
          <a:p>
            <a:pPr lvl="0"/>
            <a:r>
              <a:rPr lang="en" sz="1000" dirty="0"/>
              <a:t>On the other hand, division of any number by zero is undefined, so </a:t>
            </a:r>
          </a:p>
          <a:p>
            <a:pPr lvl="0"/>
            <a:r>
              <a:rPr lang="en" sz="1000" dirty="0"/>
              <a:t>Under the environment A, if it is provable that e1 has value TOP and e2 has value ZERO, then it is provable under A that e1 divided by e2 has value BOT.</a:t>
            </a:r>
          </a:p>
          <a:p>
            <a:pPr lvl="0"/>
            <a:endParaRPr lang="en" sz="1000" dirty="0"/>
          </a:p>
          <a:p>
            <a:pPr lvl="0"/>
            <a:r>
              <a:rPr lang="en" sz="1000" dirty="0"/>
              <a:t>These rules would, of course, need to be augmented with several more to express the entire sign computation analysis. As an exercise, try to write down the rules to extend this system to the four basic arithmetic operations: addition, subtraction, multiplication, and division. You can even try to add the modulus operation if you like!</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55</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2924117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Shape 686"/>
          <p:cNvSpPr txBox="1">
            <a:spLocks noGrp="1"/>
          </p:cNvSpPr>
          <p:nvPr>
            <p:ph type="body" idx="1"/>
          </p:nvPr>
        </p:nvSpPr>
        <p:spPr/>
        <p:txBody>
          <a:bodyPr/>
          <a:lstStyle/>
          <a:p>
            <a:pPr lvl="0"/>
            <a:r>
              <a:rPr lang="en" sz="1000" dirty="0"/>
              <a:t>Backtracking a bit, let’s return to our analysis of the if-then-else expression from our lambda-calculus language. (It may seem like a digression from our current topic, but it will wrap back up nicely.)</a:t>
            </a:r>
          </a:p>
          <a:p>
            <a:pPr lvl="0"/>
            <a:endParaRPr lang="en" sz="1000" dirty="0"/>
          </a:p>
          <a:p>
            <a:pPr lvl="0"/>
            <a:r>
              <a:rPr lang="en" sz="1000" dirty="0"/>
              <a:t>Recall that in our algorithm’s examination of the if-then-else expression, each of the subexpressions were analyzed independently of one another. It didn’t take into account the order in which the expressions were listed; it only checked that e0, e1, and e2 were of the appropriate types. We could have swapped e1 and e2, and the analysis would be unaffected.</a:t>
            </a:r>
          </a:p>
          <a:p>
            <a:pPr lvl="0"/>
            <a:endParaRPr lang="en" sz="1000" dirty="0"/>
          </a:p>
          <a:p>
            <a:pPr lvl="0"/>
            <a:r>
              <a:rPr lang="en" sz="1000" dirty="0"/>
              <a:t>This is called flow-insensitive analysis, which you may recall from our study of pointer analysis. The analysis is independent of the order in which the statements appear in the program; in effect, it treats the program as a set of statements with little other structure imposed.</a:t>
            </a:r>
          </a:p>
          <a:p>
            <a:pPr lvl="0"/>
            <a:endParaRPr lang="en" sz="1000" dirty="0"/>
          </a:p>
          <a:p>
            <a:pPr lvl="0"/>
            <a:r>
              <a:rPr lang="en" sz="1000" dirty="0"/>
              <a:t>In practice, you’ll find that most type systems are flow-insensitive.</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56</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1211600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Shape 697"/>
          <p:cNvSpPr txBox="1">
            <a:spLocks noGrp="1"/>
          </p:cNvSpPr>
          <p:nvPr>
            <p:ph type="body" idx="1"/>
          </p:nvPr>
        </p:nvSpPr>
        <p:spPr/>
        <p:txBody>
          <a:bodyPr/>
          <a:lstStyle/>
          <a:p>
            <a:pPr lvl="0"/>
            <a:r>
              <a:rPr lang="en" sz="1000" dirty="0"/>
              <a:t>The reason for disregarding the control flow of the program is the usual reason for abstraction in static analysis: it simplifies the representation of the program state that our algorithm operates on. In particular, there is no need for modeling a separate state for each subexpression.</a:t>
            </a:r>
          </a:p>
          <a:p>
            <a:pPr lvl="0"/>
            <a:endParaRPr lang="en" sz="1000" dirty="0"/>
          </a:p>
          <a:p>
            <a:pPr lvl="0"/>
            <a:r>
              <a:rPr lang="en" sz="1000" dirty="0"/>
              <a:t>The resulting analyses are efficient and scalable, allowing them to be used liberally in many applications.</a:t>
            </a:r>
          </a:p>
          <a:p>
            <a:pPr lvl="0"/>
            <a:endParaRPr lang="en" sz="1000" dirty="0"/>
          </a:p>
          <a:p>
            <a:pPr lvl="0"/>
            <a:r>
              <a:rPr lang="en" sz="1000" dirty="0"/>
              <a:t>The tradeoff is loss of precision -- the usual tradeoff for speed in static analysis. To attain a faster, sound type system, we necessarily end up generating more false positives. (Indeed, we have a constant time type-checking algorithm that’s perfectly sound: just reject all programs! But of course such a scheme, while fast and sound, is completely useless.)</a:t>
            </a:r>
          </a:p>
        </p:txBody>
      </p:sp>
      <p:sp>
        <p:nvSpPr>
          <p:cNvPr id="2" name="Slide Number Placeholder 1"/>
          <p:cNvSpPr>
            <a:spLocks noGrp="1"/>
          </p:cNvSpPr>
          <p:nvPr>
            <p:ph type="sldNum" sz="quarter" idx="10"/>
          </p:nvPr>
        </p:nvSpPr>
        <p:spPr/>
        <p:txBody>
          <a:bodyPr/>
          <a:lstStyle/>
          <a:p>
            <a:fld id="{34CF060F-0513-A245-8402-ABC919D6F356}" type="slidenum">
              <a:rPr lang="en-US" smtClean="0"/>
              <a:pPr/>
              <a:t>57</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3161138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Shape 703"/>
          <p:cNvSpPr txBox="1">
            <a:spLocks noGrp="1"/>
          </p:cNvSpPr>
          <p:nvPr>
            <p:ph type="body" idx="1"/>
          </p:nvPr>
        </p:nvSpPr>
        <p:spPr/>
        <p:txBody>
          <a:bodyPr/>
          <a:lstStyle/>
          <a:p>
            <a:pPr lvl="0"/>
            <a:r>
              <a:rPr lang="en" sz="1000" dirty="0"/>
              <a:t>If we are willing to sacrifice simplicity and efficiency in order to increase our precision, we can make our abstraction of the program state more realistic. One way to do so is to remain sensitive to control flow.</a:t>
            </a:r>
          </a:p>
          <a:p>
            <a:pPr lvl="0"/>
            <a:endParaRPr lang="en" sz="1000" dirty="0"/>
          </a:p>
          <a:p>
            <a:pPr lvl="0"/>
            <a:r>
              <a:rPr lang="en" sz="1000" dirty="0"/>
              <a:t>In this case, each statement has an “input” environment and an “output” environment, and we order the analysis of subexpressions by the environments that are produced. Therefore, the result of the analysis now depends on the order of the statements, allowing us to make a finer distinction between correctly-typed and incorrectly-typed statements.</a:t>
            </a:r>
          </a:p>
          <a:p>
            <a:pPr lvl="0"/>
            <a:endParaRPr lang="en" sz="1000" dirty="0"/>
          </a:p>
          <a:p>
            <a:pPr lvl="0"/>
            <a:r>
              <a:rPr lang="en" sz="1000" dirty="0"/>
              <a:t>In the [If-Then-Else] schema example, we would start by proving that under environment A, e0 is a bool, and then output a new environment A0. This environment then flows into the analysis of both the statement that e1 is of type t1 and that e2 is of type t2, each of which produce their own “output” environments A1 and A2. We would then need to solve the side condition that environments A1 and A2 are equal (in addition to the previous side condition that t1 = t2) in order to prove that, under the environment A, the expression “if e0 then e1 else e2” has type t1 and output environment A1.</a:t>
            </a:r>
          </a:p>
          <a:p>
            <a:pPr lvl="0"/>
            <a:endParaRPr lang="en" sz="1000" dirty="0"/>
          </a:p>
          <a:p>
            <a:pPr lvl="0"/>
            <a:r>
              <a:rPr lang="en" sz="1000" dirty="0"/>
              <a:t>This kind of analysis is called flow-sensitive analysis.</a:t>
            </a:r>
          </a:p>
          <a:p>
            <a:pPr lvl="0"/>
            <a:endParaRPr lang="en" sz="1000" dirty="0"/>
          </a:p>
          <a:p>
            <a:pPr lvl="0"/>
            <a:r>
              <a:rPr lang="en" sz="1000" dirty="0"/>
              <a:t>Now is where we start tying together our previous thread---on different types of static analysis---with this thread. The “input” and “output” environments in this kind of static analysis should remind you of something we saw earlier: in dataflow analysis, we had “in” and “out” sets of program facts. These sets would play the part of the input and output environments. Therefore, dataflow analysis (as we might expect from its name) is a flow-sensitive static analysis which could be represented using type-system-like notation.</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58</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8439464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Shape 713"/>
          <p:cNvSpPr txBox="1">
            <a:spLocks noGrp="1"/>
          </p:cNvSpPr>
          <p:nvPr>
            <p:ph type="body" idx="1"/>
          </p:nvPr>
        </p:nvSpPr>
        <p:spPr/>
        <p:txBody>
          <a:bodyPr/>
          <a:lstStyle/>
          <a:p>
            <a:pPr lvl="0"/>
            <a:r>
              <a:rPr lang="en" sz="1000" dirty="0"/>
              <a:t>The environments shown previously in flow-sensitive analysis were fairly abstract. Let’s look at a more concrete example by extending our rule-of-signs system with assignment statements.</a:t>
            </a:r>
          </a:p>
          <a:p>
            <a:pPr lvl="0"/>
            <a:endParaRPr lang="en" sz="1000" dirty="0"/>
          </a:p>
          <a:p>
            <a:pPr lvl="0"/>
            <a:r>
              <a:rPr lang="en" sz="1000" dirty="0"/>
              <a:t>We add the following inference rule schema:</a:t>
            </a:r>
            <a:endParaRPr lang="en-US" sz="1000" dirty="0"/>
          </a:p>
          <a:p>
            <a:pPr lvl="0"/>
            <a:endParaRPr lang="en" sz="1000" dirty="0"/>
          </a:p>
          <a:p>
            <a:pPr lvl="0"/>
            <a:r>
              <a:rPr lang="en" sz="1000" dirty="0"/>
              <a:t>Under environment A, if it is provable that e has value PLUS and results in environment A,</a:t>
            </a:r>
            <a:r>
              <a:rPr lang="en-US" sz="1000" dirty="0"/>
              <a:t> </a:t>
            </a:r>
            <a:r>
              <a:rPr lang="en" sz="1000" dirty="0"/>
              <a:t>then, under environment A, it is provable that x assigned the expression e results in the environment A, modified so that A maps x to the value PLUS.</a:t>
            </a:r>
          </a:p>
          <a:p>
            <a:pPr lvl="0"/>
            <a:endParaRPr lang="en" sz="1000" dirty="0"/>
          </a:p>
          <a:p>
            <a:pPr lvl="0"/>
            <a:r>
              <a:rPr lang="en" sz="1000" dirty="0"/>
              <a:t>As we alluded to earlier, flow-sensitive analysis can be expensive. Our abstraction is more complex: each statement has to maintain its own separate model of the program’s state. Because we are keeping track of more information, we end up with a polynomial increase in cost over flow-insensitive analyses.</a:t>
            </a:r>
          </a:p>
        </p:txBody>
      </p:sp>
      <p:sp>
        <p:nvSpPr>
          <p:cNvPr id="2" name="Slide Number Placeholder 1"/>
          <p:cNvSpPr>
            <a:spLocks noGrp="1"/>
          </p:cNvSpPr>
          <p:nvPr>
            <p:ph type="sldNum" sz="quarter" idx="10"/>
          </p:nvPr>
        </p:nvSpPr>
        <p:spPr/>
        <p:txBody>
          <a:bodyPr/>
          <a:lstStyle/>
          <a:p>
            <a:fld id="{34CF060F-0513-A245-8402-ABC919D6F356}" type="slidenum">
              <a:rPr lang="en-US" smtClean="0"/>
              <a:pPr/>
              <a:t>59</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78732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p:txBody>
          <a:bodyPr/>
          <a:lstStyle/>
          <a:p>
            <a:pPr lvl="0"/>
            <a:r>
              <a:rPr lang="en" sz="1000" dirty="0"/>
              <a:t>Moving away from primitive types in Java, we can come up with more complex examples.</a:t>
            </a:r>
          </a:p>
          <a:p>
            <a:pPr lvl="0"/>
            <a:endParaRPr lang="en" sz="1000" dirty="0"/>
          </a:p>
          <a:p>
            <a:pPr lvl="0"/>
            <a:r>
              <a:rPr lang="en" sz="1000" dirty="0"/>
              <a:t>If we have a class named Foo, then the Foo type is the set of all objects of class Foo.</a:t>
            </a:r>
          </a:p>
          <a:p>
            <a:pPr lvl="0"/>
            <a:endParaRPr lang="en" sz="1000" dirty="0"/>
          </a:p>
          <a:p>
            <a:pPr lvl="0"/>
            <a:r>
              <a:rPr lang="en" sz="1000" dirty="0"/>
              <a:t>List&lt;Integer&gt; is the set of all List objects which contain Integer objects. Note that List is a type constructor: it can be treated as a function that takes one type (in this case, the Integer type) and maps it to another type (in this case, the type of Lists of Integers).</a:t>
            </a:r>
          </a:p>
          <a:p>
            <a:pPr lvl="0"/>
            <a:endParaRPr lang="en" sz="1000" dirty="0"/>
          </a:p>
          <a:p>
            <a:pPr lvl="0"/>
            <a:r>
              <a:rPr lang="en" sz="1000" dirty="0"/>
              <a:t>We can also have function types. For example, </a:t>
            </a:r>
            <a:r>
              <a:rPr lang="en" sz="1000" dirty="0" err="1"/>
              <a:t>int</a:t>
            </a:r>
            <a:r>
              <a:rPr lang="en" sz="1000" dirty="0"/>
              <a:t> arrow </a:t>
            </a:r>
            <a:r>
              <a:rPr lang="en" sz="1000" dirty="0" err="1"/>
              <a:t>int</a:t>
            </a:r>
            <a:r>
              <a:rPr lang="en" sz="1000" dirty="0"/>
              <a:t> is the set of all functions that take an </a:t>
            </a:r>
            <a:r>
              <a:rPr lang="en" sz="1000" dirty="0" err="1"/>
              <a:t>int</a:t>
            </a:r>
            <a:r>
              <a:rPr lang="en" sz="1000" dirty="0"/>
              <a:t> as their argument and return an </a:t>
            </a:r>
            <a:r>
              <a:rPr lang="en" sz="1000" dirty="0" err="1"/>
              <a:t>int</a:t>
            </a:r>
            <a:r>
              <a:rPr lang="en" sz="1000" dirty="0"/>
              <a:t> as their result. Some examples of functions of this type would be the increment operation, a function that squares its input, and many others.</a:t>
            </a:r>
          </a:p>
          <a:p>
            <a:pPr lvl="0"/>
            <a:endParaRPr lang="en" sz="1000" dirty="0"/>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6</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8363520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txBox="1">
            <a:spLocks noGrp="1"/>
          </p:cNvSpPr>
          <p:nvPr>
            <p:ph type="body" idx="1"/>
          </p:nvPr>
        </p:nvSpPr>
        <p:spPr/>
        <p:txBody>
          <a:bodyPr/>
          <a:lstStyle/>
          <a:p>
            <a:pPr lvl="0"/>
            <a:r>
              <a:rPr lang="en" sz="1000" dirty="0"/>
              <a:t>We can further refine our model of the program’s state in order to improve the precision of our analysis. Recall that, for the statement “if e0 then e1 else e2,” our analysis doesn’t consider whether e0 is true or false. This leads to situations where dead code (that is, if e0 is always true or always false) can cause the program to fail to type-check, or to a situation where the type system rejects a program that would have ill-defined behavior on a path that is logically impossible to take through the code. (We saw both of these situations in a previous quiz.)</a:t>
            </a:r>
          </a:p>
          <a:p>
            <a:pPr lvl="0"/>
            <a:endParaRPr lang="en" sz="1000" dirty="0"/>
          </a:p>
          <a:p>
            <a:pPr lvl="0"/>
            <a:r>
              <a:rPr lang="en" sz="1000" dirty="0"/>
              <a:t>We call this sort of analysis “path-insensitive,” as it does not consider whether certain paths through the code are impossible to take; it rejects a program that has a “bad” path, even if this path can never be taken (yielding false positives in the process). By making our analysis sensitive to program paths, we are able to eliminate this form of false positive at the cost of more complexity in our program abstraction.</a:t>
            </a:r>
          </a:p>
          <a:p>
            <a:pPr lvl="0"/>
            <a:endParaRPr lang="en" sz="1000" dirty="0"/>
          </a:p>
          <a:p>
            <a:pPr lvl="0"/>
            <a:r>
              <a:rPr lang="en" sz="1000" dirty="0"/>
              <a:t>To do so, we augment our environment for each statement with a boolean predicate P. If P is the predicate under which an [If-Then-Else] statement would be executed, then we add P to the input environment of the first hypothesis (that e0 is a bool).  For the second hypothesis (that e1 has type t1), we add P conjoined with e0 to the input environment.  And for the third hypothesis (that e2 has type t2), we add P conjoined with not-e0 to the input environment. (Note that we are still retaining the distinction between input and output environments for all the hypotheses.)</a:t>
            </a:r>
          </a:p>
          <a:p>
            <a:pPr lvl="0"/>
            <a:endParaRPr lang="en" sz="1000" dirty="0"/>
          </a:p>
          <a:p>
            <a:pPr lvl="0"/>
            <a:r>
              <a:rPr lang="en" sz="1000" dirty="0"/>
              <a:t>Additionally, we no longer solve the side constraint that the output environments A1 and A2 are equal; instead, the conclusion allows for either of these to be its output environment based on the truth value of e0.</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60</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3990159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7" name="Shape 737"/>
          <p:cNvSpPr txBox="1">
            <a:spLocks noGrp="1"/>
          </p:cNvSpPr>
          <p:nvPr>
            <p:ph type="body" idx="1"/>
          </p:nvPr>
        </p:nvSpPr>
        <p:spPr/>
        <p:txBody>
          <a:bodyPr/>
          <a:lstStyle/>
          <a:p>
            <a:pPr lvl="0"/>
            <a:r>
              <a:rPr lang="en" sz="1000" dirty="0"/>
              <a:t>Symbolic execution, which we will study later, is an example of a path-sensitive analysis. (Note that path-sensitive analyses are also flow-sensitive, as we preserve the input-output environment ordering.)</a:t>
            </a:r>
          </a:p>
          <a:p>
            <a:pPr lvl="0"/>
            <a:endParaRPr lang="en" sz="1000" dirty="0"/>
          </a:p>
          <a:p>
            <a:pPr lvl="0"/>
            <a:r>
              <a:rPr lang="en" sz="1000" dirty="0"/>
              <a:t>As you might imagine, keeping track of these different execution paths can be quite expensive. In the general case, there can be an exponential number of paths to track compared to the number of statements in the program! But this complexity appears to be a necessary evil in many different applications.</a:t>
            </a:r>
          </a:p>
          <a:p>
            <a:pPr lvl="0"/>
            <a:endParaRPr lang="en" sz="1000" dirty="0"/>
          </a:p>
          <a:p>
            <a:pPr lvl="0"/>
            <a:r>
              <a:rPr lang="en" sz="1000" dirty="0"/>
              <a:t>Path-sensitive analyses are often performed using backtracking instead of explicitly merging environments together. A single path is explored until termination, and then the analysis backtracks to a decision point before exploring another path.  This allows clients to prioritize the exploration of paths that are potentially more interesting than others, for instance, in the case of a bug-finding tool, paths that are more likely to expose a bug.</a:t>
            </a:r>
          </a:p>
        </p:txBody>
      </p:sp>
      <p:sp>
        <p:nvSpPr>
          <p:cNvPr id="738" name="Shape 738"/>
          <p:cNvSpPr txBox="1">
            <a:spLocks noGrp="1"/>
          </p:cNvSpPr>
          <p:nvPr>
            <p:ph type="sldNum" idx="12"/>
          </p:nvPr>
        </p:nvSpPr>
        <p:spPr/>
        <p:txBody>
          <a:bodyPr/>
          <a:lstStyle/>
          <a:p>
            <a:pPr lvl="0"/>
            <a:fld id="{00000000-1234-1234-1234-123412341234}" type="slidenum">
              <a:rPr lang="en" smtClean="0"/>
              <a:pPr lvl="0"/>
              <a:t>61</a:t>
            </a:fld>
            <a:endParaRPr lang="en"/>
          </a:p>
        </p:txBody>
      </p:sp>
      <p:sp>
        <p:nvSpPr>
          <p:cNvPr id="4" name="Slide Image Placeholder 3"/>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8169408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4" name="Shape 744"/>
          <p:cNvSpPr txBox="1">
            <a:spLocks noGrp="1"/>
          </p:cNvSpPr>
          <p:nvPr>
            <p:ph type="body" idx="1"/>
          </p:nvPr>
        </p:nvSpPr>
        <p:spPr/>
        <p:txBody>
          <a:bodyPr/>
          <a:lstStyle/>
          <a:p>
            <a:pPr lvl="0"/>
            <a:r>
              <a:rPr lang="en" sz="1000" dirty="0">
                <a:solidFill>
                  <a:srgbClr val="FF0000"/>
                </a:solidFill>
              </a:rPr>
              <a:t>{QUIZ SLIDE}</a:t>
            </a:r>
          </a:p>
          <a:p>
            <a:pPr lvl="0"/>
            <a:endParaRPr lang="en" sz="1000" dirty="0"/>
          </a:p>
          <a:p>
            <a:pPr lvl="0"/>
            <a:r>
              <a:rPr lang="en" sz="1000" dirty="0"/>
              <a:t>In this quiz, you will decide whether some sample programs can be proven to have certain properties by flow-insensitive, flow-sensitive, and path-sensitive analyses. For each of the following five programs, check the boxes corresponding to the kinds of analyses that can verify the specified property.</a:t>
            </a:r>
          </a:p>
          <a:p>
            <a:pPr lvl="0"/>
            <a:endParaRPr lang="en" sz="1000" dirty="0"/>
          </a:p>
          <a:p>
            <a:pPr lvl="0"/>
            <a:r>
              <a:rPr lang="en" sz="1000" dirty="0"/>
              <a:t>The first program consists of four statements executed in the following order: x is assigned the string literal “a”; y is assigned 5, z is assigned the result of 3 + y, and w is assigned the result of x + the string literal “b”.</a:t>
            </a:r>
            <a:r>
              <a:rPr lang="en-US" sz="1000" dirty="0"/>
              <a:t>  </a:t>
            </a:r>
            <a:r>
              <a:rPr lang="en" sz="1000" dirty="0"/>
              <a:t>For this program, the property to verify is that there are no integer plus string errors.  For this question, allow the analysis to assume that each variable is defined before being used, which is indeed the case for this program.</a:t>
            </a:r>
          </a:p>
          <a:p>
            <a:pPr lvl="0"/>
            <a:endParaRPr lang="en" sz="1000" dirty="0"/>
          </a:p>
          <a:p>
            <a:pPr lvl="0"/>
            <a:r>
              <a:rPr lang="en" sz="1000" dirty="0"/>
              <a:t>For the second and third programs, the property to verify is that there are no divide-by-zero errors.</a:t>
            </a:r>
            <a:r>
              <a:rPr lang="en-US" sz="1000" dirty="0"/>
              <a:t>   </a:t>
            </a:r>
            <a:r>
              <a:rPr lang="en" sz="1000" dirty="0"/>
              <a:t>The second program consists of three statements executed in the following order: x is assigned 5; y is assigned 1 divided by x; and x is assigned 0.</a:t>
            </a:r>
            <a:r>
              <a:rPr lang="en-US" sz="1000" dirty="0"/>
              <a:t>  </a:t>
            </a:r>
            <a:r>
              <a:rPr lang="en" sz="1000" dirty="0"/>
              <a:t>The third program consists of an if-then-else expression: if y does not equal zero, then 1 divided by y, else y.  Note that the variable y may have any integer value at the start of the program.</a:t>
            </a:r>
          </a:p>
          <a:p>
            <a:pPr lvl="0"/>
            <a:endParaRPr lang="en" sz="1000" dirty="0"/>
          </a:p>
          <a:p>
            <a:pPr lvl="0"/>
            <a:r>
              <a:rPr lang="en" sz="1000" dirty="0"/>
              <a:t>For the next two programs, the property to verify is that locks are used correctly: that is, there is no attempt to acquire a lock on a resource already locked, and there is no attempt to release a lock on a resource that is unlocked.</a:t>
            </a:r>
            <a:r>
              <a:rPr lang="en-US" sz="1000" dirty="0"/>
              <a:t>  </a:t>
            </a:r>
            <a:r>
              <a:rPr lang="en" sz="1000" dirty="0"/>
              <a:t>The fourth program consists of two statements executed in the following order: acquireLock(r); releaseLock(r).  Allow the analysis to assume that r is not locked at the start of the program.</a:t>
            </a:r>
            <a:r>
              <a:rPr lang="en-US" sz="1000" dirty="0"/>
              <a:t>  </a:t>
            </a:r>
            <a:r>
              <a:rPr lang="en" sz="1000" dirty="0"/>
              <a:t>Finally, the fifth program consists of two if-then statements executed in the following order: if (z &gt; 0) then acquireLock(r); followed by if (z &gt; 0) then releaseLock(r).</a:t>
            </a:r>
            <a:r>
              <a:rPr lang="en-US" sz="1000" dirty="0"/>
              <a:t>  </a:t>
            </a:r>
            <a:r>
              <a:rPr lang="en" sz="1000" dirty="0"/>
              <a:t>Note that the second if-then statement is not nested within the first if-then statement. </a:t>
            </a:r>
            <a:r>
              <a:rPr lang="en-US" sz="1000" dirty="0"/>
              <a:t> </a:t>
            </a:r>
            <a:r>
              <a:rPr lang="en" sz="1000" dirty="0"/>
              <a:t>Also note that variable z can have any integer value at the start of the program.</a:t>
            </a:r>
            <a:r>
              <a:rPr lang="en-US" sz="1000" dirty="0"/>
              <a:t>  </a:t>
            </a:r>
            <a:r>
              <a:rPr lang="en" sz="1000" dirty="0"/>
              <a:t>Finally, as for the preceding program, allow the analysis to assume that r is not locked at the start of the program.</a:t>
            </a:r>
          </a:p>
        </p:txBody>
      </p:sp>
      <p:sp>
        <p:nvSpPr>
          <p:cNvPr id="2" name="Slide Number Placeholder 1"/>
          <p:cNvSpPr>
            <a:spLocks noGrp="1"/>
          </p:cNvSpPr>
          <p:nvPr>
            <p:ph type="sldNum" sz="quarter" idx="10"/>
          </p:nvPr>
        </p:nvSpPr>
        <p:spPr/>
        <p:txBody>
          <a:bodyPr/>
          <a:lstStyle/>
          <a:p>
            <a:fld id="{34CF060F-0513-A245-8402-ABC919D6F356}" type="slidenum">
              <a:rPr lang="en-US" smtClean="0"/>
              <a:pPr/>
              <a:t>62</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072207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6" name="Shape 766"/>
          <p:cNvSpPr txBox="1">
            <a:spLocks noGrp="1"/>
          </p:cNvSpPr>
          <p:nvPr>
            <p:ph type="body" idx="1"/>
          </p:nvPr>
        </p:nvSpPr>
        <p:spPr/>
        <p:txBody>
          <a:bodyPr/>
          <a:lstStyle/>
          <a:p>
            <a:pPr lvl="0"/>
            <a:r>
              <a:rPr lang="en" sz="1000" dirty="0">
                <a:solidFill>
                  <a:srgbClr val="FF0000"/>
                </a:solidFill>
              </a:rPr>
              <a:t>{SOLUTION SLIDE}</a:t>
            </a:r>
          </a:p>
          <a:p>
            <a:pPr lvl="0"/>
            <a:endParaRPr lang="en" sz="1000" dirty="0"/>
          </a:p>
          <a:p>
            <a:pPr lvl="0"/>
            <a:r>
              <a:rPr lang="en" sz="1000" dirty="0"/>
              <a:t>The first program can be proven to be free of integer plus string errors using a flow-insensitive analysis, assuming that all variables are defined in the program before being used.</a:t>
            </a:r>
          </a:p>
          <a:p>
            <a:pPr lvl="0"/>
            <a:r>
              <a:rPr lang="en" sz="1000" dirty="0"/>
              <a:t>Let’s see why this is the case.  A flow insensitive analysis views this program as an unordered set of these four statements, and effectively checks all possible orderings of these four statements for integer-plus-string errors.</a:t>
            </a:r>
            <a:r>
              <a:rPr lang="en-US" sz="1000" dirty="0"/>
              <a:t>  </a:t>
            </a:r>
            <a:r>
              <a:rPr lang="en" sz="1000" dirty="0"/>
              <a:t>The analysis ignores orderings where a variable is used before being defined, since we allowed the analysis to make this assumption.</a:t>
            </a:r>
            <a:r>
              <a:rPr lang="en-US" sz="1000" dirty="0"/>
              <a:t>  </a:t>
            </a:r>
            <a:r>
              <a:rPr lang="en" sz="1000" dirty="0"/>
              <a:t>Then, it is easy to see that on each remaining ordering, the analysis verifies that there is no integer-plus-string error.</a:t>
            </a:r>
            <a:r>
              <a:rPr lang="en-US" sz="1000" dirty="0"/>
              <a:t>  </a:t>
            </a:r>
            <a:r>
              <a:rPr lang="en" sz="1000" dirty="0"/>
              <a:t>Since the original program represents one of these orderings, if follows that the flow-insensitive analysis has proven that it too is free of integer-plus-string errors.</a:t>
            </a:r>
          </a:p>
          <a:p>
            <a:pPr lvl="0"/>
            <a:endParaRPr lang="en" sz="1000" dirty="0"/>
          </a:p>
          <a:p>
            <a:pPr lvl="0"/>
            <a:r>
              <a:rPr lang="en" sz="1000" dirty="0"/>
              <a:t>Since flow-sensitive and path-sensitive analyses are strictly more powerful than flow-insensitive analysis, it follows that they too can prove this program free of integer-plus-string errors.</a:t>
            </a:r>
          </a:p>
          <a:p>
            <a:pPr lvl="0"/>
            <a:endParaRPr lang="en" sz="1000" dirty="0"/>
          </a:p>
          <a:p>
            <a:pPr lvl="0"/>
            <a:r>
              <a:rPr lang="en" sz="1000" dirty="0"/>
              <a:t>The second program cannot be proven by flow-insensitive analysis to be free of divide-by-zero errors. Because flow-insensitive analysis considers the statements as an unordered set, it does not know that the assignment of 0 to x comes after the assignment of 1/x to y. However, flow-sensitive analysis does consider statement order, so it will know that x will not be 0 at the execution of the division operation. Because path-sensitive analysis is strictly more powerful than flow-sensitive analysis, it will also be able to verify that the program will not throw a division-by-zero error.</a:t>
            </a:r>
          </a:p>
        </p:txBody>
      </p:sp>
      <p:sp>
        <p:nvSpPr>
          <p:cNvPr id="2" name="Slide Number Placeholder 1"/>
          <p:cNvSpPr>
            <a:spLocks noGrp="1"/>
          </p:cNvSpPr>
          <p:nvPr>
            <p:ph type="sldNum" sz="quarter" idx="10"/>
          </p:nvPr>
        </p:nvSpPr>
        <p:spPr/>
        <p:txBody>
          <a:bodyPr/>
          <a:lstStyle/>
          <a:p>
            <a:fld id="{34CF060F-0513-A245-8402-ABC919D6F356}" type="slidenum">
              <a:rPr lang="en-US" smtClean="0"/>
              <a:pPr/>
              <a:t>63</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3200796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6" name="Shape 766"/>
          <p:cNvSpPr txBox="1">
            <a:spLocks noGrp="1"/>
          </p:cNvSpPr>
          <p:nvPr>
            <p:ph type="body" idx="1"/>
          </p:nvPr>
        </p:nvSpPr>
        <p:spPr/>
        <p:txBody>
          <a:bodyPr/>
          <a:lstStyle/>
          <a:p>
            <a:pPr lvl="0"/>
            <a:r>
              <a:rPr lang="en" sz="1000" dirty="0">
                <a:solidFill>
                  <a:srgbClr val="FF0000"/>
                </a:solidFill>
              </a:rPr>
              <a:t>{SOLUTION SLIDE}</a:t>
            </a:r>
          </a:p>
          <a:p>
            <a:pPr lvl="0"/>
            <a:endParaRPr lang="en" sz="1000" dirty="0"/>
          </a:p>
          <a:p>
            <a:pPr lvl="0"/>
            <a:r>
              <a:rPr lang="en" sz="1000" dirty="0"/>
              <a:t>The third program cannot be proven even by flow-sensitive analysis to be free of divide-by-zero errors.  Flow-sensitive analysis, while it does keep track of the order of statement execution, does not keep track of which branches are taken at any given decision point for the program. For example, if 1/y and y had been switched so that the program read “if y does not equal 0, then y, else 1/y”,</a:t>
            </a:r>
            <a:r>
              <a:rPr lang="en-US" sz="1000" dirty="0"/>
              <a:t> </a:t>
            </a:r>
            <a:r>
              <a:rPr lang="en" sz="1000" dirty="0"/>
              <a:t>a path-insensitive analysis could not tell the difference.</a:t>
            </a:r>
            <a:r>
              <a:rPr lang="en-US" sz="1000" dirty="0"/>
              <a:t>  </a:t>
            </a:r>
            <a:r>
              <a:rPr lang="en" sz="1000" dirty="0"/>
              <a:t>All it would know is that either y or 1/y could appear after the check that y doesn’t equal zero. Therefore, it could not prove that the division by y won’t throw an error.</a:t>
            </a:r>
            <a:r>
              <a:rPr lang="en-US" sz="1000" dirty="0"/>
              <a:t>  </a:t>
            </a:r>
            <a:r>
              <a:rPr lang="en" sz="1000" dirty="0"/>
              <a:t>However, a path-sensitive analysis would be able to tell the difference if we were to swap the positions of 1/y and y in the if-then-else expression. In particular, it could prove that if 1/y is in the y != 0 branch, then an error would not occur.</a:t>
            </a:r>
          </a:p>
          <a:p>
            <a:pPr lvl="0"/>
            <a:endParaRPr lang="en" sz="1000" dirty="0"/>
          </a:p>
          <a:p>
            <a:pPr lvl="0"/>
            <a:r>
              <a:rPr lang="en" sz="1000" dirty="0"/>
              <a:t>Now, for the fourth and fifth programs, the analysis must prove that the program does not acquire any locked resources or release any unlocked resources.</a:t>
            </a:r>
          </a:p>
          <a:p>
            <a:pPr lvl="0"/>
            <a:endParaRPr lang="en" sz="1000" dirty="0"/>
          </a:p>
          <a:p>
            <a:pPr lvl="0"/>
            <a:r>
              <a:rPr lang="en" sz="1000" dirty="0"/>
              <a:t>The fourth program relies on the particular statement execution order in order to ensure that the lock on r is not released while r is unlocked. Therefore, a flow-insensitive analysis could not prove that r is not improperly unlocked, while a flow-sensitive analysis (and therefore a path-sensitive analysis) could.</a:t>
            </a:r>
          </a:p>
          <a:p>
            <a:pPr lvl="0"/>
            <a:endParaRPr lang="en" sz="1000" dirty="0"/>
          </a:p>
          <a:p>
            <a:pPr lvl="0"/>
            <a:r>
              <a:rPr lang="en" sz="1000" dirty="0"/>
              <a:t>To verify that the fifth program does not have any locking errors, certainly requires at least flow sensitivity to detect that any lock acquisition comes before lock release. However, just flow-sensitivity is not sufficient in this case, as it is too weak to recognize that if z &gt; 0, the “then” portion of both branch points must be taken. Path-sensitive analysis would be able to recognize this fact, so path-sensitive analysis is able to prove that the program does not have any locking errors.</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64</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32007969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7" name="Shape 797"/>
          <p:cNvSpPr txBox="1">
            <a:spLocks noGrp="1"/>
          </p:cNvSpPr>
          <p:nvPr>
            <p:ph type="body" idx="1"/>
          </p:nvPr>
        </p:nvSpPr>
        <p:spPr/>
        <p:txBody>
          <a:bodyPr/>
          <a:lstStyle/>
          <a:p>
            <a:pPr lvl="0"/>
            <a:r>
              <a:rPr lang="en" sz="1000" dirty="0"/>
              <a:t>We have discussed different kinds of analyses and their abilities to detect errors in programs with different structures. While we have used the notation and terminology of type systems in this discussion, the typical applications of these analyses often have different names and purposes in practical applications.</a:t>
            </a:r>
          </a:p>
          <a:p>
            <a:pPr lvl="0"/>
            <a:endParaRPr lang="en" sz="1000" dirty="0"/>
          </a:p>
          <a:p>
            <a:pPr lvl="0"/>
            <a:r>
              <a:rPr lang="en" sz="1000" dirty="0"/>
              <a:t>While it is certainly possible to create a type system that is flow-sensitive or even path-sensitive, we normally think of type systems as flow-insensitive analyses.</a:t>
            </a:r>
            <a:r>
              <a:rPr lang="en-US" sz="1000" dirty="0"/>
              <a:t>  </a:t>
            </a:r>
            <a:r>
              <a:rPr lang="en" sz="1000" dirty="0"/>
              <a:t>Flow-sensitive analyses are usually associated with dataflow analyses, and symbolic execution is a prototypical path-sensitive analysis.</a:t>
            </a:r>
          </a:p>
          <a:p>
            <a:pPr lvl="0"/>
            <a:endParaRPr lang="en" sz="1000" dirty="0"/>
          </a:p>
          <a:p>
            <a:pPr lvl="0"/>
            <a:r>
              <a:rPr lang="en" sz="1000" dirty="0"/>
              <a:t>However, these lines have become more blurred lately. For example, in the research literature, it is not uncommon to come across flow-sensitive type systems</a:t>
            </a:r>
            <a:r>
              <a:rPr lang="en-US" sz="1000" dirty="0"/>
              <a:t> </a:t>
            </a:r>
            <a:r>
              <a:rPr lang="en" sz="1000" dirty="0"/>
              <a:t>and path-sensitive dataflow analyses.</a:t>
            </a:r>
          </a:p>
        </p:txBody>
      </p:sp>
      <p:sp>
        <p:nvSpPr>
          <p:cNvPr id="798" name="Shape 798"/>
          <p:cNvSpPr txBox="1">
            <a:spLocks noGrp="1"/>
          </p:cNvSpPr>
          <p:nvPr>
            <p:ph type="sldNum" idx="12"/>
          </p:nvPr>
        </p:nvSpPr>
        <p:spPr/>
        <p:txBody>
          <a:bodyPr/>
          <a:lstStyle/>
          <a:p>
            <a:pPr lvl="0"/>
            <a:fld id="{00000000-1234-1234-1234-123412341234}" type="slidenum">
              <a:rPr lang="en" smtClean="0"/>
              <a:pPr lvl="0"/>
              <a:t>65</a:t>
            </a:fld>
            <a:endParaRPr lang="en"/>
          </a:p>
        </p:txBody>
      </p:sp>
      <p:sp>
        <p:nvSpPr>
          <p:cNvPr id="4" name="Slide Image Placeholder 3"/>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329485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4" name="Shape 804"/>
          <p:cNvSpPr txBox="1">
            <a:spLocks noGrp="1"/>
          </p:cNvSpPr>
          <p:nvPr>
            <p:ph type="body" idx="1"/>
          </p:nvPr>
        </p:nvSpPr>
        <p:spPr/>
        <p:txBody>
          <a:bodyPr/>
          <a:lstStyle/>
          <a:p>
            <a:pPr lvl="0"/>
            <a:r>
              <a:rPr lang="en" sz="1000" dirty="0"/>
              <a:t>This concludes our introduction to type systems and their usefulness to static program analysis in general.</a:t>
            </a:r>
          </a:p>
          <a:p>
            <a:pPr lvl="0"/>
            <a:endParaRPr lang="en" sz="1000" dirty="0"/>
          </a:p>
          <a:p>
            <a:pPr lvl="0"/>
            <a:r>
              <a:rPr lang="en" sz="1000" dirty="0"/>
              <a:t>In this lesson, we have learned:</a:t>
            </a:r>
            <a:endParaRPr lang="en-US" sz="1000" dirty="0"/>
          </a:p>
          <a:p>
            <a:pPr lvl="0"/>
            <a:endParaRPr lang="en-US" sz="1000" dirty="0"/>
          </a:p>
          <a:p>
            <a:pPr marL="171450" lvl="0" indent="-171450">
              <a:buFontTx/>
              <a:buChar char="-"/>
            </a:pPr>
            <a:r>
              <a:rPr lang="en" sz="1000" dirty="0"/>
              <a:t>What a “type” is: an abstract value consisting of a set of concrete values having that type</a:t>
            </a:r>
            <a:endParaRPr lang="en-US" sz="1000" dirty="0"/>
          </a:p>
          <a:p>
            <a:pPr marL="171450" lvl="0" indent="-171450">
              <a:buFontTx/>
              <a:buChar char="-"/>
            </a:pPr>
            <a:r>
              <a:rPr lang="en" sz="1000" dirty="0"/>
              <a:t>How to compute the types of programs using derivations from type rules</a:t>
            </a:r>
            <a:endParaRPr lang="en-US" sz="1000" dirty="0"/>
          </a:p>
          <a:p>
            <a:pPr marL="171450" lvl="0" indent="-171450">
              <a:buFontTx/>
              <a:buChar char="-"/>
            </a:pPr>
            <a:r>
              <a:rPr lang="en" sz="1000" dirty="0"/>
              <a:t>The properties of type systems: soundness (that is, guaranteeing no false negatives), incompleteness (that is, the occurrence of false positives), and global vs. local type-checking</a:t>
            </a:r>
            <a:endParaRPr lang="en-US" sz="1000" dirty="0"/>
          </a:p>
          <a:p>
            <a:pPr marL="171450" lvl="0" indent="-171450">
              <a:buFontTx/>
              <a:buChar char="-"/>
            </a:pPr>
            <a:r>
              <a:rPr lang="en" sz="1000" dirty="0"/>
              <a:t>How to describe other kinds of static analyses using the notation of type systems</a:t>
            </a:r>
            <a:r>
              <a:rPr lang="en-US" sz="1000" dirty="0"/>
              <a:t>, and</a:t>
            </a:r>
          </a:p>
          <a:p>
            <a:pPr marL="171450" lvl="0" indent="-171450">
              <a:buFontTx/>
              <a:buChar char="-"/>
            </a:pPr>
            <a:r>
              <a:rPr lang="en-US" sz="1000" dirty="0"/>
              <a:t>T</a:t>
            </a:r>
            <a:r>
              <a:rPr lang="en" sz="1000" dirty="0"/>
              <a:t>he strengths and costs of flow-insensitive, flow-sensitive, and path-sensitive analyses</a:t>
            </a:r>
            <a:r>
              <a:rPr lang="en-US" sz="1000" dirty="0"/>
              <a:t>.</a:t>
            </a:r>
            <a:endParaRPr lang="en" sz="1000" dirty="0"/>
          </a:p>
          <a:p>
            <a:pPr lvl="0"/>
            <a:endParaRPr lang="en" sz="1000" dirty="0"/>
          </a:p>
          <a:p>
            <a:pPr lvl="0"/>
            <a:r>
              <a:rPr lang="en" sz="1000" dirty="0"/>
              <a:t>We have only scratched the surface of type systems in this lesson. </a:t>
            </a:r>
            <a:r>
              <a:rPr lang="en-US" sz="1000" dirty="0"/>
              <a:t> </a:t>
            </a:r>
            <a:r>
              <a:rPr lang="en" sz="1000" dirty="0"/>
              <a:t>The study of type systems is an active area of research with many fruitful results. </a:t>
            </a:r>
            <a:r>
              <a:rPr lang="en-US" sz="1000" dirty="0"/>
              <a:t> </a:t>
            </a:r>
            <a:r>
              <a:rPr lang="en" sz="1000" dirty="0"/>
              <a:t>We have included a list of resources in the instructor notes for further reading on topics in type systems.</a:t>
            </a:r>
          </a:p>
          <a:p>
            <a:pPr lvl="0"/>
            <a:endParaRPr lang="en" sz="1000" dirty="0"/>
          </a:p>
          <a:p>
            <a:pPr lvl="0"/>
            <a:r>
              <a:rPr lang="en" sz="1000" dirty="0"/>
              <a:t>[Article titled “Type Systems” by Luca Cardelli in CRC Handbook:</a:t>
            </a:r>
            <a:endParaRPr lang="en-US" sz="1000" dirty="0"/>
          </a:p>
          <a:p>
            <a:pPr lvl="0" algn="l"/>
            <a:r>
              <a:rPr lang="en-US" sz="1000" kern="1200" dirty="0">
                <a:solidFill>
                  <a:schemeClr val="tx1"/>
                </a:solidFill>
                <a:latin typeface="Calibri" charset="0"/>
                <a:cs typeface="Calibri" charset="0"/>
              </a:rPr>
              <a:t>https://libkey.io/libraries/287/articles/4005032/full-text-file?utm_source=api_202</a:t>
            </a:r>
            <a:r>
              <a:rPr lang="en" sz="1000" dirty="0"/>
              <a:t>]</a:t>
            </a:r>
          </a:p>
          <a:p>
            <a:pPr lvl="0"/>
            <a:endParaRPr lang="en-US" sz="1000" dirty="0"/>
          </a:p>
          <a:p>
            <a:pPr lvl="0"/>
            <a:r>
              <a:rPr lang="en" sz="1000" dirty="0"/>
              <a:t>[Book titled “Types and Programming Languages” by Benjamin Pierce:</a:t>
            </a:r>
            <a:endParaRPr lang="en-US" sz="1000" dirty="0"/>
          </a:p>
          <a:p>
            <a:pPr lvl="0"/>
            <a:r>
              <a:rPr lang="en" sz="1000" dirty="0"/>
              <a:t> </a:t>
            </a:r>
            <a:r>
              <a:rPr lang="en" sz="1000" dirty="0">
                <a:hlinkClick r:id="rId3"/>
              </a:rPr>
              <a:t>https://www.cis.upenn.edu/~bcpierce/tapl/</a:t>
            </a:r>
            <a:r>
              <a:rPr lang="en" sz="1000" dirty="0"/>
              <a:t>]</a:t>
            </a:r>
          </a:p>
          <a:p>
            <a:pPr lvl="0"/>
            <a:endParaRPr lang="en-US" sz="1000" dirty="0"/>
          </a:p>
          <a:p>
            <a:pPr lvl="0"/>
            <a:r>
              <a:rPr lang="en" sz="1000" dirty="0"/>
              <a:t>[Book titled “Advanced Topics in Types and Programming Languages”</a:t>
            </a:r>
            <a:endParaRPr lang="en-US" sz="1000" dirty="0"/>
          </a:p>
          <a:p>
            <a:pPr lvl="0"/>
            <a:r>
              <a:rPr lang="en" sz="1000" dirty="0"/>
              <a:t>edited by Benjamin Pierce: </a:t>
            </a:r>
          </a:p>
          <a:p>
            <a:pPr lvl="0"/>
            <a:r>
              <a:rPr lang="en-US" sz="1000" dirty="0"/>
              <a:t>https://gatech-primo.hosted.exlibrisgroup.com/primo-explore/fulldisplay?docid=TN_cdi_skillsoft_books24x7_bks00004714&amp;context=PC&amp;vid=01GALI_GIT&amp;lang=en_US&amp;search_scope=primo_central&amp;adaptor=primo_central_multiple_fe&amp;tab=default_tab&amp;query=any,contains,Advanced%20%20Topics%20%20in%20%20Types%20%20and%20%20Programming%20%20Languages%20pierce]</a:t>
            </a:r>
            <a:endParaRPr lang="en" sz="1000" dirty="0"/>
          </a:p>
          <a:p>
            <a:pPr lvl="0"/>
            <a:endParaRPr lang="en" sz="1000" dirty="0"/>
          </a:p>
          <a:p>
            <a:pPr lvl="0"/>
            <a:endParaRPr lang="en" sz="1000" dirty="0"/>
          </a:p>
        </p:txBody>
      </p:sp>
      <p:sp>
        <p:nvSpPr>
          <p:cNvPr id="805" name="Shape 805"/>
          <p:cNvSpPr txBox="1">
            <a:spLocks noGrp="1"/>
          </p:cNvSpPr>
          <p:nvPr>
            <p:ph type="sldNum" idx="12"/>
          </p:nvPr>
        </p:nvSpPr>
        <p:spPr/>
        <p:txBody>
          <a:bodyPr/>
          <a:lstStyle/>
          <a:p>
            <a:pPr lvl="0"/>
            <a:fld id="{00000000-1234-1234-1234-123412341234}" type="slidenum">
              <a:rPr lang="en" smtClean="0"/>
              <a:pPr lvl="0"/>
              <a:t>66</a:t>
            </a:fld>
            <a:endParaRPr lang="en"/>
          </a:p>
        </p:txBody>
      </p:sp>
      <p:sp>
        <p:nvSpPr>
          <p:cNvPr id="4" name="Slide Image Placeholder 3"/>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083303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p:txBody>
          <a:bodyPr/>
          <a:lstStyle/>
          <a:p>
            <a:pPr lvl="0"/>
            <a:r>
              <a:rPr lang="en" sz="1000"/>
              <a:t>Abstractions are an integral part of all forms of static analysis. </a:t>
            </a:r>
            <a:r>
              <a:rPr lang="en" sz="1000" dirty="0"/>
              <a:t>Recall that in dataflow analysis, we abstract the control flow of programs, and in pointer analysis, we additionally abstract the heap by lumping together objects allocated at the same allocation statement in the program.</a:t>
            </a:r>
          </a:p>
          <a:p>
            <a:pPr lvl="0"/>
            <a:endParaRPr lang="en" sz="1000" dirty="0"/>
          </a:p>
          <a:p>
            <a:pPr lvl="0"/>
            <a:r>
              <a:rPr lang="en" sz="1000" dirty="0"/>
              <a:t>Why do we do this? The reason for abstracting program properties goes back to the </a:t>
            </a:r>
            <a:r>
              <a:rPr lang="en" sz="1000" dirty="0" err="1"/>
              <a:t>undecidability</a:t>
            </a:r>
            <a:r>
              <a:rPr lang="en" sz="1000" dirty="0"/>
              <a:t> of static analysis: we cannot reason directly about the infinite set of all possible concrete values (if we tried to, we have no guarantee that our analysis would terminate). Additionally, even for finite sets of concrete values, abstraction allows us to improve the performance of our analysis.</a:t>
            </a:r>
          </a:p>
          <a:p>
            <a:pPr lvl="0"/>
            <a:endParaRPr lang="en" sz="1000" dirty="0"/>
          </a:p>
          <a:p>
            <a:pPr lvl="0"/>
            <a:r>
              <a:rPr lang="en" sz="1000" dirty="0"/>
              <a:t>The abstractions used in type systems are the types themselves: each type represents a large, possibly infinite set of concrete values. By abstracting away these large sets, we enable ourselves to reason about the values based on properties they have in common.</a:t>
            </a:r>
          </a:p>
        </p:txBody>
      </p:sp>
      <p:sp>
        <p:nvSpPr>
          <p:cNvPr id="2" name="Slide Number Placeholder 1"/>
          <p:cNvSpPr>
            <a:spLocks noGrp="1"/>
          </p:cNvSpPr>
          <p:nvPr>
            <p:ph type="sldNum" sz="quarter" idx="10"/>
          </p:nvPr>
        </p:nvSpPr>
        <p:spPr/>
        <p:txBody>
          <a:bodyPr/>
          <a:lstStyle/>
          <a:p>
            <a:fld id="{34CF060F-0513-A245-8402-ABC919D6F356}" type="slidenum">
              <a:rPr lang="en-US" smtClean="0"/>
              <a:pPr/>
              <a:t>7</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2082152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3657600"/>
            <a:ext cx="5486399" cy="5029200"/>
          </a:xfrm>
        </p:spPr>
        <p:txBody>
          <a:bodyPr/>
          <a:lstStyle/>
          <a:p>
            <a:pPr lvl="0"/>
            <a:r>
              <a:rPr lang="en" sz="1000"/>
              <a:t>A type is an example of what is known as an abstract value in that it represents a set of concrete values: the Java type </a:t>
            </a:r>
            <a:r>
              <a:rPr lang="en" sz="1000" dirty="0" err="1"/>
              <a:t>int</a:t>
            </a:r>
            <a:r>
              <a:rPr lang="en" sz="1000" dirty="0"/>
              <a:t> represents all integers representable with 32 bits, and the List type represents the set of all List objects.</a:t>
            </a:r>
          </a:p>
          <a:p>
            <a:pPr lvl="0"/>
            <a:endParaRPr lang="en" sz="1000" dirty="0"/>
          </a:p>
          <a:p>
            <a:pPr lvl="0"/>
            <a:r>
              <a:rPr lang="en" sz="1000" dirty="0"/>
              <a:t>In type systems, every concrete value must be an element of some abstract value; therefore, every concrete value has a type.</a:t>
            </a:r>
          </a:p>
        </p:txBody>
      </p:sp>
      <p:sp>
        <p:nvSpPr>
          <p:cNvPr id="2" name="Slide Number Placeholder 1"/>
          <p:cNvSpPr>
            <a:spLocks noGrp="1"/>
          </p:cNvSpPr>
          <p:nvPr>
            <p:ph type="sldNum" sz="quarter" idx="10"/>
          </p:nvPr>
        </p:nvSpPr>
        <p:spPr/>
        <p:txBody>
          <a:bodyPr/>
          <a:lstStyle/>
          <a:p>
            <a:fld id="{34CF060F-0513-A245-8402-ABC919D6F356}" type="slidenum">
              <a:rPr lang="en-US" smtClean="0"/>
              <a:pPr/>
              <a:t>8</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496434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2" name="Shape 142"/>
          <p:cNvSpPr txBox="1">
            <a:spLocks noGrp="1"/>
          </p:cNvSpPr>
          <p:nvPr>
            <p:ph type="body" idx="1"/>
          </p:nvPr>
        </p:nvSpPr>
        <p:spPr/>
        <p:txBody>
          <a:bodyPr/>
          <a:lstStyle/>
          <a:p>
            <a:pPr lvl="0"/>
            <a:r>
              <a:rPr lang="en" sz="1000" dirty="0"/>
              <a:t>Let’s introduce a simple typed language based on the lambda calculus. We will use this language to provide concrete examples for the abstract principles of type systems.</a:t>
            </a:r>
          </a:p>
          <a:p>
            <a:pPr lvl="0"/>
            <a:endParaRPr lang="en" sz="1000" dirty="0"/>
          </a:p>
          <a:p>
            <a:pPr lvl="0"/>
            <a:r>
              <a:rPr lang="en" sz="1000" dirty="0"/>
              <a:t>Each expression in this language ultimately evaluates to one of two kinds of values v: integers (denoted here by i, but which may be any integer value) and functions denoted as follows </a:t>
            </a:r>
            <a:r>
              <a:rPr lang="en" sz="1000" dirty="0">
                <a:solidFill>
                  <a:srgbClr val="FF0000"/>
                </a:solidFill>
              </a:rPr>
              <a:t>[point to “lambda x: t =&gt; e”]</a:t>
            </a:r>
            <a:r>
              <a:rPr lang="en" sz="1000" dirty="0"/>
              <a:t>, lambda x of type t yields e (where “x of type t” is represented by x followed by a colon followed by t, and “yields” is represented by an </a:t>
            </a:r>
            <a:r>
              <a:rPr lang="en-US" sz="1000" dirty="0"/>
              <a:t>=</a:t>
            </a:r>
            <a:r>
              <a:rPr lang="en" sz="1000" dirty="0"/>
              <a:t> sign followed by a </a:t>
            </a:r>
            <a:r>
              <a:rPr lang="en-US" sz="1000" dirty="0"/>
              <a:t>&gt;</a:t>
            </a:r>
            <a:r>
              <a:rPr lang="en" sz="1000" dirty="0"/>
              <a:t> sign). This notation means a function which takes an argument x of type t, and returns the result of computing expression e.</a:t>
            </a:r>
          </a:p>
          <a:p>
            <a:pPr lvl="0"/>
            <a:endParaRPr lang="en" sz="1000" dirty="0"/>
          </a:p>
          <a:p>
            <a:pPr lvl="0"/>
            <a:r>
              <a:rPr lang="en" sz="1000" dirty="0"/>
              <a:t>Both kinds of values -- integers and functions -- can be stored in variables denoted by x. (Other identifiers may be used for variables as well.)</a:t>
            </a:r>
          </a:p>
          <a:p>
            <a:pPr lvl="0"/>
            <a:endParaRPr lang="en" sz="1000" dirty="0"/>
          </a:p>
          <a:p>
            <a:pPr lvl="0"/>
            <a:r>
              <a:rPr lang="en" sz="1000" dirty="0"/>
              <a:t>The plus operation requires that both e1 and e2 be integer-valued expressions.  Our type system will ensure that this requirement is indeed met in all executions</a:t>
            </a:r>
            <a:r>
              <a:rPr lang="en-US" sz="1000" dirty="0"/>
              <a:t> </a:t>
            </a:r>
            <a:r>
              <a:rPr lang="en" sz="1000" dirty="0"/>
              <a:t>of a program in this language; in other words, that e1 and e2 can never evaluate to a function value.</a:t>
            </a:r>
          </a:p>
          <a:p>
            <a:pPr lvl="0"/>
            <a:endParaRPr lang="en" sz="1000" dirty="0"/>
          </a:p>
          <a:p>
            <a:pPr lvl="0"/>
            <a:r>
              <a:rPr lang="en" sz="1000" dirty="0"/>
              <a:t>Similarly, this operation </a:t>
            </a:r>
            <a:r>
              <a:rPr lang="en" sz="1000" dirty="0">
                <a:solidFill>
                  <a:srgbClr val="FF0000"/>
                </a:solidFill>
              </a:rPr>
              <a:t>[point to e1 e2]</a:t>
            </a:r>
            <a:r>
              <a:rPr lang="en" sz="1000" dirty="0"/>
              <a:t> denotes a call to a function e1 with argument e2, and there is a similar requirement on the kinds of values that</a:t>
            </a:r>
            <a:r>
              <a:rPr lang="en-US" sz="1000" dirty="0"/>
              <a:t> </a:t>
            </a:r>
            <a:r>
              <a:rPr lang="en" sz="1000" dirty="0"/>
              <a:t>e1 and e2 might evaluate to.  Our type system will also ensure this requirement.</a:t>
            </a:r>
          </a:p>
          <a:p>
            <a:pPr lvl="0"/>
            <a:endParaRPr lang="en" sz="1000" dirty="0"/>
          </a:p>
          <a:p>
            <a:pPr lvl="0"/>
            <a:r>
              <a:rPr lang="en" sz="1000" dirty="0"/>
              <a:t>To meet these requirements, the system consists of two types, corresponding to the two kinds of values in our language:</a:t>
            </a:r>
            <a:r>
              <a:rPr lang="en-US" sz="1000" dirty="0"/>
              <a:t> </a:t>
            </a:r>
            <a:r>
              <a:rPr lang="en" sz="1000" dirty="0"/>
              <a:t>an </a:t>
            </a:r>
            <a:r>
              <a:rPr lang="en" sz="1000" dirty="0" err="1"/>
              <a:t>int</a:t>
            </a:r>
            <a:r>
              <a:rPr lang="en" sz="1000" dirty="0"/>
              <a:t> type, which is the type of all integer values, and a function type denoted by t1 arrow t2 </a:t>
            </a:r>
            <a:r>
              <a:rPr lang="en" sz="1000" dirty="0">
                <a:solidFill>
                  <a:srgbClr val="FF0000"/>
                </a:solidFill>
              </a:rPr>
              <a:t>[point to t1 -&gt; t2]</a:t>
            </a:r>
            <a:r>
              <a:rPr lang="en" sz="1000" dirty="0"/>
              <a:t>, where the arrow is represented by a hyphen followed by a greater-than sign) which is the type of functions.</a:t>
            </a:r>
          </a:p>
          <a:p>
            <a:pPr lvl="0"/>
            <a:endParaRPr lang="en" sz="1000" dirty="0"/>
          </a:p>
          <a:p>
            <a:pPr lvl="0"/>
            <a:r>
              <a:rPr lang="en" sz="1000" dirty="0"/>
              <a:t>Note that the </a:t>
            </a:r>
            <a:r>
              <a:rPr lang="en" sz="1000" dirty="0" err="1"/>
              <a:t>int</a:t>
            </a:r>
            <a:r>
              <a:rPr lang="en" sz="1000" dirty="0"/>
              <a:t> type is a base type, whereas function type is a compound type, as we will illustrate using an example program in this language.</a:t>
            </a:r>
          </a:p>
          <a:p>
            <a:pPr lvl="0"/>
            <a:endParaRPr lang="en" sz="1000" dirty="0"/>
          </a:p>
          <a:p>
            <a:pPr lvl="0"/>
            <a:r>
              <a:rPr lang="en" sz="1000" dirty="0"/>
              <a:t>This example defines a function that takes an integer x as an argument and returns x+1. The type of this expression is </a:t>
            </a:r>
            <a:r>
              <a:rPr lang="en" sz="1000" dirty="0" err="1"/>
              <a:t>int</a:t>
            </a:r>
            <a:r>
              <a:rPr lang="en" sz="1000" dirty="0"/>
              <a:t> -&gt; </a:t>
            </a:r>
            <a:r>
              <a:rPr lang="en" sz="1000" dirty="0" err="1"/>
              <a:t>int</a:t>
            </a:r>
            <a:r>
              <a:rPr lang="en" sz="1000" dirty="0"/>
              <a:t> </a:t>
            </a:r>
            <a:r>
              <a:rPr lang="en" sz="1000" dirty="0">
                <a:solidFill>
                  <a:srgbClr val="FF0000"/>
                </a:solidFill>
              </a:rPr>
              <a:t>[handwrite this]</a:t>
            </a:r>
            <a:r>
              <a:rPr lang="en-US" sz="1000" dirty="0"/>
              <a:t>.</a:t>
            </a:r>
            <a:r>
              <a:rPr lang="en-US" sz="1000" dirty="0">
                <a:solidFill>
                  <a:srgbClr val="FF0000"/>
                </a:solidFill>
              </a:rPr>
              <a:t>  </a:t>
            </a:r>
            <a:r>
              <a:rPr lang="en" sz="1000" dirty="0"/>
              <a:t>Then this function is applied to the integer 42, yielding the integer 43.</a:t>
            </a:r>
          </a:p>
          <a:p>
            <a:pPr lvl="0"/>
            <a:endParaRPr lang="en" sz="1000" dirty="0"/>
          </a:p>
        </p:txBody>
      </p:sp>
      <p:sp>
        <p:nvSpPr>
          <p:cNvPr id="2" name="Slide Number Placeholder 1"/>
          <p:cNvSpPr>
            <a:spLocks noGrp="1"/>
          </p:cNvSpPr>
          <p:nvPr>
            <p:ph type="sldNum" sz="quarter" idx="10"/>
          </p:nvPr>
        </p:nvSpPr>
        <p:spPr/>
        <p:txBody>
          <a:bodyPr/>
          <a:lstStyle/>
          <a:p>
            <a:fld id="{34CF060F-0513-A245-8402-ABC919D6F356}" type="slidenum">
              <a:rPr lang="en-US" smtClean="0"/>
              <a:pPr/>
              <a:t>9</a:t>
            </a:fld>
            <a:endParaRPr lang="en-US"/>
          </a:p>
        </p:txBody>
      </p:sp>
      <p:sp>
        <p:nvSpPr>
          <p:cNvPr id="5" name="Slide Image Placeholder 4"/>
          <p:cNvSpPr>
            <a:spLocks noGrp="1" noRot="1" noChangeAspect="1"/>
          </p:cNvSpPr>
          <p:nvPr>
            <p:ph type="sldImg"/>
          </p:nvPr>
        </p:nvSpPr>
        <p:spPr>
          <a:xfrm>
            <a:off x="777875" y="685800"/>
            <a:ext cx="3657600" cy="2743200"/>
          </a:xfrm>
        </p:spPr>
      </p:sp>
    </p:spTree>
    <p:extLst>
      <p:ext uri="{BB962C8B-B14F-4D97-AF65-F5344CB8AC3E}">
        <p14:creationId xmlns:p14="http://schemas.microsoft.com/office/powerpoint/2010/main" val="1396710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68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7EE17B-1B61-B14B-94A9-5F56C60E8FED}"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00000000-1234-1234-1234-123412341234}" type="slidenum">
              <a:rPr lang="en" sz="1000" smtClean="0">
                <a:solidFill>
                  <a:schemeClr val="dk2"/>
                </a:solidFill>
              </a:rPr>
              <a:pPr algn="r"/>
              <a:t>‹#›</a:t>
            </a:fld>
            <a:endParaRPr lang="en" sz="1000">
              <a:solidFill>
                <a:schemeClr val="dk2"/>
              </a:solidFill>
            </a:endParaRPr>
          </a:p>
        </p:txBody>
      </p:sp>
    </p:spTree>
    <p:extLst>
      <p:ext uri="{BB962C8B-B14F-4D97-AF65-F5344CB8AC3E}">
        <p14:creationId xmlns:p14="http://schemas.microsoft.com/office/powerpoint/2010/main" val="7773775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p:cNvSpPr>
            <a:spLocks noGrp="1"/>
          </p:cNvSpPr>
          <p:nvPr>
            <p:ph idx="1"/>
          </p:nvPr>
        </p:nvSpPr>
        <p:spPr/>
        <p:txBody>
          <a:bodyPr/>
          <a:lstStyle>
            <a:lvl1pPr>
              <a:spcBef>
                <a:spcPts val="600"/>
              </a:spcBef>
              <a:defRPr sz="2800" baseline="0"/>
            </a:lvl1pPr>
            <a:lvl2pPr>
              <a:spcBef>
                <a:spcPts val="600"/>
              </a:spcBef>
              <a:defRPr sz="2600" baseline="0"/>
            </a:lvl2pPr>
            <a:lvl3pPr>
              <a:spcBef>
                <a:spcPts val="600"/>
              </a:spcBef>
              <a:defRPr sz="2200" baseline="0"/>
            </a:lvl3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buSzPct val="25000"/>
            </a:pPr>
            <a:fld id="{00000000-1234-1234-1234-123412341234}" type="slidenum">
              <a:rPr lang="en" sz="1200" smtClean="0">
                <a:solidFill>
                  <a:srgbClr val="888888"/>
                </a:solidFill>
                <a:latin typeface="Calibri"/>
                <a:ea typeface="Calibri"/>
                <a:cs typeface="Calibri"/>
                <a:sym typeface="Calibri"/>
              </a:rPr>
              <a:pPr algn="r">
                <a:buSzPct val="25000"/>
              </a:pPr>
              <a:t>‹#›</a:t>
            </a:fld>
            <a:endParaRPr lang="en" sz="1200">
              <a:solidFill>
                <a:srgbClr val="888888"/>
              </a:solidFill>
              <a:latin typeface="Calibri"/>
              <a:ea typeface="Calibri"/>
              <a:cs typeface="Calibri"/>
              <a:sym typeface="Calibri"/>
            </a:endParaRPr>
          </a:p>
        </p:txBody>
      </p:sp>
      <p:cxnSp>
        <p:nvCxnSpPr>
          <p:cNvPr id="8" name="Straight Connector 7"/>
          <p:cNvCxnSpPr/>
          <p:nvPr/>
        </p:nvCxnSpPr>
        <p:spPr>
          <a:xfrm>
            <a:off x="457200" y="1153038"/>
            <a:ext cx="82296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84245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0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7EE17B-1B61-B14B-94A9-5F56C60E8FED}" type="datetimeFigureOut">
              <a:rPr lang="en-US" smtClean="0"/>
              <a:t>5/1/2021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fld id="{00000000-1234-1234-1234-123412341234}" type="slidenum">
              <a:rPr lang="en" sz="1000" smtClean="0">
                <a:solidFill>
                  <a:schemeClr val="dk2"/>
                </a:solidFill>
              </a:rPr>
              <a:pPr algn="r"/>
              <a:t>‹#›</a:t>
            </a:fld>
            <a:endParaRPr lang="en" sz="1000">
              <a:solidFill>
                <a:schemeClr val="dk2"/>
              </a:solidFill>
            </a:endParaRPr>
          </a:p>
        </p:txBody>
      </p:sp>
    </p:spTree>
    <p:extLst>
      <p:ext uri="{BB962C8B-B14F-4D97-AF65-F5344CB8AC3E}">
        <p14:creationId xmlns:p14="http://schemas.microsoft.com/office/powerpoint/2010/main" val="1942795656"/>
      </p:ext>
    </p:extLst>
  </p:cSld>
  <p:clrMap bg1="lt1" tx1="dk1" bg2="lt2" tx2="dk2" accent1="accent1" accent2="accent2" accent3="accent3" accent4="accent4" accent5="accent5" accent6="accent6" hlink="hlink" folHlink="folHlink"/>
  <p:sldLayoutIdLst>
    <p:sldLayoutId id="2147483670" r:id="rId1"/>
    <p:sldLayoutId id="2147483671" r:id="rId2"/>
  </p:sldLayoutIdLst>
  <p:hf sldNum="0" hdr="0" ftr="0" dt="0"/>
  <p:txStyles>
    <p:titleStyle>
      <a:lvl1pPr algn="ctr" defTabSz="457200" rtl="0" eaLnBrk="1" latinLnBrk="0" hangingPunct="1">
        <a:spcBef>
          <a:spcPct val="0"/>
        </a:spcBef>
        <a:buNone/>
        <a:defRPr sz="4400" kern="1200" baseline="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baseline="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Shape 87"/>
          <p:cNvSpPr txBox="1">
            <a:spLocks noGrp="1"/>
          </p:cNvSpPr>
          <p:nvPr>
            <p:ph type="subTitle" idx="1"/>
          </p:nvPr>
        </p:nvSpPr>
        <p:spPr>
          <a:xfrm>
            <a:off x="1139697" y="3679624"/>
            <a:ext cx="6966299" cy="1779600"/>
          </a:xfrm>
          <a:prstGeom prst="rect">
            <a:avLst/>
          </a:prstGeom>
          <a:noFill/>
          <a:ln>
            <a:noFill/>
          </a:ln>
        </p:spPr>
        <p:txBody>
          <a:bodyPr lIns="91425" tIns="45700" rIns="91425" bIns="45700" anchor="t" anchorCtr="0">
            <a:noAutofit/>
          </a:bodyPr>
          <a:lstStyle/>
          <a:p>
            <a:pPr>
              <a:buClr>
                <a:schemeClr val="dk1"/>
              </a:buClr>
              <a:buSzPct val="25000"/>
            </a:pPr>
            <a:r>
              <a:rPr lang="en" sz="3600" dirty="0">
                <a:solidFill>
                  <a:schemeClr val="dk1"/>
                </a:solidFill>
                <a:ea typeface="Calibri Regular" charset="0"/>
                <a:cs typeface="Calibri Regular" charset="0"/>
                <a:sym typeface="Shadows Into Light"/>
              </a:rPr>
              <a:t>CS 6340</a:t>
            </a:r>
          </a:p>
        </p:txBody>
      </p:sp>
      <p:sp>
        <p:nvSpPr>
          <p:cNvPr id="2" name="Title 1"/>
          <p:cNvSpPr>
            <a:spLocks noGrp="1"/>
          </p:cNvSpPr>
          <p:nvPr>
            <p:ph type="ctrTitle"/>
          </p:nvPr>
        </p:nvSpPr>
        <p:spPr/>
        <p:txBody>
          <a:bodyPr/>
          <a:lstStyle/>
          <a:p>
            <a:r>
              <a:rPr lang="en" dirty="0">
                <a:ea typeface="Calibri Regular" charset="0"/>
                <a:cs typeface="Calibri Regular" charset="0"/>
                <a:sym typeface="Shadows Into Light"/>
              </a:rPr>
              <a:t>Type Systems</a:t>
            </a:r>
            <a:endParaRPr lang="en-US"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prstGeom prst="rect">
            <a:avLst/>
          </a:prstGeom>
        </p:spPr>
        <p:txBody>
          <a:bodyPr lIns="91425" tIns="91425" rIns="91425" bIns="91425" anchor="ctr" anchorCtr="0">
            <a:noAutofit/>
          </a:bodyPr>
          <a:lstStyle/>
          <a:p>
            <a:r>
              <a:rPr lang="en" dirty="0">
                <a:ea typeface="Calibri Regular" charset="0"/>
                <a:cs typeface="Calibri Regular" charset="0"/>
                <a:sym typeface="Shadows Into Light"/>
              </a:rPr>
              <a:t>QUIZ: Programs and Types</a:t>
            </a:r>
          </a:p>
        </p:txBody>
      </p:sp>
      <p:sp>
        <p:nvSpPr>
          <p:cNvPr id="154" name="Shape 154"/>
          <p:cNvSpPr txBox="1">
            <a:spLocks noGrp="1"/>
          </p:cNvSpPr>
          <p:nvPr>
            <p:ph idx="1"/>
          </p:nvPr>
        </p:nvSpPr>
        <p:spPr>
          <a:xfrm>
            <a:off x="185192" y="1600200"/>
            <a:ext cx="8669438" cy="888357"/>
          </a:xfrm>
          <a:prstGeom prst="rect">
            <a:avLst/>
          </a:prstGeom>
        </p:spPr>
        <p:txBody>
          <a:bodyPr lIns="91425" tIns="91425" rIns="91425" bIns="91425" anchor="t" anchorCtr="0">
            <a:noAutofit/>
          </a:bodyPr>
          <a:lstStyle/>
          <a:p>
            <a:pPr marL="203200" indent="0">
              <a:spcBef>
                <a:spcPts val="0"/>
              </a:spcBef>
              <a:buNone/>
            </a:pPr>
            <a:r>
              <a:rPr lang="en" sz="2600" dirty="0">
                <a:ea typeface="Calibri Regular" charset="0"/>
                <a:cs typeface="Calibri Regular" charset="0"/>
                <a:sym typeface="Shadows Into Light"/>
              </a:rPr>
              <a:t>Write the type of each program, or NONE if it is not</a:t>
            </a:r>
            <a:r>
              <a:rPr lang="en-US" sz="2600" dirty="0">
                <a:ea typeface="Calibri Regular" charset="0"/>
                <a:cs typeface="Calibri Regular" charset="0"/>
                <a:sym typeface="Shadows Into Light"/>
              </a:rPr>
              <a:t> </a:t>
            </a:r>
            <a:r>
              <a:rPr lang="en" sz="2600" dirty="0" err="1">
                <a:ea typeface="Calibri Regular" charset="0"/>
                <a:cs typeface="Calibri Regular" charset="0"/>
                <a:sym typeface="Shadows Into Light"/>
              </a:rPr>
              <a:t>typeable</a:t>
            </a:r>
            <a:r>
              <a:rPr lang="en" sz="2600" dirty="0">
                <a:ea typeface="Calibri Regular" charset="0"/>
                <a:cs typeface="Calibri Regular" charset="0"/>
                <a:sym typeface="Shadows Into Light"/>
              </a:rPr>
              <a:t>:</a:t>
            </a:r>
          </a:p>
        </p:txBody>
      </p:sp>
      <p:graphicFrame>
        <p:nvGraphicFramePr>
          <p:cNvPr id="5" name="Shape 161"/>
          <p:cNvGraphicFramePr/>
          <p:nvPr>
            <p:extLst>
              <p:ext uri="{D42A27DB-BD31-4B8C-83A1-F6EECF244321}">
                <p14:modId xmlns:p14="http://schemas.microsoft.com/office/powerpoint/2010/main" val="1145080483"/>
              </p:ext>
            </p:extLst>
          </p:nvPr>
        </p:nvGraphicFramePr>
        <p:xfrm>
          <a:off x="555585" y="2628900"/>
          <a:ext cx="8131215" cy="3175650"/>
        </p:xfrm>
        <a:graphic>
          <a:graphicData uri="http://schemas.openxmlformats.org/drawingml/2006/table">
            <a:tbl>
              <a:tblPr>
                <a:noFill/>
                <a:tableStyleId>{C55E6384-41DA-4BAB-8C79-24F2DDEFDE26}</a:tableStyleId>
              </a:tblPr>
              <a:tblGrid>
                <a:gridCol w="4983884">
                  <a:extLst>
                    <a:ext uri="{9D8B030D-6E8A-4147-A177-3AD203B41FA5}">
                      <a16:colId xmlns:a16="http://schemas.microsoft.com/office/drawing/2014/main" val="20000"/>
                    </a:ext>
                  </a:extLst>
                </a:gridCol>
                <a:gridCol w="3147331">
                  <a:extLst>
                    <a:ext uri="{9D8B030D-6E8A-4147-A177-3AD203B41FA5}">
                      <a16:colId xmlns:a16="http://schemas.microsoft.com/office/drawing/2014/main" val="20001"/>
                    </a:ext>
                  </a:extLst>
                </a:gridCol>
              </a:tblGrid>
              <a:tr h="585000">
                <a:tc>
                  <a:txBody>
                    <a:bodyPr/>
                    <a:lstStyle/>
                    <a:p>
                      <a:pPr lvl="0" algn="ctr" rtl="0">
                        <a:spcBef>
                          <a:spcPts val="0"/>
                        </a:spcBef>
                        <a:buNone/>
                      </a:pPr>
                      <a:r>
                        <a:rPr lang="en" sz="2400" b="0" i="0" dirty="0">
                          <a:solidFill>
                            <a:schemeClr val="dk1"/>
                          </a:solidFill>
                          <a:latin typeface="Calibri Regular" charset="0"/>
                          <a:ea typeface="Calibri Regular" charset="0"/>
                          <a:cs typeface="Calibri Regular" charset="0"/>
                          <a:sym typeface="Shadows Into Light"/>
                        </a:rPr>
                        <a:t>Program</a:t>
                      </a:r>
                    </a:p>
                  </a:txBody>
                  <a:tcPr marL="91425" marR="91425" marT="91425" marB="91425">
                    <a:solidFill>
                      <a:srgbClr val="FF9900"/>
                    </a:solidFill>
                  </a:tcPr>
                </a:tc>
                <a:tc>
                  <a:txBody>
                    <a:bodyPr/>
                    <a:lstStyle/>
                    <a:p>
                      <a:pPr lvl="0" algn="ctr" rtl="0">
                        <a:spcBef>
                          <a:spcPts val="0"/>
                        </a:spcBef>
                        <a:buNone/>
                      </a:pPr>
                      <a:r>
                        <a:rPr lang="en" sz="2400" b="0" i="0" dirty="0">
                          <a:latin typeface="Calibri Regular" charset="0"/>
                          <a:ea typeface="Calibri Regular" charset="0"/>
                          <a:cs typeface="Calibri Regular" charset="0"/>
                          <a:sym typeface="Shadows Into Light"/>
                        </a:rPr>
                        <a:t>Type</a:t>
                      </a:r>
                    </a:p>
                  </a:txBody>
                  <a:tcPr marL="91425" marR="91425" marT="91425" marB="91425">
                    <a:solidFill>
                      <a:srgbClr val="FF9900"/>
                    </a:solidFill>
                  </a:tcPr>
                </a:tc>
                <a:extLst>
                  <a:ext uri="{0D108BD9-81ED-4DB2-BD59-A6C34878D82A}">
                    <a16:rowId xmlns:a16="http://schemas.microsoft.com/office/drawing/2014/main" val="10000"/>
                  </a:ext>
                </a:extLst>
              </a:tr>
              <a:tr h="504900">
                <a:tc>
                  <a:txBody>
                    <a:bodyPr/>
                    <a:lstStyle/>
                    <a:p>
                      <a:pPr lvl="0" rtl="0">
                        <a:spcBef>
                          <a:spcPts val="0"/>
                        </a:spcBef>
                        <a:buNone/>
                      </a:pPr>
                      <a:r>
                        <a:rPr lang="en" sz="2200" dirty="0">
                          <a:latin typeface="Consolas"/>
                          <a:ea typeface="Consolas"/>
                          <a:cs typeface="Consolas"/>
                          <a:sym typeface="Consolas"/>
                        </a:rPr>
                        <a:t> </a:t>
                      </a:r>
                      <a:r>
                        <a:rPr lang="en" sz="2200" dirty="0" err="1">
                          <a:latin typeface="Consolas"/>
                          <a:ea typeface="Consolas"/>
                          <a:cs typeface="Consolas"/>
                          <a:sym typeface="Consolas"/>
                        </a:rPr>
                        <a:t>λ</a:t>
                      </a:r>
                      <a:r>
                        <a:rPr lang="en" sz="2200" dirty="0">
                          <a:latin typeface="Consolas"/>
                          <a:ea typeface="Consolas"/>
                          <a:cs typeface="Consolas"/>
                          <a:sym typeface="Consolas"/>
                        </a:rPr>
                        <a:t> </a:t>
                      </a:r>
                      <a:r>
                        <a:rPr lang="en" sz="2200" dirty="0" err="1">
                          <a:latin typeface="Consolas"/>
                          <a:ea typeface="Consolas"/>
                          <a:cs typeface="Consolas"/>
                          <a:sym typeface="Consolas"/>
                        </a:rPr>
                        <a:t>x:int</a:t>
                      </a:r>
                      <a:r>
                        <a:rPr lang="en" sz="2200" dirty="0">
                          <a:latin typeface="Consolas"/>
                          <a:ea typeface="Consolas"/>
                          <a:cs typeface="Consolas"/>
                          <a:sym typeface="Consolas"/>
                        </a:rPr>
                        <a:t> =&gt; (x + x)</a:t>
                      </a:r>
                    </a:p>
                  </a:txBody>
                  <a:tcPr marL="91425" marR="91425" marT="91425" marB="91425"/>
                </a:tc>
                <a:tc>
                  <a:txBody>
                    <a:bodyPr/>
                    <a:lstStyle/>
                    <a:p>
                      <a:pPr lvl="0" algn="ctr" rtl="0">
                        <a:spcBef>
                          <a:spcPts val="0"/>
                        </a:spcBef>
                        <a:buNone/>
                      </a:pPr>
                      <a:endParaRPr lang="en" sz="2200" dirty="0">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457350">
                <a:tc>
                  <a:txBody>
                    <a:bodyPr/>
                    <a:lstStyle/>
                    <a:p>
                      <a:pPr lvl="0" rtl="0">
                        <a:spcBef>
                          <a:spcPts val="0"/>
                        </a:spcBef>
                        <a:buNone/>
                      </a:pPr>
                      <a:r>
                        <a:rPr lang="en" sz="2200">
                          <a:latin typeface="Consolas"/>
                          <a:ea typeface="Consolas"/>
                          <a:cs typeface="Consolas"/>
                          <a:sym typeface="Consolas"/>
                        </a:rPr>
                        <a:t>(λ x:int =&gt; (x + x)) (10)</a:t>
                      </a:r>
                    </a:p>
                  </a:txBody>
                  <a:tcPr marL="91425" marR="91425" marT="91425" marB="91425"/>
                </a:tc>
                <a:tc>
                  <a:txBody>
                    <a:bodyPr/>
                    <a:lstStyle/>
                    <a:p>
                      <a:pPr lvl="0" algn="ctr" rtl="0">
                        <a:spcBef>
                          <a:spcPts val="0"/>
                        </a:spcBef>
                        <a:buNone/>
                      </a:pPr>
                      <a:endParaRPr lang="en" sz="2200" dirty="0">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457350">
                <a:tc>
                  <a:txBody>
                    <a:bodyPr/>
                    <a:lstStyle/>
                    <a:p>
                      <a:pPr lvl="0" rtl="0">
                        <a:spcBef>
                          <a:spcPts val="0"/>
                        </a:spcBef>
                        <a:buNone/>
                      </a:pPr>
                      <a:r>
                        <a:rPr lang="en" sz="2200">
                          <a:latin typeface="Consolas"/>
                          <a:ea typeface="Consolas"/>
                          <a:cs typeface="Consolas"/>
                          <a:sym typeface="Consolas"/>
                        </a:rPr>
                        <a:t>42 </a:t>
                      </a:r>
                      <a:r>
                        <a:rPr lang="en" sz="2200">
                          <a:solidFill>
                            <a:schemeClr val="dk1"/>
                          </a:solidFill>
                          <a:latin typeface="Consolas"/>
                          <a:ea typeface="Consolas"/>
                          <a:cs typeface="Consolas"/>
                          <a:sym typeface="Consolas"/>
                        </a:rPr>
                        <a:t>(λ x:int =&gt; (x + 5))</a:t>
                      </a:r>
                    </a:p>
                  </a:txBody>
                  <a:tcPr marL="91425" marR="91425" marT="91425" marB="91425"/>
                </a:tc>
                <a:tc>
                  <a:txBody>
                    <a:bodyPr/>
                    <a:lstStyle/>
                    <a:p>
                      <a:pPr lvl="0" algn="ctr" rtl="0">
                        <a:spcBef>
                          <a:spcPts val="0"/>
                        </a:spcBef>
                        <a:buNone/>
                      </a:pPr>
                      <a:endParaRPr lang="en" sz="2200" dirty="0">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457350">
                <a:tc>
                  <a:txBody>
                    <a:bodyPr/>
                    <a:lstStyle/>
                    <a:p>
                      <a:pPr lvl="0" rtl="0">
                        <a:spcBef>
                          <a:spcPts val="0"/>
                        </a:spcBef>
                        <a:buNone/>
                      </a:pPr>
                      <a:r>
                        <a:rPr lang="en" sz="2200">
                          <a:latin typeface="Consolas"/>
                          <a:ea typeface="Consolas"/>
                          <a:cs typeface="Consolas"/>
                          <a:sym typeface="Consolas"/>
                        </a:rPr>
                        <a:t>λ x:int =&gt; (λ y:int =&gt; (x + y))</a:t>
                      </a:r>
                    </a:p>
                  </a:txBody>
                  <a:tcPr marL="91425" marR="91425" marT="91425" marB="91425"/>
                </a:tc>
                <a:tc>
                  <a:txBody>
                    <a:bodyPr/>
                    <a:lstStyle/>
                    <a:p>
                      <a:pPr lvl="0" algn="ctr" rtl="0">
                        <a:spcBef>
                          <a:spcPts val="0"/>
                        </a:spcBef>
                        <a:buNone/>
                      </a:pPr>
                      <a:endParaRPr lang="en" sz="2200" dirty="0">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457350">
                <a:tc>
                  <a:txBody>
                    <a:bodyPr/>
                    <a:lstStyle/>
                    <a:p>
                      <a:pPr lvl="0" rtl="0">
                        <a:spcBef>
                          <a:spcPts val="0"/>
                        </a:spcBef>
                        <a:buClr>
                          <a:schemeClr val="dk1"/>
                        </a:buClr>
                        <a:buSzPct val="55000"/>
                        <a:buFont typeface="Arial"/>
                        <a:buNone/>
                      </a:pPr>
                      <a:r>
                        <a:rPr lang="en" sz="2200" dirty="0">
                          <a:solidFill>
                            <a:schemeClr val="dk1"/>
                          </a:solidFill>
                          <a:latin typeface="Consolas"/>
                          <a:ea typeface="Consolas"/>
                          <a:cs typeface="Consolas"/>
                          <a:sym typeface="Consolas"/>
                        </a:rPr>
                        <a:t>(</a:t>
                      </a:r>
                      <a:r>
                        <a:rPr lang="en" sz="2200" dirty="0" err="1">
                          <a:solidFill>
                            <a:schemeClr val="dk1"/>
                          </a:solidFill>
                          <a:latin typeface="Consolas"/>
                          <a:ea typeface="Consolas"/>
                          <a:cs typeface="Consolas"/>
                          <a:sym typeface="Consolas"/>
                        </a:rPr>
                        <a:t>λ</a:t>
                      </a:r>
                      <a:r>
                        <a:rPr lang="en" sz="2200" dirty="0">
                          <a:solidFill>
                            <a:schemeClr val="dk1"/>
                          </a:solidFill>
                          <a:latin typeface="Consolas"/>
                          <a:ea typeface="Consolas"/>
                          <a:cs typeface="Consolas"/>
                          <a:sym typeface="Consolas"/>
                        </a:rPr>
                        <a:t> </a:t>
                      </a:r>
                      <a:r>
                        <a:rPr lang="en" sz="2200" dirty="0" err="1">
                          <a:solidFill>
                            <a:schemeClr val="dk1"/>
                          </a:solidFill>
                          <a:latin typeface="Consolas"/>
                          <a:ea typeface="Consolas"/>
                          <a:cs typeface="Consolas"/>
                          <a:sym typeface="Consolas"/>
                        </a:rPr>
                        <a:t>x:int</a:t>
                      </a:r>
                      <a:r>
                        <a:rPr lang="en" sz="2200" dirty="0">
                          <a:solidFill>
                            <a:schemeClr val="dk1"/>
                          </a:solidFill>
                          <a:latin typeface="Consolas"/>
                          <a:ea typeface="Consolas"/>
                          <a:cs typeface="Consolas"/>
                          <a:sym typeface="Consolas"/>
                        </a:rPr>
                        <a:t> =&gt; x) + 10</a:t>
                      </a:r>
                    </a:p>
                  </a:txBody>
                  <a:tcPr marL="91425" marR="91425" marT="91425" marB="91425"/>
                </a:tc>
                <a:tc>
                  <a:txBody>
                    <a:bodyPr/>
                    <a:lstStyle/>
                    <a:p>
                      <a:pPr lvl="0" algn="ctr" rtl="0">
                        <a:spcBef>
                          <a:spcPts val="0"/>
                        </a:spcBef>
                        <a:buNone/>
                      </a:pPr>
                      <a:endParaRPr lang="en" sz="2200" dirty="0">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prstGeom prst="rect">
            <a:avLst/>
          </a:prstGeom>
        </p:spPr>
        <p:txBody>
          <a:bodyPr lIns="91425" tIns="91425" rIns="91425" bIns="91425" anchor="ctr" anchorCtr="0">
            <a:noAutofit/>
          </a:bodyPr>
          <a:lstStyle/>
          <a:p>
            <a:r>
              <a:rPr lang="en" dirty="0">
                <a:ea typeface="Calibri Regular" charset="0"/>
                <a:cs typeface="Calibri Regular" charset="0"/>
                <a:sym typeface="Shadows Into Light"/>
              </a:rPr>
              <a:t>QUIZ: Programs and Types</a:t>
            </a:r>
          </a:p>
        </p:txBody>
      </p:sp>
      <p:graphicFrame>
        <p:nvGraphicFramePr>
          <p:cNvPr id="161" name="Shape 161"/>
          <p:cNvGraphicFramePr/>
          <p:nvPr>
            <p:extLst>
              <p:ext uri="{D42A27DB-BD31-4B8C-83A1-F6EECF244321}">
                <p14:modId xmlns:p14="http://schemas.microsoft.com/office/powerpoint/2010/main" val="1070015041"/>
              </p:ext>
            </p:extLst>
          </p:nvPr>
        </p:nvGraphicFramePr>
        <p:xfrm>
          <a:off x="555585" y="2628900"/>
          <a:ext cx="8131215" cy="3175650"/>
        </p:xfrm>
        <a:graphic>
          <a:graphicData uri="http://schemas.openxmlformats.org/drawingml/2006/table">
            <a:tbl>
              <a:tblPr>
                <a:noFill/>
                <a:tableStyleId>{C55E6384-41DA-4BAB-8C79-24F2DDEFDE26}</a:tableStyleId>
              </a:tblPr>
              <a:tblGrid>
                <a:gridCol w="4983884">
                  <a:extLst>
                    <a:ext uri="{9D8B030D-6E8A-4147-A177-3AD203B41FA5}">
                      <a16:colId xmlns:a16="http://schemas.microsoft.com/office/drawing/2014/main" val="20000"/>
                    </a:ext>
                  </a:extLst>
                </a:gridCol>
                <a:gridCol w="3147331">
                  <a:extLst>
                    <a:ext uri="{9D8B030D-6E8A-4147-A177-3AD203B41FA5}">
                      <a16:colId xmlns:a16="http://schemas.microsoft.com/office/drawing/2014/main" val="20001"/>
                    </a:ext>
                  </a:extLst>
                </a:gridCol>
              </a:tblGrid>
              <a:tr h="585000">
                <a:tc>
                  <a:txBody>
                    <a:bodyPr/>
                    <a:lstStyle/>
                    <a:p>
                      <a:pPr lvl="0" algn="ctr" rtl="0">
                        <a:spcBef>
                          <a:spcPts val="0"/>
                        </a:spcBef>
                        <a:buNone/>
                      </a:pPr>
                      <a:r>
                        <a:rPr lang="en" sz="2400" b="0" i="0" dirty="0">
                          <a:solidFill>
                            <a:schemeClr val="dk1"/>
                          </a:solidFill>
                          <a:latin typeface="Calibri Regular" charset="0"/>
                          <a:ea typeface="Calibri Regular" charset="0"/>
                          <a:cs typeface="Calibri Regular" charset="0"/>
                          <a:sym typeface="Shadows Into Light"/>
                        </a:rPr>
                        <a:t>Program</a:t>
                      </a:r>
                    </a:p>
                  </a:txBody>
                  <a:tcPr marL="91425" marR="91425" marT="91425" marB="91425">
                    <a:solidFill>
                      <a:srgbClr val="FF9900"/>
                    </a:solidFill>
                  </a:tcPr>
                </a:tc>
                <a:tc>
                  <a:txBody>
                    <a:bodyPr/>
                    <a:lstStyle/>
                    <a:p>
                      <a:pPr lvl="0" algn="ctr" rtl="0">
                        <a:spcBef>
                          <a:spcPts val="0"/>
                        </a:spcBef>
                        <a:buNone/>
                      </a:pPr>
                      <a:r>
                        <a:rPr lang="en" sz="2400" b="0" i="0" dirty="0">
                          <a:latin typeface="Calibri Regular" charset="0"/>
                          <a:ea typeface="Calibri Regular" charset="0"/>
                          <a:cs typeface="Calibri Regular" charset="0"/>
                          <a:sym typeface="Shadows Into Light"/>
                        </a:rPr>
                        <a:t>Type</a:t>
                      </a:r>
                    </a:p>
                  </a:txBody>
                  <a:tcPr marL="91425" marR="91425" marT="91425" marB="91425">
                    <a:solidFill>
                      <a:srgbClr val="FF9900"/>
                    </a:solidFill>
                  </a:tcPr>
                </a:tc>
                <a:extLst>
                  <a:ext uri="{0D108BD9-81ED-4DB2-BD59-A6C34878D82A}">
                    <a16:rowId xmlns:a16="http://schemas.microsoft.com/office/drawing/2014/main" val="10000"/>
                  </a:ext>
                </a:extLst>
              </a:tr>
              <a:tr h="504900">
                <a:tc>
                  <a:txBody>
                    <a:bodyPr/>
                    <a:lstStyle/>
                    <a:p>
                      <a:pPr lvl="0" rtl="0">
                        <a:spcBef>
                          <a:spcPts val="0"/>
                        </a:spcBef>
                        <a:buNone/>
                      </a:pPr>
                      <a:r>
                        <a:rPr lang="en" sz="2200" dirty="0">
                          <a:latin typeface="Consolas"/>
                          <a:ea typeface="Consolas"/>
                          <a:cs typeface="Consolas"/>
                          <a:sym typeface="Consolas"/>
                        </a:rPr>
                        <a:t> </a:t>
                      </a:r>
                      <a:r>
                        <a:rPr lang="en" sz="2200" dirty="0" err="1">
                          <a:latin typeface="Consolas"/>
                          <a:ea typeface="Consolas"/>
                          <a:cs typeface="Consolas"/>
                          <a:sym typeface="Consolas"/>
                        </a:rPr>
                        <a:t>λ</a:t>
                      </a:r>
                      <a:r>
                        <a:rPr lang="en" sz="2200" dirty="0">
                          <a:latin typeface="Consolas"/>
                          <a:ea typeface="Consolas"/>
                          <a:cs typeface="Consolas"/>
                          <a:sym typeface="Consolas"/>
                        </a:rPr>
                        <a:t> </a:t>
                      </a:r>
                      <a:r>
                        <a:rPr lang="en" sz="2200" dirty="0" err="1">
                          <a:latin typeface="Consolas"/>
                          <a:ea typeface="Consolas"/>
                          <a:cs typeface="Consolas"/>
                          <a:sym typeface="Consolas"/>
                        </a:rPr>
                        <a:t>x:int</a:t>
                      </a:r>
                      <a:r>
                        <a:rPr lang="en" sz="2200" dirty="0">
                          <a:latin typeface="Consolas"/>
                          <a:ea typeface="Consolas"/>
                          <a:cs typeface="Consolas"/>
                          <a:sym typeface="Consolas"/>
                        </a:rPr>
                        <a:t> =&gt; (x + x)</a:t>
                      </a:r>
                    </a:p>
                  </a:txBody>
                  <a:tcPr marL="91425" marR="91425" marT="91425" marB="91425"/>
                </a:tc>
                <a:tc>
                  <a:txBody>
                    <a:bodyPr/>
                    <a:lstStyle/>
                    <a:p>
                      <a:pPr lvl="0" algn="ctr" rtl="0">
                        <a:spcBef>
                          <a:spcPts val="0"/>
                        </a:spcBef>
                        <a:buNone/>
                      </a:pPr>
                      <a:r>
                        <a:rPr lang="en" sz="2200" dirty="0" err="1">
                          <a:latin typeface="Consolas"/>
                          <a:ea typeface="Consolas"/>
                          <a:cs typeface="Consolas"/>
                          <a:sym typeface="Consolas"/>
                        </a:rPr>
                        <a:t>int</a:t>
                      </a:r>
                      <a:r>
                        <a:rPr lang="en" sz="2200" dirty="0">
                          <a:latin typeface="Consolas"/>
                          <a:ea typeface="Consolas"/>
                          <a:cs typeface="Consolas"/>
                          <a:sym typeface="Consolas"/>
                        </a:rPr>
                        <a:t> -&gt; </a:t>
                      </a:r>
                      <a:r>
                        <a:rPr lang="en" sz="2200" dirty="0" err="1">
                          <a:latin typeface="Consolas"/>
                          <a:ea typeface="Consolas"/>
                          <a:cs typeface="Consolas"/>
                          <a:sym typeface="Consolas"/>
                        </a:rPr>
                        <a:t>int</a:t>
                      </a:r>
                      <a:endParaRPr lang="en" sz="2200" dirty="0">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457350">
                <a:tc>
                  <a:txBody>
                    <a:bodyPr/>
                    <a:lstStyle/>
                    <a:p>
                      <a:pPr lvl="0" rtl="0">
                        <a:spcBef>
                          <a:spcPts val="0"/>
                        </a:spcBef>
                        <a:buNone/>
                      </a:pPr>
                      <a:r>
                        <a:rPr lang="en" sz="2200">
                          <a:latin typeface="Consolas"/>
                          <a:ea typeface="Consolas"/>
                          <a:cs typeface="Consolas"/>
                          <a:sym typeface="Consolas"/>
                        </a:rPr>
                        <a:t>(λ x:int =&gt; (x + x)) (10)</a:t>
                      </a:r>
                    </a:p>
                  </a:txBody>
                  <a:tcPr marL="91425" marR="91425" marT="91425" marB="91425"/>
                </a:tc>
                <a:tc>
                  <a:txBody>
                    <a:bodyPr/>
                    <a:lstStyle/>
                    <a:p>
                      <a:pPr lvl="0" algn="ctr" rtl="0">
                        <a:spcBef>
                          <a:spcPts val="0"/>
                        </a:spcBef>
                        <a:buNone/>
                      </a:pPr>
                      <a:r>
                        <a:rPr lang="en" sz="2200" dirty="0" err="1">
                          <a:latin typeface="Consolas"/>
                          <a:ea typeface="Consolas"/>
                          <a:cs typeface="Consolas"/>
                          <a:sym typeface="Consolas"/>
                        </a:rPr>
                        <a:t>int</a:t>
                      </a:r>
                      <a:endParaRPr lang="en" sz="2200" dirty="0">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457350">
                <a:tc>
                  <a:txBody>
                    <a:bodyPr/>
                    <a:lstStyle/>
                    <a:p>
                      <a:pPr lvl="0" rtl="0">
                        <a:spcBef>
                          <a:spcPts val="0"/>
                        </a:spcBef>
                        <a:buNone/>
                      </a:pPr>
                      <a:r>
                        <a:rPr lang="en" sz="2200">
                          <a:latin typeface="Consolas"/>
                          <a:ea typeface="Consolas"/>
                          <a:cs typeface="Consolas"/>
                          <a:sym typeface="Consolas"/>
                        </a:rPr>
                        <a:t>42 </a:t>
                      </a:r>
                      <a:r>
                        <a:rPr lang="en" sz="2200">
                          <a:solidFill>
                            <a:schemeClr val="dk1"/>
                          </a:solidFill>
                          <a:latin typeface="Consolas"/>
                          <a:ea typeface="Consolas"/>
                          <a:cs typeface="Consolas"/>
                          <a:sym typeface="Consolas"/>
                        </a:rPr>
                        <a:t>(λ x:int =&gt; (x + 5))</a:t>
                      </a:r>
                    </a:p>
                  </a:txBody>
                  <a:tcPr marL="91425" marR="91425" marT="91425" marB="91425"/>
                </a:tc>
                <a:tc>
                  <a:txBody>
                    <a:bodyPr/>
                    <a:lstStyle/>
                    <a:p>
                      <a:pPr lvl="0" algn="ctr" rtl="0">
                        <a:spcBef>
                          <a:spcPts val="0"/>
                        </a:spcBef>
                        <a:buNone/>
                      </a:pPr>
                      <a:r>
                        <a:rPr lang="en" sz="2200" dirty="0">
                          <a:latin typeface="Consolas"/>
                          <a:ea typeface="Consolas"/>
                          <a:cs typeface="Consolas"/>
                          <a:sym typeface="Consolas"/>
                        </a:rPr>
                        <a:t>NONE</a:t>
                      </a:r>
                    </a:p>
                  </a:txBody>
                  <a:tcPr marL="91425" marR="91425" marT="91425" marB="91425"/>
                </a:tc>
                <a:extLst>
                  <a:ext uri="{0D108BD9-81ED-4DB2-BD59-A6C34878D82A}">
                    <a16:rowId xmlns:a16="http://schemas.microsoft.com/office/drawing/2014/main" val="10003"/>
                  </a:ext>
                </a:extLst>
              </a:tr>
              <a:tr h="457350">
                <a:tc>
                  <a:txBody>
                    <a:bodyPr/>
                    <a:lstStyle/>
                    <a:p>
                      <a:pPr lvl="0" rtl="0">
                        <a:spcBef>
                          <a:spcPts val="0"/>
                        </a:spcBef>
                        <a:buNone/>
                      </a:pPr>
                      <a:r>
                        <a:rPr lang="en" sz="2200">
                          <a:latin typeface="Consolas"/>
                          <a:ea typeface="Consolas"/>
                          <a:cs typeface="Consolas"/>
                          <a:sym typeface="Consolas"/>
                        </a:rPr>
                        <a:t>λ x:int =&gt; (λ y:int =&gt; (x + y))</a:t>
                      </a:r>
                    </a:p>
                  </a:txBody>
                  <a:tcPr marL="91425" marR="91425" marT="91425" marB="91425"/>
                </a:tc>
                <a:tc>
                  <a:txBody>
                    <a:bodyPr/>
                    <a:lstStyle/>
                    <a:p>
                      <a:pPr lvl="0" algn="ctr" rtl="0">
                        <a:spcBef>
                          <a:spcPts val="0"/>
                        </a:spcBef>
                        <a:buNone/>
                      </a:pPr>
                      <a:r>
                        <a:rPr lang="en" sz="2200">
                          <a:latin typeface="Consolas"/>
                          <a:ea typeface="Consolas"/>
                          <a:cs typeface="Consolas"/>
                          <a:sym typeface="Consolas"/>
                        </a:rPr>
                        <a:t>int -&gt; (int -&gt; int)</a:t>
                      </a:r>
                    </a:p>
                  </a:txBody>
                  <a:tcPr marL="91425" marR="91425" marT="91425" marB="91425"/>
                </a:tc>
                <a:extLst>
                  <a:ext uri="{0D108BD9-81ED-4DB2-BD59-A6C34878D82A}">
                    <a16:rowId xmlns:a16="http://schemas.microsoft.com/office/drawing/2014/main" val="10004"/>
                  </a:ext>
                </a:extLst>
              </a:tr>
              <a:tr h="457350">
                <a:tc>
                  <a:txBody>
                    <a:bodyPr/>
                    <a:lstStyle/>
                    <a:p>
                      <a:pPr lvl="0" rtl="0">
                        <a:spcBef>
                          <a:spcPts val="0"/>
                        </a:spcBef>
                        <a:buClr>
                          <a:schemeClr val="dk1"/>
                        </a:buClr>
                        <a:buSzPct val="55000"/>
                        <a:buFont typeface="Arial"/>
                        <a:buNone/>
                      </a:pPr>
                      <a:r>
                        <a:rPr lang="en" sz="2200" dirty="0">
                          <a:solidFill>
                            <a:schemeClr val="dk1"/>
                          </a:solidFill>
                          <a:latin typeface="Consolas"/>
                          <a:ea typeface="Consolas"/>
                          <a:cs typeface="Consolas"/>
                          <a:sym typeface="Consolas"/>
                        </a:rPr>
                        <a:t>(</a:t>
                      </a:r>
                      <a:r>
                        <a:rPr lang="en" sz="2200" dirty="0" err="1">
                          <a:solidFill>
                            <a:schemeClr val="dk1"/>
                          </a:solidFill>
                          <a:latin typeface="Consolas"/>
                          <a:ea typeface="Consolas"/>
                          <a:cs typeface="Consolas"/>
                          <a:sym typeface="Consolas"/>
                        </a:rPr>
                        <a:t>λ</a:t>
                      </a:r>
                      <a:r>
                        <a:rPr lang="en" sz="2200" dirty="0">
                          <a:solidFill>
                            <a:schemeClr val="dk1"/>
                          </a:solidFill>
                          <a:latin typeface="Consolas"/>
                          <a:ea typeface="Consolas"/>
                          <a:cs typeface="Consolas"/>
                          <a:sym typeface="Consolas"/>
                        </a:rPr>
                        <a:t> </a:t>
                      </a:r>
                      <a:r>
                        <a:rPr lang="en" sz="2200" dirty="0" err="1">
                          <a:solidFill>
                            <a:schemeClr val="dk1"/>
                          </a:solidFill>
                          <a:latin typeface="Consolas"/>
                          <a:ea typeface="Consolas"/>
                          <a:cs typeface="Consolas"/>
                          <a:sym typeface="Consolas"/>
                        </a:rPr>
                        <a:t>x:int</a:t>
                      </a:r>
                      <a:r>
                        <a:rPr lang="en" sz="2200" dirty="0">
                          <a:solidFill>
                            <a:schemeClr val="dk1"/>
                          </a:solidFill>
                          <a:latin typeface="Consolas"/>
                          <a:ea typeface="Consolas"/>
                          <a:cs typeface="Consolas"/>
                          <a:sym typeface="Consolas"/>
                        </a:rPr>
                        <a:t> =&gt; x) + 10</a:t>
                      </a:r>
                    </a:p>
                  </a:txBody>
                  <a:tcPr marL="91425" marR="91425" marT="91425" marB="91425"/>
                </a:tc>
                <a:tc>
                  <a:txBody>
                    <a:bodyPr/>
                    <a:lstStyle/>
                    <a:p>
                      <a:pPr lvl="0" algn="ctr" rtl="0">
                        <a:spcBef>
                          <a:spcPts val="0"/>
                        </a:spcBef>
                        <a:buNone/>
                      </a:pPr>
                      <a:r>
                        <a:rPr lang="en" sz="2200" dirty="0">
                          <a:latin typeface="Consolas"/>
                          <a:ea typeface="Consolas"/>
                          <a:cs typeface="Consolas"/>
                          <a:sym typeface="Consolas"/>
                        </a:rPr>
                        <a:t>NONE</a:t>
                      </a:r>
                    </a:p>
                  </a:txBody>
                  <a:tcPr marL="91425" marR="91425" marT="91425" marB="91425"/>
                </a:tc>
                <a:extLst>
                  <a:ext uri="{0D108BD9-81ED-4DB2-BD59-A6C34878D82A}">
                    <a16:rowId xmlns:a16="http://schemas.microsoft.com/office/drawing/2014/main" val="10005"/>
                  </a:ext>
                </a:extLst>
              </a:tr>
            </a:tbl>
          </a:graphicData>
        </a:graphic>
      </p:graphicFrame>
      <p:sp>
        <p:nvSpPr>
          <p:cNvPr id="6" name="Shape 154"/>
          <p:cNvSpPr txBox="1">
            <a:spLocks noGrp="1"/>
          </p:cNvSpPr>
          <p:nvPr>
            <p:ph idx="1"/>
          </p:nvPr>
        </p:nvSpPr>
        <p:spPr>
          <a:xfrm>
            <a:off x="185192" y="1600200"/>
            <a:ext cx="8669438" cy="888357"/>
          </a:xfrm>
          <a:prstGeom prst="rect">
            <a:avLst/>
          </a:prstGeom>
        </p:spPr>
        <p:txBody>
          <a:bodyPr lIns="91425" tIns="91425" rIns="91425" bIns="91425" anchor="t" anchorCtr="0">
            <a:noAutofit/>
          </a:bodyPr>
          <a:lstStyle/>
          <a:p>
            <a:pPr marL="203200" indent="0">
              <a:spcBef>
                <a:spcPts val="0"/>
              </a:spcBef>
              <a:buNone/>
            </a:pPr>
            <a:r>
              <a:rPr lang="en" sz="2600" dirty="0">
                <a:ea typeface="Calibri Regular" charset="0"/>
                <a:cs typeface="Calibri Regular" charset="0"/>
                <a:sym typeface="Shadows Into Light"/>
              </a:rPr>
              <a:t>Write the type of each program, or NONE if it is not</a:t>
            </a:r>
            <a:r>
              <a:rPr lang="en-US" sz="2600" dirty="0">
                <a:ea typeface="Calibri Regular" charset="0"/>
                <a:cs typeface="Calibri Regular" charset="0"/>
                <a:sym typeface="Shadows Into Light"/>
              </a:rPr>
              <a:t> </a:t>
            </a:r>
            <a:r>
              <a:rPr lang="en" sz="2600" dirty="0" err="1">
                <a:ea typeface="Calibri Regular" charset="0"/>
                <a:cs typeface="Calibri Regular" charset="0"/>
                <a:sym typeface="Shadows Into Light"/>
              </a:rPr>
              <a:t>typeable</a:t>
            </a:r>
            <a:r>
              <a:rPr lang="en" sz="2600" dirty="0">
                <a:ea typeface="Calibri Regular" charset="0"/>
                <a:cs typeface="Calibri Regular" charset="0"/>
                <a:sym typeface="Shadows Into Light"/>
              </a:rPr>
              <a: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Shape 167"/>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ea typeface="Calibri Regular" charset="0"/>
                <a:cs typeface="Calibri Regular" charset="0"/>
                <a:sym typeface="Shadows Into Light"/>
              </a:rPr>
              <a:t>The Next Steps</a:t>
            </a:r>
          </a:p>
        </p:txBody>
      </p:sp>
      <p:sp>
        <p:nvSpPr>
          <p:cNvPr id="166" name="Shape 166"/>
          <p:cNvSpPr txBox="1">
            <a:spLocks noGrp="1"/>
          </p:cNvSpPr>
          <p:nvPr>
            <p:ph idx="1"/>
          </p:nvPr>
        </p:nvSpPr>
        <p:spPr>
          <a:xfrm>
            <a:off x="457200" y="1924292"/>
            <a:ext cx="8229600" cy="4525963"/>
          </a:xfrm>
          <a:prstGeom prst="rect">
            <a:avLst/>
          </a:prstGeom>
          <a:noFill/>
          <a:ln>
            <a:noFill/>
          </a:ln>
        </p:spPr>
        <p:txBody>
          <a:bodyPr lIns="91425" tIns="45700" rIns="91425" bIns="45700" anchor="t" anchorCtr="0">
            <a:noAutofit/>
          </a:bodyPr>
          <a:lstStyle/>
          <a:p>
            <a:pPr marL="457200" indent="-393700">
              <a:spcBef>
                <a:spcPts val="600"/>
              </a:spcBef>
              <a:spcAft>
                <a:spcPts val="0"/>
              </a:spcAft>
              <a:buFont typeface="Shadows Into Light"/>
            </a:pPr>
            <a:r>
              <a:rPr lang="en" sz="3200" dirty="0">
                <a:ea typeface="Calibri Regular" charset="0"/>
                <a:cs typeface="Calibri Regular" charset="0"/>
                <a:sym typeface="Shadows Into Light"/>
              </a:rPr>
              <a:t>Notation for Type Systems</a:t>
            </a:r>
          </a:p>
          <a:p>
            <a:pPr marL="0" indent="0">
              <a:spcBef>
                <a:spcPts val="600"/>
              </a:spcBef>
              <a:spcAft>
                <a:spcPts val="0"/>
              </a:spcAft>
              <a:buNone/>
            </a:pPr>
            <a:endParaRPr sz="3200" dirty="0">
              <a:ea typeface="Calibri Regular" charset="0"/>
              <a:cs typeface="Calibri Regular" charset="0"/>
              <a:sym typeface="Shadows Into Light"/>
            </a:endParaRPr>
          </a:p>
          <a:p>
            <a:pPr marL="457200" indent="-393700">
              <a:spcBef>
                <a:spcPts val="600"/>
              </a:spcBef>
              <a:spcAft>
                <a:spcPts val="0"/>
              </a:spcAft>
              <a:buFont typeface="Shadows Into Light"/>
            </a:pPr>
            <a:r>
              <a:rPr lang="en" sz="3200" dirty="0">
                <a:ea typeface="Calibri Regular" charset="0"/>
                <a:cs typeface="Calibri Regular" charset="0"/>
                <a:sym typeface="Shadows Into Light"/>
              </a:rPr>
              <a:t>Properties of Type Systems</a:t>
            </a:r>
          </a:p>
          <a:p>
            <a:pPr marL="0" indent="0">
              <a:spcBef>
                <a:spcPts val="600"/>
              </a:spcBef>
              <a:spcAft>
                <a:spcPts val="0"/>
              </a:spcAft>
              <a:buNone/>
            </a:pPr>
            <a:endParaRPr sz="3200" dirty="0">
              <a:ea typeface="Calibri Regular" charset="0"/>
              <a:cs typeface="Calibri Regular" charset="0"/>
              <a:sym typeface="Shadows Into Light"/>
            </a:endParaRPr>
          </a:p>
          <a:p>
            <a:pPr marL="457200" indent="-393700">
              <a:spcBef>
                <a:spcPts val="600"/>
              </a:spcBef>
              <a:spcAft>
                <a:spcPts val="0"/>
              </a:spcAft>
              <a:buFont typeface="Shadows Into Light"/>
            </a:pPr>
            <a:r>
              <a:rPr lang="en" sz="3200" dirty="0">
                <a:ea typeface="Calibri Regular" charset="0"/>
                <a:cs typeface="Calibri Regular" charset="0"/>
                <a:sym typeface="Shadows Into Light"/>
              </a:rPr>
              <a:t>Describing Other Analyses Using Types Notation</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ea typeface="Calibri Regular" charset="0"/>
                <a:cs typeface="Calibri Regular" charset="0"/>
                <a:sym typeface="Shadows Into Light"/>
              </a:rPr>
              <a:t>Notation for Inference Rules</a:t>
            </a:r>
          </a:p>
        </p:txBody>
      </p:sp>
      <p:sp>
        <p:nvSpPr>
          <p:cNvPr id="173" name="Shape 173"/>
          <p:cNvSpPr txBox="1">
            <a:spLocks noGrp="1"/>
          </p:cNvSpPr>
          <p:nvPr>
            <p:ph idx="1"/>
          </p:nvPr>
        </p:nvSpPr>
        <p:spPr>
          <a:prstGeom prst="rect">
            <a:avLst/>
          </a:prstGeom>
          <a:noFill/>
          <a:ln>
            <a:noFill/>
          </a:ln>
        </p:spPr>
        <p:txBody>
          <a:bodyPr lIns="91425" tIns="45700" rIns="91425" bIns="45700" anchor="t" anchorCtr="0">
            <a:noAutofit/>
          </a:bodyPr>
          <a:lstStyle/>
          <a:p>
            <a:pPr marL="457200" indent="-381000">
              <a:spcBef>
                <a:spcPts val="0"/>
              </a:spcBef>
              <a:spcAft>
                <a:spcPts val="0"/>
              </a:spcAft>
              <a:buFont typeface="Shadows Into Light"/>
            </a:pPr>
            <a:r>
              <a:rPr lang="en" sz="3000" dirty="0">
                <a:ea typeface="Calibri Regular" charset="0"/>
                <a:cs typeface="Calibri Regular" charset="0"/>
                <a:sym typeface="Shadows Into Light"/>
              </a:rPr>
              <a:t>Inference rules have the following form:</a:t>
            </a:r>
          </a:p>
          <a:p>
            <a:pPr marL="0" indent="0">
              <a:spcBef>
                <a:spcPts val="0"/>
              </a:spcBef>
              <a:spcAft>
                <a:spcPts val="0"/>
              </a:spcAft>
              <a:buNone/>
            </a:pPr>
            <a:endParaRPr dirty="0">
              <a:ea typeface="Calibri Regular" charset="0"/>
              <a:cs typeface="Calibri Regular" charset="0"/>
              <a:sym typeface="Shadows Into Light"/>
            </a:endParaRPr>
          </a:p>
          <a:p>
            <a:pPr marL="0" indent="0">
              <a:spcBef>
                <a:spcPts val="0"/>
              </a:spcBef>
              <a:spcAft>
                <a:spcPts val="0"/>
              </a:spcAft>
              <a:buNone/>
            </a:pPr>
            <a:r>
              <a:rPr lang="en" sz="2400" i="1" dirty="0">
                <a:solidFill>
                  <a:srgbClr val="FF9900"/>
                </a:solidFill>
                <a:ea typeface="Calibri Regular" charset="0"/>
                <a:cs typeface="Calibri Regular" charset="0"/>
                <a:sym typeface="Shadows Into Light"/>
              </a:rPr>
              <a:t>       </a:t>
            </a:r>
            <a:r>
              <a:rPr lang="en" sz="2600" i="1" dirty="0">
                <a:solidFill>
                  <a:srgbClr val="FF9900"/>
                </a:solidFill>
                <a:ea typeface="Calibri Regular" charset="0"/>
                <a:cs typeface="Calibri Regular" charset="0"/>
                <a:sym typeface="Shadows Into Light"/>
              </a:rPr>
              <a:t>If (hypothesis) is true, then (conclusion) is true</a:t>
            </a:r>
          </a:p>
          <a:p>
            <a:pPr marL="0" indent="0">
              <a:spcBef>
                <a:spcPts val="0"/>
              </a:spcBef>
              <a:spcAft>
                <a:spcPts val="0"/>
              </a:spcAft>
              <a:buNone/>
            </a:pPr>
            <a:endParaRPr dirty="0">
              <a:latin typeface="Calibri Regular" charset="0"/>
              <a:ea typeface="Calibri Regular" charset="0"/>
              <a:cs typeface="Calibri Regular" charset="0"/>
              <a:sym typeface="Shadows Into Light"/>
            </a:endParaRPr>
          </a:p>
          <a:p>
            <a:pPr marL="457200" indent="-381000">
              <a:spcBef>
                <a:spcPts val="0"/>
              </a:spcBef>
              <a:spcAft>
                <a:spcPts val="0"/>
              </a:spcAft>
              <a:buFont typeface="Shadows Into Light"/>
            </a:pPr>
            <a:r>
              <a:rPr lang="en" sz="3000" dirty="0">
                <a:ea typeface="Calibri Regular" charset="0"/>
                <a:cs typeface="Calibri Regular" charset="0"/>
                <a:sym typeface="Shadows Into Light"/>
              </a:rPr>
              <a:t>Type checking computes via reasoning:</a:t>
            </a:r>
          </a:p>
          <a:p>
            <a:pPr marL="0" indent="0">
              <a:spcBef>
                <a:spcPts val="0"/>
              </a:spcBef>
              <a:spcAft>
                <a:spcPts val="0"/>
              </a:spcAft>
              <a:buNone/>
            </a:pPr>
            <a:endParaRPr dirty="0">
              <a:latin typeface="Calibri Regular" charset="0"/>
              <a:ea typeface="Calibri Regular" charset="0"/>
              <a:cs typeface="Calibri Regular" charset="0"/>
              <a:sym typeface="Shadows Into Light"/>
            </a:endParaRPr>
          </a:p>
          <a:p>
            <a:pPr marL="0" indent="0">
              <a:spcBef>
                <a:spcPts val="0"/>
              </a:spcBef>
              <a:spcAft>
                <a:spcPts val="0"/>
              </a:spcAft>
              <a:buNone/>
            </a:pPr>
            <a:r>
              <a:rPr lang="en" dirty="0">
                <a:solidFill>
                  <a:srgbClr val="FF9900"/>
                </a:solidFill>
                <a:latin typeface="Calibri Regular" charset="0"/>
                <a:ea typeface="Calibri Regular" charset="0"/>
                <a:cs typeface="Calibri Regular" charset="0"/>
                <a:sym typeface="Shadows Into Light"/>
              </a:rPr>
              <a:t>      </a:t>
            </a:r>
            <a:r>
              <a:rPr lang="en" sz="2400" i="1" dirty="0">
                <a:solidFill>
                  <a:srgbClr val="FF9900"/>
                </a:solidFill>
                <a:latin typeface="Calibri Regular" charset="0"/>
                <a:ea typeface="Calibri Regular" charset="0"/>
                <a:cs typeface="Calibri Regular" charset="0"/>
                <a:sym typeface="Shadows Into Light"/>
              </a:rPr>
              <a:t>If</a:t>
            </a:r>
            <a:r>
              <a:rPr lang="en" sz="2400" dirty="0">
                <a:solidFill>
                  <a:srgbClr val="FF9900"/>
                </a:solidFill>
                <a:latin typeface="Calibri Regular" charset="0"/>
                <a:ea typeface="Calibri Regular" charset="0"/>
                <a:cs typeface="Calibri Regular" charset="0"/>
                <a:sym typeface="Shadows Into Light"/>
              </a:rPr>
              <a:t> </a:t>
            </a:r>
            <a:r>
              <a:rPr lang="en" sz="2400" dirty="0">
                <a:solidFill>
                  <a:srgbClr val="0000FF"/>
                </a:solidFill>
                <a:latin typeface="Consolas"/>
                <a:ea typeface="Consolas"/>
                <a:cs typeface="Consolas"/>
                <a:sym typeface="Consolas"/>
              </a:rPr>
              <a:t>e1</a:t>
            </a:r>
            <a:r>
              <a:rPr lang="en" sz="2400" dirty="0">
                <a:solidFill>
                  <a:srgbClr val="0000FF"/>
                </a:solidFill>
                <a:latin typeface="Calibri Regular" charset="0"/>
                <a:ea typeface="Calibri Regular" charset="0"/>
                <a:cs typeface="Calibri Regular" charset="0"/>
                <a:sym typeface="Shadows Into Light"/>
              </a:rPr>
              <a:t> </a:t>
            </a:r>
            <a:r>
              <a:rPr lang="en" sz="2400" i="1" dirty="0">
                <a:solidFill>
                  <a:srgbClr val="FF9900"/>
                </a:solidFill>
                <a:latin typeface="Calibri Regular" charset="0"/>
                <a:ea typeface="Calibri Regular" charset="0"/>
                <a:cs typeface="Calibri Regular" charset="0"/>
                <a:sym typeface="Shadows Into Light"/>
              </a:rPr>
              <a:t>is an </a:t>
            </a:r>
            <a:r>
              <a:rPr lang="en" sz="2400" dirty="0" err="1">
                <a:solidFill>
                  <a:srgbClr val="0000FF"/>
                </a:solidFill>
                <a:latin typeface="Consolas"/>
                <a:ea typeface="Consolas"/>
                <a:cs typeface="Consolas"/>
                <a:sym typeface="Consolas"/>
              </a:rPr>
              <a:t>int</a:t>
            </a:r>
            <a:r>
              <a:rPr lang="en" sz="2400" dirty="0">
                <a:solidFill>
                  <a:srgbClr val="FF9900"/>
                </a:solidFill>
                <a:latin typeface="Calibri Regular" charset="0"/>
                <a:ea typeface="Calibri Regular" charset="0"/>
                <a:cs typeface="Calibri Regular" charset="0"/>
                <a:sym typeface="Shadows Into Light"/>
              </a:rPr>
              <a:t> </a:t>
            </a:r>
            <a:r>
              <a:rPr lang="en" sz="2400" i="1" dirty="0">
                <a:solidFill>
                  <a:srgbClr val="FF9900"/>
                </a:solidFill>
                <a:latin typeface="Calibri Regular" charset="0"/>
                <a:ea typeface="Calibri Regular" charset="0"/>
                <a:cs typeface="Calibri Regular" charset="0"/>
                <a:sym typeface="Shadows Into Light"/>
              </a:rPr>
              <a:t>and</a:t>
            </a:r>
            <a:r>
              <a:rPr lang="en" sz="2400" dirty="0">
                <a:solidFill>
                  <a:srgbClr val="FF9900"/>
                </a:solidFill>
                <a:latin typeface="Calibri Regular" charset="0"/>
                <a:ea typeface="Calibri Regular" charset="0"/>
                <a:cs typeface="Calibri Regular" charset="0"/>
                <a:sym typeface="Shadows Into Light"/>
              </a:rPr>
              <a:t> </a:t>
            </a:r>
            <a:r>
              <a:rPr lang="en" sz="2400" dirty="0">
                <a:solidFill>
                  <a:srgbClr val="0000FF"/>
                </a:solidFill>
                <a:latin typeface="Consolas"/>
                <a:ea typeface="Consolas"/>
                <a:cs typeface="Consolas"/>
                <a:sym typeface="Consolas"/>
              </a:rPr>
              <a:t>e2</a:t>
            </a:r>
            <a:r>
              <a:rPr lang="en" sz="2400" dirty="0">
                <a:solidFill>
                  <a:srgbClr val="FF9900"/>
                </a:solidFill>
                <a:latin typeface="Calibri Regular" charset="0"/>
                <a:ea typeface="Calibri Regular" charset="0"/>
                <a:cs typeface="Calibri Regular" charset="0"/>
                <a:sym typeface="Shadows Into Light"/>
              </a:rPr>
              <a:t> </a:t>
            </a:r>
            <a:r>
              <a:rPr lang="en" sz="2400" i="1" dirty="0">
                <a:solidFill>
                  <a:srgbClr val="FF9900"/>
                </a:solidFill>
                <a:latin typeface="Calibri Regular" charset="0"/>
                <a:ea typeface="Calibri Regular" charset="0"/>
                <a:cs typeface="Calibri Regular" charset="0"/>
                <a:sym typeface="Shadows Into Light"/>
              </a:rPr>
              <a:t>is a</a:t>
            </a:r>
            <a:r>
              <a:rPr lang="en" sz="2400" dirty="0">
                <a:solidFill>
                  <a:srgbClr val="FF9900"/>
                </a:solidFill>
                <a:latin typeface="Calibri Regular" charset="0"/>
                <a:ea typeface="Calibri Regular" charset="0"/>
                <a:cs typeface="Calibri Regular" charset="0"/>
                <a:sym typeface="Shadows Into Light"/>
              </a:rPr>
              <a:t> </a:t>
            </a:r>
            <a:r>
              <a:rPr lang="en" sz="2400" dirty="0">
                <a:solidFill>
                  <a:srgbClr val="0000FF"/>
                </a:solidFill>
                <a:latin typeface="Consolas"/>
                <a:ea typeface="Consolas"/>
                <a:cs typeface="Consolas"/>
                <a:sym typeface="Consolas"/>
              </a:rPr>
              <a:t>double</a:t>
            </a:r>
            <a:r>
              <a:rPr lang="en" sz="2400" dirty="0">
                <a:solidFill>
                  <a:srgbClr val="FF9900"/>
                </a:solidFill>
                <a:latin typeface="Calibri Regular" charset="0"/>
                <a:ea typeface="Calibri Regular" charset="0"/>
                <a:cs typeface="Calibri Regular" charset="0"/>
                <a:sym typeface="Shadows Into Light"/>
              </a:rPr>
              <a:t>, </a:t>
            </a:r>
            <a:r>
              <a:rPr lang="en" sz="2400" i="1" dirty="0">
                <a:solidFill>
                  <a:srgbClr val="FF9900"/>
                </a:solidFill>
                <a:latin typeface="Calibri Regular" charset="0"/>
                <a:ea typeface="Calibri Regular" charset="0"/>
                <a:cs typeface="Calibri Regular" charset="0"/>
                <a:sym typeface="Shadows Into Light"/>
              </a:rPr>
              <a:t>then</a:t>
            </a:r>
            <a:r>
              <a:rPr lang="en" sz="2400" dirty="0">
                <a:solidFill>
                  <a:srgbClr val="FF9900"/>
                </a:solidFill>
                <a:latin typeface="Calibri Regular" charset="0"/>
                <a:ea typeface="Calibri Regular" charset="0"/>
                <a:cs typeface="Calibri Regular" charset="0"/>
                <a:sym typeface="Shadows Into Light"/>
              </a:rPr>
              <a:t> </a:t>
            </a:r>
            <a:r>
              <a:rPr lang="en" sz="2400" dirty="0">
                <a:solidFill>
                  <a:srgbClr val="0000FF"/>
                </a:solidFill>
                <a:latin typeface="Consolas"/>
                <a:ea typeface="Consolas"/>
                <a:cs typeface="Consolas"/>
                <a:sym typeface="Consolas"/>
              </a:rPr>
              <a:t>e1*e2</a:t>
            </a:r>
            <a:r>
              <a:rPr lang="en" sz="2400" dirty="0">
                <a:solidFill>
                  <a:srgbClr val="0000FF"/>
                </a:solidFill>
                <a:latin typeface="Calibri Regular" charset="0"/>
                <a:ea typeface="Calibri Regular" charset="0"/>
                <a:cs typeface="Calibri Regular" charset="0"/>
                <a:sym typeface="Shadows Into Light"/>
              </a:rPr>
              <a:t> </a:t>
            </a:r>
            <a:r>
              <a:rPr lang="en" sz="2400" i="1" dirty="0">
                <a:solidFill>
                  <a:srgbClr val="FF9900"/>
                </a:solidFill>
                <a:latin typeface="Calibri Regular" charset="0"/>
                <a:ea typeface="Calibri Regular" charset="0"/>
                <a:cs typeface="Calibri Regular" charset="0"/>
                <a:sym typeface="Shadows Into Light"/>
              </a:rPr>
              <a:t>is a</a:t>
            </a:r>
            <a:r>
              <a:rPr lang="en" sz="2400" dirty="0">
                <a:solidFill>
                  <a:srgbClr val="FF9900"/>
                </a:solidFill>
                <a:latin typeface="Calibri Regular" charset="0"/>
                <a:ea typeface="Calibri Regular" charset="0"/>
                <a:cs typeface="Calibri Regular" charset="0"/>
                <a:sym typeface="Shadows Into Light"/>
              </a:rPr>
              <a:t> </a:t>
            </a:r>
            <a:r>
              <a:rPr lang="en" sz="2400" dirty="0">
                <a:solidFill>
                  <a:srgbClr val="0000FF"/>
                </a:solidFill>
                <a:latin typeface="Consolas"/>
                <a:ea typeface="Consolas"/>
                <a:cs typeface="Consolas"/>
                <a:sym typeface="Consolas"/>
              </a:rPr>
              <a:t>double</a:t>
            </a:r>
          </a:p>
          <a:p>
            <a:pPr marL="0" indent="0">
              <a:spcBef>
                <a:spcPts val="0"/>
              </a:spcBef>
              <a:spcAft>
                <a:spcPts val="0"/>
              </a:spcAft>
              <a:buNone/>
            </a:pPr>
            <a:endParaRPr dirty="0">
              <a:latin typeface="Calibri Regular" charset="0"/>
              <a:ea typeface="Calibri Regular" charset="0"/>
              <a:cs typeface="Calibri Regular" charset="0"/>
              <a:sym typeface="Shadows Into Light"/>
            </a:endParaRPr>
          </a:p>
          <a:p>
            <a:pPr marL="457200" indent="-381000">
              <a:spcBef>
                <a:spcPts val="0"/>
              </a:spcBef>
              <a:spcAft>
                <a:spcPts val="0"/>
              </a:spcAft>
              <a:buFont typeface="Shadows Into Light"/>
            </a:pPr>
            <a:r>
              <a:rPr lang="en" sz="3000" dirty="0">
                <a:ea typeface="Calibri Regular" charset="0"/>
                <a:cs typeface="Calibri Regular" charset="0"/>
                <a:sym typeface="Shadows Into Light"/>
              </a:rPr>
              <a:t>We will develop a standard notation for</a:t>
            </a:r>
            <a:br>
              <a:rPr lang="en-US" sz="3000" dirty="0">
                <a:ea typeface="Calibri Regular" charset="0"/>
                <a:cs typeface="Calibri Regular" charset="0"/>
                <a:sym typeface="Shadows Into Light"/>
              </a:rPr>
            </a:br>
            <a:r>
              <a:rPr lang="en" sz="3000" dirty="0">
                <a:ea typeface="Calibri Regular" charset="0"/>
                <a:cs typeface="Calibri Regular" charset="0"/>
                <a:sym typeface="Shadows Into Light"/>
              </a:rPr>
              <a:t>rules of inference</a:t>
            </a:r>
          </a:p>
          <a:p>
            <a:pPr marL="0" indent="0">
              <a:spcBef>
                <a:spcPts val="0"/>
              </a:spcBef>
              <a:spcAft>
                <a:spcPts val="0"/>
              </a:spcAft>
              <a:buNone/>
            </a:pPr>
            <a:r>
              <a:rPr lang="en" dirty="0">
                <a:latin typeface="Calibri Regular" charset="0"/>
                <a:ea typeface="Calibri Regular" charset="0"/>
                <a:cs typeface="Calibri Regular" charset="0"/>
                <a:sym typeface="Shadows Into Light"/>
              </a:rPr>
              <a:t>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ea typeface="Calibri Regular" charset="0"/>
                <a:cs typeface="Calibri Regular" charset="0"/>
                <a:sym typeface="Shadows Into Light"/>
              </a:rPr>
              <a:t>From English to Inference Rule</a:t>
            </a:r>
          </a:p>
        </p:txBody>
      </p:sp>
      <p:sp>
        <p:nvSpPr>
          <p:cNvPr id="179" name="Shape 179"/>
          <p:cNvSpPr txBox="1">
            <a:spLocks noGrp="1"/>
          </p:cNvSpPr>
          <p:nvPr>
            <p:ph idx="1"/>
          </p:nvPr>
        </p:nvSpPr>
        <p:spPr>
          <a:prstGeom prst="rect">
            <a:avLst/>
          </a:prstGeom>
          <a:noFill/>
          <a:ln>
            <a:noFill/>
          </a:ln>
        </p:spPr>
        <p:txBody>
          <a:bodyPr lIns="91425" tIns="45700" rIns="91425" bIns="45700" anchor="t" anchorCtr="0">
            <a:noAutofit/>
          </a:bodyPr>
          <a:lstStyle/>
          <a:p>
            <a:pPr marL="457200" indent="-406400">
              <a:spcBef>
                <a:spcPts val="600"/>
              </a:spcBef>
              <a:spcAft>
                <a:spcPts val="0"/>
              </a:spcAft>
              <a:buFont typeface="Shadows Into Light"/>
            </a:pPr>
            <a:r>
              <a:rPr lang="en" sz="3200" dirty="0">
                <a:ea typeface="Calibri Regular" charset="0"/>
                <a:cs typeface="Calibri Regular" charset="0"/>
                <a:sym typeface="Shadows Into Light"/>
              </a:rPr>
              <a:t>Start with a simplified system and gradually add features</a:t>
            </a:r>
          </a:p>
          <a:p>
            <a:pPr marL="0" indent="0">
              <a:spcBef>
                <a:spcPts val="600"/>
              </a:spcBef>
              <a:spcAft>
                <a:spcPts val="0"/>
              </a:spcAft>
              <a:buNone/>
            </a:pPr>
            <a:endParaRPr sz="3200" dirty="0">
              <a:ea typeface="Calibri Regular" charset="0"/>
              <a:cs typeface="Calibri Regular" charset="0"/>
              <a:sym typeface="Shadows Into Light"/>
            </a:endParaRPr>
          </a:p>
          <a:p>
            <a:pPr marL="457200" indent="-406400">
              <a:spcBef>
                <a:spcPts val="600"/>
              </a:spcBef>
              <a:spcAft>
                <a:spcPts val="0"/>
              </a:spcAft>
              <a:buClr>
                <a:schemeClr val="accent1"/>
              </a:buClr>
              <a:buFont typeface="Shadows Into Light"/>
            </a:pPr>
            <a:r>
              <a:rPr lang="en" sz="3200" dirty="0">
                <a:solidFill>
                  <a:schemeClr val="accent1"/>
                </a:solidFill>
                <a:ea typeface="Calibri Regular" charset="0"/>
                <a:cs typeface="Calibri Regular" charset="0"/>
                <a:sym typeface="Shadows Into Light"/>
              </a:rPr>
              <a:t>Building blocks:</a:t>
            </a:r>
          </a:p>
          <a:p>
            <a:pPr marL="914400" lvl="1" indent="-406400">
              <a:spcBef>
                <a:spcPts val="600"/>
              </a:spcBef>
              <a:spcAft>
                <a:spcPts val="0"/>
              </a:spcAft>
              <a:buSzPct val="100000"/>
              <a:buFont typeface="Shadows Into Light"/>
            </a:pPr>
            <a:r>
              <a:rPr lang="en" sz="2800" dirty="0">
                <a:ea typeface="Calibri Regular" charset="0"/>
                <a:cs typeface="Calibri Regular" charset="0"/>
                <a:sym typeface="Shadows Into Light"/>
              </a:rPr>
              <a:t>Symbol </a:t>
            </a:r>
            <a:r>
              <a:rPr lang="en" sz="2800" dirty="0">
                <a:solidFill>
                  <a:srgbClr val="0000FF"/>
                </a:solidFill>
                <a:latin typeface="Consolas"/>
                <a:ea typeface="Consolas"/>
                <a:cs typeface="Consolas"/>
                <a:sym typeface="Consolas"/>
              </a:rPr>
              <a:t>∧</a:t>
            </a:r>
            <a:r>
              <a:rPr lang="en" sz="2800" dirty="0">
                <a:latin typeface="Calibri Regular" charset="0"/>
                <a:ea typeface="Calibri Regular" charset="0"/>
                <a:cs typeface="Calibri Regular" charset="0"/>
                <a:sym typeface="Shadows Into Light"/>
              </a:rPr>
              <a:t> </a:t>
            </a:r>
            <a:r>
              <a:rPr lang="en" sz="2800" dirty="0">
                <a:ea typeface="Calibri Regular" charset="0"/>
                <a:cs typeface="Calibri Regular" charset="0"/>
                <a:sym typeface="Shadows Into Light"/>
              </a:rPr>
              <a:t>is “and”</a:t>
            </a:r>
          </a:p>
          <a:p>
            <a:pPr marL="914400" lvl="1" indent="-406400">
              <a:spcBef>
                <a:spcPts val="600"/>
              </a:spcBef>
              <a:spcAft>
                <a:spcPts val="0"/>
              </a:spcAft>
              <a:buSzPct val="100000"/>
              <a:buFont typeface="Shadows Into Light"/>
            </a:pPr>
            <a:r>
              <a:rPr lang="en" sz="2800" dirty="0">
                <a:ea typeface="Calibri Regular" charset="0"/>
                <a:cs typeface="Calibri Regular" charset="0"/>
                <a:sym typeface="Shadows Into Light"/>
              </a:rPr>
              <a:t>Symbol</a:t>
            </a:r>
            <a:r>
              <a:rPr lang="en" sz="2800" dirty="0">
                <a:latin typeface="Calibri Regular" charset="0"/>
                <a:ea typeface="Calibri Regular" charset="0"/>
                <a:cs typeface="Calibri Regular" charset="0"/>
                <a:sym typeface="Shadows Into Light"/>
              </a:rPr>
              <a:t> </a:t>
            </a:r>
            <a:r>
              <a:rPr lang="en" sz="2800" dirty="0">
                <a:solidFill>
                  <a:srgbClr val="0000FF"/>
                </a:solidFill>
                <a:latin typeface="Consolas"/>
                <a:ea typeface="Consolas"/>
                <a:cs typeface="Consolas"/>
                <a:sym typeface="Consolas"/>
              </a:rPr>
              <a:t>⇒</a:t>
            </a:r>
            <a:r>
              <a:rPr lang="en" sz="2800" dirty="0">
                <a:latin typeface="Calibri Regular" charset="0"/>
                <a:ea typeface="Calibri Regular" charset="0"/>
                <a:cs typeface="Calibri Regular" charset="0"/>
                <a:sym typeface="Shadows Into Light"/>
              </a:rPr>
              <a:t> </a:t>
            </a:r>
            <a:r>
              <a:rPr lang="en" sz="2800" dirty="0">
                <a:ea typeface="Calibri Regular" charset="0"/>
                <a:cs typeface="Calibri Regular" charset="0"/>
                <a:sym typeface="Shadows Into Light"/>
              </a:rPr>
              <a:t>is “if-then”</a:t>
            </a:r>
          </a:p>
          <a:p>
            <a:pPr marL="914400" lvl="1" indent="-406400">
              <a:spcBef>
                <a:spcPts val="600"/>
              </a:spcBef>
              <a:spcAft>
                <a:spcPts val="0"/>
              </a:spcAft>
              <a:buSzPct val="100000"/>
              <a:buFont typeface="Shadows Into Light"/>
            </a:pPr>
            <a:r>
              <a:rPr lang="en" sz="2800" dirty="0">
                <a:solidFill>
                  <a:srgbClr val="0000FF"/>
                </a:solidFill>
                <a:latin typeface="Consolas"/>
                <a:ea typeface="Consolas"/>
                <a:cs typeface="Consolas"/>
                <a:sym typeface="Consolas"/>
              </a:rPr>
              <a:t>x : t</a:t>
            </a:r>
            <a:r>
              <a:rPr lang="en" sz="2800" dirty="0">
                <a:latin typeface="Calibri Regular" charset="0"/>
                <a:ea typeface="Calibri Regular" charset="0"/>
                <a:cs typeface="Calibri Regular" charset="0"/>
                <a:sym typeface="Shadows Into Light"/>
              </a:rPr>
              <a:t> </a:t>
            </a:r>
            <a:r>
              <a:rPr lang="en" sz="2800" dirty="0">
                <a:ea typeface="Calibri Regular" charset="0"/>
                <a:cs typeface="Calibri Regular" charset="0"/>
                <a:sym typeface="Shadows Into Light"/>
              </a:rPr>
              <a:t>is “</a:t>
            </a:r>
            <a:r>
              <a:rPr lang="en" sz="2800" dirty="0">
                <a:solidFill>
                  <a:srgbClr val="0000FF"/>
                </a:solidFill>
                <a:latin typeface="Consolas"/>
                <a:ea typeface="Consolas"/>
                <a:cs typeface="Consolas"/>
                <a:sym typeface="Consolas"/>
              </a:rPr>
              <a:t>x</a:t>
            </a:r>
            <a:r>
              <a:rPr lang="en" sz="2800" dirty="0">
                <a:ea typeface="Calibri Regular" charset="0"/>
                <a:cs typeface="Calibri Regular" charset="0"/>
                <a:sym typeface="Shadows Into Light"/>
              </a:rPr>
              <a:t> has type </a:t>
            </a:r>
            <a:r>
              <a:rPr lang="en" sz="2800" dirty="0">
                <a:solidFill>
                  <a:srgbClr val="0000FF"/>
                </a:solidFill>
                <a:latin typeface="Consolas"/>
                <a:ea typeface="Consolas"/>
                <a:cs typeface="Consolas"/>
                <a:sym typeface="Consolas"/>
              </a:rPr>
              <a:t>t</a:t>
            </a:r>
            <a:r>
              <a:rPr lang="en" sz="2800" dirty="0">
                <a:ea typeface="Calibri Regular" charset="0"/>
                <a:cs typeface="Calibri Regular" charset="0"/>
                <a:sym typeface="Shadows Into Light"/>
              </a:rPr>
              <a:t>”</a:t>
            </a:r>
          </a:p>
        </p:txBody>
      </p:sp>
      <p:sp>
        <p:nvSpPr>
          <p:cNvPr id="180" name="Shape 180"/>
          <p:cNvSpPr txBox="1"/>
          <p:nvPr/>
        </p:nvSpPr>
        <p:spPr>
          <a:xfrm>
            <a:off x="6809700" y="2552425"/>
            <a:ext cx="695400" cy="224700"/>
          </a:xfrm>
          <a:prstGeom prst="rect">
            <a:avLst/>
          </a:prstGeom>
          <a:noFill/>
          <a:ln>
            <a:noFill/>
          </a:ln>
        </p:spPr>
        <p:txBody>
          <a:bodyPr lIns="91425" tIns="91425" rIns="91425" bIns="91425" anchor="t" anchorCtr="0">
            <a:noAutofit/>
          </a:bodyPr>
          <a:lstStyle/>
          <a:p>
            <a:pPr>
              <a:lnSpc>
                <a:spcPct val="115000"/>
              </a:lnSpc>
            </a:pPr>
            <a:endParaRPr sz="4800"/>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ea typeface="Calibri Regular" charset="0"/>
                <a:cs typeface="Calibri Regular" charset="0"/>
                <a:sym typeface="Shadows Into Light"/>
              </a:rPr>
              <a:t>From English to Inference Rule</a:t>
            </a:r>
          </a:p>
        </p:txBody>
      </p:sp>
      <p:sp>
        <p:nvSpPr>
          <p:cNvPr id="186" name="Shape 186"/>
          <p:cNvSpPr txBox="1">
            <a:spLocks noGrp="1"/>
          </p:cNvSpPr>
          <p:nvPr>
            <p:ph idx="1"/>
          </p:nvPr>
        </p:nvSpPr>
        <p:spPr>
          <a:prstGeom prst="rect">
            <a:avLst/>
          </a:prstGeom>
          <a:noFill/>
          <a:ln>
            <a:noFill/>
          </a:ln>
        </p:spPr>
        <p:txBody>
          <a:bodyPr lIns="91425" tIns="45700" rIns="91425" bIns="45700" anchor="t" anchorCtr="0">
            <a:noAutofit/>
          </a:bodyPr>
          <a:lstStyle/>
          <a:p>
            <a:pPr marL="457200" indent="-406400">
              <a:spcBef>
                <a:spcPts val="600"/>
              </a:spcBef>
              <a:spcAft>
                <a:spcPts val="0"/>
              </a:spcAft>
              <a:buFont typeface="Shadows Into Light"/>
            </a:pPr>
            <a:r>
              <a:rPr lang="en" dirty="0">
                <a:latin typeface="Calibri Regular" charset="0"/>
                <a:ea typeface="Calibri Regular" charset="0"/>
                <a:cs typeface="Calibri Regular" charset="0"/>
                <a:sym typeface="Shadows Into Light"/>
              </a:rPr>
              <a:t>If </a:t>
            </a:r>
            <a:r>
              <a:rPr lang="en" dirty="0">
                <a:solidFill>
                  <a:srgbClr val="0000FF"/>
                </a:solidFill>
                <a:latin typeface="Consolas"/>
                <a:ea typeface="Consolas"/>
                <a:cs typeface="Consolas"/>
                <a:sym typeface="Consolas"/>
              </a:rPr>
              <a:t>e1</a:t>
            </a:r>
            <a:r>
              <a:rPr lang="en" dirty="0">
                <a:latin typeface="Calibri Regular" charset="0"/>
                <a:ea typeface="Calibri Regular" charset="0"/>
                <a:cs typeface="Calibri Regular" charset="0"/>
                <a:sym typeface="Shadows Into Light"/>
              </a:rPr>
              <a:t> has type </a:t>
            </a:r>
            <a:r>
              <a:rPr lang="en" dirty="0" err="1">
                <a:solidFill>
                  <a:srgbClr val="0000FF"/>
                </a:solidFill>
                <a:latin typeface="Consolas"/>
                <a:ea typeface="Consolas"/>
                <a:cs typeface="Consolas"/>
                <a:sym typeface="Consolas"/>
              </a:rPr>
              <a:t>int</a:t>
            </a:r>
            <a:r>
              <a:rPr lang="en" dirty="0">
                <a:solidFill>
                  <a:srgbClr val="0000FF"/>
                </a:solidFill>
                <a:latin typeface="Calibri Regular" charset="0"/>
                <a:ea typeface="Calibri Regular" charset="0"/>
                <a:cs typeface="Calibri Regular" charset="0"/>
                <a:sym typeface="Shadows Into Light"/>
              </a:rPr>
              <a:t> </a:t>
            </a:r>
            <a:r>
              <a:rPr lang="en" dirty="0">
                <a:latin typeface="Calibri Regular" charset="0"/>
                <a:ea typeface="Calibri Regular" charset="0"/>
                <a:cs typeface="Calibri Regular" charset="0"/>
                <a:sym typeface="Shadows Into Light"/>
              </a:rPr>
              <a:t>and </a:t>
            </a:r>
            <a:r>
              <a:rPr lang="en" dirty="0">
                <a:solidFill>
                  <a:srgbClr val="0000FF"/>
                </a:solidFill>
                <a:latin typeface="Consolas"/>
                <a:ea typeface="Consolas"/>
                <a:cs typeface="Consolas"/>
                <a:sym typeface="Consolas"/>
              </a:rPr>
              <a:t>e2</a:t>
            </a:r>
            <a:r>
              <a:rPr lang="en" dirty="0">
                <a:latin typeface="Calibri Regular" charset="0"/>
                <a:ea typeface="Calibri Regular" charset="0"/>
                <a:cs typeface="Calibri Regular" charset="0"/>
                <a:sym typeface="Shadows Into Light"/>
              </a:rPr>
              <a:t> has type </a:t>
            </a:r>
            <a:r>
              <a:rPr lang="en" dirty="0" err="1">
                <a:solidFill>
                  <a:srgbClr val="0000FF"/>
                </a:solidFill>
                <a:latin typeface="Consolas"/>
                <a:ea typeface="Consolas"/>
                <a:cs typeface="Consolas"/>
                <a:sym typeface="Consolas"/>
              </a:rPr>
              <a:t>int</a:t>
            </a:r>
            <a:r>
              <a:rPr lang="en" dirty="0">
                <a:latin typeface="Calibri Regular" charset="0"/>
                <a:ea typeface="Calibri Regular" charset="0"/>
                <a:cs typeface="Calibri Regular" charset="0"/>
                <a:sym typeface="Shadows Into Light"/>
              </a:rPr>
              <a:t>, then </a:t>
            </a:r>
            <a:br>
              <a:rPr lang="en" dirty="0">
                <a:latin typeface="Calibri Regular" charset="0"/>
                <a:ea typeface="Calibri Regular" charset="0"/>
                <a:cs typeface="Calibri Regular" charset="0"/>
                <a:sym typeface="Shadows Into Light"/>
              </a:rPr>
            </a:br>
            <a:r>
              <a:rPr lang="en" dirty="0">
                <a:solidFill>
                  <a:srgbClr val="0000FF"/>
                </a:solidFill>
                <a:latin typeface="Consolas"/>
                <a:ea typeface="Consolas"/>
                <a:cs typeface="Consolas"/>
                <a:sym typeface="Consolas"/>
              </a:rPr>
              <a:t>e1 + e2</a:t>
            </a:r>
            <a:r>
              <a:rPr lang="en" dirty="0">
                <a:latin typeface="Calibri Regular" charset="0"/>
                <a:ea typeface="Calibri Regular" charset="0"/>
                <a:cs typeface="Calibri Regular" charset="0"/>
                <a:sym typeface="Shadows Into Light"/>
              </a:rPr>
              <a:t> has type </a:t>
            </a:r>
            <a:r>
              <a:rPr lang="en" dirty="0" err="1">
                <a:solidFill>
                  <a:srgbClr val="0000FF"/>
                </a:solidFill>
                <a:latin typeface="Consolas"/>
                <a:ea typeface="Consolas"/>
                <a:cs typeface="Consolas"/>
                <a:sym typeface="Consolas"/>
              </a:rPr>
              <a:t>int</a:t>
            </a:r>
            <a:endParaRPr lang="en" dirty="0">
              <a:solidFill>
                <a:srgbClr val="0000FF"/>
              </a:solidFill>
              <a:latin typeface="Consolas"/>
              <a:ea typeface="Consolas"/>
              <a:cs typeface="Consolas"/>
              <a:sym typeface="Consolas"/>
            </a:endParaRPr>
          </a:p>
          <a:p>
            <a:pPr marL="0" indent="0">
              <a:spcBef>
                <a:spcPts val="600"/>
              </a:spcBef>
              <a:spcAft>
                <a:spcPts val="0"/>
              </a:spcAft>
              <a:buNone/>
            </a:pPr>
            <a:endParaRPr dirty="0">
              <a:solidFill>
                <a:srgbClr val="0000FF"/>
              </a:solidFill>
              <a:latin typeface="Calibri Regular" charset="0"/>
              <a:ea typeface="Calibri Regular" charset="0"/>
              <a:cs typeface="Calibri Regular" charset="0"/>
              <a:sym typeface="Shadows Into Light"/>
            </a:endParaRPr>
          </a:p>
          <a:p>
            <a:pPr marL="457200" indent="-406400">
              <a:spcBef>
                <a:spcPts val="600"/>
              </a:spcBef>
              <a:spcAft>
                <a:spcPts val="0"/>
              </a:spcAft>
              <a:buFont typeface="Shadows Into Light"/>
            </a:pPr>
            <a:r>
              <a:rPr lang="en" dirty="0">
                <a:latin typeface="Calibri Regular" charset="0"/>
                <a:ea typeface="Calibri Regular" charset="0"/>
                <a:cs typeface="Calibri Regular" charset="0"/>
                <a:sym typeface="Shadows Into Light"/>
              </a:rPr>
              <a:t>(</a:t>
            </a:r>
            <a:r>
              <a:rPr lang="en" dirty="0">
                <a:solidFill>
                  <a:srgbClr val="0000FF"/>
                </a:solidFill>
                <a:latin typeface="Consolas"/>
                <a:ea typeface="Consolas"/>
                <a:cs typeface="Consolas"/>
                <a:sym typeface="Consolas"/>
              </a:rPr>
              <a:t>e1</a:t>
            </a:r>
            <a:r>
              <a:rPr lang="en" dirty="0">
                <a:latin typeface="Calibri Regular" charset="0"/>
                <a:ea typeface="Calibri Regular" charset="0"/>
                <a:cs typeface="Calibri Regular" charset="0"/>
                <a:sym typeface="Shadows Into Light"/>
              </a:rPr>
              <a:t> has type </a:t>
            </a:r>
            <a:r>
              <a:rPr lang="en" dirty="0" err="1">
                <a:solidFill>
                  <a:srgbClr val="0000FF"/>
                </a:solidFill>
                <a:latin typeface="Consolas"/>
                <a:ea typeface="Consolas"/>
                <a:cs typeface="Consolas"/>
                <a:sym typeface="Consolas"/>
              </a:rPr>
              <a:t>int</a:t>
            </a:r>
            <a:r>
              <a:rPr lang="en" dirty="0">
                <a:solidFill>
                  <a:srgbClr val="0000FF"/>
                </a:solidFill>
                <a:latin typeface="Consolas"/>
                <a:ea typeface="Consolas"/>
                <a:cs typeface="Consolas"/>
                <a:sym typeface="Consolas"/>
              </a:rPr>
              <a:t> ∧ e2</a:t>
            </a:r>
            <a:r>
              <a:rPr lang="en" dirty="0">
                <a:latin typeface="Calibri Regular" charset="0"/>
                <a:ea typeface="Calibri Regular" charset="0"/>
                <a:cs typeface="Calibri Regular" charset="0"/>
                <a:sym typeface="Shadows Into Light"/>
              </a:rPr>
              <a:t> has type </a:t>
            </a:r>
            <a:r>
              <a:rPr lang="en" dirty="0" err="1">
                <a:solidFill>
                  <a:srgbClr val="0000FF"/>
                </a:solidFill>
                <a:latin typeface="Consolas"/>
                <a:ea typeface="Consolas"/>
                <a:cs typeface="Consolas"/>
                <a:sym typeface="Consolas"/>
              </a:rPr>
              <a:t>int</a:t>
            </a:r>
            <a:r>
              <a:rPr lang="en" dirty="0">
                <a:latin typeface="Calibri Regular" charset="0"/>
                <a:ea typeface="Calibri Regular" charset="0"/>
                <a:cs typeface="Calibri Regular" charset="0"/>
                <a:sym typeface="Shadows Into Light"/>
              </a:rPr>
              <a:t>) </a:t>
            </a:r>
            <a:r>
              <a:rPr lang="en" dirty="0">
                <a:solidFill>
                  <a:srgbClr val="0000FF"/>
                </a:solidFill>
                <a:latin typeface="Consolas"/>
                <a:ea typeface="Consolas"/>
                <a:cs typeface="Consolas"/>
                <a:sym typeface="Consolas"/>
              </a:rPr>
              <a:t>⇒</a:t>
            </a:r>
            <a:br>
              <a:rPr lang="en" dirty="0">
                <a:solidFill>
                  <a:srgbClr val="0000FF"/>
                </a:solidFill>
                <a:latin typeface="Consolas"/>
                <a:ea typeface="Consolas"/>
                <a:cs typeface="Consolas"/>
                <a:sym typeface="Consolas"/>
              </a:rPr>
            </a:br>
            <a:r>
              <a:rPr lang="en" dirty="0">
                <a:solidFill>
                  <a:srgbClr val="0000FF"/>
                </a:solidFill>
                <a:latin typeface="Consolas"/>
                <a:ea typeface="Consolas"/>
                <a:cs typeface="Consolas"/>
                <a:sym typeface="Consolas"/>
              </a:rPr>
              <a:t>e1 + e2</a:t>
            </a:r>
            <a:r>
              <a:rPr lang="en" dirty="0">
                <a:latin typeface="Calibri Regular" charset="0"/>
                <a:ea typeface="Calibri Regular" charset="0"/>
                <a:cs typeface="Calibri Regular" charset="0"/>
                <a:sym typeface="Shadows Into Light"/>
              </a:rPr>
              <a:t> has type </a:t>
            </a:r>
            <a:r>
              <a:rPr lang="en" dirty="0" err="1">
                <a:solidFill>
                  <a:srgbClr val="0000FF"/>
                </a:solidFill>
                <a:latin typeface="Consolas"/>
                <a:ea typeface="Consolas"/>
                <a:cs typeface="Consolas"/>
                <a:sym typeface="Consolas"/>
              </a:rPr>
              <a:t>int</a:t>
            </a:r>
            <a:r>
              <a:rPr lang="en" dirty="0">
                <a:latin typeface="Calibri Regular" charset="0"/>
                <a:ea typeface="Calibri Regular" charset="0"/>
                <a:cs typeface="Calibri Regular" charset="0"/>
                <a:sym typeface="Shadows Into Light"/>
              </a:rPr>
              <a:t> </a:t>
            </a:r>
            <a:endParaRPr lang="en-US" dirty="0">
              <a:solidFill>
                <a:srgbClr val="0000FF"/>
              </a:solidFill>
              <a:latin typeface="Calibri Regular" charset="0"/>
              <a:ea typeface="Calibri Regular" charset="0"/>
              <a:cs typeface="Calibri Regular" charset="0"/>
              <a:sym typeface="Shadows Into Light"/>
            </a:endParaRPr>
          </a:p>
          <a:p>
            <a:pPr marL="50800" indent="0">
              <a:spcBef>
                <a:spcPts val="600"/>
              </a:spcBef>
              <a:spcAft>
                <a:spcPts val="0"/>
              </a:spcAft>
              <a:buNone/>
            </a:pPr>
            <a:endParaRPr lang="en-US" dirty="0">
              <a:solidFill>
                <a:srgbClr val="0000FF"/>
              </a:solidFill>
              <a:latin typeface="Calibri Regular" charset="0"/>
              <a:ea typeface="Calibri Regular" charset="0"/>
              <a:cs typeface="Calibri Regular" charset="0"/>
              <a:sym typeface="Shadows Into Light"/>
            </a:endParaRPr>
          </a:p>
          <a:p>
            <a:pPr marL="457200" indent="-406400">
              <a:spcBef>
                <a:spcPts val="600"/>
              </a:spcBef>
              <a:spcAft>
                <a:spcPts val="0"/>
              </a:spcAft>
              <a:buFont typeface="Shadows Into Light"/>
            </a:pPr>
            <a:r>
              <a:rPr lang="en" dirty="0">
                <a:solidFill>
                  <a:srgbClr val="0000FF"/>
                </a:solidFill>
                <a:latin typeface="Consolas"/>
                <a:ea typeface="Consolas"/>
                <a:cs typeface="Consolas"/>
                <a:sym typeface="Consolas"/>
              </a:rPr>
              <a:t>(e1</a:t>
            </a:r>
            <a:r>
              <a:rPr lang="en" baseline="-25000" dirty="0">
                <a:solidFill>
                  <a:srgbClr val="0000FF"/>
                </a:solidFill>
                <a:latin typeface="Consolas"/>
                <a:ea typeface="Consolas"/>
                <a:cs typeface="Consolas"/>
                <a:sym typeface="Consolas"/>
              </a:rPr>
              <a:t> </a:t>
            </a:r>
            <a:r>
              <a:rPr lang="en" dirty="0">
                <a:solidFill>
                  <a:srgbClr val="0000FF"/>
                </a:solidFill>
                <a:latin typeface="Consolas"/>
                <a:ea typeface="Consolas"/>
                <a:cs typeface="Consolas"/>
                <a:sym typeface="Consolas"/>
              </a:rPr>
              <a:t>: </a:t>
            </a:r>
            <a:r>
              <a:rPr lang="en" dirty="0" err="1">
                <a:solidFill>
                  <a:srgbClr val="0000FF"/>
                </a:solidFill>
                <a:latin typeface="Consolas"/>
                <a:ea typeface="Consolas"/>
                <a:cs typeface="Consolas"/>
                <a:sym typeface="Consolas"/>
              </a:rPr>
              <a:t>int</a:t>
            </a:r>
            <a:r>
              <a:rPr lang="en" dirty="0">
                <a:solidFill>
                  <a:srgbClr val="0000FF"/>
                </a:solidFill>
                <a:latin typeface="Consolas"/>
                <a:ea typeface="Consolas"/>
                <a:cs typeface="Consolas"/>
                <a:sym typeface="Consolas"/>
              </a:rPr>
              <a:t> ∧ e2</a:t>
            </a:r>
            <a:r>
              <a:rPr lang="en" baseline="-25000" dirty="0">
                <a:solidFill>
                  <a:srgbClr val="0000FF"/>
                </a:solidFill>
                <a:latin typeface="Consolas"/>
                <a:ea typeface="Consolas"/>
                <a:cs typeface="Consolas"/>
                <a:sym typeface="Consolas"/>
              </a:rPr>
              <a:t> </a:t>
            </a:r>
            <a:r>
              <a:rPr lang="en" dirty="0">
                <a:solidFill>
                  <a:srgbClr val="0000FF"/>
                </a:solidFill>
                <a:latin typeface="Consolas"/>
                <a:ea typeface="Consolas"/>
                <a:cs typeface="Consolas"/>
                <a:sym typeface="Consolas"/>
              </a:rPr>
              <a:t>: </a:t>
            </a:r>
            <a:r>
              <a:rPr lang="en" dirty="0" err="1">
                <a:solidFill>
                  <a:srgbClr val="0000FF"/>
                </a:solidFill>
                <a:latin typeface="Consolas"/>
                <a:ea typeface="Consolas"/>
                <a:cs typeface="Consolas"/>
                <a:sym typeface="Consolas"/>
              </a:rPr>
              <a:t>int</a:t>
            </a:r>
            <a:r>
              <a:rPr lang="en" dirty="0">
                <a:solidFill>
                  <a:srgbClr val="0000FF"/>
                </a:solidFill>
                <a:latin typeface="Consolas"/>
                <a:ea typeface="Consolas"/>
                <a:cs typeface="Consolas"/>
                <a:sym typeface="Consolas"/>
              </a:rPr>
              <a:t>) ⇒ e1 + e2</a:t>
            </a:r>
            <a:r>
              <a:rPr lang="en" baseline="-25000" dirty="0">
                <a:solidFill>
                  <a:srgbClr val="0000FF"/>
                </a:solidFill>
                <a:latin typeface="Consolas"/>
                <a:ea typeface="Consolas"/>
                <a:cs typeface="Consolas"/>
                <a:sym typeface="Consolas"/>
              </a:rPr>
              <a:t> </a:t>
            </a:r>
            <a:r>
              <a:rPr lang="en" dirty="0">
                <a:solidFill>
                  <a:srgbClr val="0000FF"/>
                </a:solidFill>
                <a:latin typeface="Consolas"/>
                <a:ea typeface="Consolas"/>
                <a:cs typeface="Consolas"/>
                <a:sym typeface="Consolas"/>
              </a:rPr>
              <a:t>: </a:t>
            </a:r>
            <a:r>
              <a:rPr lang="en" dirty="0" err="1">
                <a:solidFill>
                  <a:srgbClr val="0000FF"/>
                </a:solidFill>
                <a:latin typeface="Consolas"/>
                <a:ea typeface="Consolas"/>
                <a:cs typeface="Consolas"/>
                <a:sym typeface="Consolas"/>
              </a:rPr>
              <a:t>int</a:t>
            </a:r>
            <a:endParaRPr lang="en" dirty="0">
              <a:solidFill>
                <a:srgbClr val="0000FF"/>
              </a:solidFill>
              <a:latin typeface="Consolas"/>
              <a:ea typeface="Consolas"/>
              <a:cs typeface="Consolas"/>
              <a:sym typeface="Consolas"/>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ea typeface="Calibri Regular" charset="0"/>
                <a:cs typeface="Calibri Regular" charset="0"/>
                <a:sym typeface="Shadows Into Light"/>
              </a:rPr>
              <a:t>From English to Inference Rule</a:t>
            </a:r>
          </a:p>
        </p:txBody>
      </p:sp>
      <p:sp>
        <p:nvSpPr>
          <p:cNvPr id="192" name="Shape 192"/>
          <p:cNvSpPr txBox="1">
            <a:spLocks noGrp="1"/>
          </p:cNvSpPr>
          <p:nvPr>
            <p:ph idx="1"/>
          </p:nvPr>
        </p:nvSpPr>
        <p:spPr>
          <a:prstGeom prst="rect">
            <a:avLst/>
          </a:prstGeom>
          <a:noFill/>
          <a:ln>
            <a:noFill/>
          </a:ln>
        </p:spPr>
        <p:txBody>
          <a:bodyPr lIns="91425" tIns="45700" rIns="91425" bIns="45700" anchor="t" anchorCtr="0">
            <a:noAutofit/>
          </a:bodyPr>
          <a:lstStyle/>
          <a:p>
            <a:pPr marL="0" indent="0">
              <a:spcBef>
                <a:spcPts val="0"/>
              </a:spcBef>
              <a:spcAft>
                <a:spcPts val="0"/>
              </a:spcAft>
              <a:buNone/>
            </a:pPr>
            <a:r>
              <a:rPr lang="en" sz="3200" dirty="0">
                <a:ea typeface="Calibri Regular" charset="0"/>
                <a:cs typeface="Calibri Regular" charset="0"/>
                <a:sym typeface="Shadows Into Light"/>
              </a:rPr>
              <a:t>The statement</a:t>
            </a:r>
          </a:p>
          <a:p>
            <a:pPr marL="0" indent="0">
              <a:spcBef>
                <a:spcPts val="0"/>
              </a:spcBef>
              <a:spcAft>
                <a:spcPts val="0"/>
              </a:spcAft>
              <a:buNone/>
            </a:pPr>
            <a:br>
              <a:rPr lang="en-US" sz="1500" dirty="0">
                <a:latin typeface="Calibri Regular" charset="0"/>
                <a:ea typeface="Calibri Regular" charset="0"/>
                <a:cs typeface="Calibri Regular" charset="0"/>
                <a:sym typeface="Shadows Into Light"/>
              </a:rPr>
            </a:br>
            <a:endParaRPr sz="1500" dirty="0">
              <a:latin typeface="Calibri Regular" charset="0"/>
              <a:ea typeface="Calibri Regular" charset="0"/>
              <a:cs typeface="Calibri Regular" charset="0"/>
              <a:sym typeface="Shadows Into Light"/>
            </a:endParaRPr>
          </a:p>
          <a:p>
            <a:pPr marL="0" indent="0">
              <a:spcBef>
                <a:spcPts val="0"/>
              </a:spcBef>
              <a:spcAft>
                <a:spcPts val="0"/>
              </a:spcAft>
              <a:buNone/>
            </a:pPr>
            <a:r>
              <a:rPr lang="en" sz="2600" dirty="0">
                <a:solidFill>
                  <a:srgbClr val="0000FF"/>
                </a:solidFill>
                <a:latin typeface="Calibri Regular" charset="0"/>
                <a:ea typeface="Calibri Regular" charset="0"/>
                <a:cs typeface="Calibri Regular" charset="0"/>
                <a:sym typeface="Shadows Into Light"/>
              </a:rPr>
              <a:t>	</a:t>
            </a:r>
            <a:r>
              <a:rPr lang="en" sz="2800" dirty="0">
                <a:solidFill>
                  <a:srgbClr val="0000FF"/>
                </a:solidFill>
                <a:latin typeface="Consolas"/>
                <a:ea typeface="Consolas"/>
                <a:cs typeface="Consolas"/>
                <a:sym typeface="Consolas"/>
              </a:rPr>
              <a:t>(e1</a:t>
            </a:r>
            <a:r>
              <a:rPr lang="en" sz="2800" baseline="-25000" dirty="0">
                <a:solidFill>
                  <a:srgbClr val="0000FF"/>
                </a:solidFill>
                <a:latin typeface="Consolas"/>
                <a:ea typeface="Consolas"/>
                <a:cs typeface="Consolas"/>
                <a:sym typeface="Consolas"/>
              </a:rPr>
              <a:t> </a:t>
            </a:r>
            <a:r>
              <a:rPr lang="en" sz="2800" dirty="0">
                <a:solidFill>
                  <a:srgbClr val="0000FF"/>
                </a:solidFill>
                <a:latin typeface="Consolas"/>
                <a:ea typeface="Consolas"/>
                <a:cs typeface="Consolas"/>
                <a:sym typeface="Consolas"/>
              </a:rPr>
              <a:t>: </a:t>
            </a:r>
            <a:r>
              <a:rPr lang="en" sz="2800" dirty="0" err="1">
                <a:solidFill>
                  <a:srgbClr val="0000FF"/>
                </a:solidFill>
                <a:latin typeface="Consolas"/>
                <a:ea typeface="Consolas"/>
                <a:cs typeface="Consolas"/>
                <a:sym typeface="Consolas"/>
              </a:rPr>
              <a:t>int</a:t>
            </a:r>
            <a:r>
              <a:rPr lang="en" sz="2800" dirty="0">
                <a:solidFill>
                  <a:srgbClr val="0000FF"/>
                </a:solidFill>
                <a:latin typeface="Consolas"/>
                <a:ea typeface="Consolas"/>
                <a:cs typeface="Consolas"/>
                <a:sym typeface="Consolas"/>
              </a:rPr>
              <a:t> ∧ e2</a:t>
            </a:r>
            <a:r>
              <a:rPr lang="en" sz="2800" baseline="-25000" dirty="0">
                <a:solidFill>
                  <a:srgbClr val="0000FF"/>
                </a:solidFill>
                <a:latin typeface="Consolas"/>
                <a:ea typeface="Consolas"/>
                <a:cs typeface="Consolas"/>
                <a:sym typeface="Consolas"/>
              </a:rPr>
              <a:t> </a:t>
            </a:r>
            <a:r>
              <a:rPr lang="en" sz="2800" dirty="0">
                <a:solidFill>
                  <a:srgbClr val="0000FF"/>
                </a:solidFill>
                <a:latin typeface="Consolas"/>
                <a:ea typeface="Consolas"/>
                <a:cs typeface="Consolas"/>
                <a:sym typeface="Consolas"/>
              </a:rPr>
              <a:t>: </a:t>
            </a:r>
            <a:r>
              <a:rPr lang="en" sz="2800" dirty="0" err="1">
                <a:solidFill>
                  <a:srgbClr val="0000FF"/>
                </a:solidFill>
                <a:latin typeface="Consolas"/>
                <a:ea typeface="Consolas"/>
                <a:cs typeface="Consolas"/>
                <a:sym typeface="Consolas"/>
              </a:rPr>
              <a:t>int</a:t>
            </a:r>
            <a:r>
              <a:rPr lang="en" sz="2800" dirty="0">
                <a:solidFill>
                  <a:srgbClr val="0000FF"/>
                </a:solidFill>
                <a:latin typeface="Consolas"/>
                <a:ea typeface="Consolas"/>
                <a:cs typeface="Consolas"/>
                <a:sym typeface="Consolas"/>
              </a:rPr>
              <a:t>) ⇒ e1 + e2</a:t>
            </a:r>
            <a:r>
              <a:rPr lang="en" sz="2800" baseline="-25000" dirty="0">
                <a:solidFill>
                  <a:srgbClr val="0000FF"/>
                </a:solidFill>
                <a:latin typeface="Consolas"/>
                <a:ea typeface="Consolas"/>
                <a:cs typeface="Consolas"/>
                <a:sym typeface="Consolas"/>
              </a:rPr>
              <a:t> </a:t>
            </a:r>
            <a:r>
              <a:rPr lang="en" sz="2800" dirty="0">
                <a:solidFill>
                  <a:srgbClr val="0000FF"/>
                </a:solidFill>
                <a:latin typeface="Consolas"/>
                <a:ea typeface="Consolas"/>
                <a:cs typeface="Consolas"/>
                <a:sym typeface="Consolas"/>
              </a:rPr>
              <a:t>: </a:t>
            </a:r>
            <a:r>
              <a:rPr lang="en" sz="2800" dirty="0" err="1">
                <a:solidFill>
                  <a:srgbClr val="0000FF"/>
                </a:solidFill>
                <a:latin typeface="Consolas"/>
                <a:ea typeface="Consolas"/>
                <a:cs typeface="Consolas"/>
                <a:sym typeface="Consolas"/>
              </a:rPr>
              <a:t>int</a:t>
            </a:r>
            <a:endParaRPr lang="en" sz="2800" dirty="0">
              <a:solidFill>
                <a:srgbClr val="0000FF"/>
              </a:solidFill>
              <a:latin typeface="Consolas"/>
              <a:ea typeface="Consolas"/>
              <a:cs typeface="Consolas"/>
              <a:sym typeface="Consolas"/>
            </a:endParaRPr>
          </a:p>
          <a:p>
            <a:pPr marL="0" indent="0">
              <a:spcBef>
                <a:spcPts val="0"/>
              </a:spcBef>
              <a:spcAft>
                <a:spcPts val="0"/>
              </a:spcAft>
              <a:buNone/>
            </a:pPr>
            <a:br>
              <a:rPr lang="en-US" sz="2000" dirty="0">
                <a:latin typeface="Calibri Regular" charset="0"/>
                <a:ea typeface="Calibri Regular" charset="0"/>
                <a:cs typeface="Calibri Regular" charset="0"/>
                <a:sym typeface="Shadows Into Light"/>
              </a:rPr>
            </a:br>
            <a:endParaRPr sz="2000" dirty="0">
              <a:latin typeface="Calibri Regular" charset="0"/>
              <a:ea typeface="Calibri Regular" charset="0"/>
              <a:cs typeface="Calibri Regular" charset="0"/>
              <a:sym typeface="Shadows Into Light"/>
            </a:endParaRPr>
          </a:p>
          <a:p>
            <a:pPr marL="0" indent="0">
              <a:spcBef>
                <a:spcPts val="0"/>
              </a:spcBef>
              <a:spcAft>
                <a:spcPts val="0"/>
              </a:spcAft>
              <a:buNone/>
            </a:pPr>
            <a:r>
              <a:rPr lang="en" sz="3200" dirty="0">
                <a:ea typeface="Calibri Regular" charset="0"/>
                <a:cs typeface="Calibri Regular" charset="0"/>
                <a:sym typeface="Shadows Into Light"/>
              </a:rPr>
              <a:t>is a special case of</a:t>
            </a:r>
          </a:p>
          <a:p>
            <a:pPr marL="0" indent="0">
              <a:spcBef>
                <a:spcPts val="0"/>
              </a:spcBef>
              <a:spcAft>
                <a:spcPts val="0"/>
              </a:spcAft>
              <a:buNone/>
            </a:pPr>
            <a:br>
              <a:rPr lang="en-US" sz="1500" dirty="0">
                <a:latin typeface="Calibri Regular" charset="0"/>
                <a:ea typeface="Calibri Regular" charset="0"/>
                <a:cs typeface="Calibri Regular" charset="0"/>
                <a:sym typeface="Shadows Into Light"/>
              </a:rPr>
            </a:br>
            <a:endParaRPr sz="1500" dirty="0">
              <a:latin typeface="Calibri Regular" charset="0"/>
              <a:ea typeface="Calibri Regular" charset="0"/>
              <a:cs typeface="Calibri Regular" charset="0"/>
              <a:sym typeface="Shadows Into Light"/>
            </a:endParaRPr>
          </a:p>
          <a:p>
            <a:pPr marL="0" indent="0">
              <a:spcBef>
                <a:spcPts val="0"/>
              </a:spcBef>
              <a:spcAft>
                <a:spcPts val="0"/>
              </a:spcAft>
              <a:buNone/>
            </a:pPr>
            <a:r>
              <a:rPr lang="en" sz="2600" dirty="0">
                <a:latin typeface="Calibri Regular" charset="0"/>
                <a:ea typeface="Calibri Regular" charset="0"/>
                <a:cs typeface="Calibri Regular" charset="0"/>
                <a:sym typeface="Shadows Into Light"/>
              </a:rPr>
              <a:t>	</a:t>
            </a:r>
            <a:r>
              <a:rPr lang="en" sz="2800" dirty="0">
                <a:solidFill>
                  <a:srgbClr val="0000FF"/>
                </a:solidFill>
                <a:latin typeface="Calibri Regular" charset="0"/>
                <a:ea typeface="Calibri Regular" charset="0"/>
                <a:cs typeface="Calibri Regular" charset="0"/>
                <a:sym typeface="Shadows Into Light"/>
              </a:rPr>
              <a:t>Hypothesis</a:t>
            </a:r>
            <a:r>
              <a:rPr lang="en" sz="2800" baseline="-25000" dirty="0">
                <a:solidFill>
                  <a:srgbClr val="0000FF"/>
                </a:solidFill>
                <a:latin typeface="Calibri Regular" charset="0"/>
                <a:ea typeface="Calibri Regular" charset="0"/>
                <a:cs typeface="Calibri Regular" charset="0"/>
                <a:sym typeface="Shadows Into Light"/>
              </a:rPr>
              <a:t>1</a:t>
            </a:r>
            <a:r>
              <a:rPr lang="en" sz="2800" dirty="0">
                <a:solidFill>
                  <a:srgbClr val="0000FF"/>
                </a:solidFill>
                <a:latin typeface="Calibri Regular" charset="0"/>
                <a:ea typeface="Calibri Regular" charset="0"/>
                <a:cs typeface="Calibri Regular" charset="0"/>
                <a:sym typeface="Shadows Into Light"/>
              </a:rPr>
              <a:t> ∧ </a:t>
            </a:r>
            <a:r>
              <a:rPr lang="en-US" dirty="0">
                <a:solidFill>
                  <a:srgbClr val="0000FF"/>
                </a:solidFill>
                <a:latin typeface="Calibri Regular" charset="0"/>
                <a:ea typeface="Calibri Regular" charset="0"/>
                <a:cs typeface="Calibri Regular" charset="0"/>
                <a:sym typeface="Shadows Into Light"/>
              </a:rPr>
              <a:t>. . . </a:t>
            </a:r>
            <a:r>
              <a:rPr lang="en" sz="2800" dirty="0">
                <a:solidFill>
                  <a:srgbClr val="0000FF"/>
                </a:solidFill>
                <a:latin typeface="Calibri Regular" charset="0"/>
                <a:ea typeface="Calibri Regular" charset="0"/>
                <a:cs typeface="Calibri Regular" charset="0"/>
                <a:sym typeface="Shadows Into Light"/>
              </a:rPr>
              <a:t>∧ </a:t>
            </a:r>
            <a:r>
              <a:rPr lang="en" sz="2800" dirty="0" err="1">
                <a:solidFill>
                  <a:srgbClr val="0000FF"/>
                </a:solidFill>
                <a:latin typeface="Calibri Regular" charset="0"/>
                <a:ea typeface="Calibri Regular" charset="0"/>
                <a:cs typeface="Calibri Regular" charset="0"/>
                <a:sym typeface="Shadows Into Light"/>
              </a:rPr>
              <a:t>Hypothesis</a:t>
            </a:r>
            <a:r>
              <a:rPr lang="en" sz="2800" baseline="-25000" dirty="0" err="1">
                <a:solidFill>
                  <a:srgbClr val="0000FF"/>
                </a:solidFill>
                <a:latin typeface="Calibri Regular" charset="0"/>
                <a:ea typeface="Calibri Regular" charset="0"/>
                <a:cs typeface="Calibri Regular" charset="0"/>
                <a:sym typeface="Shadows Into Light"/>
              </a:rPr>
              <a:t>N</a:t>
            </a:r>
            <a:r>
              <a:rPr lang="en" sz="2800" dirty="0">
                <a:solidFill>
                  <a:srgbClr val="0000FF"/>
                </a:solidFill>
                <a:latin typeface="Calibri Regular" charset="0"/>
                <a:ea typeface="Calibri Regular" charset="0"/>
                <a:cs typeface="Calibri Regular" charset="0"/>
                <a:sym typeface="Shadows Into Light"/>
              </a:rPr>
              <a:t> ⇒ Conclusion</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ea typeface="Calibri Regular" charset="0"/>
                <a:cs typeface="Calibri Regular" charset="0"/>
                <a:sym typeface="Shadows Into Light"/>
              </a:rPr>
              <a:t>Notation for Inference Rules</a:t>
            </a:r>
          </a:p>
        </p:txBody>
      </p:sp>
      <p:sp>
        <p:nvSpPr>
          <p:cNvPr id="198" name="Shape 198"/>
          <p:cNvSpPr txBox="1">
            <a:spLocks noGrp="1"/>
          </p:cNvSpPr>
          <p:nvPr>
            <p:ph idx="1"/>
          </p:nvPr>
        </p:nvSpPr>
        <p:spPr>
          <a:prstGeom prst="rect">
            <a:avLst/>
          </a:prstGeom>
          <a:noFill/>
          <a:ln>
            <a:noFill/>
          </a:ln>
        </p:spPr>
        <p:txBody>
          <a:bodyPr lIns="91425" tIns="45700" rIns="91425" bIns="45700" anchor="t" anchorCtr="0">
            <a:noAutofit/>
          </a:bodyPr>
          <a:lstStyle/>
          <a:p>
            <a:pPr marL="457200" indent="-393700">
              <a:spcBef>
                <a:spcPts val="0"/>
              </a:spcBef>
              <a:spcAft>
                <a:spcPts val="0"/>
              </a:spcAft>
              <a:buFont typeface="Shadows Into Light"/>
            </a:pPr>
            <a:r>
              <a:rPr lang="en" sz="3000" dirty="0">
                <a:ea typeface="Calibri Regular" charset="0"/>
                <a:cs typeface="Calibri Regular" charset="0"/>
                <a:sym typeface="Shadows Into Light"/>
              </a:rPr>
              <a:t>By tradition, inference rules are written</a:t>
            </a:r>
            <a:br>
              <a:rPr lang="en" sz="2600" dirty="0">
                <a:ea typeface="Calibri Regular" charset="0"/>
                <a:cs typeface="Calibri Regular" charset="0"/>
                <a:sym typeface="Shadows Into Light"/>
              </a:rPr>
            </a:br>
            <a:endParaRPr lang="en-US" sz="2000" dirty="0">
              <a:ea typeface="Calibri Regular" charset="0"/>
              <a:cs typeface="Calibri Regular" charset="0"/>
              <a:sym typeface="Shadows Into Light"/>
            </a:endParaRPr>
          </a:p>
          <a:p>
            <a:pPr marL="63500" indent="0">
              <a:spcBef>
                <a:spcPts val="0"/>
              </a:spcBef>
              <a:spcAft>
                <a:spcPts val="0"/>
              </a:spcAft>
              <a:buNone/>
            </a:pPr>
            <a:r>
              <a:rPr lang="en-US" dirty="0">
                <a:solidFill>
                  <a:srgbClr val="3333CC"/>
                </a:solidFill>
                <a:latin typeface="Calibri Regular" charset="0"/>
                <a:ea typeface="Calibri Regular" charset="0"/>
                <a:cs typeface="Calibri Regular" charset="0"/>
                <a:sym typeface="Shadows Into Light"/>
              </a:rPr>
              <a:t>		    </a:t>
            </a:r>
            <a:r>
              <a:rPr lang="en" dirty="0">
                <a:solidFill>
                  <a:srgbClr val="3333CC"/>
                </a:solidFill>
                <a:latin typeface="Calibri Regular" charset="0"/>
                <a:ea typeface="Calibri Regular" charset="0"/>
                <a:cs typeface="Calibri Regular" charset="0"/>
                <a:sym typeface="Shadows Into Light"/>
              </a:rPr>
              <a:t>|- Hypothesis</a:t>
            </a:r>
            <a:r>
              <a:rPr lang="en" baseline="-25000" dirty="0">
                <a:solidFill>
                  <a:srgbClr val="3333CC"/>
                </a:solidFill>
                <a:latin typeface="Calibri Regular" charset="0"/>
                <a:ea typeface="Calibri Regular" charset="0"/>
                <a:cs typeface="Calibri Regular" charset="0"/>
                <a:sym typeface="Shadows Into Light"/>
              </a:rPr>
              <a:t>1</a:t>
            </a:r>
            <a:r>
              <a:rPr lang="en" dirty="0">
                <a:solidFill>
                  <a:srgbClr val="3333CC"/>
                </a:solidFill>
                <a:latin typeface="Calibri Regular" charset="0"/>
                <a:ea typeface="Calibri Regular" charset="0"/>
                <a:cs typeface="Calibri Regular" charset="0"/>
                <a:sym typeface="Shadows Into Light"/>
              </a:rPr>
              <a:t>	 </a:t>
            </a:r>
            <a:r>
              <a:rPr lang="en-US" dirty="0">
                <a:solidFill>
                  <a:srgbClr val="3333CC"/>
                </a:solidFill>
                <a:latin typeface="Calibri Regular" charset="0"/>
                <a:ea typeface="Calibri Regular" charset="0"/>
                <a:cs typeface="Calibri Regular" charset="0"/>
                <a:sym typeface="Shadows Into Light"/>
              </a:rPr>
              <a:t> </a:t>
            </a:r>
            <a:r>
              <a:rPr lang="en" dirty="0">
                <a:solidFill>
                  <a:srgbClr val="3333CC"/>
                </a:solidFill>
                <a:latin typeface="Calibri Regular" charset="0"/>
                <a:ea typeface="Calibri Regular" charset="0"/>
                <a:cs typeface="Calibri Regular" charset="0"/>
                <a:sym typeface="Shadows Into Light"/>
              </a:rPr>
              <a:t>. . .</a:t>
            </a:r>
            <a:r>
              <a:rPr lang="en-US" dirty="0">
                <a:solidFill>
                  <a:srgbClr val="3333CC"/>
                </a:solidFill>
                <a:latin typeface="Calibri Regular" charset="0"/>
                <a:ea typeface="Calibri Regular" charset="0"/>
                <a:cs typeface="Calibri Regular" charset="0"/>
                <a:sym typeface="Shadows Into Light"/>
              </a:rPr>
              <a:t>  </a:t>
            </a:r>
            <a:r>
              <a:rPr lang="en" dirty="0">
                <a:solidFill>
                  <a:srgbClr val="3333CC"/>
                </a:solidFill>
                <a:latin typeface="Calibri Regular" charset="0"/>
                <a:ea typeface="Calibri Regular" charset="0"/>
                <a:cs typeface="Calibri Regular" charset="0"/>
                <a:sym typeface="Shadows Into Light"/>
              </a:rPr>
              <a:t>    |- </a:t>
            </a:r>
            <a:r>
              <a:rPr lang="en" dirty="0" err="1">
                <a:solidFill>
                  <a:srgbClr val="3333CC"/>
                </a:solidFill>
                <a:latin typeface="Calibri Regular" charset="0"/>
                <a:ea typeface="Calibri Regular" charset="0"/>
                <a:cs typeface="Calibri Regular" charset="0"/>
                <a:sym typeface="Shadows Into Light"/>
              </a:rPr>
              <a:t>Hypothesis</a:t>
            </a:r>
            <a:r>
              <a:rPr lang="en" baseline="-25000" dirty="0" err="1">
                <a:solidFill>
                  <a:srgbClr val="3333CC"/>
                </a:solidFill>
                <a:latin typeface="Calibri Regular" charset="0"/>
                <a:ea typeface="Calibri Regular" charset="0"/>
                <a:cs typeface="Calibri Regular" charset="0"/>
                <a:sym typeface="Shadows Into Light"/>
              </a:rPr>
              <a:t>N</a:t>
            </a:r>
            <a:br>
              <a:rPr lang="en" baseline="-25000" dirty="0">
                <a:solidFill>
                  <a:srgbClr val="3333CC"/>
                </a:solidFill>
                <a:latin typeface="Consolas"/>
                <a:ea typeface="Consolas"/>
                <a:cs typeface="Consolas"/>
                <a:sym typeface="Consolas"/>
              </a:rPr>
            </a:br>
            <a:endParaRPr lang="en" baseline="-25000" dirty="0">
              <a:solidFill>
                <a:srgbClr val="3333CC"/>
              </a:solidFill>
              <a:latin typeface="Consolas"/>
              <a:ea typeface="Consolas"/>
              <a:cs typeface="Consolas"/>
              <a:sym typeface="Consolas"/>
            </a:endParaRPr>
          </a:p>
          <a:p>
            <a:pPr marL="2286000" indent="387350">
              <a:spcBef>
                <a:spcPts val="0"/>
              </a:spcBef>
              <a:buSzPct val="42307"/>
              <a:buNone/>
            </a:pPr>
            <a:r>
              <a:rPr lang="en" dirty="0">
                <a:solidFill>
                  <a:srgbClr val="3333CC"/>
                </a:solidFill>
                <a:latin typeface="Calibri Regular" charset="0"/>
                <a:ea typeface="Calibri Regular" charset="0"/>
                <a:cs typeface="Calibri Regular" charset="0"/>
                <a:sym typeface="Shadows Into Light"/>
              </a:rPr>
              <a:t>|- Conclusion</a:t>
            </a:r>
          </a:p>
          <a:p>
            <a:pPr marL="0" indent="0">
              <a:spcBef>
                <a:spcPts val="0"/>
              </a:spcBef>
              <a:spcAft>
                <a:spcPts val="0"/>
              </a:spcAft>
              <a:buNone/>
            </a:pPr>
            <a:endParaRPr sz="2600" dirty="0">
              <a:latin typeface="Calibri Regular" charset="0"/>
              <a:ea typeface="Calibri Regular" charset="0"/>
              <a:cs typeface="Calibri Regular" charset="0"/>
              <a:sym typeface="Shadows Into Light"/>
            </a:endParaRPr>
          </a:p>
          <a:p>
            <a:pPr marL="457200" indent="-393700">
              <a:spcBef>
                <a:spcPts val="0"/>
              </a:spcBef>
              <a:spcAft>
                <a:spcPts val="0"/>
              </a:spcAft>
              <a:buFont typeface="Shadows Into Light"/>
            </a:pPr>
            <a:r>
              <a:rPr lang="en" sz="3000" dirty="0">
                <a:solidFill>
                  <a:srgbClr val="000000"/>
                </a:solidFill>
                <a:ea typeface="Calibri Regular" charset="0"/>
                <a:cs typeface="Calibri Regular" charset="0"/>
                <a:sym typeface="Shadows Into Light"/>
              </a:rPr>
              <a:t>Hypotheses</a:t>
            </a:r>
            <a:r>
              <a:rPr lang="en" sz="3000" dirty="0">
                <a:ea typeface="Calibri Regular" charset="0"/>
                <a:cs typeface="Calibri Regular" charset="0"/>
                <a:sym typeface="Shadows Into Light"/>
              </a:rPr>
              <a:t> and </a:t>
            </a:r>
            <a:r>
              <a:rPr lang="en" sz="3000" dirty="0">
                <a:solidFill>
                  <a:srgbClr val="000000"/>
                </a:solidFill>
                <a:ea typeface="Calibri Regular" charset="0"/>
                <a:cs typeface="Calibri Regular" charset="0"/>
                <a:sym typeface="Shadows Into Light"/>
              </a:rPr>
              <a:t>conclusion</a:t>
            </a:r>
            <a:r>
              <a:rPr lang="en" sz="3000" dirty="0">
                <a:solidFill>
                  <a:srgbClr val="FF9900"/>
                </a:solidFill>
                <a:ea typeface="Calibri Regular" charset="0"/>
                <a:cs typeface="Calibri Regular" charset="0"/>
                <a:sym typeface="Shadows Into Light"/>
              </a:rPr>
              <a:t> </a:t>
            </a:r>
            <a:r>
              <a:rPr lang="en" sz="3000" dirty="0">
                <a:solidFill>
                  <a:srgbClr val="000000"/>
                </a:solidFill>
                <a:ea typeface="Calibri Regular" charset="0"/>
                <a:cs typeface="Calibri Regular" charset="0"/>
                <a:sym typeface="Shadows Into Light"/>
              </a:rPr>
              <a:t>are</a:t>
            </a:r>
            <a:r>
              <a:rPr lang="en" sz="3000" dirty="0">
                <a:solidFill>
                  <a:srgbClr val="FF9900"/>
                </a:solidFill>
                <a:ea typeface="Calibri Regular" charset="0"/>
                <a:cs typeface="Calibri Regular" charset="0"/>
                <a:sym typeface="Shadows Into Light"/>
              </a:rPr>
              <a:t> type judgments</a:t>
            </a:r>
            <a:r>
              <a:rPr lang="en" sz="3000" dirty="0">
                <a:solidFill>
                  <a:srgbClr val="000000"/>
                </a:solidFill>
                <a:ea typeface="Calibri Regular" charset="0"/>
                <a:cs typeface="Calibri Regular" charset="0"/>
                <a:sym typeface="Shadows Into Light"/>
              </a:rPr>
              <a:t>:</a:t>
            </a:r>
            <a:br>
              <a:rPr lang="en" dirty="0">
                <a:ea typeface="Calibri Regular" charset="0"/>
                <a:cs typeface="Calibri Regular" charset="0"/>
                <a:sym typeface="Shadows Into Light"/>
              </a:rPr>
            </a:br>
            <a:endParaRPr lang="en" sz="2600" dirty="0">
              <a:ea typeface="Calibri Regular" charset="0"/>
              <a:cs typeface="Calibri Regular" charset="0"/>
              <a:sym typeface="Shadows Into Light"/>
            </a:endParaRPr>
          </a:p>
          <a:p>
            <a:pPr marL="0" indent="0">
              <a:spcBef>
                <a:spcPts val="0"/>
              </a:spcBef>
              <a:spcAft>
                <a:spcPts val="0"/>
              </a:spcAft>
              <a:buNone/>
            </a:pPr>
            <a:r>
              <a:rPr lang="en" sz="2600" dirty="0">
                <a:latin typeface="Calibri Regular" charset="0"/>
                <a:ea typeface="Calibri Regular" charset="0"/>
                <a:cs typeface="Calibri Regular" charset="0"/>
                <a:sym typeface="Shadows Into Light"/>
              </a:rPr>
              <a:t>			</a:t>
            </a:r>
            <a:r>
              <a:rPr lang="en" sz="2600" dirty="0">
                <a:solidFill>
                  <a:srgbClr val="0000FF"/>
                </a:solidFill>
                <a:latin typeface="Calibri Regular" charset="0"/>
                <a:ea typeface="Calibri Regular" charset="0"/>
                <a:cs typeface="Calibri Regular" charset="0"/>
                <a:sym typeface="Shadows Into Light"/>
              </a:rPr>
              <a:t>			</a:t>
            </a:r>
            <a:r>
              <a:rPr lang="en" sz="2600" dirty="0">
                <a:solidFill>
                  <a:srgbClr val="0000FF"/>
                </a:solidFill>
                <a:latin typeface="Consolas"/>
                <a:ea typeface="Consolas"/>
                <a:cs typeface="Consolas"/>
                <a:sym typeface="Consolas"/>
              </a:rPr>
              <a:t>|- e : t</a:t>
            </a:r>
          </a:p>
          <a:p>
            <a:pPr marL="0" indent="0">
              <a:spcBef>
                <a:spcPts val="0"/>
              </a:spcBef>
              <a:spcAft>
                <a:spcPts val="0"/>
              </a:spcAft>
              <a:buNone/>
            </a:pPr>
            <a:endParaRPr sz="2600" dirty="0">
              <a:latin typeface="Calibri Regular" charset="0"/>
              <a:ea typeface="Calibri Regular" charset="0"/>
              <a:cs typeface="Calibri Regular" charset="0"/>
              <a:sym typeface="Shadows Into Light"/>
            </a:endParaRPr>
          </a:p>
          <a:p>
            <a:pPr marL="457200" indent="-393700">
              <a:spcBef>
                <a:spcPts val="0"/>
              </a:spcBef>
              <a:spcAft>
                <a:spcPts val="0"/>
              </a:spcAft>
              <a:buFont typeface="Shadows Into Light"/>
            </a:pPr>
            <a:r>
              <a:rPr lang="en" sz="3000" dirty="0">
                <a:solidFill>
                  <a:srgbClr val="0000FF"/>
                </a:solidFill>
                <a:latin typeface="Consolas"/>
                <a:ea typeface="Consolas"/>
                <a:cs typeface="Consolas"/>
                <a:sym typeface="Consolas"/>
              </a:rPr>
              <a:t>|-</a:t>
            </a:r>
            <a:r>
              <a:rPr lang="en" sz="3000" dirty="0">
                <a:solidFill>
                  <a:srgbClr val="0000FF"/>
                </a:solidFill>
                <a:latin typeface="Calibri Regular" charset="0"/>
                <a:ea typeface="Calibri Regular" charset="0"/>
                <a:cs typeface="Calibri Regular" charset="0"/>
                <a:sym typeface="Shadows Into Light"/>
              </a:rPr>
              <a:t> </a:t>
            </a:r>
            <a:r>
              <a:rPr lang="en" sz="3000" dirty="0">
                <a:ea typeface="Calibri Regular" charset="0"/>
                <a:cs typeface="Calibri Regular" charset="0"/>
                <a:sym typeface="Shadows Into Light"/>
              </a:rPr>
              <a:t>means</a:t>
            </a:r>
            <a:r>
              <a:rPr lang="en" sz="3000" dirty="0">
                <a:solidFill>
                  <a:srgbClr val="9900FF"/>
                </a:solidFill>
                <a:ea typeface="Calibri Regular" charset="0"/>
                <a:cs typeface="Calibri Regular" charset="0"/>
                <a:sym typeface="Shadows Into Light"/>
              </a:rPr>
              <a:t> </a:t>
            </a:r>
            <a:r>
              <a:rPr lang="en" sz="3000" dirty="0">
                <a:solidFill>
                  <a:srgbClr val="000000"/>
                </a:solidFill>
                <a:ea typeface="Calibri Regular" charset="0"/>
                <a:cs typeface="Calibri Regular" charset="0"/>
                <a:sym typeface="Shadows Into Light"/>
              </a:rPr>
              <a:t>“it is provable that…”</a:t>
            </a:r>
          </a:p>
        </p:txBody>
      </p:sp>
      <p:cxnSp>
        <p:nvCxnSpPr>
          <p:cNvPr id="199" name="Shape 199"/>
          <p:cNvCxnSpPr/>
          <p:nvPr/>
        </p:nvCxnSpPr>
        <p:spPr>
          <a:xfrm flipV="1">
            <a:off x="1528580" y="2971801"/>
            <a:ext cx="5929493" cy="8875"/>
          </a:xfrm>
          <a:prstGeom prst="straightConnector1">
            <a:avLst/>
          </a:prstGeom>
          <a:noFill/>
          <a:ln w="25400" cap="flat" cmpd="sng">
            <a:solidFill>
              <a:srgbClr val="0000FF"/>
            </a:solidFill>
            <a:prstDash val="solid"/>
            <a:round/>
            <a:headEnd type="none" w="lg" len="lg"/>
            <a:tailEnd type="none"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ea typeface="Calibri Regular" charset="0"/>
                <a:cs typeface="Calibri Regular" charset="0"/>
                <a:sym typeface="Shadows Into Light"/>
              </a:rPr>
              <a:t>Rules for Integers</a:t>
            </a:r>
          </a:p>
        </p:txBody>
      </p:sp>
      <p:sp>
        <p:nvSpPr>
          <p:cNvPr id="205" name="Shape 205"/>
          <p:cNvSpPr txBox="1">
            <a:spLocks noGrp="1"/>
          </p:cNvSpPr>
          <p:nvPr>
            <p:ph idx="1"/>
          </p:nvPr>
        </p:nvSpPr>
        <p:spPr>
          <a:xfrm>
            <a:off x="1248312" y="1818450"/>
            <a:ext cx="5813999" cy="1962600"/>
          </a:xfrm>
          <a:prstGeom prst="rect">
            <a:avLst/>
          </a:prstGeom>
          <a:noFill/>
          <a:ln>
            <a:noFill/>
          </a:ln>
        </p:spPr>
        <p:txBody>
          <a:bodyPr lIns="91425" tIns="45700" rIns="91425" bIns="45700" anchor="ctr" anchorCtr="0">
            <a:noAutofit/>
          </a:bodyPr>
          <a:lstStyle/>
          <a:p>
            <a:pPr marL="0" indent="0" algn="ctr">
              <a:lnSpc>
                <a:spcPct val="100000"/>
              </a:lnSpc>
              <a:spcBef>
                <a:spcPts val="0"/>
              </a:spcBef>
              <a:spcAft>
                <a:spcPts val="0"/>
              </a:spcAft>
              <a:buNone/>
            </a:pPr>
            <a:endParaRPr sz="2600" dirty="0">
              <a:solidFill>
                <a:srgbClr val="0000FF"/>
              </a:solidFill>
              <a:latin typeface="Calibri Regular" charset="0"/>
              <a:ea typeface="Calibri Regular" charset="0"/>
              <a:cs typeface="Calibri Regular" charset="0"/>
              <a:sym typeface="Shadows Into Light"/>
            </a:endParaRPr>
          </a:p>
          <a:p>
            <a:pPr marL="0" indent="0" algn="ctr">
              <a:lnSpc>
                <a:spcPct val="100000"/>
              </a:lnSpc>
              <a:spcBef>
                <a:spcPts val="0"/>
              </a:spcBef>
              <a:spcAft>
                <a:spcPts val="0"/>
              </a:spcAft>
              <a:buNone/>
            </a:pPr>
            <a:r>
              <a:rPr lang="en" sz="2600" dirty="0">
                <a:solidFill>
                  <a:srgbClr val="0000FF"/>
                </a:solidFill>
                <a:latin typeface="Consolas"/>
                <a:ea typeface="Consolas"/>
                <a:cs typeface="Consolas"/>
                <a:sym typeface="Consolas"/>
              </a:rPr>
              <a:t>|- </a:t>
            </a:r>
            <a:r>
              <a:rPr lang="en" sz="2600" dirty="0" err="1">
                <a:solidFill>
                  <a:srgbClr val="0000FF"/>
                </a:solidFill>
                <a:latin typeface="Consolas"/>
                <a:ea typeface="Consolas"/>
                <a:cs typeface="Consolas"/>
                <a:sym typeface="Consolas"/>
              </a:rPr>
              <a:t>i</a:t>
            </a:r>
            <a:r>
              <a:rPr lang="en" sz="2600" dirty="0">
                <a:solidFill>
                  <a:srgbClr val="0000FF"/>
                </a:solidFill>
                <a:latin typeface="Consolas"/>
                <a:ea typeface="Consolas"/>
                <a:cs typeface="Consolas"/>
                <a:sym typeface="Consolas"/>
              </a:rPr>
              <a:t> : </a:t>
            </a:r>
            <a:r>
              <a:rPr lang="en" sz="2600" dirty="0" err="1">
                <a:solidFill>
                  <a:srgbClr val="0000FF"/>
                </a:solidFill>
                <a:latin typeface="Consolas"/>
                <a:ea typeface="Consolas"/>
                <a:cs typeface="Consolas"/>
                <a:sym typeface="Consolas"/>
              </a:rPr>
              <a:t>int</a:t>
            </a:r>
            <a:endParaRPr lang="en" sz="2600" dirty="0">
              <a:solidFill>
                <a:srgbClr val="0000FF"/>
              </a:solidFill>
              <a:latin typeface="Consolas"/>
              <a:ea typeface="Consolas"/>
              <a:cs typeface="Consolas"/>
              <a:sym typeface="Consolas"/>
            </a:endParaRPr>
          </a:p>
        </p:txBody>
      </p:sp>
      <p:sp>
        <p:nvSpPr>
          <p:cNvPr id="206" name="Shape 206"/>
          <p:cNvSpPr txBox="1">
            <a:spLocks noGrp="1"/>
          </p:cNvSpPr>
          <p:nvPr>
            <p:ph type="body" idx="4294967295"/>
          </p:nvPr>
        </p:nvSpPr>
        <p:spPr>
          <a:xfrm>
            <a:off x="1297811" y="3765550"/>
            <a:ext cx="5813425" cy="1963738"/>
          </a:xfrm>
          <a:prstGeom prst="rect">
            <a:avLst/>
          </a:prstGeom>
          <a:noFill/>
          <a:ln>
            <a:noFill/>
          </a:ln>
        </p:spPr>
        <p:txBody>
          <a:bodyPr lIns="91425" tIns="45700" rIns="91425" bIns="45700" anchor="ctr" anchorCtr="0">
            <a:noAutofit/>
          </a:bodyPr>
          <a:lstStyle/>
          <a:p>
            <a:pPr marL="0" indent="0" algn="ctr">
              <a:spcAft>
                <a:spcPts val="0"/>
              </a:spcAft>
              <a:buNone/>
            </a:pPr>
            <a:r>
              <a:rPr lang="en" sz="2600" dirty="0">
                <a:solidFill>
                  <a:srgbClr val="0000FF"/>
                </a:solidFill>
                <a:latin typeface="Consolas"/>
                <a:ea typeface="Consolas"/>
                <a:cs typeface="Consolas"/>
                <a:sym typeface="Consolas"/>
              </a:rPr>
              <a:t>|- e1</a:t>
            </a:r>
            <a:r>
              <a:rPr lang="en" sz="2600" baseline="-25000" dirty="0">
                <a:solidFill>
                  <a:srgbClr val="0000FF"/>
                </a:solidFill>
                <a:latin typeface="Consolas"/>
                <a:ea typeface="Consolas"/>
                <a:cs typeface="Consolas"/>
                <a:sym typeface="Consolas"/>
              </a:rPr>
              <a:t> </a:t>
            </a:r>
            <a:r>
              <a:rPr lang="en" sz="2600" dirty="0">
                <a:solidFill>
                  <a:srgbClr val="0000FF"/>
                </a:solidFill>
                <a:latin typeface="Consolas"/>
                <a:ea typeface="Consolas"/>
                <a:cs typeface="Consolas"/>
                <a:sym typeface="Consolas"/>
              </a:rPr>
              <a:t>: </a:t>
            </a:r>
            <a:r>
              <a:rPr lang="en" sz="2600" dirty="0" err="1">
                <a:solidFill>
                  <a:srgbClr val="0000FF"/>
                </a:solidFill>
                <a:latin typeface="Consolas"/>
                <a:ea typeface="Consolas"/>
                <a:cs typeface="Consolas"/>
                <a:sym typeface="Consolas"/>
              </a:rPr>
              <a:t>int</a:t>
            </a:r>
            <a:r>
              <a:rPr lang="en" sz="2600" dirty="0">
                <a:solidFill>
                  <a:srgbClr val="0000FF"/>
                </a:solidFill>
                <a:latin typeface="Consolas"/>
                <a:ea typeface="Consolas"/>
                <a:cs typeface="Consolas"/>
                <a:sym typeface="Consolas"/>
              </a:rPr>
              <a:t>     |- e2</a:t>
            </a:r>
            <a:r>
              <a:rPr lang="en" sz="2600" baseline="-25000" dirty="0">
                <a:solidFill>
                  <a:srgbClr val="0000FF"/>
                </a:solidFill>
                <a:latin typeface="Consolas"/>
                <a:ea typeface="Consolas"/>
                <a:cs typeface="Consolas"/>
                <a:sym typeface="Consolas"/>
              </a:rPr>
              <a:t> </a:t>
            </a:r>
            <a:r>
              <a:rPr lang="en" sz="2600" dirty="0">
                <a:solidFill>
                  <a:srgbClr val="0000FF"/>
                </a:solidFill>
                <a:latin typeface="Consolas"/>
                <a:ea typeface="Consolas"/>
                <a:cs typeface="Consolas"/>
                <a:sym typeface="Consolas"/>
              </a:rPr>
              <a:t>: </a:t>
            </a:r>
            <a:r>
              <a:rPr lang="en" sz="2600" dirty="0" err="1">
                <a:solidFill>
                  <a:srgbClr val="0000FF"/>
                </a:solidFill>
                <a:latin typeface="Consolas"/>
                <a:ea typeface="Consolas"/>
                <a:cs typeface="Consolas"/>
                <a:sym typeface="Consolas"/>
              </a:rPr>
              <a:t>int</a:t>
            </a:r>
            <a:br>
              <a:rPr lang="en" sz="2600" dirty="0">
                <a:solidFill>
                  <a:srgbClr val="0000FF"/>
                </a:solidFill>
                <a:latin typeface="Consolas"/>
                <a:ea typeface="Consolas"/>
                <a:cs typeface="Consolas"/>
                <a:sym typeface="Consolas"/>
              </a:rPr>
            </a:br>
            <a:endParaRPr lang="en" sz="2600" dirty="0">
              <a:solidFill>
                <a:srgbClr val="0000FF"/>
              </a:solidFill>
              <a:latin typeface="Consolas"/>
              <a:ea typeface="Consolas"/>
              <a:cs typeface="Consolas"/>
              <a:sym typeface="Consolas"/>
            </a:endParaRPr>
          </a:p>
          <a:p>
            <a:pPr marL="0" indent="0" algn="ctr">
              <a:spcAft>
                <a:spcPts val="0"/>
              </a:spcAft>
              <a:buNone/>
            </a:pPr>
            <a:r>
              <a:rPr lang="en" sz="2600" dirty="0">
                <a:solidFill>
                  <a:srgbClr val="0000FF"/>
                </a:solidFill>
                <a:latin typeface="Consolas"/>
                <a:ea typeface="Consolas"/>
                <a:cs typeface="Consolas"/>
                <a:sym typeface="Consolas"/>
              </a:rPr>
              <a:t>|- e1</a:t>
            </a:r>
            <a:r>
              <a:rPr lang="en" sz="2600" baseline="-25000" dirty="0">
                <a:solidFill>
                  <a:srgbClr val="0000FF"/>
                </a:solidFill>
                <a:latin typeface="Consolas"/>
                <a:ea typeface="Consolas"/>
                <a:cs typeface="Consolas"/>
                <a:sym typeface="Consolas"/>
              </a:rPr>
              <a:t> </a:t>
            </a:r>
            <a:r>
              <a:rPr lang="en" sz="2600" dirty="0">
                <a:solidFill>
                  <a:srgbClr val="0000FF"/>
                </a:solidFill>
                <a:latin typeface="Consolas"/>
                <a:ea typeface="Consolas"/>
                <a:cs typeface="Consolas"/>
                <a:sym typeface="Consolas"/>
              </a:rPr>
              <a:t>+ e2</a:t>
            </a:r>
            <a:r>
              <a:rPr lang="en" sz="2600" baseline="-25000" dirty="0">
                <a:solidFill>
                  <a:srgbClr val="0000FF"/>
                </a:solidFill>
                <a:latin typeface="Consolas"/>
                <a:ea typeface="Consolas"/>
                <a:cs typeface="Consolas"/>
                <a:sym typeface="Consolas"/>
              </a:rPr>
              <a:t> </a:t>
            </a:r>
            <a:r>
              <a:rPr lang="en" sz="2600" dirty="0">
                <a:solidFill>
                  <a:srgbClr val="0000FF"/>
                </a:solidFill>
                <a:latin typeface="Consolas"/>
                <a:ea typeface="Consolas"/>
                <a:cs typeface="Consolas"/>
                <a:sym typeface="Consolas"/>
              </a:rPr>
              <a:t>: </a:t>
            </a:r>
            <a:r>
              <a:rPr lang="en" sz="2600" dirty="0" err="1">
                <a:solidFill>
                  <a:srgbClr val="0000FF"/>
                </a:solidFill>
                <a:latin typeface="Consolas"/>
                <a:ea typeface="Consolas"/>
                <a:cs typeface="Consolas"/>
                <a:sym typeface="Consolas"/>
              </a:rPr>
              <a:t>int</a:t>
            </a:r>
            <a:endParaRPr lang="en" sz="2600" dirty="0">
              <a:solidFill>
                <a:srgbClr val="0000FF"/>
              </a:solidFill>
              <a:latin typeface="Consolas"/>
              <a:ea typeface="Consolas"/>
              <a:cs typeface="Consolas"/>
              <a:sym typeface="Consolas"/>
            </a:endParaRPr>
          </a:p>
        </p:txBody>
      </p:sp>
      <p:sp>
        <p:nvSpPr>
          <p:cNvPr id="207" name="Shape 207"/>
          <p:cNvSpPr txBox="1">
            <a:spLocks noGrp="1"/>
          </p:cNvSpPr>
          <p:nvPr>
            <p:ph type="body" idx="4294967295"/>
          </p:nvPr>
        </p:nvSpPr>
        <p:spPr>
          <a:xfrm>
            <a:off x="7015986" y="2351731"/>
            <a:ext cx="1254125" cy="536575"/>
          </a:xfrm>
          <a:prstGeom prst="rect">
            <a:avLst/>
          </a:prstGeom>
          <a:noFill/>
          <a:ln>
            <a:noFill/>
          </a:ln>
        </p:spPr>
        <p:txBody>
          <a:bodyPr lIns="91425" tIns="45700" rIns="91425" bIns="45700" anchor="t" anchorCtr="0">
            <a:noAutofit/>
          </a:bodyPr>
          <a:lstStyle/>
          <a:p>
            <a:pPr marL="0" indent="0">
              <a:spcAft>
                <a:spcPts val="0"/>
              </a:spcAft>
              <a:buNone/>
            </a:pPr>
            <a:r>
              <a:rPr lang="en" sz="2600" dirty="0">
                <a:solidFill>
                  <a:schemeClr val="accent6"/>
                </a:solidFill>
                <a:latin typeface="Consolas"/>
                <a:ea typeface="Consolas"/>
                <a:cs typeface="Consolas"/>
                <a:sym typeface="Consolas"/>
              </a:rPr>
              <a:t>[</a:t>
            </a:r>
            <a:r>
              <a:rPr lang="en" sz="2600" dirty="0" err="1">
                <a:solidFill>
                  <a:schemeClr val="accent6"/>
                </a:solidFill>
                <a:latin typeface="Consolas"/>
                <a:ea typeface="Consolas"/>
                <a:cs typeface="Consolas"/>
                <a:sym typeface="Consolas"/>
              </a:rPr>
              <a:t>Int</a:t>
            </a:r>
            <a:r>
              <a:rPr lang="en" sz="2600" dirty="0">
                <a:solidFill>
                  <a:schemeClr val="accent6"/>
                </a:solidFill>
                <a:latin typeface="Consolas"/>
                <a:ea typeface="Consolas"/>
                <a:cs typeface="Consolas"/>
                <a:sym typeface="Consolas"/>
              </a:rPr>
              <a:t>]</a:t>
            </a:r>
          </a:p>
        </p:txBody>
      </p:sp>
      <p:sp>
        <p:nvSpPr>
          <p:cNvPr id="210" name="Shape 210"/>
          <p:cNvSpPr txBox="1">
            <a:spLocks noGrp="1"/>
          </p:cNvSpPr>
          <p:nvPr>
            <p:ph type="body" idx="4294967295"/>
          </p:nvPr>
        </p:nvSpPr>
        <p:spPr>
          <a:xfrm>
            <a:off x="6950899" y="4479662"/>
            <a:ext cx="1319212" cy="566738"/>
          </a:xfrm>
          <a:prstGeom prst="rect">
            <a:avLst/>
          </a:prstGeom>
          <a:noFill/>
          <a:ln>
            <a:noFill/>
          </a:ln>
        </p:spPr>
        <p:txBody>
          <a:bodyPr lIns="91425" tIns="45700" rIns="91425" bIns="45700" anchor="t" anchorCtr="0">
            <a:noAutofit/>
          </a:bodyPr>
          <a:lstStyle/>
          <a:p>
            <a:pPr marL="0" indent="0">
              <a:spcAft>
                <a:spcPts val="0"/>
              </a:spcAft>
              <a:buNone/>
            </a:pPr>
            <a:r>
              <a:rPr lang="en" sz="2600" dirty="0">
                <a:solidFill>
                  <a:schemeClr val="accent6"/>
                </a:solidFill>
                <a:latin typeface="Consolas"/>
                <a:ea typeface="Consolas"/>
                <a:cs typeface="Consolas"/>
                <a:sym typeface="Consolas"/>
              </a:rPr>
              <a:t>[Add]</a:t>
            </a:r>
          </a:p>
        </p:txBody>
      </p:sp>
      <p:cxnSp>
        <p:nvCxnSpPr>
          <p:cNvPr id="208" name="Shape 208"/>
          <p:cNvCxnSpPr/>
          <p:nvPr/>
        </p:nvCxnSpPr>
        <p:spPr>
          <a:xfrm rot="10800000" flipH="1">
            <a:off x="1629311" y="4733774"/>
            <a:ext cx="5103600" cy="13800"/>
          </a:xfrm>
          <a:prstGeom prst="straightConnector1">
            <a:avLst/>
          </a:prstGeom>
          <a:noFill/>
          <a:ln w="25400" cap="flat" cmpd="sng">
            <a:solidFill>
              <a:srgbClr val="0000FF"/>
            </a:solidFill>
            <a:prstDash val="solid"/>
            <a:round/>
            <a:headEnd type="none" w="lg" len="lg"/>
            <a:tailEnd type="none" w="lg" len="lg"/>
          </a:ln>
        </p:spPr>
      </p:cxnSp>
      <p:cxnSp>
        <p:nvCxnSpPr>
          <p:cNvPr id="209" name="Shape 209"/>
          <p:cNvCxnSpPr/>
          <p:nvPr/>
        </p:nvCxnSpPr>
        <p:spPr>
          <a:xfrm>
            <a:off x="2886611" y="2606950"/>
            <a:ext cx="2534700" cy="900"/>
          </a:xfrm>
          <a:prstGeom prst="straightConnector1">
            <a:avLst/>
          </a:prstGeom>
          <a:noFill/>
          <a:ln w="25400" cap="flat" cmpd="sng">
            <a:solidFill>
              <a:srgbClr val="0000FF"/>
            </a:solidFill>
            <a:prstDash val="solid"/>
            <a:round/>
            <a:headEnd type="none" w="lg" len="lg"/>
            <a:tailEnd type="none"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6">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6">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build="p"/>
      <p:bldP spid="206" grpId="0" uiExpand="1" build="p"/>
      <p:bldP spid="207" grpId="0" build="p"/>
      <p:bldP spid="21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ea typeface="Calibri Regular" charset="0"/>
                <a:cs typeface="Calibri Regular" charset="0"/>
                <a:sym typeface="Shadows Into Light"/>
              </a:rPr>
              <a:t>Rules for Integers</a:t>
            </a:r>
          </a:p>
        </p:txBody>
      </p:sp>
      <p:sp>
        <p:nvSpPr>
          <p:cNvPr id="216" name="Shape 216"/>
          <p:cNvSpPr txBox="1">
            <a:spLocks noGrp="1"/>
          </p:cNvSpPr>
          <p:nvPr>
            <p:ph idx="1"/>
          </p:nvPr>
        </p:nvSpPr>
        <p:spPr>
          <a:prstGeom prst="rect">
            <a:avLst/>
          </a:prstGeom>
          <a:noFill/>
          <a:ln>
            <a:noFill/>
          </a:ln>
        </p:spPr>
        <p:txBody>
          <a:bodyPr lIns="91425" tIns="45700" rIns="91425" bIns="45700" anchor="t" anchorCtr="0">
            <a:noAutofit/>
          </a:bodyPr>
          <a:lstStyle/>
          <a:p>
            <a:pPr marL="457200" indent="-381000">
              <a:spcBef>
                <a:spcPts val="600"/>
              </a:spcBef>
              <a:spcAft>
                <a:spcPts val="0"/>
              </a:spcAft>
              <a:buFont typeface="Shadows Into Light"/>
            </a:pPr>
            <a:r>
              <a:rPr lang="en" sz="3000" dirty="0">
                <a:ea typeface="Calibri Regular" charset="0"/>
                <a:cs typeface="Calibri Regular" charset="0"/>
                <a:sym typeface="Shadows Into Light"/>
              </a:rPr>
              <a:t>Templates for how to type integers and sums</a:t>
            </a:r>
          </a:p>
          <a:p>
            <a:pPr marL="0" indent="0">
              <a:spcBef>
                <a:spcPts val="600"/>
              </a:spcBef>
              <a:spcAft>
                <a:spcPts val="0"/>
              </a:spcAft>
              <a:buNone/>
            </a:pPr>
            <a:endParaRPr dirty="0">
              <a:ea typeface="Calibri Regular" charset="0"/>
              <a:cs typeface="Calibri Regular" charset="0"/>
              <a:sym typeface="Shadows Into Light"/>
            </a:endParaRPr>
          </a:p>
          <a:p>
            <a:pPr marL="457200" indent="-381000">
              <a:spcBef>
                <a:spcPts val="600"/>
              </a:spcBef>
              <a:spcAft>
                <a:spcPts val="0"/>
              </a:spcAft>
              <a:buFont typeface="Shadows Into Light"/>
            </a:pPr>
            <a:r>
              <a:rPr lang="en" sz="3000" dirty="0">
                <a:ea typeface="Calibri Regular" charset="0"/>
                <a:cs typeface="Calibri Regular" charset="0"/>
                <a:sym typeface="Shadows Into Light"/>
              </a:rPr>
              <a:t>Filling in templates produces complete </a:t>
            </a:r>
            <a:r>
              <a:rPr lang="en" sz="3000" dirty="0" err="1">
                <a:ea typeface="Calibri Regular" charset="0"/>
                <a:cs typeface="Calibri Regular" charset="0"/>
                <a:sym typeface="Shadows Into Light"/>
              </a:rPr>
              <a:t>typings</a:t>
            </a:r>
            <a:endParaRPr lang="en" sz="3000" dirty="0">
              <a:ea typeface="Calibri Regular" charset="0"/>
              <a:cs typeface="Calibri Regular" charset="0"/>
              <a:sym typeface="Shadows Into Light"/>
            </a:endParaRPr>
          </a:p>
          <a:p>
            <a:pPr marL="0" indent="0">
              <a:spcBef>
                <a:spcPts val="600"/>
              </a:spcBef>
              <a:spcAft>
                <a:spcPts val="0"/>
              </a:spcAft>
              <a:buNone/>
            </a:pPr>
            <a:endParaRPr dirty="0">
              <a:ea typeface="Calibri Regular" charset="0"/>
              <a:cs typeface="Calibri Regular" charset="0"/>
              <a:sym typeface="Shadows Into Light"/>
            </a:endParaRPr>
          </a:p>
          <a:p>
            <a:pPr marL="457200" indent="-381000">
              <a:spcBef>
                <a:spcPts val="600"/>
              </a:spcBef>
              <a:spcAft>
                <a:spcPts val="0"/>
              </a:spcAft>
              <a:buClr>
                <a:srgbClr val="000000"/>
              </a:buClr>
              <a:buFont typeface="Shadows Into Light"/>
            </a:pPr>
            <a:r>
              <a:rPr lang="en" sz="3000" dirty="0">
                <a:solidFill>
                  <a:srgbClr val="000000"/>
                </a:solidFill>
                <a:ea typeface="Calibri Regular" charset="0"/>
                <a:cs typeface="Calibri Regular" charset="0"/>
                <a:sym typeface="Shadows Into Light"/>
              </a:rPr>
              <a:t>Note that:</a:t>
            </a:r>
          </a:p>
          <a:p>
            <a:pPr marL="914400" lvl="1" indent="-381000">
              <a:spcBef>
                <a:spcPts val="600"/>
              </a:spcBef>
              <a:spcAft>
                <a:spcPts val="0"/>
              </a:spcAft>
              <a:buSzPct val="100000"/>
              <a:buFont typeface="Shadows Into Light"/>
            </a:pPr>
            <a:r>
              <a:rPr lang="en" sz="2800" dirty="0">
                <a:solidFill>
                  <a:srgbClr val="FF9900"/>
                </a:solidFill>
                <a:ea typeface="Calibri Regular" charset="0"/>
                <a:cs typeface="Calibri Regular" charset="0"/>
                <a:sym typeface="Shadows Into Light"/>
              </a:rPr>
              <a:t>Hypotheses</a:t>
            </a:r>
            <a:r>
              <a:rPr lang="en" sz="2800" dirty="0">
                <a:ea typeface="Calibri Regular" charset="0"/>
                <a:cs typeface="Calibri Regular" charset="0"/>
                <a:sym typeface="Shadows Into Light"/>
              </a:rPr>
              <a:t> state facts about </a:t>
            </a:r>
            <a:r>
              <a:rPr lang="en" sz="2800" dirty="0">
                <a:solidFill>
                  <a:srgbClr val="FF9900"/>
                </a:solidFill>
                <a:ea typeface="Calibri Regular" charset="0"/>
                <a:cs typeface="Calibri Regular" charset="0"/>
                <a:sym typeface="Shadows Into Light"/>
              </a:rPr>
              <a:t>sub-expressions</a:t>
            </a:r>
            <a:endParaRPr lang="en-US" sz="2800" dirty="0">
              <a:solidFill>
                <a:srgbClr val="FF9900"/>
              </a:solidFill>
              <a:ea typeface="Calibri Regular" charset="0"/>
              <a:cs typeface="Calibri Regular" charset="0"/>
              <a:sym typeface="Shadows Into Light"/>
            </a:endParaRPr>
          </a:p>
          <a:p>
            <a:pPr marL="914400" lvl="1" indent="-381000">
              <a:spcBef>
                <a:spcPts val="600"/>
              </a:spcBef>
              <a:spcAft>
                <a:spcPts val="0"/>
              </a:spcAft>
              <a:buSzPct val="100000"/>
              <a:buFont typeface="Shadows Into Light"/>
            </a:pPr>
            <a:r>
              <a:rPr lang="en" sz="2800" dirty="0">
                <a:solidFill>
                  <a:srgbClr val="FF9900"/>
                </a:solidFill>
                <a:ea typeface="Calibri Regular" charset="0"/>
                <a:cs typeface="Calibri Regular" charset="0"/>
                <a:sym typeface="Shadows Into Light"/>
              </a:rPr>
              <a:t>Conclusions</a:t>
            </a:r>
            <a:r>
              <a:rPr lang="en" sz="2800" dirty="0">
                <a:ea typeface="Calibri Regular" charset="0"/>
                <a:cs typeface="Calibri Regular" charset="0"/>
                <a:sym typeface="Shadows Into Light"/>
              </a:rPr>
              <a:t> state facts about</a:t>
            </a:r>
            <a:r>
              <a:rPr lang="en" sz="2800" dirty="0">
                <a:solidFill>
                  <a:srgbClr val="FF9900"/>
                </a:solidFill>
                <a:ea typeface="Calibri Regular" charset="0"/>
                <a:cs typeface="Calibri Regular" charset="0"/>
                <a:sym typeface="Shadows Into Light"/>
              </a:rPr>
              <a:t> entire expression</a:t>
            </a:r>
          </a:p>
          <a:p>
            <a:pPr marL="0" indent="0">
              <a:spcBef>
                <a:spcPts val="600"/>
              </a:spcBef>
              <a:spcAft>
                <a:spcPts val="0"/>
              </a:spcAft>
              <a:buNone/>
            </a:pPr>
            <a:endParaRPr lang="en" sz="2200" dirty="0">
              <a:ea typeface="Calibri Regular" charset="0"/>
              <a:cs typeface="Calibri Regular" charset="0"/>
              <a:sym typeface="Shadows Into Light"/>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ea typeface="Calibri Regular" charset="0"/>
                <a:cs typeface="Calibri Regular" charset="0"/>
                <a:sym typeface="Shadows Into Light"/>
              </a:rPr>
              <a:t>Type Systems</a:t>
            </a:r>
          </a:p>
        </p:txBody>
      </p:sp>
      <p:sp>
        <p:nvSpPr>
          <p:cNvPr id="93" name="Shape 93"/>
          <p:cNvSpPr txBox="1">
            <a:spLocks noGrp="1"/>
          </p:cNvSpPr>
          <p:nvPr>
            <p:ph idx="1"/>
          </p:nvPr>
        </p:nvSpPr>
        <p:spPr>
          <a:prstGeom prst="rect">
            <a:avLst/>
          </a:prstGeom>
          <a:noFill/>
          <a:ln>
            <a:noFill/>
          </a:ln>
        </p:spPr>
        <p:txBody>
          <a:bodyPr lIns="91425" tIns="45700" rIns="91425" bIns="45700" anchor="t" anchorCtr="0">
            <a:noAutofit/>
          </a:bodyPr>
          <a:lstStyle/>
          <a:p>
            <a:pPr marL="457200" indent="-393700">
              <a:spcAft>
                <a:spcPts val="0"/>
              </a:spcAft>
              <a:buFont typeface="Shadows Into Light"/>
            </a:pPr>
            <a:r>
              <a:rPr lang="en" sz="3200" dirty="0">
                <a:ea typeface="Calibri Regular" charset="0"/>
                <a:cs typeface="Calibri Regular" charset="0"/>
                <a:sym typeface="Shadows Into Light"/>
              </a:rPr>
              <a:t>Most widely used form of static analysis</a:t>
            </a:r>
          </a:p>
          <a:p>
            <a:pPr marL="0" indent="0">
              <a:spcAft>
                <a:spcPts val="0"/>
              </a:spcAft>
              <a:buNone/>
            </a:pPr>
            <a:endParaRPr sz="2000" dirty="0">
              <a:ea typeface="Calibri Regular" charset="0"/>
              <a:cs typeface="Calibri Regular" charset="0"/>
              <a:sym typeface="Shadows Into Light"/>
            </a:endParaRPr>
          </a:p>
          <a:p>
            <a:pPr marL="457200" indent="-393700">
              <a:spcAft>
                <a:spcPts val="0"/>
              </a:spcAft>
              <a:buFont typeface="Shadows Into Light"/>
            </a:pPr>
            <a:r>
              <a:rPr lang="en" sz="3200" dirty="0">
                <a:ea typeface="Calibri Regular" charset="0"/>
                <a:cs typeface="Calibri Regular" charset="0"/>
                <a:sym typeface="Shadows Into Light"/>
              </a:rPr>
              <a:t>Part of nearly all mainstream languages</a:t>
            </a:r>
          </a:p>
          <a:p>
            <a:pPr marL="914400" lvl="1" indent="-393700">
              <a:spcAft>
                <a:spcPts val="0"/>
              </a:spcAft>
              <a:buSzPct val="100000"/>
              <a:buFont typeface="Shadows Into Light"/>
            </a:pPr>
            <a:r>
              <a:rPr lang="en" sz="3000" dirty="0">
                <a:ea typeface="Calibri Regular" charset="0"/>
                <a:cs typeface="Calibri Regular" charset="0"/>
                <a:sym typeface="Shadows Into Light"/>
              </a:rPr>
              <a:t>Important for quality</a:t>
            </a:r>
          </a:p>
        </p:txBody>
      </p:sp>
      <p:pic>
        <p:nvPicPr>
          <p:cNvPr id="94" name="Shape 94"/>
          <p:cNvPicPr preferRelativeResize="0"/>
          <p:nvPr/>
        </p:nvPicPr>
        <p:blipFill>
          <a:blip r:embed="rId3">
            <a:alphaModFix/>
          </a:blip>
          <a:stretch>
            <a:fillRect/>
          </a:stretch>
        </p:blipFill>
        <p:spPr>
          <a:xfrm>
            <a:off x="4759655" y="3361819"/>
            <a:ext cx="2861526" cy="2861526"/>
          </a:xfrm>
          <a:prstGeom prst="rect">
            <a:avLst/>
          </a:prstGeom>
          <a:noFill/>
          <a:ln>
            <a:noFill/>
          </a:ln>
        </p:spPr>
      </p:pic>
      <p:sp>
        <p:nvSpPr>
          <p:cNvPr id="95" name="Shape 95"/>
          <p:cNvSpPr txBox="1"/>
          <p:nvPr/>
        </p:nvSpPr>
        <p:spPr>
          <a:xfrm>
            <a:off x="5784667" y="4484694"/>
            <a:ext cx="811500" cy="420300"/>
          </a:xfrm>
          <a:prstGeom prst="rect">
            <a:avLst/>
          </a:prstGeom>
          <a:noFill/>
          <a:ln>
            <a:noFill/>
          </a:ln>
        </p:spPr>
        <p:txBody>
          <a:bodyPr lIns="91425" tIns="91425" rIns="91425" bIns="91425" anchor="t" anchorCtr="0">
            <a:noAutofit/>
          </a:bodyPr>
          <a:lstStyle/>
          <a:p>
            <a:pPr algn="ctr"/>
            <a:r>
              <a:rPr lang="en"/>
              <a:t>Type System</a:t>
            </a:r>
          </a:p>
        </p:txBody>
      </p:sp>
      <p:sp>
        <p:nvSpPr>
          <p:cNvPr id="96" name="Shape 96"/>
          <p:cNvSpPr txBox="1"/>
          <p:nvPr/>
        </p:nvSpPr>
        <p:spPr>
          <a:xfrm>
            <a:off x="5701481" y="3658820"/>
            <a:ext cx="1043099" cy="188399"/>
          </a:xfrm>
          <a:prstGeom prst="rect">
            <a:avLst/>
          </a:prstGeom>
          <a:noFill/>
          <a:ln>
            <a:noFill/>
          </a:ln>
        </p:spPr>
        <p:txBody>
          <a:bodyPr lIns="91425" tIns="91425" rIns="91425" bIns="91425" anchor="t" anchorCtr="0">
            <a:noAutofit/>
          </a:bodyPr>
          <a:lstStyle/>
          <a:p>
            <a:pPr algn="ctr"/>
            <a:r>
              <a:rPr lang="en"/>
              <a:t>Java</a:t>
            </a:r>
          </a:p>
        </p:txBody>
      </p:sp>
      <p:sp>
        <p:nvSpPr>
          <p:cNvPr id="97" name="Shape 97"/>
          <p:cNvSpPr txBox="1"/>
          <p:nvPr/>
        </p:nvSpPr>
        <p:spPr>
          <a:xfrm>
            <a:off x="4992843" y="4153044"/>
            <a:ext cx="847500" cy="174000"/>
          </a:xfrm>
          <a:prstGeom prst="rect">
            <a:avLst/>
          </a:prstGeom>
          <a:noFill/>
          <a:ln>
            <a:noFill/>
          </a:ln>
        </p:spPr>
        <p:txBody>
          <a:bodyPr lIns="91425" tIns="91425" rIns="91425" bIns="91425" anchor="t" anchorCtr="0">
            <a:noAutofit/>
          </a:bodyPr>
          <a:lstStyle/>
          <a:p>
            <a:pPr algn="ctr"/>
            <a:r>
              <a:rPr lang="en"/>
              <a:t>Python</a:t>
            </a:r>
          </a:p>
        </p:txBody>
      </p:sp>
      <p:sp>
        <p:nvSpPr>
          <p:cNvPr id="98" name="Shape 98"/>
          <p:cNvSpPr txBox="1"/>
          <p:nvPr/>
        </p:nvSpPr>
        <p:spPr>
          <a:xfrm>
            <a:off x="5212281" y="5085994"/>
            <a:ext cx="572399" cy="224700"/>
          </a:xfrm>
          <a:prstGeom prst="rect">
            <a:avLst/>
          </a:prstGeom>
          <a:noFill/>
          <a:ln>
            <a:noFill/>
          </a:ln>
        </p:spPr>
        <p:txBody>
          <a:bodyPr lIns="91425" tIns="91425" rIns="91425" bIns="91425" anchor="t" anchorCtr="0">
            <a:noAutofit/>
          </a:bodyPr>
          <a:lstStyle/>
          <a:p>
            <a:r>
              <a:rPr lang="en"/>
              <a:t>C</a:t>
            </a:r>
          </a:p>
        </p:txBody>
      </p:sp>
      <p:sp>
        <p:nvSpPr>
          <p:cNvPr id="99" name="Shape 99"/>
          <p:cNvSpPr txBox="1"/>
          <p:nvPr/>
        </p:nvSpPr>
        <p:spPr>
          <a:xfrm>
            <a:off x="5913281" y="5502394"/>
            <a:ext cx="619499" cy="282600"/>
          </a:xfrm>
          <a:prstGeom prst="rect">
            <a:avLst/>
          </a:prstGeom>
          <a:noFill/>
          <a:ln>
            <a:noFill/>
          </a:ln>
        </p:spPr>
        <p:txBody>
          <a:bodyPr lIns="91425" tIns="91425" rIns="91425" bIns="91425" anchor="t" anchorCtr="0">
            <a:noAutofit/>
          </a:bodyPr>
          <a:lstStyle/>
          <a:p>
            <a:r>
              <a:rPr lang="en"/>
              <a:t>C++</a:t>
            </a:r>
          </a:p>
        </p:txBody>
      </p:sp>
      <p:sp>
        <p:nvSpPr>
          <p:cNvPr id="100" name="Shape 100"/>
          <p:cNvSpPr txBox="1"/>
          <p:nvPr/>
        </p:nvSpPr>
        <p:spPr>
          <a:xfrm>
            <a:off x="6708406" y="5104145"/>
            <a:ext cx="572399" cy="188399"/>
          </a:xfrm>
          <a:prstGeom prst="rect">
            <a:avLst/>
          </a:prstGeom>
          <a:noFill/>
          <a:ln>
            <a:noFill/>
          </a:ln>
        </p:spPr>
        <p:txBody>
          <a:bodyPr lIns="91425" tIns="91425" rIns="91425" bIns="91425" anchor="t" anchorCtr="0">
            <a:noAutofit/>
          </a:bodyPr>
          <a:lstStyle/>
          <a:p>
            <a:pPr algn="ctr"/>
            <a:r>
              <a:rPr lang="en"/>
              <a:t>ML</a:t>
            </a:r>
          </a:p>
        </p:txBody>
      </p:sp>
      <p:sp>
        <p:nvSpPr>
          <p:cNvPr id="101" name="Shape 101"/>
          <p:cNvSpPr txBox="1"/>
          <p:nvPr/>
        </p:nvSpPr>
        <p:spPr>
          <a:xfrm>
            <a:off x="6708405" y="4145845"/>
            <a:ext cx="811500" cy="188399"/>
          </a:xfrm>
          <a:prstGeom prst="rect">
            <a:avLst/>
          </a:prstGeom>
          <a:noFill/>
          <a:ln>
            <a:noFill/>
          </a:ln>
        </p:spPr>
        <p:txBody>
          <a:bodyPr lIns="91425" tIns="91425" rIns="91425" bIns="91425" anchor="t" anchorCtr="0">
            <a:noAutofit/>
          </a:bodyPr>
          <a:lstStyle/>
          <a:p>
            <a:r>
              <a:rPr lang="en"/>
              <a:t>Ruby</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p:bldP spid="97" grpId="0"/>
      <p:bldP spid="98" grpId="0"/>
      <p:bldP spid="99" grpId="0"/>
      <p:bldP spid="100" grpId="0"/>
      <p:bldP spid="10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ea typeface="Calibri Regular" charset="0"/>
                <a:cs typeface="Calibri Regular" charset="0"/>
                <a:sym typeface="Shadows Into Light"/>
              </a:rPr>
              <a:t>Example: 1 + 2</a:t>
            </a:r>
          </a:p>
        </p:txBody>
      </p:sp>
      <p:sp>
        <p:nvSpPr>
          <p:cNvPr id="222" name="Shape 222"/>
          <p:cNvSpPr txBox="1">
            <a:spLocks noGrp="1"/>
          </p:cNvSpPr>
          <p:nvPr>
            <p:ph idx="1"/>
          </p:nvPr>
        </p:nvSpPr>
        <p:spPr>
          <a:xfrm>
            <a:off x="1240415" y="2874025"/>
            <a:ext cx="2452199" cy="642000"/>
          </a:xfrm>
          <a:prstGeom prst="rect">
            <a:avLst/>
          </a:prstGeom>
          <a:noFill/>
          <a:ln>
            <a:noFill/>
          </a:ln>
        </p:spPr>
        <p:txBody>
          <a:bodyPr lIns="91425" tIns="45700" rIns="91425" bIns="45700" anchor="ctr" anchorCtr="0">
            <a:noAutofit/>
          </a:bodyPr>
          <a:lstStyle/>
          <a:p>
            <a:pPr marL="0" indent="0" algn="ctr">
              <a:spcBef>
                <a:spcPts val="0"/>
              </a:spcBef>
              <a:buNone/>
            </a:pPr>
            <a:r>
              <a:rPr lang="en" sz="2600" dirty="0">
                <a:solidFill>
                  <a:srgbClr val="0000FF"/>
                </a:solidFill>
                <a:latin typeface="Consolas"/>
                <a:ea typeface="Consolas"/>
                <a:cs typeface="Consolas"/>
                <a:sym typeface="Consolas"/>
              </a:rPr>
              <a:t>|- 1 : </a:t>
            </a:r>
            <a:r>
              <a:rPr lang="en" sz="2600" dirty="0" err="1">
                <a:solidFill>
                  <a:srgbClr val="0000FF"/>
                </a:solidFill>
                <a:latin typeface="Consolas"/>
                <a:ea typeface="Consolas"/>
                <a:cs typeface="Consolas"/>
                <a:sym typeface="Consolas"/>
              </a:rPr>
              <a:t>int</a:t>
            </a:r>
            <a:endParaRPr lang="en" sz="2600" dirty="0">
              <a:solidFill>
                <a:srgbClr val="0000FF"/>
              </a:solidFill>
              <a:latin typeface="Consolas"/>
              <a:ea typeface="Consolas"/>
              <a:cs typeface="Consolas"/>
              <a:sym typeface="Consolas"/>
            </a:endParaRPr>
          </a:p>
        </p:txBody>
      </p:sp>
      <p:sp>
        <p:nvSpPr>
          <p:cNvPr id="223" name="Shape 223"/>
          <p:cNvSpPr txBox="1">
            <a:spLocks noGrp="1"/>
          </p:cNvSpPr>
          <p:nvPr>
            <p:ph type="body" idx="4294967295"/>
          </p:nvPr>
        </p:nvSpPr>
        <p:spPr>
          <a:xfrm>
            <a:off x="2446565" y="3714603"/>
            <a:ext cx="3867150" cy="835025"/>
          </a:xfrm>
          <a:prstGeom prst="rect">
            <a:avLst/>
          </a:prstGeom>
          <a:noFill/>
          <a:ln>
            <a:noFill/>
          </a:ln>
        </p:spPr>
        <p:txBody>
          <a:bodyPr lIns="91425" tIns="45700" rIns="91425" bIns="45700" anchor="ctr" anchorCtr="0">
            <a:noAutofit/>
          </a:bodyPr>
          <a:lstStyle/>
          <a:p>
            <a:pPr marL="0" indent="0" algn="ctr">
              <a:lnSpc>
                <a:spcPct val="100000"/>
              </a:lnSpc>
              <a:spcAft>
                <a:spcPts val="0"/>
              </a:spcAft>
              <a:buNone/>
            </a:pPr>
            <a:r>
              <a:rPr lang="en" sz="2600" dirty="0">
                <a:solidFill>
                  <a:srgbClr val="0000FF"/>
                </a:solidFill>
                <a:latin typeface="Consolas"/>
                <a:ea typeface="Consolas"/>
                <a:cs typeface="Consolas"/>
                <a:sym typeface="Consolas"/>
              </a:rPr>
              <a:t>|- 1+2 : </a:t>
            </a:r>
            <a:r>
              <a:rPr lang="en" sz="2600" dirty="0" err="1">
                <a:solidFill>
                  <a:srgbClr val="0000FF"/>
                </a:solidFill>
                <a:latin typeface="Consolas"/>
                <a:ea typeface="Consolas"/>
                <a:cs typeface="Consolas"/>
                <a:sym typeface="Consolas"/>
              </a:rPr>
              <a:t>int</a:t>
            </a:r>
            <a:endParaRPr lang="en" sz="2600" dirty="0">
              <a:solidFill>
                <a:srgbClr val="0000FF"/>
              </a:solidFill>
              <a:latin typeface="Consolas"/>
              <a:ea typeface="Consolas"/>
              <a:cs typeface="Consolas"/>
              <a:sym typeface="Consolas"/>
            </a:endParaRPr>
          </a:p>
        </p:txBody>
      </p:sp>
      <p:sp>
        <p:nvSpPr>
          <p:cNvPr id="225" name="Shape 225"/>
          <p:cNvSpPr txBox="1">
            <a:spLocks noGrp="1"/>
          </p:cNvSpPr>
          <p:nvPr>
            <p:ph type="body" idx="4294967295"/>
          </p:nvPr>
        </p:nvSpPr>
        <p:spPr>
          <a:xfrm>
            <a:off x="3538930" y="2561776"/>
            <a:ext cx="1182688" cy="536575"/>
          </a:xfrm>
          <a:prstGeom prst="rect">
            <a:avLst/>
          </a:prstGeom>
          <a:noFill/>
          <a:ln>
            <a:noFill/>
          </a:ln>
        </p:spPr>
        <p:txBody>
          <a:bodyPr lIns="91425" tIns="45700" rIns="91425" bIns="45700" anchor="t" anchorCtr="0">
            <a:noAutofit/>
          </a:bodyPr>
          <a:lstStyle/>
          <a:p>
            <a:pPr marL="0" indent="0">
              <a:spcAft>
                <a:spcPts val="0"/>
              </a:spcAft>
              <a:buNone/>
            </a:pPr>
            <a:r>
              <a:rPr lang="en" sz="2600" dirty="0">
                <a:solidFill>
                  <a:schemeClr val="accent6"/>
                </a:solidFill>
                <a:latin typeface="Consolas"/>
                <a:ea typeface="Consolas"/>
                <a:cs typeface="Consolas"/>
                <a:sym typeface="Consolas"/>
              </a:rPr>
              <a:t>[</a:t>
            </a:r>
            <a:r>
              <a:rPr lang="en" sz="2600" dirty="0" err="1">
                <a:solidFill>
                  <a:schemeClr val="accent6"/>
                </a:solidFill>
                <a:latin typeface="Consolas"/>
                <a:ea typeface="Consolas"/>
                <a:cs typeface="Consolas"/>
                <a:sym typeface="Consolas"/>
              </a:rPr>
              <a:t>Int</a:t>
            </a:r>
            <a:r>
              <a:rPr lang="en" sz="2600" dirty="0">
                <a:solidFill>
                  <a:schemeClr val="accent6"/>
                </a:solidFill>
                <a:latin typeface="Consolas"/>
                <a:ea typeface="Consolas"/>
                <a:cs typeface="Consolas"/>
                <a:sym typeface="Consolas"/>
              </a:rPr>
              <a:t>]</a:t>
            </a:r>
          </a:p>
        </p:txBody>
      </p:sp>
      <p:sp>
        <p:nvSpPr>
          <p:cNvPr id="227" name="Shape 227"/>
          <p:cNvSpPr txBox="1">
            <a:spLocks noGrp="1"/>
          </p:cNvSpPr>
          <p:nvPr>
            <p:ph type="body" idx="4294967295"/>
          </p:nvPr>
        </p:nvSpPr>
        <p:spPr>
          <a:xfrm>
            <a:off x="7432075" y="2565395"/>
            <a:ext cx="1249362" cy="536575"/>
          </a:xfrm>
          <a:prstGeom prst="rect">
            <a:avLst/>
          </a:prstGeom>
          <a:noFill/>
          <a:ln>
            <a:noFill/>
          </a:ln>
        </p:spPr>
        <p:txBody>
          <a:bodyPr lIns="91425" tIns="45700" rIns="91425" bIns="45700" anchor="t" anchorCtr="0">
            <a:noAutofit/>
          </a:bodyPr>
          <a:lstStyle/>
          <a:p>
            <a:pPr marL="0" indent="0">
              <a:spcAft>
                <a:spcPts val="0"/>
              </a:spcAft>
              <a:buNone/>
            </a:pPr>
            <a:r>
              <a:rPr lang="en" sz="2600" dirty="0">
                <a:solidFill>
                  <a:schemeClr val="accent6"/>
                </a:solidFill>
                <a:latin typeface="Consolas"/>
                <a:ea typeface="Consolas"/>
                <a:cs typeface="Consolas"/>
                <a:sym typeface="Consolas"/>
              </a:rPr>
              <a:t>[</a:t>
            </a:r>
            <a:r>
              <a:rPr lang="en" sz="2600" dirty="0" err="1">
                <a:solidFill>
                  <a:schemeClr val="accent6"/>
                </a:solidFill>
                <a:latin typeface="Consolas"/>
                <a:ea typeface="Consolas"/>
                <a:cs typeface="Consolas"/>
                <a:sym typeface="Consolas"/>
              </a:rPr>
              <a:t>Int</a:t>
            </a:r>
            <a:r>
              <a:rPr lang="en" sz="2600" dirty="0">
                <a:solidFill>
                  <a:schemeClr val="accent6"/>
                </a:solidFill>
                <a:latin typeface="Consolas"/>
                <a:ea typeface="Consolas"/>
                <a:cs typeface="Consolas"/>
                <a:sym typeface="Consolas"/>
              </a:rPr>
              <a:t>]</a:t>
            </a:r>
          </a:p>
        </p:txBody>
      </p:sp>
      <p:sp>
        <p:nvSpPr>
          <p:cNvPr id="228" name="Shape 228"/>
          <p:cNvSpPr txBox="1">
            <a:spLocks noGrp="1"/>
          </p:cNvSpPr>
          <p:nvPr>
            <p:ph type="body" idx="4294967295"/>
          </p:nvPr>
        </p:nvSpPr>
        <p:spPr>
          <a:xfrm>
            <a:off x="7433356" y="3511061"/>
            <a:ext cx="1250950" cy="536575"/>
          </a:xfrm>
          <a:prstGeom prst="rect">
            <a:avLst/>
          </a:prstGeom>
          <a:noFill/>
          <a:ln>
            <a:noFill/>
          </a:ln>
        </p:spPr>
        <p:txBody>
          <a:bodyPr lIns="91425" tIns="45700" rIns="91425" bIns="45700" anchor="t" anchorCtr="0">
            <a:noAutofit/>
          </a:bodyPr>
          <a:lstStyle/>
          <a:p>
            <a:pPr marL="0" indent="0">
              <a:spcAft>
                <a:spcPts val="0"/>
              </a:spcAft>
              <a:buNone/>
            </a:pPr>
            <a:r>
              <a:rPr lang="en" sz="2600" dirty="0">
                <a:solidFill>
                  <a:schemeClr val="accent6"/>
                </a:solidFill>
                <a:latin typeface="Consolas"/>
                <a:ea typeface="Consolas"/>
                <a:cs typeface="Consolas"/>
                <a:sym typeface="Consolas"/>
              </a:rPr>
              <a:t>[Add]</a:t>
            </a:r>
          </a:p>
        </p:txBody>
      </p:sp>
      <p:sp>
        <p:nvSpPr>
          <p:cNvPr id="230" name="Shape 230"/>
          <p:cNvSpPr txBox="1">
            <a:spLocks noGrp="1"/>
          </p:cNvSpPr>
          <p:nvPr>
            <p:ph type="body" idx="4294967295"/>
          </p:nvPr>
        </p:nvSpPr>
        <p:spPr>
          <a:xfrm>
            <a:off x="4982257" y="2873375"/>
            <a:ext cx="2452687" cy="642938"/>
          </a:xfrm>
          <a:prstGeom prst="rect">
            <a:avLst/>
          </a:prstGeom>
          <a:noFill/>
          <a:ln>
            <a:noFill/>
          </a:ln>
        </p:spPr>
        <p:txBody>
          <a:bodyPr lIns="91425" tIns="45700" rIns="91425" bIns="45700" anchor="ctr" anchorCtr="0">
            <a:noAutofit/>
          </a:bodyPr>
          <a:lstStyle/>
          <a:p>
            <a:pPr marL="0" indent="0" algn="ctr">
              <a:lnSpc>
                <a:spcPct val="100000"/>
              </a:lnSpc>
              <a:spcAft>
                <a:spcPts val="0"/>
              </a:spcAft>
              <a:buNone/>
            </a:pPr>
            <a:r>
              <a:rPr lang="en" sz="2600" dirty="0">
                <a:solidFill>
                  <a:srgbClr val="0000FF"/>
                </a:solidFill>
                <a:latin typeface="Consolas"/>
                <a:ea typeface="Consolas"/>
                <a:cs typeface="Consolas"/>
                <a:sym typeface="Consolas"/>
              </a:rPr>
              <a:t>|- 2 : </a:t>
            </a:r>
            <a:r>
              <a:rPr lang="en" sz="2600" dirty="0" err="1">
                <a:solidFill>
                  <a:srgbClr val="0000FF"/>
                </a:solidFill>
                <a:latin typeface="Consolas"/>
                <a:ea typeface="Consolas"/>
                <a:cs typeface="Consolas"/>
                <a:sym typeface="Consolas"/>
              </a:rPr>
              <a:t>int</a:t>
            </a:r>
            <a:endParaRPr lang="en" sz="2600" dirty="0">
              <a:solidFill>
                <a:srgbClr val="0000FF"/>
              </a:solidFill>
              <a:latin typeface="Consolas"/>
              <a:ea typeface="Consolas"/>
              <a:cs typeface="Consolas"/>
              <a:sym typeface="Consolas"/>
            </a:endParaRPr>
          </a:p>
        </p:txBody>
      </p:sp>
      <p:cxnSp>
        <p:nvCxnSpPr>
          <p:cNvPr id="224" name="Shape 224"/>
          <p:cNvCxnSpPr/>
          <p:nvPr/>
        </p:nvCxnSpPr>
        <p:spPr>
          <a:xfrm rot="10800000" flipH="1">
            <a:off x="1552825" y="3753138"/>
            <a:ext cx="5730900" cy="0"/>
          </a:xfrm>
          <a:prstGeom prst="straightConnector1">
            <a:avLst/>
          </a:prstGeom>
          <a:noFill/>
          <a:ln w="25400" cap="flat" cmpd="sng">
            <a:solidFill>
              <a:srgbClr val="0000FF"/>
            </a:solidFill>
            <a:prstDash val="solid"/>
            <a:round/>
            <a:headEnd type="none" w="lg" len="lg"/>
            <a:tailEnd type="none" w="lg" len="lg"/>
          </a:ln>
        </p:spPr>
      </p:cxnSp>
      <p:cxnSp>
        <p:nvCxnSpPr>
          <p:cNvPr id="226" name="Shape 226"/>
          <p:cNvCxnSpPr/>
          <p:nvPr/>
        </p:nvCxnSpPr>
        <p:spPr>
          <a:xfrm rot="10800000" flipH="1">
            <a:off x="1477400" y="2854549"/>
            <a:ext cx="2005500" cy="0"/>
          </a:xfrm>
          <a:prstGeom prst="straightConnector1">
            <a:avLst/>
          </a:prstGeom>
          <a:noFill/>
          <a:ln w="25400" cap="flat" cmpd="sng">
            <a:solidFill>
              <a:srgbClr val="0000FF"/>
            </a:solidFill>
            <a:prstDash val="solid"/>
            <a:round/>
            <a:headEnd type="none" w="lg" len="lg"/>
            <a:tailEnd type="none" w="lg" len="lg"/>
          </a:ln>
        </p:spPr>
      </p:cxnSp>
      <p:cxnSp>
        <p:nvCxnSpPr>
          <p:cNvPr id="229" name="Shape 229"/>
          <p:cNvCxnSpPr/>
          <p:nvPr/>
        </p:nvCxnSpPr>
        <p:spPr>
          <a:xfrm rot="10800000" flipH="1">
            <a:off x="5244536" y="2854549"/>
            <a:ext cx="2005500" cy="0"/>
          </a:xfrm>
          <a:prstGeom prst="straightConnector1">
            <a:avLst/>
          </a:prstGeom>
          <a:noFill/>
          <a:ln w="25400" cap="flat" cmpd="sng">
            <a:solidFill>
              <a:srgbClr val="0000FF"/>
            </a:solidFill>
            <a:prstDash val="solid"/>
            <a:round/>
            <a:headEnd type="none" w="lg" len="lg"/>
            <a:tailEnd type="none"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0">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8">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build="p"/>
      <p:bldP spid="223" grpId="0" build="p"/>
      <p:bldP spid="225" grpId="0" build="p"/>
      <p:bldP spid="227" grpId="0" build="p"/>
      <p:bldP spid="228" grpId="0" build="p"/>
      <p:bldP spid="23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A Problem</a:t>
            </a:r>
          </a:p>
        </p:txBody>
      </p:sp>
      <p:sp>
        <p:nvSpPr>
          <p:cNvPr id="245" name="Shape 245"/>
          <p:cNvSpPr txBox="1">
            <a:spLocks noGrp="1"/>
          </p:cNvSpPr>
          <p:nvPr>
            <p:ph idx="1"/>
          </p:nvPr>
        </p:nvSpPr>
        <p:spPr>
          <a:xfrm>
            <a:off x="1176734" y="1574288"/>
            <a:ext cx="6542013" cy="867970"/>
          </a:xfrm>
          <a:prstGeom prst="rect">
            <a:avLst/>
          </a:prstGeom>
          <a:noFill/>
          <a:ln>
            <a:noFill/>
          </a:ln>
        </p:spPr>
        <p:txBody>
          <a:bodyPr lIns="91425" tIns="45700" rIns="91425" bIns="45700" anchor="t" anchorCtr="0">
            <a:noAutofit/>
          </a:bodyPr>
          <a:lstStyle/>
          <a:p>
            <a:pPr marL="0" indent="0" algn="ctr">
              <a:spcBef>
                <a:spcPts val="0"/>
              </a:spcBef>
              <a:spcAft>
                <a:spcPts val="0"/>
              </a:spcAft>
              <a:buNone/>
            </a:pPr>
            <a:r>
              <a:rPr lang="en" sz="3000" dirty="0">
                <a:ea typeface="Calibri Regular" charset="0"/>
                <a:cs typeface="Calibri Regular" charset="0"/>
                <a:sym typeface="Shadows Into Light"/>
              </a:rPr>
              <a:t>What is the type of a variable reference?</a:t>
            </a:r>
          </a:p>
          <a:p>
            <a:pPr marL="0" indent="0" algn="ctr">
              <a:spcBef>
                <a:spcPts val="0"/>
              </a:spcBef>
              <a:spcAft>
                <a:spcPts val="0"/>
              </a:spcAft>
              <a:buNone/>
            </a:pPr>
            <a:r>
              <a:rPr lang="en" sz="3000" dirty="0">
                <a:ea typeface="Calibri Regular" charset="0"/>
                <a:cs typeface="Calibri Regular" charset="0"/>
                <a:sym typeface="Shadows Into Light"/>
              </a:rPr>
              <a:t>		</a:t>
            </a:r>
          </a:p>
        </p:txBody>
      </p:sp>
      <p:sp>
        <p:nvSpPr>
          <p:cNvPr id="236" name="Shape 236"/>
          <p:cNvSpPr txBox="1"/>
          <p:nvPr/>
        </p:nvSpPr>
        <p:spPr>
          <a:xfrm>
            <a:off x="5281548" y="2697200"/>
            <a:ext cx="2207699" cy="600000"/>
          </a:xfrm>
          <a:prstGeom prst="rect">
            <a:avLst/>
          </a:prstGeom>
          <a:noFill/>
          <a:ln>
            <a:noFill/>
          </a:ln>
        </p:spPr>
        <p:txBody>
          <a:bodyPr lIns="91425" tIns="91425" rIns="91425" bIns="91425" anchor="t" anchorCtr="0">
            <a:noAutofit/>
          </a:bodyPr>
          <a:lstStyle/>
          <a:p>
            <a:pPr algn="ctr"/>
            <a:endParaRPr sz="2800" b="1">
              <a:solidFill>
                <a:schemeClr val="accent2"/>
              </a:solidFill>
              <a:latin typeface="Consolas"/>
              <a:ea typeface="Consolas"/>
              <a:cs typeface="Consolas"/>
              <a:sym typeface="Consolas"/>
            </a:endParaRPr>
          </a:p>
        </p:txBody>
      </p:sp>
      <p:cxnSp>
        <p:nvCxnSpPr>
          <p:cNvPr id="237" name="Shape 237"/>
          <p:cNvCxnSpPr/>
          <p:nvPr/>
        </p:nvCxnSpPr>
        <p:spPr>
          <a:xfrm rot="10800000" flipH="1">
            <a:off x="5052048" y="3362849"/>
            <a:ext cx="2666699" cy="900"/>
          </a:xfrm>
          <a:prstGeom prst="straightConnector1">
            <a:avLst/>
          </a:prstGeom>
          <a:noFill/>
          <a:ln w="25400" cap="flat" cmpd="sng">
            <a:solidFill>
              <a:srgbClr val="0000FF"/>
            </a:solidFill>
            <a:prstDash val="solid"/>
            <a:round/>
            <a:headEnd type="none" w="lg" len="lg"/>
            <a:tailEnd type="none" w="lg" len="lg"/>
          </a:ln>
        </p:spPr>
      </p:cxnSp>
      <p:sp>
        <p:nvSpPr>
          <p:cNvPr id="238" name="Shape 238"/>
          <p:cNvSpPr txBox="1"/>
          <p:nvPr/>
        </p:nvSpPr>
        <p:spPr>
          <a:xfrm>
            <a:off x="7803222" y="3066150"/>
            <a:ext cx="1100100" cy="495600"/>
          </a:xfrm>
          <a:prstGeom prst="rect">
            <a:avLst/>
          </a:prstGeom>
          <a:noFill/>
          <a:ln>
            <a:noFill/>
          </a:ln>
        </p:spPr>
        <p:txBody>
          <a:bodyPr lIns="91425" tIns="91425" rIns="91425" bIns="91425" anchor="t" anchorCtr="0">
            <a:noAutofit/>
          </a:bodyPr>
          <a:lstStyle/>
          <a:p>
            <a:r>
              <a:rPr lang="en" sz="2600" dirty="0">
                <a:solidFill>
                  <a:schemeClr val="accent6"/>
                </a:solidFill>
                <a:latin typeface="Consolas"/>
                <a:ea typeface="Consolas"/>
                <a:cs typeface="Consolas"/>
                <a:sym typeface="Consolas"/>
              </a:rPr>
              <a:t>[</a:t>
            </a:r>
            <a:r>
              <a:rPr lang="en" sz="2600" dirty="0" err="1">
                <a:solidFill>
                  <a:schemeClr val="accent6"/>
                </a:solidFill>
                <a:latin typeface="Consolas"/>
                <a:ea typeface="Consolas"/>
                <a:cs typeface="Consolas"/>
                <a:sym typeface="Consolas"/>
              </a:rPr>
              <a:t>Var</a:t>
            </a:r>
            <a:r>
              <a:rPr lang="en" sz="2600" dirty="0">
                <a:solidFill>
                  <a:schemeClr val="accent6"/>
                </a:solidFill>
                <a:latin typeface="Consolas"/>
                <a:ea typeface="Consolas"/>
                <a:cs typeface="Consolas"/>
                <a:sym typeface="Consolas"/>
              </a:rPr>
              <a:t>]</a:t>
            </a:r>
          </a:p>
        </p:txBody>
      </p:sp>
      <p:sp>
        <p:nvSpPr>
          <p:cNvPr id="239" name="Shape 239"/>
          <p:cNvSpPr txBox="1"/>
          <p:nvPr/>
        </p:nvSpPr>
        <p:spPr>
          <a:xfrm>
            <a:off x="4647146" y="3983000"/>
            <a:ext cx="4039653" cy="1774200"/>
          </a:xfrm>
          <a:prstGeom prst="rect">
            <a:avLst/>
          </a:prstGeom>
          <a:noFill/>
          <a:ln>
            <a:noFill/>
          </a:ln>
        </p:spPr>
        <p:txBody>
          <a:bodyPr lIns="91425" tIns="91425" rIns="91425" bIns="91425" anchor="ctr" anchorCtr="0">
            <a:noAutofit/>
          </a:bodyPr>
          <a:lstStyle/>
          <a:p>
            <a:pPr algn="ctr">
              <a:lnSpc>
                <a:spcPct val="115000"/>
              </a:lnSpc>
            </a:pPr>
            <a:r>
              <a:rPr lang="en" sz="2600" dirty="0">
                <a:solidFill>
                  <a:schemeClr val="dk1"/>
                </a:solidFill>
                <a:latin typeface="+mn-lt"/>
                <a:ea typeface="Calibri Regular" charset="0"/>
                <a:cs typeface="Calibri Regular" charset="0"/>
                <a:sym typeface="Shadows Into Light"/>
              </a:rPr>
              <a:t>Doesn’t carry enough information to give </a:t>
            </a:r>
            <a:r>
              <a:rPr lang="en" sz="2600" dirty="0">
                <a:solidFill>
                  <a:srgbClr val="0000FF"/>
                </a:solidFill>
                <a:latin typeface="+mn-lt"/>
                <a:ea typeface="Consolas"/>
                <a:cs typeface="Consolas"/>
                <a:sym typeface="Consolas"/>
              </a:rPr>
              <a:t>x</a:t>
            </a:r>
            <a:r>
              <a:rPr lang="en" sz="2600" dirty="0">
                <a:solidFill>
                  <a:schemeClr val="dk1"/>
                </a:solidFill>
                <a:latin typeface="+mn-lt"/>
                <a:ea typeface="Calibri Regular" charset="0"/>
                <a:cs typeface="Calibri Regular" charset="0"/>
                <a:sym typeface="Shadows Into Light"/>
              </a:rPr>
              <a:t> a type</a:t>
            </a:r>
          </a:p>
        </p:txBody>
      </p:sp>
      <p:sp>
        <p:nvSpPr>
          <p:cNvPr id="240" name="Shape 240"/>
          <p:cNvSpPr txBox="1"/>
          <p:nvPr/>
        </p:nvSpPr>
        <p:spPr>
          <a:xfrm>
            <a:off x="865783" y="3383000"/>
            <a:ext cx="3237300" cy="600000"/>
          </a:xfrm>
          <a:prstGeom prst="rect">
            <a:avLst/>
          </a:prstGeom>
          <a:noFill/>
          <a:ln>
            <a:noFill/>
          </a:ln>
        </p:spPr>
        <p:txBody>
          <a:bodyPr lIns="91425" tIns="91425" rIns="91425" bIns="91425" anchor="t" anchorCtr="0">
            <a:noAutofit/>
          </a:bodyPr>
          <a:lstStyle/>
          <a:p>
            <a:pPr algn="ctr"/>
            <a:r>
              <a:rPr lang="en" sz="2600" dirty="0">
                <a:solidFill>
                  <a:srgbClr val="0000FF"/>
                </a:solidFill>
                <a:latin typeface="Consolas"/>
                <a:ea typeface="Consolas"/>
                <a:cs typeface="Consolas"/>
                <a:sym typeface="Consolas"/>
              </a:rPr>
              <a:t>|- e + e : </a:t>
            </a:r>
            <a:r>
              <a:rPr lang="en" sz="2600" dirty="0" err="1">
                <a:solidFill>
                  <a:schemeClr val="accent6"/>
                </a:solidFill>
                <a:latin typeface="Consolas"/>
                <a:ea typeface="Consolas"/>
                <a:cs typeface="Consolas"/>
                <a:sym typeface="Consolas"/>
              </a:rPr>
              <a:t>int</a:t>
            </a:r>
            <a:endParaRPr lang="en" sz="2600" dirty="0">
              <a:solidFill>
                <a:schemeClr val="accent6"/>
              </a:solidFill>
              <a:latin typeface="Consolas"/>
              <a:ea typeface="Consolas"/>
              <a:cs typeface="Consolas"/>
              <a:sym typeface="Consolas"/>
            </a:endParaRPr>
          </a:p>
        </p:txBody>
      </p:sp>
      <p:cxnSp>
        <p:nvCxnSpPr>
          <p:cNvPr id="241" name="Shape 241"/>
          <p:cNvCxnSpPr/>
          <p:nvPr/>
        </p:nvCxnSpPr>
        <p:spPr>
          <a:xfrm>
            <a:off x="935234" y="3364575"/>
            <a:ext cx="3122399" cy="6900"/>
          </a:xfrm>
          <a:prstGeom prst="straightConnector1">
            <a:avLst/>
          </a:prstGeom>
          <a:noFill/>
          <a:ln w="25400" cap="flat" cmpd="sng">
            <a:solidFill>
              <a:srgbClr val="0000FF"/>
            </a:solidFill>
            <a:prstDash val="solid"/>
            <a:round/>
            <a:headEnd type="none" w="lg" len="lg"/>
            <a:tailEnd type="none" w="lg" len="lg"/>
          </a:ln>
        </p:spPr>
      </p:cxnSp>
      <p:sp>
        <p:nvSpPr>
          <p:cNvPr id="242" name="Shape 242"/>
          <p:cNvSpPr txBox="1"/>
          <p:nvPr/>
        </p:nvSpPr>
        <p:spPr>
          <a:xfrm>
            <a:off x="543233" y="3983000"/>
            <a:ext cx="3907500" cy="1774200"/>
          </a:xfrm>
          <a:prstGeom prst="rect">
            <a:avLst/>
          </a:prstGeom>
          <a:noFill/>
          <a:ln>
            <a:noFill/>
          </a:ln>
        </p:spPr>
        <p:txBody>
          <a:bodyPr lIns="91425" tIns="91425" rIns="91425" bIns="91425" anchor="ctr" anchorCtr="0">
            <a:noAutofit/>
          </a:bodyPr>
          <a:lstStyle/>
          <a:p>
            <a:pPr algn="ctr">
              <a:lnSpc>
                <a:spcPct val="115000"/>
              </a:lnSpc>
            </a:pPr>
            <a:r>
              <a:rPr lang="en" sz="2600" dirty="0">
                <a:solidFill>
                  <a:schemeClr val="dk1"/>
                </a:solidFill>
                <a:latin typeface="+mn-lt"/>
                <a:ea typeface="Calibri Regular" charset="0"/>
                <a:cs typeface="Calibri Regular" charset="0"/>
                <a:sym typeface="Shadows Into Light"/>
              </a:rPr>
              <a:t>Carries type information for </a:t>
            </a:r>
            <a:r>
              <a:rPr lang="en" sz="2600" dirty="0">
                <a:solidFill>
                  <a:srgbClr val="0000FF"/>
                </a:solidFill>
                <a:latin typeface="+mn-lt"/>
                <a:ea typeface="Consolas"/>
                <a:cs typeface="Consolas"/>
                <a:sym typeface="Consolas"/>
              </a:rPr>
              <a:t>e</a:t>
            </a:r>
            <a:r>
              <a:rPr lang="en" sz="2600" dirty="0">
                <a:latin typeface="+mn-lt"/>
                <a:ea typeface="Calibri Regular" charset="0"/>
                <a:cs typeface="Calibri Regular" charset="0"/>
                <a:sym typeface="Shadows Into Light"/>
              </a:rPr>
              <a:t> </a:t>
            </a:r>
            <a:r>
              <a:rPr lang="en" sz="2600" dirty="0">
                <a:solidFill>
                  <a:schemeClr val="dk1"/>
                </a:solidFill>
                <a:latin typeface="+mn-lt"/>
                <a:ea typeface="Calibri Regular" charset="0"/>
                <a:cs typeface="Calibri Regular" charset="0"/>
                <a:sym typeface="Shadows Into Light"/>
              </a:rPr>
              <a:t>in hypotheses</a:t>
            </a:r>
          </a:p>
        </p:txBody>
      </p:sp>
      <p:sp>
        <p:nvSpPr>
          <p:cNvPr id="243" name="Shape 243"/>
          <p:cNvSpPr txBox="1"/>
          <p:nvPr/>
        </p:nvSpPr>
        <p:spPr>
          <a:xfrm>
            <a:off x="1176734" y="2705550"/>
            <a:ext cx="2666699" cy="600000"/>
          </a:xfrm>
          <a:prstGeom prst="rect">
            <a:avLst/>
          </a:prstGeom>
          <a:noFill/>
          <a:ln>
            <a:noFill/>
          </a:ln>
        </p:spPr>
        <p:txBody>
          <a:bodyPr lIns="91425" tIns="91425" rIns="91425" bIns="91425" anchor="t" anchorCtr="0">
            <a:noAutofit/>
          </a:bodyPr>
          <a:lstStyle/>
          <a:p>
            <a:pPr algn="ctr"/>
            <a:r>
              <a:rPr lang="en" sz="2600" dirty="0">
                <a:solidFill>
                  <a:srgbClr val="0000FF"/>
                </a:solidFill>
                <a:latin typeface="Consolas"/>
                <a:ea typeface="Consolas"/>
                <a:cs typeface="Consolas"/>
                <a:sym typeface="Consolas"/>
              </a:rPr>
              <a:t>|- e : </a:t>
            </a:r>
            <a:r>
              <a:rPr lang="en" sz="2600" dirty="0" err="1">
                <a:solidFill>
                  <a:schemeClr val="accent6"/>
                </a:solidFill>
                <a:latin typeface="Consolas"/>
                <a:ea typeface="Consolas"/>
                <a:cs typeface="Consolas"/>
                <a:sym typeface="Consolas"/>
              </a:rPr>
              <a:t>int</a:t>
            </a:r>
            <a:endParaRPr lang="en" sz="2600" dirty="0">
              <a:solidFill>
                <a:schemeClr val="accent6"/>
              </a:solidFill>
              <a:latin typeface="Consolas"/>
              <a:ea typeface="Consolas"/>
              <a:cs typeface="Consolas"/>
              <a:sym typeface="Consolas"/>
            </a:endParaRPr>
          </a:p>
        </p:txBody>
      </p:sp>
      <p:sp>
        <p:nvSpPr>
          <p:cNvPr id="244" name="Shape 244"/>
          <p:cNvSpPr txBox="1"/>
          <p:nvPr/>
        </p:nvSpPr>
        <p:spPr>
          <a:xfrm>
            <a:off x="5281548" y="3383000"/>
            <a:ext cx="2207699" cy="600000"/>
          </a:xfrm>
          <a:prstGeom prst="rect">
            <a:avLst/>
          </a:prstGeom>
          <a:noFill/>
          <a:ln>
            <a:noFill/>
          </a:ln>
        </p:spPr>
        <p:txBody>
          <a:bodyPr lIns="91425" tIns="91425" rIns="91425" bIns="91425" anchor="t" anchorCtr="0">
            <a:noAutofit/>
          </a:bodyPr>
          <a:lstStyle/>
          <a:p>
            <a:pPr algn="ctr"/>
            <a:r>
              <a:rPr lang="en" sz="2600" dirty="0">
                <a:solidFill>
                  <a:srgbClr val="0000FF"/>
                </a:solidFill>
                <a:latin typeface="Consolas"/>
                <a:ea typeface="Consolas"/>
                <a:cs typeface="Consolas"/>
                <a:sym typeface="Consolas"/>
              </a:rPr>
              <a:t>|- x : </a:t>
            </a:r>
            <a:r>
              <a:rPr lang="en" sz="2600" dirty="0">
                <a:solidFill>
                  <a:schemeClr val="accent6"/>
                </a:solidFill>
                <a:latin typeface="Consolas"/>
                <a:ea typeface="Consolas"/>
                <a:cs typeface="Consolas"/>
                <a:sym typeface="Consolas"/>
              </a:rPr>
              <a: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2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7"/>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2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 grpId="0" build="p"/>
      <p:bldP spid="238" grpId="0"/>
      <p:bldP spid="238" grpId="1"/>
      <p:bldP spid="239" grpId="0"/>
      <p:bldP spid="240" grpId="0"/>
      <p:bldP spid="242" grpId="0"/>
      <p:bldP spid="243" grpId="0"/>
      <p:bldP spid="244" grpId="0"/>
      <p:bldP spid="24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A Solution</a:t>
            </a:r>
          </a:p>
        </p:txBody>
      </p:sp>
      <p:sp>
        <p:nvSpPr>
          <p:cNvPr id="251" name="Shape 251"/>
          <p:cNvSpPr txBox="1">
            <a:spLocks noGrp="1"/>
          </p:cNvSpPr>
          <p:nvPr>
            <p:ph idx="1"/>
          </p:nvPr>
        </p:nvSpPr>
        <p:spPr>
          <a:prstGeom prst="rect">
            <a:avLst/>
          </a:prstGeom>
          <a:noFill/>
          <a:ln>
            <a:noFill/>
          </a:ln>
        </p:spPr>
        <p:txBody>
          <a:bodyPr lIns="91425" tIns="45700" rIns="91425" bIns="45700" anchor="t" anchorCtr="0">
            <a:noAutofit/>
          </a:bodyPr>
          <a:lstStyle/>
          <a:p>
            <a:pPr marL="457200" indent="-381000">
              <a:spcAft>
                <a:spcPts val="0"/>
              </a:spcAft>
              <a:buFont typeface="Shadows Into Light"/>
            </a:pPr>
            <a:r>
              <a:rPr lang="en" dirty="0">
                <a:ea typeface="Calibri Regular" charset="0"/>
                <a:cs typeface="Calibri Regular" charset="0"/>
                <a:sym typeface="Shadows Into Light"/>
              </a:rPr>
              <a:t>Put more information in the rules!</a:t>
            </a:r>
          </a:p>
          <a:p>
            <a:pPr marL="0" indent="0">
              <a:spcAft>
                <a:spcPts val="0"/>
              </a:spcAft>
              <a:buNone/>
            </a:pPr>
            <a:endParaRPr lang="en-US" sz="2000" dirty="0">
              <a:ea typeface="Calibri Regular" charset="0"/>
              <a:cs typeface="Calibri Regular" charset="0"/>
              <a:sym typeface="Shadows Into Light"/>
            </a:endParaRPr>
          </a:p>
          <a:p>
            <a:pPr marL="0" indent="0">
              <a:spcAft>
                <a:spcPts val="0"/>
              </a:spcAft>
              <a:buNone/>
            </a:pPr>
            <a:endParaRPr sz="2000" dirty="0">
              <a:ea typeface="Calibri Regular" charset="0"/>
              <a:cs typeface="Calibri Regular" charset="0"/>
              <a:sym typeface="Shadows Into Light"/>
            </a:endParaRPr>
          </a:p>
          <a:p>
            <a:pPr marL="457200" indent="-381000">
              <a:spcAft>
                <a:spcPts val="0"/>
              </a:spcAft>
              <a:buFont typeface="Shadows Into Light"/>
            </a:pPr>
            <a:r>
              <a:rPr lang="en" dirty="0">
                <a:ea typeface="Calibri Regular" charset="0"/>
                <a:cs typeface="Calibri Regular" charset="0"/>
                <a:sym typeface="Shadows Into Light"/>
              </a:rPr>
              <a:t>An </a:t>
            </a:r>
            <a:r>
              <a:rPr lang="en" dirty="0">
                <a:solidFill>
                  <a:schemeClr val="accent6"/>
                </a:solidFill>
                <a:ea typeface="Calibri Regular" charset="0"/>
                <a:cs typeface="Calibri Regular" charset="0"/>
                <a:sym typeface="Shadows Into Light"/>
              </a:rPr>
              <a:t>environment </a:t>
            </a:r>
            <a:r>
              <a:rPr lang="en" dirty="0">
                <a:ea typeface="Calibri Regular" charset="0"/>
                <a:cs typeface="Calibri Regular" charset="0"/>
                <a:sym typeface="Shadows Into Light"/>
              </a:rPr>
              <a:t>gives types for </a:t>
            </a:r>
            <a:r>
              <a:rPr lang="en" dirty="0">
                <a:solidFill>
                  <a:schemeClr val="accent6"/>
                </a:solidFill>
                <a:ea typeface="Calibri Regular" charset="0"/>
                <a:cs typeface="Calibri Regular" charset="0"/>
                <a:sym typeface="Shadows Into Light"/>
              </a:rPr>
              <a:t>free variables</a:t>
            </a:r>
          </a:p>
          <a:p>
            <a:pPr marL="914400" lvl="1" indent="-228600">
              <a:buFont typeface="Shadows Into Light"/>
            </a:pPr>
            <a:r>
              <a:rPr lang="en" dirty="0">
                <a:ea typeface="Calibri Regular" charset="0"/>
                <a:cs typeface="Calibri Regular" charset="0"/>
                <a:sym typeface="Shadows Into Light"/>
              </a:rPr>
              <a:t>A variable is </a:t>
            </a:r>
            <a:r>
              <a:rPr lang="en" dirty="0">
                <a:solidFill>
                  <a:schemeClr val="accent6"/>
                </a:solidFill>
                <a:ea typeface="Calibri Regular" charset="0"/>
                <a:cs typeface="Calibri Regular" charset="0"/>
                <a:sym typeface="Shadows Into Light"/>
              </a:rPr>
              <a:t>free </a:t>
            </a:r>
            <a:r>
              <a:rPr lang="en" dirty="0">
                <a:ea typeface="Calibri Regular" charset="0"/>
                <a:cs typeface="Calibri Regular" charset="0"/>
                <a:sym typeface="Shadows Into Light"/>
              </a:rPr>
              <a:t>in an expression if not defined</a:t>
            </a:r>
            <a:br>
              <a:rPr lang="en" dirty="0">
                <a:ea typeface="Calibri Regular" charset="0"/>
                <a:cs typeface="Calibri Regular" charset="0"/>
                <a:sym typeface="Shadows Into Light"/>
              </a:rPr>
            </a:br>
            <a:r>
              <a:rPr lang="en" dirty="0">
                <a:ea typeface="Calibri Regular" charset="0"/>
                <a:cs typeface="Calibri Regular" charset="0"/>
                <a:sym typeface="Shadows Into Light"/>
              </a:rPr>
              <a:t>within the expression; otherwise it is </a:t>
            </a:r>
            <a:r>
              <a:rPr lang="en" dirty="0">
                <a:solidFill>
                  <a:schemeClr val="accent6"/>
                </a:solidFill>
                <a:ea typeface="Calibri Regular" charset="0"/>
                <a:cs typeface="Calibri Regular" charset="0"/>
                <a:sym typeface="Shadows Into Light"/>
              </a:rPr>
              <a:t>bound</a:t>
            </a:r>
          </a:p>
          <a:p>
            <a:pPr marL="914400" lvl="1" indent="-228600">
              <a:buFont typeface="Shadows Into Light"/>
            </a:pPr>
            <a:r>
              <a:rPr lang="en" dirty="0">
                <a:ea typeface="Calibri Regular" charset="0"/>
                <a:cs typeface="Calibri Regular" charset="0"/>
                <a:sym typeface="Shadows Into Light"/>
              </a:rPr>
              <a:t>An </a:t>
            </a:r>
            <a:r>
              <a:rPr lang="en" dirty="0">
                <a:solidFill>
                  <a:schemeClr val="accent6"/>
                </a:solidFill>
                <a:ea typeface="Calibri Regular" charset="0"/>
                <a:cs typeface="Calibri Regular" charset="0"/>
                <a:sym typeface="Shadows Into Light"/>
              </a:rPr>
              <a:t>environment </a:t>
            </a:r>
            <a:r>
              <a:rPr lang="en" dirty="0">
                <a:ea typeface="Calibri Regular" charset="0"/>
                <a:cs typeface="Calibri Regular" charset="0"/>
                <a:sym typeface="Shadows Into Light"/>
              </a:rPr>
              <a:t>is a function from variables to types</a:t>
            </a:r>
          </a:p>
          <a:p>
            <a:pPr marL="914400" lvl="1" indent="-228600">
              <a:spcAft>
                <a:spcPts val="0"/>
              </a:spcAft>
              <a:buFont typeface="Shadows Into Light"/>
            </a:pPr>
            <a:r>
              <a:rPr lang="en" dirty="0">
                <a:ea typeface="Calibri Regular" charset="0"/>
                <a:cs typeface="Calibri Regular" charset="0"/>
                <a:sym typeface="Shadows Into Light"/>
              </a:rPr>
              <a:t>May map variables to other abstract values in</a:t>
            </a:r>
            <a:br>
              <a:rPr lang="en" dirty="0">
                <a:ea typeface="Calibri Regular" charset="0"/>
                <a:cs typeface="Calibri Regular" charset="0"/>
                <a:sym typeface="Shadows Into Light"/>
              </a:rPr>
            </a:br>
            <a:r>
              <a:rPr lang="en" dirty="0">
                <a:ea typeface="Calibri Regular" charset="0"/>
                <a:cs typeface="Calibri Regular" charset="0"/>
                <a:sym typeface="Shadows Into Light"/>
              </a:rPr>
              <a:t>different static analyses</a:t>
            </a:r>
          </a:p>
        </p:txBody>
      </p:sp>
      <p:sp>
        <p:nvSpPr>
          <p:cNvPr id="252" name="Shape 252"/>
          <p:cNvSpPr txBox="1"/>
          <p:nvPr/>
        </p:nvSpPr>
        <p:spPr>
          <a:xfrm>
            <a:off x="6037109" y="1597741"/>
            <a:ext cx="1307999" cy="332099"/>
          </a:xfrm>
          <a:prstGeom prst="rect">
            <a:avLst/>
          </a:prstGeom>
          <a:noFill/>
          <a:ln>
            <a:noFill/>
          </a:ln>
        </p:spPr>
        <p:txBody>
          <a:bodyPr lIns="91425" tIns="91425" rIns="91425" bIns="91425" anchor="t" anchorCtr="0">
            <a:noAutofit/>
          </a:bodyPr>
          <a:lstStyle/>
          <a:p>
            <a:pPr algn="ctr"/>
            <a:endParaRPr sz="2800" b="1">
              <a:solidFill>
                <a:schemeClr val="accent2"/>
              </a:solidFill>
              <a:latin typeface="Consolas"/>
              <a:ea typeface="Consolas"/>
              <a:cs typeface="Consolas"/>
              <a:sym typeface="Consolas"/>
            </a:endParaRPr>
          </a:p>
        </p:txBody>
      </p:sp>
      <p:cxnSp>
        <p:nvCxnSpPr>
          <p:cNvPr id="253" name="Shape 253"/>
          <p:cNvCxnSpPr/>
          <p:nvPr/>
        </p:nvCxnSpPr>
        <p:spPr>
          <a:xfrm rot="10800000" flipH="1">
            <a:off x="6205933" y="1966107"/>
            <a:ext cx="1580100" cy="599"/>
          </a:xfrm>
          <a:prstGeom prst="straightConnector1">
            <a:avLst/>
          </a:prstGeom>
          <a:noFill/>
          <a:ln w="19050" cap="flat" cmpd="sng">
            <a:solidFill>
              <a:srgbClr val="0000FF"/>
            </a:solidFill>
            <a:prstDash val="solid"/>
            <a:round/>
            <a:headEnd type="none" w="lg" len="lg"/>
            <a:tailEnd type="none" w="lg" len="lg"/>
          </a:ln>
        </p:spPr>
      </p:cxnSp>
      <p:sp>
        <p:nvSpPr>
          <p:cNvPr id="254" name="Shape 254"/>
          <p:cNvSpPr txBox="1"/>
          <p:nvPr/>
        </p:nvSpPr>
        <p:spPr>
          <a:xfrm>
            <a:off x="7804908" y="1736410"/>
            <a:ext cx="895500" cy="435300"/>
          </a:xfrm>
          <a:prstGeom prst="rect">
            <a:avLst/>
          </a:prstGeom>
          <a:noFill/>
          <a:ln>
            <a:noFill/>
          </a:ln>
        </p:spPr>
        <p:txBody>
          <a:bodyPr lIns="91425" tIns="91425" rIns="91425" bIns="91425" anchor="t" anchorCtr="0">
            <a:noAutofit/>
          </a:bodyPr>
          <a:lstStyle/>
          <a:p>
            <a:r>
              <a:rPr lang="en" sz="1800" dirty="0">
                <a:solidFill>
                  <a:schemeClr val="accent6"/>
                </a:solidFill>
                <a:latin typeface="Consolas"/>
                <a:ea typeface="Consolas"/>
                <a:cs typeface="Consolas"/>
                <a:sym typeface="Consolas"/>
              </a:rPr>
              <a:t>[</a:t>
            </a:r>
            <a:r>
              <a:rPr lang="en" sz="1800" dirty="0" err="1">
                <a:solidFill>
                  <a:schemeClr val="accent6"/>
                </a:solidFill>
                <a:latin typeface="Consolas"/>
                <a:ea typeface="Consolas"/>
                <a:cs typeface="Consolas"/>
                <a:sym typeface="Consolas"/>
              </a:rPr>
              <a:t>Var</a:t>
            </a:r>
            <a:r>
              <a:rPr lang="en" sz="1800" dirty="0">
                <a:solidFill>
                  <a:schemeClr val="accent6"/>
                </a:solidFill>
                <a:latin typeface="Consolas"/>
                <a:ea typeface="Consolas"/>
                <a:cs typeface="Consolas"/>
                <a:sym typeface="Consolas"/>
              </a:rPr>
              <a:t>]</a:t>
            </a:r>
          </a:p>
        </p:txBody>
      </p:sp>
      <p:sp>
        <p:nvSpPr>
          <p:cNvPr id="255" name="Shape 255"/>
          <p:cNvSpPr txBox="1"/>
          <p:nvPr/>
        </p:nvSpPr>
        <p:spPr>
          <a:xfrm>
            <a:off x="6341909" y="1977363"/>
            <a:ext cx="1307999" cy="332099"/>
          </a:xfrm>
          <a:prstGeom prst="rect">
            <a:avLst/>
          </a:prstGeom>
          <a:noFill/>
          <a:ln>
            <a:noFill/>
          </a:ln>
        </p:spPr>
        <p:txBody>
          <a:bodyPr lIns="91425" tIns="91425" rIns="91425" bIns="91425" anchor="t" anchorCtr="0">
            <a:noAutofit/>
          </a:bodyPr>
          <a:lstStyle/>
          <a:p>
            <a:pPr algn="ctr"/>
            <a:r>
              <a:rPr lang="en" sz="1600" dirty="0">
                <a:solidFill>
                  <a:srgbClr val="0000FF"/>
                </a:solidFill>
                <a:latin typeface="Consolas"/>
                <a:ea typeface="Consolas"/>
                <a:cs typeface="Consolas"/>
                <a:sym typeface="Consolas"/>
              </a:rPr>
              <a:t>|- x : </a:t>
            </a:r>
            <a:r>
              <a:rPr lang="en" sz="1600" b="1" dirty="0">
                <a:solidFill>
                  <a:schemeClr val="accent6"/>
                </a:solidFill>
                <a:latin typeface="Consolas"/>
                <a:ea typeface="Consolas"/>
                <a:cs typeface="Consolas"/>
                <a:sym typeface="Consolas"/>
              </a:rPr>
              <a:t>?</a:t>
            </a:r>
          </a:p>
        </p:txBody>
      </p:sp>
      <p:sp>
        <p:nvSpPr>
          <p:cNvPr id="256" name="Shape 256"/>
          <p:cNvSpPr/>
          <p:nvPr/>
        </p:nvSpPr>
        <p:spPr>
          <a:xfrm>
            <a:off x="6139533" y="1534830"/>
            <a:ext cx="2469600" cy="955500"/>
          </a:xfrm>
          <a:prstGeom prst="rect">
            <a:avLst/>
          </a:prstGeom>
          <a:noFill/>
          <a:ln w="28575" cap="flat" cmpd="sng">
            <a:solidFill>
              <a:srgbClr val="000000"/>
            </a:solidFill>
            <a:prstDash val="solid"/>
            <a:round/>
            <a:headEnd type="none" w="med" len="med"/>
            <a:tailEnd type="none" w="med" len="med"/>
          </a:ln>
        </p:spPr>
        <p:txBody>
          <a:bodyPr lIns="91425" tIns="91425" rIns="91425" bIns="91425" anchor="ctr" anchorCtr="0">
            <a:noAutofit/>
          </a:bodyPr>
          <a:lstStyle/>
          <a:p>
            <a:endParaRPr sz="1600"/>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1">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1">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1">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p:bldP spid="255" grpId="0"/>
      <p:bldP spid="25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Type Environments</a:t>
            </a:r>
          </a:p>
        </p:txBody>
      </p:sp>
      <p:sp>
        <p:nvSpPr>
          <p:cNvPr id="262" name="Shape 262"/>
          <p:cNvSpPr txBox="1">
            <a:spLocks noGrp="1"/>
          </p:cNvSpPr>
          <p:nvPr>
            <p:ph idx="1"/>
          </p:nvPr>
        </p:nvSpPr>
        <p:spPr>
          <a:xfrm>
            <a:off x="422475" y="1657352"/>
            <a:ext cx="8264326" cy="4525963"/>
          </a:xfrm>
          <a:prstGeom prst="rect">
            <a:avLst/>
          </a:prstGeom>
          <a:noFill/>
          <a:ln>
            <a:noFill/>
          </a:ln>
        </p:spPr>
        <p:txBody>
          <a:bodyPr lIns="91425" tIns="45700" rIns="91425" bIns="45700" anchor="t" anchorCtr="0">
            <a:noAutofit/>
          </a:bodyPr>
          <a:lstStyle/>
          <a:p>
            <a:pPr marL="457200" indent="-393700">
              <a:spcBef>
                <a:spcPts val="0"/>
              </a:spcBef>
              <a:buClr>
                <a:srgbClr val="000000"/>
              </a:buClr>
              <a:buFont typeface="Shadows Into Light"/>
            </a:pPr>
            <a:r>
              <a:rPr lang="en" sz="3000" dirty="0">
                <a:solidFill>
                  <a:srgbClr val="000000"/>
                </a:solidFill>
                <a:ea typeface="Calibri Regular" charset="0"/>
                <a:cs typeface="Calibri Regular" charset="0"/>
                <a:sym typeface="Shadows Into Light"/>
              </a:rPr>
              <a:t>Let </a:t>
            </a:r>
            <a:r>
              <a:rPr lang="en" sz="3000" dirty="0">
                <a:solidFill>
                  <a:srgbClr val="0000FF"/>
                </a:solidFill>
                <a:latin typeface="Consolas"/>
                <a:ea typeface="Consolas"/>
                <a:cs typeface="Consolas"/>
                <a:sym typeface="Consolas"/>
              </a:rPr>
              <a:t>A</a:t>
            </a:r>
            <a:r>
              <a:rPr lang="en" sz="3000" dirty="0">
                <a:solidFill>
                  <a:srgbClr val="000000"/>
                </a:solidFill>
                <a:ea typeface="Calibri Regular" charset="0"/>
                <a:cs typeface="Calibri Regular" charset="0"/>
                <a:sym typeface="Shadows Into Light"/>
              </a:rPr>
              <a:t> be a function from </a:t>
            </a:r>
            <a:r>
              <a:rPr lang="en" sz="3000" dirty="0">
                <a:solidFill>
                  <a:srgbClr val="0000FF"/>
                </a:solidFill>
                <a:ea typeface="Calibri Regular" charset="0"/>
                <a:cs typeface="Calibri Regular" charset="0"/>
                <a:sym typeface="Shadows Into Light"/>
              </a:rPr>
              <a:t>variables </a:t>
            </a:r>
            <a:r>
              <a:rPr lang="en" sz="3000" dirty="0">
                <a:solidFill>
                  <a:srgbClr val="000000"/>
                </a:solidFill>
                <a:ea typeface="Calibri Regular" charset="0"/>
                <a:cs typeface="Calibri Regular" charset="0"/>
                <a:sym typeface="Shadows Into Light"/>
              </a:rPr>
              <a:t>to </a:t>
            </a:r>
            <a:r>
              <a:rPr lang="en" sz="3000" dirty="0">
                <a:solidFill>
                  <a:srgbClr val="0000FF"/>
                </a:solidFill>
                <a:ea typeface="Calibri Regular" charset="0"/>
                <a:cs typeface="Calibri Regular" charset="0"/>
                <a:sym typeface="Shadows Into Light"/>
              </a:rPr>
              <a:t>types</a:t>
            </a:r>
          </a:p>
          <a:p>
            <a:pPr marL="0" indent="0">
              <a:spcBef>
                <a:spcPts val="0"/>
              </a:spcBef>
              <a:spcAft>
                <a:spcPts val="0"/>
              </a:spcAft>
              <a:buNone/>
            </a:pPr>
            <a:endParaRPr dirty="0">
              <a:solidFill>
                <a:srgbClr val="000000"/>
              </a:solidFill>
              <a:latin typeface="Calibri Regular" charset="0"/>
              <a:ea typeface="Calibri Regular" charset="0"/>
              <a:cs typeface="Calibri Regular" charset="0"/>
              <a:sym typeface="Shadows Into Light"/>
            </a:endParaRPr>
          </a:p>
          <a:p>
            <a:pPr marL="457200" indent="-393700">
              <a:spcBef>
                <a:spcPts val="0"/>
              </a:spcBef>
              <a:spcAft>
                <a:spcPts val="0"/>
              </a:spcAft>
              <a:buFont typeface="Shadows Into Light"/>
            </a:pPr>
            <a:r>
              <a:rPr lang="en" sz="3000" dirty="0">
                <a:solidFill>
                  <a:srgbClr val="000000"/>
                </a:solidFill>
                <a:ea typeface="Calibri Regular" charset="0"/>
                <a:cs typeface="Calibri Regular" charset="0"/>
                <a:sym typeface="Shadows Into Light"/>
              </a:rPr>
              <a:t>The sentence</a:t>
            </a:r>
            <a:r>
              <a:rPr lang="en" sz="3000" dirty="0">
                <a:solidFill>
                  <a:srgbClr val="0000FF"/>
                </a:solidFill>
                <a:ea typeface="Calibri Regular" charset="0"/>
                <a:cs typeface="Calibri Regular" charset="0"/>
                <a:sym typeface="Shadows Into Light"/>
              </a:rPr>
              <a:t> </a:t>
            </a:r>
            <a:r>
              <a:rPr lang="en" sz="3000" dirty="0">
                <a:solidFill>
                  <a:srgbClr val="0000FF"/>
                </a:solidFill>
                <a:latin typeface="Consolas"/>
                <a:ea typeface="Consolas"/>
                <a:cs typeface="Consolas"/>
                <a:sym typeface="Consolas"/>
              </a:rPr>
              <a:t>A |- e : t</a:t>
            </a:r>
            <a:r>
              <a:rPr lang="en" sz="3000" dirty="0">
                <a:solidFill>
                  <a:srgbClr val="0000FF"/>
                </a:solidFill>
                <a:ea typeface="Calibri Regular" charset="0"/>
                <a:cs typeface="Calibri Regular" charset="0"/>
                <a:sym typeface="Shadows Into Light"/>
              </a:rPr>
              <a:t> </a:t>
            </a:r>
            <a:r>
              <a:rPr lang="en" sz="3000" dirty="0">
                <a:solidFill>
                  <a:srgbClr val="000000"/>
                </a:solidFill>
                <a:ea typeface="Calibri Regular" charset="0"/>
                <a:cs typeface="Calibri Regular" charset="0"/>
                <a:sym typeface="Shadows Into Light"/>
              </a:rPr>
              <a:t>means:</a:t>
            </a:r>
            <a:endParaRPr lang="en-US" sz="3000" dirty="0">
              <a:solidFill>
                <a:srgbClr val="000000"/>
              </a:solidFill>
              <a:ea typeface="Calibri Regular" charset="0"/>
              <a:cs typeface="Calibri Regular" charset="0"/>
              <a:sym typeface="Shadows Into Light"/>
            </a:endParaRPr>
          </a:p>
          <a:p>
            <a:pPr marL="63500" indent="0" algn="ctr">
              <a:spcBef>
                <a:spcPts val="0"/>
              </a:spcBef>
              <a:spcAft>
                <a:spcPts val="0"/>
              </a:spcAft>
              <a:buNone/>
            </a:pPr>
            <a:endParaRPr lang="en-US" sz="3000" dirty="0">
              <a:solidFill>
                <a:srgbClr val="000000"/>
              </a:solidFill>
              <a:latin typeface="Calibri Regular" charset="0"/>
              <a:ea typeface="Calibri Regular" charset="0"/>
              <a:cs typeface="Calibri Regular" charset="0"/>
              <a:sym typeface="Shadows Into Light"/>
            </a:endParaRPr>
          </a:p>
          <a:p>
            <a:pPr marL="63500" indent="0">
              <a:spcBef>
                <a:spcPts val="0"/>
              </a:spcBef>
              <a:spcAft>
                <a:spcPts val="0"/>
              </a:spcAft>
              <a:buNone/>
            </a:pPr>
            <a:r>
              <a:rPr lang="en-US" sz="3000" dirty="0">
                <a:latin typeface="Calibri Regular" charset="0"/>
                <a:ea typeface="Calibri Regular" charset="0"/>
                <a:cs typeface="Calibri Regular" charset="0"/>
                <a:sym typeface="Shadows Into Light"/>
              </a:rPr>
              <a:t>     </a:t>
            </a:r>
            <a:r>
              <a:rPr lang="en" sz="3000" dirty="0">
                <a:ea typeface="Calibri Regular" charset="0"/>
                <a:cs typeface="Calibri Regular" charset="0"/>
                <a:sym typeface="Shadows Into Light"/>
              </a:rPr>
              <a:t>“</a:t>
            </a:r>
            <a:r>
              <a:rPr lang="en-US" sz="3000" dirty="0">
                <a:ea typeface="Calibri Regular" charset="0"/>
                <a:cs typeface="Calibri Regular" charset="0"/>
                <a:sym typeface="Shadows Into Light"/>
              </a:rPr>
              <a:t>U</a:t>
            </a:r>
            <a:r>
              <a:rPr lang="en" sz="3000" dirty="0" err="1">
                <a:ea typeface="Calibri Regular" charset="0"/>
                <a:cs typeface="Calibri Regular" charset="0"/>
                <a:sym typeface="Shadows Into Light"/>
              </a:rPr>
              <a:t>nder</a:t>
            </a:r>
            <a:r>
              <a:rPr lang="en" sz="3000" dirty="0">
                <a:ea typeface="Calibri Regular" charset="0"/>
                <a:cs typeface="Calibri Regular" charset="0"/>
                <a:sym typeface="Shadows Into Light"/>
              </a:rPr>
              <a:t> the assumption that variables</a:t>
            </a:r>
            <a:br>
              <a:rPr lang="en-US" sz="3000" dirty="0">
                <a:ea typeface="Calibri Regular" charset="0"/>
                <a:cs typeface="Calibri Regular" charset="0"/>
                <a:sym typeface="Shadows Into Light"/>
              </a:rPr>
            </a:br>
            <a:r>
              <a:rPr lang="en" sz="3000" dirty="0">
                <a:ea typeface="Calibri Regular" charset="0"/>
                <a:cs typeface="Calibri Regular" charset="0"/>
                <a:sym typeface="Shadows Into Light"/>
              </a:rPr>
              <a:t> </a:t>
            </a:r>
            <a:r>
              <a:rPr lang="en-US" sz="3000" dirty="0">
                <a:ea typeface="Calibri Regular" charset="0"/>
                <a:cs typeface="Calibri Regular" charset="0"/>
                <a:sym typeface="Shadows Into Light"/>
              </a:rPr>
              <a:t>      </a:t>
            </a:r>
            <a:r>
              <a:rPr lang="en" sz="3000" dirty="0" err="1">
                <a:ea typeface="Calibri Regular" charset="0"/>
                <a:cs typeface="Calibri Regular" charset="0"/>
                <a:sym typeface="Shadows Into Light"/>
              </a:rPr>
              <a:t>hav</a:t>
            </a:r>
            <a:r>
              <a:rPr lang="en-US" sz="3000" dirty="0">
                <a:ea typeface="Calibri Regular" charset="0"/>
                <a:cs typeface="Calibri Regular" charset="0"/>
                <a:sym typeface="Shadows Into Light"/>
              </a:rPr>
              <a:t>e </a:t>
            </a:r>
            <a:r>
              <a:rPr lang="en" sz="3000" dirty="0">
                <a:ea typeface="Calibri Regular" charset="0"/>
                <a:cs typeface="Calibri Regular" charset="0"/>
                <a:sym typeface="Shadows Into Light"/>
              </a:rPr>
              <a:t>types</a:t>
            </a:r>
            <a:r>
              <a:rPr lang="en-US" sz="3000" dirty="0">
                <a:ea typeface="Calibri Regular" charset="0"/>
                <a:cs typeface="Calibri Regular" charset="0"/>
                <a:sym typeface="Shadows Into Light"/>
              </a:rPr>
              <a:t> </a:t>
            </a:r>
            <a:r>
              <a:rPr lang="en" sz="3000" dirty="0">
                <a:ea typeface="Calibri Regular" charset="0"/>
                <a:cs typeface="Calibri Regular" charset="0"/>
                <a:sym typeface="Shadows Into Light"/>
              </a:rPr>
              <a:t>given</a:t>
            </a:r>
            <a:r>
              <a:rPr lang="en-US" sz="3000" dirty="0">
                <a:ea typeface="Calibri Regular" charset="0"/>
                <a:cs typeface="Calibri Regular" charset="0"/>
                <a:sym typeface="Shadows Into Light"/>
              </a:rPr>
              <a:t> </a:t>
            </a:r>
            <a:r>
              <a:rPr lang="en" sz="3000" dirty="0">
                <a:ea typeface="Calibri Regular" charset="0"/>
                <a:cs typeface="Calibri Regular" charset="0"/>
                <a:sym typeface="Shadows Into Light"/>
              </a:rPr>
              <a:t>by </a:t>
            </a:r>
            <a:r>
              <a:rPr lang="en" sz="3000" dirty="0">
                <a:solidFill>
                  <a:srgbClr val="0000FF"/>
                </a:solidFill>
                <a:latin typeface="Consolas"/>
                <a:ea typeface="Consolas"/>
                <a:cs typeface="Consolas"/>
                <a:sym typeface="Consolas"/>
              </a:rPr>
              <a:t>A</a:t>
            </a:r>
            <a:r>
              <a:rPr lang="en" sz="3000" dirty="0">
                <a:ea typeface="Calibri Regular" charset="0"/>
                <a:cs typeface="Calibri Regular" charset="0"/>
                <a:sym typeface="Shadows Into Light"/>
              </a:rPr>
              <a:t>,</a:t>
            </a:r>
            <a:r>
              <a:rPr lang="en-US" sz="3000" dirty="0">
                <a:ea typeface="Calibri Regular" charset="0"/>
                <a:cs typeface="Calibri Regular" charset="0"/>
                <a:sym typeface="Shadows Into Light"/>
              </a:rPr>
              <a:t> </a:t>
            </a:r>
            <a:r>
              <a:rPr lang="en" sz="3000" dirty="0">
                <a:ea typeface="Calibri Regular" charset="0"/>
                <a:cs typeface="Calibri Regular" charset="0"/>
                <a:sym typeface="Shadows Into Light"/>
              </a:rPr>
              <a:t>it is provable that</a:t>
            </a:r>
            <a:br>
              <a:rPr lang="en-US" sz="3000" dirty="0">
                <a:ea typeface="Calibri Regular" charset="0"/>
                <a:cs typeface="Calibri Regular" charset="0"/>
                <a:sym typeface="Shadows Into Light"/>
              </a:rPr>
            </a:br>
            <a:r>
              <a:rPr lang="en-US" sz="3000" dirty="0">
                <a:ea typeface="Calibri Regular" charset="0"/>
                <a:cs typeface="Calibri Regular" charset="0"/>
                <a:sym typeface="Shadows Into Light"/>
              </a:rPr>
              <a:t>       </a:t>
            </a:r>
            <a:r>
              <a:rPr lang="en" sz="3000" dirty="0">
                <a:ea typeface="Calibri Regular" charset="0"/>
                <a:cs typeface="Calibri Regular" charset="0"/>
                <a:sym typeface="Shadows Into Light"/>
              </a:rPr>
              <a:t>expression</a:t>
            </a:r>
            <a:r>
              <a:rPr lang="en-US" sz="3000" dirty="0">
                <a:ea typeface="Calibri Regular" charset="0"/>
                <a:cs typeface="Calibri Regular" charset="0"/>
                <a:sym typeface="Shadows Into Light"/>
              </a:rPr>
              <a:t> </a:t>
            </a:r>
            <a:r>
              <a:rPr lang="en" sz="3000" dirty="0">
                <a:solidFill>
                  <a:srgbClr val="0000FF"/>
                </a:solidFill>
                <a:latin typeface="Consolas"/>
                <a:ea typeface="Consolas"/>
                <a:cs typeface="Consolas"/>
                <a:sym typeface="Consolas"/>
              </a:rPr>
              <a:t>e</a:t>
            </a:r>
            <a:r>
              <a:rPr lang="en-US" sz="3000" dirty="0">
                <a:ea typeface="Calibri Regular" charset="0"/>
                <a:cs typeface="Calibri Regular" charset="0"/>
                <a:sym typeface="Shadows Into Light"/>
              </a:rPr>
              <a:t> h</a:t>
            </a:r>
            <a:r>
              <a:rPr lang="en" sz="3000" dirty="0">
                <a:ea typeface="Calibri Regular" charset="0"/>
                <a:cs typeface="Calibri Regular" charset="0"/>
                <a:sym typeface="Shadows Into Light"/>
              </a:rPr>
              <a:t>as</a:t>
            </a:r>
            <a:r>
              <a:rPr lang="en-US" sz="3000" dirty="0">
                <a:ea typeface="Calibri Regular" charset="0"/>
                <a:cs typeface="Calibri Regular" charset="0"/>
                <a:sym typeface="Shadows Into Light"/>
              </a:rPr>
              <a:t> </a:t>
            </a:r>
            <a:r>
              <a:rPr lang="en" sz="3000" dirty="0">
                <a:ea typeface="Calibri Regular" charset="0"/>
                <a:cs typeface="Calibri Regular" charset="0"/>
                <a:sym typeface="Shadows Into Light"/>
              </a:rPr>
              <a:t>type </a:t>
            </a:r>
            <a:r>
              <a:rPr lang="en" sz="3000" dirty="0">
                <a:solidFill>
                  <a:srgbClr val="0000FF"/>
                </a:solidFill>
                <a:latin typeface="Consolas"/>
                <a:ea typeface="Consolas"/>
                <a:cs typeface="Consolas"/>
                <a:sym typeface="Consolas"/>
              </a:rPr>
              <a:t>t</a:t>
            </a:r>
            <a:r>
              <a:rPr lang="en" sz="3000" dirty="0">
                <a:solidFill>
                  <a:srgbClr val="000000"/>
                </a:solidFill>
                <a:ea typeface="Calibri Regular" charset="0"/>
                <a:cs typeface="Calibri Regular" charset="0"/>
                <a:sym typeface="Shadows Into Light"/>
              </a:rPr>
              <a: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Modified Rules</a:t>
            </a:r>
          </a:p>
        </p:txBody>
      </p:sp>
      <p:sp>
        <p:nvSpPr>
          <p:cNvPr id="268" name="Shape 268"/>
          <p:cNvSpPr txBox="1">
            <a:spLocks noGrp="1"/>
          </p:cNvSpPr>
          <p:nvPr>
            <p:ph idx="1"/>
          </p:nvPr>
        </p:nvSpPr>
        <p:spPr>
          <a:prstGeom prst="rect">
            <a:avLst/>
          </a:prstGeom>
          <a:noFill/>
          <a:ln>
            <a:noFill/>
          </a:ln>
        </p:spPr>
        <p:txBody>
          <a:bodyPr lIns="91425" tIns="45700" rIns="91425" bIns="45700" anchor="t" anchorCtr="0">
            <a:noAutofit/>
          </a:bodyPr>
          <a:lstStyle/>
          <a:p>
            <a:pPr marL="457200" indent="-381000">
              <a:spcBef>
                <a:spcPts val="0"/>
              </a:spcBef>
              <a:spcAft>
                <a:spcPts val="0"/>
              </a:spcAft>
              <a:buFont typeface="Shadows Into Light"/>
            </a:pPr>
            <a:r>
              <a:rPr lang="en" sz="3200" dirty="0">
                <a:ea typeface="Calibri Regular" charset="0"/>
                <a:cs typeface="Calibri Regular" charset="0"/>
                <a:sym typeface="Shadows Into Light"/>
              </a:rPr>
              <a:t>The type environment is added to all rules:</a:t>
            </a:r>
          </a:p>
          <a:p>
            <a:pPr marL="0" indent="0">
              <a:spcBef>
                <a:spcPts val="0"/>
              </a:spcBef>
              <a:spcAft>
                <a:spcPts val="0"/>
              </a:spcAft>
              <a:buNone/>
            </a:pPr>
            <a:r>
              <a:rPr lang="en" sz="2200" dirty="0">
                <a:ea typeface="Calibri Regular" charset="0"/>
                <a:cs typeface="Calibri Regular" charset="0"/>
                <a:sym typeface="Shadows Into Light"/>
              </a:rPr>
              <a:t>		</a:t>
            </a:r>
          </a:p>
        </p:txBody>
      </p:sp>
      <p:sp>
        <p:nvSpPr>
          <p:cNvPr id="269" name="Shape 269"/>
          <p:cNvSpPr txBox="1">
            <a:spLocks noGrp="1"/>
          </p:cNvSpPr>
          <p:nvPr>
            <p:ph type="body" idx="4294967295"/>
          </p:nvPr>
        </p:nvSpPr>
        <p:spPr>
          <a:xfrm>
            <a:off x="636610" y="3890963"/>
            <a:ext cx="6829425" cy="1754187"/>
          </a:xfrm>
          <a:prstGeom prst="rect">
            <a:avLst/>
          </a:prstGeom>
          <a:noFill/>
          <a:ln>
            <a:noFill/>
          </a:ln>
        </p:spPr>
        <p:txBody>
          <a:bodyPr lIns="91425" tIns="45700" rIns="91425" bIns="45700" anchor="ctr" anchorCtr="0">
            <a:noAutofit/>
          </a:bodyPr>
          <a:lstStyle/>
          <a:p>
            <a:pPr marL="0" indent="0" algn="ctr">
              <a:spcAft>
                <a:spcPts val="0"/>
              </a:spcAft>
              <a:buNone/>
            </a:pPr>
            <a:r>
              <a:rPr lang="en" sz="2600" b="1" dirty="0">
                <a:solidFill>
                  <a:schemeClr val="accent6"/>
                </a:solidFill>
                <a:latin typeface="Consolas"/>
                <a:ea typeface="Consolas"/>
                <a:cs typeface="Consolas"/>
                <a:sym typeface="Consolas"/>
              </a:rPr>
              <a:t>A</a:t>
            </a:r>
            <a:r>
              <a:rPr lang="en" sz="2600" dirty="0">
                <a:solidFill>
                  <a:srgbClr val="0000FF"/>
                </a:solidFill>
                <a:latin typeface="Consolas"/>
                <a:ea typeface="Consolas"/>
                <a:cs typeface="Consolas"/>
                <a:sym typeface="Consolas"/>
              </a:rPr>
              <a:t> |- e1</a:t>
            </a:r>
            <a:r>
              <a:rPr lang="en" sz="2600" baseline="-25000" dirty="0">
                <a:solidFill>
                  <a:srgbClr val="0000FF"/>
                </a:solidFill>
                <a:latin typeface="Consolas"/>
                <a:ea typeface="Consolas"/>
                <a:cs typeface="Consolas"/>
                <a:sym typeface="Consolas"/>
              </a:rPr>
              <a:t> </a:t>
            </a:r>
            <a:r>
              <a:rPr lang="en" sz="2600" dirty="0">
                <a:solidFill>
                  <a:srgbClr val="0000FF"/>
                </a:solidFill>
                <a:latin typeface="Consolas"/>
                <a:ea typeface="Consolas"/>
                <a:cs typeface="Consolas"/>
                <a:sym typeface="Consolas"/>
              </a:rPr>
              <a:t>: </a:t>
            </a:r>
            <a:r>
              <a:rPr lang="en" sz="2600" dirty="0" err="1">
                <a:solidFill>
                  <a:srgbClr val="0000FF"/>
                </a:solidFill>
                <a:latin typeface="Consolas"/>
                <a:ea typeface="Consolas"/>
                <a:cs typeface="Consolas"/>
                <a:sym typeface="Consolas"/>
              </a:rPr>
              <a:t>int</a:t>
            </a:r>
            <a:r>
              <a:rPr lang="en" sz="2600" dirty="0">
                <a:solidFill>
                  <a:srgbClr val="0000FF"/>
                </a:solidFill>
                <a:latin typeface="Consolas"/>
                <a:ea typeface="Consolas"/>
                <a:cs typeface="Consolas"/>
                <a:sym typeface="Consolas"/>
              </a:rPr>
              <a:t>     </a:t>
            </a:r>
            <a:r>
              <a:rPr lang="en" sz="2600" b="1" dirty="0">
                <a:solidFill>
                  <a:schemeClr val="accent6"/>
                </a:solidFill>
                <a:latin typeface="Consolas"/>
                <a:ea typeface="Consolas"/>
                <a:cs typeface="Consolas"/>
                <a:sym typeface="Consolas"/>
              </a:rPr>
              <a:t>A</a:t>
            </a:r>
            <a:r>
              <a:rPr lang="en" sz="2600" dirty="0">
                <a:solidFill>
                  <a:srgbClr val="0000FF"/>
                </a:solidFill>
                <a:latin typeface="Consolas"/>
                <a:ea typeface="Consolas"/>
                <a:cs typeface="Consolas"/>
                <a:sym typeface="Consolas"/>
              </a:rPr>
              <a:t> |- e2</a:t>
            </a:r>
            <a:r>
              <a:rPr lang="en" sz="2600" baseline="-25000" dirty="0">
                <a:solidFill>
                  <a:srgbClr val="0000FF"/>
                </a:solidFill>
                <a:latin typeface="Consolas"/>
                <a:ea typeface="Consolas"/>
                <a:cs typeface="Consolas"/>
                <a:sym typeface="Consolas"/>
              </a:rPr>
              <a:t> </a:t>
            </a:r>
            <a:r>
              <a:rPr lang="en" sz="2600" dirty="0">
                <a:solidFill>
                  <a:srgbClr val="0000FF"/>
                </a:solidFill>
                <a:latin typeface="Consolas"/>
                <a:ea typeface="Consolas"/>
                <a:cs typeface="Consolas"/>
                <a:sym typeface="Consolas"/>
              </a:rPr>
              <a:t>: </a:t>
            </a:r>
            <a:r>
              <a:rPr lang="en" sz="2600" dirty="0" err="1">
                <a:solidFill>
                  <a:srgbClr val="0000FF"/>
                </a:solidFill>
                <a:latin typeface="Consolas"/>
                <a:ea typeface="Consolas"/>
                <a:cs typeface="Consolas"/>
                <a:sym typeface="Consolas"/>
              </a:rPr>
              <a:t>int</a:t>
            </a:r>
            <a:br>
              <a:rPr lang="en" sz="2600" dirty="0">
                <a:solidFill>
                  <a:srgbClr val="0000FF"/>
                </a:solidFill>
                <a:latin typeface="Consolas"/>
                <a:ea typeface="Consolas"/>
                <a:cs typeface="Consolas"/>
                <a:sym typeface="Consolas"/>
              </a:rPr>
            </a:br>
            <a:endParaRPr lang="en" sz="2600" dirty="0">
              <a:solidFill>
                <a:srgbClr val="0000FF"/>
              </a:solidFill>
              <a:latin typeface="Consolas"/>
              <a:ea typeface="Consolas"/>
              <a:cs typeface="Consolas"/>
              <a:sym typeface="Consolas"/>
            </a:endParaRPr>
          </a:p>
          <a:p>
            <a:pPr marL="0" indent="0" algn="ctr">
              <a:spcAft>
                <a:spcPts val="0"/>
              </a:spcAft>
              <a:buNone/>
            </a:pPr>
            <a:r>
              <a:rPr lang="en" sz="2600" b="1" dirty="0">
                <a:solidFill>
                  <a:schemeClr val="accent6"/>
                </a:solidFill>
                <a:latin typeface="Consolas"/>
                <a:ea typeface="Consolas"/>
                <a:cs typeface="Consolas"/>
                <a:sym typeface="Consolas"/>
              </a:rPr>
              <a:t>A</a:t>
            </a:r>
            <a:r>
              <a:rPr lang="en" sz="2600" dirty="0">
                <a:solidFill>
                  <a:srgbClr val="0000FF"/>
                </a:solidFill>
                <a:latin typeface="Consolas"/>
                <a:ea typeface="Consolas"/>
                <a:cs typeface="Consolas"/>
                <a:sym typeface="Consolas"/>
              </a:rPr>
              <a:t> |- e1</a:t>
            </a:r>
            <a:r>
              <a:rPr lang="en" sz="2600" baseline="-25000" dirty="0">
                <a:solidFill>
                  <a:srgbClr val="0000FF"/>
                </a:solidFill>
                <a:latin typeface="Consolas"/>
                <a:ea typeface="Consolas"/>
                <a:cs typeface="Consolas"/>
                <a:sym typeface="Consolas"/>
              </a:rPr>
              <a:t> </a:t>
            </a:r>
            <a:r>
              <a:rPr lang="en" sz="2600" dirty="0">
                <a:solidFill>
                  <a:srgbClr val="0000FF"/>
                </a:solidFill>
                <a:latin typeface="Consolas"/>
                <a:ea typeface="Consolas"/>
                <a:cs typeface="Consolas"/>
                <a:sym typeface="Consolas"/>
              </a:rPr>
              <a:t>+ e2</a:t>
            </a:r>
            <a:r>
              <a:rPr lang="en" sz="2600" baseline="-25000" dirty="0">
                <a:solidFill>
                  <a:srgbClr val="0000FF"/>
                </a:solidFill>
                <a:latin typeface="Consolas"/>
                <a:ea typeface="Consolas"/>
                <a:cs typeface="Consolas"/>
                <a:sym typeface="Consolas"/>
              </a:rPr>
              <a:t> </a:t>
            </a:r>
            <a:r>
              <a:rPr lang="en" sz="2600" dirty="0">
                <a:solidFill>
                  <a:srgbClr val="0000FF"/>
                </a:solidFill>
                <a:latin typeface="Consolas"/>
                <a:ea typeface="Consolas"/>
                <a:cs typeface="Consolas"/>
                <a:sym typeface="Consolas"/>
              </a:rPr>
              <a:t>: </a:t>
            </a:r>
            <a:r>
              <a:rPr lang="en" sz="2600" dirty="0" err="1">
                <a:solidFill>
                  <a:srgbClr val="0000FF"/>
                </a:solidFill>
                <a:latin typeface="Consolas"/>
                <a:ea typeface="Consolas"/>
                <a:cs typeface="Consolas"/>
                <a:sym typeface="Consolas"/>
              </a:rPr>
              <a:t>int</a:t>
            </a:r>
            <a:endParaRPr lang="en" sz="2600" dirty="0">
              <a:solidFill>
                <a:srgbClr val="0000FF"/>
              </a:solidFill>
              <a:latin typeface="Consolas"/>
              <a:ea typeface="Consolas"/>
              <a:cs typeface="Consolas"/>
              <a:sym typeface="Consolas"/>
            </a:endParaRPr>
          </a:p>
        </p:txBody>
      </p:sp>
      <p:sp>
        <p:nvSpPr>
          <p:cNvPr id="271" name="Shape 271"/>
          <p:cNvSpPr txBox="1">
            <a:spLocks noGrp="1"/>
          </p:cNvSpPr>
          <p:nvPr>
            <p:ph type="body" idx="4294967295"/>
          </p:nvPr>
        </p:nvSpPr>
        <p:spPr>
          <a:xfrm>
            <a:off x="0" y="2111375"/>
            <a:ext cx="6829425" cy="1593850"/>
          </a:xfrm>
          <a:prstGeom prst="rect">
            <a:avLst/>
          </a:prstGeom>
          <a:noFill/>
          <a:ln>
            <a:noFill/>
          </a:ln>
        </p:spPr>
        <p:txBody>
          <a:bodyPr lIns="91425" tIns="45700" rIns="91425" bIns="45700" anchor="ctr" anchorCtr="0">
            <a:noAutofit/>
          </a:bodyPr>
          <a:lstStyle/>
          <a:p>
            <a:pPr marL="0" indent="0">
              <a:lnSpc>
                <a:spcPct val="100000"/>
              </a:lnSpc>
              <a:spcAft>
                <a:spcPts val="0"/>
              </a:spcAft>
              <a:buNone/>
            </a:pPr>
            <a:endParaRPr sz="2600" dirty="0">
              <a:solidFill>
                <a:srgbClr val="0000FF"/>
              </a:solidFill>
              <a:latin typeface="Consolas"/>
              <a:ea typeface="Consolas"/>
              <a:cs typeface="Consolas"/>
              <a:sym typeface="Consolas"/>
            </a:endParaRPr>
          </a:p>
          <a:p>
            <a:pPr marL="0" indent="0" algn="ctr">
              <a:lnSpc>
                <a:spcPct val="100000"/>
              </a:lnSpc>
              <a:spcAft>
                <a:spcPts val="0"/>
              </a:spcAft>
              <a:buNone/>
            </a:pPr>
            <a:r>
              <a:rPr lang="en" sz="2600" b="1" dirty="0">
                <a:solidFill>
                  <a:schemeClr val="accent6"/>
                </a:solidFill>
                <a:latin typeface="Consolas"/>
                <a:ea typeface="Consolas"/>
                <a:cs typeface="Consolas"/>
                <a:sym typeface="Consolas"/>
              </a:rPr>
              <a:t>A</a:t>
            </a:r>
            <a:r>
              <a:rPr lang="en" sz="2600" dirty="0">
                <a:solidFill>
                  <a:srgbClr val="0000FF"/>
                </a:solidFill>
                <a:latin typeface="Consolas"/>
                <a:ea typeface="Consolas"/>
                <a:cs typeface="Consolas"/>
                <a:sym typeface="Consolas"/>
              </a:rPr>
              <a:t> |- </a:t>
            </a:r>
            <a:r>
              <a:rPr lang="en" sz="2600" dirty="0" err="1">
                <a:solidFill>
                  <a:srgbClr val="0000FF"/>
                </a:solidFill>
                <a:latin typeface="Consolas"/>
                <a:ea typeface="Consolas"/>
                <a:cs typeface="Consolas"/>
                <a:sym typeface="Consolas"/>
              </a:rPr>
              <a:t>i</a:t>
            </a:r>
            <a:r>
              <a:rPr lang="en" sz="2600" dirty="0">
                <a:solidFill>
                  <a:srgbClr val="0000FF"/>
                </a:solidFill>
                <a:latin typeface="Consolas"/>
                <a:ea typeface="Consolas"/>
                <a:cs typeface="Consolas"/>
                <a:sym typeface="Consolas"/>
              </a:rPr>
              <a:t> : </a:t>
            </a:r>
            <a:r>
              <a:rPr lang="en" sz="2600" dirty="0" err="1">
                <a:solidFill>
                  <a:srgbClr val="0000FF"/>
                </a:solidFill>
                <a:latin typeface="Consolas"/>
                <a:ea typeface="Consolas"/>
                <a:cs typeface="Consolas"/>
                <a:sym typeface="Consolas"/>
              </a:rPr>
              <a:t>int</a:t>
            </a:r>
            <a:endParaRPr lang="en" sz="2600" dirty="0">
              <a:solidFill>
                <a:srgbClr val="0000FF"/>
              </a:solidFill>
              <a:latin typeface="Consolas"/>
              <a:ea typeface="Consolas"/>
              <a:cs typeface="Consolas"/>
              <a:sym typeface="Consolas"/>
            </a:endParaRPr>
          </a:p>
        </p:txBody>
      </p:sp>
      <p:sp>
        <p:nvSpPr>
          <p:cNvPr id="272" name="Shape 272"/>
          <p:cNvSpPr txBox="1">
            <a:spLocks noGrp="1"/>
          </p:cNvSpPr>
          <p:nvPr>
            <p:ph type="body" idx="4294967295"/>
          </p:nvPr>
        </p:nvSpPr>
        <p:spPr>
          <a:xfrm>
            <a:off x="7235475" y="2880405"/>
            <a:ext cx="1187450" cy="536575"/>
          </a:xfrm>
          <a:prstGeom prst="rect">
            <a:avLst/>
          </a:prstGeom>
          <a:noFill/>
          <a:ln>
            <a:noFill/>
          </a:ln>
        </p:spPr>
        <p:txBody>
          <a:bodyPr lIns="91425" tIns="45700" rIns="91425" bIns="45700" anchor="t" anchorCtr="0">
            <a:noAutofit/>
          </a:bodyPr>
          <a:lstStyle/>
          <a:p>
            <a:pPr marL="0" indent="0">
              <a:spcAft>
                <a:spcPts val="0"/>
              </a:spcAft>
              <a:buNone/>
            </a:pPr>
            <a:r>
              <a:rPr lang="en" sz="2600" dirty="0">
                <a:solidFill>
                  <a:schemeClr val="accent6"/>
                </a:solidFill>
                <a:latin typeface="Consolas"/>
                <a:ea typeface="Consolas"/>
                <a:cs typeface="Consolas"/>
                <a:sym typeface="Consolas"/>
              </a:rPr>
              <a:t>[</a:t>
            </a:r>
            <a:r>
              <a:rPr lang="en" sz="2600" dirty="0" err="1">
                <a:solidFill>
                  <a:schemeClr val="accent6"/>
                </a:solidFill>
                <a:latin typeface="Consolas"/>
                <a:ea typeface="Consolas"/>
                <a:cs typeface="Consolas"/>
                <a:sym typeface="Consolas"/>
              </a:rPr>
              <a:t>Int</a:t>
            </a:r>
            <a:r>
              <a:rPr lang="en" sz="2600" dirty="0">
                <a:solidFill>
                  <a:schemeClr val="accent6"/>
                </a:solidFill>
                <a:latin typeface="Consolas"/>
                <a:ea typeface="Consolas"/>
                <a:cs typeface="Consolas"/>
                <a:sym typeface="Consolas"/>
              </a:rPr>
              <a:t>]</a:t>
            </a:r>
          </a:p>
        </p:txBody>
      </p:sp>
      <p:sp>
        <p:nvSpPr>
          <p:cNvPr id="273" name="Shape 273"/>
          <p:cNvSpPr txBox="1">
            <a:spLocks noGrp="1"/>
          </p:cNvSpPr>
          <p:nvPr>
            <p:ph type="body" idx="4294967295"/>
          </p:nvPr>
        </p:nvSpPr>
        <p:spPr>
          <a:xfrm>
            <a:off x="7175150" y="4431392"/>
            <a:ext cx="1247775" cy="566738"/>
          </a:xfrm>
          <a:prstGeom prst="rect">
            <a:avLst/>
          </a:prstGeom>
          <a:noFill/>
          <a:ln>
            <a:noFill/>
          </a:ln>
        </p:spPr>
        <p:txBody>
          <a:bodyPr lIns="91425" tIns="45700" rIns="91425" bIns="45700" anchor="t" anchorCtr="0">
            <a:noAutofit/>
          </a:bodyPr>
          <a:lstStyle/>
          <a:p>
            <a:pPr marL="0" indent="0">
              <a:spcAft>
                <a:spcPts val="0"/>
              </a:spcAft>
              <a:buNone/>
            </a:pPr>
            <a:r>
              <a:rPr lang="en" sz="2600" dirty="0">
                <a:solidFill>
                  <a:schemeClr val="accent6"/>
                </a:solidFill>
                <a:latin typeface="Consolas"/>
                <a:ea typeface="Consolas"/>
                <a:cs typeface="Consolas"/>
                <a:sym typeface="Consolas"/>
              </a:rPr>
              <a:t>[Add]</a:t>
            </a:r>
          </a:p>
        </p:txBody>
      </p:sp>
      <p:cxnSp>
        <p:nvCxnSpPr>
          <p:cNvPr id="270" name="Shape 270"/>
          <p:cNvCxnSpPr/>
          <p:nvPr/>
        </p:nvCxnSpPr>
        <p:spPr>
          <a:xfrm rot="10800000" flipH="1">
            <a:off x="1101101" y="4719501"/>
            <a:ext cx="5807999" cy="14999"/>
          </a:xfrm>
          <a:prstGeom prst="straightConnector1">
            <a:avLst/>
          </a:prstGeom>
          <a:noFill/>
          <a:ln w="25400" cap="flat" cmpd="sng">
            <a:solidFill>
              <a:srgbClr val="0000FF"/>
            </a:solidFill>
            <a:prstDash val="solid"/>
            <a:round/>
            <a:headEnd type="none" w="lg" len="lg"/>
            <a:tailEnd type="none"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3">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9">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build="p"/>
      <p:bldP spid="271" grpId="0" build="p"/>
      <p:bldP spid="272" grpId="0" build="p"/>
      <p:bldP spid="27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A New Rule</a:t>
            </a:r>
          </a:p>
        </p:txBody>
      </p:sp>
      <p:sp>
        <p:nvSpPr>
          <p:cNvPr id="279" name="Shape 279"/>
          <p:cNvSpPr txBox="1">
            <a:spLocks noGrp="1"/>
          </p:cNvSpPr>
          <p:nvPr>
            <p:ph idx="1"/>
          </p:nvPr>
        </p:nvSpPr>
        <p:spPr>
          <a:prstGeom prst="rect">
            <a:avLst/>
          </a:prstGeom>
          <a:noFill/>
          <a:ln>
            <a:noFill/>
          </a:ln>
        </p:spPr>
        <p:txBody>
          <a:bodyPr lIns="91425" tIns="45700" rIns="91425" bIns="45700" anchor="t" anchorCtr="0">
            <a:noAutofit/>
          </a:bodyPr>
          <a:lstStyle/>
          <a:p>
            <a:pPr marL="457200" indent="-368300">
              <a:spcBef>
                <a:spcPts val="0"/>
              </a:spcBef>
              <a:spcAft>
                <a:spcPts val="0"/>
              </a:spcAft>
              <a:buSzPct val="91666"/>
              <a:buFont typeface="Shadows Into Light"/>
            </a:pPr>
            <a:r>
              <a:rPr lang="en" sz="3200" dirty="0">
                <a:ea typeface="Calibri Regular" charset="0"/>
                <a:cs typeface="Calibri Regular" charset="0"/>
                <a:sym typeface="Shadows Into Light"/>
              </a:rPr>
              <a:t>And we can write new rules:</a:t>
            </a:r>
          </a:p>
        </p:txBody>
      </p:sp>
      <p:sp>
        <p:nvSpPr>
          <p:cNvPr id="280" name="Shape 280"/>
          <p:cNvSpPr txBox="1"/>
          <p:nvPr/>
        </p:nvSpPr>
        <p:spPr>
          <a:xfrm>
            <a:off x="2152887" y="3570500"/>
            <a:ext cx="2853680" cy="695700"/>
          </a:xfrm>
          <a:prstGeom prst="rect">
            <a:avLst/>
          </a:prstGeom>
          <a:noFill/>
          <a:ln>
            <a:noFill/>
          </a:ln>
        </p:spPr>
        <p:txBody>
          <a:bodyPr lIns="91425" tIns="91425" rIns="91425" bIns="91425" anchor="t" anchorCtr="0">
            <a:noAutofit/>
          </a:bodyPr>
          <a:lstStyle/>
          <a:p>
            <a:pPr algn="ctr"/>
            <a:r>
              <a:rPr lang="en" sz="2600" dirty="0">
                <a:solidFill>
                  <a:srgbClr val="0000FF"/>
                </a:solidFill>
                <a:latin typeface="Consolas"/>
                <a:ea typeface="Consolas"/>
                <a:cs typeface="Consolas"/>
                <a:sym typeface="Consolas"/>
              </a:rPr>
              <a:t>A |- x : A(x)</a:t>
            </a:r>
          </a:p>
        </p:txBody>
      </p:sp>
      <p:cxnSp>
        <p:nvCxnSpPr>
          <p:cNvPr id="281" name="Shape 281"/>
          <p:cNvCxnSpPr/>
          <p:nvPr/>
        </p:nvCxnSpPr>
        <p:spPr>
          <a:xfrm rot="10800000" flipH="1">
            <a:off x="2234725" y="3494176"/>
            <a:ext cx="2735100" cy="2699"/>
          </a:xfrm>
          <a:prstGeom prst="straightConnector1">
            <a:avLst/>
          </a:prstGeom>
          <a:noFill/>
          <a:ln w="25400" cap="flat" cmpd="sng">
            <a:solidFill>
              <a:srgbClr val="0000FF"/>
            </a:solidFill>
            <a:prstDash val="solid"/>
            <a:round/>
            <a:headEnd type="none" w="lg" len="lg"/>
            <a:tailEnd type="none" w="lg" len="lg"/>
          </a:ln>
        </p:spPr>
      </p:cxnSp>
      <p:sp>
        <p:nvSpPr>
          <p:cNvPr id="7" name="Shape 272"/>
          <p:cNvSpPr txBox="1">
            <a:spLocks/>
          </p:cNvSpPr>
          <p:nvPr/>
        </p:nvSpPr>
        <p:spPr>
          <a:xfrm>
            <a:off x="5256205" y="3225888"/>
            <a:ext cx="1187450" cy="536575"/>
          </a:xfrm>
          <a:prstGeom prst="rect">
            <a:avLst/>
          </a:prstGeom>
          <a:noFill/>
          <a:ln>
            <a:noFill/>
          </a:ln>
        </p:spPr>
        <p:txBody>
          <a:bodyPr vert="horz" lIns="91425" tIns="45700" rIns="91425" bIns="45700" rtlCol="0" anchor="t" anchorCtr="0">
            <a:noAutofit/>
          </a:bodyPr>
          <a:lstStyle>
            <a:lvl1pPr marL="342900" indent="-342900" algn="l" defTabSz="457200" rtl="0" eaLnBrk="1" latinLnBrk="0" hangingPunct="1">
              <a:spcBef>
                <a:spcPct val="20000"/>
              </a:spcBef>
              <a:buFont typeface="Arial"/>
              <a:buChar char="•"/>
              <a:defRPr sz="2400" kern="1200" baseline="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 sz="2600" dirty="0">
                <a:solidFill>
                  <a:schemeClr val="accent6"/>
                </a:solidFill>
                <a:latin typeface="Consolas"/>
                <a:ea typeface="Consolas"/>
                <a:cs typeface="Consolas"/>
                <a:sym typeface="Consolas"/>
              </a:rPr>
              <a:t>[</a:t>
            </a:r>
            <a:r>
              <a:rPr lang="en-US" sz="2600" dirty="0" err="1">
                <a:solidFill>
                  <a:schemeClr val="accent6"/>
                </a:solidFill>
                <a:latin typeface="Consolas"/>
                <a:ea typeface="Consolas"/>
                <a:cs typeface="Consolas"/>
                <a:sym typeface="Consolas"/>
              </a:rPr>
              <a:t>Var</a:t>
            </a:r>
            <a:r>
              <a:rPr lang="en" sz="2600" dirty="0">
                <a:solidFill>
                  <a:schemeClr val="accent6"/>
                </a:solidFill>
                <a:latin typeface="Consolas"/>
                <a:ea typeface="Consolas"/>
                <a:cs typeface="Consolas"/>
                <a:sym typeface="Consolas"/>
              </a:rPr>
              <a: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 grpId="0"/>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Rules for Functions</a:t>
            </a:r>
          </a:p>
        </p:txBody>
      </p:sp>
      <p:sp>
        <p:nvSpPr>
          <p:cNvPr id="288" name="Shape 288"/>
          <p:cNvSpPr txBox="1">
            <a:spLocks noGrp="1"/>
          </p:cNvSpPr>
          <p:nvPr>
            <p:ph idx="1"/>
          </p:nvPr>
        </p:nvSpPr>
        <p:spPr>
          <a:xfrm>
            <a:off x="1416485" y="1479161"/>
            <a:ext cx="5813999" cy="1962600"/>
          </a:xfrm>
          <a:prstGeom prst="rect">
            <a:avLst/>
          </a:prstGeom>
          <a:noFill/>
          <a:ln>
            <a:noFill/>
          </a:ln>
        </p:spPr>
        <p:txBody>
          <a:bodyPr lIns="91425" tIns="45700" rIns="91425" bIns="45700" anchor="ctr" anchorCtr="0">
            <a:noAutofit/>
          </a:bodyPr>
          <a:lstStyle/>
          <a:p>
            <a:pPr marL="0" indent="0" algn="ctr">
              <a:lnSpc>
                <a:spcPct val="100000"/>
              </a:lnSpc>
              <a:spcBef>
                <a:spcPts val="0"/>
              </a:spcBef>
              <a:spcAft>
                <a:spcPts val="0"/>
              </a:spcAft>
              <a:buNone/>
            </a:pPr>
            <a:r>
              <a:rPr lang="en" sz="2600" dirty="0">
                <a:solidFill>
                  <a:srgbClr val="0000FF"/>
                </a:solidFill>
                <a:latin typeface="Consolas"/>
                <a:ea typeface="Consolas"/>
                <a:cs typeface="Consolas"/>
                <a:sym typeface="Consolas"/>
              </a:rPr>
              <a:t>A</a:t>
            </a:r>
            <a:r>
              <a:rPr lang="en" sz="2600" dirty="0">
                <a:solidFill>
                  <a:srgbClr val="FF9900"/>
                </a:solidFill>
                <a:latin typeface="Consolas"/>
                <a:ea typeface="Consolas"/>
                <a:cs typeface="Consolas"/>
                <a:sym typeface="Consolas"/>
              </a:rPr>
              <a:t>     </a:t>
            </a:r>
            <a:r>
              <a:rPr lang="en" sz="2600" dirty="0">
                <a:solidFill>
                  <a:srgbClr val="0000FF"/>
                </a:solidFill>
                <a:latin typeface="Consolas"/>
                <a:ea typeface="Consolas"/>
                <a:cs typeface="Consolas"/>
                <a:sym typeface="Consolas"/>
              </a:rPr>
              <a:t> |- e : t’</a:t>
            </a:r>
          </a:p>
          <a:p>
            <a:pPr marL="0" indent="0" algn="ctr">
              <a:lnSpc>
                <a:spcPct val="100000"/>
              </a:lnSpc>
              <a:spcBef>
                <a:spcPts val="0"/>
              </a:spcBef>
              <a:spcAft>
                <a:spcPts val="0"/>
              </a:spcAft>
              <a:buNone/>
            </a:pPr>
            <a:endParaRPr sz="2600" dirty="0">
              <a:solidFill>
                <a:srgbClr val="0000FF"/>
              </a:solidFill>
              <a:latin typeface="Calibri Regular" charset="0"/>
              <a:ea typeface="Calibri Regular" charset="0"/>
              <a:cs typeface="Calibri Regular" charset="0"/>
              <a:sym typeface="Shadows Into Light"/>
            </a:endParaRPr>
          </a:p>
          <a:p>
            <a:pPr marL="0" indent="0" algn="ctr">
              <a:lnSpc>
                <a:spcPct val="100000"/>
              </a:lnSpc>
              <a:spcBef>
                <a:spcPts val="0"/>
              </a:spcBef>
              <a:spcAft>
                <a:spcPts val="0"/>
              </a:spcAft>
              <a:buNone/>
            </a:pPr>
            <a:r>
              <a:rPr lang="en" sz="2600" dirty="0">
                <a:solidFill>
                  <a:srgbClr val="0000FF"/>
                </a:solidFill>
                <a:latin typeface="Consolas"/>
                <a:ea typeface="Consolas"/>
                <a:cs typeface="Consolas"/>
                <a:sym typeface="Consolas"/>
              </a:rPr>
              <a:t>A |- </a:t>
            </a:r>
            <a:r>
              <a:rPr lang="en" sz="2600" dirty="0" err="1">
                <a:solidFill>
                  <a:srgbClr val="0000FF"/>
                </a:solidFill>
                <a:latin typeface="Consolas"/>
                <a:ea typeface="Consolas"/>
                <a:cs typeface="Consolas"/>
                <a:sym typeface="Consolas"/>
              </a:rPr>
              <a:t>λ</a:t>
            </a:r>
            <a:r>
              <a:rPr lang="en" sz="2600" dirty="0">
                <a:solidFill>
                  <a:srgbClr val="0000FF"/>
                </a:solidFill>
                <a:latin typeface="Consolas"/>
                <a:ea typeface="Consolas"/>
                <a:cs typeface="Consolas"/>
                <a:sym typeface="Consolas"/>
              </a:rPr>
              <a:t> </a:t>
            </a:r>
            <a:r>
              <a:rPr lang="en" sz="2600" dirty="0" err="1">
                <a:solidFill>
                  <a:srgbClr val="0000FF"/>
                </a:solidFill>
                <a:latin typeface="Consolas"/>
                <a:ea typeface="Consolas"/>
                <a:cs typeface="Consolas"/>
                <a:sym typeface="Consolas"/>
              </a:rPr>
              <a:t>x:t</a:t>
            </a:r>
            <a:r>
              <a:rPr lang="en" sz="2600" dirty="0">
                <a:solidFill>
                  <a:srgbClr val="0000FF"/>
                </a:solidFill>
                <a:latin typeface="Consolas"/>
                <a:ea typeface="Consolas"/>
                <a:cs typeface="Consolas"/>
                <a:sym typeface="Consolas"/>
              </a:rPr>
              <a:t> =&gt; e : t -&gt; t’</a:t>
            </a:r>
          </a:p>
        </p:txBody>
      </p:sp>
      <p:sp>
        <p:nvSpPr>
          <p:cNvPr id="289" name="Shape 289"/>
          <p:cNvSpPr txBox="1">
            <a:spLocks noGrp="1"/>
          </p:cNvSpPr>
          <p:nvPr>
            <p:ph type="body" idx="4294967295"/>
          </p:nvPr>
        </p:nvSpPr>
        <p:spPr>
          <a:xfrm>
            <a:off x="650584" y="4258972"/>
            <a:ext cx="6656388" cy="1963738"/>
          </a:xfrm>
          <a:prstGeom prst="rect">
            <a:avLst/>
          </a:prstGeom>
          <a:noFill/>
          <a:ln>
            <a:noFill/>
          </a:ln>
        </p:spPr>
        <p:txBody>
          <a:bodyPr lIns="91425" tIns="45700" rIns="91425" bIns="45700" anchor="ctr" anchorCtr="0">
            <a:noAutofit/>
          </a:bodyPr>
          <a:lstStyle/>
          <a:p>
            <a:pPr marL="0" indent="0" algn="ctr">
              <a:spcAft>
                <a:spcPts val="0"/>
              </a:spcAft>
              <a:buNone/>
            </a:pPr>
            <a:r>
              <a:rPr lang="en" sz="2600" dirty="0">
                <a:solidFill>
                  <a:srgbClr val="0000FF"/>
                </a:solidFill>
                <a:latin typeface="Consolas"/>
                <a:ea typeface="Consolas"/>
                <a:cs typeface="Consolas"/>
                <a:sym typeface="Consolas"/>
              </a:rPr>
              <a:t>A |- e1 : t1 -&gt; t2      A |- e2</a:t>
            </a:r>
            <a:r>
              <a:rPr lang="en" sz="2600" baseline="-25000" dirty="0">
                <a:solidFill>
                  <a:srgbClr val="0000FF"/>
                </a:solidFill>
                <a:latin typeface="Consolas"/>
                <a:ea typeface="Consolas"/>
                <a:cs typeface="Consolas"/>
                <a:sym typeface="Consolas"/>
              </a:rPr>
              <a:t> </a:t>
            </a:r>
            <a:r>
              <a:rPr lang="en" sz="2600" dirty="0">
                <a:solidFill>
                  <a:srgbClr val="0000FF"/>
                </a:solidFill>
                <a:latin typeface="Consolas"/>
                <a:ea typeface="Consolas"/>
                <a:cs typeface="Consolas"/>
                <a:sym typeface="Consolas"/>
              </a:rPr>
              <a:t>: t1</a:t>
            </a:r>
            <a:br>
              <a:rPr lang="en" sz="2600" dirty="0">
                <a:solidFill>
                  <a:srgbClr val="0000FF"/>
                </a:solidFill>
                <a:latin typeface="Calibri Regular" charset="0"/>
                <a:ea typeface="Calibri Regular" charset="0"/>
                <a:cs typeface="Calibri Regular" charset="0"/>
                <a:sym typeface="Shadows Into Light"/>
              </a:rPr>
            </a:br>
            <a:endParaRPr lang="en" sz="2600" dirty="0">
              <a:solidFill>
                <a:srgbClr val="0000FF"/>
              </a:solidFill>
              <a:latin typeface="Calibri Regular" charset="0"/>
              <a:ea typeface="Calibri Regular" charset="0"/>
              <a:cs typeface="Calibri Regular" charset="0"/>
              <a:sym typeface="Shadows Into Light"/>
            </a:endParaRPr>
          </a:p>
          <a:p>
            <a:pPr marL="0" indent="0" algn="ctr">
              <a:spcAft>
                <a:spcPts val="0"/>
              </a:spcAft>
              <a:buNone/>
            </a:pPr>
            <a:r>
              <a:rPr lang="en" sz="2600" dirty="0">
                <a:solidFill>
                  <a:srgbClr val="0000FF"/>
                </a:solidFill>
                <a:latin typeface="Consolas"/>
                <a:ea typeface="Consolas"/>
                <a:cs typeface="Consolas"/>
                <a:sym typeface="Consolas"/>
              </a:rPr>
              <a:t>A |- e1</a:t>
            </a:r>
            <a:r>
              <a:rPr lang="en" sz="2600" baseline="-25000" dirty="0">
                <a:solidFill>
                  <a:srgbClr val="0000FF"/>
                </a:solidFill>
                <a:latin typeface="Consolas"/>
                <a:ea typeface="Consolas"/>
                <a:cs typeface="Consolas"/>
                <a:sym typeface="Consolas"/>
              </a:rPr>
              <a:t> </a:t>
            </a:r>
            <a:r>
              <a:rPr lang="en" sz="2600" dirty="0">
                <a:solidFill>
                  <a:srgbClr val="0000FF"/>
                </a:solidFill>
                <a:latin typeface="Consolas"/>
                <a:ea typeface="Consolas"/>
                <a:cs typeface="Consolas"/>
                <a:sym typeface="Consolas"/>
              </a:rPr>
              <a:t> e2 : t2</a:t>
            </a:r>
          </a:p>
        </p:txBody>
      </p:sp>
      <p:cxnSp>
        <p:nvCxnSpPr>
          <p:cNvPr id="291" name="Shape 291"/>
          <p:cNvCxnSpPr/>
          <p:nvPr/>
        </p:nvCxnSpPr>
        <p:spPr>
          <a:xfrm>
            <a:off x="650584" y="5180968"/>
            <a:ext cx="6579900" cy="599"/>
          </a:xfrm>
          <a:prstGeom prst="straightConnector1">
            <a:avLst/>
          </a:prstGeom>
          <a:noFill/>
          <a:ln w="25400" cap="flat" cmpd="sng">
            <a:solidFill>
              <a:srgbClr val="0000FF"/>
            </a:solidFill>
            <a:prstDash val="solid"/>
            <a:round/>
            <a:headEnd type="none" w="lg" len="lg"/>
            <a:tailEnd type="none" w="lg" len="lg"/>
          </a:ln>
        </p:spPr>
      </p:cxnSp>
      <p:cxnSp>
        <p:nvCxnSpPr>
          <p:cNvPr id="293" name="Shape 293"/>
          <p:cNvCxnSpPr/>
          <p:nvPr/>
        </p:nvCxnSpPr>
        <p:spPr>
          <a:xfrm>
            <a:off x="650584" y="2461573"/>
            <a:ext cx="6579900" cy="599"/>
          </a:xfrm>
          <a:prstGeom prst="straightConnector1">
            <a:avLst/>
          </a:prstGeom>
          <a:noFill/>
          <a:ln w="25400" cap="flat" cmpd="sng">
            <a:solidFill>
              <a:srgbClr val="0000FF"/>
            </a:solidFill>
            <a:prstDash val="solid"/>
            <a:round/>
            <a:headEnd type="none" w="lg" len="lg"/>
            <a:tailEnd type="none" w="lg" len="lg"/>
          </a:ln>
        </p:spPr>
      </p:cxnSp>
      <p:sp>
        <p:nvSpPr>
          <p:cNvPr id="294" name="Shape 294"/>
          <p:cNvSpPr txBox="1"/>
          <p:nvPr/>
        </p:nvSpPr>
        <p:spPr>
          <a:xfrm>
            <a:off x="385757" y="3444874"/>
            <a:ext cx="7096684" cy="656100"/>
          </a:xfrm>
          <a:prstGeom prst="rect">
            <a:avLst/>
          </a:prstGeom>
          <a:noFill/>
          <a:ln>
            <a:noFill/>
          </a:ln>
        </p:spPr>
        <p:txBody>
          <a:bodyPr lIns="91425" tIns="91425" rIns="91425" bIns="91425" anchor="t" anchorCtr="0">
            <a:noAutofit/>
          </a:bodyPr>
          <a:lstStyle/>
          <a:p>
            <a:pPr algn="ctr"/>
            <a:r>
              <a:rPr lang="en" sz="2600" dirty="0">
                <a:solidFill>
                  <a:srgbClr val="0000FF"/>
                </a:solidFill>
                <a:latin typeface="Consolas"/>
                <a:ea typeface="Consolas"/>
                <a:cs typeface="Consolas"/>
                <a:sym typeface="Consolas"/>
              </a:rPr>
              <a:t>A[</a:t>
            </a:r>
            <a:r>
              <a:rPr lang="en" sz="2600" dirty="0" err="1">
                <a:solidFill>
                  <a:srgbClr val="0000FF"/>
                </a:solidFill>
                <a:latin typeface="Consolas"/>
                <a:ea typeface="Consolas"/>
                <a:cs typeface="Consolas"/>
                <a:sym typeface="Consolas"/>
              </a:rPr>
              <a:t>x↦t</a:t>
            </a:r>
            <a:r>
              <a:rPr lang="en" sz="2600" dirty="0">
                <a:solidFill>
                  <a:srgbClr val="0000FF"/>
                </a:solidFill>
                <a:latin typeface="Consolas"/>
                <a:ea typeface="Consolas"/>
                <a:cs typeface="Consolas"/>
                <a:sym typeface="Consolas"/>
              </a:rPr>
              <a:t>]</a:t>
            </a:r>
            <a:r>
              <a:rPr lang="en" sz="2600" dirty="0">
                <a:latin typeface="+mn-lt"/>
                <a:ea typeface="Calibri Regular" charset="0"/>
                <a:cs typeface="Calibri Regular" charset="0"/>
                <a:sym typeface="Shadows Into Light"/>
              </a:rPr>
              <a:t> means “</a:t>
            </a:r>
            <a:r>
              <a:rPr lang="en" sz="2600" dirty="0">
                <a:solidFill>
                  <a:srgbClr val="0000FF"/>
                </a:solidFill>
                <a:latin typeface="Consolas"/>
                <a:ea typeface="Consolas"/>
                <a:cs typeface="Consolas"/>
                <a:sym typeface="Consolas"/>
              </a:rPr>
              <a:t>A</a:t>
            </a:r>
            <a:r>
              <a:rPr lang="en" sz="2600" dirty="0">
                <a:latin typeface="+mn-lt"/>
                <a:ea typeface="Calibri Regular" charset="0"/>
                <a:cs typeface="Calibri Regular" charset="0"/>
                <a:sym typeface="Shadows Into Light"/>
              </a:rPr>
              <a:t> modified to map </a:t>
            </a:r>
            <a:r>
              <a:rPr lang="en" sz="2600" dirty="0">
                <a:solidFill>
                  <a:srgbClr val="0000FF"/>
                </a:solidFill>
                <a:latin typeface="Consolas"/>
                <a:ea typeface="Consolas"/>
                <a:cs typeface="Consolas"/>
                <a:sym typeface="Consolas"/>
              </a:rPr>
              <a:t>x</a:t>
            </a:r>
            <a:r>
              <a:rPr lang="en" sz="2600" dirty="0">
                <a:latin typeface="+mn-lt"/>
                <a:ea typeface="Calibri Regular" charset="0"/>
                <a:cs typeface="Calibri Regular" charset="0"/>
                <a:sym typeface="Shadows Into Light"/>
              </a:rPr>
              <a:t> to type </a:t>
            </a:r>
            <a:r>
              <a:rPr lang="en" sz="2600" dirty="0">
                <a:solidFill>
                  <a:srgbClr val="0000FF"/>
                </a:solidFill>
                <a:latin typeface="Consolas"/>
                <a:ea typeface="Consolas"/>
                <a:cs typeface="Consolas"/>
                <a:sym typeface="Consolas"/>
              </a:rPr>
              <a:t>t</a:t>
            </a:r>
            <a:r>
              <a:rPr lang="en" sz="2600" dirty="0">
                <a:latin typeface="+mn-lt"/>
                <a:ea typeface="Calibri Regular" charset="0"/>
                <a:cs typeface="Calibri Regular" charset="0"/>
                <a:sym typeface="Shadows Into Light"/>
              </a:rPr>
              <a:t>”</a:t>
            </a:r>
          </a:p>
        </p:txBody>
      </p:sp>
      <p:sp>
        <p:nvSpPr>
          <p:cNvPr id="295" name="Shape 295"/>
          <p:cNvSpPr txBox="1"/>
          <p:nvPr/>
        </p:nvSpPr>
        <p:spPr>
          <a:xfrm>
            <a:off x="2938684" y="1906847"/>
            <a:ext cx="1384800" cy="507000"/>
          </a:xfrm>
          <a:prstGeom prst="rect">
            <a:avLst/>
          </a:prstGeom>
          <a:noFill/>
          <a:ln>
            <a:noFill/>
          </a:ln>
        </p:spPr>
        <p:txBody>
          <a:bodyPr lIns="91425" tIns="91425" rIns="91425" bIns="91425" anchor="ctr" anchorCtr="0">
            <a:noAutofit/>
          </a:bodyPr>
          <a:lstStyle/>
          <a:p>
            <a:pPr algn="ctr"/>
            <a:r>
              <a:rPr lang="en" sz="2400" dirty="0">
                <a:solidFill>
                  <a:srgbClr val="FF9900"/>
                </a:solidFill>
                <a:latin typeface="Consolas"/>
                <a:ea typeface="Consolas"/>
                <a:cs typeface="Consolas"/>
                <a:sym typeface="Consolas"/>
              </a:rPr>
              <a:t>[</a:t>
            </a:r>
            <a:r>
              <a:rPr lang="en" sz="2400" dirty="0" err="1">
                <a:solidFill>
                  <a:srgbClr val="FF9900"/>
                </a:solidFill>
                <a:latin typeface="Consolas"/>
                <a:ea typeface="Consolas"/>
                <a:cs typeface="Consolas"/>
                <a:sym typeface="Consolas"/>
              </a:rPr>
              <a:t>x↦t</a:t>
            </a:r>
            <a:r>
              <a:rPr lang="en" sz="2400" dirty="0">
                <a:solidFill>
                  <a:srgbClr val="FF9900"/>
                </a:solidFill>
                <a:latin typeface="Consolas"/>
                <a:ea typeface="Consolas"/>
                <a:cs typeface="Consolas"/>
                <a:sym typeface="Consolas"/>
              </a:rPr>
              <a:t>]</a:t>
            </a:r>
          </a:p>
        </p:txBody>
      </p:sp>
      <p:sp>
        <p:nvSpPr>
          <p:cNvPr id="11" name="Shape 272"/>
          <p:cNvSpPr txBox="1">
            <a:spLocks/>
          </p:cNvSpPr>
          <p:nvPr/>
        </p:nvSpPr>
        <p:spPr>
          <a:xfrm>
            <a:off x="7445934" y="2192173"/>
            <a:ext cx="1187450" cy="536575"/>
          </a:xfrm>
          <a:prstGeom prst="rect">
            <a:avLst/>
          </a:prstGeom>
          <a:noFill/>
          <a:ln>
            <a:noFill/>
          </a:ln>
        </p:spPr>
        <p:txBody>
          <a:bodyPr vert="horz" lIns="91425" tIns="45700" rIns="91425" bIns="45700" rtlCol="0" anchor="t" anchorCtr="0">
            <a:noAutofit/>
          </a:bodyPr>
          <a:lstStyle>
            <a:lvl1pPr marL="342900" indent="-342900" algn="l" defTabSz="457200" rtl="0" eaLnBrk="1" latinLnBrk="0" hangingPunct="1">
              <a:spcBef>
                <a:spcPct val="20000"/>
              </a:spcBef>
              <a:buFont typeface="Arial"/>
              <a:buChar char="•"/>
              <a:defRPr sz="2400" kern="1200" baseline="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 sz="2600" dirty="0">
                <a:solidFill>
                  <a:schemeClr val="accent6"/>
                </a:solidFill>
                <a:latin typeface="Consolas"/>
                <a:ea typeface="Consolas"/>
                <a:cs typeface="Consolas"/>
                <a:sym typeface="Consolas"/>
              </a:rPr>
              <a:t>[</a:t>
            </a:r>
            <a:r>
              <a:rPr lang="en-US" sz="2600" dirty="0" err="1">
                <a:solidFill>
                  <a:schemeClr val="accent6"/>
                </a:solidFill>
                <a:latin typeface="Consolas"/>
                <a:ea typeface="Consolas"/>
                <a:cs typeface="Consolas"/>
                <a:sym typeface="Consolas"/>
              </a:rPr>
              <a:t>Def</a:t>
            </a:r>
            <a:r>
              <a:rPr lang="en" sz="2600" dirty="0">
                <a:solidFill>
                  <a:schemeClr val="accent6"/>
                </a:solidFill>
                <a:latin typeface="Consolas"/>
                <a:ea typeface="Consolas"/>
                <a:cs typeface="Consolas"/>
                <a:sym typeface="Consolas"/>
              </a:rPr>
              <a:t>]</a:t>
            </a:r>
          </a:p>
        </p:txBody>
      </p:sp>
      <p:sp>
        <p:nvSpPr>
          <p:cNvPr id="12" name="Shape 272"/>
          <p:cNvSpPr txBox="1">
            <a:spLocks/>
          </p:cNvSpPr>
          <p:nvPr/>
        </p:nvSpPr>
        <p:spPr>
          <a:xfrm>
            <a:off x="7445933" y="4895766"/>
            <a:ext cx="1355163" cy="536575"/>
          </a:xfrm>
          <a:prstGeom prst="rect">
            <a:avLst/>
          </a:prstGeom>
          <a:noFill/>
          <a:ln>
            <a:noFill/>
          </a:ln>
        </p:spPr>
        <p:txBody>
          <a:bodyPr vert="horz" lIns="91425" tIns="45700" rIns="91425" bIns="45700" rtlCol="0" anchor="t" anchorCtr="0">
            <a:noAutofit/>
          </a:bodyPr>
          <a:lstStyle>
            <a:lvl1pPr marL="342900" indent="-342900" algn="l" defTabSz="457200" rtl="0" eaLnBrk="1" latinLnBrk="0" hangingPunct="1">
              <a:spcBef>
                <a:spcPct val="20000"/>
              </a:spcBef>
              <a:buFont typeface="Arial"/>
              <a:buChar char="•"/>
              <a:defRPr sz="2400" kern="1200" baseline="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 sz="2600" dirty="0">
                <a:solidFill>
                  <a:schemeClr val="accent6"/>
                </a:solidFill>
                <a:latin typeface="Consolas"/>
                <a:ea typeface="Consolas"/>
                <a:cs typeface="Consolas"/>
                <a:sym typeface="Consolas"/>
              </a:rPr>
              <a:t>[</a:t>
            </a:r>
            <a:r>
              <a:rPr lang="en-US" sz="2600" dirty="0">
                <a:solidFill>
                  <a:schemeClr val="accent6"/>
                </a:solidFill>
                <a:latin typeface="Consolas"/>
                <a:ea typeface="Consolas"/>
                <a:cs typeface="Consolas"/>
                <a:sym typeface="Consolas"/>
              </a:rPr>
              <a:t>Call</a:t>
            </a:r>
            <a:r>
              <a:rPr lang="en" sz="2600" dirty="0">
                <a:solidFill>
                  <a:schemeClr val="accent6"/>
                </a:solidFill>
                <a:latin typeface="Consolas"/>
                <a:ea typeface="Consolas"/>
                <a:cs typeface="Consolas"/>
                <a:sym typeface="Consolas"/>
              </a:rPr>
              <a: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9">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9">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 grpId="0" build="p"/>
      <p:bldP spid="289" grpId="0" uiExpand="1" build="p"/>
      <p:bldP spid="294" grpId="0"/>
      <p:bldP spid="295" grpId="0"/>
      <p:bldP spid="11" grpId="0" build="p"/>
      <p:bldP spid="1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1" name="Shape 301"/>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All Rules Together</a:t>
            </a:r>
          </a:p>
        </p:txBody>
      </p:sp>
      <p:sp>
        <p:nvSpPr>
          <p:cNvPr id="300" name="Shape 300"/>
          <p:cNvSpPr txBox="1">
            <a:spLocks noGrp="1"/>
          </p:cNvSpPr>
          <p:nvPr>
            <p:ph idx="1"/>
          </p:nvPr>
        </p:nvSpPr>
        <p:spPr>
          <a:xfrm>
            <a:off x="662950" y="2248592"/>
            <a:ext cx="2056500" cy="536700"/>
          </a:xfrm>
          <a:prstGeom prst="rect">
            <a:avLst/>
          </a:prstGeom>
          <a:noFill/>
          <a:ln>
            <a:noFill/>
          </a:ln>
        </p:spPr>
        <p:txBody>
          <a:bodyPr lIns="91425" tIns="45700" rIns="91425" bIns="45700" anchor="ctr" anchorCtr="0">
            <a:noAutofit/>
          </a:bodyPr>
          <a:lstStyle/>
          <a:p>
            <a:pPr marL="0" indent="0" algn="ctr">
              <a:spcBef>
                <a:spcPts val="0"/>
              </a:spcBef>
              <a:buNone/>
            </a:pPr>
            <a:r>
              <a:rPr lang="en" sz="1800" dirty="0">
                <a:solidFill>
                  <a:srgbClr val="0000FF"/>
                </a:solidFill>
                <a:latin typeface="Consolas"/>
                <a:ea typeface="Consolas"/>
                <a:cs typeface="Consolas"/>
                <a:sym typeface="Consolas"/>
              </a:rPr>
              <a:t>A |- </a:t>
            </a:r>
            <a:r>
              <a:rPr lang="en" sz="1800" dirty="0" err="1">
                <a:solidFill>
                  <a:srgbClr val="0000FF"/>
                </a:solidFill>
                <a:latin typeface="Consolas"/>
                <a:ea typeface="Consolas"/>
                <a:cs typeface="Consolas"/>
                <a:sym typeface="Consolas"/>
              </a:rPr>
              <a:t>i</a:t>
            </a:r>
            <a:r>
              <a:rPr lang="en" sz="1800" dirty="0">
                <a:solidFill>
                  <a:srgbClr val="0000FF"/>
                </a:solidFill>
                <a:latin typeface="Consolas"/>
                <a:ea typeface="Consolas"/>
                <a:cs typeface="Consolas"/>
                <a:sym typeface="Consolas"/>
              </a:rPr>
              <a:t> : </a:t>
            </a:r>
            <a:r>
              <a:rPr lang="en" sz="1800" dirty="0" err="1">
                <a:solidFill>
                  <a:srgbClr val="0000FF"/>
                </a:solidFill>
                <a:latin typeface="Consolas"/>
                <a:ea typeface="Consolas"/>
                <a:cs typeface="Consolas"/>
                <a:sym typeface="Consolas"/>
              </a:rPr>
              <a:t>int</a:t>
            </a:r>
            <a:endParaRPr lang="en" sz="1800" dirty="0">
              <a:solidFill>
                <a:srgbClr val="0000FF"/>
              </a:solidFill>
              <a:latin typeface="Consolas"/>
              <a:ea typeface="Consolas"/>
              <a:cs typeface="Consolas"/>
              <a:sym typeface="Consolas"/>
            </a:endParaRPr>
          </a:p>
        </p:txBody>
      </p:sp>
      <p:sp>
        <p:nvSpPr>
          <p:cNvPr id="302" name="Shape 302"/>
          <p:cNvSpPr txBox="1">
            <a:spLocks noGrp="1"/>
          </p:cNvSpPr>
          <p:nvPr>
            <p:ph type="body" idx="4294967295"/>
          </p:nvPr>
        </p:nvSpPr>
        <p:spPr>
          <a:xfrm>
            <a:off x="4114800" y="1871663"/>
            <a:ext cx="4060825" cy="1098550"/>
          </a:xfrm>
          <a:prstGeom prst="rect">
            <a:avLst/>
          </a:prstGeom>
          <a:noFill/>
          <a:ln>
            <a:noFill/>
          </a:ln>
        </p:spPr>
        <p:txBody>
          <a:bodyPr lIns="91425" tIns="45700" rIns="91425" bIns="45700" anchor="ctr" anchorCtr="0">
            <a:noAutofit/>
          </a:bodyPr>
          <a:lstStyle/>
          <a:p>
            <a:pPr marL="0" indent="0" algn="ctr">
              <a:lnSpc>
                <a:spcPct val="100000"/>
              </a:lnSpc>
              <a:spcAft>
                <a:spcPts val="0"/>
              </a:spcAft>
              <a:buNone/>
            </a:pPr>
            <a:r>
              <a:rPr lang="en" sz="1800" dirty="0">
                <a:solidFill>
                  <a:srgbClr val="0000FF"/>
                </a:solidFill>
                <a:latin typeface="Consolas"/>
                <a:ea typeface="Consolas"/>
                <a:cs typeface="Consolas"/>
                <a:sym typeface="Consolas"/>
              </a:rPr>
              <a:t>A [</a:t>
            </a:r>
            <a:r>
              <a:rPr lang="en" sz="1800" dirty="0" err="1">
                <a:solidFill>
                  <a:srgbClr val="0000FF"/>
                </a:solidFill>
                <a:latin typeface="Consolas"/>
                <a:ea typeface="Consolas"/>
                <a:cs typeface="Consolas"/>
                <a:sym typeface="Consolas"/>
              </a:rPr>
              <a:t>x↦t</a:t>
            </a:r>
            <a:r>
              <a:rPr lang="en" sz="1800" dirty="0">
                <a:solidFill>
                  <a:srgbClr val="0000FF"/>
                </a:solidFill>
                <a:latin typeface="Consolas"/>
                <a:ea typeface="Consolas"/>
                <a:cs typeface="Consolas"/>
                <a:sym typeface="Consolas"/>
              </a:rPr>
              <a:t>] |- e : t’</a:t>
            </a:r>
          </a:p>
          <a:p>
            <a:pPr marL="0" indent="0" algn="ctr">
              <a:lnSpc>
                <a:spcPct val="100000"/>
              </a:lnSpc>
              <a:spcAft>
                <a:spcPts val="0"/>
              </a:spcAft>
              <a:buNone/>
            </a:pPr>
            <a:endParaRPr sz="1400" dirty="0">
              <a:solidFill>
                <a:srgbClr val="0000FF"/>
              </a:solidFill>
              <a:latin typeface="Consolas"/>
              <a:ea typeface="Consolas"/>
              <a:cs typeface="Consolas"/>
              <a:sym typeface="Consolas"/>
            </a:endParaRPr>
          </a:p>
          <a:p>
            <a:pPr marL="0" indent="0" algn="ctr">
              <a:lnSpc>
                <a:spcPct val="100000"/>
              </a:lnSpc>
              <a:spcAft>
                <a:spcPts val="0"/>
              </a:spcAft>
              <a:buNone/>
            </a:pPr>
            <a:r>
              <a:rPr lang="en" sz="1800" dirty="0">
                <a:solidFill>
                  <a:srgbClr val="0000FF"/>
                </a:solidFill>
                <a:latin typeface="Consolas"/>
                <a:ea typeface="Consolas"/>
                <a:cs typeface="Consolas"/>
                <a:sym typeface="Consolas"/>
              </a:rPr>
              <a:t>A |- </a:t>
            </a:r>
            <a:r>
              <a:rPr lang="en" sz="1800" dirty="0" err="1">
                <a:solidFill>
                  <a:srgbClr val="0000FF"/>
                </a:solidFill>
                <a:latin typeface="Consolas"/>
                <a:ea typeface="Consolas"/>
                <a:cs typeface="Consolas"/>
                <a:sym typeface="Consolas"/>
              </a:rPr>
              <a:t>λ</a:t>
            </a:r>
            <a:r>
              <a:rPr lang="en" sz="1800" dirty="0">
                <a:solidFill>
                  <a:srgbClr val="0000FF"/>
                </a:solidFill>
                <a:latin typeface="Consolas"/>
                <a:ea typeface="Consolas"/>
                <a:cs typeface="Consolas"/>
                <a:sym typeface="Consolas"/>
              </a:rPr>
              <a:t> </a:t>
            </a:r>
            <a:r>
              <a:rPr lang="en" sz="1800" dirty="0" err="1">
                <a:solidFill>
                  <a:srgbClr val="0000FF"/>
                </a:solidFill>
                <a:latin typeface="Consolas"/>
                <a:ea typeface="Consolas"/>
                <a:cs typeface="Consolas"/>
                <a:sym typeface="Consolas"/>
              </a:rPr>
              <a:t>x:t</a:t>
            </a:r>
            <a:r>
              <a:rPr lang="en" sz="1800" dirty="0">
                <a:solidFill>
                  <a:srgbClr val="0000FF"/>
                </a:solidFill>
                <a:latin typeface="Consolas"/>
                <a:ea typeface="Consolas"/>
                <a:cs typeface="Consolas"/>
                <a:sym typeface="Consolas"/>
              </a:rPr>
              <a:t> =&gt; e : t -&gt; t’</a:t>
            </a:r>
          </a:p>
        </p:txBody>
      </p:sp>
      <p:sp>
        <p:nvSpPr>
          <p:cNvPr id="303" name="Shape 303"/>
          <p:cNvSpPr txBox="1">
            <a:spLocks noGrp="1"/>
          </p:cNvSpPr>
          <p:nvPr>
            <p:ph type="body" idx="4294967295"/>
          </p:nvPr>
        </p:nvSpPr>
        <p:spPr>
          <a:xfrm>
            <a:off x="7986709" y="2241550"/>
            <a:ext cx="1042987" cy="536575"/>
          </a:xfrm>
          <a:prstGeom prst="rect">
            <a:avLst/>
          </a:prstGeom>
          <a:noFill/>
          <a:ln>
            <a:noFill/>
          </a:ln>
        </p:spPr>
        <p:txBody>
          <a:bodyPr lIns="91425" tIns="45700" rIns="91425" bIns="45700" anchor="t" anchorCtr="0">
            <a:noAutofit/>
          </a:bodyPr>
          <a:lstStyle/>
          <a:p>
            <a:pPr marL="0" indent="0">
              <a:spcAft>
                <a:spcPts val="0"/>
              </a:spcAft>
              <a:buNone/>
            </a:pPr>
            <a:r>
              <a:rPr lang="en" sz="2000" dirty="0">
                <a:solidFill>
                  <a:schemeClr val="accent6"/>
                </a:solidFill>
                <a:latin typeface="Calibri Regular" charset="0"/>
                <a:ea typeface="Calibri Regular" charset="0"/>
                <a:cs typeface="Calibri Regular" charset="0"/>
                <a:sym typeface="Shadows Into Light"/>
              </a:rPr>
              <a:t>[Def]</a:t>
            </a:r>
          </a:p>
        </p:txBody>
      </p:sp>
      <p:sp>
        <p:nvSpPr>
          <p:cNvPr id="304" name="Shape 304"/>
          <p:cNvSpPr txBox="1">
            <a:spLocks noGrp="1"/>
          </p:cNvSpPr>
          <p:nvPr>
            <p:ph type="body" idx="4294967295"/>
          </p:nvPr>
        </p:nvSpPr>
        <p:spPr>
          <a:xfrm>
            <a:off x="1325568" y="3281372"/>
            <a:ext cx="4360863" cy="1336675"/>
          </a:xfrm>
          <a:prstGeom prst="rect">
            <a:avLst/>
          </a:prstGeom>
          <a:noFill/>
          <a:ln>
            <a:noFill/>
          </a:ln>
        </p:spPr>
        <p:txBody>
          <a:bodyPr lIns="91425" tIns="45700" rIns="91425" bIns="45700" anchor="ctr" anchorCtr="0">
            <a:noAutofit/>
          </a:bodyPr>
          <a:lstStyle/>
          <a:p>
            <a:pPr marL="0" indent="0" algn="ctr">
              <a:spcAft>
                <a:spcPts val="0"/>
              </a:spcAft>
              <a:buNone/>
            </a:pPr>
            <a:r>
              <a:rPr lang="en" sz="1800" dirty="0">
                <a:solidFill>
                  <a:srgbClr val="0000FF"/>
                </a:solidFill>
                <a:latin typeface="Consolas"/>
                <a:ea typeface="Consolas"/>
                <a:cs typeface="Consolas"/>
                <a:sym typeface="Consolas"/>
              </a:rPr>
              <a:t>A |- e1</a:t>
            </a:r>
            <a:r>
              <a:rPr lang="en" sz="1800" baseline="-25000" dirty="0">
                <a:solidFill>
                  <a:srgbClr val="0000FF"/>
                </a:solidFill>
                <a:latin typeface="Consolas"/>
                <a:ea typeface="Consolas"/>
                <a:cs typeface="Consolas"/>
                <a:sym typeface="Consolas"/>
              </a:rPr>
              <a:t> </a:t>
            </a:r>
            <a:r>
              <a:rPr lang="en" sz="1800" dirty="0">
                <a:solidFill>
                  <a:srgbClr val="0000FF"/>
                </a:solidFill>
                <a:latin typeface="Consolas"/>
                <a:ea typeface="Consolas"/>
                <a:cs typeface="Consolas"/>
                <a:sym typeface="Consolas"/>
              </a:rPr>
              <a:t>: </a:t>
            </a:r>
            <a:r>
              <a:rPr lang="en" sz="1800" dirty="0" err="1">
                <a:solidFill>
                  <a:srgbClr val="0000FF"/>
                </a:solidFill>
                <a:latin typeface="Consolas"/>
                <a:ea typeface="Consolas"/>
                <a:cs typeface="Consolas"/>
                <a:sym typeface="Consolas"/>
              </a:rPr>
              <a:t>int</a:t>
            </a:r>
            <a:r>
              <a:rPr lang="en" sz="1800" dirty="0">
                <a:solidFill>
                  <a:srgbClr val="0000FF"/>
                </a:solidFill>
                <a:latin typeface="Consolas"/>
                <a:ea typeface="Consolas"/>
                <a:cs typeface="Consolas"/>
                <a:sym typeface="Consolas"/>
              </a:rPr>
              <a:t>    A |- e2</a:t>
            </a:r>
            <a:r>
              <a:rPr lang="en" sz="1800" baseline="-25000" dirty="0">
                <a:solidFill>
                  <a:srgbClr val="0000FF"/>
                </a:solidFill>
                <a:latin typeface="Consolas"/>
                <a:ea typeface="Consolas"/>
                <a:cs typeface="Consolas"/>
                <a:sym typeface="Consolas"/>
              </a:rPr>
              <a:t> </a:t>
            </a:r>
            <a:r>
              <a:rPr lang="en" sz="1800" dirty="0">
                <a:solidFill>
                  <a:srgbClr val="0000FF"/>
                </a:solidFill>
                <a:latin typeface="Consolas"/>
                <a:ea typeface="Consolas"/>
                <a:cs typeface="Consolas"/>
                <a:sym typeface="Consolas"/>
              </a:rPr>
              <a:t>: </a:t>
            </a:r>
            <a:r>
              <a:rPr lang="en" sz="1800" dirty="0" err="1">
                <a:solidFill>
                  <a:srgbClr val="0000FF"/>
                </a:solidFill>
                <a:latin typeface="Consolas"/>
                <a:ea typeface="Consolas"/>
                <a:cs typeface="Consolas"/>
                <a:sym typeface="Consolas"/>
              </a:rPr>
              <a:t>int</a:t>
            </a:r>
            <a:br>
              <a:rPr lang="en" sz="1800" dirty="0">
                <a:solidFill>
                  <a:srgbClr val="0000FF"/>
                </a:solidFill>
                <a:latin typeface="Consolas"/>
                <a:ea typeface="Consolas"/>
                <a:cs typeface="Consolas"/>
                <a:sym typeface="Consolas"/>
              </a:rPr>
            </a:br>
            <a:endParaRPr lang="en" sz="1800" dirty="0">
              <a:solidFill>
                <a:srgbClr val="0000FF"/>
              </a:solidFill>
              <a:latin typeface="Consolas"/>
              <a:ea typeface="Consolas"/>
              <a:cs typeface="Consolas"/>
              <a:sym typeface="Consolas"/>
            </a:endParaRPr>
          </a:p>
          <a:p>
            <a:pPr marL="0" indent="0" algn="ctr">
              <a:spcAft>
                <a:spcPts val="0"/>
              </a:spcAft>
              <a:buNone/>
            </a:pPr>
            <a:r>
              <a:rPr lang="en" sz="1800" dirty="0">
                <a:solidFill>
                  <a:srgbClr val="0000FF"/>
                </a:solidFill>
                <a:latin typeface="Consolas"/>
                <a:ea typeface="Consolas"/>
                <a:cs typeface="Consolas"/>
                <a:sym typeface="Consolas"/>
              </a:rPr>
              <a:t>A |- e1</a:t>
            </a:r>
            <a:r>
              <a:rPr lang="en" sz="1800" baseline="-25000" dirty="0">
                <a:solidFill>
                  <a:srgbClr val="0000FF"/>
                </a:solidFill>
                <a:latin typeface="Consolas"/>
                <a:ea typeface="Consolas"/>
                <a:cs typeface="Consolas"/>
                <a:sym typeface="Consolas"/>
              </a:rPr>
              <a:t> </a:t>
            </a:r>
            <a:r>
              <a:rPr lang="en" sz="1800" dirty="0">
                <a:solidFill>
                  <a:srgbClr val="0000FF"/>
                </a:solidFill>
                <a:latin typeface="Consolas"/>
                <a:ea typeface="Consolas"/>
                <a:cs typeface="Consolas"/>
                <a:sym typeface="Consolas"/>
              </a:rPr>
              <a:t>+ e2</a:t>
            </a:r>
            <a:r>
              <a:rPr lang="en" sz="1800" baseline="-25000" dirty="0">
                <a:solidFill>
                  <a:srgbClr val="0000FF"/>
                </a:solidFill>
                <a:latin typeface="Consolas"/>
                <a:ea typeface="Consolas"/>
                <a:cs typeface="Consolas"/>
                <a:sym typeface="Consolas"/>
              </a:rPr>
              <a:t> </a:t>
            </a:r>
            <a:r>
              <a:rPr lang="en" sz="1800" dirty="0">
                <a:solidFill>
                  <a:srgbClr val="0000FF"/>
                </a:solidFill>
                <a:latin typeface="Consolas"/>
                <a:ea typeface="Consolas"/>
                <a:cs typeface="Consolas"/>
                <a:sym typeface="Consolas"/>
              </a:rPr>
              <a:t>: </a:t>
            </a:r>
            <a:r>
              <a:rPr lang="en" sz="1800" dirty="0" err="1">
                <a:solidFill>
                  <a:srgbClr val="0000FF"/>
                </a:solidFill>
                <a:latin typeface="Consolas"/>
                <a:ea typeface="Consolas"/>
                <a:cs typeface="Consolas"/>
                <a:sym typeface="Consolas"/>
              </a:rPr>
              <a:t>int</a:t>
            </a:r>
            <a:endParaRPr lang="en" sz="1800" dirty="0">
              <a:solidFill>
                <a:srgbClr val="0000FF"/>
              </a:solidFill>
              <a:latin typeface="Consolas"/>
              <a:ea typeface="Consolas"/>
              <a:cs typeface="Consolas"/>
              <a:sym typeface="Consolas"/>
            </a:endParaRPr>
          </a:p>
        </p:txBody>
      </p:sp>
      <p:sp>
        <p:nvSpPr>
          <p:cNvPr id="306" name="Shape 306"/>
          <p:cNvSpPr txBox="1">
            <a:spLocks noGrp="1"/>
          </p:cNvSpPr>
          <p:nvPr>
            <p:ph type="body" idx="4294967295"/>
          </p:nvPr>
        </p:nvSpPr>
        <p:spPr>
          <a:xfrm>
            <a:off x="5405444" y="3727267"/>
            <a:ext cx="906463" cy="331787"/>
          </a:xfrm>
          <a:prstGeom prst="rect">
            <a:avLst/>
          </a:prstGeom>
          <a:noFill/>
          <a:ln>
            <a:noFill/>
          </a:ln>
        </p:spPr>
        <p:txBody>
          <a:bodyPr lIns="91425" tIns="45700" rIns="91425" bIns="45700" anchor="t" anchorCtr="0">
            <a:noAutofit/>
          </a:bodyPr>
          <a:lstStyle/>
          <a:p>
            <a:pPr marL="0" indent="0" algn="ctr">
              <a:spcAft>
                <a:spcPts val="0"/>
              </a:spcAft>
              <a:buNone/>
            </a:pPr>
            <a:r>
              <a:rPr lang="en" sz="2000" dirty="0">
                <a:solidFill>
                  <a:schemeClr val="accent6"/>
                </a:solidFill>
                <a:latin typeface="Calibri Regular" charset="0"/>
                <a:ea typeface="Calibri Regular" charset="0"/>
                <a:cs typeface="Calibri Regular" charset="0"/>
                <a:sym typeface="Shadows Into Light"/>
              </a:rPr>
              <a:t>[Add]</a:t>
            </a:r>
          </a:p>
        </p:txBody>
      </p:sp>
      <p:sp>
        <p:nvSpPr>
          <p:cNvPr id="308" name="Shape 308"/>
          <p:cNvSpPr txBox="1">
            <a:spLocks noGrp="1"/>
          </p:cNvSpPr>
          <p:nvPr>
            <p:ph type="body" idx="4294967295"/>
          </p:nvPr>
        </p:nvSpPr>
        <p:spPr>
          <a:xfrm>
            <a:off x="2564007" y="2000885"/>
            <a:ext cx="669925" cy="331788"/>
          </a:xfrm>
          <a:prstGeom prst="rect">
            <a:avLst/>
          </a:prstGeom>
          <a:noFill/>
          <a:ln>
            <a:noFill/>
          </a:ln>
        </p:spPr>
        <p:txBody>
          <a:bodyPr lIns="91425" tIns="45700" rIns="91425" bIns="45700" anchor="t" anchorCtr="0">
            <a:noAutofit/>
          </a:bodyPr>
          <a:lstStyle/>
          <a:p>
            <a:pPr marL="0" indent="0" algn="ctr">
              <a:spcAft>
                <a:spcPts val="0"/>
              </a:spcAft>
              <a:buNone/>
            </a:pPr>
            <a:r>
              <a:rPr lang="en" sz="2000" dirty="0">
                <a:solidFill>
                  <a:schemeClr val="accent6"/>
                </a:solidFill>
                <a:latin typeface="Calibri Regular" charset="0"/>
                <a:ea typeface="Calibri Regular" charset="0"/>
                <a:cs typeface="Calibri Regular" charset="0"/>
                <a:sym typeface="Shadows Into Light"/>
              </a:rPr>
              <a:t>[</a:t>
            </a:r>
            <a:r>
              <a:rPr lang="en" sz="2000" dirty="0" err="1">
                <a:solidFill>
                  <a:schemeClr val="accent6"/>
                </a:solidFill>
                <a:latin typeface="Calibri Regular" charset="0"/>
                <a:ea typeface="Calibri Regular" charset="0"/>
                <a:cs typeface="Calibri Regular" charset="0"/>
                <a:sym typeface="Shadows Into Light"/>
              </a:rPr>
              <a:t>Int</a:t>
            </a:r>
            <a:r>
              <a:rPr lang="en" sz="2000" dirty="0">
                <a:solidFill>
                  <a:schemeClr val="accent6"/>
                </a:solidFill>
                <a:latin typeface="Calibri Regular" charset="0"/>
                <a:ea typeface="Calibri Regular" charset="0"/>
                <a:cs typeface="Calibri Regular" charset="0"/>
                <a:sym typeface="Shadows Into Light"/>
              </a:rPr>
              <a:t>]</a:t>
            </a:r>
          </a:p>
        </p:txBody>
      </p:sp>
      <p:sp>
        <p:nvSpPr>
          <p:cNvPr id="310" name="Shape 310"/>
          <p:cNvSpPr txBox="1">
            <a:spLocks noGrp="1"/>
          </p:cNvSpPr>
          <p:nvPr>
            <p:ph type="body" idx="4294967295"/>
          </p:nvPr>
        </p:nvSpPr>
        <p:spPr>
          <a:xfrm>
            <a:off x="507319" y="5341945"/>
            <a:ext cx="2282825" cy="536575"/>
          </a:xfrm>
          <a:prstGeom prst="rect">
            <a:avLst/>
          </a:prstGeom>
          <a:noFill/>
          <a:ln>
            <a:noFill/>
          </a:ln>
        </p:spPr>
        <p:txBody>
          <a:bodyPr lIns="91425" tIns="45700" rIns="91425" bIns="45700" anchor="ctr" anchorCtr="0">
            <a:noAutofit/>
          </a:bodyPr>
          <a:lstStyle/>
          <a:p>
            <a:pPr marL="0" indent="0" algn="ctr">
              <a:lnSpc>
                <a:spcPct val="100000"/>
              </a:lnSpc>
              <a:spcAft>
                <a:spcPts val="0"/>
              </a:spcAft>
              <a:buNone/>
            </a:pPr>
            <a:r>
              <a:rPr lang="en" sz="1800">
                <a:solidFill>
                  <a:srgbClr val="0000FF"/>
                </a:solidFill>
                <a:latin typeface="Consolas"/>
                <a:ea typeface="Consolas"/>
                <a:cs typeface="Consolas"/>
                <a:sym typeface="Consolas"/>
              </a:rPr>
              <a:t>A |- x : A(x)</a:t>
            </a:r>
          </a:p>
        </p:txBody>
      </p:sp>
      <p:sp>
        <p:nvSpPr>
          <p:cNvPr id="311" name="Shape 311"/>
          <p:cNvSpPr txBox="1">
            <a:spLocks noGrp="1"/>
          </p:cNvSpPr>
          <p:nvPr>
            <p:ph type="body" idx="4294967295"/>
          </p:nvPr>
        </p:nvSpPr>
        <p:spPr>
          <a:xfrm>
            <a:off x="2535159" y="5139600"/>
            <a:ext cx="798513" cy="384175"/>
          </a:xfrm>
          <a:prstGeom prst="rect">
            <a:avLst/>
          </a:prstGeom>
          <a:noFill/>
          <a:ln>
            <a:noFill/>
          </a:ln>
        </p:spPr>
        <p:txBody>
          <a:bodyPr lIns="91425" tIns="45700" rIns="91425" bIns="45700" anchor="t" anchorCtr="0">
            <a:noAutofit/>
          </a:bodyPr>
          <a:lstStyle/>
          <a:p>
            <a:pPr marL="0" indent="0">
              <a:spcAft>
                <a:spcPts val="0"/>
              </a:spcAft>
              <a:buNone/>
            </a:pPr>
            <a:r>
              <a:rPr lang="en" sz="2000" dirty="0">
                <a:solidFill>
                  <a:schemeClr val="accent6"/>
                </a:solidFill>
                <a:latin typeface="Calibri Regular" charset="0"/>
                <a:ea typeface="Calibri Regular" charset="0"/>
                <a:cs typeface="Calibri Regular" charset="0"/>
                <a:sym typeface="Shadows Into Light"/>
              </a:rPr>
              <a:t>[</a:t>
            </a:r>
            <a:r>
              <a:rPr lang="en" sz="2000" dirty="0" err="1">
                <a:solidFill>
                  <a:schemeClr val="accent6"/>
                </a:solidFill>
                <a:latin typeface="Calibri Regular" charset="0"/>
                <a:ea typeface="Calibri Regular" charset="0"/>
                <a:cs typeface="Calibri Regular" charset="0"/>
                <a:sym typeface="Shadows Into Light"/>
              </a:rPr>
              <a:t>Var</a:t>
            </a:r>
            <a:r>
              <a:rPr lang="en" sz="2000" dirty="0">
                <a:solidFill>
                  <a:schemeClr val="accent6"/>
                </a:solidFill>
                <a:latin typeface="Calibri Regular" charset="0"/>
                <a:ea typeface="Calibri Regular" charset="0"/>
                <a:cs typeface="Calibri Regular" charset="0"/>
                <a:sym typeface="Shadows Into Light"/>
              </a:rPr>
              <a:t>]</a:t>
            </a:r>
          </a:p>
        </p:txBody>
      </p:sp>
      <p:sp>
        <p:nvSpPr>
          <p:cNvPr id="313" name="Shape 313"/>
          <p:cNvSpPr txBox="1">
            <a:spLocks noGrp="1"/>
          </p:cNvSpPr>
          <p:nvPr>
            <p:ph type="body" idx="4294967295"/>
          </p:nvPr>
        </p:nvSpPr>
        <p:spPr>
          <a:xfrm>
            <a:off x="3753848" y="4919887"/>
            <a:ext cx="4584700" cy="1171575"/>
          </a:xfrm>
          <a:prstGeom prst="rect">
            <a:avLst/>
          </a:prstGeom>
          <a:noFill/>
          <a:ln>
            <a:noFill/>
          </a:ln>
        </p:spPr>
        <p:txBody>
          <a:bodyPr lIns="91425" tIns="45700" rIns="91425" bIns="45700" anchor="ctr" anchorCtr="0">
            <a:noAutofit/>
          </a:bodyPr>
          <a:lstStyle/>
          <a:p>
            <a:pPr marL="0" indent="0" algn="ctr">
              <a:spcAft>
                <a:spcPts val="0"/>
              </a:spcAft>
              <a:buNone/>
            </a:pPr>
            <a:r>
              <a:rPr lang="en" sz="1800" dirty="0">
                <a:solidFill>
                  <a:srgbClr val="0000FF"/>
                </a:solidFill>
                <a:latin typeface="Consolas"/>
                <a:ea typeface="Consolas"/>
                <a:cs typeface="Consolas"/>
                <a:sym typeface="Consolas"/>
              </a:rPr>
              <a:t>A |- e1 : t1 -&gt; t2   A |- e2</a:t>
            </a:r>
            <a:r>
              <a:rPr lang="en" sz="1800" baseline="-25000" dirty="0">
                <a:solidFill>
                  <a:srgbClr val="0000FF"/>
                </a:solidFill>
                <a:latin typeface="Consolas"/>
                <a:ea typeface="Consolas"/>
                <a:cs typeface="Consolas"/>
                <a:sym typeface="Consolas"/>
              </a:rPr>
              <a:t> </a:t>
            </a:r>
            <a:r>
              <a:rPr lang="en" sz="1800" dirty="0">
                <a:solidFill>
                  <a:srgbClr val="0000FF"/>
                </a:solidFill>
                <a:latin typeface="Consolas"/>
                <a:ea typeface="Consolas"/>
                <a:cs typeface="Consolas"/>
                <a:sym typeface="Consolas"/>
              </a:rPr>
              <a:t>: t1</a:t>
            </a:r>
            <a:br>
              <a:rPr lang="en" sz="1800" dirty="0">
                <a:solidFill>
                  <a:srgbClr val="0000FF"/>
                </a:solidFill>
                <a:latin typeface="Consolas"/>
                <a:ea typeface="Consolas"/>
                <a:cs typeface="Consolas"/>
                <a:sym typeface="Consolas"/>
              </a:rPr>
            </a:br>
            <a:endParaRPr lang="en" sz="1800" dirty="0">
              <a:solidFill>
                <a:srgbClr val="0000FF"/>
              </a:solidFill>
              <a:latin typeface="Consolas"/>
              <a:ea typeface="Consolas"/>
              <a:cs typeface="Consolas"/>
              <a:sym typeface="Consolas"/>
            </a:endParaRPr>
          </a:p>
          <a:p>
            <a:pPr marL="0" indent="0" algn="ctr">
              <a:spcAft>
                <a:spcPts val="0"/>
              </a:spcAft>
              <a:buNone/>
            </a:pPr>
            <a:r>
              <a:rPr lang="en" sz="1800" dirty="0">
                <a:solidFill>
                  <a:srgbClr val="0000FF"/>
                </a:solidFill>
                <a:latin typeface="Consolas"/>
                <a:ea typeface="Consolas"/>
                <a:cs typeface="Consolas"/>
                <a:sym typeface="Consolas"/>
              </a:rPr>
              <a:t>A |- e1 e2 : t2</a:t>
            </a:r>
          </a:p>
        </p:txBody>
      </p:sp>
      <p:sp>
        <p:nvSpPr>
          <p:cNvPr id="314" name="Shape 314"/>
          <p:cNvSpPr txBox="1">
            <a:spLocks noGrp="1"/>
          </p:cNvSpPr>
          <p:nvPr>
            <p:ph type="body" idx="4294967295"/>
          </p:nvPr>
        </p:nvSpPr>
        <p:spPr>
          <a:xfrm>
            <a:off x="7975923" y="5270504"/>
            <a:ext cx="968375" cy="401638"/>
          </a:xfrm>
          <a:prstGeom prst="rect">
            <a:avLst/>
          </a:prstGeom>
          <a:noFill/>
          <a:ln>
            <a:noFill/>
          </a:ln>
        </p:spPr>
        <p:txBody>
          <a:bodyPr lIns="91425" tIns="45700" rIns="91425" bIns="45700" anchor="t" anchorCtr="0">
            <a:noAutofit/>
          </a:bodyPr>
          <a:lstStyle/>
          <a:p>
            <a:pPr marL="0" indent="0" algn="ctr">
              <a:spcAft>
                <a:spcPts val="0"/>
              </a:spcAft>
              <a:buNone/>
            </a:pPr>
            <a:r>
              <a:rPr lang="en" sz="2000" dirty="0">
                <a:solidFill>
                  <a:schemeClr val="accent6"/>
                </a:solidFill>
                <a:latin typeface="Calibri Regular" charset="0"/>
                <a:ea typeface="Calibri Regular" charset="0"/>
                <a:cs typeface="Calibri Regular" charset="0"/>
                <a:sym typeface="Shadows Into Light"/>
              </a:rPr>
              <a:t>[Call]</a:t>
            </a:r>
          </a:p>
        </p:txBody>
      </p:sp>
      <p:cxnSp>
        <p:nvCxnSpPr>
          <p:cNvPr id="305" name="Shape 305"/>
          <p:cNvCxnSpPr/>
          <p:nvPr/>
        </p:nvCxnSpPr>
        <p:spPr>
          <a:xfrm rot="10800000" flipH="1">
            <a:off x="4338040" y="2443090"/>
            <a:ext cx="3560700" cy="0"/>
          </a:xfrm>
          <a:prstGeom prst="straightConnector1">
            <a:avLst/>
          </a:prstGeom>
          <a:noFill/>
          <a:ln w="25400" cap="flat" cmpd="sng">
            <a:solidFill>
              <a:srgbClr val="0000FF"/>
            </a:solidFill>
            <a:prstDash val="solid"/>
            <a:round/>
            <a:headEnd type="none" w="lg" len="lg"/>
            <a:tailEnd type="none" w="lg" len="lg"/>
          </a:ln>
        </p:spPr>
      </p:cxnSp>
      <p:cxnSp>
        <p:nvCxnSpPr>
          <p:cNvPr id="307" name="Shape 307"/>
          <p:cNvCxnSpPr/>
          <p:nvPr/>
        </p:nvCxnSpPr>
        <p:spPr>
          <a:xfrm rot="10800000" flipH="1">
            <a:off x="1521628" y="3938594"/>
            <a:ext cx="3827700" cy="0"/>
          </a:xfrm>
          <a:prstGeom prst="straightConnector1">
            <a:avLst/>
          </a:prstGeom>
          <a:noFill/>
          <a:ln w="25400" cap="flat" cmpd="sng">
            <a:solidFill>
              <a:srgbClr val="0000FF"/>
            </a:solidFill>
            <a:prstDash val="solid"/>
            <a:round/>
            <a:headEnd type="none" w="lg" len="lg"/>
            <a:tailEnd type="none" w="lg" len="lg"/>
          </a:ln>
        </p:spPr>
      </p:cxnSp>
      <p:cxnSp>
        <p:nvCxnSpPr>
          <p:cNvPr id="309" name="Shape 309"/>
          <p:cNvCxnSpPr/>
          <p:nvPr/>
        </p:nvCxnSpPr>
        <p:spPr>
          <a:xfrm>
            <a:off x="860700" y="2228625"/>
            <a:ext cx="1686900" cy="0"/>
          </a:xfrm>
          <a:prstGeom prst="straightConnector1">
            <a:avLst/>
          </a:prstGeom>
          <a:noFill/>
          <a:ln w="25400" cap="flat" cmpd="sng">
            <a:solidFill>
              <a:srgbClr val="0000FF"/>
            </a:solidFill>
            <a:prstDash val="solid"/>
            <a:round/>
            <a:headEnd type="none" w="lg" len="lg"/>
            <a:tailEnd type="none" w="lg" len="lg"/>
          </a:ln>
        </p:spPr>
      </p:cxnSp>
      <p:cxnSp>
        <p:nvCxnSpPr>
          <p:cNvPr id="312" name="Shape 312"/>
          <p:cNvCxnSpPr/>
          <p:nvPr/>
        </p:nvCxnSpPr>
        <p:spPr>
          <a:xfrm rot="10800000" flipH="1">
            <a:off x="757576" y="5336878"/>
            <a:ext cx="1637399" cy="0"/>
          </a:xfrm>
          <a:prstGeom prst="straightConnector1">
            <a:avLst/>
          </a:prstGeom>
          <a:noFill/>
          <a:ln w="25400" cap="flat" cmpd="sng">
            <a:solidFill>
              <a:srgbClr val="0000FF"/>
            </a:solidFill>
            <a:prstDash val="solid"/>
            <a:round/>
            <a:headEnd type="none" w="lg" len="lg"/>
            <a:tailEnd type="none" w="lg" len="lg"/>
          </a:ln>
        </p:spPr>
      </p:cxnSp>
      <p:cxnSp>
        <p:nvCxnSpPr>
          <p:cNvPr id="315" name="Shape 315"/>
          <p:cNvCxnSpPr/>
          <p:nvPr/>
        </p:nvCxnSpPr>
        <p:spPr>
          <a:xfrm>
            <a:off x="3879994" y="5456843"/>
            <a:ext cx="4225499" cy="3299"/>
          </a:xfrm>
          <a:prstGeom prst="straightConnector1">
            <a:avLst/>
          </a:prstGeom>
          <a:noFill/>
          <a:ln w="25400" cap="flat" cmpd="sng">
            <a:solidFill>
              <a:srgbClr val="0000FF"/>
            </a:solidFill>
            <a:prstDash val="solid"/>
            <a:round/>
            <a:headEnd type="none" w="lg" len="lg"/>
            <a:tailEnd type="none" w="lg" len="lg"/>
          </a:ln>
        </p:spPr>
      </p:cxnSp>
      <p:sp>
        <p:nvSpPr>
          <p:cNvPr id="316" name="Shape 316"/>
          <p:cNvSpPr/>
          <p:nvPr/>
        </p:nvSpPr>
        <p:spPr>
          <a:xfrm>
            <a:off x="466700" y="5008833"/>
            <a:ext cx="3017700" cy="906715"/>
          </a:xfrm>
          <a:prstGeom prst="rect">
            <a:avLst/>
          </a:prstGeom>
          <a:noFill/>
          <a:ln w="28575" cap="flat" cmpd="sng">
            <a:solidFill>
              <a:schemeClr val="dk2"/>
            </a:solidFill>
            <a:prstDash val="solid"/>
            <a:round/>
            <a:headEnd type="none" w="med" len="med"/>
            <a:tailEnd type="none" w="med" len="med"/>
          </a:ln>
        </p:spPr>
        <p:txBody>
          <a:bodyPr lIns="91425" tIns="91425" rIns="91425" bIns="91425" anchor="ctr" anchorCtr="0">
            <a:noAutofit/>
          </a:bodyPr>
          <a:lstStyle/>
          <a:p>
            <a:endParaRPr sz="1800"/>
          </a:p>
        </p:txBody>
      </p:sp>
      <p:sp>
        <p:nvSpPr>
          <p:cNvPr id="317" name="Shape 317"/>
          <p:cNvSpPr/>
          <p:nvPr/>
        </p:nvSpPr>
        <p:spPr>
          <a:xfrm>
            <a:off x="3781950" y="4859212"/>
            <a:ext cx="5078400" cy="1232250"/>
          </a:xfrm>
          <a:prstGeom prst="rect">
            <a:avLst/>
          </a:prstGeom>
          <a:noFill/>
          <a:ln w="28575" cap="flat" cmpd="sng">
            <a:solidFill>
              <a:schemeClr val="dk2"/>
            </a:solidFill>
            <a:prstDash val="solid"/>
            <a:round/>
            <a:headEnd type="none" w="med" len="med"/>
            <a:tailEnd type="none" w="med" len="med"/>
          </a:ln>
        </p:spPr>
        <p:txBody>
          <a:bodyPr lIns="91425" tIns="91425" rIns="91425" bIns="91425" anchor="ctr" anchorCtr="0">
            <a:noAutofit/>
          </a:bodyPr>
          <a:lstStyle/>
          <a:p>
            <a:endParaRPr sz="1800"/>
          </a:p>
        </p:txBody>
      </p:sp>
      <p:sp>
        <p:nvSpPr>
          <p:cNvPr id="318" name="Shape 318"/>
          <p:cNvSpPr/>
          <p:nvPr/>
        </p:nvSpPr>
        <p:spPr>
          <a:xfrm>
            <a:off x="3781950" y="1828925"/>
            <a:ext cx="4949400" cy="1218805"/>
          </a:xfrm>
          <a:prstGeom prst="rect">
            <a:avLst/>
          </a:prstGeom>
          <a:noFill/>
          <a:ln w="28575" cap="flat" cmpd="sng">
            <a:solidFill>
              <a:schemeClr val="dk2"/>
            </a:solidFill>
            <a:prstDash val="solid"/>
            <a:round/>
            <a:headEnd type="none" w="med" len="med"/>
            <a:tailEnd type="none" w="med" len="med"/>
          </a:ln>
        </p:spPr>
        <p:txBody>
          <a:bodyPr lIns="91425" tIns="91425" rIns="91425" bIns="91425" anchor="ctr" anchorCtr="0">
            <a:noAutofit/>
          </a:bodyPr>
          <a:lstStyle/>
          <a:p>
            <a:endParaRPr sz="1800"/>
          </a:p>
        </p:txBody>
      </p:sp>
      <p:sp>
        <p:nvSpPr>
          <p:cNvPr id="319" name="Shape 319"/>
          <p:cNvSpPr/>
          <p:nvPr/>
        </p:nvSpPr>
        <p:spPr>
          <a:xfrm>
            <a:off x="1352530" y="3358666"/>
            <a:ext cx="5105425" cy="1116627"/>
          </a:xfrm>
          <a:prstGeom prst="rect">
            <a:avLst/>
          </a:prstGeom>
          <a:noFill/>
          <a:ln w="28575" cap="flat" cmpd="sng">
            <a:solidFill>
              <a:schemeClr val="dk2"/>
            </a:solidFill>
            <a:prstDash val="solid"/>
            <a:round/>
            <a:headEnd type="none" w="med" len="med"/>
            <a:tailEnd type="none" w="med" len="med"/>
          </a:ln>
        </p:spPr>
        <p:txBody>
          <a:bodyPr lIns="91425" tIns="91425" rIns="91425" bIns="91425" anchor="ctr" anchorCtr="0">
            <a:noAutofit/>
          </a:bodyPr>
          <a:lstStyle/>
          <a:p>
            <a:endParaRPr sz="1800"/>
          </a:p>
        </p:txBody>
      </p:sp>
      <p:sp>
        <p:nvSpPr>
          <p:cNvPr id="320" name="Shape 320"/>
          <p:cNvSpPr/>
          <p:nvPr/>
        </p:nvSpPr>
        <p:spPr>
          <a:xfrm>
            <a:off x="466700" y="1908598"/>
            <a:ext cx="2976000" cy="975888"/>
          </a:xfrm>
          <a:prstGeom prst="rect">
            <a:avLst/>
          </a:prstGeom>
          <a:noFill/>
          <a:ln w="28575" cap="flat" cmpd="sng">
            <a:solidFill>
              <a:schemeClr val="dk2"/>
            </a:solidFill>
            <a:prstDash val="solid"/>
            <a:round/>
            <a:headEnd type="none" w="med" len="med"/>
            <a:tailEnd type="none" w="med" len="med"/>
          </a:ln>
        </p:spPr>
        <p:txBody>
          <a:bodyPr lIns="91425" tIns="91425" rIns="91425" bIns="91425" anchor="ctr" anchorCtr="0">
            <a:noAutofit/>
          </a:bodyPr>
          <a:lstStyle/>
          <a:p>
            <a:endParaRPr sz="1800"/>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Shape 326"/>
          <p:cNvSpPr txBox="1">
            <a:spLocks noGrp="1"/>
          </p:cNvSpPr>
          <p:nvPr>
            <p:ph type="title"/>
          </p:nvPr>
        </p:nvSpPr>
        <p:spPr>
          <a:prstGeom prst="rect">
            <a:avLst/>
          </a:prstGeom>
        </p:spPr>
        <p:txBody>
          <a:bodyPr lIns="91425" tIns="91425" rIns="91425" bIns="91425" anchor="ctr" anchorCtr="0">
            <a:noAutofit/>
          </a:bodyPr>
          <a:lstStyle/>
          <a:p>
            <a:r>
              <a:rPr lang="en" sz="4400" dirty="0">
                <a:solidFill>
                  <a:schemeClr val="tx1"/>
                </a:solidFill>
                <a:ea typeface="Calibri Regular" charset="0"/>
                <a:cs typeface="Calibri Regular" charset="0"/>
                <a:sym typeface="Shadows Into Light"/>
              </a:rPr>
              <a:t>Type Derivations: Example</a:t>
            </a:r>
          </a:p>
        </p:txBody>
      </p:sp>
      <p:sp>
        <p:nvSpPr>
          <p:cNvPr id="325" name="Shape 325"/>
          <p:cNvSpPr txBox="1">
            <a:spLocks noGrp="1"/>
          </p:cNvSpPr>
          <p:nvPr>
            <p:ph idx="1"/>
          </p:nvPr>
        </p:nvSpPr>
        <p:spPr>
          <a:xfrm>
            <a:off x="171451" y="2000252"/>
            <a:ext cx="8787492" cy="3657600"/>
          </a:xfrm>
          <a:prstGeom prst="rect">
            <a:avLst/>
          </a:prstGeom>
        </p:spPr>
        <p:txBody>
          <a:bodyPr lIns="91425" tIns="91425" rIns="91425" bIns="91425" anchor="t" anchorCtr="0">
            <a:noAutofit/>
          </a:bodyPr>
          <a:lstStyle/>
          <a:p>
            <a:pPr marL="0" indent="0">
              <a:spcBef>
                <a:spcPts val="0"/>
              </a:spcBef>
              <a:buNone/>
            </a:pPr>
            <a:endParaRPr sz="2000" dirty="0">
              <a:solidFill>
                <a:srgbClr val="0000FF"/>
              </a:solidFill>
              <a:latin typeface="Consolas"/>
              <a:ea typeface="Consolas"/>
              <a:cs typeface="Consolas"/>
              <a:sym typeface="Consolas"/>
            </a:endParaRPr>
          </a:p>
          <a:p>
            <a:pPr marL="0" indent="0">
              <a:spcBef>
                <a:spcPts val="0"/>
              </a:spcBef>
              <a:buNone/>
            </a:pPr>
            <a:r>
              <a:rPr lang="en" sz="2000" dirty="0">
                <a:solidFill>
                  <a:srgbClr val="0000FF"/>
                </a:solidFill>
                <a:latin typeface="Consolas"/>
                <a:ea typeface="Consolas"/>
                <a:cs typeface="Consolas"/>
                <a:sym typeface="Consolas"/>
              </a:rPr>
              <a:t>   </a:t>
            </a:r>
            <a:r>
              <a:rPr lang="en-US" sz="2000" dirty="0">
                <a:solidFill>
                  <a:srgbClr val="0000FF"/>
                </a:solidFill>
                <a:latin typeface="Consolas"/>
                <a:ea typeface="Consolas"/>
                <a:cs typeface="Consolas"/>
                <a:sym typeface="Consolas"/>
              </a:rPr>
              <a:t>		</a:t>
            </a:r>
            <a:br>
              <a:rPr lang="en" sz="2000" dirty="0">
                <a:solidFill>
                  <a:srgbClr val="0000FF"/>
                </a:solidFill>
                <a:latin typeface="Consolas"/>
                <a:ea typeface="Consolas"/>
                <a:cs typeface="Consolas"/>
                <a:sym typeface="Consolas"/>
              </a:rPr>
            </a:b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x↦int</a:t>
            </a:r>
            <a:r>
              <a:rPr lang="en" sz="2000" dirty="0">
                <a:solidFill>
                  <a:srgbClr val="0000FF"/>
                </a:solidFill>
                <a:latin typeface="Consolas"/>
                <a:ea typeface="Consolas"/>
                <a:cs typeface="Consolas"/>
                <a:sym typeface="Consolas"/>
              </a:rPr>
              <a:t>] |- x : </a:t>
            </a:r>
            <a:r>
              <a:rPr lang="en" sz="2000" dirty="0" err="1">
                <a:solidFill>
                  <a:srgbClr val="0000FF"/>
                </a:solidFill>
                <a:latin typeface="Consolas"/>
                <a:ea typeface="Consolas"/>
                <a:cs typeface="Consolas"/>
                <a:sym typeface="Consolas"/>
              </a:rPr>
              <a:t>int</a:t>
            </a:r>
            <a:r>
              <a:rPr lang="en" sz="2000" dirty="0">
                <a:solidFill>
                  <a:srgbClr val="0000FF"/>
                </a:solidFill>
                <a:latin typeface="Consolas"/>
                <a:ea typeface="Consolas"/>
                <a:cs typeface="Consolas"/>
                <a:sym typeface="Consolas"/>
              </a:rPr>
              <a:t>      </a:t>
            </a:r>
            <a:r>
              <a:rPr lang="en-US" sz="2000" dirty="0">
                <a:solidFill>
                  <a:srgbClr val="0000FF"/>
                </a:solidFill>
                <a:latin typeface="Consolas"/>
                <a:ea typeface="Consolas"/>
                <a:cs typeface="Consolas"/>
                <a:sym typeface="Consolas"/>
              </a:rPr>
              <a:t>	</a:t>
            </a:r>
            <a:r>
              <a:rPr lang="en" sz="2000" dirty="0">
                <a:solidFill>
                  <a:srgbClr val="0000FF"/>
                </a:solidFill>
                <a:latin typeface="Consolas"/>
                <a:ea typeface="Consolas"/>
                <a:cs typeface="Consolas"/>
                <a:sym typeface="Consolas"/>
              </a:rPr>
              <a:t>[</a:t>
            </a:r>
            <a:r>
              <a:rPr lang="en" sz="2000" dirty="0" err="1">
                <a:solidFill>
                  <a:srgbClr val="0000FF"/>
                </a:solidFill>
                <a:latin typeface="Consolas"/>
                <a:ea typeface="Consolas"/>
                <a:cs typeface="Consolas"/>
                <a:sym typeface="Consolas"/>
              </a:rPr>
              <a:t>x↦int</a:t>
            </a:r>
            <a:r>
              <a:rPr lang="en" sz="2000" dirty="0">
                <a:solidFill>
                  <a:srgbClr val="0000FF"/>
                </a:solidFill>
                <a:latin typeface="Consolas"/>
                <a:ea typeface="Consolas"/>
                <a:cs typeface="Consolas"/>
                <a:sym typeface="Consolas"/>
              </a:rPr>
              <a:t>] |- 1 : </a:t>
            </a:r>
            <a:r>
              <a:rPr lang="en" sz="2000" dirty="0" err="1">
                <a:solidFill>
                  <a:srgbClr val="0000FF"/>
                </a:solidFill>
                <a:latin typeface="Consolas"/>
                <a:ea typeface="Consolas"/>
                <a:cs typeface="Consolas"/>
                <a:sym typeface="Consolas"/>
              </a:rPr>
              <a:t>int</a:t>
            </a:r>
            <a:r>
              <a:rPr lang="en" sz="2000" dirty="0">
                <a:solidFill>
                  <a:srgbClr val="0000FF"/>
                </a:solidFill>
                <a:latin typeface="Consolas"/>
                <a:ea typeface="Consolas"/>
                <a:cs typeface="Consolas"/>
                <a:sym typeface="Consolas"/>
              </a:rPr>
              <a:t> </a:t>
            </a:r>
            <a:endParaRPr lang="en-US" sz="2000" dirty="0">
              <a:solidFill>
                <a:srgbClr val="0000FF"/>
              </a:solidFill>
              <a:latin typeface="Consolas"/>
              <a:ea typeface="Consolas"/>
              <a:cs typeface="Consolas"/>
              <a:sym typeface="Consolas"/>
            </a:endParaRPr>
          </a:p>
          <a:p>
            <a:pPr marL="0" indent="0">
              <a:spcBef>
                <a:spcPts val="0"/>
              </a:spcBef>
              <a:buNone/>
            </a:pPr>
            <a:br>
              <a:rPr lang="en" sz="2000" dirty="0">
                <a:solidFill>
                  <a:srgbClr val="0000FF"/>
                </a:solidFill>
                <a:latin typeface="Consolas"/>
                <a:ea typeface="Consolas"/>
                <a:cs typeface="Consolas"/>
                <a:sym typeface="Consolas"/>
              </a:rPr>
            </a:br>
            <a:endParaRPr lang="en" sz="1500" dirty="0">
              <a:solidFill>
                <a:srgbClr val="0000FF"/>
              </a:solidFill>
              <a:latin typeface="Consolas"/>
              <a:ea typeface="Consolas"/>
              <a:cs typeface="Consolas"/>
              <a:sym typeface="Consolas"/>
            </a:endParaRPr>
          </a:p>
          <a:p>
            <a:pPr marL="0" indent="0">
              <a:spcBef>
                <a:spcPts val="0"/>
              </a:spcBef>
              <a:buNone/>
            </a:pP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x↦int</a:t>
            </a:r>
            <a:r>
              <a:rPr lang="en" sz="2000" dirty="0">
                <a:solidFill>
                  <a:srgbClr val="0000FF"/>
                </a:solidFill>
                <a:latin typeface="Consolas"/>
                <a:ea typeface="Consolas"/>
                <a:cs typeface="Consolas"/>
                <a:sym typeface="Consolas"/>
              </a:rPr>
              <a:t>] |- x + 1 : </a:t>
            </a:r>
            <a:r>
              <a:rPr lang="en" sz="2000" dirty="0" err="1">
                <a:solidFill>
                  <a:srgbClr val="0000FF"/>
                </a:solidFill>
                <a:latin typeface="Consolas"/>
                <a:ea typeface="Consolas"/>
                <a:cs typeface="Consolas"/>
                <a:sym typeface="Consolas"/>
              </a:rPr>
              <a:t>int</a:t>
            </a:r>
            <a:r>
              <a:rPr lang="en" sz="2000" dirty="0">
                <a:solidFill>
                  <a:srgbClr val="0000FF"/>
                </a:solidFill>
                <a:latin typeface="Consolas"/>
                <a:ea typeface="Consolas"/>
                <a:cs typeface="Consolas"/>
                <a:sym typeface="Consolas"/>
              </a:rPr>
              <a:t>    </a:t>
            </a:r>
            <a:endParaRPr lang="en-US" sz="2000" dirty="0">
              <a:solidFill>
                <a:srgbClr val="0000FF"/>
              </a:solidFill>
              <a:latin typeface="Consolas"/>
              <a:ea typeface="Consolas"/>
              <a:cs typeface="Consolas"/>
              <a:sym typeface="Consolas"/>
            </a:endParaRPr>
          </a:p>
          <a:p>
            <a:pPr marL="0" indent="0">
              <a:spcBef>
                <a:spcPts val="0"/>
              </a:spcBef>
              <a:buNone/>
            </a:pPr>
            <a:endParaRPr lang="en" sz="2000" dirty="0">
              <a:solidFill>
                <a:srgbClr val="0000FF"/>
              </a:solidFill>
              <a:latin typeface="Consolas"/>
              <a:ea typeface="Consolas"/>
              <a:cs typeface="Consolas"/>
              <a:sym typeface="Consolas"/>
            </a:endParaRPr>
          </a:p>
          <a:p>
            <a:pPr marL="0" indent="0">
              <a:spcBef>
                <a:spcPts val="0"/>
              </a:spcBef>
              <a:buNone/>
            </a:pPr>
            <a:endParaRPr sz="1000" dirty="0">
              <a:solidFill>
                <a:srgbClr val="0000FF"/>
              </a:solidFill>
              <a:latin typeface="Consolas"/>
              <a:ea typeface="Consolas"/>
              <a:cs typeface="Consolas"/>
              <a:sym typeface="Consolas"/>
            </a:endParaRPr>
          </a:p>
          <a:p>
            <a:pPr marL="0" indent="0">
              <a:spcBef>
                <a:spcPts val="0"/>
              </a:spcBef>
              <a:buNone/>
            </a:pPr>
            <a:r>
              <a:rPr lang="en-US" sz="2000" dirty="0">
                <a:solidFill>
                  <a:srgbClr val="0000FF"/>
                </a:solidFill>
                <a:latin typeface="Consolas"/>
                <a:ea typeface="Consolas"/>
                <a:cs typeface="Consolas"/>
                <a:sym typeface="Consolas"/>
              </a:rPr>
              <a:t> </a:t>
            </a:r>
            <a:r>
              <a:rPr lang="en" sz="2000" dirty="0">
                <a:solidFill>
                  <a:srgbClr val="0000FF"/>
                </a:solidFill>
                <a:latin typeface="Consolas"/>
                <a:ea typeface="Consolas"/>
                <a:cs typeface="Consolas"/>
                <a:sym typeface="Consolas"/>
              </a:rPr>
              <a:t>[] |- </a:t>
            </a:r>
            <a:r>
              <a:rPr lang="en" sz="2000" dirty="0" err="1">
                <a:solidFill>
                  <a:srgbClr val="0000FF"/>
                </a:solidFill>
                <a:latin typeface="Consolas"/>
                <a:ea typeface="Consolas"/>
                <a:cs typeface="Consolas"/>
                <a:sym typeface="Consolas"/>
              </a:rPr>
              <a:t>λ</a:t>
            </a: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x:int</a:t>
            </a:r>
            <a:r>
              <a:rPr lang="en" sz="2000" dirty="0">
                <a:solidFill>
                  <a:srgbClr val="0000FF"/>
                </a:solidFill>
                <a:latin typeface="Consolas"/>
                <a:ea typeface="Consolas"/>
                <a:cs typeface="Consolas"/>
                <a:sym typeface="Consolas"/>
              </a:rPr>
              <a:t> =&gt; (x + 1) : </a:t>
            </a:r>
            <a:r>
              <a:rPr lang="en" sz="2000" dirty="0" err="1">
                <a:solidFill>
                  <a:srgbClr val="0000FF"/>
                </a:solidFill>
                <a:latin typeface="Consolas"/>
                <a:ea typeface="Consolas"/>
                <a:cs typeface="Consolas"/>
                <a:sym typeface="Consolas"/>
              </a:rPr>
              <a:t>int</a:t>
            </a:r>
            <a:r>
              <a:rPr lang="en" sz="2000" dirty="0">
                <a:solidFill>
                  <a:srgbClr val="0000FF"/>
                </a:solidFill>
                <a:latin typeface="Consolas"/>
                <a:ea typeface="Consolas"/>
                <a:cs typeface="Consolas"/>
                <a:sym typeface="Consolas"/>
              </a:rPr>
              <a:t> -&gt; </a:t>
            </a:r>
            <a:r>
              <a:rPr lang="en" sz="2000" dirty="0" err="1">
                <a:solidFill>
                  <a:srgbClr val="0000FF"/>
                </a:solidFill>
                <a:latin typeface="Consolas"/>
                <a:ea typeface="Consolas"/>
                <a:cs typeface="Consolas"/>
                <a:sym typeface="Consolas"/>
              </a:rPr>
              <a:t>int</a:t>
            </a:r>
            <a:r>
              <a:rPr lang="en" sz="2000" dirty="0">
                <a:solidFill>
                  <a:srgbClr val="0000FF"/>
                </a:solidFill>
                <a:latin typeface="Consolas"/>
                <a:ea typeface="Consolas"/>
                <a:cs typeface="Consolas"/>
                <a:sym typeface="Consolas"/>
              </a:rPr>
              <a:t>     [] |- 42 : </a:t>
            </a:r>
            <a:r>
              <a:rPr lang="en" sz="2000" dirty="0" err="1">
                <a:solidFill>
                  <a:srgbClr val="0000FF"/>
                </a:solidFill>
                <a:latin typeface="Consolas"/>
                <a:ea typeface="Consolas"/>
                <a:cs typeface="Consolas"/>
                <a:sym typeface="Consolas"/>
              </a:rPr>
              <a:t>int</a:t>
            </a:r>
            <a:endParaRPr lang="en-US" sz="2000" dirty="0">
              <a:solidFill>
                <a:srgbClr val="0000FF"/>
              </a:solidFill>
              <a:latin typeface="Consolas"/>
              <a:ea typeface="Consolas"/>
              <a:cs typeface="Consolas"/>
              <a:sym typeface="Consolas"/>
            </a:endParaRPr>
          </a:p>
          <a:p>
            <a:pPr marL="0" indent="0">
              <a:spcBef>
                <a:spcPts val="0"/>
              </a:spcBef>
              <a:buNone/>
            </a:pPr>
            <a:endParaRPr lang="en" sz="2000" dirty="0">
              <a:solidFill>
                <a:srgbClr val="0000FF"/>
              </a:solidFill>
              <a:latin typeface="Consolas"/>
              <a:ea typeface="Consolas"/>
              <a:cs typeface="Consolas"/>
              <a:sym typeface="Consolas"/>
            </a:endParaRPr>
          </a:p>
          <a:p>
            <a:pPr marL="203200" indent="0">
              <a:spcBef>
                <a:spcPts val="0"/>
              </a:spcBef>
              <a:buNone/>
            </a:pPr>
            <a:endParaRPr sz="1000" dirty="0">
              <a:solidFill>
                <a:srgbClr val="0000FF"/>
              </a:solidFill>
              <a:latin typeface="Consolas"/>
              <a:ea typeface="Consolas"/>
              <a:cs typeface="Consolas"/>
              <a:sym typeface="Consolas"/>
            </a:endParaRPr>
          </a:p>
          <a:p>
            <a:pPr marL="0" indent="0">
              <a:spcBef>
                <a:spcPts val="0"/>
              </a:spcBef>
              <a:buNone/>
            </a:pPr>
            <a:r>
              <a:rPr lang="en" sz="2000" dirty="0">
                <a:solidFill>
                  <a:srgbClr val="0000FF"/>
                </a:solidFill>
                <a:latin typeface="Consolas"/>
                <a:ea typeface="Consolas"/>
                <a:cs typeface="Consolas"/>
                <a:sym typeface="Consolas"/>
              </a:rPr>
              <a:t>          []  |-  (</a:t>
            </a:r>
            <a:r>
              <a:rPr lang="en" sz="2000" dirty="0" err="1">
                <a:solidFill>
                  <a:srgbClr val="0000FF"/>
                </a:solidFill>
                <a:latin typeface="Consolas"/>
                <a:ea typeface="Consolas"/>
                <a:cs typeface="Consolas"/>
                <a:sym typeface="Consolas"/>
              </a:rPr>
              <a:t>λ</a:t>
            </a: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x:int</a:t>
            </a:r>
            <a:r>
              <a:rPr lang="en" sz="2000" dirty="0">
                <a:solidFill>
                  <a:srgbClr val="0000FF"/>
                </a:solidFill>
                <a:latin typeface="Consolas"/>
                <a:ea typeface="Consolas"/>
                <a:cs typeface="Consolas"/>
                <a:sym typeface="Consolas"/>
              </a:rPr>
              <a:t> =&gt; (x + 1)) (42)  :  </a:t>
            </a:r>
            <a:r>
              <a:rPr lang="en" sz="2000" dirty="0" err="1">
                <a:solidFill>
                  <a:srgbClr val="0000FF"/>
                </a:solidFill>
                <a:latin typeface="Consolas"/>
                <a:ea typeface="Consolas"/>
                <a:cs typeface="Consolas"/>
                <a:sym typeface="Consolas"/>
              </a:rPr>
              <a:t>int</a:t>
            </a:r>
            <a:endParaRPr lang="en" sz="2000" dirty="0">
              <a:solidFill>
                <a:srgbClr val="0000FF"/>
              </a:solidFill>
              <a:latin typeface="Consolas"/>
              <a:ea typeface="Consolas"/>
              <a:cs typeface="Consolas"/>
              <a:sym typeface="Consolas"/>
            </a:endParaRPr>
          </a:p>
        </p:txBody>
      </p:sp>
      <p:sp>
        <p:nvSpPr>
          <p:cNvPr id="328" name="Shape 328"/>
          <p:cNvSpPr txBox="1">
            <a:spLocks noGrp="1"/>
          </p:cNvSpPr>
          <p:nvPr>
            <p:ph type="body" idx="4294967295"/>
          </p:nvPr>
        </p:nvSpPr>
        <p:spPr>
          <a:xfrm>
            <a:off x="8055204" y="4603750"/>
            <a:ext cx="968375" cy="566738"/>
          </a:xfrm>
          <a:prstGeom prst="rect">
            <a:avLst/>
          </a:prstGeom>
          <a:noFill/>
          <a:ln>
            <a:noFill/>
          </a:ln>
        </p:spPr>
        <p:txBody>
          <a:bodyPr lIns="91425" tIns="45700" rIns="91425" bIns="45700" anchor="t" anchorCtr="0">
            <a:noAutofit/>
          </a:bodyPr>
          <a:lstStyle/>
          <a:p>
            <a:pPr marL="0" indent="0" algn="ctr">
              <a:spcAft>
                <a:spcPts val="0"/>
              </a:spcAft>
              <a:buNone/>
            </a:pPr>
            <a:r>
              <a:rPr lang="en" sz="2200" dirty="0">
                <a:solidFill>
                  <a:schemeClr val="accent6"/>
                </a:solidFill>
                <a:latin typeface="Calibri Regular" charset="0"/>
                <a:ea typeface="Calibri Regular" charset="0"/>
                <a:cs typeface="Calibri Regular" charset="0"/>
                <a:sym typeface="Shadows Into Light"/>
              </a:rPr>
              <a:t>[Call]</a:t>
            </a:r>
          </a:p>
        </p:txBody>
      </p:sp>
      <p:sp>
        <p:nvSpPr>
          <p:cNvPr id="330" name="Shape 330"/>
          <p:cNvSpPr txBox="1">
            <a:spLocks noGrp="1"/>
          </p:cNvSpPr>
          <p:nvPr>
            <p:ph type="body" idx="4294967295"/>
          </p:nvPr>
        </p:nvSpPr>
        <p:spPr>
          <a:xfrm>
            <a:off x="8033432" y="3772356"/>
            <a:ext cx="968375" cy="566738"/>
          </a:xfrm>
          <a:prstGeom prst="rect">
            <a:avLst/>
          </a:prstGeom>
          <a:noFill/>
          <a:ln>
            <a:noFill/>
          </a:ln>
        </p:spPr>
        <p:txBody>
          <a:bodyPr lIns="91425" tIns="45700" rIns="91425" bIns="45700" anchor="t" anchorCtr="0">
            <a:noAutofit/>
          </a:bodyPr>
          <a:lstStyle/>
          <a:p>
            <a:pPr marL="0" indent="0" algn="ctr">
              <a:spcAft>
                <a:spcPts val="0"/>
              </a:spcAft>
              <a:buNone/>
            </a:pPr>
            <a:r>
              <a:rPr lang="en" sz="2200" dirty="0">
                <a:solidFill>
                  <a:schemeClr val="accent6"/>
                </a:solidFill>
                <a:latin typeface="Calibri Regular" charset="0"/>
                <a:ea typeface="Calibri Regular" charset="0"/>
                <a:cs typeface="Calibri Regular" charset="0"/>
                <a:sym typeface="Shadows Into Light"/>
              </a:rPr>
              <a:t>[</a:t>
            </a:r>
            <a:r>
              <a:rPr lang="en" sz="2200" dirty="0" err="1">
                <a:solidFill>
                  <a:schemeClr val="accent6"/>
                </a:solidFill>
                <a:latin typeface="Calibri Regular" charset="0"/>
                <a:ea typeface="Calibri Regular" charset="0"/>
                <a:cs typeface="Calibri Regular" charset="0"/>
                <a:sym typeface="Shadows Into Light"/>
              </a:rPr>
              <a:t>Int</a:t>
            </a:r>
            <a:r>
              <a:rPr lang="en" sz="2200" dirty="0">
                <a:solidFill>
                  <a:schemeClr val="accent6"/>
                </a:solidFill>
                <a:latin typeface="Calibri Regular" charset="0"/>
                <a:ea typeface="Calibri Regular" charset="0"/>
                <a:cs typeface="Calibri Regular" charset="0"/>
                <a:sym typeface="Shadows Into Light"/>
              </a:rPr>
              <a:t>]</a:t>
            </a:r>
          </a:p>
        </p:txBody>
      </p:sp>
      <p:sp>
        <p:nvSpPr>
          <p:cNvPr id="332" name="Shape 332"/>
          <p:cNvSpPr txBox="1">
            <a:spLocks noGrp="1"/>
          </p:cNvSpPr>
          <p:nvPr>
            <p:ph type="body" idx="4294967295"/>
          </p:nvPr>
        </p:nvSpPr>
        <p:spPr>
          <a:xfrm>
            <a:off x="5360995" y="3783244"/>
            <a:ext cx="968375" cy="566738"/>
          </a:xfrm>
          <a:prstGeom prst="rect">
            <a:avLst/>
          </a:prstGeom>
          <a:noFill/>
          <a:ln>
            <a:noFill/>
          </a:ln>
        </p:spPr>
        <p:txBody>
          <a:bodyPr lIns="91425" tIns="45700" rIns="91425" bIns="45700" anchor="t" anchorCtr="0">
            <a:noAutofit/>
          </a:bodyPr>
          <a:lstStyle/>
          <a:p>
            <a:pPr marL="0" indent="0" algn="ctr">
              <a:spcAft>
                <a:spcPts val="0"/>
              </a:spcAft>
              <a:buNone/>
            </a:pPr>
            <a:r>
              <a:rPr lang="en" sz="2200" dirty="0">
                <a:solidFill>
                  <a:schemeClr val="accent6"/>
                </a:solidFill>
                <a:latin typeface="Calibri Regular" charset="0"/>
                <a:ea typeface="Calibri Regular" charset="0"/>
                <a:cs typeface="Calibri Regular" charset="0"/>
                <a:sym typeface="Shadows Into Light"/>
              </a:rPr>
              <a:t>[Def]</a:t>
            </a:r>
          </a:p>
        </p:txBody>
      </p:sp>
      <p:sp>
        <p:nvSpPr>
          <p:cNvPr id="334" name="Shape 334"/>
          <p:cNvSpPr txBox="1">
            <a:spLocks noGrp="1"/>
          </p:cNvSpPr>
          <p:nvPr>
            <p:ph type="body" idx="4294967295"/>
          </p:nvPr>
        </p:nvSpPr>
        <p:spPr>
          <a:xfrm>
            <a:off x="2896278" y="2194153"/>
            <a:ext cx="968375" cy="565150"/>
          </a:xfrm>
          <a:prstGeom prst="rect">
            <a:avLst/>
          </a:prstGeom>
          <a:noFill/>
          <a:ln>
            <a:noFill/>
          </a:ln>
        </p:spPr>
        <p:txBody>
          <a:bodyPr lIns="91425" tIns="45700" rIns="91425" bIns="45700" anchor="t" anchorCtr="0">
            <a:noAutofit/>
          </a:bodyPr>
          <a:lstStyle/>
          <a:p>
            <a:pPr marL="0" indent="0" algn="ctr">
              <a:spcAft>
                <a:spcPts val="0"/>
              </a:spcAft>
              <a:buNone/>
            </a:pPr>
            <a:r>
              <a:rPr lang="en" sz="2200" dirty="0">
                <a:solidFill>
                  <a:schemeClr val="accent6"/>
                </a:solidFill>
                <a:latin typeface="Calibri Regular" charset="0"/>
                <a:ea typeface="Calibri Regular" charset="0"/>
                <a:cs typeface="Calibri Regular" charset="0"/>
                <a:sym typeface="Shadows Into Light"/>
              </a:rPr>
              <a:t>[</a:t>
            </a:r>
            <a:r>
              <a:rPr lang="en" sz="2200" dirty="0" err="1">
                <a:solidFill>
                  <a:schemeClr val="accent6"/>
                </a:solidFill>
                <a:latin typeface="Calibri Regular" charset="0"/>
                <a:ea typeface="Calibri Regular" charset="0"/>
                <a:cs typeface="Calibri Regular" charset="0"/>
                <a:sym typeface="Shadows Into Light"/>
              </a:rPr>
              <a:t>Var</a:t>
            </a:r>
            <a:r>
              <a:rPr lang="en" sz="2200" dirty="0">
                <a:solidFill>
                  <a:schemeClr val="accent6"/>
                </a:solidFill>
                <a:latin typeface="Calibri Regular" charset="0"/>
                <a:ea typeface="Calibri Regular" charset="0"/>
                <a:cs typeface="Calibri Regular" charset="0"/>
                <a:sym typeface="Shadows Into Light"/>
              </a:rPr>
              <a:t>]</a:t>
            </a:r>
          </a:p>
        </p:txBody>
      </p:sp>
      <p:sp>
        <p:nvSpPr>
          <p:cNvPr id="336" name="Shape 336"/>
          <p:cNvSpPr txBox="1">
            <a:spLocks noGrp="1"/>
          </p:cNvSpPr>
          <p:nvPr>
            <p:ph type="body" idx="4294967295"/>
          </p:nvPr>
        </p:nvSpPr>
        <p:spPr>
          <a:xfrm>
            <a:off x="6258377" y="2202771"/>
            <a:ext cx="968375" cy="566737"/>
          </a:xfrm>
          <a:prstGeom prst="rect">
            <a:avLst/>
          </a:prstGeom>
          <a:noFill/>
          <a:ln>
            <a:noFill/>
          </a:ln>
        </p:spPr>
        <p:txBody>
          <a:bodyPr lIns="91425" tIns="45700" rIns="91425" bIns="45700" anchor="t" anchorCtr="0">
            <a:noAutofit/>
          </a:bodyPr>
          <a:lstStyle/>
          <a:p>
            <a:pPr marL="0" indent="0" algn="ctr">
              <a:spcAft>
                <a:spcPts val="0"/>
              </a:spcAft>
              <a:buNone/>
            </a:pPr>
            <a:r>
              <a:rPr lang="en" sz="2200" dirty="0">
                <a:solidFill>
                  <a:schemeClr val="accent6"/>
                </a:solidFill>
                <a:latin typeface="Calibri Regular" charset="0"/>
                <a:ea typeface="Calibri Regular" charset="0"/>
                <a:cs typeface="Calibri Regular" charset="0"/>
                <a:sym typeface="Shadows Into Light"/>
              </a:rPr>
              <a:t>[</a:t>
            </a:r>
            <a:r>
              <a:rPr lang="en" sz="2200" dirty="0" err="1">
                <a:solidFill>
                  <a:schemeClr val="accent6"/>
                </a:solidFill>
                <a:latin typeface="Calibri Regular" charset="0"/>
                <a:ea typeface="Calibri Regular" charset="0"/>
                <a:cs typeface="Calibri Regular" charset="0"/>
                <a:sym typeface="Shadows Into Light"/>
              </a:rPr>
              <a:t>Int</a:t>
            </a:r>
            <a:r>
              <a:rPr lang="en" sz="2200" dirty="0">
                <a:solidFill>
                  <a:schemeClr val="accent6"/>
                </a:solidFill>
                <a:latin typeface="Calibri Regular" charset="0"/>
                <a:ea typeface="Calibri Regular" charset="0"/>
                <a:cs typeface="Calibri Regular" charset="0"/>
                <a:sym typeface="Shadows Into Light"/>
              </a:rPr>
              <a:t>]</a:t>
            </a:r>
          </a:p>
        </p:txBody>
      </p:sp>
      <p:sp>
        <p:nvSpPr>
          <p:cNvPr id="337" name="Shape 337"/>
          <p:cNvSpPr txBox="1">
            <a:spLocks noGrp="1"/>
          </p:cNvSpPr>
          <p:nvPr>
            <p:ph type="body" idx="4294967295"/>
          </p:nvPr>
        </p:nvSpPr>
        <p:spPr>
          <a:xfrm>
            <a:off x="6326415" y="3036888"/>
            <a:ext cx="968375" cy="566738"/>
          </a:xfrm>
          <a:prstGeom prst="rect">
            <a:avLst/>
          </a:prstGeom>
          <a:noFill/>
          <a:ln>
            <a:noFill/>
          </a:ln>
        </p:spPr>
        <p:txBody>
          <a:bodyPr lIns="91425" tIns="45700" rIns="91425" bIns="45700" anchor="t" anchorCtr="0">
            <a:noAutofit/>
          </a:bodyPr>
          <a:lstStyle/>
          <a:p>
            <a:pPr marL="0" indent="0" algn="ctr">
              <a:spcAft>
                <a:spcPts val="0"/>
              </a:spcAft>
              <a:buNone/>
            </a:pPr>
            <a:r>
              <a:rPr lang="en" sz="2200">
                <a:solidFill>
                  <a:schemeClr val="accent6"/>
                </a:solidFill>
                <a:latin typeface="Calibri Regular" charset="0"/>
                <a:ea typeface="Calibri Regular" charset="0"/>
                <a:cs typeface="Calibri Regular" charset="0"/>
                <a:sym typeface="Shadows Into Light"/>
              </a:rPr>
              <a:t>[Add</a:t>
            </a:r>
            <a:r>
              <a:rPr lang="en" sz="2200" dirty="0">
                <a:solidFill>
                  <a:schemeClr val="accent6"/>
                </a:solidFill>
                <a:latin typeface="Calibri Regular" charset="0"/>
                <a:ea typeface="Calibri Regular" charset="0"/>
                <a:cs typeface="Calibri Regular" charset="0"/>
                <a:sym typeface="Shadows Into Light"/>
              </a:rPr>
              <a:t>]</a:t>
            </a:r>
          </a:p>
        </p:txBody>
      </p:sp>
      <p:cxnSp>
        <p:nvCxnSpPr>
          <p:cNvPr id="327" name="Shape 327"/>
          <p:cNvCxnSpPr/>
          <p:nvPr/>
        </p:nvCxnSpPr>
        <p:spPr>
          <a:xfrm rot="10800000" flipH="1">
            <a:off x="380298" y="4823261"/>
            <a:ext cx="7739399" cy="14999"/>
          </a:xfrm>
          <a:prstGeom prst="straightConnector1">
            <a:avLst/>
          </a:prstGeom>
          <a:noFill/>
          <a:ln w="25400" cap="flat" cmpd="sng">
            <a:solidFill>
              <a:srgbClr val="0000FF"/>
            </a:solidFill>
            <a:prstDash val="solid"/>
            <a:round/>
            <a:headEnd type="none" w="lg" len="lg"/>
            <a:tailEnd type="none" w="lg" len="lg"/>
          </a:ln>
        </p:spPr>
      </p:cxnSp>
      <p:cxnSp>
        <p:nvCxnSpPr>
          <p:cNvPr id="329" name="Shape 329"/>
          <p:cNvCxnSpPr/>
          <p:nvPr/>
        </p:nvCxnSpPr>
        <p:spPr>
          <a:xfrm rot="10800000" flipH="1">
            <a:off x="6297451" y="4037446"/>
            <a:ext cx="1865099" cy="0"/>
          </a:xfrm>
          <a:prstGeom prst="straightConnector1">
            <a:avLst/>
          </a:prstGeom>
          <a:noFill/>
          <a:ln w="25400" cap="flat" cmpd="sng">
            <a:solidFill>
              <a:srgbClr val="0000FF"/>
            </a:solidFill>
            <a:prstDash val="solid"/>
            <a:round/>
            <a:headEnd type="none" w="lg" len="lg"/>
            <a:tailEnd type="none" w="lg" len="lg"/>
          </a:ln>
        </p:spPr>
      </p:cxnSp>
      <p:cxnSp>
        <p:nvCxnSpPr>
          <p:cNvPr id="331" name="Shape 331"/>
          <p:cNvCxnSpPr/>
          <p:nvPr/>
        </p:nvCxnSpPr>
        <p:spPr>
          <a:xfrm rot="10800000" flipH="1">
            <a:off x="4036202" y="2458225"/>
            <a:ext cx="2256600" cy="0"/>
          </a:xfrm>
          <a:prstGeom prst="straightConnector1">
            <a:avLst/>
          </a:prstGeom>
          <a:noFill/>
          <a:ln w="25400" cap="flat" cmpd="sng">
            <a:solidFill>
              <a:srgbClr val="0000FF"/>
            </a:solidFill>
            <a:prstDash val="solid"/>
            <a:round/>
            <a:headEnd type="none" w="lg" len="lg"/>
            <a:tailEnd type="none" w="lg" len="lg"/>
          </a:ln>
        </p:spPr>
      </p:cxnSp>
      <p:cxnSp>
        <p:nvCxnSpPr>
          <p:cNvPr id="333" name="Shape 333"/>
          <p:cNvCxnSpPr/>
          <p:nvPr/>
        </p:nvCxnSpPr>
        <p:spPr>
          <a:xfrm flipV="1">
            <a:off x="380285" y="4037446"/>
            <a:ext cx="5120403" cy="1766"/>
          </a:xfrm>
          <a:prstGeom prst="straightConnector1">
            <a:avLst/>
          </a:prstGeom>
          <a:noFill/>
          <a:ln w="25400" cap="flat" cmpd="sng">
            <a:solidFill>
              <a:srgbClr val="0000FF"/>
            </a:solidFill>
            <a:prstDash val="solid"/>
            <a:round/>
            <a:headEnd type="none" w="lg" len="lg"/>
            <a:tailEnd type="none" w="lg" len="lg"/>
          </a:ln>
        </p:spPr>
      </p:cxnSp>
      <p:cxnSp>
        <p:nvCxnSpPr>
          <p:cNvPr id="335" name="Shape 335"/>
          <p:cNvCxnSpPr/>
          <p:nvPr/>
        </p:nvCxnSpPr>
        <p:spPr>
          <a:xfrm>
            <a:off x="385766" y="2462425"/>
            <a:ext cx="2615758" cy="0"/>
          </a:xfrm>
          <a:prstGeom prst="straightConnector1">
            <a:avLst/>
          </a:prstGeom>
          <a:noFill/>
          <a:ln w="25400" cap="flat" cmpd="sng">
            <a:solidFill>
              <a:srgbClr val="0000FF"/>
            </a:solidFill>
            <a:prstDash val="solid"/>
            <a:round/>
            <a:headEnd type="none" w="lg" len="lg"/>
            <a:tailEnd type="none" w="lg" len="lg"/>
          </a:ln>
        </p:spPr>
      </p:cxnSp>
      <p:cxnSp>
        <p:nvCxnSpPr>
          <p:cNvPr id="338" name="Shape 338"/>
          <p:cNvCxnSpPr/>
          <p:nvPr/>
        </p:nvCxnSpPr>
        <p:spPr>
          <a:xfrm rot="10800000" flipH="1">
            <a:off x="451726" y="3272459"/>
            <a:ext cx="5853299" cy="10628"/>
          </a:xfrm>
          <a:prstGeom prst="straightConnector1">
            <a:avLst/>
          </a:prstGeom>
          <a:noFill/>
          <a:ln w="25400" cap="flat" cmpd="sng">
            <a:solidFill>
              <a:srgbClr val="0000FF"/>
            </a:solidFill>
            <a:prstDash val="solid"/>
            <a:round/>
            <a:headEnd type="none" w="lg" len="lg"/>
            <a:tailEnd type="none"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5">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5">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7">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5">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4">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 grpId="0" build="p"/>
      <p:bldP spid="330" grpId="0" build="p"/>
      <p:bldP spid="332" grpId="0" build="p"/>
      <p:bldP spid="334" grpId="0" build="p"/>
      <p:bldP spid="336" grpId="0" build="p"/>
      <p:bldP spid="33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Shape 326"/>
          <p:cNvSpPr txBox="1">
            <a:spLocks noGrp="1"/>
          </p:cNvSpPr>
          <p:nvPr>
            <p:ph type="title"/>
          </p:nvPr>
        </p:nvSpPr>
        <p:spPr>
          <a:prstGeom prst="rect">
            <a:avLst/>
          </a:prstGeom>
        </p:spPr>
        <p:txBody>
          <a:bodyPr lIns="91425" tIns="91425" rIns="91425" bIns="91425" anchor="ctr" anchorCtr="0">
            <a:noAutofit/>
          </a:bodyPr>
          <a:lstStyle/>
          <a:p>
            <a:r>
              <a:rPr lang="en" sz="4400" dirty="0">
                <a:solidFill>
                  <a:schemeClr val="tx1"/>
                </a:solidFill>
                <a:ea typeface="Calibri Regular" charset="0"/>
                <a:cs typeface="Calibri Regular" charset="0"/>
                <a:sym typeface="Shadows Into Light"/>
              </a:rPr>
              <a:t>Type Derivations: Example</a:t>
            </a:r>
          </a:p>
        </p:txBody>
      </p:sp>
      <p:sp>
        <p:nvSpPr>
          <p:cNvPr id="325" name="Shape 325"/>
          <p:cNvSpPr txBox="1">
            <a:spLocks noGrp="1"/>
          </p:cNvSpPr>
          <p:nvPr>
            <p:ph idx="1"/>
          </p:nvPr>
        </p:nvSpPr>
        <p:spPr>
          <a:xfrm>
            <a:off x="171451" y="2000252"/>
            <a:ext cx="8787492" cy="3657600"/>
          </a:xfrm>
          <a:prstGeom prst="rect">
            <a:avLst/>
          </a:prstGeom>
        </p:spPr>
        <p:txBody>
          <a:bodyPr lIns="91425" tIns="91425" rIns="91425" bIns="91425" anchor="t" anchorCtr="0">
            <a:noAutofit/>
          </a:bodyPr>
          <a:lstStyle/>
          <a:p>
            <a:pPr marL="0" indent="0">
              <a:spcBef>
                <a:spcPts val="0"/>
              </a:spcBef>
              <a:buNone/>
            </a:pPr>
            <a:endParaRPr sz="2000" dirty="0">
              <a:solidFill>
                <a:srgbClr val="0000FF"/>
              </a:solidFill>
              <a:latin typeface="Consolas"/>
              <a:ea typeface="Consolas"/>
              <a:cs typeface="Consolas"/>
              <a:sym typeface="Consolas"/>
            </a:endParaRPr>
          </a:p>
          <a:p>
            <a:pPr marL="0" indent="0">
              <a:spcBef>
                <a:spcPts val="0"/>
              </a:spcBef>
              <a:buNone/>
            </a:pPr>
            <a:r>
              <a:rPr lang="en" sz="2000" dirty="0">
                <a:solidFill>
                  <a:srgbClr val="0000FF"/>
                </a:solidFill>
                <a:latin typeface="Consolas"/>
                <a:ea typeface="Consolas"/>
                <a:cs typeface="Consolas"/>
                <a:sym typeface="Consolas"/>
              </a:rPr>
              <a:t>   </a:t>
            </a:r>
            <a:r>
              <a:rPr lang="en-US" sz="2000" dirty="0">
                <a:solidFill>
                  <a:srgbClr val="0000FF"/>
                </a:solidFill>
                <a:latin typeface="Consolas"/>
                <a:ea typeface="Consolas"/>
                <a:cs typeface="Consolas"/>
                <a:sym typeface="Consolas"/>
              </a:rPr>
              <a:t>		</a:t>
            </a:r>
            <a:br>
              <a:rPr lang="en" sz="2000" dirty="0">
                <a:solidFill>
                  <a:srgbClr val="0000FF"/>
                </a:solidFill>
                <a:latin typeface="Consolas"/>
                <a:ea typeface="Consolas"/>
                <a:cs typeface="Consolas"/>
                <a:sym typeface="Consolas"/>
              </a:rPr>
            </a:b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x↦int</a:t>
            </a:r>
            <a:r>
              <a:rPr lang="en" sz="2000" dirty="0">
                <a:solidFill>
                  <a:srgbClr val="0000FF"/>
                </a:solidFill>
                <a:latin typeface="Consolas"/>
                <a:ea typeface="Consolas"/>
                <a:cs typeface="Consolas"/>
                <a:sym typeface="Consolas"/>
              </a:rPr>
              <a:t>] |- x : </a:t>
            </a:r>
            <a:r>
              <a:rPr lang="en" sz="2000" dirty="0" err="1">
                <a:solidFill>
                  <a:srgbClr val="0000FF"/>
                </a:solidFill>
                <a:latin typeface="Consolas"/>
                <a:ea typeface="Consolas"/>
                <a:cs typeface="Consolas"/>
                <a:sym typeface="Consolas"/>
              </a:rPr>
              <a:t>int</a:t>
            </a:r>
            <a:r>
              <a:rPr lang="en" sz="2000" dirty="0">
                <a:solidFill>
                  <a:srgbClr val="0000FF"/>
                </a:solidFill>
                <a:latin typeface="Consolas"/>
                <a:ea typeface="Consolas"/>
                <a:cs typeface="Consolas"/>
                <a:sym typeface="Consolas"/>
              </a:rPr>
              <a:t>      </a:t>
            </a:r>
            <a:r>
              <a:rPr lang="en-US" sz="2000" dirty="0">
                <a:solidFill>
                  <a:srgbClr val="0000FF"/>
                </a:solidFill>
                <a:latin typeface="Consolas"/>
                <a:ea typeface="Consolas"/>
                <a:cs typeface="Consolas"/>
                <a:sym typeface="Consolas"/>
              </a:rPr>
              <a:t>	</a:t>
            </a:r>
            <a:r>
              <a:rPr lang="en" sz="2000" dirty="0">
                <a:solidFill>
                  <a:srgbClr val="0000FF"/>
                </a:solidFill>
                <a:latin typeface="Consolas"/>
                <a:ea typeface="Consolas"/>
                <a:cs typeface="Consolas"/>
                <a:sym typeface="Consolas"/>
              </a:rPr>
              <a:t>[</a:t>
            </a:r>
            <a:r>
              <a:rPr lang="en" sz="2000" dirty="0" err="1">
                <a:solidFill>
                  <a:srgbClr val="0000FF"/>
                </a:solidFill>
                <a:latin typeface="Consolas"/>
                <a:ea typeface="Consolas"/>
                <a:cs typeface="Consolas"/>
                <a:sym typeface="Consolas"/>
              </a:rPr>
              <a:t>x↦int</a:t>
            </a:r>
            <a:r>
              <a:rPr lang="en" sz="2000" dirty="0">
                <a:solidFill>
                  <a:srgbClr val="0000FF"/>
                </a:solidFill>
                <a:latin typeface="Consolas"/>
                <a:ea typeface="Consolas"/>
                <a:cs typeface="Consolas"/>
                <a:sym typeface="Consolas"/>
              </a:rPr>
              <a:t>] |- 1 : </a:t>
            </a:r>
            <a:r>
              <a:rPr lang="en" sz="2000" dirty="0" err="1">
                <a:solidFill>
                  <a:srgbClr val="0000FF"/>
                </a:solidFill>
                <a:latin typeface="Consolas"/>
                <a:ea typeface="Consolas"/>
                <a:cs typeface="Consolas"/>
                <a:sym typeface="Consolas"/>
              </a:rPr>
              <a:t>int</a:t>
            </a:r>
            <a:r>
              <a:rPr lang="en" sz="2000" dirty="0">
                <a:solidFill>
                  <a:srgbClr val="0000FF"/>
                </a:solidFill>
                <a:latin typeface="Consolas"/>
                <a:ea typeface="Consolas"/>
                <a:cs typeface="Consolas"/>
                <a:sym typeface="Consolas"/>
              </a:rPr>
              <a:t> </a:t>
            </a:r>
            <a:endParaRPr lang="en-US" sz="2000" dirty="0">
              <a:solidFill>
                <a:srgbClr val="0000FF"/>
              </a:solidFill>
              <a:latin typeface="Consolas"/>
              <a:ea typeface="Consolas"/>
              <a:cs typeface="Consolas"/>
              <a:sym typeface="Consolas"/>
            </a:endParaRPr>
          </a:p>
          <a:p>
            <a:pPr marL="0" indent="0">
              <a:spcBef>
                <a:spcPts val="0"/>
              </a:spcBef>
              <a:buNone/>
            </a:pPr>
            <a:br>
              <a:rPr lang="en" sz="2000" dirty="0">
                <a:solidFill>
                  <a:srgbClr val="0000FF"/>
                </a:solidFill>
                <a:latin typeface="Consolas"/>
                <a:ea typeface="Consolas"/>
                <a:cs typeface="Consolas"/>
                <a:sym typeface="Consolas"/>
              </a:rPr>
            </a:br>
            <a:endParaRPr lang="en" sz="1500" dirty="0">
              <a:solidFill>
                <a:srgbClr val="0000FF"/>
              </a:solidFill>
              <a:latin typeface="Consolas"/>
              <a:ea typeface="Consolas"/>
              <a:cs typeface="Consolas"/>
              <a:sym typeface="Consolas"/>
            </a:endParaRPr>
          </a:p>
          <a:p>
            <a:pPr marL="0" indent="0">
              <a:spcBef>
                <a:spcPts val="0"/>
              </a:spcBef>
              <a:buNone/>
            </a:pP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x↦int</a:t>
            </a:r>
            <a:r>
              <a:rPr lang="en" sz="2000" dirty="0">
                <a:solidFill>
                  <a:srgbClr val="0000FF"/>
                </a:solidFill>
                <a:latin typeface="Consolas"/>
                <a:ea typeface="Consolas"/>
                <a:cs typeface="Consolas"/>
                <a:sym typeface="Consolas"/>
              </a:rPr>
              <a:t>] |- x + 1 : </a:t>
            </a:r>
            <a:r>
              <a:rPr lang="en" sz="2000" dirty="0" err="1">
                <a:solidFill>
                  <a:srgbClr val="0000FF"/>
                </a:solidFill>
                <a:latin typeface="Consolas"/>
                <a:ea typeface="Consolas"/>
                <a:cs typeface="Consolas"/>
                <a:sym typeface="Consolas"/>
              </a:rPr>
              <a:t>int</a:t>
            </a:r>
            <a:r>
              <a:rPr lang="en" sz="2000" dirty="0">
                <a:solidFill>
                  <a:srgbClr val="0000FF"/>
                </a:solidFill>
                <a:latin typeface="Consolas"/>
                <a:ea typeface="Consolas"/>
                <a:cs typeface="Consolas"/>
                <a:sym typeface="Consolas"/>
              </a:rPr>
              <a:t>    </a:t>
            </a:r>
            <a:endParaRPr lang="en-US" sz="2000" dirty="0">
              <a:solidFill>
                <a:srgbClr val="0000FF"/>
              </a:solidFill>
              <a:latin typeface="Consolas"/>
              <a:ea typeface="Consolas"/>
              <a:cs typeface="Consolas"/>
              <a:sym typeface="Consolas"/>
            </a:endParaRPr>
          </a:p>
          <a:p>
            <a:pPr marL="0" indent="0">
              <a:spcBef>
                <a:spcPts val="0"/>
              </a:spcBef>
              <a:buNone/>
            </a:pPr>
            <a:endParaRPr lang="en" sz="2000" dirty="0">
              <a:solidFill>
                <a:srgbClr val="0000FF"/>
              </a:solidFill>
              <a:latin typeface="Consolas"/>
              <a:ea typeface="Consolas"/>
              <a:cs typeface="Consolas"/>
              <a:sym typeface="Consolas"/>
            </a:endParaRPr>
          </a:p>
          <a:p>
            <a:pPr marL="0" indent="0">
              <a:spcBef>
                <a:spcPts val="0"/>
              </a:spcBef>
              <a:buNone/>
            </a:pPr>
            <a:endParaRPr sz="1000" dirty="0">
              <a:solidFill>
                <a:srgbClr val="0000FF"/>
              </a:solidFill>
              <a:latin typeface="Consolas"/>
              <a:ea typeface="Consolas"/>
              <a:cs typeface="Consolas"/>
              <a:sym typeface="Consolas"/>
            </a:endParaRPr>
          </a:p>
          <a:p>
            <a:pPr marL="0" indent="0">
              <a:spcBef>
                <a:spcPts val="0"/>
              </a:spcBef>
              <a:buNone/>
            </a:pPr>
            <a:r>
              <a:rPr lang="en-US" sz="2000" dirty="0">
                <a:solidFill>
                  <a:srgbClr val="0000FF"/>
                </a:solidFill>
                <a:latin typeface="Consolas"/>
                <a:ea typeface="Consolas"/>
                <a:cs typeface="Consolas"/>
                <a:sym typeface="Consolas"/>
              </a:rPr>
              <a:t> </a:t>
            </a:r>
            <a:r>
              <a:rPr lang="en" sz="2000" dirty="0">
                <a:solidFill>
                  <a:srgbClr val="0000FF"/>
                </a:solidFill>
                <a:latin typeface="Consolas"/>
                <a:ea typeface="Consolas"/>
                <a:cs typeface="Consolas"/>
                <a:sym typeface="Consolas"/>
              </a:rPr>
              <a:t>[] |- </a:t>
            </a:r>
            <a:r>
              <a:rPr lang="en" sz="2000" dirty="0" err="1">
                <a:solidFill>
                  <a:srgbClr val="0000FF"/>
                </a:solidFill>
                <a:latin typeface="Consolas"/>
                <a:ea typeface="Consolas"/>
                <a:cs typeface="Consolas"/>
                <a:sym typeface="Consolas"/>
              </a:rPr>
              <a:t>λ</a:t>
            </a: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x:int</a:t>
            </a:r>
            <a:r>
              <a:rPr lang="en" sz="2000" dirty="0">
                <a:solidFill>
                  <a:srgbClr val="0000FF"/>
                </a:solidFill>
                <a:latin typeface="Consolas"/>
                <a:ea typeface="Consolas"/>
                <a:cs typeface="Consolas"/>
                <a:sym typeface="Consolas"/>
              </a:rPr>
              <a:t> =&gt; (x + 1) : </a:t>
            </a:r>
            <a:r>
              <a:rPr lang="en" sz="2000" dirty="0" err="1">
                <a:solidFill>
                  <a:srgbClr val="0000FF"/>
                </a:solidFill>
                <a:latin typeface="Consolas"/>
                <a:ea typeface="Consolas"/>
                <a:cs typeface="Consolas"/>
                <a:sym typeface="Consolas"/>
              </a:rPr>
              <a:t>int</a:t>
            </a:r>
            <a:r>
              <a:rPr lang="en" sz="2000" dirty="0">
                <a:solidFill>
                  <a:srgbClr val="0000FF"/>
                </a:solidFill>
                <a:latin typeface="Consolas"/>
                <a:ea typeface="Consolas"/>
                <a:cs typeface="Consolas"/>
                <a:sym typeface="Consolas"/>
              </a:rPr>
              <a:t> -&gt; </a:t>
            </a:r>
            <a:r>
              <a:rPr lang="en" sz="2000" dirty="0" err="1">
                <a:solidFill>
                  <a:srgbClr val="0000FF"/>
                </a:solidFill>
                <a:latin typeface="Consolas"/>
                <a:ea typeface="Consolas"/>
                <a:cs typeface="Consolas"/>
                <a:sym typeface="Consolas"/>
              </a:rPr>
              <a:t>int</a:t>
            </a:r>
            <a:r>
              <a:rPr lang="en" sz="2000" dirty="0">
                <a:solidFill>
                  <a:srgbClr val="0000FF"/>
                </a:solidFill>
                <a:latin typeface="Consolas"/>
                <a:ea typeface="Consolas"/>
                <a:cs typeface="Consolas"/>
                <a:sym typeface="Consolas"/>
              </a:rPr>
              <a:t>     [] |- 42 : </a:t>
            </a:r>
            <a:r>
              <a:rPr lang="en" sz="2000" dirty="0" err="1">
                <a:solidFill>
                  <a:srgbClr val="0000FF"/>
                </a:solidFill>
                <a:latin typeface="Consolas"/>
                <a:ea typeface="Consolas"/>
                <a:cs typeface="Consolas"/>
                <a:sym typeface="Consolas"/>
              </a:rPr>
              <a:t>int</a:t>
            </a:r>
            <a:endParaRPr lang="en-US" sz="2000" dirty="0">
              <a:solidFill>
                <a:srgbClr val="0000FF"/>
              </a:solidFill>
              <a:latin typeface="Consolas"/>
              <a:ea typeface="Consolas"/>
              <a:cs typeface="Consolas"/>
              <a:sym typeface="Consolas"/>
            </a:endParaRPr>
          </a:p>
          <a:p>
            <a:pPr marL="0" indent="0">
              <a:spcBef>
                <a:spcPts val="0"/>
              </a:spcBef>
              <a:buNone/>
            </a:pPr>
            <a:endParaRPr lang="en" sz="2000" dirty="0">
              <a:solidFill>
                <a:srgbClr val="0000FF"/>
              </a:solidFill>
              <a:latin typeface="Consolas"/>
              <a:ea typeface="Consolas"/>
              <a:cs typeface="Consolas"/>
              <a:sym typeface="Consolas"/>
            </a:endParaRPr>
          </a:p>
          <a:p>
            <a:pPr marL="203200" indent="0">
              <a:spcBef>
                <a:spcPts val="0"/>
              </a:spcBef>
              <a:buNone/>
            </a:pPr>
            <a:endParaRPr sz="1000" dirty="0">
              <a:solidFill>
                <a:srgbClr val="0000FF"/>
              </a:solidFill>
              <a:latin typeface="Consolas"/>
              <a:ea typeface="Consolas"/>
              <a:cs typeface="Consolas"/>
              <a:sym typeface="Consolas"/>
            </a:endParaRPr>
          </a:p>
          <a:p>
            <a:pPr marL="0" indent="0">
              <a:spcBef>
                <a:spcPts val="0"/>
              </a:spcBef>
              <a:buNone/>
            </a:pPr>
            <a:r>
              <a:rPr lang="en" sz="2000" dirty="0">
                <a:solidFill>
                  <a:srgbClr val="0000FF"/>
                </a:solidFill>
                <a:latin typeface="Consolas"/>
                <a:ea typeface="Consolas"/>
                <a:cs typeface="Consolas"/>
                <a:sym typeface="Consolas"/>
              </a:rPr>
              <a:t>          []  |-  (</a:t>
            </a:r>
            <a:r>
              <a:rPr lang="en" sz="2000" dirty="0" err="1">
                <a:solidFill>
                  <a:srgbClr val="0000FF"/>
                </a:solidFill>
                <a:latin typeface="Consolas"/>
                <a:ea typeface="Consolas"/>
                <a:cs typeface="Consolas"/>
                <a:sym typeface="Consolas"/>
              </a:rPr>
              <a:t>λ</a:t>
            </a: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x:int</a:t>
            </a:r>
            <a:r>
              <a:rPr lang="en" sz="2000" dirty="0">
                <a:solidFill>
                  <a:srgbClr val="0000FF"/>
                </a:solidFill>
                <a:latin typeface="Consolas"/>
                <a:ea typeface="Consolas"/>
                <a:cs typeface="Consolas"/>
                <a:sym typeface="Consolas"/>
              </a:rPr>
              <a:t> =&gt; (x + 1)) (42)  :  </a:t>
            </a:r>
            <a:r>
              <a:rPr lang="en" sz="2000" dirty="0" err="1">
                <a:solidFill>
                  <a:srgbClr val="0000FF"/>
                </a:solidFill>
                <a:latin typeface="Consolas"/>
                <a:ea typeface="Consolas"/>
                <a:cs typeface="Consolas"/>
                <a:sym typeface="Consolas"/>
              </a:rPr>
              <a:t>int</a:t>
            </a:r>
            <a:endParaRPr lang="en" sz="2000" dirty="0">
              <a:solidFill>
                <a:srgbClr val="0000FF"/>
              </a:solidFill>
              <a:latin typeface="Consolas"/>
              <a:ea typeface="Consolas"/>
              <a:cs typeface="Consolas"/>
              <a:sym typeface="Consolas"/>
            </a:endParaRPr>
          </a:p>
        </p:txBody>
      </p:sp>
      <p:sp>
        <p:nvSpPr>
          <p:cNvPr id="328" name="Shape 328"/>
          <p:cNvSpPr txBox="1">
            <a:spLocks noGrp="1"/>
          </p:cNvSpPr>
          <p:nvPr>
            <p:ph type="body" idx="4294967295"/>
          </p:nvPr>
        </p:nvSpPr>
        <p:spPr>
          <a:xfrm>
            <a:off x="8055204" y="4603750"/>
            <a:ext cx="968375" cy="566738"/>
          </a:xfrm>
          <a:prstGeom prst="rect">
            <a:avLst/>
          </a:prstGeom>
          <a:noFill/>
          <a:ln>
            <a:noFill/>
          </a:ln>
        </p:spPr>
        <p:txBody>
          <a:bodyPr lIns="91425" tIns="45700" rIns="91425" bIns="45700" anchor="t" anchorCtr="0">
            <a:noAutofit/>
          </a:bodyPr>
          <a:lstStyle/>
          <a:p>
            <a:pPr marL="0" indent="0" algn="ctr">
              <a:spcAft>
                <a:spcPts val="0"/>
              </a:spcAft>
              <a:buNone/>
            </a:pPr>
            <a:r>
              <a:rPr lang="en" sz="2200" dirty="0">
                <a:solidFill>
                  <a:schemeClr val="accent6"/>
                </a:solidFill>
                <a:latin typeface="Calibri Regular" charset="0"/>
                <a:ea typeface="Calibri Regular" charset="0"/>
                <a:cs typeface="Calibri Regular" charset="0"/>
                <a:sym typeface="Shadows Into Light"/>
              </a:rPr>
              <a:t>[Call]</a:t>
            </a:r>
          </a:p>
        </p:txBody>
      </p:sp>
      <p:sp>
        <p:nvSpPr>
          <p:cNvPr id="330" name="Shape 330"/>
          <p:cNvSpPr txBox="1">
            <a:spLocks noGrp="1"/>
          </p:cNvSpPr>
          <p:nvPr>
            <p:ph type="body" idx="4294967295"/>
          </p:nvPr>
        </p:nvSpPr>
        <p:spPr>
          <a:xfrm>
            <a:off x="8033432" y="3772356"/>
            <a:ext cx="968375" cy="566738"/>
          </a:xfrm>
          <a:prstGeom prst="rect">
            <a:avLst/>
          </a:prstGeom>
          <a:noFill/>
          <a:ln>
            <a:noFill/>
          </a:ln>
        </p:spPr>
        <p:txBody>
          <a:bodyPr lIns="91425" tIns="45700" rIns="91425" bIns="45700" anchor="t" anchorCtr="0">
            <a:noAutofit/>
          </a:bodyPr>
          <a:lstStyle/>
          <a:p>
            <a:pPr marL="0" indent="0" algn="ctr">
              <a:spcAft>
                <a:spcPts val="0"/>
              </a:spcAft>
              <a:buNone/>
            </a:pPr>
            <a:r>
              <a:rPr lang="en" sz="2200" dirty="0">
                <a:solidFill>
                  <a:schemeClr val="accent6"/>
                </a:solidFill>
                <a:latin typeface="Calibri Regular" charset="0"/>
                <a:ea typeface="Calibri Regular" charset="0"/>
                <a:cs typeface="Calibri Regular" charset="0"/>
                <a:sym typeface="Shadows Into Light"/>
              </a:rPr>
              <a:t>[</a:t>
            </a:r>
            <a:r>
              <a:rPr lang="en" sz="2200" dirty="0" err="1">
                <a:solidFill>
                  <a:schemeClr val="accent6"/>
                </a:solidFill>
                <a:latin typeface="Calibri Regular" charset="0"/>
                <a:ea typeface="Calibri Regular" charset="0"/>
                <a:cs typeface="Calibri Regular" charset="0"/>
                <a:sym typeface="Shadows Into Light"/>
              </a:rPr>
              <a:t>Int</a:t>
            </a:r>
            <a:r>
              <a:rPr lang="en" sz="2200" dirty="0">
                <a:solidFill>
                  <a:schemeClr val="accent6"/>
                </a:solidFill>
                <a:latin typeface="Calibri Regular" charset="0"/>
                <a:ea typeface="Calibri Regular" charset="0"/>
                <a:cs typeface="Calibri Regular" charset="0"/>
                <a:sym typeface="Shadows Into Light"/>
              </a:rPr>
              <a:t>]</a:t>
            </a:r>
          </a:p>
        </p:txBody>
      </p:sp>
      <p:sp>
        <p:nvSpPr>
          <p:cNvPr id="332" name="Shape 332"/>
          <p:cNvSpPr txBox="1">
            <a:spLocks noGrp="1"/>
          </p:cNvSpPr>
          <p:nvPr>
            <p:ph type="body" idx="4294967295"/>
          </p:nvPr>
        </p:nvSpPr>
        <p:spPr>
          <a:xfrm>
            <a:off x="5360995" y="3783244"/>
            <a:ext cx="968375" cy="566738"/>
          </a:xfrm>
          <a:prstGeom prst="rect">
            <a:avLst/>
          </a:prstGeom>
          <a:noFill/>
          <a:ln>
            <a:noFill/>
          </a:ln>
        </p:spPr>
        <p:txBody>
          <a:bodyPr lIns="91425" tIns="45700" rIns="91425" bIns="45700" anchor="t" anchorCtr="0">
            <a:noAutofit/>
          </a:bodyPr>
          <a:lstStyle/>
          <a:p>
            <a:pPr marL="0" indent="0" algn="ctr">
              <a:spcAft>
                <a:spcPts val="0"/>
              </a:spcAft>
              <a:buNone/>
            </a:pPr>
            <a:r>
              <a:rPr lang="en" sz="2200" dirty="0">
                <a:solidFill>
                  <a:schemeClr val="accent6"/>
                </a:solidFill>
                <a:latin typeface="Calibri Regular" charset="0"/>
                <a:ea typeface="Calibri Regular" charset="0"/>
                <a:cs typeface="Calibri Regular" charset="0"/>
                <a:sym typeface="Shadows Into Light"/>
              </a:rPr>
              <a:t>[Def]</a:t>
            </a:r>
          </a:p>
        </p:txBody>
      </p:sp>
      <p:sp>
        <p:nvSpPr>
          <p:cNvPr id="334" name="Shape 334"/>
          <p:cNvSpPr txBox="1">
            <a:spLocks noGrp="1"/>
          </p:cNvSpPr>
          <p:nvPr>
            <p:ph type="body" idx="4294967295"/>
          </p:nvPr>
        </p:nvSpPr>
        <p:spPr>
          <a:xfrm>
            <a:off x="2896278" y="2194153"/>
            <a:ext cx="968375" cy="565150"/>
          </a:xfrm>
          <a:prstGeom prst="rect">
            <a:avLst/>
          </a:prstGeom>
          <a:noFill/>
          <a:ln>
            <a:noFill/>
          </a:ln>
        </p:spPr>
        <p:txBody>
          <a:bodyPr lIns="91425" tIns="45700" rIns="91425" bIns="45700" anchor="t" anchorCtr="0">
            <a:noAutofit/>
          </a:bodyPr>
          <a:lstStyle/>
          <a:p>
            <a:pPr marL="0" indent="0" algn="ctr">
              <a:spcAft>
                <a:spcPts val="0"/>
              </a:spcAft>
              <a:buNone/>
            </a:pPr>
            <a:r>
              <a:rPr lang="en" sz="2200" dirty="0">
                <a:solidFill>
                  <a:schemeClr val="accent6"/>
                </a:solidFill>
                <a:latin typeface="Calibri Regular" charset="0"/>
                <a:ea typeface="Calibri Regular" charset="0"/>
                <a:cs typeface="Calibri Regular" charset="0"/>
                <a:sym typeface="Shadows Into Light"/>
              </a:rPr>
              <a:t>[</a:t>
            </a:r>
            <a:r>
              <a:rPr lang="en" sz="2200" dirty="0" err="1">
                <a:solidFill>
                  <a:schemeClr val="accent6"/>
                </a:solidFill>
                <a:latin typeface="Calibri Regular" charset="0"/>
                <a:ea typeface="Calibri Regular" charset="0"/>
                <a:cs typeface="Calibri Regular" charset="0"/>
                <a:sym typeface="Shadows Into Light"/>
              </a:rPr>
              <a:t>Var</a:t>
            </a:r>
            <a:r>
              <a:rPr lang="en" sz="2200" dirty="0">
                <a:solidFill>
                  <a:schemeClr val="accent6"/>
                </a:solidFill>
                <a:latin typeface="Calibri Regular" charset="0"/>
                <a:ea typeface="Calibri Regular" charset="0"/>
                <a:cs typeface="Calibri Regular" charset="0"/>
                <a:sym typeface="Shadows Into Light"/>
              </a:rPr>
              <a:t>]</a:t>
            </a:r>
          </a:p>
        </p:txBody>
      </p:sp>
      <p:sp>
        <p:nvSpPr>
          <p:cNvPr id="336" name="Shape 336"/>
          <p:cNvSpPr txBox="1">
            <a:spLocks noGrp="1"/>
          </p:cNvSpPr>
          <p:nvPr>
            <p:ph type="body" idx="4294967295"/>
          </p:nvPr>
        </p:nvSpPr>
        <p:spPr>
          <a:xfrm>
            <a:off x="6258377" y="2202771"/>
            <a:ext cx="968375" cy="566737"/>
          </a:xfrm>
          <a:prstGeom prst="rect">
            <a:avLst/>
          </a:prstGeom>
          <a:noFill/>
          <a:ln>
            <a:noFill/>
          </a:ln>
        </p:spPr>
        <p:txBody>
          <a:bodyPr lIns="91425" tIns="45700" rIns="91425" bIns="45700" anchor="t" anchorCtr="0">
            <a:noAutofit/>
          </a:bodyPr>
          <a:lstStyle/>
          <a:p>
            <a:pPr marL="0" indent="0" algn="ctr">
              <a:spcAft>
                <a:spcPts val="0"/>
              </a:spcAft>
              <a:buNone/>
            </a:pPr>
            <a:r>
              <a:rPr lang="en" sz="2200" dirty="0">
                <a:solidFill>
                  <a:schemeClr val="accent6"/>
                </a:solidFill>
                <a:latin typeface="Calibri Regular" charset="0"/>
                <a:ea typeface="Calibri Regular" charset="0"/>
                <a:cs typeface="Calibri Regular" charset="0"/>
                <a:sym typeface="Shadows Into Light"/>
              </a:rPr>
              <a:t>[</a:t>
            </a:r>
            <a:r>
              <a:rPr lang="en" sz="2200" dirty="0" err="1">
                <a:solidFill>
                  <a:schemeClr val="accent6"/>
                </a:solidFill>
                <a:latin typeface="Calibri Regular" charset="0"/>
                <a:ea typeface="Calibri Regular" charset="0"/>
                <a:cs typeface="Calibri Regular" charset="0"/>
                <a:sym typeface="Shadows Into Light"/>
              </a:rPr>
              <a:t>Int</a:t>
            </a:r>
            <a:r>
              <a:rPr lang="en" sz="2200" dirty="0">
                <a:solidFill>
                  <a:schemeClr val="accent6"/>
                </a:solidFill>
                <a:latin typeface="Calibri Regular" charset="0"/>
                <a:ea typeface="Calibri Regular" charset="0"/>
                <a:cs typeface="Calibri Regular" charset="0"/>
                <a:sym typeface="Shadows Into Light"/>
              </a:rPr>
              <a:t>]</a:t>
            </a:r>
          </a:p>
        </p:txBody>
      </p:sp>
      <p:sp>
        <p:nvSpPr>
          <p:cNvPr id="337" name="Shape 337"/>
          <p:cNvSpPr txBox="1">
            <a:spLocks noGrp="1"/>
          </p:cNvSpPr>
          <p:nvPr>
            <p:ph type="body" idx="4294967295"/>
          </p:nvPr>
        </p:nvSpPr>
        <p:spPr>
          <a:xfrm>
            <a:off x="6326415" y="3036888"/>
            <a:ext cx="968375" cy="566738"/>
          </a:xfrm>
          <a:prstGeom prst="rect">
            <a:avLst/>
          </a:prstGeom>
          <a:noFill/>
          <a:ln>
            <a:noFill/>
          </a:ln>
        </p:spPr>
        <p:txBody>
          <a:bodyPr lIns="91425" tIns="45700" rIns="91425" bIns="45700" anchor="t" anchorCtr="0">
            <a:noAutofit/>
          </a:bodyPr>
          <a:lstStyle/>
          <a:p>
            <a:pPr marL="0" indent="0" algn="ctr">
              <a:spcAft>
                <a:spcPts val="0"/>
              </a:spcAft>
              <a:buNone/>
            </a:pPr>
            <a:r>
              <a:rPr lang="en" sz="2200">
                <a:solidFill>
                  <a:schemeClr val="accent6"/>
                </a:solidFill>
                <a:latin typeface="Calibri Regular" charset="0"/>
                <a:ea typeface="Calibri Regular" charset="0"/>
                <a:cs typeface="Calibri Regular" charset="0"/>
                <a:sym typeface="Shadows Into Light"/>
              </a:rPr>
              <a:t>[Add</a:t>
            </a:r>
            <a:r>
              <a:rPr lang="en" sz="2200" dirty="0">
                <a:solidFill>
                  <a:schemeClr val="accent6"/>
                </a:solidFill>
                <a:latin typeface="Calibri Regular" charset="0"/>
                <a:ea typeface="Calibri Regular" charset="0"/>
                <a:cs typeface="Calibri Regular" charset="0"/>
                <a:sym typeface="Shadows Into Light"/>
              </a:rPr>
              <a:t>]</a:t>
            </a:r>
          </a:p>
        </p:txBody>
      </p:sp>
      <p:cxnSp>
        <p:nvCxnSpPr>
          <p:cNvPr id="327" name="Shape 327"/>
          <p:cNvCxnSpPr/>
          <p:nvPr/>
        </p:nvCxnSpPr>
        <p:spPr>
          <a:xfrm rot="10800000" flipH="1">
            <a:off x="380298" y="4823261"/>
            <a:ext cx="7739399" cy="14999"/>
          </a:xfrm>
          <a:prstGeom prst="straightConnector1">
            <a:avLst/>
          </a:prstGeom>
          <a:noFill/>
          <a:ln w="25400" cap="flat" cmpd="sng">
            <a:solidFill>
              <a:srgbClr val="0000FF"/>
            </a:solidFill>
            <a:prstDash val="solid"/>
            <a:round/>
            <a:headEnd type="none" w="lg" len="lg"/>
            <a:tailEnd type="none" w="lg" len="lg"/>
          </a:ln>
        </p:spPr>
      </p:cxnSp>
      <p:cxnSp>
        <p:nvCxnSpPr>
          <p:cNvPr id="329" name="Shape 329"/>
          <p:cNvCxnSpPr/>
          <p:nvPr/>
        </p:nvCxnSpPr>
        <p:spPr>
          <a:xfrm rot="10800000" flipH="1">
            <a:off x="6297451" y="4037446"/>
            <a:ext cx="1865099" cy="0"/>
          </a:xfrm>
          <a:prstGeom prst="straightConnector1">
            <a:avLst/>
          </a:prstGeom>
          <a:noFill/>
          <a:ln w="25400" cap="flat" cmpd="sng">
            <a:solidFill>
              <a:srgbClr val="0000FF"/>
            </a:solidFill>
            <a:prstDash val="solid"/>
            <a:round/>
            <a:headEnd type="none" w="lg" len="lg"/>
            <a:tailEnd type="none" w="lg" len="lg"/>
          </a:ln>
        </p:spPr>
      </p:cxnSp>
      <p:cxnSp>
        <p:nvCxnSpPr>
          <p:cNvPr id="331" name="Shape 331"/>
          <p:cNvCxnSpPr/>
          <p:nvPr/>
        </p:nvCxnSpPr>
        <p:spPr>
          <a:xfrm rot="10800000" flipH="1">
            <a:off x="4036202" y="2458225"/>
            <a:ext cx="2256600" cy="0"/>
          </a:xfrm>
          <a:prstGeom prst="straightConnector1">
            <a:avLst/>
          </a:prstGeom>
          <a:noFill/>
          <a:ln w="25400" cap="flat" cmpd="sng">
            <a:solidFill>
              <a:srgbClr val="0000FF"/>
            </a:solidFill>
            <a:prstDash val="solid"/>
            <a:round/>
            <a:headEnd type="none" w="lg" len="lg"/>
            <a:tailEnd type="none" w="lg" len="lg"/>
          </a:ln>
        </p:spPr>
      </p:cxnSp>
      <p:cxnSp>
        <p:nvCxnSpPr>
          <p:cNvPr id="333" name="Shape 333"/>
          <p:cNvCxnSpPr/>
          <p:nvPr/>
        </p:nvCxnSpPr>
        <p:spPr>
          <a:xfrm flipV="1">
            <a:off x="380285" y="4037446"/>
            <a:ext cx="5120403" cy="1766"/>
          </a:xfrm>
          <a:prstGeom prst="straightConnector1">
            <a:avLst/>
          </a:prstGeom>
          <a:noFill/>
          <a:ln w="25400" cap="flat" cmpd="sng">
            <a:solidFill>
              <a:srgbClr val="0000FF"/>
            </a:solidFill>
            <a:prstDash val="solid"/>
            <a:round/>
            <a:headEnd type="none" w="lg" len="lg"/>
            <a:tailEnd type="none" w="lg" len="lg"/>
          </a:ln>
        </p:spPr>
      </p:cxnSp>
      <p:cxnSp>
        <p:nvCxnSpPr>
          <p:cNvPr id="335" name="Shape 335"/>
          <p:cNvCxnSpPr/>
          <p:nvPr/>
        </p:nvCxnSpPr>
        <p:spPr>
          <a:xfrm>
            <a:off x="385766" y="2462425"/>
            <a:ext cx="2615758" cy="0"/>
          </a:xfrm>
          <a:prstGeom prst="straightConnector1">
            <a:avLst/>
          </a:prstGeom>
          <a:noFill/>
          <a:ln w="25400" cap="flat" cmpd="sng">
            <a:solidFill>
              <a:srgbClr val="0000FF"/>
            </a:solidFill>
            <a:prstDash val="solid"/>
            <a:round/>
            <a:headEnd type="none" w="lg" len="lg"/>
            <a:tailEnd type="none" w="lg" len="lg"/>
          </a:ln>
        </p:spPr>
      </p:cxnSp>
      <p:cxnSp>
        <p:nvCxnSpPr>
          <p:cNvPr id="338" name="Shape 338"/>
          <p:cNvCxnSpPr/>
          <p:nvPr/>
        </p:nvCxnSpPr>
        <p:spPr>
          <a:xfrm rot="10800000" flipH="1">
            <a:off x="451726" y="3272459"/>
            <a:ext cx="5853299" cy="10628"/>
          </a:xfrm>
          <a:prstGeom prst="straightConnector1">
            <a:avLst/>
          </a:prstGeom>
          <a:noFill/>
          <a:ln w="25400" cap="flat" cmpd="sng">
            <a:solidFill>
              <a:srgbClr val="0000FF"/>
            </a:solidFill>
            <a:prstDash val="solid"/>
            <a:round/>
            <a:headEnd type="none" w="lg" len="lg"/>
            <a:tailEnd type="none" w="lg" len="lg"/>
          </a:ln>
        </p:spPr>
      </p:cxnSp>
    </p:spTree>
    <p:extLst>
      <p:ext uri="{BB962C8B-B14F-4D97-AF65-F5344CB8AC3E}">
        <p14:creationId xmlns:p14="http://schemas.microsoft.com/office/powerpoint/2010/main" val="918333108"/>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8" name="Shape 108"/>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Motivation</a:t>
            </a:r>
          </a:p>
        </p:txBody>
      </p:sp>
      <p:sp>
        <p:nvSpPr>
          <p:cNvPr id="106" name="Shape 106"/>
          <p:cNvSpPr txBox="1">
            <a:spLocks noGrp="1"/>
          </p:cNvSpPr>
          <p:nvPr>
            <p:ph idx="1"/>
          </p:nvPr>
        </p:nvSpPr>
        <p:spPr>
          <a:xfrm>
            <a:off x="4176201" y="1902425"/>
            <a:ext cx="4723499" cy="3722400"/>
          </a:xfrm>
          <a:prstGeom prst="rect">
            <a:avLst/>
          </a:prstGeom>
          <a:noFill/>
          <a:ln>
            <a:noFill/>
          </a:ln>
        </p:spPr>
        <p:txBody>
          <a:bodyPr lIns="91425" tIns="45700" rIns="91425" bIns="45700" anchor="t" anchorCtr="0">
            <a:noAutofit/>
          </a:bodyPr>
          <a:lstStyle/>
          <a:p>
            <a:pPr marL="0" indent="0">
              <a:spcBef>
                <a:spcPts val="0"/>
              </a:spcBef>
              <a:spcAft>
                <a:spcPts val="0"/>
              </a:spcAft>
              <a:buNone/>
            </a:pPr>
            <a:r>
              <a:rPr lang="en" sz="1800" dirty="0">
                <a:solidFill>
                  <a:srgbClr val="000000"/>
                </a:solidFill>
                <a:latin typeface="Consolas"/>
                <a:ea typeface="Consolas"/>
                <a:cs typeface="Consolas"/>
                <a:sym typeface="Consolas"/>
              </a:rPr>
              <a:t>prompt$</a:t>
            </a:r>
            <a:r>
              <a:rPr lang="en" sz="1800" dirty="0">
                <a:solidFill>
                  <a:srgbClr val="0000FF"/>
                </a:solidFill>
                <a:latin typeface="Consolas"/>
                <a:ea typeface="Consolas"/>
                <a:cs typeface="Consolas"/>
                <a:sym typeface="Consolas"/>
              </a:rPr>
              <a:t> </a:t>
            </a:r>
            <a:r>
              <a:rPr lang="en" sz="1800" dirty="0" err="1">
                <a:solidFill>
                  <a:srgbClr val="0000FF"/>
                </a:solidFill>
                <a:latin typeface="Consolas"/>
                <a:ea typeface="Consolas"/>
                <a:cs typeface="Consolas"/>
                <a:sym typeface="Consolas"/>
              </a:rPr>
              <a:t>javac</a:t>
            </a:r>
            <a:r>
              <a:rPr lang="en" sz="1800" dirty="0">
                <a:solidFill>
                  <a:srgbClr val="0000FF"/>
                </a:solidFill>
                <a:latin typeface="Consolas"/>
                <a:ea typeface="Consolas"/>
                <a:cs typeface="Consolas"/>
                <a:sym typeface="Consolas"/>
              </a:rPr>
              <a:t> </a:t>
            </a:r>
            <a:r>
              <a:rPr lang="en" sz="1800" dirty="0" err="1">
                <a:solidFill>
                  <a:srgbClr val="0000FF"/>
                </a:solidFill>
                <a:latin typeface="Consolas"/>
                <a:ea typeface="Consolas"/>
                <a:cs typeface="Consolas"/>
                <a:sym typeface="Consolas"/>
              </a:rPr>
              <a:t>T.java</a:t>
            </a:r>
            <a:br>
              <a:rPr lang="en-US" sz="1800" dirty="0">
                <a:solidFill>
                  <a:srgbClr val="0000FF"/>
                </a:solidFill>
                <a:latin typeface="Consolas"/>
                <a:ea typeface="Consolas"/>
                <a:cs typeface="Consolas"/>
                <a:sym typeface="Consolas"/>
              </a:rPr>
            </a:br>
            <a:br>
              <a:rPr lang="en" sz="1800" dirty="0">
                <a:solidFill>
                  <a:srgbClr val="0000FF"/>
                </a:solidFill>
                <a:latin typeface="Consolas"/>
                <a:ea typeface="Consolas"/>
                <a:cs typeface="Consolas"/>
                <a:sym typeface="Consolas"/>
              </a:rPr>
            </a:br>
            <a:r>
              <a:rPr lang="en" sz="1800" dirty="0">
                <a:solidFill>
                  <a:srgbClr val="FF0000"/>
                </a:solidFill>
                <a:latin typeface="Consolas"/>
                <a:ea typeface="Consolas"/>
                <a:cs typeface="Consolas"/>
                <a:sym typeface="Consolas"/>
              </a:rPr>
              <a:t>T.java:4: error: incompatible types</a:t>
            </a:r>
          </a:p>
          <a:p>
            <a:pPr marL="0" indent="-69850">
              <a:spcBef>
                <a:spcPts val="0"/>
              </a:spcBef>
              <a:spcAft>
                <a:spcPts val="0"/>
              </a:spcAft>
              <a:buSzPct val="61111"/>
              <a:buNone/>
            </a:pPr>
            <a:r>
              <a:rPr lang="en" sz="1800" dirty="0">
                <a:solidFill>
                  <a:srgbClr val="FF0000"/>
                </a:solidFill>
                <a:latin typeface="Consolas"/>
                <a:ea typeface="Consolas"/>
                <a:cs typeface="Consolas"/>
                <a:sym typeface="Consolas"/>
              </a:rPr>
              <a:t>         if (a)</a:t>
            </a:r>
          </a:p>
          <a:p>
            <a:pPr marL="0" indent="-69850">
              <a:spcBef>
                <a:spcPts val="0"/>
              </a:spcBef>
              <a:spcAft>
                <a:spcPts val="0"/>
              </a:spcAft>
              <a:buSzPct val="61111"/>
              <a:buNone/>
            </a:pPr>
            <a:r>
              <a:rPr lang="en" sz="1800" dirty="0">
                <a:solidFill>
                  <a:srgbClr val="FF0000"/>
                </a:solidFill>
                <a:latin typeface="Consolas"/>
                <a:ea typeface="Consolas"/>
                <a:cs typeface="Consolas"/>
                <a:sym typeface="Consolas"/>
              </a:rPr>
              <a:t>             ^</a:t>
            </a:r>
          </a:p>
          <a:p>
            <a:pPr marL="0" indent="-69850">
              <a:spcBef>
                <a:spcPts val="0"/>
              </a:spcBef>
              <a:spcAft>
                <a:spcPts val="0"/>
              </a:spcAft>
              <a:buSzPct val="61111"/>
              <a:buNone/>
            </a:pPr>
            <a:r>
              <a:rPr lang="en" sz="1800" dirty="0">
                <a:solidFill>
                  <a:srgbClr val="FF0000"/>
                </a:solidFill>
                <a:latin typeface="Consolas"/>
                <a:ea typeface="Consolas"/>
                <a:cs typeface="Consolas"/>
                <a:sym typeface="Consolas"/>
              </a:rPr>
              <a:t>    required: </a:t>
            </a:r>
            <a:r>
              <a:rPr lang="en" sz="1800" dirty="0" err="1">
                <a:solidFill>
                  <a:srgbClr val="FF0000"/>
                </a:solidFill>
                <a:latin typeface="Consolas"/>
                <a:ea typeface="Consolas"/>
                <a:cs typeface="Consolas"/>
                <a:sym typeface="Consolas"/>
              </a:rPr>
              <a:t>boolean</a:t>
            </a:r>
            <a:endParaRPr lang="en" sz="1800" dirty="0">
              <a:solidFill>
                <a:srgbClr val="FF0000"/>
              </a:solidFill>
              <a:latin typeface="Consolas"/>
              <a:ea typeface="Consolas"/>
              <a:cs typeface="Consolas"/>
              <a:sym typeface="Consolas"/>
            </a:endParaRPr>
          </a:p>
          <a:p>
            <a:pPr marL="0" indent="0">
              <a:spcBef>
                <a:spcPts val="0"/>
              </a:spcBef>
              <a:spcAft>
                <a:spcPts val="0"/>
              </a:spcAft>
              <a:buNone/>
            </a:pPr>
            <a:r>
              <a:rPr lang="en" sz="1800" dirty="0">
                <a:solidFill>
                  <a:srgbClr val="FF0000"/>
                </a:solidFill>
                <a:latin typeface="Consolas"/>
                <a:ea typeface="Consolas"/>
                <a:cs typeface="Consolas"/>
                <a:sym typeface="Consolas"/>
              </a:rPr>
              <a:t>    found:    float</a:t>
            </a:r>
          </a:p>
          <a:p>
            <a:pPr marL="0" indent="-69850">
              <a:spcBef>
                <a:spcPts val="0"/>
              </a:spcBef>
              <a:spcAft>
                <a:spcPts val="0"/>
              </a:spcAft>
              <a:buSzPct val="61111"/>
              <a:buNone/>
            </a:pPr>
            <a:r>
              <a:rPr lang="en" sz="1800" dirty="0">
                <a:solidFill>
                  <a:srgbClr val="FF0000"/>
                </a:solidFill>
                <a:latin typeface="Consolas"/>
                <a:ea typeface="Consolas"/>
                <a:cs typeface="Consolas"/>
                <a:sym typeface="Consolas"/>
              </a:rPr>
              <a:t>T.java:7: error: incompatible types</a:t>
            </a:r>
          </a:p>
          <a:p>
            <a:pPr marL="0" indent="-69850">
              <a:spcBef>
                <a:spcPts val="0"/>
              </a:spcBef>
              <a:spcAft>
                <a:spcPts val="0"/>
              </a:spcAft>
              <a:buSzPct val="61111"/>
              <a:buNone/>
            </a:pPr>
            <a:r>
              <a:rPr lang="en" sz="1800" dirty="0">
                <a:solidFill>
                  <a:srgbClr val="FF0000"/>
                </a:solidFill>
                <a:latin typeface="Consolas"/>
                <a:ea typeface="Consolas"/>
                <a:cs typeface="Consolas"/>
                <a:sym typeface="Consolas"/>
              </a:rPr>
              <a:t>             return c;</a:t>
            </a:r>
          </a:p>
          <a:p>
            <a:pPr marL="0" indent="-69850">
              <a:spcBef>
                <a:spcPts val="0"/>
              </a:spcBef>
              <a:spcAft>
                <a:spcPts val="0"/>
              </a:spcAft>
              <a:buSzPct val="61111"/>
              <a:buNone/>
            </a:pPr>
            <a:r>
              <a:rPr lang="en" sz="1800" dirty="0">
                <a:solidFill>
                  <a:srgbClr val="FF0000"/>
                </a:solidFill>
                <a:latin typeface="Consolas"/>
                <a:ea typeface="Consolas"/>
                <a:cs typeface="Consolas"/>
                <a:sym typeface="Consolas"/>
              </a:rPr>
              <a:t>                    ^</a:t>
            </a:r>
          </a:p>
          <a:p>
            <a:pPr marL="0" indent="-69850">
              <a:spcBef>
                <a:spcPts val="0"/>
              </a:spcBef>
              <a:spcAft>
                <a:spcPts val="0"/>
              </a:spcAft>
              <a:buSzPct val="61111"/>
              <a:buNone/>
            </a:pPr>
            <a:r>
              <a:rPr lang="en" sz="1800" dirty="0">
                <a:solidFill>
                  <a:srgbClr val="FF0000"/>
                </a:solidFill>
                <a:latin typeface="Consolas"/>
                <a:ea typeface="Consolas"/>
                <a:cs typeface="Consolas"/>
                <a:sym typeface="Consolas"/>
              </a:rPr>
              <a:t>    required: </a:t>
            </a:r>
            <a:r>
              <a:rPr lang="en" sz="1800" dirty="0" err="1">
                <a:solidFill>
                  <a:srgbClr val="FF0000"/>
                </a:solidFill>
                <a:latin typeface="Consolas"/>
                <a:ea typeface="Consolas"/>
                <a:cs typeface="Consolas"/>
                <a:sym typeface="Consolas"/>
              </a:rPr>
              <a:t>int</a:t>
            </a:r>
            <a:endParaRPr lang="en" sz="1800" dirty="0">
              <a:solidFill>
                <a:srgbClr val="FF0000"/>
              </a:solidFill>
              <a:latin typeface="Consolas"/>
              <a:ea typeface="Consolas"/>
              <a:cs typeface="Consolas"/>
              <a:sym typeface="Consolas"/>
            </a:endParaRPr>
          </a:p>
          <a:p>
            <a:pPr marL="0" indent="0">
              <a:spcBef>
                <a:spcPts val="0"/>
              </a:spcBef>
              <a:spcAft>
                <a:spcPts val="0"/>
              </a:spcAft>
              <a:buNone/>
            </a:pPr>
            <a:r>
              <a:rPr lang="en" sz="1800" dirty="0">
                <a:solidFill>
                  <a:srgbClr val="FF0000"/>
                </a:solidFill>
                <a:latin typeface="Consolas"/>
                <a:ea typeface="Consolas"/>
                <a:cs typeface="Consolas"/>
                <a:sym typeface="Consolas"/>
              </a:rPr>
              <a:t>    found:    </a:t>
            </a:r>
            <a:r>
              <a:rPr lang="en" sz="1800" dirty="0" err="1">
                <a:solidFill>
                  <a:srgbClr val="FF0000"/>
                </a:solidFill>
                <a:latin typeface="Consolas"/>
                <a:ea typeface="Consolas"/>
                <a:cs typeface="Consolas"/>
                <a:sym typeface="Consolas"/>
              </a:rPr>
              <a:t>int</a:t>
            </a:r>
            <a:r>
              <a:rPr lang="en" sz="1800" dirty="0">
                <a:solidFill>
                  <a:srgbClr val="FF0000"/>
                </a:solidFill>
                <a:latin typeface="Consolas"/>
                <a:ea typeface="Consolas"/>
                <a:cs typeface="Consolas"/>
                <a:sym typeface="Consolas"/>
              </a:rPr>
              <a:t>[]</a:t>
            </a:r>
          </a:p>
          <a:p>
            <a:pPr marL="0" indent="-69850">
              <a:spcBef>
                <a:spcPts val="0"/>
              </a:spcBef>
              <a:spcAft>
                <a:spcPts val="0"/>
              </a:spcAft>
              <a:buSzPct val="61111"/>
              <a:buNone/>
            </a:pPr>
            <a:r>
              <a:rPr lang="en" sz="1800" dirty="0">
                <a:solidFill>
                  <a:srgbClr val="FF0000"/>
                </a:solidFill>
                <a:latin typeface="Consolas"/>
                <a:ea typeface="Consolas"/>
                <a:cs typeface="Consolas"/>
                <a:sym typeface="Consolas"/>
              </a:rPr>
              <a:t>2 errors</a:t>
            </a:r>
          </a:p>
        </p:txBody>
      </p:sp>
      <p:sp>
        <p:nvSpPr>
          <p:cNvPr id="107" name="Shape 107"/>
          <p:cNvSpPr txBox="1">
            <a:spLocks noGrp="1"/>
          </p:cNvSpPr>
          <p:nvPr>
            <p:ph type="body" idx="4294967295"/>
          </p:nvPr>
        </p:nvSpPr>
        <p:spPr>
          <a:xfrm>
            <a:off x="407788" y="2000125"/>
            <a:ext cx="3513138" cy="29845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pPr marL="0" indent="0">
              <a:spcAft>
                <a:spcPts val="0"/>
              </a:spcAft>
              <a:buNone/>
            </a:pPr>
            <a:r>
              <a:rPr lang="en" sz="1800" dirty="0">
                <a:solidFill>
                  <a:srgbClr val="0000FF"/>
                </a:solidFill>
                <a:latin typeface="Consolas"/>
                <a:ea typeface="Consolas"/>
                <a:cs typeface="Consolas"/>
                <a:sym typeface="Consolas"/>
              </a:rPr>
              <a:t>1: class T {</a:t>
            </a:r>
            <a:endParaRPr lang="en-US" sz="1800" dirty="0">
              <a:solidFill>
                <a:srgbClr val="0000FF"/>
              </a:solidFill>
              <a:latin typeface="Consolas"/>
              <a:ea typeface="Consolas"/>
              <a:cs typeface="Consolas"/>
              <a:sym typeface="Consolas"/>
            </a:endParaRPr>
          </a:p>
          <a:p>
            <a:pPr marL="0" indent="0">
              <a:spcAft>
                <a:spcPts val="0"/>
              </a:spcAft>
              <a:buNone/>
            </a:pPr>
            <a:r>
              <a:rPr lang="en" sz="1800" dirty="0">
                <a:solidFill>
                  <a:srgbClr val="0000FF"/>
                </a:solidFill>
                <a:latin typeface="Consolas"/>
                <a:ea typeface="Consolas"/>
                <a:cs typeface="Consolas"/>
                <a:sym typeface="Consolas"/>
              </a:rPr>
              <a:t>2:   </a:t>
            </a:r>
            <a:r>
              <a:rPr lang="en" sz="1800" dirty="0" err="1">
                <a:solidFill>
                  <a:srgbClr val="0000FF"/>
                </a:solidFill>
                <a:latin typeface="Consolas"/>
                <a:ea typeface="Consolas"/>
                <a:cs typeface="Consolas"/>
                <a:sym typeface="Consolas"/>
              </a:rPr>
              <a:t>int</a:t>
            </a:r>
            <a:r>
              <a:rPr lang="en" sz="1800" dirty="0">
                <a:solidFill>
                  <a:srgbClr val="0000FF"/>
                </a:solidFill>
                <a:latin typeface="Consolas"/>
                <a:ea typeface="Consolas"/>
                <a:cs typeface="Consolas"/>
                <a:sym typeface="Consolas"/>
              </a:rPr>
              <a:t> f(float a, </a:t>
            </a:r>
            <a:r>
              <a:rPr lang="en" sz="1800" dirty="0" err="1">
                <a:solidFill>
                  <a:srgbClr val="0000FF"/>
                </a:solidFill>
                <a:latin typeface="Consolas"/>
                <a:ea typeface="Consolas"/>
                <a:cs typeface="Consolas"/>
                <a:sym typeface="Consolas"/>
              </a:rPr>
              <a:t>int</a:t>
            </a:r>
            <a:r>
              <a:rPr lang="en" sz="1800" dirty="0">
                <a:solidFill>
                  <a:srgbClr val="0000FF"/>
                </a:solidFill>
                <a:latin typeface="Consolas"/>
                <a:ea typeface="Consolas"/>
                <a:cs typeface="Consolas"/>
                <a:sym typeface="Consolas"/>
              </a:rPr>
              <a:t> b,</a:t>
            </a:r>
            <a:br>
              <a:rPr lang="en" sz="1800" dirty="0">
                <a:solidFill>
                  <a:srgbClr val="0000FF"/>
                </a:solidFill>
                <a:latin typeface="Consolas"/>
                <a:ea typeface="Consolas"/>
                <a:cs typeface="Consolas"/>
                <a:sym typeface="Consolas"/>
              </a:rPr>
            </a:br>
            <a:r>
              <a:rPr lang="en" sz="1800" dirty="0">
                <a:solidFill>
                  <a:srgbClr val="0000FF"/>
                </a:solidFill>
                <a:latin typeface="Consolas"/>
                <a:ea typeface="Consolas"/>
                <a:cs typeface="Consolas"/>
                <a:sym typeface="Consolas"/>
              </a:rPr>
              <a:t>3:         </a:t>
            </a:r>
            <a:r>
              <a:rPr lang="en" sz="1800" dirty="0" err="1">
                <a:solidFill>
                  <a:srgbClr val="0000FF"/>
                </a:solidFill>
                <a:latin typeface="Consolas"/>
                <a:ea typeface="Consolas"/>
                <a:cs typeface="Consolas"/>
                <a:sym typeface="Consolas"/>
              </a:rPr>
              <a:t>int</a:t>
            </a:r>
            <a:r>
              <a:rPr lang="en" sz="1800" dirty="0">
                <a:solidFill>
                  <a:srgbClr val="0000FF"/>
                </a:solidFill>
                <a:latin typeface="Consolas"/>
                <a:ea typeface="Consolas"/>
                <a:cs typeface="Consolas"/>
                <a:sym typeface="Consolas"/>
              </a:rPr>
              <a:t>[] c) {</a:t>
            </a:r>
            <a:endParaRPr lang="en-US" sz="1800" dirty="0">
              <a:solidFill>
                <a:srgbClr val="0000FF"/>
              </a:solidFill>
              <a:latin typeface="Consolas"/>
              <a:ea typeface="Consolas"/>
              <a:cs typeface="Consolas"/>
              <a:sym typeface="Consolas"/>
            </a:endParaRPr>
          </a:p>
          <a:p>
            <a:pPr marL="0" indent="0">
              <a:spcAft>
                <a:spcPts val="0"/>
              </a:spcAft>
              <a:buNone/>
            </a:pPr>
            <a:r>
              <a:rPr lang="en" sz="1800" dirty="0">
                <a:solidFill>
                  <a:srgbClr val="0000FF"/>
                </a:solidFill>
                <a:latin typeface="Consolas"/>
                <a:ea typeface="Consolas"/>
                <a:cs typeface="Consolas"/>
                <a:sym typeface="Consolas"/>
              </a:rPr>
              <a:t>4:     if (a)</a:t>
            </a:r>
            <a:endParaRPr lang="en-US" sz="1800" dirty="0">
              <a:solidFill>
                <a:srgbClr val="0000FF"/>
              </a:solidFill>
              <a:latin typeface="Consolas"/>
              <a:ea typeface="Consolas"/>
              <a:cs typeface="Consolas"/>
              <a:sym typeface="Consolas"/>
            </a:endParaRPr>
          </a:p>
          <a:p>
            <a:pPr marL="0" indent="0">
              <a:spcAft>
                <a:spcPts val="0"/>
              </a:spcAft>
              <a:buNone/>
            </a:pPr>
            <a:r>
              <a:rPr lang="en" sz="1800" dirty="0">
                <a:solidFill>
                  <a:srgbClr val="0000FF"/>
                </a:solidFill>
                <a:latin typeface="Consolas"/>
                <a:ea typeface="Consolas"/>
                <a:cs typeface="Consolas"/>
                <a:sym typeface="Consolas"/>
              </a:rPr>
              <a:t>5:        return b;</a:t>
            </a:r>
            <a:br>
              <a:rPr lang="en" sz="1800" dirty="0">
                <a:solidFill>
                  <a:srgbClr val="0000FF"/>
                </a:solidFill>
                <a:latin typeface="Consolas"/>
                <a:ea typeface="Consolas"/>
                <a:cs typeface="Consolas"/>
                <a:sym typeface="Consolas"/>
              </a:rPr>
            </a:br>
            <a:r>
              <a:rPr lang="en" sz="1800" dirty="0">
                <a:solidFill>
                  <a:srgbClr val="0000FF"/>
                </a:solidFill>
                <a:latin typeface="Consolas"/>
                <a:ea typeface="Consolas"/>
                <a:cs typeface="Consolas"/>
                <a:sym typeface="Consolas"/>
              </a:rPr>
              <a:t>6:     else</a:t>
            </a:r>
            <a:endParaRPr lang="en-US" sz="1800" dirty="0">
              <a:solidFill>
                <a:srgbClr val="0000FF"/>
              </a:solidFill>
              <a:latin typeface="Consolas"/>
              <a:ea typeface="Consolas"/>
              <a:cs typeface="Consolas"/>
              <a:sym typeface="Consolas"/>
            </a:endParaRPr>
          </a:p>
          <a:p>
            <a:pPr marL="0" indent="0">
              <a:spcAft>
                <a:spcPts val="0"/>
              </a:spcAft>
              <a:buNone/>
            </a:pPr>
            <a:r>
              <a:rPr lang="en" sz="1800" dirty="0">
                <a:solidFill>
                  <a:srgbClr val="0000FF"/>
                </a:solidFill>
                <a:latin typeface="Consolas"/>
                <a:ea typeface="Consolas"/>
                <a:cs typeface="Consolas"/>
                <a:sym typeface="Consolas"/>
              </a:rPr>
              <a:t>7:        return c;</a:t>
            </a:r>
            <a:br>
              <a:rPr lang="en" sz="1800" dirty="0">
                <a:solidFill>
                  <a:srgbClr val="0000FF"/>
                </a:solidFill>
                <a:latin typeface="Consolas"/>
                <a:ea typeface="Consolas"/>
                <a:cs typeface="Consolas"/>
                <a:sym typeface="Consolas"/>
              </a:rPr>
            </a:br>
            <a:r>
              <a:rPr lang="en" sz="1800" dirty="0">
                <a:solidFill>
                  <a:srgbClr val="0000FF"/>
                </a:solidFill>
                <a:latin typeface="Consolas"/>
                <a:ea typeface="Consolas"/>
                <a:cs typeface="Consolas"/>
                <a:sym typeface="Consolas"/>
              </a:rPr>
              <a:t>8:   }</a:t>
            </a:r>
            <a:br>
              <a:rPr lang="en" sz="1800" dirty="0">
                <a:solidFill>
                  <a:srgbClr val="0000FF"/>
                </a:solidFill>
                <a:latin typeface="Consolas"/>
                <a:ea typeface="Consolas"/>
                <a:cs typeface="Consolas"/>
                <a:sym typeface="Consolas"/>
              </a:rPr>
            </a:br>
            <a:r>
              <a:rPr lang="en" sz="1800" dirty="0">
                <a:solidFill>
                  <a:srgbClr val="0000FF"/>
                </a:solidFill>
                <a:latin typeface="Consolas"/>
                <a:ea typeface="Consolas"/>
                <a:cs typeface="Consolas"/>
                <a:sym typeface="Consolas"/>
              </a:rPr>
              <a:t>9: }</a:t>
            </a:r>
          </a:p>
        </p:txBody>
      </p:sp>
      <p:sp>
        <p:nvSpPr>
          <p:cNvPr id="109" name="Shape 109"/>
          <p:cNvSpPr txBox="1"/>
          <p:nvPr/>
        </p:nvSpPr>
        <p:spPr>
          <a:xfrm>
            <a:off x="642500" y="5007775"/>
            <a:ext cx="3000000" cy="431100"/>
          </a:xfrm>
          <a:prstGeom prst="rect">
            <a:avLst/>
          </a:prstGeom>
          <a:noFill/>
          <a:ln>
            <a:noFill/>
          </a:ln>
        </p:spPr>
        <p:txBody>
          <a:bodyPr lIns="91425" tIns="91425" rIns="91425" bIns="91425" anchor="ctr" anchorCtr="0">
            <a:noAutofit/>
          </a:bodyPr>
          <a:lstStyle/>
          <a:p>
            <a:pPr algn="ctr">
              <a:lnSpc>
                <a:spcPct val="115000"/>
              </a:lnSpc>
            </a:pPr>
            <a:r>
              <a:rPr lang="en" sz="2600" dirty="0">
                <a:latin typeface="Calibri Regular" charset="0"/>
                <a:ea typeface="Calibri Regular" charset="0"/>
                <a:cs typeface="Calibri Regular" charset="0"/>
                <a:sym typeface="Shadows Into Light"/>
              </a:rPr>
              <a:t>File </a:t>
            </a:r>
            <a:r>
              <a:rPr lang="en" sz="2200" dirty="0" err="1">
                <a:latin typeface="Consolas"/>
                <a:ea typeface="Consolas"/>
                <a:cs typeface="Consolas"/>
                <a:sym typeface="Consolas"/>
              </a:rPr>
              <a:t>T.java</a:t>
            </a:r>
            <a:endParaRPr lang="en" sz="2200" dirty="0">
              <a:latin typeface="Consolas"/>
              <a:ea typeface="Consolas"/>
              <a:cs typeface="Consolas"/>
              <a:sym typeface="Consolas"/>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0" name="Shape 360"/>
          <p:cNvSpPr txBox="1">
            <a:spLocks noGrp="1"/>
          </p:cNvSpPr>
          <p:nvPr>
            <p:ph type="title"/>
          </p:nvPr>
        </p:nvSpPr>
        <p:spPr>
          <a:prstGeom prst="rect">
            <a:avLst/>
          </a:prstGeom>
        </p:spPr>
        <p:txBody>
          <a:bodyPr lIns="91425" tIns="91425" rIns="91425" bIns="91425" anchor="ctr" anchorCtr="0">
            <a:noAutofit/>
          </a:bodyPr>
          <a:lstStyle/>
          <a:p>
            <a:r>
              <a:rPr lang="en" sz="4400" dirty="0">
                <a:solidFill>
                  <a:schemeClr val="tx1"/>
                </a:solidFill>
                <a:ea typeface="Calibri Regular" charset="0"/>
                <a:cs typeface="Calibri Regular" charset="0"/>
                <a:sym typeface="Shadows Into Light"/>
              </a:rPr>
              <a:t>QUIZ: Type Derivations</a:t>
            </a:r>
          </a:p>
        </p:txBody>
      </p:sp>
      <p:sp>
        <p:nvSpPr>
          <p:cNvPr id="15" name="Shape 359"/>
          <p:cNvSpPr txBox="1">
            <a:spLocks/>
          </p:cNvSpPr>
          <p:nvPr/>
        </p:nvSpPr>
        <p:spPr>
          <a:xfrm>
            <a:off x="0" y="1915702"/>
            <a:ext cx="8970380" cy="4103133"/>
          </a:xfrm>
          <a:prstGeom prst="rect">
            <a:avLst/>
          </a:prstGeom>
        </p:spPr>
        <p:txBody>
          <a:bodyPr vert="horz" lIns="91425" tIns="91425" rIns="91425" bIns="91425" rtlCol="0" anchor="t" anchorCtr="0">
            <a:noAutofit/>
          </a:bodyPr>
          <a:lstStyle>
            <a:lvl1pPr marL="342900" indent="-342900" algn="l" defTabSz="457200" rtl="0" eaLnBrk="1" latinLnBrk="0" hangingPunct="1">
              <a:spcBef>
                <a:spcPts val="600"/>
              </a:spcBef>
              <a:buFont typeface="Arial"/>
              <a:buChar char="•"/>
              <a:defRPr sz="2800" kern="1200" baseline="0">
                <a:solidFill>
                  <a:schemeClr val="tx1"/>
                </a:solidFill>
                <a:latin typeface="+mn-lt"/>
                <a:ea typeface="+mn-ea"/>
                <a:cs typeface="+mn-cs"/>
              </a:defRPr>
            </a:lvl1pPr>
            <a:lvl2pPr marL="742950" indent="-285750" algn="l" defTabSz="457200" rtl="0" eaLnBrk="1" latinLnBrk="0" hangingPunct="1">
              <a:spcBef>
                <a:spcPts val="600"/>
              </a:spcBef>
              <a:buFont typeface="Arial"/>
              <a:buChar char="–"/>
              <a:defRPr sz="2600" kern="1200" baseline="0">
                <a:solidFill>
                  <a:schemeClr val="tx1"/>
                </a:solidFill>
                <a:latin typeface="+mn-lt"/>
                <a:ea typeface="+mn-ea"/>
                <a:cs typeface="+mn-cs"/>
              </a:defRPr>
            </a:lvl2pPr>
            <a:lvl3pPr marL="1143000" indent="-228600" algn="l" defTabSz="457200" rtl="0" eaLnBrk="1" latinLnBrk="0" hangingPunct="1">
              <a:spcBef>
                <a:spcPts val="600"/>
              </a:spcBef>
              <a:buFont typeface="Arial"/>
              <a:buChar char="•"/>
              <a:defRPr sz="2200" kern="1200" baseline="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Arial"/>
              <a:buNone/>
            </a:pPr>
            <a:r>
              <a:rPr lang="fr-FR" sz="2000" dirty="0">
                <a:solidFill>
                  <a:srgbClr val="0000FF"/>
                </a:solidFill>
                <a:latin typeface="Consolas"/>
                <a:ea typeface="Consolas"/>
                <a:cs typeface="Consolas"/>
                <a:sym typeface="Consolas"/>
              </a:rPr>
              <a:t>       [</a:t>
            </a:r>
            <a:r>
              <a:rPr lang="fr-FR" sz="2000" dirty="0" err="1">
                <a:solidFill>
                  <a:srgbClr val="0000FF"/>
                </a:solidFill>
                <a:latin typeface="Consolas"/>
                <a:ea typeface="Consolas"/>
                <a:cs typeface="Consolas"/>
                <a:sym typeface="Consolas"/>
              </a:rPr>
              <a:t>x↦int</a:t>
            </a:r>
            <a:r>
              <a:rPr lang="fr-FR" sz="2000" dirty="0">
                <a:solidFill>
                  <a:srgbClr val="0000FF"/>
                </a:solidFill>
                <a:latin typeface="Consolas"/>
                <a:ea typeface="Consolas"/>
                <a:cs typeface="Consolas"/>
                <a:sym typeface="Consolas"/>
              </a:rPr>
              <a:t>, </a:t>
            </a:r>
            <a:r>
              <a:rPr lang="fr-FR" sz="2000" dirty="0" err="1">
                <a:solidFill>
                  <a:srgbClr val="0000FF"/>
                </a:solidFill>
                <a:latin typeface="Consolas"/>
                <a:ea typeface="Consolas"/>
                <a:cs typeface="Consolas"/>
                <a:sym typeface="Consolas"/>
              </a:rPr>
              <a:t>y↦int</a:t>
            </a:r>
            <a:r>
              <a:rPr lang="fr-FR" sz="2000" dirty="0">
                <a:solidFill>
                  <a:srgbClr val="0000FF"/>
                </a:solidFill>
                <a:latin typeface="Consolas"/>
                <a:ea typeface="Consolas"/>
                <a:cs typeface="Consolas"/>
                <a:sym typeface="Consolas"/>
              </a:rPr>
              <a:t>] |-              :    </a:t>
            </a:r>
          </a:p>
          <a:p>
            <a:pPr marL="0" indent="0">
              <a:spcBef>
                <a:spcPts val="0"/>
              </a:spcBef>
              <a:buFont typeface="Arial"/>
              <a:buNone/>
            </a:pPr>
            <a:br>
              <a:rPr lang="fr-FR" sz="2000" dirty="0">
                <a:solidFill>
                  <a:srgbClr val="0000FF"/>
                </a:solidFill>
                <a:latin typeface="Consolas"/>
                <a:ea typeface="Consolas"/>
                <a:cs typeface="Consolas"/>
                <a:sym typeface="Consolas"/>
              </a:rPr>
            </a:br>
            <a:r>
              <a:rPr lang="fr-FR" sz="2000" dirty="0">
                <a:solidFill>
                  <a:srgbClr val="0000FF"/>
                </a:solidFill>
                <a:latin typeface="Consolas"/>
                <a:ea typeface="Consolas"/>
                <a:cs typeface="Consolas"/>
                <a:sym typeface="Consolas"/>
              </a:rPr>
              <a:t>       [</a:t>
            </a:r>
            <a:r>
              <a:rPr lang="fr-FR" sz="2000" dirty="0" err="1">
                <a:solidFill>
                  <a:srgbClr val="0000FF"/>
                </a:solidFill>
                <a:latin typeface="Consolas"/>
                <a:ea typeface="Consolas"/>
                <a:cs typeface="Consolas"/>
                <a:sym typeface="Consolas"/>
              </a:rPr>
              <a:t>x↦int</a:t>
            </a:r>
            <a:r>
              <a:rPr lang="fr-FR" sz="2000" dirty="0">
                <a:solidFill>
                  <a:srgbClr val="0000FF"/>
                </a:solidFill>
                <a:latin typeface="Consolas"/>
                <a:ea typeface="Consolas"/>
                <a:cs typeface="Consolas"/>
                <a:sym typeface="Consolas"/>
              </a:rPr>
              <a:t>, </a:t>
            </a:r>
            <a:r>
              <a:rPr lang="fr-FR" sz="2000" dirty="0" err="1">
                <a:solidFill>
                  <a:srgbClr val="0000FF"/>
                </a:solidFill>
                <a:latin typeface="Consolas"/>
                <a:ea typeface="Consolas"/>
                <a:cs typeface="Consolas"/>
                <a:sym typeface="Consolas"/>
              </a:rPr>
              <a:t>y↦int</a:t>
            </a:r>
            <a:r>
              <a:rPr lang="fr-FR" sz="2000" dirty="0">
                <a:solidFill>
                  <a:srgbClr val="0000FF"/>
                </a:solidFill>
                <a:latin typeface="Consolas"/>
                <a:ea typeface="Consolas"/>
                <a:cs typeface="Consolas"/>
                <a:sym typeface="Consolas"/>
              </a:rPr>
              <a:t>] |-              : </a:t>
            </a:r>
          </a:p>
          <a:p>
            <a:pPr marL="0" indent="0">
              <a:spcBef>
                <a:spcPts val="0"/>
              </a:spcBef>
              <a:buFont typeface="Arial"/>
              <a:buNone/>
            </a:pPr>
            <a:endParaRPr lang="fr-FR" sz="2000" dirty="0">
              <a:solidFill>
                <a:srgbClr val="0000FF"/>
              </a:solidFill>
              <a:latin typeface="Consolas"/>
              <a:ea typeface="Consolas"/>
              <a:cs typeface="Consolas"/>
              <a:sym typeface="Consolas"/>
            </a:endParaRPr>
          </a:p>
          <a:p>
            <a:pPr marL="203200">
              <a:spcBef>
                <a:spcPts val="0"/>
              </a:spcBef>
              <a:buFont typeface="Arial"/>
              <a:buNone/>
            </a:pPr>
            <a:endParaRPr lang="fr-FR" sz="1800" dirty="0">
              <a:solidFill>
                <a:srgbClr val="0000FF"/>
              </a:solidFill>
              <a:latin typeface="Consolas"/>
              <a:ea typeface="Consolas"/>
              <a:cs typeface="Consolas"/>
              <a:sym typeface="Consolas"/>
            </a:endParaRPr>
          </a:p>
          <a:p>
            <a:pPr marL="0" indent="0">
              <a:spcBef>
                <a:spcPts val="0"/>
              </a:spcBef>
              <a:buFont typeface="Arial"/>
              <a:buNone/>
            </a:pPr>
            <a:r>
              <a:rPr lang="fr-FR" sz="2000" dirty="0">
                <a:solidFill>
                  <a:srgbClr val="0000FF"/>
                </a:solidFill>
                <a:latin typeface="Consolas"/>
                <a:ea typeface="Consolas"/>
                <a:cs typeface="Consolas"/>
                <a:sym typeface="Consolas"/>
              </a:rPr>
              <a:t>       [</a:t>
            </a:r>
            <a:r>
              <a:rPr lang="fr-FR" sz="2000" dirty="0" err="1">
                <a:solidFill>
                  <a:srgbClr val="0000FF"/>
                </a:solidFill>
                <a:latin typeface="Consolas"/>
                <a:ea typeface="Consolas"/>
                <a:cs typeface="Consolas"/>
                <a:sym typeface="Consolas"/>
              </a:rPr>
              <a:t>x↦int</a:t>
            </a:r>
            <a:r>
              <a:rPr lang="fr-FR" sz="2000" dirty="0">
                <a:solidFill>
                  <a:srgbClr val="0000FF"/>
                </a:solidFill>
                <a:latin typeface="Consolas"/>
                <a:ea typeface="Consolas"/>
                <a:cs typeface="Consolas"/>
                <a:sym typeface="Consolas"/>
              </a:rPr>
              <a:t>, </a:t>
            </a:r>
            <a:r>
              <a:rPr lang="fr-FR" sz="2000" dirty="0" err="1">
                <a:solidFill>
                  <a:srgbClr val="0000FF"/>
                </a:solidFill>
                <a:latin typeface="Consolas"/>
                <a:ea typeface="Consolas"/>
                <a:cs typeface="Consolas"/>
                <a:sym typeface="Consolas"/>
              </a:rPr>
              <a:t>y↦int</a:t>
            </a:r>
            <a:r>
              <a:rPr lang="fr-FR" sz="2000" dirty="0">
                <a:solidFill>
                  <a:srgbClr val="0000FF"/>
                </a:solidFill>
                <a:latin typeface="Consolas"/>
                <a:ea typeface="Consolas"/>
                <a:cs typeface="Consolas"/>
                <a:sym typeface="Consolas"/>
              </a:rPr>
              <a:t>] |-              :     </a:t>
            </a:r>
          </a:p>
          <a:p>
            <a:pPr marL="0" indent="0">
              <a:spcBef>
                <a:spcPts val="0"/>
              </a:spcBef>
              <a:buFont typeface="Arial"/>
              <a:buNone/>
            </a:pPr>
            <a:endParaRPr lang="fr-FR" sz="2000" dirty="0">
              <a:solidFill>
                <a:srgbClr val="0000FF"/>
              </a:solidFill>
              <a:latin typeface="Consolas"/>
              <a:ea typeface="Consolas"/>
              <a:cs typeface="Consolas"/>
              <a:sym typeface="Consolas"/>
            </a:endParaRPr>
          </a:p>
          <a:p>
            <a:pPr marL="0" indent="0">
              <a:spcBef>
                <a:spcPts val="0"/>
              </a:spcBef>
              <a:buFont typeface="Arial"/>
              <a:buNone/>
            </a:pPr>
            <a:endParaRPr lang="fr-FR" sz="1000" dirty="0">
              <a:solidFill>
                <a:srgbClr val="0000FF"/>
              </a:solidFill>
              <a:latin typeface="Consolas"/>
              <a:ea typeface="Consolas"/>
              <a:cs typeface="Consolas"/>
              <a:sym typeface="Consolas"/>
            </a:endParaRPr>
          </a:p>
          <a:p>
            <a:pPr marL="0" indent="0">
              <a:spcBef>
                <a:spcPts val="0"/>
              </a:spcBef>
              <a:buFont typeface="Arial"/>
              <a:buNone/>
            </a:pPr>
            <a:r>
              <a:rPr lang="fr-FR" sz="2000" dirty="0">
                <a:solidFill>
                  <a:srgbClr val="0000FF"/>
                </a:solidFill>
                <a:latin typeface="Consolas"/>
                <a:ea typeface="Consolas"/>
                <a:cs typeface="Consolas"/>
                <a:sym typeface="Consolas"/>
              </a:rPr>
              <a:t>       [</a:t>
            </a:r>
            <a:r>
              <a:rPr lang="fr-FR" sz="2000" dirty="0" err="1">
                <a:solidFill>
                  <a:srgbClr val="0000FF"/>
                </a:solidFill>
                <a:latin typeface="Consolas"/>
                <a:ea typeface="Consolas"/>
                <a:cs typeface="Consolas"/>
                <a:sym typeface="Consolas"/>
              </a:rPr>
              <a:t>x↦int</a:t>
            </a:r>
            <a:r>
              <a:rPr lang="fr-FR" sz="2000" dirty="0">
                <a:solidFill>
                  <a:srgbClr val="0000FF"/>
                </a:solidFill>
                <a:latin typeface="Consolas"/>
                <a:ea typeface="Consolas"/>
                <a:cs typeface="Consolas"/>
                <a:sym typeface="Consolas"/>
              </a:rPr>
              <a:t>] |- </a:t>
            </a:r>
            <a:r>
              <a:rPr lang="fr-FR" sz="2000" dirty="0" err="1">
                <a:solidFill>
                  <a:srgbClr val="0000FF"/>
                </a:solidFill>
                <a:latin typeface="Consolas"/>
                <a:ea typeface="Consolas"/>
                <a:cs typeface="Consolas"/>
                <a:sym typeface="Consolas"/>
              </a:rPr>
              <a:t>λ</a:t>
            </a:r>
            <a:r>
              <a:rPr lang="fr-FR" sz="2000" dirty="0">
                <a:solidFill>
                  <a:srgbClr val="0000FF"/>
                </a:solidFill>
                <a:latin typeface="Consolas"/>
                <a:ea typeface="Consolas"/>
                <a:cs typeface="Consolas"/>
                <a:sym typeface="Consolas"/>
              </a:rPr>
              <a:t> </a:t>
            </a:r>
            <a:r>
              <a:rPr lang="fr-FR" sz="2000" dirty="0" err="1">
                <a:solidFill>
                  <a:srgbClr val="0000FF"/>
                </a:solidFill>
                <a:latin typeface="Consolas"/>
                <a:ea typeface="Consolas"/>
                <a:cs typeface="Consolas"/>
                <a:sym typeface="Consolas"/>
              </a:rPr>
              <a:t>y:int</a:t>
            </a:r>
            <a:r>
              <a:rPr lang="fr-FR" sz="2000" dirty="0">
                <a:solidFill>
                  <a:srgbClr val="0000FF"/>
                </a:solidFill>
                <a:latin typeface="Consolas"/>
                <a:ea typeface="Consolas"/>
                <a:cs typeface="Consolas"/>
                <a:sym typeface="Consolas"/>
              </a:rPr>
              <a:t> =&gt; (x + y)  :     </a:t>
            </a:r>
          </a:p>
          <a:p>
            <a:pPr marL="0" indent="0">
              <a:spcBef>
                <a:spcPts val="0"/>
              </a:spcBef>
              <a:buFont typeface="Arial"/>
              <a:buNone/>
            </a:pPr>
            <a:endParaRPr lang="fr-FR" sz="2000" dirty="0">
              <a:solidFill>
                <a:srgbClr val="0000FF"/>
              </a:solidFill>
              <a:latin typeface="Consolas"/>
              <a:ea typeface="Consolas"/>
              <a:cs typeface="Consolas"/>
              <a:sym typeface="Consolas"/>
            </a:endParaRPr>
          </a:p>
          <a:p>
            <a:pPr marL="203200" indent="0">
              <a:spcBef>
                <a:spcPts val="0"/>
              </a:spcBef>
              <a:buFont typeface="Arial"/>
              <a:buNone/>
            </a:pPr>
            <a:endParaRPr lang="fr-FR" sz="2000" dirty="0">
              <a:solidFill>
                <a:srgbClr val="0000FF"/>
              </a:solidFill>
              <a:latin typeface="Consolas"/>
              <a:ea typeface="Consolas"/>
              <a:cs typeface="Consolas"/>
              <a:sym typeface="Consolas"/>
            </a:endParaRPr>
          </a:p>
          <a:p>
            <a:pPr marL="0" indent="0">
              <a:spcBef>
                <a:spcPts val="0"/>
              </a:spcBef>
              <a:buFont typeface="Arial"/>
              <a:buNone/>
            </a:pPr>
            <a:r>
              <a:rPr lang="fr-FR" sz="2000" dirty="0">
                <a:solidFill>
                  <a:srgbClr val="0000FF"/>
                </a:solidFill>
                <a:latin typeface="Consolas"/>
                <a:ea typeface="Consolas"/>
                <a:cs typeface="Consolas"/>
                <a:sym typeface="Consolas"/>
              </a:rPr>
              <a:t>   [] |- </a:t>
            </a:r>
            <a:r>
              <a:rPr lang="fr-FR" sz="2000" dirty="0" err="1">
                <a:solidFill>
                  <a:srgbClr val="0000FF"/>
                </a:solidFill>
                <a:latin typeface="Consolas"/>
                <a:ea typeface="Consolas"/>
                <a:cs typeface="Consolas"/>
                <a:sym typeface="Consolas"/>
              </a:rPr>
              <a:t>λ</a:t>
            </a:r>
            <a:r>
              <a:rPr lang="fr-FR" sz="2000" dirty="0">
                <a:solidFill>
                  <a:srgbClr val="0000FF"/>
                </a:solidFill>
                <a:latin typeface="Consolas"/>
                <a:ea typeface="Consolas"/>
                <a:cs typeface="Consolas"/>
                <a:sym typeface="Consolas"/>
              </a:rPr>
              <a:t> </a:t>
            </a:r>
            <a:r>
              <a:rPr lang="fr-FR" sz="2000" dirty="0" err="1">
                <a:solidFill>
                  <a:srgbClr val="0000FF"/>
                </a:solidFill>
                <a:latin typeface="Consolas"/>
                <a:ea typeface="Consolas"/>
                <a:cs typeface="Consolas"/>
                <a:sym typeface="Consolas"/>
              </a:rPr>
              <a:t>x:int</a:t>
            </a:r>
            <a:r>
              <a:rPr lang="fr-FR" sz="2000" dirty="0">
                <a:solidFill>
                  <a:srgbClr val="0000FF"/>
                </a:solidFill>
                <a:latin typeface="Consolas"/>
                <a:ea typeface="Consolas"/>
                <a:cs typeface="Consolas"/>
                <a:sym typeface="Consolas"/>
              </a:rPr>
              <a:t> =&gt; (</a:t>
            </a:r>
            <a:r>
              <a:rPr lang="fr-FR" sz="2000" dirty="0" err="1">
                <a:solidFill>
                  <a:srgbClr val="0000FF"/>
                </a:solidFill>
                <a:latin typeface="Consolas"/>
                <a:ea typeface="Consolas"/>
                <a:cs typeface="Consolas"/>
                <a:sym typeface="Consolas"/>
              </a:rPr>
              <a:t>λ</a:t>
            </a:r>
            <a:r>
              <a:rPr lang="fr-FR" sz="2000" dirty="0">
                <a:solidFill>
                  <a:srgbClr val="0000FF"/>
                </a:solidFill>
                <a:latin typeface="Consolas"/>
                <a:ea typeface="Consolas"/>
                <a:cs typeface="Consolas"/>
                <a:sym typeface="Consolas"/>
              </a:rPr>
              <a:t> </a:t>
            </a:r>
            <a:r>
              <a:rPr lang="fr-FR" sz="2000" dirty="0" err="1">
                <a:solidFill>
                  <a:srgbClr val="0000FF"/>
                </a:solidFill>
                <a:latin typeface="Consolas"/>
                <a:ea typeface="Consolas"/>
                <a:cs typeface="Consolas"/>
                <a:sym typeface="Consolas"/>
              </a:rPr>
              <a:t>y:int</a:t>
            </a:r>
            <a:r>
              <a:rPr lang="fr-FR" sz="2000" dirty="0">
                <a:solidFill>
                  <a:srgbClr val="0000FF"/>
                </a:solidFill>
                <a:latin typeface="Consolas"/>
                <a:ea typeface="Consolas"/>
                <a:cs typeface="Consolas"/>
                <a:sym typeface="Consolas"/>
              </a:rPr>
              <a:t> =&gt; (x + y)) : </a:t>
            </a:r>
            <a:r>
              <a:rPr lang="fr-FR" sz="2000" dirty="0" err="1">
                <a:solidFill>
                  <a:srgbClr val="0000FF"/>
                </a:solidFill>
                <a:latin typeface="Consolas"/>
                <a:ea typeface="Consolas"/>
                <a:cs typeface="Consolas"/>
                <a:sym typeface="Consolas"/>
              </a:rPr>
              <a:t>int</a:t>
            </a:r>
            <a:r>
              <a:rPr lang="fr-FR" sz="2000" dirty="0">
                <a:solidFill>
                  <a:srgbClr val="0000FF"/>
                </a:solidFill>
                <a:latin typeface="Consolas"/>
                <a:ea typeface="Consolas"/>
                <a:cs typeface="Consolas"/>
                <a:sym typeface="Consolas"/>
              </a:rPr>
              <a:t> -&gt; (</a:t>
            </a:r>
            <a:r>
              <a:rPr lang="fr-FR" sz="2000" dirty="0" err="1">
                <a:solidFill>
                  <a:srgbClr val="0000FF"/>
                </a:solidFill>
                <a:latin typeface="Consolas"/>
                <a:ea typeface="Consolas"/>
                <a:cs typeface="Consolas"/>
                <a:sym typeface="Consolas"/>
              </a:rPr>
              <a:t>int</a:t>
            </a:r>
            <a:r>
              <a:rPr lang="fr-FR" sz="2000" dirty="0">
                <a:solidFill>
                  <a:srgbClr val="0000FF"/>
                </a:solidFill>
                <a:latin typeface="Consolas"/>
                <a:ea typeface="Consolas"/>
                <a:cs typeface="Consolas"/>
                <a:sym typeface="Consolas"/>
              </a:rPr>
              <a:t> -&gt; </a:t>
            </a:r>
            <a:r>
              <a:rPr lang="fr-FR" sz="2000" dirty="0" err="1">
                <a:solidFill>
                  <a:srgbClr val="0000FF"/>
                </a:solidFill>
                <a:latin typeface="Consolas"/>
                <a:ea typeface="Consolas"/>
                <a:cs typeface="Consolas"/>
                <a:sym typeface="Consolas"/>
              </a:rPr>
              <a:t>int</a:t>
            </a:r>
            <a:r>
              <a:rPr lang="fr-FR" sz="2000" dirty="0">
                <a:solidFill>
                  <a:srgbClr val="0000FF"/>
                </a:solidFill>
                <a:latin typeface="Consolas"/>
                <a:ea typeface="Consolas"/>
                <a:cs typeface="Consolas"/>
                <a:sym typeface="Consolas"/>
              </a:rPr>
              <a:t>)</a:t>
            </a:r>
          </a:p>
        </p:txBody>
      </p:sp>
      <p:cxnSp>
        <p:nvCxnSpPr>
          <p:cNvPr id="16" name="Shape 361"/>
          <p:cNvCxnSpPr/>
          <p:nvPr/>
        </p:nvCxnSpPr>
        <p:spPr>
          <a:xfrm flipV="1">
            <a:off x="549798" y="4846697"/>
            <a:ext cx="8095375" cy="3095"/>
          </a:xfrm>
          <a:prstGeom prst="straightConnector1">
            <a:avLst/>
          </a:prstGeom>
          <a:noFill/>
          <a:ln w="25400" cap="flat" cmpd="sng">
            <a:solidFill>
              <a:srgbClr val="0000FF"/>
            </a:solidFill>
            <a:prstDash val="solid"/>
            <a:round/>
            <a:headEnd type="none" w="lg" len="lg"/>
            <a:tailEnd type="none" w="lg" len="lg"/>
          </a:ln>
        </p:spPr>
      </p:cxnSp>
      <p:cxnSp>
        <p:nvCxnSpPr>
          <p:cNvPr id="17" name="Shape 362"/>
          <p:cNvCxnSpPr/>
          <p:nvPr/>
        </p:nvCxnSpPr>
        <p:spPr>
          <a:xfrm>
            <a:off x="1083671" y="4040593"/>
            <a:ext cx="6485100" cy="0"/>
          </a:xfrm>
          <a:prstGeom prst="straightConnector1">
            <a:avLst/>
          </a:prstGeom>
          <a:noFill/>
          <a:ln w="25400" cap="flat" cmpd="sng">
            <a:solidFill>
              <a:srgbClr val="0000FF"/>
            </a:solidFill>
            <a:prstDash val="solid"/>
            <a:round/>
            <a:headEnd type="none" w="lg" len="lg"/>
            <a:tailEnd type="none" w="lg" len="lg"/>
          </a:ln>
        </p:spPr>
      </p:cxnSp>
      <p:cxnSp>
        <p:nvCxnSpPr>
          <p:cNvPr id="18" name="Shape 363"/>
          <p:cNvCxnSpPr/>
          <p:nvPr/>
        </p:nvCxnSpPr>
        <p:spPr>
          <a:xfrm>
            <a:off x="1083671" y="3233003"/>
            <a:ext cx="6485100" cy="0"/>
          </a:xfrm>
          <a:prstGeom prst="straightConnector1">
            <a:avLst/>
          </a:prstGeom>
          <a:noFill/>
          <a:ln w="25400" cap="flat" cmpd="sng">
            <a:solidFill>
              <a:srgbClr val="0000FF"/>
            </a:solidFill>
            <a:prstDash val="solid"/>
            <a:round/>
            <a:headEnd type="none" w="lg" len="lg"/>
            <a:tailEnd type="none" w="lg" len="lg"/>
          </a:ln>
        </p:spPr>
      </p:cxnSp>
      <p:sp>
        <p:nvSpPr>
          <p:cNvPr id="19" name="Shape 364"/>
          <p:cNvSpPr/>
          <p:nvPr/>
        </p:nvSpPr>
        <p:spPr>
          <a:xfrm>
            <a:off x="3715829" y="1985308"/>
            <a:ext cx="1418700" cy="414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lang="en" sz="2000" dirty="0">
              <a:latin typeface="Consolas"/>
              <a:ea typeface="Consolas"/>
              <a:cs typeface="Consolas"/>
              <a:sym typeface="Consolas"/>
            </a:endParaRPr>
          </a:p>
        </p:txBody>
      </p:sp>
      <p:sp>
        <p:nvSpPr>
          <p:cNvPr id="20" name="Shape 365"/>
          <p:cNvSpPr/>
          <p:nvPr/>
        </p:nvSpPr>
        <p:spPr>
          <a:xfrm>
            <a:off x="3715829" y="2594908"/>
            <a:ext cx="1418700" cy="414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lang="en" sz="2000" dirty="0">
              <a:latin typeface="Consolas"/>
              <a:ea typeface="Consolas"/>
              <a:cs typeface="Consolas"/>
              <a:sym typeface="Consolas"/>
            </a:endParaRPr>
          </a:p>
        </p:txBody>
      </p:sp>
      <p:sp>
        <p:nvSpPr>
          <p:cNvPr id="21" name="Shape 366"/>
          <p:cNvSpPr/>
          <p:nvPr/>
        </p:nvSpPr>
        <p:spPr>
          <a:xfrm>
            <a:off x="5760039" y="1985308"/>
            <a:ext cx="1670907" cy="414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lang="en" sz="2000" dirty="0">
              <a:latin typeface="Consolas"/>
              <a:ea typeface="Consolas"/>
              <a:cs typeface="Consolas"/>
              <a:sym typeface="Consolas"/>
            </a:endParaRPr>
          </a:p>
        </p:txBody>
      </p:sp>
      <p:sp>
        <p:nvSpPr>
          <p:cNvPr id="22" name="Shape 367"/>
          <p:cNvSpPr/>
          <p:nvPr/>
        </p:nvSpPr>
        <p:spPr>
          <a:xfrm>
            <a:off x="5760039" y="2594908"/>
            <a:ext cx="1670907" cy="414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lang="en" sz="2000" dirty="0">
              <a:latin typeface="Consolas"/>
              <a:ea typeface="Consolas"/>
              <a:cs typeface="Consolas"/>
              <a:sym typeface="Consolas"/>
            </a:endParaRPr>
          </a:p>
        </p:txBody>
      </p:sp>
      <p:sp>
        <p:nvSpPr>
          <p:cNvPr id="23" name="Shape 368"/>
          <p:cNvSpPr/>
          <p:nvPr/>
        </p:nvSpPr>
        <p:spPr>
          <a:xfrm>
            <a:off x="3715829" y="3405128"/>
            <a:ext cx="1418700" cy="414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lang="en" sz="2000" dirty="0">
              <a:latin typeface="Consolas"/>
              <a:ea typeface="Consolas"/>
              <a:cs typeface="Consolas"/>
              <a:sym typeface="Consolas"/>
            </a:endParaRPr>
          </a:p>
        </p:txBody>
      </p:sp>
      <p:sp>
        <p:nvSpPr>
          <p:cNvPr id="24" name="Shape 369"/>
          <p:cNvSpPr/>
          <p:nvPr/>
        </p:nvSpPr>
        <p:spPr>
          <a:xfrm>
            <a:off x="5760039" y="3434428"/>
            <a:ext cx="1670907" cy="414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lang="en" sz="2000" dirty="0">
              <a:latin typeface="Consolas"/>
              <a:ea typeface="Consolas"/>
              <a:cs typeface="Consolas"/>
              <a:sym typeface="Consolas"/>
            </a:endParaRPr>
          </a:p>
        </p:txBody>
      </p:sp>
      <p:sp>
        <p:nvSpPr>
          <p:cNvPr id="25" name="Shape 370"/>
          <p:cNvSpPr/>
          <p:nvPr/>
        </p:nvSpPr>
        <p:spPr>
          <a:xfrm>
            <a:off x="5759953" y="4205228"/>
            <a:ext cx="1670907" cy="414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lang="en" sz="2000" dirty="0">
              <a:latin typeface="Consolas"/>
              <a:ea typeface="Consolas"/>
              <a:cs typeface="Consolas"/>
              <a:sym typeface="Consolas"/>
            </a:endParaRPr>
          </a:p>
        </p:txBody>
      </p:sp>
    </p:spTree>
    <p:extLst>
      <p:ext uri="{BB962C8B-B14F-4D97-AF65-F5344CB8AC3E}">
        <p14:creationId xmlns:p14="http://schemas.microsoft.com/office/powerpoint/2010/main" val="1568975821"/>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0" name="Shape 360"/>
          <p:cNvSpPr txBox="1">
            <a:spLocks noGrp="1"/>
          </p:cNvSpPr>
          <p:nvPr>
            <p:ph type="title"/>
          </p:nvPr>
        </p:nvSpPr>
        <p:spPr>
          <a:prstGeom prst="rect">
            <a:avLst/>
          </a:prstGeom>
        </p:spPr>
        <p:txBody>
          <a:bodyPr lIns="91425" tIns="91425" rIns="91425" bIns="91425" anchor="ctr" anchorCtr="0">
            <a:noAutofit/>
          </a:bodyPr>
          <a:lstStyle/>
          <a:p>
            <a:r>
              <a:rPr lang="en" sz="4400" dirty="0">
                <a:solidFill>
                  <a:schemeClr val="tx1"/>
                </a:solidFill>
                <a:ea typeface="Calibri Regular" charset="0"/>
                <a:cs typeface="Calibri Regular" charset="0"/>
                <a:sym typeface="Shadows Into Light"/>
              </a:rPr>
              <a:t>QUIZ: Type Derivations</a:t>
            </a:r>
          </a:p>
        </p:txBody>
      </p:sp>
      <p:sp>
        <p:nvSpPr>
          <p:cNvPr id="359" name="Shape 359"/>
          <p:cNvSpPr txBox="1">
            <a:spLocks noGrp="1"/>
          </p:cNvSpPr>
          <p:nvPr>
            <p:ph idx="1"/>
          </p:nvPr>
        </p:nvSpPr>
        <p:spPr>
          <a:xfrm>
            <a:off x="0" y="1915702"/>
            <a:ext cx="8970380" cy="4103133"/>
          </a:xfrm>
          <a:prstGeom prst="rect">
            <a:avLst/>
          </a:prstGeom>
        </p:spPr>
        <p:txBody>
          <a:bodyPr lIns="91425" tIns="91425" rIns="91425" bIns="91425" anchor="t" anchorCtr="0">
            <a:noAutofit/>
          </a:bodyPr>
          <a:lstStyle/>
          <a:p>
            <a:pPr marL="0" indent="0">
              <a:spcBef>
                <a:spcPts val="0"/>
              </a:spcBef>
              <a:buNone/>
            </a:pP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x↦int</a:t>
            </a: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y↦int</a:t>
            </a:r>
            <a:r>
              <a:rPr lang="en" sz="2000" dirty="0">
                <a:solidFill>
                  <a:srgbClr val="0000FF"/>
                </a:solidFill>
                <a:latin typeface="Consolas"/>
                <a:ea typeface="Consolas"/>
                <a:cs typeface="Consolas"/>
                <a:sym typeface="Consolas"/>
              </a:rPr>
              <a:t>] |-              :    </a:t>
            </a:r>
          </a:p>
          <a:p>
            <a:pPr marL="0" indent="0">
              <a:spcBef>
                <a:spcPts val="0"/>
              </a:spcBef>
              <a:buNone/>
            </a:pPr>
            <a:br>
              <a:rPr lang="en" sz="2000" dirty="0">
                <a:solidFill>
                  <a:srgbClr val="0000FF"/>
                </a:solidFill>
                <a:latin typeface="Consolas"/>
                <a:ea typeface="Consolas"/>
                <a:cs typeface="Consolas"/>
                <a:sym typeface="Consolas"/>
              </a:rPr>
            </a:b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x↦int</a:t>
            </a: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y↦int</a:t>
            </a:r>
            <a:r>
              <a:rPr lang="en" sz="2000" dirty="0">
                <a:solidFill>
                  <a:srgbClr val="0000FF"/>
                </a:solidFill>
                <a:latin typeface="Consolas"/>
                <a:ea typeface="Consolas"/>
                <a:cs typeface="Consolas"/>
                <a:sym typeface="Consolas"/>
              </a:rPr>
              <a:t>] |-              : </a:t>
            </a:r>
            <a:endParaRPr lang="en-US" sz="2000" dirty="0">
              <a:solidFill>
                <a:srgbClr val="0000FF"/>
              </a:solidFill>
              <a:latin typeface="Consolas"/>
              <a:ea typeface="Consolas"/>
              <a:cs typeface="Consolas"/>
              <a:sym typeface="Consolas"/>
            </a:endParaRPr>
          </a:p>
          <a:p>
            <a:pPr marL="0" indent="0">
              <a:spcBef>
                <a:spcPts val="0"/>
              </a:spcBef>
              <a:buNone/>
            </a:pPr>
            <a:endParaRPr lang="en" sz="2000" dirty="0">
              <a:solidFill>
                <a:srgbClr val="0000FF"/>
              </a:solidFill>
              <a:latin typeface="Consolas"/>
              <a:ea typeface="Consolas"/>
              <a:cs typeface="Consolas"/>
              <a:sym typeface="Consolas"/>
            </a:endParaRPr>
          </a:p>
          <a:p>
            <a:pPr marL="203200">
              <a:spcBef>
                <a:spcPts val="0"/>
              </a:spcBef>
              <a:buNone/>
            </a:pPr>
            <a:endParaRPr sz="1800" dirty="0">
              <a:solidFill>
                <a:srgbClr val="0000FF"/>
              </a:solidFill>
              <a:latin typeface="Consolas"/>
              <a:ea typeface="Consolas"/>
              <a:cs typeface="Consolas"/>
              <a:sym typeface="Consolas"/>
            </a:endParaRPr>
          </a:p>
          <a:p>
            <a:pPr marL="0" indent="0">
              <a:spcBef>
                <a:spcPts val="0"/>
              </a:spcBef>
              <a:buNone/>
            </a:pP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x↦int</a:t>
            </a: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y↦int</a:t>
            </a:r>
            <a:r>
              <a:rPr lang="en" sz="2000" dirty="0">
                <a:solidFill>
                  <a:srgbClr val="0000FF"/>
                </a:solidFill>
                <a:latin typeface="Consolas"/>
                <a:ea typeface="Consolas"/>
                <a:cs typeface="Consolas"/>
                <a:sym typeface="Consolas"/>
              </a:rPr>
              <a:t>] |-              :     </a:t>
            </a:r>
            <a:endParaRPr lang="en-US" sz="2000" dirty="0">
              <a:solidFill>
                <a:srgbClr val="0000FF"/>
              </a:solidFill>
              <a:latin typeface="Consolas"/>
              <a:ea typeface="Consolas"/>
              <a:cs typeface="Consolas"/>
              <a:sym typeface="Consolas"/>
            </a:endParaRPr>
          </a:p>
          <a:p>
            <a:pPr marL="0" indent="0">
              <a:spcBef>
                <a:spcPts val="0"/>
              </a:spcBef>
              <a:buNone/>
            </a:pPr>
            <a:endParaRPr lang="en" sz="2000" dirty="0">
              <a:solidFill>
                <a:srgbClr val="0000FF"/>
              </a:solidFill>
              <a:latin typeface="Consolas"/>
              <a:ea typeface="Consolas"/>
              <a:cs typeface="Consolas"/>
              <a:sym typeface="Consolas"/>
            </a:endParaRPr>
          </a:p>
          <a:p>
            <a:pPr marL="0" indent="0">
              <a:spcBef>
                <a:spcPts val="0"/>
              </a:spcBef>
              <a:buNone/>
            </a:pPr>
            <a:endParaRPr sz="1000" dirty="0">
              <a:solidFill>
                <a:srgbClr val="0000FF"/>
              </a:solidFill>
              <a:latin typeface="Consolas"/>
              <a:ea typeface="Consolas"/>
              <a:cs typeface="Consolas"/>
              <a:sym typeface="Consolas"/>
            </a:endParaRPr>
          </a:p>
          <a:p>
            <a:pPr marL="0" indent="0">
              <a:spcBef>
                <a:spcPts val="0"/>
              </a:spcBef>
              <a:buNone/>
            </a:pP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x↦int</a:t>
            </a:r>
            <a:r>
              <a:rPr lang="en" sz="2000" dirty="0">
                <a:solidFill>
                  <a:srgbClr val="0000FF"/>
                </a:solidFill>
                <a:latin typeface="Consolas"/>
                <a:ea typeface="Consolas"/>
                <a:cs typeface="Consolas"/>
                <a:sym typeface="Consolas"/>
              </a:rPr>
              <a:t>] |- </a:t>
            </a:r>
            <a:r>
              <a:rPr lang="en" sz="2000" dirty="0" err="1">
                <a:solidFill>
                  <a:srgbClr val="0000FF"/>
                </a:solidFill>
                <a:latin typeface="Consolas"/>
                <a:ea typeface="Consolas"/>
                <a:cs typeface="Consolas"/>
                <a:sym typeface="Consolas"/>
              </a:rPr>
              <a:t>λ</a:t>
            </a: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y:int</a:t>
            </a:r>
            <a:r>
              <a:rPr lang="en" sz="2000" dirty="0">
                <a:solidFill>
                  <a:srgbClr val="0000FF"/>
                </a:solidFill>
                <a:latin typeface="Consolas"/>
                <a:ea typeface="Consolas"/>
                <a:cs typeface="Consolas"/>
                <a:sym typeface="Consolas"/>
              </a:rPr>
              <a:t> =&gt; (x + y)  :     </a:t>
            </a:r>
            <a:endParaRPr lang="en-US" sz="2000" dirty="0">
              <a:solidFill>
                <a:srgbClr val="0000FF"/>
              </a:solidFill>
              <a:latin typeface="Consolas"/>
              <a:ea typeface="Consolas"/>
              <a:cs typeface="Consolas"/>
              <a:sym typeface="Consolas"/>
            </a:endParaRPr>
          </a:p>
          <a:p>
            <a:pPr marL="0" indent="0">
              <a:spcBef>
                <a:spcPts val="0"/>
              </a:spcBef>
              <a:buNone/>
            </a:pPr>
            <a:endParaRPr lang="en" sz="2000" dirty="0">
              <a:solidFill>
                <a:srgbClr val="0000FF"/>
              </a:solidFill>
              <a:latin typeface="Consolas"/>
              <a:ea typeface="Consolas"/>
              <a:cs typeface="Consolas"/>
              <a:sym typeface="Consolas"/>
            </a:endParaRPr>
          </a:p>
          <a:p>
            <a:pPr marL="203200" indent="0">
              <a:spcBef>
                <a:spcPts val="0"/>
              </a:spcBef>
              <a:buNone/>
            </a:pPr>
            <a:endParaRPr sz="2000" dirty="0">
              <a:solidFill>
                <a:srgbClr val="0000FF"/>
              </a:solidFill>
              <a:latin typeface="Consolas"/>
              <a:ea typeface="Consolas"/>
              <a:cs typeface="Consolas"/>
              <a:sym typeface="Consolas"/>
            </a:endParaRPr>
          </a:p>
          <a:p>
            <a:pPr marL="0" indent="0">
              <a:spcBef>
                <a:spcPts val="0"/>
              </a:spcBef>
              <a:buNone/>
            </a:pPr>
            <a:r>
              <a:rPr lang="en" sz="2000" dirty="0">
                <a:solidFill>
                  <a:srgbClr val="0000FF"/>
                </a:solidFill>
                <a:latin typeface="Consolas"/>
                <a:ea typeface="Consolas"/>
                <a:cs typeface="Consolas"/>
                <a:sym typeface="Consolas"/>
              </a:rPr>
              <a:t>   [] |- </a:t>
            </a:r>
            <a:r>
              <a:rPr lang="en" sz="2000" dirty="0" err="1">
                <a:solidFill>
                  <a:srgbClr val="0000FF"/>
                </a:solidFill>
                <a:latin typeface="Consolas"/>
                <a:ea typeface="Consolas"/>
                <a:cs typeface="Consolas"/>
                <a:sym typeface="Consolas"/>
              </a:rPr>
              <a:t>λ</a:t>
            </a: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x:int</a:t>
            </a:r>
            <a:r>
              <a:rPr lang="en" sz="2000" dirty="0">
                <a:solidFill>
                  <a:srgbClr val="0000FF"/>
                </a:solidFill>
                <a:latin typeface="Consolas"/>
                <a:ea typeface="Consolas"/>
                <a:cs typeface="Consolas"/>
                <a:sym typeface="Consolas"/>
              </a:rPr>
              <a:t> =&gt; (</a:t>
            </a:r>
            <a:r>
              <a:rPr lang="en" sz="2000" dirty="0" err="1">
                <a:solidFill>
                  <a:srgbClr val="0000FF"/>
                </a:solidFill>
                <a:latin typeface="Consolas"/>
                <a:ea typeface="Consolas"/>
                <a:cs typeface="Consolas"/>
                <a:sym typeface="Consolas"/>
              </a:rPr>
              <a:t>λ</a:t>
            </a: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y:int</a:t>
            </a:r>
            <a:r>
              <a:rPr lang="en" sz="2000" dirty="0">
                <a:solidFill>
                  <a:srgbClr val="0000FF"/>
                </a:solidFill>
                <a:latin typeface="Consolas"/>
                <a:ea typeface="Consolas"/>
                <a:cs typeface="Consolas"/>
                <a:sym typeface="Consolas"/>
              </a:rPr>
              <a:t> =&gt; (x + y)) : </a:t>
            </a:r>
            <a:r>
              <a:rPr lang="en" sz="2000" dirty="0" err="1">
                <a:solidFill>
                  <a:srgbClr val="0000FF"/>
                </a:solidFill>
                <a:latin typeface="Consolas"/>
                <a:ea typeface="Consolas"/>
                <a:cs typeface="Consolas"/>
                <a:sym typeface="Consolas"/>
              </a:rPr>
              <a:t>int</a:t>
            </a:r>
            <a:r>
              <a:rPr lang="en" sz="2000" dirty="0">
                <a:solidFill>
                  <a:srgbClr val="0000FF"/>
                </a:solidFill>
                <a:latin typeface="Consolas"/>
                <a:ea typeface="Consolas"/>
                <a:cs typeface="Consolas"/>
                <a:sym typeface="Consolas"/>
              </a:rPr>
              <a:t> -&gt; (</a:t>
            </a:r>
            <a:r>
              <a:rPr lang="en" sz="2000" dirty="0" err="1">
                <a:solidFill>
                  <a:srgbClr val="0000FF"/>
                </a:solidFill>
                <a:latin typeface="Consolas"/>
                <a:ea typeface="Consolas"/>
                <a:cs typeface="Consolas"/>
                <a:sym typeface="Consolas"/>
              </a:rPr>
              <a:t>int</a:t>
            </a:r>
            <a:r>
              <a:rPr lang="en" sz="2000" dirty="0">
                <a:solidFill>
                  <a:srgbClr val="0000FF"/>
                </a:solidFill>
                <a:latin typeface="Consolas"/>
                <a:ea typeface="Consolas"/>
                <a:cs typeface="Consolas"/>
                <a:sym typeface="Consolas"/>
              </a:rPr>
              <a:t> -&gt; </a:t>
            </a:r>
            <a:r>
              <a:rPr lang="en" sz="2000" dirty="0" err="1">
                <a:solidFill>
                  <a:srgbClr val="0000FF"/>
                </a:solidFill>
                <a:latin typeface="Consolas"/>
                <a:ea typeface="Consolas"/>
                <a:cs typeface="Consolas"/>
                <a:sym typeface="Consolas"/>
              </a:rPr>
              <a:t>int</a:t>
            </a:r>
            <a:r>
              <a:rPr lang="en" sz="2000" dirty="0">
                <a:solidFill>
                  <a:srgbClr val="0000FF"/>
                </a:solidFill>
                <a:latin typeface="Consolas"/>
                <a:ea typeface="Consolas"/>
                <a:cs typeface="Consolas"/>
                <a:sym typeface="Consolas"/>
              </a:rPr>
              <a:t>)</a:t>
            </a:r>
          </a:p>
        </p:txBody>
      </p:sp>
      <p:sp>
        <p:nvSpPr>
          <p:cNvPr id="364" name="Shape 364"/>
          <p:cNvSpPr/>
          <p:nvPr/>
        </p:nvSpPr>
        <p:spPr>
          <a:xfrm>
            <a:off x="3715829" y="1985308"/>
            <a:ext cx="1418700" cy="414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dirty="0">
                <a:latin typeface="Consolas"/>
                <a:ea typeface="Consolas"/>
                <a:cs typeface="Consolas"/>
                <a:sym typeface="Consolas"/>
              </a:rPr>
              <a:t>x</a:t>
            </a:r>
          </a:p>
        </p:txBody>
      </p:sp>
      <p:sp>
        <p:nvSpPr>
          <p:cNvPr id="365" name="Shape 365"/>
          <p:cNvSpPr/>
          <p:nvPr/>
        </p:nvSpPr>
        <p:spPr>
          <a:xfrm>
            <a:off x="3715829" y="2594908"/>
            <a:ext cx="1418700" cy="414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a:latin typeface="Consolas"/>
                <a:ea typeface="Consolas"/>
                <a:cs typeface="Consolas"/>
                <a:sym typeface="Consolas"/>
              </a:rPr>
              <a:t>y</a:t>
            </a:r>
          </a:p>
        </p:txBody>
      </p:sp>
      <p:sp>
        <p:nvSpPr>
          <p:cNvPr id="366" name="Shape 366"/>
          <p:cNvSpPr/>
          <p:nvPr/>
        </p:nvSpPr>
        <p:spPr>
          <a:xfrm>
            <a:off x="5760039" y="1985308"/>
            <a:ext cx="1670907" cy="414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a:latin typeface="Consolas"/>
                <a:ea typeface="Consolas"/>
                <a:cs typeface="Consolas"/>
                <a:sym typeface="Consolas"/>
              </a:rPr>
              <a:t>int</a:t>
            </a:r>
          </a:p>
        </p:txBody>
      </p:sp>
      <p:sp>
        <p:nvSpPr>
          <p:cNvPr id="367" name="Shape 367"/>
          <p:cNvSpPr/>
          <p:nvPr/>
        </p:nvSpPr>
        <p:spPr>
          <a:xfrm>
            <a:off x="5760039" y="2594908"/>
            <a:ext cx="1670907" cy="414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a:latin typeface="Consolas"/>
                <a:ea typeface="Consolas"/>
                <a:cs typeface="Consolas"/>
                <a:sym typeface="Consolas"/>
              </a:rPr>
              <a:t>int</a:t>
            </a:r>
          </a:p>
        </p:txBody>
      </p:sp>
      <p:sp>
        <p:nvSpPr>
          <p:cNvPr id="368" name="Shape 368"/>
          <p:cNvSpPr/>
          <p:nvPr/>
        </p:nvSpPr>
        <p:spPr>
          <a:xfrm>
            <a:off x="3715829" y="3405128"/>
            <a:ext cx="1418700" cy="414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a:latin typeface="Consolas"/>
                <a:ea typeface="Consolas"/>
                <a:cs typeface="Consolas"/>
                <a:sym typeface="Consolas"/>
              </a:rPr>
              <a:t>x + y</a:t>
            </a:r>
          </a:p>
        </p:txBody>
      </p:sp>
      <p:sp>
        <p:nvSpPr>
          <p:cNvPr id="369" name="Shape 369"/>
          <p:cNvSpPr/>
          <p:nvPr/>
        </p:nvSpPr>
        <p:spPr>
          <a:xfrm>
            <a:off x="5760039" y="3434428"/>
            <a:ext cx="1670907" cy="414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a:latin typeface="Consolas"/>
                <a:ea typeface="Consolas"/>
                <a:cs typeface="Consolas"/>
                <a:sym typeface="Consolas"/>
              </a:rPr>
              <a:t>int</a:t>
            </a:r>
          </a:p>
        </p:txBody>
      </p:sp>
      <p:sp>
        <p:nvSpPr>
          <p:cNvPr id="370" name="Shape 370"/>
          <p:cNvSpPr/>
          <p:nvPr/>
        </p:nvSpPr>
        <p:spPr>
          <a:xfrm>
            <a:off x="5759953" y="4205228"/>
            <a:ext cx="1670907" cy="414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dirty="0" err="1">
                <a:latin typeface="Consolas"/>
                <a:ea typeface="Consolas"/>
                <a:cs typeface="Consolas"/>
                <a:sym typeface="Consolas"/>
              </a:rPr>
              <a:t>int</a:t>
            </a:r>
            <a:r>
              <a:rPr lang="en" sz="2000" dirty="0">
                <a:latin typeface="Consolas"/>
                <a:ea typeface="Consolas"/>
                <a:cs typeface="Consolas"/>
                <a:sym typeface="Consolas"/>
              </a:rPr>
              <a:t> -&gt; </a:t>
            </a:r>
            <a:r>
              <a:rPr lang="en" sz="2000" dirty="0" err="1">
                <a:latin typeface="Consolas"/>
                <a:ea typeface="Consolas"/>
                <a:cs typeface="Consolas"/>
                <a:sym typeface="Consolas"/>
              </a:rPr>
              <a:t>int</a:t>
            </a:r>
            <a:endParaRPr lang="en" sz="2000" dirty="0">
              <a:latin typeface="Consolas"/>
              <a:ea typeface="Consolas"/>
              <a:cs typeface="Consolas"/>
              <a:sym typeface="Consolas"/>
            </a:endParaRPr>
          </a:p>
        </p:txBody>
      </p:sp>
      <p:cxnSp>
        <p:nvCxnSpPr>
          <p:cNvPr id="15" name="Shape 361"/>
          <p:cNvCxnSpPr/>
          <p:nvPr/>
        </p:nvCxnSpPr>
        <p:spPr>
          <a:xfrm flipV="1">
            <a:off x="549798" y="4846697"/>
            <a:ext cx="8095375" cy="3095"/>
          </a:xfrm>
          <a:prstGeom prst="straightConnector1">
            <a:avLst/>
          </a:prstGeom>
          <a:noFill/>
          <a:ln w="25400" cap="flat" cmpd="sng">
            <a:solidFill>
              <a:srgbClr val="0000FF"/>
            </a:solidFill>
            <a:prstDash val="solid"/>
            <a:round/>
            <a:headEnd type="none" w="lg" len="lg"/>
            <a:tailEnd type="none" w="lg" len="lg"/>
          </a:ln>
        </p:spPr>
      </p:cxnSp>
      <p:cxnSp>
        <p:nvCxnSpPr>
          <p:cNvPr id="16" name="Shape 362"/>
          <p:cNvCxnSpPr/>
          <p:nvPr/>
        </p:nvCxnSpPr>
        <p:spPr>
          <a:xfrm>
            <a:off x="1083671" y="4040593"/>
            <a:ext cx="6485100" cy="0"/>
          </a:xfrm>
          <a:prstGeom prst="straightConnector1">
            <a:avLst/>
          </a:prstGeom>
          <a:noFill/>
          <a:ln w="25400" cap="flat" cmpd="sng">
            <a:solidFill>
              <a:srgbClr val="0000FF"/>
            </a:solidFill>
            <a:prstDash val="solid"/>
            <a:round/>
            <a:headEnd type="none" w="lg" len="lg"/>
            <a:tailEnd type="none" w="lg" len="lg"/>
          </a:ln>
        </p:spPr>
      </p:cxnSp>
      <p:cxnSp>
        <p:nvCxnSpPr>
          <p:cNvPr id="17" name="Shape 363"/>
          <p:cNvCxnSpPr/>
          <p:nvPr/>
        </p:nvCxnSpPr>
        <p:spPr>
          <a:xfrm>
            <a:off x="1083671" y="3233003"/>
            <a:ext cx="6485100" cy="0"/>
          </a:xfrm>
          <a:prstGeom prst="straightConnector1">
            <a:avLst/>
          </a:prstGeom>
          <a:noFill/>
          <a:ln w="25400" cap="flat" cmpd="sng">
            <a:solidFill>
              <a:srgbClr val="0000FF"/>
            </a:solidFill>
            <a:prstDash val="solid"/>
            <a:round/>
            <a:headEnd type="none" w="lg" len="lg"/>
            <a:tailEnd type="none" w="lg" len="lg"/>
          </a:ln>
        </p:spPr>
      </p:cxn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7" name="Shape 377"/>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Back to the Original Example</a:t>
            </a:r>
          </a:p>
        </p:txBody>
      </p:sp>
      <p:sp>
        <p:nvSpPr>
          <p:cNvPr id="7" name="Shape 106"/>
          <p:cNvSpPr txBox="1">
            <a:spLocks noGrp="1"/>
          </p:cNvSpPr>
          <p:nvPr>
            <p:ph idx="1"/>
          </p:nvPr>
        </p:nvSpPr>
        <p:spPr>
          <a:xfrm>
            <a:off x="4176201" y="1902425"/>
            <a:ext cx="4723499" cy="3722400"/>
          </a:xfrm>
          <a:prstGeom prst="rect">
            <a:avLst/>
          </a:prstGeom>
          <a:noFill/>
          <a:ln>
            <a:noFill/>
          </a:ln>
        </p:spPr>
        <p:txBody>
          <a:bodyPr lIns="91425" tIns="45700" rIns="91425" bIns="45700" anchor="t" anchorCtr="0">
            <a:noAutofit/>
          </a:bodyPr>
          <a:lstStyle/>
          <a:p>
            <a:pPr marL="0" indent="0">
              <a:spcBef>
                <a:spcPts val="0"/>
              </a:spcBef>
              <a:spcAft>
                <a:spcPts val="0"/>
              </a:spcAft>
              <a:buNone/>
            </a:pPr>
            <a:r>
              <a:rPr lang="en" sz="1800" dirty="0">
                <a:solidFill>
                  <a:srgbClr val="000000"/>
                </a:solidFill>
                <a:latin typeface="Consolas"/>
                <a:ea typeface="Consolas"/>
                <a:cs typeface="Consolas"/>
                <a:sym typeface="Consolas"/>
              </a:rPr>
              <a:t>prompt$</a:t>
            </a:r>
            <a:r>
              <a:rPr lang="en" sz="1800" dirty="0">
                <a:solidFill>
                  <a:srgbClr val="0000FF"/>
                </a:solidFill>
                <a:latin typeface="Consolas"/>
                <a:ea typeface="Consolas"/>
                <a:cs typeface="Consolas"/>
                <a:sym typeface="Consolas"/>
              </a:rPr>
              <a:t> </a:t>
            </a:r>
            <a:r>
              <a:rPr lang="en" sz="1800" dirty="0" err="1">
                <a:solidFill>
                  <a:srgbClr val="0000FF"/>
                </a:solidFill>
                <a:latin typeface="Consolas"/>
                <a:ea typeface="Consolas"/>
                <a:cs typeface="Consolas"/>
                <a:sym typeface="Consolas"/>
              </a:rPr>
              <a:t>javac</a:t>
            </a:r>
            <a:r>
              <a:rPr lang="en" sz="1800" dirty="0">
                <a:solidFill>
                  <a:srgbClr val="0000FF"/>
                </a:solidFill>
                <a:latin typeface="Consolas"/>
                <a:ea typeface="Consolas"/>
                <a:cs typeface="Consolas"/>
                <a:sym typeface="Consolas"/>
              </a:rPr>
              <a:t> </a:t>
            </a:r>
            <a:r>
              <a:rPr lang="en" sz="1800" dirty="0" err="1">
                <a:solidFill>
                  <a:srgbClr val="0000FF"/>
                </a:solidFill>
                <a:latin typeface="Consolas"/>
                <a:ea typeface="Consolas"/>
                <a:cs typeface="Consolas"/>
                <a:sym typeface="Consolas"/>
              </a:rPr>
              <a:t>T.java</a:t>
            </a:r>
            <a:br>
              <a:rPr lang="en-US" sz="1800" dirty="0">
                <a:solidFill>
                  <a:srgbClr val="0000FF"/>
                </a:solidFill>
                <a:latin typeface="Consolas"/>
                <a:ea typeface="Consolas"/>
                <a:cs typeface="Consolas"/>
                <a:sym typeface="Consolas"/>
              </a:rPr>
            </a:br>
            <a:br>
              <a:rPr lang="en" sz="1800" dirty="0">
                <a:solidFill>
                  <a:srgbClr val="0000FF"/>
                </a:solidFill>
                <a:latin typeface="Consolas"/>
                <a:ea typeface="Consolas"/>
                <a:cs typeface="Consolas"/>
                <a:sym typeface="Consolas"/>
              </a:rPr>
            </a:br>
            <a:r>
              <a:rPr lang="en" sz="1800" dirty="0">
                <a:solidFill>
                  <a:srgbClr val="FF0000"/>
                </a:solidFill>
                <a:latin typeface="Consolas"/>
                <a:ea typeface="Consolas"/>
                <a:cs typeface="Consolas"/>
                <a:sym typeface="Consolas"/>
              </a:rPr>
              <a:t>T.java:4: error: incompatible types</a:t>
            </a:r>
          </a:p>
          <a:p>
            <a:pPr marL="0" indent="-69850">
              <a:spcBef>
                <a:spcPts val="0"/>
              </a:spcBef>
              <a:spcAft>
                <a:spcPts val="0"/>
              </a:spcAft>
              <a:buSzPct val="61111"/>
              <a:buNone/>
            </a:pPr>
            <a:r>
              <a:rPr lang="en" sz="1800" dirty="0">
                <a:solidFill>
                  <a:srgbClr val="FF0000"/>
                </a:solidFill>
                <a:latin typeface="Consolas"/>
                <a:ea typeface="Consolas"/>
                <a:cs typeface="Consolas"/>
                <a:sym typeface="Consolas"/>
              </a:rPr>
              <a:t>         if (a)</a:t>
            </a:r>
          </a:p>
          <a:p>
            <a:pPr marL="0" indent="-69850">
              <a:spcBef>
                <a:spcPts val="0"/>
              </a:spcBef>
              <a:spcAft>
                <a:spcPts val="0"/>
              </a:spcAft>
              <a:buSzPct val="61111"/>
              <a:buNone/>
            </a:pPr>
            <a:r>
              <a:rPr lang="en" sz="1800" dirty="0">
                <a:solidFill>
                  <a:srgbClr val="FF0000"/>
                </a:solidFill>
                <a:latin typeface="Consolas"/>
                <a:ea typeface="Consolas"/>
                <a:cs typeface="Consolas"/>
                <a:sym typeface="Consolas"/>
              </a:rPr>
              <a:t>             ^</a:t>
            </a:r>
          </a:p>
          <a:p>
            <a:pPr marL="0" indent="-69850">
              <a:spcBef>
                <a:spcPts val="0"/>
              </a:spcBef>
              <a:spcAft>
                <a:spcPts val="0"/>
              </a:spcAft>
              <a:buSzPct val="61111"/>
              <a:buNone/>
            </a:pPr>
            <a:r>
              <a:rPr lang="en" sz="1800" dirty="0">
                <a:solidFill>
                  <a:srgbClr val="FF0000"/>
                </a:solidFill>
                <a:latin typeface="Consolas"/>
                <a:ea typeface="Consolas"/>
                <a:cs typeface="Consolas"/>
                <a:sym typeface="Consolas"/>
              </a:rPr>
              <a:t>    required: </a:t>
            </a:r>
            <a:r>
              <a:rPr lang="en" sz="1800" dirty="0" err="1">
                <a:solidFill>
                  <a:srgbClr val="FF0000"/>
                </a:solidFill>
                <a:latin typeface="Consolas"/>
                <a:ea typeface="Consolas"/>
                <a:cs typeface="Consolas"/>
                <a:sym typeface="Consolas"/>
              </a:rPr>
              <a:t>boolean</a:t>
            </a:r>
            <a:endParaRPr lang="en" sz="1800" dirty="0">
              <a:solidFill>
                <a:srgbClr val="FF0000"/>
              </a:solidFill>
              <a:latin typeface="Consolas"/>
              <a:ea typeface="Consolas"/>
              <a:cs typeface="Consolas"/>
              <a:sym typeface="Consolas"/>
            </a:endParaRPr>
          </a:p>
          <a:p>
            <a:pPr marL="0" indent="0">
              <a:spcBef>
                <a:spcPts val="0"/>
              </a:spcBef>
              <a:spcAft>
                <a:spcPts val="0"/>
              </a:spcAft>
              <a:buNone/>
            </a:pPr>
            <a:r>
              <a:rPr lang="en" sz="1800" dirty="0">
                <a:solidFill>
                  <a:srgbClr val="FF0000"/>
                </a:solidFill>
                <a:latin typeface="Consolas"/>
                <a:ea typeface="Consolas"/>
                <a:cs typeface="Consolas"/>
                <a:sym typeface="Consolas"/>
              </a:rPr>
              <a:t>    found:    float</a:t>
            </a:r>
          </a:p>
          <a:p>
            <a:pPr marL="0" indent="-69850">
              <a:spcBef>
                <a:spcPts val="0"/>
              </a:spcBef>
              <a:spcAft>
                <a:spcPts val="0"/>
              </a:spcAft>
              <a:buSzPct val="61111"/>
              <a:buNone/>
            </a:pPr>
            <a:r>
              <a:rPr lang="en" sz="1800" dirty="0">
                <a:solidFill>
                  <a:srgbClr val="FF0000"/>
                </a:solidFill>
                <a:latin typeface="Consolas"/>
                <a:ea typeface="Consolas"/>
                <a:cs typeface="Consolas"/>
                <a:sym typeface="Consolas"/>
              </a:rPr>
              <a:t>T.java:7: error: incompatible types</a:t>
            </a:r>
          </a:p>
          <a:p>
            <a:pPr marL="0" indent="-69850">
              <a:spcBef>
                <a:spcPts val="0"/>
              </a:spcBef>
              <a:spcAft>
                <a:spcPts val="0"/>
              </a:spcAft>
              <a:buSzPct val="61111"/>
              <a:buNone/>
            </a:pPr>
            <a:r>
              <a:rPr lang="en" sz="1800" dirty="0">
                <a:solidFill>
                  <a:srgbClr val="FF0000"/>
                </a:solidFill>
                <a:latin typeface="Consolas"/>
                <a:ea typeface="Consolas"/>
                <a:cs typeface="Consolas"/>
                <a:sym typeface="Consolas"/>
              </a:rPr>
              <a:t>             return c;</a:t>
            </a:r>
          </a:p>
          <a:p>
            <a:pPr marL="0" indent="-69850">
              <a:spcBef>
                <a:spcPts val="0"/>
              </a:spcBef>
              <a:spcAft>
                <a:spcPts val="0"/>
              </a:spcAft>
              <a:buSzPct val="61111"/>
              <a:buNone/>
            </a:pPr>
            <a:r>
              <a:rPr lang="en" sz="1800" dirty="0">
                <a:solidFill>
                  <a:srgbClr val="FF0000"/>
                </a:solidFill>
                <a:latin typeface="Consolas"/>
                <a:ea typeface="Consolas"/>
                <a:cs typeface="Consolas"/>
                <a:sym typeface="Consolas"/>
              </a:rPr>
              <a:t>                    ^</a:t>
            </a:r>
          </a:p>
          <a:p>
            <a:pPr marL="0" indent="-69850">
              <a:spcBef>
                <a:spcPts val="0"/>
              </a:spcBef>
              <a:spcAft>
                <a:spcPts val="0"/>
              </a:spcAft>
              <a:buSzPct val="61111"/>
              <a:buNone/>
            </a:pPr>
            <a:r>
              <a:rPr lang="en" sz="1800" dirty="0">
                <a:solidFill>
                  <a:srgbClr val="FF0000"/>
                </a:solidFill>
                <a:latin typeface="Consolas"/>
                <a:ea typeface="Consolas"/>
                <a:cs typeface="Consolas"/>
                <a:sym typeface="Consolas"/>
              </a:rPr>
              <a:t>    required: </a:t>
            </a:r>
            <a:r>
              <a:rPr lang="en" sz="1800" dirty="0" err="1">
                <a:solidFill>
                  <a:srgbClr val="FF0000"/>
                </a:solidFill>
                <a:latin typeface="Consolas"/>
                <a:ea typeface="Consolas"/>
                <a:cs typeface="Consolas"/>
                <a:sym typeface="Consolas"/>
              </a:rPr>
              <a:t>int</a:t>
            </a:r>
            <a:endParaRPr lang="en" sz="1800" dirty="0">
              <a:solidFill>
                <a:srgbClr val="FF0000"/>
              </a:solidFill>
              <a:latin typeface="Consolas"/>
              <a:ea typeface="Consolas"/>
              <a:cs typeface="Consolas"/>
              <a:sym typeface="Consolas"/>
            </a:endParaRPr>
          </a:p>
          <a:p>
            <a:pPr marL="0" indent="0">
              <a:spcBef>
                <a:spcPts val="0"/>
              </a:spcBef>
              <a:spcAft>
                <a:spcPts val="0"/>
              </a:spcAft>
              <a:buNone/>
            </a:pPr>
            <a:r>
              <a:rPr lang="en" sz="1800" dirty="0">
                <a:solidFill>
                  <a:srgbClr val="FF0000"/>
                </a:solidFill>
                <a:latin typeface="Consolas"/>
                <a:ea typeface="Consolas"/>
                <a:cs typeface="Consolas"/>
                <a:sym typeface="Consolas"/>
              </a:rPr>
              <a:t>    found:    </a:t>
            </a:r>
            <a:r>
              <a:rPr lang="en" sz="1800" dirty="0" err="1">
                <a:solidFill>
                  <a:srgbClr val="FF0000"/>
                </a:solidFill>
                <a:latin typeface="Consolas"/>
                <a:ea typeface="Consolas"/>
                <a:cs typeface="Consolas"/>
                <a:sym typeface="Consolas"/>
              </a:rPr>
              <a:t>int</a:t>
            </a:r>
            <a:r>
              <a:rPr lang="en" sz="1800" dirty="0">
                <a:solidFill>
                  <a:srgbClr val="FF0000"/>
                </a:solidFill>
                <a:latin typeface="Consolas"/>
                <a:ea typeface="Consolas"/>
                <a:cs typeface="Consolas"/>
                <a:sym typeface="Consolas"/>
              </a:rPr>
              <a:t>[]</a:t>
            </a:r>
          </a:p>
          <a:p>
            <a:pPr marL="0" indent="-69850">
              <a:spcBef>
                <a:spcPts val="0"/>
              </a:spcBef>
              <a:spcAft>
                <a:spcPts val="0"/>
              </a:spcAft>
              <a:buSzPct val="61111"/>
              <a:buNone/>
            </a:pPr>
            <a:r>
              <a:rPr lang="en" sz="1800" dirty="0">
                <a:solidFill>
                  <a:srgbClr val="FF0000"/>
                </a:solidFill>
                <a:latin typeface="Consolas"/>
                <a:ea typeface="Consolas"/>
                <a:cs typeface="Consolas"/>
                <a:sym typeface="Consolas"/>
              </a:rPr>
              <a:t>2 errors</a:t>
            </a:r>
          </a:p>
        </p:txBody>
      </p:sp>
      <p:sp>
        <p:nvSpPr>
          <p:cNvPr id="8" name="Shape 107"/>
          <p:cNvSpPr txBox="1">
            <a:spLocks/>
          </p:cNvSpPr>
          <p:nvPr/>
        </p:nvSpPr>
        <p:spPr>
          <a:xfrm>
            <a:off x="407788" y="2000125"/>
            <a:ext cx="3513138" cy="2984500"/>
          </a:xfrm>
          <a:prstGeom prst="rect">
            <a:avLst/>
          </a:prstGeom>
          <a:noFill/>
          <a:ln w="9525" cap="flat" cmpd="sng">
            <a:solidFill>
              <a:srgbClr val="000000"/>
            </a:solidFill>
            <a:prstDash val="solid"/>
            <a:round/>
            <a:headEnd type="none" w="med" len="med"/>
            <a:tailEnd type="none" w="med" len="med"/>
          </a:ln>
        </p:spPr>
        <p:txBody>
          <a:bodyPr vert="horz" lIns="91425" tIns="45700" rIns="91425" bIns="45700" rtlCol="0" anchor="t" anchorCtr="0">
            <a:noAutofit/>
          </a:bodyPr>
          <a:lstStyle>
            <a:lvl1pPr marL="342900" indent="-342900" algn="l" defTabSz="457200" rtl="0" eaLnBrk="1" latinLnBrk="0" hangingPunct="1">
              <a:spcBef>
                <a:spcPct val="20000"/>
              </a:spcBef>
              <a:buFont typeface="Arial"/>
              <a:buChar char="•"/>
              <a:defRPr sz="2400" kern="1200" baseline="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 sz="1800">
                <a:solidFill>
                  <a:srgbClr val="0000FF"/>
                </a:solidFill>
                <a:latin typeface="Consolas"/>
                <a:ea typeface="Consolas"/>
                <a:cs typeface="Consolas"/>
                <a:sym typeface="Consolas"/>
              </a:rPr>
              <a:t>1: class T {</a:t>
            </a:r>
            <a:endParaRPr lang="en-US" sz="1800">
              <a:solidFill>
                <a:srgbClr val="0000FF"/>
              </a:solidFill>
              <a:latin typeface="Consolas"/>
              <a:ea typeface="Consolas"/>
              <a:cs typeface="Consolas"/>
              <a:sym typeface="Consolas"/>
            </a:endParaRPr>
          </a:p>
          <a:p>
            <a:pPr marL="0" indent="0">
              <a:buFont typeface="Arial"/>
              <a:buNone/>
            </a:pPr>
            <a:r>
              <a:rPr lang="en" sz="1800">
                <a:solidFill>
                  <a:srgbClr val="0000FF"/>
                </a:solidFill>
                <a:latin typeface="Consolas"/>
                <a:ea typeface="Consolas"/>
                <a:cs typeface="Consolas"/>
                <a:sym typeface="Consolas"/>
              </a:rPr>
              <a:t>2:   int f(float a, int b,</a:t>
            </a:r>
            <a:br>
              <a:rPr lang="en" sz="1800">
                <a:solidFill>
                  <a:srgbClr val="0000FF"/>
                </a:solidFill>
                <a:latin typeface="Consolas"/>
                <a:ea typeface="Consolas"/>
                <a:cs typeface="Consolas"/>
                <a:sym typeface="Consolas"/>
              </a:rPr>
            </a:br>
            <a:r>
              <a:rPr lang="en" sz="1800">
                <a:solidFill>
                  <a:srgbClr val="0000FF"/>
                </a:solidFill>
                <a:latin typeface="Consolas"/>
                <a:ea typeface="Consolas"/>
                <a:cs typeface="Consolas"/>
                <a:sym typeface="Consolas"/>
              </a:rPr>
              <a:t>3:         int[] c) {</a:t>
            </a:r>
            <a:endParaRPr lang="en-US" sz="1800">
              <a:solidFill>
                <a:srgbClr val="0000FF"/>
              </a:solidFill>
              <a:latin typeface="Consolas"/>
              <a:ea typeface="Consolas"/>
              <a:cs typeface="Consolas"/>
              <a:sym typeface="Consolas"/>
            </a:endParaRPr>
          </a:p>
          <a:p>
            <a:pPr marL="0" indent="0">
              <a:buFont typeface="Arial"/>
              <a:buNone/>
            </a:pPr>
            <a:r>
              <a:rPr lang="en" sz="1800">
                <a:solidFill>
                  <a:srgbClr val="0000FF"/>
                </a:solidFill>
                <a:latin typeface="Consolas"/>
                <a:ea typeface="Consolas"/>
                <a:cs typeface="Consolas"/>
                <a:sym typeface="Consolas"/>
              </a:rPr>
              <a:t>4:     if (a)</a:t>
            </a:r>
            <a:endParaRPr lang="en-US" sz="1800">
              <a:solidFill>
                <a:srgbClr val="0000FF"/>
              </a:solidFill>
              <a:latin typeface="Consolas"/>
              <a:ea typeface="Consolas"/>
              <a:cs typeface="Consolas"/>
              <a:sym typeface="Consolas"/>
            </a:endParaRPr>
          </a:p>
          <a:p>
            <a:pPr marL="0" indent="0">
              <a:buFont typeface="Arial"/>
              <a:buNone/>
            </a:pPr>
            <a:r>
              <a:rPr lang="en" sz="1800">
                <a:solidFill>
                  <a:srgbClr val="0000FF"/>
                </a:solidFill>
                <a:latin typeface="Consolas"/>
                <a:ea typeface="Consolas"/>
                <a:cs typeface="Consolas"/>
                <a:sym typeface="Consolas"/>
              </a:rPr>
              <a:t>5:        return b;</a:t>
            </a:r>
            <a:br>
              <a:rPr lang="en" sz="1800">
                <a:solidFill>
                  <a:srgbClr val="0000FF"/>
                </a:solidFill>
                <a:latin typeface="Consolas"/>
                <a:ea typeface="Consolas"/>
                <a:cs typeface="Consolas"/>
                <a:sym typeface="Consolas"/>
              </a:rPr>
            </a:br>
            <a:r>
              <a:rPr lang="en" sz="1800">
                <a:solidFill>
                  <a:srgbClr val="0000FF"/>
                </a:solidFill>
                <a:latin typeface="Consolas"/>
                <a:ea typeface="Consolas"/>
                <a:cs typeface="Consolas"/>
                <a:sym typeface="Consolas"/>
              </a:rPr>
              <a:t>6:     else</a:t>
            </a:r>
            <a:endParaRPr lang="en-US" sz="1800">
              <a:solidFill>
                <a:srgbClr val="0000FF"/>
              </a:solidFill>
              <a:latin typeface="Consolas"/>
              <a:ea typeface="Consolas"/>
              <a:cs typeface="Consolas"/>
              <a:sym typeface="Consolas"/>
            </a:endParaRPr>
          </a:p>
          <a:p>
            <a:pPr marL="0" indent="0">
              <a:buFont typeface="Arial"/>
              <a:buNone/>
            </a:pPr>
            <a:r>
              <a:rPr lang="en" sz="1800">
                <a:solidFill>
                  <a:srgbClr val="0000FF"/>
                </a:solidFill>
                <a:latin typeface="Consolas"/>
                <a:ea typeface="Consolas"/>
                <a:cs typeface="Consolas"/>
                <a:sym typeface="Consolas"/>
              </a:rPr>
              <a:t>7:        return c;</a:t>
            </a:r>
            <a:br>
              <a:rPr lang="en" sz="1800">
                <a:solidFill>
                  <a:srgbClr val="0000FF"/>
                </a:solidFill>
                <a:latin typeface="Consolas"/>
                <a:ea typeface="Consolas"/>
                <a:cs typeface="Consolas"/>
                <a:sym typeface="Consolas"/>
              </a:rPr>
            </a:br>
            <a:r>
              <a:rPr lang="en" sz="1800">
                <a:solidFill>
                  <a:srgbClr val="0000FF"/>
                </a:solidFill>
                <a:latin typeface="Consolas"/>
                <a:ea typeface="Consolas"/>
                <a:cs typeface="Consolas"/>
                <a:sym typeface="Consolas"/>
              </a:rPr>
              <a:t>8:   }</a:t>
            </a:r>
            <a:br>
              <a:rPr lang="en" sz="1800">
                <a:solidFill>
                  <a:srgbClr val="0000FF"/>
                </a:solidFill>
                <a:latin typeface="Consolas"/>
                <a:ea typeface="Consolas"/>
                <a:cs typeface="Consolas"/>
                <a:sym typeface="Consolas"/>
              </a:rPr>
            </a:br>
            <a:r>
              <a:rPr lang="en" sz="1800">
                <a:solidFill>
                  <a:srgbClr val="0000FF"/>
                </a:solidFill>
                <a:latin typeface="Consolas"/>
                <a:ea typeface="Consolas"/>
                <a:cs typeface="Consolas"/>
                <a:sym typeface="Consolas"/>
              </a:rPr>
              <a:t>9: }</a:t>
            </a:r>
            <a:endParaRPr lang="en" sz="1800" dirty="0">
              <a:solidFill>
                <a:srgbClr val="0000FF"/>
              </a:solidFill>
              <a:latin typeface="Consolas"/>
              <a:ea typeface="Consolas"/>
              <a:cs typeface="Consolas"/>
              <a:sym typeface="Consolas"/>
            </a:endParaRPr>
          </a:p>
        </p:txBody>
      </p:sp>
      <p:sp>
        <p:nvSpPr>
          <p:cNvPr id="9" name="Shape 109"/>
          <p:cNvSpPr txBox="1"/>
          <p:nvPr/>
        </p:nvSpPr>
        <p:spPr>
          <a:xfrm>
            <a:off x="642500" y="5007775"/>
            <a:ext cx="3000000" cy="431100"/>
          </a:xfrm>
          <a:prstGeom prst="rect">
            <a:avLst/>
          </a:prstGeom>
          <a:noFill/>
          <a:ln>
            <a:noFill/>
          </a:ln>
        </p:spPr>
        <p:txBody>
          <a:bodyPr lIns="91425" tIns="91425" rIns="91425" bIns="91425" anchor="ctr" anchorCtr="0">
            <a:noAutofit/>
          </a:bodyPr>
          <a:lstStyle/>
          <a:p>
            <a:pPr algn="ctr">
              <a:lnSpc>
                <a:spcPct val="115000"/>
              </a:lnSpc>
            </a:pPr>
            <a:r>
              <a:rPr lang="en" sz="2600" dirty="0">
                <a:latin typeface="Calibri Regular" charset="0"/>
                <a:ea typeface="Calibri Regular" charset="0"/>
                <a:cs typeface="Calibri Regular" charset="0"/>
                <a:sym typeface="Shadows Into Light"/>
              </a:rPr>
              <a:t>File </a:t>
            </a:r>
            <a:r>
              <a:rPr lang="en" sz="2200" dirty="0" err="1">
                <a:latin typeface="Consolas"/>
                <a:ea typeface="Consolas"/>
                <a:cs typeface="Consolas"/>
                <a:sym typeface="Consolas"/>
              </a:rPr>
              <a:t>T.java</a:t>
            </a:r>
            <a:endParaRPr lang="en" sz="2200" dirty="0">
              <a:latin typeface="Consolas"/>
              <a:ea typeface="Consolas"/>
              <a:cs typeface="Consolas"/>
              <a:sym typeface="Consolas"/>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4" name="Shape 384"/>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A More Complex Rule</a:t>
            </a:r>
          </a:p>
        </p:txBody>
      </p:sp>
      <p:sp>
        <p:nvSpPr>
          <p:cNvPr id="383" name="Shape 383"/>
          <p:cNvSpPr txBox="1">
            <a:spLocks noGrp="1"/>
          </p:cNvSpPr>
          <p:nvPr>
            <p:ph idx="1"/>
          </p:nvPr>
        </p:nvSpPr>
        <p:spPr>
          <a:xfrm>
            <a:off x="157157" y="1779127"/>
            <a:ext cx="7290230" cy="2421393"/>
          </a:xfrm>
          <a:prstGeom prst="rect">
            <a:avLst/>
          </a:prstGeom>
          <a:noFill/>
          <a:ln>
            <a:noFill/>
          </a:ln>
        </p:spPr>
        <p:txBody>
          <a:bodyPr lIns="91425" tIns="45700" rIns="91425" bIns="45700" anchor="t" anchorCtr="0">
            <a:noAutofit/>
          </a:bodyPr>
          <a:lstStyle/>
          <a:p>
            <a:pPr marL="0" indent="0" algn="ctr">
              <a:spcAft>
                <a:spcPts val="0"/>
              </a:spcAft>
              <a:buNone/>
            </a:pPr>
            <a:r>
              <a:rPr lang="en" sz="2400" dirty="0">
                <a:solidFill>
                  <a:srgbClr val="0000FF"/>
                </a:solidFill>
                <a:latin typeface="Consolas"/>
                <a:ea typeface="Consolas"/>
                <a:cs typeface="Consolas"/>
                <a:sym typeface="Consolas"/>
              </a:rPr>
              <a:t>  A |- e0 : bool</a:t>
            </a:r>
          </a:p>
          <a:p>
            <a:pPr marL="0" indent="0" algn="ctr">
              <a:buNone/>
            </a:pPr>
            <a:r>
              <a:rPr lang="en" sz="2400" dirty="0">
                <a:solidFill>
                  <a:srgbClr val="0000FF"/>
                </a:solidFill>
                <a:latin typeface="Consolas"/>
                <a:ea typeface="Consolas"/>
                <a:cs typeface="Consolas"/>
                <a:sym typeface="Consolas"/>
              </a:rPr>
              <a:t>A |- e1 : t1</a:t>
            </a:r>
          </a:p>
          <a:p>
            <a:pPr marL="0" indent="0" algn="ctr">
              <a:buNone/>
            </a:pPr>
            <a:r>
              <a:rPr lang="en" sz="2400" dirty="0">
                <a:solidFill>
                  <a:srgbClr val="0000FF"/>
                </a:solidFill>
                <a:latin typeface="Consolas"/>
                <a:ea typeface="Consolas"/>
                <a:cs typeface="Consolas"/>
                <a:sym typeface="Consolas"/>
              </a:rPr>
              <a:t>A |- e2 : t2</a:t>
            </a:r>
          </a:p>
          <a:p>
            <a:pPr marL="0" indent="0" algn="ctr">
              <a:buNone/>
            </a:pPr>
            <a:r>
              <a:rPr lang="en" sz="2400" dirty="0">
                <a:solidFill>
                  <a:srgbClr val="0000FF"/>
                </a:solidFill>
                <a:latin typeface="Consolas"/>
                <a:ea typeface="Consolas"/>
                <a:cs typeface="Consolas"/>
                <a:sym typeface="Consolas"/>
              </a:rPr>
              <a:t>t1 = t2</a:t>
            </a:r>
            <a:br>
              <a:rPr lang="en-US" sz="2400" dirty="0">
                <a:solidFill>
                  <a:srgbClr val="0000FF"/>
                </a:solidFill>
                <a:latin typeface="Consolas"/>
                <a:ea typeface="Consolas"/>
                <a:cs typeface="Consolas"/>
                <a:sym typeface="Consolas"/>
              </a:rPr>
            </a:br>
            <a:endParaRPr sz="2000" baseline="-25000" dirty="0">
              <a:solidFill>
                <a:srgbClr val="0000FF"/>
              </a:solidFill>
              <a:latin typeface="Consolas"/>
              <a:ea typeface="Consolas"/>
              <a:cs typeface="Consolas"/>
              <a:sym typeface="Consolas"/>
            </a:endParaRPr>
          </a:p>
          <a:p>
            <a:pPr marL="0" indent="-69850" algn="ctr">
              <a:buSzPct val="45833"/>
              <a:buNone/>
            </a:pPr>
            <a:r>
              <a:rPr lang="en" sz="2400" dirty="0">
                <a:solidFill>
                  <a:srgbClr val="0000FF"/>
                </a:solidFill>
                <a:latin typeface="Consolas"/>
                <a:ea typeface="Consolas"/>
                <a:cs typeface="Consolas"/>
                <a:sym typeface="Consolas"/>
              </a:rPr>
              <a:t>A |- if e0 then e1 else e2 : t1</a:t>
            </a:r>
          </a:p>
          <a:p>
            <a:pPr marL="0" indent="0" algn="ctr">
              <a:spcAft>
                <a:spcPts val="0"/>
              </a:spcAft>
              <a:buNone/>
            </a:pPr>
            <a:endParaRPr sz="2600" i="1" dirty="0">
              <a:solidFill>
                <a:srgbClr val="000000"/>
              </a:solidFill>
              <a:latin typeface="Consolas"/>
              <a:ea typeface="Consolas"/>
              <a:cs typeface="Consolas"/>
              <a:sym typeface="Consolas"/>
            </a:endParaRPr>
          </a:p>
        </p:txBody>
      </p:sp>
      <p:cxnSp>
        <p:nvCxnSpPr>
          <p:cNvPr id="385" name="Shape 385"/>
          <p:cNvCxnSpPr/>
          <p:nvPr/>
        </p:nvCxnSpPr>
        <p:spPr>
          <a:xfrm>
            <a:off x="1033134" y="3630430"/>
            <a:ext cx="5427600" cy="5100"/>
          </a:xfrm>
          <a:prstGeom prst="straightConnector1">
            <a:avLst/>
          </a:prstGeom>
          <a:noFill/>
          <a:ln w="25400" cap="flat" cmpd="sng">
            <a:solidFill>
              <a:srgbClr val="0000FF"/>
            </a:solidFill>
            <a:prstDash val="solid"/>
            <a:round/>
            <a:headEnd type="none" w="lg" len="lg"/>
            <a:tailEnd type="none" w="lg" len="lg"/>
          </a:ln>
        </p:spPr>
      </p:cxnSp>
      <p:sp>
        <p:nvSpPr>
          <p:cNvPr id="386" name="Shape 386"/>
          <p:cNvSpPr txBox="1"/>
          <p:nvPr/>
        </p:nvSpPr>
        <p:spPr>
          <a:xfrm>
            <a:off x="6695328" y="3268808"/>
            <a:ext cx="2002200" cy="486000"/>
          </a:xfrm>
          <a:prstGeom prst="rect">
            <a:avLst/>
          </a:prstGeom>
          <a:noFill/>
          <a:ln>
            <a:noFill/>
          </a:ln>
        </p:spPr>
        <p:txBody>
          <a:bodyPr lIns="91425" tIns="91425" rIns="91425" bIns="91425" anchor="t" anchorCtr="0">
            <a:noAutofit/>
          </a:bodyPr>
          <a:lstStyle/>
          <a:p>
            <a:r>
              <a:rPr lang="en" sz="2600" dirty="0">
                <a:solidFill>
                  <a:schemeClr val="accent6"/>
                </a:solidFill>
                <a:latin typeface="Calibri Regular" charset="0"/>
                <a:ea typeface="Calibri Regular" charset="0"/>
                <a:cs typeface="Calibri Regular" charset="0"/>
                <a:sym typeface="Shadows Into Light"/>
              </a:rPr>
              <a:t>[If-Then-Else]</a:t>
            </a:r>
          </a:p>
        </p:txBody>
      </p:sp>
      <p:sp>
        <p:nvSpPr>
          <p:cNvPr id="387" name="Shape 387"/>
          <p:cNvSpPr txBox="1"/>
          <p:nvPr/>
        </p:nvSpPr>
        <p:spPr>
          <a:xfrm>
            <a:off x="721837" y="4627125"/>
            <a:ext cx="7918546" cy="857400"/>
          </a:xfrm>
          <a:prstGeom prst="rect">
            <a:avLst/>
          </a:prstGeom>
          <a:noFill/>
          <a:ln>
            <a:noFill/>
          </a:ln>
        </p:spPr>
        <p:txBody>
          <a:bodyPr lIns="91425" tIns="91425" rIns="91425" bIns="91425" anchor="ctr" anchorCtr="0">
            <a:noAutofit/>
          </a:bodyPr>
          <a:lstStyle/>
          <a:p>
            <a:pPr>
              <a:lnSpc>
                <a:spcPct val="115000"/>
              </a:lnSpc>
            </a:pPr>
            <a:r>
              <a:rPr lang="en" sz="3000" dirty="0">
                <a:solidFill>
                  <a:schemeClr val="dk1"/>
                </a:solidFill>
                <a:latin typeface="+mn-lt"/>
                <a:ea typeface="Calibri Regular" charset="0"/>
                <a:cs typeface="Calibri Regular" charset="0"/>
                <a:sym typeface="Shadows Into Light"/>
              </a:rPr>
              <a:t>We’ll use this rule to illustrate several ideas . . .</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13" name="Shape 418"/>
          <p:cNvSpPr txBox="1">
            <a:spLocks noGrp="1"/>
          </p:cNvSpPr>
          <p:nvPr>
            <p:ph idx="1"/>
          </p:nvPr>
        </p:nvSpPr>
        <p:spPr>
          <a:xfrm>
            <a:off x="285760" y="1537517"/>
            <a:ext cx="4814800" cy="2099999"/>
          </a:xfrm>
          <a:prstGeom prst="rect">
            <a:avLst/>
          </a:prstGeom>
          <a:noFill/>
          <a:ln>
            <a:noFill/>
          </a:ln>
        </p:spPr>
        <p:txBody>
          <a:bodyPr lIns="91425" tIns="45700" rIns="91425" bIns="45700" anchor="t" anchorCtr="0">
            <a:noAutofit/>
          </a:bodyPr>
          <a:lstStyle/>
          <a:p>
            <a:pPr marL="0" indent="0" algn="ctr">
              <a:spcAft>
                <a:spcPts val="0"/>
              </a:spcAft>
              <a:buNone/>
            </a:pPr>
            <a:r>
              <a:rPr lang="en" sz="2000" dirty="0">
                <a:solidFill>
                  <a:srgbClr val="0000FF"/>
                </a:solidFill>
                <a:latin typeface="Consolas"/>
                <a:ea typeface="Consolas"/>
                <a:cs typeface="Consolas"/>
                <a:sym typeface="Consolas"/>
              </a:rPr>
              <a:t>  A |- e0 : </a:t>
            </a:r>
            <a:r>
              <a:rPr lang="en" sz="2000" dirty="0" err="1">
                <a:solidFill>
                  <a:srgbClr val="0000FF"/>
                </a:solidFill>
                <a:latin typeface="Consolas"/>
                <a:ea typeface="Consolas"/>
                <a:cs typeface="Consolas"/>
                <a:sym typeface="Consolas"/>
              </a:rPr>
              <a:t>bool</a:t>
            </a:r>
            <a:endParaRPr lang="en-US" sz="2000" dirty="0">
              <a:solidFill>
                <a:srgbClr val="0000FF"/>
              </a:solidFill>
              <a:latin typeface="Consolas"/>
              <a:ea typeface="Consolas"/>
              <a:cs typeface="Consolas"/>
              <a:sym typeface="Consolas"/>
            </a:endParaRPr>
          </a:p>
          <a:p>
            <a:pPr marL="0" indent="0" algn="ctr">
              <a:spcAft>
                <a:spcPts val="0"/>
              </a:spcAft>
              <a:buNone/>
            </a:pPr>
            <a:r>
              <a:rPr lang="en" sz="2000" dirty="0">
                <a:solidFill>
                  <a:srgbClr val="0000FF"/>
                </a:solidFill>
                <a:latin typeface="Consolas"/>
                <a:ea typeface="Consolas"/>
                <a:cs typeface="Consolas"/>
                <a:sym typeface="Consolas"/>
              </a:rPr>
              <a:t>A |- e1 : t1</a:t>
            </a:r>
          </a:p>
          <a:p>
            <a:pPr marL="0" indent="0" algn="ctr">
              <a:buNone/>
            </a:pPr>
            <a:r>
              <a:rPr lang="en" sz="2000" dirty="0">
                <a:solidFill>
                  <a:srgbClr val="0000FF"/>
                </a:solidFill>
                <a:latin typeface="Consolas"/>
                <a:ea typeface="Consolas"/>
                <a:cs typeface="Consolas"/>
                <a:sym typeface="Consolas"/>
              </a:rPr>
              <a:t>A |- e2 : t2</a:t>
            </a:r>
          </a:p>
          <a:p>
            <a:pPr marL="0" indent="0" algn="ctr">
              <a:buNone/>
            </a:pPr>
            <a:r>
              <a:rPr lang="en" sz="2000" dirty="0">
                <a:solidFill>
                  <a:srgbClr val="0000FF"/>
                </a:solidFill>
                <a:latin typeface="Consolas"/>
                <a:ea typeface="Consolas"/>
                <a:cs typeface="Consolas"/>
                <a:sym typeface="Consolas"/>
              </a:rPr>
              <a:t> t1 = t2</a:t>
            </a:r>
          </a:p>
          <a:p>
            <a:pPr marL="0" indent="0" algn="ctr">
              <a:buNone/>
            </a:pPr>
            <a:endParaRPr sz="1000" baseline="-25000" dirty="0">
              <a:solidFill>
                <a:srgbClr val="0000FF"/>
              </a:solidFill>
              <a:latin typeface="Consolas"/>
              <a:ea typeface="Consolas"/>
              <a:cs typeface="Consolas"/>
              <a:sym typeface="Consolas"/>
            </a:endParaRPr>
          </a:p>
          <a:p>
            <a:pPr marL="0" indent="0" algn="ctr">
              <a:buNone/>
            </a:pPr>
            <a:r>
              <a:rPr lang="en" sz="2000" dirty="0">
                <a:solidFill>
                  <a:srgbClr val="0000FF"/>
                </a:solidFill>
                <a:latin typeface="Consolas"/>
                <a:ea typeface="Consolas"/>
                <a:cs typeface="Consolas"/>
                <a:sym typeface="Consolas"/>
              </a:rPr>
              <a:t>  A |- if e0 then e1 else e2 : t1</a:t>
            </a:r>
          </a:p>
        </p:txBody>
      </p:sp>
      <p:sp>
        <p:nvSpPr>
          <p:cNvPr id="392" name="Shape 392"/>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Soundness</a:t>
            </a:r>
          </a:p>
        </p:txBody>
      </p:sp>
      <p:sp>
        <p:nvSpPr>
          <p:cNvPr id="395" name="Shape 395"/>
          <p:cNvSpPr txBox="1"/>
          <p:nvPr/>
        </p:nvSpPr>
        <p:spPr>
          <a:xfrm>
            <a:off x="156282" y="4005225"/>
            <a:ext cx="8701967" cy="2064921"/>
          </a:xfrm>
          <a:prstGeom prst="rect">
            <a:avLst/>
          </a:prstGeom>
          <a:noFill/>
          <a:ln>
            <a:noFill/>
          </a:ln>
        </p:spPr>
        <p:txBody>
          <a:bodyPr lIns="91425" tIns="91425" rIns="91425" bIns="91425" anchor="ctr" anchorCtr="0">
            <a:noAutofit/>
          </a:bodyPr>
          <a:lstStyle/>
          <a:p>
            <a:pPr>
              <a:lnSpc>
                <a:spcPct val="115000"/>
              </a:lnSpc>
              <a:spcBef>
                <a:spcPts val="600"/>
              </a:spcBef>
            </a:pPr>
            <a:r>
              <a:rPr lang="en-US" sz="2800" dirty="0">
                <a:solidFill>
                  <a:schemeClr val="dk1"/>
                </a:solidFill>
                <a:latin typeface="+mn-lt"/>
                <a:ea typeface="Calibri Regular" charset="0"/>
                <a:cs typeface="Calibri Regular" charset="0"/>
                <a:sym typeface="Shadows Into Light"/>
              </a:rPr>
              <a:t>     </a:t>
            </a:r>
            <a:r>
              <a:rPr lang="en" sz="2800" dirty="0">
                <a:solidFill>
                  <a:schemeClr val="dk1"/>
                </a:solidFill>
                <a:latin typeface="+mn-lt"/>
                <a:ea typeface="Calibri Regular" charset="0"/>
                <a:cs typeface="Calibri Regular" charset="0"/>
                <a:sym typeface="Shadows Into Light"/>
              </a:rPr>
              <a:t>A type system is </a:t>
            </a:r>
            <a:r>
              <a:rPr lang="en" sz="2800" dirty="0">
                <a:solidFill>
                  <a:schemeClr val="accent6"/>
                </a:solidFill>
                <a:latin typeface="+mn-lt"/>
                <a:ea typeface="Calibri Regular" charset="0"/>
                <a:cs typeface="Calibri Regular" charset="0"/>
                <a:sym typeface="Shadows Into Light"/>
              </a:rPr>
              <a:t>sound </a:t>
            </a:r>
            <a:r>
              <a:rPr lang="en" sz="2800" dirty="0" err="1">
                <a:solidFill>
                  <a:schemeClr val="dk1"/>
                </a:solidFill>
                <a:latin typeface="+mn-lt"/>
                <a:ea typeface="Calibri Regular" charset="0"/>
                <a:cs typeface="Calibri Regular" charset="0"/>
                <a:sym typeface="Shadows Into Light"/>
              </a:rPr>
              <a:t>iff</a:t>
            </a:r>
            <a:br>
              <a:rPr lang="en-US" sz="2800" dirty="0">
                <a:solidFill>
                  <a:schemeClr val="dk1"/>
                </a:solidFill>
                <a:latin typeface="+mn-lt"/>
                <a:ea typeface="Calibri Regular" charset="0"/>
                <a:cs typeface="Calibri Regular" charset="0"/>
                <a:sym typeface="Shadows Into Light"/>
              </a:rPr>
            </a:br>
            <a:br>
              <a:rPr lang="en-US" sz="1000" dirty="0">
                <a:solidFill>
                  <a:schemeClr val="dk1"/>
                </a:solidFill>
                <a:latin typeface="+mn-lt"/>
                <a:ea typeface="Calibri Regular" charset="0"/>
                <a:cs typeface="Calibri Regular" charset="0"/>
                <a:sym typeface="Shadows Into Light"/>
              </a:rPr>
            </a:br>
            <a:r>
              <a:rPr lang="en-US" sz="2800" dirty="0">
                <a:solidFill>
                  <a:schemeClr val="dk1"/>
                </a:solidFill>
                <a:latin typeface="+mn-lt"/>
                <a:ea typeface="Calibri Regular" charset="0"/>
                <a:cs typeface="Calibri Regular" charset="0"/>
                <a:sym typeface="Shadows Into Light"/>
              </a:rPr>
              <a:t>     </a:t>
            </a:r>
            <a:r>
              <a:rPr lang="en" sz="2800" dirty="0">
                <a:solidFill>
                  <a:schemeClr val="dk1"/>
                </a:solidFill>
                <a:latin typeface="+mn-lt"/>
                <a:ea typeface="Calibri Regular" charset="0"/>
                <a:cs typeface="Calibri Regular" charset="0"/>
                <a:sym typeface="Shadows Into Light"/>
              </a:rPr>
              <a:t>whenever </a:t>
            </a:r>
            <a:r>
              <a:rPr lang="en-US" sz="2800" dirty="0">
                <a:solidFill>
                  <a:schemeClr val="dk1"/>
                </a:solidFill>
                <a:latin typeface="+mn-lt"/>
                <a:ea typeface="Calibri Regular" charset="0"/>
                <a:cs typeface="Calibri Regular" charset="0"/>
                <a:sym typeface="Shadows Into Light"/>
              </a:rPr>
              <a:t> </a:t>
            </a:r>
            <a:r>
              <a:rPr lang="en" sz="2800" dirty="0">
                <a:solidFill>
                  <a:schemeClr val="dk1"/>
                </a:solidFill>
                <a:latin typeface="+mn-lt"/>
                <a:ea typeface="Calibri Regular" charset="0"/>
                <a:cs typeface="Calibri Regular" charset="0"/>
                <a:sym typeface="Shadows Into Light"/>
              </a:rPr>
              <a:t>1. </a:t>
            </a:r>
            <a:r>
              <a:rPr lang="en" sz="2800" dirty="0">
                <a:solidFill>
                  <a:srgbClr val="0000FF"/>
                </a:solidFill>
                <a:latin typeface="Consolas"/>
                <a:ea typeface="Consolas"/>
                <a:cs typeface="Consolas"/>
                <a:sym typeface="Consolas"/>
              </a:rPr>
              <a:t>A |- e : t</a:t>
            </a:r>
            <a:r>
              <a:rPr lang="en" sz="2800" dirty="0">
                <a:solidFill>
                  <a:srgbClr val="0000FF"/>
                </a:solidFill>
                <a:latin typeface="+mn-lt"/>
                <a:ea typeface="Consolas"/>
                <a:cs typeface="Consolas"/>
                <a:sym typeface="Consolas"/>
              </a:rPr>
              <a:t> </a:t>
            </a:r>
            <a:r>
              <a:rPr lang="en" sz="2800" dirty="0">
                <a:solidFill>
                  <a:schemeClr val="dk1"/>
                </a:solidFill>
                <a:latin typeface="+mn-lt"/>
                <a:ea typeface="Calibri Regular" charset="0"/>
                <a:cs typeface="Calibri Regular" charset="0"/>
                <a:sym typeface="Shadows Into Light"/>
              </a:rPr>
              <a:t>an</a:t>
            </a:r>
            <a:r>
              <a:rPr lang="en-US" sz="2800" dirty="0">
                <a:solidFill>
                  <a:schemeClr val="dk1"/>
                </a:solidFill>
                <a:latin typeface="+mn-lt"/>
                <a:ea typeface="Calibri Regular" charset="0"/>
                <a:cs typeface="Calibri Regular" charset="0"/>
                <a:sym typeface="Shadows Into Light"/>
              </a:rPr>
              <a:t>d</a:t>
            </a:r>
            <a:br>
              <a:rPr lang="en-US" sz="2800" dirty="0">
                <a:solidFill>
                  <a:schemeClr val="dk1"/>
                </a:solidFill>
                <a:latin typeface="+mn-lt"/>
                <a:ea typeface="Calibri Regular" charset="0"/>
                <a:cs typeface="Calibri Regular" charset="0"/>
                <a:sym typeface="Shadows Into Light"/>
              </a:rPr>
            </a:br>
            <a:r>
              <a:rPr lang="en" sz="2800" dirty="0">
                <a:solidFill>
                  <a:schemeClr val="dk1"/>
                </a:solidFill>
                <a:latin typeface="+mn-lt"/>
                <a:ea typeface="Calibri Regular" charset="0"/>
                <a:cs typeface="Calibri Regular" charset="0"/>
                <a:sym typeface="Shadows Into Light"/>
              </a:rPr>
              <a:t> </a:t>
            </a:r>
            <a:r>
              <a:rPr lang="en-US" sz="2800" dirty="0">
                <a:solidFill>
                  <a:schemeClr val="dk1"/>
                </a:solidFill>
                <a:latin typeface="+mn-lt"/>
                <a:ea typeface="Calibri Regular" charset="0"/>
                <a:cs typeface="Calibri Regular" charset="0"/>
                <a:sym typeface="Shadows Into Light"/>
              </a:rPr>
              <a:t>   </a:t>
            </a:r>
            <a:r>
              <a:rPr lang="en" sz="2800" dirty="0">
                <a:solidFill>
                  <a:schemeClr val="dk1"/>
                </a:solidFill>
                <a:latin typeface="+mn-lt"/>
                <a:ea typeface="Calibri Regular" charset="0"/>
                <a:cs typeface="Calibri Regular" charset="0"/>
                <a:sym typeface="Shadows Into Light"/>
              </a:rPr>
              <a:t> </a:t>
            </a:r>
            <a:r>
              <a:rPr lang="en-US" sz="2800" dirty="0">
                <a:solidFill>
                  <a:schemeClr val="dk1"/>
                </a:solidFill>
                <a:latin typeface="+mn-lt"/>
                <a:ea typeface="Calibri Regular" charset="0"/>
                <a:cs typeface="Calibri Regular" charset="0"/>
                <a:sym typeface="Shadows Into Light"/>
              </a:rPr>
              <a:t>                   </a:t>
            </a:r>
            <a:r>
              <a:rPr lang="en" sz="2800" dirty="0">
                <a:solidFill>
                  <a:schemeClr val="dk1"/>
                </a:solidFill>
                <a:latin typeface="+mn-lt"/>
                <a:ea typeface="Calibri Regular" charset="0"/>
                <a:cs typeface="Calibri Regular" charset="0"/>
                <a:sym typeface="Shadows Into Light"/>
              </a:rPr>
              <a:t>2. If </a:t>
            </a:r>
            <a:r>
              <a:rPr lang="en" sz="2800" dirty="0">
                <a:solidFill>
                  <a:srgbClr val="0000FF"/>
                </a:solidFill>
                <a:latin typeface="Consolas"/>
                <a:ea typeface="Consolas"/>
                <a:cs typeface="Consolas"/>
                <a:sym typeface="Consolas"/>
              </a:rPr>
              <a:t>A(x) = t’</a:t>
            </a:r>
            <a:r>
              <a:rPr lang="en" sz="2800" dirty="0">
                <a:solidFill>
                  <a:schemeClr val="dk1"/>
                </a:solidFill>
                <a:latin typeface="+mn-lt"/>
                <a:ea typeface="Calibri Regular" charset="0"/>
                <a:cs typeface="Calibri Regular" charset="0"/>
                <a:sym typeface="Shadows Into Light"/>
              </a:rPr>
              <a:t>, then </a:t>
            </a:r>
            <a:r>
              <a:rPr lang="en" sz="2800" dirty="0">
                <a:solidFill>
                  <a:srgbClr val="0000FF"/>
                </a:solidFill>
                <a:latin typeface="Consolas"/>
                <a:ea typeface="Consolas"/>
                <a:cs typeface="Consolas"/>
                <a:sym typeface="Consolas"/>
              </a:rPr>
              <a:t>x</a:t>
            </a:r>
            <a:r>
              <a:rPr lang="en" sz="2800" dirty="0">
                <a:solidFill>
                  <a:schemeClr val="dk1"/>
                </a:solidFill>
                <a:latin typeface="+mn-lt"/>
                <a:ea typeface="Calibri Regular" charset="0"/>
                <a:cs typeface="Calibri Regular" charset="0"/>
                <a:sym typeface="Shadows Into Light"/>
              </a:rPr>
              <a:t> has a value </a:t>
            </a:r>
            <a:r>
              <a:rPr lang="en" sz="2800" dirty="0">
                <a:solidFill>
                  <a:srgbClr val="0000FF"/>
                </a:solidFill>
                <a:latin typeface="Consolas"/>
                <a:ea typeface="Consolas"/>
                <a:cs typeface="Consolas"/>
                <a:sym typeface="Consolas"/>
              </a:rPr>
              <a:t>v’</a:t>
            </a:r>
            <a:r>
              <a:rPr lang="en-US" sz="2800" dirty="0">
                <a:solidFill>
                  <a:schemeClr val="dk1"/>
                </a:solidFill>
                <a:latin typeface="+mn-lt"/>
                <a:ea typeface="Calibri Regular" charset="0"/>
                <a:cs typeface="Calibri Regular" charset="0"/>
                <a:sym typeface="Shadows Into Light"/>
              </a:rPr>
              <a:t> in </a:t>
            </a:r>
            <a:r>
              <a:rPr lang="en" sz="2800" dirty="0">
                <a:solidFill>
                  <a:srgbClr val="0000FF"/>
                </a:solidFill>
                <a:latin typeface="Consolas"/>
                <a:ea typeface="Consolas"/>
                <a:cs typeface="Consolas"/>
                <a:sym typeface="Consolas"/>
              </a:rPr>
              <a:t>t’</a:t>
            </a:r>
            <a:br>
              <a:rPr lang="en-US" sz="2800" dirty="0">
                <a:solidFill>
                  <a:srgbClr val="0000FF"/>
                </a:solidFill>
                <a:latin typeface="Consolas"/>
                <a:ea typeface="Consolas"/>
                <a:cs typeface="Consolas"/>
                <a:sym typeface="Consolas"/>
              </a:rPr>
            </a:br>
            <a:r>
              <a:rPr lang="en-US" sz="2800" dirty="0">
                <a:solidFill>
                  <a:schemeClr val="dk1"/>
                </a:solidFill>
                <a:latin typeface="+mn-lt"/>
                <a:ea typeface="Calibri Regular" charset="0"/>
                <a:cs typeface="Calibri Regular" charset="0"/>
                <a:sym typeface="Shadows Into Light"/>
              </a:rPr>
              <a:t>     </a:t>
            </a:r>
            <a:r>
              <a:rPr lang="en" sz="2800" dirty="0">
                <a:solidFill>
                  <a:schemeClr val="dk1"/>
                </a:solidFill>
                <a:latin typeface="+mn-lt"/>
                <a:ea typeface="Calibri Regular" charset="0"/>
                <a:cs typeface="Calibri Regular" charset="0"/>
                <a:sym typeface="Shadows Into Light"/>
              </a:rPr>
              <a:t>then </a:t>
            </a:r>
            <a:r>
              <a:rPr lang="en" sz="2800" dirty="0">
                <a:solidFill>
                  <a:srgbClr val="0000FF"/>
                </a:solidFill>
                <a:latin typeface="Consolas"/>
                <a:ea typeface="Consolas"/>
                <a:cs typeface="Consolas"/>
                <a:sym typeface="Consolas"/>
              </a:rPr>
              <a:t>e</a:t>
            </a:r>
            <a:r>
              <a:rPr lang="en" sz="2800" dirty="0">
                <a:solidFill>
                  <a:schemeClr val="dk1"/>
                </a:solidFill>
                <a:latin typeface="+mn-lt"/>
                <a:ea typeface="Calibri Regular" charset="0"/>
                <a:cs typeface="Calibri Regular" charset="0"/>
                <a:sym typeface="Shadows Into Light"/>
              </a:rPr>
              <a:t> evaluates to a value </a:t>
            </a:r>
            <a:r>
              <a:rPr lang="en" sz="2800" dirty="0">
                <a:solidFill>
                  <a:srgbClr val="0000FF"/>
                </a:solidFill>
                <a:latin typeface="Consolas"/>
                <a:ea typeface="Consolas"/>
                <a:cs typeface="Consolas"/>
                <a:sym typeface="Consolas"/>
              </a:rPr>
              <a:t>v</a:t>
            </a:r>
            <a:r>
              <a:rPr lang="en" sz="2800" dirty="0">
                <a:solidFill>
                  <a:srgbClr val="0000FF"/>
                </a:solidFill>
                <a:latin typeface="+mn-lt"/>
                <a:ea typeface="Consolas"/>
                <a:cs typeface="Consolas"/>
                <a:sym typeface="Consolas"/>
              </a:rPr>
              <a:t> </a:t>
            </a:r>
            <a:r>
              <a:rPr lang="en" sz="2800" dirty="0">
                <a:solidFill>
                  <a:schemeClr val="dk1"/>
                </a:solidFill>
                <a:latin typeface="+mn-lt"/>
                <a:ea typeface="Calibri Regular" charset="0"/>
                <a:cs typeface="Calibri Regular" charset="0"/>
                <a:sym typeface="Shadows Into Light"/>
              </a:rPr>
              <a:t>in</a:t>
            </a:r>
            <a:r>
              <a:rPr lang="en" sz="2800" dirty="0">
                <a:solidFill>
                  <a:srgbClr val="0000FF"/>
                </a:solidFill>
                <a:latin typeface="+mn-lt"/>
                <a:ea typeface="Consolas"/>
                <a:cs typeface="Consolas"/>
                <a:sym typeface="Consolas"/>
              </a:rPr>
              <a:t> </a:t>
            </a:r>
            <a:r>
              <a:rPr lang="en" sz="2800" dirty="0">
                <a:solidFill>
                  <a:srgbClr val="0000FF"/>
                </a:solidFill>
                <a:latin typeface="Consolas"/>
                <a:ea typeface="Consolas"/>
                <a:cs typeface="Consolas"/>
                <a:sym typeface="Consolas"/>
              </a:rPr>
              <a:t>t</a:t>
            </a:r>
          </a:p>
        </p:txBody>
      </p:sp>
      <p:sp>
        <p:nvSpPr>
          <p:cNvPr id="396" name="Shape 396"/>
          <p:cNvSpPr/>
          <p:nvPr/>
        </p:nvSpPr>
        <p:spPr>
          <a:xfrm>
            <a:off x="1625470" y="1533438"/>
            <a:ext cx="2285099" cy="361199"/>
          </a:xfrm>
          <a:prstGeom prst="ellipse">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sp>
        <p:nvSpPr>
          <p:cNvPr id="397" name="Shape 397"/>
          <p:cNvSpPr/>
          <p:nvPr/>
        </p:nvSpPr>
        <p:spPr>
          <a:xfrm>
            <a:off x="1582868" y="1923214"/>
            <a:ext cx="2378400" cy="797137"/>
          </a:xfrm>
          <a:prstGeom prst="ellipse">
            <a:avLst/>
          </a:prstGeom>
          <a:noFill/>
          <a:ln w="9525" cap="flat" cmpd="sng">
            <a:solidFill>
              <a:srgbClr val="9900FF"/>
            </a:solidFill>
            <a:prstDash val="solid"/>
            <a:round/>
            <a:headEnd type="none" w="med" len="med"/>
            <a:tailEnd type="none" w="med" len="med"/>
          </a:ln>
        </p:spPr>
        <p:txBody>
          <a:bodyPr lIns="91425" tIns="91425" rIns="91425" bIns="91425" anchor="ctr" anchorCtr="0">
            <a:noAutofit/>
          </a:bodyPr>
          <a:lstStyle/>
          <a:p>
            <a:endParaRPr/>
          </a:p>
        </p:txBody>
      </p:sp>
      <p:sp>
        <p:nvSpPr>
          <p:cNvPr id="398" name="Shape 398"/>
          <p:cNvSpPr txBox="1"/>
          <p:nvPr/>
        </p:nvSpPr>
        <p:spPr>
          <a:xfrm>
            <a:off x="4910639" y="1321164"/>
            <a:ext cx="3752400" cy="944949"/>
          </a:xfrm>
          <a:prstGeom prst="rect">
            <a:avLst/>
          </a:prstGeom>
          <a:noFill/>
          <a:ln>
            <a:noFill/>
          </a:ln>
        </p:spPr>
        <p:txBody>
          <a:bodyPr lIns="91425" tIns="91425" rIns="91425" bIns="91425" anchor="t" anchorCtr="0">
            <a:noAutofit/>
          </a:bodyPr>
          <a:lstStyle/>
          <a:p>
            <a:pPr algn="ctr"/>
            <a:r>
              <a:rPr lang="en" sz="2400" b="1" dirty="0">
                <a:solidFill>
                  <a:srgbClr val="FF0000"/>
                </a:solidFill>
                <a:latin typeface="Consolas"/>
                <a:ea typeface="Consolas"/>
                <a:cs typeface="Consolas"/>
                <a:sym typeface="Consolas"/>
              </a:rPr>
              <a:t>e0</a:t>
            </a:r>
            <a:r>
              <a:rPr lang="en" sz="2400" dirty="0">
                <a:solidFill>
                  <a:srgbClr val="FF0000"/>
                </a:solidFill>
                <a:latin typeface="+mn-lt"/>
                <a:ea typeface="Calibri Regular" charset="0"/>
                <a:cs typeface="Calibri Regular" charset="0"/>
                <a:sym typeface="Shadows Into Light"/>
              </a:rPr>
              <a:t> is guaranteed to be a </a:t>
            </a:r>
            <a:r>
              <a:rPr lang="en" sz="2400" dirty="0" err="1">
                <a:solidFill>
                  <a:srgbClr val="FF0000"/>
                </a:solidFill>
                <a:latin typeface="+mn-lt"/>
                <a:ea typeface="Calibri Regular" charset="0"/>
                <a:cs typeface="Calibri Regular" charset="0"/>
                <a:sym typeface="Shadows Into Light"/>
              </a:rPr>
              <a:t>boolean</a:t>
            </a:r>
            <a:endParaRPr lang="en" sz="2400" dirty="0">
              <a:solidFill>
                <a:srgbClr val="FF0000"/>
              </a:solidFill>
              <a:latin typeface="+mn-lt"/>
              <a:ea typeface="Calibri Regular" charset="0"/>
              <a:cs typeface="Calibri Regular" charset="0"/>
              <a:sym typeface="Shadows Into Light"/>
            </a:endParaRPr>
          </a:p>
        </p:txBody>
      </p:sp>
      <p:sp>
        <p:nvSpPr>
          <p:cNvPr id="399" name="Shape 399"/>
          <p:cNvSpPr txBox="1"/>
          <p:nvPr/>
        </p:nvSpPr>
        <p:spPr>
          <a:xfrm>
            <a:off x="4989785" y="2330536"/>
            <a:ext cx="3752400" cy="1013100"/>
          </a:xfrm>
          <a:prstGeom prst="rect">
            <a:avLst/>
          </a:prstGeom>
          <a:noFill/>
          <a:ln>
            <a:noFill/>
          </a:ln>
        </p:spPr>
        <p:txBody>
          <a:bodyPr lIns="91425" tIns="91425" rIns="91425" bIns="91425" anchor="t" anchorCtr="0">
            <a:noAutofit/>
          </a:bodyPr>
          <a:lstStyle/>
          <a:p>
            <a:pPr algn="ctr"/>
            <a:r>
              <a:rPr lang="en" sz="2400" b="1" dirty="0">
                <a:solidFill>
                  <a:srgbClr val="9900FF"/>
                </a:solidFill>
                <a:latin typeface="Consolas"/>
                <a:ea typeface="Consolas"/>
                <a:cs typeface="Consolas"/>
                <a:sym typeface="Consolas"/>
              </a:rPr>
              <a:t>e1</a:t>
            </a:r>
            <a:r>
              <a:rPr lang="en" sz="2400" dirty="0">
                <a:solidFill>
                  <a:srgbClr val="9900FF"/>
                </a:solidFill>
                <a:latin typeface="+mn-lt"/>
                <a:ea typeface="Calibri Regular" charset="0"/>
                <a:cs typeface="Calibri Regular" charset="0"/>
                <a:sym typeface="Shadows Into Light"/>
              </a:rPr>
              <a:t> and </a:t>
            </a:r>
            <a:r>
              <a:rPr lang="en" sz="2400" b="1" dirty="0">
                <a:solidFill>
                  <a:srgbClr val="9900FF"/>
                </a:solidFill>
                <a:latin typeface="Consolas"/>
                <a:ea typeface="Consolas"/>
                <a:cs typeface="Consolas"/>
                <a:sym typeface="Consolas"/>
              </a:rPr>
              <a:t>e2</a:t>
            </a:r>
            <a:r>
              <a:rPr lang="en" sz="2400" dirty="0">
                <a:solidFill>
                  <a:srgbClr val="9900FF"/>
                </a:solidFill>
                <a:latin typeface="+mn-lt"/>
                <a:ea typeface="Calibri Regular" charset="0"/>
                <a:cs typeface="Calibri Regular" charset="0"/>
                <a:sym typeface="Shadows Into Light"/>
              </a:rPr>
              <a:t> are guaranteed to be of the same type</a:t>
            </a:r>
          </a:p>
        </p:txBody>
      </p:sp>
      <p:cxnSp>
        <p:nvCxnSpPr>
          <p:cNvPr id="400" name="Shape 400"/>
          <p:cNvCxnSpPr/>
          <p:nvPr/>
        </p:nvCxnSpPr>
        <p:spPr>
          <a:xfrm flipH="1">
            <a:off x="3935847" y="1643060"/>
            <a:ext cx="1082514" cy="95551"/>
          </a:xfrm>
          <a:prstGeom prst="straightConnector1">
            <a:avLst/>
          </a:prstGeom>
          <a:noFill/>
          <a:ln w="9525" cap="flat" cmpd="sng">
            <a:solidFill>
              <a:schemeClr val="dk2"/>
            </a:solidFill>
            <a:prstDash val="solid"/>
            <a:round/>
            <a:headEnd type="none" w="lg" len="lg"/>
            <a:tailEnd type="triangle" w="lg" len="lg"/>
          </a:ln>
        </p:spPr>
      </p:cxnSp>
      <p:cxnSp>
        <p:nvCxnSpPr>
          <p:cNvPr id="401" name="Shape 401"/>
          <p:cNvCxnSpPr/>
          <p:nvPr/>
        </p:nvCxnSpPr>
        <p:spPr>
          <a:xfrm flipH="1" flipV="1">
            <a:off x="3942048" y="2422866"/>
            <a:ext cx="1047737" cy="120307"/>
          </a:xfrm>
          <a:prstGeom prst="straightConnector1">
            <a:avLst/>
          </a:prstGeom>
          <a:noFill/>
          <a:ln w="9525" cap="flat" cmpd="sng">
            <a:solidFill>
              <a:schemeClr val="dk2"/>
            </a:solidFill>
            <a:prstDash val="solid"/>
            <a:round/>
            <a:headEnd type="none" w="lg" len="lg"/>
            <a:tailEnd type="triangle" w="lg" len="lg"/>
          </a:ln>
        </p:spPr>
      </p:cxnSp>
      <p:cxnSp>
        <p:nvCxnSpPr>
          <p:cNvPr id="14" name="Shape 695"/>
          <p:cNvCxnSpPr/>
          <p:nvPr/>
        </p:nvCxnSpPr>
        <p:spPr>
          <a:xfrm>
            <a:off x="594724" y="3132009"/>
            <a:ext cx="4520201" cy="0"/>
          </a:xfrm>
          <a:prstGeom prst="straightConnector1">
            <a:avLst/>
          </a:prstGeom>
          <a:noFill/>
          <a:ln w="25400" cap="flat" cmpd="sng">
            <a:solidFill>
              <a:srgbClr val="0000FF"/>
            </a:solidFill>
            <a:prstDash val="solid"/>
            <a:round/>
            <a:headEnd type="none" w="lg" len="lg"/>
            <a:tailEnd type="none"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 grpId="0" animBg="1"/>
      <p:bldP spid="397" grpId="0" animBg="1"/>
      <p:bldP spid="398" grpId="0"/>
      <p:bldP spid="39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Comments on Soundness</a:t>
            </a:r>
          </a:p>
        </p:txBody>
      </p:sp>
      <p:sp>
        <p:nvSpPr>
          <p:cNvPr id="407" name="Shape 407"/>
          <p:cNvSpPr txBox="1">
            <a:spLocks noGrp="1"/>
          </p:cNvSpPr>
          <p:nvPr>
            <p:ph idx="1"/>
          </p:nvPr>
        </p:nvSpPr>
        <p:spPr>
          <a:xfrm>
            <a:off x="457200" y="1643064"/>
            <a:ext cx="8229600" cy="4525963"/>
          </a:xfrm>
          <a:prstGeom prst="rect">
            <a:avLst/>
          </a:prstGeom>
          <a:noFill/>
          <a:ln>
            <a:noFill/>
          </a:ln>
        </p:spPr>
        <p:txBody>
          <a:bodyPr lIns="91425" tIns="45700" rIns="91425" bIns="45700" anchor="t" anchorCtr="0">
            <a:noAutofit/>
          </a:bodyPr>
          <a:lstStyle/>
          <a:p>
            <a:r>
              <a:rPr lang="en" sz="3200" dirty="0">
                <a:solidFill>
                  <a:srgbClr val="000000"/>
                </a:solidFill>
                <a:ea typeface="Calibri Regular" charset="0"/>
                <a:cs typeface="Calibri Regular" charset="0"/>
                <a:sym typeface="Shadows Into Light"/>
              </a:rPr>
              <a:t>Soundness is extremely useful</a:t>
            </a:r>
          </a:p>
          <a:p>
            <a:pPr marL="857250" lvl="1" indent="-393700">
              <a:buClr>
                <a:srgbClr val="000000"/>
              </a:buClr>
              <a:buFont typeface="Shadows Into Light"/>
            </a:pPr>
            <a:r>
              <a:rPr lang="en" sz="3000" dirty="0">
                <a:solidFill>
                  <a:srgbClr val="000000"/>
                </a:solidFill>
                <a:ea typeface="Calibri Regular" charset="0"/>
                <a:cs typeface="Calibri Regular" charset="0"/>
                <a:sym typeface="Shadows Into Light"/>
              </a:rPr>
              <a:t>Program type-checks =&gt; no errors at runtime</a:t>
            </a:r>
          </a:p>
          <a:p>
            <a:pPr marL="857250" lvl="1" indent="-393700">
              <a:buFont typeface="Shadows Into Light"/>
            </a:pPr>
            <a:r>
              <a:rPr lang="en" sz="3000" dirty="0">
                <a:solidFill>
                  <a:schemeClr val="accent6"/>
                </a:solidFill>
                <a:ea typeface="Calibri Regular" charset="0"/>
                <a:cs typeface="Calibri Regular" charset="0"/>
                <a:sym typeface="Shadows Into Light"/>
              </a:rPr>
              <a:t>Verifies </a:t>
            </a:r>
            <a:r>
              <a:rPr lang="en" sz="3000" dirty="0">
                <a:solidFill>
                  <a:srgbClr val="000000"/>
                </a:solidFill>
                <a:ea typeface="Calibri Regular" charset="0"/>
                <a:cs typeface="Calibri Regular" charset="0"/>
                <a:sym typeface="Shadows Into Light"/>
              </a:rPr>
              <a:t>absence of a class of errors</a:t>
            </a:r>
          </a:p>
          <a:p>
            <a:pPr marL="457200" indent="0">
              <a:spcAft>
                <a:spcPts val="0"/>
              </a:spcAft>
              <a:buNone/>
            </a:pPr>
            <a:endParaRPr sz="2600" dirty="0">
              <a:solidFill>
                <a:srgbClr val="000000"/>
              </a:solidFill>
              <a:ea typeface="Calibri Regular" charset="0"/>
              <a:cs typeface="Calibri Regular" charset="0"/>
              <a:sym typeface="Shadows Into Light"/>
            </a:endParaRPr>
          </a:p>
          <a:p>
            <a:r>
              <a:rPr lang="en" sz="3200" dirty="0">
                <a:solidFill>
                  <a:srgbClr val="000000"/>
                </a:solidFill>
                <a:ea typeface="Calibri Regular" charset="0"/>
                <a:cs typeface="Calibri Regular" charset="0"/>
                <a:sym typeface="Shadows Into Light"/>
              </a:rPr>
              <a:t>This is a very strong guarantee</a:t>
            </a:r>
          </a:p>
          <a:p>
            <a:pPr marL="857250" lvl="1" indent="-393700">
              <a:buClr>
                <a:srgbClr val="000000"/>
              </a:buClr>
              <a:buFont typeface="Shadows Into Light"/>
            </a:pPr>
            <a:r>
              <a:rPr lang="en" sz="3000" dirty="0">
                <a:solidFill>
                  <a:srgbClr val="000000"/>
                </a:solidFill>
                <a:ea typeface="Calibri Regular" charset="0"/>
                <a:cs typeface="Calibri Regular" charset="0"/>
                <a:sym typeface="Shadows Into Light"/>
              </a:rPr>
              <a:t>Verified property holds in all executions</a:t>
            </a:r>
          </a:p>
          <a:p>
            <a:pPr marL="857250" lvl="1" indent="-393700">
              <a:buClr>
                <a:srgbClr val="0000FF"/>
              </a:buClr>
              <a:buFont typeface="Shadows Into Light"/>
            </a:pPr>
            <a:r>
              <a:rPr lang="en" sz="3000" dirty="0">
                <a:solidFill>
                  <a:srgbClr val="0000FF"/>
                </a:solidFill>
                <a:ea typeface="Calibri Regular" charset="0"/>
                <a:cs typeface="Calibri Regular" charset="0"/>
                <a:sym typeface="Shadows Into Light"/>
              </a:rPr>
              <a:t>“Well-typed programs cannot go wrong”</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Comments on Soundness</a:t>
            </a:r>
          </a:p>
        </p:txBody>
      </p:sp>
      <p:sp>
        <p:nvSpPr>
          <p:cNvPr id="413" name="Shape 413"/>
          <p:cNvSpPr txBox="1">
            <a:spLocks noGrp="1"/>
          </p:cNvSpPr>
          <p:nvPr>
            <p:ph idx="1"/>
          </p:nvPr>
        </p:nvSpPr>
        <p:spPr>
          <a:xfrm>
            <a:off x="457200" y="1628776"/>
            <a:ext cx="8229600" cy="4525963"/>
          </a:xfrm>
          <a:prstGeom prst="rect">
            <a:avLst/>
          </a:prstGeom>
          <a:noFill/>
          <a:ln>
            <a:noFill/>
          </a:ln>
        </p:spPr>
        <p:txBody>
          <a:bodyPr lIns="91425" tIns="45700" rIns="91425" bIns="45700" anchor="t" anchorCtr="0">
            <a:noAutofit/>
          </a:bodyPr>
          <a:lstStyle/>
          <a:p>
            <a:pPr marL="457200" indent="-381000">
              <a:spcAft>
                <a:spcPts val="0"/>
              </a:spcAft>
              <a:buClr>
                <a:srgbClr val="000000"/>
              </a:buClr>
              <a:buFont typeface="Shadows Into Light"/>
            </a:pPr>
            <a:r>
              <a:rPr lang="en" sz="3200" dirty="0">
                <a:solidFill>
                  <a:srgbClr val="000000"/>
                </a:solidFill>
                <a:ea typeface="Calibri Regular" charset="0"/>
                <a:cs typeface="Calibri Regular" charset="0"/>
                <a:sym typeface="Shadows Into Light"/>
              </a:rPr>
              <a:t>Soundness comes at a price: </a:t>
            </a:r>
            <a:r>
              <a:rPr lang="en" sz="3200" dirty="0">
                <a:solidFill>
                  <a:schemeClr val="accent6"/>
                </a:solidFill>
                <a:ea typeface="Calibri Regular" charset="0"/>
                <a:cs typeface="Calibri Regular" charset="0"/>
                <a:sym typeface="Shadows Into Light"/>
              </a:rPr>
              <a:t>false positives</a:t>
            </a:r>
          </a:p>
          <a:p>
            <a:pPr marL="0" indent="0">
              <a:spcAft>
                <a:spcPts val="0"/>
              </a:spcAft>
              <a:buNone/>
            </a:pPr>
            <a:endParaRPr sz="2400" dirty="0">
              <a:solidFill>
                <a:srgbClr val="000000"/>
              </a:solidFill>
              <a:ea typeface="Calibri Regular" charset="0"/>
              <a:cs typeface="Calibri Regular" charset="0"/>
              <a:sym typeface="Shadows Into Light"/>
            </a:endParaRPr>
          </a:p>
          <a:p>
            <a:pPr marL="457200" indent="-381000">
              <a:spcAft>
                <a:spcPts val="0"/>
              </a:spcAft>
              <a:buClr>
                <a:srgbClr val="000000"/>
              </a:buClr>
              <a:buFont typeface="Shadows Into Light"/>
            </a:pPr>
            <a:r>
              <a:rPr lang="en" sz="3200" dirty="0">
                <a:solidFill>
                  <a:srgbClr val="000000"/>
                </a:solidFill>
                <a:ea typeface="Calibri Regular" charset="0"/>
                <a:cs typeface="Calibri Regular" charset="0"/>
                <a:sym typeface="Shadows Into Light"/>
              </a:rPr>
              <a:t>Alternative: use unsound analysis</a:t>
            </a:r>
          </a:p>
          <a:p>
            <a:pPr marL="914400" lvl="1" indent="-228600">
              <a:spcAft>
                <a:spcPts val="0"/>
              </a:spcAft>
              <a:buClr>
                <a:srgbClr val="000000"/>
              </a:buClr>
              <a:buFont typeface="Shadows Into Light"/>
            </a:pPr>
            <a:r>
              <a:rPr lang="en" sz="3000" dirty="0">
                <a:solidFill>
                  <a:srgbClr val="000000"/>
                </a:solidFill>
                <a:ea typeface="Calibri Regular" charset="0"/>
                <a:cs typeface="Calibri Regular" charset="0"/>
                <a:sym typeface="Shadows Into Light"/>
              </a:rPr>
              <a:t>Reduces </a:t>
            </a:r>
            <a:r>
              <a:rPr lang="en" sz="3000" dirty="0">
                <a:solidFill>
                  <a:schemeClr val="accent6"/>
                </a:solidFill>
                <a:ea typeface="Calibri Regular" charset="0"/>
                <a:cs typeface="Calibri Regular" charset="0"/>
                <a:sym typeface="Shadows Into Light"/>
              </a:rPr>
              <a:t>false positives</a:t>
            </a:r>
          </a:p>
          <a:p>
            <a:pPr marL="914400" lvl="1" indent="-228600">
              <a:spcAft>
                <a:spcPts val="0"/>
              </a:spcAft>
              <a:buClr>
                <a:srgbClr val="000000"/>
              </a:buClr>
              <a:buFont typeface="Shadows Into Light"/>
            </a:pPr>
            <a:r>
              <a:rPr lang="en" sz="3000" dirty="0">
                <a:solidFill>
                  <a:srgbClr val="000000"/>
                </a:solidFill>
                <a:ea typeface="Calibri Regular" charset="0"/>
                <a:cs typeface="Calibri Regular" charset="0"/>
                <a:sym typeface="Shadows Into Light"/>
              </a:rPr>
              <a:t>Introduces</a:t>
            </a:r>
            <a:r>
              <a:rPr lang="en" sz="3000" dirty="0">
                <a:solidFill>
                  <a:schemeClr val="accent6"/>
                </a:solidFill>
                <a:ea typeface="Calibri Regular" charset="0"/>
                <a:cs typeface="Calibri Regular" charset="0"/>
                <a:sym typeface="Shadows Into Light"/>
              </a:rPr>
              <a:t> false negatives</a:t>
            </a:r>
          </a:p>
          <a:p>
            <a:pPr marL="0" indent="0">
              <a:spcAft>
                <a:spcPts val="0"/>
              </a:spcAft>
              <a:buNone/>
            </a:pPr>
            <a:endParaRPr sz="2400" dirty="0">
              <a:solidFill>
                <a:srgbClr val="000000"/>
              </a:solidFill>
              <a:ea typeface="Calibri Regular" charset="0"/>
              <a:cs typeface="Calibri Regular" charset="0"/>
              <a:sym typeface="Shadows Into Light"/>
            </a:endParaRPr>
          </a:p>
          <a:p>
            <a:pPr marL="457200" indent="-381000">
              <a:spcAft>
                <a:spcPts val="0"/>
              </a:spcAft>
              <a:buClr>
                <a:srgbClr val="000000"/>
              </a:buClr>
              <a:buFont typeface="Shadows Into Light"/>
            </a:pPr>
            <a:r>
              <a:rPr lang="en" sz="3200" dirty="0">
                <a:solidFill>
                  <a:srgbClr val="000000"/>
                </a:solidFill>
                <a:ea typeface="Calibri Regular" charset="0"/>
                <a:cs typeface="Calibri Regular" charset="0"/>
                <a:sym typeface="Shadows Into Light"/>
              </a:rPr>
              <a:t>Type systems are sound</a:t>
            </a:r>
          </a:p>
          <a:p>
            <a:pPr marL="914400" lvl="1" indent="-228600">
              <a:spcAft>
                <a:spcPts val="0"/>
              </a:spcAft>
              <a:buClr>
                <a:srgbClr val="000000"/>
              </a:buClr>
              <a:buFont typeface="Shadows Into Light"/>
            </a:pPr>
            <a:r>
              <a:rPr lang="en" sz="3000" dirty="0">
                <a:solidFill>
                  <a:srgbClr val="000000"/>
                </a:solidFill>
                <a:ea typeface="Calibri Regular" charset="0"/>
                <a:cs typeface="Calibri Regular" charset="0"/>
                <a:sym typeface="Shadows Into Light"/>
              </a:rPr>
              <a:t>But most</a:t>
            </a:r>
            <a:r>
              <a:rPr lang="en" sz="3000" dirty="0">
                <a:solidFill>
                  <a:schemeClr val="accent6"/>
                </a:solidFill>
                <a:ea typeface="Calibri Regular" charset="0"/>
                <a:cs typeface="Calibri Regular" charset="0"/>
                <a:sym typeface="Shadows Into Light"/>
              </a:rPr>
              <a:t> bug finding </a:t>
            </a:r>
            <a:r>
              <a:rPr lang="en" sz="3000" dirty="0">
                <a:ea typeface="Calibri Regular" charset="0"/>
                <a:cs typeface="Calibri Regular" charset="0"/>
                <a:sym typeface="Shadows Into Light"/>
              </a:rPr>
              <a:t>analyses</a:t>
            </a:r>
            <a:r>
              <a:rPr lang="en" sz="3000" dirty="0">
                <a:solidFill>
                  <a:srgbClr val="000000"/>
                </a:solidFill>
                <a:ea typeface="Calibri Regular" charset="0"/>
                <a:cs typeface="Calibri Regular" charset="0"/>
                <a:sym typeface="Shadows Into Light"/>
              </a:rPr>
              <a:t> are not sound</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Shape 419"/>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Constraints</a:t>
            </a:r>
          </a:p>
        </p:txBody>
      </p:sp>
      <p:sp>
        <p:nvSpPr>
          <p:cNvPr id="418" name="Shape 418"/>
          <p:cNvSpPr txBox="1">
            <a:spLocks noGrp="1"/>
          </p:cNvSpPr>
          <p:nvPr>
            <p:ph idx="1"/>
          </p:nvPr>
        </p:nvSpPr>
        <p:spPr>
          <a:xfrm>
            <a:off x="85729" y="1466078"/>
            <a:ext cx="4814800" cy="2099999"/>
          </a:xfrm>
          <a:prstGeom prst="rect">
            <a:avLst/>
          </a:prstGeom>
          <a:noFill/>
          <a:ln>
            <a:noFill/>
          </a:ln>
        </p:spPr>
        <p:txBody>
          <a:bodyPr lIns="91425" tIns="45700" rIns="91425" bIns="45700" anchor="t" anchorCtr="0">
            <a:noAutofit/>
          </a:bodyPr>
          <a:lstStyle/>
          <a:p>
            <a:pPr marL="0" indent="0" algn="ctr">
              <a:spcAft>
                <a:spcPts val="0"/>
              </a:spcAft>
              <a:buNone/>
            </a:pPr>
            <a:r>
              <a:rPr lang="en" sz="2000" dirty="0">
                <a:solidFill>
                  <a:srgbClr val="0000FF"/>
                </a:solidFill>
                <a:latin typeface="Consolas"/>
                <a:ea typeface="Consolas"/>
                <a:cs typeface="Consolas"/>
                <a:sym typeface="Consolas"/>
              </a:rPr>
              <a:t>  A |- e0 : </a:t>
            </a:r>
            <a:r>
              <a:rPr lang="en" sz="2000" dirty="0" err="1">
                <a:solidFill>
                  <a:srgbClr val="0000FF"/>
                </a:solidFill>
                <a:latin typeface="Consolas"/>
                <a:ea typeface="Consolas"/>
                <a:cs typeface="Consolas"/>
                <a:sym typeface="Consolas"/>
              </a:rPr>
              <a:t>bool</a:t>
            </a:r>
            <a:endParaRPr lang="en-US" sz="2000" dirty="0">
              <a:solidFill>
                <a:srgbClr val="0000FF"/>
              </a:solidFill>
              <a:latin typeface="Consolas"/>
              <a:ea typeface="Consolas"/>
              <a:cs typeface="Consolas"/>
              <a:sym typeface="Consolas"/>
            </a:endParaRPr>
          </a:p>
          <a:p>
            <a:pPr marL="0" indent="0" algn="ctr">
              <a:spcAft>
                <a:spcPts val="0"/>
              </a:spcAft>
              <a:buNone/>
            </a:pPr>
            <a:r>
              <a:rPr lang="en" sz="2000" dirty="0">
                <a:solidFill>
                  <a:srgbClr val="0000FF"/>
                </a:solidFill>
                <a:latin typeface="Consolas"/>
                <a:ea typeface="Consolas"/>
                <a:cs typeface="Consolas"/>
                <a:sym typeface="Consolas"/>
              </a:rPr>
              <a:t>A |- e1 : t1</a:t>
            </a:r>
          </a:p>
          <a:p>
            <a:pPr marL="0" indent="0" algn="ctr">
              <a:buNone/>
            </a:pPr>
            <a:r>
              <a:rPr lang="en" sz="2000" dirty="0">
                <a:solidFill>
                  <a:srgbClr val="0000FF"/>
                </a:solidFill>
                <a:latin typeface="Consolas"/>
                <a:ea typeface="Consolas"/>
                <a:cs typeface="Consolas"/>
                <a:sym typeface="Consolas"/>
              </a:rPr>
              <a:t>A |- e2 : t2</a:t>
            </a:r>
          </a:p>
          <a:p>
            <a:pPr marL="0" indent="0" algn="ctr">
              <a:buNone/>
            </a:pPr>
            <a:r>
              <a:rPr lang="en" sz="2000" dirty="0">
                <a:solidFill>
                  <a:srgbClr val="0000FF"/>
                </a:solidFill>
                <a:latin typeface="Consolas"/>
                <a:ea typeface="Consolas"/>
                <a:cs typeface="Consolas"/>
                <a:sym typeface="Consolas"/>
              </a:rPr>
              <a:t> t1 = t2</a:t>
            </a:r>
          </a:p>
          <a:p>
            <a:pPr marL="0" indent="0" algn="ctr">
              <a:buNone/>
            </a:pPr>
            <a:endParaRPr sz="1000" baseline="-25000" dirty="0">
              <a:solidFill>
                <a:srgbClr val="0000FF"/>
              </a:solidFill>
              <a:latin typeface="Consolas"/>
              <a:ea typeface="Consolas"/>
              <a:cs typeface="Consolas"/>
              <a:sym typeface="Consolas"/>
            </a:endParaRPr>
          </a:p>
          <a:p>
            <a:pPr marL="0" indent="0" algn="ctr">
              <a:buNone/>
            </a:pPr>
            <a:r>
              <a:rPr lang="en" sz="2000" dirty="0">
                <a:solidFill>
                  <a:srgbClr val="0000FF"/>
                </a:solidFill>
                <a:latin typeface="Consolas"/>
                <a:ea typeface="Consolas"/>
                <a:cs typeface="Consolas"/>
                <a:sym typeface="Consolas"/>
              </a:rPr>
              <a:t>  A |- if e0 then e1 else e2 : t1</a:t>
            </a:r>
          </a:p>
        </p:txBody>
      </p:sp>
      <p:sp>
        <p:nvSpPr>
          <p:cNvPr id="425" name="Shape 425"/>
          <p:cNvSpPr txBox="1">
            <a:spLocks noGrp="1"/>
          </p:cNvSpPr>
          <p:nvPr>
            <p:ph type="body" idx="4294967295"/>
          </p:nvPr>
        </p:nvSpPr>
        <p:spPr>
          <a:xfrm>
            <a:off x="5219015" y="2687628"/>
            <a:ext cx="3496368" cy="1227144"/>
          </a:xfrm>
          <a:prstGeom prst="rect">
            <a:avLst/>
          </a:prstGeom>
          <a:noFill/>
          <a:ln w="28575" cap="flat" cmpd="sng">
            <a:solidFill>
              <a:srgbClr val="000000"/>
            </a:solidFill>
            <a:prstDash val="solid"/>
            <a:round/>
            <a:headEnd type="none" w="med" len="med"/>
            <a:tailEnd type="none" w="med" len="med"/>
          </a:ln>
        </p:spPr>
        <p:txBody>
          <a:bodyPr lIns="91425" tIns="45700" rIns="91425" bIns="45700" anchor="t" anchorCtr="0">
            <a:noAutofit/>
          </a:bodyPr>
          <a:lstStyle/>
          <a:p>
            <a:pPr marL="0" indent="0">
              <a:spcAft>
                <a:spcPts val="0"/>
              </a:spcAft>
              <a:buNone/>
            </a:pPr>
            <a:r>
              <a:rPr lang="en" sz="2000" dirty="0">
                <a:solidFill>
                  <a:srgbClr val="0000FF"/>
                </a:solidFill>
                <a:latin typeface="Consolas"/>
                <a:ea typeface="Consolas"/>
                <a:cs typeface="Consolas"/>
                <a:sym typeface="Consolas"/>
              </a:rPr>
              <a:t>if (a &gt; 1) </a:t>
            </a:r>
          </a:p>
          <a:p>
            <a:pPr marL="0" indent="0">
              <a:spcAft>
                <a:spcPts val="0"/>
              </a:spcAft>
              <a:buNone/>
            </a:pPr>
            <a:r>
              <a:rPr lang="en" sz="2000" dirty="0">
                <a:solidFill>
                  <a:srgbClr val="0000FF"/>
                </a:solidFill>
                <a:latin typeface="Consolas"/>
                <a:ea typeface="Consolas"/>
                <a:cs typeface="Consolas"/>
                <a:sym typeface="Consolas"/>
              </a:rPr>
              <a:t>    then (</a:t>
            </a:r>
            <a:r>
              <a:rPr lang="en" sz="2000" dirty="0" err="1">
                <a:solidFill>
                  <a:srgbClr val="0000FF"/>
                </a:solidFill>
                <a:latin typeface="Consolas"/>
                <a:ea typeface="Consolas"/>
                <a:cs typeface="Consolas"/>
                <a:sym typeface="Consolas"/>
              </a:rPr>
              <a:t>λ</a:t>
            </a:r>
            <a:r>
              <a:rPr lang="en" sz="2000" dirty="0">
                <a:solidFill>
                  <a:srgbClr val="0000FF"/>
                </a:solidFill>
                <a:latin typeface="Consolas"/>
                <a:ea typeface="Consolas"/>
                <a:cs typeface="Consolas"/>
                <a:sym typeface="Consolas"/>
              </a:rPr>
              <a:t> </a:t>
            </a:r>
            <a:r>
              <a:rPr lang="en" sz="2000" dirty="0" err="1">
                <a:solidFill>
                  <a:srgbClr val="0000FF"/>
                </a:solidFill>
                <a:latin typeface="Consolas"/>
                <a:ea typeface="Consolas"/>
                <a:cs typeface="Consolas"/>
                <a:sym typeface="Consolas"/>
              </a:rPr>
              <a:t>x:int</a:t>
            </a:r>
            <a:r>
              <a:rPr lang="en" sz="2000" dirty="0">
                <a:solidFill>
                  <a:srgbClr val="0000FF"/>
                </a:solidFill>
                <a:latin typeface="Consolas"/>
                <a:ea typeface="Consolas"/>
                <a:cs typeface="Consolas"/>
                <a:sym typeface="Consolas"/>
              </a:rPr>
              <a:t> =&gt; x)</a:t>
            </a:r>
          </a:p>
          <a:p>
            <a:pPr marL="0" indent="0">
              <a:spcAft>
                <a:spcPts val="0"/>
              </a:spcAft>
              <a:buNone/>
            </a:pPr>
            <a:r>
              <a:rPr lang="en" sz="2000" dirty="0">
                <a:solidFill>
                  <a:srgbClr val="0000FF"/>
                </a:solidFill>
                <a:latin typeface="Consolas"/>
                <a:ea typeface="Consolas"/>
                <a:cs typeface="Consolas"/>
                <a:sym typeface="Consolas"/>
              </a:rPr>
              <a:t>    else (10)</a:t>
            </a:r>
          </a:p>
        </p:txBody>
      </p:sp>
      <p:sp>
        <p:nvSpPr>
          <p:cNvPr id="420" name="Shape 420"/>
          <p:cNvSpPr txBox="1"/>
          <p:nvPr/>
        </p:nvSpPr>
        <p:spPr>
          <a:xfrm>
            <a:off x="1185863" y="4115328"/>
            <a:ext cx="5600704" cy="2299763"/>
          </a:xfrm>
          <a:prstGeom prst="rect">
            <a:avLst/>
          </a:prstGeom>
          <a:noFill/>
          <a:ln>
            <a:noFill/>
          </a:ln>
        </p:spPr>
        <p:txBody>
          <a:bodyPr lIns="91425" tIns="91425" rIns="91425" bIns="91425" anchor="ctr" anchorCtr="0">
            <a:noAutofit/>
          </a:bodyPr>
          <a:lstStyle/>
          <a:p>
            <a:pPr>
              <a:spcBef>
                <a:spcPts val="600"/>
              </a:spcBef>
            </a:pPr>
            <a:r>
              <a:rPr lang="en" sz="2800" dirty="0">
                <a:solidFill>
                  <a:schemeClr val="dk1"/>
                </a:solidFill>
                <a:latin typeface="+mn-lt"/>
                <a:ea typeface="Calibri Regular" charset="0"/>
                <a:cs typeface="Calibri Regular" charset="0"/>
                <a:sym typeface="Shadows Into Light"/>
              </a:rPr>
              <a:t> Many analyses have </a:t>
            </a:r>
            <a:r>
              <a:rPr lang="en" sz="2800" dirty="0">
                <a:solidFill>
                  <a:schemeClr val="accent6"/>
                </a:solidFill>
                <a:latin typeface="+mn-lt"/>
                <a:ea typeface="Calibri Regular" charset="0"/>
                <a:cs typeface="Calibri Regular" charset="0"/>
                <a:sym typeface="Shadows Into Light"/>
              </a:rPr>
              <a:t>side conditions</a:t>
            </a:r>
          </a:p>
          <a:p>
            <a:pPr marL="457200" indent="-381000">
              <a:spcBef>
                <a:spcPts val="600"/>
              </a:spcBef>
              <a:buClr>
                <a:schemeClr val="dk1"/>
              </a:buClr>
              <a:buSzPct val="100000"/>
              <a:buFont typeface="Shadows Into Light"/>
              <a:buChar char="•"/>
            </a:pPr>
            <a:r>
              <a:rPr lang="en" sz="2600" dirty="0">
                <a:solidFill>
                  <a:schemeClr val="dk1"/>
                </a:solidFill>
                <a:latin typeface="+mn-lt"/>
                <a:ea typeface="Calibri Regular" charset="0"/>
                <a:cs typeface="Calibri Regular" charset="0"/>
                <a:sym typeface="Shadows Into Light"/>
              </a:rPr>
              <a:t>Often </a:t>
            </a:r>
            <a:r>
              <a:rPr lang="en" sz="2600" dirty="0">
                <a:solidFill>
                  <a:schemeClr val="accent6"/>
                </a:solidFill>
                <a:latin typeface="+mn-lt"/>
                <a:ea typeface="Calibri Regular" charset="0"/>
                <a:cs typeface="Calibri Regular" charset="0"/>
                <a:sym typeface="Shadows Into Light"/>
              </a:rPr>
              <a:t>constraints </a:t>
            </a:r>
            <a:r>
              <a:rPr lang="en" sz="2600" dirty="0">
                <a:solidFill>
                  <a:schemeClr val="dk1"/>
                </a:solidFill>
                <a:latin typeface="+mn-lt"/>
                <a:ea typeface="Calibri Regular" charset="0"/>
                <a:cs typeface="Calibri Regular" charset="0"/>
                <a:sym typeface="Shadows Into Light"/>
              </a:rPr>
              <a:t>to be solved</a:t>
            </a:r>
          </a:p>
          <a:p>
            <a:pPr marL="457200" indent="-381000">
              <a:spcBef>
                <a:spcPts val="600"/>
              </a:spcBef>
              <a:buClr>
                <a:schemeClr val="dk1"/>
              </a:buClr>
              <a:buSzPct val="100000"/>
              <a:buFont typeface="Shadows Into Light"/>
              <a:buChar char="•"/>
            </a:pPr>
            <a:r>
              <a:rPr lang="en" sz="2600" dirty="0">
                <a:solidFill>
                  <a:schemeClr val="dk1"/>
                </a:solidFill>
                <a:latin typeface="+mn-lt"/>
                <a:ea typeface="Calibri Regular" charset="0"/>
                <a:cs typeface="Calibri Regular" charset="0"/>
                <a:sym typeface="Shadows Into Light"/>
              </a:rPr>
              <a:t>All constraints must be </a:t>
            </a:r>
            <a:r>
              <a:rPr lang="en" sz="2600" dirty="0">
                <a:solidFill>
                  <a:schemeClr val="accent6"/>
                </a:solidFill>
                <a:latin typeface="+mn-lt"/>
                <a:ea typeface="Calibri Regular" charset="0"/>
                <a:cs typeface="Calibri Regular" charset="0"/>
                <a:sym typeface="Shadows Into Light"/>
              </a:rPr>
              <a:t>satisfied</a:t>
            </a:r>
          </a:p>
          <a:p>
            <a:pPr marL="457200" indent="-381000">
              <a:spcBef>
                <a:spcPts val="600"/>
              </a:spcBef>
              <a:buClr>
                <a:schemeClr val="dk1"/>
              </a:buClr>
              <a:buSzPct val="100000"/>
              <a:buFont typeface="Shadows Into Light"/>
              <a:buChar char="•"/>
            </a:pPr>
            <a:r>
              <a:rPr lang="en" sz="2600" dirty="0">
                <a:solidFill>
                  <a:schemeClr val="dk1"/>
                </a:solidFill>
                <a:latin typeface="+mn-lt"/>
                <a:ea typeface="Calibri Regular" charset="0"/>
                <a:cs typeface="Calibri Regular" charset="0"/>
                <a:sym typeface="Shadows Into Light"/>
              </a:rPr>
              <a:t>A separate </a:t>
            </a:r>
            <a:r>
              <a:rPr lang="en" sz="2600" dirty="0">
                <a:solidFill>
                  <a:schemeClr val="accent6"/>
                </a:solidFill>
                <a:latin typeface="+mn-lt"/>
                <a:ea typeface="Calibri Regular" charset="0"/>
                <a:cs typeface="Calibri Regular" charset="0"/>
                <a:sym typeface="Shadows Into Light"/>
              </a:rPr>
              <a:t>algorithmic </a:t>
            </a:r>
            <a:r>
              <a:rPr lang="en" sz="2600" dirty="0">
                <a:solidFill>
                  <a:schemeClr val="dk1"/>
                </a:solidFill>
                <a:latin typeface="+mn-lt"/>
                <a:ea typeface="Calibri Regular" charset="0"/>
                <a:cs typeface="Calibri Regular" charset="0"/>
                <a:sym typeface="Shadows Into Light"/>
              </a:rPr>
              <a:t>problem</a:t>
            </a:r>
          </a:p>
        </p:txBody>
      </p:sp>
      <p:sp>
        <p:nvSpPr>
          <p:cNvPr id="421" name="Shape 421"/>
          <p:cNvSpPr/>
          <p:nvPr/>
        </p:nvSpPr>
        <p:spPr>
          <a:xfrm>
            <a:off x="1743077" y="2583638"/>
            <a:ext cx="1600198" cy="399909"/>
          </a:xfrm>
          <a:prstGeom prst="ellipse">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sp>
        <p:nvSpPr>
          <p:cNvPr id="422" name="Shape 422"/>
          <p:cNvSpPr txBox="1"/>
          <p:nvPr/>
        </p:nvSpPr>
        <p:spPr>
          <a:xfrm>
            <a:off x="4334810" y="1589782"/>
            <a:ext cx="4480576" cy="739081"/>
          </a:xfrm>
          <a:prstGeom prst="rect">
            <a:avLst/>
          </a:prstGeom>
          <a:noFill/>
          <a:ln>
            <a:noFill/>
          </a:ln>
        </p:spPr>
        <p:txBody>
          <a:bodyPr lIns="91425" tIns="91425" rIns="91425" bIns="91425" anchor="t" anchorCtr="0">
            <a:noAutofit/>
          </a:bodyPr>
          <a:lstStyle/>
          <a:p>
            <a:pPr algn="ctr"/>
            <a:r>
              <a:rPr lang="en" sz="2600" dirty="0">
                <a:solidFill>
                  <a:srgbClr val="FF0000"/>
                </a:solidFill>
                <a:latin typeface="+mn-lt"/>
                <a:ea typeface="Calibri Regular" charset="0"/>
                <a:cs typeface="Calibri Regular" charset="0"/>
                <a:sym typeface="Shadows Into Light"/>
              </a:rPr>
              <a:t>Side constraints must be solved</a:t>
            </a:r>
          </a:p>
        </p:txBody>
      </p:sp>
      <p:cxnSp>
        <p:nvCxnSpPr>
          <p:cNvPr id="423" name="Shape 423"/>
          <p:cNvCxnSpPr/>
          <p:nvPr/>
        </p:nvCxnSpPr>
        <p:spPr>
          <a:xfrm flipH="1">
            <a:off x="3343275" y="2193508"/>
            <a:ext cx="1114425" cy="494120"/>
          </a:xfrm>
          <a:prstGeom prst="straightConnector1">
            <a:avLst/>
          </a:prstGeom>
          <a:noFill/>
          <a:ln w="9525" cap="flat" cmpd="sng">
            <a:solidFill>
              <a:schemeClr val="dk2"/>
            </a:solidFill>
            <a:prstDash val="solid"/>
            <a:round/>
            <a:headEnd type="none" w="lg" len="lg"/>
            <a:tailEnd type="triangle" w="lg" len="lg"/>
          </a:ln>
        </p:spPr>
      </p:cxnSp>
      <p:cxnSp>
        <p:nvCxnSpPr>
          <p:cNvPr id="12" name="Shape 695"/>
          <p:cNvCxnSpPr/>
          <p:nvPr/>
        </p:nvCxnSpPr>
        <p:spPr>
          <a:xfrm>
            <a:off x="394693" y="3074857"/>
            <a:ext cx="4520201" cy="0"/>
          </a:xfrm>
          <a:prstGeom prst="straightConnector1">
            <a:avLst/>
          </a:prstGeom>
          <a:noFill/>
          <a:ln w="25400" cap="flat" cmpd="sng">
            <a:solidFill>
              <a:srgbClr val="0000FF"/>
            </a:solidFill>
            <a:prstDash val="solid"/>
            <a:round/>
            <a:headEnd type="none" w="lg" len="lg"/>
            <a:tailEnd type="none"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5">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5">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5">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20">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0">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0">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 grpId="0" uiExpand="1" build="p" animBg="1"/>
      <p:bldP spid="421" grpId="0" animBg="1"/>
      <p:bldP spid="42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Another Example</a:t>
            </a:r>
          </a:p>
        </p:txBody>
      </p:sp>
      <p:sp>
        <p:nvSpPr>
          <p:cNvPr id="431" name="Shape 431"/>
          <p:cNvSpPr txBox="1">
            <a:spLocks noGrp="1"/>
          </p:cNvSpPr>
          <p:nvPr>
            <p:ph idx="1"/>
          </p:nvPr>
        </p:nvSpPr>
        <p:spPr>
          <a:xfrm>
            <a:off x="457200" y="1485897"/>
            <a:ext cx="8229600" cy="5172078"/>
          </a:xfrm>
          <a:prstGeom prst="rect">
            <a:avLst/>
          </a:prstGeom>
          <a:noFill/>
          <a:ln>
            <a:noFill/>
          </a:ln>
        </p:spPr>
        <p:txBody>
          <a:bodyPr lIns="91425" tIns="45700" rIns="91425" bIns="45700" anchor="t" anchorCtr="0">
            <a:noAutofit/>
          </a:bodyPr>
          <a:lstStyle/>
          <a:p>
            <a:pPr marL="457200" indent="-381000">
              <a:spcAft>
                <a:spcPts val="0"/>
              </a:spcAft>
              <a:buClr>
                <a:srgbClr val="000000"/>
              </a:buClr>
              <a:buFont typeface="Shadows Into Light"/>
            </a:pPr>
            <a:r>
              <a:rPr lang="en" sz="3200" dirty="0">
                <a:solidFill>
                  <a:srgbClr val="000000"/>
                </a:solidFill>
                <a:ea typeface="Calibri Regular" charset="0"/>
                <a:cs typeface="Calibri Regular" charset="0"/>
                <a:sym typeface="Shadows Into Light"/>
              </a:rPr>
              <a:t>Consider a </a:t>
            </a:r>
            <a:r>
              <a:rPr lang="en" sz="3200" dirty="0">
                <a:solidFill>
                  <a:schemeClr val="accent6"/>
                </a:solidFill>
                <a:ea typeface="Calibri Regular" charset="0"/>
                <a:cs typeface="Calibri Regular" charset="0"/>
                <a:sym typeface="Shadows Into Light"/>
              </a:rPr>
              <a:t>recursive function</a:t>
            </a:r>
          </a:p>
          <a:p>
            <a:pPr marL="0" indent="0">
              <a:spcAft>
                <a:spcPts val="0"/>
              </a:spcAft>
              <a:buNone/>
            </a:pPr>
            <a:r>
              <a:rPr lang="en" sz="2600" dirty="0">
                <a:solidFill>
                  <a:srgbClr val="0000FF"/>
                </a:solidFill>
                <a:latin typeface="Consolas"/>
                <a:ea typeface="Consolas"/>
                <a:cs typeface="Consolas"/>
                <a:sym typeface="Consolas"/>
              </a:rPr>
              <a:t> </a:t>
            </a:r>
            <a:r>
              <a:rPr lang="en" sz="3000" dirty="0">
                <a:solidFill>
                  <a:srgbClr val="0000FF"/>
                </a:solidFill>
                <a:latin typeface="Consolas"/>
                <a:ea typeface="Consolas"/>
                <a:cs typeface="Consolas"/>
                <a:sym typeface="Consolas"/>
              </a:rPr>
              <a:t>         f(x) = … f(e) …</a:t>
            </a:r>
            <a:r>
              <a:rPr lang="en" sz="3000" dirty="0">
                <a:solidFill>
                  <a:srgbClr val="0000FF"/>
                </a:solidFill>
                <a:latin typeface="Calibri Regular" charset="0"/>
                <a:ea typeface="Calibri Regular" charset="0"/>
                <a:cs typeface="Calibri Regular" charset="0"/>
                <a:sym typeface="Shadows Into Light"/>
              </a:rPr>
              <a:t> </a:t>
            </a:r>
            <a:endParaRPr lang="en-US" sz="3000" dirty="0">
              <a:solidFill>
                <a:srgbClr val="0000FF"/>
              </a:solidFill>
              <a:latin typeface="Calibri Regular" charset="0"/>
              <a:ea typeface="Calibri Regular" charset="0"/>
              <a:cs typeface="Calibri Regular" charset="0"/>
              <a:sym typeface="Shadows Into Light"/>
            </a:endParaRPr>
          </a:p>
          <a:p>
            <a:pPr marL="0" indent="0">
              <a:spcAft>
                <a:spcPts val="0"/>
              </a:spcAft>
              <a:buNone/>
            </a:pPr>
            <a:endParaRPr lang="en" sz="1800" dirty="0">
              <a:solidFill>
                <a:srgbClr val="0000FF"/>
              </a:solidFill>
              <a:latin typeface="Calibri Regular" charset="0"/>
              <a:ea typeface="Calibri Regular" charset="0"/>
              <a:cs typeface="Calibri Regular" charset="0"/>
              <a:sym typeface="Shadows Into Light"/>
            </a:endParaRPr>
          </a:p>
          <a:p>
            <a:pPr marL="457200" indent="-381000">
              <a:spcAft>
                <a:spcPts val="0"/>
              </a:spcAft>
              <a:buClr>
                <a:srgbClr val="000000"/>
              </a:buClr>
              <a:buFont typeface="Shadows Into Light"/>
            </a:pPr>
            <a:r>
              <a:rPr lang="en" sz="3200" dirty="0">
                <a:solidFill>
                  <a:srgbClr val="000000"/>
                </a:solidFill>
                <a:ea typeface="Calibri Regular" charset="0"/>
                <a:cs typeface="Calibri Regular" charset="0"/>
                <a:sym typeface="Shadows Into Light"/>
              </a:rPr>
              <a:t>If </a:t>
            </a:r>
            <a:r>
              <a:rPr lang="en-US" sz="3200" dirty="0">
                <a:solidFill>
                  <a:srgbClr val="000000"/>
                </a:solidFill>
                <a:ea typeface="Calibri Regular" charset="0"/>
                <a:cs typeface="Calibri Regular" charset="0"/>
                <a:sym typeface="Shadows Into Light"/>
              </a:rPr>
              <a:t> </a:t>
            </a:r>
            <a:r>
              <a:rPr lang="en" sz="3200" dirty="0">
                <a:solidFill>
                  <a:srgbClr val="0000FF"/>
                </a:solidFill>
                <a:latin typeface="Consolas"/>
                <a:ea typeface="Consolas"/>
                <a:cs typeface="Consolas"/>
                <a:sym typeface="Consolas"/>
              </a:rPr>
              <a:t>x : t1</a:t>
            </a:r>
            <a:r>
              <a:rPr lang="en" sz="3200" dirty="0">
                <a:solidFill>
                  <a:srgbClr val="000000"/>
                </a:solidFill>
                <a:ea typeface="Calibri Regular" charset="0"/>
                <a:cs typeface="Calibri Regular" charset="0"/>
                <a:sym typeface="Shadows Into Light"/>
              </a:rPr>
              <a:t> </a:t>
            </a:r>
            <a:r>
              <a:rPr lang="en-US" sz="3200" dirty="0">
                <a:solidFill>
                  <a:srgbClr val="000000"/>
                </a:solidFill>
                <a:ea typeface="Calibri Regular" charset="0"/>
                <a:cs typeface="Calibri Regular" charset="0"/>
                <a:sym typeface="Shadows Into Light"/>
              </a:rPr>
              <a:t> </a:t>
            </a:r>
            <a:r>
              <a:rPr lang="en" sz="3200" dirty="0">
                <a:solidFill>
                  <a:srgbClr val="000000"/>
                </a:solidFill>
                <a:ea typeface="Calibri Regular" charset="0"/>
                <a:cs typeface="Calibri Regular" charset="0"/>
                <a:sym typeface="Shadows Into Light"/>
              </a:rPr>
              <a:t>and</a:t>
            </a:r>
            <a:r>
              <a:rPr lang="en-US" sz="3200" dirty="0">
                <a:solidFill>
                  <a:srgbClr val="000000"/>
                </a:solidFill>
                <a:ea typeface="Calibri Regular" charset="0"/>
                <a:cs typeface="Calibri Regular" charset="0"/>
                <a:sym typeface="Shadows Into Light"/>
              </a:rPr>
              <a:t> </a:t>
            </a:r>
            <a:r>
              <a:rPr lang="en" sz="3200" dirty="0">
                <a:solidFill>
                  <a:srgbClr val="000000"/>
                </a:solidFill>
                <a:ea typeface="Calibri Regular" charset="0"/>
                <a:cs typeface="Calibri Regular" charset="0"/>
                <a:sym typeface="Shadows Into Light"/>
              </a:rPr>
              <a:t> </a:t>
            </a:r>
            <a:r>
              <a:rPr lang="en" sz="3200" dirty="0">
                <a:solidFill>
                  <a:srgbClr val="0000FF"/>
                </a:solidFill>
                <a:latin typeface="Consolas"/>
                <a:ea typeface="Consolas"/>
                <a:cs typeface="Consolas"/>
                <a:sym typeface="Consolas"/>
              </a:rPr>
              <a:t>e : t2</a:t>
            </a:r>
            <a:r>
              <a:rPr lang="en" sz="3200" dirty="0">
                <a:solidFill>
                  <a:srgbClr val="000000"/>
                </a:solidFill>
                <a:ea typeface="Calibri Regular" charset="0"/>
                <a:cs typeface="Calibri Regular" charset="0"/>
                <a:sym typeface="Shadows Into Light"/>
              </a:rPr>
              <a:t> </a:t>
            </a:r>
            <a:r>
              <a:rPr lang="en-US" sz="3200" dirty="0">
                <a:solidFill>
                  <a:srgbClr val="000000"/>
                </a:solidFill>
                <a:ea typeface="Calibri Regular" charset="0"/>
                <a:cs typeface="Calibri Regular" charset="0"/>
                <a:sym typeface="Shadows Into Light"/>
              </a:rPr>
              <a:t> </a:t>
            </a:r>
            <a:r>
              <a:rPr lang="en" sz="3200" dirty="0">
                <a:solidFill>
                  <a:srgbClr val="000000"/>
                </a:solidFill>
                <a:ea typeface="Calibri Regular" charset="0"/>
                <a:cs typeface="Calibri Regular" charset="0"/>
                <a:sym typeface="Shadows Into Light"/>
              </a:rPr>
              <a:t>then</a:t>
            </a:r>
            <a:r>
              <a:rPr lang="en-US" sz="3200" dirty="0">
                <a:solidFill>
                  <a:srgbClr val="000000"/>
                </a:solidFill>
                <a:ea typeface="Calibri Regular" charset="0"/>
                <a:cs typeface="Calibri Regular" charset="0"/>
                <a:sym typeface="Shadows Into Light"/>
              </a:rPr>
              <a:t> </a:t>
            </a:r>
            <a:r>
              <a:rPr lang="en" sz="3200" dirty="0">
                <a:solidFill>
                  <a:srgbClr val="000000"/>
                </a:solidFill>
                <a:ea typeface="Calibri Regular" charset="0"/>
                <a:cs typeface="Calibri Regular" charset="0"/>
                <a:sym typeface="Shadows Into Light"/>
              </a:rPr>
              <a:t> </a:t>
            </a:r>
            <a:r>
              <a:rPr lang="en" sz="3200" dirty="0">
                <a:solidFill>
                  <a:srgbClr val="0000FF"/>
                </a:solidFill>
                <a:latin typeface="Consolas"/>
                <a:ea typeface="Consolas"/>
                <a:cs typeface="Consolas"/>
                <a:sym typeface="Consolas"/>
              </a:rPr>
              <a:t>t2 = t1</a:t>
            </a:r>
          </a:p>
          <a:p>
            <a:pPr marL="914400" lvl="1" indent="-228600">
              <a:spcAft>
                <a:spcPts val="0"/>
              </a:spcAft>
              <a:buClr>
                <a:srgbClr val="000000"/>
              </a:buClr>
              <a:buFont typeface="Shadows Into Light"/>
            </a:pPr>
            <a:r>
              <a:rPr lang="en" sz="3000" dirty="0">
                <a:solidFill>
                  <a:srgbClr val="000000"/>
                </a:solidFill>
                <a:ea typeface="Calibri Regular" charset="0"/>
                <a:cs typeface="Calibri Regular" charset="0"/>
                <a:sym typeface="Shadows Into Light"/>
              </a:rPr>
              <a:t>Can be relaxed to </a:t>
            </a:r>
            <a:r>
              <a:rPr lang="en" sz="3000" dirty="0">
                <a:solidFill>
                  <a:srgbClr val="0000FF"/>
                </a:solidFill>
                <a:latin typeface="Consolas"/>
                <a:ea typeface="Consolas"/>
                <a:cs typeface="Consolas"/>
                <a:sym typeface="Consolas"/>
              </a:rPr>
              <a:t>t2 ⊆ t1</a:t>
            </a:r>
          </a:p>
          <a:p>
            <a:pPr marL="0" indent="0">
              <a:spcAft>
                <a:spcPts val="0"/>
              </a:spcAft>
              <a:buNone/>
            </a:pPr>
            <a:endParaRPr sz="1800" baseline="-25000" dirty="0">
              <a:solidFill>
                <a:srgbClr val="000000"/>
              </a:solidFill>
              <a:latin typeface="Calibri Regular" charset="0"/>
              <a:ea typeface="Calibri Regular" charset="0"/>
              <a:cs typeface="Calibri Regular" charset="0"/>
              <a:sym typeface="Shadows Into Light"/>
            </a:endParaRPr>
          </a:p>
          <a:p>
            <a:pPr marL="457200" indent="-381000">
              <a:spcAft>
                <a:spcPts val="0"/>
              </a:spcAft>
              <a:buClr>
                <a:srgbClr val="000000"/>
              </a:buClr>
              <a:buFont typeface="Shadows Into Light"/>
            </a:pPr>
            <a:r>
              <a:rPr lang="en" sz="3200" dirty="0">
                <a:solidFill>
                  <a:srgbClr val="000000"/>
                </a:solidFill>
                <a:ea typeface="Calibri Regular" charset="0"/>
                <a:cs typeface="Calibri Regular" charset="0"/>
                <a:sym typeface="Shadows Into Light"/>
              </a:rPr>
              <a:t>Recursive functions yield </a:t>
            </a:r>
            <a:r>
              <a:rPr lang="en" sz="3200" dirty="0">
                <a:solidFill>
                  <a:schemeClr val="accent6"/>
                </a:solidFill>
                <a:ea typeface="Calibri Regular" charset="0"/>
                <a:cs typeface="Calibri Regular" charset="0"/>
                <a:sym typeface="Shadows Into Light"/>
              </a:rPr>
              <a:t>recursive constraints</a:t>
            </a:r>
          </a:p>
          <a:p>
            <a:pPr marL="914400" lvl="1" indent="-228600">
              <a:spcAft>
                <a:spcPts val="0"/>
              </a:spcAft>
              <a:buClr>
                <a:srgbClr val="000000"/>
              </a:buClr>
              <a:buFont typeface="Shadows Into Light"/>
            </a:pPr>
            <a:r>
              <a:rPr lang="en" sz="3000" dirty="0">
                <a:solidFill>
                  <a:srgbClr val="000000"/>
                </a:solidFill>
                <a:ea typeface="Calibri Regular" charset="0"/>
                <a:cs typeface="Calibri Regular" charset="0"/>
                <a:sym typeface="Shadows Into Light"/>
              </a:rPr>
              <a:t>Same with </a:t>
            </a:r>
            <a:r>
              <a:rPr lang="en" sz="3000" dirty="0">
                <a:solidFill>
                  <a:schemeClr val="accent6"/>
                </a:solidFill>
                <a:ea typeface="Calibri Regular" charset="0"/>
                <a:cs typeface="Calibri Regular" charset="0"/>
                <a:sym typeface="Shadows Into Light"/>
              </a:rPr>
              <a:t>loops</a:t>
            </a:r>
          </a:p>
          <a:p>
            <a:pPr marL="914400" lvl="1" indent="-228600">
              <a:spcAft>
                <a:spcPts val="0"/>
              </a:spcAft>
              <a:buClr>
                <a:srgbClr val="000000"/>
              </a:buClr>
              <a:buFont typeface="Shadows Into Light"/>
            </a:pPr>
            <a:r>
              <a:rPr lang="en" sz="3000" dirty="0">
                <a:solidFill>
                  <a:srgbClr val="000000"/>
                </a:solidFill>
                <a:ea typeface="Calibri Regular" charset="0"/>
                <a:cs typeface="Calibri Regular" charset="0"/>
                <a:sym typeface="Shadows Into Light"/>
              </a:rPr>
              <a:t>How hard constraints are to solve depends on constraint language, details of application</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ea typeface="Calibri Regular" charset="0"/>
                <a:cs typeface="Calibri Regular" charset="0"/>
                <a:sym typeface="Shadows Into Light"/>
              </a:rPr>
              <a:t>Type Checking Algorithm</a:t>
            </a:r>
            <a:endParaRPr lang="en" sz="4400" dirty="0">
              <a:solidFill>
                <a:schemeClr val="tx1"/>
              </a:solidFill>
              <a:ea typeface="Calibri Regular" charset="0"/>
              <a:cs typeface="Calibri Regular" charset="0"/>
              <a:sym typeface="Shadows Into Light"/>
            </a:endParaRPr>
          </a:p>
        </p:txBody>
      </p:sp>
      <p:sp>
        <p:nvSpPr>
          <p:cNvPr id="16" name="Shape 468"/>
          <p:cNvSpPr txBox="1"/>
          <p:nvPr/>
        </p:nvSpPr>
        <p:spPr>
          <a:xfrm>
            <a:off x="4357475" y="1296543"/>
            <a:ext cx="4582164" cy="2675376"/>
          </a:xfrm>
          <a:prstGeom prst="rect">
            <a:avLst/>
          </a:prstGeom>
          <a:noFill/>
          <a:ln>
            <a:noFill/>
          </a:ln>
        </p:spPr>
        <p:txBody>
          <a:bodyPr lIns="91425" tIns="91425" rIns="91425" bIns="91425" anchor="ctr" anchorCtr="0">
            <a:noAutofit/>
          </a:bodyPr>
          <a:lstStyle/>
          <a:p>
            <a:pPr algn="ctr">
              <a:spcBef>
                <a:spcPts val="600"/>
              </a:spcBef>
            </a:pPr>
            <a:r>
              <a:rPr lang="en" sz="2500" dirty="0">
                <a:solidFill>
                  <a:schemeClr val="accent6"/>
                </a:solidFill>
                <a:latin typeface="+mn-lt"/>
                <a:ea typeface="Calibri Regular" charset="0"/>
                <a:cs typeface="Calibri Regular" charset="0"/>
                <a:sym typeface="Shadows Into Light"/>
              </a:rPr>
              <a:t>Algorithm</a:t>
            </a:r>
            <a:r>
              <a:rPr lang="en" sz="2500" dirty="0">
                <a:solidFill>
                  <a:schemeClr val="accent2"/>
                </a:solidFill>
                <a:latin typeface="+mn-lt"/>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Input: Entire expression and </a:t>
            </a:r>
            <a:r>
              <a:rPr lang="en" sz="1800" dirty="0">
                <a:solidFill>
                  <a:srgbClr val="0000FF"/>
                </a:solidFill>
                <a:latin typeface="Consolas"/>
                <a:ea typeface="Consolas"/>
                <a:cs typeface="Consolas"/>
                <a:sym typeface="Consolas"/>
              </a:rPr>
              <a:t>A</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Analyze </a:t>
            </a:r>
            <a:r>
              <a:rPr lang="en" sz="1600" dirty="0">
                <a:solidFill>
                  <a:srgbClr val="0000FF"/>
                </a:solidFill>
                <a:latin typeface="Consolas"/>
                <a:ea typeface="Consolas"/>
                <a:cs typeface="Consolas"/>
                <a:sym typeface="Consolas"/>
              </a:rPr>
              <a:t>e0</a:t>
            </a:r>
            <a:r>
              <a:rPr lang="en" sz="2000" dirty="0">
                <a:solidFill>
                  <a:schemeClr val="dk1"/>
                </a:solidFill>
                <a:latin typeface="Calibri Regular" charset="0"/>
                <a:ea typeface="Calibri Regular" charset="0"/>
                <a:cs typeface="Calibri Regular" charset="0"/>
                <a:sym typeface="Shadows Into Light"/>
              </a:rPr>
              <a:t>, checking it is of type </a:t>
            </a:r>
            <a:r>
              <a:rPr lang="en" sz="1600" dirty="0">
                <a:solidFill>
                  <a:srgbClr val="0000FF"/>
                </a:solidFill>
                <a:latin typeface="Consolas"/>
                <a:ea typeface="Consolas"/>
                <a:cs typeface="Consolas"/>
                <a:sym typeface="Consolas"/>
              </a:rPr>
              <a:t>bool</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Analyze </a:t>
            </a:r>
            <a:r>
              <a:rPr lang="en" sz="1600" dirty="0">
                <a:solidFill>
                  <a:srgbClr val="0000FF"/>
                </a:solidFill>
                <a:latin typeface="Consolas"/>
                <a:ea typeface="Consolas"/>
                <a:cs typeface="Consolas"/>
                <a:sym typeface="Consolas"/>
              </a:rPr>
              <a:t>e1</a:t>
            </a:r>
            <a:r>
              <a:rPr lang="en" sz="2000" dirty="0">
                <a:solidFill>
                  <a:schemeClr val="dk1"/>
                </a:solidFill>
                <a:latin typeface="Calibri Regular" charset="0"/>
                <a:ea typeface="Calibri Regular" charset="0"/>
                <a:cs typeface="Calibri Regular" charset="0"/>
                <a:sym typeface="Shadows Into Light"/>
              </a:rPr>
              <a:t> and </a:t>
            </a:r>
            <a:r>
              <a:rPr lang="en" sz="1600" dirty="0">
                <a:solidFill>
                  <a:srgbClr val="0000FF"/>
                </a:solidFill>
                <a:latin typeface="Consolas"/>
                <a:ea typeface="Consolas"/>
                <a:cs typeface="Consolas"/>
                <a:sym typeface="Consolas"/>
              </a:rPr>
              <a:t>e2</a:t>
            </a:r>
            <a:r>
              <a:rPr lang="en" sz="2000" dirty="0">
                <a:solidFill>
                  <a:schemeClr val="dk1"/>
                </a:solidFill>
                <a:latin typeface="Calibri Regular" charset="0"/>
                <a:ea typeface="Calibri Regular" charset="0"/>
                <a:cs typeface="Calibri Regular" charset="0"/>
                <a:sym typeface="Shadows Into Light"/>
              </a:rPr>
              <a:t>, giving types</a:t>
            </a:r>
            <a:br>
              <a:rPr lang="en" sz="2000" dirty="0">
                <a:solidFill>
                  <a:schemeClr val="dk1"/>
                </a:solidFill>
                <a:latin typeface="Calibri Regular" charset="0"/>
                <a:ea typeface="Calibri Regular" charset="0"/>
                <a:cs typeface="Calibri Regular" charset="0"/>
                <a:sym typeface="Shadows Into Light"/>
              </a:rPr>
            </a:br>
            <a:r>
              <a:rPr lang="en" sz="1600" dirty="0">
                <a:solidFill>
                  <a:srgbClr val="0000FF"/>
                </a:solidFill>
                <a:latin typeface="Consolas"/>
                <a:ea typeface="Consolas"/>
                <a:cs typeface="Consolas"/>
                <a:sym typeface="Consolas"/>
              </a:rPr>
              <a:t>t1</a:t>
            </a:r>
            <a:r>
              <a:rPr lang="en" sz="2000" dirty="0">
                <a:solidFill>
                  <a:srgbClr val="0000FF"/>
                </a:solidFill>
                <a:latin typeface="Calibri Regular" charset="0"/>
                <a:ea typeface="Calibri Regular" charset="0"/>
                <a:cs typeface="Calibri Regular" charset="0"/>
                <a:sym typeface="Shadows Into Light"/>
              </a:rPr>
              <a:t> </a:t>
            </a:r>
            <a:r>
              <a:rPr lang="en" sz="2000" dirty="0">
                <a:solidFill>
                  <a:schemeClr val="dk1"/>
                </a:solidFill>
                <a:latin typeface="Calibri Regular" charset="0"/>
                <a:ea typeface="Calibri Regular" charset="0"/>
                <a:cs typeface="Calibri Regular" charset="0"/>
                <a:sym typeface="Shadows Into Light"/>
              </a:rPr>
              <a:t>and </a:t>
            </a:r>
            <a:r>
              <a:rPr lang="en" sz="1600" dirty="0">
                <a:solidFill>
                  <a:srgbClr val="0000FF"/>
                </a:solidFill>
                <a:latin typeface="Consolas"/>
                <a:ea typeface="Consolas"/>
                <a:cs typeface="Consolas"/>
                <a:sym typeface="Consolas"/>
              </a:rPr>
              <a:t>t2</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Solve </a:t>
            </a:r>
            <a:r>
              <a:rPr lang="en" sz="1600" dirty="0">
                <a:solidFill>
                  <a:srgbClr val="0000FF"/>
                </a:solidFill>
                <a:latin typeface="Consolas"/>
                <a:ea typeface="Consolas"/>
                <a:cs typeface="Consolas"/>
                <a:sym typeface="Consolas"/>
              </a:rPr>
              <a:t>t1 = t2</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Return</a:t>
            </a:r>
            <a:r>
              <a:rPr lang="en" sz="2000" dirty="0">
                <a:solidFill>
                  <a:srgbClr val="0000FF"/>
                </a:solidFill>
                <a:latin typeface="Calibri Regular" charset="0"/>
                <a:ea typeface="Calibri Regular" charset="0"/>
                <a:cs typeface="Calibri Regular" charset="0"/>
                <a:sym typeface="Shadows Into Light"/>
              </a:rPr>
              <a:t> </a:t>
            </a:r>
            <a:r>
              <a:rPr lang="en" sz="1600" dirty="0">
                <a:solidFill>
                  <a:srgbClr val="0000FF"/>
                </a:solidFill>
                <a:latin typeface="Consolas"/>
                <a:ea typeface="Consolas"/>
                <a:cs typeface="Consolas"/>
                <a:sym typeface="Consolas"/>
              </a:rPr>
              <a:t>t1</a:t>
            </a:r>
            <a:r>
              <a:rPr lang="en" sz="2000" dirty="0">
                <a:solidFill>
                  <a:schemeClr val="dk1"/>
                </a:solidFill>
                <a:latin typeface="Calibri Regular" charset="0"/>
                <a:ea typeface="Calibri Regular" charset="0"/>
                <a:cs typeface="Calibri Regular" charset="0"/>
                <a:sym typeface="Shadows Into Light"/>
              </a:rPr>
              <a:t>.</a:t>
            </a:r>
          </a:p>
        </p:txBody>
      </p:sp>
      <p:sp>
        <p:nvSpPr>
          <p:cNvPr id="30" name="Shape 477"/>
          <p:cNvSpPr txBox="1">
            <a:spLocks/>
          </p:cNvSpPr>
          <p:nvPr/>
        </p:nvSpPr>
        <p:spPr>
          <a:xfrm>
            <a:off x="0" y="1766884"/>
            <a:ext cx="4303713" cy="2098675"/>
          </a:xfrm>
          <a:prstGeom prst="rect">
            <a:avLst/>
          </a:prstGeom>
          <a:noFill/>
          <a:ln>
            <a:noFill/>
          </a:ln>
        </p:spPr>
        <p:txBody>
          <a:bodyPr vert="horz" lIns="91425" tIns="45700" rIns="91425" bIns="45700" rtlCol="0" anchor="t" anchorCtr="0">
            <a:noAutofit/>
          </a:bodyPr>
          <a:lstStyle>
            <a:lvl1pPr marL="342900" indent="-342900" algn="l" defTabSz="457200" rtl="0" eaLnBrk="1" latinLnBrk="0" hangingPunct="1">
              <a:spcBef>
                <a:spcPct val="20000"/>
              </a:spcBef>
              <a:buFont typeface="Arial"/>
              <a:buChar char="•"/>
              <a:defRPr sz="2400" kern="1200" baseline="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600"/>
              </a:spcBef>
              <a:buFont typeface="Arial"/>
              <a:buNone/>
            </a:pPr>
            <a:r>
              <a:rPr lang="en" sz="1800">
                <a:solidFill>
                  <a:srgbClr val="0000FF"/>
                </a:solidFill>
                <a:latin typeface="Consolas"/>
                <a:ea typeface="Consolas"/>
                <a:cs typeface="Consolas"/>
                <a:sym typeface="Consolas"/>
              </a:rPr>
              <a:t>  A |- e0 : bool</a:t>
            </a:r>
          </a:p>
          <a:p>
            <a:pPr marL="0" indent="0" algn="ctr">
              <a:spcBef>
                <a:spcPts val="600"/>
              </a:spcBef>
              <a:buFont typeface="Arial"/>
              <a:buNone/>
            </a:pPr>
            <a:r>
              <a:rPr lang="en" sz="1800">
                <a:solidFill>
                  <a:srgbClr val="0000FF"/>
                </a:solidFill>
                <a:latin typeface="Consolas"/>
                <a:ea typeface="Consolas"/>
                <a:cs typeface="Consolas"/>
                <a:sym typeface="Consolas"/>
              </a:rPr>
              <a:t>A |- e1 : t1</a:t>
            </a:r>
          </a:p>
          <a:p>
            <a:pPr marL="0" indent="0" algn="ctr">
              <a:spcBef>
                <a:spcPts val="600"/>
              </a:spcBef>
              <a:buFont typeface="Arial"/>
              <a:buNone/>
            </a:pPr>
            <a:r>
              <a:rPr lang="en" sz="1800">
                <a:solidFill>
                  <a:srgbClr val="0000FF"/>
                </a:solidFill>
                <a:latin typeface="Consolas"/>
                <a:ea typeface="Consolas"/>
                <a:cs typeface="Consolas"/>
                <a:sym typeface="Consolas"/>
              </a:rPr>
              <a:t>A |- e2 : t2</a:t>
            </a:r>
          </a:p>
          <a:p>
            <a:pPr marL="0" indent="0" algn="ctr">
              <a:spcBef>
                <a:spcPts val="600"/>
              </a:spcBef>
              <a:buFont typeface="Arial"/>
              <a:buNone/>
            </a:pPr>
            <a:r>
              <a:rPr lang="en" sz="1800">
                <a:solidFill>
                  <a:srgbClr val="0000FF"/>
                </a:solidFill>
                <a:latin typeface="Consolas"/>
                <a:ea typeface="Consolas"/>
                <a:cs typeface="Consolas"/>
                <a:sym typeface="Consolas"/>
              </a:rPr>
              <a:t> t1 = t2</a:t>
            </a:r>
          </a:p>
          <a:p>
            <a:pPr algn="ctr">
              <a:spcBef>
                <a:spcPts val="600"/>
              </a:spcBef>
            </a:pPr>
            <a:endParaRPr lang="en" sz="1000" baseline="-25000">
              <a:solidFill>
                <a:srgbClr val="0000FF"/>
              </a:solidFill>
              <a:latin typeface="Consolas"/>
              <a:ea typeface="Consolas"/>
              <a:cs typeface="Consolas"/>
              <a:sym typeface="Consolas"/>
            </a:endParaRPr>
          </a:p>
          <a:p>
            <a:pPr marL="0" indent="0" algn="ctr">
              <a:spcBef>
                <a:spcPts val="600"/>
              </a:spcBef>
              <a:buFont typeface="Arial"/>
              <a:buNone/>
            </a:pPr>
            <a:r>
              <a:rPr lang="en" sz="1800">
                <a:solidFill>
                  <a:srgbClr val="0000FF"/>
                </a:solidFill>
                <a:latin typeface="Consolas"/>
                <a:ea typeface="Consolas"/>
                <a:cs typeface="Consolas"/>
                <a:sym typeface="Consolas"/>
              </a:rPr>
              <a:t>A |- if e0 then e1 else e2 : t1</a:t>
            </a:r>
          </a:p>
          <a:p>
            <a:pPr algn="ctr">
              <a:spcBef>
                <a:spcPts val="600"/>
              </a:spcBef>
            </a:pPr>
            <a:endParaRPr lang="en" sz="1800" dirty="0">
              <a:solidFill>
                <a:srgbClr val="0000FF"/>
              </a:solidFill>
              <a:latin typeface="Consolas"/>
              <a:ea typeface="Consolas"/>
              <a:cs typeface="Consolas"/>
              <a:sym typeface="Consolas"/>
            </a:endParaRPr>
          </a:p>
        </p:txBody>
      </p:sp>
      <p:sp>
        <p:nvSpPr>
          <p:cNvPr id="31" name="Shape 479"/>
          <p:cNvSpPr/>
          <p:nvPr/>
        </p:nvSpPr>
        <p:spPr>
          <a:xfrm>
            <a:off x="1458194" y="2810649"/>
            <a:ext cx="1680000" cy="317400"/>
          </a:xfrm>
          <a:prstGeom prst="ellipse">
            <a:avLst/>
          </a:prstGeom>
          <a:noFill/>
          <a:ln w="19050" cap="flat" cmpd="sng">
            <a:solidFill>
              <a:srgbClr val="FF00FF"/>
            </a:solidFill>
            <a:prstDash val="solid"/>
            <a:round/>
            <a:headEnd type="none" w="med" len="med"/>
            <a:tailEnd type="none" w="med" len="med"/>
          </a:ln>
        </p:spPr>
        <p:txBody>
          <a:bodyPr lIns="91425" tIns="91425" rIns="91425" bIns="91425" anchor="ctr" anchorCtr="0">
            <a:noAutofit/>
          </a:bodyPr>
          <a:lstStyle/>
          <a:p>
            <a:endParaRPr/>
          </a:p>
        </p:txBody>
      </p:sp>
      <p:sp>
        <p:nvSpPr>
          <p:cNvPr id="32" name="Shape 480"/>
          <p:cNvSpPr/>
          <p:nvPr/>
        </p:nvSpPr>
        <p:spPr>
          <a:xfrm>
            <a:off x="109427" y="3350033"/>
            <a:ext cx="333600" cy="361200"/>
          </a:xfrm>
          <a:prstGeom prst="ellipse">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sp>
        <p:nvSpPr>
          <p:cNvPr id="33" name="Shape 481"/>
          <p:cNvSpPr/>
          <p:nvPr/>
        </p:nvSpPr>
        <p:spPr>
          <a:xfrm>
            <a:off x="3767848" y="3334417"/>
            <a:ext cx="369900" cy="361200"/>
          </a:xfrm>
          <a:prstGeom prst="ellipse">
            <a:avLst/>
          </a:prstGeom>
          <a:noFill/>
          <a:ln w="19050" cap="flat" cmpd="sng">
            <a:solidFill>
              <a:srgbClr val="F1C232"/>
            </a:solidFill>
            <a:prstDash val="solid"/>
            <a:round/>
            <a:headEnd type="none" w="med" len="med"/>
            <a:tailEnd type="none" w="med" len="med"/>
          </a:ln>
        </p:spPr>
        <p:txBody>
          <a:bodyPr lIns="91425" tIns="91425" rIns="91425" bIns="91425" anchor="ctr" anchorCtr="0">
            <a:noAutofit/>
          </a:bodyPr>
          <a:lstStyle/>
          <a:p>
            <a:endParaRPr/>
          </a:p>
        </p:txBody>
      </p:sp>
      <p:sp>
        <p:nvSpPr>
          <p:cNvPr id="34" name="Shape 482"/>
          <p:cNvSpPr/>
          <p:nvPr/>
        </p:nvSpPr>
        <p:spPr>
          <a:xfrm>
            <a:off x="1172317" y="2164930"/>
            <a:ext cx="2207700" cy="607200"/>
          </a:xfrm>
          <a:prstGeom prst="ellipse">
            <a:avLst/>
          </a:prstGeom>
          <a:noFill/>
          <a:ln w="19050" cap="flat" cmpd="sng">
            <a:solidFill>
              <a:srgbClr val="00FF00"/>
            </a:solidFill>
            <a:prstDash val="solid"/>
            <a:round/>
            <a:headEnd type="none" w="med" len="med"/>
            <a:tailEnd type="none" w="med" len="med"/>
          </a:ln>
        </p:spPr>
        <p:txBody>
          <a:bodyPr lIns="91425" tIns="91425" rIns="91425" bIns="91425" anchor="ctr" anchorCtr="0">
            <a:noAutofit/>
          </a:bodyPr>
          <a:lstStyle/>
          <a:p>
            <a:endParaRPr/>
          </a:p>
        </p:txBody>
      </p:sp>
      <p:sp>
        <p:nvSpPr>
          <p:cNvPr id="35" name="Shape 483"/>
          <p:cNvSpPr/>
          <p:nvPr/>
        </p:nvSpPr>
        <p:spPr>
          <a:xfrm>
            <a:off x="1154879" y="1753440"/>
            <a:ext cx="2207700" cy="361200"/>
          </a:xfrm>
          <a:prstGeom prst="ellipse">
            <a:avLst/>
          </a:prstGeom>
          <a:noFill/>
          <a:ln w="19050" cap="flat" cmpd="sng">
            <a:solidFill>
              <a:srgbClr val="9900FF"/>
            </a:solidFill>
            <a:prstDash val="solid"/>
            <a:round/>
            <a:headEnd type="none" w="med" len="med"/>
            <a:tailEnd type="none" w="med" len="med"/>
          </a:ln>
        </p:spPr>
        <p:txBody>
          <a:bodyPr lIns="91425" tIns="91425" rIns="91425" bIns="91425" anchor="ctr" anchorCtr="0">
            <a:noAutofit/>
          </a:bodyPr>
          <a:lstStyle/>
          <a:p>
            <a:endParaRPr/>
          </a:p>
        </p:txBody>
      </p:sp>
      <p:sp>
        <p:nvSpPr>
          <p:cNvPr id="36" name="Shape 484"/>
          <p:cNvSpPr txBox="1"/>
          <p:nvPr/>
        </p:nvSpPr>
        <p:spPr>
          <a:xfrm>
            <a:off x="3489844" y="1653827"/>
            <a:ext cx="239700" cy="486000"/>
          </a:xfrm>
          <a:prstGeom prst="rect">
            <a:avLst/>
          </a:prstGeom>
          <a:noFill/>
          <a:ln>
            <a:noFill/>
          </a:ln>
        </p:spPr>
        <p:txBody>
          <a:bodyPr lIns="91425" tIns="91425" rIns="91425" bIns="91425" anchor="t" anchorCtr="0">
            <a:noAutofit/>
          </a:bodyPr>
          <a:lstStyle/>
          <a:p>
            <a:r>
              <a:rPr lang="en" sz="2000" dirty="0">
                <a:solidFill>
                  <a:srgbClr val="9900FF"/>
                </a:solidFill>
                <a:latin typeface="Calibri Regular" charset="0"/>
                <a:ea typeface="Calibri Regular" charset="0"/>
                <a:cs typeface="Calibri Regular" charset="0"/>
                <a:sym typeface="Shadows Into Light"/>
              </a:rPr>
              <a:t>2</a:t>
            </a:r>
          </a:p>
        </p:txBody>
      </p:sp>
      <p:sp>
        <p:nvSpPr>
          <p:cNvPr id="37" name="Shape 485"/>
          <p:cNvSpPr txBox="1"/>
          <p:nvPr/>
        </p:nvSpPr>
        <p:spPr>
          <a:xfrm>
            <a:off x="3481318" y="2175332"/>
            <a:ext cx="239700" cy="486000"/>
          </a:xfrm>
          <a:prstGeom prst="rect">
            <a:avLst/>
          </a:prstGeom>
          <a:noFill/>
          <a:ln>
            <a:noFill/>
          </a:ln>
        </p:spPr>
        <p:txBody>
          <a:bodyPr lIns="91425" tIns="91425" rIns="91425" bIns="91425" anchor="t" anchorCtr="0">
            <a:noAutofit/>
          </a:bodyPr>
          <a:lstStyle/>
          <a:p>
            <a:r>
              <a:rPr lang="en" sz="2000" dirty="0">
                <a:solidFill>
                  <a:srgbClr val="00FF00"/>
                </a:solidFill>
                <a:latin typeface="Calibri Regular" charset="0"/>
                <a:ea typeface="Calibri Regular" charset="0"/>
                <a:cs typeface="Calibri Regular" charset="0"/>
                <a:sym typeface="Shadows Into Light"/>
              </a:rPr>
              <a:t>3</a:t>
            </a:r>
          </a:p>
        </p:txBody>
      </p:sp>
      <p:sp>
        <p:nvSpPr>
          <p:cNvPr id="38" name="Shape 486"/>
          <p:cNvSpPr txBox="1"/>
          <p:nvPr/>
        </p:nvSpPr>
        <p:spPr>
          <a:xfrm>
            <a:off x="3452440" y="2654934"/>
            <a:ext cx="239699" cy="486000"/>
          </a:xfrm>
          <a:prstGeom prst="rect">
            <a:avLst/>
          </a:prstGeom>
          <a:noFill/>
          <a:ln>
            <a:noFill/>
          </a:ln>
        </p:spPr>
        <p:txBody>
          <a:bodyPr lIns="91425" tIns="91425" rIns="91425" bIns="91425" anchor="t" anchorCtr="0">
            <a:noAutofit/>
          </a:bodyPr>
          <a:lstStyle/>
          <a:p>
            <a:r>
              <a:rPr lang="en" sz="2000" dirty="0">
                <a:solidFill>
                  <a:srgbClr val="FF00FF"/>
                </a:solidFill>
                <a:latin typeface="Calibri Regular" charset="0"/>
                <a:ea typeface="Calibri Regular" charset="0"/>
                <a:cs typeface="Calibri Regular" charset="0"/>
                <a:sym typeface="Shadows Into Light"/>
              </a:rPr>
              <a:t>4</a:t>
            </a:r>
          </a:p>
        </p:txBody>
      </p:sp>
      <p:sp>
        <p:nvSpPr>
          <p:cNvPr id="39" name="Shape 487"/>
          <p:cNvSpPr txBox="1"/>
          <p:nvPr/>
        </p:nvSpPr>
        <p:spPr>
          <a:xfrm>
            <a:off x="153723" y="2775531"/>
            <a:ext cx="239700" cy="486000"/>
          </a:xfrm>
          <a:prstGeom prst="rect">
            <a:avLst/>
          </a:prstGeom>
          <a:noFill/>
          <a:ln>
            <a:noFill/>
          </a:ln>
        </p:spPr>
        <p:txBody>
          <a:bodyPr lIns="91425" tIns="91425" rIns="91425" bIns="91425" anchor="t" anchorCtr="0">
            <a:noAutofit/>
          </a:bodyPr>
          <a:lstStyle/>
          <a:p>
            <a:r>
              <a:rPr lang="en" sz="2000" dirty="0">
                <a:solidFill>
                  <a:srgbClr val="FF0000"/>
                </a:solidFill>
                <a:latin typeface="Calibri Regular" charset="0"/>
                <a:ea typeface="Calibri Regular" charset="0"/>
                <a:cs typeface="Calibri Regular" charset="0"/>
                <a:sym typeface="Shadows Into Light"/>
              </a:rPr>
              <a:t>1</a:t>
            </a:r>
          </a:p>
        </p:txBody>
      </p:sp>
      <p:sp>
        <p:nvSpPr>
          <p:cNvPr id="40" name="Shape 488"/>
          <p:cNvSpPr txBox="1"/>
          <p:nvPr/>
        </p:nvSpPr>
        <p:spPr>
          <a:xfrm>
            <a:off x="3824108" y="2785982"/>
            <a:ext cx="239700" cy="486000"/>
          </a:xfrm>
          <a:prstGeom prst="rect">
            <a:avLst/>
          </a:prstGeom>
          <a:noFill/>
          <a:ln>
            <a:noFill/>
          </a:ln>
        </p:spPr>
        <p:txBody>
          <a:bodyPr lIns="91425" tIns="91425" rIns="91425" bIns="91425" anchor="t" anchorCtr="0">
            <a:noAutofit/>
          </a:bodyPr>
          <a:lstStyle/>
          <a:p>
            <a:r>
              <a:rPr lang="en" sz="2000" dirty="0">
                <a:solidFill>
                  <a:srgbClr val="F1C232"/>
                </a:solidFill>
                <a:latin typeface="Calibri Regular" charset="0"/>
                <a:ea typeface="Calibri Regular" charset="0"/>
                <a:cs typeface="Calibri Regular" charset="0"/>
                <a:sym typeface="Shadows Into Light"/>
              </a:rPr>
              <a:t>5</a:t>
            </a:r>
          </a:p>
        </p:txBody>
      </p:sp>
      <p:cxnSp>
        <p:nvCxnSpPr>
          <p:cNvPr id="41" name="Shape 498"/>
          <p:cNvCxnSpPr/>
          <p:nvPr/>
        </p:nvCxnSpPr>
        <p:spPr>
          <a:xfrm rot="10800000" flipH="1">
            <a:off x="121133" y="3247511"/>
            <a:ext cx="4096799" cy="0"/>
          </a:xfrm>
          <a:prstGeom prst="straightConnector1">
            <a:avLst/>
          </a:prstGeom>
          <a:noFill/>
          <a:ln w="25400" cap="flat" cmpd="sng">
            <a:solidFill>
              <a:srgbClr val="0000FF"/>
            </a:solidFill>
            <a:prstDash val="solid"/>
            <a:round/>
            <a:headEnd type="none" w="lg" len="lg"/>
            <a:tailEnd type="none" w="lg" len="lg"/>
          </a:ln>
        </p:spPr>
      </p:cxnSp>
    </p:spTree>
    <p:extLst>
      <p:ext uri="{BB962C8B-B14F-4D97-AF65-F5344CB8AC3E}">
        <p14:creationId xmlns:p14="http://schemas.microsoft.com/office/powerpoint/2010/main" val="154668516"/>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ea typeface="Calibri Regular" charset="0"/>
                <a:cs typeface="Calibri Regular" charset="0"/>
                <a:sym typeface="Shadows Into Light"/>
              </a:rPr>
              <a:t>Type Systems</a:t>
            </a:r>
          </a:p>
        </p:txBody>
      </p:sp>
      <p:sp>
        <p:nvSpPr>
          <p:cNvPr id="115" name="Shape 115"/>
          <p:cNvSpPr txBox="1">
            <a:spLocks noGrp="1"/>
          </p:cNvSpPr>
          <p:nvPr>
            <p:ph idx="1"/>
          </p:nvPr>
        </p:nvSpPr>
        <p:spPr>
          <a:xfrm>
            <a:off x="457200" y="1628776"/>
            <a:ext cx="8229600" cy="4525963"/>
          </a:xfrm>
          <a:prstGeom prst="rect">
            <a:avLst/>
          </a:prstGeom>
          <a:noFill/>
          <a:ln>
            <a:noFill/>
          </a:ln>
        </p:spPr>
        <p:txBody>
          <a:bodyPr lIns="91425" tIns="45700" rIns="91425" bIns="45700" anchor="t" anchorCtr="0">
            <a:noAutofit/>
          </a:bodyPr>
          <a:lstStyle/>
          <a:p>
            <a:pPr marL="457200" indent="-393700">
              <a:spcAft>
                <a:spcPts val="0"/>
              </a:spcAft>
              <a:buFont typeface="Shadows Into Light"/>
            </a:pPr>
            <a:r>
              <a:rPr lang="en" sz="3200" dirty="0">
                <a:ea typeface="Calibri Regular" charset="0"/>
                <a:cs typeface="Calibri Regular" charset="0"/>
                <a:sym typeface="Shadows Into Light"/>
              </a:rPr>
              <a:t>Most widely used form of static analysis</a:t>
            </a:r>
          </a:p>
          <a:p>
            <a:pPr marL="0" indent="0">
              <a:spcAft>
                <a:spcPts val="0"/>
              </a:spcAft>
              <a:buNone/>
            </a:pPr>
            <a:endParaRPr sz="2000" dirty="0">
              <a:ea typeface="Calibri Regular" charset="0"/>
              <a:cs typeface="Calibri Regular" charset="0"/>
              <a:sym typeface="Shadows Into Light"/>
            </a:endParaRPr>
          </a:p>
          <a:p>
            <a:pPr marL="457200" indent="-393700">
              <a:spcAft>
                <a:spcPts val="0"/>
              </a:spcAft>
              <a:buFont typeface="Shadows Into Light"/>
            </a:pPr>
            <a:r>
              <a:rPr lang="en" sz="3200" dirty="0">
                <a:ea typeface="Calibri Regular" charset="0"/>
                <a:cs typeface="Calibri Regular" charset="0"/>
                <a:sym typeface="Shadows Into Light"/>
              </a:rPr>
              <a:t>Part of nearly all mainstream languages</a:t>
            </a:r>
          </a:p>
          <a:p>
            <a:pPr marL="914400" lvl="1" indent="-393700">
              <a:spcAft>
                <a:spcPts val="0"/>
              </a:spcAft>
              <a:buSzPct val="100000"/>
              <a:buFont typeface="Shadows Into Light"/>
            </a:pPr>
            <a:r>
              <a:rPr lang="en" sz="3000" dirty="0">
                <a:ea typeface="Calibri Regular" charset="0"/>
                <a:cs typeface="Calibri Regular" charset="0"/>
                <a:sym typeface="Shadows Into Light"/>
              </a:rPr>
              <a:t>Important for quality</a:t>
            </a:r>
          </a:p>
          <a:p>
            <a:pPr marL="63500" indent="0">
              <a:spcAft>
                <a:spcPts val="0"/>
              </a:spcAft>
              <a:buClr>
                <a:srgbClr val="9900FF"/>
              </a:buClr>
              <a:buNone/>
            </a:pPr>
            <a:endParaRPr lang="en-US" sz="2000" dirty="0">
              <a:solidFill>
                <a:srgbClr val="9900FF"/>
              </a:solidFill>
              <a:ea typeface="Calibri Regular" charset="0"/>
              <a:cs typeface="Calibri Regular" charset="0"/>
              <a:sym typeface="Shadows Into Light"/>
            </a:endParaRPr>
          </a:p>
          <a:p>
            <a:pPr marL="457200" indent="-393700">
              <a:spcAft>
                <a:spcPts val="0"/>
              </a:spcAft>
              <a:buClr>
                <a:srgbClr val="9900FF"/>
              </a:buClr>
              <a:buFont typeface="Shadows Into Light"/>
            </a:pPr>
            <a:r>
              <a:rPr lang="en" sz="3200" dirty="0">
                <a:solidFill>
                  <a:srgbClr val="9900FF"/>
                </a:solidFill>
                <a:ea typeface="Calibri Regular" charset="0"/>
                <a:cs typeface="Calibri Regular" charset="0"/>
                <a:sym typeface="Shadows Into Light"/>
              </a:rPr>
              <a:t>Provides notation useful for describing</a:t>
            </a:r>
            <a:br>
              <a:rPr lang="en-US" sz="3200" dirty="0">
                <a:solidFill>
                  <a:srgbClr val="9900FF"/>
                </a:solidFill>
                <a:ea typeface="Calibri Regular" charset="0"/>
                <a:cs typeface="Calibri Regular" charset="0"/>
                <a:sym typeface="Shadows Into Light"/>
              </a:rPr>
            </a:br>
            <a:r>
              <a:rPr lang="en" sz="3200" dirty="0">
                <a:solidFill>
                  <a:srgbClr val="9900FF"/>
                </a:solidFill>
                <a:ea typeface="Calibri Regular" charset="0"/>
                <a:cs typeface="Calibri Regular" charset="0"/>
                <a:sym typeface="Shadows Into Light"/>
              </a:rPr>
              <a:t>static analyses:</a:t>
            </a:r>
          </a:p>
          <a:p>
            <a:pPr marL="457200" indent="0">
              <a:spcAft>
                <a:spcPts val="0"/>
              </a:spcAft>
              <a:buNone/>
            </a:pPr>
            <a:r>
              <a:rPr lang="en" sz="3000" dirty="0">
                <a:ea typeface="Calibri Regular" charset="0"/>
                <a:cs typeface="Calibri Regular" charset="0"/>
                <a:sym typeface="Shadows Into Light"/>
              </a:rPr>
              <a:t>type checking, dataflow analysis, symbolic execution,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Global Analysis</a:t>
            </a:r>
          </a:p>
        </p:txBody>
      </p:sp>
      <p:sp>
        <p:nvSpPr>
          <p:cNvPr id="467" name="Shape 467"/>
          <p:cNvSpPr txBox="1"/>
          <p:nvPr/>
        </p:nvSpPr>
        <p:spPr>
          <a:xfrm>
            <a:off x="685802" y="4180454"/>
            <a:ext cx="7615236" cy="2247568"/>
          </a:xfrm>
          <a:prstGeom prst="rect">
            <a:avLst/>
          </a:prstGeom>
          <a:noFill/>
          <a:ln>
            <a:noFill/>
          </a:ln>
        </p:spPr>
        <p:txBody>
          <a:bodyPr lIns="91425" tIns="91425" rIns="91425" bIns="91425" anchor="ctr" anchorCtr="0">
            <a:noAutofit/>
          </a:bodyPr>
          <a:lstStyle/>
          <a:p>
            <a:r>
              <a:rPr lang="en" sz="2600" dirty="0">
                <a:solidFill>
                  <a:schemeClr val="dk1"/>
                </a:solidFill>
                <a:latin typeface="+mn-lt"/>
                <a:ea typeface="Calibri Regular" charset="0"/>
                <a:cs typeface="Calibri Regular" charset="0"/>
                <a:sym typeface="Shadows Into Light"/>
              </a:rPr>
              <a:t>Step 1 requires the overall environment </a:t>
            </a:r>
            <a:r>
              <a:rPr lang="en" sz="2600" dirty="0">
                <a:solidFill>
                  <a:srgbClr val="0000FF"/>
                </a:solidFill>
                <a:latin typeface="+mn-lt"/>
                <a:ea typeface="Consolas"/>
                <a:cs typeface="Consolas"/>
                <a:sym typeface="Consolas"/>
              </a:rPr>
              <a:t>A</a:t>
            </a:r>
          </a:p>
          <a:p>
            <a:pPr marL="457200" indent="-355600">
              <a:buClr>
                <a:schemeClr val="dk1"/>
              </a:buClr>
              <a:buSzPct val="100000"/>
              <a:buFont typeface="Shadows Into Light"/>
              <a:buChar char="-"/>
            </a:pPr>
            <a:r>
              <a:rPr lang="en" sz="2400" dirty="0">
                <a:solidFill>
                  <a:schemeClr val="dk1"/>
                </a:solidFill>
                <a:latin typeface="+mn-lt"/>
                <a:ea typeface="Calibri Regular" charset="0"/>
                <a:cs typeface="Calibri Regular" charset="0"/>
                <a:sym typeface="Shadows Into Light"/>
              </a:rPr>
              <a:t>Only then can we analyze</a:t>
            </a:r>
            <a:r>
              <a:rPr lang="en-US" sz="2400" dirty="0">
                <a:solidFill>
                  <a:schemeClr val="dk1"/>
                </a:solidFill>
                <a:latin typeface="+mn-lt"/>
                <a:ea typeface="Calibri Regular" charset="0"/>
                <a:cs typeface="Calibri Regular" charset="0"/>
                <a:sym typeface="Shadows Into Light"/>
              </a:rPr>
              <a:t> </a:t>
            </a:r>
            <a:r>
              <a:rPr lang="en" sz="2400" dirty="0">
                <a:solidFill>
                  <a:schemeClr val="dk1"/>
                </a:solidFill>
                <a:latin typeface="+mn-lt"/>
                <a:ea typeface="Calibri Regular" charset="0"/>
                <a:cs typeface="Calibri Regular" charset="0"/>
                <a:sym typeface="Shadows Into Light"/>
              </a:rPr>
              <a:t>subexpressions</a:t>
            </a:r>
          </a:p>
          <a:p>
            <a:endParaRPr sz="1600" dirty="0">
              <a:solidFill>
                <a:schemeClr val="dk1"/>
              </a:solidFill>
              <a:latin typeface="+mn-lt"/>
              <a:ea typeface="Calibri Regular" charset="0"/>
              <a:cs typeface="Calibri Regular" charset="0"/>
              <a:sym typeface="Shadows Into Light"/>
            </a:endParaRPr>
          </a:p>
          <a:p>
            <a:r>
              <a:rPr lang="en" sz="2600" dirty="0">
                <a:solidFill>
                  <a:schemeClr val="dk1"/>
                </a:solidFill>
                <a:latin typeface="+mn-lt"/>
                <a:ea typeface="Calibri Regular" charset="0"/>
                <a:cs typeface="Calibri Regular" charset="0"/>
                <a:sym typeface="Shadows Into Light"/>
              </a:rPr>
              <a:t>This is </a:t>
            </a:r>
            <a:r>
              <a:rPr lang="en" sz="2600" dirty="0">
                <a:solidFill>
                  <a:schemeClr val="accent6"/>
                </a:solidFill>
                <a:latin typeface="+mn-lt"/>
                <a:ea typeface="Calibri Regular" charset="0"/>
                <a:cs typeface="Calibri Regular" charset="0"/>
                <a:sym typeface="Shadows Into Light"/>
              </a:rPr>
              <a:t>global analysis</a:t>
            </a:r>
          </a:p>
          <a:p>
            <a:pPr marL="457200" indent="-355600">
              <a:buClr>
                <a:schemeClr val="dk1"/>
              </a:buClr>
              <a:buSzPct val="100000"/>
              <a:buFont typeface="Shadows Into Light"/>
              <a:buChar char="-"/>
            </a:pPr>
            <a:r>
              <a:rPr lang="en" sz="2400" dirty="0">
                <a:solidFill>
                  <a:schemeClr val="dk1"/>
                </a:solidFill>
                <a:latin typeface="+mn-lt"/>
                <a:ea typeface="Calibri Regular" charset="0"/>
                <a:cs typeface="Calibri Regular" charset="0"/>
                <a:sym typeface="Shadows Into Light"/>
              </a:rPr>
              <a:t>Requires the entire program</a:t>
            </a:r>
          </a:p>
          <a:p>
            <a:pPr marL="457200" indent="-355600">
              <a:buClr>
                <a:schemeClr val="dk1"/>
              </a:buClr>
              <a:buSzPct val="100000"/>
              <a:buFont typeface="Shadows Into Light"/>
              <a:buChar char="-"/>
            </a:pPr>
            <a:r>
              <a:rPr lang="en" sz="2400" dirty="0">
                <a:solidFill>
                  <a:schemeClr val="dk1"/>
                </a:solidFill>
                <a:latin typeface="+mn-lt"/>
                <a:ea typeface="Calibri Regular" charset="0"/>
                <a:cs typeface="Calibri Regular" charset="0"/>
                <a:sym typeface="Shadows Into Light"/>
              </a:rPr>
              <a:t>Or constructing a </a:t>
            </a:r>
            <a:r>
              <a:rPr lang="en" sz="2400" dirty="0">
                <a:solidFill>
                  <a:schemeClr val="accent6"/>
                </a:solidFill>
                <a:latin typeface="+mn-lt"/>
                <a:ea typeface="Calibri Regular" charset="0"/>
                <a:cs typeface="Calibri Regular" charset="0"/>
                <a:sym typeface="Shadows Into Light"/>
              </a:rPr>
              <a:t>model </a:t>
            </a:r>
            <a:r>
              <a:rPr lang="en" sz="2400" dirty="0">
                <a:solidFill>
                  <a:schemeClr val="dk1"/>
                </a:solidFill>
                <a:latin typeface="+mn-lt"/>
                <a:ea typeface="Calibri Regular" charset="0"/>
                <a:cs typeface="Calibri Regular" charset="0"/>
                <a:sym typeface="Shadows Into Light"/>
              </a:rPr>
              <a:t>of the environment</a:t>
            </a:r>
          </a:p>
        </p:txBody>
      </p:sp>
      <p:sp>
        <p:nvSpPr>
          <p:cNvPr id="18" name="Shape 468"/>
          <p:cNvSpPr txBox="1"/>
          <p:nvPr/>
        </p:nvSpPr>
        <p:spPr>
          <a:xfrm>
            <a:off x="4357475" y="1296543"/>
            <a:ext cx="4582164" cy="2675376"/>
          </a:xfrm>
          <a:prstGeom prst="rect">
            <a:avLst/>
          </a:prstGeom>
          <a:noFill/>
          <a:ln>
            <a:noFill/>
          </a:ln>
        </p:spPr>
        <p:txBody>
          <a:bodyPr lIns="91425" tIns="91425" rIns="91425" bIns="91425" anchor="ctr" anchorCtr="0">
            <a:noAutofit/>
          </a:bodyPr>
          <a:lstStyle/>
          <a:p>
            <a:pPr algn="ctr">
              <a:spcBef>
                <a:spcPts val="600"/>
              </a:spcBef>
            </a:pPr>
            <a:r>
              <a:rPr lang="en" sz="2500" dirty="0">
                <a:solidFill>
                  <a:schemeClr val="accent6"/>
                </a:solidFill>
                <a:latin typeface="+mn-lt"/>
                <a:ea typeface="Calibri Regular" charset="0"/>
                <a:cs typeface="Calibri Regular" charset="0"/>
                <a:sym typeface="Shadows Into Light"/>
              </a:rPr>
              <a:t>Algorithm</a:t>
            </a:r>
            <a:r>
              <a:rPr lang="en" sz="2500" dirty="0">
                <a:solidFill>
                  <a:schemeClr val="accent2"/>
                </a:solidFill>
                <a:latin typeface="+mn-lt"/>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Input: Entire expression and </a:t>
            </a:r>
            <a:r>
              <a:rPr lang="en" sz="1800" dirty="0">
                <a:solidFill>
                  <a:srgbClr val="0000FF"/>
                </a:solidFill>
                <a:latin typeface="Consolas"/>
                <a:ea typeface="Consolas"/>
                <a:cs typeface="Consolas"/>
                <a:sym typeface="Consolas"/>
              </a:rPr>
              <a:t>A</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Analyze </a:t>
            </a:r>
            <a:r>
              <a:rPr lang="en" sz="1600" dirty="0">
                <a:solidFill>
                  <a:srgbClr val="0000FF"/>
                </a:solidFill>
                <a:latin typeface="Consolas"/>
                <a:ea typeface="Consolas"/>
                <a:cs typeface="Consolas"/>
                <a:sym typeface="Consolas"/>
              </a:rPr>
              <a:t>e0</a:t>
            </a:r>
            <a:r>
              <a:rPr lang="en" sz="2000" dirty="0">
                <a:solidFill>
                  <a:schemeClr val="dk1"/>
                </a:solidFill>
                <a:latin typeface="Calibri Regular" charset="0"/>
                <a:ea typeface="Calibri Regular" charset="0"/>
                <a:cs typeface="Calibri Regular" charset="0"/>
                <a:sym typeface="Shadows Into Light"/>
              </a:rPr>
              <a:t>, checking it is of type </a:t>
            </a:r>
            <a:r>
              <a:rPr lang="en" sz="1600" dirty="0">
                <a:solidFill>
                  <a:srgbClr val="0000FF"/>
                </a:solidFill>
                <a:latin typeface="Consolas"/>
                <a:ea typeface="Consolas"/>
                <a:cs typeface="Consolas"/>
                <a:sym typeface="Consolas"/>
              </a:rPr>
              <a:t>bool</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Analyze </a:t>
            </a:r>
            <a:r>
              <a:rPr lang="en" sz="1600" dirty="0">
                <a:solidFill>
                  <a:srgbClr val="0000FF"/>
                </a:solidFill>
                <a:latin typeface="Consolas"/>
                <a:ea typeface="Consolas"/>
                <a:cs typeface="Consolas"/>
                <a:sym typeface="Consolas"/>
              </a:rPr>
              <a:t>e1</a:t>
            </a:r>
            <a:r>
              <a:rPr lang="en" sz="2000" dirty="0">
                <a:solidFill>
                  <a:schemeClr val="dk1"/>
                </a:solidFill>
                <a:latin typeface="Calibri Regular" charset="0"/>
                <a:ea typeface="Calibri Regular" charset="0"/>
                <a:cs typeface="Calibri Regular" charset="0"/>
                <a:sym typeface="Shadows Into Light"/>
              </a:rPr>
              <a:t> and </a:t>
            </a:r>
            <a:r>
              <a:rPr lang="en" sz="1600" dirty="0">
                <a:solidFill>
                  <a:srgbClr val="0000FF"/>
                </a:solidFill>
                <a:latin typeface="Consolas"/>
                <a:ea typeface="Consolas"/>
                <a:cs typeface="Consolas"/>
                <a:sym typeface="Consolas"/>
              </a:rPr>
              <a:t>e2</a:t>
            </a:r>
            <a:r>
              <a:rPr lang="en" sz="2000" dirty="0">
                <a:solidFill>
                  <a:schemeClr val="dk1"/>
                </a:solidFill>
                <a:latin typeface="Calibri Regular" charset="0"/>
                <a:ea typeface="Calibri Regular" charset="0"/>
                <a:cs typeface="Calibri Regular" charset="0"/>
                <a:sym typeface="Shadows Into Light"/>
              </a:rPr>
              <a:t>, giving types</a:t>
            </a:r>
            <a:br>
              <a:rPr lang="en" sz="2000" dirty="0">
                <a:solidFill>
                  <a:schemeClr val="dk1"/>
                </a:solidFill>
                <a:latin typeface="Calibri Regular" charset="0"/>
                <a:ea typeface="Calibri Regular" charset="0"/>
                <a:cs typeface="Calibri Regular" charset="0"/>
                <a:sym typeface="Shadows Into Light"/>
              </a:rPr>
            </a:br>
            <a:r>
              <a:rPr lang="en" sz="1600" dirty="0">
                <a:solidFill>
                  <a:srgbClr val="0000FF"/>
                </a:solidFill>
                <a:latin typeface="Consolas"/>
                <a:ea typeface="Consolas"/>
                <a:cs typeface="Consolas"/>
                <a:sym typeface="Consolas"/>
              </a:rPr>
              <a:t>t1</a:t>
            </a:r>
            <a:r>
              <a:rPr lang="en" sz="2000" dirty="0">
                <a:solidFill>
                  <a:srgbClr val="0000FF"/>
                </a:solidFill>
                <a:latin typeface="Calibri Regular" charset="0"/>
                <a:ea typeface="Calibri Regular" charset="0"/>
                <a:cs typeface="Calibri Regular" charset="0"/>
                <a:sym typeface="Shadows Into Light"/>
              </a:rPr>
              <a:t> </a:t>
            </a:r>
            <a:r>
              <a:rPr lang="en" sz="2000" dirty="0">
                <a:solidFill>
                  <a:schemeClr val="dk1"/>
                </a:solidFill>
                <a:latin typeface="Calibri Regular" charset="0"/>
                <a:ea typeface="Calibri Regular" charset="0"/>
                <a:cs typeface="Calibri Regular" charset="0"/>
                <a:sym typeface="Shadows Into Light"/>
              </a:rPr>
              <a:t>and </a:t>
            </a:r>
            <a:r>
              <a:rPr lang="en" sz="1600" dirty="0">
                <a:solidFill>
                  <a:srgbClr val="0000FF"/>
                </a:solidFill>
                <a:latin typeface="Consolas"/>
                <a:ea typeface="Consolas"/>
                <a:cs typeface="Consolas"/>
                <a:sym typeface="Consolas"/>
              </a:rPr>
              <a:t>t2</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Solve </a:t>
            </a:r>
            <a:r>
              <a:rPr lang="en" sz="1600" dirty="0">
                <a:solidFill>
                  <a:srgbClr val="0000FF"/>
                </a:solidFill>
                <a:latin typeface="Consolas"/>
                <a:ea typeface="Consolas"/>
                <a:cs typeface="Consolas"/>
                <a:sym typeface="Consolas"/>
              </a:rPr>
              <a:t>t1 = t2</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Return</a:t>
            </a:r>
            <a:r>
              <a:rPr lang="en" sz="2000" dirty="0">
                <a:solidFill>
                  <a:srgbClr val="0000FF"/>
                </a:solidFill>
                <a:latin typeface="Calibri Regular" charset="0"/>
                <a:ea typeface="Calibri Regular" charset="0"/>
                <a:cs typeface="Calibri Regular" charset="0"/>
                <a:sym typeface="Shadows Into Light"/>
              </a:rPr>
              <a:t> </a:t>
            </a:r>
            <a:r>
              <a:rPr lang="en" sz="1600" dirty="0">
                <a:solidFill>
                  <a:srgbClr val="0000FF"/>
                </a:solidFill>
                <a:latin typeface="Consolas"/>
                <a:ea typeface="Consolas"/>
                <a:cs typeface="Consolas"/>
                <a:sym typeface="Consolas"/>
              </a:rPr>
              <a:t>t1</a:t>
            </a:r>
            <a:r>
              <a:rPr lang="en" sz="2000" dirty="0">
                <a:solidFill>
                  <a:schemeClr val="dk1"/>
                </a:solidFill>
                <a:latin typeface="Calibri Regular" charset="0"/>
                <a:ea typeface="Calibri Regular" charset="0"/>
                <a:cs typeface="Calibri Regular" charset="0"/>
                <a:sym typeface="Shadows Into Light"/>
              </a:rPr>
              <a:t>.</a:t>
            </a:r>
          </a:p>
        </p:txBody>
      </p:sp>
      <p:sp>
        <p:nvSpPr>
          <p:cNvPr id="33" name="Shape 477"/>
          <p:cNvSpPr txBox="1">
            <a:spLocks/>
          </p:cNvSpPr>
          <p:nvPr/>
        </p:nvSpPr>
        <p:spPr>
          <a:xfrm>
            <a:off x="0" y="1766884"/>
            <a:ext cx="4303713" cy="2098675"/>
          </a:xfrm>
          <a:prstGeom prst="rect">
            <a:avLst/>
          </a:prstGeom>
          <a:noFill/>
          <a:ln>
            <a:noFill/>
          </a:ln>
        </p:spPr>
        <p:txBody>
          <a:bodyPr vert="horz" lIns="91425" tIns="45700" rIns="91425" bIns="45700" rtlCol="0" anchor="t" anchorCtr="0">
            <a:noAutofit/>
          </a:bodyPr>
          <a:lstStyle>
            <a:lvl1pPr marL="342900" indent="-342900" algn="l" defTabSz="457200" rtl="0" eaLnBrk="1" latinLnBrk="0" hangingPunct="1">
              <a:spcBef>
                <a:spcPct val="20000"/>
              </a:spcBef>
              <a:buFont typeface="Arial"/>
              <a:buChar char="•"/>
              <a:defRPr sz="2400" kern="1200" baseline="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600"/>
              </a:spcBef>
              <a:buFont typeface="Arial"/>
              <a:buNone/>
            </a:pPr>
            <a:r>
              <a:rPr lang="en" sz="1800">
                <a:solidFill>
                  <a:srgbClr val="0000FF"/>
                </a:solidFill>
                <a:latin typeface="Consolas"/>
                <a:ea typeface="Consolas"/>
                <a:cs typeface="Consolas"/>
                <a:sym typeface="Consolas"/>
              </a:rPr>
              <a:t>  A |- e0 : bool</a:t>
            </a:r>
          </a:p>
          <a:p>
            <a:pPr marL="0" indent="0" algn="ctr">
              <a:spcBef>
                <a:spcPts val="600"/>
              </a:spcBef>
              <a:buFont typeface="Arial"/>
              <a:buNone/>
            </a:pPr>
            <a:r>
              <a:rPr lang="en" sz="1800">
                <a:solidFill>
                  <a:srgbClr val="0000FF"/>
                </a:solidFill>
                <a:latin typeface="Consolas"/>
                <a:ea typeface="Consolas"/>
                <a:cs typeface="Consolas"/>
                <a:sym typeface="Consolas"/>
              </a:rPr>
              <a:t>A |- e1 : t1</a:t>
            </a:r>
          </a:p>
          <a:p>
            <a:pPr marL="0" indent="0" algn="ctr">
              <a:spcBef>
                <a:spcPts val="600"/>
              </a:spcBef>
              <a:buFont typeface="Arial"/>
              <a:buNone/>
            </a:pPr>
            <a:r>
              <a:rPr lang="en" sz="1800">
                <a:solidFill>
                  <a:srgbClr val="0000FF"/>
                </a:solidFill>
                <a:latin typeface="Consolas"/>
                <a:ea typeface="Consolas"/>
                <a:cs typeface="Consolas"/>
                <a:sym typeface="Consolas"/>
              </a:rPr>
              <a:t>A |- e2 : t2</a:t>
            </a:r>
          </a:p>
          <a:p>
            <a:pPr marL="0" indent="0" algn="ctr">
              <a:spcBef>
                <a:spcPts val="600"/>
              </a:spcBef>
              <a:buFont typeface="Arial"/>
              <a:buNone/>
            </a:pPr>
            <a:r>
              <a:rPr lang="en" sz="1800">
                <a:solidFill>
                  <a:srgbClr val="0000FF"/>
                </a:solidFill>
                <a:latin typeface="Consolas"/>
                <a:ea typeface="Consolas"/>
                <a:cs typeface="Consolas"/>
                <a:sym typeface="Consolas"/>
              </a:rPr>
              <a:t> t1 = t2</a:t>
            </a:r>
          </a:p>
          <a:p>
            <a:pPr algn="ctr">
              <a:spcBef>
                <a:spcPts val="600"/>
              </a:spcBef>
            </a:pPr>
            <a:endParaRPr lang="en" sz="1000" baseline="-25000">
              <a:solidFill>
                <a:srgbClr val="0000FF"/>
              </a:solidFill>
              <a:latin typeface="Consolas"/>
              <a:ea typeface="Consolas"/>
              <a:cs typeface="Consolas"/>
              <a:sym typeface="Consolas"/>
            </a:endParaRPr>
          </a:p>
          <a:p>
            <a:pPr marL="0" indent="0" algn="ctr">
              <a:spcBef>
                <a:spcPts val="600"/>
              </a:spcBef>
              <a:buFont typeface="Arial"/>
              <a:buNone/>
            </a:pPr>
            <a:r>
              <a:rPr lang="en" sz="1800">
                <a:solidFill>
                  <a:srgbClr val="0000FF"/>
                </a:solidFill>
                <a:latin typeface="Consolas"/>
                <a:ea typeface="Consolas"/>
                <a:cs typeface="Consolas"/>
                <a:sym typeface="Consolas"/>
              </a:rPr>
              <a:t>A |- if e0 then e1 else e2 : t1</a:t>
            </a:r>
          </a:p>
          <a:p>
            <a:pPr algn="ctr">
              <a:spcBef>
                <a:spcPts val="600"/>
              </a:spcBef>
            </a:pPr>
            <a:endParaRPr lang="en" sz="1800" dirty="0">
              <a:solidFill>
                <a:srgbClr val="0000FF"/>
              </a:solidFill>
              <a:latin typeface="Consolas"/>
              <a:ea typeface="Consolas"/>
              <a:cs typeface="Consolas"/>
              <a:sym typeface="Consolas"/>
            </a:endParaRPr>
          </a:p>
        </p:txBody>
      </p:sp>
      <p:sp>
        <p:nvSpPr>
          <p:cNvPr id="34" name="Shape 479"/>
          <p:cNvSpPr/>
          <p:nvPr/>
        </p:nvSpPr>
        <p:spPr>
          <a:xfrm>
            <a:off x="1458194" y="2810649"/>
            <a:ext cx="1680000" cy="317400"/>
          </a:xfrm>
          <a:prstGeom prst="ellipse">
            <a:avLst/>
          </a:prstGeom>
          <a:noFill/>
          <a:ln w="19050" cap="flat" cmpd="sng">
            <a:solidFill>
              <a:srgbClr val="FF00FF"/>
            </a:solidFill>
            <a:prstDash val="solid"/>
            <a:round/>
            <a:headEnd type="none" w="med" len="med"/>
            <a:tailEnd type="none" w="med" len="med"/>
          </a:ln>
        </p:spPr>
        <p:txBody>
          <a:bodyPr lIns="91425" tIns="91425" rIns="91425" bIns="91425" anchor="ctr" anchorCtr="0">
            <a:noAutofit/>
          </a:bodyPr>
          <a:lstStyle/>
          <a:p>
            <a:endParaRPr/>
          </a:p>
        </p:txBody>
      </p:sp>
      <p:sp>
        <p:nvSpPr>
          <p:cNvPr id="35" name="Shape 480"/>
          <p:cNvSpPr/>
          <p:nvPr/>
        </p:nvSpPr>
        <p:spPr>
          <a:xfrm>
            <a:off x="109427" y="3350033"/>
            <a:ext cx="333600" cy="361200"/>
          </a:xfrm>
          <a:prstGeom prst="ellipse">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sp>
        <p:nvSpPr>
          <p:cNvPr id="36" name="Shape 481"/>
          <p:cNvSpPr/>
          <p:nvPr/>
        </p:nvSpPr>
        <p:spPr>
          <a:xfrm>
            <a:off x="3767848" y="3334417"/>
            <a:ext cx="369900" cy="361200"/>
          </a:xfrm>
          <a:prstGeom prst="ellipse">
            <a:avLst/>
          </a:prstGeom>
          <a:noFill/>
          <a:ln w="19050" cap="flat" cmpd="sng">
            <a:solidFill>
              <a:srgbClr val="F1C232"/>
            </a:solidFill>
            <a:prstDash val="solid"/>
            <a:round/>
            <a:headEnd type="none" w="med" len="med"/>
            <a:tailEnd type="none" w="med" len="med"/>
          </a:ln>
        </p:spPr>
        <p:txBody>
          <a:bodyPr lIns="91425" tIns="91425" rIns="91425" bIns="91425" anchor="ctr" anchorCtr="0">
            <a:noAutofit/>
          </a:bodyPr>
          <a:lstStyle/>
          <a:p>
            <a:endParaRPr/>
          </a:p>
        </p:txBody>
      </p:sp>
      <p:sp>
        <p:nvSpPr>
          <p:cNvPr id="37" name="Shape 482"/>
          <p:cNvSpPr/>
          <p:nvPr/>
        </p:nvSpPr>
        <p:spPr>
          <a:xfrm>
            <a:off x="1172317" y="2164930"/>
            <a:ext cx="2207700" cy="607200"/>
          </a:xfrm>
          <a:prstGeom prst="ellipse">
            <a:avLst/>
          </a:prstGeom>
          <a:noFill/>
          <a:ln w="19050" cap="flat" cmpd="sng">
            <a:solidFill>
              <a:srgbClr val="00FF00"/>
            </a:solidFill>
            <a:prstDash val="solid"/>
            <a:round/>
            <a:headEnd type="none" w="med" len="med"/>
            <a:tailEnd type="none" w="med" len="med"/>
          </a:ln>
        </p:spPr>
        <p:txBody>
          <a:bodyPr lIns="91425" tIns="91425" rIns="91425" bIns="91425" anchor="ctr" anchorCtr="0">
            <a:noAutofit/>
          </a:bodyPr>
          <a:lstStyle/>
          <a:p>
            <a:endParaRPr/>
          </a:p>
        </p:txBody>
      </p:sp>
      <p:sp>
        <p:nvSpPr>
          <p:cNvPr id="38" name="Shape 483"/>
          <p:cNvSpPr/>
          <p:nvPr/>
        </p:nvSpPr>
        <p:spPr>
          <a:xfrm>
            <a:off x="1154879" y="1753440"/>
            <a:ext cx="2207700" cy="361200"/>
          </a:xfrm>
          <a:prstGeom prst="ellipse">
            <a:avLst/>
          </a:prstGeom>
          <a:noFill/>
          <a:ln w="19050" cap="flat" cmpd="sng">
            <a:solidFill>
              <a:srgbClr val="9900FF"/>
            </a:solidFill>
            <a:prstDash val="solid"/>
            <a:round/>
            <a:headEnd type="none" w="med" len="med"/>
            <a:tailEnd type="none" w="med" len="med"/>
          </a:ln>
        </p:spPr>
        <p:txBody>
          <a:bodyPr lIns="91425" tIns="91425" rIns="91425" bIns="91425" anchor="ctr" anchorCtr="0">
            <a:noAutofit/>
          </a:bodyPr>
          <a:lstStyle/>
          <a:p>
            <a:endParaRPr/>
          </a:p>
        </p:txBody>
      </p:sp>
      <p:sp>
        <p:nvSpPr>
          <p:cNvPr id="39" name="Shape 484"/>
          <p:cNvSpPr txBox="1"/>
          <p:nvPr/>
        </p:nvSpPr>
        <p:spPr>
          <a:xfrm>
            <a:off x="3489844" y="1653827"/>
            <a:ext cx="239700" cy="486000"/>
          </a:xfrm>
          <a:prstGeom prst="rect">
            <a:avLst/>
          </a:prstGeom>
          <a:noFill/>
          <a:ln>
            <a:noFill/>
          </a:ln>
        </p:spPr>
        <p:txBody>
          <a:bodyPr lIns="91425" tIns="91425" rIns="91425" bIns="91425" anchor="t" anchorCtr="0">
            <a:noAutofit/>
          </a:bodyPr>
          <a:lstStyle/>
          <a:p>
            <a:r>
              <a:rPr lang="en" sz="2000" dirty="0">
                <a:solidFill>
                  <a:srgbClr val="9900FF"/>
                </a:solidFill>
                <a:latin typeface="Calibri Regular" charset="0"/>
                <a:ea typeface="Calibri Regular" charset="0"/>
                <a:cs typeface="Calibri Regular" charset="0"/>
                <a:sym typeface="Shadows Into Light"/>
              </a:rPr>
              <a:t>2</a:t>
            </a:r>
          </a:p>
        </p:txBody>
      </p:sp>
      <p:sp>
        <p:nvSpPr>
          <p:cNvPr id="40" name="Shape 485"/>
          <p:cNvSpPr txBox="1"/>
          <p:nvPr/>
        </p:nvSpPr>
        <p:spPr>
          <a:xfrm>
            <a:off x="3481318" y="2175332"/>
            <a:ext cx="239700" cy="486000"/>
          </a:xfrm>
          <a:prstGeom prst="rect">
            <a:avLst/>
          </a:prstGeom>
          <a:noFill/>
          <a:ln>
            <a:noFill/>
          </a:ln>
        </p:spPr>
        <p:txBody>
          <a:bodyPr lIns="91425" tIns="91425" rIns="91425" bIns="91425" anchor="t" anchorCtr="0">
            <a:noAutofit/>
          </a:bodyPr>
          <a:lstStyle/>
          <a:p>
            <a:r>
              <a:rPr lang="en" sz="2000" dirty="0">
                <a:solidFill>
                  <a:srgbClr val="00FF00"/>
                </a:solidFill>
                <a:latin typeface="Calibri Regular" charset="0"/>
                <a:ea typeface="Calibri Regular" charset="0"/>
                <a:cs typeface="Calibri Regular" charset="0"/>
                <a:sym typeface="Shadows Into Light"/>
              </a:rPr>
              <a:t>3</a:t>
            </a:r>
          </a:p>
        </p:txBody>
      </p:sp>
      <p:sp>
        <p:nvSpPr>
          <p:cNvPr id="41" name="Shape 486"/>
          <p:cNvSpPr txBox="1"/>
          <p:nvPr/>
        </p:nvSpPr>
        <p:spPr>
          <a:xfrm>
            <a:off x="3452440" y="2654934"/>
            <a:ext cx="239699" cy="486000"/>
          </a:xfrm>
          <a:prstGeom prst="rect">
            <a:avLst/>
          </a:prstGeom>
          <a:noFill/>
          <a:ln>
            <a:noFill/>
          </a:ln>
        </p:spPr>
        <p:txBody>
          <a:bodyPr lIns="91425" tIns="91425" rIns="91425" bIns="91425" anchor="t" anchorCtr="0">
            <a:noAutofit/>
          </a:bodyPr>
          <a:lstStyle/>
          <a:p>
            <a:r>
              <a:rPr lang="en" sz="2000" dirty="0">
                <a:solidFill>
                  <a:srgbClr val="FF00FF"/>
                </a:solidFill>
                <a:latin typeface="Calibri Regular" charset="0"/>
                <a:ea typeface="Calibri Regular" charset="0"/>
                <a:cs typeface="Calibri Regular" charset="0"/>
                <a:sym typeface="Shadows Into Light"/>
              </a:rPr>
              <a:t>4</a:t>
            </a:r>
          </a:p>
        </p:txBody>
      </p:sp>
      <p:sp>
        <p:nvSpPr>
          <p:cNvPr id="42" name="Shape 487"/>
          <p:cNvSpPr txBox="1"/>
          <p:nvPr/>
        </p:nvSpPr>
        <p:spPr>
          <a:xfrm>
            <a:off x="153723" y="2775531"/>
            <a:ext cx="239700" cy="486000"/>
          </a:xfrm>
          <a:prstGeom prst="rect">
            <a:avLst/>
          </a:prstGeom>
          <a:noFill/>
          <a:ln>
            <a:noFill/>
          </a:ln>
        </p:spPr>
        <p:txBody>
          <a:bodyPr lIns="91425" tIns="91425" rIns="91425" bIns="91425" anchor="t" anchorCtr="0">
            <a:noAutofit/>
          </a:bodyPr>
          <a:lstStyle/>
          <a:p>
            <a:r>
              <a:rPr lang="en" sz="2000" dirty="0">
                <a:solidFill>
                  <a:srgbClr val="FF0000"/>
                </a:solidFill>
                <a:latin typeface="Calibri Regular" charset="0"/>
                <a:ea typeface="Calibri Regular" charset="0"/>
                <a:cs typeface="Calibri Regular" charset="0"/>
                <a:sym typeface="Shadows Into Light"/>
              </a:rPr>
              <a:t>1</a:t>
            </a:r>
          </a:p>
        </p:txBody>
      </p:sp>
      <p:sp>
        <p:nvSpPr>
          <p:cNvPr id="43" name="Shape 488"/>
          <p:cNvSpPr txBox="1"/>
          <p:nvPr/>
        </p:nvSpPr>
        <p:spPr>
          <a:xfrm>
            <a:off x="3824108" y="2785982"/>
            <a:ext cx="239700" cy="486000"/>
          </a:xfrm>
          <a:prstGeom prst="rect">
            <a:avLst/>
          </a:prstGeom>
          <a:noFill/>
          <a:ln>
            <a:noFill/>
          </a:ln>
        </p:spPr>
        <p:txBody>
          <a:bodyPr lIns="91425" tIns="91425" rIns="91425" bIns="91425" anchor="t" anchorCtr="0">
            <a:noAutofit/>
          </a:bodyPr>
          <a:lstStyle/>
          <a:p>
            <a:r>
              <a:rPr lang="en" sz="2000" dirty="0">
                <a:solidFill>
                  <a:srgbClr val="F1C232"/>
                </a:solidFill>
                <a:latin typeface="Calibri Regular" charset="0"/>
                <a:ea typeface="Calibri Regular" charset="0"/>
                <a:cs typeface="Calibri Regular" charset="0"/>
                <a:sym typeface="Shadows Into Light"/>
              </a:rPr>
              <a:t>5</a:t>
            </a:r>
          </a:p>
        </p:txBody>
      </p:sp>
      <p:cxnSp>
        <p:nvCxnSpPr>
          <p:cNvPr id="44" name="Shape 498"/>
          <p:cNvCxnSpPr/>
          <p:nvPr/>
        </p:nvCxnSpPr>
        <p:spPr>
          <a:xfrm rot="10800000" flipH="1">
            <a:off x="121133" y="3247511"/>
            <a:ext cx="4096799" cy="0"/>
          </a:xfrm>
          <a:prstGeom prst="straightConnector1">
            <a:avLst/>
          </a:prstGeom>
          <a:noFill/>
          <a:ln w="25400" cap="flat" cmpd="sng">
            <a:solidFill>
              <a:srgbClr val="0000FF"/>
            </a:solidFill>
            <a:prstDash val="solid"/>
            <a:round/>
            <a:headEnd type="none" w="lg" len="lg"/>
            <a:tailEnd type="none"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title"/>
          </p:nvPr>
        </p:nvSpPr>
        <p:spPr>
          <a:prstGeom prst="rect">
            <a:avLst/>
          </a:prstGeom>
        </p:spPr>
        <p:txBody>
          <a:bodyPr lIns="91425" tIns="91425" rIns="91425" bIns="91425" anchor="ctr" anchorCtr="0">
            <a:noAutofit/>
          </a:bodyPr>
          <a:lstStyle/>
          <a:p>
            <a:r>
              <a:rPr lang="en" sz="4400" dirty="0">
                <a:solidFill>
                  <a:schemeClr val="tx1"/>
                </a:solidFill>
                <a:ea typeface="Calibri Regular" charset="0"/>
                <a:cs typeface="Calibri Regular" charset="0"/>
                <a:sym typeface="Shadows Into Light"/>
              </a:rPr>
              <a:t>Example: Global Analysis</a:t>
            </a:r>
          </a:p>
        </p:txBody>
      </p:sp>
      <p:sp>
        <p:nvSpPr>
          <p:cNvPr id="474" name="Shape 474"/>
          <p:cNvSpPr txBox="1">
            <a:spLocks noGrp="1"/>
          </p:cNvSpPr>
          <p:nvPr>
            <p:ph idx="1"/>
          </p:nvPr>
        </p:nvSpPr>
        <p:spPr>
          <a:xfrm>
            <a:off x="4562259" y="4357590"/>
            <a:ext cx="3948300" cy="1137900"/>
          </a:xfrm>
          <a:prstGeom prst="rect">
            <a:avLst/>
          </a:prstGeom>
          <a:ln w="28575" cap="flat" cmpd="sng">
            <a:solidFill>
              <a:srgbClr val="000000"/>
            </a:solidFill>
            <a:prstDash val="solid"/>
            <a:round/>
            <a:headEnd type="none" w="med" len="med"/>
            <a:tailEnd type="none" w="med" len="med"/>
          </a:ln>
        </p:spPr>
        <p:txBody>
          <a:bodyPr lIns="91425" tIns="91425" rIns="91425" bIns="91425" anchor="t" anchorCtr="0">
            <a:noAutofit/>
          </a:bodyPr>
          <a:lstStyle/>
          <a:p>
            <a:pPr marL="0" indent="0">
              <a:spcBef>
                <a:spcPts val="0"/>
              </a:spcBef>
              <a:buNone/>
            </a:pPr>
            <a:r>
              <a:rPr lang="en" sz="1800" dirty="0" err="1">
                <a:solidFill>
                  <a:srgbClr val="0000FF"/>
                </a:solidFill>
                <a:latin typeface="Consolas"/>
                <a:ea typeface="Consolas"/>
                <a:cs typeface="Consolas"/>
                <a:sym typeface="Consolas"/>
              </a:rPr>
              <a:t>int</a:t>
            </a:r>
            <a:r>
              <a:rPr lang="en" sz="1800" dirty="0">
                <a:solidFill>
                  <a:srgbClr val="0000FF"/>
                </a:solidFill>
                <a:latin typeface="Consolas"/>
                <a:ea typeface="Consolas"/>
                <a:cs typeface="Consolas"/>
                <a:sym typeface="Consolas"/>
              </a:rPr>
              <a:t> f(bool a, </a:t>
            </a:r>
            <a:r>
              <a:rPr lang="en" sz="1800" dirty="0" err="1">
                <a:solidFill>
                  <a:srgbClr val="0000FF"/>
                </a:solidFill>
                <a:latin typeface="Consolas"/>
                <a:ea typeface="Consolas"/>
                <a:cs typeface="Consolas"/>
                <a:sym typeface="Consolas"/>
              </a:rPr>
              <a:t>int</a:t>
            </a:r>
            <a:r>
              <a:rPr lang="en" sz="1800" dirty="0">
                <a:solidFill>
                  <a:srgbClr val="0000FF"/>
                </a:solidFill>
                <a:latin typeface="Consolas"/>
                <a:ea typeface="Consolas"/>
                <a:cs typeface="Consolas"/>
                <a:sym typeface="Consolas"/>
              </a:rPr>
              <a:t> b, </a:t>
            </a:r>
            <a:r>
              <a:rPr lang="en" sz="1800" dirty="0" err="1">
                <a:solidFill>
                  <a:srgbClr val="0000FF"/>
                </a:solidFill>
                <a:latin typeface="Consolas"/>
                <a:ea typeface="Consolas"/>
                <a:cs typeface="Consolas"/>
                <a:sym typeface="Consolas"/>
              </a:rPr>
              <a:t>int</a:t>
            </a:r>
            <a:r>
              <a:rPr lang="en" sz="1800" dirty="0">
                <a:solidFill>
                  <a:srgbClr val="0000FF"/>
                </a:solidFill>
                <a:latin typeface="Consolas"/>
                <a:ea typeface="Consolas"/>
                <a:cs typeface="Consolas"/>
                <a:sym typeface="Consolas"/>
              </a:rPr>
              <a:t> c) {</a:t>
            </a:r>
            <a:br>
              <a:rPr lang="en" sz="1800" dirty="0">
                <a:solidFill>
                  <a:srgbClr val="0000FF"/>
                </a:solidFill>
                <a:latin typeface="Consolas"/>
                <a:ea typeface="Consolas"/>
                <a:cs typeface="Consolas"/>
                <a:sym typeface="Consolas"/>
              </a:rPr>
            </a:br>
            <a:r>
              <a:rPr lang="en" sz="1800" dirty="0">
                <a:solidFill>
                  <a:srgbClr val="0000FF"/>
                </a:solidFill>
                <a:latin typeface="Consolas"/>
                <a:ea typeface="Consolas"/>
                <a:cs typeface="Consolas"/>
                <a:sym typeface="Consolas"/>
              </a:rPr>
              <a:t>    if (a) then b else c</a:t>
            </a:r>
          </a:p>
          <a:p>
            <a:pPr marL="0" indent="0">
              <a:spcBef>
                <a:spcPts val="0"/>
              </a:spcBef>
              <a:buNone/>
            </a:pPr>
            <a:r>
              <a:rPr lang="en" sz="1800" dirty="0">
                <a:solidFill>
                  <a:srgbClr val="0000FF"/>
                </a:solidFill>
                <a:latin typeface="Consolas"/>
                <a:ea typeface="Consolas"/>
                <a:cs typeface="Consolas"/>
                <a:sym typeface="Consolas"/>
              </a:rPr>
              <a:t>}</a:t>
            </a:r>
          </a:p>
          <a:p>
            <a:pPr marL="0" indent="0">
              <a:spcBef>
                <a:spcPts val="0"/>
              </a:spcBef>
              <a:buNone/>
            </a:pPr>
            <a:endParaRPr sz="1800" dirty="0">
              <a:solidFill>
                <a:srgbClr val="0000FF"/>
              </a:solidFill>
              <a:latin typeface="Consolas"/>
              <a:ea typeface="Consolas"/>
              <a:cs typeface="Consolas"/>
              <a:sym typeface="Consolas"/>
            </a:endParaRPr>
          </a:p>
          <a:p>
            <a:pPr marL="0" indent="0">
              <a:spcBef>
                <a:spcPts val="0"/>
              </a:spcBef>
              <a:buNone/>
            </a:pPr>
            <a:endParaRPr sz="1800" dirty="0"/>
          </a:p>
        </p:txBody>
      </p:sp>
      <p:sp>
        <p:nvSpPr>
          <p:cNvPr id="477" name="Shape 477"/>
          <p:cNvSpPr txBox="1">
            <a:spLocks noGrp="1"/>
          </p:cNvSpPr>
          <p:nvPr>
            <p:ph type="body" idx="4294967295"/>
          </p:nvPr>
        </p:nvSpPr>
        <p:spPr>
          <a:xfrm>
            <a:off x="0" y="1766884"/>
            <a:ext cx="4303713" cy="2098675"/>
          </a:xfrm>
          <a:prstGeom prst="rect">
            <a:avLst/>
          </a:prstGeom>
          <a:noFill/>
          <a:ln>
            <a:noFill/>
          </a:ln>
        </p:spPr>
        <p:txBody>
          <a:bodyPr lIns="91425" tIns="45700" rIns="91425" bIns="45700" anchor="t" anchorCtr="0">
            <a:noAutofit/>
          </a:bodyPr>
          <a:lstStyle/>
          <a:p>
            <a:pPr marL="0" indent="0" algn="ctr">
              <a:spcBef>
                <a:spcPts val="600"/>
              </a:spcBef>
              <a:spcAft>
                <a:spcPts val="0"/>
              </a:spcAft>
              <a:buNone/>
            </a:pPr>
            <a:r>
              <a:rPr lang="en" sz="1800" dirty="0">
                <a:solidFill>
                  <a:srgbClr val="0000FF"/>
                </a:solidFill>
                <a:latin typeface="Consolas"/>
                <a:ea typeface="Consolas"/>
                <a:cs typeface="Consolas"/>
                <a:sym typeface="Consolas"/>
              </a:rPr>
              <a:t>  A |- e0 : </a:t>
            </a:r>
            <a:r>
              <a:rPr lang="en" sz="1800" dirty="0" err="1">
                <a:solidFill>
                  <a:srgbClr val="0000FF"/>
                </a:solidFill>
                <a:latin typeface="Consolas"/>
                <a:ea typeface="Consolas"/>
                <a:cs typeface="Consolas"/>
                <a:sym typeface="Consolas"/>
              </a:rPr>
              <a:t>bool</a:t>
            </a:r>
            <a:endParaRPr lang="en-US" sz="1800" dirty="0">
              <a:solidFill>
                <a:srgbClr val="0000FF"/>
              </a:solidFill>
              <a:latin typeface="Consolas"/>
              <a:ea typeface="Consolas"/>
              <a:cs typeface="Consolas"/>
              <a:sym typeface="Consolas"/>
            </a:endParaRPr>
          </a:p>
          <a:p>
            <a:pPr marL="0" indent="0" algn="ctr">
              <a:spcBef>
                <a:spcPts val="600"/>
              </a:spcBef>
              <a:spcAft>
                <a:spcPts val="0"/>
              </a:spcAft>
              <a:buNone/>
            </a:pPr>
            <a:r>
              <a:rPr lang="en" sz="1800" dirty="0">
                <a:solidFill>
                  <a:srgbClr val="0000FF"/>
                </a:solidFill>
                <a:latin typeface="Consolas"/>
                <a:ea typeface="Consolas"/>
                <a:cs typeface="Consolas"/>
                <a:sym typeface="Consolas"/>
              </a:rPr>
              <a:t>A |- e1 : t1</a:t>
            </a:r>
          </a:p>
          <a:p>
            <a:pPr marL="0" indent="0" algn="ctr">
              <a:spcBef>
                <a:spcPts val="600"/>
              </a:spcBef>
              <a:buNone/>
            </a:pPr>
            <a:r>
              <a:rPr lang="en" sz="1800" dirty="0">
                <a:solidFill>
                  <a:srgbClr val="0000FF"/>
                </a:solidFill>
                <a:latin typeface="Consolas"/>
                <a:ea typeface="Consolas"/>
                <a:cs typeface="Consolas"/>
                <a:sym typeface="Consolas"/>
              </a:rPr>
              <a:t>A |- e2 : t2</a:t>
            </a:r>
          </a:p>
          <a:p>
            <a:pPr marL="0" indent="0" algn="ctr">
              <a:spcBef>
                <a:spcPts val="600"/>
              </a:spcBef>
              <a:buNone/>
            </a:pPr>
            <a:r>
              <a:rPr lang="en" sz="1800" dirty="0">
                <a:solidFill>
                  <a:srgbClr val="0000FF"/>
                </a:solidFill>
                <a:latin typeface="Consolas"/>
                <a:ea typeface="Consolas"/>
                <a:cs typeface="Consolas"/>
                <a:sym typeface="Consolas"/>
              </a:rPr>
              <a:t> t1 = t2</a:t>
            </a:r>
          </a:p>
          <a:p>
            <a:pPr algn="ctr">
              <a:spcBef>
                <a:spcPts val="600"/>
              </a:spcBef>
            </a:pPr>
            <a:endParaRPr sz="1000" baseline="-25000" dirty="0">
              <a:solidFill>
                <a:srgbClr val="0000FF"/>
              </a:solidFill>
              <a:latin typeface="Consolas"/>
              <a:ea typeface="Consolas"/>
              <a:cs typeface="Consolas"/>
              <a:sym typeface="Consolas"/>
            </a:endParaRPr>
          </a:p>
          <a:p>
            <a:pPr marL="0" indent="0" algn="ctr">
              <a:spcBef>
                <a:spcPts val="600"/>
              </a:spcBef>
              <a:buNone/>
            </a:pPr>
            <a:r>
              <a:rPr lang="en" sz="1800" dirty="0">
                <a:solidFill>
                  <a:srgbClr val="0000FF"/>
                </a:solidFill>
                <a:latin typeface="Consolas"/>
                <a:ea typeface="Consolas"/>
                <a:cs typeface="Consolas"/>
                <a:sym typeface="Consolas"/>
              </a:rPr>
              <a:t>A |- if e0 then e1 else e2 : t1</a:t>
            </a:r>
          </a:p>
          <a:p>
            <a:pPr algn="ctr">
              <a:spcBef>
                <a:spcPts val="600"/>
              </a:spcBef>
              <a:spcAft>
                <a:spcPts val="0"/>
              </a:spcAft>
            </a:pPr>
            <a:endParaRPr sz="1800" dirty="0">
              <a:solidFill>
                <a:srgbClr val="0000FF"/>
              </a:solidFill>
              <a:latin typeface="Consolas"/>
              <a:ea typeface="Consolas"/>
              <a:cs typeface="Consolas"/>
              <a:sym typeface="Consolas"/>
            </a:endParaRPr>
          </a:p>
        </p:txBody>
      </p:sp>
      <p:sp>
        <p:nvSpPr>
          <p:cNvPr id="475" name="Shape 475"/>
          <p:cNvSpPr txBox="1"/>
          <p:nvPr/>
        </p:nvSpPr>
        <p:spPr>
          <a:xfrm>
            <a:off x="1406925" y="5467567"/>
            <a:ext cx="7328400" cy="857400"/>
          </a:xfrm>
          <a:prstGeom prst="rect">
            <a:avLst/>
          </a:prstGeom>
          <a:noFill/>
          <a:ln>
            <a:noFill/>
          </a:ln>
        </p:spPr>
        <p:txBody>
          <a:bodyPr lIns="91425" tIns="91425" rIns="91425" bIns="91425" anchor="ctr" anchorCtr="0">
            <a:noAutofit/>
          </a:bodyPr>
          <a:lstStyle/>
          <a:p>
            <a:pPr algn="ctr">
              <a:lnSpc>
                <a:spcPct val="115000"/>
              </a:lnSpc>
            </a:pPr>
            <a:r>
              <a:rPr lang="en" sz="1800" dirty="0">
                <a:solidFill>
                  <a:srgbClr val="0000FF"/>
                </a:solidFill>
                <a:latin typeface="Consolas"/>
                <a:ea typeface="Consolas"/>
                <a:cs typeface="Consolas"/>
                <a:sym typeface="Consolas"/>
              </a:rPr>
              <a:t>[</a:t>
            </a:r>
            <a:r>
              <a:rPr lang="en" sz="1800" dirty="0" err="1">
                <a:solidFill>
                  <a:srgbClr val="0000FF"/>
                </a:solidFill>
                <a:latin typeface="Consolas"/>
                <a:ea typeface="Consolas"/>
                <a:cs typeface="Consolas"/>
                <a:sym typeface="Consolas"/>
              </a:rPr>
              <a:t>a↦bool</a:t>
            </a:r>
            <a:r>
              <a:rPr lang="en" sz="1800" dirty="0">
                <a:solidFill>
                  <a:srgbClr val="0000FF"/>
                </a:solidFill>
                <a:latin typeface="Consolas"/>
                <a:ea typeface="Consolas"/>
                <a:cs typeface="Consolas"/>
                <a:sym typeface="Consolas"/>
              </a:rPr>
              <a:t>, </a:t>
            </a:r>
            <a:r>
              <a:rPr lang="en" sz="1800" dirty="0" err="1">
                <a:solidFill>
                  <a:srgbClr val="0000FF"/>
                </a:solidFill>
                <a:latin typeface="Consolas"/>
                <a:ea typeface="Consolas"/>
                <a:cs typeface="Consolas"/>
                <a:sym typeface="Consolas"/>
              </a:rPr>
              <a:t>b↦int</a:t>
            </a:r>
            <a:r>
              <a:rPr lang="en" sz="1800" dirty="0">
                <a:solidFill>
                  <a:srgbClr val="0000FF"/>
                </a:solidFill>
                <a:latin typeface="Consolas"/>
                <a:ea typeface="Consolas"/>
                <a:cs typeface="Consolas"/>
                <a:sym typeface="Consolas"/>
              </a:rPr>
              <a:t>, </a:t>
            </a:r>
            <a:r>
              <a:rPr lang="en" sz="1800" dirty="0" err="1">
                <a:solidFill>
                  <a:srgbClr val="0000FF"/>
                </a:solidFill>
                <a:latin typeface="Consolas"/>
                <a:ea typeface="Consolas"/>
                <a:cs typeface="Consolas"/>
                <a:sym typeface="Consolas"/>
              </a:rPr>
              <a:t>c↦int</a:t>
            </a:r>
            <a:r>
              <a:rPr lang="en" sz="1800" dirty="0">
                <a:solidFill>
                  <a:srgbClr val="0000FF"/>
                </a:solidFill>
                <a:latin typeface="Consolas"/>
                <a:ea typeface="Consolas"/>
                <a:cs typeface="Consolas"/>
                <a:sym typeface="Consolas"/>
              </a:rPr>
              <a:t>] |- if (a) then b else c : </a:t>
            </a:r>
            <a:r>
              <a:rPr lang="en" sz="1800" dirty="0" err="1">
                <a:solidFill>
                  <a:srgbClr val="0000FF"/>
                </a:solidFill>
                <a:latin typeface="Consolas"/>
                <a:ea typeface="Consolas"/>
                <a:cs typeface="Consolas"/>
                <a:sym typeface="Consolas"/>
              </a:rPr>
              <a:t>int</a:t>
            </a:r>
            <a:endParaRPr lang="en" sz="1800" dirty="0">
              <a:solidFill>
                <a:srgbClr val="0000FF"/>
              </a:solidFill>
              <a:latin typeface="Consolas"/>
              <a:ea typeface="Consolas"/>
              <a:cs typeface="Consolas"/>
              <a:sym typeface="Consolas"/>
            </a:endParaRPr>
          </a:p>
        </p:txBody>
      </p:sp>
      <p:sp>
        <p:nvSpPr>
          <p:cNvPr id="476" name="Shape 476"/>
          <p:cNvSpPr txBox="1"/>
          <p:nvPr/>
        </p:nvSpPr>
        <p:spPr>
          <a:xfrm>
            <a:off x="338250" y="4289141"/>
            <a:ext cx="3865200" cy="1338300"/>
          </a:xfrm>
          <a:prstGeom prst="rect">
            <a:avLst/>
          </a:prstGeom>
          <a:noFill/>
          <a:ln>
            <a:noFill/>
          </a:ln>
        </p:spPr>
        <p:txBody>
          <a:bodyPr lIns="91425" tIns="91425" rIns="91425" bIns="91425" anchor="ctr" anchorCtr="0">
            <a:noAutofit/>
          </a:bodyPr>
          <a:lstStyle/>
          <a:p>
            <a:pPr>
              <a:lnSpc>
                <a:spcPct val="115000"/>
              </a:lnSpc>
              <a:spcBef>
                <a:spcPts val="600"/>
              </a:spcBef>
            </a:pPr>
            <a:r>
              <a:rPr lang="en" sz="1800" dirty="0">
                <a:solidFill>
                  <a:srgbClr val="0000FF"/>
                </a:solidFill>
                <a:latin typeface="Consolas"/>
                <a:ea typeface="Consolas"/>
                <a:cs typeface="Consolas"/>
                <a:sym typeface="Consolas"/>
              </a:rPr>
              <a:t>A = [</a:t>
            </a:r>
            <a:r>
              <a:rPr lang="en" sz="1800" dirty="0" err="1">
                <a:solidFill>
                  <a:srgbClr val="0000FF"/>
                </a:solidFill>
                <a:latin typeface="Consolas"/>
                <a:ea typeface="Consolas"/>
                <a:cs typeface="Consolas"/>
                <a:sym typeface="Consolas"/>
              </a:rPr>
              <a:t>a↦bool</a:t>
            </a:r>
            <a:r>
              <a:rPr lang="en" sz="1800" dirty="0">
                <a:solidFill>
                  <a:srgbClr val="0000FF"/>
                </a:solidFill>
                <a:latin typeface="Consolas"/>
                <a:ea typeface="Consolas"/>
                <a:cs typeface="Consolas"/>
                <a:sym typeface="Consolas"/>
              </a:rPr>
              <a:t>, </a:t>
            </a:r>
            <a:r>
              <a:rPr lang="en" sz="1800" dirty="0" err="1">
                <a:solidFill>
                  <a:srgbClr val="0000FF"/>
                </a:solidFill>
                <a:latin typeface="Consolas"/>
                <a:ea typeface="Consolas"/>
                <a:cs typeface="Consolas"/>
                <a:sym typeface="Consolas"/>
              </a:rPr>
              <a:t>b↦int</a:t>
            </a:r>
            <a:r>
              <a:rPr lang="en" sz="1800" dirty="0">
                <a:solidFill>
                  <a:srgbClr val="0000FF"/>
                </a:solidFill>
                <a:latin typeface="Consolas"/>
                <a:ea typeface="Consolas"/>
                <a:cs typeface="Consolas"/>
                <a:sym typeface="Consolas"/>
              </a:rPr>
              <a:t>, </a:t>
            </a:r>
            <a:r>
              <a:rPr lang="en" sz="1800" dirty="0" err="1">
                <a:solidFill>
                  <a:srgbClr val="0000FF"/>
                </a:solidFill>
                <a:latin typeface="Consolas"/>
                <a:ea typeface="Consolas"/>
                <a:cs typeface="Consolas"/>
                <a:sym typeface="Consolas"/>
              </a:rPr>
              <a:t>c↦int</a:t>
            </a:r>
            <a:r>
              <a:rPr lang="en" sz="1800" dirty="0">
                <a:solidFill>
                  <a:srgbClr val="0000FF"/>
                </a:solidFill>
                <a:latin typeface="Consolas"/>
                <a:ea typeface="Consolas"/>
                <a:cs typeface="Consolas"/>
                <a:sym typeface="Consolas"/>
              </a:rPr>
              <a:t>]</a:t>
            </a:r>
          </a:p>
          <a:p>
            <a:pPr>
              <a:lnSpc>
                <a:spcPct val="115000"/>
              </a:lnSpc>
              <a:spcBef>
                <a:spcPts val="600"/>
              </a:spcBef>
            </a:pPr>
            <a:r>
              <a:rPr lang="en" sz="1800" dirty="0">
                <a:solidFill>
                  <a:srgbClr val="0000FF"/>
                </a:solidFill>
                <a:latin typeface="Consolas"/>
                <a:ea typeface="Consolas"/>
                <a:cs typeface="Consolas"/>
                <a:sym typeface="Consolas"/>
              </a:rPr>
              <a:t>t1 = </a:t>
            </a:r>
            <a:r>
              <a:rPr lang="en" sz="1800" dirty="0" err="1">
                <a:solidFill>
                  <a:srgbClr val="0000FF"/>
                </a:solidFill>
                <a:latin typeface="Consolas"/>
                <a:ea typeface="Consolas"/>
                <a:cs typeface="Consolas"/>
                <a:sym typeface="Consolas"/>
              </a:rPr>
              <a:t>int</a:t>
            </a:r>
            <a:r>
              <a:rPr lang="en" sz="1800" dirty="0">
                <a:latin typeface="Calibri Regular" charset="0"/>
                <a:ea typeface="Calibri Regular" charset="0"/>
                <a:cs typeface="Calibri Regular" charset="0"/>
                <a:sym typeface="Shadows Into Light"/>
              </a:rPr>
              <a:t> and </a:t>
            </a:r>
            <a:r>
              <a:rPr lang="en" sz="1800" dirty="0">
                <a:solidFill>
                  <a:srgbClr val="0000FF"/>
                </a:solidFill>
                <a:latin typeface="Consolas"/>
                <a:ea typeface="Consolas"/>
                <a:cs typeface="Consolas"/>
                <a:sym typeface="Consolas"/>
              </a:rPr>
              <a:t>t2 = </a:t>
            </a:r>
            <a:r>
              <a:rPr lang="en" sz="1800" dirty="0" err="1">
                <a:solidFill>
                  <a:srgbClr val="0000FF"/>
                </a:solidFill>
                <a:latin typeface="Consolas"/>
                <a:ea typeface="Consolas"/>
                <a:cs typeface="Consolas"/>
                <a:sym typeface="Consolas"/>
              </a:rPr>
              <a:t>int</a:t>
            </a:r>
            <a:r>
              <a:rPr lang="en" sz="1800" dirty="0">
                <a:solidFill>
                  <a:schemeClr val="dk1"/>
                </a:solidFill>
                <a:latin typeface="Calibri Regular" charset="0"/>
                <a:ea typeface="Calibri Regular" charset="0"/>
                <a:cs typeface="Calibri Regular" charset="0"/>
                <a:sym typeface="Shadows Into Light"/>
              </a:rPr>
              <a:t> </a:t>
            </a:r>
            <a:endParaRPr lang="en" sz="1800" dirty="0">
              <a:solidFill>
                <a:srgbClr val="0000FF"/>
              </a:solidFill>
              <a:latin typeface="Consolas"/>
              <a:ea typeface="Consolas"/>
              <a:cs typeface="Consolas"/>
              <a:sym typeface="Consolas"/>
            </a:endParaRPr>
          </a:p>
          <a:p>
            <a:pPr>
              <a:lnSpc>
                <a:spcPct val="115000"/>
              </a:lnSpc>
              <a:spcBef>
                <a:spcPts val="600"/>
              </a:spcBef>
            </a:pPr>
            <a:r>
              <a:rPr lang="en" sz="1800" dirty="0">
                <a:solidFill>
                  <a:srgbClr val="0000FF"/>
                </a:solidFill>
                <a:latin typeface="Consolas"/>
                <a:ea typeface="Consolas"/>
                <a:cs typeface="Consolas"/>
                <a:sym typeface="Consolas"/>
              </a:rPr>
              <a:t>t1 = t2</a:t>
            </a:r>
          </a:p>
        </p:txBody>
      </p:sp>
      <p:sp>
        <p:nvSpPr>
          <p:cNvPr id="479" name="Shape 479"/>
          <p:cNvSpPr/>
          <p:nvPr/>
        </p:nvSpPr>
        <p:spPr>
          <a:xfrm>
            <a:off x="1458194" y="2810649"/>
            <a:ext cx="1680000" cy="317400"/>
          </a:xfrm>
          <a:prstGeom prst="ellipse">
            <a:avLst/>
          </a:prstGeom>
          <a:noFill/>
          <a:ln w="19050" cap="flat" cmpd="sng">
            <a:solidFill>
              <a:srgbClr val="FF00FF"/>
            </a:solidFill>
            <a:prstDash val="solid"/>
            <a:round/>
            <a:headEnd type="none" w="med" len="med"/>
            <a:tailEnd type="none" w="med" len="med"/>
          </a:ln>
        </p:spPr>
        <p:txBody>
          <a:bodyPr lIns="91425" tIns="91425" rIns="91425" bIns="91425" anchor="ctr" anchorCtr="0">
            <a:noAutofit/>
          </a:bodyPr>
          <a:lstStyle/>
          <a:p>
            <a:endParaRPr/>
          </a:p>
        </p:txBody>
      </p:sp>
      <p:sp>
        <p:nvSpPr>
          <p:cNvPr id="480" name="Shape 480"/>
          <p:cNvSpPr/>
          <p:nvPr/>
        </p:nvSpPr>
        <p:spPr>
          <a:xfrm>
            <a:off x="109427" y="3350033"/>
            <a:ext cx="333600" cy="361200"/>
          </a:xfrm>
          <a:prstGeom prst="ellipse">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sp>
        <p:nvSpPr>
          <p:cNvPr id="481" name="Shape 481"/>
          <p:cNvSpPr/>
          <p:nvPr/>
        </p:nvSpPr>
        <p:spPr>
          <a:xfrm>
            <a:off x="3767848" y="3334417"/>
            <a:ext cx="369900" cy="361200"/>
          </a:xfrm>
          <a:prstGeom prst="ellipse">
            <a:avLst/>
          </a:prstGeom>
          <a:noFill/>
          <a:ln w="19050" cap="flat" cmpd="sng">
            <a:solidFill>
              <a:srgbClr val="F1C232"/>
            </a:solidFill>
            <a:prstDash val="solid"/>
            <a:round/>
            <a:headEnd type="none" w="med" len="med"/>
            <a:tailEnd type="none" w="med" len="med"/>
          </a:ln>
        </p:spPr>
        <p:txBody>
          <a:bodyPr lIns="91425" tIns="91425" rIns="91425" bIns="91425" anchor="ctr" anchorCtr="0">
            <a:noAutofit/>
          </a:bodyPr>
          <a:lstStyle/>
          <a:p>
            <a:endParaRPr/>
          </a:p>
        </p:txBody>
      </p:sp>
      <p:sp>
        <p:nvSpPr>
          <p:cNvPr id="482" name="Shape 482"/>
          <p:cNvSpPr/>
          <p:nvPr/>
        </p:nvSpPr>
        <p:spPr>
          <a:xfrm>
            <a:off x="1172317" y="2164930"/>
            <a:ext cx="2207700" cy="607200"/>
          </a:xfrm>
          <a:prstGeom prst="ellipse">
            <a:avLst/>
          </a:prstGeom>
          <a:noFill/>
          <a:ln w="19050" cap="flat" cmpd="sng">
            <a:solidFill>
              <a:srgbClr val="00FF00"/>
            </a:solidFill>
            <a:prstDash val="solid"/>
            <a:round/>
            <a:headEnd type="none" w="med" len="med"/>
            <a:tailEnd type="none" w="med" len="med"/>
          </a:ln>
        </p:spPr>
        <p:txBody>
          <a:bodyPr lIns="91425" tIns="91425" rIns="91425" bIns="91425" anchor="ctr" anchorCtr="0">
            <a:noAutofit/>
          </a:bodyPr>
          <a:lstStyle/>
          <a:p>
            <a:endParaRPr/>
          </a:p>
        </p:txBody>
      </p:sp>
      <p:sp>
        <p:nvSpPr>
          <p:cNvPr id="483" name="Shape 483"/>
          <p:cNvSpPr/>
          <p:nvPr/>
        </p:nvSpPr>
        <p:spPr>
          <a:xfrm>
            <a:off x="1154879" y="1753440"/>
            <a:ext cx="2207700" cy="361200"/>
          </a:xfrm>
          <a:prstGeom prst="ellipse">
            <a:avLst/>
          </a:prstGeom>
          <a:noFill/>
          <a:ln w="19050" cap="flat" cmpd="sng">
            <a:solidFill>
              <a:srgbClr val="9900FF"/>
            </a:solidFill>
            <a:prstDash val="solid"/>
            <a:round/>
            <a:headEnd type="none" w="med" len="med"/>
            <a:tailEnd type="none" w="med" len="med"/>
          </a:ln>
        </p:spPr>
        <p:txBody>
          <a:bodyPr lIns="91425" tIns="91425" rIns="91425" bIns="91425" anchor="ctr" anchorCtr="0">
            <a:noAutofit/>
          </a:bodyPr>
          <a:lstStyle/>
          <a:p>
            <a:endParaRPr/>
          </a:p>
        </p:txBody>
      </p:sp>
      <p:sp>
        <p:nvSpPr>
          <p:cNvPr id="484" name="Shape 484"/>
          <p:cNvSpPr txBox="1"/>
          <p:nvPr/>
        </p:nvSpPr>
        <p:spPr>
          <a:xfrm>
            <a:off x="3489844" y="1653827"/>
            <a:ext cx="239700" cy="486000"/>
          </a:xfrm>
          <a:prstGeom prst="rect">
            <a:avLst/>
          </a:prstGeom>
          <a:noFill/>
          <a:ln>
            <a:noFill/>
          </a:ln>
        </p:spPr>
        <p:txBody>
          <a:bodyPr lIns="91425" tIns="91425" rIns="91425" bIns="91425" anchor="t" anchorCtr="0">
            <a:noAutofit/>
          </a:bodyPr>
          <a:lstStyle/>
          <a:p>
            <a:r>
              <a:rPr lang="en" sz="2000" dirty="0">
                <a:solidFill>
                  <a:srgbClr val="9900FF"/>
                </a:solidFill>
                <a:latin typeface="Calibri Regular" charset="0"/>
                <a:ea typeface="Calibri Regular" charset="0"/>
                <a:cs typeface="Calibri Regular" charset="0"/>
                <a:sym typeface="Shadows Into Light"/>
              </a:rPr>
              <a:t>2</a:t>
            </a:r>
          </a:p>
        </p:txBody>
      </p:sp>
      <p:sp>
        <p:nvSpPr>
          <p:cNvPr id="485" name="Shape 485"/>
          <p:cNvSpPr txBox="1"/>
          <p:nvPr/>
        </p:nvSpPr>
        <p:spPr>
          <a:xfrm>
            <a:off x="3481318" y="2175332"/>
            <a:ext cx="239700" cy="486000"/>
          </a:xfrm>
          <a:prstGeom prst="rect">
            <a:avLst/>
          </a:prstGeom>
          <a:noFill/>
          <a:ln>
            <a:noFill/>
          </a:ln>
        </p:spPr>
        <p:txBody>
          <a:bodyPr lIns="91425" tIns="91425" rIns="91425" bIns="91425" anchor="t" anchorCtr="0">
            <a:noAutofit/>
          </a:bodyPr>
          <a:lstStyle/>
          <a:p>
            <a:r>
              <a:rPr lang="en" sz="2000" dirty="0">
                <a:solidFill>
                  <a:srgbClr val="00FF00"/>
                </a:solidFill>
                <a:latin typeface="Calibri Regular" charset="0"/>
                <a:ea typeface="Calibri Regular" charset="0"/>
                <a:cs typeface="Calibri Regular" charset="0"/>
                <a:sym typeface="Shadows Into Light"/>
              </a:rPr>
              <a:t>3</a:t>
            </a:r>
          </a:p>
        </p:txBody>
      </p:sp>
      <p:sp>
        <p:nvSpPr>
          <p:cNvPr id="486" name="Shape 486"/>
          <p:cNvSpPr txBox="1"/>
          <p:nvPr/>
        </p:nvSpPr>
        <p:spPr>
          <a:xfrm>
            <a:off x="3452440" y="2654934"/>
            <a:ext cx="239699" cy="486000"/>
          </a:xfrm>
          <a:prstGeom prst="rect">
            <a:avLst/>
          </a:prstGeom>
          <a:noFill/>
          <a:ln>
            <a:noFill/>
          </a:ln>
        </p:spPr>
        <p:txBody>
          <a:bodyPr lIns="91425" tIns="91425" rIns="91425" bIns="91425" anchor="t" anchorCtr="0">
            <a:noAutofit/>
          </a:bodyPr>
          <a:lstStyle/>
          <a:p>
            <a:r>
              <a:rPr lang="en" sz="2000" dirty="0">
                <a:solidFill>
                  <a:srgbClr val="FF00FF"/>
                </a:solidFill>
                <a:latin typeface="Calibri Regular" charset="0"/>
                <a:ea typeface="Calibri Regular" charset="0"/>
                <a:cs typeface="Calibri Regular" charset="0"/>
                <a:sym typeface="Shadows Into Light"/>
              </a:rPr>
              <a:t>4</a:t>
            </a:r>
          </a:p>
        </p:txBody>
      </p:sp>
      <p:sp>
        <p:nvSpPr>
          <p:cNvPr id="487" name="Shape 487"/>
          <p:cNvSpPr txBox="1"/>
          <p:nvPr/>
        </p:nvSpPr>
        <p:spPr>
          <a:xfrm>
            <a:off x="153723" y="2775531"/>
            <a:ext cx="239700" cy="486000"/>
          </a:xfrm>
          <a:prstGeom prst="rect">
            <a:avLst/>
          </a:prstGeom>
          <a:noFill/>
          <a:ln>
            <a:noFill/>
          </a:ln>
        </p:spPr>
        <p:txBody>
          <a:bodyPr lIns="91425" tIns="91425" rIns="91425" bIns="91425" anchor="t" anchorCtr="0">
            <a:noAutofit/>
          </a:bodyPr>
          <a:lstStyle/>
          <a:p>
            <a:r>
              <a:rPr lang="en" sz="2000" dirty="0">
                <a:solidFill>
                  <a:srgbClr val="FF0000"/>
                </a:solidFill>
                <a:latin typeface="Calibri Regular" charset="0"/>
                <a:ea typeface="Calibri Regular" charset="0"/>
                <a:cs typeface="Calibri Regular" charset="0"/>
                <a:sym typeface="Shadows Into Light"/>
              </a:rPr>
              <a:t>1</a:t>
            </a:r>
          </a:p>
        </p:txBody>
      </p:sp>
      <p:sp>
        <p:nvSpPr>
          <p:cNvPr id="488" name="Shape 488"/>
          <p:cNvSpPr txBox="1"/>
          <p:nvPr/>
        </p:nvSpPr>
        <p:spPr>
          <a:xfrm>
            <a:off x="3824108" y="2785982"/>
            <a:ext cx="239700" cy="486000"/>
          </a:xfrm>
          <a:prstGeom prst="rect">
            <a:avLst/>
          </a:prstGeom>
          <a:noFill/>
          <a:ln>
            <a:noFill/>
          </a:ln>
        </p:spPr>
        <p:txBody>
          <a:bodyPr lIns="91425" tIns="91425" rIns="91425" bIns="91425" anchor="t" anchorCtr="0">
            <a:noAutofit/>
          </a:bodyPr>
          <a:lstStyle/>
          <a:p>
            <a:r>
              <a:rPr lang="en" sz="2000" dirty="0">
                <a:solidFill>
                  <a:srgbClr val="F1C232"/>
                </a:solidFill>
                <a:latin typeface="Calibri Regular" charset="0"/>
                <a:ea typeface="Calibri Regular" charset="0"/>
                <a:cs typeface="Calibri Regular" charset="0"/>
                <a:sym typeface="Shadows Into Light"/>
              </a:rPr>
              <a:t>5</a:t>
            </a:r>
          </a:p>
        </p:txBody>
      </p:sp>
      <p:sp>
        <p:nvSpPr>
          <p:cNvPr id="19" name="Shape 468"/>
          <p:cNvSpPr txBox="1"/>
          <p:nvPr/>
        </p:nvSpPr>
        <p:spPr>
          <a:xfrm>
            <a:off x="4357475" y="1296543"/>
            <a:ext cx="4582164" cy="2675376"/>
          </a:xfrm>
          <a:prstGeom prst="rect">
            <a:avLst/>
          </a:prstGeom>
          <a:noFill/>
          <a:ln>
            <a:noFill/>
          </a:ln>
        </p:spPr>
        <p:txBody>
          <a:bodyPr lIns="91425" tIns="91425" rIns="91425" bIns="91425" anchor="ctr" anchorCtr="0">
            <a:noAutofit/>
          </a:bodyPr>
          <a:lstStyle/>
          <a:p>
            <a:pPr algn="ctr">
              <a:spcBef>
                <a:spcPts val="600"/>
              </a:spcBef>
            </a:pPr>
            <a:r>
              <a:rPr lang="en" sz="2500" dirty="0">
                <a:solidFill>
                  <a:schemeClr val="accent6"/>
                </a:solidFill>
                <a:latin typeface="+mn-lt"/>
                <a:ea typeface="Calibri Regular" charset="0"/>
                <a:cs typeface="Calibri Regular" charset="0"/>
                <a:sym typeface="Shadows Into Light"/>
              </a:rPr>
              <a:t>Algorithm</a:t>
            </a:r>
            <a:r>
              <a:rPr lang="en" sz="2500" dirty="0">
                <a:solidFill>
                  <a:schemeClr val="accent2"/>
                </a:solidFill>
                <a:latin typeface="+mn-lt"/>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Input: Entire expression and </a:t>
            </a:r>
            <a:r>
              <a:rPr lang="en" sz="1800" dirty="0">
                <a:solidFill>
                  <a:srgbClr val="0000FF"/>
                </a:solidFill>
                <a:latin typeface="Consolas"/>
                <a:ea typeface="Consolas"/>
                <a:cs typeface="Consolas"/>
                <a:sym typeface="Consolas"/>
              </a:rPr>
              <a:t>A</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Analyze </a:t>
            </a:r>
            <a:r>
              <a:rPr lang="en" sz="1600" dirty="0">
                <a:solidFill>
                  <a:srgbClr val="0000FF"/>
                </a:solidFill>
                <a:latin typeface="Consolas"/>
                <a:ea typeface="Consolas"/>
                <a:cs typeface="Consolas"/>
                <a:sym typeface="Consolas"/>
              </a:rPr>
              <a:t>e0</a:t>
            </a:r>
            <a:r>
              <a:rPr lang="en" sz="2000" dirty="0">
                <a:solidFill>
                  <a:schemeClr val="dk1"/>
                </a:solidFill>
                <a:latin typeface="Calibri Regular" charset="0"/>
                <a:ea typeface="Calibri Regular" charset="0"/>
                <a:cs typeface="Calibri Regular" charset="0"/>
                <a:sym typeface="Shadows Into Light"/>
              </a:rPr>
              <a:t>, checking it is of type </a:t>
            </a:r>
            <a:r>
              <a:rPr lang="en" sz="1600" dirty="0">
                <a:solidFill>
                  <a:srgbClr val="0000FF"/>
                </a:solidFill>
                <a:latin typeface="Consolas"/>
                <a:ea typeface="Consolas"/>
                <a:cs typeface="Consolas"/>
                <a:sym typeface="Consolas"/>
              </a:rPr>
              <a:t>bool</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Analyze </a:t>
            </a:r>
            <a:r>
              <a:rPr lang="en" sz="1600" dirty="0">
                <a:solidFill>
                  <a:srgbClr val="0000FF"/>
                </a:solidFill>
                <a:latin typeface="Consolas"/>
                <a:ea typeface="Consolas"/>
                <a:cs typeface="Consolas"/>
                <a:sym typeface="Consolas"/>
              </a:rPr>
              <a:t>e1</a:t>
            </a:r>
            <a:r>
              <a:rPr lang="en" sz="2000" dirty="0">
                <a:solidFill>
                  <a:schemeClr val="dk1"/>
                </a:solidFill>
                <a:latin typeface="Calibri Regular" charset="0"/>
                <a:ea typeface="Calibri Regular" charset="0"/>
                <a:cs typeface="Calibri Regular" charset="0"/>
                <a:sym typeface="Shadows Into Light"/>
              </a:rPr>
              <a:t> and </a:t>
            </a:r>
            <a:r>
              <a:rPr lang="en" sz="1600" dirty="0">
                <a:solidFill>
                  <a:srgbClr val="0000FF"/>
                </a:solidFill>
                <a:latin typeface="Consolas"/>
                <a:ea typeface="Consolas"/>
                <a:cs typeface="Consolas"/>
                <a:sym typeface="Consolas"/>
              </a:rPr>
              <a:t>e2</a:t>
            </a:r>
            <a:r>
              <a:rPr lang="en" sz="2000" dirty="0">
                <a:solidFill>
                  <a:schemeClr val="dk1"/>
                </a:solidFill>
                <a:latin typeface="Calibri Regular" charset="0"/>
                <a:ea typeface="Calibri Regular" charset="0"/>
                <a:cs typeface="Calibri Regular" charset="0"/>
                <a:sym typeface="Shadows Into Light"/>
              </a:rPr>
              <a:t>, giving types</a:t>
            </a:r>
            <a:br>
              <a:rPr lang="en" sz="2000" dirty="0">
                <a:solidFill>
                  <a:schemeClr val="dk1"/>
                </a:solidFill>
                <a:latin typeface="Calibri Regular" charset="0"/>
                <a:ea typeface="Calibri Regular" charset="0"/>
                <a:cs typeface="Calibri Regular" charset="0"/>
                <a:sym typeface="Shadows Into Light"/>
              </a:rPr>
            </a:br>
            <a:r>
              <a:rPr lang="en" sz="1600" dirty="0">
                <a:solidFill>
                  <a:srgbClr val="0000FF"/>
                </a:solidFill>
                <a:latin typeface="Consolas"/>
                <a:ea typeface="Consolas"/>
                <a:cs typeface="Consolas"/>
                <a:sym typeface="Consolas"/>
              </a:rPr>
              <a:t>t1</a:t>
            </a:r>
            <a:r>
              <a:rPr lang="en" sz="2000" dirty="0">
                <a:solidFill>
                  <a:srgbClr val="0000FF"/>
                </a:solidFill>
                <a:latin typeface="Calibri Regular" charset="0"/>
                <a:ea typeface="Calibri Regular" charset="0"/>
                <a:cs typeface="Calibri Regular" charset="0"/>
                <a:sym typeface="Shadows Into Light"/>
              </a:rPr>
              <a:t> </a:t>
            </a:r>
            <a:r>
              <a:rPr lang="en" sz="2000" dirty="0">
                <a:solidFill>
                  <a:schemeClr val="dk1"/>
                </a:solidFill>
                <a:latin typeface="Calibri Regular" charset="0"/>
                <a:ea typeface="Calibri Regular" charset="0"/>
                <a:cs typeface="Calibri Regular" charset="0"/>
                <a:sym typeface="Shadows Into Light"/>
              </a:rPr>
              <a:t>and </a:t>
            </a:r>
            <a:r>
              <a:rPr lang="en" sz="1600" dirty="0">
                <a:solidFill>
                  <a:srgbClr val="0000FF"/>
                </a:solidFill>
                <a:latin typeface="Consolas"/>
                <a:ea typeface="Consolas"/>
                <a:cs typeface="Consolas"/>
                <a:sym typeface="Consolas"/>
              </a:rPr>
              <a:t>t2</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Solve </a:t>
            </a:r>
            <a:r>
              <a:rPr lang="en" sz="1600" dirty="0">
                <a:solidFill>
                  <a:srgbClr val="0000FF"/>
                </a:solidFill>
                <a:latin typeface="Consolas"/>
                <a:ea typeface="Consolas"/>
                <a:cs typeface="Consolas"/>
                <a:sym typeface="Consolas"/>
              </a:rPr>
              <a:t>t1 = t2</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Return</a:t>
            </a:r>
            <a:r>
              <a:rPr lang="en" sz="2000" dirty="0">
                <a:solidFill>
                  <a:srgbClr val="0000FF"/>
                </a:solidFill>
                <a:latin typeface="Calibri Regular" charset="0"/>
                <a:ea typeface="Calibri Regular" charset="0"/>
                <a:cs typeface="Calibri Regular" charset="0"/>
                <a:sym typeface="Shadows Into Light"/>
              </a:rPr>
              <a:t> </a:t>
            </a:r>
            <a:r>
              <a:rPr lang="en" sz="1600" dirty="0">
                <a:solidFill>
                  <a:srgbClr val="0000FF"/>
                </a:solidFill>
                <a:latin typeface="Consolas"/>
                <a:ea typeface="Consolas"/>
                <a:cs typeface="Consolas"/>
                <a:sym typeface="Consolas"/>
              </a:rPr>
              <a:t>t1</a:t>
            </a:r>
            <a:r>
              <a:rPr lang="en" sz="2000" dirty="0">
                <a:solidFill>
                  <a:schemeClr val="dk1"/>
                </a:solidFill>
                <a:latin typeface="Calibri Regular" charset="0"/>
                <a:ea typeface="Calibri Regular" charset="0"/>
                <a:cs typeface="Calibri Regular" charset="0"/>
                <a:sym typeface="Shadows Into Light"/>
              </a:rPr>
              <a:t>.</a:t>
            </a:r>
          </a:p>
        </p:txBody>
      </p:sp>
      <p:cxnSp>
        <p:nvCxnSpPr>
          <p:cNvPr id="20" name="Shape 498"/>
          <p:cNvCxnSpPr/>
          <p:nvPr/>
        </p:nvCxnSpPr>
        <p:spPr>
          <a:xfrm rot="10800000" flipH="1">
            <a:off x="121133" y="3247511"/>
            <a:ext cx="4096799" cy="0"/>
          </a:xfrm>
          <a:prstGeom prst="straightConnector1">
            <a:avLst/>
          </a:prstGeom>
          <a:noFill/>
          <a:ln w="25400" cap="flat" cmpd="sng">
            <a:solidFill>
              <a:srgbClr val="0000FF"/>
            </a:solidFill>
            <a:prstDash val="solid"/>
            <a:round/>
            <a:headEnd type="none" w="lg" len="lg"/>
            <a:tailEnd type="none"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 grpId="0" uiExpand="1" build="p" animBg="1"/>
      <p:bldP spid="47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Local Analysis</a:t>
            </a:r>
          </a:p>
        </p:txBody>
      </p:sp>
      <p:sp>
        <p:nvSpPr>
          <p:cNvPr id="497" name="Shape 497"/>
          <p:cNvSpPr txBox="1">
            <a:spLocks noGrp="1"/>
          </p:cNvSpPr>
          <p:nvPr>
            <p:ph idx="1"/>
          </p:nvPr>
        </p:nvSpPr>
        <p:spPr>
          <a:xfrm>
            <a:off x="53976" y="1694682"/>
            <a:ext cx="4303499" cy="2099999"/>
          </a:xfrm>
          <a:prstGeom prst="rect">
            <a:avLst/>
          </a:prstGeom>
          <a:noFill/>
          <a:ln>
            <a:noFill/>
          </a:ln>
        </p:spPr>
        <p:txBody>
          <a:bodyPr lIns="91425" tIns="45700" rIns="91425" bIns="45700" anchor="t" anchorCtr="0">
            <a:noAutofit/>
          </a:bodyPr>
          <a:lstStyle/>
          <a:p>
            <a:pPr marL="0" indent="0" algn="ctr">
              <a:spcAft>
                <a:spcPts val="0"/>
              </a:spcAft>
              <a:buNone/>
            </a:pPr>
            <a:r>
              <a:rPr lang="en" sz="1800" dirty="0">
                <a:solidFill>
                  <a:srgbClr val="0000FF"/>
                </a:solidFill>
                <a:latin typeface="Consolas"/>
                <a:ea typeface="Consolas"/>
                <a:cs typeface="Consolas"/>
                <a:sym typeface="Consolas"/>
              </a:rPr>
              <a:t>  A0 |- e0 : </a:t>
            </a:r>
            <a:r>
              <a:rPr lang="en" sz="1800" dirty="0" err="1">
                <a:solidFill>
                  <a:srgbClr val="0000FF"/>
                </a:solidFill>
                <a:latin typeface="Consolas"/>
                <a:ea typeface="Consolas"/>
                <a:cs typeface="Consolas"/>
                <a:sym typeface="Consolas"/>
              </a:rPr>
              <a:t>bool</a:t>
            </a:r>
            <a:endParaRPr lang="en-US" sz="1800" dirty="0">
              <a:solidFill>
                <a:srgbClr val="0000FF"/>
              </a:solidFill>
              <a:latin typeface="Consolas"/>
              <a:ea typeface="Consolas"/>
              <a:cs typeface="Consolas"/>
              <a:sym typeface="Consolas"/>
            </a:endParaRPr>
          </a:p>
          <a:p>
            <a:pPr marL="0" indent="0" algn="ctr">
              <a:spcAft>
                <a:spcPts val="0"/>
              </a:spcAft>
              <a:buNone/>
            </a:pPr>
            <a:r>
              <a:rPr lang="en" sz="1800" dirty="0">
                <a:solidFill>
                  <a:srgbClr val="0000FF"/>
                </a:solidFill>
                <a:latin typeface="Consolas"/>
                <a:ea typeface="Consolas"/>
                <a:cs typeface="Consolas"/>
                <a:sym typeface="Consolas"/>
              </a:rPr>
              <a:t>A1 |- e1 : t1</a:t>
            </a:r>
          </a:p>
          <a:p>
            <a:pPr marL="0" indent="0" algn="ctr">
              <a:buNone/>
            </a:pPr>
            <a:r>
              <a:rPr lang="en" sz="1800" dirty="0">
                <a:solidFill>
                  <a:srgbClr val="0000FF"/>
                </a:solidFill>
                <a:latin typeface="Consolas"/>
                <a:ea typeface="Consolas"/>
                <a:cs typeface="Consolas"/>
                <a:sym typeface="Consolas"/>
              </a:rPr>
              <a:t>A2 |- e2 : t2</a:t>
            </a:r>
          </a:p>
          <a:p>
            <a:pPr marL="0" indent="0" algn="ctr">
              <a:buNone/>
            </a:pPr>
            <a:r>
              <a:rPr lang="en" sz="1800" dirty="0">
                <a:solidFill>
                  <a:srgbClr val="0000FF"/>
                </a:solidFill>
                <a:latin typeface="Consolas"/>
                <a:ea typeface="Consolas"/>
                <a:cs typeface="Consolas"/>
                <a:sym typeface="Consolas"/>
              </a:rPr>
              <a:t> t1 = t2, A0 = A1 = A2</a:t>
            </a:r>
          </a:p>
          <a:p>
            <a:pPr marL="0" indent="0" algn="ctr">
              <a:buNone/>
            </a:pPr>
            <a:endParaRPr sz="1800" baseline="-25000" dirty="0">
              <a:solidFill>
                <a:srgbClr val="0000FF"/>
              </a:solidFill>
              <a:latin typeface="Consolas"/>
              <a:ea typeface="Consolas"/>
              <a:cs typeface="Consolas"/>
              <a:sym typeface="Consolas"/>
            </a:endParaRPr>
          </a:p>
          <a:p>
            <a:pPr marL="0" indent="0" algn="ctr">
              <a:buNone/>
            </a:pPr>
            <a:r>
              <a:rPr lang="en" sz="1800" dirty="0">
                <a:solidFill>
                  <a:srgbClr val="0000FF"/>
                </a:solidFill>
                <a:latin typeface="Consolas"/>
                <a:ea typeface="Consolas"/>
                <a:cs typeface="Consolas"/>
                <a:sym typeface="Consolas"/>
              </a:rPr>
              <a:t>A0 |- if e0 then e1 else e2 : t1</a:t>
            </a:r>
          </a:p>
          <a:p>
            <a:pPr marL="0" indent="0" algn="ctr">
              <a:spcAft>
                <a:spcPts val="0"/>
              </a:spcAft>
              <a:buNone/>
            </a:pPr>
            <a:endParaRPr sz="1800" dirty="0">
              <a:solidFill>
                <a:srgbClr val="0000FF"/>
              </a:solidFill>
              <a:latin typeface="Consolas"/>
              <a:ea typeface="Consolas"/>
              <a:cs typeface="Consolas"/>
              <a:sym typeface="Consolas"/>
            </a:endParaRPr>
          </a:p>
        </p:txBody>
      </p:sp>
      <p:sp>
        <p:nvSpPr>
          <p:cNvPr id="495" name="Shape 495"/>
          <p:cNvSpPr txBox="1"/>
          <p:nvPr/>
        </p:nvSpPr>
        <p:spPr>
          <a:xfrm>
            <a:off x="4225390" y="1243012"/>
            <a:ext cx="4661435" cy="2742699"/>
          </a:xfrm>
          <a:prstGeom prst="rect">
            <a:avLst/>
          </a:prstGeom>
          <a:noFill/>
          <a:ln>
            <a:noFill/>
          </a:ln>
        </p:spPr>
        <p:txBody>
          <a:bodyPr lIns="91425" tIns="91425" rIns="91425" bIns="91425" anchor="ctr" anchorCtr="0">
            <a:noAutofit/>
          </a:bodyPr>
          <a:lstStyle/>
          <a:p>
            <a:pPr algn="ctr">
              <a:spcBef>
                <a:spcPts val="600"/>
              </a:spcBef>
            </a:pPr>
            <a:r>
              <a:rPr lang="en" sz="2500" dirty="0">
                <a:solidFill>
                  <a:schemeClr val="accent6"/>
                </a:solidFill>
                <a:latin typeface="+mn-lt"/>
                <a:ea typeface="Calibri Regular" charset="0"/>
                <a:cs typeface="Calibri Regular" charset="0"/>
                <a:sym typeface="Shadows Into Light"/>
              </a:rPr>
              <a:t>Algorithm</a:t>
            </a:r>
            <a:r>
              <a:rPr lang="en" sz="2500" dirty="0">
                <a:solidFill>
                  <a:schemeClr val="accent2"/>
                </a:solidFill>
                <a:latin typeface="+mn-lt"/>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Analyze </a:t>
            </a:r>
            <a:r>
              <a:rPr lang="en" sz="1600" dirty="0">
                <a:solidFill>
                  <a:srgbClr val="0000FF"/>
                </a:solidFill>
                <a:latin typeface="Consolas"/>
                <a:ea typeface="Consolas"/>
                <a:cs typeface="Consolas"/>
                <a:sym typeface="Consolas"/>
              </a:rPr>
              <a:t>e0</a:t>
            </a:r>
            <a:r>
              <a:rPr lang="en" sz="2000" dirty="0">
                <a:solidFill>
                  <a:schemeClr val="dk1"/>
                </a:solidFill>
                <a:latin typeface="Calibri Regular" charset="0"/>
                <a:ea typeface="Calibri Regular" charset="0"/>
                <a:cs typeface="Calibri Regular" charset="0"/>
                <a:sym typeface="Shadows Into Light"/>
              </a:rPr>
              <a:t>, inferring environment </a:t>
            </a:r>
            <a:r>
              <a:rPr lang="en" sz="1600" dirty="0">
                <a:solidFill>
                  <a:srgbClr val="0000FF"/>
                </a:solidFill>
                <a:latin typeface="Consolas"/>
                <a:ea typeface="Consolas"/>
                <a:cs typeface="Consolas"/>
                <a:sym typeface="Consolas"/>
              </a:rPr>
              <a:t>A0</a:t>
            </a:r>
            <a:r>
              <a:rPr lang="en" sz="2000" dirty="0">
                <a:solidFill>
                  <a:schemeClr val="dk1"/>
                </a:solidFill>
                <a:latin typeface="Calibri Regular" charset="0"/>
                <a:ea typeface="Calibri Regular" charset="0"/>
                <a:cs typeface="Calibri Regular" charset="0"/>
                <a:sym typeface="Shadows Into Light"/>
              </a:rPr>
              <a:t>.</a:t>
            </a:r>
            <a:r>
              <a:rPr lang="en" sz="2000" dirty="0">
                <a:solidFill>
                  <a:srgbClr val="0000FF"/>
                </a:solidFill>
                <a:latin typeface="Calibri Regular" charset="0"/>
                <a:ea typeface="Calibri Regular" charset="0"/>
                <a:cs typeface="Calibri Regular" charset="0"/>
                <a:sym typeface="Shadows Into Light"/>
              </a:rPr>
              <a:t> </a:t>
            </a:r>
            <a:r>
              <a:rPr lang="en" sz="2000" dirty="0">
                <a:solidFill>
                  <a:schemeClr val="dk1"/>
                </a:solidFill>
                <a:latin typeface="Calibri Regular" charset="0"/>
                <a:ea typeface="Calibri Regular" charset="0"/>
                <a:cs typeface="Calibri Regular" charset="0"/>
                <a:sym typeface="Shadows Into Light"/>
              </a:rPr>
              <a:t>Check type is </a:t>
            </a:r>
            <a:r>
              <a:rPr lang="en" sz="1600" dirty="0">
                <a:solidFill>
                  <a:srgbClr val="0000FF"/>
                </a:solidFill>
                <a:latin typeface="Consolas"/>
                <a:ea typeface="Consolas"/>
                <a:cs typeface="Consolas"/>
                <a:sym typeface="Consolas"/>
              </a:rPr>
              <a:t>bool</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Analyze </a:t>
            </a:r>
            <a:r>
              <a:rPr lang="en" sz="1600" dirty="0">
                <a:solidFill>
                  <a:srgbClr val="0000FF"/>
                </a:solidFill>
                <a:latin typeface="Consolas"/>
                <a:ea typeface="Consolas"/>
                <a:cs typeface="Consolas"/>
                <a:sym typeface="Consolas"/>
              </a:rPr>
              <a:t>e1</a:t>
            </a:r>
            <a:r>
              <a:rPr lang="en" sz="2000" dirty="0">
                <a:solidFill>
                  <a:srgbClr val="0000FF"/>
                </a:solidFill>
                <a:latin typeface="Calibri Regular" charset="0"/>
                <a:ea typeface="Calibri Regular" charset="0"/>
                <a:cs typeface="Calibri Regular" charset="0"/>
                <a:sym typeface="Shadows Into Light"/>
              </a:rPr>
              <a:t> </a:t>
            </a:r>
            <a:r>
              <a:rPr lang="en" sz="2000" dirty="0">
                <a:solidFill>
                  <a:schemeClr val="dk1"/>
                </a:solidFill>
                <a:latin typeface="Calibri Regular" charset="0"/>
                <a:ea typeface="Calibri Regular" charset="0"/>
                <a:cs typeface="Calibri Regular" charset="0"/>
                <a:sym typeface="Shadows Into Light"/>
              </a:rPr>
              <a:t>and </a:t>
            </a:r>
            <a:r>
              <a:rPr lang="en" sz="1600" dirty="0">
                <a:solidFill>
                  <a:srgbClr val="0000FF"/>
                </a:solidFill>
                <a:latin typeface="Consolas"/>
                <a:ea typeface="Consolas"/>
                <a:cs typeface="Consolas"/>
                <a:sym typeface="Consolas"/>
              </a:rPr>
              <a:t>e2</a:t>
            </a:r>
            <a:r>
              <a:rPr lang="en" sz="2000" dirty="0">
                <a:solidFill>
                  <a:schemeClr val="dk1"/>
                </a:solidFill>
                <a:latin typeface="Calibri Regular" charset="0"/>
                <a:ea typeface="Calibri Regular" charset="0"/>
                <a:cs typeface="Calibri Regular" charset="0"/>
                <a:sym typeface="Shadows Into Light"/>
              </a:rPr>
              <a:t>, giving types</a:t>
            </a:r>
            <a:br>
              <a:rPr lang="en" sz="2000" dirty="0">
                <a:solidFill>
                  <a:schemeClr val="dk1"/>
                </a:solidFill>
                <a:latin typeface="Calibri Regular" charset="0"/>
                <a:ea typeface="Calibri Regular" charset="0"/>
                <a:cs typeface="Calibri Regular" charset="0"/>
                <a:sym typeface="Shadows Into Light"/>
              </a:rPr>
            </a:br>
            <a:r>
              <a:rPr lang="en" sz="1600" dirty="0">
                <a:solidFill>
                  <a:srgbClr val="0000FF"/>
                </a:solidFill>
                <a:latin typeface="Consolas"/>
                <a:ea typeface="Consolas"/>
                <a:cs typeface="Consolas"/>
                <a:sym typeface="Consolas"/>
              </a:rPr>
              <a:t>t1</a:t>
            </a:r>
            <a:r>
              <a:rPr lang="en" sz="2000" dirty="0">
                <a:solidFill>
                  <a:srgbClr val="0000FF"/>
                </a:solidFill>
                <a:latin typeface="Calibri Regular" charset="0"/>
                <a:ea typeface="Calibri Regular" charset="0"/>
                <a:cs typeface="Calibri Regular" charset="0"/>
                <a:sym typeface="Shadows Into Light"/>
              </a:rPr>
              <a:t> </a:t>
            </a:r>
            <a:r>
              <a:rPr lang="en" sz="2000" dirty="0">
                <a:solidFill>
                  <a:schemeClr val="dk1"/>
                </a:solidFill>
                <a:latin typeface="Calibri Regular" charset="0"/>
                <a:ea typeface="Calibri Regular" charset="0"/>
                <a:cs typeface="Calibri Regular" charset="0"/>
                <a:sym typeface="Shadows Into Light"/>
              </a:rPr>
              <a:t>and </a:t>
            </a:r>
            <a:r>
              <a:rPr lang="en" sz="1600" dirty="0">
                <a:solidFill>
                  <a:srgbClr val="0000FF"/>
                </a:solidFill>
                <a:latin typeface="Consolas"/>
                <a:ea typeface="Consolas"/>
                <a:cs typeface="Consolas"/>
                <a:sym typeface="Consolas"/>
              </a:rPr>
              <a:t>t2</a:t>
            </a:r>
            <a:r>
              <a:rPr lang="en" sz="2000" dirty="0">
                <a:solidFill>
                  <a:schemeClr val="dk1"/>
                </a:solidFill>
                <a:latin typeface="Calibri Regular" charset="0"/>
                <a:ea typeface="Calibri Regular" charset="0"/>
                <a:cs typeface="Calibri Regular" charset="0"/>
                <a:sym typeface="Shadows Into Light"/>
              </a:rPr>
              <a:t> and environments </a:t>
            </a:r>
            <a:r>
              <a:rPr lang="en" sz="1600" dirty="0">
                <a:solidFill>
                  <a:srgbClr val="0000FF"/>
                </a:solidFill>
                <a:latin typeface="Consolas"/>
                <a:ea typeface="Consolas"/>
                <a:cs typeface="Consolas"/>
                <a:sym typeface="Consolas"/>
              </a:rPr>
              <a:t>A1</a:t>
            </a:r>
            <a:r>
              <a:rPr lang="en" sz="2000" dirty="0">
                <a:solidFill>
                  <a:schemeClr val="dk1"/>
                </a:solidFill>
                <a:latin typeface="Calibri Regular" charset="0"/>
                <a:ea typeface="Calibri Regular" charset="0"/>
                <a:cs typeface="Calibri Regular" charset="0"/>
                <a:sym typeface="Shadows Into Light"/>
              </a:rPr>
              <a:t> and </a:t>
            </a:r>
            <a:r>
              <a:rPr lang="en" sz="1600" dirty="0">
                <a:solidFill>
                  <a:srgbClr val="0000FF"/>
                </a:solidFill>
                <a:latin typeface="Consolas"/>
                <a:ea typeface="Consolas"/>
                <a:cs typeface="Consolas"/>
                <a:sym typeface="Consolas"/>
              </a:rPr>
              <a:t>A2</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Solve </a:t>
            </a:r>
            <a:r>
              <a:rPr lang="en" sz="1600" dirty="0">
                <a:solidFill>
                  <a:srgbClr val="0000FF"/>
                </a:solidFill>
                <a:latin typeface="Consolas"/>
                <a:ea typeface="Consolas"/>
                <a:cs typeface="Consolas"/>
                <a:sym typeface="Consolas"/>
              </a:rPr>
              <a:t>t1 = t2 </a:t>
            </a:r>
            <a:r>
              <a:rPr lang="en" sz="2000" dirty="0">
                <a:solidFill>
                  <a:schemeClr val="dk1"/>
                </a:solidFill>
                <a:latin typeface="Calibri Regular" charset="0"/>
                <a:ea typeface="Calibri Regular" charset="0"/>
                <a:cs typeface="Calibri Regular" charset="0"/>
                <a:sym typeface="Shadows Into Light"/>
              </a:rPr>
              <a:t>and </a:t>
            </a:r>
            <a:r>
              <a:rPr lang="en" sz="1600" dirty="0">
                <a:solidFill>
                  <a:srgbClr val="0000FF"/>
                </a:solidFill>
                <a:latin typeface="Consolas"/>
                <a:ea typeface="Consolas"/>
                <a:cs typeface="Consolas"/>
                <a:sym typeface="Consolas"/>
              </a:rPr>
              <a:t>A0 = A1 = A2</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Return </a:t>
            </a:r>
            <a:r>
              <a:rPr lang="en" sz="1600" dirty="0">
                <a:solidFill>
                  <a:srgbClr val="0000FF"/>
                </a:solidFill>
                <a:latin typeface="Consolas"/>
                <a:ea typeface="Consolas"/>
                <a:cs typeface="Consolas"/>
                <a:sym typeface="Consolas"/>
              </a:rPr>
              <a:t>t1</a:t>
            </a:r>
            <a:r>
              <a:rPr lang="en" sz="2000" dirty="0">
                <a:solidFill>
                  <a:schemeClr val="dk1"/>
                </a:solidFill>
                <a:latin typeface="Calibri Regular" charset="0"/>
                <a:ea typeface="Calibri Regular" charset="0"/>
                <a:cs typeface="Calibri Regular" charset="0"/>
                <a:sym typeface="Shadows Into Light"/>
              </a:rPr>
              <a:t> and </a:t>
            </a:r>
            <a:r>
              <a:rPr lang="en" sz="1600" dirty="0">
                <a:solidFill>
                  <a:srgbClr val="0000FF"/>
                </a:solidFill>
                <a:latin typeface="Consolas"/>
                <a:ea typeface="Consolas"/>
                <a:cs typeface="Consolas"/>
                <a:sym typeface="Consolas"/>
              </a:rPr>
              <a:t>A0</a:t>
            </a:r>
            <a:r>
              <a:rPr lang="en" sz="2000" dirty="0">
                <a:solidFill>
                  <a:schemeClr val="dk1"/>
                </a:solidFill>
                <a:latin typeface="Calibri Regular" charset="0"/>
                <a:ea typeface="Calibri Regular" charset="0"/>
                <a:cs typeface="Calibri Regular" charset="0"/>
                <a:sym typeface="Shadows Into Light"/>
              </a:rPr>
              <a:t>.</a:t>
            </a:r>
          </a:p>
        </p:txBody>
      </p:sp>
      <p:sp>
        <p:nvSpPr>
          <p:cNvPr id="496" name="Shape 496"/>
          <p:cNvSpPr txBox="1"/>
          <p:nvPr/>
        </p:nvSpPr>
        <p:spPr>
          <a:xfrm>
            <a:off x="657226" y="4163761"/>
            <a:ext cx="7858124" cy="2194173"/>
          </a:xfrm>
          <a:prstGeom prst="rect">
            <a:avLst/>
          </a:prstGeom>
          <a:noFill/>
          <a:ln>
            <a:noFill/>
          </a:ln>
        </p:spPr>
        <p:txBody>
          <a:bodyPr lIns="91425" tIns="91425" rIns="91425" bIns="91425" anchor="ctr" anchorCtr="0">
            <a:noAutofit/>
          </a:bodyPr>
          <a:lstStyle/>
          <a:p>
            <a:pPr marL="558800" indent="-457200">
              <a:spcBef>
                <a:spcPts val="600"/>
              </a:spcBef>
              <a:buClr>
                <a:schemeClr val="dk1"/>
              </a:buClr>
              <a:buSzPct val="100000"/>
              <a:buFont typeface="Arial" charset="0"/>
              <a:buChar char="•"/>
            </a:pPr>
            <a:r>
              <a:rPr lang="en" sz="2600" dirty="0">
                <a:solidFill>
                  <a:schemeClr val="dk1"/>
                </a:solidFill>
                <a:latin typeface="+mn-lt"/>
                <a:ea typeface="Calibri Regular" charset="0"/>
                <a:cs typeface="Calibri Regular" charset="0"/>
                <a:sym typeface="Shadows Into Light"/>
              </a:rPr>
              <a:t>First analyze subexpressions and infer needed environments</a:t>
            </a:r>
          </a:p>
          <a:p>
            <a:pPr marL="558800" indent="-457200">
              <a:spcBef>
                <a:spcPts val="600"/>
              </a:spcBef>
              <a:buClr>
                <a:schemeClr val="dk1"/>
              </a:buClr>
              <a:buSzPct val="100000"/>
              <a:buFont typeface="Arial" charset="0"/>
              <a:buChar char="•"/>
            </a:pPr>
            <a:r>
              <a:rPr lang="en" sz="2600" dirty="0">
                <a:solidFill>
                  <a:schemeClr val="dk1"/>
                </a:solidFill>
                <a:latin typeface="+mn-lt"/>
                <a:ea typeface="Calibri Regular" charset="0"/>
                <a:cs typeface="Calibri Regular" charset="0"/>
                <a:sym typeface="Shadows Into Light"/>
              </a:rPr>
              <a:t>Since the separately computed environments might not</a:t>
            </a:r>
            <a:r>
              <a:rPr lang="en-US" sz="2600" dirty="0">
                <a:solidFill>
                  <a:schemeClr val="dk1"/>
                </a:solidFill>
                <a:latin typeface="+mn-lt"/>
                <a:ea typeface="Calibri Regular" charset="0"/>
                <a:cs typeface="Calibri Regular" charset="0"/>
                <a:sym typeface="Shadows Into Light"/>
              </a:rPr>
              <a:t> </a:t>
            </a:r>
            <a:r>
              <a:rPr lang="en" sz="2600" dirty="0">
                <a:solidFill>
                  <a:schemeClr val="dk1"/>
                </a:solidFill>
                <a:latin typeface="+mn-lt"/>
                <a:ea typeface="Calibri Regular" charset="0"/>
                <a:cs typeface="Calibri Regular" charset="0"/>
                <a:sym typeface="Shadows Into Light"/>
              </a:rPr>
              <a:t>agree, constrain them to be equal to get a valid analysis</a:t>
            </a:r>
            <a:r>
              <a:rPr lang="en-US" sz="2600" dirty="0">
                <a:solidFill>
                  <a:schemeClr val="dk1"/>
                </a:solidFill>
                <a:latin typeface="+mn-lt"/>
                <a:ea typeface="Calibri Regular" charset="0"/>
                <a:cs typeface="Calibri Regular" charset="0"/>
                <a:sym typeface="Shadows Into Light"/>
              </a:rPr>
              <a:t> </a:t>
            </a:r>
            <a:r>
              <a:rPr lang="en" sz="2600" dirty="0">
                <a:solidFill>
                  <a:schemeClr val="dk1"/>
                </a:solidFill>
                <a:latin typeface="+mn-lt"/>
                <a:ea typeface="Calibri Regular" charset="0"/>
                <a:cs typeface="Calibri Regular" charset="0"/>
                <a:sym typeface="Shadows Into Light"/>
              </a:rPr>
              <a:t>for the entire expression</a:t>
            </a:r>
          </a:p>
        </p:txBody>
      </p:sp>
      <p:cxnSp>
        <p:nvCxnSpPr>
          <p:cNvPr id="498" name="Shape 498"/>
          <p:cNvCxnSpPr/>
          <p:nvPr/>
        </p:nvCxnSpPr>
        <p:spPr>
          <a:xfrm rot="10800000" flipH="1">
            <a:off x="121133" y="3233223"/>
            <a:ext cx="4096799" cy="0"/>
          </a:xfrm>
          <a:prstGeom prst="straightConnector1">
            <a:avLst/>
          </a:prstGeom>
          <a:noFill/>
          <a:ln w="25400" cap="flat" cmpd="sng">
            <a:solidFill>
              <a:srgbClr val="0000FF"/>
            </a:solidFill>
            <a:prstDash val="solid"/>
            <a:round/>
            <a:headEnd type="none" w="lg" len="lg"/>
            <a:tailEnd type="none"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Shape 503"/>
          <p:cNvSpPr txBox="1">
            <a:spLocks noGrp="1"/>
          </p:cNvSpPr>
          <p:nvPr>
            <p:ph type="title"/>
          </p:nvPr>
        </p:nvSpPr>
        <p:spPr>
          <a:prstGeom prst="rect">
            <a:avLst/>
          </a:prstGeom>
        </p:spPr>
        <p:txBody>
          <a:bodyPr lIns="91425" tIns="91425" rIns="91425" bIns="91425" anchor="ctr" anchorCtr="0">
            <a:noAutofit/>
          </a:bodyPr>
          <a:lstStyle/>
          <a:p>
            <a:r>
              <a:rPr lang="en" sz="4400" dirty="0">
                <a:solidFill>
                  <a:schemeClr val="tx1"/>
                </a:solidFill>
                <a:ea typeface="Calibri Regular" charset="0"/>
                <a:cs typeface="Calibri Regular" charset="0"/>
                <a:sym typeface="Shadows Into Light"/>
              </a:rPr>
              <a:t>Example: Local Analysis</a:t>
            </a:r>
          </a:p>
        </p:txBody>
      </p:sp>
      <p:sp>
        <p:nvSpPr>
          <p:cNvPr id="504" name="Shape 504"/>
          <p:cNvSpPr txBox="1">
            <a:spLocks noGrp="1"/>
          </p:cNvSpPr>
          <p:nvPr>
            <p:ph idx="1"/>
          </p:nvPr>
        </p:nvSpPr>
        <p:spPr>
          <a:xfrm>
            <a:off x="4390809" y="4343305"/>
            <a:ext cx="3948300" cy="1137900"/>
          </a:xfrm>
          <a:prstGeom prst="rect">
            <a:avLst/>
          </a:prstGeom>
          <a:ln w="28575" cap="flat" cmpd="sng">
            <a:solidFill>
              <a:srgbClr val="000000"/>
            </a:solidFill>
            <a:prstDash val="solid"/>
            <a:round/>
            <a:headEnd type="none" w="med" len="med"/>
            <a:tailEnd type="none" w="med" len="med"/>
          </a:ln>
        </p:spPr>
        <p:txBody>
          <a:bodyPr lIns="91425" tIns="91425" rIns="91425" bIns="91425" anchor="t" anchorCtr="0">
            <a:noAutofit/>
          </a:bodyPr>
          <a:lstStyle/>
          <a:p>
            <a:pPr marL="0" indent="0">
              <a:spcBef>
                <a:spcPts val="0"/>
              </a:spcBef>
              <a:buNone/>
            </a:pPr>
            <a:r>
              <a:rPr lang="en" sz="1800" dirty="0" err="1">
                <a:solidFill>
                  <a:schemeClr val="bg1">
                    <a:lumMod val="65000"/>
                  </a:schemeClr>
                </a:solidFill>
                <a:latin typeface="Consolas"/>
                <a:ea typeface="Consolas"/>
                <a:cs typeface="Consolas"/>
                <a:sym typeface="Consolas"/>
              </a:rPr>
              <a:t>int</a:t>
            </a:r>
            <a:r>
              <a:rPr lang="en" sz="1800" dirty="0">
                <a:solidFill>
                  <a:schemeClr val="bg1">
                    <a:lumMod val="65000"/>
                  </a:schemeClr>
                </a:solidFill>
                <a:latin typeface="Consolas"/>
                <a:ea typeface="Consolas"/>
                <a:cs typeface="Consolas"/>
                <a:sym typeface="Consolas"/>
              </a:rPr>
              <a:t> f(bool a, </a:t>
            </a:r>
            <a:r>
              <a:rPr lang="en" sz="1800" dirty="0" err="1">
                <a:solidFill>
                  <a:schemeClr val="bg1">
                    <a:lumMod val="65000"/>
                  </a:schemeClr>
                </a:solidFill>
                <a:latin typeface="Consolas"/>
                <a:ea typeface="Consolas"/>
                <a:cs typeface="Consolas"/>
                <a:sym typeface="Consolas"/>
              </a:rPr>
              <a:t>int</a:t>
            </a:r>
            <a:r>
              <a:rPr lang="en" sz="1800" dirty="0">
                <a:solidFill>
                  <a:schemeClr val="bg1">
                    <a:lumMod val="65000"/>
                  </a:schemeClr>
                </a:solidFill>
                <a:latin typeface="Consolas"/>
                <a:ea typeface="Consolas"/>
                <a:cs typeface="Consolas"/>
                <a:sym typeface="Consolas"/>
              </a:rPr>
              <a:t> b, </a:t>
            </a:r>
            <a:r>
              <a:rPr lang="en" sz="1800" dirty="0" err="1">
                <a:solidFill>
                  <a:schemeClr val="bg1">
                    <a:lumMod val="65000"/>
                  </a:schemeClr>
                </a:solidFill>
                <a:latin typeface="Consolas"/>
                <a:ea typeface="Consolas"/>
                <a:cs typeface="Consolas"/>
                <a:sym typeface="Consolas"/>
              </a:rPr>
              <a:t>int</a:t>
            </a:r>
            <a:r>
              <a:rPr lang="en" sz="1800" dirty="0">
                <a:solidFill>
                  <a:schemeClr val="bg1">
                    <a:lumMod val="65000"/>
                  </a:schemeClr>
                </a:solidFill>
                <a:latin typeface="Consolas"/>
                <a:ea typeface="Consolas"/>
                <a:cs typeface="Consolas"/>
                <a:sym typeface="Consolas"/>
              </a:rPr>
              <a:t> c) {</a:t>
            </a:r>
            <a:br>
              <a:rPr lang="en" sz="1800" dirty="0">
                <a:solidFill>
                  <a:schemeClr val="bg1">
                    <a:lumMod val="65000"/>
                  </a:schemeClr>
                </a:solidFill>
                <a:latin typeface="Consolas"/>
                <a:ea typeface="Consolas"/>
                <a:cs typeface="Consolas"/>
                <a:sym typeface="Consolas"/>
              </a:rPr>
            </a:br>
            <a:r>
              <a:rPr lang="en" sz="1800" dirty="0">
                <a:solidFill>
                  <a:srgbClr val="0000FF"/>
                </a:solidFill>
                <a:latin typeface="Consolas"/>
                <a:ea typeface="Consolas"/>
                <a:cs typeface="Consolas"/>
                <a:sym typeface="Consolas"/>
              </a:rPr>
              <a:t>    if (a) then b else c</a:t>
            </a:r>
          </a:p>
          <a:p>
            <a:pPr marL="0" indent="0">
              <a:spcBef>
                <a:spcPts val="0"/>
              </a:spcBef>
              <a:buNone/>
            </a:pPr>
            <a:r>
              <a:rPr lang="en" sz="1800" dirty="0">
                <a:solidFill>
                  <a:schemeClr val="bg1">
                    <a:lumMod val="65000"/>
                  </a:schemeClr>
                </a:solidFill>
                <a:latin typeface="Consolas"/>
                <a:ea typeface="Consolas"/>
                <a:cs typeface="Consolas"/>
                <a:sym typeface="Consolas"/>
              </a:rPr>
              <a:t>}</a:t>
            </a:r>
          </a:p>
          <a:p>
            <a:pPr marL="0" indent="0">
              <a:spcBef>
                <a:spcPts val="0"/>
              </a:spcBef>
              <a:buNone/>
            </a:pPr>
            <a:endParaRPr sz="1800" dirty="0">
              <a:solidFill>
                <a:srgbClr val="0000FF"/>
              </a:solidFill>
              <a:latin typeface="Consolas"/>
              <a:ea typeface="Consolas"/>
              <a:cs typeface="Consolas"/>
              <a:sym typeface="Consolas"/>
            </a:endParaRPr>
          </a:p>
          <a:p>
            <a:pPr marL="0" indent="0">
              <a:spcBef>
                <a:spcPts val="0"/>
              </a:spcBef>
              <a:buNone/>
            </a:pPr>
            <a:endParaRPr sz="1800" dirty="0"/>
          </a:p>
        </p:txBody>
      </p:sp>
      <p:sp>
        <p:nvSpPr>
          <p:cNvPr id="508" name="Shape 508"/>
          <p:cNvSpPr txBox="1"/>
          <p:nvPr/>
        </p:nvSpPr>
        <p:spPr>
          <a:xfrm>
            <a:off x="1735539" y="5467569"/>
            <a:ext cx="6582000" cy="857400"/>
          </a:xfrm>
          <a:prstGeom prst="rect">
            <a:avLst/>
          </a:prstGeom>
          <a:noFill/>
          <a:ln>
            <a:noFill/>
          </a:ln>
        </p:spPr>
        <p:txBody>
          <a:bodyPr lIns="91425" tIns="91425" rIns="91425" bIns="91425" anchor="ctr" anchorCtr="0">
            <a:noAutofit/>
          </a:bodyPr>
          <a:lstStyle/>
          <a:p>
            <a:pPr algn="ctr">
              <a:lnSpc>
                <a:spcPct val="115000"/>
              </a:lnSpc>
            </a:pPr>
            <a:r>
              <a:rPr lang="en" sz="1800" dirty="0">
                <a:solidFill>
                  <a:srgbClr val="0000FF"/>
                </a:solidFill>
                <a:latin typeface="Consolas"/>
                <a:ea typeface="Consolas"/>
                <a:cs typeface="Consolas"/>
                <a:sym typeface="Consolas"/>
              </a:rPr>
              <a:t>[</a:t>
            </a:r>
            <a:r>
              <a:rPr lang="en" sz="1800" dirty="0" err="1">
                <a:solidFill>
                  <a:srgbClr val="0000FF"/>
                </a:solidFill>
                <a:latin typeface="Consolas"/>
                <a:ea typeface="Consolas"/>
                <a:cs typeface="Consolas"/>
                <a:sym typeface="Consolas"/>
              </a:rPr>
              <a:t>a↦bool</a:t>
            </a:r>
            <a:r>
              <a:rPr lang="en" sz="1800" dirty="0">
                <a:solidFill>
                  <a:srgbClr val="0000FF"/>
                </a:solidFill>
                <a:latin typeface="Consolas"/>
                <a:ea typeface="Consolas"/>
                <a:cs typeface="Consolas"/>
                <a:sym typeface="Consolas"/>
              </a:rPr>
              <a:t>, b↦α, c↦α] |- if (a) then b else c : α</a:t>
            </a:r>
          </a:p>
        </p:txBody>
      </p:sp>
      <p:sp>
        <p:nvSpPr>
          <p:cNvPr id="509" name="Shape 509"/>
          <p:cNvSpPr txBox="1"/>
          <p:nvPr/>
        </p:nvSpPr>
        <p:spPr>
          <a:xfrm>
            <a:off x="543009" y="4230394"/>
            <a:ext cx="4303500" cy="1394342"/>
          </a:xfrm>
          <a:prstGeom prst="rect">
            <a:avLst/>
          </a:prstGeom>
          <a:noFill/>
          <a:ln>
            <a:noFill/>
          </a:ln>
        </p:spPr>
        <p:txBody>
          <a:bodyPr lIns="91425" tIns="91425" rIns="91425" bIns="91425" anchor="ctr" anchorCtr="0">
            <a:noAutofit/>
          </a:bodyPr>
          <a:lstStyle/>
          <a:p>
            <a:pPr>
              <a:lnSpc>
                <a:spcPct val="115000"/>
              </a:lnSpc>
              <a:spcBef>
                <a:spcPts val="600"/>
              </a:spcBef>
            </a:pPr>
            <a:r>
              <a:rPr lang="en" sz="1800" dirty="0">
                <a:solidFill>
                  <a:srgbClr val="0000FF"/>
                </a:solidFill>
                <a:latin typeface="Consolas"/>
                <a:ea typeface="Consolas"/>
                <a:cs typeface="Consolas"/>
                <a:sym typeface="Consolas"/>
              </a:rPr>
              <a:t>A0 = [</a:t>
            </a:r>
            <a:r>
              <a:rPr lang="en" sz="1800" dirty="0" err="1">
                <a:solidFill>
                  <a:srgbClr val="0000FF"/>
                </a:solidFill>
                <a:latin typeface="Consolas"/>
                <a:ea typeface="Consolas"/>
                <a:cs typeface="Consolas"/>
                <a:sym typeface="Consolas"/>
              </a:rPr>
              <a:t>a↦bool</a:t>
            </a:r>
            <a:r>
              <a:rPr lang="en" sz="1800" dirty="0">
                <a:solidFill>
                  <a:srgbClr val="0000FF"/>
                </a:solidFill>
                <a:latin typeface="Consolas"/>
                <a:ea typeface="Consolas"/>
                <a:cs typeface="Consolas"/>
                <a:sym typeface="Consolas"/>
              </a:rPr>
              <a:t>]</a:t>
            </a:r>
          </a:p>
          <a:p>
            <a:pPr>
              <a:lnSpc>
                <a:spcPct val="115000"/>
              </a:lnSpc>
              <a:spcBef>
                <a:spcPts val="600"/>
              </a:spcBef>
            </a:pPr>
            <a:r>
              <a:rPr lang="en" sz="1800" dirty="0">
                <a:solidFill>
                  <a:srgbClr val="0000FF"/>
                </a:solidFill>
                <a:latin typeface="Consolas"/>
                <a:ea typeface="Consolas"/>
                <a:cs typeface="Consolas"/>
                <a:sym typeface="Consolas"/>
              </a:rPr>
              <a:t>A1 = [b↦α]</a:t>
            </a:r>
            <a:r>
              <a:rPr lang="en" sz="1800" dirty="0">
                <a:latin typeface="Calibri Regular" charset="0"/>
                <a:ea typeface="Calibri Regular" charset="0"/>
                <a:cs typeface="Calibri Regular" charset="0"/>
                <a:sym typeface="Shadows Into Light"/>
              </a:rPr>
              <a:t> and</a:t>
            </a:r>
            <a:r>
              <a:rPr lang="en" sz="1800" dirty="0">
                <a:solidFill>
                  <a:srgbClr val="0000FF"/>
                </a:solidFill>
                <a:latin typeface="Consolas"/>
                <a:ea typeface="Consolas"/>
                <a:cs typeface="Consolas"/>
                <a:sym typeface="Consolas"/>
              </a:rPr>
              <a:t> A2 = [c↦β]</a:t>
            </a:r>
          </a:p>
          <a:p>
            <a:pPr>
              <a:lnSpc>
                <a:spcPct val="115000"/>
              </a:lnSpc>
              <a:spcBef>
                <a:spcPts val="600"/>
              </a:spcBef>
            </a:pPr>
            <a:r>
              <a:rPr lang="en" sz="1800" dirty="0">
                <a:solidFill>
                  <a:srgbClr val="0000FF"/>
                </a:solidFill>
                <a:latin typeface="Consolas"/>
                <a:ea typeface="Consolas"/>
                <a:cs typeface="Consolas"/>
                <a:sym typeface="Consolas"/>
              </a:rPr>
              <a:t>α = β</a:t>
            </a:r>
          </a:p>
        </p:txBody>
      </p:sp>
      <p:sp>
        <p:nvSpPr>
          <p:cNvPr id="10" name="Shape 495"/>
          <p:cNvSpPr txBox="1"/>
          <p:nvPr/>
        </p:nvSpPr>
        <p:spPr>
          <a:xfrm>
            <a:off x="4225390" y="1243012"/>
            <a:ext cx="4661435" cy="2742699"/>
          </a:xfrm>
          <a:prstGeom prst="rect">
            <a:avLst/>
          </a:prstGeom>
          <a:noFill/>
          <a:ln>
            <a:noFill/>
          </a:ln>
        </p:spPr>
        <p:txBody>
          <a:bodyPr lIns="91425" tIns="91425" rIns="91425" bIns="91425" anchor="ctr" anchorCtr="0">
            <a:noAutofit/>
          </a:bodyPr>
          <a:lstStyle/>
          <a:p>
            <a:pPr algn="ctr">
              <a:spcBef>
                <a:spcPts val="600"/>
              </a:spcBef>
            </a:pPr>
            <a:r>
              <a:rPr lang="en" sz="2500" dirty="0">
                <a:solidFill>
                  <a:schemeClr val="accent6"/>
                </a:solidFill>
                <a:latin typeface="+mn-lt"/>
                <a:ea typeface="Calibri Regular" charset="0"/>
                <a:cs typeface="Calibri Regular" charset="0"/>
                <a:sym typeface="Shadows Into Light"/>
              </a:rPr>
              <a:t>Algorithm</a:t>
            </a:r>
            <a:r>
              <a:rPr lang="en" sz="2500" dirty="0">
                <a:solidFill>
                  <a:schemeClr val="accent2"/>
                </a:solidFill>
                <a:latin typeface="+mn-lt"/>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Analyze </a:t>
            </a:r>
            <a:r>
              <a:rPr lang="en" sz="1600" dirty="0">
                <a:solidFill>
                  <a:srgbClr val="0000FF"/>
                </a:solidFill>
                <a:latin typeface="Consolas"/>
                <a:ea typeface="Consolas"/>
                <a:cs typeface="Consolas"/>
                <a:sym typeface="Consolas"/>
              </a:rPr>
              <a:t>e0</a:t>
            </a:r>
            <a:r>
              <a:rPr lang="en" sz="2000" dirty="0">
                <a:solidFill>
                  <a:schemeClr val="dk1"/>
                </a:solidFill>
                <a:latin typeface="Calibri Regular" charset="0"/>
                <a:ea typeface="Calibri Regular" charset="0"/>
                <a:cs typeface="Calibri Regular" charset="0"/>
                <a:sym typeface="Shadows Into Light"/>
              </a:rPr>
              <a:t>, inferring environment </a:t>
            </a:r>
            <a:r>
              <a:rPr lang="en" sz="1600" dirty="0">
                <a:solidFill>
                  <a:srgbClr val="0000FF"/>
                </a:solidFill>
                <a:latin typeface="Consolas"/>
                <a:ea typeface="Consolas"/>
                <a:cs typeface="Consolas"/>
                <a:sym typeface="Consolas"/>
              </a:rPr>
              <a:t>A0</a:t>
            </a:r>
            <a:r>
              <a:rPr lang="en" sz="2000" dirty="0">
                <a:solidFill>
                  <a:schemeClr val="dk1"/>
                </a:solidFill>
                <a:latin typeface="Calibri Regular" charset="0"/>
                <a:ea typeface="Calibri Regular" charset="0"/>
                <a:cs typeface="Calibri Regular" charset="0"/>
                <a:sym typeface="Shadows Into Light"/>
              </a:rPr>
              <a:t>.</a:t>
            </a:r>
            <a:r>
              <a:rPr lang="en" sz="2000" dirty="0">
                <a:solidFill>
                  <a:srgbClr val="0000FF"/>
                </a:solidFill>
                <a:latin typeface="Calibri Regular" charset="0"/>
                <a:ea typeface="Calibri Regular" charset="0"/>
                <a:cs typeface="Calibri Regular" charset="0"/>
                <a:sym typeface="Shadows Into Light"/>
              </a:rPr>
              <a:t> </a:t>
            </a:r>
            <a:r>
              <a:rPr lang="en" sz="2000" dirty="0">
                <a:solidFill>
                  <a:schemeClr val="dk1"/>
                </a:solidFill>
                <a:latin typeface="Calibri Regular" charset="0"/>
                <a:ea typeface="Calibri Regular" charset="0"/>
                <a:cs typeface="Calibri Regular" charset="0"/>
                <a:sym typeface="Shadows Into Light"/>
              </a:rPr>
              <a:t>Check type is </a:t>
            </a:r>
            <a:r>
              <a:rPr lang="en" sz="1600" dirty="0">
                <a:solidFill>
                  <a:srgbClr val="0000FF"/>
                </a:solidFill>
                <a:latin typeface="Consolas"/>
                <a:ea typeface="Consolas"/>
                <a:cs typeface="Consolas"/>
                <a:sym typeface="Consolas"/>
              </a:rPr>
              <a:t>bool</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Analyze </a:t>
            </a:r>
            <a:r>
              <a:rPr lang="en" sz="1600" dirty="0">
                <a:solidFill>
                  <a:srgbClr val="0000FF"/>
                </a:solidFill>
                <a:latin typeface="Consolas"/>
                <a:ea typeface="Consolas"/>
                <a:cs typeface="Consolas"/>
                <a:sym typeface="Consolas"/>
              </a:rPr>
              <a:t>e1</a:t>
            </a:r>
            <a:r>
              <a:rPr lang="en" sz="2000" dirty="0">
                <a:solidFill>
                  <a:srgbClr val="0000FF"/>
                </a:solidFill>
                <a:latin typeface="Calibri Regular" charset="0"/>
                <a:ea typeface="Calibri Regular" charset="0"/>
                <a:cs typeface="Calibri Regular" charset="0"/>
                <a:sym typeface="Shadows Into Light"/>
              </a:rPr>
              <a:t> </a:t>
            </a:r>
            <a:r>
              <a:rPr lang="en" sz="2000" dirty="0">
                <a:solidFill>
                  <a:schemeClr val="dk1"/>
                </a:solidFill>
                <a:latin typeface="Calibri Regular" charset="0"/>
                <a:ea typeface="Calibri Regular" charset="0"/>
                <a:cs typeface="Calibri Regular" charset="0"/>
                <a:sym typeface="Shadows Into Light"/>
              </a:rPr>
              <a:t>and </a:t>
            </a:r>
            <a:r>
              <a:rPr lang="en" sz="1600" dirty="0">
                <a:solidFill>
                  <a:srgbClr val="0000FF"/>
                </a:solidFill>
                <a:latin typeface="Consolas"/>
                <a:ea typeface="Consolas"/>
                <a:cs typeface="Consolas"/>
                <a:sym typeface="Consolas"/>
              </a:rPr>
              <a:t>e2</a:t>
            </a:r>
            <a:r>
              <a:rPr lang="en" sz="2000" dirty="0">
                <a:solidFill>
                  <a:schemeClr val="dk1"/>
                </a:solidFill>
                <a:latin typeface="Calibri Regular" charset="0"/>
                <a:ea typeface="Calibri Regular" charset="0"/>
                <a:cs typeface="Calibri Regular" charset="0"/>
                <a:sym typeface="Shadows Into Light"/>
              </a:rPr>
              <a:t>, giving types</a:t>
            </a:r>
            <a:br>
              <a:rPr lang="en" sz="2000" dirty="0">
                <a:solidFill>
                  <a:schemeClr val="dk1"/>
                </a:solidFill>
                <a:latin typeface="Calibri Regular" charset="0"/>
                <a:ea typeface="Calibri Regular" charset="0"/>
                <a:cs typeface="Calibri Regular" charset="0"/>
                <a:sym typeface="Shadows Into Light"/>
              </a:rPr>
            </a:br>
            <a:r>
              <a:rPr lang="en" sz="1600" dirty="0">
                <a:solidFill>
                  <a:srgbClr val="0000FF"/>
                </a:solidFill>
                <a:latin typeface="Consolas"/>
                <a:ea typeface="Consolas"/>
                <a:cs typeface="Consolas"/>
                <a:sym typeface="Consolas"/>
              </a:rPr>
              <a:t>t1</a:t>
            </a:r>
            <a:r>
              <a:rPr lang="en" sz="2000" dirty="0">
                <a:solidFill>
                  <a:srgbClr val="0000FF"/>
                </a:solidFill>
                <a:latin typeface="Calibri Regular" charset="0"/>
                <a:ea typeface="Calibri Regular" charset="0"/>
                <a:cs typeface="Calibri Regular" charset="0"/>
                <a:sym typeface="Shadows Into Light"/>
              </a:rPr>
              <a:t> </a:t>
            </a:r>
            <a:r>
              <a:rPr lang="en" sz="2000" dirty="0">
                <a:solidFill>
                  <a:schemeClr val="dk1"/>
                </a:solidFill>
                <a:latin typeface="Calibri Regular" charset="0"/>
                <a:ea typeface="Calibri Regular" charset="0"/>
                <a:cs typeface="Calibri Regular" charset="0"/>
                <a:sym typeface="Shadows Into Light"/>
              </a:rPr>
              <a:t>and </a:t>
            </a:r>
            <a:r>
              <a:rPr lang="en" sz="1600" dirty="0">
                <a:solidFill>
                  <a:srgbClr val="0000FF"/>
                </a:solidFill>
                <a:latin typeface="Consolas"/>
                <a:ea typeface="Consolas"/>
                <a:cs typeface="Consolas"/>
                <a:sym typeface="Consolas"/>
              </a:rPr>
              <a:t>t2</a:t>
            </a:r>
            <a:r>
              <a:rPr lang="en" sz="2000" dirty="0">
                <a:solidFill>
                  <a:schemeClr val="dk1"/>
                </a:solidFill>
                <a:latin typeface="Calibri Regular" charset="0"/>
                <a:ea typeface="Calibri Regular" charset="0"/>
                <a:cs typeface="Calibri Regular" charset="0"/>
                <a:sym typeface="Shadows Into Light"/>
              </a:rPr>
              <a:t> and environments </a:t>
            </a:r>
            <a:r>
              <a:rPr lang="en" sz="1600" dirty="0">
                <a:solidFill>
                  <a:srgbClr val="0000FF"/>
                </a:solidFill>
                <a:latin typeface="Consolas"/>
                <a:ea typeface="Consolas"/>
                <a:cs typeface="Consolas"/>
                <a:sym typeface="Consolas"/>
              </a:rPr>
              <a:t>A1</a:t>
            </a:r>
            <a:r>
              <a:rPr lang="en" sz="2000" dirty="0">
                <a:solidFill>
                  <a:schemeClr val="dk1"/>
                </a:solidFill>
                <a:latin typeface="Calibri Regular" charset="0"/>
                <a:ea typeface="Calibri Regular" charset="0"/>
                <a:cs typeface="Calibri Regular" charset="0"/>
                <a:sym typeface="Shadows Into Light"/>
              </a:rPr>
              <a:t> and </a:t>
            </a:r>
            <a:r>
              <a:rPr lang="en" sz="1600" dirty="0">
                <a:solidFill>
                  <a:srgbClr val="0000FF"/>
                </a:solidFill>
                <a:latin typeface="Consolas"/>
                <a:ea typeface="Consolas"/>
                <a:cs typeface="Consolas"/>
                <a:sym typeface="Consolas"/>
              </a:rPr>
              <a:t>A2</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Solve </a:t>
            </a:r>
            <a:r>
              <a:rPr lang="en" sz="1600" dirty="0">
                <a:solidFill>
                  <a:srgbClr val="0000FF"/>
                </a:solidFill>
                <a:latin typeface="Consolas"/>
                <a:ea typeface="Consolas"/>
                <a:cs typeface="Consolas"/>
                <a:sym typeface="Consolas"/>
              </a:rPr>
              <a:t>t1 = t2 </a:t>
            </a:r>
            <a:r>
              <a:rPr lang="en" sz="2000" dirty="0">
                <a:solidFill>
                  <a:schemeClr val="dk1"/>
                </a:solidFill>
                <a:latin typeface="Calibri Regular" charset="0"/>
                <a:ea typeface="Calibri Regular" charset="0"/>
                <a:cs typeface="Calibri Regular" charset="0"/>
                <a:sym typeface="Shadows Into Light"/>
              </a:rPr>
              <a:t>and </a:t>
            </a:r>
            <a:r>
              <a:rPr lang="en" sz="1600" dirty="0">
                <a:solidFill>
                  <a:srgbClr val="0000FF"/>
                </a:solidFill>
                <a:latin typeface="Consolas"/>
                <a:ea typeface="Consolas"/>
                <a:cs typeface="Consolas"/>
                <a:sym typeface="Consolas"/>
              </a:rPr>
              <a:t>A0 = A1 = A2</a:t>
            </a:r>
            <a:r>
              <a:rPr lang="en" sz="2000" dirty="0">
                <a:solidFill>
                  <a:schemeClr val="dk1"/>
                </a:solidFill>
                <a:latin typeface="Calibri Regular" charset="0"/>
                <a:ea typeface="Calibri Regular" charset="0"/>
                <a:cs typeface="Calibri Regular" charset="0"/>
                <a:sym typeface="Shadows Into Light"/>
              </a:rPr>
              <a:t>.</a:t>
            </a:r>
          </a:p>
          <a:p>
            <a:pPr marL="457200" indent="-355600">
              <a:spcBef>
                <a:spcPts val="600"/>
              </a:spcBef>
              <a:buClr>
                <a:schemeClr val="dk1"/>
              </a:buClr>
              <a:buSzPct val="100000"/>
              <a:buFont typeface="Shadows Into Light"/>
              <a:buAutoNum type="arabicPeriod"/>
            </a:pPr>
            <a:r>
              <a:rPr lang="en" sz="2000" dirty="0">
                <a:solidFill>
                  <a:schemeClr val="dk1"/>
                </a:solidFill>
                <a:latin typeface="Calibri Regular" charset="0"/>
                <a:ea typeface="Calibri Regular" charset="0"/>
                <a:cs typeface="Calibri Regular" charset="0"/>
                <a:sym typeface="Shadows Into Light"/>
              </a:rPr>
              <a:t>Return </a:t>
            </a:r>
            <a:r>
              <a:rPr lang="en" sz="1600" dirty="0">
                <a:solidFill>
                  <a:srgbClr val="0000FF"/>
                </a:solidFill>
                <a:latin typeface="Consolas"/>
                <a:ea typeface="Consolas"/>
                <a:cs typeface="Consolas"/>
                <a:sym typeface="Consolas"/>
              </a:rPr>
              <a:t>t1</a:t>
            </a:r>
            <a:r>
              <a:rPr lang="en" sz="2000" dirty="0">
                <a:solidFill>
                  <a:schemeClr val="dk1"/>
                </a:solidFill>
                <a:latin typeface="Calibri Regular" charset="0"/>
                <a:ea typeface="Calibri Regular" charset="0"/>
                <a:cs typeface="Calibri Regular" charset="0"/>
                <a:sym typeface="Shadows Into Light"/>
              </a:rPr>
              <a:t> and </a:t>
            </a:r>
            <a:r>
              <a:rPr lang="en" sz="1600" dirty="0">
                <a:solidFill>
                  <a:srgbClr val="0000FF"/>
                </a:solidFill>
                <a:latin typeface="Consolas"/>
                <a:ea typeface="Consolas"/>
                <a:cs typeface="Consolas"/>
                <a:sym typeface="Consolas"/>
              </a:rPr>
              <a:t>A0</a:t>
            </a:r>
            <a:r>
              <a:rPr lang="en" sz="2000" dirty="0">
                <a:solidFill>
                  <a:schemeClr val="dk1"/>
                </a:solidFill>
                <a:latin typeface="Calibri Regular" charset="0"/>
                <a:ea typeface="Calibri Regular" charset="0"/>
                <a:cs typeface="Calibri Regular" charset="0"/>
                <a:sym typeface="Shadows Into Light"/>
              </a:rPr>
              <a:t>.</a:t>
            </a:r>
          </a:p>
        </p:txBody>
      </p:sp>
      <p:cxnSp>
        <p:nvCxnSpPr>
          <p:cNvPr id="12" name="Shape 498"/>
          <p:cNvCxnSpPr/>
          <p:nvPr/>
        </p:nvCxnSpPr>
        <p:spPr>
          <a:xfrm rot="10800000" flipH="1">
            <a:off x="121133" y="3233223"/>
            <a:ext cx="4096799" cy="0"/>
          </a:xfrm>
          <a:prstGeom prst="straightConnector1">
            <a:avLst/>
          </a:prstGeom>
          <a:noFill/>
          <a:ln w="25400" cap="flat" cmpd="sng">
            <a:solidFill>
              <a:srgbClr val="0000FF"/>
            </a:solidFill>
            <a:prstDash val="solid"/>
            <a:round/>
            <a:headEnd type="none" w="lg" len="lg"/>
            <a:tailEnd type="none" w="lg" len="lg"/>
          </a:ln>
        </p:spPr>
      </p:cxnSp>
      <p:sp>
        <p:nvSpPr>
          <p:cNvPr id="13" name="Shape 497"/>
          <p:cNvSpPr txBox="1">
            <a:spLocks/>
          </p:cNvSpPr>
          <p:nvPr/>
        </p:nvSpPr>
        <p:spPr>
          <a:xfrm>
            <a:off x="53976" y="1694682"/>
            <a:ext cx="4303499" cy="2099999"/>
          </a:xfrm>
          <a:prstGeom prst="rect">
            <a:avLst/>
          </a:prstGeom>
          <a:noFill/>
          <a:ln>
            <a:noFill/>
          </a:ln>
        </p:spPr>
        <p:txBody>
          <a:bodyPr vert="horz" lIns="91425" tIns="45700" rIns="91425" bIns="45700" rtlCol="0" anchor="t" anchorCtr="0">
            <a:noAutofit/>
          </a:bodyPr>
          <a:lstStyle>
            <a:lvl1pPr marL="342900" indent="-342900" algn="l" defTabSz="457200" rtl="0" eaLnBrk="1" latinLnBrk="0" hangingPunct="1">
              <a:spcBef>
                <a:spcPts val="600"/>
              </a:spcBef>
              <a:buFont typeface="Arial"/>
              <a:buChar char="•"/>
              <a:defRPr sz="2800" kern="1200" baseline="0">
                <a:solidFill>
                  <a:schemeClr val="tx1"/>
                </a:solidFill>
                <a:latin typeface="+mn-lt"/>
                <a:ea typeface="+mn-ea"/>
                <a:cs typeface="+mn-cs"/>
              </a:defRPr>
            </a:lvl1pPr>
            <a:lvl2pPr marL="742950" indent="-285750" algn="l" defTabSz="457200" rtl="0" eaLnBrk="1" latinLnBrk="0" hangingPunct="1">
              <a:spcBef>
                <a:spcPts val="600"/>
              </a:spcBef>
              <a:buFont typeface="Arial"/>
              <a:buChar char="–"/>
              <a:defRPr sz="2600" kern="1200" baseline="0">
                <a:solidFill>
                  <a:schemeClr val="tx1"/>
                </a:solidFill>
                <a:latin typeface="+mn-lt"/>
                <a:ea typeface="+mn-ea"/>
                <a:cs typeface="+mn-cs"/>
              </a:defRPr>
            </a:lvl2pPr>
            <a:lvl3pPr marL="1143000" indent="-228600" algn="l" defTabSz="457200" rtl="0" eaLnBrk="1" latinLnBrk="0" hangingPunct="1">
              <a:spcBef>
                <a:spcPts val="600"/>
              </a:spcBef>
              <a:buFont typeface="Arial"/>
              <a:buChar char="•"/>
              <a:defRPr sz="2200" kern="1200" baseline="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 sz="1800">
                <a:solidFill>
                  <a:srgbClr val="0000FF"/>
                </a:solidFill>
                <a:latin typeface="Consolas"/>
                <a:ea typeface="Consolas"/>
                <a:cs typeface="Consolas"/>
                <a:sym typeface="Consolas"/>
              </a:rPr>
              <a:t>  A0 |- e0 : bool</a:t>
            </a:r>
          </a:p>
          <a:p>
            <a:pPr marL="0" indent="0" algn="ctr">
              <a:buFont typeface="Arial"/>
              <a:buNone/>
            </a:pPr>
            <a:r>
              <a:rPr lang="en" sz="1800">
                <a:solidFill>
                  <a:srgbClr val="0000FF"/>
                </a:solidFill>
                <a:latin typeface="Consolas"/>
                <a:ea typeface="Consolas"/>
                <a:cs typeface="Consolas"/>
                <a:sym typeface="Consolas"/>
              </a:rPr>
              <a:t>A1 |- e1 : t1</a:t>
            </a:r>
          </a:p>
          <a:p>
            <a:pPr marL="0" indent="0" algn="ctr">
              <a:buFont typeface="Arial"/>
              <a:buNone/>
            </a:pPr>
            <a:r>
              <a:rPr lang="en" sz="1800">
                <a:solidFill>
                  <a:srgbClr val="0000FF"/>
                </a:solidFill>
                <a:latin typeface="Consolas"/>
                <a:ea typeface="Consolas"/>
                <a:cs typeface="Consolas"/>
                <a:sym typeface="Consolas"/>
              </a:rPr>
              <a:t>A2 |- e2 : t2</a:t>
            </a:r>
          </a:p>
          <a:p>
            <a:pPr marL="0" indent="0" algn="ctr">
              <a:buFont typeface="Arial"/>
              <a:buNone/>
            </a:pPr>
            <a:r>
              <a:rPr lang="en" sz="1800">
                <a:solidFill>
                  <a:srgbClr val="0000FF"/>
                </a:solidFill>
                <a:latin typeface="Consolas"/>
                <a:ea typeface="Consolas"/>
                <a:cs typeface="Consolas"/>
                <a:sym typeface="Consolas"/>
              </a:rPr>
              <a:t> t1 = t2, A0 = A1 = A2</a:t>
            </a:r>
          </a:p>
          <a:p>
            <a:pPr marL="0" indent="0" algn="ctr">
              <a:buFont typeface="Arial"/>
              <a:buNone/>
            </a:pPr>
            <a:endParaRPr lang="en" sz="1800" baseline="-25000">
              <a:solidFill>
                <a:srgbClr val="0000FF"/>
              </a:solidFill>
              <a:latin typeface="Consolas"/>
              <a:ea typeface="Consolas"/>
              <a:cs typeface="Consolas"/>
              <a:sym typeface="Consolas"/>
            </a:endParaRPr>
          </a:p>
          <a:p>
            <a:pPr marL="0" indent="0" algn="ctr">
              <a:buFont typeface="Arial"/>
              <a:buNone/>
            </a:pPr>
            <a:r>
              <a:rPr lang="en" sz="1800">
                <a:solidFill>
                  <a:srgbClr val="0000FF"/>
                </a:solidFill>
                <a:latin typeface="Consolas"/>
                <a:ea typeface="Consolas"/>
                <a:cs typeface="Consolas"/>
                <a:sym typeface="Consolas"/>
              </a:rPr>
              <a:t>A0 |- if e0 then e1 else e2 : t1</a:t>
            </a:r>
          </a:p>
          <a:p>
            <a:pPr marL="0" indent="0" algn="ctr">
              <a:buFont typeface="Arial"/>
              <a:buNone/>
            </a:pPr>
            <a:endParaRPr lang="en" sz="1800" dirty="0">
              <a:solidFill>
                <a:srgbClr val="0000FF"/>
              </a:solidFill>
              <a:latin typeface="Consolas"/>
              <a:ea typeface="Consolas"/>
              <a:cs typeface="Consolas"/>
              <a:sym typeface="Consolas"/>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 grpId="0" uiExpand="1" build="p" animBg="1"/>
      <p:bldP spid="50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Shape 514"/>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Global vs. Local Analysis</a:t>
            </a:r>
          </a:p>
        </p:txBody>
      </p:sp>
      <p:sp>
        <p:nvSpPr>
          <p:cNvPr id="515" name="Shape 515"/>
          <p:cNvSpPr txBox="1">
            <a:spLocks noGrp="1"/>
          </p:cNvSpPr>
          <p:nvPr>
            <p:ph idx="1"/>
          </p:nvPr>
        </p:nvSpPr>
        <p:spPr>
          <a:prstGeom prst="rect">
            <a:avLst/>
          </a:prstGeom>
          <a:noFill/>
          <a:ln>
            <a:noFill/>
          </a:ln>
        </p:spPr>
        <p:txBody>
          <a:bodyPr lIns="91425" tIns="45700" rIns="91425" bIns="45700" anchor="t" anchorCtr="0">
            <a:noAutofit/>
          </a:bodyPr>
          <a:lstStyle/>
          <a:p>
            <a:pPr marL="457200" indent="-393700">
              <a:spcAft>
                <a:spcPts val="0"/>
              </a:spcAft>
              <a:buClr>
                <a:schemeClr val="accent2"/>
              </a:buClr>
              <a:buFont typeface="Shadows Into Light"/>
            </a:pPr>
            <a:r>
              <a:rPr lang="en" sz="3200" dirty="0">
                <a:solidFill>
                  <a:schemeClr val="accent6"/>
                </a:solidFill>
                <a:ea typeface="Calibri Regular" charset="0"/>
                <a:cs typeface="Calibri Regular" charset="0"/>
                <a:sym typeface="Shadows Into Light"/>
              </a:rPr>
              <a:t>Global Analysis:</a:t>
            </a:r>
          </a:p>
          <a:p>
            <a:pPr marL="914400" lvl="1" indent="-228600">
              <a:spcAft>
                <a:spcPts val="0"/>
              </a:spcAft>
              <a:buClr>
                <a:srgbClr val="000000"/>
              </a:buClr>
              <a:buFont typeface="Shadows Into Light"/>
            </a:pPr>
            <a:r>
              <a:rPr lang="en" sz="3000" dirty="0">
                <a:solidFill>
                  <a:srgbClr val="000000"/>
                </a:solidFill>
                <a:ea typeface="Calibri Regular" charset="0"/>
                <a:cs typeface="Calibri Regular" charset="0"/>
                <a:sym typeface="Shadows Into Light"/>
              </a:rPr>
              <a:t>Usually technically simpler than local analysis</a:t>
            </a:r>
          </a:p>
          <a:p>
            <a:pPr marL="914400" lvl="1" indent="-228600">
              <a:spcAft>
                <a:spcPts val="0"/>
              </a:spcAft>
              <a:buClr>
                <a:srgbClr val="000000"/>
              </a:buClr>
              <a:buFont typeface="Shadows Into Light"/>
            </a:pPr>
            <a:r>
              <a:rPr lang="en" sz="3000" dirty="0">
                <a:solidFill>
                  <a:srgbClr val="000000"/>
                </a:solidFill>
                <a:ea typeface="Calibri Regular" charset="0"/>
                <a:cs typeface="Calibri Regular" charset="0"/>
                <a:sym typeface="Shadows Into Light"/>
              </a:rPr>
              <a:t>May need extra work to model environments for</a:t>
            </a:r>
            <a:r>
              <a:rPr lang="en-US" sz="3000" dirty="0">
                <a:solidFill>
                  <a:srgbClr val="000000"/>
                </a:solidFill>
                <a:ea typeface="Calibri Regular" charset="0"/>
                <a:cs typeface="Calibri Regular" charset="0"/>
                <a:sym typeface="Shadows Into Light"/>
              </a:rPr>
              <a:t> </a:t>
            </a:r>
            <a:r>
              <a:rPr lang="en" sz="3000" dirty="0">
                <a:solidFill>
                  <a:srgbClr val="000000"/>
                </a:solidFill>
                <a:ea typeface="Calibri Regular" charset="0"/>
                <a:cs typeface="Calibri Regular" charset="0"/>
                <a:sym typeface="Shadows Into Light"/>
              </a:rPr>
              <a:t>unfinished programs</a:t>
            </a:r>
            <a:br>
              <a:rPr lang="en" dirty="0">
                <a:solidFill>
                  <a:srgbClr val="000000"/>
                </a:solidFill>
                <a:ea typeface="Calibri Regular" charset="0"/>
                <a:cs typeface="Calibri Regular" charset="0"/>
                <a:sym typeface="Shadows Into Light"/>
              </a:rPr>
            </a:br>
            <a:endParaRPr lang="en" dirty="0">
              <a:solidFill>
                <a:srgbClr val="000000"/>
              </a:solidFill>
              <a:ea typeface="Calibri Regular" charset="0"/>
              <a:cs typeface="Calibri Regular" charset="0"/>
              <a:sym typeface="Shadows Into Light"/>
            </a:endParaRPr>
          </a:p>
          <a:p>
            <a:pPr marL="457200" indent="-393700">
              <a:spcAft>
                <a:spcPts val="0"/>
              </a:spcAft>
              <a:buClr>
                <a:schemeClr val="accent2"/>
              </a:buClr>
              <a:buFont typeface="Shadows Into Light"/>
            </a:pPr>
            <a:r>
              <a:rPr lang="en" sz="3200" dirty="0">
                <a:solidFill>
                  <a:schemeClr val="accent6"/>
                </a:solidFill>
                <a:ea typeface="Calibri Regular" charset="0"/>
                <a:cs typeface="Calibri Regular" charset="0"/>
                <a:sym typeface="Shadows Into Light"/>
              </a:rPr>
              <a:t>Local Analysis:</a:t>
            </a:r>
          </a:p>
          <a:p>
            <a:pPr marL="914400" lvl="1" indent="-228600">
              <a:spcAft>
                <a:spcPts val="0"/>
              </a:spcAft>
              <a:buClr>
                <a:srgbClr val="000000"/>
              </a:buClr>
              <a:buFont typeface="Shadows Into Light"/>
            </a:pPr>
            <a:r>
              <a:rPr lang="en" sz="3000" dirty="0">
                <a:solidFill>
                  <a:srgbClr val="000000"/>
                </a:solidFill>
                <a:ea typeface="Calibri Regular" charset="0"/>
                <a:cs typeface="Calibri Regular" charset="0"/>
                <a:sym typeface="Shadows Into Light"/>
              </a:rPr>
              <a:t>More flexible in application</a:t>
            </a:r>
          </a:p>
          <a:p>
            <a:pPr marL="914400" lvl="1" indent="-228600">
              <a:spcAft>
                <a:spcPts val="0"/>
              </a:spcAft>
              <a:buClr>
                <a:srgbClr val="000000"/>
              </a:buClr>
              <a:buFont typeface="Shadows Into Light"/>
            </a:pPr>
            <a:r>
              <a:rPr lang="en" sz="3000" dirty="0">
                <a:solidFill>
                  <a:srgbClr val="000000"/>
                </a:solidFill>
                <a:ea typeface="Calibri Regular" charset="0"/>
                <a:cs typeface="Calibri Regular" charset="0"/>
                <a:sym typeface="Shadows Into Light"/>
              </a:rPr>
              <a:t>Technically harder: Need to allow unknown parameters,</a:t>
            </a:r>
            <a:r>
              <a:rPr lang="en-US" sz="3000" dirty="0">
                <a:solidFill>
                  <a:srgbClr val="000000"/>
                </a:solidFill>
                <a:ea typeface="Calibri Regular" charset="0"/>
                <a:cs typeface="Calibri Regular" charset="0"/>
                <a:sym typeface="Shadows Into Light"/>
              </a:rPr>
              <a:t> </a:t>
            </a:r>
            <a:r>
              <a:rPr lang="en" sz="3000" dirty="0">
                <a:solidFill>
                  <a:srgbClr val="000000"/>
                </a:solidFill>
                <a:ea typeface="Calibri Regular" charset="0"/>
                <a:cs typeface="Calibri Regular" charset="0"/>
                <a:sym typeface="Shadows Into Light"/>
              </a:rPr>
              <a:t>more side conditions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Shape 520"/>
          <p:cNvSpPr txBox="1">
            <a:spLocks noGrp="1"/>
          </p:cNvSpPr>
          <p:nvPr>
            <p:ph type="title"/>
          </p:nvPr>
        </p:nvSpPr>
        <p:spPr>
          <a:prstGeom prst="rect">
            <a:avLst/>
          </a:prstGeom>
        </p:spPr>
        <p:txBody>
          <a:bodyPr lIns="91425" tIns="91425" rIns="91425" bIns="91425" anchor="ctr" anchorCtr="0">
            <a:noAutofit/>
          </a:bodyPr>
          <a:lstStyle/>
          <a:p>
            <a:r>
              <a:rPr lang="en" dirty="0">
                <a:solidFill>
                  <a:schemeClr val="tx1"/>
                </a:solidFill>
                <a:ea typeface="Calibri Regular" charset="0"/>
                <a:cs typeface="Calibri Regular" charset="0"/>
                <a:sym typeface="Shadows Into Light"/>
              </a:rPr>
              <a:t>QUIZ: Properties of Type Systems</a:t>
            </a:r>
          </a:p>
        </p:txBody>
      </p:sp>
      <p:graphicFrame>
        <p:nvGraphicFramePr>
          <p:cNvPr id="10" name="Shape 531"/>
          <p:cNvGraphicFramePr/>
          <p:nvPr>
            <p:extLst>
              <p:ext uri="{D42A27DB-BD31-4B8C-83A1-F6EECF244321}">
                <p14:modId xmlns:p14="http://schemas.microsoft.com/office/powerpoint/2010/main" val="537521120"/>
              </p:ext>
            </p:extLst>
          </p:nvPr>
        </p:nvGraphicFramePr>
        <p:xfrm>
          <a:off x="442916" y="2781300"/>
          <a:ext cx="8167288" cy="3078360"/>
        </p:xfrm>
        <a:graphic>
          <a:graphicData uri="http://schemas.openxmlformats.org/drawingml/2006/table">
            <a:tbl>
              <a:tblPr>
                <a:noFill/>
                <a:tableStyleId>{C55E6384-41DA-4BAB-8C79-24F2DDEFDE26}</a:tableStyleId>
              </a:tblPr>
              <a:tblGrid>
                <a:gridCol w="6858000">
                  <a:extLst>
                    <a:ext uri="{9D8B030D-6E8A-4147-A177-3AD203B41FA5}">
                      <a16:colId xmlns:a16="http://schemas.microsoft.com/office/drawing/2014/main" val="20000"/>
                    </a:ext>
                  </a:extLst>
                </a:gridCol>
                <a:gridCol w="1309288">
                  <a:extLst>
                    <a:ext uri="{9D8B030D-6E8A-4147-A177-3AD203B41FA5}">
                      <a16:colId xmlns:a16="http://schemas.microsoft.com/office/drawing/2014/main" val="20001"/>
                    </a:ext>
                  </a:extLst>
                </a:gridCol>
              </a:tblGrid>
              <a:tr h="504900">
                <a:tc>
                  <a:txBody>
                    <a:bodyPr/>
                    <a:lstStyle/>
                    <a:p>
                      <a:pPr lvl="0" rtl="0">
                        <a:spcBef>
                          <a:spcPts val="0"/>
                        </a:spcBef>
                        <a:buNone/>
                      </a:pPr>
                      <a:r>
                        <a:rPr lang="en" sz="2200">
                          <a:solidFill>
                            <a:schemeClr val="dk1"/>
                          </a:solidFill>
                          <a:latin typeface="Consolas"/>
                          <a:ea typeface="Consolas"/>
                          <a:cs typeface="Consolas"/>
                          <a:sym typeface="Consolas"/>
                        </a:rPr>
                        <a:t> 42 (λ x:int =&gt; (x + 5))</a:t>
                      </a:r>
                    </a:p>
                  </a:txBody>
                  <a:tcPr marL="91425" marR="91425" marT="91425" marB="91425"/>
                </a:tc>
                <a:tc>
                  <a:txBody>
                    <a:bodyPr/>
                    <a:lstStyle/>
                    <a:p>
                      <a:pPr lvl="0" rtl="0">
                        <a:spcBef>
                          <a:spcPts val="0"/>
                        </a:spcBef>
                        <a:buNone/>
                      </a:pPr>
                      <a:endParaRPr sz="2200"/>
                    </a:p>
                  </a:txBody>
                  <a:tcPr marL="91425" marR="91425" marT="91425" marB="91425"/>
                </a:tc>
                <a:extLst>
                  <a:ext uri="{0D108BD9-81ED-4DB2-BD59-A6C34878D82A}">
                    <a16:rowId xmlns:a16="http://schemas.microsoft.com/office/drawing/2014/main" val="10000"/>
                  </a:ext>
                </a:extLst>
              </a:tr>
              <a:tr h="504900">
                <a:tc>
                  <a:txBody>
                    <a:bodyPr/>
                    <a:lstStyle/>
                    <a:p>
                      <a:pPr lvl="0" rtl="0">
                        <a:spcBef>
                          <a:spcPts val="0"/>
                        </a:spcBef>
                        <a:buNone/>
                      </a:pPr>
                      <a:r>
                        <a:rPr lang="en" sz="2200" dirty="0">
                          <a:solidFill>
                            <a:schemeClr val="dk1"/>
                          </a:solidFill>
                          <a:latin typeface="Consolas"/>
                          <a:ea typeface="Consolas"/>
                          <a:cs typeface="Consolas"/>
                          <a:sym typeface="Consolas"/>
                        </a:rPr>
                        <a:t> (</a:t>
                      </a:r>
                      <a:r>
                        <a:rPr lang="en" sz="2200" dirty="0" err="1">
                          <a:solidFill>
                            <a:schemeClr val="dk1"/>
                          </a:solidFill>
                          <a:latin typeface="Consolas"/>
                          <a:ea typeface="Consolas"/>
                          <a:cs typeface="Consolas"/>
                          <a:sym typeface="Consolas"/>
                        </a:rPr>
                        <a:t>λ</a:t>
                      </a:r>
                      <a:r>
                        <a:rPr lang="en" sz="2200" dirty="0">
                          <a:solidFill>
                            <a:schemeClr val="dk1"/>
                          </a:solidFill>
                          <a:latin typeface="Consolas"/>
                          <a:ea typeface="Consolas"/>
                          <a:cs typeface="Consolas"/>
                          <a:sym typeface="Consolas"/>
                        </a:rPr>
                        <a:t> </a:t>
                      </a:r>
                      <a:r>
                        <a:rPr lang="en" sz="2200" dirty="0" err="1">
                          <a:solidFill>
                            <a:schemeClr val="dk1"/>
                          </a:solidFill>
                          <a:latin typeface="Consolas"/>
                          <a:ea typeface="Consolas"/>
                          <a:cs typeface="Consolas"/>
                          <a:sym typeface="Consolas"/>
                        </a:rPr>
                        <a:t>x:int</a:t>
                      </a:r>
                      <a:r>
                        <a:rPr lang="en" sz="2200" dirty="0">
                          <a:solidFill>
                            <a:schemeClr val="dk1"/>
                          </a:solidFill>
                          <a:latin typeface="Consolas"/>
                          <a:ea typeface="Consolas"/>
                          <a:cs typeface="Consolas"/>
                          <a:sym typeface="Consolas"/>
                        </a:rPr>
                        <a:t> =&gt; x) + 1</a:t>
                      </a:r>
                    </a:p>
                  </a:txBody>
                  <a:tcPr marL="91425" marR="91425" marT="91425" marB="91425"/>
                </a:tc>
                <a:tc>
                  <a:txBody>
                    <a:bodyPr/>
                    <a:lstStyle/>
                    <a:p>
                      <a:pPr lvl="0" rtl="0">
                        <a:spcBef>
                          <a:spcPts val="0"/>
                        </a:spcBef>
                        <a:buClr>
                          <a:srgbClr val="000000"/>
                        </a:buClr>
                        <a:buSzPct val="78571"/>
                        <a:buFont typeface="Arial"/>
                        <a:buNone/>
                      </a:pPr>
                      <a:endParaRPr sz="2200"/>
                    </a:p>
                  </a:txBody>
                  <a:tcPr marL="91425" marR="91425" marT="91425" marB="91425"/>
                </a:tc>
                <a:extLst>
                  <a:ext uri="{0D108BD9-81ED-4DB2-BD59-A6C34878D82A}">
                    <a16:rowId xmlns:a16="http://schemas.microsoft.com/office/drawing/2014/main" val="10001"/>
                  </a:ext>
                </a:extLst>
              </a:tr>
              <a:tr h="457350">
                <a:tc>
                  <a:txBody>
                    <a:bodyPr/>
                    <a:lstStyle/>
                    <a:p>
                      <a:pPr lvl="0" rtl="0">
                        <a:spcBef>
                          <a:spcPts val="0"/>
                        </a:spcBef>
                        <a:buNone/>
                      </a:pPr>
                      <a:r>
                        <a:rPr lang="en" sz="2200" dirty="0">
                          <a:latin typeface="Consolas"/>
                          <a:ea typeface="Consolas"/>
                          <a:cs typeface="Consolas"/>
                          <a:sym typeface="Consolas"/>
                        </a:rPr>
                        <a:t> if (true) then 1 else ((</a:t>
                      </a:r>
                      <a:r>
                        <a:rPr lang="en" sz="2200" dirty="0" err="1">
                          <a:latin typeface="Consolas"/>
                          <a:ea typeface="Consolas"/>
                          <a:cs typeface="Consolas"/>
                          <a:sym typeface="Consolas"/>
                        </a:rPr>
                        <a:t>λ</a:t>
                      </a:r>
                      <a:r>
                        <a:rPr lang="en" sz="2200" dirty="0">
                          <a:latin typeface="Consolas"/>
                          <a:ea typeface="Consolas"/>
                          <a:cs typeface="Consolas"/>
                          <a:sym typeface="Consolas"/>
                        </a:rPr>
                        <a:t> </a:t>
                      </a:r>
                      <a:r>
                        <a:rPr lang="en" sz="2200" dirty="0" err="1">
                          <a:latin typeface="Consolas"/>
                          <a:ea typeface="Consolas"/>
                          <a:cs typeface="Consolas"/>
                          <a:sym typeface="Consolas"/>
                        </a:rPr>
                        <a:t>x:int</a:t>
                      </a:r>
                      <a:r>
                        <a:rPr lang="en" sz="2200" dirty="0">
                          <a:latin typeface="Consolas"/>
                          <a:ea typeface="Consolas"/>
                          <a:cs typeface="Consolas"/>
                          <a:sym typeface="Consolas"/>
                        </a:rPr>
                        <a:t> =&gt; x) + 1)</a:t>
                      </a:r>
                    </a:p>
                  </a:txBody>
                  <a:tcPr marL="91425" marR="91425" marT="91425" marB="91425"/>
                </a:tc>
                <a:tc>
                  <a:txBody>
                    <a:bodyPr/>
                    <a:lstStyle/>
                    <a:p>
                      <a:pPr lvl="0" rtl="0">
                        <a:spcBef>
                          <a:spcPts val="0"/>
                        </a:spcBef>
                        <a:buClr>
                          <a:schemeClr val="dk1"/>
                        </a:buClr>
                        <a:buSzPct val="78571"/>
                        <a:buFont typeface="Arial"/>
                        <a:buNone/>
                      </a:pPr>
                      <a:endParaRPr sz="2200"/>
                    </a:p>
                  </a:txBody>
                  <a:tcPr marL="91425" marR="91425" marT="91425" marB="91425"/>
                </a:tc>
                <a:extLst>
                  <a:ext uri="{0D108BD9-81ED-4DB2-BD59-A6C34878D82A}">
                    <a16:rowId xmlns:a16="http://schemas.microsoft.com/office/drawing/2014/main" val="10002"/>
                  </a:ext>
                </a:extLst>
              </a:tr>
              <a:tr h="457350">
                <a:tc>
                  <a:txBody>
                    <a:bodyPr/>
                    <a:lstStyle/>
                    <a:p>
                      <a:pPr lvl="0" rtl="0">
                        <a:spcBef>
                          <a:spcPts val="0"/>
                        </a:spcBef>
                        <a:buNone/>
                      </a:pPr>
                      <a:r>
                        <a:rPr lang="en" sz="2200">
                          <a:latin typeface="Consolas"/>
                          <a:ea typeface="Consolas"/>
                          <a:cs typeface="Consolas"/>
                          <a:sym typeface="Consolas"/>
                        </a:rPr>
                        <a:t> (if (c != 0) then </a:t>
                      </a:r>
                      <a:r>
                        <a:rPr lang="en" sz="2200">
                          <a:solidFill>
                            <a:schemeClr val="dk1"/>
                          </a:solidFill>
                          <a:latin typeface="Consolas"/>
                          <a:ea typeface="Consolas"/>
                          <a:cs typeface="Consolas"/>
                          <a:sym typeface="Consolas"/>
                        </a:rPr>
                        <a:t>(λ x:int =&gt; x)</a:t>
                      </a:r>
                      <a:br>
                        <a:rPr lang="en" sz="2200">
                          <a:solidFill>
                            <a:schemeClr val="dk1"/>
                          </a:solidFill>
                          <a:latin typeface="Consolas"/>
                          <a:ea typeface="Consolas"/>
                          <a:cs typeface="Consolas"/>
                          <a:sym typeface="Consolas"/>
                        </a:rPr>
                      </a:br>
                      <a:r>
                        <a:rPr lang="en" sz="2200">
                          <a:solidFill>
                            <a:schemeClr val="dk1"/>
                          </a:solidFill>
                          <a:latin typeface="Consolas"/>
                          <a:ea typeface="Consolas"/>
                          <a:cs typeface="Consolas"/>
                          <a:sym typeface="Consolas"/>
                        </a:rPr>
                        <a:t>              else (λ x:int-&gt;int =&gt; (x 1)))</a:t>
                      </a:r>
                      <a:br>
                        <a:rPr lang="en" sz="2200">
                          <a:solidFill>
                            <a:schemeClr val="dk1"/>
                          </a:solidFill>
                          <a:latin typeface="Consolas"/>
                          <a:ea typeface="Consolas"/>
                          <a:cs typeface="Consolas"/>
                          <a:sym typeface="Consolas"/>
                        </a:rPr>
                      </a:br>
                      <a:r>
                        <a:rPr lang="en" sz="2200">
                          <a:solidFill>
                            <a:schemeClr val="dk1"/>
                          </a:solidFill>
                          <a:latin typeface="Consolas"/>
                          <a:ea typeface="Consolas"/>
                          <a:cs typeface="Consolas"/>
                          <a:sym typeface="Consolas"/>
                        </a:rPr>
                        <a:t> (if (c != 0) then 1</a:t>
                      </a:r>
                      <a:br>
                        <a:rPr lang="en" sz="2200">
                          <a:solidFill>
                            <a:schemeClr val="dk1"/>
                          </a:solidFill>
                          <a:latin typeface="Consolas"/>
                          <a:ea typeface="Consolas"/>
                          <a:cs typeface="Consolas"/>
                          <a:sym typeface="Consolas"/>
                        </a:rPr>
                      </a:br>
                      <a:r>
                        <a:rPr lang="en" sz="2200">
                          <a:solidFill>
                            <a:schemeClr val="dk1"/>
                          </a:solidFill>
                          <a:latin typeface="Consolas"/>
                          <a:ea typeface="Consolas"/>
                          <a:cs typeface="Consolas"/>
                          <a:sym typeface="Consolas"/>
                        </a:rPr>
                        <a:t>              else (λ z:int =&gt; z))</a:t>
                      </a:r>
                    </a:p>
                  </a:txBody>
                  <a:tcPr marL="91425" marR="91425" marT="91425" marB="91425"/>
                </a:tc>
                <a:tc>
                  <a:txBody>
                    <a:bodyPr/>
                    <a:lstStyle/>
                    <a:p>
                      <a:pPr lvl="0" rtl="0">
                        <a:spcBef>
                          <a:spcPts val="0"/>
                        </a:spcBef>
                        <a:buNone/>
                      </a:pPr>
                      <a:endParaRPr sz="2200" dirty="0"/>
                    </a:p>
                  </a:txBody>
                  <a:tcPr marL="91425" marR="91425" marT="91425" marB="91425"/>
                </a:tc>
                <a:extLst>
                  <a:ext uri="{0D108BD9-81ED-4DB2-BD59-A6C34878D82A}">
                    <a16:rowId xmlns:a16="http://schemas.microsoft.com/office/drawing/2014/main" val="10003"/>
                  </a:ext>
                </a:extLst>
              </a:tr>
            </a:tbl>
          </a:graphicData>
        </a:graphic>
      </p:graphicFrame>
      <p:sp>
        <p:nvSpPr>
          <p:cNvPr id="11" name="Shape 533"/>
          <p:cNvSpPr txBox="1">
            <a:spLocks noGrp="1"/>
          </p:cNvSpPr>
          <p:nvPr>
            <p:ph idx="1"/>
          </p:nvPr>
        </p:nvSpPr>
        <p:spPr>
          <a:xfrm>
            <a:off x="457200" y="1428746"/>
            <a:ext cx="8229600" cy="1123890"/>
          </a:xfrm>
          <a:prstGeom prst="rect">
            <a:avLst/>
          </a:prstGeom>
        </p:spPr>
        <p:txBody>
          <a:bodyPr lIns="91425" tIns="91425" rIns="91425" bIns="91425" anchor="t" anchorCtr="0">
            <a:noAutofit/>
          </a:bodyPr>
          <a:lstStyle/>
          <a:p>
            <a:pPr marL="203200" indent="0" algn="ctr">
              <a:spcBef>
                <a:spcPts val="0"/>
              </a:spcBef>
              <a:buNone/>
            </a:pPr>
            <a:r>
              <a:rPr lang="en" sz="3000" dirty="0">
                <a:ea typeface="Calibri Regular" charset="0"/>
                <a:cs typeface="Calibri Regular" charset="0"/>
                <a:sym typeface="Shadows Into Light"/>
              </a:rPr>
              <a:t>Check the below </a:t>
            </a:r>
            <a:r>
              <a:rPr lang="en" sz="3000" dirty="0" err="1">
                <a:ea typeface="Calibri Regular" charset="0"/>
                <a:cs typeface="Calibri Regular" charset="0"/>
                <a:sym typeface="Shadows Into Light"/>
              </a:rPr>
              <a:t>untypable</a:t>
            </a:r>
            <a:r>
              <a:rPr lang="en" sz="3000" dirty="0">
                <a:ea typeface="Calibri Regular" charset="0"/>
                <a:cs typeface="Calibri Regular" charset="0"/>
                <a:sym typeface="Shadows Into Light"/>
              </a:rPr>
              <a:t> programs that can</a:t>
            </a:r>
            <a:br>
              <a:rPr lang="en-US" sz="3000" dirty="0">
                <a:ea typeface="Calibri Regular" charset="0"/>
                <a:cs typeface="Calibri Regular" charset="0"/>
                <a:sym typeface="Shadows Into Light"/>
              </a:rPr>
            </a:br>
            <a:r>
              <a:rPr lang="en" sz="3000" dirty="0">
                <a:ea typeface="Calibri Regular" charset="0"/>
                <a:cs typeface="Calibri Regular" charset="0"/>
                <a:sym typeface="Shadows Into Light"/>
              </a:rPr>
              <a:t>“go wrong”:</a:t>
            </a:r>
          </a:p>
        </p:txBody>
      </p:sp>
      <p:sp>
        <p:nvSpPr>
          <p:cNvPr id="12" name="Shape 534"/>
          <p:cNvSpPr/>
          <p:nvPr/>
        </p:nvSpPr>
        <p:spPr>
          <a:xfrm>
            <a:off x="7811191" y="3400220"/>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buSzPct val="42307"/>
            </a:pPr>
            <a:endParaRPr lang="en" sz="2600" dirty="0">
              <a:solidFill>
                <a:schemeClr val="dk1"/>
              </a:solidFill>
            </a:endParaRPr>
          </a:p>
        </p:txBody>
      </p:sp>
      <p:sp>
        <p:nvSpPr>
          <p:cNvPr id="13" name="Shape 535"/>
          <p:cNvSpPr/>
          <p:nvPr/>
        </p:nvSpPr>
        <p:spPr>
          <a:xfrm>
            <a:off x="7811191" y="3903684"/>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4" name="Shape 536"/>
          <p:cNvSpPr/>
          <p:nvPr/>
        </p:nvSpPr>
        <p:spPr>
          <a:xfrm>
            <a:off x="7793697" y="2901810"/>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buSzPct val="42307"/>
            </a:pPr>
            <a:endParaRPr lang="en" sz="2600" dirty="0">
              <a:solidFill>
                <a:schemeClr val="dk1"/>
              </a:solidFill>
            </a:endParaRPr>
          </a:p>
        </p:txBody>
      </p:sp>
      <p:sp>
        <p:nvSpPr>
          <p:cNvPr id="15" name="Shape 537"/>
          <p:cNvSpPr/>
          <p:nvPr/>
        </p:nvSpPr>
        <p:spPr>
          <a:xfrm>
            <a:off x="7811191" y="4765600"/>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graphicFrame>
        <p:nvGraphicFramePr>
          <p:cNvPr id="531" name="Shape 531"/>
          <p:cNvGraphicFramePr/>
          <p:nvPr>
            <p:extLst>
              <p:ext uri="{D42A27DB-BD31-4B8C-83A1-F6EECF244321}">
                <p14:modId xmlns:p14="http://schemas.microsoft.com/office/powerpoint/2010/main" val="2045626871"/>
              </p:ext>
            </p:extLst>
          </p:nvPr>
        </p:nvGraphicFramePr>
        <p:xfrm>
          <a:off x="442916" y="2781300"/>
          <a:ext cx="8167288" cy="3078360"/>
        </p:xfrm>
        <a:graphic>
          <a:graphicData uri="http://schemas.openxmlformats.org/drawingml/2006/table">
            <a:tbl>
              <a:tblPr>
                <a:noFill/>
                <a:tableStyleId>{C55E6384-41DA-4BAB-8C79-24F2DDEFDE26}</a:tableStyleId>
              </a:tblPr>
              <a:tblGrid>
                <a:gridCol w="6858000">
                  <a:extLst>
                    <a:ext uri="{9D8B030D-6E8A-4147-A177-3AD203B41FA5}">
                      <a16:colId xmlns:a16="http://schemas.microsoft.com/office/drawing/2014/main" val="20000"/>
                    </a:ext>
                  </a:extLst>
                </a:gridCol>
                <a:gridCol w="1309288">
                  <a:extLst>
                    <a:ext uri="{9D8B030D-6E8A-4147-A177-3AD203B41FA5}">
                      <a16:colId xmlns:a16="http://schemas.microsoft.com/office/drawing/2014/main" val="20001"/>
                    </a:ext>
                  </a:extLst>
                </a:gridCol>
              </a:tblGrid>
              <a:tr h="504900">
                <a:tc>
                  <a:txBody>
                    <a:bodyPr/>
                    <a:lstStyle/>
                    <a:p>
                      <a:pPr lvl="0" rtl="0">
                        <a:spcBef>
                          <a:spcPts val="0"/>
                        </a:spcBef>
                        <a:buNone/>
                      </a:pPr>
                      <a:r>
                        <a:rPr lang="en" sz="2200">
                          <a:solidFill>
                            <a:schemeClr val="dk1"/>
                          </a:solidFill>
                          <a:latin typeface="Consolas"/>
                          <a:ea typeface="Consolas"/>
                          <a:cs typeface="Consolas"/>
                          <a:sym typeface="Consolas"/>
                        </a:rPr>
                        <a:t> 42 (λ x:int =&gt; (x + 5))</a:t>
                      </a:r>
                    </a:p>
                  </a:txBody>
                  <a:tcPr marL="91425" marR="91425" marT="91425" marB="91425"/>
                </a:tc>
                <a:tc>
                  <a:txBody>
                    <a:bodyPr/>
                    <a:lstStyle/>
                    <a:p>
                      <a:pPr lvl="0" rtl="0">
                        <a:spcBef>
                          <a:spcPts val="0"/>
                        </a:spcBef>
                        <a:buNone/>
                      </a:pPr>
                      <a:endParaRPr sz="2200"/>
                    </a:p>
                  </a:txBody>
                  <a:tcPr marL="91425" marR="91425" marT="91425" marB="91425"/>
                </a:tc>
                <a:extLst>
                  <a:ext uri="{0D108BD9-81ED-4DB2-BD59-A6C34878D82A}">
                    <a16:rowId xmlns:a16="http://schemas.microsoft.com/office/drawing/2014/main" val="10000"/>
                  </a:ext>
                </a:extLst>
              </a:tr>
              <a:tr h="504900">
                <a:tc>
                  <a:txBody>
                    <a:bodyPr/>
                    <a:lstStyle/>
                    <a:p>
                      <a:pPr lvl="0" rtl="0">
                        <a:spcBef>
                          <a:spcPts val="0"/>
                        </a:spcBef>
                        <a:buNone/>
                      </a:pPr>
                      <a:r>
                        <a:rPr lang="en" sz="2200" dirty="0">
                          <a:solidFill>
                            <a:schemeClr val="dk1"/>
                          </a:solidFill>
                          <a:latin typeface="Consolas"/>
                          <a:ea typeface="Consolas"/>
                          <a:cs typeface="Consolas"/>
                          <a:sym typeface="Consolas"/>
                        </a:rPr>
                        <a:t> (</a:t>
                      </a:r>
                      <a:r>
                        <a:rPr lang="en" sz="2200" dirty="0" err="1">
                          <a:solidFill>
                            <a:schemeClr val="dk1"/>
                          </a:solidFill>
                          <a:latin typeface="Consolas"/>
                          <a:ea typeface="Consolas"/>
                          <a:cs typeface="Consolas"/>
                          <a:sym typeface="Consolas"/>
                        </a:rPr>
                        <a:t>λ</a:t>
                      </a:r>
                      <a:r>
                        <a:rPr lang="en" sz="2200" dirty="0">
                          <a:solidFill>
                            <a:schemeClr val="dk1"/>
                          </a:solidFill>
                          <a:latin typeface="Consolas"/>
                          <a:ea typeface="Consolas"/>
                          <a:cs typeface="Consolas"/>
                          <a:sym typeface="Consolas"/>
                        </a:rPr>
                        <a:t> </a:t>
                      </a:r>
                      <a:r>
                        <a:rPr lang="en" sz="2200" dirty="0" err="1">
                          <a:solidFill>
                            <a:schemeClr val="dk1"/>
                          </a:solidFill>
                          <a:latin typeface="Consolas"/>
                          <a:ea typeface="Consolas"/>
                          <a:cs typeface="Consolas"/>
                          <a:sym typeface="Consolas"/>
                        </a:rPr>
                        <a:t>x:int</a:t>
                      </a:r>
                      <a:r>
                        <a:rPr lang="en" sz="2200" dirty="0">
                          <a:solidFill>
                            <a:schemeClr val="dk1"/>
                          </a:solidFill>
                          <a:latin typeface="Consolas"/>
                          <a:ea typeface="Consolas"/>
                          <a:cs typeface="Consolas"/>
                          <a:sym typeface="Consolas"/>
                        </a:rPr>
                        <a:t> =&gt; x) + 1</a:t>
                      </a:r>
                    </a:p>
                  </a:txBody>
                  <a:tcPr marL="91425" marR="91425" marT="91425" marB="91425"/>
                </a:tc>
                <a:tc>
                  <a:txBody>
                    <a:bodyPr/>
                    <a:lstStyle/>
                    <a:p>
                      <a:pPr lvl="0" rtl="0">
                        <a:spcBef>
                          <a:spcPts val="0"/>
                        </a:spcBef>
                        <a:buClr>
                          <a:srgbClr val="000000"/>
                        </a:buClr>
                        <a:buSzPct val="78571"/>
                        <a:buFont typeface="Arial"/>
                        <a:buNone/>
                      </a:pPr>
                      <a:endParaRPr sz="2200"/>
                    </a:p>
                  </a:txBody>
                  <a:tcPr marL="91425" marR="91425" marT="91425" marB="91425"/>
                </a:tc>
                <a:extLst>
                  <a:ext uri="{0D108BD9-81ED-4DB2-BD59-A6C34878D82A}">
                    <a16:rowId xmlns:a16="http://schemas.microsoft.com/office/drawing/2014/main" val="10001"/>
                  </a:ext>
                </a:extLst>
              </a:tr>
              <a:tr h="457350">
                <a:tc>
                  <a:txBody>
                    <a:bodyPr/>
                    <a:lstStyle/>
                    <a:p>
                      <a:pPr lvl="0" rtl="0">
                        <a:spcBef>
                          <a:spcPts val="0"/>
                        </a:spcBef>
                        <a:buNone/>
                      </a:pPr>
                      <a:r>
                        <a:rPr lang="en" sz="2200" dirty="0">
                          <a:latin typeface="Consolas"/>
                          <a:ea typeface="Consolas"/>
                          <a:cs typeface="Consolas"/>
                          <a:sym typeface="Consolas"/>
                        </a:rPr>
                        <a:t> if (true) then 1 else ((</a:t>
                      </a:r>
                      <a:r>
                        <a:rPr lang="en" sz="2200" dirty="0" err="1">
                          <a:latin typeface="Consolas"/>
                          <a:ea typeface="Consolas"/>
                          <a:cs typeface="Consolas"/>
                          <a:sym typeface="Consolas"/>
                        </a:rPr>
                        <a:t>λ</a:t>
                      </a:r>
                      <a:r>
                        <a:rPr lang="en" sz="2200" dirty="0">
                          <a:latin typeface="Consolas"/>
                          <a:ea typeface="Consolas"/>
                          <a:cs typeface="Consolas"/>
                          <a:sym typeface="Consolas"/>
                        </a:rPr>
                        <a:t> </a:t>
                      </a:r>
                      <a:r>
                        <a:rPr lang="en" sz="2200" dirty="0" err="1">
                          <a:latin typeface="Consolas"/>
                          <a:ea typeface="Consolas"/>
                          <a:cs typeface="Consolas"/>
                          <a:sym typeface="Consolas"/>
                        </a:rPr>
                        <a:t>x:int</a:t>
                      </a:r>
                      <a:r>
                        <a:rPr lang="en" sz="2200" dirty="0">
                          <a:latin typeface="Consolas"/>
                          <a:ea typeface="Consolas"/>
                          <a:cs typeface="Consolas"/>
                          <a:sym typeface="Consolas"/>
                        </a:rPr>
                        <a:t> =&gt; x) + 1)</a:t>
                      </a:r>
                    </a:p>
                  </a:txBody>
                  <a:tcPr marL="91425" marR="91425" marT="91425" marB="91425"/>
                </a:tc>
                <a:tc>
                  <a:txBody>
                    <a:bodyPr/>
                    <a:lstStyle/>
                    <a:p>
                      <a:pPr lvl="0" rtl="0">
                        <a:spcBef>
                          <a:spcPts val="0"/>
                        </a:spcBef>
                        <a:buClr>
                          <a:schemeClr val="dk1"/>
                        </a:buClr>
                        <a:buSzPct val="78571"/>
                        <a:buFont typeface="Arial"/>
                        <a:buNone/>
                      </a:pPr>
                      <a:endParaRPr sz="2200"/>
                    </a:p>
                  </a:txBody>
                  <a:tcPr marL="91425" marR="91425" marT="91425" marB="91425"/>
                </a:tc>
                <a:extLst>
                  <a:ext uri="{0D108BD9-81ED-4DB2-BD59-A6C34878D82A}">
                    <a16:rowId xmlns:a16="http://schemas.microsoft.com/office/drawing/2014/main" val="10002"/>
                  </a:ext>
                </a:extLst>
              </a:tr>
              <a:tr h="457350">
                <a:tc>
                  <a:txBody>
                    <a:bodyPr/>
                    <a:lstStyle/>
                    <a:p>
                      <a:pPr lvl="0" rtl="0">
                        <a:spcBef>
                          <a:spcPts val="0"/>
                        </a:spcBef>
                        <a:buNone/>
                      </a:pPr>
                      <a:r>
                        <a:rPr lang="en" sz="2200">
                          <a:latin typeface="Consolas"/>
                          <a:ea typeface="Consolas"/>
                          <a:cs typeface="Consolas"/>
                          <a:sym typeface="Consolas"/>
                        </a:rPr>
                        <a:t> (if (c != 0) then </a:t>
                      </a:r>
                      <a:r>
                        <a:rPr lang="en" sz="2200">
                          <a:solidFill>
                            <a:schemeClr val="dk1"/>
                          </a:solidFill>
                          <a:latin typeface="Consolas"/>
                          <a:ea typeface="Consolas"/>
                          <a:cs typeface="Consolas"/>
                          <a:sym typeface="Consolas"/>
                        </a:rPr>
                        <a:t>(λ x:int =&gt; x)</a:t>
                      </a:r>
                      <a:br>
                        <a:rPr lang="en" sz="2200">
                          <a:solidFill>
                            <a:schemeClr val="dk1"/>
                          </a:solidFill>
                          <a:latin typeface="Consolas"/>
                          <a:ea typeface="Consolas"/>
                          <a:cs typeface="Consolas"/>
                          <a:sym typeface="Consolas"/>
                        </a:rPr>
                      </a:br>
                      <a:r>
                        <a:rPr lang="en" sz="2200">
                          <a:solidFill>
                            <a:schemeClr val="dk1"/>
                          </a:solidFill>
                          <a:latin typeface="Consolas"/>
                          <a:ea typeface="Consolas"/>
                          <a:cs typeface="Consolas"/>
                          <a:sym typeface="Consolas"/>
                        </a:rPr>
                        <a:t>              else (λ x:int-&gt;int =&gt; (x 1)))</a:t>
                      </a:r>
                      <a:br>
                        <a:rPr lang="en" sz="2200">
                          <a:solidFill>
                            <a:schemeClr val="dk1"/>
                          </a:solidFill>
                          <a:latin typeface="Consolas"/>
                          <a:ea typeface="Consolas"/>
                          <a:cs typeface="Consolas"/>
                          <a:sym typeface="Consolas"/>
                        </a:rPr>
                      </a:br>
                      <a:r>
                        <a:rPr lang="en" sz="2200">
                          <a:solidFill>
                            <a:schemeClr val="dk1"/>
                          </a:solidFill>
                          <a:latin typeface="Consolas"/>
                          <a:ea typeface="Consolas"/>
                          <a:cs typeface="Consolas"/>
                          <a:sym typeface="Consolas"/>
                        </a:rPr>
                        <a:t> (if (c != 0) then 1</a:t>
                      </a:r>
                      <a:br>
                        <a:rPr lang="en" sz="2200">
                          <a:solidFill>
                            <a:schemeClr val="dk1"/>
                          </a:solidFill>
                          <a:latin typeface="Consolas"/>
                          <a:ea typeface="Consolas"/>
                          <a:cs typeface="Consolas"/>
                          <a:sym typeface="Consolas"/>
                        </a:rPr>
                      </a:br>
                      <a:r>
                        <a:rPr lang="en" sz="2200">
                          <a:solidFill>
                            <a:schemeClr val="dk1"/>
                          </a:solidFill>
                          <a:latin typeface="Consolas"/>
                          <a:ea typeface="Consolas"/>
                          <a:cs typeface="Consolas"/>
                          <a:sym typeface="Consolas"/>
                        </a:rPr>
                        <a:t>              else (λ z:int =&gt; z))</a:t>
                      </a:r>
                    </a:p>
                  </a:txBody>
                  <a:tcPr marL="91425" marR="91425" marT="91425" marB="91425"/>
                </a:tc>
                <a:tc>
                  <a:txBody>
                    <a:bodyPr/>
                    <a:lstStyle/>
                    <a:p>
                      <a:pPr lvl="0" rtl="0">
                        <a:spcBef>
                          <a:spcPts val="0"/>
                        </a:spcBef>
                        <a:buNone/>
                      </a:pPr>
                      <a:endParaRPr sz="2200" dirty="0"/>
                    </a:p>
                  </a:txBody>
                  <a:tcPr marL="91425" marR="91425" marT="91425" marB="91425"/>
                </a:tc>
                <a:extLst>
                  <a:ext uri="{0D108BD9-81ED-4DB2-BD59-A6C34878D82A}">
                    <a16:rowId xmlns:a16="http://schemas.microsoft.com/office/drawing/2014/main" val="10003"/>
                  </a:ext>
                </a:extLst>
              </a:tr>
            </a:tbl>
          </a:graphicData>
        </a:graphic>
      </p:graphicFrame>
      <p:sp>
        <p:nvSpPr>
          <p:cNvPr id="532" name="Shape 532"/>
          <p:cNvSpPr txBox="1">
            <a:spLocks noGrp="1"/>
          </p:cNvSpPr>
          <p:nvPr>
            <p:ph type="title"/>
          </p:nvPr>
        </p:nvSpPr>
        <p:spPr>
          <a:prstGeom prst="rect">
            <a:avLst/>
          </a:prstGeom>
        </p:spPr>
        <p:txBody>
          <a:bodyPr lIns="91425" tIns="91425" rIns="91425" bIns="91425" anchor="ctr" anchorCtr="0">
            <a:noAutofit/>
          </a:bodyPr>
          <a:lstStyle/>
          <a:p>
            <a:r>
              <a:rPr lang="en" dirty="0">
                <a:solidFill>
                  <a:schemeClr val="tx1"/>
                </a:solidFill>
                <a:ea typeface="Calibri Regular" charset="0"/>
                <a:cs typeface="Calibri Regular" charset="0"/>
                <a:sym typeface="Shadows Into Light"/>
              </a:rPr>
              <a:t>QUIZ: Properties of Type Systems</a:t>
            </a:r>
          </a:p>
        </p:txBody>
      </p:sp>
      <p:sp>
        <p:nvSpPr>
          <p:cNvPr id="533" name="Shape 533"/>
          <p:cNvSpPr txBox="1">
            <a:spLocks noGrp="1"/>
          </p:cNvSpPr>
          <p:nvPr>
            <p:ph idx="1"/>
          </p:nvPr>
        </p:nvSpPr>
        <p:spPr>
          <a:xfrm>
            <a:off x="457200" y="1428746"/>
            <a:ext cx="8229600" cy="1123890"/>
          </a:xfrm>
          <a:prstGeom prst="rect">
            <a:avLst/>
          </a:prstGeom>
        </p:spPr>
        <p:txBody>
          <a:bodyPr lIns="91425" tIns="91425" rIns="91425" bIns="91425" anchor="t" anchorCtr="0">
            <a:noAutofit/>
          </a:bodyPr>
          <a:lstStyle/>
          <a:p>
            <a:pPr marL="203200" indent="0" algn="ctr">
              <a:spcBef>
                <a:spcPts val="0"/>
              </a:spcBef>
              <a:buNone/>
            </a:pPr>
            <a:r>
              <a:rPr lang="en" sz="3000" dirty="0">
                <a:ea typeface="Calibri Regular" charset="0"/>
                <a:cs typeface="Calibri Regular" charset="0"/>
                <a:sym typeface="Shadows Into Light"/>
              </a:rPr>
              <a:t>Check the below </a:t>
            </a:r>
            <a:r>
              <a:rPr lang="en" sz="3000" dirty="0" err="1">
                <a:ea typeface="Calibri Regular" charset="0"/>
                <a:cs typeface="Calibri Regular" charset="0"/>
                <a:sym typeface="Shadows Into Light"/>
              </a:rPr>
              <a:t>untypable</a:t>
            </a:r>
            <a:r>
              <a:rPr lang="en" sz="3000" dirty="0">
                <a:ea typeface="Calibri Regular" charset="0"/>
                <a:cs typeface="Calibri Regular" charset="0"/>
                <a:sym typeface="Shadows Into Light"/>
              </a:rPr>
              <a:t> programs that can</a:t>
            </a:r>
            <a:br>
              <a:rPr lang="en-US" sz="3000" dirty="0">
                <a:ea typeface="Calibri Regular" charset="0"/>
                <a:cs typeface="Calibri Regular" charset="0"/>
                <a:sym typeface="Shadows Into Light"/>
              </a:rPr>
            </a:br>
            <a:r>
              <a:rPr lang="en" sz="3000" dirty="0">
                <a:ea typeface="Calibri Regular" charset="0"/>
                <a:cs typeface="Calibri Regular" charset="0"/>
                <a:sym typeface="Shadows Into Light"/>
              </a:rPr>
              <a:t>“go wrong”:</a:t>
            </a:r>
          </a:p>
        </p:txBody>
      </p:sp>
      <p:sp>
        <p:nvSpPr>
          <p:cNvPr id="534" name="Shape 534"/>
          <p:cNvSpPr/>
          <p:nvPr/>
        </p:nvSpPr>
        <p:spPr>
          <a:xfrm>
            <a:off x="7811191" y="3400220"/>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buSzPct val="42307"/>
            </a:pPr>
            <a:r>
              <a:rPr lang="en" sz="2600">
                <a:solidFill>
                  <a:schemeClr val="dk1"/>
                </a:solidFill>
              </a:rPr>
              <a:t>x</a:t>
            </a:r>
          </a:p>
        </p:txBody>
      </p:sp>
      <p:sp>
        <p:nvSpPr>
          <p:cNvPr id="535" name="Shape 535"/>
          <p:cNvSpPr/>
          <p:nvPr/>
        </p:nvSpPr>
        <p:spPr>
          <a:xfrm>
            <a:off x="7811191" y="3903684"/>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536" name="Shape 536"/>
          <p:cNvSpPr/>
          <p:nvPr/>
        </p:nvSpPr>
        <p:spPr>
          <a:xfrm>
            <a:off x="7793697" y="2901810"/>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buSzPct val="42307"/>
            </a:pPr>
            <a:r>
              <a:rPr lang="en" sz="2600">
                <a:solidFill>
                  <a:schemeClr val="dk1"/>
                </a:solidFill>
              </a:rPr>
              <a:t>x</a:t>
            </a:r>
          </a:p>
        </p:txBody>
      </p:sp>
      <p:sp>
        <p:nvSpPr>
          <p:cNvPr id="537" name="Shape 537"/>
          <p:cNvSpPr/>
          <p:nvPr/>
        </p:nvSpPr>
        <p:spPr>
          <a:xfrm>
            <a:off x="7811191" y="4765600"/>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graphicFrame>
        <p:nvGraphicFramePr>
          <p:cNvPr id="531" name="Shape 531"/>
          <p:cNvGraphicFramePr/>
          <p:nvPr>
            <p:extLst>
              <p:ext uri="{D42A27DB-BD31-4B8C-83A1-F6EECF244321}">
                <p14:modId xmlns:p14="http://schemas.microsoft.com/office/powerpoint/2010/main" val="2268183996"/>
              </p:ext>
            </p:extLst>
          </p:nvPr>
        </p:nvGraphicFramePr>
        <p:xfrm>
          <a:off x="442916" y="2781300"/>
          <a:ext cx="8167288" cy="3078360"/>
        </p:xfrm>
        <a:graphic>
          <a:graphicData uri="http://schemas.openxmlformats.org/drawingml/2006/table">
            <a:tbl>
              <a:tblPr>
                <a:noFill/>
                <a:tableStyleId>{C55E6384-41DA-4BAB-8C79-24F2DDEFDE26}</a:tableStyleId>
              </a:tblPr>
              <a:tblGrid>
                <a:gridCol w="6858000">
                  <a:extLst>
                    <a:ext uri="{9D8B030D-6E8A-4147-A177-3AD203B41FA5}">
                      <a16:colId xmlns:a16="http://schemas.microsoft.com/office/drawing/2014/main" val="20000"/>
                    </a:ext>
                  </a:extLst>
                </a:gridCol>
                <a:gridCol w="1309288">
                  <a:extLst>
                    <a:ext uri="{9D8B030D-6E8A-4147-A177-3AD203B41FA5}">
                      <a16:colId xmlns:a16="http://schemas.microsoft.com/office/drawing/2014/main" val="20001"/>
                    </a:ext>
                  </a:extLst>
                </a:gridCol>
              </a:tblGrid>
              <a:tr h="504900">
                <a:tc>
                  <a:txBody>
                    <a:bodyPr/>
                    <a:lstStyle/>
                    <a:p>
                      <a:pPr lvl="0" rtl="0">
                        <a:spcBef>
                          <a:spcPts val="0"/>
                        </a:spcBef>
                        <a:buNone/>
                      </a:pPr>
                      <a:r>
                        <a:rPr lang="en" sz="2200">
                          <a:solidFill>
                            <a:schemeClr val="dk1"/>
                          </a:solidFill>
                          <a:latin typeface="Consolas"/>
                          <a:ea typeface="Consolas"/>
                          <a:cs typeface="Consolas"/>
                          <a:sym typeface="Consolas"/>
                        </a:rPr>
                        <a:t> 42 (λ x:int =&gt; (x + 5))</a:t>
                      </a:r>
                    </a:p>
                  </a:txBody>
                  <a:tcPr marL="91425" marR="91425" marT="91425" marB="91425"/>
                </a:tc>
                <a:tc>
                  <a:txBody>
                    <a:bodyPr/>
                    <a:lstStyle/>
                    <a:p>
                      <a:pPr lvl="0" rtl="0">
                        <a:spcBef>
                          <a:spcPts val="0"/>
                        </a:spcBef>
                        <a:buNone/>
                      </a:pPr>
                      <a:endParaRPr sz="2200"/>
                    </a:p>
                  </a:txBody>
                  <a:tcPr marL="91425" marR="91425" marT="91425" marB="91425"/>
                </a:tc>
                <a:extLst>
                  <a:ext uri="{0D108BD9-81ED-4DB2-BD59-A6C34878D82A}">
                    <a16:rowId xmlns:a16="http://schemas.microsoft.com/office/drawing/2014/main" val="10000"/>
                  </a:ext>
                </a:extLst>
              </a:tr>
              <a:tr h="504900">
                <a:tc>
                  <a:txBody>
                    <a:bodyPr/>
                    <a:lstStyle/>
                    <a:p>
                      <a:pPr lvl="0" rtl="0">
                        <a:spcBef>
                          <a:spcPts val="0"/>
                        </a:spcBef>
                        <a:buNone/>
                      </a:pPr>
                      <a:r>
                        <a:rPr lang="en" sz="2200" dirty="0">
                          <a:solidFill>
                            <a:schemeClr val="dk1"/>
                          </a:solidFill>
                          <a:latin typeface="Consolas"/>
                          <a:ea typeface="Consolas"/>
                          <a:cs typeface="Consolas"/>
                          <a:sym typeface="Consolas"/>
                        </a:rPr>
                        <a:t> (</a:t>
                      </a:r>
                      <a:r>
                        <a:rPr lang="en" sz="2200" dirty="0" err="1">
                          <a:solidFill>
                            <a:schemeClr val="dk1"/>
                          </a:solidFill>
                          <a:latin typeface="Consolas"/>
                          <a:ea typeface="Consolas"/>
                          <a:cs typeface="Consolas"/>
                          <a:sym typeface="Consolas"/>
                        </a:rPr>
                        <a:t>λ</a:t>
                      </a:r>
                      <a:r>
                        <a:rPr lang="en" sz="2200" dirty="0">
                          <a:solidFill>
                            <a:schemeClr val="dk1"/>
                          </a:solidFill>
                          <a:latin typeface="Consolas"/>
                          <a:ea typeface="Consolas"/>
                          <a:cs typeface="Consolas"/>
                          <a:sym typeface="Consolas"/>
                        </a:rPr>
                        <a:t> </a:t>
                      </a:r>
                      <a:r>
                        <a:rPr lang="en" sz="2200" dirty="0" err="1">
                          <a:solidFill>
                            <a:schemeClr val="dk1"/>
                          </a:solidFill>
                          <a:latin typeface="Consolas"/>
                          <a:ea typeface="Consolas"/>
                          <a:cs typeface="Consolas"/>
                          <a:sym typeface="Consolas"/>
                        </a:rPr>
                        <a:t>x:int</a:t>
                      </a:r>
                      <a:r>
                        <a:rPr lang="en" sz="2200" dirty="0">
                          <a:solidFill>
                            <a:schemeClr val="dk1"/>
                          </a:solidFill>
                          <a:latin typeface="Consolas"/>
                          <a:ea typeface="Consolas"/>
                          <a:cs typeface="Consolas"/>
                          <a:sym typeface="Consolas"/>
                        </a:rPr>
                        <a:t> =&gt; x) + 1</a:t>
                      </a:r>
                    </a:p>
                  </a:txBody>
                  <a:tcPr marL="91425" marR="91425" marT="91425" marB="91425"/>
                </a:tc>
                <a:tc>
                  <a:txBody>
                    <a:bodyPr/>
                    <a:lstStyle/>
                    <a:p>
                      <a:pPr lvl="0" rtl="0">
                        <a:spcBef>
                          <a:spcPts val="0"/>
                        </a:spcBef>
                        <a:buClr>
                          <a:srgbClr val="000000"/>
                        </a:buClr>
                        <a:buSzPct val="78571"/>
                        <a:buFont typeface="Arial"/>
                        <a:buNone/>
                      </a:pPr>
                      <a:endParaRPr sz="2200"/>
                    </a:p>
                  </a:txBody>
                  <a:tcPr marL="91425" marR="91425" marT="91425" marB="91425"/>
                </a:tc>
                <a:extLst>
                  <a:ext uri="{0D108BD9-81ED-4DB2-BD59-A6C34878D82A}">
                    <a16:rowId xmlns:a16="http://schemas.microsoft.com/office/drawing/2014/main" val="10001"/>
                  </a:ext>
                </a:extLst>
              </a:tr>
              <a:tr h="457350">
                <a:tc>
                  <a:txBody>
                    <a:bodyPr/>
                    <a:lstStyle/>
                    <a:p>
                      <a:pPr lvl="0" rtl="0">
                        <a:spcBef>
                          <a:spcPts val="0"/>
                        </a:spcBef>
                        <a:buNone/>
                      </a:pPr>
                      <a:r>
                        <a:rPr lang="en" sz="2200" dirty="0">
                          <a:latin typeface="Consolas"/>
                          <a:ea typeface="Consolas"/>
                          <a:cs typeface="Consolas"/>
                          <a:sym typeface="Consolas"/>
                        </a:rPr>
                        <a:t> if (true) then 1 else ((</a:t>
                      </a:r>
                      <a:r>
                        <a:rPr lang="en" sz="2200" dirty="0" err="1">
                          <a:latin typeface="Consolas"/>
                          <a:ea typeface="Consolas"/>
                          <a:cs typeface="Consolas"/>
                          <a:sym typeface="Consolas"/>
                        </a:rPr>
                        <a:t>λ</a:t>
                      </a:r>
                      <a:r>
                        <a:rPr lang="en" sz="2200" dirty="0">
                          <a:latin typeface="Consolas"/>
                          <a:ea typeface="Consolas"/>
                          <a:cs typeface="Consolas"/>
                          <a:sym typeface="Consolas"/>
                        </a:rPr>
                        <a:t> </a:t>
                      </a:r>
                      <a:r>
                        <a:rPr lang="en" sz="2200" dirty="0" err="1">
                          <a:latin typeface="Consolas"/>
                          <a:ea typeface="Consolas"/>
                          <a:cs typeface="Consolas"/>
                          <a:sym typeface="Consolas"/>
                        </a:rPr>
                        <a:t>x:int</a:t>
                      </a:r>
                      <a:r>
                        <a:rPr lang="en" sz="2200" dirty="0">
                          <a:latin typeface="Consolas"/>
                          <a:ea typeface="Consolas"/>
                          <a:cs typeface="Consolas"/>
                          <a:sym typeface="Consolas"/>
                        </a:rPr>
                        <a:t> =&gt; x) + 1)</a:t>
                      </a:r>
                    </a:p>
                  </a:txBody>
                  <a:tcPr marL="91425" marR="91425" marT="91425" marB="91425"/>
                </a:tc>
                <a:tc>
                  <a:txBody>
                    <a:bodyPr/>
                    <a:lstStyle/>
                    <a:p>
                      <a:pPr lvl="0" rtl="0">
                        <a:spcBef>
                          <a:spcPts val="0"/>
                        </a:spcBef>
                        <a:buClr>
                          <a:schemeClr val="dk1"/>
                        </a:buClr>
                        <a:buSzPct val="78571"/>
                        <a:buFont typeface="Arial"/>
                        <a:buNone/>
                      </a:pPr>
                      <a:endParaRPr sz="2200"/>
                    </a:p>
                  </a:txBody>
                  <a:tcPr marL="91425" marR="91425" marT="91425" marB="91425"/>
                </a:tc>
                <a:extLst>
                  <a:ext uri="{0D108BD9-81ED-4DB2-BD59-A6C34878D82A}">
                    <a16:rowId xmlns:a16="http://schemas.microsoft.com/office/drawing/2014/main" val="10002"/>
                  </a:ext>
                </a:extLst>
              </a:tr>
              <a:tr h="457350">
                <a:tc>
                  <a:txBody>
                    <a:bodyPr/>
                    <a:lstStyle/>
                    <a:p>
                      <a:pPr lvl="0" rtl="0">
                        <a:spcBef>
                          <a:spcPts val="0"/>
                        </a:spcBef>
                        <a:buNone/>
                      </a:pPr>
                      <a:r>
                        <a:rPr lang="en" sz="2200">
                          <a:latin typeface="Consolas"/>
                          <a:ea typeface="Consolas"/>
                          <a:cs typeface="Consolas"/>
                          <a:sym typeface="Consolas"/>
                        </a:rPr>
                        <a:t> (if (c != 0) then </a:t>
                      </a:r>
                      <a:r>
                        <a:rPr lang="en" sz="2200">
                          <a:solidFill>
                            <a:schemeClr val="dk1"/>
                          </a:solidFill>
                          <a:latin typeface="Consolas"/>
                          <a:ea typeface="Consolas"/>
                          <a:cs typeface="Consolas"/>
                          <a:sym typeface="Consolas"/>
                        </a:rPr>
                        <a:t>(λ x:int =&gt; x)</a:t>
                      </a:r>
                      <a:br>
                        <a:rPr lang="en" sz="2200">
                          <a:solidFill>
                            <a:schemeClr val="dk1"/>
                          </a:solidFill>
                          <a:latin typeface="Consolas"/>
                          <a:ea typeface="Consolas"/>
                          <a:cs typeface="Consolas"/>
                          <a:sym typeface="Consolas"/>
                        </a:rPr>
                      </a:br>
                      <a:r>
                        <a:rPr lang="en" sz="2200">
                          <a:solidFill>
                            <a:schemeClr val="dk1"/>
                          </a:solidFill>
                          <a:latin typeface="Consolas"/>
                          <a:ea typeface="Consolas"/>
                          <a:cs typeface="Consolas"/>
                          <a:sym typeface="Consolas"/>
                        </a:rPr>
                        <a:t>              else (λ x:int-&gt;int =&gt; (x 1)))</a:t>
                      </a:r>
                      <a:br>
                        <a:rPr lang="en" sz="2200">
                          <a:solidFill>
                            <a:schemeClr val="dk1"/>
                          </a:solidFill>
                          <a:latin typeface="Consolas"/>
                          <a:ea typeface="Consolas"/>
                          <a:cs typeface="Consolas"/>
                          <a:sym typeface="Consolas"/>
                        </a:rPr>
                      </a:br>
                      <a:r>
                        <a:rPr lang="en" sz="2200">
                          <a:solidFill>
                            <a:schemeClr val="dk1"/>
                          </a:solidFill>
                          <a:latin typeface="Consolas"/>
                          <a:ea typeface="Consolas"/>
                          <a:cs typeface="Consolas"/>
                          <a:sym typeface="Consolas"/>
                        </a:rPr>
                        <a:t> (if (c != 0) then 1</a:t>
                      </a:r>
                      <a:br>
                        <a:rPr lang="en" sz="2200">
                          <a:solidFill>
                            <a:schemeClr val="dk1"/>
                          </a:solidFill>
                          <a:latin typeface="Consolas"/>
                          <a:ea typeface="Consolas"/>
                          <a:cs typeface="Consolas"/>
                          <a:sym typeface="Consolas"/>
                        </a:rPr>
                      </a:br>
                      <a:r>
                        <a:rPr lang="en" sz="2200">
                          <a:solidFill>
                            <a:schemeClr val="dk1"/>
                          </a:solidFill>
                          <a:latin typeface="Consolas"/>
                          <a:ea typeface="Consolas"/>
                          <a:cs typeface="Consolas"/>
                          <a:sym typeface="Consolas"/>
                        </a:rPr>
                        <a:t>              else (λ z:int =&gt; z))</a:t>
                      </a:r>
                    </a:p>
                  </a:txBody>
                  <a:tcPr marL="91425" marR="91425" marT="91425" marB="91425"/>
                </a:tc>
                <a:tc>
                  <a:txBody>
                    <a:bodyPr/>
                    <a:lstStyle/>
                    <a:p>
                      <a:pPr lvl="0" rtl="0">
                        <a:spcBef>
                          <a:spcPts val="0"/>
                        </a:spcBef>
                        <a:buNone/>
                      </a:pPr>
                      <a:endParaRPr sz="2200" dirty="0"/>
                    </a:p>
                  </a:txBody>
                  <a:tcPr marL="91425" marR="91425" marT="91425" marB="91425"/>
                </a:tc>
                <a:extLst>
                  <a:ext uri="{0D108BD9-81ED-4DB2-BD59-A6C34878D82A}">
                    <a16:rowId xmlns:a16="http://schemas.microsoft.com/office/drawing/2014/main" val="10003"/>
                  </a:ext>
                </a:extLst>
              </a:tr>
            </a:tbl>
          </a:graphicData>
        </a:graphic>
      </p:graphicFrame>
      <p:sp>
        <p:nvSpPr>
          <p:cNvPr id="532" name="Shape 532"/>
          <p:cNvSpPr txBox="1">
            <a:spLocks noGrp="1"/>
          </p:cNvSpPr>
          <p:nvPr>
            <p:ph type="title"/>
          </p:nvPr>
        </p:nvSpPr>
        <p:spPr>
          <a:prstGeom prst="rect">
            <a:avLst/>
          </a:prstGeom>
        </p:spPr>
        <p:txBody>
          <a:bodyPr lIns="91425" tIns="91425" rIns="91425" bIns="91425" anchor="ctr" anchorCtr="0">
            <a:noAutofit/>
          </a:bodyPr>
          <a:lstStyle/>
          <a:p>
            <a:r>
              <a:rPr lang="en" dirty="0">
                <a:solidFill>
                  <a:schemeClr val="tx1"/>
                </a:solidFill>
                <a:ea typeface="Calibri Regular" charset="0"/>
                <a:cs typeface="Calibri Regular" charset="0"/>
                <a:sym typeface="Shadows Into Light"/>
              </a:rPr>
              <a:t>QUIZ: Properties of Type Systems</a:t>
            </a:r>
          </a:p>
        </p:txBody>
      </p:sp>
      <p:sp>
        <p:nvSpPr>
          <p:cNvPr id="533" name="Shape 533"/>
          <p:cNvSpPr txBox="1">
            <a:spLocks noGrp="1"/>
          </p:cNvSpPr>
          <p:nvPr>
            <p:ph idx="1"/>
          </p:nvPr>
        </p:nvSpPr>
        <p:spPr>
          <a:xfrm>
            <a:off x="457200" y="1428746"/>
            <a:ext cx="8229600" cy="1123890"/>
          </a:xfrm>
          <a:prstGeom prst="rect">
            <a:avLst/>
          </a:prstGeom>
        </p:spPr>
        <p:txBody>
          <a:bodyPr lIns="91425" tIns="91425" rIns="91425" bIns="91425" anchor="t" anchorCtr="0">
            <a:noAutofit/>
          </a:bodyPr>
          <a:lstStyle/>
          <a:p>
            <a:pPr marL="203200" indent="0" algn="ctr">
              <a:spcBef>
                <a:spcPts val="0"/>
              </a:spcBef>
              <a:buNone/>
            </a:pPr>
            <a:r>
              <a:rPr lang="en" sz="3000" dirty="0">
                <a:ea typeface="Calibri Regular" charset="0"/>
                <a:cs typeface="Calibri Regular" charset="0"/>
                <a:sym typeface="Shadows Into Light"/>
              </a:rPr>
              <a:t>Check the below </a:t>
            </a:r>
            <a:r>
              <a:rPr lang="en" sz="3000" dirty="0" err="1">
                <a:ea typeface="Calibri Regular" charset="0"/>
                <a:cs typeface="Calibri Regular" charset="0"/>
                <a:sym typeface="Shadows Into Light"/>
              </a:rPr>
              <a:t>untypable</a:t>
            </a:r>
            <a:r>
              <a:rPr lang="en" sz="3000" dirty="0">
                <a:ea typeface="Calibri Regular" charset="0"/>
                <a:cs typeface="Calibri Regular" charset="0"/>
                <a:sym typeface="Shadows Into Light"/>
              </a:rPr>
              <a:t> programs that can</a:t>
            </a:r>
            <a:br>
              <a:rPr lang="en-US" sz="3000" dirty="0">
                <a:ea typeface="Calibri Regular" charset="0"/>
                <a:cs typeface="Calibri Regular" charset="0"/>
                <a:sym typeface="Shadows Into Light"/>
              </a:rPr>
            </a:br>
            <a:r>
              <a:rPr lang="en" sz="3000" dirty="0">
                <a:ea typeface="Calibri Regular" charset="0"/>
                <a:cs typeface="Calibri Regular" charset="0"/>
                <a:sym typeface="Shadows Into Light"/>
              </a:rPr>
              <a:t>“go wrong”:</a:t>
            </a:r>
          </a:p>
        </p:txBody>
      </p:sp>
      <p:sp>
        <p:nvSpPr>
          <p:cNvPr id="534" name="Shape 534"/>
          <p:cNvSpPr/>
          <p:nvPr/>
        </p:nvSpPr>
        <p:spPr>
          <a:xfrm>
            <a:off x="7811191" y="3400220"/>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buSzPct val="42307"/>
            </a:pPr>
            <a:r>
              <a:rPr lang="en" sz="2600">
                <a:solidFill>
                  <a:schemeClr val="dk1"/>
                </a:solidFill>
              </a:rPr>
              <a:t>x</a:t>
            </a:r>
          </a:p>
        </p:txBody>
      </p:sp>
      <p:sp>
        <p:nvSpPr>
          <p:cNvPr id="535" name="Shape 535"/>
          <p:cNvSpPr/>
          <p:nvPr/>
        </p:nvSpPr>
        <p:spPr>
          <a:xfrm>
            <a:off x="7811191" y="3903684"/>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536" name="Shape 536"/>
          <p:cNvSpPr/>
          <p:nvPr/>
        </p:nvSpPr>
        <p:spPr>
          <a:xfrm>
            <a:off x="7793697" y="2901810"/>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buSzPct val="42307"/>
            </a:pPr>
            <a:r>
              <a:rPr lang="en" sz="2600">
                <a:solidFill>
                  <a:schemeClr val="dk1"/>
                </a:solidFill>
              </a:rPr>
              <a:t>x</a:t>
            </a:r>
          </a:p>
        </p:txBody>
      </p:sp>
      <p:sp>
        <p:nvSpPr>
          <p:cNvPr id="537" name="Shape 537"/>
          <p:cNvSpPr/>
          <p:nvPr/>
        </p:nvSpPr>
        <p:spPr>
          <a:xfrm>
            <a:off x="7811191" y="4765600"/>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Tree>
    <p:extLst>
      <p:ext uri="{BB962C8B-B14F-4D97-AF65-F5344CB8AC3E}">
        <p14:creationId xmlns:p14="http://schemas.microsoft.com/office/powerpoint/2010/main" val="464933488"/>
      </p:ext>
    </p:extLst>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3800" dirty="0">
                <a:solidFill>
                  <a:schemeClr val="tx1"/>
                </a:solidFill>
                <a:ea typeface="Calibri Regular" charset="0"/>
                <a:cs typeface="Calibri Regular" charset="0"/>
                <a:sym typeface="Shadows Into Light"/>
              </a:rPr>
              <a:t>Static Analyses Using Type Rules</a:t>
            </a:r>
          </a:p>
        </p:txBody>
      </p:sp>
      <p:sp>
        <p:nvSpPr>
          <p:cNvPr id="543" name="Shape 543"/>
          <p:cNvSpPr txBox="1"/>
          <p:nvPr/>
        </p:nvSpPr>
        <p:spPr>
          <a:xfrm>
            <a:off x="3382200" y="2335261"/>
            <a:ext cx="1931700" cy="590700"/>
          </a:xfrm>
          <a:prstGeom prst="rect">
            <a:avLst/>
          </a:prstGeom>
          <a:noFill/>
          <a:ln>
            <a:noFill/>
          </a:ln>
        </p:spPr>
        <p:txBody>
          <a:bodyPr lIns="91425" tIns="91425" rIns="91425" bIns="91425" anchor="t" anchorCtr="0">
            <a:noAutofit/>
          </a:bodyPr>
          <a:lstStyle/>
          <a:p>
            <a:r>
              <a:rPr lang="en" sz="1900" dirty="0">
                <a:solidFill>
                  <a:srgbClr val="0000FF"/>
                </a:solidFill>
                <a:latin typeface="Consolas"/>
                <a:ea typeface="Consolas"/>
                <a:cs typeface="Consolas"/>
                <a:sym typeface="Consolas"/>
              </a:rPr>
              <a:t>A1 |- e1 : t1</a:t>
            </a:r>
          </a:p>
        </p:txBody>
      </p:sp>
      <p:sp>
        <p:nvSpPr>
          <p:cNvPr id="544" name="Shape 544"/>
          <p:cNvSpPr txBox="1"/>
          <p:nvPr/>
        </p:nvSpPr>
        <p:spPr>
          <a:xfrm>
            <a:off x="3382200" y="2759325"/>
            <a:ext cx="2007900" cy="420900"/>
          </a:xfrm>
          <a:prstGeom prst="rect">
            <a:avLst/>
          </a:prstGeom>
          <a:noFill/>
          <a:ln>
            <a:noFill/>
          </a:ln>
        </p:spPr>
        <p:txBody>
          <a:bodyPr lIns="91425" tIns="91425" rIns="91425" bIns="91425" anchor="t" anchorCtr="0">
            <a:noAutofit/>
          </a:bodyPr>
          <a:lstStyle/>
          <a:p>
            <a:r>
              <a:rPr lang="en" sz="1900" dirty="0">
                <a:solidFill>
                  <a:srgbClr val="0000FF"/>
                </a:solidFill>
                <a:latin typeface="Consolas"/>
                <a:ea typeface="Consolas"/>
                <a:cs typeface="Consolas"/>
                <a:sym typeface="Consolas"/>
              </a:rPr>
              <a:t>A2 |- e2 : t2</a:t>
            </a:r>
          </a:p>
        </p:txBody>
      </p:sp>
      <p:cxnSp>
        <p:nvCxnSpPr>
          <p:cNvPr id="545" name="Shape 545"/>
          <p:cNvCxnSpPr/>
          <p:nvPr/>
        </p:nvCxnSpPr>
        <p:spPr>
          <a:xfrm flipV="1">
            <a:off x="3100388" y="3293699"/>
            <a:ext cx="2280399" cy="0"/>
          </a:xfrm>
          <a:prstGeom prst="straightConnector1">
            <a:avLst/>
          </a:prstGeom>
          <a:noFill/>
          <a:ln w="25400" cap="flat" cmpd="sng">
            <a:solidFill>
              <a:srgbClr val="0000FF"/>
            </a:solidFill>
            <a:prstDash val="solid"/>
            <a:round/>
            <a:headEnd type="none" w="lg" len="lg"/>
            <a:tailEnd type="none" w="lg" len="lg"/>
          </a:ln>
        </p:spPr>
      </p:cxnSp>
      <p:sp>
        <p:nvSpPr>
          <p:cNvPr id="546" name="Shape 546"/>
          <p:cNvSpPr txBox="1"/>
          <p:nvPr/>
        </p:nvSpPr>
        <p:spPr>
          <a:xfrm>
            <a:off x="3520925" y="3335596"/>
            <a:ext cx="1639500" cy="487499"/>
          </a:xfrm>
          <a:prstGeom prst="rect">
            <a:avLst/>
          </a:prstGeom>
          <a:noFill/>
          <a:ln>
            <a:noFill/>
          </a:ln>
        </p:spPr>
        <p:txBody>
          <a:bodyPr lIns="91425" tIns="91425" rIns="91425" bIns="91425" anchor="t" anchorCtr="0">
            <a:noAutofit/>
          </a:bodyPr>
          <a:lstStyle/>
          <a:p>
            <a:r>
              <a:rPr lang="en" sz="1900">
                <a:solidFill>
                  <a:srgbClr val="0000FF"/>
                </a:solidFill>
                <a:latin typeface="Consolas"/>
                <a:ea typeface="Consolas"/>
                <a:cs typeface="Consolas"/>
                <a:sym typeface="Consolas"/>
              </a:rPr>
              <a:t>A |- e : t</a:t>
            </a:r>
          </a:p>
        </p:txBody>
      </p:sp>
      <p:sp>
        <p:nvSpPr>
          <p:cNvPr id="547" name="Shape 547"/>
          <p:cNvSpPr txBox="1"/>
          <p:nvPr/>
        </p:nvSpPr>
        <p:spPr>
          <a:xfrm>
            <a:off x="460575" y="3581201"/>
            <a:ext cx="2154600" cy="1648024"/>
          </a:xfrm>
          <a:prstGeom prst="rect">
            <a:avLst/>
          </a:prstGeom>
          <a:noFill/>
          <a:ln w="9525" cap="flat" cmpd="sng">
            <a:solidFill>
              <a:srgbClr val="FF0000"/>
            </a:solidFill>
            <a:prstDash val="solid"/>
            <a:round/>
            <a:headEnd type="none" w="med" len="med"/>
            <a:tailEnd type="none" w="med" len="med"/>
          </a:ln>
        </p:spPr>
        <p:txBody>
          <a:bodyPr lIns="91425" tIns="91425" rIns="91425" bIns="91425" anchor="t" anchorCtr="0">
            <a:noAutofit/>
          </a:bodyPr>
          <a:lstStyle/>
          <a:p>
            <a:pPr algn="ctr"/>
            <a:r>
              <a:rPr lang="en" sz="2000" dirty="0">
                <a:latin typeface="+mn-lt"/>
                <a:ea typeface="Calibri Regular" charset="0"/>
                <a:cs typeface="Calibri Regular" charset="0"/>
                <a:sym typeface="Shadows Into Light"/>
              </a:rPr>
              <a:t>Assumptions needed for aspects of </a:t>
            </a:r>
            <a:r>
              <a:rPr lang="en" sz="2000" dirty="0">
                <a:solidFill>
                  <a:srgbClr val="0000FF"/>
                </a:solidFill>
                <a:latin typeface="+mn-lt"/>
                <a:ea typeface="Consolas"/>
                <a:cs typeface="Consolas"/>
                <a:sym typeface="Consolas"/>
              </a:rPr>
              <a:t>e</a:t>
            </a:r>
            <a:r>
              <a:rPr lang="en" sz="2000" dirty="0">
                <a:latin typeface="+mn-lt"/>
                <a:ea typeface="Calibri Regular" charset="0"/>
                <a:cs typeface="Calibri Regular" charset="0"/>
                <a:sym typeface="Shadows Into Light"/>
              </a:rPr>
              <a:t> that are determined by </a:t>
            </a:r>
            <a:r>
              <a:rPr lang="en" sz="2000" dirty="0">
                <a:solidFill>
                  <a:srgbClr val="0000FF"/>
                </a:solidFill>
                <a:latin typeface="+mn-lt"/>
                <a:ea typeface="Consolas"/>
                <a:cs typeface="Consolas"/>
                <a:sym typeface="Consolas"/>
              </a:rPr>
              <a:t>e</a:t>
            </a:r>
            <a:r>
              <a:rPr lang="en" sz="2000" dirty="0">
                <a:latin typeface="+mn-lt"/>
                <a:ea typeface="Calibri Regular" charset="0"/>
                <a:cs typeface="Calibri Regular" charset="0"/>
                <a:sym typeface="Shadows Into Light"/>
              </a:rPr>
              <a:t>’s environment</a:t>
            </a:r>
          </a:p>
        </p:txBody>
      </p:sp>
      <p:sp>
        <p:nvSpPr>
          <p:cNvPr id="548" name="Shape 548"/>
          <p:cNvSpPr txBox="1"/>
          <p:nvPr/>
        </p:nvSpPr>
        <p:spPr>
          <a:xfrm>
            <a:off x="6133726" y="2057400"/>
            <a:ext cx="2438774" cy="1656902"/>
          </a:xfrm>
          <a:prstGeom prst="rect">
            <a:avLst/>
          </a:prstGeom>
          <a:noFill/>
          <a:ln w="9525" cap="flat" cmpd="sng">
            <a:solidFill>
              <a:srgbClr val="FF0000"/>
            </a:solidFill>
            <a:prstDash val="solid"/>
            <a:round/>
            <a:headEnd type="none" w="med" len="med"/>
            <a:tailEnd type="none" w="med" len="med"/>
          </a:ln>
        </p:spPr>
        <p:txBody>
          <a:bodyPr lIns="91425" tIns="91425" rIns="91425" bIns="91425" anchor="t" anchorCtr="0">
            <a:noAutofit/>
          </a:bodyPr>
          <a:lstStyle/>
          <a:p>
            <a:pPr algn="ctr"/>
            <a:r>
              <a:rPr lang="en" sz="2000" dirty="0">
                <a:latin typeface="+mn-lt"/>
                <a:ea typeface="Calibri Regular" charset="0"/>
                <a:cs typeface="Calibri Regular" charset="0"/>
                <a:sym typeface="Shadows Into Light"/>
              </a:rPr>
              <a:t>Analysis of expression is recursively defined using analysis of subexpressions</a:t>
            </a:r>
          </a:p>
        </p:txBody>
      </p:sp>
      <p:sp>
        <p:nvSpPr>
          <p:cNvPr id="549" name="Shape 549"/>
          <p:cNvSpPr txBox="1"/>
          <p:nvPr/>
        </p:nvSpPr>
        <p:spPr>
          <a:xfrm>
            <a:off x="6270278" y="4078052"/>
            <a:ext cx="2111100" cy="727500"/>
          </a:xfrm>
          <a:prstGeom prst="rect">
            <a:avLst/>
          </a:prstGeom>
          <a:noFill/>
          <a:ln w="9525" cap="flat" cmpd="sng">
            <a:solidFill>
              <a:srgbClr val="FF0000"/>
            </a:solidFill>
            <a:prstDash val="solid"/>
            <a:round/>
            <a:headEnd type="none" w="med" len="med"/>
            <a:tailEnd type="none" w="med" len="med"/>
          </a:ln>
        </p:spPr>
        <p:txBody>
          <a:bodyPr lIns="91425" tIns="91425" rIns="91425" bIns="91425" anchor="t" anchorCtr="0">
            <a:noAutofit/>
          </a:bodyPr>
          <a:lstStyle/>
          <a:p>
            <a:pPr algn="ctr"/>
            <a:r>
              <a:rPr lang="en" sz="2000" dirty="0">
                <a:latin typeface="+mn-lt"/>
                <a:ea typeface="Calibri Regular" charset="0"/>
                <a:cs typeface="Calibri Regular" charset="0"/>
                <a:sym typeface="Shadows Into Light"/>
              </a:rPr>
              <a:t>The abstract value computed for </a:t>
            </a:r>
            <a:r>
              <a:rPr lang="en" sz="2000" dirty="0">
                <a:solidFill>
                  <a:srgbClr val="0000FF"/>
                </a:solidFill>
                <a:latin typeface="+mn-lt"/>
                <a:ea typeface="Consolas"/>
                <a:cs typeface="Consolas"/>
                <a:sym typeface="Consolas"/>
              </a:rPr>
              <a:t>e</a:t>
            </a:r>
          </a:p>
        </p:txBody>
      </p:sp>
      <p:sp>
        <p:nvSpPr>
          <p:cNvPr id="550" name="Shape 550"/>
          <p:cNvSpPr txBox="1"/>
          <p:nvPr/>
        </p:nvSpPr>
        <p:spPr>
          <a:xfrm>
            <a:off x="3202121" y="4395202"/>
            <a:ext cx="2298563" cy="1061060"/>
          </a:xfrm>
          <a:prstGeom prst="rect">
            <a:avLst/>
          </a:prstGeom>
          <a:noFill/>
          <a:ln w="9525" cap="flat" cmpd="sng">
            <a:solidFill>
              <a:srgbClr val="FF0000"/>
            </a:solidFill>
            <a:prstDash val="solid"/>
            <a:round/>
            <a:headEnd type="none" w="med" len="med"/>
            <a:tailEnd type="none" w="med" len="med"/>
          </a:ln>
        </p:spPr>
        <p:txBody>
          <a:bodyPr lIns="91425" tIns="91425" rIns="91425" bIns="91425" anchor="t" anchorCtr="0">
            <a:noAutofit/>
          </a:bodyPr>
          <a:lstStyle/>
          <a:p>
            <a:pPr algn="ctr"/>
            <a:r>
              <a:rPr lang="en" sz="2000" dirty="0">
                <a:latin typeface="+mn-lt"/>
                <a:ea typeface="Calibri Regular" charset="0"/>
                <a:cs typeface="Calibri Regular" charset="0"/>
                <a:sym typeface="Shadows Into Light"/>
              </a:rPr>
              <a:t>The program (or program fragment) to be analyzed</a:t>
            </a:r>
          </a:p>
        </p:txBody>
      </p:sp>
      <p:sp>
        <p:nvSpPr>
          <p:cNvPr id="551" name="Shape 551"/>
          <p:cNvSpPr/>
          <p:nvPr/>
        </p:nvSpPr>
        <p:spPr>
          <a:xfrm>
            <a:off x="3540637" y="3448781"/>
            <a:ext cx="304799" cy="306299"/>
          </a:xfrm>
          <a:prstGeom prst="ellipse">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sp>
        <p:nvSpPr>
          <p:cNvPr id="552" name="Shape 552"/>
          <p:cNvSpPr/>
          <p:nvPr/>
        </p:nvSpPr>
        <p:spPr>
          <a:xfrm>
            <a:off x="4188695" y="3448004"/>
            <a:ext cx="304799" cy="306299"/>
          </a:xfrm>
          <a:prstGeom prst="ellipse">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sp>
        <p:nvSpPr>
          <p:cNvPr id="553" name="Shape 553"/>
          <p:cNvSpPr/>
          <p:nvPr/>
        </p:nvSpPr>
        <p:spPr>
          <a:xfrm>
            <a:off x="4730706" y="3444839"/>
            <a:ext cx="304799" cy="306299"/>
          </a:xfrm>
          <a:prstGeom prst="ellipse">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cxnSp>
        <p:nvCxnSpPr>
          <p:cNvPr id="554" name="Shape 554"/>
          <p:cNvCxnSpPr>
            <a:stCxn id="547" idx="3"/>
            <a:endCxn id="551" idx="2"/>
          </p:cNvCxnSpPr>
          <p:nvPr/>
        </p:nvCxnSpPr>
        <p:spPr>
          <a:xfrm flipV="1">
            <a:off x="2615175" y="3601931"/>
            <a:ext cx="925462" cy="803282"/>
          </a:xfrm>
          <a:prstGeom prst="straightConnector1">
            <a:avLst/>
          </a:prstGeom>
          <a:noFill/>
          <a:ln w="9525" cap="flat" cmpd="sng">
            <a:solidFill>
              <a:srgbClr val="FF0000"/>
            </a:solidFill>
            <a:prstDash val="solid"/>
            <a:round/>
            <a:headEnd type="none" w="lg" len="lg"/>
            <a:tailEnd type="triangle" w="lg" len="lg"/>
          </a:ln>
        </p:spPr>
      </p:cxnSp>
      <p:cxnSp>
        <p:nvCxnSpPr>
          <p:cNvPr id="555" name="Shape 555"/>
          <p:cNvCxnSpPr>
            <a:stCxn id="550" idx="0"/>
            <a:endCxn id="552" idx="4"/>
          </p:cNvCxnSpPr>
          <p:nvPr/>
        </p:nvCxnSpPr>
        <p:spPr>
          <a:xfrm flipH="1" flipV="1">
            <a:off x="4341095" y="3754303"/>
            <a:ext cx="10308" cy="640899"/>
          </a:xfrm>
          <a:prstGeom prst="straightConnector1">
            <a:avLst/>
          </a:prstGeom>
          <a:noFill/>
          <a:ln w="9525" cap="flat" cmpd="sng">
            <a:solidFill>
              <a:srgbClr val="FF0000"/>
            </a:solidFill>
            <a:prstDash val="solid"/>
            <a:round/>
            <a:headEnd type="none" w="lg" len="lg"/>
            <a:tailEnd type="triangle" w="lg" len="lg"/>
          </a:ln>
        </p:spPr>
      </p:cxnSp>
      <p:cxnSp>
        <p:nvCxnSpPr>
          <p:cNvPr id="556" name="Shape 556"/>
          <p:cNvCxnSpPr>
            <a:stCxn id="553" idx="6"/>
            <a:endCxn id="549" idx="1"/>
          </p:cNvCxnSpPr>
          <p:nvPr/>
        </p:nvCxnSpPr>
        <p:spPr>
          <a:xfrm>
            <a:off x="5035505" y="3597989"/>
            <a:ext cx="1234773" cy="843813"/>
          </a:xfrm>
          <a:prstGeom prst="straightConnector1">
            <a:avLst/>
          </a:prstGeom>
          <a:noFill/>
          <a:ln w="9525" cap="flat" cmpd="sng">
            <a:solidFill>
              <a:srgbClr val="FF0000"/>
            </a:solidFill>
            <a:prstDash val="solid"/>
            <a:round/>
            <a:headEnd type="triangle" w="lg" len="lg"/>
            <a:tailEnd type="none" w="lg" len="lg"/>
          </a:ln>
        </p:spPr>
      </p:cxnSp>
      <p:cxnSp>
        <p:nvCxnSpPr>
          <p:cNvPr id="557" name="Shape 557"/>
          <p:cNvCxnSpPr>
            <a:endCxn id="548" idx="1"/>
          </p:cNvCxnSpPr>
          <p:nvPr/>
        </p:nvCxnSpPr>
        <p:spPr>
          <a:xfrm>
            <a:off x="5379825" y="2781975"/>
            <a:ext cx="753901" cy="103876"/>
          </a:xfrm>
          <a:prstGeom prst="straightConnector1">
            <a:avLst/>
          </a:prstGeom>
          <a:noFill/>
          <a:ln w="9525" cap="flat" cmpd="sng">
            <a:solidFill>
              <a:srgbClr val="FF0000"/>
            </a:solidFill>
            <a:prstDash val="solid"/>
            <a:round/>
            <a:headEnd type="triangle" w="lg" len="lg"/>
            <a:tailEnd type="none"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5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5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 grpId="0"/>
      <p:bldP spid="544" grpId="0"/>
      <p:bldP spid="546" grpId="0"/>
      <p:bldP spid="547" grpId="0" animBg="1"/>
      <p:bldP spid="548" grpId="0" animBg="1"/>
      <p:bldP spid="549" grpId="0" animBg="1"/>
      <p:bldP spid="550" grpId="0" animBg="1"/>
      <p:bldP spid="551" grpId="0" animBg="1"/>
      <p:bldP spid="552" grpId="0" animBg="1"/>
      <p:bldP spid="55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An Example: The Rule of Signs</a:t>
            </a:r>
          </a:p>
        </p:txBody>
      </p:sp>
      <p:sp>
        <p:nvSpPr>
          <p:cNvPr id="563" name="Shape 563"/>
          <p:cNvSpPr txBox="1">
            <a:spLocks noGrp="1"/>
          </p:cNvSpPr>
          <p:nvPr>
            <p:ph idx="1"/>
          </p:nvPr>
        </p:nvSpPr>
        <p:spPr>
          <a:xfrm>
            <a:off x="457200" y="1871667"/>
            <a:ext cx="8229600" cy="3514722"/>
          </a:xfrm>
          <a:prstGeom prst="rect">
            <a:avLst/>
          </a:prstGeom>
          <a:noFill/>
          <a:ln>
            <a:noFill/>
          </a:ln>
        </p:spPr>
        <p:txBody>
          <a:bodyPr lIns="91425" tIns="45700" rIns="91425" bIns="45700" anchor="t" anchorCtr="0">
            <a:noAutofit/>
          </a:bodyPr>
          <a:lstStyle/>
          <a:p>
            <a:pPr marL="457200" indent="-393700">
              <a:buClr>
                <a:srgbClr val="000000"/>
              </a:buClr>
              <a:buFont typeface="Shadows Into Light"/>
            </a:pPr>
            <a:r>
              <a:rPr lang="en" sz="3200" dirty="0">
                <a:solidFill>
                  <a:srgbClr val="000000"/>
                </a:solidFill>
                <a:ea typeface="Calibri Regular" charset="0"/>
                <a:cs typeface="Calibri Regular" charset="0"/>
                <a:sym typeface="Shadows Into Light"/>
              </a:rPr>
              <a:t>Goal: to estimate the sign of a numeric computation</a:t>
            </a:r>
          </a:p>
          <a:p>
            <a:pPr marL="0" indent="0">
              <a:spcAft>
                <a:spcPts val="0"/>
              </a:spcAft>
              <a:buNone/>
            </a:pPr>
            <a:endParaRPr sz="2800" dirty="0">
              <a:solidFill>
                <a:srgbClr val="000000"/>
              </a:solidFill>
              <a:ea typeface="Calibri Regular" charset="0"/>
              <a:cs typeface="Calibri Regular" charset="0"/>
              <a:sym typeface="Shadows Into Light"/>
            </a:endParaRPr>
          </a:p>
          <a:p>
            <a:pPr marL="457200" indent="-393700">
              <a:spcAft>
                <a:spcPts val="0"/>
              </a:spcAft>
              <a:buFont typeface="Shadows Into Light"/>
            </a:pPr>
            <a:r>
              <a:rPr lang="en" sz="3200" dirty="0">
                <a:solidFill>
                  <a:srgbClr val="000000"/>
                </a:solidFill>
                <a:ea typeface="Calibri Regular" charset="0"/>
                <a:cs typeface="Calibri Regular" charset="0"/>
                <a:sym typeface="Shadows Into Light"/>
              </a:rPr>
              <a:t>Example:</a:t>
            </a:r>
            <a:r>
              <a:rPr lang="en" sz="3200" dirty="0">
                <a:solidFill>
                  <a:srgbClr val="0000FF"/>
                </a:solidFill>
                <a:ea typeface="Calibri Regular" charset="0"/>
                <a:cs typeface="Calibri Regular" charset="0"/>
                <a:sym typeface="Shadows Into Light"/>
              </a:rPr>
              <a:t> </a:t>
            </a:r>
            <a:r>
              <a:rPr lang="en" sz="3200" dirty="0">
                <a:solidFill>
                  <a:srgbClr val="0000FF"/>
                </a:solidFill>
                <a:ea typeface="Consolas"/>
                <a:cs typeface="Consolas"/>
                <a:sym typeface="Consolas"/>
              </a:rPr>
              <a:t>-3 * 4 = -12</a:t>
            </a:r>
          </a:p>
          <a:p>
            <a:pPr marL="0" indent="0">
              <a:spcAft>
                <a:spcPts val="0"/>
              </a:spcAft>
              <a:buNone/>
            </a:pPr>
            <a:endParaRPr sz="2800" dirty="0">
              <a:solidFill>
                <a:srgbClr val="000000"/>
              </a:solidFill>
              <a:ea typeface="Calibri Regular" charset="0"/>
              <a:cs typeface="Calibri Regular" charset="0"/>
              <a:sym typeface="Shadows Into Light"/>
            </a:endParaRPr>
          </a:p>
          <a:p>
            <a:pPr marL="457200" indent="-393700">
              <a:spcAft>
                <a:spcPts val="0"/>
              </a:spcAft>
              <a:buClr>
                <a:srgbClr val="000000"/>
              </a:buClr>
              <a:buFont typeface="Shadows Into Light"/>
            </a:pPr>
            <a:r>
              <a:rPr lang="en" sz="3200" dirty="0">
                <a:solidFill>
                  <a:srgbClr val="000000"/>
                </a:solidFill>
                <a:ea typeface="Calibri Regular" charset="0"/>
                <a:cs typeface="Calibri Regular" charset="0"/>
                <a:sym typeface="Shadows Into Light"/>
              </a:rPr>
              <a:t>Abstraction: </a:t>
            </a:r>
            <a:r>
              <a:rPr lang="en" sz="3200" dirty="0">
                <a:solidFill>
                  <a:srgbClr val="0000FF"/>
                </a:solidFill>
                <a:ea typeface="Consolas"/>
                <a:cs typeface="Consolas"/>
                <a:sym typeface="Consolas"/>
              </a:rPr>
              <a:t>- * + =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ea typeface="Calibri Regular" charset="0"/>
                <a:cs typeface="Calibri Regular" charset="0"/>
                <a:sym typeface="Shadows Into Light"/>
              </a:rPr>
              <a:t>What Is a Type?</a:t>
            </a:r>
          </a:p>
        </p:txBody>
      </p:sp>
      <p:sp>
        <p:nvSpPr>
          <p:cNvPr id="121" name="Shape 121"/>
          <p:cNvSpPr txBox="1">
            <a:spLocks noGrp="1"/>
          </p:cNvSpPr>
          <p:nvPr>
            <p:ph idx="1"/>
          </p:nvPr>
        </p:nvSpPr>
        <p:spPr>
          <a:xfrm>
            <a:off x="457200" y="1657352"/>
            <a:ext cx="8229600" cy="4525963"/>
          </a:xfrm>
          <a:prstGeom prst="rect">
            <a:avLst/>
          </a:prstGeom>
          <a:noFill/>
          <a:ln>
            <a:noFill/>
          </a:ln>
        </p:spPr>
        <p:txBody>
          <a:bodyPr lIns="91425" tIns="45700" rIns="91425" bIns="45700" anchor="t" anchorCtr="0">
            <a:noAutofit/>
          </a:bodyPr>
          <a:lstStyle/>
          <a:p>
            <a:pPr marL="457200" indent="-393700">
              <a:spcAft>
                <a:spcPts val="0"/>
              </a:spcAft>
              <a:buFont typeface="Shadows Into Light"/>
            </a:pPr>
            <a:r>
              <a:rPr lang="en" sz="3200" dirty="0">
                <a:solidFill>
                  <a:srgbClr val="000000"/>
                </a:solidFill>
                <a:ea typeface="Calibri Regular" charset="0"/>
                <a:cs typeface="Calibri Regular" charset="0"/>
                <a:sym typeface="Shadows Into Light"/>
              </a:rPr>
              <a:t>A </a:t>
            </a:r>
            <a:r>
              <a:rPr lang="en" sz="3200" dirty="0">
                <a:solidFill>
                  <a:schemeClr val="accent6"/>
                </a:solidFill>
                <a:ea typeface="Calibri Regular" charset="0"/>
                <a:cs typeface="Calibri Regular" charset="0"/>
                <a:sym typeface="Shadows Into Light"/>
              </a:rPr>
              <a:t>type </a:t>
            </a:r>
            <a:r>
              <a:rPr lang="en" sz="3200" dirty="0">
                <a:ea typeface="Calibri Regular" charset="0"/>
                <a:cs typeface="Calibri Regular" charset="0"/>
                <a:sym typeface="Shadows Into Light"/>
              </a:rPr>
              <a:t>is a </a:t>
            </a:r>
            <a:r>
              <a:rPr lang="en" sz="3200" dirty="0">
                <a:solidFill>
                  <a:schemeClr val="accent6"/>
                </a:solidFill>
                <a:ea typeface="Calibri Regular" charset="0"/>
                <a:cs typeface="Calibri Regular" charset="0"/>
                <a:sym typeface="Shadows Into Light"/>
              </a:rPr>
              <a:t>set of values</a:t>
            </a:r>
          </a:p>
          <a:p>
            <a:pPr marL="457200" indent="0">
              <a:spcAft>
                <a:spcPts val="0"/>
              </a:spcAft>
              <a:buNone/>
            </a:pPr>
            <a:endParaRPr sz="2600" dirty="0">
              <a:latin typeface="Calibri Regular" charset="0"/>
              <a:ea typeface="Calibri Regular" charset="0"/>
              <a:cs typeface="Calibri Regular" charset="0"/>
              <a:sym typeface="Shadows Into Light"/>
            </a:endParaRPr>
          </a:p>
          <a:p>
            <a:pPr marL="457200" indent="-393700">
              <a:spcAft>
                <a:spcPts val="0"/>
              </a:spcAft>
              <a:buClr>
                <a:schemeClr val="accent1"/>
              </a:buClr>
              <a:buFont typeface="Shadows Into Light"/>
            </a:pPr>
            <a:r>
              <a:rPr lang="en" sz="3200" dirty="0">
                <a:solidFill>
                  <a:schemeClr val="accent1"/>
                </a:solidFill>
                <a:ea typeface="Calibri Regular" charset="0"/>
                <a:cs typeface="Calibri Regular" charset="0"/>
                <a:sym typeface="Shadows Into Light"/>
              </a:rPr>
              <a:t>Examples in Java:</a:t>
            </a:r>
          </a:p>
          <a:p>
            <a:pPr marL="914400" lvl="1" indent="-228600">
              <a:spcAft>
                <a:spcPts val="0"/>
              </a:spcAft>
              <a:buFont typeface="Shadows Into Light"/>
            </a:pPr>
            <a:r>
              <a:rPr lang="en" sz="2800" dirty="0" err="1">
                <a:solidFill>
                  <a:srgbClr val="0000FF"/>
                </a:solidFill>
                <a:latin typeface="Consolas"/>
                <a:ea typeface="Consolas"/>
                <a:cs typeface="Consolas"/>
                <a:sym typeface="Consolas"/>
              </a:rPr>
              <a:t>int</a:t>
            </a:r>
            <a:r>
              <a:rPr lang="en" sz="2800" dirty="0">
                <a:ea typeface="Calibri Regular" charset="0"/>
                <a:cs typeface="Calibri Regular" charset="0"/>
                <a:sym typeface="Shadows Into Light"/>
              </a:rPr>
              <a:t> is the set of all integers between </a:t>
            </a:r>
            <a:r>
              <a:rPr lang="en" sz="2800" dirty="0">
                <a:solidFill>
                  <a:srgbClr val="0000FF"/>
                </a:solidFill>
                <a:latin typeface="Consolas"/>
                <a:ea typeface="Consolas"/>
                <a:cs typeface="Consolas"/>
                <a:sym typeface="Consolas"/>
              </a:rPr>
              <a:t>-2^31</a:t>
            </a:r>
            <a:r>
              <a:rPr lang="en" sz="2800" dirty="0">
                <a:ea typeface="Calibri Regular" charset="0"/>
                <a:cs typeface="Calibri Regular" charset="0"/>
                <a:sym typeface="Shadows Into Light"/>
              </a:rPr>
              <a:t> and </a:t>
            </a:r>
            <a:r>
              <a:rPr lang="en" sz="2800" dirty="0">
                <a:solidFill>
                  <a:srgbClr val="0000FF"/>
                </a:solidFill>
                <a:latin typeface="Consolas"/>
                <a:ea typeface="Consolas"/>
                <a:cs typeface="Consolas"/>
                <a:sym typeface="Consolas"/>
              </a:rPr>
              <a:t>(2^31)-1</a:t>
            </a:r>
          </a:p>
          <a:p>
            <a:pPr marL="914400" lvl="1" indent="-228600">
              <a:spcAft>
                <a:spcPts val="0"/>
              </a:spcAft>
              <a:buFont typeface="Shadows Into Light"/>
            </a:pPr>
            <a:r>
              <a:rPr lang="en" sz="2800" dirty="0">
                <a:solidFill>
                  <a:srgbClr val="0000FF"/>
                </a:solidFill>
                <a:latin typeface="Consolas"/>
                <a:ea typeface="Consolas"/>
                <a:cs typeface="Consolas"/>
                <a:sym typeface="Consolas"/>
              </a:rPr>
              <a:t>double</a:t>
            </a:r>
            <a:r>
              <a:rPr lang="en" sz="2800" dirty="0">
                <a:ea typeface="Calibri Regular" charset="0"/>
                <a:cs typeface="Calibri Regular" charset="0"/>
                <a:sym typeface="Shadows Into Light"/>
              </a:rPr>
              <a:t> is the set of all double-precision floating point numbers </a:t>
            </a:r>
          </a:p>
          <a:p>
            <a:pPr marL="914400" lvl="1" indent="-228600">
              <a:spcAft>
                <a:spcPts val="0"/>
              </a:spcAft>
              <a:buFont typeface="Shadows Into Light"/>
            </a:pPr>
            <a:r>
              <a:rPr lang="en" sz="2800" dirty="0" err="1">
                <a:solidFill>
                  <a:srgbClr val="0000FF"/>
                </a:solidFill>
                <a:latin typeface="Consolas"/>
                <a:ea typeface="Consolas"/>
                <a:cs typeface="Consolas"/>
                <a:sym typeface="Consolas"/>
              </a:rPr>
              <a:t>boolean</a:t>
            </a:r>
            <a:r>
              <a:rPr lang="en" sz="2800" dirty="0">
                <a:ea typeface="Consolas"/>
                <a:cs typeface="Consolas"/>
                <a:sym typeface="Consolas"/>
              </a:rPr>
              <a:t> </a:t>
            </a:r>
            <a:r>
              <a:rPr lang="en" sz="2800" dirty="0">
                <a:ea typeface="Calibri Regular" charset="0"/>
                <a:cs typeface="Calibri Regular" charset="0"/>
                <a:sym typeface="Shadows Into Light"/>
              </a:rPr>
              <a:t>is the set </a:t>
            </a:r>
            <a:r>
              <a:rPr lang="en" sz="2800" dirty="0">
                <a:solidFill>
                  <a:srgbClr val="000000"/>
                </a:solidFill>
                <a:latin typeface="Calibri Regular" charset="0"/>
                <a:ea typeface="Calibri Regular" charset="0"/>
                <a:cs typeface="Calibri Regular" charset="0"/>
                <a:sym typeface="Shadows Into Light"/>
              </a:rPr>
              <a:t>{</a:t>
            </a:r>
            <a:r>
              <a:rPr lang="en" sz="2800" dirty="0">
                <a:solidFill>
                  <a:srgbClr val="0000FF"/>
                </a:solidFill>
                <a:latin typeface="Consolas"/>
                <a:ea typeface="Consolas"/>
                <a:cs typeface="Consolas"/>
                <a:sym typeface="Consolas"/>
              </a:rPr>
              <a:t>true</a:t>
            </a:r>
            <a:r>
              <a:rPr lang="en" sz="2800" dirty="0">
                <a:solidFill>
                  <a:srgbClr val="000000"/>
                </a:solidFill>
                <a:latin typeface="Calibri Regular" charset="0"/>
                <a:ea typeface="Calibri Regular" charset="0"/>
                <a:cs typeface="Calibri Regular" charset="0"/>
                <a:sym typeface="Shadows Into Light"/>
              </a:rPr>
              <a:t>,</a:t>
            </a:r>
            <a:r>
              <a:rPr lang="en" sz="2800" dirty="0">
                <a:solidFill>
                  <a:srgbClr val="0000FF"/>
                </a:solidFill>
                <a:latin typeface="Consolas"/>
                <a:ea typeface="Consolas"/>
                <a:cs typeface="Consolas"/>
                <a:sym typeface="Consolas"/>
              </a:rPr>
              <a:t> false</a:t>
            </a:r>
            <a:r>
              <a:rPr lang="en" sz="2800" dirty="0">
                <a:solidFill>
                  <a:srgbClr val="000000"/>
                </a:solidFill>
                <a:latin typeface="Calibri Regular" charset="0"/>
                <a:ea typeface="Calibri Regular" charset="0"/>
                <a:cs typeface="Calibri Regular" charset="0"/>
                <a:sym typeface="Shadows Into Light"/>
              </a:rPr>
              <a: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9" name="Shape 569"/>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Abstract Values</a:t>
            </a:r>
          </a:p>
        </p:txBody>
      </p:sp>
      <p:sp>
        <p:nvSpPr>
          <p:cNvPr id="568" name="Shape 568"/>
          <p:cNvSpPr txBox="1">
            <a:spLocks noGrp="1"/>
          </p:cNvSpPr>
          <p:nvPr>
            <p:ph idx="1"/>
          </p:nvPr>
        </p:nvSpPr>
        <p:spPr>
          <a:xfrm>
            <a:off x="457200" y="2114555"/>
            <a:ext cx="8229600" cy="3486150"/>
          </a:xfrm>
          <a:prstGeom prst="rect">
            <a:avLst/>
          </a:prstGeom>
          <a:noFill/>
          <a:ln>
            <a:noFill/>
          </a:ln>
        </p:spPr>
        <p:txBody>
          <a:bodyPr lIns="91425" tIns="45700" rIns="91425" bIns="45700" anchor="t" anchorCtr="0">
            <a:noAutofit/>
          </a:bodyPr>
          <a:lstStyle/>
          <a:p>
            <a:pPr marL="685800" indent="-457200">
              <a:buClr>
                <a:srgbClr val="0000FF"/>
              </a:buClr>
            </a:pPr>
            <a:r>
              <a:rPr lang="en" sz="3200" dirty="0">
                <a:solidFill>
                  <a:srgbClr val="0000FF"/>
                </a:solidFill>
                <a:ea typeface="Consolas"/>
                <a:cs typeface="Consolas"/>
                <a:sym typeface="Consolas"/>
              </a:rPr>
              <a:t>+ = {</a:t>
            </a:r>
            <a:r>
              <a:rPr lang="en" sz="3200" dirty="0">
                <a:solidFill>
                  <a:srgbClr val="0000FF"/>
                </a:solidFill>
                <a:ea typeface="Calibri Regular" charset="0"/>
                <a:cs typeface="Calibri Regular" charset="0"/>
                <a:sym typeface="Shadows Into Light"/>
              </a:rPr>
              <a:t> all positive integers</a:t>
            </a:r>
            <a:r>
              <a:rPr lang="en" sz="3200" dirty="0">
                <a:solidFill>
                  <a:srgbClr val="0000FF"/>
                </a:solidFill>
                <a:ea typeface="Consolas"/>
                <a:cs typeface="Consolas"/>
                <a:sym typeface="Consolas"/>
              </a:rPr>
              <a:t> }</a:t>
            </a:r>
          </a:p>
          <a:p>
            <a:pPr marL="685800" indent="-457200">
              <a:buClr>
                <a:srgbClr val="0000FF"/>
              </a:buClr>
            </a:pPr>
            <a:r>
              <a:rPr lang="en" sz="3200" dirty="0">
                <a:solidFill>
                  <a:srgbClr val="0000FF"/>
                </a:solidFill>
                <a:ea typeface="Consolas"/>
                <a:cs typeface="Consolas"/>
                <a:sym typeface="Consolas"/>
              </a:rPr>
              <a:t>0 = { 0 }</a:t>
            </a:r>
          </a:p>
          <a:p>
            <a:pPr marL="685800" indent="-457200">
              <a:buClr>
                <a:srgbClr val="0000FF"/>
              </a:buClr>
            </a:pPr>
            <a:r>
              <a:rPr lang="en" sz="3200" dirty="0">
                <a:solidFill>
                  <a:srgbClr val="0000FF"/>
                </a:solidFill>
                <a:ea typeface="Consolas"/>
                <a:cs typeface="Consolas"/>
                <a:sym typeface="Consolas"/>
              </a:rPr>
              <a:t>- = { </a:t>
            </a:r>
            <a:r>
              <a:rPr lang="en" sz="3200" dirty="0">
                <a:solidFill>
                  <a:srgbClr val="0000FF"/>
                </a:solidFill>
                <a:ea typeface="Calibri Regular" charset="0"/>
                <a:cs typeface="Calibri Regular" charset="0"/>
                <a:sym typeface="Shadows Into Light"/>
              </a:rPr>
              <a:t>all negative integers</a:t>
            </a:r>
            <a:r>
              <a:rPr lang="en" sz="3200" dirty="0">
                <a:solidFill>
                  <a:srgbClr val="0000FF"/>
                </a:solidFill>
                <a:ea typeface="Consolas"/>
                <a:cs typeface="Consolas"/>
                <a:sym typeface="Consolas"/>
              </a:rPr>
              <a:t> }</a:t>
            </a:r>
          </a:p>
          <a:p>
            <a:pPr marL="0" indent="0">
              <a:spcAft>
                <a:spcPts val="0"/>
              </a:spcAft>
              <a:buNone/>
            </a:pPr>
            <a:endParaRPr dirty="0">
              <a:solidFill>
                <a:srgbClr val="000000"/>
              </a:solidFill>
              <a:ea typeface="Calibri Regular" charset="0"/>
              <a:cs typeface="Calibri Regular" charset="0"/>
              <a:sym typeface="Shadows Into Light"/>
            </a:endParaRPr>
          </a:p>
          <a:p>
            <a:pPr marL="685800" indent="-457200">
              <a:buClr>
                <a:srgbClr val="000000"/>
              </a:buClr>
            </a:pPr>
            <a:r>
              <a:rPr lang="en" sz="3200" dirty="0">
                <a:solidFill>
                  <a:srgbClr val="000000"/>
                </a:solidFill>
                <a:ea typeface="Calibri Regular" charset="0"/>
                <a:cs typeface="Calibri Regular" charset="0"/>
                <a:sym typeface="Shadows Into Light"/>
              </a:rPr>
              <a:t>Environment </a:t>
            </a:r>
            <a:r>
              <a:rPr lang="en" sz="3200" dirty="0">
                <a:solidFill>
                  <a:srgbClr val="0000FF"/>
                </a:solidFill>
                <a:ea typeface="Consolas"/>
                <a:cs typeface="Consolas"/>
                <a:sym typeface="Consolas"/>
              </a:rPr>
              <a:t>A</a:t>
            </a:r>
            <a:r>
              <a:rPr lang="en" sz="3200" dirty="0">
                <a:solidFill>
                  <a:srgbClr val="0000FF"/>
                </a:solidFill>
                <a:ea typeface="Calibri Regular" charset="0"/>
                <a:cs typeface="Calibri Regular" charset="0"/>
                <a:sym typeface="Shadows Into Light"/>
              </a:rPr>
              <a:t> </a:t>
            </a:r>
            <a:r>
              <a:rPr lang="en" sz="3200" dirty="0">
                <a:solidFill>
                  <a:srgbClr val="000000"/>
                </a:solidFill>
                <a:ea typeface="Consolas"/>
                <a:cs typeface="Consolas"/>
                <a:sym typeface="Consolas"/>
              </a:rPr>
              <a:t>:</a:t>
            </a:r>
            <a:r>
              <a:rPr lang="en" sz="3200" dirty="0">
                <a:solidFill>
                  <a:srgbClr val="000000"/>
                </a:solidFill>
                <a:ea typeface="Calibri Regular" charset="0"/>
                <a:cs typeface="Calibri Regular" charset="0"/>
                <a:sym typeface="Shadows Into Light"/>
              </a:rPr>
              <a:t> </a:t>
            </a:r>
            <a:r>
              <a:rPr lang="en" sz="3200" dirty="0">
                <a:solidFill>
                  <a:srgbClr val="0000FF"/>
                </a:solidFill>
                <a:ea typeface="Calibri Regular" charset="0"/>
                <a:cs typeface="Calibri Regular" charset="0"/>
                <a:sym typeface="Shadows Into Light"/>
              </a:rPr>
              <a:t>Variables </a:t>
            </a:r>
            <a:r>
              <a:rPr lang="en" sz="3200" dirty="0">
                <a:solidFill>
                  <a:srgbClr val="0000FF"/>
                </a:solidFill>
                <a:ea typeface="Consolas"/>
                <a:cs typeface="Consolas"/>
                <a:sym typeface="Consolas"/>
              </a:rPr>
              <a:t>-&gt;</a:t>
            </a:r>
            <a:r>
              <a:rPr lang="en" sz="3200" dirty="0">
                <a:solidFill>
                  <a:srgbClr val="0000FF"/>
                </a:solidFill>
                <a:ea typeface="Calibri Regular" charset="0"/>
                <a:cs typeface="Calibri Regular" charset="0"/>
                <a:sym typeface="Shadows Into Light"/>
              </a:rPr>
              <a:t> { </a:t>
            </a:r>
            <a:r>
              <a:rPr lang="en" sz="3200" dirty="0">
                <a:solidFill>
                  <a:srgbClr val="0000FF"/>
                </a:solidFill>
                <a:ea typeface="Consolas"/>
                <a:cs typeface="Consolas"/>
                <a:sym typeface="Consolas"/>
              </a:rPr>
              <a:t>+</a:t>
            </a:r>
            <a:r>
              <a:rPr lang="en" sz="3200" dirty="0">
                <a:solidFill>
                  <a:srgbClr val="0000FF"/>
                </a:solidFill>
                <a:ea typeface="Calibri Regular" charset="0"/>
                <a:cs typeface="Calibri Regular" charset="0"/>
                <a:sym typeface="Shadows Into Light"/>
              </a:rPr>
              <a:t>, </a:t>
            </a:r>
            <a:r>
              <a:rPr lang="en" sz="3200" dirty="0">
                <a:solidFill>
                  <a:srgbClr val="0000FF"/>
                </a:solidFill>
                <a:ea typeface="Consolas"/>
                <a:cs typeface="Consolas"/>
                <a:sym typeface="Consolas"/>
              </a:rPr>
              <a:t>0</a:t>
            </a:r>
            <a:r>
              <a:rPr lang="en" sz="3200" dirty="0">
                <a:solidFill>
                  <a:srgbClr val="0000FF"/>
                </a:solidFill>
                <a:ea typeface="Calibri Regular" charset="0"/>
                <a:cs typeface="Calibri Regular" charset="0"/>
                <a:sym typeface="Shadows Into Light"/>
              </a:rPr>
              <a:t>, </a:t>
            </a:r>
            <a:r>
              <a:rPr lang="en" sz="3200" dirty="0">
                <a:solidFill>
                  <a:srgbClr val="0000FF"/>
                </a:solidFill>
                <a:ea typeface="Consolas"/>
                <a:cs typeface="Consolas"/>
                <a:sym typeface="Consolas"/>
              </a:rPr>
              <a:t>-</a:t>
            </a:r>
            <a:r>
              <a:rPr lang="en" sz="3200" dirty="0">
                <a:solidFill>
                  <a:srgbClr val="0000FF"/>
                </a:solidFill>
                <a:ea typeface="Calibri Regular" charset="0"/>
                <a:cs typeface="Calibri Regular" charset="0"/>
                <a:sym typeface="Shadows Into Light"/>
              </a:rPr>
              <a:t>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QUIZ: Example Rules</a:t>
            </a:r>
          </a:p>
        </p:txBody>
      </p:sp>
      <p:sp>
        <p:nvSpPr>
          <p:cNvPr id="575" name="Shape 575"/>
          <p:cNvSpPr txBox="1"/>
          <p:nvPr/>
        </p:nvSpPr>
        <p:spPr>
          <a:xfrm>
            <a:off x="424400" y="2682125"/>
            <a:ext cx="1755600" cy="5907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a:t>
            </a:r>
          </a:p>
        </p:txBody>
      </p:sp>
      <p:sp>
        <p:nvSpPr>
          <p:cNvPr id="576" name="Shape 576"/>
          <p:cNvSpPr txBox="1"/>
          <p:nvPr/>
        </p:nvSpPr>
        <p:spPr>
          <a:xfrm>
            <a:off x="2347550" y="2688650"/>
            <a:ext cx="1858500" cy="590700"/>
          </a:xfrm>
          <a:prstGeom prst="rect">
            <a:avLst/>
          </a:prstGeom>
          <a:noFill/>
          <a:ln>
            <a:noFill/>
          </a:ln>
        </p:spPr>
        <p:txBody>
          <a:bodyPr lIns="91425" tIns="91425" rIns="91425" bIns="91425" anchor="t" anchorCtr="0">
            <a:noAutofit/>
          </a:bodyPr>
          <a:lstStyle/>
          <a:p>
            <a:pPr algn="ctr"/>
            <a:r>
              <a:rPr lang="en" sz="2000">
                <a:solidFill>
                  <a:srgbClr val="0000FF"/>
                </a:solidFill>
                <a:latin typeface="Consolas"/>
                <a:ea typeface="Consolas"/>
                <a:cs typeface="Consolas"/>
                <a:sym typeface="Consolas"/>
              </a:rPr>
              <a:t>A |- e2 : -</a:t>
            </a:r>
          </a:p>
        </p:txBody>
      </p:sp>
      <p:sp>
        <p:nvSpPr>
          <p:cNvPr id="577" name="Shape 577"/>
          <p:cNvSpPr txBox="1"/>
          <p:nvPr/>
        </p:nvSpPr>
        <p:spPr>
          <a:xfrm>
            <a:off x="805400" y="3331618"/>
            <a:ext cx="2484600" cy="4875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e2 :</a:t>
            </a:r>
          </a:p>
        </p:txBody>
      </p:sp>
      <p:sp>
        <p:nvSpPr>
          <p:cNvPr id="579" name="Shape 579"/>
          <p:cNvSpPr txBox="1"/>
          <p:nvPr/>
        </p:nvSpPr>
        <p:spPr>
          <a:xfrm>
            <a:off x="4821900" y="2701625"/>
            <a:ext cx="1755600" cy="5907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a:t>
            </a:r>
          </a:p>
        </p:txBody>
      </p:sp>
      <p:sp>
        <p:nvSpPr>
          <p:cNvPr id="580" name="Shape 580"/>
          <p:cNvSpPr txBox="1"/>
          <p:nvPr/>
        </p:nvSpPr>
        <p:spPr>
          <a:xfrm>
            <a:off x="6745050" y="2708150"/>
            <a:ext cx="1858500" cy="590700"/>
          </a:xfrm>
          <a:prstGeom prst="rect">
            <a:avLst/>
          </a:prstGeom>
          <a:noFill/>
          <a:ln>
            <a:noFill/>
          </a:ln>
        </p:spPr>
        <p:txBody>
          <a:bodyPr lIns="91425" tIns="91425" rIns="91425" bIns="91425" anchor="t" anchorCtr="0">
            <a:noAutofit/>
          </a:bodyPr>
          <a:lstStyle/>
          <a:p>
            <a:pPr algn="ctr"/>
            <a:r>
              <a:rPr lang="en" sz="2000">
                <a:solidFill>
                  <a:srgbClr val="0000FF"/>
                </a:solidFill>
                <a:latin typeface="Consolas"/>
                <a:ea typeface="Consolas"/>
                <a:cs typeface="Consolas"/>
                <a:sym typeface="Consolas"/>
              </a:rPr>
              <a:t>A |- e2 : +</a:t>
            </a:r>
          </a:p>
        </p:txBody>
      </p:sp>
      <p:sp>
        <p:nvSpPr>
          <p:cNvPr id="582" name="Shape 582"/>
          <p:cNvSpPr/>
          <p:nvPr/>
        </p:nvSpPr>
        <p:spPr>
          <a:xfrm>
            <a:off x="3007250" y="3408175"/>
            <a:ext cx="624600" cy="36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583" name="Shape 583"/>
          <p:cNvSpPr txBox="1"/>
          <p:nvPr/>
        </p:nvSpPr>
        <p:spPr>
          <a:xfrm>
            <a:off x="5276175" y="3361602"/>
            <a:ext cx="2484600" cy="4875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e2 :</a:t>
            </a:r>
          </a:p>
        </p:txBody>
      </p:sp>
      <p:sp>
        <p:nvSpPr>
          <p:cNvPr id="584" name="Shape 584"/>
          <p:cNvSpPr/>
          <p:nvPr/>
        </p:nvSpPr>
        <p:spPr>
          <a:xfrm>
            <a:off x="7478025" y="3424868"/>
            <a:ext cx="624600" cy="36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585" name="Shape 585"/>
          <p:cNvSpPr txBox="1"/>
          <p:nvPr/>
        </p:nvSpPr>
        <p:spPr>
          <a:xfrm>
            <a:off x="424400" y="4524008"/>
            <a:ext cx="1755600" cy="590699"/>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a:t>
            </a:r>
          </a:p>
        </p:txBody>
      </p:sp>
      <p:sp>
        <p:nvSpPr>
          <p:cNvPr id="586" name="Shape 586"/>
          <p:cNvSpPr txBox="1"/>
          <p:nvPr/>
        </p:nvSpPr>
        <p:spPr>
          <a:xfrm>
            <a:off x="2347551" y="4530533"/>
            <a:ext cx="1858499" cy="590699"/>
          </a:xfrm>
          <a:prstGeom prst="rect">
            <a:avLst/>
          </a:prstGeom>
          <a:noFill/>
          <a:ln>
            <a:noFill/>
          </a:ln>
        </p:spPr>
        <p:txBody>
          <a:bodyPr lIns="91425" tIns="91425" rIns="91425" bIns="91425" anchor="t" anchorCtr="0">
            <a:noAutofit/>
          </a:bodyPr>
          <a:lstStyle/>
          <a:p>
            <a:pPr algn="ctr"/>
            <a:r>
              <a:rPr lang="en" sz="2000">
                <a:solidFill>
                  <a:srgbClr val="0000FF"/>
                </a:solidFill>
                <a:latin typeface="Consolas"/>
                <a:ea typeface="Consolas"/>
                <a:cs typeface="Consolas"/>
                <a:sym typeface="Consolas"/>
              </a:rPr>
              <a:t>A |- e2 : -</a:t>
            </a:r>
          </a:p>
        </p:txBody>
      </p:sp>
      <p:sp>
        <p:nvSpPr>
          <p:cNvPr id="587" name="Shape 587"/>
          <p:cNvSpPr txBox="1"/>
          <p:nvPr/>
        </p:nvSpPr>
        <p:spPr>
          <a:xfrm>
            <a:off x="805401" y="5173501"/>
            <a:ext cx="2484599" cy="487499"/>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e2 :</a:t>
            </a:r>
          </a:p>
        </p:txBody>
      </p:sp>
      <p:sp>
        <p:nvSpPr>
          <p:cNvPr id="589" name="Shape 589"/>
          <p:cNvSpPr/>
          <p:nvPr/>
        </p:nvSpPr>
        <p:spPr>
          <a:xfrm>
            <a:off x="3007251" y="5250058"/>
            <a:ext cx="624599" cy="361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590" name="Shape 590"/>
          <p:cNvSpPr txBox="1"/>
          <p:nvPr/>
        </p:nvSpPr>
        <p:spPr>
          <a:xfrm>
            <a:off x="4875600" y="4555308"/>
            <a:ext cx="1755600" cy="590699"/>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0</a:t>
            </a:r>
          </a:p>
        </p:txBody>
      </p:sp>
      <p:sp>
        <p:nvSpPr>
          <p:cNvPr id="591" name="Shape 591"/>
          <p:cNvSpPr txBox="1"/>
          <p:nvPr/>
        </p:nvSpPr>
        <p:spPr>
          <a:xfrm>
            <a:off x="6798751" y="4561833"/>
            <a:ext cx="1858499" cy="590699"/>
          </a:xfrm>
          <a:prstGeom prst="rect">
            <a:avLst/>
          </a:prstGeom>
          <a:noFill/>
          <a:ln>
            <a:noFill/>
          </a:ln>
        </p:spPr>
        <p:txBody>
          <a:bodyPr lIns="91425" tIns="91425" rIns="91425" bIns="91425" anchor="t" anchorCtr="0">
            <a:noAutofit/>
          </a:bodyPr>
          <a:lstStyle/>
          <a:p>
            <a:pPr algn="ctr"/>
            <a:r>
              <a:rPr lang="en" sz="2000">
                <a:solidFill>
                  <a:srgbClr val="0000FF"/>
                </a:solidFill>
                <a:latin typeface="Consolas"/>
                <a:ea typeface="Consolas"/>
                <a:cs typeface="Consolas"/>
                <a:sym typeface="Consolas"/>
              </a:rPr>
              <a:t>A |- e2 : +</a:t>
            </a:r>
          </a:p>
        </p:txBody>
      </p:sp>
      <p:sp>
        <p:nvSpPr>
          <p:cNvPr id="592" name="Shape 592"/>
          <p:cNvSpPr txBox="1"/>
          <p:nvPr/>
        </p:nvSpPr>
        <p:spPr>
          <a:xfrm>
            <a:off x="5256601" y="5204801"/>
            <a:ext cx="2484599" cy="487499"/>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e2 :</a:t>
            </a:r>
          </a:p>
        </p:txBody>
      </p:sp>
      <p:sp>
        <p:nvSpPr>
          <p:cNvPr id="594" name="Shape 594"/>
          <p:cNvSpPr/>
          <p:nvPr/>
        </p:nvSpPr>
        <p:spPr>
          <a:xfrm>
            <a:off x="7458451" y="5281358"/>
            <a:ext cx="624599" cy="361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25" name="Shape 621"/>
          <p:cNvSpPr txBox="1">
            <a:spLocks/>
          </p:cNvSpPr>
          <p:nvPr/>
        </p:nvSpPr>
        <p:spPr>
          <a:xfrm>
            <a:off x="457200" y="1576381"/>
            <a:ext cx="8057700" cy="723900"/>
          </a:xfrm>
          <a:prstGeom prst="rect">
            <a:avLst/>
          </a:prstGeom>
        </p:spPr>
        <p:txBody>
          <a:bodyPr vert="horz" lIns="91425" tIns="91425" rIns="91425" bIns="91425" rtlCol="0" anchor="t" anchorCtr="0">
            <a:noAutofit/>
          </a:bodyPr>
          <a:lstStyle>
            <a:lvl1pPr marL="342900" indent="-342900" algn="l" defTabSz="457200" rtl="0" eaLnBrk="1" latinLnBrk="0" hangingPunct="1">
              <a:spcBef>
                <a:spcPts val="600"/>
              </a:spcBef>
              <a:buFont typeface="Arial"/>
              <a:buChar char="•"/>
              <a:defRPr sz="2800" kern="1200" baseline="0">
                <a:solidFill>
                  <a:schemeClr val="tx1"/>
                </a:solidFill>
                <a:latin typeface="+mn-lt"/>
                <a:ea typeface="+mn-ea"/>
                <a:cs typeface="+mn-cs"/>
              </a:defRPr>
            </a:lvl1pPr>
            <a:lvl2pPr marL="742950" indent="-285750" algn="l" defTabSz="457200" rtl="0" eaLnBrk="1" latinLnBrk="0" hangingPunct="1">
              <a:spcBef>
                <a:spcPts val="600"/>
              </a:spcBef>
              <a:buFont typeface="Arial"/>
              <a:buChar char="–"/>
              <a:defRPr sz="2600" kern="1200" baseline="0">
                <a:solidFill>
                  <a:schemeClr val="tx1"/>
                </a:solidFill>
                <a:latin typeface="+mn-lt"/>
                <a:ea typeface="+mn-ea"/>
                <a:cs typeface="+mn-cs"/>
              </a:defRPr>
            </a:lvl2pPr>
            <a:lvl3pPr marL="1143000" indent="-228600" algn="l" defTabSz="457200" rtl="0" eaLnBrk="1" latinLnBrk="0" hangingPunct="1">
              <a:spcBef>
                <a:spcPts val="600"/>
              </a:spcBef>
              <a:buFont typeface="Arial"/>
              <a:buChar char="•"/>
              <a:defRPr sz="2200" kern="1200" baseline="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03200" indent="0" algn="ctr">
              <a:spcBef>
                <a:spcPts val="0"/>
              </a:spcBef>
              <a:buFont typeface="Arial"/>
              <a:buNone/>
            </a:pPr>
            <a:r>
              <a:rPr lang="en" sz="3200" dirty="0">
                <a:ea typeface="Calibri Regular" charset="0"/>
                <a:cs typeface="Calibri Regular" charset="0"/>
                <a:sym typeface="Shadows Into Light"/>
              </a:rPr>
              <a:t>Fill in the boxes with +, -, or 0 as appropriate.</a:t>
            </a:r>
          </a:p>
        </p:txBody>
      </p:sp>
      <p:cxnSp>
        <p:nvCxnSpPr>
          <p:cNvPr id="26" name="Shape 604"/>
          <p:cNvCxnSpPr/>
          <p:nvPr/>
        </p:nvCxnSpPr>
        <p:spPr>
          <a:xfrm>
            <a:off x="370701" y="5060056"/>
            <a:ext cx="3842399" cy="13199"/>
          </a:xfrm>
          <a:prstGeom prst="straightConnector1">
            <a:avLst/>
          </a:prstGeom>
          <a:noFill/>
          <a:ln w="25400" cap="flat" cmpd="sng">
            <a:solidFill>
              <a:srgbClr val="0000FF"/>
            </a:solidFill>
            <a:prstDash val="solid"/>
            <a:round/>
            <a:headEnd type="none" w="lg" len="lg"/>
            <a:tailEnd type="none" w="lg" len="lg"/>
          </a:ln>
        </p:spPr>
      </p:cxnSp>
      <p:cxnSp>
        <p:nvCxnSpPr>
          <p:cNvPr id="27" name="Shape 609"/>
          <p:cNvCxnSpPr/>
          <p:nvPr/>
        </p:nvCxnSpPr>
        <p:spPr>
          <a:xfrm>
            <a:off x="4821901" y="5091356"/>
            <a:ext cx="3842399" cy="13199"/>
          </a:xfrm>
          <a:prstGeom prst="straightConnector1">
            <a:avLst/>
          </a:prstGeom>
          <a:noFill/>
          <a:ln w="25400" cap="flat" cmpd="sng">
            <a:solidFill>
              <a:srgbClr val="0000FF"/>
            </a:solidFill>
            <a:prstDash val="solid"/>
            <a:round/>
            <a:headEnd type="none" w="lg" len="lg"/>
            <a:tailEnd type="none" w="lg" len="lg"/>
          </a:ln>
        </p:spPr>
      </p:cxnSp>
      <p:cxnSp>
        <p:nvCxnSpPr>
          <p:cNvPr id="28" name="Shape 614"/>
          <p:cNvCxnSpPr/>
          <p:nvPr/>
        </p:nvCxnSpPr>
        <p:spPr>
          <a:xfrm>
            <a:off x="370700" y="3218173"/>
            <a:ext cx="3842400" cy="13200"/>
          </a:xfrm>
          <a:prstGeom prst="straightConnector1">
            <a:avLst/>
          </a:prstGeom>
          <a:noFill/>
          <a:ln w="25400" cap="flat" cmpd="sng">
            <a:solidFill>
              <a:srgbClr val="0000FF"/>
            </a:solidFill>
            <a:prstDash val="solid"/>
            <a:round/>
            <a:headEnd type="none" w="lg" len="lg"/>
            <a:tailEnd type="none" w="lg" len="lg"/>
          </a:ln>
        </p:spPr>
      </p:cxnSp>
      <p:cxnSp>
        <p:nvCxnSpPr>
          <p:cNvPr id="29" name="Shape 617"/>
          <p:cNvCxnSpPr/>
          <p:nvPr/>
        </p:nvCxnSpPr>
        <p:spPr>
          <a:xfrm>
            <a:off x="4768200" y="3237673"/>
            <a:ext cx="3842400" cy="13200"/>
          </a:xfrm>
          <a:prstGeom prst="straightConnector1">
            <a:avLst/>
          </a:prstGeom>
          <a:noFill/>
          <a:ln w="25400" cap="flat" cmpd="sng">
            <a:solidFill>
              <a:srgbClr val="0000FF"/>
            </a:solidFill>
            <a:prstDash val="solid"/>
            <a:round/>
            <a:headEnd type="none" w="lg" len="lg"/>
            <a:tailEnd type="none" w="lg" len="lg"/>
          </a:ln>
        </p:spPr>
      </p:cxn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Shape 600"/>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QUIZ: Example Rules</a:t>
            </a:r>
          </a:p>
        </p:txBody>
      </p:sp>
      <p:sp>
        <p:nvSpPr>
          <p:cNvPr id="621" name="Shape 621"/>
          <p:cNvSpPr txBox="1">
            <a:spLocks noGrp="1"/>
          </p:cNvSpPr>
          <p:nvPr>
            <p:ph idx="1"/>
          </p:nvPr>
        </p:nvSpPr>
        <p:spPr>
          <a:xfrm>
            <a:off x="457200" y="1576381"/>
            <a:ext cx="8057700" cy="723900"/>
          </a:xfrm>
          <a:prstGeom prst="rect">
            <a:avLst/>
          </a:prstGeom>
        </p:spPr>
        <p:txBody>
          <a:bodyPr lIns="91425" tIns="91425" rIns="91425" bIns="91425" anchor="t" anchorCtr="0">
            <a:noAutofit/>
          </a:bodyPr>
          <a:lstStyle/>
          <a:p>
            <a:pPr marL="203200" indent="0" algn="ctr">
              <a:spcBef>
                <a:spcPts val="0"/>
              </a:spcBef>
              <a:buNone/>
            </a:pPr>
            <a:r>
              <a:rPr lang="en" sz="3200" dirty="0">
                <a:ea typeface="Calibri Regular" charset="0"/>
                <a:cs typeface="Calibri Regular" charset="0"/>
                <a:sym typeface="Shadows Into Light"/>
              </a:rPr>
              <a:t>Fill in the boxes with +, -, or 0 as appropriate.</a:t>
            </a:r>
          </a:p>
        </p:txBody>
      </p:sp>
      <p:sp>
        <p:nvSpPr>
          <p:cNvPr id="601" name="Shape 601"/>
          <p:cNvSpPr txBox="1"/>
          <p:nvPr/>
        </p:nvSpPr>
        <p:spPr>
          <a:xfrm>
            <a:off x="424400" y="4524008"/>
            <a:ext cx="1755600" cy="590699"/>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a:t>
            </a:r>
          </a:p>
        </p:txBody>
      </p:sp>
      <p:sp>
        <p:nvSpPr>
          <p:cNvPr id="602" name="Shape 602"/>
          <p:cNvSpPr txBox="1"/>
          <p:nvPr/>
        </p:nvSpPr>
        <p:spPr>
          <a:xfrm>
            <a:off x="2347551" y="4530533"/>
            <a:ext cx="1858499" cy="590699"/>
          </a:xfrm>
          <a:prstGeom prst="rect">
            <a:avLst/>
          </a:prstGeom>
          <a:noFill/>
          <a:ln>
            <a:noFill/>
          </a:ln>
        </p:spPr>
        <p:txBody>
          <a:bodyPr lIns="91425" tIns="91425" rIns="91425" bIns="91425" anchor="t" anchorCtr="0">
            <a:noAutofit/>
          </a:bodyPr>
          <a:lstStyle/>
          <a:p>
            <a:pPr algn="ctr"/>
            <a:r>
              <a:rPr lang="en" sz="2000">
                <a:solidFill>
                  <a:srgbClr val="0000FF"/>
                </a:solidFill>
                <a:latin typeface="Consolas"/>
                <a:ea typeface="Consolas"/>
                <a:cs typeface="Consolas"/>
                <a:sym typeface="Consolas"/>
              </a:rPr>
              <a:t>A |- e2 : -</a:t>
            </a:r>
          </a:p>
        </p:txBody>
      </p:sp>
      <p:sp>
        <p:nvSpPr>
          <p:cNvPr id="603" name="Shape 603"/>
          <p:cNvSpPr txBox="1"/>
          <p:nvPr/>
        </p:nvSpPr>
        <p:spPr>
          <a:xfrm>
            <a:off x="805401" y="5173501"/>
            <a:ext cx="2484599" cy="487499"/>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e2 :</a:t>
            </a:r>
          </a:p>
        </p:txBody>
      </p:sp>
      <p:cxnSp>
        <p:nvCxnSpPr>
          <p:cNvPr id="604" name="Shape 604"/>
          <p:cNvCxnSpPr/>
          <p:nvPr/>
        </p:nvCxnSpPr>
        <p:spPr>
          <a:xfrm>
            <a:off x="370701" y="5060056"/>
            <a:ext cx="3842399" cy="13199"/>
          </a:xfrm>
          <a:prstGeom prst="straightConnector1">
            <a:avLst/>
          </a:prstGeom>
          <a:noFill/>
          <a:ln w="25400" cap="flat" cmpd="sng">
            <a:solidFill>
              <a:srgbClr val="0000FF"/>
            </a:solidFill>
            <a:prstDash val="solid"/>
            <a:round/>
            <a:headEnd type="none" w="lg" len="lg"/>
            <a:tailEnd type="none" w="lg" len="lg"/>
          </a:ln>
        </p:spPr>
      </p:cxnSp>
      <p:sp>
        <p:nvSpPr>
          <p:cNvPr id="605" name="Shape 605"/>
          <p:cNvSpPr/>
          <p:nvPr/>
        </p:nvSpPr>
        <p:spPr>
          <a:xfrm>
            <a:off x="3007251" y="5250058"/>
            <a:ext cx="624599" cy="361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a:latin typeface="Consolas"/>
                <a:ea typeface="Consolas"/>
                <a:cs typeface="Consolas"/>
                <a:sym typeface="Consolas"/>
              </a:rPr>
              <a:t>+</a:t>
            </a:r>
          </a:p>
        </p:txBody>
      </p:sp>
      <p:sp>
        <p:nvSpPr>
          <p:cNvPr id="606" name="Shape 606"/>
          <p:cNvSpPr txBox="1"/>
          <p:nvPr/>
        </p:nvSpPr>
        <p:spPr>
          <a:xfrm>
            <a:off x="4875600" y="4555308"/>
            <a:ext cx="1755600" cy="590699"/>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0</a:t>
            </a:r>
          </a:p>
        </p:txBody>
      </p:sp>
      <p:sp>
        <p:nvSpPr>
          <p:cNvPr id="607" name="Shape 607"/>
          <p:cNvSpPr txBox="1"/>
          <p:nvPr/>
        </p:nvSpPr>
        <p:spPr>
          <a:xfrm>
            <a:off x="6798751" y="4561833"/>
            <a:ext cx="1858499" cy="590699"/>
          </a:xfrm>
          <a:prstGeom prst="rect">
            <a:avLst/>
          </a:prstGeom>
          <a:noFill/>
          <a:ln>
            <a:noFill/>
          </a:ln>
        </p:spPr>
        <p:txBody>
          <a:bodyPr lIns="91425" tIns="91425" rIns="91425" bIns="91425" anchor="t" anchorCtr="0">
            <a:noAutofit/>
          </a:bodyPr>
          <a:lstStyle/>
          <a:p>
            <a:pPr algn="ctr"/>
            <a:r>
              <a:rPr lang="en" sz="2000">
                <a:solidFill>
                  <a:srgbClr val="0000FF"/>
                </a:solidFill>
                <a:latin typeface="Consolas"/>
                <a:ea typeface="Consolas"/>
                <a:cs typeface="Consolas"/>
                <a:sym typeface="Consolas"/>
              </a:rPr>
              <a:t>A |- e2 : +</a:t>
            </a:r>
          </a:p>
        </p:txBody>
      </p:sp>
      <p:sp>
        <p:nvSpPr>
          <p:cNvPr id="608" name="Shape 608"/>
          <p:cNvSpPr txBox="1"/>
          <p:nvPr/>
        </p:nvSpPr>
        <p:spPr>
          <a:xfrm>
            <a:off x="5256601" y="5204801"/>
            <a:ext cx="2484599" cy="487499"/>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e2 :</a:t>
            </a:r>
          </a:p>
        </p:txBody>
      </p:sp>
      <p:cxnSp>
        <p:nvCxnSpPr>
          <p:cNvPr id="609" name="Shape 609"/>
          <p:cNvCxnSpPr/>
          <p:nvPr/>
        </p:nvCxnSpPr>
        <p:spPr>
          <a:xfrm>
            <a:off x="4821901" y="5091356"/>
            <a:ext cx="3842399" cy="13199"/>
          </a:xfrm>
          <a:prstGeom prst="straightConnector1">
            <a:avLst/>
          </a:prstGeom>
          <a:noFill/>
          <a:ln w="25400" cap="flat" cmpd="sng">
            <a:solidFill>
              <a:srgbClr val="0000FF"/>
            </a:solidFill>
            <a:prstDash val="solid"/>
            <a:round/>
            <a:headEnd type="none" w="lg" len="lg"/>
            <a:tailEnd type="none" w="lg" len="lg"/>
          </a:ln>
        </p:spPr>
      </p:cxnSp>
      <p:sp>
        <p:nvSpPr>
          <p:cNvPr id="610" name="Shape 610"/>
          <p:cNvSpPr/>
          <p:nvPr/>
        </p:nvSpPr>
        <p:spPr>
          <a:xfrm>
            <a:off x="7458451" y="5281358"/>
            <a:ext cx="624599" cy="361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a:latin typeface="Consolas"/>
                <a:ea typeface="Consolas"/>
                <a:cs typeface="Consolas"/>
                <a:sym typeface="Consolas"/>
              </a:rPr>
              <a:t>0</a:t>
            </a:r>
          </a:p>
        </p:txBody>
      </p:sp>
      <p:sp>
        <p:nvSpPr>
          <p:cNvPr id="611" name="Shape 611"/>
          <p:cNvSpPr txBox="1"/>
          <p:nvPr/>
        </p:nvSpPr>
        <p:spPr>
          <a:xfrm>
            <a:off x="424400" y="2682125"/>
            <a:ext cx="1755600" cy="5907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a:t>
            </a:r>
          </a:p>
        </p:txBody>
      </p:sp>
      <p:sp>
        <p:nvSpPr>
          <p:cNvPr id="612" name="Shape 612"/>
          <p:cNvSpPr txBox="1"/>
          <p:nvPr/>
        </p:nvSpPr>
        <p:spPr>
          <a:xfrm>
            <a:off x="2347550" y="2688650"/>
            <a:ext cx="1858500" cy="590700"/>
          </a:xfrm>
          <a:prstGeom prst="rect">
            <a:avLst/>
          </a:prstGeom>
          <a:noFill/>
          <a:ln>
            <a:noFill/>
          </a:ln>
        </p:spPr>
        <p:txBody>
          <a:bodyPr lIns="91425" tIns="91425" rIns="91425" bIns="91425" anchor="t" anchorCtr="0">
            <a:noAutofit/>
          </a:bodyPr>
          <a:lstStyle/>
          <a:p>
            <a:pPr algn="ctr"/>
            <a:r>
              <a:rPr lang="en" sz="2000">
                <a:solidFill>
                  <a:srgbClr val="0000FF"/>
                </a:solidFill>
                <a:latin typeface="Consolas"/>
                <a:ea typeface="Consolas"/>
                <a:cs typeface="Consolas"/>
                <a:sym typeface="Consolas"/>
              </a:rPr>
              <a:t>A |- e2 : -</a:t>
            </a:r>
          </a:p>
        </p:txBody>
      </p:sp>
      <p:sp>
        <p:nvSpPr>
          <p:cNvPr id="613" name="Shape 613"/>
          <p:cNvSpPr txBox="1"/>
          <p:nvPr/>
        </p:nvSpPr>
        <p:spPr>
          <a:xfrm>
            <a:off x="805400" y="3331618"/>
            <a:ext cx="2484600" cy="4875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e2 :</a:t>
            </a:r>
          </a:p>
        </p:txBody>
      </p:sp>
      <p:cxnSp>
        <p:nvCxnSpPr>
          <p:cNvPr id="614" name="Shape 614"/>
          <p:cNvCxnSpPr/>
          <p:nvPr/>
        </p:nvCxnSpPr>
        <p:spPr>
          <a:xfrm>
            <a:off x="370700" y="3218173"/>
            <a:ext cx="3842400" cy="13200"/>
          </a:xfrm>
          <a:prstGeom prst="straightConnector1">
            <a:avLst/>
          </a:prstGeom>
          <a:noFill/>
          <a:ln w="25400" cap="flat" cmpd="sng">
            <a:solidFill>
              <a:srgbClr val="0000FF"/>
            </a:solidFill>
            <a:prstDash val="solid"/>
            <a:round/>
            <a:headEnd type="none" w="lg" len="lg"/>
            <a:tailEnd type="none" w="lg" len="lg"/>
          </a:ln>
        </p:spPr>
      </p:cxnSp>
      <p:sp>
        <p:nvSpPr>
          <p:cNvPr id="615" name="Shape 615"/>
          <p:cNvSpPr txBox="1"/>
          <p:nvPr/>
        </p:nvSpPr>
        <p:spPr>
          <a:xfrm>
            <a:off x="4821900" y="2701625"/>
            <a:ext cx="1755600" cy="5907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a:t>
            </a:r>
          </a:p>
        </p:txBody>
      </p:sp>
      <p:sp>
        <p:nvSpPr>
          <p:cNvPr id="616" name="Shape 616"/>
          <p:cNvSpPr txBox="1"/>
          <p:nvPr/>
        </p:nvSpPr>
        <p:spPr>
          <a:xfrm>
            <a:off x="6745050" y="2708150"/>
            <a:ext cx="1858500" cy="590700"/>
          </a:xfrm>
          <a:prstGeom prst="rect">
            <a:avLst/>
          </a:prstGeom>
          <a:noFill/>
          <a:ln>
            <a:noFill/>
          </a:ln>
        </p:spPr>
        <p:txBody>
          <a:bodyPr lIns="91425" tIns="91425" rIns="91425" bIns="91425" anchor="t" anchorCtr="0">
            <a:noAutofit/>
          </a:bodyPr>
          <a:lstStyle/>
          <a:p>
            <a:pPr algn="ctr"/>
            <a:r>
              <a:rPr lang="en" sz="2000">
                <a:solidFill>
                  <a:srgbClr val="0000FF"/>
                </a:solidFill>
                <a:latin typeface="Consolas"/>
                <a:ea typeface="Consolas"/>
                <a:cs typeface="Consolas"/>
                <a:sym typeface="Consolas"/>
              </a:rPr>
              <a:t>A |- e2 : +</a:t>
            </a:r>
          </a:p>
        </p:txBody>
      </p:sp>
      <p:cxnSp>
        <p:nvCxnSpPr>
          <p:cNvPr id="617" name="Shape 617"/>
          <p:cNvCxnSpPr/>
          <p:nvPr/>
        </p:nvCxnSpPr>
        <p:spPr>
          <a:xfrm>
            <a:off x="4768200" y="3237673"/>
            <a:ext cx="3842400" cy="13200"/>
          </a:xfrm>
          <a:prstGeom prst="straightConnector1">
            <a:avLst/>
          </a:prstGeom>
          <a:noFill/>
          <a:ln w="25400" cap="flat" cmpd="sng">
            <a:solidFill>
              <a:srgbClr val="0000FF"/>
            </a:solidFill>
            <a:prstDash val="solid"/>
            <a:round/>
            <a:headEnd type="none" w="lg" len="lg"/>
            <a:tailEnd type="none" w="lg" len="lg"/>
          </a:ln>
        </p:spPr>
      </p:cxnSp>
      <p:sp>
        <p:nvSpPr>
          <p:cNvPr id="618" name="Shape 618"/>
          <p:cNvSpPr/>
          <p:nvPr/>
        </p:nvSpPr>
        <p:spPr>
          <a:xfrm>
            <a:off x="3007250" y="3408175"/>
            <a:ext cx="624600" cy="36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a:solidFill>
                  <a:schemeClr val="dk1"/>
                </a:solidFill>
                <a:latin typeface="Consolas"/>
                <a:ea typeface="Consolas"/>
                <a:cs typeface="Consolas"/>
                <a:sym typeface="Consolas"/>
              </a:rPr>
              <a:t>-</a:t>
            </a:r>
          </a:p>
        </p:txBody>
      </p:sp>
      <p:sp>
        <p:nvSpPr>
          <p:cNvPr id="619" name="Shape 619"/>
          <p:cNvSpPr txBox="1"/>
          <p:nvPr/>
        </p:nvSpPr>
        <p:spPr>
          <a:xfrm>
            <a:off x="5276175" y="3361602"/>
            <a:ext cx="2484600" cy="4875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e2 :</a:t>
            </a:r>
          </a:p>
        </p:txBody>
      </p:sp>
      <p:sp>
        <p:nvSpPr>
          <p:cNvPr id="620" name="Shape 620"/>
          <p:cNvSpPr/>
          <p:nvPr/>
        </p:nvSpPr>
        <p:spPr>
          <a:xfrm>
            <a:off x="7478025" y="3424868"/>
            <a:ext cx="624600" cy="36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a:solidFill>
                  <a:schemeClr val="dk1"/>
                </a:solidFill>
                <a:latin typeface="Consolas"/>
                <a:ea typeface="Consolas"/>
                <a:cs typeface="Consolas"/>
                <a:sym typeface="Consolas"/>
              </a:rPr>
              <a:t>+</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Shape 626"/>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A Problem</a:t>
            </a:r>
          </a:p>
        </p:txBody>
      </p:sp>
      <p:sp>
        <p:nvSpPr>
          <p:cNvPr id="627" name="Shape 627"/>
          <p:cNvSpPr txBox="1"/>
          <p:nvPr/>
        </p:nvSpPr>
        <p:spPr>
          <a:xfrm>
            <a:off x="323172" y="2282925"/>
            <a:ext cx="2106389" cy="590700"/>
          </a:xfrm>
          <a:prstGeom prst="rect">
            <a:avLst/>
          </a:prstGeom>
          <a:noFill/>
          <a:ln>
            <a:noFill/>
          </a:ln>
        </p:spPr>
        <p:txBody>
          <a:bodyPr lIns="91425" tIns="91425" rIns="91425" bIns="91425" anchor="t" anchorCtr="0">
            <a:noAutofit/>
          </a:bodyPr>
          <a:lstStyle/>
          <a:p>
            <a:r>
              <a:rPr lang="en" sz="2100">
                <a:solidFill>
                  <a:srgbClr val="0000FF"/>
                </a:solidFill>
                <a:latin typeface="Consolas"/>
                <a:ea typeface="Consolas"/>
                <a:cs typeface="Consolas"/>
                <a:sym typeface="Consolas"/>
              </a:rPr>
              <a:t>A |- e1 : +</a:t>
            </a:r>
          </a:p>
        </p:txBody>
      </p:sp>
      <p:sp>
        <p:nvSpPr>
          <p:cNvPr id="628" name="Shape 628"/>
          <p:cNvSpPr txBox="1"/>
          <p:nvPr/>
        </p:nvSpPr>
        <p:spPr>
          <a:xfrm>
            <a:off x="2531515" y="2289451"/>
            <a:ext cx="1945484" cy="590699"/>
          </a:xfrm>
          <a:prstGeom prst="rect">
            <a:avLst/>
          </a:prstGeom>
          <a:noFill/>
          <a:ln>
            <a:noFill/>
          </a:ln>
        </p:spPr>
        <p:txBody>
          <a:bodyPr lIns="91425" tIns="91425" rIns="91425" bIns="91425" anchor="t" anchorCtr="0">
            <a:noAutofit/>
          </a:bodyPr>
          <a:lstStyle/>
          <a:p>
            <a:r>
              <a:rPr lang="en" sz="2100">
                <a:solidFill>
                  <a:srgbClr val="0000FF"/>
                </a:solidFill>
                <a:latin typeface="Consolas"/>
                <a:ea typeface="Consolas"/>
                <a:cs typeface="Consolas"/>
                <a:sym typeface="Consolas"/>
              </a:rPr>
              <a:t>A |- e2 : -</a:t>
            </a:r>
          </a:p>
        </p:txBody>
      </p:sp>
      <p:cxnSp>
        <p:nvCxnSpPr>
          <p:cNvPr id="629" name="Shape 629"/>
          <p:cNvCxnSpPr/>
          <p:nvPr/>
        </p:nvCxnSpPr>
        <p:spPr>
          <a:xfrm>
            <a:off x="351748" y="2873625"/>
            <a:ext cx="3853884" cy="0"/>
          </a:xfrm>
          <a:prstGeom prst="straightConnector1">
            <a:avLst/>
          </a:prstGeom>
          <a:noFill/>
          <a:ln w="25400" cap="flat" cmpd="sng">
            <a:solidFill>
              <a:srgbClr val="0000FF"/>
            </a:solidFill>
            <a:prstDash val="solid"/>
            <a:round/>
            <a:headEnd type="none" w="lg" len="lg"/>
            <a:tailEnd type="none" w="lg" len="lg"/>
          </a:ln>
        </p:spPr>
      </p:cxnSp>
      <p:sp>
        <p:nvSpPr>
          <p:cNvPr id="630" name="Shape 630"/>
          <p:cNvSpPr txBox="1"/>
          <p:nvPr/>
        </p:nvSpPr>
        <p:spPr>
          <a:xfrm>
            <a:off x="914400" y="2997101"/>
            <a:ext cx="3291232" cy="487499"/>
          </a:xfrm>
          <a:prstGeom prst="rect">
            <a:avLst/>
          </a:prstGeom>
          <a:noFill/>
          <a:ln>
            <a:noFill/>
          </a:ln>
        </p:spPr>
        <p:txBody>
          <a:bodyPr lIns="91425" tIns="91425" rIns="91425" bIns="91425" anchor="t" anchorCtr="0">
            <a:noAutofit/>
          </a:bodyPr>
          <a:lstStyle/>
          <a:p>
            <a:r>
              <a:rPr lang="en" sz="2100" dirty="0">
                <a:solidFill>
                  <a:srgbClr val="0000FF"/>
                </a:solidFill>
                <a:latin typeface="Consolas"/>
                <a:ea typeface="Consolas"/>
                <a:cs typeface="Consolas"/>
                <a:sym typeface="Consolas"/>
              </a:rPr>
              <a:t>A |- e1 + e2 : </a:t>
            </a:r>
            <a:r>
              <a:rPr lang="en" sz="2100" dirty="0">
                <a:solidFill>
                  <a:schemeClr val="accent2"/>
                </a:solidFill>
                <a:latin typeface="Consolas"/>
                <a:ea typeface="Consolas"/>
                <a:cs typeface="Consolas"/>
                <a:sym typeface="Consolas"/>
              </a:rPr>
              <a:t>?</a:t>
            </a:r>
          </a:p>
        </p:txBody>
      </p:sp>
      <p:sp>
        <p:nvSpPr>
          <p:cNvPr id="631" name="Shape 631"/>
          <p:cNvSpPr txBox="1"/>
          <p:nvPr/>
        </p:nvSpPr>
        <p:spPr>
          <a:xfrm>
            <a:off x="438624" y="3946210"/>
            <a:ext cx="3652704" cy="1297299"/>
          </a:xfrm>
          <a:prstGeom prst="rect">
            <a:avLst/>
          </a:prstGeom>
          <a:noFill/>
          <a:ln>
            <a:noFill/>
          </a:ln>
        </p:spPr>
        <p:txBody>
          <a:bodyPr lIns="91425" tIns="91425" rIns="91425" bIns="91425" anchor="t" anchorCtr="0">
            <a:noAutofit/>
          </a:bodyPr>
          <a:lstStyle/>
          <a:p>
            <a:pPr algn="ctr"/>
            <a:r>
              <a:rPr lang="en" sz="2600" dirty="0">
                <a:latin typeface="+mn-lt"/>
                <a:ea typeface="Calibri Regular" charset="0"/>
                <a:cs typeface="Calibri Regular" charset="0"/>
                <a:sym typeface="Shadows Into Light"/>
              </a:rPr>
              <a:t>We don’t have an abstract value that covers this case!</a:t>
            </a:r>
          </a:p>
        </p:txBody>
      </p:sp>
      <p:sp>
        <p:nvSpPr>
          <p:cNvPr id="632" name="Shape 632"/>
          <p:cNvSpPr txBox="1"/>
          <p:nvPr/>
        </p:nvSpPr>
        <p:spPr>
          <a:xfrm>
            <a:off x="4491287" y="1759047"/>
            <a:ext cx="4410599" cy="3770699"/>
          </a:xfrm>
          <a:prstGeom prst="rect">
            <a:avLst/>
          </a:prstGeom>
          <a:noFill/>
          <a:ln>
            <a:noFill/>
          </a:ln>
        </p:spPr>
        <p:txBody>
          <a:bodyPr lIns="91425" tIns="91425" rIns="91425" bIns="91425" anchor="t" anchorCtr="0">
            <a:noAutofit/>
          </a:bodyPr>
          <a:lstStyle/>
          <a:p>
            <a:r>
              <a:rPr lang="en" sz="2800" u="sng" dirty="0">
                <a:latin typeface="+mn-lt"/>
                <a:ea typeface="Calibri Regular" charset="0"/>
                <a:cs typeface="Calibri Regular" charset="0"/>
                <a:sym typeface="Shadows Into Light"/>
              </a:rPr>
              <a:t>Solution:</a:t>
            </a:r>
          </a:p>
          <a:p>
            <a:endParaRPr sz="2400" dirty="0">
              <a:latin typeface="+mn-lt"/>
              <a:ea typeface="Calibri Regular" charset="0"/>
              <a:cs typeface="Calibri Regular" charset="0"/>
              <a:sym typeface="Shadows Into Light"/>
            </a:endParaRPr>
          </a:p>
          <a:p>
            <a:r>
              <a:rPr lang="en" sz="2600" dirty="0">
                <a:latin typeface="+mn-lt"/>
                <a:ea typeface="Calibri Regular" charset="0"/>
                <a:cs typeface="Calibri Regular" charset="0"/>
                <a:sym typeface="Shadows Into Light"/>
              </a:rPr>
              <a:t>Add abstract values to ensure </a:t>
            </a:r>
            <a:r>
              <a:rPr lang="en" sz="2600" dirty="0">
                <a:solidFill>
                  <a:schemeClr val="accent6"/>
                </a:solidFill>
                <a:latin typeface="+mn-lt"/>
                <a:ea typeface="Calibri Regular" charset="0"/>
                <a:cs typeface="Calibri Regular" charset="0"/>
                <a:sym typeface="Shadows Into Light"/>
              </a:rPr>
              <a:t>closure </a:t>
            </a:r>
            <a:r>
              <a:rPr lang="en" sz="2600" dirty="0">
                <a:latin typeface="+mn-lt"/>
                <a:ea typeface="Calibri Regular" charset="0"/>
                <a:cs typeface="Calibri Regular" charset="0"/>
                <a:sym typeface="Shadows Into Light"/>
              </a:rPr>
              <a:t>under all operations:</a:t>
            </a:r>
          </a:p>
          <a:p>
            <a:endParaRPr dirty="0">
              <a:latin typeface="+mn-lt"/>
            </a:endParaRPr>
          </a:p>
          <a:p>
            <a:r>
              <a:rPr lang="en" sz="2400" dirty="0">
                <a:solidFill>
                  <a:srgbClr val="0000FF"/>
                </a:solidFill>
                <a:latin typeface="+mn-lt"/>
                <a:ea typeface="Consolas"/>
                <a:cs typeface="Consolas"/>
                <a:sym typeface="Consolas"/>
              </a:rPr>
              <a:t> +  = { </a:t>
            </a:r>
            <a:r>
              <a:rPr lang="en" sz="2400" dirty="0">
                <a:solidFill>
                  <a:srgbClr val="0000FF"/>
                </a:solidFill>
                <a:latin typeface="+mn-lt"/>
                <a:ea typeface="Calibri Regular" charset="0"/>
                <a:cs typeface="Calibri Regular" charset="0"/>
                <a:sym typeface="Shadows Into Light"/>
              </a:rPr>
              <a:t>all positive integers</a:t>
            </a:r>
            <a:r>
              <a:rPr lang="en" sz="2400" dirty="0">
                <a:solidFill>
                  <a:srgbClr val="0000FF"/>
                </a:solidFill>
                <a:latin typeface="+mn-lt"/>
                <a:ea typeface="Consolas"/>
                <a:cs typeface="Consolas"/>
                <a:sym typeface="Consolas"/>
              </a:rPr>
              <a:t> }</a:t>
            </a:r>
          </a:p>
          <a:p>
            <a:r>
              <a:rPr lang="en" sz="2400" dirty="0">
                <a:solidFill>
                  <a:srgbClr val="0000FF"/>
                </a:solidFill>
                <a:latin typeface="+mn-lt"/>
                <a:ea typeface="Consolas"/>
                <a:cs typeface="Consolas"/>
                <a:sym typeface="Consolas"/>
              </a:rPr>
              <a:t> 0  = { 0 }</a:t>
            </a:r>
          </a:p>
          <a:p>
            <a:r>
              <a:rPr lang="en" sz="2400" dirty="0">
                <a:solidFill>
                  <a:srgbClr val="0000FF"/>
                </a:solidFill>
                <a:latin typeface="+mn-lt"/>
                <a:ea typeface="Consolas"/>
                <a:cs typeface="Consolas"/>
                <a:sym typeface="Consolas"/>
              </a:rPr>
              <a:t> -  = { </a:t>
            </a:r>
            <a:r>
              <a:rPr lang="en" sz="2400" dirty="0">
                <a:solidFill>
                  <a:srgbClr val="0000FF"/>
                </a:solidFill>
                <a:latin typeface="+mn-lt"/>
                <a:ea typeface="Calibri Regular" charset="0"/>
                <a:cs typeface="Calibri Regular" charset="0"/>
                <a:sym typeface="Shadows Into Light"/>
              </a:rPr>
              <a:t>all negative integers</a:t>
            </a:r>
            <a:r>
              <a:rPr lang="en" sz="2400" dirty="0">
                <a:solidFill>
                  <a:srgbClr val="0000FF"/>
                </a:solidFill>
                <a:latin typeface="+mn-lt"/>
                <a:ea typeface="Consolas"/>
                <a:cs typeface="Consolas"/>
                <a:sym typeface="Consolas"/>
              </a:rPr>
              <a:t> }</a:t>
            </a:r>
          </a:p>
          <a:p>
            <a:r>
              <a:rPr lang="en" sz="2400" dirty="0">
                <a:solidFill>
                  <a:srgbClr val="0000FF"/>
                </a:solidFill>
                <a:latin typeface="+mn-lt"/>
                <a:ea typeface="Consolas"/>
                <a:cs typeface="Consolas"/>
                <a:sym typeface="Consolas"/>
              </a:rPr>
              <a:t>TOP = { </a:t>
            </a:r>
            <a:r>
              <a:rPr lang="en" sz="2400" dirty="0">
                <a:solidFill>
                  <a:srgbClr val="0000FF"/>
                </a:solidFill>
                <a:latin typeface="+mn-lt"/>
                <a:ea typeface="Calibri Regular" charset="0"/>
                <a:cs typeface="Calibri Regular" charset="0"/>
                <a:sym typeface="Shadows Into Light"/>
              </a:rPr>
              <a:t>all integers</a:t>
            </a:r>
            <a:r>
              <a:rPr lang="en" sz="2400" dirty="0">
                <a:solidFill>
                  <a:srgbClr val="0000FF"/>
                </a:solidFill>
                <a:latin typeface="+mn-lt"/>
                <a:ea typeface="Consolas"/>
                <a:cs typeface="Consolas"/>
                <a:sym typeface="Consolas"/>
              </a:rPr>
              <a:t> }</a:t>
            </a:r>
          </a:p>
          <a:p>
            <a:r>
              <a:rPr lang="en" sz="2400" dirty="0">
                <a:solidFill>
                  <a:srgbClr val="0000FF"/>
                </a:solidFill>
                <a:latin typeface="+mn-lt"/>
                <a:ea typeface="Consolas"/>
                <a:cs typeface="Consolas"/>
                <a:sym typeface="Consolas"/>
              </a:rPr>
              <a:t>BOT =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 grpId="0"/>
      <p:bldP spid="628" grpId="0"/>
      <p:bldP spid="630" grpId="0"/>
      <p:bldP spid="631" grpId="0"/>
      <p:bldP spid="63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Shape 637"/>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QUIZ: More Example Rules</a:t>
            </a:r>
          </a:p>
        </p:txBody>
      </p:sp>
      <p:sp>
        <p:nvSpPr>
          <p:cNvPr id="638" name="Shape 638"/>
          <p:cNvSpPr txBox="1"/>
          <p:nvPr/>
        </p:nvSpPr>
        <p:spPr>
          <a:xfrm>
            <a:off x="424400" y="2682125"/>
            <a:ext cx="1755600" cy="5907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a:t>
            </a:r>
          </a:p>
        </p:txBody>
      </p:sp>
      <p:sp>
        <p:nvSpPr>
          <p:cNvPr id="639" name="Shape 639"/>
          <p:cNvSpPr txBox="1"/>
          <p:nvPr/>
        </p:nvSpPr>
        <p:spPr>
          <a:xfrm>
            <a:off x="2347550" y="2688650"/>
            <a:ext cx="1858500" cy="590700"/>
          </a:xfrm>
          <a:prstGeom prst="rect">
            <a:avLst/>
          </a:prstGeom>
          <a:noFill/>
          <a:ln>
            <a:noFill/>
          </a:ln>
        </p:spPr>
        <p:txBody>
          <a:bodyPr lIns="91425" tIns="91425" rIns="91425" bIns="91425" anchor="t" anchorCtr="0">
            <a:noAutofit/>
          </a:bodyPr>
          <a:lstStyle/>
          <a:p>
            <a:pPr algn="ctr"/>
            <a:r>
              <a:rPr lang="en" sz="2000">
                <a:solidFill>
                  <a:srgbClr val="0000FF"/>
                </a:solidFill>
                <a:latin typeface="Consolas"/>
                <a:ea typeface="Consolas"/>
                <a:cs typeface="Consolas"/>
                <a:sym typeface="Consolas"/>
              </a:rPr>
              <a:t>A |- e2 : -</a:t>
            </a:r>
          </a:p>
        </p:txBody>
      </p:sp>
      <p:sp>
        <p:nvSpPr>
          <p:cNvPr id="640" name="Shape 640"/>
          <p:cNvSpPr txBox="1"/>
          <p:nvPr/>
        </p:nvSpPr>
        <p:spPr>
          <a:xfrm>
            <a:off x="805400" y="3331618"/>
            <a:ext cx="2484600" cy="4875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e2 :</a:t>
            </a:r>
          </a:p>
        </p:txBody>
      </p:sp>
      <p:sp>
        <p:nvSpPr>
          <p:cNvPr id="642" name="Shape 642"/>
          <p:cNvSpPr/>
          <p:nvPr/>
        </p:nvSpPr>
        <p:spPr>
          <a:xfrm>
            <a:off x="3007250" y="3408175"/>
            <a:ext cx="624600" cy="36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2000">
              <a:latin typeface="Consolas"/>
              <a:ea typeface="Consolas"/>
              <a:cs typeface="Consolas"/>
              <a:sym typeface="Consolas"/>
            </a:endParaRPr>
          </a:p>
        </p:txBody>
      </p:sp>
      <p:sp>
        <p:nvSpPr>
          <p:cNvPr id="643" name="Shape 643"/>
          <p:cNvSpPr txBox="1"/>
          <p:nvPr/>
        </p:nvSpPr>
        <p:spPr>
          <a:xfrm>
            <a:off x="4852200" y="2701350"/>
            <a:ext cx="1755600" cy="5907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a:t>
            </a:r>
          </a:p>
        </p:txBody>
      </p:sp>
      <p:sp>
        <p:nvSpPr>
          <p:cNvPr id="644" name="Shape 644"/>
          <p:cNvSpPr txBox="1"/>
          <p:nvPr/>
        </p:nvSpPr>
        <p:spPr>
          <a:xfrm>
            <a:off x="6775350" y="2707875"/>
            <a:ext cx="1858500" cy="590700"/>
          </a:xfrm>
          <a:prstGeom prst="rect">
            <a:avLst/>
          </a:prstGeom>
          <a:noFill/>
          <a:ln>
            <a:noFill/>
          </a:ln>
        </p:spPr>
        <p:txBody>
          <a:bodyPr lIns="91425" tIns="91425" rIns="91425" bIns="91425" anchor="t" anchorCtr="0">
            <a:noAutofit/>
          </a:bodyPr>
          <a:lstStyle/>
          <a:p>
            <a:pPr algn="ctr"/>
            <a:r>
              <a:rPr lang="en" sz="2000">
                <a:solidFill>
                  <a:srgbClr val="0000FF"/>
                </a:solidFill>
                <a:latin typeface="Consolas"/>
                <a:ea typeface="Consolas"/>
                <a:cs typeface="Consolas"/>
                <a:sym typeface="Consolas"/>
              </a:rPr>
              <a:t>A |- e2 : +</a:t>
            </a:r>
          </a:p>
        </p:txBody>
      </p:sp>
      <p:sp>
        <p:nvSpPr>
          <p:cNvPr id="645" name="Shape 645"/>
          <p:cNvSpPr txBox="1"/>
          <p:nvPr/>
        </p:nvSpPr>
        <p:spPr>
          <a:xfrm>
            <a:off x="5233200" y="3350843"/>
            <a:ext cx="2484600" cy="4875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e2 :</a:t>
            </a:r>
          </a:p>
        </p:txBody>
      </p:sp>
      <p:sp>
        <p:nvSpPr>
          <p:cNvPr id="647" name="Shape 647"/>
          <p:cNvSpPr/>
          <p:nvPr/>
        </p:nvSpPr>
        <p:spPr>
          <a:xfrm>
            <a:off x="7435050" y="3427400"/>
            <a:ext cx="624600" cy="36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2000">
              <a:latin typeface="Consolas"/>
              <a:ea typeface="Consolas"/>
              <a:cs typeface="Consolas"/>
              <a:sym typeface="Consolas"/>
            </a:endParaRPr>
          </a:p>
        </p:txBody>
      </p:sp>
      <p:sp>
        <p:nvSpPr>
          <p:cNvPr id="648" name="Shape 648"/>
          <p:cNvSpPr txBox="1"/>
          <p:nvPr/>
        </p:nvSpPr>
        <p:spPr>
          <a:xfrm>
            <a:off x="424400" y="4503721"/>
            <a:ext cx="1755600" cy="590699"/>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0</a:t>
            </a:r>
          </a:p>
        </p:txBody>
      </p:sp>
      <p:sp>
        <p:nvSpPr>
          <p:cNvPr id="649" name="Shape 649"/>
          <p:cNvSpPr txBox="1"/>
          <p:nvPr/>
        </p:nvSpPr>
        <p:spPr>
          <a:xfrm>
            <a:off x="2347551" y="4510246"/>
            <a:ext cx="1858499" cy="590699"/>
          </a:xfrm>
          <a:prstGeom prst="rect">
            <a:avLst/>
          </a:prstGeom>
          <a:noFill/>
          <a:ln>
            <a:noFill/>
          </a:ln>
        </p:spPr>
        <p:txBody>
          <a:bodyPr lIns="91425" tIns="91425" rIns="91425" bIns="91425" anchor="t" anchorCtr="0">
            <a:noAutofit/>
          </a:bodyPr>
          <a:lstStyle/>
          <a:p>
            <a:pPr algn="ctr"/>
            <a:r>
              <a:rPr lang="en" sz="2000">
                <a:solidFill>
                  <a:srgbClr val="0000FF"/>
                </a:solidFill>
                <a:latin typeface="Consolas"/>
                <a:ea typeface="Consolas"/>
                <a:cs typeface="Consolas"/>
                <a:sym typeface="Consolas"/>
              </a:rPr>
              <a:t>A |- e2 : +</a:t>
            </a:r>
          </a:p>
        </p:txBody>
      </p:sp>
      <p:sp>
        <p:nvSpPr>
          <p:cNvPr id="650" name="Shape 650"/>
          <p:cNvSpPr txBox="1"/>
          <p:nvPr/>
        </p:nvSpPr>
        <p:spPr>
          <a:xfrm>
            <a:off x="805401" y="5153214"/>
            <a:ext cx="2484599" cy="487499"/>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e2 :</a:t>
            </a:r>
          </a:p>
        </p:txBody>
      </p:sp>
      <p:sp>
        <p:nvSpPr>
          <p:cNvPr id="652" name="Shape 652"/>
          <p:cNvSpPr/>
          <p:nvPr/>
        </p:nvSpPr>
        <p:spPr>
          <a:xfrm>
            <a:off x="3007251" y="5229771"/>
            <a:ext cx="624599" cy="361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2000">
              <a:latin typeface="Consolas"/>
              <a:ea typeface="Consolas"/>
              <a:cs typeface="Consolas"/>
              <a:sym typeface="Consolas"/>
            </a:endParaRPr>
          </a:p>
        </p:txBody>
      </p:sp>
      <p:sp>
        <p:nvSpPr>
          <p:cNvPr id="653" name="Shape 653"/>
          <p:cNvSpPr txBox="1"/>
          <p:nvPr/>
        </p:nvSpPr>
        <p:spPr>
          <a:xfrm>
            <a:off x="4676476" y="4535021"/>
            <a:ext cx="2015699" cy="590699"/>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TOP</a:t>
            </a:r>
          </a:p>
        </p:txBody>
      </p:sp>
      <p:sp>
        <p:nvSpPr>
          <p:cNvPr id="654" name="Shape 654"/>
          <p:cNvSpPr txBox="1"/>
          <p:nvPr/>
        </p:nvSpPr>
        <p:spPr>
          <a:xfrm>
            <a:off x="6904426" y="4541546"/>
            <a:ext cx="1858499" cy="590699"/>
          </a:xfrm>
          <a:prstGeom prst="rect">
            <a:avLst/>
          </a:prstGeom>
          <a:noFill/>
          <a:ln>
            <a:noFill/>
          </a:ln>
        </p:spPr>
        <p:txBody>
          <a:bodyPr lIns="91425" tIns="91425" rIns="91425" bIns="91425" anchor="t" anchorCtr="0">
            <a:noAutofit/>
          </a:bodyPr>
          <a:lstStyle/>
          <a:p>
            <a:pPr algn="ctr"/>
            <a:r>
              <a:rPr lang="en" sz="2000">
                <a:solidFill>
                  <a:srgbClr val="0000FF"/>
                </a:solidFill>
                <a:latin typeface="Consolas"/>
                <a:ea typeface="Consolas"/>
                <a:cs typeface="Consolas"/>
                <a:sym typeface="Consolas"/>
              </a:rPr>
              <a:t>A |- e2 : 0</a:t>
            </a:r>
          </a:p>
        </p:txBody>
      </p:sp>
      <p:sp>
        <p:nvSpPr>
          <p:cNvPr id="655" name="Shape 655"/>
          <p:cNvSpPr txBox="1"/>
          <p:nvPr/>
        </p:nvSpPr>
        <p:spPr>
          <a:xfrm>
            <a:off x="5209876" y="5184521"/>
            <a:ext cx="2849699" cy="487499"/>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e2 : </a:t>
            </a:r>
          </a:p>
        </p:txBody>
      </p:sp>
      <p:sp>
        <p:nvSpPr>
          <p:cNvPr id="657" name="Shape 657"/>
          <p:cNvSpPr/>
          <p:nvPr/>
        </p:nvSpPr>
        <p:spPr>
          <a:xfrm>
            <a:off x="7376401" y="5247671"/>
            <a:ext cx="624599" cy="361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2000">
              <a:latin typeface="Consolas"/>
              <a:ea typeface="Consolas"/>
              <a:cs typeface="Consolas"/>
              <a:sym typeface="Consolas"/>
            </a:endParaRPr>
          </a:p>
        </p:txBody>
      </p:sp>
      <p:sp>
        <p:nvSpPr>
          <p:cNvPr id="25" name="Shape 684"/>
          <p:cNvSpPr txBox="1">
            <a:spLocks/>
          </p:cNvSpPr>
          <p:nvPr/>
        </p:nvSpPr>
        <p:spPr>
          <a:xfrm>
            <a:off x="228597" y="1614483"/>
            <a:ext cx="8443913" cy="723900"/>
          </a:xfrm>
          <a:prstGeom prst="rect">
            <a:avLst/>
          </a:prstGeom>
        </p:spPr>
        <p:txBody>
          <a:bodyPr vert="horz" lIns="91425" tIns="91425" rIns="91425" bIns="91425" rtlCol="0" anchor="t" anchorCtr="0">
            <a:noAutofit/>
          </a:bodyPr>
          <a:lstStyle>
            <a:lvl1pPr marL="342900" indent="-342900" algn="l" defTabSz="457200" rtl="0" eaLnBrk="1" latinLnBrk="0" hangingPunct="1">
              <a:spcBef>
                <a:spcPts val="600"/>
              </a:spcBef>
              <a:buFont typeface="Arial"/>
              <a:buChar char="•"/>
              <a:defRPr sz="2800" kern="1200" baseline="0">
                <a:solidFill>
                  <a:schemeClr val="tx1"/>
                </a:solidFill>
                <a:latin typeface="+mn-lt"/>
                <a:ea typeface="+mn-ea"/>
                <a:cs typeface="+mn-cs"/>
              </a:defRPr>
            </a:lvl1pPr>
            <a:lvl2pPr marL="742950" indent="-285750" algn="l" defTabSz="457200" rtl="0" eaLnBrk="1" latinLnBrk="0" hangingPunct="1">
              <a:spcBef>
                <a:spcPts val="600"/>
              </a:spcBef>
              <a:buFont typeface="Arial"/>
              <a:buChar char="–"/>
              <a:defRPr sz="2600" kern="1200" baseline="0">
                <a:solidFill>
                  <a:schemeClr val="tx1"/>
                </a:solidFill>
                <a:latin typeface="+mn-lt"/>
                <a:ea typeface="+mn-ea"/>
                <a:cs typeface="+mn-cs"/>
              </a:defRPr>
            </a:lvl2pPr>
            <a:lvl3pPr marL="1143000" indent="-228600" algn="l" defTabSz="457200" rtl="0" eaLnBrk="1" latinLnBrk="0" hangingPunct="1">
              <a:spcBef>
                <a:spcPts val="600"/>
              </a:spcBef>
              <a:buFont typeface="Arial"/>
              <a:buChar char="•"/>
              <a:defRPr sz="2200" kern="1200" baseline="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03200" indent="0" algn="ctr">
              <a:spcBef>
                <a:spcPts val="0"/>
              </a:spcBef>
              <a:buFont typeface="Arial"/>
              <a:buNone/>
            </a:pPr>
            <a:r>
              <a:rPr lang="en">
                <a:ea typeface="Calibri Regular" charset="0"/>
                <a:cs typeface="Calibri Regular" charset="0"/>
                <a:sym typeface="Shadows Into Light"/>
              </a:rPr>
              <a:t>Fill in the boxes with +, -, 0, TOP, or BOT as appropriate.</a:t>
            </a:r>
            <a:endParaRPr lang="en" dirty="0">
              <a:ea typeface="Calibri Regular" charset="0"/>
              <a:cs typeface="Calibri Regular" charset="0"/>
              <a:sym typeface="Shadows Into Light"/>
            </a:endParaRPr>
          </a:p>
        </p:txBody>
      </p:sp>
      <p:cxnSp>
        <p:nvCxnSpPr>
          <p:cNvPr id="24" name="Shape 667"/>
          <p:cNvCxnSpPr/>
          <p:nvPr/>
        </p:nvCxnSpPr>
        <p:spPr>
          <a:xfrm>
            <a:off x="370700" y="3246089"/>
            <a:ext cx="3842400" cy="14520"/>
          </a:xfrm>
          <a:prstGeom prst="straightConnector1">
            <a:avLst/>
          </a:prstGeom>
          <a:noFill/>
          <a:ln w="25400" cap="flat" cmpd="sng">
            <a:solidFill>
              <a:srgbClr val="0000FF"/>
            </a:solidFill>
            <a:prstDash val="solid"/>
            <a:round/>
            <a:headEnd type="none" w="lg" len="lg"/>
            <a:tailEnd type="none" w="lg" len="lg"/>
          </a:ln>
        </p:spPr>
      </p:cxnSp>
      <p:cxnSp>
        <p:nvCxnSpPr>
          <p:cNvPr id="26" name="Shape 672"/>
          <p:cNvCxnSpPr/>
          <p:nvPr/>
        </p:nvCxnSpPr>
        <p:spPr>
          <a:xfrm>
            <a:off x="4798500" y="3265314"/>
            <a:ext cx="3842400" cy="14520"/>
          </a:xfrm>
          <a:prstGeom prst="straightConnector1">
            <a:avLst/>
          </a:prstGeom>
          <a:noFill/>
          <a:ln w="25400" cap="flat" cmpd="sng">
            <a:solidFill>
              <a:srgbClr val="0000FF"/>
            </a:solidFill>
            <a:prstDash val="solid"/>
            <a:round/>
            <a:headEnd type="none" w="lg" len="lg"/>
            <a:tailEnd type="none" w="lg" len="lg"/>
          </a:ln>
        </p:spPr>
      </p:cxnSp>
      <p:cxnSp>
        <p:nvCxnSpPr>
          <p:cNvPr id="27" name="Shape 677"/>
          <p:cNvCxnSpPr/>
          <p:nvPr/>
        </p:nvCxnSpPr>
        <p:spPr>
          <a:xfrm>
            <a:off x="370700" y="5067680"/>
            <a:ext cx="3842400" cy="14520"/>
          </a:xfrm>
          <a:prstGeom prst="straightConnector1">
            <a:avLst/>
          </a:prstGeom>
          <a:noFill/>
          <a:ln w="25400" cap="flat" cmpd="sng">
            <a:solidFill>
              <a:srgbClr val="0000FF"/>
            </a:solidFill>
            <a:prstDash val="solid"/>
            <a:round/>
            <a:headEnd type="none" w="lg" len="lg"/>
            <a:tailEnd type="none" w="lg" len="lg"/>
          </a:ln>
        </p:spPr>
      </p:cxnSp>
      <p:cxnSp>
        <p:nvCxnSpPr>
          <p:cNvPr id="28" name="Shape 682"/>
          <p:cNvCxnSpPr/>
          <p:nvPr/>
        </p:nvCxnSpPr>
        <p:spPr>
          <a:xfrm>
            <a:off x="4789725" y="5067680"/>
            <a:ext cx="3842400" cy="14520"/>
          </a:xfrm>
          <a:prstGeom prst="straightConnector1">
            <a:avLst/>
          </a:prstGeom>
          <a:noFill/>
          <a:ln w="25400" cap="flat" cmpd="sng">
            <a:solidFill>
              <a:srgbClr val="0000FF"/>
            </a:solidFill>
            <a:prstDash val="solid"/>
            <a:round/>
            <a:headEnd type="none" w="lg" len="lg"/>
            <a:tailEnd type="none" w="lg" len="lg"/>
          </a:ln>
        </p:spPr>
      </p:cxn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Shape 663"/>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QUIZ: More Example Rules</a:t>
            </a:r>
          </a:p>
        </p:txBody>
      </p:sp>
      <p:sp>
        <p:nvSpPr>
          <p:cNvPr id="684" name="Shape 684"/>
          <p:cNvSpPr txBox="1">
            <a:spLocks noGrp="1"/>
          </p:cNvSpPr>
          <p:nvPr>
            <p:ph idx="1"/>
          </p:nvPr>
        </p:nvSpPr>
        <p:spPr>
          <a:xfrm>
            <a:off x="228597" y="1614483"/>
            <a:ext cx="8443913" cy="723900"/>
          </a:xfrm>
          <a:prstGeom prst="rect">
            <a:avLst/>
          </a:prstGeom>
        </p:spPr>
        <p:txBody>
          <a:bodyPr lIns="91425" tIns="91425" rIns="91425" bIns="91425" anchor="t" anchorCtr="0">
            <a:noAutofit/>
          </a:bodyPr>
          <a:lstStyle/>
          <a:p>
            <a:pPr marL="203200" indent="0" algn="ctr">
              <a:spcBef>
                <a:spcPts val="0"/>
              </a:spcBef>
              <a:buNone/>
            </a:pPr>
            <a:r>
              <a:rPr lang="en" dirty="0">
                <a:ea typeface="Calibri Regular" charset="0"/>
                <a:cs typeface="Calibri Regular" charset="0"/>
                <a:sym typeface="Shadows Into Light"/>
              </a:rPr>
              <a:t>Fill in the boxes with +, -, 0, TOP, or BOT as appropriate.</a:t>
            </a:r>
          </a:p>
        </p:txBody>
      </p:sp>
      <p:sp>
        <p:nvSpPr>
          <p:cNvPr id="664" name="Shape 664"/>
          <p:cNvSpPr txBox="1"/>
          <p:nvPr/>
        </p:nvSpPr>
        <p:spPr>
          <a:xfrm>
            <a:off x="424400" y="2682125"/>
            <a:ext cx="1755600" cy="5907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a:t>
            </a:r>
          </a:p>
        </p:txBody>
      </p:sp>
      <p:sp>
        <p:nvSpPr>
          <p:cNvPr id="665" name="Shape 665"/>
          <p:cNvSpPr txBox="1"/>
          <p:nvPr/>
        </p:nvSpPr>
        <p:spPr>
          <a:xfrm>
            <a:off x="2347550" y="2688650"/>
            <a:ext cx="1858500" cy="590700"/>
          </a:xfrm>
          <a:prstGeom prst="rect">
            <a:avLst/>
          </a:prstGeom>
          <a:noFill/>
          <a:ln>
            <a:noFill/>
          </a:ln>
        </p:spPr>
        <p:txBody>
          <a:bodyPr lIns="91425" tIns="91425" rIns="91425" bIns="91425" anchor="t" anchorCtr="0">
            <a:noAutofit/>
          </a:bodyPr>
          <a:lstStyle/>
          <a:p>
            <a:pPr algn="ctr"/>
            <a:r>
              <a:rPr lang="en" sz="2000">
                <a:solidFill>
                  <a:srgbClr val="0000FF"/>
                </a:solidFill>
                <a:latin typeface="Consolas"/>
                <a:ea typeface="Consolas"/>
                <a:cs typeface="Consolas"/>
                <a:sym typeface="Consolas"/>
              </a:rPr>
              <a:t>A |- e2 : -</a:t>
            </a:r>
          </a:p>
        </p:txBody>
      </p:sp>
      <p:sp>
        <p:nvSpPr>
          <p:cNvPr id="666" name="Shape 666"/>
          <p:cNvSpPr txBox="1"/>
          <p:nvPr/>
        </p:nvSpPr>
        <p:spPr>
          <a:xfrm>
            <a:off x="805400" y="3331618"/>
            <a:ext cx="2484600" cy="4875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e2 :</a:t>
            </a:r>
          </a:p>
        </p:txBody>
      </p:sp>
      <p:cxnSp>
        <p:nvCxnSpPr>
          <p:cNvPr id="667" name="Shape 667"/>
          <p:cNvCxnSpPr/>
          <p:nvPr/>
        </p:nvCxnSpPr>
        <p:spPr>
          <a:xfrm>
            <a:off x="370700" y="3246089"/>
            <a:ext cx="3842400" cy="14520"/>
          </a:xfrm>
          <a:prstGeom prst="straightConnector1">
            <a:avLst/>
          </a:prstGeom>
          <a:noFill/>
          <a:ln w="25400" cap="flat" cmpd="sng">
            <a:solidFill>
              <a:srgbClr val="0000FF"/>
            </a:solidFill>
            <a:prstDash val="solid"/>
            <a:round/>
            <a:headEnd type="none" w="lg" len="lg"/>
            <a:tailEnd type="none" w="lg" len="lg"/>
          </a:ln>
        </p:spPr>
      </p:cxnSp>
      <p:sp>
        <p:nvSpPr>
          <p:cNvPr id="668" name="Shape 668"/>
          <p:cNvSpPr/>
          <p:nvPr/>
        </p:nvSpPr>
        <p:spPr>
          <a:xfrm>
            <a:off x="3007250" y="3408175"/>
            <a:ext cx="624600" cy="36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a:latin typeface="Consolas"/>
                <a:ea typeface="Consolas"/>
                <a:cs typeface="Consolas"/>
                <a:sym typeface="Consolas"/>
              </a:rPr>
              <a:t>TOP</a:t>
            </a:r>
          </a:p>
        </p:txBody>
      </p:sp>
      <p:sp>
        <p:nvSpPr>
          <p:cNvPr id="669" name="Shape 669"/>
          <p:cNvSpPr txBox="1"/>
          <p:nvPr/>
        </p:nvSpPr>
        <p:spPr>
          <a:xfrm>
            <a:off x="4852200" y="2701350"/>
            <a:ext cx="1755600" cy="5907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a:t>
            </a:r>
          </a:p>
        </p:txBody>
      </p:sp>
      <p:sp>
        <p:nvSpPr>
          <p:cNvPr id="670" name="Shape 670"/>
          <p:cNvSpPr txBox="1"/>
          <p:nvPr/>
        </p:nvSpPr>
        <p:spPr>
          <a:xfrm>
            <a:off x="6775350" y="2707875"/>
            <a:ext cx="1858500" cy="590700"/>
          </a:xfrm>
          <a:prstGeom prst="rect">
            <a:avLst/>
          </a:prstGeom>
          <a:noFill/>
          <a:ln>
            <a:noFill/>
          </a:ln>
        </p:spPr>
        <p:txBody>
          <a:bodyPr lIns="91425" tIns="91425" rIns="91425" bIns="91425" anchor="t" anchorCtr="0">
            <a:noAutofit/>
          </a:bodyPr>
          <a:lstStyle/>
          <a:p>
            <a:pPr algn="ctr"/>
            <a:r>
              <a:rPr lang="en" sz="2000">
                <a:solidFill>
                  <a:srgbClr val="0000FF"/>
                </a:solidFill>
                <a:latin typeface="Consolas"/>
                <a:ea typeface="Consolas"/>
                <a:cs typeface="Consolas"/>
                <a:sym typeface="Consolas"/>
              </a:rPr>
              <a:t>A |- e2 : +</a:t>
            </a:r>
          </a:p>
        </p:txBody>
      </p:sp>
      <p:sp>
        <p:nvSpPr>
          <p:cNvPr id="671" name="Shape 671"/>
          <p:cNvSpPr txBox="1"/>
          <p:nvPr/>
        </p:nvSpPr>
        <p:spPr>
          <a:xfrm>
            <a:off x="5233200" y="3350843"/>
            <a:ext cx="2484600" cy="4875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e2 :</a:t>
            </a:r>
          </a:p>
        </p:txBody>
      </p:sp>
      <p:cxnSp>
        <p:nvCxnSpPr>
          <p:cNvPr id="672" name="Shape 672"/>
          <p:cNvCxnSpPr/>
          <p:nvPr/>
        </p:nvCxnSpPr>
        <p:spPr>
          <a:xfrm>
            <a:off x="4798500" y="3265314"/>
            <a:ext cx="3842400" cy="14520"/>
          </a:xfrm>
          <a:prstGeom prst="straightConnector1">
            <a:avLst/>
          </a:prstGeom>
          <a:noFill/>
          <a:ln w="25400" cap="flat" cmpd="sng">
            <a:solidFill>
              <a:srgbClr val="0000FF"/>
            </a:solidFill>
            <a:prstDash val="solid"/>
            <a:round/>
            <a:headEnd type="none" w="lg" len="lg"/>
            <a:tailEnd type="none" w="lg" len="lg"/>
          </a:ln>
        </p:spPr>
      </p:cxnSp>
      <p:sp>
        <p:nvSpPr>
          <p:cNvPr id="673" name="Shape 673"/>
          <p:cNvSpPr/>
          <p:nvPr/>
        </p:nvSpPr>
        <p:spPr>
          <a:xfrm>
            <a:off x="7435050" y="3427400"/>
            <a:ext cx="624600" cy="36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a:latin typeface="Consolas"/>
                <a:ea typeface="Consolas"/>
                <a:cs typeface="Consolas"/>
                <a:sym typeface="Consolas"/>
              </a:rPr>
              <a:t>+</a:t>
            </a:r>
          </a:p>
        </p:txBody>
      </p:sp>
      <p:sp>
        <p:nvSpPr>
          <p:cNvPr id="674" name="Shape 674"/>
          <p:cNvSpPr txBox="1"/>
          <p:nvPr/>
        </p:nvSpPr>
        <p:spPr>
          <a:xfrm>
            <a:off x="424400" y="4503716"/>
            <a:ext cx="1755600" cy="5907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0</a:t>
            </a:r>
          </a:p>
        </p:txBody>
      </p:sp>
      <p:sp>
        <p:nvSpPr>
          <p:cNvPr id="675" name="Shape 675"/>
          <p:cNvSpPr txBox="1"/>
          <p:nvPr/>
        </p:nvSpPr>
        <p:spPr>
          <a:xfrm>
            <a:off x="2347550" y="4510241"/>
            <a:ext cx="1858500" cy="590700"/>
          </a:xfrm>
          <a:prstGeom prst="rect">
            <a:avLst/>
          </a:prstGeom>
          <a:noFill/>
          <a:ln>
            <a:noFill/>
          </a:ln>
        </p:spPr>
        <p:txBody>
          <a:bodyPr lIns="91425" tIns="91425" rIns="91425" bIns="91425" anchor="t" anchorCtr="0">
            <a:noAutofit/>
          </a:bodyPr>
          <a:lstStyle/>
          <a:p>
            <a:pPr algn="ctr"/>
            <a:r>
              <a:rPr lang="en" sz="2000">
                <a:solidFill>
                  <a:srgbClr val="0000FF"/>
                </a:solidFill>
                <a:latin typeface="Consolas"/>
                <a:ea typeface="Consolas"/>
                <a:cs typeface="Consolas"/>
                <a:sym typeface="Consolas"/>
              </a:rPr>
              <a:t>A |- e2 : +</a:t>
            </a:r>
          </a:p>
        </p:txBody>
      </p:sp>
      <p:sp>
        <p:nvSpPr>
          <p:cNvPr id="676" name="Shape 676"/>
          <p:cNvSpPr txBox="1"/>
          <p:nvPr/>
        </p:nvSpPr>
        <p:spPr>
          <a:xfrm>
            <a:off x="805400" y="5153209"/>
            <a:ext cx="2484600" cy="4875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e2 :</a:t>
            </a:r>
          </a:p>
        </p:txBody>
      </p:sp>
      <p:cxnSp>
        <p:nvCxnSpPr>
          <p:cNvPr id="677" name="Shape 677"/>
          <p:cNvCxnSpPr/>
          <p:nvPr/>
        </p:nvCxnSpPr>
        <p:spPr>
          <a:xfrm>
            <a:off x="370700" y="5067680"/>
            <a:ext cx="3842400" cy="14520"/>
          </a:xfrm>
          <a:prstGeom prst="straightConnector1">
            <a:avLst/>
          </a:prstGeom>
          <a:noFill/>
          <a:ln w="25400" cap="flat" cmpd="sng">
            <a:solidFill>
              <a:srgbClr val="0000FF"/>
            </a:solidFill>
            <a:prstDash val="solid"/>
            <a:round/>
            <a:headEnd type="none" w="lg" len="lg"/>
            <a:tailEnd type="none" w="lg" len="lg"/>
          </a:ln>
        </p:spPr>
      </p:cxnSp>
      <p:sp>
        <p:nvSpPr>
          <p:cNvPr id="678" name="Shape 678"/>
          <p:cNvSpPr/>
          <p:nvPr/>
        </p:nvSpPr>
        <p:spPr>
          <a:xfrm>
            <a:off x="3007250" y="5229766"/>
            <a:ext cx="624600" cy="36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a:latin typeface="Consolas"/>
                <a:ea typeface="Consolas"/>
                <a:cs typeface="Consolas"/>
                <a:sym typeface="Consolas"/>
              </a:rPr>
              <a:t>0</a:t>
            </a:r>
          </a:p>
        </p:txBody>
      </p:sp>
      <p:sp>
        <p:nvSpPr>
          <p:cNvPr id="679" name="Shape 679"/>
          <p:cNvSpPr txBox="1"/>
          <p:nvPr/>
        </p:nvSpPr>
        <p:spPr>
          <a:xfrm>
            <a:off x="4676475" y="4535016"/>
            <a:ext cx="2015700" cy="5907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TOP</a:t>
            </a:r>
          </a:p>
        </p:txBody>
      </p:sp>
      <p:sp>
        <p:nvSpPr>
          <p:cNvPr id="680" name="Shape 680"/>
          <p:cNvSpPr txBox="1"/>
          <p:nvPr/>
        </p:nvSpPr>
        <p:spPr>
          <a:xfrm>
            <a:off x="6904425" y="4541541"/>
            <a:ext cx="1858500" cy="590700"/>
          </a:xfrm>
          <a:prstGeom prst="rect">
            <a:avLst/>
          </a:prstGeom>
          <a:noFill/>
          <a:ln>
            <a:noFill/>
          </a:ln>
        </p:spPr>
        <p:txBody>
          <a:bodyPr lIns="91425" tIns="91425" rIns="91425" bIns="91425" anchor="t" anchorCtr="0">
            <a:noAutofit/>
          </a:bodyPr>
          <a:lstStyle/>
          <a:p>
            <a:pPr algn="ctr"/>
            <a:r>
              <a:rPr lang="en" sz="2000">
                <a:solidFill>
                  <a:srgbClr val="0000FF"/>
                </a:solidFill>
                <a:latin typeface="Consolas"/>
                <a:ea typeface="Consolas"/>
                <a:cs typeface="Consolas"/>
                <a:sym typeface="Consolas"/>
              </a:rPr>
              <a:t>A |- e2 : 0</a:t>
            </a:r>
          </a:p>
        </p:txBody>
      </p:sp>
      <p:sp>
        <p:nvSpPr>
          <p:cNvPr id="681" name="Shape 681"/>
          <p:cNvSpPr txBox="1"/>
          <p:nvPr/>
        </p:nvSpPr>
        <p:spPr>
          <a:xfrm>
            <a:off x="5209875" y="5184516"/>
            <a:ext cx="2849700" cy="487500"/>
          </a:xfrm>
          <a:prstGeom prst="rect">
            <a:avLst/>
          </a:prstGeom>
          <a:noFill/>
          <a:ln>
            <a:noFill/>
          </a:ln>
        </p:spPr>
        <p:txBody>
          <a:bodyPr lIns="91425" tIns="91425" rIns="91425" bIns="91425" anchor="t" anchorCtr="0">
            <a:noAutofit/>
          </a:bodyPr>
          <a:lstStyle/>
          <a:p>
            <a:r>
              <a:rPr lang="en" sz="2000">
                <a:solidFill>
                  <a:srgbClr val="0000FF"/>
                </a:solidFill>
                <a:latin typeface="Consolas"/>
                <a:ea typeface="Consolas"/>
                <a:cs typeface="Consolas"/>
                <a:sym typeface="Consolas"/>
              </a:rPr>
              <a:t>A |- e1 / e2 : </a:t>
            </a:r>
          </a:p>
        </p:txBody>
      </p:sp>
      <p:cxnSp>
        <p:nvCxnSpPr>
          <p:cNvPr id="682" name="Shape 682"/>
          <p:cNvCxnSpPr/>
          <p:nvPr/>
        </p:nvCxnSpPr>
        <p:spPr>
          <a:xfrm>
            <a:off x="4789725" y="5067680"/>
            <a:ext cx="3842400" cy="14520"/>
          </a:xfrm>
          <a:prstGeom prst="straightConnector1">
            <a:avLst/>
          </a:prstGeom>
          <a:noFill/>
          <a:ln w="25400" cap="flat" cmpd="sng">
            <a:solidFill>
              <a:srgbClr val="0000FF"/>
            </a:solidFill>
            <a:prstDash val="solid"/>
            <a:round/>
            <a:headEnd type="none" w="lg" len="lg"/>
            <a:tailEnd type="none" w="lg" len="lg"/>
          </a:ln>
        </p:spPr>
      </p:cxnSp>
      <p:sp>
        <p:nvSpPr>
          <p:cNvPr id="683" name="Shape 683"/>
          <p:cNvSpPr/>
          <p:nvPr/>
        </p:nvSpPr>
        <p:spPr>
          <a:xfrm>
            <a:off x="7376400" y="5247666"/>
            <a:ext cx="624600" cy="36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000">
                <a:latin typeface="Consolas"/>
                <a:ea typeface="Consolas"/>
                <a:cs typeface="Consolas"/>
                <a:sym typeface="Consolas"/>
              </a:rPr>
              <a:t>BOT</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Shape 690"/>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Flow Insensitivity</a:t>
            </a:r>
          </a:p>
        </p:txBody>
      </p:sp>
      <p:sp>
        <p:nvSpPr>
          <p:cNvPr id="689" name="Shape 689"/>
          <p:cNvSpPr txBox="1">
            <a:spLocks noGrp="1"/>
          </p:cNvSpPr>
          <p:nvPr>
            <p:ph idx="1"/>
          </p:nvPr>
        </p:nvSpPr>
        <p:spPr>
          <a:xfrm>
            <a:off x="423269" y="1490599"/>
            <a:ext cx="4520201" cy="2100000"/>
          </a:xfrm>
          <a:prstGeom prst="rect">
            <a:avLst/>
          </a:prstGeom>
          <a:noFill/>
          <a:ln>
            <a:noFill/>
          </a:ln>
        </p:spPr>
        <p:txBody>
          <a:bodyPr lIns="91425" tIns="45700" rIns="91425" bIns="45700" anchor="t" anchorCtr="0">
            <a:noAutofit/>
          </a:bodyPr>
          <a:lstStyle/>
          <a:p>
            <a:pPr marL="0" indent="0" algn="ctr">
              <a:spcAft>
                <a:spcPts val="0"/>
              </a:spcAft>
              <a:buNone/>
            </a:pPr>
            <a:r>
              <a:rPr lang="en" sz="2000" dirty="0">
                <a:solidFill>
                  <a:srgbClr val="0000FF"/>
                </a:solidFill>
                <a:latin typeface="Consolas"/>
                <a:ea typeface="Consolas"/>
                <a:cs typeface="Consolas"/>
                <a:sym typeface="Consolas"/>
              </a:rPr>
              <a:t>  A |- e0 : </a:t>
            </a:r>
            <a:r>
              <a:rPr lang="en" sz="2000" dirty="0" err="1">
                <a:solidFill>
                  <a:srgbClr val="0000FF"/>
                </a:solidFill>
                <a:latin typeface="Consolas"/>
                <a:ea typeface="Consolas"/>
                <a:cs typeface="Consolas"/>
                <a:sym typeface="Consolas"/>
              </a:rPr>
              <a:t>bool</a:t>
            </a:r>
            <a:endParaRPr lang="en-US" sz="2000" dirty="0">
              <a:solidFill>
                <a:srgbClr val="0000FF"/>
              </a:solidFill>
              <a:latin typeface="Consolas"/>
              <a:ea typeface="Consolas"/>
              <a:cs typeface="Consolas"/>
              <a:sym typeface="Consolas"/>
            </a:endParaRPr>
          </a:p>
          <a:p>
            <a:pPr marL="0" indent="0" algn="ctr">
              <a:spcAft>
                <a:spcPts val="0"/>
              </a:spcAft>
              <a:buNone/>
            </a:pPr>
            <a:r>
              <a:rPr lang="en" sz="2000" dirty="0">
                <a:solidFill>
                  <a:srgbClr val="0000FF"/>
                </a:solidFill>
                <a:latin typeface="Consolas"/>
                <a:ea typeface="Consolas"/>
                <a:cs typeface="Consolas"/>
                <a:sym typeface="Consolas"/>
              </a:rPr>
              <a:t>A |- e1 : t1</a:t>
            </a:r>
          </a:p>
          <a:p>
            <a:pPr marL="0" indent="0" algn="ctr">
              <a:buNone/>
            </a:pPr>
            <a:r>
              <a:rPr lang="en" sz="2000" dirty="0">
                <a:solidFill>
                  <a:srgbClr val="0000FF"/>
                </a:solidFill>
                <a:latin typeface="Consolas"/>
                <a:ea typeface="Consolas"/>
                <a:cs typeface="Consolas"/>
                <a:sym typeface="Consolas"/>
              </a:rPr>
              <a:t>A |- e2 : t2</a:t>
            </a:r>
          </a:p>
          <a:p>
            <a:pPr marL="0" indent="0" algn="ctr">
              <a:buNone/>
            </a:pPr>
            <a:r>
              <a:rPr lang="en" sz="2000" dirty="0">
                <a:solidFill>
                  <a:srgbClr val="0000FF"/>
                </a:solidFill>
                <a:latin typeface="Consolas"/>
                <a:ea typeface="Consolas"/>
                <a:cs typeface="Consolas"/>
                <a:sym typeface="Consolas"/>
              </a:rPr>
              <a:t> t1 = t2</a:t>
            </a:r>
          </a:p>
          <a:p>
            <a:pPr marL="0" indent="0" algn="ctr">
              <a:buNone/>
            </a:pPr>
            <a:endParaRPr sz="1000" baseline="-25000" dirty="0">
              <a:solidFill>
                <a:srgbClr val="0000FF"/>
              </a:solidFill>
              <a:latin typeface="Consolas"/>
              <a:ea typeface="Consolas"/>
              <a:cs typeface="Consolas"/>
              <a:sym typeface="Consolas"/>
            </a:endParaRPr>
          </a:p>
          <a:p>
            <a:pPr marL="0" indent="0" algn="ctr">
              <a:buNone/>
            </a:pPr>
            <a:r>
              <a:rPr lang="en" sz="2000" dirty="0">
                <a:solidFill>
                  <a:srgbClr val="0000FF"/>
                </a:solidFill>
                <a:latin typeface="Consolas"/>
                <a:ea typeface="Consolas"/>
                <a:cs typeface="Consolas"/>
                <a:sym typeface="Consolas"/>
              </a:rPr>
              <a:t>A |- if e0 then e1 else e2 : t1</a:t>
            </a:r>
          </a:p>
        </p:txBody>
      </p:sp>
      <p:sp>
        <p:nvSpPr>
          <p:cNvPr id="693" name="Shape 693"/>
          <p:cNvSpPr txBox="1">
            <a:spLocks noGrp="1"/>
          </p:cNvSpPr>
          <p:nvPr>
            <p:ph type="body" idx="4294967295"/>
          </p:nvPr>
        </p:nvSpPr>
        <p:spPr>
          <a:xfrm>
            <a:off x="457199" y="3965644"/>
            <a:ext cx="8386763" cy="2535169"/>
          </a:xfrm>
          <a:prstGeom prst="rect">
            <a:avLst/>
          </a:prstGeom>
          <a:noFill/>
          <a:ln>
            <a:noFill/>
          </a:ln>
        </p:spPr>
        <p:txBody>
          <a:bodyPr lIns="91425" tIns="45700" rIns="91425" bIns="45700" anchor="t" anchorCtr="0">
            <a:noAutofit/>
          </a:bodyPr>
          <a:lstStyle/>
          <a:p>
            <a:pPr marL="457200" indent="-368300">
              <a:spcAft>
                <a:spcPts val="0"/>
              </a:spcAft>
              <a:buClr>
                <a:srgbClr val="000000"/>
              </a:buClr>
              <a:buFont typeface="Shadows Into Light"/>
            </a:pPr>
            <a:r>
              <a:rPr lang="en" sz="2800" dirty="0">
                <a:solidFill>
                  <a:schemeClr val="accent6"/>
                </a:solidFill>
                <a:ea typeface="Calibri Regular" charset="0"/>
                <a:cs typeface="Calibri Regular" charset="0"/>
                <a:sym typeface="Shadows Into Light"/>
              </a:rPr>
              <a:t>Flow-insensitive analysis</a:t>
            </a:r>
            <a:r>
              <a:rPr lang="en" sz="2800" dirty="0">
                <a:solidFill>
                  <a:schemeClr val="accent2"/>
                </a:solidFill>
                <a:ea typeface="Calibri Regular" charset="0"/>
                <a:cs typeface="Calibri Regular" charset="0"/>
                <a:sym typeface="Shadows Into Light"/>
              </a:rPr>
              <a:t>: </a:t>
            </a:r>
            <a:r>
              <a:rPr lang="en" sz="2800" dirty="0">
                <a:solidFill>
                  <a:srgbClr val="000000"/>
                </a:solidFill>
                <a:ea typeface="Calibri Regular" charset="0"/>
                <a:cs typeface="Calibri Regular" charset="0"/>
                <a:sym typeface="Shadows Into Light"/>
              </a:rPr>
              <a:t>analysis is independent</a:t>
            </a:r>
            <a:br>
              <a:rPr lang="en-US" sz="2800" dirty="0">
                <a:solidFill>
                  <a:srgbClr val="000000"/>
                </a:solidFill>
                <a:ea typeface="Calibri Regular" charset="0"/>
                <a:cs typeface="Calibri Regular" charset="0"/>
                <a:sym typeface="Shadows Into Light"/>
              </a:rPr>
            </a:br>
            <a:r>
              <a:rPr lang="en" sz="2800" dirty="0">
                <a:solidFill>
                  <a:srgbClr val="000000"/>
                </a:solidFill>
                <a:ea typeface="Calibri Regular" charset="0"/>
                <a:cs typeface="Calibri Regular" charset="0"/>
                <a:sym typeface="Shadows Into Light"/>
              </a:rPr>
              <a:t>of the</a:t>
            </a:r>
            <a:r>
              <a:rPr lang="en-US" sz="2800" dirty="0">
                <a:solidFill>
                  <a:srgbClr val="000000"/>
                </a:solidFill>
                <a:ea typeface="Calibri Regular" charset="0"/>
                <a:cs typeface="Calibri Regular" charset="0"/>
                <a:sym typeface="Shadows Into Light"/>
              </a:rPr>
              <a:t> </a:t>
            </a:r>
            <a:r>
              <a:rPr lang="en" sz="2800" dirty="0">
                <a:solidFill>
                  <a:srgbClr val="000000"/>
                </a:solidFill>
                <a:ea typeface="Calibri Regular" charset="0"/>
                <a:cs typeface="Calibri Regular" charset="0"/>
                <a:sym typeface="Shadows Into Light"/>
              </a:rPr>
              <a:t>ordering of sub-expressions</a:t>
            </a:r>
          </a:p>
          <a:p>
            <a:pPr marL="457200" indent="-368300">
              <a:spcAft>
                <a:spcPts val="0"/>
              </a:spcAft>
              <a:buClr>
                <a:srgbClr val="000000"/>
              </a:buClr>
              <a:buFont typeface="Shadows Into Light"/>
            </a:pPr>
            <a:r>
              <a:rPr lang="en" sz="2800" dirty="0">
                <a:solidFill>
                  <a:srgbClr val="000000"/>
                </a:solidFill>
                <a:ea typeface="Calibri Regular" charset="0"/>
                <a:cs typeface="Calibri Regular" charset="0"/>
                <a:sym typeface="Shadows Into Light"/>
              </a:rPr>
              <a:t>=&gt; analysis result unaffected by permuting statements</a:t>
            </a:r>
          </a:p>
          <a:p>
            <a:pPr marL="457200" indent="-368300">
              <a:spcAft>
                <a:spcPts val="0"/>
              </a:spcAft>
              <a:buClr>
                <a:srgbClr val="000000"/>
              </a:buClr>
              <a:buFont typeface="Shadows Into Light"/>
            </a:pPr>
            <a:r>
              <a:rPr lang="en" sz="2800" dirty="0">
                <a:solidFill>
                  <a:schemeClr val="accent6"/>
                </a:solidFill>
                <a:ea typeface="Calibri Regular" charset="0"/>
                <a:cs typeface="Calibri Regular" charset="0"/>
                <a:sym typeface="Shadows Into Light"/>
              </a:rPr>
              <a:t>Type systems </a:t>
            </a:r>
            <a:r>
              <a:rPr lang="en" sz="2800" dirty="0">
                <a:solidFill>
                  <a:srgbClr val="000000"/>
                </a:solidFill>
                <a:ea typeface="Calibri Regular" charset="0"/>
                <a:cs typeface="Calibri Regular" charset="0"/>
                <a:sym typeface="Shadows Into Light"/>
              </a:rPr>
              <a:t>are generally flow-insensitive</a:t>
            </a:r>
          </a:p>
        </p:txBody>
      </p:sp>
      <p:sp>
        <p:nvSpPr>
          <p:cNvPr id="691" name="Shape 691"/>
          <p:cNvSpPr txBox="1"/>
          <p:nvPr/>
        </p:nvSpPr>
        <p:spPr>
          <a:xfrm>
            <a:off x="4471984" y="2194585"/>
            <a:ext cx="3443282" cy="966000"/>
          </a:xfrm>
          <a:prstGeom prst="rect">
            <a:avLst/>
          </a:prstGeom>
          <a:noFill/>
          <a:ln>
            <a:noFill/>
          </a:ln>
        </p:spPr>
        <p:txBody>
          <a:bodyPr lIns="91425" tIns="91425" rIns="91425" bIns="91425" anchor="ctr" anchorCtr="0">
            <a:noAutofit/>
          </a:bodyPr>
          <a:lstStyle/>
          <a:p>
            <a:pPr algn="ctr"/>
            <a:r>
              <a:rPr lang="en" sz="2400" dirty="0" err="1">
                <a:solidFill>
                  <a:srgbClr val="FF0000"/>
                </a:solidFill>
                <a:latin typeface="+mn-lt"/>
                <a:ea typeface="Calibri Regular" charset="0"/>
                <a:cs typeface="Calibri Regular" charset="0"/>
                <a:sym typeface="Shadows Into Light"/>
              </a:rPr>
              <a:t>Subexpressions</a:t>
            </a:r>
            <a:r>
              <a:rPr lang="en" sz="2400" dirty="0">
                <a:solidFill>
                  <a:srgbClr val="FF0000"/>
                </a:solidFill>
                <a:latin typeface="+mn-lt"/>
                <a:ea typeface="Calibri Regular" charset="0"/>
                <a:cs typeface="Calibri Regular" charset="0"/>
                <a:sym typeface="Shadows Into Light"/>
              </a:rPr>
              <a:t> are</a:t>
            </a:r>
            <a:r>
              <a:rPr lang="en-US" sz="2400" dirty="0">
                <a:solidFill>
                  <a:srgbClr val="FF0000"/>
                </a:solidFill>
                <a:latin typeface="+mn-lt"/>
                <a:ea typeface="Calibri Regular" charset="0"/>
                <a:cs typeface="Calibri Regular" charset="0"/>
                <a:sym typeface="Shadows Into Light"/>
              </a:rPr>
              <a:t> </a:t>
            </a:r>
            <a:r>
              <a:rPr lang="en" sz="2400" dirty="0">
                <a:solidFill>
                  <a:srgbClr val="FF0000"/>
                </a:solidFill>
                <a:latin typeface="+mn-lt"/>
                <a:ea typeface="Calibri Regular" charset="0"/>
                <a:cs typeface="Calibri Regular" charset="0"/>
                <a:sym typeface="Shadows Into Light"/>
              </a:rPr>
              <a:t>independent</a:t>
            </a:r>
            <a:br>
              <a:rPr lang="en" sz="2400" dirty="0">
                <a:solidFill>
                  <a:srgbClr val="FF0000"/>
                </a:solidFill>
                <a:latin typeface="+mn-lt"/>
                <a:ea typeface="Calibri Regular" charset="0"/>
                <a:cs typeface="Calibri Regular" charset="0"/>
                <a:sym typeface="Shadows Into Light"/>
              </a:rPr>
            </a:br>
            <a:r>
              <a:rPr lang="en" sz="2400" dirty="0">
                <a:solidFill>
                  <a:srgbClr val="FF0000"/>
                </a:solidFill>
                <a:latin typeface="+mn-lt"/>
                <a:ea typeface="Calibri Regular" charset="0"/>
                <a:cs typeface="Calibri Regular" charset="0"/>
                <a:sym typeface="Shadows Into Light"/>
              </a:rPr>
              <a:t>of each other</a:t>
            </a:r>
          </a:p>
        </p:txBody>
      </p:sp>
      <p:sp>
        <p:nvSpPr>
          <p:cNvPr id="692" name="Shape 692"/>
          <p:cNvSpPr/>
          <p:nvPr/>
        </p:nvSpPr>
        <p:spPr>
          <a:xfrm>
            <a:off x="1500188" y="1457948"/>
            <a:ext cx="2532316" cy="1179300"/>
          </a:xfrm>
          <a:prstGeom prst="ellipse">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cxnSp>
        <p:nvCxnSpPr>
          <p:cNvPr id="694" name="Shape 694"/>
          <p:cNvCxnSpPr/>
          <p:nvPr/>
        </p:nvCxnSpPr>
        <p:spPr>
          <a:xfrm rot="10800000">
            <a:off x="3959352" y="2251649"/>
            <a:ext cx="745800" cy="203940"/>
          </a:xfrm>
          <a:prstGeom prst="straightConnector1">
            <a:avLst/>
          </a:prstGeom>
          <a:noFill/>
          <a:ln w="9525" cap="flat" cmpd="sng">
            <a:solidFill>
              <a:schemeClr val="dk2"/>
            </a:solidFill>
            <a:prstDash val="solid"/>
            <a:round/>
            <a:headEnd type="none" w="lg" len="lg"/>
            <a:tailEnd type="triangle" w="lg" len="lg"/>
          </a:ln>
        </p:spPr>
      </p:cxnSp>
      <p:cxnSp>
        <p:nvCxnSpPr>
          <p:cNvPr id="695" name="Shape 695"/>
          <p:cNvCxnSpPr/>
          <p:nvPr/>
        </p:nvCxnSpPr>
        <p:spPr>
          <a:xfrm>
            <a:off x="423269" y="3089145"/>
            <a:ext cx="4520201" cy="0"/>
          </a:xfrm>
          <a:prstGeom prst="straightConnector1">
            <a:avLst/>
          </a:prstGeom>
          <a:noFill/>
          <a:ln w="25400" cap="flat" cmpd="sng">
            <a:solidFill>
              <a:srgbClr val="0000FF"/>
            </a:solidFill>
            <a:prstDash val="solid"/>
            <a:round/>
            <a:headEnd type="none" w="lg" len="lg"/>
            <a:tailEnd type="none"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8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8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9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9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9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 grpId="0" uiExpand="1" build="p"/>
      <p:bldP spid="691" grpId="0"/>
      <p:bldP spid="69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Shape 700"/>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Comments on Flow Insensitivity</a:t>
            </a:r>
          </a:p>
        </p:txBody>
      </p:sp>
      <p:sp>
        <p:nvSpPr>
          <p:cNvPr id="701" name="Shape 701"/>
          <p:cNvSpPr txBox="1">
            <a:spLocks noGrp="1"/>
          </p:cNvSpPr>
          <p:nvPr>
            <p:ph idx="1"/>
          </p:nvPr>
        </p:nvSpPr>
        <p:spPr>
          <a:prstGeom prst="rect">
            <a:avLst/>
          </a:prstGeom>
          <a:noFill/>
          <a:ln>
            <a:noFill/>
          </a:ln>
        </p:spPr>
        <p:txBody>
          <a:bodyPr lIns="91425" tIns="45700" rIns="91425" bIns="45700" anchor="t" anchorCtr="0">
            <a:noAutofit/>
          </a:bodyPr>
          <a:lstStyle/>
          <a:p>
            <a:pPr marL="457200" indent="-393700">
              <a:spcAft>
                <a:spcPts val="0"/>
              </a:spcAft>
              <a:buClr>
                <a:srgbClr val="000000"/>
              </a:buClr>
              <a:buFont typeface="Shadows Into Light"/>
            </a:pPr>
            <a:r>
              <a:rPr lang="en" sz="3200" dirty="0">
                <a:solidFill>
                  <a:srgbClr val="000000"/>
                </a:solidFill>
                <a:ea typeface="Calibri Regular" charset="0"/>
                <a:cs typeface="Calibri Regular" charset="0"/>
                <a:sym typeface="Shadows Into Light"/>
              </a:rPr>
              <a:t>Flow insensitive analyses are often very </a:t>
            </a:r>
            <a:r>
              <a:rPr lang="en" sz="3200" dirty="0">
                <a:solidFill>
                  <a:schemeClr val="accent6"/>
                </a:solidFill>
                <a:ea typeface="Calibri Regular" charset="0"/>
                <a:cs typeface="Calibri Regular" charset="0"/>
                <a:sym typeface="Shadows Into Light"/>
              </a:rPr>
              <a:t>efficient</a:t>
            </a:r>
            <a:r>
              <a:rPr lang="en-US" sz="3200" dirty="0">
                <a:solidFill>
                  <a:schemeClr val="accent6"/>
                </a:solidFill>
                <a:ea typeface="Calibri Regular" charset="0"/>
                <a:cs typeface="Calibri Regular" charset="0"/>
                <a:sym typeface="Shadows Into Light"/>
              </a:rPr>
              <a:t> </a:t>
            </a:r>
            <a:r>
              <a:rPr lang="en" sz="3200" dirty="0">
                <a:solidFill>
                  <a:schemeClr val="accent6"/>
                </a:solidFill>
                <a:ea typeface="Calibri Regular" charset="0"/>
                <a:cs typeface="Calibri Regular" charset="0"/>
                <a:sym typeface="Shadows Into Light"/>
              </a:rPr>
              <a:t>and scalable</a:t>
            </a:r>
          </a:p>
          <a:p>
            <a:pPr marL="0" indent="0">
              <a:spcAft>
                <a:spcPts val="0"/>
              </a:spcAft>
              <a:buNone/>
            </a:pPr>
            <a:endParaRPr sz="3200" dirty="0">
              <a:solidFill>
                <a:srgbClr val="000000"/>
              </a:solidFill>
              <a:ea typeface="Calibri Regular" charset="0"/>
              <a:cs typeface="Calibri Regular" charset="0"/>
              <a:sym typeface="Shadows Into Light"/>
            </a:endParaRPr>
          </a:p>
          <a:p>
            <a:pPr marL="457200" indent="-393700">
              <a:spcAft>
                <a:spcPts val="0"/>
              </a:spcAft>
              <a:buClr>
                <a:srgbClr val="000000"/>
              </a:buClr>
              <a:buFont typeface="Shadows Into Light"/>
            </a:pPr>
            <a:r>
              <a:rPr lang="en" sz="3200" dirty="0">
                <a:solidFill>
                  <a:srgbClr val="000000"/>
                </a:solidFill>
                <a:ea typeface="Calibri Regular" charset="0"/>
                <a:cs typeface="Calibri Regular" charset="0"/>
                <a:sym typeface="Shadows Into Light"/>
              </a:rPr>
              <a:t>No need for modeling a separate state for each subexpression</a:t>
            </a:r>
          </a:p>
          <a:p>
            <a:pPr marL="0" indent="0">
              <a:spcAft>
                <a:spcPts val="0"/>
              </a:spcAft>
              <a:buNone/>
            </a:pPr>
            <a:endParaRPr sz="3200" dirty="0">
              <a:solidFill>
                <a:srgbClr val="000000"/>
              </a:solidFill>
              <a:ea typeface="Calibri Regular" charset="0"/>
              <a:cs typeface="Calibri Regular" charset="0"/>
              <a:sym typeface="Shadows Into Light"/>
            </a:endParaRPr>
          </a:p>
          <a:p>
            <a:pPr marL="457200" indent="-393700">
              <a:spcAft>
                <a:spcPts val="0"/>
              </a:spcAft>
              <a:buClr>
                <a:srgbClr val="000000"/>
              </a:buClr>
              <a:buFont typeface="Shadows Into Light"/>
            </a:pPr>
            <a:r>
              <a:rPr lang="en" sz="3200" dirty="0">
                <a:solidFill>
                  <a:srgbClr val="000000"/>
                </a:solidFill>
                <a:ea typeface="Calibri Regular" charset="0"/>
                <a:cs typeface="Calibri Regular" charset="0"/>
                <a:sym typeface="Shadows Into Light"/>
              </a:rPr>
              <a:t>But can be </a:t>
            </a:r>
            <a:r>
              <a:rPr lang="en" sz="3200" dirty="0">
                <a:solidFill>
                  <a:schemeClr val="accent6"/>
                </a:solidFill>
                <a:ea typeface="Calibri Regular" charset="0"/>
                <a:cs typeface="Calibri Regular" charset="0"/>
                <a:sym typeface="Shadows Into Light"/>
              </a:rPr>
              <a:t>imprecise </a:t>
            </a:r>
            <a:r>
              <a:rPr lang="en" sz="3200" dirty="0">
                <a:solidFill>
                  <a:srgbClr val="000000"/>
                </a:solidFill>
                <a:ea typeface="Calibri Regular" charset="0"/>
                <a:cs typeface="Calibri Regular" charset="0"/>
                <a:sym typeface="Shadows Into Light"/>
              </a:rPr>
              <a: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Shape 706"/>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Flow Sensitivity</a:t>
            </a:r>
          </a:p>
        </p:txBody>
      </p:sp>
      <p:sp>
        <p:nvSpPr>
          <p:cNvPr id="708" name="Shape 708"/>
          <p:cNvSpPr txBox="1">
            <a:spLocks noGrp="1"/>
          </p:cNvSpPr>
          <p:nvPr>
            <p:ph idx="1"/>
          </p:nvPr>
        </p:nvSpPr>
        <p:spPr>
          <a:xfrm>
            <a:off x="73022" y="1661339"/>
            <a:ext cx="5356225" cy="2163311"/>
          </a:xfrm>
          <a:prstGeom prst="rect">
            <a:avLst/>
          </a:prstGeom>
          <a:noFill/>
          <a:ln>
            <a:noFill/>
          </a:ln>
        </p:spPr>
        <p:txBody>
          <a:bodyPr lIns="91425" tIns="45700" rIns="91425" bIns="45700" anchor="t" anchorCtr="0">
            <a:noAutofit/>
          </a:bodyPr>
          <a:lstStyle/>
          <a:p>
            <a:pPr marL="0" indent="0" algn="ctr">
              <a:spcAft>
                <a:spcPts val="0"/>
              </a:spcAft>
              <a:buNone/>
            </a:pPr>
            <a:r>
              <a:rPr lang="en" sz="2000" dirty="0">
                <a:solidFill>
                  <a:srgbClr val="0000FF"/>
                </a:solidFill>
                <a:latin typeface="Consolas"/>
                <a:ea typeface="Consolas"/>
                <a:cs typeface="Consolas"/>
                <a:sym typeface="Consolas"/>
              </a:rPr>
              <a:t> A |- e0 : bool </a:t>
            </a:r>
            <a:r>
              <a:rPr lang="en" sz="2000" dirty="0">
                <a:solidFill>
                  <a:srgbClr val="0000FF"/>
                </a:solidFill>
                <a:latin typeface="Calibri Regular" charset="0"/>
                <a:ea typeface="Calibri Regular" charset="0"/>
                <a:cs typeface="Calibri Regular" charset="0"/>
                <a:sym typeface="Shadows Into Light"/>
              </a:rPr>
              <a:t>⊳ </a:t>
            </a:r>
            <a:r>
              <a:rPr lang="en-US" sz="2000" dirty="0">
                <a:solidFill>
                  <a:srgbClr val="0000FF"/>
                </a:solidFill>
                <a:latin typeface="Calibri Regular" charset="0"/>
                <a:ea typeface="Calibri Regular" charset="0"/>
                <a:cs typeface="Calibri Regular" charset="0"/>
                <a:sym typeface="Shadows Into Light"/>
              </a:rPr>
              <a:t> </a:t>
            </a:r>
            <a:r>
              <a:rPr lang="en" sz="2000" dirty="0">
                <a:solidFill>
                  <a:srgbClr val="0000FF"/>
                </a:solidFill>
                <a:latin typeface="Consolas"/>
                <a:ea typeface="Consolas"/>
                <a:cs typeface="Consolas"/>
                <a:sym typeface="Consolas"/>
              </a:rPr>
              <a:t>A0</a:t>
            </a:r>
            <a:endParaRPr lang="en-US" sz="2000" dirty="0">
              <a:solidFill>
                <a:srgbClr val="0000FF"/>
              </a:solidFill>
              <a:latin typeface="Consolas"/>
              <a:ea typeface="Consolas"/>
              <a:cs typeface="Consolas"/>
              <a:sym typeface="Consolas"/>
            </a:endParaRPr>
          </a:p>
          <a:p>
            <a:pPr marL="0" indent="0" algn="ctr">
              <a:spcAft>
                <a:spcPts val="0"/>
              </a:spcAft>
              <a:buNone/>
            </a:pPr>
            <a:r>
              <a:rPr lang="en" sz="2000" dirty="0">
                <a:solidFill>
                  <a:srgbClr val="0000FF"/>
                </a:solidFill>
                <a:latin typeface="Consolas"/>
                <a:ea typeface="Consolas"/>
                <a:cs typeface="Consolas"/>
                <a:sym typeface="Consolas"/>
              </a:rPr>
              <a:t>A0 |- e1 : t1   </a:t>
            </a:r>
            <a:r>
              <a:rPr lang="en" sz="2000" dirty="0">
                <a:solidFill>
                  <a:srgbClr val="0000FF"/>
                </a:solidFill>
                <a:latin typeface="Calibri Regular" charset="0"/>
                <a:ea typeface="Calibri Regular" charset="0"/>
                <a:cs typeface="Calibri Regular" charset="0"/>
                <a:sym typeface="Shadows Into Light"/>
              </a:rPr>
              <a:t>⊳ </a:t>
            </a:r>
            <a:r>
              <a:rPr lang="en-US" sz="2000" dirty="0">
                <a:solidFill>
                  <a:srgbClr val="0000FF"/>
                </a:solidFill>
                <a:latin typeface="Calibri Regular" charset="0"/>
                <a:ea typeface="Calibri Regular" charset="0"/>
                <a:cs typeface="Calibri Regular" charset="0"/>
                <a:sym typeface="Shadows Into Light"/>
              </a:rPr>
              <a:t> </a:t>
            </a:r>
            <a:r>
              <a:rPr lang="en" sz="2000" dirty="0">
                <a:solidFill>
                  <a:srgbClr val="0000FF"/>
                </a:solidFill>
                <a:latin typeface="Consolas"/>
                <a:ea typeface="Consolas"/>
                <a:cs typeface="Consolas"/>
                <a:sym typeface="Consolas"/>
              </a:rPr>
              <a:t>A1</a:t>
            </a:r>
          </a:p>
          <a:p>
            <a:pPr marL="0" indent="0" algn="ctr">
              <a:buNone/>
            </a:pPr>
            <a:r>
              <a:rPr lang="en" sz="2000" dirty="0">
                <a:solidFill>
                  <a:srgbClr val="0000FF"/>
                </a:solidFill>
                <a:latin typeface="Consolas"/>
                <a:ea typeface="Consolas"/>
                <a:cs typeface="Consolas"/>
                <a:sym typeface="Consolas"/>
              </a:rPr>
              <a:t>A0 |- e2 : t2   </a:t>
            </a:r>
            <a:r>
              <a:rPr lang="en" sz="2000" dirty="0">
                <a:solidFill>
                  <a:srgbClr val="0000FF"/>
                </a:solidFill>
                <a:latin typeface="Calibri Regular" charset="0"/>
                <a:ea typeface="Calibri Regular" charset="0"/>
                <a:cs typeface="Calibri Regular" charset="0"/>
                <a:sym typeface="Shadows Into Light"/>
              </a:rPr>
              <a:t>⊳ </a:t>
            </a:r>
            <a:r>
              <a:rPr lang="en-US" sz="2000" dirty="0">
                <a:solidFill>
                  <a:srgbClr val="0000FF"/>
                </a:solidFill>
                <a:latin typeface="Calibri Regular" charset="0"/>
                <a:ea typeface="Calibri Regular" charset="0"/>
                <a:cs typeface="Calibri Regular" charset="0"/>
                <a:sym typeface="Shadows Into Light"/>
              </a:rPr>
              <a:t> </a:t>
            </a:r>
            <a:r>
              <a:rPr lang="en" sz="2000" dirty="0">
                <a:solidFill>
                  <a:srgbClr val="0000FF"/>
                </a:solidFill>
                <a:latin typeface="Consolas"/>
                <a:ea typeface="Consolas"/>
                <a:cs typeface="Consolas"/>
                <a:sym typeface="Consolas"/>
              </a:rPr>
              <a:t>A2</a:t>
            </a:r>
          </a:p>
          <a:p>
            <a:pPr marL="0" indent="0" algn="ctr">
              <a:buNone/>
            </a:pPr>
            <a:r>
              <a:rPr lang="en" sz="2000" dirty="0">
                <a:solidFill>
                  <a:srgbClr val="0000FF"/>
                </a:solidFill>
                <a:latin typeface="Consolas"/>
                <a:ea typeface="Consolas"/>
                <a:cs typeface="Consolas"/>
                <a:sym typeface="Consolas"/>
              </a:rPr>
              <a:t> t1 = t2, A1 = A2</a:t>
            </a:r>
          </a:p>
          <a:p>
            <a:pPr marL="0" indent="0" algn="ctr">
              <a:buNone/>
            </a:pPr>
            <a:endParaRPr sz="1000" baseline="-25000" dirty="0">
              <a:solidFill>
                <a:srgbClr val="0000FF"/>
              </a:solidFill>
              <a:latin typeface="Consolas"/>
              <a:ea typeface="Consolas"/>
              <a:cs typeface="Consolas"/>
              <a:sym typeface="Consolas"/>
            </a:endParaRPr>
          </a:p>
          <a:p>
            <a:pPr marL="0" indent="0" algn="ctr">
              <a:buNone/>
            </a:pPr>
            <a:r>
              <a:rPr lang="en" sz="2000" dirty="0">
                <a:solidFill>
                  <a:srgbClr val="0000FF"/>
                </a:solidFill>
                <a:latin typeface="Consolas"/>
                <a:ea typeface="Consolas"/>
                <a:cs typeface="Consolas"/>
                <a:sym typeface="Consolas"/>
              </a:rPr>
              <a:t>A |- if e0 then e1 else e2 : t1 </a:t>
            </a:r>
            <a:r>
              <a:rPr lang="en" sz="2000" dirty="0">
                <a:solidFill>
                  <a:srgbClr val="0000FF"/>
                </a:solidFill>
                <a:latin typeface="Calibri Regular" charset="0"/>
                <a:ea typeface="Calibri Regular" charset="0"/>
                <a:cs typeface="Calibri Regular" charset="0"/>
                <a:sym typeface="Shadows Into Light"/>
              </a:rPr>
              <a:t>⊳ </a:t>
            </a:r>
            <a:r>
              <a:rPr lang="en" sz="2000" dirty="0">
                <a:solidFill>
                  <a:srgbClr val="0000FF"/>
                </a:solidFill>
                <a:latin typeface="Consolas"/>
                <a:ea typeface="Consolas"/>
                <a:cs typeface="Consolas"/>
                <a:sym typeface="Consolas"/>
              </a:rPr>
              <a:t>A1</a:t>
            </a:r>
          </a:p>
          <a:p>
            <a:pPr marL="0" indent="0" algn="ctr">
              <a:spcAft>
                <a:spcPts val="0"/>
              </a:spcAft>
              <a:buNone/>
            </a:pPr>
            <a:endParaRPr sz="2000" dirty="0">
              <a:solidFill>
                <a:srgbClr val="0000FF"/>
              </a:solidFill>
              <a:latin typeface="Consolas"/>
              <a:ea typeface="Consolas"/>
              <a:cs typeface="Consolas"/>
              <a:sym typeface="Consolas"/>
            </a:endParaRPr>
          </a:p>
        </p:txBody>
      </p:sp>
      <p:sp>
        <p:nvSpPr>
          <p:cNvPr id="707" name="Shape 707"/>
          <p:cNvSpPr txBox="1"/>
          <p:nvPr/>
        </p:nvSpPr>
        <p:spPr>
          <a:xfrm>
            <a:off x="325921" y="3824651"/>
            <a:ext cx="8246579" cy="2661874"/>
          </a:xfrm>
          <a:prstGeom prst="rect">
            <a:avLst/>
          </a:prstGeom>
          <a:noFill/>
          <a:ln>
            <a:noFill/>
          </a:ln>
        </p:spPr>
        <p:txBody>
          <a:bodyPr lIns="91425" tIns="91425" rIns="91425" bIns="91425" anchor="ctr" anchorCtr="0">
            <a:noAutofit/>
          </a:bodyPr>
          <a:lstStyle/>
          <a:p>
            <a:pPr marL="546100" indent="-457200">
              <a:spcBef>
                <a:spcPts val="600"/>
              </a:spcBef>
              <a:buClr>
                <a:schemeClr val="dk1"/>
              </a:buClr>
              <a:buSzPct val="100000"/>
              <a:buFont typeface="Arial" charset="0"/>
              <a:buChar char="•"/>
            </a:pPr>
            <a:r>
              <a:rPr lang="en" sz="2800" dirty="0">
                <a:solidFill>
                  <a:schemeClr val="accent6"/>
                </a:solidFill>
                <a:latin typeface="+mn-lt"/>
                <a:ea typeface="Calibri Regular" charset="0"/>
                <a:cs typeface="Calibri Regular" charset="0"/>
                <a:sym typeface="Shadows Into Light"/>
              </a:rPr>
              <a:t>Flow-sensitive analysis:</a:t>
            </a:r>
            <a:r>
              <a:rPr lang="en" sz="2800" dirty="0">
                <a:solidFill>
                  <a:schemeClr val="dk1"/>
                </a:solidFill>
                <a:latin typeface="+mn-lt"/>
                <a:ea typeface="Calibri Regular" charset="0"/>
                <a:cs typeface="Calibri Regular" charset="0"/>
                <a:sym typeface="Shadows Into Light"/>
              </a:rPr>
              <a:t> analysis of subexpressions</a:t>
            </a:r>
            <a:br>
              <a:rPr lang="en" sz="2800" dirty="0">
                <a:solidFill>
                  <a:schemeClr val="dk1"/>
                </a:solidFill>
                <a:latin typeface="+mn-lt"/>
                <a:ea typeface="Calibri Regular" charset="0"/>
                <a:cs typeface="Calibri Regular" charset="0"/>
                <a:sym typeface="Shadows Into Light"/>
              </a:rPr>
            </a:br>
            <a:r>
              <a:rPr lang="en" sz="2800" dirty="0">
                <a:solidFill>
                  <a:schemeClr val="dk1"/>
                </a:solidFill>
                <a:latin typeface="+mn-lt"/>
                <a:ea typeface="Calibri Regular" charset="0"/>
                <a:cs typeface="Calibri Regular" charset="0"/>
                <a:sym typeface="Shadows Into Light"/>
              </a:rPr>
              <a:t>ordered by environments</a:t>
            </a:r>
          </a:p>
          <a:p>
            <a:pPr marL="546100" indent="-457200">
              <a:spcBef>
                <a:spcPts val="600"/>
              </a:spcBef>
              <a:buClr>
                <a:schemeClr val="dk1"/>
              </a:buClr>
              <a:buSzPct val="100000"/>
              <a:buFont typeface="Arial" charset="0"/>
              <a:buChar char="•"/>
            </a:pPr>
            <a:r>
              <a:rPr lang="en" sz="2800" dirty="0">
                <a:solidFill>
                  <a:schemeClr val="dk1"/>
                </a:solidFill>
                <a:latin typeface="+mn-lt"/>
                <a:ea typeface="Calibri Regular" charset="0"/>
                <a:cs typeface="Calibri Regular" charset="0"/>
                <a:sym typeface="Shadows Into Light"/>
              </a:rPr>
              <a:t>=&gt; analysis result depends on</a:t>
            </a:r>
            <a:r>
              <a:rPr lang="en" sz="2800" dirty="0">
                <a:solidFill>
                  <a:schemeClr val="accent6"/>
                </a:solidFill>
                <a:latin typeface="+mn-lt"/>
                <a:ea typeface="Calibri Regular" charset="0"/>
                <a:cs typeface="Calibri Regular" charset="0"/>
                <a:sym typeface="Shadows Into Light"/>
              </a:rPr>
              <a:t> order of statements</a:t>
            </a:r>
          </a:p>
          <a:p>
            <a:pPr marL="546100" indent="-457200">
              <a:spcBef>
                <a:spcPts val="600"/>
              </a:spcBef>
              <a:buClr>
                <a:schemeClr val="dk1"/>
              </a:buClr>
              <a:buSzPct val="100000"/>
              <a:buFont typeface="Arial" charset="0"/>
              <a:buChar char="•"/>
            </a:pPr>
            <a:r>
              <a:rPr lang="en" sz="2800" dirty="0">
                <a:solidFill>
                  <a:schemeClr val="accent6"/>
                </a:solidFill>
                <a:latin typeface="+mn-lt"/>
                <a:ea typeface="Calibri Regular" charset="0"/>
                <a:cs typeface="Calibri Regular" charset="0"/>
                <a:sym typeface="Shadows Into Light"/>
              </a:rPr>
              <a:t>Dataflow analysis</a:t>
            </a:r>
            <a:r>
              <a:rPr lang="en" sz="2800" dirty="0">
                <a:solidFill>
                  <a:schemeClr val="dk1"/>
                </a:solidFill>
                <a:latin typeface="+mn-lt"/>
                <a:ea typeface="Calibri Regular" charset="0"/>
                <a:cs typeface="Calibri Regular" charset="0"/>
                <a:sym typeface="Shadows Into Light"/>
              </a:rPr>
              <a:t> is</a:t>
            </a:r>
            <a:r>
              <a:rPr lang="en-US" sz="2800" dirty="0">
                <a:solidFill>
                  <a:schemeClr val="dk1"/>
                </a:solidFill>
                <a:latin typeface="+mn-lt"/>
                <a:ea typeface="Calibri Regular" charset="0"/>
                <a:cs typeface="Calibri Regular" charset="0"/>
                <a:sym typeface="Shadows Into Light"/>
              </a:rPr>
              <a:t> an </a:t>
            </a:r>
            <a:r>
              <a:rPr lang="en" sz="2800" dirty="0">
                <a:solidFill>
                  <a:schemeClr val="dk1"/>
                </a:solidFill>
                <a:latin typeface="+mn-lt"/>
                <a:ea typeface="Calibri Regular" charset="0"/>
                <a:cs typeface="Calibri Regular" charset="0"/>
                <a:sym typeface="Shadows Into Light"/>
              </a:rPr>
              <a:t>example of </a:t>
            </a:r>
            <a:r>
              <a:rPr lang="en-US" sz="2800" dirty="0">
                <a:solidFill>
                  <a:schemeClr val="dk1"/>
                </a:solidFill>
                <a:latin typeface="+mn-lt"/>
                <a:ea typeface="Calibri Regular" charset="0"/>
                <a:cs typeface="Calibri Regular" charset="0"/>
                <a:sym typeface="Shadows Into Light"/>
              </a:rPr>
              <a:t>a</a:t>
            </a:r>
            <a:br>
              <a:rPr lang="en-US" sz="2800" dirty="0">
                <a:solidFill>
                  <a:schemeClr val="dk1"/>
                </a:solidFill>
                <a:latin typeface="+mn-lt"/>
                <a:ea typeface="Calibri Regular" charset="0"/>
                <a:cs typeface="Calibri Regular" charset="0"/>
                <a:sym typeface="Shadows Into Light"/>
              </a:rPr>
            </a:br>
            <a:r>
              <a:rPr lang="en" sz="2800" dirty="0">
                <a:solidFill>
                  <a:schemeClr val="dk1"/>
                </a:solidFill>
                <a:latin typeface="+mn-lt"/>
                <a:ea typeface="Calibri Regular" charset="0"/>
                <a:cs typeface="Calibri Regular" charset="0"/>
                <a:sym typeface="Shadows Into Light"/>
              </a:rPr>
              <a:t>flow-sensitive analysis</a:t>
            </a:r>
          </a:p>
        </p:txBody>
      </p:sp>
      <p:cxnSp>
        <p:nvCxnSpPr>
          <p:cNvPr id="709" name="Shape 709"/>
          <p:cNvCxnSpPr/>
          <p:nvPr/>
        </p:nvCxnSpPr>
        <p:spPr>
          <a:xfrm>
            <a:off x="240196" y="3299369"/>
            <a:ext cx="5074754" cy="0"/>
          </a:xfrm>
          <a:prstGeom prst="straightConnector1">
            <a:avLst/>
          </a:prstGeom>
          <a:noFill/>
          <a:ln w="25400" cap="flat" cmpd="sng">
            <a:solidFill>
              <a:srgbClr val="0000FF"/>
            </a:solidFill>
            <a:prstDash val="solid"/>
            <a:round/>
            <a:headEnd type="none" w="lg" len="lg"/>
            <a:tailEnd type="none" w="lg" len="lg"/>
          </a:ln>
        </p:spPr>
      </p:cxnSp>
      <p:sp>
        <p:nvSpPr>
          <p:cNvPr id="710" name="Shape 710"/>
          <p:cNvSpPr txBox="1"/>
          <p:nvPr/>
        </p:nvSpPr>
        <p:spPr>
          <a:xfrm>
            <a:off x="5133590" y="1428747"/>
            <a:ext cx="3848455" cy="2000246"/>
          </a:xfrm>
          <a:prstGeom prst="rect">
            <a:avLst/>
          </a:prstGeom>
          <a:noFill/>
          <a:ln>
            <a:noFill/>
          </a:ln>
        </p:spPr>
        <p:txBody>
          <a:bodyPr lIns="91425" tIns="91425" rIns="91425" bIns="91425" anchor="ctr" anchorCtr="0">
            <a:noAutofit/>
          </a:bodyPr>
          <a:lstStyle/>
          <a:p>
            <a:pPr algn="ctr"/>
            <a:r>
              <a:rPr lang="en" sz="2400" dirty="0">
                <a:solidFill>
                  <a:srgbClr val="FF0000"/>
                </a:solidFill>
                <a:latin typeface="+mn-lt"/>
                <a:ea typeface="Calibri Regular" charset="0"/>
                <a:cs typeface="Calibri Regular" charset="0"/>
                <a:sym typeface="Shadows Into Light"/>
              </a:rPr>
              <a:t>Rules produce new environments, and</a:t>
            </a:r>
            <a:br>
              <a:rPr lang="en" sz="2400" dirty="0">
                <a:solidFill>
                  <a:srgbClr val="FF0000"/>
                </a:solidFill>
                <a:latin typeface="+mn-lt"/>
                <a:ea typeface="Calibri Regular" charset="0"/>
                <a:cs typeface="Calibri Regular" charset="0"/>
                <a:sym typeface="Shadows Into Light"/>
              </a:rPr>
            </a:br>
            <a:r>
              <a:rPr lang="en" sz="2400" dirty="0">
                <a:solidFill>
                  <a:srgbClr val="FF0000"/>
                </a:solidFill>
                <a:latin typeface="+mn-lt"/>
                <a:ea typeface="Calibri Regular" charset="0"/>
                <a:cs typeface="Calibri Regular" charset="0"/>
                <a:sym typeface="Shadows Into Light"/>
              </a:rPr>
              <a:t>analysis of a subexpression cannot happen</a:t>
            </a:r>
            <a:r>
              <a:rPr lang="en-US" sz="2400" dirty="0">
                <a:solidFill>
                  <a:srgbClr val="FF0000"/>
                </a:solidFill>
                <a:latin typeface="+mn-lt"/>
                <a:ea typeface="Calibri Regular" charset="0"/>
                <a:cs typeface="Calibri Regular" charset="0"/>
                <a:sym typeface="Shadows Into Light"/>
              </a:rPr>
              <a:t> </a:t>
            </a:r>
            <a:r>
              <a:rPr lang="en" sz="2400" dirty="0">
                <a:solidFill>
                  <a:srgbClr val="FF0000"/>
                </a:solidFill>
                <a:latin typeface="+mn-lt"/>
                <a:ea typeface="Calibri Regular" charset="0"/>
                <a:cs typeface="Calibri Regular" charset="0"/>
                <a:sym typeface="Shadows Into Light"/>
              </a:rPr>
              <a:t>until its environment is available</a:t>
            </a:r>
          </a:p>
        </p:txBody>
      </p:sp>
      <p:cxnSp>
        <p:nvCxnSpPr>
          <p:cNvPr id="711" name="Shape 711"/>
          <p:cNvCxnSpPr/>
          <p:nvPr/>
        </p:nvCxnSpPr>
        <p:spPr>
          <a:xfrm flipH="1">
            <a:off x="4371979" y="2400294"/>
            <a:ext cx="775897" cy="175372"/>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0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0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Shape 716"/>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Comments on Flow Sensitivity</a:t>
            </a:r>
          </a:p>
        </p:txBody>
      </p:sp>
      <p:sp>
        <p:nvSpPr>
          <p:cNvPr id="717" name="Shape 717"/>
          <p:cNvSpPr txBox="1">
            <a:spLocks noGrp="1"/>
          </p:cNvSpPr>
          <p:nvPr>
            <p:ph idx="1"/>
          </p:nvPr>
        </p:nvSpPr>
        <p:spPr>
          <a:xfrm>
            <a:off x="271455" y="1314448"/>
            <a:ext cx="8601079" cy="5114925"/>
          </a:xfrm>
          <a:prstGeom prst="rect">
            <a:avLst/>
          </a:prstGeom>
          <a:noFill/>
          <a:ln>
            <a:noFill/>
          </a:ln>
        </p:spPr>
        <p:txBody>
          <a:bodyPr lIns="91425" tIns="45700" rIns="91425" bIns="45700" anchor="t" anchorCtr="0">
            <a:noAutofit/>
          </a:bodyPr>
          <a:lstStyle/>
          <a:p>
            <a:pPr marL="457200" indent="-393700">
              <a:spcAft>
                <a:spcPts val="0"/>
              </a:spcAft>
              <a:buClr>
                <a:srgbClr val="000000"/>
              </a:buClr>
              <a:buFont typeface="Shadows Into Light"/>
            </a:pPr>
            <a:r>
              <a:rPr lang="en" sz="3200" dirty="0">
                <a:solidFill>
                  <a:srgbClr val="000000"/>
                </a:solidFill>
                <a:ea typeface="Calibri Regular" charset="0"/>
                <a:cs typeface="Calibri Regular" charset="0"/>
                <a:sym typeface="Shadows Into Light"/>
              </a:rPr>
              <a:t>Example:</a:t>
            </a:r>
          </a:p>
          <a:p>
            <a:pPr marL="914400" lvl="1" indent="-393700">
              <a:spcAft>
                <a:spcPts val="0"/>
              </a:spcAft>
              <a:buClr>
                <a:srgbClr val="000000"/>
              </a:buClr>
              <a:buSzPct val="100000"/>
              <a:buFont typeface="Shadows Into Light"/>
            </a:pPr>
            <a:r>
              <a:rPr lang="en" sz="2800" dirty="0">
                <a:solidFill>
                  <a:srgbClr val="000000"/>
                </a:solidFill>
                <a:ea typeface="Calibri Regular" charset="0"/>
                <a:cs typeface="Calibri Regular" charset="0"/>
                <a:sym typeface="Shadows Into Light"/>
              </a:rPr>
              <a:t>Rule of signs extended with assignment statements</a:t>
            </a:r>
            <a:br>
              <a:rPr lang="en-US" sz="2800" dirty="0">
                <a:solidFill>
                  <a:srgbClr val="000000"/>
                </a:solidFill>
                <a:ea typeface="Calibri Regular" charset="0"/>
                <a:cs typeface="Calibri Regular" charset="0"/>
                <a:sym typeface="Shadows Into Light"/>
              </a:rPr>
            </a:br>
            <a:endParaRPr lang="en" sz="1000" dirty="0">
              <a:solidFill>
                <a:srgbClr val="000000"/>
              </a:solidFill>
              <a:ea typeface="Calibri Regular" charset="0"/>
              <a:cs typeface="Calibri Regular" charset="0"/>
              <a:sym typeface="Shadows Into Light"/>
            </a:endParaRPr>
          </a:p>
          <a:p>
            <a:pPr marL="3200400" indent="0">
              <a:spcAft>
                <a:spcPts val="0"/>
              </a:spcAft>
              <a:buNone/>
            </a:pPr>
            <a:r>
              <a:rPr lang="en" sz="2200" dirty="0">
                <a:solidFill>
                  <a:srgbClr val="0000FF"/>
                </a:solidFill>
                <a:latin typeface="Consolas"/>
                <a:ea typeface="Consolas"/>
                <a:cs typeface="Consolas"/>
                <a:sym typeface="Consolas"/>
              </a:rPr>
              <a:t>A |- e : + ⊳ A</a:t>
            </a:r>
            <a:br>
              <a:rPr lang="en-US" sz="2200" dirty="0">
                <a:solidFill>
                  <a:srgbClr val="0000FF"/>
                </a:solidFill>
                <a:latin typeface="Consolas"/>
                <a:ea typeface="Consolas"/>
                <a:cs typeface="Consolas"/>
                <a:sym typeface="Consolas"/>
              </a:rPr>
            </a:br>
            <a:endParaRPr lang="en" sz="500" dirty="0">
              <a:solidFill>
                <a:srgbClr val="0000FF"/>
              </a:solidFill>
              <a:latin typeface="Consolas"/>
              <a:ea typeface="Consolas"/>
              <a:cs typeface="Consolas"/>
              <a:sym typeface="Consolas"/>
            </a:endParaRPr>
          </a:p>
          <a:p>
            <a:pPr marL="2743200" indent="0">
              <a:spcAft>
                <a:spcPts val="0"/>
              </a:spcAft>
              <a:buNone/>
            </a:pPr>
            <a:r>
              <a:rPr lang="en" sz="2200" dirty="0">
                <a:solidFill>
                  <a:srgbClr val="0000FF"/>
                </a:solidFill>
                <a:latin typeface="Consolas"/>
                <a:ea typeface="Consolas"/>
                <a:cs typeface="Consolas"/>
                <a:sym typeface="Consolas"/>
              </a:rPr>
              <a:t>A |- x := e ⊳ A[x ↦ +]</a:t>
            </a:r>
            <a:br>
              <a:rPr lang="en-US" sz="2000" dirty="0">
                <a:solidFill>
                  <a:srgbClr val="0000FF"/>
                </a:solidFill>
                <a:latin typeface="Consolas"/>
                <a:ea typeface="Consolas"/>
                <a:cs typeface="Consolas"/>
                <a:sym typeface="Consolas"/>
              </a:rPr>
            </a:br>
            <a:endParaRPr lang="en" sz="1000" dirty="0">
              <a:solidFill>
                <a:srgbClr val="0000FF"/>
              </a:solidFill>
              <a:latin typeface="Consolas"/>
              <a:ea typeface="Consolas"/>
              <a:cs typeface="Consolas"/>
              <a:sym typeface="Consolas"/>
            </a:endParaRPr>
          </a:p>
          <a:p>
            <a:pPr marL="914400" lvl="1" indent="-393700">
              <a:spcAft>
                <a:spcPts val="0"/>
              </a:spcAft>
              <a:buClr>
                <a:srgbClr val="000000"/>
              </a:buClr>
              <a:buSzPct val="129999"/>
              <a:buFont typeface="Shadows Into Light"/>
            </a:pPr>
            <a:r>
              <a:rPr lang="en" sz="2800" dirty="0">
                <a:solidFill>
                  <a:srgbClr val="0000FF"/>
                </a:solidFill>
                <a:latin typeface="Consolas"/>
                <a:ea typeface="Consolas"/>
                <a:cs typeface="Consolas"/>
                <a:sym typeface="Consolas"/>
              </a:rPr>
              <a:t>A[x ↦ +]</a:t>
            </a:r>
            <a:r>
              <a:rPr lang="en" sz="2800" dirty="0">
                <a:solidFill>
                  <a:srgbClr val="0000FF"/>
                </a:solidFill>
                <a:latin typeface="Calibri Regular" charset="0"/>
                <a:ea typeface="Calibri Regular" charset="0"/>
                <a:cs typeface="Calibri Regular" charset="0"/>
                <a:sym typeface="Shadows Into Light"/>
              </a:rPr>
              <a:t> </a:t>
            </a:r>
            <a:r>
              <a:rPr lang="en" sz="2800" dirty="0">
                <a:solidFill>
                  <a:srgbClr val="000000"/>
                </a:solidFill>
                <a:ea typeface="Calibri Regular" charset="0"/>
                <a:cs typeface="Calibri Regular" charset="0"/>
                <a:sym typeface="Shadows Into Light"/>
              </a:rPr>
              <a:t>means </a:t>
            </a:r>
            <a:r>
              <a:rPr lang="en" sz="2800" dirty="0">
                <a:solidFill>
                  <a:srgbClr val="0000FF"/>
                </a:solidFill>
                <a:latin typeface="Consolas"/>
                <a:ea typeface="Consolas"/>
                <a:cs typeface="Consolas"/>
                <a:sym typeface="Consolas"/>
              </a:rPr>
              <a:t>A</a:t>
            </a:r>
            <a:r>
              <a:rPr lang="en" sz="2800" dirty="0">
                <a:solidFill>
                  <a:srgbClr val="000000"/>
                </a:solidFill>
                <a:ea typeface="Calibri Regular" charset="0"/>
                <a:cs typeface="Calibri Regular" charset="0"/>
                <a:sym typeface="Shadows Into Light"/>
              </a:rPr>
              <a:t> modified so that </a:t>
            </a:r>
            <a:r>
              <a:rPr lang="en" sz="2800" dirty="0">
                <a:solidFill>
                  <a:srgbClr val="0000FF"/>
                </a:solidFill>
                <a:latin typeface="Consolas"/>
                <a:ea typeface="Consolas"/>
                <a:cs typeface="Consolas"/>
                <a:sym typeface="Consolas"/>
              </a:rPr>
              <a:t>A(x) = +</a:t>
            </a:r>
          </a:p>
          <a:p>
            <a:pPr marL="0" indent="0">
              <a:spcAft>
                <a:spcPts val="0"/>
              </a:spcAft>
              <a:buNone/>
            </a:pPr>
            <a:endParaRPr sz="1500" dirty="0">
              <a:solidFill>
                <a:srgbClr val="000000"/>
              </a:solidFill>
              <a:latin typeface="Calibri Regular" charset="0"/>
              <a:ea typeface="Calibri Regular" charset="0"/>
              <a:cs typeface="Calibri Regular" charset="0"/>
              <a:sym typeface="Shadows Into Light"/>
            </a:endParaRPr>
          </a:p>
          <a:p>
            <a:pPr marL="457200" indent="-393700">
              <a:spcAft>
                <a:spcPts val="0"/>
              </a:spcAft>
              <a:buClr>
                <a:srgbClr val="000000"/>
              </a:buClr>
              <a:buFont typeface="Shadows Into Light"/>
            </a:pPr>
            <a:r>
              <a:rPr lang="en" sz="3200" dirty="0">
                <a:solidFill>
                  <a:srgbClr val="000000"/>
                </a:solidFill>
                <a:ea typeface="Calibri Regular" charset="0"/>
                <a:cs typeface="Calibri Regular" charset="0"/>
                <a:sym typeface="Shadows Into Light"/>
              </a:rPr>
              <a:t>Flow-sensitive analysis can be expensive</a:t>
            </a:r>
          </a:p>
          <a:p>
            <a:pPr marL="914400" lvl="1" indent="-393700">
              <a:spcAft>
                <a:spcPts val="0"/>
              </a:spcAft>
              <a:buClr>
                <a:srgbClr val="000000"/>
              </a:buClr>
              <a:buSzPct val="100000"/>
              <a:buFont typeface="Shadows Into Light"/>
            </a:pPr>
            <a:r>
              <a:rPr lang="en" sz="3000" dirty="0">
                <a:solidFill>
                  <a:srgbClr val="000000"/>
                </a:solidFill>
                <a:ea typeface="Calibri Regular" charset="0"/>
                <a:cs typeface="Calibri Regular" charset="0"/>
                <a:sym typeface="Shadows Into Light"/>
              </a:rPr>
              <a:t>Each statement has own </a:t>
            </a:r>
            <a:r>
              <a:rPr lang="en" sz="3000" dirty="0">
                <a:solidFill>
                  <a:schemeClr val="accent6"/>
                </a:solidFill>
                <a:ea typeface="Calibri Regular" charset="0"/>
                <a:cs typeface="Calibri Regular" charset="0"/>
                <a:sym typeface="Shadows Into Light"/>
              </a:rPr>
              <a:t>model of state</a:t>
            </a:r>
          </a:p>
          <a:p>
            <a:pPr marL="914400" lvl="1" indent="-393700">
              <a:spcAft>
                <a:spcPts val="0"/>
              </a:spcAft>
              <a:buClr>
                <a:srgbClr val="000000"/>
              </a:buClr>
              <a:buSzPct val="100000"/>
              <a:buFont typeface="Shadows Into Light"/>
            </a:pPr>
            <a:r>
              <a:rPr lang="en" sz="3000" dirty="0">
                <a:solidFill>
                  <a:schemeClr val="accent6"/>
                </a:solidFill>
                <a:ea typeface="Calibri Regular" charset="0"/>
                <a:cs typeface="Calibri Regular" charset="0"/>
                <a:sym typeface="Shadows Into Light"/>
              </a:rPr>
              <a:t>Polynomial </a:t>
            </a:r>
            <a:r>
              <a:rPr lang="en" sz="3000" dirty="0">
                <a:solidFill>
                  <a:srgbClr val="000000"/>
                </a:solidFill>
                <a:ea typeface="Calibri Regular" charset="0"/>
                <a:cs typeface="Calibri Regular" charset="0"/>
                <a:sym typeface="Shadows Into Light"/>
              </a:rPr>
              <a:t>cost increase over flow-insensitive</a:t>
            </a:r>
          </a:p>
        </p:txBody>
      </p:sp>
      <p:cxnSp>
        <p:nvCxnSpPr>
          <p:cNvPr id="718" name="Shape 718"/>
          <p:cNvCxnSpPr/>
          <p:nvPr/>
        </p:nvCxnSpPr>
        <p:spPr>
          <a:xfrm>
            <a:off x="2998197" y="3016965"/>
            <a:ext cx="3264408" cy="0"/>
          </a:xfrm>
          <a:prstGeom prst="straightConnector1">
            <a:avLst/>
          </a:prstGeom>
          <a:noFill/>
          <a:ln w="25400" cap="flat" cmpd="sng">
            <a:solidFill>
              <a:srgbClr val="0000FF"/>
            </a:solidFill>
            <a:prstDash val="solid"/>
            <a:round/>
            <a:headEnd type="none" w="lg" len="lg"/>
            <a:tailEnd type="none"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ea typeface="Calibri Regular" charset="0"/>
                <a:cs typeface="Calibri Regular" charset="0"/>
                <a:sym typeface="Shadows Into Light"/>
              </a:rPr>
              <a:t>More Examples</a:t>
            </a:r>
          </a:p>
        </p:txBody>
      </p:sp>
      <p:sp>
        <p:nvSpPr>
          <p:cNvPr id="127" name="Shape 127"/>
          <p:cNvSpPr txBox="1">
            <a:spLocks noGrp="1"/>
          </p:cNvSpPr>
          <p:nvPr>
            <p:ph idx="1"/>
          </p:nvPr>
        </p:nvSpPr>
        <p:spPr>
          <a:xfrm>
            <a:off x="231494" y="1671640"/>
            <a:ext cx="8727311" cy="4525963"/>
          </a:xfrm>
          <a:prstGeom prst="rect">
            <a:avLst/>
          </a:prstGeom>
          <a:noFill/>
          <a:ln>
            <a:noFill/>
          </a:ln>
        </p:spPr>
        <p:txBody>
          <a:bodyPr lIns="91425" tIns="45700" rIns="91425" bIns="45700" anchor="t" anchorCtr="0">
            <a:noAutofit/>
          </a:bodyPr>
          <a:lstStyle/>
          <a:p>
            <a:pPr marL="457200" indent="-368300">
              <a:buFont typeface="Shadows Into Light"/>
            </a:pPr>
            <a:r>
              <a:rPr lang="en" dirty="0">
                <a:solidFill>
                  <a:srgbClr val="0000FF"/>
                </a:solidFill>
                <a:latin typeface="Consolas"/>
                <a:ea typeface="Consolas"/>
                <a:cs typeface="Consolas"/>
                <a:sym typeface="Consolas"/>
              </a:rPr>
              <a:t>Foo</a:t>
            </a:r>
            <a:r>
              <a:rPr lang="en" dirty="0">
                <a:ea typeface="Calibri Regular" charset="0"/>
                <a:cs typeface="Calibri Regular" charset="0"/>
                <a:sym typeface="Shadows Into Light"/>
              </a:rPr>
              <a:t> is the set of all objects of class </a:t>
            </a:r>
            <a:r>
              <a:rPr lang="en" dirty="0">
                <a:solidFill>
                  <a:srgbClr val="0000FF"/>
                </a:solidFill>
                <a:latin typeface="Consolas"/>
                <a:ea typeface="Consolas"/>
                <a:cs typeface="Consolas"/>
                <a:sym typeface="Consolas"/>
              </a:rPr>
              <a:t>Foo</a:t>
            </a:r>
            <a:br>
              <a:rPr lang="en" sz="3000" dirty="0">
                <a:solidFill>
                  <a:srgbClr val="0000FF"/>
                </a:solidFill>
                <a:latin typeface="Consolas"/>
                <a:ea typeface="Consolas"/>
                <a:cs typeface="Consolas"/>
                <a:sym typeface="Consolas"/>
              </a:rPr>
            </a:br>
            <a:endParaRPr lang="en" sz="3000" dirty="0">
              <a:solidFill>
                <a:srgbClr val="0000FF"/>
              </a:solidFill>
              <a:latin typeface="Consolas"/>
              <a:ea typeface="Consolas"/>
              <a:cs typeface="Consolas"/>
              <a:sym typeface="Consolas"/>
            </a:endParaRPr>
          </a:p>
          <a:p>
            <a:pPr marL="457200" indent="-368300">
              <a:spcAft>
                <a:spcPts val="0"/>
              </a:spcAft>
              <a:buFont typeface="Shadows Into Light"/>
            </a:pPr>
            <a:r>
              <a:rPr lang="en" dirty="0">
                <a:solidFill>
                  <a:srgbClr val="0000FF"/>
                </a:solidFill>
                <a:latin typeface="Consolas"/>
                <a:ea typeface="Consolas"/>
                <a:cs typeface="Consolas"/>
                <a:sym typeface="Consolas"/>
              </a:rPr>
              <a:t>List&lt;Integer&gt;</a:t>
            </a:r>
            <a:r>
              <a:rPr lang="en" dirty="0">
                <a:ea typeface="Calibri Regular" charset="0"/>
                <a:cs typeface="Calibri Regular" charset="0"/>
                <a:sym typeface="Shadows Into Light"/>
              </a:rPr>
              <a:t> is </a:t>
            </a:r>
            <a:r>
              <a:rPr lang="en-US" dirty="0">
                <a:ea typeface="Calibri Regular" charset="0"/>
                <a:cs typeface="Calibri Regular" charset="0"/>
                <a:sym typeface="Shadows Into Light"/>
              </a:rPr>
              <a:t>the </a:t>
            </a:r>
            <a:r>
              <a:rPr lang="en" dirty="0">
                <a:ea typeface="Calibri Regular" charset="0"/>
                <a:cs typeface="Calibri Regular" charset="0"/>
                <a:sym typeface="Shadows Into Light"/>
              </a:rPr>
              <a:t>set of all </a:t>
            </a:r>
            <a:r>
              <a:rPr lang="en" dirty="0">
                <a:solidFill>
                  <a:srgbClr val="FF9900"/>
                </a:solidFill>
                <a:ea typeface="Calibri Regular" charset="0"/>
                <a:cs typeface="Calibri Regular" charset="0"/>
                <a:sym typeface="Shadows Into Light"/>
              </a:rPr>
              <a:t>Lists</a:t>
            </a:r>
            <a:r>
              <a:rPr lang="en" dirty="0">
                <a:ea typeface="Calibri Regular" charset="0"/>
                <a:cs typeface="Calibri Regular" charset="0"/>
                <a:sym typeface="Shadows Into Light"/>
              </a:rPr>
              <a:t> of</a:t>
            </a:r>
            <a:r>
              <a:rPr lang="en-US" dirty="0">
                <a:ea typeface="Calibri Regular" charset="0"/>
                <a:cs typeface="Calibri Regular" charset="0"/>
                <a:sym typeface="Shadows Into Light"/>
              </a:rPr>
              <a:t> </a:t>
            </a:r>
            <a:r>
              <a:rPr lang="en" dirty="0">
                <a:solidFill>
                  <a:srgbClr val="FF9900"/>
                </a:solidFill>
                <a:ea typeface="Calibri Regular" charset="0"/>
                <a:cs typeface="Calibri Regular" charset="0"/>
                <a:sym typeface="Shadows Into Light"/>
              </a:rPr>
              <a:t>Integer</a:t>
            </a:r>
            <a:r>
              <a:rPr lang="en" dirty="0">
                <a:ea typeface="Calibri Regular" charset="0"/>
                <a:cs typeface="Calibri Regular" charset="0"/>
                <a:sym typeface="Shadows Into Light"/>
              </a:rPr>
              <a:t> objects</a:t>
            </a:r>
          </a:p>
          <a:p>
            <a:pPr marL="914400" lvl="1" indent="-368300">
              <a:spcAft>
                <a:spcPts val="0"/>
              </a:spcAft>
              <a:buSzPct val="100000"/>
              <a:buFont typeface="Shadows Into Light"/>
            </a:pPr>
            <a:r>
              <a:rPr lang="en" dirty="0">
                <a:solidFill>
                  <a:srgbClr val="0000FF"/>
                </a:solidFill>
                <a:latin typeface="Consolas"/>
                <a:ea typeface="Consolas"/>
                <a:cs typeface="Consolas"/>
                <a:sym typeface="Consolas"/>
              </a:rPr>
              <a:t>List</a:t>
            </a:r>
            <a:r>
              <a:rPr lang="en" dirty="0">
                <a:ea typeface="Calibri Regular" charset="0"/>
                <a:cs typeface="Calibri Regular" charset="0"/>
                <a:sym typeface="Shadows Into Light"/>
              </a:rPr>
              <a:t> is a </a:t>
            </a:r>
            <a:r>
              <a:rPr lang="en" dirty="0">
                <a:solidFill>
                  <a:schemeClr val="accent6"/>
                </a:solidFill>
                <a:ea typeface="Calibri Regular" charset="0"/>
                <a:cs typeface="Calibri Regular" charset="0"/>
                <a:sym typeface="Shadows Into Light"/>
              </a:rPr>
              <a:t>type constructor</a:t>
            </a:r>
          </a:p>
          <a:p>
            <a:pPr marL="914400" lvl="1" indent="-368300">
              <a:spcAft>
                <a:spcPts val="0"/>
              </a:spcAft>
              <a:buSzPct val="100000"/>
              <a:buFont typeface="Shadows Into Light"/>
            </a:pPr>
            <a:r>
              <a:rPr lang="en" dirty="0">
                <a:solidFill>
                  <a:srgbClr val="0000FF"/>
                </a:solidFill>
                <a:latin typeface="Consolas"/>
                <a:ea typeface="Consolas"/>
                <a:cs typeface="Consolas"/>
                <a:sym typeface="Consolas"/>
              </a:rPr>
              <a:t>List</a:t>
            </a:r>
            <a:r>
              <a:rPr lang="en" dirty="0">
                <a:ea typeface="Calibri Regular" charset="0"/>
                <a:cs typeface="Calibri Regular" charset="0"/>
                <a:sym typeface="Shadows Into Light"/>
              </a:rPr>
              <a:t> acts as a function from types to types</a:t>
            </a:r>
          </a:p>
          <a:p>
            <a:pPr marL="0" indent="0">
              <a:spcAft>
                <a:spcPts val="0"/>
              </a:spcAft>
              <a:buNone/>
            </a:pPr>
            <a:endParaRPr sz="2400" dirty="0">
              <a:solidFill>
                <a:srgbClr val="0000FF"/>
              </a:solidFill>
              <a:latin typeface="Consolas"/>
              <a:ea typeface="Consolas"/>
              <a:cs typeface="Consolas"/>
              <a:sym typeface="Consolas"/>
            </a:endParaRPr>
          </a:p>
          <a:p>
            <a:pPr marL="457200" indent="-368300">
              <a:spcAft>
                <a:spcPts val="0"/>
              </a:spcAft>
              <a:buClr>
                <a:srgbClr val="000000"/>
              </a:buClr>
              <a:buFont typeface="Shadows Into Light"/>
            </a:pPr>
            <a:r>
              <a:rPr lang="en" dirty="0" err="1">
                <a:solidFill>
                  <a:srgbClr val="0000FF"/>
                </a:solidFill>
                <a:latin typeface="Consolas"/>
                <a:ea typeface="Consolas"/>
                <a:cs typeface="Consolas"/>
                <a:sym typeface="Consolas"/>
              </a:rPr>
              <a:t>int</a:t>
            </a:r>
            <a:r>
              <a:rPr lang="en" dirty="0">
                <a:solidFill>
                  <a:srgbClr val="0000FF"/>
                </a:solidFill>
                <a:latin typeface="Consolas"/>
                <a:ea typeface="Consolas"/>
                <a:cs typeface="Consolas"/>
                <a:sym typeface="Consolas"/>
              </a:rPr>
              <a:t> -&gt; </a:t>
            </a:r>
            <a:r>
              <a:rPr lang="en" dirty="0" err="1">
                <a:solidFill>
                  <a:srgbClr val="0000FF"/>
                </a:solidFill>
                <a:latin typeface="Consolas"/>
                <a:ea typeface="Consolas"/>
                <a:cs typeface="Consolas"/>
                <a:sym typeface="Consolas"/>
              </a:rPr>
              <a:t>int</a:t>
            </a:r>
            <a:r>
              <a:rPr lang="en" dirty="0">
                <a:solidFill>
                  <a:srgbClr val="000000"/>
                </a:solidFill>
                <a:ea typeface="Calibri Regular" charset="0"/>
                <a:cs typeface="Calibri Regular" charset="0"/>
                <a:sym typeface="Shadows Into Light"/>
              </a:rPr>
              <a:t> is the set of functions taking an </a:t>
            </a:r>
            <a:r>
              <a:rPr lang="en" dirty="0" err="1">
                <a:solidFill>
                  <a:schemeClr val="accent6"/>
                </a:solidFill>
                <a:ea typeface="Calibri Regular" charset="0"/>
                <a:cs typeface="Calibri Regular" charset="0"/>
                <a:sym typeface="Shadows Into Light"/>
              </a:rPr>
              <a:t>int</a:t>
            </a:r>
            <a:r>
              <a:rPr lang="en" dirty="0">
                <a:solidFill>
                  <a:schemeClr val="accent6"/>
                </a:solidFill>
                <a:ea typeface="Calibri Regular" charset="0"/>
                <a:cs typeface="Calibri Regular" charset="0"/>
                <a:sym typeface="Shadows Into Light"/>
              </a:rPr>
              <a:t> </a:t>
            </a:r>
            <a:r>
              <a:rPr lang="en" dirty="0">
                <a:solidFill>
                  <a:srgbClr val="000000"/>
                </a:solidFill>
                <a:ea typeface="Calibri Regular" charset="0"/>
                <a:cs typeface="Calibri Regular" charset="0"/>
                <a:sym typeface="Shadows Into Light"/>
              </a:rPr>
              <a:t>as input</a:t>
            </a:r>
            <a:r>
              <a:rPr lang="en-US" dirty="0">
                <a:solidFill>
                  <a:srgbClr val="000000"/>
                </a:solidFill>
                <a:ea typeface="Calibri Regular" charset="0"/>
                <a:cs typeface="Calibri Regular" charset="0"/>
                <a:sym typeface="Shadows Into Light"/>
              </a:rPr>
              <a:t> </a:t>
            </a:r>
            <a:r>
              <a:rPr lang="en" dirty="0">
                <a:solidFill>
                  <a:srgbClr val="000000"/>
                </a:solidFill>
                <a:ea typeface="Calibri Regular" charset="0"/>
                <a:cs typeface="Calibri Regular" charset="0"/>
                <a:sym typeface="Shadows Into Light"/>
              </a:rPr>
              <a:t>and returning another </a:t>
            </a:r>
            <a:r>
              <a:rPr lang="en" dirty="0" err="1">
                <a:solidFill>
                  <a:schemeClr val="accent6"/>
                </a:solidFill>
                <a:ea typeface="Calibri Regular" charset="0"/>
                <a:cs typeface="Calibri Regular" charset="0"/>
                <a:sym typeface="Shadows Into Light"/>
              </a:rPr>
              <a:t>int</a:t>
            </a:r>
            <a:endParaRPr lang="en" dirty="0">
              <a:solidFill>
                <a:schemeClr val="accent6"/>
              </a:solidFill>
              <a:ea typeface="Calibri Regular" charset="0"/>
              <a:cs typeface="Calibri Regular" charset="0"/>
              <a:sym typeface="Shadows Into Light"/>
            </a:endParaRPr>
          </a:p>
          <a:p>
            <a:pPr marL="546100" lvl="1" indent="0">
              <a:spcAft>
                <a:spcPts val="0"/>
              </a:spcAft>
              <a:buClr>
                <a:srgbClr val="000000"/>
              </a:buClr>
              <a:buSzPct val="100000"/>
              <a:buNone/>
            </a:pPr>
            <a:r>
              <a:rPr lang="en" dirty="0">
                <a:solidFill>
                  <a:schemeClr val="accent1"/>
                </a:solidFill>
                <a:ea typeface="Calibri Regular" charset="0"/>
                <a:cs typeface="Calibri Regular" charset="0"/>
                <a:sym typeface="Shadows Into Light"/>
              </a:rPr>
              <a:t>E.g.:</a:t>
            </a:r>
            <a:r>
              <a:rPr lang="en" dirty="0">
                <a:solidFill>
                  <a:srgbClr val="000000"/>
                </a:solidFill>
                <a:ea typeface="Calibri Regular" charset="0"/>
                <a:cs typeface="Calibri Regular" charset="0"/>
                <a:sym typeface="Shadows Into Light"/>
              </a:rPr>
              <a:t> increment, a function that squares a number, etc.</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4" name="Shape 724"/>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solidFill>
                  <a:schemeClr val="tx1"/>
                </a:solidFill>
                <a:ea typeface="Calibri Regular" charset="0"/>
                <a:cs typeface="Calibri Regular" charset="0"/>
                <a:sym typeface="Shadows Into Light"/>
              </a:rPr>
              <a:t>Path Sensitivity</a:t>
            </a:r>
          </a:p>
        </p:txBody>
      </p:sp>
      <p:sp>
        <p:nvSpPr>
          <p:cNvPr id="723" name="Shape 723"/>
          <p:cNvSpPr txBox="1">
            <a:spLocks noGrp="1"/>
          </p:cNvSpPr>
          <p:nvPr>
            <p:ph idx="1"/>
          </p:nvPr>
        </p:nvSpPr>
        <p:spPr>
          <a:xfrm>
            <a:off x="1684387" y="2420033"/>
            <a:ext cx="6381000" cy="2248500"/>
          </a:xfrm>
          <a:prstGeom prst="rect">
            <a:avLst/>
          </a:prstGeom>
          <a:noFill/>
          <a:ln>
            <a:noFill/>
          </a:ln>
        </p:spPr>
        <p:txBody>
          <a:bodyPr lIns="91425" tIns="45700" rIns="91425" bIns="45700" anchor="t" anchorCtr="0">
            <a:noAutofit/>
          </a:bodyPr>
          <a:lstStyle/>
          <a:p>
            <a:pPr marL="0" indent="0">
              <a:spcAft>
                <a:spcPts val="0"/>
              </a:spcAft>
              <a:buNone/>
            </a:pPr>
            <a:r>
              <a:rPr lang="en" sz="1800" dirty="0">
                <a:solidFill>
                  <a:srgbClr val="0000FF"/>
                </a:solidFill>
                <a:latin typeface="Consolas"/>
                <a:ea typeface="Consolas"/>
                <a:cs typeface="Consolas"/>
                <a:sym typeface="Consolas"/>
              </a:rPr>
              <a:t>             P, A |- e0 : bool ⊳ A0</a:t>
            </a:r>
          </a:p>
          <a:p>
            <a:pPr marL="0" indent="0">
              <a:buNone/>
            </a:pPr>
            <a:r>
              <a:rPr lang="en" sz="1800" dirty="0">
                <a:solidFill>
                  <a:srgbClr val="0000FF"/>
                </a:solidFill>
                <a:latin typeface="Consolas"/>
                <a:ea typeface="Consolas"/>
                <a:cs typeface="Consolas"/>
                <a:sym typeface="Consolas"/>
              </a:rPr>
              <a:t>      P ∧  e0, A0 |- e1 : t1</a:t>
            </a:r>
            <a:r>
              <a:rPr lang="en" sz="1800" baseline="-25000" dirty="0">
                <a:solidFill>
                  <a:srgbClr val="0000FF"/>
                </a:solidFill>
                <a:latin typeface="Consolas"/>
                <a:ea typeface="Consolas"/>
                <a:cs typeface="Consolas"/>
                <a:sym typeface="Consolas"/>
              </a:rPr>
              <a:t>   </a:t>
            </a:r>
            <a:r>
              <a:rPr lang="en" sz="1800" dirty="0">
                <a:solidFill>
                  <a:srgbClr val="0000FF"/>
                </a:solidFill>
                <a:latin typeface="Consolas"/>
                <a:ea typeface="Consolas"/>
                <a:cs typeface="Consolas"/>
                <a:sym typeface="Consolas"/>
              </a:rPr>
              <a:t>⊳ A1</a:t>
            </a:r>
          </a:p>
          <a:p>
            <a:pPr marL="0" indent="0">
              <a:buNone/>
            </a:pPr>
            <a:r>
              <a:rPr lang="en" sz="1800" dirty="0">
                <a:solidFill>
                  <a:srgbClr val="0000FF"/>
                </a:solidFill>
                <a:latin typeface="Consolas"/>
                <a:ea typeface="Consolas"/>
                <a:cs typeface="Consolas"/>
                <a:sym typeface="Consolas"/>
              </a:rPr>
              <a:t>      P ∧ !e0, A0 |- e2 : t2  ⊳ A2</a:t>
            </a:r>
          </a:p>
          <a:p>
            <a:pPr marL="0" indent="0">
              <a:buNone/>
            </a:pPr>
            <a:r>
              <a:rPr lang="en" sz="1800" dirty="0">
                <a:solidFill>
                  <a:srgbClr val="0000FF"/>
                </a:solidFill>
                <a:latin typeface="Consolas"/>
                <a:ea typeface="Consolas"/>
                <a:cs typeface="Consolas"/>
                <a:sym typeface="Consolas"/>
              </a:rPr>
              <a:t>                  t1 = t2</a:t>
            </a:r>
            <a:br>
              <a:rPr lang="en-US" sz="1800" dirty="0">
                <a:solidFill>
                  <a:srgbClr val="0000FF"/>
                </a:solidFill>
                <a:latin typeface="Consolas"/>
                <a:ea typeface="Consolas"/>
                <a:cs typeface="Consolas"/>
                <a:sym typeface="Consolas"/>
              </a:rPr>
            </a:br>
            <a:endParaRPr lang="en" sz="1000" dirty="0">
              <a:solidFill>
                <a:srgbClr val="0000FF"/>
              </a:solidFill>
              <a:latin typeface="Consolas"/>
              <a:ea typeface="Consolas"/>
              <a:cs typeface="Consolas"/>
              <a:sym typeface="Consolas"/>
            </a:endParaRPr>
          </a:p>
          <a:p>
            <a:pPr marL="0" indent="0">
              <a:buNone/>
            </a:pPr>
            <a:r>
              <a:rPr lang="en" sz="1800" dirty="0">
                <a:solidFill>
                  <a:srgbClr val="0000FF"/>
                </a:solidFill>
                <a:latin typeface="Consolas"/>
                <a:ea typeface="Consolas"/>
                <a:cs typeface="Consolas"/>
                <a:sym typeface="Consolas"/>
              </a:rPr>
              <a:t>P , A |- if e0 then e1 else e2 : t1, e0</a:t>
            </a:r>
            <a:r>
              <a:rPr lang="en" sz="1800" baseline="-25000" dirty="0">
                <a:solidFill>
                  <a:srgbClr val="0000FF"/>
                </a:solidFill>
                <a:latin typeface="Consolas"/>
                <a:ea typeface="Consolas"/>
                <a:cs typeface="Consolas"/>
                <a:sym typeface="Consolas"/>
              </a:rPr>
              <a:t> </a:t>
            </a:r>
            <a:r>
              <a:rPr lang="en" sz="1800" dirty="0">
                <a:solidFill>
                  <a:srgbClr val="0000FF"/>
                </a:solidFill>
                <a:latin typeface="Consolas"/>
                <a:ea typeface="Consolas"/>
                <a:cs typeface="Consolas"/>
                <a:sym typeface="Consolas"/>
              </a:rPr>
              <a:t>? A1 : A2</a:t>
            </a:r>
          </a:p>
          <a:p>
            <a:pPr marL="0" indent="0" algn="ctr">
              <a:spcAft>
                <a:spcPts val="0"/>
              </a:spcAft>
              <a:buNone/>
            </a:pPr>
            <a:endParaRPr sz="1800" dirty="0">
              <a:solidFill>
                <a:srgbClr val="0000FF"/>
              </a:solidFill>
              <a:latin typeface="Consolas"/>
              <a:ea typeface="Consolas"/>
              <a:cs typeface="Consolas"/>
              <a:sym typeface="Consolas"/>
            </a:endParaRPr>
          </a:p>
        </p:txBody>
      </p:sp>
      <p:sp>
        <p:nvSpPr>
          <p:cNvPr id="728" name="Shape 728"/>
          <p:cNvSpPr txBox="1">
            <a:spLocks noGrp="1"/>
          </p:cNvSpPr>
          <p:nvPr>
            <p:ph type="body" idx="4294967295"/>
          </p:nvPr>
        </p:nvSpPr>
        <p:spPr>
          <a:xfrm>
            <a:off x="514355" y="4772033"/>
            <a:ext cx="3670300" cy="1600200"/>
          </a:xfrm>
          <a:prstGeom prst="rect">
            <a:avLst/>
          </a:prstGeom>
          <a:noFill/>
          <a:ln>
            <a:noFill/>
          </a:ln>
        </p:spPr>
        <p:txBody>
          <a:bodyPr lIns="91425" tIns="45700" rIns="91425" bIns="45700" anchor="t" anchorCtr="0">
            <a:noAutofit/>
          </a:bodyPr>
          <a:lstStyle/>
          <a:p>
            <a:pPr marL="0" indent="0" algn="ctr">
              <a:spcAft>
                <a:spcPts val="0"/>
              </a:spcAft>
              <a:buNone/>
            </a:pPr>
            <a:r>
              <a:rPr lang="en" dirty="0">
                <a:solidFill>
                  <a:srgbClr val="FF0000"/>
                </a:solidFill>
                <a:ea typeface="Calibri Regular" charset="0"/>
                <a:cs typeface="Calibri Regular" charset="0"/>
                <a:sym typeface="Shadows Into Light"/>
              </a:rPr>
              <a:t>Part of the environment is</a:t>
            </a:r>
            <a:br>
              <a:rPr lang="en-US" dirty="0">
                <a:solidFill>
                  <a:srgbClr val="FF0000"/>
                </a:solidFill>
                <a:ea typeface="Calibri Regular" charset="0"/>
                <a:cs typeface="Calibri Regular" charset="0"/>
                <a:sym typeface="Shadows Into Light"/>
              </a:rPr>
            </a:br>
            <a:r>
              <a:rPr lang="en" dirty="0">
                <a:solidFill>
                  <a:srgbClr val="FF0000"/>
                </a:solidFill>
                <a:ea typeface="Calibri Regular" charset="0"/>
                <a:cs typeface="Calibri Regular" charset="0"/>
                <a:sym typeface="Shadows Into Light"/>
              </a:rPr>
              <a:t>a predicate saying under what condition this expression is executed</a:t>
            </a:r>
          </a:p>
        </p:txBody>
      </p:sp>
      <p:sp>
        <p:nvSpPr>
          <p:cNvPr id="730" name="Shape 730"/>
          <p:cNvSpPr txBox="1">
            <a:spLocks noGrp="1"/>
          </p:cNvSpPr>
          <p:nvPr>
            <p:ph type="body" idx="4294967295"/>
          </p:nvPr>
        </p:nvSpPr>
        <p:spPr>
          <a:xfrm>
            <a:off x="5187946" y="4775208"/>
            <a:ext cx="3670300" cy="1582737"/>
          </a:xfrm>
          <a:prstGeom prst="rect">
            <a:avLst/>
          </a:prstGeom>
          <a:noFill/>
          <a:ln>
            <a:noFill/>
          </a:ln>
        </p:spPr>
        <p:txBody>
          <a:bodyPr lIns="91425" tIns="45700" rIns="91425" bIns="45700" anchor="t" anchorCtr="0">
            <a:noAutofit/>
          </a:bodyPr>
          <a:lstStyle/>
          <a:p>
            <a:pPr marL="0" indent="0" algn="ctr">
              <a:spcAft>
                <a:spcPts val="0"/>
              </a:spcAft>
              <a:buNone/>
            </a:pPr>
            <a:r>
              <a:rPr lang="en" dirty="0">
                <a:solidFill>
                  <a:srgbClr val="FF0000"/>
                </a:solidFill>
                <a:ea typeface="Calibri Regular" charset="0"/>
                <a:cs typeface="Calibri Regular" charset="0"/>
                <a:sym typeface="Shadows Into Light"/>
              </a:rPr>
              <a:t>At points where control paths merge, still keep different paths separate in the final environment</a:t>
            </a:r>
          </a:p>
        </p:txBody>
      </p:sp>
      <p:sp>
        <p:nvSpPr>
          <p:cNvPr id="725" name="Shape 725"/>
          <p:cNvSpPr txBox="1"/>
          <p:nvPr/>
        </p:nvSpPr>
        <p:spPr>
          <a:xfrm>
            <a:off x="528633" y="1503983"/>
            <a:ext cx="2691222" cy="931800"/>
          </a:xfrm>
          <a:prstGeom prst="rect">
            <a:avLst/>
          </a:prstGeom>
          <a:noFill/>
          <a:ln>
            <a:noFill/>
          </a:ln>
        </p:spPr>
        <p:txBody>
          <a:bodyPr lIns="91425" tIns="91425" rIns="91425" bIns="91425" anchor="ctr" anchorCtr="0">
            <a:noAutofit/>
          </a:bodyPr>
          <a:lstStyle/>
          <a:p>
            <a:pPr algn="ctr"/>
            <a:r>
              <a:rPr lang="en" sz="2400" dirty="0">
                <a:solidFill>
                  <a:srgbClr val="FF0000"/>
                </a:solidFill>
                <a:latin typeface="+mn-lt"/>
                <a:ea typeface="Calibri Regular" charset="0"/>
                <a:cs typeface="Calibri Regular" charset="0"/>
                <a:sym typeface="Shadows Into Light"/>
              </a:rPr>
              <a:t>Predicate is refined at decision points (e.g., if’s)</a:t>
            </a:r>
          </a:p>
        </p:txBody>
      </p:sp>
      <p:cxnSp>
        <p:nvCxnSpPr>
          <p:cNvPr id="726" name="Shape 726"/>
          <p:cNvCxnSpPr/>
          <p:nvPr/>
        </p:nvCxnSpPr>
        <p:spPr>
          <a:xfrm rot="10800000" flipH="1">
            <a:off x="1769987" y="3879347"/>
            <a:ext cx="6008700" cy="8700"/>
          </a:xfrm>
          <a:prstGeom prst="straightConnector1">
            <a:avLst/>
          </a:prstGeom>
          <a:noFill/>
          <a:ln w="9525" cap="flat" cmpd="sng">
            <a:solidFill>
              <a:srgbClr val="0000FF"/>
            </a:solidFill>
            <a:prstDash val="solid"/>
            <a:round/>
            <a:headEnd type="none" w="lg" len="lg"/>
            <a:tailEnd type="none" w="lg" len="lg"/>
          </a:ln>
        </p:spPr>
      </p:cxnSp>
      <p:sp>
        <p:nvSpPr>
          <p:cNvPr id="727" name="Shape 727"/>
          <p:cNvSpPr/>
          <p:nvPr/>
        </p:nvSpPr>
        <p:spPr>
          <a:xfrm>
            <a:off x="3107930" y="2795443"/>
            <a:ext cx="471599" cy="710700"/>
          </a:xfrm>
          <a:prstGeom prst="ellipse">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cxnSp>
        <p:nvCxnSpPr>
          <p:cNvPr id="729" name="Shape 729"/>
          <p:cNvCxnSpPr>
            <a:stCxn id="727" idx="1"/>
          </p:cNvCxnSpPr>
          <p:nvPr/>
        </p:nvCxnSpPr>
        <p:spPr>
          <a:xfrm flipH="1" flipV="1">
            <a:off x="2630798" y="2353767"/>
            <a:ext cx="546196" cy="545756"/>
          </a:xfrm>
          <a:prstGeom prst="straightConnector1">
            <a:avLst/>
          </a:prstGeom>
          <a:noFill/>
          <a:ln w="9525" cap="flat" cmpd="sng">
            <a:solidFill>
              <a:srgbClr val="FF0000"/>
            </a:solidFill>
            <a:prstDash val="solid"/>
            <a:round/>
            <a:headEnd type="triangle" w="lg" len="lg"/>
            <a:tailEnd type="none" w="lg" len="lg"/>
          </a:ln>
        </p:spPr>
      </p:cxnSp>
      <p:sp>
        <p:nvSpPr>
          <p:cNvPr id="731" name="Shape 731"/>
          <p:cNvSpPr/>
          <p:nvPr/>
        </p:nvSpPr>
        <p:spPr>
          <a:xfrm>
            <a:off x="1664354" y="4002961"/>
            <a:ext cx="325499" cy="332100"/>
          </a:xfrm>
          <a:prstGeom prst="ellipse">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sp>
        <p:nvSpPr>
          <p:cNvPr id="732" name="Shape 732"/>
          <p:cNvSpPr/>
          <p:nvPr/>
        </p:nvSpPr>
        <p:spPr>
          <a:xfrm>
            <a:off x="6298866" y="3968608"/>
            <a:ext cx="1712699" cy="387300"/>
          </a:xfrm>
          <a:prstGeom prst="ellipse">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cxnSp>
        <p:nvCxnSpPr>
          <p:cNvPr id="733" name="Shape 733"/>
          <p:cNvCxnSpPr/>
          <p:nvPr/>
        </p:nvCxnSpPr>
        <p:spPr>
          <a:xfrm rot="10800000">
            <a:off x="6777162" y="4372632"/>
            <a:ext cx="644400" cy="387000"/>
          </a:xfrm>
          <a:prstGeom prst="straightConnector1">
            <a:avLst/>
          </a:prstGeom>
          <a:noFill/>
          <a:ln w="9525" cap="flat" cmpd="sng">
            <a:solidFill>
              <a:srgbClr val="FF0000"/>
            </a:solidFill>
            <a:prstDash val="solid"/>
            <a:round/>
            <a:headEnd type="none" w="lg" len="lg"/>
            <a:tailEnd type="triangle" w="lg" len="lg"/>
          </a:ln>
        </p:spPr>
      </p:cxnSp>
      <p:cxnSp>
        <p:nvCxnSpPr>
          <p:cNvPr id="734" name="Shape 734"/>
          <p:cNvCxnSpPr/>
          <p:nvPr/>
        </p:nvCxnSpPr>
        <p:spPr>
          <a:xfrm flipH="1">
            <a:off x="1211687" y="4337082"/>
            <a:ext cx="558300" cy="458100"/>
          </a:xfrm>
          <a:prstGeom prst="straightConnector1">
            <a:avLst/>
          </a:prstGeom>
          <a:noFill/>
          <a:ln w="9525" cap="flat" cmpd="sng">
            <a:solidFill>
              <a:srgbClr val="FF0000"/>
            </a:solidFill>
            <a:prstDash val="solid"/>
            <a:round/>
            <a:headEnd type="triangle" w="lg" len="lg"/>
            <a:tailEnd type="none"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2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28">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30">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 grpId="0" uiExpand="1" build="p"/>
      <p:bldP spid="728" grpId="0" build="p"/>
      <p:bldP spid="730" grpId="0" build="p"/>
      <p:bldP spid="725" grpId="0"/>
      <p:bldP spid="727" grpId="0" animBg="1"/>
      <p:bldP spid="731" grpId="0" animBg="1"/>
      <p:bldP spid="73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Shape 740"/>
          <p:cNvSpPr txBox="1">
            <a:spLocks noGrp="1"/>
          </p:cNvSpPr>
          <p:nvPr>
            <p:ph type="title"/>
          </p:nvPr>
        </p:nvSpPr>
        <p:spPr>
          <a:prstGeom prst="rect">
            <a:avLst/>
          </a:prstGeom>
        </p:spPr>
        <p:txBody>
          <a:bodyPr lIns="91425" tIns="91425" rIns="91425" bIns="91425" anchor="ctr" anchorCtr="0">
            <a:noAutofit/>
          </a:bodyPr>
          <a:lstStyle/>
          <a:p>
            <a:r>
              <a:rPr lang="en" sz="4400" dirty="0">
                <a:solidFill>
                  <a:schemeClr val="tx1"/>
                </a:solidFill>
                <a:ea typeface="Calibri Regular" charset="0"/>
                <a:cs typeface="Calibri Regular" charset="0"/>
                <a:sym typeface="Shadows Into Light"/>
              </a:rPr>
              <a:t>Comments on Path Sensitivity</a:t>
            </a:r>
          </a:p>
        </p:txBody>
      </p:sp>
      <p:sp>
        <p:nvSpPr>
          <p:cNvPr id="741" name="Shape 741"/>
          <p:cNvSpPr txBox="1">
            <a:spLocks noGrp="1"/>
          </p:cNvSpPr>
          <p:nvPr>
            <p:ph idx="1"/>
          </p:nvPr>
        </p:nvSpPr>
        <p:spPr>
          <a:xfrm>
            <a:off x="376175" y="1588625"/>
            <a:ext cx="8374284" cy="4525963"/>
          </a:xfrm>
          <a:prstGeom prst="rect">
            <a:avLst/>
          </a:prstGeom>
          <a:noFill/>
          <a:ln>
            <a:noFill/>
          </a:ln>
        </p:spPr>
        <p:txBody>
          <a:bodyPr lIns="91425" tIns="45700" rIns="91425" bIns="45700" anchor="t" anchorCtr="0">
            <a:noAutofit/>
          </a:bodyPr>
          <a:lstStyle/>
          <a:p>
            <a:pPr indent="-307975">
              <a:spcAft>
                <a:spcPts val="0"/>
              </a:spcAft>
              <a:buFont typeface="Shadows Into Light"/>
              <a:buChar char="•"/>
            </a:pPr>
            <a:r>
              <a:rPr lang="en" sz="3200" dirty="0">
                <a:solidFill>
                  <a:schemeClr val="accent6"/>
                </a:solidFill>
                <a:ea typeface="Calibri Regular" charset="0"/>
                <a:cs typeface="Calibri Regular" charset="0"/>
                <a:sym typeface="Shadows Into Light"/>
              </a:rPr>
              <a:t>Symbolic execution </a:t>
            </a:r>
            <a:r>
              <a:rPr lang="en" sz="3200" dirty="0">
                <a:ea typeface="Calibri Regular" charset="0"/>
                <a:cs typeface="Calibri Regular" charset="0"/>
                <a:sym typeface="Shadows Into Light"/>
              </a:rPr>
              <a:t>is an example</a:t>
            </a:r>
          </a:p>
          <a:p>
            <a:pPr lvl="1">
              <a:spcAft>
                <a:spcPts val="0"/>
              </a:spcAft>
              <a:buSzPct val="100000"/>
              <a:buFont typeface="Shadows Into Light"/>
              <a:buChar char="–"/>
            </a:pPr>
            <a:r>
              <a:rPr lang="en" sz="3000" dirty="0">
                <a:ea typeface="Calibri Regular" charset="0"/>
                <a:cs typeface="Calibri Regular" charset="0"/>
                <a:sym typeface="Shadows Into Light"/>
              </a:rPr>
              <a:t>Path-sensitive analyses also flow-sensitive</a:t>
            </a:r>
          </a:p>
          <a:p>
            <a:pPr>
              <a:spcAft>
                <a:spcPts val="0"/>
              </a:spcAft>
              <a:buFont typeface="Shadows Into Light"/>
              <a:buChar char="•"/>
            </a:pPr>
            <a:endParaRPr lang="en-US" sz="2400" dirty="0">
              <a:ea typeface="Calibri Regular" charset="0"/>
              <a:cs typeface="Calibri Regular" charset="0"/>
              <a:sym typeface="Shadows Into Light"/>
            </a:endParaRPr>
          </a:p>
          <a:p>
            <a:pPr>
              <a:spcAft>
                <a:spcPts val="0"/>
              </a:spcAft>
              <a:buFont typeface="Shadows Into Light"/>
              <a:buChar char="•"/>
            </a:pPr>
            <a:r>
              <a:rPr lang="en" sz="3200" dirty="0">
                <a:ea typeface="Calibri Regular" charset="0"/>
                <a:cs typeface="Calibri Regular" charset="0"/>
                <a:sym typeface="Shadows Into Light"/>
              </a:rPr>
              <a:t>Can be expensive but a necessary evil</a:t>
            </a:r>
          </a:p>
          <a:p>
            <a:pPr lvl="1">
              <a:spcAft>
                <a:spcPts val="0"/>
              </a:spcAft>
              <a:buSzPct val="100000"/>
              <a:buFont typeface="Shadows Into Light"/>
              <a:buChar char="–"/>
            </a:pPr>
            <a:r>
              <a:rPr lang="en" sz="3000" dirty="0">
                <a:solidFill>
                  <a:schemeClr val="accent6"/>
                </a:solidFill>
                <a:ea typeface="Calibri Regular" charset="0"/>
                <a:cs typeface="Calibri Regular" charset="0"/>
                <a:sym typeface="Shadows Into Light"/>
              </a:rPr>
              <a:t>Exponential </a:t>
            </a:r>
            <a:r>
              <a:rPr lang="en" sz="3000" dirty="0">
                <a:ea typeface="Calibri Regular" charset="0"/>
                <a:cs typeface="Calibri Regular" charset="0"/>
                <a:sym typeface="Shadows Into Light"/>
              </a:rPr>
              <a:t>number of paths to track</a:t>
            </a:r>
          </a:p>
          <a:p>
            <a:pPr>
              <a:spcAft>
                <a:spcPts val="0"/>
              </a:spcAft>
              <a:buFont typeface="Shadows Into Light"/>
              <a:buChar char="•"/>
            </a:pPr>
            <a:endParaRPr lang="en-US" sz="2400" dirty="0">
              <a:ea typeface="Calibri Regular" charset="0"/>
              <a:cs typeface="Calibri Regular" charset="0"/>
              <a:sym typeface="Shadows Into Light"/>
            </a:endParaRPr>
          </a:p>
          <a:p>
            <a:pPr>
              <a:spcAft>
                <a:spcPts val="0"/>
              </a:spcAft>
              <a:buFont typeface="Shadows Into Light"/>
              <a:buChar char="•"/>
            </a:pPr>
            <a:r>
              <a:rPr lang="en" sz="3200" dirty="0">
                <a:ea typeface="Calibri Regular" charset="0"/>
                <a:cs typeface="Calibri Regular" charset="0"/>
                <a:sym typeface="Shadows Into Light"/>
              </a:rPr>
              <a:t>Often implemented with </a:t>
            </a:r>
            <a:r>
              <a:rPr lang="en" sz="3200" dirty="0">
                <a:solidFill>
                  <a:schemeClr val="accent6"/>
                </a:solidFill>
                <a:ea typeface="Calibri Regular" charset="0"/>
                <a:cs typeface="Calibri Regular" charset="0"/>
                <a:sym typeface="Shadows Into Light"/>
              </a:rPr>
              <a:t>backtracking</a:t>
            </a:r>
          </a:p>
          <a:p>
            <a:pPr lvl="1">
              <a:spcAft>
                <a:spcPts val="0"/>
              </a:spcAft>
              <a:buSzPct val="100000"/>
              <a:buFont typeface="Shadows Into Light"/>
              <a:buChar char="–"/>
            </a:pPr>
            <a:r>
              <a:rPr lang="en" sz="2800" dirty="0">
                <a:ea typeface="Calibri Regular" charset="0"/>
                <a:cs typeface="Calibri Regular" charset="0"/>
                <a:sym typeface="Shadows Into Light"/>
              </a:rPr>
              <a:t>Explore one path</a:t>
            </a:r>
          </a:p>
          <a:p>
            <a:pPr lvl="1">
              <a:spcAft>
                <a:spcPts val="0"/>
              </a:spcAft>
              <a:buSzPct val="100000"/>
              <a:buFont typeface="Shadows Into Light"/>
              <a:buChar char="–"/>
            </a:pPr>
            <a:r>
              <a:rPr lang="en" sz="2800" dirty="0">
                <a:ea typeface="Calibri Regular" charset="0"/>
                <a:cs typeface="Calibri Regular" charset="0"/>
                <a:sym typeface="Shadows Into Light"/>
              </a:rPr>
              <a:t>Backtrack to a decision point, explore another path</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4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8" name="Shape 748"/>
          <p:cNvSpPr txBox="1">
            <a:spLocks noGrp="1"/>
          </p:cNvSpPr>
          <p:nvPr>
            <p:ph type="title"/>
          </p:nvPr>
        </p:nvSpPr>
        <p:spPr>
          <a:prstGeom prst="rect">
            <a:avLst/>
          </a:prstGeom>
        </p:spPr>
        <p:txBody>
          <a:bodyPr lIns="91425" tIns="91425" rIns="91425" bIns="91425" anchor="ctr" anchorCtr="0">
            <a:noAutofit/>
          </a:bodyPr>
          <a:lstStyle/>
          <a:p>
            <a:r>
              <a:rPr lang="en" sz="4400" dirty="0">
                <a:solidFill>
                  <a:schemeClr val="tx1"/>
                </a:solidFill>
                <a:ea typeface="Calibri Regular" charset="0"/>
                <a:cs typeface="Calibri Regular" charset="0"/>
                <a:sym typeface="Shadows Into Light"/>
              </a:rPr>
              <a:t>QUIZ: Flow and Path Sensitivity</a:t>
            </a:r>
          </a:p>
        </p:txBody>
      </p:sp>
      <p:sp>
        <p:nvSpPr>
          <p:cNvPr id="20" name="Shape 768"/>
          <p:cNvSpPr txBox="1"/>
          <p:nvPr/>
        </p:nvSpPr>
        <p:spPr>
          <a:xfrm>
            <a:off x="457200" y="1318213"/>
            <a:ext cx="8229600" cy="960047"/>
          </a:xfrm>
          <a:prstGeom prst="rect">
            <a:avLst/>
          </a:prstGeom>
          <a:noFill/>
          <a:ln>
            <a:noFill/>
          </a:ln>
        </p:spPr>
        <p:txBody>
          <a:bodyPr lIns="91425" tIns="91425" rIns="91425" bIns="91425" anchor="ctr" anchorCtr="0">
            <a:noAutofit/>
          </a:bodyPr>
          <a:lstStyle/>
          <a:p>
            <a:pPr algn="ctr">
              <a:spcBef>
                <a:spcPts val="640"/>
              </a:spcBef>
            </a:pPr>
            <a:r>
              <a:rPr lang="en" sz="2800" dirty="0">
                <a:solidFill>
                  <a:schemeClr val="dk1"/>
                </a:solidFill>
                <a:latin typeface="+mn-lt"/>
                <a:ea typeface="Calibri Regular" charset="0"/>
                <a:cs typeface="Calibri Regular" charset="0"/>
                <a:sym typeface="Shadows Into Light"/>
              </a:rPr>
              <a:t>For each program, select the kinds of analyses that can verify the indicated property:</a:t>
            </a:r>
          </a:p>
        </p:txBody>
      </p:sp>
      <p:graphicFrame>
        <p:nvGraphicFramePr>
          <p:cNvPr id="21" name="Shape 770"/>
          <p:cNvGraphicFramePr/>
          <p:nvPr>
            <p:extLst>
              <p:ext uri="{D42A27DB-BD31-4B8C-83A1-F6EECF244321}">
                <p14:modId xmlns:p14="http://schemas.microsoft.com/office/powerpoint/2010/main" val="3318985232"/>
              </p:ext>
            </p:extLst>
          </p:nvPr>
        </p:nvGraphicFramePr>
        <p:xfrm>
          <a:off x="150472" y="2479173"/>
          <a:ext cx="8779303" cy="3637724"/>
        </p:xfrm>
        <a:graphic>
          <a:graphicData uri="http://schemas.openxmlformats.org/drawingml/2006/table">
            <a:tbl>
              <a:tblPr>
                <a:noFill/>
                <a:tableStyleId>{C55E6384-41DA-4BAB-8C79-24F2DDEFDE26}</a:tableStyleId>
              </a:tblPr>
              <a:tblGrid>
                <a:gridCol w="4231624">
                  <a:extLst>
                    <a:ext uri="{9D8B030D-6E8A-4147-A177-3AD203B41FA5}">
                      <a16:colId xmlns:a16="http://schemas.microsoft.com/office/drawing/2014/main" val="20000"/>
                    </a:ext>
                  </a:extLst>
                </a:gridCol>
                <a:gridCol w="1358948">
                  <a:extLst>
                    <a:ext uri="{9D8B030D-6E8A-4147-A177-3AD203B41FA5}">
                      <a16:colId xmlns:a16="http://schemas.microsoft.com/office/drawing/2014/main" val="20001"/>
                    </a:ext>
                  </a:extLst>
                </a:gridCol>
                <a:gridCol w="1065744">
                  <a:extLst>
                    <a:ext uri="{9D8B030D-6E8A-4147-A177-3AD203B41FA5}">
                      <a16:colId xmlns:a16="http://schemas.microsoft.com/office/drawing/2014/main" val="20002"/>
                    </a:ext>
                  </a:extLst>
                </a:gridCol>
                <a:gridCol w="1099487">
                  <a:extLst>
                    <a:ext uri="{9D8B030D-6E8A-4147-A177-3AD203B41FA5}">
                      <a16:colId xmlns:a16="http://schemas.microsoft.com/office/drawing/2014/main" val="20003"/>
                    </a:ext>
                  </a:extLst>
                </a:gridCol>
                <a:gridCol w="1023500">
                  <a:extLst>
                    <a:ext uri="{9D8B030D-6E8A-4147-A177-3AD203B41FA5}">
                      <a16:colId xmlns:a16="http://schemas.microsoft.com/office/drawing/2014/main" val="20004"/>
                    </a:ext>
                  </a:extLst>
                </a:gridCol>
              </a:tblGrid>
              <a:tr h="239550">
                <a:tc>
                  <a:txBody>
                    <a:bodyPr/>
                    <a:lstStyle/>
                    <a:p>
                      <a:pPr lvl="0" algn="ctr" rtl="0">
                        <a:spcBef>
                          <a:spcPts val="0"/>
                        </a:spcBef>
                        <a:buNone/>
                      </a:pPr>
                      <a:r>
                        <a:rPr lang="en" sz="1800" b="0" i="0" dirty="0">
                          <a:latin typeface="+mn-lt"/>
                          <a:ea typeface="Calibri Regular" charset="0"/>
                          <a:cs typeface="Calibri Regular" charset="0"/>
                          <a:sym typeface="Shadows Into Light"/>
                        </a:rPr>
                        <a:t>Program</a:t>
                      </a:r>
                    </a:p>
                  </a:txBody>
                  <a:tcPr marL="91425" marR="91425" marT="91425" marB="91425">
                    <a:solidFill>
                      <a:srgbClr val="FFC000"/>
                    </a:solidFill>
                  </a:tcPr>
                </a:tc>
                <a:tc>
                  <a:txBody>
                    <a:bodyPr/>
                    <a:lstStyle/>
                    <a:p>
                      <a:pPr lvl="0" algn="ctr" rtl="0">
                        <a:spcBef>
                          <a:spcPts val="0"/>
                        </a:spcBef>
                        <a:buNone/>
                      </a:pPr>
                      <a:r>
                        <a:rPr lang="en" sz="1800" b="0" i="0" dirty="0">
                          <a:latin typeface="+mn-lt"/>
                          <a:ea typeface="Calibri Regular" charset="0"/>
                          <a:cs typeface="Calibri Regular" charset="0"/>
                          <a:sym typeface="Shadows Into Light"/>
                        </a:rPr>
                        <a:t>Property</a:t>
                      </a:r>
                    </a:p>
                  </a:txBody>
                  <a:tcPr marL="91425" marR="91425" marT="91425" marB="91425">
                    <a:solidFill>
                      <a:srgbClr val="FFC000"/>
                    </a:solidFill>
                  </a:tcPr>
                </a:tc>
                <a:tc>
                  <a:txBody>
                    <a:bodyPr/>
                    <a:lstStyle/>
                    <a:p>
                      <a:pPr lvl="0" algn="ctr" rtl="0">
                        <a:spcBef>
                          <a:spcPts val="0"/>
                        </a:spcBef>
                        <a:buNone/>
                      </a:pPr>
                      <a:r>
                        <a:rPr lang="en" sz="1800" b="0" i="0" dirty="0">
                          <a:latin typeface="+mn-lt"/>
                          <a:ea typeface="Calibri Regular" charset="0"/>
                          <a:cs typeface="Calibri Regular" charset="0"/>
                          <a:sym typeface="Shadows Into Light"/>
                        </a:rPr>
                        <a:t>Flow-</a:t>
                      </a:r>
                      <a:br>
                        <a:rPr lang="en" sz="1800" b="0" i="0" dirty="0">
                          <a:latin typeface="+mn-lt"/>
                          <a:ea typeface="Calibri Regular" charset="0"/>
                          <a:cs typeface="Calibri Regular" charset="0"/>
                          <a:sym typeface="Shadows Into Light"/>
                        </a:rPr>
                      </a:br>
                      <a:r>
                        <a:rPr lang="en" sz="1800" b="0" i="0" dirty="0">
                          <a:latin typeface="+mn-lt"/>
                          <a:ea typeface="Calibri Regular" charset="0"/>
                          <a:cs typeface="Calibri Regular" charset="0"/>
                          <a:sym typeface="Shadows Into Light"/>
                        </a:rPr>
                        <a:t>insensitive</a:t>
                      </a:r>
                    </a:p>
                  </a:txBody>
                  <a:tcPr marL="0" marR="0" marT="91425" marB="91425">
                    <a:solidFill>
                      <a:srgbClr val="FFC000"/>
                    </a:solidFill>
                  </a:tcPr>
                </a:tc>
                <a:tc>
                  <a:txBody>
                    <a:bodyPr/>
                    <a:lstStyle/>
                    <a:p>
                      <a:pPr lvl="0" algn="ctr" rtl="0">
                        <a:spcBef>
                          <a:spcPts val="0"/>
                        </a:spcBef>
                        <a:buNone/>
                      </a:pPr>
                      <a:r>
                        <a:rPr lang="en" sz="1800" b="0" i="0" dirty="0">
                          <a:latin typeface="+mn-lt"/>
                          <a:ea typeface="Calibri Regular" charset="0"/>
                          <a:cs typeface="Calibri Regular" charset="0"/>
                          <a:sym typeface="Shadows Into Light"/>
                        </a:rPr>
                        <a:t>Flow-</a:t>
                      </a:r>
                      <a:br>
                        <a:rPr lang="en" sz="1800" b="0" i="0" dirty="0">
                          <a:latin typeface="+mn-lt"/>
                          <a:ea typeface="Calibri Regular" charset="0"/>
                          <a:cs typeface="Calibri Regular" charset="0"/>
                          <a:sym typeface="Shadows Into Light"/>
                        </a:rPr>
                      </a:br>
                      <a:r>
                        <a:rPr lang="en" sz="1800" b="0" i="0" dirty="0">
                          <a:latin typeface="+mn-lt"/>
                          <a:ea typeface="Calibri Regular" charset="0"/>
                          <a:cs typeface="Calibri Regular" charset="0"/>
                          <a:sym typeface="Shadows Into Light"/>
                        </a:rPr>
                        <a:t>sensitive</a:t>
                      </a:r>
                    </a:p>
                  </a:txBody>
                  <a:tcPr marL="91425" marR="91425" marT="91425" marB="91425">
                    <a:solidFill>
                      <a:srgbClr val="FFC000"/>
                    </a:solidFill>
                  </a:tcPr>
                </a:tc>
                <a:tc>
                  <a:txBody>
                    <a:bodyPr/>
                    <a:lstStyle/>
                    <a:p>
                      <a:pPr lvl="0" algn="ctr" rtl="0">
                        <a:spcBef>
                          <a:spcPts val="0"/>
                        </a:spcBef>
                        <a:buNone/>
                      </a:pPr>
                      <a:r>
                        <a:rPr lang="en" sz="1800" b="0" i="0" dirty="0">
                          <a:latin typeface="+mn-lt"/>
                          <a:ea typeface="Calibri Regular" charset="0"/>
                          <a:cs typeface="Calibri Regular" charset="0"/>
                          <a:sym typeface="Shadows Into Light"/>
                        </a:rPr>
                        <a:t>Path-</a:t>
                      </a:r>
                      <a:br>
                        <a:rPr lang="en" sz="1800" b="0" i="0" dirty="0">
                          <a:latin typeface="+mn-lt"/>
                          <a:ea typeface="Calibri Regular" charset="0"/>
                          <a:cs typeface="Calibri Regular" charset="0"/>
                          <a:sym typeface="Shadows Into Light"/>
                        </a:rPr>
                      </a:br>
                      <a:r>
                        <a:rPr lang="en" sz="1800" b="0" i="0" dirty="0">
                          <a:latin typeface="+mn-lt"/>
                          <a:ea typeface="Calibri Regular" charset="0"/>
                          <a:cs typeface="Calibri Regular" charset="0"/>
                          <a:sym typeface="Shadows Into Light"/>
                        </a:rPr>
                        <a:t>sensitive</a:t>
                      </a:r>
                    </a:p>
                  </a:txBody>
                  <a:tcPr marL="91425" marR="91425" marT="91425" marB="91425">
                    <a:solidFill>
                      <a:srgbClr val="FFC000"/>
                    </a:solidFill>
                  </a:tcPr>
                </a:tc>
                <a:extLst>
                  <a:ext uri="{0D108BD9-81ED-4DB2-BD59-A6C34878D82A}">
                    <a16:rowId xmlns:a16="http://schemas.microsoft.com/office/drawing/2014/main" val="10000"/>
                  </a:ext>
                </a:extLst>
              </a:tr>
              <a:tr h="459800">
                <a:tc>
                  <a:txBody>
                    <a:bodyPr/>
                    <a:lstStyle/>
                    <a:p>
                      <a:pPr lvl="0" rtl="0">
                        <a:spcBef>
                          <a:spcPts val="0"/>
                        </a:spcBef>
                        <a:buNone/>
                      </a:pPr>
                      <a:endParaRPr sz="1000" dirty="0">
                        <a:solidFill>
                          <a:schemeClr val="dk1"/>
                        </a:solidFill>
                        <a:latin typeface="Consolas"/>
                        <a:ea typeface="Consolas"/>
                        <a:cs typeface="Consolas"/>
                        <a:sym typeface="Consolas"/>
                      </a:endParaRPr>
                    </a:p>
                    <a:p>
                      <a:pPr lvl="0" rtl="0">
                        <a:spcBef>
                          <a:spcPts val="0"/>
                        </a:spcBef>
                        <a:buClr>
                          <a:schemeClr val="dk1"/>
                        </a:buClr>
                        <a:buSzPct val="64705"/>
                        <a:buFont typeface="Arial"/>
                        <a:buNone/>
                      </a:pPr>
                      <a:r>
                        <a:rPr lang="en" sz="1700" dirty="0">
                          <a:solidFill>
                            <a:schemeClr val="dk1"/>
                          </a:solidFill>
                          <a:latin typeface="Consolas"/>
                          <a:ea typeface="Consolas"/>
                          <a:cs typeface="Consolas"/>
                          <a:sym typeface="Consolas"/>
                        </a:rPr>
                        <a:t>x = “a”; y = 5; z = 3+</a:t>
                      </a:r>
                      <a:r>
                        <a:rPr lang="en-US" sz="1700" dirty="0">
                          <a:solidFill>
                            <a:schemeClr val="dk1"/>
                          </a:solidFill>
                          <a:latin typeface="Consolas"/>
                          <a:ea typeface="Consolas"/>
                          <a:cs typeface="Consolas"/>
                          <a:sym typeface="Consolas"/>
                        </a:rPr>
                        <a:t>y</a:t>
                      </a:r>
                      <a:r>
                        <a:rPr lang="en" sz="1700" dirty="0">
                          <a:solidFill>
                            <a:schemeClr val="dk1"/>
                          </a:solidFill>
                          <a:latin typeface="Consolas"/>
                          <a:ea typeface="Consolas"/>
                          <a:cs typeface="Consolas"/>
                          <a:sym typeface="Consolas"/>
                        </a:rPr>
                        <a:t>; w = </a:t>
                      </a:r>
                      <a:r>
                        <a:rPr lang="en" sz="1700" dirty="0" err="1">
                          <a:solidFill>
                            <a:schemeClr val="dk1"/>
                          </a:solidFill>
                          <a:latin typeface="Consolas"/>
                          <a:ea typeface="Consolas"/>
                          <a:cs typeface="Consolas"/>
                          <a:sym typeface="Consolas"/>
                        </a:rPr>
                        <a:t>x+“b</a:t>
                      </a:r>
                      <a:r>
                        <a:rPr lang="en" sz="1700" dirty="0">
                          <a:solidFill>
                            <a:schemeClr val="dk1"/>
                          </a:solidFill>
                          <a:latin typeface="Consolas"/>
                          <a:ea typeface="Consolas"/>
                          <a:cs typeface="Consolas"/>
                          <a:sym typeface="Consolas"/>
                        </a:rPr>
                        <a:t>”</a:t>
                      </a:r>
                    </a:p>
                  </a:txBody>
                  <a:tcPr marL="91425" marR="91425" marT="91425" marB="91425"/>
                </a:tc>
                <a:tc>
                  <a:txBody>
                    <a:bodyPr/>
                    <a:lstStyle/>
                    <a:p>
                      <a:pPr lvl="0" algn="ctr" rtl="0">
                        <a:spcBef>
                          <a:spcPts val="0"/>
                        </a:spcBef>
                        <a:buNone/>
                      </a:pPr>
                      <a:r>
                        <a:rPr lang="en" sz="1800" b="0" i="0" dirty="0">
                          <a:solidFill>
                            <a:schemeClr val="dk1"/>
                          </a:solidFill>
                          <a:latin typeface="+mn-lt"/>
                          <a:ea typeface="Calibri Regular" charset="0"/>
                          <a:cs typeface="Calibri Regular" charset="0"/>
                          <a:sym typeface="Shadows Into Light"/>
                        </a:rPr>
                        <a:t>No </a:t>
                      </a:r>
                      <a:r>
                        <a:rPr lang="en" sz="1800" b="0" i="0" dirty="0" err="1">
                          <a:solidFill>
                            <a:schemeClr val="dk1"/>
                          </a:solidFill>
                          <a:latin typeface="+mn-lt"/>
                          <a:ea typeface="Calibri Regular" charset="0"/>
                          <a:cs typeface="Calibri Regular" charset="0"/>
                          <a:sym typeface="Shadows Into Light"/>
                        </a:rPr>
                        <a:t>int</a:t>
                      </a:r>
                      <a:r>
                        <a:rPr lang="en" sz="1800" b="0" i="0" dirty="0">
                          <a:solidFill>
                            <a:schemeClr val="dk1"/>
                          </a:solidFill>
                          <a:latin typeface="+mn-lt"/>
                          <a:ea typeface="Calibri Regular" charset="0"/>
                          <a:cs typeface="Calibri Regular" charset="0"/>
                          <a:sym typeface="Shadows Into Light"/>
                        </a:rPr>
                        <a:t> plus string</a:t>
                      </a:r>
                      <a:r>
                        <a:rPr lang="en-US" sz="1800" b="0" i="0" baseline="0" dirty="0">
                          <a:solidFill>
                            <a:schemeClr val="dk1"/>
                          </a:solidFill>
                          <a:latin typeface="+mn-lt"/>
                          <a:ea typeface="Calibri Regular" charset="0"/>
                          <a:cs typeface="Calibri Regular" charset="0"/>
                          <a:sym typeface="Shadows Into Light"/>
                        </a:rPr>
                        <a:t> </a:t>
                      </a:r>
                      <a:r>
                        <a:rPr lang="en" sz="1800" b="0" i="0" dirty="0">
                          <a:solidFill>
                            <a:schemeClr val="dk1"/>
                          </a:solidFill>
                          <a:latin typeface="+mn-lt"/>
                          <a:ea typeface="Calibri Regular" charset="0"/>
                          <a:cs typeface="Calibri Regular" charset="0"/>
                          <a:sym typeface="Shadows Into Light"/>
                        </a:rPr>
                        <a:t>errors</a:t>
                      </a:r>
                    </a:p>
                  </a:txBody>
                  <a:tcPr marL="91425" marR="91425" marT="91425" marB="91425"/>
                </a:tc>
                <a:tc>
                  <a:txBody>
                    <a:bodyPr/>
                    <a:lstStyle/>
                    <a:p>
                      <a:pPr lvl="0" rtl="0">
                        <a:spcBef>
                          <a:spcPts val="0"/>
                        </a:spcBef>
                        <a:buNone/>
                      </a:pPr>
                      <a:endParaRPr dirty="0"/>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extLst>
                  <a:ext uri="{0D108BD9-81ED-4DB2-BD59-A6C34878D82A}">
                    <a16:rowId xmlns:a16="http://schemas.microsoft.com/office/drawing/2014/main" val="10001"/>
                  </a:ext>
                </a:extLst>
              </a:tr>
              <a:tr h="459800">
                <a:tc>
                  <a:txBody>
                    <a:bodyPr/>
                    <a:lstStyle/>
                    <a:p>
                      <a:pPr lvl="0" rtl="0">
                        <a:spcBef>
                          <a:spcPts val="0"/>
                        </a:spcBef>
                        <a:buNone/>
                      </a:pPr>
                      <a:r>
                        <a:rPr lang="en" sz="1700" dirty="0">
                          <a:solidFill>
                            <a:schemeClr val="dk1"/>
                          </a:solidFill>
                          <a:latin typeface="Consolas"/>
                          <a:ea typeface="Consolas"/>
                          <a:cs typeface="Consolas"/>
                          <a:sym typeface="Consolas"/>
                        </a:rPr>
                        <a:t>x = 5; y = 1 / x; x = 0</a:t>
                      </a:r>
                    </a:p>
                  </a:txBody>
                  <a:tcPr marL="91425" marR="91425" marT="91425" marB="91425"/>
                </a:tc>
                <a:tc rowSpan="2">
                  <a:txBody>
                    <a:bodyPr/>
                    <a:lstStyle/>
                    <a:p>
                      <a:pPr lvl="0" algn="ctr" rtl="0">
                        <a:spcBef>
                          <a:spcPts val="0"/>
                        </a:spcBef>
                        <a:buNone/>
                      </a:pPr>
                      <a:r>
                        <a:rPr lang="en" sz="1800" b="0" i="0" dirty="0">
                          <a:latin typeface="+mn-lt"/>
                          <a:ea typeface="Calibri Regular" charset="0"/>
                          <a:cs typeface="Calibri Regular" charset="0"/>
                          <a:sym typeface="Shadows Into Light"/>
                        </a:rPr>
                        <a:t>No</a:t>
                      </a:r>
                      <a:br>
                        <a:rPr lang="en-US" sz="1800" b="0" i="0" dirty="0">
                          <a:latin typeface="+mn-lt"/>
                          <a:ea typeface="Calibri Regular" charset="0"/>
                          <a:cs typeface="Calibri Regular" charset="0"/>
                          <a:sym typeface="Shadows Into Light"/>
                        </a:rPr>
                      </a:br>
                      <a:r>
                        <a:rPr lang="en" sz="1800" b="0" i="0" dirty="0">
                          <a:latin typeface="+mn-lt"/>
                          <a:ea typeface="Calibri Regular" charset="0"/>
                          <a:cs typeface="Calibri Regular" charset="0"/>
                          <a:sym typeface="Shadows Into Light"/>
                        </a:rPr>
                        <a:t>divide-by-zero errors</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extLst>
                  <a:ext uri="{0D108BD9-81ED-4DB2-BD59-A6C34878D82A}">
                    <a16:rowId xmlns:a16="http://schemas.microsoft.com/office/drawing/2014/main" val="10002"/>
                  </a:ext>
                </a:extLst>
              </a:tr>
              <a:tr h="459800">
                <a:tc>
                  <a:txBody>
                    <a:bodyPr/>
                    <a:lstStyle/>
                    <a:p>
                      <a:pPr lvl="0" rtl="0">
                        <a:spcBef>
                          <a:spcPts val="0"/>
                        </a:spcBef>
                        <a:buClr>
                          <a:schemeClr val="dk1"/>
                        </a:buClr>
                        <a:buSzPct val="64705"/>
                        <a:buFont typeface="Arial"/>
                        <a:buNone/>
                      </a:pPr>
                      <a:r>
                        <a:rPr lang="en" sz="1700">
                          <a:solidFill>
                            <a:schemeClr val="dk1"/>
                          </a:solidFill>
                          <a:latin typeface="Consolas"/>
                          <a:ea typeface="Consolas"/>
                          <a:cs typeface="Consolas"/>
                          <a:sym typeface="Consolas"/>
                        </a:rPr>
                        <a:t>if (y != 0) then 1 / y else y</a:t>
                      </a:r>
                    </a:p>
                  </a:txBody>
                  <a:tcPr marL="91425" marR="91425" marT="91425" marB="91425"/>
                </a:tc>
                <a:tc vMerge="1">
                  <a:txBody>
                    <a:bodyPr/>
                    <a:lstStyle/>
                    <a:p>
                      <a:endParaRPr lang="en-US"/>
                    </a:p>
                  </a:txBody>
                  <a:tcPr/>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extLst>
                  <a:ext uri="{0D108BD9-81ED-4DB2-BD59-A6C34878D82A}">
                    <a16:rowId xmlns:a16="http://schemas.microsoft.com/office/drawing/2014/main" val="10003"/>
                  </a:ext>
                </a:extLst>
              </a:tr>
              <a:tr h="467925">
                <a:tc>
                  <a:txBody>
                    <a:bodyPr/>
                    <a:lstStyle/>
                    <a:p>
                      <a:pPr lvl="0" rtl="0">
                        <a:spcBef>
                          <a:spcPts val="0"/>
                        </a:spcBef>
                        <a:buClr>
                          <a:schemeClr val="dk1"/>
                        </a:buClr>
                        <a:buSzPct val="64705"/>
                        <a:buFont typeface="Arial"/>
                        <a:buNone/>
                      </a:pPr>
                      <a:r>
                        <a:rPr lang="en" sz="1700">
                          <a:solidFill>
                            <a:schemeClr val="dk1"/>
                          </a:solidFill>
                          <a:latin typeface="Consolas"/>
                          <a:ea typeface="Consolas"/>
                          <a:cs typeface="Consolas"/>
                          <a:sym typeface="Consolas"/>
                        </a:rPr>
                        <a:t>acquireLock(r); releaseLock(r)</a:t>
                      </a:r>
                    </a:p>
                  </a:txBody>
                  <a:tcPr marL="91425" marR="91425" marT="91425" marB="91425"/>
                </a:tc>
                <a:tc rowSpan="2">
                  <a:txBody>
                    <a:bodyPr/>
                    <a:lstStyle/>
                    <a:p>
                      <a:pPr lvl="0" algn="ctr" rtl="0">
                        <a:spcBef>
                          <a:spcPts val="0"/>
                        </a:spcBef>
                        <a:buNone/>
                      </a:pPr>
                      <a:endParaRPr sz="1500" b="0" i="0" dirty="0">
                        <a:latin typeface="+mn-lt"/>
                        <a:ea typeface="Calibri Regular" charset="0"/>
                        <a:cs typeface="Calibri Regular" charset="0"/>
                        <a:sym typeface="Shadows Into Light"/>
                      </a:endParaRPr>
                    </a:p>
                    <a:p>
                      <a:pPr lvl="0" algn="ctr" rtl="0">
                        <a:spcBef>
                          <a:spcPts val="0"/>
                        </a:spcBef>
                        <a:buNone/>
                      </a:pPr>
                      <a:r>
                        <a:rPr lang="en" sz="1800" b="0" i="0" dirty="0">
                          <a:latin typeface="+mn-lt"/>
                          <a:ea typeface="Calibri Regular" charset="0"/>
                          <a:cs typeface="Calibri Regular" charset="0"/>
                          <a:sym typeface="Shadows Into Light"/>
                        </a:rPr>
                        <a:t>Correct locking</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extLst>
                  <a:ext uri="{0D108BD9-81ED-4DB2-BD59-A6C34878D82A}">
                    <a16:rowId xmlns:a16="http://schemas.microsoft.com/office/drawing/2014/main" val="10004"/>
                  </a:ext>
                </a:extLst>
              </a:tr>
              <a:tr h="628000">
                <a:tc>
                  <a:txBody>
                    <a:bodyPr/>
                    <a:lstStyle/>
                    <a:p>
                      <a:pPr lvl="0" rtl="0">
                        <a:spcBef>
                          <a:spcPts val="0"/>
                        </a:spcBef>
                        <a:buClr>
                          <a:schemeClr val="dk1"/>
                        </a:buClr>
                        <a:buSzPct val="64705"/>
                        <a:buFont typeface="Arial"/>
                        <a:buNone/>
                      </a:pPr>
                      <a:r>
                        <a:rPr lang="en" sz="1700">
                          <a:solidFill>
                            <a:schemeClr val="dk1"/>
                          </a:solidFill>
                          <a:latin typeface="Consolas"/>
                          <a:ea typeface="Consolas"/>
                          <a:cs typeface="Consolas"/>
                          <a:sym typeface="Consolas"/>
                        </a:rPr>
                        <a:t>if (z &gt; 0) then acquireLock(r);</a:t>
                      </a:r>
                      <a:br>
                        <a:rPr lang="en" sz="1700">
                          <a:solidFill>
                            <a:schemeClr val="dk1"/>
                          </a:solidFill>
                          <a:latin typeface="Consolas"/>
                          <a:ea typeface="Consolas"/>
                          <a:cs typeface="Consolas"/>
                          <a:sym typeface="Consolas"/>
                        </a:rPr>
                      </a:br>
                      <a:r>
                        <a:rPr lang="en" sz="1700">
                          <a:solidFill>
                            <a:schemeClr val="dk1"/>
                          </a:solidFill>
                          <a:latin typeface="Consolas"/>
                          <a:ea typeface="Consolas"/>
                          <a:cs typeface="Consolas"/>
                          <a:sym typeface="Consolas"/>
                        </a:rPr>
                        <a:t>if (z &gt; 0) then releaseLock(r)</a:t>
                      </a:r>
                    </a:p>
                  </a:txBody>
                  <a:tcPr marL="91425" marR="91425" marT="91425" marB="91425"/>
                </a:tc>
                <a:tc vMerge="1">
                  <a:txBody>
                    <a:bodyPr/>
                    <a:lstStyle/>
                    <a:p>
                      <a:endParaRPr lang="en-US"/>
                    </a:p>
                  </a:txBody>
                  <a:tcPr/>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dirty="0"/>
                    </a:p>
                  </a:txBody>
                  <a:tcPr marL="91425" marR="91425" marT="91425" marB="91425"/>
                </a:tc>
                <a:extLst>
                  <a:ext uri="{0D108BD9-81ED-4DB2-BD59-A6C34878D82A}">
                    <a16:rowId xmlns:a16="http://schemas.microsoft.com/office/drawing/2014/main" val="10005"/>
                  </a:ext>
                </a:extLst>
              </a:tr>
            </a:tbl>
          </a:graphicData>
        </a:graphic>
      </p:graphicFrame>
      <p:sp>
        <p:nvSpPr>
          <p:cNvPr id="22" name="Shape 771"/>
          <p:cNvSpPr/>
          <p:nvPr/>
        </p:nvSpPr>
        <p:spPr>
          <a:xfrm>
            <a:off x="7249640" y="3472277"/>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23" name="Shape 772"/>
          <p:cNvSpPr/>
          <p:nvPr/>
        </p:nvSpPr>
        <p:spPr>
          <a:xfrm>
            <a:off x="7249640" y="4033526"/>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24" name="Shape 773"/>
          <p:cNvSpPr/>
          <p:nvPr/>
        </p:nvSpPr>
        <p:spPr>
          <a:xfrm>
            <a:off x="7249640" y="4525451"/>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25" name="Shape 774"/>
          <p:cNvSpPr/>
          <p:nvPr/>
        </p:nvSpPr>
        <p:spPr>
          <a:xfrm>
            <a:off x="7249640" y="504052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26" name="Shape 775"/>
          <p:cNvSpPr/>
          <p:nvPr/>
        </p:nvSpPr>
        <p:spPr>
          <a:xfrm>
            <a:off x="7249640" y="560587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27" name="Shape 776"/>
          <p:cNvSpPr/>
          <p:nvPr/>
        </p:nvSpPr>
        <p:spPr>
          <a:xfrm>
            <a:off x="8240240" y="3472277"/>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28" name="Shape 777"/>
          <p:cNvSpPr/>
          <p:nvPr/>
        </p:nvSpPr>
        <p:spPr>
          <a:xfrm>
            <a:off x="8240240" y="4033526"/>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29" name="Shape 778"/>
          <p:cNvSpPr/>
          <p:nvPr/>
        </p:nvSpPr>
        <p:spPr>
          <a:xfrm>
            <a:off x="8240240" y="4525451"/>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30" name="Shape 779"/>
          <p:cNvSpPr/>
          <p:nvPr/>
        </p:nvSpPr>
        <p:spPr>
          <a:xfrm>
            <a:off x="8240240" y="504052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31" name="Shape 780"/>
          <p:cNvSpPr/>
          <p:nvPr/>
        </p:nvSpPr>
        <p:spPr>
          <a:xfrm>
            <a:off x="8240240" y="560587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32" name="Shape 781"/>
          <p:cNvSpPr/>
          <p:nvPr/>
        </p:nvSpPr>
        <p:spPr>
          <a:xfrm>
            <a:off x="6259040" y="3472277"/>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33" name="Shape 782"/>
          <p:cNvSpPr/>
          <p:nvPr/>
        </p:nvSpPr>
        <p:spPr>
          <a:xfrm>
            <a:off x="6259040" y="4033526"/>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34" name="Shape 783"/>
          <p:cNvSpPr/>
          <p:nvPr/>
        </p:nvSpPr>
        <p:spPr>
          <a:xfrm>
            <a:off x="6259040" y="4525451"/>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35" name="Shape 784"/>
          <p:cNvSpPr/>
          <p:nvPr/>
        </p:nvSpPr>
        <p:spPr>
          <a:xfrm>
            <a:off x="6259040" y="504052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36" name="Shape 785"/>
          <p:cNvSpPr/>
          <p:nvPr/>
        </p:nvSpPr>
        <p:spPr>
          <a:xfrm>
            <a:off x="6259040" y="560587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Shape 768"/>
          <p:cNvSpPr txBox="1"/>
          <p:nvPr/>
        </p:nvSpPr>
        <p:spPr>
          <a:xfrm>
            <a:off x="457200" y="1318213"/>
            <a:ext cx="8229600" cy="960047"/>
          </a:xfrm>
          <a:prstGeom prst="rect">
            <a:avLst/>
          </a:prstGeom>
          <a:noFill/>
          <a:ln>
            <a:noFill/>
          </a:ln>
        </p:spPr>
        <p:txBody>
          <a:bodyPr lIns="91425" tIns="91425" rIns="91425" bIns="91425" anchor="ctr" anchorCtr="0">
            <a:noAutofit/>
          </a:bodyPr>
          <a:lstStyle/>
          <a:p>
            <a:pPr algn="ctr">
              <a:spcBef>
                <a:spcPts val="640"/>
              </a:spcBef>
            </a:pPr>
            <a:r>
              <a:rPr lang="en" sz="2800" dirty="0">
                <a:solidFill>
                  <a:schemeClr val="dk1"/>
                </a:solidFill>
                <a:latin typeface="+mn-lt"/>
                <a:ea typeface="Calibri Regular" charset="0"/>
                <a:cs typeface="Calibri Regular" charset="0"/>
                <a:sym typeface="Shadows Into Light"/>
              </a:rPr>
              <a:t>For each program, select the kinds of analyses that can verify the indicated property:</a:t>
            </a:r>
          </a:p>
        </p:txBody>
      </p:sp>
      <p:sp>
        <p:nvSpPr>
          <p:cNvPr id="769" name="Shape 769"/>
          <p:cNvSpPr txBox="1">
            <a:spLocks noGrp="1"/>
          </p:cNvSpPr>
          <p:nvPr>
            <p:ph type="title"/>
          </p:nvPr>
        </p:nvSpPr>
        <p:spPr>
          <a:prstGeom prst="rect">
            <a:avLst/>
          </a:prstGeom>
        </p:spPr>
        <p:txBody>
          <a:bodyPr lIns="91425" tIns="91425" rIns="91425" bIns="91425" anchor="ctr" anchorCtr="0">
            <a:noAutofit/>
          </a:bodyPr>
          <a:lstStyle/>
          <a:p>
            <a:r>
              <a:rPr lang="en" sz="4400" dirty="0">
                <a:solidFill>
                  <a:schemeClr val="tx1"/>
                </a:solidFill>
                <a:ea typeface="Calibri Regular" charset="0"/>
                <a:cs typeface="Calibri Regular" charset="0"/>
                <a:sym typeface="Shadows Into Light"/>
              </a:rPr>
              <a:t>QUIZ: Flow and Path Sensitivity</a:t>
            </a:r>
          </a:p>
        </p:txBody>
      </p:sp>
      <p:graphicFrame>
        <p:nvGraphicFramePr>
          <p:cNvPr id="770" name="Shape 770"/>
          <p:cNvGraphicFramePr/>
          <p:nvPr>
            <p:extLst>
              <p:ext uri="{D42A27DB-BD31-4B8C-83A1-F6EECF244321}">
                <p14:modId xmlns:p14="http://schemas.microsoft.com/office/powerpoint/2010/main" val="4208114803"/>
              </p:ext>
            </p:extLst>
          </p:nvPr>
        </p:nvGraphicFramePr>
        <p:xfrm>
          <a:off x="150472" y="2479173"/>
          <a:ext cx="8779303" cy="3637724"/>
        </p:xfrm>
        <a:graphic>
          <a:graphicData uri="http://schemas.openxmlformats.org/drawingml/2006/table">
            <a:tbl>
              <a:tblPr>
                <a:noFill/>
                <a:tableStyleId>{C55E6384-41DA-4BAB-8C79-24F2DDEFDE26}</a:tableStyleId>
              </a:tblPr>
              <a:tblGrid>
                <a:gridCol w="4231624">
                  <a:extLst>
                    <a:ext uri="{9D8B030D-6E8A-4147-A177-3AD203B41FA5}">
                      <a16:colId xmlns:a16="http://schemas.microsoft.com/office/drawing/2014/main" val="20000"/>
                    </a:ext>
                  </a:extLst>
                </a:gridCol>
                <a:gridCol w="1358948">
                  <a:extLst>
                    <a:ext uri="{9D8B030D-6E8A-4147-A177-3AD203B41FA5}">
                      <a16:colId xmlns:a16="http://schemas.microsoft.com/office/drawing/2014/main" val="20001"/>
                    </a:ext>
                  </a:extLst>
                </a:gridCol>
                <a:gridCol w="1065744">
                  <a:extLst>
                    <a:ext uri="{9D8B030D-6E8A-4147-A177-3AD203B41FA5}">
                      <a16:colId xmlns:a16="http://schemas.microsoft.com/office/drawing/2014/main" val="20002"/>
                    </a:ext>
                  </a:extLst>
                </a:gridCol>
                <a:gridCol w="1099487">
                  <a:extLst>
                    <a:ext uri="{9D8B030D-6E8A-4147-A177-3AD203B41FA5}">
                      <a16:colId xmlns:a16="http://schemas.microsoft.com/office/drawing/2014/main" val="20003"/>
                    </a:ext>
                  </a:extLst>
                </a:gridCol>
                <a:gridCol w="1023500">
                  <a:extLst>
                    <a:ext uri="{9D8B030D-6E8A-4147-A177-3AD203B41FA5}">
                      <a16:colId xmlns:a16="http://schemas.microsoft.com/office/drawing/2014/main" val="20004"/>
                    </a:ext>
                  </a:extLst>
                </a:gridCol>
              </a:tblGrid>
              <a:tr h="239550">
                <a:tc>
                  <a:txBody>
                    <a:bodyPr/>
                    <a:lstStyle/>
                    <a:p>
                      <a:pPr lvl="0" algn="ctr" rtl="0">
                        <a:spcBef>
                          <a:spcPts val="0"/>
                        </a:spcBef>
                        <a:buNone/>
                      </a:pPr>
                      <a:r>
                        <a:rPr lang="en" sz="1800" b="0" i="0" dirty="0">
                          <a:latin typeface="+mn-lt"/>
                          <a:ea typeface="Calibri Regular" charset="0"/>
                          <a:cs typeface="Calibri Regular" charset="0"/>
                          <a:sym typeface="Shadows Into Light"/>
                        </a:rPr>
                        <a:t>Program</a:t>
                      </a:r>
                    </a:p>
                  </a:txBody>
                  <a:tcPr marL="91425" marR="91425" marT="91425" marB="91425">
                    <a:solidFill>
                      <a:srgbClr val="FFC000"/>
                    </a:solidFill>
                  </a:tcPr>
                </a:tc>
                <a:tc>
                  <a:txBody>
                    <a:bodyPr/>
                    <a:lstStyle/>
                    <a:p>
                      <a:pPr lvl="0" algn="ctr" rtl="0">
                        <a:spcBef>
                          <a:spcPts val="0"/>
                        </a:spcBef>
                        <a:buNone/>
                      </a:pPr>
                      <a:r>
                        <a:rPr lang="en" sz="1800" b="0" i="0" dirty="0">
                          <a:latin typeface="+mn-lt"/>
                          <a:ea typeface="Calibri Regular" charset="0"/>
                          <a:cs typeface="Calibri Regular" charset="0"/>
                          <a:sym typeface="Shadows Into Light"/>
                        </a:rPr>
                        <a:t>Property</a:t>
                      </a:r>
                    </a:p>
                  </a:txBody>
                  <a:tcPr marL="91425" marR="91425" marT="91425" marB="91425">
                    <a:solidFill>
                      <a:srgbClr val="FFC000"/>
                    </a:solidFill>
                  </a:tcPr>
                </a:tc>
                <a:tc>
                  <a:txBody>
                    <a:bodyPr/>
                    <a:lstStyle/>
                    <a:p>
                      <a:pPr lvl="0" algn="ctr" rtl="0">
                        <a:spcBef>
                          <a:spcPts val="0"/>
                        </a:spcBef>
                        <a:buNone/>
                      </a:pPr>
                      <a:r>
                        <a:rPr lang="en" sz="1800" b="0" i="0" dirty="0">
                          <a:latin typeface="+mn-lt"/>
                          <a:ea typeface="Calibri Regular" charset="0"/>
                          <a:cs typeface="Calibri Regular" charset="0"/>
                          <a:sym typeface="Shadows Into Light"/>
                        </a:rPr>
                        <a:t>Flow-</a:t>
                      </a:r>
                      <a:br>
                        <a:rPr lang="en" sz="1800" b="0" i="0" dirty="0">
                          <a:latin typeface="+mn-lt"/>
                          <a:ea typeface="Calibri Regular" charset="0"/>
                          <a:cs typeface="Calibri Regular" charset="0"/>
                          <a:sym typeface="Shadows Into Light"/>
                        </a:rPr>
                      </a:br>
                      <a:r>
                        <a:rPr lang="en" sz="1800" b="0" i="0" dirty="0">
                          <a:latin typeface="+mn-lt"/>
                          <a:ea typeface="Calibri Regular" charset="0"/>
                          <a:cs typeface="Calibri Regular" charset="0"/>
                          <a:sym typeface="Shadows Into Light"/>
                        </a:rPr>
                        <a:t>insensitive</a:t>
                      </a:r>
                    </a:p>
                  </a:txBody>
                  <a:tcPr marL="0" marR="0" marT="91425" marB="91425">
                    <a:solidFill>
                      <a:srgbClr val="FFC000"/>
                    </a:solidFill>
                  </a:tcPr>
                </a:tc>
                <a:tc>
                  <a:txBody>
                    <a:bodyPr/>
                    <a:lstStyle/>
                    <a:p>
                      <a:pPr lvl="0" algn="ctr" rtl="0">
                        <a:spcBef>
                          <a:spcPts val="0"/>
                        </a:spcBef>
                        <a:buNone/>
                      </a:pPr>
                      <a:r>
                        <a:rPr lang="en" sz="1800" b="0" i="0" dirty="0">
                          <a:latin typeface="+mn-lt"/>
                          <a:ea typeface="Calibri Regular" charset="0"/>
                          <a:cs typeface="Calibri Regular" charset="0"/>
                          <a:sym typeface="Shadows Into Light"/>
                        </a:rPr>
                        <a:t>Flow-</a:t>
                      </a:r>
                      <a:br>
                        <a:rPr lang="en" sz="1800" b="0" i="0" dirty="0">
                          <a:latin typeface="+mn-lt"/>
                          <a:ea typeface="Calibri Regular" charset="0"/>
                          <a:cs typeface="Calibri Regular" charset="0"/>
                          <a:sym typeface="Shadows Into Light"/>
                        </a:rPr>
                      </a:br>
                      <a:r>
                        <a:rPr lang="en" sz="1800" b="0" i="0" dirty="0">
                          <a:latin typeface="+mn-lt"/>
                          <a:ea typeface="Calibri Regular" charset="0"/>
                          <a:cs typeface="Calibri Regular" charset="0"/>
                          <a:sym typeface="Shadows Into Light"/>
                        </a:rPr>
                        <a:t>sensitive</a:t>
                      </a:r>
                    </a:p>
                  </a:txBody>
                  <a:tcPr marL="91425" marR="91425" marT="91425" marB="91425">
                    <a:solidFill>
                      <a:srgbClr val="FFC000"/>
                    </a:solidFill>
                  </a:tcPr>
                </a:tc>
                <a:tc>
                  <a:txBody>
                    <a:bodyPr/>
                    <a:lstStyle/>
                    <a:p>
                      <a:pPr lvl="0" algn="ctr" rtl="0">
                        <a:spcBef>
                          <a:spcPts val="0"/>
                        </a:spcBef>
                        <a:buNone/>
                      </a:pPr>
                      <a:r>
                        <a:rPr lang="en" sz="1800" b="0" i="0" dirty="0">
                          <a:latin typeface="+mn-lt"/>
                          <a:ea typeface="Calibri Regular" charset="0"/>
                          <a:cs typeface="Calibri Regular" charset="0"/>
                          <a:sym typeface="Shadows Into Light"/>
                        </a:rPr>
                        <a:t>Path-</a:t>
                      </a:r>
                      <a:br>
                        <a:rPr lang="en" sz="1800" b="0" i="0" dirty="0">
                          <a:latin typeface="+mn-lt"/>
                          <a:ea typeface="Calibri Regular" charset="0"/>
                          <a:cs typeface="Calibri Regular" charset="0"/>
                          <a:sym typeface="Shadows Into Light"/>
                        </a:rPr>
                      </a:br>
                      <a:r>
                        <a:rPr lang="en" sz="1800" b="0" i="0" dirty="0">
                          <a:latin typeface="+mn-lt"/>
                          <a:ea typeface="Calibri Regular" charset="0"/>
                          <a:cs typeface="Calibri Regular" charset="0"/>
                          <a:sym typeface="Shadows Into Light"/>
                        </a:rPr>
                        <a:t>sensitive</a:t>
                      </a:r>
                    </a:p>
                  </a:txBody>
                  <a:tcPr marL="91425" marR="91425" marT="91425" marB="91425">
                    <a:solidFill>
                      <a:srgbClr val="FFC000"/>
                    </a:solidFill>
                  </a:tcPr>
                </a:tc>
                <a:extLst>
                  <a:ext uri="{0D108BD9-81ED-4DB2-BD59-A6C34878D82A}">
                    <a16:rowId xmlns:a16="http://schemas.microsoft.com/office/drawing/2014/main" val="10000"/>
                  </a:ext>
                </a:extLst>
              </a:tr>
              <a:tr h="459800">
                <a:tc>
                  <a:txBody>
                    <a:bodyPr/>
                    <a:lstStyle/>
                    <a:p>
                      <a:pPr lvl="0" rtl="0">
                        <a:spcBef>
                          <a:spcPts val="0"/>
                        </a:spcBef>
                        <a:buNone/>
                      </a:pPr>
                      <a:endParaRPr sz="1000" dirty="0">
                        <a:solidFill>
                          <a:schemeClr val="dk1"/>
                        </a:solidFill>
                        <a:latin typeface="Consolas"/>
                        <a:ea typeface="Consolas"/>
                        <a:cs typeface="Consolas"/>
                        <a:sym typeface="Consolas"/>
                      </a:endParaRPr>
                    </a:p>
                    <a:p>
                      <a:pPr lvl="0" rtl="0">
                        <a:spcBef>
                          <a:spcPts val="0"/>
                        </a:spcBef>
                        <a:buClr>
                          <a:schemeClr val="dk1"/>
                        </a:buClr>
                        <a:buSzPct val="64705"/>
                        <a:buFont typeface="Arial"/>
                        <a:buNone/>
                      </a:pPr>
                      <a:r>
                        <a:rPr lang="en" sz="1700" dirty="0">
                          <a:solidFill>
                            <a:schemeClr val="dk1"/>
                          </a:solidFill>
                          <a:latin typeface="Consolas"/>
                          <a:ea typeface="Consolas"/>
                          <a:cs typeface="Consolas"/>
                          <a:sym typeface="Consolas"/>
                        </a:rPr>
                        <a:t>x = “a”; y = 5; z = 3+</a:t>
                      </a:r>
                      <a:r>
                        <a:rPr lang="en-US" sz="1700" dirty="0">
                          <a:solidFill>
                            <a:schemeClr val="dk1"/>
                          </a:solidFill>
                          <a:latin typeface="Consolas"/>
                          <a:ea typeface="Consolas"/>
                          <a:cs typeface="Consolas"/>
                          <a:sym typeface="Consolas"/>
                        </a:rPr>
                        <a:t>y</a:t>
                      </a:r>
                      <a:r>
                        <a:rPr lang="en" sz="1700" dirty="0">
                          <a:solidFill>
                            <a:schemeClr val="dk1"/>
                          </a:solidFill>
                          <a:latin typeface="Consolas"/>
                          <a:ea typeface="Consolas"/>
                          <a:cs typeface="Consolas"/>
                          <a:sym typeface="Consolas"/>
                        </a:rPr>
                        <a:t>; w = </a:t>
                      </a:r>
                      <a:r>
                        <a:rPr lang="en" sz="1700" dirty="0" err="1">
                          <a:solidFill>
                            <a:schemeClr val="dk1"/>
                          </a:solidFill>
                          <a:latin typeface="Consolas"/>
                          <a:ea typeface="Consolas"/>
                          <a:cs typeface="Consolas"/>
                          <a:sym typeface="Consolas"/>
                        </a:rPr>
                        <a:t>x+“b</a:t>
                      </a:r>
                      <a:r>
                        <a:rPr lang="en" sz="1700" dirty="0">
                          <a:solidFill>
                            <a:schemeClr val="dk1"/>
                          </a:solidFill>
                          <a:latin typeface="Consolas"/>
                          <a:ea typeface="Consolas"/>
                          <a:cs typeface="Consolas"/>
                          <a:sym typeface="Consolas"/>
                        </a:rPr>
                        <a:t>”</a:t>
                      </a:r>
                    </a:p>
                  </a:txBody>
                  <a:tcPr marL="91425" marR="91425" marT="91425" marB="91425"/>
                </a:tc>
                <a:tc>
                  <a:txBody>
                    <a:bodyPr/>
                    <a:lstStyle/>
                    <a:p>
                      <a:pPr lvl="0" algn="ctr" rtl="0">
                        <a:spcBef>
                          <a:spcPts val="0"/>
                        </a:spcBef>
                        <a:buNone/>
                      </a:pPr>
                      <a:r>
                        <a:rPr lang="en" sz="1800" b="0" i="0" dirty="0">
                          <a:solidFill>
                            <a:schemeClr val="dk1"/>
                          </a:solidFill>
                          <a:latin typeface="+mn-lt"/>
                          <a:ea typeface="Calibri Regular" charset="0"/>
                          <a:cs typeface="Calibri Regular" charset="0"/>
                          <a:sym typeface="Shadows Into Light"/>
                        </a:rPr>
                        <a:t>No </a:t>
                      </a:r>
                      <a:r>
                        <a:rPr lang="en" sz="1800" b="0" i="0" dirty="0" err="1">
                          <a:solidFill>
                            <a:schemeClr val="dk1"/>
                          </a:solidFill>
                          <a:latin typeface="+mn-lt"/>
                          <a:ea typeface="Calibri Regular" charset="0"/>
                          <a:cs typeface="Calibri Regular" charset="0"/>
                          <a:sym typeface="Shadows Into Light"/>
                        </a:rPr>
                        <a:t>int</a:t>
                      </a:r>
                      <a:r>
                        <a:rPr lang="en" sz="1800" b="0" i="0" dirty="0">
                          <a:solidFill>
                            <a:schemeClr val="dk1"/>
                          </a:solidFill>
                          <a:latin typeface="+mn-lt"/>
                          <a:ea typeface="Calibri Regular" charset="0"/>
                          <a:cs typeface="Calibri Regular" charset="0"/>
                          <a:sym typeface="Shadows Into Light"/>
                        </a:rPr>
                        <a:t> plus string</a:t>
                      </a:r>
                      <a:r>
                        <a:rPr lang="en-US" sz="1800" b="0" i="0" baseline="0" dirty="0">
                          <a:solidFill>
                            <a:schemeClr val="dk1"/>
                          </a:solidFill>
                          <a:latin typeface="+mn-lt"/>
                          <a:ea typeface="Calibri Regular" charset="0"/>
                          <a:cs typeface="Calibri Regular" charset="0"/>
                          <a:sym typeface="Shadows Into Light"/>
                        </a:rPr>
                        <a:t> </a:t>
                      </a:r>
                      <a:r>
                        <a:rPr lang="en" sz="1800" b="0" i="0" dirty="0">
                          <a:solidFill>
                            <a:schemeClr val="dk1"/>
                          </a:solidFill>
                          <a:latin typeface="+mn-lt"/>
                          <a:ea typeface="Calibri Regular" charset="0"/>
                          <a:cs typeface="Calibri Regular" charset="0"/>
                          <a:sym typeface="Shadows Into Light"/>
                        </a:rPr>
                        <a:t>errors</a:t>
                      </a:r>
                    </a:p>
                  </a:txBody>
                  <a:tcPr marL="91425" marR="91425" marT="91425" marB="91425"/>
                </a:tc>
                <a:tc>
                  <a:txBody>
                    <a:bodyPr/>
                    <a:lstStyle/>
                    <a:p>
                      <a:pPr lvl="0" rtl="0">
                        <a:spcBef>
                          <a:spcPts val="0"/>
                        </a:spcBef>
                        <a:buNone/>
                      </a:pPr>
                      <a:endParaRPr dirty="0"/>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extLst>
                  <a:ext uri="{0D108BD9-81ED-4DB2-BD59-A6C34878D82A}">
                    <a16:rowId xmlns:a16="http://schemas.microsoft.com/office/drawing/2014/main" val="10001"/>
                  </a:ext>
                </a:extLst>
              </a:tr>
              <a:tr h="459800">
                <a:tc>
                  <a:txBody>
                    <a:bodyPr/>
                    <a:lstStyle/>
                    <a:p>
                      <a:pPr lvl="0" rtl="0">
                        <a:spcBef>
                          <a:spcPts val="0"/>
                        </a:spcBef>
                        <a:buNone/>
                      </a:pPr>
                      <a:r>
                        <a:rPr lang="en" sz="1700" dirty="0">
                          <a:solidFill>
                            <a:schemeClr val="dk1"/>
                          </a:solidFill>
                          <a:latin typeface="Consolas"/>
                          <a:ea typeface="Consolas"/>
                          <a:cs typeface="Consolas"/>
                          <a:sym typeface="Consolas"/>
                        </a:rPr>
                        <a:t>x = 5; y = 1 / x; x = 0</a:t>
                      </a:r>
                    </a:p>
                  </a:txBody>
                  <a:tcPr marL="91425" marR="91425" marT="91425" marB="91425"/>
                </a:tc>
                <a:tc rowSpan="2">
                  <a:txBody>
                    <a:bodyPr/>
                    <a:lstStyle/>
                    <a:p>
                      <a:pPr lvl="0" algn="ctr" rtl="0">
                        <a:spcBef>
                          <a:spcPts val="0"/>
                        </a:spcBef>
                        <a:buNone/>
                      </a:pPr>
                      <a:r>
                        <a:rPr lang="en" sz="1800" b="0" i="0" dirty="0">
                          <a:latin typeface="+mn-lt"/>
                          <a:ea typeface="Calibri Regular" charset="0"/>
                          <a:cs typeface="Calibri Regular" charset="0"/>
                          <a:sym typeface="Shadows Into Light"/>
                        </a:rPr>
                        <a:t>No</a:t>
                      </a:r>
                      <a:br>
                        <a:rPr lang="en-US" sz="1800" b="0" i="0" dirty="0">
                          <a:latin typeface="+mn-lt"/>
                          <a:ea typeface="Calibri Regular" charset="0"/>
                          <a:cs typeface="Calibri Regular" charset="0"/>
                          <a:sym typeface="Shadows Into Light"/>
                        </a:rPr>
                      </a:br>
                      <a:r>
                        <a:rPr lang="en" sz="1800" b="0" i="0" dirty="0">
                          <a:latin typeface="+mn-lt"/>
                          <a:ea typeface="Calibri Regular" charset="0"/>
                          <a:cs typeface="Calibri Regular" charset="0"/>
                          <a:sym typeface="Shadows Into Light"/>
                        </a:rPr>
                        <a:t>divide-by-zero errors</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extLst>
                  <a:ext uri="{0D108BD9-81ED-4DB2-BD59-A6C34878D82A}">
                    <a16:rowId xmlns:a16="http://schemas.microsoft.com/office/drawing/2014/main" val="10002"/>
                  </a:ext>
                </a:extLst>
              </a:tr>
              <a:tr h="459800">
                <a:tc>
                  <a:txBody>
                    <a:bodyPr/>
                    <a:lstStyle/>
                    <a:p>
                      <a:pPr lvl="0" rtl="0">
                        <a:spcBef>
                          <a:spcPts val="0"/>
                        </a:spcBef>
                        <a:buClr>
                          <a:schemeClr val="dk1"/>
                        </a:buClr>
                        <a:buSzPct val="64705"/>
                        <a:buFont typeface="Arial"/>
                        <a:buNone/>
                      </a:pPr>
                      <a:r>
                        <a:rPr lang="en" sz="1700">
                          <a:solidFill>
                            <a:schemeClr val="dk1"/>
                          </a:solidFill>
                          <a:latin typeface="Consolas"/>
                          <a:ea typeface="Consolas"/>
                          <a:cs typeface="Consolas"/>
                          <a:sym typeface="Consolas"/>
                        </a:rPr>
                        <a:t>if (y != 0) then 1 / y else y</a:t>
                      </a:r>
                    </a:p>
                  </a:txBody>
                  <a:tcPr marL="91425" marR="91425" marT="91425" marB="91425"/>
                </a:tc>
                <a:tc vMerge="1">
                  <a:txBody>
                    <a:bodyPr/>
                    <a:lstStyle/>
                    <a:p>
                      <a:endParaRPr lang="en-US"/>
                    </a:p>
                  </a:txBody>
                  <a:tcPr/>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extLst>
                  <a:ext uri="{0D108BD9-81ED-4DB2-BD59-A6C34878D82A}">
                    <a16:rowId xmlns:a16="http://schemas.microsoft.com/office/drawing/2014/main" val="10003"/>
                  </a:ext>
                </a:extLst>
              </a:tr>
              <a:tr h="467925">
                <a:tc>
                  <a:txBody>
                    <a:bodyPr/>
                    <a:lstStyle/>
                    <a:p>
                      <a:pPr lvl="0" rtl="0">
                        <a:spcBef>
                          <a:spcPts val="0"/>
                        </a:spcBef>
                        <a:buClr>
                          <a:schemeClr val="dk1"/>
                        </a:buClr>
                        <a:buSzPct val="64705"/>
                        <a:buFont typeface="Arial"/>
                        <a:buNone/>
                      </a:pPr>
                      <a:r>
                        <a:rPr lang="en" sz="1700">
                          <a:solidFill>
                            <a:schemeClr val="dk1"/>
                          </a:solidFill>
                          <a:latin typeface="Consolas"/>
                          <a:ea typeface="Consolas"/>
                          <a:cs typeface="Consolas"/>
                          <a:sym typeface="Consolas"/>
                        </a:rPr>
                        <a:t>acquireLock(r); releaseLock(r)</a:t>
                      </a:r>
                    </a:p>
                  </a:txBody>
                  <a:tcPr marL="91425" marR="91425" marT="91425" marB="91425"/>
                </a:tc>
                <a:tc rowSpan="2">
                  <a:txBody>
                    <a:bodyPr/>
                    <a:lstStyle/>
                    <a:p>
                      <a:pPr lvl="0" algn="ctr" rtl="0">
                        <a:spcBef>
                          <a:spcPts val="0"/>
                        </a:spcBef>
                        <a:buNone/>
                      </a:pPr>
                      <a:endParaRPr sz="1500" b="0" i="0" dirty="0">
                        <a:latin typeface="+mn-lt"/>
                        <a:ea typeface="Calibri Regular" charset="0"/>
                        <a:cs typeface="Calibri Regular" charset="0"/>
                        <a:sym typeface="Shadows Into Light"/>
                      </a:endParaRPr>
                    </a:p>
                    <a:p>
                      <a:pPr lvl="0" algn="ctr" rtl="0">
                        <a:spcBef>
                          <a:spcPts val="0"/>
                        </a:spcBef>
                        <a:buNone/>
                      </a:pPr>
                      <a:r>
                        <a:rPr lang="en" sz="1800" b="0" i="0" dirty="0">
                          <a:latin typeface="+mn-lt"/>
                          <a:ea typeface="Calibri Regular" charset="0"/>
                          <a:cs typeface="Calibri Regular" charset="0"/>
                          <a:sym typeface="Shadows Into Light"/>
                        </a:rPr>
                        <a:t>Correct locking</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extLst>
                  <a:ext uri="{0D108BD9-81ED-4DB2-BD59-A6C34878D82A}">
                    <a16:rowId xmlns:a16="http://schemas.microsoft.com/office/drawing/2014/main" val="10004"/>
                  </a:ext>
                </a:extLst>
              </a:tr>
              <a:tr h="628000">
                <a:tc>
                  <a:txBody>
                    <a:bodyPr/>
                    <a:lstStyle/>
                    <a:p>
                      <a:pPr lvl="0" rtl="0">
                        <a:spcBef>
                          <a:spcPts val="0"/>
                        </a:spcBef>
                        <a:buClr>
                          <a:schemeClr val="dk1"/>
                        </a:buClr>
                        <a:buSzPct val="64705"/>
                        <a:buFont typeface="Arial"/>
                        <a:buNone/>
                      </a:pPr>
                      <a:r>
                        <a:rPr lang="en" sz="1700">
                          <a:solidFill>
                            <a:schemeClr val="dk1"/>
                          </a:solidFill>
                          <a:latin typeface="Consolas"/>
                          <a:ea typeface="Consolas"/>
                          <a:cs typeface="Consolas"/>
                          <a:sym typeface="Consolas"/>
                        </a:rPr>
                        <a:t>if (z &gt; 0) then acquireLock(r);</a:t>
                      </a:r>
                      <a:br>
                        <a:rPr lang="en" sz="1700">
                          <a:solidFill>
                            <a:schemeClr val="dk1"/>
                          </a:solidFill>
                          <a:latin typeface="Consolas"/>
                          <a:ea typeface="Consolas"/>
                          <a:cs typeface="Consolas"/>
                          <a:sym typeface="Consolas"/>
                        </a:rPr>
                      </a:br>
                      <a:r>
                        <a:rPr lang="en" sz="1700">
                          <a:solidFill>
                            <a:schemeClr val="dk1"/>
                          </a:solidFill>
                          <a:latin typeface="Consolas"/>
                          <a:ea typeface="Consolas"/>
                          <a:cs typeface="Consolas"/>
                          <a:sym typeface="Consolas"/>
                        </a:rPr>
                        <a:t>if (z &gt; 0) then releaseLock(r)</a:t>
                      </a:r>
                    </a:p>
                  </a:txBody>
                  <a:tcPr marL="91425" marR="91425" marT="91425" marB="91425"/>
                </a:tc>
                <a:tc vMerge="1">
                  <a:txBody>
                    <a:bodyPr/>
                    <a:lstStyle/>
                    <a:p>
                      <a:endParaRPr lang="en-US"/>
                    </a:p>
                  </a:txBody>
                  <a:tcPr/>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dirty="0"/>
                    </a:p>
                  </a:txBody>
                  <a:tcPr marL="91425" marR="91425" marT="91425" marB="91425"/>
                </a:tc>
                <a:extLst>
                  <a:ext uri="{0D108BD9-81ED-4DB2-BD59-A6C34878D82A}">
                    <a16:rowId xmlns:a16="http://schemas.microsoft.com/office/drawing/2014/main" val="10005"/>
                  </a:ext>
                </a:extLst>
              </a:tr>
            </a:tbl>
          </a:graphicData>
        </a:graphic>
      </p:graphicFrame>
      <p:sp>
        <p:nvSpPr>
          <p:cNvPr id="771" name="Shape 771"/>
          <p:cNvSpPr/>
          <p:nvPr/>
        </p:nvSpPr>
        <p:spPr>
          <a:xfrm>
            <a:off x="7249640" y="3472277"/>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72" name="Shape 772"/>
          <p:cNvSpPr/>
          <p:nvPr/>
        </p:nvSpPr>
        <p:spPr>
          <a:xfrm>
            <a:off x="7249640" y="4033526"/>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73" name="Shape 773"/>
          <p:cNvSpPr/>
          <p:nvPr/>
        </p:nvSpPr>
        <p:spPr>
          <a:xfrm>
            <a:off x="7249640" y="4525451"/>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74" name="Shape 774"/>
          <p:cNvSpPr/>
          <p:nvPr/>
        </p:nvSpPr>
        <p:spPr>
          <a:xfrm>
            <a:off x="7249640" y="504052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75" name="Shape 775"/>
          <p:cNvSpPr/>
          <p:nvPr/>
        </p:nvSpPr>
        <p:spPr>
          <a:xfrm>
            <a:off x="7249640" y="560587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76" name="Shape 776"/>
          <p:cNvSpPr/>
          <p:nvPr/>
        </p:nvSpPr>
        <p:spPr>
          <a:xfrm>
            <a:off x="8240240" y="3472277"/>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77" name="Shape 777"/>
          <p:cNvSpPr/>
          <p:nvPr/>
        </p:nvSpPr>
        <p:spPr>
          <a:xfrm>
            <a:off x="8240240" y="4033526"/>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78" name="Shape 778"/>
          <p:cNvSpPr/>
          <p:nvPr/>
        </p:nvSpPr>
        <p:spPr>
          <a:xfrm>
            <a:off x="8240240" y="4525451"/>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79" name="Shape 779"/>
          <p:cNvSpPr/>
          <p:nvPr/>
        </p:nvSpPr>
        <p:spPr>
          <a:xfrm>
            <a:off x="8240240" y="504052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80" name="Shape 780"/>
          <p:cNvSpPr/>
          <p:nvPr/>
        </p:nvSpPr>
        <p:spPr>
          <a:xfrm>
            <a:off x="8240240" y="560587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81" name="Shape 781"/>
          <p:cNvSpPr/>
          <p:nvPr/>
        </p:nvSpPr>
        <p:spPr>
          <a:xfrm>
            <a:off x="6259040" y="3472277"/>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82" name="Shape 782"/>
          <p:cNvSpPr/>
          <p:nvPr/>
        </p:nvSpPr>
        <p:spPr>
          <a:xfrm>
            <a:off x="6259040" y="4033526"/>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83" name="Shape 783"/>
          <p:cNvSpPr/>
          <p:nvPr/>
        </p:nvSpPr>
        <p:spPr>
          <a:xfrm>
            <a:off x="6259040" y="4525451"/>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84" name="Shape 784"/>
          <p:cNvSpPr/>
          <p:nvPr/>
        </p:nvSpPr>
        <p:spPr>
          <a:xfrm>
            <a:off x="6259040" y="504052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85" name="Shape 785"/>
          <p:cNvSpPr/>
          <p:nvPr/>
        </p:nvSpPr>
        <p:spPr>
          <a:xfrm>
            <a:off x="6259040" y="560587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86" name="Shape 786"/>
          <p:cNvSpPr txBox="1"/>
          <p:nvPr/>
        </p:nvSpPr>
        <p:spPr>
          <a:xfrm>
            <a:off x="8184181" y="3402035"/>
            <a:ext cx="390300" cy="352200"/>
          </a:xfrm>
          <a:prstGeom prst="rect">
            <a:avLst/>
          </a:prstGeom>
          <a:noFill/>
          <a:ln>
            <a:noFill/>
          </a:ln>
        </p:spPr>
        <p:txBody>
          <a:bodyPr lIns="91425" tIns="91425" rIns="91425" bIns="91425" anchor="ctr" anchorCtr="0">
            <a:noAutofit/>
          </a:bodyPr>
          <a:lstStyle/>
          <a:p>
            <a:pPr algn="ctr"/>
            <a:r>
              <a:rPr lang="en" sz="2600">
                <a:solidFill>
                  <a:schemeClr val="dk1"/>
                </a:solidFill>
              </a:rPr>
              <a:t>x</a:t>
            </a:r>
          </a:p>
        </p:txBody>
      </p:sp>
      <p:sp>
        <p:nvSpPr>
          <p:cNvPr id="787" name="Shape 787"/>
          <p:cNvSpPr txBox="1"/>
          <p:nvPr/>
        </p:nvSpPr>
        <p:spPr>
          <a:xfrm>
            <a:off x="8184181" y="3963284"/>
            <a:ext cx="390300" cy="352200"/>
          </a:xfrm>
          <a:prstGeom prst="rect">
            <a:avLst/>
          </a:prstGeom>
          <a:noFill/>
          <a:ln>
            <a:noFill/>
          </a:ln>
        </p:spPr>
        <p:txBody>
          <a:bodyPr lIns="91425" tIns="91425" rIns="91425" bIns="91425" anchor="ctr" anchorCtr="0">
            <a:noAutofit/>
          </a:bodyPr>
          <a:lstStyle/>
          <a:p>
            <a:pPr algn="ctr"/>
            <a:r>
              <a:rPr lang="en" sz="2600" dirty="0">
                <a:solidFill>
                  <a:schemeClr val="dk1"/>
                </a:solidFill>
              </a:rPr>
              <a:t>x</a:t>
            </a:r>
          </a:p>
        </p:txBody>
      </p:sp>
      <p:sp>
        <p:nvSpPr>
          <p:cNvPr id="788" name="Shape 788"/>
          <p:cNvSpPr txBox="1"/>
          <p:nvPr/>
        </p:nvSpPr>
        <p:spPr>
          <a:xfrm>
            <a:off x="8184181" y="4455209"/>
            <a:ext cx="390300" cy="352200"/>
          </a:xfrm>
          <a:prstGeom prst="rect">
            <a:avLst/>
          </a:prstGeom>
          <a:noFill/>
          <a:ln>
            <a:noFill/>
          </a:ln>
        </p:spPr>
        <p:txBody>
          <a:bodyPr lIns="91425" tIns="91425" rIns="91425" bIns="91425" anchor="ctr" anchorCtr="0">
            <a:noAutofit/>
          </a:bodyPr>
          <a:lstStyle/>
          <a:p>
            <a:pPr algn="ctr"/>
            <a:r>
              <a:rPr lang="en" sz="2600">
                <a:solidFill>
                  <a:schemeClr val="dk1"/>
                </a:solidFill>
              </a:rPr>
              <a:t>x</a:t>
            </a:r>
          </a:p>
        </p:txBody>
      </p:sp>
      <p:sp>
        <p:nvSpPr>
          <p:cNvPr id="789" name="Shape 789"/>
          <p:cNvSpPr txBox="1"/>
          <p:nvPr/>
        </p:nvSpPr>
        <p:spPr>
          <a:xfrm>
            <a:off x="8184181" y="4980346"/>
            <a:ext cx="390300" cy="352200"/>
          </a:xfrm>
          <a:prstGeom prst="rect">
            <a:avLst/>
          </a:prstGeom>
          <a:noFill/>
          <a:ln>
            <a:noFill/>
          </a:ln>
        </p:spPr>
        <p:txBody>
          <a:bodyPr lIns="91425" tIns="91425" rIns="91425" bIns="91425" anchor="ctr" anchorCtr="0">
            <a:noAutofit/>
          </a:bodyPr>
          <a:lstStyle/>
          <a:p>
            <a:pPr algn="ctr"/>
            <a:r>
              <a:rPr lang="en" sz="2600">
                <a:solidFill>
                  <a:schemeClr val="dk1"/>
                </a:solidFill>
              </a:rPr>
              <a:t>x</a:t>
            </a:r>
          </a:p>
        </p:txBody>
      </p:sp>
      <p:sp>
        <p:nvSpPr>
          <p:cNvPr id="790" name="Shape 790"/>
          <p:cNvSpPr txBox="1"/>
          <p:nvPr/>
        </p:nvSpPr>
        <p:spPr>
          <a:xfrm>
            <a:off x="8184181" y="5555761"/>
            <a:ext cx="390300" cy="352200"/>
          </a:xfrm>
          <a:prstGeom prst="rect">
            <a:avLst/>
          </a:prstGeom>
          <a:noFill/>
          <a:ln>
            <a:noFill/>
          </a:ln>
        </p:spPr>
        <p:txBody>
          <a:bodyPr lIns="91425" tIns="91425" rIns="91425" bIns="91425" anchor="ctr" anchorCtr="0">
            <a:noAutofit/>
          </a:bodyPr>
          <a:lstStyle/>
          <a:p>
            <a:pPr algn="ctr"/>
            <a:r>
              <a:rPr lang="en" sz="2600">
                <a:solidFill>
                  <a:schemeClr val="dk1"/>
                </a:solidFill>
              </a:rPr>
              <a:t>x</a:t>
            </a:r>
          </a:p>
        </p:txBody>
      </p:sp>
      <p:sp>
        <p:nvSpPr>
          <p:cNvPr id="791" name="Shape 791"/>
          <p:cNvSpPr txBox="1"/>
          <p:nvPr/>
        </p:nvSpPr>
        <p:spPr>
          <a:xfrm>
            <a:off x="6212059" y="3409179"/>
            <a:ext cx="390300" cy="352200"/>
          </a:xfrm>
          <a:prstGeom prst="rect">
            <a:avLst/>
          </a:prstGeom>
          <a:noFill/>
          <a:ln>
            <a:noFill/>
          </a:ln>
        </p:spPr>
        <p:txBody>
          <a:bodyPr lIns="91425" tIns="91425" rIns="91425" bIns="91425" anchor="ctr" anchorCtr="0">
            <a:noAutofit/>
          </a:bodyPr>
          <a:lstStyle/>
          <a:p>
            <a:pPr algn="ctr"/>
            <a:r>
              <a:rPr lang="en" sz="2600" dirty="0">
                <a:solidFill>
                  <a:schemeClr val="dk1"/>
                </a:solidFill>
              </a:rPr>
              <a:t>x</a:t>
            </a:r>
          </a:p>
        </p:txBody>
      </p:sp>
      <p:sp>
        <p:nvSpPr>
          <p:cNvPr id="792" name="Shape 792"/>
          <p:cNvSpPr txBox="1"/>
          <p:nvPr/>
        </p:nvSpPr>
        <p:spPr>
          <a:xfrm>
            <a:off x="7202659" y="3409179"/>
            <a:ext cx="390300" cy="352200"/>
          </a:xfrm>
          <a:prstGeom prst="rect">
            <a:avLst/>
          </a:prstGeom>
          <a:noFill/>
          <a:ln>
            <a:noFill/>
          </a:ln>
        </p:spPr>
        <p:txBody>
          <a:bodyPr lIns="91425" tIns="91425" rIns="91425" bIns="91425" anchor="ctr" anchorCtr="0">
            <a:noAutofit/>
          </a:bodyPr>
          <a:lstStyle/>
          <a:p>
            <a:pPr algn="ctr"/>
            <a:r>
              <a:rPr lang="en" sz="2600">
                <a:solidFill>
                  <a:schemeClr val="dk1"/>
                </a:solidFill>
              </a:rPr>
              <a:t>x</a:t>
            </a:r>
          </a:p>
        </p:txBody>
      </p:sp>
      <p:sp>
        <p:nvSpPr>
          <p:cNvPr id="793" name="Shape 793"/>
          <p:cNvSpPr txBox="1"/>
          <p:nvPr/>
        </p:nvSpPr>
        <p:spPr>
          <a:xfrm>
            <a:off x="7193581" y="4980346"/>
            <a:ext cx="390300" cy="352200"/>
          </a:xfrm>
          <a:prstGeom prst="rect">
            <a:avLst/>
          </a:prstGeom>
          <a:noFill/>
          <a:ln>
            <a:noFill/>
          </a:ln>
        </p:spPr>
        <p:txBody>
          <a:bodyPr lIns="91425" tIns="91425" rIns="91425" bIns="91425" anchor="ctr" anchorCtr="0">
            <a:noAutofit/>
          </a:bodyPr>
          <a:lstStyle/>
          <a:p>
            <a:pPr algn="ctr"/>
            <a:r>
              <a:rPr lang="en" sz="2600">
                <a:solidFill>
                  <a:schemeClr val="dk1"/>
                </a:solidFill>
              </a:rPr>
              <a:t>x</a:t>
            </a:r>
          </a:p>
        </p:txBody>
      </p:sp>
      <p:sp>
        <p:nvSpPr>
          <p:cNvPr id="794" name="Shape 794"/>
          <p:cNvSpPr txBox="1"/>
          <p:nvPr/>
        </p:nvSpPr>
        <p:spPr>
          <a:xfrm>
            <a:off x="7193581" y="3973350"/>
            <a:ext cx="390300" cy="352200"/>
          </a:xfrm>
          <a:prstGeom prst="rect">
            <a:avLst/>
          </a:prstGeom>
          <a:noFill/>
          <a:ln>
            <a:noFill/>
          </a:ln>
        </p:spPr>
        <p:txBody>
          <a:bodyPr lIns="91425" tIns="91425" rIns="91425" bIns="91425" anchor="ctr" anchorCtr="0">
            <a:noAutofit/>
          </a:bodyPr>
          <a:lstStyle/>
          <a:p>
            <a:pPr algn="ctr"/>
            <a:r>
              <a:rPr lang="en" sz="2600">
                <a:solidFill>
                  <a:schemeClr val="dk1"/>
                </a:solidFill>
              </a:rPr>
              <a:t>x</a:t>
            </a: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Shape 768"/>
          <p:cNvSpPr txBox="1"/>
          <p:nvPr/>
        </p:nvSpPr>
        <p:spPr>
          <a:xfrm>
            <a:off x="457200" y="1318213"/>
            <a:ext cx="8229600" cy="960047"/>
          </a:xfrm>
          <a:prstGeom prst="rect">
            <a:avLst/>
          </a:prstGeom>
          <a:noFill/>
          <a:ln>
            <a:noFill/>
          </a:ln>
        </p:spPr>
        <p:txBody>
          <a:bodyPr lIns="91425" tIns="91425" rIns="91425" bIns="91425" anchor="ctr" anchorCtr="0">
            <a:noAutofit/>
          </a:bodyPr>
          <a:lstStyle/>
          <a:p>
            <a:pPr algn="ctr">
              <a:spcBef>
                <a:spcPts val="640"/>
              </a:spcBef>
            </a:pPr>
            <a:r>
              <a:rPr lang="en" sz="2800" dirty="0">
                <a:solidFill>
                  <a:schemeClr val="dk1"/>
                </a:solidFill>
                <a:latin typeface="+mn-lt"/>
                <a:ea typeface="Calibri Regular" charset="0"/>
                <a:cs typeface="Calibri Regular" charset="0"/>
                <a:sym typeface="Shadows Into Light"/>
              </a:rPr>
              <a:t>For each program, select the kinds of analyses that can verify the indicated property:</a:t>
            </a:r>
          </a:p>
        </p:txBody>
      </p:sp>
      <p:sp>
        <p:nvSpPr>
          <p:cNvPr id="769" name="Shape 769"/>
          <p:cNvSpPr txBox="1">
            <a:spLocks noGrp="1"/>
          </p:cNvSpPr>
          <p:nvPr>
            <p:ph type="title"/>
          </p:nvPr>
        </p:nvSpPr>
        <p:spPr>
          <a:prstGeom prst="rect">
            <a:avLst/>
          </a:prstGeom>
        </p:spPr>
        <p:txBody>
          <a:bodyPr lIns="91425" tIns="91425" rIns="91425" bIns="91425" anchor="ctr" anchorCtr="0">
            <a:noAutofit/>
          </a:bodyPr>
          <a:lstStyle/>
          <a:p>
            <a:r>
              <a:rPr lang="en" sz="4400" dirty="0">
                <a:solidFill>
                  <a:schemeClr val="tx1"/>
                </a:solidFill>
                <a:ea typeface="Calibri Regular" charset="0"/>
                <a:cs typeface="Calibri Regular" charset="0"/>
                <a:sym typeface="Shadows Into Light"/>
              </a:rPr>
              <a:t>QUIZ: Flow and Path Sensitivity</a:t>
            </a:r>
          </a:p>
        </p:txBody>
      </p:sp>
      <p:graphicFrame>
        <p:nvGraphicFramePr>
          <p:cNvPr id="770" name="Shape 770"/>
          <p:cNvGraphicFramePr/>
          <p:nvPr>
            <p:extLst>
              <p:ext uri="{D42A27DB-BD31-4B8C-83A1-F6EECF244321}">
                <p14:modId xmlns:p14="http://schemas.microsoft.com/office/powerpoint/2010/main" val="3252605487"/>
              </p:ext>
            </p:extLst>
          </p:nvPr>
        </p:nvGraphicFramePr>
        <p:xfrm>
          <a:off x="150472" y="2479173"/>
          <a:ext cx="8779303" cy="3637724"/>
        </p:xfrm>
        <a:graphic>
          <a:graphicData uri="http://schemas.openxmlformats.org/drawingml/2006/table">
            <a:tbl>
              <a:tblPr>
                <a:noFill/>
                <a:tableStyleId>{C55E6384-41DA-4BAB-8C79-24F2DDEFDE26}</a:tableStyleId>
              </a:tblPr>
              <a:tblGrid>
                <a:gridCol w="4231624">
                  <a:extLst>
                    <a:ext uri="{9D8B030D-6E8A-4147-A177-3AD203B41FA5}">
                      <a16:colId xmlns:a16="http://schemas.microsoft.com/office/drawing/2014/main" val="20000"/>
                    </a:ext>
                  </a:extLst>
                </a:gridCol>
                <a:gridCol w="1358948">
                  <a:extLst>
                    <a:ext uri="{9D8B030D-6E8A-4147-A177-3AD203B41FA5}">
                      <a16:colId xmlns:a16="http://schemas.microsoft.com/office/drawing/2014/main" val="20001"/>
                    </a:ext>
                  </a:extLst>
                </a:gridCol>
                <a:gridCol w="1065744">
                  <a:extLst>
                    <a:ext uri="{9D8B030D-6E8A-4147-A177-3AD203B41FA5}">
                      <a16:colId xmlns:a16="http://schemas.microsoft.com/office/drawing/2014/main" val="20002"/>
                    </a:ext>
                  </a:extLst>
                </a:gridCol>
                <a:gridCol w="1099487">
                  <a:extLst>
                    <a:ext uri="{9D8B030D-6E8A-4147-A177-3AD203B41FA5}">
                      <a16:colId xmlns:a16="http://schemas.microsoft.com/office/drawing/2014/main" val="20003"/>
                    </a:ext>
                  </a:extLst>
                </a:gridCol>
                <a:gridCol w="1023500">
                  <a:extLst>
                    <a:ext uri="{9D8B030D-6E8A-4147-A177-3AD203B41FA5}">
                      <a16:colId xmlns:a16="http://schemas.microsoft.com/office/drawing/2014/main" val="20004"/>
                    </a:ext>
                  </a:extLst>
                </a:gridCol>
              </a:tblGrid>
              <a:tr h="239550">
                <a:tc>
                  <a:txBody>
                    <a:bodyPr/>
                    <a:lstStyle/>
                    <a:p>
                      <a:pPr lvl="0" algn="ctr" rtl="0">
                        <a:spcBef>
                          <a:spcPts val="0"/>
                        </a:spcBef>
                        <a:buNone/>
                      </a:pPr>
                      <a:r>
                        <a:rPr lang="en" sz="1800" b="0" i="0" dirty="0">
                          <a:latin typeface="+mn-lt"/>
                          <a:ea typeface="Calibri Regular" charset="0"/>
                          <a:cs typeface="Calibri Regular" charset="0"/>
                          <a:sym typeface="Shadows Into Light"/>
                        </a:rPr>
                        <a:t>Program</a:t>
                      </a:r>
                    </a:p>
                  </a:txBody>
                  <a:tcPr marL="91425" marR="91425" marT="91425" marB="91425">
                    <a:solidFill>
                      <a:srgbClr val="FFC000"/>
                    </a:solidFill>
                  </a:tcPr>
                </a:tc>
                <a:tc>
                  <a:txBody>
                    <a:bodyPr/>
                    <a:lstStyle/>
                    <a:p>
                      <a:pPr lvl="0" algn="ctr" rtl="0">
                        <a:spcBef>
                          <a:spcPts val="0"/>
                        </a:spcBef>
                        <a:buNone/>
                      </a:pPr>
                      <a:r>
                        <a:rPr lang="en" sz="1800" b="0" i="0" dirty="0">
                          <a:latin typeface="+mn-lt"/>
                          <a:ea typeface="Calibri Regular" charset="0"/>
                          <a:cs typeface="Calibri Regular" charset="0"/>
                          <a:sym typeface="Shadows Into Light"/>
                        </a:rPr>
                        <a:t>Property</a:t>
                      </a:r>
                    </a:p>
                  </a:txBody>
                  <a:tcPr marL="91425" marR="91425" marT="91425" marB="91425">
                    <a:solidFill>
                      <a:srgbClr val="FFC000"/>
                    </a:solidFill>
                  </a:tcPr>
                </a:tc>
                <a:tc>
                  <a:txBody>
                    <a:bodyPr/>
                    <a:lstStyle/>
                    <a:p>
                      <a:pPr lvl="0" algn="ctr" rtl="0">
                        <a:spcBef>
                          <a:spcPts val="0"/>
                        </a:spcBef>
                        <a:buNone/>
                      </a:pPr>
                      <a:r>
                        <a:rPr lang="en" sz="1800" b="0" i="0" dirty="0">
                          <a:latin typeface="+mn-lt"/>
                          <a:ea typeface="Calibri Regular" charset="0"/>
                          <a:cs typeface="Calibri Regular" charset="0"/>
                          <a:sym typeface="Shadows Into Light"/>
                        </a:rPr>
                        <a:t>Flow-</a:t>
                      </a:r>
                      <a:br>
                        <a:rPr lang="en" sz="1800" b="0" i="0" dirty="0">
                          <a:latin typeface="+mn-lt"/>
                          <a:ea typeface="Calibri Regular" charset="0"/>
                          <a:cs typeface="Calibri Regular" charset="0"/>
                          <a:sym typeface="Shadows Into Light"/>
                        </a:rPr>
                      </a:br>
                      <a:r>
                        <a:rPr lang="en" sz="1800" b="0" i="0" dirty="0">
                          <a:latin typeface="+mn-lt"/>
                          <a:ea typeface="Calibri Regular" charset="0"/>
                          <a:cs typeface="Calibri Regular" charset="0"/>
                          <a:sym typeface="Shadows Into Light"/>
                        </a:rPr>
                        <a:t>insensitive</a:t>
                      </a:r>
                    </a:p>
                  </a:txBody>
                  <a:tcPr marL="0" marR="0" marT="91425" marB="91425">
                    <a:solidFill>
                      <a:srgbClr val="FFC000"/>
                    </a:solidFill>
                  </a:tcPr>
                </a:tc>
                <a:tc>
                  <a:txBody>
                    <a:bodyPr/>
                    <a:lstStyle/>
                    <a:p>
                      <a:pPr lvl="0" algn="ctr" rtl="0">
                        <a:spcBef>
                          <a:spcPts val="0"/>
                        </a:spcBef>
                        <a:buNone/>
                      </a:pPr>
                      <a:r>
                        <a:rPr lang="en" sz="1800" b="0" i="0" dirty="0">
                          <a:latin typeface="+mn-lt"/>
                          <a:ea typeface="Calibri Regular" charset="0"/>
                          <a:cs typeface="Calibri Regular" charset="0"/>
                          <a:sym typeface="Shadows Into Light"/>
                        </a:rPr>
                        <a:t>Flow-</a:t>
                      </a:r>
                      <a:br>
                        <a:rPr lang="en" sz="1800" b="0" i="0" dirty="0">
                          <a:latin typeface="+mn-lt"/>
                          <a:ea typeface="Calibri Regular" charset="0"/>
                          <a:cs typeface="Calibri Regular" charset="0"/>
                          <a:sym typeface="Shadows Into Light"/>
                        </a:rPr>
                      </a:br>
                      <a:r>
                        <a:rPr lang="en" sz="1800" b="0" i="0" dirty="0">
                          <a:latin typeface="+mn-lt"/>
                          <a:ea typeface="Calibri Regular" charset="0"/>
                          <a:cs typeface="Calibri Regular" charset="0"/>
                          <a:sym typeface="Shadows Into Light"/>
                        </a:rPr>
                        <a:t>sensitive</a:t>
                      </a:r>
                    </a:p>
                  </a:txBody>
                  <a:tcPr marL="91425" marR="91425" marT="91425" marB="91425">
                    <a:solidFill>
                      <a:srgbClr val="FFC000"/>
                    </a:solidFill>
                  </a:tcPr>
                </a:tc>
                <a:tc>
                  <a:txBody>
                    <a:bodyPr/>
                    <a:lstStyle/>
                    <a:p>
                      <a:pPr lvl="0" algn="ctr" rtl="0">
                        <a:spcBef>
                          <a:spcPts val="0"/>
                        </a:spcBef>
                        <a:buNone/>
                      </a:pPr>
                      <a:r>
                        <a:rPr lang="en" sz="1800" b="0" i="0" dirty="0">
                          <a:latin typeface="+mn-lt"/>
                          <a:ea typeface="Calibri Regular" charset="0"/>
                          <a:cs typeface="Calibri Regular" charset="0"/>
                          <a:sym typeface="Shadows Into Light"/>
                        </a:rPr>
                        <a:t>Path-</a:t>
                      </a:r>
                      <a:br>
                        <a:rPr lang="en" sz="1800" b="0" i="0" dirty="0">
                          <a:latin typeface="+mn-lt"/>
                          <a:ea typeface="Calibri Regular" charset="0"/>
                          <a:cs typeface="Calibri Regular" charset="0"/>
                          <a:sym typeface="Shadows Into Light"/>
                        </a:rPr>
                      </a:br>
                      <a:r>
                        <a:rPr lang="en" sz="1800" b="0" i="0" dirty="0">
                          <a:latin typeface="+mn-lt"/>
                          <a:ea typeface="Calibri Regular" charset="0"/>
                          <a:cs typeface="Calibri Regular" charset="0"/>
                          <a:sym typeface="Shadows Into Light"/>
                        </a:rPr>
                        <a:t>sensitive</a:t>
                      </a:r>
                    </a:p>
                  </a:txBody>
                  <a:tcPr marL="91425" marR="91425" marT="91425" marB="91425">
                    <a:solidFill>
                      <a:srgbClr val="FFC000"/>
                    </a:solidFill>
                  </a:tcPr>
                </a:tc>
                <a:extLst>
                  <a:ext uri="{0D108BD9-81ED-4DB2-BD59-A6C34878D82A}">
                    <a16:rowId xmlns:a16="http://schemas.microsoft.com/office/drawing/2014/main" val="10000"/>
                  </a:ext>
                </a:extLst>
              </a:tr>
              <a:tr h="459800">
                <a:tc>
                  <a:txBody>
                    <a:bodyPr/>
                    <a:lstStyle/>
                    <a:p>
                      <a:pPr lvl="0" rtl="0">
                        <a:spcBef>
                          <a:spcPts val="0"/>
                        </a:spcBef>
                        <a:buNone/>
                      </a:pPr>
                      <a:endParaRPr sz="1000" dirty="0">
                        <a:solidFill>
                          <a:schemeClr val="dk1"/>
                        </a:solidFill>
                        <a:latin typeface="Consolas"/>
                        <a:ea typeface="Consolas"/>
                        <a:cs typeface="Consolas"/>
                        <a:sym typeface="Consolas"/>
                      </a:endParaRPr>
                    </a:p>
                    <a:p>
                      <a:pPr lvl="0" rtl="0">
                        <a:spcBef>
                          <a:spcPts val="0"/>
                        </a:spcBef>
                        <a:buClr>
                          <a:schemeClr val="dk1"/>
                        </a:buClr>
                        <a:buSzPct val="64705"/>
                        <a:buFont typeface="Arial"/>
                        <a:buNone/>
                      </a:pPr>
                      <a:r>
                        <a:rPr lang="en" sz="1700" dirty="0">
                          <a:solidFill>
                            <a:schemeClr val="dk1"/>
                          </a:solidFill>
                          <a:latin typeface="Consolas"/>
                          <a:ea typeface="Consolas"/>
                          <a:cs typeface="Consolas"/>
                          <a:sym typeface="Consolas"/>
                        </a:rPr>
                        <a:t>x = “a”; y = 5; z = 3+</a:t>
                      </a:r>
                      <a:r>
                        <a:rPr lang="en-US" sz="1700" dirty="0">
                          <a:solidFill>
                            <a:schemeClr val="dk1"/>
                          </a:solidFill>
                          <a:latin typeface="Consolas"/>
                          <a:ea typeface="Consolas"/>
                          <a:cs typeface="Consolas"/>
                          <a:sym typeface="Consolas"/>
                        </a:rPr>
                        <a:t>y</a:t>
                      </a:r>
                      <a:r>
                        <a:rPr lang="en" sz="1700" dirty="0">
                          <a:solidFill>
                            <a:schemeClr val="dk1"/>
                          </a:solidFill>
                          <a:latin typeface="Consolas"/>
                          <a:ea typeface="Consolas"/>
                          <a:cs typeface="Consolas"/>
                          <a:sym typeface="Consolas"/>
                        </a:rPr>
                        <a:t>; w = </a:t>
                      </a:r>
                      <a:r>
                        <a:rPr lang="en" sz="1700" dirty="0" err="1">
                          <a:solidFill>
                            <a:schemeClr val="dk1"/>
                          </a:solidFill>
                          <a:latin typeface="Consolas"/>
                          <a:ea typeface="Consolas"/>
                          <a:cs typeface="Consolas"/>
                          <a:sym typeface="Consolas"/>
                        </a:rPr>
                        <a:t>x+“b</a:t>
                      </a:r>
                      <a:r>
                        <a:rPr lang="en" sz="1700" dirty="0">
                          <a:solidFill>
                            <a:schemeClr val="dk1"/>
                          </a:solidFill>
                          <a:latin typeface="Consolas"/>
                          <a:ea typeface="Consolas"/>
                          <a:cs typeface="Consolas"/>
                          <a:sym typeface="Consolas"/>
                        </a:rPr>
                        <a:t>”</a:t>
                      </a:r>
                    </a:p>
                  </a:txBody>
                  <a:tcPr marL="91425" marR="91425" marT="91425" marB="91425"/>
                </a:tc>
                <a:tc>
                  <a:txBody>
                    <a:bodyPr/>
                    <a:lstStyle/>
                    <a:p>
                      <a:pPr lvl="0" algn="ctr" rtl="0">
                        <a:spcBef>
                          <a:spcPts val="0"/>
                        </a:spcBef>
                        <a:buNone/>
                      </a:pPr>
                      <a:r>
                        <a:rPr lang="en" sz="1800" b="0" i="0" dirty="0">
                          <a:solidFill>
                            <a:schemeClr val="dk1"/>
                          </a:solidFill>
                          <a:latin typeface="+mn-lt"/>
                          <a:ea typeface="Calibri Regular" charset="0"/>
                          <a:cs typeface="Calibri Regular" charset="0"/>
                          <a:sym typeface="Shadows Into Light"/>
                        </a:rPr>
                        <a:t>No </a:t>
                      </a:r>
                      <a:r>
                        <a:rPr lang="en" sz="1800" b="0" i="0" dirty="0" err="1">
                          <a:solidFill>
                            <a:schemeClr val="dk1"/>
                          </a:solidFill>
                          <a:latin typeface="+mn-lt"/>
                          <a:ea typeface="Calibri Regular" charset="0"/>
                          <a:cs typeface="Calibri Regular" charset="0"/>
                          <a:sym typeface="Shadows Into Light"/>
                        </a:rPr>
                        <a:t>int</a:t>
                      </a:r>
                      <a:r>
                        <a:rPr lang="en" sz="1800" b="0" i="0" dirty="0">
                          <a:solidFill>
                            <a:schemeClr val="dk1"/>
                          </a:solidFill>
                          <a:latin typeface="+mn-lt"/>
                          <a:ea typeface="Calibri Regular" charset="0"/>
                          <a:cs typeface="Calibri Regular" charset="0"/>
                          <a:sym typeface="Shadows Into Light"/>
                        </a:rPr>
                        <a:t> plus string</a:t>
                      </a:r>
                      <a:r>
                        <a:rPr lang="en-US" sz="1800" b="0" i="0" baseline="0" dirty="0">
                          <a:solidFill>
                            <a:schemeClr val="dk1"/>
                          </a:solidFill>
                          <a:latin typeface="+mn-lt"/>
                          <a:ea typeface="Calibri Regular" charset="0"/>
                          <a:cs typeface="Calibri Regular" charset="0"/>
                          <a:sym typeface="Shadows Into Light"/>
                        </a:rPr>
                        <a:t> </a:t>
                      </a:r>
                      <a:r>
                        <a:rPr lang="en" sz="1800" b="0" i="0" dirty="0">
                          <a:solidFill>
                            <a:schemeClr val="dk1"/>
                          </a:solidFill>
                          <a:latin typeface="+mn-lt"/>
                          <a:ea typeface="Calibri Regular" charset="0"/>
                          <a:cs typeface="Calibri Regular" charset="0"/>
                          <a:sym typeface="Shadows Into Light"/>
                        </a:rPr>
                        <a:t>errors</a:t>
                      </a:r>
                    </a:p>
                  </a:txBody>
                  <a:tcPr marL="91425" marR="91425" marT="91425" marB="91425"/>
                </a:tc>
                <a:tc>
                  <a:txBody>
                    <a:bodyPr/>
                    <a:lstStyle/>
                    <a:p>
                      <a:pPr lvl="0" rtl="0">
                        <a:spcBef>
                          <a:spcPts val="0"/>
                        </a:spcBef>
                        <a:buNone/>
                      </a:pPr>
                      <a:endParaRPr dirty="0"/>
                    </a:p>
                  </a:txBody>
                  <a:tcPr marL="91425" marR="91425" marT="91425" marB="91425"/>
                </a:tc>
                <a:tc>
                  <a:txBody>
                    <a:bodyPr/>
                    <a:lstStyle/>
                    <a:p>
                      <a:pPr lvl="0" rtl="0">
                        <a:spcBef>
                          <a:spcPts val="0"/>
                        </a:spcBef>
                        <a:buNone/>
                      </a:pPr>
                      <a:endParaRPr/>
                    </a:p>
                  </a:txBody>
                  <a:tcPr marL="91425" marR="91425" marT="91425" marB="91425"/>
                </a:tc>
                <a:tc>
                  <a:txBody>
                    <a:bodyPr/>
                    <a:lstStyle/>
                    <a:p>
                      <a:pPr lvl="0" rtl="0">
                        <a:spcBef>
                          <a:spcPts val="0"/>
                        </a:spcBef>
                        <a:buNone/>
                      </a:pPr>
                      <a:endParaRPr/>
                    </a:p>
                  </a:txBody>
                  <a:tcPr marL="91425" marR="91425" marT="91425" marB="91425"/>
                </a:tc>
                <a:extLst>
                  <a:ext uri="{0D108BD9-81ED-4DB2-BD59-A6C34878D82A}">
                    <a16:rowId xmlns:a16="http://schemas.microsoft.com/office/drawing/2014/main" val="10001"/>
                  </a:ext>
                </a:extLst>
              </a:tr>
              <a:tr h="459800">
                <a:tc>
                  <a:txBody>
                    <a:bodyPr/>
                    <a:lstStyle/>
                    <a:p>
                      <a:pPr lvl="0" rtl="0">
                        <a:spcBef>
                          <a:spcPts val="0"/>
                        </a:spcBef>
                        <a:buNone/>
                      </a:pPr>
                      <a:r>
                        <a:rPr lang="en" sz="1700" dirty="0">
                          <a:solidFill>
                            <a:schemeClr val="dk1"/>
                          </a:solidFill>
                          <a:latin typeface="Consolas"/>
                          <a:ea typeface="Consolas"/>
                          <a:cs typeface="Consolas"/>
                          <a:sym typeface="Consolas"/>
                        </a:rPr>
                        <a:t>x = 5; y = 1 / x; x = 0</a:t>
                      </a:r>
                    </a:p>
                  </a:txBody>
                  <a:tcPr marL="91425" marR="91425" marT="91425" marB="91425"/>
                </a:tc>
                <a:tc rowSpan="2">
                  <a:txBody>
                    <a:bodyPr/>
                    <a:lstStyle/>
                    <a:p>
                      <a:pPr lvl="0" algn="ctr" rtl="0">
                        <a:spcBef>
                          <a:spcPts val="0"/>
                        </a:spcBef>
                        <a:buNone/>
                      </a:pPr>
                      <a:r>
                        <a:rPr lang="en" sz="1800" b="0" i="0" dirty="0">
                          <a:latin typeface="+mn-lt"/>
                          <a:ea typeface="Calibri Regular" charset="0"/>
                          <a:cs typeface="Calibri Regular" charset="0"/>
                          <a:sym typeface="Shadows Into Light"/>
                        </a:rPr>
                        <a:t>No</a:t>
                      </a:r>
                      <a:br>
                        <a:rPr lang="en-US" sz="1800" b="0" i="0" dirty="0">
                          <a:latin typeface="+mn-lt"/>
                          <a:ea typeface="Calibri Regular" charset="0"/>
                          <a:cs typeface="Calibri Regular" charset="0"/>
                          <a:sym typeface="Shadows Into Light"/>
                        </a:rPr>
                      </a:br>
                      <a:r>
                        <a:rPr lang="en" sz="1800" b="0" i="0" dirty="0">
                          <a:latin typeface="+mn-lt"/>
                          <a:ea typeface="Calibri Regular" charset="0"/>
                          <a:cs typeface="Calibri Regular" charset="0"/>
                          <a:sym typeface="Shadows Into Light"/>
                        </a:rPr>
                        <a:t>divide-by-zero errors</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extLst>
                  <a:ext uri="{0D108BD9-81ED-4DB2-BD59-A6C34878D82A}">
                    <a16:rowId xmlns:a16="http://schemas.microsoft.com/office/drawing/2014/main" val="10002"/>
                  </a:ext>
                </a:extLst>
              </a:tr>
              <a:tr h="459800">
                <a:tc>
                  <a:txBody>
                    <a:bodyPr/>
                    <a:lstStyle/>
                    <a:p>
                      <a:pPr lvl="0" rtl="0">
                        <a:spcBef>
                          <a:spcPts val="0"/>
                        </a:spcBef>
                        <a:buClr>
                          <a:schemeClr val="dk1"/>
                        </a:buClr>
                        <a:buSzPct val="64705"/>
                        <a:buFont typeface="Arial"/>
                        <a:buNone/>
                      </a:pPr>
                      <a:r>
                        <a:rPr lang="en" sz="1700">
                          <a:solidFill>
                            <a:schemeClr val="dk1"/>
                          </a:solidFill>
                          <a:latin typeface="Consolas"/>
                          <a:ea typeface="Consolas"/>
                          <a:cs typeface="Consolas"/>
                          <a:sym typeface="Consolas"/>
                        </a:rPr>
                        <a:t>if (y != 0) then 1 / y else y</a:t>
                      </a:r>
                    </a:p>
                  </a:txBody>
                  <a:tcPr marL="91425" marR="91425" marT="91425" marB="91425"/>
                </a:tc>
                <a:tc vMerge="1">
                  <a:txBody>
                    <a:bodyPr/>
                    <a:lstStyle/>
                    <a:p>
                      <a:endParaRPr lang="en-US"/>
                    </a:p>
                  </a:txBody>
                  <a:tcPr/>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extLst>
                  <a:ext uri="{0D108BD9-81ED-4DB2-BD59-A6C34878D82A}">
                    <a16:rowId xmlns:a16="http://schemas.microsoft.com/office/drawing/2014/main" val="10003"/>
                  </a:ext>
                </a:extLst>
              </a:tr>
              <a:tr h="467925">
                <a:tc>
                  <a:txBody>
                    <a:bodyPr/>
                    <a:lstStyle/>
                    <a:p>
                      <a:pPr lvl="0" rtl="0">
                        <a:spcBef>
                          <a:spcPts val="0"/>
                        </a:spcBef>
                        <a:buClr>
                          <a:schemeClr val="dk1"/>
                        </a:buClr>
                        <a:buSzPct val="64705"/>
                        <a:buFont typeface="Arial"/>
                        <a:buNone/>
                      </a:pPr>
                      <a:r>
                        <a:rPr lang="en" sz="1700">
                          <a:solidFill>
                            <a:schemeClr val="dk1"/>
                          </a:solidFill>
                          <a:latin typeface="Consolas"/>
                          <a:ea typeface="Consolas"/>
                          <a:cs typeface="Consolas"/>
                          <a:sym typeface="Consolas"/>
                        </a:rPr>
                        <a:t>acquireLock(r); releaseLock(r)</a:t>
                      </a:r>
                    </a:p>
                  </a:txBody>
                  <a:tcPr marL="91425" marR="91425" marT="91425" marB="91425"/>
                </a:tc>
                <a:tc rowSpan="2">
                  <a:txBody>
                    <a:bodyPr/>
                    <a:lstStyle/>
                    <a:p>
                      <a:pPr lvl="0" algn="ctr" rtl="0">
                        <a:spcBef>
                          <a:spcPts val="0"/>
                        </a:spcBef>
                        <a:buNone/>
                      </a:pPr>
                      <a:endParaRPr sz="1500" b="0" i="0" dirty="0">
                        <a:latin typeface="+mn-lt"/>
                        <a:ea typeface="Calibri Regular" charset="0"/>
                        <a:cs typeface="Calibri Regular" charset="0"/>
                        <a:sym typeface="Shadows Into Light"/>
                      </a:endParaRPr>
                    </a:p>
                    <a:p>
                      <a:pPr lvl="0" algn="ctr" rtl="0">
                        <a:spcBef>
                          <a:spcPts val="0"/>
                        </a:spcBef>
                        <a:buNone/>
                      </a:pPr>
                      <a:r>
                        <a:rPr lang="en" sz="1800" b="0" i="0" dirty="0">
                          <a:latin typeface="+mn-lt"/>
                          <a:ea typeface="Calibri Regular" charset="0"/>
                          <a:cs typeface="Calibri Regular" charset="0"/>
                          <a:sym typeface="Shadows Into Light"/>
                        </a:rPr>
                        <a:t>Correct locking</a:t>
                      </a: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extLst>
                  <a:ext uri="{0D108BD9-81ED-4DB2-BD59-A6C34878D82A}">
                    <a16:rowId xmlns:a16="http://schemas.microsoft.com/office/drawing/2014/main" val="10004"/>
                  </a:ext>
                </a:extLst>
              </a:tr>
              <a:tr h="628000">
                <a:tc>
                  <a:txBody>
                    <a:bodyPr/>
                    <a:lstStyle/>
                    <a:p>
                      <a:pPr lvl="0" rtl="0">
                        <a:spcBef>
                          <a:spcPts val="0"/>
                        </a:spcBef>
                        <a:buClr>
                          <a:schemeClr val="dk1"/>
                        </a:buClr>
                        <a:buSzPct val="64705"/>
                        <a:buFont typeface="Arial"/>
                        <a:buNone/>
                      </a:pPr>
                      <a:r>
                        <a:rPr lang="en" sz="1700">
                          <a:solidFill>
                            <a:schemeClr val="dk1"/>
                          </a:solidFill>
                          <a:latin typeface="Consolas"/>
                          <a:ea typeface="Consolas"/>
                          <a:cs typeface="Consolas"/>
                          <a:sym typeface="Consolas"/>
                        </a:rPr>
                        <a:t>if (z &gt; 0) then acquireLock(r);</a:t>
                      </a:r>
                      <a:br>
                        <a:rPr lang="en" sz="1700">
                          <a:solidFill>
                            <a:schemeClr val="dk1"/>
                          </a:solidFill>
                          <a:latin typeface="Consolas"/>
                          <a:ea typeface="Consolas"/>
                          <a:cs typeface="Consolas"/>
                          <a:sym typeface="Consolas"/>
                        </a:rPr>
                      </a:br>
                      <a:r>
                        <a:rPr lang="en" sz="1700">
                          <a:solidFill>
                            <a:schemeClr val="dk1"/>
                          </a:solidFill>
                          <a:latin typeface="Consolas"/>
                          <a:ea typeface="Consolas"/>
                          <a:cs typeface="Consolas"/>
                          <a:sym typeface="Consolas"/>
                        </a:rPr>
                        <a:t>if (z &gt; 0) then releaseLock(r)</a:t>
                      </a:r>
                    </a:p>
                  </a:txBody>
                  <a:tcPr marL="91425" marR="91425" marT="91425" marB="91425"/>
                </a:tc>
                <a:tc vMerge="1">
                  <a:txBody>
                    <a:bodyPr/>
                    <a:lstStyle/>
                    <a:p>
                      <a:endParaRPr lang="en-US"/>
                    </a:p>
                  </a:txBody>
                  <a:tcPr/>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dirty="0"/>
                    </a:p>
                  </a:txBody>
                  <a:tcPr marL="91425" marR="91425" marT="91425" marB="91425"/>
                </a:tc>
                <a:extLst>
                  <a:ext uri="{0D108BD9-81ED-4DB2-BD59-A6C34878D82A}">
                    <a16:rowId xmlns:a16="http://schemas.microsoft.com/office/drawing/2014/main" val="10005"/>
                  </a:ext>
                </a:extLst>
              </a:tr>
            </a:tbl>
          </a:graphicData>
        </a:graphic>
      </p:graphicFrame>
      <p:sp>
        <p:nvSpPr>
          <p:cNvPr id="771" name="Shape 771"/>
          <p:cNvSpPr/>
          <p:nvPr/>
        </p:nvSpPr>
        <p:spPr>
          <a:xfrm>
            <a:off x="7249640" y="3472277"/>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72" name="Shape 772"/>
          <p:cNvSpPr/>
          <p:nvPr/>
        </p:nvSpPr>
        <p:spPr>
          <a:xfrm>
            <a:off x="7249640" y="4033526"/>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73" name="Shape 773"/>
          <p:cNvSpPr/>
          <p:nvPr/>
        </p:nvSpPr>
        <p:spPr>
          <a:xfrm>
            <a:off x="7249640" y="4525451"/>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74" name="Shape 774"/>
          <p:cNvSpPr/>
          <p:nvPr/>
        </p:nvSpPr>
        <p:spPr>
          <a:xfrm>
            <a:off x="7249640" y="504052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75" name="Shape 775"/>
          <p:cNvSpPr/>
          <p:nvPr/>
        </p:nvSpPr>
        <p:spPr>
          <a:xfrm>
            <a:off x="7249640" y="560587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76" name="Shape 776"/>
          <p:cNvSpPr/>
          <p:nvPr/>
        </p:nvSpPr>
        <p:spPr>
          <a:xfrm>
            <a:off x="8240240" y="3472277"/>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77" name="Shape 777"/>
          <p:cNvSpPr/>
          <p:nvPr/>
        </p:nvSpPr>
        <p:spPr>
          <a:xfrm>
            <a:off x="8240240" y="4033526"/>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78" name="Shape 778"/>
          <p:cNvSpPr/>
          <p:nvPr/>
        </p:nvSpPr>
        <p:spPr>
          <a:xfrm>
            <a:off x="8240240" y="4525451"/>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79" name="Shape 779"/>
          <p:cNvSpPr/>
          <p:nvPr/>
        </p:nvSpPr>
        <p:spPr>
          <a:xfrm>
            <a:off x="8240240" y="504052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80" name="Shape 780"/>
          <p:cNvSpPr/>
          <p:nvPr/>
        </p:nvSpPr>
        <p:spPr>
          <a:xfrm>
            <a:off x="8240240" y="560587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81" name="Shape 781"/>
          <p:cNvSpPr/>
          <p:nvPr/>
        </p:nvSpPr>
        <p:spPr>
          <a:xfrm>
            <a:off x="6259040" y="3472277"/>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82" name="Shape 782"/>
          <p:cNvSpPr/>
          <p:nvPr/>
        </p:nvSpPr>
        <p:spPr>
          <a:xfrm>
            <a:off x="6259040" y="4033526"/>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83" name="Shape 783"/>
          <p:cNvSpPr/>
          <p:nvPr/>
        </p:nvSpPr>
        <p:spPr>
          <a:xfrm>
            <a:off x="6259040" y="4525451"/>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84" name="Shape 784"/>
          <p:cNvSpPr/>
          <p:nvPr/>
        </p:nvSpPr>
        <p:spPr>
          <a:xfrm>
            <a:off x="6259040" y="504052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85" name="Shape 785"/>
          <p:cNvSpPr/>
          <p:nvPr/>
        </p:nvSpPr>
        <p:spPr>
          <a:xfrm>
            <a:off x="6259040" y="5605872"/>
            <a:ext cx="297300" cy="2748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buClr>
                <a:schemeClr val="dk1"/>
              </a:buClr>
            </a:pPr>
            <a:endParaRPr sz="2600"/>
          </a:p>
        </p:txBody>
      </p:sp>
      <p:sp>
        <p:nvSpPr>
          <p:cNvPr id="786" name="Shape 786"/>
          <p:cNvSpPr txBox="1"/>
          <p:nvPr/>
        </p:nvSpPr>
        <p:spPr>
          <a:xfrm>
            <a:off x="8184181" y="3402035"/>
            <a:ext cx="390300" cy="352200"/>
          </a:xfrm>
          <a:prstGeom prst="rect">
            <a:avLst/>
          </a:prstGeom>
          <a:noFill/>
          <a:ln>
            <a:noFill/>
          </a:ln>
        </p:spPr>
        <p:txBody>
          <a:bodyPr lIns="91425" tIns="91425" rIns="91425" bIns="91425" anchor="ctr" anchorCtr="0">
            <a:noAutofit/>
          </a:bodyPr>
          <a:lstStyle/>
          <a:p>
            <a:pPr algn="ctr"/>
            <a:r>
              <a:rPr lang="en" sz="2600">
                <a:solidFill>
                  <a:schemeClr val="dk1"/>
                </a:solidFill>
              </a:rPr>
              <a:t>x</a:t>
            </a:r>
          </a:p>
        </p:txBody>
      </p:sp>
      <p:sp>
        <p:nvSpPr>
          <p:cNvPr id="787" name="Shape 787"/>
          <p:cNvSpPr txBox="1"/>
          <p:nvPr/>
        </p:nvSpPr>
        <p:spPr>
          <a:xfrm>
            <a:off x="8184181" y="3963284"/>
            <a:ext cx="390300" cy="352200"/>
          </a:xfrm>
          <a:prstGeom prst="rect">
            <a:avLst/>
          </a:prstGeom>
          <a:noFill/>
          <a:ln>
            <a:noFill/>
          </a:ln>
        </p:spPr>
        <p:txBody>
          <a:bodyPr lIns="91425" tIns="91425" rIns="91425" bIns="91425" anchor="ctr" anchorCtr="0">
            <a:noAutofit/>
          </a:bodyPr>
          <a:lstStyle/>
          <a:p>
            <a:pPr algn="ctr"/>
            <a:r>
              <a:rPr lang="en" sz="2600" dirty="0">
                <a:solidFill>
                  <a:schemeClr val="dk1"/>
                </a:solidFill>
              </a:rPr>
              <a:t>x</a:t>
            </a:r>
          </a:p>
        </p:txBody>
      </p:sp>
      <p:sp>
        <p:nvSpPr>
          <p:cNvPr id="788" name="Shape 788"/>
          <p:cNvSpPr txBox="1"/>
          <p:nvPr/>
        </p:nvSpPr>
        <p:spPr>
          <a:xfrm>
            <a:off x="8184181" y="4455209"/>
            <a:ext cx="390300" cy="352200"/>
          </a:xfrm>
          <a:prstGeom prst="rect">
            <a:avLst/>
          </a:prstGeom>
          <a:noFill/>
          <a:ln>
            <a:noFill/>
          </a:ln>
        </p:spPr>
        <p:txBody>
          <a:bodyPr lIns="91425" tIns="91425" rIns="91425" bIns="91425" anchor="ctr" anchorCtr="0">
            <a:noAutofit/>
          </a:bodyPr>
          <a:lstStyle/>
          <a:p>
            <a:pPr algn="ctr"/>
            <a:r>
              <a:rPr lang="en" sz="2600">
                <a:solidFill>
                  <a:schemeClr val="dk1"/>
                </a:solidFill>
              </a:rPr>
              <a:t>x</a:t>
            </a:r>
          </a:p>
        </p:txBody>
      </p:sp>
      <p:sp>
        <p:nvSpPr>
          <p:cNvPr id="789" name="Shape 789"/>
          <p:cNvSpPr txBox="1"/>
          <p:nvPr/>
        </p:nvSpPr>
        <p:spPr>
          <a:xfrm>
            <a:off x="8184181" y="4980346"/>
            <a:ext cx="390300" cy="352200"/>
          </a:xfrm>
          <a:prstGeom prst="rect">
            <a:avLst/>
          </a:prstGeom>
          <a:noFill/>
          <a:ln>
            <a:noFill/>
          </a:ln>
        </p:spPr>
        <p:txBody>
          <a:bodyPr lIns="91425" tIns="91425" rIns="91425" bIns="91425" anchor="ctr" anchorCtr="0">
            <a:noAutofit/>
          </a:bodyPr>
          <a:lstStyle/>
          <a:p>
            <a:pPr algn="ctr"/>
            <a:r>
              <a:rPr lang="en" sz="2600">
                <a:solidFill>
                  <a:schemeClr val="dk1"/>
                </a:solidFill>
              </a:rPr>
              <a:t>x</a:t>
            </a:r>
          </a:p>
        </p:txBody>
      </p:sp>
      <p:sp>
        <p:nvSpPr>
          <p:cNvPr id="790" name="Shape 790"/>
          <p:cNvSpPr txBox="1"/>
          <p:nvPr/>
        </p:nvSpPr>
        <p:spPr>
          <a:xfrm>
            <a:off x="8184181" y="5555761"/>
            <a:ext cx="390300" cy="352200"/>
          </a:xfrm>
          <a:prstGeom prst="rect">
            <a:avLst/>
          </a:prstGeom>
          <a:noFill/>
          <a:ln>
            <a:noFill/>
          </a:ln>
        </p:spPr>
        <p:txBody>
          <a:bodyPr lIns="91425" tIns="91425" rIns="91425" bIns="91425" anchor="ctr" anchorCtr="0">
            <a:noAutofit/>
          </a:bodyPr>
          <a:lstStyle/>
          <a:p>
            <a:pPr algn="ctr"/>
            <a:r>
              <a:rPr lang="en" sz="2600">
                <a:solidFill>
                  <a:schemeClr val="dk1"/>
                </a:solidFill>
              </a:rPr>
              <a:t>x</a:t>
            </a:r>
          </a:p>
        </p:txBody>
      </p:sp>
      <p:sp>
        <p:nvSpPr>
          <p:cNvPr id="791" name="Shape 791"/>
          <p:cNvSpPr txBox="1"/>
          <p:nvPr/>
        </p:nvSpPr>
        <p:spPr>
          <a:xfrm>
            <a:off x="6212059" y="3409179"/>
            <a:ext cx="390300" cy="352200"/>
          </a:xfrm>
          <a:prstGeom prst="rect">
            <a:avLst/>
          </a:prstGeom>
          <a:noFill/>
          <a:ln>
            <a:noFill/>
          </a:ln>
        </p:spPr>
        <p:txBody>
          <a:bodyPr lIns="91425" tIns="91425" rIns="91425" bIns="91425" anchor="ctr" anchorCtr="0">
            <a:noAutofit/>
          </a:bodyPr>
          <a:lstStyle/>
          <a:p>
            <a:pPr algn="ctr"/>
            <a:r>
              <a:rPr lang="en" sz="2600" dirty="0">
                <a:solidFill>
                  <a:schemeClr val="dk1"/>
                </a:solidFill>
              </a:rPr>
              <a:t>x</a:t>
            </a:r>
          </a:p>
        </p:txBody>
      </p:sp>
      <p:sp>
        <p:nvSpPr>
          <p:cNvPr id="792" name="Shape 792"/>
          <p:cNvSpPr txBox="1"/>
          <p:nvPr/>
        </p:nvSpPr>
        <p:spPr>
          <a:xfrm>
            <a:off x="7202659" y="3409179"/>
            <a:ext cx="390300" cy="352200"/>
          </a:xfrm>
          <a:prstGeom prst="rect">
            <a:avLst/>
          </a:prstGeom>
          <a:noFill/>
          <a:ln>
            <a:noFill/>
          </a:ln>
        </p:spPr>
        <p:txBody>
          <a:bodyPr lIns="91425" tIns="91425" rIns="91425" bIns="91425" anchor="ctr" anchorCtr="0">
            <a:noAutofit/>
          </a:bodyPr>
          <a:lstStyle/>
          <a:p>
            <a:pPr algn="ctr"/>
            <a:r>
              <a:rPr lang="en" sz="2600">
                <a:solidFill>
                  <a:schemeClr val="dk1"/>
                </a:solidFill>
              </a:rPr>
              <a:t>x</a:t>
            </a:r>
          </a:p>
        </p:txBody>
      </p:sp>
      <p:sp>
        <p:nvSpPr>
          <p:cNvPr id="793" name="Shape 793"/>
          <p:cNvSpPr txBox="1"/>
          <p:nvPr/>
        </p:nvSpPr>
        <p:spPr>
          <a:xfrm>
            <a:off x="7193581" y="4980346"/>
            <a:ext cx="390300" cy="352200"/>
          </a:xfrm>
          <a:prstGeom prst="rect">
            <a:avLst/>
          </a:prstGeom>
          <a:noFill/>
          <a:ln>
            <a:noFill/>
          </a:ln>
        </p:spPr>
        <p:txBody>
          <a:bodyPr lIns="91425" tIns="91425" rIns="91425" bIns="91425" anchor="ctr" anchorCtr="0">
            <a:noAutofit/>
          </a:bodyPr>
          <a:lstStyle/>
          <a:p>
            <a:pPr algn="ctr"/>
            <a:r>
              <a:rPr lang="en" sz="2600">
                <a:solidFill>
                  <a:schemeClr val="dk1"/>
                </a:solidFill>
              </a:rPr>
              <a:t>x</a:t>
            </a:r>
          </a:p>
        </p:txBody>
      </p:sp>
      <p:sp>
        <p:nvSpPr>
          <p:cNvPr id="794" name="Shape 794"/>
          <p:cNvSpPr txBox="1"/>
          <p:nvPr/>
        </p:nvSpPr>
        <p:spPr>
          <a:xfrm>
            <a:off x="7193581" y="3973350"/>
            <a:ext cx="390300" cy="352200"/>
          </a:xfrm>
          <a:prstGeom prst="rect">
            <a:avLst/>
          </a:prstGeom>
          <a:noFill/>
          <a:ln>
            <a:noFill/>
          </a:ln>
        </p:spPr>
        <p:txBody>
          <a:bodyPr lIns="91425" tIns="91425" rIns="91425" bIns="91425" anchor="ctr" anchorCtr="0">
            <a:noAutofit/>
          </a:bodyPr>
          <a:lstStyle/>
          <a:p>
            <a:pPr algn="ctr"/>
            <a:r>
              <a:rPr lang="en" sz="2600">
                <a:solidFill>
                  <a:schemeClr val="dk1"/>
                </a:solidFill>
              </a:rPr>
              <a:t>x</a:t>
            </a:r>
          </a:p>
        </p:txBody>
      </p:sp>
    </p:spTree>
    <p:extLst>
      <p:ext uri="{BB962C8B-B14F-4D97-AF65-F5344CB8AC3E}">
        <p14:creationId xmlns:p14="http://schemas.microsoft.com/office/powerpoint/2010/main" val="661848554"/>
      </p:ext>
    </p:extLst>
  </p:cSld>
  <p:clrMapOvr>
    <a:masterClrMapping/>
  </p:clrMapOvr>
  <p:transition spd="slow">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Shape 800"/>
          <p:cNvSpPr txBox="1">
            <a:spLocks noGrp="1"/>
          </p:cNvSpPr>
          <p:nvPr>
            <p:ph type="title"/>
          </p:nvPr>
        </p:nvSpPr>
        <p:spPr>
          <a:prstGeom prst="rect">
            <a:avLst/>
          </a:prstGeom>
        </p:spPr>
        <p:txBody>
          <a:bodyPr lIns="91425" tIns="91425" rIns="91425" bIns="91425" anchor="ctr" anchorCtr="0">
            <a:noAutofit/>
          </a:bodyPr>
          <a:lstStyle/>
          <a:p>
            <a:r>
              <a:rPr lang="en" sz="4400" dirty="0">
                <a:solidFill>
                  <a:schemeClr val="tx1"/>
                </a:solidFill>
                <a:ea typeface="Calibri Regular" charset="0"/>
                <a:cs typeface="Calibri Regular" charset="0"/>
                <a:sym typeface="Shadows Into Light"/>
              </a:rPr>
              <a:t>Summary</a:t>
            </a:r>
          </a:p>
        </p:txBody>
      </p:sp>
      <p:sp>
        <p:nvSpPr>
          <p:cNvPr id="801" name="Shape 801"/>
          <p:cNvSpPr txBox="1">
            <a:spLocks noGrp="1"/>
          </p:cNvSpPr>
          <p:nvPr>
            <p:ph idx="1"/>
          </p:nvPr>
        </p:nvSpPr>
        <p:spPr>
          <a:prstGeom prst="rect">
            <a:avLst/>
          </a:prstGeom>
          <a:noFill/>
          <a:ln>
            <a:noFill/>
          </a:ln>
        </p:spPr>
        <p:txBody>
          <a:bodyPr lIns="91425" tIns="45700" rIns="91425" bIns="45700" anchor="t" anchorCtr="0">
            <a:noAutofit/>
          </a:bodyPr>
          <a:lstStyle/>
          <a:p>
            <a:pPr indent="-358775">
              <a:spcAft>
                <a:spcPts val="0"/>
              </a:spcAft>
              <a:buSzPct val="114285"/>
              <a:buFont typeface="Shadows Into Light"/>
              <a:buChar char="•"/>
            </a:pPr>
            <a:r>
              <a:rPr lang="en" sz="3000" dirty="0">
                <a:ea typeface="Calibri Regular" charset="0"/>
                <a:cs typeface="Calibri Regular" charset="0"/>
                <a:sym typeface="Shadows Into Light"/>
              </a:rPr>
              <a:t>Very rough taxonomy:</a:t>
            </a:r>
          </a:p>
          <a:p>
            <a:pPr marL="457200" lvl="1" indent="0">
              <a:spcAft>
                <a:spcPts val="0"/>
              </a:spcAft>
              <a:buSzPct val="100000"/>
              <a:buNone/>
            </a:pPr>
            <a:r>
              <a:rPr lang="en-US" sz="3000" dirty="0">
                <a:ea typeface="Calibri Regular" charset="0"/>
                <a:cs typeface="Calibri Regular" charset="0"/>
                <a:sym typeface="Shadows Into Light"/>
              </a:rPr>
              <a:t>             </a:t>
            </a:r>
            <a:r>
              <a:rPr lang="en" sz="3000" dirty="0">
                <a:ea typeface="Calibri Regular" charset="0"/>
                <a:cs typeface="Calibri Regular" charset="0"/>
                <a:sym typeface="Shadows Into Light"/>
              </a:rPr>
              <a:t>Type systems = flow-insensitive</a:t>
            </a:r>
          </a:p>
          <a:p>
            <a:pPr marL="457200" lvl="1" indent="0">
              <a:spcAft>
                <a:spcPts val="0"/>
              </a:spcAft>
              <a:buSzPct val="100000"/>
              <a:buNone/>
            </a:pPr>
            <a:r>
              <a:rPr lang="en-US" sz="3000" dirty="0">
                <a:ea typeface="Calibri Regular" charset="0"/>
                <a:cs typeface="Calibri Regular" charset="0"/>
                <a:sym typeface="Shadows Into Light"/>
              </a:rPr>
              <a:t>     </a:t>
            </a:r>
            <a:r>
              <a:rPr lang="en" sz="3000" dirty="0">
                <a:ea typeface="Calibri Regular" charset="0"/>
                <a:cs typeface="Calibri Regular" charset="0"/>
                <a:sym typeface="Shadows Into Light"/>
              </a:rPr>
              <a:t>Dataflow analysis = flow-sensitive</a:t>
            </a:r>
          </a:p>
          <a:p>
            <a:pPr marL="457200" lvl="1" indent="0">
              <a:spcAft>
                <a:spcPts val="0"/>
              </a:spcAft>
              <a:buSzPct val="100000"/>
              <a:buNone/>
            </a:pPr>
            <a:r>
              <a:rPr lang="en-US" sz="3000" dirty="0">
                <a:ea typeface="Calibri Regular" charset="0"/>
                <a:cs typeface="Calibri Regular" charset="0"/>
                <a:sym typeface="Shadows Into Light"/>
              </a:rPr>
              <a:t>  </a:t>
            </a:r>
            <a:r>
              <a:rPr lang="en" sz="3000" dirty="0">
                <a:ea typeface="Calibri Regular" charset="0"/>
                <a:cs typeface="Calibri Regular" charset="0"/>
                <a:sym typeface="Shadows Into Light"/>
              </a:rPr>
              <a:t>Symbolic execution = path-sensitive</a:t>
            </a:r>
            <a:endParaRPr lang="en-US" sz="3000" dirty="0">
              <a:ea typeface="Calibri Regular" charset="0"/>
              <a:cs typeface="Calibri Regular" charset="0"/>
              <a:sym typeface="Shadows Into Light"/>
            </a:endParaRPr>
          </a:p>
          <a:p>
            <a:pPr marL="457200" lvl="1" indent="0">
              <a:spcAft>
                <a:spcPts val="0"/>
              </a:spcAft>
              <a:buSzPct val="100000"/>
              <a:buNone/>
            </a:pPr>
            <a:endParaRPr lang="en" sz="2000" dirty="0">
              <a:ea typeface="Calibri Regular" charset="0"/>
              <a:cs typeface="Calibri Regular" charset="0"/>
              <a:sym typeface="Shadows Into Light"/>
            </a:endParaRPr>
          </a:p>
          <a:p>
            <a:pPr>
              <a:spcAft>
                <a:spcPts val="0"/>
              </a:spcAft>
              <a:buFont typeface="Shadows Into Light"/>
              <a:buChar char="•"/>
            </a:pPr>
            <a:r>
              <a:rPr lang="en" sz="3000" dirty="0">
                <a:ea typeface="Calibri Regular" charset="0"/>
                <a:cs typeface="Calibri Regular" charset="0"/>
                <a:sym typeface="Shadows Into Light"/>
              </a:rPr>
              <a:t>Lines have been blurred</a:t>
            </a:r>
          </a:p>
          <a:p>
            <a:pPr lvl="1">
              <a:spcAft>
                <a:spcPts val="0"/>
              </a:spcAft>
              <a:buSzPct val="100000"/>
              <a:buFont typeface="Shadows Into Light"/>
              <a:buChar char="–"/>
            </a:pPr>
            <a:r>
              <a:rPr lang="en" sz="3000" dirty="0">
                <a:ea typeface="Calibri Regular" charset="0"/>
                <a:cs typeface="Calibri Regular" charset="0"/>
                <a:sym typeface="Shadows Into Light"/>
              </a:rPr>
              <a:t>Many flow-sensitive type systems</a:t>
            </a:r>
            <a:r>
              <a:rPr lang="en-US" sz="3000" dirty="0">
                <a:ea typeface="Calibri Regular" charset="0"/>
                <a:cs typeface="Calibri Regular" charset="0"/>
                <a:sym typeface="Shadows Into Light"/>
              </a:rPr>
              <a:t> </a:t>
            </a:r>
            <a:r>
              <a:rPr lang="en" sz="3000" dirty="0">
                <a:ea typeface="Calibri Regular" charset="0"/>
                <a:cs typeface="Calibri Regular" charset="0"/>
                <a:sym typeface="Shadows Into Light"/>
              </a:rPr>
              <a:t>and</a:t>
            </a:r>
            <a:br>
              <a:rPr lang="en-US" sz="3000" dirty="0">
                <a:ea typeface="Calibri Regular" charset="0"/>
                <a:cs typeface="Calibri Regular" charset="0"/>
                <a:sym typeface="Shadows Into Light"/>
              </a:rPr>
            </a:br>
            <a:r>
              <a:rPr lang="en" sz="3000" dirty="0">
                <a:ea typeface="Calibri Regular" charset="0"/>
                <a:cs typeface="Calibri Regular" charset="0"/>
                <a:sym typeface="Shadows Into Light"/>
              </a:rPr>
              <a:t>path-sensitive</a:t>
            </a:r>
            <a:r>
              <a:rPr lang="en-US" sz="3000" dirty="0">
                <a:ea typeface="Calibri Regular" charset="0"/>
                <a:cs typeface="Calibri Regular" charset="0"/>
                <a:sym typeface="Shadows Into Light"/>
              </a:rPr>
              <a:t> </a:t>
            </a:r>
            <a:r>
              <a:rPr lang="en" sz="3000" dirty="0">
                <a:ea typeface="Calibri Regular" charset="0"/>
                <a:cs typeface="Calibri Regular" charset="0"/>
                <a:sym typeface="Shadows Into Light"/>
              </a:rPr>
              <a:t>dataflow analyses in </a:t>
            </a:r>
            <a:br>
              <a:rPr lang="en-US" sz="3000" dirty="0">
                <a:ea typeface="Calibri Regular" charset="0"/>
                <a:cs typeface="Calibri Regular" charset="0"/>
                <a:sym typeface="Shadows Into Light"/>
              </a:rPr>
            </a:br>
            <a:r>
              <a:rPr lang="en" sz="3000" dirty="0">
                <a:ea typeface="Calibri Regular" charset="0"/>
                <a:cs typeface="Calibri Regular" charset="0"/>
                <a:sym typeface="Shadows Into Light"/>
              </a:rPr>
              <a:t>research literature</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0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0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Shape 807"/>
          <p:cNvSpPr txBox="1">
            <a:spLocks noGrp="1"/>
          </p:cNvSpPr>
          <p:nvPr>
            <p:ph type="title"/>
          </p:nvPr>
        </p:nvSpPr>
        <p:spPr>
          <a:prstGeom prst="rect">
            <a:avLst/>
          </a:prstGeom>
        </p:spPr>
        <p:txBody>
          <a:bodyPr lIns="91425" tIns="91425" rIns="91425" bIns="91425" anchor="ctr" anchorCtr="0">
            <a:noAutofit/>
          </a:bodyPr>
          <a:lstStyle/>
          <a:p>
            <a:r>
              <a:rPr lang="en" sz="4400" dirty="0">
                <a:solidFill>
                  <a:schemeClr val="tx1"/>
                </a:solidFill>
                <a:ea typeface="Calibri Regular" charset="0"/>
                <a:cs typeface="Calibri Regular" charset="0"/>
                <a:sym typeface="Shadows Into Light"/>
              </a:rPr>
              <a:t>What Have We Learned?</a:t>
            </a:r>
          </a:p>
        </p:txBody>
      </p:sp>
      <p:sp>
        <p:nvSpPr>
          <p:cNvPr id="808" name="Shape 808"/>
          <p:cNvSpPr txBox="1">
            <a:spLocks noGrp="1"/>
          </p:cNvSpPr>
          <p:nvPr>
            <p:ph idx="1"/>
          </p:nvPr>
        </p:nvSpPr>
        <p:spPr>
          <a:xfrm>
            <a:off x="457199" y="1600200"/>
            <a:ext cx="8327985" cy="4525963"/>
          </a:xfrm>
          <a:prstGeom prst="rect">
            <a:avLst/>
          </a:prstGeom>
          <a:noFill/>
          <a:ln>
            <a:noFill/>
          </a:ln>
        </p:spPr>
        <p:txBody>
          <a:bodyPr lIns="91425" tIns="45700" rIns="91425" bIns="45700" anchor="t" anchorCtr="0">
            <a:noAutofit/>
          </a:bodyPr>
          <a:lstStyle/>
          <a:p>
            <a:pPr indent="-358775">
              <a:spcBef>
                <a:spcPts val="590"/>
              </a:spcBef>
              <a:spcAft>
                <a:spcPts val="0"/>
              </a:spcAft>
              <a:buSzPct val="114285"/>
              <a:buFont typeface="Shadows Into Light"/>
              <a:buChar char="•"/>
            </a:pPr>
            <a:r>
              <a:rPr lang="en" sz="3000" dirty="0">
                <a:ea typeface="Calibri Regular" charset="0"/>
                <a:cs typeface="Calibri Regular" charset="0"/>
                <a:sym typeface="Shadows Into Light"/>
              </a:rPr>
              <a:t>What is a </a:t>
            </a:r>
            <a:r>
              <a:rPr lang="en" sz="3000" dirty="0">
                <a:solidFill>
                  <a:schemeClr val="accent6"/>
                </a:solidFill>
                <a:ea typeface="Calibri Regular" charset="0"/>
                <a:cs typeface="Calibri Regular" charset="0"/>
                <a:sym typeface="Shadows Into Light"/>
              </a:rPr>
              <a:t>type</a:t>
            </a:r>
            <a:endParaRPr lang="en-US" sz="3000" dirty="0">
              <a:solidFill>
                <a:schemeClr val="accent6"/>
              </a:solidFill>
              <a:ea typeface="Calibri Regular" charset="0"/>
              <a:cs typeface="Calibri Regular" charset="0"/>
              <a:sym typeface="Shadows Into Light"/>
            </a:endParaRPr>
          </a:p>
          <a:p>
            <a:pPr indent="-358775">
              <a:spcBef>
                <a:spcPts val="590"/>
              </a:spcBef>
              <a:spcAft>
                <a:spcPts val="0"/>
              </a:spcAft>
              <a:buSzPct val="114285"/>
              <a:buFont typeface="Shadows Into Light"/>
              <a:buChar char="•"/>
            </a:pPr>
            <a:endParaRPr lang="en" sz="1000" dirty="0">
              <a:solidFill>
                <a:schemeClr val="accent6"/>
              </a:solidFill>
              <a:ea typeface="Calibri Regular" charset="0"/>
              <a:cs typeface="Calibri Regular" charset="0"/>
              <a:sym typeface="Shadows Into Light"/>
            </a:endParaRPr>
          </a:p>
          <a:p>
            <a:pPr indent="-333375">
              <a:spcBef>
                <a:spcPts val="590"/>
              </a:spcBef>
              <a:spcAft>
                <a:spcPts val="0"/>
              </a:spcAft>
              <a:buFont typeface="Shadows Into Light"/>
              <a:buChar char="•"/>
            </a:pPr>
            <a:r>
              <a:rPr lang="en" sz="3000" dirty="0">
                <a:ea typeface="Calibri Regular" charset="0"/>
                <a:cs typeface="Calibri Regular" charset="0"/>
                <a:sym typeface="Shadows Into Light"/>
              </a:rPr>
              <a:t>Computing types of programs using </a:t>
            </a:r>
            <a:r>
              <a:rPr lang="en" sz="3000" dirty="0">
                <a:solidFill>
                  <a:schemeClr val="accent6"/>
                </a:solidFill>
                <a:ea typeface="Calibri Regular" charset="0"/>
                <a:cs typeface="Calibri Regular" charset="0"/>
                <a:sym typeface="Shadows Into Light"/>
              </a:rPr>
              <a:t>type rules</a:t>
            </a:r>
          </a:p>
          <a:p>
            <a:pPr indent="-358775">
              <a:spcBef>
                <a:spcPts val="590"/>
              </a:spcBef>
              <a:spcAft>
                <a:spcPts val="0"/>
              </a:spcAft>
              <a:buSzPct val="114285"/>
              <a:buFont typeface="Shadows Into Light"/>
              <a:buChar char="•"/>
            </a:pPr>
            <a:endParaRPr lang="en-US" sz="1000" dirty="0">
              <a:solidFill>
                <a:schemeClr val="accent1"/>
              </a:solidFill>
              <a:ea typeface="Calibri Regular" charset="0"/>
              <a:cs typeface="Calibri Regular" charset="0"/>
              <a:sym typeface="Shadows Into Light"/>
            </a:endParaRPr>
          </a:p>
          <a:p>
            <a:pPr indent="-358775">
              <a:spcBef>
                <a:spcPts val="590"/>
              </a:spcBef>
              <a:spcAft>
                <a:spcPts val="0"/>
              </a:spcAft>
              <a:buSzPct val="114285"/>
              <a:buFont typeface="Shadows Into Light"/>
              <a:buChar char="•"/>
            </a:pPr>
            <a:r>
              <a:rPr lang="en" sz="3000" dirty="0">
                <a:ea typeface="Calibri Regular" charset="0"/>
                <a:cs typeface="Calibri Regular" charset="0"/>
                <a:sym typeface="Shadows Into Light"/>
              </a:rPr>
              <a:t>Properties of type systems: </a:t>
            </a:r>
            <a:r>
              <a:rPr lang="en" sz="3000" dirty="0">
                <a:solidFill>
                  <a:schemeClr val="accent6"/>
                </a:solidFill>
                <a:ea typeface="Calibri Regular" charset="0"/>
                <a:cs typeface="Calibri Regular" charset="0"/>
                <a:sym typeface="Shadows Into Light"/>
              </a:rPr>
              <a:t>soundness, incompleteness,</a:t>
            </a:r>
            <a:r>
              <a:rPr lang="en-US" sz="3000" dirty="0">
                <a:solidFill>
                  <a:schemeClr val="accent6"/>
                </a:solidFill>
                <a:ea typeface="Calibri Regular" charset="0"/>
                <a:cs typeface="Calibri Regular" charset="0"/>
                <a:sym typeface="Shadows Into Light"/>
              </a:rPr>
              <a:t> </a:t>
            </a:r>
            <a:r>
              <a:rPr lang="en" sz="3000" dirty="0">
                <a:solidFill>
                  <a:schemeClr val="accent6"/>
                </a:solidFill>
                <a:ea typeface="Calibri Regular" charset="0"/>
                <a:cs typeface="Calibri Regular" charset="0"/>
                <a:sym typeface="Shadows Into Light"/>
              </a:rPr>
              <a:t>global</a:t>
            </a:r>
            <a:r>
              <a:rPr lang="en" sz="3000" dirty="0">
                <a:solidFill>
                  <a:schemeClr val="accent2"/>
                </a:solidFill>
                <a:ea typeface="Calibri Regular" charset="0"/>
                <a:cs typeface="Calibri Regular" charset="0"/>
                <a:sym typeface="Shadows Into Light"/>
              </a:rPr>
              <a:t> </a:t>
            </a:r>
            <a:r>
              <a:rPr lang="en" sz="3000" dirty="0">
                <a:solidFill>
                  <a:srgbClr val="000000"/>
                </a:solidFill>
                <a:ea typeface="Calibri Regular" charset="0"/>
                <a:cs typeface="Calibri Regular" charset="0"/>
                <a:sym typeface="Shadows Into Light"/>
              </a:rPr>
              <a:t>vs.</a:t>
            </a:r>
            <a:r>
              <a:rPr lang="en" sz="3000" dirty="0">
                <a:solidFill>
                  <a:schemeClr val="accent2"/>
                </a:solidFill>
                <a:ea typeface="Calibri Regular" charset="0"/>
                <a:cs typeface="Calibri Regular" charset="0"/>
                <a:sym typeface="Shadows Into Light"/>
              </a:rPr>
              <a:t> </a:t>
            </a:r>
            <a:r>
              <a:rPr lang="en" sz="3000" dirty="0">
                <a:solidFill>
                  <a:schemeClr val="accent6"/>
                </a:solidFill>
                <a:ea typeface="Calibri Regular" charset="0"/>
                <a:cs typeface="Calibri Regular" charset="0"/>
                <a:sym typeface="Shadows Into Light"/>
              </a:rPr>
              <a:t>local type checking</a:t>
            </a:r>
            <a:endParaRPr lang="en-US" sz="3000" dirty="0">
              <a:solidFill>
                <a:schemeClr val="accent6"/>
              </a:solidFill>
              <a:ea typeface="Calibri Regular" charset="0"/>
              <a:cs typeface="Calibri Regular" charset="0"/>
              <a:sym typeface="Shadows Into Light"/>
            </a:endParaRPr>
          </a:p>
          <a:p>
            <a:pPr indent="-358775">
              <a:spcBef>
                <a:spcPts val="590"/>
              </a:spcBef>
              <a:spcAft>
                <a:spcPts val="0"/>
              </a:spcAft>
              <a:buSzPct val="114285"/>
              <a:buFont typeface="Shadows Into Light"/>
              <a:buChar char="•"/>
            </a:pPr>
            <a:endParaRPr lang="en" sz="1000" dirty="0">
              <a:solidFill>
                <a:schemeClr val="accent6"/>
              </a:solidFill>
              <a:ea typeface="Calibri Regular" charset="0"/>
              <a:cs typeface="Calibri Regular" charset="0"/>
              <a:sym typeface="Shadows Into Light"/>
            </a:endParaRPr>
          </a:p>
          <a:p>
            <a:pPr indent="-333375">
              <a:spcBef>
                <a:spcPts val="590"/>
              </a:spcBef>
              <a:spcAft>
                <a:spcPts val="0"/>
              </a:spcAft>
              <a:buFont typeface="Shadows Into Light"/>
              <a:buChar char="•"/>
            </a:pPr>
            <a:r>
              <a:rPr lang="en" sz="3000" dirty="0">
                <a:ea typeface="Calibri Regular" charset="0"/>
                <a:cs typeface="Calibri Regular" charset="0"/>
                <a:sym typeface="Shadows Into Light"/>
              </a:rPr>
              <a:t>Describing other analyses using types notation</a:t>
            </a:r>
          </a:p>
          <a:p>
            <a:pPr indent="-333375">
              <a:spcBef>
                <a:spcPts val="590"/>
              </a:spcBef>
              <a:spcAft>
                <a:spcPts val="0"/>
              </a:spcAft>
              <a:buFont typeface="Shadows Into Light"/>
              <a:buChar char="•"/>
            </a:pPr>
            <a:endParaRPr lang="en-US" sz="1000" dirty="0">
              <a:solidFill>
                <a:schemeClr val="accent1"/>
              </a:solidFill>
              <a:ea typeface="Calibri Regular" charset="0"/>
              <a:cs typeface="Calibri Regular" charset="0"/>
              <a:sym typeface="Shadows Into Light"/>
            </a:endParaRPr>
          </a:p>
          <a:p>
            <a:pPr indent="-333375">
              <a:spcBef>
                <a:spcPts val="590"/>
              </a:spcBef>
              <a:spcAft>
                <a:spcPts val="0"/>
              </a:spcAft>
              <a:buFont typeface="Shadows Into Light"/>
              <a:buChar char="•"/>
            </a:pPr>
            <a:r>
              <a:rPr lang="en" sz="3000" dirty="0">
                <a:ea typeface="Calibri Regular" charset="0"/>
                <a:cs typeface="Calibri Regular" charset="0"/>
                <a:sym typeface="Shadows Into Light"/>
              </a:rPr>
              <a:t>Classifying analyses: </a:t>
            </a:r>
            <a:r>
              <a:rPr lang="en" sz="3000" dirty="0">
                <a:solidFill>
                  <a:schemeClr val="accent6"/>
                </a:solidFill>
                <a:ea typeface="Calibri Regular" charset="0"/>
                <a:cs typeface="Calibri Regular" charset="0"/>
                <a:sym typeface="Shadows Into Light"/>
              </a:rPr>
              <a:t>flow-insensitive</a:t>
            </a:r>
            <a:r>
              <a:rPr lang="en" sz="3000" dirty="0">
                <a:ea typeface="Calibri Regular" charset="0"/>
                <a:cs typeface="Calibri Regular" charset="0"/>
                <a:sym typeface="Shadows Into Light"/>
              </a:rPr>
              <a:t> vs.</a:t>
            </a:r>
            <a:br>
              <a:rPr lang="en-US" sz="3000" dirty="0">
                <a:ea typeface="Calibri Regular" charset="0"/>
                <a:cs typeface="Calibri Regular" charset="0"/>
                <a:sym typeface="Shadows Into Light"/>
              </a:rPr>
            </a:br>
            <a:r>
              <a:rPr lang="en" sz="3000" dirty="0">
                <a:solidFill>
                  <a:schemeClr val="accent6"/>
                </a:solidFill>
                <a:ea typeface="Calibri Regular" charset="0"/>
                <a:cs typeface="Calibri Regular" charset="0"/>
                <a:sym typeface="Shadows Into Light"/>
              </a:rPr>
              <a:t>flow-sensitive</a:t>
            </a:r>
            <a:r>
              <a:rPr lang="en-US" sz="3000" dirty="0">
                <a:solidFill>
                  <a:srgbClr val="0000FF"/>
                </a:solidFill>
                <a:ea typeface="Calibri Regular" charset="0"/>
                <a:cs typeface="Calibri Regular" charset="0"/>
                <a:sym typeface="Shadows Into Light"/>
              </a:rPr>
              <a:t> </a:t>
            </a:r>
            <a:r>
              <a:rPr lang="en" sz="3000" dirty="0">
                <a:ea typeface="Calibri Regular" charset="0"/>
                <a:cs typeface="Calibri Regular" charset="0"/>
                <a:sym typeface="Shadows Into Light"/>
              </a:rPr>
              <a:t>vs. </a:t>
            </a:r>
            <a:r>
              <a:rPr lang="en" sz="3000" dirty="0">
                <a:solidFill>
                  <a:schemeClr val="accent6"/>
                </a:solidFill>
                <a:ea typeface="Calibri Regular" charset="0"/>
                <a:cs typeface="Calibri Regular" charset="0"/>
                <a:sym typeface="Shadows Into Light"/>
              </a:rPr>
              <a:t>path-sensitive</a:t>
            </a:r>
          </a:p>
          <a:p>
            <a:pPr marL="0" indent="0">
              <a:spcBef>
                <a:spcPts val="590"/>
              </a:spcBef>
              <a:spcAft>
                <a:spcPts val="0"/>
              </a:spcAft>
              <a:buNone/>
            </a:pPr>
            <a:endParaRPr sz="2800" dirty="0">
              <a:ea typeface="Calibri Regular" charset="0"/>
              <a:cs typeface="Calibri Regular" charset="0"/>
              <a:sym typeface="Shadows Into Light"/>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ea typeface="Calibri Regular" charset="0"/>
                <a:cs typeface="Calibri Regular" charset="0"/>
                <a:sym typeface="Shadows Into Light"/>
              </a:rPr>
              <a:t>Abstraction</a:t>
            </a:r>
          </a:p>
        </p:txBody>
      </p:sp>
      <p:sp>
        <p:nvSpPr>
          <p:cNvPr id="133" name="Shape 133"/>
          <p:cNvSpPr txBox="1">
            <a:spLocks noGrp="1"/>
          </p:cNvSpPr>
          <p:nvPr>
            <p:ph idx="1"/>
          </p:nvPr>
        </p:nvSpPr>
        <p:spPr>
          <a:xfrm>
            <a:off x="277791" y="1438151"/>
            <a:ext cx="8576841" cy="4916350"/>
          </a:xfrm>
          <a:prstGeom prst="rect">
            <a:avLst/>
          </a:prstGeom>
          <a:noFill/>
          <a:ln>
            <a:noFill/>
          </a:ln>
        </p:spPr>
        <p:txBody>
          <a:bodyPr lIns="91425" tIns="45700" rIns="91425" bIns="45700" anchor="t" anchorCtr="0">
            <a:noAutofit/>
          </a:bodyPr>
          <a:lstStyle/>
          <a:p>
            <a:pPr marL="457200" indent="-368300">
              <a:spcAft>
                <a:spcPts val="0"/>
              </a:spcAft>
              <a:buFont typeface="Shadows Into Light"/>
            </a:pPr>
            <a:r>
              <a:rPr lang="en" sz="3000" dirty="0">
                <a:ea typeface="Calibri Regular" charset="0"/>
                <a:cs typeface="Calibri Regular" charset="0"/>
                <a:sym typeface="Shadows Into Light"/>
              </a:rPr>
              <a:t>All static analyses use </a:t>
            </a:r>
            <a:r>
              <a:rPr lang="en" sz="3000" dirty="0">
                <a:solidFill>
                  <a:srgbClr val="FF9900"/>
                </a:solidFill>
                <a:ea typeface="Calibri Regular" charset="0"/>
                <a:cs typeface="Calibri Regular" charset="0"/>
                <a:sym typeface="Shadows Into Light"/>
              </a:rPr>
              <a:t>abstraction</a:t>
            </a:r>
          </a:p>
          <a:p>
            <a:pPr marL="914400" lvl="1" indent="-368300">
              <a:spcAft>
                <a:spcPts val="0"/>
              </a:spcAft>
              <a:buSzPct val="100000"/>
              <a:buFont typeface="Shadows Into Light"/>
            </a:pPr>
            <a:r>
              <a:rPr lang="en" sz="2800" dirty="0">
                <a:ea typeface="Calibri Regular" charset="0"/>
                <a:cs typeface="Calibri Regular" charset="0"/>
                <a:sym typeface="Shadows Into Light"/>
              </a:rPr>
              <a:t>Represent sets of concrete values as abstract values</a:t>
            </a:r>
          </a:p>
          <a:p>
            <a:pPr marL="457200" indent="0">
              <a:spcAft>
                <a:spcPts val="0"/>
              </a:spcAft>
              <a:buNone/>
            </a:pPr>
            <a:endParaRPr sz="2000" dirty="0">
              <a:ea typeface="Calibri Regular" charset="0"/>
              <a:cs typeface="Calibri Regular" charset="0"/>
              <a:sym typeface="Shadows Into Light"/>
            </a:endParaRPr>
          </a:p>
          <a:p>
            <a:pPr marL="457200" indent="-368300">
              <a:spcAft>
                <a:spcPts val="0"/>
              </a:spcAft>
              <a:buClr>
                <a:schemeClr val="accent1"/>
              </a:buClr>
              <a:buFont typeface="Shadows Into Light"/>
            </a:pPr>
            <a:r>
              <a:rPr lang="en" sz="3000" dirty="0">
                <a:solidFill>
                  <a:schemeClr val="accent1"/>
                </a:solidFill>
                <a:ea typeface="Calibri Regular" charset="0"/>
                <a:cs typeface="Calibri Regular" charset="0"/>
                <a:sym typeface="Shadows Into Light"/>
              </a:rPr>
              <a:t>Why?</a:t>
            </a:r>
          </a:p>
          <a:p>
            <a:pPr marL="914400" lvl="1" indent="-368300">
              <a:spcAft>
                <a:spcPts val="0"/>
              </a:spcAft>
              <a:buSzPct val="100000"/>
              <a:buFont typeface="Shadows Into Light"/>
            </a:pPr>
            <a:r>
              <a:rPr lang="en" sz="2800" dirty="0">
                <a:ea typeface="Calibri Regular" charset="0"/>
                <a:cs typeface="Calibri Regular" charset="0"/>
                <a:sym typeface="Shadows Into Light"/>
              </a:rPr>
              <a:t>Can’t directly reason about infinite sets of</a:t>
            </a:r>
            <a:br>
              <a:rPr lang="en-US" sz="2800" dirty="0">
                <a:ea typeface="Calibri Regular" charset="0"/>
                <a:cs typeface="Calibri Regular" charset="0"/>
                <a:sym typeface="Shadows Into Light"/>
              </a:rPr>
            </a:br>
            <a:r>
              <a:rPr lang="en" sz="2800" dirty="0">
                <a:ea typeface="Calibri Regular" charset="0"/>
                <a:cs typeface="Calibri Regular" charset="0"/>
                <a:sym typeface="Shadows Into Light"/>
              </a:rPr>
              <a:t>concrete values</a:t>
            </a:r>
            <a:r>
              <a:rPr lang="en-US" sz="2800" dirty="0">
                <a:ea typeface="Calibri Regular" charset="0"/>
                <a:cs typeface="Calibri Regular" charset="0"/>
                <a:sym typeface="Shadows Into Light"/>
              </a:rPr>
              <a:t> </a:t>
            </a:r>
            <a:r>
              <a:rPr lang="en" sz="2800" dirty="0">
                <a:ea typeface="Calibri Regular" charset="0"/>
                <a:cs typeface="Calibri Regular" charset="0"/>
                <a:sym typeface="Shadows Into Light"/>
              </a:rPr>
              <a:t>(wouldn’t guarantee </a:t>
            </a:r>
            <a:r>
              <a:rPr lang="en" sz="2800" dirty="0">
                <a:solidFill>
                  <a:srgbClr val="FF9900"/>
                </a:solidFill>
                <a:ea typeface="Calibri Regular" charset="0"/>
                <a:cs typeface="Calibri Regular" charset="0"/>
                <a:sym typeface="Shadows Into Light"/>
              </a:rPr>
              <a:t>termination</a:t>
            </a:r>
            <a:r>
              <a:rPr lang="en" sz="2800" dirty="0">
                <a:ea typeface="Calibri Regular" charset="0"/>
                <a:cs typeface="Calibri Regular" charset="0"/>
                <a:sym typeface="Shadows Into Light"/>
              </a:rPr>
              <a:t>)</a:t>
            </a:r>
          </a:p>
          <a:p>
            <a:pPr marL="914400" lvl="1" indent="-368300">
              <a:spcAft>
                <a:spcPts val="0"/>
              </a:spcAft>
              <a:buSzPct val="100000"/>
              <a:buFont typeface="Shadows Into Light"/>
            </a:pPr>
            <a:r>
              <a:rPr lang="en" sz="2800" dirty="0">
                <a:ea typeface="Calibri Regular" charset="0"/>
                <a:cs typeface="Calibri Regular" charset="0"/>
                <a:sym typeface="Shadows Into Light"/>
              </a:rPr>
              <a:t>Improves </a:t>
            </a:r>
            <a:r>
              <a:rPr lang="en" sz="2800" dirty="0">
                <a:solidFill>
                  <a:srgbClr val="FF9900"/>
                </a:solidFill>
                <a:ea typeface="Calibri Regular" charset="0"/>
                <a:cs typeface="Calibri Regular" charset="0"/>
                <a:sym typeface="Shadows Into Light"/>
              </a:rPr>
              <a:t>performance</a:t>
            </a:r>
            <a:r>
              <a:rPr lang="en" sz="2800" dirty="0">
                <a:ea typeface="Calibri Regular" charset="0"/>
                <a:cs typeface="Calibri Regular" charset="0"/>
                <a:sym typeface="Shadows Into Light"/>
              </a:rPr>
              <a:t> even in case of (large)</a:t>
            </a:r>
            <a:br>
              <a:rPr lang="en-US" sz="2800" dirty="0">
                <a:ea typeface="Calibri Regular" charset="0"/>
                <a:cs typeface="Calibri Regular" charset="0"/>
                <a:sym typeface="Shadows Into Light"/>
              </a:rPr>
            </a:br>
            <a:r>
              <a:rPr lang="en" sz="2800" dirty="0">
                <a:ea typeface="Calibri Regular" charset="0"/>
                <a:cs typeface="Calibri Regular" charset="0"/>
                <a:sym typeface="Shadows Into Light"/>
              </a:rPr>
              <a:t>finite sets</a:t>
            </a:r>
          </a:p>
          <a:p>
            <a:pPr marL="457200" indent="0">
              <a:spcAft>
                <a:spcPts val="0"/>
              </a:spcAft>
              <a:buNone/>
            </a:pPr>
            <a:endParaRPr sz="2000" dirty="0">
              <a:ea typeface="Calibri Regular" charset="0"/>
              <a:cs typeface="Calibri Regular" charset="0"/>
              <a:sym typeface="Shadows Into Light"/>
            </a:endParaRPr>
          </a:p>
          <a:p>
            <a:pPr marL="457200" indent="-368300">
              <a:spcAft>
                <a:spcPts val="0"/>
              </a:spcAft>
              <a:buFont typeface="Shadows Into Light"/>
            </a:pPr>
            <a:r>
              <a:rPr lang="en" sz="3000" dirty="0">
                <a:ea typeface="Calibri Regular" charset="0"/>
                <a:cs typeface="Calibri Regular" charset="0"/>
                <a:sym typeface="Shadows Into Light"/>
              </a:rPr>
              <a:t>In type systems, the abstractions are called </a:t>
            </a:r>
            <a:r>
              <a:rPr lang="en" sz="3000" dirty="0">
                <a:solidFill>
                  <a:srgbClr val="FF9900"/>
                </a:solidFill>
                <a:ea typeface="Calibri Regular" charset="0"/>
                <a:cs typeface="Calibri Regular" charset="0"/>
                <a:sym typeface="Shadows Into Light"/>
              </a:rPr>
              <a:t>types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prstGeom prst="rect">
            <a:avLst/>
          </a:prstGeom>
          <a:noFill/>
          <a:ln>
            <a:noFill/>
          </a:ln>
        </p:spPr>
        <p:txBody>
          <a:bodyPr lIns="91425" tIns="45700" rIns="91425" bIns="45700" anchor="ctr" anchorCtr="0">
            <a:noAutofit/>
          </a:bodyPr>
          <a:lstStyle/>
          <a:p>
            <a:pPr>
              <a:buSzPct val="25000"/>
            </a:pPr>
            <a:r>
              <a:rPr lang="en" sz="4400" dirty="0">
                <a:latin typeface="Calibri Regular" charset="0"/>
                <a:ea typeface="Calibri Regular" charset="0"/>
                <a:cs typeface="Calibri Regular" charset="0"/>
                <a:sym typeface="Shadows Into Light"/>
              </a:rPr>
              <a:t>What Is a Type?</a:t>
            </a:r>
          </a:p>
        </p:txBody>
      </p:sp>
      <p:sp>
        <p:nvSpPr>
          <p:cNvPr id="139" name="Shape 139"/>
          <p:cNvSpPr txBox="1">
            <a:spLocks noGrp="1"/>
          </p:cNvSpPr>
          <p:nvPr>
            <p:ph idx="1"/>
          </p:nvPr>
        </p:nvSpPr>
        <p:spPr>
          <a:prstGeom prst="rect">
            <a:avLst/>
          </a:prstGeom>
          <a:noFill/>
          <a:ln>
            <a:noFill/>
          </a:ln>
        </p:spPr>
        <p:txBody>
          <a:bodyPr lIns="91425" tIns="45700" rIns="91425" bIns="45700" anchor="t" anchorCtr="0">
            <a:noAutofit/>
          </a:bodyPr>
          <a:lstStyle/>
          <a:p>
            <a:pPr marL="457200" indent="-393700">
              <a:buFont typeface="Shadows Into Light"/>
            </a:pPr>
            <a:r>
              <a:rPr lang="en" sz="3200" dirty="0">
                <a:ea typeface="Calibri Regular" charset="0"/>
                <a:cs typeface="Calibri Regular" charset="0"/>
                <a:sym typeface="Shadows Into Light"/>
              </a:rPr>
              <a:t>A type is an example of an </a:t>
            </a:r>
            <a:r>
              <a:rPr lang="en" sz="3200" dirty="0">
                <a:solidFill>
                  <a:srgbClr val="FF9900"/>
                </a:solidFill>
                <a:ea typeface="Calibri Regular" charset="0"/>
                <a:cs typeface="Calibri Regular" charset="0"/>
                <a:sym typeface="Shadows Into Light"/>
              </a:rPr>
              <a:t>abstract value</a:t>
            </a:r>
          </a:p>
          <a:p>
            <a:pPr marL="914400" lvl="1" indent="-393700">
              <a:buSzPct val="100000"/>
              <a:buFont typeface="Shadows Into Light"/>
            </a:pPr>
            <a:r>
              <a:rPr lang="en" sz="2800" dirty="0">
                <a:ea typeface="Calibri Regular" charset="0"/>
                <a:cs typeface="Calibri Regular" charset="0"/>
                <a:sym typeface="Shadows Into Light"/>
              </a:rPr>
              <a:t>Represents a </a:t>
            </a:r>
            <a:r>
              <a:rPr lang="en" sz="2800" dirty="0">
                <a:solidFill>
                  <a:srgbClr val="FF9900"/>
                </a:solidFill>
                <a:ea typeface="Calibri Regular" charset="0"/>
                <a:cs typeface="Calibri Regular" charset="0"/>
                <a:sym typeface="Shadows Into Light"/>
              </a:rPr>
              <a:t>set</a:t>
            </a:r>
            <a:r>
              <a:rPr lang="en" sz="2800" dirty="0">
                <a:ea typeface="Calibri Regular" charset="0"/>
                <a:cs typeface="Calibri Regular" charset="0"/>
                <a:sym typeface="Shadows Into Light"/>
              </a:rPr>
              <a:t> of </a:t>
            </a:r>
            <a:r>
              <a:rPr lang="en" sz="2800" dirty="0">
                <a:solidFill>
                  <a:srgbClr val="FF9900"/>
                </a:solidFill>
                <a:ea typeface="Calibri Regular" charset="0"/>
                <a:cs typeface="Calibri Regular" charset="0"/>
                <a:sym typeface="Shadows Into Light"/>
              </a:rPr>
              <a:t>concrete</a:t>
            </a:r>
            <a:r>
              <a:rPr lang="en" sz="2800" dirty="0">
                <a:solidFill>
                  <a:srgbClr val="000000"/>
                </a:solidFill>
                <a:ea typeface="Calibri Regular" charset="0"/>
                <a:cs typeface="Calibri Regular" charset="0"/>
                <a:sym typeface="Shadows Into Light"/>
              </a:rPr>
              <a:t> values</a:t>
            </a:r>
          </a:p>
          <a:p>
            <a:pPr marL="0" indent="0">
              <a:buNone/>
            </a:pPr>
            <a:endParaRPr sz="2800" dirty="0">
              <a:ea typeface="Calibri Regular" charset="0"/>
              <a:cs typeface="Calibri Regular" charset="0"/>
              <a:sym typeface="Shadows Into Light"/>
            </a:endParaRPr>
          </a:p>
          <a:p>
            <a:pPr marL="457200" indent="-393700">
              <a:spcAft>
                <a:spcPts val="0"/>
              </a:spcAft>
              <a:buClr>
                <a:schemeClr val="accent1"/>
              </a:buClr>
              <a:buFont typeface="Shadows Into Light"/>
            </a:pPr>
            <a:r>
              <a:rPr lang="en" sz="3200" dirty="0">
                <a:solidFill>
                  <a:schemeClr val="accent1"/>
                </a:solidFill>
                <a:ea typeface="Calibri Regular" charset="0"/>
                <a:cs typeface="Calibri Regular" charset="0"/>
                <a:sym typeface="Shadows Into Light"/>
              </a:rPr>
              <a:t>In type systems:</a:t>
            </a:r>
          </a:p>
          <a:p>
            <a:pPr marL="914400" lvl="1" indent="-393700">
              <a:spcAft>
                <a:spcPts val="0"/>
              </a:spcAft>
              <a:buSzPct val="100000"/>
              <a:buFont typeface="Shadows Into Light"/>
            </a:pPr>
            <a:r>
              <a:rPr lang="en" sz="2800" dirty="0">
                <a:ea typeface="Calibri Regular" charset="0"/>
                <a:cs typeface="Calibri Regular" charset="0"/>
                <a:sym typeface="Shadows Into Light"/>
              </a:rPr>
              <a:t>Every concrete value is an element of some abstract value</a:t>
            </a:r>
          </a:p>
          <a:p>
            <a:pPr marL="457200" indent="0">
              <a:spcAft>
                <a:spcPts val="0"/>
              </a:spcAft>
              <a:buNone/>
            </a:pPr>
            <a:r>
              <a:rPr lang="en" dirty="0">
                <a:ea typeface="Calibri Regular" charset="0"/>
                <a:cs typeface="Calibri Regular" charset="0"/>
                <a:sym typeface="Shadows Into Light"/>
              </a:rPr>
              <a:t> =&gt; every concrete value has a type</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prstGeom prst="rect">
            <a:avLst/>
          </a:prstGeom>
        </p:spPr>
        <p:txBody>
          <a:bodyPr lIns="91425" tIns="91425" rIns="91425" bIns="91425" anchor="ctr" anchorCtr="0">
            <a:noAutofit/>
          </a:bodyPr>
          <a:lstStyle/>
          <a:p>
            <a:r>
              <a:rPr lang="en" sz="4400" dirty="0">
                <a:latin typeface="+mn-lt"/>
                <a:ea typeface="Calibri Regular" charset="0"/>
                <a:cs typeface="Calibri Regular" charset="0"/>
                <a:sym typeface="Shadows Into Light"/>
              </a:rPr>
              <a:t>A Simple Typed Language</a:t>
            </a:r>
          </a:p>
        </p:txBody>
      </p:sp>
      <p:sp>
        <p:nvSpPr>
          <p:cNvPr id="145" name="Shape 145"/>
          <p:cNvSpPr txBox="1">
            <a:spLocks noGrp="1"/>
          </p:cNvSpPr>
          <p:nvPr>
            <p:ph idx="1"/>
          </p:nvPr>
        </p:nvSpPr>
        <p:spPr>
          <a:xfrm>
            <a:off x="353024" y="1600200"/>
            <a:ext cx="8397433" cy="4525963"/>
          </a:xfrm>
          <a:prstGeom prst="rect">
            <a:avLst/>
          </a:prstGeom>
        </p:spPr>
        <p:txBody>
          <a:bodyPr lIns="91425" tIns="91425" rIns="91425" bIns="91425" anchor="t" anchorCtr="0">
            <a:noAutofit/>
          </a:bodyPr>
          <a:lstStyle/>
          <a:p>
            <a:pPr marL="0" indent="0">
              <a:spcBef>
                <a:spcPts val="600"/>
              </a:spcBef>
              <a:buNone/>
            </a:pPr>
            <a:r>
              <a:rPr lang="en" sz="2600" dirty="0">
                <a:ea typeface="Calibri Regular" charset="0"/>
                <a:cs typeface="Calibri Regular" charset="0"/>
                <a:sym typeface="Shadows Into Light"/>
              </a:rPr>
              <a:t>(expression)  </a:t>
            </a:r>
            <a:r>
              <a:rPr lang="en-US" sz="2600" dirty="0">
                <a:ea typeface="Calibri Regular" charset="0"/>
                <a:cs typeface="Calibri Regular" charset="0"/>
                <a:sym typeface="Shadows Into Light"/>
              </a:rPr>
              <a:t>	</a:t>
            </a:r>
            <a:r>
              <a:rPr lang="en" sz="2600" dirty="0">
                <a:solidFill>
                  <a:schemeClr val="accent1"/>
                </a:solidFill>
                <a:latin typeface="Consolas"/>
                <a:ea typeface="Consolas"/>
                <a:cs typeface="Consolas"/>
                <a:sym typeface="Consolas"/>
              </a:rPr>
              <a:t>e </a:t>
            </a:r>
            <a:r>
              <a:rPr lang="en-US" sz="2600" dirty="0">
                <a:solidFill>
                  <a:schemeClr val="accent1"/>
                </a:solidFill>
                <a:latin typeface="Consolas"/>
                <a:ea typeface="Consolas"/>
                <a:cs typeface="Consolas"/>
                <a:sym typeface="Consolas"/>
              </a:rPr>
              <a:t> </a:t>
            </a:r>
            <a:r>
              <a:rPr lang="en" sz="2600" dirty="0">
                <a:solidFill>
                  <a:schemeClr val="accent1"/>
                </a:solidFill>
                <a:latin typeface="Consolas"/>
                <a:ea typeface="Consolas"/>
                <a:cs typeface="Consolas"/>
                <a:sym typeface="Consolas"/>
              </a:rPr>
              <a:t>:=  v </a:t>
            </a:r>
            <a:r>
              <a:rPr lang="en-US" sz="2600" dirty="0">
                <a:solidFill>
                  <a:schemeClr val="accent1"/>
                </a:solidFill>
                <a:latin typeface="Consolas"/>
                <a:ea typeface="Consolas"/>
                <a:cs typeface="Consolas"/>
                <a:sym typeface="Consolas"/>
              </a:rPr>
              <a:t> </a:t>
            </a:r>
            <a:r>
              <a:rPr lang="en" sz="2600" dirty="0">
                <a:solidFill>
                  <a:schemeClr val="accent1"/>
                </a:solidFill>
                <a:latin typeface="Consolas"/>
                <a:ea typeface="Consolas"/>
                <a:cs typeface="Consolas"/>
                <a:sym typeface="Consolas"/>
              </a:rPr>
              <a:t>| x  |  e1 + e2  |  e1 e2</a:t>
            </a:r>
          </a:p>
          <a:p>
            <a:pPr>
              <a:spcBef>
                <a:spcPts val="600"/>
              </a:spcBef>
              <a:buNone/>
            </a:pPr>
            <a:r>
              <a:rPr lang="en" sz="2600" dirty="0">
                <a:ea typeface="Calibri Regular" charset="0"/>
                <a:cs typeface="Calibri Regular" charset="0"/>
                <a:sym typeface="Shadows Into Light"/>
              </a:rPr>
              <a:t>(value)       </a:t>
            </a:r>
            <a:r>
              <a:rPr lang="en-US" sz="2600" dirty="0">
                <a:ea typeface="Calibri Regular" charset="0"/>
                <a:cs typeface="Calibri Regular" charset="0"/>
                <a:sym typeface="Shadows Into Light"/>
              </a:rPr>
              <a:t>     </a:t>
            </a:r>
            <a:r>
              <a:rPr lang="en" sz="2600" dirty="0">
                <a:solidFill>
                  <a:schemeClr val="accent1"/>
                </a:solidFill>
                <a:latin typeface="Consolas"/>
                <a:ea typeface="Consolas"/>
                <a:cs typeface="Consolas"/>
                <a:sym typeface="Consolas"/>
              </a:rPr>
              <a:t>v  :=  </a:t>
            </a:r>
            <a:r>
              <a:rPr lang="en" sz="2600" dirty="0" err="1">
                <a:solidFill>
                  <a:schemeClr val="accent1"/>
                </a:solidFill>
                <a:latin typeface="Consolas"/>
                <a:ea typeface="Consolas"/>
                <a:cs typeface="Consolas"/>
                <a:sym typeface="Consolas"/>
              </a:rPr>
              <a:t>i</a:t>
            </a:r>
            <a:r>
              <a:rPr lang="en" sz="2600" dirty="0">
                <a:solidFill>
                  <a:schemeClr val="accent1"/>
                </a:solidFill>
                <a:latin typeface="Consolas"/>
                <a:ea typeface="Consolas"/>
                <a:cs typeface="Consolas"/>
                <a:sym typeface="Consolas"/>
              </a:rPr>
              <a:t>  |  </a:t>
            </a:r>
            <a:r>
              <a:rPr lang="en" sz="2600" dirty="0" err="1">
                <a:solidFill>
                  <a:schemeClr val="accent1"/>
                </a:solidFill>
                <a:latin typeface="Consolas"/>
                <a:ea typeface="Consolas"/>
                <a:cs typeface="Consolas"/>
                <a:sym typeface="Consolas"/>
              </a:rPr>
              <a:t>λ</a:t>
            </a:r>
            <a:r>
              <a:rPr lang="en" sz="2600" dirty="0">
                <a:solidFill>
                  <a:schemeClr val="accent1"/>
                </a:solidFill>
                <a:latin typeface="Consolas"/>
                <a:ea typeface="Consolas"/>
                <a:cs typeface="Consolas"/>
                <a:sym typeface="Consolas"/>
              </a:rPr>
              <a:t> </a:t>
            </a:r>
            <a:r>
              <a:rPr lang="en" sz="2600" dirty="0" err="1">
                <a:solidFill>
                  <a:schemeClr val="accent1"/>
                </a:solidFill>
                <a:latin typeface="Consolas"/>
                <a:ea typeface="Consolas"/>
                <a:cs typeface="Consolas"/>
                <a:sym typeface="Consolas"/>
              </a:rPr>
              <a:t>x:t</a:t>
            </a:r>
            <a:r>
              <a:rPr lang="en" sz="2600" dirty="0">
                <a:solidFill>
                  <a:schemeClr val="accent1"/>
                </a:solidFill>
                <a:latin typeface="Consolas"/>
                <a:ea typeface="Consolas"/>
                <a:cs typeface="Consolas"/>
                <a:sym typeface="Consolas"/>
              </a:rPr>
              <a:t> =&gt; e</a:t>
            </a:r>
          </a:p>
          <a:p>
            <a:pPr>
              <a:spcBef>
                <a:spcPts val="600"/>
              </a:spcBef>
              <a:buNone/>
            </a:pPr>
            <a:r>
              <a:rPr lang="en" sz="2600" dirty="0">
                <a:ea typeface="Calibri Regular" charset="0"/>
                <a:cs typeface="Calibri Regular" charset="0"/>
                <a:sym typeface="Shadows Into Light"/>
              </a:rPr>
              <a:t>(integer)     </a:t>
            </a:r>
            <a:r>
              <a:rPr lang="en-US" sz="2600" dirty="0">
                <a:ea typeface="Calibri Regular" charset="0"/>
                <a:cs typeface="Calibri Regular" charset="0"/>
                <a:sym typeface="Shadows Into Light"/>
              </a:rPr>
              <a:t>	</a:t>
            </a:r>
            <a:r>
              <a:rPr lang="en" sz="2600" dirty="0" err="1">
                <a:solidFill>
                  <a:schemeClr val="accent1"/>
                </a:solidFill>
                <a:latin typeface="Consolas"/>
                <a:ea typeface="Consolas"/>
                <a:cs typeface="Consolas"/>
                <a:sym typeface="Consolas"/>
              </a:rPr>
              <a:t>i</a:t>
            </a:r>
            <a:endParaRPr lang="en" sz="2600" dirty="0">
              <a:solidFill>
                <a:schemeClr val="accent1"/>
              </a:solidFill>
              <a:latin typeface="Consolas"/>
              <a:ea typeface="Consolas"/>
              <a:cs typeface="Consolas"/>
              <a:sym typeface="Consolas"/>
            </a:endParaRPr>
          </a:p>
          <a:p>
            <a:pPr>
              <a:spcBef>
                <a:spcPts val="600"/>
              </a:spcBef>
              <a:buNone/>
            </a:pPr>
            <a:r>
              <a:rPr lang="en" sz="2600" dirty="0">
                <a:ea typeface="Calibri Regular" charset="0"/>
                <a:cs typeface="Calibri Regular" charset="0"/>
                <a:sym typeface="Shadows Into Light"/>
              </a:rPr>
              <a:t>(variable)     </a:t>
            </a:r>
            <a:r>
              <a:rPr lang="en-US" sz="2600" dirty="0">
                <a:ea typeface="Calibri Regular" charset="0"/>
                <a:cs typeface="Calibri Regular" charset="0"/>
                <a:sym typeface="Shadows Into Light"/>
              </a:rPr>
              <a:t>	</a:t>
            </a:r>
            <a:r>
              <a:rPr lang="en" sz="2600" dirty="0">
                <a:solidFill>
                  <a:schemeClr val="accent1"/>
                </a:solidFill>
                <a:latin typeface="Consolas"/>
                <a:ea typeface="Consolas"/>
                <a:cs typeface="Consolas"/>
                <a:sym typeface="Consolas"/>
              </a:rPr>
              <a:t>x</a:t>
            </a:r>
          </a:p>
          <a:p>
            <a:pPr>
              <a:spcBef>
                <a:spcPts val="600"/>
              </a:spcBef>
              <a:buSzPct val="45833"/>
              <a:buNone/>
            </a:pPr>
            <a:r>
              <a:rPr lang="en" sz="2600" dirty="0">
                <a:ea typeface="Calibri Regular" charset="0"/>
                <a:cs typeface="Calibri Regular" charset="0"/>
                <a:sym typeface="Shadows Into Light"/>
              </a:rPr>
              <a:t>(type)       </a:t>
            </a:r>
            <a:r>
              <a:rPr lang="en-US" sz="2600" dirty="0">
                <a:ea typeface="Calibri Regular" charset="0"/>
                <a:cs typeface="Calibri Regular" charset="0"/>
                <a:sym typeface="Shadows Into Light"/>
              </a:rPr>
              <a:t>		</a:t>
            </a:r>
            <a:r>
              <a:rPr lang="en" sz="2600" dirty="0">
                <a:solidFill>
                  <a:schemeClr val="accent1"/>
                </a:solidFill>
                <a:latin typeface="Consolas"/>
                <a:ea typeface="Consolas"/>
                <a:cs typeface="Consolas"/>
                <a:sym typeface="Consolas"/>
              </a:rPr>
              <a:t>t  :=  </a:t>
            </a:r>
            <a:r>
              <a:rPr lang="en" sz="2600" dirty="0" err="1">
                <a:solidFill>
                  <a:schemeClr val="accent1"/>
                </a:solidFill>
                <a:latin typeface="Consolas"/>
                <a:ea typeface="Consolas"/>
                <a:cs typeface="Consolas"/>
                <a:sym typeface="Consolas"/>
              </a:rPr>
              <a:t>int</a:t>
            </a:r>
            <a:r>
              <a:rPr lang="en" sz="2600" dirty="0">
                <a:solidFill>
                  <a:schemeClr val="accent1"/>
                </a:solidFill>
                <a:latin typeface="Consolas"/>
                <a:ea typeface="Consolas"/>
                <a:cs typeface="Consolas"/>
                <a:sym typeface="Consolas"/>
              </a:rPr>
              <a:t>  |  t1 -&gt; t2</a:t>
            </a:r>
          </a:p>
        </p:txBody>
      </p:sp>
      <p:sp>
        <p:nvSpPr>
          <p:cNvPr id="146" name="Shape 146"/>
          <p:cNvSpPr txBox="1"/>
          <p:nvPr/>
        </p:nvSpPr>
        <p:spPr>
          <a:xfrm>
            <a:off x="3884235" y="4421226"/>
            <a:ext cx="4137016" cy="1574459"/>
          </a:xfrm>
          <a:prstGeom prst="rect">
            <a:avLst/>
          </a:prstGeom>
          <a:noFill/>
          <a:ln w="19050" cap="flat" cmpd="sng">
            <a:solidFill>
              <a:srgbClr val="000000"/>
            </a:solidFill>
            <a:prstDash val="solid"/>
            <a:round/>
            <a:headEnd type="none" w="med" len="med"/>
            <a:tailEnd type="none" w="med" len="med"/>
          </a:ln>
        </p:spPr>
        <p:txBody>
          <a:bodyPr lIns="91425" tIns="91425" rIns="91425" bIns="91425" anchor="t" anchorCtr="0">
            <a:noAutofit/>
          </a:bodyPr>
          <a:lstStyle/>
          <a:p>
            <a:r>
              <a:rPr lang="en" sz="2600" dirty="0">
                <a:solidFill>
                  <a:schemeClr val="accent1"/>
                </a:solidFill>
                <a:latin typeface="Consolas"/>
                <a:ea typeface="Consolas"/>
                <a:cs typeface="Consolas"/>
                <a:sym typeface="Consolas"/>
              </a:rPr>
              <a:t>(</a:t>
            </a:r>
            <a:br>
              <a:rPr lang="en" sz="2600" dirty="0">
                <a:solidFill>
                  <a:schemeClr val="accent1"/>
                </a:solidFill>
                <a:latin typeface="Consolas"/>
                <a:ea typeface="Consolas"/>
                <a:cs typeface="Consolas"/>
                <a:sym typeface="Consolas"/>
              </a:rPr>
            </a:br>
            <a:r>
              <a:rPr lang="en" sz="2600" dirty="0">
                <a:solidFill>
                  <a:schemeClr val="accent1"/>
                </a:solidFill>
                <a:latin typeface="Consolas"/>
                <a:ea typeface="Consolas"/>
                <a:cs typeface="Consolas"/>
                <a:sym typeface="Consolas"/>
              </a:rPr>
              <a:t>   </a:t>
            </a:r>
            <a:r>
              <a:rPr lang="en" sz="2600" dirty="0" err="1">
                <a:solidFill>
                  <a:schemeClr val="accent1"/>
                </a:solidFill>
                <a:latin typeface="Consolas"/>
                <a:ea typeface="Consolas"/>
                <a:cs typeface="Consolas"/>
                <a:sym typeface="Consolas"/>
              </a:rPr>
              <a:t>λ</a:t>
            </a:r>
            <a:r>
              <a:rPr lang="en" sz="2600" dirty="0">
                <a:solidFill>
                  <a:schemeClr val="accent1"/>
                </a:solidFill>
                <a:latin typeface="Consolas"/>
                <a:ea typeface="Consolas"/>
                <a:cs typeface="Consolas"/>
                <a:sym typeface="Consolas"/>
              </a:rPr>
              <a:t> </a:t>
            </a:r>
            <a:r>
              <a:rPr lang="en" sz="2600" dirty="0" err="1">
                <a:solidFill>
                  <a:schemeClr val="accent1"/>
                </a:solidFill>
                <a:latin typeface="Consolas"/>
                <a:ea typeface="Consolas"/>
                <a:cs typeface="Consolas"/>
                <a:sym typeface="Consolas"/>
              </a:rPr>
              <a:t>x:int</a:t>
            </a:r>
            <a:r>
              <a:rPr lang="en" sz="2600" dirty="0">
                <a:solidFill>
                  <a:schemeClr val="accent1"/>
                </a:solidFill>
                <a:latin typeface="Consolas"/>
                <a:ea typeface="Consolas"/>
                <a:cs typeface="Consolas"/>
                <a:sym typeface="Consolas"/>
              </a:rPr>
              <a:t> =&gt; (x + 1)</a:t>
            </a:r>
            <a:br>
              <a:rPr lang="en" sz="2600" dirty="0">
                <a:solidFill>
                  <a:schemeClr val="accent1"/>
                </a:solidFill>
                <a:latin typeface="Consolas"/>
                <a:ea typeface="Consolas"/>
                <a:cs typeface="Consolas"/>
                <a:sym typeface="Consolas"/>
              </a:rPr>
            </a:br>
            <a:r>
              <a:rPr lang="en" sz="2600" dirty="0">
                <a:solidFill>
                  <a:schemeClr val="accent1"/>
                </a:solidFill>
                <a:latin typeface="Consolas"/>
                <a:ea typeface="Consolas"/>
                <a:cs typeface="Consolas"/>
                <a:sym typeface="Consolas"/>
              </a:rPr>
              <a:t>) (42)</a:t>
            </a:r>
          </a:p>
        </p:txBody>
      </p:sp>
      <p:sp>
        <p:nvSpPr>
          <p:cNvPr id="147" name="Shape 147"/>
          <p:cNvSpPr txBox="1"/>
          <p:nvPr/>
        </p:nvSpPr>
        <p:spPr>
          <a:xfrm>
            <a:off x="547396" y="4853576"/>
            <a:ext cx="3445870" cy="910618"/>
          </a:xfrm>
          <a:prstGeom prst="rect">
            <a:avLst/>
          </a:prstGeom>
          <a:noFill/>
          <a:ln>
            <a:noFill/>
          </a:ln>
        </p:spPr>
        <p:txBody>
          <a:bodyPr lIns="91425" tIns="91425" rIns="91425" bIns="91425" anchor="t" anchorCtr="0">
            <a:noAutofit/>
          </a:bodyPr>
          <a:lstStyle/>
          <a:p>
            <a:pPr algn="ctr"/>
            <a:r>
              <a:rPr lang="en" sz="2800" dirty="0">
                <a:solidFill>
                  <a:srgbClr val="1C4587"/>
                </a:solidFill>
                <a:latin typeface="+mn-lt"/>
                <a:ea typeface="Calibri Regular" charset="0"/>
                <a:cs typeface="Calibri Regular" charset="0"/>
                <a:sym typeface="Shadows Into Light"/>
              </a:rPr>
              <a:t>Example Program:</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47" grpId="0"/>
    </p:bldLst>
  </p:timing>
</p:sld>
</file>

<file path=ppt/theme/theme1.xml><?xml version="1.0" encoding="utf-8"?>
<a:theme xmlns:a="http://schemas.openxmlformats.org/drawingml/2006/main" name="NEW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EWTHEME" id="{BF59F219-E5A0-244D-B0D5-13F3E00E0B60}" vid="{271F1E8C-5450-4D4D-9211-6E3F581BAAF7}"/>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NEWTHEME</Template>
  <TotalTime>1201</TotalTime>
  <Words>17090</Words>
  <Application>Microsoft Office PowerPoint</Application>
  <PresentationFormat>On-screen Show (4:3)</PresentationFormat>
  <Paragraphs>1313</Paragraphs>
  <Slides>66</Slides>
  <Notes>66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Calibri Regular</vt:lpstr>
      <vt:lpstr>Consolas</vt:lpstr>
      <vt:lpstr>Shadows Into Light</vt:lpstr>
      <vt:lpstr>NEWTHEME</vt:lpstr>
      <vt:lpstr>Type Systems</vt:lpstr>
      <vt:lpstr>Type Systems</vt:lpstr>
      <vt:lpstr>Motivation</vt:lpstr>
      <vt:lpstr>Type Systems</vt:lpstr>
      <vt:lpstr>What Is a Type?</vt:lpstr>
      <vt:lpstr>More Examples</vt:lpstr>
      <vt:lpstr>Abstraction</vt:lpstr>
      <vt:lpstr>What Is a Type?</vt:lpstr>
      <vt:lpstr>A Simple Typed Language</vt:lpstr>
      <vt:lpstr>QUIZ: Programs and Types</vt:lpstr>
      <vt:lpstr>QUIZ: Programs and Types</vt:lpstr>
      <vt:lpstr>The Next Steps</vt:lpstr>
      <vt:lpstr>Notation for Inference Rules</vt:lpstr>
      <vt:lpstr>From English to Inference Rule</vt:lpstr>
      <vt:lpstr>From English to Inference Rule</vt:lpstr>
      <vt:lpstr>From English to Inference Rule</vt:lpstr>
      <vt:lpstr>Notation for Inference Rules</vt:lpstr>
      <vt:lpstr>Rules for Integers</vt:lpstr>
      <vt:lpstr>Rules for Integers</vt:lpstr>
      <vt:lpstr>Example: 1 + 2</vt:lpstr>
      <vt:lpstr>A Problem</vt:lpstr>
      <vt:lpstr>A Solution</vt:lpstr>
      <vt:lpstr>Type Environments</vt:lpstr>
      <vt:lpstr>Modified Rules</vt:lpstr>
      <vt:lpstr>A New Rule</vt:lpstr>
      <vt:lpstr>Rules for Functions</vt:lpstr>
      <vt:lpstr>All Rules Together</vt:lpstr>
      <vt:lpstr>Type Derivations: Example</vt:lpstr>
      <vt:lpstr>Type Derivations: Example</vt:lpstr>
      <vt:lpstr>QUIZ: Type Derivations</vt:lpstr>
      <vt:lpstr>QUIZ: Type Derivations</vt:lpstr>
      <vt:lpstr>Back to the Original Example</vt:lpstr>
      <vt:lpstr>A More Complex Rule</vt:lpstr>
      <vt:lpstr>Soundness</vt:lpstr>
      <vt:lpstr>Comments on Soundness</vt:lpstr>
      <vt:lpstr>Comments on Soundness</vt:lpstr>
      <vt:lpstr>Constraints</vt:lpstr>
      <vt:lpstr>Another Example</vt:lpstr>
      <vt:lpstr>Type Checking Algorithm</vt:lpstr>
      <vt:lpstr>Global Analysis</vt:lpstr>
      <vt:lpstr>Example: Global Analysis</vt:lpstr>
      <vt:lpstr>Local Analysis</vt:lpstr>
      <vt:lpstr>Example: Local Analysis</vt:lpstr>
      <vt:lpstr>Global vs. Local Analysis</vt:lpstr>
      <vt:lpstr>QUIZ: Properties of Type Systems</vt:lpstr>
      <vt:lpstr>QUIZ: Properties of Type Systems</vt:lpstr>
      <vt:lpstr>QUIZ: Properties of Type Systems</vt:lpstr>
      <vt:lpstr>Static Analyses Using Type Rules</vt:lpstr>
      <vt:lpstr>An Example: The Rule of Signs</vt:lpstr>
      <vt:lpstr>Abstract Values</vt:lpstr>
      <vt:lpstr>QUIZ: Example Rules</vt:lpstr>
      <vt:lpstr>QUIZ: Example Rules</vt:lpstr>
      <vt:lpstr>A Problem</vt:lpstr>
      <vt:lpstr>QUIZ: More Example Rules</vt:lpstr>
      <vt:lpstr>QUIZ: More Example Rules</vt:lpstr>
      <vt:lpstr>Flow Insensitivity</vt:lpstr>
      <vt:lpstr>Comments on Flow Insensitivity</vt:lpstr>
      <vt:lpstr>Flow Sensitivity</vt:lpstr>
      <vt:lpstr>Comments on Flow Sensitivity</vt:lpstr>
      <vt:lpstr>Path Sensitivity</vt:lpstr>
      <vt:lpstr>Comments on Path Sensitivity</vt:lpstr>
      <vt:lpstr>QUIZ: Flow and Path Sensitivity</vt:lpstr>
      <vt:lpstr>QUIZ: Flow and Path Sensitivity</vt:lpstr>
      <vt:lpstr>QUIZ: Flow and Path Sensitivity</vt:lpstr>
      <vt:lpstr>Summary</vt:lpstr>
      <vt:lpstr>What Have We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Systems</dc:title>
  <cp:lastModifiedBy>Christopher</cp:lastModifiedBy>
  <cp:revision>158</cp:revision>
  <cp:lastPrinted>2016-12-30T06:39:12Z</cp:lastPrinted>
  <dcterms:modified xsi:type="dcterms:W3CDTF">2021-05-01T14:18:00Z</dcterms:modified>
</cp:coreProperties>
</file>