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363" r:id="rId3"/>
    <p:sldId id="364" r:id="rId4"/>
    <p:sldId id="365" r:id="rId5"/>
    <p:sldId id="359" r:id="rId6"/>
    <p:sldId id="360" r:id="rId7"/>
    <p:sldId id="367" r:id="rId8"/>
    <p:sldId id="368" r:id="rId9"/>
    <p:sldId id="396" r:id="rId10"/>
    <p:sldId id="369" r:id="rId11"/>
    <p:sldId id="370" r:id="rId12"/>
    <p:sldId id="372" r:id="rId13"/>
    <p:sldId id="373" r:id="rId14"/>
    <p:sldId id="397" r:id="rId15"/>
    <p:sldId id="375" r:id="rId16"/>
    <p:sldId id="398" r:id="rId17"/>
    <p:sldId id="399" r:id="rId18"/>
    <p:sldId id="408" r:id="rId19"/>
    <p:sldId id="382" r:id="rId20"/>
    <p:sldId id="401" r:id="rId21"/>
    <p:sldId id="402" r:id="rId22"/>
    <p:sldId id="403" r:id="rId23"/>
    <p:sldId id="386" r:id="rId24"/>
    <p:sldId id="404" r:id="rId25"/>
    <p:sldId id="405" r:id="rId26"/>
    <p:sldId id="383" r:id="rId27"/>
    <p:sldId id="406" r:id="rId28"/>
    <p:sldId id="407" r:id="rId29"/>
    <p:sldId id="388" r:id="rId30"/>
    <p:sldId id="390" r:id="rId31"/>
    <p:sldId id="391" r:id="rId32"/>
    <p:sldId id="400" r:id="rId33"/>
    <p:sldId id="392" r:id="rId34"/>
    <p:sldId id="393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ik, Mayur H" initials="NMH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05"/>
    <p:restoredTop sz="72583" autoAdjust="0"/>
  </p:normalViewPr>
  <p:slideViewPr>
    <p:cSldViewPr snapToGrid="0" snapToObjects="1">
      <p:cViewPr>
        <p:scale>
          <a:sx n="60" d="100"/>
          <a:sy n="60" d="100"/>
        </p:scale>
        <p:origin x="2552" y="8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641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5" d="100"/>
          <a:sy n="95" d="100"/>
        </p:scale>
        <p:origin x="3720" y="19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commentAuthors" Target="commentAuthors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452C0-9490-9443-A990-B59F575527F7}" type="datetimeFigureOut">
              <a:rPr lang="en-US" smtClean="0"/>
              <a:t>1/21/17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240" y="685800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3657600"/>
            <a:ext cx="5486400" cy="50292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B18EB-5D7C-5C41-915F-A72C0DD2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49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Relationship Id="rId3" Type="http://schemas.openxmlformats.org/officeDocument/2006/relationships/hyperlink" Target="http://developer.android.com/tools/help/monkey.html" TargetMode="Externa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Relationship Id="rId3" Type="http://schemas.openxmlformats.org/officeDocument/2006/relationships/hyperlink" Target="http://research.microsoft.com/en-us/projects/cuzz/" TargetMode="Externa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Relationship Id="rId3" Type="http://schemas.openxmlformats.org/officeDocument/2006/relationships/hyperlink" Target="http://research.microsoft.com/pubs/118655/asplos277-pct.pdf" TargetMode="Externa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Relationship Id="rId3" Type="http://schemas.openxmlformats.org/officeDocument/2006/relationships/hyperlink" Target="https://en.wikipedia.org/wiki/Infinite_monkey_theorem" TargetMode="Externa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ftp.cs.wisc.edu/par-distr-sys/technical_papers/fuzz.pdf" TargetMode="External"/><Relationship Id="rId4" Type="http://schemas.openxmlformats.org/officeDocument/2006/relationships/hyperlink" Target="http://ftp.cs.wisc.edu/paradyn/technical_papers/fuzz-revisited.pdf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685800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just"/>
            <a:r>
              <a:rPr lang="en-US" sz="1000" dirty="0" smtClean="0">
                <a:solidFill>
                  <a:srgbClr val="FF0000"/>
                </a:solidFill>
                <a:ea typeface="Times New Roman" charset="0"/>
                <a:cs typeface="Times New Roman" charset="0"/>
              </a:rPr>
              <a:t>{HEADSHOT}</a:t>
            </a:r>
            <a:endParaRPr lang="en-US" sz="1000" dirty="0">
              <a:solidFill>
                <a:srgbClr val="FF0000"/>
              </a:solidFill>
              <a:ea typeface="Times New Roman" charset="0"/>
              <a:cs typeface="Times New Roman" charset="0"/>
            </a:endParaRPr>
          </a:p>
          <a:p>
            <a:pPr lvl="0" algn="just">
              <a:buClr>
                <a:schemeClr val="dk1"/>
              </a:buClr>
              <a:buSzPct val="91666"/>
            </a:pPr>
            <a:endParaRPr lang="en-US" sz="1000" dirty="0">
              <a:solidFill>
                <a:schemeClr val="dk1"/>
              </a:solidFill>
              <a:ea typeface="Times New Roman" charset="0"/>
              <a:cs typeface="Times New Roman" charset="0"/>
            </a:endParaRPr>
          </a:p>
          <a:p>
            <a:pPr lvl="0" algn="just">
              <a:buClr>
                <a:schemeClr val="dk1"/>
              </a:buClr>
              <a:buSzPct val="91666"/>
            </a:pPr>
            <a:r>
              <a:rPr lang="en-US" sz="1000" dirty="0">
                <a:solidFill>
                  <a:schemeClr val="dk1"/>
                </a:solidFill>
                <a:ea typeface="Times New Roman" charset="0"/>
                <a:cs typeface="Times New Roman" charset="0"/>
              </a:rPr>
              <a:t>In the lesson on introduction to testing, we learned about the virtues of automated </a:t>
            </a:r>
            <a:r>
              <a:rPr lang="en-US" sz="1000" dirty="0" smtClean="0">
                <a:solidFill>
                  <a:schemeClr val="dk1"/>
                </a:solidFill>
                <a:ea typeface="Times New Roman" charset="0"/>
                <a:cs typeface="Times New Roman" charset="0"/>
              </a:rPr>
              <a:t>testing: it </a:t>
            </a:r>
            <a:r>
              <a:rPr lang="en-US" sz="1000" dirty="0">
                <a:solidFill>
                  <a:schemeClr val="dk1"/>
                </a:solidFill>
                <a:ea typeface="Times New Roman" charset="0"/>
                <a:cs typeface="Times New Roman" charset="0"/>
              </a:rPr>
              <a:t>helps find bugs quickly, and it does not require writing or maintaining tests.</a:t>
            </a:r>
          </a:p>
          <a:p>
            <a:pPr lvl="0" algn="just">
              <a:buClr>
                <a:schemeClr val="dk1"/>
              </a:buClr>
              <a:buSzPct val="91666"/>
            </a:pPr>
            <a:endParaRPr lang="en-US" sz="1000" dirty="0">
              <a:solidFill>
                <a:schemeClr val="dk1"/>
              </a:solidFill>
              <a:ea typeface="Times New Roman" charset="0"/>
              <a:cs typeface="Times New Roman" charset="0"/>
            </a:endParaRPr>
          </a:p>
          <a:p>
            <a:pPr lvl="0" algn="just">
              <a:buClr>
                <a:schemeClr val="dk1"/>
              </a:buClr>
              <a:buSzPct val="91666"/>
            </a:pPr>
            <a:r>
              <a:rPr lang="en-US" sz="1000" dirty="0">
                <a:solidFill>
                  <a:schemeClr val="dk1"/>
                </a:solidFill>
                <a:ea typeface="Times New Roman" charset="0"/>
                <a:cs typeface="Times New Roman" charset="0"/>
              </a:rPr>
              <a:t>In this lesson, we will learn about one specific paradigm for automated testing: random </a:t>
            </a:r>
            <a:r>
              <a:rPr lang="en-US" sz="1000" dirty="0" smtClean="0">
                <a:solidFill>
                  <a:schemeClr val="dk1"/>
                </a:solidFill>
                <a:ea typeface="Times New Roman" charset="0"/>
                <a:cs typeface="Times New Roman" charset="0"/>
              </a:rPr>
              <a:t>testing. We’ll </a:t>
            </a:r>
            <a:r>
              <a:rPr lang="en-US" sz="1000" dirty="0">
                <a:solidFill>
                  <a:schemeClr val="dk1"/>
                </a:solidFill>
                <a:ea typeface="Times New Roman" charset="0"/>
                <a:cs typeface="Times New Roman" charset="0"/>
              </a:rPr>
              <a:t>see some of the theory behind why random testing works.</a:t>
            </a:r>
          </a:p>
          <a:p>
            <a:pPr lvl="0" algn="just">
              <a:buClr>
                <a:schemeClr val="dk1"/>
              </a:buClr>
              <a:buSzPct val="91666"/>
            </a:pPr>
            <a:r>
              <a:rPr lang="en-US" sz="1000" dirty="0">
                <a:solidFill>
                  <a:schemeClr val="dk1"/>
                </a:solidFill>
                <a:ea typeface="Times New Roman" charset="0"/>
                <a:cs typeface="Times New Roman" charset="0"/>
              </a:rPr>
              <a:t>We’ll also see some of the historical attempts at using random testing, where they went wrong, and the lessons we can learn from these attempts.</a:t>
            </a:r>
          </a:p>
          <a:p>
            <a:pPr lvl="0" algn="just">
              <a:buClr>
                <a:schemeClr val="dk1"/>
              </a:buClr>
              <a:buSzPct val="91666"/>
            </a:pPr>
            <a:endParaRPr lang="en-US" sz="1000" dirty="0">
              <a:solidFill>
                <a:schemeClr val="dk1"/>
              </a:solidFill>
              <a:ea typeface="Times New Roman" charset="0"/>
              <a:cs typeface="Times New Roman" charset="0"/>
            </a:endParaRPr>
          </a:p>
          <a:p>
            <a:pPr lvl="0" algn="just">
              <a:buClr>
                <a:schemeClr val="dk1"/>
              </a:buClr>
              <a:buSzPct val="91666"/>
            </a:pPr>
            <a:r>
              <a:rPr lang="en-US" sz="1000" dirty="0">
                <a:solidFill>
                  <a:schemeClr val="dk1"/>
                </a:solidFill>
                <a:ea typeface="Times New Roman" charset="0"/>
                <a:cs typeface="Times New Roman" charset="0"/>
              </a:rPr>
              <a:t>Most importantly, we will demonstrate applications of random testing in the emerging domains of mobile apps and multi-threaded </a:t>
            </a:r>
            <a:r>
              <a:rPr lang="en-US" sz="1000" dirty="0" smtClean="0">
                <a:solidFill>
                  <a:schemeClr val="dk1"/>
                </a:solidFill>
                <a:ea typeface="Times New Roman" charset="0"/>
                <a:cs typeface="Times New Roman" charset="0"/>
              </a:rPr>
              <a:t>programs.  We </a:t>
            </a:r>
            <a:r>
              <a:rPr lang="en-US" sz="1000" dirty="0">
                <a:solidFill>
                  <a:schemeClr val="dk1"/>
                </a:solidFill>
                <a:ea typeface="Times New Roman" charset="0"/>
                <a:cs typeface="Times New Roman" charset="0"/>
              </a:rPr>
              <a:t>will look at random testing in action in two different tools</a:t>
            </a:r>
            <a:r>
              <a:rPr lang="en-US" sz="1000" dirty="0" smtClean="0">
                <a:solidFill>
                  <a:schemeClr val="dk1"/>
                </a:solidFill>
                <a:ea typeface="Times New Roman" charset="0"/>
                <a:cs typeface="Times New Roman" charset="0"/>
              </a:rPr>
              <a:t>:</a:t>
            </a:r>
          </a:p>
          <a:p>
            <a:pPr lvl="0" algn="just">
              <a:buClr>
                <a:schemeClr val="dk1"/>
              </a:buClr>
              <a:buSzPct val="91666"/>
            </a:pPr>
            <a:endParaRPr lang="en-US" sz="1000" dirty="0">
              <a:solidFill>
                <a:schemeClr val="dk1"/>
              </a:solidFill>
              <a:ea typeface="Times New Roman" charset="0"/>
              <a:cs typeface="Times New Roman" charset="0"/>
            </a:endParaRPr>
          </a:p>
          <a:p>
            <a:pPr marL="457200" lvl="0" indent="-304800" algn="just">
              <a:buClr>
                <a:schemeClr val="dk1"/>
              </a:buClr>
              <a:buSzPct val="100000"/>
              <a:buChar char="-"/>
            </a:pPr>
            <a:r>
              <a:rPr lang="en-US" sz="1000" dirty="0">
                <a:solidFill>
                  <a:schemeClr val="dk1"/>
                </a:solidFill>
                <a:ea typeface="Times New Roman" charset="0"/>
                <a:cs typeface="Times New Roman" charset="0"/>
              </a:rPr>
              <a:t>the Monkey tool from Google for testing Android apps,</a:t>
            </a:r>
          </a:p>
          <a:p>
            <a:pPr marL="457200" lvl="0" indent="-304800" algn="just">
              <a:buClr>
                <a:schemeClr val="dk1"/>
              </a:buClr>
              <a:buSzPct val="100000"/>
              <a:buChar char="-"/>
            </a:pPr>
            <a:r>
              <a:rPr lang="en-US" sz="1000" dirty="0">
                <a:solidFill>
                  <a:schemeClr val="dk1"/>
                </a:solidFill>
                <a:ea typeface="Times New Roman" charset="0"/>
                <a:cs typeface="Times New Roman" charset="0"/>
              </a:rPr>
              <a:t>and the </a:t>
            </a:r>
            <a:r>
              <a:rPr lang="en-US" sz="1000" dirty="0" err="1">
                <a:solidFill>
                  <a:schemeClr val="dk1"/>
                </a:solidFill>
                <a:ea typeface="Times New Roman" charset="0"/>
                <a:cs typeface="Times New Roman" charset="0"/>
              </a:rPr>
              <a:t>Cuzz</a:t>
            </a:r>
            <a:r>
              <a:rPr lang="en-US" sz="1000" dirty="0">
                <a:solidFill>
                  <a:schemeClr val="dk1"/>
                </a:solidFill>
                <a:ea typeface="Times New Roman" charset="0"/>
                <a:cs typeface="Times New Roman" charset="0"/>
              </a:rPr>
              <a:t> tool from Microsoft for testing multi-threaded programs.</a:t>
            </a:r>
          </a:p>
          <a:p>
            <a:pPr lvl="0" algn="just">
              <a:buClr>
                <a:schemeClr val="dk1"/>
              </a:buClr>
              <a:buSzPct val="91666"/>
            </a:pPr>
            <a:endParaRPr lang="en-US" sz="1000" dirty="0">
              <a:solidFill>
                <a:schemeClr val="dk1"/>
              </a:solidFill>
              <a:ea typeface="Times New Roman" charset="0"/>
              <a:cs typeface="Times New Roman" charset="0"/>
            </a:endParaRPr>
          </a:p>
          <a:p>
            <a:pPr lvl="0" algn="just">
              <a:buClr>
                <a:schemeClr val="dk1"/>
              </a:buClr>
              <a:buSzPct val="91666"/>
            </a:pPr>
            <a:r>
              <a:rPr lang="en-US" sz="1000" dirty="0">
                <a:solidFill>
                  <a:schemeClr val="dk1"/>
                </a:solidFill>
                <a:ea typeface="Times New Roman" charset="0"/>
                <a:cs typeface="Times New Roman" charset="0"/>
              </a:rPr>
              <a:t>Let’s begin with formulating precisely what we mean by “random testing.”</a:t>
            </a:r>
          </a:p>
          <a:p>
            <a:pPr lvl="0" algn="just">
              <a:buClr>
                <a:schemeClr val="dk1"/>
              </a:buClr>
              <a:buSzPct val="91666"/>
            </a:pPr>
            <a:endParaRPr lang="en-US" sz="1000" dirty="0">
              <a:solidFill>
                <a:srgbClr val="222222"/>
              </a:solidFill>
              <a:ea typeface="Times New Roman" charset="0"/>
              <a:cs typeface="Times New Roman" charset="0"/>
            </a:endParaRPr>
          </a:p>
          <a:p>
            <a:pPr lvl="0" algn="just">
              <a:buClr>
                <a:schemeClr val="dk1"/>
              </a:buClr>
              <a:buSzPct val="91666"/>
            </a:pPr>
            <a:endParaRPr lang="en-US" sz="1000" dirty="0">
              <a:solidFill>
                <a:schemeClr val="dk1"/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B18EB-5D7C-5C41-915F-A72C0DD2FE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954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685800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just"/>
            <a:r>
              <a:rPr lang="en-US" sz="1000" dirty="0"/>
              <a:t>Generating a single event is not enough to test realistic mobile </a:t>
            </a:r>
            <a:r>
              <a:rPr lang="en-US" sz="1000" dirty="0" smtClean="0"/>
              <a:t>apps.  Typically</a:t>
            </a:r>
            <a:r>
              <a:rPr lang="en-US" sz="1000" dirty="0"/>
              <a:t>, a sequence of such events is needed to sufficiently test the app’s </a:t>
            </a:r>
            <a:r>
              <a:rPr lang="en-US" sz="1000" dirty="0" smtClean="0"/>
              <a:t>functionality.  Therefore</a:t>
            </a:r>
            <a:r>
              <a:rPr lang="en-US" sz="1000" dirty="0"/>
              <a:t>, the Monkey tool is typically used to generate a sequence of </a:t>
            </a:r>
            <a:r>
              <a:rPr lang="en-US" sz="1000" dirty="0" smtClean="0"/>
              <a:t>TOUCH events</a:t>
            </a:r>
            <a:r>
              <a:rPr lang="en-US" sz="1000" dirty="0"/>
              <a:t>, separated by a set amount of delay.</a:t>
            </a:r>
          </a:p>
          <a:p>
            <a:pPr lvl="0" algn="just"/>
            <a:endParaRPr lang="en-US" sz="1000" dirty="0"/>
          </a:p>
          <a:p>
            <a:pPr lvl="0" algn="just"/>
            <a:r>
              <a:rPr lang="en-US" sz="1000" dirty="0"/>
              <a:t>Here is a sequence of three such events that tests important functionality of our music player app.  The widgets clicked by these events are </a:t>
            </a:r>
            <a:r>
              <a:rPr lang="en-US" sz="1000" dirty="0" smtClean="0"/>
              <a:t>highlighted.</a:t>
            </a:r>
          </a:p>
          <a:p>
            <a:pPr lvl="0" algn="just"/>
            <a:endParaRPr lang="en-US" sz="1000" dirty="0" smtClean="0"/>
          </a:p>
          <a:p>
            <a:pPr marL="171450" lvl="0" indent="-171450" algn="just">
              <a:buFontTx/>
              <a:buChar char="-"/>
            </a:pPr>
            <a:r>
              <a:rPr lang="en-US" sz="1000" dirty="0" smtClean="0"/>
              <a:t>The </a:t>
            </a:r>
            <a:r>
              <a:rPr lang="en-US" sz="1000" dirty="0"/>
              <a:t>first TOUCH event clicks the eject button on the main screen, which pops up a dialog box where the user can either </a:t>
            </a:r>
            <a:r>
              <a:rPr lang="en-US" sz="1000" dirty="0" smtClean="0"/>
              <a:t>enter the </a:t>
            </a:r>
            <a:r>
              <a:rPr lang="en-US" sz="1000" dirty="0"/>
              <a:t>location of an audio file to play, or use the default one </a:t>
            </a:r>
            <a:r>
              <a:rPr lang="en-US" sz="1000" dirty="0" smtClean="0"/>
              <a:t>shown.</a:t>
            </a:r>
          </a:p>
          <a:p>
            <a:pPr marL="171450" lvl="0" indent="-171450" algn="just">
              <a:buFontTx/>
              <a:buChar char="-"/>
            </a:pPr>
            <a:r>
              <a:rPr lang="en-US" sz="1000" dirty="0" smtClean="0"/>
              <a:t>The </a:t>
            </a:r>
            <a:r>
              <a:rPr lang="en-US" sz="1000" dirty="0"/>
              <a:t>second TOUCH event clicks the play button of the dialog box, which causes the app to return to the main screen and start playing the audio </a:t>
            </a:r>
            <a:r>
              <a:rPr lang="en-US" sz="1000" dirty="0" smtClean="0"/>
              <a:t>file. </a:t>
            </a:r>
          </a:p>
          <a:p>
            <a:pPr marL="171450" lvl="0" indent="-171450" algn="just">
              <a:buFontTx/>
              <a:buChar char="-"/>
            </a:pPr>
            <a:r>
              <a:rPr lang="en-US" sz="1000" dirty="0" smtClean="0"/>
              <a:t>The </a:t>
            </a:r>
            <a:r>
              <a:rPr lang="en-US" sz="1000" dirty="0"/>
              <a:t>third TOUCH event clicks the stop button on the main screen, which stops playing the audio file.</a:t>
            </a:r>
          </a:p>
          <a:p>
            <a:pPr lvl="0" algn="just"/>
            <a:endParaRPr lang="en-US" sz="1000" dirty="0"/>
          </a:p>
          <a:p>
            <a:pPr lvl="0" algn="just"/>
            <a:r>
              <a:rPr lang="en-US" sz="1000" dirty="0"/>
              <a:t>In summary, such multiple-input events allow us to ensure that the app correctly handles any sequence of touch events that it might </a:t>
            </a:r>
            <a:r>
              <a:rPr lang="en-US" sz="1000" dirty="0" smtClean="0"/>
              <a:t>receive.  It </a:t>
            </a:r>
            <a:r>
              <a:rPr lang="en-US" sz="1000" dirty="0"/>
              <a:t>further lets us ensure that the app continues to react correctly even with different amounts of delay between the events.</a:t>
            </a:r>
          </a:p>
          <a:p>
            <a:pPr lvl="0" algn="just">
              <a:spcBef>
                <a:spcPts val="0"/>
              </a:spcBef>
              <a:buNone/>
            </a:pPr>
            <a:endParaRPr lang="en-US" sz="1000" dirty="0"/>
          </a:p>
          <a:p>
            <a:pPr algn="just"/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B18EB-5D7C-5C41-915F-A72C0DD2FE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44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685800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just"/>
            <a:r>
              <a:rPr lang="en-US" sz="1000" dirty="0"/>
              <a:t>A common kind of input to mobile apps is </a:t>
            </a:r>
            <a:r>
              <a:rPr lang="en-US" sz="1000" dirty="0" smtClean="0"/>
              <a:t>gestures.  By </a:t>
            </a:r>
            <a:r>
              <a:rPr lang="en-US" sz="1000" dirty="0"/>
              <a:t>generating a sequence of TOUCH events, random testing can generate arbitrary gestures.</a:t>
            </a:r>
          </a:p>
          <a:p>
            <a:pPr lvl="0" algn="just"/>
            <a:endParaRPr lang="en-US" sz="1000" dirty="0"/>
          </a:p>
          <a:p>
            <a:pPr lvl="0" algn="just"/>
            <a:r>
              <a:rPr lang="en-US" sz="1000" dirty="0"/>
              <a:t>A simple gesture consists of a DOWN event at a pixel (x1,y1) (to simulate putting one’s finger down on the display</a:t>
            </a:r>
            <a:r>
              <a:rPr lang="en-US" sz="1000" dirty="0" smtClean="0"/>
              <a:t>), then </a:t>
            </a:r>
            <a:r>
              <a:rPr lang="en-US" sz="1000" dirty="0"/>
              <a:t>a MOVE event from (x1,y1) to a second pixel (x2,y2) (to simulate dragging one’s finger across the display</a:t>
            </a:r>
            <a:r>
              <a:rPr lang="en-US" sz="1000" dirty="0" smtClean="0"/>
              <a:t>), followed </a:t>
            </a:r>
            <a:r>
              <a:rPr lang="en-US" sz="1000" dirty="0"/>
              <a:t>by an UP event at pixel (x2,y2) (to simulate removing one’s finger from the display).</a:t>
            </a:r>
          </a:p>
          <a:p>
            <a:pPr lvl="0" algn="just"/>
            <a:endParaRPr lang="en-US" sz="1000" dirty="0"/>
          </a:p>
          <a:p>
            <a:pPr lvl="0" algn="just"/>
            <a:r>
              <a:rPr lang="en-US" sz="1000" dirty="0"/>
              <a:t>The ability to generate gestures greatly expands the space of possible tests we can run on mobile </a:t>
            </a:r>
            <a:r>
              <a:rPr lang="en-US" sz="1000" dirty="0" smtClean="0"/>
              <a:t>apps.  For </a:t>
            </a:r>
            <a:r>
              <a:rPr lang="en-US" sz="1000" dirty="0"/>
              <a:t>example, we can test the drag-to-unlock functionality of an iPhone </a:t>
            </a:r>
            <a:r>
              <a:rPr lang="en-US" sz="1000" dirty="0" smtClean="0"/>
              <a:t>or </a:t>
            </a:r>
            <a:r>
              <a:rPr lang="en-US" sz="1000" dirty="0"/>
              <a:t>the password entry feature of an Android phone.</a:t>
            </a:r>
          </a:p>
          <a:p>
            <a:pPr lvl="0" algn="just">
              <a:spcBef>
                <a:spcPts val="0"/>
              </a:spcBef>
              <a:buNone/>
            </a:pP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B18EB-5D7C-5C41-915F-A72C0DD2FE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046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685800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just"/>
            <a:r>
              <a:rPr lang="en-US" sz="1000" dirty="0"/>
              <a:t>Having seen some example inputs that the Monkey random testing tool can </a:t>
            </a:r>
            <a:r>
              <a:rPr lang="en-US" sz="1000" dirty="0" smtClean="0"/>
              <a:t>generate, let’s </a:t>
            </a:r>
            <a:r>
              <a:rPr lang="en-US" sz="1000" dirty="0"/>
              <a:t>outline a grammar that </a:t>
            </a:r>
            <a:r>
              <a:rPr lang="en-US" sz="1000" dirty="0" smtClean="0"/>
              <a:t>systematically characterizes </a:t>
            </a:r>
            <a:r>
              <a:rPr lang="en-US" sz="1000" dirty="0"/>
              <a:t>the possible inputs that the Monkey tool can generate.</a:t>
            </a:r>
          </a:p>
          <a:p>
            <a:pPr lvl="0" algn="just"/>
            <a:endParaRPr lang="en-US" sz="1000" dirty="0"/>
          </a:p>
          <a:p>
            <a:pPr lvl="0" algn="just"/>
            <a:r>
              <a:rPr lang="en-US" sz="1000" dirty="0"/>
              <a:t>Each test case, or input, is a sequence of some number of </a:t>
            </a:r>
            <a:r>
              <a:rPr lang="en-US" sz="1000" dirty="0" smtClean="0"/>
              <a:t>events.  One </a:t>
            </a:r>
            <a:r>
              <a:rPr lang="en-US" sz="1000" dirty="0"/>
              <a:t>kind of event that we covered is an action followed by x and y coordinates, which are picked randomly </a:t>
            </a:r>
            <a:r>
              <a:rPr lang="en-US" sz="1000" dirty="0" smtClean="0"/>
              <a:t>from predefined </a:t>
            </a:r>
            <a:r>
              <a:rPr lang="en-US" sz="1000" dirty="0"/>
              <a:t>ranges corresponding to the dimensions of the </a:t>
            </a:r>
            <a:r>
              <a:rPr lang="en-US" sz="1000" dirty="0" smtClean="0"/>
              <a:t>display.  Finally</a:t>
            </a:r>
            <a:r>
              <a:rPr lang="en-US" sz="1000" dirty="0"/>
              <a:t>, each action is randomly chosen to be a DOWN event, a MOVE event, or an UP event.</a:t>
            </a:r>
          </a:p>
          <a:p>
            <a:pPr lvl="0" algn="just"/>
            <a:endParaRPr lang="en-US" sz="1000" dirty="0"/>
          </a:p>
          <a:p>
            <a:pPr lvl="0" algn="just"/>
            <a:r>
              <a:rPr lang="en-US" sz="1000" dirty="0">
                <a:solidFill>
                  <a:schemeClr val="dk1"/>
                </a:solidFill>
              </a:rPr>
              <a:t>Visit the link in the instructor notes to learn more about the Monkey tool, such as the other kinds of events it can generate</a:t>
            </a:r>
            <a:r>
              <a:rPr lang="en-US" sz="1000" dirty="0" smtClean="0">
                <a:solidFill>
                  <a:schemeClr val="dk1"/>
                </a:solidFill>
              </a:rPr>
              <a:t>.</a:t>
            </a:r>
          </a:p>
          <a:p>
            <a:pPr lvl="0" algn="just"/>
            <a:endParaRPr lang="en-US" sz="1000" dirty="0">
              <a:solidFill>
                <a:schemeClr val="dk1"/>
              </a:solidFill>
            </a:endParaRPr>
          </a:p>
          <a:p>
            <a:pPr lvl="0" algn="just">
              <a:buClr>
                <a:schemeClr val="dk1"/>
              </a:buClr>
              <a:buSzPct val="91666"/>
            </a:pPr>
            <a:r>
              <a:rPr lang="en-US" sz="1000" u="sng" dirty="0">
                <a:solidFill>
                  <a:srgbClr val="FF0000"/>
                </a:solidFill>
                <a:hlinkClick r:id="rId3"/>
              </a:rPr>
              <a:t>http://developer.android.com/tools/help/monkey.html</a:t>
            </a:r>
          </a:p>
          <a:p>
            <a:pPr lvl="0" algn="just"/>
            <a:endParaRPr lang="en-US" sz="1000" dirty="0"/>
          </a:p>
          <a:p>
            <a:pPr lvl="0" algn="just"/>
            <a:r>
              <a:rPr lang="en-US" sz="1000" dirty="0"/>
              <a:t>Next, let’s do a quiz to understand how individual touch events and sequences of touch events that we discussed earlier are covered by this grammar.</a:t>
            </a:r>
          </a:p>
          <a:p>
            <a:pPr lvl="0" algn="just"/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B18EB-5D7C-5C41-915F-A72C0DD2FE1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950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685800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just"/>
            <a:r>
              <a:rPr lang="en-US" sz="1000" dirty="0">
                <a:solidFill>
                  <a:srgbClr val="FF0000"/>
                </a:solidFill>
              </a:rPr>
              <a:t>{QUIZ SLIDE}</a:t>
            </a:r>
          </a:p>
          <a:p>
            <a:pPr lvl="0" algn="just"/>
            <a:endParaRPr lang="en-US" sz="1000" dirty="0">
              <a:solidFill>
                <a:srgbClr val="FF0000"/>
              </a:solidFill>
            </a:endParaRPr>
          </a:p>
          <a:p>
            <a:pPr lvl="0" algn="just"/>
            <a:r>
              <a:rPr lang="en-US" sz="1000" dirty="0"/>
              <a:t>Using the grammar we just defined for Monkey, for this quiz you will provide the specification for TOUCH and MOTION events on a mobile device.</a:t>
            </a:r>
          </a:p>
          <a:p>
            <a:pPr lvl="0" algn="just"/>
            <a:endParaRPr lang="en-US" sz="1000" dirty="0"/>
          </a:p>
          <a:p>
            <a:pPr lvl="0" algn="just"/>
            <a:r>
              <a:rPr lang="en-US" sz="1000" dirty="0"/>
              <a:t>In the first box, write down the specification of a TOUCH event at the pixel (89,215) using a sequence of UP, MOVE, and/or DOWN statements.</a:t>
            </a:r>
          </a:p>
          <a:p>
            <a:pPr lvl="0" algn="just"/>
            <a:endParaRPr lang="en-US" sz="1000" dirty="0"/>
          </a:p>
          <a:p>
            <a:pPr lvl="0" algn="just"/>
            <a:r>
              <a:rPr lang="en-US" sz="1000" dirty="0"/>
              <a:t>In the second box, do the same for a MOTION gesture which starts at (89,215), moves up to (89,103), and then moves left to (37,103).</a:t>
            </a:r>
          </a:p>
          <a:p>
            <a:pPr lvl="0" algn="just"/>
            <a:endParaRPr lang="en-US" sz="1000" dirty="0"/>
          </a:p>
          <a:p>
            <a:pPr algn="just"/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B18EB-5D7C-5C41-915F-A72C0DD2FE1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228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685800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just"/>
            <a:r>
              <a:rPr lang="en-US" sz="1000" dirty="0">
                <a:solidFill>
                  <a:srgbClr val="FF0000"/>
                </a:solidFill>
              </a:rPr>
              <a:t>{SOLUTION SLIDE}</a:t>
            </a:r>
          </a:p>
          <a:p>
            <a:pPr lvl="0" algn="just"/>
            <a:endParaRPr lang="en-US" sz="1000" dirty="0">
              <a:solidFill>
                <a:srgbClr val="FF0000"/>
              </a:solidFill>
            </a:endParaRPr>
          </a:p>
          <a:p>
            <a:pPr lvl="0" algn="just">
              <a:buClr>
                <a:schemeClr val="dk1"/>
              </a:buClr>
              <a:buSzPct val="91666"/>
            </a:pPr>
            <a:r>
              <a:rPr lang="en-US" sz="1000" dirty="0">
                <a:solidFill>
                  <a:schemeClr val="dk1"/>
                </a:solidFill>
              </a:rPr>
              <a:t>A TOUCH event at a single pixel will be just a pair of DOWN and UP events at that </a:t>
            </a:r>
            <a:r>
              <a:rPr lang="en-US" sz="1000" dirty="0" smtClean="0">
                <a:solidFill>
                  <a:schemeClr val="dk1"/>
                </a:solidFill>
              </a:rPr>
              <a:t>pixel.  So </a:t>
            </a:r>
            <a:r>
              <a:rPr lang="en-US" sz="1000" dirty="0">
                <a:solidFill>
                  <a:schemeClr val="dk1"/>
                </a:solidFill>
              </a:rPr>
              <a:t>the answer to the first question is DOWN(89,215)  UP(89,215).</a:t>
            </a:r>
          </a:p>
          <a:p>
            <a:pPr lvl="0" algn="just">
              <a:buClr>
                <a:schemeClr val="dk1"/>
              </a:buClr>
              <a:buSzPct val="91666"/>
            </a:pPr>
            <a:endParaRPr lang="en-US" sz="1000" dirty="0">
              <a:solidFill>
                <a:schemeClr val="dk1"/>
              </a:solidFill>
            </a:endParaRPr>
          </a:p>
          <a:p>
            <a:pPr lvl="0" algn="just">
              <a:buClr>
                <a:schemeClr val="dk1"/>
              </a:buClr>
              <a:buSzPct val="91666"/>
            </a:pPr>
            <a:r>
              <a:rPr lang="en-US" sz="1000" dirty="0">
                <a:solidFill>
                  <a:schemeClr val="dk1"/>
                </a:solidFill>
              </a:rPr>
              <a:t>A MOTION event consists of a DOWN event at the start pixel, a sequence of MOVE events to each intermediate pixel along the path of </a:t>
            </a:r>
            <a:r>
              <a:rPr lang="en-US" sz="1000" dirty="0" smtClean="0">
                <a:solidFill>
                  <a:schemeClr val="dk1"/>
                </a:solidFill>
              </a:rPr>
              <a:t>motion, followed </a:t>
            </a:r>
            <a:r>
              <a:rPr lang="en-US" sz="1000" dirty="0">
                <a:solidFill>
                  <a:schemeClr val="dk1"/>
                </a:solidFill>
              </a:rPr>
              <a:t>by an UP event at the last pixel that we moved </a:t>
            </a:r>
            <a:r>
              <a:rPr lang="en-US" sz="1000" dirty="0" smtClean="0">
                <a:solidFill>
                  <a:schemeClr val="dk1"/>
                </a:solidFill>
              </a:rPr>
              <a:t>to.  In </a:t>
            </a:r>
            <a:r>
              <a:rPr lang="en-US" sz="1000" dirty="0">
                <a:solidFill>
                  <a:schemeClr val="dk1"/>
                </a:solidFill>
              </a:rPr>
              <a:t>this case, the answer to the second question is DOWN(89,215)  MOVE(89,103)  MOVE(37,103)  UP(37,103).</a:t>
            </a:r>
          </a:p>
          <a:p>
            <a:pPr lvl="0" algn="just">
              <a:buClr>
                <a:schemeClr val="dk1"/>
              </a:buClr>
              <a:buSzPct val="91666"/>
            </a:pPr>
            <a:endParaRPr lang="en-US" sz="1000" dirty="0">
              <a:solidFill>
                <a:schemeClr val="dk1"/>
              </a:solidFill>
            </a:endParaRPr>
          </a:p>
          <a:p>
            <a:pPr lvl="0" algn="just">
              <a:buClr>
                <a:schemeClr val="dk1"/>
              </a:buClr>
              <a:buSzPct val="91666"/>
            </a:pPr>
            <a:r>
              <a:rPr lang="en-US" sz="1000" dirty="0">
                <a:solidFill>
                  <a:schemeClr val="dk1"/>
                </a:solidFill>
              </a:rPr>
              <a:t>Because TOUCH and MOTION events are far more useful in practice than arbitrary DOWN, MOVE, and UP </a:t>
            </a:r>
            <a:r>
              <a:rPr lang="en-US" sz="1000" dirty="0" smtClean="0">
                <a:solidFill>
                  <a:schemeClr val="dk1"/>
                </a:solidFill>
              </a:rPr>
              <a:t>events, the </a:t>
            </a:r>
            <a:r>
              <a:rPr lang="en-US" sz="1000" dirty="0">
                <a:solidFill>
                  <a:schemeClr val="dk1"/>
                </a:solidFill>
              </a:rPr>
              <a:t>Monkey tool directly generates TOUCH and MOTION events as opposed to individual DOWN, MOVE, and UP </a:t>
            </a:r>
            <a:r>
              <a:rPr lang="en-US" sz="1000" dirty="0" smtClean="0">
                <a:solidFill>
                  <a:schemeClr val="dk1"/>
                </a:solidFill>
              </a:rPr>
              <a:t>events.  This </a:t>
            </a:r>
            <a:r>
              <a:rPr lang="en-US" sz="1000" dirty="0">
                <a:solidFill>
                  <a:schemeClr val="dk1"/>
                </a:solidFill>
              </a:rPr>
              <a:t>is a simple example of how the random testing paradigm can be adapted to a domain to bias it towards generating common inputs.</a:t>
            </a:r>
          </a:p>
          <a:p>
            <a:pPr lvl="0" algn="just">
              <a:buClr>
                <a:schemeClr val="dk1"/>
              </a:buClr>
              <a:buSzPct val="91666"/>
            </a:pP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B18EB-5D7C-5C41-915F-A72C0DD2FE1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03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685800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just">
              <a:buClr>
                <a:schemeClr val="dk1"/>
              </a:buClr>
              <a:buSzPct val="91666"/>
            </a:pPr>
            <a:r>
              <a:rPr lang="en-US" sz="1000" dirty="0"/>
              <a:t>Another important domain in which random testing is exceedingly useful is the testing of concurrent programs.</a:t>
            </a:r>
          </a:p>
          <a:p>
            <a:pPr lvl="0" algn="just">
              <a:buClr>
                <a:schemeClr val="dk1"/>
              </a:buClr>
              <a:buSzPct val="91666"/>
            </a:pPr>
            <a:endParaRPr lang="en-US" sz="1000" dirty="0"/>
          </a:p>
          <a:p>
            <a:pPr lvl="0" algn="just">
              <a:buClr>
                <a:schemeClr val="dk1"/>
              </a:buClr>
              <a:buSzPct val="91666"/>
            </a:pPr>
            <a:r>
              <a:rPr lang="en-US" sz="1000" dirty="0"/>
              <a:t>In a sequential program, a bug is triggered under a specific program input, and testing sequential programs is primarily </a:t>
            </a:r>
            <a:r>
              <a:rPr lang="en-US" sz="1000" dirty="0" smtClean="0"/>
              <a:t>concerned with </a:t>
            </a:r>
            <a:r>
              <a:rPr lang="en-US" sz="1000" dirty="0"/>
              <a:t>techniques to discover such an </a:t>
            </a:r>
            <a:r>
              <a:rPr lang="en-US" sz="1000" dirty="0" smtClean="0"/>
              <a:t>input.</a:t>
            </a:r>
            <a:endParaRPr lang="en-US" sz="1000" dirty="0"/>
          </a:p>
          <a:p>
            <a:pPr lvl="0" algn="just">
              <a:buClr>
                <a:schemeClr val="dk1"/>
              </a:buClr>
              <a:buSzPct val="91666"/>
            </a:pPr>
            <a:endParaRPr lang="en-US" sz="1000" dirty="0"/>
          </a:p>
          <a:p>
            <a:pPr lvl="0" algn="just">
              <a:buClr>
                <a:schemeClr val="dk1"/>
              </a:buClr>
              <a:buSzPct val="91666"/>
            </a:pPr>
            <a:r>
              <a:rPr lang="en-US" sz="1000" dirty="0" smtClean="0"/>
              <a:t>For </a:t>
            </a:r>
            <a:r>
              <a:rPr lang="en-US" sz="1000" dirty="0"/>
              <a:t>instance, consider the following sequential Java program that takes as input a File handle p and calls function </a:t>
            </a:r>
            <a:r>
              <a:rPr lang="en-US" sz="1000" dirty="0" err="1"/>
              <a:t>p.close</a:t>
            </a:r>
            <a:r>
              <a:rPr lang="en-US" sz="1000" dirty="0"/>
              <a:t>().</a:t>
            </a:r>
          </a:p>
          <a:p>
            <a:pPr lvl="0" algn="just">
              <a:buClr>
                <a:schemeClr val="dk1"/>
              </a:buClr>
              <a:buSzPct val="91666"/>
            </a:pPr>
            <a:endParaRPr lang="en-US" sz="1000" dirty="0"/>
          </a:p>
          <a:p>
            <a:pPr lvl="0" algn="just">
              <a:buClr>
                <a:schemeClr val="dk1"/>
              </a:buClr>
              <a:buSzPct val="91666"/>
            </a:pPr>
            <a:r>
              <a:rPr lang="en-US" sz="1000" dirty="0"/>
              <a:t>An input under which this program would crash is a null File handle.</a:t>
            </a:r>
          </a:p>
          <a:p>
            <a:pPr lvl="0" algn="just">
              <a:buClr>
                <a:schemeClr val="dk1"/>
              </a:buClr>
              <a:buSzPct val="91666"/>
            </a:pPr>
            <a:endParaRPr lang="en-US" sz="1000" dirty="0"/>
          </a:p>
          <a:p>
            <a:pPr lvl="0" algn="just">
              <a:buClr>
                <a:schemeClr val="dk1"/>
              </a:buClr>
              <a:buSzPct val="91666"/>
            </a:pPr>
            <a:r>
              <a:rPr lang="en-US" sz="1000" dirty="0"/>
              <a:t>We will learn about techniques that automatically discover such inputs later in the course.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B18EB-5D7C-5C41-915F-A72C0DD2FE1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733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685800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just">
              <a:buClr>
                <a:schemeClr val="dk1"/>
              </a:buClr>
              <a:buSzPct val="91666"/>
            </a:pPr>
            <a:r>
              <a:rPr lang="en-US" sz="1000" dirty="0"/>
              <a:t>Unlike a sequential program which consists of a single computation, a concurrent program consists of multiple threads </a:t>
            </a:r>
            <a:r>
              <a:rPr lang="en-US" sz="1000" dirty="0" smtClean="0"/>
              <a:t>of computation </a:t>
            </a:r>
            <a:r>
              <a:rPr lang="en-US" sz="1000" dirty="0"/>
              <a:t>that are executing simultaneously, and potentially interacting with each other.</a:t>
            </a:r>
          </a:p>
          <a:p>
            <a:pPr lvl="0" algn="just">
              <a:buClr>
                <a:schemeClr val="dk1"/>
              </a:buClr>
              <a:buSzPct val="91666"/>
            </a:pPr>
            <a:endParaRPr lang="en-US" sz="1000" dirty="0"/>
          </a:p>
          <a:p>
            <a:pPr lvl="0" algn="just">
              <a:buClr>
                <a:schemeClr val="dk1"/>
              </a:buClr>
              <a:buSzPct val="91666"/>
            </a:pPr>
            <a:r>
              <a:rPr lang="en-US" sz="1000" dirty="0"/>
              <a:t>In a concurrent program, a bug is triggered not only under a specific program input, but also under a specific thread schedule, </a:t>
            </a:r>
            <a:r>
              <a:rPr lang="en-US" sz="1000" dirty="0" smtClean="0"/>
              <a:t>which may </a:t>
            </a:r>
            <a:r>
              <a:rPr lang="en-US" sz="1000" dirty="0"/>
              <a:t>be viewed as the order in which the computation of different threads is </a:t>
            </a:r>
            <a:r>
              <a:rPr lang="en-US" sz="1000" dirty="0" smtClean="0"/>
              <a:t>executed.  The </a:t>
            </a:r>
            <a:r>
              <a:rPr lang="en-US" sz="1000" dirty="0"/>
              <a:t>thread schedule is typically dictated by the scheduler of the underlying operating system, and is non-deterministic across </a:t>
            </a:r>
            <a:r>
              <a:rPr lang="en-US" sz="1000" dirty="0" smtClean="0"/>
              <a:t>different runs </a:t>
            </a:r>
            <a:r>
              <a:rPr lang="en-US" sz="1000" dirty="0"/>
              <a:t>of the concurrent program even on the same </a:t>
            </a:r>
            <a:r>
              <a:rPr lang="en-US" sz="1000" dirty="0" smtClean="0"/>
              <a:t>input.  Therefore</a:t>
            </a:r>
            <a:r>
              <a:rPr lang="en-US" sz="1000" dirty="0"/>
              <a:t>, although a particular run of a concurrent program on a given input succeeds, another run of the program on the same </a:t>
            </a:r>
            <a:r>
              <a:rPr lang="en-US" sz="1000" dirty="0" smtClean="0"/>
              <a:t>input might </a:t>
            </a:r>
            <a:r>
              <a:rPr lang="en-US" sz="1000" dirty="0"/>
              <a:t>crash, because of a different thread schedule used by the underlying scheduler.</a:t>
            </a:r>
          </a:p>
          <a:p>
            <a:pPr lvl="0" algn="just">
              <a:buClr>
                <a:schemeClr val="dk1"/>
              </a:buClr>
              <a:buSzPct val="91666"/>
            </a:pPr>
            <a:endParaRPr lang="en-US" sz="1000" dirty="0"/>
          </a:p>
          <a:p>
            <a:pPr lvl="0" algn="just">
              <a:buClr>
                <a:schemeClr val="dk1"/>
              </a:buClr>
              <a:buSzPct val="91666"/>
            </a:pPr>
            <a:r>
              <a:rPr lang="en-US" sz="1000" dirty="0"/>
              <a:t>To be more concrete, consider this concurrent program that consists of two threads </a:t>
            </a:r>
            <a:r>
              <a:rPr lang="en-US" sz="1000" dirty="0">
                <a:solidFill>
                  <a:schemeClr val="dk1"/>
                </a:solidFill>
              </a:rPr>
              <a:t>and takes as input a File handle </a:t>
            </a:r>
            <a:r>
              <a:rPr lang="en-US" sz="1000" dirty="0" smtClean="0">
                <a:solidFill>
                  <a:schemeClr val="dk1"/>
                </a:solidFill>
              </a:rPr>
              <a:t>p</a:t>
            </a:r>
            <a:r>
              <a:rPr lang="en-US" sz="1000" dirty="0" smtClean="0"/>
              <a:t>.  Suppose </a:t>
            </a:r>
            <a:r>
              <a:rPr lang="en-US" sz="1000" dirty="0"/>
              <a:t>we wish to test this program using a non-null File handle as </a:t>
            </a:r>
            <a:r>
              <a:rPr lang="en-US" sz="1000" dirty="0" smtClean="0"/>
              <a:t>input.  The </a:t>
            </a:r>
            <a:r>
              <a:rPr lang="en-US" sz="1000" dirty="0"/>
              <a:t>resulting execution may succeed or crash depending upon the thread schedule.</a:t>
            </a:r>
          </a:p>
          <a:p>
            <a:pPr lvl="0" algn="just">
              <a:buClr>
                <a:schemeClr val="dk1"/>
              </a:buClr>
              <a:buSzPct val="91666"/>
            </a:pPr>
            <a:endParaRPr lang="en-US" sz="1000" dirty="0"/>
          </a:p>
          <a:p>
            <a:pPr lvl="0" algn="just">
              <a:buClr>
                <a:schemeClr val="dk1"/>
              </a:buClr>
              <a:buSzPct val="91666"/>
            </a:pPr>
            <a:r>
              <a:rPr lang="en-US" sz="1000" dirty="0"/>
              <a:t>If the non-null check in Thread 2 is executed first, followed by the assignment of null to p in Thread 1, followed </a:t>
            </a:r>
            <a:r>
              <a:rPr lang="en-US" sz="1000" dirty="0" smtClean="0"/>
              <a:t>by the </a:t>
            </a:r>
            <a:r>
              <a:rPr lang="en-US" sz="1000" dirty="0" err="1"/>
              <a:t>p.close</a:t>
            </a:r>
            <a:r>
              <a:rPr lang="en-US" sz="1000" dirty="0"/>
              <a:t>() statement in Thread 2, then the program will throw a null pointer exception at this statement.</a:t>
            </a:r>
          </a:p>
          <a:p>
            <a:pPr lvl="0" algn="just">
              <a:buClr>
                <a:schemeClr val="dk1"/>
              </a:buClr>
              <a:buSzPct val="91666"/>
            </a:pPr>
            <a:endParaRPr lang="en-US" sz="1000" dirty="0"/>
          </a:p>
          <a:p>
            <a:pPr lvl="0" algn="just">
              <a:buClr>
                <a:schemeClr val="dk1"/>
              </a:buClr>
              <a:buSzPct val="91666"/>
            </a:pPr>
            <a:r>
              <a:rPr lang="en-US" sz="1000" dirty="0"/>
              <a:t>However, if the thread schedule were different (for example, if the entirety of Thread 2 finished execution before p were assigned </a:t>
            </a:r>
            <a:r>
              <a:rPr lang="en-US" sz="1000" dirty="0" smtClean="0"/>
              <a:t>null by </a:t>
            </a:r>
            <a:r>
              <a:rPr lang="en-US" sz="1000" dirty="0"/>
              <a:t>Thread 1, or if p were assigned null by Thread 1 before Thread 2 executed), then the bug would not be triggered.</a:t>
            </a:r>
          </a:p>
          <a:p>
            <a:pPr lvl="0" algn="just"/>
            <a:endParaRPr lang="en-US" sz="1000" dirty="0"/>
          </a:p>
          <a:p>
            <a:pPr lvl="0" algn="just"/>
            <a:r>
              <a:rPr lang="en-US" sz="1000" dirty="0"/>
              <a:t>In summary, uncovering bugs in concurrent programs requires not only discovering specific program inputs, but also specific thread </a:t>
            </a:r>
            <a:r>
              <a:rPr lang="en-US" sz="1000" dirty="0" smtClean="0"/>
              <a:t>schedules.  </a:t>
            </a:r>
            <a:r>
              <a:rPr lang="en-US" sz="1000" dirty="0" smtClean="0">
                <a:solidFill>
                  <a:schemeClr val="dk1"/>
                </a:solidFill>
              </a:rPr>
              <a:t>In </a:t>
            </a:r>
            <a:r>
              <a:rPr lang="en-US" sz="1000" dirty="0">
                <a:solidFill>
                  <a:schemeClr val="dk1"/>
                </a:solidFill>
              </a:rPr>
              <a:t>this section, we will focus on techniques for finding thread schedules that trigger bugs on a given input.</a:t>
            </a:r>
          </a:p>
          <a:p>
            <a:pPr lvl="0" algn="just"/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B18EB-5D7C-5C41-915F-A72C0DD2FE1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723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685800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just"/>
            <a:r>
              <a:rPr lang="en-US" sz="1000" dirty="0"/>
              <a:t>The predominant approach to testing concurrent programs today is to introduce random </a:t>
            </a:r>
            <a:r>
              <a:rPr lang="en-US" sz="1000" dirty="0" smtClean="0"/>
              <a:t>delays, indicated </a:t>
            </a:r>
            <a:r>
              <a:rPr lang="en-US" sz="1000" dirty="0"/>
              <a:t>by the calls to a system function Sleep() in our example program.  These delays serve </a:t>
            </a:r>
            <a:r>
              <a:rPr lang="en-US" sz="1000" dirty="0" smtClean="0"/>
              <a:t>to perturb </a:t>
            </a:r>
            <a:r>
              <a:rPr lang="en-US" sz="1000" dirty="0"/>
              <a:t>the thread schedule: a Sleep() call has the effect of lowering the priority of the current </a:t>
            </a:r>
            <a:r>
              <a:rPr lang="en-US" sz="1000" dirty="0" smtClean="0"/>
              <a:t>thread, causing </a:t>
            </a:r>
            <a:r>
              <a:rPr lang="en-US" sz="1000" dirty="0"/>
              <a:t>the underlying thread scheduler to schedule a different thread.</a:t>
            </a:r>
          </a:p>
          <a:p>
            <a:pPr lvl="0" algn="just"/>
            <a:endParaRPr lang="en-US" sz="1000" dirty="0"/>
          </a:p>
          <a:p>
            <a:pPr lvl="0" algn="just"/>
            <a:r>
              <a:rPr lang="en-US" sz="1000" dirty="0"/>
              <a:t>Making these delays random has the effect of attempting different thread schedules in the hope of finding one that </a:t>
            </a:r>
            <a:r>
              <a:rPr lang="en-US" sz="1000" dirty="0" smtClean="0"/>
              <a:t>triggers any </a:t>
            </a:r>
            <a:r>
              <a:rPr lang="en-US" sz="1000" dirty="0"/>
              <a:t>lurking concurrency bug.</a:t>
            </a:r>
          </a:p>
          <a:p>
            <a:pPr lvl="0" algn="just"/>
            <a:endParaRPr lang="en-US" sz="1000" dirty="0"/>
          </a:p>
          <a:p>
            <a:pPr lvl="0" algn="just"/>
            <a:r>
              <a:rPr lang="en-US" sz="1000" dirty="0"/>
              <a:t>This is a form of fuzzing! Note, however, that unlike in the case of the Unix fuzzing experiment, where we fuzzed program </a:t>
            </a:r>
            <a:r>
              <a:rPr lang="en-US" sz="1000" dirty="0" smtClean="0"/>
              <a:t>inputs, here </a:t>
            </a:r>
            <a:r>
              <a:rPr lang="en-US" sz="1000" dirty="0"/>
              <a:t>we are fuzzing the thread scheduler.  This is the key underlying the concurrency fuzzing tool from Microsoft called </a:t>
            </a:r>
            <a:r>
              <a:rPr lang="en-US" sz="1000" dirty="0" err="1"/>
              <a:t>Cuzz</a:t>
            </a:r>
            <a:r>
              <a:rPr lang="en-US" sz="1000" dirty="0"/>
              <a:t>.</a:t>
            </a:r>
          </a:p>
          <a:p>
            <a:pPr lvl="0" algn="just"/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B18EB-5D7C-5C41-915F-A72C0DD2FE1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76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685800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just" rtl="0">
              <a:spcBef>
                <a:spcPts val="0"/>
              </a:spcBef>
              <a:buNone/>
            </a:pPr>
            <a:r>
              <a:rPr lang="en-US" sz="1000" dirty="0" smtClean="0">
                <a:solidFill>
                  <a:schemeClr val="dk1"/>
                </a:solidFill>
              </a:rPr>
              <a:t>The idea behind </a:t>
            </a:r>
            <a:r>
              <a:rPr lang="en-US" sz="1000" dirty="0" err="1" smtClean="0">
                <a:solidFill>
                  <a:schemeClr val="dk1"/>
                </a:solidFill>
              </a:rPr>
              <a:t>Cuzz</a:t>
            </a:r>
            <a:r>
              <a:rPr lang="en-US" sz="1000" dirty="0" smtClean="0">
                <a:solidFill>
                  <a:schemeClr val="dk1"/>
                </a:solidFill>
              </a:rPr>
              <a:t> is to automate the approach of introducing calls to Sleep() in order to find concurrency bugs more effectively.</a:t>
            </a:r>
          </a:p>
          <a:p>
            <a:pPr lvl="0" algn="just" rtl="0">
              <a:spcBef>
                <a:spcPts val="0"/>
              </a:spcBef>
              <a:buNone/>
            </a:pPr>
            <a:endParaRPr lang="en-US" sz="1000" dirty="0" smtClean="0">
              <a:solidFill>
                <a:schemeClr val="dk1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r>
              <a:rPr lang="en-US" sz="1000" dirty="0" smtClean="0">
                <a:solidFill>
                  <a:schemeClr val="dk1"/>
                </a:solidFill>
              </a:rPr>
              <a:t>In a realistic program, there is a large number of possible places at which to introduce Sleep() calls.</a:t>
            </a:r>
          </a:p>
          <a:p>
            <a:pPr lvl="0" algn="just" rtl="0">
              <a:spcBef>
                <a:spcPts val="0"/>
              </a:spcBef>
              <a:buNone/>
            </a:pPr>
            <a:r>
              <a:rPr lang="en-US" sz="1000" dirty="0" smtClean="0">
                <a:solidFill>
                  <a:schemeClr val="dk1"/>
                </a:solidFill>
              </a:rPr>
              <a:t/>
            </a:r>
            <a:br>
              <a:rPr lang="en-US" sz="1000" dirty="0" smtClean="0">
                <a:solidFill>
                  <a:schemeClr val="dk1"/>
                </a:solidFill>
              </a:rPr>
            </a:br>
            <a:r>
              <a:rPr lang="en-US" sz="1000" dirty="0" smtClean="0">
                <a:solidFill>
                  <a:schemeClr val="dk1"/>
                </a:solidFill>
              </a:rPr>
              <a:t>Using </a:t>
            </a:r>
            <a:r>
              <a:rPr lang="en-US" sz="1000" dirty="0" err="1" smtClean="0">
                <a:solidFill>
                  <a:schemeClr val="dk1"/>
                </a:solidFill>
              </a:rPr>
              <a:t>Cuzz</a:t>
            </a:r>
            <a:r>
              <a:rPr lang="en-US" sz="1000" dirty="0" smtClean="0">
                <a:solidFill>
                  <a:schemeClr val="dk1"/>
                </a:solidFill>
              </a:rPr>
              <a:t>, the calls to Sleep() are introduced automatically instead of manually by a human tester,</a:t>
            </a:r>
            <a:r>
              <a:rPr lang="en-US" sz="1000" baseline="0" dirty="0" smtClean="0">
                <a:solidFill>
                  <a:schemeClr val="dk1"/>
                </a:solidFill>
              </a:rPr>
              <a:t> </a:t>
            </a:r>
            <a:r>
              <a:rPr lang="en-US" sz="1000" dirty="0" smtClean="0">
                <a:solidFill>
                  <a:schemeClr val="dk1"/>
                </a:solidFill>
              </a:rPr>
              <a:t>and they are introduced systematically before each statement in the program instead of only those chosen by a human tester.</a:t>
            </a:r>
          </a:p>
          <a:p>
            <a:pPr lvl="0" algn="just" rtl="0">
              <a:spcBef>
                <a:spcPts val="0"/>
              </a:spcBef>
              <a:buNone/>
            </a:pPr>
            <a:r>
              <a:rPr lang="en-US" sz="1000" dirty="0" smtClean="0">
                <a:solidFill>
                  <a:schemeClr val="dk1"/>
                </a:solidFill>
              </a:rPr>
              <a:t/>
            </a:r>
            <a:br>
              <a:rPr lang="en-US" sz="1000" dirty="0" smtClean="0">
                <a:solidFill>
                  <a:schemeClr val="dk1"/>
                </a:solidFill>
              </a:rPr>
            </a:br>
            <a:r>
              <a:rPr lang="en-US" sz="1000" dirty="0" smtClean="0">
                <a:solidFill>
                  <a:schemeClr val="dk1"/>
                </a:solidFill>
              </a:rPr>
              <a:t>The resulting process is therefore less tedious and less prone to mistakes.</a:t>
            </a:r>
          </a:p>
          <a:p>
            <a:pPr lvl="0" algn="just" rtl="0">
              <a:spcBef>
                <a:spcPts val="0"/>
              </a:spcBef>
              <a:buNone/>
            </a:pPr>
            <a:r>
              <a:rPr lang="en-US" sz="1000" dirty="0" smtClean="0">
                <a:solidFill>
                  <a:schemeClr val="dk1"/>
                </a:solidFill>
              </a:rPr>
              <a:t/>
            </a:r>
            <a:br>
              <a:rPr lang="en-US" sz="1000" dirty="0" smtClean="0">
                <a:solidFill>
                  <a:schemeClr val="dk1"/>
                </a:solidFill>
              </a:rPr>
            </a:br>
            <a:r>
              <a:rPr lang="en-US" sz="1000" dirty="0" smtClean="0">
                <a:solidFill>
                  <a:schemeClr val="dk1"/>
                </a:solidFill>
              </a:rPr>
              <a:t>More significantly, </a:t>
            </a:r>
            <a:r>
              <a:rPr lang="en-US" sz="1000" dirty="0" err="1" smtClean="0">
                <a:solidFill>
                  <a:schemeClr val="dk1"/>
                </a:solidFill>
              </a:rPr>
              <a:t>Cuzz</a:t>
            </a:r>
            <a:r>
              <a:rPr lang="en-US" sz="1000" dirty="0" smtClean="0">
                <a:solidFill>
                  <a:schemeClr val="dk1"/>
                </a:solidFill>
              </a:rPr>
              <a:t> even provides a good probabilistic guarantee on finding concurrency bugs through its simple approach of fuzzing thread schedules.</a:t>
            </a:r>
          </a:p>
          <a:p>
            <a:pPr lvl="0" algn="just" rtl="0">
              <a:spcBef>
                <a:spcPts val="0"/>
              </a:spcBef>
              <a:buNone/>
            </a:pPr>
            <a:endParaRPr lang="en-US" sz="1000" dirty="0" smtClean="0">
              <a:solidFill>
                <a:schemeClr val="dk1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r>
              <a:rPr lang="en-US" sz="1000" dirty="0" smtClean="0">
                <a:solidFill>
                  <a:schemeClr val="dk1"/>
                </a:solidFill>
              </a:rPr>
              <a:t>Next, we’ll examine the basics behind the algorithm </a:t>
            </a:r>
            <a:r>
              <a:rPr lang="en-US" sz="1000" dirty="0" err="1" smtClean="0">
                <a:solidFill>
                  <a:schemeClr val="dk1"/>
                </a:solidFill>
              </a:rPr>
              <a:t>Cuzz</a:t>
            </a:r>
            <a:r>
              <a:rPr lang="en-US" sz="1000" dirty="0" smtClean="0">
                <a:solidFill>
                  <a:schemeClr val="dk1"/>
                </a:solidFill>
              </a:rPr>
              <a:t> uses to systematize scheduler fuzzing.</a:t>
            </a:r>
          </a:p>
          <a:p>
            <a:pPr lvl="0" algn="just" rtl="0">
              <a:spcBef>
                <a:spcPts val="0"/>
              </a:spcBef>
              <a:buNone/>
            </a:pPr>
            <a:endParaRPr lang="en-US" sz="1000" dirty="0" smtClean="0">
              <a:solidFill>
                <a:schemeClr val="dk1"/>
              </a:solidFill>
            </a:endParaRPr>
          </a:p>
          <a:p>
            <a:pPr lvl="0" algn="just" rtl="0">
              <a:spcBef>
                <a:spcPts val="0"/>
              </a:spcBef>
              <a:buNone/>
            </a:pPr>
            <a:r>
              <a:rPr lang="en-US" sz="1000" dirty="0" smtClean="0">
                <a:solidFill>
                  <a:schemeClr val="dk1"/>
                </a:solidFill>
              </a:rPr>
              <a:t>You can find more details about </a:t>
            </a:r>
            <a:r>
              <a:rPr lang="en-US" sz="1000" dirty="0" err="1" smtClean="0">
                <a:solidFill>
                  <a:schemeClr val="dk1"/>
                </a:solidFill>
              </a:rPr>
              <a:t>Cuzz</a:t>
            </a:r>
            <a:r>
              <a:rPr lang="en-US" sz="1000" dirty="0" smtClean="0">
                <a:solidFill>
                  <a:schemeClr val="dk1"/>
                </a:solidFill>
              </a:rPr>
              <a:t> in the resources listed in the instructor notes on this page.</a:t>
            </a:r>
          </a:p>
          <a:p>
            <a:pPr lvl="0" algn="just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endParaRPr lang="en-US" sz="1000" dirty="0" smtClean="0">
              <a:solidFill>
                <a:srgbClr val="FF0000"/>
              </a:solidFill>
            </a:endParaRPr>
          </a:p>
          <a:p>
            <a:pPr lvl="0" algn="just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000" u="sng" dirty="0" smtClean="0">
                <a:solidFill>
                  <a:srgbClr val="FF0000"/>
                </a:solidFill>
                <a:hlinkClick r:id="rId3"/>
              </a:rPr>
              <a:t>http://research.microsoft.com/en-us/projects/cuzz/</a:t>
            </a:r>
          </a:p>
          <a:p>
            <a:pPr lvl="0" algn="just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B18EB-5D7C-5C41-915F-A72C0DD2FE1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541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685800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just"/>
            <a:r>
              <a:rPr lang="en-US" sz="1000" dirty="0"/>
              <a:t>First, let’s introduce some terminology.</a:t>
            </a:r>
          </a:p>
          <a:p>
            <a:pPr lvl="0" algn="just"/>
            <a:endParaRPr lang="en-US" sz="1000" dirty="0"/>
          </a:p>
          <a:p>
            <a:pPr lvl="0" algn="just"/>
            <a:r>
              <a:rPr lang="en-US" sz="1000" dirty="0"/>
              <a:t>The </a:t>
            </a:r>
            <a:r>
              <a:rPr lang="en-US" sz="1000" i="1" dirty="0"/>
              <a:t>depth</a:t>
            </a:r>
            <a:r>
              <a:rPr lang="en-US" sz="1000" dirty="0"/>
              <a:t> of a concurrency bug is the number of </a:t>
            </a:r>
            <a:r>
              <a:rPr lang="en-US" sz="1000" i="1" dirty="0"/>
              <a:t>ordering constraints</a:t>
            </a:r>
            <a:r>
              <a:rPr lang="en-US" sz="1000" dirty="0"/>
              <a:t> that a thread schedule has to satisfy in order for the bug to be triggered.</a:t>
            </a:r>
          </a:p>
          <a:p>
            <a:pPr lvl="0" algn="just"/>
            <a:endParaRPr lang="en-US" sz="1000" dirty="0"/>
          </a:p>
          <a:p>
            <a:pPr lvl="0" algn="just">
              <a:buClr>
                <a:schemeClr val="dk1"/>
              </a:buClr>
              <a:buSzPct val="91666"/>
            </a:pPr>
            <a:r>
              <a:rPr lang="en-US" sz="1000" dirty="0">
                <a:solidFill>
                  <a:schemeClr val="dk1"/>
                </a:solidFill>
              </a:rPr>
              <a:t>An ordering constraint is a requirement on the ordering between two statements in different threads.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B18EB-5D7C-5C41-915F-A72C0DD2FE1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53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685800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just">
              <a:buClr>
                <a:schemeClr val="dk1"/>
              </a:buClr>
              <a:buSzPct val="91666"/>
            </a:pPr>
            <a:r>
              <a:rPr lang="en-US" sz="1000" dirty="0">
                <a:solidFill>
                  <a:schemeClr val="dk1"/>
                </a:solidFill>
                <a:ea typeface="Times New Roman" charset="0"/>
                <a:cs typeface="Times New Roman" charset="0"/>
              </a:rPr>
              <a:t>Random testing (also called “fuzzing,” a terminology we’ll use throughout the lesson) is a simple yet powerful testing paradigm.</a:t>
            </a:r>
          </a:p>
          <a:p>
            <a:pPr lvl="0" algn="just">
              <a:buClr>
                <a:schemeClr val="dk1"/>
              </a:buClr>
              <a:buSzPct val="91666"/>
            </a:pPr>
            <a:endParaRPr lang="en-US" sz="1000" dirty="0">
              <a:solidFill>
                <a:schemeClr val="dk1"/>
              </a:solidFill>
              <a:ea typeface="Times New Roman" charset="0"/>
              <a:cs typeface="Times New Roman" charset="0"/>
            </a:endParaRPr>
          </a:p>
          <a:p>
            <a:pPr lvl="0" algn="just">
              <a:buClr>
                <a:schemeClr val="dk1"/>
              </a:buClr>
              <a:buSzPct val="91666"/>
            </a:pPr>
            <a:r>
              <a:rPr lang="en-US" sz="1000" dirty="0">
                <a:solidFill>
                  <a:schemeClr val="dk1"/>
                </a:solidFill>
                <a:ea typeface="Times New Roman" charset="0"/>
                <a:cs typeface="Times New Roman" charset="0"/>
              </a:rPr>
              <a:t>The idea is straightforward: we feed a program a set of random inputs, and we observe whether the program behaves “correctly” on each such input.</a:t>
            </a:r>
          </a:p>
          <a:p>
            <a:pPr lvl="0" algn="just">
              <a:buClr>
                <a:schemeClr val="dk1"/>
              </a:buClr>
              <a:buSzPct val="91666"/>
            </a:pPr>
            <a:endParaRPr lang="en-US" sz="1000" dirty="0">
              <a:solidFill>
                <a:schemeClr val="dk1"/>
              </a:solidFill>
              <a:ea typeface="Times New Roman" charset="0"/>
              <a:cs typeface="Times New Roman" charset="0"/>
            </a:endParaRPr>
          </a:p>
          <a:p>
            <a:pPr lvl="0" algn="just">
              <a:buClr>
                <a:schemeClr val="dk1"/>
              </a:buClr>
              <a:buSzPct val="91666"/>
            </a:pPr>
            <a:r>
              <a:rPr lang="en-US" sz="1000" dirty="0">
                <a:solidFill>
                  <a:schemeClr val="dk1"/>
                </a:solidFill>
                <a:ea typeface="Times New Roman" charset="0"/>
                <a:cs typeface="Times New Roman" charset="0"/>
              </a:rPr>
              <a:t>Correctness can be defined in various </a:t>
            </a:r>
            <a:r>
              <a:rPr lang="en-US" sz="1000" dirty="0" smtClean="0">
                <a:solidFill>
                  <a:schemeClr val="dk1"/>
                </a:solidFill>
                <a:ea typeface="Times New Roman" charset="0"/>
                <a:cs typeface="Times New Roman" charset="0"/>
              </a:rPr>
              <a:t>ways.  For </a:t>
            </a:r>
            <a:r>
              <a:rPr lang="en-US" sz="1000" dirty="0">
                <a:solidFill>
                  <a:schemeClr val="dk1"/>
                </a:solidFill>
                <a:ea typeface="Times New Roman" charset="0"/>
                <a:cs typeface="Times New Roman" charset="0"/>
              </a:rPr>
              <a:t>example, if a specification such as a pre- and post-condition exists, then we can check whether the execution satisfies the </a:t>
            </a:r>
            <a:r>
              <a:rPr lang="en-US" sz="1000" dirty="0" smtClean="0">
                <a:solidFill>
                  <a:schemeClr val="dk1"/>
                </a:solidFill>
                <a:ea typeface="Times New Roman" charset="0"/>
                <a:cs typeface="Times New Roman" charset="0"/>
              </a:rPr>
              <a:t>specification.  In </a:t>
            </a:r>
            <a:r>
              <a:rPr lang="en-US" sz="1000" dirty="0">
                <a:solidFill>
                  <a:schemeClr val="dk1"/>
                </a:solidFill>
                <a:ea typeface="Times New Roman" charset="0"/>
                <a:cs typeface="Times New Roman" charset="0"/>
              </a:rPr>
              <a:t>the absence of such a specification, we can simply check that the execution does not crash.</a:t>
            </a:r>
          </a:p>
          <a:p>
            <a:pPr lvl="0" algn="just">
              <a:buClr>
                <a:schemeClr val="dk1"/>
              </a:buClr>
              <a:buSzPct val="91666"/>
            </a:pPr>
            <a:endParaRPr lang="en-US" sz="1000" dirty="0">
              <a:solidFill>
                <a:schemeClr val="dk1"/>
              </a:solidFill>
              <a:ea typeface="Times New Roman" charset="0"/>
              <a:cs typeface="Times New Roman" charset="0"/>
            </a:endParaRPr>
          </a:p>
          <a:p>
            <a:pPr lvl="0" algn="just">
              <a:buClr>
                <a:schemeClr val="dk1"/>
              </a:buClr>
              <a:buSzPct val="91666"/>
            </a:pPr>
            <a:r>
              <a:rPr lang="en-US" sz="1000" dirty="0">
                <a:solidFill>
                  <a:schemeClr val="dk1"/>
                </a:solidFill>
                <a:ea typeface="Times New Roman" charset="0"/>
                <a:cs typeface="Times New Roman" charset="0"/>
              </a:rPr>
              <a:t>Note that the concept of fuzzing can be viewed as a special case of mutation analysis in the following </a:t>
            </a:r>
            <a:r>
              <a:rPr lang="en-US" sz="1000" dirty="0" smtClean="0">
                <a:solidFill>
                  <a:schemeClr val="dk1"/>
                </a:solidFill>
                <a:ea typeface="Times New Roman" charset="0"/>
                <a:cs typeface="Times New Roman" charset="0"/>
              </a:rPr>
              <a:t>sense.  Fuzzing </a:t>
            </a:r>
            <a:r>
              <a:rPr lang="en-US" sz="1000" dirty="0">
                <a:solidFill>
                  <a:schemeClr val="dk1"/>
                </a:solidFill>
                <a:ea typeface="Times New Roman" charset="0"/>
                <a:cs typeface="Times New Roman" charset="0"/>
              </a:rPr>
              <a:t>can be viewed as a technique that randomly perturbs a specific aspect of the program, namely its input from the </a:t>
            </a:r>
            <a:r>
              <a:rPr lang="en-US" sz="1000" dirty="0" smtClean="0">
                <a:solidFill>
                  <a:schemeClr val="dk1"/>
                </a:solidFill>
                <a:ea typeface="Times New Roman" charset="0"/>
                <a:cs typeface="Times New Roman" charset="0"/>
              </a:rPr>
              <a:t>environment, such </a:t>
            </a:r>
            <a:r>
              <a:rPr lang="en-US" sz="1000" dirty="0">
                <a:solidFill>
                  <a:schemeClr val="dk1"/>
                </a:solidFill>
                <a:ea typeface="Times New Roman" charset="0"/>
                <a:cs typeface="Times New Roman" charset="0"/>
              </a:rPr>
              <a:t>as the user or the </a:t>
            </a:r>
            <a:r>
              <a:rPr lang="en-US" sz="1000" dirty="0" smtClean="0">
                <a:solidFill>
                  <a:schemeClr val="dk1"/>
                </a:solidFill>
                <a:ea typeface="Times New Roman" charset="0"/>
                <a:cs typeface="Times New Roman" charset="0"/>
              </a:rPr>
              <a:t>network.  Mutation </a:t>
            </a:r>
            <a:r>
              <a:rPr lang="en-US" sz="1000" dirty="0">
                <a:solidFill>
                  <a:schemeClr val="dk1"/>
                </a:solidFill>
                <a:ea typeface="Times New Roman" charset="0"/>
                <a:cs typeface="Times New Roman" charset="0"/>
              </a:rPr>
              <a:t>analysis, on the other hand, randomly perturbs arbitrary aspects of the program.</a:t>
            </a:r>
          </a:p>
          <a:p>
            <a:pPr lvl="0" algn="just"/>
            <a:endParaRPr lang="en-US" sz="1000" dirty="0">
              <a:ea typeface="Times New Roman" charset="0"/>
              <a:cs typeface="Times New Roman" charset="0"/>
            </a:endParaRPr>
          </a:p>
          <a:p>
            <a:pPr lvl="0" algn="just"/>
            <a:endParaRPr lang="en-US" sz="1000" dirty="0">
              <a:ea typeface="Times New Roman" charset="0"/>
              <a:cs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B18EB-5D7C-5C41-915F-A72C0DD2FE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810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685800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just"/>
            <a:r>
              <a:rPr lang="en-US" sz="1000" dirty="0"/>
              <a:t>For example, let’s look at the following concurrent program.</a:t>
            </a:r>
          </a:p>
          <a:p>
            <a:pPr lvl="0" algn="just"/>
            <a:endParaRPr lang="en-US" sz="1000" dirty="0"/>
          </a:p>
          <a:p>
            <a:pPr lvl="0" algn="just"/>
            <a:r>
              <a:rPr lang="en-US" sz="1000" dirty="0"/>
              <a:t>If this line in Thread 2 is executed before this line in Thread 1, then an exception will be thrown </a:t>
            </a:r>
            <a:r>
              <a:rPr lang="en-US" sz="1000" dirty="0" smtClean="0"/>
              <a:t>because Thread </a:t>
            </a:r>
            <a:r>
              <a:rPr lang="en-US" sz="1000" dirty="0"/>
              <a:t>2 will be attempting to dereference an undefined variable t.</a:t>
            </a:r>
          </a:p>
          <a:p>
            <a:pPr lvl="0" algn="just"/>
            <a:endParaRPr lang="en-US" sz="1000" dirty="0"/>
          </a:p>
          <a:p>
            <a:pPr lvl="0" algn="just"/>
            <a:r>
              <a:rPr lang="en-US" sz="1000" dirty="0"/>
              <a:t>Since there is one constraint on the ordering of statements across threads, we say the depth of this concurrency bug is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B18EB-5D7C-5C41-915F-A72C0DD2FE1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53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685800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just"/>
            <a:r>
              <a:rPr lang="en-US" sz="1000" dirty="0">
                <a:solidFill>
                  <a:schemeClr val="dk1"/>
                </a:solidFill>
              </a:rPr>
              <a:t>Let’s look at another example.  Here’s the concurrent program we looked at earlier in the </a:t>
            </a:r>
            <a:r>
              <a:rPr lang="en-US" sz="1000" dirty="0" smtClean="0">
                <a:solidFill>
                  <a:schemeClr val="dk1"/>
                </a:solidFill>
              </a:rPr>
              <a:t>lesson.  The </a:t>
            </a:r>
            <a:r>
              <a:rPr lang="en-US" sz="1000" dirty="0">
                <a:solidFill>
                  <a:schemeClr val="dk1"/>
                </a:solidFill>
              </a:rPr>
              <a:t>concurrency bug we found in it has a depth of </a:t>
            </a:r>
            <a:r>
              <a:rPr lang="en-US" sz="1000" dirty="0" smtClean="0">
                <a:solidFill>
                  <a:schemeClr val="dk1"/>
                </a:solidFill>
              </a:rPr>
              <a:t>2: triggering </a:t>
            </a:r>
            <a:r>
              <a:rPr lang="en-US" sz="1000" dirty="0">
                <a:solidFill>
                  <a:schemeClr val="dk1"/>
                </a:solidFill>
              </a:rPr>
              <a:t>the bug requires the non-null check in Thread 2 to be executed before the null assignment in Thread </a:t>
            </a:r>
            <a:r>
              <a:rPr lang="en-US" sz="1000" dirty="0" smtClean="0">
                <a:solidFill>
                  <a:schemeClr val="dk1"/>
                </a:solidFill>
              </a:rPr>
              <a:t>1, and </a:t>
            </a:r>
            <a:r>
              <a:rPr lang="en-US" sz="1000" dirty="0">
                <a:solidFill>
                  <a:schemeClr val="dk1"/>
                </a:solidFill>
              </a:rPr>
              <a:t>it requires this null assignment to be executed before the call to close() in Thread 2.</a:t>
            </a:r>
          </a:p>
          <a:p>
            <a:pPr lvl="0" algn="just"/>
            <a:endParaRPr lang="en-US" sz="1000" dirty="0">
              <a:solidFill>
                <a:schemeClr val="dk1"/>
              </a:solidFill>
            </a:endParaRPr>
          </a:p>
          <a:p>
            <a:pPr lvl="0" algn="just"/>
            <a:r>
              <a:rPr lang="en-US" sz="1000" dirty="0">
                <a:solidFill>
                  <a:schemeClr val="dk1"/>
                </a:solidFill>
              </a:rPr>
              <a:t>Note that ordering constraints within a thread don’t count towards the bug </a:t>
            </a:r>
            <a:r>
              <a:rPr lang="en-US" sz="1000" dirty="0" smtClean="0">
                <a:solidFill>
                  <a:schemeClr val="dk1"/>
                </a:solidFill>
              </a:rPr>
              <a:t>depth, because </a:t>
            </a:r>
            <a:r>
              <a:rPr lang="en-US" sz="1000" dirty="0">
                <a:solidFill>
                  <a:schemeClr val="dk1"/>
                </a:solidFill>
              </a:rPr>
              <a:t>a thread’s control flow implicitly defines constraints on the order in which statements are executed within a thread.</a:t>
            </a:r>
          </a:p>
          <a:p>
            <a:pPr lvl="0" algn="just"/>
            <a:endParaRPr lang="en-US" sz="1000" dirty="0">
              <a:solidFill>
                <a:schemeClr val="dk1"/>
              </a:solidFill>
            </a:endParaRPr>
          </a:p>
          <a:p>
            <a:pPr lvl="0" algn="just"/>
            <a:r>
              <a:rPr lang="en-US" sz="1000" dirty="0">
                <a:solidFill>
                  <a:schemeClr val="dk1"/>
                </a:solidFill>
              </a:rPr>
              <a:t>Bug depth therefore only counts order dependencies across different threads.</a:t>
            </a:r>
          </a:p>
          <a:p>
            <a:pPr lvl="0" algn="just">
              <a:buClr>
                <a:schemeClr val="dk1"/>
              </a:buClr>
              <a:buSzPct val="91666"/>
            </a:pPr>
            <a:endParaRPr lang="en-US" sz="1000" dirty="0">
              <a:solidFill>
                <a:schemeClr val="dk1"/>
              </a:solidFill>
            </a:endParaRPr>
          </a:p>
          <a:p>
            <a:pPr algn="just"/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B18EB-5D7C-5C41-915F-A72C0DD2FE1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341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685800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just"/>
            <a:r>
              <a:rPr lang="en-US" sz="1000" dirty="0"/>
              <a:t>The greater the bug depth, the more constraints on program execution need to be satisfied in order to find the </a:t>
            </a:r>
            <a:r>
              <a:rPr lang="en-US" sz="1000" dirty="0" smtClean="0"/>
              <a:t>bug.  This </a:t>
            </a:r>
            <a:r>
              <a:rPr lang="en-US" sz="1000" dirty="0"/>
              <a:t>in turn means that more things have to happen “just right” for the bug to trigger.</a:t>
            </a:r>
          </a:p>
          <a:p>
            <a:pPr lvl="0" algn="just"/>
            <a:endParaRPr lang="en-US" sz="1000" dirty="0"/>
          </a:p>
          <a:p>
            <a:pPr lvl="0" algn="just"/>
            <a:r>
              <a:rPr lang="en-US" sz="1000" dirty="0"/>
              <a:t>The observation exploited by </a:t>
            </a:r>
            <a:r>
              <a:rPr lang="en-US" sz="1000" dirty="0" err="1"/>
              <a:t>Cuzz</a:t>
            </a:r>
            <a:r>
              <a:rPr lang="en-US" sz="1000" dirty="0"/>
              <a:t> is that concurrency bugs typically have a small </a:t>
            </a:r>
            <a:r>
              <a:rPr lang="en-US" sz="1000" dirty="0" smtClean="0"/>
              <a:t>depth.  In </a:t>
            </a:r>
            <a:r>
              <a:rPr lang="en-US" sz="1000" dirty="0"/>
              <a:t>other words, most concurrency bugs will not have a large number of prerequisites on the thread schedule in order to occur.</a:t>
            </a:r>
          </a:p>
          <a:p>
            <a:pPr lvl="0" algn="just"/>
            <a:endParaRPr lang="en-US" sz="1000" dirty="0"/>
          </a:p>
          <a:p>
            <a:pPr lvl="0" algn="just"/>
            <a:r>
              <a:rPr lang="en-US" sz="1000" dirty="0"/>
              <a:t>This is a form of the “small test case” hypothesis that we will see throughout the </a:t>
            </a:r>
            <a:r>
              <a:rPr lang="en-US" sz="1000" dirty="0" smtClean="0"/>
              <a:t>course: if </a:t>
            </a:r>
            <a:r>
              <a:rPr lang="en-US" sz="1000" dirty="0"/>
              <a:t>there is a bug, there will be some small input that will trigger the </a:t>
            </a:r>
            <a:r>
              <a:rPr lang="en-US" sz="1000" dirty="0" smtClean="0"/>
              <a:t>bug.  Therefore</a:t>
            </a:r>
            <a:r>
              <a:rPr lang="en-US" sz="1000" dirty="0"/>
              <a:t>, when we run </a:t>
            </a:r>
            <a:r>
              <a:rPr lang="en-US" sz="1000" dirty="0" err="1"/>
              <a:t>Cuzz</a:t>
            </a:r>
            <a:r>
              <a:rPr lang="en-US" sz="1000" dirty="0"/>
              <a:t>, we’ll restrict our search space by only looking for bugs of small </a:t>
            </a:r>
            <a:r>
              <a:rPr lang="en-US" sz="1000" dirty="0" smtClean="0"/>
              <a:t>depth.  This </a:t>
            </a:r>
            <a:r>
              <a:rPr lang="en-US" sz="1000" dirty="0"/>
              <a:t>will give us a good chance to find all the bugs without needing to run too many test cases.</a:t>
            </a:r>
          </a:p>
          <a:p>
            <a:pPr lvl="0" algn="just"/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B18EB-5D7C-5C41-915F-A72C0DD2FE1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846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685800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just"/>
            <a:r>
              <a:rPr lang="en-US" sz="1000" dirty="0">
                <a:solidFill>
                  <a:srgbClr val="FF0000"/>
                </a:solidFill>
              </a:rPr>
              <a:t>{QUIZ SLIDE}</a:t>
            </a:r>
          </a:p>
          <a:p>
            <a:pPr lvl="0" algn="just"/>
            <a:endParaRPr lang="en-US" sz="1000" dirty="0">
              <a:solidFill>
                <a:srgbClr val="FF0000"/>
              </a:solidFill>
            </a:endParaRPr>
          </a:p>
          <a:p>
            <a:pPr lvl="0" algn="just">
              <a:buClr>
                <a:schemeClr val="dk1"/>
              </a:buClr>
              <a:buSzPct val="91666"/>
            </a:pPr>
            <a:r>
              <a:rPr lang="en-US" sz="1000" dirty="0">
                <a:solidFill>
                  <a:schemeClr val="dk1"/>
                </a:solidFill>
              </a:rPr>
              <a:t>To check your understanding about bug depth, please do the following </a:t>
            </a:r>
            <a:r>
              <a:rPr lang="en-US" sz="1000" dirty="0" smtClean="0">
                <a:solidFill>
                  <a:schemeClr val="dk1"/>
                </a:solidFill>
              </a:rPr>
              <a:t>quiz.  </a:t>
            </a:r>
            <a:r>
              <a:rPr lang="en-US" sz="1000" dirty="0" smtClean="0"/>
              <a:t>In </a:t>
            </a:r>
            <a:r>
              <a:rPr lang="en-US" sz="1000" dirty="0"/>
              <a:t>the code displayed here, there is a concurrency bug.</a:t>
            </a:r>
          </a:p>
          <a:p>
            <a:pPr lvl="0" algn="just"/>
            <a:endParaRPr lang="en-US" sz="1000" dirty="0"/>
          </a:p>
          <a:p>
            <a:pPr marL="457200" lvl="0" indent="-304800" algn="just">
              <a:buSzPct val="100000"/>
              <a:buChar char="-"/>
            </a:pPr>
            <a:r>
              <a:rPr lang="en-US" sz="1000" dirty="0"/>
              <a:t>First, enter the depth of the concurrency bug in the box at the top of the slide.</a:t>
            </a:r>
          </a:p>
          <a:p>
            <a:pPr marL="457200" lvl="0" indent="-304800" algn="just">
              <a:buSzPct val="100000"/>
              <a:buChar char="-"/>
            </a:pPr>
            <a:r>
              <a:rPr lang="en-US" sz="1000" dirty="0"/>
              <a:t>Then, enter the ordering constraints needed to trigger the concurrency </a:t>
            </a:r>
            <a:r>
              <a:rPr lang="en-US" sz="1000" dirty="0" smtClean="0"/>
              <a:t>bug.</a:t>
            </a:r>
            <a:r>
              <a:rPr lang="en-US" sz="1000" dirty="0"/>
              <a:t> </a:t>
            </a:r>
            <a:r>
              <a:rPr lang="en-US" sz="1000" dirty="0" smtClean="0"/>
              <a:t> Use </a:t>
            </a:r>
            <a:r>
              <a:rPr lang="en-US" sz="1000" dirty="0"/>
              <a:t>the notation open-parenthesis x comma y close-parenthesis to denote the fact that statement x must be executed before statement </a:t>
            </a:r>
            <a:r>
              <a:rPr lang="en-US" sz="1000" dirty="0" smtClean="0"/>
              <a:t>y.  If </a:t>
            </a:r>
            <a:r>
              <a:rPr lang="en-US" sz="1000" dirty="0"/>
              <a:t>you need to enter multiple order constraints, separate them by a space.</a:t>
            </a:r>
          </a:p>
          <a:p>
            <a:pPr lvl="0" algn="just"/>
            <a:endParaRPr lang="en-US" sz="1000" dirty="0"/>
          </a:p>
          <a:p>
            <a:pPr lvl="0" algn="just"/>
            <a:r>
              <a:rPr lang="en-US" sz="1000" dirty="0"/>
              <a:t>Note that the lock() method acquires a lock on the specified variable while the unlock() method releases the lock on the specified </a:t>
            </a:r>
            <a:r>
              <a:rPr lang="en-US" sz="1000" dirty="0" smtClean="0"/>
              <a:t>variable.  Locks </a:t>
            </a:r>
            <a:r>
              <a:rPr lang="en-US" sz="1000" dirty="0"/>
              <a:t>are a means of enforcing mutual exclusion between threads: at most one thread can hold a lock on a given variable at any </a:t>
            </a:r>
            <a:r>
              <a:rPr lang="en-US" sz="1000" dirty="0" smtClean="0"/>
              <a:t>instant.  A </a:t>
            </a:r>
            <a:r>
              <a:rPr lang="en-US" sz="1000" dirty="0"/>
              <a:t>thread that attempts to acquire a lock that is held by another thread blocks and cannot execute any statements until the other thread releases the lock.</a:t>
            </a:r>
          </a:p>
          <a:p>
            <a:pPr algn="just"/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B18EB-5D7C-5C41-915F-A72C0DD2FE1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39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685800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just"/>
            <a:r>
              <a:rPr lang="en-US" sz="1000" dirty="0">
                <a:solidFill>
                  <a:srgbClr val="FF0000"/>
                </a:solidFill>
              </a:rPr>
              <a:t>{SOLUTION SLIDE}</a:t>
            </a:r>
          </a:p>
          <a:p>
            <a:pPr lvl="0" algn="just"/>
            <a:endParaRPr lang="en-US" sz="1000" dirty="0">
              <a:solidFill>
                <a:srgbClr val="FF0000"/>
              </a:solidFill>
            </a:endParaRPr>
          </a:p>
          <a:p>
            <a:pPr lvl="0" algn="just"/>
            <a:r>
              <a:rPr lang="en-US" sz="1000" dirty="0"/>
              <a:t>Let’s look at the </a:t>
            </a:r>
            <a:r>
              <a:rPr lang="en-US" sz="1000" dirty="0" smtClean="0"/>
              <a:t>solution.  Whenever </a:t>
            </a:r>
            <a:r>
              <a:rPr lang="en-US" sz="1000" dirty="0"/>
              <a:t>two threads running in parallel are allowed to hold multiple locks, there’s a potential for both threads to block indefinitely</a:t>
            </a:r>
            <a:r>
              <a:rPr lang="en-US" sz="1000" dirty="0" smtClean="0"/>
              <a:t>, if </a:t>
            </a:r>
            <a:r>
              <a:rPr lang="en-US" sz="1000" dirty="0"/>
              <a:t>the threads acquire the locks in different </a:t>
            </a:r>
            <a:r>
              <a:rPr lang="en-US" sz="1000" dirty="0" smtClean="0"/>
              <a:t>order.  This </a:t>
            </a:r>
            <a:r>
              <a:rPr lang="en-US" sz="1000" dirty="0"/>
              <a:t>classic concurrency bug is called a deadlock: a situation in which neither thread can execute any more statements </a:t>
            </a:r>
            <a:r>
              <a:rPr lang="en-US" sz="1000" dirty="0" smtClean="0"/>
              <a:t>because the </a:t>
            </a:r>
            <a:r>
              <a:rPr lang="en-US" sz="1000" dirty="0"/>
              <a:t>other thread is holding a lock needed to make progress.</a:t>
            </a:r>
          </a:p>
          <a:p>
            <a:pPr lvl="0" algn="just"/>
            <a:endParaRPr lang="en-US" sz="1000" dirty="0"/>
          </a:p>
          <a:p>
            <a:pPr lvl="0" algn="just"/>
            <a:r>
              <a:rPr lang="en-US" sz="1000" dirty="0"/>
              <a:t>The concurrency bug in this program is a deadlock of depth </a:t>
            </a:r>
            <a:r>
              <a:rPr lang="en-US" sz="1000" dirty="0" smtClean="0"/>
              <a:t>two.  It </a:t>
            </a:r>
            <a:r>
              <a:rPr lang="en-US" sz="1000" dirty="0"/>
              <a:t>is triggered </a:t>
            </a:r>
            <a:r>
              <a:rPr lang="en-US" sz="1000"/>
              <a:t>if</a:t>
            </a:r>
            <a:r>
              <a:rPr lang="en-US" sz="1000" smtClean="0"/>
              <a:t>:</a:t>
            </a:r>
          </a:p>
          <a:p>
            <a:pPr lvl="0" algn="just"/>
            <a:endParaRPr lang="en-US" sz="1000" dirty="0"/>
          </a:p>
          <a:p>
            <a:pPr marL="457200" lvl="0" indent="-304800" algn="just">
              <a:buSzPct val="100000"/>
              <a:buChar char="-"/>
            </a:pPr>
            <a:r>
              <a:rPr lang="en-US" sz="1000" dirty="0"/>
              <a:t>Statement 1 in Thread 1 is executed before Statement 7 in Thread 2</a:t>
            </a:r>
            <a:r>
              <a:rPr lang="en-US" sz="1000" dirty="0" smtClean="0"/>
              <a:t>, and</a:t>
            </a:r>
            <a:endParaRPr lang="en-US" sz="1000" dirty="0"/>
          </a:p>
          <a:p>
            <a:pPr marL="457200" lvl="0" indent="-304800" algn="just">
              <a:buSzPct val="100000"/>
              <a:buChar char="-"/>
            </a:pPr>
            <a:r>
              <a:rPr lang="en-US" sz="1000" dirty="0" smtClean="0"/>
              <a:t>Statement </a:t>
            </a:r>
            <a:r>
              <a:rPr lang="en-US" sz="1000" dirty="0"/>
              <a:t>6 in Thread 2 is executed before Statement 2 in Thread 1.</a:t>
            </a:r>
          </a:p>
          <a:p>
            <a:pPr lvl="0" algn="just"/>
            <a:endParaRPr lang="en-US" sz="1000" dirty="0" smtClean="0"/>
          </a:p>
          <a:p>
            <a:pPr lvl="0" algn="just"/>
            <a:r>
              <a:rPr lang="en-US" sz="1000" dirty="0" smtClean="0"/>
              <a:t>Any </a:t>
            </a:r>
            <a:r>
              <a:rPr lang="en-US" sz="1000" dirty="0"/>
              <a:t>thread schedule that satisfies these two ordering constraints will prevent either thread from progressing </a:t>
            </a:r>
            <a:r>
              <a:rPr lang="en-US" sz="1000" dirty="0" smtClean="0"/>
              <a:t>on beyond </a:t>
            </a:r>
            <a:r>
              <a:rPr lang="en-US" sz="1000" dirty="0"/>
              <a:t>the second statement in each thread, resulting in the program hanging.</a:t>
            </a:r>
          </a:p>
          <a:p>
            <a:pPr lvl="0" algn="just"/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B18EB-5D7C-5C41-915F-A72C0DD2FE1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389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685800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-69850" algn="just">
              <a:buClr>
                <a:schemeClr val="dk1"/>
              </a:buClr>
              <a:buSzPct val="91666"/>
            </a:pPr>
            <a:r>
              <a:rPr lang="en-US" sz="1000" dirty="0">
                <a:solidFill>
                  <a:schemeClr val="dk1"/>
                </a:solidFill>
              </a:rPr>
              <a:t>Let’s look at the algorithm underlying the </a:t>
            </a:r>
            <a:r>
              <a:rPr lang="en-US" sz="1000" dirty="0" err="1">
                <a:solidFill>
                  <a:schemeClr val="dk1"/>
                </a:solidFill>
              </a:rPr>
              <a:t>Cuzz</a:t>
            </a:r>
            <a:r>
              <a:rPr lang="en-US" sz="1000" dirty="0">
                <a:solidFill>
                  <a:schemeClr val="dk1"/>
                </a:solidFill>
              </a:rPr>
              <a:t> tool to find concurrency bugs such as these in an automated fashion.</a:t>
            </a:r>
          </a:p>
          <a:p>
            <a:pPr lvl="0" indent="-69850" algn="just">
              <a:buClr>
                <a:schemeClr val="dk1"/>
              </a:buClr>
              <a:buSzPct val="91666"/>
            </a:pPr>
            <a:endParaRPr lang="en-US" sz="1000" dirty="0">
              <a:solidFill>
                <a:schemeClr val="dk1"/>
              </a:solidFill>
            </a:endParaRPr>
          </a:p>
          <a:p>
            <a:pPr lvl="0" indent="-69850" algn="just">
              <a:buClr>
                <a:schemeClr val="dk1"/>
              </a:buClr>
              <a:buSzPct val="91666"/>
            </a:pPr>
            <a:r>
              <a:rPr lang="en-US" sz="1000" dirty="0">
                <a:solidFill>
                  <a:schemeClr val="dk1"/>
                </a:solidFill>
              </a:rPr>
              <a:t>Let </a:t>
            </a:r>
            <a:r>
              <a:rPr lang="en-US" sz="1000" i="1" dirty="0">
                <a:solidFill>
                  <a:srgbClr val="FF0000"/>
                </a:solidFill>
              </a:rPr>
              <a:t>n </a:t>
            </a:r>
            <a:r>
              <a:rPr lang="en-US" sz="1000" dirty="0"/>
              <a:t>be the number of thre</a:t>
            </a:r>
            <a:r>
              <a:rPr lang="en-US" sz="1000" dirty="0">
                <a:solidFill>
                  <a:schemeClr val="dk1"/>
                </a:solidFill>
              </a:rPr>
              <a:t>ads that the program creates on a given </a:t>
            </a:r>
            <a:r>
              <a:rPr lang="en-US" sz="1000" dirty="0" smtClean="0">
                <a:solidFill>
                  <a:schemeClr val="dk1"/>
                </a:solidFill>
              </a:rPr>
              <a:t>input, let </a:t>
            </a:r>
            <a:r>
              <a:rPr lang="en-US" sz="1000" i="1" dirty="0">
                <a:solidFill>
                  <a:srgbClr val="FF0000"/>
                </a:solidFill>
              </a:rPr>
              <a:t>k</a:t>
            </a:r>
            <a:r>
              <a:rPr lang="en-US" sz="1000" dirty="0">
                <a:solidFill>
                  <a:schemeClr val="dk1"/>
                </a:solidFill>
              </a:rPr>
              <a:t> be an approximation of the number of steps or statements that the program executes on that </a:t>
            </a:r>
            <a:r>
              <a:rPr lang="en-US" sz="1000" dirty="0" smtClean="0">
                <a:solidFill>
                  <a:schemeClr val="dk1"/>
                </a:solidFill>
              </a:rPr>
              <a:t>input, and </a:t>
            </a:r>
            <a:r>
              <a:rPr lang="en-US" sz="1000" dirty="0">
                <a:solidFill>
                  <a:schemeClr val="dk1"/>
                </a:solidFill>
              </a:rPr>
              <a:t>suppose we randomly set our bug depth parameter to be </a:t>
            </a:r>
            <a:r>
              <a:rPr lang="en-US" sz="1000" i="1" dirty="0">
                <a:solidFill>
                  <a:srgbClr val="FF0000"/>
                </a:solidFill>
              </a:rPr>
              <a:t>d</a:t>
            </a:r>
            <a:r>
              <a:rPr lang="en-US" sz="1000" dirty="0">
                <a:solidFill>
                  <a:srgbClr val="FF0000"/>
                </a:solidFill>
              </a:rPr>
              <a:t>.</a:t>
            </a:r>
          </a:p>
          <a:p>
            <a:pPr lvl="0" algn="just"/>
            <a:endParaRPr lang="en-US" sz="1000" dirty="0">
              <a:solidFill>
                <a:schemeClr val="dk1"/>
              </a:solidFill>
            </a:endParaRPr>
          </a:p>
          <a:p>
            <a:pPr lvl="0" algn="just"/>
            <a:r>
              <a:rPr lang="en-US" sz="1000" dirty="0">
                <a:solidFill>
                  <a:schemeClr val="dk1"/>
                </a:solidFill>
              </a:rPr>
              <a:t>The algorithm calls the Initialize() function once at the start of the program, and the Sleep() function before executing each instruction in each thread.</a:t>
            </a:r>
          </a:p>
          <a:p>
            <a:pPr lvl="0" algn="just"/>
            <a:endParaRPr lang="en-US" sz="1000" dirty="0">
              <a:solidFill>
                <a:schemeClr val="dk1"/>
              </a:solidFill>
            </a:endParaRPr>
          </a:p>
          <a:p>
            <a:pPr lvl="0" algn="just"/>
            <a:r>
              <a:rPr lang="en-US" sz="1000" dirty="0">
                <a:solidFill>
                  <a:schemeClr val="dk1"/>
                </a:solidFill>
              </a:rPr>
              <a:t>The Initialize() function randomly assigns each of d+1 through </a:t>
            </a:r>
            <a:r>
              <a:rPr lang="en-US" sz="1000" dirty="0" err="1">
                <a:solidFill>
                  <a:schemeClr val="dk1"/>
                </a:solidFill>
              </a:rPr>
              <a:t>d+n</a:t>
            </a:r>
            <a:r>
              <a:rPr lang="en-US" sz="1000" dirty="0">
                <a:solidFill>
                  <a:schemeClr val="dk1"/>
                </a:solidFill>
              </a:rPr>
              <a:t> as the priority value of one of the n </a:t>
            </a:r>
            <a:r>
              <a:rPr lang="en-US" sz="1000" dirty="0" smtClean="0">
                <a:solidFill>
                  <a:schemeClr val="dk1"/>
                </a:solidFill>
              </a:rPr>
              <a:t>threads.  We </a:t>
            </a:r>
            <a:r>
              <a:rPr lang="en-US" sz="1000" dirty="0">
                <a:solidFill>
                  <a:schemeClr val="dk1"/>
                </a:solidFill>
              </a:rPr>
              <a:t>will see why it does not use lower priority values 1 through d momentarily.</a:t>
            </a:r>
          </a:p>
          <a:p>
            <a:pPr lvl="0" algn="just"/>
            <a:endParaRPr lang="en-US" sz="1000" dirty="0">
              <a:solidFill>
                <a:schemeClr val="dk1"/>
              </a:solidFill>
            </a:endParaRPr>
          </a:p>
          <a:p>
            <a:pPr lvl="0" algn="just"/>
            <a:r>
              <a:rPr lang="en-US" sz="1000" dirty="0">
                <a:solidFill>
                  <a:schemeClr val="dk1"/>
                </a:solidFill>
              </a:rPr>
              <a:t>Triggering a bug of depth d requires d-1 changes in thread priorities over the entire </a:t>
            </a:r>
            <a:r>
              <a:rPr lang="en-US" sz="1000" dirty="0" smtClean="0">
                <a:solidFill>
                  <a:schemeClr val="dk1"/>
                </a:solidFill>
              </a:rPr>
              <a:t>execution.  So </a:t>
            </a:r>
            <a:r>
              <a:rPr lang="en-US" sz="1000" dirty="0">
                <a:solidFill>
                  <a:schemeClr val="dk1"/>
                </a:solidFill>
              </a:rPr>
              <a:t>the Initialize() function picks d-1 random priority change points k</a:t>
            </a:r>
            <a:r>
              <a:rPr lang="en-US" sz="1000" baseline="-25000" dirty="0">
                <a:solidFill>
                  <a:schemeClr val="dk1"/>
                </a:solidFill>
              </a:rPr>
              <a:t>1</a:t>
            </a:r>
            <a:r>
              <a:rPr lang="en-US" sz="1000" dirty="0">
                <a:solidFill>
                  <a:schemeClr val="dk1"/>
                </a:solidFill>
              </a:rPr>
              <a:t>, . . . , k</a:t>
            </a:r>
            <a:r>
              <a:rPr lang="en-US" sz="1000" baseline="-25000" dirty="0">
                <a:solidFill>
                  <a:schemeClr val="dk1"/>
                </a:solidFill>
              </a:rPr>
              <a:t>d−1</a:t>
            </a:r>
            <a:r>
              <a:rPr lang="en-US" sz="1000" dirty="0">
                <a:solidFill>
                  <a:schemeClr val="dk1"/>
                </a:solidFill>
              </a:rPr>
              <a:t> in the range [1, k</a:t>
            </a:r>
            <a:r>
              <a:rPr lang="en-US" sz="1000" dirty="0" smtClean="0">
                <a:solidFill>
                  <a:schemeClr val="dk1"/>
                </a:solidFill>
              </a:rPr>
              <a:t>].  Each </a:t>
            </a:r>
            <a:r>
              <a:rPr lang="en-US" sz="1000" dirty="0">
                <a:solidFill>
                  <a:schemeClr val="dk1"/>
                </a:solidFill>
              </a:rPr>
              <a:t>such priority change point </a:t>
            </a:r>
            <a:r>
              <a:rPr lang="en-US" sz="1000" dirty="0" err="1">
                <a:solidFill>
                  <a:schemeClr val="dk1"/>
                </a:solidFill>
              </a:rPr>
              <a:t>k</a:t>
            </a:r>
            <a:r>
              <a:rPr lang="en-US" sz="1000" baseline="-25000" dirty="0" err="1">
                <a:solidFill>
                  <a:schemeClr val="dk1"/>
                </a:solidFill>
              </a:rPr>
              <a:t>i</a:t>
            </a:r>
            <a:r>
              <a:rPr lang="en-US" sz="1000" dirty="0">
                <a:solidFill>
                  <a:schemeClr val="dk1"/>
                </a:solidFill>
              </a:rPr>
              <a:t> has an associated priority value of </a:t>
            </a:r>
            <a:r>
              <a:rPr lang="en-US" sz="1000" dirty="0" err="1">
                <a:solidFill>
                  <a:schemeClr val="dk1"/>
                </a:solidFill>
              </a:rPr>
              <a:t>i</a:t>
            </a:r>
            <a:r>
              <a:rPr lang="en-US" sz="1000" dirty="0">
                <a:solidFill>
                  <a:schemeClr val="dk1"/>
                </a:solidFill>
              </a:rPr>
              <a:t>. </a:t>
            </a:r>
            <a:r>
              <a:rPr lang="en-US" sz="1000" dirty="0" smtClean="0">
                <a:solidFill>
                  <a:schemeClr val="dk1"/>
                </a:solidFill>
              </a:rPr>
              <a:t> This </a:t>
            </a:r>
            <a:r>
              <a:rPr lang="en-US" sz="1000" dirty="0">
                <a:solidFill>
                  <a:schemeClr val="dk1"/>
                </a:solidFill>
              </a:rPr>
              <a:t>is where the lower priority values 1 through d get used.</a:t>
            </a:r>
          </a:p>
          <a:p>
            <a:pPr lvl="0" algn="just"/>
            <a:endParaRPr lang="en-US" sz="1000" dirty="0">
              <a:solidFill>
                <a:schemeClr val="dk1"/>
              </a:solidFill>
            </a:endParaRPr>
          </a:p>
          <a:p>
            <a:pPr lvl="0" algn="just"/>
            <a:r>
              <a:rPr lang="en-US" sz="1000" dirty="0">
                <a:solidFill>
                  <a:schemeClr val="dk1"/>
                </a:solidFill>
              </a:rPr>
              <a:t>The underlying thread scheduler schedules the threads by honoring their assigned priorities in the array </a:t>
            </a:r>
            <a:r>
              <a:rPr lang="en-US" sz="1000" dirty="0" err="1">
                <a:solidFill>
                  <a:schemeClr val="dk1"/>
                </a:solidFill>
              </a:rPr>
              <a:t>pri</a:t>
            </a:r>
            <a:r>
              <a:rPr lang="en-US" sz="1000" dirty="0" smtClean="0">
                <a:solidFill>
                  <a:schemeClr val="dk1"/>
                </a:solidFill>
              </a:rPr>
              <a:t>[].  When </a:t>
            </a:r>
            <a:r>
              <a:rPr lang="en-US" sz="1000" dirty="0">
                <a:solidFill>
                  <a:schemeClr val="dk1"/>
                </a:solidFill>
              </a:rPr>
              <a:t>a thread reaches the </a:t>
            </a:r>
            <a:r>
              <a:rPr lang="en-US" sz="1000" dirty="0" err="1">
                <a:solidFill>
                  <a:schemeClr val="dk1"/>
                </a:solidFill>
              </a:rPr>
              <a:t>i-th</a:t>
            </a:r>
            <a:r>
              <a:rPr lang="en-US" sz="1000" dirty="0">
                <a:solidFill>
                  <a:schemeClr val="dk1"/>
                </a:solidFill>
              </a:rPr>
              <a:t> change point (that is, when it executes the </a:t>
            </a:r>
            <a:r>
              <a:rPr lang="en-US" sz="1000" dirty="0" err="1">
                <a:solidFill>
                  <a:schemeClr val="dk1"/>
                </a:solidFill>
              </a:rPr>
              <a:t>k</a:t>
            </a:r>
            <a:r>
              <a:rPr lang="en-US" sz="1000" baseline="-25000" dirty="0" err="1">
                <a:solidFill>
                  <a:schemeClr val="dk1"/>
                </a:solidFill>
              </a:rPr>
              <a:t>i</a:t>
            </a:r>
            <a:r>
              <a:rPr lang="en-US" sz="1000" dirty="0" err="1">
                <a:solidFill>
                  <a:schemeClr val="dk1"/>
                </a:solidFill>
              </a:rPr>
              <a:t>-th</a:t>
            </a:r>
            <a:r>
              <a:rPr lang="en-US" sz="1000" dirty="0">
                <a:solidFill>
                  <a:schemeClr val="dk1"/>
                </a:solidFill>
              </a:rPr>
              <a:t> step of the execution), its priority is changed, that is, lowered, to </a:t>
            </a:r>
            <a:r>
              <a:rPr lang="en-US" sz="1000" dirty="0" err="1" smtClean="0">
                <a:solidFill>
                  <a:schemeClr val="dk1"/>
                </a:solidFill>
              </a:rPr>
              <a:t>i</a:t>
            </a:r>
            <a:r>
              <a:rPr lang="en-US" sz="1000" dirty="0" smtClean="0">
                <a:solidFill>
                  <a:schemeClr val="dk1"/>
                </a:solidFill>
              </a:rPr>
              <a:t>.  This </a:t>
            </a:r>
            <a:r>
              <a:rPr lang="en-US" sz="1000" dirty="0">
                <a:solidFill>
                  <a:schemeClr val="dk1"/>
                </a:solidFill>
              </a:rPr>
              <a:t>is done in the call to the Sleep() method before each instruction in each thread</a:t>
            </a:r>
            <a:r>
              <a:rPr lang="en-US" sz="1000" dirty="0" smtClean="0">
                <a:solidFill>
                  <a:schemeClr val="dk1"/>
                </a:solidFill>
              </a:rPr>
              <a:t>.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B18EB-5D7C-5C41-915F-A72C0DD2FE1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778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685800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just">
              <a:buClr>
                <a:schemeClr val="dk1"/>
              </a:buClr>
              <a:buSzPct val="91666"/>
            </a:pPr>
            <a:r>
              <a:rPr lang="en-US" sz="1000" dirty="0">
                <a:solidFill>
                  <a:schemeClr val="dk1"/>
                </a:solidFill>
              </a:rPr>
              <a:t>We can now state the probabilistic guarantee that </a:t>
            </a:r>
            <a:r>
              <a:rPr lang="en-US" sz="1000" dirty="0" err="1">
                <a:solidFill>
                  <a:schemeClr val="dk1"/>
                </a:solidFill>
              </a:rPr>
              <a:t>Cuzz</a:t>
            </a:r>
            <a:r>
              <a:rPr lang="en-US" sz="1000" dirty="0">
                <a:solidFill>
                  <a:schemeClr val="dk1"/>
                </a:solidFill>
              </a:rPr>
              <a:t> provides on finding concurrency </a:t>
            </a:r>
            <a:r>
              <a:rPr lang="en-US" sz="1000" dirty="0" smtClean="0">
                <a:solidFill>
                  <a:schemeClr val="dk1"/>
                </a:solidFill>
              </a:rPr>
              <a:t>bugs through </a:t>
            </a:r>
            <a:r>
              <a:rPr lang="en-US" sz="1000" dirty="0">
                <a:solidFill>
                  <a:schemeClr val="dk1"/>
                </a:solidFill>
              </a:rPr>
              <a:t>its simple approach of fuzzing thread schedules.</a:t>
            </a:r>
          </a:p>
          <a:p>
            <a:pPr lvl="0" algn="just"/>
            <a:endParaRPr lang="en-US" sz="1000" dirty="0"/>
          </a:p>
          <a:p>
            <a:pPr lvl="0" algn="just"/>
            <a:r>
              <a:rPr lang="en-US" sz="1000" dirty="0"/>
              <a:t>Suppose there is a concurrency bug of depth d in a program with n threads and taking k steps</a:t>
            </a:r>
            <a:r>
              <a:rPr lang="en-US" sz="1000" dirty="0" smtClean="0"/>
              <a:t>.  (</a:t>
            </a:r>
            <a:r>
              <a:rPr lang="en-US" sz="1000" dirty="0"/>
              <a:t>Typically n will be on the order of tens and k will be on the order of millions while d will a small number like 1 or 2.)</a:t>
            </a:r>
          </a:p>
          <a:p>
            <a:pPr lvl="0" algn="just"/>
            <a:endParaRPr lang="en-US" sz="1000" dirty="0"/>
          </a:p>
          <a:p>
            <a:pPr lvl="0" algn="just"/>
            <a:r>
              <a:rPr lang="en-US" sz="1000" dirty="0"/>
              <a:t>Then </a:t>
            </a:r>
            <a:r>
              <a:rPr lang="en-US" sz="1000" dirty="0" err="1"/>
              <a:t>Cuzz</a:t>
            </a:r>
            <a:r>
              <a:rPr lang="en-US" sz="1000" dirty="0"/>
              <a:t> will find the bug with a probability of at least 1/(n * k^(d-1)) per </a:t>
            </a:r>
            <a:r>
              <a:rPr lang="en-US" sz="1000" dirty="0" smtClean="0"/>
              <a:t>run.  In </a:t>
            </a:r>
            <a:r>
              <a:rPr lang="en-US" sz="1000" dirty="0"/>
              <a:t>other words, we expect to find the bug once after n*k^(d-1) runs, which is a tractable number of runs for n and k in these ranges.</a:t>
            </a:r>
          </a:p>
          <a:p>
            <a:pPr lvl="0" algn="just"/>
            <a:endParaRPr lang="en-US" sz="1000" dirty="0"/>
          </a:p>
          <a:p>
            <a:pPr lvl="0" algn="just"/>
            <a:r>
              <a:rPr lang="en-US" sz="1000" dirty="0"/>
              <a:t>More significantly, this is a worst-case guarantee, and as we shall see shortly, </a:t>
            </a:r>
            <a:r>
              <a:rPr lang="en-US" sz="1000" dirty="0" err="1"/>
              <a:t>Cuzz</a:t>
            </a:r>
            <a:r>
              <a:rPr lang="en-US" sz="1000" dirty="0"/>
              <a:t> does even better in practice, in that it </a:t>
            </a:r>
            <a:r>
              <a:rPr lang="en-US" sz="1000" dirty="0" smtClean="0"/>
              <a:t>finds concurrency </a:t>
            </a:r>
            <a:r>
              <a:rPr lang="en-US" sz="1000" dirty="0"/>
              <a:t>bugs with far fewer runs than what is predicted by this guarantee.</a:t>
            </a:r>
          </a:p>
          <a:p>
            <a:pPr lvl="0" algn="just"/>
            <a:endParaRPr lang="en-US" sz="1000" dirty="0"/>
          </a:p>
          <a:p>
            <a:pPr lvl="0" algn="just"/>
            <a:r>
              <a:rPr lang="en-US" sz="1000" dirty="0"/>
              <a:t>First let’s look at a sketch of the proof of this probabilistic guarantee.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B18EB-5D7C-5C41-915F-A72C0DD2FE1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4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685800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just"/>
            <a:r>
              <a:rPr lang="en-US" sz="1000" dirty="0"/>
              <a:t>Let’s use this program again as an example to demonstrate why the probabilistic guarantee holds.</a:t>
            </a:r>
          </a:p>
          <a:p>
            <a:pPr lvl="0" algn="just"/>
            <a:endParaRPr lang="en-US" sz="1000" dirty="0"/>
          </a:p>
          <a:p>
            <a:pPr lvl="0" algn="just"/>
            <a:r>
              <a:rPr lang="en-US" sz="1000" dirty="0"/>
              <a:t>To trigger the bug here, Statement X must execute before Statement Y, and Statement Y must execute before Statement Z.</a:t>
            </a:r>
          </a:p>
          <a:p>
            <a:pPr lvl="0" algn="just"/>
            <a:endParaRPr lang="en-US" sz="1000" dirty="0"/>
          </a:p>
          <a:p>
            <a:pPr lvl="0" algn="just"/>
            <a:r>
              <a:rPr lang="en-US" sz="1000" dirty="0"/>
              <a:t>This order is possible if Thread 1 starts with a lower priority than Thread 2, ensuring that </a:t>
            </a:r>
            <a:r>
              <a:rPr lang="en-US" sz="1000" dirty="0">
                <a:solidFill>
                  <a:schemeClr val="dk1"/>
                </a:solidFill>
              </a:rPr>
              <a:t>Statement</a:t>
            </a:r>
            <a:r>
              <a:rPr lang="en-US" sz="1000" dirty="0"/>
              <a:t> X executes before </a:t>
            </a:r>
            <a:r>
              <a:rPr lang="en-US" sz="1000" dirty="0">
                <a:solidFill>
                  <a:schemeClr val="dk1"/>
                </a:solidFill>
              </a:rPr>
              <a:t>Statement </a:t>
            </a:r>
            <a:r>
              <a:rPr lang="en-US" sz="1000" dirty="0"/>
              <a:t>Y</a:t>
            </a:r>
            <a:r>
              <a:rPr lang="en-US" sz="1000" dirty="0" smtClean="0"/>
              <a:t>.  (</a:t>
            </a:r>
            <a:r>
              <a:rPr lang="en-US" sz="1000" dirty="0"/>
              <a:t>For example, if Thread 1 starts with a priority of 2 and Thread 2 starts with a priority of 3.)</a:t>
            </a:r>
          </a:p>
          <a:p>
            <a:pPr lvl="0" algn="just"/>
            <a:endParaRPr lang="en-US" sz="1000" dirty="0"/>
          </a:p>
          <a:p>
            <a:pPr lvl="0" algn="just"/>
            <a:r>
              <a:rPr lang="en-US" sz="1000" dirty="0"/>
              <a:t>Because </a:t>
            </a:r>
            <a:r>
              <a:rPr lang="en-US" sz="1000" dirty="0" err="1"/>
              <a:t>Cuzz</a:t>
            </a:r>
            <a:r>
              <a:rPr lang="en-US" sz="1000" dirty="0"/>
              <a:t> randomly assigns initial thread priorities, the probability that Thread 1 has a lower priority than Thread 2 is one-half.</a:t>
            </a:r>
          </a:p>
          <a:p>
            <a:pPr lvl="0" algn="just"/>
            <a:endParaRPr lang="en-US" sz="1000" dirty="0"/>
          </a:p>
          <a:p>
            <a:pPr lvl="0" algn="just"/>
            <a:r>
              <a:rPr lang="en-US" sz="1000" dirty="0"/>
              <a:t>However, in general, if the above example had n threads, Statement X would only be guaranteed to execute before Statement </a:t>
            </a:r>
            <a:r>
              <a:rPr lang="en-US" sz="1000" dirty="0" smtClean="0"/>
              <a:t>Y if </a:t>
            </a:r>
            <a:r>
              <a:rPr lang="en-US" sz="1000" dirty="0"/>
              <a:t>Thread 1 is assigned the lowest priority initially</a:t>
            </a:r>
            <a:r>
              <a:rPr lang="en-US" sz="1000" dirty="0" smtClean="0"/>
              <a:t>.  (</a:t>
            </a:r>
            <a:r>
              <a:rPr lang="en-US" sz="1000" dirty="0"/>
              <a:t>Even if Thread 2 had a higher priority than Thread 1, another thread could block Thread 2’s progress by locking p, for </a:t>
            </a:r>
            <a:r>
              <a:rPr lang="en-US" sz="1000" dirty="0" smtClean="0"/>
              <a:t>example, allowing </a:t>
            </a:r>
            <a:r>
              <a:rPr lang="en-US" sz="1000" dirty="0"/>
              <a:t>Thread 1 to execute before Thread 2 could execute the if-statement</a:t>
            </a:r>
            <a:r>
              <a:rPr lang="en-US" sz="1000" dirty="0" smtClean="0"/>
              <a:t>.)  The </a:t>
            </a:r>
            <a:r>
              <a:rPr lang="en-US" sz="1000" dirty="0"/>
              <a:t>probability that Thread 1 has the lowest priority initially is 1/n</a:t>
            </a:r>
            <a:r>
              <a:rPr lang="en-US" sz="1000" dirty="0" smtClean="0"/>
              <a:t>.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B18EB-5D7C-5C41-915F-A72C0DD2FE1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155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685800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just"/>
            <a:r>
              <a:rPr lang="en-US" sz="1000" dirty="0" smtClean="0"/>
              <a:t>Next</a:t>
            </a:r>
            <a:r>
              <a:rPr lang="en-US" sz="1000" dirty="0"/>
              <a:t>, to ensure that </a:t>
            </a:r>
            <a:r>
              <a:rPr lang="en-US" sz="1000" dirty="0">
                <a:solidFill>
                  <a:schemeClr val="dk1"/>
                </a:solidFill>
              </a:rPr>
              <a:t>Statement</a:t>
            </a:r>
            <a:r>
              <a:rPr lang="en-US" sz="1000" dirty="0"/>
              <a:t> Y executes before </a:t>
            </a:r>
            <a:r>
              <a:rPr lang="en-US" sz="1000" dirty="0">
                <a:solidFill>
                  <a:schemeClr val="dk1"/>
                </a:solidFill>
              </a:rPr>
              <a:t>Statement</a:t>
            </a:r>
            <a:r>
              <a:rPr lang="en-US" sz="1000" dirty="0"/>
              <a:t> Z, the priority of Thread 2 should become lower than Thread 1 after statement X is </a:t>
            </a:r>
            <a:r>
              <a:rPr lang="en-US" sz="1000" dirty="0" smtClean="0"/>
              <a:t>executed.  This </a:t>
            </a:r>
            <a:r>
              <a:rPr lang="en-US" sz="1000" dirty="0"/>
              <a:t>can be achieved if the thread priorities are changed after Statement X is </a:t>
            </a:r>
            <a:r>
              <a:rPr lang="en-US" sz="1000" dirty="0" smtClean="0"/>
              <a:t>executed.  For </a:t>
            </a:r>
            <a:r>
              <a:rPr lang="en-US" sz="1000" dirty="0"/>
              <a:t>example, before executing Statement Z, thread 2 is assigned a lower priority of 1.</a:t>
            </a:r>
          </a:p>
          <a:p>
            <a:pPr lvl="0" algn="just"/>
            <a:endParaRPr lang="en-US" sz="1000" dirty="0"/>
          </a:p>
          <a:p>
            <a:pPr lvl="0" algn="just"/>
            <a:r>
              <a:rPr lang="en-US" sz="1000" dirty="0"/>
              <a:t>As </a:t>
            </a:r>
            <a:r>
              <a:rPr lang="en-US" sz="1000" dirty="0" err="1"/>
              <a:t>Cuzz</a:t>
            </a:r>
            <a:r>
              <a:rPr lang="en-US" sz="1000" dirty="0"/>
              <a:t> picks the statements where the thread priorities are changed uniformly over all </a:t>
            </a:r>
            <a:r>
              <a:rPr lang="en-US" sz="1000" dirty="0" smtClean="0"/>
              <a:t>statements, the </a:t>
            </a:r>
            <a:r>
              <a:rPr lang="en-US" sz="1000" dirty="0"/>
              <a:t>probability of picking somewhere between Statement X and Statement Z to change the priorities is at least </a:t>
            </a:r>
            <a:r>
              <a:rPr lang="en-US" sz="1000" dirty="0" smtClean="0"/>
              <a:t>1/k (recall </a:t>
            </a:r>
            <a:r>
              <a:rPr lang="en-US" sz="1000" dirty="0"/>
              <a:t>that k is the number of statements executed by the program).</a:t>
            </a:r>
          </a:p>
          <a:p>
            <a:pPr lvl="0" algn="just"/>
            <a:endParaRPr lang="en-US" sz="1000" dirty="0"/>
          </a:p>
          <a:p>
            <a:pPr lvl="0" algn="just"/>
            <a:r>
              <a:rPr lang="en-US" sz="1000" dirty="0"/>
              <a:t>Because these random choices were made independently of one another, the overall probability of triggering a bug is therefore 1/n * 1/k = 1/</a:t>
            </a:r>
            <a:r>
              <a:rPr lang="en-US" sz="1000" dirty="0" err="1"/>
              <a:t>nk</a:t>
            </a:r>
            <a:r>
              <a:rPr lang="en-US" sz="1000" dirty="0"/>
              <a:t>.</a:t>
            </a:r>
          </a:p>
          <a:p>
            <a:pPr lvl="0" algn="just"/>
            <a:endParaRPr lang="en-US" sz="1000" dirty="0"/>
          </a:p>
          <a:p>
            <a:pPr lvl="0" algn="just"/>
            <a:r>
              <a:rPr lang="en-US" sz="1000" dirty="0"/>
              <a:t>Intuitively, for a bug of depth d, thread priorities are changed (d-1) times; that is, </a:t>
            </a:r>
            <a:r>
              <a:rPr lang="en-US" sz="1000" dirty="0" err="1"/>
              <a:t>Cuzz</a:t>
            </a:r>
            <a:r>
              <a:rPr lang="en-US" sz="1000" dirty="0"/>
              <a:t> needs to pick (d-1) statements in the program</a:t>
            </a:r>
            <a:r>
              <a:rPr lang="en-US" sz="1000" dirty="0" smtClean="0"/>
              <a:t>.  The </a:t>
            </a:r>
            <a:r>
              <a:rPr lang="en-US" sz="1000" dirty="0"/>
              <a:t>probability of picking the right set of (d-1) statements for changing priorities is at least 1/k</a:t>
            </a:r>
            <a:r>
              <a:rPr lang="en-US" sz="1000" baseline="30000" dirty="0"/>
              <a:t>(d-1)</a:t>
            </a:r>
            <a:r>
              <a:rPr lang="en-US" sz="1000" dirty="0"/>
              <a:t>, so the probability of triggering a bug of depth d ought to be 1/</a:t>
            </a:r>
            <a:r>
              <a:rPr lang="en-US" sz="1000" dirty="0" err="1"/>
              <a:t>n</a:t>
            </a:r>
            <a:r>
              <a:rPr lang="en-US" sz="1000" dirty="0" err="1">
                <a:solidFill>
                  <a:schemeClr val="dk1"/>
                </a:solidFill>
              </a:rPr>
              <a:t>k</a:t>
            </a:r>
            <a:r>
              <a:rPr lang="en-US" sz="1000" baseline="30000" dirty="0">
                <a:solidFill>
                  <a:schemeClr val="dk1"/>
                </a:solidFill>
              </a:rPr>
              <a:t>(d-1)</a:t>
            </a:r>
            <a:r>
              <a:rPr lang="en-US" sz="1000" dirty="0">
                <a:solidFill>
                  <a:schemeClr val="dk1"/>
                </a:solidFill>
              </a:rPr>
              <a:t>.</a:t>
            </a:r>
          </a:p>
          <a:p>
            <a:pPr lvl="0" algn="just"/>
            <a:endParaRPr lang="en-US" sz="1000" dirty="0">
              <a:solidFill>
                <a:schemeClr val="dk1"/>
              </a:solidFill>
            </a:endParaRPr>
          </a:p>
          <a:p>
            <a:pPr lvl="0" algn="just"/>
            <a:r>
              <a:rPr lang="en-US" sz="1000" dirty="0">
                <a:solidFill>
                  <a:schemeClr val="dk1"/>
                </a:solidFill>
              </a:rPr>
              <a:t>This proof sketch does not account for the possibility of multiple priority changes along with arbitrary synchronization and control flow </a:t>
            </a:r>
            <a:r>
              <a:rPr lang="en-US" sz="1000" dirty="0" smtClean="0">
                <a:solidFill>
                  <a:schemeClr val="dk1"/>
                </a:solidFill>
              </a:rPr>
              <a:t>statements.  You </a:t>
            </a:r>
            <a:r>
              <a:rPr lang="en-US" sz="1000" dirty="0">
                <a:solidFill>
                  <a:schemeClr val="dk1"/>
                </a:solidFill>
              </a:rPr>
              <a:t>can see the full proof in Section 3 of the paper linked in the instructor notes.</a:t>
            </a:r>
          </a:p>
          <a:p>
            <a:pPr lvl="0" algn="just"/>
            <a:endParaRPr lang="en-US" sz="1000" dirty="0">
              <a:solidFill>
                <a:schemeClr val="dk1"/>
              </a:solidFill>
            </a:endParaRPr>
          </a:p>
          <a:p>
            <a:pPr lvl="0" algn="just"/>
            <a:r>
              <a:rPr lang="en-US" sz="1000" u="sng" dirty="0">
                <a:solidFill>
                  <a:schemeClr val="hlink"/>
                </a:solidFill>
                <a:hlinkClick r:id="rId3"/>
              </a:rPr>
              <a:t>http://research.microsoft.com/pubs/118655/asplos277-pct.pdf</a:t>
            </a:r>
            <a:r>
              <a:rPr lang="en-US" sz="1000" dirty="0">
                <a:solidFill>
                  <a:schemeClr val="dk1"/>
                </a:solidFill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B18EB-5D7C-5C41-915F-A72C0DD2FE1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714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685800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just">
              <a:lnSpc>
                <a:spcPct val="115000"/>
              </a:lnSpc>
              <a:buClr>
                <a:schemeClr val="dk1"/>
              </a:buClr>
              <a:buSzPct val="91666"/>
            </a:pPr>
            <a:r>
              <a:rPr lang="en-US" sz="1000" dirty="0"/>
              <a:t>Even with this guaranteed lower bound on probability, </a:t>
            </a:r>
            <a:r>
              <a:rPr lang="en-US" sz="1000" dirty="0" err="1"/>
              <a:t>Cuzz</a:t>
            </a:r>
            <a:r>
              <a:rPr lang="en-US" sz="1000" dirty="0"/>
              <a:t> often finds bugs even more commonly in </a:t>
            </a:r>
            <a:r>
              <a:rPr lang="en-US" sz="1000" dirty="0" smtClean="0"/>
              <a:t>practice.  There </a:t>
            </a:r>
            <a:r>
              <a:rPr lang="en-US" sz="1000" dirty="0"/>
              <a:t>are several reasons why this is the case</a:t>
            </a:r>
            <a:r>
              <a:rPr lang="en-US" sz="1000" dirty="0" smtClean="0"/>
              <a:t>.</a:t>
            </a:r>
          </a:p>
          <a:p>
            <a:pPr lvl="0" algn="just">
              <a:lnSpc>
                <a:spcPct val="115000"/>
              </a:lnSpc>
              <a:buClr>
                <a:schemeClr val="dk1"/>
              </a:buClr>
              <a:buSzPct val="91666"/>
            </a:pPr>
            <a:endParaRPr lang="en-US" sz="1000" dirty="0"/>
          </a:p>
          <a:p>
            <a:pPr marL="457200" lvl="0" indent="-304800" algn="just">
              <a:lnSpc>
                <a:spcPct val="115000"/>
              </a:lnSpc>
              <a:buSzPct val="100000"/>
              <a:buChar char="-"/>
            </a:pPr>
            <a:r>
              <a:rPr lang="en-US" sz="1000" dirty="0"/>
              <a:t>The theoretical lower bound is only for the hardest-to-find bug of a given depth; that is, a bug that </a:t>
            </a:r>
            <a:r>
              <a:rPr lang="en-US" sz="1000" dirty="0" smtClean="0"/>
              <a:t>has exactly </a:t>
            </a:r>
            <a:r>
              <a:rPr lang="en-US" sz="1000" dirty="0"/>
              <a:t>one thread scheduling that causes it to trigger.</a:t>
            </a:r>
          </a:p>
          <a:p>
            <a:pPr marL="457200" lvl="0" indent="-304800" algn="just">
              <a:lnSpc>
                <a:spcPct val="115000"/>
              </a:lnSpc>
              <a:buSzPct val="100000"/>
              <a:buChar char="-"/>
            </a:pPr>
            <a:r>
              <a:rPr lang="en-US" sz="1000" dirty="0"/>
              <a:t>If a bug can be found via multiple thread schedules, then the probability of finding that bug is the </a:t>
            </a:r>
            <a:r>
              <a:rPr lang="en-US" sz="1000" dirty="0" smtClean="0"/>
              <a:t>sum of </a:t>
            </a:r>
            <a:r>
              <a:rPr lang="en-US" sz="1000" dirty="0"/>
              <a:t>the probabilities that each of those schedules is chosen.</a:t>
            </a:r>
          </a:p>
          <a:p>
            <a:pPr marL="457200" lvl="0" indent="-304800" algn="just">
              <a:lnSpc>
                <a:spcPct val="115000"/>
              </a:lnSpc>
              <a:buSzPct val="100000"/>
              <a:buChar char="-"/>
            </a:pPr>
            <a:r>
              <a:rPr lang="en-US" sz="1000" dirty="0"/>
              <a:t>And, while the theoretical lower bound decreases as the number of threads </a:t>
            </a:r>
            <a:r>
              <a:rPr lang="en-US" sz="1000" dirty="0" smtClean="0"/>
              <a:t>increases, in </a:t>
            </a:r>
            <a:r>
              <a:rPr lang="en-US" sz="1000" dirty="0"/>
              <a:t>practice we see that the probability of finding a bug </a:t>
            </a:r>
            <a:r>
              <a:rPr lang="en-US" sz="1000" i="1" dirty="0"/>
              <a:t>increases</a:t>
            </a:r>
            <a:r>
              <a:rPr lang="en-US" sz="1000" dirty="0"/>
              <a:t> as the number of threads increases.</a:t>
            </a:r>
          </a:p>
          <a:p>
            <a:pPr marL="457200" lvl="0" indent="-304800" algn="just">
              <a:lnSpc>
                <a:spcPct val="115000"/>
              </a:lnSpc>
              <a:buSzPct val="100000"/>
              <a:buChar char="-"/>
            </a:pPr>
            <a:r>
              <a:rPr lang="en-US" sz="1000" dirty="0"/>
              <a:t>This is because having more threads typically means there are more ways to trigger a bug.</a:t>
            </a:r>
          </a:p>
          <a:p>
            <a:pPr lvl="0" algn="just">
              <a:lnSpc>
                <a:spcPct val="115000"/>
              </a:lnSpc>
            </a:pPr>
            <a:endParaRPr lang="en-US" sz="1000" dirty="0" smtClean="0">
              <a:solidFill>
                <a:srgbClr val="FF0000"/>
              </a:solidFill>
            </a:endParaRPr>
          </a:p>
          <a:p>
            <a:pPr lvl="0" algn="just">
              <a:lnSpc>
                <a:spcPct val="115000"/>
              </a:lnSpc>
            </a:pPr>
            <a:r>
              <a:rPr lang="en-US" sz="1000" dirty="0"/>
              <a:t>Let’s look at some real measurements that depict this phenomenon.</a:t>
            </a:r>
          </a:p>
          <a:p>
            <a:pPr lvl="0" algn="just">
              <a:lnSpc>
                <a:spcPct val="115000"/>
              </a:lnSpc>
            </a:pPr>
            <a:endParaRPr lang="en-US" sz="1000" dirty="0"/>
          </a:p>
          <a:p>
            <a:pPr lvl="0" algn="just">
              <a:lnSpc>
                <a:spcPct val="115000"/>
              </a:lnSpc>
            </a:pPr>
            <a:r>
              <a:rPr lang="en-US" sz="1000" dirty="0"/>
              <a:t>Here is a plot showing the probability of finding a concurrency bug in a work-stealing queue program using </a:t>
            </a:r>
            <a:r>
              <a:rPr lang="en-US" sz="1000" dirty="0" err="1"/>
              <a:t>Cuzz’s</a:t>
            </a:r>
            <a:r>
              <a:rPr lang="en-US" sz="1000" dirty="0"/>
              <a:t> algorithm, denoted PCT, versus stress testing as the number of threads in the program is increased.</a:t>
            </a:r>
          </a:p>
          <a:p>
            <a:pPr lvl="0" algn="just">
              <a:lnSpc>
                <a:spcPct val="115000"/>
              </a:lnSpc>
            </a:pPr>
            <a:endParaRPr lang="en-US" sz="1000" dirty="0"/>
          </a:p>
          <a:p>
            <a:pPr lvl="0" algn="just">
              <a:lnSpc>
                <a:spcPct val="115000"/>
              </a:lnSpc>
            </a:pPr>
            <a:r>
              <a:rPr lang="en-US" sz="1000" dirty="0"/>
              <a:t>The interesting thing to note is that the probability of detecting the bug with stress testing is low and is nondeterministic.</a:t>
            </a:r>
          </a:p>
          <a:p>
            <a:pPr lvl="0" algn="just">
              <a:lnSpc>
                <a:spcPct val="115000"/>
              </a:lnSpc>
            </a:pPr>
            <a:endParaRPr lang="en-US" sz="1000" dirty="0"/>
          </a:p>
          <a:p>
            <a:pPr lvl="0" algn="just">
              <a:lnSpc>
                <a:spcPct val="115000"/>
              </a:lnSpc>
            </a:pPr>
            <a:r>
              <a:rPr lang="en-US" sz="1000" dirty="0"/>
              <a:t>On the other hand, for any given number of threads, </a:t>
            </a:r>
            <a:r>
              <a:rPr lang="en-US" sz="1000" dirty="0" err="1"/>
              <a:t>Cuzz</a:t>
            </a:r>
            <a:r>
              <a:rPr lang="en-US" sz="1000" dirty="0"/>
              <a:t> has a higher probability of detecting the bug, and it is also deterministic when given the same random seed, which helps with debugging and bug-fixing efforts once the bug is detected.  Furthermore, as the number of threads increases, the probability with which </a:t>
            </a:r>
            <a:r>
              <a:rPr lang="en-US" sz="1000" dirty="0" err="1"/>
              <a:t>Cuzz</a:t>
            </a:r>
            <a:r>
              <a:rPr lang="en-US" sz="1000" dirty="0"/>
              <a:t> finds the bug increases.  Finally, for any given number of threads, this measured probability is much better than the worst-case probability.  For example, with 2 threads, the worst-case probability is 0.0003 whereas the measured is 0.002, an order of magnitude better</a:t>
            </a:r>
            <a:r>
              <a:rPr lang="en-US" sz="1000" dirty="0" smtClean="0"/>
              <a:t>.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B18EB-5D7C-5C41-915F-A72C0DD2FE1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685800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just"/>
            <a:r>
              <a:rPr lang="en-US" sz="1000" dirty="0">
                <a:ea typeface="Times New Roman" charset="0"/>
                <a:cs typeface="Times New Roman" charset="0"/>
              </a:rPr>
              <a:t>The motivation for random testing can be seen in the Infinite Monkey </a:t>
            </a:r>
            <a:r>
              <a:rPr lang="en-US" sz="1000" dirty="0" smtClean="0">
                <a:ea typeface="Times New Roman" charset="0"/>
                <a:cs typeface="Times New Roman" charset="0"/>
              </a:rPr>
              <a:t>Theorem, which </a:t>
            </a:r>
            <a:r>
              <a:rPr lang="en-US" sz="1000" dirty="0">
                <a:ea typeface="Times New Roman" charset="0"/>
                <a:cs typeface="Times New Roman" charset="0"/>
              </a:rPr>
              <a:t>can be traced back to </a:t>
            </a:r>
            <a:r>
              <a:rPr lang="en-US" sz="1000" dirty="0" smtClean="0">
                <a:ea typeface="Times New Roman" charset="0"/>
                <a:cs typeface="Times New Roman" charset="0"/>
              </a:rPr>
              <a:t>Aristotle.  This </a:t>
            </a:r>
            <a:r>
              <a:rPr lang="en-US" sz="1000" dirty="0">
                <a:ea typeface="Times New Roman" charset="0"/>
                <a:cs typeface="Times New Roman" charset="0"/>
              </a:rPr>
              <a:t>theorem states that “a monkey hitting keys at random on a typewriter keyboard will produce any given text, </a:t>
            </a:r>
            <a:r>
              <a:rPr lang="en-US" sz="1000" dirty="0" smtClean="0">
                <a:ea typeface="Times New Roman" charset="0"/>
                <a:cs typeface="Times New Roman" charset="0"/>
              </a:rPr>
              <a:t>such as </a:t>
            </a:r>
            <a:r>
              <a:rPr lang="en-US" sz="1000" dirty="0">
                <a:ea typeface="Times New Roman" charset="0"/>
                <a:cs typeface="Times New Roman" charset="0"/>
              </a:rPr>
              <a:t>the complete works of Shakespeare, with probability approaching 1 as time increases.”</a:t>
            </a:r>
          </a:p>
          <a:p>
            <a:pPr lvl="0" algn="just"/>
            <a:endParaRPr lang="en-US" sz="1000" dirty="0">
              <a:ea typeface="Times New Roman" charset="0"/>
              <a:cs typeface="Times New Roman" charset="0"/>
            </a:endParaRPr>
          </a:p>
          <a:p>
            <a:pPr lvl="0" algn="just"/>
            <a:r>
              <a:rPr lang="en-US" sz="1000" dirty="0">
                <a:ea typeface="Times New Roman" charset="0"/>
                <a:cs typeface="Times New Roman" charset="0"/>
              </a:rPr>
              <a:t>The "monkey" is a metaphor for a device that produces an endless random sequence of </a:t>
            </a:r>
            <a:r>
              <a:rPr lang="en-US" sz="1000" dirty="0" smtClean="0">
                <a:ea typeface="Times New Roman" charset="0"/>
                <a:cs typeface="Times New Roman" charset="0"/>
              </a:rPr>
              <a:t>keys.  Translated </a:t>
            </a:r>
            <a:r>
              <a:rPr lang="en-US" sz="1000" dirty="0">
                <a:ea typeface="Times New Roman" charset="0"/>
                <a:cs typeface="Times New Roman" charset="0"/>
              </a:rPr>
              <a:t>into our setting of random testing, the monkey is the fuzz testing tool, and typing a given </a:t>
            </a:r>
            <a:r>
              <a:rPr lang="en-US" sz="1000" dirty="0" smtClean="0">
                <a:ea typeface="Times New Roman" charset="0"/>
                <a:cs typeface="Times New Roman" charset="0"/>
              </a:rPr>
              <a:t>text is </a:t>
            </a:r>
            <a:r>
              <a:rPr lang="en-US" sz="1000" dirty="0">
                <a:ea typeface="Times New Roman" charset="0"/>
                <a:cs typeface="Times New Roman" charset="0"/>
              </a:rPr>
              <a:t>analogous to the monkey finding an input that exposes a bug in the program being tested.</a:t>
            </a:r>
          </a:p>
          <a:p>
            <a:pPr lvl="0" algn="just"/>
            <a:endParaRPr lang="en-US" sz="1000" dirty="0">
              <a:ea typeface="Times New Roman" charset="0"/>
              <a:cs typeface="Times New Roman" charset="0"/>
            </a:endParaRPr>
          </a:p>
          <a:p>
            <a:pPr lvl="0" algn="just"/>
            <a:r>
              <a:rPr lang="en-US" sz="1000" dirty="0">
                <a:ea typeface="Times New Roman" charset="0"/>
                <a:cs typeface="Times New Roman" charset="0"/>
              </a:rPr>
              <a:t>You can learn more about the Infinite Monkey Theorem by following the link in the instructor notes.</a:t>
            </a:r>
          </a:p>
          <a:p>
            <a:pPr lvl="0" algn="just"/>
            <a:endParaRPr lang="en-US" sz="1000" dirty="0">
              <a:ea typeface="Times New Roman" charset="0"/>
              <a:cs typeface="Times New Roman" charset="0"/>
            </a:endParaRPr>
          </a:p>
          <a:p>
            <a:pPr lvl="0" algn="just"/>
            <a:r>
              <a:rPr lang="en-US" sz="1000" dirty="0">
                <a:solidFill>
                  <a:srgbClr val="0000FF"/>
                </a:solidFill>
                <a:ea typeface="Times New Roman" charset="0"/>
                <a:cs typeface="Times New Roman" charset="0"/>
              </a:rPr>
              <a:t>[</a:t>
            </a:r>
            <a:r>
              <a:rPr lang="en-US" sz="1000" u="sng" dirty="0">
                <a:solidFill>
                  <a:srgbClr val="0000FF"/>
                </a:solidFill>
                <a:ea typeface="Times New Roman" charset="0"/>
                <a:cs typeface="Times New Roman" charset="0"/>
                <a:hlinkClick r:id="rId3"/>
              </a:rPr>
              <a:t>https://en.wikipedia.org/wiki/Infinite_monkey_theorem</a:t>
            </a:r>
            <a:r>
              <a:rPr lang="en-US" sz="1000" dirty="0">
                <a:solidFill>
                  <a:srgbClr val="0000FF"/>
                </a:solidFill>
                <a:ea typeface="Times New Roman" charset="0"/>
                <a:cs typeface="Times New Roman" charset="0"/>
              </a:rPr>
              <a:t>]</a:t>
            </a:r>
          </a:p>
          <a:p>
            <a:pPr algn="just"/>
            <a:endParaRPr lang="en-US" sz="1000" dirty="0">
              <a:ea typeface="Times New Roman" charset="0"/>
              <a:cs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B18EB-5D7C-5C41-915F-A72C0DD2FE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908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685800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just"/>
            <a:r>
              <a:rPr lang="en-US" sz="1000" dirty="0"/>
              <a:t>To better appreciate the amount of resources needed to find concurrency bugs using </a:t>
            </a:r>
            <a:r>
              <a:rPr lang="en-US" sz="1000" dirty="0" err="1"/>
              <a:t>Cuzz</a:t>
            </a:r>
            <a:r>
              <a:rPr lang="en-US" sz="1000" dirty="0"/>
              <a:t> vs. stress </a:t>
            </a:r>
            <a:r>
              <a:rPr lang="en-US" sz="1000" dirty="0" smtClean="0"/>
              <a:t>testing, here </a:t>
            </a:r>
            <a:r>
              <a:rPr lang="en-US" sz="1000" dirty="0"/>
              <a:t>is a case study that the developers of </a:t>
            </a:r>
            <a:r>
              <a:rPr lang="en-US" sz="1000" dirty="0" err="1"/>
              <a:t>Cuzz</a:t>
            </a:r>
            <a:r>
              <a:rPr lang="en-US" sz="1000" dirty="0"/>
              <a:t> conducted to find a concurrency bug in a certain </a:t>
            </a:r>
            <a:r>
              <a:rPr lang="en-US" sz="1000" dirty="0" smtClean="0"/>
              <a:t>program.</a:t>
            </a:r>
            <a:endParaRPr lang="en-US" sz="1000" dirty="0"/>
          </a:p>
          <a:p>
            <a:pPr lvl="0" algn="just"/>
            <a:endParaRPr lang="en-US" sz="1000" dirty="0"/>
          </a:p>
          <a:p>
            <a:pPr lvl="0" algn="just"/>
            <a:r>
              <a:rPr lang="en-US" sz="1000" dirty="0" smtClean="0"/>
              <a:t>Without </a:t>
            </a:r>
            <a:r>
              <a:rPr lang="en-US" sz="1000" dirty="0" err="1"/>
              <a:t>Cuzz</a:t>
            </a:r>
            <a:r>
              <a:rPr lang="en-US" sz="1000" dirty="0"/>
              <a:t>, that is, using stress testing, the bug was triggered only once in over 238,000 </a:t>
            </a:r>
            <a:r>
              <a:rPr lang="en-US" sz="1000" dirty="0" smtClean="0"/>
              <a:t>runs, giving </a:t>
            </a:r>
            <a:r>
              <a:rPr lang="en-US" sz="1000" dirty="0"/>
              <a:t>a mere probability of </a:t>
            </a:r>
            <a:r>
              <a:rPr lang="en-US" sz="1000" dirty="0">
                <a:solidFill>
                  <a:schemeClr val="dk1"/>
                </a:solidFill>
              </a:rPr>
              <a:t>0.000004187 for </a:t>
            </a:r>
            <a:r>
              <a:rPr lang="en-US" sz="1000" dirty="0"/>
              <a:t>finding this bug using stress testing.</a:t>
            </a:r>
          </a:p>
          <a:p>
            <a:pPr lvl="0" algn="just"/>
            <a:endParaRPr lang="en-US" sz="1000" dirty="0" smtClean="0"/>
          </a:p>
          <a:p>
            <a:pPr lvl="0" algn="just"/>
            <a:r>
              <a:rPr lang="en-US" sz="1000" dirty="0" smtClean="0"/>
              <a:t>On </a:t>
            </a:r>
            <a:r>
              <a:rPr lang="en-US" sz="1000" dirty="0"/>
              <a:t>the other hand, using </a:t>
            </a:r>
            <a:r>
              <a:rPr lang="en-US" sz="1000" dirty="0" err="1"/>
              <a:t>Cuzz</a:t>
            </a:r>
            <a:r>
              <a:rPr lang="en-US" sz="1000" dirty="0"/>
              <a:t>, the bug is triggered 12 times in just 320 runs, giving a dramatically higher probability of </a:t>
            </a:r>
            <a:r>
              <a:rPr lang="en-US" sz="1000" dirty="0" smtClean="0"/>
              <a:t>0.0375.  It </a:t>
            </a:r>
            <a:r>
              <a:rPr lang="en-US" sz="1000" dirty="0"/>
              <a:t>took an entire day to execute the 238,000 runs using stress testing compared to a mere 11 seconds using </a:t>
            </a:r>
            <a:r>
              <a:rPr lang="en-US" sz="1000" dirty="0" err="1"/>
              <a:t>Cuzz</a:t>
            </a:r>
            <a:r>
              <a:rPr lang="en-US" sz="1000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B18EB-5D7C-5C41-915F-A72C0DD2FE1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180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685800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just"/>
            <a:r>
              <a:rPr lang="en-US" sz="1000" dirty="0"/>
              <a:t>Let’s review the key points you should take away from this section on concurrency testing.</a:t>
            </a:r>
          </a:p>
          <a:p>
            <a:pPr lvl="0" algn="just"/>
            <a:endParaRPr lang="en-US" sz="1000" dirty="0"/>
          </a:p>
          <a:p>
            <a:pPr lvl="0" algn="just"/>
            <a:r>
              <a:rPr lang="en-US" sz="1000" dirty="0"/>
              <a:t>Bug depth, which is the number of statement ordering constraints required to trigger a concurrency bug, is a useful metric for concurrency testing </a:t>
            </a:r>
            <a:r>
              <a:rPr lang="en-US" sz="1000" dirty="0" smtClean="0"/>
              <a:t>efforts.  In </a:t>
            </a:r>
            <a:r>
              <a:rPr lang="en-US" sz="1000" dirty="0"/>
              <a:t>particular, focusing on bugs with very small depths is likely to be enough to cover most of a program’s concurrency errors.</a:t>
            </a:r>
          </a:p>
          <a:p>
            <a:pPr lvl="0" algn="just"/>
            <a:endParaRPr lang="en-US" sz="1000" dirty="0"/>
          </a:p>
          <a:p>
            <a:pPr lvl="0" algn="just"/>
            <a:r>
              <a:rPr lang="en-US" sz="1000" dirty="0"/>
              <a:t>Systematic randomization improves concurrency </a:t>
            </a:r>
            <a:r>
              <a:rPr lang="en-US" sz="1000" dirty="0" smtClean="0"/>
              <a:t>testing.  Fuzzing </a:t>
            </a:r>
            <a:r>
              <a:rPr lang="en-US" sz="1000" dirty="0"/>
              <a:t>thread scheduling, as </a:t>
            </a:r>
            <a:r>
              <a:rPr lang="en-US" sz="1000" dirty="0" err="1"/>
              <a:t>Cuzz</a:t>
            </a:r>
            <a:r>
              <a:rPr lang="en-US" sz="1000" dirty="0"/>
              <a:t> does, gives us a guaranteed probability of finding a bug of a </a:t>
            </a:r>
            <a:r>
              <a:rPr lang="en-US" sz="1000" dirty="0" smtClean="0"/>
              <a:t>given </a:t>
            </a:r>
            <a:r>
              <a:rPr lang="en-US" sz="1000" dirty="0"/>
              <a:t>depth (should one exist).</a:t>
            </a:r>
          </a:p>
          <a:p>
            <a:pPr lvl="0" algn="just"/>
            <a:endParaRPr lang="en-US" sz="1000" dirty="0"/>
          </a:p>
          <a:p>
            <a:pPr lvl="0" algn="just"/>
            <a:r>
              <a:rPr lang="en-US" sz="1000" dirty="0"/>
              <a:t>Finally, whatever traditional stress-testing can do, the </a:t>
            </a:r>
            <a:r>
              <a:rPr lang="en-US" sz="1000" dirty="0" err="1"/>
              <a:t>Cuzz</a:t>
            </a:r>
            <a:r>
              <a:rPr lang="en-US" sz="1000" dirty="0"/>
              <a:t> concurrency testing tool can do </a:t>
            </a:r>
            <a:r>
              <a:rPr lang="en-US" sz="1000" dirty="0" smtClean="0"/>
              <a:t>better.  It </a:t>
            </a:r>
            <a:r>
              <a:rPr lang="en-US" sz="1000" dirty="0"/>
              <a:t>is effective in flushing out concurrency bugs using existing tests: it simply needs to fuzz the thread schedule when running each of those </a:t>
            </a:r>
            <a:r>
              <a:rPr lang="en-US" sz="1000" dirty="0" smtClean="0"/>
              <a:t>tests.  It </a:t>
            </a:r>
            <a:r>
              <a:rPr lang="en-US" sz="1000" dirty="0"/>
              <a:t>can scale easily to a large number of threads and long-running </a:t>
            </a:r>
            <a:r>
              <a:rPr lang="en-US" sz="1000" dirty="0" smtClean="0"/>
              <a:t>tests.  And </a:t>
            </a:r>
            <a:r>
              <a:rPr lang="en-US" sz="1000" dirty="0"/>
              <a:t>it has a low barrier to adoption as it is fully automated: it neither requires users to provide any specifications nor make any modifications to the program.</a:t>
            </a:r>
          </a:p>
          <a:p>
            <a:pPr lvl="0" algn="just">
              <a:spcBef>
                <a:spcPts val="0"/>
              </a:spcBef>
              <a:buNone/>
            </a:pP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B18EB-5D7C-5C41-915F-A72C0DD2FE1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497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685800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just"/>
            <a:r>
              <a:rPr lang="en-US" sz="1000" dirty="0"/>
              <a:t>While randomization is a highly effective paradigm for testing, it has its own set of tradeoffs that must be </a:t>
            </a:r>
            <a:r>
              <a:rPr lang="en-US" sz="1000" dirty="0" smtClean="0"/>
              <a:t>considered when </a:t>
            </a:r>
            <a:r>
              <a:rPr lang="en-US" sz="1000" dirty="0"/>
              <a:t>choosing whether to apply it for testing a given </a:t>
            </a:r>
            <a:r>
              <a:rPr lang="en-US" sz="1000" dirty="0" smtClean="0"/>
              <a:t>program.  You’ll </a:t>
            </a:r>
            <a:r>
              <a:rPr lang="en-US" sz="1000" dirty="0"/>
              <a:t>notice that some of these tradeoffs are similar to those we described for black-box testing in the lesson on introduction to testing.</a:t>
            </a:r>
          </a:p>
          <a:p>
            <a:pPr lvl="0" algn="just"/>
            <a:endParaRPr lang="en-US" sz="1000" dirty="0"/>
          </a:p>
          <a:p>
            <a:pPr lvl="0" algn="just"/>
            <a:r>
              <a:rPr lang="en-US" sz="1000" dirty="0"/>
              <a:t>Random testing is easy to implement, and as the number of tests </a:t>
            </a:r>
            <a:r>
              <a:rPr lang="en-US" sz="1000" dirty="0" smtClean="0"/>
              <a:t>increases, the </a:t>
            </a:r>
            <a:r>
              <a:rPr lang="en-US" sz="1000" dirty="0"/>
              <a:t>probability that some test case covers a given input approaches 1.</a:t>
            </a:r>
          </a:p>
          <a:p>
            <a:pPr lvl="0" algn="just"/>
            <a:endParaRPr lang="en-US" sz="1000" dirty="0"/>
          </a:p>
          <a:p>
            <a:pPr lvl="0" algn="just"/>
            <a:r>
              <a:rPr lang="en-US" sz="1000" dirty="0"/>
              <a:t>Random testing also can be used with programs in any </a:t>
            </a:r>
            <a:r>
              <a:rPr lang="en-US" sz="1000" dirty="0" smtClean="0"/>
              <a:t>format: unmodifiable </a:t>
            </a:r>
            <a:r>
              <a:rPr lang="en-US" sz="1000" dirty="0"/>
              <a:t>ones, as well as programs in managed code, native code, or binary code.</a:t>
            </a:r>
          </a:p>
          <a:p>
            <a:pPr lvl="0" algn="just"/>
            <a:r>
              <a:rPr lang="en-US" sz="1000" dirty="0"/>
              <a:t> </a:t>
            </a:r>
          </a:p>
          <a:p>
            <a:pPr lvl="0" algn="just"/>
            <a:r>
              <a:rPr lang="en-US" sz="1000" dirty="0"/>
              <a:t>And random testing enhances software security and software safety because it often finds odd oversights </a:t>
            </a:r>
            <a:r>
              <a:rPr lang="en-US" sz="1000" dirty="0" smtClean="0"/>
              <a:t>and </a:t>
            </a:r>
            <a:r>
              <a:rPr lang="en-US" sz="1000" dirty="0"/>
              <a:t>defects which human testers might fail to find and even careful human test designers might fail to create tests for.</a:t>
            </a:r>
          </a:p>
          <a:p>
            <a:pPr lvl="0" algn="just"/>
            <a:endParaRPr lang="en-US" sz="1000" dirty="0"/>
          </a:p>
          <a:p>
            <a:pPr lvl="0" algn="just"/>
            <a:r>
              <a:rPr lang="en-US" sz="1000" dirty="0"/>
              <a:t>On the other hand, random testing might result in a bloated test suite with inputs that redundantly test the same piece of code.</a:t>
            </a:r>
          </a:p>
          <a:p>
            <a:pPr lvl="0" algn="just"/>
            <a:endParaRPr lang="en-US" sz="1000" dirty="0"/>
          </a:p>
          <a:p>
            <a:pPr lvl="0" algn="just"/>
            <a:r>
              <a:rPr lang="en-US" sz="1000" dirty="0"/>
              <a:t>Additionally, as we saw with Unix utility case study, the bugs that fuzzing catches might be unimportant </a:t>
            </a:r>
            <a:r>
              <a:rPr lang="en-US" sz="1000" dirty="0" smtClean="0"/>
              <a:t>bugs: ones </a:t>
            </a:r>
            <a:r>
              <a:rPr lang="en-US" sz="1000" dirty="0"/>
              <a:t>that are rarely triggered or have benign side-effects in the program’s practical use.</a:t>
            </a:r>
          </a:p>
          <a:p>
            <a:pPr lvl="0" algn="just"/>
            <a:endParaRPr lang="en-US" sz="1000" dirty="0"/>
          </a:p>
          <a:p>
            <a:pPr lvl="0" algn="just"/>
            <a:r>
              <a:rPr lang="en-US" sz="1000" dirty="0"/>
              <a:t>And, despite the fact that any given input will be tested with probability approaching 1 given enough </a:t>
            </a:r>
            <a:r>
              <a:rPr lang="en-US" sz="1000" dirty="0" smtClean="0"/>
              <a:t>tests, in </a:t>
            </a:r>
            <a:r>
              <a:rPr lang="en-US" sz="1000" dirty="0"/>
              <a:t>practice random testing can have poor coverage. Let’s take a look at an example of this behavior.</a:t>
            </a:r>
          </a:p>
          <a:p>
            <a:pPr lvl="0" algn="just"/>
            <a:endParaRPr lang="en-US" sz="1000" dirty="0"/>
          </a:p>
          <a:p>
            <a:pPr lvl="0" algn="just"/>
            <a:endParaRPr lang="en-US" sz="1000" dirty="0">
              <a:solidFill>
                <a:srgbClr val="FF0000"/>
              </a:solidFill>
            </a:endParaRPr>
          </a:p>
          <a:p>
            <a:pPr algn="just"/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B18EB-5D7C-5C41-915F-A72C0DD2FE1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193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685800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just"/>
            <a:r>
              <a:rPr lang="en-US" sz="1000" dirty="0">
                <a:solidFill>
                  <a:schemeClr val="dk1"/>
                </a:solidFill>
              </a:rPr>
              <a:t>Consider a compiler for say the Java programming </a:t>
            </a:r>
            <a:r>
              <a:rPr lang="en-US" sz="1000" dirty="0" smtClean="0">
                <a:solidFill>
                  <a:schemeClr val="dk1"/>
                </a:solidFill>
              </a:rPr>
              <a:t>language.  Let’s </a:t>
            </a:r>
            <a:r>
              <a:rPr lang="en-US" sz="1000" dirty="0">
                <a:solidFill>
                  <a:schemeClr val="dk1"/>
                </a:solidFill>
              </a:rPr>
              <a:t>see what would happen if we were to test such a compiler program by feeding it random inputs.</a:t>
            </a:r>
          </a:p>
          <a:p>
            <a:pPr lvl="0" algn="just"/>
            <a:endParaRPr lang="en-US" sz="1000" dirty="0">
              <a:solidFill>
                <a:schemeClr val="dk1"/>
              </a:solidFill>
            </a:endParaRPr>
          </a:p>
          <a:p>
            <a:pPr lvl="0" algn="just"/>
            <a:r>
              <a:rPr lang="en-US" sz="1000" dirty="0">
                <a:solidFill>
                  <a:schemeClr val="dk1"/>
                </a:solidFill>
              </a:rPr>
              <a:t>The </a:t>
            </a:r>
            <a:r>
              <a:rPr lang="en-US" sz="1000" dirty="0" err="1">
                <a:solidFill>
                  <a:schemeClr val="dk1"/>
                </a:solidFill>
              </a:rPr>
              <a:t>lexer</a:t>
            </a:r>
            <a:r>
              <a:rPr lang="en-US" sz="1000" dirty="0">
                <a:solidFill>
                  <a:schemeClr val="dk1"/>
                </a:solidFill>
              </a:rPr>
              <a:t> will see all of these inputs and will (hopefully!) reject almost all of them as invalid Java </a:t>
            </a:r>
            <a:r>
              <a:rPr lang="en-US" sz="1000" dirty="0" smtClean="0">
                <a:solidFill>
                  <a:schemeClr val="dk1"/>
                </a:solidFill>
              </a:rPr>
              <a:t>programs.  So </a:t>
            </a:r>
            <a:r>
              <a:rPr lang="en-US" sz="1000" dirty="0">
                <a:solidFill>
                  <a:schemeClr val="dk1"/>
                </a:solidFill>
              </a:rPr>
              <a:t>perhaps only one thousandth of these inputs will pass the </a:t>
            </a:r>
            <a:r>
              <a:rPr lang="en-US" sz="1000" dirty="0" err="1">
                <a:solidFill>
                  <a:schemeClr val="dk1"/>
                </a:solidFill>
              </a:rPr>
              <a:t>lexer</a:t>
            </a:r>
            <a:r>
              <a:rPr lang="en-US" sz="1000" dirty="0">
                <a:solidFill>
                  <a:schemeClr val="dk1"/>
                </a:solidFill>
              </a:rPr>
              <a:t> and reach the </a:t>
            </a:r>
            <a:r>
              <a:rPr lang="en-US" sz="1000" dirty="0" smtClean="0">
                <a:solidFill>
                  <a:schemeClr val="dk1"/>
                </a:solidFill>
              </a:rPr>
              <a:t>parser.  And </a:t>
            </a:r>
            <a:r>
              <a:rPr lang="en-US" sz="1000" dirty="0">
                <a:solidFill>
                  <a:schemeClr val="dk1"/>
                </a:solidFill>
              </a:rPr>
              <a:t>perhaps only one thousandth of the inputs reaching the parser will pass through to the backend of the compiler.</a:t>
            </a:r>
          </a:p>
          <a:p>
            <a:pPr lvl="0" algn="just"/>
            <a:endParaRPr lang="en-US" sz="1000" dirty="0">
              <a:solidFill>
                <a:schemeClr val="dk1"/>
              </a:solidFill>
            </a:endParaRPr>
          </a:p>
          <a:p>
            <a:pPr lvl="0" algn="just"/>
            <a:r>
              <a:rPr lang="en-US" sz="1000" dirty="0">
                <a:solidFill>
                  <a:schemeClr val="dk1"/>
                </a:solidFill>
              </a:rPr>
              <a:t>Thus, while random testing heavily tests the </a:t>
            </a:r>
            <a:r>
              <a:rPr lang="en-US" sz="1000" dirty="0" err="1">
                <a:solidFill>
                  <a:schemeClr val="dk1"/>
                </a:solidFill>
              </a:rPr>
              <a:t>lexer</a:t>
            </a:r>
            <a:r>
              <a:rPr lang="en-US" sz="1000" dirty="0">
                <a:solidFill>
                  <a:schemeClr val="dk1"/>
                </a:solidFill>
              </a:rPr>
              <a:t>, it is much less efficient in testing the later stages of the compiler.</a:t>
            </a:r>
          </a:p>
          <a:p>
            <a:pPr lvl="0" algn="just"/>
            <a:endParaRPr lang="en-US" sz="1000" dirty="0">
              <a:solidFill>
                <a:schemeClr val="dk1"/>
              </a:solidFill>
            </a:endParaRPr>
          </a:p>
          <a:p>
            <a:pPr lvl="0" algn="just"/>
            <a:r>
              <a:rPr lang="en-US" sz="1000" dirty="0">
                <a:solidFill>
                  <a:schemeClr val="dk1"/>
                </a:solidFill>
              </a:rPr>
              <a:t>In the next lesson, you will be introduced to different ways of generating test inputs that would be more </a:t>
            </a:r>
            <a:r>
              <a:rPr lang="en-US" sz="1000" dirty="0" smtClean="0">
                <a:solidFill>
                  <a:schemeClr val="dk1"/>
                </a:solidFill>
              </a:rPr>
              <a:t>appropriate for </a:t>
            </a:r>
            <a:r>
              <a:rPr lang="en-US" sz="1000" dirty="0">
                <a:solidFill>
                  <a:schemeClr val="dk1"/>
                </a:solidFill>
              </a:rPr>
              <a:t>testing different parts of complex systems like this compiler.</a:t>
            </a:r>
          </a:p>
          <a:p>
            <a:pPr lvl="0" algn="just"/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B18EB-5D7C-5C41-915F-A72C0DD2FE1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971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685800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just"/>
            <a:r>
              <a:rPr lang="en-US" sz="1000" dirty="0">
                <a:solidFill>
                  <a:schemeClr val="dk1"/>
                </a:solidFill>
              </a:rPr>
              <a:t>Before we conclude, let’s summarize some of the key points about random testing you should take away from this lesson.</a:t>
            </a:r>
          </a:p>
          <a:p>
            <a:pPr lvl="0" algn="just"/>
            <a:endParaRPr lang="en-US" sz="1000" dirty="0">
              <a:solidFill>
                <a:schemeClr val="dk1"/>
              </a:solidFill>
            </a:endParaRPr>
          </a:p>
          <a:p>
            <a:pPr lvl="0" algn="just"/>
            <a:r>
              <a:rPr lang="en-US" sz="1000" dirty="0">
                <a:solidFill>
                  <a:schemeClr val="dk1"/>
                </a:solidFill>
              </a:rPr>
              <a:t>Random testing is a powerful technique in certain domains, including testing mobile apps and programs running in parallel.</a:t>
            </a:r>
          </a:p>
          <a:p>
            <a:pPr lvl="0" algn="just"/>
            <a:endParaRPr lang="en-US" sz="1000" dirty="0">
              <a:solidFill>
                <a:schemeClr val="dk1"/>
              </a:solidFill>
            </a:endParaRPr>
          </a:p>
          <a:p>
            <a:pPr lvl="0" algn="just"/>
            <a:r>
              <a:rPr lang="en-US" sz="1000" dirty="0">
                <a:solidFill>
                  <a:schemeClr val="dk1"/>
                </a:solidFill>
              </a:rPr>
              <a:t>However, random testing should be used to complement rather than replace systematic and formal </a:t>
            </a:r>
            <a:r>
              <a:rPr lang="en-US" sz="1000" dirty="0" smtClean="0">
                <a:solidFill>
                  <a:schemeClr val="dk1"/>
                </a:solidFill>
              </a:rPr>
              <a:t>testing.  As </a:t>
            </a:r>
            <a:r>
              <a:rPr lang="en-US" sz="1000" dirty="0">
                <a:solidFill>
                  <a:schemeClr val="dk1"/>
                </a:solidFill>
              </a:rPr>
              <a:t>we have seen, random testing can cover many cases very quickly, but it might not cover cases that are more interesting to </a:t>
            </a:r>
            <a:r>
              <a:rPr lang="en-US" sz="1000" dirty="0" smtClean="0">
                <a:solidFill>
                  <a:schemeClr val="dk1"/>
                </a:solidFill>
              </a:rPr>
              <a:t>developers.  Therefore</a:t>
            </a:r>
            <a:r>
              <a:rPr lang="en-US" sz="1000" dirty="0">
                <a:solidFill>
                  <a:schemeClr val="dk1"/>
                </a:solidFill>
              </a:rPr>
              <a:t>, we cannot solely use fuzzing to test our software.</a:t>
            </a:r>
          </a:p>
          <a:p>
            <a:pPr lvl="0" algn="just"/>
            <a:endParaRPr lang="en-US" sz="1000" dirty="0">
              <a:solidFill>
                <a:schemeClr val="dk1"/>
              </a:solidFill>
            </a:endParaRPr>
          </a:p>
          <a:p>
            <a:pPr lvl="0" algn="just"/>
            <a:r>
              <a:rPr lang="en-US" sz="1000" dirty="0">
                <a:solidFill>
                  <a:schemeClr val="dk1"/>
                </a:solidFill>
              </a:rPr>
              <a:t>Additionally, in order for random testing to be effective, the test inputs must be generated from a reasonable </a:t>
            </a:r>
            <a:r>
              <a:rPr lang="en-US" sz="1000" dirty="0" smtClean="0">
                <a:solidFill>
                  <a:schemeClr val="dk1"/>
                </a:solidFill>
              </a:rPr>
              <a:t>distribution.  While </a:t>
            </a:r>
            <a:r>
              <a:rPr lang="en-US" sz="1000" dirty="0">
                <a:solidFill>
                  <a:schemeClr val="dk1"/>
                </a:solidFill>
              </a:rPr>
              <a:t>a uniform distribution of strings might cover a wide range of program paths for a string utility </a:t>
            </a:r>
            <a:r>
              <a:rPr lang="en-US" sz="1000" dirty="0" smtClean="0">
                <a:solidFill>
                  <a:schemeClr val="dk1"/>
                </a:solidFill>
              </a:rPr>
              <a:t>program, they </a:t>
            </a:r>
            <a:r>
              <a:rPr lang="en-US" sz="1000" dirty="0">
                <a:solidFill>
                  <a:schemeClr val="dk1"/>
                </a:solidFill>
              </a:rPr>
              <a:t>would likely only test a very limited subset of the code for a parser in a compiler for Java </a:t>
            </a:r>
            <a:r>
              <a:rPr lang="en-US" sz="1000" dirty="0" smtClean="0">
                <a:solidFill>
                  <a:schemeClr val="dk1"/>
                </a:solidFill>
              </a:rPr>
              <a:t>programs.  It’s </a:t>
            </a:r>
            <a:r>
              <a:rPr lang="en-US" sz="1000" dirty="0">
                <a:solidFill>
                  <a:schemeClr val="dk1"/>
                </a:solidFill>
              </a:rPr>
              <a:t>much harder to come up with a reasonable distribution of test inputs that will effectively test the parser’s code paths.</a:t>
            </a:r>
          </a:p>
          <a:p>
            <a:pPr lvl="0" algn="just"/>
            <a:endParaRPr lang="en-US" sz="1000" dirty="0">
              <a:solidFill>
                <a:schemeClr val="dk1"/>
              </a:solidFill>
            </a:endParaRPr>
          </a:p>
          <a:p>
            <a:pPr lvl="0" algn="just">
              <a:buClr>
                <a:schemeClr val="dk1"/>
              </a:buClr>
              <a:buSzPct val="91666"/>
            </a:pPr>
            <a:r>
              <a:rPr lang="en-US" sz="1000" dirty="0">
                <a:solidFill>
                  <a:schemeClr val="dk1"/>
                </a:solidFill>
              </a:rPr>
              <a:t>In the next lesson, you’ll learn more techniques for automated test generation that are more directed and systematic than random testing.</a:t>
            </a:r>
          </a:p>
          <a:p>
            <a:pPr lvl="0" algn="just">
              <a:buClr>
                <a:schemeClr val="dk1"/>
              </a:buClr>
              <a:buSzPct val="91666"/>
            </a:pP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B18EB-5D7C-5C41-915F-A72C0DD2FE1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51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685800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just">
              <a:buClr>
                <a:schemeClr val="dk1"/>
              </a:buClr>
              <a:buSzPct val="91666"/>
            </a:pPr>
            <a:r>
              <a:rPr lang="en-US" sz="1000" dirty="0">
                <a:solidFill>
                  <a:schemeClr val="dk1"/>
                </a:solidFill>
              </a:rPr>
              <a:t>Random testing is a paradigm as opposed to a technique that will work out-of-the-box on any given </a:t>
            </a:r>
            <a:r>
              <a:rPr lang="en-US" sz="1000" dirty="0" smtClean="0">
                <a:solidFill>
                  <a:schemeClr val="dk1"/>
                </a:solidFill>
              </a:rPr>
              <a:t>program.  In </a:t>
            </a:r>
            <a:r>
              <a:rPr lang="en-US" sz="1000" dirty="0">
                <a:solidFill>
                  <a:schemeClr val="dk1"/>
                </a:solidFill>
              </a:rPr>
              <a:t>particular, for random testing to be effective, the test inputs must be generated from a reasonable </a:t>
            </a:r>
            <a:r>
              <a:rPr lang="en-US" sz="1000" dirty="0" smtClean="0">
                <a:solidFill>
                  <a:schemeClr val="dk1"/>
                </a:solidFill>
              </a:rPr>
              <a:t>distribution, which </a:t>
            </a:r>
            <a:r>
              <a:rPr lang="en-US" sz="1000" dirty="0">
                <a:solidFill>
                  <a:schemeClr val="dk1"/>
                </a:solidFill>
              </a:rPr>
              <a:t>in turn is specific to the given program or class of </a:t>
            </a:r>
            <a:r>
              <a:rPr lang="en-US" sz="1000" dirty="0" smtClean="0">
                <a:solidFill>
                  <a:schemeClr val="dk1"/>
                </a:solidFill>
              </a:rPr>
              <a:t>programs.</a:t>
            </a:r>
            <a:endParaRPr lang="en-US" sz="1000" dirty="0">
              <a:solidFill>
                <a:schemeClr val="dk1"/>
              </a:solidFill>
            </a:endParaRPr>
          </a:p>
          <a:p>
            <a:pPr lvl="0" algn="just">
              <a:buClr>
                <a:schemeClr val="dk1"/>
              </a:buClr>
              <a:buSzPct val="91666"/>
            </a:pPr>
            <a:endParaRPr lang="en-US" sz="1000" dirty="0">
              <a:solidFill>
                <a:schemeClr val="dk1"/>
              </a:solidFill>
            </a:endParaRPr>
          </a:p>
          <a:p>
            <a:pPr lvl="0" algn="just">
              <a:buClr>
                <a:schemeClr val="dk1"/>
              </a:buClr>
              <a:buSzPct val="91666"/>
            </a:pPr>
            <a:r>
              <a:rPr lang="en-US" sz="1000" dirty="0" smtClean="0">
                <a:solidFill>
                  <a:schemeClr val="dk1"/>
                </a:solidFill>
              </a:rPr>
              <a:t>We </a:t>
            </a:r>
            <a:r>
              <a:rPr lang="en-US" sz="1000" dirty="0">
                <a:solidFill>
                  <a:schemeClr val="dk1"/>
                </a:solidFill>
              </a:rPr>
              <a:t>will look at three case studies next that highlight the effectiveness of random testing on three important classes of programs.</a:t>
            </a:r>
          </a:p>
          <a:p>
            <a:pPr lvl="0" algn="just">
              <a:buClr>
                <a:schemeClr val="dk1"/>
              </a:buClr>
              <a:buSzPct val="91666"/>
            </a:pPr>
            <a:endParaRPr lang="en-US" sz="1000" dirty="0" smtClean="0">
              <a:solidFill>
                <a:schemeClr val="dk1"/>
              </a:solidFill>
            </a:endParaRPr>
          </a:p>
          <a:p>
            <a:pPr lvl="0" algn="just">
              <a:buClr>
                <a:schemeClr val="dk1"/>
              </a:buClr>
              <a:buSzPct val="91666"/>
            </a:pPr>
            <a:r>
              <a:rPr lang="en-US" sz="1000" dirty="0" smtClean="0">
                <a:solidFill>
                  <a:schemeClr val="dk1"/>
                </a:solidFill>
              </a:rPr>
              <a:t>The </a:t>
            </a:r>
            <a:r>
              <a:rPr lang="en-US" sz="1000" dirty="0">
                <a:solidFill>
                  <a:schemeClr val="dk1"/>
                </a:solidFill>
              </a:rPr>
              <a:t>first class of programs is UNIX utility programs that take command-line textual </a:t>
            </a:r>
            <a:r>
              <a:rPr lang="en-US" sz="1000" dirty="0" smtClean="0">
                <a:solidFill>
                  <a:schemeClr val="dk1"/>
                </a:solidFill>
              </a:rPr>
              <a:t>inputs.  A </a:t>
            </a:r>
            <a:r>
              <a:rPr lang="en-US" sz="1000" dirty="0">
                <a:solidFill>
                  <a:schemeClr val="dk1"/>
                </a:solidFill>
              </a:rPr>
              <a:t>famous case study applying random testing to such programs was conducted by the University of Wisconsin, which also coined the term “fuzzing”.</a:t>
            </a:r>
          </a:p>
          <a:p>
            <a:pPr lvl="0" algn="just">
              <a:buClr>
                <a:schemeClr val="dk1"/>
              </a:buClr>
              <a:buSzPct val="91666"/>
            </a:pPr>
            <a:endParaRPr lang="en-US" sz="1000" dirty="0">
              <a:solidFill>
                <a:srgbClr val="FF0000"/>
              </a:solidFill>
            </a:endParaRPr>
          </a:p>
          <a:p>
            <a:pPr lvl="0" algn="just">
              <a:buClr>
                <a:schemeClr val="dk1"/>
              </a:buClr>
              <a:buSzPct val="91666"/>
            </a:pPr>
            <a:r>
              <a:rPr lang="en-US" sz="1000" dirty="0">
                <a:solidFill>
                  <a:schemeClr val="dk1"/>
                </a:solidFill>
              </a:rPr>
              <a:t>The second class of programs is mobile </a:t>
            </a:r>
            <a:r>
              <a:rPr lang="en-US" sz="1000" dirty="0" smtClean="0">
                <a:solidFill>
                  <a:schemeClr val="dk1"/>
                </a:solidFill>
              </a:rPr>
              <a:t>apps.  In </a:t>
            </a:r>
            <a:r>
              <a:rPr lang="en-US" sz="1000" dirty="0">
                <a:solidFill>
                  <a:schemeClr val="dk1"/>
                </a:solidFill>
              </a:rPr>
              <a:t>particular, we will look at Google’s Monkey tool for fuzz testing Android apps.</a:t>
            </a:r>
          </a:p>
          <a:p>
            <a:pPr lvl="0" algn="just">
              <a:buClr>
                <a:schemeClr val="dk1"/>
              </a:buClr>
              <a:buSzPct val="91666"/>
            </a:pPr>
            <a:endParaRPr lang="en-US" sz="1000" dirty="0">
              <a:solidFill>
                <a:schemeClr val="dk1"/>
              </a:solidFill>
            </a:endParaRPr>
          </a:p>
          <a:p>
            <a:pPr lvl="0" algn="just">
              <a:buClr>
                <a:schemeClr val="dk1"/>
              </a:buClr>
              <a:buSzPct val="91666"/>
            </a:pPr>
            <a:r>
              <a:rPr lang="en-US" sz="1000" dirty="0">
                <a:solidFill>
                  <a:schemeClr val="dk1"/>
                </a:solidFill>
              </a:rPr>
              <a:t>The third class of programs is concurrent </a:t>
            </a:r>
            <a:r>
              <a:rPr lang="en-US" sz="1000" dirty="0" smtClean="0">
                <a:solidFill>
                  <a:schemeClr val="dk1"/>
                </a:solidFill>
              </a:rPr>
              <a:t>programs -- programs </a:t>
            </a:r>
            <a:r>
              <a:rPr lang="en-US" sz="1000" dirty="0">
                <a:solidFill>
                  <a:schemeClr val="dk1"/>
                </a:solidFill>
              </a:rPr>
              <a:t>that run multiple threads concurrently </a:t>
            </a:r>
            <a:r>
              <a:rPr lang="en-US" sz="1000" dirty="0" smtClean="0">
                <a:solidFill>
                  <a:schemeClr val="dk1"/>
                </a:solidFill>
              </a:rPr>
              <a:t>for higher </a:t>
            </a:r>
            <a:r>
              <a:rPr lang="en-US" sz="1000" dirty="0">
                <a:solidFill>
                  <a:schemeClr val="dk1"/>
                </a:solidFill>
              </a:rPr>
              <a:t>performance on multi-core machines that are commonplace </a:t>
            </a:r>
            <a:r>
              <a:rPr lang="en-US" sz="1000" dirty="0" smtClean="0">
                <a:solidFill>
                  <a:schemeClr val="dk1"/>
                </a:solidFill>
              </a:rPr>
              <a:t>today.  In </a:t>
            </a:r>
            <a:r>
              <a:rPr lang="en-US" sz="1000" dirty="0">
                <a:solidFill>
                  <a:schemeClr val="dk1"/>
                </a:solidFill>
              </a:rPr>
              <a:t>particular, we will look at Microsoft’s </a:t>
            </a:r>
            <a:r>
              <a:rPr lang="en-US" sz="1000" dirty="0" err="1">
                <a:solidFill>
                  <a:schemeClr val="dk1"/>
                </a:solidFill>
              </a:rPr>
              <a:t>Cuzz</a:t>
            </a:r>
            <a:r>
              <a:rPr lang="en-US" sz="1000" dirty="0">
                <a:solidFill>
                  <a:schemeClr val="dk1"/>
                </a:solidFill>
              </a:rPr>
              <a:t> tool for testing such programs.</a:t>
            </a:r>
          </a:p>
          <a:p>
            <a:pPr lvl="0" algn="just">
              <a:buClr>
                <a:schemeClr val="dk1"/>
              </a:buClr>
              <a:buSzPct val="91666"/>
            </a:pPr>
            <a:endParaRPr lang="en-US" sz="1000" dirty="0">
              <a:solidFill>
                <a:schemeClr val="dk1"/>
              </a:solidFill>
            </a:endParaRPr>
          </a:p>
          <a:p>
            <a:pPr algn="just"/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B18EB-5D7C-5C41-915F-A72C0DD2FE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22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685800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just">
              <a:buClr>
                <a:schemeClr val="dk1"/>
              </a:buClr>
              <a:buSzPct val="91666"/>
            </a:pPr>
            <a:r>
              <a:rPr lang="en-US" sz="1000" dirty="0"/>
              <a:t>The first popular fuzzing experiment was conducted by Barton Miller at the </a:t>
            </a:r>
            <a:r>
              <a:rPr lang="en-US" sz="1000" dirty="0" err="1"/>
              <a:t>Univ</a:t>
            </a:r>
            <a:r>
              <a:rPr lang="en-US" sz="1000" dirty="0"/>
              <a:t> of </a:t>
            </a:r>
            <a:r>
              <a:rPr lang="en-US" sz="1000" dirty="0" smtClean="0"/>
              <a:t>Wisconsin.  In </a:t>
            </a:r>
            <a:r>
              <a:rPr lang="en-US" sz="1000" dirty="0"/>
              <a:t>the year 1990, his team developed a command-line </a:t>
            </a:r>
            <a:r>
              <a:rPr lang="en-US" sz="1000" dirty="0" err="1"/>
              <a:t>fuzzer</a:t>
            </a:r>
            <a:r>
              <a:rPr lang="en-US" sz="1000" dirty="0"/>
              <a:t> to test the reliability of UNIX utility programs by bombarding them with random </a:t>
            </a:r>
            <a:r>
              <a:rPr lang="en-US" sz="1000" dirty="0" smtClean="0"/>
              <a:t>data.  </a:t>
            </a:r>
            <a:r>
              <a:rPr lang="en-US" sz="1000" dirty="0" smtClean="0">
                <a:solidFill>
                  <a:schemeClr val="dk1"/>
                </a:solidFill>
              </a:rPr>
              <a:t>These </a:t>
            </a:r>
            <a:r>
              <a:rPr lang="en-US" sz="1000" dirty="0">
                <a:solidFill>
                  <a:schemeClr val="dk1"/>
                </a:solidFill>
              </a:rPr>
              <a:t>programs covered a substantial part of those that were commonly used at the time, such as the mail program, screen editors, </a:t>
            </a:r>
            <a:r>
              <a:rPr lang="en-US" sz="1000" dirty="0" smtClean="0">
                <a:solidFill>
                  <a:schemeClr val="dk1"/>
                </a:solidFill>
              </a:rPr>
              <a:t>compilers, and </a:t>
            </a:r>
            <a:r>
              <a:rPr lang="en-US" sz="1000" dirty="0">
                <a:solidFill>
                  <a:schemeClr val="dk1"/>
                </a:solidFill>
              </a:rPr>
              <a:t>document formatting </a:t>
            </a:r>
            <a:r>
              <a:rPr lang="en-US" sz="1000" dirty="0" smtClean="0">
                <a:solidFill>
                  <a:schemeClr val="dk1"/>
                </a:solidFill>
              </a:rPr>
              <a:t>packages.  </a:t>
            </a:r>
            <a:r>
              <a:rPr lang="en-US" sz="1000" dirty="0" smtClean="0"/>
              <a:t>This </a:t>
            </a:r>
            <a:r>
              <a:rPr lang="en-US" sz="1000" dirty="0"/>
              <a:t>study focused only on fuzz testing command-line </a:t>
            </a:r>
            <a:r>
              <a:rPr lang="en-US" sz="1000" dirty="0" smtClean="0"/>
              <a:t>programs.</a:t>
            </a:r>
          </a:p>
          <a:p>
            <a:pPr lvl="0" algn="just">
              <a:buClr>
                <a:schemeClr val="dk1"/>
              </a:buClr>
              <a:buSzPct val="91666"/>
            </a:pPr>
            <a:endParaRPr lang="en-US" sz="1000" dirty="0"/>
          </a:p>
          <a:p>
            <a:pPr lvl="0" algn="just">
              <a:buClr>
                <a:schemeClr val="dk1"/>
              </a:buClr>
              <a:buSzPct val="91666"/>
            </a:pPr>
            <a:r>
              <a:rPr lang="en-US" sz="1000" dirty="0" smtClean="0"/>
              <a:t>In </a:t>
            </a:r>
            <a:r>
              <a:rPr lang="en-US" sz="1000" dirty="0"/>
              <a:t>the year 1995, his team expanded the scope of the experiment to also include GUI-based programs, notably those </a:t>
            </a:r>
            <a:r>
              <a:rPr lang="en-US" sz="1000" dirty="0" smtClean="0"/>
              <a:t>built on </a:t>
            </a:r>
            <a:r>
              <a:rPr lang="en-US" sz="1000" dirty="0"/>
              <a:t>the windowing system X-Windows, as well as networking protocols and system library APIs.</a:t>
            </a:r>
          </a:p>
          <a:p>
            <a:pPr lvl="0" algn="just"/>
            <a:endParaRPr lang="en-US" sz="1000" dirty="0"/>
          </a:p>
          <a:p>
            <a:pPr lvl="0" algn="just"/>
            <a:r>
              <a:rPr lang="en-US" sz="1000" dirty="0"/>
              <a:t>In an even later study, the scope of the experiment was expanded further to include both command-line and </a:t>
            </a:r>
            <a:r>
              <a:rPr lang="en-US" sz="1000" dirty="0" smtClean="0"/>
              <a:t>GUI-based apps </a:t>
            </a:r>
            <a:r>
              <a:rPr lang="en-US" sz="1000" dirty="0"/>
              <a:t>on operating systems besides UNIX that had begun gaining increasing prominence</a:t>
            </a:r>
            <a:r>
              <a:rPr lang="en-US" sz="1000" dirty="0">
                <a:solidFill>
                  <a:schemeClr val="dk1"/>
                </a:solidFill>
              </a:rPr>
              <a:t>: Windows and Mac OS X.</a:t>
            </a:r>
          </a:p>
          <a:p>
            <a:pPr lvl="0" algn="just"/>
            <a:endParaRPr lang="en-US" sz="1000" dirty="0"/>
          </a:p>
          <a:p>
            <a:pPr lvl="0" algn="just">
              <a:buClr>
                <a:schemeClr val="dk1"/>
              </a:buClr>
              <a:buSzPct val="91666"/>
            </a:pPr>
            <a:r>
              <a:rPr lang="en-US" sz="1000" dirty="0">
                <a:solidFill>
                  <a:schemeClr val="dk1"/>
                </a:solidFill>
              </a:rPr>
              <a:t>The diversity of these applications alone highlights the potential of the random testing paradigm.</a:t>
            </a:r>
          </a:p>
          <a:p>
            <a:pPr lvl="0" algn="just"/>
            <a:endParaRPr lang="en-US" sz="1000" dirty="0"/>
          </a:p>
          <a:p>
            <a:pPr lvl="0" algn="just"/>
            <a:r>
              <a:rPr lang="en-US" sz="1000" dirty="0"/>
              <a:t>Follow the links in the instructor notes to read more about these studies</a:t>
            </a:r>
            <a:r>
              <a:rPr lang="en-US" sz="1000" dirty="0" smtClean="0"/>
              <a:t>.</a:t>
            </a:r>
            <a:endParaRPr lang="en-US" sz="1000" dirty="0"/>
          </a:p>
          <a:p>
            <a:pPr lvl="0" algn="just"/>
            <a:endParaRPr lang="en-US" sz="1000" dirty="0">
              <a:solidFill>
                <a:srgbClr val="FF0000"/>
              </a:solidFill>
            </a:endParaRPr>
          </a:p>
          <a:p>
            <a:pPr lvl="0" algn="just"/>
            <a:r>
              <a:rPr lang="en-US" sz="1000" dirty="0" smtClean="0">
                <a:solidFill>
                  <a:srgbClr val="FF0000"/>
                </a:solidFill>
              </a:rPr>
              <a:t>[</a:t>
            </a:r>
            <a:r>
              <a:rPr lang="en-US" sz="1000" dirty="0">
                <a:solidFill>
                  <a:srgbClr val="FF0000"/>
                </a:solidFill>
              </a:rPr>
              <a:t>Main webpage: </a:t>
            </a:r>
            <a:r>
              <a:rPr lang="en-US" sz="1000" dirty="0" err="1">
                <a:solidFill>
                  <a:srgbClr val="FF0000"/>
                </a:solidFill>
              </a:rPr>
              <a:t>pages.cs.wisc.edu</a:t>
            </a:r>
            <a:r>
              <a:rPr lang="en-US" sz="1000" dirty="0">
                <a:solidFill>
                  <a:srgbClr val="FF0000"/>
                </a:solidFill>
              </a:rPr>
              <a:t>/~</a:t>
            </a:r>
            <a:r>
              <a:rPr lang="en-US" sz="1000" dirty="0" err="1">
                <a:solidFill>
                  <a:srgbClr val="FF0000"/>
                </a:solidFill>
              </a:rPr>
              <a:t>bart</a:t>
            </a:r>
            <a:r>
              <a:rPr lang="en-US" sz="1000" dirty="0">
                <a:solidFill>
                  <a:srgbClr val="FF0000"/>
                </a:solidFill>
              </a:rPr>
              <a:t>/fuzz/</a:t>
            </a:r>
            <a:r>
              <a:rPr lang="en-US" sz="1000" dirty="0" err="1">
                <a:solidFill>
                  <a:srgbClr val="FF0000"/>
                </a:solidFill>
              </a:rPr>
              <a:t>fuzz.html</a:t>
            </a:r>
            <a:r>
              <a:rPr lang="en-US" sz="1000" dirty="0">
                <a:solidFill>
                  <a:srgbClr val="FF0000"/>
                </a:solidFill>
              </a:rPr>
              <a:t>]</a:t>
            </a:r>
          </a:p>
          <a:p>
            <a:pPr lvl="0" algn="just"/>
            <a:endParaRPr lang="en-US" sz="1000" dirty="0">
              <a:solidFill>
                <a:srgbClr val="FF0000"/>
              </a:solidFill>
            </a:endParaRPr>
          </a:p>
          <a:p>
            <a:pPr lvl="0" algn="just">
              <a:buClr>
                <a:schemeClr val="dk1"/>
              </a:buClr>
              <a:buSzPct val="91666"/>
            </a:pPr>
            <a:r>
              <a:rPr lang="en-US" sz="1000" dirty="0">
                <a:solidFill>
                  <a:srgbClr val="FF0000"/>
                </a:solidFill>
              </a:rPr>
              <a:t>[The 1990 study: "An Empirical Study of the Reliability of UNIX </a:t>
            </a:r>
            <a:r>
              <a:rPr lang="en-US" sz="1000" dirty="0" smtClean="0">
                <a:solidFill>
                  <a:srgbClr val="FF0000"/>
                </a:solidFill>
              </a:rPr>
              <a:t>Utilities” </a:t>
            </a:r>
            <a:r>
              <a:rPr lang="en-US" sz="1000" dirty="0"/>
              <a:t>ftp://</a:t>
            </a:r>
            <a:r>
              <a:rPr lang="en-US" sz="1000" u="sng" dirty="0">
                <a:hlinkClick r:id="rId3"/>
              </a:rPr>
              <a:t>ftp.cs.wisc.edu/par-distr-sys/technical_papers/fuzz.pdf</a:t>
            </a:r>
            <a:r>
              <a:rPr lang="en-US" sz="1000" dirty="0" smtClean="0">
                <a:solidFill>
                  <a:srgbClr val="FF0000"/>
                </a:solidFill>
              </a:rPr>
              <a:t>]</a:t>
            </a:r>
            <a:endParaRPr lang="en-US" sz="1000" dirty="0">
              <a:solidFill>
                <a:srgbClr val="FF0000"/>
              </a:solidFill>
            </a:endParaRPr>
          </a:p>
          <a:p>
            <a:pPr lvl="0" algn="just">
              <a:buClr>
                <a:schemeClr val="dk1"/>
              </a:buClr>
              <a:buSzPct val="91666"/>
            </a:pPr>
            <a:endParaRPr lang="en-US" sz="1000" dirty="0">
              <a:solidFill>
                <a:srgbClr val="FF0000"/>
              </a:solidFill>
            </a:endParaRPr>
          </a:p>
          <a:p>
            <a:pPr lvl="0" algn="just">
              <a:buClr>
                <a:schemeClr val="dk1"/>
              </a:buClr>
              <a:buSzPct val="91666"/>
            </a:pPr>
            <a:r>
              <a:rPr lang="en-US" sz="1000" dirty="0">
                <a:solidFill>
                  <a:srgbClr val="FF0000"/>
                </a:solidFill>
              </a:rPr>
              <a:t>[The 1995 study: “Fuzz revisited: A re-examination of the reliability of UNIX utilities and services</a:t>
            </a:r>
            <a:r>
              <a:rPr lang="en-US" sz="1000" dirty="0" smtClean="0">
                <a:solidFill>
                  <a:srgbClr val="FF0000"/>
                </a:solidFill>
              </a:rPr>
              <a:t>” </a:t>
            </a:r>
            <a:r>
              <a:rPr lang="en-US" sz="1000" dirty="0"/>
              <a:t>ftp://</a:t>
            </a:r>
            <a:r>
              <a:rPr lang="en-US" sz="1000" u="sng" dirty="0">
                <a:hlinkClick r:id="rId4"/>
              </a:rPr>
              <a:t>ftp.cs.wisc.edu/paradyn/technical_papers/fuzz-revisited.pdf</a:t>
            </a:r>
            <a:r>
              <a:rPr lang="en-US" sz="1000" dirty="0" smtClean="0">
                <a:solidFill>
                  <a:srgbClr val="FF0000"/>
                </a:solidFill>
              </a:rPr>
              <a:t>]</a:t>
            </a:r>
            <a:endParaRPr lang="en-US" sz="1000" dirty="0">
              <a:solidFill>
                <a:srgbClr val="FF0000"/>
              </a:solidFill>
            </a:endParaRPr>
          </a:p>
          <a:p>
            <a:pPr lvl="0" algn="just">
              <a:buClr>
                <a:schemeClr val="dk1"/>
              </a:buClr>
              <a:buSzPct val="91666"/>
            </a:pPr>
            <a:endParaRPr lang="en-US" sz="1000" dirty="0">
              <a:solidFill>
                <a:schemeClr val="dk1"/>
              </a:solidFill>
            </a:endParaRPr>
          </a:p>
          <a:p>
            <a:pPr lvl="0" algn="just">
              <a:buClr>
                <a:schemeClr val="dk1"/>
              </a:buClr>
              <a:buSzPct val="91666"/>
            </a:pPr>
            <a:endParaRPr lang="en-US" sz="1000" dirty="0">
              <a:solidFill>
                <a:schemeClr val="dk1"/>
              </a:solidFill>
            </a:endParaRPr>
          </a:p>
          <a:p>
            <a:pPr lvl="0" algn="just"/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B18EB-5D7C-5C41-915F-A72C0DD2FE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86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685800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just"/>
            <a:r>
              <a:rPr lang="en-US" sz="1000" dirty="0"/>
              <a:t>Let’s look at the aftermath of these studies.</a:t>
            </a:r>
          </a:p>
          <a:p>
            <a:pPr lvl="0" algn="just"/>
            <a:endParaRPr lang="en-US" sz="1000" dirty="0"/>
          </a:p>
          <a:p>
            <a:pPr lvl="0" algn="just"/>
            <a:r>
              <a:rPr lang="en-US" sz="1000" dirty="0"/>
              <a:t>In the 1990 study, a total of 88 utility programs were tested on 7 different versions of UNIX, with most utility programs being tested on each of the 7 </a:t>
            </a:r>
            <a:r>
              <a:rPr lang="en-US" sz="1000" dirty="0" smtClean="0"/>
              <a:t>systems.  Two </a:t>
            </a:r>
            <a:r>
              <a:rPr lang="en-US" sz="1000" dirty="0"/>
              <a:t>kinds of errors were discovered in 25-33% of the tested programs</a:t>
            </a:r>
            <a:r>
              <a:rPr lang="en-US" sz="1000" dirty="0" smtClean="0"/>
              <a:t>: </a:t>
            </a:r>
            <a:r>
              <a:rPr lang="en-US" sz="1000" dirty="0"/>
              <a:t>crashes (which dump state, commonly called core dumps in UNIX lingo) and hangs (which involve looping indefinitely</a:t>
            </a:r>
            <a:r>
              <a:rPr lang="en-US" sz="1000" dirty="0" smtClean="0"/>
              <a:t>).  These </a:t>
            </a:r>
            <a:r>
              <a:rPr lang="en-US" sz="1000" dirty="0"/>
              <a:t>errors were reported to the developers of the programs.</a:t>
            </a:r>
          </a:p>
          <a:p>
            <a:pPr lvl="0" algn="just"/>
            <a:endParaRPr lang="en-US" sz="1000" dirty="0"/>
          </a:p>
          <a:p>
            <a:pPr lvl="0" algn="just"/>
            <a:r>
              <a:rPr lang="en-US" sz="1000" dirty="0"/>
              <a:t>In the 1995 study, it was discovered that the reliability of many of these systems had improved noticeably since the 1990 study, but perhaps </a:t>
            </a:r>
            <a:r>
              <a:rPr lang="en-US" sz="1000" dirty="0" smtClean="0"/>
              <a:t>surprisingly, many </a:t>
            </a:r>
            <a:r>
              <a:rPr lang="en-US" sz="1000" dirty="0"/>
              <a:t>of the exact original bugs were still present despite being reported years earlier</a:t>
            </a:r>
            <a:r>
              <a:rPr lang="en-US" sz="1000" dirty="0" smtClean="0"/>
              <a:t>.</a:t>
            </a:r>
          </a:p>
          <a:p>
            <a:pPr lvl="0" algn="just"/>
            <a:endParaRPr lang="en-US" sz="1000" dirty="0"/>
          </a:p>
          <a:p>
            <a:pPr lvl="0" algn="just"/>
            <a:r>
              <a:rPr lang="en-US" sz="1000" dirty="0"/>
              <a:t>There is an important takeaway message here: many of the errors in the 1990 study were pertaining to input sanitization; developers have </a:t>
            </a:r>
            <a:r>
              <a:rPr lang="en-US" sz="1000" dirty="0" smtClean="0"/>
              <a:t>more pressing </a:t>
            </a:r>
            <a:r>
              <a:rPr lang="en-US" sz="1000" dirty="0"/>
              <a:t>things to focus on than fixing input sanitization issues, such as adding new features, or fixing bugs that occur on correct inputs</a:t>
            </a:r>
            <a:r>
              <a:rPr lang="en-US" sz="1000" dirty="0" smtClean="0"/>
              <a:t>.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B18EB-5D7C-5C41-915F-A72C0DD2FE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0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685800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just"/>
            <a:r>
              <a:rPr lang="en-US" sz="1000" dirty="0"/>
              <a:t>The UNIX fuzzing experiment did have a silver lining.  Security attacks such as buffer overruns were becoming increasingly </a:t>
            </a:r>
            <a:r>
              <a:rPr lang="en-US" sz="1000" dirty="0" smtClean="0"/>
              <a:t>destructive.  The </a:t>
            </a:r>
            <a:r>
              <a:rPr lang="en-US" sz="1000" dirty="0"/>
              <a:t>1995 study highlighted a security vulnerability that was at the heart of many of these </a:t>
            </a:r>
            <a:r>
              <a:rPr lang="en-US" sz="1000" dirty="0" smtClean="0"/>
              <a:t>attacks.</a:t>
            </a:r>
            <a:endParaRPr lang="en-US" sz="1000" dirty="0"/>
          </a:p>
          <a:p>
            <a:pPr lvl="0" algn="just"/>
            <a:endParaRPr lang="en-US" sz="1000" dirty="0"/>
          </a:p>
          <a:p>
            <a:pPr lvl="0" algn="just"/>
            <a:r>
              <a:rPr lang="en-US" sz="1000" dirty="0" smtClean="0"/>
              <a:t>This </a:t>
            </a:r>
            <a:r>
              <a:rPr lang="en-US" sz="1000" dirty="0"/>
              <a:t>vulnerability lies in using the gets() function in the C programming language, which reads a line from the standard input </a:t>
            </a:r>
            <a:r>
              <a:rPr lang="en-US" sz="1000" dirty="0" smtClean="0"/>
              <a:t>and stores </a:t>
            </a:r>
            <a:r>
              <a:rPr lang="en-US" sz="1000" dirty="0"/>
              <a:t>it in an array of </a:t>
            </a:r>
            <a:r>
              <a:rPr lang="en-US" sz="1000" dirty="0" smtClean="0"/>
              <a:t>characters.  However</a:t>
            </a:r>
            <a:r>
              <a:rPr lang="en-US" sz="1000" dirty="0"/>
              <a:t>, the gets() function does not include any parameter that limits the length of the input that will be </a:t>
            </a:r>
            <a:r>
              <a:rPr lang="en-US" sz="1000" dirty="0" smtClean="0"/>
              <a:t>read.  As </a:t>
            </a:r>
            <a:r>
              <a:rPr lang="en-US" sz="1000" dirty="0"/>
              <a:t>a result, the programmer must make an implicit assumption about the structure of the input it will </a:t>
            </a:r>
            <a:r>
              <a:rPr lang="en-US" sz="1000" dirty="0" smtClean="0"/>
              <a:t>receive: for </a:t>
            </a:r>
            <a:r>
              <a:rPr lang="en-US" sz="1000" dirty="0"/>
              <a:t>example, that it won’t be any longer than the space allocated to the array.</a:t>
            </a:r>
          </a:p>
          <a:p>
            <a:pPr lvl="0" algn="just"/>
            <a:endParaRPr lang="en-US" sz="1000" dirty="0"/>
          </a:p>
          <a:p>
            <a:pPr lvl="0" algn="just"/>
            <a:r>
              <a:rPr lang="en-US" sz="1000" dirty="0"/>
              <a:t>Because C doesn’t check array bounds, it becomes easy to trigger a buffer overflow by entering a large amount of data into the </a:t>
            </a:r>
            <a:r>
              <a:rPr lang="en-US" sz="1000" dirty="0" smtClean="0"/>
              <a:t>input.  This </a:t>
            </a:r>
            <a:r>
              <a:rPr lang="en-US" sz="1000" dirty="0"/>
              <a:t>can affect software reliability and </a:t>
            </a:r>
            <a:r>
              <a:rPr lang="en-US" sz="1000" dirty="0" smtClean="0"/>
              <a:t>security.  </a:t>
            </a:r>
            <a:r>
              <a:rPr lang="en-US" sz="1000" dirty="0" smtClean="0">
                <a:solidFill>
                  <a:schemeClr val="dk1"/>
                </a:solidFill>
              </a:rPr>
              <a:t>In </a:t>
            </a:r>
            <a:r>
              <a:rPr lang="en-US" sz="1000" dirty="0">
                <a:solidFill>
                  <a:schemeClr val="dk1"/>
                </a:solidFill>
              </a:rPr>
              <a:t>fact, in the 1995 fuzzing study, it was the second most common cause of crashes of the UNIX utility programs.</a:t>
            </a:r>
          </a:p>
          <a:p>
            <a:pPr lvl="0" algn="just"/>
            <a:endParaRPr lang="en-US" sz="1000" dirty="0"/>
          </a:p>
          <a:p>
            <a:pPr lvl="0" algn="just"/>
            <a:r>
              <a:rPr lang="en-US" sz="1000" dirty="0"/>
              <a:t>The solution was to deprecate usage of gets() in favor of the function </a:t>
            </a:r>
            <a:r>
              <a:rPr lang="en-US" sz="1000" dirty="0" err="1"/>
              <a:t>fgets</a:t>
            </a:r>
            <a:r>
              <a:rPr lang="en-US" sz="1000" dirty="0" smtClean="0"/>
              <a:t>(), which </a:t>
            </a:r>
            <a:r>
              <a:rPr lang="en-US" sz="1000" dirty="0"/>
              <a:t>has the same functionality but requires a parameter to limit the maximum length of the </a:t>
            </a:r>
            <a:r>
              <a:rPr lang="en-US" sz="1000" dirty="0" smtClean="0"/>
              <a:t>data that </a:t>
            </a:r>
            <a:r>
              <a:rPr lang="en-US" sz="1000" dirty="0"/>
              <a:t>is read from </a:t>
            </a:r>
            <a:r>
              <a:rPr lang="en-US" sz="1000" dirty="0" err="1"/>
              <a:t>stdin</a:t>
            </a:r>
            <a:r>
              <a:rPr lang="en-US" sz="1000" dirty="0"/>
              <a:t>.</a:t>
            </a:r>
          </a:p>
          <a:p>
            <a:pPr lvl="0" algn="just"/>
            <a:endParaRPr lang="en-US" sz="1000" dirty="0"/>
          </a:p>
          <a:p>
            <a:pPr lvl="0" algn="just"/>
            <a:r>
              <a:rPr lang="en-US" sz="1000" dirty="0"/>
              <a:t>The main lesson here is that fuzzing can be effective at scouting memory </a:t>
            </a:r>
            <a:r>
              <a:rPr lang="en-US" sz="1000" dirty="0" smtClean="0"/>
              <a:t>corruption errors </a:t>
            </a:r>
            <a:r>
              <a:rPr lang="en-US" sz="1000" dirty="0"/>
              <a:t>in C and C++ programs, such as the above buffer </a:t>
            </a:r>
            <a:r>
              <a:rPr lang="en-US" sz="1000" dirty="0" smtClean="0"/>
              <a:t>overflow.  A </a:t>
            </a:r>
            <a:r>
              <a:rPr lang="en-US" sz="1000" dirty="0"/>
              <a:t>human tester could then follow up on such errors to determine whether they can compromise security.</a:t>
            </a:r>
          </a:p>
          <a:p>
            <a:pPr lvl="0" algn="just"/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B18EB-5D7C-5C41-915F-A72C0DD2FE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66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685800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just">
              <a:buClr>
                <a:schemeClr val="dk1"/>
              </a:buClr>
              <a:buSzPct val="91666"/>
            </a:pPr>
            <a:r>
              <a:rPr lang="en-US" sz="1000" dirty="0">
                <a:solidFill>
                  <a:schemeClr val="dk1"/>
                </a:solidFill>
              </a:rPr>
              <a:t>One domain in which fuzz testing has proved useful is that of mobile </a:t>
            </a:r>
            <a:r>
              <a:rPr lang="en-US" sz="1000" dirty="0" smtClean="0">
                <a:solidFill>
                  <a:schemeClr val="dk1"/>
                </a:solidFill>
              </a:rPr>
              <a:t>applications -- programs </a:t>
            </a:r>
            <a:r>
              <a:rPr lang="en-US" sz="1000" dirty="0">
                <a:solidFill>
                  <a:schemeClr val="dk1"/>
                </a:solidFill>
              </a:rPr>
              <a:t>that run on mobile devices such as smartphones and </a:t>
            </a:r>
            <a:r>
              <a:rPr lang="en-US" sz="1000" dirty="0" smtClean="0">
                <a:solidFill>
                  <a:schemeClr val="dk1"/>
                </a:solidFill>
              </a:rPr>
              <a:t>tablets.  A </a:t>
            </a:r>
            <a:r>
              <a:rPr lang="en-US" sz="1000" dirty="0">
                <a:solidFill>
                  <a:schemeClr val="dk1"/>
                </a:solidFill>
              </a:rPr>
              <a:t>popular fuzz testing tool for mobile applications is the Monkey tool on the Android platform.</a:t>
            </a:r>
          </a:p>
          <a:p>
            <a:pPr lvl="0" algn="just">
              <a:buClr>
                <a:schemeClr val="dk1"/>
              </a:buClr>
              <a:buSzPct val="91666"/>
            </a:pPr>
            <a:endParaRPr lang="en-US" sz="1000" dirty="0">
              <a:solidFill>
                <a:schemeClr val="dk1"/>
              </a:solidFill>
            </a:endParaRPr>
          </a:p>
          <a:p>
            <a:pPr lvl="0" algn="just">
              <a:buClr>
                <a:schemeClr val="dk1"/>
              </a:buClr>
              <a:buSzPct val="91666"/>
            </a:pPr>
            <a:r>
              <a:rPr lang="en-US" sz="1000" dirty="0">
                <a:solidFill>
                  <a:schemeClr val="dk1"/>
                </a:solidFill>
              </a:rPr>
              <a:t>To understand how the Monkey tool works, consider an example music player app on the Android </a:t>
            </a:r>
            <a:r>
              <a:rPr lang="en-US" sz="1000" dirty="0" smtClean="0">
                <a:solidFill>
                  <a:schemeClr val="dk1"/>
                </a:solidFill>
              </a:rPr>
              <a:t>platform.  The </a:t>
            </a:r>
            <a:r>
              <a:rPr lang="en-US" sz="1000" dirty="0">
                <a:solidFill>
                  <a:schemeClr val="dk1"/>
                </a:solidFill>
              </a:rPr>
              <a:t>code shown is only the app’s code, written by the developer of the music player </a:t>
            </a:r>
            <a:r>
              <a:rPr lang="en-US" sz="1000" dirty="0" smtClean="0">
                <a:solidFill>
                  <a:schemeClr val="dk1"/>
                </a:solidFill>
              </a:rPr>
              <a:t>app, but </a:t>
            </a:r>
            <a:r>
              <a:rPr lang="en-US" sz="1000" dirty="0">
                <a:solidFill>
                  <a:schemeClr val="dk1"/>
                </a:solidFill>
              </a:rPr>
              <a:t>it interacts with a large underlying Android framework that defines classes such as Activity and interfaces such </a:t>
            </a:r>
            <a:r>
              <a:rPr lang="en-US" sz="1000" dirty="0" smtClean="0">
                <a:solidFill>
                  <a:schemeClr val="dk1"/>
                </a:solidFill>
              </a:rPr>
              <a:t>as </a:t>
            </a:r>
            <a:r>
              <a:rPr lang="en-US" sz="1000" dirty="0" err="1" smtClean="0">
                <a:solidFill>
                  <a:schemeClr val="dk1"/>
                </a:solidFill>
              </a:rPr>
              <a:t>OnClickListener</a:t>
            </a:r>
            <a:r>
              <a:rPr lang="en-US" sz="1000" dirty="0">
                <a:solidFill>
                  <a:schemeClr val="dk1"/>
                </a:solidFill>
              </a:rPr>
              <a:t>.</a:t>
            </a:r>
          </a:p>
          <a:p>
            <a:pPr lvl="0" algn="just">
              <a:buClr>
                <a:schemeClr val="dk1"/>
              </a:buClr>
              <a:buSzPct val="91666"/>
            </a:pPr>
            <a:endParaRPr lang="en-US" sz="1000" dirty="0">
              <a:solidFill>
                <a:schemeClr val="dk1"/>
              </a:solidFill>
            </a:endParaRPr>
          </a:p>
          <a:p>
            <a:pPr lvl="0" algn="just">
              <a:buClr>
                <a:schemeClr val="dk1"/>
              </a:buClr>
              <a:buSzPct val="91666"/>
            </a:pPr>
            <a:r>
              <a:rPr lang="en-US" sz="1000" dirty="0">
                <a:solidFill>
                  <a:schemeClr val="dk1"/>
                </a:solidFill>
              </a:rPr>
              <a:t>Whenever the user taps on one of the 6 buttons, the </a:t>
            </a:r>
            <a:r>
              <a:rPr lang="en-US" sz="1000" dirty="0" err="1">
                <a:solidFill>
                  <a:schemeClr val="dk1"/>
                </a:solidFill>
              </a:rPr>
              <a:t>onClick</a:t>
            </a:r>
            <a:r>
              <a:rPr lang="en-US" sz="1000" dirty="0">
                <a:solidFill>
                  <a:schemeClr val="dk1"/>
                </a:solidFill>
              </a:rPr>
              <a:t>() function is called </a:t>
            </a:r>
            <a:r>
              <a:rPr lang="en-US" sz="1000" dirty="0" smtClean="0">
                <a:solidFill>
                  <a:schemeClr val="dk1"/>
                </a:solidFill>
              </a:rPr>
              <a:t>by the </a:t>
            </a:r>
            <a:r>
              <a:rPr lang="en-US" sz="1000" dirty="0">
                <a:solidFill>
                  <a:schemeClr val="dk1"/>
                </a:solidFill>
              </a:rPr>
              <a:t>Android </a:t>
            </a:r>
            <a:r>
              <a:rPr lang="en-US" sz="1000" dirty="0" smtClean="0">
                <a:solidFill>
                  <a:schemeClr val="dk1"/>
                </a:solidFill>
              </a:rPr>
              <a:t>framework.  The </a:t>
            </a:r>
            <a:r>
              <a:rPr lang="en-US" sz="1000" dirty="0">
                <a:solidFill>
                  <a:schemeClr val="dk1"/>
                </a:solidFill>
              </a:rPr>
              <a:t>function has an argument called ‘target’ that indicates which of the 6 buttons was </a:t>
            </a:r>
            <a:r>
              <a:rPr lang="en-US" sz="1000" dirty="0" smtClean="0">
                <a:solidFill>
                  <a:schemeClr val="dk1"/>
                </a:solidFill>
              </a:rPr>
              <a:t>clicked.  An </a:t>
            </a:r>
            <a:r>
              <a:rPr lang="en-US" sz="1000" dirty="0">
                <a:solidFill>
                  <a:schemeClr val="dk1"/>
                </a:solidFill>
              </a:rPr>
              <a:t>action corresponding to the button’s functionality is taken, such as playing music, stopping music, and so on.</a:t>
            </a:r>
          </a:p>
          <a:p>
            <a:pPr lvl="0" algn="just">
              <a:buClr>
                <a:schemeClr val="dk1"/>
              </a:buClr>
              <a:buSzPct val="91666"/>
            </a:pPr>
            <a:endParaRPr lang="en-US" sz="1000" dirty="0">
              <a:solidFill>
                <a:schemeClr val="dk1"/>
              </a:solidFill>
            </a:endParaRPr>
          </a:p>
          <a:p>
            <a:pPr lvl="0" algn="just">
              <a:buClr>
                <a:schemeClr val="dk1"/>
              </a:buClr>
              <a:buSzPct val="91666"/>
            </a:pPr>
            <a:r>
              <a:rPr lang="en-US" sz="1000" dirty="0">
                <a:solidFill>
                  <a:schemeClr val="dk1"/>
                </a:solidFill>
              </a:rPr>
              <a:t>Let’s see how fuzzing can be used to test this app.</a:t>
            </a:r>
          </a:p>
          <a:p>
            <a:pPr lvl="0" algn="just">
              <a:buClr>
                <a:schemeClr val="dk1"/>
              </a:buClr>
              <a:buSzPct val="91666"/>
            </a:pP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B18EB-5D7C-5C41-915F-A72C0DD2FE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01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685800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just">
              <a:buClr>
                <a:schemeClr val="dk1"/>
              </a:buClr>
              <a:buSzPct val="91666"/>
            </a:pPr>
            <a:r>
              <a:rPr lang="en-US" sz="1000" dirty="0"/>
              <a:t>The most indivisible and routine kind of input to a mobile app is a GUI event, such as a TOUCH event at a certain pixel on the mobile device’s display.</a:t>
            </a:r>
          </a:p>
          <a:p>
            <a:pPr lvl="0" algn="just">
              <a:buClr>
                <a:schemeClr val="dk1"/>
              </a:buClr>
              <a:buSzPct val="91666"/>
            </a:pPr>
            <a:endParaRPr lang="en-US" sz="1000" dirty="0">
              <a:solidFill>
                <a:schemeClr val="dk1"/>
              </a:solidFill>
            </a:endParaRPr>
          </a:p>
          <a:p>
            <a:pPr lvl="0" algn="just">
              <a:buClr>
                <a:schemeClr val="dk1"/>
              </a:buClr>
              <a:buSzPct val="91666"/>
            </a:pPr>
            <a:r>
              <a:rPr lang="en-US" sz="1000" dirty="0">
                <a:solidFill>
                  <a:schemeClr val="dk1"/>
                </a:solidFill>
              </a:rPr>
              <a:t>A TOUCH event results in the execution of the </a:t>
            </a:r>
            <a:r>
              <a:rPr lang="en-US" sz="1000" dirty="0" err="1">
                <a:solidFill>
                  <a:schemeClr val="dk1"/>
                </a:solidFill>
              </a:rPr>
              <a:t>onClick</a:t>
            </a:r>
            <a:r>
              <a:rPr lang="en-US" sz="1000" dirty="0">
                <a:solidFill>
                  <a:schemeClr val="dk1"/>
                </a:solidFill>
              </a:rPr>
              <a:t>() function according to which pixel is </a:t>
            </a:r>
            <a:r>
              <a:rPr lang="en-US" sz="1000" dirty="0" smtClean="0">
                <a:solidFill>
                  <a:schemeClr val="dk1"/>
                </a:solidFill>
              </a:rPr>
              <a:t>touched.  For </a:t>
            </a:r>
            <a:r>
              <a:rPr lang="en-US" sz="1000" dirty="0">
                <a:solidFill>
                  <a:schemeClr val="dk1"/>
                </a:solidFill>
              </a:rPr>
              <a:t>example, a TOUCH event at the pixel whose x-coordinate is 136 and y-coordinate is 351 results in a Play </a:t>
            </a:r>
            <a:r>
              <a:rPr lang="en-US" sz="1000" dirty="0" smtClean="0">
                <a:solidFill>
                  <a:schemeClr val="dk1"/>
                </a:solidFill>
              </a:rPr>
              <a:t>action, and </a:t>
            </a:r>
            <a:r>
              <a:rPr lang="en-US" sz="1000" dirty="0">
                <a:solidFill>
                  <a:schemeClr val="dk1"/>
                </a:solidFill>
              </a:rPr>
              <a:t>a TOUCH event at the pixel whose x-coordinate is 136 and y-coordinate is 493 results in a Stop action.</a:t>
            </a:r>
          </a:p>
          <a:p>
            <a:pPr lvl="0" algn="just">
              <a:buClr>
                <a:schemeClr val="dk1"/>
              </a:buClr>
              <a:buSzPct val="91666"/>
            </a:pPr>
            <a:endParaRPr lang="en-US" sz="1000" dirty="0">
              <a:solidFill>
                <a:schemeClr val="dk1"/>
              </a:solidFill>
            </a:endParaRPr>
          </a:p>
          <a:p>
            <a:pPr lvl="0" algn="just">
              <a:buClr>
                <a:schemeClr val="dk1"/>
              </a:buClr>
              <a:buSzPct val="91666"/>
            </a:pPr>
            <a:r>
              <a:rPr lang="en-US" sz="1000" dirty="0">
                <a:solidFill>
                  <a:schemeClr val="dk1"/>
                </a:solidFill>
              </a:rPr>
              <a:t>The Monkey tool generates TOUCH events at random pixels on the mobile device’s display, choosing the x- and y-coordinates within ranges </a:t>
            </a:r>
            <a:r>
              <a:rPr lang="en-US" sz="1000" dirty="0" smtClean="0">
                <a:solidFill>
                  <a:schemeClr val="dk1"/>
                </a:solidFill>
              </a:rPr>
              <a:t>appropriate to </a:t>
            </a:r>
            <a:r>
              <a:rPr lang="en-US" sz="1000" dirty="0">
                <a:solidFill>
                  <a:schemeClr val="dk1"/>
                </a:solidFill>
              </a:rPr>
              <a:t>the mobile device being </a:t>
            </a:r>
            <a:r>
              <a:rPr lang="en-US" sz="1000" dirty="0" smtClean="0">
                <a:solidFill>
                  <a:schemeClr val="dk1"/>
                </a:solidFill>
              </a:rPr>
              <a:t>tested.  For </a:t>
            </a:r>
            <a:r>
              <a:rPr lang="en-US" sz="1000" dirty="0">
                <a:solidFill>
                  <a:schemeClr val="dk1"/>
                </a:solidFill>
              </a:rPr>
              <a:t>instance, on a device with a 480x800 pixel display, the x-coordinate is chosen in the range 0 to 480, and the y-coordinate is chosen in the range 0 to 800.</a:t>
            </a:r>
          </a:p>
          <a:p>
            <a:pPr lvl="0" algn="just">
              <a:buClr>
                <a:schemeClr val="dk1"/>
              </a:buClr>
              <a:buSzPct val="91666"/>
            </a:pPr>
            <a:endParaRPr lang="en-US" sz="1000" dirty="0">
              <a:solidFill>
                <a:schemeClr val="dk1"/>
              </a:solidFill>
            </a:endParaRPr>
          </a:p>
          <a:p>
            <a:pPr lvl="0" algn="just">
              <a:buClr>
                <a:schemeClr val="dk1"/>
              </a:buClr>
              <a:buSzPct val="91666"/>
            </a:pPr>
            <a:r>
              <a:rPr lang="en-US" sz="1000" dirty="0"/>
              <a:t>The Monkey tool is capable of generating many other kinds of input events which we shall not illustrate here, such as a key press on the device’s keyboard</a:t>
            </a:r>
            <a:r>
              <a:rPr lang="en-US" sz="1000" dirty="0" smtClean="0"/>
              <a:t>, an </a:t>
            </a:r>
            <a:r>
              <a:rPr lang="en-US" sz="1000" dirty="0"/>
              <a:t>input from the device’s trackball, and so on. </a:t>
            </a:r>
            <a:r>
              <a:rPr lang="en-US" sz="1000" dirty="0" smtClean="0"/>
              <a:t> More </a:t>
            </a:r>
            <a:r>
              <a:rPr lang="en-US" sz="1000" dirty="0"/>
              <a:t>generally, one can simulate even more sophisticated input events such as an incoming phone call </a:t>
            </a:r>
            <a:r>
              <a:rPr lang="en-US" sz="1000" dirty="0" smtClean="0"/>
              <a:t>or a </a:t>
            </a:r>
            <a:r>
              <a:rPr lang="en-US" sz="1000" dirty="0"/>
              <a:t>change in the user’s GPS location.</a:t>
            </a:r>
          </a:p>
          <a:p>
            <a:pPr lvl="0" algn="just">
              <a:buClr>
                <a:schemeClr val="dk1"/>
              </a:buClr>
              <a:buSzPct val="91666"/>
            </a:pPr>
            <a:endParaRPr lang="en-US" sz="1000" dirty="0"/>
          </a:p>
          <a:p>
            <a:pPr lvl="0" algn="just">
              <a:buClr>
                <a:schemeClr val="dk1"/>
              </a:buClr>
              <a:buSzPct val="91666"/>
            </a:pPr>
            <a:endParaRPr lang="en-US" sz="1000" dirty="0"/>
          </a:p>
          <a:p>
            <a:pPr lvl="0" algn="just">
              <a:buClr>
                <a:schemeClr val="dk1"/>
              </a:buClr>
              <a:buSzPct val="91666"/>
            </a:pPr>
            <a:endParaRPr lang="en-US" sz="1000" dirty="0"/>
          </a:p>
          <a:p>
            <a:pPr lvl="0" algn="just">
              <a:buClr>
                <a:schemeClr val="dk1"/>
              </a:buClr>
              <a:buSzPct val="91666"/>
            </a:pP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B18EB-5D7C-5C41-915F-A72C0DD2FE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7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68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E17B-1B61-B14B-94A9-5F56C60E8FED}" type="datetimeFigureOut">
              <a:rPr lang="en-US" smtClean="0"/>
              <a:t>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7985-6151-0E4A-B44C-CF7C2B0BD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22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E17B-1B61-B14B-94A9-5F56C60E8FED}" type="datetimeFigureOut">
              <a:rPr lang="en-US" smtClean="0"/>
              <a:t>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7985-6151-0E4A-B44C-CF7C2B0BD76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153038"/>
            <a:ext cx="8229600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03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EE17B-1B61-B14B-94A9-5F56C60E8FED}" type="datetimeFigureOut">
              <a:rPr lang="en-US" smtClean="0"/>
              <a:t>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C7985-6151-0E4A-B44C-CF7C2B0BD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8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66212"/>
            <a:ext cx="7772400" cy="1470025"/>
          </a:xfrm>
        </p:spPr>
        <p:txBody>
          <a:bodyPr/>
          <a:lstStyle/>
          <a:p>
            <a:r>
              <a:rPr lang="en-US" dirty="0">
                <a:ea typeface="Calibri Regular" charset="0"/>
                <a:cs typeface="Calibri Regular" charset="0"/>
                <a:sym typeface="Shadows Into Light"/>
              </a:rPr>
              <a:t>Random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9697" y="3763166"/>
            <a:ext cx="6966226" cy="2372791"/>
          </a:xfrm>
        </p:spPr>
        <p:txBody>
          <a:bodyPr>
            <a:noAutofit/>
          </a:bodyPr>
          <a:lstStyle/>
          <a:p>
            <a:r>
              <a:rPr lang="en-US" sz="3600" dirty="0" smtClean="0"/>
              <a:t>CS 6340</a:t>
            </a:r>
          </a:p>
        </p:txBody>
      </p:sp>
    </p:spTree>
    <p:extLst>
      <p:ext uri="{BB962C8B-B14F-4D97-AF65-F5344CB8AC3E}">
        <p14:creationId xmlns:p14="http://schemas.microsoft.com/office/powerpoint/2010/main" val="93532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Black-Box vs. White-Box Testing</a:t>
            </a:r>
          </a:p>
        </p:txBody>
      </p:sp>
      <p:sp>
        <p:nvSpPr>
          <p:cNvPr id="5" name="Shape 115"/>
          <p:cNvSpPr txBox="1">
            <a:spLocks/>
          </p:cNvSpPr>
          <p:nvPr/>
        </p:nvSpPr>
        <p:spPr>
          <a:xfrm>
            <a:off x="1077683" y="4853383"/>
            <a:ext cx="6473598" cy="5739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5000"/>
              </a:lnSpc>
              <a:spcBef>
                <a:spcPts val="400"/>
              </a:spcBef>
              <a:buFont typeface="Arial"/>
              <a:buNone/>
            </a:pPr>
            <a:r>
              <a:rPr lang="en-US" sz="1600" b="1" smtClean="0">
                <a:latin typeface="Consolas"/>
                <a:ea typeface="Consolas"/>
                <a:cs typeface="Consolas"/>
                <a:sym typeface="Consolas"/>
              </a:rPr>
              <a:t>TOUCH(x1, y1)     TOUCH(x2, y2)      TOUCH(x3, y3)</a:t>
            </a:r>
            <a:br>
              <a:rPr lang="en-US" sz="1600" b="1" smtClean="0">
                <a:latin typeface="Consolas"/>
                <a:ea typeface="Consolas"/>
                <a:cs typeface="Consolas"/>
                <a:sym typeface="Consolas"/>
              </a:rPr>
            </a:br>
            <a:endParaRPr lang="en-US" sz="1600" b="1" dirty="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087" y="2185308"/>
            <a:ext cx="6219825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9823" y="3659308"/>
            <a:ext cx="4124325" cy="285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082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Regular" charset="0"/>
                <a:cs typeface="Calibri Regular" charset="0"/>
                <a:sym typeface="Shadows Into Light"/>
              </a:rPr>
              <a:t>Generating Gestures</a:t>
            </a:r>
            <a:endParaRPr lang="en-US" dirty="0"/>
          </a:p>
        </p:txBody>
      </p:sp>
      <p:pic>
        <p:nvPicPr>
          <p:cNvPr id="13" name="Shape 123"/>
          <p:cNvPicPr preferRelativeResize="0"/>
          <p:nvPr/>
        </p:nvPicPr>
        <p:blipFill>
          <a:blip r:embed="rId3">
            <a:alphaModFix amt="56000"/>
          </a:blip>
          <a:stretch>
            <a:fillRect/>
          </a:stretch>
        </p:blipFill>
        <p:spPr>
          <a:xfrm>
            <a:off x="3783938" y="2880333"/>
            <a:ext cx="1705249" cy="255788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25"/>
          <p:cNvSpPr txBox="1">
            <a:spLocks/>
          </p:cNvSpPr>
          <p:nvPr/>
        </p:nvSpPr>
        <p:spPr>
          <a:xfrm>
            <a:off x="1866988" y="1822516"/>
            <a:ext cx="5141999" cy="6531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3200" indent="0">
              <a:spcBef>
                <a:spcPts val="0"/>
              </a:spcBef>
              <a:buFont typeface="Arial"/>
              <a:buNone/>
            </a:pPr>
            <a:r>
              <a:rPr lang="en-US" sz="2000" smtClean="0">
                <a:latin typeface="Consolas"/>
                <a:ea typeface="Consolas"/>
                <a:cs typeface="Consolas"/>
                <a:sym typeface="Consolas"/>
              </a:rPr>
              <a:t>DOWN(x1,y1) MOVE(x2,y2) UP(x2,y2)</a:t>
            </a:r>
            <a:endParaRPr lang="en-US" sz="2000" dirty="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5" name="Shape 126"/>
          <p:cNvGrpSpPr/>
          <p:nvPr/>
        </p:nvGrpSpPr>
        <p:grpSpPr>
          <a:xfrm>
            <a:off x="2360788" y="4701671"/>
            <a:ext cx="4419600" cy="552449"/>
            <a:chOff x="2346475" y="3803600"/>
            <a:chExt cx="4419600" cy="552449"/>
          </a:xfrm>
        </p:grpSpPr>
        <p:cxnSp>
          <p:nvCxnSpPr>
            <p:cNvPr id="16" name="Shape 127"/>
            <p:cNvCxnSpPr/>
            <p:nvPr/>
          </p:nvCxnSpPr>
          <p:spPr>
            <a:xfrm>
              <a:off x="3921275" y="4044900"/>
              <a:ext cx="13590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oval" w="lg" len="lg"/>
              <a:tailEnd type="oval" w="lg" len="lg"/>
            </a:ln>
          </p:spPr>
        </p:cxnSp>
        <p:sp>
          <p:nvSpPr>
            <p:cNvPr id="17" name="Shape 128"/>
            <p:cNvSpPr txBox="1"/>
            <p:nvPr/>
          </p:nvSpPr>
          <p:spPr>
            <a:xfrm>
              <a:off x="2346475" y="3803600"/>
              <a:ext cx="1295400" cy="5333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640"/>
                </a:spcBef>
                <a:buNone/>
              </a:pPr>
              <a:r>
                <a:rPr lang="en-US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(x1,y1)</a:t>
              </a:r>
            </a:p>
          </p:txBody>
        </p:sp>
        <p:sp>
          <p:nvSpPr>
            <p:cNvPr id="18" name="Shape 129"/>
            <p:cNvSpPr txBox="1"/>
            <p:nvPr/>
          </p:nvSpPr>
          <p:spPr>
            <a:xfrm>
              <a:off x="5470675" y="3822650"/>
              <a:ext cx="1295400" cy="5333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640"/>
                </a:spcBef>
                <a:buNone/>
              </a:pPr>
              <a:r>
                <a:rPr lang="en-US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(x2,y2)</a:t>
              </a:r>
            </a:p>
          </p:txBody>
        </p:sp>
      </p:grpSp>
      <p:pic>
        <p:nvPicPr>
          <p:cNvPr id="19" name="Shape 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2771871"/>
            <a:ext cx="1755049" cy="263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Shape 131"/>
          <p:cNvPicPr preferRelativeResize="0"/>
          <p:nvPr/>
        </p:nvPicPr>
        <p:blipFill rotWithShape="1">
          <a:blip r:embed="rId5">
            <a:alphaModFix/>
          </a:blip>
          <a:srcRect r="51999" b="4361"/>
          <a:stretch/>
        </p:blipFill>
        <p:spPr>
          <a:xfrm>
            <a:off x="6897188" y="2771871"/>
            <a:ext cx="1905525" cy="277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648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Regular" charset="0"/>
                <a:cs typeface="Calibri Regular" charset="0"/>
                <a:sym typeface="Shadows Into Light"/>
              </a:rPr>
              <a:t>Grammar of Monkey Events</a:t>
            </a:r>
            <a:endParaRPr lang="en-US" dirty="0"/>
          </a:p>
        </p:txBody>
      </p:sp>
      <p:sp>
        <p:nvSpPr>
          <p:cNvPr id="5" name="Shape 137"/>
          <p:cNvSpPr txBox="1">
            <a:spLocks/>
          </p:cNvSpPr>
          <p:nvPr/>
        </p:nvSpPr>
        <p:spPr>
          <a:xfrm>
            <a:off x="1526661" y="1886125"/>
            <a:ext cx="6604972" cy="3779886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Arial"/>
              <a:buNone/>
            </a:pPr>
            <a:r>
              <a:rPr lang="en-US" i="1" dirty="0" err="1" smtClean="0">
                <a:latin typeface="Calibri Regular" charset="0"/>
                <a:ea typeface="Calibri Regular" charset="0"/>
                <a:cs typeface="Calibri Regular" charset="0"/>
                <a:sym typeface="Shadows Into Light"/>
              </a:rPr>
              <a:t>test_case</a:t>
            </a:r>
            <a:r>
              <a:rPr lang="en-US" i="1" dirty="0" smtClean="0">
                <a:latin typeface="Calibri Regular" charset="0"/>
                <a:ea typeface="Calibri Regular" charset="0"/>
                <a:cs typeface="Calibri Regular" charset="0"/>
                <a:sym typeface="Shadows Into Light"/>
              </a:rPr>
              <a:t> </a:t>
            </a:r>
            <a:r>
              <a:rPr lang="en-US" dirty="0" smtClean="0">
                <a:latin typeface="Calibri Regular" charset="0"/>
                <a:ea typeface="Calibri Regular" charset="0"/>
                <a:cs typeface="Calibri Regular" charset="0"/>
                <a:sym typeface="Shadows Into Light"/>
              </a:rPr>
              <a:t>   :=   </a:t>
            </a:r>
            <a:r>
              <a:rPr lang="en-US" i="1" dirty="0" smtClean="0">
                <a:latin typeface="Calibri Regular" charset="0"/>
                <a:ea typeface="Calibri Regular" charset="0"/>
                <a:cs typeface="Calibri Regular" charset="0"/>
                <a:sym typeface="Shadows Into Light"/>
              </a:rPr>
              <a:t>event </a:t>
            </a:r>
            <a:r>
              <a:rPr lang="en-US" dirty="0" smtClean="0">
                <a:latin typeface="Calibri Regular" charset="0"/>
                <a:ea typeface="Calibri Regular" charset="0"/>
                <a:cs typeface="Calibri Regular" charset="0"/>
                <a:sym typeface="Shadows Into Light"/>
              </a:rPr>
              <a:t>*</a:t>
            </a:r>
            <a:br>
              <a:rPr lang="en-US" dirty="0" smtClean="0">
                <a:latin typeface="Calibri Regular" charset="0"/>
                <a:ea typeface="Calibri Regular" charset="0"/>
                <a:cs typeface="Calibri Regular" charset="0"/>
                <a:sym typeface="Shadows Into Light"/>
              </a:rPr>
            </a:br>
            <a:endParaRPr lang="en-US" sz="1000" dirty="0" smtClean="0">
              <a:latin typeface="Calibri Regular" charset="0"/>
              <a:ea typeface="Calibri Regular" charset="0"/>
              <a:cs typeface="Calibri Regular" charset="0"/>
              <a:sym typeface="Shadows Into Light"/>
            </a:endParaRPr>
          </a:p>
          <a:p>
            <a:pPr>
              <a:spcBef>
                <a:spcPts val="0"/>
              </a:spcBef>
              <a:buNone/>
            </a:pPr>
            <a:r>
              <a:rPr lang="en-US" i="1" dirty="0" smtClean="0">
                <a:latin typeface="Calibri Regular" charset="0"/>
                <a:ea typeface="Calibri Regular" charset="0"/>
                <a:cs typeface="Calibri Regular" charset="0"/>
                <a:sym typeface="Shadows Into Light"/>
              </a:rPr>
              <a:t>event</a:t>
            </a:r>
            <a:r>
              <a:rPr lang="en-US" dirty="0" smtClean="0">
                <a:latin typeface="Calibri Regular" charset="0"/>
                <a:ea typeface="Calibri Regular" charset="0"/>
                <a:cs typeface="Calibri Regular" charset="0"/>
                <a:sym typeface="Shadows Into Light"/>
              </a:rPr>
              <a:t>    :=   </a:t>
            </a:r>
            <a:r>
              <a:rPr lang="en-US" i="1" dirty="0" smtClean="0">
                <a:latin typeface="Calibri Regular" charset="0"/>
                <a:ea typeface="Calibri Regular" charset="0"/>
                <a:cs typeface="Calibri Regular" charset="0"/>
                <a:sym typeface="Shadows Into Light"/>
              </a:rPr>
              <a:t>action</a:t>
            </a:r>
            <a:r>
              <a:rPr lang="en-US" dirty="0" smtClean="0">
                <a:latin typeface="Calibri Regular" charset="0"/>
                <a:ea typeface="Calibri Regular" charset="0"/>
                <a:cs typeface="Calibri Regular" charset="0"/>
                <a:sym typeface="Shadows Into Light"/>
              </a:rPr>
              <a:t> </a:t>
            </a:r>
            <a:r>
              <a:rPr lang="en-US" b="1" dirty="0" smtClean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b="1" dirty="0" smtClean="0">
                <a:ea typeface="Consolas"/>
                <a:cs typeface="Consolas"/>
                <a:sym typeface="Consolas"/>
              </a:rPr>
              <a:t> </a:t>
            </a:r>
            <a:r>
              <a:rPr lang="en-US" i="1" dirty="0" smtClean="0">
                <a:latin typeface="Calibri Regular" charset="0"/>
                <a:ea typeface="Calibri Regular" charset="0"/>
                <a:cs typeface="Calibri Regular" charset="0"/>
                <a:sym typeface="Shadows Into Light"/>
              </a:rPr>
              <a:t>x</a:t>
            </a:r>
            <a:r>
              <a:rPr lang="en-US" dirty="0" smtClean="0">
                <a:latin typeface="Calibri Regular" charset="0"/>
                <a:ea typeface="Calibri Regular" charset="0"/>
                <a:cs typeface="Calibri Regular" charset="0"/>
                <a:sym typeface="Shadows Into Light"/>
              </a:rPr>
              <a:t> </a:t>
            </a:r>
            <a:r>
              <a:rPr lang="en-US" b="1" dirty="0" smtClean="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dirty="0" smtClean="0">
                <a:latin typeface="Calibri Regular" charset="0"/>
                <a:ea typeface="Calibri Regular" charset="0"/>
                <a:cs typeface="Calibri Regular" charset="0"/>
                <a:sym typeface="Shadows Into Light"/>
              </a:rPr>
              <a:t> </a:t>
            </a:r>
            <a:r>
              <a:rPr lang="en-US" i="1" dirty="0" smtClean="0">
                <a:latin typeface="Calibri Regular" charset="0"/>
                <a:ea typeface="Calibri Regular" charset="0"/>
                <a:cs typeface="Calibri Regular" charset="0"/>
                <a:sym typeface="Shadows Into Light"/>
              </a:rPr>
              <a:t>y</a:t>
            </a:r>
            <a:r>
              <a:rPr lang="en-US" dirty="0" smtClean="0">
                <a:latin typeface="Calibri Regular" charset="0"/>
                <a:ea typeface="Calibri Regular" charset="0"/>
                <a:cs typeface="Calibri Regular" charset="0"/>
                <a:sym typeface="Shadows Into Light"/>
              </a:rPr>
              <a:t> </a:t>
            </a:r>
            <a:r>
              <a:rPr lang="en-US" b="1" dirty="0" smtClean="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3000" b="1" dirty="0" smtClean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dirty="0" smtClean="0">
                <a:latin typeface="Calibri Regular" charset="0"/>
                <a:ea typeface="Calibri Regular" charset="0"/>
                <a:cs typeface="Calibri Regular" charset="0"/>
                <a:sym typeface="Shadows Into Light"/>
              </a:rPr>
              <a:t>|   ...</a:t>
            </a:r>
            <a:br>
              <a:rPr lang="en-US" dirty="0" smtClean="0">
                <a:latin typeface="Calibri Regular" charset="0"/>
                <a:ea typeface="Calibri Regular" charset="0"/>
                <a:cs typeface="Calibri Regular" charset="0"/>
                <a:sym typeface="Shadows Into Light"/>
              </a:rPr>
            </a:br>
            <a:endParaRPr lang="en-US" sz="1000" dirty="0" smtClean="0">
              <a:latin typeface="Calibri Regular" charset="0"/>
              <a:ea typeface="Calibri Regular" charset="0"/>
              <a:cs typeface="Calibri Regular" charset="0"/>
              <a:sym typeface="Shadows Into Light"/>
            </a:endParaRPr>
          </a:p>
          <a:p>
            <a:pPr>
              <a:spcBef>
                <a:spcPts val="0"/>
              </a:spcBef>
              <a:buFont typeface="Arial"/>
              <a:buNone/>
            </a:pPr>
            <a:r>
              <a:rPr lang="en-US" i="1" dirty="0" smtClean="0">
                <a:latin typeface="Calibri Regular" charset="0"/>
                <a:ea typeface="Calibri Regular" charset="0"/>
                <a:cs typeface="Calibri Regular" charset="0"/>
                <a:sym typeface="Shadows Into Light"/>
              </a:rPr>
              <a:t>action</a:t>
            </a:r>
            <a:r>
              <a:rPr lang="en-US" dirty="0" smtClean="0">
                <a:latin typeface="Calibri Regular" charset="0"/>
                <a:ea typeface="Calibri Regular" charset="0"/>
                <a:cs typeface="Calibri Regular" charset="0"/>
                <a:sym typeface="Shadows Into Light"/>
              </a:rPr>
              <a:t>   :=   </a:t>
            </a:r>
            <a:r>
              <a:rPr lang="en-US" b="1" dirty="0" smtClean="0">
                <a:latin typeface="Consolas"/>
                <a:ea typeface="Consolas"/>
                <a:cs typeface="Consolas"/>
                <a:sym typeface="Consolas"/>
              </a:rPr>
              <a:t>DOWN</a:t>
            </a:r>
            <a:r>
              <a:rPr lang="en-US" dirty="0" smtClean="0">
                <a:latin typeface="Calibri Regular" charset="0"/>
                <a:ea typeface="Calibri Regular" charset="0"/>
                <a:cs typeface="Calibri Regular" charset="0"/>
                <a:sym typeface="Shadows Into Light"/>
              </a:rPr>
              <a:t>   |   </a:t>
            </a:r>
            <a:r>
              <a:rPr lang="en-US" b="1" dirty="0" smtClean="0">
                <a:latin typeface="Consolas"/>
                <a:ea typeface="Consolas"/>
                <a:cs typeface="Consolas"/>
                <a:sym typeface="Consolas"/>
              </a:rPr>
              <a:t>MOVE</a:t>
            </a:r>
            <a:r>
              <a:rPr lang="en-US" dirty="0" smtClean="0">
                <a:latin typeface="Calibri Regular" charset="0"/>
                <a:ea typeface="Calibri Regular" charset="0"/>
                <a:cs typeface="Calibri Regular" charset="0"/>
                <a:sym typeface="Shadows Into Light"/>
              </a:rPr>
              <a:t>   |   </a:t>
            </a:r>
            <a:r>
              <a:rPr lang="en-US" b="1" dirty="0" smtClean="0">
                <a:latin typeface="Consolas"/>
                <a:ea typeface="Consolas"/>
                <a:cs typeface="Consolas"/>
                <a:sym typeface="Consolas"/>
              </a:rPr>
              <a:t>UP</a:t>
            </a:r>
            <a:br>
              <a:rPr lang="en-US" b="1" dirty="0" smtClean="0">
                <a:latin typeface="Consolas"/>
                <a:ea typeface="Consolas"/>
                <a:cs typeface="Consolas"/>
                <a:sym typeface="Consolas"/>
              </a:rPr>
            </a:br>
            <a:endParaRPr lang="en-US" sz="1000" b="1" dirty="0" smtClean="0"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0"/>
              </a:spcBef>
              <a:buFont typeface="Arial"/>
              <a:buNone/>
            </a:pPr>
            <a:r>
              <a:rPr lang="en-US" i="1" dirty="0" smtClean="0">
                <a:latin typeface="Calibri Regular" charset="0"/>
                <a:ea typeface="Calibri Regular" charset="0"/>
                <a:cs typeface="Calibri Regular" charset="0"/>
                <a:sym typeface="Shadows Into Light"/>
              </a:rPr>
              <a:t>x</a:t>
            </a:r>
            <a:r>
              <a:rPr lang="en-US" dirty="0" smtClean="0">
                <a:latin typeface="Calibri Regular" charset="0"/>
                <a:ea typeface="Calibri Regular" charset="0"/>
                <a:cs typeface="Calibri Regular" charset="0"/>
                <a:sym typeface="Shadows Into Light"/>
              </a:rPr>
              <a:t>   :=   </a:t>
            </a:r>
            <a:r>
              <a:rPr lang="en-US" b="1" dirty="0" smtClean="0"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dirty="0" smtClean="0">
                <a:latin typeface="Calibri Regular" charset="0"/>
                <a:ea typeface="Calibri Regular" charset="0"/>
                <a:cs typeface="Calibri Regular" charset="0"/>
                <a:sym typeface="Shadows Into Light"/>
              </a:rPr>
              <a:t>  |  </a:t>
            </a:r>
            <a:r>
              <a:rPr lang="en-US" b="1" dirty="0" smtClean="0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dirty="0" smtClean="0">
                <a:latin typeface="Calibri Regular" charset="0"/>
                <a:ea typeface="Calibri Regular" charset="0"/>
                <a:cs typeface="Calibri Regular" charset="0"/>
                <a:sym typeface="Shadows Into Light"/>
              </a:rPr>
              <a:t>  |  ...  |  </a:t>
            </a:r>
            <a:r>
              <a:rPr lang="en-US" dirty="0" err="1" smtClean="0">
                <a:latin typeface="Consolas"/>
                <a:ea typeface="Consolas"/>
                <a:cs typeface="Consolas"/>
                <a:sym typeface="Consolas"/>
              </a:rPr>
              <a:t>x_limit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dirty="0" smtClean="0">
                <a:latin typeface="Consolas"/>
                <a:ea typeface="Consolas"/>
                <a:cs typeface="Consolas"/>
                <a:sym typeface="Consolas"/>
              </a:rPr>
            </a:br>
            <a:endParaRPr lang="en-US" sz="1000" dirty="0" smtClean="0"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ct val="36666"/>
              <a:buNone/>
            </a:pPr>
            <a:r>
              <a:rPr lang="en-US" i="1" dirty="0" smtClean="0">
                <a:latin typeface="Calibri Regular" charset="0"/>
                <a:ea typeface="Calibri Regular" charset="0"/>
                <a:cs typeface="Calibri Regular" charset="0"/>
                <a:sym typeface="Shadows Into Light"/>
              </a:rPr>
              <a:t>y</a:t>
            </a:r>
            <a:r>
              <a:rPr lang="en-US" dirty="0" smtClean="0">
                <a:latin typeface="Calibri Regular" charset="0"/>
                <a:ea typeface="Calibri Regular" charset="0"/>
                <a:cs typeface="Calibri Regular" charset="0"/>
                <a:sym typeface="Shadows Into Light"/>
              </a:rPr>
              <a:t>   :=   </a:t>
            </a:r>
            <a:r>
              <a:rPr lang="en-US" b="1" dirty="0" smtClean="0"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dirty="0">
                <a:latin typeface="Calibri Regular" charset="0"/>
                <a:ea typeface="Calibri Regular" charset="0"/>
                <a:cs typeface="Calibri Regular" charset="0"/>
                <a:sym typeface="Shadows Into Light"/>
              </a:rPr>
              <a:t> </a:t>
            </a:r>
            <a:r>
              <a:rPr lang="en-US" dirty="0" smtClean="0">
                <a:latin typeface="Calibri Regular" charset="0"/>
                <a:ea typeface="Calibri Regular" charset="0"/>
                <a:cs typeface="Calibri Regular" charset="0"/>
                <a:sym typeface="Shadows Into Light"/>
              </a:rPr>
              <a:t> |  </a:t>
            </a:r>
            <a:r>
              <a:rPr lang="en-US" b="1" dirty="0" smtClean="0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dirty="0" smtClean="0">
                <a:latin typeface="Calibri Regular" charset="0"/>
                <a:ea typeface="Calibri Regular" charset="0"/>
                <a:cs typeface="Calibri Regular" charset="0"/>
                <a:sym typeface="Shadows Into Light"/>
              </a:rPr>
              <a:t>  |  ...  |  </a:t>
            </a:r>
            <a:r>
              <a:rPr lang="en-US" dirty="0" err="1" smtClean="0">
                <a:latin typeface="Consolas"/>
                <a:ea typeface="Consolas"/>
                <a:cs typeface="Consolas"/>
                <a:sym typeface="Consolas"/>
              </a:rPr>
              <a:t>y_limit</a:t>
            </a:r>
            <a:endParaRPr lang="en-US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3887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Regular" charset="0"/>
                <a:cs typeface="Calibri Regular" charset="0"/>
                <a:sym typeface="Shadows Into Light"/>
              </a:rPr>
              <a:t>QUIZ: Monkey Events</a:t>
            </a:r>
            <a:endParaRPr lang="en-US" dirty="0"/>
          </a:p>
        </p:txBody>
      </p:sp>
      <p:sp>
        <p:nvSpPr>
          <p:cNvPr id="5" name="Shape 144"/>
          <p:cNvSpPr txBox="1"/>
          <p:nvPr/>
        </p:nvSpPr>
        <p:spPr>
          <a:xfrm>
            <a:off x="457200" y="2674256"/>
            <a:ext cx="4003799" cy="377915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40"/>
              </a:spcBef>
              <a:buNone/>
            </a:pPr>
            <a:r>
              <a:rPr lang="en-US" sz="2000" dirty="0">
                <a:solidFill>
                  <a:schemeClr val="tx1"/>
                </a:solidFill>
                <a:ea typeface="Calibri Regular" charset="0"/>
                <a:cs typeface="Calibri Regular" charset="0"/>
                <a:sym typeface="Shadows Into Light"/>
              </a:rPr>
              <a:t>Give the specification of a TOUCH event at pixel (89,215).</a:t>
            </a:r>
          </a:p>
          <a:p>
            <a:pPr marL="0" lvl="0" indent="0" rtl="0">
              <a:spcBef>
                <a:spcPts val="640"/>
              </a:spcBef>
              <a:buNone/>
            </a:pPr>
            <a:endParaRPr sz="2000" dirty="0">
              <a:solidFill>
                <a:schemeClr val="tx1"/>
              </a:solidFill>
              <a:ea typeface="Calibri Regular" charset="0"/>
              <a:cs typeface="Calibri Regular" charset="0"/>
              <a:sym typeface="Shadows Into Light"/>
            </a:endParaRPr>
          </a:p>
          <a:p>
            <a:pPr marL="0" lvl="0" indent="0" rtl="0">
              <a:spcBef>
                <a:spcPts val="640"/>
              </a:spcBef>
              <a:buNone/>
            </a:pPr>
            <a:endParaRPr sz="2000" dirty="0">
              <a:solidFill>
                <a:schemeClr val="tx1"/>
              </a:solidFill>
              <a:ea typeface="Calibri Regular" charset="0"/>
              <a:cs typeface="Calibri Regular" charset="0"/>
              <a:sym typeface="Shadows Into Light"/>
            </a:endParaRPr>
          </a:p>
          <a:p>
            <a:pPr marL="0" lvl="0" indent="0" rtl="0">
              <a:spcBef>
                <a:spcPts val="640"/>
              </a:spcBef>
              <a:buNone/>
            </a:pPr>
            <a:endParaRPr sz="2000" dirty="0">
              <a:solidFill>
                <a:schemeClr val="tx1"/>
              </a:solidFill>
              <a:ea typeface="Calibri Regular" charset="0"/>
              <a:cs typeface="Calibri Regular" charset="0"/>
              <a:sym typeface="Shadows Into Light"/>
            </a:endParaRPr>
          </a:p>
          <a:p>
            <a:pPr lvl="0" rtl="0">
              <a:spcBef>
                <a:spcPts val="640"/>
              </a:spcBef>
              <a:buClr>
                <a:schemeClr val="dk1"/>
              </a:buClr>
              <a:buFont typeface="Arial"/>
              <a:buNone/>
            </a:pPr>
            <a:endParaRPr sz="2000" dirty="0">
              <a:solidFill>
                <a:schemeClr val="tx1"/>
              </a:solidFill>
              <a:ea typeface="Calibri Regular" charset="0"/>
              <a:cs typeface="Calibri Regular" charset="0"/>
              <a:sym typeface="Shadows Into Light"/>
            </a:endParaRPr>
          </a:p>
        </p:txBody>
      </p:sp>
      <p:sp>
        <p:nvSpPr>
          <p:cNvPr id="6" name="Shape 145"/>
          <p:cNvSpPr txBox="1"/>
          <p:nvPr/>
        </p:nvSpPr>
        <p:spPr>
          <a:xfrm>
            <a:off x="4606825" y="2686956"/>
            <a:ext cx="4003799" cy="377915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40"/>
              </a:spcBef>
              <a:buNone/>
            </a:pPr>
            <a:r>
              <a:rPr lang="en-US" sz="2000" dirty="0">
                <a:solidFill>
                  <a:schemeClr val="tx1"/>
                </a:solidFill>
                <a:ea typeface="Calibri Regular" charset="0"/>
                <a:cs typeface="Calibri Regular" charset="0"/>
                <a:sym typeface="Shadows Into Light"/>
              </a:rPr>
              <a:t>Give the specification of a MOTION event from pixel (89,215) to pixel (89,103) to pixel (371,103</a:t>
            </a:r>
            <a:r>
              <a:rPr lang="en-US" sz="2000" dirty="0" smtClean="0">
                <a:solidFill>
                  <a:schemeClr val="tx1"/>
                </a:solidFill>
                <a:ea typeface="Calibri Regular" charset="0"/>
                <a:cs typeface="Calibri Regular" charset="0"/>
                <a:sym typeface="Shadows Into Light"/>
              </a:rPr>
              <a:t>).</a:t>
            </a:r>
            <a:endParaRPr lang="en-US" sz="2000" dirty="0">
              <a:solidFill>
                <a:schemeClr val="tx1"/>
              </a:solidFill>
              <a:ea typeface="Calibri Regular" charset="0"/>
              <a:cs typeface="Calibri Regular" charset="0"/>
              <a:sym typeface="Shadows Into Light"/>
            </a:endParaRPr>
          </a:p>
          <a:p>
            <a:pPr lvl="0" rtl="0">
              <a:spcBef>
                <a:spcPts val="640"/>
              </a:spcBef>
              <a:buNone/>
            </a:pPr>
            <a:endParaRPr sz="2000" dirty="0">
              <a:solidFill>
                <a:schemeClr val="tx1"/>
              </a:solidFill>
              <a:ea typeface="Calibri Regular" charset="0"/>
              <a:cs typeface="Calibri Regular" charset="0"/>
              <a:sym typeface="Shadows Into Light"/>
            </a:endParaRPr>
          </a:p>
          <a:p>
            <a:pPr lvl="0" rtl="0">
              <a:spcBef>
                <a:spcPts val="640"/>
              </a:spcBef>
              <a:buNone/>
            </a:pPr>
            <a:endParaRPr sz="2000" dirty="0">
              <a:solidFill>
                <a:schemeClr val="tx1"/>
              </a:solidFill>
              <a:highlight>
                <a:srgbClr val="F7F7F7"/>
              </a:highlight>
              <a:ea typeface="Calibri Regular" charset="0"/>
              <a:cs typeface="Calibri Regular" charset="0"/>
              <a:sym typeface="Shadows Into Light"/>
            </a:endParaRPr>
          </a:p>
        </p:txBody>
      </p:sp>
      <p:sp>
        <p:nvSpPr>
          <p:cNvPr id="7" name="Shape 147"/>
          <p:cNvSpPr txBox="1">
            <a:spLocks/>
          </p:cNvSpPr>
          <p:nvPr/>
        </p:nvSpPr>
        <p:spPr>
          <a:xfrm>
            <a:off x="177800" y="1519631"/>
            <a:ext cx="8610599" cy="781031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/>
              <a:buNone/>
            </a:pPr>
            <a:r>
              <a:rPr lang="en-US" sz="2600" dirty="0" smtClean="0">
                <a:ea typeface="Calibri Regular" charset="0"/>
                <a:cs typeface="Calibri Regular" charset="0"/>
                <a:sym typeface="Shadows Into Light"/>
              </a:rPr>
              <a:t>Give the correct specification of TOUCH and MOTION events in Monkey’s grammar using UP, MOVE, and DOWN statements.</a:t>
            </a:r>
            <a:endParaRPr lang="en-US" sz="2600" dirty="0">
              <a:ea typeface="Calibri Regular" charset="0"/>
              <a:cs typeface="Calibri Regular" charset="0"/>
              <a:sym typeface="Shadows Into Light"/>
            </a:endParaRPr>
          </a:p>
        </p:txBody>
      </p:sp>
      <p:sp>
        <p:nvSpPr>
          <p:cNvPr id="8" name="Shape 148"/>
          <p:cNvSpPr/>
          <p:nvPr/>
        </p:nvSpPr>
        <p:spPr>
          <a:xfrm>
            <a:off x="602475" y="4016766"/>
            <a:ext cx="3659099" cy="96344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>
              <a:solidFill>
                <a:schemeClr val="tx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" name="Shape 149"/>
          <p:cNvSpPr/>
          <p:nvPr/>
        </p:nvSpPr>
        <p:spPr>
          <a:xfrm>
            <a:off x="4779175" y="4000438"/>
            <a:ext cx="3659099" cy="96344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>
              <a:solidFill>
                <a:schemeClr val="tx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5659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Regular" charset="0"/>
                <a:cs typeface="Calibri Regular" charset="0"/>
                <a:sym typeface="Shadows Into Light"/>
              </a:rPr>
              <a:t>QUIZ: Monkey Events</a:t>
            </a:r>
            <a:endParaRPr lang="en-US" dirty="0"/>
          </a:p>
        </p:txBody>
      </p:sp>
      <p:sp>
        <p:nvSpPr>
          <p:cNvPr id="5" name="Shape 144"/>
          <p:cNvSpPr txBox="1"/>
          <p:nvPr/>
        </p:nvSpPr>
        <p:spPr>
          <a:xfrm>
            <a:off x="457200" y="2674256"/>
            <a:ext cx="4003799" cy="377915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40"/>
              </a:spcBef>
              <a:buNone/>
            </a:pPr>
            <a:r>
              <a:rPr lang="en-US" sz="2000" dirty="0">
                <a:solidFill>
                  <a:schemeClr val="tx1"/>
                </a:solidFill>
                <a:ea typeface="Calibri Regular" charset="0"/>
                <a:cs typeface="Calibri Regular" charset="0"/>
                <a:sym typeface="Shadows Into Light"/>
              </a:rPr>
              <a:t>Give the specification of a TOUCH event at pixel (89,215).</a:t>
            </a:r>
          </a:p>
          <a:p>
            <a:pPr marL="0" lvl="0" indent="0" rtl="0">
              <a:spcBef>
                <a:spcPts val="640"/>
              </a:spcBef>
              <a:buNone/>
            </a:pPr>
            <a:endParaRPr sz="2000" dirty="0">
              <a:solidFill>
                <a:schemeClr val="tx1"/>
              </a:solidFill>
              <a:ea typeface="Calibri Regular" charset="0"/>
              <a:cs typeface="Calibri Regular" charset="0"/>
              <a:sym typeface="Shadows Into Light"/>
            </a:endParaRPr>
          </a:p>
          <a:p>
            <a:pPr marL="0" lvl="0" indent="0" rtl="0">
              <a:spcBef>
                <a:spcPts val="64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  <a:ea typeface="Calibri Regular" charset="0"/>
                <a:cs typeface="Calibri Regular" charset="0"/>
                <a:sym typeface="Shadows Into Light"/>
              </a:rPr>
              <a:t/>
            </a:r>
            <a:br>
              <a:rPr lang="en-US" sz="2000" dirty="0" smtClean="0">
                <a:solidFill>
                  <a:schemeClr val="tx1"/>
                </a:solidFill>
                <a:ea typeface="Calibri Regular" charset="0"/>
                <a:cs typeface="Calibri Regular" charset="0"/>
                <a:sym typeface="Shadows Into Light"/>
              </a:rPr>
            </a:br>
            <a:endParaRPr lang="en-US" sz="2000" dirty="0" smtClean="0">
              <a:solidFill>
                <a:schemeClr val="tx1"/>
              </a:solidFill>
              <a:ea typeface="Calibri Regular" charset="0"/>
              <a:cs typeface="Calibri Regular" charset="0"/>
              <a:sym typeface="Shadows Into Light"/>
            </a:endParaRPr>
          </a:p>
          <a:p>
            <a:pPr marL="0" lvl="0" indent="0" rtl="0">
              <a:spcBef>
                <a:spcPts val="640"/>
              </a:spcBef>
              <a:buNone/>
            </a:pPr>
            <a:endParaRPr lang="en-US" sz="2000" dirty="0">
              <a:ea typeface="Calibri Regular" charset="0"/>
              <a:cs typeface="Calibri Regular" charset="0"/>
              <a:sym typeface="Shadows Into Light"/>
            </a:endParaRPr>
          </a:p>
          <a:p>
            <a:pPr marL="0" lvl="0" indent="0" rtl="0">
              <a:spcBef>
                <a:spcPts val="640"/>
              </a:spcBef>
              <a:buNone/>
            </a:pPr>
            <a:endParaRPr lang="en-US" sz="1300" dirty="0" smtClean="0">
              <a:solidFill>
                <a:schemeClr val="tx1"/>
              </a:solidFill>
              <a:ea typeface="Calibri Regular" charset="0"/>
              <a:cs typeface="Calibri Regular" charset="0"/>
              <a:sym typeface="Shadows Into Light"/>
            </a:endParaRPr>
          </a:p>
          <a:p>
            <a:pPr>
              <a:spcBef>
                <a:spcPts val="640"/>
              </a:spcBef>
            </a:pPr>
            <a:r>
              <a:rPr lang="en-US" sz="2000" dirty="0">
                <a:highlight>
                  <a:srgbClr val="FFFFFF"/>
                </a:highlight>
                <a:ea typeface="Calibri Regular" charset="0"/>
                <a:cs typeface="Calibri Regular" charset="0"/>
                <a:sym typeface="Shadows Into Light"/>
              </a:rPr>
              <a:t>TOUCH events are a pair of DOWN and UP events at a single place on the screen</a:t>
            </a:r>
            <a:r>
              <a:rPr lang="en-US" sz="2000" dirty="0" smtClean="0">
                <a:highlight>
                  <a:srgbClr val="FFFFFF"/>
                </a:highlight>
                <a:ea typeface="Calibri Regular" charset="0"/>
                <a:cs typeface="Calibri Regular" charset="0"/>
                <a:sym typeface="Shadows Into Light"/>
              </a:rPr>
              <a:t>.</a:t>
            </a:r>
            <a:endParaRPr lang="en-US" sz="2000" dirty="0">
              <a:highlight>
                <a:srgbClr val="F7F7F7"/>
              </a:highlight>
              <a:ea typeface="Calibri Regular" charset="0"/>
              <a:cs typeface="Calibri Regular" charset="0"/>
              <a:sym typeface="Shadows Into Light"/>
            </a:endParaRPr>
          </a:p>
          <a:p>
            <a:pPr marL="0" lvl="0" indent="0" rtl="0">
              <a:spcBef>
                <a:spcPts val="640"/>
              </a:spcBef>
              <a:buNone/>
            </a:pPr>
            <a:endParaRPr sz="2000" dirty="0">
              <a:solidFill>
                <a:schemeClr val="tx1"/>
              </a:solidFill>
              <a:ea typeface="Calibri Regular" charset="0"/>
              <a:cs typeface="Calibri Regular" charset="0"/>
              <a:sym typeface="Shadows Into Light"/>
            </a:endParaRPr>
          </a:p>
          <a:p>
            <a:pPr marL="0" lvl="0" indent="0" rtl="0">
              <a:spcBef>
                <a:spcPts val="640"/>
              </a:spcBef>
              <a:buNone/>
            </a:pPr>
            <a:endParaRPr sz="2000" dirty="0">
              <a:solidFill>
                <a:schemeClr val="tx1"/>
              </a:solidFill>
              <a:ea typeface="Calibri Regular" charset="0"/>
              <a:cs typeface="Calibri Regular" charset="0"/>
              <a:sym typeface="Shadows Into Light"/>
            </a:endParaRPr>
          </a:p>
          <a:p>
            <a:pPr lvl="0" rtl="0">
              <a:spcBef>
                <a:spcPts val="640"/>
              </a:spcBef>
              <a:buClr>
                <a:schemeClr val="dk1"/>
              </a:buClr>
              <a:buFont typeface="Arial"/>
              <a:buNone/>
            </a:pPr>
            <a:endParaRPr sz="2000" dirty="0">
              <a:solidFill>
                <a:schemeClr val="tx1"/>
              </a:solidFill>
              <a:ea typeface="Calibri Regular" charset="0"/>
              <a:cs typeface="Calibri Regular" charset="0"/>
              <a:sym typeface="Shadows Into Light"/>
            </a:endParaRPr>
          </a:p>
        </p:txBody>
      </p:sp>
      <p:sp>
        <p:nvSpPr>
          <p:cNvPr id="6" name="Shape 145"/>
          <p:cNvSpPr txBox="1"/>
          <p:nvPr/>
        </p:nvSpPr>
        <p:spPr>
          <a:xfrm>
            <a:off x="4606825" y="2686956"/>
            <a:ext cx="4003799" cy="377915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40"/>
              </a:spcBef>
              <a:buNone/>
            </a:pPr>
            <a:r>
              <a:rPr lang="en-US" sz="2000" dirty="0">
                <a:solidFill>
                  <a:schemeClr val="tx1"/>
                </a:solidFill>
                <a:ea typeface="Calibri Regular" charset="0"/>
                <a:cs typeface="Calibri Regular" charset="0"/>
                <a:sym typeface="Shadows Into Light"/>
              </a:rPr>
              <a:t>Give the specification of a MOTION event from pixel (89,215) to pixel (89,103) to pixel (371,103</a:t>
            </a:r>
            <a:r>
              <a:rPr lang="en-US" sz="2000" dirty="0" smtClean="0">
                <a:solidFill>
                  <a:schemeClr val="tx1"/>
                </a:solidFill>
                <a:ea typeface="Calibri Regular" charset="0"/>
                <a:cs typeface="Calibri Regular" charset="0"/>
                <a:sym typeface="Shadows Into Light"/>
              </a:rPr>
              <a:t>).</a:t>
            </a:r>
          </a:p>
          <a:p>
            <a:pPr lvl="0" rtl="0">
              <a:spcBef>
                <a:spcPts val="640"/>
              </a:spcBef>
              <a:buNone/>
            </a:pPr>
            <a:endParaRPr lang="en-US" sz="2000" dirty="0">
              <a:ea typeface="Calibri Regular" charset="0"/>
              <a:cs typeface="Calibri Regular" charset="0"/>
              <a:sym typeface="Shadows Into Light"/>
            </a:endParaRPr>
          </a:p>
          <a:p>
            <a:pPr lvl="0" rtl="0">
              <a:spcBef>
                <a:spcPts val="640"/>
              </a:spcBef>
              <a:buNone/>
            </a:pPr>
            <a:endParaRPr lang="en-US" sz="2000" dirty="0" smtClean="0">
              <a:solidFill>
                <a:schemeClr val="tx1"/>
              </a:solidFill>
              <a:ea typeface="Calibri Regular" charset="0"/>
              <a:cs typeface="Calibri Regular" charset="0"/>
              <a:sym typeface="Shadows Into Light"/>
            </a:endParaRPr>
          </a:p>
          <a:p>
            <a:pPr lvl="0" rtl="0">
              <a:spcBef>
                <a:spcPts val="640"/>
              </a:spcBef>
              <a:buNone/>
            </a:pPr>
            <a:endParaRPr lang="en-US" sz="2000" dirty="0">
              <a:ea typeface="Calibri Regular" charset="0"/>
              <a:cs typeface="Calibri Regular" charset="0"/>
              <a:sym typeface="Shadows Into Light"/>
            </a:endParaRPr>
          </a:p>
          <a:p>
            <a:pPr>
              <a:spcBef>
                <a:spcPts val="640"/>
              </a:spcBef>
            </a:pPr>
            <a:endParaRPr lang="en-US" sz="1000" dirty="0">
              <a:ea typeface="Calibri Regular" charset="0"/>
              <a:cs typeface="Calibri Regular" charset="0"/>
              <a:sym typeface="Shadows Into Light"/>
            </a:endParaRPr>
          </a:p>
          <a:p>
            <a:pPr>
              <a:spcBef>
                <a:spcPts val="640"/>
              </a:spcBef>
            </a:pPr>
            <a:r>
              <a:rPr lang="en-US" sz="2000" dirty="0" smtClean="0">
                <a:ea typeface="Calibri Regular" charset="0"/>
                <a:cs typeface="Calibri Regular" charset="0"/>
                <a:sym typeface="Shadows Into Light"/>
              </a:rPr>
              <a:t>MOTION </a:t>
            </a:r>
            <a:r>
              <a:rPr lang="en-US" sz="2000" dirty="0">
                <a:ea typeface="Calibri Regular" charset="0"/>
                <a:cs typeface="Calibri Regular" charset="0"/>
                <a:sym typeface="Shadows Into Light"/>
              </a:rPr>
              <a:t>events consist of a DOWN event somewhere on the screen, a sequence of MOVE events, and an UP event</a:t>
            </a:r>
            <a:r>
              <a:rPr lang="en-US" sz="2000" dirty="0" smtClean="0">
                <a:ea typeface="Calibri Regular" charset="0"/>
                <a:cs typeface="Calibri Regular" charset="0"/>
                <a:sym typeface="Shadows Into Light"/>
              </a:rPr>
              <a:t>.</a:t>
            </a:r>
            <a:endParaRPr lang="en-US" sz="2000" dirty="0">
              <a:solidFill>
                <a:schemeClr val="tx1"/>
              </a:solidFill>
              <a:ea typeface="Calibri Regular" charset="0"/>
              <a:cs typeface="Calibri Regular" charset="0"/>
              <a:sym typeface="Shadows Into Light"/>
            </a:endParaRPr>
          </a:p>
          <a:p>
            <a:pPr lvl="0" rtl="0">
              <a:spcBef>
                <a:spcPts val="640"/>
              </a:spcBef>
              <a:buNone/>
            </a:pPr>
            <a:endParaRPr sz="2000" dirty="0">
              <a:solidFill>
                <a:schemeClr val="tx1"/>
              </a:solidFill>
              <a:ea typeface="Calibri Regular" charset="0"/>
              <a:cs typeface="Calibri Regular" charset="0"/>
              <a:sym typeface="Shadows Into Light"/>
            </a:endParaRPr>
          </a:p>
          <a:p>
            <a:pPr lvl="0" rtl="0">
              <a:spcBef>
                <a:spcPts val="640"/>
              </a:spcBef>
              <a:buNone/>
            </a:pPr>
            <a:endParaRPr sz="2000" dirty="0">
              <a:solidFill>
                <a:schemeClr val="tx1"/>
              </a:solidFill>
              <a:highlight>
                <a:srgbClr val="F7F7F7"/>
              </a:highlight>
              <a:ea typeface="Calibri Regular" charset="0"/>
              <a:cs typeface="Calibri Regular" charset="0"/>
              <a:sym typeface="Shadows Into Light"/>
            </a:endParaRPr>
          </a:p>
        </p:txBody>
      </p:sp>
      <p:sp>
        <p:nvSpPr>
          <p:cNvPr id="7" name="Shape 147"/>
          <p:cNvSpPr txBox="1">
            <a:spLocks/>
          </p:cNvSpPr>
          <p:nvPr/>
        </p:nvSpPr>
        <p:spPr>
          <a:xfrm>
            <a:off x="177800" y="1519631"/>
            <a:ext cx="8610599" cy="781031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/>
              <a:buNone/>
            </a:pPr>
            <a:r>
              <a:rPr lang="en-US" sz="2600" dirty="0" smtClean="0">
                <a:ea typeface="Calibri Regular" charset="0"/>
                <a:cs typeface="Calibri Regular" charset="0"/>
                <a:sym typeface="Shadows Into Light"/>
              </a:rPr>
              <a:t>Give the correct specification of TOUCH and MOTION events in Monkey’s grammar using UP, MOVE, and DOWN statements.</a:t>
            </a:r>
            <a:endParaRPr lang="en-US" sz="2600" dirty="0">
              <a:ea typeface="Calibri Regular" charset="0"/>
              <a:cs typeface="Calibri Regular" charset="0"/>
              <a:sym typeface="Shadows Into Light"/>
            </a:endParaRPr>
          </a:p>
        </p:txBody>
      </p:sp>
      <p:sp>
        <p:nvSpPr>
          <p:cNvPr id="8" name="Shape 148"/>
          <p:cNvSpPr/>
          <p:nvPr/>
        </p:nvSpPr>
        <p:spPr>
          <a:xfrm>
            <a:off x="602475" y="4016766"/>
            <a:ext cx="3659099" cy="96344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DOWN(89,215) UP(89,215)</a:t>
            </a:r>
          </a:p>
        </p:txBody>
      </p:sp>
      <p:sp>
        <p:nvSpPr>
          <p:cNvPr id="9" name="Shape 149"/>
          <p:cNvSpPr/>
          <p:nvPr/>
        </p:nvSpPr>
        <p:spPr>
          <a:xfrm>
            <a:off x="4779175" y="4000438"/>
            <a:ext cx="3659099" cy="96344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DOWN(89,215) MOVE(89,103) MOVE(37,103) UP(37,103)</a:t>
            </a:r>
            <a:endParaRPr dirty="0">
              <a:solidFill>
                <a:schemeClr val="tx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6100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Concurrent Programs</a:t>
            </a:r>
            <a:endParaRPr lang="en-US" dirty="0"/>
          </a:p>
        </p:txBody>
      </p:sp>
      <p:sp>
        <p:nvSpPr>
          <p:cNvPr id="5" name="Shape 174"/>
          <p:cNvSpPr/>
          <p:nvPr/>
        </p:nvSpPr>
        <p:spPr>
          <a:xfrm>
            <a:off x="3426312" y="2378672"/>
            <a:ext cx="2222999" cy="2652599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40"/>
              </a:spcBef>
              <a:buNone/>
            </a:pPr>
            <a:r>
              <a:rPr lang="en-US" sz="20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marL="0" lvl="0" indent="0" rtl="0">
              <a:spcBef>
                <a:spcPts val="640"/>
              </a:spcBef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...</a:t>
            </a:r>
            <a:b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p.close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...</a:t>
            </a:r>
          </a:p>
          <a:p>
            <a:pPr marL="0" lvl="0" indent="0" rtl="0">
              <a:spcBef>
                <a:spcPts val="640"/>
              </a:spcBef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...</a:t>
            </a:r>
          </a:p>
        </p:txBody>
      </p:sp>
      <p:sp>
        <p:nvSpPr>
          <p:cNvPr id="6" name="Shape 175"/>
          <p:cNvSpPr txBox="1">
            <a:spLocks/>
          </p:cNvSpPr>
          <p:nvPr/>
        </p:nvSpPr>
        <p:spPr>
          <a:xfrm>
            <a:off x="2020474" y="1597472"/>
            <a:ext cx="5143499" cy="74189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/>
              <a:buNone/>
            </a:pPr>
            <a:r>
              <a:rPr lang="en-US" sz="3000" smtClean="0">
                <a:ea typeface="Calibri Regular" charset="0"/>
                <a:cs typeface="Calibri Regular" charset="0"/>
                <a:sym typeface="Shadows Into Light"/>
              </a:rPr>
              <a:t>Sequential Program:</a:t>
            </a:r>
            <a:endParaRPr lang="en-US" sz="3000" dirty="0">
              <a:ea typeface="Calibri Regular" charset="0"/>
              <a:cs typeface="Calibri Regular" charset="0"/>
              <a:sym typeface="Shadows Into Light"/>
            </a:endParaRPr>
          </a:p>
        </p:txBody>
      </p:sp>
      <p:sp>
        <p:nvSpPr>
          <p:cNvPr id="7" name="Shape 176"/>
          <p:cNvSpPr txBox="1">
            <a:spLocks/>
          </p:cNvSpPr>
          <p:nvPr/>
        </p:nvSpPr>
        <p:spPr>
          <a:xfrm>
            <a:off x="553774" y="2737297"/>
            <a:ext cx="1864799" cy="74189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buFont typeface="Arial"/>
              <a:buNone/>
            </a:pPr>
            <a:r>
              <a:rPr lang="en-US" sz="3000" dirty="0" smtClean="0">
                <a:ea typeface="Calibri Regular" charset="0"/>
                <a:cs typeface="Calibri Regular" charset="0"/>
                <a:sym typeface="Shadows Into Light"/>
              </a:rPr>
              <a:t>Input:</a:t>
            </a:r>
            <a:endParaRPr lang="en-US" sz="3000" dirty="0">
              <a:ea typeface="Calibri Regular" charset="0"/>
              <a:cs typeface="Calibri Regular" charset="0"/>
              <a:sym typeface="Shadows Into Light"/>
            </a:endParaRPr>
          </a:p>
        </p:txBody>
      </p:sp>
      <p:sp>
        <p:nvSpPr>
          <p:cNvPr id="8" name="Shape 177"/>
          <p:cNvSpPr/>
          <p:nvPr/>
        </p:nvSpPr>
        <p:spPr>
          <a:xfrm>
            <a:off x="667899" y="3425797"/>
            <a:ext cx="1586400" cy="603599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40"/>
              </a:spcBef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    null</a:t>
            </a:r>
          </a:p>
        </p:txBody>
      </p:sp>
      <p:sp>
        <p:nvSpPr>
          <p:cNvPr id="9" name="Shape 178"/>
          <p:cNvSpPr/>
          <p:nvPr/>
        </p:nvSpPr>
        <p:spPr>
          <a:xfrm>
            <a:off x="2540749" y="3425797"/>
            <a:ext cx="770399" cy="6035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79"/>
          <p:cNvSpPr/>
          <p:nvPr/>
        </p:nvSpPr>
        <p:spPr>
          <a:xfrm>
            <a:off x="5870323" y="3425797"/>
            <a:ext cx="770399" cy="6035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2" name="Shape 181"/>
          <p:cNvCxnSpPr/>
          <p:nvPr/>
        </p:nvCxnSpPr>
        <p:spPr>
          <a:xfrm>
            <a:off x="989657" y="3788760"/>
            <a:ext cx="402000" cy="29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" name="Shape 192"/>
          <p:cNvSpPr/>
          <p:nvPr/>
        </p:nvSpPr>
        <p:spPr>
          <a:xfrm>
            <a:off x="6676048" y="2662894"/>
            <a:ext cx="2223018" cy="1971162"/>
          </a:xfrm>
          <a:prstGeom prst="irregularSeal1">
            <a:avLst/>
          </a:prstGeom>
          <a:solidFill>
            <a:srgbClr val="FFD966"/>
          </a:soli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 dirty="0">
                <a:ea typeface="Calibri Regular" charset="0"/>
                <a:cs typeface="Calibri Regular" charset="0"/>
                <a:sym typeface="Shadows Into Light"/>
              </a:rPr>
              <a:t>Exception</a:t>
            </a:r>
          </a:p>
        </p:txBody>
      </p:sp>
    </p:spTree>
    <p:extLst>
      <p:ext uri="{BB962C8B-B14F-4D97-AF65-F5344CB8AC3E}">
        <p14:creationId xmlns:p14="http://schemas.microsoft.com/office/powerpoint/2010/main" val="175733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Concurrent Programs</a:t>
            </a:r>
            <a:endParaRPr lang="en-US" dirty="0"/>
          </a:p>
        </p:txBody>
      </p:sp>
      <p:sp>
        <p:nvSpPr>
          <p:cNvPr id="4" name="Shape 187"/>
          <p:cNvSpPr/>
          <p:nvPr/>
        </p:nvSpPr>
        <p:spPr>
          <a:xfrm>
            <a:off x="3500132" y="3532564"/>
            <a:ext cx="2503500" cy="2199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(p != null) {</a:t>
            </a:r>
            <a:b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b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p.close();</a:t>
            </a:r>
            <a:b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5" name="Shape 189"/>
          <p:cNvSpPr txBox="1">
            <a:spLocks/>
          </p:cNvSpPr>
          <p:nvPr/>
        </p:nvSpPr>
        <p:spPr>
          <a:xfrm>
            <a:off x="3600328" y="2943064"/>
            <a:ext cx="2124899" cy="74189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/>
              <a:buNone/>
            </a:pPr>
            <a:r>
              <a:rPr lang="en-US" sz="3000" dirty="0" smtClean="0">
                <a:ea typeface="Calibri Regular" charset="0"/>
                <a:cs typeface="Calibri Regular" charset="0"/>
                <a:sym typeface="Shadows Into Light"/>
              </a:rPr>
              <a:t>Thread 2:</a:t>
            </a:r>
            <a:endParaRPr lang="en-US" sz="3000" dirty="0">
              <a:ea typeface="Calibri Regular" charset="0"/>
              <a:cs typeface="Calibri Regular" charset="0"/>
              <a:sym typeface="Shadows Into Light"/>
            </a:endParaRPr>
          </a:p>
        </p:txBody>
      </p:sp>
      <p:sp>
        <p:nvSpPr>
          <p:cNvPr id="6" name="Shape 190"/>
          <p:cNvSpPr txBox="1">
            <a:spLocks/>
          </p:cNvSpPr>
          <p:nvPr/>
        </p:nvSpPr>
        <p:spPr>
          <a:xfrm>
            <a:off x="3708919" y="1437628"/>
            <a:ext cx="1907700" cy="74189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/>
              <a:buNone/>
            </a:pPr>
            <a:r>
              <a:rPr lang="en-US" sz="3000" smtClean="0">
                <a:ea typeface="Calibri Regular" charset="0"/>
                <a:cs typeface="Calibri Regular" charset="0"/>
                <a:sym typeface="Shadows Into Light"/>
              </a:rPr>
              <a:t>Thread 1:</a:t>
            </a:r>
            <a:endParaRPr lang="en-US" sz="3000" dirty="0">
              <a:ea typeface="Calibri Regular" charset="0"/>
              <a:cs typeface="Calibri Regular" charset="0"/>
              <a:sym typeface="Shadows Into Light"/>
            </a:endParaRPr>
          </a:p>
        </p:txBody>
      </p:sp>
      <p:sp>
        <p:nvSpPr>
          <p:cNvPr id="7" name="Shape 191"/>
          <p:cNvSpPr/>
          <p:nvPr/>
        </p:nvSpPr>
        <p:spPr>
          <a:xfrm>
            <a:off x="3500132" y="2027978"/>
            <a:ext cx="2503500" cy="857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 = null;</a:t>
            </a:r>
          </a:p>
        </p:txBody>
      </p:sp>
      <p:sp>
        <p:nvSpPr>
          <p:cNvPr id="9" name="Shape 193"/>
          <p:cNvSpPr/>
          <p:nvPr/>
        </p:nvSpPr>
        <p:spPr>
          <a:xfrm>
            <a:off x="229832" y="3456364"/>
            <a:ext cx="2332799" cy="547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40"/>
              </a:spcBef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    new File()</a:t>
            </a:r>
          </a:p>
        </p:txBody>
      </p:sp>
      <p:sp>
        <p:nvSpPr>
          <p:cNvPr id="10" name="Shape 194"/>
          <p:cNvSpPr txBox="1">
            <a:spLocks/>
          </p:cNvSpPr>
          <p:nvPr/>
        </p:nvSpPr>
        <p:spPr>
          <a:xfrm>
            <a:off x="592507" y="2790664"/>
            <a:ext cx="1907700" cy="74189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/>
              <a:buNone/>
            </a:pPr>
            <a:r>
              <a:rPr lang="en-US" sz="3000" smtClean="0">
                <a:ea typeface="Calibri Regular" charset="0"/>
                <a:cs typeface="Calibri Regular" charset="0"/>
                <a:sym typeface="Shadows Into Light"/>
              </a:rPr>
              <a:t>Input:</a:t>
            </a:r>
            <a:endParaRPr lang="en-US" sz="3000" dirty="0">
              <a:ea typeface="Calibri Regular" charset="0"/>
              <a:cs typeface="Calibri Regular" charset="0"/>
              <a:sym typeface="Shadows Into Light"/>
            </a:endParaRPr>
          </a:p>
        </p:txBody>
      </p:sp>
      <p:cxnSp>
        <p:nvCxnSpPr>
          <p:cNvPr id="13" name="Shape 197"/>
          <p:cNvCxnSpPr/>
          <p:nvPr/>
        </p:nvCxnSpPr>
        <p:spPr>
          <a:xfrm>
            <a:off x="536125" y="3750665"/>
            <a:ext cx="402000" cy="29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" name="Shape 192"/>
          <p:cNvSpPr/>
          <p:nvPr/>
        </p:nvSpPr>
        <p:spPr>
          <a:xfrm>
            <a:off x="6823008" y="2662894"/>
            <a:ext cx="2223018" cy="1971162"/>
          </a:xfrm>
          <a:prstGeom prst="irregularSeal1">
            <a:avLst/>
          </a:prstGeom>
          <a:solidFill>
            <a:srgbClr val="FFD966"/>
          </a:soli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 dirty="0">
                <a:ea typeface="Calibri Regular" charset="0"/>
                <a:cs typeface="Calibri Regular" charset="0"/>
                <a:sym typeface="Shadows Into Light"/>
              </a:rPr>
              <a:t>Exception</a:t>
            </a:r>
          </a:p>
        </p:txBody>
      </p:sp>
      <p:sp>
        <p:nvSpPr>
          <p:cNvPr id="16" name="Shape 179"/>
          <p:cNvSpPr/>
          <p:nvPr/>
        </p:nvSpPr>
        <p:spPr>
          <a:xfrm>
            <a:off x="6098928" y="3425797"/>
            <a:ext cx="770399" cy="6035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8"/>
          <p:cNvSpPr/>
          <p:nvPr/>
        </p:nvSpPr>
        <p:spPr>
          <a:xfrm>
            <a:off x="2655052" y="3425797"/>
            <a:ext cx="770399" cy="6035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768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Regular" charset="0"/>
                <a:cs typeface="Calibri Regular" charset="0"/>
                <a:sym typeface="Shadows Into Light"/>
              </a:rPr>
              <a:t>Concurrency Testing in Practice</a:t>
            </a:r>
            <a:endParaRPr lang="en-US" dirty="0"/>
          </a:p>
        </p:txBody>
      </p:sp>
      <p:sp>
        <p:nvSpPr>
          <p:cNvPr id="4" name="Shape 187"/>
          <p:cNvSpPr/>
          <p:nvPr/>
        </p:nvSpPr>
        <p:spPr>
          <a:xfrm>
            <a:off x="3500132" y="3532564"/>
            <a:ext cx="2503500" cy="2199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Sleep();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(p != null) {</a:t>
            </a:r>
            <a:br>
              <a:rPr lang="en-US" sz="20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b="1" dirty="0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Sleep();</a:t>
            </a:r>
            <a:r>
              <a:rPr lang="en-US" sz="20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0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 dirty="0" err="1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p.close</a:t>
            </a:r>
            <a:r>
              <a:rPr lang="en-US" sz="20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en-US" sz="20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" name="Shape 189"/>
          <p:cNvSpPr txBox="1">
            <a:spLocks/>
          </p:cNvSpPr>
          <p:nvPr/>
        </p:nvSpPr>
        <p:spPr>
          <a:xfrm>
            <a:off x="3600328" y="2943064"/>
            <a:ext cx="2124899" cy="74189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/>
              <a:buNone/>
            </a:pPr>
            <a:r>
              <a:rPr lang="en-US" sz="3000" dirty="0" smtClean="0">
                <a:ea typeface="Calibri Regular" charset="0"/>
                <a:cs typeface="Calibri Regular" charset="0"/>
                <a:sym typeface="Shadows Into Light"/>
              </a:rPr>
              <a:t>Thread 2:</a:t>
            </a:r>
            <a:endParaRPr lang="en-US" sz="3000" dirty="0">
              <a:ea typeface="Calibri Regular" charset="0"/>
              <a:cs typeface="Calibri Regular" charset="0"/>
              <a:sym typeface="Shadows Into Light"/>
            </a:endParaRPr>
          </a:p>
        </p:txBody>
      </p:sp>
      <p:sp>
        <p:nvSpPr>
          <p:cNvPr id="6" name="Shape 190"/>
          <p:cNvSpPr txBox="1">
            <a:spLocks/>
          </p:cNvSpPr>
          <p:nvPr/>
        </p:nvSpPr>
        <p:spPr>
          <a:xfrm>
            <a:off x="3708919" y="1437628"/>
            <a:ext cx="1907700" cy="74189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/>
              <a:buNone/>
            </a:pPr>
            <a:r>
              <a:rPr lang="en-US" sz="3000" smtClean="0">
                <a:ea typeface="Calibri Regular" charset="0"/>
                <a:cs typeface="Calibri Regular" charset="0"/>
                <a:sym typeface="Shadows Into Light"/>
              </a:rPr>
              <a:t>Thread 1:</a:t>
            </a:r>
            <a:endParaRPr lang="en-US" sz="3000" dirty="0">
              <a:ea typeface="Calibri Regular" charset="0"/>
              <a:cs typeface="Calibri Regular" charset="0"/>
              <a:sym typeface="Shadows Into Light"/>
            </a:endParaRPr>
          </a:p>
        </p:txBody>
      </p:sp>
      <p:sp>
        <p:nvSpPr>
          <p:cNvPr id="7" name="Shape 191"/>
          <p:cNvSpPr/>
          <p:nvPr/>
        </p:nvSpPr>
        <p:spPr>
          <a:xfrm>
            <a:off x="3500132" y="2027978"/>
            <a:ext cx="2503500" cy="857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Sleep();</a:t>
            </a:r>
            <a:endParaRPr lang="en-US" sz="2000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 = null;</a:t>
            </a:r>
          </a:p>
        </p:txBody>
      </p:sp>
      <p:sp>
        <p:nvSpPr>
          <p:cNvPr id="9" name="Shape 193"/>
          <p:cNvSpPr/>
          <p:nvPr/>
        </p:nvSpPr>
        <p:spPr>
          <a:xfrm>
            <a:off x="229832" y="3456364"/>
            <a:ext cx="2332799" cy="547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40"/>
              </a:spcBef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    new File()</a:t>
            </a:r>
          </a:p>
        </p:txBody>
      </p:sp>
      <p:sp>
        <p:nvSpPr>
          <p:cNvPr id="10" name="Shape 194"/>
          <p:cNvSpPr txBox="1">
            <a:spLocks/>
          </p:cNvSpPr>
          <p:nvPr/>
        </p:nvSpPr>
        <p:spPr>
          <a:xfrm>
            <a:off x="592507" y="2790664"/>
            <a:ext cx="1907700" cy="74189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/>
              <a:buNone/>
            </a:pPr>
            <a:r>
              <a:rPr lang="en-US" sz="3000" smtClean="0">
                <a:ea typeface="Calibri Regular" charset="0"/>
                <a:cs typeface="Calibri Regular" charset="0"/>
                <a:sym typeface="Shadows Into Light"/>
              </a:rPr>
              <a:t>Input:</a:t>
            </a:r>
            <a:endParaRPr lang="en-US" sz="3000" dirty="0">
              <a:ea typeface="Calibri Regular" charset="0"/>
              <a:cs typeface="Calibri Regular" charset="0"/>
              <a:sym typeface="Shadows Into Light"/>
            </a:endParaRPr>
          </a:p>
        </p:txBody>
      </p:sp>
      <p:cxnSp>
        <p:nvCxnSpPr>
          <p:cNvPr id="13" name="Shape 197"/>
          <p:cNvCxnSpPr/>
          <p:nvPr/>
        </p:nvCxnSpPr>
        <p:spPr>
          <a:xfrm>
            <a:off x="536125" y="3750665"/>
            <a:ext cx="402000" cy="29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" name="Shape 192"/>
          <p:cNvSpPr/>
          <p:nvPr/>
        </p:nvSpPr>
        <p:spPr>
          <a:xfrm>
            <a:off x="6823008" y="2662894"/>
            <a:ext cx="2223018" cy="1971162"/>
          </a:xfrm>
          <a:prstGeom prst="irregularSeal1">
            <a:avLst/>
          </a:prstGeom>
          <a:solidFill>
            <a:srgbClr val="FFD966"/>
          </a:soli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 dirty="0">
                <a:ea typeface="Calibri Regular" charset="0"/>
                <a:cs typeface="Calibri Regular" charset="0"/>
                <a:sym typeface="Shadows Into Light"/>
              </a:rPr>
              <a:t>Exception</a:t>
            </a:r>
          </a:p>
        </p:txBody>
      </p:sp>
      <p:sp>
        <p:nvSpPr>
          <p:cNvPr id="16" name="Shape 179"/>
          <p:cNvSpPr/>
          <p:nvPr/>
        </p:nvSpPr>
        <p:spPr>
          <a:xfrm>
            <a:off x="6098928" y="3425797"/>
            <a:ext cx="770399" cy="6035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8"/>
          <p:cNvSpPr/>
          <p:nvPr/>
        </p:nvSpPr>
        <p:spPr>
          <a:xfrm>
            <a:off x="2655052" y="3425797"/>
            <a:ext cx="770399" cy="6035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582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Cuzz</a:t>
            </a:r>
            <a:r>
              <a:rPr lang="en-US" dirty="0" smtClean="0"/>
              <a:t>: Fuzzing Thread Schedules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228600">
              <a:spcBef>
                <a:spcPts val="0"/>
              </a:spcBef>
              <a:buFont typeface="Shadows Into Light"/>
            </a:pPr>
            <a:r>
              <a:rPr lang="en-US" sz="2800" dirty="0">
                <a:ea typeface="Shadows Into Light"/>
                <a:cs typeface="Shadows Into Light"/>
                <a:sym typeface="Shadows Into Light"/>
              </a:rPr>
              <a:t>Introduces </a:t>
            </a:r>
            <a:r>
              <a:rPr lang="en-US" sz="2800" dirty="0">
                <a:solidFill>
                  <a:srgbClr val="0000FF"/>
                </a:solidFill>
                <a:ea typeface="Consolas"/>
                <a:cs typeface="Consolas"/>
                <a:sym typeface="Consolas"/>
              </a:rPr>
              <a:t>Sleep()</a:t>
            </a:r>
            <a:r>
              <a:rPr lang="en-US" sz="2800" dirty="0">
                <a:ea typeface="Consolas"/>
                <a:cs typeface="Consolas"/>
                <a:sym typeface="Consolas"/>
              </a:rPr>
              <a:t> </a:t>
            </a:r>
            <a:r>
              <a:rPr lang="en-US" sz="2800" dirty="0">
                <a:ea typeface="Shadows Into Light"/>
                <a:cs typeface="Shadows Into Light"/>
                <a:sym typeface="Shadows Into Light"/>
              </a:rPr>
              <a:t>calls</a:t>
            </a:r>
            <a:r>
              <a:rPr lang="en-US" sz="2800" dirty="0" smtClean="0">
                <a:ea typeface="Shadows Into Light"/>
                <a:cs typeface="Shadows Into Light"/>
                <a:sym typeface="Shadows Into Light"/>
              </a:rPr>
              <a:t>:</a:t>
            </a:r>
            <a:br>
              <a:rPr lang="en-US" sz="2800" dirty="0" smtClean="0">
                <a:ea typeface="Shadows Into Light"/>
                <a:cs typeface="Shadows Into Light"/>
                <a:sym typeface="Shadows Into Light"/>
              </a:rPr>
            </a:br>
            <a:endParaRPr lang="en-US" sz="1000" dirty="0">
              <a:ea typeface="Shadows Into Light"/>
              <a:cs typeface="Shadows Into Light"/>
              <a:sym typeface="Shadows Into Light"/>
            </a:endParaRPr>
          </a:p>
          <a:p>
            <a:pPr marL="914400" lvl="0" indent="-393700">
              <a:spcBef>
                <a:spcPts val="0"/>
              </a:spcBef>
              <a:buSzPct val="100000"/>
              <a:buFont typeface="Shadows Into Light"/>
            </a:pPr>
            <a:r>
              <a:rPr lang="en-US" sz="2800" dirty="0">
                <a:ea typeface="Shadows Into Light"/>
                <a:cs typeface="Shadows Into Light"/>
                <a:sym typeface="Shadows Into Light"/>
              </a:rPr>
              <a:t>Automatically (instead of manually)</a:t>
            </a:r>
          </a:p>
          <a:p>
            <a:pPr marL="914400" lvl="0" indent="-393700">
              <a:spcBef>
                <a:spcPts val="0"/>
              </a:spcBef>
              <a:buSzPct val="100000"/>
              <a:buFont typeface="Shadows Into Light"/>
            </a:pPr>
            <a:r>
              <a:rPr lang="en-US" sz="2800" dirty="0">
                <a:ea typeface="Shadows Into Light"/>
                <a:cs typeface="Shadows Into Light"/>
                <a:sym typeface="Shadows Into Light"/>
              </a:rPr>
              <a:t>Systematically before each </a:t>
            </a:r>
            <a:r>
              <a:rPr lang="en-US" sz="2800" dirty="0" smtClean="0">
                <a:ea typeface="Shadows Into Light"/>
                <a:cs typeface="Shadows Into Light"/>
                <a:sym typeface="Shadows Into Light"/>
              </a:rPr>
              <a:t>statement</a:t>
            </a:r>
            <a:br>
              <a:rPr lang="en-US" sz="2800" dirty="0" smtClean="0">
                <a:ea typeface="Shadows Into Light"/>
                <a:cs typeface="Shadows Into Light"/>
                <a:sym typeface="Shadows Into Light"/>
              </a:rPr>
            </a:br>
            <a:r>
              <a:rPr lang="en-US" sz="2800" dirty="0" smtClean="0">
                <a:ea typeface="Shadows Into Light"/>
                <a:cs typeface="Shadows Into Light"/>
                <a:sym typeface="Shadows Into Light"/>
              </a:rPr>
              <a:t>(</a:t>
            </a:r>
            <a:r>
              <a:rPr lang="en-US" sz="2800" dirty="0">
                <a:ea typeface="Shadows Into Light"/>
                <a:cs typeface="Shadows Into Light"/>
                <a:sym typeface="Shadows Into Light"/>
              </a:rPr>
              <a:t>instead </a:t>
            </a:r>
            <a:r>
              <a:rPr lang="en-US" sz="2800" dirty="0" smtClean="0">
                <a:ea typeface="Shadows Into Light"/>
                <a:cs typeface="Shadows Into Light"/>
                <a:sym typeface="Shadows Into Light"/>
              </a:rPr>
              <a:t>of those </a:t>
            </a:r>
            <a:r>
              <a:rPr lang="en-US" sz="2800" dirty="0">
                <a:ea typeface="Shadows Into Light"/>
                <a:cs typeface="Shadows Into Light"/>
                <a:sym typeface="Shadows Into Light"/>
              </a:rPr>
              <a:t>chosen by tester</a:t>
            </a:r>
            <a:r>
              <a:rPr lang="en-US" sz="2800" dirty="0" smtClean="0">
                <a:ea typeface="Shadows Into Light"/>
                <a:cs typeface="Shadows Into Light"/>
                <a:sym typeface="Shadows Into Light"/>
              </a:rPr>
              <a:t>)</a:t>
            </a:r>
            <a:endParaRPr lang="en-US" sz="2800" dirty="0">
              <a:ea typeface="Shadows Into Light"/>
              <a:cs typeface="Shadows Into Light"/>
              <a:sym typeface="Shadows Into Light"/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sz="1000" dirty="0" smtClean="0">
              <a:ea typeface="Shadows Into Light"/>
              <a:cs typeface="Shadows Into Light"/>
              <a:sym typeface="Shadows Into Light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2800" dirty="0" smtClean="0">
                <a:ea typeface="Shadows Into Light"/>
                <a:cs typeface="Shadows Into Light"/>
                <a:sym typeface="Shadows Into Light"/>
              </a:rPr>
              <a:t>     </a:t>
            </a:r>
            <a:r>
              <a:rPr lang="en-US" sz="2800" dirty="0">
                <a:ea typeface="Shadows Into Light"/>
                <a:cs typeface="Shadows Into Light"/>
                <a:sym typeface="Shadows Into Light"/>
              </a:rPr>
              <a:t>=&gt; Less tedious, less error-prone</a:t>
            </a:r>
            <a:br>
              <a:rPr lang="en-US" sz="2800" dirty="0">
                <a:ea typeface="Shadows Into Light"/>
                <a:cs typeface="Shadows Into Light"/>
                <a:sym typeface="Shadows Into Light"/>
              </a:rPr>
            </a:br>
            <a:endParaRPr lang="en-US" sz="2800" dirty="0">
              <a:ea typeface="Shadows Into Light"/>
              <a:cs typeface="Shadows Into Light"/>
              <a:sym typeface="Shadows Into Light"/>
            </a:endParaRPr>
          </a:p>
          <a:p>
            <a:pPr marL="457200" lvl="0" indent="-393700">
              <a:spcBef>
                <a:spcPts val="0"/>
              </a:spcBef>
              <a:buSzPct val="100000"/>
              <a:buFont typeface="Shadows Into Light"/>
            </a:pPr>
            <a:r>
              <a:rPr lang="en-US" sz="2800" dirty="0">
                <a:ea typeface="Shadows Into Light"/>
                <a:cs typeface="Shadows Into Light"/>
                <a:sym typeface="Shadows Into Light"/>
              </a:rPr>
              <a:t>Gives worst-case probabilistic guarantee on </a:t>
            </a:r>
            <a:r>
              <a:rPr lang="en-US" sz="2800" dirty="0" smtClean="0">
                <a:ea typeface="Shadows Into Light"/>
                <a:cs typeface="Shadows Into Light"/>
                <a:sym typeface="Shadows Into Light"/>
              </a:rPr>
              <a:t/>
            </a:r>
            <a:br>
              <a:rPr lang="en-US" sz="2800" dirty="0" smtClean="0">
                <a:ea typeface="Shadows Into Light"/>
                <a:cs typeface="Shadows Into Light"/>
                <a:sym typeface="Shadows Into Light"/>
              </a:rPr>
            </a:br>
            <a:r>
              <a:rPr lang="en-US" sz="2800" dirty="0" smtClean="0">
                <a:ea typeface="Shadows Into Light"/>
                <a:cs typeface="Shadows Into Light"/>
                <a:sym typeface="Shadows Into Light"/>
              </a:rPr>
              <a:t>finding </a:t>
            </a:r>
            <a:r>
              <a:rPr lang="en-US" sz="2800" dirty="0">
                <a:ea typeface="Shadows Into Light"/>
                <a:cs typeface="Shadows Into Light"/>
                <a:sym typeface="Shadows Into Light"/>
              </a:rPr>
              <a:t>bugs</a:t>
            </a:r>
            <a:endParaRPr lang="en-US" sz="2800" dirty="0">
              <a:ea typeface="Shadows Into Light"/>
              <a:cs typeface="Shadows Into Light"/>
              <a:sym typeface="Shadows In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7702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of a Concurrency Bug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ea typeface="Calibri Regular" charset="0"/>
                <a:cs typeface="Calibri Regular" charset="0"/>
                <a:sym typeface="Shadows Into Light"/>
              </a:rPr>
              <a:t>Bug Depth = the number of ordering </a:t>
            </a:r>
            <a:r>
              <a:rPr lang="en-US" sz="3000" dirty="0" smtClean="0">
                <a:ea typeface="Calibri Regular" charset="0"/>
                <a:cs typeface="Calibri Regular" charset="0"/>
                <a:sym typeface="Shadows Into Light"/>
              </a:rPr>
              <a:t>constraints</a:t>
            </a:r>
            <a:br>
              <a:rPr lang="en-US" sz="3000" dirty="0" smtClean="0">
                <a:ea typeface="Calibri Regular" charset="0"/>
                <a:cs typeface="Calibri Regular" charset="0"/>
                <a:sym typeface="Shadows Into Light"/>
              </a:rPr>
            </a:br>
            <a:r>
              <a:rPr lang="en-US" sz="3000" dirty="0" smtClean="0">
                <a:ea typeface="Calibri Regular" charset="0"/>
                <a:cs typeface="Calibri Regular" charset="0"/>
                <a:sym typeface="Shadows Into Light"/>
              </a:rPr>
              <a:t>a </a:t>
            </a:r>
            <a:r>
              <a:rPr lang="en-US" sz="3000" dirty="0">
                <a:ea typeface="Calibri Regular" charset="0"/>
                <a:cs typeface="Calibri Regular" charset="0"/>
                <a:sym typeface="Shadows Into Light"/>
              </a:rPr>
              <a:t>schedule has to satisfy to find the bug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68345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Regular" charset="0"/>
                <a:cs typeface="Calibri Regular" charset="0"/>
                <a:sym typeface="Shadows Into Light"/>
              </a:rPr>
              <a:t>Random Testing (Fuzzing)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Feed random inputs to a program</a:t>
            </a:r>
          </a:p>
          <a:p>
            <a:endParaRPr lang="en-US" dirty="0"/>
          </a:p>
          <a:p>
            <a:r>
              <a:rPr lang="en-US" dirty="0"/>
              <a:t>Observe whether it behaves “correctly”</a:t>
            </a:r>
          </a:p>
          <a:p>
            <a:pPr lvl="1"/>
            <a:r>
              <a:rPr lang="en-US" sz="3000" dirty="0"/>
              <a:t>Execution satisfies given specification</a:t>
            </a:r>
          </a:p>
          <a:p>
            <a:pPr lvl="1"/>
            <a:r>
              <a:rPr lang="en-US" sz="3000" dirty="0"/>
              <a:t>Or just doesn’t crash</a:t>
            </a:r>
          </a:p>
          <a:p>
            <a:pPr lvl="2"/>
            <a:r>
              <a:rPr lang="en-US" sz="3000" dirty="0"/>
              <a:t>A simple specification</a:t>
            </a:r>
          </a:p>
          <a:p>
            <a:endParaRPr lang="en-US" dirty="0" smtClean="0"/>
          </a:p>
          <a:p>
            <a:r>
              <a:rPr lang="en-US" dirty="0" smtClean="0"/>
              <a:t>Special </a:t>
            </a:r>
            <a:r>
              <a:rPr lang="en-US" dirty="0"/>
              <a:t>case of mutation analysis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5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 Depth: Example 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ea typeface="Calibri Regular" charset="0"/>
                <a:cs typeface="Calibri Regular" charset="0"/>
                <a:sym typeface="Shadows Into Light"/>
              </a:rPr>
              <a:t>Bug Depth = the number of ordering </a:t>
            </a:r>
            <a:r>
              <a:rPr lang="en-US" sz="3000" dirty="0" smtClean="0">
                <a:ea typeface="Calibri Regular" charset="0"/>
                <a:cs typeface="Calibri Regular" charset="0"/>
                <a:sym typeface="Shadows Into Light"/>
              </a:rPr>
              <a:t>constraints</a:t>
            </a:r>
            <a:br>
              <a:rPr lang="en-US" sz="3000" dirty="0" smtClean="0">
                <a:ea typeface="Calibri Regular" charset="0"/>
                <a:cs typeface="Calibri Regular" charset="0"/>
                <a:sym typeface="Shadows Into Light"/>
              </a:rPr>
            </a:br>
            <a:r>
              <a:rPr lang="en-US" sz="3000" dirty="0" smtClean="0">
                <a:ea typeface="Calibri Regular" charset="0"/>
                <a:cs typeface="Calibri Regular" charset="0"/>
                <a:sym typeface="Shadows Into Light"/>
              </a:rPr>
              <a:t>a </a:t>
            </a:r>
            <a:r>
              <a:rPr lang="en-US" sz="3000" dirty="0">
                <a:ea typeface="Calibri Regular" charset="0"/>
                <a:cs typeface="Calibri Regular" charset="0"/>
                <a:sym typeface="Shadows Into Light"/>
              </a:rPr>
              <a:t>schedule has to satisfy to find the bug</a:t>
            </a:r>
            <a:endParaRPr lang="en-US" sz="3000" dirty="0"/>
          </a:p>
        </p:txBody>
      </p:sp>
      <p:sp>
        <p:nvSpPr>
          <p:cNvPr id="5" name="Shape 234"/>
          <p:cNvSpPr/>
          <p:nvPr/>
        </p:nvSpPr>
        <p:spPr>
          <a:xfrm>
            <a:off x="4795525" y="3886093"/>
            <a:ext cx="3248700" cy="1934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40"/>
              </a:spcBef>
              <a:buNone/>
            </a:pPr>
            <a:r>
              <a:rPr lang="en-US" sz="2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b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b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if (t.state == 1)</a:t>
            </a:r>
            <a:b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... </a:t>
            </a:r>
            <a:b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...</a:t>
            </a:r>
          </a:p>
        </p:txBody>
      </p:sp>
      <p:sp>
        <p:nvSpPr>
          <p:cNvPr id="6" name="Shape 235"/>
          <p:cNvSpPr txBox="1">
            <a:spLocks/>
          </p:cNvSpPr>
          <p:nvPr/>
        </p:nvSpPr>
        <p:spPr>
          <a:xfrm>
            <a:off x="4980475" y="3111768"/>
            <a:ext cx="2899800" cy="74189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buFont typeface="Arial"/>
              <a:buNone/>
            </a:pPr>
            <a:r>
              <a:rPr lang="en-US" smtClean="0">
                <a:ea typeface="Calibri Regular" charset="0"/>
                <a:cs typeface="Calibri Regular" charset="0"/>
                <a:sym typeface="Shadows Into Light"/>
              </a:rPr>
              <a:t>Thread 2:</a:t>
            </a:r>
            <a:endParaRPr lang="en-US" dirty="0">
              <a:ea typeface="Calibri Regular" charset="0"/>
              <a:cs typeface="Calibri Regular" charset="0"/>
              <a:sym typeface="Shadows Into Light"/>
            </a:endParaRPr>
          </a:p>
        </p:txBody>
      </p:sp>
      <p:sp>
        <p:nvSpPr>
          <p:cNvPr id="7" name="Shape 236"/>
          <p:cNvSpPr txBox="1">
            <a:spLocks/>
          </p:cNvSpPr>
          <p:nvPr/>
        </p:nvSpPr>
        <p:spPr>
          <a:xfrm>
            <a:off x="914400" y="3148693"/>
            <a:ext cx="2899800" cy="74189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buFont typeface="Arial"/>
              <a:buNone/>
            </a:pPr>
            <a:r>
              <a:rPr lang="en-US" smtClean="0">
                <a:ea typeface="Calibri Regular" charset="0"/>
                <a:cs typeface="Calibri Regular" charset="0"/>
                <a:sym typeface="Shadows Into Light"/>
              </a:rPr>
              <a:t>Thread 1:</a:t>
            </a:r>
            <a:endParaRPr lang="en-US" dirty="0">
              <a:ea typeface="Calibri Regular" charset="0"/>
              <a:cs typeface="Calibri Regular" charset="0"/>
              <a:sym typeface="Shadows Into Light"/>
            </a:endParaRPr>
          </a:p>
        </p:txBody>
      </p:sp>
      <p:sp>
        <p:nvSpPr>
          <p:cNvPr id="8" name="Shape 237"/>
          <p:cNvSpPr/>
          <p:nvPr/>
        </p:nvSpPr>
        <p:spPr>
          <a:xfrm>
            <a:off x="838200" y="3921018"/>
            <a:ext cx="3308099" cy="1934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4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...</a:t>
            </a:r>
            <a:r>
              <a:rPr lang="en-US" sz="2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 t = new T();</a:t>
            </a:r>
            <a:b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...</a:t>
            </a:r>
            <a:b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...</a:t>
            </a:r>
            <a:b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...</a:t>
            </a:r>
          </a:p>
        </p:txBody>
      </p:sp>
      <p:cxnSp>
        <p:nvCxnSpPr>
          <p:cNvPr id="9" name="Shape 238"/>
          <p:cNvCxnSpPr/>
          <p:nvPr/>
        </p:nvCxnSpPr>
        <p:spPr>
          <a:xfrm rot="10800000">
            <a:off x="3634500" y="4634418"/>
            <a:ext cx="1370099" cy="238499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131057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 Depth: Example 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ea typeface="Calibri Regular" charset="0"/>
                <a:cs typeface="Calibri Regular" charset="0"/>
                <a:sym typeface="Shadows Into Light"/>
              </a:rPr>
              <a:t>Bug Depth = the number of ordering </a:t>
            </a:r>
            <a:r>
              <a:rPr lang="en-US" sz="3000" dirty="0" smtClean="0">
                <a:ea typeface="Calibri Regular" charset="0"/>
                <a:cs typeface="Calibri Regular" charset="0"/>
                <a:sym typeface="Shadows Into Light"/>
              </a:rPr>
              <a:t>constraints</a:t>
            </a:r>
            <a:br>
              <a:rPr lang="en-US" sz="3000" dirty="0" smtClean="0">
                <a:ea typeface="Calibri Regular" charset="0"/>
                <a:cs typeface="Calibri Regular" charset="0"/>
                <a:sym typeface="Shadows Into Light"/>
              </a:rPr>
            </a:br>
            <a:r>
              <a:rPr lang="en-US" sz="3000" dirty="0" smtClean="0">
                <a:ea typeface="Calibri Regular" charset="0"/>
                <a:cs typeface="Calibri Regular" charset="0"/>
                <a:sym typeface="Shadows Into Light"/>
              </a:rPr>
              <a:t>a </a:t>
            </a:r>
            <a:r>
              <a:rPr lang="en-US" sz="3000" dirty="0">
                <a:ea typeface="Calibri Regular" charset="0"/>
                <a:cs typeface="Calibri Regular" charset="0"/>
                <a:sym typeface="Shadows Into Light"/>
              </a:rPr>
              <a:t>schedule has to satisfy to find the bug</a:t>
            </a:r>
            <a:endParaRPr lang="en-US" sz="3000" dirty="0"/>
          </a:p>
        </p:txBody>
      </p:sp>
      <p:sp>
        <p:nvSpPr>
          <p:cNvPr id="6" name="Shape 235"/>
          <p:cNvSpPr txBox="1">
            <a:spLocks/>
          </p:cNvSpPr>
          <p:nvPr/>
        </p:nvSpPr>
        <p:spPr>
          <a:xfrm>
            <a:off x="4980475" y="3111768"/>
            <a:ext cx="2899800" cy="74189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buFont typeface="Arial"/>
              <a:buNone/>
            </a:pPr>
            <a:r>
              <a:rPr lang="en-US" smtClean="0">
                <a:ea typeface="Calibri Regular" charset="0"/>
                <a:cs typeface="Calibri Regular" charset="0"/>
                <a:sym typeface="Shadows Into Light"/>
              </a:rPr>
              <a:t>Thread 2:</a:t>
            </a:r>
            <a:endParaRPr lang="en-US" dirty="0">
              <a:ea typeface="Calibri Regular" charset="0"/>
              <a:cs typeface="Calibri Regular" charset="0"/>
              <a:sym typeface="Shadows Into Light"/>
            </a:endParaRPr>
          </a:p>
        </p:txBody>
      </p:sp>
      <p:sp>
        <p:nvSpPr>
          <p:cNvPr id="7" name="Shape 236"/>
          <p:cNvSpPr txBox="1">
            <a:spLocks/>
          </p:cNvSpPr>
          <p:nvPr/>
        </p:nvSpPr>
        <p:spPr>
          <a:xfrm>
            <a:off x="914400" y="3148693"/>
            <a:ext cx="2899800" cy="74189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buFont typeface="Arial"/>
              <a:buNone/>
            </a:pPr>
            <a:r>
              <a:rPr lang="en-US" dirty="0" smtClean="0">
                <a:ea typeface="Calibri Regular" charset="0"/>
                <a:cs typeface="Calibri Regular" charset="0"/>
                <a:sym typeface="Shadows Into Light"/>
              </a:rPr>
              <a:t>Thread 1:</a:t>
            </a:r>
            <a:endParaRPr lang="en-US" dirty="0">
              <a:ea typeface="Calibri Regular" charset="0"/>
              <a:cs typeface="Calibri Regular" charset="0"/>
              <a:sym typeface="Shadows Into Light"/>
            </a:endParaRPr>
          </a:p>
        </p:txBody>
      </p:sp>
      <p:sp>
        <p:nvSpPr>
          <p:cNvPr id="15" name="Shape 247"/>
          <p:cNvSpPr/>
          <p:nvPr/>
        </p:nvSpPr>
        <p:spPr>
          <a:xfrm>
            <a:off x="4794865" y="3893083"/>
            <a:ext cx="3248700" cy="1934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40"/>
              </a:spcBef>
              <a:buNone/>
            </a:pPr>
            <a:r>
              <a:rPr lang="en-US" sz="2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b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if (p != null) {</a:t>
            </a:r>
            <a:b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b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p.close();</a:t>
            </a:r>
            <a:b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   </a:t>
            </a:r>
          </a:p>
        </p:txBody>
      </p:sp>
      <p:sp>
        <p:nvSpPr>
          <p:cNvPr id="16" name="Shape 248"/>
          <p:cNvSpPr/>
          <p:nvPr/>
        </p:nvSpPr>
        <p:spPr>
          <a:xfrm>
            <a:off x="837540" y="3928008"/>
            <a:ext cx="3308099" cy="1934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342900" lvl="0" indent="-139700" rtl="0">
              <a:spcBef>
                <a:spcPts val="640"/>
              </a:spcBef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marL="342900" lvl="0" indent="-139700" rtl="0">
              <a:spcBef>
                <a:spcPts val="640"/>
              </a:spcBef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 = null;</a:t>
            </a:r>
          </a:p>
          <a:p>
            <a:pPr marL="342900" lvl="0" indent="-139700" rtl="0">
              <a:spcBef>
                <a:spcPts val="640"/>
              </a:spcBef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b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-US"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7" name="Shape 249"/>
          <p:cNvCxnSpPr/>
          <p:nvPr/>
        </p:nvCxnSpPr>
        <p:spPr>
          <a:xfrm flipH="1">
            <a:off x="3042189" y="4540233"/>
            <a:ext cx="2002500" cy="2355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" name="Shape 250"/>
          <p:cNvCxnSpPr/>
          <p:nvPr/>
        </p:nvCxnSpPr>
        <p:spPr>
          <a:xfrm>
            <a:off x="3140415" y="4932858"/>
            <a:ext cx="2159399" cy="4122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42398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of a Concurrency Bug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199" y="1600200"/>
            <a:ext cx="8411633" cy="4525963"/>
          </a:xfrm>
        </p:spPr>
        <p:txBody>
          <a:bodyPr>
            <a:normAutofit/>
          </a:bodyPr>
          <a:lstStyle/>
          <a:p>
            <a:r>
              <a:rPr lang="en-US" sz="3000" dirty="0">
                <a:ea typeface="Calibri Regular" charset="0"/>
                <a:cs typeface="Calibri Regular" charset="0"/>
                <a:sym typeface="Shadows Into Light"/>
              </a:rPr>
              <a:t>Bug Depth = the number of ordering </a:t>
            </a:r>
            <a:r>
              <a:rPr lang="en-US" sz="3000" dirty="0" smtClean="0">
                <a:ea typeface="Calibri Regular" charset="0"/>
                <a:cs typeface="Calibri Regular" charset="0"/>
                <a:sym typeface="Shadows Into Light"/>
              </a:rPr>
              <a:t>constraints</a:t>
            </a:r>
            <a:br>
              <a:rPr lang="en-US" sz="3000" dirty="0" smtClean="0">
                <a:ea typeface="Calibri Regular" charset="0"/>
                <a:cs typeface="Calibri Regular" charset="0"/>
                <a:sym typeface="Shadows Into Light"/>
              </a:rPr>
            </a:br>
            <a:r>
              <a:rPr lang="en-US" sz="3000" dirty="0" smtClean="0">
                <a:ea typeface="Calibri Regular" charset="0"/>
                <a:cs typeface="Calibri Regular" charset="0"/>
                <a:sym typeface="Shadows Into Light"/>
              </a:rPr>
              <a:t>a </a:t>
            </a:r>
            <a:r>
              <a:rPr lang="en-US" sz="3000" dirty="0">
                <a:ea typeface="Calibri Regular" charset="0"/>
                <a:cs typeface="Calibri Regular" charset="0"/>
                <a:sym typeface="Shadows Into Light"/>
              </a:rPr>
              <a:t>schedule has to satisfy to find the </a:t>
            </a:r>
            <a:r>
              <a:rPr lang="en-US" sz="3000" dirty="0" smtClean="0">
                <a:ea typeface="Calibri Regular" charset="0"/>
                <a:cs typeface="Calibri Regular" charset="0"/>
                <a:sym typeface="Shadows Into Light"/>
              </a:rPr>
              <a:t>bug</a:t>
            </a:r>
          </a:p>
          <a:p>
            <a:endParaRPr lang="en-US" sz="3000" dirty="0">
              <a:ea typeface="Calibri Regular" charset="0"/>
              <a:cs typeface="Calibri Regular" charset="0"/>
              <a:sym typeface="Shadows Into Light"/>
            </a:endParaRPr>
          </a:p>
          <a:p>
            <a:endParaRPr lang="en-US" sz="3000" dirty="0" smtClean="0">
              <a:ea typeface="Calibri Regular" charset="0"/>
              <a:cs typeface="Calibri Regular" charset="0"/>
              <a:sym typeface="Shadows Into Light"/>
            </a:endParaRPr>
          </a:p>
          <a:p>
            <a:pPr lvl="0"/>
            <a:r>
              <a:rPr lang="en-US" sz="3000" dirty="0">
                <a:ea typeface="Calibri Regular" charset="0"/>
                <a:cs typeface="Calibri Regular" charset="0"/>
                <a:sym typeface="Shadows Into Light"/>
              </a:rPr>
              <a:t>Observation exploited by </a:t>
            </a:r>
            <a:r>
              <a:rPr lang="en-US" sz="3000" dirty="0" err="1">
                <a:ea typeface="Calibri Regular" charset="0"/>
                <a:cs typeface="Calibri Regular" charset="0"/>
                <a:sym typeface="Shadows Into Light"/>
              </a:rPr>
              <a:t>Cuzz</a:t>
            </a:r>
            <a:r>
              <a:rPr lang="en-US" sz="3000" dirty="0">
                <a:ea typeface="Calibri Regular" charset="0"/>
                <a:cs typeface="Calibri Regular" charset="0"/>
                <a:sym typeface="Shadows Into Light"/>
              </a:rPr>
              <a:t>: bugs typically have small </a:t>
            </a:r>
            <a:r>
              <a:rPr lang="en-US" sz="3000" dirty="0" smtClean="0">
                <a:ea typeface="Calibri Regular" charset="0"/>
                <a:cs typeface="Calibri Regular" charset="0"/>
                <a:sym typeface="Shadows Into Light"/>
              </a:rPr>
              <a:t>depth</a:t>
            </a:r>
            <a:endParaRPr lang="en-US" sz="3000" dirty="0">
              <a:ea typeface="Calibri Regular" charset="0"/>
              <a:cs typeface="Calibri Regular" charset="0"/>
              <a:sym typeface="Shadows In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7751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Regular" charset="0"/>
                <a:cs typeface="Calibri Regular" charset="0"/>
                <a:sym typeface="Shadows Into Light"/>
              </a:rPr>
              <a:t>QUIZ: Concurrency Bug Depth</a:t>
            </a:r>
            <a:endParaRPr lang="en-US" dirty="0"/>
          </a:p>
        </p:txBody>
      </p:sp>
      <p:sp>
        <p:nvSpPr>
          <p:cNvPr id="5" name="Shape 265"/>
          <p:cNvSpPr txBox="1">
            <a:spLocks/>
          </p:cNvSpPr>
          <p:nvPr/>
        </p:nvSpPr>
        <p:spPr>
          <a:xfrm>
            <a:off x="457200" y="1292676"/>
            <a:ext cx="8229600" cy="2699184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2400" dirty="0" smtClean="0">
                <a:ea typeface="Calibri Regular" charset="0"/>
                <a:cs typeface="Calibri Regular" charset="0"/>
                <a:sym typeface="Shadows Into Light"/>
              </a:rPr>
              <a:t>Specify the depth of the concurrency bug in the</a:t>
            </a:r>
            <a:br>
              <a:rPr lang="en-US" sz="2400" dirty="0" smtClean="0">
                <a:ea typeface="Calibri Regular" charset="0"/>
                <a:cs typeface="Calibri Regular" charset="0"/>
                <a:sym typeface="Shadows Into Light"/>
              </a:rPr>
            </a:br>
            <a:r>
              <a:rPr lang="en-US" sz="2400" dirty="0" smtClean="0">
                <a:ea typeface="Calibri Regular" charset="0"/>
                <a:cs typeface="Calibri Regular" charset="0"/>
                <a:sym typeface="Shadows Into Light"/>
              </a:rPr>
              <a:t>following example:</a:t>
            </a:r>
            <a:br>
              <a:rPr lang="en-US" sz="2400" dirty="0" smtClean="0">
                <a:ea typeface="Calibri Regular" charset="0"/>
                <a:cs typeface="Calibri Regular" charset="0"/>
                <a:sym typeface="Shadows Into Light"/>
              </a:rPr>
            </a:br>
            <a:endParaRPr lang="en-US" sz="800" dirty="0" smtClean="0">
              <a:ea typeface="Calibri Regular" charset="0"/>
              <a:cs typeface="Calibri Regular" charset="0"/>
              <a:sym typeface="Shadows Into Light"/>
            </a:endParaRP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2400" dirty="0" smtClean="0">
                <a:ea typeface="Calibri Regular" charset="0"/>
                <a:cs typeface="Calibri Regular" charset="0"/>
                <a:sym typeface="Shadows Into Light"/>
              </a:rPr>
              <a:t>Then specify all ordering constraints needed to trigger the bug.  Use the notation (</a:t>
            </a:r>
            <a:r>
              <a:rPr lang="en-US" sz="2400" dirty="0" err="1" smtClean="0">
                <a:ea typeface="Calibri Regular" charset="0"/>
                <a:cs typeface="Calibri Regular" charset="0"/>
                <a:sym typeface="Shadows Into Light"/>
              </a:rPr>
              <a:t>x,y</a:t>
            </a:r>
            <a:r>
              <a:rPr lang="en-US" sz="2400" dirty="0" smtClean="0">
                <a:ea typeface="Calibri Regular" charset="0"/>
                <a:cs typeface="Calibri Regular" charset="0"/>
                <a:sym typeface="Shadows Into Light"/>
              </a:rPr>
              <a:t>) to mean statement x comes before statement y, and separate multiple constraints by a space.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endParaRPr lang="en-US" sz="2400" dirty="0">
              <a:ea typeface="Calibri Regular" charset="0"/>
              <a:cs typeface="Calibri Regular" charset="0"/>
              <a:sym typeface="Shadows Into Light"/>
            </a:endParaRPr>
          </a:p>
        </p:txBody>
      </p:sp>
      <p:sp>
        <p:nvSpPr>
          <p:cNvPr id="6" name="Shape 271"/>
          <p:cNvSpPr/>
          <p:nvPr/>
        </p:nvSpPr>
        <p:spPr>
          <a:xfrm>
            <a:off x="6850437" y="1477955"/>
            <a:ext cx="979515" cy="46096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" name="Shape 272"/>
          <p:cNvSpPr/>
          <p:nvPr/>
        </p:nvSpPr>
        <p:spPr>
          <a:xfrm>
            <a:off x="2552092" y="3403092"/>
            <a:ext cx="5294186" cy="55611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" name="Shape 267"/>
          <p:cNvSpPr txBox="1">
            <a:spLocks/>
          </p:cNvSpPr>
          <p:nvPr/>
        </p:nvSpPr>
        <p:spPr>
          <a:xfrm>
            <a:off x="5359432" y="4153716"/>
            <a:ext cx="1825139" cy="499200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/>
              <a:buNone/>
            </a:pPr>
            <a:r>
              <a:rPr lang="en-US" sz="3000" smtClean="0">
                <a:ea typeface="Calibri Regular" charset="0"/>
                <a:cs typeface="Calibri Regular" charset="0"/>
                <a:sym typeface="Shadows Into Light"/>
              </a:rPr>
              <a:t>Thread 2:</a:t>
            </a:r>
            <a:endParaRPr lang="en-US" sz="3000" dirty="0">
              <a:ea typeface="Calibri Regular" charset="0"/>
              <a:cs typeface="Calibri Regular" charset="0"/>
              <a:sym typeface="Shadows Into Light"/>
            </a:endParaRPr>
          </a:p>
        </p:txBody>
      </p:sp>
      <p:sp>
        <p:nvSpPr>
          <p:cNvPr id="9" name="Shape 268"/>
          <p:cNvSpPr txBox="1">
            <a:spLocks/>
          </p:cNvSpPr>
          <p:nvPr/>
        </p:nvSpPr>
        <p:spPr>
          <a:xfrm>
            <a:off x="1899557" y="4153716"/>
            <a:ext cx="1932976" cy="499200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/>
              <a:buNone/>
            </a:pPr>
            <a:r>
              <a:rPr lang="en-US" sz="3000" dirty="0" smtClean="0">
                <a:ea typeface="Calibri Regular" charset="0"/>
                <a:cs typeface="Calibri Regular" charset="0"/>
                <a:sym typeface="Shadows Into Light"/>
              </a:rPr>
              <a:t>Thread 1:</a:t>
            </a:r>
            <a:endParaRPr lang="en-US" sz="3000" dirty="0">
              <a:ea typeface="Calibri Regular" charset="0"/>
              <a:cs typeface="Calibri Regular" charset="0"/>
              <a:sym typeface="Shadows Into Light"/>
            </a:endParaRPr>
          </a:p>
        </p:txBody>
      </p:sp>
      <p:sp>
        <p:nvSpPr>
          <p:cNvPr id="12" name="Shape 269"/>
          <p:cNvSpPr/>
          <p:nvPr/>
        </p:nvSpPr>
        <p:spPr>
          <a:xfrm>
            <a:off x="1349828" y="4682733"/>
            <a:ext cx="2987104" cy="1879945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2000" dirty="0" smtClean="0">
                <a:latin typeface="Consolas"/>
                <a:ea typeface="Consolas"/>
                <a:cs typeface="Consolas"/>
                <a:sym typeface="Consolas"/>
              </a:rPr>
              <a:t>1:  </a:t>
            </a:r>
            <a:r>
              <a:rPr lang="en-US" sz="20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lock(a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2:  lock(b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3:  g 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g + 1;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4: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unlock(b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5: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unlock(a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</p:txBody>
      </p:sp>
      <p:sp>
        <p:nvSpPr>
          <p:cNvPr id="13" name="Shape 270"/>
          <p:cNvSpPr/>
          <p:nvPr/>
        </p:nvSpPr>
        <p:spPr>
          <a:xfrm>
            <a:off x="4817953" y="4682833"/>
            <a:ext cx="2987104" cy="1879945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2000" dirty="0" smtClean="0">
                <a:latin typeface="Consolas"/>
                <a:ea typeface="Consolas"/>
                <a:cs typeface="Consolas"/>
                <a:sym typeface="Consolas"/>
              </a:rPr>
              <a:t>  6:</a:t>
            </a:r>
            <a:r>
              <a:rPr lang="en-US" sz="20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lock(b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7: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lock(a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8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 </a:t>
            </a:r>
            <a:r>
              <a:rPr lang="en-US" sz="20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 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0;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9: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unlock(a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10: unlock(b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0993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Regular" charset="0"/>
                <a:cs typeface="Calibri Regular" charset="0"/>
                <a:sym typeface="Shadows Into Light"/>
              </a:rPr>
              <a:t>QUIZ: Concurrency Bug Depth</a:t>
            </a:r>
            <a:endParaRPr lang="en-US" dirty="0"/>
          </a:p>
        </p:txBody>
      </p:sp>
      <p:sp>
        <p:nvSpPr>
          <p:cNvPr id="5" name="Shape 265"/>
          <p:cNvSpPr txBox="1">
            <a:spLocks/>
          </p:cNvSpPr>
          <p:nvPr/>
        </p:nvSpPr>
        <p:spPr>
          <a:xfrm>
            <a:off x="457200" y="1292676"/>
            <a:ext cx="8072967" cy="2699184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2400" dirty="0" smtClean="0">
                <a:ea typeface="Calibri Regular" charset="0"/>
                <a:cs typeface="Calibri Regular" charset="0"/>
                <a:sym typeface="Shadows Into Light"/>
              </a:rPr>
              <a:t>Specify the depth of the concurrency bug in the</a:t>
            </a:r>
            <a:br>
              <a:rPr lang="en-US" sz="2400" dirty="0" smtClean="0">
                <a:ea typeface="Calibri Regular" charset="0"/>
                <a:cs typeface="Calibri Regular" charset="0"/>
                <a:sym typeface="Shadows Into Light"/>
              </a:rPr>
            </a:br>
            <a:r>
              <a:rPr lang="en-US" sz="2400" dirty="0" smtClean="0">
                <a:ea typeface="Calibri Regular" charset="0"/>
                <a:cs typeface="Calibri Regular" charset="0"/>
                <a:sym typeface="Shadows Into Light"/>
              </a:rPr>
              <a:t>following example:</a:t>
            </a:r>
            <a:br>
              <a:rPr lang="en-US" sz="2400" dirty="0" smtClean="0">
                <a:ea typeface="Calibri Regular" charset="0"/>
                <a:cs typeface="Calibri Regular" charset="0"/>
                <a:sym typeface="Shadows Into Light"/>
              </a:rPr>
            </a:br>
            <a:endParaRPr lang="en-US" sz="800" dirty="0" smtClean="0">
              <a:ea typeface="Calibri Regular" charset="0"/>
              <a:cs typeface="Calibri Regular" charset="0"/>
              <a:sym typeface="Shadows Into Light"/>
            </a:endParaRP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2400" dirty="0" smtClean="0">
                <a:ea typeface="Calibri Regular" charset="0"/>
                <a:cs typeface="Calibri Regular" charset="0"/>
                <a:sym typeface="Shadows Into Light"/>
              </a:rPr>
              <a:t>Then specify all ordering constraints needed to trigger the bug.  Use the notation (</a:t>
            </a:r>
            <a:r>
              <a:rPr lang="en-US" sz="2400" dirty="0" err="1" smtClean="0">
                <a:ea typeface="Calibri Regular" charset="0"/>
                <a:cs typeface="Calibri Regular" charset="0"/>
                <a:sym typeface="Shadows Into Light"/>
              </a:rPr>
              <a:t>x,y</a:t>
            </a:r>
            <a:r>
              <a:rPr lang="en-US" sz="2400" dirty="0" smtClean="0">
                <a:ea typeface="Calibri Regular" charset="0"/>
                <a:cs typeface="Calibri Regular" charset="0"/>
                <a:sym typeface="Shadows Into Light"/>
              </a:rPr>
              <a:t>) to mean statement x comes before statement y, and separate multiple constraints by a space.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endParaRPr lang="en-US" sz="2400" dirty="0">
              <a:ea typeface="Calibri Regular" charset="0"/>
              <a:cs typeface="Calibri Regular" charset="0"/>
              <a:sym typeface="Shadows Into Light"/>
            </a:endParaRPr>
          </a:p>
        </p:txBody>
      </p:sp>
      <p:sp>
        <p:nvSpPr>
          <p:cNvPr id="6" name="Shape 271"/>
          <p:cNvSpPr/>
          <p:nvPr/>
        </p:nvSpPr>
        <p:spPr>
          <a:xfrm>
            <a:off x="6850437" y="1477955"/>
            <a:ext cx="979515" cy="46096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 dirty="0"/>
              <a:t>2</a:t>
            </a:r>
            <a:endParaRPr sz="2400" dirty="0"/>
          </a:p>
        </p:txBody>
      </p:sp>
      <p:sp>
        <p:nvSpPr>
          <p:cNvPr id="7" name="Shape 272"/>
          <p:cNvSpPr/>
          <p:nvPr/>
        </p:nvSpPr>
        <p:spPr>
          <a:xfrm>
            <a:off x="2552092" y="3403092"/>
            <a:ext cx="5294186" cy="55611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 dirty="0">
                <a:latin typeface="Calibri Regular" charset="0"/>
                <a:ea typeface="Calibri Regular" charset="0"/>
                <a:cs typeface="Calibri Regular" charset="0"/>
                <a:sym typeface="Shadows Into Light"/>
              </a:rPr>
              <a:t>(1,7</a:t>
            </a:r>
            <a:r>
              <a:rPr lang="en-US" sz="2400" dirty="0" smtClean="0">
                <a:latin typeface="Calibri Regular" charset="0"/>
                <a:ea typeface="Calibri Regular" charset="0"/>
                <a:cs typeface="Calibri Regular" charset="0"/>
                <a:sym typeface="Shadows Into Light"/>
              </a:rPr>
              <a:t>)  </a:t>
            </a:r>
            <a:r>
              <a:rPr lang="en-US" sz="2400" dirty="0">
                <a:latin typeface="Calibri Regular" charset="0"/>
                <a:ea typeface="Calibri Regular" charset="0"/>
                <a:cs typeface="Calibri Regular" charset="0"/>
                <a:sym typeface="Shadows Into Light"/>
              </a:rPr>
              <a:t>(6,2)</a:t>
            </a:r>
          </a:p>
        </p:txBody>
      </p:sp>
      <p:sp>
        <p:nvSpPr>
          <p:cNvPr id="8" name="Shape 267"/>
          <p:cNvSpPr txBox="1">
            <a:spLocks/>
          </p:cNvSpPr>
          <p:nvPr/>
        </p:nvSpPr>
        <p:spPr>
          <a:xfrm>
            <a:off x="5359432" y="4153716"/>
            <a:ext cx="1825139" cy="499200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/>
              <a:buNone/>
            </a:pPr>
            <a:r>
              <a:rPr lang="en-US" sz="3000" dirty="0" smtClean="0">
                <a:ea typeface="Calibri Regular" charset="0"/>
                <a:cs typeface="Calibri Regular" charset="0"/>
                <a:sym typeface="Shadows Into Light"/>
              </a:rPr>
              <a:t>Thread 2:</a:t>
            </a:r>
            <a:endParaRPr lang="en-US" sz="3000" dirty="0">
              <a:ea typeface="Calibri Regular" charset="0"/>
              <a:cs typeface="Calibri Regular" charset="0"/>
              <a:sym typeface="Shadows Into Light"/>
            </a:endParaRPr>
          </a:p>
        </p:txBody>
      </p:sp>
      <p:sp>
        <p:nvSpPr>
          <p:cNvPr id="9" name="Shape 268"/>
          <p:cNvSpPr txBox="1">
            <a:spLocks/>
          </p:cNvSpPr>
          <p:nvPr/>
        </p:nvSpPr>
        <p:spPr>
          <a:xfrm>
            <a:off x="1899557" y="4153716"/>
            <a:ext cx="1932976" cy="499200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/>
              <a:buNone/>
            </a:pPr>
            <a:r>
              <a:rPr lang="en-US" sz="3000" dirty="0" smtClean="0">
                <a:ea typeface="Calibri Regular" charset="0"/>
                <a:cs typeface="Calibri Regular" charset="0"/>
                <a:sym typeface="Shadows Into Light"/>
              </a:rPr>
              <a:t>Thread 1:</a:t>
            </a:r>
            <a:endParaRPr lang="en-US" sz="3000" dirty="0">
              <a:ea typeface="Calibri Regular" charset="0"/>
              <a:cs typeface="Calibri Regular" charset="0"/>
              <a:sym typeface="Shadows Into Light"/>
            </a:endParaRPr>
          </a:p>
        </p:txBody>
      </p:sp>
      <p:sp>
        <p:nvSpPr>
          <p:cNvPr id="10" name="Shape 269"/>
          <p:cNvSpPr/>
          <p:nvPr/>
        </p:nvSpPr>
        <p:spPr>
          <a:xfrm>
            <a:off x="1349828" y="4682733"/>
            <a:ext cx="2987104" cy="1879945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2000" dirty="0" smtClean="0">
                <a:latin typeface="Consolas"/>
                <a:ea typeface="Consolas"/>
                <a:cs typeface="Consolas"/>
                <a:sym typeface="Consolas"/>
              </a:rPr>
              <a:t>1:  </a:t>
            </a:r>
            <a:r>
              <a:rPr lang="en-US" sz="20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lock(a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2:  lock(b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3:  g 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g + 1;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4: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unlock(b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5: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unlock(a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</p:txBody>
      </p:sp>
      <p:sp>
        <p:nvSpPr>
          <p:cNvPr id="11" name="Shape 270"/>
          <p:cNvSpPr/>
          <p:nvPr/>
        </p:nvSpPr>
        <p:spPr>
          <a:xfrm>
            <a:off x="4817953" y="4682833"/>
            <a:ext cx="2987104" cy="1879945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2000" dirty="0" smtClean="0">
                <a:latin typeface="Consolas"/>
                <a:ea typeface="Consolas"/>
                <a:cs typeface="Consolas"/>
                <a:sym typeface="Consolas"/>
              </a:rPr>
              <a:t>  6:</a:t>
            </a:r>
            <a:r>
              <a:rPr lang="en-US" sz="20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lock(b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7: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lock(a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8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 </a:t>
            </a:r>
            <a:r>
              <a:rPr lang="en-US" sz="20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 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0;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9: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unlock(a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10: unlock(b</a:t>
            </a: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</p:txBody>
      </p:sp>
      <p:cxnSp>
        <p:nvCxnSpPr>
          <p:cNvPr id="12" name="Shape 284"/>
          <p:cNvCxnSpPr/>
          <p:nvPr/>
        </p:nvCxnSpPr>
        <p:spPr>
          <a:xfrm>
            <a:off x="3258664" y="5063465"/>
            <a:ext cx="1792175" cy="280324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" name="Shape 285"/>
          <p:cNvCxnSpPr/>
          <p:nvPr/>
        </p:nvCxnSpPr>
        <p:spPr>
          <a:xfrm flipH="1">
            <a:off x="3246590" y="5063465"/>
            <a:ext cx="1681769" cy="280324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29002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Cuzz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9" name="Shape 294"/>
          <p:cNvSpPr txBox="1"/>
          <p:nvPr/>
        </p:nvSpPr>
        <p:spPr>
          <a:xfrm>
            <a:off x="440870" y="3806888"/>
            <a:ext cx="3856433" cy="242524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defTabSz="914400">
              <a:lnSpc>
                <a:spcPct val="115000"/>
              </a:lnSpc>
            </a:pPr>
            <a:r>
              <a:rPr lang="en-US" sz="1500" b="1" kern="0" dirty="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Initialize</a:t>
            </a:r>
            <a:r>
              <a:rPr lang="en-US" sz="1500" b="1" kern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() {</a:t>
            </a:r>
          </a:p>
          <a:p>
            <a:pPr defTabSz="914400">
              <a:lnSpc>
                <a:spcPct val="115000"/>
              </a:lnSpc>
            </a:pPr>
            <a:r>
              <a:rPr lang="en-US" sz="1500" b="1" kern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  </a:t>
            </a:r>
            <a:r>
              <a:rPr lang="en-US" sz="1500" b="1" kern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stepCnt</a:t>
            </a:r>
            <a:r>
              <a:rPr lang="en-US" sz="1500" b="1" kern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 = 0;</a:t>
            </a:r>
          </a:p>
          <a:p>
            <a:pPr defTabSz="914400">
              <a:lnSpc>
                <a:spcPct val="115000"/>
              </a:lnSpc>
            </a:pPr>
            <a:r>
              <a:rPr lang="en-US" sz="1500" b="1" kern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  a = </a:t>
            </a:r>
            <a:r>
              <a:rPr lang="en-US" sz="1500" b="1" kern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random_permutation</a:t>
            </a:r>
            <a:r>
              <a:rPr lang="en-US" sz="1500" b="1" kern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(1,n);</a:t>
            </a:r>
          </a:p>
          <a:p>
            <a:pPr defTabSz="914400">
              <a:lnSpc>
                <a:spcPct val="115000"/>
              </a:lnSpc>
            </a:pPr>
            <a:r>
              <a:rPr lang="en-US" sz="1500" b="1" kern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  for (</a:t>
            </a:r>
            <a:r>
              <a:rPr lang="en-US" sz="1500" b="1" kern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int</a:t>
            </a:r>
            <a:r>
              <a:rPr lang="en-US" sz="1500" b="1" kern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 </a:t>
            </a:r>
            <a:r>
              <a:rPr lang="en-US" sz="1500" b="1" kern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tid</a:t>
            </a:r>
            <a:r>
              <a:rPr lang="en-US" sz="1500" b="1" kern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 = 0; </a:t>
            </a:r>
            <a:r>
              <a:rPr lang="en-US" sz="1500" b="1" kern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tid</a:t>
            </a:r>
            <a:r>
              <a:rPr lang="en-US" sz="1500" b="1" kern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 &lt; n; </a:t>
            </a:r>
            <a:r>
              <a:rPr lang="en-US" sz="1500" b="1" kern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tid</a:t>
            </a:r>
            <a:r>
              <a:rPr lang="en-US" sz="1500" b="1" kern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++)</a:t>
            </a:r>
          </a:p>
          <a:p>
            <a:pPr defTabSz="914400">
              <a:lnSpc>
                <a:spcPct val="115000"/>
              </a:lnSpc>
            </a:pPr>
            <a:r>
              <a:rPr lang="en-US" sz="1500" b="1" kern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    </a:t>
            </a:r>
            <a:r>
              <a:rPr lang="en-US" sz="1500" b="1" kern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pri</a:t>
            </a:r>
            <a:r>
              <a:rPr lang="en-US" sz="1500" b="1" kern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[</a:t>
            </a:r>
            <a:r>
              <a:rPr lang="en-US" sz="1500" b="1" kern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tid</a:t>
            </a:r>
            <a:r>
              <a:rPr lang="en-US" sz="1500" b="1" kern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] = a[</a:t>
            </a:r>
            <a:r>
              <a:rPr lang="en-US" sz="1500" b="1" kern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tid</a:t>
            </a:r>
            <a:r>
              <a:rPr lang="en-US" sz="1500" b="1" kern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] + d;</a:t>
            </a:r>
          </a:p>
          <a:p>
            <a:pPr defTabSz="914400">
              <a:lnSpc>
                <a:spcPct val="115000"/>
              </a:lnSpc>
            </a:pPr>
            <a:r>
              <a:rPr lang="en-US" sz="1500" b="1" kern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  for (</a:t>
            </a:r>
            <a:r>
              <a:rPr lang="en-US" sz="1500" b="1" kern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int</a:t>
            </a:r>
            <a:r>
              <a:rPr lang="en-US" sz="1500" b="1" kern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 </a:t>
            </a:r>
            <a:r>
              <a:rPr lang="en-US" sz="1500" b="1" kern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i</a:t>
            </a:r>
            <a:r>
              <a:rPr lang="en-US" sz="1500" b="1" kern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 = 0; </a:t>
            </a:r>
            <a:r>
              <a:rPr lang="en-US" sz="1500" b="1" kern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i</a:t>
            </a:r>
            <a:r>
              <a:rPr lang="en-US" sz="1500" b="1" kern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 &lt; d-1; </a:t>
            </a:r>
            <a:r>
              <a:rPr lang="en-US" sz="1500" b="1" kern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i</a:t>
            </a:r>
            <a:r>
              <a:rPr lang="en-US" sz="1500" b="1" kern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++)</a:t>
            </a:r>
          </a:p>
          <a:p>
            <a:pPr defTabSz="914400">
              <a:lnSpc>
                <a:spcPct val="115000"/>
              </a:lnSpc>
            </a:pPr>
            <a:r>
              <a:rPr lang="en-US" sz="1500" b="1" kern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    change[</a:t>
            </a:r>
            <a:r>
              <a:rPr lang="en-US" sz="1500" b="1" kern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i</a:t>
            </a:r>
            <a:r>
              <a:rPr lang="en-US" sz="1500" b="1" kern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] = rand(1,k);</a:t>
            </a:r>
          </a:p>
          <a:p>
            <a:pPr defTabSz="914400">
              <a:lnSpc>
                <a:spcPct val="115000"/>
              </a:lnSpc>
            </a:pPr>
            <a:r>
              <a:rPr lang="en-US" sz="1500" b="1" kern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}</a:t>
            </a:r>
          </a:p>
        </p:txBody>
      </p:sp>
      <p:sp>
        <p:nvSpPr>
          <p:cNvPr id="10" name="Shape 295"/>
          <p:cNvSpPr txBox="1"/>
          <p:nvPr/>
        </p:nvSpPr>
        <p:spPr>
          <a:xfrm>
            <a:off x="4507544" y="3806888"/>
            <a:ext cx="4244568" cy="242524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defTabSz="914400">
              <a:lnSpc>
                <a:spcPct val="115000"/>
              </a:lnSpc>
            </a:pPr>
            <a:r>
              <a:rPr lang="en-US" sz="1500" b="1" kern="0" dirty="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Sleep</a:t>
            </a:r>
            <a:r>
              <a:rPr lang="en-US" sz="1500" b="1" kern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(</a:t>
            </a:r>
            <a:r>
              <a:rPr lang="en-US" sz="1500" b="1" kern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tid</a:t>
            </a:r>
            <a:r>
              <a:rPr lang="en-US" sz="1500" b="1" kern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) {</a:t>
            </a:r>
          </a:p>
          <a:p>
            <a:pPr defTabSz="914400">
              <a:lnSpc>
                <a:spcPct val="115000"/>
              </a:lnSpc>
            </a:pPr>
            <a:r>
              <a:rPr lang="en-US" sz="1500" b="1" kern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  </a:t>
            </a:r>
            <a:r>
              <a:rPr lang="en-US" sz="1500" b="1" kern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stepCnt</a:t>
            </a:r>
            <a:r>
              <a:rPr lang="en-US" sz="1500" b="1" kern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++;</a:t>
            </a:r>
          </a:p>
          <a:p>
            <a:pPr defTabSz="914400">
              <a:lnSpc>
                <a:spcPct val="115000"/>
              </a:lnSpc>
            </a:pPr>
            <a:r>
              <a:rPr lang="en-US" sz="1500" b="1" kern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  if (</a:t>
            </a:r>
            <a:r>
              <a:rPr lang="en-US" sz="1500" b="1" kern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stepCnt</a:t>
            </a:r>
            <a:r>
              <a:rPr lang="en-US" sz="1500" b="1" kern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 == change[</a:t>
            </a:r>
            <a:r>
              <a:rPr lang="en-US" sz="1500" b="1" kern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i</a:t>
            </a:r>
            <a:r>
              <a:rPr lang="en-US" sz="1500" b="1" kern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] for some </a:t>
            </a:r>
            <a:r>
              <a:rPr lang="en-US" sz="1500" b="1" kern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i</a:t>
            </a:r>
            <a:r>
              <a:rPr lang="en-US" sz="1500" b="1" kern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)</a:t>
            </a:r>
          </a:p>
          <a:p>
            <a:pPr defTabSz="914400">
              <a:lnSpc>
                <a:spcPct val="115000"/>
              </a:lnSpc>
            </a:pPr>
            <a:r>
              <a:rPr lang="en-US" sz="1500" b="1" kern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    </a:t>
            </a:r>
            <a:r>
              <a:rPr lang="en-US" sz="1500" b="1" kern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pri</a:t>
            </a:r>
            <a:r>
              <a:rPr lang="en-US" sz="1500" b="1" kern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[</a:t>
            </a:r>
            <a:r>
              <a:rPr lang="en-US" sz="1500" b="1" kern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tid</a:t>
            </a:r>
            <a:r>
              <a:rPr lang="en-US" sz="1500" b="1" kern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] = </a:t>
            </a:r>
            <a:r>
              <a:rPr lang="en-US" sz="1500" b="1" kern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i</a:t>
            </a:r>
            <a:r>
              <a:rPr lang="en-US" sz="1500" b="1" kern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;</a:t>
            </a:r>
          </a:p>
          <a:p>
            <a:pPr defTabSz="914400">
              <a:lnSpc>
                <a:spcPct val="115000"/>
              </a:lnSpc>
            </a:pPr>
            <a:r>
              <a:rPr lang="en-US" sz="1500" b="1" kern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  while (</a:t>
            </a:r>
            <a:r>
              <a:rPr lang="en-US" sz="1500" b="1" kern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tid</a:t>
            </a:r>
            <a:r>
              <a:rPr lang="en-US" sz="1500" b="1" kern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 is not highest priority</a:t>
            </a:r>
            <a:br>
              <a:rPr lang="en-US" sz="1500" b="1" kern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</a:br>
            <a:r>
              <a:rPr lang="en-US" sz="1500" b="1" kern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         enabled thread)</a:t>
            </a:r>
          </a:p>
          <a:p>
            <a:pPr defTabSz="914400">
              <a:lnSpc>
                <a:spcPct val="115000"/>
              </a:lnSpc>
            </a:pPr>
            <a:r>
              <a:rPr lang="en-US" sz="1500" b="1" kern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    ;</a:t>
            </a:r>
          </a:p>
          <a:p>
            <a:pPr defTabSz="914400">
              <a:lnSpc>
                <a:spcPct val="115000"/>
              </a:lnSpc>
            </a:pPr>
            <a:r>
              <a:rPr lang="en-US" sz="1500" b="1" kern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}  </a:t>
            </a:r>
          </a:p>
        </p:txBody>
      </p:sp>
      <p:sp>
        <p:nvSpPr>
          <p:cNvPr id="11" name="Shape 296"/>
          <p:cNvSpPr txBox="1"/>
          <p:nvPr/>
        </p:nvSpPr>
        <p:spPr>
          <a:xfrm>
            <a:off x="1355931" y="1401483"/>
            <a:ext cx="6759364" cy="206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defTabSz="914400">
              <a:lnSpc>
                <a:spcPct val="115000"/>
              </a:lnSpc>
            </a:pPr>
            <a:r>
              <a:rPr lang="en-US" sz="1500" b="1" kern="0" dirty="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Input:</a:t>
            </a:r>
          </a:p>
          <a:p>
            <a:pPr defTabSz="914400">
              <a:lnSpc>
                <a:spcPct val="115000"/>
              </a:lnSpc>
            </a:pPr>
            <a:r>
              <a:rPr lang="en-US" sz="1500" b="1" kern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  </a:t>
            </a:r>
            <a:r>
              <a:rPr lang="en-US" sz="1500" b="1" kern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int</a:t>
            </a:r>
            <a:r>
              <a:rPr lang="en-US" sz="1500" b="1" kern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 n;		   // # of threads</a:t>
            </a:r>
          </a:p>
          <a:p>
            <a:pPr defTabSz="914400">
              <a:lnSpc>
                <a:spcPct val="115000"/>
              </a:lnSpc>
            </a:pPr>
            <a:r>
              <a:rPr lang="en-US" sz="1500" b="1" kern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  </a:t>
            </a:r>
            <a:r>
              <a:rPr lang="en-US" sz="1500" b="1" kern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int</a:t>
            </a:r>
            <a:r>
              <a:rPr lang="en-US" sz="1500" b="1" kern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 k;         // # of steps - guessed from previous runs</a:t>
            </a:r>
          </a:p>
          <a:p>
            <a:pPr defTabSz="914400">
              <a:lnSpc>
                <a:spcPct val="115000"/>
              </a:lnSpc>
            </a:pPr>
            <a:r>
              <a:rPr lang="en-US" sz="1500" b="1" kern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  </a:t>
            </a:r>
            <a:r>
              <a:rPr lang="en-US" sz="1500" b="1" kern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int</a:t>
            </a:r>
            <a:r>
              <a:rPr lang="en-US" sz="1500" b="1" kern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 d;         // target bug depth - randomly chosen</a:t>
            </a:r>
          </a:p>
          <a:p>
            <a:pPr defTabSz="914400">
              <a:lnSpc>
                <a:spcPct val="115000"/>
              </a:lnSpc>
            </a:pPr>
            <a:r>
              <a:rPr lang="en-US" sz="1500" b="1" kern="0" dirty="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State:</a:t>
            </a:r>
          </a:p>
          <a:p>
            <a:pPr defTabSz="914400">
              <a:lnSpc>
                <a:spcPct val="115000"/>
              </a:lnSpc>
            </a:pPr>
            <a:r>
              <a:rPr lang="en-US" sz="1500" b="1" kern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  </a:t>
            </a:r>
            <a:r>
              <a:rPr lang="en-US" sz="1500" b="1" kern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int</a:t>
            </a:r>
            <a:r>
              <a:rPr lang="en-US" sz="1500" b="1" kern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 </a:t>
            </a:r>
            <a:r>
              <a:rPr lang="en-US" sz="1500" b="1" kern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pri</a:t>
            </a:r>
            <a:r>
              <a:rPr lang="en-US" sz="1500" b="1" kern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[] = new </a:t>
            </a:r>
            <a:r>
              <a:rPr lang="en-US" sz="1500" b="1" kern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int</a:t>
            </a:r>
            <a:r>
              <a:rPr lang="en-US" sz="1500" b="1" kern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[n]; 	    // thread priorities</a:t>
            </a:r>
          </a:p>
          <a:p>
            <a:pPr defTabSz="914400">
              <a:lnSpc>
                <a:spcPct val="115000"/>
              </a:lnSpc>
            </a:pPr>
            <a:r>
              <a:rPr lang="en-US" sz="1500" b="1" kern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  </a:t>
            </a:r>
            <a:r>
              <a:rPr lang="en-US" sz="1500" b="1" kern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int</a:t>
            </a:r>
            <a:r>
              <a:rPr lang="en-US" sz="1500" b="1" kern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 change[] = new </a:t>
            </a:r>
            <a:r>
              <a:rPr lang="en-US" sz="1500" b="1" kern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int</a:t>
            </a:r>
            <a:r>
              <a:rPr lang="en-US" sz="1500" b="1" kern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[d-1];  // when to change priorities</a:t>
            </a:r>
          </a:p>
          <a:p>
            <a:pPr defTabSz="914400">
              <a:lnSpc>
                <a:spcPct val="115000"/>
              </a:lnSpc>
            </a:pPr>
            <a:r>
              <a:rPr lang="en-US" sz="1500" b="1" kern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  </a:t>
            </a:r>
            <a:r>
              <a:rPr lang="en-US" sz="1500" b="1" kern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int</a:t>
            </a:r>
            <a:r>
              <a:rPr lang="en-US" sz="1500" b="1" kern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 </a:t>
            </a:r>
            <a:r>
              <a:rPr lang="en-US" sz="1500" b="1" kern="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stepCnt</a:t>
            </a:r>
            <a:r>
              <a:rPr lang="en-US" sz="1500" b="1" kern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;                  // current step count</a:t>
            </a:r>
          </a:p>
        </p:txBody>
      </p:sp>
    </p:spTree>
    <p:extLst>
      <p:ext uri="{BB962C8B-B14F-4D97-AF65-F5344CB8AC3E}">
        <p14:creationId xmlns:p14="http://schemas.microsoft.com/office/powerpoint/2010/main" val="189790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Regular" charset="0"/>
                <a:cs typeface="Calibri Regular" charset="0"/>
                <a:sym typeface="Shadows Into Light"/>
              </a:rPr>
              <a:t>Probabilistic Guarantee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897" y="1600200"/>
            <a:ext cx="8507186" cy="4525963"/>
          </a:xfrm>
        </p:spPr>
        <p:txBody>
          <a:bodyPr>
            <a:normAutofit lnSpcReduction="10000"/>
          </a:bodyPr>
          <a:lstStyle/>
          <a:p>
            <a:pPr marL="0" lvl="0" indent="-698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45833"/>
              <a:buNone/>
            </a:pPr>
            <a:r>
              <a:rPr lang="en-US" dirty="0">
                <a:ea typeface="Calibri Regular" charset="0"/>
                <a:cs typeface="Calibri Regular" charset="0"/>
                <a:sym typeface="Shadows Into Light"/>
              </a:rPr>
              <a:t>Given a program with:</a:t>
            </a:r>
          </a:p>
          <a:p>
            <a:pPr marL="520700" indent="-457200">
              <a:lnSpc>
                <a:spcPct val="115000"/>
              </a:lnSpc>
              <a:spcBef>
                <a:spcPts val="600"/>
              </a:spcBef>
            </a:pPr>
            <a:r>
              <a:rPr lang="en-US" sz="3000" dirty="0">
                <a:ea typeface="Calibri Regular" charset="0"/>
                <a:cs typeface="Calibri Regular" charset="0"/>
                <a:sym typeface="Shadows Into Light"/>
              </a:rPr>
              <a:t>n threads     </a:t>
            </a:r>
            <a:r>
              <a:rPr lang="en-US" sz="3000" dirty="0" smtClean="0">
                <a:ea typeface="Calibri Regular" charset="0"/>
                <a:cs typeface="Calibri Regular" charset="0"/>
                <a:sym typeface="Shadows Into Light"/>
              </a:rPr>
              <a:t>      (~</a:t>
            </a:r>
            <a:r>
              <a:rPr lang="en-US" sz="3000" dirty="0">
                <a:ea typeface="Calibri Regular" charset="0"/>
                <a:cs typeface="Calibri Regular" charset="0"/>
                <a:sym typeface="Shadows Into Light"/>
              </a:rPr>
              <a:t>tens)</a:t>
            </a:r>
          </a:p>
          <a:p>
            <a:pPr marL="457200" lvl="0" indent="-393700">
              <a:lnSpc>
                <a:spcPct val="115000"/>
              </a:lnSpc>
              <a:spcBef>
                <a:spcPts val="600"/>
              </a:spcBef>
              <a:buSzPct val="100000"/>
              <a:buFont typeface="Shadows Into Light"/>
            </a:pPr>
            <a:r>
              <a:rPr lang="en-US" sz="3000" dirty="0">
                <a:ea typeface="Calibri Regular" charset="0"/>
                <a:cs typeface="Calibri Regular" charset="0"/>
                <a:sym typeface="Shadows Into Light"/>
              </a:rPr>
              <a:t>k steps        </a:t>
            </a:r>
            <a:r>
              <a:rPr lang="en-US" sz="3000" dirty="0" smtClean="0">
                <a:ea typeface="Calibri Regular" charset="0"/>
                <a:cs typeface="Calibri Regular" charset="0"/>
                <a:sym typeface="Shadows Into Light"/>
              </a:rPr>
              <a:t>        (~</a:t>
            </a:r>
            <a:r>
              <a:rPr lang="en-US" sz="3000" dirty="0">
                <a:ea typeface="Calibri Regular" charset="0"/>
                <a:cs typeface="Calibri Regular" charset="0"/>
                <a:sym typeface="Shadows Into Light"/>
              </a:rPr>
              <a:t>millions)</a:t>
            </a:r>
          </a:p>
          <a:p>
            <a:pPr marL="457200" lvl="0" indent="-393700">
              <a:lnSpc>
                <a:spcPct val="115000"/>
              </a:lnSpc>
              <a:spcBef>
                <a:spcPts val="600"/>
              </a:spcBef>
              <a:buSzPct val="100000"/>
              <a:buFont typeface="Shadows Into Light"/>
            </a:pPr>
            <a:r>
              <a:rPr lang="en-US" sz="3000" dirty="0">
                <a:ea typeface="Calibri Regular" charset="0"/>
                <a:cs typeface="Calibri Regular" charset="0"/>
                <a:sym typeface="Shadows Into Light"/>
              </a:rPr>
              <a:t>bug of depth d  (1 or 2)</a:t>
            </a:r>
            <a:br>
              <a:rPr lang="en-US" sz="3000" dirty="0">
                <a:ea typeface="Calibri Regular" charset="0"/>
                <a:cs typeface="Calibri Regular" charset="0"/>
                <a:sym typeface="Shadows Into Light"/>
              </a:rPr>
            </a:br>
            <a:endParaRPr lang="en-US" sz="3000" dirty="0">
              <a:ea typeface="Calibri Regular" charset="0"/>
              <a:cs typeface="Calibri Regular" charset="0"/>
              <a:sym typeface="Shadows Into Light"/>
            </a:endParaRPr>
          </a:p>
          <a:p>
            <a:pPr marL="0" lvl="0" indent="0">
              <a:lnSpc>
                <a:spcPct val="115000"/>
              </a:lnSpc>
              <a:spcBef>
                <a:spcPts val="600"/>
              </a:spcBef>
              <a:buNone/>
            </a:pPr>
            <a:r>
              <a:rPr lang="en-US" dirty="0" err="1">
                <a:ea typeface="Calibri Regular" charset="0"/>
                <a:cs typeface="Calibri Regular" charset="0"/>
                <a:sym typeface="Shadows Into Light"/>
              </a:rPr>
              <a:t>Cuzz</a:t>
            </a:r>
            <a:r>
              <a:rPr lang="en-US" dirty="0">
                <a:ea typeface="Calibri Regular" charset="0"/>
                <a:cs typeface="Calibri Regular" charset="0"/>
                <a:sym typeface="Shadows Into Light"/>
              </a:rPr>
              <a:t> will find the bug with a probability of at </a:t>
            </a:r>
            <a:r>
              <a:rPr lang="en-US" dirty="0" smtClean="0">
                <a:ea typeface="Calibri Regular" charset="0"/>
                <a:cs typeface="Calibri Regular" charset="0"/>
                <a:sym typeface="Shadows Into Light"/>
              </a:rPr>
              <a:t>least</a:t>
            </a:r>
            <a:br>
              <a:rPr lang="en-US" dirty="0" smtClean="0">
                <a:ea typeface="Calibri Regular" charset="0"/>
                <a:cs typeface="Calibri Regular" charset="0"/>
                <a:sym typeface="Shadows Into Light"/>
              </a:rPr>
            </a:br>
            <a:r>
              <a:rPr lang="en-US" dirty="0" smtClean="0">
                <a:ea typeface="Calibri Regular" charset="0"/>
                <a:cs typeface="Calibri Regular" charset="0"/>
                <a:sym typeface="Shadows Into Light"/>
              </a:rPr>
              <a:t/>
            </a:r>
            <a:br>
              <a:rPr lang="en-US" dirty="0" smtClean="0">
                <a:ea typeface="Calibri Regular" charset="0"/>
                <a:cs typeface="Calibri Regular" charset="0"/>
                <a:sym typeface="Shadows Into Light"/>
              </a:rPr>
            </a:br>
            <a:r>
              <a:rPr lang="en-US" dirty="0" smtClean="0">
                <a:ea typeface="Calibri Regular" charset="0"/>
                <a:cs typeface="Calibri Regular" charset="0"/>
                <a:sym typeface="Shadows Into Light"/>
              </a:rPr>
              <a:t>                  </a:t>
            </a:r>
            <a:r>
              <a:rPr lang="en-US" dirty="0">
                <a:ea typeface="Calibri Regular" charset="0"/>
                <a:cs typeface="Calibri Regular" charset="0"/>
                <a:sym typeface="Shadows Into Light"/>
              </a:rPr>
              <a:t>in each </a:t>
            </a:r>
            <a:r>
              <a:rPr lang="en-US" dirty="0" smtClean="0">
                <a:ea typeface="Calibri Regular" charset="0"/>
                <a:cs typeface="Calibri Regular" charset="0"/>
                <a:sym typeface="Shadows Into Light"/>
              </a:rPr>
              <a:t>run</a:t>
            </a:r>
            <a:endParaRPr lang="en-US" dirty="0">
              <a:ea typeface="Calibri Regular" charset="0"/>
              <a:cs typeface="Calibri Regular" charset="0"/>
              <a:sym typeface="Shadows Into Light"/>
            </a:endParaRPr>
          </a:p>
        </p:txBody>
      </p:sp>
      <p:pic>
        <p:nvPicPr>
          <p:cNvPr id="4" name="Shape 304"/>
          <p:cNvPicPr preferRelativeResize="0"/>
          <p:nvPr/>
        </p:nvPicPr>
        <p:blipFill rotWithShape="1">
          <a:blip r:embed="rId3">
            <a:alphaModFix/>
          </a:blip>
          <a:srcRect l="36122"/>
          <a:stretch/>
        </p:blipFill>
        <p:spPr>
          <a:xfrm>
            <a:off x="555172" y="5096775"/>
            <a:ext cx="1345318" cy="12223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245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Regular" charset="0"/>
                <a:cs typeface="Calibri Regular" charset="0"/>
                <a:sym typeface="Shadows Into Light"/>
              </a:rPr>
              <a:t>Proof of Guarantee (Sketch)</a:t>
            </a:r>
            <a:endParaRPr lang="en-US" dirty="0"/>
          </a:p>
        </p:txBody>
      </p:sp>
      <p:sp>
        <p:nvSpPr>
          <p:cNvPr id="4" name="Shape 310"/>
          <p:cNvSpPr/>
          <p:nvPr/>
        </p:nvSpPr>
        <p:spPr>
          <a:xfrm>
            <a:off x="813979" y="1845721"/>
            <a:ext cx="7350600" cy="2373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" name="Shape 312"/>
          <p:cNvSpPr/>
          <p:nvPr/>
        </p:nvSpPr>
        <p:spPr>
          <a:xfrm>
            <a:off x="915554" y="1780921"/>
            <a:ext cx="2162100" cy="237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40"/>
              </a:spcBef>
              <a:buNone/>
            </a:pP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Thread 1</a:t>
            </a:r>
          </a:p>
          <a:p>
            <a:pPr marL="0" lvl="0" indent="0" rtl="0">
              <a:spcBef>
                <a:spcPts val="640"/>
              </a:spcBef>
              <a:buNone/>
            </a:pP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...</a:t>
            </a:r>
          </a:p>
          <a:p>
            <a:pPr marL="0" lvl="0" indent="0" rtl="0">
              <a:spcBef>
                <a:spcPts val="640"/>
              </a:spcBef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y: p = null;</a:t>
            </a:r>
            <a:b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...</a:t>
            </a:r>
          </a:p>
          <a:p>
            <a:pPr marL="0" lvl="0" indent="0" rtl="0">
              <a:spcBef>
                <a:spcPts val="640"/>
              </a:spcBef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...</a:t>
            </a:r>
          </a:p>
          <a:p>
            <a:pPr marL="0" lvl="0" indent="0" rtl="0">
              <a:spcBef>
                <a:spcPts val="640"/>
              </a:spcBef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...</a:t>
            </a:r>
          </a:p>
          <a:p>
            <a:pPr marL="342900" lvl="0" indent="-139700" rtl="0">
              <a:spcBef>
                <a:spcPts val="640"/>
              </a:spcBef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b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-US"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" name="Shape 313"/>
          <p:cNvCxnSpPr/>
          <p:nvPr/>
        </p:nvCxnSpPr>
        <p:spPr>
          <a:xfrm flipH="1">
            <a:off x="2771853" y="2493646"/>
            <a:ext cx="2752500" cy="403199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" name="Shape 314"/>
          <p:cNvCxnSpPr/>
          <p:nvPr/>
        </p:nvCxnSpPr>
        <p:spPr>
          <a:xfrm>
            <a:off x="2799679" y="3035796"/>
            <a:ext cx="2738699" cy="5421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" name="Shape 315"/>
          <p:cNvSpPr/>
          <p:nvPr/>
        </p:nvSpPr>
        <p:spPr>
          <a:xfrm>
            <a:off x="5346404" y="1820271"/>
            <a:ext cx="2855099" cy="239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40"/>
              </a:spcBef>
              <a:buNone/>
            </a:pPr>
            <a:r>
              <a:rPr lang="en-US" sz="2000" b="1">
                <a:latin typeface="Consolas"/>
                <a:ea typeface="Consolas"/>
                <a:cs typeface="Consolas"/>
                <a:sym typeface="Consolas"/>
              </a:rPr>
              <a:t> Thread 2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x: if (p != null)</a:t>
            </a:r>
            <a:b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...</a:t>
            </a:r>
          </a:p>
          <a:p>
            <a:pPr marL="0" lvl="0" indent="0" rtl="0">
              <a:spcBef>
                <a:spcPts val="640"/>
              </a:spcBef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...</a:t>
            </a:r>
          </a:p>
          <a:p>
            <a:pPr marL="0" lvl="0" indent="0" rtl="0">
              <a:spcBef>
                <a:spcPts val="640"/>
              </a:spcBef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z:   p.close();</a:t>
            </a:r>
          </a:p>
          <a:p>
            <a:pPr marL="0" lvl="0" indent="0" rtl="0">
              <a:spcBef>
                <a:spcPts val="640"/>
              </a:spcBef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b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-US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" name="Shape 316"/>
          <p:cNvCxnSpPr/>
          <p:nvPr/>
        </p:nvCxnSpPr>
        <p:spPr>
          <a:xfrm rot="10800000">
            <a:off x="3394929" y="2048945"/>
            <a:ext cx="0" cy="2017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0" name="Shape 317"/>
          <p:cNvCxnSpPr/>
          <p:nvPr/>
        </p:nvCxnSpPr>
        <p:spPr>
          <a:xfrm rot="10800000">
            <a:off x="5223779" y="2048771"/>
            <a:ext cx="0" cy="20462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11" name="Shape 318"/>
          <p:cNvSpPr/>
          <p:nvPr/>
        </p:nvSpPr>
        <p:spPr>
          <a:xfrm>
            <a:off x="3238079" y="1938046"/>
            <a:ext cx="341699" cy="286199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12" name="Shape 319"/>
          <p:cNvSpPr/>
          <p:nvPr/>
        </p:nvSpPr>
        <p:spPr>
          <a:xfrm>
            <a:off x="5066879" y="1938046"/>
            <a:ext cx="341699" cy="286199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3</a:t>
            </a:r>
          </a:p>
        </p:txBody>
      </p:sp>
      <p:sp>
        <p:nvSpPr>
          <p:cNvPr id="13" name="Shape 320"/>
          <p:cNvSpPr/>
          <p:nvPr/>
        </p:nvSpPr>
        <p:spPr>
          <a:xfrm>
            <a:off x="5066879" y="3004846"/>
            <a:ext cx="341699" cy="286199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14" name="Shape 321"/>
          <p:cNvSpPr txBox="1"/>
          <p:nvPr/>
        </p:nvSpPr>
        <p:spPr>
          <a:xfrm>
            <a:off x="342897" y="4714371"/>
            <a:ext cx="8474529" cy="17190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ea typeface="Calibri Regular" charset="0"/>
                <a:cs typeface="Calibri Regular" charset="0"/>
                <a:sym typeface="Shadows Into Light"/>
              </a:rPr>
              <a:t>Probability(choose correct initial thread priorities)</a:t>
            </a:r>
            <a:r>
              <a:rPr lang="en-US" sz="2400" dirty="0">
                <a:solidFill>
                  <a:srgbClr val="0000FF"/>
                </a:solidFill>
                <a:ea typeface="Calibri Regular" charset="0"/>
                <a:cs typeface="Calibri Regular" charset="0"/>
                <a:sym typeface="Shadows Into Light"/>
              </a:rPr>
              <a:t> &gt;= 1 / n</a:t>
            </a:r>
          </a:p>
          <a:p>
            <a:pPr lvl="0" rtl="0">
              <a:spcBef>
                <a:spcPts val="0"/>
              </a:spcBef>
              <a:buNone/>
            </a:pPr>
            <a:endParaRPr lang="en-US" sz="1000" dirty="0" smtClean="0">
              <a:solidFill>
                <a:schemeClr val="dk1"/>
              </a:solidFill>
              <a:ea typeface="Calibri Regular" charset="0"/>
              <a:cs typeface="Calibri Regular" charset="0"/>
              <a:sym typeface="Shadows Into Light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dk1"/>
                </a:solidFill>
                <a:ea typeface="Calibri Regular" charset="0"/>
                <a:cs typeface="Calibri Regular" charset="0"/>
                <a:sym typeface="Shadows Into Light"/>
              </a:rPr>
              <a:t>Probability(choose </a:t>
            </a:r>
            <a:r>
              <a:rPr lang="en-US" sz="2400" dirty="0">
                <a:solidFill>
                  <a:schemeClr val="dk1"/>
                </a:solidFill>
                <a:ea typeface="Calibri Regular" charset="0"/>
                <a:cs typeface="Calibri Regular" charset="0"/>
                <a:sym typeface="Shadows Into Light"/>
              </a:rPr>
              <a:t>correct step to switch thread priorities) </a:t>
            </a:r>
            <a:r>
              <a:rPr lang="en-US" sz="2400" dirty="0">
                <a:solidFill>
                  <a:srgbClr val="0000FF"/>
                </a:solidFill>
                <a:ea typeface="Calibri Regular" charset="0"/>
                <a:cs typeface="Calibri Regular" charset="0"/>
                <a:sym typeface="Shadows Into Light"/>
              </a:rPr>
              <a:t>&gt;= 1 / k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endParaRPr lang="en-US" sz="1000" dirty="0" smtClean="0">
              <a:solidFill>
                <a:schemeClr val="dk1"/>
              </a:solidFill>
              <a:ea typeface="Calibri Regular" charset="0"/>
              <a:cs typeface="Calibri Regular" charset="0"/>
              <a:sym typeface="Shadows Into Light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 sz="2400" dirty="0" smtClean="0">
                <a:solidFill>
                  <a:schemeClr val="dk1"/>
                </a:solidFill>
                <a:ea typeface="Calibri Regular" charset="0"/>
                <a:cs typeface="Calibri Regular" charset="0"/>
                <a:sym typeface="Shadows Into Light"/>
              </a:rPr>
              <a:t>Probability(triggering </a:t>
            </a:r>
            <a:r>
              <a:rPr lang="en-US" sz="2400" dirty="0">
                <a:solidFill>
                  <a:schemeClr val="dk1"/>
                </a:solidFill>
                <a:ea typeface="Calibri Regular" charset="0"/>
                <a:cs typeface="Calibri Regular" charset="0"/>
                <a:sym typeface="Shadows Into Light"/>
              </a:rPr>
              <a:t>bug)</a:t>
            </a:r>
            <a:r>
              <a:rPr lang="en-US" sz="2400" dirty="0">
                <a:solidFill>
                  <a:srgbClr val="0000FF"/>
                </a:solidFill>
                <a:ea typeface="Calibri Regular" charset="0"/>
                <a:cs typeface="Calibri Regular" charset="0"/>
                <a:sym typeface="Shadows Into Light"/>
              </a:rPr>
              <a:t> &gt;= 1 / (</a:t>
            </a:r>
            <a:r>
              <a:rPr lang="en-US" sz="2400" dirty="0" err="1">
                <a:solidFill>
                  <a:srgbClr val="0000FF"/>
                </a:solidFill>
                <a:ea typeface="Calibri Regular" charset="0"/>
                <a:cs typeface="Calibri Regular" charset="0"/>
                <a:sym typeface="Shadows Into Light"/>
              </a:rPr>
              <a:t>nk</a:t>
            </a:r>
            <a:r>
              <a:rPr lang="en-US" sz="2400" dirty="0">
                <a:solidFill>
                  <a:srgbClr val="0000FF"/>
                </a:solidFill>
                <a:ea typeface="Calibri Regular" charset="0"/>
                <a:cs typeface="Calibri Regular" charset="0"/>
                <a:sym typeface="Shadows Into Light"/>
              </a:rPr>
              <a:t>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 dirty="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45192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Regular" charset="0"/>
                <a:cs typeface="Calibri Regular" charset="0"/>
                <a:sym typeface="Shadows Into Light"/>
              </a:rPr>
              <a:t>Proof of Guarantee (Sketch)</a:t>
            </a:r>
            <a:endParaRPr lang="en-US" dirty="0"/>
          </a:p>
        </p:txBody>
      </p:sp>
      <p:sp>
        <p:nvSpPr>
          <p:cNvPr id="4" name="Shape 310"/>
          <p:cNvSpPr/>
          <p:nvPr/>
        </p:nvSpPr>
        <p:spPr>
          <a:xfrm>
            <a:off x="813979" y="1845721"/>
            <a:ext cx="7350600" cy="2373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" name="Shape 312"/>
          <p:cNvSpPr/>
          <p:nvPr/>
        </p:nvSpPr>
        <p:spPr>
          <a:xfrm>
            <a:off x="915554" y="1780921"/>
            <a:ext cx="2162100" cy="237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40"/>
              </a:spcBef>
              <a:buNone/>
            </a:pP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Thread 1</a:t>
            </a:r>
          </a:p>
          <a:p>
            <a:pPr marL="0" lvl="0" indent="0" rtl="0">
              <a:spcBef>
                <a:spcPts val="640"/>
              </a:spcBef>
              <a:buNone/>
            </a:pP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...</a:t>
            </a:r>
          </a:p>
          <a:p>
            <a:pPr marL="0" lvl="0" indent="0" rtl="0">
              <a:spcBef>
                <a:spcPts val="640"/>
              </a:spcBef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y: p = null;</a:t>
            </a:r>
            <a:b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...</a:t>
            </a:r>
          </a:p>
          <a:p>
            <a:pPr marL="0" lvl="0" indent="0" rtl="0">
              <a:spcBef>
                <a:spcPts val="640"/>
              </a:spcBef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...</a:t>
            </a:r>
          </a:p>
          <a:p>
            <a:pPr marL="0" lvl="0" indent="0" rtl="0">
              <a:spcBef>
                <a:spcPts val="640"/>
              </a:spcBef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...</a:t>
            </a:r>
          </a:p>
          <a:p>
            <a:pPr marL="342900" lvl="0" indent="-139700" rtl="0">
              <a:spcBef>
                <a:spcPts val="640"/>
              </a:spcBef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b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-US"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" name="Shape 313"/>
          <p:cNvCxnSpPr/>
          <p:nvPr/>
        </p:nvCxnSpPr>
        <p:spPr>
          <a:xfrm flipH="1">
            <a:off x="2771853" y="2493646"/>
            <a:ext cx="2752500" cy="403199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" name="Shape 314"/>
          <p:cNvCxnSpPr/>
          <p:nvPr/>
        </p:nvCxnSpPr>
        <p:spPr>
          <a:xfrm>
            <a:off x="2799679" y="3035796"/>
            <a:ext cx="2738699" cy="5421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" name="Shape 315"/>
          <p:cNvSpPr/>
          <p:nvPr/>
        </p:nvSpPr>
        <p:spPr>
          <a:xfrm>
            <a:off x="5346404" y="1820271"/>
            <a:ext cx="2855099" cy="239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40"/>
              </a:spcBef>
              <a:buNone/>
            </a:pPr>
            <a:r>
              <a:rPr lang="en-US" sz="2000" b="1">
                <a:latin typeface="Consolas"/>
                <a:ea typeface="Consolas"/>
                <a:cs typeface="Consolas"/>
                <a:sym typeface="Consolas"/>
              </a:rPr>
              <a:t> Thread 2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x: if (p != null)</a:t>
            </a:r>
            <a:b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...</a:t>
            </a:r>
          </a:p>
          <a:p>
            <a:pPr marL="0" lvl="0" indent="0" rtl="0">
              <a:spcBef>
                <a:spcPts val="640"/>
              </a:spcBef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...</a:t>
            </a:r>
          </a:p>
          <a:p>
            <a:pPr marL="0" lvl="0" indent="0" rtl="0">
              <a:spcBef>
                <a:spcPts val="640"/>
              </a:spcBef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z:   p.close();</a:t>
            </a:r>
          </a:p>
          <a:p>
            <a:pPr marL="0" lvl="0" indent="0" rtl="0">
              <a:spcBef>
                <a:spcPts val="640"/>
              </a:spcBef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b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-US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" name="Shape 316"/>
          <p:cNvCxnSpPr/>
          <p:nvPr/>
        </p:nvCxnSpPr>
        <p:spPr>
          <a:xfrm rot="10800000">
            <a:off x="3394929" y="2048945"/>
            <a:ext cx="0" cy="2017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0" name="Shape 317"/>
          <p:cNvCxnSpPr/>
          <p:nvPr/>
        </p:nvCxnSpPr>
        <p:spPr>
          <a:xfrm rot="10800000">
            <a:off x="5223779" y="2048771"/>
            <a:ext cx="0" cy="20462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11" name="Shape 318"/>
          <p:cNvSpPr/>
          <p:nvPr/>
        </p:nvSpPr>
        <p:spPr>
          <a:xfrm>
            <a:off x="3238079" y="1938046"/>
            <a:ext cx="341699" cy="286199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2</a:t>
            </a:r>
          </a:p>
        </p:txBody>
      </p:sp>
      <p:sp>
        <p:nvSpPr>
          <p:cNvPr id="12" name="Shape 319"/>
          <p:cNvSpPr/>
          <p:nvPr/>
        </p:nvSpPr>
        <p:spPr>
          <a:xfrm>
            <a:off x="5066879" y="1938046"/>
            <a:ext cx="341699" cy="286199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3</a:t>
            </a:r>
          </a:p>
        </p:txBody>
      </p:sp>
      <p:sp>
        <p:nvSpPr>
          <p:cNvPr id="13" name="Shape 320"/>
          <p:cNvSpPr/>
          <p:nvPr/>
        </p:nvSpPr>
        <p:spPr>
          <a:xfrm>
            <a:off x="5066879" y="3004846"/>
            <a:ext cx="341699" cy="286199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1</a:t>
            </a:r>
          </a:p>
        </p:txBody>
      </p:sp>
      <p:sp>
        <p:nvSpPr>
          <p:cNvPr id="14" name="Shape 321"/>
          <p:cNvSpPr txBox="1"/>
          <p:nvPr/>
        </p:nvSpPr>
        <p:spPr>
          <a:xfrm>
            <a:off x="342897" y="4714371"/>
            <a:ext cx="8474529" cy="17190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ea typeface="Calibri Regular" charset="0"/>
                <a:cs typeface="Calibri Regular" charset="0"/>
                <a:sym typeface="Shadows Into Light"/>
              </a:rPr>
              <a:t>Probability(choose correct initial thread priorities)</a:t>
            </a:r>
            <a:r>
              <a:rPr lang="en-US" sz="2400" dirty="0">
                <a:solidFill>
                  <a:srgbClr val="0000FF"/>
                </a:solidFill>
                <a:ea typeface="Calibri Regular" charset="0"/>
                <a:cs typeface="Calibri Regular" charset="0"/>
                <a:sym typeface="Shadows Into Light"/>
              </a:rPr>
              <a:t> &gt;= 1 / n</a:t>
            </a:r>
          </a:p>
          <a:p>
            <a:pPr lvl="0" rtl="0">
              <a:spcBef>
                <a:spcPts val="0"/>
              </a:spcBef>
              <a:buNone/>
            </a:pPr>
            <a:endParaRPr lang="en-US" sz="1000" dirty="0" smtClean="0">
              <a:solidFill>
                <a:schemeClr val="dk1"/>
              </a:solidFill>
              <a:ea typeface="Calibri Regular" charset="0"/>
              <a:cs typeface="Calibri Regular" charset="0"/>
              <a:sym typeface="Shadows Into Light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dk1"/>
                </a:solidFill>
                <a:ea typeface="Calibri Regular" charset="0"/>
                <a:cs typeface="Calibri Regular" charset="0"/>
                <a:sym typeface="Shadows Into Light"/>
              </a:rPr>
              <a:t>Probability(choose </a:t>
            </a:r>
            <a:r>
              <a:rPr lang="en-US" sz="2400" dirty="0">
                <a:solidFill>
                  <a:schemeClr val="dk1"/>
                </a:solidFill>
                <a:ea typeface="Calibri Regular" charset="0"/>
                <a:cs typeface="Calibri Regular" charset="0"/>
                <a:sym typeface="Shadows Into Light"/>
              </a:rPr>
              <a:t>correct step to switch thread priorities) </a:t>
            </a:r>
            <a:r>
              <a:rPr lang="en-US" sz="2400" dirty="0">
                <a:solidFill>
                  <a:srgbClr val="0000FF"/>
                </a:solidFill>
                <a:ea typeface="Calibri Regular" charset="0"/>
                <a:cs typeface="Calibri Regular" charset="0"/>
                <a:sym typeface="Shadows Into Light"/>
              </a:rPr>
              <a:t>&gt;= 1 / k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endParaRPr lang="en-US" sz="1000" dirty="0" smtClean="0">
              <a:solidFill>
                <a:schemeClr val="dk1"/>
              </a:solidFill>
              <a:ea typeface="Calibri Regular" charset="0"/>
              <a:cs typeface="Calibri Regular" charset="0"/>
              <a:sym typeface="Shadows Into Light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 sz="2400" dirty="0" smtClean="0">
                <a:solidFill>
                  <a:schemeClr val="dk1"/>
                </a:solidFill>
                <a:ea typeface="Calibri Regular" charset="0"/>
                <a:cs typeface="Calibri Regular" charset="0"/>
                <a:sym typeface="Shadows Into Light"/>
              </a:rPr>
              <a:t>Probability(triggering </a:t>
            </a:r>
            <a:r>
              <a:rPr lang="en-US" sz="2400" dirty="0">
                <a:solidFill>
                  <a:schemeClr val="dk1"/>
                </a:solidFill>
                <a:ea typeface="Calibri Regular" charset="0"/>
                <a:cs typeface="Calibri Regular" charset="0"/>
                <a:sym typeface="Shadows Into Light"/>
              </a:rPr>
              <a:t>bug)</a:t>
            </a:r>
            <a:r>
              <a:rPr lang="en-US" sz="2400" dirty="0">
                <a:solidFill>
                  <a:srgbClr val="0000FF"/>
                </a:solidFill>
                <a:ea typeface="Calibri Regular" charset="0"/>
                <a:cs typeface="Calibri Regular" charset="0"/>
                <a:sym typeface="Shadows Into Light"/>
              </a:rPr>
              <a:t> &gt;= 1 / (</a:t>
            </a:r>
            <a:r>
              <a:rPr lang="en-US" sz="2400" dirty="0" err="1">
                <a:solidFill>
                  <a:srgbClr val="0000FF"/>
                </a:solidFill>
                <a:ea typeface="Calibri Regular" charset="0"/>
                <a:cs typeface="Calibri Regular" charset="0"/>
                <a:sym typeface="Shadows Into Light"/>
              </a:rPr>
              <a:t>nk</a:t>
            </a:r>
            <a:r>
              <a:rPr lang="en-US" sz="2400" dirty="0">
                <a:solidFill>
                  <a:srgbClr val="0000FF"/>
                </a:solidFill>
                <a:ea typeface="Calibri Regular" charset="0"/>
                <a:cs typeface="Calibri Regular" charset="0"/>
                <a:sym typeface="Shadows Into Light"/>
              </a:rPr>
              <a:t>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 dirty="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76043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Calibri Regular" charset="0"/>
                <a:cs typeface="Calibri Regular" charset="0"/>
                <a:sym typeface="Shadows Into Light"/>
              </a:rPr>
              <a:t>Measured vs. Worst-Case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1" y="1534884"/>
            <a:ext cx="8605163" cy="4767943"/>
          </a:xfrm>
        </p:spPr>
        <p:txBody>
          <a:bodyPr>
            <a:normAutofit/>
          </a:bodyPr>
          <a:lstStyle/>
          <a:p>
            <a:r>
              <a:rPr lang="en-US" sz="3000" dirty="0"/>
              <a:t>Worst-case guarantee is for hardest-to-find bug of given </a:t>
            </a:r>
            <a:r>
              <a:rPr lang="en-US" sz="3000" dirty="0" smtClean="0"/>
              <a:t>depth</a:t>
            </a:r>
            <a:br>
              <a:rPr lang="en-US" sz="3000" dirty="0" smtClean="0"/>
            </a:br>
            <a:endParaRPr lang="en-US" sz="1000" dirty="0"/>
          </a:p>
          <a:p>
            <a:r>
              <a:rPr lang="en-US" sz="3000" dirty="0"/>
              <a:t>If bugs can be found in multiple ways, probabilities add up!</a:t>
            </a:r>
          </a:p>
          <a:p>
            <a:endParaRPr lang="en-US" sz="1000" dirty="0" smtClean="0"/>
          </a:p>
          <a:p>
            <a:r>
              <a:rPr lang="en-US" sz="3000" dirty="0" smtClean="0"/>
              <a:t>Increasing </a:t>
            </a:r>
            <a:r>
              <a:rPr lang="en-US" sz="3000" dirty="0"/>
              <a:t>number </a:t>
            </a:r>
            <a:r>
              <a:rPr lang="en-US" sz="3000" dirty="0" smtClean="0"/>
              <a:t>of</a:t>
            </a:r>
            <a:br>
              <a:rPr lang="en-US" sz="3000" dirty="0" smtClean="0"/>
            </a:br>
            <a:r>
              <a:rPr lang="en-US" sz="3000" dirty="0" smtClean="0"/>
              <a:t>threads helps</a:t>
            </a:r>
          </a:p>
          <a:p>
            <a:pPr lvl="1"/>
            <a:r>
              <a:rPr lang="en-US" dirty="0" smtClean="0"/>
              <a:t>Leads </a:t>
            </a:r>
            <a:r>
              <a:rPr lang="en-US" dirty="0"/>
              <a:t>to more ways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triggering a bug</a:t>
            </a:r>
          </a:p>
        </p:txBody>
      </p:sp>
      <p:pic>
        <p:nvPicPr>
          <p:cNvPr id="4" name="Shape 3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9676" y="3429000"/>
            <a:ext cx="4877368" cy="28738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19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Regular" charset="0"/>
                <a:cs typeface="Calibri Regular" charset="0"/>
                <a:sym typeface="Shadows Into Light"/>
              </a:rPr>
              <a:t>The Infinite Monkey Theorem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0444" y="1632858"/>
            <a:ext cx="3631273" cy="40168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“A monkey hitting keys</a:t>
            </a:r>
            <a:br>
              <a:rPr lang="en-US" sz="2800" dirty="0"/>
            </a:br>
            <a:r>
              <a:rPr lang="en-US" sz="2800" dirty="0"/>
              <a:t>at random on a</a:t>
            </a:r>
            <a:br>
              <a:rPr lang="en-US" sz="2800" dirty="0"/>
            </a:br>
            <a:r>
              <a:rPr lang="en-US" sz="2800" dirty="0"/>
              <a:t>typewriter keyboard</a:t>
            </a:r>
            <a:br>
              <a:rPr lang="en-US" sz="2800" dirty="0"/>
            </a:br>
            <a:r>
              <a:rPr lang="en-US" sz="2800" dirty="0"/>
              <a:t>will produce any given text, such as </a:t>
            </a:r>
            <a:r>
              <a:rPr lang="en-US" sz="2800" dirty="0" smtClean="0"/>
              <a:t>the</a:t>
            </a:r>
            <a:br>
              <a:rPr lang="en-US" sz="2800" dirty="0" smtClean="0"/>
            </a:br>
            <a:r>
              <a:rPr lang="en-US" sz="2800" dirty="0" smtClean="0"/>
              <a:t>complete </a:t>
            </a:r>
            <a:r>
              <a:rPr lang="en-US" sz="2800" dirty="0"/>
              <a:t>works of Shakespeare, with probability </a:t>
            </a:r>
            <a:r>
              <a:rPr lang="en-US" sz="2800" dirty="0" smtClean="0"/>
              <a:t>approaching</a:t>
            </a:r>
            <a:br>
              <a:rPr lang="en-US" sz="2800" dirty="0" smtClean="0"/>
            </a:br>
            <a:r>
              <a:rPr lang="en-US" sz="2800" dirty="0" smtClean="0"/>
              <a:t>1 </a:t>
            </a:r>
            <a:r>
              <a:rPr lang="en-US" sz="2800" dirty="0"/>
              <a:t>as time increases</a:t>
            </a:r>
            <a:r>
              <a:rPr lang="en-US" sz="2800" dirty="0" smtClean="0"/>
              <a:t>.”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5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7033" y="1864814"/>
            <a:ext cx="4722425" cy="33435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17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Cuzz</a:t>
            </a:r>
            <a:r>
              <a:rPr lang="en-US" dirty="0" smtClean="0"/>
              <a:t> 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42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Measure bug-finding probability of stress testing vs. </a:t>
            </a:r>
            <a:r>
              <a:rPr lang="en-US" dirty="0" err="1" smtClean="0"/>
              <a:t>Cuzz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Without </a:t>
            </a:r>
            <a:r>
              <a:rPr lang="en-US" dirty="0" err="1"/>
              <a:t>Cuzz</a:t>
            </a:r>
            <a:r>
              <a:rPr lang="en-US" dirty="0"/>
              <a:t>:   1 Fail in 238,820 </a:t>
            </a:r>
            <a:r>
              <a:rPr lang="en-US" dirty="0" smtClean="0"/>
              <a:t>runs</a:t>
            </a:r>
          </a:p>
          <a:p>
            <a:pPr lvl="1"/>
            <a:r>
              <a:rPr lang="en-US" dirty="0" smtClean="0"/>
              <a:t>ratio </a:t>
            </a:r>
            <a:r>
              <a:rPr lang="en-US" dirty="0"/>
              <a:t>= 0.000004187</a:t>
            </a:r>
          </a:p>
          <a:p>
            <a:r>
              <a:rPr lang="en-US" dirty="0"/>
              <a:t>With </a:t>
            </a:r>
            <a:r>
              <a:rPr lang="en-US" dirty="0" err="1"/>
              <a:t>Cuzz</a:t>
            </a:r>
            <a:r>
              <a:rPr lang="en-US" dirty="0"/>
              <a:t>:   12 Fails in 320 </a:t>
            </a:r>
            <a:r>
              <a:rPr lang="en-US" dirty="0" smtClean="0"/>
              <a:t>runs</a:t>
            </a:r>
          </a:p>
          <a:p>
            <a:pPr lvl="1"/>
            <a:r>
              <a:rPr lang="en-US" dirty="0" smtClean="0"/>
              <a:t>ratio </a:t>
            </a:r>
            <a:r>
              <a:rPr lang="en-US" dirty="0"/>
              <a:t>= 0.0375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000" dirty="0"/>
              <a:t>1 day of stress testing = 11 seconds of </a:t>
            </a:r>
            <a:r>
              <a:rPr lang="en-US" sz="3000" dirty="0" err="1"/>
              <a:t>Cuzz</a:t>
            </a:r>
            <a:r>
              <a:rPr lang="en-US" sz="3000" dirty="0"/>
              <a:t> testing</a:t>
            </a:r>
            <a:r>
              <a:rPr lang="en-US" sz="3000" dirty="0" smtClean="0"/>
              <a:t>!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5722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Calibri Regular" charset="0"/>
                <a:cs typeface="Calibri Regular" charset="0"/>
                <a:sym typeface="Shadows Into Light"/>
              </a:rPr>
              <a:t>Cuzz</a:t>
            </a:r>
            <a:r>
              <a:rPr lang="en-US" dirty="0">
                <a:ea typeface="Calibri Regular" charset="0"/>
                <a:cs typeface="Calibri Regular" charset="0"/>
                <a:sym typeface="Shadows Into Light"/>
              </a:rPr>
              <a:t>: Key 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186" cy="4525963"/>
          </a:xfrm>
        </p:spPr>
        <p:txBody>
          <a:bodyPr>
            <a:normAutofit/>
          </a:bodyPr>
          <a:lstStyle/>
          <a:p>
            <a:r>
              <a:rPr lang="en-US" sz="2700" dirty="0"/>
              <a:t>Bug depth: useful metric for concurrency testing efforts</a:t>
            </a:r>
          </a:p>
          <a:p>
            <a:endParaRPr lang="en-US" sz="2700" dirty="0" smtClean="0"/>
          </a:p>
          <a:p>
            <a:r>
              <a:rPr lang="en-US" sz="2700" dirty="0" smtClean="0"/>
              <a:t>Systematic </a:t>
            </a:r>
            <a:r>
              <a:rPr lang="en-US" sz="2700" dirty="0"/>
              <a:t>randomization improves concurrency testing</a:t>
            </a:r>
          </a:p>
          <a:p>
            <a:endParaRPr lang="en-US" sz="2700" dirty="0" smtClean="0"/>
          </a:p>
          <a:p>
            <a:r>
              <a:rPr lang="en-US" sz="2700" dirty="0" smtClean="0"/>
              <a:t>Whatever </a:t>
            </a:r>
            <a:r>
              <a:rPr lang="en-US" sz="2700" dirty="0"/>
              <a:t>stress testing can do, </a:t>
            </a:r>
            <a:r>
              <a:rPr lang="en-US" sz="2700" dirty="0" err="1"/>
              <a:t>Cuzz</a:t>
            </a:r>
            <a:r>
              <a:rPr lang="en-US" sz="2700" dirty="0"/>
              <a:t> can do better</a:t>
            </a:r>
          </a:p>
          <a:p>
            <a:pPr lvl="1"/>
            <a:r>
              <a:rPr lang="en-US" sz="2600" dirty="0"/>
              <a:t>Effective in flushing out bugs with existing tests</a:t>
            </a:r>
          </a:p>
          <a:p>
            <a:pPr lvl="1"/>
            <a:r>
              <a:rPr lang="en-US" sz="2600" dirty="0"/>
              <a:t>Scales to large number of threads, long-running tests</a:t>
            </a:r>
          </a:p>
          <a:p>
            <a:pPr lvl="1"/>
            <a:r>
              <a:rPr lang="en-US" sz="2600" dirty="0"/>
              <a:t>Low adoption barrier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0101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Regular" charset="0"/>
                <a:cs typeface="Calibri Regular" charset="0"/>
                <a:sym typeface="Shadows Into Light"/>
              </a:rPr>
              <a:t>Random Testing: Pros and Cons</a:t>
            </a:r>
            <a:endParaRPr lang="en-US" dirty="0"/>
          </a:p>
        </p:txBody>
      </p:sp>
      <p:sp>
        <p:nvSpPr>
          <p:cNvPr id="4" name="Shape 350"/>
          <p:cNvSpPr txBox="1"/>
          <p:nvPr/>
        </p:nvSpPr>
        <p:spPr>
          <a:xfrm>
            <a:off x="849091" y="1746665"/>
            <a:ext cx="7723411" cy="45724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tx1"/>
                </a:solidFill>
                <a:ea typeface="Calibri Regular" charset="0"/>
                <a:cs typeface="Calibri Regular" charset="0"/>
                <a:sym typeface="Shadows Into Light"/>
              </a:rPr>
              <a:t>Pros</a:t>
            </a:r>
            <a:r>
              <a:rPr lang="en-US" sz="2800" dirty="0" smtClean="0">
                <a:solidFill>
                  <a:schemeClr val="tx1"/>
                </a:solidFill>
                <a:ea typeface="Calibri Regular" charset="0"/>
                <a:cs typeface="Calibri Regular" charset="0"/>
                <a:sym typeface="Shadows Into Light"/>
              </a:rPr>
              <a:t>:</a:t>
            </a:r>
          </a:p>
          <a:p>
            <a:pPr marL="9144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ea typeface="Calibri Regular" charset="0"/>
                <a:cs typeface="Calibri Regular" charset="0"/>
                <a:sym typeface="Shadows Into Light"/>
              </a:rPr>
              <a:t>Easy </a:t>
            </a:r>
            <a:r>
              <a:rPr lang="en-US" sz="2800" dirty="0">
                <a:solidFill>
                  <a:schemeClr val="tx1"/>
                </a:solidFill>
                <a:ea typeface="Calibri Regular" charset="0"/>
                <a:cs typeface="Calibri Regular" charset="0"/>
                <a:sym typeface="Shadows Into Light"/>
              </a:rPr>
              <a:t>to implement</a:t>
            </a:r>
          </a:p>
          <a:p>
            <a:pPr marL="9144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  <a:ea typeface="Calibri Regular" charset="0"/>
                <a:cs typeface="Calibri Regular" charset="0"/>
                <a:sym typeface="Shadows Into Light"/>
              </a:rPr>
              <a:t>Provably good coverage given enough tests</a:t>
            </a:r>
          </a:p>
          <a:p>
            <a:pPr marL="9144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  <a:ea typeface="Calibri Regular" charset="0"/>
                <a:cs typeface="Calibri Regular" charset="0"/>
                <a:sym typeface="Shadows Into Light"/>
              </a:rPr>
              <a:t>Can work with programs in any format</a:t>
            </a:r>
          </a:p>
          <a:p>
            <a:pPr marL="8763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  <a:ea typeface="Calibri Regular" charset="0"/>
                <a:cs typeface="Calibri Regular" charset="0"/>
                <a:sym typeface="Shadows Into Light"/>
              </a:rPr>
              <a:t>Appealing for finding security vulnerabilities</a:t>
            </a:r>
          </a:p>
          <a:p>
            <a:pPr lvl="0" rtl="0">
              <a:spcBef>
                <a:spcPts val="0"/>
              </a:spcBef>
              <a:buNone/>
            </a:pPr>
            <a:endParaRPr sz="2800" dirty="0">
              <a:solidFill>
                <a:schemeClr val="tx1"/>
              </a:solidFill>
              <a:ea typeface="Calibri Regular" charset="0"/>
              <a:cs typeface="Calibri Regular" charset="0"/>
              <a:sym typeface="Shadows Into Light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800" dirty="0">
                <a:solidFill>
                  <a:schemeClr val="tx1"/>
                </a:solidFill>
                <a:ea typeface="Calibri Regular" charset="0"/>
                <a:cs typeface="Calibri Regular" charset="0"/>
                <a:sym typeface="Shadows Into Light"/>
              </a:rPr>
              <a:t>Cons:</a:t>
            </a:r>
          </a:p>
          <a:p>
            <a:pPr marL="8763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  <a:ea typeface="Calibri Regular" charset="0"/>
                <a:cs typeface="Calibri Regular" charset="0"/>
                <a:sym typeface="Shadows Into Light"/>
              </a:rPr>
              <a:t>Inefficient test suite</a:t>
            </a:r>
          </a:p>
          <a:p>
            <a:pPr marL="8763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  <a:ea typeface="Calibri Regular" charset="0"/>
                <a:cs typeface="Calibri Regular" charset="0"/>
                <a:sym typeface="Shadows Into Light"/>
              </a:rPr>
              <a:t>Might find bugs that are unimportant</a:t>
            </a:r>
          </a:p>
          <a:p>
            <a:pPr marL="8763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  <a:ea typeface="Calibri Regular" charset="0"/>
                <a:cs typeface="Calibri Regular" charset="0"/>
                <a:sym typeface="Shadows Into Light"/>
              </a:rPr>
              <a:t>Poor coverage</a:t>
            </a:r>
          </a:p>
        </p:txBody>
      </p:sp>
    </p:spTree>
    <p:extLst>
      <p:ext uri="{BB962C8B-B14F-4D97-AF65-F5344CB8AC3E}">
        <p14:creationId xmlns:p14="http://schemas.microsoft.com/office/powerpoint/2010/main" val="97219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Coverage of Random Testing</a:t>
            </a:r>
            <a:endParaRPr lang="en-US" dirty="0"/>
          </a:p>
        </p:txBody>
      </p:sp>
      <p:sp>
        <p:nvSpPr>
          <p:cNvPr id="5" name="Shape 357"/>
          <p:cNvSpPr txBox="1"/>
          <p:nvPr/>
        </p:nvSpPr>
        <p:spPr>
          <a:xfrm>
            <a:off x="457200" y="4088880"/>
            <a:ext cx="8229600" cy="1940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5207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sz="2600" dirty="0">
                <a:latin typeface="Calibri Regular" charset="0"/>
                <a:ea typeface="Calibri Regular" charset="0"/>
                <a:cs typeface="Calibri Regular" charset="0"/>
                <a:sym typeface="Shadows Into Light"/>
              </a:rPr>
              <a:t>The </a:t>
            </a:r>
            <a:r>
              <a:rPr lang="en-US" sz="2600" dirty="0" err="1">
                <a:latin typeface="Calibri Regular" charset="0"/>
                <a:ea typeface="Calibri Regular" charset="0"/>
                <a:cs typeface="Calibri Regular" charset="0"/>
                <a:sym typeface="Shadows Into Light"/>
              </a:rPr>
              <a:t>lexer</a:t>
            </a:r>
            <a:r>
              <a:rPr lang="en-US" sz="2600" dirty="0">
                <a:latin typeface="Calibri Regular" charset="0"/>
                <a:ea typeface="Calibri Regular" charset="0"/>
                <a:cs typeface="Calibri Regular" charset="0"/>
                <a:sym typeface="Shadows Into Light"/>
              </a:rPr>
              <a:t> is very heavily tested by random inputs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latin typeface="Calibri Regular" charset="0"/>
              <a:ea typeface="Calibri Regular" charset="0"/>
              <a:cs typeface="Calibri Regular" charset="0"/>
              <a:sym typeface="Shadows Into Light"/>
            </a:endParaRPr>
          </a:p>
          <a:p>
            <a:pPr marL="5207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charset="0"/>
              <a:buChar char="•"/>
            </a:pPr>
            <a:r>
              <a:rPr lang="en-US" sz="2600" dirty="0">
                <a:latin typeface="Calibri Regular" charset="0"/>
                <a:ea typeface="Calibri Regular" charset="0"/>
                <a:cs typeface="Calibri Regular" charset="0"/>
                <a:sym typeface="Shadows Into Light"/>
              </a:rPr>
              <a:t>But testing of later stages is much less efficient</a:t>
            </a:r>
          </a:p>
        </p:txBody>
      </p:sp>
      <p:sp>
        <p:nvSpPr>
          <p:cNvPr id="6" name="Shape 358"/>
          <p:cNvSpPr/>
          <p:nvPr/>
        </p:nvSpPr>
        <p:spPr>
          <a:xfrm>
            <a:off x="230225" y="2575639"/>
            <a:ext cx="1265436" cy="1059803"/>
          </a:xfrm>
          <a:prstGeom prst="cloud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Fuzz</a:t>
            </a:r>
          </a:p>
        </p:txBody>
      </p:sp>
      <p:sp>
        <p:nvSpPr>
          <p:cNvPr id="7" name="Shape 359"/>
          <p:cNvSpPr/>
          <p:nvPr/>
        </p:nvSpPr>
        <p:spPr>
          <a:xfrm>
            <a:off x="1619075" y="2797114"/>
            <a:ext cx="789000" cy="5879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" name="Shape 360"/>
          <p:cNvSpPr/>
          <p:nvPr/>
        </p:nvSpPr>
        <p:spPr>
          <a:xfrm>
            <a:off x="2468187" y="2807339"/>
            <a:ext cx="1444200" cy="596399"/>
          </a:xfrm>
          <a:prstGeom prst="rect">
            <a:avLst/>
          </a:prstGeom>
          <a:solidFill>
            <a:srgbClr val="99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Lexer</a:t>
            </a:r>
          </a:p>
        </p:txBody>
      </p:sp>
      <p:sp>
        <p:nvSpPr>
          <p:cNvPr id="9" name="Shape 361"/>
          <p:cNvSpPr/>
          <p:nvPr/>
        </p:nvSpPr>
        <p:spPr>
          <a:xfrm>
            <a:off x="4884925" y="2792901"/>
            <a:ext cx="1444200" cy="596399"/>
          </a:xfrm>
          <a:prstGeom prst="rect">
            <a:avLst/>
          </a:prstGeom>
          <a:solidFill>
            <a:srgbClr val="99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Parser</a:t>
            </a:r>
          </a:p>
        </p:txBody>
      </p:sp>
      <p:sp>
        <p:nvSpPr>
          <p:cNvPr id="10" name="Shape 362"/>
          <p:cNvSpPr/>
          <p:nvPr/>
        </p:nvSpPr>
        <p:spPr>
          <a:xfrm>
            <a:off x="7275625" y="2792914"/>
            <a:ext cx="1444200" cy="596399"/>
          </a:xfrm>
          <a:prstGeom prst="rect">
            <a:avLst/>
          </a:prstGeom>
          <a:solidFill>
            <a:srgbClr val="99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Backend</a:t>
            </a:r>
          </a:p>
        </p:txBody>
      </p:sp>
      <p:sp>
        <p:nvSpPr>
          <p:cNvPr id="11" name="Shape 363"/>
          <p:cNvSpPr/>
          <p:nvPr/>
        </p:nvSpPr>
        <p:spPr>
          <a:xfrm>
            <a:off x="6407875" y="3018364"/>
            <a:ext cx="789000" cy="14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364"/>
          <p:cNvSpPr/>
          <p:nvPr/>
        </p:nvSpPr>
        <p:spPr>
          <a:xfrm>
            <a:off x="4004162" y="2884114"/>
            <a:ext cx="789000" cy="4139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365"/>
          <p:cNvSpPr/>
          <p:nvPr/>
        </p:nvSpPr>
        <p:spPr>
          <a:xfrm>
            <a:off x="1641425" y="2236714"/>
            <a:ext cx="707099" cy="483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100%</a:t>
            </a:r>
          </a:p>
        </p:txBody>
      </p:sp>
      <p:sp>
        <p:nvSpPr>
          <p:cNvPr id="14" name="Shape 366"/>
          <p:cNvSpPr/>
          <p:nvPr/>
        </p:nvSpPr>
        <p:spPr>
          <a:xfrm>
            <a:off x="4045125" y="2236714"/>
            <a:ext cx="707099" cy="483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0.1%</a:t>
            </a:r>
          </a:p>
        </p:txBody>
      </p:sp>
      <p:sp>
        <p:nvSpPr>
          <p:cNvPr id="15" name="Shape 367"/>
          <p:cNvSpPr/>
          <p:nvPr/>
        </p:nvSpPr>
        <p:spPr>
          <a:xfrm>
            <a:off x="6329125" y="2236714"/>
            <a:ext cx="1067718" cy="483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0.0001%</a:t>
            </a:r>
          </a:p>
        </p:txBody>
      </p:sp>
    </p:spTree>
    <p:extLst>
      <p:ext uri="{BB962C8B-B14F-4D97-AF65-F5344CB8AC3E}">
        <p14:creationId xmlns:p14="http://schemas.microsoft.com/office/powerpoint/2010/main" val="172170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We Learned?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8555"/>
            <a:ext cx="8229600" cy="47679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500" dirty="0">
                <a:solidFill>
                  <a:srgbClr val="7030A0"/>
                </a:solidFill>
              </a:rPr>
              <a:t>Random testing:</a:t>
            </a:r>
          </a:p>
          <a:p>
            <a:endParaRPr lang="en-US" sz="2200" dirty="0"/>
          </a:p>
          <a:p>
            <a:r>
              <a:rPr lang="en-US" dirty="0"/>
              <a:t>Is effective for testing security, mobile </a:t>
            </a:r>
            <a:r>
              <a:rPr lang="en-US" dirty="0" smtClean="0"/>
              <a:t>apps,</a:t>
            </a:r>
            <a:br>
              <a:rPr lang="en-US" dirty="0" smtClean="0"/>
            </a:br>
            <a:r>
              <a:rPr lang="en-US" dirty="0" smtClean="0"/>
              <a:t>and concurrency</a:t>
            </a:r>
            <a:r>
              <a:rPr lang="en-US" sz="3000" dirty="0" smtClean="0"/>
              <a:t/>
            </a:r>
            <a:br>
              <a:rPr lang="en-US" sz="3000" dirty="0" smtClean="0"/>
            </a:br>
            <a:endParaRPr lang="en-US" sz="500" dirty="0"/>
          </a:p>
          <a:p>
            <a:r>
              <a:rPr lang="en-US" dirty="0" smtClean="0"/>
              <a:t>Should complement not replace systematic,</a:t>
            </a:r>
            <a:br>
              <a:rPr lang="en-US" dirty="0" smtClean="0"/>
            </a:br>
            <a:r>
              <a:rPr lang="en-US" dirty="0" smtClean="0"/>
              <a:t>formal testing</a:t>
            </a:r>
            <a:endParaRPr lang="en-US" dirty="0"/>
          </a:p>
          <a:p>
            <a:endParaRPr lang="en-US" sz="500" dirty="0" smtClean="0"/>
          </a:p>
          <a:p>
            <a:r>
              <a:rPr lang="en-US" dirty="0" smtClean="0"/>
              <a:t>Must </a:t>
            </a:r>
            <a:r>
              <a:rPr lang="en-US" dirty="0"/>
              <a:t>generate test inputs from a reasonable </a:t>
            </a:r>
            <a:r>
              <a:rPr lang="en-US" dirty="0" smtClean="0"/>
              <a:t>distribution to </a:t>
            </a:r>
            <a:r>
              <a:rPr lang="en-US" dirty="0"/>
              <a:t>be </a:t>
            </a:r>
            <a:r>
              <a:rPr lang="en-US" dirty="0" smtClean="0"/>
              <a:t>effective</a:t>
            </a:r>
          </a:p>
          <a:p>
            <a:endParaRPr lang="en-US" sz="500" dirty="0"/>
          </a:p>
          <a:p>
            <a:r>
              <a:rPr lang="en-US" dirty="0"/>
              <a:t>May be less effective for systems </a:t>
            </a:r>
            <a:r>
              <a:rPr lang="en-US" dirty="0" smtClean="0"/>
              <a:t>with</a:t>
            </a:r>
            <a:br>
              <a:rPr lang="en-US" dirty="0" smtClean="0"/>
            </a:br>
            <a:r>
              <a:rPr lang="en-US" dirty="0" smtClean="0"/>
              <a:t>multiple layers (e.g</a:t>
            </a:r>
            <a:r>
              <a:rPr lang="en-US" dirty="0"/>
              <a:t>. compilers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13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Regular" charset="0"/>
                <a:cs typeface="Calibri Regular" charset="0"/>
                <a:sym typeface="Shadows Into Light"/>
              </a:rPr>
              <a:t>Random Testing: Case Studies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65760" y="1600200"/>
            <a:ext cx="8503920" cy="4525963"/>
          </a:xfrm>
        </p:spPr>
        <p:txBody>
          <a:bodyPr>
            <a:normAutofit/>
          </a:bodyPr>
          <a:lstStyle/>
          <a:p>
            <a:r>
              <a:rPr lang="en-US" dirty="0"/>
              <a:t>UNIX utilities: Univ. of Wisconsin’s Fuzz study</a:t>
            </a:r>
          </a:p>
          <a:p>
            <a:endParaRPr lang="en-US" dirty="0"/>
          </a:p>
          <a:p>
            <a:r>
              <a:rPr lang="en-US" dirty="0"/>
              <a:t>Mobile apps: Google’s Monkey tool for Android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Concurrent programs: </a:t>
            </a:r>
            <a:r>
              <a:rPr lang="en-US" dirty="0" err="1"/>
              <a:t>Cuzz</a:t>
            </a:r>
            <a:r>
              <a:rPr lang="en-US" dirty="0"/>
              <a:t> tool from </a:t>
            </a:r>
            <a:r>
              <a:rPr lang="en-US" dirty="0" smtClean="0"/>
              <a:t>Microsoft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95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Popular Fuzzing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Conducted by Barton Miller @ </a:t>
            </a:r>
            <a:r>
              <a:rPr lang="en-US" dirty="0" err="1"/>
              <a:t>Univ</a:t>
            </a:r>
            <a:r>
              <a:rPr lang="en-US" dirty="0"/>
              <a:t> of Wisconsin</a:t>
            </a:r>
          </a:p>
          <a:p>
            <a:endParaRPr lang="en-US" dirty="0"/>
          </a:p>
          <a:p>
            <a:r>
              <a:rPr lang="en-US" dirty="0"/>
              <a:t>1990: Command-line </a:t>
            </a:r>
            <a:r>
              <a:rPr lang="en-US" dirty="0" err="1"/>
              <a:t>fuzzer</a:t>
            </a:r>
            <a:r>
              <a:rPr lang="en-US" dirty="0"/>
              <a:t>, testing reliability </a:t>
            </a:r>
            <a:r>
              <a:rPr lang="en-US" dirty="0" smtClean="0"/>
              <a:t>of</a:t>
            </a:r>
            <a:br>
              <a:rPr lang="en-US" dirty="0" smtClean="0"/>
            </a:br>
            <a:r>
              <a:rPr lang="en-US" dirty="0" smtClean="0"/>
              <a:t>UNIX </a:t>
            </a:r>
            <a:r>
              <a:rPr lang="en-US" dirty="0"/>
              <a:t>programs</a:t>
            </a:r>
          </a:p>
          <a:p>
            <a:pPr lvl="1"/>
            <a:r>
              <a:rPr lang="en-US" dirty="0"/>
              <a:t>Bombards utilities with random data</a:t>
            </a:r>
            <a:br>
              <a:rPr lang="en-US" dirty="0"/>
            </a:br>
            <a:endParaRPr lang="en-US" dirty="0"/>
          </a:p>
          <a:p>
            <a:r>
              <a:rPr lang="en-US" dirty="0"/>
              <a:t>1995: Expanded to GUI-based programs (X Windows), network protocols, and system library APIs</a:t>
            </a:r>
            <a:br>
              <a:rPr lang="en-US" dirty="0"/>
            </a:br>
            <a:endParaRPr lang="en-US" dirty="0"/>
          </a:p>
          <a:p>
            <a:r>
              <a:rPr lang="en-US" dirty="0"/>
              <a:t>Later: Command-line and GUI-based </a:t>
            </a:r>
            <a:r>
              <a:rPr lang="en-US" dirty="0" smtClean="0"/>
              <a:t>Windows</a:t>
            </a:r>
            <a:br>
              <a:rPr lang="en-US" dirty="0" smtClean="0"/>
            </a:br>
            <a:r>
              <a:rPr lang="en-US" dirty="0" smtClean="0"/>
              <a:t>and OS </a:t>
            </a:r>
            <a:r>
              <a:rPr lang="en-US" dirty="0"/>
              <a:t>X </a:t>
            </a:r>
            <a:r>
              <a:rPr lang="en-US" dirty="0" smtClean="0"/>
              <a:t>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3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Fuzzing UNIX Utilities: Aftermath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1871" cy="45259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1990:</a:t>
            </a:r>
            <a:r>
              <a:rPr lang="en-US" dirty="0"/>
              <a:t> Caused 25-33% of UNIX utility programs to crash (dump state) or hang (loop indefinitely)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7030A0"/>
                </a:solidFill>
              </a:rPr>
              <a:t>1995:</a:t>
            </a:r>
            <a:r>
              <a:rPr lang="en-US" dirty="0"/>
              <a:t> Systems got better... but not by much</a:t>
            </a:r>
            <a:r>
              <a:rPr lang="en-US" dirty="0" smtClean="0"/>
              <a:t>!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“Even worse is that many of the same </a:t>
            </a:r>
            <a:r>
              <a:rPr lang="en-US" dirty="0" smtClean="0"/>
              <a:t>bugs</a:t>
            </a:r>
            <a:br>
              <a:rPr lang="en-US" dirty="0" smtClean="0"/>
            </a:br>
            <a:r>
              <a:rPr lang="en-US" dirty="0" smtClean="0"/>
              <a:t>that </a:t>
            </a:r>
            <a:r>
              <a:rPr lang="en-US" dirty="0"/>
              <a:t>we reported in 1990 are still present </a:t>
            </a:r>
            <a:r>
              <a:rPr lang="en-US" dirty="0" smtClean="0"/>
              <a:t>in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code releases of 1995</a:t>
            </a:r>
            <a:r>
              <a:rPr lang="en-US" dirty="0" smtClean="0"/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85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Regular" charset="0"/>
                <a:cs typeface="Calibri Regular" charset="0"/>
                <a:sym typeface="Shadows Into Light"/>
              </a:rPr>
              <a:t>A Silver Lining: Security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92886" cy="5012871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7030A0"/>
                </a:solidFill>
              </a:rPr>
              <a:t>gets()</a:t>
            </a:r>
            <a:r>
              <a:rPr lang="en-US" dirty="0"/>
              <a:t> function in C has no parameter </a:t>
            </a:r>
            <a:r>
              <a:rPr lang="en-US" dirty="0" smtClean="0"/>
              <a:t>limiting </a:t>
            </a:r>
            <a:r>
              <a:rPr lang="en-US" dirty="0"/>
              <a:t>input </a:t>
            </a:r>
            <a:r>
              <a:rPr lang="en-US" dirty="0" smtClean="0"/>
              <a:t>length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⇒ </a:t>
            </a:r>
            <a:r>
              <a:rPr lang="en-US" dirty="0"/>
              <a:t>programmer must make </a:t>
            </a:r>
            <a:r>
              <a:rPr lang="en-US" dirty="0" smtClean="0"/>
              <a:t>assumptions</a:t>
            </a:r>
            <a:br>
              <a:rPr lang="en-US" dirty="0" smtClean="0"/>
            </a:br>
            <a:r>
              <a:rPr lang="en-US" dirty="0" smtClean="0"/>
              <a:t>     about structure </a:t>
            </a:r>
            <a:r>
              <a:rPr lang="en-US" dirty="0"/>
              <a:t>of input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Causes reliability issues and security </a:t>
            </a:r>
            <a:r>
              <a:rPr lang="en-US" dirty="0" smtClean="0"/>
              <a:t>breaches</a:t>
            </a:r>
          </a:p>
          <a:p>
            <a:pPr lvl="1"/>
            <a:r>
              <a:rPr lang="en-US" sz="3000" dirty="0" smtClean="0"/>
              <a:t>Second </a:t>
            </a:r>
            <a:r>
              <a:rPr lang="en-US" sz="3000" dirty="0"/>
              <a:t>most common cause of errors in 1995 study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Solution: Use </a:t>
            </a:r>
            <a:r>
              <a:rPr lang="en-US" dirty="0" err="1">
                <a:solidFill>
                  <a:srgbClr val="7030A0"/>
                </a:solidFill>
              </a:rPr>
              <a:t>fgets</a:t>
            </a:r>
            <a:r>
              <a:rPr lang="en-US" dirty="0">
                <a:solidFill>
                  <a:srgbClr val="7030A0"/>
                </a:solidFill>
              </a:rPr>
              <a:t>()</a:t>
            </a:r>
            <a:r>
              <a:rPr lang="en-US" dirty="0"/>
              <a:t>, which includes </a:t>
            </a:r>
            <a:r>
              <a:rPr lang="en-US" dirty="0" smtClean="0"/>
              <a:t>an argument </a:t>
            </a:r>
            <a:r>
              <a:rPr lang="en-US" dirty="0"/>
              <a:t>limiting the maximum length of input data</a:t>
            </a:r>
          </a:p>
        </p:txBody>
      </p:sp>
    </p:spTree>
    <p:extLst>
      <p:ext uri="{BB962C8B-B14F-4D97-AF65-F5344CB8AC3E}">
        <p14:creationId xmlns:p14="http://schemas.microsoft.com/office/powerpoint/2010/main" val="31737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Regular" charset="0"/>
                <a:cs typeface="Calibri Regular" charset="0"/>
                <a:sym typeface="Shadows Into Light"/>
              </a:rPr>
              <a:t>Fuzz Testing for Mobile Apps</a:t>
            </a:r>
            <a:endParaRPr lang="en-US" dirty="0"/>
          </a:p>
        </p:txBody>
      </p:sp>
      <p:sp>
        <p:nvSpPr>
          <p:cNvPr id="5" name="Shape 95"/>
          <p:cNvSpPr txBox="1">
            <a:spLocks/>
          </p:cNvSpPr>
          <p:nvPr/>
        </p:nvSpPr>
        <p:spPr>
          <a:xfrm>
            <a:off x="447226" y="1398854"/>
            <a:ext cx="6183085" cy="4495757"/>
          </a:xfrm>
          <a:prstGeom prst="rect">
            <a:avLst/>
          </a:prstGeom>
          <a:ln>
            <a:noFill/>
          </a:ln>
        </p:spPr>
        <p:txBody>
          <a:bodyPr vert="horz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400"/>
              </a:spcBef>
              <a:buFont typeface="Arial"/>
              <a:buNone/>
            </a:pPr>
            <a:r>
              <a:rPr lang="en-US" sz="1400" b="1" dirty="0" smtClean="0"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-US" sz="1400" b="1" dirty="0" err="1" smtClean="0">
                <a:latin typeface="Consolas"/>
                <a:ea typeface="Consolas"/>
                <a:cs typeface="Consolas"/>
                <a:sym typeface="Consolas"/>
              </a:rPr>
              <a:t>MainActivity</a:t>
            </a:r>
            <a:r>
              <a:rPr lang="en-US" sz="1400" b="1" dirty="0" smtClean="0">
                <a:latin typeface="Consolas"/>
                <a:ea typeface="Consolas"/>
                <a:cs typeface="Consolas"/>
                <a:sym typeface="Consolas"/>
              </a:rPr>
              <a:t> extends Activity implements </a:t>
            </a:r>
            <a:r>
              <a:rPr lang="en-US" sz="1400" b="1" dirty="0" err="1" smtClean="0">
                <a:latin typeface="Consolas"/>
                <a:ea typeface="Consolas"/>
                <a:cs typeface="Consolas"/>
                <a:sym typeface="Consolas"/>
              </a:rPr>
              <a:t>OnClickListener</a:t>
            </a:r>
            <a:r>
              <a:rPr lang="en-US" sz="1400" b="1" dirty="0" smtClean="0"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indent="0">
              <a:lnSpc>
                <a:spcPct val="115000"/>
              </a:lnSpc>
              <a:spcBef>
                <a:spcPts val="400"/>
              </a:spcBef>
              <a:buFont typeface="Arial"/>
              <a:buNone/>
            </a:pPr>
            <a:r>
              <a:rPr lang="en-US" sz="1400" b="1" dirty="0" smtClean="0">
                <a:latin typeface="Consolas"/>
                <a:ea typeface="Consolas"/>
                <a:cs typeface="Consolas"/>
                <a:sym typeface="Consolas"/>
              </a:rPr>
              <a:t>   void </a:t>
            </a:r>
            <a:r>
              <a:rPr lang="en-US" sz="1400" b="1" dirty="0" err="1" smtClean="0">
                <a:latin typeface="Consolas"/>
                <a:ea typeface="Consolas"/>
                <a:cs typeface="Consolas"/>
                <a:sym typeface="Consolas"/>
              </a:rPr>
              <a:t>onCreate</a:t>
            </a:r>
            <a:r>
              <a:rPr lang="en-US" sz="1400" b="1" dirty="0" smtClean="0">
                <a:latin typeface="Consolas"/>
                <a:ea typeface="Consolas"/>
                <a:cs typeface="Consolas"/>
                <a:sym typeface="Consolas"/>
              </a:rPr>
              <a:t>(Bundle bundle) {</a:t>
            </a:r>
            <a:br>
              <a:rPr lang="en-US" sz="1400" b="1" dirty="0" smtClean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 b="1" dirty="0" smtClean="0">
                <a:latin typeface="Consolas"/>
                <a:ea typeface="Consolas"/>
                <a:cs typeface="Consolas"/>
                <a:sym typeface="Consolas"/>
              </a:rPr>
              <a:t>      Button buttons = new Button[] { play, stop, ... };</a:t>
            </a:r>
            <a:br>
              <a:rPr lang="en-US" sz="1400" b="1" dirty="0" smtClean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 b="1" dirty="0" smtClean="0">
                <a:latin typeface="Consolas"/>
                <a:ea typeface="Consolas"/>
                <a:cs typeface="Consolas"/>
                <a:sym typeface="Consolas"/>
              </a:rPr>
              <a:t>      for (Button b : buttons) </a:t>
            </a:r>
            <a:r>
              <a:rPr lang="en-US" sz="1400" b="1" dirty="0" err="1" smtClean="0">
                <a:latin typeface="Consolas"/>
                <a:ea typeface="Consolas"/>
                <a:cs typeface="Consolas"/>
                <a:sym typeface="Consolas"/>
              </a:rPr>
              <a:t>b.setOnClickListener</a:t>
            </a:r>
            <a:r>
              <a:rPr lang="en-US" sz="1400" b="1" dirty="0" smtClean="0">
                <a:latin typeface="Consolas"/>
                <a:ea typeface="Consolas"/>
                <a:cs typeface="Consolas"/>
                <a:sym typeface="Consolas"/>
              </a:rPr>
              <a:t>(this);</a:t>
            </a:r>
          </a:p>
          <a:p>
            <a:pPr marL="0" indent="0">
              <a:lnSpc>
                <a:spcPct val="115000"/>
              </a:lnSpc>
              <a:spcBef>
                <a:spcPts val="400"/>
              </a:spcBef>
              <a:buFont typeface="Arial"/>
              <a:buNone/>
            </a:pPr>
            <a:r>
              <a:rPr lang="en-US" sz="1400" b="1" dirty="0" smtClean="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marL="0" indent="0">
              <a:lnSpc>
                <a:spcPct val="115000"/>
              </a:lnSpc>
              <a:spcBef>
                <a:spcPts val="400"/>
              </a:spcBef>
              <a:buFont typeface="Arial"/>
              <a:buNone/>
            </a:pPr>
            <a:r>
              <a:rPr lang="en-US" sz="1400" b="1" dirty="0" smtClean="0">
                <a:latin typeface="Consolas"/>
                <a:ea typeface="Consolas"/>
                <a:cs typeface="Consolas"/>
                <a:sym typeface="Consolas"/>
              </a:rPr>
              <a:t>   void </a:t>
            </a:r>
            <a:r>
              <a:rPr lang="en-US" sz="1400" b="1" dirty="0" err="1" smtClean="0"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-US" sz="1400" b="1" dirty="0" smtClean="0">
                <a:latin typeface="Consolas"/>
                <a:ea typeface="Consolas"/>
                <a:cs typeface="Consolas"/>
                <a:sym typeface="Consolas"/>
              </a:rPr>
              <a:t>(View target) {</a:t>
            </a:r>
            <a:br>
              <a:rPr lang="en-US" sz="1400" b="1" dirty="0" smtClean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 b="1" dirty="0" smtClean="0">
                <a:latin typeface="Consolas"/>
                <a:ea typeface="Consolas"/>
                <a:cs typeface="Consolas"/>
                <a:sym typeface="Consolas"/>
              </a:rPr>
              <a:t>      switch (target) {</a:t>
            </a:r>
            <a:br>
              <a:rPr lang="en-US" sz="1400" b="1" dirty="0" smtClean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 b="1" dirty="0" smtClean="0">
                <a:latin typeface="Consolas"/>
                <a:ea typeface="Consolas"/>
                <a:cs typeface="Consolas"/>
                <a:sym typeface="Consolas"/>
              </a:rPr>
              <a:t>      case play:</a:t>
            </a:r>
            <a:br>
              <a:rPr lang="en-US" sz="1400" b="1" dirty="0" smtClean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 b="1" dirty="0" smtClean="0"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-US" sz="1400" b="1" dirty="0" err="1" smtClean="0">
                <a:latin typeface="Consolas"/>
                <a:ea typeface="Consolas"/>
                <a:cs typeface="Consolas"/>
                <a:sym typeface="Consolas"/>
              </a:rPr>
              <a:t>startService</a:t>
            </a:r>
            <a:r>
              <a:rPr lang="en-US" sz="1400" b="1" dirty="0" smtClean="0">
                <a:latin typeface="Consolas"/>
                <a:ea typeface="Consolas"/>
                <a:cs typeface="Consolas"/>
                <a:sym typeface="Consolas"/>
              </a:rPr>
              <a:t>(new Intent(ACTION_PLAY));</a:t>
            </a:r>
            <a:br>
              <a:rPr lang="en-US" sz="1400" b="1" dirty="0" smtClean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 b="1" dirty="0" smtClean="0">
                <a:latin typeface="Consolas"/>
                <a:ea typeface="Consolas"/>
                <a:cs typeface="Consolas"/>
                <a:sym typeface="Consolas"/>
              </a:rPr>
              <a:t>         break;</a:t>
            </a:r>
            <a:br>
              <a:rPr lang="en-US" sz="1400" b="1" dirty="0" smtClean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 b="1" dirty="0" smtClean="0">
                <a:latin typeface="Consolas"/>
                <a:ea typeface="Consolas"/>
                <a:cs typeface="Consolas"/>
                <a:sym typeface="Consolas"/>
              </a:rPr>
              <a:t>      case stop:</a:t>
            </a:r>
            <a:br>
              <a:rPr lang="en-US" sz="1400" b="1" dirty="0" smtClean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 b="1" dirty="0" smtClean="0"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-US" sz="1400" b="1" dirty="0" err="1" smtClean="0">
                <a:latin typeface="Consolas"/>
                <a:ea typeface="Consolas"/>
                <a:cs typeface="Consolas"/>
                <a:sym typeface="Consolas"/>
              </a:rPr>
              <a:t>startService</a:t>
            </a:r>
            <a:r>
              <a:rPr lang="en-US" sz="1400" b="1" dirty="0" smtClean="0">
                <a:latin typeface="Consolas"/>
                <a:ea typeface="Consolas"/>
                <a:cs typeface="Consolas"/>
                <a:sym typeface="Consolas"/>
              </a:rPr>
              <a:t>(new Intent(ACTION_STOP));</a:t>
            </a:r>
            <a:br>
              <a:rPr lang="en-US" sz="1400" b="1" dirty="0" smtClean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 b="1" dirty="0" smtClean="0">
                <a:latin typeface="Consolas"/>
                <a:ea typeface="Consolas"/>
                <a:cs typeface="Consolas"/>
                <a:sym typeface="Consolas"/>
              </a:rPr>
              <a:t>         break;</a:t>
            </a:r>
            <a:br>
              <a:rPr lang="en-US" sz="1400" b="1" dirty="0" smtClean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 b="1" dirty="0" smtClean="0">
                <a:latin typeface="Consolas"/>
                <a:ea typeface="Consolas"/>
                <a:cs typeface="Consolas"/>
                <a:sym typeface="Consolas"/>
              </a:rPr>
              <a:t>      ...</a:t>
            </a:r>
          </a:p>
          <a:p>
            <a:pPr marL="0" indent="0">
              <a:lnSpc>
                <a:spcPct val="115000"/>
              </a:lnSpc>
              <a:spcBef>
                <a:spcPts val="400"/>
              </a:spcBef>
              <a:buFont typeface="Arial"/>
              <a:buNone/>
            </a:pPr>
            <a:r>
              <a:rPr lang="en-US" sz="1400" b="1" dirty="0" smtClean="0">
                <a:latin typeface="Consolas"/>
                <a:ea typeface="Consolas"/>
                <a:cs typeface="Consolas"/>
                <a:sym typeface="Consolas"/>
              </a:rPr>
              <a:t>   }</a:t>
            </a:r>
            <a:br>
              <a:rPr lang="en-US" sz="1400" b="1" dirty="0" smtClean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 b="1" dirty="0" smtClean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400" b="1" dirty="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0311" y="2382325"/>
            <a:ext cx="1915725" cy="30488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73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Regular" charset="0"/>
                <a:cs typeface="Calibri Regular" charset="0"/>
                <a:sym typeface="Shadows Into Light"/>
              </a:rPr>
              <a:t>Generating Single-Input Events</a:t>
            </a:r>
            <a:endParaRPr lang="en-US" dirty="0"/>
          </a:p>
        </p:txBody>
      </p:sp>
      <p:sp>
        <p:nvSpPr>
          <p:cNvPr id="5" name="Shape 95"/>
          <p:cNvSpPr txBox="1">
            <a:spLocks/>
          </p:cNvSpPr>
          <p:nvPr/>
        </p:nvSpPr>
        <p:spPr>
          <a:xfrm>
            <a:off x="447226" y="1398854"/>
            <a:ext cx="6183085" cy="4495757"/>
          </a:xfrm>
          <a:prstGeom prst="rect">
            <a:avLst/>
          </a:prstGeom>
          <a:ln>
            <a:noFill/>
          </a:ln>
        </p:spPr>
        <p:txBody>
          <a:bodyPr vert="horz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400"/>
              </a:spcBef>
              <a:buFont typeface="Arial"/>
              <a:buNone/>
            </a:pPr>
            <a:r>
              <a:rPr lang="en-US" sz="1400" b="1" dirty="0" smtClean="0"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-US" sz="1400" b="1" dirty="0" err="1" smtClean="0">
                <a:latin typeface="Consolas"/>
                <a:ea typeface="Consolas"/>
                <a:cs typeface="Consolas"/>
                <a:sym typeface="Consolas"/>
              </a:rPr>
              <a:t>MainActivity</a:t>
            </a:r>
            <a:r>
              <a:rPr lang="en-US" sz="1400" b="1" dirty="0" smtClean="0">
                <a:latin typeface="Consolas"/>
                <a:ea typeface="Consolas"/>
                <a:cs typeface="Consolas"/>
                <a:sym typeface="Consolas"/>
              </a:rPr>
              <a:t> extends Activity implements </a:t>
            </a:r>
            <a:r>
              <a:rPr lang="en-US" sz="1400" b="1" dirty="0" err="1" smtClean="0">
                <a:latin typeface="Consolas"/>
                <a:ea typeface="Consolas"/>
                <a:cs typeface="Consolas"/>
                <a:sym typeface="Consolas"/>
              </a:rPr>
              <a:t>OnClickListener</a:t>
            </a:r>
            <a:r>
              <a:rPr lang="en-US" sz="1400" b="1" dirty="0" smtClean="0"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indent="0">
              <a:lnSpc>
                <a:spcPct val="115000"/>
              </a:lnSpc>
              <a:spcBef>
                <a:spcPts val="400"/>
              </a:spcBef>
              <a:buFont typeface="Arial"/>
              <a:buNone/>
            </a:pPr>
            <a:r>
              <a:rPr lang="en-US" sz="1400" b="1" dirty="0" smtClean="0">
                <a:latin typeface="Consolas"/>
                <a:ea typeface="Consolas"/>
                <a:cs typeface="Consolas"/>
                <a:sym typeface="Consolas"/>
              </a:rPr>
              <a:t>   void </a:t>
            </a:r>
            <a:r>
              <a:rPr lang="en-US" sz="1400" b="1" dirty="0" err="1" smtClean="0">
                <a:latin typeface="Consolas"/>
                <a:ea typeface="Consolas"/>
                <a:cs typeface="Consolas"/>
                <a:sym typeface="Consolas"/>
              </a:rPr>
              <a:t>onCreate</a:t>
            </a:r>
            <a:r>
              <a:rPr lang="en-US" sz="1400" b="1" dirty="0" smtClean="0">
                <a:latin typeface="Consolas"/>
                <a:ea typeface="Consolas"/>
                <a:cs typeface="Consolas"/>
                <a:sym typeface="Consolas"/>
              </a:rPr>
              <a:t>(Bundle bundle) {</a:t>
            </a:r>
            <a:br>
              <a:rPr lang="en-US" sz="1400" b="1" dirty="0" smtClean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 b="1" dirty="0" smtClean="0">
                <a:latin typeface="Consolas"/>
                <a:ea typeface="Consolas"/>
                <a:cs typeface="Consolas"/>
                <a:sym typeface="Consolas"/>
              </a:rPr>
              <a:t>      Button buttons = new Button[] { play, stop, ... };</a:t>
            </a:r>
            <a:br>
              <a:rPr lang="en-US" sz="1400" b="1" dirty="0" smtClean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 b="1" dirty="0" smtClean="0">
                <a:latin typeface="Consolas"/>
                <a:ea typeface="Consolas"/>
                <a:cs typeface="Consolas"/>
                <a:sym typeface="Consolas"/>
              </a:rPr>
              <a:t>      for (Button b : buttons) </a:t>
            </a:r>
            <a:r>
              <a:rPr lang="en-US" sz="1400" b="1" dirty="0" err="1" smtClean="0">
                <a:latin typeface="Consolas"/>
                <a:ea typeface="Consolas"/>
                <a:cs typeface="Consolas"/>
                <a:sym typeface="Consolas"/>
              </a:rPr>
              <a:t>b.setOnClickListener</a:t>
            </a:r>
            <a:r>
              <a:rPr lang="en-US" sz="1400" b="1" dirty="0" smtClean="0">
                <a:latin typeface="Consolas"/>
                <a:ea typeface="Consolas"/>
                <a:cs typeface="Consolas"/>
                <a:sym typeface="Consolas"/>
              </a:rPr>
              <a:t>(this);</a:t>
            </a:r>
          </a:p>
          <a:p>
            <a:pPr marL="0" indent="0">
              <a:lnSpc>
                <a:spcPct val="115000"/>
              </a:lnSpc>
              <a:spcBef>
                <a:spcPts val="400"/>
              </a:spcBef>
              <a:buFont typeface="Arial"/>
              <a:buNone/>
            </a:pPr>
            <a:r>
              <a:rPr lang="en-US" sz="1400" b="1" dirty="0" smtClean="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marL="0" indent="0">
              <a:lnSpc>
                <a:spcPct val="115000"/>
              </a:lnSpc>
              <a:spcBef>
                <a:spcPts val="400"/>
              </a:spcBef>
              <a:buFont typeface="Arial"/>
              <a:buNone/>
            </a:pPr>
            <a:r>
              <a:rPr lang="en-US" sz="1400" b="1" dirty="0" smtClean="0">
                <a:latin typeface="Consolas"/>
                <a:ea typeface="Consolas"/>
                <a:cs typeface="Consolas"/>
                <a:sym typeface="Consolas"/>
              </a:rPr>
              <a:t>   void </a:t>
            </a:r>
            <a:r>
              <a:rPr lang="en-US" sz="1400" b="1" dirty="0" err="1" smtClean="0"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-US" sz="1400" b="1" dirty="0" smtClean="0">
                <a:latin typeface="Consolas"/>
                <a:ea typeface="Consolas"/>
                <a:cs typeface="Consolas"/>
                <a:sym typeface="Consolas"/>
              </a:rPr>
              <a:t>(View target) {</a:t>
            </a:r>
            <a:br>
              <a:rPr lang="en-US" sz="1400" b="1" dirty="0" smtClean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 b="1" dirty="0" smtClean="0">
                <a:latin typeface="Consolas"/>
                <a:ea typeface="Consolas"/>
                <a:cs typeface="Consolas"/>
                <a:sym typeface="Consolas"/>
              </a:rPr>
              <a:t>      switch (target) {</a:t>
            </a:r>
            <a:br>
              <a:rPr lang="en-US" sz="1400" b="1" dirty="0" smtClean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 b="1" dirty="0" smtClean="0">
                <a:latin typeface="Consolas"/>
                <a:ea typeface="Consolas"/>
                <a:cs typeface="Consolas"/>
                <a:sym typeface="Consolas"/>
              </a:rPr>
              <a:t>      case play:</a:t>
            </a:r>
            <a:br>
              <a:rPr lang="en-US" sz="1400" b="1" dirty="0" smtClean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 b="1" dirty="0" smtClean="0"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-US" sz="1400" b="1" dirty="0" err="1" smtClean="0">
                <a:latin typeface="Consolas"/>
                <a:ea typeface="Consolas"/>
                <a:cs typeface="Consolas"/>
                <a:sym typeface="Consolas"/>
              </a:rPr>
              <a:t>startService</a:t>
            </a:r>
            <a:r>
              <a:rPr lang="en-US" sz="1400" b="1" dirty="0" smtClean="0">
                <a:latin typeface="Consolas"/>
                <a:ea typeface="Consolas"/>
                <a:cs typeface="Consolas"/>
                <a:sym typeface="Consolas"/>
              </a:rPr>
              <a:t>(new Intent(ACTION_PLAY));</a:t>
            </a:r>
            <a:br>
              <a:rPr lang="en-US" sz="1400" b="1" dirty="0" smtClean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 b="1" dirty="0" smtClean="0">
                <a:latin typeface="Consolas"/>
                <a:ea typeface="Consolas"/>
                <a:cs typeface="Consolas"/>
                <a:sym typeface="Consolas"/>
              </a:rPr>
              <a:t>         break;</a:t>
            </a:r>
            <a:br>
              <a:rPr lang="en-US" sz="1400" b="1" dirty="0" smtClean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 b="1" dirty="0" smtClean="0">
                <a:latin typeface="Consolas"/>
                <a:ea typeface="Consolas"/>
                <a:cs typeface="Consolas"/>
                <a:sym typeface="Consolas"/>
              </a:rPr>
              <a:t>      case stop:</a:t>
            </a:r>
            <a:br>
              <a:rPr lang="en-US" sz="1400" b="1" dirty="0" smtClean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 b="1" dirty="0" smtClean="0"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-US" sz="1400" b="1" dirty="0" err="1" smtClean="0">
                <a:latin typeface="Consolas"/>
                <a:ea typeface="Consolas"/>
                <a:cs typeface="Consolas"/>
                <a:sym typeface="Consolas"/>
              </a:rPr>
              <a:t>startService</a:t>
            </a:r>
            <a:r>
              <a:rPr lang="en-US" sz="1400" b="1" dirty="0" smtClean="0">
                <a:latin typeface="Consolas"/>
                <a:ea typeface="Consolas"/>
                <a:cs typeface="Consolas"/>
                <a:sym typeface="Consolas"/>
              </a:rPr>
              <a:t>(new Intent(ACTION_STOP));</a:t>
            </a:r>
            <a:br>
              <a:rPr lang="en-US" sz="1400" b="1" dirty="0" smtClean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 b="1" dirty="0" smtClean="0">
                <a:latin typeface="Consolas"/>
                <a:ea typeface="Consolas"/>
                <a:cs typeface="Consolas"/>
                <a:sym typeface="Consolas"/>
              </a:rPr>
              <a:t>         break;</a:t>
            </a:r>
            <a:br>
              <a:rPr lang="en-US" sz="1400" b="1" dirty="0" smtClean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 b="1" dirty="0" smtClean="0">
                <a:latin typeface="Consolas"/>
                <a:ea typeface="Consolas"/>
                <a:cs typeface="Consolas"/>
                <a:sym typeface="Consolas"/>
              </a:rPr>
              <a:t>      ...</a:t>
            </a:r>
          </a:p>
          <a:p>
            <a:pPr marL="0" indent="0">
              <a:lnSpc>
                <a:spcPct val="115000"/>
              </a:lnSpc>
              <a:spcBef>
                <a:spcPts val="400"/>
              </a:spcBef>
              <a:buFont typeface="Arial"/>
              <a:buNone/>
            </a:pPr>
            <a:r>
              <a:rPr lang="en-US" sz="1400" b="1" dirty="0" smtClean="0">
                <a:latin typeface="Consolas"/>
                <a:ea typeface="Consolas"/>
                <a:cs typeface="Consolas"/>
                <a:sym typeface="Consolas"/>
              </a:rPr>
              <a:t>   }</a:t>
            </a:r>
            <a:br>
              <a:rPr lang="en-US" sz="1400" b="1" dirty="0" smtClean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 b="1" dirty="0" smtClean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400" b="1" dirty="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0311" y="2382325"/>
            <a:ext cx="1915725" cy="304882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104"/>
          <p:cNvSpPr txBox="1">
            <a:spLocks/>
          </p:cNvSpPr>
          <p:nvPr/>
        </p:nvSpPr>
        <p:spPr>
          <a:xfrm>
            <a:off x="516127" y="5563632"/>
            <a:ext cx="7654349" cy="1031485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5000"/>
              </a:lnSpc>
              <a:spcBef>
                <a:spcPts val="400"/>
              </a:spcBef>
              <a:buFont typeface="Arial"/>
              <a:buNone/>
            </a:pPr>
            <a:r>
              <a:rPr lang="en-US" sz="2500" b="1" dirty="0" smtClean="0">
                <a:ea typeface="Consolas"/>
                <a:cs typeface="Consolas"/>
                <a:sym typeface="Consolas"/>
              </a:rPr>
              <a:t>TOUCH(x, y)</a:t>
            </a:r>
            <a:r>
              <a:rPr lang="en-US" sz="2500" dirty="0" smtClean="0">
                <a:ea typeface="Calibri Regular" charset="0"/>
                <a:cs typeface="Calibri Regular" charset="0"/>
                <a:sym typeface="Shadows Into Light"/>
              </a:rPr>
              <a:t> where x, y are randomly generated:</a:t>
            </a:r>
          </a:p>
          <a:p>
            <a:pPr marL="0" indent="0" algn="ctr">
              <a:lnSpc>
                <a:spcPct val="115000"/>
              </a:lnSpc>
              <a:spcBef>
                <a:spcPts val="400"/>
              </a:spcBef>
              <a:buFont typeface="Arial"/>
              <a:buNone/>
            </a:pPr>
            <a:r>
              <a:rPr lang="en-US" sz="2500" dirty="0" smtClean="0">
                <a:ea typeface="Calibri Regular" charset="0"/>
                <a:cs typeface="Calibri Regular" charset="0"/>
                <a:sym typeface="Shadows Into Light"/>
              </a:rPr>
              <a:t>x in [0..480], y in [0..800]</a:t>
            </a:r>
            <a:endParaRPr lang="en-US" sz="2500" dirty="0">
              <a:ea typeface="Calibri Regular" charset="0"/>
              <a:cs typeface="Calibri Regular" charset="0"/>
              <a:sym typeface="Shadows Into Light"/>
            </a:endParaRPr>
          </a:p>
        </p:txBody>
      </p:sp>
      <p:sp>
        <p:nvSpPr>
          <p:cNvPr id="8" name="Shape 106"/>
          <p:cNvSpPr/>
          <p:nvPr/>
        </p:nvSpPr>
        <p:spPr>
          <a:xfrm>
            <a:off x="4718959" y="3452548"/>
            <a:ext cx="1665514" cy="368338"/>
          </a:xfrm>
          <a:prstGeom prst="wedgeRoundRectCallout">
            <a:avLst>
              <a:gd name="adj1" fmla="val -98234"/>
              <a:gd name="adj2" fmla="val 59710"/>
              <a:gd name="adj3" fmla="val 0"/>
            </a:avLst>
          </a:prstGeom>
          <a:noFill/>
          <a:ln w="19050" cap="flat" cmpd="sng">
            <a:solidFill>
              <a:srgbClr val="85200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500" b="1" dirty="0"/>
              <a:t>TOUCH(136,351)</a:t>
            </a:r>
          </a:p>
        </p:txBody>
      </p:sp>
      <p:sp>
        <p:nvSpPr>
          <p:cNvPr id="9" name="Shape 107"/>
          <p:cNvSpPr/>
          <p:nvPr/>
        </p:nvSpPr>
        <p:spPr>
          <a:xfrm>
            <a:off x="4742559" y="4173385"/>
            <a:ext cx="1665514" cy="368338"/>
          </a:xfrm>
          <a:prstGeom prst="wedgeRoundRectCallout">
            <a:avLst>
              <a:gd name="adj1" fmla="val -100606"/>
              <a:gd name="adj2" fmla="val 53166"/>
              <a:gd name="adj3" fmla="val 0"/>
            </a:avLst>
          </a:prstGeom>
          <a:noFill/>
          <a:ln w="19050" cap="flat" cmpd="sng">
            <a:solidFill>
              <a:srgbClr val="85200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500" b="1"/>
              <a:t>TOUCH(136,493)</a:t>
            </a:r>
          </a:p>
        </p:txBody>
      </p:sp>
    </p:spTree>
    <p:extLst>
      <p:ext uri="{BB962C8B-B14F-4D97-AF65-F5344CB8AC3E}">
        <p14:creationId xmlns:p14="http://schemas.microsoft.com/office/powerpoint/2010/main" val="58356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1875</TotalTime>
  <Words>7176</Words>
  <Application>Microsoft Macintosh PowerPoint</Application>
  <PresentationFormat>On-screen Show (4:3)</PresentationFormat>
  <Paragraphs>622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Regular</vt:lpstr>
      <vt:lpstr>Consolas</vt:lpstr>
      <vt:lpstr>Shadows Into Light</vt:lpstr>
      <vt:lpstr>Times New Roman</vt:lpstr>
      <vt:lpstr>Office Theme</vt:lpstr>
      <vt:lpstr>Random Testing</vt:lpstr>
      <vt:lpstr>Random Testing (Fuzzing)</vt:lpstr>
      <vt:lpstr>The Infinite Monkey Theorem</vt:lpstr>
      <vt:lpstr>Random Testing: Case Studies</vt:lpstr>
      <vt:lpstr>A Popular Fuzzing Study</vt:lpstr>
      <vt:lpstr>Fuzzing UNIX Utilities: Aftermath</vt:lpstr>
      <vt:lpstr>A Silver Lining: Security Bugs</vt:lpstr>
      <vt:lpstr>Fuzz Testing for Mobile Apps</vt:lpstr>
      <vt:lpstr>Generating Single-Input Events</vt:lpstr>
      <vt:lpstr>Black-Box vs. White-Box Testing</vt:lpstr>
      <vt:lpstr>Generating Gestures</vt:lpstr>
      <vt:lpstr>Grammar of Monkey Events</vt:lpstr>
      <vt:lpstr>QUIZ: Monkey Events</vt:lpstr>
      <vt:lpstr>QUIZ: Monkey Events</vt:lpstr>
      <vt:lpstr>Testing Concurrent Programs</vt:lpstr>
      <vt:lpstr>Testing Concurrent Programs</vt:lpstr>
      <vt:lpstr>Concurrency Testing in Practice</vt:lpstr>
      <vt:lpstr>Cuzz: Fuzzing Thread Schedules</vt:lpstr>
      <vt:lpstr>Depth of a Concurrency Bug</vt:lpstr>
      <vt:lpstr>Bug Depth: Example 1</vt:lpstr>
      <vt:lpstr>Bug Depth: Example 2</vt:lpstr>
      <vt:lpstr>Depth of a Concurrency Bug</vt:lpstr>
      <vt:lpstr>QUIZ: Concurrency Bug Depth</vt:lpstr>
      <vt:lpstr>QUIZ: Concurrency Bug Depth</vt:lpstr>
      <vt:lpstr>Cuzz Algorithm</vt:lpstr>
      <vt:lpstr>Probabilistic Guarantee</vt:lpstr>
      <vt:lpstr>Proof of Guarantee (Sketch)</vt:lpstr>
      <vt:lpstr>Proof of Guarantee (Sketch)</vt:lpstr>
      <vt:lpstr>Measured vs. Worst-Case Probability</vt:lpstr>
      <vt:lpstr>Cuzz Case Study</vt:lpstr>
      <vt:lpstr>Cuzz: Key Takeaways</vt:lpstr>
      <vt:lpstr>Random Testing: Pros and Cons</vt:lpstr>
      <vt:lpstr>Coverage of Random Testing</vt:lpstr>
      <vt:lpstr>What Have We Learned?</vt:lpstr>
    </vt:vector>
  </TitlesOfParts>
  <Company>Georgia 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6340: Software Analysis and Testing</dc:title>
  <dc:creator>Mayur Naik</dc:creator>
  <cp:lastModifiedBy>Naik, Mayur H</cp:lastModifiedBy>
  <cp:revision>362</cp:revision>
  <cp:lastPrinted>2016-12-28T15:16:09Z</cp:lastPrinted>
  <dcterms:created xsi:type="dcterms:W3CDTF">2011-08-23T02:58:18Z</dcterms:created>
  <dcterms:modified xsi:type="dcterms:W3CDTF">2017-01-22T00:38:31Z</dcterms:modified>
</cp:coreProperties>
</file>