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2ce2d0b18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22ce2d0b1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2ce2d0b18_0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2ce2d0b1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2ce2d0b18_0_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2ce2d0b1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2ce2d0b18_0_1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2ce2d0b1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2ce2d0b18_0_1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2ce2d0b1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2ce2d0b18_0_1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22ce2d0b1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322ce2d0b18_0_1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een titel">
  <p:cSld name="Alleen titel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91642" y="230188"/>
            <a:ext cx="8442900" cy="8397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24000" lIns="18000" spcFirstLastPara="1" rIns="91425" wrap="square" tIns="0">
            <a:normAutofit/>
          </a:bodyPr>
          <a:lstStyle>
            <a:lvl1pPr lvl="0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text boxes">
  <p:cSld name="Two text boxe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91642" y="230188"/>
            <a:ext cx="8442900" cy="8397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24000" lIns="18000" spcFirstLastPara="1" rIns="91425" wrap="square" tIns="0">
            <a:normAutofit/>
          </a:bodyPr>
          <a:lstStyle>
            <a:lvl1pPr lvl="0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421200" y="1835249"/>
            <a:ext cx="4140000" cy="4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8620" lvl="0" marL="457200" algn="l">
              <a:lnSpc>
                <a:spcPct val="138888"/>
              </a:lnSpc>
              <a:spcBef>
                <a:spcPts val="1200"/>
              </a:spcBef>
              <a:spcAft>
                <a:spcPts val="0"/>
              </a:spcAft>
              <a:buSzPts val="2520"/>
              <a:buChar char="▪"/>
              <a:defRPr/>
            </a:lvl1pPr>
            <a:lvl2pPr indent="-389255" lvl="1" marL="91440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Char char="●"/>
              <a:defRPr/>
            </a:lvl2pPr>
            <a:lvl3pPr indent="-360044" lvl="2" marL="13716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3pPr>
            <a:lvl4pPr indent="-360044" lvl="3" marL="18288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4pPr>
            <a:lvl5pPr indent="-360045" lvl="4" marL="22860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4793357" y="1835249"/>
            <a:ext cx="4140000" cy="4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8620" lvl="0" marL="457200" algn="l">
              <a:lnSpc>
                <a:spcPct val="138888"/>
              </a:lnSpc>
              <a:spcBef>
                <a:spcPts val="1200"/>
              </a:spcBef>
              <a:spcAft>
                <a:spcPts val="0"/>
              </a:spcAft>
              <a:buSzPts val="2520"/>
              <a:buChar char="▪"/>
              <a:defRPr/>
            </a:lvl1pPr>
            <a:lvl2pPr indent="-389255" lvl="1" marL="91440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Char char="●"/>
              <a:defRPr/>
            </a:lvl2pPr>
            <a:lvl3pPr indent="-360044" lvl="2" marL="13716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3pPr>
            <a:lvl4pPr indent="-360044" lvl="3" marL="18288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4pPr>
            <a:lvl5pPr indent="-360045" lvl="4" marL="22860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1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975" y="8054483"/>
            <a:ext cx="1521300" cy="71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6074" y="8054467"/>
            <a:ext cx="2124250" cy="7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6775" y="8054467"/>
            <a:ext cx="1420900" cy="7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5969500"/>
            <a:ext cx="2997505" cy="8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309575" y="272900"/>
            <a:ext cx="83148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000" lIns="18000" spcFirstLastPara="1" rIns="91425" wrap="square" tIns="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What is AgML</a:t>
            </a:r>
            <a:endParaRPr b="1" sz="2000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9894" y="5783250"/>
            <a:ext cx="2997500" cy="1002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3475" y="5929292"/>
            <a:ext cx="1420900" cy="7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2241" y="954500"/>
            <a:ext cx="6294542" cy="48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975" y="8054483"/>
            <a:ext cx="1521300" cy="71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6074" y="8054467"/>
            <a:ext cx="2124250" cy="7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6775" y="8054467"/>
            <a:ext cx="1420900" cy="7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5969500"/>
            <a:ext cx="2997505" cy="8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09575" y="272900"/>
            <a:ext cx="83148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000" lIns="18000" spcFirstLastPara="1" rIns="91425" wrap="square" tIns="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What is CY-Bench</a:t>
            </a:r>
            <a:endParaRPr b="1" sz="2000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9575" y="1135700"/>
            <a:ext cx="8314798" cy="384557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309575" y="4877550"/>
            <a:ext cx="8314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3636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 crops, 38 countries for maize (shown above), 29 countries for wheat</a:t>
            </a:r>
            <a:endParaRPr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Globally available inputs: weather, remote sensing, soil (moisture)</a:t>
            </a:r>
            <a:endParaRPr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975" y="8054483"/>
            <a:ext cx="1521300" cy="71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6074" y="8054467"/>
            <a:ext cx="2124250" cy="7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6775" y="8054467"/>
            <a:ext cx="1420900" cy="7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5969500"/>
            <a:ext cx="2997505" cy="8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309575" y="272900"/>
            <a:ext cx="83148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000" lIns="18000" spcFirstLastPara="1" rIns="91425" wrap="square" tIns="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CY-Bench input data</a:t>
            </a:r>
            <a:endParaRPr b="1" sz="2000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4800" y="1350725"/>
            <a:ext cx="8395773" cy="403805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975" y="8054483"/>
            <a:ext cx="1521300" cy="71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6074" y="8054467"/>
            <a:ext cx="2124250" cy="7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6775" y="8054467"/>
            <a:ext cx="1420900" cy="7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5969500"/>
            <a:ext cx="2997505" cy="8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09575" y="272900"/>
            <a:ext cx="83148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000" lIns="18000" spcFirstLastPara="1" rIns="91425" wrap="square" tIns="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CY-Bench models</a:t>
            </a:r>
            <a:endParaRPr b="1" sz="2000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3" name="Google Shape;103;p18"/>
          <p:cNvCxnSpPr/>
          <p:nvPr/>
        </p:nvCxnSpPr>
        <p:spPr>
          <a:xfrm>
            <a:off x="313325" y="981775"/>
            <a:ext cx="11100" cy="17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8"/>
          <p:cNvCxnSpPr/>
          <p:nvPr/>
        </p:nvCxnSpPr>
        <p:spPr>
          <a:xfrm>
            <a:off x="313325" y="2715849"/>
            <a:ext cx="343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8"/>
          <p:cNvSpPr/>
          <p:nvPr/>
        </p:nvSpPr>
        <p:spPr>
          <a:xfrm>
            <a:off x="781125" y="1554600"/>
            <a:ext cx="79500" cy="7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1085925" y="1783200"/>
            <a:ext cx="79500" cy="7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1390725" y="1554600"/>
            <a:ext cx="79500" cy="7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1695525" y="2088000"/>
            <a:ext cx="79500" cy="7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2000325" y="1630800"/>
            <a:ext cx="79500" cy="7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2305125" y="1478400"/>
            <a:ext cx="79500" cy="7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2609925" y="1935600"/>
            <a:ext cx="79500" cy="7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914725" y="1783200"/>
            <a:ext cx="79500" cy="7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3219525" y="1402200"/>
            <a:ext cx="79500" cy="7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8"/>
          <p:cNvCxnSpPr/>
          <p:nvPr/>
        </p:nvCxnSpPr>
        <p:spPr>
          <a:xfrm>
            <a:off x="322150" y="1707875"/>
            <a:ext cx="308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8"/>
          <p:cNvSpPr txBox="1"/>
          <p:nvPr/>
        </p:nvSpPr>
        <p:spPr>
          <a:xfrm>
            <a:off x="3514900" y="1476050"/>
            <a:ext cx="1307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Average Yield model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6" name="Google Shape;116;p18"/>
          <p:cNvCxnSpPr/>
          <p:nvPr/>
        </p:nvCxnSpPr>
        <p:spPr>
          <a:xfrm flipH="1" rot="10800000">
            <a:off x="2281575" y="1290625"/>
            <a:ext cx="891600" cy="582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7" name="Google Shape;117;p18"/>
          <p:cNvSpPr txBox="1"/>
          <p:nvPr/>
        </p:nvSpPr>
        <p:spPr>
          <a:xfrm>
            <a:off x="3219525" y="903925"/>
            <a:ext cx="1594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Linear Trend model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7">
            <a:alphaModFix/>
          </a:blip>
          <a:srcRect b="11645" l="14185" r="0" t="0"/>
          <a:stretch/>
        </p:blipFill>
        <p:spPr>
          <a:xfrm>
            <a:off x="5500525" y="710425"/>
            <a:ext cx="3177725" cy="21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26902" y="3183300"/>
            <a:ext cx="3380776" cy="2396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3773" y="3431350"/>
            <a:ext cx="4724173" cy="12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6496125" y="2732725"/>
            <a:ext cx="1594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Sklearn Ridge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6215450" y="5393600"/>
            <a:ext cx="22815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Sklearn Random Forest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2499525" y="4698775"/>
            <a:ext cx="891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LSTM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405200" y="5391375"/>
            <a:ext cx="45450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InceptionTime (1-d CNN), Transformers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1314525" y="2656525"/>
            <a:ext cx="1594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Naive baselines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975" y="8054483"/>
            <a:ext cx="1521300" cy="71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6074" y="8054467"/>
            <a:ext cx="2124250" cy="7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6775" y="8054467"/>
            <a:ext cx="1420900" cy="7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5969500"/>
            <a:ext cx="2997505" cy="8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309575" y="272900"/>
            <a:ext cx="83148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000" lIns="18000" spcFirstLastPara="1" rIns="91425" wrap="square" tIns="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CY-Bench evaluation</a:t>
            </a:r>
            <a:endParaRPr b="1" sz="2000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359450" y="3861500"/>
            <a:ext cx="7825200" cy="18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Metrics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Normalize RMSE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MAPE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r2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8375" y="1050300"/>
            <a:ext cx="6277905" cy="18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1255100" y="3092725"/>
            <a:ext cx="63636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Source: https://upload.wikimedia.org/wikipedia/commons/c/c7/LOOCV.gif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435550" y="525675"/>
            <a:ext cx="79860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000" lIns="18000" spcFirstLastPara="1" rIns="91425" wrap="square" tIns="0">
            <a:normAutofit fontScale="9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lang="en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For interested participants</a:t>
            </a:r>
            <a:endParaRPr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4805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335050" y="1152675"/>
            <a:ext cx="8221800" cy="3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Clone repository in your laptop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instructions in Getting started.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the benchmark.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your own model and run the benchmark.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