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A34F9E-F770-4200-A169-537022E727AD}">
  <a:tblStyle styleId="{5CA34F9E-F770-4200-A169-537022E72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22" Type="http://schemas.openxmlformats.org/officeDocument/2006/relationships/font" Target="fonts/OpenSans-italic.fntdata"/><Relationship Id="rId21" Type="http://schemas.openxmlformats.org/officeDocument/2006/relationships/font" Target="fonts/OpenSans-bold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2ce2d0ab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22ce2d0a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322ce2d0ab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2ce2d0ab7_0_7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22ce2d0ab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322ce2d0ab7_0_7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2ce2d0ab7_0_3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22ce2d0ab7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322ce2d0ab7_0_3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2ce2d0ab7_0_4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22ce2d0ab7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322ce2d0ab7_0_4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2ce2d0ab7_0_5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22ce2d0ab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Try same length periods without WOFOST data - Hiske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Try other indicators even if redundant - Hiske</a:t>
            </a:r>
            <a:endParaRPr/>
          </a:p>
        </p:txBody>
      </p:sp>
      <p:sp>
        <p:nvSpPr>
          <p:cNvPr id="257" name="Google Shape;257;g322ce2d0ab7_0_5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2ce2d0ab7_0_5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322ce2d0ab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322ce2d0ab7_0_5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2ce2d0ab7_0_6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322ce2d0ab7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322ce2d0ab7_0_6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2ce2d0ab7_0_7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322ce2d0ab7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322ce2d0ab7_0_7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>
  <p:cSld name="Alleen titel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91642" y="230188"/>
            <a:ext cx="8442900" cy="839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rm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91643" y="230188"/>
            <a:ext cx="8442900" cy="839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/>
          <p:nvPr>
            <p:ph idx="2" type="pic"/>
          </p:nvPr>
        </p:nvSpPr>
        <p:spPr>
          <a:xfrm>
            <a:off x="476508" y="3307559"/>
            <a:ext cx="2648100" cy="264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15"/>
          <p:cNvSpPr/>
          <p:nvPr>
            <p:ph idx="3" type="pic"/>
          </p:nvPr>
        </p:nvSpPr>
        <p:spPr>
          <a:xfrm>
            <a:off x="6308818" y="3307559"/>
            <a:ext cx="2648100" cy="264810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2" name="Google Shape;62;p15"/>
          <p:cNvSpPr/>
          <p:nvPr>
            <p:ph idx="4" type="pic"/>
          </p:nvPr>
        </p:nvSpPr>
        <p:spPr>
          <a:xfrm>
            <a:off x="4714655" y="3307559"/>
            <a:ext cx="2648100" cy="264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3" name="Google Shape;63;p15"/>
          <p:cNvSpPr/>
          <p:nvPr>
            <p:ph idx="5" type="pic"/>
          </p:nvPr>
        </p:nvSpPr>
        <p:spPr>
          <a:xfrm>
            <a:off x="3120492" y="3307559"/>
            <a:ext cx="2648100" cy="264810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85775" y="1616400"/>
            <a:ext cx="8447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noAutofit/>
          </a:bodyPr>
          <a:lstStyle>
            <a:lvl1pPr indent="-228600" lvl="0" marL="457200" algn="l">
              <a:lnSpc>
                <a:spcPct val="113636"/>
              </a:lnSpc>
              <a:spcBef>
                <a:spcPts val="1200"/>
              </a:spcBef>
              <a:spcAft>
                <a:spcPts val="0"/>
              </a:spcAft>
              <a:buSzPts val="3080"/>
              <a:buNone/>
              <a:defRPr>
                <a:solidFill>
                  <a:schemeClr val="lt2"/>
                </a:solidFill>
              </a:defRPr>
            </a:lvl1pPr>
            <a:lvl2pPr indent="-360044" lvl="1" marL="9144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SzPts val="2070"/>
              <a:buChar char="●"/>
              <a:defRPr/>
            </a:lvl2pPr>
            <a:lvl3pPr indent="-360044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3pPr>
            <a:lvl4pPr indent="-360044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4pPr>
            <a:lvl5pPr indent="-360045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6" type="body"/>
          </p:nvPr>
        </p:nvSpPr>
        <p:spPr>
          <a:xfrm>
            <a:off x="478633" y="2262386"/>
            <a:ext cx="8447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0000" wrap="square" tIns="45700">
            <a:noAutofit/>
          </a:bodyPr>
          <a:lstStyle>
            <a:lvl1pPr indent="-228600" lvl="0" marL="457200" algn="l">
              <a:lnSpc>
                <a:spcPct val="113636"/>
              </a:lnSpc>
              <a:spcBef>
                <a:spcPts val="1200"/>
              </a:spcBef>
              <a:spcAft>
                <a:spcPts val="0"/>
              </a:spcAft>
              <a:buSzPts val="3080"/>
              <a:buNone/>
              <a:defRPr>
                <a:solidFill>
                  <a:schemeClr val="lt2"/>
                </a:solidFill>
              </a:defRPr>
            </a:lvl1pPr>
            <a:lvl2pPr indent="-360044" lvl="1" marL="9144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SzPts val="2070"/>
              <a:buChar char="●"/>
              <a:defRPr/>
            </a:lvl2pPr>
            <a:lvl3pPr indent="-360044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3pPr>
            <a:lvl4pPr indent="-360044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4pPr>
            <a:lvl5pPr indent="-360045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>
  <p:cSld name="Alleen titel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91642" y="230188"/>
            <a:ext cx="8442900" cy="839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with bullets">
  <p:cSld name="Text slide with bulle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91642" y="230188"/>
            <a:ext cx="8442900" cy="839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21200" y="1835249"/>
            <a:ext cx="85212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SzPts val="2520"/>
              <a:buChar char="▪"/>
              <a:defRPr/>
            </a:lvl1pPr>
            <a:lvl2pPr indent="-389255" lvl="1" marL="91440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Char char="●"/>
              <a:defRPr/>
            </a:lvl2pPr>
            <a:lvl3pPr indent="-360044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3pPr>
            <a:lvl4pPr indent="-360044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4pPr>
            <a:lvl5pPr indent="-360045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ext boxes">
  <p:cSld name="Two text boxe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491642" y="230188"/>
            <a:ext cx="8442900" cy="839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21200" y="1835249"/>
            <a:ext cx="41400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SzPts val="2520"/>
              <a:buChar char="▪"/>
              <a:defRPr/>
            </a:lvl1pPr>
            <a:lvl2pPr indent="-389255" lvl="1" marL="91440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Char char="●"/>
              <a:defRPr/>
            </a:lvl2pPr>
            <a:lvl3pPr indent="-360044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3pPr>
            <a:lvl4pPr indent="-360044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4pPr>
            <a:lvl5pPr indent="-360045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793357" y="1835249"/>
            <a:ext cx="41400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SzPts val="2520"/>
              <a:buChar char="▪"/>
              <a:defRPr/>
            </a:lvl1pPr>
            <a:lvl2pPr indent="-389255" lvl="1" marL="91440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Char char="●"/>
              <a:defRPr/>
            </a:lvl2pPr>
            <a:lvl3pPr indent="-360044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3pPr>
            <a:lvl4pPr indent="-360044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4pPr>
            <a:lvl5pPr indent="-360045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large image">
  <p:cSld name="Title with large imag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>
            <p:ph idx="2" type="pic"/>
          </p:nvPr>
        </p:nvSpPr>
        <p:spPr>
          <a:xfrm>
            <a:off x="536400" y="1402557"/>
            <a:ext cx="8402400" cy="455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491642" y="230187"/>
            <a:ext cx="8442900" cy="838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 with text boxes">
  <p:cSld name="3 images with text boxe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1642" y="230187"/>
            <a:ext cx="8442900" cy="838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2" type="pic"/>
          </p:nvPr>
        </p:nvSpPr>
        <p:spPr>
          <a:xfrm>
            <a:off x="537619" y="1933314"/>
            <a:ext cx="2639700" cy="26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6" name="Google Shape;86;p20"/>
          <p:cNvSpPr/>
          <p:nvPr>
            <p:ph idx="3" type="pic"/>
          </p:nvPr>
        </p:nvSpPr>
        <p:spPr>
          <a:xfrm>
            <a:off x="3418212" y="1933314"/>
            <a:ext cx="2639700" cy="26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7" name="Google Shape;87;p20"/>
          <p:cNvSpPr/>
          <p:nvPr>
            <p:ph idx="4" type="pic"/>
          </p:nvPr>
        </p:nvSpPr>
        <p:spPr>
          <a:xfrm>
            <a:off x="6298805" y="1933314"/>
            <a:ext cx="2639700" cy="26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490538" y="4610101"/>
            <a:ext cx="2752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>
            <a:lvl1pPr indent="-228600" lvl="0" marL="45720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SzPts val="2520"/>
              <a:buFont typeface="Verdana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SzPts val="2070"/>
              <a:buFont typeface="Verdana"/>
              <a:buNone/>
              <a:defRPr sz="1800"/>
            </a:lvl2pPr>
            <a:lvl3pPr indent="-228600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3pPr>
            <a:lvl4pPr indent="-228600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4pPr>
            <a:lvl5pPr indent="-228600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5" type="body"/>
          </p:nvPr>
        </p:nvSpPr>
        <p:spPr>
          <a:xfrm>
            <a:off x="3366170" y="4610101"/>
            <a:ext cx="2752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>
            <a:lvl1pPr indent="-228600" lvl="0" marL="45720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SzPts val="2520"/>
              <a:buFont typeface="Verdana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SzPts val="2070"/>
              <a:buFont typeface="Verdana"/>
              <a:buNone/>
              <a:defRPr sz="1800"/>
            </a:lvl2pPr>
            <a:lvl3pPr indent="-228600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3pPr>
            <a:lvl4pPr indent="-228600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4pPr>
            <a:lvl5pPr indent="-228600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6" type="body"/>
          </p:nvPr>
        </p:nvSpPr>
        <p:spPr>
          <a:xfrm>
            <a:off x="6241802" y="4610101"/>
            <a:ext cx="2752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>
            <a:lvl1pPr indent="-228600" lvl="0" marL="45720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SzPts val="2520"/>
              <a:buFont typeface="Verdana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SzPts val="2070"/>
              <a:buFont typeface="Verdana"/>
              <a:buNone/>
              <a:defRPr sz="1800"/>
            </a:lvl2pPr>
            <a:lvl3pPr indent="-228600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3pPr>
            <a:lvl4pPr indent="-228600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4pPr>
            <a:lvl5pPr indent="-228600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7" type="body"/>
          </p:nvPr>
        </p:nvSpPr>
        <p:spPr>
          <a:xfrm>
            <a:off x="490538" y="4985219"/>
            <a:ext cx="2752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>
            <a:lvl1pPr indent="-228600" lvl="0" marL="45720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SzPts val="2520"/>
              <a:buFont typeface="Verdana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SzPts val="2070"/>
              <a:buFont typeface="Verdana"/>
              <a:buNone/>
              <a:defRPr sz="1800"/>
            </a:lvl2pPr>
            <a:lvl3pPr indent="-228600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3pPr>
            <a:lvl4pPr indent="-228600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4pPr>
            <a:lvl5pPr indent="-228600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8" type="body"/>
          </p:nvPr>
        </p:nvSpPr>
        <p:spPr>
          <a:xfrm>
            <a:off x="3365675" y="4985219"/>
            <a:ext cx="2752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>
            <a:lvl1pPr indent="-228600" lvl="0" marL="45720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SzPts val="2520"/>
              <a:buFont typeface="Verdana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SzPts val="2070"/>
              <a:buFont typeface="Verdana"/>
              <a:buNone/>
              <a:defRPr sz="1800"/>
            </a:lvl2pPr>
            <a:lvl3pPr indent="-228600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3pPr>
            <a:lvl4pPr indent="-228600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4pPr>
            <a:lvl5pPr indent="-228600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9" type="body"/>
          </p:nvPr>
        </p:nvSpPr>
        <p:spPr>
          <a:xfrm>
            <a:off x="6241802" y="4985219"/>
            <a:ext cx="2752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0" wrap="square" tIns="45700">
            <a:noAutofit/>
          </a:bodyPr>
          <a:lstStyle>
            <a:lvl1pPr indent="-228600" lvl="0" marL="45720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SzPts val="2520"/>
              <a:buFont typeface="Verdana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SzPts val="2070"/>
              <a:buFont typeface="Verdana"/>
              <a:buNone/>
              <a:defRPr sz="1800"/>
            </a:lvl2pPr>
            <a:lvl3pPr indent="-228600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3pPr>
            <a:lvl4pPr indent="-228600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4pPr>
            <a:lvl5pPr indent="-228600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Font typeface="Verdana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slide met bullets">
  <p:cSld name="Tekstslide met bulle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491642" y="230188"/>
            <a:ext cx="8442900" cy="839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421200" y="1835249"/>
            <a:ext cx="85212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SzPts val="2520"/>
              <a:buChar char="▪"/>
              <a:defRPr/>
            </a:lvl1pPr>
            <a:lvl2pPr indent="-389255" lvl="1" marL="91440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Char char="●"/>
              <a:defRPr/>
            </a:lvl2pPr>
            <a:lvl3pPr indent="-360044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3pPr>
            <a:lvl4pPr indent="-360044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4pPr>
            <a:lvl5pPr indent="-360045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with circle image">
  <p:cSld name="End slide with circle imag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3200" y="230188"/>
            <a:ext cx="3276000" cy="1353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/>
          <p:nvPr>
            <p:ph idx="2" type="pic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495301" y="1835250"/>
            <a:ext cx="3276600" cy="4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noAutofit/>
          </a:bodyPr>
          <a:lstStyle>
            <a:lvl1pPr indent="-228600" lvl="0" marL="457200" algn="l">
              <a:lnSpc>
                <a:spcPct val="113636"/>
              </a:lnSpc>
              <a:spcBef>
                <a:spcPts val="1200"/>
              </a:spcBef>
              <a:spcAft>
                <a:spcPts val="0"/>
              </a:spcAft>
              <a:buSzPts val="3080"/>
              <a:buNone/>
              <a:defRPr>
                <a:solidFill>
                  <a:schemeClr val="dk1"/>
                </a:solidFill>
              </a:defRPr>
            </a:lvl1pPr>
            <a:lvl2pPr indent="-360044" lvl="1" marL="9144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SzPts val="2070"/>
              <a:buChar char="●"/>
              <a:defRPr/>
            </a:lvl2pPr>
            <a:lvl3pPr indent="-360044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3pPr>
            <a:lvl4pPr indent="-360044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4pPr>
            <a:lvl5pPr indent="-360045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with image">
  <p:cSld name="Text box with imag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91642" y="230188"/>
            <a:ext cx="8442900" cy="839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421200" y="1835249"/>
            <a:ext cx="41400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SzPts val="2520"/>
              <a:buChar char="▪"/>
              <a:defRPr/>
            </a:lvl1pPr>
            <a:lvl2pPr indent="-389255" lvl="1" marL="91440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Char char="●"/>
              <a:defRPr/>
            </a:lvl2pPr>
            <a:lvl3pPr indent="-360044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3pPr>
            <a:lvl4pPr indent="-360044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4pPr>
            <a:lvl5pPr indent="-360045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3"/>
          <p:cNvSpPr/>
          <p:nvPr>
            <p:ph idx="2" type="pic"/>
          </p:nvPr>
        </p:nvSpPr>
        <p:spPr>
          <a:xfrm>
            <a:off x="4826161" y="1929600"/>
            <a:ext cx="4104000" cy="403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with graph">
  <p:cSld name="Text box with graph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491642" y="230188"/>
            <a:ext cx="8442900" cy="839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421200" y="1835249"/>
            <a:ext cx="41400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SzPts val="2520"/>
              <a:buChar char="▪"/>
              <a:defRPr/>
            </a:lvl1pPr>
            <a:lvl2pPr indent="-389255" lvl="1" marL="91440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Char char="●"/>
              <a:defRPr/>
            </a:lvl2pPr>
            <a:lvl3pPr indent="-360044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3pPr>
            <a:lvl4pPr indent="-360044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4pPr>
            <a:lvl5pPr indent="-360045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4"/>
          <p:cNvSpPr/>
          <p:nvPr>
            <p:ph idx="2" type="chart"/>
          </p:nvPr>
        </p:nvSpPr>
        <p:spPr>
          <a:xfrm>
            <a:off x="4791075" y="1752600"/>
            <a:ext cx="41400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13636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080"/>
              <a:buFont typeface="Noto Sans Symbols"/>
              <a:buChar char="▪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with table">
  <p:cSld name="Text box with tab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491642" y="230188"/>
            <a:ext cx="8442900" cy="839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" type="body"/>
          </p:nvPr>
        </p:nvSpPr>
        <p:spPr>
          <a:xfrm>
            <a:off x="421200" y="1835249"/>
            <a:ext cx="41400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38888"/>
              </a:lnSpc>
              <a:spcBef>
                <a:spcPts val="1200"/>
              </a:spcBef>
              <a:spcAft>
                <a:spcPts val="0"/>
              </a:spcAft>
              <a:buSzPts val="2520"/>
              <a:buChar char="▪"/>
              <a:defRPr/>
            </a:lvl1pPr>
            <a:lvl2pPr indent="-389255" lvl="1" marL="91440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Char char="●"/>
              <a:defRPr/>
            </a:lvl2pPr>
            <a:lvl3pPr indent="-360044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3pPr>
            <a:lvl4pPr indent="-360044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4pPr>
            <a:lvl5pPr indent="-360045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nogram">
  <p:cSld name="Organogram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91642" y="230188"/>
            <a:ext cx="8442900" cy="839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/>
          <p:nvPr>
            <p:ph idx="2" type="dgm"/>
          </p:nvPr>
        </p:nvSpPr>
        <p:spPr>
          <a:xfrm>
            <a:off x="538163" y="1828800"/>
            <a:ext cx="8404200" cy="4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13636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080"/>
              <a:buFont typeface="Noto Sans Symbols"/>
              <a:buChar char="▪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Only 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491642" y="230188"/>
            <a:ext cx="8442900" cy="839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multiple logo's">
  <p:cSld name="Title slide with multiple logo'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>
            <p:ph idx="2" type="pic"/>
          </p:nvPr>
        </p:nvSpPr>
        <p:spPr>
          <a:xfrm>
            <a:off x="3044113" y="6126565"/>
            <a:ext cx="1248000" cy="60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6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7" name="Google Shape;127;p28"/>
          <p:cNvSpPr/>
          <p:nvPr>
            <p:ph idx="3" type="pic"/>
          </p:nvPr>
        </p:nvSpPr>
        <p:spPr>
          <a:xfrm>
            <a:off x="476508" y="3307559"/>
            <a:ext cx="2648100" cy="264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8" name="Google Shape;128;p28"/>
          <p:cNvSpPr/>
          <p:nvPr>
            <p:ph idx="4" type="pic"/>
          </p:nvPr>
        </p:nvSpPr>
        <p:spPr>
          <a:xfrm>
            <a:off x="6308818" y="3307559"/>
            <a:ext cx="2648100" cy="264810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9" name="Google Shape;129;p28"/>
          <p:cNvSpPr/>
          <p:nvPr>
            <p:ph idx="5" type="pic"/>
          </p:nvPr>
        </p:nvSpPr>
        <p:spPr>
          <a:xfrm>
            <a:off x="4714655" y="3307559"/>
            <a:ext cx="2648100" cy="264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0" name="Google Shape;130;p28"/>
          <p:cNvSpPr/>
          <p:nvPr>
            <p:ph idx="6" type="pic"/>
          </p:nvPr>
        </p:nvSpPr>
        <p:spPr>
          <a:xfrm>
            <a:off x="3120492" y="3307559"/>
            <a:ext cx="2648100" cy="264810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type="title"/>
          </p:nvPr>
        </p:nvSpPr>
        <p:spPr>
          <a:xfrm>
            <a:off x="491642" y="230187"/>
            <a:ext cx="8442900" cy="838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85775" y="1616400"/>
            <a:ext cx="8447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noAutofit/>
          </a:bodyPr>
          <a:lstStyle>
            <a:lvl1pPr indent="-228600" lvl="0" marL="457200" algn="l">
              <a:lnSpc>
                <a:spcPct val="113636"/>
              </a:lnSpc>
              <a:spcBef>
                <a:spcPts val="1200"/>
              </a:spcBef>
              <a:spcAft>
                <a:spcPts val="0"/>
              </a:spcAft>
              <a:buSzPts val="3080"/>
              <a:buNone/>
              <a:defRPr>
                <a:solidFill>
                  <a:schemeClr val="lt2"/>
                </a:solidFill>
              </a:defRPr>
            </a:lvl1pPr>
            <a:lvl2pPr indent="-360044" lvl="1" marL="9144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SzPts val="2070"/>
              <a:buChar char="●"/>
              <a:defRPr/>
            </a:lvl2pPr>
            <a:lvl3pPr indent="-360044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3pPr>
            <a:lvl4pPr indent="-360044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4pPr>
            <a:lvl5pPr indent="-360045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7" type="body"/>
          </p:nvPr>
        </p:nvSpPr>
        <p:spPr>
          <a:xfrm>
            <a:off x="476251" y="2262386"/>
            <a:ext cx="8447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0000" wrap="square" tIns="45700">
            <a:noAutofit/>
          </a:bodyPr>
          <a:lstStyle>
            <a:lvl1pPr indent="-228600" lvl="0" marL="457200" algn="l">
              <a:lnSpc>
                <a:spcPct val="113636"/>
              </a:lnSpc>
              <a:spcBef>
                <a:spcPts val="1200"/>
              </a:spcBef>
              <a:spcAft>
                <a:spcPts val="0"/>
              </a:spcAft>
              <a:buSzPts val="3080"/>
              <a:buNone/>
              <a:defRPr>
                <a:solidFill>
                  <a:schemeClr val="lt2"/>
                </a:solidFill>
              </a:defRPr>
            </a:lvl1pPr>
            <a:lvl2pPr indent="-360044" lvl="1" marL="9144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SzPts val="2070"/>
              <a:buChar char="●"/>
              <a:defRPr/>
            </a:lvl2pPr>
            <a:lvl3pPr indent="-360044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3pPr>
            <a:lvl4pPr indent="-360044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4pPr>
            <a:lvl5pPr indent="-360045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8"/>
          <p:cNvSpPr/>
          <p:nvPr>
            <p:ph idx="8" type="pic"/>
          </p:nvPr>
        </p:nvSpPr>
        <p:spPr>
          <a:xfrm>
            <a:off x="4591113" y="6126565"/>
            <a:ext cx="1248000" cy="60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6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5" name="Google Shape;135;p28"/>
          <p:cNvSpPr/>
          <p:nvPr>
            <p:ph idx="9" type="pic"/>
          </p:nvPr>
        </p:nvSpPr>
        <p:spPr>
          <a:xfrm>
            <a:off x="6138113" y="6126565"/>
            <a:ext cx="1248000" cy="60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6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6" name="Google Shape;136;p28"/>
          <p:cNvSpPr/>
          <p:nvPr>
            <p:ph idx="13" type="pic"/>
          </p:nvPr>
        </p:nvSpPr>
        <p:spPr>
          <a:xfrm>
            <a:off x="7685112" y="6126565"/>
            <a:ext cx="1248000" cy="60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6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 with rectangular image">
  <p:cSld name="Text box with rectangular imag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491638" y="230188"/>
            <a:ext cx="3276000" cy="1353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9"/>
          <p:cNvSpPr/>
          <p:nvPr>
            <p:ph idx="2" type="pic"/>
          </p:nvPr>
        </p:nvSpPr>
        <p:spPr>
          <a:xfrm>
            <a:off x="3900006" y="226800"/>
            <a:ext cx="5040000" cy="573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495302" y="1840012"/>
            <a:ext cx="3276600" cy="41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noAutofit/>
          </a:bodyPr>
          <a:lstStyle>
            <a:lvl1pPr indent="-228600" lvl="0" marL="457200" algn="l">
              <a:lnSpc>
                <a:spcPct val="113636"/>
              </a:lnSpc>
              <a:spcBef>
                <a:spcPts val="1200"/>
              </a:spcBef>
              <a:spcAft>
                <a:spcPts val="0"/>
              </a:spcAft>
              <a:buSzPts val="3080"/>
              <a:buNone/>
              <a:defRPr>
                <a:solidFill>
                  <a:schemeClr val="dk1"/>
                </a:solidFill>
              </a:defRPr>
            </a:lvl1pPr>
            <a:lvl2pPr indent="-360044" lvl="1" marL="9144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SzPts val="2070"/>
              <a:buChar char="●"/>
              <a:defRPr/>
            </a:lvl2pPr>
            <a:lvl3pPr indent="-360044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3pPr>
            <a:lvl4pPr indent="-360044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4pPr>
            <a:lvl5pPr indent="-360045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e with 2 square images">
  <p:cSld name="Titte with 2 square image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491642" y="230187"/>
            <a:ext cx="8442900" cy="838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0"/>
          <p:cNvSpPr/>
          <p:nvPr>
            <p:ph idx="2" type="pic"/>
          </p:nvPr>
        </p:nvSpPr>
        <p:spPr>
          <a:xfrm>
            <a:off x="536399" y="1929600"/>
            <a:ext cx="4104000" cy="402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6" name="Google Shape;146;p30"/>
          <p:cNvSpPr/>
          <p:nvPr>
            <p:ph idx="3" type="pic"/>
          </p:nvPr>
        </p:nvSpPr>
        <p:spPr>
          <a:xfrm>
            <a:off x="4826161" y="1929600"/>
            <a:ext cx="4104000" cy="403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rectangular images">
  <p:cSld name="2 rectangular image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/>
          <p:nvPr>
            <p:ph idx="2" type="pic"/>
          </p:nvPr>
        </p:nvSpPr>
        <p:spPr>
          <a:xfrm>
            <a:off x="536400" y="233362"/>
            <a:ext cx="4011300" cy="572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0" name="Google Shape;150;p31"/>
          <p:cNvSpPr/>
          <p:nvPr>
            <p:ph idx="3" type="pic"/>
          </p:nvPr>
        </p:nvSpPr>
        <p:spPr>
          <a:xfrm>
            <a:off x="4827265" y="233362"/>
            <a:ext cx="4104000" cy="571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1" name="Google Shape;151;p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beeldvullend">
  <p:cSld name="Foto beeldvullend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4" name="Google Shape;154;p3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">
  <p:cSld name="Empty slid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slide">
  <p:cSld name="Graph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491642" y="230188"/>
            <a:ext cx="8442900" cy="84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/>
          <p:nvPr>
            <p:ph idx="2" type="chart"/>
          </p:nvPr>
        </p:nvSpPr>
        <p:spPr>
          <a:xfrm>
            <a:off x="437321" y="1752600"/>
            <a:ext cx="86019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13636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080"/>
              <a:buFont typeface="Noto Sans Symbols"/>
              <a:buChar char="▪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slide">
  <p:cSld name="Table slid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493200" y="230187"/>
            <a:ext cx="8442900" cy="838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with multiple logo's">
  <p:cSld name="End slide with multiple logo'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493200" y="230188"/>
            <a:ext cx="3276000" cy="1353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>
            <a:off x="495301" y="1835250"/>
            <a:ext cx="3276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" spcFirstLastPara="1" rIns="91425" wrap="square" tIns="45700">
            <a:noAutofit/>
          </a:bodyPr>
          <a:lstStyle>
            <a:lvl1pPr indent="-228600" lvl="0" marL="457200" algn="l">
              <a:lnSpc>
                <a:spcPct val="113636"/>
              </a:lnSpc>
              <a:spcBef>
                <a:spcPts val="1200"/>
              </a:spcBef>
              <a:spcAft>
                <a:spcPts val="0"/>
              </a:spcAft>
              <a:buSzPts val="3080"/>
              <a:buNone/>
              <a:defRPr>
                <a:solidFill>
                  <a:schemeClr val="dk1"/>
                </a:solidFill>
              </a:defRPr>
            </a:lvl1pPr>
            <a:lvl2pPr indent="-360044" lvl="1" marL="9144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SzPts val="2070"/>
              <a:buChar char="●"/>
              <a:defRPr/>
            </a:lvl2pPr>
            <a:lvl3pPr indent="-360044" lvl="2" marL="13716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3pPr>
            <a:lvl4pPr indent="-360044" lvl="3" marL="18288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4pPr>
            <a:lvl5pPr indent="-360045" lvl="4" marL="2286000" algn="l">
              <a:lnSpc>
                <a:spcPct val="138888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207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6"/>
          <p:cNvSpPr/>
          <p:nvPr>
            <p:ph idx="2" type="pic"/>
          </p:nvPr>
        </p:nvSpPr>
        <p:spPr>
          <a:xfrm>
            <a:off x="3044113" y="6126565"/>
            <a:ext cx="1248000" cy="60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6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8" name="Google Shape;168;p36"/>
          <p:cNvSpPr/>
          <p:nvPr>
            <p:ph idx="3" type="pic"/>
          </p:nvPr>
        </p:nvSpPr>
        <p:spPr>
          <a:xfrm>
            <a:off x="4591113" y="6126565"/>
            <a:ext cx="1248000" cy="60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6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9" name="Google Shape;169;p36"/>
          <p:cNvSpPr/>
          <p:nvPr>
            <p:ph idx="4" type="pic"/>
          </p:nvPr>
        </p:nvSpPr>
        <p:spPr>
          <a:xfrm>
            <a:off x="6138113" y="6126565"/>
            <a:ext cx="1248000" cy="60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6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0" name="Google Shape;170;p36"/>
          <p:cNvSpPr/>
          <p:nvPr>
            <p:ph idx="5" type="pic"/>
          </p:nvPr>
        </p:nvSpPr>
        <p:spPr>
          <a:xfrm>
            <a:off x="7685112" y="6126565"/>
            <a:ext cx="1248000" cy="60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6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1" name="Google Shape;171;p36"/>
          <p:cNvSpPr/>
          <p:nvPr>
            <p:ph idx="6" type="pic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3125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2" name="Google Shape;172;p3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91642" y="230188"/>
            <a:ext cx="8442900" cy="839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>
            <a:lvl1pPr lvl="0" marR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21200" y="1843200"/>
            <a:ext cx="85212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marR="0" algn="l">
              <a:lnSpc>
                <a:spcPct val="113636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080"/>
              <a:buFont typeface="Noto Sans Symbols"/>
              <a:buChar char="▪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9255" lvl="1" marL="914400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9255" lvl="2" marL="1371600" marR="0" algn="l">
              <a:lnSpc>
                <a:spcPct val="11363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89255" lvl="3" marL="1828800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89254" lvl="4" marL="2286000" marR="0" algn="l">
              <a:lnSpc>
                <a:spcPct val="113636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530"/>
              <a:buFont typeface="Verdana"/>
              <a:buChar char="●"/>
              <a:defRPr b="0" i="0" sz="22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249238" y="3929063"/>
            <a:ext cx="78408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drive/1fuCvXoGASnaBCoEdP53Iuc30veGJmH6G#scrollTo=YK7UzM50xQ9k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466625" y="380350"/>
            <a:ext cx="5099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000" lIns="18000" spcFirstLastPara="1" rIns="91425" wrap="square" tIns="0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Where to find the presentation</a:t>
            </a:r>
            <a:endParaRPr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7"/>
          <p:cNvSpPr/>
          <p:nvPr/>
        </p:nvSpPr>
        <p:spPr>
          <a:xfrm>
            <a:off x="538175" y="981013"/>
            <a:ext cx="77094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5172"/>
                </a:solidFill>
              </a:rPr>
              <a:t>https://drive.google.com/drive/folders/17UT5YDxyAZluaYj37lI6r7fyqwG12Prp?usp=sharing</a:t>
            </a:r>
            <a:endParaRPr sz="1900">
              <a:solidFill>
                <a:srgbClr val="005172"/>
              </a:solidFill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517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300">
              <a:solidFill>
                <a:srgbClr val="00517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>
            <p:ph type="title"/>
          </p:nvPr>
        </p:nvSpPr>
        <p:spPr>
          <a:xfrm>
            <a:off x="466625" y="380350"/>
            <a:ext cx="5099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000" lIns="18000" spcFirstLastPara="1" rIns="91425" wrap="square" tIns="0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Background</a:t>
            </a:r>
            <a:endParaRPr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38"/>
          <p:cNvSpPr/>
          <p:nvPr/>
        </p:nvSpPr>
        <p:spPr>
          <a:xfrm>
            <a:off x="538175" y="981013"/>
            <a:ext cx="77094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5172"/>
                </a:solidFill>
              </a:rPr>
              <a:t>Crop yield forecasts</a:t>
            </a:r>
            <a:r>
              <a:rPr lang="en" sz="1900">
                <a:solidFill>
                  <a:srgbClr val="005172"/>
                </a:solidFill>
              </a:rPr>
              <a:t> are useful to many stakeholders (e.g. farmers, commodity traders, agronomists, policymakers).</a:t>
            </a:r>
            <a:endParaRPr sz="1900">
              <a:solidFill>
                <a:srgbClr val="00517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5172"/>
                </a:solidFill>
              </a:rPr>
              <a:t>European Commission’s Joint Research Centre uses the </a:t>
            </a:r>
            <a:r>
              <a:rPr b="1" lang="en" sz="1900">
                <a:solidFill>
                  <a:srgbClr val="005172"/>
                </a:solidFill>
              </a:rPr>
              <a:t>MARS Crop Yield Forecasting System - </a:t>
            </a:r>
            <a:r>
              <a:rPr lang="en" sz="1900">
                <a:solidFill>
                  <a:srgbClr val="005172"/>
                </a:solidFill>
              </a:rPr>
              <a:t>a suite of tools for analysts - to provide regular forecasts to policymakers at DG-AGRI and member states. MCYFS forecasts are based on statistical regression analysis, similarity analysis and expert judgment.</a:t>
            </a:r>
            <a:endParaRPr sz="1900">
              <a:solidFill>
                <a:srgbClr val="005172"/>
              </a:solidFill>
            </a:endParaRPr>
          </a:p>
        </p:txBody>
      </p:sp>
      <p:sp>
        <p:nvSpPr>
          <p:cNvPr id="188" name="Google Shape;188;p38"/>
          <p:cNvSpPr txBox="1"/>
          <p:nvPr/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517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300">
              <a:solidFill>
                <a:srgbClr val="00517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38"/>
          <p:cNvSpPr txBox="1"/>
          <p:nvPr/>
        </p:nvSpPr>
        <p:spPr>
          <a:xfrm>
            <a:off x="560875" y="3468375"/>
            <a:ext cx="1504200" cy="44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Yield statistics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38"/>
          <p:cNvSpPr txBox="1"/>
          <p:nvPr/>
        </p:nvSpPr>
        <p:spPr>
          <a:xfrm>
            <a:off x="586370" y="4154175"/>
            <a:ext cx="2103300" cy="665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Crop Model Simulation Outputs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599117" y="4992375"/>
            <a:ext cx="2103300" cy="44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Weather indicators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92" name="Google Shape;192;p38"/>
          <p:cNvCxnSpPr>
            <a:stCxn id="189" idx="3"/>
          </p:cNvCxnSpPr>
          <p:nvPr/>
        </p:nvCxnSpPr>
        <p:spPr>
          <a:xfrm>
            <a:off x="2065075" y="3691425"/>
            <a:ext cx="892200" cy="0"/>
          </a:xfrm>
          <a:prstGeom prst="straightConnector1">
            <a:avLst/>
          </a:prstGeom>
          <a:noFill/>
          <a:ln cap="flat" cmpd="sng" w="9525">
            <a:solidFill>
              <a:srgbClr val="34B2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38"/>
          <p:cNvSpPr txBox="1"/>
          <p:nvPr/>
        </p:nvSpPr>
        <p:spPr>
          <a:xfrm>
            <a:off x="3034395" y="3496500"/>
            <a:ext cx="15042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Trend analysis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38"/>
          <p:cNvSpPr/>
          <p:nvPr/>
        </p:nvSpPr>
        <p:spPr>
          <a:xfrm>
            <a:off x="3009745" y="3457322"/>
            <a:ext cx="1504200" cy="52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38"/>
          <p:cNvCxnSpPr>
            <a:stCxn id="194" idx="3"/>
            <a:endCxn id="196" idx="1"/>
          </p:cNvCxnSpPr>
          <p:nvPr/>
        </p:nvCxnSpPr>
        <p:spPr>
          <a:xfrm>
            <a:off x="4513945" y="3719672"/>
            <a:ext cx="529500" cy="9900"/>
          </a:xfrm>
          <a:prstGeom prst="straightConnector1">
            <a:avLst/>
          </a:prstGeom>
          <a:noFill/>
          <a:ln cap="flat" cmpd="sng" w="9525">
            <a:solidFill>
              <a:srgbClr val="34B2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38"/>
          <p:cNvSpPr txBox="1"/>
          <p:nvPr/>
        </p:nvSpPr>
        <p:spPr>
          <a:xfrm>
            <a:off x="5043361" y="3506617"/>
            <a:ext cx="1292400" cy="44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Yield trend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813918" y="4154175"/>
            <a:ext cx="1504200" cy="44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Yield residuals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98" name="Google Shape;198;p38"/>
          <p:cNvCxnSpPr>
            <a:stCxn id="194" idx="3"/>
            <a:endCxn id="197" idx="1"/>
          </p:cNvCxnSpPr>
          <p:nvPr/>
        </p:nvCxnSpPr>
        <p:spPr>
          <a:xfrm>
            <a:off x="4513945" y="3719672"/>
            <a:ext cx="300000" cy="657600"/>
          </a:xfrm>
          <a:prstGeom prst="straightConnector1">
            <a:avLst/>
          </a:prstGeom>
          <a:noFill/>
          <a:ln cap="flat" cmpd="sng" w="9525">
            <a:solidFill>
              <a:srgbClr val="34B2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38"/>
          <p:cNvSpPr/>
          <p:nvPr/>
        </p:nvSpPr>
        <p:spPr>
          <a:xfrm>
            <a:off x="4538009" y="5096897"/>
            <a:ext cx="2014200" cy="52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8"/>
          <p:cNvSpPr txBox="1"/>
          <p:nvPr/>
        </p:nvSpPr>
        <p:spPr>
          <a:xfrm>
            <a:off x="4550981" y="5094353"/>
            <a:ext cx="20142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Regression analysis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38"/>
          <p:cNvSpPr txBox="1"/>
          <p:nvPr/>
        </p:nvSpPr>
        <p:spPr>
          <a:xfrm>
            <a:off x="599117" y="5601975"/>
            <a:ext cx="2103300" cy="593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Remote sensing indicators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2" name="Google Shape;202;p38"/>
          <p:cNvCxnSpPr>
            <a:stCxn id="190" idx="3"/>
            <a:endCxn id="200" idx="1"/>
          </p:cNvCxnSpPr>
          <p:nvPr/>
        </p:nvCxnSpPr>
        <p:spPr>
          <a:xfrm>
            <a:off x="2689670" y="4486725"/>
            <a:ext cx="1861200" cy="830700"/>
          </a:xfrm>
          <a:prstGeom prst="straightConnector1">
            <a:avLst/>
          </a:prstGeom>
          <a:noFill/>
          <a:ln cap="flat" cmpd="sng" w="9525">
            <a:solidFill>
              <a:srgbClr val="34B2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38"/>
          <p:cNvCxnSpPr>
            <a:stCxn id="197" idx="2"/>
            <a:endCxn id="200" idx="0"/>
          </p:cNvCxnSpPr>
          <p:nvPr/>
        </p:nvCxnSpPr>
        <p:spPr>
          <a:xfrm flipH="1">
            <a:off x="5558218" y="4600275"/>
            <a:ext cx="7800" cy="494100"/>
          </a:xfrm>
          <a:prstGeom prst="straightConnector1">
            <a:avLst/>
          </a:prstGeom>
          <a:noFill/>
          <a:ln cap="flat" cmpd="sng" w="9525">
            <a:solidFill>
              <a:srgbClr val="34B2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8"/>
          <p:cNvCxnSpPr>
            <a:stCxn id="191" idx="3"/>
            <a:endCxn id="200" idx="1"/>
          </p:cNvCxnSpPr>
          <p:nvPr/>
        </p:nvCxnSpPr>
        <p:spPr>
          <a:xfrm>
            <a:off x="2702417" y="5215425"/>
            <a:ext cx="1848600" cy="102000"/>
          </a:xfrm>
          <a:prstGeom prst="straightConnector1">
            <a:avLst/>
          </a:prstGeom>
          <a:noFill/>
          <a:ln cap="flat" cmpd="sng" w="9525">
            <a:solidFill>
              <a:srgbClr val="34B2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38"/>
          <p:cNvCxnSpPr>
            <a:stCxn id="201" idx="3"/>
            <a:endCxn id="200" idx="1"/>
          </p:cNvCxnSpPr>
          <p:nvPr/>
        </p:nvCxnSpPr>
        <p:spPr>
          <a:xfrm flipH="1" rot="10800000">
            <a:off x="2702417" y="5317425"/>
            <a:ext cx="1848600" cy="581400"/>
          </a:xfrm>
          <a:prstGeom prst="straightConnector1">
            <a:avLst/>
          </a:prstGeom>
          <a:noFill/>
          <a:ln cap="flat" cmpd="sng" w="9525">
            <a:solidFill>
              <a:srgbClr val="34B2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38"/>
          <p:cNvSpPr/>
          <p:nvPr/>
        </p:nvSpPr>
        <p:spPr>
          <a:xfrm>
            <a:off x="4538009" y="5782697"/>
            <a:ext cx="2014200" cy="52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8"/>
          <p:cNvSpPr txBox="1"/>
          <p:nvPr/>
        </p:nvSpPr>
        <p:spPr>
          <a:xfrm>
            <a:off x="4550981" y="5856353"/>
            <a:ext cx="20142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Similarity analysis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8" name="Google Shape;208;p38"/>
          <p:cNvCxnSpPr>
            <a:stCxn id="190" idx="3"/>
            <a:endCxn id="207" idx="1"/>
          </p:cNvCxnSpPr>
          <p:nvPr/>
        </p:nvCxnSpPr>
        <p:spPr>
          <a:xfrm>
            <a:off x="2689670" y="4486725"/>
            <a:ext cx="1861200" cy="1592700"/>
          </a:xfrm>
          <a:prstGeom prst="straightConnector1">
            <a:avLst/>
          </a:prstGeom>
          <a:noFill/>
          <a:ln cap="flat" cmpd="sng" w="9525">
            <a:solidFill>
              <a:srgbClr val="34B2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8"/>
          <p:cNvCxnSpPr>
            <a:stCxn id="191" idx="3"/>
            <a:endCxn id="207" idx="1"/>
          </p:cNvCxnSpPr>
          <p:nvPr/>
        </p:nvCxnSpPr>
        <p:spPr>
          <a:xfrm>
            <a:off x="2702417" y="5215425"/>
            <a:ext cx="1848600" cy="864000"/>
          </a:xfrm>
          <a:prstGeom prst="straightConnector1">
            <a:avLst/>
          </a:prstGeom>
          <a:noFill/>
          <a:ln cap="flat" cmpd="sng" w="9525">
            <a:solidFill>
              <a:srgbClr val="34B2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8"/>
          <p:cNvCxnSpPr>
            <a:stCxn id="201" idx="3"/>
            <a:endCxn id="207" idx="1"/>
          </p:cNvCxnSpPr>
          <p:nvPr/>
        </p:nvCxnSpPr>
        <p:spPr>
          <a:xfrm>
            <a:off x="2702417" y="5898825"/>
            <a:ext cx="1848600" cy="180600"/>
          </a:xfrm>
          <a:prstGeom prst="straightConnector1">
            <a:avLst/>
          </a:prstGeom>
          <a:noFill/>
          <a:ln cap="flat" cmpd="sng" w="9525">
            <a:solidFill>
              <a:srgbClr val="34B2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38"/>
          <p:cNvSpPr txBox="1"/>
          <p:nvPr/>
        </p:nvSpPr>
        <p:spPr>
          <a:xfrm>
            <a:off x="7264375" y="4518675"/>
            <a:ext cx="1292400" cy="657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Crop yield forecasts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2" name="Google Shape;212;p38"/>
          <p:cNvCxnSpPr>
            <a:stCxn id="207" idx="3"/>
            <a:endCxn id="211" idx="1"/>
          </p:cNvCxnSpPr>
          <p:nvPr/>
        </p:nvCxnSpPr>
        <p:spPr>
          <a:xfrm flipH="1" rot="10800000">
            <a:off x="6565181" y="4847303"/>
            <a:ext cx="699300" cy="1232100"/>
          </a:xfrm>
          <a:prstGeom prst="straightConnector1">
            <a:avLst/>
          </a:prstGeom>
          <a:noFill/>
          <a:ln cap="flat" cmpd="sng" w="9525">
            <a:solidFill>
              <a:srgbClr val="34B2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8"/>
          <p:cNvCxnSpPr>
            <a:stCxn id="200" idx="3"/>
            <a:endCxn id="211" idx="1"/>
          </p:cNvCxnSpPr>
          <p:nvPr/>
        </p:nvCxnSpPr>
        <p:spPr>
          <a:xfrm flipH="1" rot="10800000">
            <a:off x="6565181" y="4847303"/>
            <a:ext cx="699300" cy="470100"/>
          </a:xfrm>
          <a:prstGeom prst="straightConnector1">
            <a:avLst/>
          </a:prstGeom>
          <a:noFill/>
          <a:ln cap="flat" cmpd="sng" w="9525">
            <a:solidFill>
              <a:srgbClr val="34B2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8"/>
          <p:cNvCxnSpPr>
            <a:stCxn id="196" idx="3"/>
            <a:endCxn id="211" idx="1"/>
          </p:cNvCxnSpPr>
          <p:nvPr/>
        </p:nvCxnSpPr>
        <p:spPr>
          <a:xfrm>
            <a:off x="6335761" y="3729667"/>
            <a:ext cx="928500" cy="1117800"/>
          </a:xfrm>
          <a:prstGeom prst="straightConnector1">
            <a:avLst/>
          </a:prstGeom>
          <a:noFill/>
          <a:ln cap="flat" cmpd="sng" w="9525">
            <a:solidFill>
              <a:srgbClr val="34B2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8"/>
          <p:cNvCxnSpPr>
            <a:stCxn id="197" idx="3"/>
            <a:endCxn id="211" idx="1"/>
          </p:cNvCxnSpPr>
          <p:nvPr/>
        </p:nvCxnSpPr>
        <p:spPr>
          <a:xfrm>
            <a:off x="6318118" y="4377225"/>
            <a:ext cx="946200" cy="470100"/>
          </a:xfrm>
          <a:prstGeom prst="straightConnector1">
            <a:avLst/>
          </a:prstGeom>
          <a:noFill/>
          <a:ln cap="flat" cmpd="sng" w="9525">
            <a:solidFill>
              <a:srgbClr val="34B23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476000" y="454625"/>
            <a:ext cx="5099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rPr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  <a:endParaRPr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9"/>
          <p:cNvSpPr/>
          <p:nvPr/>
        </p:nvSpPr>
        <p:spPr>
          <a:xfrm>
            <a:off x="538175" y="1170750"/>
            <a:ext cx="7709400" cy="5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000">
                <a:solidFill>
                  <a:schemeClr val="lt2"/>
                </a:solidFill>
              </a:rPr>
              <a:t>Predict crop</a:t>
            </a:r>
            <a:r>
              <a:rPr b="1" i="0" lang="en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00">
                <a:solidFill>
                  <a:schemeClr val="lt2"/>
                </a:solidFill>
              </a:rPr>
              <a:t>y</a:t>
            </a:r>
            <a:r>
              <a:rPr b="1" i="0" lang="en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ield </a:t>
            </a:r>
            <a:r>
              <a:rPr lang="en" sz="2000">
                <a:solidFill>
                  <a:schemeClr val="lt2"/>
                </a:solidFill>
              </a:rPr>
              <a:t>using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outputs </a:t>
            </a:r>
            <a:r>
              <a:rPr lang="en" sz="1800">
                <a:solidFill>
                  <a:schemeClr val="lt2"/>
                </a:solidFill>
              </a:rPr>
              <a:t>of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crop growth simulation models (e.g. WOFOST)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weather observations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remote sensing indicators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soil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regional 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yield statistics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from </a:t>
            </a:r>
            <a:r>
              <a:rPr b="1" i="0" lang="en" sz="2000" u="none" cap="none" strike="noStrike">
                <a:solidFill>
                  <a:schemeClr val="dk1"/>
                </a:solidFill>
              </a:rPr>
              <a:t>MARS Crop Yield Forecasting System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2000" u="none" cap="none" strike="noStrike">
                <a:solidFill>
                  <a:schemeClr val="dk1"/>
                </a:solidFill>
              </a:rPr>
              <a:t>Eurostat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Design a workflow to explore the potential of </a:t>
            </a:r>
            <a:r>
              <a:rPr b="1" lang="en" sz="1900">
                <a:solidFill>
                  <a:schemeClr val="dk1"/>
                </a:solidFill>
              </a:rPr>
              <a:t>Machine Learning</a:t>
            </a:r>
            <a:r>
              <a:rPr lang="en" sz="1900">
                <a:solidFill>
                  <a:schemeClr val="dk1"/>
                </a:solidFill>
              </a:rPr>
              <a:t> in large-scale crop yield forecasting.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Run the same workflow across Europe for several crops.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Predict at different points during the crop growing season.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Make yield predictions at regional level and aggregate to national level to compare with MCYFS predictions.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Analyze regional patterns seen in regional forecasts.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461825" y="328400"/>
            <a:ext cx="5224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Machine Learning Baseline</a:t>
            </a:r>
            <a:endParaRPr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461825" y="1013275"/>
            <a:ext cx="7600500" cy="1419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363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Baseline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machine learning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focused on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correctness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modularity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reusability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</a:rPr>
              <a:t>Easy to run</a:t>
            </a:r>
            <a:r>
              <a:rPr lang="en" sz="1800">
                <a:solidFill>
                  <a:schemeClr val="dk1"/>
                </a:solidFill>
              </a:rPr>
              <a:t>: Something like </a:t>
            </a:r>
            <a:r>
              <a:rPr b="1" lang="en" sz="1800">
                <a:solidFill>
                  <a:schemeClr val="dk1"/>
                </a:solidFill>
              </a:rPr>
              <a:t>Auto ML</a:t>
            </a:r>
            <a:r>
              <a:rPr lang="en" sz="1800">
                <a:solidFill>
                  <a:schemeClr val="dk1"/>
                </a:solidFill>
              </a:rPr>
              <a:t> to get </a:t>
            </a:r>
            <a:r>
              <a:rPr b="1" lang="en" sz="1800">
                <a:solidFill>
                  <a:schemeClr val="dk1"/>
                </a:solidFill>
              </a:rPr>
              <a:t>baseline results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1" name="Google Shape;231;p4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0"/>
          <p:cNvSpPr/>
          <p:nvPr/>
        </p:nvSpPr>
        <p:spPr>
          <a:xfrm>
            <a:off x="134400" y="2845227"/>
            <a:ext cx="685500" cy="770700"/>
          </a:xfrm>
          <a:prstGeom prst="homePlate">
            <a:avLst>
              <a:gd fmla="val 50000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3" name="Google Shape;233;p40"/>
          <p:cNvGrpSpPr/>
          <p:nvPr/>
        </p:nvGrpSpPr>
        <p:grpSpPr>
          <a:xfrm>
            <a:off x="502457" y="2845213"/>
            <a:ext cx="1833254" cy="2737582"/>
            <a:chOff x="3131433" y="1201451"/>
            <a:chExt cx="4085700" cy="2238598"/>
          </a:xfrm>
        </p:grpSpPr>
        <p:sp>
          <p:nvSpPr>
            <p:cNvPr id="234" name="Google Shape;234;p40"/>
            <p:cNvSpPr/>
            <p:nvPr/>
          </p:nvSpPr>
          <p:spPr>
            <a:xfrm>
              <a:off x="3131433" y="1201451"/>
              <a:ext cx="4085700" cy="625200"/>
            </a:xfrm>
            <a:prstGeom prst="chevron">
              <a:avLst>
                <a:gd fmla="val 50000" name="adj"/>
              </a:avLst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40"/>
            <p:cNvSpPr txBox="1"/>
            <p:nvPr/>
          </p:nvSpPr>
          <p:spPr>
            <a:xfrm>
              <a:off x="3131492" y="1907650"/>
              <a:ext cx="3033600" cy="15324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3636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000"/>
                <a:t>Homogenize data format and align data to same spatial and temporal resolutions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40"/>
          <p:cNvGrpSpPr/>
          <p:nvPr/>
        </p:nvGrpSpPr>
        <p:grpSpPr>
          <a:xfrm>
            <a:off x="1977408" y="2842200"/>
            <a:ext cx="1540566" cy="2740259"/>
            <a:chOff x="2283507" y="1178959"/>
            <a:chExt cx="3498900" cy="2358633"/>
          </a:xfrm>
        </p:grpSpPr>
        <p:sp>
          <p:nvSpPr>
            <p:cNvPr id="237" name="Google Shape;237;p40"/>
            <p:cNvSpPr/>
            <p:nvPr/>
          </p:nvSpPr>
          <p:spPr>
            <a:xfrm>
              <a:off x="2283507" y="1178959"/>
              <a:ext cx="3498900" cy="663000"/>
            </a:xfrm>
            <a:prstGeom prst="chevron">
              <a:avLst>
                <a:gd fmla="val 50000" name="adj"/>
              </a:avLst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Training, Test Split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" name="Google Shape;238;p40"/>
            <p:cNvSpPr txBox="1"/>
            <p:nvPr/>
          </p:nvSpPr>
          <p:spPr>
            <a:xfrm>
              <a:off x="2489471" y="1930492"/>
              <a:ext cx="2317800" cy="16071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3636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000"/>
                <a:t>Split into training, validation and test sets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" name="Google Shape;239;p40"/>
          <p:cNvGrpSpPr/>
          <p:nvPr/>
        </p:nvGrpSpPr>
        <p:grpSpPr>
          <a:xfrm>
            <a:off x="7580250" y="2842150"/>
            <a:ext cx="1385889" cy="2740422"/>
            <a:chOff x="2826083" y="1189770"/>
            <a:chExt cx="3411000" cy="2358773"/>
          </a:xfrm>
        </p:grpSpPr>
        <p:sp>
          <p:nvSpPr>
            <p:cNvPr id="240" name="Google Shape;240;p40"/>
            <p:cNvSpPr/>
            <p:nvPr/>
          </p:nvSpPr>
          <p:spPr>
            <a:xfrm>
              <a:off x="2826083" y="1189770"/>
              <a:ext cx="3411000" cy="663000"/>
            </a:xfrm>
            <a:prstGeom prst="chevron">
              <a:avLst>
                <a:gd fmla="val 50000" name="adj"/>
              </a:avLst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Results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40"/>
            <p:cNvSpPr txBox="1"/>
            <p:nvPr/>
          </p:nvSpPr>
          <p:spPr>
            <a:xfrm>
              <a:off x="3022504" y="1975643"/>
              <a:ext cx="2924100" cy="15729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3636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000"/>
                <a:t>Interpret results, adjust settings and rerun (if necessary)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" name="Google Shape;242;p40"/>
          <p:cNvGrpSpPr/>
          <p:nvPr/>
        </p:nvGrpSpPr>
        <p:grpSpPr>
          <a:xfrm>
            <a:off x="3158625" y="2845625"/>
            <a:ext cx="1443567" cy="2737574"/>
            <a:chOff x="2691796" y="1201450"/>
            <a:chExt cx="4255800" cy="2238592"/>
          </a:xfrm>
        </p:grpSpPr>
        <p:sp>
          <p:nvSpPr>
            <p:cNvPr id="243" name="Google Shape;243;p40"/>
            <p:cNvSpPr/>
            <p:nvPr/>
          </p:nvSpPr>
          <p:spPr>
            <a:xfrm>
              <a:off x="2691796" y="1201450"/>
              <a:ext cx="4255800" cy="625200"/>
            </a:xfrm>
            <a:prstGeom prst="chevron">
              <a:avLst>
                <a:gd fmla="val 50000" name="adj"/>
              </a:avLst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Design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40"/>
            <p:cNvSpPr txBox="1"/>
            <p:nvPr/>
          </p:nvSpPr>
          <p:spPr>
            <a:xfrm>
              <a:off x="2799200" y="1907642"/>
              <a:ext cx="3155400" cy="15324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000"/>
                <a:t>Infer crop Calendar. Create Max, Avg and Count aggregations</a:t>
              </a:r>
              <a:endParaRPr sz="1000"/>
            </a:p>
          </p:txBody>
        </p:sp>
      </p:grpSp>
      <p:grpSp>
        <p:nvGrpSpPr>
          <p:cNvPr id="245" name="Google Shape;245;p40"/>
          <p:cNvGrpSpPr/>
          <p:nvPr/>
        </p:nvGrpSpPr>
        <p:grpSpPr>
          <a:xfrm>
            <a:off x="4234500" y="2842200"/>
            <a:ext cx="1385892" cy="2740218"/>
            <a:chOff x="2689964" y="1189773"/>
            <a:chExt cx="3363000" cy="2358597"/>
          </a:xfrm>
        </p:grpSpPr>
        <p:sp>
          <p:nvSpPr>
            <p:cNvPr id="246" name="Google Shape;246;p40"/>
            <p:cNvSpPr/>
            <p:nvPr/>
          </p:nvSpPr>
          <p:spPr>
            <a:xfrm>
              <a:off x="2689964" y="1189773"/>
              <a:ext cx="3363000" cy="663000"/>
            </a:xfrm>
            <a:prstGeom prst="chevron">
              <a:avLst>
                <a:gd fmla="val 50000" name="adj"/>
              </a:avLst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Scaling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40"/>
            <p:cNvSpPr txBox="1"/>
            <p:nvPr/>
          </p:nvSpPr>
          <p:spPr>
            <a:xfrm>
              <a:off x="2978486" y="1954470"/>
              <a:ext cx="2436000" cy="15939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3636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000"/>
                <a:t>Bring feature values to similar ranges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p40"/>
          <p:cNvGrpSpPr/>
          <p:nvPr/>
        </p:nvGrpSpPr>
        <p:grpSpPr>
          <a:xfrm>
            <a:off x="5279750" y="2842200"/>
            <a:ext cx="1540611" cy="2740219"/>
            <a:chOff x="2585250" y="1189777"/>
            <a:chExt cx="3433500" cy="2358598"/>
          </a:xfrm>
        </p:grpSpPr>
        <p:sp>
          <p:nvSpPr>
            <p:cNvPr id="249" name="Google Shape;249;p40"/>
            <p:cNvSpPr/>
            <p:nvPr/>
          </p:nvSpPr>
          <p:spPr>
            <a:xfrm>
              <a:off x="2585250" y="1189777"/>
              <a:ext cx="3433500" cy="663000"/>
            </a:xfrm>
            <a:prstGeom prst="chevron">
              <a:avLst>
                <a:gd fmla="val 50000" name="adj"/>
              </a:avLst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p40"/>
            <p:cNvSpPr txBox="1"/>
            <p:nvPr/>
          </p:nvSpPr>
          <p:spPr>
            <a:xfrm>
              <a:off x="2963119" y="1954475"/>
              <a:ext cx="2127600" cy="15939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3636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000"/>
                <a:t>Pick the most predictive features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40"/>
          <p:cNvGrpSpPr/>
          <p:nvPr/>
        </p:nvGrpSpPr>
        <p:grpSpPr>
          <a:xfrm>
            <a:off x="6479517" y="2842200"/>
            <a:ext cx="1443599" cy="2740219"/>
            <a:chOff x="2748292" y="1189774"/>
            <a:chExt cx="3305700" cy="2358598"/>
          </a:xfrm>
        </p:grpSpPr>
        <p:sp>
          <p:nvSpPr>
            <p:cNvPr id="252" name="Google Shape;252;p40"/>
            <p:cNvSpPr/>
            <p:nvPr/>
          </p:nvSpPr>
          <p:spPr>
            <a:xfrm>
              <a:off x="2748292" y="1189774"/>
              <a:ext cx="3305700" cy="663000"/>
            </a:xfrm>
            <a:prstGeom prst="chevron">
              <a:avLst>
                <a:gd fmla="val 50000" name="adj"/>
              </a:avLst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Training, Testing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40"/>
            <p:cNvSpPr txBox="1"/>
            <p:nvPr/>
          </p:nvSpPr>
          <p:spPr>
            <a:xfrm>
              <a:off x="2852698" y="1954472"/>
              <a:ext cx="2357100" cy="15939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3636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000"/>
                <a:t>Train and Evaluate Algorithms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538175" y="439600"/>
            <a:ext cx="61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Feature Design</a:t>
            </a:r>
            <a:endParaRPr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60" name="Google Shape;260;p41"/>
          <p:cNvGraphicFramePr/>
          <p:nvPr/>
        </p:nvGraphicFramePr>
        <p:xfrm>
          <a:off x="428925" y="221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{5CA34F9E-F770-4200-A169-537022E727AD}</a:tableStyleId>
              </a:tblPr>
              <a:tblGrid>
                <a:gridCol w="2057700"/>
                <a:gridCol w="1918525"/>
                <a:gridCol w="2045050"/>
                <a:gridCol w="2209525"/>
              </a:tblGrid>
              <a:tr h="78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Period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Maximum Values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Averages,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*Cumulative Sums,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**from previous year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z-scores based on long term avg, std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4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Pre-planting window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TAVG, PREC, CWB*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4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Planting window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TAVG, PREC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RSM, TMIN, PREC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56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Vegetative phase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WLIM_YB, TWC, WLAI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RSM, TAVG, CWB*, FAPAR, RAD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RSM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63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Flowering phase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RSM, PREC, TMAX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56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Yield Formation phase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WLIM_YB, WLIM_YS, TWC, WLAI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RSM, CWB*, FAPAR, RAD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RSM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63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Harvest window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PREC**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PREC**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41"/>
          <p:cNvSpPr txBox="1"/>
          <p:nvPr/>
        </p:nvSpPr>
        <p:spPr>
          <a:xfrm>
            <a:off x="428925" y="1029725"/>
            <a:ext cx="82308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6"/>
                </a:solidFill>
              </a:rPr>
              <a:t>Using WOFOST data, we inferred crop calendar periods for each crop. For each period, we identified the indicators that affect or capture the state of crop growth and development.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538175" y="426950"/>
            <a:ext cx="7851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rPr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Modularity and Reusability</a:t>
            </a:r>
            <a:endParaRPr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012250"/>
            <a:ext cx="7286334" cy="546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435550" y="525675"/>
            <a:ext cx="79860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Visualizations for regional data, predictions</a:t>
            </a:r>
            <a:endParaRPr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4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335050" y="1152675"/>
            <a:ext cx="82218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Analyzing predictions and residuals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https://colab.research.google.com/drive/1fuCvXoGASnaBCoEdP53Iuc30veGJmH6G#scrollTo=YK7UzM50xQ9k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351775"/>
            <a:ext cx="8713798" cy="371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435550" y="525675"/>
            <a:ext cx="79860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000" lIns="18000" spcFirstLastPara="1" rIns="91425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For interested participants</a:t>
            </a:r>
            <a:endParaRPr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335050" y="1152675"/>
            <a:ext cx="8221800" cy="3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crop, end of season dekad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performance of an additional algorithm (use mlbaseline.ipynb)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Deep Learning. Use crop_yield_DL_performance.ipynb from dlinterpret branch)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ageningen 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