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6" roundtripDataSignature="AMtx7mgrLWLGrOw/VOXiVF7jqwe91/Xd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Move to google colab to define the image and annotation class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Want to create a collection of our data points which can act like a list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Want to create a collection of our data points which can act like a list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Want to be able to apply the same operations to both the image and the masks, same attributes etc</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Want to create a collection of our data points which can act like a list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Want to create a collection of our data points which can act like a list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How about resize entire dataset?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What are the supported labels?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Polymorphism between different datasets:</a:t>
            </a:r>
            <a:endParaRPr/>
          </a:p>
          <a:p>
            <a:pPr indent="-317500" lvl="0" marL="457200" rtl="0" algn="l">
              <a:lnSpc>
                <a:spcPct val="100000"/>
              </a:lnSpc>
              <a:spcBef>
                <a:spcPts val="0"/>
              </a:spcBef>
              <a:spcAft>
                <a:spcPts val="0"/>
              </a:spcAft>
              <a:buSzPts val="1400"/>
              <a:buChar char="-"/>
            </a:pPr>
            <a:r>
              <a:rPr lang="en"/>
              <a:t>Can run inference on each set</a:t>
            </a:r>
            <a:endParaRPr/>
          </a:p>
          <a:p>
            <a:pPr indent="-317500" lvl="0" marL="457200" rtl="0" algn="l">
              <a:lnSpc>
                <a:spcPct val="100000"/>
              </a:lnSpc>
              <a:spcBef>
                <a:spcPts val="0"/>
              </a:spcBef>
              <a:spcAft>
                <a:spcPts val="0"/>
              </a:spcAft>
              <a:buSzPts val="1400"/>
              <a:buChar char="-"/>
            </a:pPr>
            <a:r>
              <a:rPr lang="en"/>
              <a:t>Can record metrics on each set</a:t>
            </a:r>
            <a:endParaRPr/>
          </a:p>
          <a:p>
            <a:pPr indent="-317500" lvl="0" marL="457200" rtl="0" algn="l">
              <a:lnSpc>
                <a:spcPct val="100000"/>
              </a:lnSpc>
              <a:spcBef>
                <a:spcPts val="0"/>
              </a:spcBef>
              <a:spcAft>
                <a:spcPts val="0"/>
              </a:spcAft>
              <a:buSzPts val="1400"/>
              <a:buChar char="-"/>
            </a:pPr>
            <a:r>
              <a:rPr lang="en"/>
              <a:t>Can visualize each set</a:t>
            </a:r>
            <a:endParaRPr/>
          </a:p>
          <a:p>
            <a:pPr indent="-317500" lvl="0" marL="457200" rtl="0" algn="l">
              <a:lnSpc>
                <a:spcPct val="100000"/>
              </a:lnSpc>
              <a:spcBef>
                <a:spcPts val="0"/>
              </a:spcBef>
              <a:spcAft>
                <a:spcPts val="0"/>
              </a:spcAft>
              <a:buSzPts val="1400"/>
              <a:buChar char="-"/>
            </a:pPr>
            <a:r>
              <a:rPr lang="en"/>
              <a:t>Can visualize predictions on each set</a:t>
            </a:r>
            <a:endParaRPr/>
          </a:p>
          <a:p>
            <a:pPr indent="-317500" lvl="0" marL="457200" rtl="0" algn="l">
              <a:lnSpc>
                <a:spcPct val="100000"/>
              </a:lnSpc>
              <a:spcBef>
                <a:spcPts val="0"/>
              </a:spcBef>
              <a:spcAft>
                <a:spcPts val="0"/>
              </a:spcAft>
              <a:buSzPts val="1400"/>
              <a:buChar char="-"/>
            </a:pPr>
            <a:r>
              <a:rPr lang="en"/>
              <a:t>Can get image stats or annotations stats on each set</a:t>
            </a:r>
            <a:endParaRPr/>
          </a:p>
          <a:p>
            <a:pPr indent="-317500" lvl="0" marL="457200" rtl="0" algn="l">
              <a:lnSpc>
                <a:spcPct val="100000"/>
              </a:lnSpc>
              <a:spcBef>
                <a:spcPts val="0"/>
              </a:spcBef>
              <a:spcAft>
                <a:spcPts val="0"/>
              </a:spcAft>
              <a:buSzPts val="1400"/>
              <a:buChar char="-"/>
            </a:pPr>
            <a:r>
              <a:rPr lang="en"/>
              <a:t>Can have humans QA predictions on each set</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Want to create a collection of our data points which can act like a list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How about resize entire dataset?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What are the supported labels?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Want to create a collection of our data points which can act like a list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How about resize entire dataset?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What are the supported labels?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Turing Machine 1936</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Turing Machine 1936</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Turing machine 1936</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Vacuum computers 1939!</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WW2 ENIAC used to calculate for hydrogen bomb. Programmed it with plugboards and switches!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IBM 650 first mass produced computer 1953, programmed with punch cards! Weighed 6000 pounds only 35 kilobytes of memory (4000 words)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C: Dennis Ritchie, Bell labs 1972-73. Low level language to interact with the kernel. Compiled language, typed, supports structured programming and code organization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Perl: automatic memory management, dynamic typing (designer, Wall, was trained as linguist -&gt; led to a more natural language)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Python: Guido van Rossum: 1980s includes all paradigms! Dynamically typed, auto-mem management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8"/>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8"/>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8"/>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28"/>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37"/>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9" name="Google Shape;59;p37"/>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0" name="Google Shape;60;p3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3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29"/>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9"/>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9"/>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9" name="Google Shape;19;p2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0"/>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22" name="Google Shape;22;p3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31"/>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7" name="Google Shape;27;p3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8" name="Google Shape;28;p3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32"/>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2"/>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3" name="Google Shape;33;p32"/>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32"/>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3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33"/>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3"/>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3"/>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33"/>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41" name="Google Shape;41;p3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34"/>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4" name="Google Shape;44;p3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35"/>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5"/>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9" name="Google Shape;49;p35"/>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3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3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6"/>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36"/>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6"/>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3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2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2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github.com/albumentations-team/albumentations" TargetMode="External"/><Relationship Id="rId4" Type="http://schemas.openxmlformats.org/officeDocument/2006/relationships/hyperlink" Target="https://github.com/aleju/imgau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
          <p:cNvSpPr txBox="1"/>
          <p:nvPr>
            <p:ph type="ctrTitle"/>
          </p:nvPr>
        </p:nvSpPr>
        <p:spPr>
          <a:xfrm>
            <a:off x="399275" y="107850"/>
            <a:ext cx="8222100" cy="2463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sz="3000"/>
              <a:t>Object Oriented Programming</a:t>
            </a:r>
            <a:endParaRPr sz="3000"/>
          </a:p>
          <a:p>
            <a:pPr indent="0" lvl="0" marL="0" rtl="0" algn="ctr">
              <a:lnSpc>
                <a:spcPct val="100000"/>
              </a:lnSpc>
              <a:spcBef>
                <a:spcPts val="0"/>
              </a:spcBef>
              <a:spcAft>
                <a:spcPts val="0"/>
              </a:spcAft>
              <a:buSzPts val="4800"/>
              <a:buNone/>
            </a:pPr>
            <a:r>
              <a:rPr lang="en" sz="3000"/>
              <a:t>And Data Science</a:t>
            </a:r>
            <a:endParaRPr sz="3000"/>
          </a:p>
          <a:p>
            <a:pPr indent="0" lvl="0" marL="0" rtl="0" algn="ctr">
              <a:lnSpc>
                <a:spcPct val="100000"/>
              </a:lnSpc>
              <a:spcBef>
                <a:spcPts val="0"/>
              </a:spcBef>
              <a:spcAft>
                <a:spcPts val="0"/>
              </a:spcAft>
              <a:buSzPts val="4800"/>
              <a:buNone/>
            </a:pPr>
            <a:r>
              <a:rPr lang="en" sz="3000"/>
              <a:t>Workflows</a:t>
            </a:r>
            <a:endParaRPr sz="3000"/>
          </a:p>
          <a:p>
            <a:pPr indent="0" lvl="0" marL="0" rtl="0" algn="ctr">
              <a:lnSpc>
                <a:spcPct val="100000"/>
              </a:lnSpc>
              <a:spcBef>
                <a:spcPts val="0"/>
              </a:spcBef>
              <a:spcAft>
                <a:spcPts val="0"/>
              </a:spcAft>
              <a:buSzPts val="4800"/>
              <a:buNone/>
            </a:pPr>
            <a:r>
              <a:rPr lang="en" sz="3000"/>
              <a:t>In Python </a:t>
            </a:r>
            <a:endParaRPr sz="3000"/>
          </a:p>
        </p:txBody>
      </p:sp>
      <p:sp>
        <p:nvSpPr>
          <p:cNvPr id="68" name="Google Shape;68;p1"/>
          <p:cNvSpPr txBox="1"/>
          <p:nvPr/>
        </p:nvSpPr>
        <p:spPr>
          <a:xfrm>
            <a:off x="1257900" y="2908525"/>
            <a:ext cx="66282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McMedHacks Week 0-2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May 23rd, 2022, Monday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Instructor: Hunter Buckhorn </a:t>
            </a:r>
            <a:endParaRPr>
              <a:latin typeface="Roboto"/>
              <a:ea typeface="Roboto"/>
              <a:cs typeface="Roboto"/>
              <a:sym typeface="Roboto"/>
            </a:endParaRPr>
          </a:p>
        </p:txBody>
      </p:sp>
      <p:pic>
        <p:nvPicPr>
          <p:cNvPr id="69" name="Google Shape;69;p1"/>
          <p:cNvPicPr preferRelativeResize="0"/>
          <p:nvPr/>
        </p:nvPicPr>
        <p:blipFill>
          <a:blip r:embed="rId3">
            <a:alphaModFix/>
          </a:blip>
          <a:stretch>
            <a:fillRect/>
          </a:stretch>
        </p:blipFill>
        <p:spPr>
          <a:xfrm>
            <a:off x="3623213" y="3421675"/>
            <a:ext cx="1774223" cy="177422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0"/>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Classes / Objects</a:t>
            </a:r>
            <a:endParaRPr/>
          </a:p>
        </p:txBody>
      </p:sp>
      <p:sp>
        <p:nvSpPr>
          <p:cNvPr id="127" name="Google Shape;127;p10"/>
          <p:cNvSpPr txBox="1"/>
          <p:nvPr>
            <p:ph idx="4294967295" type="body"/>
          </p:nvPr>
        </p:nvSpPr>
        <p:spPr>
          <a:xfrm>
            <a:off x="471900" y="744875"/>
            <a:ext cx="8222100" cy="403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A class is a collection of data and functions -&gt; “attributes” and “methods”</a:t>
            </a:r>
            <a:endParaRPr/>
          </a:p>
          <a:p>
            <a:pPr indent="0" lvl="0" marL="0" rtl="0" algn="l">
              <a:lnSpc>
                <a:spcPct val="115000"/>
              </a:lnSpc>
              <a:spcBef>
                <a:spcPts val="1600"/>
              </a:spcBef>
              <a:spcAft>
                <a:spcPts val="0"/>
              </a:spcAft>
              <a:buSzPts val="1800"/>
              <a:buNone/>
            </a:pPr>
            <a:r>
              <a:rPr lang="en"/>
              <a:t>How to map a concept in computer vision to a meaningful class design?</a:t>
            </a:r>
            <a:endParaRPr/>
          </a:p>
          <a:p>
            <a:pPr indent="0" lvl="0" marL="0" rtl="0" algn="l">
              <a:lnSpc>
                <a:spcPct val="115000"/>
              </a:lnSpc>
              <a:spcBef>
                <a:spcPts val="1600"/>
              </a:spcBef>
              <a:spcAft>
                <a:spcPts val="1600"/>
              </a:spcAft>
              <a:buSzPts val="1800"/>
              <a:buNone/>
            </a:pPr>
            <a:r>
              <a:t/>
            </a:r>
            <a:endParaRPr/>
          </a:p>
        </p:txBody>
      </p:sp>
      <p:pic>
        <p:nvPicPr>
          <p:cNvPr descr="Ch. 6 - Object detection and segmentation" id="128" name="Google Shape;128;p10"/>
          <p:cNvPicPr preferRelativeResize="0"/>
          <p:nvPr/>
        </p:nvPicPr>
        <p:blipFill rotWithShape="1">
          <a:blip r:embed="rId3">
            <a:alphaModFix/>
          </a:blip>
          <a:srcRect b="0" l="0" r="0" t="0"/>
          <a:stretch/>
        </p:blipFill>
        <p:spPr>
          <a:xfrm>
            <a:off x="978250" y="1809351"/>
            <a:ext cx="7027375" cy="3323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1"/>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Attributes</a:t>
            </a:r>
            <a:endParaRPr/>
          </a:p>
        </p:txBody>
      </p:sp>
      <p:sp>
        <p:nvSpPr>
          <p:cNvPr id="134" name="Google Shape;134;p11"/>
          <p:cNvSpPr txBox="1"/>
          <p:nvPr>
            <p:ph idx="4294967295" type="body"/>
          </p:nvPr>
        </p:nvSpPr>
        <p:spPr>
          <a:xfrm>
            <a:off x="471900" y="744875"/>
            <a:ext cx="8222100" cy="403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Images:</a:t>
            </a:r>
            <a:endParaRPr/>
          </a:p>
          <a:p>
            <a:pPr indent="-342900" lvl="0" marL="457200" rtl="0" algn="l">
              <a:lnSpc>
                <a:spcPct val="115000"/>
              </a:lnSpc>
              <a:spcBef>
                <a:spcPts val="1600"/>
              </a:spcBef>
              <a:spcAft>
                <a:spcPts val="0"/>
              </a:spcAft>
              <a:buSzPts val="1800"/>
              <a:buChar char="-"/>
            </a:pPr>
            <a:r>
              <a:rPr lang="en"/>
              <a:t>Image name / id(s)</a:t>
            </a:r>
            <a:endParaRPr/>
          </a:p>
          <a:p>
            <a:pPr indent="-342900" lvl="0" marL="457200" rtl="0" algn="l">
              <a:lnSpc>
                <a:spcPct val="115000"/>
              </a:lnSpc>
              <a:spcBef>
                <a:spcPts val="0"/>
              </a:spcBef>
              <a:spcAft>
                <a:spcPts val="0"/>
              </a:spcAft>
              <a:buSzPts val="1800"/>
              <a:buChar char="-"/>
            </a:pPr>
            <a:r>
              <a:rPr lang="en"/>
              <a:t>Image absolute file path</a:t>
            </a:r>
            <a:endParaRPr/>
          </a:p>
          <a:p>
            <a:pPr indent="-342900" lvl="0" marL="457200" rtl="0" algn="l">
              <a:lnSpc>
                <a:spcPct val="115000"/>
              </a:lnSpc>
              <a:spcBef>
                <a:spcPts val="0"/>
              </a:spcBef>
              <a:spcAft>
                <a:spcPts val="0"/>
              </a:spcAft>
              <a:buSzPts val="1800"/>
              <a:buChar char="-"/>
            </a:pPr>
            <a:r>
              <a:rPr lang="en"/>
              <a:t>Image dimensions:  (height,  width, channels)</a:t>
            </a:r>
            <a:endParaRPr/>
          </a:p>
          <a:p>
            <a:pPr indent="-342900" lvl="0" marL="457200" rtl="0" algn="l">
              <a:lnSpc>
                <a:spcPct val="115000"/>
              </a:lnSpc>
              <a:spcBef>
                <a:spcPts val="0"/>
              </a:spcBef>
              <a:spcAft>
                <a:spcPts val="0"/>
              </a:spcAft>
              <a:buSzPts val="1800"/>
              <a:buChar char="-"/>
            </a:pPr>
            <a:r>
              <a:rPr lang="en"/>
              <a:t>Image metadata (exif)</a:t>
            </a:r>
            <a:endParaRPr/>
          </a:p>
          <a:p>
            <a:pPr indent="0" lvl="0" marL="0" rtl="0" algn="l">
              <a:lnSpc>
                <a:spcPct val="115000"/>
              </a:lnSpc>
              <a:spcBef>
                <a:spcPts val="1600"/>
              </a:spcBef>
              <a:spcAft>
                <a:spcPts val="0"/>
              </a:spcAft>
              <a:buSzPts val="1800"/>
              <a:buNone/>
            </a:pPr>
            <a:r>
              <a:rPr lang="en"/>
              <a:t>Annotations:</a:t>
            </a:r>
            <a:endParaRPr/>
          </a:p>
          <a:p>
            <a:pPr indent="-342900" lvl="0" marL="457200" rtl="0" algn="l">
              <a:lnSpc>
                <a:spcPct val="115000"/>
              </a:lnSpc>
              <a:spcBef>
                <a:spcPts val="1600"/>
              </a:spcBef>
              <a:spcAft>
                <a:spcPts val="0"/>
              </a:spcAft>
              <a:buSzPts val="1800"/>
              <a:buChar char="-"/>
            </a:pPr>
            <a:r>
              <a:rPr lang="en"/>
              <a:t>The label of the object</a:t>
            </a:r>
            <a:endParaRPr/>
          </a:p>
          <a:p>
            <a:pPr indent="-342900" lvl="0" marL="457200" rtl="0" algn="l">
              <a:lnSpc>
                <a:spcPct val="115000"/>
              </a:lnSpc>
              <a:spcBef>
                <a:spcPts val="0"/>
              </a:spcBef>
              <a:spcAft>
                <a:spcPts val="0"/>
              </a:spcAft>
              <a:buSzPts val="1800"/>
              <a:buChar char="-"/>
            </a:pPr>
            <a:r>
              <a:rPr lang="en"/>
              <a:t>The location of the object</a:t>
            </a:r>
            <a:endParaRPr/>
          </a:p>
          <a:p>
            <a:pPr indent="-342900" lvl="0" marL="457200" rtl="0" algn="l">
              <a:lnSpc>
                <a:spcPct val="115000"/>
              </a:lnSpc>
              <a:spcBef>
                <a:spcPts val="0"/>
              </a:spcBef>
              <a:spcAft>
                <a:spcPts val="0"/>
              </a:spcAft>
              <a:buSzPts val="1800"/>
              <a:buChar char="-"/>
            </a:pPr>
            <a:r>
              <a:rPr lang="en"/>
              <a:t>Relationship to image and groups of labels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2"/>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Methods</a:t>
            </a:r>
            <a:endParaRPr/>
          </a:p>
        </p:txBody>
      </p:sp>
      <p:sp>
        <p:nvSpPr>
          <p:cNvPr id="140" name="Google Shape;140;p12"/>
          <p:cNvSpPr txBox="1"/>
          <p:nvPr>
            <p:ph idx="4294967295" type="body"/>
          </p:nvPr>
        </p:nvSpPr>
        <p:spPr>
          <a:xfrm>
            <a:off x="471900" y="744875"/>
            <a:ext cx="8222100" cy="439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Operations on Images and Annotations:</a:t>
            </a:r>
            <a:endParaRPr/>
          </a:p>
          <a:p>
            <a:pPr indent="-342900" lvl="0" marL="457200" rtl="0" algn="l">
              <a:lnSpc>
                <a:spcPct val="100000"/>
              </a:lnSpc>
              <a:spcBef>
                <a:spcPts val="1600"/>
              </a:spcBef>
              <a:spcAft>
                <a:spcPts val="0"/>
              </a:spcAft>
              <a:buSzPts val="1800"/>
              <a:buChar char="-"/>
            </a:pPr>
            <a:r>
              <a:rPr lang="en"/>
              <a:t>Resizing</a:t>
            </a:r>
            <a:endParaRPr/>
          </a:p>
          <a:p>
            <a:pPr indent="-342900" lvl="0" marL="457200" rtl="0" algn="l">
              <a:lnSpc>
                <a:spcPct val="100000"/>
              </a:lnSpc>
              <a:spcBef>
                <a:spcPts val="0"/>
              </a:spcBef>
              <a:spcAft>
                <a:spcPts val="0"/>
              </a:spcAft>
              <a:buSzPts val="1800"/>
              <a:buChar char="-"/>
            </a:pPr>
            <a:r>
              <a:rPr lang="en"/>
              <a:t>Cropping</a:t>
            </a:r>
            <a:endParaRPr/>
          </a:p>
          <a:p>
            <a:pPr indent="-342900" lvl="0" marL="457200" rtl="0" algn="l">
              <a:lnSpc>
                <a:spcPct val="100000"/>
              </a:lnSpc>
              <a:spcBef>
                <a:spcPts val="0"/>
              </a:spcBef>
              <a:spcAft>
                <a:spcPts val="0"/>
              </a:spcAft>
              <a:buSzPts val="1800"/>
              <a:buChar char="-"/>
            </a:pPr>
            <a:r>
              <a:rPr lang="en"/>
              <a:t>Padding</a:t>
            </a:r>
            <a:endParaRPr/>
          </a:p>
          <a:p>
            <a:pPr indent="0" lvl="0" marL="0" rtl="0" algn="l">
              <a:lnSpc>
                <a:spcPct val="100000"/>
              </a:lnSpc>
              <a:spcBef>
                <a:spcPts val="1600"/>
              </a:spcBef>
              <a:spcAft>
                <a:spcPts val="0"/>
              </a:spcAft>
              <a:buSzPts val="1800"/>
              <a:buNone/>
            </a:pPr>
            <a:r>
              <a:rPr lang="en"/>
              <a:t>Operations for photo editing and computer vision:</a:t>
            </a:r>
            <a:endParaRPr/>
          </a:p>
          <a:p>
            <a:pPr indent="-342900" lvl="0" marL="457200" rtl="0" algn="l">
              <a:lnSpc>
                <a:spcPct val="100000"/>
              </a:lnSpc>
              <a:spcBef>
                <a:spcPts val="1600"/>
              </a:spcBef>
              <a:spcAft>
                <a:spcPts val="0"/>
              </a:spcAft>
              <a:buSzPts val="1800"/>
              <a:buChar char="-"/>
            </a:pPr>
            <a:r>
              <a:rPr lang="en"/>
              <a:t>Adding brightness to images</a:t>
            </a:r>
            <a:endParaRPr/>
          </a:p>
          <a:p>
            <a:pPr indent="-342900" lvl="0" marL="457200" rtl="0" algn="l">
              <a:lnSpc>
                <a:spcPct val="100000"/>
              </a:lnSpc>
              <a:spcBef>
                <a:spcPts val="0"/>
              </a:spcBef>
              <a:spcAft>
                <a:spcPts val="0"/>
              </a:spcAft>
              <a:buSzPts val="1800"/>
              <a:buChar char="-"/>
            </a:pPr>
            <a:r>
              <a:rPr lang="en"/>
              <a:t>Adding contrast</a:t>
            </a:r>
            <a:endParaRPr/>
          </a:p>
          <a:p>
            <a:pPr indent="-342900" lvl="0" marL="457200" rtl="0" algn="l">
              <a:lnSpc>
                <a:spcPct val="100000"/>
              </a:lnSpc>
              <a:spcBef>
                <a:spcPts val="0"/>
              </a:spcBef>
              <a:spcAft>
                <a:spcPts val="0"/>
              </a:spcAft>
              <a:buSzPts val="1800"/>
              <a:buChar char="-"/>
            </a:pPr>
            <a:r>
              <a:rPr lang="en"/>
              <a:t>Snapchat filters :)</a:t>
            </a:r>
            <a:endParaRPr/>
          </a:p>
          <a:p>
            <a:pPr indent="0" lvl="0" marL="0" rtl="0" algn="l">
              <a:lnSpc>
                <a:spcPct val="115000"/>
              </a:lnSpc>
              <a:spcBef>
                <a:spcPts val="1600"/>
              </a:spcBef>
              <a:spcAft>
                <a:spcPts val="0"/>
              </a:spcAft>
              <a:buSzPts val="1800"/>
              <a:buNone/>
            </a:pPr>
            <a:r>
              <a:rPr lang="en" u="sng">
                <a:solidFill>
                  <a:schemeClr val="hlink"/>
                </a:solidFill>
                <a:hlinkClick r:id="rId3"/>
              </a:rPr>
              <a:t>https://github.com/albumentations-team/albumentations</a:t>
            </a:r>
            <a:endParaRPr/>
          </a:p>
          <a:p>
            <a:pPr indent="0" lvl="0" marL="0" rtl="0" algn="l">
              <a:lnSpc>
                <a:spcPct val="115000"/>
              </a:lnSpc>
              <a:spcBef>
                <a:spcPts val="1600"/>
              </a:spcBef>
              <a:spcAft>
                <a:spcPts val="0"/>
              </a:spcAft>
              <a:buSzPts val="1800"/>
              <a:buNone/>
            </a:pPr>
            <a:r>
              <a:rPr lang="en" u="sng">
                <a:solidFill>
                  <a:schemeClr val="hlink"/>
                </a:solidFill>
                <a:hlinkClick r:id="rId4"/>
              </a:rPr>
              <a:t>https://github.com/aleju/imgaug</a:t>
            </a:r>
            <a:r>
              <a:rPr lang="en"/>
              <a:t>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3"/>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Polymorphism</a:t>
            </a:r>
            <a:endParaRPr/>
          </a:p>
        </p:txBody>
      </p:sp>
      <p:sp>
        <p:nvSpPr>
          <p:cNvPr id="146" name="Google Shape;146;p13"/>
          <p:cNvSpPr txBox="1"/>
          <p:nvPr>
            <p:ph idx="4294967295" type="body"/>
          </p:nvPr>
        </p:nvSpPr>
        <p:spPr>
          <a:xfrm>
            <a:off x="471900" y="744875"/>
            <a:ext cx="8222100" cy="403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Definition:</a:t>
            </a:r>
            <a:endParaRPr/>
          </a:p>
          <a:p>
            <a:pPr indent="0" lvl="0" marL="0" rtl="0" algn="l">
              <a:lnSpc>
                <a:spcPct val="115000"/>
              </a:lnSpc>
              <a:spcBef>
                <a:spcPts val="1600"/>
              </a:spcBef>
              <a:spcAft>
                <a:spcPts val="0"/>
              </a:spcAft>
              <a:buSzPts val="1800"/>
              <a:buNone/>
            </a:pPr>
            <a:r>
              <a:rPr lang="en"/>
              <a:t>The word polymorphism means having many forms. In programming, polymorphism means the same function name (but different signatures) being used for different types.</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rPr b="1" lang="en"/>
              <a:t>Applications to our data?</a:t>
            </a:r>
            <a:endParaRPr b="1"/>
          </a:p>
          <a:p>
            <a:pPr indent="0" lvl="0" marL="0" rtl="0" algn="l">
              <a:lnSpc>
                <a:spcPct val="115000"/>
              </a:lnSpc>
              <a:spcBef>
                <a:spcPts val="1600"/>
              </a:spcBef>
              <a:spcAft>
                <a:spcPts val="1600"/>
              </a:spcAft>
              <a:buSzPts val="1800"/>
              <a:buNone/>
            </a:pPr>
            <a:r>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4"/>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Polymorphism</a:t>
            </a:r>
            <a:endParaRPr/>
          </a:p>
        </p:txBody>
      </p:sp>
      <p:sp>
        <p:nvSpPr>
          <p:cNvPr id="152" name="Google Shape;152;p14"/>
          <p:cNvSpPr txBox="1"/>
          <p:nvPr>
            <p:ph idx="4294967295" type="body"/>
          </p:nvPr>
        </p:nvSpPr>
        <p:spPr>
          <a:xfrm>
            <a:off x="471900" y="744875"/>
            <a:ext cx="8222100" cy="403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Functions of Images and Annotations:</a:t>
            </a:r>
            <a:endParaRPr b="1"/>
          </a:p>
          <a:p>
            <a:pPr indent="-342900" lvl="0" marL="457200" rtl="0" algn="l">
              <a:lnSpc>
                <a:spcPct val="115000"/>
              </a:lnSpc>
              <a:spcBef>
                <a:spcPts val="1600"/>
              </a:spcBef>
              <a:spcAft>
                <a:spcPts val="0"/>
              </a:spcAft>
              <a:buSzPts val="1800"/>
              <a:buChar char="-"/>
            </a:pPr>
            <a:r>
              <a:rPr lang="en"/>
              <a:t>Can get the size</a:t>
            </a:r>
            <a:endParaRPr/>
          </a:p>
          <a:p>
            <a:pPr indent="-317500" lvl="1" marL="914400" rtl="0" algn="l">
              <a:lnSpc>
                <a:spcPct val="115000"/>
              </a:lnSpc>
              <a:spcBef>
                <a:spcPts val="0"/>
              </a:spcBef>
              <a:spcAft>
                <a:spcPts val="0"/>
              </a:spcAft>
              <a:buSzPts val="1400"/>
              <a:buChar char="-"/>
            </a:pPr>
            <a:r>
              <a:rPr lang="en"/>
              <a:t>.size()</a:t>
            </a:r>
            <a:endParaRPr/>
          </a:p>
          <a:p>
            <a:pPr indent="-342900" lvl="0" marL="457200" rtl="0" algn="l">
              <a:lnSpc>
                <a:spcPct val="115000"/>
              </a:lnSpc>
              <a:spcBef>
                <a:spcPts val="0"/>
              </a:spcBef>
              <a:spcAft>
                <a:spcPts val="0"/>
              </a:spcAft>
              <a:buSzPts val="1800"/>
              <a:buChar char="-"/>
            </a:pPr>
            <a:r>
              <a:rPr lang="en"/>
              <a:t>Can resize:</a:t>
            </a:r>
            <a:endParaRPr/>
          </a:p>
          <a:p>
            <a:pPr indent="-317500" lvl="1" marL="914400" rtl="0" algn="l">
              <a:lnSpc>
                <a:spcPct val="115000"/>
              </a:lnSpc>
              <a:spcBef>
                <a:spcPts val="0"/>
              </a:spcBef>
              <a:spcAft>
                <a:spcPts val="0"/>
              </a:spcAft>
              <a:buSzPts val="1400"/>
              <a:buChar char="-"/>
            </a:pPr>
            <a:r>
              <a:rPr lang="en"/>
              <a:t>.resize()</a:t>
            </a:r>
            <a:endParaRPr/>
          </a:p>
          <a:p>
            <a:pPr indent="-342900" lvl="0" marL="457200" rtl="0" algn="l">
              <a:lnSpc>
                <a:spcPct val="115000"/>
              </a:lnSpc>
              <a:spcBef>
                <a:spcPts val="0"/>
              </a:spcBef>
              <a:spcAft>
                <a:spcPts val="0"/>
              </a:spcAft>
              <a:buSzPts val="1800"/>
              <a:buChar char="-"/>
            </a:pPr>
            <a:r>
              <a:rPr lang="en"/>
              <a:t>Other operations?</a:t>
            </a:r>
            <a:endParaRPr/>
          </a:p>
          <a:p>
            <a:pPr indent="-342900" lvl="0" marL="457200" rtl="0" algn="l">
              <a:lnSpc>
                <a:spcPct val="115000"/>
              </a:lnSpc>
              <a:spcBef>
                <a:spcPts val="0"/>
              </a:spcBef>
              <a:spcAft>
                <a:spcPts val="0"/>
              </a:spcAft>
              <a:buSzPts val="1800"/>
              <a:buChar char="-"/>
            </a:pPr>
            <a:r>
              <a:rPr lang="en"/>
              <a:t>Can read and write files</a:t>
            </a:r>
            <a:endParaRPr/>
          </a:p>
          <a:p>
            <a:pPr indent="-317500" lvl="1" marL="914400" rtl="0" algn="l">
              <a:lnSpc>
                <a:spcPct val="115000"/>
              </a:lnSpc>
              <a:spcBef>
                <a:spcPts val="0"/>
              </a:spcBef>
              <a:spcAft>
                <a:spcPts val="0"/>
              </a:spcAft>
              <a:buSzPts val="1400"/>
              <a:buChar char="-"/>
            </a:pPr>
            <a:r>
              <a:rPr lang="en"/>
              <a:t>.read()</a:t>
            </a:r>
            <a:endParaRPr/>
          </a:p>
          <a:p>
            <a:pPr indent="-317500" lvl="1" marL="914400" rtl="0" algn="l">
              <a:lnSpc>
                <a:spcPct val="115000"/>
              </a:lnSpc>
              <a:spcBef>
                <a:spcPts val="0"/>
              </a:spcBef>
              <a:spcAft>
                <a:spcPts val="0"/>
              </a:spcAft>
              <a:buSzPts val="1400"/>
              <a:buChar char="-"/>
            </a:pPr>
            <a:r>
              <a:rPr lang="en"/>
              <a:t>.save()</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5"/>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Encapsulation</a:t>
            </a:r>
            <a:endParaRPr/>
          </a:p>
        </p:txBody>
      </p:sp>
      <p:sp>
        <p:nvSpPr>
          <p:cNvPr id="158" name="Google Shape;158;p15"/>
          <p:cNvSpPr txBox="1"/>
          <p:nvPr>
            <p:ph idx="4294967295" type="body"/>
          </p:nvPr>
        </p:nvSpPr>
        <p:spPr>
          <a:xfrm>
            <a:off x="471900" y="744875"/>
            <a:ext cx="8222100" cy="403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Definition:</a:t>
            </a:r>
            <a:endParaRPr b="1"/>
          </a:p>
          <a:p>
            <a:pPr indent="0" lvl="0" marL="0" rtl="0" algn="l">
              <a:lnSpc>
                <a:spcPct val="115000"/>
              </a:lnSpc>
              <a:spcBef>
                <a:spcPts val="1600"/>
              </a:spcBef>
              <a:spcAft>
                <a:spcPts val="0"/>
              </a:spcAft>
              <a:buSzPts val="1800"/>
              <a:buNone/>
            </a:pPr>
            <a:r>
              <a:rPr lang="en"/>
              <a:t>Wrapping data and the methods that work on data within one unit. This puts restrictions on accessing variables and methods directly and can prevent the accidental modification of data. To prevent accidental change, an object’s variable can only be changed by an object’s method.</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rPr b="1" lang="en"/>
              <a:t>Applications to our data?</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6"/>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Encapsulation</a:t>
            </a:r>
            <a:endParaRPr/>
          </a:p>
        </p:txBody>
      </p:sp>
      <p:sp>
        <p:nvSpPr>
          <p:cNvPr id="164" name="Google Shape;164;p16"/>
          <p:cNvSpPr txBox="1"/>
          <p:nvPr>
            <p:ph idx="4294967295" type="body"/>
          </p:nvPr>
        </p:nvSpPr>
        <p:spPr>
          <a:xfrm>
            <a:off x="471900" y="744875"/>
            <a:ext cx="8222100" cy="403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Organization of images and annotations:</a:t>
            </a:r>
            <a:endParaRPr b="1"/>
          </a:p>
          <a:p>
            <a:pPr indent="0" lvl="0" marL="0" rtl="0" algn="l">
              <a:lnSpc>
                <a:spcPct val="115000"/>
              </a:lnSpc>
              <a:spcBef>
                <a:spcPts val="1600"/>
              </a:spcBef>
              <a:spcAft>
                <a:spcPts val="0"/>
              </a:spcAft>
              <a:buSzPts val="1800"/>
              <a:buNone/>
            </a:pPr>
            <a:r>
              <a:rPr lang="en"/>
              <a:t>Image class</a:t>
            </a:r>
            <a:endParaRPr/>
          </a:p>
          <a:p>
            <a:pPr indent="0" lvl="0" marL="0" rtl="0" algn="l">
              <a:lnSpc>
                <a:spcPct val="115000"/>
              </a:lnSpc>
              <a:spcBef>
                <a:spcPts val="1600"/>
              </a:spcBef>
              <a:spcAft>
                <a:spcPts val="0"/>
              </a:spcAft>
              <a:buSzPts val="1800"/>
              <a:buNone/>
            </a:pPr>
            <a:r>
              <a:rPr lang="en"/>
              <a:t>Annotation class</a:t>
            </a:r>
            <a:endParaRPr/>
          </a:p>
          <a:p>
            <a:pPr indent="0" lvl="0" marL="0" rtl="0" algn="l">
              <a:lnSpc>
                <a:spcPct val="115000"/>
              </a:lnSpc>
              <a:spcBef>
                <a:spcPts val="1600"/>
              </a:spcBef>
              <a:spcAft>
                <a:spcPts val="0"/>
              </a:spcAft>
              <a:buSzPts val="1800"/>
              <a:buNone/>
            </a:pPr>
            <a:r>
              <a:rPr lang="en"/>
              <a:t>Data point class -&gt; representation of the relationship between both ^</a:t>
            </a:r>
            <a:endParaRPr/>
          </a:p>
          <a:p>
            <a:pPr indent="-342900" lvl="0" marL="457200" rtl="0" algn="l">
              <a:lnSpc>
                <a:spcPct val="115000"/>
              </a:lnSpc>
              <a:spcBef>
                <a:spcPts val="1600"/>
              </a:spcBef>
              <a:spcAft>
                <a:spcPts val="0"/>
              </a:spcAft>
              <a:buSzPts val="1800"/>
              <a:buChar char="-"/>
            </a:pPr>
            <a:r>
              <a:rPr lang="en"/>
              <a:t>Image object</a:t>
            </a:r>
            <a:endParaRPr/>
          </a:p>
          <a:p>
            <a:pPr indent="-342900" lvl="0" marL="457200" rtl="0" algn="l">
              <a:lnSpc>
                <a:spcPct val="115000"/>
              </a:lnSpc>
              <a:spcBef>
                <a:spcPts val="0"/>
              </a:spcBef>
              <a:spcAft>
                <a:spcPts val="0"/>
              </a:spcAft>
              <a:buSzPts val="1800"/>
              <a:buChar char="-"/>
            </a:pPr>
            <a:r>
              <a:rPr lang="en"/>
              <a:t>Annotation object(s)</a:t>
            </a:r>
            <a:endParaRPr/>
          </a:p>
          <a:p>
            <a:pPr indent="-342900" lvl="0" marL="457200" rtl="0" algn="l">
              <a:lnSpc>
                <a:spcPct val="115000"/>
              </a:lnSpc>
              <a:spcBef>
                <a:spcPts val="0"/>
              </a:spcBef>
              <a:spcAft>
                <a:spcPts val="0"/>
              </a:spcAft>
              <a:buSzPts val="1800"/>
              <a:buChar char="-"/>
            </a:pPr>
            <a:r>
              <a:rPr lang="en"/>
              <a:t>Attributes on the collection</a:t>
            </a:r>
            <a:endParaRPr/>
          </a:p>
          <a:p>
            <a:pPr indent="-342900" lvl="0" marL="457200" rtl="0" algn="l">
              <a:lnSpc>
                <a:spcPct val="115000"/>
              </a:lnSpc>
              <a:spcBef>
                <a:spcPts val="0"/>
              </a:spcBef>
              <a:spcAft>
                <a:spcPts val="0"/>
              </a:spcAft>
              <a:buSzPts val="1800"/>
              <a:buChar char="-"/>
            </a:pPr>
            <a:r>
              <a:rPr lang="en"/>
              <a:t>Methods on the collection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Inheritance</a:t>
            </a:r>
            <a:endParaRPr/>
          </a:p>
        </p:txBody>
      </p:sp>
      <p:sp>
        <p:nvSpPr>
          <p:cNvPr id="170" name="Google Shape;170;p17"/>
          <p:cNvSpPr txBox="1"/>
          <p:nvPr>
            <p:ph idx="4294967295" type="body"/>
          </p:nvPr>
        </p:nvSpPr>
        <p:spPr>
          <a:xfrm>
            <a:off x="471900" y="744875"/>
            <a:ext cx="8222100" cy="403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Definition:</a:t>
            </a:r>
            <a:endParaRPr b="1"/>
          </a:p>
          <a:p>
            <a:pPr indent="0" lvl="0" marL="0" rtl="0" algn="l">
              <a:lnSpc>
                <a:spcPct val="115000"/>
              </a:lnSpc>
              <a:spcBef>
                <a:spcPts val="1600"/>
              </a:spcBef>
              <a:spcAft>
                <a:spcPts val="0"/>
              </a:spcAft>
              <a:buSzPts val="1800"/>
              <a:buNone/>
            </a:pPr>
            <a:r>
              <a:rPr lang="en"/>
              <a:t>Inheritance allows us to define a class that inherits all the methods and properties from another class.</a:t>
            </a:r>
            <a:endParaRPr/>
          </a:p>
          <a:p>
            <a:pPr indent="0" lvl="0" marL="0" rtl="0" algn="l">
              <a:lnSpc>
                <a:spcPct val="115000"/>
              </a:lnSpc>
              <a:spcBef>
                <a:spcPts val="1600"/>
              </a:spcBef>
              <a:spcAft>
                <a:spcPts val="0"/>
              </a:spcAft>
              <a:buSzPts val="1800"/>
              <a:buNone/>
            </a:pPr>
            <a:r>
              <a:rPr lang="en"/>
              <a:t>Parent class is the class being inherited from, also called base class.</a:t>
            </a:r>
            <a:endParaRPr/>
          </a:p>
          <a:p>
            <a:pPr indent="0" lvl="0" marL="0" rtl="0" algn="l">
              <a:lnSpc>
                <a:spcPct val="115000"/>
              </a:lnSpc>
              <a:spcBef>
                <a:spcPts val="1600"/>
              </a:spcBef>
              <a:spcAft>
                <a:spcPts val="0"/>
              </a:spcAft>
              <a:buSzPts val="1800"/>
              <a:buNone/>
            </a:pPr>
            <a:r>
              <a:rPr lang="en"/>
              <a:t>Child class is the class that inherits from another class, also called derived class.</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rPr b="1" lang="en"/>
              <a:t>Applications to our data?</a:t>
            </a:r>
            <a:endParaRPr b="1"/>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8"/>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Inheritance</a:t>
            </a:r>
            <a:endParaRPr/>
          </a:p>
        </p:txBody>
      </p:sp>
      <p:sp>
        <p:nvSpPr>
          <p:cNvPr id="176" name="Google Shape;176;p18"/>
          <p:cNvSpPr txBox="1"/>
          <p:nvPr>
            <p:ph idx="4294967295" type="body"/>
          </p:nvPr>
        </p:nvSpPr>
        <p:spPr>
          <a:xfrm>
            <a:off x="471900" y="744875"/>
            <a:ext cx="8222100" cy="403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How to identify opportunities for inheritance</a:t>
            </a:r>
            <a:endParaRPr b="1"/>
          </a:p>
          <a:p>
            <a:pPr indent="-342900" lvl="0" marL="457200" rtl="0" algn="l">
              <a:lnSpc>
                <a:spcPct val="115000"/>
              </a:lnSpc>
              <a:spcBef>
                <a:spcPts val="1600"/>
              </a:spcBef>
              <a:spcAft>
                <a:spcPts val="0"/>
              </a:spcAft>
              <a:buSzPts val="1800"/>
              <a:buChar char="-"/>
            </a:pPr>
            <a:r>
              <a:rPr lang="en"/>
              <a:t>Think about common attributes and methods: What do both classes have in common? </a:t>
            </a:r>
            <a:endParaRPr/>
          </a:p>
          <a:p>
            <a:pPr indent="-342900" lvl="0" marL="457200" rtl="0" algn="l">
              <a:lnSpc>
                <a:spcPct val="115000"/>
              </a:lnSpc>
              <a:spcBef>
                <a:spcPts val="0"/>
              </a:spcBef>
              <a:spcAft>
                <a:spcPts val="0"/>
              </a:spcAft>
              <a:buSzPts val="1800"/>
              <a:buChar char="-"/>
            </a:pPr>
            <a:r>
              <a:rPr lang="en"/>
              <a:t>Think about the natural taxonomy of your real world object</a:t>
            </a:r>
            <a:endParaRPr/>
          </a:p>
          <a:p>
            <a:pPr indent="-317500" lvl="1" marL="914400" rtl="0" algn="l">
              <a:lnSpc>
                <a:spcPct val="115000"/>
              </a:lnSpc>
              <a:spcBef>
                <a:spcPts val="0"/>
              </a:spcBef>
              <a:spcAft>
                <a:spcPts val="0"/>
              </a:spcAft>
              <a:buSzPts val="1400"/>
              <a:buChar char="-"/>
            </a:pPr>
            <a:r>
              <a:rPr lang="en"/>
              <a:t>Vehicle  -&gt; car -&gt; suv -&gt; 4runner -&gt; your 4runner</a:t>
            </a:r>
            <a:endParaRPr/>
          </a:p>
          <a:p>
            <a:pPr indent="0" lvl="0" marL="0" rtl="0" algn="l">
              <a:lnSpc>
                <a:spcPct val="115000"/>
              </a:lnSpc>
              <a:spcBef>
                <a:spcPts val="1600"/>
              </a:spcBef>
              <a:spcAft>
                <a:spcPts val="0"/>
              </a:spcAft>
              <a:buSzPts val="1800"/>
              <a:buNone/>
            </a:pPr>
            <a:r>
              <a:rPr lang="en"/>
              <a:t>Images and Annotations?</a:t>
            </a:r>
            <a:endParaRPr/>
          </a:p>
          <a:p>
            <a:pPr indent="-342900" lvl="0" marL="457200" rtl="0" algn="l">
              <a:lnSpc>
                <a:spcPct val="115000"/>
              </a:lnSpc>
              <a:spcBef>
                <a:spcPts val="1600"/>
              </a:spcBef>
              <a:spcAft>
                <a:spcPts val="0"/>
              </a:spcAft>
              <a:buSzPts val="1800"/>
              <a:buChar char="-"/>
            </a:pPr>
            <a:r>
              <a:rPr lang="en"/>
              <a:t>Both 2 dimensional so all transformations on 2d geometry apply</a:t>
            </a:r>
            <a:endParaRPr/>
          </a:p>
          <a:p>
            <a:pPr indent="-342900" lvl="0" marL="457200" rtl="0" algn="l">
              <a:lnSpc>
                <a:spcPct val="115000"/>
              </a:lnSpc>
              <a:spcBef>
                <a:spcPts val="0"/>
              </a:spcBef>
              <a:spcAft>
                <a:spcPts val="0"/>
              </a:spcAft>
              <a:buSzPts val="1800"/>
              <a:buChar char="-"/>
            </a:pPr>
            <a:r>
              <a:rPr lang="en"/>
              <a:t>Can define a common base class for 2d objects, implementing these operations and attributes. Then our image class and annotation class can inherit from it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Polymorphism</a:t>
            </a:r>
            <a:endParaRPr/>
          </a:p>
        </p:txBody>
      </p:sp>
      <p:sp>
        <p:nvSpPr>
          <p:cNvPr id="182" name="Google Shape;182;p19"/>
          <p:cNvSpPr txBox="1"/>
          <p:nvPr>
            <p:ph idx="4294967295" type="body"/>
          </p:nvPr>
        </p:nvSpPr>
        <p:spPr>
          <a:xfrm>
            <a:off x="471900" y="744875"/>
            <a:ext cx="8222100" cy="403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Definition:</a:t>
            </a:r>
            <a:endParaRPr/>
          </a:p>
          <a:p>
            <a:pPr indent="0" lvl="0" marL="0" rtl="0" algn="l">
              <a:lnSpc>
                <a:spcPct val="115000"/>
              </a:lnSpc>
              <a:spcBef>
                <a:spcPts val="1600"/>
              </a:spcBef>
              <a:spcAft>
                <a:spcPts val="0"/>
              </a:spcAft>
              <a:buSzPts val="1800"/>
              <a:buNone/>
            </a:pPr>
            <a:r>
              <a:rPr lang="en"/>
              <a:t>The word polymorphism means having many forms. In programming, polymorphism means the same function name (but different signatures) being used for different types.</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rPr b="1" lang="en"/>
              <a:t>Applications to our data?</a:t>
            </a:r>
            <a:endParaRPr b="1"/>
          </a:p>
          <a:p>
            <a:pPr indent="0" lvl="0" marL="0" rtl="0" algn="l">
              <a:lnSpc>
                <a:spcPct val="115000"/>
              </a:lnSpc>
              <a:spcBef>
                <a:spcPts val="1600"/>
              </a:spcBef>
              <a:spcAft>
                <a:spcPts val="1600"/>
              </a:spcAft>
              <a:buSzPts val="1800"/>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
          <p:cNvSpPr txBox="1"/>
          <p:nvPr>
            <p:ph idx="1" type="subTitle"/>
          </p:nvPr>
        </p:nvSpPr>
        <p:spPr>
          <a:xfrm>
            <a:off x="390525" y="199051"/>
            <a:ext cx="8222100" cy="468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sz="2000"/>
              <a:t>Instructor</a:t>
            </a:r>
            <a:endParaRPr sz="2000"/>
          </a:p>
          <a:p>
            <a:pPr indent="0" lvl="0" marL="0" rtl="0" algn="l">
              <a:lnSpc>
                <a:spcPct val="100000"/>
              </a:lnSpc>
              <a:spcBef>
                <a:spcPts val="0"/>
              </a:spcBef>
              <a:spcAft>
                <a:spcPts val="0"/>
              </a:spcAft>
              <a:buSzPts val="1800"/>
              <a:buNone/>
            </a:pPr>
            <a:r>
              <a:rPr lang="en"/>
              <a:t>Hunter Buckhorn</a:t>
            </a:r>
            <a:endParaRPr/>
          </a:p>
          <a:p>
            <a:pPr indent="0" lvl="0" marL="0" rtl="0" algn="l">
              <a:lnSpc>
                <a:spcPct val="100000"/>
              </a:lnSpc>
              <a:spcBef>
                <a:spcPts val="0"/>
              </a:spcBef>
              <a:spcAft>
                <a:spcPts val="0"/>
              </a:spcAft>
              <a:buSzPts val="1800"/>
              <a:buNone/>
            </a:pPr>
            <a:r>
              <a:rPr lang="en"/>
              <a:t>Machine Learning Engineer</a:t>
            </a:r>
            <a:endParaRPr/>
          </a:p>
          <a:p>
            <a:pPr indent="0" lvl="0" marL="0" rtl="0" algn="l">
              <a:lnSpc>
                <a:spcPct val="100000"/>
              </a:lnSpc>
              <a:spcBef>
                <a:spcPts val="0"/>
              </a:spcBef>
              <a:spcAft>
                <a:spcPts val="0"/>
              </a:spcAft>
              <a:buSzPts val="1800"/>
              <a:buNone/>
            </a:pPr>
            <a:r>
              <a:rPr lang="en"/>
              <a:t>Procore Technologies</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
              <a:t>Specialize in Math, Stats, and Computer Science</a:t>
            </a:r>
            <a:endParaRPr/>
          </a:p>
          <a:p>
            <a:pPr indent="0" lvl="0" marL="0" rtl="0" algn="l">
              <a:lnSpc>
                <a:spcPct val="100000"/>
              </a:lnSpc>
              <a:spcBef>
                <a:spcPts val="0"/>
              </a:spcBef>
              <a:spcAft>
                <a:spcPts val="0"/>
              </a:spcAft>
              <a:buSzPts val="1800"/>
              <a:buNone/>
            </a:pPr>
            <a:r>
              <a:rPr lang="en"/>
              <a:t>At University of California Santa Barbara</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
              <a:t>Current focus in Computer Vision applications in Construction:</a:t>
            </a:r>
            <a:endParaRPr/>
          </a:p>
          <a:p>
            <a:pPr indent="0" lvl="0" marL="0" rtl="0" algn="l">
              <a:lnSpc>
                <a:spcPct val="100000"/>
              </a:lnSpc>
              <a:spcBef>
                <a:spcPts val="0"/>
              </a:spcBef>
              <a:spcAft>
                <a:spcPts val="0"/>
              </a:spcAft>
              <a:buSzPts val="1800"/>
              <a:buNone/>
            </a:pPr>
            <a:br>
              <a:rPr lang="en"/>
            </a:br>
            <a:r>
              <a:rPr lang="en"/>
              <a:t>Deep Learning:</a:t>
            </a:r>
            <a:endParaRPr/>
          </a:p>
          <a:p>
            <a:pPr indent="-342900" lvl="0" marL="457200" rtl="0" algn="l">
              <a:lnSpc>
                <a:spcPct val="100000"/>
              </a:lnSpc>
              <a:spcBef>
                <a:spcPts val="0"/>
              </a:spcBef>
              <a:spcAft>
                <a:spcPts val="0"/>
              </a:spcAft>
              <a:buSzPts val="1800"/>
              <a:buChar char="-"/>
            </a:pPr>
            <a:r>
              <a:rPr lang="en"/>
              <a:t>Image Classification, Object Detection, Instance/Semantic Segmentation</a:t>
            </a:r>
            <a:endParaRPr/>
          </a:p>
          <a:p>
            <a:pPr indent="-342900" lvl="0" marL="457200" rtl="0" algn="l">
              <a:lnSpc>
                <a:spcPct val="100000"/>
              </a:lnSpc>
              <a:spcBef>
                <a:spcPts val="0"/>
              </a:spcBef>
              <a:spcAft>
                <a:spcPts val="0"/>
              </a:spcAft>
              <a:buSzPts val="1800"/>
              <a:buChar char="-"/>
            </a:pPr>
            <a:r>
              <a:rPr lang="en"/>
              <a:t>OCR for document information extraction</a:t>
            </a:r>
            <a:endParaRPr/>
          </a:p>
        </p:txBody>
      </p:sp>
      <p:pic>
        <p:nvPicPr>
          <p:cNvPr id="75" name="Google Shape;75;p2"/>
          <p:cNvPicPr preferRelativeResize="0"/>
          <p:nvPr/>
        </p:nvPicPr>
        <p:blipFill rotWithShape="1">
          <a:blip r:embed="rId3">
            <a:alphaModFix/>
          </a:blip>
          <a:srcRect b="0" l="0" r="0" t="0"/>
          <a:stretch/>
        </p:blipFill>
        <p:spPr>
          <a:xfrm>
            <a:off x="6144800" y="349100"/>
            <a:ext cx="2298426" cy="2082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Polymorphism</a:t>
            </a:r>
            <a:endParaRPr/>
          </a:p>
        </p:txBody>
      </p:sp>
      <p:sp>
        <p:nvSpPr>
          <p:cNvPr id="188" name="Google Shape;188;p20"/>
          <p:cNvSpPr txBox="1"/>
          <p:nvPr>
            <p:ph idx="4294967295" type="body"/>
          </p:nvPr>
        </p:nvSpPr>
        <p:spPr>
          <a:xfrm>
            <a:off x="471900" y="744875"/>
            <a:ext cx="8222100" cy="403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Our data point class:</a:t>
            </a:r>
            <a:endParaRPr/>
          </a:p>
          <a:p>
            <a:pPr indent="0" lvl="0" marL="0" rtl="0" algn="l">
              <a:lnSpc>
                <a:spcPct val="115000"/>
              </a:lnSpc>
              <a:spcBef>
                <a:spcPts val="1600"/>
              </a:spcBef>
              <a:spcAft>
                <a:spcPts val="0"/>
              </a:spcAft>
              <a:buSzPts val="1800"/>
              <a:buNone/>
            </a:pPr>
            <a:r>
              <a:rPr lang="en"/>
              <a:t>Now that we have a single data point object, we should be able to group and work with a collection of data points and have common attributes and operations</a:t>
            </a:r>
            <a:endParaRPr/>
          </a:p>
          <a:p>
            <a:pPr indent="0" lvl="0" marL="0" rtl="0" algn="l">
              <a:lnSpc>
                <a:spcPct val="115000"/>
              </a:lnSpc>
              <a:spcBef>
                <a:spcPts val="1600"/>
              </a:spcBef>
              <a:spcAft>
                <a:spcPts val="0"/>
              </a:spcAft>
              <a:buSzPts val="1800"/>
              <a:buNone/>
            </a:pPr>
            <a:r>
              <a:rPr b="1" lang="en"/>
              <a:t>How to extend a single data point to a collection of data points?</a:t>
            </a:r>
            <a:endParaRPr b="1"/>
          </a:p>
          <a:p>
            <a:pPr indent="0" lvl="0" marL="0" rtl="0" algn="l">
              <a:lnSpc>
                <a:spcPct val="115000"/>
              </a:lnSpc>
              <a:spcBef>
                <a:spcPts val="1600"/>
              </a:spcBef>
              <a:spcAft>
                <a:spcPts val="0"/>
              </a:spcAft>
              <a:buSzPts val="1800"/>
              <a:buNone/>
            </a:pPr>
            <a:r>
              <a:rPr lang="en"/>
              <a:t>Think about python lists and dictionaries….</a:t>
            </a:r>
            <a:endParaRPr/>
          </a:p>
          <a:p>
            <a:pPr indent="0" lvl="0" marL="0" rtl="0" algn="l">
              <a:lnSpc>
                <a:spcPct val="115000"/>
              </a:lnSpc>
              <a:spcBef>
                <a:spcPts val="1600"/>
              </a:spcBef>
              <a:spcAft>
                <a:spcPts val="0"/>
              </a:spcAft>
              <a:buSzPts val="1800"/>
              <a:buNone/>
            </a:pPr>
            <a:r>
              <a:rPr lang="en"/>
              <a:t>What do we want to keep track of in a collection of data points?</a:t>
            </a:r>
            <a:endParaRPr/>
          </a:p>
          <a:p>
            <a:pPr indent="0" lvl="0" marL="0" rtl="0" algn="l">
              <a:lnSpc>
                <a:spcPct val="115000"/>
              </a:lnSpc>
              <a:spcBef>
                <a:spcPts val="1600"/>
              </a:spcBef>
              <a:spcAft>
                <a:spcPts val="1600"/>
              </a:spcAft>
              <a:buSzPts val="1800"/>
              <a:buNone/>
            </a:pPr>
            <a:r>
              <a:rPr lang="en"/>
              <a:t>Important attributes and methods for our concept of a dataset?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1"/>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Polymorphism</a:t>
            </a:r>
            <a:endParaRPr/>
          </a:p>
        </p:txBody>
      </p:sp>
      <p:sp>
        <p:nvSpPr>
          <p:cNvPr id="194" name="Google Shape;194;p21"/>
          <p:cNvSpPr txBox="1"/>
          <p:nvPr>
            <p:ph idx="4294967295" type="body"/>
          </p:nvPr>
        </p:nvSpPr>
        <p:spPr>
          <a:xfrm>
            <a:off x="471900" y="744875"/>
            <a:ext cx="8222100" cy="403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Dataset: </a:t>
            </a:r>
            <a:r>
              <a:rPr lang="en"/>
              <a:t>Collection of data points</a:t>
            </a:r>
            <a:endParaRPr/>
          </a:p>
          <a:p>
            <a:pPr indent="-342900" lvl="0" marL="457200" rtl="0" algn="l">
              <a:lnSpc>
                <a:spcPct val="115000"/>
              </a:lnSpc>
              <a:spcBef>
                <a:spcPts val="1600"/>
              </a:spcBef>
              <a:spcAft>
                <a:spcPts val="0"/>
              </a:spcAft>
              <a:buSzPts val="1800"/>
              <a:buChar char="-"/>
            </a:pPr>
            <a:r>
              <a:rPr lang="en"/>
              <a:t>File formats</a:t>
            </a:r>
            <a:endParaRPr/>
          </a:p>
          <a:p>
            <a:pPr indent="-342900" lvl="0" marL="457200" rtl="0" algn="l">
              <a:lnSpc>
                <a:spcPct val="115000"/>
              </a:lnSpc>
              <a:spcBef>
                <a:spcPts val="0"/>
              </a:spcBef>
              <a:spcAft>
                <a:spcPts val="0"/>
              </a:spcAft>
              <a:buSzPts val="1800"/>
              <a:buChar char="-"/>
            </a:pPr>
            <a:r>
              <a:rPr lang="en"/>
              <a:t>Images and metadata</a:t>
            </a:r>
            <a:endParaRPr/>
          </a:p>
          <a:p>
            <a:pPr indent="-342900" lvl="0" marL="457200" rtl="0" algn="l">
              <a:lnSpc>
                <a:spcPct val="115000"/>
              </a:lnSpc>
              <a:spcBef>
                <a:spcPts val="0"/>
              </a:spcBef>
              <a:spcAft>
                <a:spcPts val="0"/>
              </a:spcAft>
              <a:buSzPts val="1800"/>
              <a:buChar char="-"/>
            </a:pPr>
            <a:r>
              <a:rPr lang="en"/>
              <a:t>Annotations and metadata</a:t>
            </a:r>
            <a:endParaRPr/>
          </a:p>
          <a:p>
            <a:pPr indent="-342900" lvl="0" marL="457200" rtl="0" algn="l">
              <a:lnSpc>
                <a:spcPct val="115000"/>
              </a:lnSpc>
              <a:spcBef>
                <a:spcPts val="0"/>
              </a:spcBef>
              <a:spcAft>
                <a:spcPts val="0"/>
              </a:spcAft>
              <a:buSzPts val="1800"/>
              <a:buChar char="-"/>
            </a:pPr>
            <a:r>
              <a:rPr lang="en"/>
              <a:t>File system information</a:t>
            </a:r>
            <a:endParaRPr/>
          </a:p>
          <a:p>
            <a:pPr indent="-342900" lvl="0" marL="457200" rtl="0" algn="l">
              <a:lnSpc>
                <a:spcPct val="115000"/>
              </a:lnSpc>
              <a:spcBef>
                <a:spcPts val="0"/>
              </a:spcBef>
              <a:spcAft>
                <a:spcPts val="0"/>
              </a:spcAft>
              <a:buSzPts val="1800"/>
              <a:buChar char="-"/>
            </a:pPr>
            <a:r>
              <a:rPr lang="en"/>
              <a:t>Id for relationship between dataset and pipeline configuration</a:t>
            </a:r>
            <a:endParaRPr/>
          </a:p>
          <a:p>
            <a:pPr indent="0" lvl="0" marL="0" rtl="0" algn="l">
              <a:lnSpc>
                <a:spcPct val="115000"/>
              </a:lnSpc>
              <a:spcBef>
                <a:spcPts val="1600"/>
              </a:spcBef>
              <a:spcAft>
                <a:spcPts val="0"/>
              </a:spcAft>
              <a:buSzPts val="1800"/>
              <a:buNone/>
            </a:pPr>
            <a:r>
              <a:rPr b="1" lang="en"/>
              <a:t>Datasets:</a:t>
            </a:r>
            <a:endParaRPr/>
          </a:p>
          <a:p>
            <a:pPr indent="-342900" lvl="0" marL="457200" rtl="0" algn="l">
              <a:lnSpc>
                <a:spcPct val="115000"/>
              </a:lnSpc>
              <a:spcBef>
                <a:spcPts val="1600"/>
              </a:spcBef>
              <a:spcAft>
                <a:spcPts val="0"/>
              </a:spcAft>
              <a:buSzPts val="1800"/>
              <a:buChar char="-"/>
            </a:pPr>
            <a:r>
              <a:rPr lang="en"/>
              <a:t>Training</a:t>
            </a:r>
            <a:endParaRPr/>
          </a:p>
          <a:p>
            <a:pPr indent="-342900" lvl="0" marL="457200" rtl="0" algn="l">
              <a:lnSpc>
                <a:spcPct val="115000"/>
              </a:lnSpc>
              <a:spcBef>
                <a:spcPts val="0"/>
              </a:spcBef>
              <a:spcAft>
                <a:spcPts val="0"/>
              </a:spcAft>
              <a:buSzPts val="1800"/>
              <a:buChar char="-"/>
            </a:pPr>
            <a:r>
              <a:rPr lang="en"/>
              <a:t>Validation</a:t>
            </a:r>
            <a:endParaRPr/>
          </a:p>
          <a:p>
            <a:pPr indent="-342900" lvl="0" marL="457200" rtl="0" algn="l">
              <a:lnSpc>
                <a:spcPct val="115000"/>
              </a:lnSpc>
              <a:spcBef>
                <a:spcPts val="0"/>
              </a:spcBef>
              <a:spcAft>
                <a:spcPts val="0"/>
              </a:spcAft>
              <a:buSzPts val="1800"/>
              <a:buChar char="-"/>
            </a:pPr>
            <a:r>
              <a:rPr lang="en"/>
              <a:t>Test / QA sets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Inheritance and Polymorphism in Data Science</a:t>
            </a:r>
            <a:endParaRPr/>
          </a:p>
        </p:txBody>
      </p:sp>
      <p:sp>
        <p:nvSpPr>
          <p:cNvPr id="200" name="Google Shape;200;p22"/>
          <p:cNvSpPr txBox="1"/>
          <p:nvPr>
            <p:ph idx="4294967295" type="body"/>
          </p:nvPr>
        </p:nvSpPr>
        <p:spPr>
          <a:xfrm>
            <a:off x="471900" y="744875"/>
            <a:ext cx="8222100" cy="4033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Data and Data Transformations</a:t>
            </a:r>
            <a:endParaRPr/>
          </a:p>
          <a:p>
            <a:pPr indent="-342900" lvl="0" marL="457200" rtl="0" algn="l">
              <a:lnSpc>
                <a:spcPct val="115000"/>
              </a:lnSpc>
              <a:spcBef>
                <a:spcPts val="0"/>
              </a:spcBef>
              <a:spcAft>
                <a:spcPts val="0"/>
              </a:spcAft>
              <a:buSzPts val="1800"/>
              <a:buChar char="-"/>
            </a:pPr>
            <a:r>
              <a:rPr lang="en"/>
              <a:t>Model Development</a:t>
            </a:r>
            <a:endParaRPr/>
          </a:p>
          <a:p>
            <a:pPr indent="-342900" lvl="0" marL="457200" rtl="0" algn="l">
              <a:lnSpc>
                <a:spcPct val="115000"/>
              </a:lnSpc>
              <a:spcBef>
                <a:spcPts val="0"/>
              </a:spcBef>
              <a:spcAft>
                <a:spcPts val="0"/>
              </a:spcAft>
              <a:buSzPts val="1800"/>
              <a:buChar char="-"/>
            </a:pPr>
            <a:r>
              <a:rPr lang="en"/>
              <a:t>Evaluations</a:t>
            </a:r>
            <a:endParaRPr/>
          </a:p>
          <a:p>
            <a:pPr indent="0" lvl="0" marL="0" rtl="0" algn="l">
              <a:lnSpc>
                <a:spcPct val="115000"/>
              </a:lnSpc>
              <a:spcBef>
                <a:spcPts val="1600"/>
              </a:spcBef>
              <a:spcAft>
                <a:spcPts val="0"/>
              </a:spcAft>
              <a:buSzPts val="1800"/>
              <a:buNone/>
            </a:pPr>
            <a:r>
              <a:rPr lang="en"/>
              <a:t>Examples of Inheritance and Polymorphism for common classes:</a:t>
            </a:r>
            <a:endParaRPr/>
          </a:p>
          <a:p>
            <a:pPr indent="-342900" lvl="0" marL="457200" rtl="0" algn="l">
              <a:lnSpc>
                <a:spcPct val="115000"/>
              </a:lnSpc>
              <a:spcBef>
                <a:spcPts val="1600"/>
              </a:spcBef>
              <a:spcAft>
                <a:spcPts val="0"/>
              </a:spcAft>
              <a:buSzPts val="1800"/>
              <a:buChar char="-"/>
            </a:pPr>
            <a:r>
              <a:rPr lang="en"/>
              <a:t>Common data types:</a:t>
            </a:r>
            <a:endParaRPr/>
          </a:p>
          <a:p>
            <a:pPr indent="-317500" lvl="1" marL="914400" rtl="0" algn="l">
              <a:lnSpc>
                <a:spcPct val="115000"/>
              </a:lnSpc>
              <a:spcBef>
                <a:spcPts val="0"/>
              </a:spcBef>
              <a:spcAft>
                <a:spcPts val="0"/>
              </a:spcAft>
              <a:buSzPts val="1400"/>
              <a:buChar char="-"/>
            </a:pPr>
            <a:r>
              <a:rPr lang="en"/>
              <a:t>Filetypes and objects during runtime</a:t>
            </a:r>
            <a:endParaRPr/>
          </a:p>
          <a:p>
            <a:pPr indent="-342900" lvl="0" marL="457200" rtl="0" algn="l">
              <a:lnSpc>
                <a:spcPct val="115000"/>
              </a:lnSpc>
              <a:spcBef>
                <a:spcPts val="0"/>
              </a:spcBef>
              <a:spcAft>
                <a:spcPts val="0"/>
              </a:spcAft>
              <a:buSzPts val="1800"/>
              <a:buChar char="-"/>
            </a:pPr>
            <a:r>
              <a:rPr lang="en"/>
              <a:t>Model architectures:</a:t>
            </a:r>
            <a:endParaRPr/>
          </a:p>
          <a:p>
            <a:pPr indent="-317500" lvl="1" marL="914400" rtl="0" algn="l">
              <a:lnSpc>
                <a:spcPct val="115000"/>
              </a:lnSpc>
              <a:spcBef>
                <a:spcPts val="0"/>
              </a:spcBef>
              <a:spcAft>
                <a:spcPts val="0"/>
              </a:spcAft>
              <a:buSzPts val="1400"/>
              <a:buChar char="-"/>
            </a:pPr>
            <a:r>
              <a:rPr lang="en"/>
              <a:t>Backbones</a:t>
            </a:r>
            <a:endParaRPr/>
          </a:p>
          <a:p>
            <a:pPr indent="-317500" lvl="1" marL="914400" rtl="0" algn="l">
              <a:lnSpc>
                <a:spcPct val="115000"/>
              </a:lnSpc>
              <a:spcBef>
                <a:spcPts val="0"/>
              </a:spcBef>
              <a:spcAft>
                <a:spcPts val="0"/>
              </a:spcAft>
              <a:buSzPts val="1400"/>
              <a:buChar char="-"/>
            </a:pPr>
            <a:r>
              <a:rPr lang="en"/>
              <a:t>1 stage / 2 stage, etc</a:t>
            </a:r>
            <a:endParaRPr/>
          </a:p>
          <a:p>
            <a:pPr indent="-342900" lvl="0" marL="457200" rtl="0" algn="l">
              <a:lnSpc>
                <a:spcPct val="115000"/>
              </a:lnSpc>
              <a:spcBef>
                <a:spcPts val="0"/>
              </a:spcBef>
              <a:spcAft>
                <a:spcPts val="0"/>
              </a:spcAft>
              <a:buSzPts val="1800"/>
              <a:buChar char="-"/>
            </a:pPr>
            <a:r>
              <a:rPr lang="en"/>
              <a:t>Evaluation metrics:</a:t>
            </a:r>
            <a:endParaRPr/>
          </a:p>
          <a:p>
            <a:pPr indent="-317500" lvl="1" marL="914400" rtl="0" algn="l">
              <a:lnSpc>
                <a:spcPct val="115000"/>
              </a:lnSpc>
              <a:spcBef>
                <a:spcPts val="0"/>
              </a:spcBef>
              <a:spcAft>
                <a:spcPts val="0"/>
              </a:spcAft>
              <a:buSzPts val="1400"/>
              <a:buChar char="-"/>
            </a:pPr>
            <a:r>
              <a:rPr lang="en"/>
              <a:t>Losses / metric calculations and displays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OOP and Functions</a:t>
            </a:r>
            <a:endParaRPr/>
          </a:p>
        </p:txBody>
      </p:sp>
      <p:sp>
        <p:nvSpPr>
          <p:cNvPr id="206" name="Google Shape;206;p23"/>
          <p:cNvSpPr txBox="1"/>
          <p:nvPr>
            <p:ph idx="4294967295" type="body"/>
          </p:nvPr>
        </p:nvSpPr>
        <p:spPr>
          <a:xfrm>
            <a:off x="471900" y="744875"/>
            <a:ext cx="8222100" cy="403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If we think about the concepts defining OOP we can consider how they can be related to functional programming in python…</a:t>
            </a:r>
            <a:endParaRPr/>
          </a:p>
          <a:p>
            <a:pPr indent="0" lvl="0" marL="0" rtl="0" algn="l">
              <a:lnSpc>
                <a:spcPct val="115000"/>
              </a:lnSpc>
              <a:spcBef>
                <a:spcPts val="1600"/>
              </a:spcBef>
              <a:spcAft>
                <a:spcPts val="0"/>
              </a:spcAft>
              <a:buSzPts val="1800"/>
              <a:buNone/>
            </a:pPr>
            <a:r>
              <a:rPr lang="en"/>
              <a:t>Bear with me…</a:t>
            </a:r>
            <a:endParaRPr/>
          </a:p>
          <a:p>
            <a:pPr indent="0" lvl="0" marL="0" rtl="0" algn="l">
              <a:lnSpc>
                <a:spcPct val="115000"/>
              </a:lnSpc>
              <a:spcBef>
                <a:spcPts val="1600"/>
              </a:spcBef>
              <a:spcAft>
                <a:spcPts val="0"/>
              </a:spcAft>
              <a:buSzPts val="1800"/>
              <a:buNone/>
            </a:pPr>
            <a:r>
              <a:rPr lang="en"/>
              <a:t>By thinking of these concepts we can create a clean workflow for using functional programming techniques and also avoid “code smells”</a:t>
            </a:r>
            <a:endParaRPr/>
          </a:p>
          <a:p>
            <a:pPr indent="-342900" lvl="0" marL="457200" rtl="0" algn="l">
              <a:lnSpc>
                <a:spcPct val="115000"/>
              </a:lnSpc>
              <a:spcBef>
                <a:spcPts val="1600"/>
              </a:spcBef>
              <a:spcAft>
                <a:spcPts val="0"/>
              </a:spcAft>
              <a:buSzPts val="1800"/>
              <a:buChar char="-"/>
            </a:pPr>
            <a:r>
              <a:rPr lang="en"/>
              <a:t>Encapsulation         -&gt; create clean interfaces for your function concepts</a:t>
            </a:r>
            <a:endParaRPr/>
          </a:p>
          <a:p>
            <a:pPr indent="-342900" lvl="0" marL="457200" rtl="0" algn="l">
              <a:lnSpc>
                <a:spcPct val="115000"/>
              </a:lnSpc>
              <a:spcBef>
                <a:spcPts val="0"/>
              </a:spcBef>
              <a:spcAft>
                <a:spcPts val="0"/>
              </a:spcAft>
              <a:buSzPts val="1800"/>
              <a:buChar char="-"/>
            </a:pPr>
            <a:r>
              <a:rPr lang="en"/>
              <a:t>Inheritance               -&gt; identify any commonalities in your functions</a:t>
            </a:r>
            <a:endParaRPr/>
          </a:p>
          <a:p>
            <a:pPr indent="-342900" lvl="0" marL="457200" rtl="0" algn="l">
              <a:lnSpc>
                <a:spcPct val="115000"/>
              </a:lnSpc>
              <a:spcBef>
                <a:spcPts val="0"/>
              </a:spcBef>
              <a:spcAft>
                <a:spcPts val="0"/>
              </a:spcAft>
              <a:buSzPts val="1800"/>
              <a:buChar char="-"/>
            </a:pPr>
            <a:r>
              <a:rPr lang="en"/>
              <a:t>Polymorphism         -&gt; how can different functions have similar use cases?</a:t>
            </a:r>
            <a:endParaRPr/>
          </a:p>
          <a:p>
            <a:pPr indent="-342900" lvl="0" marL="457200" rtl="0" algn="l">
              <a:lnSpc>
                <a:spcPct val="115000"/>
              </a:lnSpc>
              <a:spcBef>
                <a:spcPts val="0"/>
              </a:spcBef>
              <a:spcAft>
                <a:spcPts val="0"/>
              </a:spcAft>
              <a:buSzPts val="1800"/>
              <a:buChar char="-"/>
            </a:pPr>
            <a:r>
              <a:rPr lang="en"/>
              <a:t>Data Abstraction     -&gt; create abstractions for sets of function applications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Functional Python</a:t>
            </a:r>
            <a:endParaRPr/>
          </a:p>
        </p:txBody>
      </p:sp>
      <p:sp>
        <p:nvSpPr>
          <p:cNvPr id="212" name="Google Shape;212;p24"/>
          <p:cNvSpPr txBox="1"/>
          <p:nvPr>
            <p:ph idx="4294967295" type="body"/>
          </p:nvPr>
        </p:nvSpPr>
        <p:spPr>
          <a:xfrm>
            <a:off x="471900" y="744875"/>
            <a:ext cx="8222100" cy="403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In addition to these OOP concepts in python, another useful paradigm that is common in data processing is core functional programming: map and reduce</a:t>
            </a:r>
            <a:endParaRPr/>
          </a:p>
          <a:p>
            <a:pPr indent="-342900" lvl="0" marL="457200" rtl="0" algn="l">
              <a:lnSpc>
                <a:spcPct val="115000"/>
              </a:lnSpc>
              <a:spcBef>
                <a:spcPts val="1600"/>
              </a:spcBef>
              <a:spcAft>
                <a:spcPts val="0"/>
              </a:spcAft>
              <a:buSzPts val="1800"/>
              <a:buChar char="-"/>
            </a:pPr>
            <a:r>
              <a:rPr lang="en"/>
              <a:t>Lambda</a:t>
            </a:r>
            <a:endParaRPr/>
          </a:p>
          <a:p>
            <a:pPr indent="-317500" lvl="1" marL="914400" rtl="0" algn="l">
              <a:lnSpc>
                <a:spcPct val="115000"/>
              </a:lnSpc>
              <a:spcBef>
                <a:spcPts val="0"/>
              </a:spcBef>
              <a:spcAft>
                <a:spcPts val="0"/>
              </a:spcAft>
              <a:buSzPts val="1400"/>
              <a:buChar char="-"/>
            </a:pPr>
            <a:r>
              <a:rPr lang="en"/>
              <a:t>The holy grail: Map, Filter, Reduce</a:t>
            </a:r>
            <a:endParaRPr/>
          </a:p>
          <a:p>
            <a:pPr indent="-317500" lvl="1" marL="914400" rtl="0" algn="l">
              <a:lnSpc>
                <a:spcPct val="115000"/>
              </a:lnSpc>
              <a:spcBef>
                <a:spcPts val="0"/>
              </a:spcBef>
              <a:spcAft>
                <a:spcPts val="0"/>
              </a:spcAft>
              <a:buSzPts val="1400"/>
              <a:buChar char="-"/>
            </a:pPr>
            <a:r>
              <a:rPr lang="en"/>
              <a:t>Custom functions and pandas</a:t>
            </a:r>
            <a:endParaRPr/>
          </a:p>
          <a:p>
            <a:pPr indent="-342900" lvl="0" marL="457200" rtl="0" algn="l">
              <a:lnSpc>
                <a:spcPct val="115000"/>
              </a:lnSpc>
              <a:spcBef>
                <a:spcPts val="0"/>
              </a:spcBef>
              <a:spcAft>
                <a:spcPts val="0"/>
              </a:spcAft>
              <a:buSzPts val="1800"/>
              <a:buChar char="-"/>
            </a:pPr>
            <a:r>
              <a:rPr lang="en"/>
              <a:t>Itertools</a:t>
            </a:r>
            <a:endParaRPr/>
          </a:p>
          <a:p>
            <a:pPr indent="-317500" lvl="1" marL="914400" rtl="0" algn="l">
              <a:lnSpc>
                <a:spcPct val="115000"/>
              </a:lnSpc>
              <a:spcBef>
                <a:spcPts val="0"/>
              </a:spcBef>
              <a:spcAft>
                <a:spcPts val="0"/>
              </a:spcAft>
              <a:buSzPts val="1400"/>
              <a:buChar char="-"/>
            </a:pPr>
            <a:r>
              <a:rPr lang="en"/>
              <a:t>Every kind of iteration imaginable</a:t>
            </a:r>
            <a:endParaRPr/>
          </a:p>
          <a:p>
            <a:pPr indent="-342900" lvl="0" marL="457200" rtl="0" algn="l">
              <a:lnSpc>
                <a:spcPct val="115000"/>
              </a:lnSpc>
              <a:spcBef>
                <a:spcPts val="0"/>
              </a:spcBef>
              <a:spcAft>
                <a:spcPts val="0"/>
              </a:spcAft>
              <a:buSzPts val="1800"/>
              <a:buChar char="-"/>
            </a:pPr>
            <a:r>
              <a:rPr lang="en"/>
              <a:t>Defaultdict</a:t>
            </a:r>
            <a:endParaRPr/>
          </a:p>
          <a:p>
            <a:pPr indent="-317500" lvl="1" marL="914400" rtl="0" algn="l">
              <a:lnSpc>
                <a:spcPct val="115000"/>
              </a:lnSpc>
              <a:spcBef>
                <a:spcPts val="0"/>
              </a:spcBef>
              <a:spcAft>
                <a:spcPts val="0"/>
              </a:spcAft>
              <a:buSzPts val="1400"/>
              <a:buChar char="-"/>
            </a:pPr>
            <a:r>
              <a:rPr lang="en"/>
              <a:t>Defining function IO and apis</a:t>
            </a:r>
            <a:endParaRPr/>
          </a:p>
          <a:p>
            <a:pPr indent="-342900" lvl="0" marL="457200" rtl="0" algn="l">
              <a:lnSpc>
                <a:spcPct val="115000"/>
              </a:lnSpc>
              <a:spcBef>
                <a:spcPts val="0"/>
              </a:spcBef>
              <a:spcAft>
                <a:spcPts val="0"/>
              </a:spcAft>
              <a:buSzPts val="1800"/>
              <a:buChar char="-"/>
            </a:pPr>
            <a:r>
              <a:rPr lang="en"/>
              <a:t>Set logic</a:t>
            </a:r>
            <a:endParaRPr/>
          </a:p>
          <a:p>
            <a:pPr indent="-317500" lvl="1" marL="914400" rtl="0" algn="l">
              <a:lnSpc>
                <a:spcPct val="115000"/>
              </a:lnSpc>
              <a:spcBef>
                <a:spcPts val="0"/>
              </a:spcBef>
              <a:spcAft>
                <a:spcPts val="0"/>
              </a:spcAft>
              <a:buSzPts val="1400"/>
              <a:buChar char="-"/>
            </a:pPr>
            <a:r>
              <a:rPr lang="en"/>
              <a:t>Working with data points and the filesystem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Managing State and Transforms</a:t>
            </a:r>
            <a:endParaRPr/>
          </a:p>
        </p:txBody>
      </p:sp>
      <p:sp>
        <p:nvSpPr>
          <p:cNvPr id="218" name="Google Shape;218;p25"/>
          <p:cNvSpPr txBox="1"/>
          <p:nvPr>
            <p:ph idx="4294967295" type="body"/>
          </p:nvPr>
        </p:nvSpPr>
        <p:spPr>
          <a:xfrm>
            <a:off x="471900" y="744875"/>
            <a:ext cx="8222100" cy="403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In data science, organization of input and output as well as organization of functions and their params is very important for recording experiments and for reproducibility</a:t>
            </a:r>
            <a:endParaRPr/>
          </a:p>
          <a:p>
            <a:pPr indent="0" lvl="0" marL="0" rtl="0" algn="l">
              <a:lnSpc>
                <a:spcPct val="115000"/>
              </a:lnSpc>
              <a:spcBef>
                <a:spcPts val="1600"/>
              </a:spcBef>
              <a:spcAft>
                <a:spcPts val="0"/>
              </a:spcAft>
              <a:buSzPts val="1800"/>
              <a:buNone/>
            </a:pPr>
            <a:r>
              <a:rPr b="1" lang="en"/>
              <a:t>Keep track of our steps!</a:t>
            </a:r>
            <a:endParaRPr b="1"/>
          </a:p>
          <a:p>
            <a:pPr indent="0" lvl="0" marL="0" rtl="0" algn="l">
              <a:lnSpc>
                <a:spcPct val="115000"/>
              </a:lnSpc>
              <a:spcBef>
                <a:spcPts val="1600"/>
              </a:spcBef>
              <a:spcAft>
                <a:spcPts val="0"/>
              </a:spcAft>
              <a:buSzPts val="1800"/>
              <a:buNone/>
            </a:pPr>
            <a:r>
              <a:rPr lang="en"/>
              <a:t>Keep track of datasets</a:t>
            </a:r>
            <a:endParaRPr/>
          </a:p>
          <a:p>
            <a:pPr indent="0" lvl="0" marL="0" rtl="0" algn="l">
              <a:lnSpc>
                <a:spcPct val="115000"/>
              </a:lnSpc>
              <a:spcBef>
                <a:spcPts val="1600"/>
              </a:spcBef>
              <a:spcAft>
                <a:spcPts val="0"/>
              </a:spcAft>
              <a:buSzPts val="1800"/>
              <a:buNone/>
            </a:pPr>
            <a:r>
              <a:rPr lang="en"/>
              <a:t>Keep track of the params for each function application (config files)</a:t>
            </a:r>
            <a:endParaRPr/>
          </a:p>
          <a:p>
            <a:pPr indent="0" lvl="0" marL="0" rtl="0" algn="l">
              <a:lnSpc>
                <a:spcPct val="115000"/>
              </a:lnSpc>
              <a:spcBef>
                <a:spcPts val="1600"/>
              </a:spcBef>
              <a:spcAft>
                <a:spcPts val="1600"/>
              </a:spcAft>
              <a:buSzPts val="1800"/>
              <a:buNone/>
            </a:pPr>
            <a:r>
              <a:rPr lang="en"/>
              <a:t>Keep track of the input and output required to reproduce set of steps taken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Data Science Example</a:t>
            </a:r>
            <a:endParaRPr/>
          </a:p>
        </p:txBody>
      </p:sp>
      <p:sp>
        <p:nvSpPr>
          <p:cNvPr id="224" name="Google Shape;224;p26"/>
          <p:cNvSpPr txBox="1"/>
          <p:nvPr>
            <p:ph idx="4294967295" type="body"/>
          </p:nvPr>
        </p:nvSpPr>
        <p:spPr>
          <a:xfrm>
            <a:off x="471900" y="744875"/>
            <a:ext cx="8222100" cy="403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Code Pairing</a:t>
            </a:r>
            <a:endParaRPr/>
          </a:p>
          <a:p>
            <a:pPr indent="0" lvl="0" marL="0" rtl="0" algn="l">
              <a:lnSpc>
                <a:spcPct val="115000"/>
              </a:lnSpc>
              <a:spcBef>
                <a:spcPts val="1600"/>
              </a:spcBef>
              <a:spcAft>
                <a:spcPts val="0"/>
              </a:spcAft>
              <a:buSzPts val="1800"/>
              <a:buNone/>
            </a:pPr>
            <a:r>
              <a:rPr lang="en"/>
              <a:t>Lets implement an image-annotation class and extend it to a dataset</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3"/>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Course Goals and Organization</a:t>
            </a:r>
            <a:endParaRPr/>
          </a:p>
        </p:txBody>
      </p:sp>
      <p:sp>
        <p:nvSpPr>
          <p:cNvPr id="81" name="Google Shape;81;p3"/>
          <p:cNvSpPr txBox="1"/>
          <p:nvPr>
            <p:ph idx="4294967295" type="body"/>
          </p:nvPr>
        </p:nvSpPr>
        <p:spPr>
          <a:xfrm>
            <a:off x="471900" y="744875"/>
            <a:ext cx="8222100" cy="388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Define Object Oriented Programming (OOP) and understand wider context in programming world</a:t>
            </a:r>
            <a:endParaRPr/>
          </a:p>
          <a:p>
            <a:pPr indent="0" lvl="0" marL="0" rtl="0" algn="l">
              <a:lnSpc>
                <a:spcPct val="115000"/>
              </a:lnSpc>
              <a:spcBef>
                <a:spcPts val="1600"/>
              </a:spcBef>
              <a:spcAft>
                <a:spcPts val="0"/>
              </a:spcAft>
              <a:buSzPts val="1800"/>
              <a:buNone/>
            </a:pPr>
            <a:r>
              <a:rPr lang="en"/>
              <a:t>Concepts:</a:t>
            </a:r>
            <a:endParaRPr/>
          </a:p>
          <a:p>
            <a:pPr indent="-342900" lvl="0" marL="457200" rtl="0" algn="l">
              <a:lnSpc>
                <a:spcPct val="115000"/>
              </a:lnSpc>
              <a:spcBef>
                <a:spcPts val="1600"/>
              </a:spcBef>
              <a:spcAft>
                <a:spcPts val="0"/>
              </a:spcAft>
              <a:buSzPts val="1800"/>
              <a:buChar char="-"/>
            </a:pPr>
            <a:r>
              <a:rPr lang="en"/>
              <a:t>Classes and Objects (Review)</a:t>
            </a:r>
            <a:endParaRPr/>
          </a:p>
          <a:p>
            <a:pPr indent="-342900" lvl="0" marL="457200" rtl="0" algn="l">
              <a:lnSpc>
                <a:spcPct val="115000"/>
              </a:lnSpc>
              <a:spcBef>
                <a:spcPts val="0"/>
              </a:spcBef>
              <a:spcAft>
                <a:spcPts val="0"/>
              </a:spcAft>
              <a:buSzPts val="1800"/>
              <a:buChar char="-"/>
            </a:pPr>
            <a:r>
              <a:rPr lang="en"/>
              <a:t>Intro OOP and Class Design for computer vision data</a:t>
            </a:r>
            <a:endParaRPr/>
          </a:p>
          <a:p>
            <a:pPr indent="-342900" lvl="0" marL="457200" rtl="0" algn="l">
              <a:lnSpc>
                <a:spcPct val="115000"/>
              </a:lnSpc>
              <a:spcBef>
                <a:spcPts val="0"/>
              </a:spcBef>
              <a:spcAft>
                <a:spcPts val="0"/>
              </a:spcAft>
              <a:buSzPts val="1800"/>
              <a:buChar char="-"/>
            </a:pPr>
            <a:r>
              <a:rPr lang="en"/>
              <a:t>Encapsulation</a:t>
            </a:r>
            <a:endParaRPr/>
          </a:p>
          <a:p>
            <a:pPr indent="-342900" lvl="0" marL="457200" rtl="0" algn="l">
              <a:lnSpc>
                <a:spcPct val="115000"/>
              </a:lnSpc>
              <a:spcBef>
                <a:spcPts val="0"/>
              </a:spcBef>
              <a:spcAft>
                <a:spcPts val="0"/>
              </a:spcAft>
              <a:buSzPts val="1800"/>
              <a:buChar char="-"/>
            </a:pPr>
            <a:r>
              <a:rPr lang="en"/>
              <a:t>Inheritance</a:t>
            </a:r>
            <a:endParaRPr/>
          </a:p>
          <a:p>
            <a:pPr indent="-342900" lvl="0" marL="457200" rtl="0" algn="l">
              <a:lnSpc>
                <a:spcPct val="115000"/>
              </a:lnSpc>
              <a:spcBef>
                <a:spcPts val="0"/>
              </a:spcBef>
              <a:spcAft>
                <a:spcPts val="0"/>
              </a:spcAft>
              <a:buSzPts val="1800"/>
              <a:buChar char="-"/>
            </a:pPr>
            <a:r>
              <a:rPr lang="en"/>
              <a:t>Polymorphism</a:t>
            </a:r>
            <a:endParaRPr/>
          </a:p>
          <a:p>
            <a:pPr indent="-342900" lvl="0" marL="457200" rtl="0" algn="l">
              <a:lnSpc>
                <a:spcPct val="115000"/>
              </a:lnSpc>
              <a:spcBef>
                <a:spcPts val="0"/>
              </a:spcBef>
              <a:spcAft>
                <a:spcPts val="0"/>
              </a:spcAft>
              <a:buSzPts val="1800"/>
              <a:buChar char="-"/>
            </a:pPr>
            <a:r>
              <a:rPr lang="en"/>
              <a:t>Data Abstraction</a:t>
            </a:r>
            <a:endParaRPr/>
          </a:p>
          <a:p>
            <a:pPr indent="0" lvl="0" marL="0" rtl="0" algn="l">
              <a:lnSpc>
                <a:spcPct val="115000"/>
              </a:lnSpc>
              <a:spcBef>
                <a:spcPts val="1600"/>
              </a:spcBef>
              <a:spcAft>
                <a:spcPts val="1600"/>
              </a:spcAft>
              <a:buSzPts val="1800"/>
              <a:buNone/>
            </a:pPr>
            <a:r>
              <a:rPr lang="en"/>
              <a:t>Finally: Data Science! Let’s relate OOP concepts to the Data Science workflow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4"/>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History Lesson</a:t>
            </a:r>
            <a:endParaRPr/>
          </a:p>
        </p:txBody>
      </p:sp>
      <p:sp>
        <p:nvSpPr>
          <p:cNvPr id="87" name="Google Shape;87;p4"/>
          <p:cNvSpPr txBox="1"/>
          <p:nvPr>
            <p:ph idx="4294967295" type="body"/>
          </p:nvPr>
        </p:nvSpPr>
        <p:spPr>
          <a:xfrm>
            <a:off x="471900" y="744875"/>
            <a:ext cx="2864400" cy="403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Turing Machines! </a:t>
            </a:r>
            <a:endParaRPr/>
          </a:p>
          <a:p>
            <a:pPr indent="0" lvl="0" marL="0" rtl="0" algn="l">
              <a:lnSpc>
                <a:spcPct val="115000"/>
              </a:lnSpc>
              <a:spcBef>
                <a:spcPts val="1600"/>
              </a:spcBef>
              <a:spcAft>
                <a:spcPts val="0"/>
              </a:spcAft>
              <a:buSzPts val="1800"/>
              <a:buNone/>
            </a:pPr>
            <a:r>
              <a:rPr lang="en"/>
              <a:t>Represented a “state” and a  set of transitions and rules</a:t>
            </a:r>
            <a:endParaRPr/>
          </a:p>
          <a:p>
            <a:pPr indent="0" lvl="0" marL="0" rtl="0" algn="l">
              <a:lnSpc>
                <a:spcPct val="115000"/>
              </a:lnSpc>
              <a:spcBef>
                <a:spcPts val="1600"/>
              </a:spcBef>
              <a:spcAft>
                <a:spcPts val="1600"/>
              </a:spcAft>
              <a:buSzPts val="1800"/>
              <a:buNone/>
            </a:pPr>
            <a:r>
              <a:rPr lang="en"/>
              <a:t>First implementable abstractions</a:t>
            </a:r>
            <a:endParaRPr/>
          </a:p>
        </p:txBody>
      </p:sp>
      <p:pic>
        <p:nvPicPr>
          <p:cNvPr id="88" name="Google Shape;88;p4"/>
          <p:cNvPicPr preferRelativeResize="0"/>
          <p:nvPr/>
        </p:nvPicPr>
        <p:blipFill rotWithShape="1">
          <a:blip r:embed="rId3">
            <a:alphaModFix/>
          </a:blip>
          <a:srcRect b="0" l="0" r="0" t="0"/>
          <a:stretch/>
        </p:blipFill>
        <p:spPr>
          <a:xfrm>
            <a:off x="3894450" y="897275"/>
            <a:ext cx="5126578" cy="4033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5"/>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History Lesson</a:t>
            </a:r>
            <a:endParaRPr/>
          </a:p>
        </p:txBody>
      </p:sp>
      <p:sp>
        <p:nvSpPr>
          <p:cNvPr id="94" name="Google Shape;94;p5"/>
          <p:cNvSpPr txBox="1"/>
          <p:nvPr>
            <p:ph idx="4294967295" type="body"/>
          </p:nvPr>
        </p:nvSpPr>
        <p:spPr>
          <a:xfrm>
            <a:off x="471900" y="744875"/>
            <a:ext cx="8222100" cy="403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History Lesson:</a:t>
            </a:r>
            <a:r>
              <a:rPr lang="en"/>
              <a:t> Programming environment in the 40s and 50s and programming paradigms</a:t>
            </a:r>
            <a:endParaRPr/>
          </a:p>
          <a:p>
            <a:pPr indent="0" lvl="0" marL="0" rtl="0" algn="l">
              <a:lnSpc>
                <a:spcPct val="115000"/>
              </a:lnSpc>
              <a:spcBef>
                <a:spcPts val="1600"/>
              </a:spcBef>
              <a:spcAft>
                <a:spcPts val="0"/>
              </a:spcAft>
              <a:buSzPts val="1800"/>
              <a:buNone/>
            </a:pPr>
            <a:r>
              <a:rPr lang="en"/>
              <a:t>Theory and formulation of a computer first implementations on hardware. First popular “high-level” languages: Lisp, fortran, cobol, C-based!</a:t>
            </a:r>
            <a:endParaRPr/>
          </a:p>
          <a:p>
            <a:pPr indent="-342900" lvl="0" marL="457200" rtl="0" algn="l">
              <a:lnSpc>
                <a:spcPct val="115000"/>
              </a:lnSpc>
              <a:spcBef>
                <a:spcPts val="1600"/>
              </a:spcBef>
              <a:spcAft>
                <a:spcPts val="0"/>
              </a:spcAft>
              <a:buSzPts val="1800"/>
              <a:buChar char="-"/>
            </a:pPr>
            <a:r>
              <a:rPr lang="en"/>
              <a:t>Imperative programming evolving towards procedural programming</a:t>
            </a:r>
            <a:endParaRPr/>
          </a:p>
          <a:p>
            <a:pPr indent="-317500" lvl="1" marL="914400" rtl="0" algn="l">
              <a:lnSpc>
                <a:spcPct val="115000"/>
              </a:lnSpc>
              <a:spcBef>
                <a:spcPts val="0"/>
              </a:spcBef>
              <a:spcAft>
                <a:spcPts val="0"/>
              </a:spcAft>
              <a:buSzPts val="1400"/>
              <a:buChar char="-"/>
            </a:pPr>
            <a:r>
              <a:rPr lang="en"/>
              <a:t>Focus on the “state” of a program -&gt; relationship to state machines</a:t>
            </a:r>
            <a:endParaRPr/>
          </a:p>
          <a:p>
            <a:pPr indent="-317500" lvl="1" marL="914400" rtl="0" algn="l">
              <a:lnSpc>
                <a:spcPct val="115000"/>
              </a:lnSpc>
              <a:spcBef>
                <a:spcPts val="0"/>
              </a:spcBef>
              <a:spcAft>
                <a:spcPts val="0"/>
              </a:spcAft>
              <a:buSzPts val="1400"/>
              <a:buChar char="-"/>
            </a:pPr>
            <a:r>
              <a:rPr lang="en"/>
              <a:t>How to organize the state changes with functions?</a:t>
            </a:r>
            <a:endParaRPr/>
          </a:p>
          <a:p>
            <a:pPr indent="-342900" lvl="0" marL="457200" rtl="0" algn="l">
              <a:lnSpc>
                <a:spcPct val="115000"/>
              </a:lnSpc>
              <a:spcBef>
                <a:spcPts val="0"/>
              </a:spcBef>
              <a:spcAft>
                <a:spcPts val="0"/>
              </a:spcAft>
              <a:buSzPts val="1800"/>
              <a:buChar char="-"/>
            </a:pPr>
            <a:r>
              <a:rPr lang="en"/>
              <a:t>Functional programming</a:t>
            </a:r>
            <a:endParaRPr/>
          </a:p>
          <a:p>
            <a:pPr indent="-317500" lvl="1" marL="914400" rtl="0" algn="l">
              <a:lnSpc>
                <a:spcPct val="115000"/>
              </a:lnSpc>
              <a:spcBef>
                <a:spcPts val="0"/>
              </a:spcBef>
              <a:spcAft>
                <a:spcPts val="0"/>
              </a:spcAft>
              <a:buSzPts val="1400"/>
              <a:buChar char="-"/>
            </a:pPr>
            <a:r>
              <a:rPr lang="en"/>
              <a:t>Application of functions and compositions, declarative programming -&gt; relationship to state machines</a:t>
            </a:r>
            <a:endParaRPr/>
          </a:p>
          <a:p>
            <a:pPr indent="-317500" lvl="1" marL="914400" rtl="0" algn="l">
              <a:lnSpc>
                <a:spcPct val="115000"/>
              </a:lnSpc>
              <a:spcBef>
                <a:spcPts val="0"/>
              </a:spcBef>
              <a:spcAft>
                <a:spcPts val="0"/>
              </a:spcAft>
              <a:buSzPts val="1400"/>
              <a:buChar char="-"/>
            </a:pPr>
            <a:r>
              <a:rPr lang="en"/>
              <a:t>Stateless! Where are the variables?</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6"/>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History Lesson</a:t>
            </a:r>
            <a:endParaRPr/>
          </a:p>
        </p:txBody>
      </p:sp>
      <p:sp>
        <p:nvSpPr>
          <p:cNvPr id="100" name="Google Shape;100;p6"/>
          <p:cNvSpPr txBox="1"/>
          <p:nvPr>
            <p:ph idx="4294967295" type="body"/>
          </p:nvPr>
        </p:nvSpPr>
        <p:spPr>
          <a:xfrm>
            <a:off x="471900" y="744875"/>
            <a:ext cx="8222100" cy="403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History Lesson:</a:t>
            </a:r>
            <a:r>
              <a:rPr lang="en"/>
              <a:t> </a:t>
            </a:r>
            <a:endParaRPr/>
          </a:p>
          <a:p>
            <a:pPr indent="-342900" lvl="0" marL="457200" rtl="0" algn="l">
              <a:lnSpc>
                <a:spcPct val="115000"/>
              </a:lnSpc>
              <a:spcBef>
                <a:spcPts val="1600"/>
              </a:spcBef>
              <a:spcAft>
                <a:spcPts val="0"/>
              </a:spcAft>
              <a:buSzPts val="1800"/>
              <a:buChar char="-"/>
            </a:pPr>
            <a:r>
              <a:rPr lang="en"/>
              <a:t>Theory of computations and the Turing Machine</a:t>
            </a:r>
            <a:endParaRPr/>
          </a:p>
          <a:p>
            <a:pPr indent="-342900" lvl="0" marL="457200" rtl="0" algn="l">
              <a:lnSpc>
                <a:spcPct val="115000"/>
              </a:lnSpc>
              <a:spcBef>
                <a:spcPts val="0"/>
              </a:spcBef>
              <a:spcAft>
                <a:spcPts val="0"/>
              </a:spcAft>
              <a:buSzPts val="1800"/>
              <a:buChar char="-"/>
            </a:pPr>
            <a:r>
              <a:rPr lang="en"/>
              <a:t>Machine Code 0101100100101100</a:t>
            </a:r>
            <a:endParaRPr/>
          </a:p>
          <a:p>
            <a:pPr indent="-342900" lvl="0" marL="457200" rtl="0" algn="l">
              <a:lnSpc>
                <a:spcPct val="115000"/>
              </a:lnSpc>
              <a:spcBef>
                <a:spcPts val="0"/>
              </a:spcBef>
              <a:spcAft>
                <a:spcPts val="0"/>
              </a:spcAft>
              <a:buSzPts val="1800"/>
              <a:buChar char="-"/>
            </a:pPr>
            <a:r>
              <a:rPr lang="en"/>
              <a:t>Assembly Language $a2 = $a2 + $a6</a:t>
            </a:r>
            <a:endParaRPr/>
          </a:p>
          <a:p>
            <a:pPr indent="-342900" lvl="0" marL="457200" rtl="0" algn="l">
              <a:lnSpc>
                <a:spcPct val="115000"/>
              </a:lnSpc>
              <a:spcBef>
                <a:spcPts val="0"/>
              </a:spcBef>
              <a:spcAft>
                <a:spcPts val="0"/>
              </a:spcAft>
              <a:buSzPts val="1800"/>
              <a:buChar char="-"/>
            </a:pPr>
            <a:r>
              <a:rPr lang="en"/>
              <a:t>Fortran (compiled language: variables, expressions, subprograms)</a:t>
            </a:r>
            <a:endParaRPr/>
          </a:p>
          <a:p>
            <a:pPr indent="-342900" lvl="0" marL="457200" rtl="0" algn="l">
              <a:lnSpc>
                <a:spcPct val="115000"/>
              </a:lnSpc>
              <a:spcBef>
                <a:spcPts val="0"/>
              </a:spcBef>
              <a:spcAft>
                <a:spcPts val="0"/>
              </a:spcAft>
              <a:buSzPts val="1800"/>
              <a:buChar char="-"/>
            </a:pPr>
            <a:r>
              <a:rPr lang="en"/>
              <a:t>ALGOL (applications of mathematical formulas)</a:t>
            </a:r>
            <a:endParaRPr/>
          </a:p>
          <a:p>
            <a:pPr indent="-342900" lvl="0" marL="457200" rtl="0" algn="l">
              <a:lnSpc>
                <a:spcPct val="115000"/>
              </a:lnSpc>
              <a:spcBef>
                <a:spcPts val="0"/>
              </a:spcBef>
              <a:spcAft>
                <a:spcPts val="0"/>
              </a:spcAft>
              <a:buSzPts val="1800"/>
              <a:buChar char="-"/>
            </a:pPr>
            <a:r>
              <a:rPr lang="en"/>
              <a:t>COBOL + BASIC (more human readable)</a:t>
            </a:r>
            <a:endParaRPr/>
          </a:p>
          <a:p>
            <a:pPr indent="-342900" lvl="0" marL="457200" rtl="0" algn="l">
              <a:lnSpc>
                <a:spcPct val="115000"/>
              </a:lnSpc>
              <a:spcBef>
                <a:spcPts val="0"/>
              </a:spcBef>
              <a:spcAft>
                <a:spcPts val="0"/>
              </a:spcAft>
              <a:buSzPts val="1800"/>
              <a:buChar char="-"/>
            </a:pPr>
            <a:r>
              <a:rPr lang="en"/>
              <a:t>Pascal / Lisp (imperative + procedural, allowed for better practices)</a:t>
            </a:r>
            <a:endParaRPr/>
          </a:p>
          <a:p>
            <a:pPr indent="-342900" lvl="0" marL="457200" rtl="0" algn="l">
              <a:lnSpc>
                <a:spcPct val="115000"/>
              </a:lnSpc>
              <a:spcBef>
                <a:spcPts val="0"/>
              </a:spcBef>
              <a:spcAft>
                <a:spcPts val="0"/>
              </a:spcAft>
              <a:buSzPts val="1800"/>
              <a:buChar char="-"/>
            </a:pPr>
            <a:r>
              <a:rPr lang="en"/>
              <a:t>C and C++</a:t>
            </a:r>
            <a:endParaRPr/>
          </a:p>
          <a:p>
            <a:pPr indent="-342900" lvl="0" marL="457200" rtl="0" algn="l">
              <a:lnSpc>
                <a:spcPct val="115000"/>
              </a:lnSpc>
              <a:spcBef>
                <a:spcPts val="0"/>
              </a:spcBef>
              <a:spcAft>
                <a:spcPts val="0"/>
              </a:spcAft>
              <a:buSzPts val="1800"/>
              <a:buChar char="-"/>
            </a:pPr>
            <a:r>
              <a:rPr lang="en"/>
              <a:t>Perl</a:t>
            </a:r>
            <a:endParaRPr/>
          </a:p>
          <a:p>
            <a:pPr indent="-342900" lvl="0" marL="457200" rtl="0" algn="l">
              <a:lnSpc>
                <a:spcPct val="115000"/>
              </a:lnSpc>
              <a:spcBef>
                <a:spcPts val="0"/>
              </a:spcBef>
              <a:spcAft>
                <a:spcPts val="0"/>
              </a:spcAft>
              <a:buSzPts val="1800"/>
              <a:buChar char="-"/>
            </a:pPr>
            <a:r>
              <a:rPr lang="en"/>
              <a:t>Python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7"/>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Python Design Motivation</a:t>
            </a:r>
            <a:endParaRPr/>
          </a:p>
        </p:txBody>
      </p:sp>
      <p:sp>
        <p:nvSpPr>
          <p:cNvPr id="106" name="Google Shape;106;p7"/>
          <p:cNvSpPr txBox="1"/>
          <p:nvPr/>
        </p:nvSpPr>
        <p:spPr>
          <a:xfrm>
            <a:off x="5653550" y="839525"/>
            <a:ext cx="3385800" cy="226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chemeClr val="lt2"/>
                </a:solidFill>
                <a:latin typeface="Roboto"/>
                <a:ea typeface="Roboto"/>
                <a:cs typeface="Roboto"/>
                <a:sym typeface="Roboto"/>
              </a:rPr>
              <a:t>Guido Van Rossum</a:t>
            </a:r>
            <a:endParaRPr b="0" i="0" sz="1800" u="none" cap="none" strike="noStrike">
              <a:solidFill>
                <a:schemeClr val="lt2"/>
              </a:solidFill>
              <a:latin typeface="Roboto"/>
              <a:ea typeface="Roboto"/>
              <a:cs typeface="Roboto"/>
              <a:sym typeface="Roboto"/>
            </a:endParaRPr>
          </a:p>
          <a:p>
            <a:pPr indent="-342900" lvl="0" marL="457200" marR="0" rtl="0" algn="l">
              <a:lnSpc>
                <a:spcPct val="115000"/>
              </a:lnSpc>
              <a:spcBef>
                <a:spcPts val="1600"/>
              </a:spcBef>
              <a:spcAft>
                <a:spcPts val="0"/>
              </a:spcAft>
              <a:buClr>
                <a:schemeClr val="lt2"/>
              </a:buClr>
              <a:buSzPts val="1800"/>
              <a:buFont typeface="Roboto"/>
              <a:buChar char="-"/>
            </a:pPr>
            <a:r>
              <a:rPr b="0" i="0" lang="en" sz="1800" u="none" cap="none" strike="noStrike">
                <a:solidFill>
                  <a:schemeClr val="lt2"/>
                </a:solidFill>
                <a:latin typeface="Roboto"/>
                <a:ea typeface="Roboto"/>
                <a:cs typeface="Roboto"/>
                <a:sym typeface="Roboto"/>
              </a:rPr>
              <a:t>Small core language: large stl, extensible</a:t>
            </a:r>
            <a:endParaRPr b="0" i="0" sz="1800" u="none" cap="none" strike="noStrike">
              <a:solidFill>
                <a:schemeClr val="lt2"/>
              </a:solidFill>
              <a:latin typeface="Roboto"/>
              <a:ea typeface="Roboto"/>
              <a:cs typeface="Roboto"/>
              <a:sym typeface="Roboto"/>
            </a:endParaRPr>
          </a:p>
          <a:p>
            <a:pPr indent="-342900" lvl="0" marL="457200" marR="0" rtl="0" algn="l">
              <a:lnSpc>
                <a:spcPct val="115000"/>
              </a:lnSpc>
              <a:spcBef>
                <a:spcPts val="0"/>
              </a:spcBef>
              <a:spcAft>
                <a:spcPts val="0"/>
              </a:spcAft>
              <a:buClr>
                <a:schemeClr val="lt2"/>
              </a:buClr>
              <a:buSzPts val="1800"/>
              <a:buFont typeface="Roboto"/>
              <a:buChar char="-"/>
            </a:pPr>
            <a:r>
              <a:rPr b="0" i="0" lang="en" sz="1800" u="none" cap="none" strike="noStrike">
                <a:solidFill>
                  <a:schemeClr val="lt2"/>
                </a:solidFill>
                <a:latin typeface="Roboto"/>
                <a:ea typeface="Roboto"/>
                <a:cs typeface="Roboto"/>
                <a:sym typeface="Roboto"/>
              </a:rPr>
              <a:t>Integration: lot of libraries for each domain / use case</a:t>
            </a:r>
            <a:endParaRPr b="0" i="0" sz="1400" u="none" cap="none" strike="noStrike">
              <a:solidFill>
                <a:srgbClr val="000000"/>
              </a:solidFill>
              <a:latin typeface="Roboto"/>
              <a:ea typeface="Roboto"/>
              <a:cs typeface="Roboto"/>
              <a:sym typeface="Roboto"/>
            </a:endParaRPr>
          </a:p>
        </p:txBody>
      </p:sp>
      <p:pic>
        <p:nvPicPr>
          <p:cNvPr id="107" name="Google Shape;107;p7"/>
          <p:cNvPicPr preferRelativeResize="0"/>
          <p:nvPr/>
        </p:nvPicPr>
        <p:blipFill rotWithShape="1">
          <a:blip r:embed="rId3">
            <a:alphaModFix/>
          </a:blip>
          <a:srcRect b="0" l="0" r="0" t="0"/>
          <a:stretch/>
        </p:blipFill>
        <p:spPr>
          <a:xfrm>
            <a:off x="165550" y="636457"/>
            <a:ext cx="5259401" cy="2475018"/>
          </a:xfrm>
          <a:prstGeom prst="rect">
            <a:avLst/>
          </a:prstGeom>
          <a:noFill/>
          <a:ln>
            <a:noFill/>
          </a:ln>
        </p:spPr>
      </p:pic>
      <p:sp>
        <p:nvSpPr>
          <p:cNvPr id="108" name="Google Shape;108;p7"/>
          <p:cNvSpPr txBox="1"/>
          <p:nvPr/>
        </p:nvSpPr>
        <p:spPr>
          <a:xfrm>
            <a:off x="647925" y="3242250"/>
            <a:ext cx="3888600" cy="1622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chemeClr val="lt2"/>
                </a:solidFill>
                <a:latin typeface="Roboto"/>
                <a:ea typeface="Roboto"/>
                <a:cs typeface="Roboto"/>
                <a:sym typeface="Roboto"/>
              </a:rPr>
              <a:t>`The Zen of Python` (PEP 20)</a:t>
            </a:r>
            <a:endParaRPr b="0" i="0" sz="1800" u="none" cap="none" strike="noStrike">
              <a:solidFill>
                <a:schemeClr val="lt2"/>
              </a:solidFill>
              <a:latin typeface="Roboto"/>
              <a:ea typeface="Roboto"/>
              <a:cs typeface="Roboto"/>
              <a:sym typeface="Roboto"/>
            </a:endParaRPr>
          </a:p>
          <a:p>
            <a:pPr indent="-342900" lvl="0" marL="457200" marR="0" rtl="0" algn="l">
              <a:lnSpc>
                <a:spcPct val="115000"/>
              </a:lnSpc>
              <a:spcBef>
                <a:spcPts val="1600"/>
              </a:spcBef>
              <a:spcAft>
                <a:spcPts val="0"/>
              </a:spcAft>
              <a:buClr>
                <a:schemeClr val="lt2"/>
              </a:buClr>
              <a:buSzPts val="1800"/>
              <a:buFont typeface="Roboto"/>
              <a:buChar char="-"/>
            </a:pPr>
            <a:r>
              <a:rPr b="0" i="0" lang="en" sz="1800" u="none" cap="none" strike="noStrike">
                <a:solidFill>
                  <a:schemeClr val="lt2"/>
                </a:solidFill>
                <a:latin typeface="Roboto"/>
                <a:ea typeface="Roboto"/>
                <a:cs typeface="Roboto"/>
                <a:sym typeface="Roboto"/>
              </a:rPr>
              <a:t>Simple syntax</a:t>
            </a:r>
            <a:endParaRPr b="0" i="0" sz="1800" u="none" cap="none" strike="noStrike">
              <a:solidFill>
                <a:schemeClr val="lt2"/>
              </a:solidFill>
              <a:latin typeface="Roboto"/>
              <a:ea typeface="Roboto"/>
              <a:cs typeface="Roboto"/>
              <a:sym typeface="Roboto"/>
            </a:endParaRPr>
          </a:p>
          <a:p>
            <a:pPr indent="-342900" lvl="0" marL="457200" marR="0" rtl="0" algn="l">
              <a:lnSpc>
                <a:spcPct val="115000"/>
              </a:lnSpc>
              <a:spcBef>
                <a:spcPts val="0"/>
              </a:spcBef>
              <a:spcAft>
                <a:spcPts val="0"/>
              </a:spcAft>
              <a:buClr>
                <a:schemeClr val="lt2"/>
              </a:buClr>
              <a:buSzPts val="1800"/>
              <a:buFont typeface="Roboto"/>
              <a:buChar char="-"/>
            </a:pPr>
            <a:r>
              <a:rPr b="0" i="0" lang="en" sz="1800" u="none" cap="none" strike="noStrike">
                <a:solidFill>
                  <a:schemeClr val="lt2"/>
                </a:solidFill>
                <a:latin typeface="Roboto"/>
                <a:ea typeface="Roboto"/>
                <a:cs typeface="Roboto"/>
                <a:sym typeface="Roboto"/>
              </a:rPr>
              <a:t>Obvious way to do it</a:t>
            </a:r>
            <a:endParaRPr b="0" i="0" sz="1800" u="none" cap="none" strike="noStrike">
              <a:solidFill>
                <a:schemeClr val="lt2"/>
              </a:solidFill>
              <a:latin typeface="Roboto"/>
              <a:ea typeface="Roboto"/>
              <a:cs typeface="Roboto"/>
              <a:sym typeface="Roboto"/>
            </a:endParaRPr>
          </a:p>
          <a:p>
            <a:pPr indent="-342900" lvl="0" marL="457200" marR="0" rtl="0" algn="l">
              <a:lnSpc>
                <a:spcPct val="115000"/>
              </a:lnSpc>
              <a:spcBef>
                <a:spcPts val="0"/>
              </a:spcBef>
              <a:spcAft>
                <a:spcPts val="0"/>
              </a:spcAft>
              <a:buClr>
                <a:schemeClr val="lt2"/>
              </a:buClr>
              <a:buSzPts val="1800"/>
              <a:buFont typeface="Roboto"/>
              <a:buChar char="-"/>
            </a:pPr>
            <a:r>
              <a:rPr b="0" i="0" lang="en" sz="1800" u="none" cap="none" strike="noStrike">
                <a:solidFill>
                  <a:schemeClr val="lt2"/>
                </a:solidFill>
                <a:latin typeface="Roboto"/>
                <a:ea typeface="Roboto"/>
                <a:cs typeface="Roboto"/>
                <a:sym typeface="Roboto"/>
              </a:rPr>
              <a:t>Support for other paradigms!</a:t>
            </a:r>
            <a:endParaRPr b="0" i="0" sz="1400" u="none" cap="none" strike="noStrike">
              <a:solidFill>
                <a:srgbClr val="000000"/>
              </a:solidFill>
              <a:latin typeface="Roboto"/>
              <a:ea typeface="Roboto"/>
              <a:cs typeface="Roboto"/>
              <a:sym typeface="Roboto"/>
            </a:endParaRPr>
          </a:p>
        </p:txBody>
      </p:sp>
      <p:sp>
        <p:nvSpPr>
          <p:cNvPr id="109" name="Google Shape;109;p7"/>
          <p:cNvSpPr txBox="1"/>
          <p:nvPr/>
        </p:nvSpPr>
        <p:spPr>
          <a:xfrm>
            <a:off x="4020675" y="3246750"/>
            <a:ext cx="4143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Roboto"/>
                <a:ea typeface="Roboto"/>
                <a:cs typeface="Roboto"/>
                <a:sym typeface="Roboto"/>
              </a:rPr>
              <a:t>https://peps.python.org/pep-0020/</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8"/>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Python OOP</a:t>
            </a:r>
            <a:endParaRPr/>
          </a:p>
        </p:txBody>
      </p:sp>
      <p:sp>
        <p:nvSpPr>
          <p:cNvPr id="115" name="Google Shape;115;p8"/>
          <p:cNvSpPr txBox="1"/>
          <p:nvPr>
            <p:ph idx="4294967295" type="body"/>
          </p:nvPr>
        </p:nvSpPr>
        <p:spPr>
          <a:xfrm>
            <a:off x="471900" y="744875"/>
            <a:ext cx="8222100" cy="403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Python treatment of objects:</a:t>
            </a:r>
            <a:endParaRPr/>
          </a:p>
          <a:p>
            <a:pPr indent="0" lvl="0" marL="0" rtl="0" algn="l">
              <a:lnSpc>
                <a:spcPct val="115000"/>
              </a:lnSpc>
              <a:spcBef>
                <a:spcPts val="1600"/>
              </a:spcBef>
              <a:spcAft>
                <a:spcPts val="0"/>
              </a:spcAft>
              <a:buSzPts val="1800"/>
              <a:buNone/>
            </a:pPr>
            <a:r>
              <a:rPr lang="en"/>
              <a:t>“One of my goals for Python was to make it so that all objects were "first class." By this, I meant that I wanted all objects that could be named in the language (e.g., integers, strings, functions, classes, modules, methods, etc.) to have equal status. That is, they can be assigned to variables, placed in lists, stored in dictionaries, passed as arguments, and so forth.”</a:t>
            </a:r>
            <a:endParaRPr/>
          </a:p>
          <a:p>
            <a:pPr indent="-342900" lvl="0" marL="457200" rtl="0" algn="l">
              <a:lnSpc>
                <a:spcPct val="115000"/>
              </a:lnSpc>
              <a:spcBef>
                <a:spcPts val="1600"/>
              </a:spcBef>
              <a:spcAft>
                <a:spcPts val="0"/>
              </a:spcAft>
              <a:buSzPts val="1800"/>
              <a:buChar char="-"/>
            </a:pPr>
            <a:r>
              <a:rPr lang="en"/>
              <a:t>Van Rossum</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9"/>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Data Abstraction</a:t>
            </a:r>
            <a:endParaRPr/>
          </a:p>
        </p:txBody>
      </p:sp>
      <p:sp>
        <p:nvSpPr>
          <p:cNvPr id="121" name="Google Shape;121;p9"/>
          <p:cNvSpPr txBox="1"/>
          <p:nvPr>
            <p:ph idx="4294967295" type="body"/>
          </p:nvPr>
        </p:nvSpPr>
        <p:spPr>
          <a:xfrm>
            <a:off x="471900" y="744875"/>
            <a:ext cx="8222100" cy="403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One of the tenets of OOP:</a:t>
            </a:r>
            <a:endParaRPr/>
          </a:p>
          <a:p>
            <a:pPr indent="0" lvl="0" marL="0" rtl="0" algn="l">
              <a:lnSpc>
                <a:spcPct val="115000"/>
              </a:lnSpc>
              <a:spcBef>
                <a:spcPts val="1600"/>
              </a:spcBef>
              <a:spcAft>
                <a:spcPts val="0"/>
              </a:spcAft>
              <a:buSzPts val="1800"/>
              <a:buNone/>
            </a:pPr>
            <a:r>
              <a:rPr lang="en"/>
              <a:t>Data Abstraction in Python:</a:t>
            </a:r>
            <a:endParaRPr/>
          </a:p>
          <a:p>
            <a:pPr indent="0" lvl="0" marL="0" rtl="0" algn="l">
              <a:lnSpc>
                <a:spcPct val="115000"/>
              </a:lnSpc>
              <a:spcBef>
                <a:spcPts val="1600"/>
              </a:spcBef>
              <a:spcAft>
                <a:spcPts val="0"/>
              </a:spcAft>
              <a:buSzPts val="1800"/>
              <a:buNone/>
            </a:pPr>
            <a:r>
              <a:rPr lang="en"/>
              <a:t>Abstraction in python is defined as a process of handling complexity by hiding unnecessary information from the user.</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rPr lang="en"/>
              <a:t>Once of the core concepts to drive object oriented programming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