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  <p:sldMasterId id="2147483665" r:id="rId3"/>
  </p:sldMasterIdLst>
  <p:notesMasterIdLst>
    <p:notesMasterId r:id="rId15"/>
  </p:notesMasterIdLst>
  <p:sldIdLst>
    <p:sldId id="1260" r:id="rId4"/>
    <p:sldId id="271" r:id="rId5"/>
    <p:sldId id="1329" r:id="rId6"/>
    <p:sldId id="1324" r:id="rId7"/>
    <p:sldId id="1325" r:id="rId8"/>
    <p:sldId id="1330" r:id="rId9"/>
    <p:sldId id="1331" r:id="rId10"/>
    <p:sldId id="1332" r:id="rId11"/>
    <p:sldId id="1328" r:id="rId12"/>
    <p:sldId id="1301" r:id="rId13"/>
    <p:sldId id="2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2"/>
    <p:restoredTop sz="77404"/>
  </p:normalViewPr>
  <p:slideViewPr>
    <p:cSldViewPr snapToGrid="0" snapToObjects="1">
      <p:cViewPr>
        <p:scale>
          <a:sx n="117" d="100"/>
          <a:sy n="117" d="100"/>
        </p:scale>
        <p:origin x="608" y="-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#1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#2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CE9E1-A75C-E948-8F64-63708F6D684B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F19F6C-8060-EE46-A200-0865EC467577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</a:rPr>
            <a:t>多</a:t>
          </a:r>
          <a:r>
            <a:rPr lang="en-US" altLang="zh-CN" sz="1200" kern="1200" dirty="0">
              <a:solidFill>
                <a:srgbClr val="00B0F0"/>
              </a:solidFill>
            </a:rPr>
            <a:t>ADB</a:t>
          </a:r>
          <a:r>
            <a:rPr lang="zh-CN" altLang="en-US" sz="1200" kern="1200" dirty="0">
              <a:solidFill>
                <a:srgbClr val="00B0F0"/>
              </a:solidFill>
            </a:rPr>
            <a:t>数据库（</a:t>
          </a:r>
          <a:r>
            <a:rPr lang="en-US" altLang="zh-CN" sz="1200" kern="1200" dirty="0">
              <a:solidFill>
                <a:srgbClr val="00B0F0"/>
              </a:solidFill>
            </a:rPr>
            <a:t>3+</a:t>
          </a:r>
          <a:r>
            <a:rPr lang="zh-CN" altLang="en-US" sz="1200" kern="1200" dirty="0">
              <a:solidFill>
                <a:srgbClr val="00B0F0"/>
              </a:solidFill>
            </a:rPr>
            <a:t>）</a:t>
          </a:r>
        </a:p>
      </dgm:t>
    </dgm:pt>
    <dgm:pt modelId="{2AC6A666-1793-7740-881C-1F1F9A05B87D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数据开发</a:t>
          </a:r>
        </a:p>
      </dgm:t>
    </dgm:pt>
    <dgm:pt modelId="{5D700E79-B624-1944-A119-5F978C285E90}" type="sibTrans" cxnId="{B687DEC4-6F6F-CD49-BBF7-1E1B1D249E94}">
      <dgm:prSet/>
      <dgm:spPr/>
      <dgm:t>
        <a:bodyPr/>
        <a:lstStyle/>
        <a:p>
          <a:endParaRPr lang="zh-CN" altLang="en-US"/>
        </a:p>
      </dgm:t>
    </dgm:pt>
    <dgm:pt modelId="{9D32C51A-C3F8-8440-9B59-B4F00A8D467A}" type="parTrans" cxnId="{B687DEC4-6F6F-CD49-BBF7-1E1B1D249E94}">
      <dgm:prSet/>
      <dgm:spPr/>
      <dgm:t>
        <a:bodyPr/>
        <a:lstStyle/>
        <a:p>
          <a:endParaRPr lang="zh-CN" altLang="en-US"/>
        </a:p>
      </dgm:t>
    </dgm:pt>
    <dgm:pt modelId="{D14EE5E7-6FB0-6240-8B0E-834B66D871EC}" type="sibTrans" cxnId="{CEED3F6B-0087-0044-96BC-85113C5F5BFF}">
      <dgm:prSet/>
      <dgm:spPr/>
      <dgm:t>
        <a:bodyPr/>
        <a:lstStyle/>
        <a:p>
          <a:endParaRPr lang="zh-CN" altLang="en-US"/>
        </a:p>
      </dgm:t>
    </dgm:pt>
    <dgm:pt modelId="{0972DA0C-8782-564D-A714-8B83ED0FF891}" type="parTrans" cxnId="{CEED3F6B-0087-0044-96BC-85113C5F5BFF}">
      <dgm:prSet/>
      <dgm:spPr/>
      <dgm:t>
        <a:bodyPr/>
        <a:lstStyle/>
        <a:p>
          <a:endParaRPr lang="zh-CN" altLang="en-US"/>
        </a:p>
      </dgm:t>
    </dgm:pt>
    <dgm:pt modelId="{7CC1B9F2-85C9-2844-9FFD-BC19938D8050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页面查询、导出零慢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SQL</a:t>
          </a:r>
          <a:endParaRPr lang="zh-CN" altLang="en-US" sz="1200" kern="1200" dirty="0">
            <a:solidFill>
              <a:srgbClr val="00B0F0"/>
            </a:solidFill>
            <a:latin typeface="Helvetica Light"/>
            <a:ea typeface="Helvetica Light"/>
            <a:cs typeface="Helvetica Light"/>
          </a:endParaRPr>
        </a:p>
      </dgm:t>
    </dgm:pt>
    <dgm:pt modelId="{804B8F72-6B67-0941-B3B6-411C95E3572A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稳定性</a:t>
          </a:r>
        </a:p>
      </dgm:t>
    </dgm:pt>
    <dgm:pt modelId="{34E96022-40D4-464F-BDD8-2233B4EC601A}" type="sibTrans" cxnId="{835F48DC-C4C8-F643-A18D-7A77F8ABBE0E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08FD7DC3-5070-6D4E-8D0B-742423776CA0}" type="parTrans" cxnId="{835F48DC-C4C8-F643-A18D-7A77F8ABBE0E}">
      <dgm:prSet/>
      <dgm:spPr/>
      <dgm:t>
        <a:bodyPr/>
        <a:lstStyle/>
        <a:p>
          <a:endParaRPr lang="zh-CN" altLang="en-US"/>
        </a:p>
      </dgm:t>
    </dgm:pt>
    <dgm:pt modelId="{D8356F6F-CAF6-064C-8A0E-FC74DA03BB64}" type="sibTrans" cxnId="{48061BF4-F588-EB41-AF56-869ECF4FD137}">
      <dgm:prSet/>
      <dgm:spPr/>
      <dgm:t>
        <a:bodyPr/>
        <a:lstStyle/>
        <a:p>
          <a:endParaRPr lang="zh-CN" altLang="en-US"/>
        </a:p>
      </dgm:t>
    </dgm:pt>
    <dgm:pt modelId="{FB6743FF-EB72-634F-81E9-784BA83BCA67}" type="parTrans" cxnId="{48061BF4-F588-EB41-AF56-869ECF4FD137}">
      <dgm:prSet/>
      <dgm:spPr/>
      <dgm:t>
        <a:bodyPr/>
        <a:lstStyle/>
        <a:p>
          <a:endParaRPr lang="zh-CN" altLang="en-US"/>
        </a:p>
      </dgm:t>
    </dgm:pt>
    <dgm:pt modelId="{5348EC86-C577-124A-9554-7DE948427C3D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仓集批</a:t>
          </a:r>
        </a:p>
      </dgm:t>
    </dgm:pt>
    <dgm:pt modelId="{051CF095-14DF-DB4C-8C03-ACAFCA740730}">
      <dgm:prSet phldrT="[文本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dirty="0"/>
            <a:t>参与项目</a:t>
          </a:r>
        </a:p>
      </dgm:t>
    </dgm:pt>
    <dgm:pt modelId="{50F7F233-E1DA-AD42-B5E9-E83BBC3B2FA4}" type="sibTrans" cxnId="{2562754F-8FFE-4546-8BD1-12A0D0362757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E8A9248C-6330-2248-8052-F646E68B9313}" type="parTrans" cxnId="{2562754F-8FFE-4546-8BD1-12A0D0362757}">
      <dgm:prSet/>
      <dgm:spPr/>
      <dgm:t>
        <a:bodyPr/>
        <a:lstStyle/>
        <a:p>
          <a:endParaRPr lang="zh-CN" altLang="en-US"/>
        </a:p>
      </dgm:t>
    </dgm:pt>
    <dgm:pt modelId="{6FA9608E-EE0E-4F4D-AE86-831CADDFA898}" type="sibTrans" cxnId="{BFA722F4-915B-274D-946F-B52D2F15EA25}">
      <dgm:prSet/>
      <dgm:spPr/>
      <dgm:t>
        <a:bodyPr/>
        <a:lstStyle/>
        <a:p>
          <a:endParaRPr lang="zh-CN" altLang="en-US"/>
        </a:p>
      </dgm:t>
    </dgm:pt>
    <dgm:pt modelId="{786A57CB-32D3-BA49-9578-9F81EA33C2A9}" type="parTrans" cxnId="{BFA722F4-915B-274D-946F-B52D2F15EA25}">
      <dgm:prSet/>
      <dgm:spPr/>
      <dgm:t>
        <a:bodyPr/>
        <a:lstStyle/>
        <a:p>
          <a:endParaRPr lang="zh-CN" altLang="en-US"/>
        </a:p>
      </dgm:t>
    </dgm:pt>
    <dgm:pt modelId="{8B827FBE-912B-7540-AED4-F2EB0379D019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</a:rPr>
            <a:t>数据追踪、虚拟列</a:t>
          </a:r>
          <a:r>
            <a:rPr lang="en-US" altLang="zh-CN" sz="1200" kern="1200" dirty="0">
              <a:solidFill>
                <a:srgbClr val="00B0F0"/>
              </a:solidFill>
            </a:rPr>
            <a:t>/</a:t>
          </a:r>
          <a:r>
            <a:rPr lang="zh-CN" altLang="en-US" sz="1200" kern="1200" dirty="0">
              <a:solidFill>
                <a:srgbClr val="00B0F0"/>
              </a:solidFill>
            </a:rPr>
            <a:t>虚拟表</a:t>
          </a:r>
        </a:p>
      </dgm:t>
    </dgm:pt>
    <dgm:pt modelId="{2062A610-597A-0E4F-B1C6-2B4CF8B5F3E2}" type="parTrans" cxnId="{D915A119-9710-484B-B3E2-3EE7AC21DD3B}">
      <dgm:prSet/>
      <dgm:spPr/>
      <dgm:t>
        <a:bodyPr/>
        <a:lstStyle/>
        <a:p>
          <a:endParaRPr lang="zh-CN" altLang="en-US"/>
        </a:p>
      </dgm:t>
    </dgm:pt>
    <dgm:pt modelId="{3D8A4A95-34DC-374F-9EEB-0790FEE80F32}" type="sibTrans" cxnId="{D915A119-9710-484B-B3E2-3EE7AC21DD3B}">
      <dgm:prSet/>
      <dgm:spPr/>
      <dgm:t>
        <a:bodyPr/>
        <a:lstStyle/>
        <a:p>
          <a:endParaRPr lang="zh-CN" altLang="en-US"/>
        </a:p>
      </dgm:t>
    </dgm:pt>
    <dgm:pt modelId="{09B9E248-12B6-8045-A655-9C28F7DE17BE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数盒、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U+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构建页面（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）</a:t>
          </a:r>
          <a:endParaRPr lang="zh-CN" altLang="en-US" sz="1200" kern="1200" dirty="0">
            <a:solidFill>
              <a:srgbClr val="00B0F0"/>
            </a:solidFill>
          </a:endParaRPr>
        </a:p>
      </dgm:t>
    </dgm:pt>
    <dgm:pt modelId="{3A86C5B5-14FA-1046-BE62-DAA47EC395DC}" type="parTrans" cxnId="{6B887180-8D72-744B-9C45-FE8DE94677AC}">
      <dgm:prSet/>
      <dgm:spPr/>
      <dgm:t>
        <a:bodyPr/>
        <a:lstStyle/>
        <a:p>
          <a:endParaRPr lang="zh-CN" altLang="en-US"/>
        </a:p>
      </dgm:t>
    </dgm:pt>
    <dgm:pt modelId="{D35ECBAB-3F94-7146-AD0C-2D7A06FD3A14}" type="sibTrans" cxnId="{6B887180-8D72-744B-9C45-FE8DE94677AC}">
      <dgm:prSet/>
      <dgm:spPr/>
      <dgm:t>
        <a:bodyPr/>
        <a:lstStyle/>
        <a:p>
          <a:endParaRPr lang="zh-CN" altLang="en-US"/>
        </a:p>
      </dgm:t>
    </dgm:pt>
    <dgm:pt modelId="{A40E26EA-E30E-A445-AA52-CCBFB56E83BD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endParaRPr lang="zh-CN" altLang="en-US" sz="1200" kern="1200" dirty="0">
            <a:solidFill>
              <a:srgbClr val="00B0F0"/>
            </a:solidFill>
          </a:endParaRPr>
        </a:p>
      </dgm:t>
    </dgm:pt>
    <dgm:pt modelId="{85F49FC2-2152-424D-8135-7E172700A975}" type="parTrans" cxnId="{1D3DD306-6D4E-2C4E-AE2B-987C569108E0}">
      <dgm:prSet/>
      <dgm:spPr/>
      <dgm:t>
        <a:bodyPr/>
        <a:lstStyle/>
        <a:p>
          <a:endParaRPr lang="zh-CN" altLang="en-US"/>
        </a:p>
      </dgm:t>
    </dgm:pt>
    <dgm:pt modelId="{E631D6BF-DFBE-E84F-B345-48DFE5463F98}" type="sibTrans" cxnId="{1D3DD306-6D4E-2C4E-AE2B-987C569108E0}">
      <dgm:prSet/>
      <dgm:spPr/>
      <dgm:t>
        <a:bodyPr/>
        <a:lstStyle/>
        <a:p>
          <a:endParaRPr lang="zh-CN" altLang="en-US"/>
        </a:p>
      </dgm:t>
    </dgm:pt>
    <dgm:pt modelId="{6FA123FA-1907-564D-B2B8-20B9FEC668CC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预计减少前端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工作人日</a:t>
          </a:r>
        </a:p>
      </dgm:t>
    </dgm:pt>
    <dgm:pt modelId="{2C5F2067-B8DA-2441-9689-F04FB8D038B1}" type="parTrans" cxnId="{CBA601EF-96D7-AD41-B301-5B6F563FFCD4}">
      <dgm:prSet/>
      <dgm:spPr/>
      <dgm:t>
        <a:bodyPr/>
        <a:lstStyle/>
        <a:p>
          <a:endParaRPr lang="zh-CN" altLang="en-US"/>
        </a:p>
      </dgm:t>
    </dgm:pt>
    <dgm:pt modelId="{32AED7D4-875C-C649-BB2F-68B13B63C9D3}" type="sibTrans" cxnId="{CBA601EF-96D7-AD41-B301-5B6F563FFCD4}">
      <dgm:prSet/>
      <dgm:spPr/>
      <dgm:t>
        <a:bodyPr/>
        <a:lstStyle/>
        <a:p>
          <a:endParaRPr lang="zh-CN" altLang="en-US"/>
        </a:p>
      </dgm:t>
    </dgm:pt>
    <dgm:pt modelId="{C67527F3-4846-CE4A-8573-4A733FF802B8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工具、答疑机器人维护</a:t>
          </a:r>
        </a:p>
      </dgm:t>
    </dgm:pt>
    <dgm:pt modelId="{6E71EB14-2E7F-E94A-B696-086AA98A689D}" type="parTrans" cxnId="{C3D2B9EB-E093-344C-9438-4A5D0505DF2D}">
      <dgm:prSet/>
      <dgm:spPr/>
      <dgm:t>
        <a:bodyPr/>
        <a:lstStyle/>
        <a:p>
          <a:endParaRPr lang="zh-CN" altLang="en-US"/>
        </a:p>
      </dgm:t>
    </dgm:pt>
    <dgm:pt modelId="{102181C8-C26D-7C49-A970-E41C0C7B84E3}" type="sibTrans" cxnId="{C3D2B9EB-E093-344C-9438-4A5D0505DF2D}">
      <dgm:prSet/>
      <dgm:spPr/>
      <dgm:t>
        <a:bodyPr/>
        <a:lstStyle/>
        <a:p>
          <a:endParaRPr lang="zh-CN" altLang="en-US"/>
        </a:p>
      </dgm:t>
    </dgm:pt>
    <dgm:pt modelId="{7165089E-AFA3-1F4C-97AC-41E9360A6336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Metrics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稳定性保障，顺利度过双十一、双十二</a:t>
          </a:r>
        </a:p>
      </dgm:t>
    </dgm:pt>
    <dgm:pt modelId="{D644548F-520C-3F4B-A92D-47BA719D02F4}" type="parTrans" cxnId="{2A186033-9F46-024F-AD7E-5FC7BB932DFF}">
      <dgm:prSet/>
      <dgm:spPr/>
      <dgm:t>
        <a:bodyPr/>
        <a:lstStyle/>
        <a:p>
          <a:endParaRPr lang="zh-CN" altLang="en-US"/>
        </a:p>
      </dgm:t>
    </dgm:pt>
    <dgm:pt modelId="{39121C90-9480-9A45-9BFF-777E163AD8E8}" type="sibTrans" cxnId="{2A186033-9F46-024F-AD7E-5FC7BB932DFF}">
      <dgm:prSet/>
      <dgm:spPr/>
      <dgm:t>
        <a:bodyPr/>
        <a:lstStyle/>
        <a:p>
          <a:endParaRPr lang="zh-CN" altLang="en-US"/>
        </a:p>
      </dgm:t>
    </dgm:pt>
    <dgm:pt modelId="{F3268053-935C-BE44-BB7E-F89079490E57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慢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SQL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优化</a:t>
          </a:r>
        </a:p>
      </dgm:t>
    </dgm:pt>
    <dgm:pt modelId="{DC679817-E64D-C24F-A897-B502D7FD983A}" type="parTrans" cxnId="{9A1D12DB-9724-2B43-BAA5-BE01AAD99A52}">
      <dgm:prSet/>
      <dgm:spPr/>
      <dgm:t>
        <a:bodyPr/>
        <a:lstStyle/>
        <a:p>
          <a:endParaRPr lang="zh-CN" altLang="en-US"/>
        </a:p>
      </dgm:t>
    </dgm:pt>
    <dgm:pt modelId="{A92EBEE4-FD74-004A-8D1C-B321CF1D0FAD}" type="sibTrans" cxnId="{9A1D12DB-9724-2B43-BAA5-BE01AAD99A52}">
      <dgm:prSet/>
      <dgm:spPr/>
      <dgm:t>
        <a:bodyPr/>
        <a:lstStyle/>
        <a:p>
          <a:endParaRPr lang="zh-CN" altLang="en-US"/>
        </a:p>
      </dgm:t>
    </dgm:pt>
    <dgm:pt modelId="{332E2A3B-1691-2744-9BB7-0A9E48F25DF4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output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下线</a:t>
          </a:r>
        </a:p>
      </dgm:t>
    </dgm:pt>
    <dgm:pt modelId="{C19B9A52-D529-3641-87D0-C617B20764AD}" type="parTrans" cxnId="{393B4168-E8B3-1445-8D62-0CD36877E8D9}">
      <dgm:prSet/>
      <dgm:spPr/>
      <dgm:t>
        <a:bodyPr/>
        <a:lstStyle/>
        <a:p>
          <a:endParaRPr lang="zh-CN" altLang="en-US"/>
        </a:p>
      </dgm:t>
    </dgm:pt>
    <dgm:pt modelId="{526EE8F3-BA2B-3049-B175-A5EAE5BEC019}" type="sibTrans" cxnId="{393B4168-E8B3-1445-8D62-0CD36877E8D9}">
      <dgm:prSet/>
      <dgm:spPr/>
      <dgm:t>
        <a:bodyPr/>
        <a:lstStyle/>
        <a:p>
          <a:endParaRPr lang="zh-CN" altLang="en-US"/>
        </a:p>
      </dgm:t>
    </dgm:pt>
    <dgm:pt modelId="{257C3FFF-1F69-5D4C-8A74-88437E00AED9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OSS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保存试算结果，平均减少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30s+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合波耗时</a:t>
          </a:r>
        </a:p>
      </dgm:t>
    </dgm:pt>
    <dgm:pt modelId="{6A333F7A-8FF0-7A4F-948A-F50DB33EFD8F}" type="parTrans" cxnId="{92A90D1C-0061-C348-B039-F7A486D40C3B}">
      <dgm:prSet/>
      <dgm:spPr/>
      <dgm:t>
        <a:bodyPr/>
        <a:lstStyle/>
        <a:p>
          <a:endParaRPr lang="zh-CN" altLang="en-US"/>
        </a:p>
      </dgm:t>
    </dgm:pt>
    <dgm:pt modelId="{26315EE7-E7BC-F544-805A-5EBC93ED7F6A}" type="sibTrans" cxnId="{92A90D1C-0061-C348-B039-F7A486D40C3B}">
      <dgm:prSet/>
      <dgm:spPr/>
      <dgm:t>
        <a:bodyPr/>
        <a:lstStyle/>
        <a:p>
          <a:endParaRPr lang="zh-CN" altLang="en-US"/>
        </a:p>
      </dgm:t>
    </dgm:pt>
    <dgm:pt modelId="{C35FDDAE-F286-E54D-BA0E-C2F8F52DD0AD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迁移功能点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endParaRPr lang="zh-CN" altLang="en-US" sz="1200" kern="1200" dirty="0">
            <a:solidFill>
              <a:srgbClr val="00B0F0"/>
            </a:solidFill>
            <a:latin typeface="Helvetica Light"/>
            <a:ea typeface="Helvetica Light"/>
            <a:cs typeface="Helvetica Light"/>
          </a:endParaRPr>
        </a:p>
      </dgm:t>
    </dgm:pt>
    <dgm:pt modelId="{DAB464D6-FC2A-424E-BB1A-3799C3C2C625}" type="parTrans" cxnId="{64006CF8-AF90-3241-80ED-476A34DE354C}">
      <dgm:prSet/>
      <dgm:spPr/>
      <dgm:t>
        <a:bodyPr/>
        <a:lstStyle/>
        <a:p>
          <a:endParaRPr lang="zh-CN" altLang="en-US"/>
        </a:p>
      </dgm:t>
    </dgm:pt>
    <dgm:pt modelId="{13F2D689-EF66-1B45-B318-AAE3265E0B37}" type="sibTrans" cxnId="{64006CF8-AF90-3241-80ED-476A34DE354C}">
      <dgm:prSet/>
      <dgm:spPr/>
      <dgm:t>
        <a:bodyPr/>
        <a:lstStyle/>
        <a:p>
          <a:endParaRPr lang="zh-CN" altLang="en-US"/>
        </a:p>
      </dgm:t>
    </dgm:pt>
    <dgm:pt modelId="{CD1FE163-E5BB-CB48-84EB-668B854E87BB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物流数据中心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-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出库单接入</a:t>
          </a:r>
        </a:p>
      </dgm:t>
    </dgm:pt>
    <dgm:pt modelId="{D5D7CED3-E0B7-F34F-9268-9506DEAF35BA}" type="parTrans" cxnId="{D37436F8-18CB-5D4B-9C21-C0E473270C73}">
      <dgm:prSet/>
      <dgm:spPr/>
      <dgm:t>
        <a:bodyPr/>
        <a:lstStyle/>
        <a:p>
          <a:endParaRPr lang="zh-CN" altLang="en-US"/>
        </a:p>
      </dgm:t>
    </dgm:pt>
    <dgm:pt modelId="{06545249-FBCA-354F-80B7-122D5C700AD9}" type="sibTrans" cxnId="{D37436F8-18CB-5D4B-9C21-C0E473270C73}">
      <dgm:prSet/>
      <dgm:spPr/>
      <dgm:t>
        <a:bodyPr/>
        <a:lstStyle/>
        <a:p>
          <a:endParaRPr lang="zh-CN" altLang="en-US"/>
        </a:p>
      </dgm:t>
    </dgm:pt>
    <dgm:pt modelId="{8FC57BE5-BF54-854A-8B87-B42BDB5D33A2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altLang="zh-CN" sz="1200" kern="1200" dirty="0">
              <a:solidFill>
                <a:srgbClr val="00B0F0"/>
              </a:solidFill>
            </a:rPr>
            <a:t>Metrics</a:t>
          </a:r>
          <a:r>
            <a:rPr lang="zh-CN" altLang="en-US" sz="1200" kern="1200" dirty="0">
              <a:solidFill>
                <a:srgbClr val="00B0F0"/>
              </a:solidFill>
            </a:rPr>
            <a:t>平台对接</a:t>
          </a:r>
        </a:p>
      </dgm:t>
    </dgm:pt>
    <dgm:pt modelId="{68502868-DA95-3241-91FF-FB86256F749E}" type="parTrans" cxnId="{B5C4F650-055B-9041-8E79-37F1DE2769CF}">
      <dgm:prSet/>
      <dgm:spPr/>
      <dgm:t>
        <a:bodyPr/>
        <a:lstStyle/>
        <a:p>
          <a:endParaRPr lang="zh-CN" altLang="en-US"/>
        </a:p>
      </dgm:t>
    </dgm:pt>
    <dgm:pt modelId="{C56B1208-9AFE-E94B-8321-DBB3921E5965}" type="sibTrans" cxnId="{B5C4F650-055B-9041-8E79-37F1DE2769CF}">
      <dgm:prSet/>
      <dgm:spPr/>
      <dgm:t>
        <a:bodyPr/>
        <a:lstStyle/>
        <a:p>
          <a:endParaRPr lang="zh-CN" altLang="en-US"/>
        </a:p>
      </dgm:t>
    </dgm:pt>
    <dgm:pt modelId="{EBFF4C77-EF36-854B-8A5E-749C580B0531}" type="pres">
      <dgm:prSet presAssocID="{752CE9E1-A75C-E948-8F64-63708F6D684B}" presName="linearFlow" presStyleCnt="0">
        <dgm:presLayoutVars>
          <dgm:dir/>
          <dgm:animLvl val="lvl"/>
          <dgm:resizeHandles val="exact"/>
        </dgm:presLayoutVars>
      </dgm:prSet>
      <dgm:spPr/>
    </dgm:pt>
    <dgm:pt modelId="{4D6A335F-3537-9443-AF6A-3101991F3BD1}" type="pres">
      <dgm:prSet presAssocID="{051CF095-14DF-DB4C-8C03-ACAFCA740730}" presName="composite" presStyleCnt="0"/>
      <dgm:spPr/>
    </dgm:pt>
    <dgm:pt modelId="{D0506AD1-159D-CF4C-A1F3-B27A780F6EEC}" type="pres">
      <dgm:prSet presAssocID="{051CF095-14DF-DB4C-8C03-ACAFCA7407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9B967E-A6BD-5C48-851B-EE34FB7E15A9}" type="pres">
      <dgm:prSet presAssocID="{051CF095-14DF-DB4C-8C03-ACAFCA740730}" presName="parSh" presStyleLbl="node1" presStyleIdx="0" presStyleCnt="3"/>
      <dgm:spPr/>
    </dgm:pt>
    <dgm:pt modelId="{32B7CED7-7A36-F84F-9E7A-EF940B9FE266}" type="pres">
      <dgm:prSet presAssocID="{051CF095-14DF-DB4C-8C03-ACAFCA740730}" presName="desTx" presStyleLbl="fgAcc1" presStyleIdx="0" presStyleCnt="3">
        <dgm:presLayoutVars>
          <dgm:bulletEnabled val="1"/>
        </dgm:presLayoutVars>
      </dgm:prSet>
      <dgm:spPr/>
    </dgm:pt>
    <dgm:pt modelId="{F8B885C7-0D9E-F84B-84F8-77BC9449F1F3}" type="pres">
      <dgm:prSet presAssocID="{50F7F233-E1DA-AD42-B5E9-E83BBC3B2FA4}" presName="sibTrans" presStyleLbl="sibTrans2D1" presStyleIdx="0" presStyleCnt="2"/>
      <dgm:spPr/>
    </dgm:pt>
    <dgm:pt modelId="{352D5F9C-AD7B-D84A-9864-F44801AEB53C}" type="pres">
      <dgm:prSet presAssocID="{50F7F233-E1DA-AD42-B5E9-E83BBC3B2FA4}" presName="connTx" presStyleLbl="sibTrans2D1" presStyleIdx="0" presStyleCnt="2"/>
      <dgm:spPr/>
    </dgm:pt>
    <dgm:pt modelId="{C2A7E8D1-842F-8E40-9713-6244E1052353}" type="pres">
      <dgm:prSet presAssocID="{804B8F72-6B67-0941-B3B6-411C95E3572A}" presName="composite" presStyleCnt="0"/>
      <dgm:spPr/>
    </dgm:pt>
    <dgm:pt modelId="{FE142B5D-FF36-5E47-B7D4-C7A15E18D812}" type="pres">
      <dgm:prSet presAssocID="{804B8F72-6B67-0941-B3B6-411C95E357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BC1C1C2-F639-0C4D-B906-34E4814F84FC}" type="pres">
      <dgm:prSet presAssocID="{804B8F72-6B67-0941-B3B6-411C95E3572A}" presName="parSh" presStyleLbl="node1" presStyleIdx="1" presStyleCnt="3"/>
      <dgm:spPr/>
    </dgm:pt>
    <dgm:pt modelId="{DA07D58F-7A28-4847-9B18-57B00EE48E74}" type="pres">
      <dgm:prSet presAssocID="{804B8F72-6B67-0941-B3B6-411C95E3572A}" presName="desTx" presStyleLbl="fgAcc1" presStyleIdx="1" presStyleCnt="3">
        <dgm:presLayoutVars>
          <dgm:bulletEnabled val="1"/>
        </dgm:presLayoutVars>
      </dgm:prSet>
      <dgm:spPr/>
    </dgm:pt>
    <dgm:pt modelId="{3BE666CE-FE5C-5C49-B2B4-8F872FE4C7D3}" type="pres">
      <dgm:prSet presAssocID="{34E96022-40D4-464F-BDD8-2233B4EC601A}" presName="sibTrans" presStyleLbl="sibTrans2D1" presStyleIdx="1" presStyleCnt="2"/>
      <dgm:spPr/>
    </dgm:pt>
    <dgm:pt modelId="{B524D52F-D1D8-6848-9343-B79662CD8E5C}" type="pres">
      <dgm:prSet presAssocID="{34E96022-40D4-464F-BDD8-2233B4EC601A}" presName="connTx" presStyleLbl="sibTrans2D1" presStyleIdx="1" presStyleCnt="2"/>
      <dgm:spPr/>
    </dgm:pt>
    <dgm:pt modelId="{4947F818-8574-584D-8D49-4E6A2840B307}" type="pres">
      <dgm:prSet presAssocID="{2AC6A666-1793-7740-881C-1F1F9A05B87D}" presName="composite" presStyleCnt="0"/>
      <dgm:spPr/>
    </dgm:pt>
    <dgm:pt modelId="{F8A3564F-D8D3-3B48-82A8-6BB18FDA3E63}" type="pres">
      <dgm:prSet presAssocID="{2AC6A666-1793-7740-881C-1F1F9A05B87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38F9E86-BB5B-CB41-B533-AA99224F6E1B}" type="pres">
      <dgm:prSet presAssocID="{2AC6A666-1793-7740-881C-1F1F9A05B87D}" presName="parSh" presStyleLbl="node1" presStyleIdx="2" presStyleCnt="3"/>
      <dgm:spPr/>
    </dgm:pt>
    <dgm:pt modelId="{EDC53D67-92DB-6840-BBD1-7C5E87ED882C}" type="pres">
      <dgm:prSet presAssocID="{2AC6A666-1793-7740-881C-1F1F9A05B87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1D3DD306-6D4E-2C4E-AE2B-987C569108E0}" srcId="{09B9E248-12B6-8045-A655-9C28F7DE17BE}" destId="{A40E26EA-E30E-A445-AA52-CCBFB56E83BD}" srcOrd="1" destOrd="0" parTransId="{85F49FC2-2152-424D-8135-7E172700A975}" sibTransId="{E631D6BF-DFBE-E84F-B345-48DFE5463F98}"/>
    <dgm:cxn modelId="{55FC190C-9CAA-DB45-ADB5-A4BFD77B4C4D}" type="presOf" srcId="{7165089E-AFA3-1F4C-97AC-41E9360A6336}" destId="{DA07D58F-7A28-4847-9B18-57B00EE48E74}" srcOrd="0" destOrd="3" presId="urn:microsoft.com/office/officeart/2005/8/layout/process3"/>
    <dgm:cxn modelId="{484AA60C-03FD-B046-80F8-EA21FDDBA62C}" type="presOf" srcId="{2AC6A666-1793-7740-881C-1F1F9A05B87D}" destId="{838F9E86-BB5B-CB41-B533-AA99224F6E1B}" srcOrd="1" destOrd="0" presId="urn:microsoft.com/office/officeart/2005/8/layout/process3"/>
    <dgm:cxn modelId="{0A07C011-B144-8E49-8C89-F6B20CADAAD8}" type="presOf" srcId="{CD1FE163-E5BB-CB48-84EB-668B854E87BB}" destId="{32B7CED7-7A36-F84F-9E7A-EF940B9FE266}" srcOrd="0" destOrd="4" presId="urn:microsoft.com/office/officeart/2005/8/layout/process3"/>
    <dgm:cxn modelId="{A28F4518-8B3C-4A43-9A50-D0855162AFB7}" type="presOf" srcId="{8FC57BE5-BF54-854A-8B87-B42BDB5D33A2}" destId="{EDC53D67-92DB-6840-BBD1-7C5E87ED882C}" srcOrd="0" destOrd="0" presId="urn:microsoft.com/office/officeart/2005/8/layout/process3"/>
    <dgm:cxn modelId="{D915A119-9710-484B-B3E2-3EE7AC21DD3B}" srcId="{2AC6A666-1793-7740-881C-1F1F9A05B87D}" destId="{8B827FBE-912B-7540-AED4-F2EB0379D019}" srcOrd="2" destOrd="0" parTransId="{2062A610-597A-0E4F-B1C6-2B4CF8B5F3E2}" sibTransId="{3D8A4A95-34DC-374F-9EEB-0790FEE80F32}"/>
    <dgm:cxn modelId="{92A90D1C-0061-C348-B039-F7A486D40C3B}" srcId="{5348EC86-C577-124A-9554-7DE948427C3D}" destId="{257C3FFF-1F69-5D4C-8A74-88437E00AED9}" srcOrd="0" destOrd="0" parTransId="{6A333F7A-8FF0-7A4F-948A-F50DB33EFD8F}" sibTransId="{26315EE7-E7BC-F544-805A-5EBC93ED7F6A}"/>
    <dgm:cxn modelId="{A63D1D28-07E6-094F-9BB5-1A4B76AD27F8}" type="presOf" srcId="{C67527F3-4846-CE4A-8573-4A733FF802B8}" destId="{DA07D58F-7A28-4847-9B18-57B00EE48E74}" srcOrd="0" destOrd="1" presId="urn:microsoft.com/office/officeart/2005/8/layout/process3"/>
    <dgm:cxn modelId="{2817752F-F250-5F4D-A18F-E9BA683A61C0}" type="presOf" srcId="{051CF095-14DF-DB4C-8C03-ACAFCA740730}" destId="{719B967E-A6BD-5C48-851B-EE34FB7E15A9}" srcOrd="1" destOrd="0" presId="urn:microsoft.com/office/officeart/2005/8/layout/process3"/>
    <dgm:cxn modelId="{30C73532-607C-1C4E-945A-CFBBC2706773}" type="presOf" srcId="{34E96022-40D4-464F-BDD8-2233B4EC601A}" destId="{3BE666CE-FE5C-5C49-B2B4-8F872FE4C7D3}" srcOrd="0" destOrd="0" presId="urn:microsoft.com/office/officeart/2005/8/layout/process3"/>
    <dgm:cxn modelId="{2A186033-9F46-024F-AD7E-5FC7BB932DFF}" srcId="{804B8F72-6B67-0941-B3B6-411C95E3572A}" destId="{7165089E-AFA3-1F4C-97AC-41E9360A6336}" srcOrd="3" destOrd="0" parTransId="{D644548F-520C-3F4B-A92D-47BA719D02F4}" sibTransId="{39121C90-9480-9A45-9BFF-777E163AD8E8}"/>
    <dgm:cxn modelId="{378BF340-9975-EF45-ACFE-AF113E73D1D8}" type="presOf" srcId="{50F7F233-E1DA-AD42-B5E9-E83BBC3B2FA4}" destId="{F8B885C7-0D9E-F84B-84F8-77BC9449F1F3}" srcOrd="0" destOrd="0" presId="urn:microsoft.com/office/officeart/2005/8/layout/process3"/>
    <dgm:cxn modelId="{2562754F-8FFE-4546-8BD1-12A0D0362757}" srcId="{752CE9E1-A75C-E948-8F64-63708F6D684B}" destId="{051CF095-14DF-DB4C-8C03-ACAFCA740730}" srcOrd="0" destOrd="0" parTransId="{E8A9248C-6330-2248-8052-F646E68B9313}" sibTransId="{50F7F233-E1DA-AD42-B5E9-E83BBC3B2FA4}"/>
    <dgm:cxn modelId="{B5C4F650-055B-9041-8E79-37F1DE2769CF}" srcId="{2AC6A666-1793-7740-881C-1F1F9A05B87D}" destId="{8FC57BE5-BF54-854A-8B87-B42BDB5D33A2}" srcOrd="0" destOrd="0" parTransId="{68502868-DA95-3241-91FF-FB86256F749E}" sibTransId="{C56B1208-9AFE-E94B-8321-DBB3921E5965}"/>
    <dgm:cxn modelId="{F4DA3F66-965B-0640-876F-79337AED198C}" type="presOf" srcId="{C35FDDAE-F286-E54D-BA0E-C2F8F52DD0AD}" destId="{32B7CED7-7A36-F84F-9E7A-EF940B9FE266}" srcOrd="0" destOrd="3" presId="urn:microsoft.com/office/officeart/2005/8/layout/process3"/>
    <dgm:cxn modelId="{47C4AB66-2F6E-004F-80B7-5C8B1F2FDC57}" type="presOf" srcId="{96F19F6C-8060-EE46-A200-0865EC467577}" destId="{EDC53D67-92DB-6840-BBD1-7C5E87ED882C}" srcOrd="0" destOrd="1" presId="urn:microsoft.com/office/officeart/2005/8/layout/process3"/>
    <dgm:cxn modelId="{393B4168-E8B3-1445-8D62-0CD36877E8D9}" srcId="{051CF095-14DF-DB4C-8C03-ACAFCA740730}" destId="{332E2A3B-1691-2744-9BB7-0A9E48F25DF4}" srcOrd="1" destOrd="0" parTransId="{C19B9A52-D529-3641-87D0-C617B20764AD}" sibTransId="{526EE8F3-BA2B-3049-B175-A5EAE5BEC019}"/>
    <dgm:cxn modelId="{CEED3F6B-0087-0044-96BC-85113C5F5BFF}" srcId="{2AC6A666-1793-7740-881C-1F1F9A05B87D}" destId="{96F19F6C-8060-EE46-A200-0865EC467577}" srcOrd="1" destOrd="0" parTransId="{0972DA0C-8782-564D-A714-8B83ED0FF891}" sibTransId="{D14EE5E7-6FB0-6240-8B0E-834B66D871EC}"/>
    <dgm:cxn modelId="{0C7AEC6B-1965-7046-B8A8-091CE0B2D4BA}" type="presOf" srcId="{804B8F72-6B67-0941-B3B6-411C95E3572A}" destId="{FE142B5D-FF36-5E47-B7D4-C7A15E18D812}" srcOrd="0" destOrd="0" presId="urn:microsoft.com/office/officeart/2005/8/layout/process3"/>
    <dgm:cxn modelId="{D3DE5F78-103C-AE42-8234-D47A928F6D2D}" type="presOf" srcId="{A40E26EA-E30E-A445-AA52-CCBFB56E83BD}" destId="{EDC53D67-92DB-6840-BBD1-7C5E87ED882C}" srcOrd="0" destOrd="5" presId="urn:microsoft.com/office/officeart/2005/8/layout/process3"/>
    <dgm:cxn modelId="{6B887180-8D72-744B-9C45-FE8DE94677AC}" srcId="{2AC6A666-1793-7740-881C-1F1F9A05B87D}" destId="{09B9E248-12B6-8045-A655-9C28F7DE17BE}" srcOrd="3" destOrd="0" parTransId="{3A86C5B5-14FA-1046-BE62-DAA47EC395DC}" sibTransId="{D35ECBAB-3F94-7146-AD0C-2D7A06FD3A14}"/>
    <dgm:cxn modelId="{3B56B199-D06C-7142-B956-DB1B4F1E1C50}" type="presOf" srcId="{6FA123FA-1907-564D-B2B8-20B9FEC668CC}" destId="{EDC53D67-92DB-6840-BBD1-7C5E87ED882C}" srcOrd="0" destOrd="4" presId="urn:microsoft.com/office/officeart/2005/8/layout/process3"/>
    <dgm:cxn modelId="{104BD7A3-6D45-0B48-BB49-85E8CA69B84B}" type="presOf" srcId="{257C3FFF-1F69-5D4C-8A74-88437E00AED9}" destId="{32B7CED7-7A36-F84F-9E7A-EF940B9FE266}" srcOrd="0" destOrd="1" presId="urn:microsoft.com/office/officeart/2005/8/layout/process3"/>
    <dgm:cxn modelId="{C11D24B6-74EF-444B-947B-B7D686B61CCC}" type="presOf" srcId="{051CF095-14DF-DB4C-8C03-ACAFCA740730}" destId="{D0506AD1-159D-CF4C-A1F3-B27A780F6EEC}" srcOrd="0" destOrd="0" presId="urn:microsoft.com/office/officeart/2005/8/layout/process3"/>
    <dgm:cxn modelId="{413413B7-CEFC-F64B-8A89-2053799CCA6F}" type="presOf" srcId="{50F7F233-E1DA-AD42-B5E9-E83BBC3B2FA4}" destId="{352D5F9C-AD7B-D84A-9864-F44801AEB53C}" srcOrd="1" destOrd="0" presId="urn:microsoft.com/office/officeart/2005/8/layout/process3"/>
    <dgm:cxn modelId="{81EBFEBF-7FD4-3342-B8E3-C452AB7047AE}" type="presOf" srcId="{8B827FBE-912B-7540-AED4-F2EB0379D019}" destId="{EDC53D67-92DB-6840-BBD1-7C5E87ED882C}" srcOrd="0" destOrd="2" presId="urn:microsoft.com/office/officeart/2005/8/layout/process3"/>
    <dgm:cxn modelId="{92DD07C1-44E1-9A47-8588-767C21AD10AC}" type="presOf" srcId="{34E96022-40D4-464F-BDD8-2233B4EC601A}" destId="{B524D52F-D1D8-6848-9343-B79662CD8E5C}" srcOrd="1" destOrd="0" presId="urn:microsoft.com/office/officeart/2005/8/layout/process3"/>
    <dgm:cxn modelId="{05FF82C2-9A56-794F-8F8D-BEE4F81E5015}" type="presOf" srcId="{332E2A3B-1691-2744-9BB7-0A9E48F25DF4}" destId="{32B7CED7-7A36-F84F-9E7A-EF940B9FE266}" srcOrd="0" destOrd="2" presId="urn:microsoft.com/office/officeart/2005/8/layout/process3"/>
    <dgm:cxn modelId="{B687DEC4-6F6F-CD49-BBF7-1E1B1D249E94}" srcId="{752CE9E1-A75C-E948-8F64-63708F6D684B}" destId="{2AC6A666-1793-7740-881C-1F1F9A05B87D}" srcOrd="2" destOrd="0" parTransId="{9D32C51A-C3F8-8440-9B59-B4F00A8D467A}" sibTransId="{5D700E79-B624-1944-A119-5F978C285E90}"/>
    <dgm:cxn modelId="{2C6545C7-9F81-6A43-A855-1BA00EEBDD07}" type="presOf" srcId="{09B9E248-12B6-8045-A655-9C28F7DE17BE}" destId="{EDC53D67-92DB-6840-BBD1-7C5E87ED882C}" srcOrd="0" destOrd="3" presId="urn:microsoft.com/office/officeart/2005/8/layout/process3"/>
    <dgm:cxn modelId="{AED27CD0-D388-4B40-938B-8B252A28C735}" type="presOf" srcId="{7CC1B9F2-85C9-2844-9FFD-BC19938D8050}" destId="{DA07D58F-7A28-4847-9B18-57B00EE48E74}" srcOrd="0" destOrd="0" presId="urn:microsoft.com/office/officeart/2005/8/layout/process3"/>
    <dgm:cxn modelId="{9A1D12DB-9724-2B43-BAA5-BE01AAD99A52}" srcId="{804B8F72-6B67-0941-B3B6-411C95E3572A}" destId="{F3268053-935C-BE44-BB7E-F89079490E57}" srcOrd="2" destOrd="0" parTransId="{DC679817-E64D-C24F-A897-B502D7FD983A}" sibTransId="{A92EBEE4-FD74-004A-8D1C-B321CF1D0FAD}"/>
    <dgm:cxn modelId="{835F48DC-C4C8-F643-A18D-7A77F8ABBE0E}" srcId="{752CE9E1-A75C-E948-8F64-63708F6D684B}" destId="{804B8F72-6B67-0941-B3B6-411C95E3572A}" srcOrd="1" destOrd="0" parTransId="{08FD7DC3-5070-6D4E-8D0B-742423776CA0}" sibTransId="{34E96022-40D4-464F-BDD8-2233B4EC601A}"/>
    <dgm:cxn modelId="{8795B4DE-B6FB-3C4D-9E66-78F38BD337A6}" type="presOf" srcId="{804B8F72-6B67-0941-B3B6-411C95E3572A}" destId="{1BC1C1C2-F639-0C4D-B906-34E4814F84FC}" srcOrd="1" destOrd="0" presId="urn:microsoft.com/office/officeart/2005/8/layout/process3"/>
    <dgm:cxn modelId="{008DE0E0-C9BF-8546-9160-95D5D68E782B}" type="presOf" srcId="{F3268053-935C-BE44-BB7E-F89079490E57}" destId="{DA07D58F-7A28-4847-9B18-57B00EE48E74}" srcOrd="0" destOrd="2" presId="urn:microsoft.com/office/officeart/2005/8/layout/process3"/>
    <dgm:cxn modelId="{C3D2B9EB-E093-344C-9438-4A5D0505DF2D}" srcId="{804B8F72-6B67-0941-B3B6-411C95E3572A}" destId="{C67527F3-4846-CE4A-8573-4A733FF802B8}" srcOrd="1" destOrd="0" parTransId="{6E71EB14-2E7F-E94A-B696-086AA98A689D}" sibTransId="{102181C8-C26D-7C49-A970-E41C0C7B84E3}"/>
    <dgm:cxn modelId="{CBA601EF-96D7-AD41-B301-5B6F563FFCD4}" srcId="{09B9E248-12B6-8045-A655-9C28F7DE17BE}" destId="{6FA123FA-1907-564D-B2B8-20B9FEC668CC}" srcOrd="0" destOrd="0" parTransId="{2C5F2067-B8DA-2441-9689-F04FB8D038B1}" sibTransId="{32AED7D4-875C-C649-BB2F-68B13B63C9D3}"/>
    <dgm:cxn modelId="{48061BF4-F588-EB41-AF56-869ECF4FD137}" srcId="{804B8F72-6B67-0941-B3B6-411C95E3572A}" destId="{7CC1B9F2-85C9-2844-9FFD-BC19938D8050}" srcOrd="0" destOrd="0" parTransId="{FB6743FF-EB72-634F-81E9-784BA83BCA67}" sibTransId="{D8356F6F-CAF6-064C-8A0E-FC74DA03BB64}"/>
    <dgm:cxn modelId="{BFA722F4-915B-274D-946F-B52D2F15EA25}" srcId="{051CF095-14DF-DB4C-8C03-ACAFCA740730}" destId="{5348EC86-C577-124A-9554-7DE948427C3D}" srcOrd="0" destOrd="0" parTransId="{786A57CB-32D3-BA49-9578-9F81EA33C2A9}" sibTransId="{6FA9608E-EE0E-4F4D-AE86-831CADDFA898}"/>
    <dgm:cxn modelId="{4EBA76F6-4340-0447-BD7F-BC724AD00243}" type="presOf" srcId="{5348EC86-C577-124A-9554-7DE948427C3D}" destId="{32B7CED7-7A36-F84F-9E7A-EF940B9FE266}" srcOrd="0" destOrd="0" presId="urn:microsoft.com/office/officeart/2005/8/layout/process3"/>
    <dgm:cxn modelId="{D37436F8-18CB-5D4B-9C21-C0E473270C73}" srcId="{051CF095-14DF-DB4C-8C03-ACAFCA740730}" destId="{CD1FE163-E5BB-CB48-84EB-668B854E87BB}" srcOrd="2" destOrd="0" parTransId="{D5D7CED3-E0B7-F34F-9268-9506DEAF35BA}" sibTransId="{06545249-FBCA-354F-80B7-122D5C700AD9}"/>
    <dgm:cxn modelId="{64006CF8-AF90-3241-80ED-476A34DE354C}" srcId="{332E2A3B-1691-2744-9BB7-0A9E48F25DF4}" destId="{C35FDDAE-F286-E54D-BA0E-C2F8F52DD0AD}" srcOrd="0" destOrd="0" parTransId="{DAB464D6-FC2A-424E-BB1A-3799C3C2C625}" sibTransId="{13F2D689-EF66-1B45-B318-AAE3265E0B37}"/>
    <dgm:cxn modelId="{09E3E6F8-6EA9-6449-BCA5-77FA06E50FBD}" type="presOf" srcId="{2AC6A666-1793-7740-881C-1F1F9A05B87D}" destId="{F8A3564F-D8D3-3B48-82A8-6BB18FDA3E63}" srcOrd="0" destOrd="0" presId="urn:microsoft.com/office/officeart/2005/8/layout/process3"/>
    <dgm:cxn modelId="{6E031CF9-6E3E-314F-8D5E-18966B1F8170}" type="presOf" srcId="{752CE9E1-A75C-E948-8F64-63708F6D684B}" destId="{EBFF4C77-EF36-854B-8A5E-749C580B0531}" srcOrd="0" destOrd="0" presId="urn:microsoft.com/office/officeart/2005/8/layout/process3"/>
    <dgm:cxn modelId="{97723546-5109-F741-8763-068F8FA992BE}" type="presParOf" srcId="{EBFF4C77-EF36-854B-8A5E-749C580B0531}" destId="{4D6A335F-3537-9443-AF6A-3101991F3BD1}" srcOrd="0" destOrd="0" presId="urn:microsoft.com/office/officeart/2005/8/layout/process3"/>
    <dgm:cxn modelId="{0C590465-E5F9-2449-9A1B-41D1BC2DF0C1}" type="presParOf" srcId="{4D6A335F-3537-9443-AF6A-3101991F3BD1}" destId="{D0506AD1-159D-CF4C-A1F3-B27A780F6EEC}" srcOrd="0" destOrd="0" presId="urn:microsoft.com/office/officeart/2005/8/layout/process3"/>
    <dgm:cxn modelId="{B7D108DF-EFE7-F14D-8FF4-39C7A209CDEA}" type="presParOf" srcId="{4D6A335F-3537-9443-AF6A-3101991F3BD1}" destId="{719B967E-A6BD-5C48-851B-EE34FB7E15A9}" srcOrd="1" destOrd="0" presId="urn:microsoft.com/office/officeart/2005/8/layout/process3"/>
    <dgm:cxn modelId="{B5D6FA87-718F-1543-BB8E-C49FCFAA6667}" type="presParOf" srcId="{4D6A335F-3537-9443-AF6A-3101991F3BD1}" destId="{32B7CED7-7A36-F84F-9E7A-EF940B9FE266}" srcOrd="2" destOrd="0" presId="urn:microsoft.com/office/officeart/2005/8/layout/process3"/>
    <dgm:cxn modelId="{D54DBD31-C03A-0840-AAB1-AC90C6E49268}" type="presParOf" srcId="{EBFF4C77-EF36-854B-8A5E-749C580B0531}" destId="{F8B885C7-0D9E-F84B-84F8-77BC9449F1F3}" srcOrd="1" destOrd="0" presId="urn:microsoft.com/office/officeart/2005/8/layout/process3"/>
    <dgm:cxn modelId="{5D269749-0658-BA4A-9DC8-9124D50B9231}" type="presParOf" srcId="{F8B885C7-0D9E-F84B-84F8-77BC9449F1F3}" destId="{352D5F9C-AD7B-D84A-9864-F44801AEB53C}" srcOrd="0" destOrd="0" presId="urn:microsoft.com/office/officeart/2005/8/layout/process3"/>
    <dgm:cxn modelId="{F66BF309-724A-1049-8C42-8BEA2112E34F}" type="presParOf" srcId="{EBFF4C77-EF36-854B-8A5E-749C580B0531}" destId="{C2A7E8D1-842F-8E40-9713-6244E1052353}" srcOrd="2" destOrd="0" presId="urn:microsoft.com/office/officeart/2005/8/layout/process3"/>
    <dgm:cxn modelId="{8AB006EB-4FDA-E643-BD4A-BF33529461B9}" type="presParOf" srcId="{C2A7E8D1-842F-8E40-9713-6244E1052353}" destId="{FE142B5D-FF36-5E47-B7D4-C7A15E18D812}" srcOrd="0" destOrd="0" presId="urn:microsoft.com/office/officeart/2005/8/layout/process3"/>
    <dgm:cxn modelId="{44E090BC-9B10-F84B-92CB-1C864FEA6B7C}" type="presParOf" srcId="{C2A7E8D1-842F-8E40-9713-6244E1052353}" destId="{1BC1C1C2-F639-0C4D-B906-34E4814F84FC}" srcOrd="1" destOrd="0" presId="urn:microsoft.com/office/officeart/2005/8/layout/process3"/>
    <dgm:cxn modelId="{39E18C52-D77B-B448-B482-006EB0BF398E}" type="presParOf" srcId="{C2A7E8D1-842F-8E40-9713-6244E1052353}" destId="{DA07D58F-7A28-4847-9B18-57B00EE48E74}" srcOrd="2" destOrd="0" presId="urn:microsoft.com/office/officeart/2005/8/layout/process3"/>
    <dgm:cxn modelId="{467BB4FF-0C68-B64B-80C5-84D1EE76657B}" type="presParOf" srcId="{EBFF4C77-EF36-854B-8A5E-749C580B0531}" destId="{3BE666CE-FE5C-5C49-B2B4-8F872FE4C7D3}" srcOrd="3" destOrd="0" presId="urn:microsoft.com/office/officeart/2005/8/layout/process3"/>
    <dgm:cxn modelId="{1D405432-B9AB-AE45-870D-573435C00048}" type="presParOf" srcId="{3BE666CE-FE5C-5C49-B2B4-8F872FE4C7D3}" destId="{B524D52F-D1D8-6848-9343-B79662CD8E5C}" srcOrd="0" destOrd="0" presId="urn:microsoft.com/office/officeart/2005/8/layout/process3"/>
    <dgm:cxn modelId="{17CE5AF9-211A-0F48-8B8E-3BC56F743BC0}" type="presParOf" srcId="{EBFF4C77-EF36-854B-8A5E-749C580B0531}" destId="{4947F818-8574-584D-8D49-4E6A2840B307}" srcOrd="4" destOrd="0" presId="urn:microsoft.com/office/officeart/2005/8/layout/process3"/>
    <dgm:cxn modelId="{A9CEBC88-587A-CE49-998F-227415FF4761}" type="presParOf" srcId="{4947F818-8574-584D-8D49-4E6A2840B307}" destId="{F8A3564F-D8D3-3B48-82A8-6BB18FDA3E63}" srcOrd="0" destOrd="0" presId="urn:microsoft.com/office/officeart/2005/8/layout/process3"/>
    <dgm:cxn modelId="{4E98698F-66F5-7F4E-B985-C35C63DE9A38}" type="presParOf" srcId="{4947F818-8574-584D-8D49-4E6A2840B307}" destId="{838F9E86-BB5B-CB41-B533-AA99224F6E1B}" srcOrd="1" destOrd="0" presId="urn:microsoft.com/office/officeart/2005/8/layout/process3"/>
    <dgm:cxn modelId="{5C3E1F2D-D0DF-6245-A2D8-E447FFB8C7C5}" type="presParOf" srcId="{4947F818-8574-584D-8D49-4E6A2840B307}" destId="{EDC53D67-92DB-6840-BBD1-7C5E87ED882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256F6-C04D-D642-9865-9ADF102CE499}" type="doc">
      <dgm:prSet loTypeId="urn:microsoft.com/office/officeart/2005/8/layout/cycle6#1" loCatId="" qsTypeId="urn:microsoft.com/office/officeart/2005/8/quickstyle/simple1#1" qsCatId="simple" csTypeId="urn:microsoft.com/office/officeart/2005/8/colors/accent2_3#1" csCatId="accent2" phldr="1"/>
      <dgm:spPr/>
    </dgm:pt>
    <dgm:pt modelId="{87C56950-45E9-724D-AACF-F6AFA7EB4F02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精卫同步</a:t>
          </a:r>
        </a:p>
      </dgm:t>
    </dgm:pt>
    <dgm:pt modelId="{A7B0EE11-D5BB-2248-AE83-6BD86DFB9583}" type="parTrans" cxnId="{99E27D4E-ED32-8E4E-A0B5-1D1722F1E3DF}">
      <dgm:prSet/>
      <dgm:spPr/>
      <dgm:t>
        <a:bodyPr/>
        <a:lstStyle/>
        <a:p>
          <a:endParaRPr lang="zh-CN" altLang="en-US"/>
        </a:p>
      </dgm:t>
    </dgm:pt>
    <dgm:pt modelId="{2F365912-DC7F-1440-A046-DD8326A06049}" type="sibTrans" cxnId="{99E27D4E-ED32-8E4E-A0B5-1D1722F1E3DF}">
      <dgm:prSet/>
      <dgm:spPr>
        <a:ln>
          <a:headEnd type="none"/>
          <a:tailEnd type="triangle"/>
        </a:ln>
      </dgm:spPr>
      <dgm:t>
        <a:bodyPr/>
        <a:lstStyle/>
        <a:p>
          <a:endParaRPr lang="zh-CN" altLang="en-US"/>
        </a:p>
      </dgm:t>
    </dgm:pt>
    <dgm:pt modelId="{C2B276CC-A667-D74B-9858-DE0E6530355C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dirty="0"/>
            <a:t>ADB</a:t>
          </a:r>
          <a:r>
            <a:rPr lang="zh-CN" altLang="en-US" dirty="0"/>
            <a:t>存储</a:t>
          </a:r>
        </a:p>
      </dgm:t>
    </dgm:pt>
    <dgm:pt modelId="{A3B5BFAC-976B-E444-BCAC-CF1144DA12D5}" type="parTrans" cxnId="{8C8AABB4-9414-2B47-BB89-6F97419B5001}">
      <dgm:prSet/>
      <dgm:spPr/>
      <dgm:t>
        <a:bodyPr/>
        <a:lstStyle/>
        <a:p>
          <a:endParaRPr lang="zh-CN" altLang="en-US"/>
        </a:p>
      </dgm:t>
    </dgm:pt>
    <dgm:pt modelId="{0101FDC3-925A-E94E-B293-50166AA91407}" type="sibTrans" cxnId="{8C8AABB4-9414-2B47-BB89-6F97419B5001}">
      <dgm:prSet/>
      <dgm:spPr>
        <a:pattFill prst="pct5">
          <a:fgClr>
            <a:schemeClr val="accent1"/>
          </a:fgClr>
          <a:bgClr>
            <a:schemeClr val="bg1"/>
          </a:bgClr>
        </a:pattFill>
        <a:ln>
          <a:headEnd type="triangle"/>
          <a:tailEnd type="none"/>
        </a:ln>
      </dgm:spPr>
      <dgm:t>
        <a:bodyPr/>
        <a:lstStyle/>
        <a:p>
          <a:endParaRPr lang="zh-CN" altLang="en-US"/>
        </a:p>
      </dgm:t>
    </dgm:pt>
    <dgm:pt modelId="{ED986B0E-ADA6-B44F-8FF1-07F77D9CCEE8}">
      <dgm:prSet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查询</a:t>
          </a:r>
        </a:p>
      </dgm:t>
    </dgm:pt>
    <dgm:pt modelId="{B731BBB3-D059-714C-8A9C-EC4CD9521FE8}" type="parTrans" cxnId="{AAF14B72-BF4A-844A-B316-C23263033C04}">
      <dgm:prSet/>
      <dgm:spPr/>
      <dgm:t>
        <a:bodyPr/>
        <a:lstStyle/>
        <a:p>
          <a:endParaRPr lang="zh-CN" altLang="en-US"/>
        </a:p>
      </dgm:t>
    </dgm:pt>
    <dgm:pt modelId="{BB2F2A3A-5917-E44F-B9DB-B3B2A5261E79}" type="sibTrans" cxnId="{AAF14B72-BF4A-844A-B316-C23263033C04}">
      <dgm:prSet/>
      <dgm:spPr>
        <a:ln>
          <a:noFill/>
          <a:headEnd type="none"/>
        </a:ln>
      </dgm:spPr>
      <dgm:t>
        <a:bodyPr/>
        <a:lstStyle/>
        <a:p>
          <a:endParaRPr lang="zh-CN" altLang="en-US"/>
        </a:p>
      </dgm:t>
    </dgm:pt>
    <dgm:pt modelId="{D7FA9DBF-6DE8-8F4E-B675-F465BB46221B}">
      <dgm:prSet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新增数据</a:t>
          </a:r>
        </a:p>
      </dgm:t>
    </dgm:pt>
    <dgm:pt modelId="{599120FC-D4BC-E04E-87FE-E12B60E7F99C}" type="parTrans" cxnId="{3FCBECD4-8CA2-784A-BA82-518934578DBF}">
      <dgm:prSet/>
      <dgm:spPr/>
      <dgm:t>
        <a:bodyPr/>
        <a:lstStyle/>
        <a:p>
          <a:endParaRPr lang="zh-CN" altLang="en-US"/>
        </a:p>
      </dgm:t>
    </dgm:pt>
    <dgm:pt modelId="{8D1DEF8E-79E0-9640-AED2-B7552651F565}" type="sibTrans" cxnId="{3FCBECD4-8CA2-784A-BA82-518934578DBF}">
      <dgm:prSet/>
      <dgm:spPr>
        <a:ln>
          <a:headEnd type="none"/>
          <a:tailEnd type="triangle"/>
        </a:ln>
      </dgm:spPr>
      <dgm:t>
        <a:bodyPr/>
        <a:lstStyle/>
        <a:p>
          <a:endParaRPr lang="zh-CN" altLang="en-US"/>
        </a:p>
      </dgm:t>
    </dgm:pt>
    <dgm:pt modelId="{C0D87046-35B6-1B4F-8EAC-9B399C213A5F}" type="pres">
      <dgm:prSet presAssocID="{77C256F6-C04D-D642-9865-9ADF102CE499}" presName="cycle" presStyleCnt="0">
        <dgm:presLayoutVars>
          <dgm:dir/>
          <dgm:resizeHandles val="exact"/>
        </dgm:presLayoutVars>
      </dgm:prSet>
      <dgm:spPr/>
    </dgm:pt>
    <dgm:pt modelId="{567D731C-3774-4D4E-A612-19686AF85E9C}" type="pres">
      <dgm:prSet presAssocID="{D7FA9DBF-6DE8-8F4E-B675-F465BB46221B}" presName="node" presStyleLbl="node1" presStyleIdx="0" presStyleCnt="4">
        <dgm:presLayoutVars>
          <dgm:bulletEnabled val="1"/>
        </dgm:presLayoutVars>
      </dgm:prSet>
      <dgm:spPr/>
    </dgm:pt>
    <dgm:pt modelId="{80EDE701-1CCA-0344-AC07-34C71B0965C2}" type="pres">
      <dgm:prSet presAssocID="{D7FA9DBF-6DE8-8F4E-B675-F465BB46221B}" presName="spNode" presStyleCnt="0"/>
      <dgm:spPr/>
    </dgm:pt>
    <dgm:pt modelId="{824EAF04-3B00-6544-AC2F-54CB1E77AA00}" type="pres">
      <dgm:prSet presAssocID="{8D1DEF8E-79E0-9640-AED2-B7552651F565}" presName="sibTrans" presStyleLbl="sibTrans1D1" presStyleIdx="0" presStyleCnt="4"/>
      <dgm:spPr/>
    </dgm:pt>
    <dgm:pt modelId="{FAE4B4FD-83C0-5F4C-A583-9831C6C7F9BE}" type="pres">
      <dgm:prSet presAssocID="{87C56950-45E9-724D-AACF-F6AFA7EB4F02}" presName="node" presStyleLbl="node1" presStyleIdx="1" presStyleCnt="4">
        <dgm:presLayoutVars>
          <dgm:bulletEnabled val="1"/>
        </dgm:presLayoutVars>
      </dgm:prSet>
      <dgm:spPr/>
    </dgm:pt>
    <dgm:pt modelId="{02514E8A-8C21-614C-95C2-5C1C20A01E94}" type="pres">
      <dgm:prSet presAssocID="{87C56950-45E9-724D-AACF-F6AFA7EB4F02}" presName="spNode" presStyleCnt="0"/>
      <dgm:spPr/>
    </dgm:pt>
    <dgm:pt modelId="{9C97ADF1-C40E-E749-9421-22FCD3FBDCDD}" type="pres">
      <dgm:prSet presAssocID="{2F365912-DC7F-1440-A046-DD8326A06049}" presName="sibTrans" presStyleLbl="sibTrans1D1" presStyleIdx="1" presStyleCnt="4"/>
      <dgm:spPr/>
    </dgm:pt>
    <dgm:pt modelId="{F2B67410-BF56-6E46-8713-BF9C9845D467}" type="pres">
      <dgm:prSet presAssocID="{C2B276CC-A667-D74B-9858-DE0E6530355C}" presName="node" presStyleLbl="node1" presStyleIdx="2" presStyleCnt="4">
        <dgm:presLayoutVars>
          <dgm:bulletEnabled val="1"/>
        </dgm:presLayoutVars>
      </dgm:prSet>
      <dgm:spPr/>
    </dgm:pt>
    <dgm:pt modelId="{155C47D0-258C-5C4C-8038-B14A31F0C345}" type="pres">
      <dgm:prSet presAssocID="{C2B276CC-A667-D74B-9858-DE0E6530355C}" presName="spNode" presStyleCnt="0"/>
      <dgm:spPr/>
    </dgm:pt>
    <dgm:pt modelId="{5B0F7FA5-4760-4E4D-A531-E276B91665AD}" type="pres">
      <dgm:prSet presAssocID="{0101FDC3-925A-E94E-B293-50166AA91407}" presName="sibTrans" presStyleLbl="sibTrans1D1" presStyleIdx="2" presStyleCnt="4"/>
      <dgm:spPr/>
    </dgm:pt>
    <dgm:pt modelId="{2E26F646-BA16-144C-B3CD-2C5C32200003}" type="pres">
      <dgm:prSet presAssocID="{ED986B0E-ADA6-B44F-8FF1-07F77D9CCEE8}" presName="node" presStyleLbl="node1" presStyleIdx="3" presStyleCnt="4">
        <dgm:presLayoutVars>
          <dgm:bulletEnabled val="1"/>
        </dgm:presLayoutVars>
      </dgm:prSet>
      <dgm:spPr/>
    </dgm:pt>
    <dgm:pt modelId="{8E47B052-A43A-0044-BB12-7687CA8863E7}" type="pres">
      <dgm:prSet presAssocID="{ED986B0E-ADA6-B44F-8FF1-07F77D9CCEE8}" presName="spNode" presStyleCnt="0"/>
      <dgm:spPr/>
    </dgm:pt>
    <dgm:pt modelId="{DFAA2E36-74D2-B34E-8A03-46CB303954B4}" type="pres">
      <dgm:prSet presAssocID="{BB2F2A3A-5917-E44F-B9DB-B3B2A5261E79}" presName="sibTrans" presStyleLbl="sibTrans1D1" presStyleIdx="3" presStyleCnt="4"/>
      <dgm:spPr/>
    </dgm:pt>
  </dgm:ptLst>
  <dgm:cxnLst>
    <dgm:cxn modelId="{B76D0817-37F3-3F44-AA2E-F6BD6F1CA5C7}" type="presOf" srcId="{C2B276CC-A667-D74B-9858-DE0E6530355C}" destId="{F2B67410-BF56-6E46-8713-BF9C9845D467}" srcOrd="0" destOrd="0" presId="urn:microsoft.com/office/officeart/2005/8/layout/cycle6#1"/>
    <dgm:cxn modelId="{1FDCFC2F-A37B-AD48-BDB6-0710A9925620}" type="presOf" srcId="{8D1DEF8E-79E0-9640-AED2-B7552651F565}" destId="{824EAF04-3B00-6544-AC2F-54CB1E77AA00}" srcOrd="0" destOrd="0" presId="urn:microsoft.com/office/officeart/2005/8/layout/cycle6#1"/>
    <dgm:cxn modelId="{99E27D4E-ED32-8E4E-A0B5-1D1722F1E3DF}" srcId="{77C256F6-C04D-D642-9865-9ADF102CE499}" destId="{87C56950-45E9-724D-AACF-F6AFA7EB4F02}" srcOrd="1" destOrd="0" parTransId="{A7B0EE11-D5BB-2248-AE83-6BD86DFB9583}" sibTransId="{2F365912-DC7F-1440-A046-DD8326A06049}"/>
    <dgm:cxn modelId="{7311AB56-0504-5843-B9B8-790BF711CB96}" type="presOf" srcId="{ED986B0E-ADA6-B44F-8FF1-07F77D9CCEE8}" destId="{2E26F646-BA16-144C-B3CD-2C5C32200003}" srcOrd="0" destOrd="0" presId="urn:microsoft.com/office/officeart/2005/8/layout/cycle6#1"/>
    <dgm:cxn modelId="{2478BE5D-2D4C-B64C-9675-93F2216FAB7F}" type="presOf" srcId="{2F365912-DC7F-1440-A046-DD8326A06049}" destId="{9C97ADF1-C40E-E749-9421-22FCD3FBDCDD}" srcOrd="0" destOrd="0" presId="urn:microsoft.com/office/officeart/2005/8/layout/cycle6#1"/>
    <dgm:cxn modelId="{AAF14B72-BF4A-844A-B316-C23263033C04}" srcId="{77C256F6-C04D-D642-9865-9ADF102CE499}" destId="{ED986B0E-ADA6-B44F-8FF1-07F77D9CCEE8}" srcOrd="3" destOrd="0" parTransId="{B731BBB3-D059-714C-8A9C-EC4CD9521FE8}" sibTransId="{BB2F2A3A-5917-E44F-B9DB-B3B2A5261E79}"/>
    <dgm:cxn modelId="{4594E38C-A26E-9543-B4FD-69E1171ABA70}" type="presOf" srcId="{77C256F6-C04D-D642-9865-9ADF102CE499}" destId="{C0D87046-35B6-1B4F-8EAC-9B399C213A5F}" srcOrd="0" destOrd="0" presId="urn:microsoft.com/office/officeart/2005/8/layout/cycle6#1"/>
    <dgm:cxn modelId="{8C8AABB4-9414-2B47-BB89-6F97419B5001}" srcId="{77C256F6-C04D-D642-9865-9ADF102CE499}" destId="{C2B276CC-A667-D74B-9858-DE0E6530355C}" srcOrd="2" destOrd="0" parTransId="{A3B5BFAC-976B-E444-BCAC-CF1144DA12D5}" sibTransId="{0101FDC3-925A-E94E-B293-50166AA91407}"/>
    <dgm:cxn modelId="{5A0086B6-2AF1-AB44-A185-CC7326D02E48}" type="presOf" srcId="{BB2F2A3A-5917-E44F-B9DB-B3B2A5261E79}" destId="{DFAA2E36-74D2-B34E-8A03-46CB303954B4}" srcOrd="0" destOrd="0" presId="urn:microsoft.com/office/officeart/2005/8/layout/cycle6#1"/>
    <dgm:cxn modelId="{17DE0DCF-51E8-7A4C-AF87-57C4B931EC4D}" type="presOf" srcId="{D7FA9DBF-6DE8-8F4E-B675-F465BB46221B}" destId="{567D731C-3774-4D4E-A612-19686AF85E9C}" srcOrd="0" destOrd="0" presId="urn:microsoft.com/office/officeart/2005/8/layout/cycle6#1"/>
    <dgm:cxn modelId="{3FCBECD4-8CA2-784A-BA82-518934578DBF}" srcId="{77C256F6-C04D-D642-9865-9ADF102CE499}" destId="{D7FA9DBF-6DE8-8F4E-B675-F465BB46221B}" srcOrd="0" destOrd="0" parTransId="{599120FC-D4BC-E04E-87FE-E12B60E7F99C}" sibTransId="{8D1DEF8E-79E0-9640-AED2-B7552651F565}"/>
    <dgm:cxn modelId="{D3006EE7-EA8A-AC4F-8726-3D587EC3B5A0}" type="presOf" srcId="{0101FDC3-925A-E94E-B293-50166AA91407}" destId="{5B0F7FA5-4760-4E4D-A531-E276B91665AD}" srcOrd="0" destOrd="0" presId="urn:microsoft.com/office/officeart/2005/8/layout/cycle6#1"/>
    <dgm:cxn modelId="{A8254FF0-522B-9A4C-AB49-4714114FA7F4}" type="presOf" srcId="{87C56950-45E9-724D-AACF-F6AFA7EB4F02}" destId="{FAE4B4FD-83C0-5F4C-A583-9831C6C7F9BE}" srcOrd="0" destOrd="0" presId="urn:microsoft.com/office/officeart/2005/8/layout/cycle6#1"/>
    <dgm:cxn modelId="{3093DE39-6DF7-644C-A86F-27B605D4C115}" type="presParOf" srcId="{C0D87046-35B6-1B4F-8EAC-9B399C213A5F}" destId="{567D731C-3774-4D4E-A612-19686AF85E9C}" srcOrd="0" destOrd="0" presId="urn:microsoft.com/office/officeart/2005/8/layout/cycle6#1"/>
    <dgm:cxn modelId="{4EE04CCB-E8E6-694C-B8F7-5F0F01EB1251}" type="presParOf" srcId="{C0D87046-35B6-1B4F-8EAC-9B399C213A5F}" destId="{80EDE701-1CCA-0344-AC07-34C71B0965C2}" srcOrd="1" destOrd="0" presId="urn:microsoft.com/office/officeart/2005/8/layout/cycle6#1"/>
    <dgm:cxn modelId="{A63C44DB-98E1-9748-9CC6-20EB25E9ACB3}" type="presParOf" srcId="{C0D87046-35B6-1B4F-8EAC-9B399C213A5F}" destId="{824EAF04-3B00-6544-AC2F-54CB1E77AA00}" srcOrd="2" destOrd="0" presId="urn:microsoft.com/office/officeart/2005/8/layout/cycle6#1"/>
    <dgm:cxn modelId="{536A2AEA-F5BD-EA4A-927A-78D7AA2964B3}" type="presParOf" srcId="{C0D87046-35B6-1B4F-8EAC-9B399C213A5F}" destId="{FAE4B4FD-83C0-5F4C-A583-9831C6C7F9BE}" srcOrd="3" destOrd="0" presId="urn:microsoft.com/office/officeart/2005/8/layout/cycle6#1"/>
    <dgm:cxn modelId="{33051DA4-5548-ED43-A26D-782BB27C7C0A}" type="presParOf" srcId="{C0D87046-35B6-1B4F-8EAC-9B399C213A5F}" destId="{02514E8A-8C21-614C-95C2-5C1C20A01E94}" srcOrd="4" destOrd="0" presId="urn:microsoft.com/office/officeart/2005/8/layout/cycle6#1"/>
    <dgm:cxn modelId="{789FE37A-AC08-AF41-8C71-5953969D6C40}" type="presParOf" srcId="{C0D87046-35B6-1B4F-8EAC-9B399C213A5F}" destId="{9C97ADF1-C40E-E749-9421-22FCD3FBDCDD}" srcOrd="5" destOrd="0" presId="urn:microsoft.com/office/officeart/2005/8/layout/cycle6#1"/>
    <dgm:cxn modelId="{68C7E9B0-6753-6F47-8450-FF32653F691C}" type="presParOf" srcId="{C0D87046-35B6-1B4F-8EAC-9B399C213A5F}" destId="{F2B67410-BF56-6E46-8713-BF9C9845D467}" srcOrd="6" destOrd="0" presId="urn:microsoft.com/office/officeart/2005/8/layout/cycle6#1"/>
    <dgm:cxn modelId="{A17B4FEF-F5DB-BC48-A2A3-CCBCCF041F84}" type="presParOf" srcId="{C0D87046-35B6-1B4F-8EAC-9B399C213A5F}" destId="{155C47D0-258C-5C4C-8038-B14A31F0C345}" srcOrd="7" destOrd="0" presId="urn:microsoft.com/office/officeart/2005/8/layout/cycle6#1"/>
    <dgm:cxn modelId="{E4B1B604-5777-F24D-A739-E4726A6D036B}" type="presParOf" srcId="{C0D87046-35B6-1B4F-8EAC-9B399C213A5F}" destId="{5B0F7FA5-4760-4E4D-A531-E276B91665AD}" srcOrd="8" destOrd="0" presId="urn:microsoft.com/office/officeart/2005/8/layout/cycle6#1"/>
    <dgm:cxn modelId="{1B09144A-BA9E-E14B-A4B9-3947E997BBC5}" type="presParOf" srcId="{C0D87046-35B6-1B4F-8EAC-9B399C213A5F}" destId="{2E26F646-BA16-144C-B3CD-2C5C32200003}" srcOrd="9" destOrd="0" presId="urn:microsoft.com/office/officeart/2005/8/layout/cycle6#1"/>
    <dgm:cxn modelId="{A1B4E42C-4E9C-224C-838D-B8043EB94686}" type="presParOf" srcId="{C0D87046-35B6-1B4F-8EAC-9B399C213A5F}" destId="{8E47B052-A43A-0044-BB12-7687CA8863E7}" srcOrd="10" destOrd="0" presId="urn:microsoft.com/office/officeart/2005/8/layout/cycle6#1"/>
    <dgm:cxn modelId="{B2A1C84E-3B8B-EE43-AA12-C634A92AF5C0}" type="presParOf" srcId="{C0D87046-35B6-1B4F-8EAC-9B399C213A5F}" destId="{DFAA2E36-74D2-B34E-8A03-46CB303954B4}" srcOrd="11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256F6-C04D-D642-9865-9ADF102CE499}" type="doc">
      <dgm:prSet loTypeId="urn:microsoft.com/office/officeart/2005/8/layout/cycle6#2" loCatId="" qsTypeId="urn:microsoft.com/office/officeart/2005/8/quickstyle/simple1#2" qsCatId="simple" csTypeId="urn:microsoft.com/office/officeart/2005/8/colors/accent2_3#2" csCatId="accent2" phldr="1"/>
      <dgm:spPr/>
    </dgm:pt>
    <dgm:pt modelId="{87C56950-45E9-724D-AACF-F6AFA7EB4F02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精卫同步</a:t>
          </a:r>
        </a:p>
      </dgm:t>
    </dgm:pt>
    <dgm:pt modelId="{A7B0EE11-D5BB-2248-AE83-6BD86DFB9583}" type="parTrans" cxnId="{99E27D4E-ED32-8E4E-A0B5-1D1722F1E3DF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2F365912-DC7F-1440-A046-DD8326A06049}" type="sibTrans" cxnId="{99E27D4E-ED32-8E4E-A0B5-1D1722F1E3DF}">
      <dgm:prSet/>
      <dgm:spPr>
        <a:ln>
          <a:headEnd type="none"/>
          <a:tail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C2B276CC-A667-D74B-9858-DE0E6530355C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多</a:t>
          </a:r>
          <a:r>
            <a:rPr lang="en-US" altLang="zh-CN" sz="1200" dirty="0">
              <a:solidFill>
                <a:schemeClr val="tx1"/>
              </a:solidFill>
            </a:rPr>
            <a:t>ADB</a:t>
          </a:r>
          <a:r>
            <a:rPr lang="zh-CN" altLang="en-US" sz="1200" dirty="0">
              <a:solidFill>
                <a:schemeClr val="tx1"/>
              </a:solidFill>
            </a:rPr>
            <a:t>存储</a:t>
          </a:r>
        </a:p>
      </dgm:t>
    </dgm:pt>
    <dgm:pt modelId="{A3B5BFAC-976B-E444-BCAC-CF1144DA12D5}" type="parTrans" cxnId="{8C8AABB4-9414-2B47-BB89-6F97419B5001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0101FDC3-925A-E94E-B293-50166AA91407}" type="sibTrans" cxnId="{8C8AABB4-9414-2B47-BB89-6F97419B5001}">
      <dgm:prSet/>
      <dgm:spPr>
        <a:ln>
          <a:headEnd type="triangle" w="sm" len="med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ED986B0E-ADA6-B44F-8FF1-07F77D9CCEE8}">
      <dgm:prSet custT="1"/>
      <dgm:spPr>
        <a:solidFill>
          <a:schemeClr val="accent3"/>
        </a:solidFill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熔断判断</a:t>
          </a:r>
        </a:p>
      </dgm:t>
    </dgm:pt>
    <dgm:pt modelId="{B731BBB3-D059-714C-8A9C-EC4CD9521FE8}" type="parTrans" cxnId="{AAF14B72-BF4A-844A-B316-C23263033C04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BB2F2A3A-5917-E44F-B9DB-B3B2A5261E79}" type="sibTrans" cxnId="{AAF14B72-BF4A-844A-B316-C23263033C04}">
      <dgm:prSet/>
      <dgm:spPr>
        <a:ln>
          <a:head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D7FA9DBF-6DE8-8F4E-B675-F465BB46221B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新增数据</a:t>
          </a:r>
        </a:p>
      </dgm:t>
    </dgm:pt>
    <dgm:pt modelId="{599120FC-D4BC-E04E-87FE-E12B60E7F99C}" type="parTrans" cxnId="{3FCBECD4-8CA2-784A-BA82-518934578DBF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8D1DEF8E-79E0-9640-AED2-B7552651F565}" type="sibTrans" cxnId="{3FCBECD4-8CA2-784A-BA82-518934578DBF}">
      <dgm:prSet/>
      <dgm:spPr>
        <a:ln>
          <a:headEnd type="none"/>
          <a:tail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D488EF89-5D70-0A41-86FD-135D6E88AE5D}">
      <dgm:prSet custT="1"/>
      <dgm:spPr>
        <a:solidFill>
          <a:schemeClr val="bg1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查询</a:t>
          </a:r>
        </a:p>
      </dgm:t>
    </dgm:pt>
    <dgm:pt modelId="{E03B4A03-7B5C-2F40-B018-17398E203A9C}" type="parTrans" cxnId="{F31C3C6E-8543-FC4F-9049-2B207195513C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06ABB8B7-D263-3941-AD3A-0C67368E3E80}" type="sibTrans" cxnId="{F31C3C6E-8543-FC4F-9049-2B207195513C}">
      <dgm:prSet/>
      <dgm:spPr>
        <a:ln>
          <a:noFill/>
          <a:head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AC2081FF-4002-BA40-B444-71B9BFD2696D}">
      <dgm:prSet custT="1"/>
      <dgm:spPr>
        <a:solidFill>
          <a:schemeClr val="accent3"/>
        </a:solidFill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数据加工</a:t>
          </a:r>
        </a:p>
      </dgm:t>
    </dgm:pt>
    <dgm:pt modelId="{58F05B89-5FAD-1346-A798-6B0DA46FF1ED}" type="parTrans" cxnId="{B59CEF55-B1E4-204F-AF13-1881D85CB9F0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0BA66B75-C0C1-5E4B-94DF-BB81C14CAAAD}" type="sibTrans" cxnId="{B59CEF55-B1E4-204F-AF13-1881D85CB9F0}">
      <dgm:prSet/>
      <dgm:spPr>
        <a:ln>
          <a:headEnd type="none" w="sm" len="med"/>
          <a:tail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92951DF9-D84F-5C4D-8787-B0C75A3D8CAF}" type="pres">
      <dgm:prSet presAssocID="{77C256F6-C04D-D642-9865-9ADF102CE499}" presName="cycle" presStyleCnt="0">
        <dgm:presLayoutVars>
          <dgm:dir/>
          <dgm:resizeHandles val="exact"/>
        </dgm:presLayoutVars>
      </dgm:prSet>
      <dgm:spPr/>
    </dgm:pt>
    <dgm:pt modelId="{45A985B5-365E-2A4E-B116-AF809A1B1BD6}" type="pres">
      <dgm:prSet presAssocID="{D7FA9DBF-6DE8-8F4E-B675-F465BB46221B}" presName="node" presStyleLbl="node1" presStyleIdx="0" presStyleCnt="6">
        <dgm:presLayoutVars>
          <dgm:bulletEnabled val="1"/>
        </dgm:presLayoutVars>
      </dgm:prSet>
      <dgm:spPr/>
    </dgm:pt>
    <dgm:pt modelId="{427CDB9C-B112-5148-9B13-A32C865CA15F}" type="pres">
      <dgm:prSet presAssocID="{D7FA9DBF-6DE8-8F4E-B675-F465BB46221B}" presName="spNode" presStyleCnt="0"/>
      <dgm:spPr/>
    </dgm:pt>
    <dgm:pt modelId="{376FA063-EC1A-D946-A8B9-08A416FD2E19}" type="pres">
      <dgm:prSet presAssocID="{8D1DEF8E-79E0-9640-AED2-B7552651F565}" presName="sibTrans" presStyleLbl="sibTrans1D1" presStyleIdx="0" presStyleCnt="6"/>
      <dgm:spPr/>
    </dgm:pt>
    <dgm:pt modelId="{9DBF8EC0-9B9E-CC40-8464-000ECDB0E28F}" type="pres">
      <dgm:prSet presAssocID="{87C56950-45E9-724D-AACF-F6AFA7EB4F02}" presName="node" presStyleLbl="node1" presStyleIdx="1" presStyleCnt="6">
        <dgm:presLayoutVars>
          <dgm:bulletEnabled val="1"/>
        </dgm:presLayoutVars>
      </dgm:prSet>
      <dgm:spPr/>
    </dgm:pt>
    <dgm:pt modelId="{41BA0378-A425-8949-9B25-8E6C7345E4CE}" type="pres">
      <dgm:prSet presAssocID="{87C56950-45E9-724D-AACF-F6AFA7EB4F02}" presName="spNode" presStyleCnt="0"/>
      <dgm:spPr/>
    </dgm:pt>
    <dgm:pt modelId="{974ED9BD-BC1D-6E43-9378-501F8D9E7491}" type="pres">
      <dgm:prSet presAssocID="{2F365912-DC7F-1440-A046-DD8326A06049}" presName="sibTrans" presStyleLbl="sibTrans1D1" presStyleIdx="1" presStyleCnt="6"/>
      <dgm:spPr/>
    </dgm:pt>
    <dgm:pt modelId="{5A17B6F0-645B-9D4F-B949-CA79E4E0656B}" type="pres">
      <dgm:prSet presAssocID="{AC2081FF-4002-BA40-B444-71B9BFD2696D}" presName="node" presStyleLbl="node1" presStyleIdx="2" presStyleCnt="6">
        <dgm:presLayoutVars>
          <dgm:bulletEnabled val="1"/>
        </dgm:presLayoutVars>
      </dgm:prSet>
      <dgm:spPr/>
    </dgm:pt>
    <dgm:pt modelId="{B0CC797A-067E-394D-8324-A33B714392B0}" type="pres">
      <dgm:prSet presAssocID="{AC2081FF-4002-BA40-B444-71B9BFD2696D}" presName="spNode" presStyleCnt="0"/>
      <dgm:spPr/>
    </dgm:pt>
    <dgm:pt modelId="{D86F7F4C-859B-8340-A95E-5A2D70BCD5E6}" type="pres">
      <dgm:prSet presAssocID="{0BA66B75-C0C1-5E4B-94DF-BB81C14CAAAD}" presName="sibTrans" presStyleLbl="sibTrans1D1" presStyleIdx="2" presStyleCnt="6"/>
      <dgm:spPr/>
    </dgm:pt>
    <dgm:pt modelId="{A1B0701F-8CD0-A84D-A4FB-3453D4AD0232}" type="pres">
      <dgm:prSet presAssocID="{C2B276CC-A667-D74B-9858-DE0E6530355C}" presName="node" presStyleLbl="node1" presStyleIdx="3" presStyleCnt="6" custScaleX="106410" custScaleY="102541">
        <dgm:presLayoutVars>
          <dgm:bulletEnabled val="1"/>
        </dgm:presLayoutVars>
      </dgm:prSet>
      <dgm:spPr/>
    </dgm:pt>
    <dgm:pt modelId="{F46708D9-13F4-C540-8A2A-237D40B5E627}" type="pres">
      <dgm:prSet presAssocID="{C2B276CC-A667-D74B-9858-DE0E6530355C}" presName="spNode" presStyleCnt="0"/>
      <dgm:spPr/>
    </dgm:pt>
    <dgm:pt modelId="{66FCC24A-FC4B-0C4F-B4BE-C98A9074FD7A}" type="pres">
      <dgm:prSet presAssocID="{0101FDC3-925A-E94E-B293-50166AA91407}" presName="sibTrans" presStyleLbl="sibTrans1D1" presStyleIdx="3" presStyleCnt="6"/>
      <dgm:spPr/>
    </dgm:pt>
    <dgm:pt modelId="{F16D1085-E956-9246-A510-F78E7E965C8C}" type="pres">
      <dgm:prSet presAssocID="{ED986B0E-ADA6-B44F-8FF1-07F77D9CCEE8}" presName="node" presStyleLbl="node1" presStyleIdx="4" presStyleCnt="6">
        <dgm:presLayoutVars>
          <dgm:bulletEnabled val="1"/>
        </dgm:presLayoutVars>
      </dgm:prSet>
      <dgm:spPr/>
    </dgm:pt>
    <dgm:pt modelId="{FE58DC2D-A7C1-6B46-829D-FAF73BA9188D}" type="pres">
      <dgm:prSet presAssocID="{ED986B0E-ADA6-B44F-8FF1-07F77D9CCEE8}" presName="spNode" presStyleCnt="0"/>
      <dgm:spPr/>
    </dgm:pt>
    <dgm:pt modelId="{FF4AA179-144A-7A48-B6BF-307D1736E224}" type="pres">
      <dgm:prSet presAssocID="{BB2F2A3A-5917-E44F-B9DB-B3B2A5261E79}" presName="sibTrans" presStyleLbl="sibTrans1D1" presStyleIdx="4" presStyleCnt="6"/>
      <dgm:spPr/>
    </dgm:pt>
    <dgm:pt modelId="{59DADC9A-58F0-7F43-8F94-4EA51618CAD8}" type="pres">
      <dgm:prSet presAssocID="{D488EF89-5D70-0A41-86FD-135D6E88AE5D}" presName="node" presStyleLbl="node1" presStyleIdx="5" presStyleCnt="6">
        <dgm:presLayoutVars>
          <dgm:bulletEnabled val="1"/>
        </dgm:presLayoutVars>
      </dgm:prSet>
      <dgm:spPr/>
    </dgm:pt>
    <dgm:pt modelId="{3BFBE444-592B-6E45-9BC1-A6AE3E805AC6}" type="pres">
      <dgm:prSet presAssocID="{D488EF89-5D70-0A41-86FD-135D6E88AE5D}" presName="spNode" presStyleCnt="0"/>
      <dgm:spPr/>
    </dgm:pt>
    <dgm:pt modelId="{37446957-293B-C74D-A587-E45FAA09C982}" type="pres">
      <dgm:prSet presAssocID="{06ABB8B7-D263-3941-AD3A-0C67368E3E80}" presName="sibTrans" presStyleLbl="sibTrans1D1" presStyleIdx="5" presStyleCnt="6"/>
      <dgm:spPr/>
    </dgm:pt>
  </dgm:ptLst>
  <dgm:cxnLst>
    <dgm:cxn modelId="{927C8A39-E937-E641-AB9B-0089FC01EE96}" type="presOf" srcId="{77C256F6-C04D-D642-9865-9ADF102CE499}" destId="{92951DF9-D84F-5C4D-8787-B0C75A3D8CAF}" srcOrd="0" destOrd="0" presId="urn:microsoft.com/office/officeart/2005/8/layout/cycle6#2"/>
    <dgm:cxn modelId="{3CF72743-8C08-174D-9026-743725852571}" type="presOf" srcId="{D488EF89-5D70-0A41-86FD-135D6E88AE5D}" destId="{59DADC9A-58F0-7F43-8F94-4EA51618CAD8}" srcOrd="0" destOrd="0" presId="urn:microsoft.com/office/officeart/2005/8/layout/cycle6#2"/>
    <dgm:cxn modelId="{99E27D4E-ED32-8E4E-A0B5-1D1722F1E3DF}" srcId="{77C256F6-C04D-D642-9865-9ADF102CE499}" destId="{87C56950-45E9-724D-AACF-F6AFA7EB4F02}" srcOrd="1" destOrd="0" parTransId="{A7B0EE11-D5BB-2248-AE83-6BD86DFB9583}" sibTransId="{2F365912-DC7F-1440-A046-DD8326A06049}"/>
    <dgm:cxn modelId="{B59CEF55-B1E4-204F-AF13-1881D85CB9F0}" srcId="{77C256F6-C04D-D642-9865-9ADF102CE499}" destId="{AC2081FF-4002-BA40-B444-71B9BFD2696D}" srcOrd="2" destOrd="0" parTransId="{58F05B89-5FAD-1346-A798-6B0DA46FF1ED}" sibTransId="{0BA66B75-C0C1-5E4B-94DF-BB81C14CAAAD}"/>
    <dgm:cxn modelId="{F31C3C6E-8543-FC4F-9049-2B207195513C}" srcId="{77C256F6-C04D-D642-9865-9ADF102CE499}" destId="{D488EF89-5D70-0A41-86FD-135D6E88AE5D}" srcOrd="5" destOrd="0" parTransId="{E03B4A03-7B5C-2F40-B018-17398E203A9C}" sibTransId="{06ABB8B7-D263-3941-AD3A-0C67368E3E80}"/>
    <dgm:cxn modelId="{AAF14B72-BF4A-844A-B316-C23263033C04}" srcId="{77C256F6-C04D-D642-9865-9ADF102CE499}" destId="{ED986B0E-ADA6-B44F-8FF1-07F77D9CCEE8}" srcOrd="4" destOrd="0" parTransId="{B731BBB3-D059-714C-8A9C-EC4CD9521FE8}" sibTransId="{BB2F2A3A-5917-E44F-B9DB-B3B2A5261E79}"/>
    <dgm:cxn modelId="{1F810F73-04FB-7548-A4C3-2AA6384E77D1}" type="presOf" srcId="{2F365912-DC7F-1440-A046-DD8326A06049}" destId="{974ED9BD-BC1D-6E43-9378-501F8D9E7491}" srcOrd="0" destOrd="0" presId="urn:microsoft.com/office/officeart/2005/8/layout/cycle6#2"/>
    <dgm:cxn modelId="{C758897B-B2C8-5741-AA2B-56F3E7407967}" type="presOf" srcId="{D7FA9DBF-6DE8-8F4E-B675-F465BB46221B}" destId="{45A985B5-365E-2A4E-B116-AF809A1B1BD6}" srcOrd="0" destOrd="0" presId="urn:microsoft.com/office/officeart/2005/8/layout/cycle6#2"/>
    <dgm:cxn modelId="{05698185-9643-9048-9271-896742B260FC}" type="presOf" srcId="{C2B276CC-A667-D74B-9858-DE0E6530355C}" destId="{A1B0701F-8CD0-A84D-A4FB-3453D4AD0232}" srcOrd="0" destOrd="0" presId="urn:microsoft.com/office/officeart/2005/8/layout/cycle6#2"/>
    <dgm:cxn modelId="{36D2D195-3193-5C4B-88DD-A445EB2AC11F}" type="presOf" srcId="{87C56950-45E9-724D-AACF-F6AFA7EB4F02}" destId="{9DBF8EC0-9B9E-CC40-8464-000ECDB0E28F}" srcOrd="0" destOrd="0" presId="urn:microsoft.com/office/officeart/2005/8/layout/cycle6#2"/>
    <dgm:cxn modelId="{B4C668A9-5BDD-EB48-BFC8-7C1485F580C2}" type="presOf" srcId="{06ABB8B7-D263-3941-AD3A-0C67368E3E80}" destId="{37446957-293B-C74D-A587-E45FAA09C982}" srcOrd="0" destOrd="0" presId="urn:microsoft.com/office/officeart/2005/8/layout/cycle6#2"/>
    <dgm:cxn modelId="{9BD84DB3-37ED-4A49-8320-0336C38968A3}" type="presOf" srcId="{0101FDC3-925A-E94E-B293-50166AA91407}" destId="{66FCC24A-FC4B-0C4F-B4BE-C98A9074FD7A}" srcOrd="0" destOrd="0" presId="urn:microsoft.com/office/officeart/2005/8/layout/cycle6#2"/>
    <dgm:cxn modelId="{8C8AABB4-9414-2B47-BB89-6F97419B5001}" srcId="{77C256F6-C04D-D642-9865-9ADF102CE499}" destId="{C2B276CC-A667-D74B-9858-DE0E6530355C}" srcOrd="3" destOrd="0" parTransId="{A3B5BFAC-976B-E444-BCAC-CF1144DA12D5}" sibTransId="{0101FDC3-925A-E94E-B293-50166AA91407}"/>
    <dgm:cxn modelId="{29EF86D0-D5C8-3A42-8B36-141FE011CC31}" type="presOf" srcId="{ED986B0E-ADA6-B44F-8FF1-07F77D9CCEE8}" destId="{F16D1085-E956-9246-A510-F78E7E965C8C}" srcOrd="0" destOrd="0" presId="urn:microsoft.com/office/officeart/2005/8/layout/cycle6#2"/>
    <dgm:cxn modelId="{3FCBECD4-8CA2-784A-BA82-518934578DBF}" srcId="{77C256F6-C04D-D642-9865-9ADF102CE499}" destId="{D7FA9DBF-6DE8-8F4E-B675-F465BB46221B}" srcOrd="0" destOrd="0" parTransId="{599120FC-D4BC-E04E-87FE-E12B60E7F99C}" sibTransId="{8D1DEF8E-79E0-9640-AED2-B7552651F565}"/>
    <dgm:cxn modelId="{CDBEF9D5-C532-F743-9C78-973A628918B8}" type="presOf" srcId="{8D1DEF8E-79E0-9640-AED2-B7552651F565}" destId="{376FA063-EC1A-D946-A8B9-08A416FD2E19}" srcOrd="0" destOrd="0" presId="urn:microsoft.com/office/officeart/2005/8/layout/cycle6#2"/>
    <dgm:cxn modelId="{541EEFE8-C3EA-BB43-AE8B-3A1EF6FB7294}" type="presOf" srcId="{BB2F2A3A-5917-E44F-B9DB-B3B2A5261E79}" destId="{FF4AA179-144A-7A48-B6BF-307D1736E224}" srcOrd="0" destOrd="0" presId="urn:microsoft.com/office/officeart/2005/8/layout/cycle6#2"/>
    <dgm:cxn modelId="{659BE4EA-055A-5641-92F3-F3FF6269FD70}" type="presOf" srcId="{0BA66B75-C0C1-5E4B-94DF-BB81C14CAAAD}" destId="{D86F7F4C-859B-8340-A95E-5A2D70BCD5E6}" srcOrd="0" destOrd="0" presId="urn:microsoft.com/office/officeart/2005/8/layout/cycle6#2"/>
    <dgm:cxn modelId="{374088EE-4BA3-CB48-A8EA-AF82E65A77CB}" type="presOf" srcId="{AC2081FF-4002-BA40-B444-71B9BFD2696D}" destId="{5A17B6F0-645B-9D4F-B949-CA79E4E0656B}" srcOrd="0" destOrd="0" presId="urn:microsoft.com/office/officeart/2005/8/layout/cycle6#2"/>
    <dgm:cxn modelId="{F0AEB8FF-2932-1E48-BE02-F99E37E7F922}" type="presParOf" srcId="{92951DF9-D84F-5C4D-8787-B0C75A3D8CAF}" destId="{45A985B5-365E-2A4E-B116-AF809A1B1BD6}" srcOrd="0" destOrd="0" presId="urn:microsoft.com/office/officeart/2005/8/layout/cycle6#2"/>
    <dgm:cxn modelId="{F7319753-CEDB-4C40-AD2C-236ECDB71806}" type="presParOf" srcId="{92951DF9-D84F-5C4D-8787-B0C75A3D8CAF}" destId="{427CDB9C-B112-5148-9B13-A32C865CA15F}" srcOrd="1" destOrd="0" presId="urn:microsoft.com/office/officeart/2005/8/layout/cycle6#2"/>
    <dgm:cxn modelId="{20611803-3DC4-2F4D-A70B-D904308231E2}" type="presParOf" srcId="{92951DF9-D84F-5C4D-8787-B0C75A3D8CAF}" destId="{376FA063-EC1A-D946-A8B9-08A416FD2E19}" srcOrd="2" destOrd="0" presId="urn:microsoft.com/office/officeart/2005/8/layout/cycle6#2"/>
    <dgm:cxn modelId="{E9DDFEE1-655D-FC4C-8600-6035F83AE4E4}" type="presParOf" srcId="{92951DF9-D84F-5C4D-8787-B0C75A3D8CAF}" destId="{9DBF8EC0-9B9E-CC40-8464-000ECDB0E28F}" srcOrd="3" destOrd="0" presId="urn:microsoft.com/office/officeart/2005/8/layout/cycle6#2"/>
    <dgm:cxn modelId="{9D2579F8-0DCE-9B45-B643-D889DEDD8C79}" type="presParOf" srcId="{92951DF9-D84F-5C4D-8787-B0C75A3D8CAF}" destId="{41BA0378-A425-8949-9B25-8E6C7345E4CE}" srcOrd="4" destOrd="0" presId="urn:microsoft.com/office/officeart/2005/8/layout/cycle6#2"/>
    <dgm:cxn modelId="{C49830AC-B79E-A247-A083-D5375BE6A85E}" type="presParOf" srcId="{92951DF9-D84F-5C4D-8787-B0C75A3D8CAF}" destId="{974ED9BD-BC1D-6E43-9378-501F8D9E7491}" srcOrd="5" destOrd="0" presId="urn:microsoft.com/office/officeart/2005/8/layout/cycle6#2"/>
    <dgm:cxn modelId="{65A51BBD-EAC4-6D41-A722-CF2FA333679A}" type="presParOf" srcId="{92951DF9-D84F-5C4D-8787-B0C75A3D8CAF}" destId="{5A17B6F0-645B-9D4F-B949-CA79E4E0656B}" srcOrd="6" destOrd="0" presId="urn:microsoft.com/office/officeart/2005/8/layout/cycle6#2"/>
    <dgm:cxn modelId="{B534FCD4-5132-6249-AE03-CE8768150E6D}" type="presParOf" srcId="{92951DF9-D84F-5C4D-8787-B0C75A3D8CAF}" destId="{B0CC797A-067E-394D-8324-A33B714392B0}" srcOrd="7" destOrd="0" presId="urn:microsoft.com/office/officeart/2005/8/layout/cycle6#2"/>
    <dgm:cxn modelId="{8B8ACD7B-3F13-6D4A-8AE6-D2C514220BA5}" type="presParOf" srcId="{92951DF9-D84F-5C4D-8787-B0C75A3D8CAF}" destId="{D86F7F4C-859B-8340-A95E-5A2D70BCD5E6}" srcOrd="8" destOrd="0" presId="urn:microsoft.com/office/officeart/2005/8/layout/cycle6#2"/>
    <dgm:cxn modelId="{3AB94B76-DBF6-7E4B-A435-5E5FB247F1D0}" type="presParOf" srcId="{92951DF9-D84F-5C4D-8787-B0C75A3D8CAF}" destId="{A1B0701F-8CD0-A84D-A4FB-3453D4AD0232}" srcOrd="9" destOrd="0" presId="urn:microsoft.com/office/officeart/2005/8/layout/cycle6#2"/>
    <dgm:cxn modelId="{37671A6A-AD0A-6B49-B009-657790A30D12}" type="presParOf" srcId="{92951DF9-D84F-5C4D-8787-B0C75A3D8CAF}" destId="{F46708D9-13F4-C540-8A2A-237D40B5E627}" srcOrd="10" destOrd="0" presId="urn:microsoft.com/office/officeart/2005/8/layout/cycle6#2"/>
    <dgm:cxn modelId="{10D797B4-FA4F-5740-8A72-64D3E03D4158}" type="presParOf" srcId="{92951DF9-D84F-5C4D-8787-B0C75A3D8CAF}" destId="{66FCC24A-FC4B-0C4F-B4BE-C98A9074FD7A}" srcOrd="11" destOrd="0" presId="urn:microsoft.com/office/officeart/2005/8/layout/cycle6#2"/>
    <dgm:cxn modelId="{B61F77C4-022A-8A43-8E21-7DA79C9B0C00}" type="presParOf" srcId="{92951DF9-D84F-5C4D-8787-B0C75A3D8CAF}" destId="{F16D1085-E956-9246-A510-F78E7E965C8C}" srcOrd="12" destOrd="0" presId="urn:microsoft.com/office/officeart/2005/8/layout/cycle6#2"/>
    <dgm:cxn modelId="{7E4E9B8C-B3A8-1340-8E39-7610F4DBC7A1}" type="presParOf" srcId="{92951DF9-D84F-5C4D-8787-B0C75A3D8CAF}" destId="{FE58DC2D-A7C1-6B46-829D-FAF73BA9188D}" srcOrd="13" destOrd="0" presId="urn:microsoft.com/office/officeart/2005/8/layout/cycle6#2"/>
    <dgm:cxn modelId="{ACBC52E0-274A-A442-A739-0F7D4B9776EB}" type="presParOf" srcId="{92951DF9-D84F-5C4D-8787-B0C75A3D8CAF}" destId="{FF4AA179-144A-7A48-B6BF-307D1736E224}" srcOrd="14" destOrd="0" presId="urn:microsoft.com/office/officeart/2005/8/layout/cycle6#2"/>
    <dgm:cxn modelId="{2DCF37CF-CA5B-F941-8363-FD3811B83D50}" type="presParOf" srcId="{92951DF9-D84F-5C4D-8787-B0C75A3D8CAF}" destId="{59DADC9A-58F0-7F43-8F94-4EA51618CAD8}" srcOrd="15" destOrd="0" presId="urn:microsoft.com/office/officeart/2005/8/layout/cycle6#2"/>
    <dgm:cxn modelId="{893893D3-EFDF-6440-985C-9F67A28F8B41}" type="presParOf" srcId="{92951DF9-D84F-5C4D-8787-B0C75A3D8CAF}" destId="{3BFBE444-592B-6E45-9BC1-A6AE3E805AC6}" srcOrd="16" destOrd="0" presId="urn:microsoft.com/office/officeart/2005/8/layout/cycle6#2"/>
    <dgm:cxn modelId="{E13302DF-AF79-254D-8DC3-F17F4D169DB1}" type="presParOf" srcId="{92951DF9-D84F-5C4D-8787-B0C75A3D8CAF}" destId="{37446957-293B-C74D-A587-E45FAA09C982}" srcOrd="17" destOrd="0" presId="urn:microsoft.com/office/officeart/2005/8/layout/cycle6#2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B967E-A6BD-5C48-851B-EE34FB7E15A9}">
      <dsp:nvSpPr>
        <dsp:cNvPr id="0" name=""/>
        <dsp:cNvSpPr/>
      </dsp:nvSpPr>
      <dsp:spPr>
        <a:xfrm>
          <a:off x="5256" y="467927"/>
          <a:ext cx="2389969" cy="141621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参与项目</a:t>
          </a:r>
        </a:p>
      </dsp:txBody>
      <dsp:txXfrm>
        <a:off x="5256" y="467927"/>
        <a:ext cx="2389969" cy="944140"/>
      </dsp:txXfrm>
    </dsp:sp>
    <dsp:sp modelId="{32B7CED7-7A36-F84F-9E7A-EF940B9FE266}">
      <dsp:nvSpPr>
        <dsp:cNvPr id="0" name=""/>
        <dsp:cNvSpPr/>
      </dsp:nvSpPr>
      <dsp:spPr>
        <a:xfrm>
          <a:off x="494768" y="1412067"/>
          <a:ext cx="2389969" cy="184140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仓集批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OSS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保存试算结果，平均减少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30s+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合波耗时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output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下线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迁移功能点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endParaRPr lang="zh-CN" altLang="en-US" sz="1200" kern="1200" dirty="0">
            <a:solidFill>
              <a:srgbClr val="00B0F0"/>
            </a:solidFill>
            <a:latin typeface="Helvetica Light"/>
            <a:ea typeface="Helvetica Light"/>
            <a:cs typeface="Helvetica Ligh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物流数据中心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-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出库单接入</a:t>
          </a:r>
        </a:p>
      </dsp:txBody>
      <dsp:txXfrm>
        <a:off x="548701" y="1466000"/>
        <a:ext cx="2282103" cy="1733534"/>
      </dsp:txXfrm>
    </dsp:sp>
    <dsp:sp modelId="{F8B885C7-0D9E-F84B-84F8-77BC9449F1F3}">
      <dsp:nvSpPr>
        <dsp:cNvPr id="0" name=""/>
        <dsp:cNvSpPr/>
      </dsp:nvSpPr>
      <dsp:spPr>
        <a:xfrm>
          <a:off x="2757537" y="642480"/>
          <a:ext cx="768098" cy="595033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2757537" y="761487"/>
        <a:ext cx="589588" cy="357019"/>
      </dsp:txXfrm>
    </dsp:sp>
    <dsp:sp modelId="{1BC1C1C2-F639-0C4D-B906-34E4814F84FC}">
      <dsp:nvSpPr>
        <dsp:cNvPr id="0" name=""/>
        <dsp:cNvSpPr/>
      </dsp:nvSpPr>
      <dsp:spPr>
        <a:xfrm>
          <a:off x="3844469" y="467927"/>
          <a:ext cx="2389969" cy="141621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稳定性</a:t>
          </a:r>
        </a:p>
      </dsp:txBody>
      <dsp:txXfrm>
        <a:off x="3844469" y="467927"/>
        <a:ext cx="2389969" cy="944140"/>
      </dsp:txXfrm>
    </dsp:sp>
    <dsp:sp modelId="{DA07D58F-7A28-4847-9B18-57B00EE48E74}">
      <dsp:nvSpPr>
        <dsp:cNvPr id="0" name=""/>
        <dsp:cNvSpPr/>
      </dsp:nvSpPr>
      <dsp:spPr>
        <a:xfrm>
          <a:off x="4333981" y="1412067"/>
          <a:ext cx="2389969" cy="184140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页面查询、导出零慢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SQL</a:t>
          </a:r>
          <a:endParaRPr lang="zh-CN" altLang="en-US" sz="1200" kern="1200" dirty="0">
            <a:solidFill>
              <a:srgbClr val="00B0F0"/>
            </a:solidFill>
            <a:latin typeface="Helvetica Light"/>
            <a:ea typeface="Helvetica Light"/>
            <a:cs typeface="Helvetica Ligh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工具、答疑机器人维护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慢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SQL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优化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Metrics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稳定性保障，顺利度过双十一、双十二</a:t>
          </a:r>
        </a:p>
      </dsp:txBody>
      <dsp:txXfrm>
        <a:off x="4387914" y="1466000"/>
        <a:ext cx="2282103" cy="1733534"/>
      </dsp:txXfrm>
    </dsp:sp>
    <dsp:sp modelId="{3BE666CE-FE5C-5C49-B2B4-8F872FE4C7D3}">
      <dsp:nvSpPr>
        <dsp:cNvPr id="0" name=""/>
        <dsp:cNvSpPr/>
      </dsp:nvSpPr>
      <dsp:spPr>
        <a:xfrm>
          <a:off x="6596750" y="642480"/>
          <a:ext cx="768098" cy="595033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596750" y="761487"/>
        <a:ext cx="589588" cy="357019"/>
      </dsp:txXfrm>
    </dsp:sp>
    <dsp:sp modelId="{838F9E86-BB5B-CB41-B533-AA99224F6E1B}">
      <dsp:nvSpPr>
        <dsp:cNvPr id="0" name=""/>
        <dsp:cNvSpPr/>
      </dsp:nvSpPr>
      <dsp:spPr>
        <a:xfrm>
          <a:off x="7683682" y="467927"/>
          <a:ext cx="2389969" cy="141621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solidFill>
                <a:srgbClr val="FF0000"/>
              </a:solidFill>
            </a:rPr>
            <a:t>数据开发</a:t>
          </a:r>
        </a:p>
      </dsp:txBody>
      <dsp:txXfrm>
        <a:off x="7683682" y="467927"/>
        <a:ext cx="2389969" cy="944140"/>
      </dsp:txXfrm>
    </dsp:sp>
    <dsp:sp modelId="{EDC53D67-92DB-6840-BBD1-7C5E87ED882C}">
      <dsp:nvSpPr>
        <dsp:cNvPr id="0" name=""/>
        <dsp:cNvSpPr/>
      </dsp:nvSpPr>
      <dsp:spPr>
        <a:xfrm>
          <a:off x="8173194" y="1412067"/>
          <a:ext cx="2389969" cy="184140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B0F0"/>
              </a:solidFill>
            </a:rPr>
            <a:t>Metrics</a:t>
          </a:r>
          <a:r>
            <a:rPr lang="zh-CN" altLang="en-US" sz="1200" kern="1200" dirty="0">
              <a:solidFill>
                <a:srgbClr val="00B0F0"/>
              </a:solidFill>
            </a:rPr>
            <a:t>平台对接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</a:rPr>
            <a:t>多</a:t>
          </a:r>
          <a:r>
            <a:rPr lang="en-US" altLang="zh-CN" sz="1200" kern="1200" dirty="0">
              <a:solidFill>
                <a:srgbClr val="00B0F0"/>
              </a:solidFill>
            </a:rPr>
            <a:t>ADB</a:t>
          </a:r>
          <a:r>
            <a:rPr lang="zh-CN" altLang="en-US" sz="1200" kern="1200" dirty="0">
              <a:solidFill>
                <a:srgbClr val="00B0F0"/>
              </a:solidFill>
            </a:rPr>
            <a:t>数据库（</a:t>
          </a:r>
          <a:r>
            <a:rPr lang="en-US" altLang="zh-CN" sz="1200" kern="1200" dirty="0">
              <a:solidFill>
                <a:srgbClr val="00B0F0"/>
              </a:solidFill>
            </a:rPr>
            <a:t>3+</a:t>
          </a:r>
          <a:r>
            <a:rPr lang="zh-CN" altLang="en-US" sz="1200" kern="1200" dirty="0">
              <a:solidFill>
                <a:srgbClr val="00B0F0"/>
              </a:solidFill>
            </a:rPr>
            <a:t>）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</a:rPr>
            <a:t>数据追踪、虚拟列</a:t>
          </a:r>
          <a:r>
            <a:rPr lang="en-US" altLang="zh-CN" sz="1200" kern="1200" dirty="0">
              <a:solidFill>
                <a:srgbClr val="00B0F0"/>
              </a:solidFill>
            </a:rPr>
            <a:t>/</a:t>
          </a:r>
          <a:r>
            <a:rPr lang="zh-CN" altLang="en-US" sz="1200" kern="1200" dirty="0">
              <a:solidFill>
                <a:srgbClr val="00B0F0"/>
              </a:solidFill>
            </a:rPr>
            <a:t>虚拟表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数盒、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U+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构建页面（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）</a:t>
          </a:r>
          <a:endParaRPr lang="zh-CN" altLang="en-US" sz="1200" kern="1200" dirty="0">
            <a:solidFill>
              <a:srgbClr val="00B0F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预计减少前端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工作人日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kern="1200" dirty="0">
            <a:solidFill>
              <a:srgbClr val="00B0F0"/>
            </a:solidFill>
          </a:endParaRPr>
        </a:p>
      </dsp:txBody>
      <dsp:txXfrm>
        <a:off x="8227127" y="1466000"/>
        <a:ext cx="2282103" cy="1733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D731C-3774-4D4E-A612-19686AF85E9C}">
      <dsp:nvSpPr>
        <dsp:cNvPr id="0" name=""/>
        <dsp:cNvSpPr/>
      </dsp:nvSpPr>
      <dsp:spPr>
        <a:xfrm>
          <a:off x="1124139" y="891"/>
          <a:ext cx="896854" cy="58295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新增数据</a:t>
          </a:r>
        </a:p>
      </dsp:txBody>
      <dsp:txXfrm>
        <a:off x="1152597" y="29349"/>
        <a:ext cx="839938" cy="526039"/>
      </dsp:txXfrm>
    </dsp:sp>
    <dsp:sp modelId="{824EAF04-3B00-6544-AC2F-54CB1E77AA00}">
      <dsp:nvSpPr>
        <dsp:cNvPr id="0" name=""/>
        <dsp:cNvSpPr/>
      </dsp:nvSpPr>
      <dsp:spPr>
        <a:xfrm>
          <a:off x="608719" y="292369"/>
          <a:ext cx="1927694" cy="1927694"/>
        </a:xfrm>
        <a:custGeom>
          <a:avLst/>
          <a:gdLst/>
          <a:ahLst/>
          <a:cxnLst/>
          <a:rect l="0" t="0" r="0" b="0"/>
          <a:pathLst>
            <a:path>
              <a:moveTo>
                <a:pt x="1418746" y="114101"/>
              </a:moveTo>
              <a:arcTo wR="963847" hR="963847" stAng="17889702" swAng="2628021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4B4FD-83C0-5F4C-A583-9831C6C7F9BE}">
      <dsp:nvSpPr>
        <dsp:cNvPr id="0" name=""/>
        <dsp:cNvSpPr/>
      </dsp:nvSpPr>
      <dsp:spPr>
        <a:xfrm>
          <a:off x="2087987" y="964739"/>
          <a:ext cx="896854" cy="58295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精卫同步</a:t>
          </a:r>
        </a:p>
      </dsp:txBody>
      <dsp:txXfrm>
        <a:off x="2116445" y="993197"/>
        <a:ext cx="839938" cy="526039"/>
      </dsp:txXfrm>
    </dsp:sp>
    <dsp:sp modelId="{9C97ADF1-C40E-E749-9421-22FCD3FBDCDD}">
      <dsp:nvSpPr>
        <dsp:cNvPr id="0" name=""/>
        <dsp:cNvSpPr/>
      </dsp:nvSpPr>
      <dsp:spPr>
        <a:xfrm>
          <a:off x="608719" y="292369"/>
          <a:ext cx="1927694" cy="1927694"/>
        </a:xfrm>
        <a:custGeom>
          <a:avLst/>
          <a:gdLst/>
          <a:ahLst/>
          <a:cxnLst/>
          <a:rect l="0" t="0" r="0" b="0"/>
          <a:pathLst>
            <a:path>
              <a:moveTo>
                <a:pt x="1880323" y="1262299"/>
              </a:moveTo>
              <a:arcTo wR="963847" hR="963847" stAng="1082276" swAng="2628021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67410-BF56-6E46-8713-BF9C9845D467}">
      <dsp:nvSpPr>
        <dsp:cNvPr id="0" name=""/>
        <dsp:cNvSpPr/>
      </dsp:nvSpPr>
      <dsp:spPr>
        <a:xfrm>
          <a:off x="1124139" y="1928586"/>
          <a:ext cx="896854" cy="58295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ADB</a:t>
          </a:r>
          <a:r>
            <a:rPr lang="zh-CN" altLang="en-US" sz="1400" kern="1200" dirty="0"/>
            <a:t>存储</a:t>
          </a:r>
        </a:p>
      </dsp:txBody>
      <dsp:txXfrm>
        <a:off x="1152597" y="1957044"/>
        <a:ext cx="839938" cy="526039"/>
      </dsp:txXfrm>
    </dsp:sp>
    <dsp:sp modelId="{5B0F7FA5-4760-4E4D-A531-E276B91665AD}">
      <dsp:nvSpPr>
        <dsp:cNvPr id="0" name=""/>
        <dsp:cNvSpPr/>
      </dsp:nvSpPr>
      <dsp:spPr>
        <a:xfrm>
          <a:off x="608719" y="292369"/>
          <a:ext cx="1927694" cy="1927694"/>
        </a:xfrm>
        <a:custGeom>
          <a:avLst/>
          <a:gdLst/>
          <a:ahLst/>
          <a:cxnLst/>
          <a:rect l="0" t="0" r="0" b="0"/>
          <a:pathLst>
            <a:path>
              <a:moveTo>
                <a:pt x="508948" y="1813593"/>
              </a:moveTo>
              <a:arcTo wR="963847" hR="963847" stAng="7089702" swAng="2628021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triangle"/>
          <a:tail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6F646-BA16-144C-B3CD-2C5C32200003}">
      <dsp:nvSpPr>
        <dsp:cNvPr id="0" name=""/>
        <dsp:cNvSpPr/>
      </dsp:nvSpPr>
      <dsp:spPr>
        <a:xfrm>
          <a:off x="160292" y="964739"/>
          <a:ext cx="896854" cy="58295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查询</a:t>
          </a:r>
        </a:p>
      </dsp:txBody>
      <dsp:txXfrm>
        <a:off x="188750" y="993197"/>
        <a:ext cx="839938" cy="526039"/>
      </dsp:txXfrm>
    </dsp:sp>
    <dsp:sp modelId="{DFAA2E36-74D2-B34E-8A03-46CB303954B4}">
      <dsp:nvSpPr>
        <dsp:cNvPr id="0" name=""/>
        <dsp:cNvSpPr/>
      </dsp:nvSpPr>
      <dsp:spPr>
        <a:xfrm>
          <a:off x="608719" y="292369"/>
          <a:ext cx="1927694" cy="1927694"/>
        </a:xfrm>
        <a:custGeom>
          <a:avLst/>
          <a:gdLst/>
          <a:ahLst/>
          <a:cxnLst/>
          <a:rect l="0" t="0" r="0" b="0"/>
          <a:pathLst>
            <a:path>
              <a:moveTo>
                <a:pt x="47371" y="665395"/>
              </a:moveTo>
              <a:arcTo wR="963847" hR="963847" stAng="11882276" swAng="2628021"/>
            </a:path>
          </a:pathLst>
        </a:custGeom>
        <a:noFill/>
        <a:ln w="9525" cap="flat" cmpd="sng" algn="ctr">
          <a:noFill/>
          <a:prstDash val="solid"/>
          <a:head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985B5-365E-2A4E-B116-AF809A1B1BD6}">
      <dsp:nvSpPr>
        <dsp:cNvPr id="0" name=""/>
        <dsp:cNvSpPr/>
      </dsp:nvSpPr>
      <dsp:spPr>
        <a:xfrm>
          <a:off x="1800211" y="-2456"/>
          <a:ext cx="887505" cy="57687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新增数据</a:t>
          </a:r>
        </a:p>
      </dsp:txBody>
      <dsp:txXfrm>
        <a:off x="1828372" y="25705"/>
        <a:ext cx="831183" cy="520556"/>
      </dsp:txXfrm>
    </dsp:sp>
    <dsp:sp modelId="{376FA063-EC1A-D946-A8B9-08A416FD2E19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1807810" y="76497"/>
              </a:moveTo>
              <a:arcTo wR="1358393" hR="1358393" stAng="17359202" swAng="1500090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F8EC0-9B9E-CC40-8464-000ECDB0E28F}">
      <dsp:nvSpPr>
        <dsp:cNvPr id="0" name=""/>
        <dsp:cNvSpPr/>
      </dsp:nvSpPr>
      <dsp:spPr>
        <a:xfrm>
          <a:off x="2976614" y="676740"/>
          <a:ext cx="887505" cy="57687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精卫同步</a:t>
          </a:r>
        </a:p>
      </dsp:txBody>
      <dsp:txXfrm>
        <a:off x="3004775" y="704901"/>
        <a:ext cx="831183" cy="520556"/>
      </dsp:txXfrm>
    </dsp:sp>
    <dsp:sp modelId="{974ED9BD-BC1D-6E43-9378-501F8D9E7491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2661597" y="975127"/>
              </a:moveTo>
              <a:arcTo wR="1358393" hR="1358393" stAng="20616698" swAng="1966605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7B6F0-645B-9D4F-B949-CA79E4E0656B}">
      <dsp:nvSpPr>
        <dsp:cNvPr id="0" name=""/>
        <dsp:cNvSpPr/>
      </dsp:nvSpPr>
      <dsp:spPr>
        <a:xfrm>
          <a:off x="2976614" y="2035134"/>
          <a:ext cx="887505" cy="576878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数据加工</a:t>
          </a:r>
        </a:p>
      </dsp:txBody>
      <dsp:txXfrm>
        <a:off x="3004775" y="2063295"/>
        <a:ext cx="831183" cy="520556"/>
      </dsp:txXfrm>
    </dsp:sp>
    <dsp:sp modelId="{D86F7F4C-859B-8340-A95E-5A2D70BCD5E6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2307693" y="2330023"/>
              </a:moveTo>
              <a:arcTo wR="1358393" hR="1358393" stAng="2739961" swAng="1425119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 w="sm" len="me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0701F-8CD0-A84D-A4FB-3453D4AD0232}">
      <dsp:nvSpPr>
        <dsp:cNvPr id="0" name=""/>
        <dsp:cNvSpPr/>
      </dsp:nvSpPr>
      <dsp:spPr>
        <a:xfrm>
          <a:off x="1771766" y="2707002"/>
          <a:ext cx="944394" cy="591536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多</a:t>
          </a:r>
          <a:r>
            <a:rPr lang="en-US" altLang="zh-CN" sz="1200" kern="1200" dirty="0">
              <a:solidFill>
                <a:schemeClr val="tx1"/>
              </a:solidFill>
            </a:rPr>
            <a:t>ADB</a:t>
          </a:r>
          <a:r>
            <a:rPr lang="zh-CN" altLang="en-US" sz="1200" kern="1200" dirty="0">
              <a:solidFill>
                <a:schemeClr val="tx1"/>
              </a:solidFill>
            </a:rPr>
            <a:t>存储</a:t>
          </a:r>
        </a:p>
      </dsp:txBody>
      <dsp:txXfrm>
        <a:off x="1800642" y="2735878"/>
        <a:ext cx="886642" cy="533784"/>
      </dsp:txXfrm>
    </dsp:sp>
    <dsp:sp modelId="{66FCC24A-FC4B-0C4F-B4BE-C98A9074FD7A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880853" y="2630081"/>
              </a:moveTo>
              <a:arcTo wR="1358393" hR="1358393" stAng="6634920" swAng="1425119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triangle" w="sm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D1085-E956-9246-A510-F78E7E965C8C}">
      <dsp:nvSpPr>
        <dsp:cNvPr id="0" name=""/>
        <dsp:cNvSpPr/>
      </dsp:nvSpPr>
      <dsp:spPr>
        <a:xfrm>
          <a:off x="623807" y="2035134"/>
          <a:ext cx="887505" cy="576878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熔断判断</a:t>
          </a:r>
        </a:p>
      </dsp:txBody>
      <dsp:txXfrm>
        <a:off x="651968" y="2063295"/>
        <a:ext cx="831183" cy="520556"/>
      </dsp:txXfrm>
    </dsp:sp>
    <dsp:sp modelId="{FF4AA179-144A-7A48-B6BF-307D1736E224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55189" y="1741660"/>
              </a:moveTo>
              <a:arcTo wR="1358393" hR="1358393" stAng="9816698" swAng="1966605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ADC9A-58F0-7F43-8F94-4EA51618CAD8}">
      <dsp:nvSpPr>
        <dsp:cNvPr id="0" name=""/>
        <dsp:cNvSpPr/>
      </dsp:nvSpPr>
      <dsp:spPr>
        <a:xfrm>
          <a:off x="623807" y="676740"/>
          <a:ext cx="887505" cy="57687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查询</a:t>
          </a:r>
        </a:p>
      </dsp:txBody>
      <dsp:txXfrm>
        <a:off x="651968" y="704901"/>
        <a:ext cx="831183" cy="520556"/>
      </dsp:txXfrm>
    </dsp:sp>
    <dsp:sp modelId="{37446957-293B-C74D-A587-E45FAA09C982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409305" y="386557"/>
              </a:moveTo>
              <a:arcTo wR="1358393" hR="1358393" stAng="13540708" swAng="1500090"/>
            </a:path>
          </a:pathLst>
        </a:custGeom>
        <a:noFill/>
        <a:ln w="9525" cap="flat" cmpd="sng" algn="ctr">
          <a:noFill/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#2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24E5-A834-C646-81FC-F44D2F3B2453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5331-30F3-6841-9077-8341414BC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5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先说数据开发要解决的问题</a:t>
            </a:r>
            <a:endParaRPr kumimoji="1" lang="en-US" altLang="zh-CN" dirty="0"/>
          </a:p>
          <a:p>
            <a:r>
              <a:rPr kumimoji="1" lang="zh-CN" altLang="en-US" dirty="0"/>
              <a:t>举例：问题点举出具体场景。、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难点；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18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rgbClr val="00B0F0"/>
                </a:solidFill>
              </a:rPr>
              <a:t>2.0</a:t>
            </a:r>
            <a:r>
              <a:rPr kumimoji="1" lang="zh-CN" altLang="en-US" dirty="0">
                <a:solidFill>
                  <a:srgbClr val="00B0F0"/>
                </a:solidFill>
              </a:rPr>
              <a:t>核心功能点说明。。。。。问题、思考、方案。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能衔接上面 启个标题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61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上面几页说的都是数据的改造，</a:t>
            </a:r>
            <a:endParaRPr kumimoji="1" lang="en-US" altLang="zh-CN" dirty="0"/>
          </a:p>
          <a:p>
            <a:r>
              <a:rPr kumimoji="1" lang="zh-CN" altLang="en-US" dirty="0"/>
              <a:t>后面我们为了解决什么问题，做了什么事情。</a:t>
            </a:r>
            <a:endParaRPr kumimoji="1" lang="en-US" altLang="zh-CN" dirty="0"/>
          </a:p>
          <a:p>
            <a:r>
              <a:rPr kumimoji="1" lang="zh-CN" altLang="en-US" dirty="0"/>
              <a:t>我们只做了左边，右边痛点。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为什么困难，取数易用性</a:t>
            </a:r>
            <a:endParaRPr lang="en-US" altLang="zh-CN" sz="1200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物流数据中心的概况，突出自己做的重点。</a:t>
            </a:r>
          </a:p>
          <a:p>
            <a:r>
              <a:rPr kumimoji="1" lang="zh-CN" altLang="en-US" dirty="0"/>
              <a:t>背景概述。</a:t>
            </a:r>
            <a:endParaRPr kumimoji="1" lang="en-US" altLang="zh-CN" dirty="0"/>
          </a:p>
          <a:p>
            <a:r>
              <a:rPr kumimoji="1" lang="zh-CN" altLang="en-US" dirty="0"/>
              <a:t>自己做的标出颜色。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出库的全网物流时效价值和地位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262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原来多少报表、现在多少报表、多少指标</a:t>
            </a: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运营什么角度的分析。从另外的角度分析。</a:t>
            </a: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数据反馈不及时。原来不能多角度描述进度。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指标的价值要体现出来。</a:t>
            </a: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r>
              <a:rPr lang="en-US" altLang="zh-CN" sz="1600" dirty="0">
                <a:latin typeface="Microsoft YaHei"/>
                <a:ea typeface="Microsoft YaHei"/>
                <a:cs typeface="Microsoft YaHei"/>
                <a:sym typeface="Microsoft YaHei"/>
              </a:rPr>
              <a:t>1.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离线数据和实时数据对比。</a:t>
            </a:r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r>
              <a:rPr lang="en-US" altLang="zh-CN" sz="1600" dirty="0">
                <a:latin typeface="Microsoft YaHei"/>
                <a:ea typeface="Microsoft YaHei"/>
                <a:cs typeface="Microsoft YaHei"/>
                <a:sym typeface="Microsoft YaHei"/>
              </a:rPr>
              <a:t>2: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分行。不要用形容词</a:t>
            </a:r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：具体。</a:t>
            </a:r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r>
              <a:rPr lang="en-US" altLang="zh-CN" sz="1600" dirty="0"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：业务数据使用迫切，多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仓数据分散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不集中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，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数据使用困难问题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问题</a:t>
            </a:r>
            <a:r>
              <a:rPr lang="en-US" altLang="zh-CN" sz="1600" dirty="0">
                <a:latin typeface="Microsoft YaHei"/>
                <a:ea typeface="Microsoft YaHei"/>
                <a:cs typeface="Microsoft YaHei"/>
                <a:sym typeface="Microsoft YaHei"/>
              </a:rPr>
              <a:t>-&gt;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解决</a:t>
            </a:r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endParaRPr kumimoji="0" lang="zh-CN" altLang="en-US" sz="160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248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db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metics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odps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稳定性：索引，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，降级、兜底</a:t>
            </a:r>
            <a:endParaRPr kumimoji="1" lang="en-US" altLang="zh-CN" dirty="0"/>
          </a:p>
          <a:p>
            <a:r>
              <a:rPr kumimoji="1" lang="zh-CN" altLang="en-US" dirty="0"/>
              <a:t>大数据导出</a:t>
            </a:r>
            <a:endParaRPr kumimoji="1" lang="en-US" altLang="zh-CN" dirty="0"/>
          </a:p>
          <a:p>
            <a:r>
              <a:rPr kumimoji="1" lang="zh-CN" altLang="en-US" dirty="0"/>
              <a:t>数据校验</a:t>
            </a:r>
            <a:endParaRPr kumimoji="1" lang="en-US" altLang="zh-CN" dirty="0"/>
          </a:p>
          <a:p>
            <a:r>
              <a:rPr kumimoji="1" lang="en-US" altLang="zh-CN" dirty="0" err="1"/>
              <a:t>sql</a:t>
            </a:r>
            <a:r>
              <a:rPr kumimoji="1" lang="zh-CN" altLang="en-US" dirty="0"/>
              <a:t>兜底：</a:t>
            </a:r>
            <a:r>
              <a:rPr kumimoji="1" lang="en-US" altLang="zh-CN" dirty="0" err="1"/>
              <a:t>db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metics</a:t>
            </a:r>
            <a:endParaRPr kumimoji="1" lang="en-US" altLang="zh-CN" dirty="0"/>
          </a:p>
          <a:p>
            <a:r>
              <a:rPr kumimoji="1" lang="zh-CN" altLang="en-US" dirty="0"/>
              <a:t>界面：数盒，</a:t>
            </a:r>
            <a:r>
              <a:rPr kumimoji="1" lang="en-US" altLang="zh-CN" dirty="0"/>
              <a:t>u+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29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db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metics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odps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稳定性：索引，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，降级、兜底</a:t>
            </a:r>
            <a:endParaRPr kumimoji="1" lang="en-US" altLang="zh-CN" dirty="0"/>
          </a:p>
          <a:p>
            <a:r>
              <a:rPr kumimoji="1" lang="zh-CN" altLang="en-US" dirty="0"/>
              <a:t>大数据导出</a:t>
            </a:r>
            <a:endParaRPr kumimoji="1" lang="en-US" altLang="zh-CN" dirty="0"/>
          </a:p>
          <a:p>
            <a:r>
              <a:rPr kumimoji="1" lang="zh-CN" altLang="en-US" dirty="0"/>
              <a:t>数据校验</a:t>
            </a:r>
            <a:endParaRPr kumimoji="1" lang="en-US" altLang="zh-CN" dirty="0"/>
          </a:p>
          <a:p>
            <a:r>
              <a:rPr kumimoji="1" lang="en-US" altLang="zh-CN" dirty="0" err="1"/>
              <a:t>sql</a:t>
            </a:r>
            <a:r>
              <a:rPr kumimoji="1" lang="zh-CN" altLang="en-US" dirty="0"/>
              <a:t>兜底：</a:t>
            </a:r>
            <a:r>
              <a:rPr kumimoji="1" lang="en-US" altLang="zh-CN" dirty="0" err="1"/>
              <a:t>db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metics</a:t>
            </a:r>
            <a:endParaRPr kumimoji="1" lang="en-US" altLang="zh-CN" dirty="0"/>
          </a:p>
          <a:p>
            <a:r>
              <a:rPr kumimoji="1" lang="zh-CN" altLang="en-US" dirty="0"/>
              <a:t>界面：数盒，</a:t>
            </a:r>
            <a:r>
              <a:rPr kumimoji="1" lang="en-US" altLang="zh-CN" dirty="0"/>
              <a:t>u+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642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rgbClr val="00B0F0"/>
                </a:solidFill>
              </a:rPr>
              <a:t>看代码。牛逼的点。基本扎实。</a:t>
            </a:r>
            <a:endParaRPr kumimoji="1" lang="en-US" altLang="zh-CN" sz="1200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原来的问题，多么苦难，痛点。提效。工具薄弱。浪费大量时间。所有要做这个事情。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184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2879C-EEF3-774E-8909-2E1073D677E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页">
    <p:bg>
      <p:bgPr>
        <a:solidFill>
          <a:srgbClr val="00A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未标题-3-01.png" descr="未标题-3-01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0509136">
            <a:off x="9268562" y="-364370"/>
            <a:ext cx="2413001" cy="24585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线条"/>
          <p:cNvSpPr/>
          <p:nvPr/>
        </p:nvSpPr>
        <p:spPr>
          <a:xfrm>
            <a:off x="2146301" y="6031989"/>
            <a:ext cx="7899401" cy="1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22859" tIns="22859" rIns="22859" bIns="22859"/>
          <a:lstStyle/>
          <a:p>
            <a:endParaRPr sz="565"/>
          </a:p>
        </p:txBody>
      </p:sp>
      <p:pic>
        <p:nvPicPr>
          <p:cNvPr id="119" name="未标题-3-04.png" descr="未标题-3-04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343034" y="5921858"/>
            <a:ext cx="1128503" cy="2202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0" name="未标题-3-03.png" descr="未标题-3-03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04168" y="693471"/>
            <a:ext cx="1222885" cy="4963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092826" y="6540500"/>
            <a:ext cx="306174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00A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未标题-3-01.png" descr="未标题-3-01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0509136">
            <a:off x="9268563" y="-364369"/>
            <a:ext cx="2413000" cy="24585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线条"/>
          <p:cNvSpPr/>
          <p:nvPr/>
        </p:nvSpPr>
        <p:spPr>
          <a:xfrm>
            <a:off x="2146301" y="6031988"/>
            <a:ext cx="7899401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pic>
        <p:nvPicPr>
          <p:cNvPr id="15" name="未标题-3-04.png" descr="未标题-3-04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343034" y="5921858"/>
            <a:ext cx="1128501" cy="2202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未标题-3-03.png" descr="未标题-3-03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04168" y="693471"/>
            <a:ext cx="1222885" cy="4963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" y="-13728"/>
            <a:ext cx="12192000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40" y="173628"/>
            <a:ext cx="11397200" cy="8076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659938"/>
            <a:ext cx="12231296" cy="217224"/>
          </a:xfrm>
          <a:prstGeom prst="rect">
            <a:avLst/>
          </a:prstGeom>
          <a:solidFill>
            <a:srgbClr val="2383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6395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397940" y="1298728"/>
            <a:ext cx="11397200" cy="5050606"/>
          </a:xfrm>
          <a:prstGeom prst="rect">
            <a:avLst/>
          </a:prstGeom>
        </p:spPr>
        <p:txBody>
          <a:bodyPr/>
          <a:lstStyle>
            <a:lvl1pPr>
              <a:defRPr sz="266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cxnSp>
        <p:nvCxnSpPr>
          <p:cNvPr id="8" name="直线连接符 8"/>
          <p:cNvCxnSpPr/>
          <p:nvPr userDrawn="1"/>
        </p:nvCxnSpPr>
        <p:spPr>
          <a:xfrm>
            <a:off x="512618" y="1017067"/>
            <a:ext cx="11004931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326198" y="114772"/>
            <a:ext cx="60959" cy="835194"/>
          </a:xfrm>
          <a:prstGeom prst="rect">
            <a:avLst/>
          </a:prstGeom>
          <a:solidFill>
            <a:srgbClr val="009E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95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33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A6D84-6BF0-F74D-90A3-98BA724D1150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6ECDC9-45DD-2043-B30F-08527C9B7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00A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未标题-3-01.png" descr="未标题-3-01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0509136">
            <a:off x="9268563" y="-364369"/>
            <a:ext cx="2413000" cy="24585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线条"/>
          <p:cNvSpPr/>
          <p:nvPr/>
        </p:nvSpPr>
        <p:spPr>
          <a:xfrm>
            <a:off x="2146301" y="6031988"/>
            <a:ext cx="7899401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pic>
        <p:nvPicPr>
          <p:cNvPr id="15" name="未标题-3-04.png" descr="未标题-3-04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343034" y="5921858"/>
            <a:ext cx="1128501" cy="2202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未标题-3-03.png" descr="未标题-3-03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04168" y="693471"/>
            <a:ext cx="1222885" cy="4963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未标题-3-02.png" descr="未标题-3-02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0507999">
            <a:off x="9408249" y="-415210"/>
            <a:ext cx="2413000" cy="24585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鲜美生活Slogan-05副本.png" descr="鲜美生活Slogan-05副本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328263" y="683430"/>
            <a:ext cx="976635" cy="405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" y="-13728"/>
            <a:ext cx="12192000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40" y="173630"/>
            <a:ext cx="11397200" cy="807635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algn="l">
              <a:defRPr sz="4265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6659938"/>
            <a:ext cx="12231296" cy="217224"/>
          </a:xfrm>
          <a:prstGeom prst="rect">
            <a:avLst/>
          </a:prstGeom>
          <a:solidFill>
            <a:srgbClr val="2383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846" tIns="60923" rIns="121846" bIns="60923" rtlCol="0" anchor="ctr"/>
          <a:lstStyle/>
          <a:p>
            <a:pPr algn="ctr"/>
            <a:endParaRPr kumimoji="1" lang="zh-CN" altLang="en-US" sz="6395"/>
          </a:p>
        </p:txBody>
      </p:sp>
      <p:cxnSp>
        <p:nvCxnSpPr>
          <p:cNvPr id="8" name="直线连接符 8"/>
          <p:cNvCxnSpPr/>
          <p:nvPr userDrawn="1"/>
        </p:nvCxnSpPr>
        <p:spPr>
          <a:xfrm>
            <a:off x="512620" y="1017067"/>
            <a:ext cx="11004931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326203" y="114777"/>
            <a:ext cx="60959" cy="835194"/>
          </a:xfrm>
          <a:prstGeom prst="rect">
            <a:avLst/>
          </a:prstGeom>
          <a:solidFill>
            <a:srgbClr val="009E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46" tIns="60923" rIns="121846" bIns="60923" rtlCol="0" anchor="ctr"/>
          <a:lstStyle/>
          <a:p>
            <a:pPr algn="ctr"/>
            <a:endParaRPr lang="zh-CN" altLang="en-US" sz="6395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" y="-13728"/>
            <a:ext cx="12192000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40" y="173628"/>
            <a:ext cx="11397200" cy="8076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659938"/>
            <a:ext cx="12231296" cy="217224"/>
          </a:xfrm>
          <a:prstGeom prst="rect">
            <a:avLst/>
          </a:prstGeom>
          <a:solidFill>
            <a:srgbClr val="2383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6395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397940" y="1298728"/>
            <a:ext cx="11397200" cy="5050606"/>
          </a:xfrm>
          <a:prstGeom prst="rect">
            <a:avLst/>
          </a:prstGeom>
        </p:spPr>
        <p:txBody>
          <a:bodyPr/>
          <a:lstStyle>
            <a:lvl1pPr>
              <a:defRPr sz="266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cxnSp>
        <p:nvCxnSpPr>
          <p:cNvPr id="8" name="直线连接符 8"/>
          <p:cNvCxnSpPr/>
          <p:nvPr userDrawn="1"/>
        </p:nvCxnSpPr>
        <p:spPr>
          <a:xfrm>
            <a:off x="512618" y="1017067"/>
            <a:ext cx="11004931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326198" y="114772"/>
            <a:ext cx="60959" cy="835194"/>
          </a:xfrm>
          <a:prstGeom prst="rect">
            <a:avLst/>
          </a:prstGeom>
          <a:solidFill>
            <a:srgbClr val="009E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95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33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A6D84-6BF0-F74D-90A3-98BA724D1150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6ECDC9-45DD-2043-B30F-08527C9B7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968F-3D60-A646-96B4-832D419F2AF7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3.jpg" descr="ppt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未标题-3-03.png" descr="未标题-3-03.png"/>
          <p:cNvPicPr>
            <a:picLocks noChangeAspect="1"/>
          </p:cNvPicPr>
          <p:nvPr/>
        </p:nvPicPr>
        <p:blipFill>
          <a:blip r:embed="rId6" cstate="screen">
            <a:alphaModFix amt="80000"/>
          </a:blip>
          <a:stretch>
            <a:fillRect/>
          </a:stretch>
        </p:blipFill>
        <p:spPr>
          <a:xfrm>
            <a:off x="10341870" y="693471"/>
            <a:ext cx="949423" cy="3853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44551" y="476251"/>
            <a:ext cx="10502900" cy="1143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44551" y="1619250"/>
            <a:ext cx="10502900" cy="46037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39738" y="6540500"/>
            <a:ext cx="30617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 spd="med"/>
  <p:txStyles>
    <p:titleStyle>
      <a:lvl1pPr marL="0" marR="0" indent="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1pPr>
      <a:lvl2pPr marL="0" marR="0" indent="1143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2pPr>
      <a:lvl3pPr marL="0" marR="0" indent="2286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3pPr>
      <a:lvl4pPr marL="0" marR="0" indent="3429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4pPr>
      <a:lvl5pPr marL="0" marR="0" indent="4572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5pPr>
      <a:lvl6pPr marL="0" marR="0" indent="5715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6pPr>
      <a:lvl7pPr marL="0" marR="0" indent="6858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7pPr>
      <a:lvl8pPr marL="0" marR="0" indent="8001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8pPr>
      <a:lvl9pPr marL="0" marR="0" indent="9144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9pPr>
    </p:titleStyle>
    <p:bodyStyle>
      <a:lvl1pPr marL="27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592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909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227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154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1862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2179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2497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281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3.jpg" descr="ppt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未标题-3-03.png" descr="未标题-3-03.png"/>
          <p:cNvPicPr>
            <a:picLocks noChangeAspect="1"/>
          </p:cNvPicPr>
          <p:nvPr/>
        </p:nvPicPr>
        <p:blipFill>
          <a:blip r:embed="rId8" cstate="screen">
            <a:alphaModFix amt="80000"/>
          </a:blip>
          <a:stretch>
            <a:fillRect/>
          </a:stretch>
        </p:blipFill>
        <p:spPr>
          <a:xfrm>
            <a:off x="10341870" y="693471"/>
            <a:ext cx="949423" cy="3853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44551" y="476251"/>
            <a:ext cx="10502900" cy="1143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44551" y="1619250"/>
            <a:ext cx="10502900" cy="46037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39738" y="6540500"/>
            <a:ext cx="30617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 spd="med"/>
  <p:txStyles>
    <p:titleStyle>
      <a:lvl1pPr marL="0" marR="0" indent="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1pPr>
      <a:lvl2pPr marL="0" marR="0" indent="1143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2pPr>
      <a:lvl3pPr marL="0" marR="0" indent="2286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3pPr>
      <a:lvl4pPr marL="0" marR="0" indent="3429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4pPr>
      <a:lvl5pPr marL="0" marR="0" indent="4572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5pPr>
      <a:lvl6pPr marL="0" marR="0" indent="5715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6pPr>
      <a:lvl7pPr marL="0" marR="0" indent="6858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7pPr>
      <a:lvl8pPr marL="0" marR="0" indent="8001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8pPr>
      <a:lvl9pPr marL="0" marR="0" indent="9144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9pPr>
    </p:titleStyle>
    <p:bodyStyle>
      <a:lvl1pPr marL="27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592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909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227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154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1862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2179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2497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281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点击此处输入主标题"/>
          <p:cNvSpPr txBox="1"/>
          <p:nvPr/>
        </p:nvSpPr>
        <p:spPr>
          <a:xfrm>
            <a:off x="-10097830" y="2241764"/>
            <a:ext cx="2821285" cy="42062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defTabSz="1282700"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/>
              <a:t>点击此处输入主标题</a:t>
            </a:r>
          </a:p>
        </p:txBody>
      </p:sp>
      <p:sp>
        <p:nvSpPr>
          <p:cNvPr id="203" name="点击此处输入副标题"/>
          <p:cNvSpPr txBox="1"/>
          <p:nvPr/>
        </p:nvSpPr>
        <p:spPr>
          <a:xfrm>
            <a:off x="793823" y="3306103"/>
            <a:ext cx="51361" cy="38985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4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endParaRPr lang="zh-CN" altLang="en-US" sz="2200" dirty="0"/>
          </a:p>
        </p:txBody>
      </p:sp>
      <p:sp>
        <p:nvSpPr>
          <p:cNvPr id="204" name="演讲人：代用名"/>
          <p:cNvSpPr txBox="1"/>
          <p:nvPr/>
        </p:nvSpPr>
        <p:spPr>
          <a:xfrm>
            <a:off x="4742263" y="3107266"/>
            <a:ext cx="2707472" cy="39754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spcBef>
                <a:spcPts val="5900"/>
              </a:spcBef>
              <a:defRPr sz="4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250" dirty="0"/>
              <a:t>王腾龙 </a:t>
            </a:r>
            <a:r>
              <a:rPr lang="en-US" altLang="zh-CN" sz="2250" dirty="0"/>
              <a:t>/</a:t>
            </a:r>
            <a:r>
              <a:rPr lang="zh-CN" altLang="en-US" sz="2250" dirty="0"/>
              <a:t> </a:t>
            </a:r>
            <a:r>
              <a:rPr lang="en-US" altLang="zh-CN" sz="2250" dirty="0"/>
              <a:t>2020.06.22</a:t>
            </a:r>
          </a:p>
        </p:txBody>
      </p:sp>
      <p:sp>
        <p:nvSpPr>
          <p:cNvPr id="207" name="点击此处输入标题"/>
          <p:cNvSpPr txBox="1"/>
          <p:nvPr/>
        </p:nvSpPr>
        <p:spPr>
          <a:xfrm>
            <a:off x="4742263" y="2241764"/>
            <a:ext cx="2308324" cy="72840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8400">
                <a:solidFill>
                  <a:srgbClr val="FFFFFF"/>
                </a:solidFill>
              </a:defRPr>
            </a:lvl1pPr>
          </a:lstStyle>
          <a:p>
            <a:r>
              <a:rPr lang="zh-CN" altLang="en-US" sz="4400" b="1" dirty="0"/>
              <a:t>述职报告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117563" y="127516"/>
            <a:ext cx="1562381" cy="559952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681" y="21515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成长</a:t>
            </a:r>
            <a:r>
              <a:rPr kumimoji="1" lang="en-US" altLang="zh-CN" dirty="0">
                <a:solidFill>
                  <a:schemeClr val="bg1"/>
                </a:solidFill>
              </a:rPr>
              <a:t>&amp;</a:t>
            </a:r>
            <a:r>
              <a:rPr kumimoji="1" lang="zh-CN" altLang="en-US" dirty="0">
                <a:solidFill>
                  <a:schemeClr val="bg1"/>
                </a:solidFill>
              </a:rPr>
              <a:t>未来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1F987F7-B117-C44A-8A46-5C87688DE824}"/>
              </a:ext>
            </a:extLst>
          </p:cNvPr>
          <p:cNvSpPr txBox="1">
            <a:spLocks/>
          </p:cNvSpPr>
          <p:nvPr/>
        </p:nvSpPr>
        <p:spPr bwMode="auto">
          <a:xfrm>
            <a:off x="2601850" y="1789478"/>
            <a:ext cx="6988300" cy="12263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400"/>
              <a:buNone/>
            </a:pPr>
            <a:endParaRPr lang="en-US" altLang="zh-CN" dirty="0">
              <a:solidFill>
                <a:srgbClr val="00B0F0"/>
              </a:solidFill>
              <a:latin typeface="+mn-ea"/>
            </a:endParaRPr>
          </a:p>
          <a:p>
            <a:r>
              <a:rPr kumimoji="1" lang="zh-CN" altLang="en-US" sz="1900" dirty="0">
                <a:solidFill>
                  <a:srgbClr val="00B0F0"/>
                </a:solidFill>
                <a:latin typeface="+mn-ea"/>
              </a:rPr>
              <a:t>工具化：问题排查过程复杂，工具薄弱。</a:t>
            </a:r>
            <a:endParaRPr kumimoji="1" lang="en-US" altLang="zh-CN" sz="1900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kumimoji="1" lang="zh-CN" altLang="en-US" sz="1900" dirty="0">
                <a:solidFill>
                  <a:srgbClr val="00B0F0"/>
                </a:solidFill>
                <a:latin typeface="+mn-ea"/>
              </a:rPr>
              <a:t>                 </a:t>
            </a:r>
            <a:r>
              <a:rPr kumimoji="1" lang="en-US" altLang="zh-CN" sz="1900" dirty="0">
                <a:solidFill>
                  <a:srgbClr val="00B0F0"/>
                </a:solidFill>
                <a:latin typeface="+mn-ea"/>
              </a:rPr>
              <a:t>-&gt; </a:t>
            </a:r>
            <a:r>
              <a:rPr kumimoji="1" lang="zh-CN" altLang="en-US" sz="1900" dirty="0">
                <a:solidFill>
                  <a:srgbClr val="00B0F0"/>
                </a:solidFill>
                <a:latin typeface="+mn-ea"/>
              </a:rPr>
              <a:t>（ 维护“哆啦</a:t>
            </a:r>
            <a:r>
              <a:rPr kumimoji="1" lang="en-US" altLang="zh-CN" sz="1900" dirty="0">
                <a:solidFill>
                  <a:srgbClr val="00B0F0"/>
                </a:solidFill>
                <a:latin typeface="+mn-ea"/>
              </a:rPr>
              <a:t>A</a:t>
            </a:r>
            <a:r>
              <a:rPr kumimoji="1" lang="zh-CN" altLang="en-US" sz="1900" dirty="0">
                <a:solidFill>
                  <a:srgbClr val="00B0F0"/>
                </a:solidFill>
                <a:latin typeface="+mn-ea"/>
              </a:rPr>
              <a:t>梦”、开发“魔法棒”工具）</a:t>
            </a:r>
            <a:endParaRPr kumimoji="1" lang="en-US" altLang="zh-CN" sz="19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9A4F379-78D5-FC43-9DA5-91F60554B940}"/>
              </a:ext>
            </a:extLst>
          </p:cNvPr>
          <p:cNvSpPr/>
          <p:nvPr/>
        </p:nvSpPr>
        <p:spPr>
          <a:xfrm>
            <a:off x="1094700" y="1031582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未来要做的一些事情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348AF5-3689-AF47-AC9C-6A5BC5FF6A88}"/>
              </a:ext>
            </a:extLst>
          </p:cNvPr>
          <p:cNvSpPr txBox="1"/>
          <p:nvPr/>
        </p:nvSpPr>
        <p:spPr>
          <a:xfrm>
            <a:off x="2623533" y="3842215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B0F0"/>
                </a:solidFill>
              </a:rPr>
              <a:t>一致化：一个指标在多个场景含义不一致，导致业务有歧义</a:t>
            </a:r>
          </a:p>
          <a:p>
            <a:r>
              <a:rPr kumimoji="1" lang="en-US" altLang="zh-CN" dirty="0">
                <a:solidFill>
                  <a:srgbClr val="00B0F0"/>
                </a:solidFill>
              </a:rPr>
              <a:t>	-&gt;   </a:t>
            </a:r>
            <a:r>
              <a:rPr kumimoji="1" lang="zh-CN" altLang="en-US" dirty="0">
                <a:solidFill>
                  <a:srgbClr val="00B0F0"/>
                </a:solidFill>
              </a:rPr>
              <a:t>统一指标管理，如：数据字典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盒马logo横版反白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53054" y="5356306"/>
            <a:ext cx="1230623" cy="5477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10966" y="2172132"/>
            <a:ext cx="3170068" cy="1256868"/>
          </a:xfrm>
          <a:prstGeom prst="rect">
            <a:avLst/>
          </a:prstGeom>
          <a:noFill/>
        </p:spPr>
        <p:txBody>
          <a:bodyPr wrap="none" lIns="121905" tIns="60953" rIns="121905" bIns="60953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en-US" sz="7200" b="1" spc="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谢谢！</a:t>
            </a:r>
            <a:endParaRPr kumimoji="1" lang="en-US" altLang="zh-CN" sz="7200" b="1" spc="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目录"/>
          <p:cNvSpPr txBox="1"/>
          <p:nvPr/>
        </p:nvSpPr>
        <p:spPr>
          <a:xfrm>
            <a:off x="764894" y="1347357"/>
            <a:ext cx="564257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Microsoft YaHei"/>
                <a:ea typeface="Microsoft YaHei"/>
                <a:cs typeface="Helvetica Neue Medium"/>
                <a:sym typeface="Microsoft YaHei"/>
              </a:rPr>
              <a:t>目录</a:t>
            </a:r>
          </a:p>
        </p:txBody>
      </p:sp>
      <p:sp>
        <p:nvSpPr>
          <p:cNvPr id="162" name="CATALOG"/>
          <p:cNvSpPr txBox="1"/>
          <p:nvPr/>
        </p:nvSpPr>
        <p:spPr>
          <a:xfrm>
            <a:off x="746285" y="679108"/>
            <a:ext cx="2816477" cy="66684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8000">
                <a:solidFill>
                  <a:srgbClr val="00427B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00427B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CATALOG</a:t>
            </a:r>
          </a:p>
        </p:txBody>
      </p:sp>
      <p:sp>
        <p:nvSpPr>
          <p:cNvPr id="163" name="01"/>
          <p:cNvSpPr txBox="1"/>
          <p:nvPr/>
        </p:nvSpPr>
        <p:spPr>
          <a:xfrm>
            <a:off x="877631" y="2557954"/>
            <a:ext cx="394339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01</a:t>
            </a:r>
          </a:p>
        </p:txBody>
      </p:sp>
      <p:sp>
        <p:nvSpPr>
          <p:cNvPr id="164" name="单元目录主标题一"/>
          <p:cNvSpPr txBox="1"/>
          <p:nvPr/>
        </p:nvSpPr>
        <p:spPr>
          <a:xfrm>
            <a:off x="1436961" y="2585087"/>
            <a:ext cx="820738" cy="28212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 lvl="0" defTabSz="412115" hangingPunct="0">
              <a:defRPr/>
            </a:pP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个人简介</a:t>
            </a:r>
          </a:p>
        </p:txBody>
      </p:sp>
      <p:sp>
        <p:nvSpPr>
          <p:cNvPr id="165" name="02"/>
          <p:cNvSpPr txBox="1"/>
          <p:nvPr/>
        </p:nvSpPr>
        <p:spPr>
          <a:xfrm>
            <a:off x="851983" y="2992942"/>
            <a:ext cx="394339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02</a:t>
            </a:r>
          </a:p>
        </p:txBody>
      </p:sp>
      <p:sp>
        <p:nvSpPr>
          <p:cNvPr id="177" name="线条"/>
          <p:cNvSpPr/>
          <p:nvPr/>
        </p:nvSpPr>
        <p:spPr>
          <a:xfrm>
            <a:off x="876301" y="2018992"/>
            <a:ext cx="175823" cy="0"/>
          </a:xfrm>
          <a:prstGeom prst="line">
            <a:avLst/>
          </a:prstGeom>
          <a:ln w="50800">
            <a:solidFill>
              <a:srgbClr val="00437C"/>
            </a:soli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9" name="02"/>
          <p:cNvSpPr txBox="1"/>
          <p:nvPr/>
        </p:nvSpPr>
        <p:spPr>
          <a:xfrm>
            <a:off x="846552" y="3491727"/>
            <a:ext cx="394339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0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3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437C"/>
              </a:solidFill>
              <a:effectLst/>
              <a:uLnTx/>
              <a:uFillTx/>
              <a:latin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1" name="02">
            <a:extLst>
              <a:ext uri="{FF2B5EF4-FFF2-40B4-BE49-F238E27FC236}">
                <a16:creationId xmlns:a16="http://schemas.microsoft.com/office/drawing/2014/main" id="{21C82621-9AE9-C847-8990-E21843FB7708}"/>
              </a:ext>
            </a:extLst>
          </p:cNvPr>
          <p:cNvSpPr txBox="1"/>
          <p:nvPr/>
        </p:nvSpPr>
        <p:spPr>
          <a:xfrm>
            <a:off x="821231" y="3983698"/>
            <a:ext cx="394339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0</a:t>
            </a:r>
            <a:r>
              <a:rPr lang="en-US" altLang="zh-CN" sz="2000" kern="0" dirty="0">
                <a:latin typeface="Arial Black" panose="020B0A04020102020204"/>
                <a:cs typeface="Arial Black" panose="020B0A04020102020204"/>
              </a:rPr>
              <a:t>4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437C"/>
              </a:solidFill>
              <a:effectLst/>
              <a:uLnTx/>
              <a:uFillTx/>
              <a:latin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2" name="单元目录主标题二">
            <a:extLst>
              <a:ext uri="{FF2B5EF4-FFF2-40B4-BE49-F238E27FC236}">
                <a16:creationId xmlns:a16="http://schemas.microsoft.com/office/drawing/2014/main" id="{6BA90FCD-67A4-874A-A6EA-39E9E04A8E6D}"/>
              </a:ext>
            </a:extLst>
          </p:cNvPr>
          <p:cNvSpPr txBox="1"/>
          <p:nvPr/>
        </p:nvSpPr>
        <p:spPr>
          <a:xfrm>
            <a:off x="1411313" y="3544459"/>
            <a:ext cx="1865895" cy="28212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 lvl="0" defTabSz="412115" hangingPunct="0">
              <a:defRPr/>
            </a:pP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物流数据中心</a:t>
            </a:r>
            <a:r>
              <a:rPr lang="en-US" altLang="zh-CN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-</a:t>
            </a: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出库单</a:t>
            </a:r>
          </a:p>
        </p:txBody>
      </p:sp>
      <p:sp>
        <p:nvSpPr>
          <p:cNvPr id="13" name="02">
            <a:extLst>
              <a:ext uri="{FF2B5EF4-FFF2-40B4-BE49-F238E27FC236}">
                <a16:creationId xmlns:a16="http://schemas.microsoft.com/office/drawing/2014/main" id="{4E284610-FCB4-7240-87D4-0DBA2DF2EB2E}"/>
              </a:ext>
            </a:extLst>
          </p:cNvPr>
          <p:cNvSpPr txBox="1"/>
          <p:nvPr/>
        </p:nvSpPr>
        <p:spPr>
          <a:xfrm>
            <a:off x="846552" y="4482701"/>
            <a:ext cx="394339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0</a:t>
            </a:r>
            <a:r>
              <a:rPr lang="en-US" altLang="zh-CN" sz="2000" kern="0" dirty="0">
                <a:latin typeface="Arial Black" panose="020B0A04020102020204"/>
                <a:cs typeface="Arial Black" panose="020B0A04020102020204"/>
              </a:rPr>
              <a:t>5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437C"/>
              </a:solidFill>
              <a:effectLst/>
              <a:uLnTx/>
              <a:uFillTx/>
              <a:latin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4" name="单元目录主标题二">
            <a:extLst>
              <a:ext uri="{FF2B5EF4-FFF2-40B4-BE49-F238E27FC236}">
                <a16:creationId xmlns:a16="http://schemas.microsoft.com/office/drawing/2014/main" id="{3BC3AE03-660C-9943-9700-0A0DC8BAD212}"/>
              </a:ext>
            </a:extLst>
          </p:cNvPr>
          <p:cNvSpPr txBox="1"/>
          <p:nvPr/>
        </p:nvSpPr>
        <p:spPr>
          <a:xfrm>
            <a:off x="1411313" y="4035556"/>
            <a:ext cx="820738" cy="28212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 lvl="0" defTabSz="412115" hangingPunct="0">
              <a:defRPr/>
            </a:pP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数据应用</a:t>
            </a:r>
          </a:p>
        </p:txBody>
      </p:sp>
      <p:sp>
        <p:nvSpPr>
          <p:cNvPr id="16" name="单元目录主标题二">
            <a:extLst>
              <a:ext uri="{FF2B5EF4-FFF2-40B4-BE49-F238E27FC236}">
                <a16:creationId xmlns:a16="http://schemas.microsoft.com/office/drawing/2014/main" id="{C9A94AFD-DEFA-8E4D-82E7-B65EB30A69CE}"/>
              </a:ext>
            </a:extLst>
          </p:cNvPr>
          <p:cNvSpPr txBox="1"/>
          <p:nvPr/>
        </p:nvSpPr>
        <p:spPr>
          <a:xfrm>
            <a:off x="1436961" y="4505527"/>
            <a:ext cx="987450" cy="28212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 lvl="0" defTabSz="412115" hangingPunct="0">
              <a:defRPr/>
            </a:pP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成长</a:t>
            </a:r>
            <a:r>
              <a:rPr lang="en-US" altLang="zh-CN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&amp;</a:t>
            </a: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未来</a:t>
            </a:r>
          </a:p>
        </p:txBody>
      </p:sp>
      <p:sp>
        <p:nvSpPr>
          <p:cNvPr id="17" name="单元目录主标题二">
            <a:extLst>
              <a:ext uri="{FF2B5EF4-FFF2-40B4-BE49-F238E27FC236}">
                <a16:creationId xmlns:a16="http://schemas.microsoft.com/office/drawing/2014/main" id="{95F8021D-3EB9-6F47-B037-172FE9BB85E5}"/>
              </a:ext>
            </a:extLst>
          </p:cNvPr>
          <p:cNvSpPr txBox="1"/>
          <p:nvPr/>
        </p:nvSpPr>
        <p:spPr>
          <a:xfrm>
            <a:off x="1411313" y="3031413"/>
            <a:ext cx="820738" cy="28212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 lvl="0" defTabSz="412115" hangingPunct="0">
              <a:defRPr/>
            </a:pP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数据开发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/>
        </p:nvSpPr>
        <p:spPr>
          <a:xfrm>
            <a:off x="117563" y="127516"/>
            <a:ext cx="1309303" cy="431571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681" y="1897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个人简介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31FCC137-B02E-7642-8414-8A63AEC92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164002"/>
              </p:ext>
            </p:extLst>
          </p:nvPr>
        </p:nvGraphicFramePr>
        <p:xfrm>
          <a:off x="1350677" y="2604977"/>
          <a:ext cx="10568421" cy="372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A3812BE1-EF7F-BF4B-B95D-2580F87D41C7}"/>
              </a:ext>
            </a:extLst>
          </p:cNvPr>
          <p:cNvSpPr/>
          <p:nvPr/>
        </p:nvSpPr>
        <p:spPr>
          <a:xfrm>
            <a:off x="1148317" y="692408"/>
            <a:ext cx="79212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工作经历：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上嘉物流 </a:t>
            </a:r>
            <a:r>
              <a:rPr lang="en-US" altLang="zh-CN" dirty="0"/>
              <a:t>-</a:t>
            </a:r>
            <a:r>
              <a:rPr lang="zh-CN" altLang="en-US" dirty="0"/>
              <a:t> 盒马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WMS</a:t>
            </a:r>
            <a:r>
              <a:rPr lang="zh-CN" altLang="en-US" dirty="0"/>
              <a:t>团队 </a:t>
            </a:r>
            <a:r>
              <a:rPr lang="en-US" altLang="zh-CN" dirty="0"/>
              <a:t>–</a:t>
            </a:r>
            <a:r>
              <a:rPr lang="zh-CN" altLang="en-US" dirty="0"/>
              <a:t> 出库域 </a:t>
            </a:r>
            <a:r>
              <a:rPr lang="en-US" altLang="zh-CN" dirty="0"/>
              <a:t>-</a:t>
            </a:r>
            <a:r>
              <a:rPr lang="zh-CN" altLang="en-US" dirty="0"/>
              <a:t> 开发工程师（201</a:t>
            </a:r>
            <a:r>
              <a:rPr lang="en-US" altLang="zh-CN" dirty="0"/>
              <a:t>9</a:t>
            </a:r>
            <a:r>
              <a:rPr lang="zh-CN" altLang="en-US" dirty="0"/>
              <a:t>-0</a:t>
            </a:r>
            <a:r>
              <a:rPr lang="en-US" altLang="zh-CN" dirty="0"/>
              <a:t>1</a:t>
            </a:r>
            <a:r>
              <a:rPr lang="zh-CN" altLang="en-US" dirty="0"/>
              <a:t>~至今）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主要工作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负责数据开发：</a:t>
            </a:r>
            <a:r>
              <a:rPr lang="en-US" altLang="zh-CN" dirty="0"/>
              <a:t>metrics</a:t>
            </a:r>
            <a:r>
              <a:rPr lang="zh-CN" altLang="en-US" dirty="0"/>
              <a:t>平台对接、实时报表开发、稳定性维护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参与合批合波开发：根据来源单据的重新组合</a:t>
            </a:r>
          </a:p>
        </p:txBody>
      </p:sp>
    </p:spTree>
    <p:extLst>
      <p:ext uri="{BB962C8B-B14F-4D97-AF65-F5344CB8AC3E}">
        <p14:creationId xmlns:p14="http://schemas.microsoft.com/office/powerpoint/2010/main" val="14429287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2681" y="18975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Metrics</a:t>
            </a:r>
            <a:r>
              <a:rPr kumimoji="1" lang="zh-CN" altLang="en-US" dirty="0">
                <a:solidFill>
                  <a:schemeClr val="bg1"/>
                </a:solidFill>
              </a:rPr>
              <a:t>能力提升</a:t>
            </a:r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315EE3D7-81B3-0246-B35D-CF94E7C8BE65}"/>
              </a:ext>
            </a:extLst>
          </p:cNvPr>
          <p:cNvSpPr/>
          <p:nvPr/>
        </p:nvSpPr>
        <p:spPr>
          <a:xfrm>
            <a:off x="117563" y="202455"/>
            <a:ext cx="1540416" cy="377137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614EAF-FB6A-C349-9F03-7C9063ECA30E}"/>
              </a:ext>
            </a:extLst>
          </p:cNvPr>
          <p:cNvSpPr txBox="1"/>
          <p:nvPr/>
        </p:nvSpPr>
        <p:spPr>
          <a:xfrm>
            <a:off x="191881" y="20245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数据开发</a:t>
            </a:r>
            <a:r>
              <a:rPr kumimoji="1" lang="en-US" altLang="zh-CN" dirty="0">
                <a:solidFill>
                  <a:schemeClr val="bg1"/>
                </a:solidFill>
              </a:rPr>
              <a:t>-1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874397-FB14-6740-8A29-CF331BC9E854}"/>
              </a:ext>
            </a:extLst>
          </p:cNvPr>
          <p:cNvSpPr/>
          <p:nvPr/>
        </p:nvSpPr>
        <p:spPr>
          <a:xfrm>
            <a:off x="191881" y="805338"/>
            <a:ext cx="11614932" cy="57616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	</a:t>
            </a:r>
            <a:r>
              <a:rPr kumimoji="1" lang="zh-CN" altLang="en-US" dirty="0">
                <a:solidFill>
                  <a:srgbClr val="00B0F0"/>
                </a:solidFill>
              </a:rPr>
              <a:t>业务上经常存在</a:t>
            </a:r>
            <a:r>
              <a:rPr kumimoji="1" lang="zh-CN" altLang="en-US" dirty="0">
                <a:solidFill>
                  <a:srgbClr val="FF0000"/>
                </a:solidFill>
              </a:rPr>
              <a:t>慢查</a:t>
            </a:r>
            <a:r>
              <a:rPr kumimoji="1" lang="zh-CN" altLang="en-US" dirty="0">
                <a:solidFill>
                  <a:srgbClr val="00B0F0"/>
                </a:solidFill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备库</a:t>
            </a:r>
            <a:r>
              <a:rPr kumimoji="1" lang="zh-CN" altLang="en-US" dirty="0">
                <a:solidFill>
                  <a:srgbClr val="00B0F0"/>
                </a:solidFill>
              </a:rPr>
              <a:t>压力大、实时</a:t>
            </a:r>
            <a:r>
              <a:rPr kumimoji="1" lang="zh-CN" altLang="en-US" dirty="0">
                <a:solidFill>
                  <a:srgbClr val="FF0000"/>
                </a:solidFill>
              </a:rPr>
              <a:t>指标分析</a:t>
            </a:r>
            <a:r>
              <a:rPr kumimoji="1" lang="zh-CN" altLang="en-US" dirty="0">
                <a:solidFill>
                  <a:srgbClr val="00B0F0"/>
                </a:solidFill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全仓</a:t>
            </a:r>
            <a:r>
              <a:rPr kumimoji="1" lang="zh-CN" altLang="en-US" dirty="0">
                <a:solidFill>
                  <a:srgbClr val="00B0F0"/>
                </a:solidFill>
              </a:rPr>
              <a:t>数据统计困难的问题。为解决此类问题，业务开始加强对在线数据平台</a:t>
            </a:r>
            <a:r>
              <a:rPr kumimoji="1" lang="en-US" altLang="zh-CN" dirty="0">
                <a:solidFill>
                  <a:srgbClr val="00B0F0"/>
                </a:solidFill>
              </a:rPr>
              <a:t>metrics</a:t>
            </a:r>
            <a:r>
              <a:rPr kumimoji="1" lang="zh-CN" altLang="en-US" dirty="0">
                <a:solidFill>
                  <a:srgbClr val="00B0F0"/>
                </a:solidFill>
              </a:rPr>
              <a:t>的依赖使用。</a:t>
            </a:r>
          </a:p>
          <a:p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136D39-5F2B-BD47-91F2-519DCB12DB06}"/>
              </a:ext>
            </a:extLst>
          </p:cNvPr>
          <p:cNvSpPr txBox="1"/>
          <p:nvPr/>
        </p:nvSpPr>
        <p:spPr>
          <a:xfrm>
            <a:off x="1411037" y="1566638"/>
            <a:ext cx="98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1.0</a:t>
            </a:r>
            <a:r>
              <a:rPr kumimoji="1" lang="zh-CN" altLang="en-US" dirty="0">
                <a:solidFill>
                  <a:srgbClr val="00B0F0"/>
                </a:solidFill>
              </a:rPr>
              <a:t>版本</a:t>
            </a:r>
          </a:p>
        </p:txBody>
      </p:sp>
      <p:graphicFrame>
        <p:nvGraphicFramePr>
          <p:cNvPr id="8" name="图表 2">
            <a:extLst>
              <a:ext uri="{FF2B5EF4-FFF2-40B4-BE49-F238E27FC236}">
                <a16:creationId xmlns:a16="http://schemas.microsoft.com/office/drawing/2014/main" id="{B93EACD6-9392-5147-BBE9-F8C30168E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190782"/>
              </p:ext>
            </p:extLst>
          </p:nvPr>
        </p:nvGraphicFramePr>
        <p:xfrm>
          <a:off x="381837" y="2250831"/>
          <a:ext cx="3145134" cy="2512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图表 2">
            <a:extLst>
              <a:ext uri="{FF2B5EF4-FFF2-40B4-BE49-F238E27FC236}">
                <a16:creationId xmlns:a16="http://schemas.microsoft.com/office/drawing/2014/main" id="{9A713DEA-62CA-7241-ABF0-93419606F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931558"/>
              </p:ext>
            </p:extLst>
          </p:nvPr>
        </p:nvGraphicFramePr>
        <p:xfrm>
          <a:off x="7602662" y="2148290"/>
          <a:ext cx="4487928" cy="3296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右箭头 10">
            <a:extLst>
              <a:ext uri="{FF2B5EF4-FFF2-40B4-BE49-F238E27FC236}">
                <a16:creationId xmlns:a16="http://schemas.microsoft.com/office/drawing/2014/main" id="{B4D5F653-CDE4-874B-BA77-D3D861E9E6E8}"/>
              </a:ext>
            </a:extLst>
          </p:cNvPr>
          <p:cNvSpPr/>
          <p:nvPr/>
        </p:nvSpPr>
        <p:spPr>
          <a:xfrm>
            <a:off x="4849566" y="3305909"/>
            <a:ext cx="1531911" cy="574260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rgbClr val="00B0F0"/>
                </a:solidFill>
              </a:rPr>
              <a:t>升级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563FDC-8460-8644-962A-9FA40496AFD4}"/>
              </a:ext>
            </a:extLst>
          </p:cNvPr>
          <p:cNvSpPr txBox="1"/>
          <p:nvPr/>
        </p:nvSpPr>
        <p:spPr>
          <a:xfrm>
            <a:off x="4391249" y="4488732"/>
            <a:ext cx="2779361" cy="1611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版本：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数据加工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熔断降级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虚拟列</a:t>
            </a:r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虚拟表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数据追踪功能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稳定性监控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D59DA8-C222-094B-94B4-8DEE727F9885}"/>
              </a:ext>
            </a:extLst>
          </p:cNvPr>
          <p:cNvSpPr txBox="1"/>
          <p:nvPr/>
        </p:nvSpPr>
        <p:spPr>
          <a:xfrm>
            <a:off x="9379529" y="1596292"/>
            <a:ext cx="98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2.0</a:t>
            </a:r>
            <a:r>
              <a:rPr kumimoji="1" lang="zh-CN" altLang="en-US" dirty="0">
                <a:solidFill>
                  <a:srgbClr val="00B0F0"/>
                </a:solidFill>
              </a:rPr>
              <a:t>版本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45391C-9D6F-B74F-9716-080F211A7F3B}"/>
              </a:ext>
            </a:extLst>
          </p:cNvPr>
          <p:cNvSpPr txBox="1"/>
          <p:nvPr/>
        </p:nvSpPr>
        <p:spPr>
          <a:xfrm>
            <a:off x="4207666" y="1582656"/>
            <a:ext cx="296294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版本：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功能单一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稳定性、灵活差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未区分核心功能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功能强依赖、无降级方案</a:t>
            </a:r>
            <a:endParaRPr lang="en-US" altLang="zh-CN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1033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746C75BF-6F9E-C943-8EB8-816AD872FC52}"/>
              </a:ext>
            </a:extLst>
          </p:cNvPr>
          <p:cNvSpPr txBox="1"/>
          <p:nvPr/>
        </p:nvSpPr>
        <p:spPr>
          <a:xfrm>
            <a:off x="9096587" y="2025331"/>
            <a:ext cx="2381198" cy="3833202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72B3393-8F86-5C44-98DF-84F17DC8AFF1}"/>
              </a:ext>
            </a:extLst>
          </p:cNvPr>
          <p:cNvSpPr txBox="1"/>
          <p:nvPr/>
        </p:nvSpPr>
        <p:spPr>
          <a:xfrm>
            <a:off x="6169211" y="2965434"/>
            <a:ext cx="2251775" cy="2893100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61507B-F372-744F-B25D-204BD2BE0824}"/>
              </a:ext>
            </a:extLst>
          </p:cNvPr>
          <p:cNvSpPr txBox="1"/>
          <p:nvPr/>
        </p:nvSpPr>
        <p:spPr>
          <a:xfrm>
            <a:off x="368965" y="3019640"/>
            <a:ext cx="2429273" cy="2893100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0509DD-FAB3-5A45-94D9-6AC477809414}"/>
              </a:ext>
            </a:extLst>
          </p:cNvPr>
          <p:cNvSpPr txBox="1"/>
          <p:nvPr/>
        </p:nvSpPr>
        <p:spPr>
          <a:xfrm>
            <a:off x="3296339" y="2974284"/>
            <a:ext cx="2326694" cy="2884250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681" y="189755"/>
            <a:ext cx="186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Metrics</a:t>
            </a:r>
            <a:r>
              <a:rPr kumimoji="1" lang="zh-CN" altLang="en-US" dirty="0">
                <a:solidFill>
                  <a:schemeClr val="bg1"/>
                </a:solidFill>
              </a:rPr>
              <a:t>能力提升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C04CDA-FC29-CA45-8971-A6B179F1D6A6}"/>
              </a:ext>
            </a:extLst>
          </p:cNvPr>
          <p:cNvSpPr txBox="1"/>
          <p:nvPr/>
        </p:nvSpPr>
        <p:spPr>
          <a:xfrm>
            <a:off x="362534" y="3099758"/>
            <a:ext cx="2381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/>
              <a:t>构建</a:t>
            </a:r>
            <a:r>
              <a:rPr kumimoji="1" lang="en-US" altLang="zh-CN" sz="1400" dirty="0"/>
              <a:t>ADB_UMS_CORE</a:t>
            </a:r>
            <a:r>
              <a:rPr kumimoji="1" lang="zh-CN" altLang="en-US" sz="1400" dirty="0">
                <a:solidFill>
                  <a:srgbClr val="FF0000"/>
                </a:solidFill>
              </a:rPr>
              <a:t>核心库</a:t>
            </a:r>
            <a:r>
              <a:rPr kumimoji="1" lang="zh-CN" altLang="en-US" sz="1400" dirty="0"/>
              <a:t>，与</a:t>
            </a:r>
            <a:r>
              <a:rPr kumimoji="1" lang="en-US" altLang="zh-CN" sz="1400" dirty="0"/>
              <a:t>ADB_UMS</a:t>
            </a:r>
            <a:r>
              <a:rPr kumimoji="1" lang="zh-CN" altLang="en-US" sz="1400" dirty="0"/>
              <a:t>通用库并行使用。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根据业务功能区分优先级，核心业务使用核心</a:t>
            </a:r>
            <a:r>
              <a:rPr kumimoji="1" lang="en-US" altLang="zh-CN" sz="1400" dirty="0"/>
              <a:t>ADB</a:t>
            </a:r>
            <a:r>
              <a:rPr kumimoji="1" lang="zh-CN" altLang="en-US" sz="1400" dirty="0"/>
              <a:t>库，非核心、低优先级功能使用</a:t>
            </a:r>
            <a:r>
              <a:rPr kumimoji="1" lang="en-US" altLang="zh-CN" sz="1400" dirty="0"/>
              <a:t>ADB</a:t>
            </a:r>
            <a:r>
              <a:rPr kumimoji="1" lang="zh-CN" altLang="en-US" sz="1400" dirty="0"/>
              <a:t>通用库。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提升稳定性和能力解耦。</a:t>
            </a:r>
            <a:endParaRPr kumimoji="1" lang="en-US" altLang="zh-CN" sz="1400" dirty="0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D457A177-7BC0-214A-BA30-6FC330CFEB8E}"/>
              </a:ext>
            </a:extLst>
          </p:cNvPr>
          <p:cNvSpPr/>
          <p:nvPr/>
        </p:nvSpPr>
        <p:spPr>
          <a:xfrm>
            <a:off x="117563" y="202455"/>
            <a:ext cx="1540416" cy="377137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C4A658-0B8C-374C-B852-C6826426434F}"/>
              </a:ext>
            </a:extLst>
          </p:cNvPr>
          <p:cNvSpPr txBox="1"/>
          <p:nvPr/>
        </p:nvSpPr>
        <p:spPr>
          <a:xfrm>
            <a:off x="191881" y="20245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数据开发</a:t>
            </a:r>
            <a:r>
              <a:rPr kumimoji="1" lang="en-US" altLang="zh-CN" dirty="0">
                <a:solidFill>
                  <a:schemeClr val="bg1"/>
                </a:solidFill>
              </a:rPr>
              <a:t>-2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6B914A-A81E-B74D-9168-64450A12482A}"/>
              </a:ext>
            </a:extLst>
          </p:cNvPr>
          <p:cNvSpPr/>
          <p:nvPr/>
        </p:nvSpPr>
        <p:spPr>
          <a:xfrm>
            <a:off x="1026398" y="654767"/>
            <a:ext cx="2381198" cy="60879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4E5D6-2C33-8A45-A08D-E7F7E067A322}"/>
              </a:ext>
            </a:extLst>
          </p:cNvPr>
          <p:cNvSpPr txBox="1"/>
          <p:nvPr/>
        </p:nvSpPr>
        <p:spPr>
          <a:xfrm>
            <a:off x="672408" y="2000051"/>
            <a:ext cx="1665305" cy="533356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多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ADB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2B7E9E-A2AC-7241-9DC7-7042C8FBD97F}"/>
              </a:ext>
            </a:extLst>
          </p:cNvPr>
          <p:cNvSpPr txBox="1"/>
          <p:nvPr/>
        </p:nvSpPr>
        <p:spPr>
          <a:xfrm>
            <a:off x="3654285" y="1223580"/>
            <a:ext cx="1665305" cy="53347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数据加工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AC7157-B968-4045-8748-B092C5413E4F}"/>
              </a:ext>
            </a:extLst>
          </p:cNvPr>
          <p:cNvSpPr txBox="1"/>
          <p:nvPr/>
        </p:nvSpPr>
        <p:spPr>
          <a:xfrm>
            <a:off x="6542405" y="1219038"/>
            <a:ext cx="1665305" cy="53347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熔断降级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5AFF55-E3A6-D94F-84A2-3D2D0BDE9A9A}"/>
              </a:ext>
            </a:extLst>
          </p:cNvPr>
          <p:cNvSpPr txBox="1"/>
          <p:nvPr/>
        </p:nvSpPr>
        <p:spPr>
          <a:xfrm>
            <a:off x="9430526" y="1219038"/>
            <a:ext cx="1930681" cy="53347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稳定性保障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02BA13-DCA0-6B47-8E20-6115A246182C}"/>
              </a:ext>
            </a:extLst>
          </p:cNvPr>
          <p:cNvSpPr txBox="1"/>
          <p:nvPr/>
        </p:nvSpPr>
        <p:spPr>
          <a:xfrm>
            <a:off x="3241834" y="2974284"/>
            <a:ext cx="23811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依托</a:t>
            </a:r>
            <a:r>
              <a:rPr kumimoji="1" lang="en-US" altLang="zh-CN" sz="1400" dirty="0"/>
              <a:t>Blink</a:t>
            </a:r>
            <a:r>
              <a:rPr kumimoji="1" lang="zh-CN" altLang="en-US" sz="1400" dirty="0"/>
              <a:t>进行实时宽表加工，并解决数据</a:t>
            </a:r>
            <a:r>
              <a:rPr kumimoji="1" lang="zh-CN" altLang="en-US" sz="1400" dirty="0">
                <a:solidFill>
                  <a:srgbClr val="FF0000"/>
                </a:solidFill>
              </a:rPr>
              <a:t>一致性</a:t>
            </a:r>
            <a:r>
              <a:rPr kumimoji="1" lang="zh-CN" altLang="en-US" sz="1400" dirty="0"/>
              <a:t>问题，将数据加载到</a:t>
            </a:r>
            <a:r>
              <a:rPr kumimoji="1" lang="en-US" altLang="zh-CN" sz="1400" dirty="0"/>
              <a:t>SLS</a:t>
            </a:r>
            <a:r>
              <a:rPr kumimoji="1" lang="zh-CN" altLang="en-US" sz="1400" dirty="0"/>
              <a:t>保序。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精卫</a:t>
            </a:r>
            <a:r>
              <a:rPr kumimoji="1" lang="en-US" altLang="zh-CN" sz="1400" dirty="0"/>
              <a:t>ETL</a:t>
            </a:r>
            <a:r>
              <a:rPr kumimoji="1" lang="zh-CN" altLang="en-US" sz="1400" dirty="0"/>
              <a:t>工具箱加工虚拟列</a:t>
            </a:r>
            <a:r>
              <a:rPr kumimoji="1" lang="zh-CN" altLang="en-US" sz="1400" dirty="0">
                <a:solidFill>
                  <a:srgbClr val="FF0000"/>
                </a:solidFill>
              </a:rPr>
              <a:t>（数据清洗）</a:t>
            </a:r>
            <a:r>
              <a:rPr kumimoji="1" lang="zh-CN" altLang="en-US" sz="1400" dirty="0"/>
              <a:t>，将业务表属性写入虚拟列，解决</a:t>
            </a:r>
            <a:r>
              <a:rPr kumimoji="1" lang="zh-CN" altLang="en-US" sz="1400" dirty="0">
                <a:solidFill>
                  <a:srgbClr val="FF0000"/>
                </a:solidFill>
              </a:rPr>
              <a:t>扩展字段无法</a:t>
            </a:r>
            <a:r>
              <a:rPr kumimoji="1" lang="zh-CN" altLang="en-US" sz="1400" dirty="0"/>
              <a:t>查询问题。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数据加工与业务系统解耦，加工更加灵活。</a:t>
            </a:r>
            <a:endParaRPr kumimoji="1" lang="en-US" altLang="zh-CN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188A6D-6E6A-8C4A-9DC2-1640539CADB2}"/>
              </a:ext>
            </a:extLst>
          </p:cNvPr>
          <p:cNvSpPr txBox="1"/>
          <p:nvPr/>
        </p:nvSpPr>
        <p:spPr>
          <a:xfrm>
            <a:off x="9096586" y="1936726"/>
            <a:ext cx="238119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增加统一调用</a:t>
            </a:r>
            <a:r>
              <a:rPr kumimoji="1" lang="en-US" altLang="zh-CN" sz="1400" dirty="0"/>
              <a:t>metrics</a:t>
            </a:r>
            <a:r>
              <a:rPr kumimoji="1" lang="zh-CN" altLang="en-US" sz="1400" dirty="0"/>
              <a:t>接口和异常埋点，异常时能提前告警。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开发数据追踪工具，依托精卫加载业务库</a:t>
            </a:r>
            <a:r>
              <a:rPr kumimoji="1" lang="en-US" altLang="zh-CN" sz="1400" dirty="0" err="1"/>
              <a:t>binlog</a:t>
            </a:r>
            <a:r>
              <a:rPr kumimoji="1" lang="zh-CN" altLang="en-US" sz="1400" dirty="0"/>
              <a:t>的保序能力，将业务数据的</a:t>
            </a:r>
            <a:r>
              <a:rPr kumimoji="1" lang="en-US" altLang="zh-CN" sz="1400" dirty="0"/>
              <a:t>DML</a:t>
            </a:r>
            <a:r>
              <a:rPr kumimoji="1" lang="zh-CN" altLang="en-US" sz="1400" dirty="0"/>
              <a:t>操作（增删改）过程记录到</a:t>
            </a:r>
            <a:r>
              <a:rPr kumimoji="1" lang="en-US" altLang="zh-CN" sz="1400" dirty="0"/>
              <a:t>SLS</a:t>
            </a:r>
            <a:r>
              <a:rPr kumimoji="1" lang="zh-CN" altLang="en-US" sz="1400" dirty="0"/>
              <a:t>，形成</a:t>
            </a:r>
            <a:r>
              <a:rPr kumimoji="1" lang="zh-CN" altLang="en-US" sz="1400" dirty="0">
                <a:solidFill>
                  <a:srgbClr val="FF0000"/>
                </a:solidFill>
              </a:rPr>
              <a:t>数据流水。</a:t>
            </a:r>
            <a:endParaRPr kumimoji="1" lang="en-US" altLang="zh-CN" sz="1400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借助数据流水对异常分析：如并发、数据覆盖、需确认数据变更点的场景，能大大提高效率。</a:t>
            </a:r>
            <a:endParaRPr kumimoji="1" lang="en-US" altLang="zh-CN" sz="1400" dirty="0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A6FA5946-2886-1841-84F8-055DDFCCC508}"/>
              </a:ext>
            </a:extLst>
          </p:cNvPr>
          <p:cNvSpPr/>
          <p:nvPr/>
        </p:nvSpPr>
        <p:spPr>
          <a:xfrm>
            <a:off x="2695660" y="1294775"/>
            <a:ext cx="546176" cy="349025"/>
          </a:xfrm>
          <a:prstGeom prst="rightArrow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endParaRPr kumimoji="1" lang="zh-CN" altLang="en-US" sz="1600"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8CE4F1BF-E5C8-9442-83CB-47FF5284234A}"/>
              </a:ext>
            </a:extLst>
          </p:cNvPr>
          <p:cNvSpPr/>
          <p:nvPr/>
        </p:nvSpPr>
        <p:spPr>
          <a:xfrm>
            <a:off x="5550070" y="1294775"/>
            <a:ext cx="546176" cy="349025"/>
          </a:xfrm>
          <a:prstGeom prst="rightArrow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endParaRPr kumimoji="1" lang="zh-CN" altLang="en-US" sz="1600"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111F9F59-1901-E040-A201-46DEDCEDD88C}"/>
              </a:ext>
            </a:extLst>
          </p:cNvPr>
          <p:cNvSpPr/>
          <p:nvPr/>
        </p:nvSpPr>
        <p:spPr>
          <a:xfrm>
            <a:off x="8611585" y="1294775"/>
            <a:ext cx="546176" cy="349025"/>
          </a:xfrm>
          <a:prstGeom prst="rightArrow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endParaRPr kumimoji="1" lang="zh-CN" altLang="en-US" sz="1600"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3635659-FDED-0544-9B0F-0B263EE03503}"/>
              </a:ext>
            </a:extLst>
          </p:cNvPr>
          <p:cNvSpPr txBox="1"/>
          <p:nvPr/>
        </p:nvSpPr>
        <p:spPr>
          <a:xfrm>
            <a:off x="401823" y="996196"/>
            <a:ext cx="2381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为了解决</a:t>
            </a:r>
            <a:r>
              <a:rPr kumimoji="1" lang="en-US" altLang="zh-CN" sz="1400" dirty="0"/>
              <a:t>ADB</a:t>
            </a:r>
            <a:r>
              <a:rPr kumimoji="1" lang="zh-CN" altLang="en-US" sz="1400" dirty="0"/>
              <a:t>库异常奔溃，导致所有业务功能无法使用问题。</a:t>
            </a:r>
            <a:endParaRPr kumimoji="1" lang="en-US" altLang="zh-CN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ACDE4E3-9B1D-6340-947B-8DF95D936C5F}"/>
              </a:ext>
            </a:extLst>
          </p:cNvPr>
          <p:cNvSpPr txBox="1"/>
          <p:nvPr/>
        </p:nvSpPr>
        <p:spPr>
          <a:xfrm>
            <a:off x="3296339" y="2034114"/>
            <a:ext cx="2381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多表关联性能差、业务数据扩展字段无法当查询条件、解析困难。</a:t>
            </a:r>
            <a:endParaRPr kumimoji="1" lang="en-US" altLang="zh-CN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319568A-8F0C-8242-950D-C6377FDEC23E}"/>
              </a:ext>
            </a:extLst>
          </p:cNvPr>
          <p:cNvSpPr txBox="1"/>
          <p:nvPr/>
        </p:nvSpPr>
        <p:spPr>
          <a:xfrm>
            <a:off x="6184457" y="2979435"/>
            <a:ext cx="2381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开发自动降级切面，当</a:t>
            </a:r>
            <a:r>
              <a:rPr kumimoji="1" lang="en-US" altLang="zh-CN" sz="1400" dirty="0"/>
              <a:t>ADB</a:t>
            </a:r>
            <a:r>
              <a:rPr kumimoji="1" lang="zh-CN" altLang="en-US" sz="1400" dirty="0"/>
              <a:t>或数据平台异常，自动降级</a:t>
            </a:r>
            <a:r>
              <a:rPr kumimoji="1" lang="en-US" altLang="zh-CN" sz="1400" dirty="0"/>
              <a:t>DB</a:t>
            </a:r>
            <a:r>
              <a:rPr kumimoji="1" lang="zh-CN" altLang="en-US" sz="1400" dirty="0"/>
              <a:t>查询，对</a:t>
            </a:r>
            <a:r>
              <a:rPr kumimoji="1" lang="zh-CN" altLang="en-US" sz="1400" dirty="0">
                <a:solidFill>
                  <a:srgbClr val="FF0000"/>
                </a:solidFill>
              </a:rPr>
              <a:t>业务无感</a:t>
            </a:r>
            <a:r>
              <a:rPr kumimoji="1" lang="zh-CN" altLang="en-US" sz="1400" dirty="0"/>
              <a:t>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手动降级：降级策略（备库）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自动降级：成功率、超时熔断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FD1C417-A5F3-E64F-AEAF-9FA8CECA8D03}"/>
              </a:ext>
            </a:extLst>
          </p:cNvPr>
          <p:cNvSpPr txBox="1"/>
          <p:nvPr/>
        </p:nvSpPr>
        <p:spPr>
          <a:xfrm>
            <a:off x="6089235" y="1936726"/>
            <a:ext cx="2381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当</a:t>
            </a:r>
            <a:r>
              <a:rPr kumimoji="1" lang="en-US" altLang="zh-CN" sz="1400" dirty="0"/>
              <a:t>ADB</a:t>
            </a:r>
            <a:r>
              <a:rPr kumimoji="1" lang="zh-CN" altLang="en-US" sz="1400" dirty="0"/>
              <a:t>异常时无法降级到</a:t>
            </a:r>
            <a:r>
              <a:rPr kumimoji="1" lang="en-US" altLang="zh-CN" sz="1400" dirty="0"/>
              <a:t>DB</a:t>
            </a:r>
            <a:r>
              <a:rPr kumimoji="1" lang="zh-CN" altLang="en-US" sz="1400" dirty="0"/>
              <a:t>查询，影响功能，对业务体验不友好。</a:t>
            </a:r>
            <a:endParaRPr kumimoji="1" lang="en-US" altLang="zh-CN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C853B4A-2305-D247-AA10-E0006723C7BA}"/>
              </a:ext>
            </a:extLst>
          </p:cNvPr>
          <p:cNvSpPr txBox="1"/>
          <p:nvPr/>
        </p:nvSpPr>
        <p:spPr>
          <a:xfrm>
            <a:off x="489185" y="885050"/>
            <a:ext cx="2429273" cy="911064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586CBDC-9AAC-EE4D-8224-0F3A3FCAB190}"/>
              </a:ext>
            </a:extLst>
          </p:cNvPr>
          <p:cNvSpPr txBox="1"/>
          <p:nvPr/>
        </p:nvSpPr>
        <p:spPr>
          <a:xfrm>
            <a:off x="3332326" y="1947914"/>
            <a:ext cx="2294791" cy="911064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B7871B-AAD0-2E47-BD7F-70A583987991}"/>
              </a:ext>
            </a:extLst>
          </p:cNvPr>
          <p:cNvSpPr txBox="1"/>
          <p:nvPr/>
        </p:nvSpPr>
        <p:spPr>
          <a:xfrm>
            <a:off x="6147702" y="1947914"/>
            <a:ext cx="2294791" cy="911064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1C75EB7-06A9-164C-B3BE-AE55EAC4BD08}"/>
              </a:ext>
            </a:extLst>
          </p:cNvPr>
          <p:cNvSpPr txBox="1"/>
          <p:nvPr/>
        </p:nvSpPr>
        <p:spPr>
          <a:xfrm>
            <a:off x="3910496" y="686890"/>
            <a:ext cx="4297214" cy="3795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dirty="0"/>
              <a:t>数据开发过程中的问题解决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43255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 139">
            <a:extLst>
              <a:ext uri="{FF2B5EF4-FFF2-40B4-BE49-F238E27FC236}">
                <a16:creationId xmlns:a16="http://schemas.microsoft.com/office/drawing/2014/main" id="{FA543F7A-09FE-7940-BDA5-6BC2DCB64E44}"/>
              </a:ext>
            </a:extLst>
          </p:cNvPr>
          <p:cNvSpPr txBox="1"/>
          <p:nvPr/>
        </p:nvSpPr>
        <p:spPr>
          <a:xfrm>
            <a:off x="5860073" y="2160055"/>
            <a:ext cx="978717" cy="1589838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DBCA87E-F7B2-AB42-AA9D-CB293D8037DA}"/>
              </a:ext>
            </a:extLst>
          </p:cNvPr>
          <p:cNvSpPr txBox="1"/>
          <p:nvPr/>
        </p:nvSpPr>
        <p:spPr>
          <a:xfrm>
            <a:off x="7403149" y="2162377"/>
            <a:ext cx="1064562" cy="1587516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75A8425C-6B9F-3348-9D05-3DB5C7D84E63}"/>
              </a:ext>
            </a:extLst>
          </p:cNvPr>
          <p:cNvSpPr txBox="1"/>
          <p:nvPr/>
        </p:nvSpPr>
        <p:spPr>
          <a:xfrm>
            <a:off x="10460461" y="2139069"/>
            <a:ext cx="1064562" cy="1587439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7FE3DEA4-E9FA-0A4B-B07D-E4A0EE96FCA3}"/>
              </a:ext>
            </a:extLst>
          </p:cNvPr>
          <p:cNvSpPr txBox="1"/>
          <p:nvPr/>
        </p:nvSpPr>
        <p:spPr>
          <a:xfrm>
            <a:off x="8933735" y="2162453"/>
            <a:ext cx="1064562" cy="1587440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871A49D-08A5-9441-8FE9-AA4234845C02}"/>
              </a:ext>
            </a:extLst>
          </p:cNvPr>
          <p:cNvSpPr txBox="1"/>
          <p:nvPr/>
        </p:nvSpPr>
        <p:spPr>
          <a:xfrm>
            <a:off x="702295" y="1114689"/>
            <a:ext cx="1621857" cy="1547307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6C8D176-3A88-C94C-9EA8-4E3DB47A5F86}"/>
              </a:ext>
            </a:extLst>
          </p:cNvPr>
          <p:cNvSpPr txBox="1"/>
          <p:nvPr/>
        </p:nvSpPr>
        <p:spPr>
          <a:xfrm>
            <a:off x="2604847" y="1114689"/>
            <a:ext cx="1926109" cy="1589838"/>
          </a:xfrm>
          <a:prstGeom prst="rect">
            <a:avLst/>
          </a:prstGeom>
          <a:noFill/>
          <a:ln w="12700" cap="flat">
            <a:solidFill>
              <a:schemeClr val="accent3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02F684-70AB-184C-9D54-67EB6B2DB5A4}"/>
              </a:ext>
            </a:extLst>
          </p:cNvPr>
          <p:cNvSpPr txBox="1"/>
          <p:nvPr/>
        </p:nvSpPr>
        <p:spPr>
          <a:xfrm>
            <a:off x="861237" y="3570306"/>
            <a:ext cx="3176470" cy="534773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3D93CC8-5B73-C649-9952-F1FAB0532E6D}"/>
              </a:ext>
            </a:extLst>
          </p:cNvPr>
          <p:cNvSpPr txBox="1"/>
          <p:nvPr/>
        </p:nvSpPr>
        <p:spPr>
          <a:xfrm>
            <a:off x="-106326" y="4192181"/>
            <a:ext cx="12298326" cy="266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17563" y="42451"/>
            <a:ext cx="2339102" cy="517436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563" y="10865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物流数据中心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出库单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C131F7-E0C3-AD4D-AA1D-0C0FE4629A84}"/>
              </a:ext>
            </a:extLst>
          </p:cNvPr>
          <p:cNvSpPr txBox="1"/>
          <p:nvPr/>
        </p:nvSpPr>
        <p:spPr>
          <a:xfrm>
            <a:off x="464124" y="606543"/>
            <a:ext cx="11458937" cy="3795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dirty="0"/>
              <a:t>业务报表、</a:t>
            </a:r>
            <a:r>
              <a:rPr lang="en-US" altLang="zh-CN" dirty="0"/>
              <a:t>BI</a:t>
            </a:r>
            <a:r>
              <a:rPr lang="zh-CN" altLang="en-US" dirty="0"/>
              <a:t>、数据分析等场景直接依赖底层数据源，缺少统一抽象，数据易用性差。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A82871-C0A8-2F4B-9C70-13A6606B0A7C}"/>
              </a:ext>
            </a:extLst>
          </p:cNvPr>
          <p:cNvSpPr txBox="1"/>
          <p:nvPr/>
        </p:nvSpPr>
        <p:spPr>
          <a:xfrm>
            <a:off x="8708715" y="4815265"/>
            <a:ext cx="3248265" cy="1333698"/>
          </a:xfrm>
          <a:prstGeom prst="rect">
            <a:avLst/>
          </a:prstGeom>
          <a:noFill/>
          <a:ln w="127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优点：</a:t>
            </a:r>
            <a:endParaRPr lang="en-US" altLang="zh-CN" sz="1600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285750" marR="0" indent="-2857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数据处理下层到物流数据中心减少了对业务系统的侵入</a:t>
            </a:r>
            <a:endParaRPr lang="en-US" altLang="zh-CN" sz="1600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285750" marR="0" indent="-2857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数据消费由</a:t>
            </a:r>
            <a:r>
              <a:rPr lang="en-US" altLang="zh-CN" sz="16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</a:t>
            </a:r>
            <a:r>
              <a:rPr lang="zh-CN" altLang="en-US" sz="16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张表降到</a:t>
            </a:r>
            <a:r>
              <a:rPr lang="en-US" altLang="zh-CN" sz="16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r>
              <a:rPr lang="zh-CN" altLang="en-US" sz="16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张表减轻了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开发工作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B053A8-80D8-004D-9A56-ECE01C52D39D}"/>
              </a:ext>
            </a:extLst>
          </p:cNvPr>
          <p:cNvSpPr txBox="1"/>
          <p:nvPr/>
        </p:nvSpPr>
        <p:spPr>
          <a:xfrm>
            <a:off x="330214" y="4468092"/>
            <a:ext cx="2733121" cy="2364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en-US" altLang="zh-CN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select</a:t>
            </a:r>
            <a:r>
              <a:rPr lang="zh-CN" altLang="en-US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</a:t>
            </a:r>
            <a:endParaRPr lang="en-US" altLang="zh-CN" sz="1050" dirty="0">
              <a:solidFill>
                <a:srgbClr val="00A0E9"/>
              </a:solidFill>
              <a:latin typeface="+mn-ea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    </a:t>
            </a:r>
            <a:r>
              <a:rPr lang="en" altLang="zh-CN" sz="105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wdk_sku_warehouse</a:t>
            </a:r>
            <a:r>
              <a:rPr lang="en" altLang="zh-CN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.</a:t>
            </a:r>
            <a:r>
              <a:rPr lang="zh-CN" altLang="en-US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规格</a:t>
            </a:r>
            <a:r>
              <a:rPr lang="en-US" altLang="zh-CN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,</a:t>
            </a:r>
          </a:p>
          <a:p>
            <a:pPr defTabSz="825500" hangingPunct="0"/>
            <a:r>
              <a:rPr lang="zh-CN" altLang="en-US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   </a:t>
            </a:r>
            <a:r>
              <a:rPr lang="en" altLang="zh-CN" sz="105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wdk_sku_warehouse</a:t>
            </a:r>
            <a:r>
              <a:rPr lang="en" altLang="zh-CN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.</a:t>
            </a:r>
            <a:r>
              <a:rPr lang="zh-CN" altLang="en-US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类目</a:t>
            </a:r>
            <a:r>
              <a:rPr lang="en-US" altLang="zh-CN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,</a:t>
            </a:r>
          </a:p>
          <a:p>
            <a:pPr defTabSz="825500" hangingPunct="0"/>
            <a:r>
              <a:rPr lang="zh-CN" altLang="en-US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     </a:t>
            </a:r>
            <a:r>
              <a:rPr lang="en" altLang="zh-CN" sz="105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ol</a:t>
            </a:r>
            <a:r>
              <a:rPr lang="en" altLang="zh-CN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.</a:t>
            </a:r>
            <a:r>
              <a:rPr lang="zh-CN" altLang="en-US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作业时间</a:t>
            </a:r>
          </a:p>
          <a:p>
            <a:pPr defTabSz="825500" hangingPunct="0"/>
            <a:r>
              <a:rPr lang="en" altLang="zh-CN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from </a:t>
            </a:r>
            <a:r>
              <a:rPr lang="en" altLang="zh-CN" sz="105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output_source_order</a:t>
            </a:r>
            <a:r>
              <a:rPr lang="en" altLang="zh-CN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so</a:t>
            </a:r>
          </a:p>
          <a:p>
            <a:pPr defTabSz="825500" hangingPunct="0"/>
            <a:r>
              <a:rPr lang="en" altLang="zh-CN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inner join </a:t>
            </a:r>
            <a:r>
              <a:rPr lang="en" altLang="zh-CN" sz="105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output_source_order_detail</a:t>
            </a:r>
            <a:r>
              <a:rPr lang="en" altLang="zh-CN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sod</a:t>
            </a:r>
          </a:p>
          <a:p>
            <a:pPr defTabSz="825500" hangingPunct="0"/>
            <a:r>
              <a:rPr lang="en" altLang="zh-CN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       </a:t>
            </a:r>
            <a:r>
              <a:rPr lang="zh-CN" altLang="en-US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  </a:t>
            </a:r>
            <a:r>
              <a:rPr lang="en" altLang="zh-CN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on </a:t>
            </a:r>
            <a:r>
              <a:rPr lang="en" altLang="zh-CN" sz="105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so.id</a:t>
            </a:r>
            <a:r>
              <a:rPr lang="en" altLang="zh-CN" sz="105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= </a:t>
            </a:r>
            <a:r>
              <a:rPr lang="en" altLang="zh-CN" sz="105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sod.source_order_id</a:t>
            </a:r>
            <a:endParaRPr lang="en" altLang="zh-CN" sz="1050" dirty="0">
              <a:solidFill>
                <a:srgbClr val="00A0E9"/>
              </a:solidFill>
              <a:latin typeface="+mn-ea"/>
              <a:cs typeface="Microsoft YaHei"/>
              <a:sym typeface="Microsoft YaHei"/>
            </a:endParaRPr>
          </a:p>
          <a:p>
            <a:pPr defTabSz="825500" hangingPunct="0"/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inner join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basic_warehouse</a:t>
            </a:r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bw</a:t>
            </a:r>
            <a:endParaRPr lang="en" altLang="zh-CN" sz="1050" dirty="0">
              <a:solidFill>
                <a:srgbClr val="FF0000"/>
              </a:solidFill>
              <a:latin typeface="+mn-ea"/>
              <a:cs typeface="Microsoft YaHei"/>
              <a:sym typeface="Microsoft YaHei"/>
            </a:endParaRPr>
          </a:p>
          <a:p>
            <a:pPr defTabSz="825500" hangingPunct="0"/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            on 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bw.id</a:t>
            </a:r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 = 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so.warehouse_id</a:t>
            </a:r>
            <a:endParaRPr lang="en" altLang="zh-CN" sz="1050" dirty="0">
              <a:solidFill>
                <a:srgbClr val="FF0000"/>
              </a:solidFill>
              <a:latin typeface="+mn-ea"/>
              <a:cs typeface="Microsoft YaHei"/>
              <a:sym typeface="Microsoft YaHei"/>
            </a:endParaRPr>
          </a:p>
          <a:p>
            <a:pPr defTabSz="825500" hangingPunct="0"/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inner join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wdk_sku_warehouse</a:t>
            </a:r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wku</a:t>
            </a:r>
            <a:endParaRPr lang="en" altLang="zh-CN" sz="1050" dirty="0">
              <a:solidFill>
                <a:srgbClr val="FF0000"/>
              </a:solidFill>
              <a:latin typeface="+mn-ea"/>
              <a:cs typeface="Microsoft YaHei"/>
              <a:sym typeface="Microsoft YaHei"/>
            </a:endParaRPr>
          </a:p>
          <a:p>
            <a:pPr defTabSz="825500" hangingPunct="0"/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            on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wku.warehouse_code</a:t>
            </a:r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 =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bw.code</a:t>
            </a:r>
            <a:endParaRPr lang="en" altLang="zh-CN" sz="1050" dirty="0">
              <a:solidFill>
                <a:srgbClr val="FF0000"/>
              </a:solidFill>
              <a:latin typeface="+mn-ea"/>
              <a:cs typeface="Microsoft YaHei"/>
              <a:sym typeface="Microsoft YaHei"/>
            </a:endParaRPr>
          </a:p>
          <a:p>
            <a:pPr defTabSz="825500" hangingPunct="0"/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            and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wku.sku_code</a:t>
            </a:r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 =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sod.item_code</a:t>
            </a:r>
            <a:endParaRPr lang="en" altLang="zh-CN" sz="1050" dirty="0">
              <a:solidFill>
                <a:srgbClr val="FF0000"/>
              </a:solidFill>
              <a:latin typeface="+mn-ea"/>
              <a:cs typeface="Microsoft YaHei"/>
              <a:sym typeface="Microsoft YaHei"/>
            </a:endParaRPr>
          </a:p>
          <a:p>
            <a:pPr defTabSz="825500" hangingPunct="0"/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inner join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log_fsm</a:t>
            </a:r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ol</a:t>
            </a:r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 </a:t>
            </a:r>
          </a:p>
          <a:p>
            <a:pPr defTabSz="825500" hangingPunct="0"/>
            <a:r>
              <a:rPr lang="zh-CN" altLang="en-US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         </a:t>
            </a:r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on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ol.order_id</a:t>
            </a:r>
            <a:r>
              <a:rPr lang="en" altLang="zh-CN" sz="1050" dirty="0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 = </a:t>
            </a:r>
            <a:r>
              <a:rPr lang="en" altLang="zh-CN" sz="1050" dirty="0" err="1">
                <a:solidFill>
                  <a:srgbClr val="FF0000"/>
                </a:solidFill>
                <a:latin typeface="+mn-ea"/>
                <a:cs typeface="Microsoft YaHei"/>
                <a:sym typeface="Microsoft YaHei"/>
              </a:rPr>
              <a:t>so.id</a:t>
            </a:r>
            <a:endParaRPr lang="en" altLang="zh-CN" sz="1050" dirty="0">
              <a:solidFill>
                <a:srgbClr val="FF0000"/>
              </a:solidFill>
              <a:latin typeface="+mn-ea"/>
              <a:cs typeface="Microsoft YaHei"/>
              <a:sym typeface="Microsoft YaHei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CEBC6F1-7773-A141-A584-F5955879DEB9}"/>
              </a:ext>
            </a:extLst>
          </p:cNvPr>
          <p:cNvSpPr txBox="1"/>
          <p:nvPr/>
        </p:nvSpPr>
        <p:spPr>
          <a:xfrm>
            <a:off x="4292891" y="5047495"/>
            <a:ext cx="4220707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en-US" altLang="zh-CN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select</a:t>
            </a:r>
            <a:r>
              <a:rPr lang="zh-CN" altLang="en-US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</a:t>
            </a:r>
            <a:endParaRPr lang="en-US" altLang="zh-CN" sz="1200" dirty="0">
              <a:solidFill>
                <a:srgbClr val="00A0E9"/>
              </a:solidFill>
              <a:latin typeface="+mn-ea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       </a:t>
            </a:r>
            <a:r>
              <a:rPr lang="en" altLang="zh-CN" sz="120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uo</a:t>
            </a:r>
            <a:r>
              <a:rPr lang="en" altLang="zh-CN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.</a:t>
            </a:r>
            <a:r>
              <a:rPr lang="zh-CN" altLang="en-US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作业时间，</a:t>
            </a:r>
            <a:r>
              <a:rPr lang="en" altLang="zh-CN" sz="120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uod</a:t>
            </a:r>
            <a:r>
              <a:rPr lang="en" altLang="zh-CN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.</a:t>
            </a:r>
            <a:r>
              <a:rPr lang="zh-CN" altLang="en-US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类目，</a:t>
            </a:r>
            <a:r>
              <a:rPr lang="en" altLang="zh-CN" sz="120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uod</a:t>
            </a:r>
            <a:r>
              <a:rPr lang="en" altLang="zh-CN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.</a:t>
            </a:r>
            <a:r>
              <a:rPr lang="zh-CN" altLang="en-US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规格</a:t>
            </a:r>
          </a:p>
          <a:p>
            <a:pPr defTabSz="825500" hangingPunct="0"/>
            <a:r>
              <a:rPr lang="zh-CN" altLang="en-US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</a:t>
            </a:r>
            <a:r>
              <a:rPr lang="en" altLang="zh-CN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from </a:t>
            </a:r>
            <a:r>
              <a:rPr lang="en" altLang="zh-CN" sz="120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ldcr_wms_outbound_order</a:t>
            </a:r>
            <a:r>
              <a:rPr lang="en" altLang="zh-CN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as </a:t>
            </a:r>
            <a:r>
              <a:rPr lang="en" altLang="zh-CN" sz="120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uo</a:t>
            </a:r>
            <a:endParaRPr lang="en" altLang="zh-CN" sz="1200" dirty="0">
              <a:solidFill>
                <a:srgbClr val="00A0E9"/>
              </a:solidFill>
              <a:latin typeface="+mn-ea"/>
              <a:cs typeface="Microsoft YaHei"/>
              <a:sym typeface="Microsoft YaHei"/>
            </a:endParaRPr>
          </a:p>
          <a:p>
            <a:pPr defTabSz="825500" hangingPunct="0"/>
            <a:r>
              <a:rPr lang="en" altLang="zh-CN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inner join </a:t>
            </a:r>
            <a:r>
              <a:rPr lang="en" altLang="zh-CN" sz="120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ldcr_wms_outbound_order_detail</a:t>
            </a:r>
            <a:r>
              <a:rPr lang="en" altLang="zh-CN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</a:t>
            </a:r>
            <a:r>
              <a:rPr lang="en" altLang="zh-CN" sz="120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uod</a:t>
            </a:r>
            <a:endParaRPr lang="en" altLang="zh-CN" sz="1200" dirty="0">
              <a:solidFill>
                <a:srgbClr val="00A0E9"/>
              </a:solidFill>
              <a:latin typeface="+mn-ea"/>
              <a:cs typeface="Microsoft YaHei"/>
              <a:sym typeface="Microsoft YaHei"/>
            </a:endParaRPr>
          </a:p>
          <a:p>
            <a:pPr defTabSz="825500" hangingPunct="0"/>
            <a:r>
              <a:rPr lang="en" altLang="zh-CN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       </a:t>
            </a:r>
            <a:r>
              <a:rPr lang="zh-CN" altLang="en-US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   </a:t>
            </a:r>
            <a:r>
              <a:rPr lang="en" altLang="zh-CN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on </a:t>
            </a:r>
            <a:r>
              <a:rPr lang="en" altLang="zh-CN" sz="120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uod.source_order_code</a:t>
            </a:r>
            <a:r>
              <a:rPr lang="en" altLang="zh-CN" sz="12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 = </a:t>
            </a:r>
            <a:r>
              <a:rPr lang="en" altLang="zh-CN" sz="1200" dirty="0" err="1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uo.source_order_code</a:t>
            </a:r>
            <a:endParaRPr lang="en" altLang="zh-CN" sz="1200" dirty="0">
              <a:solidFill>
                <a:srgbClr val="00A0E9"/>
              </a:solidFill>
              <a:latin typeface="+mn-ea"/>
              <a:cs typeface="Microsoft YaHei"/>
              <a:sym typeface="Microsoft YaHe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DED425-E488-064E-9921-5D83281185C5}"/>
              </a:ext>
            </a:extLst>
          </p:cNvPr>
          <p:cNvSpPr/>
          <p:nvPr/>
        </p:nvSpPr>
        <p:spPr>
          <a:xfrm>
            <a:off x="330214" y="4192181"/>
            <a:ext cx="46730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5500" hangingPunct="0"/>
            <a:r>
              <a:rPr lang="zh-CN" altLang="en-US" sz="14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场景：需要获取出库单“商品类目、规格以及作业时间”</a:t>
            </a:r>
            <a:endParaRPr lang="en-US" altLang="zh-CN" sz="1400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896BB481-CE6D-8747-A14A-7094CBB94E0D}"/>
              </a:ext>
            </a:extLst>
          </p:cNvPr>
          <p:cNvSpPr/>
          <p:nvPr/>
        </p:nvSpPr>
        <p:spPr>
          <a:xfrm>
            <a:off x="3370518" y="5305649"/>
            <a:ext cx="667189" cy="531628"/>
          </a:xfrm>
          <a:prstGeom prst="rightArrow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endParaRPr kumimoji="1" lang="zh-CN" altLang="en-US" sz="1600"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00083EA-F7D4-4044-AA8D-8B9A2D2BA716}"/>
              </a:ext>
            </a:extLst>
          </p:cNvPr>
          <p:cNvSpPr txBox="1"/>
          <p:nvPr/>
        </p:nvSpPr>
        <p:spPr>
          <a:xfrm>
            <a:off x="5893294" y="1553973"/>
            <a:ext cx="907303" cy="379591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原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数据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94A7D34-BE7E-AF44-8CB4-9AA631474ACC}"/>
              </a:ext>
            </a:extLst>
          </p:cNvPr>
          <p:cNvCxnSpPr>
            <a:cxnSpLocks/>
          </p:cNvCxnSpPr>
          <p:nvPr/>
        </p:nvCxnSpPr>
        <p:spPr>
          <a:xfrm>
            <a:off x="6911163" y="1754370"/>
            <a:ext cx="392311" cy="0"/>
          </a:xfrm>
          <a:prstGeom prst="straightConnector1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D784AEA-F00E-0346-B2AE-0BA6EEB562D2}"/>
              </a:ext>
            </a:extLst>
          </p:cNvPr>
          <p:cNvSpPr txBox="1"/>
          <p:nvPr/>
        </p:nvSpPr>
        <p:spPr>
          <a:xfrm>
            <a:off x="7452329" y="1554116"/>
            <a:ext cx="907303" cy="379591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  精卫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0E28888-D9E5-9547-A164-30A6E7D55C78}"/>
              </a:ext>
            </a:extLst>
          </p:cNvPr>
          <p:cNvSpPr txBox="1"/>
          <p:nvPr/>
        </p:nvSpPr>
        <p:spPr>
          <a:xfrm>
            <a:off x="9011364" y="1554117"/>
            <a:ext cx="907303" cy="379591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puzzle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3AC4880-57DC-794C-8095-421A9C9ED72A}"/>
              </a:ext>
            </a:extLst>
          </p:cNvPr>
          <p:cNvSpPr txBox="1"/>
          <p:nvPr/>
        </p:nvSpPr>
        <p:spPr>
          <a:xfrm>
            <a:off x="10570399" y="1564575"/>
            <a:ext cx="907303" cy="379591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ADB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C9120443-32BB-1F48-B8FB-1BB6C0020206}"/>
              </a:ext>
            </a:extLst>
          </p:cNvPr>
          <p:cNvCxnSpPr>
            <a:cxnSpLocks/>
          </p:cNvCxnSpPr>
          <p:nvPr/>
        </p:nvCxnSpPr>
        <p:spPr>
          <a:xfrm>
            <a:off x="8467711" y="1743768"/>
            <a:ext cx="392311" cy="0"/>
          </a:xfrm>
          <a:prstGeom prst="straightConnector1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5D3864D-0BF7-DA4C-871C-52A20E0C0DD6}"/>
              </a:ext>
            </a:extLst>
          </p:cNvPr>
          <p:cNvCxnSpPr>
            <a:cxnSpLocks/>
          </p:cNvCxnSpPr>
          <p:nvPr/>
        </p:nvCxnSpPr>
        <p:spPr>
          <a:xfrm>
            <a:off x="10113108" y="1754370"/>
            <a:ext cx="392311" cy="0"/>
          </a:xfrm>
          <a:prstGeom prst="straightConnector1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83557226-57C0-6648-8FB5-E980A6D3F938}"/>
              </a:ext>
            </a:extLst>
          </p:cNvPr>
          <p:cNvSpPr txBox="1"/>
          <p:nvPr/>
        </p:nvSpPr>
        <p:spPr>
          <a:xfrm>
            <a:off x="24549" y="3649719"/>
            <a:ext cx="695053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原数据</a:t>
            </a:r>
          </a:p>
        </p:txBody>
      </p:sp>
      <p:sp>
        <p:nvSpPr>
          <p:cNvPr id="21" name="圆柱体 20">
            <a:extLst>
              <a:ext uri="{FF2B5EF4-FFF2-40B4-BE49-F238E27FC236}">
                <a16:creationId xmlns:a16="http://schemas.microsoft.com/office/drawing/2014/main" id="{8171712D-F093-7840-8856-986EC5DE01A6}"/>
              </a:ext>
            </a:extLst>
          </p:cNvPr>
          <p:cNvSpPr/>
          <p:nvPr/>
        </p:nvSpPr>
        <p:spPr>
          <a:xfrm>
            <a:off x="944426" y="3615414"/>
            <a:ext cx="859730" cy="393674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UMS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</a:t>
            </a:r>
          </a:p>
        </p:txBody>
      </p:sp>
      <p:sp>
        <p:nvSpPr>
          <p:cNvPr id="91" name="圆柱体 90">
            <a:extLst>
              <a:ext uri="{FF2B5EF4-FFF2-40B4-BE49-F238E27FC236}">
                <a16:creationId xmlns:a16="http://schemas.microsoft.com/office/drawing/2014/main" id="{76A31D03-C5F6-DE4C-9DD9-6C2917944A21}"/>
              </a:ext>
            </a:extLst>
          </p:cNvPr>
          <p:cNvSpPr/>
          <p:nvPr/>
        </p:nvSpPr>
        <p:spPr>
          <a:xfrm>
            <a:off x="1987070" y="3610966"/>
            <a:ext cx="936883" cy="393675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WMS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</a:t>
            </a:r>
          </a:p>
        </p:txBody>
      </p:sp>
      <p:sp>
        <p:nvSpPr>
          <p:cNvPr id="92" name="圆柱体 91">
            <a:extLst>
              <a:ext uri="{FF2B5EF4-FFF2-40B4-BE49-F238E27FC236}">
                <a16:creationId xmlns:a16="http://schemas.microsoft.com/office/drawing/2014/main" id="{B0891BBF-8268-CB4E-812B-8E59E4EF0605}"/>
              </a:ext>
            </a:extLst>
          </p:cNvPr>
          <p:cNvSpPr/>
          <p:nvPr/>
        </p:nvSpPr>
        <p:spPr>
          <a:xfrm>
            <a:off x="3106867" y="3629439"/>
            <a:ext cx="859730" cy="393674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其他库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524C37-F153-DA45-A6FD-FE3B4BB89E34}"/>
              </a:ext>
            </a:extLst>
          </p:cNvPr>
          <p:cNvSpPr/>
          <p:nvPr/>
        </p:nvSpPr>
        <p:spPr>
          <a:xfrm>
            <a:off x="861237" y="2981727"/>
            <a:ext cx="3176470" cy="31803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6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数据协议模型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9A7FFD9-D84A-0840-9328-91170042770F}"/>
              </a:ext>
            </a:extLst>
          </p:cNvPr>
          <p:cNvSpPr txBox="1"/>
          <p:nvPr/>
        </p:nvSpPr>
        <p:spPr>
          <a:xfrm>
            <a:off x="100201" y="2934929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协议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762A78E-2E8F-7045-B0A0-C13B5192BE7F}"/>
              </a:ext>
            </a:extLst>
          </p:cNvPr>
          <p:cNvCxnSpPr>
            <a:cxnSpLocks/>
          </p:cNvCxnSpPr>
          <p:nvPr/>
        </p:nvCxnSpPr>
        <p:spPr>
          <a:xfrm flipV="1">
            <a:off x="2449472" y="3321951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4ADC8B68-D2C9-EB4C-89BE-7BF2D17185BA}"/>
              </a:ext>
            </a:extLst>
          </p:cNvPr>
          <p:cNvCxnSpPr>
            <a:cxnSpLocks/>
          </p:cNvCxnSpPr>
          <p:nvPr/>
        </p:nvCxnSpPr>
        <p:spPr>
          <a:xfrm flipV="1">
            <a:off x="1485447" y="2734343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D1D55D3-F54C-0F44-9C13-55DB7BABF519}"/>
              </a:ext>
            </a:extLst>
          </p:cNvPr>
          <p:cNvCxnSpPr>
            <a:cxnSpLocks/>
          </p:cNvCxnSpPr>
          <p:nvPr/>
        </p:nvCxnSpPr>
        <p:spPr>
          <a:xfrm flipV="1">
            <a:off x="3396199" y="2736427"/>
            <a:ext cx="0" cy="183586"/>
          </a:xfrm>
          <a:prstGeom prst="straightConnector1">
            <a:avLst/>
          </a:prstGeom>
          <a:noFill/>
          <a:ln w="12700" cap="flat">
            <a:solidFill>
              <a:schemeClr val="accent3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91F16CE-E73F-4142-9387-A0C1287C1198}"/>
              </a:ext>
            </a:extLst>
          </p:cNvPr>
          <p:cNvSpPr txBox="1"/>
          <p:nvPr/>
        </p:nvSpPr>
        <p:spPr>
          <a:xfrm>
            <a:off x="1576019" y="2658473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精卫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3075A4A-D6D9-CF44-AF5F-7477872C590B}"/>
              </a:ext>
            </a:extLst>
          </p:cNvPr>
          <p:cNvSpPr txBox="1"/>
          <p:nvPr/>
        </p:nvSpPr>
        <p:spPr>
          <a:xfrm>
            <a:off x="3489037" y="2663690"/>
            <a:ext cx="909075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精卫</a:t>
            </a:r>
            <a:r>
              <a:rPr lang="en-US" altLang="zh-CN" sz="1400" dirty="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+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MQ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3" name="圆柱体 102">
            <a:extLst>
              <a:ext uri="{FF2B5EF4-FFF2-40B4-BE49-F238E27FC236}">
                <a16:creationId xmlns:a16="http://schemas.microsoft.com/office/drawing/2014/main" id="{FFE945DF-0058-654B-AE42-4CD6719F85A6}"/>
              </a:ext>
            </a:extLst>
          </p:cNvPr>
          <p:cNvSpPr/>
          <p:nvPr/>
        </p:nvSpPr>
        <p:spPr>
          <a:xfrm>
            <a:off x="1037646" y="2237757"/>
            <a:ext cx="859730" cy="393674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ADB</a:t>
            </a: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52A8E23-523A-7042-A3F4-119064CDADC7}"/>
              </a:ext>
            </a:extLst>
          </p:cNvPr>
          <p:cNvSpPr/>
          <p:nvPr/>
        </p:nvSpPr>
        <p:spPr>
          <a:xfrm>
            <a:off x="867034" y="1433366"/>
            <a:ext cx="1236825" cy="53028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SQL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脚本</a:t>
            </a:r>
            <a:endParaRPr kumimoji="1" lang="en-US" altLang="zh-CN" sz="14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Groovy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脚本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6916033-ABD6-D249-B9CF-E4F95EE83578}"/>
              </a:ext>
            </a:extLst>
          </p:cNvPr>
          <p:cNvSpPr txBox="1"/>
          <p:nvPr/>
        </p:nvSpPr>
        <p:spPr>
          <a:xfrm>
            <a:off x="120518" y="1670310"/>
            <a:ext cx="460582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计算引擎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425CAB0-9EBC-3E48-BE64-0AC67FA53CB2}"/>
              </a:ext>
            </a:extLst>
          </p:cNvPr>
          <p:cNvSpPr txBox="1"/>
          <p:nvPr/>
        </p:nvSpPr>
        <p:spPr>
          <a:xfrm>
            <a:off x="1078488" y="1114310"/>
            <a:ext cx="909075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metrics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002AA2AD-0449-C444-9FBB-7A24EE3CAE63}"/>
              </a:ext>
            </a:extLst>
          </p:cNvPr>
          <p:cNvSpPr/>
          <p:nvPr/>
        </p:nvSpPr>
        <p:spPr>
          <a:xfrm>
            <a:off x="3028708" y="1326018"/>
            <a:ext cx="1019971" cy="318036"/>
          </a:xfrm>
          <a:prstGeom prst="can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puzzle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33D1A1F-A2C8-D54F-AD37-84D286A4A54D}"/>
              </a:ext>
            </a:extLst>
          </p:cNvPr>
          <p:cNvSpPr txBox="1"/>
          <p:nvPr/>
        </p:nvSpPr>
        <p:spPr>
          <a:xfrm>
            <a:off x="3185258" y="1051051"/>
            <a:ext cx="70687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puzzle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0116B829-C581-D448-A728-5A9297EE2D3A}"/>
              </a:ext>
            </a:extLst>
          </p:cNvPr>
          <p:cNvCxnSpPr>
            <a:cxnSpLocks/>
          </p:cNvCxnSpPr>
          <p:nvPr/>
        </p:nvCxnSpPr>
        <p:spPr>
          <a:xfrm flipV="1">
            <a:off x="1467511" y="2032905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AB20C911-FEB7-CD46-BBCE-5E5809E2950E}"/>
              </a:ext>
            </a:extLst>
          </p:cNvPr>
          <p:cNvSpPr/>
          <p:nvPr/>
        </p:nvSpPr>
        <p:spPr>
          <a:xfrm>
            <a:off x="2687951" y="2245136"/>
            <a:ext cx="909075" cy="33145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数据加工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9DD75D2-DD9D-9640-890B-74DD68CD09D0}"/>
              </a:ext>
            </a:extLst>
          </p:cNvPr>
          <p:cNvSpPr/>
          <p:nvPr/>
        </p:nvSpPr>
        <p:spPr>
          <a:xfrm>
            <a:off x="2677319" y="1791419"/>
            <a:ext cx="909075" cy="33145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数据渲染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A20E160-C03F-C24F-80D3-0183ED79BC16}"/>
              </a:ext>
            </a:extLst>
          </p:cNvPr>
          <p:cNvSpPr/>
          <p:nvPr/>
        </p:nvSpPr>
        <p:spPr>
          <a:xfrm>
            <a:off x="3678279" y="1770154"/>
            <a:ext cx="734459" cy="8172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DATA</a:t>
            </a:r>
          </a:p>
          <a:p>
            <a:pPr algn="ctr">
              <a:spcBef>
                <a:spcPts val="250"/>
              </a:spcBef>
            </a:pPr>
            <a:endParaRPr kumimoji="1" lang="en-US" altLang="zh-CN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LDCR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cxnSp>
        <p:nvCxnSpPr>
          <p:cNvPr id="132" name="曲线连接符 131">
            <a:extLst>
              <a:ext uri="{FF2B5EF4-FFF2-40B4-BE49-F238E27FC236}">
                <a16:creationId xmlns:a16="http://schemas.microsoft.com/office/drawing/2014/main" id="{88AE55BA-904B-5E4A-A805-8307E6D89A91}"/>
              </a:ext>
            </a:extLst>
          </p:cNvPr>
          <p:cNvCxnSpPr>
            <a:stCxn id="107" idx="2"/>
            <a:endCxn id="101" idx="3"/>
          </p:cNvCxnSpPr>
          <p:nvPr/>
        </p:nvCxnSpPr>
        <p:spPr>
          <a:xfrm rot="10800000" flipV="1">
            <a:off x="2036602" y="1485035"/>
            <a:ext cx="992107" cy="1332455"/>
          </a:xfrm>
          <a:prstGeom prst="curvedConnector3">
            <a:avLst/>
          </a:prstGeom>
          <a:noFill/>
          <a:ln w="12700" cap="flat">
            <a:solidFill>
              <a:schemeClr val="accent3"/>
            </a:solidFill>
            <a:prstDash val="sysDash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F2D93F5-42AA-274A-B043-19BC1B649B0C}"/>
              </a:ext>
            </a:extLst>
          </p:cNvPr>
          <p:cNvSpPr txBox="1"/>
          <p:nvPr/>
        </p:nvSpPr>
        <p:spPr>
          <a:xfrm>
            <a:off x="5800603" y="2352212"/>
            <a:ext cx="10926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1.</a:t>
            </a:r>
            <a:r>
              <a:rPr kumimoji="1" lang="zh-CN" altLang="en-US" sz="1400" dirty="0"/>
              <a:t>出库主单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2.</a:t>
            </a:r>
            <a:r>
              <a:rPr kumimoji="1" lang="zh-CN" altLang="en-US" sz="1400" dirty="0"/>
              <a:t>出库子单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3.</a:t>
            </a:r>
            <a:r>
              <a:rPr kumimoji="1" lang="zh-CN" altLang="en-US" sz="1400" dirty="0"/>
              <a:t>状态流水</a:t>
            </a:r>
            <a:endParaRPr kumimoji="1" lang="en-US" altLang="zh-CN" sz="1400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6B3FBC3-BB2E-CC4B-9E1E-01E65FAEA995}"/>
              </a:ext>
            </a:extLst>
          </p:cNvPr>
          <p:cNvSpPr txBox="1"/>
          <p:nvPr/>
        </p:nvSpPr>
        <p:spPr>
          <a:xfrm>
            <a:off x="7375028" y="2345714"/>
            <a:ext cx="10926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1.</a:t>
            </a:r>
            <a:r>
              <a:rPr kumimoji="1" lang="zh-CN" altLang="en-US" sz="1400" dirty="0"/>
              <a:t>模型构建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2.Meta</a:t>
            </a:r>
            <a:r>
              <a:rPr kumimoji="1" lang="zh-CN" altLang="en-US" sz="1400" dirty="0"/>
              <a:t>消息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3.</a:t>
            </a:r>
            <a:r>
              <a:rPr kumimoji="1" lang="zh-CN" altLang="en-US" sz="1400" dirty="0"/>
              <a:t>时序：唯一键</a:t>
            </a:r>
            <a:endParaRPr kumimoji="1" lang="en-US" altLang="zh-CN" sz="14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645B2C8-6E45-864F-A021-16798631757C}"/>
              </a:ext>
            </a:extLst>
          </p:cNvPr>
          <p:cNvSpPr txBox="1"/>
          <p:nvPr/>
        </p:nvSpPr>
        <p:spPr>
          <a:xfrm>
            <a:off x="8918673" y="2196689"/>
            <a:ext cx="10926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1.</a:t>
            </a:r>
            <a:r>
              <a:rPr kumimoji="1" lang="zh-CN" altLang="en-US" sz="1400" dirty="0"/>
              <a:t>后置计算</a:t>
            </a:r>
            <a:endParaRPr kumimoji="1" lang="en-US" altLang="zh-CN" sz="1400" dirty="0"/>
          </a:p>
          <a:p>
            <a:r>
              <a:rPr kumimoji="1" lang="en-US" altLang="zh-CN" sz="800" dirty="0"/>
              <a:t>(</a:t>
            </a:r>
            <a:r>
              <a:rPr kumimoji="1" lang="zh-CN" altLang="en-US" sz="800" dirty="0"/>
              <a:t>规格、类目、状态</a:t>
            </a:r>
            <a:r>
              <a:rPr kumimoji="1" lang="en-US" altLang="zh-CN" sz="800" dirty="0"/>
              <a:t>)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2.LDCR</a:t>
            </a:r>
            <a:r>
              <a:rPr kumimoji="1" lang="zh-CN" altLang="en-US" sz="1400" dirty="0"/>
              <a:t>表</a:t>
            </a:r>
            <a:endParaRPr kumimoji="1" lang="en-US" altLang="zh-CN" sz="1400" dirty="0">
              <a:solidFill>
                <a:srgbClr val="00A0E9"/>
              </a:solidFill>
              <a:latin typeface="+mn-ea"/>
              <a:sym typeface="Microsoft YaHei"/>
            </a:endParaRPr>
          </a:p>
          <a:p>
            <a:endParaRPr kumimoji="1" lang="en-US" altLang="zh-CN" sz="1400" dirty="0">
              <a:solidFill>
                <a:srgbClr val="00A0E9"/>
              </a:solidFill>
              <a:latin typeface="+mn-ea"/>
              <a:sym typeface="Microsoft YaHei"/>
            </a:endParaRPr>
          </a:p>
          <a:p>
            <a:r>
              <a:rPr kumimoji="1" lang="en-US" altLang="zh-CN" sz="1400" dirty="0">
                <a:solidFill>
                  <a:srgbClr val="00A0E9"/>
                </a:solidFill>
                <a:latin typeface="+mn-ea"/>
                <a:sym typeface="Microsoft YaHei"/>
              </a:rPr>
              <a:t>3.DATA</a:t>
            </a:r>
            <a:r>
              <a:rPr kumimoji="1" lang="zh-CN" altLang="en-US" sz="1400" dirty="0">
                <a:solidFill>
                  <a:srgbClr val="00A0E9"/>
                </a:solidFill>
                <a:latin typeface="+mn-ea"/>
                <a:sym typeface="Microsoft YaHei"/>
              </a:rPr>
              <a:t>表</a:t>
            </a:r>
            <a:endParaRPr kumimoji="1" lang="en-US" altLang="zh-CN" sz="14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9F5CEF9E-2D78-F34F-90CC-819A9E464528}"/>
              </a:ext>
            </a:extLst>
          </p:cNvPr>
          <p:cNvSpPr txBox="1"/>
          <p:nvPr/>
        </p:nvSpPr>
        <p:spPr>
          <a:xfrm>
            <a:off x="10462318" y="2326535"/>
            <a:ext cx="1092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1.</a:t>
            </a:r>
            <a:r>
              <a:rPr kumimoji="1" lang="zh-CN" altLang="en-US" sz="1400" dirty="0"/>
              <a:t>数据同步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2.</a:t>
            </a:r>
            <a:r>
              <a:rPr kumimoji="1" lang="zh-CN" altLang="en-US" sz="1400" dirty="0"/>
              <a:t>数据存储</a:t>
            </a:r>
            <a:endParaRPr kumimoji="1" lang="en-US" altLang="zh-CN" sz="14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1E9657CB-33E9-8C4A-B57E-CBC4B743CEE4}"/>
              </a:ext>
            </a:extLst>
          </p:cNvPr>
          <p:cNvSpPr txBox="1"/>
          <p:nvPr/>
        </p:nvSpPr>
        <p:spPr>
          <a:xfrm>
            <a:off x="8162373" y="1005642"/>
            <a:ext cx="1092683" cy="379591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功能实现</a:t>
            </a:r>
          </a:p>
        </p:txBody>
      </p:sp>
    </p:spTree>
    <p:extLst>
      <p:ext uri="{BB962C8B-B14F-4D97-AF65-F5344CB8AC3E}">
        <p14:creationId xmlns:p14="http://schemas.microsoft.com/office/powerpoint/2010/main" val="4928418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>
            <a:extLst>
              <a:ext uri="{FF2B5EF4-FFF2-40B4-BE49-F238E27FC236}">
                <a16:creationId xmlns:a16="http://schemas.microsoft.com/office/drawing/2014/main" id="{2176F374-CA83-1041-8EC0-6D5E3DF85527}"/>
              </a:ext>
            </a:extLst>
          </p:cNvPr>
          <p:cNvSpPr txBox="1"/>
          <p:nvPr/>
        </p:nvSpPr>
        <p:spPr>
          <a:xfrm>
            <a:off x="3171871" y="1853220"/>
            <a:ext cx="2345194" cy="2871530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8456253-B0B8-D14D-AF7A-3DAFE2557197}"/>
              </a:ext>
            </a:extLst>
          </p:cNvPr>
          <p:cNvSpPr txBox="1"/>
          <p:nvPr/>
        </p:nvSpPr>
        <p:spPr>
          <a:xfrm>
            <a:off x="665458" y="1853220"/>
            <a:ext cx="2386068" cy="2825395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17476" y="127637"/>
            <a:ext cx="1705135" cy="453676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006" y="1800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数据应用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报表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4183E4D-8958-C942-8D4C-8F3E03BF2196}"/>
              </a:ext>
            </a:extLst>
          </p:cNvPr>
          <p:cNvSpPr txBox="1"/>
          <p:nvPr/>
        </p:nvSpPr>
        <p:spPr>
          <a:xfrm>
            <a:off x="469411" y="715605"/>
            <a:ext cx="188212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1400" dirty="0"/>
              <a:t>离线数据：延迟</a:t>
            </a:r>
            <a:r>
              <a:rPr lang="en-US" altLang="zh-CN" sz="1400" dirty="0"/>
              <a:t>T+1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E9FAA95-4A1B-E04F-9A10-C9770D8E9E5E}"/>
              </a:ext>
            </a:extLst>
          </p:cNvPr>
          <p:cNvSpPr txBox="1"/>
          <p:nvPr/>
        </p:nvSpPr>
        <p:spPr>
          <a:xfrm>
            <a:off x="3385839" y="715605"/>
            <a:ext cx="2156831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1400" dirty="0"/>
              <a:t>直连</a:t>
            </a:r>
            <a:r>
              <a:rPr lang="en-US" altLang="zh-CN" sz="1400" dirty="0"/>
              <a:t>DB</a:t>
            </a:r>
            <a:r>
              <a:rPr lang="zh-CN" altLang="en-US" sz="1400" dirty="0"/>
              <a:t>：关联查询、分表</a:t>
            </a:r>
            <a:endParaRPr lang="en-US" altLang="zh-CN" sz="14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3B45ACE-74E0-E645-8926-D5483D305CE8}"/>
              </a:ext>
            </a:extLst>
          </p:cNvPr>
          <p:cNvSpPr txBox="1"/>
          <p:nvPr/>
        </p:nvSpPr>
        <p:spPr>
          <a:xfrm>
            <a:off x="461203" y="1163170"/>
            <a:ext cx="2710668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1400" dirty="0"/>
              <a:t>实时计算：</a:t>
            </a:r>
            <a:r>
              <a:rPr lang="en-US" altLang="zh-CN" sz="1400" dirty="0" err="1"/>
              <a:t>metrics+puzzle</a:t>
            </a:r>
            <a:r>
              <a:rPr lang="en-US" altLang="zh-CN" sz="1400" dirty="0"/>
              <a:t>+</a:t>
            </a:r>
            <a:r>
              <a:rPr lang="zh-CN" altLang="en-US" sz="1400" dirty="0"/>
              <a:t>数盒</a:t>
            </a:r>
            <a:endParaRPr lang="en-US" altLang="zh-CN" sz="1400" dirty="0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91393A0B-96D4-C14C-AB3A-DAB83DEFD871}"/>
              </a:ext>
            </a:extLst>
          </p:cNvPr>
          <p:cNvSpPr/>
          <p:nvPr/>
        </p:nvSpPr>
        <p:spPr>
          <a:xfrm>
            <a:off x="2020318" y="5945005"/>
            <a:ext cx="1867821" cy="474980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ADB</a:t>
            </a: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8EC1836-2667-1542-8AC1-D7750AD3D8F8}"/>
              </a:ext>
            </a:extLst>
          </p:cNvPr>
          <p:cNvSpPr/>
          <p:nvPr/>
        </p:nvSpPr>
        <p:spPr>
          <a:xfrm>
            <a:off x="1496275" y="5242370"/>
            <a:ext cx="3176470" cy="31803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Metrics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平台</a:t>
            </a: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28CB199A-D270-C246-A22C-8260A3EE3B22}"/>
              </a:ext>
            </a:extLst>
          </p:cNvPr>
          <p:cNvCxnSpPr>
            <a:cxnSpLocks/>
          </p:cNvCxnSpPr>
          <p:nvPr/>
        </p:nvCxnSpPr>
        <p:spPr>
          <a:xfrm flipV="1">
            <a:off x="2967092" y="5659034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1B773EB-EA5A-8B49-B400-03ABF7580AA2}"/>
              </a:ext>
            </a:extLst>
          </p:cNvPr>
          <p:cNvSpPr txBox="1"/>
          <p:nvPr/>
        </p:nvSpPr>
        <p:spPr>
          <a:xfrm>
            <a:off x="3939643" y="4856461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维度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4618DB00-BD31-F545-ACB2-5CC092962B8C}"/>
              </a:ext>
            </a:extLst>
          </p:cNvPr>
          <p:cNvCxnSpPr>
            <a:cxnSpLocks/>
          </p:cNvCxnSpPr>
          <p:nvPr/>
        </p:nvCxnSpPr>
        <p:spPr>
          <a:xfrm flipV="1">
            <a:off x="2475318" y="4873930"/>
            <a:ext cx="0" cy="245019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10BB1591-F4A2-0B43-812B-7181FA16451B}"/>
              </a:ext>
            </a:extLst>
          </p:cNvPr>
          <p:cNvSpPr txBox="1"/>
          <p:nvPr/>
        </p:nvSpPr>
        <p:spPr>
          <a:xfrm>
            <a:off x="1972204" y="4856461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指标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29F3493-1D25-A44A-9C8D-5847DB88938E}"/>
              </a:ext>
            </a:extLst>
          </p:cNvPr>
          <p:cNvSpPr txBox="1"/>
          <p:nvPr/>
        </p:nvSpPr>
        <p:spPr>
          <a:xfrm>
            <a:off x="727235" y="2350714"/>
            <a:ext cx="2236710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900" dirty="0">
                <a:solidFill>
                  <a:schemeClr val="bg1"/>
                </a:solidFill>
              </a:rPr>
              <a:t>抽象汇总出库作业节点数据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900" dirty="0">
                <a:solidFill>
                  <a:schemeClr val="bg1"/>
                </a:solidFill>
              </a:rPr>
              <a:t>通过指标、图形、对比、</a:t>
            </a:r>
            <a:r>
              <a:rPr kumimoji="1" lang="zh-CN" altLang="en-US" sz="900" dirty="0">
                <a:solidFill>
                  <a:srgbClr val="FF0000"/>
                </a:solidFill>
              </a:rPr>
              <a:t>数字</a:t>
            </a:r>
            <a:r>
              <a:rPr kumimoji="1" lang="zh-CN" altLang="en-US" sz="900" dirty="0">
                <a:solidFill>
                  <a:schemeClr val="bg1"/>
                </a:solidFill>
              </a:rPr>
              <a:t>化展示生产情况</a:t>
            </a:r>
            <a:endParaRPr kumimoji="1"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72424B3-FEC4-174C-8412-4E20D336ABC6}"/>
              </a:ext>
            </a:extLst>
          </p:cNvPr>
          <p:cNvSpPr txBox="1"/>
          <p:nvPr/>
        </p:nvSpPr>
        <p:spPr>
          <a:xfrm>
            <a:off x="3684557" y="2390637"/>
            <a:ext cx="1600784" cy="2632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solidFill>
                  <a:schemeClr val="bg1"/>
                </a:solidFill>
              </a:rPr>
              <a:t>通过多样维度生成指标</a:t>
            </a:r>
            <a:endParaRPr kumimoji="1"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9E2EC20-0F63-F04B-87B6-322E8F354F9F}"/>
              </a:ext>
            </a:extLst>
          </p:cNvPr>
          <p:cNvSpPr/>
          <p:nvPr/>
        </p:nvSpPr>
        <p:spPr>
          <a:xfrm>
            <a:off x="1277869" y="1952257"/>
            <a:ext cx="1075567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业务指标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05B8BA-3A67-744B-BF2B-933493CB9782}"/>
              </a:ext>
            </a:extLst>
          </p:cNvPr>
          <p:cNvSpPr/>
          <p:nvPr/>
        </p:nvSpPr>
        <p:spPr>
          <a:xfrm>
            <a:off x="776342" y="3031716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当日下单量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23EBFEF-6A1E-1E41-B438-05EE17D15B47}"/>
              </a:ext>
            </a:extLst>
          </p:cNvPr>
          <p:cNvSpPr/>
          <p:nvPr/>
        </p:nvSpPr>
        <p:spPr>
          <a:xfrm>
            <a:off x="1888378" y="3040045"/>
            <a:ext cx="1075567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应履约单量</a:t>
            </a:r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ADD7CE7D-D645-1843-8E80-69365A850CA4}"/>
              </a:ext>
            </a:extLst>
          </p:cNvPr>
          <p:cNvCxnSpPr>
            <a:cxnSpLocks/>
          </p:cNvCxnSpPr>
          <p:nvPr/>
        </p:nvCxnSpPr>
        <p:spPr>
          <a:xfrm flipV="1">
            <a:off x="3872055" y="4876609"/>
            <a:ext cx="0" cy="245019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2354D2EE-8724-E149-A7E6-4ACECE2A4108}"/>
              </a:ext>
            </a:extLst>
          </p:cNvPr>
          <p:cNvSpPr/>
          <p:nvPr/>
        </p:nvSpPr>
        <p:spPr>
          <a:xfrm>
            <a:off x="746001" y="3877625"/>
            <a:ext cx="1039310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预测单量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1A3FC1A-07D5-D441-A583-BF31439C0743}"/>
              </a:ext>
            </a:extLst>
          </p:cNvPr>
          <p:cNvSpPr/>
          <p:nvPr/>
        </p:nvSpPr>
        <p:spPr>
          <a:xfrm>
            <a:off x="746001" y="4315284"/>
            <a:ext cx="1039310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单量达成率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0FB79DA-C748-464F-B3D4-E922B6898199}"/>
              </a:ext>
            </a:extLst>
          </p:cNvPr>
          <p:cNvSpPr/>
          <p:nvPr/>
        </p:nvSpPr>
        <p:spPr>
          <a:xfrm>
            <a:off x="1906506" y="4320351"/>
            <a:ext cx="1039310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…..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06C323F-19C5-1345-9A29-BD52E060B6E9}"/>
              </a:ext>
            </a:extLst>
          </p:cNvPr>
          <p:cNvSpPr/>
          <p:nvPr/>
        </p:nvSpPr>
        <p:spPr>
          <a:xfrm>
            <a:off x="1906506" y="3884811"/>
            <a:ext cx="1039310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完成趋势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E70AE65-AC0C-1E43-908F-0DF38123F5D9}"/>
              </a:ext>
            </a:extLst>
          </p:cNvPr>
          <p:cNvSpPr/>
          <p:nvPr/>
        </p:nvSpPr>
        <p:spPr>
          <a:xfrm>
            <a:off x="746001" y="3448672"/>
            <a:ext cx="1039310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落单趋势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5051257-AFFD-B941-B92A-62CF7A6612BF}"/>
              </a:ext>
            </a:extLst>
          </p:cNvPr>
          <p:cNvSpPr/>
          <p:nvPr/>
        </p:nvSpPr>
        <p:spPr>
          <a:xfrm>
            <a:off x="1924635" y="3447151"/>
            <a:ext cx="1039310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仓生产单量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9D0EFA5-B818-DA4D-BA7D-EC83F1715BC9}"/>
              </a:ext>
            </a:extLst>
          </p:cNvPr>
          <p:cNvSpPr/>
          <p:nvPr/>
        </p:nvSpPr>
        <p:spPr>
          <a:xfrm>
            <a:off x="3916242" y="1952257"/>
            <a:ext cx="1075567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多维度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1F23CFC-B769-8C4F-8BB4-96C4AC94A924}"/>
              </a:ext>
            </a:extLst>
          </p:cNvPr>
          <p:cNvSpPr/>
          <p:nvPr/>
        </p:nvSpPr>
        <p:spPr>
          <a:xfrm>
            <a:off x="3242826" y="3040045"/>
            <a:ext cx="1039310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仓维度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0C321B9-332E-D24B-9EC9-9E531D3659F0}"/>
              </a:ext>
            </a:extLst>
          </p:cNvPr>
          <p:cNvSpPr/>
          <p:nvPr/>
        </p:nvSpPr>
        <p:spPr>
          <a:xfrm>
            <a:off x="4433079" y="3040045"/>
            <a:ext cx="1039310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运力类型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B4889C4-ED33-EE42-AD67-28490C286EE0}"/>
              </a:ext>
            </a:extLst>
          </p:cNvPr>
          <p:cNvSpPr/>
          <p:nvPr/>
        </p:nvSpPr>
        <p:spPr>
          <a:xfrm>
            <a:off x="3260417" y="3493925"/>
            <a:ext cx="1039310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子公司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E8208534-9CC9-BA49-8814-DEA7FE6A11F2}"/>
              </a:ext>
            </a:extLst>
          </p:cNvPr>
          <p:cNvSpPr/>
          <p:nvPr/>
        </p:nvSpPr>
        <p:spPr>
          <a:xfrm>
            <a:off x="4425539" y="3498089"/>
            <a:ext cx="1039310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承运商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81335F7-6278-D942-AAB0-D2434314F9E9}"/>
              </a:ext>
            </a:extLst>
          </p:cNvPr>
          <p:cNvSpPr/>
          <p:nvPr/>
        </p:nvSpPr>
        <p:spPr>
          <a:xfrm>
            <a:off x="3242826" y="3921646"/>
            <a:ext cx="1039310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配送城市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4023524-691E-E04B-8BE8-6741C77DD51D}"/>
              </a:ext>
            </a:extLst>
          </p:cNvPr>
          <p:cNvSpPr/>
          <p:nvPr/>
        </p:nvSpPr>
        <p:spPr>
          <a:xfrm>
            <a:off x="4418149" y="3942453"/>
            <a:ext cx="1039310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送达时间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DD784488-7F39-DA4A-A93F-645FE4851CB4}"/>
              </a:ext>
            </a:extLst>
          </p:cNvPr>
          <p:cNvSpPr/>
          <p:nvPr/>
        </p:nvSpPr>
        <p:spPr>
          <a:xfrm>
            <a:off x="3242826" y="4344280"/>
            <a:ext cx="1039310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…..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8FA3A5B-1539-164A-93E5-83CCF71EC467}"/>
              </a:ext>
            </a:extLst>
          </p:cNvPr>
          <p:cNvSpPr txBox="1"/>
          <p:nvPr/>
        </p:nvSpPr>
        <p:spPr>
          <a:xfrm>
            <a:off x="6959985" y="1781368"/>
            <a:ext cx="4309467" cy="156369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endParaRPr kumimoji="1" lang="en-US" altLang="zh-CN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33C100F-01C8-D245-9E51-A5301C89B96B}"/>
              </a:ext>
            </a:extLst>
          </p:cNvPr>
          <p:cNvSpPr/>
          <p:nvPr/>
        </p:nvSpPr>
        <p:spPr>
          <a:xfrm>
            <a:off x="8746047" y="1262796"/>
            <a:ext cx="1075567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沉淀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4A8EC31-A431-1841-B770-FE0B4B44D3A7}"/>
              </a:ext>
            </a:extLst>
          </p:cNvPr>
          <p:cNvSpPr/>
          <p:nvPr/>
        </p:nvSpPr>
        <p:spPr>
          <a:xfrm>
            <a:off x="7697973" y="3556313"/>
            <a:ext cx="2587522" cy="599674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业务上解决的问题。。。。</a:t>
            </a:r>
            <a:endParaRPr kumimoji="1" lang="en-US" altLang="zh-CN" sz="14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  <a:p>
            <a:pPr algn="ctr">
              <a:spcBef>
                <a:spcPts val="250"/>
              </a:spcBef>
            </a:pP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7C1BFE03-C3E1-FB44-8836-2C95A9525893}"/>
              </a:ext>
            </a:extLst>
          </p:cNvPr>
          <p:cNvSpPr/>
          <p:nvPr/>
        </p:nvSpPr>
        <p:spPr>
          <a:xfrm>
            <a:off x="7120006" y="1920946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大盘：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5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BAC8EB2-325C-B848-834A-C365052753C2}"/>
              </a:ext>
            </a:extLst>
          </p:cNvPr>
          <p:cNvSpPr/>
          <p:nvPr/>
        </p:nvSpPr>
        <p:spPr>
          <a:xfrm>
            <a:off x="8481873" y="1929144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指标：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60+</a:t>
            </a: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41EDD19-44E1-D94F-94EA-A1A310F32930}"/>
              </a:ext>
            </a:extLst>
          </p:cNvPr>
          <p:cNvSpPr/>
          <p:nvPr/>
        </p:nvSpPr>
        <p:spPr>
          <a:xfrm>
            <a:off x="9850364" y="1929143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B2C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13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仓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DF5553BF-8BFE-5945-92EC-9081CA7533DD}"/>
              </a:ext>
            </a:extLst>
          </p:cNvPr>
          <p:cNvSpPr/>
          <p:nvPr/>
        </p:nvSpPr>
        <p:spPr>
          <a:xfrm>
            <a:off x="7120005" y="2438035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总部：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ACC1790-3E12-DF4D-93D9-EB6560736866}"/>
              </a:ext>
            </a:extLst>
          </p:cNvPr>
          <p:cNvSpPr/>
          <p:nvPr/>
        </p:nvSpPr>
        <p:spPr>
          <a:xfrm>
            <a:off x="8489867" y="2438035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维度：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6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BD4EC9D-BAC3-F147-8FD3-FDBC8AD05825}"/>
              </a:ext>
            </a:extLst>
          </p:cNvPr>
          <p:cNvSpPr/>
          <p:nvPr/>
        </p:nvSpPr>
        <p:spPr>
          <a:xfrm>
            <a:off x="9841560" y="2438034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QPS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50s</a:t>
            </a: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C9392200-DEF4-F44B-B7C3-F34EE0639E78}"/>
              </a:ext>
            </a:extLst>
          </p:cNvPr>
          <p:cNvSpPr/>
          <p:nvPr/>
        </p:nvSpPr>
        <p:spPr>
          <a:xfrm>
            <a:off x="7120005" y="2866884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仓视图：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02C86965-F24A-3D4F-A4F3-457894994EDF}"/>
              </a:ext>
            </a:extLst>
          </p:cNvPr>
          <p:cNvSpPr/>
          <p:nvPr/>
        </p:nvSpPr>
        <p:spPr>
          <a:xfrm>
            <a:off x="8489867" y="2862174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.....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703912-BD0D-7246-A4C1-0BABC682490F}"/>
              </a:ext>
            </a:extLst>
          </p:cNvPr>
          <p:cNvSpPr txBox="1"/>
          <p:nvPr/>
        </p:nvSpPr>
        <p:spPr>
          <a:xfrm>
            <a:off x="6528790" y="4387773"/>
            <a:ext cx="5510080" cy="2041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indent="-171450" defTabSz="825500" hangingPunct="0"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下单控制：</a:t>
            </a:r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实时下单节奏，与过往大促相比，预估当日下单完成比。结合订单结构，判断履约上限是否合理，做实时地调整</a:t>
            </a:r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71450" indent="-171450" defTabSz="825500" hangingPunct="0"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仓生产节奏控制：</a:t>
            </a:r>
            <a:endParaRPr lang="en-US" altLang="zh-CN" sz="12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           大促期间会依据早晚履约时间片，去安排生产时间。先生产，发运早时间片订单，再生产发运晚时间片。</a:t>
            </a:r>
          </a:p>
          <a:p>
            <a:pPr defTabSz="825500" hangingPunct="0"/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           另外有一些特殊承运商的站点，或者自定义的大单量站点，会有一些特殊的生产时间要求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80682FA-05DA-6D47-86E1-71510DB822C1}"/>
              </a:ext>
            </a:extLst>
          </p:cNvPr>
          <p:cNvSpPr/>
          <p:nvPr/>
        </p:nvSpPr>
        <p:spPr>
          <a:xfrm>
            <a:off x="612769" y="1377734"/>
            <a:ext cx="5118204" cy="59077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支持场景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9EEF9D31-5324-C140-A101-438E9895BCF0}"/>
              </a:ext>
            </a:extLst>
          </p:cNvPr>
          <p:cNvSpPr/>
          <p:nvPr/>
        </p:nvSpPr>
        <p:spPr>
          <a:xfrm>
            <a:off x="8073657" y="4322773"/>
            <a:ext cx="2587522" cy="599674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提炼关键字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FA3DFA-FD45-C648-98BE-C94782B53ABD}"/>
              </a:ext>
            </a:extLst>
          </p:cNvPr>
          <p:cNvSpPr txBox="1"/>
          <p:nvPr/>
        </p:nvSpPr>
        <p:spPr>
          <a:xfrm>
            <a:off x="5623332" y="2502825"/>
            <a:ext cx="7045198" cy="16414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1.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架构</a:t>
            </a:r>
            <a:endParaRPr kumimoji="0" lang="en-US" altLang="zh-CN" sz="5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50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</a:t>
            </a:r>
            <a:r>
              <a:rPr lang="zh-CN" altLang="en-US" sz="50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结果：业务，技术沉淀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DBD38F-1DD6-9B45-9237-E2F6F6B78D02}"/>
              </a:ext>
            </a:extLst>
          </p:cNvPr>
          <p:cNvSpPr txBox="1"/>
          <p:nvPr/>
        </p:nvSpPr>
        <p:spPr>
          <a:xfrm>
            <a:off x="5762200" y="535757"/>
            <a:ext cx="3308598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问题往前提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2DA8D5-8413-524C-813D-232698A9C369}"/>
              </a:ext>
            </a:extLst>
          </p:cNvPr>
          <p:cNvSpPr txBox="1"/>
          <p:nvPr/>
        </p:nvSpPr>
        <p:spPr>
          <a:xfrm>
            <a:off x="2603394" y="3149653"/>
            <a:ext cx="138499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全局</a:t>
            </a:r>
          </a:p>
        </p:txBody>
      </p:sp>
    </p:spTree>
    <p:extLst>
      <p:ext uri="{BB962C8B-B14F-4D97-AF65-F5344CB8AC3E}">
        <p14:creationId xmlns:p14="http://schemas.microsoft.com/office/powerpoint/2010/main" val="29936307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2681" y="189755"/>
            <a:ext cx="186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Metrics</a:t>
            </a:r>
            <a:r>
              <a:rPr kumimoji="1" lang="zh-CN" altLang="en-US" dirty="0">
                <a:solidFill>
                  <a:schemeClr val="bg1"/>
                </a:solidFill>
              </a:rPr>
              <a:t>能力提升</a:t>
            </a:r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D457A177-7BC0-214A-BA30-6FC330CFEB8E}"/>
              </a:ext>
            </a:extLst>
          </p:cNvPr>
          <p:cNvSpPr/>
          <p:nvPr/>
        </p:nvSpPr>
        <p:spPr>
          <a:xfrm>
            <a:off x="117563" y="202455"/>
            <a:ext cx="1434790" cy="382032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C4A658-0B8C-374C-B852-C6826426434F}"/>
              </a:ext>
            </a:extLst>
          </p:cNvPr>
          <p:cNvSpPr txBox="1"/>
          <p:nvPr/>
        </p:nvSpPr>
        <p:spPr>
          <a:xfrm>
            <a:off x="191881" y="2024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成长</a:t>
            </a:r>
            <a:r>
              <a:rPr kumimoji="1" lang="en-US" altLang="zh-CN" dirty="0">
                <a:solidFill>
                  <a:schemeClr val="bg1"/>
                </a:solidFill>
              </a:rPr>
              <a:t>&amp;</a:t>
            </a:r>
            <a:r>
              <a:rPr kumimoji="1" lang="zh-CN" altLang="en-US" dirty="0">
                <a:solidFill>
                  <a:schemeClr val="bg1"/>
                </a:solidFill>
              </a:rPr>
              <a:t>未来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0693C8-0EB3-0048-9335-994930DB22AA}"/>
              </a:ext>
            </a:extLst>
          </p:cNvPr>
          <p:cNvSpPr txBox="1"/>
          <p:nvPr/>
        </p:nvSpPr>
        <p:spPr>
          <a:xfrm>
            <a:off x="1174987" y="-1134525"/>
            <a:ext cx="10016075" cy="7027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业务项目支持：单据中心。</a:t>
            </a:r>
            <a:endParaRPr kumimoji="0" lang="en-US" altLang="zh-CN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波次，批次。</a:t>
            </a:r>
            <a:endParaRPr lang="en-US" altLang="zh-CN" sz="5000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5000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</a:t>
            </a:r>
            <a:r>
              <a:rPr lang="en-US" altLang="zh-CN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部分：</a:t>
            </a:r>
            <a:endParaRPr lang="en-US" altLang="zh-CN" sz="5000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物流单据中心。</a:t>
            </a:r>
            <a:endParaRPr lang="en-US" altLang="zh-CN" sz="5000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数据怎么给到</a:t>
            </a:r>
            <a:r>
              <a:rPr lang="en-US" altLang="zh-CN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puzzle</a:t>
            </a: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。漓渊。小光</a:t>
            </a:r>
            <a:endParaRPr lang="en-US" altLang="zh-CN" sz="5000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流程。单据怎么走。</a:t>
            </a:r>
            <a:endParaRPr lang="en-US" altLang="zh-CN" sz="5000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数据给</a:t>
            </a:r>
            <a:r>
              <a:rPr lang="en-US" altLang="zh-CN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puzzle</a:t>
            </a: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由接口改精卫</a:t>
            </a:r>
            <a:r>
              <a:rPr lang="en-US" altLang="zh-CN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+</a:t>
            </a: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消息</a:t>
            </a:r>
            <a:endParaRPr lang="en-US" altLang="zh-CN" sz="5000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5000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9973598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2681" y="189755"/>
            <a:ext cx="186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Metrics</a:t>
            </a:r>
            <a:r>
              <a:rPr kumimoji="1" lang="zh-CN" altLang="en-US" dirty="0">
                <a:solidFill>
                  <a:schemeClr val="bg1"/>
                </a:solidFill>
              </a:rPr>
              <a:t>能力提升</a:t>
            </a:r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D457A177-7BC0-214A-BA30-6FC330CFEB8E}"/>
              </a:ext>
            </a:extLst>
          </p:cNvPr>
          <p:cNvSpPr/>
          <p:nvPr/>
        </p:nvSpPr>
        <p:spPr>
          <a:xfrm>
            <a:off x="117563" y="202455"/>
            <a:ext cx="1434790" cy="382032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C4A658-0B8C-374C-B852-C6826426434F}"/>
              </a:ext>
            </a:extLst>
          </p:cNvPr>
          <p:cNvSpPr txBox="1"/>
          <p:nvPr/>
        </p:nvSpPr>
        <p:spPr>
          <a:xfrm>
            <a:off x="191881" y="2024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成长</a:t>
            </a:r>
            <a:r>
              <a:rPr kumimoji="1" lang="en-US" altLang="zh-CN" dirty="0">
                <a:solidFill>
                  <a:schemeClr val="bg1"/>
                </a:solidFill>
              </a:rPr>
              <a:t>&amp;</a:t>
            </a:r>
            <a:r>
              <a:rPr kumimoji="1" lang="zh-CN" altLang="en-US" dirty="0">
                <a:solidFill>
                  <a:schemeClr val="bg1"/>
                </a:solidFill>
              </a:rPr>
              <a:t>未来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20B7664-96BB-A94B-912C-50C3F1B6B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9358"/>
              </p:ext>
            </p:extLst>
          </p:nvPr>
        </p:nvGraphicFramePr>
        <p:xfrm>
          <a:off x="2107294" y="1859280"/>
          <a:ext cx="7441609" cy="3139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203612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3347847"/>
                    </a:ext>
                  </a:extLst>
                </a:gridCol>
                <a:gridCol w="1957572">
                  <a:extLst>
                    <a:ext uri="{9D8B030D-6E8A-4147-A177-3AD203B41FA5}">
                      <a16:colId xmlns:a16="http://schemas.microsoft.com/office/drawing/2014/main" val="601232587"/>
                    </a:ext>
                  </a:extLst>
                </a:gridCol>
                <a:gridCol w="2232837">
                  <a:extLst>
                    <a:ext uri="{9D8B030D-6E8A-4147-A177-3AD203B41FA5}">
                      <a16:colId xmlns:a16="http://schemas.microsoft.com/office/drawing/2014/main" val="1243335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工作项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原来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现在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4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核心库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09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B2C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实时大盘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大促运营利器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56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SLS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数据流水表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问题数据分析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47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虚拟列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虚拟列：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30+</a:t>
                      </a: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虚拟表：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解决复杂查询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94861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稳定性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计划域页面查询零慢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metrics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迁移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917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metrics</a:t>
                      </a:r>
                      <a:r>
                        <a:rPr kumimoji="1" lang="zh-CN" altLang="en-US" sz="1200" dirty="0">
                          <a:latin typeface="+mn-ea"/>
                        </a:rPr>
                        <a:t>统一</a:t>
                      </a:r>
                      <a:r>
                        <a:rPr kumimoji="1" lang="en-US" altLang="zh-CN" sz="1200" dirty="0" err="1">
                          <a:latin typeface="+mn-ea"/>
                        </a:rPr>
                        <a:t>xflush</a:t>
                      </a:r>
                      <a:r>
                        <a:rPr kumimoji="1" lang="zh-CN" altLang="en-US" sz="1200" dirty="0">
                          <a:latin typeface="+mn-ea"/>
                        </a:rPr>
                        <a:t>监控</a:t>
                      </a:r>
                      <a:endParaRPr kumimoji="1" lang="en-US" altLang="zh-CN" sz="1200" dirty="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顺利度过双十一、双十二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3851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有效仓工具</a:t>
                      </a:r>
                      <a:endParaRPr kumimoji="1" lang="en-US" altLang="zh-CN" sz="1200" dirty="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仓列表由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万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下降到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千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2: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支持预占、状态机使用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908796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2927E62-B2E9-E447-A992-480351609B2D}"/>
              </a:ext>
            </a:extLst>
          </p:cNvPr>
          <p:cNvSpPr/>
          <p:nvPr/>
        </p:nvSpPr>
        <p:spPr>
          <a:xfrm>
            <a:off x="541620" y="886018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成长：</a:t>
            </a:r>
            <a:r>
              <a:rPr kumimoji="1" lang="zh-CN" altLang="en-US" dirty="0">
                <a:solidFill>
                  <a:srgbClr val="00B0F0"/>
                </a:solidFill>
              </a:rPr>
              <a:t>在数据使用上，沉淀了一套自己的</a:t>
            </a:r>
            <a:r>
              <a:rPr kumimoji="1" lang="zh-CN" altLang="en-US" b="1" dirty="0">
                <a:solidFill>
                  <a:srgbClr val="00B0F0"/>
                </a:solidFill>
              </a:rPr>
              <a:t>方法论</a:t>
            </a:r>
            <a:r>
              <a:rPr kumimoji="1" lang="zh-CN" altLang="en-US" dirty="0">
                <a:solidFill>
                  <a:srgbClr val="00B0F0"/>
                </a:solidFill>
              </a:rPr>
              <a:t>，并在实践中使用和分享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667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White">
      <a:dk1>
        <a:srgbClr val="FFFFFF"/>
      </a:dk1>
      <a:lt1>
        <a:srgbClr val="00A0E9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lack"/>
        <a:ea typeface="Arial Black"/>
        <a:cs typeface="Arial Black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AFA"/>
        </a:solidFill>
        <a:ln w="12700">
          <a:miter lim="400000"/>
        </a:ln>
      </a:spPr>
      <a:bodyPr lIns="127000" tIns="127000" rIns="127000" bIns="127000" anchor="ctr"/>
      <a:lstStyle>
        <a:defPPr>
          <a:spcBef>
            <a:spcPts val="250"/>
          </a:spcBef>
          <a:defRPr sz="1600">
            <a:latin typeface="Microsoft YaHei"/>
            <a:ea typeface="Microsoft YaHei"/>
            <a:sym typeface="Microsoft YaHe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A0E9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White">
      <a:dk1>
        <a:srgbClr val="FFFFFF"/>
      </a:dk1>
      <a:lt1>
        <a:srgbClr val="00A0E9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lack"/>
        <a:ea typeface="Arial Black"/>
        <a:cs typeface="Arial Black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AFA"/>
        </a:solidFill>
        <a:ln w="12700">
          <a:miter lim="400000"/>
        </a:ln>
      </a:spPr>
      <a:bodyPr lIns="127000" tIns="127000" rIns="127000" bIns="127000" anchor="ctr"/>
      <a:lstStyle>
        <a:defPPr>
          <a:spcBef>
            <a:spcPts val="250"/>
          </a:spcBef>
          <a:defRPr sz="1600">
            <a:latin typeface="Microsoft YaHei"/>
            <a:ea typeface="Microsoft YaHei"/>
            <a:sym typeface="Microsoft YaHe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A0E9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8161</TotalTime>
  <Words>1765</Words>
  <Application>Microsoft Macintosh PowerPoint</Application>
  <PresentationFormat>宽屏</PresentationFormat>
  <Paragraphs>325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微软雅黑</vt:lpstr>
      <vt:lpstr>Arial</vt:lpstr>
      <vt:lpstr>Arial Black</vt:lpstr>
      <vt:lpstr>Helvetica Light</vt:lpstr>
      <vt:lpstr>Wingdings</vt:lpstr>
      <vt:lpstr>Office 主题​​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1224</cp:revision>
  <dcterms:created xsi:type="dcterms:W3CDTF">2020-06-11T00:02:27Z</dcterms:created>
  <dcterms:modified xsi:type="dcterms:W3CDTF">2020-06-19T10:38:54Z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