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  <p:sldMasterId id="2147483665" r:id="rId3"/>
  </p:sldMasterIdLst>
  <p:notesMasterIdLst>
    <p:notesMasterId r:id="rId18"/>
  </p:notesMasterIdLst>
  <p:sldIdLst>
    <p:sldId id="1260" r:id="rId4"/>
    <p:sldId id="271" r:id="rId5"/>
    <p:sldId id="1335" r:id="rId6"/>
    <p:sldId id="1329" r:id="rId7"/>
    <p:sldId id="1336" r:id="rId8"/>
    <p:sldId id="1324" r:id="rId9"/>
    <p:sldId id="1325" r:id="rId10"/>
    <p:sldId id="1331" r:id="rId11"/>
    <p:sldId id="1334" r:id="rId12"/>
    <p:sldId id="1333" r:id="rId13"/>
    <p:sldId id="1337" r:id="rId14"/>
    <p:sldId id="1338" r:id="rId15"/>
    <p:sldId id="1301" r:id="rId16"/>
    <p:sldId id="28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2"/>
    <p:restoredTop sz="77404"/>
  </p:normalViewPr>
  <p:slideViewPr>
    <p:cSldViewPr snapToGrid="0" snapToObjects="1">
      <p:cViewPr>
        <p:scale>
          <a:sx n="110" d="100"/>
          <a:sy n="110" d="100"/>
        </p:scale>
        <p:origin x="8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#1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#2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CE9E1-A75C-E948-8F64-63708F6D684B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F19F6C-8060-EE46-A200-0865EC467577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</a:rPr>
            <a:t>多</a:t>
          </a:r>
          <a:r>
            <a:rPr lang="en-US" altLang="zh-CN" sz="1200" kern="1200" dirty="0">
              <a:solidFill>
                <a:srgbClr val="00B0F0"/>
              </a:solidFill>
            </a:rPr>
            <a:t>ADB</a:t>
          </a:r>
          <a:r>
            <a:rPr lang="zh-CN" altLang="en-US" sz="1200" kern="1200" dirty="0">
              <a:solidFill>
                <a:srgbClr val="00B0F0"/>
              </a:solidFill>
            </a:rPr>
            <a:t>数据库（</a:t>
          </a:r>
          <a:r>
            <a:rPr lang="en-US" altLang="zh-CN" sz="1200" kern="1200" dirty="0">
              <a:solidFill>
                <a:srgbClr val="00B0F0"/>
              </a:solidFill>
            </a:rPr>
            <a:t>3+</a:t>
          </a:r>
          <a:r>
            <a:rPr lang="zh-CN" altLang="en-US" sz="1200" kern="1200" dirty="0">
              <a:solidFill>
                <a:srgbClr val="00B0F0"/>
              </a:solidFill>
            </a:rPr>
            <a:t>）</a:t>
          </a:r>
        </a:p>
      </dgm:t>
    </dgm:pt>
    <dgm:pt modelId="{2AC6A666-1793-7740-881C-1F1F9A05B87D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>
              <a:solidFill>
                <a:srgbClr val="00B0F0"/>
              </a:solidFill>
            </a:rPr>
            <a:t>数据</a:t>
          </a:r>
          <a:r>
            <a:rPr lang="en-US" altLang="zh-CN" dirty="0">
              <a:solidFill>
                <a:srgbClr val="00B0F0"/>
              </a:solidFill>
            </a:rPr>
            <a:t>&amp;</a:t>
          </a:r>
          <a:r>
            <a:rPr lang="zh-CN" altLang="en-US" dirty="0">
              <a:solidFill>
                <a:srgbClr val="00B0F0"/>
              </a:solidFill>
            </a:rPr>
            <a:t>报表</a:t>
          </a:r>
        </a:p>
      </dgm:t>
    </dgm:pt>
    <dgm:pt modelId="{5D700E79-B624-1944-A119-5F978C285E90}" type="sibTrans" cxnId="{B687DEC4-6F6F-CD49-BBF7-1E1B1D249E94}">
      <dgm:prSet/>
      <dgm:spPr/>
      <dgm:t>
        <a:bodyPr/>
        <a:lstStyle/>
        <a:p>
          <a:endParaRPr lang="zh-CN" altLang="en-US"/>
        </a:p>
      </dgm:t>
    </dgm:pt>
    <dgm:pt modelId="{9D32C51A-C3F8-8440-9B59-B4F00A8D467A}" type="parTrans" cxnId="{B687DEC4-6F6F-CD49-BBF7-1E1B1D249E94}">
      <dgm:prSet/>
      <dgm:spPr/>
      <dgm:t>
        <a:bodyPr/>
        <a:lstStyle/>
        <a:p>
          <a:endParaRPr lang="zh-CN" altLang="en-US"/>
        </a:p>
      </dgm:t>
    </dgm:pt>
    <dgm:pt modelId="{D14EE5E7-6FB0-6240-8B0E-834B66D871EC}" type="sibTrans" cxnId="{CEED3F6B-0087-0044-96BC-85113C5F5BFF}">
      <dgm:prSet/>
      <dgm:spPr/>
      <dgm:t>
        <a:bodyPr/>
        <a:lstStyle/>
        <a:p>
          <a:endParaRPr lang="zh-CN" altLang="en-US"/>
        </a:p>
      </dgm:t>
    </dgm:pt>
    <dgm:pt modelId="{0972DA0C-8782-564D-A714-8B83ED0FF891}" type="parTrans" cxnId="{CEED3F6B-0087-0044-96BC-85113C5F5BFF}">
      <dgm:prSet/>
      <dgm:spPr/>
      <dgm:t>
        <a:bodyPr/>
        <a:lstStyle/>
        <a:p>
          <a:endParaRPr lang="zh-CN" altLang="en-US"/>
        </a:p>
      </dgm:t>
    </dgm:pt>
    <dgm:pt modelId="{7CC1B9F2-85C9-2844-9FFD-BC19938D8050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页面查询、导出零慢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SQL</a:t>
          </a:r>
          <a:endParaRPr lang="zh-CN" altLang="en-US" sz="1200" kern="1200" dirty="0">
            <a:solidFill>
              <a:srgbClr val="00B0F0"/>
            </a:solidFill>
            <a:latin typeface="Helvetica Light"/>
            <a:ea typeface="Helvetica Light"/>
            <a:cs typeface="Helvetica Light"/>
          </a:endParaRPr>
        </a:p>
      </dgm:t>
    </dgm:pt>
    <dgm:pt modelId="{804B8F72-6B67-0941-B3B6-411C95E3572A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稳定性</a:t>
          </a:r>
        </a:p>
      </dgm:t>
    </dgm:pt>
    <dgm:pt modelId="{34E96022-40D4-464F-BDD8-2233B4EC601A}" type="sibTrans" cxnId="{835F48DC-C4C8-F643-A18D-7A77F8ABBE0E}">
      <dgm:prSet/>
      <dgm:spPr>
        <a:solidFill>
          <a:srgbClr val="00B0F0"/>
        </a:solidFill>
      </dgm:spPr>
      <dgm:t>
        <a:bodyPr/>
        <a:lstStyle/>
        <a:p>
          <a:endParaRPr lang="zh-CN" altLang="en-US"/>
        </a:p>
      </dgm:t>
    </dgm:pt>
    <dgm:pt modelId="{08FD7DC3-5070-6D4E-8D0B-742423776CA0}" type="parTrans" cxnId="{835F48DC-C4C8-F643-A18D-7A77F8ABBE0E}">
      <dgm:prSet/>
      <dgm:spPr/>
      <dgm:t>
        <a:bodyPr/>
        <a:lstStyle/>
        <a:p>
          <a:endParaRPr lang="zh-CN" altLang="en-US"/>
        </a:p>
      </dgm:t>
    </dgm:pt>
    <dgm:pt modelId="{D8356F6F-CAF6-064C-8A0E-FC74DA03BB64}" type="sibTrans" cxnId="{48061BF4-F588-EB41-AF56-869ECF4FD137}">
      <dgm:prSet/>
      <dgm:spPr/>
      <dgm:t>
        <a:bodyPr/>
        <a:lstStyle/>
        <a:p>
          <a:endParaRPr lang="zh-CN" altLang="en-US"/>
        </a:p>
      </dgm:t>
    </dgm:pt>
    <dgm:pt modelId="{FB6743FF-EB72-634F-81E9-784BA83BCA67}" type="parTrans" cxnId="{48061BF4-F588-EB41-AF56-869ECF4FD137}">
      <dgm:prSet/>
      <dgm:spPr/>
      <dgm:t>
        <a:bodyPr/>
        <a:lstStyle/>
        <a:p>
          <a:endParaRPr lang="zh-CN" altLang="en-US"/>
        </a:p>
      </dgm:t>
    </dgm:pt>
    <dgm:pt modelId="{5348EC86-C577-124A-9554-7DE948427C3D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仓集批</a:t>
          </a:r>
        </a:p>
      </dgm:t>
    </dgm:pt>
    <dgm:pt modelId="{051CF095-14DF-DB4C-8C03-ACAFCA740730}">
      <dgm:prSet phldrT="[文本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dirty="0"/>
            <a:t>参与项目</a:t>
          </a:r>
        </a:p>
      </dgm:t>
    </dgm:pt>
    <dgm:pt modelId="{50F7F233-E1DA-AD42-B5E9-E83BBC3B2FA4}" type="sibTrans" cxnId="{2562754F-8FFE-4546-8BD1-12A0D0362757}">
      <dgm:prSet/>
      <dgm:spPr>
        <a:solidFill>
          <a:srgbClr val="00B0F0"/>
        </a:solidFill>
      </dgm:spPr>
      <dgm:t>
        <a:bodyPr/>
        <a:lstStyle/>
        <a:p>
          <a:endParaRPr lang="zh-CN" altLang="en-US"/>
        </a:p>
      </dgm:t>
    </dgm:pt>
    <dgm:pt modelId="{E8A9248C-6330-2248-8052-F646E68B9313}" type="parTrans" cxnId="{2562754F-8FFE-4546-8BD1-12A0D0362757}">
      <dgm:prSet/>
      <dgm:spPr/>
      <dgm:t>
        <a:bodyPr/>
        <a:lstStyle/>
        <a:p>
          <a:endParaRPr lang="zh-CN" altLang="en-US"/>
        </a:p>
      </dgm:t>
    </dgm:pt>
    <dgm:pt modelId="{6FA9608E-EE0E-4F4D-AE86-831CADDFA898}" type="sibTrans" cxnId="{BFA722F4-915B-274D-946F-B52D2F15EA25}">
      <dgm:prSet/>
      <dgm:spPr/>
      <dgm:t>
        <a:bodyPr/>
        <a:lstStyle/>
        <a:p>
          <a:endParaRPr lang="zh-CN" altLang="en-US"/>
        </a:p>
      </dgm:t>
    </dgm:pt>
    <dgm:pt modelId="{786A57CB-32D3-BA49-9578-9F81EA33C2A9}" type="parTrans" cxnId="{BFA722F4-915B-274D-946F-B52D2F15EA25}">
      <dgm:prSet/>
      <dgm:spPr/>
      <dgm:t>
        <a:bodyPr/>
        <a:lstStyle/>
        <a:p>
          <a:endParaRPr lang="zh-CN" altLang="en-US"/>
        </a:p>
      </dgm:t>
    </dgm:pt>
    <dgm:pt modelId="{8B827FBE-912B-7540-AED4-F2EB0379D019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</a:rPr>
            <a:t>数据追踪、虚拟列</a:t>
          </a:r>
          <a:r>
            <a:rPr lang="en-US" altLang="zh-CN" sz="1200" kern="1200" dirty="0">
              <a:solidFill>
                <a:srgbClr val="00B0F0"/>
              </a:solidFill>
            </a:rPr>
            <a:t>/</a:t>
          </a:r>
          <a:r>
            <a:rPr lang="zh-CN" altLang="en-US" sz="1200" kern="1200" dirty="0">
              <a:solidFill>
                <a:srgbClr val="00B0F0"/>
              </a:solidFill>
            </a:rPr>
            <a:t>虚拟表</a:t>
          </a:r>
        </a:p>
      </dgm:t>
    </dgm:pt>
    <dgm:pt modelId="{2062A610-597A-0E4F-B1C6-2B4CF8B5F3E2}" type="parTrans" cxnId="{D915A119-9710-484B-B3E2-3EE7AC21DD3B}">
      <dgm:prSet/>
      <dgm:spPr/>
      <dgm:t>
        <a:bodyPr/>
        <a:lstStyle/>
        <a:p>
          <a:endParaRPr lang="zh-CN" altLang="en-US"/>
        </a:p>
      </dgm:t>
    </dgm:pt>
    <dgm:pt modelId="{3D8A4A95-34DC-374F-9EEB-0790FEE80F32}" type="sibTrans" cxnId="{D915A119-9710-484B-B3E2-3EE7AC21DD3B}">
      <dgm:prSet/>
      <dgm:spPr/>
      <dgm:t>
        <a:bodyPr/>
        <a:lstStyle/>
        <a:p>
          <a:endParaRPr lang="zh-CN" altLang="en-US"/>
        </a:p>
      </dgm:t>
    </dgm:pt>
    <dgm:pt modelId="{09B9E248-12B6-8045-A655-9C28F7DE17BE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数盒、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U+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构建页面（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10+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）</a:t>
          </a:r>
          <a:endParaRPr lang="zh-CN" altLang="en-US" sz="1200" kern="1200" dirty="0">
            <a:solidFill>
              <a:srgbClr val="00B0F0"/>
            </a:solidFill>
          </a:endParaRPr>
        </a:p>
      </dgm:t>
    </dgm:pt>
    <dgm:pt modelId="{3A86C5B5-14FA-1046-BE62-DAA47EC395DC}" type="parTrans" cxnId="{6B887180-8D72-744B-9C45-FE8DE94677AC}">
      <dgm:prSet/>
      <dgm:spPr/>
      <dgm:t>
        <a:bodyPr/>
        <a:lstStyle/>
        <a:p>
          <a:endParaRPr lang="zh-CN" altLang="en-US"/>
        </a:p>
      </dgm:t>
    </dgm:pt>
    <dgm:pt modelId="{D35ECBAB-3F94-7146-AD0C-2D7A06FD3A14}" type="sibTrans" cxnId="{6B887180-8D72-744B-9C45-FE8DE94677AC}">
      <dgm:prSet/>
      <dgm:spPr/>
      <dgm:t>
        <a:bodyPr/>
        <a:lstStyle/>
        <a:p>
          <a:endParaRPr lang="zh-CN" altLang="en-US"/>
        </a:p>
      </dgm:t>
    </dgm:pt>
    <dgm:pt modelId="{A40E26EA-E30E-A445-AA52-CCBFB56E83BD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endParaRPr lang="zh-CN" altLang="en-US" sz="1200" kern="1200" dirty="0">
            <a:solidFill>
              <a:srgbClr val="00B0F0"/>
            </a:solidFill>
          </a:endParaRPr>
        </a:p>
      </dgm:t>
    </dgm:pt>
    <dgm:pt modelId="{85F49FC2-2152-424D-8135-7E172700A975}" type="parTrans" cxnId="{1D3DD306-6D4E-2C4E-AE2B-987C569108E0}">
      <dgm:prSet/>
      <dgm:spPr/>
      <dgm:t>
        <a:bodyPr/>
        <a:lstStyle/>
        <a:p>
          <a:endParaRPr lang="zh-CN" altLang="en-US"/>
        </a:p>
      </dgm:t>
    </dgm:pt>
    <dgm:pt modelId="{E631D6BF-DFBE-E84F-B345-48DFE5463F98}" type="sibTrans" cxnId="{1D3DD306-6D4E-2C4E-AE2B-987C569108E0}">
      <dgm:prSet/>
      <dgm:spPr/>
      <dgm:t>
        <a:bodyPr/>
        <a:lstStyle/>
        <a:p>
          <a:endParaRPr lang="zh-CN" altLang="en-US"/>
        </a:p>
      </dgm:t>
    </dgm:pt>
    <dgm:pt modelId="{6FA123FA-1907-564D-B2B8-20B9FEC668CC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预计减少前端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10+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工作人日</a:t>
          </a:r>
        </a:p>
      </dgm:t>
    </dgm:pt>
    <dgm:pt modelId="{2C5F2067-B8DA-2441-9689-F04FB8D038B1}" type="parTrans" cxnId="{CBA601EF-96D7-AD41-B301-5B6F563FFCD4}">
      <dgm:prSet/>
      <dgm:spPr/>
      <dgm:t>
        <a:bodyPr/>
        <a:lstStyle/>
        <a:p>
          <a:endParaRPr lang="zh-CN" altLang="en-US"/>
        </a:p>
      </dgm:t>
    </dgm:pt>
    <dgm:pt modelId="{32AED7D4-875C-C649-BB2F-68B13B63C9D3}" type="sibTrans" cxnId="{CBA601EF-96D7-AD41-B301-5B6F563FFCD4}">
      <dgm:prSet/>
      <dgm:spPr/>
      <dgm:t>
        <a:bodyPr/>
        <a:lstStyle/>
        <a:p>
          <a:endParaRPr lang="zh-CN" altLang="en-US"/>
        </a:p>
      </dgm:t>
    </dgm:pt>
    <dgm:pt modelId="{C67527F3-4846-CE4A-8573-4A733FF802B8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工具、答疑机器人维护</a:t>
          </a:r>
        </a:p>
      </dgm:t>
    </dgm:pt>
    <dgm:pt modelId="{6E71EB14-2E7F-E94A-B696-086AA98A689D}" type="parTrans" cxnId="{C3D2B9EB-E093-344C-9438-4A5D0505DF2D}">
      <dgm:prSet/>
      <dgm:spPr/>
      <dgm:t>
        <a:bodyPr/>
        <a:lstStyle/>
        <a:p>
          <a:endParaRPr lang="zh-CN" altLang="en-US"/>
        </a:p>
      </dgm:t>
    </dgm:pt>
    <dgm:pt modelId="{102181C8-C26D-7C49-A970-E41C0C7B84E3}" type="sibTrans" cxnId="{C3D2B9EB-E093-344C-9438-4A5D0505DF2D}">
      <dgm:prSet/>
      <dgm:spPr/>
      <dgm:t>
        <a:bodyPr/>
        <a:lstStyle/>
        <a:p>
          <a:endParaRPr lang="zh-CN" altLang="en-US"/>
        </a:p>
      </dgm:t>
    </dgm:pt>
    <dgm:pt modelId="{7165089E-AFA3-1F4C-97AC-41E9360A6336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Metrics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稳定性保障，顺利度过双十一、双十二</a:t>
          </a:r>
        </a:p>
      </dgm:t>
    </dgm:pt>
    <dgm:pt modelId="{D644548F-520C-3F4B-A92D-47BA719D02F4}" type="parTrans" cxnId="{2A186033-9F46-024F-AD7E-5FC7BB932DFF}">
      <dgm:prSet/>
      <dgm:spPr/>
      <dgm:t>
        <a:bodyPr/>
        <a:lstStyle/>
        <a:p>
          <a:endParaRPr lang="zh-CN" altLang="en-US"/>
        </a:p>
      </dgm:t>
    </dgm:pt>
    <dgm:pt modelId="{39121C90-9480-9A45-9BFF-777E163AD8E8}" type="sibTrans" cxnId="{2A186033-9F46-024F-AD7E-5FC7BB932DFF}">
      <dgm:prSet/>
      <dgm:spPr/>
      <dgm:t>
        <a:bodyPr/>
        <a:lstStyle/>
        <a:p>
          <a:endParaRPr lang="zh-CN" altLang="en-US"/>
        </a:p>
      </dgm:t>
    </dgm:pt>
    <dgm:pt modelId="{F3268053-935C-BE44-BB7E-F89079490E57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慢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SQL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优化</a:t>
          </a:r>
        </a:p>
      </dgm:t>
    </dgm:pt>
    <dgm:pt modelId="{DC679817-E64D-C24F-A897-B502D7FD983A}" type="parTrans" cxnId="{9A1D12DB-9724-2B43-BAA5-BE01AAD99A52}">
      <dgm:prSet/>
      <dgm:spPr/>
      <dgm:t>
        <a:bodyPr/>
        <a:lstStyle/>
        <a:p>
          <a:endParaRPr lang="zh-CN" altLang="en-US"/>
        </a:p>
      </dgm:t>
    </dgm:pt>
    <dgm:pt modelId="{A92EBEE4-FD74-004A-8D1C-B321CF1D0FAD}" type="sibTrans" cxnId="{9A1D12DB-9724-2B43-BAA5-BE01AAD99A52}">
      <dgm:prSet/>
      <dgm:spPr/>
      <dgm:t>
        <a:bodyPr/>
        <a:lstStyle/>
        <a:p>
          <a:endParaRPr lang="zh-CN" altLang="en-US"/>
        </a:p>
      </dgm:t>
    </dgm:pt>
    <dgm:pt modelId="{332E2A3B-1691-2744-9BB7-0A9E48F25DF4}">
      <dgm:prSet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output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下线</a:t>
          </a:r>
        </a:p>
      </dgm:t>
    </dgm:pt>
    <dgm:pt modelId="{C19B9A52-D529-3641-87D0-C617B20764AD}" type="parTrans" cxnId="{393B4168-E8B3-1445-8D62-0CD36877E8D9}">
      <dgm:prSet/>
      <dgm:spPr/>
      <dgm:t>
        <a:bodyPr/>
        <a:lstStyle/>
        <a:p>
          <a:endParaRPr lang="zh-CN" altLang="en-US"/>
        </a:p>
      </dgm:t>
    </dgm:pt>
    <dgm:pt modelId="{526EE8F3-BA2B-3049-B175-A5EAE5BEC019}" type="sibTrans" cxnId="{393B4168-E8B3-1445-8D62-0CD36877E8D9}">
      <dgm:prSet/>
      <dgm:spPr/>
      <dgm:t>
        <a:bodyPr/>
        <a:lstStyle/>
        <a:p>
          <a:endParaRPr lang="zh-CN" altLang="en-US"/>
        </a:p>
      </dgm:t>
    </dgm:pt>
    <dgm:pt modelId="{257C3FFF-1F69-5D4C-8A74-88437E00AED9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OSS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保存试算结果，平均减少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30s+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合波耗时</a:t>
          </a:r>
        </a:p>
      </dgm:t>
    </dgm:pt>
    <dgm:pt modelId="{6A333F7A-8FF0-7A4F-948A-F50DB33EFD8F}" type="parTrans" cxnId="{92A90D1C-0061-C348-B039-F7A486D40C3B}">
      <dgm:prSet/>
      <dgm:spPr/>
      <dgm:t>
        <a:bodyPr/>
        <a:lstStyle/>
        <a:p>
          <a:endParaRPr lang="zh-CN" altLang="en-US"/>
        </a:p>
      </dgm:t>
    </dgm:pt>
    <dgm:pt modelId="{26315EE7-E7BC-F544-805A-5EBC93ED7F6A}" type="sibTrans" cxnId="{92A90D1C-0061-C348-B039-F7A486D40C3B}">
      <dgm:prSet/>
      <dgm:spPr/>
      <dgm:t>
        <a:bodyPr/>
        <a:lstStyle/>
        <a:p>
          <a:endParaRPr lang="zh-CN" altLang="en-US"/>
        </a:p>
      </dgm:t>
    </dgm:pt>
    <dgm:pt modelId="{C35FDDAE-F286-E54D-BA0E-C2F8F52DD0AD}">
      <dgm:prSet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迁移功能点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10+</a:t>
          </a:r>
          <a:endParaRPr lang="zh-CN" altLang="en-US" sz="1200" kern="1200" dirty="0">
            <a:solidFill>
              <a:srgbClr val="00B0F0"/>
            </a:solidFill>
            <a:latin typeface="Helvetica Light"/>
            <a:ea typeface="Helvetica Light"/>
            <a:cs typeface="Helvetica Light"/>
          </a:endParaRPr>
        </a:p>
      </dgm:t>
    </dgm:pt>
    <dgm:pt modelId="{DAB464D6-FC2A-424E-BB1A-3799C3C2C625}" type="parTrans" cxnId="{64006CF8-AF90-3241-80ED-476A34DE354C}">
      <dgm:prSet/>
      <dgm:spPr/>
      <dgm:t>
        <a:bodyPr/>
        <a:lstStyle/>
        <a:p>
          <a:endParaRPr lang="zh-CN" altLang="en-US"/>
        </a:p>
      </dgm:t>
    </dgm:pt>
    <dgm:pt modelId="{13F2D689-EF66-1B45-B318-AAE3265E0B37}" type="sibTrans" cxnId="{64006CF8-AF90-3241-80ED-476A34DE354C}">
      <dgm:prSet/>
      <dgm:spPr/>
      <dgm:t>
        <a:bodyPr/>
        <a:lstStyle/>
        <a:p>
          <a:endParaRPr lang="zh-CN" altLang="en-US"/>
        </a:p>
      </dgm:t>
    </dgm:pt>
    <dgm:pt modelId="{8FC57BE5-BF54-854A-8B87-B42BDB5D33A2}">
      <dgm:prSet phldrT="[文本]"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US" altLang="zh-CN" sz="1200" kern="1200" dirty="0">
              <a:solidFill>
                <a:srgbClr val="00B0F0"/>
              </a:solidFill>
            </a:rPr>
            <a:t>Metrics</a:t>
          </a:r>
          <a:r>
            <a:rPr lang="zh-CN" altLang="en-US" sz="1200" kern="1200" dirty="0">
              <a:solidFill>
                <a:srgbClr val="00B0F0"/>
              </a:solidFill>
            </a:rPr>
            <a:t>平台对接</a:t>
          </a:r>
        </a:p>
      </dgm:t>
    </dgm:pt>
    <dgm:pt modelId="{68502868-DA95-3241-91FF-FB86256F749E}" type="parTrans" cxnId="{B5C4F650-055B-9041-8E79-37F1DE2769CF}">
      <dgm:prSet/>
      <dgm:spPr/>
      <dgm:t>
        <a:bodyPr/>
        <a:lstStyle/>
        <a:p>
          <a:endParaRPr lang="zh-CN" altLang="en-US"/>
        </a:p>
      </dgm:t>
    </dgm:pt>
    <dgm:pt modelId="{C56B1208-9AFE-E94B-8321-DBB3921E5965}" type="sibTrans" cxnId="{B5C4F650-055B-9041-8E79-37F1DE2769CF}">
      <dgm:prSet/>
      <dgm:spPr/>
      <dgm:t>
        <a:bodyPr/>
        <a:lstStyle/>
        <a:p>
          <a:endParaRPr lang="zh-CN" altLang="en-US"/>
        </a:p>
      </dgm:t>
    </dgm:pt>
    <dgm:pt modelId="{CD1FE163-E5BB-CB48-84EB-668B854E87BB}">
      <dgm:prSet custT="1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全网物流时效项目</a:t>
          </a:r>
        </a:p>
      </dgm:t>
    </dgm:pt>
    <dgm:pt modelId="{06545249-FBCA-354F-80B7-122D5C700AD9}" type="sibTrans" cxnId="{D37436F8-18CB-5D4B-9C21-C0E473270C73}">
      <dgm:prSet/>
      <dgm:spPr/>
      <dgm:t>
        <a:bodyPr/>
        <a:lstStyle/>
        <a:p>
          <a:endParaRPr lang="zh-CN" altLang="en-US"/>
        </a:p>
      </dgm:t>
    </dgm:pt>
    <dgm:pt modelId="{D5D7CED3-E0B7-F34F-9268-9506DEAF35BA}" type="parTrans" cxnId="{D37436F8-18CB-5D4B-9C21-C0E473270C73}">
      <dgm:prSet/>
      <dgm:spPr/>
      <dgm:t>
        <a:bodyPr/>
        <a:lstStyle/>
        <a:p>
          <a:endParaRPr lang="zh-CN" altLang="en-US"/>
        </a:p>
      </dgm:t>
    </dgm:pt>
    <dgm:pt modelId="{EBFF4C77-EF36-854B-8A5E-749C580B0531}" type="pres">
      <dgm:prSet presAssocID="{752CE9E1-A75C-E948-8F64-63708F6D684B}" presName="linearFlow" presStyleCnt="0">
        <dgm:presLayoutVars>
          <dgm:dir/>
          <dgm:animLvl val="lvl"/>
          <dgm:resizeHandles val="exact"/>
        </dgm:presLayoutVars>
      </dgm:prSet>
      <dgm:spPr/>
    </dgm:pt>
    <dgm:pt modelId="{4D6A335F-3537-9443-AF6A-3101991F3BD1}" type="pres">
      <dgm:prSet presAssocID="{051CF095-14DF-DB4C-8C03-ACAFCA740730}" presName="composite" presStyleCnt="0"/>
      <dgm:spPr/>
    </dgm:pt>
    <dgm:pt modelId="{D0506AD1-159D-CF4C-A1F3-B27A780F6EEC}" type="pres">
      <dgm:prSet presAssocID="{051CF095-14DF-DB4C-8C03-ACAFCA74073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19B967E-A6BD-5C48-851B-EE34FB7E15A9}" type="pres">
      <dgm:prSet presAssocID="{051CF095-14DF-DB4C-8C03-ACAFCA740730}" presName="parSh" presStyleLbl="node1" presStyleIdx="0" presStyleCnt="3"/>
      <dgm:spPr/>
    </dgm:pt>
    <dgm:pt modelId="{32B7CED7-7A36-F84F-9E7A-EF940B9FE266}" type="pres">
      <dgm:prSet presAssocID="{051CF095-14DF-DB4C-8C03-ACAFCA740730}" presName="desTx" presStyleLbl="fgAcc1" presStyleIdx="0" presStyleCnt="3">
        <dgm:presLayoutVars>
          <dgm:bulletEnabled val="1"/>
        </dgm:presLayoutVars>
      </dgm:prSet>
      <dgm:spPr/>
    </dgm:pt>
    <dgm:pt modelId="{F8B885C7-0D9E-F84B-84F8-77BC9449F1F3}" type="pres">
      <dgm:prSet presAssocID="{50F7F233-E1DA-AD42-B5E9-E83BBC3B2FA4}" presName="sibTrans" presStyleLbl="sibTrans2D1" presStyleIdx="0" presStyleCnt="2"/>
      <dgm:spPr/>
    </dgm:pt>
    <dgm:pt modelId="{352D5F9C-AD7B-D84A-9864-F44801AEB53C}" type="pres">
      <dgm:prSet presAssocID="{50F7F233-E1DA-AD42-B5E9-E83BBC3B2FA4}" presName="connTx" presStyleLbl="sibTrans2D1" presStyleIdx="0" presStyleCnt="2"/>
      <dgm:spPr/>
    </dgm:pt>
    <dgm:pt modelId="{C2A7E8D1-842F-8E40-9713-6244E1052353}" type="pres">
      <dgm:prSet presAssocID="{804B8F72-6B67-0941-B3B6-411C95E3572A}" presName="composite" presStyleCnt="0"/>
      <dgm:spPr/>
    </dgm:pt>
    <dgm:pt modelId="{FE142B5D-FF36-5E47-B7D4-C7A15E18D812}" type="pres">
      <dgm:prSet presAssocID="{804B8F72-6B67-0941-B3B6-411C95E357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BC1C1C2-F639-0C4D-B906-34E4814F84FC}" type="pres">
      <dgm:prSet presAssocID="{804B8F72-6B67-0941-B3B6-411C95E3572A}" presName="parSh" presStyleLbl="node1" presStyleIdx="1" presStyleCnt="3"/>
      <dgm:spPr/>
    </dgm:pt>
    <dgm:pt modelId="{DA07D58F-7A28-4847-9B18-57B00EE48E74}" type="pres">
      <dgm:prSet presAssocID="{804B8F72-6B67-0941-B3B6-411C95E3572A}" presName="desTx" presStyleLbl="fgAcc1" presStyleIdx="1" presStyleCnt="3">
        <dgm:presLayoutVars>
          <dgm:bulletEnabled val="1"/>
        </dgm:presLayoutVars>
      </dgm:prSet>
      <dgm:spPr/>
    </dgm:pt>
    <dgm:pt modelId="{3BE666CE-FE5C-5C49-B2B4-8F872FE4C7D3}" type="pres">
      <dgm:prSet presAssocID="{34E96022-40D4-464F-BDD8-2233B4EC601A}" presName="sibTrans" presStyleLbl="sibTrans2D1" presStyleIdx="1" presStyleCnt="2"/>
      <dgm:spPr/>
    </dgm:pt>
    <dgm:pt modelId="{B524D52F-D1D8-6848-9343-B79662CD8E5C}" type="pres">
      <dgm:prSet presAssocID="{34E96022-40D4-464F-BDD8-2233B4EC601A}" presName="connTx" presStyleLbl="sibTrans2D1" presStyleIdx="1" presStyleCnt="2"/>
      <dgm:spPr/>
    </dgm:pt>
    <dgm:pt modelId="{4947F818-8574-584D-8D49-4E6A2840B307}" type="pres">
      <dgm:prSet presAssocID="{2AC6A666-1793-7740-881C-1F1F9A05B87D}" presName="composite" presStyleCnt="0"/>
      <dgm:spPr/>
    </dgm:pt>
    <dgm:pt modelId="{F8A3564F-D8D3-3B48-82A8-6BB18FDA3E63}" type="pres">
      <dgm:prSet presAssocID="{2AC6A666-1793-7740-881C-1F1F9A05B87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38F9E86-BB5B-CB41-B533-AA99224F6E1B}" type="pres">
      <dgm:prSet presAssocID="{2AC6A666-1793-7740-881C-1F1F9A05B87D}" presName="parSh" presStyleLbl="node1" presStyleIdx="2" presStyleCnt="3"/>
      <dgm:spPr/>
    </dgm:pt>
    <dgm:pt modelId="{EDC53D67-92DB-6840-BBD1-7C5E87ED882C}" type="pres">
      <dgm:prSet presAssocID="{2AC6A666-1793-7740-881C-1F1F9A05B87D}" presName="desTx" presStyleLbl="fgAcc1" presStyleIdx="2" presStyleCnt="3">
        <dgm:presLayoutVars>
          <dgm:bulletEnabled val="1"/>
        </dgm:presLayoutVars>
      </dgm:prSet>
      <dgm:spPr/>
    </dgm:pt>
  </dgm:ptLst>
  <dgm:cxnLst>
    <dgm:cxn modelId="{1D3DD306-6D4E-2C4E-AE2B-987C569108E0}" srcId="{09B9E248-12B6-8045-A655-9C28F7DE17BE}" destId="{A40E26EA-E30E-A445-AA52-CCBFB56E83BD}" srcOrd="1" destOrd="0" parTransId="{85F49FC2-2152-424D-8135-7E172700A975}" sibTransId="{E631D6BF-DFBE-E84F-B345-48DFE5463F98}"/>
    <dgm:cxn modelId="{23BEB008-952F-C24B-B21D-F8D0D7D90B84}" type="presOf" srcId="{257C3FFF-1F69-5D4C-8A74-88437E00AED9}" destId="{32B7CED7-7A36-F84F-9E7A-EF940B9FE266}" srcOrd="0" destOrd="2" presId="urn:microsoft.com/office/officeart/2005/8/layout/process3"/>
    <dgm:cxn modelId="{27315514-FD5E-B548-A00E-8BFC643999AD}" type="presOf" srcId="{804B8F72-6B67-0941-B3B6-411C95E3572A}" destId="{1BC1C1C2-F639-0C4D-B906-34E4814F84FC}" srcOrd="1" destOrd="0" presId="urn:microsoft.com/office/officeart/2005/8/layout/process3"/>
    <dgm:cxn modelId="{26AB2A15-C2E4-3E4E-B5D6-1CCB1B311DF3}" type="presOf" srcId="{2AC6A666-1793-7740-881C-1F1F9A05B87D}" destId="{838F9E86-BB5B-CB41-B533-AA99224F6E1B}" srcOrd="1" destOrd="0" presId="urn:microsoft.com/office/officeart/2005/8/layout/process3"/>
    <dgm:cxn modelId="{D915A119-9710-484B-B3E2-3EE7AC21DD3B}" srcId="{2AC6A666-1793-7740-881C-1F1F9A05B87D}" destId="{8B827FBE-912B-7540-AED4-F2EB0379D019}" srcOrd="2" destOrd="0" parTransId="{2062A610-597A-0E4F-B1C6-2B4CF8B5F3E2}" sibTransId="{3D8A4A95-34DC-374F-9EEB-0790FEE80F32}"/>
    <dgm:cxn modelId="{92A90D1C-0061-C348-B039-F7A486D40C3B}" srcId="{5348EC86-C577-124A-9554-7DE948427C3D}" destId="{257C3FFF-1F69-5D4C-8A74-88437E00AED9}" srcOrd="0" destOrd="0" parTransId="{6A333F7A-8FF0-7A4F-948A-F50DB33EFD8F}" sibTransId="{26315EE7-E7BC-F544-805A-5EBC93ED7F6A}"/>
    <dgm:cxn modelId="{6A7C7F25-646A-3348-9F7C-5BACD0E59D36}" type="presOf" srcId="{051CF095-14DF-DB4C-8C03-ACAFCA740730}" destId="{719B967E-A6BD-5C48-851B-EE34FB7E15A9}" srcOrd="1" destOrd="0" presId="urn:microsoft.com/office/officeart/2005/8/layout/process3"/>
    <dgm:cxn modelId="{2A39C52A-1D05-084D-9AEC-1F65FCED4549}" type="presOf" srcId="{332E2A3B-1691-2744-9BB7-0A9E48F25DF4}" destId="{32B7CED7-7A36-F84F-9E7A-EF940B9FE266}" srcOrd="0" destOrd="3" presId="urn:microsoft.com/office/officeart/2005/8/layout/process3"/>
    <dgm:cxn modelId="{2A186033-9F46-024F-AD7E-5FC7BB932DFF}" srcId="{804B8F72-6B67-0941-B3B6-411C95E3572A}" destId="{7165089E-AFA3-1F4C-97AC-41E9360A6336}" srcOrd="3" destOrd="0" parTransId="{D644548F-520C-3F4B-A92D-47BA719D02F4}" sibTransId="{39121C90-9480-9A45-9BFF-777E163AD8E8}"/>
    <dgm:cxn modelId="{B65FCB46-0880-F34E-9C23-6236326D82F7}" type="presOf" srcId="{6FA123FA-1907-564D-B2B8-20B9FEC668CC}" destId="{EDC53D67-92DB-6840-BBD1-7C5E87ED882C}" srcOrd="0" destOrd="4" presId="urn:microsoft.com/office/officeart/2005/8/layout/process3"/>
    <dgm:cxn modelId="{440B2848-34CB-034B-BCBA-A9841724002B}" type="presOf" srcId="{F3268053-935C-BE44-BB7E-F89079490E57}" destId="{DA07D58F-7A28-4847-9B18-57B00EE48E74}" srcOrd="0" destOrd="2" presId="urn:microsoft.com/office/officeart/2005/8/layout/process3"/>
    <dgm:cxn modelId="{1E9C4A4C-35A4-8D45-A926-6D22116977B2}" type="presOf" srcId="{7165089E-AFA3-1F4C-97AC-41E9360A6336}" destId="{DA07D58F-7A28-4847-9B18-57B00EE48E74}" srcOrd="0" destOrd="3" presId="urn:microsoft.com/office/officeart/2005/8/layout/process3"/>
    <dgm:cxn modelId="{2562754F-8FFE-4546-8BD1-12A0D0362757}" srcId="{752CE9E1-A75C-E948-8F64-63708F6D684B}" destId="{051CF095-14DF-DB4C-8C03-ACAFCA740730}" srcOrd="0" destOrd="0" parTransId="{E8A9248C-6330-2248-8052-F646E68B9313}" sibTransId="{50F7F233-E1DA-AD42-B5E9-E83BBC3B2FA4}"/>
    <dgm:cxn modelId="{B5C4F650-055B-9041-8E79-37F1DE2769CF}" srcId="{2AC6A666-1793-7740-881C-1F1F9A05B87D}" destId="{8FC57BE5-BF54-854A-8B87-B42BDB5D33A2}" srcOrd="0" destOrd="0" parTransId="{68502868-DA95-3241-91FF-FB86256F749E}" sibTransId="{C56B1208-9AFE-E94B-8321-DBB3921E5965}"/>
    <dgm:cxn modelId="{C1AC1955-C8B8-DC4D-B1EC-A658088AC0D2}" type="presOf" srcId="{C35FDDAE-F286-E54D-BA0E-C2F8F52DD0AD}" destId="{32B7CED7-7A36-F84F-9E7A-EF940B9FE266}" srcOrd="0" destOrd="4" presId="urn:microsoft.com/office/officeart/2005/8/layout/process3"/>
    <dgm:cxn modelId="{393B4168-E8B3-1445-8D62-0CD36877E8D9}" srcId="{051CF095-14DF-DB4C-8C03-ACAFCA740730}" destId="{332E2A3B-1691-2744-9BB7-0A9E48F25DF4}" srcOrd="2" destOrd="0" parTransId="{C19B9A52-D529-3641-87D0-C617B20764AD}" sibTransId="{526EE8F3-BA2B-3049-B175-A5EAE5BEC019}"/>
    <dgm:cxn modelId="{CEED3F6B-0087-0044-96BC-85113C5F5BFF}" srcId="{2AC6A666-1793-7740-881C-1F1F9A05B87D}" destId="{96F19F6C-8060-EE46-A200-0865EC467577}" srcOrd="1" destOrd="0" parTransId="{0972DA0C-8782-564D-A714-8B83ED0FF891}" sibTransId="{D14EE5E7-6FB0-6240-8B0E-834B66D871EC}"/>
    <dgm:cxn modelId="{802F156D-265D-EF4C-9FAA-1189DC4AD52F}" type="presOf" srcId="{C67527F3-4846-CE4A-8573-4A733FF802B8}" destId="{DA07D58F-7A28-4847-9B18-57B00EE48E74}" srcOrd="0" destOrd="1" presId="urn:microsoft.com/office/officeart/2005/8/layout/process3"/>
    <dgm:cxn modelId="{390BA16D-57A4-1D40-8051-705C2A34B722}" type="presOf" srcId="{8B827FBE-912B-7540-AED4-F2EB0379D019}" destId="{EDC53D67-92DB-6840-BBD1-7C5E87ED882C}" srcOrd="0" destOrd="2" presId="urn:microsoft.com/office/officeart/2005/8/layout/process3"/>
    <dgm:cxn modelId="{85F61774-B9F3-C240-A091-85799E846B2A}" type="presOf" srcId="{804B8F72-6B67-0941-B3B6-411C95E3572A}" destId="{FE142B5D-FF36-5E47-B7D4-C7A15E18D812}" srcOrd="0" destOrd="0" presId="urn:microsoft.com/office/officeart/2005/8/layout/process3"/>
    <dgm:cxn modelId="{D25DD07E-4525-0E4B-B8B7-7C191254AB7F}" type="presOf" srcId="{96F19F6C-8060-EE46-A200-0865EC467577}" destId="{EDC53D67-92DB-6840-BBD1-7C5E87ED882C}" srcOrd="0" destOrd="1" presId="urn:microsoft.com/office/officeart/2005/8/layout/process3"/>
    <dgm:cxn modelId="{6B887180-8D72-744B-9C45-FE8DE94677AC}" srcId="{2AC6A666-1793-7740-881C-1F1F9A05B87D}" destId="{09B9E248-12B6-8045-A655-9C28F7DE17BE}" srcOrd="3" destOrd="0" parTransId="{3A86C5B5-14FA-1046-BE62-DAA47EC395DC}" sibTransId="{D35ECBAB-3F94-7146-AD0C-2D7A06FD3A14}"/>
    <dgm:cxn modelId="{D2710281-5B3C-5548-B787-E7164B0D92C8}" type="presOf" srcId="{8FC57BE5-BF54-854A-8B87-B42BDB5D33A2}" destId="{EDC53D67-92DB-6840-BBD1-7C5E87ED882C}" srcOrd="0" destOrd="0" presId="urn:microsoft.com/office/officeart/2005/8/layout/process3"/>
    <dgm:cxn modelId="{8E3A6395-F9DD-9947-B91E-76361EEC7A9E}" type="presOf" srcId="{7CC1B9F2-85C9-2844-9FFD-BC19938D8050}" destId="{DA07D58F-7A28-4847-9B18-57B00EE48E74}" srcOrd="0" destOrd="0" presId="urn:microsoft.com/office/officeart/2005/8/layout/process3"/>
    <dgm:cxn modelId="{30A03EA9-03F3-914E-8042-DC07D85A32B1}" type="presOf" srcId="{50F7F233-E1DA-AD42-B5E9-E83BBC3B2FA4}" destId="{352D5F9C-AD7B-D84A-9864-F44801AEB53C}" srcOrd="1" destOrd="0" presId="urn:microsoft.com/office/officeart/2005/8/layout/process3"/>
    <dgm:cxn modelId="{075BD8B4-E377-444C-9D05-5E95E5C2D643}" type="presOf" srcId="{5348EC86-C577-124A-9554-7DE948427C3D}" destId="{32B7CED7-7A36-F84F-9E7A-EF940B9FE266}" srcOrd="0" destOrd="1" presId="urn:microsoft.com/office/officeart/2005/8/layout/process3"/>
    <dgm:cxn modelId="{8BCB39BD-071E-CE42-B709-852ED110EEA8}" type="presOf" srcId="{34E96022-40D4-464F-BDD8-2233B4EC601A}" destId="{3BE666CE-FE5C-5C49-B2B4-8F872FE4C7D3}" srcOrd="0" destOrd="0" presId="urn:microsoft.com/office/officeart/2005/8/layout/process3"/>
    <dgm:cxn modelId="{B687DEC4-6F6F-CD49-BBF7-1E1B1D249E94}" srcId="{752CE9E1-A75C-E948-8F64-63708F6D684B}" destId="{2AC6A666-1793-7740-881C-1F1F9A05B87D}" srcOrd="2" destOrd="0" parTransId="{9D32C51A-C3F8-8440-9B59-B4F00A8D467A}" sibTransId="{5D700E79-B624-1944-A119-5F978C285E90}"/>
    <dgm:cxn modelId="{51126CCF-02C5-4942-A485-36599F7A0496}" type="presOf" srcId="{CD1FE163-E5BB-CB48-84EB-668B854E87BB}" destId="{32B7CED7-7A36-F84F-9E7A-EF940B9FE266}" srcOrd="0" destOrd="0" presId="urn:microsoft.com/office/officeart/2005/8/layout/process3"/>
    <dgm:cxn modelId="{9A1D12DB-9724-2B43-BAA5-BE01AAD99A52}" srcId="{804B8F72-6B67-0941-B3B6-411C95E3572A}" destId="{F3268053-935C-BE44-BB7E-F89079490E57}" srcOrd="2" destOrd="0" parTransId="{DC679817-E64D-C24F-A897-B502D7FD983A}" sibTransId="{A92EBEE4-FD74-004A-8D1C-B321CF1D0FAD}"/>
    <dgm:cxn modelId="{630841DC-F8E1-D045-BB29-3158D78607AE}" type="presOf" srcId="{2AC6A666-1793-7740-881C-1F1F9A05B87D}" destId="{F8A3564F-D8D3-3B48-82A8-6BB18FDA3E63}" srcOrd="0" destOrd="0" presId="urn:microsoft.com/office/officeart/2005/8/layout/process3"/>
    <dgm:cxn modelId="{835F48DC-C4C8-F643-A18D-7A77F8ABBE0E}" srcId="{752CE9E1-A75C-E948-8F64-63708F6D684B}" destId="{804B8F72-6B67-0941-B3B6-411C95E3572A}" srcOrd="1" destOrd="0" parTransId="{08FD7DC3-5070-6D4E-8D0B-742423776CA0}" sibTransId="{34E96022-40D4-464F-BDD8-2233B4EC601A}"/>
    <dgm:cxn modelId="{3C47C8E9-312E-D841-90BB-A2A558E4D251}" type="presOf" srcId="{09B9E248-12B6-8045-A655-9C28F7DE17BE}" destId="{EDC53D67-92DB-6840-BBD1-7C5E87ED882C}" srcOrd="0" destOrd="3" presId="urn:microsoft.com/office/officeart/2005/8/layout/process3"/>
    <dgm:cxn modelId="{C3D2B9EB-E093-344C-9438-4A5D0505DF2D}" srcId="{804B8F72-6B67-0941-B3B6-411C95E3572A}" destId="{C67527F3-4846-CE4A-8573-4A733FF802B8}" srcOrd="1" destOrd="0" parTransId="{6E71EB14-2E7F-E94A-B696-086AA98A689D}" sibTransId="{102181C8-C26D-7C49-A970-E41C0C7B84E3}"/>
    <dgm:cxn modelId="{CBA601EF-96D7-AD41-B301-5B6F563FFCD4}" srcId="{09B9E248-12B6-8045-A655-9C28F7DE17BE}" destId="{6FA123FA-1907-564D-B2B8-20B9FEC668CC}" srcOrd="0" destOrd="0" parTransId="{2C5F2067-B8DA-2441-9689-F04FB8D038B1}" sibTransId="{32AED7D4-875C-C649-BB2F-68B13B63C9D3}"/>
    <dgm:cxn modelId="{C3280CF3-6BA3-F84A-9B21-9C545E5CFA2D}" type="presOf" srcId="{051CF095-14DF-DB4C-8C03-ACAFCA740730}" destId="{D0506AD1-159D-CF4C-A1F3-B27A780F6EEC}" srcOrd="0" destOrd="0" presId="urn:microsoft.com/office/officeart/2005/8/layout/process3"/>
    <dgm:cxn modelId="{48061BF4-F588-EB41-AF56-869ECF4FD137}" srcId="{804B8F72-6B67-0941-B3B6-411C95E3572A}" destId="{7CC1B9F2-85C9-2844-9FFD-BC19938D8050}" srcOrd="0" destOrd="0" parTransId="{FB6743FF-EB72-634F-81E9-784BA83BCA67}" sibTransId="{D8356F6F-CAF6-064C-8A0E-FC74DA03BB64}"/>
    <dgm:cxn modelId="{BFA722F4-915B-274D-946F-B52D2F15EA25}" srcId="{051CF095-14DF-DB4C-8C03-ACAFCA740730}" destId="{5348EC86-C577-124A-9554-7DE948427C3D}" srcOrd="1" destOrd="0" parTransId="{786A57CB-32D3-BA49-9578-9F81EA33C2A9}" sibTransId="{6FA9608E-EE0E-4F4D-AE86-831CADDFA898}"/>
    <dgm:cxn modelId="{C81A12F5-BCD3-1247-B89E-D7B453374F40}" type="presOf" srcId="{A40E26EA-E30E-A445-AA52-CCBFB56E83BD}" destId="{EDC53D67-92DB-6840-BBD1-7C5E87ED882C}" srcOrd="0" destOrd="5" presId="urn:microsoft.com/office/officeart/2005/8/layout/process3"/>
    <dgm:cxn modelId="{93A6D1F6-E4F3-AE46-8098-61213AC49E51}" type="presOf" srcId="{34E96022-40D4-464F-BDD8-2233B4EC601A}" destId="{B524D52F-D1D8-6848-9343-B79662CD8E5C}" srcOrd="1" destOrd="0" presId="urn:microsoft.com/office/officeart/2005/8/layout/process3"/>
    <dgm:cxn modelId="{D37436F8-18CB-5D4B-9C21-C0E473270C73}" srcId="{051CF095-14DF-DB4C-8C03-ACAFCA740730}" destId="{CD1FE163-E5BB-CB48-84EB-668B854E87BB}" srcOrd="0" destOrd="0" parTransId="{D5D7CED3-E0B7-F34F-9268-9506DEAF35BA}" sibTransId="{06545249-FBCA-354F-80B7-122D5C700AD9}"/>
    <dgm:cxn modelId="{64006CF8-AF90-3241-80ED-476A34DE354C}" srcId="{332E2A3B-1691-2744-9BB7-0A9E48F25DF4}" destId="{C35FDDAE-F286-E54D-BA0E-C2F8F52DD0AD}" srcOrd="0" destOrd="0" parTransId="{DAB464D6-FC2A-424E-BB1A-3799C3C2C625}" sibTransId="{13F2D689-EF66-1B45-B318-AAE3265E0B37}"/>
    <dgm:cxn modelId="{6E031CF9-6E3E-314F-8D5E-18966B1F8170}" type="presOf" srcId="{752CE9E1-A75C-E948-8F64-63708F6D684B}" destId="{EBFF4C77-EF36-854B-8A5E-749C580B0531}" srcOrd="0" destOrd="0" presId="urn:microsoft.com/office/officeart/2005/8/layout/process3"/>
    <dgm:cxn modelId="{B221F0FB-4D0F-F141-81D7-5EF2ED1B1DD0}" type="presOf" srcId="{50F7F233-E1DA-AD42-B5E9-E83BBC3B2FA4}" destId="{F8B885C7-0D9E-F84B-84F8-77BC9449F1F3}" srcOrd="0" destOrd="0" presId="urn:microsoft.com/office/officeart/2005/8/layout/process3"/>
    <dgm:cxn modelId="{B4E2E164-80D7-6A4D-92A9-E5BA69184D99}" type="presParOf" srcId="{EBFF4C77-EF36-854B-8A5E-749C580B0531}" destId="{4D6A335F-3537-9443-AF6A-3101991F3BD1}" srcOrd="0" destOrd="0" presId="urn:microsoft.com/office/officeart/2005/8/layout/process3"/>
    <dgm:cxn modelId="{9A79C4AB-87E2-8D42-8BE1-EEF58D4EE2F6}" type="presParOf" srcId="{4D6A335F-3537-9443-AF6A-3101991F3BD1}" destId="{D0506AD1-159D-CF4C-A1F3-B27A780F6EEC}" srcOrd="0" destOrd="0" presId="urn:microsoft.com/office/officeart/2005/8/layout/process3"/>
    <dgm:cxn modelId="{FD2AD905-2D08-974C-B7FF-271C0DCC5ED5}" type="presParOf" srcId="{4D6A335F-3537-9443-AF6A-3101991F3BD1}" destId="{719B967E-A6BD-5C48-851B-EE34FB7E15A9}" srcOrd="1" destOrd="0" presId="urn:microsoft.com/office/officeart/2005/8/layout/process3"/>
    <dgm:cxn modelId="{B3BA9E92-02E1-7747-8749-CF97EC426611}" type="presParOf" srcId="{4D6A335F-3537-9443-AF6A-3101991F3BD1}" destId="{32B7CED7-7A36-F84F-9E7A-EF940B9FE266}" srcOrd="2" destOrd="0" presId="urn:microsoft.com/office/officeart/2005/8/layout/process3"/>
    <dgm:cxn modelId="{A8FF436B-E436-734B-A6C9-FB2ADBB04260}" type="presParOf" srcId="{EBFF4C77-EF36-854B-8A5E-749C580B0531}" destId="{F8B885C7-0D9E-F84B-84F8-77BC9449F1F3}" srcOrd="1" destOrd="0" presId="urn:microsoft.com/office/officeart/2005/8/layout/process3"/>
    <dgm:cxn modelId="{16C62045-1928-C948-9BE3-80F308AD2C6A}" type="presParOf" srcId="{F8B885C7-0D9E-F84B-84F8-77BC9449F1F3}" destId="{352D5F9C-AD7B-D84A-9864-F44801AEB53C}" srcOrd="0" destOrd="0" presId="urn:microsoft.com/office/officeart/2005/8/layout/process3"/>
    <dgm:cxn modelId="{E9F0E845-511F-9141-8E99-C031A24E09D7}" type="presParOf" srcId="{EBFF4C77-EF36-854B-8A5E-749C580B0531}" destId="{C2A7E8D1-842F-8E40-9713-6244E1052353}" srcOrd="2" destOrd="0" presId="urn:microsoft.com/office/officeart/2005/8/layout/process3"/>
    <dgm:cxn modelId="{51691E3C-113F-2943-9448-86F867D40BC2}" type="presParOf" srcId="{C2A7E8D1-842F-8E40-9713-6244E1052353}" destId="{FE142B5D-FF36-5E47-B7D4-C7A15E18D812}" srcOrd="0" destOrd="0" presId="urn:microsoft.com/office/officeart/2005/8/layout/process3"/>
    <dgm:cxn modelId="{384AB968-E17E-9845-8BC8-1B200794C731}" type="presParOf" srcId="{C2A7E8D1-842F-8E40-9713-6244E1052353}" destId="{1BC1C1C2-F639-0C4D-B906-34E4814F84FC}" srcOrd="1" destOrd="0" presId="urn:microsoft.com/office/officeart/2005/8/layout/process3"/>
    <dgm:cxn modelId="{476DF9A6-0332-0248-A5DA-84CFC552CCBB}" type="presParOf" srcId="{C2A7E8D1-842F-8E40-9713-6244E1052353}" destId="{DA07D58F-7A28-4847-9B18-57B00EE48E74}" srcOrd="2" destOrd="0" presId="urn:microsoft.com/office/officeart/2005/8/layout/process3"/>
    <dgm:cxn modelId="{F9C8AE10-A6DB-6148-BC2E-AE9A403A6325}" type="presParOf" srcId="{EBFF4C77-EF36-854B-8A5E-749C580B0531}" destId="{3BE666CE-FE5C-5C49-B2B4-8F872FE4C7D3}" srcOrd="3" destOrd="0" presId="urn:microsoft.com/office/officeart/2005/8/layout/process3"/>
    <dgm:cxn modelId="{4697AD61-28CA-C747-B418-1C0E9691DA9A}" type="presParOf" srcId="{3BE666CE-FE5C-5C49-B2B4-8F872FE4C7D3}" destId="{B524D52F-D1D8-6848-9343-B79662CD8E5C}" srcOrd="0" destOrd="0" presId="urn:microsoft.com/office/officeart/2005/8/layout/process3"/>
    <dgm:cxn modelId="{D0C45521-66E1-6B47-B011-D6FA37BE5577}" type="presParOf" srcId="{EBFF4C77-EF36-854B-8A5E-749C580B0531}" destId="{4947F818-8574-584D-8D49-4E6A2840B307}" srcOrd="4" destOrd="0" presId="urn:microsoft.com/office/officeart/2005/8/layout/process3"/>
    <dgm:cxn modelId="{87B61E38-D884-E041-8F3E-19DF885FA8F6}" type="presParOf" srcId="{4947F818-8574-584D-8D49-4E6A2840B307}" destId="{F8A3564F-D8D3-3B48-82A8-6BB18FDA3E63}" srcOrd="0" destOrd="0" presId="urn:microsoft.com/office/officeart/2005/8/layout/process3"/>
    <dgm:cxn modelId="{04ACD7E5-F752-DD42-AF70-B9B3E3EFCBE6}" type="presParOf" srcId="{4947F818-8574-584D-8D49-4E6A2840B307}" destId="{838F9E86-BB5B-CB41-B533-AA99224F6E1B}" srcOrd="1" destOrd="0" presId="urn:microsoft.com/office/officeart/2005/8/layout/process3"/>
    <dgm:cxn modelId="{7CE19A94-8BDF-EB4A-B688-F8914819B7A1}" type="presParOf" srcId="{4947F818-8574-584D-8D49-4E6A2840B307}" destId="{EDC53D67-92DB-6840-BBD1-7C5E87ED882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256F6-C04D-D642-9865-9ADF102CE499}" type="doc">
      <dgm:prSet loTypeId="urn:microsoft.com/office/officeart/2005/8/layout/cycle6#1" loCatId="" qsTypeId="urn:microsoft.com/office/officeart/2005/8/quickstyle/simple1#1" qsCatId="simple" csTypeId="urn:microsoft.com/office/officeart/2005/8/colors/accent2_3#1" csCatId="accent2" phldr="1"/>
      <dgm:spPr/>
    </dgm:pt>
    <dgm:pt modelId="{87C56950-45E9-724D-AACF-F6AFA7EB4F02}">
      <dgm:prSet phldrT="[文本]"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精卫同步</a:t>
          </a:r>
        </a:p>
      </dgm:t>
    </dgm:pt>
    <dgm:pt modelId="{A7B0EE11-D5BB-2248-AE83-6BD86DFB9583}" type="parTrans" cxnId="{99E27D4E-ED32-8E4E-A0B5-1D1722F1E3DF}">
      <dgm:prSet/>
      <dgm:spPr/>
      <dgm:t>
        <a:bodyPr/>
        <a:lstStyle/>
        <a:p>
          <a:endParaRPr lang="zh-CN" altLang="en-US"/>
        </a:p>
      </dgm:t>
    </dgm:pt>
    <dgm:pt modelId="{2F365912-DC7F-1440-A046-DD8326A06049}" type="sibTrans" cxnId="{99E27D4E-ED32-8E4E-A0B5-1D1722F1E3DF}">
      <dgm:prSet/>
      <dgm:spPr>
        <a:ln>
          <a:headEnd type="none"/>
          <a:tailEnd type="triangle"/>
        </a:ln>
      </dgm:spPr>
      <dgm:t>
        <a:bodyPr/>
        <a:lstStyle/>
        <a:p>
          <a:endParaRPr lang="zh-CN" altLang="en-US"/>
        </a:p>
      </dgm:t>
    </dgm:pt>
    <dgm:pt modelId="{C2B276CC-A667-D74B-9858-DE0E6530355C}">
      <dgm:prSet phldrT="[文本]"/>
      <dgm:spPr>
        <a:solidFill>
          <a:schemeClr val="bg1"/>
        </a:solidFill>
      </dgm:spPr>
      <dgm:t>
        <a:bodyPr/>
        <a:lstStyle/>
        <a:p>
          <a:r>
            <a:rPr lang="en-US" altLang="zh-CN" dirty="0"/>
            <a:t>ADB</a:t>
          </a:r>
          <a:r>
            <a:rPr lang="zh-CN" altLang="en-US" dirty="0"/>
            <a:t>存储</a:t>
          </a:r>
        </a:p>
      </dgm:t>
    </dgm:pt>
    <dgm:pt modelId="{A3B5BFAC-976B-E444-BCAC-CF1144DA12D5}" type="parTrans" cxnId="{8C8AABB4-9414-2B47-BB89-6F97419B5001}">
      <dgm:prSet/>
      <dgm:spPr/>
      <dgm:t>
        <a:bodyPr/>
        <a:lstStyle/>
        <a:p>
          <a:endParaRPr lang="zh-CN" altLang="en-US"/>
        </a:p>
      </dgm:t>
    </dgm:pt>
    <dgm:pt modelId="{0101FDC3-925A-E94E-B293-50166AA91407}" type="sibTrans" cxnId="{8C8AABB4-9414-2B47-BB89-6F97419B5001}">
      <dgm:prSet/>
      <dgm:spPr>
        <a:pattFill prst="pct5">
          <a:fgClr>
            <a:schemeClr val="accent1"/>
          </a:fgClr>
          <a:bgClr>
            <a:schemeClr val="bg1"/>
          </a:bgClr>
        </a:pattFill>
        <a:ln>
          <a:headEnd type="triangle"/>
          <a:tailEnd type="none"/>
        </a:ln>
      </dgm:spPr>
      <dgm:t>
        <a:bodyPr/>
        <a:lstStyle/>
        <a:p>
          <a:endParaRPr lang="zh-CN" altLang="en-US"/>
        </a:p>
      </dgm:t>
    </dgm:pt>
    <dgm:pt modelId="{ED986B0E-ADA6-B44F-8FF1-07F77D9CCEE8}">
      <dgm:prSet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查询</a:t>
          </a:r>
        </a:p>
      </dgm:t>
    </dgm:pt>
    <dgm:pt modelId="{B731BBB3-D059-714C-8A9C-EC4CD9521FE8}" type="parTrans" cxnId="{AAF14B72-BF4A-844A-B316-C23263033C04}">
      <dgm:prSet/>
      <dgm:spPr/>
      <dgm:t>
        <a:bodyPr/>
        <a:lstStyle/>
        <a:p>
          <a:endParaRPr lang="zh-CN" altLang="en-US"/>
        </a:p>
      </dgm:t>
    </dgm:pt>
    <dgm:pt modelId="{BB2F2A3A-5917-E44F-B9DB-B3B2A5261E79}" type="sibTrans" cxnId="{AAF14B72-BF4A-844A-B316-C23263033C04}">
      <dgm:prSet/>
      <dgm:spPr>
        <a:ln>
          <a:noFill/>
          <a:headEnd type="none"/>
        </a:ln>
      </dgm:spPr>
      <dgm:t>
        <a:bodyPr/>
        <a:lstStyle/>
        <a:p>
          <a:endParaRPr lang="zh-CN" altLang="en-US"/>
        </a:p>
      </dgm:t>
    </dgm:pt>
    <dgm:pt modelId="{D7FA9DBF-6DE8-8F4E-B675-F465BB46221B}">
      <dgm:prSet/>
      <dgm:spPr>
        <a:solidFill>
          <a:schemeClr val="bg1"/>
        </a:solidFill>
      </dgm:spPr>
      <dgm:t>
        <a:bodyPr/>
        <a:lstStyle/>
        <a:p>
          <a:r>
            <a:rPr lang="zh-CN" altLang="en-US" dirty="0"/>
            <a:t>新增数据</a:t>
          </a:r>
        </a:p>
      </dgm:t>
    </dgm:pt>
    <dgm:pt modelId="{599120FC-D4BC-E04E-87FE-E12B60E7F99C}" type="parTrans" cxnId="{3FCBECD4-8CA2-784A-BA82-518934578DBF}">
      <dgm:prSet/>
      <dgm:spPr/>
      <dgm:t>
        <a:bodyPr/>
        <a:lstStyle/>
        <a:p>
          <a:endParaRPr lang="zh-CN" altLang="en-US"/>
        </a:p>
      </dgm:t>
    </dgm:pt>
    <dgm:pt modelId="{8D1DEF8E-79E0-9640-AED2-B7552651F565}" type="sibTrans" cxnId="{3FCBECD4-8CA2-784A-BA82-518934578DBF}">
      <dgm:prSet/>
      <dgm:spPr>
        <a:ln>
          <a:headEnd type="none"/>
          <a:tailEnd type="triangle"/>
        </a:ln>
      </dgm:spPr>
      <dgm:t>
        <a:bodyPr/>
        <a:lstStyle/>
        <a:p>
          <a:endParaRPr lang="zh-CN" altLang="en-US"/>
        </a:p>
      </dgm:t>
    </dgm:pt>
    <dgm:pt modelId="{C0D87046-35B6-1B4F-8EAC-9B399C213A5F}" type="pres">
      <dgm:prSet presAssocID="{77C256F6-C04D-D642-9865-9ADF102CE499}" presName="cycle" presStyleCnt="0">
        <dgm:presLayoutVars>
          <dgm:dir/>
          <dgm:resizeHandles val="exact"/>
        </dgm:presLayoutVars>
      </dgm:prSet>
      <dgm:spPr/>
    </dgm:pt>
    <dgm:pt modelId="{567D731C-3774-4D4E-A612-19686AF85E9C}" type="pres">
      <dgm:prSet presAssocID="{D7FA9DBF-6DE8-8F4E-B675-F465BB46221B}" presName="node" presStyleLbl="node1" presStyleIdx="0" presStyleCnt="4">
        <dgm:presLayoutVars>
          <dgm:bulletEnabled val="1"/>
        </dgm:presLayoutVars>
      </dgm:prSet>
      <dgm:spPr/>
    </dgm:pt>
    <dgm:pt modelId="{80EDE701-1CCA-0344-AC07-34C71B0965C2}" type="pres">
      <dgm:prSet presAssocID="{D7FA9DBF-6DE8-8F4E-B675-F465BB46221B}" presName="spNode" presStyleCnt="0"/>
      <dgm:spPr/>
    </dgm:pt>
    <dgm:pt modelId="{824EAF04-3B00-6544-AC2F-54CB1E77AA00}" type="pres">
      <dgm:prSet presAssocID="{8D1DEF8E-79E0-9640-AED2-B7552651F565}" presName="sibTrans" presStyleLbl="sibTrans1D1" presStyleIdx="0" presStyleCnt="4"/>
      <dgm:spPr/>
    </dgm:pt>
    <dgm:pt modelId="{FAE4B4FD-83C0-5F4C-A583-9831C6C7F9BE}" type="pres">
      <dgm:prSet presAssocID="{87C56950-45E9-724D-AACF-F6AFA7EB4F02}" presName="node" presStyleLbl="node1" presStyleIdx="1" presStyleCnt="4">
        <dgm:presLayoutVars>
          <dgm:bulletEnabled val="1"/>
        </dgm:presLayoutVars>
      </dgm:prSet>
      <dgm:spPr/>
    </dgm:pt>
    <dgm:pt modelId="{02514E8A-8C21-614C-95C2-5C1C20A01E94}" type="pres">
      <dgm:prSet presAssocID="{87C56950-45E9-724D-AACF-F6AFA7EB4F02}" presName="spNode" presStyleCnt="0"/>
      <dgm:spPr/>
    </dgm:pt>
    <dgm:pt modelId="{9C97ADF1-C40E-E749-9421-22FCD3FBDCDD}" type="pres">
      <dgm:prSet presAssocID="{2F365912-DC7F-1440-A046-DD8326A06049}" presName="sibTrans" presStyleLbl="sibTrans1D1" presStyleIdx="1" presStyleCnt="4"/>
      <dgm:spPr/>
    </dgm:pt>
    <dgm:pt modelId="{F2B67410-BF56-6E46-8713-BF9C9845D467}" type="pres">
      <dgm:prSet presAssocID="{C2B276CC-A667-D74B-9858-DE0E6530355C}" presName="node" presStyleLbl="node1" presStyleIdx="2" presStyleCnt="4">
        <dgm:presLayoutVars>
          <dgm:bulletEnabled val="1"/>
        </dgm:presLayoutVars>
      </dgm:prSet>
      <dgm:spPr/>
    </dgm:pt>
    <dgm:pt modelId="{155C47D0-258C-5C4C-8038-B14A31F0C345}" type="pres">
      <dgm:prSet presAssocID="{C2B276CC-A667-D74B-9858-DE0E6530355C}" presName="spNode" presStyleCnt="0"/>
      <dgm:spPr/>
    </dgm:pt>
    <dgm:pt modelId="{5B0F7FA5-4760-4E4D-A531-E276B91665AD}" type="pres">
      <dgm:prSet presAssocID="{0101FDC3-925A-E94E-B293-50166AA91407}" presName="sibTrans" presStyleLbl="sibTrans1D1" presStyleIdx="2" presStyleCnt="4"/>
      <dgm:spPr/>
    </dgm:pt>
    <dgm:pt modelId="{2E26F646-BA16-144C-B3CD-2C5C32200003}" type="pres">
      <dgm:prSet presAssocID="{ED986B0E-ADA6-B44F-8FF1-07F77D9CCEE8}" presName="node" presStyleLbl="node1" presStyleIdx="3" presStyleCnt="4">
        <dgm:presLayoutVars>
          <dgm:bulletEnabled val="1"/>
        </dgm:presLayoutVars>
      </dgm:prSet>
      <dgm:spPr/>
    </dgm:pt>
    <dgm:pt modelId="{8E47B052-A43A-0044-BB12-7687CA8863E7}" type="pres">
      <dgm:prSet presAssocID="{ED986B0E-ADA6-B44F-8FF1-07F77D9CCEE8}" presName="spNode" presStyleCnt="0"/>
      <dgm:spPr/>
    </dgm:pt>
    <dgm:pt modelId="{DFAA2E36-74D2-B34E-8A03-46CB303954B4}" type="pres">
      <dgm:prSet presAssocID="{BB2F2A3A-5917-E44F-B9DB-B3B2A5261E79}" presName="sibTrans" presStyleLbl="sibTrans1D1" presStyleIdx="3" presStyleCnt="4"/>
      <dgm:spPr/>
    </dgm:pt>
  </dgm:ptLst>
  <dgm:cxnLst>
    <dgm:cxn modelId="{B76D0817-37F3-3F44-AA2E-F6BD6F1CA5C7}" type="presOf" srcId="{C2B276CC-A667-D74B-9858-DE0E6530355C}" destId="{F2B67410-BF56-6E46-8713-BF9C9845D467}" srcOrd="0" destOrd="0" presId="urn:microsoft.com/office/officeart/2005/8/layout/cycle6#1"/>
    <dgm:cxn modelId="{1FDCFC2F-A37B-AD48-BDB6-0710A9925620}" type="presOf" srcId="{8D1DEF8E-79E0-9640-AED2-B7552651F565}" destId="{824EAF04-3B00-6544-AC2F-54CB1E77AA00}" srcOrd="0" destOrd="0" presId="urn:microsoft.com/office/officeart/2005/8/layout/cycle6#1"/>
    <dgm:cxn modelId="{99E27D4E-ED32-8E4E-A0B5-1D1722F1E3DF}" srcId="{77C256F6-C04D-D642-9865-9ADF102CE499}" destId="{87C56950-45E9-724D-AACF-F6AFA7EB4F02}" srcOrd="1" destOrd="0" parTransId="{A7B0EE11-D5BB-2248-AE83-6BD86DFB9583}" sibTransId="{2F365912-DC7F-1440-A046-DD8326A06049}"/>
    <dgm:cxn modelId="{7311AB56-0504-5843-B9B8-790BF711CB96}" type="presOf" srcId="{ED986B0E-ADA6-B44F-8FF1-07F77D9CCEE8}" destId="{2E26F646-BA16-144C-B3CD-2C5C32200003}" srcOrd="0" destOrd="0" presId="urn:microsoft.com/office/officeart/2005/8/layout/cycle6#1"/>
    <dgm:cxn modelId="{2478BE5D-2D4C-B64C-9675-93F2216FAB7F}" type="presOf" srcId="{2F365912-DC7F-1440-A046-DD8326A06049}" destId="{9C97ADF1-C40E-E749-9421-22FCD3FBDCDD}" srcOrd="0" destOrd="0" presId="urn:microsoft.com/office/officeart/2005/8/layout/cycle6#1"/>
    <dgm:cxn modelId="{AAF14B72-BF4A-844A-B316-C23263033C04}" srcId="{77C256F6-C04D-D642-9865-9ADF102CE499}" destId="{ED986B0E-ADA6-B44F-8FF1-07F77D9CCEE8}" srcOrd="3" destOrd="0" parTransId="{B731BBB3-D059-714C-8A9C-EC4CD9521FE8}" sibTransId="{BB2F2A3A-5917-E44F-B9DB-B3B2A5261E79}"/>
    <dgm:cxn modelId="{4594E38C-A26E-9543-B4FD-69E1171ABA70}" type="presOf" srcId="{77C256F6-C04D-D642-9865-9ADF102CE499}" destId="{C0D87046-35B6-1B4F-8EAC-9B399C213A5F}" srcOrd="0" destOrd="0" presId="urn:microsoft.com/office/officeart/2005/8/layout/cycle6#1"/>
    <dgm:cxn modelId="{8C8AABB4-9414-2B47-BB89-6F97419B5001}" srcId="{77C256F6-C04D-D642-9865-9ADF102CE499}" destId="{C2B276CC-A667-D74B-9858-DE0E6530355C}" srcOrd="2" destOrd="0" parTransId="{A3B5BFAC-976B-E444-BCAC-CF1144DA12D5}" sibTransId="{0101FDC3-925A-E94E-B293-50166AA91407}"/>
    <dgm:cxn modelId="{5A0086B6-2AF1-AB44-A185-CC7326D02E48}" type="presOf" srcId="{BB2F2A3A-5917-E44F-B9DB-B3B2A5261E79}" destId="{DFAA2E36-74D2-B34E-8A03-46CB303954B4}" srcOrd="0" destOrd="0" presId="urn:microsoft.com/office/officeart/2005/8/layout/cycle6#1"/>
    <dgm:cxn modelId="{17DE0DCF-51E8-7A4C-AF87-57C4B931EC4D}" type="presOf" srcId="{D7FA9DBF-6DE8-8F4E-B675-F465BB46221B}" destId="{567D731C-3774-4D4E-A612-19686AF85E9C}" srcOrd="0" destOrd="0" presId="urn:microsoft.com/office/officeart/2005/8/layout/cycle6#1"/>
    <dgm:cxn modelId="{3FCBECD4-8CA2-784A-BA82-518934578DBF}" srcId="{77C256F6-C04D-D642-9865-9ADF102CE499}" destId="{D7FA9DBF-6DE8-8F4E-B675-F465BB46221B}" srcOrd="0" destOrd="0" parTransId="{599120FC-D4BC-E04E-87FE-E12B60E7F99C}" sibTransId="{8D1DEF8E-79E0-9640-AED2-B7552651F565}"/>
    <dgm:cxn modelId="{D3006EE7-EA8A-AC4F-8726-3D587EC3B5A0}" type="presOf" srcId="{0101FDC3-925A-E94E-B293-50166AA91407}" destId="{5B0F7FA5-4760-4E4D-A531-E276B91665AD}" srcOrd="0" destOrd="0" presId="urn:microsoft.com/office/officeart/2005/8/layout/cycle6#1"/>
    <dgm:cxn modelId="{A8254FF0-522B-9A4C-AB49-4714114FA7F4}" type="presOf" srcId="{87C56950-45E9-724D-AACF-F6AFA7EB4F02}" destId="{FAE4B4FD-83C0-5F4C-A583-9831C6C7F9BE}" srcOrd="0" destOrd="0" presId="urn:microsoft.com/office/officeart/2005/8/layout/cycle6#1"/>
    <dgm:cxn modelId="{3093DE39-6DF7-644C-A86F-27B605D4C115}" type="presParOf" srcId="{C0D87046-35B6-1B4F-8EAC-9B399C213A5F}" destId="{567D731C-3774-4D4E-A612-19686AF85E9C}" srcOrd="0" destOrd="0" presId="urn:microsoft.com/office/officeart/2005/8/layout/cycle6#1"/>
    <dgm:cxn modelId="{4EE04CCB-E8E6-694C-B8F7-5F0F01EB1251}" type="presParOf" srcId="{C0D87046-35B6-1B4F-8EAC-9B399C213A5F}" destId="{80EDE701-1CCA-0344-AC07-34C71B0965C2}" srcOrd="1" destOrd="0" presId="urn:microsoft.com/office/officeart/2005/8/layout/cycle6#1"/>
    <dgm:cxn modelId="{A63C44DB-98E1-9748-9CC6-20EB25E9ACB3}" type="presParOf" srcId="{C0D87046-35B6-1B4F-8EAC-9B399C213A5F}" destId="{824EAF04-3B00-6544-AC2F-54CB1E77AA00}" srcOrd="2" destOrd="0" presId="urn:microsoft.com/office/officeart/2005/8/layout/cycle6#1"/>
    <dgm:cxn modelId="{536A2AEA-F5BD-EA4A-927A-78D7AA2964B3}" type="presParOf" srcId="{C0D87046-35B6-1B4F-8EAC-9B399C213A5F}" destId="{FAE4B4FD-83C0-5F4C-A583-9831C6C7F9BE}" srcOrd="3" destOrd="0" presId="urn:microsoft.com/office/officeart/2005/8/layout/cycle6#1"/>
    <dgm:cxn modelId="{33051DA4-5548-ED43-A26D-782BB27C7C0A}" type="presParOf" srcId="{C0D87046-35B6-1B4F-8EAC-9B399C213A5F}" destId="{02514E8A-8C21-614C-95C2-5C1C20A01E94}" srcOrd="4" destOrd="0" presId="urn:microsoft.com/office/officeart/2005/8/layout/cycle6#1"/>
    <dgm:cxn modelId="{789FE37A-AC08-AF41-8C71-5953969D6C40}" type="presParOf" srcId="{C0D87046-35B6-1B4F-8EAC-9B399C213A5F}" destId="{9C97ADF1-C40E-E749-9421-22FCD3FBDCDD}" srcOrd="5" destOrd="0" presId="urn:microsoft.com/office/officeart/2005/8/layout/cycle6#1"/>
    <dgm:cxn modelId="{68C7E9B0-6753-6F47-8450-FF32653F691C}" type="presParOf" srcId="{C0D87046-35B6-1B4F-8EAC-9B399C213A5F}" destId="{F2B67410-BF56-6E46-8713-BF9C9845D467}" srcOrd="6" destOrd="0" presId="urn:microsoft.com/office/officeart/2005/8/layout/cycle6#1"/>
    <dgm:cxn modelId="{A17B4FEF-F5DB-BC48-A2A3-CCBCCF041F84}" type="presParOf" srcId="{C0D87046-35B6-1B4F-8EAC-9B399C213A5F}" destId="{155C47D0-258C-5C4C-8038-B14A31F0C345}" srcOrd="7" destOrd="0" presId="urn:microsoft.com/office/officeart/2005/8/layout/cycle6#1"/>
    <dgm:cxn modelId="{E4B1B604-5777-F24D-A739-E4726A6D036B}" type="presParOf" srcId="{C0D87046-35B6-1B4F-8EAC-9B399C213A5F}" destId="{5B0F7FA5-4760-4E4D-A531-E276B91665AD}" srcOrd="8" destOrd="0" presId="urn:microsoft.com/office/officeart/2005/8/layout/cycle6#1"/>
    <dgm:cxn modelId="{1B09144A-BA9E-E14B-A4B9-3947E997BBC5}" type="presParOf" srcId="{C0D87046-35B6-1B4F-8EAC-9B399C213A5F}" destId="{2E26F646-BA16-144C-B3CD-2C5C32200003}" srcOrd="9" destOrd="0" presId="urn:microsoft.com/office/officeart/2005/8/layout/cycle6#1"/>
    <dgm:cxn modelId="{A1B4E42C-4E9C-224C-838D-B8043EB94686}" type="presParOf" srcId="{C0D87046-35B6-1B4F-8EAC-9B399C213A5F}" destId="{8E47B052-A43A-0044-BB12-7687CA8863E7}" srcOrd="10" destOrd="0" presId="urn:microsoft.com/office/officeart/2005/8/layout/cycle6#1"/>
    <dgm:cxn modelId="{B2A1C84E-3B8B-EE43-AA12-C634A92AF5C0}" type="presParOf" srcId="{C0D87046-35B6-1B4F-8EAC-9B399C213A5F}" destId="{DFAA2E36-74D2-B34E-8A03-46CB303954B4}" srcOrd="11" destOrd="0" presId="urn:microsoft.com/office/officeart/2005/8/layout/cycle6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C256F6-C04D-D642-9865-9ADF102CE499}" type="doc">
      <dgm:prSet loTypeId="urn:microsoft.com/office/officeart/2005/8/layout/cycle6#2" loCatId="" qsTypeId="urn:microsoft.com/office/officeart/2005/8/quickstyle/simple1#2" qsCatId="simple" csTypeId="urn:microsoft.com/office/officeart/2005/8/colors/accent2_3#2" csCatId="accent2" phldr="1"/>
      <dgm:spPr/>
    </dgm:pt>
    <dgm:pt modelId="{87C56950-45E9-724D-AACF-F6AFA7EB4F02}">
      <dgm:prSet phldrT="[文本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sz="1200" dirty="0">
              <a:solidFill>
                <a:schemeClr val="tx1"/>
              </a:solidFill>
            </a:rPr>
            <a:t>精卫同步</a:t>
          </a:r>
        </a:p>
      </dgm:t>
    </dgm:pt>
    <dgm:pt modelId="{A7B0EE11-D5BB-2248-AE83-6BD86DFB9583}" type="parTrans" cxnId="{99E27D4E-ED32-8E4E-A0B5-1D1722F1E3DF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2F365912-DC7F-1440-A046-DD8326A06049}" type="sibTrans" cxnId="{99E27D4E-ED32-8E4E-A0B5-1D1722F1E3DF}">
      <dgm:prSet/>
      <dgm:spPr>
        <a:ln>
          <a:headEnd type="none"/>
          <a:tailEnd type="triangle"/>
        </a:ln>
      </dgm:spPr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C2B276CC-A667-D74B-9858-DE0E6530355C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zh-CN" altLang="en-US" sz="1200" dirty="0">
              <a:solidFill>
                <a:schemeClr val="tx1"/>
              </a:solidFill>
            </a:rPr>
            <a:t>多</a:t>
          </a:r>
          <a:r>
            <a:rPr lang="en-US" altLang="zh-CN" sz="1200" dirty="0">
              <a:solidFill>
                <a:schemeClr val="tx1"/>
              </a:solidFill>
            </a:rPr>
            <a:t>ADB</a:t>
          </a:r>
          <a:r>
            <a:rPr lang="zh-CN" altLang="en-US" sz="1200" dirty="0">
              <a:solidFill>
                <a:schemeClr val="tx1"/>
              </a:solidFill>
            </a:rPr>
            <a:t>存储</a:t>
          </a:r>
        </a:p>
      </dgm:t>
    </dgm:pt>
    <dgm:pt modelId="{A3B5BFAC-976B-E444-BCAC-CF1144DA12D5}" type="parTrans" cxnId="{8C8AABB4-9414-2B47-BB89-6F97419B5001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0101FDC3-925A-E94E-B293-50166AA91407}" type="sibTrans" cxnId="{8C8AABB4-9414-2B47-BB89-6F97419B5001}">
      <dgm:prSet/>
      <dgm:spPr>
        <a:ln>
          <a:headEnd type="triangle" w="sm" len="med"/>
        </a:ln>
      </dgm:spPr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ED986B0E-ADA6-B44F-8FF1-07F77D9CCEE8}">
      <dgm:prSet custT="1"/>
      <dgm:spPr>
        <a:solidFill>
          <a:schemeClr val="accent3"/>
        </a:solidFill>
      </dgm:spPr>
      <dgm:t>
        <a:bodyPr/>
        <a:lstStyle/>
        <a:p>
          <a:r>
            <a:rPr lang="zh-CN" altLang="en-US" sz="1200" dirty="0">
              <a:solidFill>
                <a:schemeClr val="tx1"/>
              </a:solidFill>
            </a:rPr>
            <a:t>熔断判断</a:t>
          </a:r>
        </a:p>
      </dgm:t>
    </dgm:pt>
    <dgm:pt modelId="{B731BBB3-D059-714C-8A9C-EC4CD9521FE8}" type="parTrans" cxnId="{AAF14B72-BF4A-844A-B316-C23263033C04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BB2F2A3A-5917-E44F-B9DB-B3B2A5261E79}" type="sibTrans" cxnId="{AAF14B72-BF4A-844A-B316-C23263033C04}">
      <dgm:prSet/>
      <dgm:spPr>
        <a:ln>
          <a:headEnd type="triangle"/>
        </a:ln>
      </dgm:spPr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D7FA9DBF-6DE8-8F4E-B675-F465BB46221B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sz="1200" dirty="0">
              <a:solidFill>
                <a:schemeClr val="tx1"/>
              </a:solidFill>
            </a:rPr>
            <a:t>新增数据</a:t>
          </a:r>
        </a:p>
      </dgm:t>
    </dgm:pt>
    <dgm:pt modelId="{599120FC-D4BC-E04E-87FE-E12B60E7F99C}" type="parTrans" cxnId="{3FCBECD4-8CA2-784A-BA82-518934578DBF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8D1DEF8E-79E0-9640-AED2-B7552651F565}" type="sibTrans" cxnId="{3FCBECD4-8CA2-784A-BA82-518934578DBF}">
      <dgm:prSet/>
      <dgm:spPr>
        <a:ln>
          <a:headEnd type="none"/>
          <a:tailEnd type="triangle"/>
        </a:ln>
      </dgm:spPr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D488EF89-5D70-0A41-86FD-135D6E88AE5D}">
      <dgm:prSet custT="1"/>
      <dgm:spPr>
        <a:solidFill>
          <a:schemeClr val="bg1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zh-CN" altLang="en-US" sz="1800" dirty="0">
              <a:solidFill>
                <a:schemeClr val="tx1"/>
              </a:solidFill>
            </a:rPr>
            <a:t>查询</a:t>
          </a:r>
        </a:p>
      </dgm:t>
    </dgm:pt>
    <dgm:pt modelId="{E03B4A03-7B5C-2F40-B018-17398E203A9C}" type="parTrans" cxnId="{F31C3C6E-8543-FC4F-9049-2B207195513C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06ABB8B7-D263-3941-AD3A-0C67368E3E80}" type="sibTrans" cxnId="{F31C3C6E-8543-FC4F-9049-2B207195513C}">
      <dgm:prSet/>
      <dgm:spPr>
        <a:ln>
          <a:noFill/>
          <a:headEnd type="triangle"/>
        </a:ln>
      </dgm:spPr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AC2081FF-4002-BA40-B444-71B9BFD2696D}">
      <dgm:prSet custT="1"/>
      <dgm:spPr>
        <a:solidFill>
          <a:schemeClr val="accent3"/>
        </a:solidFill>
      </dgm:spPr>
      <dgm:t>
        <a:bodyPr/>
        <a:lstStyle/>
        <a:p>
          <a:r>
            <a:rPr lang="zh-CN" altLang="en-US" sz="1200" dirty="0">
              <a:solidFill>
                <a:schemeClr val="tx1"/>
              </a:solidFill>
            </a:rPr>
            <a:t>数据加工</a:t>
          </a:r>
        </a:p>
      </dgm:t>
    </dgm:pt>
    <dgm:pt modelId="{58F05B89-5FAD-1346-A798-6B0DA46FF1ED}" type="parTrans" cxnId="{B59CEF55-B1E4-204F-AF13-1881D85CB9F0}">
      <dgm:prSet/>
      <dgm:spPr/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0BA66B75-C0C1-5E4B-94DF-BB81C14CAAAD}" type="sibTrans" cxnId="{B59CEF55-B1E4-204F-AF13-1881D85CB9F0}">
      <dgm:prSet/>
      <dgm:spPr>
        <a:ln>
          <a:headEnd type="none" w="sm" len="med"/>
          <a:tailEnd type="triangle"/>
        </a:ln>
      </dgm:spPr>
      <dgm:t>
        <a:bodyPr/>
        <a:lstStyle/>
        <a:p>
          <a:endParaRPr lang="zh-CN" altLang="en-US" sz="2400">
            <a:solidFill>
              <a:schemeClr val="bg1"/>
            </a:solidFill>
          </a:endParaRPr>
        </a:p>
      </dgm:t>
    </dgm:pt>
    <dgm:pt modelId="{92951DF9-D84F-5C4D-8787-B0C75A3D8CAF}" type="pres">
      <dgm:prSet presAssocID="{77C256F6-C04D-D642-9865-9ADF102CE499}" presName="cycle" presStyleCnt="0">
        <dgm:presLayoutVars>
          <dgm:dir/>
          <dgm:resizeHandles val="exact"/>
        </dgm:presLayoutVars>
      </dgm:prSet>
      <dgm:spPr/>
    </dgm:pt>
    <dgm:pt modelId="{45A985B5-365E-2A4E-B116-AF809A1B1BD6}" type="pres">
      <dgm:prSet presAssocID="{D7FA9DBF-6DE8-8F4E-B675-F465BB46221B}" presName="node" presStyleLbl="node1" presStyleIdx="0" presStyleCnt="6">
        <dgm:presLayoutVars>
          <dgm:bulletEnabled val="1"/>
        </dgm:presLayoutVars>
      </dgm:prSet>
      <dgm:spPr/>
    </dgm:pt>
    <dgm:pt modelId="{427CDB9C-B112-5148-9B13-A32C865CA15F}" type="pres">
      <dgm:prSet presAssocID="{D7FA9DBF-6DE8-8F4E-B675-F465BB46221B}" presName="spNode" presStyleCnt="0"/>
      <dgm:spPr/>
    </dgm:pt>
    <dgm:pt modelId="{376FA063-EC1A-D946-A8B9-08A416FD2E19}" type="pres">
      <dgm:prSet presAssocID="{8D1DEF8E-79E0-9640-AED2-B7552651F565}" presName="sibTrans" presStyleLbl="sibTrans1D1" presStyleIdx="0" presStyleCnt="6"/>
      <dgm:spPr/>
    </dgm:pt>
    <dgm:pt modelId="{9DBF8EC0-9B9E-CC40-8464-000ECDB0E28F}" type="pres">
      <dgm:prSet presAssocID="{87C56950-45E9-724D-AACF-F6AFA7EB4F02}" presName="node" presStyleLbl="node1" presStyleIdx="1" presStyleCnt="6">
        <dgm:presLayoutVars>
          <dgm:bulletEnabled val="1"/>
        </dgm:presLayoutVars>
      </dgm:prSet>
      <dgm:spPr/>
    </dgm:pt>
    <dgm:pt modelId="{41BA0378-A425-8949-9B25-8E6C7345E4CE}" type="pres">
      <dgm:prSet presAssocID="{87C56950-45E9-724D-AACF-F6AFA7EB4F02}" presName="spNode" presStyleCnt="0"/>
      <dgm:spPr/>
    </dgm:pt>
    <dgm:pt modelId="{974ED9BD-BC1D-6E43-9378-501F8D9E7491}" type="pres">
      <dgm:prSet presAssocID="{2F365912-DC7F-1440-A046-DD8326A06049}" presName="sibTrans" presStyleLbl="sibTrans1D1" presStyleIdx="1" presStyleCnt="6"/>
      <dgm:spPr/>
    </dgm:pt>
    <dgm:pt modelId="{5A17B6F0-645B-9D4F-B949-CA79E4E0656B}" type="pres">
      <dgm:prSet presAssocID="{AC2081FF-4002-BA40-B444-71B9BFD2696D}" presName="node" presStyleLbl="node1" presStyleIdx="2" presStyleCnt="6">
        <dgm:presLayoutVars>
          <dgm:bulletEnabled val="1"/>
        </dgm:presLayoutVars>
      </dgm:prSet>
      <dgm:spPr/>
    </dgm:pt>
    <dgm:pt modelId="{B0CC797A-067E-394D-8324-A33B714392B0}" type="pres">
      <dgm:prSet presAssocID="{AC2081FF-4002-BA40-B444-71B9BFD2696D}" presName="spNode" presStyleCnt="0"/>
      <dgm:spPr/>
    </dgm:pt>
    <dgm:pt modelId="{D86F7F4C-859B-8340-A95E-5A2D70BCD5E6}" type="pres">
      <dgm:prSet presAssocID="{0BA66B75-C0C1-5E4B-94DF-BB81C14CAAAD}" presName="sibTrans" presStyleLbl="sibTrans1D1" presStyleIdx="2" presStyleCnt="6"/>
      <dgm:spPr/>
    </dgm:pt>
    <dgm:pt modelId="{A1B0701F-8CD0-A84D-A4FB-3453D4AD0232}" type="pres">
      <dgm:prSet presAssocID="{C2B276CC-A667-D74B-9858-DE0E6530355C}" presName="node" presStyleLbl="node1" presStyleIdx="3" presStyleCnt="6" custScaleX="106410" custScaleY="102541">
        <dgm:presLayoutVars>
          <dgm:bulletEnabled val="1"/>
        </dgm:presLayoutVars>
      </dgm:prSet>
      <dgm:spPr/>
    </dgm:pt>
    <dgm:pt modelId="{F46708D9-13F4-C540-8A2A-237D40B5E627}" type="pres">
      <dgm:prSet presAssocID="{C2B276CC-A667-D74B-9858-DE0E6530355C}" presName="spNode" presStyleCnt="0"/>
      <dgm:spPr/>
    </dgm:pt>
    <dgm:pt modelId="{66FCC24A-FC4B-0C4F-B4BE-C98A9074FD7A}" type="pres">
      <dgm:prSet presAssocID="{0101FDC3-925A-E94E-B293-50166AA91407}" presName="sibTrans" presStyleLbl="sibTrans1D1" presStyleIdx="3" presStyleCnt="6"/>
      <dgm:spPr/>
    </dgm:pt>
    <dgm:pt modelId="{F16D1085-E956-9246-A510-F78E7E965C8C}" type="pres">
      <dgm:prSet presAssocID="{ED986B0E-ADA6-B44F-8FF1-07F77D9CCEE8}" presName="node" presStyleLbl="node1" presStyleIdx="4" presStyleCnt="6">
        <dgm:presLayoutVars>
          <dgm:bulletEnabled val="1"/>
        </dgm:presLayoutVars>
      </dgm:prSet>
      <dgm:spPr/>
    </dgm:pt>
    <dgm:pt modelId="{FE58DC2D-A7C1-6B46-829D-FAF73BA9188D}" type="pres">
      <dgm:prSet presAssocID="{ED986B0E-ADA6-B44F-8FF1-07F77D9CCEE8}" presName="spNode" presStyleCnt="0"/>
      <dgm:spPr/>
    </dgm:pt>
    <dgm:pt modelId="{FF4AA179-144A-7A48-B6BF-307D1736E224}" type="pres">
      <dgm:prSet presAssocID="{BB2F2A3A-5917-E44F-B9DB-B3B2A5261E79}" presName="sibTrans" presStyleLbl="sibTrans1D1" presStyleIdx="4" presStyleCnt="6"/>
      <dgm:spPr/>
    </dgm:pt>
    <dgm:pt modelId="{59DADC9A-58F0-7F43-8F94-4EA51618CAD8}" type="pres">
      <dgm:prSet presAssocID="{D488EF89-5D70-0A41-86FD-135D6E88AE5D}" presName="node" presStyleLbl="node1" presStyleIdx="5" presStyleCnt="6">
        <dgm:presLayoutVars>
          <dgm:bulletEnabled val="1"/>
        </dgm:presLayoutVars>
      </dgm:prSet>
      <dgm:spPr/>
    </dgm:pt>
    <dgm:pt modelId="{3BFBE444-592B-6E45-9BC1-A6AE3E805AC6}" type="pres">
      <dgm:prSet presAssocID="{D488EF89-5D70-0A41-86FD-135D6E88AE5D}" presName="spNode" presStyleCnt="0"/>
      <dgm:spPr/>
    </dgm:pt>
    <dgm:pt modelId="{37446957-293B-C74D-A587-E45FAA09C982}" type="pres">
      <dgm:prSet presAssocID="{06ABB8B7-D263-3941-AD3A-0C67368E3E80}" presName="sibTrans" presStyleLbl="sibTrans1D1" presStyleIdx="5" presStyleCnt="6"/>
      <dgm:spPr/>
    </dgm:pt>
  </dgm:ptLst>
  <dgm:cxnLst>
    <dgm:cxn modelId="{927C8A39-E937-E641-AB9B-0089FC01EE96}" type="presOf" srcId="{77C256F6-C04D-D642-9865-9ADF102CE499}" destId="{92951DF9-D84F-5C4D-8787-B0C75A3D8CAF}" srcOrd="0" destOrd="0" presId="urn:microsoft.com/office/officeart/2005/8/layout/cycle6#2"/>
    <dgm:cxn modelId="{3CF72743-8C08-174D-9026-743725852571}" type="presOf" srcId="{D488EF89-5D70-0A41-86FD-135D6E88AE5D}" destId="{59DADC9A-58F0-7F43-8F94-4EA51618CAD8}" srcOrd="0" destOrd="0" presId="urn:microsoft.com/office/officeart/2005/8/layout/cycle6#2"/>
    <dgm:cxn modelId="{99E27D4E-ED32-8E4E-A0B5-1D1722F1E3DF}" srcId="{77C256F6-C04D-D642-9865-9ADF102CE499}" destId="{87C56950-45E9-724D-AACF-F6AFA7EB4F02}" srcOrd="1" destOrd="0" parTransId="{A7B0EE11-D5BB-2248-AE83-6BD86DFB9583}" sibTransId="{2F365912-DC7F-1440-A046-DD8326A06049}"/>
    <dgm:cxn modelId="{B59CEF55-B1E4-204F-AF13-1881D85CB9F0}" srcId="{77C256F6-C04D-D642-9865-9ADF102CE499}" destId="{AC2081FF-4002-BA40-B444-71B9BFD2696D}" srcOrd="2" destOrd="0" parTransId="{58F05B89-5FAD-1346-A798-6B0DA46FF1ED}" sibTransId="{0BA66B75-C0C1-5E4B-94DF-BB81C14CAAAD}"/>
    <dgm:cxn modelId="{F31C3C6E-8543-FC4F-9049-2B207195513C}" srcId="{77C256F6-C04D-D642-9865-9ADF102CE499}" destId="{D488EF89-5D70-0A41-86FD-135D6E88AE5D}" srcOrd="5" destOrd="0" parTransId="{E03B4A03-7B5C-2F40-B018-17398E203A9C}" sibTransId="{06ABB8B7-D263-3941-AD3A-0C67368E3E80}"/>
    <dgm:cxn modelId="{AAF14B72-BF4A-844A-B316-C23263033C04}" srcId="{77C256F6-C04D-D642-9865-9ADF102CE499}" destId="{ED986B0E-ADA6-B44F-8FF1-07F77D9CCEE8}" srcOrd="4" destOrd="0" parTransId="{B731BBB3-D059-714C-8A9C-EC4CD9521FE8}" sibTransId="{BB2F2A3A-5917-E44F-B9DB-B3B2A5261E79}"/>
    <dgm:cxn modelId="{1F810F73-04FB-7548-A4C3-2AA6384E77D1}" type="presOf" srcId="{2F365912-DC7F-1440-A046-DD8326A06049}" destId="{974ED9BD-BC1D-6E43-9378-501F8D9E7491}" srcOrd="0" destOrd="0" presId="urn:microsoft.com/office/officeart/2005/8/layout/cycle6#2"/>
    <dgm:cxn modelId="{C758897B-B2C8-5741-AA2B-56F3E7407967}" type="presOf" srcId="{D7FA9DBF-6DE8-8F4E-B675-F465BB46221B}" destId="{45A985B5-365E-2A4E-B116-AF809A1B1BD6}" srcOrd="0" destOrd="0" presId="urn:microsoft.com/office/officeart/2005/8/layout/cycle6#2"/>
    <dgm:cxn modelId="{05698185-9643-9048-9271-896742B260FC}" type="presOf" srcId="{C2B276CC-A667-D74B-9858-DE0E6530355C}" destId="{A1B0701F-8CD0-A84D-A4FB-3453D4AD0232}" srcOrd="0" destOrd="0" presId="urn:microsoft.com/office/officeart/2005/8/layout/cycle6#2"/>
    <dgm:cxn modelId="{36D2D195-3193-5C4B-88DD-A445EB2AC11F}" type="presOf" srcId="{87C56950-45E9-724D-AACF-F6AFA7EB4F02}" destId="{9DBF8EC0-9B9E-CC40-8464-000ECDB0E28F}" srcOrd="0" destOrd="0" presId="urn:microsoft.com/office/officeart/2005/8/layout/cycle6#2"/>
    <dgm:cxn modelId="{B4C668A9-5BDD-EB48-BFC8-7C1485F580C2}" type="presOf" srcId="{06ABB8B7-D263-3941-AD3A-0C67368E3E80}" destId="{37446957-293B-C74D-A587-E45FAA09C982}" srcOrd="0" destOrd="0" presId="urn:microsoft.com/office/officeart/2005/8/layout/cycle6#2"/>
    <dgm:cxn modelId="{9BD84DB3-37ED-4A49-8320-0336C38968A3}" type="presOf" srcId="{0101FDC3-925A-E94E-B293-50166AA91407}" destId="{66FCC24A-FC4B-0C4F-B4BE-C98A9074FD7A}" srcOrd="0" destOrd="0" presId="urn:microsoft.com/office/officeart/2005/8/layout/cycle6#2"/>
    <dgm:cxn modelId="{8C8AABB4-9414-2B47-BB89-6F97419B5001}" srcId="{77C256F6-C04D-D642-9865-9ADF102CE499}" destId="{C2B276CC-A667-D74B-9858-DE0E6530355C}" srcOrd="3" destOrd="0" parTransId="{A3B5BFAC-976B-E444-BCAC-CF1144DA12D5}" sibTransId="{0101FDC3-925A-E94E-B293-50166AA91407}"/>
    <dgm:cxn modelId="{29EF86D0-D5C8-3A42-8B36-141FE011CC31}" type="presOf" srcId="{ED986B0E-ADA6-B44F-8FF1-07F77D9CCEE8}" destId="{F16D1085-E956-9246-A510-F78E7E965C8C}" srcOrd="0" destOrd="0" presId="urn:microsoft.com/office/officeart/2005/8/layout/cycle6#2"/>
    <dgm:cxn modelId="{3FCBECD4-8CA2-784A-BA82-518934578DBF}" srcId="{77C256F6-C04D-D642-9865-9ADF102CE499}" destId="{D7FA9DBF-6DE8-8F4E-B675-F465BB46221B}" srcOrd="0" destOrd="0" parTransId="{599120FC-D4BC-E04E-87FE-E12B60E7F99C}" sibTransId="{8D1DEF8E-79E0-9640-AED2-B7552651F565}"/>
    <dgm:cxn modelId="{CDBEF9D5-C532-F743-9C78-973A628918B8}" type="presOf" srcId="{8D1DEF8E-79E0-9640-AED2-B7552651F565}" destId="{376FA063-EC1A-D946-A8B9-08A416FD2E19}" srcOrd="0" destOrd="0" presId="urn:microsoft.com/office/officeart/2005/8/layout/cycle6#2"/>
    <dgm:cxn modelId="{541EEFE8-C3EA-BB43-AE8B-3A1EF6FB7294}" type="presOf" srcId="{BB2F2A3A-5917-E44F-B9DB-B3B2A5261E79}" destId="{FF4AA179-144A-7A48-B6BF-307D1736E224}" srcOrd="0" destOrd="0" presId="urn:microsoft.com/office/officeart/2005/8/layout/cycle6#2"/>
    <dgm:cxn modelId="{659BE4EA-055A-5641-92F3-F3FF6269FD70}" type="presOf" srcId="{0BA66B75-C0C1-5E4B-94DF-BB81C14CAAAD}" destId="{D86F7F4C-859B-8340-A95E-5A2D70BCD5E6}" srcOrd="0" destOrd="0" presId="urn:microsoft.com/office/officeart/2005/8/layout/cycle6#2"/>
    <dgm:cxn modelId="{374088EE-4BA3-CB48-A8EA-AF82E65A77CB}" type="presOf" srcId="{AC2081FF-4002-BA40-B444-71B9BFD2696D}" destId="{5A17B6F0-645B-9D4F-B949-CA79E4E0656B}" srcOrd="0" destOrd="0" presId="urn:microsoft.com/office/officeart/2005/8/layout/cycle6#2"/>
    <dgm:cxn modelId="{F0AEB8FF-2932-1E48-BE02-F99E37E7F922}" type="presParOf" srcId="{92951DF9-D84F-5C4D-8787-B0C75A3D8CAF}" destId="{45A985B5-365E-2A4E-B116-AF809A1B1BD6}" srcOrd="0" destOrd="0" presId="urn:microsoft.com/office/officeart/2005/8/layout/cycle6#2"/>
    <dgm:cxn modelId="{F7319753-CEDB-4C40-AD2C-236ECDB71806}" type="presParOf" srcId="{92951DF9-D84F-5C4D-8787-B0C75A3D8CAF}" destId="{427CDB9C-B112-5148-9B13-A32C865CA15F}" srcOrd="1" destOrd="0" presId="urn:microsoft.com/office/officeart/2005/8/layout/cycle6#2"/>
    <dgm:cxn modelId="{20611803-3DC4-2F4D-A70B-D904308231E2}" type="presParOf" srcId="{92951DF9-D84F-5C4D-8787-B0C75A3D8CAF}" destId="{376FA063-EC1A-D946-A8B9-08A416FD2E19}" srcOrd="2" destOrd="0" presId="urn:microsoft.com/office/officeart/2005/8/layout/cycle6#2"/>
    <dgm:cxn modelId="{E9DDFEE1-655D-FC4C-8600-6035F83AE4E4}" type="presParOf" srcId="{92951DF9-D84F-5C4D-8787-B0C75A3D8CAF}" destId="{9DBF8EC0-9B9E-CC40-8464-000ECDB0E28F}" srcOrd="3" destOrd="0" presId="urn:microsoft.com/office/officeart/2005/8/layout/cycle6#2"/>
    <dgm:cxn modelId="{9D2579F8-0DCE-9B45-B643-D889DEDD8C79}" type="presParOf" srcId="{92951DF9-D84F-5C4D-8787-B0C75A3D8CAF}" destId="{41BA0378-A425-8949-9B25-8E6C7345E4CE}" srcOrd="4" destOrd="0" presId="urn:microsoft.com/office/officeart/2005/8/layout/cycle6#2"/>
    <dgm:cxn modelId="{C49830AC-B79E-A247-A083-D5375BE6A85E}" type="presParOf" srcId="{92951DF9-D84F-5C4D-8787-B0C75A3D8CAF}" destId="{974ED9BD-BC1D-6E43-9378-501F8D9E7491}" srcOrd="5" destOrd="0" presId="urn:microsoft.com/office/officeart/2005/8/layout/cycle6#2"/>
    <dgm:cxn modelId="{65A51BBD-EAC4-6D41-A722-CF2FA333679A}" type="presParOf" srcId="{92951DF9-D84F-5C4D-8787-B0C75A3D8CAF}" destId="{5A17B6F0-645B-9D4F-B949-CA79E4E0656B}" srcOrd="6" destOrd="0" presId="urn:microsoft.com/office/officeart/2005/8/layout/cycle6#2"/>
    <dgm:cxn modelId="{B534FCD4-5132-6249-AE03-CE8768150E6D}" type="presParOf" srcId="{92951DF9-D84F-5C4D-8787-B0C75A3D8CAF}" destId="{B0CC797A-067E-394D-8324-A33B714392B0}" srcOrd="7" destOrd="0" presId="urn:microsoft.com/office/officeart/2005/8/layout/cycle6#2"/>
    <dgm:cxn modelId="{8B8ACD7B-3F13-6D4A-8AE6-D2C514220BA5}" type="presParOf" srcId="{92951DF9-D84F-5C4D-8787-B0C75A3D8CAF}" destId="{D86F7F4C-859B-8340-A95E-5A2D70BCD5E6}" srcOrd="8" destOrd="0" presId="urn:microsoft.com/office/officeart/2005/8/layout/cycle6#2"/>
    <dgm:cxn modelId="{3AB94B76-DBF6-7E4B-A435-5E5FB247F1D0}" type="presParOf" srcId="{92951DF9-D84F-5C4D-8787-B0C75A3D8CAF}" destId="{A1B0701F-8CD0-A84D-A4FB-3453D4AD0232}" srcOrd="9" destOrd="0" presId="urn:microsoft.com/office/officeart/2005/8/layout/cycle6#2"/>
    <dgm:cxn modelId="{37671A6A-AD0A-6B49-B009-657790A30D12}" type="presParOf" srcId="{92951DF9-D84F-5C4D-8787-B0C75A3D8CAF}" destId="{F46708D9-13F4-C540-8A2A-237D40B5E627}" srcOrd="10" destOrd="0" presId="urn:microsoft.com/office/officeart/2005/8/layout/cycle6#2"/>
    <dgm:cxn modelId="{10D797B4-FA4F-5740-8A72-64D3E03D4158}" type="presParOf" srcId="{92951DF9-D84F-5C4D-8787-B0C75A3D8CAF}" destId="{66FCC24A-FC4B-0C4F-B4BE-C98A9074FD7A}" srcOrd="11" destOrd="0" presId="urn:microsoft.com/office/officeart/2005/8/layout/cycle6#2"/>
    <dgm:cxn modelId="{B61F77C4-022A-8A43-8E21-7DA79C9B0C00}" type="presParOf" srcId="{92951DF9-D84F-5C4D-8787-B0C75A3D8CAF}" destId="{F16D1085-E956-9246-A510-F78E7E965C8C}" srcOrd="12" destOrd="0" presId="urn:microsoft.com/office/officeart/2005/8/layout/cycle6#2"/>
    <dgm:cxn modelId="{7E4E9B8C-B3A8-1340-8E39-7610F4DBC7A1}" type="presParOf" srcId="{92951DF9-D84F-5C4D-8787-B0C75A3D8CAF}" destId="{FE58DC2D-A7C1-6B46-829D-FAF73BA9188D}" srcOrd="13" destOrd="0" presId="urn:microsoft.com/office/officeart/2005/8/layout/cycle6#2"/>
    <dgm:cxn modelId="{ACBC52E0-274A-A442-A739-0F7D4B9776EB}" type="presParOf" srcId="{92951DF9-D84F-5C4D-8787-B0C75A3D8CAF}" destId="{FF4AA179-144A-7A48-B6BF-307D1736E224}" srcOrd="14" destOrd="0" presId="urn:microsoft.com/office/officeart/2005/8/layout/cycle6#2"/>
    <dgm:cxn modelId="{2DCF37CF-CA5B-F941-8363-FD3811B83D50}" type="presParOf" srcId="{92951DF9-D84F-5C4D-8787-B0C75A3D8CAF}" destId="{59DADC9A-58F0-7F43-8F94-4EA51618CAD8}" srcOrd="15" destOrd="0" presId="urn:microsoft.com/office/officeart/2005/8/layout/cycle6#2"/>
    <dgm:cxn modelId="{893893D3-EFDF-6440-985C-9F67A28F8B41}" type="presParOf" srcId="{92951DF9-D84F-5C4D-8787-B0C75A3D8CAF}" destId="{3BFBE444-592B-6E45-9BC1-A6AE3E805AC6}" srcOrd="16" destOrd="0" presId="urn:microsoft.com/office/officeart/2005/8/layout/cycle6#2"/>
    <dgm:cxn modelId="{E13302DF-AF79-254D-8DC3-F17F4D169DB1}" type="presParOf" srcId="{92951DF9-D84F-5C4D-8787-B0C75A3D8CAF}" destId="{37446957-293B-C74D-A587-E45FAA09C982}" srcOrd="17" destOrd="0" presId="urn:microsoft.com/office/officeart/2005/8/layout/cycle6#2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B967E-A6BD-5C48-851B-EE34FB7E15A9}">
      <dsp:nvSpPr>
        <dsp:cNvPr id="0" name=""/>
        <dsp:cNvSpPr/>
      </dsp:nvSpPr>
      <dsp:spPr>
        <a:xfrm>
          <a:off x="5256" y="467927"/>
          <a:ext cx="2389969" cy="141621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参与项目</a:t>
          </a:r>
        </a:p>
      </dsp:txBody>
      <dsp:txXfrm>
        <a:off x="5256" y="467927"/>
        <a:ext cx="2389969" cy="944140"/>
      </dsp:txXfrm>
    </dsp:sp>
    <dsp:sp modelId="{32B7CED7-7A36-F84F-9E7A-EF940B9FE266}">
      <dsp:nvSpPr>
        <dsp:cNvPr id="0" name=""/>
        <dsp:cNvSpPr/>
      </dsp:nvSpPr>
      <dsp:spPr>
        <a:xfrm>
          <a:off x="494768" y="1412067"/>
          <a:ext cx="2389969" cy="184140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全网物流时效项目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仓集批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OSS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保存试算结果，平均减少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30s+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合波耗时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output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下线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迁移功能点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10+</a:t>
          </a:r>
          <a:endParaRPr lang="zh-CN" altLang="en-US" sz="1200" kern="1200" dirty="0">
            <a:solidFill>
              <a:srgbClr val="00B0F0"/>
            </a:solidFill>
            <a:latin typeface="Helvetica Light"/>
            <a:ea typeface="Helvetica Light"/>
            <a:cs typeface="Helvetica Light"/>
          </a:endParaRPr>
        </a:p>
      </dsp:txBody>
      <dsp:txXfrm>
        <a:off x="548701" y="1466000"/>
        <a:ext cx="2282103" cy="1733534"/>
      </dsp:txXfrm>
    </dsp:sp>
    <dsp:sp modelId="{F8B885C7-0D9E-F84B-84F8-77BC9449F1F3}">
      <dsp:nvSpPr>
        <dsp:cNvPr id="0" name=""/>
        <dsp:cNvSpPr/>
      </dsp:nvSpPr>
      <dsp:spPr>
        <a:xfrm>
          <a:off x="2757537" y="642480"/>
          <a:ext cx="768098" cy="595033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2757537" y="761487"/>
        <a:ext cx="589588" cy="357019"/>
      </dsp:txXfrm>
    </dsp:sp>
    <dsp:sp modelId="{1BC1C1C2-F639-0C4D-B906-34E4814F84FC}">
      <dsp:nvSpPr>
        <dsp:cNvPr id="0" name=""/>
        <dsp:cNvSpPr/>
      </dsp:nvSpPr>
      <dsp:spPr>
        <a:xfrm>
          <a:off x="3844469" y="467927"/>
          <a:ext cx="2389969" cy="141621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稳定性</a:t>
          </a:r>
        </a:p>
      </dsp:txBody>
      <dsp:txXfrm>
        <a:off x="3844469" y="467927"/>
        <a:ext cx="2389969" cy="944140"/>
      </dsp:txXfrm>
    </dsp:sp>
    <dsp:sp modelId="{DA07D58F-7A28-4847-9B18-57B00EE48E74}">
      <dsp:nvSpPr>
        <dsp:cNvPr id="0" name=""/>
        <dsp:cNvSpPr/>
      </dsp:nvSpPr>
      <dsp:spPr>
        <a:xfrm>
          <a:off x="4333981" y="1412067"/>
          <a:ext cx="2389969" cy="184140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页面查询、导出零慢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SQL</a:t>
          </a:r>
          <a:endParaRPr lang="zh-CN" altLang="en-US" sz="1200" kern="1200" dirty="0">
            <a:solidFill>
              <a:srgbClr val="00B0F0"/>
            </a:solidFill>
            <a:latin typeface="Helvetica Light"/>
            <a:ea typeface="Helvetica Light"/>
            <a:cs typeface="Helvetica Ligh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工具、答疑机器人维护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慢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SQL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优化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Metrics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稳定性保障，顺利度过双十一、双十二</a:t>
          </a:r>
        </a:p>
      </dsp:txBody>
      <dsp:txXfrm>
        <a:off x="4387914" y="1466000"/>
        <a:ext cx="2282103" cy="1733534"/>
      </dsp:txXfrm>
    </dsp:sp>
    <dsp:sp modelId="{3BE666CE-FE5C-5C49-B2B4-8F872FE4C7D3}">
      <dsp:nvSpPr>
        <dsp:cNvPr id="0" name=""/>
        <dsp:cNvSpPr/>
      </dsp:nvSpPr>
      <dsp:spPr>
        <a:xfrm>
          <a:off x="6596750" y="642480"/>
          <a:ext cx="768098" cy="595033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6596750" y="761487"/>
        <a:ext cx="589588" cy="357019"/>
      </dsp:txXfrm>
    </dsp:sp>
    <dsp:sp modelId="{838F9E86-BB5B-CB41-B533-AA99224F6E1B}">
      <dsp:nvSpPr>
        <dsp:cNvPr id="0" name=""/>
        <dsp:cNvSpPr/>
      </dsp:nvSpPr>
      <dsp:spPr>
        <a:xfrm>
          <a:off x="7683682" y="467927"/>
          <a:ext cx="2389969" cy="1416210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>
              <a:solidFill>
                <a:srgbClr val="00B0F0"/>
              </a:solidFill>
            </a:rPr>
            <a:t>数据</a:t>
          </a:r>
          <a:r>
            <a:rPr lang="en-US" altLang="zh-CN" sz="3100" kern="1200" dirty="0">
              <a:solidFill>
                <a:srgbClr val="00B0F0"/>
              </a:solidFill>
            </a:rPr>
            <a:t>&amp;</a:t>
          </a:r>
          <a:r>
            <a:rPr lang="zh-CN" altLang="en-US" sz="3100" kern="1200" dirty="0">
              <a:solidFill>
                <a:srgbClr val="00B0F0"/>
              </a:solidFill>
            </a:rPr>
            <a:t>报表</a:t>
          </a:r>
        </a:p>
      </dsp:txBody>
      <dsp:txXfrm>
        <a:off x="7683682" y="467927"/>
        <a:ext cx="2389969" cy="944140"/>
      </dsp:txXfrm>
    </dsp:sp>
    <dsp:sp modelId="{EDC53D67-92DB-6840-BBD1-7C5E87ED882C}">
      <dsp:nvSpPr>
        <dsp:cNvPr id="0" name=""/>
        <dsp:cNvSpPr/>
      </dsp:nvSpPr>
      <dsp:spPr>
        <a:xfrm>
          <a:off x="8173194" y="1412067"/>
          <a:ext cx="2389969" cy="184140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B0F0"/>
              </a:solidFill>
            </a:rPr>
            <a:t>Metrics</a:t>
          </a:r>
          <a:r>
            <a:rPr lang="zh-CN" altLang="en-US" sz="1200" kern="1200" dirty="0">
              <a:solidFill>
                <a:srgbClr val="00B0F0"/>
              </a:solidFill>
            </a:rPr>
            <a:t>平台对接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</a:rPr>
            <a:t>多</a:t>
          </a:r>
          <a:r>
            <a:rPr lang="en-US" altLang="zh-CN" sz="1200" kern="1200" dirty="0">
              <a:solidFill>
                <a:srgbClr val="00B0F0"/>
              </a:solidFill>
            </a:rPr>
            <a:t>ADB</a:t>
          </a:r>
          <a:r>
            <a:rPr lang="zh-CN" altLang="en-US" sz="1200" kern="1200" dirty="0">
              <a:solidFill>
                <a:srgbClr val="00B0F0"/>
              </a:solidFill>
            </a:rPr>
            <a:t>数据库（</a:t>
          </a:r>
          <a:r>
            <a:rPr lang="en-US" altLang="zh-CN" sz="1200" kern="1200" dirty="0">
              <a:solidFill>
                <a:srgbClr val="00B0F0"/>
              </a:solidFill>
            </a:rPr>
            <a:t>3+</a:t>
          </a:r>
          <a:r>
            <a:rPr lang="zh-CN" altLang="en-US" sz="1200" kern="1200" dirty="0">
              <a:solidFill>
                <a:srgbClr val="00B0F0"/>
              </a:solidFill>
            </a:rPr>
            <a:t>）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</a:rPr>
            <a:t>数据追踪、虚拟列</a:t>
          </a:r>
          <a:r>
            <a:rPr lang="en-US" altLang="zh-CN" sz="1200" kern="1200" dirty="0">
              <a:solidFill>
                <a:srgbClr val="00B0F0"/>
              </a:solidFill>
            </a:rPr>
            <a:t>/</a:t>
          </a:r>
          <a:r>
            <a:rPr lang="zh-CN" altLang="en-US" sz="1200" kern="1200" dirty="0">
              <a:solidFill>
                <a:srgbClr val="00B0F0"/>
              </a:solidFill>
            </a:rPr>
            <a:t>虚拟表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数盒、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U+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构建页面（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10+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）</a:t>
          </a:r>
          <a:endParaRPr lang="zh-CN" altLang="en-US" sz="1200" kern="1200" dirty="0">
            <a:solidFill>
              <a:srgbClr val="00B0F0"/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预计减少前端</a:t>
          </a:r>
          <a:r>
            <a:rPr lang="en-US" altLang="zh-CN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10+</a:t>
          </a:r>
          <a:r>
            <a:rPr lang="zh-CN" altLang="en-US" sz="1200" kern="1200" dirty="0">
              <a:solidFill>
                <a:srgbClr val="00B0F0"/>
              </a:solidFill>
              <a:latin typeface="Helvetica Light"/>
              <a:ea typeface="Helvetica Light"/>
              <a:cs typeface="Helvetica Light"/>
            </a:rPr>
            <a:t>工作人日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kern="1200" dirty="0">
            <a:solidFill>
              <a:srgbClr val="00B0F0"/>
            </a:solidFill>
          </a:endParaRPr>
        </a:p>
      </dsp:txBody>
      <dsp:txXfrm>
        <a:off x="8227127" y="1466000"/>
        <a:ext cx="2282103" cy="1733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D731C-3774-4D4E-A612-19686AF85E9C}">
      <dsp:nvSpPr>
        <dsp:cNvPr id="0" name=""/>
        <dsp:cNvSpPr/>
      </dsp:nvSpPr>
      <dsp:spPr>
        <a:xfrm>
          <a:off x="1124139" y="891"/>
          <a:ext cx="896854" cy="582955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新增数据</a:t>
          </a:r>
        </a:p>
      </dsp:txBody>
      <dsp:txXfrm>
        <a:off x="1152597" y="29349"/>
        <a:ext cx="839938" cy="526039"/>
      </dsp:txXfrm>
    </dsp:sp>
    <dsp:sp modelId="{824EAF04-3B00-6544-AC2F-54CB1E77AA00}">
      <dsp:nvSpPr>
        <dsp:cNvPr id="0" name=""/>
        <dsp:cNvSpPr/>
      </dsp:nvSpPr>
      <dsp:spPr>
        <a:xfrm>
          <a:off x="608719" y="292369"/>
          <a:ext cx="1927694" cy="1927694"/>
        </a:xfrm>
        <a:custGeom>
          <a:avLst/>
          <a:gdLst/>
          <a:ahLst/>
          <a:cxnLst/>
          <a:rect l="0" t="0" r="0" b="0"/>
          <a:pathLst>
            <a:path>
              <a:moveTo>
                <a:pt x="1418746" y="114101"/>
              </a:moveTo>
              <a:arcTo wR="963847" hR="963847" stAng="17889702" swAng="2628021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4B4FD-83C0-5F4C-A583-9831C6C7F9BE}">
      <dsp:nvSpPr>
        <dsp:cNvPr id="0" name=""/>
        <dsp:cNvSpPr/>
      </dsp:nvSpPr>
      <dsp:spPr>
        <a:xfrm>
          <a:off x="2087987" y="964739"/>
          <a:ext cx="896854" cy="582955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精卫同步</a:t>
          </a:r>
        </a:p>
      </dsp:txBody>
      <dsp:txXfrm>
        <a:off x="2116445" y="993197"/>
        <a:ext cx="839938" cy="526039"/>
      </dsp:txXfrm>
    </dsp:sp>
    <dsp:sp modelId="{9C97ADF1-C40E-E749-9421-22FCD3FBDCDD}">
      <dsp:nvSpPr>
        <dsp:cNvPr id="0" name=""/>
        <dsp:cNvSpPr/>
      </dsp:nvSpPr>
      <dsp:spPr>
        <a:xfrm>
          <a:off x="608719" y="292369"/>
          <a:ext cx="1927694" cy="1927694"/>
        </a:xfrm>
        <a:custGeom>
          <a:avLst/>
          <a:gdLst/>
          <a:ahLst/>
          <a:cxnLst/>
          <a:rect l="0" t="0" r="0" b="0"/>
          <a:pathLst>
            <a:path>
              <a:moveTo>
                <a:pt x="1880323" y="1262299"/>
              </a:moveTo>
              <a:arcTo wR="963847" hR="963847" stAng="1082276" swAng="2628021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67410-BF56-6E46-8713-BF9C9845D467}">
      <dsp:nvSpPr>
        <dsp:cNvPr id="0" name=""/>
        <dsp:cNvSpPr/>
      </dsp:nvSpPr>
      <dsp:spPr>
        <a:xfrm>
          <a:off x="1124139" y="1928586"/>
          <a:ext cx="896854" cy="582955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ADB</a:t>
          </a:r>
          <a:r>
            <a:rPr lang="zh-CN" altLang="en-US" sz="1400" kern="1200" dirty="0"/>
            <a:t>存储</a:t>
          </a:r>
        </a:p>
      </dsp:txBody>
      <dsp:txXfrm>
        <a:off x="1152597" y="1957044"/>
        <a:ext cx="839938" cy="526039"/>
      </dsp:txXfrm>
    </dsp:sp>
    <dsp:sp modelId="{5B0F7FA5-4760-4E4D-A531-E276B91665AD}">
      <dsp:nvSpPr>
        <dsp:cNvPr id="0" name=""/>
        <dsp:cNvSpPr/>
      </dsp:nvSpPr>
      <dsp:spPr>
        <a:xfrm>
          <a:off x="608719" y="292369"/>
          <a:ext cx="1927694" cy="1927694"/>
        </a:xfrm>
        <a:custGeom>
          <a:avLst/>
          <a:gdLst/>
          <a:ahLst/>
          <a:cxnLst/>
          <a:rect l="0" t="0" r="0" b="0"/>
          <a:pathLst>
            <a:path>
              <a:moveTo>
                <a:pt x="508948" y="1813593"/>
              </a:moveTo>
              <a:arcTo wR="963847" hR="963847" stAng="7089702" swAng="2628021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triangle"/>
          <a:tailEnd type="non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6F646-BA16-144C-B3CD-2C5C32200003}">
      <dsp:nvSpPr>
        <dsp:cNvPr id="0" name=""/>
        <dsp:cNvSpPr/>
      </dsp:nvSpPr>
      <dsp:spPr>
        <a:xfrm>
          <a:off x="160292" y="964739"/>
          <a:ext cx="896854" cy="582955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查询</a:t>
          </a:r>
        </a:p>
      </dsp:txBody>
      <dsp:txXfrm>
        <a:off x="188750" y="993197"/>
        <a:ext cx="839938" cy="526039"/>
      </dsp:txXfrm>
    </dsp:sp>
    <dsp:sp modelId="{DFAA2E36-74D2-B34E-8A03-46CB303954B4}">
      <dsp:nvSpPr>
        <dsp:cNvPr id="0" name=""/>
        <dsp:cNvSpPr/>
      </dsp:nvSpPr>
      <dsp:spPr>
        <a:xfrm>
          <a:off x="608719" y="292369"/>
          <a:ext cx="1927694" cy="1927694"/>
        </a:xfrm>
        <a:custGeom>
          <a:avLst/>
          <a:gdLst/>
          <a:ahLst/>
          <a:cxnLst/>
          <a:rect l="0" t="0" r="0" b="0"/>
          <a:pathLst>
            <a:path>
              <a:moveTo>
                <a:pt x="47371" y="665395"/>
              </a:moveTo>
              <a:arcTo wR="963847" hR="963847" stAng="11882276" swAng="2628021"/>
            </a:path>
          </a:pathLst>
        </a:custGeom>
        <a:noFill/>
        <a:ln w="9525" cap="flat" cmpd="sng" algn="ctr">
          <a:noFill/>
          <a:prstDash val="solid"/>
          <a:headEnd type="non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985B5-365E-2A4E-B116-AF809A1B1BD6}">
      <dsp:nvSpPr>
        <dsp:cNvPr id="0" name=""/>
        <dsp:cNvSpPr/>
      </dsp:nvSpPr>
      <dsp:spPr>
        <a:xfrm>
          <a:off x="1800211" y="-2456"/>
          <a:ext cx="887505" cy="576878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1"/>
              </a:solidFill>
            </a:rPr>
            <a:t>新增数据</a:t>
          </a:r>
        </a:p>
      </dsp:txBody>
      <dsp:txXfrm>
        <a:off x="1828372" y="25705"/>
        <a:ext cx="831183" cy="520556"/>
      </dsp:txXfrm>
    </dsp:sp>
    <dsp:sp modelId="{376FA063-EC1A-D946-A8B9-08A416FD2E19}">
      <dsp:nvSpPr>
        <dsp:cNvPr id="0" name=""/>
        <dsp:cNvSpPr/>
      </dsp:nvSpPr>
      <dsp:spPr>
        <a:xfrm>
          <a:off x="885570" y="285983"/>
          <a:ext cx="2716787" cy="2716787"/>
        </a:xfrm>
        <a:custGeom>
          <a:avLst/>
          <a:gdLst/>
          <a:ahLst/>
          <a:cxnLst/>
          <a:rect l="0" t="0" r="0" b="0"/>
          <a:pathLst>
            <a:path>
              <a:moveTo>
                <a:pt x="1807810" y="76497"/>
              </a:moveTo>
              <a:arcTo wR="1358393" hR="1358393" stAng="17359202" swAng="1500090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F8EC0-9B9E-CC40-8464-000ECDB0E28F}">
      <dsp:nvSpPr>
        <dsp:cNvPr id="0" name=""/>
        <dsp:cNvSpPr/>
      </dsp:nvSpPr>
      <dsp:spPr>
        <a:xfrm>
          <a:off x="2976614" y="676740"/>
          <a:ext cx="887505" cy="576878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1"/>
              </a:solidFill>
            </a:rPr>
            <a:t>精卫同步</a:t>
          </a:r>
        </a:p>
      </dsp:txBody>
      <dsp:txXfrm>
        <a:off x="3004775" y="704901"/>
        <a:ext cx="831183" cy="520556"/>
      </dsp:txXfrm>
    </dsp:sp>
    <dsp:sp modelId="{974ED9BD-BC1D-6E43-9378-501F8D9E7491}">
      <dsp:nvSpPr>
        <dsp:cNvPr id="0" name=""/>
        <dsp:cNvSpPr/>
      </dsp:nvSpPr>
      <dsp:spPr>
        <a:xfrm>
          <a:off x="885570" y="285983"/>
          <a:ext cx="2716787" cy="2716787"/>
        </a:xfrm>
        <a:custGeom>
          <a:avLst/>
          <a:gdLst/>
          <a:ahLst/>
          <a:cxnLst/>
          <a:rect l="0" t="0" r="0" b="0"/>
          <a:pathLst>
            <a:path>
              <a:moveTo>
                <a:pt x="2661597" y="975127"/>
              </a:moveTo>
              <a:arcTo wR="1358393" hR="1358393" stAng="20616698" swAng="1966605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non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7B6F0-645B-9D4F-B949-CA79E4E0656B}">
      <dsp:nvSpPr>
        <dsp:cNvPr id="0" name=""/>
        <dsp:cNvSpPr/>
      </dsp:nvSpPr>
      <dsp:spPr>
        <a:xfrm>
          <a:off x="2976614" y="2035134"/>
          <a:ext cx="887505" cy="576878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1"/>
              </a:solidFill>
            </a:rPr>
            <a:t>数据加工</a:t>
          </a:r>
        </a:p>
      </dsp:txBody>
      <dsp:txXfrm>
        <a:off x="3004775" y="2063295"/>
        <a:ext cx="831183" cy="520556"/>
      </dsp:txXfrm>
    </dsp:sp>
    <dsp:sp modelId="{D86F7F4C-859B-8340-A95E-5A2D70BCD5E6}">
      <dsp:nvSpPr>
        <dsp:cNvPr id="0" name=""/>
        <dsp:cNvSpPr/>
      </dsp:nvSpPr>
      <dsp:spPr>
        <a:xfrm>
          <a:off x="885570" y="285983"/>
          <a:ext cx="2716787" cy="2716787"/>
        </a:xfrm>
        <a:custGeom>
          <a:avLst/>
          <a:gdLst/>
          <a:ahLst/>
          <a:cxnLst/>
          <a:rect l="0" t="0" r="0" b="0"/>
          <a:pathLst>
            <a:path>
              <a:moveTo>
                <a:pt x="2307693" y="2330023"/>
              </a:moveTo>
              <a:arcTo wR="1358393" hR="1358393" stAng="2739961" swAng="1425119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none" w="sm" len="me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0701F-8CD0-A84D-A4FB-3453D4AD0232}">
      <dsp:nvSpPr>
        <dsp:cNvPr id="0" name=""/>
        <dsp:cNvSpPr/>
      </dsp:nvSpPr>
      <dsp:spPr>
        <a:xfrm>
          <a:off x="1771766" y="2707002"/>
          <a:ext cx="944394" cy="591536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1"/>
              </a:solidFill>
            </a:rPr>
            <a:t>多</a:t>
          </a:r>
          <a:r>
            <a:rPr lang="en-US" altLang="zh-CN" sz="1200" kern="1200" dirty="0">
              <a:solidFill>
                <a:schemeClr val="tx1"/>
              </a:solidFill>
            </a:rPr>
            <a:t>ADB</a:t>
          </a:r>
          <a:r>
            <a:rPr lang="zh-CN" altLang="en-US" sz="1200" kern="1200" dirty="0">
              <a:solidFill>
                <a:schemeClr val="tx1"/>
              </a:solidFill>
            </a:rPr>
            <a:t>存储</a:t>
          </a:r>
        </a:p>
      </dsp:txBody>
      <dsp:txXfrm>
        <a:off x="1800642" y="2735878"/>
        <a:ext cx="886642" cy="533784"/>
      </dsp:txXfrm>
    </dsp:sp>
    <dsp:sp modelId="{66FCC24A-FC4B-0C4F-B4BE-C98A9074FD7A}">
      <dsp:nvSpPr>
        <dsp:cNvPr id="0" name=""/>
        <dsp:cNvSpPr/>
      </dsp:nvSpPr>
      <dsp:spPr>
        <a:xfrm>
          <a:off x="885570" y="285983"/>
          <a:ext cx="2716787" cy="2716787"/>
        </a:xfrm>
        <a:custGeom>
          <a:avLst/>
          <a:gdLst/>
          <a:ahLst/>
          <a:cxnLst/>
          <a:rect l="0" t="0" r="0" b="0"/>
          <a:pathLst>
            <a:path>
              <a:moveTo>
                <a:pt x="880853" y="2630081"/>
              </a:moveTo>
              <a:arcTo wR="1358393" hR="1358393" stAng="6634920" swAng="1425119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triangle" w="sm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D1085-E956-9246-A510-F78E7E965C8C}">
      <dsp:nvSpPr>
        <dsp:cNvPr id="0" name=""/>
        <dsp:cNvSpPr/>
      </dsp:nvSpPr>
      <dsp:spPr>
        <a:xfrm>
          <a:off x="623807" y="2035134"/>
          <a:ext cx="887505" cy="576878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1"/>
              </a:solidFill>
            </a:rPr>
            <a:t>熔断判断</a:t>
          </a:r>
        </a:p>
      </dsp:txBody>
      <dsp:txXfrm>
        <a:off x="651968" y="2063295"/>
        <a:ext cx="831183" cy="520556"/>
      </dsp:txXfrm>
    </dsp:sp>
    <dsp:sp modelId="{FF4AA179-144A-7A48-B6BF-307D1736E224}">
      <dsp:nvSpPr>
        <dsp:cNvPr id="0" name=""/>
        <dsp:cNvSpPr/>
      </dsp:nvSpPr>
      <dsp:spPr>
        <a:xfrm>
          <a:off x="885570" y="285983"/>
          <a:ext cx="2716787" cy="2716787"/>
        </a:xfrm>
        <a:custGeom>
          <a:avLst/>
          <a:gdLst/>
          <a:ahLst/>
          <a:cxnLst/>
          <a:rect l="0" t="0" r="0" b="0"/>
          <a:pathLst>
            <a:path>
              <a:moveTo>
                <a:pt x="55189" y="1741660"/>
              </a:moveTo>
              <a:arcTo wR="1358393" hR="1358393" stAng="9816698" swAng="1966605"/>
            </a:path>
          </a:pathLst>
        </a:custGeom>
        <a:noFill/>
        <a:ln w="9525" cap="flat" cmpd="sng" algn="ctr">
          <a:solidFill>
            <a:scrgbClr r="0" g="0" b="0">
              <a:shade val="95000"/>
              <a:satMod val="104999"/>
            </a:scrgbClr>
          </a:solidFill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ADC9A-58F0-7F43-8F94-4EA51618CAD8}">
      <dsp:nvSpPr>
        <dsp:cNvPr id="0" name=""/>
        <dsp:cNvSpPr/>
      </dsp:nvSpPr>
      <dsp:spPr>
        <a:xfrm>
          <a:off x="623807" y="676740"/>
          <a:ext cx="887505" cy="576878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</a:rPr>
            <a:t>查询</a:t>
          </a:r>
        </a:p>
      </dsp:txBody>
      <dsp:txXfrm>
        <a:off x="651968" y="704901"/>
        <a:ext cx="831183" cy="520556"/>
      </dsp:txXfrm>
    </dsp:sp>
    <dsp:sp modelId="{37446957-293B-C74D-A587-E45FAA09C982}">
      <dsp:nvSpPr>
        <dsp:cNvPr id="0" name=""/>
        <dsp:cNvSpPr/>
      </dsp:nvSpPr>
      <dsp:spPr>
        <a:xfrm>
          <a:off x="885570" y="285983"/>
          <a:ext cx="2716787" cy="2716787"/>
        </a:xfrm>
        <a:custGeom>
          <a:avLst/>
          <a:gdLst/>
          <a:ahLst/>
          <a:cxnLst/>
          <a:rect l="0" t="0" r="0" b="0"/>
          <a:pathLst>
            <a:path>
              <a:moveTo>
                <a:pt x="409305" y="386557"/>
              </a:moveTo>
              <a:arcTo wR="1358393" hR="1358393" stAng="13540708" swAng="1500090"/>
            </a:path>
          </a:pathLst>
        </a:custGeom>
        <a:noFill/>
        <a:ln w="9525" cap="flat" cmpd="sng" algn="ctr">
          <a:noFill/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#1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#2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24E5-A834-C646-81FC-F44D2F3B2453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05331-30F3-6841-9077-8341414BC0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5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先说数据开发要解决的问题</a:t>
            </a:r>
            <a:endParaRPr kumimoji="1" lang="en-US" altLang="zh-CN" dirty="0"/>
          </a:p>
          <a:p>
            <a:r>
              <a:rPr kumimoji="1" lang="en-US" altLang="zh-CN" dirty="0"/>
              <a:t>1.0</a:t>
            </a:r>
            <a:r>
              <a:rPr kumimoji="1" lang="zh-CN" altLang="en-US" dirty="0"/>
              <a:t>缺点举例：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功能单一</a:t>
            </a:r>
            <a:r>
              <a:rPr kumimoji="1"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：只有同步和查询，只是把</a:t>
            </a:r>
            <a:r>
              <a:rPr kumimoji="1" lang="en-US" altLang="zh-CN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kumimoji="1"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库当成另一个</a:t>
            </a:r>
            <a:r>
              <a:rPr kumimoji="1" lang="en-US" altLang="zh-CN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未区分核心功能：所有功能都往一个</a:t>
            </a:r>
            <a:r>
              <a:rPr lang="en-US" altLang="zh-CN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ADS</a:t>
            </a:r>
            <a:r>
              <a:rPr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库写，某个</a:t>
            </a:r>
            <a:r>
              <a:rPr lang="en-US" altLang="zh-CN" sz="1200" dirty="0" err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badSQL</a:t>
            </a:r>
            <a:r>
              <a:rPr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引起全部业务功能不能使用</a:t>
            </a:r>
            <a:endParaRPr lang="en-US" altLang="zh-CN" sz="12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功能强依赖，</a:t>
            </a:r>
            <a:r>
              <a:rPr lang="en-US" altLang="zh-CN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metrics</a:t>
            </a:r>
            <a:r>
              <a:rPr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异常时不能自动降级</a:t>
            </a:r>
            <a:endParaRPr lang="en-US" altLang="zh-CN" sz="12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为此我们做了升级，增加了</a:t>
            </a:r>
            <a:r>
              <a:rPr lang="en-US" altLang="zh-CN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endParaRPr lang="en-US" altLang="zh-CN" sz="12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18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61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1200" dirty="0">
                <a:solidFill>
                  <a:schemeClr val="bg1"/>
                </a:solidFill>
              </a:rPr>
              <a:t>抽象汇总出库作业节点数据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1200" dirty="0">
                <a:solidFill>
                  <a:schemeClr val="bg1"/>
                </a:solidFill>
              </a:rPr>
              <a:t>通过指标、图形、对比、</a:t>
            </a:r>
            <a:r>
              <a:rPr kumimoji="1" lang="zh-CN" altLang="en-US" sz="1200" dirty="0">
                <a:solidFill>
                  <a:srgbClr val="FF0000"/>
                </a:solidFill>
              </a:rPr>
              <a:t>数字</a:t>
            </a:r>
            <a:r>
              <a:rPr kumimoji="1" lang="zh-CN" altLang="en-US" sz="1200" dirty="0">
                <a:solidFill>
                  <a:schemeClr val="bg1"/>
                </a:solidFill>
              </a:rPr>
              <a:t>化展示生产情况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solidFill>
                  <a:schemeClr val="bg1"/>
                </a:solidFill>
              </a:rPr>
              <a:t>通过多样维度生成指标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71450" indent="-171450" defTabSz="825500" hangingPunct="0">
              <a:buFont typeface="Wingdings" pitchFamily="2" charset="2"/>
              <a:buChar char="l"/>
            </a:pPr>
            <a:r>
              <a:rPr lang="zh-CN" altLang="en-US" sz="12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下单控制：</a:t>
            </a:r>
            <a:endParaRPr lang="en-US" altLang="zh-CN" sz="1200" dirty="0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2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实时下单节奏，与过往大促相比，预估当日下单完成比。结合订单结构，判断履约上限是否合理，做实时地调整</a:t>
            </a:r>
            <a:endParaRPr lang="en-US" altLang="zh-CN" sz="1200" dirty="0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endParaRPr lang="en-US" altLang="zh-CN" sz="1200" dirty="0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71450" indent="-171450" defTabSz="825500" hangingPunct="0">
              <a:buFont typeface="Wingdings" pitchFamily="2" charset="2"/>
              <a:buChar char="l"/>
            </a:pPr>
            <a:r>
              <a:rPr lang="zh-CN" altLang="en-US" sz="12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仓生产节奏控制：</a:t>
            </a:r>
            <a:endParaRPr lang="en-US" altLang="zh-CN" sz="1100" dirty="0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200" dirty="0">
                <a:solidFill>
                  <a:srgbClr val="00B0F0"/>
                </a:solidFill>
                <a:latin typeface="Microsoft YaHei"/>
                <a:ea typeface="Microsoft YaHei"/>
                <a:sym typeface="Microsoft YaHei"/>
              </a:rPr>
              <a:t>           大促期间会依据早晚履约时间片，去安排生产时间。先生产，发运早时间片订单，再生产发运晚时间片。</a:t>
            </a:r>
          </a:p>
          <a:p>
            <a:pPr defTabSz="825500" hangingPunct="0"/>
            <a:r>
              <a:rPr lang="zh-CN" altLang="en-US" sz="1200" dirty="0">
                <a:solidFill>
                  <a:srgbClr val="00B0F0"/>
                </a:solidFill>
                <a:latin typeface="Microsoft YaHei"/>
                <a:ea typeface="Microsoft YaHei"/>
                <a:sym typeface="Microsoft YaHei"/>
              </a:rPr>
              <a:t>           另外有一些特殊承运商的站点，或者自定义的大单量站点，会有一些特殊的生产时间要求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0B0F0"/>
                </a:solidFill>
                <a:latin typeface="Microsoft YaHei"/>
                <a:ea typeface="Microsoft YaHei"/>
                <a:sym typeface="Microsoft YaHei"/>
              </a:rPr>
              <a:t>另外有一些特殊承运商的站点，或者自定义的大单量站点，会有一些特殊的生产时间要求</a:t>
            </a:r>
            <a:endParaRPr lang="en-US" altLang="zh-CN" sz="1200" dirty="0">
              <a:solidFill>
                <a:srgbClr val="00B0F0"/>
              </a:solidFill>
              <a:latin typeface="Microsoft YaHei"/>
              <a:ea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原来多少报表、现在多少报表、多少指标</a:t>
            </a:r>
            <a:endParaRPr lang="en-US" altLang="zh-CN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运营什么角度的分析。从另外的角度分析。</a:t>
            </a:r>
            <a:endParaRPr lang="en-US" altLang="zh-CN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数据反馈不及时。原来不能多角度描述进度。</a:t>
            </a: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指标的价值要体现出来。</a:t>
            </a:r>
            <a:endParaRPr lang="en-US" altLang="zh-CN" dirty="0">
              <a:solidFill>
                <a:srgbClr val="00A0E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r>
              <a:rPr lang="en-US" altLang="zh-CN" sz="1600" dirty="0">
                <a:latin typeface="Microsoft YaHei"/>
                <a:ea typeface="Microsoft YaHei"/>
                <a:cs typeface="Microsoft YaHei"/>
                <a:sym typeface="Microsoft YaHei"/>
              </a:rPr>
              <a:t>1.</a:t>
            </a:r>
            <a:r>
              <a:rPr lang="zh-CN" altLang="en-US" sz="1600" dirty="0">
                <a:latin typeface="Microsoft YaHei"/>
                <a:ea typeface="Microsoft YaHei"/>
                <a:cs typeface="Microsoft YaHei"/>
                <a:sym typeface="Microsoft YaHei"/>
              </a:rPr>
              <a:t>离线数据和实时数据对比。</a:t>
            </a:r>
            <a:endParaRPr lang="en-US" altLang="zh-CN" sz="16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r>
              <a:rPr lang="en-US" altLang="zh-CN" sz="1600" dirty="0">
                <a:latin typeface="Microsoft YaHei"/>
                <a:ea typeface="Microsoft YaHei"/>
                <a:cs typeface="Microsoft YaHei"/>
                <a:sym typeface="Microsoft YaHei"/>
              </a:rPr>
              <a:t>2:</a:t>
            </a:r>
            <a:r>
              <a:rPr lang="zh-CN" altLang="en-US" sz="1600" dirty="0">
                <a:latin typeface="Microsoft YaHei"/>
                <a:ea typeface="Microsoft YaHei"/>
                <a:cs typeface="Microsoft YaHei"/>
                <a:sym typeface="Microsoft YaHei"/>
              </a:rPr>
              <a:t>分行。不要用形容词</a:t>
            </a:r>
            <a:endParaRPr lang="en-US" altLang="zh-CN" sz="16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r>
              <a:rPr lang="zh-CN" altLang="en-US" sz="1600" dirty="0">
                <a:latin typeface="Microsoft YaHei"/>
                <a:ea typeface="Microsoft YaHei"/>
                <a:cs typeface="Microsoft YaHei"/>
                <a:sym typeface="Microsoft YaHei"/>
              </a:rPr>
              <a:t>：具体。</a:t>
            </a:r>
            <a:endParaRPr lang="en-US" altLang="zh-CN" sz="16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r>
              <a:rPr lang="en-US" altLang="zh-CN" sz="1600" dirty="0"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r>
              <a:rPr lang="zh-CN" altLang="en-US" sz="1600" dirty="0">
                <a:latin typeface="Microsoft YaHei"/>
                <a:ea typeface="Microsoft YaHei"/>
                <a:cs typeface="Microsoft YaHei"/>
                <a:sym typeface="Microsoft YaHei"/>
              </a:rPr>
              <a:t>：业务数据使用迫切，多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仓数据分散</a:t>
            </a:r>
            <a:r>
              <a:rPr lang="zh-CN" altLang="en-US" sz="1600" dirty="0">
                <a:latin typeface="Microsoft YaHei"/>
                <a:ea typeface="Microsoft YaHei"/>
                <a:cs typeface="Microsoft YaHei"/>
                <a:sym typeface="Microsoft YaHei"/>
              </a:rPr>
              <a:t>、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不集中</a:t>
            </a:r>
            <a:r>
              <a:rPr lang="zh-CN" altLang="en-US" sz="1600" dirty="0">
                <a:latin typeface="Microsoft YaHei"/>
                <a:ea typeface="Microsoft YaHei"/>
                <a:cs typeface="Microsoft YaHei"/>
                <a:sym typeface="Microsoft YaHei"/>
              </a:rPr>
              <a:t>，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数据使用困难问题</a:t>
            </a:r>
            <a:r>
              <a:rPr lang="zh-CN" altLang="en-US" sz="1600" dirty="0">
                <a:latin typeface="Microsoft YaHei"/>
                <a:ea typeface="Microsoft YaHei"/>
                <a:cs typeface="Microsoft YaHei"/>
                <a:sym typeface="Microsoft YaHei"/>
              </a:rPr>
              <a:t>。</a:t>
            </a:r>
            <a:endParaRPr lang="en-US" altLang="zh-CN" sz="16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endParaRPr lang="en-US" altLang="zh-CN" sz="16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endParaRPr lang="en-US" altLang="zh-CN" sz="16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endParaRPr lang="en-US" altLang="zh-CN" sz="16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endParaRPr lang="en-US" altLang="zh-CN" sz="16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r>
              <a:rPr lang="zh-CN" altLang="en-US" sz="1600" dirty="0">
                <a:latin typeface="Microsoft YaHei"/>
                <a:ea typeface="Microsoft YaHei"/>
                <a:cs typeface="Microsoft YaHei"/>
                <a:sym typeface="Microsoft YaHei"/>
              </a:rPr>
              <a:t>问题</a:t>
            </a:r>
            <a:r>
              <a:rPr lang="en-US" altLang="zh-CN" sz="1600" dirty="0">
                <a:latin typeface="Microsoft YaHei"/>
                <a:ea typeface="Microsoft YaHei"/>
                <a:cs typeface="Microsoft YaHei"/>
                <a:sym typeface="Microsoft YaHei"/>
              </a:rPr>
              <a:t>-&gt;</a:t>
            </a:r>
            <a:r>
              <a:rPr lang="zh-CN" altLang="en-US" sz="1600" dirty="0">
                <a:latin typeface="Microsoft YaHei"/>
                <a:ea typeface="Microsoft YaHei"/>
                <a:cs typeface="Microsoft YaHei"/>
                <a:sym typeface="Microsoft YaHei"/>
              </a:rPr>
              <a:t>解决</a:t>
            </a:r>
            <a:endParaRPr lang="en-US" altLang="zh-CN" sz="1600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defTabSz="825500" hangingPunct="0"/>
            <a:endParaRPr kumimoji="0" lang="zh-CN" altLang="en-US" sz="1600" b="0" i="0" u="none" strike="noStrike" cap="none" spc="0" normalizeH="0" baseline="0" dirty="0">
              <a:ln>
                <a:noFill/>
              </a:ln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24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什么是全网物流时效项目？</a:t>
            </a:r>
            <a:r>
              <a:rPr lang="zh-CN" altLang="en-US" dirty="0"/>
              <a:t>将全网相关的时效进行标准刻画，推动全链路时效升级，有利于后续的精细化运营管理。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物流单：</a:t>
            </a:r>
            <a:r>
              <a:rPr kumimoji="1" lang="zh-CN" altLang="en-US" dirty="0">
                <a:solidFill>
                  <a:srgbClr val="00B0F0"/>
                </a:solidFill>
              </a:rPr>
              <a:t>物流单作为下行链路的单据接收入口、对接物流数据中心、排程计算，承载物流域需求来源角色。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物流单长什么样：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单据类型：配货单、调拨单、履约出库单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物流诉求：期望送达时间、配送站、承运商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我做了什么？物流单据中心，物流单的开发，从出库接单，发送消息给物流单，到物流单生成完成，回写物流单号给出库单。排程下发排查信息。物流单同步，出库单同步。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什么难点：物流单的并发和幂等。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结果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929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刚开始用接口会经常</a:t>
            </a:r>
            <a:r>
              <a:rPr kumimoji="1" lang="en-US" altLang="zh-CN" dirty="0"/>
              <a:t>UK</a:t>
            </a:r>
            <a:r>
              <a:rPr kumimoji="1" lang="zh-CN" altLang="en-US" dirty="0"/>
              <a:t>。掉。无法保障时序。同时两次变更。</a:t>
            </a:r>
            <a:endParaRPr kumimoji="1" lang="en-US" altLang="zh-CN" dirty="0"/>
          </a:p>
          <a:p>
            <a:r>
              <a:rPr kumimoji="1" lang="en-US" altLang="zh-CN" dirty="0"/>
              <a:t>Version</a:t>
            </a:r>
            <a:r>
              <a:rPr kumimoji="1" lang="zh-CN" altLang="en-US" dirty="0"/>
              <a:t>锁，写入异常。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2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solidFill>
                  <a:srgbClr val="00B0F0"/>
                </a:solidFill>
              </a:rPr>
              <a:t>看代码。牛逼的点。基本扎实。</a:t>
            </a:r>
            <a:endParaRPr kumimoji="1" lang="en-US" altLang="zh-CN" sz="1200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原来的问题，多么苦难，痛点。提效。工具薄弱。浪费大量时间。所有要做这个事情。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r>
              <a:rPr kumimoji="1" lang="en-US" altLang="zh-CN" dirty="0" err="1"/>
              <a:t>db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metics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odps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dirty="0"/>
              <a:t>稳定性：索引，</a:t>
            </a:r>
            <a:r>
              <a:rPr kumimoji="1" lang="en-US" altLang="zh-CN" dirty="0"/>
              <a:t>metrics</a:t>
            </a:r>
            <a:r>
              <a:rPr kumimoji="1" lang="zh-CN" altLang="en-US" dirty="0"/>
              <a:t>，降级、兜底</a:t>
            </a:r>
            <a:endParaRPr kumimoji="1" lang="en-US" altLang="zh-CN" dirty="0"/>
          </a:p>
          <a:p>
            <a:r>
              <a:rPr kumimoji="1" lang="zh-CN" altLang="en-US" dirty="0"/>
              <a:t>大数据导出</a:t>
            </a:r>
            <a:endParaRPr kumimoji="1" lang="en-US" altLang="zh-CN" dirty="0"/>
          </a:p>
          <a:p>
            <a:r>
              <a:rPr kumimoji="1" lang="zh-CN" altLang="en-US" dirty="0"/>
              <a:t>数据校验</a:t>
            </a:r>
            <a:endParaRPr kumimoji="1" lang="en-US" altLang="zh-CN" dirty="0"/>
          </a:p>
          <a:p>
            <a:r>
              <a:rPr kumimoji="1" lang="en-US" altLang="zh-CN" dirty="0" err="1"/>
              <a:t>sql</a:t>
            </a:r>
            <a:r>
              <a:rPr kumimoji="1" lang="zh-CN" altLang="en-US" dirty="0"/>
              <a:t>兜底：</a:t>
            </a:r>
            <a:r>
              <a:rPr kumimoji="1" lang="en-US" altLang="zh-CN" dirty="0" err="1"/>
              <a:t>db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metics</a:t>
            </a:r>
            <a:endParaRPr kumimoji="1" lang="en-US" altLang="zh-CN" dirty="0"/>
          </a:p>
          <a:p>
            <a:r>
              <a:rPr kumimoji="1" lang="zh-CN" altLang="en-US" dirty="0"/>
              <a:t>界面：数盒，</a:t>
            </a:r>
            <a:r>
              <a:rPr kumimoji="1" lang="en-US" altLang="zh-CN" dirty="0"/>
              <a:t>u+</a:t>
            </a:r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331-30F3-6841-9077-8341414BC0F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18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2879C-EEF3-774E-8909-2E1073D677E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页">
    <p:bg>
      <p:bgPr>
        <a:solidFill>
          <a:srgbClr val="00A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未标题-3-01.png" descr="未标题-3-01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20509136">
            <a:off x="9268562" y="-364370"/>
            <a:ext cx="2413001" cy="24585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" name="线条"/>
          <p:cNvSpPr/>
          <p:nvPr/>
        </p:nvSpPr>
        <p:spPr>
          <a:xfrm>
            <a:off x="2146301" y="6031989"/>
            <a:ext cx="7899401" cy="1"/>
          </a:xfrm>
          <a:prstGeom prst="line">
            <a:avLst/>
          </a:prstGeom>
          <a:ln w="127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22859" tIns="22859" rIns="22859" bIns="22859"/>
          <a:lstStyle/>
          <a:p>
            <a:endParaRPr sz="565"/>
          </a:p>
        </p:txBody>
      </p:sp>
      <p:pic>
        <p:nvPicPr>
          <p:cNvPr id="119" name="未标题-3-04.png" descr="未标题-3-04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343034" y="5921858"/>
            <a:ext cx="1128503" cy="2202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0" name="未标题-3-03.png" descr="未标题-3-03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04168" y="693471"/>
            <a:ext cx="1222885" cy="4963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092826" y="6540500"/>
            <a:ext cx="306174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00A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未标题-3-01.png" descr="未标题-3-01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20509136">
            <a:off x="9268563" y="-364369"/>
            <a:ext cx="2413000" cy="245852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线条"/>
          <p:cNvSpPr/>
          <p:nvPr/>
        </p:nvSpPr>
        <p:spPr>
          <a:xfrm>
            <a:off x="2146301" y="6031988"/>
            <a:ext cx="7899401" cy="0"/>
          </a:xfrm>
          <a:prstGeom prst="line">
            <a:avLst/>
          </a:prstGeom>
          <a:ln w="127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600"/>
          </a:p>
        </p:txBody>
      </p:sp>
      <p:pic>
        <p:nvPicPr>
          <p:cNvPr id="15" name="未标题-3-04.png" descr="未标题-3-04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343034" y="5921858"/>
            <a:ext cx="1128501" cy="2202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" name="未标题-3-03.png" descr="未标题-3-03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04168" y="693471"/>
            <a:ext cx="1222885" cy="4963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" y="-13728"/>
            <a:ext cx="12192000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7940" y="173628"/>
            <a:ext cx="11397200" cy="8076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659938"/>
            <a:ext cx="12231296" cy="217224"/>
          </a:xfrm>
          <a:prstGeom prst="rect">
            <a:avLst/>
          </a:prstGeom>
          <a:solidFill>
            <a:srgbClr val="2383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6395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397940" y="1298728"/>
            <a:ext cx="11397200" cy="5050606"/>
          </a:xfrm>
          <a:prstGeom prst="rect">
            <a:avLst/>
          </a:prstGeom>
        </p:spPr>
        <p:txBody>
          <a:bodyPr/>
          <a:lstStyle>
            <a:lvl1pPr>
              <a:defRPr sz="266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  <p:cxnSp>
        <p:nvCxnSpPr>
          <p:cNvPr id="8" name="直线连接符 8"/>
          <p:cNvCxnSpPr/>
          <p:nvPr userDrawn="1"/>
        </p:nvCxnSpPr>
        <p:spPr>
          <a:xfrm>
            <a:off x="512618" y="1017067"/>
            <a:ext cx="11004931" cy="0"/>
          </a:xfrm>
          <a:prstGeom prst="line">
            <a:avLst/>
          </a:prstGeom>
          <a:ln>
            <a:solidFill>
              <a:srgbClr val="009EE7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326198" y="114772"/>
            <a:ext cx="60959" cy="835194"/>
          </a:xfrm>
          <a:prstGeom prst="rect">
            <a:avLst/>
          </a:prstGeom>
          <a:solidFill>
            <a:srgbClr val="009E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95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33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A6D84-6BF0-F74D-90A3-98BA724D1150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6ECDC9-45DD-2043-B30F-08527C9B74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00A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未标题-3-01.png" descr="未标题-3-01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20509136">
            <a:off x="9268563" y="-364369"/>
            <a:ext cx="2413000" cy="245852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线条"/>
          <p:cNvSpPr/>
          <p:nvPr/>
        </p:nvSpPr>
        <p:spPr>
          <a:xfrm>
            <a:off x="2146301" y="6031988"/>
            <a:ext cx="7899401" cy="0"/>
          </a:xfrm>
          <a:prstGeom prst="line">
            <a:avLst/>
          </a:prstGeom>
          <a:ln w="127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600"/>
          </a:p>
        </p:txBody>
      </p:sp>
      <p:pic>
        <p:nvPicPr>
          <p:cNvPr id="15" name="未标题-3-04.png" descr="未标题-3-04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343034" y="5921858"/>
            <a:ext cx="1128501" cy="2202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" name="未标题-3-03.png" descr="未标题-3-03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04168" y="693471"/>
            <a:ext cx="1222885" cy="4963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未标题-3-02.png" descr="未标题-3-02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20507999">
            <a:off x="9408249" y="-415210"/>
            <a:ext cx="2413000" cy="24585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鲜美生活Slogan-05副本.png" descr="鲜美生活Slogan-05副本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0328263" y="683430"/>
            <a:ext cx="976635" cy="4054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" y="-13728"/>
            <a:ext cx="12192000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7940" y="173630"/>
            <a:ext cx="11397200" cy="807635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>
            <a:lvl1pPr algn="l">
              <a:defRPr sz="4265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6659938"/>
            <a:ext cx="12231296" cy="217224"/>
          </a:xfrm>
          <a:prstGeom prst="rect">
            <a:avLst/>
          </a:prstGeom>
          <a:solidFill>
            <a:srgbClr val="2383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846" tIns="60923" rIns="121846" bIns="60923" rtlCol="0" anchor="ctr"/>
          <a:lstStyle/>
          <a:p>
            <a:pPr algn="ctr"/>
            <a:endParaRPr kumimoji="1" lang="zh-CN" altLang="en-US" sz="6395"/>
          </a:p>
        </p:txBody>
      </p:sp>
      <p:cxnSp>
        <p:nvCxnSpPr>
          <p:cNvPr id="8" name="直线连接符 8"/>
          <p:cNvCxnSpPr/>
          <p:nvPr userDrawn="1"/>
        </p:nvCxnSpPr>
        <p:spPr>
          <a:xfrm>
            <a:off x="512620" y="1017067"/>
            <a:ext cx="11004931" cy="0"/>
          </a:xfrm>
          <a:prstGeom prst="line">
            <a:avLst/>
          </a:prstGeom>
          <a:ln>
            <a:solidFill>
              <a:srgbClr val="009EE7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326203" y="114777"/>
            <a:ext cx="60959" cy="835194"/>
          </a:xfrm>
          <a:prstGeom prst="rect">
            <a:avLst/>
          </a:prstGeom>
          <a:solidFill>
            <a:srgbClr val="009E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46" tIns="60923" rIns="121846" bIns="60923" rtlCol="0" anchor="ctr"/>
          <a:lstStyle/>
          <a:p>
            <a:pPr algn="ctr"/>
            <a:endParaRPr lang="zh-CN" altLang="en-US" sz="6395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" y="-13728"/>
            <a:ext cx="12192000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7940" y="173628"/>
            <a:ext cx="11397200" cy="8076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659938"/>
            <a:ext cx="12231296" cy="217224"/>
          </a:xfrm>
          <a:prstGeom prst="rect">
            <a:avLst/>
          </a:prstGeom>
          <a:solidFill>
            <a:srgbClr val="2383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6395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397940" y="1298728"/>
            <a:ext cx="11397200" cy="5050606"/>
          </a:xfrm>
          <a:prstGeom prst="rect">
            <a:avLst/>
          </a:prstGeom>
        </p:spPr>
        <p:txBody>
          <a:bodyPr/>
          <a:lstStyle>
            <a:lvl1pPr>
              <a:defRPr sz="266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  <p:cxnSp>
        <p:nvCxnSpPr>
          <p:cNvPr id="8" name="直线连接符 8"/>
          <p:cNvCxnSpPr/>
          <p:nvPr userDrawn="1"/>
        </p:nvCxnSpPr>
        <p:spPr>
          <a:xfrm>
            <a:off x="512618" y="1017067"/>
            <a:ext cx="11004931" cy="0"/>
          </a:xfrm>
          <a:prstGeom prst="line">
            <a:avLst/>
          </a:prstGeom>
          <a:ln>
            <a:solidFill>
              <a:srgbClr val="009EE7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326198" y="114772"/>
            <a:ext cx="60959" cy="835194"/>
          </a:xfrm>
          <a:prstGeom prst="rect">
            <a:avLst/>
          </a:prstGeom>
          <a:solidFill>
            <a:srgbClr val="009E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395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33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A6D84-6BF0-F74D-90A3-98BA724D1150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6ECDC9-45DD-2043-B30F-08527C9B74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68F-3D60-A646-96B4-832D419F2AF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968F-3D60-A646-96B4-832D419F2AF7}" type="datetimeFigureOut">
              <a:rPr kumimoji="1" lang="zh-CN" altLang="en-US" smtClean="0"/>
              <a:t>2020/6/20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4122-5DB4-D344-9E8E-DD3B2F5A97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3.jpg" descr="ppt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未标题-3-03.png" descr="未标题-3-03.png"/>
          <p:cNvPicPr>
            <a:picLocks noChangeAspect="1"/>
          </p:cNvPicPr>
          <p:nvPr/>
        </p:nvPicPr>
        <p:blipFill>
          <a:blip r:embed="rId6" cstate="screen">
            <a:alphaModFix amt="80000"/>
          </a:blip>
          <a:stretch>
            <a:fillRect/>
          </a:stretch>
        </p:blipFill>
        <p:spPr>
          <a:xfrm>
            <a:off x="10341870" y="693471"/>
            <a:ext cx="949423" cy="3853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844551" y="476251"/>
            <a:ext cx="10502900" cy="1143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44551" y="1619250"/>
            <a:ext cx="10502900" cy="46037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39738" y="6540500"/>
            <a:ext cx="306174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ransition spd="med"/>
  <p:txStyles>
    <p:titleStyle>
      <a:lvl1pPr marL="0" marR="0" indent="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1pPr>
      <a:lvl2pPr marL="0" marR="0" indent="1143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2pPr>
      <a:lvl3pPr marL="0" marR="0" indent="2286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3pPr>
      <a:lvl4pPr marL="0" marR="0" indent="3429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4pPr>
      <a:lvl5pPr marL="0" marR="0" indent="4572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5pPr>
      <a:lvl6pPr marL="0" marR="0" indent="5715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6pPr>
      <a:lvl7pPr marL="0" marR="0" indent="6858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7pPr>
      <a:lvl8pPr marL="0" marR="0" indent="8001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8pPr>
      <a:lvl9pPr marL="0" marR="0" indent="9144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9pPr>
    </p:titleStyle>
    <p:bodyStyle>
      <a:lvl1pPr marL="274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592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909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1227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1544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1862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2179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2497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2814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3.jpg" descr="ppt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未标题-3-03.png" descr="未标题-3-03.png"/>
          <p:cNvPicPr>
            <a:picLocks noChangeAspect="1"/>
          </p:cNvPicPr>
          <p:nvPr/>
        </p:nvPicPr>
        <p:blipFill>
          <a:blip r:embed="rId8" cstate="screen">
            <a:alphaModFix amt="80000"/>
          </a:blip>
          <a:stretch>
            <a:fillRect/>
          </a:stretch>
        </p:blipFill>
        <p:spPr>
          <a:xfrm>
            <a:off x="10341870" y="693471"/>
            <a:ext cx="949423" cy="3853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844551" y="476251"/>
            <a:ext cx="10502900" cy="1143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44551" y="1619250"/>
            <a:ext cx="10502900" cy="46037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39738" y="6540500"/>
            <a:ext cx="306174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ransition spd="med"/>
  <p:txStyles>
    <p:titleStyle>
      <a:lvl1pPr marL="0" marR="0" indent="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1pPr>
      <a:lvl2pPr marL="0" marR="0" indent="1143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2pPr>
      <a:lvl3pPr marL="0" marR="0" indent="2286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3pPr>
      <a:lvl4pPr marL="0" marR="0" indent="3429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4pPr>
      <a:lvl5pPr marL="0" marR="0" indent="4572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5pPr>
      <a:lvl6pPr marL="0" marR="0" indent="5715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6pPr>
      <a:lvl7pPr marL="0" marR="0" indent="6858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7pPr>
      <a:lvl8pPr marL="0" marR="0" indent="8001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8pPr>
      <a:lvl9pPr marL="0" marR="0" indent="9144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 Black" panose="020B0A04020102020204"/>
        </a:defRPr>
      </a:lvl9pPr>
    </p:titleStyle>
    <p:bodyStyle>
      <a:lvl1pPr marL="274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592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909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1227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1544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1862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2179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24974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2814955" marR="0" indent="-274955" algn="l" defTabSz="412115" rtl="0" latinLnBrk="0">
        <a:lnSpc>
          <a:spcPct val="100000"/>
        </a:lnSpc>
        <a:spcBef>
          <a:spcPts val="2950"/>
        </a:spcBef>
        <a:spcAft>
          <a:spcPts val="0"/>
        </a:spcAft>
        <a:buClrTx/>
        <a:buSzPct val="75000"/>
        <a:buFontTx/>
        <a:buChar char="•"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11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点击此处输入主标题"/>
          <p:cNvSpPr txBox="1"/>
          <p:nvPr/>
        </p:nvSpPr>
        <p:spPr>
          <a:xfrm>
            <a:off x="-10097830" y="2241764"/>
            <a:ext cx="2821285" cy="420628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 defTabSz="1282700"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/>
              <a:t>点击此处输入主标题</a:t>
            </a:r>
          </a:p>
        </p:txBody>
      </p:sp>
      <p:sp>
        <p:nvSpPr>
          <p:cNvPr id="203" name="点击此处输入副标题"/>
          <p:cNvSpPr txBox="1"/>
          <p:nvPr/>
        </p:nvSpPr>
        <p:spPr>
          <a:xfrm>
            <a:off x="793823" y="3306103"/>
            <a:ext cx="51361" cy="38985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defRPr sz="4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endParaRPr lang="zh-CN" altLang="en-US" sz="2200" dirty="0"/>
          </a:p>
        </p:txBody>
      </p:sp>
      <p:sp>
        <p:nvSpPr>
          <p:cNvPr id="204" name="演讲人：代用名"/>
          <p:cNvSpPr txBox="1"/>
          <p:nvPr/>
        </p:nvSpPr>
        <p:spPr>
          <a:xfrm>
            <a:off x="4742263" y="3107266"/>
            <a:ext cx="2707472" cy="39754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spcBef>
                <a:spcPts val="5900"/>
              </a:spcBef>
              <a:defRPr sz="45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250" dirty="0"/>
              <a:t>王腾龙 </a:t>
            </a:r>
            <a:r>
              <a:rPr lang="en-US" altLang="zh-CN" sz="2250" dirty="0"/>
              <a:t>/</a:t>
            </a:r>
            <a:r>
              <a:rPr lang="zh-CN" altLang="en-US" sz="2250" dirty="0"/>
              <a:t> </a:t>
            </a:r>
            <a:r>
              <a:rPr lang="en-US" altLang="zh-CN" sz="2250" dirty="0"/>
              <a:t>2020.06.22</a:t>
            </a:r>
          </a:p>
        </p:txBody>
      </p:sp>
      <p:sp>
        <p:nvSpPr>
          <p:cNvPr id="207" name="点击此处输入标题"/>
          <p:cNvSpPr txBox="1"/>
          <p:nvPr/>
        </p:nvSpPr>
        <p:spPr>
          <a:xfrm>
            <a:off x="4742263" y="2241764"/>
            <a:ext cx="2308324" cy="72840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8400">
                <a:solidFill>
                  <a:srgbClr val="FFFFFF"/>
                </a:solidFill>
              </a:defRPr>
            </a:lvl1pPr>
          </a:lstStyle>
          <a:p>
            <a:r>
              <a:rPr lang="zh-CN" altLang="en-US" sz="4400" b="1" dirty="0"/>
              <a:t>述职报告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CB1A789-2CFE-DB41-9BBB-B1559DFC356E}"/>
              </a:ext>
            </a:extLst>
          </p:cNvPr>
          <p:cNvSpPr txBox="1"/>
          <p:nvPr/>
        </p:nvSpPr>
        <p:spPr>
          <a:xfrm>
            <a:off x="647649" y="1615438"/>
            <a:ext cx="2241295" cy="1630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任意形状 1"/>
          <p:cNvSpPr/>
          <p:nvPr/>
        </p:nvSpPr>
        <p:spPr>
          <a:xfrm>
            <a:off x="117563" y="127516"/>
            <a:ext cx="2859626" cy="515502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421" y="215155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全网物流时效项目</a:t>
            </a:r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</a:rPr>
              <a:t>物流单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89C81F-BC25-B64A-ADB0-1C5CD9164F77}"/>
              </a:ext>
            </a:extLst>
          </p:cNvPr>
          <p:cNvSpPr/>
          <p:nvPr/>
        </p:nvSpPr>
        <p:spPr>
          <a:xfrm>
            <a:off x="176421" y="704153"/>
            <a:ext cx="11649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       全网物流时效项目：</a:t>
            </a:r>
            <a:r>
              <a:rPr lang="zh-CN" altLang="en-US" dirty="0"/>
              <a:t>将全网相关的时效进行标准刻画，推动全链路时效升级，有利于后续的精细化运营管理。</a:t>
            </a:r>
            <a:endParaRPr lang="en-US" altLang="zh-CN" dirty="0"/>
          </a:p>
          <a:p>
            <a:r>
              <a:rPr kumimoji="1" lang="zh-CN" altLang="en-US" dirty="0">
                <a:solidFill>
                  <a:srgbClr val="00B0F0"/>
                </a:solidFill>
              </a:rPr>
              <a:t>物流单作为下行链路的单据接收入口，对接物流数据中心、排程计算，承载物流域需求来源角色。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E53186-8EDE-0C47-B8D3-7D287CBE7AE8}"/>
              </a:ext>
            </a:extLst>
          </p:cNvPr>
          <p:cNvSpPr txBox="1"/>
          <p:nvPr/>
        </p:nvSpPr>
        <p:spPr>
          <a:xfrm>
            <a:off x="1284731" y="1297403"/>
            <a:ext cx="1081558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accent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物流单模型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5C3C49-37A5-6C44-8622-1F711481B741}"/>
              </a:ext>
            </a:extLst>
          </p:cNvPr>
          <p:cNvSpPr txBox="1"/>
          <p:nvPr/>
        </p:nvSpPr>
        <p:spPr>
          <a:xfrm>
            <a:off x="1284731" y="1616553"/>
            <a:ext cx="856271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物流订单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20F2CD-DB9B-B048-8A60-806B0A10EA81}"/>
              </a:ext>
            </a:extLst>
          </p:cNvPr>
          <p:cNvSpPr/>
          <p:nvPr/>
        </p:nvSpPr>
        <p:spPr>
          <a:xfrm>
            <a:off x="693433" y="1933475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物流单据号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C4A595-683E-CA48-BF43-5F134BE0D8B6}"/>
              </a:ext>
            </a:extLst>
          </p:cNvPr>
          <p:cNvSpPr/>
          <p:nvPr/>
        </p:nvSpPr>
        <p:spPr>
          <a:xfrm>
            <a:off x="1783557" y="1942750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来源单据号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28D31ED-0314-0742-9BAC-F0C0E9B8B187}"/>
              </a:ext>
            </a:extLst>
          </p:cNvPr>
          <p:cNvSpPr/>
          <p:nvPr/>
        </p:nvSpPr>
        <p:spPr>
          <a:xfrm>
            <a:off x="693433" y="2367786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单据类型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D20AC5-00CA-DE44-B85C-E465F3FF1115}"/>
              </a:ext>
            </a:extLst>
          </p:cNvPr>
          <p:cNvSpPr/>
          <p:nvPr/>
        </p:nvSpPr>
        <p:spPr>
          <a:xfrm>
            <a:off x="1783557" y="2367786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物流诉求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23EBF00-B4AC-5047-80E2-28CF3EDC45FE}"/>
              </a:ext>
            </a:extLst>
          </p:cNvPr>
          <p:cNvSpPr/>
          <p:nvPr/>
        </p:nvSpPr>
        <p:spPr>
          <a:xfrm>
            <a:off x="682739" y="2802097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来源平台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68BD63-063B-624E-8501-3680447239C6}"/>
              </a:ext>
            </a:extLst>
          </p:cNvPr>
          <p:cNvSpPr/>
          <p:nvPr/>
        </p:nvSpPr>
        <p:spPr>
          <a:xfrm>
            <a:off x="1783557" y="2810714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…..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4D27F00-DFD6-934C-BC56-3946AA2452D0}"/>
              </a:ext>
            </a:extLst>
          </p:cNvPr>
          <p:cNvSpPr txBox="1"/>
          <p:nvPr/>
        </p:nvSpPr>
        <p:spPr>
          <a:xfrm>
            <a:off x="647649" y="3573054"/>
            <a:ext cx="2241295" cy="1630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472C888-D10E-5641-B835-9D9505190167}"/>
              </a:ext>
            </a:extLst>
          </p:cNvPr>
          <p:cNvSpPr txBox="1"/>
          <p:nvPr/>
        </p:nvSpPr>
        <p:spPr>
          <a:xfrm>
            <a:off x="1284731" y="3661609"/>
            <a:ext cx="1039310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物流子订单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67E493-00CF-0844-AFA9-51C898A586C5}"/>
              </a:ext>
            </a:extLst>
          </p:cNvPr>
          <p:cNvSpPr/>
          <p:nvPr/>
        </p:nvSpPr>
        <p:spPr>
          <a:xfrm>
            <a:off x="693433" y="4010359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SKU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297F8F7-C1F6-3B4A-BF49-7B2799A5859A}"/>
              </a:ext>
            </a:extLst>
          </p:cNvPr>
          <p:cNvSpPr/>
          <p:nvPr/>
        </p:nvSpPr>
        <p:spPr>
          <a:xfrm>
            <a:off x="1783557" y="4019634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计划数量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04FEC8C-A3C4-6C47-98AD-9A04E07B65D0}"/>
              </a:ext>
            </a:extLst>
          </p:cNvPr>
          <p:cNvSpPr/>
          <p:nvPr/>
        </p:nvSpPr>
        <p:spPr>
          <a:xfrm>
            <a:off x="693433" y="4444670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物流单据号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5A82025-49CA-0F40-A834-DD5CAB6B650A}"/>
              </a:ext>
            </a:extLst>
          </p:cNvPr>
          <p:cNvSpPr/>
          <p:nvPr/>
        </p:nvSpPr>
        <p:spPr>
          <a:xfrm>
            <a:off x="1783557" y="4444670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来源单据号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F3FD908-289A-2C46-AD9B-7A83B05EE257}"/>
              </a:ext>
            </a:extLst>
          </p:cNvPr>
          <p:cNvSpPr/>
          <p:nvPr/>
        </p:nvSpPr>
        <p:spPr>
          <a:xfrm>
            <a:off x="682739" y="4878981"/>
            <a:ext cx="1039310" cy="3073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0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物流商品属性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25762DA-CBC4-124C-8909-AB6CFE2B60D7}"/>
              </a:ext>
            </a:extLst>
          </p:cNvPr>
          <p:cNvSpPr/>
          <p:nvPr/>
        </p:nvSpPr>
        <p:spPr>
          <a:xfrm>
            <a:off x="1783557" y="4887598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…..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53320A5-24D2-2C4B-AD2F-8412B584F762}"/>
              </a:ext>
            </a:extLst>
          </p:cNvPr>
          <p:cNvSpPr txBox="1"/>
          <p:nvPr/>
        </p:nvSpPr>
        <p:spPr>
          <a:xfrm>
            <a:off x="627173" y="5481833"/>
            <a:ext cx="2288275" cy="1209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D4F9BD6-AC8D-3747-88D0-20CB0F48646C}"/>
              </a:ext>
            </a:extLst>
          </p:cNvPr>
          <p:cNvSpPr txBox="1"/>
          <p:nvPr/>
        </p:nvSpPr>
        <p:spPr>
          <a:xfrm>
            <a:off x="1330515" y="5536785"/>
            <a:ext cx="1039310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物流商品属性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C1255D9-9476-5041-A923-A472E5C79A8A}"/>
              </a:ext>
            </a:extLst>
          </p:cNvPr>
          <p:cNvSpPr/>
          <p:nvPr/>
        </p:nvSpPr>
        <p:spPr>
          <a:xfrm>
            <a:off x="739217" y="5830390"/>
            <a:ext cx="1039310" cy="307326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体积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37A7858-D54F-1143-9EAA-36BB094AB0E7}"/>
              </a:ext>
            </a:extLst>
          </p:cNvPr>
          <p:cNvSpPr/>
          <p:nvPr/>
        </p:nvSpPr>
        <p:spPr>
          <a:xfrm>
            <a:off x="1829341" y="5839665"/>
            <a:ext cx="1039310" cy="307326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重量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94132BC-61F6-ED4E-B491-7B74EF5A05D6}"/>
              </a:ext>
            </a:extLst>
          </p:cNvPr>
          <p:cNvSpPr/>
          <p:nvPr/>
        </p:nvSpPr>
        <p:spPr>
          <a:xfrm>
            <a:off x="739217" y="6264701"/>
            <a:ext cx="2129434" cy="307326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商品标示（贵品、易碎）</a:t>
            </a: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8550261B-3A78-EA4B-924D-487AF592903E}"/>
              </a:ext>
            </a:extLst>
          </p:cNvPr>
          <p:cNvCxnSpPr>
            <a:cxnSpLocks/>
          </p:cNvCxnSpPr>
          <p:nvPr/>
        </p:nvCxnSpPr>
        <p:spPr>
          <a:xfrm>
            <a:off x="1330515" y="5203359"/>
            <a:ext cx="391533" cy="333426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0070C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9BE485F-33E8-F948-9FCE-744260A97034}"/>
              </a:ext>
            </a:extLst>
          </p:cNvPr>
          <p:cNvCxnSpPr>
            <a:cxnSpLocks/>
          </p:cNvCxnSpPr>
          <p:nvPr/>
        </p:nvCxnSpPr>
        <p:spPr>
          <a:xfrm>
            <a:off x="1743887" y="3252889"/>
            <a:ext cx="0" cy="329208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748414C-DD15-CA40-8C65-DECDE482FB6A}"/>
              </a:ext>
            </a:extLst>
          </p:cNvPr>
          <p:cNvSpPr txBox="1"/>
          <p:nvPr/>
        </p:nvSpPr>
        <p:spPr>
          <a:xfrm>
            <a:off x="1645849" y="3044065"/>
            <a:ext cx="185948" cy="2718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580E10-1D36-3548-A840-2FC30CCFAE63}"/>
              </a:ext>
            </a:extLst>
          </p:cNvPr>
          <p:cNvSpPr txBox="1"/>
          <p:nvPr/>
        </p:nvSpPr>
        <p:spPr>
          <a:xfrm>
            <a:off x="1630366" y="3492714"/>
            <a:ext cx="218008" cy="2718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EEA540A-FFE3-F14E-BCB6-69FFADED4081}"/>
              </a:ext>
            </a:extLst>
          </p:cNvPr>
          <p:cNvSpPr/>
          <p:nvPr/>
        </p:nvSpPr>
        <p:spPr>
          <a:xfrm>
            <a:off x="4757172" y="157570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物流单生成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81CFA341-A062-CD47-8D54-63BF594EA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56"/>
          <a:stretch/>
        </p:blipFill>
        <p:spPr>
          <a:xfrm>
            <a:off x="3566726" y="2187889"/>
            <a:ext cx="4008651" cy="4180990"/>
          </a:xfrm>
          <a:prstGeom prst="rect">
            <a:avLst/>
          </a:prstGeom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8FF43B02-AB86-C541-A270-917D786FD401}"/>
              </a:ext>
            </a:extLst>
          </p:cNvPr>
          <p:cNvSpPr/>
          <p:nvPr/>
        </p:nvSpPr>
        <p:spPr>
          <a:xfrm>
            <a:off x="9223422" y="149580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遇到的问题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E911DE6-5D31-D44B-91E4-99D93E611C5E}"/>
              </a:ext>
            </a:extLst>
          </p:cNvPr>
          <p:cNvSpPr/>
          <p:nvPr/>
        </p:nvSpPr>
        <p:spPr>
          <a:xfrm>
            <a:off x="8409444" y="2069635"/>
            <a:ext cx="307007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出库单上的物流信息丢失：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en-US" altLang="zh-CN" dirty="0">
                <a:solidFill>
                  <a:srgbClr val="00B0F0"/>
                </a:solidFill>
              </a:rPr>
              <a:t>1</a:t>
            </a:r>
            <a:r>
              <a:rPr kumimoji="1" lang="zh-CN" altLang="en-US" dirty="0">
                <a:solidFill>
                  <a:srgbClr val="00B0F0"/>
                </a:solidFill>
              </a:rPr>
              <a:t>：排程已经下发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en-US" altLang="zh-CN" dirty="0">
                <a:solidFill>
                  <a:srgbClr val="00B0F0"/>
                </a:solidFill>
              </a:rPr>
              <a:t>2</a:t>
            </a:r>
            <a:r>
              <a:rPr kumimoji="1" lang="zh-CN" altLang="en-US" dirty="0">
                <a:solidFill>
                  <a:srgbClr val="00B0F0"/>
                </a:solidFill>
              </a:rPr>
              <a:t>：出库单有物流信息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en-US" altLang="zh-CN" dirty="0">
                <a:solidFill>
                  <a:srgbClr val="00B0F0"/>
                </a:solidFill>
              </a:rPr>
              <a:t>3</a:t>
            </a:r>
            <a:r>
              <a:rPr kumimoji="1" lang="zh-CN" altLang="en-US" dirty="0">
                <a:solidFill>
                  <a:srgbClr val="00B0F0"/>
                </a:solidFill>
              </a:rPr>
              <a:t>：出库单物流信息被覆盖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en-US" altLang="zh-CN" dirty="0">
                <a:solidFill>
                  <a:srgbClr val="00B0F0"/>
                </a:solidFill>
              </a:rPr>
              <a:t>4</a:t>
            </a:r>
            <a:r>
              <a:rPr kumimoji="1" lang="zh-CN" altLang="en-US" dirty="0">
                <a:solidFill>
                  <a:srgbClr val="00B0F0"/>
                </a:solidFill>
              </a:rPr>
              <a:t>：根据</a:t>
            </a:r>
            <a:r>
              <a:rPr kumimoji="1" lang="en-US" altLang="zh-CN" dirty="0">
                <a:solidFill>
                  <a:srgbClr val="00B0F0"/>
                </a:solidFill>
              </a:rPr>
              <a:t>SLS</a:t>
            </a:r>
            <a:r>
              <a:rPr kumimoji="1" lang="zh-CN" altLang="en-US" dirty="0">
                <a:solidFill>
                  <a:srgbClr val="00B0F0"/>
                </a:solidFill>
              </a:rPr>
              <a:t>数据流水定位，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zh-CN" altLang="en-US" dirty="0">
                <a:solidFill>
                  <a:srgbClr val="00B0F0"/>
                </a:solidFill>
              </a:rPr>
              <a:t>       同一时刻有</a:t>
            </a:r>
            <a:r>
              <a:rPr kumimoji="1" lang="en-US" altLang="zh-CN" dirty="0">
                <a:solidFill>
                  <a:srgbClr val="00B0F0"/>
                </a:solidFill>
              </a:rPr>
              <a:t>2</a:t>
            </a:r>
            <a:r>
              <a:rPr kumimoji="1" lang="zh-CN" altLang="en-US" dirty="0">
                <a:solidFill>
                  <a:srgbClr val="00B0F0"/>
                </a:solidFill>
              </a:rPr>
              <a:t>条变更记录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C5ABA44-9FCC-ED4A-BD42-4F71A0981E0B}"/>
              </a:ext>
            </a:extLst>
          </p:cNvPr>
          <p:cNvSpPr/>
          <p:nvPr/>
        </p:nvSpPr>
        <p:spPr>
          <a:xfrm>
            <a:off x="8334572" y="4707626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排程下发是异步的，存在履约下发、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zh-CN" altLang="en-US" dirty="0">
                <a:solidFill>
                  <a:srgbClr val="00B0F0"/>
                </a:solidFill>
              </a:rPr>
              <a:t>波次生成的并发情况，导致出库单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zh-CN" altLang="en-US" dirty="0">
                <a:solidFill>
                  <a:srgbClr val="00B0F0"/>
                </a:solidFill>
              </a:rPr>
              <a:t>物流信息被覆盖。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zh-CN" altLang="en-US" dirty="0">
                <a:solidFill>
                  <a:srgbClr val="00B0F0"/>
                </a:solidFill>
              </a:rPr>
              <a:t>解法：增加分布式锁，避免并发。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D1B521C-F97D-B54C-B3A0-ED793D9509FD}"/>
              </a:ext>
            </a:extLst>
          </p:cNvPr>
          <p:cNvSpPr/>
          <p:nvPr/>
        </p:nvSpPr>
        <p:spPr>
          <a:xfrm>
            <a:off x="9762112" y="407236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分析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35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 116">
            <a:extLst>
              <a:ext uri="{FF2B5EF4-FFF2-40B4-BE49-F238E27FC236}">
                <a16:creationId xmlns:a16="http://schemas.microsoft.com/office/drawing/2014/main" id="{FC80CF73-FD48-AD42-A774-81470B4D6FD0}"/>
              </a:ext>
            </a:extLst>
          </p:cNvPr>
          <p:cNvSpPr txBox="1"/>
          <p:nvPr/>
        </p:nvSpPr>
        <p:spPr>
          <a:xfrm>
            <a:off x="1530877" y="1639646"/>
            <a:ext cx="5496474" cy="5117731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DD66CC4-0A2E-E845-AE81-9CC277DD39C9}"/>
              </a:ext>
            </a:extLst>
          </p:cNvPr>
          <p:cNvSpPr txBox="1"/>
          <p:nvPr/>
        </p:nvSpPr>
        <p:spPr>
          <a:xfrm>
            <a:off x="2296880" y="1799447"/>
            <a:ext cx="4210620" cy="1383887"/>
          </a:xfrm>
          <a:prstGeom prst="rect">
            <a:avLst/>
          </a:prstGeom>
          <a:noFill/>
          <a:ln w="12700" cap="flat">
            <a:solidFill>
              <a:schemeClr val="accent4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B4F1FD2-720E-2E42-A271-0207D53566FF}"/>
              </a:ext>
            </a:extLst>
          </p:cNvPr>
          <p:cNvSpPr txBox="1"/>
          <p:nvPr/>
        </p:nvSpPr>
        <p:spPr>
          <a:xfrm>
            <a:off x="2326857" y="3573631"/>
            <a:ext cx="2558524" cy="1558346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02F684-70AB-184C-9D54-67EB6B2DB5A4}"/>
              </a:ext>
            </a:extLst>
          </p:cNvPr>
          <p:cNvSpPr txBox="1"/>
          <p:nvPr/>
        </p:nvSpPr>
        <p:spPr>
          <a:xfrm>
            <a:off x="2326857" y="6141408"/>
            <a:ext cx="4180643" cy="574763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C131F7-E0C3-AD4D-AA1D-0C0FE4629A84}"/>
              </a:ext>
            </a:extLst>
          </p:cNvPr>
          <p:cNvSpPr txBox="1"/>
          <p:nvPr/>
        </p:nvSpPr>
        <p:spPr>
          <a:xfrm>
            <a:off x="464124" y="765407"/>
            <a:ext cx="11458937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dirty="0"/>
              <a:t>        “物流数据中心”，作为全网物流时效的数据来源的基石，将业务数据进行统一抽象汇总，上游将“单据”</a:t>
            </a:r>
            <a:r>
              <a:rPr lang="en-US" altLang="zh-CN" dirty="0"/>
              <a:t>push</a:t>
            </a:r>
            <a:r>
              <a:rPr lang="zh-CN" altLang="en-US" dirty="0"/>
              <a:t>到“物流数据中心”产生</a:t>
            </a:r>
            <a:r>
              <a:rPr lang="en-US" altLang="zh-CN" dirty="0"/>
              <a:t>Data</a:t>
            </a:r>
            <a:r>
              <a:rPr lang="zh-CN" altLang="en-US" dirty="0"/>
              <a:t>和</a:t>
            </a:r>
            <a:r>
              <a:rPr lang="en-US" altLang="zh-CN" dirty="0" err="1"/>
              <a:t>Ldcr</a:t>
            </a:r>
            <a:r>
              <a:rPr lang="zh-CN" altLang="en-US" dirty="0"/>
              <a:t>表数据供业务使用。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A82871-C0A8-2F4B-9C70-13A6606B0A7C}"/>
              </a:ext>
            </a:extLst>
          </p:cNvPr>
          <p:cNvSpPr txBox="1"/>
          <p:nvPr/>
        </p:nvSpPr>
        <p:spPr>
          <a:xfrm>
            <a:off x="7378247" y="1666979"/>
            <a:ext cx="3248265" cy="595035"/>
          </a:xfrm>
          <a:prstGeom prst="rect">
            <a:avLst/>
          </a:prstGeom>
          <a:noFill/>
          <a:ln w="12700" cap="flat">
            <a:solidFill>
              <a:srgbClr val="00B0F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1600" dirty="0">
                <a:solidFill>
                  <a:srgbClr val="00A0E9"/>
                </a:solidFill>
                <a:latin typeface="+mn-ea"/>
                <a:cs typeface="Microsoft YaHei"/>
                <a:sym typeface="Microsoft YaHei"/>
              </a:rPr>
              <a:t>部分业务数据计算下层到物流数据中心减少了对业务系统的侵入</a:t>
            </a:r>
            <a:endParaRPr lang="en-US" altLang="zh-CN" sz="1600" dirty="0">
              <a:solidFill>
                <a:srgbClr val="00A0E9"/>
              </a:solidFill>
              <a:latin typeface="+mn-ea"/>
              <a:cs typeface="Microsoft YaHei"/>
              <a:sym typeface="Microsoft YaHei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3557226-57C0-6648-8FB5-E980A6D3F938}"/>
              </a:ext>
            </a:extLst>
          </p:cNvPr>
          <p:cNvSpPr txBox="1"/>
          <p:nvPr/>
        </p:nvSpPr>
        <p:spPr>
          <a:xfrm>
            <a:off x="1651671" y="6202781"/>
            <a:ext cx="695053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原数据</a:t>
            </a:r>
          </a:p>
        </p:txBody>
      </p:sp>
      <p:sp>
        <p:nvSpPr>
          <p:cNvPr id="21" name="圆柱体 20">
            <a:extLst>
              <a:ext uri="{FF2B5EF4-FFF2-40B4-BE49-F238E27FC236}">
                <a16:creationId xmlns:a16="http://schemas.microsoft.com/office/drawing/2014/main" id="{8171712D-F093-7840-8856-986EC5DE01A6}"/>
              </a:ext>
            </a:extLst>
          </p:cNvPr>
          <p:cNvSpPr/>
          <p:nvPr/>
        </p:nvSpPr>
        <p:spPr>
          <a:xfrm>
            <a:off x="2830167" y="6231952"/>
            <a:ext cx="859730" cy="393674"/>
          </a:xfrm>
          <a:prstGeom prst="can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UMS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库</a:t>
            </a:r>
          </a:p>
        </p:txBody>
      </p:sp>
      <p:sp>
        <p:nvSpPr>
          <p:cNvPr id="91" name="圆柱体 90">
            <a:extLst>
              <a:ext uri="{FF2B5EF4-FFF2-40B4-BE49-F238E27FC236}">
                <a16:creationId xmlns:a16="http://schemas.microsoft.com/office/drawing/2014/main" id="{76A31D03-C5F6-DE4C-9DD9-6C2917944A21}"/>
              </a:ext>
            </a:extLst>
          </p:cNvPr>
          <p:cNvSpPr/>
          <p:nvPr/>
        </p:nvSpPr>
        <p:spPr>
          <a:xfrm>
            <a:off x="4121619" y="6219001"/>
            <a:ext cx="2061609" cy="391627"/>
          </a:xfrm>
          <a:prstGeom prst="can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r>
              <a:rPr lang="en" altLang="zh-CN" dirty="0" err="1">
                <a:solidFill>
                  <a:schemeClr val="bg1"/>
                </a:solidFill>
              </a:rPr>
              <a:t>logistics_center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库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524C37-F153-DA45-A6FD-FE3B4BB89E34}"/>
              </a:ext>
            </a:extLst>
          </p:cNvPr>
          <p:cNvSpPr/>
          <p:nvPr/>
        </p:nvSpPr>
        <p:spPr>
          <a:xfrm>
            <a:off x="2326857" y="5507895"/>
            <a:ext cx="4180647" cy="375692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6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数据协议模型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9A7FFD9-D84A-0840-9328-91170042770F}"/>
              </a:ext>
            </a:extLst>
          </p:cNvPr>
          <p:cNvSpPr txBox="1"/>
          <p:nvPr/>
        </p:nvSpPr>
        <p:spPr>
          <a:xfrm>
            <a:off x="1727323" y="5555226"/>
            <a:ext cx="460582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协议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762A78E-2E8F-7045-B0A0-C13B5192BE7F}"/>
              </a:ext>
            </a:extLst>
          </p:cNvPr>
          <p:cNvCxnSpPr>
            <a:cxnSpLocks/>
          </p:cNvCxnSpPr>
          <p:nvPr/>
        </p:nvCxnSpPr>
        <p:spPr>
          <a:xfrm flipV="1">
            <a:off x="4291746" y="5915354"/>
            <a:ext cx="0" cy="1835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4ADC8B68-D2C9-EB4C-89BE-7BF2D17185BA}"/>
              </a:ext>
            </a:extLst>
          </p:cNvPr>
          <p:cNvCxnSpPr>
            <a:cxnSpLocks/>
          </p:cNvCxnSpPr>
          <p:nvPr/>
        </p:nvCxnSpPr>
        <p:spPr>
          <a:xfrm flipV="1">
            <a:off x="3139463" y="5247064"/>
            <a:ext cx="0" cy="1835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CD1D55D3-F54C-0F44-9C13-55DB7BABF519}"/>
              </a:ext>
            </a:extLst>
          </p:cNvPr>
          <p:cNvCxnSpPr>
            <a:cxnSpLocks/>
          </p:cNvCxnSpPr>
          <p:nvPr/>
        </p:nvCxnSpPr>
        <p:spPr>
          <a:xfrm flipV="1">
            <a:off x="5638472" y="5247064"/>
            <a:ext cx="0" cy="1835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91F16CE-E73F-4142-9387-A0C1287C1198}"/>
              </a:ext>
            </a:extLst>
          </p:cNvPr>
          <p:cNvSpPr txBox="1"/>
          <p:nvPr/>
        </p:nvSpPr>
        <p:spPr>
          <a:xfrm>
            <a:off x="3273457" y="5183709"/>
            <a:ext cx="764241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1.0</a:t>
            </a: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接口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3075A4A-D6D9-CF44-AF5F-7477872C590B}"/>
              </a:ext>
            </a:extLst>
          </p:cNvPr>
          <p:cNvSpPr txBox="1"/>
          <p:nvPr/>
        </p:nvSpPr>
        <p:spPr>
          <a:xfrm>
            <a:off x="5694806" y="5180964"/>
            <a:ext cx="118497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2.0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精卫</a:t>
            </a:r>
            <a:r>
              <a:rPr lang="en-US" altLang="zh-CN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+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MQ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6916033-ABD6-D249-B9CF-E4F95EE83578}"/>
              </a:ext>
            </a:extLst>
          </p:cNvPr>
          <p:cNvSpPr txBox="1"/>
          <p:nvPr/>
        </p:nvSpPr>
        <p:spPr>
          <a:xfrm>
            <a:off x="1744684" y="2021734"/>
            <a:ext cx="460582" cy="7489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物流数据中心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7" name="圆柱体 106">
            <a:extLst>
              <a:ext uri="{FF2B5EF4-FFF2-40B4-BE49-F238E27FC236}">
                <a16:creationId xmlns:a16="http://schemas.microsoft.com/office/drawing/2014/main" id="{002AA2AD-0449-C444-9FBB-7A24EE3CAE63}"/>
              </a:ext>
            </a:extLst>
          </p:cNvPr>
          <p:cNvSpPr/>
          <p:nvPr/>
        </p:nvSpPr>
        <p:spPr>
          <a:xfrm>
            <a:off x="3319519" y="1880874"/>
            <a:ext cx="1892039" cy="384766"/>
          </a:xfrm>
          <a:prstGeom prst="can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puzzle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库</a:t>
            </a:r>
          </a:p>
        </p:txBody>
      </p:sp>
      <p:sp>
        <p:nvSpPr>
          <p:cNvPr id="52" name="任意形状 51">
            <a:extLst>
              <a:ext uri="{FF2B5EF4-FFF2-40B4-BE49-F238E27FC236}">
                <a16:creationId xmlns:a16="http://schemas.microsoft.com/office/drawing/2014/main" id="{2E79C6A5-6D05-AD4B-A47A-510FB0A21177}"/>
              </a:ext>
            </a:extLst>
          </p:cNvPr>
          <p:cNvSpPr/>
          <p:nvPr/>
        </p:nvSpPr>
        <p:spPr>
          <a:xfrm>
            <a:off x="117562" y="100622"/>
            <a:ext cx="3090457" cy="530576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547F0AB-D6AA-CB40-98DF-45CADC6DE9BC}"/>
              </a:ext>
            </a:extLst>
          </p:cNvPr>
          <p:cNvSpPr txBox="1"/>
          <p:nvPr/>
        </p:nvSpPr>
        <p:spPr>
          <a:xfrm>
            <a:off x="176421" y="188261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全网物流时效项目</a:t>
            </a:r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</a:rPr>
              <a:t>单据同步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2EB8834-F572-F746-967D-3D0BD6547F76}"/>
              </a:ext>
            </a:extLst>
          </p:cNvPr>
          <p:cNvSpPr/>
          <p:nvPr/>
        </p:nvSpPr>
        <p:spPr>
          <a:xfrm>
            <a:off x="2449821" y="4148837"/>
            <a:ext cx="1053928" cy="34527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物流单同步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66537AE-FD03-924B-8FE2-38F298D29AB6}"/>
              </a:ext>
            </a:extLst>
          </p:cNvPr>
          <p:cNvSpPr/>
          <p:nvPr/>
        </p:nvSpPr>
        <p:spPr>
          <a:xfrm>
            <a:off x="2452635" y="3695120"/>
            <a:ext cx="1064562" cy="35209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出库单同步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20EF35F-E537-F145-93FB-F890BA9CCCFF}"/>
              </a:ext>
            </a:extLst>
          </p:cNvPr>
          <p:cNvSpPr/>
          <p:nvPr/>
        </p:nvSpPr>
        <p:spPr>
          <a:xfrm>
            <a:off x="3651467" y="3713177"/>
            <a:ext cx="1064562" cy="35209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状态变更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E57E4F7-0D6E-D943-857F-41D12B94C293}"/>
              </a:ext>
            </a:extLst>
          </p:cNvPr>
          <p:cNvSpPr/>
          <p:nvPr/>
        </p:nvSpPr>
        <p:spPr>
          <a:xfrm>
            <a:off x="3651467" y="4148085"/>
            <a:ext cx="1064562" cy="35209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模型转换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2DED296-A7C8-944C-82A0-EE8EC761B8C8}"/>
              </a:ext>
            </a:extLst>
          </p:cNvPr>
          <p:cNvSpPr/>
          <p:nvPr/>
        </p:nvSpPr>
        <p:spPr>
          <a:xfrm>
            <a:off x="2457952" y="4624213"/>
            <a:ext cx="1053928" cy="34527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重试任务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8111BBB-48C7-6440-914B-17CA1EA51DB2}"/>
              </a:ext>
            </a:extLst>
          </p:cNvPr>
          <p:cNvSpPr/>
          <p:nvPr/>
        </p:nvSpPr>
        <p:spPr>
          <a:xfrm>
            <a:off x="3663723" y="4624213"/>
            <a:ext cx="1053928" cy="34527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扩展信息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EBC361F-40C1-6944-86C5-8CDF61A87DBB}"/>
              </a:ext>
            </a:extLst>
          </p:cNvPr>
          <p:cNvSpPr txBox="1"/>
          <p:nvPr/>
        </p:nvSpPr>
        <p:spPr>
          <a:xfrm>
            <a:off x="5211558" y="3592074"/>
            <a:ext cx="1295951" cy="1553881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775BA07-CAAE-6F44-AE70-EE9D2D587B46}"/>
              </a:ext>
            </a:extLst>
          </p:cNvPr>
          <p:cNvSpPr/>
          <p:nvPr/>
        </p:nvSpPr>
        <p:spPr>
          <a:xfrm>
            <a:off x="5334522" y="4167280"/>
            <a:ext cx="1053928" cy="34527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状态机流水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29A303A-E2A6-5B4A-BE64-99018E41E60A}"/>
              </a:ext>
            </a:extLst>
          </p:cNvPr>
          <p:cNvSpPr/>
          <p:nvPr/>
        </p:nvSpPr>
        <p:spPr>
          <a:xfrm>
            <a:off x="5337336" y="3713563"/>
            <a:ext cx="1064562" cy="35209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出库单同步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728348A-082B-EF42-8010-CA1C52B34F00}"/>
              </a:ext>
            </a:extLst>
          </p:cNvPr>
          <p:cNvSpPr/>
          <p:nvPr/>
        </p:nvSpPr>
        <p:spPr>
          <a:xfrm>
            <a:off x="5342653" y="4642656"/>
            <a:ext cx="1053928" cy="34527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时序保证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A9109C6-493A-B04D-B215-42EC1E9C75D4}"/>
              </a:ext>
            </a:extLst>
          </p:cNvPr>
          <p:cNvSpPr/>
          <p:nvPr/>
        </p:nvSpPr>
        <p:spPr>
          <a:xfrm>
            <a:off x="2399820" y="2790808"/>
            <a:ext cx="909075" cy="33145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数据计算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FDDC7BE-E388-E045-A3A8-D201D661220B}"/>
              </a:ext>
            </a:extLst>
          </p:cNvPr>
          <p:cNvSpPr txBox="1"/>
          <p:nvPr/>
        </p:nvSpPr>
        <p:spPr>
          <a:xfrm>
            <a:off x="526643" y="4164605"/>
            <a:ext cx="460582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图例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CD0BFCC-0058-E047-8A86-A16450D010E8}"/>
              </a:ext>
            </a:extLst>
          </p:cNvPr>
          <p:cNvSpPr/>
          <p:nvPr/>
        </p:nvSpPr>
        <p:spPr>
          <a:xfrm>
            <a:off x="2376496" y="2367265"/>
            <a:ext cx="909075" cy="33145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数据加工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94B1843-35FB-D643-B9F6-B527E4B62C33}"/>
              </a:ext>
            </a:extLst>
          </p:cNvPr>
          <p:cNvSpPr/>
          <p:nvPr/>
        </p:nvSpPr>
        <p:spPr>
          <a:xfrm>
            <a:off x="4574161" y="2354410"/>
            <a:ext cx="674363" cy="766090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业务后置计算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C832057-8B3A-024A-A02B-1315F387EA0A}"/>
              </a:ext>
            </a:extLst>
          </p:cNvPr>
          <p:cNvSpPr/>
          <p:nvPr/>
        </p:nvSpPr>
        <p:spPr>
          <a:xfrm>
            <a:off x="3564774" y="2367265"/>
            <a:ext cx="909075" cy="33145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数据渲染</a:t>
            </a: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DD250443-7E7D-2E4D-A4B4-A094D4CE7209}"/>
              </a:ext>
            </a:extLst>
          </p:cNvPr>
          <p:cNvCxnSpPr>
            <a:cxnSpLocks/>
          </p:cNvCxnSpPr>
          <p:nvPr/>
        </p:nvCxnSpPr>
        <p:spPr>
          <a:xfrm flipV="1">
            <a:off x="3398877" y="3269322"/>
            <a:ext cx="0" cy="2126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5B87F1C9-636B-1648-9153-5FC504A701E5}"/>
              </a:ext>
            </a:extLst>
          </p:cNvPr>
          <p:cNvCxnSpPr>
            <a:cxnSpLocks/>
          </p:cNvCxnSpPr>
          <p:nvPr/>
        </p:nvCxnSpPr>
        <p:spPr>
          <a:xfrm flipV="1">
            <a:off x="5813283" y="3298422"/>
            <a:ext cx="0" cy="1835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C77DBD37-DFB2-6546-957A-24F12A1EC653}"/>
              </a:ext>
            </a:extLst>
          </p:cNvPr>
          <p:cNvSpPr txBox="1"/>
          <p:nvPr/>
        </p:nvSpPr>
        <p:spPr>
          <a:xfrm>
            <a:off x="3494460" y="3202903"/>
            <a:ext cx="909075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1.0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push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262B18C-699D-9A44-8E99-9760DCFDAA68}"/>
              </a:ext>
            </a:extLst>
          </p:cNvPr>
          <p:cNvSpPr txBox="1"/>
          <p:nvPr/>
        </p:nvSpPr>
        <p:spPr>
          <a:xfrm>
            <a:off x="5902397" y="3217430"/>
            <a:ext cx="909075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2.0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push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5EE66E0-F712-9C4E-966B-2DE19128B462}"/>
              </a:ext>
            </a:extLst>
          </p:cNvPr>
          <p:cNvSpPr/>
          <p:nvPr/>
        </p:nvSpPr>
        <p:spPr>
          <a:xfrm>
            <a:off x="170900" y="4513365"/>
            <a:ext cx="1230438" cy="343736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物流数据中心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6100602-AE8C-6E48-BAE1-068F176A8EB1}"/>
              </a:ext>
            </a:extLst>
          </p:cNvPr>
          <p:cNvSpPr/>
          <p:nvPr/>
        </p:nvSpPr>
        <p:spPr>
          <a:xfrm>
            <a:off x="188714" y="4966785"/>
            <a:ext cx="1212623" cy="375691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业务实现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41CD871-FBFE-1940-9775-9B4E73D1984B}"/>
              </a:ext>
            </a:extLst>
          </p:cNvPr>
          <p:cNvSpPr txBox="1"/>
          <p:nvPr/>
        </p:nvSpPr>
        <p:spPr>
          <a:xfrm>
            <a:off x="261178" y="21268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单据同步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78B2CDFD-A49B-9447-B099-9E243350B003}"/>
              </a:ext>
            </a:extLst>
          </p:cNvPr>
          <p:cNvSpPr txBox="1"/>
          <p:nvPr/>
        </p:nvSpPr>
        <p:spPr>
          <a:xfrm>
            <a:off x="1666226" y="4016859"/>
            <a:ext cx="460582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业务加工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41CE829-9055-0242-84FA-AD9910276475}"/>
              </a:ext>
            </a:extLst>
          </p:cNvPr>
          <p:cNvSpPr/>
          <p:nvPr/>
        </p:nvSpPr>
        <p:spPr>
          <a:xfrm>
            <a:off x="3568542" y="2789048"/>
            <a:ext cx="909075" cy="33145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持久化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05FE84D-BCD3-714A-AB04-73030752F53B}"/>
              </a:ext>
            </a:extLst>
          </p:cNvPr>
          <p:cNvSpPr/>
          <p:nvPr/>
        </p:nvSpPr>
        <p:spPr>
          <a:xfrm>
            <a:off x="5353585" y="2359977"/>
            <a:ext cx="1064562" cy="35209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规格、类目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212DBA4-EA3F-3D4B-9EB0-4E616EF7D8FC}"/>
              </a:ext>
            </a:extLst>
          </p:cNvPr>
          <p:cNvSpPr/>
          <p:nvPr/>
        </p:nvSpPr>
        <p:spPr>
          <a:xfrm>
            <a:off x="5349432" y="2767613"/>
            <a:ext cx="1064562" cy="352098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 err="1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ldcr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同步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8B35F1F-FDE7-F649-A535-A9D0F1996FC8}"/>
              </a:ext>
            </a:extLst>
          </p:cNvPr>
          <p:cNvSpPr/>
          <p:nvPr/>
        </p:nvSpPr>
        <p:spPr>
          <a:xfrm>
            <a:off x="7720325" y="293498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为什么由接口同步改为精卫</a:t>
            </a:r>
            <a:r>
              <a:rPr kumimoji="1" lang="en-US" altLang="zh-CN" dirty="0">
                <a:solidFill>
                  <a:srgbClr val="FF0000"/>
                </a:solidFill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</a:rPr>
              <a:t>消息？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DE7B9FE3-606C-BF47-A9AF-A09E0B9BC087}"/>
              </a:ext>
            </a:extLst>
          </p:cNvPr>
          <p:cNvSpPr/>
          <p:nvPr/>
        </p:nvSpPr>
        <p:spPr>
          <a:xfrm>
            <a:off x="7241452" y="3573631"/>
            <a:ext cx="49295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       当单据状态在同一时刻发生</a:t>
            </a:r>
            <a:r>
              <a:rPr kumimoji="1" lang="en-US" altLang="zh-CN" dirty="0">
                <a:solidFill>
                  <a:srgbClr val="00B0F0"/>
                </a:solidFill>
              </a:rPr>
              <a:t>2</a:t>
            </a:r>
            <a:r>
              <a:rPr kumimoji="1" lang="zh-CN" altLang="en-US" dirty="0">
                <a:solidFill>
                  <a:srgbClr val="00B0F0"/>
                </a:solidFill>
              </a:rPr>
              <a:t>次以上变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zh-CN" altLang="en-US" dirty="0">
                <a:solidFill>
                  <a:srgbClr val="00B0F0"/>
                </a:solidFill>
              </a:rPr>
              <a:t>更，通过接口“</a:t>
            </a:r>
            <a:r>
              <a:rPr kumimoji="1" lang="en-US" altLang="zh-CN" dirty="0">
                <a:solidFill>
                  <a:srgbClr val="00B0F0"/>
                </a:solidFill>
              </a:rPr>
              <a:t>push</a:t>
            </a:r>
            <a:r>
              <a:rPr kumimoji="1" lang="zh-CN" altLang="en-US" dirty="0">
                <a:solidFill>
                  <a:srgbClr val="00B0F0"/>
                </a:solidFill>
              </a:rPr>
              <a:t>”数据到物流数据中心，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zh-CN" altLang="en-US" dirty="0">
                <a:solidFill>
                  <a:srgbClr val="00B0F0"/>
                </a:solidFill>
              </a:rPr>
              <a:t>会存在</a:t>
            </a:r>
            <a:r>
              <a:rPr kumimoji="1" lang="en-US" altLang="zh-CN" dirty="0">
                <a:solidFill>
                  <a:srgbClr val="00B0F0"/>
                </a:solidFill>
              </a:rPr>
              <a:t>2</a:t>
            </a:r>
            <a:r>
              <a:rPr kumimoji="1" lang="zh-CN" altLang="en-US" dirty="0">
                <a:solidFill>
                  <a:srgbClr val="00B0F0"/>
                </a:solidFill>
              </a:rPr>
              <a:t>次数据消费不一致，导致数据被覆盖。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AEA2319-1FAA-E74F-9C92-82298222D39C}"/>
              </a:ext>
            </a:extLst>
          </p:cNvPr>
          <p:cNvSpPr/>
          <p:nvPr/>
        </p:nvSpPr>
        <p:spPr>
          <a:xfrm>
            <a:off x="7191536" y="5215268"/>
            <a:ext cx="50321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</a:rPr>
              <a:t>        精卫是通过拉取备库</a:t>
            </a:r>
            <a:r>
              <a:rPr kumimoji="1" lang="en-US" altLang="zh-CN" dirty="0" err="1">
                <a:solidFill>
                  <a:srgbClr val="00B0F0"/>
                </a:solidFill>
              </a:rPr>
              <a:t>binlog</a:t>
            </a:r>
            <a:r>
              <a:rPr kumimoji="1" lang="zh-CN" altLang="en-US" dirty="0">
                <a:solidFill>
                  <a:srgbClr val="00B0F0"/>
                </a:solidFill>
              </a:rPr>
              <a:t>做数据回放的，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zh-CN" altLang="en-US" dirty="0">
                <a:solidFill>
                  <a:srgbClr val="00B0F0"/>
                </a:solidFill>
              </a:rPr>
              <a:t>因此保证了数据的有序性。在</a:t>
            </a:r>
            <a:r>
              <a:rPr kumimoji="1" lang="en-US" altLang="zh-CN" dirty="0">
                <a:solidFill>
                  <a:srgbClr val="00B0F0"/>
                </a:solidFill>
              </a:rPr>
              <a:t>push</a:t>
            </a:r>
            <a:r>
              <a:rPr kumimoji="1" lang="zh-CN" altLang="en-US" dirty="0">
                <a:solidFill>
                  <a:srgbClr val="00B0F0"/>
                </a:solidFill>
              </a:rPr>
              <a:t>到物流数据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zh-CN" altLang="en-US" dirty="0">
                <a:solidFill>
                  <a:srgbClr val="00B0F0"/>
                </a:solidFill>
              </a:rPr>
              <a:t>中心的数据中增加“唯一递增键（版本号）”，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zh-CN" altLang="en-US" dirty="0">
                <a:solidFill>
                  <a:srgbClr val="00B0F0"/>
                </a:solidFill>
              </a:rPr>
              <a:t>根据版本号做更新，因此保证了时序性。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2A3A8E1-06BF-C646-A714-3F4B1CF1273A}"/>
              </a:ext>
            </a:extLst>
          </p:cNvPr>
          <p:cNvSpPr/>
          <p:nvPr/>
        </p:nvSpPr>
        <p:spPr>
          <a:xfrm>
            <a:off x="9122046" y="46601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解决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1B66E4A6-0463-0640-86F0-48C71DD4FC70}"/>
              </a:ext>
            </a:extLst>
          </p:cNvPr>
          <p:cNvCxnSpPr>
            <a:cxnSpLocks/>
            <a:stCxn id="86" idx="0"/>
            <a:endCxn id="27" idx="1"/>
          </p:cNvCxnSpPr>
          <p:nvPr/>
        </p:nvCxnSpPr>
        <p:spPr>
          <a:xfrm rot="5400000" flipH="1" flipV="1">
            <a:off x="5949839" y="926002"/>
            <a:ext cx="389913" cy="2466904"/>
          </a:xfrm>
          <a:prstGeom prst="curvedConnector2">
            <a:avLst/>
          </a:prstGeom>
          <a:noFill/>
          <a:ln w="254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6B129F4-7A6E-BD49-AF1D-C434BDDA520D}"/>
              </a:ext>
            </a:extLst>
          </p:cNvPr>
          <p:cNvSpPr txBox="1"/>
          <p:nvPr/>
        </p:nvSpPr>
        <p:spPr>
          <a:xfrm>
            <a:off x="8171727" y="2284034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3D55E64-F38E-CC49-B41E-D7578873B472}"/>
              </a:ext>
            </a:extLst>
          </p:cNvPr>
          <p:cNvSpPr/>
          <p:nvPr/>
        </p:nvSpPr>
        <p:spPr>
          <a:xfrm>
            <a:off x="6500319" y="2349502"/>
            <a:ext cx="67436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900" dirty="0">
                <a:solidFill>
                  <a:srgbClr val="00B0F0"/>
                </a:solidFill>
              </a:rPr>
              <a:t>产出：</a:t>
            </a:r>
            <a:r>
              <a:rPr kumimoji="1" lang="en-US" altLang="zh-CN" sz="900" dirty="0">
                <a:solidFill>
                  <a:srgbClr val="00B0F0"/>
                </a:solidFill>
              </a:rPr>
              <a:t>data</a:t>
            </a:r>
            <a:r>
              <a:rPr kumimoji="1" lang="zh-CN" altLang="en-US" sz="900" dirty="0">
                <a:solidFill>
                  <a:srgbClr val="00B0F0"/>
                </a:solidFill>
              </a:rPr>
              <a:t>表、</a:t>
            </a:r>
            <a:r>
              <a:rPr kumimoji="1" lang="en-US" altLang="zh-CN" sz="900" dirty="0" err="1">
                <a:solidFill>
                  <a:srgbClr val="00B0F0"/>
                </a:solidFill>
              </a:rPr>
              <a:t>ldcr</a:t>
            </a:r>
            <a:r>
              <a:rPr kumimoji="1" lang="zh-CN" altLang="en-US" sz="900" dirty="0">
                <a:solidFill>
                  <a:srgbClr val="00B0F0"/>
                </a:solidFill>
              </a:rPr>
              <a:t>表</a:t>
            </a:r>
            <a:endParaRPr kumimoji="1" lang="en-US" altLang="zh-CN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03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4" grpId="0"/>
      <p:bldP spid="1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EFD234-E02C-C243-A46B-E9BBA11380CE}"/>
              </a:ext>
            </a:extLst>
          </p:cNvPr>
          <p:cNvSpPr txBox="1"/>
          <p:nvPr/>
        </p:nvSpPr>
        <p:spPr>
          <a:xfrm>
            <a:off x="2838698" y="2556966"/>
            <a:ext cx="4507644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四：成长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&amp;</a:t>
            </a:r>
            <a:r>
              <a:rPr lang="zh-CN" altLang="en-US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未来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0325042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117563" y="127516"/>
            <a:ext cx="1562381" cy="559952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2681" y="21515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成长</a:t>
            </a:r>
            <a:r>
              <a:rPr kumimoji="1" lang="en-US" altLang="zh-CN" dirty="0">
                <a:solidFill>
                  <a:schemeClr val="bg1"/>
                </a:solidFill>
              </a:rPr>
              <a:t>&amp;</a:t>
            </a:r>
            <a:r>
              <a:rPr kumimoji="1" lang="zh-CN" altLang="en-US" dirty="0">
                <a:solidFill>
                  <a:schemeClr val="bg1"/>
                </a:solidFill>
              </a:rPr>
              <a:t>未来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81F987F7-B117-C44A-8A46-5C87688DE824}"/>
              </a:ext>
            </a:extLst>
          </p:cNvPr>
          <p:cNvSpPr txBox="1">
            <a:spLocks/>
          </p:cNvSpPr>
          <p:nvPr/>
        </p:nvSpPr>
        <p:spPr bwMode="auto">
          <a:xfrm>
            <a:off x="2727383" y="3653000"/>
            <a:ext cx="6988300" cy="12263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ts val="2400"/>
              <a:buNone/>
            </a:pPr>
            <a:endParaRPr lang="en-US" altLang="zh-CN" dirty="0">
              <a:solidFill>
                <a:srgbClr val="00B0F0"/>
              </a:solidFill>
              <a:latin typeface="+mn-ea"/>
            </a:endParaRPr>
          </a:p>
          <a:p>
            <a:r>
              <a:rPr kumimoji="1" lang="zh-CN" altLang="en-US" sz="1900" dirty="0">
                <a:solidFill>
                  <a:srgbClr val="00B0F0"/>
                </a:solidFill>
                <a:latin typeface="+mn-ea"/>
              </a:rPr>
              <a:t>工具化：问题排查过程复杂，工具薄弱。</a:t>
            </a:r>
            <a:endParaRPr kumimoji="1" lang="en-US" altLang="zh-CN" sz="1900" dirty="0">
              <a:solidFill>
                <a:srgbClr val="00B0F0"/>
              </a:solidFill>
              <a:latin typeface="+mn-ea"/>
            </a:endParaRPr>
          </a:p>
          <a:p>
            <a:pPr marL="0" indent="0">
              <a:buNone/>
            </a:pPr>
            <a:r>
              <a:rPr kumimoji="1" lang="zh-CN" altLang="en-US" sz="1900" dirty="0">
                <a:solidFill>
                  <a:srgbClr val="00B0F0"/>
                </a:solidFill>
                <a:latin typeface="+mn-ea"/>
              </a:rPr>
              <a:t>                 </a:t>
            </a:r>
            <a:r>
              <a:rPr kumimoji="1" lang="en-US" altLang="zh-CN" sz="1900" dirty="0">
                <a:solidFill>
                  <a:srgbClr val="00B0F0"/>
                </a:solidFill>
                <a:latin typeface="+mn-ea"/>
              </a:rPr>
              <a:t>-&gt; </a:t>
            </a:r>
            <a:r>
              <a:rPr kumimoji="1" lang="zh-CN" altLang="en-US" sz="1900" dirty="0">
                <a:solidFill>
                  <a:srgbClr val="00B0F0"/>
                </a:solidFill>
                <a:latin typeface="+mn-ea"/>
              </a:rPr>
              <a:t>（ 维护“哆啦</a:t>
            </a:r>
            <a:r>
              <a:rPr kumimoji="1" lang="en-US" altLang="zh-CN" sz="1900" dirty="0">
                <a:solidFill>
                  <a:srgbClr val="00B0F0"/>
                </a:solidFill>
                <a:latin typeface="+mn-ea"/>
              </a:rPr>
              <a:t>A</a:t>
            </a:r>
            <a:r>
              <a:rPr kumimoji="1" lang="zh-CN" altLang="en-US" sz="1900" dirty="0">
                <a:solidFill>
                  <a:srgbClr val="00B0F0"/>
                </a:solidFill>
                <a:latin typeface="+mn-ea"/>
              </a:rPr>
              <a:t>梦”、开发“魔法棒”工具）</a:t>
            </a:r>
            <a:endParaRPr kumimoji="1" lang="en-US" altLang="zh-CN" sz="1900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9A4F379-78D5-FC43-9DA5-91F60554B940}"/>
              </a:ext>
            </a:extLst>
          </p:cNvPr>
          <p:cNvSpPr/>
          <p:nvPr/>
        </p:nvSpPr>
        <p:spPr>
          <a:xfrm>
            <a:off x="2081052" y="35563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未来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348AF5-3689-AF47-AC9C-6A5BC5FF6A88}"/>
              </a:ext>
            </a:extLst>
          </p:cNvPr>
          <p:cNvSpPr txBox="1"/>
          <p:nvPr/>
        </p:nvSpPr>
        <p:spPr>
          <a:xfrm>
            <a:off x="2727383" y="5165361"/>
            <a:ext cx="647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B0F0"/>
                </a:solidFill>
              </a:rPr>
              <a:t>一致化：一个指标在多个场景含义不一致，导致业务有歧义</a:t>
            </a:r>
          </a:p>
          <a:p>
            <a:r>
              <a:rPr kumimoji="1" lang="en-US" altLang="zh-CN" dirty="0">
                <a:solidFill>
                  <a:srgbClr val="00B0F0"/>
                </a:solidFill>
              </a:rPr>
              <a:t>	-&gt;   </a:t>
            </a:r>
            <a:r>
              <a:rPr kumimoji="1" lang="zh-CN" altLang="en-US" dirty="0">
                <a:solidFill>
                  <a:srgbClr val="00B0F0"/>
                </a:solidFill>
              </a:rPr>
              <a:t>统一指标管理，如：数据字典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FBE3F0-A573-E547-8527-B1B71EED6CA9}"/>
              </a:ext>
            </a:extLst>
          </p:cNvPr>
          <p:cNvSpPr/>
          <p:nvPr/>
        </p:nvSpPr>
        <p:spPr>
          <a:xfrm>
            <a:off x="2081052" y="1173628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成长：</a:t>
            </a:r>
            <a:r>
              <a:rPr kumimoji="1" lang="zh-CN" altLang="en-US" dirty="0">
                <a:solidFill>
                  <a:srgbClr val="00B0F0"/>
                </a:solidFill>
              </a:rPr>
              <a:t>在数据使用上，沉淀了一套自己的</a:t>
            </a:r>
            <a:r>
              <a:rPr kumimoji="1" lang="zh-CN" altLang="en-US" b="1" dirty="0">
                <a:solidFill>
                  <a:srgbClr val="00B0F0"/>
                </a:solidFill>
              </a:rPr>
              <a:t>方法论</a:t>
            </a:r>
            <a:r>
              <a:rPr kumimoji="1" lang="zh-CN" altLang="en-US" dirty="0">
                <a:solidFill>
                  <a:srgbClr val="00B0F0"/>
                </a:solidFill>
              </a:rPr>
              <a:t>，并在实践中使用和分享</a:t>
            </a:r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03F854-82CA-A943-A765-233F4DC81316}"/>
              </a:ext>
            </a:extLst>
          </p:cNvPr>
          <p:cNvSpPr txBox="1"/>
          <p:nvPr/>
        </p:nvSpPr>
        <p:spPr>
          <a:xfrm>
            <a:off x="3113590" y="1612832"/>
            <a:ext cx="635462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  <a:latin typeface="+mn-ea"/>
              </a:rPr>
              <a:t>-&gt;</a:t>
            </a:r>
            <a:r>
              <a:rPr kumimoji="1" lang="zh-CN" altLang="en-US" dirty="0">
                <a:solidFill>
                  <a:srgbClr val="00B0F0"/>
                </a:solidFill>
                <a:latin typeface="+mn-ea"/>
              </a:rPr>
              <a:t> </a:t>
            </a:r>
            <a:r>
              <a:rPr kumimoji="1" lang="zh-CN" altLang="en-US" dirty="0">
                <a:solidFill>
                  <a:srgbClr val="00B0F0"/>
                </a:solidFill>
              </a:rPr>
              <a:t>稳定性：多</a:t>
            </a:r>
            <a:r>
              <a:rPr kumimoji="1" lang="en-US" altLang="zh-CN" dirty="0">
                <a:solidFill>
                  <a:srgbClr val="00B0F0"/>
                </a:solidFill>
              </a:rPr>
              <a:t>ADB</a:t>
            </a:r>
            <a:r>
              <a:rPr kumimoji="1" lang="zh-CN" altLang="en-US" dirty="0">
                <a:solidFill>
                  <a:srgbClr val="00B0F0"/>
                </a:solidFill>
              </a:rPr>
              <a:t>库、自动降级、慢</a:t>
            </a:r>
            <a:r>
              <a:rPr kumimoji="1" lang="en-US" altLang="zh-CN" dirty="0">
                <a:solidFill>
                  <a:srgbClr val="00B0F0"/>
                </a:solidFill>
              </a:rPr>
              <a:t>SQL</a:t>
            </a:r>
            <a:r>
              <a:rPr kumimoji="1" lang="zh-CN" altLang="en-US" dirty="0">
                <a:solidFill>
                  <a:srgbClr val="00B0F0"/>
                </a:solidFill>
              </a:rPr>
              <a:t>优化（索引、</a:t>
            </a:r>
            <a:r>
              <a:rPr kumimoji="1" lang="en-US" altLang="zh-CN" dirty="0">
                <a:solidFill>
                  <a:srgbClr val="00B0F0"/>
                </a:solidFill>
              </a:rPr>
              <a:t>ADB</a:t>
            </a:r>
            <a:r>
              <a:rPr kumimoji="1" lang="zh-CN" altLang="en-US" dirty="0">
                <a:solidFill>
                  <a:srgbClr val="00B0F0"/>
                </a:solidFill>
              </a:rPr>
              <a:t>）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r>
              <a:rPr kumimoji="1" lang="en-US" altLang="zh-CN" dirty="0">
                <a:solidFill>
                  <a:srgbClr val="00B0F0"/>
                </a:solidFill>
                <a:latin typeface="+mn-ea"/>
              </a:rPr>
              <a:t>-&gt;</a:t>
            </a:r>
            <a:r>
              <a:rPr kumimoji="1" lang="zh-CN" altLang="en-US" dirty="0">
                <a:solidFill>
                  <a:srgbClr val="00B0F0"/>
                </a:solidFill>
                <a:latin typeface="+mn-ea"/>
              </a:rPr>
              <a:t> </a:t>
            </a:r>
            <a:r>
              <a:rPr kumimoji="1" lang="zh-CN" altLang="en-US" dirty="0">
                <a:solidFill>
                  <a:srgbClr val="00B0F0"/>
                </a:solidFill>
              </a:rPr>
              <a:t>数据加工：虚拟列、虚拟表、</a:t>
            </a:r>
            <a:r>
              <a:rPr kumimoji="1" lang="en-US" altLang="zh-CN" dirty="0">
                <a:solidFill>
                  <a:srgbClr val="00B0F0"/>
                </a:solidFill>
              </a:rPr>
              <a:t>ODPS</a:t>
            </a:r>
          </a:p>
          <a:p>
            <a:r>
              <a:rPr kumimoji="1" lang="en-US" altLang="zh-CN" dirty="0">
                <a:solidFill>
                  <a:srgbClr val="00B0F0"/>
                </a:solidFill>
                <a:latin typeface="+mn-ea"/>
              </a:rPr>
              <a:t>-&gt;</a:t>
            </a:r>
            <a:r>
              <a:rPr kumimoji="1" lang="zh-CN" altLang="en-US" dirty="0">
                <a:solidFill>
                  <a:srgbClr val="00B0F0"/>
                </a:solidFill>
                <a:latin typeface="+mn-ea"/>
              </a:rPr>
              <a:t> </a:t>
            </a:r>
            <a:r>
              <a:rPr kumimoji="1" lang="zh-CN" altLang="en-US" dirty="0">
                <a:solidFill>
                  <a:srgbClr val="00B0F0"/>
                </a:solidFill>
              </a:rPr>
              <a:t>前端：数盒、</a:t>
            </a:r>
            <a:r>
              <a:rPr kumimoji="1" lang="en-US" altLang="zh-CN" dirty="0">
                <a:solidFill>
                  <a:srgbClr val="00B0F0"/>
                </a:solidFill>
              </a:rPr>
              <a:t>U+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盒马logo横版反白.png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153054" y="5356306"/>
            <a:ext cx="1230623" cy="5477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10966" y="2172132"/>
            <a:ext cx="3170068" cy="1256868"/>
          </a:xfrm>
          <a:prstGeom prst="rect">
            <a:avLst/>
          </a:prstGeom>
          <a:noFill/>
        </p:spPr>
        <p:txBody>
          <a:bodyPr wrap="none" lIns="121905" tIns="60953" rIns="121905" bIns="60953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en-US" altLang="en-US" sz="7200" b="1" spc="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谢谢！</a:t>
            </a:r>
            <a:endParaRPr kumimoji="1" lang="en-US" altLang="zh-CN" sz="7200" b="1" spc="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目录"/>
          <p:cNvSpPr txBox="1"/>
          <p:nvPr/>
        </p:nvSpPr>
        <p:spPr>
          <a:xfrm>
            <a:off x="764894" y="1347357"/>
            <a:ext cx="564257" cy="35907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rgbClr val="00437C"/>
                </a:solidFill>
              </a:defRPr>
            </a:lvl1pPr>
          </a:lstStyle>
          <a:p>
            <a:pPr marL="0" marR="0" lvl="0" indent="0" algn="l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Microsoft YaHei"/>
                <a:ea typeface="Microsoft YaHei"/>
                <a:cs typeface="Helvetica Neue Medium"/>
                <a:sym typeface="Microsoft YaHei"/>
              </a:rPr>
              <a:t>目录</a:t>
            </a:r>
          </a:p>
        </p:txBody>
      </p:sp>
      <p:sp>
        <p:nvSpPr>
          <p:cNvPr id="162" name="CATALOG"/>
          <p:cNvSpPr txBox="1"/>
          <p:nvPr/>
        </p:nvSpPr>
        <p:spPr>
          <a:xfrm>
            <a:off x="746285" y="679108"/>
            <a:ext cx="2816477" cy="66684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8000">
                <a:solidFill>
                  <a:srgbClr val="00427B"/>
                </a:solidFill>
                <a:latin typeface="+mj-lt"/>
                <a:ea typeface="+mj-ea"/>
                <a:cs typeface="+mj-cs"/>
                <a:sym typeface="Arial Black" panose="020B0A04020102020204"/>
              </a:defRPr>
            </a:lvl1pPr>
          </a:lstStyle>
          <a:p>
            <a:pPr marL="0" marR="0" lvl="0" indent="0" algn="l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00427B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CATALOG</a:t>
            </a:r>
          </a:p>
        </p:txBody>
      </p:sp>
      <p:sp>
        <p:nvSpPr>
          <p:cNvPr id="163" name="01"/>
          <p:cNvSpPr txBox="1"/>
          <p:nvPr/>
        </p:nvSpPr>
        <p:spPr>
          <a:xfrm>
            <a:off x="877631" y="2557954"/>
            <a:ext cx="394339" cy="35907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rgbClr val="00437C"/>
                </a:solidFill>
                <a:latin typeface="+mj-lt"/>
                <a:ea typeface="+mj-ea"/>
                <a:cs typeface="+mj-cs"/>
                <a:sym typeface="Arial Black" panose="020B0A04020102020204"/>
              </a:defRPr>
            </a:lvl1pPr>
          </a:lstStyle>
          <a:p>
            <a:pPr marL="0" marR="0" lvl="0" indent="0" algn="l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01</a:t>
            </a:r>
          </a:p>
        </p:txBody>
      </p:sp>
      <p:sp>
        <p:nvSpPr>
          <p:cNvPr id="164" name="单元目录主标题一"/>
          <p:cNvSpPr txBox="1"/>
          <p:nvPr/>
        </p:nvSpPr>
        <p:spPr>
          <a:xfrm>
            <a:off x="1436961" y="2585087"/>
            <a:ext cx="820738" cy="28212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defRPr sz="3000">
                <a:solidFill>
                  <a:srgbClr val="727272"/>
                </a:solidFill>
              </a:defRPr>
            </a:lvl1pPr>
          </a:lstStyle>
          <a:p>
            <a:pPr lvl="0" defTabSz="412115" hangingPunct="0">
              <a:defRPr/>
            </a:pPr>
            <a:r>
              <a:rPr lang="zh-CN" altLang="en-US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个人简介</a:t>
            </a:r>
          </a:p>
        </p:txBody>
      </p:sp>
      <p:sp>
        <p:nvSpPr>
          <p:cNvPr id="165" name="02"/>
          <p:cNvSpPr txBox="1"/>
          <p:nvPr/>
        </p:nvSpPr>
        <p:spPr>
          <a:xfrm>
            <a:off x="851983" y="2992942"/>
            <a:ext cx="394339" cy="35907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rgbClr val="00437C"/>
                </a:solidFill>
                <a:latin typeface="+mj-lt"/>
                <a:ea typeface="+mj-ea"/>
                <a:cs typeface="+mj-cs"/>
                <a:sym typeface="Arial Black" panose="020B0A04020102020204"/>
              </a:defRPr>
            </a:lvl1pPr>
          </a:lstStyle>
          <a:p>
            <a:pPr marL="0" marR="0" lvl="0" indent="0" algn="l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02</a:t>
            </a:r>
          </a:p>
        </p:txBody>
      </p:sp>
      <p:sp>
        <p:nvSpPr>
          <p:cNvPr id="177" name="线条"/>
          <p:cNvSpPr/>
          <p:nvPr/>
        </p:nvSpPr>
        <p:spPr>
          <a:xfrm>
            <a:off x="876301" y="2018992"/>
            <a:ext cx="175823" cy="0"/>
          </a:xfrm>
          <a:prstGeom prst="line">
            <a:avLst/>
          </a:prstGeom>
          <a:ln w="50800">
            <a:solidFill>
              <a:srgbClr val="00437C"/>
            </a:soli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9" name="02"/>
          <p:cNvSpPr txBox="1"/>
          <p:nvPr/>
        </p:nvSpPr>
        <p:spPr>
          <a:xfrm>
            <a:off x="846552" y="3491727"/>
            <a:ext cx="394339" cy="35907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rgbClr val="00437C"/>
                </a:solidFill>
                <a:latin typeface="+mj-lt"/>
                <a:ea typeface="+mj-ea"/>
                <a:cs typeface="+mj-cs"/>
                <a:sym typeface="Arial Black" panose="020B0A04020102020204"/>
              </a:defRPr>
            </a:lvl1pPr>
          </a:lstStyle>
          <a:p>
            <a:pPr marL="0" marR="0" lvl="0" indent="0" algn="l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0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3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437C"/>
              </a:solidFill>
              <a:effectLst/>
              <a:uLnTx/>
              <a:uFillTx/>
              <a:latin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3" name="02">
            <a:extLst>
              <a:ext uri="{FF2B5EF4-FFF2-40B4-BE49-F238E27FC236}">
                <a16:creationId xmlns:a16="http://schemas.microsoft.com/office/drawing/2014/main" id="{4E284610-FCB4-7240-87D4-0DBA2DF2EB2E}"/>
              </a:ext>
            </a:extLst>
          </p:cNvPr>
          <p:cNvSpPr txBox="1"/>
          <p:nvPr/>
        </p:nvSpPr>
        <p:spPr>
          <a:xfrm>
            <a:off x="846552" y="3950266"/>
            <a:ext cx="394339" cy="35907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rgbClr val="00437C"/>
                </a:solidFill>
                <a:latin typeface="+mj-lt"/>
                <a:ea typeface="+mj-ea"/>
                <a:cs typeface="+mj-cs"/>
                <a:sym typeface="Arial Black" panose="020B0A04020102020204"/>
              </a:defRPr>
            </a:lvl1pPr>
          </a:lstStyle>
          <a:p>
            <a:pPr marL="0" marR="0" lvl="0" indent="0" algn="l" defTabSz="41211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0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437C"/>
                </a:solidFill>
                <a:effectLst/>
                <a:uLnTx/>
                <a:uFillTx/>
                <a:latin typeface="Arial Black" panose="020B0A04020102020204"/>
                <a:cs typeface="Arial Black" panose="020B0A04020102020204"/>
                <a:sym typeface="Arial Black" panose="020B0A04020102020204"/>
              </a:rPr>
              <a:t>4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437C"/>
              </a:solidFill>
              <a:effectLst/>
              <a:uLnTx/>
              <a:uFillTx/>
              <a:latin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4" name="单元目录主标题二">
            <a:extLst>
              <a:ext uri="{FF2B5EF4-FFF2-40B4-BE49-F238E27FC236}">
                <a16:creationId xmlns:a16="http://schemas.microsoft.com/office/drawing/2014/main" id="{3BC3AE03-660C-9943-9700-0A0DC8BAD212}"/>
              </a:ext>
            </a:extLst>
          </p:cNvPr>
          <p:cNvSpPr txBox="1"/>
          <p:nvPr/>
        </p:nvSpPr>
        <p:spPr>
          <a:xfrm>
            <a:off x="1411313" y="3549423"/>
            <a:ext cx="1590179" cy="28212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defRPr sz="3000">
                <a:solidFill>
                  <a:srgbClr val="727272"/>
                </a:solidFill>
              </a:defRPr>
            </a:lvl1pPr>
          </a:lstStyle>
          <a:p>
            <a:pPr lvl="0" defTabSz="412115" hangingPunct="0">
              <a:defRPr/>
            </a:pPr>
            <a:r>
              <a:rPr lang="zh-CN" altLang="en-US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全网物流时效项目</a:t>
            </a:r>
          </a:p>
        </p:txBody>
      </p:sp>
      <p:sp>
        <p:nvSpPr>
          <p:cNvPr id="16" name="单元目录主标题二">
            <a:extLst>
              <a:ext uri="{FF2B5EF4-FFF2-40B4-BE49-F238E27FC236}">
                <a16:creationId xmlns:a16="http://schemas.microsoft.com/office/drawing/2014/main" id="{C9A94AFD-DEFA-8E4D-82E7-B65EB30A69CE}"/>
              </a:ext>
            </a:extLst>
          </p:cNvPr>
          <p:cNvSpPr txBox="1"/>
          <p:nvPr/>
        </p:nvSpPr>
        <p:spPr>
          <a:xfrm>
            <a:off x="1436961" y="3973092"/>
            <a:ext cx="987450" cy="28212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defRPr sz="3000">
                <a:solidFill>
                  <a:srgbClr val="727272"/>
                </a:solidFill>
              </a:defRPr>
            </a:lvl1pPr>
          </a:lstStyle>
          <a:p>
            <a:pPr lvl="0" defTabSz="412115" hangingPunct="0">
              <a:defRPr/>
            </a:pPr>
            <a:r>
              <a:rPr lang="zh-CN" altLang="en-US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成长</a:t>
            </a:r>
            <a:r>
              <a:rPr lang="en-US" altLang="zh-CN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&amp;</a:t>
            </a:r>
            <a:r>
              <a:rPr lang="zh-CN" altLang="en-US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未来</a:t>
            </a:r>
          </a:p>
        </p:txBody>
      </p:sp>
      <p:sp>
        <p:nvSpPr>
          <p:cNvPr id="17" name="单元目录主标题二">
            <a:extLst>
              <a:ext uri="{FF2B5EF4-FFF2-40B4-BE49-F238E27FC236}">
                <a16:creationId xmlns:a16="http://schemas.microsoft.com/office/drawing/2014/main" id="{95F8021D-3EB9-6F47-B037-172FE9BB85E5}"/>
              </a:ext>
            </a:extLst>
          </p:cNvPr>
          <p:cNvSpPr txBox="1"/>
          <p:nvPr/>
        </p:nvSpPr>
        <p:spPr>
          <a:xfrm>
            <a:off x="1411313" y="3031413"/>
            <a:ext cx="987450" cy="28212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>
              <a:defRPr sz="3000">
                <a:solidFill>
                  <a:srgbClr val="727272"/>
                </a:solidFill>
              </a:defRPr>
            </a:lvl1pPr>
          </a:lstStyle>
          <a:p>
            <a:pPr lvl="0" defTabSz="412115" hangingPunct="0">
              <a:defRPr/>
            </a:pPr>
            <a:r>
              <a:rPr lang="zh-CN" altLang="en-US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数据</a:t>
            </a:r>
            <a:r>
              <a:rPr lang="en-US" altLang="zh-CN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&amp;</a:t>
            </a:r>
            <a:r>
              <a:rPr lang="zh-CN" altLang="en-US" sz="1500" kern="0" dirty="0">
                <a:latin typeface="Microsoft YaHei"/>
                <a:ea typeface="Microsoft YaHei"/>
                <a:cs typeface="Helvetica Neue Medium"/>
                <a:sym typeface="Microsoft YaHei"/>
              </a:rPr>
              <a:t>报表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EFD234-E02C-C243-A46B-E9BBA11380CE}"/>
              </a:ext>
            </a:extLst>
          </p:cNvPr>
          <p:cNvSpPr txBox="1"/>
          <p:nvPr/>
        </p:nvSpPr>
        <p:spPr>
          <a:xfrm>
            <a:off x="4121100" y="2556966"/>
            <a:ext cx="3949799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：个人介绍</a:t>
            </a:r>
          </a:p>
        </p:txBody>
      </p:sp>
    </p:spTree>
    <p:extLst>
      <p:ext uri="{BB962C8B-B14F-4D97-AF65-F5344CB8AC3E}">
        <p14:creationId xmlns:p14="http://schemas.microsoft.com/office/powerpoint/2010/main" val="35779716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7"/>
          <p:cNvSpPr/>
          <p:nvPr/>
        </p:nvSpPr>
        <p:spPr>
          <a:xfrm>
            <a:off x="117563" y="127516"/>
            <a:ext cx="1309303" cy="431571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2681" y="1897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个人简介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31FCC137-B02E-7642-8414-8A63AEC92E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444218"/>
              </p:ext>
            </p:extLst>
          </p:nvPr>
        </p:nvGraphicFramePr>
        <p:xfrm>
          <a:off x="1350677" y="2604977"/>
          <a:ext cx="10568421" cy="3721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A3812BE1-EF7F-BF4B-B95D-2580F87D41C7}"/>
              </a:ext>
            </a:extLst>
          </p:cNvPr>
          <p:cNvSpPr/>
          <p:nvPr/>
        </p:nvSpPr>
        <p:spPr>
          <a:xfrm>
            <a:off x="1148317" y="692408"/>
            <a:ext cx="79212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工作经历：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上嘉物流 </a:t>
            </a:r>
            <a:r>
              <a:rPr lang="en-US" altLang="zh-CN" dirty="0"/>
              <a:t>-</a:t>
            </a:r>
            <a:r>
              <a:rPr lang="zh-CN" altLang="en-US" dirty="0"/>
              <a:t> 盒马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WMS</a:t>
            </a:r>
            <a:r>
              <a:rPr lang="zh-CN" altLang="en-US" dirty="0"/>
              <a:t>团队 </a:t>
            </a:r>
            <a:r>
              <a:rPr lang="en-US" altLang="zh-CN" dirty="0"/>
              <a:t>–</a:t>
            </a:r>
            <a:r>
              <a:rPr lang="zh-CN" altLang="en-US" dirty="0"/>
              <a:t> 出库域 </a:t>
            </a:r>
            <a:r>
              <a:rPr lang="en-US" altLang="zh-CN" dirty="0"/>
              <a:t>-</a:t>
            </a:r>
            <a:r>
              <a:rPr lang="zh-CN" altLang="en-US" dirty="0"/>
              <a:t> 开发工程师（201</a:t>
            </a:r>
            <a:r>
              <a:rPr lang="en-US" altLang="zh-CN" dirty="0"/>
              <a:t>9</a:t>
            </a:r>
            <a:r>
              <a:rPr lang="zh-CN" altLang="en-US" dirty="0"/>
              <a:t>-0</a:t>
            </a:r>
            <a:r>
              <a:rPr lang="en-US" altLang="zh-CN" dirty="0"/>
              <a:t>1</a:t>
            </a:r>
            <a:r>
              <a:rPr lang="zh-CN" altLang="en-US" dirty="0"/>
              <a:t>~至今）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主要工作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负责数据开发：</a:t>
            </a:r>
            <a:r>
              <a:rPr lang="en-US" altLang="zh-CN" dirty="0"/>
              <a:t>metrics</a:t>
            </a:r>
            <a:r>
              <a:rPr lang="zh-CN" altLang="en-US" dirty="0"/>
              <a:t>平台对接、实时报表开发、稳定性维护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参与合批合波开发：根据来源单据的重新组合</a:t>
            </a:r>
          </a:p>
        </p:txBody>
      </p:sp>
    </p:spTree>
    <p:extLst>
      <p:ext uri="{BB962C8B-B14F-4D97-AF65-F5344CB8AC3E}">
        <p14:creationId xmlns:p14="http://schemas.microsoft.com/office/powerpoint/2010/main" val="14429287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EFD234-E02C-C243-A46B-E9BBA11380CE}"/>
              </a:ext>
            </a:extLst>
          </p:cNvPr>
          <p:cNvSpPr txBox="1"/>
          <p:nvPr/>
        </p:nvSpPr>
        <p:spPr>
          <a:xfrm>
            <a:off x="4121100" y="2556966"/>
            <a:ext cx="4507644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二：数据</a:t>
            </a:r>
            <a:r>
              <a:rPr kumimoji="0" lang="en-US" altLang="zh-CN" sz="50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&amp;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报表</a:t>
            </a:r>
          </a:p>
        </p:txBody>
      </p:sp>
    </p:spTree>
    <p:extLst>
      <p:ext uri="{BB962C8B-B14F-4D97-AF65-F5344CB8AC3E}">
        <p14:creationId xmlns:p14="http://schemas.microsoft.com/office/powerpoint/2010/main" val="22551958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2681" y="18975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Metrics</a:t>
            </a:r>
            <a:r>
              <a:rPr kumimoji="1" lang="zh-CN" altLang="en-US" dirty="0">
                <a:solidFill>
                  <a:schemeClr val="bg1"/>
                </a:solidFill>
              </a:rPr>
              <a:t>能力提升</a:t>
            </a:r>
          </a:p>
        </p:txBody>
      </p:sp>
      <p:sp>
        <p:nvSpPr>
          <p:cNvPr id="4" name="任意形状 3">
            <a:extLst>
              <a:ext uri="{FF2B5EF4-FFF2-40B4-BE49-F238E27FC236}">
                <a16:creationId xmlns:a16="http://schemas.microsoft.com/office/drawing/2014/main" id="{315EE3D7-81B3-0246-B35D-CF94E7C8BE65}"/>
              </a:ext>
            </a:extLst>
          </p:cNvPr>
          <p:cNvSpPr/>
          <p:nvPr/>
        </p:nvSpPr>
        <p:spPr>
          <a:xfrm>
            <a:off x="117563" y="202455"/>
            <a:ext cx="1540416" cy="377137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614EAF-FB6A-C349-9F03-7C9063ECA30E}"/>
              </a:ext>
            </a:extLst>
          </p:cNvPr>
          <p:cNvSpPr txBox="1"/>
          <p:nvPr/>
        </p:nvSpPr>
        <p:spPr>
          <a:xfrm>
            <a:off x="191881" y="20245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数据开发</a:t>
            </a:r>
            <a:r>
              <a:rPr kumimoji="1" lang="en-US" altLang="zh-CN" dirty="0">
                <a:solidFill>
                  <a:schemeClr val="bg1"/>
                </a:solidFill>
              </a:rPr>
              <a:t>-1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874397-FB14-6740-8A29-CF331BC9E854}"/>
              </a:ext>
            </a:extLst>
          </p:cNvPr>
          <p:cNvSpPr/>
          <p:nvPr/>
        </p:nvSpPr>
        <p:spPr>
          <a:xfrm>
            <a:off x="191881" y="805338"/>
            <a:ext cx="11614932" cy="57616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	</a:t>
            </a:r>
            <a:r>
              <a:rPr kumimoji="1" lang="zh-CN" altLang="en-US" dirty="0">
                <a:solidFill>
                  <a:srgbClr val="00B0F0"/>
                </a:solidFill>
              </a:rPr>
              <a:t>业务上经常存在</a:t>
            </a:r>
            <a:r>
              <a:rPr kumimoji="1" lang="zh-CN" altLang="en-US" dirty="0">
                <a:solidFill>
                  <a:srgbClr val="FF0000"/>
                </a:solidFill>
              </a:rPr>
              <a:t>慢查</a:t>
            </a:r>
            <a:r>
              <a:rPr kumimoji="1" lang="zh-CN" altLang="en-US" dirty="0">
                <a:solidFill>
                  <a:srgbClr val="00B0F0"/>
                </a:solidFill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备库</a:t>
            </a:r>
            <a:r>
              <a:rPr kumimoji="1" lang="zh-CN" altLang="en-US" dirty="0">
                <a:solidFill>
                  <a:srgbClr val="00B0F0"/>
                </a:solidFill>
              </a:rPr>
              <a:t>压力大、实时</a:t>
            </a:r>
            <a:r>
              <a:rPr kumimoji="1" lang="zh-CN" altLang="en-US" dirty="0">
                <a:solidFill>
                  <a:srgbClr val="FF0000"/>
                </a:solidFill>
              </a:rPr>
              <a:t>指标分析</a:t>
            </a:r>
            <a:r>
              <a:rPr kumimoji="1" lang="zh-CN" altLang="en-US" dirty="0">
                <a:solidFill>
                  <a:srgbClr val="00B0F0"/>
                </a:solidFill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全仓</a:t>
            </a:r>
            <a:r>
              <a:rPr kumimoji="1" lang="zh-CN" altLang="en-US" dirty="0">
                <a:solidFill>
                  <a:srgbClr val="00B0F0"/>
                </a:solidFill>
              </a:rPr>
              <a:t>数据统计困难的问题。为解决此类问题，业务开始加强对在线数据平台</a:t>
            </a:r>
            <a:r>
              <a:rPr kumimoji="1" lang="en-US" altLang="zh-CN" dirty="0">
                <a:solidFill>
                  <a:srgbClr val="00B0F0"/>
                </a:solidFill>
              </a:rPr>
              <a:t>metrics</a:t>
            </a:r>
            <a:r>
              <a:rPr kumimoji="1" lang="zh-CN" altLang="en-US" dirty="0">
                <a:solidFill>
                  <a:srgbClr val="00B0F0"/>
                </a:solidFill>
              </a:rPr>
              <a:t>的依赖使用。</a:t>
            </a:r>
          </a:p>
          <a:p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136D39-5F2B-BD47-91F2-519DCB12DB06}"/>
              </a:ext>
            </a:extLst>
          </p:cNvPr>
          <p:cNvSpPr txBox="1"/>
          <p:nvPr/>
        </p:nvSpPr>
        <p:spPr>
          <a:xfrm>
            <a:off x="1411037" y="1566638"/>
            <a:ext cx="98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1.0</a:t>
            </a:r>
            <a:r>
              <a:rPr kumimoji="1" lang="zh-CN" altLang="en-US" dirty="0">
                <a:solidFill>
                  <a:srgbClr val="00B0F0"/>
                </a:solidFill>
              </a:rPr>
              <a:t>版本</a:t>
            </a:r>
          </a:p>
        </p:txBody>
      </p:sp>
      <p:graphicFrame>
        <p:nvGraphicFramePr>
          <p:cNvPr id="8" name="图表 2">
            <a:extLst>
              <a:ext uri="{FF2B5EF4-FFF2-40B4-BE49-F238E27FC236}">
                <a16:creationId xmlns:a16="http://schemas.microsoft.com/office/drawing/2014/main" id="{B93EACD6-9392-5147-BBE9-F8C30168E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190782"/>
              </p:ext>
            </p:extLst>
          </p:nvPr>
        </p:nvGraphicFramePr>
        <p:xfrm>
          <a:off x="381837" y="2250831"/>
          <a:ext cx="3145134" cy="2512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图表 2">
            <a:extLst>
              <a:ext uri="{FF2B5EF4-FFF2-40B4-BE49-F238E27FC236}">
                <a16:creationId xmlns:a16="http://schemas.microsoft.com/office/drawing/2014/main" id="{9A713DEA-62CA-7241-ABF0-93419606F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931558"/>
              </p:ext>
            </p:extLst>
          </p:nvPr>
        </p:nvGraphicFramePr>
        <p:xfrm>
          <a:off x="7602662" y="2148290"/>
          <a:ext cx="4487928" cy="3296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右箭头 10">
            <a:extLst>
              <a:ext uri="{FF2B5EF4-FFF2-40B4-BE49-F238E27FC236}">
                <a16:creationId xmlns:a16="http://schemas.microsoft.com/office/drawing/2014/main" id="{B4D5F653-CDE4-874B-BA77-D3D861E9E6E8}"/>
              </a:ext>
            </a:extLst>
          </p:cNvPr>
          <p:cNvSpPr/>
          <p:nvPr/>
        </p:nvSpPr>
        <p:spPr>
          <a:xfrm>
            <a:off x="4849566" y="3305909"/>
            <a:ext cx="1531911" cy="574260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rgbClr val="00B0F0"/>
                </a:solidFill>
              </a:rPr>
              <a:t>升级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563FDC-8460-8644-962A-9FA40496AFD4}"/>
              </a:ext>
            </a:extLst>
          </p:cNvPr>
          <p:cNvSpPr txBox="1"/>
          <p:nvPr/>
        </p:nvSpPr>
        <p:spPr>
          <a:xfrm>
            <a:off x="4391249" y="4488732"/>
            <a:ext cx="2779361" cy="1611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2.0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版本：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数据加工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熔断降级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虚拟列</a:t>
            </a:r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虚拟表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数据追踪功能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稳定性监控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D59DA8-C222-094B-94B4-8DEE727F9885}"/>
              </a:ext>
            </a:extLst>
          </p:cNvPr>
          <p:cNvSpPr txBox="1"/>
          <p:nvPr/>
        </p:nvSpPr>
        <p:spPr>
          <a:xfrm>
            <a:off x="9379529" y="1596292"/>
            <a:ext cx="98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2.0</a:t>
            </a:r>
            <a:r>
              <a:rPr kumimoji="1" lang="zh-CN" altLang="en-US" dirty="0">
                <a:solidFill>
                  <a:srgbClr val="00B0F0"/>
                </a:solidFill>
              </a:rPr>
              <a:t>版本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45391C-9D6F-B74F-9716-080F211A7F3B}"/>
              </a:ext>
            </a:extLst>
          </p:cNvPr>
          <p:cNvSpPr txBox="1"/>
          <p:nvPr/>
        </p:nvSpPr>
        <p:spPr>
          <a:xfrm>
            <a:off x="4207666" y="1582656"/>
            <a:ext cx="296294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版本：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功能单一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稳定性、灵活差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未区分核心功能</a:t>
            </a:r>
            <a:endParaRPr lang="en-US" altLang="zh-CN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功能强依赖、无降级方案</a:t>
            </a:r>
            <a:endParaRPr lang="en-US" altLang="zh-CN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103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0DB7871B-AAD0-2E47-BD7F-70A583987991}"/>
              </a:ext>
            </a:extLst>
          </p:cNvPr>
          <p:cNvSpPr txBox="1"/>
          <p:nvPr/>
        </p:nvSpPr>
        <p:spPr>
          <a:xfrm>
            <a:off x="6147702" y="1172419"/>
            <a:ext cx="2294791" cy="911064"/>
          </a:xfrm>
          <a:prstGeom prst="rect">
            <a:avLst/>
          </a:prstGeom>
          <a:noFill/>
          <a:ln w="254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C853B4A-2305-D247-AA10-E0006723C7BA}"/>
              </a:ext>
            </a:extLst>
          </p:cNvPr>
          <p:cNvSpPr txBox="1"/>
          <p:nvPr/>
        </p:nvSpPr>
        <p:spPr>
          <a:xfrm>
            <a:off x="489185" y="1174420"/>
            <a:ext cx="2429273" cy="911064"/>
          </a:xfrm>
          <a:prstGeom prst="rect">
            <a:avLst/>
          </a:prstGeom>
          <a:noFill/>
          <a:ln w="254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6C75BF-6F9E-C943-8EB8-816AD872FC52}"/>
              </a:ext>
            </a:extLst>
          </p:cNvPr>
          <p:cNvSpPr txBox="1"/>
          <p:nvPr/>
        </p:nvSpPr>
        <p:spPr>
          <a:xfrm>
            <a:off x="9096587" y="2965431"/>
            <a:ext cx="2251775" cy="2893101"/>
          </a:xfrm>
          <a:prstGeom prst="rect">
            <a:avLst/>
          </a:prstGeom>
          <a:noFill/>
          <a:ln w="25400" cap="flat">
            <a:solidFill>
              <a:srgbClr val="00B0F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72B3393-8F86-5C44-98DF-84F17DC8AFF1}"/>
              </a:ext>
            </a:extLst>
          </p:cNvPr>
          <p:cNvSpPr txBox="1"/>
          <p:nvPr/>
        </p:nvSpPr>
        <p:spPr>
          <a:xfrm>
            <a:off x="6169211" y="2965434"/>
            <a:ext cx="2251775" cy="2893100"/>
          </a:xfrm>
          <a:prstGeom prst="rect">
            <a:avLst/>
          </a:prstGeom>
          <a:noFill/>
          <a:ln w="25400" cap="flat">
            <a:solidFill>
              <a:srgbClr val="00B0F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C61507B-F372-744F-B25D-204BD2BE0824}"/>
              </a:ext>
            </a:extLst>
          </p:cNvPr>
          <p:cNvSpPr txBox="1"/>
          <p:nvPr/>
        </p:nvSpPr>
        <p:spPr>
          <a:xfrm>
            <a:off x="368965" y="3019640"/>
            <a:ext cx="2429273" cy="2893100"/>
          </a:xfrm>
          <a:prstGeom prst="rect">
            <a:avLst/>
          </a:prstGeom>
          <a:noFill/>
          <a:ln w="25400" cap="flat">
            <a:solidFill>
              <a:srgbClr val="00B0F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D0509DD-FAB3-5A45-94D9-6AC477809414}"/>
              </a:ext>
            </a:extLst>
          </p:cNvPr>
          <p:cNvSpPr txBox="1"/>
          <p:nvPr/>
        </p:nvSpPr>
        <p:spPr>
          <a:xfrm>
            <a:off x="3296339" y="2974284"/>
            <a:ext cx="2326694" cy="2884250"/>
          </a:xfrm>
          <a:prstGeom prst="rect">
            <a:avLst/>
          </a:prstGeom>
          <a:noFill/>
          <a:ln w="25400" cap="flat">
            <a:solidFill>
              <a:srgbClr val="00B0F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2681" y="189755"/>
            <a:ext cx="186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Metrics</a:t>
            </a:r>
            <a:r>
              <a:rPr kumimoji="1" lang="zh-CN" altLang="en-US" dirty="0">
                <a:solidFill>
                  <a:schemeClr val="bg1"/>
                </a:solidFill>
              </a:rPr>
              <a:t>能力提升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C04CDA-FC29-CA45-8971-A6B179F1D6A6}"/>
              </a:ext>
            </a:extLst>
          </p:cNvPr>
          <p:cNvSpPr txBox="1"/>
          <p:nvPr/>
        </p:nvSpPr>
        <p:spPr>
          <a:xfrm>
            <a:off x="362534" y="3099758"/>
            <a:ext cx="23811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1400" dirty="0"/>
              <a:t>构建</a:t>
            </a:r>
            <a:r>
              <a:rPr kumimoji="1" lang="en-US" altLang="zh-CN" sz="1400" dirty="0"/>
              <a:t>ADB_UMS_CORE</a:t>
            </a:r>
            <a:r>
              <a:rPr kumimoji="1" lang="zh-CN" altLang="en-US" sz="1400" dirty="0">
                <a:solidFill>
                  <a:srgbClr val="FF0000"/>
                </a:solidFill>
              </a:rPr>
              <a:t>核心库</a:t>
            </a:r>
            <a:r>
              <a:rPr kumimoji="1" lang="zh-CN" altLang="en-US" sz="1400" dirty="0"/>
              <a:t>，与</a:t>
            </a:r>
            <a:r>
              <a:rPr kumimoji="1" lang="en-US" altLang="zh-CN" sz="1400" dirty="0"/>
              <a:t>ADB_UMS</a:t>
            </a:r>
            <a:r>
              <a:rPr kumimoji="1" lang="zh-CN" altLang="en-US" sz="1400" dirty="0"/>
              <a:t>通用库并行使用。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根据业务功能区分优先级，核心业务使用核心</a:t>
            </a:r>
            <a:r>
              <a:rPr kumimoji="1" lang="en-US" altLang="zh-CN" sz="1400" dirty="0"/>
              <a:t>ADB</a:t>
            </a:r>
            <a:r>
              <a:rPr kumimoji="1" lang="zh-CN" altLang="en-US" sz="1400" dirty="0"/>
              <a:t>库，非核心、低优先级功能使用</a:t>
            </a:r>
            <a:r>
              <a:rPr kumimoji="1" lang="en-US" altLang="zh-CN" sz="1400" dirty="0"/>
              <a:t>ADB</a:t>
            </a:r>
            <a:r>
              <a:rPr kumimoji="1" lang="zh-CN" altLang="en-US" sz="1400" dirty="0"/>
              <a:t>通用库。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提升稳定性和能力解耦。</a:t>
            </a:r>
            <a:endParaRPr kumimoji="1" lang="en-US" altLang="zh-CN" sz="1400" dirty="0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D457A177-7BC0-214A-BA30-6FC330CFEB8E}"/>
              </a:ext>
            </a:extLst>
          </p:cNvPr>
          <p:cNvSpPr/>
          <p:nvPr/>
        </p:nvSpPr>
        <p:spPr>
          <a:xfrm>
            <a:off x="117563" y="202455"/>
            <a:ext cx="1540416" cy="377137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C4A658-0B8C-374C-B852-C6826426434F}"/>
              </a:ext>
            </a:extLst>
          </p:cNvPr>
          <p:cNvSpPr txBox="1"/>
          <p:nvPr/>
        </p:nvSpPr>
        <p:spPr>
          <a:xfrm>
            <a:off x="191881" y="20245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数据开发</a:t>
            </a:r>
            <a:r>
              <a:rPr kumimoji="1" lang="en-US" altLang="zh-CN" dirty="0">
                <a:solidFill>
                  <a:schemeClr val="bg1"/>
                </a:solidFill>
              </a:rPr>
              <a:t>-2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6B914A-A81E-B74D-9168-64450A12482A}"/>
              </a:ext>
            </a:extLst>
          </p:cNvPr>
          <p:cNvSpPr/>
          <p:nvPr/>
        </p:nvSpPr>
        <p:spPr>
          <a:xfrm>
            <a:off x="1026398" y="654767"/>
            <a:ext cx="2381198" cy="60879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dirty="0">
              <a:solidFill>
                <a:srgbClr val="00B0F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C4E5D6-2C33-8A45-A08D-E7F7E067A322}"/>
              </a:ext>
            </a:extLst>
          </p:cNvPr>
          <p:cNvSpPr txBox="1"/>
          <p:nvPr/>
        </p:nvSpPr>
        <p:spPr>
          <a:xfrm>
            <a:off x="668618" y="2259665"/>
            <a:ext cx="1665305" cy="533356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多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ADB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库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2B7E9E-A2AC-7241-9DC7-7042C8FBD97F}"/>
              </a:ext>
            </a:extLst>
          </p:cNvPr>
          <p:cNvSpPr txBox="1"/>
          <p:nvPr/>
        </p:nvSpPr>
        <p:spPr>
          <a:xfrm>
            <a:off x="3599780" y="2264461"/>
            <a:ext cx="1665305" cy="533479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数据加工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AC7157-B968-4045-8748-B092C5413E4F}"/>
              </a:ext>
            </a:extLst>
          </p:cNvPr>
          <p:cNvSpPr txBox="1"/>
          <p:nvPr/>
        </p:nvSpPr>
        <p:spPr>
          <a:xfrm>
            <a:off x="6542403" y="2259665"/>
            <a:ext cx="1665305" cy="533479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熔断降级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5AFF55-E3A6-D94F-84A2-3D2D0BDE9A9A}"/>
              </a:ext>
            </a:extLst>
          </p:cNvPr>
          <p:cNvSpPr txBox="1"/>
          <p:nvPr/>
        </p:nvSpPr>
        <p:spPr>
          <a:xfrm>
            <a:off x="9321844" y="2259542"/>
            <a:ext cx="1930681" cy="533479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稳定性保障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002BA13-DCA0-6B47-8E20-6115A246182C}"/>
              </a:ext>
            </a:extLst>
          </p:cNvPr>
          <p:cNvSpPr txBox="1"/>
          <p:nvPr/>
        </p:nvSpPr>
        <p:spPr>
          <a:xfrm>
            <a:off x="3241834" y="2974284"/>
            <a:ext cx="23811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依托</a:t>
            </a:r>
            <a:r>
              <a:rPr kumimoji="1" lang="en-US" altLang="zh-CN" sz="1400" dirty="0"/>
              <a:t>Blink</a:t>
            </a:r>
            <a:r>
              <a:rPr kumimoji="1" lang="zh-CN" altLang="en-US" sz="1400" dirty="0"/>
              <a:t>进行实时宽表加工，并解决数据</a:t>
            </a:r>
            <a:r>
              <a:rPr kumimoji="1" lang="zh-CN" altLang="en-US" sz="1400" dirty="0">
                <a:solidFill>
                  <a:srgbClr val="FF0000"/>
                </a:solidFill>
              </a:rPr>
              <a:t>一致性</a:t>
            </a:r>
            <a:r>
              <a:rPr kumimoji="1" lang="zh-CN" altLang="en-US" sz="1400" dirty="0"/>
              <a:t>问题，将数据加载到</a:t>
            </a:r>
            <a:r>
              <a:rPr kumimoji="1" lang="en-US" altLang="zh-CN" sz="1400" dirty="0"/>
              <a:t>SLS</a:t>
            </a:r>
            <a:r>
              <a:rPr kumimoji="1" lang="zh-CN" altLang="en-US" sz="1400" dirty="0"/>
              <a:t>保序。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精卫</a:t>
            </a:r>
            <a:r>
              <a:rPr kumimoji="1" lang="en-US" altLang="zh-CN" sz="1400" dirty="0"/>
              <a:t>ETL</a:t>
            </a:r>
            <a:r>
              <a:rPr kumimoji="1" lang="zh-CN" altLang="en-US" sz="1400" dirty="0"/>
              <a:t>工具箱加工虚拟列</a:t>
            </a:r>
            <a:r>
              <a:rPr kumimoji="1" lang="zh-CN" altLang="en-US" sz="1400" dirty="0">
                <a:solidFill>
                  <a:srgbClr val="FF0000"/>
                </a:solidFill>
              </a:rPr>
              <a:t>（数据清洗）</a:t>
            </a:r>
            <a:r>
              <a:rPr kumimoji="1" lang="zh-CN" altLang="en-US" sz="1400" dirty="0"/>
              <a:t>，将业务表属性写入虚拟列，解决</a:t>
            </a:r>
            <a:r>
              <a:rPr kumimoji="1" lang="zh-CN" altLang="en-US" sz="1400" dirty="0">
                <a:solidFill>
                  <a:srgbClr val="FF0000"/>
                </a:solidFill>
              </a:rPr>
              <a:t>扩展字段无法</a:t>
            </a:r>
            <a:r>
              <a:rPr kumimoji="1" lang="zh-CN" altLang="en-US" sz="1400" dirty="0"/>
              <a:t>查询问题。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数据加工与业务系统解耦，加工更加灵活。</a:t>
            </a:r>
            <a:endParaRPr kumimoji="1" lang="en-US" altLang="zh-CN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188A6D-6E6A-8C4A-9DC2-1640539CADB2}"/>
              </a:ext>
            </a:extLst>
          </p:cNvPr>
          <p:cNvSpPr txBox="1"/>
          <p:nvPr/>
        </p:nvSpPr>
        <p:spPr>
          <a:xfrm>
            <a:off x="9096586" y="3013165"/>
            <a:ext cx="23811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增加统一调用</a:t>
            </a:r>
            <a:r>
              <a:rPr kumimoji="1" lang="en-US" altLang="zh-CN" sz="1400" dirty="0"/>
              <a:t>metrics</a:t>
            </a:r>
            <a:r>
              <a:rPr kumimoji="1" lang="zh-CN" altLang="en-US" sz="1400" dirty="0"/>
              <a:t>接口和异常埋点，异常时能提前告警。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开发数据追踪工具，依托精卫加载业务库</a:t>
            </a:r>
            <a:r>
              <a:rPr kumimoji="1" lang="en-US" altLang="zh-CN" sz="1400" dirty="0" err="1"/>
              <a:t>binlog</a:t>
            </a:r>
            <a:r>
              <a:rPr kumimoji="1" lang="zh-CN" altLang="en-US" sz="1400" dirty="0"/>
              <a:t>的保序能力，将业务数据的</a:t>
            </a:r>
            <a:r>
              <a:rPr kumimoji="1" lang="en-US" altLang="zh-CN" sz="1400" dirty="0"/>
              <a:t>DML</a:t>
            </a:r>
            <a:r>
              <a:rPr kumimoji="1" lang="zh-CN" altLang="en-US" sz="1400" dirty="0"/>
              <a:t>操作（增删改）过程记录到</a:t>
            </a:r>
            <a:r>
              <a:rPr kumimoji="1" lang="en-US" altLang="zh-CN" sz="1400" dirty="0"/>
              <a:t>SLS</a:t>
            </a:r>
            <a:r>
              <a:rPr kumimoji="1" lang="zh-CN" altLang="en-US" sz="1400" dirty="0"/>
              <a:t>，形成</a:t>
            </a:r>
            <a:r>
              <a:rPr kumimoji="1" lang="zh-CN" altLang="en-US" sz="1400" dirty="0">
                <a:solidFill>
                  <a:srgbClr val="FF0000"/>
                </a:solidFill>
              </a:rPr>
              <a:t>数据流水。</a:t>
            </a:r>
            <a:endParaRPr kumimoji="1"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3635659-FDED-0544-9B0F-0B263EE03503}"/>
              </a:ext>
            </a:extLst>
          </p:cNvPr>
          <p:cNvSpPr txBox="1"/>
          <p:nvPr/>
        </p:nvSpPr>
        <p:spPr>
          <a:xfrm>
            <a:off x="401823" y="1285566"/>
            <a:ext cx="2381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解决</a:t>
            </a:r>
            <a:r>
              <a:rPr kumimoji="1" lang="en-US" altLang="zh-CN" sz="1400" dirty="0"/>
              <a:t>ADB</a:t>
            </a:r>
            <a:r>
              <a:rPr kumimoji="1" lang="zh-CN" altLang="en-US" sz="1400" dirty="0"/>
              <a:t>库异常奔溃，导致所有业务功能无法使用问题。</a:t>
            </a:r>
            <a:endParaRPr kumimoji="1" lang="en-US" altLang="zh-CN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ACDE4E3-9B1D-6340-947B-8DF95D936C5F}"/>
              </a:ext>
            </a:extLst>
          </p:cNvPr>
          <p:cNvSpPr txBox="1"/>
          <p:nvPr/>
        </p:nvSpPr>
        <p:spPr>
          <a:xfrm>
            <a:off x="3296339" y="1258619"/>
            <a:ext cx="2381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多表关联性能差、业务数据扩展字段无法当查询条件、解析困难。</a:t>
            </a:r>
            <a:endParaRPr kumimoji="1" lang="en-US" altLang="zh-CN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319568A-8F0C-8242-950D-C6377FDEC23E}"/>
              </a:ext>
            </a:extLst>
          </p:cNvPr>
          <p:cNvSpPr txBox="1"/>
          <p:nvPr/>
        </p:nvSpPr>
        <p:spPr>
          <a:xfrm>
            <a:off x="6184457" y="2979435"/>
            <a:ext cx="2381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开发自动降级切面，当</a:t>
            </a:r>
            <a:r>
              <a:rPr kumimoji="1" lang="en-US" altLang="zh-CN" sz="1400" dirty="0"/>
              <a:t>ADB</a:t>
            </a:r>
            <a:r>
              <a:rPr kumimoji="1" lang="zh-CN" altLang="en-US" sz="1400" dirty="0"/>
              <a:t>或数据平台异常，自动降级</a:t>
            </a:r>
            <a:r>
              <a:rPr kumimoji="1" lang="en-US" altLang="zh-CN" sz="1400" dirty="0"/>
              <a:t>DB</a:t>
            </a:r>
            <a:r>
              <a:rPr kumimoji="1" lang="zh-CN" altLang="en-US" sz="1400" dirty="0"/>
              <a:t>查询，对</a:t>
            </a:r>
            <a:r>
              <a:rPr kumimoji="1" lang="zh-CN" altLang="en-US" sz="1400" dirty="0">
                <a:solidFill>
                  <a:srgbClr val="FF0000"/>
                </a:solidFill>
              </a:rPr>
              <a:t>业务无感</a:t>
            </a:r>
            <a:r>
              <a:rPr kumimoji="1" lang="zh-CN" altLang="en-US" sz="1400" dirty="0"/>
              <a:t>。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手动降级：降级策略（备库）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sz="1400" dirty="0"/>
              <a:t>自动降级：成功率、超时熔断</a:t>
            </a:r>
            <a:endParaRPr kumimoji="1" lang="en-US" altLang="zh-CN" sz="1400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sz="1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FD1C417-A5F3-E64F-AEAF-9FA8CECA8D03}"/>
              </a:ext>
            </a:extLst>
          </p:cNvPr>
          <p:cNvSpPr txBox="1"/>
          <p:nvPr/>
        </p:nvSpPr>
        <p:spPr>
          <a:xfrm>
            <a:off x="6089235" y="1265406"/>
            <a:ext cx="2381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当</a:t>
            </a:r>
            <a:r>
              <a:rPr kumimoji="1" lang="en-US" altLang="zh-CN" sz="1400" dirty="0"/>
              <a:t>ADB</a:t>
            </a:r>
            <a:r>
              <a:rPr kumimoji="1" lang="zh-CN" altLang="en-US" sz="1400" dirty="0"/>
              <a:t>异常时无法降级到</a:t>
            </a:r>
            <a:r>
              <a:rPr kumimoji="1" lang="en-US" altLang="zh-CN" sz="1400" dirty="0"/>
              <a:t>DB</a:t>
            </a:r>
            <a:r>
              <a:rPr kumimoji="1" lang="zh-CN" altLang="en-US" sz="1400" dirty="0"/>
              <a:t>查询，影响功能，对业务体验不友好。</a:t>
            </a:r>
            <a:endParaRPr kumimoji="1" lang="en-US" altLang="zh-CN" sz="1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586CBDC-9AAC-EE4D-8224-0F3A3FCAB190}"/>
              </a:ext>
            </a:extLst>
          </p:cNvPr>
          <p:cNvSpPr txBox="1"/>
          <p:nvPr/>
        </p:nvSpPr>
        <p:spPr>
          <a:xfrm>
            <a:off x="3332326" y="1172419"/>
            <a:ext cx="2294791" cy="911064"/>
          </a:xfrm>
          <a:prstGeom prst="rect">
            <a:avLst/>
          </a:prstGeom>
          <a:noFill/>
          <a:ln w="254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1C75EB7-06A9-164C-B3BE-AE55EAC4BD08}"/>
              </a:ext>
            </a:extLst>
          </p:cNvPr>
          <p:cNvSpPr txBox="1"/>
          <p:nvPr/>
        </p:nvSpPr>
        <p:spPr>
          <a:xfrm>
            <a:off x="887771" y="675808"/>
            <a:ext cx="4297214" cy="37959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dirty="0"/>
              <a:t>数据开发过程中的问题解决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237D930-470C-A74F-A2FE-86AC36423B26}"/>
              </a:ext>
            </a:extLst>
          </p:cNvPr>
          <p:cNvSpPr txBox="1"/>
          <p:nvPr/>
        </p:nvSpPr>
        <p:spPr>
          <a:xfrm>
            <a:off x="9155053" y="1192579"/>
            <a:ext cx="2294791" cy="911064"/>
          </a:xfrm>
          <a:prstGeom prst="rect">
            <a:avLst/>
          </a:prstGeom>
          <a:noFill/>
          <a:ln w="254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0085A8A-EAC4-B847-A10D-B7A049107EC3}"/>
              </a:ext>
            </a:extLst>
          </p:cNvPr>
          <p:cNvSpPr txBox="1"/>
          <p:nvPr/>
        </p:nvSpPr>
        <p:spPr>
          <a:xfrm>
            <a:off x="9096586" y="1285566"/>
            <a:ext cx="238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系统稳定性差、异常发现不及时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8943255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 171">
            <a:extLst>
              <a:ext uri="{FF2B5EF4-FFF2-40B4-BE49-F238E27FC236}">
                <a16:creationId xmlns:a16="http://schemas.microsoft.com/office/drawing/2014/main" id="{380CE057-70A0-4D4C-917F-B21E3847EF34}"/>
              </a:ext>
            </a:extLst>
          </p:cNvPr>
          <p:cNvSpPr txBox="1"/>
          <p:nvPr/>
        </p:nvSpPr>
        <p:spPr>
          <a:xfrm>
            <a:off x="6317227" y="3611543"/>
            <a:ext cx="5789888" cy="28769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endParaRPr kumimoji="1" lang="en-US" altLang="zh-CN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7401A34-923F-3C42-9EE0-F74D7FC08207}"/>
              </a:ext>
            </a:extLst>
          </p:cNvPr>
          <p:cNvSpPr txBox="1"/>
          <p:nvPr/>
        </p:nvSpPr>
        <p:spPr>
          <a:xfrm>
            <a:off x="1434835" y="4769495"/>
            <a:ext cx="3975445" cy="1091666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70BB743-1BC5-6542-84CF-27A40E44E4B9}"/>
              </a:ext>
            </a:extLst>
          </p:cNvPr>
          <p:cNvSpPr txBox="1"/>
          <p:nvPr/>
        </p:nvSpPr>
        <p:spPr>
          <a:xfrm>
            <a:off x="2789419" y="1334134"/>
            <a:ext cx="2620849" cy="2694364"/>
          </a:xfrm>
          <a:prstGeom prst="rect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8456253-B0B8-D14D-AF7A-3DAFE2557197}"/>
              </a:ext>
            </a:extLst>
          </p:cNvPr>
          <p:cNvSpPr txBox="1"/>
          <p:nvPr/>
        </p:nvSpPr>
        <p:spPr>
          <a:xfrm>
            <a:off x="2942083" y="1409916"/>
            <a:ext cx="1075567" cy="24773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117476" y="127637"/>
            <a:ext cx="1248337" cy="392653"/>
          </a:xfrm>
          <a:custGeom>
            <a:avLst/>
            <a:gdLst/>
            <a:ahLst/>
            <a:cxnLst/>
            <a:rect l="0" t="0" r="0" b="0"/>
            <a:pathLst>
              <a:path w="1103322" h="233920">
                <a:moveTo>
                  <a:pt x="31189" y="0"/>
                </a:moveTo>
                <a:lnTo>
                  <a:pt x="1072132" y="0"/>
                </a:lnTo>
                <a:cubicBezTo>
                  <a:pt x="1089361" y="0"/>
                  <a:pt x="1103322" y="13964"/>
                  <a:pt x="1103322" y="31189"/>
                </a:cubicBezTo>
                <a:lnTo>
                  <a:pt x="1103322" y="202731"/>
                </a:lnTo>
                <a:cubicBezTo>
                  <a:pt x="1103322" y="219956"/>
                  <a:pt x="1089361" y="233920"/>
                  <a:pt x="1072132" y="233920"/>
                </a:cubicBezTo>
                <a:lnTo>
                  <a:pt x="31189" y="233920"/>
                </a:lnTo>
                <a:cubicBezTo>
                  <a:pt x="13964" y="233920"/>
                  <a:pt x="0" y="219956"/>
                  <a:pt x="0" y="202731"/>
                </a:cubicBezTo>
                <a:lnTo>
                  <a:pt x="0" y="31189"/>
                </a:lnTo>
                <a:cubicBezTo>
                  <a:pt x="0" y="13964"/>
                  <a:pt x="13964" y="0"/>
                  <a:pt x="31189" y="0"/>
                </a:cubicBezTo>
                <a:close/>
              </a:path>
            </a:pathLst>
          </a:custGeom>
          <a:solidFill>
            <a:srgbClr val="00B0F0"/>
          </a:solidFill>
          <a:ln w="7600" cap="flat">
            <a:solidFill>
              <a:srgbClr val="FCD9BA"/>
            </a:solidFill>
            <a:bevel/>
          </a:ln>
        </p:spPr>
        <p:txBody>
          <a:bodyPr anchor="t"/>
          <a:lstStyle/>
          <a:p>
            <a:pPr algn="dist"/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006" y="1800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数据应用</a:t>
            </a:r>
          </a:p>
        </p:txBody>
      </p:sp>
      <p:sp>
        <p:nvSpPr>
          <p:cNvPr id="74" name="圆柱体 73">
            <a:extLst>
              <a:ext uri="{FF2B5EF4-FFF2-40B4-BE49-F238E27FC236}">
                <a16:creationId xmlns:a16="http://schemas.microsoft.com/office/drawing/2014/main" id="{91393A0B-96D4-C14C-AB3A-DAB83DEFD871}"/>
              </a:ext>
            </a:extLst>
          </p:cNvPr>
          <p:cNvSpPr/>
          <p:nvPr/>
        </p:nvSpPr>
        <p:spPr>
          <a:xfrm>
            <a:off x="1951481" y="4850676"/>
            <a:ext cx="1107996" cy="392653"/>
          </a:xfrm>
          <a:prstGeom prst="can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ADB_UMS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1B773EB-EA5A-8B49-B400-03ABF7580AA2}"/>
              </a:ext>
            </a:extLst>
          </p:cNvPr>
          <p:cNvSpPr txBox="1"/>
          <p:nvPr/>
        </p:nvSpPr>
        <p:spPr>
          <a:xfrm>
            <a:off x="4949702" y="3996779"/>
            <a:ext cx="460582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维度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4618DB00-BD31-F545-ACB2-5CC092962B8C}"/>
              </a:ext>
            </a:extLst>
          </p:cNvPr>
          <p:cNvCxnSpPr>
            <a:cxnSpLocks/>
          </p:cNvCxnSpPr>
          <p:nvPr/>
        </p:nvCxnSpPr>
        <p:spPr>
          <a:xfrm flipV="1">
            <a:off x="3496141" y="4016007"/>
            <a:ext cx="0" cy="245019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10BB1591-F4A2-0B43-812B-7181FA16451B}"/>
              </a:ext>
            </a:extLst>
          </p:cNvPr>
          <p:cNvSpPr txBox="1"/>
          <p:nvPr/>
        </p:nvSpPr>
        <p:spPr>
          <a:xfrm>
            <a:off x="3042435" y="3985406"/>
            <a:ext cx="460582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指标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9E2EC20-0F63-F04B-87B6-322E8F354F9F}"/>
              </a:ext>
            </a:extLst>
          </p:cNvPr>
          <p:cNvSpPr/>
          <p:nvPr/>
        </p:nvSpPr>
        <p:spPr>
          <a:xfrm>
            <a:off x="2961677" y="1430259"/>
            <a:ext cx="995125" cy="307326"/>
          </a:xfrm>
          <a:prstGeom prst="rect">
            <a:avLst/>
          </a:prstGeom>
          <a:noFill/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sym typeface="Microsoft YaHei"/>
              </a:rPr>
              <a:t>报表指标</a:t>
            </a:r>
          </a:p>
        </p:txBody>
      </p: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ADD7CE7D-D645-1843-8E80-69365A850CA4}"/>
              </a:ext>
            </a:extLst>
          </p:cNvPr>
          <p:cNvCxnSpPr>
            <a:cxnSpLocks/>
          </p:cNvCxnSpPr>
          <p:nvPr/>
        </p:nvCxnSpPr>
        <p:spPr>
          <a:xfrm flipV="1">
            <a:off x="4870540" y="4028498"/>
            <a:ext cx="0" cy="245019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080682FA-05DA-6D47-86E1-71510DB822C1}"/>
              </a:ext>
            </a:extLst>
          </p:cNvPr>
          <p:cNvSpPr/>
          <p:nvPr/>
        </p:nvSpPr>
        <p:spPr>
          <a:xfrm>
            <a:off x="1440324" y="781170"/>
            <a:ext cx="3963816" cy="3883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endParaRPr kumimoji="1" lang="zh-CN" altLang="en-US" sz="14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EDDF063-3945-F54F-9E40-4F26CA512B0C}"/>
              </a:ext>
            </a:extLst>
          </p:cNvPr>
          <p:cNvSpPr txBox="1"/>
          <p:nvPr/>
        </p:nvSpPr>
        <p:spPr>
          <a:xfrm>
            <a:off x="1434831" y="6150002"/>
            <a:ext cx="3975445" cy="580361"/>
          </a:xfrm>
          <a:prstGeom prst="rect">
            <a:avLst/>
          </a:prstGeom>
          <a:noFill/>
          <a:ln w="12700" cap="flat">
            <a:solidFill>
              <a:srgbClr val="00B0F0"/>
            </a:solidFill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E48DCCA-F35B-E142-844B-5A384536C8D1}"/>
              </a:ext>
            </a:extLst>
          </p:cNvPr>
          <p:cNvSpPr txBox="1"/>
          <p:nvPr/>
        </p:nvSpPr>
        <p:spPr>
          <a:xfrm>
            <a:off x="619385" y="6235379"/>
            <a:ext cx="820939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源数据</a:t>
            </a:r>
          </a:p>
        </p:txBody>
      </p:sp>
      <p:sp>
        <p:nvSpPr>
          <p:cNvPr id="54" name="圆柱体 53">
            <a:extLst>
              <a:ext uri="{FF2B5EF4-FFF2-40B4-BE49-F238E27FC236}">
                <a16:creationId xmlns:a16="http://schemas.microsoft.com/office/drawing/2014/main" id="{84AE0507-865C-F343-9D07-D9F330B1AEA9}"/>
              </a:ext>
            </a:extLst>
          </p:cNvPr>
          <p:cNvSpPr/>
          <p:nvPr/>
        </p:nvSpPr>
        <p:spPr>
          <a:xfrm>
            <a:off x="1897996" y="6252210"/>
            <a:ext cx="859730" cy="393674"/>
          </a:xfrm>
          <a:prstGeom prst="can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UMS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库</a:t>
            </a:r>
          </a:p>
        </p:txBody>
      </p:sp>
      <p:sp>
        <p:nvSpPr>
          <p:cNvPr id="56" name="圆柱体 55">
            <a:extLst>
              <a:ext uri="{FF2B5EF4-FFF2-40B4-BE49-F238E27FC236}">
                <a16:creationId xmlns:a16="http://schemas.microsoft.com/office/drawing/2014/main" id="{7C7B30D2-5445-F843-8EEA-09CCBF2B469B}"/>
              </a:ext>
            </a:extLst>
          </p:cNvPr>
          <p:cNvSpPr/>
          <p:nvPr/>
        </p:nvSpPr>
        <p:spPr>
          <a:xfrm>
            <a:off x="3135734" y="6254091"/>
            <a:ext cx="859730" cy="393674"/>
          </a:xfrm>
          <a:prstGeom prst="can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WMS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库</a:t>
            </a:r>
          </a:p>
        </p:txBody>
      </p:sp>
      <p:sp>
        <p:nvSpPr>
          <p:cNvPr id="57" name="圆柱体 56">
            <a:extLst>
              <a:ext uri="{FF2B5EF4-FFF2-40B4-BE49-F238E27FC236}">
                <a16:creationId xmlns:a16="http://schemas.microsoft.com/office/drawing/2014/main" id="{7136BF3E-4BF9-B644-A90E-62098B829A8F}"/>
              </a:ext>
            </a:extLst>
          </p:cNvPr>
          <p:cNvSpPr/>
          <p:nvPr/>
        </p:nvSpPr>
        <p:spPr>
          <a:xfrm>
            <a:off x="4409014" y="6230942"/>
            <a:ext cx="859730" cy="393674"/>
          </a:xfrm>
          <a:prstGeom prst="can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其他库</a:t>
            </a: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3F4508D4-DDD4-C64E-BFD1-2943E5C2F136}"/>
              </a:ext>
            </a:extLst>
          </p:cNvPr>
          <p:cNvCxnSpPr>
            <a:cxnSpLocks/>
          </p:cNvCxnSpPr>
          <p:nvPr/>
        </p:nvCxnSpPr>
        <p:spPr>
          <a:xfrm flipV="1">
            <a:off x="3201104" y="5915603"/>
            <a:ext cx="0" cy="1835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圆柱体 62">
            <a:extLst>
              <a:ext uri="{FF2B5EF4-FFF2-40B4-BE49-F238E27FC236}">
                <a16:creationId xmlns:a16="http://schemas.microsoft.com/office/drawing/2014/main" id="{1E1B1CE9-30E7-7140-A1E8-151B4361C3E1}"/>
              </a:ext>
            </a:extLst>
          </p:cNvPr>
          <p:cNvSpPr/>
          <p:nvPr/>
        </p:nvSpPr>
        <p:spPr>
          <a:xfrm>
            <a:off x="3464925" y="4827465"/>
            <a:ext cx="1299608" cy="434697"/>
          </a:xfrm>
          <a:prstGeom prst="can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0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ADB_UMS_CORE</a:t>
            </a:r>
            <a:endParaRPr kumimoji="1" lang="zh-CN" altLang="en-US" sz="10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F4CB688-9B93-D045-8472-2C960E7793CA}"/>
              </a:ext>
            </a:extLst>
          </p:cNvPr>
          <p:cNvSpPr/>
          <p:nvPr/>
        </p:nvSpPr>
        <p:spPr>
          <a:xfrm>
            <a:off x="1605066" y="5357294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虚拟列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1875813-ED09-2940-A465-7A5DEA495084}"/>
              </a:ext>
            </a:extLst>
          </p:cNvPr>
          <p:cNvSpPr/>
          <p:nvPr/>
        </p:nvSpPr>
        <p:spPr>
          <a:xfrm>
            <a:off x="2814846" y="5367748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虚拟表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ACC95BB-A10A-FD4A-BD44-69C565A0A1BF}"/>
              </a:ext>
            </a:extLst>
          </p:cNvPr>
          <p:cNvSpPr/>
          <p:nvPr/>
        </p:nvSpPr>
        <p:spPr>
          <a:xfrm>
            <a:off x="4178572" y="5357294"/>
            <a:ext cx="1039310" cy="307326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数据流水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E4CCE56-B23F-6B47-ABFB-CF640FB86073}"/>
              </a:ext>
            </a:extLst>
          </p:cNvPr>
          <p:cNvSpPr txBox="1"/>
          <p:nvPr/>
        </p:nvSpPr>
        <p:spPr>
          <a:xfrm>
            <a:off x="503638" y="5037719"/>
            <a:ext cx="820939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数据处理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B9B14AA-CBC9-8D45-B1B3-8AAE8A452406}"/>
              </a:ext>
            </a:extLst>
          </p:cNvPr>
          <p:cNvSpPr txBox="1"/>
          <p:nvPr/>
        </p:nvSpPr>
        <p:spPr>
          <a:xfrm>
            <a:off x="3310622" y="5843354"/>
            <a:ext cx="764241" cy="2718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数据采集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7F8DD3F-FFB9-F74A-8E76-7D620A779840}"/>
              </a:ext>
            </a:extLst>
          </p:cNvPr>
          <p:cNvSpPr txBox="1"/>
          <p:nvPr/>
        </p:nvSpPr>
        <p:spPr>
          <a:xfrm>
            <a:off x="480487" y="2663347"/>
            <a:ext cx="820939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数据应用</a:t>
            </a:r>
          </a:p>
        </p:txBody>
      </p:sp>
      <p:sp>
        <p:nvSpPr>
          <p:cNvPr id="4" name="任意形状 3">
            <a:extLst>
              <a:ext uri="{FF2B5EF4-FFF2-40B4-BE49-F238E27FC236}">
                <a16:creationId xmlns:a16="http://schemas.microsoft.com/office/drawing/2014/main" id="{F1019DB5-3EF7-D84B-95E2-567DA4AE99E7}"/>
              </a:ext>
            </a:extLst>
          </p:cNvPr>
          <p:cNvSpPr/>
          <p:nvPr/>
        </p:nvSpPr>
        <p:spPr>
          <a:xfrm>
            <a:off x="2743786" y="5162306"/>
            <a:ext cx="752355" cy="162046"/>
          </a:xfrm>
          <a:custGeom>
            <a:avLst/>
            <a:gdLst>
              <a:gd name="connsiteX0" fmla="*/ 0 w 752355"/>
              <a:gd name="connsiteY0" fmla="*/ 0 h 162046"/>
              <a:gd name="connsiteX1" fmla="*/ 81023 w 752355"/>
              <a:gd name="connsiteY1" fmla="*/ 11575 h 162046"/>
              <a:gd name="connsiteX2" fmla="*/ 115747 w 752355"/>
              <a:gd name="connsiteY2" fmla="*/ 23149 h 162046"/>
              <a:gd name="connsiteX3" fmla="*/ 185195 w 752355"/>
              <a:gd name="connsiteY3" fmla="*/ 34724 h 162046"/>
              <a:gd name="connsiteX4" fmla="*/ 254643 w 752355"/>
              <a:gd name="connsiteY4" fmla="*/ 57873 h 162046"/>
              <a:gd name="connsiteX5" fmla="*/ 277793 w 752355"/>
              <a:gd name="connsiteY5" fmla="*/ 81023 h 162046"/>
              <a:gd name="connsiteX6" fmla="*/ 659757 w 752355"/>
              <a:gd name="connsiteY6" fmla="*/ 115747 h 162046"/>
              <a:gd name="connsiteX7" fmla="*/ 729206 w 752355"/>
              <a:gd name="connsiteY7" fmla="*/ 138896 h 162046"/>
              <a:gd name="connsiteX8" fmla="*/ 752355 w 752355"/>
              <a:gd name="connsiteY8" fmla="*/ 162046 h 16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2355" h="162046">
                <a:moveTo>
                  <a:pt x="0" y="0"/>
                </a:moveTo>
                <a:cubicBezTo>
                  <a:pt x="27008" y="3858"/>
                  <a:pt x="54271" y="6225"/>
                  <a:pt x="81023" y="11575"/>
                </a:cubicBezTo>
                <a:cubicBezTo>
                  <a:pt x="92987" y="13968"/>
                  <a:pt x="103837" y="20502"/>
                  <a:pt x="115747" y="23149"/>
                </a:cubicBezTo>
                <a:cubicBezTo>
                  <a:pt x="138657" y="28240"/>
                  <a:pt x="162427" y="29032"/>
                  <a:pt x="185195" y="34724"/>
                </a:cubicBezTo>
                <a:cubicBezTo>
                  <a:pt x="208868" y="40642"/>
                  <a:pt x="254643" y="57873"/>
                  <a:pt x="254643" y="57873"/>
                </a:cubicBezTo>
                <a:cubicBezTo>
                  <a:pt x="262360" y="65590"/>
                  <a:pt x="269271" y="74206"/>
                  <a:pt x="277793" y="81023"/>
                </a:cubicBezTo>
                <a:cubicBezTo>
                  <a:pt x="386079" y="167652"/>
                  <a:pt x="488416" y="110035"/>
                  <a:pt x="659757" y="115747"/>
                </a:cubicBezTo>
                <a:cubicBezTo>
                  <a:pt x="682907" y="123463"/>
                  <a:pt x="711952" y="121641"/>
                  <a:pt x="729206" y="138896"/>
                </a:cubicBezTo>
                <a:lnTo>
                  <a:pt x="752355" y="162046"/>
                </a:lnTo>
              </a:path>
            </a:pathLst>
          </a:custGeom>
          <a:noFill/>
          <a:ln w="12700">
            <a:miter lim="400000"/>
          </a:ln>
        </p:spPr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3A6AB59-47A5-204D-9243-F63AAE5B59A5}"/>
              </a:ext>
            </a:extLst>
          </p:cNvPr>
          <p:cNvSpPr txBox="1"/>
          <p:nvPr/>
        </p:nvSpPr>
        <p:spPr>
          <a:xfrm>
            <a:off x="4256140" y="1426109"/>
            <a:ext cx="1075566" cy="24882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16E21B0-8CAE-4A4A-9F6E-12E15E2DB193}"/>
              </a:ext>
            </a:extLst>
          </p:cNvPr>
          <p:cNvSpPr/>
          <p:nvPr/>
        </p:nvSpPr>
        <p:spPr>
          <a:xfrm>
            <a:off x="4309876" y="1446450"/>
            <a:ext cx="975529" cy="311127"/>
          </a:xfrm>
          <a:prstGeom prst="rect">
            <a:avLst/>
          </a:prstGeom>
          <a:noFill/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sym typeface="Microsoft YaHei"/>
              </a:rPr>
              <a:t>指标维度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368771D-A77E-B047-9B63-0D70EB993594}"/>
              </a:ext>
            </a:extLst>
          </p:cNvPr>
          <p:cNvSpPr txBox="1"/>
          <p:nvPr/>
        </p:nvSpPr>
        <p:spPr>
          <a:xfrm>
            <a:off x="1488384" y="1393655"/>
            <a:ext cx="1107996" cy="263484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prstDash val="sysDash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A0E9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CD1F9DF-CFDF-F84B-89FC-E4739F70DD9E}"/>
              </a:ext>
            </a:extLst>
          </p:cNvPr>
          <p:cNvSpPr/>
          <p:nvPr/>
        </p:nvSpPr>
        <p:spPr>
          <a:xfrm>
            <a:off x="1560361" y="1437147"/>
            <a:ext cx="995125" cy="307326"/>
          </a:xfrm>
          <a:prstGeom prst="rect">
            <a:avLst/>
          </a:prstGeom>
          <a:noFill/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sym typeface="Microsoft YaHei"/>
              </a:rPr>
              <a:t>业务能力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70C38C1-4DC0-8747-B048-E2CF27C4FEE9}"/>
              </a:ext>
            </a:extLst>
          </p:cNvPr>
          <p:cNvSpPr/>
          <p:nvPr/>
        </p:nvSpPr>
        <p:spPr>
          <a:xfrm>
            <a:off x="2942083" y="4303337"/>
            <a:ext cx="2389607" cy="257360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6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Metrics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平台</a:t>
            </a:r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ECFAA590-90EB-AF4C-B49C-212252B45924}"/>
              </a:ext>
            </a:extLst>
          </p:cNvPr>
          <p:cNvCxnSpPr>
            <a:cxnSpLocks/>
          </p:cNvCxnSpPr>
          <p:nvPr/>
        </p:nvCxnSpPr>
        <p:spPr>
          <a:xfrm flipV="1">
            <a:off x="4185831" y="4569368"/>
            <a:ext cx="0" cy="1835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47A9FE4C-445D-8942-818A-34633481FE7C}"/>
              </a:ext>
            </a:extLst>
          </p:cNvPr>
          <p:cNvSpPr/>
          <p:nvPr/>
        </p:nvSpPr>
        <p:spPr>
          <a:xfrm>
            <a:off x="1434835" y="4304489"/>
            <a:ext cx="1161541" cy="250123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6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业务系统</a:t>
            </a: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AADC1FE-77AE-5B46-8582-CFE9B01D8D91}"/>
              </a:ext>
            </a:extLst>
          </p:cNvPr>
          <p:cNvCxnSpPr>
            <a:cxnSpLocks/>
          </p:cNvCxnSpPr>
          <p:nvPr/>
        </p:nvCxnSpPr>
        <p:spPr>
          <a:xfrm flipV="1">
            <a:off x="2011720" y="4571297"/>
            <a:ext cx="0" cy="1835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937936D2-A370-1144-8F7E-03E6C593A458}"/>
              </a:ext>
            </a:extLst>
          </p:cNvPr>
          <p:cNvSpPr txBox="1"/>
          <p:nvPr/>
        </p:nvSpPr>
        <p:spPr>
          <a:xfrm>
            <a:off x="1595750" y="3985878"/>
            <a:ext cx="460582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能力</a:t>
            </a: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2882CDD-864C-404B-9C9F-4A90569C2F35}"/>
              </a:ext>
            </a:extLst>
          </p:cNvPr>
          <p:cNvCxnSpPr>
            <a:cxnSpLocks/>
          </p:cNvCxnSpPr>
          <p:nvPr/>
        </p:nvCxnSpPr>
        <p:spPr>
          <a:xfrm flipV="1">
            <a:off x="2083097" y="4052369"/>
            <a:ext cx="0" cy="183586"/>
          </a:xfrm>
          <a:prstGeom prst="straightConnector1">
            <a:avLst/>
          </a:prstGeom>
          <a:noFill/>
          <a:ln w="12700" cap="flat">
            <a:solidFill>
              <a:srgbClr val="00B0F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0C9C720D-2DA8-4C42-B848-C34F9D38B2B8}"/>
              </a:ext>
            </a:extLst>
          </p:cNvPr>
          <p:cNvSpPr/>
          <p:nvPr/>
        </p:nvSpPr>
        <p:spPr>
          <a:xfrm>
            <a:off x="3045677" y="3508820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…..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85A61C2-4D0B-9340-95F4-D16FEBB81455}"/>
              </a:ext>
            </a:extLst>
          </p:cNvPr>
          <p:cNvSpPr/>
          <p:nvPr/>
        </p:nvSpPr>
        <p:spPr>
          <a:xfrm>
            <a:off x="4356176" y="3498544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…..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72449E95-9DD5-3342-B92D-E1467CB8350E}"/>
              </a:ext>
            </a:extLst>
          </p:cNvPr>
          <p:cNvSpPr/>
          <p:nvPr/>
        </p:nvSpPr>
        <p:spPr>
          <a:xfrm>
            <a:off x="3045677" y="3079979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8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仓生产完成率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96D0529-239D-A34A-919E-FA237E67243E}"/>
              </a:ext>
            </a:extLst>
          </p:cNvPr>
          <p:cNvSpPr/>
          <p:nvPr/>
        </p:nvSpPr>
        <p:spPr>
          <a:xfrm>
            <a:off x="3042435" y="2653889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0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单量达成率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BA8B916-AF74-1840-A189-6A002F737841}"/>
              </a:ext>
            </a:extLst>
          </p:cNvPr>
          <p:cNvSpPr/>
          <p:nvPr/>
        </p:nvSpPr>
        <p:spPr>
          <a:xfrm>
            <a:off x="3059477" y="2225048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0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应履约单量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F42906A-E72A-B74D-88E9-C307147684BD}"/>
              </a:ext>
            </a:extLst>
          </p:cNvPr>
          <p:cNvSpPr/>
          <p:nvPr/>
        </p:nvSpPr>
        <p:spPr>
          <a:xfrm>
            <a:off x="3042435" y="1784842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0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当日下单量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B8B6621-766B-DB4C-8CF0-5113F994058F}"/>
              </a:ext>
            </a:extLst>
          </p:cNvPr>
          <p:cNvSpPr/>
          <p:nvPr/>
        </p:nvSpPr>
        <p:spPr>
          <a:xfrm>
            <a:off x="4356176" y="3082282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配送城市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07367AA-4979-C64C-83D5-810E75B07091}"/>
              </a:ext>
            </a:extLst>
          </p:cNvPr>
          <p:cNvSpPr/>
          <p:nvPr/>
        </p:nvSpPr>
        <p:spPr>
          <a:xfrm>
            <a:off x="4363354" y="2653889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承运商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9467772-44B6-014A-B39E-9E9578724336}"/>
              </a:ext>
            </a:extLst>
          </p:cNvPr>
          <p:cNvSpPr/>
          <p:nvPr/>
        </p:nvSpPr>
        <p:spPr>
          <a:xfrm>
            <a:off x="4356176" y="2225127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子公司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4EB401C-7CFB-ED41-9D02-CB19F651243B}"/>
              </a:ext>
            </a:extLst>
          </p:cNvPr>
          <p:cNvSpPr/>
          <p:nvPr/>
        </p:nvSpPr>
        <p:spPr>
          <a:xfrm>
            <a:off x="4356175" y="1785940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仓维度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5452923-57F0-BE42-8D7F-319E77D25711}"/>
              </a:ext>
            </a:extLst>
          </p:cNvPr>
          <p:cNvSpPr/>
          <p:nvPr/>
        </p:nvSpPr>
        <p:spPr>
          <a:xfrm>
            <a:off x="1597361" y="3508820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稳定性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28D44DA-35D0-C14B-A056-A7D2730A505C}"/>
              </a:ext>
            </a:extLst>
          </p:cNvPr>
          <p:cNvSpPr/>
          <p:nvPr/>
        </p:nvSpPr>
        <p:spPr>
          <a:xfrm>
            <a:off x="1587792" y="3096192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有效仓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01B9510-0ECF-7346-A3EF-22B0D15532BC}"/>
              </a:ext>
            </a:extLst>
          </p:cNvPr>
          <p:cNvSpPr/>
          <p:nvPr/>
        </p:nvSpPr>
        <p:spPr>
          <a:xfrm>
            <a:off x="1586991" y="2651827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查询导出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DC72023-9348-0D4A-B8FF-E23E0536E3B1}"/>
              </a:ext>
            </a:extLst>
          </p:cNvPr>
          <p:cNvSpPr/>
          <p:nvPr/>
        </p:nvSpPr>
        <p:spPr>
          <a:xfrm>
            <a:off x="1597361" y="2211410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异常监控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584BCC4-50D6-E34A-B096-222A489314BD}"/>
              </a:ext>
            </a:extLst>
          </p:cNvPr>
          <p:cNvSpPr/>
          <p:nvPr/>
        </p:nvSpPr>
        <p:spPr>
          <a:xfrm>
            <a:off x="1586991" y="1784841"/>
            <a:ext cx="901398" cy="348921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熔断降级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8BC03195-329E-0A43-BE81-7612759D0002}"/>
              </a:ext>
            </a:extLst>
          </p:cNvPr>
          <p:cNvSpPr txBox="1"/>
          <p:nvPr/>
        </p:nvSpPr>
        <p:spPr>
          <a:xfrm>
            <a:off x="480486" y="824234"/>
            <a:ext cx="820939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业务场景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0571E7D3-02DF-1D43-A0B7-3F057FDD75D3}"/>
              </a:ext>
            </a:extLst>
          </p:cNvPr>
          <p:cNvSpPr/>
          <p:nvPr/>
        </p:nvSpPr>
        <p:spPr>
          <a:xfrm>
            <a:off x="2519355" y="808776"/>
            <a:ext cx="824672" cy="306385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1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兜底</a:t>
            </a:r>
            <a:r>
              <a:rPr kumimoji="1" lang="en-US" altLang="zh-CN" sz="11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DTS</a:t>
            </a:r>
            <a:endParaRPr kumimoji="1" lang="zh-CN" altLang="en-US" sz="11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45393FD-32D4-2349-9FA6-A3359CE2E87F}"/>
              </a:ext>
            </a:extLst>
          </p:cNvPr>
          <p:cNvSpPr/>
          <p:nvPr/>
        </p:nvSpPr>
        <p:spPr>
          <a:xfrm>
            <a:off x="1584867" y="808776"/>
            <a:ext cx="824672" cy="306385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1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慢</a:t>
            </a:r>
            <a:r>
              <a:rPr kumimoji="1" lang="en-US" altLang="zh-CN" sz="11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SQL</a:t>
            </a:r>
            <a:endParaRPr kumimoji="1" lang="zh-CN" altLang="en-US" sz="11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9894C5A-DDDE-434A-93E8-8F3F546947EF}"/>
              </a:ext>
            </a:extLst>
          </p:cNvPr>
          <p:cNvSpPr/>
          <p:nvPr/>
        </p:nvSpPr>
        <p:spPr>
          <a:xfrm>
            <a:off x="3462149" y="811830"/>
            <a:ext cx="824672" cy="306385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1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数盒</a:t>
            </a:r>
            <a:r>
              <a:rPr kumimoji="1" lang="en-US" altLang="zh-CN" sz="11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/U+</a:t>
            </a:r>
            <a:endParaRPr kumimoji="1" lang="zh-CN" altLang="en-US" sz="11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B3109F29-BE15-E444-A797-27C0DA6AB2E5}"/>
              </a:ext>
            </a:extLst>
          </p:cNvPr>
          <p:cNvSpPr/>
          <p:nvPr/>
        </p:nvSpPr>
        <p:spPr>
          <a:xfrm>
            <a:off x="4441899" y="825707"/>
            <a:ext cx="824672" cy="306385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1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实时报表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1B95BAF3-1998-F247-8458-0AF2BA04C500}"/>
              </a:ext>
            </a:extLst>
          </p:cNvPr>
          <p:cNvSpPr txBox="1"/>
          <p:nvPr/>
        </p:nvSpPr>
        <p:spPr>
          <a:xfrm>
            <a:off x="7019225" y="797569"/>
            <a:ext cx="4358689" cy="26475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endParaRPr kumimoji="1" lang="en-US" altLang="zh-CN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569AFCD4-478F-2642-9175-E911EBA4289A}"/>
              </a:ext>
            </a:extLst>
          </p:cNvPr>
          <p:cNvSpPr/>
          <p:nvPr/>
        </p:nvSpPr>
        <p:spPr>
          <a:xfrm>
            <a:off x="8773761" y="909379"/>
            <a:ext cx="1075567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报表沉淀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2799280-9ED2-344E-B2A4-9D99B73D9C55}"/>
              </a:ext>
            </a:extLst>
          </p:cNvPr>
          <p:cNvSpPr/>
          <p:nvPr/>
        </p:nvSpPr>
        <p:spPr>
          <a:xfrm>
            <a:off x="7237831" y="1299566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大盘：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3+2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个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1AD8615-E0AE-A445-B12C-60A551C0CAE6}"/>
              </a:ext>
            </a:extLst>
          </p:cNvPr>
          <p:cNvSpPr/>
          <p:nvPr/>
        </p:nvSpPr>
        <p:spPr>
          <a:xfrm>
            <a:off x="8599698" y="1307764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指标：</a:t>
            </a: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60+</a:t>
            </a:r>
            <a:endParaRPr kumimoji="1" lang="zh-CN" altLang="en-US" sz="14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A3C2675-5EC9-924B-B186-0BCAE433349E}"/>
              </a:ext>
            </a:extLst>
          </p:cNvPr>
          <p:cNvSpPr/>
          <p:nvPr/>
        </p:nvSpPr>
        <p:spPr>
          <a:xfrm>
            <a:off x="9968189" y="1307763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事件：</a:t>
            </a: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12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个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173516A-BAF3-D641-8A84-1C75E23398CD}"/>
              </a:ext>
            </a:extLst>
          </p:cNvPr>
          <p:cNvSpPr/>
          <p:nvPr/>
        </p:nvSpPr>
        <p:spPr>
          <a:xfrm>
            <a:off x="8607692" y="1770355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维度：</a:t>
            </a: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6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个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A7F9120-6644-4F4D-9A73-8A0343A7E10C}"/>
              </a:ext>
            </a:extLst>
          </p:cNvPr>
          <p:cNvSpPr/>
          <p:nvPr/>
        </p:nvSpPr>
        <p:spPr>
          <a:xfrm>
            <a:off x="9959385" y="1770354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QPS</a:t>
            </a: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：</a:t>
            </a:r>
            <a:r>
              <a:rPr kumimoji="1" lang="en-US" altLang="zh-CN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50S</a:t>
            </a:r>
            <a:endParaRPr kumimoji="1" lang="zh-CN" altLang="en-US" sz="14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D3AD6A1B-CE3F-6845-AB0D-6CFE1241061B}"/>
              </a:ext>
            </a:extLst>
          </p:cNvPr>
          <p:cNvSpPr/>
          <p:nvPr/>
        </p:nvSpPr>
        <p:spPr>
          <a:xfrm>
            <a:off x="7233008" y="1786524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仓视图：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1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个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0C68F920-5126-6F46-BB79-E550F7650917}"/>
              </a:ext>
            </a:extLst>
          </p:cNvPr>
          <p:cNvSpPr txBox="1"/>
          <p:nvPr/>
        </p:nvSpPr>
        <p:spPr>
          <a:xfrm>
            <a:off x="6494877" y="4200022"/>
            <a:ext cx="5510080" cy="22570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indent="-171450" defTabSz="825500" hangingPunct="0">
              <a:buFont typeface="Wingdings" pitchFamily="2" charset="2"/>
              <a:buChar char="l"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下单控制：</a:t>
            </a:r>
            <a:endParaRPr lang="en-US" altLang="zh-CN" sz="1400" dirty="0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  实时下单节奏</a:t>
            </a:r>
            <a:r>
              <a:rPr lang="en-US" altLang="zh-CN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+</a:t>
            </a: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下单完成比</a:t>
            </a:r>
            <a:r>
              <a:rPr lang="en-US" altLang="zh-CN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+</a:t>
            </a: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订单结构，判断履约上限是否合理，做实时地调整。</a:t>
            </a:r>
            <a:endParaRPr lang="en-US" altLang="zh-CN" sz="1400" dirty="0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endParaRPr lang="en-US" altLang="zh-CN" sz="1400" dirty="0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171450" indent="-171450" defTabSz="825500" hangingPunct="0">
              <a:buFont typeface="Wingdings" pitchFamily="2" charset="2"/>
              <a:buChar char="l"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仓生产节奏控制：</a:t>
            </a:r>
            <a:endParaRPr lang="en-US" altLang="zh-CN" sz="1200" dirty="0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sym typeface="Microsoft YaHei"/>
              </a:rPr>
              <a:t>           依据早晚履约时间片，按顺序安排生产时间。</a:t>
            </a:r>
            <a:endParaRPr lang="en-US" altLang="zh-CN" sz="1400" dirty="0">
              <a:solidFill>
                <a:srgbClr val="00B0F0"/>
              </a:solidFill>
              <a:latin typeface="Microsoft YaHei"/>
              <a:ea typeface="Microsoft YaHei"/>
              <a:sym typeface="Microsoft YaHei"/>
            </a:endParaRPr>
          </a:p>
          <a:p>
            <a:pPr defTabSz="825500" hangingPunct="0"/>
            <a:endParaRPr lang="en-US" altLang="zh-CN" sz="1400" dirty="0">
              <a:solidFill>
                <a:srgbClr val="00B0F0"/>
              </a:solidFill>
              <a:latin typeface="Microsoft YaHei"/>
              <a:ea typeface="Microsoft YaHei"/>
              <a:sym typeface="Microsoft YaHei"/>
            </a:endParaRPr>
          </a:p>
          <a:p>
            <a:pPr marL="171450" indent="-171450" defTabSz="825500" hangingPunct="0">
              <a:buFont typeface="Wingdings" pitchFamily="2" charset="2"/>
              <a:buChar char="l"/>
            </a:pPr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仓生产完成率：</a:t>
            </a:r>
            <a:endParaRPr lang="en-US" altLang="zh-CN" sz="1200" dirty="0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defTabSz="825500" hangingPunct="0"/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sym typeface="Microsoft YaHei"/>
              </a:rPr>
              <a:t>           根据应履约单完成情况，判断是否有漏生产情况，减少了仓漏发情况。</a:t>
            </a:r>
            <a:endParaRPr lang="en-US" altLang="zh-CN" sz="1400" dirty="0">
              <a:solidFill>
                <a:srgbClr val="00B0F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1F72950-849E-4B48-B549-217AF1DE8A3C}"/>
              </a:ext>
            </a:extLst>
          </p:cNvPr>
          <p:cNvSpPr/>
          <p:nvPr/>
        </p:nvSpPr>
        <p:spPr>
          <a:xfrm>
            <a:off x="8773760" y="2196360"/>
            <a:ext cx="1075567" cy="307326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4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数据沉淀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5FD65CE-B7EA-8E40-A121-B3DBAD316767}"/>
              </a:ext>
            </a:extLst>
          </p:cNvPr>
          <p:cNvSpPr/>
          <p:nvPr/>
        </p:nvSpPr>
        <p:spPr>
          <a:xfrm>
            <a:off x="7233007" y="2557435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ADB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库：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3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个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B9DC0682-823D-3D40-99F4-AC000ACF9EE2}"/>
              </a:ext>
            </a:extLst>
          </p:cNvPr>
          <p:cNvSpPr/>
          <p:nvPr/>
        </p:nvSpPr>
        <p:spPr>
          <a:xfrm>
            <a:off x="8607692" y="2557436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9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数据流水表：</a:t>
            </a:r>
            <a:r>
              <a:rPr kumimoji="1" lang="en-US" altLang="zh-CN" sz="9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6</a:t>
            </a:r>
            <a:r>
              <a:rPr kumimoji="1" lang="zh-CN" altLang="en-US" sz="9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张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F9D3585A-B21A-C844-84D2-3288F5E8EE8C}"/>
              </a:ext>
            </a:extLst>
          </p:cNvPr>
          <p:cNvSpPr/>
          <p:nvPr/>
        </p:nvSpPr>
        <p:spPr>
          <a:xfrm>
            <a:off x="9968188" y="2557435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虚拟列：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30+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8F061CD3-1ADD-7246-87FA-A7EC9AC9A208}"/>
              </a:ext>
            </a:extLst>
          </p:cNvPr>
          <p:cNvSpPr/>
          <p:nvPr/>
        </p:nvSpPr>
        <p:spPr>
          <a:xfrm>
            <a:off x="7233007" y="2971167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虚拟表：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1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张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DE54B06E-AADD-224F-A6C4-3AA6CE3779F7}"/>
              </a:ext>
            </a:extLst>
          </p:cNvPr>
          <p:cNvSpPr/>
          <p:nvPr/>
        </p:nvSpPr>
        <p:spPr>
          <a:xfrm>
            <a:off x="8607692" y="2983443"/>
            <a:ext cx="1177851" cy="320527"/>
          </a:xfrm>
          <a:prstGeom prst="rect">
            <a:avLst/>
          </a:prstGeom>
          <a:solidFill>
            <a:srgbClr val="00AAFA"/>
          </a:solidFill>
          <a:ln w="12700">
            <a:miter lim="400000"/>
          </a:ln>
        </p:spPr>
        <p:txBody>
          <a:bodyPr lIns="127000" tIns="127000" rIns="127000" bIns="127000" rtlCol="0" anchor="ctr"/>
          <a:lstStyle/>
          <a:p>
            <a:pPr algn="ctr">
              <a:spcBef>
                <a:spcPts val="250"/>
              </a:spcBef>
            </a:pP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有效仓：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1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个</a:t>
            </a: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8B0C1BEF-19A0-E041-A45F-272738B7319F}"/>
              </a:ext>
            </a:extLst>
          </p:cNvPr>
          <p:cNvSpPr txBox="1"/>
          <p:nvPr/>
        </p:nvSpPr>
        <p:spPr>
          <a:xfrm>
            <a:off x="8635016" y="3740844"/>
            <a:ext cx="1353053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1400" dirty="0">
                <a:solidFill>
                  <a:srgbClr val="00B0F0"/>
                </a:solidFill>
                <a:latin typeface="Microsoft YaHei"/>
                <a:ea typeface="Microsoft YaHei"/>
                <a:sym typeface="Microsoft YaHei"/>
              </a:rPr>
              <a:t>生产可视化</a:t>
            </a:r>
            <a:endParaRPr lang="en-US" altLang="zh-CN" sz="1400" dirty="0">
              <a:solidFill>
                <a:srgbClr val="00B0F0"/>
              </a:solidFill>
              <a:latin typeface="Microsoft YaHei"/>
              <a:ea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9936307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EFD234-E02C-C243-A46B-E9BBA11380CE}"/>
              </a:ext>
            </a:extLst>
          </p:cNvPr>
          <p:cNvSpPr txBox="1"/>
          <p:nvPr/>
        </p:nvSpPr>
        <p:spPr>
          <a:xfrm>
            <a:off x="2838698" y="2556966"/>
            <a:ext cx="6514604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000" dirty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三</a:t>
            </a:r>
            <a:r>
              <a:rPr kumimoji="0" lang="zh-CN" altLang="en-US" sz="5000" b="0" i="0" u="none" strike="noStrike" cap="none" spc="0" normalizeH="0" baseline="0" dirty="0">
                <a:ln>
                  <a:noFill/>
                </a:ln>
                <a:solidFill>
                  <a:srgbClr val="00A0E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：全网物流时效项目</a:t>
            </a:r>
          </a:p>
        </p:txBody>
      </p:sp>
    </p:spTree>
    <p:extLst>
      <p:ext uri="{BB962C8B-B14F-4D97-AF65-F5344CB8AC3E}">
        <p14:creationId xmlns:p14="http://schemas.microsoft.com/office/powerpoint/2010/main" val="6145249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White">
      <a:dk1>
        <a:srgbClr val="FFFFFF"/>
      </a:dk1>
      <a:lt1>
        <a:srgbClr val="00A0E9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 Black"/>
        <a:ea typeface="Arial Black"/>
        <a:cs typeface="Arial Black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AFA"/>
        </a:solidFill>
        <a:ln w="12700">
          <a:miter lim="400000"/>
        </a:ln>
      </a:spPr>
      <a:bodyPr lIns="127000" tIns="127000" rIns="127000" bIns="127000" anchor="ctr"/>
      <a:lstStyle>
        <a:defPPr>
          <a:spcBef>
            <a:spcPts val="250"/>
          </a:spcBef>
          <a:defRPr sz="1600">
            <a:latin typeface="Microsoft YaHei"/>
            <a:ea typeface="Microsoft YaHei"/>
            <a:sym typeface="Microsoft YaHei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A0E9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White">
      <a:dk1>
        <a:srgbClr val="FFFFFF"/>
      </a:dk1>
      <a:lt1>
        <a:srgbClr val="00A0E9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 Black"/>
        <a:ea typeface="Arial Black"/>
        <a:cs typeface="Arial Black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AFA"/>
        </a:solidFill>
        <a:ln w="12700">
          <a:miter lim="400000"/>
        </a:ln>
      </a:spPr>
      <a:bodyPr lIns="127000" tIns="127000" rIns="127000" bIns="127000" anchor="ctr"/>
      <a:lstStyle>
        <a:defPPr>
          <a:spcBef>
            <a:spcPts val="250"/>
          </a:spcBef>
          <a:defRPr sz="1600">
            <a:latin typeface="Microsoft YaHei"/>
            <a:ea typeface="Microsoft YaHei"/>
            <a:sym typeface="Microsoft YaHei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A0E9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9880</TotalTime>
  <Words>1968</Words>
  <Application>Microsoft Macintosh PowerPoint</Application>
  <PresentationFormat>宽屏</PresentationFormat>
  <Paragraphs>324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等线</vt:lpstr>
      <vt:lpstr>等线 Light</vt:lpstr>
      <vt:lpstr>宋体</vt:lpstr>
      <vt:lpstr>Microsoft YaHei</vt:lpstr>
      <vt:lpstr>Microsoft YaHei</vt:lpstr>
      <vt:lpstr>Arial</vt:lpstr>
      <vt:lpstr>Arial Black</vt:lpstr>
      <vt:lpstr>Helvetica Light</vt:lpstr>
      <vt:lpstr>Wingdings</vt:lpstr>
      <vt:lpstr>Office 主题​​</vt:lpstr>
      <vt:lpstr>1_White</vt:lpstr>
      <vt:lpstr>2_White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1414</cp:revision>
  <dcterms:created xsi:type="dcterms:W3CDTF">2020-06-11T00:02:27Z</dcterms:created>
  <dcterms:modified xsi:type="dcterms:W3CDTF">2020-06-21T13:30:56Z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