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8243b8c8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8243b8c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2"/>
                </a:solidFill>
                <a:latin typeface="Roboto"/>
                <a:ea typeface="Roboto"/>
                <a:cs typeface="Roboto"/>
                <a:sym typeface="Roboto"/>
              </a:rPr>
              <a:t>This Java code creates a GUI application called "WildlifeScheduleGenerator" that allows users to view a schedule of tasks for a wildlife rescue center</a:t>
            </a:r>
            <a:r>
              <a:rPr lang="en"/>
              <a:t> .</a:t>
            </a:r>
            <a:r>
              <a:rPr lang="en"/>
              <a:t>The application has a main class, WildlifeScheduleGenerator, which extends the JFrame class. In the constructor for WildlifeScheduleGenerator, a new JFrame object is created, and several components are added to it. The main frame contains two panels, one at the top and one at the bottom. The top panel displays a logo for the wildlife rescue center, and the bottom panel contains a button labeled "View Schedule."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ScheduleButton class implements the ActionListener interface and handles the button click event. When the user clicks the "View Schedule" button, a new JFrame object is created to display the schedule . The Schedule has : "Time", "Tasks", "Time Spent", and "Time Available". The table is initially populated with values from 0-23 in the "Time" colum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8243b8c8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8243b8c8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of the Animals, for instance Porcupine, Coyote, etc, inherits from an </a:t>
            </a:r>
            <a:r>
              <a:rPr lang="en"/>
              <a:t>Activity</a:t>
            </a:r>
            <a:r>
              <a:rPr lang="en"/>
              <a:t> Class. The Activity Class inherits from the Animal Class. </a:t>
            </a:r>
            <a:r>
              <a:rPr lang="en"/>
              <a:t>Animal class will be used to store information about all the animals rescued b. The class has several attributes, including ID (unique identification number for each animal), NAME , SPECIES (species of the animal), cleaningDuration (time required to clean the animal's cage), preparingDuration (time required to prepare food for the animal), feedingDuration (time required to feed the animal), CLEANMAXWINDOW (max window to clean animal's cage), feedMaxWindow (max window to feed animal), feedStartHour (start hour for feeding task), CLEANSTARTHOUR (start hour for cleaning task - same for all animals), and orphanedStatus (true if the animal is orphaned, false otherwise).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8243b8c8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8243b8c8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class Schedule reads the different animals in the shelter from the database and stores them in an ArrayList of animals.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This is a Java program that generates schedules for medical and general tasks for animals in a zoo. The program uses a MySQL database to store information about the tasks and animals. The Schedule class connects to the database and generates the schedule by storing tasks and treatments in ArrayLists.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Schedule class has six ArrayLists to store tasks, sorted tasks, animals, treatments, and schedule. Sorted tasks are tasks sorted by maximum window, while tasks are tasks stored in the order they appear in the database. Animals are stored in the order of their animal ID. Treatments are sorted by the maximum window of the according task. The schedule ArrayList has nested ArrayLists to store treatments sorted by the start hour and maximum window.</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Overall, this program is designed to generate schedules for tasks in a zoo. It connects to a MySQL database to store information about tasks and animals and uses ArrayLists to store and sort the tasks and treatments. The program is flexible and can accommodate new tasks and animals by simply updating the MySQL database.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5780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WildLife Rescue Centre</a:t>
            </a:r>
            <a:endParaRPr/>
          </a:p>
        </p:txBody>
      </p:sp>
      <p:sp>
        <p:nvSpPr>
          <p:cNvPr id="57" name="Google Shape;57;p13"/>
          <p:cNvSpPr txBox="1"/>
          <p:nvPr>
            <p:ph idx="1" type="subTitle"/>
          </p:nvPr>
        </p:nvSpPr>
        <p:spPr>
          <a:xfrm>
            <a:off x="311700" y="3448200"/>
            <a:ext cx="8520600" cy="16953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Presentation by:</a:t>
            </a:r>
            <a:endParaRPr/>
          </a:p>
          <a:p>
            <a:pPr indent="0" lvl="0" marL="0" rtl="0" algn="ctr">
              <a:spcBef>
                <a:spcPts val="0"/>
              </a:spcBef>
              <a:spcAft>
                <a:spcPts val="0"/>
              </a:spcAft>
              <a:buNone/>
            </a:pPr>
            <a:r>
              <a:rPr lang="en"/>
              <a:t>Wahid Hoji Aminullah</a:t>
            </a:r>
            <a:endParaRPr/>
          </a:p>
          <a:p>
            <a:pPr indent="0" lvl="0" marL="0" rtl="0" algn="ctr">
              <a:spcBef>
                <a:spcPts val="0"/>
              </a:spcBef>
              <a:spcAft>
                <a:spcPts val="0"/>
              </a:spcAft>
              <a:buNone/>
            </a:pPr>
            <a:r>
              <a:rPr lang="en"/>
              <a:t>Mohamed Elmuzamil Hassan</a:t>
            </a:r>
            <a:endParaRPr/>
          </a:p>
          <a:p>
            <a:pPr indent="0" lvl="0" marL="0" rtl="0" algn="ctr">
              <a:spcBef>
                <a:spcPts val="0"/>
              </a:spcBef>
              <a:spcAft>
                <a:spcPts val="0"/>
              </a:spcAft>
              <a:buNone/>
            </a:pPr>
            <a:r>
              <a:rPr lang="en"/>
              <a:t>Maather Al Rawahi</a:t>
            </a:r>
            <a:endParaRPr/>
          </a:p>
          <a:p>
            <a:pPr indent="0" lvl="0" marL="0" rtl="0" algn="ctr">
              <a:spcBef>
                <a:spcPts val="0"/>
              </a:spcBef>
              <a:spcAft>
                <a:spcPts val="0"/>
              </a:spcAft>
              <a:buNone/>
            </a:pPr>
            <a:r>
              <a:rPr lang="en"/>
              <a:t>Mohammed Elsayed</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188900" y="209850"/>
            <a:ext cx="4432800" cy="1257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It all Starts with G.U.I. (Front End)</a:t>
            </a:r>
            <a:endParaRPr/>
          </a:p>
        </p:txBody>
      </p:sp>
      <p:pic>
        <p:nvPicPr>
          <p:cNvPr id="63" name="Google Shape;63;p14"/>
          <p:cNvPicPr preferRelativeResize="0"/>
          <p:nvPr/>
        </p:nvPicPr>
        <p:blipFill>
          <a:blip r:embed="rId3">
            <a:alphaModFix/>
          </a:blip>
          <a:stretch>
            <a:fillRect/>
          </a:stretch>
        </p:blipFill>
        <p:spPr>
          <a:xfrm>
            <a:off x="1360762" y="1801225"/>
            <a:ext cx="6422477" cy="284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572000" y="270875"/>
            <a:ext cx="4094100" cy="120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Behind the Curtains (Back End)</a:t>
            </a:r>
            <a:endParaRPr/>
          </a:p>
        </p:txBody>
      </p:sp>
      <p:sp>
        <p:nvSpPr>
          <p:cNvPr id="69" name="Google Shape;69;p15"/>
          <p:cNvSpPr txBox="1"/>
          <p:nvPr>
            <p:ph type="title"/>
          </p:nvPr>
        </p:nvSpPr>
        <p:spPr>
          <a:xfrm>
            <a:off x="235575" y="270875"/>
            <a:ext cx="4094100" cy="3947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sz="4133"/>
          </a:p>
          <a:p>
            <a:pPr indent="0" lvl="0" marL="0" rtl="0" algn="ctr">
              <a:spcBef>
                <a:spcPts val="0"/>
              </a:spcBef>
              <a:spcAft>
                <a:spcPts val="0"/>
              </a:spcAft>
              <a:buNone/>
            </a:pPr>
            <a:r>
              <a:t/>
            </a:r>
            <a:endParaRPr sz="4133"/>
          </a:p>
          <a:p>
            <a:pPr indent="457200" lvl="0" marL="914400" rtl="0" algn="l">
              <a:spcBef>
                <a:spcPts val="0"/>
              </a:spcBef>
              <a:spcAft>
                <a:spcPts val="0"/>
              </a:spcAft>
              <a:buNone/>
            </a:pPr>
            <a:r>
              <a:rPr lang="en" sz="5244"/>
              <a:t>Classes:</a:t>
            </a:r>
            <a:endParaRPr sz="5244"/>
          </a:p>
          <a:p>
            <a:pPr indent="0" lvl="0" marL="0" rtl="0" algn="ctr">
              <a:spcBef>
                <a:spcPts val="0"/>
              </a:spcBef>
              <a:spcAft>
                <a:spcPts val="0"/>
              </a:spcAft>
              <a:buNone/>
            </a:pPr>
            <a:r>
              <a:rPr lang="en" sz="4133">
                <a:solidFill>
                  <a:srgbClr val="FF0000"/>
                </a:solidFill>
              </a:rPr>
              <a:t>Animal</a:t>
            </a:r>
            <a:r>
              <a:rPr lang="en" sz="4133"/>
              <a:t> can be classified as: </a:t>
            </a:r>
            <a:endParaRPr sz="4133"/>
          </a:p>
          <a:p>
            <a:pPr indent="0" lvl="0" marL="0" rtl="0" algn="ctr">
              <a:spcBef>
                <a:spcPts val="0"/>
              </a:spcBef>
              <a:spcAft>
                <a:spcPts val="0"/>
              </a:spcAft>
              <a:buNone/>
            </a:pPr>
            <a:r>
              <a:rPr lang="en" sz="4133">
                <a:solidFill>
                  <a:schemeClr val="accent4"/>
                </a:solidFill>
              </a:rPr>
              <a:t>Crepuscular,</a:t>
            </a:r>
            <a:endParaRPr sz="4133">
              <a:solidFill>
                <a:schemeClr val="accent4"/>
              </a:solidFill>
            </a:endParaRPr>
          </a:p>
          <a:p>
            <a:pPr indent="0" lvl="0" marL="0" rtl="0" algn="ctr">
              <a:spcBef>
                <a:spcPts val="0"/>
              </a:spcBef>
              <a:spcAft>
                <a:spcPts val="0"/>
              </a:spcAft>
              <a:buNone/>
            </a:pPr>
            <a:r>
              <a:rPr lang="en" sz="4133">
                <a:solidFill>
                  <a:schemeClr val="accent4"/>
                </a:solidFill>
              </a:rPr>
              <a:t>Nocturnal, or</a:t>
            </a:r>
            <a:endParaRPr sz="4133">
              <a:solidFill>
                <a:schemeClr val="accent4"/>
              </a:solidFill>
            </a:endParaRPr>
          </a:p>
          <a:p>
            <a:pPr indent="0" lvl="0" marL="0" rtl="0" algn="ctr">
              <a:spcBef>
                <a:spcPts val="0"/>
              </a:spcBef>
              <a:spcAft>
                <a:spcPts val="0"/>
              </a:spcAft>
              <a:buNone/>
            </a:pPr>
            <a:r>
              <a:rPr lang="en" sz="4133">
                <a:solidFill>
                  <a:schemeClr val="accent4"/>
                </a:solidFill>
              </a:rPr>
              <a:t>Diurnal </a:t>
            </a:r>
            <a:endParaRPr sz="4133">
              <a:solidFill>
                <a:schemeClr val="accent4"/>
              </a:solidFill>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70" name="Google Shape;70;p15"/>
          <p:cNvSpPr txBox="1"/>
          <p:nvPr>
            <p:ph type="title"/>
          </p:nvPr>
        </p:nvSpPr>
        <p:spPr>
          <a:xfrm>
            <a:off x="4775475" y="2623075"/>
            <a:ext cx="4094100" cy="16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20"/>
              <a:t>Thus, </a:t>
            </a:r>
            <a:r>
              <a:rPr lang="en" sz="2720"/>
              <a:t>each of the Five Animals (</a:t>
            </a:r>
            <a:r>
              <a:rPr lang="en" sz="2720">
                <a:solidFill>
                  <a:srgbClr val="FF0000"/>
                </a:solidFill>
              </a:rPr>
              <a:t>Porcupine, Coyote, fox, BEaver, Raccoon</a:t>
            </a:r>
            <a:r>
              <a:rPr lang="en" sz="2720"/>
              <a:t>) in the rescue centre can be fed with respect to their </a:t>
            </a:r>
            <a:r>
              <a:rPr lang="en" sz="2720">
                <a:solidFill>
                  <a:schemeClr val="accent4"/>
                </a:solidFill>
              </a:rPr>
              <a:t>Activity Class</a:t>
            </a:r>
            <a:endParaRPr sz="2720">
              <a:solidFill>
                <a:schemeClr val="accent4"/>
              </a:solidFill>
            </a:endParaRPr>
          </a:p>
        </p:txBody>
      </p:sp>
      <p:sp>
        <p:nvSpPr>
          <p:cNvPr id="71" name="Google Shape;71;p15"/>
          <p:cNvSpPr/>
          <p:nvPr/>
        </p:nvSpPr>
        <p:spPr>
          <a:xfrm>
            <a:off x="3775100" y="2832675"/>
            <a:ext cx="1297200" cy="7632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572000" y="270875"/>
            <a:ext cx="4094100" cy="120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(Back End) Continued</a:t>
            </a:r>
            <a:r>
              <a:rPr lang="en"/>
              <a:t>..</a:t>
            </a:r>
            <a:endParaRPr/>
          </a:p>
        </p:txBody>
      </p:sp>
      <p:sp>
        <p:nvSpPr>
          <p:cNvPr id="77" name="Google Shape;77;p16"/>
          <p:cNvSpPr txBox="1"/>
          <p:nvPr>
            <p:ph type="title"/>
          </p:nvPr>
        </p:nvSpPr>
        <p:spPr>
          <a:xfrm>
            <a:off x="235575" y="270875"/>
            <a:ext cx="4094100" cy="3947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sz="4133"/>
          </a:p>
          <a:p>
            <a:pPr indent="0" lvl="0" marL="0" rtl="0" algn="ctr">
              <a:spcBef>
                <a:spcPts val="0"/>
              </a:spcBef>
              <a:spcAft>
                <a:spcPts val="0"/>
              </a:spcAft>
              <a:buNone/>
            </a:pPr>
            <a:r>
              <a:t/>
            </a:r>
            <a:endParaRPr sz="4133"/>
          </a:p>
          <a:p>
            <a:pPr indent="0" lvl="0" marL="0" rtl="0" algn="ctr">
              <a:spcBef>
                <a:spcPts val="0"/>
              </a:spcBef>
              <a:spcAft>
                <a:spcPts val="0"/>
              </a:spcAft>
              <a:buNone/>
            </a:pPr>
            <a:r>
              <a:rPr lang="en" sz="5244"/>
              <a:t>What about the Schedule?</a:t>
            </a:r>
            <a:endParaRPr sz="5244"/>
          </a:p>
          <a:p>
            <a:pPr indent="0" lvl="0" marL="0" rtl="0" algn="ctr">
              <a:spcBef>
                <a:spcPts val="0"/>
              </a:spcBef>
              <a:spcAft>
                <a:spcPts val="0"/>
              </a:spcAft>
              <a:buNone/>
            </a:pPr>
            <a:r>
              <a:rPr lang="en" sz="2800"/>
              <a:t>The Classes:</a:t>
            </a:r>
            <a:endParaRPr sz="2800"/>
          </a:p>
          <a:p>
            <a:pPr indent="0" lvl="0" marL="0" rtl="0" algn="ctr">
              <a:spcBef>
                <a:spcPts val="0"/>
              </a:spcBef>
              <a:spcAft>
                <a:spcPts val="0"/>
              </a:spcAft>
              <a:buNone/>
            </a:pPr>
            <a:r>
              <a:rPr lang="en" sz="2800">
                <a:solidFill>
                  <a:schemeClr val="accent4"/>
                </a:solidFill>
              </a:rPr>
              <a:t>Schedule</a:t>
            </a:r>
            <a:endParaRPr sz="2800">
              <a:solidFill>
                <a:schemeClr val="accent4"/>
              </a:solidFill>
            </a:endParaRPr>
          </a:p>
          <a:p>
            <a:pPr indent="0" lvl="0" marL="0" rtl="0" algn="ctr">
              <a:spcBef>
                <a:spcPts val="0"/>
              </a:spcBef>
              <a:spcAft>
                <a:spcPts val="0"/>
              </a:spcAft>
              <a:buNone/>
            </a:pPr>
            <a:r>
              <a:rPr lang="en" sz="2800">
                <a:solidFill>
                  <a:schemeClr val="accent4"/>
                </a:solidFill>
              </a:rPr>
              <a:t>Task</a:t>
            </a:r>
            <a:endParaRPr sz="2800">
              <a:solidFill>
                <a:schemeClr val="accent4"/>
              </a:solidFill>
            </a:endParaRPr>
          </a:p>
          <a:p>
            <a:pPr indent="0" lvl="0" marL="0" rtl="0" algn="ctr">
              <a:spcBef>
                <a:spcPts val="0"/>
              </a:spcBef>
              <a:spcAft>
                <a:spcPts val="0"/>
              </a:spcAft>
              <a:buNone/>
            </a:pPr>
            <a:r>
              <a:rPr lang="en" sz="2800">
                <a:solidFill>
                  <a:schemeClr val="accent4"/>
                </a:solidFill>
              </a:rPr>
              <a:t>Treatment</a:t>
            </a:r>
            <a:endParaRPr sz="2800">
              <a:solidFill>
                <a:schemeClr val="accent4"/>
              </a:solidFill>
            </a:endParaRPr>
          </a:p>
          <a:p>
            <a:pPr indent="0" lvl="0" marL="0" rtl="0" algn="ctr">
              <a:spcBef>
                <a:spcPts val="0"/>
              </a:spcBef>
              <a:spcAft>
                <a:spcPts val="0"/>
              </a:spcAft>
              <a:buNone/>
            </a:pPr>
            <a:r>
              <a:rPr lang="en" sz="2800">
                <a:solidFill>
                  <a:schemeClr val="accent4"/>
                </a:solidFill>
              </a:rPr>
              <a:t>IllegalScheduleChange</a:t>
            </a:r>
            <a:endParaRPr sz="2800">
              <a:solidFill>
                <a:schemeClr val="accent4"/>
              </a:solidFill>
            </a:endParaRPr>
          </a:p>
          <a:p>
            <a:pPr indent="0" lvl="0" marL="0" rtl="0" algn="ctr">
              <a:spcBef>
                <a:spcPts val="0"/>
              </a:spcBef>
              <a:spcAft>
                <a:spcPts val="0"/>
              </a:spcAft>
              <a:buNone/>
            </a:pPr>
            <a:r>
              <a:rPr lang="en" sz="2800">
                <a:solidFill>
                  <a:srgbClr val="202122"/>
                </a:solidFill>
              </a:rPr>
              <a:t>Can HElp!</a:t>
            </a:r>
            <a:endParaRPr sz="2800">
              <a:solidFill>
                <a:srgbClr val="202122"/>
              </a:solidFill>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78" name="Google Shape;78;p16"/>
          <p:cNvSpPr txBox="1"/>
          <p:nvPr>
            <p:ph type="title"/>
          </p:nvPr>
        </p:nvSpPr>
        <p:spPr>
          <a:xfrm>
            <a:off x="4923525" y="1923825"/>
            <a:ext cx="4094100" cy="28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20"/>
              <a:t>A</a:t>
            </a:r>
            <a:r>
              <a:rPr lang="en" sz="2420"/>
              <a:t>rrayList include : </a:t>
            </a:r>
            <a:endParaRPr sz="2420"/>
          </a:p>
          <a:p>
            <a:pPr indent="0" lvl="0" marL="0" rtl="0" algn="ctr">
              <a:spcBef>
                <a:spcPts val="0"/>
              </a:spcBef>
              <a:spcAft>
                <a:spcPts val="0"/>
              </a:spcAft>
              <a:buSzPts val="990"/>
              <a:buNone/>
            </a:pPr>
            <a:r>
              <a:rPr lang="en" sz="2420"/>
              <a:t>1- medical tasks</a:t>
            </a:r>
            <a:endParaRPr sz="2420"/>
          </a:p>
          <a:p>
            <a:pPr indent="0" lvl="0" marL="0" rtl="0" algn="ctr">
              <a:spcBef>
                <a:spcPts val="0"/>
              </a:spcBef>
              <a:spcAft>
                <a:spcPts val="0"/>
              </a:spcAft>
              <a:buSzPts val="990"/>
              <a:buNone/>
            </a:pPr>
            <a:r>
              <a:rPr lang="en" sz="2420"/>
              <a:t>2- Animals</a:t>
            </a:r>
            <a:endParaRPr sz="2420"/>
          </a:p>
          <a:p>
            <a:pPr indent="0" lvl="0" marL="0" rtl="0" algn="ctr">
              <a:spcBef>
                <a:spcPts val="0"/>
              </a:spcBef>
              <a:spcAft>
                <a:spcPts val="0"/>
              </a:spcAft>
              <a:buSzPts val="990"/>
              <a:buNone/>
            </a:pPr>
            <a:r>
              <a:rPr lang="en" sz="2420"/>
              <a:t>3- treatments </a:t>
            </a:r>
            <a:endParaRPr sz="2420"/>
          </a:p>
          <a:p>
            <a:pPr indent="0" lvl="0" marL="0" rtl="0" algn="ctr">
              <a:spcBef>
                <a:spcPts val="0"/>
              </a:spcBef>
              <a:spcAft>
                <a:spcPts val="0"/>
              </a:spcAft>
              <a:buSzPts val="990"/>
              <a:buNone/>
            </a:pPr>
            <a:r>
              <a:rPr lang="en" sz="2420"/>
              <a:t>4-ArrayList of ArrayLists to represent the schedule for each hour of the day</a:t>
            </a:r>
            <a:endParaRPr sz="2420"/>
          </a:p>
          <a:p>
            <a:pPr indent="0" lvl="0" marL="0" rtl="0" algn="ctr">
              <a:spcBef>
                <a:spcPts val="0"/>
              </a:spcBef>
              <a:spcAft>
                <a:spcPts val="0"/>
              </a:spcAft>
              <a:buSzPts val="990"/>
              <a:buNone/>
            </a:pPr>
            <a:r>
              <a:t/>
            </a:r>
            <a:endParaRPr sz="2720"/>
          </a:p>
        </p:txBody>
      </p:sp>
      <p:sp>
        <p:nvSpPr>
          <p:cNvPr id="79" name="Google Shape;79;p16"/>
          <p:cNvSpPr/>
          <p:nvPr/>
        </p:nvSpPr>
        <p:spPr>
          <a:xfrm>
            <a:off x="3626325" y="2853925"/>
            <a:ext cx="1297200" cy="7632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