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frid Mondal" userId="d31f5fba0d71bc0c" providerId="LiveId" clId="{929A5088-8AC6-4026-9FE3-B4AAFBF53F54}"/>
    <pc:docChg chg="custSel addSld modSld">
      <pc:chgData name="Afrid Mondal" userId="d31f5fba0d71bc0c" providerId="LiveId" clId="{929A5088-8AC6-4026-9FE3-B4AAFBF53F54}" dt="2019-09-29T19:35:03.997" v="219" actId="313"/>
      <pc:docMkLst>
        <pc:docMk/>
      </pc:docMkLst>
      <pc:sldChg chg="modSp">
        <pc:chgData name="Afrid Mondal" userId="d31f5fba0d71bc0c" providerId="LiveId" clId="{929A5088-8AC6-4026-9FE3-B4AAFBF53F54}" dt="2019-09-29T19:35:03.997" v="219" actId="313"/>
        <pc:sldMkLst>
          <pc:docMk/>
          <pc:sldMk cId="3768636412" sldId="256"/>
        </pc:sldMkLst>
        <pc:spChg chg="mod">
          <ac:chgData name="Afrid Mondal" userId="d31f5fba0d71bc0c" providerId="LiveId" clId="{929A5088-8AC6-4026-9FE3-B4AAFBF53F54}" dt="2019-09-29T19:35:03.997" v="219" actId="313"/>
          <ac:spMkLst>
            <pc:docMk/>
            <pc:sldMk cId="3768636412" sldId="256"/>
            <ac:spMk id="2" creationId="{D8E862BD-CCA4-4E5C-AB94-F3FD26CF8EF3}"/>
          </ac:spMkLst>
        </pc:spChg>
      </pc:sldChg>
      <pc:sldChg chg="addSp delSp modSp add">
        <pc:chgData name="Afrid Mondal" userId="d31f5fba0d71bc0c" providerId="LiveId" clId="{929A5088-8AC6-4026-9FE3-B4AAFBF53F54}" dt="2019-09-29T19:33:33.195" v="202"/>
        <pc:sldMkLst>
          <pc:docMk/>
          <pc:sldMk cId="4223550852" sldId="257"/>
        </pc:sldMkLst>
        <pc:spChg chg="mod">
          <ac:chgData name="Afrid Mondal" userId="d31f5fba0d71bc0c" providerId="LiveId" clId="{929A5088-8AC6-4026-9FE3-B4AAFBF53F54}" dt="2019-09-29T19:33:33.195" v="202"/>
          <ac:spMkLst>
            <pc:docMk/>
            <pc:sldMk cId="4223550852" sldId="257"/>
            <ac:spMk id="2" creationId="{31811362-B618-4234-A60D-C223B5BE3165}"/>
          </ac:spMkLst>
        </pc:spChg>
        <pc:spChg chg="del mod">
          <ac:chgData name="Afrid Mondal" userId="d31f5fba0d71bc0c" providerId="LiveId" clId="{929A5088-8AC6-4026-9FE3-B4AAFBF53F54}" dt="2019-09-29T19:13:10.739" v="55"/>
          <ac:spMkLst>
            <pc:docMk/>
            <pc:sldMk cId="4223550852" sldId="257"/>
            <ac:spMk id="3" creationId="{AB0ABBDF-6E52-4412-A005-81A1C0453703}"/>
          </ac:spMkLst>
        </pc:spChg>
        <pc:graphicFrameChg chg="add mod ord modGraphic">
          <ac:chgData name="Afrid Mondal" userId="d31f5fba0d71bc0c" providerId="LiveId" clId="{929A5088-8AC6-4026-9FE3-B4AAFBF53F54}" dt="2019-09-29T19:26:33.482" v="155" actId="1076"/>
          <ac:graphicFrameMkLst>
            <pc:docMk/>
            <pc:sldMk cId="4223550852" sldId="257"/>
            <ac:graphicFrameMk id="4" creationId="{8212A60B-37D6-4CED-B532-7C867645DFAB}"/>
          </ac:graphicFrameMkLst>
        </pc:graphicFrameChg>
        <pc:picChg chg="add del mod">
          <ac:chgData name="Afrid Mondal" userId="d31f5fba0d71bc0c" providerId="LiveId" clId="{929A5088-8AC6-4026-9FE3-B4AAFBF53F54}" dt="2019-09-29T19:25:32.073" v="142" actId="478"/>
          <ac:picMkLst>
            <pc:docMk/>
            <pc:sldMk cId="4223550852" sldId="257"/>
            <ac:picMk id="7" creationId="{D002C52C-8088-450B-B39A-D1379376F963}"/>
          </ac:picMkLst>
        </pc:picChg>
        <pc:picChg chg="add mod">
          <ac:chgData name="Afrid Mondal" userId="d31f5fba0d71bc0c" providerId="LiveId" clId="{929A5088-8AC6-4026-9FE3-B4AAFBF53F54}" dt="2019-09-29T19:27:13.477" v="162" actId="1076"/>
          <ac:picMkLst>
            <pc:docMk/>
            <pc:sldMk cId="4223550852" sldId="257"/>
            <ac:picMk id="9" creationId="{D7A13F32-B4D6-4DA8-814B-DF1989DC24E2}"/>
          </ac:picMkLst>
        </pc:picChg>
        <pc:picChg chg="add mod">
          <ac:chgData name="Afrid Mondal" userId="d31f5fba0d71bc0c" providerId="LiveId" clId="{929A5088-8AC6-4026-9FE3-B4AAFBF53F54}" dt="2019-09-29T19:27:05.312" v="161" actId="1076"/>
          <ac:picMkLst>
            <pc:docMk/>
            <pc:sldMk cId="4223550852" sldId="257"/>
            <ac:picMk id="11" creationId="{9E295A32-F5F3-4C53-8747-437BB20ADB3F}"/>
          </ac:picMkLst>
        </pc:picChg>
        <pc:picChg chg="add mod">
          <ac:chgData name="Afrid Mondal" userId="d31f5fba0d71bc0c" providerId="LiveId" clId="{929A5088-8AC6-4026-9FE3-B4AAFBF53F54}" dt="2019-09-29T19:28:24.743" v="165" actId="1076"/>
          <ac:picMkLst>
            <pc:docMk/>
            <pc:sldMk cId="4223550852" sldId="257"/>
            <ac:picMk id="13" creationId="{041C2B11-B95D-424B-810C-865CA4283092}"/>
          </ac:picMkLst>
        </pc:picChg>
        <pc:picChg chg="add mod">
          <ac:chgData name="Afrid Mondal" userId="d31f5fba0d71bc0c" providerId="LiveId" clId="{929A5088-8AC6-4026-9FE3-B4AAFBF53F54}" dt="2019-09-29T19:29:51.858" v="171" actId="14100"/>
          <ac:picMkLst>
            <pc:docMk/>
            <pc:sldMk cId="4223550852" sldId="257"/>
            <ac:picMk id="15" creationId="{9BF5A0BA-3F3F-4E41-9857-28AD2FC8A03B}"/>
          </ac:picMkLst>
        </pc:picChg>
      </pc:sldChg>
      <pc:sldChg chg="modSp add">
        <pc:chgData name="Afrid Mondal" userId="d31f5fba0d71bc0c" providerId="LiveId" clId="{929A5088-8AC6-4026-9FE3-B4AAFBF53F54}" dt="2019-09-29T19:33:12.244" v="199"/>
        <pc:sldMkLst>
          <pc:docMk/>
          <pc:sldMk cId="3731809037" sldId="258"/>
        </pc:sldMkLst>
        <pc:spChg chg="mod">
          <ac:chgData name="Afrid Mondal" userId="d31f5fba0d71bc0c" providerId="LiveId" clId="{929A5088-8AC6-4026-9FE3-B4AAFBF53F54}" dt="2019-09-29T19:33:12.244" v="199"/>
          <ac:spMkLst>
            <pc:docMk/>
            <pc:sldMk cId="3731809037" sldId="258"/>
            <ac:spMk id="2" creationId="{84695F46-A974-467F-BD5C-EF9054DD94BE}"/>
          </ac:spMkLst>
        </pc:spChg>
        <pc:spChg chg="mod">
          <ac:chgData name="Afrid Mondal" userId="d31f5fba0d71bc0c" providerId="LiveId" clId="{929A5088-8AC6-4026-9FE3-B4AAFBF53F54}" dt="2019-09-29T19:32:38.169" v="197" actId="12"/>
          <ac:spMkLst>
            <pc:docMk/>
            <pc:sldMk cId="3731809037" sldId="258"/>
            <ac:spMk id="3" creationId="{367921A1-2D6F-41CD-95EC-4C33AFD1975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9DEC-E890-496D-A998-8ACF75604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0F124-DBF6-4564-90BC-7662AA4EB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E3946-5D64-419B-8809-F17DAF75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F70B-4D60-4F24-B40D-91E5B723A7FF}" type="datetimeFigureOut">
              <a:rPr lang="en-IN" smtClean="0"/>
              <a:t>26-10-2019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B2721-029C-4DB0-8DF4-541FBF95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9DFF4-CEAB-4700-A2AC-5F8984DF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E7E1-F089-4C32-BC82-F7D613F36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60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DA34-19A1-4DAD-96AA-7598BACE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D4808-12CC-4272-A116-113D578C5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8DBBA-2200-4549-9762-9D5B0C4AD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F70B-4D60-4F24-B40D-91E5B723A7FF}" type="datetimeFigureOut">
              <a:rPr lang="en-IN" smtClean="0"/>
              <a:t>26-10-2019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7C460-8AE8-4EF1-AEBD-80CF0960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FE8EA-2CD0-45D2-A507-0F64912D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E7E1-F089-4C32-BC82-F7D613F36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80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0025A3-CFCE-47AF-AB48-AA84196D6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29BEE-9210-48E7-A637-3B45C3A25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C08F6-525D-4B88-9E61-4B4BDEAC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F70B-4D60-4F24-B40D-91E5B723A7FF}" type="datetimeFigureOut">
              <a:rPr lang="en-IN" smtClean="0"/>
              <a:t>26-10-2019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41874-19C9-44C6-8D9C-6ECE0928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A259A-680E-479D-96F4-C3711CBF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E7E1-F089-4C32-BC82-F7D613F36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98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CE7A-1805-4DFD-AECD-FCEED459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345F1-F626-4C46-8FAE-613D95785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980AF-E1EE-4D45-902D-A481A6F03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F70B-4D60-4F24-B40D-91E5B723A7FF}" type="datetimeFigureOut">
              <a:rPr lang="en-IN" smtClean="0"/>
              <a:t>26-10-2019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9D7F1-7609-4D24-B48C-D214B7FB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D5E28-FD8B-44B8-A894-FA9DDF48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E7E1-F089-4C32-BC82-F7D613F36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22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1E22-FB50-4FF6-A8D4-3D88C039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C5AE4-DD08-4211-9B73-0F3C772A0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9F0E5-3E15-495A-AFFF-2A5A3D55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F70B-4D60-4F24-B40D-91E5B723A7FF}" type="datetimeFigureOut">
              <a:rPr lang="en-IN" smtClean="0"/>
              <a:t>26-10-2019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FFE62-5841-4456-A54C-5D687111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2DD9C-91E8-4D6E-9995-51899A44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E7E1-F089-4C32-BC82-F7D613F36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58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E01C-59F0-4671-AA09-1E6BF555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726D9-44FF-4FD5-B9E1-B5C188510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AD8A3-6698-4EC8-B287-E55A92457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29FD1-5248-45BB-994C-66C0E843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F70B-4D60-4F24-B40D-91E5B723A7FF}" type="datetimeFigureOut">
              <a:rPr lang="en-IN" smtClean="0"/>
              <a:t>26-10-2019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44F32-EB01-4BCF-835A-8A9C9C8D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81321-B71C-4657-9BC6-B876EF8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E7E1-F089-4C32-BC82-F7D613F36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5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D3D1-2F21-4C38-96C4-09F9DD4F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7D243-9EB4-4255-96AA-0E7C4C700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37880-D7CE-43A2-B485-709BDD7FD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1DC0AD-EC49-446C-82CC-2246622B8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71C09-888F-4159-AC4A-86CBDFDAA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914F3-DABA-43D3-AE44-2C9E28A4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F70B-4D60-4F24-B40D-91E5B723A7FF}" type="datetimeFigureOut">
              <a:rPr lang="en-IN" smtClean="0"/>
              <a:t>26-10-2019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FA801B-B9A9-40EF-816C-172A8D58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58343-A582-4995-978E-2BB91D0A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E7E1-F089-4C32-BC82-F7D613F36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88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9FC4-AE2F-4549-95D7-CCC56FCF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CF63F-8AF7-4B37-817B-AD19E80B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F70B-4D60-4F24-B40D-91E5B723A7FF}" type="datetimeFigureOut">
              <a:rPr lang="en-IN" smtClean="0"/>
              <a:t>26-10-2019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4C8A8-67D2-46F7-A934-78B5FA46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3BF98-94A9-4BF6-8597-CB443054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E7E1-F089-4C32-BC82-F7D613F36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64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935FB-DDAD-4FAC-8E49-00A61A89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F70B-4D60-4F24-B40D-91E5B723A7FF}" type="datetimeFigureOut">
              <a:rPr lang="en-IN" smtClean="0"/>
              <a:t>26-10-2019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26342-1A4B-450E-A49D-016560D9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58107-6A94-49E1-9BA2-3D5C1605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E7E1-F089-4C32-BC82-F7D613F36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56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A9CC-A24F-4A09-A86C-3D1FF1237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560EF-E526-410A-B2F9-11D336CF0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EBA66-D30F-4BC4-98D5-0D7F2C255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C9D7A-B075-4496-9B08-32DF1079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F70B-4D60-4F24-B40D-91E5B723A7FF}" type="datetimeFigureOut">
              <a:rPr lang="en-IN" smtClean="0"/>
              <a:t>26-10-2019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F3B6D-55F1-4902-AD44-398114E9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758A3-1544-4E17-B40E-2F5C8C2C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E7E1-F089-4C32-BC82-F7D613F36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70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F8FA-D451-4B8E-B067-62FE3AB17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B82CC8-2F6B-4589-89C2-AC01FC593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B1E6D-EF12-46BB-BB96-79615B181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AA08F-F69F-441F-9B99-6BCCD6A3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F70B-4D60-4F24-B40D-91E5B723A7FF}" type="datetimeFigureOut">
              <a:rPr lang="en-IN" smtClean="0"/>
              <a:t>26-10-2019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BB258-BAB9-4D6C-A16B-8D71218A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88F8F-2AC5-40FD-BE1C-4C756FC0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E7E1-F089-4C32-BC82-F7D613F36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9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409630-47B5-4474-AA82-A0DBAF6E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39A1E-BE9D-4584-A4D4-CBFCE08AE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7D65B-8D8F-4E06-90A7-8E47739DE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CF70B-4D60-4F24-B40D-91E5B723A7FF}" type="datetimeFigureOut">
              <a:rPr lang="en-IN" smtClean="0"/>
              <a:t>26-10-2019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EC611-9C86-480C-AB06-D1381E14F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096A9-1B5D-4DB9-B431-389A8795B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EE7E1-F089-4C32-BC82-F7D613F36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43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62BD-CCA4-4E5C-AB94-F3FD26CF8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Cars on Sell </a:t>
            </a:r>
            <a:r>
              <a:rPr lang="en-GB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@Refurbished</a:t>
            </a:r>
            <a:endParaRPr lang="en-IN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C0DC3-CA2C-452E-889A-BA259B1EA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378" y="3679203"/>
            <a:ext cx="6244537" cy="205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3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1362-B618-4234-A60D-C223B5BE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Univariate, Bivariate &amp; Multivariate Analysis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12A60B-37D6-4CED-B532-7C867645DF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561996"/>
              </p:ext>
            </p:extLst>
          </p:nvPr>
        </p:nvGraphicFramePr>
        <p:xfrm>
          <a:off x="1023729" y="1507572"/>
          <a:ext cx="3800062" cy="1557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031">
                  <a:extLst>
                    <a:ext uri="{9D8B030D-6E8A-4147-A177-3AD203B41FA5}">
                      <a16:colId xmlns:a16="http://schemas.microsoft.com/office/drawing/2014/main" val="3197289719"/>
                    </a:ext>
                  </a:extLst>
                </a:gridCol>
                <a:gridCol w="1900031">
                  <a:extLst>
                    <a:ext uri="{9D8B030D-6E8A-4147-A177-3AD203B41FA5}">
                      <a16:colId xmlns:a16="http://schemas.microsoft.com/office/drawing/2014/main" val="505427397"/>
                    </a:ext>
                  </a:extLst>
                </a:gridCol>
              </a:tblGrid>
              <a:tr h="46046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No. Of Cars Sold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018118"/>
                  </a:ext>
                </a:extLst>
              </a:tr>
              <a:tr h="2883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r>
                        <a:rPr lang="en-GB" baseline="30000" dirty="0"/>
                        <a:t>st</a:t>
                      </a:r>
                      <a:r>
                        <a:rPr lang="en-GB" dirty="0"/>
                        <a:t> 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48418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948445"/>
                  </a:ext>
                </a:extLst>
              </a:tr>
              <a:tr h="2883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r>
                        <a:rPr lang="en-GB" baseline="30000" dirty="0"/>
                        <a:t>nd</a:t>
                      </a:r>
                      <a:r>
                        <a:rPr lang="en-GB" dirty="0"/>
                        <a:t> 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23370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15400"/>
                  </a:ext>
                </a:extLst>
              </a:tr>
              <a:tr h="2883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r>
                        <a:rPr lang="en-GB" baseline="30000" dirty="0"/>
                        <a:t>rd</a:t>
                      </a:r>
                      <a:r>
                        <a:rPr lang="en-GB" dirty="0"/>
                        <a:t> 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23466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78054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7A13F32-B4D6-4DA8-814B-DF1989DC2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458" y="1376943"/>
            <a:ext cx="6614978" cy="33767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295A32-F5F3-4C53-8747-437BB20AD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037" y="4673995"/>
            <a:ext cx="3610399" cy="20532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1C2B11-B95D-424B-810C-865CA4283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55" y="4757512"/>
            <a:ext cx="3686690" cy="18862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C58C12-B534-4488-96D4-4B6ED1A434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85879"/>
            <a:ext cx="4372585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5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5F46-A974-467F-BD5C-EF9054DD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Observation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921A1-2D6F-41CD-95EC-4C33AFD19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338"/>
            <a:ext cx="10515600" cy="5038310"/>
          </a:xfrm>
        </p:spPr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GB" sz="1600" dirty="0"/>
              <a:t>Privat car was sold more than any seller present on the observation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GB" sz="1600" dirty="0" err="1"/>
              <a:t>Angelbot</a:t>
            </a:r>
            <a:r>
              <a:rPr lang="en-GB" sz="1600" dirty="0"/>
              <a:t> was most accepted offer than others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GB" sz="1600" dirty="0"/>
              <a:t>Distribution of car price is normal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GB" sz="1600" dirty="0"/>
              <a:t>Both types (test &amp; control) of testing was accepted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GB" sz="1600" dirty="0"/>
              <a:t>Limousine, </a:t>
            </a:r>
            <a:r>
              <a:rPr lang="en-GB" sz="1600" dirty="0" err="1"/>
              <a:t>Kleinwagen</a:t>
            </a:r>
            <a:r>
              <a:rPr lang="en-GB" sz="1600" dirty="0"/>
              <a:t> &amp; Kombi were the most sold cars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GB" sz="1600" dirty="0"/>
              <a:t>In 1999 &amp; 2006 car was mostly registered for sale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GB" sz="1600" dirty="0" err="1"/>
              <a:t>Manuell</a:t>
            </a:r>
            <a:r>
              <a:rPr lang="en-GB" sz="1600" dirty="0"/>
              <a:t> car was most preferable &amp; liked by all the buyers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GB" sz="1600" dirty="0"/>
              <a:t>Car powered by 75 &amp; 150 HP was most likely to be bought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GB" sz="1600" dirty="0"/>
              <a:t>Golf &amp; </a:t>
            </a:r>
            <a:r>
              <a:rPr lang="en-GB" sz="1600" dirty="0" err="1"/>
              <a:t>Andere</a:t>
            </a:r>
            <a:r>
              <a:rPr lang="en-GB" sz="1600" dirty="0"/>
              <a:t> was the top model car sold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GB" sz="1600" dirty="0"/>
              <a:t>Most of the car was registered for sale in the month of March &amp; June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GB" sz="1600" dirty="0" err="1"/>
              <a:t>Benzin</a:t>
            </a:r>
            <a:r>
              <a:rPr lang="en-GB" sz="1600" dirty="0"/>
              <a:t> &amp; Diesel was most preferred car engine to be brought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GB" sz="1600" dirty="0"/>
              <a:t>Volkswagen, BMW &amp; Opel was top most brand of car was sold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GB" sz="1600" dirty="0"/>
              <a:t>Interestingly most of the cars which was available for sell was not repaired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GB" sz="1600" dirty="0"/>
              <a:t>Not a single picture was needed to sell the car</a:t>
            </a:r>
          </a:p>
        </p:txBody>
      </p:sp>
    </p:spTree>
    <p:extLst>
      <p:ext uri="{BB962C8B-B14F-4D97-AF65-F5344CB8AC3E}">
        <p14:creationId xmlns:p14="http://schemas.microsoft.com/office/powerpoint/2010/main" val="3731809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D7DD-ED6F-47A3-991E-2AAD68CF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Model, Prediction &amp; Accuracy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1DB3-A828-49F3-8F3D-B04EF35D3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Spliced data into train (70%) &amp; test (30%)</a:t>
            </a:r>
          </a:p>
          <a:p>
            <a:pPr marL="0" indent="0">
              <a:buNone/>
            </a:pPr>
            <a:r>
              <a:rPr lang="en-GB" sz="1600" dirty="0"/>
              <a:t>Using </a:t>
            </a:r>
            <a:r>
              <a:rPr lang="en-GB" sz="1600" b="1" dirty="0"/>
              <a:t>Random Forest Regression Technique </a:t>
            </a:r>
            <a:r>
              <a:rPr lang="en-GB" sz="1600" dirty="0"/>
              <a:t>to predict the </a:t>
            </a:r>
            <a:r>
              <a:rPr lang="en-GB" sz="1600" b="1" dirty="0"/>
              <a:t>price</a:t>
            </a:r>
            <a:r>
              <a:rPr lang="en-GB" sz="1600" dirty="0"/>
              <a:t> of a car</a:t>
            </a:r>
          </a:p>
          <a:p>
            <a:pPr marL="0" indent="0">
              <a:buNone/>
            </a:pPr>
            <a:r>
              <a:rPr lang="en-GB" sz="1600" dirty="0"/>
              <a:t>Post running some analysis it was observed the best parameter to be used while building the model is mentioned below:</a:t>
            </a:r>
          </a:p>
          <a:p>
            <a:pPr marL="0" indent="0">
              <a:buNone/>
            </a:pPr>
            <a:r>
              <a:rPr lang="en-IN" sz="1600" dirty="0" err="1"/>
              <a:t>max_depth</a:t>
            </a:r>
            <a:r>
              <a:rPr lang="en-IN" sz="1600" dirty="0"/>
              <a:t> = 10</a:t>
            </a:r>
          </a:p>
          <a:p>
            <a:pPr marL="0" indent="0">
              <a:buNone/>
            </a:pPr>
            <a:r>
              <a:rPr lang="en-IN" sz="1600" dirty="0" err="1"/>
              <a:t>max_leaf_nodes</a:t>
            </a:r>
            <a:r>
              <a:rPr lang="en-IN" sz="1600" dirty="0"/>
              <a:t> = 100</a:t>
            </a:r>
          </a:p>
          <a:p>
            <a:pPr marL="0" indent="0">
              <a:buNone/>
            </a:pPr>
            <a:r>
              <a:rPr lang="en-IN" sz="1600" dirty="0" err="1"/>
              <a:t>n_estimators</a:t>
            </a:r>
            <a:r>
              <a:rPr lang="en-IN" sz="1600" dirty="0"/>
              <a:t> = 5</a:t>
            </a:r>
          </a:p>
          <a:p>
            <a:pPr marL="0" indent="0">
              <a:buNone/>
            </a:pPr>
            <a:r>
              <a:rPr lang="en-IN" sz="1600" dirty="0"/>
              <a:t>Features were taken into consideration while building model is mentioned below : </a:t>
            </a:r>
          </a:p>
          <a:p>
            <a:pPr marL="0" indent="0">
              <a:buNone/>
            </a:pPr>
            <a:r>
              <a:rPr lang="en-IN" sz="1600" dirty="0" err="1"/>
              <a:t>vehicleType</a:t>
            </a:r>
            <a:r>
              <a:rPr lang="en-IN" sz="1600" dirty="0"/>
              <a:t>, </a:t>
            </a:r>
            <a:r>
              <a:rPr lang="en-IN" sz="1600" dirty="0" err="1"/>
              <a:t>yearOfRegistration,gearbox,powerPS,kilometer</a:t>
            </a:r>
            <a:r>
              <a:rPr lang="en-IN" sz="1600" dirty="0"/>
              <a:t>, </a:t>
            </a:r>
            <a:r>
              <a:rPr lang="en-IN" sz="1600" dirty="0" err="1"/>
              <a:t>monthOfRegistration</a:t>
            </a:r>
            <a:r>
              <a:rPr lang="en-IN" sz="1600" dirty="0"/>
              <a:t>, </a:t>
            </a:r>
            <a:r>
              <a:rPr lang="en-IN" sz="1600" dirty="0" err="1"/>
              <a:t>fuelType</a:t>
            </a:r>
            <a:r>
              <a:rPr lang="en-IN" sz="1600" dirty="0"/>
              <a:t>, brand, </a:t>
            </a:r>
            <a:r>
              <a:rPr lang="en-IN" sz="1600" dirty="0" err="1"/>
              <a:t>notRepairedDamage</a:t>
            </a:r>
            <a:r>
              <a:rPr lang="en-IN" sz="1600" dirty="0"/>
              <a:t>, </a:t>
            </a:r>
            <a:r>
              <a:rPr lang="en-IN" sz="1600" dirty="0" err="1"/>
              <a:t>Sold_In_Days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Accuracy Score Found </a:t>
            </a:r>
            <a:r>
              <a:rPr lang="en-IN" sz="1600"/>
              <a:t>: 74 </a:t>
            </a:r>
            <a:r>
              <a:rPr lang="en-IN" sz="1600" dirty="0"/>
              <a:t>% </a:t>
            </a:r>
          </a:p>
          <a:p>
            <a:pPr marL="0" indent="0">
              <a:buNone/>
            </a:pPr>
            <a:r>
              <a:rPr lang="en-IN" sz="1600" dirty="0"/>
              <a:t>It is pretty good &amp; as it is generalized.</a:t>
            </a:r>
          </a:p>
          <a:p>
            <a:pPr marL="0" indent="0">
              <a:buNone/>
            </a:pPr>
            <a:r>
              <a:rPr lang="en-IN" sz="1600" dirty="0"/>
              <a:t>Good enough to understand the inner pattern of the data so that it can predict well  on unseen data.</a:t>
            </a:r>
          </a:p>
        </p:txBody>
      </p:sp>
    </p:spTree>
    <p:extLst>
      <p:ext uri="{BB962C8B-B14F-4D97-AF65-F5344CB8AC3E}">
        <p14:creationId xmlns:p14="http://schemas.microsoft.com/office/powerpoint/2010/main" val="172241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317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Cars on Sell @Refurbished</vt:lpstr>
      <vt:lpstr>Univariate, Bivariate &amp; Multivariate Analysis</vt:lpstr>
      <vt:lpstr>Observation</vt:lpstr>
      <vt:lpstr>Building Model, Prediction &amp; Accuracy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Afrid Mondal</dc:creator>
  <cp:lastModifiedBy>Afrid Mondal</cp:lastModifiedBy>
  <cp:revision>7</cp:revision>
  <dcterms:created xsi:type="dcterms:W3CDTF">2019-09-29T18:24:00Z</dcterms:created>
  <dcterms:modified xsi:type="dcterms:W3CDTF">2019-10-26T03:17:23Z</dcterms:modified>
</cp:coreProperties>
</file>