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361" r:id="rId3"/>
    <p:sldId id="362" r:id="rId4"/>
    <p:sldId id="363" r:id="rId5"/>
    <p:sldId id="364" r:id="rId6"/>
    <p:sldId id="366" r:id="rId7"/>
    <p:sldId id="365" r:id="rId8"/>
    <p:sldId id="3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6"/>
    <p:restoredTop sz="94694"/>
  </p:normalViewPr>
  <p:slideViewPr>
    <p:cSldViewPr snapToGrid="0">
      <p:cViewPr varScale="1">
        <p:scale>
          <a:sx n="121" d="100"/>
          <a:sy n="121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467BC-F030-794F-8F81-C00FF4D1EED8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FD86A-3F7B-9E47-9DF1-6D07663F4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61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11/9/23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16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3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6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0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5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8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0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11/9/23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1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811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5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w Angle View Of Clouds In Sky">
            <a:extLst>
              <a:ext uri="{FF2B5EF4-FFF2-40B4-BE49-F238E27FC236}">
                <a16:creationId xmlns:a16="http://schemas.microsoft.com/office/drawing/2014/main" id="{8561364B-B66B-E921-D8D9-E2723C9801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14" b="10016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E0C8F-B88E-632B-F9AE-9E545EB82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1309318"/>
          </a:xfrm>
        </p:spPr>
        <p:txBody>
          <a:bodyPr>
            <a:normAutofit/>
          </a:bodyPr>
          <a:lstStyle/>
          <a:p>
            <a:r>
              <a:rPr lang="en-US" dirty="0"/>
              <a:t>Tracing the arc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3DE54-2059-475C-F22C-764DD8380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3768810"/>
            <a:ext cx="8652788" cy="1677575"/>
          </a:xfrm>
        </p:spPr>
        <p:txBody>
          <a:bodyPr>
            <a:normAutofit/>
          </a:bodyPr>
          <a:lstStyle/>
          <a:p>
            <a:r>
              <a:rPr lang="en-US" dirty="0"/>
              <a:t>A Glimpse into the Past, Present, and Future of Artificial Intelligence</a:t>
            </a:r>
          </a:p>
          <a:p>
            <a:r>
              <a:rPr lang="en-US" dirty="0"/>
              <a:t>Dr. Edward Brash</a:t>
            </a:r>
          </a:p>
          <a:p>
            <a:r>
              <a:rPr lang="en-US" dirty="0"/>
              <a:t>A Lecture Series for the CNU Lifelong Learning Society</a:t>
            </a:r>
          </a:p>
          <a:p>
            <a:r>
              <a:rPr lang="en-US" dirty="0"/>
              <a:t>Fall 2023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90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2385-E8F6-FB03-D23A-C3855F5A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Neural Networks</a:t>
            </a:r>
          </a:p>
        </p:txBody>
      </p:sp>
      <p:pic>
        <p:nvPicPr>
          <p:cNvPr id="5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CE6A3BB2-5BCC-371D-7E49-8CFFA4B1A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537" y="2014194"/>
            <a:ext cx="6618228" cy="38496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B4372F-D28B-C90A-22F0-ACC926656B0E}"/>
              </a:ext>
            </a:extLst>
          </p:cNvPr>
          <p:cNvSpPr txBox="1"/>
          <p:nvPr/>
        </p:nvSpPr>
        <p:spPr>
          <a:xfrm>
            <a:off x="7572103" y="1676879"/>
            <a:ext cx="40233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The red dots are the </a:t>
            </a:r>
            <a:r>
              <a:rPr lang="en-US" dirty="0">
                <a:solidFill>
                  <a:srgbClr val="FF0000"/>
                </a:solidFill>
              </a:rPr>
              <a:t>input data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The blue dots are the </a:t>
            </a:r>
            <a:r>
              <a:rPr lang="en-US" dirty="0">
                <a:solidFill>
                  <a:srgbClr val="0070C0"/>
                </a:solidFill>
              </a:rPr>
              <a:t>output results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The yellow dots are </a:t>
            </a:r>
            <a:r>
              <a:rPr lang="en-US" dirty="0">
                <a:solidFill>
                  <a:srgbClr val="FFC000"/>
                </a:solidFill>
              </a:rPr>
              <a:t>neurons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The lines joining things up represent the </a:t>
            </a:r>
            <a:r>
              <a:rPr lang="en-US" b="1" i="1" dirty="0"/>
              <a:t>WEIGHTS</a:t>
            </a:r>
            <a:r>
              <a:rPr lang="en-US" dirty="0"/>
              <a:t> in the model!!!!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Two interesting parameters in Neural Networks are:</a:t>
            </a:r>
          </a:p>
          <a:p>
            <a:endParaRPr lang="en-US" dirty="0"/>
          </a:p>
          <a:p>
            <a:pPr marL="342900" indent="-342900">
              <a:buAutoNum type="alphaUcParenR"/>
            </a:pPr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total number of neurons</a:t>
            </a:r>
          </a:p>
          <a:p>
            <a:pPr marL="342900" indent="-342900">
              <a:buAutoNum type="alphaUcParenR"/>
            </a:pPr>
            <a:r>
              <a:rPr lang="en-US" dirty="0"/>
              <a:t>The number </a:t>
            </a:r>
            <a:r>
              <a:rPr lang="en-US" dirty="0">
                <a:solidFill>
                  <a:srgbClr val="00B050"/>
                </a:solidFill>
              </a:rPr>
              <a:t>of CONNECTIONS per neuron</a:t>
            </a:r>
          </a:p>
        </p:txBody>
      </p:sp>
    </p:spTree>
    <p:extLst>
      <p:ext uri="{BB962C8B-B14F-4D97-AF65-F5344CB8AC3E}">
        <p14:creationId xmlns:p14="http://schemas.microsoft.com/office/powerpoint/2010/main" val="60857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F145-E38E-F2A1-165C-7B8193F9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DC49CC63-6A2C-8C00-CA23-96A41C2ED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87308" cy="6858000"/>
          </a:xfrm>
        </p:spPr>
      </p:pic>
    </p:spTree>
    <p:extLst>
      <p:ext uri="{BB962C8B-B14F-4D97-AF65-F5344CB8AC3E}">
        <p14:creationId xmlns:p14="http://schemas.microsoft.com/office/powerpoint/2010/main" val="1198346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1456-7C08-0AE1-8874-84755EF5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 shot of a network diagram&#10;&#10;Description automatically generated">
            <a:extLst>
              <a:ext uri="{FF2B5EF4-FFF2-40B4-BE49-F238E27FC236}">
                <a16:creationId xmlns:a16="http://schemas.microsoft.com/office/drawing/2014/main" id="{08E39F56-2B68-E48A-2038-E56996D7A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1701"/>
          </a:xfrm>
        </p:spPr>
      </p:pic>
    </p:spTree>
    <p:extLst>
      <p:ext uri="{BB962C8B-B14F-4D97-AF65-F5344CB8AC3E}">
        <p14:creationId xmlns:p14="http://schemas.microsoft.com/office/powerpoint/2010/main" val="332143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EDA34-7571-0874-DFED-FE682CD5C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Applications of Deep Learning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62593-039D-C20B-F1F1-9CB39DE86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Pioneering Models: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Iconic models like LeNet-5,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AlexNet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and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VGGNet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paved the way, demonstrating the potency of DLNNs in </a:t>
            </a:r>
            <a:r>
              <a:rPr lang="en-US" sz="180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image classification tasks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notably in competitions like the ImageNet Large Scale Visual Recognition Challenge (ILSVRC).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Applications: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DLNNs have permeated diverse domains, including:</a:t>
            </a:r>
          </a:p>
          <a:p>
            <a:pPr marL="617220" lvl="1" indent="-342900">
              <a:spcBef>
                <a:spcPts val="0"/>
              </a:spcBef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B05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medical image analysis</a:t>
            </a:r>
          </a:p>
          <a:p>
            <a:pPr marL="617220" lvl="1" indent="-342900">
              <a:spcBef>
                <a:spcPts val="0"/>
              </a:spcBef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B05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computer vision in autonomous vehicles</a:t>
            </a:r>
          </a:p>
          <a:p>
            <a:pPr marL="617220" lvl="1" indent="-342900">
              <a:spcBef>
                <a:spcPts val="0"/>
              </a:spcBef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B05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facial recognition</a:t>
            </a:r>
            <a:r>
              <a:rPr lang="en-US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and more, any image-related ML task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US" dirty="0"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Natural Language Processing (NLP):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Deep learning, particularly models like Recurrent Neural Networks (RNNs) and Transformers, has revolutionized NLP, enabling machines to understand, generate, and </a:t>
            </a:r>
            <a:r>
              <a:rPr lang="en-US" sz="180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translate human languages with unprecedented proficiency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0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769A-87BC-BF34-DADC-6DD13D23B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2DD71ED-4D01-9AB7-947D-D4FFC227E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88" y="203732"/>
            <a:ext cx="7988248" cy="6105628"/>
          </a:xfrm>
        </p:spPr>
      </p:pic>
      <p:pic>
        <p:nvPicPr>
          <p:cNvPr id="7" name="Picture 6" descr="A collage of different types of objects&#10;&#10;Description automatically generated">
            <a:extLst>
              <a:ext uri="{FF2B5EF4-FFF2-40B4-BE49-F238E27FC236}">
                <a16:creationId xmlns:a16="http://schemas.microsoft.com/office/drawing/2014/main" id="{82D1830D-E9C9-6D0A-B2DD-AD66EB206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521" y="2014194"/>
            <a:ext cx="5689757" cy="4640074"/>
          </a:xfrm>
          <a:prstGeom prst="rect">
            <a:avLst/>
          </a:prstGeo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39BE3FA-A87C-EB39-5404-67F12A55F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1323" y="1106353"/>
            <a:ext cx="3443877" cy="90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5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EDA34-7571-0874-DFED-FE682CD5C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Applications of Deep Learning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62593-039D-C20B-F1F1-9CB39DE86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Pioneering Models: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Iconic models like LeNet-5,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AlexNet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and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VGGNet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paved the way, demonstrating the potency of DLNNs in </a:t>
            </a:r>
            <a:r>
              <a:rPr lang="en-US" sz="180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image classification tasks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notably in competitions like the ImageNet Large Scale Visual Recognition Challenge (ILSVRC).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Applications: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DLNNs have permeated diverse domains, including:</a:t>
            </a:r>
          </a:p>
          <a:p>
            <a:pPr marL="617220" lvl="1" indent="-342900">
              <a:spcBef>
                <a:spcPts val="0"/>
              </a:spcBef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B05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medical image analysis</a:t>
            </a:r>
          </a:p>
          <a:p>
            <a:pPr marL="617220" lvl="1" indent="-342900">
              <a:spcBef>
                <a:spcPts val="0"/>
              </a:spcBef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B05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computer vision in autonomous vehicles</a:t>
            </a:r>
          </a:p>
          <a:p>
            <a:pPr marL="617220" lvl="1" indent="-342900">
              <a:spcBef>
                <a:spcPts val="0"/>
              </a:spcBef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B05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facial recognition</a:t>
            </a:r>
            <a:r>
              <a:rPr lang="en-US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and more, any image-related ML task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US" dirty="0"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Natural Language Processing (NLP):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Deep learning, particularly models like Recurrent Neural Networks (RNNs) and Transformers, has revolutionized NLP, enabling machines to understand, generate, and </a:t>
            </a:r>
            <a:r>
              <a:rPr lang="en-US" sz="180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translate human languages with unprecedented proficiency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671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35AE-8310-50DE-6B75-7F3750F1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Conclusions, at this point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EB654-0B78-08DF-C20E-B87CAB49E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 Neural Network Artificial Intelligence Engines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can, in the present day, do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AMAZING THINGS!!!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Many (most?) of these things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 HUMANITY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that said (and I believe it to be true), there are aspects of the implementation and regulation of this technology where there exist very real and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concerning ethical and societal concerns.</a:t>
            </a:r>
          </a:p>
        </p:txBody>
      </p:sp>
    </p:spTree>
    <p:extLst>
      <p:ext uri="{BB962C8B-B14F-4D97-AF65-F5344CB8AC3E}">
        <p14:creationId xmlns:p14="http://schemas.microsoft.com/office/powerpoint/2010/main" val="205226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5E8"/>
      </a:lt2>
      <a:accent1>
        <a:srgbClr val="BA9C80"/>
      </a:accent1>
      <a:accent2>
        <a:srgbClr val="BA827F"/>
      </a:accent2>
      <a:accent3>
        <a:srgbClr val="C594A6"/>
      </a:accent3>
      <a:accent4>
        <a:srgbClr val="BA7FAD"/>
      </a:accent4>
      <a:accent5>
        <a:srgbClr val="BC94C5"/>
      </a:accent5>
      <a:accent6>
        <a:srgbClr val="967FBA"/>
      </a:accent6>
      <a:hlink>
        <a:srgbClr val="5E85A8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6073</TotalTime>
  <Words>381</Words>
  <Application>Microsoft Macintosh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Garamond</vt:lpstr>
      <vt:lpstr>Segoe UI</vt:lpstr>
      <vt:lpstr>Symbol</vt:lpstr>
      <vt:lpstr>Times New Roman</vt:lpstr>
      <vt:lpstr>SavonVTI</vt:lpstr>
      <vt:lpstr>Tracing the arc</vt:lpstr>
      <vt:lpstr>Deep Neural Networks</vt:lpstr>
      <vt:lpstr>PowerPoint Presentation</vt:lpstr>
      <vt:lpstr>PowerPoint Presentation</vt:lpstr>
      <vt:lpstr>Applications of Deep Learning Neural Networks</vt:lpstr>
      <vt:lpstr>PowerPoint Presentation</vt:lpstr>
      <vt:lpstr>Applications of Deep Learning Neural Networks</vt:lpstr>
      <vt:lpstr>Conclusions, at this point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Tracing the arc</dc:title>
  <dc:creator>Edward Brash</dc:creator>
  <cp:lastModifiedBy>Edward Brash</cp:lastModifiedBy>
  <cp:revision>32</cp:revision>
  <dcterms:created xsi:type="dcterms:W3CDTF">2023-10-14T18:04:06Z</dcterms:created>
  <dcterms:modified xsi:type="dcterms:W3CDTF">2023-11-09T15:15:57Z</dcterms:modified>
</cp:coreProperties>
</file>