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96"/>
    <p:restoredTop sz="94694"/>
  </p:normalViewPr>
  <p:slideViewPr>
    <p:cSldViewPr snapToGrid="0">
      <p:cViewPr varScale="1">
        <p:scale>
          <a:sx n="121" d="100"/>
          <a:sy n="121"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467BC-F030-794F-8F81-C00FF4D1EED8}" type="datetimeFigureOut">
              <a:rPr lang="en-US" smtClean="0"/>
              <a:t>10/17/23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D86A-3F7B-9E47-9DF1-6D07663F4762}" type="slidenum">
              <a:rPr lang="en-US" smtClean="0"/>
              <a:t>‹#›</a:t>
            </a:fld>
            <a:endParaRPr lang="en-US"/>
          </a:p>
        </p:txBody>
      </p:sp>
    </p:spTree>
    <p:extLst>
      <p:ext uri="{BB962C8B-B14F-4D97-AF65-F5344CB8AC3E}">
        <p14:creationId xmlns:p14="http://schemas.microsoft.com/office/powerpoint/2010/main" val="10621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10/17/23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10/17/23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10/17/23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10/17/23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10/17/23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703-5135-05A6-B46F-845CAA5E0F09}"/>
              </a:ext>
            </a:extLst>
          </p:cNvPr>
          <p:cNvSpPr>
            <a:spLocks noGrp="1"/>
          </p:cNvSpPr>
          <p:nvPr>
            <p:ph type="title"/>
          </p:nvPr>
        </p:nvSpPr>
        <p:spPr/>
        <p:txBody>
          <a:bodyPr/>
          <a:lstStyle/>
          <a:p>
            <a:r>
              <a:rPr lang="en-US" dirty="0"/>
              <a:t>A More Detailed History of AI</a:t>
            </a:r>
          </a:p>
        </p:txBody>
      </p:sp>
      <p:sp>
        <p:nvSpPr>
          <p:cNvPr id="3" name="Content Placeholder 2">
            <a:extLst>
              <a:ext uri="{FF2B5EF4-FFF2-40B4-BE49-F238E27FC236}">
                <a16:creationId xmlns:a16="http://schemas.microsoft.com/office/drawing/2014/main" id="{263A633D-D649-4399-3C8E-68D643DE650E}"/>
              </a:ext>
            </a:extLst>
          </p:cNvPr>
          <p:cNvSpPr>
            <a:spLocks noGrp="1"/>
          </p:cNvSpPr>
          <p:nvPr>
            <p:ph idx="1"/>
          </p:nvPr>
        </p:nvSpPr>
        <p:spPr/>
        <p:txBody>
          <a:bodyPr>
            <a:normAutofit fontScale="85000" lnSpcReduction="10000"/>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conceptualization of artificial intelligent entities has been </a:t>
            </a:r>
            <a:r>
              <a:rPr lang="en-US" sz="1800" dirty="0">
                <a:solidFill>
                  <a:srgbClr val="FF0000"/>
                </a:solidFill>
                <a:effectLst/>
                <a:latin typeface="Segoe UI" panose="020B0502040204020203" pitchFamily="34" charset="0"/>
                <a:ea typeface="Times New Roman" panose="02020603050405020304" pitchFamily="18" charset="0"/>
              </a:rPr>
              <a:t>embedded in human thought and cult</a:t>
            </a:r>
            <a:r>
              <a:rPr lang="en-US" sz="1800" dirty="0">
                <a:effectLst/>
                <a:latin typeface="Segoe UI" panose="020B0502040204020203" pitchFamily="34" charset="0"/>
                <a:ea typeface="Times New Roman" panose="02020603050405020304" pitchFamily="18" charset="0"/>
              </a:rPr>
              <a:t>ure for millennia. </a:t>
            </a: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Ancient myths, legends, and stories from various civilizations have contemplated the creation of </a:t>
            </a:r>
            <a:r>
              <a:rPr lang="en-US" sz="1800" dirty="0">
                <a:solidFill>
                  <a:srgbClr val="FF0000"/>
                </a:solidFill>
                <a:effectLst/>
                <a:latin typeface="Segoe UI" panose="020B0502040204020203" pitchFamily="34" charset="0"/>
                <a:ea typeface="Times New Roman" panose="02020603050405020304" pitchFamily="18" charset="0"/>
              </a:rPr>
              <a:t>non-biological entities that exhibit forms of intelligence or life-like attributes.</a:t>
            </a:r>
          </a:p>
          <a:p>
            <a:pPr marL="0" marR="0">
              <a:spcBef>
                <a:spcPts val="0"/>
              </a:spcBef>
              <a:spcAft>
                <a:spcPts val="1500"/>
              </a:spcAft>
            </a:pPr>
            <a:r>
              <a:rPr lang="en-US" sz="1800" dirty="0">
                <a:solidFill>
                  <a:srgbClr val="00B050"/>
                </a:solidFill>
                <a:effectLst/>
                <a:latin typeface="Segoe UI" panose="020B0502040204020203" pitchFamily="34" charset="0"/>
                <a:ea typeface="Times New Roman" panose="02020603050405020304" pitchFamily="18" charset="0"/>
              </a:rPr>
              <a:t>Much like the idea that “exploration” drives humans to go beyond their natural habitat (NASA Space </a:t>
            </a:r>
            <a:r>
              <a:rPr lang="en-US" sz="1800" dirty="0" err="1">
                <a:solidFill>
                  <a:srgbClr val="00B050"/>
                </a:solidFill>
                <a:effectLst/>
                <a:latin typeface="Segoe UI" panose="020B0502040204020203" pitchFamily="34" charset="0"/>
                <a:ea typeface="Times New Roman" panose="02020603050405020304" pitchFamily="18" charset="0"/>
              </a:rPr>
              <a:t>Progam</a:t>
            </a:r>
            <a:r>
              <a:rPr lang="en-US" sz="1800" dirty="0">
                <a:solidFill>
                  <a:srgbClr val="00B050"/>
                </a:solidFill>
                <a:effectLst/>
                <a:latin typeface="Segoe UI" panose="020B0502040204020203" pitchFamily="34" charset="0"/>
                <a:ea typeface="Times New Roman" panose="02020603050405020304" pitchFamily="18" charset="0"/>
              </a:rPr>
              <a:t>!), it seems that the concept of developing forms of artificial intelligence is ingrained </a:t>
            </a:r>
            <a:r>
              <a:rPr lang="en-US" dirty="0">
                <a:solidFill>
                  <a:srgbClr val="00B050"/>
                </a:solidFill>
                <a:latin typeface="Segoe UI" panose="020B0502040204020203" pitchFamily="34" charset="0"/>
                <a:ea typeface="Times New Roman" panose="02020603050405020304" pitchFamily="18" charset="0"/>
              </a:rPr>
              <a:t>into the human experience.</a:t>
            </a:r>
            <a:endParaRPr lang="en-US" sz="1800" dirty="0">
              <a:solidFill>
                <a:srgbClr val="00B05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Greek Mythology: Talos and Automata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Talos:</a:t>
            </a:r>
            <a:r>
              <a:rPr lang="en-US" sz="1800" dirty="0">
                <a:effectLst/>
                <a:latin typeface="Segoe UI" panose="020B0502040204020203" pitchFamily="34" charset="0"/>
                <a:ea typeface="Times New Roman" panose="02020603050405020304" pitchFamily="18" charset="0"/>
              </a:rPr>
              <a:t> In Greek mythology, Talos was a </a:t>
            </a:r>
            <a:r>
              <a:rPr lang="en-US" sz="1800" dirty="0">
                <a:solidFill>
                  <a:srgbClr val="FF0000"/>
                </a:solidFill>
                <a:effectLst/>
                <a:latin typeface="Segoe UI" panose="020B0502040204020203" pitchFamily="34" charset="0"/>
                <a:ea typeface="Times New Roman" panose="02020603050405020304" pitchFamily="18" charset="0"/>
              </a:rPr>
              <a:t>giant bronze automaton </a:t>
            </a:r>
            <a:r>
              <a:rPr lang="en-US" sz="1800" dirty="0">
                <a:effectLst/>
                <a:latin typeface="Segoe UI" panose="020B0502040204020203" pitchFamily="34" charset="0"/>
                <a:ea typeface="Times New Roman" panose="02020603050405020304" pitchFamily="18" charset="0"/>
              </a:rPr>
              <a:t>created by Hephaestus, the god of blacksmiths and invention, to protect the island of Crete. Talos would patrol the island, throwing rocks at intruding ships and heating himself red-hot to burn invaders.</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Automata:</a:t>
            </a:r>
            <a:r>
              <a:rPr lang="en-US" sz="1800" dirty="0">
                <a:effectLst/>
                <a:latin typeface="Segoe UI" panose="020B0502040204020203" pitchFamily="34" charset="0"/>
                <a:ea typeface="Times New Roman" panose="02020603050405020304" pitchFamily="18" charset="0"/>
              </a:rPr>
              <a:t> Ancient Greeks also imagined elaborate automata. Notably, Hephaestus was said to have created </a:t>
            </a:r>
            <a:r>
              <a:rPr lang="en-US" sz="1800" dirty="0">
                <a:solidFill>
                  <a:srgbClr val="FF0000"/>
                </a:solidFill>
                <a:effectLst/>
                <a:latin typeface="Segoe UI" panose="020B0502040204020203" pitchFamily="34" charset="0"/>
                <a:ea typeface="Times New Roman" panose="02020603050405020304" pitchFamily="18" charset="0"/>
              </a:rPr>
              <a:t>mechanical servants </a:t>
            </a:r>
            <a:r>
              <a:rPr lang="en-US" sz="1800" dirty="0">
                <a:effectLst/>
                <a:latin typeface="Segoe UI" panose="020B0502040204020203" pitchFamily="34" charset="0"/>
                <a:ea typeface="Times New Roman" panose="02020603050405020304" pitchFamily="18" charset="0"/>
              </a:rPr>
              <a:t>that assisted in his forge, demonstrating an ancient fascination with automating labor and crafting mechanical life.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63715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6153807" cy="3849624"/>
          </a:xfrm>
        </p:spPr>
        <p:txBody>
          <a:bodyPr>
            <a:normAutofit fontScale="85000" lnSpcReduction="20000"/>
          </a:bodyPr>
          <a:lstStyle/>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Jewish Mythology: The Golem</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The Golem is a creature from Jewish folklore, </a:t>
            </a:r>
            <a:r>
              <a:rPr lang="en-US" sz="2000">
                <a:solidFill>
                  <a:srgbClr val="FF0000"/>
                </a:solidFill>
                <a:effectLst/>
                <a:latin typeface="Segoe UI" panose="020B0502040204020203" pitchFamily="34" charset="0"/>
                <a:ea typeface="Times New Roman" panose="02020603050405020304" pitchFamily="18" charset="0"/>
              </a:rPr>
              <a:t>formed from clay or mud and animated through mystical means</a:t>
            </a:r>
            <a:r>
              <a:rPr lang="en-US" sz="2000">
                <a:effectLst/>
                <a:latin typeface="Segoe UI" panose="020B0502040204020203" pitchFamily="34" charset="0"/>
                <a:ea typeface="Times New Roman" panose="02020603050405020304" pitchFamily="18" charset="0"/>
              </a:rPr>
              <a:t>. The most famous tale is of the Golem of Prague, created by Rabbi Judah Loew ben Bezalel to protect the Jewish community from persecution. The golem was brought to life through kabbalistic rituals and could follow basic commands, reflecting an early conceptual exploration of </a:t>
            </a:r>
            <a:r>
              <a:rPr lang="en-US" sz="2000">
                <a:solidFill>
                  <a:srgbClr val="FF0000"/>
                </a:solidFill>
                <a:effectLst/>
                <a:latin typeface="Segoe UI" panose="020B0502040204020203" pitchFamily="34" charset="0"/>
                <a:ea typeface="Times New Roman" panose="02020603050405020304" pitchFamily="18" charset="0"/>
              </a:rPr>
              <a:t>creating and controlling artificial beings.</a:t>
            </a:r>
            <a:endParaRPr lang="en-US" sz="2000">
              <a:solidFill>
                <a:srgbClr val="FF0000"/>
              </a:solidFill>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Chinese Legends: The Automata of King Mu</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King Mu of Zhou, who reigned in China during the 10th century BC, is said to have encountered an artificer, Yan Shi, who presented him with a life-sized automaton. </a:t>
            </a:r>
            <a:r>
              <a:rPr lang="en-US" sz="2000">
                <a:solidFill>
                  <a:srgbClr val="FF0000"/>
                </a:solidFill>
                <a:effectLst/>
                <a:latin typeface="Segoe UI" panose="020B0502040204020203" pitchFamily="34" charset="0"/>
                <a:ea typeface="Times New Roman" panose="02020603050405020304" pitchFamily="18" charset="0"/>
              </a:rPr>
              <a:t>The automaton could sing, act, and perform various actions. </a:t>
            </a:r>
            <a:r>
              <a:rPr lang="en-US" sz="2000">
                <a:effectLst/>
                <a:latin typeface="Segoe UI" panose="020B0502040204020203" pitchFamily="34" charset="0"/>
                <a:ea typeface="Times New Roman" panose="02020603050405020304" pitchFamily="18" charset="0"/>
              </a:rPr>
              <a:t>Though apocryphal, this tale symbolizes ancient imaginations of crafting beings that mimic human abilities.</a:t>
            </a:r>
            <a:endParaRPr lang="en-US" sz="2000">
              <a:effectLst/>
              <a:latin typeface="Times New Roman" panose="02020603050405020304" pitchFamily="18" charset="0"/>
              <a:ea typeface="Times New Roman" panose="02020603050405020304" pitchFamily="18" charset="0"/>
            </a:endParaRPr>
          </a:p>
          <a:p>
            <a:endParaRPr lang="en-US" dirty="0"/>
          </a:p>
        </p:txBody>
      </p:sp>
      <p:pic>
        <p:nvPicPr>
          <p:cNvPr id="5" name="Picture 4" descr="A movie cover with a person standing in front of a fire&#10;&#10;Description automatically generated">
            <a:extLst>
              <a:ext uri="{FF2B5EF4-FFF2-40B4-BE49-F238E27FC236}">
                <a16:creationId xmlns:a16="http://schemas.microsoft.com/office/drawing/2014/main" id="{953C746C-5CA7-03C7-35A1-88E20FD147F2}"/>
              </a:ext>
            </a:extLst>
          </p:cNvPr>
          <p:cNvPicPr>
            <a:picLocks noChangeAspect="1"/>
          </p:cNvPicPr>
          <p:nvPr/>
        </p:nvPicPr>
        <p:blipFill>
          <a:blip r:embed="rId2"/>
          <a:stretch>
            <a:fillRect/>
          </a:stretch>
        </p:blipFill>
        <p:spPr>
          <a:xfrm>
            <a:off x="7376923" y="1885540"/>
            <a:ext cx="1801801" cy="2667783"/>
          </a:xfrm>
          <a:prstGeom prst="rect">
            <a:avLst/>
          </a:prstGeom>
        </p:spPr>
      </p:pic>
      <p:pic>
        <p:nvPicPr>
          <p:cNvPr id="7" name="Picture 6" descr="A movie poster of a movie&#10;&#10;Description automatically generated">
            <a:extLst>
              <a:ext uri="{FF2B5EF4-FFF2-40B4-BE49-F238E27FC236}">
                <a16:creationId xmlns:a16="http://schemas.microsoft.com/office/drawing/2014/main" id="{9737ACCF-6B3A-1AA1-0E55-DA491AA7F4A9}"/>
              </a:ext>
            </a:extLst>
          </p:cNvPr>
          <p:cNvPicPr>
            <a:picLocks noChangeAspect="1"/>
          </p:cNvPicPr>
          <p:nvPr/>
        </p:nvPicPr>
        <p:blipFill>
          <a:blip r:embed="rId3"/>
          <a:stretch>
            <a:fillRect/>
          </a:stretch>
        </p:blipFill>
        <p:spPr>
          <a:xfrm>
            <a:off x="9489713" y="3013069"/>
            <a:ext cx="2061821" cy="3080507"/>
          </a:xfrm>
          <a:prstGeom prst="rect">
            <a:avLst/>
          </a:prstGeom>
        </p:spPr>
      </p:pic>
    </p:spTree>
    <p:extLst>
      <p:ext uri="{BB962C8B-B14F-4D97-AF65-F5344CB8AC3E}">
        <p14:creationId xmlns:p14="http://schemas.microsoft.com/office/powerpoint/2010/main" val="217323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10158248" cy="3849624"/>
          </a:xfrm>
        </p:spPr>
        <p:txBody>
          <a:bodyPr>
            <a:normAutofit lnSpcReduction="10000"/>
          </a:bodyPr>
          <a:lstStyle/>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Indian Epics: The Legend of </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Ghatotkacha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Arabic Tales: The Mechanical Organisms of Al-</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Jazari</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Egyptian Mythology: The Statue of Hephaestus</a:t>
            </a: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These tales, spanning various cultures and epochs, showcase humanity’s </a:t>
            </a:r>
            <a:r>
              <a:rPr lang="en-US" sz="1800" dirty="0">
                <a:solidFill>
                  <a:srgbClr val="FF0000"/>
                </a:solidFill>
                <a:effectLst/>
                <a:latin typeface="Segoe UI" panose="020B0502040204020203" pitchFamily="34" charset="0"/>
                <a:ea typeface="Times New Roman" panose="02020603050405020304" pitchFamily="18" charset="0"/>
              </a:rPr>
              <a:t>long-standing fascination with creating life</a:t>
            </a:r>
            <a:r>
              <a:rPr lang="en-US" sz="1800" dirty="0">
                <a:effectLst/>
                <a:latin typeface="Segoe UI" panose="020B0502040204020203" pitchFamily="34" charset="0"/>
                <a:ea typeface="Times New Roman" panose="02020603050405020304" pitchFamily="18" charset="0"/>
              </a:rPr>
              <a:t> or life-like attributes through artificial means. </a:t>
            </a:r>
          </a:p>
          <a:p>
            <a:pPr marL="0" marR="0">
              <a:spcBef>
                <a:spcPts val="0"/>
              </a:spcBef>
              <a:spcAft>
                <a:spcPts val="0"/>
              </a:spcAft>
            </a:pP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Though technologically unattainable in their respective eras, these myths and legends planted seeds of curiosity and aspiration that have, in some form, manifested in the pursuit of artificial intelligence and </a:t>
            </a:r>
            <a:r>
              <a:rPr lang="en-US" sz="1800" dirty="0">
                <a:solidFill>
                  <a:srgbClr val="FF0000"/>
                </a:solidFill>
                <a:effectLst/>
                <a:latin typeface="Segoe UI" panose="020B0502040204020203" pitchFamily="34" charset="0"/>
                <a:ea typeface="Times New Roman" panose="02020603050405020304" pitchFamily="18" charset="0"/>
              </a:rPr>
              <a:t>robotics in the modern era</a:t>
            </a:r>
            <a:r>
              <a:rPr lang="en-US" sz="1800" dirty="0">
                <a:effectLst/>
                <a:latin typeface="Segoe UI" panose="020B0502040204020203" pitchFamily="34" charset="0"/>
                <a:ea typeface="Times New Roman" panose="02020603050405020304" pitchFamily="18" charset="0"/>
              </a:rPr>
              <a:t>. </a:t>
            </a: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They symbolize early dialogues about </a:t>
            </a:r>
            <a:r>
              <a:rPr lang="en-US" sz="1800" dirty="0">
                <a:solidFill>
                  <a:srgbClr val="FF0000"/>
                </a:solidFill>
                <a:effectLst/>
                <a:latin typeface="Segoe UI" panose="020B0502040204020203" pitchFamily="34" charset="0"/>
                <a:ea typeface="Times New Roman" panose="02020603050405020304" pitchFamily="18" charset="0"/>
              </a:rPr>
              <a:t>creation, control, morality, and the blurry boundaries between the animate and inanimate</a:t>
            </a:r>
            <a:r>
              <a:rPr lang="en-US" sz="1800" dirty="0">
                <a:effectLst/>
                <a:latin typeface="Segoe UI" panose="020B0502040204020203" pitchFamily="34" charset="0"/>
                <a:ea typeface="Times New Roman" panose="02020603050405020304" pitchFamily="18" charset="0"/>
              </a:rPr>
              <a:t>, themes that continue to pervade discussions on artificial intelligence and synthetic biology today.</a:t>
            </a:r>
            <a:endParaRPr lang="en-US" sz="1800" dirty="0">
              <a:effectLst/>
              <a:latin typeface="Times New Roman" panose="02020603050405020304" pitchFamily="18" charset="0"/>
              <a:ea typeface="Times New Roman" panose="02020603050405020304" pitchFamily="18" charset="0"/>
            </a:endParaRPr>
          </a:p>
          <a:p>
            <a:pPr marL="0" marR="0" indent="0">
              <a:spcBef>
                <a:spcPts val="200"/>
              </a:spcBef>
              <a:spcAft>
                <a:spcPts val="0"/>
              </a:spcAft>
              <a:buNone/>
            </a:pPr>
            <a:endParaRPr lang="en-US" sz="2000" i="1" dirty="0">
              <a:solidFill>
                <a:srgbClr val="2F5496"/>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62066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a:bodyPr>
          <a:lstStyle/>
          <a:p>
            <a:pPr marL="0" marR="0">
              <a:spcBef>
                <a:spcPts val="0"/>
              </a:spcBef>
              <a:spcAft>
                <a:spcPts val="0"/>
              </a:spcAft>
            </a:pPr>
            <a:r>
              <a:rPr lang="en-US" sz="2000" b="1" dirty="0">
                <a:effectLst/>
                <a:ea typeface="Times New Roman" panose="02020603050405020304" pitchFamily="18" charset="0"/>
              </a:rPr>
              <a:t>René Descartes: Mind-Body Dualism and Mechanistic Biology</a:t>
            </a:r>
            <a:endParaRPr lang="en-US" sz="2000" dirty="0">
              <a:effectLst/>
              <a:ea typeface="Times New Roman" panose="02020603050405020304" pitchFamily="18" charset="0"/>
            </a:endParaRPr>
          </a:p>
          <a:p>
            <a:pPr lvl="1"/>
            <a:r>
              <a:rPr lang="en-US" sz="2000" kern="0" dirty="0">
                <a:effectLst/>
                <a:ea typeface="Times New Roman" panose="02020603050405020304" pitchFamily="18" charset="0"/>
              </a:rPr>
              <a:t>Descartes, a 17th-century philosopher, introduced a pivotal concept known as </a:t>
            </a:r>
            <a:r>
              <a:rPr lang="en-US" sz="2000" kern="0" dirty="0">
                <a:solidFill>
                  <a:srgbClr val="FF0000"/>
                </a:solidFill>
                <a:effectLst/>
                <a:ea typeface="Times New Roman" panose="02020603050405020304" pitchFamily="18" charset="0"/>
              </a:rPr>
              <a:t>Cartesian Dualism, </a:t>
            </a:r>
            <a:r>
              <a:rPr lang="en-US" sz="2000" kern="0" dirty="0">
                <a:effectLst/>
                <a:ea typeface="Times New Roman" panose="02020603050405020304" pitchFamily="18" charset="0"/>
              </a:rPr>
              <a:t>which distinguishes between the mind (res cogitans) and the body (res extensa). </a:t>
            </a:r>
          </a:p>
          <a:p>
            <a:pPr marL="274320" lvl="1" indent="0">
              <a:buNone/>
            </a:pPr>
            <a:endParaRPr lang="en-US" sz="2000" kern="0" dirty="0">
              <a:effectLst/>
              <a:ea typeface="Times New Roman" panose="02020603050405020304" pitchFamily="18" charset="0"/>
            </a:endParaRPr>
          </a:p>
          <a:p>
            <a:pPr lvl="1"/>
            <a:r>
              <a:rPr lang="en-US" sz="2000" kern="0" dirty="0">
                <a:effectLst/>
                <a:ea typeface="Times New Roman" panose="02020603050405020304" pitchFamily="18" charset="0"/>
              </a:rPr>
              <a:t>The body, including the brain, was considered a machine by Descartes, subject to physical laws and mechanistic explanations. </a:t>
            </a:r>
            <a:r>
              <a:rPr lang="en-US" sz="2000" kern="0" dirty="0">
                <a:solidFill>
                  <a:srgbClr val="FF0000"/>
                </a:solidFill>
                <a:effectLst/>
                <a:ea typeface="Times New Roman" panose="02020603050405020304" pitchFamily="18" charset="0"/>
              </a:rPr>
              <a:t>However, the mind, embodying thought and consciousness, was considered non-material and inherently separate from the body.</a:t>
            </a:r>
            <a:r>
              <a:rPr lang="en-US" sz="2000" dirty="0">
                <a:solidFill>
                  <a:srgbClr val="FF0000"/>
                </a:solidFill>
                <a:effectLst/>
              </a:rPr>
              <a:t> </a:t>
            </a:r>
          </a:p>
          <a:p>
            <a:pPr lvl="1"/>
            <a:endParaRPr lang="en-US" sz="2000" dirty="0">
              <a:solidFill>
                <a:srgbClr val="FF0000"/>
              </a:solidFill>
              <a:effectLst/>
            </a:endParaRPr>
          </a:p>
          <a:p>
            <a:pPr lvl="1"/>
            <a:r>
              <a:rPr lang="en-US" sz="2000" dirty="0"/>
              <a:t>The nature of thought and consciousness (whether it is a physical or spiritual entity) is STILL a massive topic in modern philosophy (</a:t>
            </a:r>
            <a:r>
              <a:rPr lang="en-US" sz="2000" dirty="0">
                <a:solidFill>
                  <a:srgbClr val="FF0000"/>
                </a:solidFill>
              </a:rPr>
              <a:t>Sam Harris, Christopher Hitchens, Jordan Petersen, Stephen Fry, and many more on YouTube)</a:t>
            </a:r>
          </a:p>
        </p:txBody>
      </p:sp>
    </p:spTree>
    <p:extLst>
      <p:ext uri="{BB962C8B-B14F-4D97-AF65-F5344CB8AC3E}">
        <p14:creationId xmlns:p14="http://schemas.microsoft.com/office/powerpoint/2010/main" val="72505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fontScale="85000" lnSpcReduction="20000"/>
          </a:bodyPr>
          <a:lstStyle/>
          <a:p>
            <a:pPr marL="0" marR="0">
              <a:spcBef>
                <a:spcPts val="1500"/>
              </a:spcBef>
              <a:spcAft>
                <a:spcPts val="1500"/>
              </a:spcAft>
            </a:pPr>
            <a:r>
              <a:rPr lang="en-US" sz="2000" dirty="0">
                <a:effectLst/>
                <a:latin typeface="Segoe UI" panose="020B0502040204020203" pitchFamily="34" charset="0"/>
                <a:ea typeface="Times New Roman" panose="02020603050405020304" pitchFamily="18" charset="0"/>
              </a:rPr>
              <a:t>Key Considerations from Descartes' Perspective: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Animacy and Automation:</a:t>
            </a:r>
            <a:r>
              <a:rPr lang="en-US" sz="2000" dirty="0">
                <a:effectLst/>
                <a:latin typeface="Segoe UI" panose="020B0502040204020203" pitchFamily="34" charset="0"/>
                <a:ea typeface="Times New Roman" panose="02020603050405020304" pitchFamily="18" charset="0"/>
              </a:rPr>
              <a:t> Descartes conceded that machines might be able to </a:t>
            </a:r>
            <a:r>
              <a:rPr lang="en-US" sz="2000" dirty="0">
                <a:solidFill>
                  <a:srgbClr val="FF0000"/>
                </a:solidFill>
                <a:effectLst/>
                <a:latin typeface="Segoe UI" panose="020B0502040204020203" pitchFamily="34" charset="0"/>
                <a:ea typeface="Times New Roman" panose="02020603050405020304" pitchFamily="18" charset="0"/>
              </a:rPr>
              <a:t>emulate certain human behaviors </a:t>
            </a:r>
            <a:r>
              <a:rPr lang="en-US" sz="2000" dirty="0">
                <a:effectLst/>
                <a:latin typeface="Segoe UI" panose="020B0502040204020203" pitchFamily="34" charset="0"/>
                <a:ea typeface="Times New Roman" panose="02020603050405020304" pitchFamily="18" charset="0"/>
              </a:rPr>
              <a:t>but fundamentally denied the possibility of machines possessing minds or consciousness.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Innate Ideas and True Understanding:</a:t>
            </a:r>
            <a:r>
              <a:rPr lang="en-US" sz="2000" dirty="0">
                <a:effectLst/>
                <a:latin typeface="Segoe UI" panose="020B0502040204020203" pitchFamily="34" charset="0"/>
                <a:ea typeface="Times New Roman" panose="02020603050405020304" pitchFamily="18" charset="0"/>
              </a:rPr>
              <a:t> Descartes posited that certain ideas and capacities are innate to the human mind and cannot be replicated by or instilled into machines, as </a:t>
            </a:r>
            <a:r>
              <a:rPr lang="en-US" sz="2000" dirty="0">
                <a:solidFill>
                  <a:srgbClr val="FF0000"/>
                </a:solidFill>
                <a:effectLst/>
                <a:latin typeface="Segoe UI" panose="020B0502040204020203" pitchFamily="34" charset="0"/>
                <a:ea typeface="Times New Roman" panose="02020603050405020304" pitchFamily="18" charset="0"/>
              </a:rPr>
              <a:t>genuine understanding and consciousness are non-mechanistic phenomena.</a:t>
            </a:r>
          </a:p>
          <a:p>
            <a:pPr marL="342900" marR="0" lvl="0" indent="-342900">
              <a:spcBef>
                <a:spcPts val="0"/>
              </a:spcBef>
              <a:spcAft>
                <a:spcPts val="0"/>
              </a:spcAft>
              <a:buSzPts val="1000"/>
              <a:buFont typeface="Symbol" pitchFamily="2" charset="2"/>
              <a:buChar char=""/>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solidFill>
                  <a:srgbClr val="00B050"/>
                </a:solidFill>
              </a:rPr>
              <a:t>In terms of the ETHICS of artificial intelligence, this is an extremely important idea – if an artificially intelligent being carries out an act that society considers to be immoral or unethical, it would then follow that this ”behavior” is either random, or comes somehow from the human that created/programmed her.  I mean programmed IT.</a:t>
            </a:r>
          </a:p>
          <a:p>
            <a:pPr marL="0" marR="0">
              <a:spcBef>
                <a:spcPts val="0"/>
              </a:spcBef>
              <a:spcAft>
                <a:spcPts val="0"/>
              </a:spcAft>
            </a:pPr>
            <a:endParaRPr lang="en-US" sz="2000" dirty="0">
              <a:solidFill>
                <a:srgbClr val="00B050"/>
              </a:solidFill>
            </a:endParaRPr>
          </a:p>
          <a:p>
            <a:pPr marL="0" marR="0">
              <a:spcBef>
                <a:spcPts val="0"/>
              </a:spcBef>
              <a:spcAft>
                <a:spcPts val="0"/>
              </a:spcAft>
            </a:pPr>
            <a:r>
              <a:rPr lang="en-US" sz="2000" dirty="0">
                <a:solidFill>
                  <a:srgbClr val="00B050"/>
                </a:solidFill>
              </a:rPr>
              <a:t>So, how could we tell if an artificially intelligent machine was truly intelligent (as opposed to just mimicking </a:t>
            </a:r>
            <a:r>
              <a:rPr lang="en-US" sz="2000">
                <a:solidFill>
                  <a:srgbClr val="00B050"/>
                </a:solidFill>
              </a:rPr>
              <a:t>its creator???</a:t>
            </a:r>
            <a:endParaRPr lang="en-US" sz="2000" dirty="0">
              <a:solidFill>
                <a:srgbClr val="00B050"/>
              </a:solidFill>
            </a:endParaRPr>
          </a:p>
        </p:txBody>
      </p:sp>
    </p:spTree>
    <p:extLst>
      <p:ext uri="{BB962C8B-B14F-4D97-AF65-F5344CB8AC3E}">
        <p14:creationId xmlns:p14="http://schemas.microsoft.com/office/powerpoint/2010/main" val="1844436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1819</TotalTime>
  <Words>782</Words>
  <Application>Microsoft Macintosh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Calibri Light</vt:lpstr>
      <vt:lpstr>Garamond</vt:lpstr>
      <vt:lpstr>Segoe UI</vt:lpstr>
      <vt:lpstr>Symbol</vt:lpstr>
      <vt:lpstr>Times New Roman</vt:lpstr>
      <vt:lpstr>SavonVTI</vt:lpstr>
      <vt:lpstr>Tracing the arc</vt:lpstr>
      <vt:lpstr>A More Detailed History of AI</vt:lpstr>
      <vt:lpstr>A More Detailed History of AI</vt:lpstr>
      <vt:lpstr>A More Detailed History of AI</vt:lpstr>
      <vt:lpstr>Philosophical Underpinnings of AI</vt:lpstr>
      <vt:lpstr>Philosophical Underpinnings of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14</cp:revision>
  <dcterms:created xsi:type="dcterms:W3CDTF">2023-10-14T18:04:06Z</dcterms:created>
  <dcterms:modified xsi:type="dcterms:W3CDTF">2023-10-17T13:46:10Z</dcterms:modified>
</cp:coreProperties>
</file>