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8" r:id="rId3"/>
    <p:sldId id="279" r:id="rId4"/>
    <p:sldId id="260" r:id="rId5"/>
    <p:sldId id="261" r:id="rId6"/>
    <p:sldId id="262" r:id="rId7"/>
    <p:sldId id="263" r:id="rId8"/>
    <p:sldId id="275" r:id="rId9"/>
    <p:sldId id="276"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58" r:id="rId23"/>
    <p:sldId id="259" r:id="rId24"/>
    <p:sldId id="25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23" d="100"/>
          <a:sy n="123" d="100"/>
        </p:scale>
        <p:origin x="6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10/14/23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a:p>
            <a:pPr marL="0" indent="0">
              <a:buNone/>
            </a:pPr>
            <a:endParaRPr lang="en-US" sz="2400" dirty="0"/>
          </a:p>
          <a:p>
            <a:pPr marL="0" indent="0">
              <a:buNone/>
            </a:pPr>
            <a:r>
              <a:rPr lang="en-US" sz="2400" dirty="0"/>
              <a:t>(Honorable Mentions)</a:t>
            </a:r>
          </a:p>
          <a:p>
            <a:endParaRPr lang="en-US" sz="2400" dirty="0"/>
          </a:p>
          <a:p>
            <a:pPr lvl="1"/>
            <a:r>
              <a:rPr lang="en-US" sz="2200" dirty="0" err="1"/>
              <a:t>Rambrandt</a:t>
            </a:r>
            <a:endParaRPr lang="en-US" sz="2200" dirty="0"/>
          </a:p>
          <a:p>
            <a:pPr lvl="1"/>
            <a:r>
              <a:rPr lang="en-US" sz="2200" dirty="0"/>
              <a:t>Michelangelo</a:t>
            </a:r>
          </a:p>
          <a:p>
            <a:pPr lvl="1"/>
            <a:r>
              <a:rPr lang="en-US" sz="2200" dirty="0"/>
              <a:t>Frida Kahlo****</a:t>
            </a:r>
          </a:p>
        </p:txBody>
      </p:sp>
    </p:spTree>
    <p:extLst>
      <p:ext uri="{BB962C8B-B14F-4D97-AF65-F5344CB8AC3E}">
        <p14:creationId xmlns:p14="http://schemas.microsoft.com/office/powerpoint/2010/main" val="7880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physicists in the last 500 years?</a:t>
            </a:r>
            <a:endParaRPr lang="en-US" sz="2000" dirty="0"/>
          </a:p>
        </p:txBody>
      </p:sp>
    </p:spTree>
    <p:extLst>
      <p:ext uri="{BB962C8B-B14F-4D97-AF65-F5344CB8AC3E}">
        <p14:creationId xmlns:p14="http://schemas.microsoft.com/office/powerpoint/2010/main" val="429296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physicists in the last 500 years?</a:t>
            </a:r>
          </a:p>
          <a:p>
            <a:endParaRPr lang="en-US" sz="2400" dirty="0"/>
          </a:p>
          <a:p>
            <a:pPr lvl="1"/>
            <a:r>
              <a:rPr lang="en-US" sz="1800" dirty="0"/>
              <a:t>Isaac Newton</a:t>
            </a:r>
          </a:p>
          <a:p>
            <a:pPr lvl="1"/>
            <a:r>
              <a:rPr lang="en-US" sz="1800" dirty="0"/>
              <a:t>Albert Einstein</a:t>
            </a:r>
          </a:p>
          <a:p>
            <a:pPr lvl="1"/>
            <a:r>
              <a:rPr lang="en-US" sz="1800" dirty="0"/>
              <a:t>Stephen Hawking/James Clerk Maxwell</a:t>
            </a:r>
          </a:p>
        </p:txBody>
      </p:sp>
    </p:spTree>
    <p:extLst>
      <p:ext uri="{BB962C8B-B14F-4D97-AF65-F5344CB8AC3E}">
        <p14:creationId xmlns:p14="http://schemas.microsoft.com/office/powerpoint/2010/main" val="297805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mathematicians in the last 500 years?</a:t>
            </a:r>
            <a:endParaRPr lang="en-US" sz="1800" dirty="0"/>
          </a:p>
        </p:txBody>
      </p:sp>
    </p:spTree>
    <p:extLst>
      <p:ext uri="{BB962C8B-B14F-4D97-AF65-F5344CB8AC3E}">
        <p14:creationId xmlns:p14="http://schemas.microsoft.com/office/powerpoint/2010/main" val="54926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mathematicians in the last 500 years?</a:t>
            </a:r>
          </a:p>
          <a:p>
            <a:endParaRPr lang="en-US" sz="2400" dirty="0"/>
          </a:p>
          <a:p>
            <a:pPr lvl="1"/>
            <a:r>
              <a:rPr lang="en-US" sz="2200" dirty="0"/>
              <a:t>Isaac Newton</a:t>
            </a:r>
          </a:p>
          <a:p>
            <a:pPr lvl="1"/>
            <a:r>
              <a:rPr lang="en-US" sz="2200" dirty="0"/>
              <a:t>Carl Friedrich Gauss</a:t>
            </a:r>
          </a:p>
          <a:p>
            <a:pPr lvl="1"/>
            <a:r>
              <a:rPr lang="en-US" sz="2200" dirty="0"/>
              <a:t>Leonhard Euler</a:t>
            </a:r>
          </a:p>
        </p:txBody>
      </p:sp>
    </p:spTree>
    <p:extLst>
      <p:ext uri="{BB962C8B-B14F-4D97-AF65-F5344CB8AC3E}">
        <p14:creationId xmlns:p14="http://schemas.microsoft.com/office/powerpoint/2010/main" val="244032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computer scientists, since the invention of computer science?</a:t>
            </a:r>
          </a:p>
        </p:txBody>
      </p:sp>
    </p:spTree>
    <p:extLst>
      <p:ext uri="{BB962C8B-B14F-4D97-AF65-F5344CB8AC3E}">
        <p14:creationId xmlns:p14="http://schemas.microsoft.com/office/powerpoint/2010/main" val="303095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computer scientists, since the invention of computer science?</a:t>
            </a:r>
          </a:p>
          <a:p>
            <a:endParaRPr lang="en-US" sz="2400" dirty="0"/>
          </a:p>
          <a:p>
            <a:pPr lvl="1"/>
            <a:r>
              <a:rPr lang="en-US" sz="2200" dirty="0"/>
              <a:t>Alan Turing (the father of computer science – the Turing Machine laid the foundations for theoretical computer science)</a:t>
            </a:r>
          </a:p>
          <a:p>
            <a:pPr lvl="1"/>
            <a:r>
              <a:rPr lang="en-US" sz="2200" dirty="0"/>
              <a:t>Ada Lovelace (the world’s first computer programmer – wrote the first algorithm designed to be processed by a machine)</a:t>
            </a:r>
          </a:p>
          <a:p>
            <a:pPr lvl="1"/>
            <a:r>
              <a:rPr lang="en-US" sz="2200" dirty="0"/>
              <a:t>John von Neumann (the von Neumann architecture forms the basis of almost every computer in use today, worked on the Manhattan Project, mathematician and physicist)</a:t>
            </a:r>
          </a:p>
        </p:txBody>
      </p:sp>
    </p:spTree>
    <p:extLst>
      <p:ext uri="{BB962C8B-B14F-4D97-AF65-F5344CB8AC3E}">
        <p14:creationId xmlns:p14="http://schemas.microsoft.com/office/powerpoint/2010/main" val="144166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people in the history of artificial intelligence?</a:t>
            </a:r>
            <a:endParaRPr lang="en-US" sz="2200" dirty="0"/>
          </a:p>
        </p:txBody>
      </p:sp>
    </p:spTree>
    <p:extLst>
      <p:ext uri="{BB962C8B-B14F-4D97-AF65-F5344CB8AC3E}">
        <p14:creationId xmlns:p14="http://schemas.microsoft.com/office/powerpoint/2010/main" val="160884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92500"/>
          </a:bodyPr>
          <a:lstStyle/>
          <a:p>
            <a:r>
              <a:rPr lang="en-US" sz="2400" dirty="0"/>
              <a:t>Who are the three most well-known/important people in the history of artificial intelligence?</a:t>
            </a:r>
          </a:p>
          <a:p>
            <a:endParaRPr lang="en-US" sz="2400" dirty="0"/>
          </a:p>
          <a:p>
            <a:pPr lvl="1"/>
            <a:r>
              <a:rPr lang="en-US" sz="2800" b="1" i="0" u="none" strike="noStrike" dirty="0">
                <a:effectLst/>
                <a:latin typeface="Söhne"/>
              </a:rPr>
              <a:t>Alan Turing</a:t>
            </a:r>
            <a:r>
              <a:rPr lang="en-US" sz="2800" b="0" i="0" u="none" strike="noStrike" dirty="0">
                <a:effectLst/>
                <a:latin typeface="Söhne"/>
              </a:rPr>
              <a:t>: Turing's contributions go beyond the foundational elements of computer science. His Turing Test, proposed in his paper "Computing Machinery and Intelligence" (1950), is one of the most discussed ideas in AI. The Turing Test was designed to provide a satisfactory operational definition of intelligence, sparking ongoing debates and research about machine intelligence and consciousness.</a:t>
            </a:r>
          </a:p>
        </p:txBody>
      </p:sp>
    </p:spTree>
    <p:extLst>
      <p:ext uri="{BB962C8B-B14F-4D97-AF65-F5344CB8AC3E}">
        <p14:creationId xmlns:p14="http://schemas.microsoft.com/office/powerpoint/2010/main" val="13833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92500" lnSpcReduction="20000"/>
          </a:bodyPr>
          <a:lstStyle/>
          <a:p>
            <a:r>
              <a:rPr lang="en-US" sz="2400" dirty="0"/>
              <a:t>Who are the three most well-known/important people in the history of artificial intelligence?</a:t>
            </a:r>
            <a:endParaRPr lang="en-US" sz="2200" dirty="0"/>
          </a:p>
          <a:p>
            <a:pPr marL="0" indent="0">
              <a:buNone/>
            </a:pPr>
            <a:endParaRPr lang="en-US" sz="2200" dirty="0"/>
          </a:p>
          <a:p>
            <a:pPr lvl="1"/>
            <a:r>
              <a:rPr lang="en-US" sz="2800" b="1" i="0" u="none" strike="noStrike" dirty="0">
                <a:effectLst/>
                <a:latin typeface="Söhne"/>
              </a:rPr>
              <a:t>Marvin Minsky</a:t>
            </a:r>
            <a:r>
              <a:rPr lang="en-US" sz="2800" b="0" i="0" u="none" strike="noStrike" dirty="0">
                <a:effectLst/>
                <a:latin typeface="Söhne"/>
              </a:rPr>
              <a:t>: Often referred to as the "father of artificial intelligence," Minsky co-founded the Massachusetts Institute of Technology's AI laboratory and made several significant contributions to AI and cognitive psychology. His work on neural networks, artificial intelligence, and computer science theory played a pivotal role in developing and advancing the field. Minsky’s vision for AI was comprehensive, encompassing robotics, symbolic learning, and connectionism, among other aspects.</a:t>
            </a:r>
          </a:p>
        </p:txBody>
      </p:sp>
    </p:spTree>
    <p:extLst>
      <p:ext uri="{BB962C8B-B14F-4D97-AF65-F5344CB8AC3E}">
        <p14:creationId xmlns:p14="http://schemas.microsoft.com/office/powerpoint/2010/main" val="263442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B49-6C79-29D3-7631-AF67368A0821}"/>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48112B52-3F8E-1BF3-B2F7-AE5AD1DEEFA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9096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85000" lnSpcReduction="10000"/>
          </a:bodyPr>
          <a:lstStyle/>
          <a:p>
            <a:r>
              <a:rPr lang="en-US" sz="2400" dirty="0"/>
              <a:t>Who are the three most well-known/important people in the history of artificial intelligence?</a:t>
            </a:r>
            <a:endParaRPr lang="en-US" sz="2200" dirty="0"/>
          </a:p>
          <a:p>
            <a:pPr marL="0" indent="0">
              <a:buNone/>
            </a:pPr>
            <a:endParaRPr lang="en-US" sz="2200" dirty="0"/>
          </a:p>
          <a:p>
            <a:pPr lvl="1"/>
            <a:r>
              <a:rPr lang="en-US" sz="3200" b="1" i="0" u="none" strike="noStrike" dirty="0">
                <a:effectLst/>
                <a:latin typeface="Söhne"/>
              </a:rPr>
              <a:t>John McCarthy</a:t>
            </a:r>
            <a:r>
              <a:rPr lang="en-US" sz="3200" b="0" i="0" u="none" strike="noStrike" dirty="0">
                <a:effectLst/>
                <a:latin typeface="Söhne"/>
              </a:rPr>
              <a:t>: McCarthy coined the term "artificial intelligence" in 1955 and was one of the key figures in the early development of AI. He developed Lisp, a programming language widely used in AI research, and was instrumental in instituting the Stanford Artificial Intelligence Lab. McCarthy also proposed the idea of computer time-sharing (enabling the concurrent use of computers by multiple individuals), which was foundational to the development of cloud computing.</a:t>
            </a:r>
          </a:p>
          <a:p>
            <a:pPr marL="274320" lvl="1" indent="0">
              <a:buNone/>
            </a:pPr>
            <a:endParaRPr lang="en-US" sz="2800" b="0" i="0" u="none" strike="noStrike" dirty="0">
              <a:effectLst/>
              <a:latin typeface="Söhne"/>
            </a:endParaRPr>
          </a:p>
        </p:txBody>
      </p:sp>
    </p:spTree>
    <p:extLst>
      <p:ext uri="{BB962C8B-B14F-4D97-AF65-F5344CB8AC3E}">
        <p14:creationId xmlns:p14="http://schemas.microsoft.com/office/powerpoint/2010/main" val="218332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70000" lnSpcReduction="20000"/>
          </a:bodyPr>
          <a:lstStyle/>
          <a:p>
            <a:r>
              <a:rPr lang="en-US" sz="2400" dirty="0"/>
              <a:t>Who are the three most well-known/important people in the history of artificial intelligence?</a:t>
            </a:r>
            <a:endParaRPr lang="en-US" sz="2200" dirty="0"/>
          </a:p>
          <a:p>
            <a:pPr marL="0" indent="0">
              <a:buNone/>
            </a:pPr>
            <a:endParaRPr lang="en-US" sz="2200" dirty="0"/>
          </a:p>
          <a:p>
            <a:pPr algn="l">
              <a:buFont typeface="Arial" panose="020B0604020202020204" pitchFamily="34" charset="0"/>
              <a:buChar char="•"/>
            </a:pPr>
            <a:r>
              <a:rPr lang="en-US" sz="3200" b="1" i="0" u="none" strike="noStrike" dirty="0">
                <a:effectLst/>
                <a:latin typeface="Söhne"/>
              </a:rPr>
              <a:t>Geoffrey Hinton</a:t>
            </a:r>
            <a:r>
              <a:rPr lang="en-US" sz="3200" b="0" i="0" u="none" strike="noStrike" dirty="0">
                <a:effectLst/>
                <a:latin typeface="Söhne"/>
              </a:rPr>
              <a:t>: Known as the "Godfather of Deep Learning," Hinton's work on neural networks and deep learning architectures has significantly impacted machine learning and AI.</a:t>
            </a:r>
          </a:p>
          <a:p>
            <a:pPr algn="l">
              <a:buFont typeface="Arial" panose="020B0604020202020204" pitchFamily="34" charset="0"/>
              <a:buChar char="•"/>
            </a:pPr>
            <a:r>
              <a:rPr lang="en-US" sz="3200" b="1" i="0" u="none" strike="noStrike" dirty="0">
                <a:effectLst/>
                <a:latin typeface="Söhne"/>
              </a:rPr>
              <a:t>Yann </a:t>
            </a:r>
            <a:r>
              <a:rPr lang="en-US" sz="3200" b="1" i="0" u="none" strike="noStrike" dirty="0" err="1">
                <a:effectLst/>
                <a:latin typeface="Söhne"/>
              </a:rPr>
              <a:t>LeCun</a:t>
            </a:r>
            <a:r>
              <a:rPr lang="en-US" sz="3200" b="0" i="0" u="none" strike="noStrike" dirty="0">
                <a:effectLst/>
                <a:latin typeface="Söhne"/>
              </a:rPr>
              <a:t>: </a:t>
            </a:r>
            <a:r>
              <a:rPr lang="en-US" sz="3200" b="0" i="0" u="none" strike="noStrike" dirty="0" err="1">
                <a:effectLst/>
                <a:latin typeface="Söhne"/>
              </a:rPr>
              <a:t>LeCun</a:t>
            </a:r>
            <a:r>
              <a:rPr lang="en-US" sz="3200" b="0" i="0" u="none" strike="noStrike" dirty="0">
                <a:effectLst/>
                <a:latin typeface="Söhne"/>
              </a:rPr>
              <a:t> has made notable contributions to convolutional neural networks and deep learning, with his work having applications in image and pattern recognition.</a:t>
            </a:r>
          </a:p>
          <a:p>
            <a:pPr algn="l">
              <a:buFont typeface="Arial" panose="020B0604020202020204" pitchFamily="34" charset="0"/>
              <a:buChar char="•"/>
            </a:pPr>
            <a:r>
              <a:rPr lang="en-US" sz="3200" b="1" i="0" u="none" strike="noStrike" dirty="0">
                <a:effectLst/>
                <a:latin typeface="Söhne"/>
              </a:rPr>
              <a:t>Judea Pearl</a:t>
            </a:r>
            <a:r>
              <a:rPr lang="en-US" sz="3200" b="0" i="0" u="none" strike="noStrike" dirty="0">
                <a:effectLst/>
                <a:latin typeface="Söhne"/>
              </a:rPr>
              <a:t>: Known for his work on Bayesian networks and the development of a theoretical framework for reasoning under uncertainty, Pearl’s contributions to AI are oriented towards the philosophy and theory behind understanding causality.</a:t>
            </a:r>
          </a:p>
        </p:txBody>
      </p:sp>
    </p:spTree>
    <p:extLst>
      <p:ext uri="{BB962C8B-B14F-4D97-AF65-F5344CB8AC3E}">
        <p14:creationId xmlns:p14="http://schemas.microsoft.com/office/powerpoint/2010/main" val="32976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1CF6-D4AB-DD9B-D5D1-A01D323B8D9C}"/>
              </a:ext>
            </a:extLst>
          </p:cNvPr>
          <p:cNvSpPr>
            <a:spLocks noGrp="1"/>
          </p:cNvSpPr>
          <p:nvPr>
            <p:ph type="title"/>
          </p:nvPr>
        </p:nvSpPr>
        <p:spPr/>
        <p:txBody>
          <a:bodyPr/>
          <a:lstStyle/>
          <a:p>
            <a:r>
              <a:rPr lang="en-US" dirty="0"/>
              <a:t>TL;DR</a:t>
            </a:r>
          </a:p>
        </p:txBody>
      </p:sp>
      <p:pic>
        <p:nvPicPr>
          <p:cNvPr id="5" name="Content Placeholder 4" descr="A screenshot of a computer&#10;&#10;Description automatically generated">
            <a:extLst>
              <a:ext uri="{FF2B5EF4-FFF2-40B4-BE49-F238E27FC236}">
                <a16:creationId xmlns:a16="http://schemas.microsoft.com/office/drawing/2014/main" id="{7E5B2354-67E3-CEDD-C705-74996F47F0DF}"/>
              </a:ext>
            </a:extLst>
          </p:cNvPr>
          <p:cNvPicPr>
            <a:picLocks noGrp="1" noChangeAspect="1"/>
          </p:cNvPicPr>
          <p:nvPr>
            <p:ph idx="1"/>
          </p:nvPr>
        </p:nvPicPr>
        <p:blipFill>
          <a:blip r:embed="rId2"/>
          <a:stretch>
            <a:fillRect/>
          </a:stretch>
        </p:blipFill>
        <p:spPr>
          <a:xfrm>
            <a:off x="1721819" y="2103438"/>
            <a:ext cx="8748362" cy="3849687"/>
          </a:xfrm>
        </p:spPr>
      </p:pic>
    </p:spTree>
    <p:extLst>
      <p:ext uri="{BB962C8B-B14F-4D97-AF65-F5344CB8AC3E}">
        <p14:creationId xmlns:p14="http://schemas.microsoft.com/office/powerpoint/2010/main" val="364801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1CF6-D4AB-DD9B-D5D1-A01D323B8D9C}"/>
              </a:ext>
            </a:extLst>
          </p:cNvPr>
          <p:cNvSpPr>
            <a:spLocks noGrp="1"/>
          </p:cNvSpPr>
          <p:nvPr>
            <p:ph type="title"/>
          </p:nvPr>
        </p:nvSpPr>
        <p:spPr/>
        <p:txBody>
          <a:bodyPr/>
          <a:lstStyle/>
          <a:p>
            <a:r>
              <a:rPr lang="en-US" dirty="0"/>
              <a:t>TL;DR</a:t>
            </a:r>
          </a:p>
        </p:txBody>
      </p:sp>
      <p:pic>
        <p:nvPicPr>
          <p:cNvPr id="7" name="Content Placeholder 6" descr="A screenshot of a computer&#10;&#10;Description automatically generated">
            <a:extLst>
              <a:ext uri="{FF2B5EF4-FFF2-40B4-BE49-F238E27FC236}">
                <a16:creationId xmlns:a16="http://schemas.microsoft.com/office/drawing/2014/main" id="{645C99F2-0A33-72E2-6409-00351C799C26}"/>
              </a:ext>
            </a:extLst>
          </p:cNvPr>
          <p:cNvPicPr>
            <a:picLocks noGrp="1" noChangeAspect="1"/>
          </p:cNvPicPr>
          <p:nvPr>
            <p:ph idx="1"/>
          </p:nvPr>
        </p:nvPicPr>
        <p:blipFill>
          <a:blip r:embed="rId2"/>
          <a:stretch>
            <a:fillRect/>
          </a:stretch>
        </p:blipFill>
        <p:spPr>
          <a:xfrm>
            <a:off x="2657530" y="2103438"/>
            <a:ext cx="6876940" cy="3849687"/>
          </a:xfrm>
        </p:spPr>
      </p:pic>
    </p:spTree>
    <p:extLst>
      <p:ext uri="{BB962C8B-B14F-4D97-AF65-F5344CB8AC3E}">
        <p14:creationId xmlns:p14="http://schemas.microsoft.com/office/powerpoint/2010/main" val="234096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5186-0928-0DE5-8A24-B503ED597E0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7F17A1ED-6611-A75B-0207-C76C76283272}"/>
              </a:ext>
            </a:extLst>
          </p:cNvPr>
          <p:cNvSpPr>
            <a:spLocks noGrp="1"/>
          </p:cNvSpPr>
          <p:nvPr>
            <p:ph idx="1"/>
          </p:nvPr>
        </p:nvSpPr>
        <p:spPr/>
        <p:txBody>
          <a:bodyPr/>
          <a:lstStyle/>
          <a:p>
            <a:r>
              <a:rPr lang="en-US" dirty="0"/>
              <a:t>Definition of Artificial Intelligence</a:t>
            </a:r>
          </a:p>
          <a:p>
            <a:pPr marL="0" indent="0">
              <a:buNone/>
            </a:pPr>
            <a:r>
              <a:rPr lang="en-US" sz="1800" dirty="0">
                <a:effectLst/>
                <a:latin typeface="Segoe UI" panose="020B0502040204020203" pitchFamily="34" charset="0"/>
                <a:ea typeface="Times New Roman" panose="02020603050405020304" pitchFamily="18" charset="0"/>
              </a:rPr>
              <a:t>Artificial Intelligence (AI) refers to the </a:t>
            </a:r>
            <a:r>
              <a:rPr lang="en-US" sz="1800" dirty="0">
                <a:solidFill>
                  <a:srgbClr val="0070C0"/>
                </a:solidFill>
                <a:effectLst/>
                <a:latin typeface="Segoe UI" panose="020B0502040204020203" pitchFamily="34" charset="0"/>
                <a:ea typeface="Times New Roman" panose="02020603050405020304" pitchFamily="18" charset="0"/>
              </a:rPr>
              <a:t>simulation of human intelligence in machines that are programmed to think like a human </a:t>
            </a:r>
            <a:r>
              <a:rPr lang="en-US" sz="1800" dirty="0">
                <a:effectLst/>
                <a:latin typeface="Segoe UI" panose="020B0502040204020203" pitchFamily="34" charset="0"/>
                <a:ea typeface="Times New Roman" panose="02020603050405020304" pitchFamily="18" charset="0"/>
              </a:rPr>
              <a:t>and mimic their actions. The term is applied to any machine that exhibits traits associated with a human mind such as </a:t>
            </a:r>
            <a:r>
              <a:rPr lang="en-US" sz="1800" dirty="0">
                <a:solidFill>
                  <a:srgbClr val="FF0000"/>
                </a:solidFill>
                <a:effectLst/>
                <a:latin typeface="Segoe UI" panose="020B0502040204020203" pitchFamily="34" charset="0"/>
                <a:ea typeface="Times New Roman" panose="02020603050405020304" pitchFamily="18" charset="0"/>
              </a:rPr>
              <a:t>learning, understanding, </a:t>
            </a:r>
            <a:r>
              <a:rPr lang="en-US" sz="1800" dirty="0">
                <a:effectLst/>
                <a:latin typeface="Segoe UI" panose="020B0502040204020203" pitchFamily="34" charset="0"/>
                <a:ea typeface="Times New Roman" panose="02020603050405020304" pitchFamily="18" charset="0"/>
              </a:rPr>
              <a:t>reasoning, problem-solving, perception, language understanding</a:t>
            </a:r>
            <a:r>
              <a:rPr lang="en-US" sz="1800" dirty="0">
                <a:solidFill>
                  <a:srgbClr val="FF0000"/>
                </a:solidFill>
                <a:effectLst/>
                <a:latin typeface="Segoe UI" panose="020B0502040204020203" pitchFamily="34" charset="0"/>
                <a:ea typeface="Times New Roman" panose="02020603050405020304" pitchFamily="18" charset="0"/>
              </a:rPr>
              <a:t>, and potentially, consciousness.</a:t>
            </a:r>
          </a:p>
          <a:p>
            <a:endParaRPr lang="en-US" dirty="0"/>
          </a:p>
          <a:p>
            <a:r>
              <a:rPr lang="en-US" dirty="0"/>
              <a:t>Explanation:</a:t>
            </a:r>
          </a:p>
          <a:p>
            <a:pPr marL="0" indent="0">
              <a:buNone/>
            </a:pPr>
            <a:r>
              <a:rPr lang="en-US" sz="1800" kern="0" dirty="0">
                <a:effectLst/>
                <a:latin typeface="Segoe UI" panose="020B0502040204020203" pitchFamily="34" charset="0"/>
                <a:ea typeface="Times New Roman" panose="02020603050405020304" pitchFamily="18" charset="0"/>
              </a:rPr>
              <a:t>The fundamental objective of AI is to create systems capable of performing tasks that would typically require human intelligence.</a:t>
            </a:r>
            <a:r>
              <a:rPr lang="en-US" dirty="0">
                <a:effectLst/>
              </a:rPr>
              <a:t> </a:t>
            </a:r>
            <a:endParaRPr lang="en-US" dirty="0">
              <a:latin typeface="Segoe UI" panose="020B0502040204020203" pitchFamily="34"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2944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A07A-F21D-2C4E-072F-610D87A981AA}"/>
              </a:ext>
            </a:extLst>
          </p:cNvPr>
          <p:cNvSpPr>
            <a:spLocks noGrp="1"/>
          </p:cNvSpPr>
          <p:nvPr>
            <p:ph type="title"/>
          </p:nvPr>
        </p:nvSpPr>
        <p:spPr/>
        <p:txBody>
          <a:bodyPr/>
          <a:lstStyle/>
          <a:p>
            <a:r>
              <a:rPr lang="en-US" dirty="0"/>
              <a:t>What is “learning” (in humans/animals)?</a:t>
            </a:r>
          </a:p>
        </p:txBody>
      </p:sp>
      <p:sp>
        <p:nvSpPr>
          <p:cNvPr id="3" name="Content Placeholder 2">
            <a:extLst>
              <a:ext uri="{FF2B5EF4-FFF2-40B4-BE49-F238E27FC236}">
                <a16:creationId xmlns:a16="http://schemas.microsoft.com/office/drawing/2014/main" id="{1547AFE2-EF0D-6728-FC76-DCFC34BB202F}"/>
              </a:ext>
            </a:extLst>
          </p:cNvPr>
          <p:cNvSpPr>
            <a:spLocks noGrp="1"/>
          </p:cNvSpPr>
          <p:nvPr>
            <p:ph idx="1"/>
          </p:nvPr>
        </p:nvSpPr>
        <p:spPr/>
        <p:txBody>
          <a:bodyPr>
            <a:normAutofit fontScale="92500" lnSpcReduction="20000"/>
          </a:bodyPr>
          <a:lstStyle/>
          <a:p>
            <a:r>
              <a:rPr lang="en-US" sz="2200" b="0" i="0" u="none" strike="noStrike" dirty="0">
                <a:effectLst/>
                <a:latin typeface="Söhne"/>
              </a:rPr>
              <a:t>"Learning" refers to the process of acquiring new, or modifying existing, knowledge, behaviors, skills, values, or preferences. The ability to learn is possessed by humans, animals, and some machines. Learning is not a singular process but occurs through various form:</a:t>
            </a:r>
          </a:p>
          <a:p>
            <a:endParaRPr lang="en-US" dirty="0">
              <a:latin typeface="Söhne"/>
            </a:endParaRPr>
          </a:p>
          <a:p>
            <a:pPr algn="l">
              <a:buFont typeface="+mj-lt"/>
              <a:buAutoNum type="arabicPeriod"/>
            </a:pPr>
            <a:r>
              <a:rPr lang="en-US" b="1" i="0" u="none" strike="noStrike" dirty="0">
                <a:solidFill>
                  <a:srgbClr val="FF0000"/>
                </a:solidFill>
                <a:effectLst/>
                <a:latin typeface="Söhne"/>
              </a:rPr>
              <a:t>Observational Learning</a:t>
            </a:r>
            <a:r>
              <a:rPr lang="en-US" b="0" i="0" u="none" strike="noStrike" dirty="0">
                <a:solidFill>
                  <a:srgbClr val="FF0000"/>
                </a:solidFill>
                <a:effectLst/>
                <a:latin typeface="Söhne"/>
              </a:rPr>
              <a:t>: Learning by watching others, understanding, and then imitating the behavior.</a:t>
            </a:r>
          </a:p>
          <a:p>
            <a:pPr algn="l">
              <a:buFont typeface="+mj-lt"/>
              <a:buAutoNum type="arabicPeriod"/>
            </a:pPr>
            <a:r>
              <a:rPr lang="en-US" b="1" i="0" u="none" strike="noStrike" dirty="0">
                <a:solidFill>
                  <a:srgbClr val="FF0000"/>
                </a:solidFill>
                <a:effectLst/>
                <a:latin typeface="Söhne"/>
              </a:rPr>
              <a:t>Associative Learning</a:t>
            </a:r>
            <a:r>
              <a:rPr lang="en-US" b="0" i="0" u="none" strike="noStrike" dirty="0">
                <a:solidFill>
                  <a:srgbClr val="FF0000"/>
                </a:solidFill>
                <a:effectLst/>
                <a:latin typeface="Söhne"/>
              </a:rPr>
              <a:t>: Making a new association between events in the environment, such as classical conditioning.</a:t>
            </a:r>
          </a:p>
          <a:p>
            <a:pPr algn="l">
              <a:buFont typeface="+mj-lt"/>
              <a:buAutoNum type="arabicPeriod"/>
            </a:pPr>
            <a:r>
              <a:rPr lang="en-US" b="1" i="0" u="none" strike="noStrike" dirty="0">
                <a:solidFill>
                  <a:srgbClr val="FF0000"/>
                </a:solidFill>
                <a:effectLst/>
                <a:latin typeface="Söhne"/>
              </a:rPr>
              <a:t>Reinforcement Learning</a:t>
            </a:r>
            <a:r>
              <a:rPr lang="en-US" b="0" i="0" u="none" strike="noStrike" dirty="0">
                <a:solidFill>
                  <a:srgbClr val="FF0000"/>
                </a:solidFill>
                <a:effectLst/>
                <a:latin typeface="Söhne"/>
              </a:rPr>
              <a:t>: Learning through reward or punishment after performing an action.</a:t>
            </a:r>
          </a:p>
          <a:p>
            <a:pPr algn="l">
              <a:buFont typeface="+mj-lt"/>
              <a:buAutoNum type="arabicPeriod"/>
            </a:pPr>
            <a:r>
              <a:rPr lang="en-US" b="1" i="0" u="none" strike="noStrike" dirty="0">
                <a:solidFill>
                  <a:srgbClr val="FF0000"/>
                </a:solidFill>
                <a:effectLst/>
                <a:latin typeface="Söhne"/>
              </a:rPr>
              <a:t>Implicit Learning</a:t>
            </a:r>
            <a:r>
              <a:rPr lang="en-US" b="0" i="0" u="none" strike="noStrike" dirty="0">
                <a:solidFill>
                  <a:srgbClr val="FF0000"/>
                </a:solidFill>
                <a:effectLst/>
                <a:latin typeface="Söhne"/>
              </a:rPr>
              <a:t>: Learning that takes place unconsciously or without awareness.</a:t>
            </a:r>
          </a:p>
          <a:p>
            <a:pPr algn="l">
              <a:buFont typeface="+mj-lt"/>
              <a:buAutoNum type="arabicPeriod"/>
            </a:pPr>
            <a:r>
              <a:rPr lang="en-US" b="1" i="0" u="none" strike="noStrike" dirty="0">
                <a:solidFill>
                  <a:srgbClr val="FF0000"/>
                </a:solidFill>
                <a:effectLst/>
                <a:latin typeface="Söhne"/>
              </a:rPr>
              <a:t>Explicit Learning</a:t>
            </a:r>
            <a:r>
              <a:rPr lang="en-US" b="0" i="0" u="none" strike="noStrike" dirty="0">
                <a:solidFill>
                  <a:srgbClr val="FF0000"/>
                </a:solidFill>
                <a:effectLst/>
                <a:latin typeface="Söhne"/>
              </a:rPr>
              <a:t>: Learning that is conscious, where the individual is aware of the learning process.</a:t>
            </a:r>
          </a:p>
          <a:p>
            <a:pPr algn="l">
              <a:buFont typeface="+mj-lt"/>
              <a:buAutoNum type="arabicPeriod"/>
            </a:pPr>
            <a:r>
              <a:rPr lang="en-US" b="1" i="0" u="none" strike="noStrike" dirty="0">
                <a:solidFill>
                  <a:srgbClr val="FF0000"/>
                </a:solidFill>
                <a:effectLst/>
                <a:latin typeface="Söhne"/>
              </a:rPr>
              <a:t>Motor Learning</a:t>
            </a:r>
            <a:r>
              <a:rPr lang="en-US" b="0" i="0" u="none" strike="noStrike" dirty="0">
                <a:solidFill>
                  <a:srgbClr val="FF0000"/>
                </a:solidFill>
                <a:effectLst/>
                <a:latin typeface="Söhne"/>
              </a:rPr>
              <a:t>: Acquiring and improving skills that involve movement, such as riding a bike.</a:t>
            </a:r>
          </a:p>
          <a:p>
            <a:pPr algn="l">
              <a:buFont typeface="+mj-lt"/>
              <a:buAutoNum type="arabicPeriod"/>
            </a:pPr>
            <a:r>
              <a:rPr lang="en-US" b="1" i="0" u="none" strike="noStrike" dirty="0">
                <a:solidFill>
                  <a:srgbClr val="FF0000"/>
                </a:solidFill>
                <a:effectLst/>
                <a:latin typeface="Söhne"/>
              </a:rPr>
              <a:t>Spatial Learning</a:t>
            </a:r>
            <a:r>
              <a:rPr lang="en-US" b="0" i="0" u="none" strike="noStrike" dirty="0">
                <a:solidFill>
                  <a:srgbClr val="FF0000"/>
                </a:solidFill>
                <a:effectLst/>
                <a:latin typeface="Söhne"/>
              </a:rPr>
              <a:t>: Understanding and remembering the physical environment, spatial orientation, and dynamics.</a:t>
            </a:r>
          </a:p>
        </p:txBody>
      </p:sp>
    </p:spTree>
    <p:extLst>
      <p:ext uri="{BB962C8B-B14F-4D97-AF65-F5344CB8AC3E}">
        <p14:creationId xmlns:p14="http://schemas.microsoft.com/office/powerpoint/2010/main" val="167482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A0B-08C1-28C7-0A55-1B0B2106DE2E}"/>
              </a:ext>
            </a:extLst>
          </p:cNvPr>
          <p:cNvSpPr>
            <a:spLocks noGrp="1"/>
          </p:cNvSpPr>
          <p:nvPr>
            <p:ph type="title"/>
          </p:nvPr>
        </p:nvSpPr>
        <p:spPr/>
        <p:txBody>
          <a:bodyPr/>
          <a:lstStyle/>
          <a:p>
            <a:r>
              <a:rPr lang="en-US" dirty="0"/>
              <a:t>What is “understanding” (in humans)?</a:t>
            </a:r>
          </a:p>
        </p:txBody>
      </p:sp>
      <p:sp>
        <p:nvSpPr>
          <p:cNvPr id="3" name="Content Placeholder 2">
            <a:extLst>
              <a:ext uri="{FF2B5EF4-FFF2-40B4-BE49-F238E27FC236}">
                <a16:creationId xmlns:a16="http://schemas.microsoft.com/office/drawing/2014/main" id="{A2CE238E-4A77-373A-2E9B-512A83AED4D9}"/>
              </a:ext>
            </a:extLst>
          </p:cNvPr>
          <p:cNvSpPr>
            <a:spLocks noGrp="1"/>
          </p:cNvSpPr>
          <p:nvPr>
            <p:ph idx="1"/>
          </p:nvPr>
        </p:nvSpPr>
        <p:spPr/>
        <p:txBody>
          <a:bodyPr>
            <a:normAutofit fontScale="92500" lnSpcReduction="10000"/>
          </a:bodyPr>
          <a:lstStyle/>
          <a:p>
            <a:r>
              <a:rPr lang="en-US" b="0" i="0" u="none" strike="noStrike" dirty="0">
                <a:effectLst/>
                <a:latin typeface="Söhne"/>
              </a:rPr>
              <a:t>"Understanding" refers to the ability to comprehend, grasp, or make sense of information or situations. It is a cognitive process whereby an entity processes and integrates information to make sense of it in a meaningful way. Understanding can pertain to concepts, problems, patterns, emotions, language, and more, and it's a fundamental aspect of intelligent behavior.</a:t>
            </a:r>
          </a:p>
          <a:p>
            <a:endParaRPr lang="en-US" dirty="0">
              <a:latin typeface="Söhne"/>
            </a:endParaRPr>
          </a:p>
          <a:p>
            <a:pPr algn="l">
              <a:buFont typeface="+mj-lt"/>
              <a:buAutoNum type="arabicPeriod"/>
            </a:pPr>
            <a:r>
              <a:rPr lang="en-US" b="1" i="0" u="none" strike="noStrike" dirty="0">
                <a:solidFill>
                  <a:srgbClr val="FF0000"/>
                </a:solidFill>
                <a:effectLst/>
                <a:latin typeface="Söhne"/>
              </a:rPr>
              <a:t>Cognitive Understanding</a:t>
            </a:r>
            <a:r>
              <a:rPr lang="en-US" b="0" i="0" u="none" strike="noStrike" dirty="0">
                <a:solidFill>
                  <a:srgbClr val="FF0000"/>
                </a:solidFill>
                <a:effectLst/>
                <a:latin typeface="Söhne"/>
              </a:rPr>
              <a:t>: Grasping mental concepts, making sense of information, and being able to apply it to problem-solving situations.</a:t>
            </a:r>
          </a:p>
          <a:p>
            <a:pPr algn="l">
              <a:buFont typeface="+mj-lt"/>
              <a:buAutoNum type="arabicPeriod"/>
            </a:pPr>
            <a:r>
              <a:rPr lang="en-US" b="1" i="0" u="none" strike="noStrike" dirty="0">
                <a:solidFill>
                  <a:srgbClr val="FF0000"/>
                </a:solidFill>
                <a:effectLst/>
                <a:latin typeface="Söhne"/>
              </a:rPr>
              <a:t>Emotional Understanding</a:t>
            </a:r>
            <a:r>
              <a:rPr lang="en-US" b="0" i="0" u="none" strike="noStrike" dirty="0">
                <a:solidFill>
                  <a:srgbClr val="FF0000"/>
                </a:solidFill>
                <a:effectLst/>
                <a:latin typeface="Söhne"/>
              </a:rPr>
              <a:t>: Being able to perceive and comprehend one’s own and others’ emotional states, also related to empathy.</a:t>
            </a:r>
          </a:p>
          <a:p>
            <a:pPr algn="l">
              <a:buFont typeface="+mj-lt"/>
              <a:buAutoNum type="arabicPeriod"/>
            </a:pPr>
            <a:r>
              <a:rPr lang="en-US" b="1" i="0" u="none" strike="noStrike" dirty="0">
                <a:solidFill>
                  <a:srgbClr val="FF0000"/>
                </a:solidFill>
                <a:effectLst/>
                <a:latin typeface="Söhne"/>
              </a:rPr>
              <a:t>Social Understanding</a:t>
            </a:r>
            <a:r>
              <a:rPr lang="en-US" b="0" i="0" u="none" strike="noStrike" dirty="0">
                <a:solidFill>
                  <a:srgbClr val="FF0000"/>
                </a:solidFill>
                <a:effectLst/>
                <a:latin typeface="Söhne"/>
              </a:rPr>
              <a:t>: Recognizing and interpreting social cues, norms, and dynamics within a group or interaction.</a:t>
            </a:r>
          </a:p>
          <a:p>
            <a:pPr algn="l">
              <a:buFont typeface="+mj-lt"/>
              <a:buAutoNum type="arabicPeriod"/>
            </a:pPr>
            <a:r>
              <a:rPr lang="en-US" b="1" i="0" u="none" strike="noStrike" dirty="0">
                <a:solidFill>
                  <a:srgbClr val="FF0000"/>
                </a:solidFill>
                <a:effectLst/>
                <a:latin typeface="Söhne"/>
              </a:rPr>
              <a:t>Situational Understanding</a:t>
            </a:r>
            <a:r>
              <a:rPr lang="en-US" b="0" i="0" u="none" strike="noStrike" dirty="0">
                <a:solidFill>
                  <a:srgbClr val="FF0000"/>
                </a:solidFill>
                <a:effectLst/>
                <a:latin typeface="Söhne"/>
              </a:rPr>
              <a:t>: Making sense of the events, entities, and implications in a given situation or scenario.</a:t>
            </a:r>
          </a:p>
        </p:txBody>
      </p:sp>
    </p:spTree>
    <p:extLst>
      <p:ext uri="{BB962C8B-B14F-4D97-AF65-F5344CB8AC3E}">
        <p14:creationId xmlns:p14="http://schemas.microsoft.com/office/powerpoint/2010/main" val="1605596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A0B-08C1-28C7-0A55-1B0B2106DE2E}"/>
              </a:ext>
            </a:extLst>
          </p:cNvPr>
          <p:cNvSpPr>
            <a:spLocks noGrp="1"/>
          </p:cNvSpPr>
          <p:nvPr>
            <p:ph type="title"/>
          </p:nvPr>
        </p:nvSpPr>
        <p:spPr/>
        <p:txBody>
          <a:bodyPr/>
          <a:lstStyle/>
          <a:p>
            <a:r>
              <a:rPr lang="en-US" dirty="0"/>
              <a:t>What is “understanding” (in AI)?</a:t>
            </a:r>
          </a:p>
        </p:txBody>
      </p:sp>
      <p:sp>
        <p:nvSpPr>
          <p:cNvPr id="3" name="Content Placeholder 2">
            <a:extLst>
              <a:ext uri="{FF2B5EF4-FFF2-40B4-BE49-F238E27FC236}">
                <a16:creationId xmlns:a16="http://schemas.microsoft.com/office/drawing/2014/main" id="{A2CE238E-4A77-373A-2E9B-512A83AED4D9}"/>
              </a:ext>
            </a:extLst>
          </p:cNvPr>
          <p:cNvSpPr>
            <a:spLocks noGrp="1"/>
          </p:cNvSpPr>
          <p:nvPr>
            <p:ph idx="1"/>
          </p:nvPr>
        </p:nvSpPr>
        <p:spPr/>
        <p:txBody>
          <a:bodyPr>
            <a:normAutofit/>
          </a:bodyPr>
          <a:lstStyle/>
          <a:p>
            <a:r>
              <a:rPr lang="en-US" b="0" i="0" u="none" strike="noStrike" dirty="0">
                <a:effectLst/>
                <a:latin typeface="Söhne"/>
              </a:rPr>
              <a:t>"Understanding" refers to the ability to comprehend, grasp, or make sense of information or situations. It is a cognitive process whereby an entity processes and integrates information to make sense of it in a meaningful way. Understanding can pertain to concepts, problems, patterns, emotions, language, and more, and it's a fundamental aspect of intelligent behavior.</a:t>
            </a:r>
          </a:p>
          <a:p>
            <a:pPr algn="l">
              <a:buFont typeface="+mj-lt"/>
              <a:buAutoNum type="arabicPeriod"/>
            </a:pPr>
            <a:r>
              <a:rPr lang="en-US" b="1" i="0" u="none" strike="noStrike" dirty="0">
                <a:solidFill>
                  <a:srgbClr val="FF0000"/>
                </a:solidFill>
                <a:effectLst/>
                <a:latin typeface="Söhne"/>
              </a:rPr>
              <a:t>Semantic Understanding</a:t>
            </a:r>
            <a:r>
              <a:rPr lang="en-US" b="0" i="0" u="none" strike="noStrike" dirty="0">
                <a:solidFill>
                  <a:srgbClr val="FF0000"/>
                </a:solidFill>
                <a:effectLst/>
                <a:latin typeface="Söhne"/>
              </a:rPr>
              <a:t>: Machines processing and making sense of information at a level that goes beyond mere pattern recognition, incorporating meaning.</a:t>
            </a:r>
          </a:p>
          <a:p>
            <a:pPr algn="l">
              <a:buFont typeface="+mj-lt"/>
              <a:buAutoNum type="arabicPeriod"/>
            </a:pPr>
            <a:r>
              <a:rPr lang="en-US" b="1" i="0" u="none" strike="noStrike" dirty="0">
                <a:solidFill>
                  <a:srgbClr val="FF0000"/>
                </a:solidFill>
                <a:effectLst/>
                <a:latin typeface="Söhne"/>
              </a:rPr>
              <a:t>Contextual Understanding</a:t>
            </a:r>
            <a:r>
              <a:rPr lang="en-US" b="0" i="0" u="none" strike="noStrike" dirty="0">
                <a:solidFill>
                  <a:srgbClr val="FF0000"/>
                </a:solidFill>
                <a:effectLst/>
                <a:latin typeface="Söhne"/>
              </a:rPr>
              <a:t>: Grasping the broader, relevant context in which information or data is embedded.</a:t>
            </a:r>
          </a:p>
          <a:p>
            <a:pPr algn="l">
              <a:buFont typeface="+mj-lt"/>
              <a:buAutoNum type="arabicPeriod"/>
            </a:pPr>
            <a:r>
              <a:rPr lang="en-US" b="1" i="0" u="none" strike="noStrike" dirty="0">
                <a:solidFill>
                  <a:srgbClr val="FF0000"/>
                </a:solidFill>
                <a:effectLst/>
                <a:latin typeface="Söhne"/>
              </a:rPr>
              <a:t>Natural Language Understanding (NLU)</a:t>
            </a:r>
            <a:r>
              <a:rPr lang="en-US" b="0" i="0" u="none" strike="noStrike" dirty="0">
                <a:solidFill>
                  <a:srgbClr val="FF0000"/>
                </a:solidFill>
                <a:effectLst/>
                <a:latin typeface="Söhne"/>
              </a:rPr>
              <a:t>: Interpreting and understanding human language, including the meaning of words in context, idiomatic expressions, and grammar.</a:t>
            </a:r>
          </a:p>
          <a:p>
            <a:pPr algn="l">
              <a:buFont typeface="+mj-lt"/>
              <a:buAutoNum type="arabicPeriod"/>
            </a:pPr>
            <a:r>
              <a:rPr lang="en-US" b="1" i="0" u="none" strike="noStrike" dirty="0">
                <a:solidFill>
                  <a:srgbClr val="FF0000"/>
                </a:solidFill>
                <a:effectLst/>
                <a:latin typeface="Söhne"/>
              </a:rPr>
              <a:t>Visual Understanding</a:t>
            </a:r>
            <a:r>
              <a:rPr lang="en-US" b="0" i="0" u="none" strike="noStrike" dirty="0">
                <a:solidFill>
                  <a:srgbClr val="FF0000"/>
                </a:solidFill>
                <a:effectLst/>
                <a:latin typeface="Söhne"/>
              </a:rPr>
              <a:t>: Recognizing and interpreting visual data, understanding the relationship and significance of visual elements.</a:t>
            </a:r>
          </a:p>
        </p:txBody>
      </p:sp>
    </p:spTree>
    <p:extLst>
      <p:ext uri="{BB962C8B-B14F-4D97-AF65-F5344CB8AC3E}">
        <p14:creationId xmlns:p14="http://schemas.microsoft.com/office/powerpoint/2010/main" val="314084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5122-5E7E-AA16-EA4E-669437907446}"/>
              </a:ext>
            </a:extLst>
          </p:cNvPr>
          <p:cNvSpPr>
            <a:spLocks noGrp="1"/>
          </p:cNvSpPr>
          <p:nvPr>
            <p:ph type="title"/>
          </p:nvPr>
        </p:nvSpPr>
        <p:spPr/>
        <p:txBody>
          <a:bodyPr>
            <a:normAutofit fontScale="90000"/>
          </a:bodyPr>
          <a:lstStyle/>
          <a:p>
            <a:r>
              <a:rPr lang="en-US" dirty="0"/>
              <a:t>My favorite example of the problem with “understanding” in AI</a:t>
            </a:r>
          </a:p>
        </p:txBody>
      </p:sp>
      <p:sp>
        <p:nvSpPr>
          <p:cNvPr id="3" name="Content Placeholder 2">
            <a:extLst>
              <a:ext uri="{FF2B5EF4-FFF2-40B4-BE49-F238E27FC236}">
                <a16:creationId xmlns:a16="http://schemas.microsoft.com/office/drawing/2014/main" id="{0C76FB19-3B7E-29B6-D7F5-385FE565D7D4}"/>
              </a:ext>
            </a:extLst>
          </p:cNvPr>
          <p:cNvSpPr>
            <a:spLocks noGrp="1"/>
          </p:cNvSpPr>
          <p:nvPr>
            <p:ph idx="1"/>
          </p:nvPr>
        </p:nvSpPr>
        <p:spPr/>
        <p:txBody>
          <a:bodyPr>
            <a:normAutofit/>
          </a:bodyPr>
          <a:lstStyle/>
          <a:p>
            <a:pPr marL="2271400" lvl="8" indent="0">
              <a:buNone/>
            </a:pPr>
            <a:endParaRPr lang="en-US" sz="3600" dirty="0">
              <a:solidFill>
                <a:srgbClr val="FF0000"/>
              </a:solidFill>
            </a:endParaRPr>
          </a:p>
          <a:p>
            <a:pPr marL="2271400" lvl="8" indent="0">
              <a:buNone/>
            </a:pPr>
            <a:r>
              <a:rPr lang="en-US" sz="3600" dirty="0">
                <a:solidFill>
                  <a:srgbClr val="FF0000"/>
                </a:solidFill>
              </a:rPr>
              <a:t>Time flies like an arrow.</a:t>
            </a:r>
          </a:p>
        </p:txBody>
      </p:sp>
    </p:spTree>
    <p:extLst>
      <p:ext uri="{BB962C8B-B14F-4D97-AF65-F5344CB8AC3E}">
        <p14:creationId xmlns:p14="http://schemas.microsoft.com/office/powerpoint/2010/main" val="121724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5122-5E7E-AA16-EA4E-669437907446}"/>
              </a:ext>
            </a:extLst>
          </p:cNvPr>
          <p:cNvSpPr>
            <a:spLocks noGrp="1"/>
          </p:cNvSpPr>
          <p:nvPr>
            <p:ph type="title"/>
          </p:nvPr>
        </p:nvSpPr>
        <p:spPr/>
        <p:txBody>
          <a:bodyPr>
            <a:normAutofit fontScale="90000"/>
          </a:bodyPr>
          <a:lstStyle/>
          <a:p>
            <a:r>
              <a:rPr lang="en-US" dirty="0"/>
              <a:t>My favorite example of the problem with “understanding” in AI</a:t>
            </a:r>
          </a:p>
        </p:txBody>
      </p:sp>
      <p:sp>
        <p:nvSpPr>
          <p:cNvPr id="3" name="Content Placeholder 2">
            <a:extLst>
              <a:ext uri="{FF2B5EF4-FFF2-40B4-BE49-F238E27FC236}">
                <a16:creationId xmlns:a16="http://schemas.microsoft.com/office/drawing/2014/main" id="{0C76FB19-3B7E-29B6-D7F5-385FE565D7D4}"/>
              </a:ext>
            </a:extLst>
          </p:cNvPr>
          <p:cNvSpPr>
            <a:spLocks noGrp="1"/>
          </p:cNvSpPr>
          <p:nvPr>
            <p:ph idx="1"/>
          </p:nvPr>
        </p:nvSpPr>
        <p:spPr/>
        <p:txBody>
          <a:bodyPr>
            <a:normAutofit/>
          </a:bodyPr>
          <a:lstStyle/>
          <a:p>
            <a:pPr marL="2271400" lvl="8" indent="0">
              <a:buNone/>
            </a:pPr>
            <a:endParaRPr lang="en-US" sz="3600" dirty="0">
              <a:solidFill>
                <a:srgbClr val="FF0000"/>
              </a:solidFill>
            </a:endParaRPr>
          </a:p>
          <a:p>
            <a:pPr marL="2271400" lvl="8" indent="0">
              <a:buNone/>
            </a:pPr>
            <a:r>
              <a:rPr lang="en-US" sz="3600" dirty="0">
                <a:solidFill>
                  <a:srgbClr val="FF0000"/>
                </a:solidFill>
              </a:rPr>
              <a:t>Time flies like an arrow.</a:t>
            </a:r>
          </a:p>
          <a:p>
            <a:endParaRPr lang="en-US" sz="3600" dirty="0">
              <a:solidFill>
                <a:srgbClr val="FF0000"/>
              </a:solidFill>
            </a:endParaRPr>
          </a:p>
          <a:p>
            <a:pPr marL="0" indent="0">
              <a:buNone/>
            </a:pPr>
            <a:r>
              <a:rPr lang="en-US" sz="3600" dirty="0">
                <a:solidFill>
                  <a:srgbClr val="FF0000"/>
                </a:solidFill>
              </a:rPr>
              <a:t>		    Fruit flies like an apple.</a:t>
            </a:r>
          </a:p>
        </p:txBody>
      </p:sp>
    </p:spTree>
    <p:extLst>
      <p:ext uri="{BB962C8B-B14F-4D97-AF65-F5344CB8AC3E}">
        <p14:creationId xmlns:p14="http://schemas.microsoft.com/office/powerpoint/2010/main" val="370707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B49-6C79-29D3-7631-AF67368A0821}"/>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48112B52-3F8E-1BF3-B2F7-AE5AD1DEEFAF}"/>
              </a:ext>
            </a:extLst>
          </p:cNvPr>
          <p:cNvSpPr>
            <a:spLocks noGrp="1"/>
          </p:cNvSpPr>
          <p:nvPr>
            <p:ph idx="1"/>
          </p:nvPr>
        </p:nvSpPr>
        <p:spPr/>
        <p:txBody>
          <a:bodyPr>
            <a:normAutofit/>
          </a:bodyPr>
          <a:lstStyle/>
          <a:p>
            <a:pPr marL="0" indent="0">
              <a:buNone/>
            </a:pPr>
            <a:r>
              <a:rPr lang="en-US" sz="2800" dirty="0"/>
              <a:t>1.  The sum total of all human knowledge, as embodied in ChatGPT-4</a:t>
            </a:r>
          </a:p>
        </p:txBody>
      </p:sp>
    </p:spTree>
    <p:extLst>
      <p:ext uri="{BB962C8B-B14F-4D97-AF65-F5344CB8AC3E}">
        <p14:creationId xmlns:p14="http://schemas.microsoft.com/office/powerpoint/2010/main" val="184601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E89-E586-F36F-89F7-3DF1443C1FEE}"/>
              </a:ext>
            </a:extLst>
          </p:cNvPr>
          <p:cNvSpPr>
            <a:spLocks noGrp="1"/>
          </p:cNvSpPr>
          <p:nvPr>
            <p:ph type="title"/>
          </p:nvPr>
        </p:nvSpPr>
        <p:spPr/>
        <p:txBody>
          <a:bodyPr/>
          <a:lstStyle/>
          <a:p>
            <a:r>
              <a:rPr lang="en-US" dirty="0"/>
              <a:t>What is “understanding”?</a:t>
            </a:r>
          </a:p>
        </p:txBody>
      </p:sp>
      <p:sp>
        <p:nvSpPr>
          <p:cNvPr id="3" name="Content Placeholder 2">
            <a:extLst>
              <a:ext uri="{FF2B5EF4-FFF2-40B4-BE49-F238E27FC236}">
                <a16:creationId xmlns:a16="http://schemas.microsoft.com/office/drawing/2014/main" id="{BB53A373-70C5-5A9C-6C2D-982AF6969CC3}"/>
              </a:ext>
            </a:extLst>
          </p:cNvPr>
          <p:cNvSpPr>
            <a:spLocks noGrp="1"/>
          </p:cNvSpPr>
          <p:nvPr>
            <p:ph idx="1"/>
          </p:nvPr>
        </p:nvSpPr>
        <p:spPr/>
        <p:txBody>
          <a:bodyPr/>
          <a:lstStyle/>
          <a:p>
            <a:pPr algn="l"/>
            <a:r>
              <a:rPr lang="en-US" b="0" i="0" u="none" strike="noStrike" dirty="0">
                <a:effectLst/>
                <a:latin typeface="Söhne"/>
              </a:rPr>
              <a:t>In </a:t>
            </a:r>
            <a:r>
              <a:rPr lang="en-US" b="1" i="0" u="none" strike="noStrike" dirty="0">
                <a:effectLst/>
                <a:latin typeface="Söhne"/>
              </a:rPr>
              <a:t>educational psychology</a:t>
            </a:r>
            <a:r>
              <a:rPr lang="en-US" b="0" i="0" u="none" strike="noStrike" dirty="0">
                <a:effectLst/>
                <a:latin typeface="Söhne"/>
              </a:rPr>
              <a:t>, understanding is often related to Bloom's Taxonomy, where it is seen as the ability to explain ideas or concepts and goes beyond mere recall of facts.</a:t>
            </a:r>
          </a:p>
          <a:p>
            <a:pPr algn="l"/>
            <a:r>
              <a:rPr lang="en-US" b="0" i="0" u="none" strike="noStrike" dirty="0">
                <a:effectLst/>
                <a:latin typeface="Söhne"/>
              </a:rPr>
              <a:t>In </a:t>
            </a:r>
            <a:r>
              <a:rPr lang="en-US" b="1" i="0" u="none" strike="noStrike" dirty="0">
                <a:effectLst/>
                <a:latin typeface="Söhne"/>
              </a:rPr>
              <a:t>artificial intelligence</a:t>
            </a:r>
            <a:r>
              <a:rPr lang="en-US" b="0" i="0" u="none" strike="noStrike" dirty="0">
                <a:effectLst/>
                <a:latin typeface="Söhne"/>
              </a:rPr>
              <a:t>, true understanding remains a formidable challenge. Machines struggle with abstract thinking, common-sense reasoning, and true semantic comprehension, even though advancements in machine learning and natural language processing have enabled systems to mimic understanding to a certain degree.</a:t>
            </a:r>
          </a:p>
          <a:p>
            <a:pPr algn="l"/>
            <a:endParaRPr lang="en-US" b="0" i="0" u="none" strike="noStrike" dirty="0">
              <a:effectLst/>
              <a:latin typeface="Söhne"/>
            </a:endParaRPr>
          </a:p>
          <a:p>
            <a:pPr marL="0" indent="0" algn="l">
              <a:buNone/>
            </a:pPr>
            <a:r>
              <a:rPr lang="en-US" b="0" i="0" u="none" strike="noStrike" dirty="0">
                <a:solidFill>
                  <a:srgbClr val="FF0000"/>
                </a:solidFill>
                <a:effectLst/>
                <a:latin typeface="Söhne"/>
              </a:rPr>
              <a:t>Understanding, whether in natural or artificial systems, forms the basis for informed decision-making, problem-solving, learning, and adaptation to new information and situations. It is a multifaceted concept explored in various domains, including psychology, cognitive science, philosophy, and computer science.</a:t>
            </a:r>
          </a:p>
        </p:txBody>
      </p:sp>
    </p:spTree>
    <p:extLst>
      <p:ext uri="{BB962C8B-B14F-4D97-AF65-F5344CB8AC3E}">
        <p14:creationId xmlns:p14="http://schemas.microsoft.com/office/powerpoint/2010/main" val="36006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B034-968A-3557-FC48-853DEA3F8F3F}"/>
              </a:ext>
            </a:extLst>
          </p:cNvPr>
          <p:cNvSpPr>
            <a:spLocks noGrp="1"/>
          </p:cNvSpPr>
          <p:nvPr>
            <p:ph type="title"/>
          </p:nvPr>
        </p:nvSpPr>
        <p:spPr/>
        <p:txBody>
          <a:bodyPr/>
          <a:lstStyle/>
          <a:p>
            <a:r>
              <a:rPr lang="en-US" dirty="0"/>
              <a:t>What is “consciousness” (in humans)?</a:t>
            </a:r>
          </a:p>
        </p:txBody>
      </p:sp>
      <p:sp>
        <p:nvSpPr>
          <p:cNvPr id="3" name="Content Placeholder 2">
            <a:extLst>
              <a:ext uri="{FF2B5EF4-FFF2-40B4-BE49-F238E27FC236}">
                <a16:creationId xmlns:a16="http://schemas.microsoft.com/office/drawing/2014/main" id="{5D1971B2-5652-1CD8-2DBC-0599733C5AFC}"/>
              </a:ext>
            </a:extLst>
          </p:cNvPr>
          <p:cNvSpPr>
            <a:spLocks noGrp="1"/>
          </p:cNvSpPr>
          <p:nvPr>
            <p:ph idx="1"/>
          </p:nvPr>
        </p:nvSpPr>
        <p:spPr/>
        <p:txBody>
          <a:bodyPr>
            <a:normAutofit fontScale="92500" lnSpcReduction="20000"/>
          </a:bodyPr>
          <a:lstStyle/>
          <a:p>
            <a:pPr algn="l"/>
            <a:r>
              <a:rPr lang="en-US" b="0" i="0" u="none" strike="noStrike" dirty="0">
                <a:effectLst/>
                <a:latin typeface="Söhne"/>
              </a:rPr>
              <a:t>"Consciousness" is a complex and multifaceted concept that has been explored and debated by philosophers, scientists, and thinkers throughout history. </a:t>
            </a:r>
          </a:p>
          <a:p>
            <a:pPr algn="l"/>
            <a:r>
              <a:rPr lang="en-US" dirty="0">
                <a:latin typeface="Söhne"/>
              </a:rPr>
              <a:t>C</a:t>
            </a:r>
            <a:r>
              <a:rPr lang="en-US" b="0" i="0" u="none" strike="noStrike" dirty="0">
                <a:effectLst/>
                <a:latin typeface="Söhne"/>
              </a:rPr>
              <a:t>onsciousness generally refers to the state of being aware of and able to think about one’s own existence, sensations, thoughts, and surroundings. It's the state of experiencing perceptions, emotions, and thoughts in a coordinated, integrated manner.</a:t>
            </a:r>
          </a:p>
          <a:p>
            <a:pPr algn="l"/>
            <a:r>
              <a:rPr lang="en-US" b="1" i="0" u="none" strike="noStrike" dirty="0">
                <a:effectLst/>
                <a:latin typeface="Söhne"/>
              </a:rPr>
              <a:t>Psychological Aspect:</a:t>
            </a:r>
          </a:p>
          <a:p>
            <a:pPr lvl="1">
              <a:buFont typeface="Arial" panose="020B0604020202020204" pitchFamily="34" charset="0"/>
              <a:buChar char="•"/>
            </a:pPr>
            <a:r>
              <a:rPr lang="en-US" b="1" i="0" u="none" strike="noStrike" dirty="0">
                <a:effectLst/>
                <a:latin typeface="Söhne"/>
              </a:rPr>
              <a:t>Self-awareness:</a:t>
            </a:r>
            <a:r>
              <a:rPr lang="en-US" b="0" i="0" u="none" strike="noStrike" dirty="0">
                <a:effectLst/>
                <a:latin typeface="Söhne"/>
              </a:rPr>
              <a:t> Knowledge and thoughts about oneself.</a:t>
            </a:r>
          </a:p>
          <a:p>
            <a:pPr lvl="1">
              <a:buFont typeface="Arial" panose="020B0604020202020204" pitchFamily="34" charset="0"/>
              <a:buChar char="•"/>
            </a:pPr>
            <a:r>
              <a:rPr lang="en-US" b="1" i="0" u="none" strike="noStrike" dirty="0">
                <a:effectLst/>
                <a:latin typeface="Söhne"/>
              </a:rPr>
              <a:t>Meta-awareness:</a:t>
            </a:r>
            <a:r>
              <a:rPr lang="en-US" b="0" i="0" u="none" strike="noStrike" dirty="0">
                <a:effectLst/>
                <a:latin typeface="Söhne"/>
              </a:rPr>
              <a:t> Awareness of one’s own consciousness and mental processes.</a:t>
            </a:r>
          </a:p>
          <a:p>
            <a:pPr algn="l"/>
            <a:r>
              <a:rPr lang="en-US" b="1" i="0" u="none" strike="noStrike" dirty="0">
                <a:effectLst/>
                <a:latin typeface="Söhne"/>
              </a:rPr>
              <a:t>Philosophical Aspect:</a:t>
            </a:r>
          </a:p>
          <a:p>
            <a:pPr lvl="1">
              <a:buFont typeface="Arial" panose="020B0604020202020204" pitchFamily="34" charset="0"/>
              <a:buChar char="•"/>
            </a:pPr>
            <a:r>
              <a:rPr lang="en-US" b="1" i="0" u="none" strike="noStrike" dirty="0">
                <a:effectLst/>
                <a:latin typeface="Söhne"/>
              </a:rPr>
              <a:t>Dualism:</a:t>
            </a:r>
            <a:r>
              <a:rPr lang="en-US" b="0" i="0" u="none" strike="noStrike" dirty="0">
                <a:effectLst/>
                <a:latin typeface="Söhne"/>
              </a:rPr>
              <a:t> The belief that mind and matter are fundamentally different.</a:t>
            </a:r>
          </a:p>
          <a:p>
            <a:pPr lvl="1">
              <a:buFont typeface="Arial" panose="020B0604020202020204" pitchFamily="34" charset="0"/>
              <a:buChar char="•"/>
            </a:pPr>
            <a:r>
              <a:rPr lang="en-US" b="1" i="0" u="none" strike="noStrike" dirty="0">
                <a:effectLst/>
                <a:latin typeface="Söhne"/>
              </a:rPr>
              <a:t>Physicalism:</a:t>
            </a:r>
            <a:r>
              <a:rPr lang="en-US" b="0" i="0" u="none" strike="noStrike" dirty="0">
                <a:effectLst/>
                <a:latin typeface="Söhne"/>
              </a:rPr>
              <a:t> The belief that everything about consciousness can be fully explained in terms of physical processes and phenomena.</a:t>
            </a:r>
          </a:p>
          <a:p>
            <a:pPr algn="l"/>
            <a:r>
              <a:rPr lang="en-US" b="1" i="0" u="none" strike="noStrike" dirty="0">
                <a:effectLst/>
                <a:latin typeface="Söhne"/>
              </a:rPr>
              <a:t>Biological Aspect:</a:t>
            </a:r>
          </a:p>
          <a:p>
            <a:pPr lvl="1">
              <a:buFont typeface="Arial" panose="020B0604020202020204" pitchFamily="34" charset="0"/>
              <a:buChar char="•"/>
            </a:pPr>
            <a:r>
              <a:rPr lang="en-US" b="0" i="0" u="none" strike="noStrike" dirty="0">
                <a:effectLst/>
                <a:latin typeface="Söhne"/>
              </a:rPr>
              <a:t>In biology, consciousness might be examined through the lens of evolutionary advantage and how it facilitates sophisticated interactions with the environment.</a:t>
            </a:r>
          </a:p>
          <a:p>
            <a:pPr lvl="1">
              <a:buFont typeface="Arial" panose="020B0604020202020204" pitchFamily="34" charset="0"/>
              <a:buChar char="•"/>
            </a:pPr>
            <a:endParaRPr lang="en-US" b="0" i="0" u="none" strike="noStrike" dirty="0">
              <a:effectLst/>
              <a:latin typeface="Söhne"/>
            </a:endParaRPr>
          </a:p>
          <a:p>
            <a:endParaRPr lang="en-US" dirty="0"/>
          </a:p>
        </p:txBody>
      </p:sp>
    </p:spTree>
    <p:extLst>
      <p:ext uri="{BB962C8B-B14F-4D97-AF65-F5344CB8AC3E}">
        <p14:creationId xmlns:p14="http://schemas.microsoft.com/office/powerpoint/2010/main" val="3371516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8D0-F95C-A76A-57AE-4D2CCC6A2AD8}"/>
              </a:ext>
            </a:extLst>
          </p:cNvPr>
          <p:cNvSpPr>
            <a:spLocks noGrp="1"/>
          </p:cNvSpPr>
          <p:nvPr>
            <p:ph type="title"/>
          </p:nvPr>
        </p:nvSpPr>
        <p:spPr/>
        <p:txBody>
          <a:bodyPr/>
          <a:lstStyle/>
          <a:p>
            <a:r>
              <a:rPr lang="en-US" dirty="0"/>
              <a:t>What is the current state of AI?</a:t>
            </a:r>
          </a:p>
        </p:txBody>
      </p:sp>
      <p:sp>
        <p:nvSpPr>
          <p:cNvPr id="3" name="Content Placeholder 2">
            <a:extLst>
              <a:ext uri="{FF2B5EF4-FFF2-40B4-BE49-F238E27FC236}">
                <a16:creationId xmlns:a16="http://schemas.microsoft.com/office/drawing/2014/main" id="{948C5129-54ED-BFB6-9755-99D990BEB8A9}"/>
              </a:ext>
            </a:extLst>
          </p:cNvPr>
          <p:cNvSpPr>
            <a:spLocks noGrp="1"/>
          </p:cNvSpPr>
          <p:nvPr>
            <p:ph idx="1"/>
          </p:nvPr>
        </p:nvSpPr>
        <p:spPr>
          <a:xfrm>
            <a:off x="1066800" y="1828800"/>
            <a:ext cx="10058400" cy="4519448"/>
          </a:xfrm>
        </p:spPr>
        <p:txBody>
          <a:bodyPr>
            <a:normAutofit/>
          </a:bodyPr>
          <a:lstStyle/>
          <a:p>
            <a:r>
              <a:rPr lang="en-US" sz="1800" dirty="0">
                <a:effectLst/>
                <a:latin typeface="Segoe UI" panose="020B0502040204020203" pitchFamily="34" charset="0"/>
                <a:ea typeface="Times New Roman" panose="02020603050405020304" pitchFamily="18" charset="0"/>
              </a:rPr>
              <a:t>Thi</a:t>
            </a:r>
            <a:r>
              <a:rPr lang="en-US" dirty="0">
                <a:latin typeface="Segoe UI" panose="020B0502040204020203" pitchFamily="34" charset="0"/>
                <a:ea typeface="Times New Roman" panose="02020603050405020304" pitchFamily="18" charset="0"/>
              </a:rPr>
              <a:t>s is an incredibly important concept, as we move forward.</a:t>
            </a:r>
          </a:p>
          <a:p>
            <a:r>
              <a:rPr lang="en-US" sz="1800" dirty="0">
                <a:effectLst/>
                <a:latin typeface="Segoe UI" panose="020B0502040204020203" pitchFamily="34" charset="0"/>
                <a:ea typeface="Times New Roman" panose="02020603050405020304" pitchFamily="18" charset="0"/>
              </a:rPr>
              <a:t>AI can be categorized broadly into two types:</a:t>
            </a:r>
          </a:p>
          <a:p>
            <a:pPr marL="0" indent="0">
              <a:buNone/>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Segoe UI" panose="020B0502040204020203" pitchFamily="34" charset="0"/>
                <a:ea typeface="Times New Roman" panose="02020603050405020304" pitchFamily="18" charset="0"/>
              </a:rPr>
              <a:t>Narrow AI (Weak AI):</a:t>
            </a:r>
            <a:r>
              <a:rPr lang="en-US" sz="1800" dirty="0">
                <a:effectLst/>
                <a:latin typeface="Segoe UI" panose="020B0502040204020203" pitchFamily="34" charset="0"/>
                <a:ea typeface="Times New Roman" panose="02020603050405020304" pitchFamily="18" charset="0"/>
              </a:rPr>
              <a:t> Systems that are </a:t>
            </a:r>
            <a:r>
              <a:rPr lang="en-US" sz="1800" dirty="0">
                <a:solidFill>
                  <a:srgbClr val="FF0000"/>
                </a:solidFill>
                <a:effectLst/>
                <a:latin typeface="Segoe UI" panose="020B0502040204020203" pitchFamily="34" charset="0"/>
                <a:ea typeface="Times New Roman" panose="02020603050405020304" pitchFamily="18" charset="0"/>
              </a:rPr>
              <a:t>designed and trained for a particular task without possessing general problem-solving abilities</a:t>
            </a:r>
            <a:r>
              <a:rPr lang="en-US" sz="1800" dirty="0">
                <a:effectLst/>
                <a:latin typeface="Segoe UI" panose="020B0502040204020203" pitchFamily="34" charset="0"/>
                <a:ea typeface="Times New Roman" panose="02020603050405020304" pitchFamily="18" charset="0"/>
              </a:rPr>
              <a:t>. For instance, voice assistants or image recognition systems.</a:t>
            </a:r>
          </a:p>
          <a:p>
            <a:pPr marL="342900" marR="0" lvl="0" indent="-342900">
              <a:spcBef>
                <a:spcPts val="0"/>
              </a:spcBef>
              <a:spcAft>
                <a:spcPts val="0"/>
              </a:spcAft>
              <a:buFont typeface="+mj-lt"/>
              <a:buAutoNum type="arabicPeriod"/>
              <a:tabLst>
                <a:tab pos="457200" algn="l"/>
              </a:tabLst>
            </a:pPr>
            <a:r>
              <a:rPr lang="en-US" sz="1800" b="1" dirty="0">
                <a:effectLst/>
                <a:latin typeface="Segoe UI" panose="020B0502040204020203" pitchFamily="34" charset="0"/>
                <a:ea typeface="Times New Roman" panose="02020603050405020304" pitchFamily="18" charset="0"/>
              </a:rPr>
              <a:t>General AI (Strong AI):</a:t>
            </a:r>
            <a:r>
              <a:rPr lang="en-US" sz="1800" dirty="0">
                <a:effectLst/>
                <a:latin typeface="Segoe UI" panose="020B0502040204020203" pitchFamily="34" charset="0"/>
                <a:ea typeface="Times New Roman" panose="02020603050405020304" pitchFamily="18" charset="0"/>
              </a:rPr>
              <a:t> Systems or machines with the ability to perform any intellectual task that a human being can. They can understand, learn, and apply knowledge across diverse domains, which is </a:t>
            </a:r>
            <a:r>
              <a:rPr lang="en-US" sz="1800" dirty="0">
                <a:solidFill>
                  <a:srgbClr val="FF0000"/>
                </a:solidFill>
                <a:effectLst/>
                <a:latin typeface="Segoe UI" panose="020B0502040204020203" pitchFamily="34" charset="0"/>
                <a:ea typeface="Times New Roman" panose="02020603050405020304" pitchFamily="18" charset="0"/>
              </a:rPr>
              <a:t>still largely theoretical and doesn’t exist yet</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a:p>
            <a:r>
              <a:rPr lang="en-US" dirty="0">
                <a:solidFill>
                  <a:srgbClr val="0070C0"/>
                </a:solidFill>
              </a:rPr>
              <a:t>According to experts in the field of artificial intelligence, Strong AI is something that is quite far off in the future; estimates vary, but are typically in the range of 50-100 years, at a minimum.</a:t>
            </a:r>
          </a:p>
        </p:txBody>
      </p:sp>
    </p:spTree>
    <p:extLst>
      <p:ext uri="{BB962C8B-B14F-4D97-AF65-F5344CB8AC3E}">
        <p14:creationId xmlns:p14="http://schemas.microsoft.com/office/powerpoint/2010/main" val="14370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82B0-79AE-A1B2-F19A-5839CD1757F2}"/>
              </a:ext>
            </a:extLst>
          </p:cNvPr>
          <p:cNvSpPr>
            <a:spLocks noGrp="1"/>
          </p:cNvSpPr>
          <p:nvPr>
            <p:ph type="title"/>
          </p:nvPr>
        </p:nvSpPr>
        <p:spPr/>
        <p:txBody>
          <a:bodyPr/>
          <a:lstStyle/>
          <a:p>
            <a:r>
              <a:rPr lang="en-US" dirty="0"/>
              <a:t>Modern Approaches and Subfields of AI</a:t>
            </a:r>
          </a:p>
        </p:txBody>
      </p:sp>
      <p:sp>
        <p:nvSpPr>
          <p:cNvPr id="3" name="Content Placeholder 2">
            <a:extLst>
              <a:ext uri="{FF2B5EF4-FFF2-40B4-BE49-F238E27FC236}">
                <a16:creationId xmlns:a16="http://schemas.microsoft.com/office/drawing/2014/main" id="{1B1EC25D-57A9-9E23-8FF7-424AA2D8F523}"/>
              </a:ext>
            </a:extLst>
          </p:cNvPr>
          <p:cNvSpPr>
            <a:spLocks noGrp="1"/>
          </p:cNvSpPr>
          <p:nvPr>
            <p:ph idx="1"/>
          </p:nvPr>
        </p:nvSpPr>
        <p:spPr>
          <a:xfrm>
            <a:off x="1066800" y="2103120"/>
            <a:ext cx="10058400" cy="4256116"/>
          </a:xfrm>
        </p:spPr>
        <p:txBody>
          <a:bodyPr>
            <a:normAutofit fontScale="92500"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 (ML):</a:t>
            </a:r>
            <a:r>
              <a:rPr lang="en-US" sz="1800" dirty="0">
                <a:effectLst/>
                <a:latin typeface="Segoe UI" panose="020B0502040204020203" pitchFamily="34" charset="0"/>
                <a:ea typeface="Times New Roman" panose="02020603050405020304" pitchFamily="18" charset="0"/>
              </a:rPr>
              <a:t> A subset of AI that allows systems to </a:t>
            </a:r>
            <a:r>
              <a:rPr lang="en-US" sz="1800" dirty="0">
                <a:solidFill>
                  <a:srgbClr val="FF0000"/>
                </a:solidFill>
                <a:effectLst/>
                <a:latin typeface="Segoe UI" panose="020B0502040204020203" pitchFamily="34" charset="0"/>
                <a:ea typeface="Times New Roman" panose="02020603050405020304" pitchFamily="18" charset="0"/>
              </a:rPr>
              <a:t>learn from data</a:t>
            </a:r>
            <a:r>
              <a:rPr lang="en-US" sz="1800" dirty="0">
                <a:effectLst/>
                <a:latin typeface="Segoe UI" panose="020B0502040204020203" pitchFamily="34" charset="0"/>
                <a:ea typeface="Times New Roman" panose="02020603050405020304" pitchFamily="18" charset="0"/>
              </a:rPr>
              <a:t>, improve from experience, and </a:t>
            </a:r>
            <a:r>
              <a:rPr lang="en-US" sz="1800" dirty="0">
                <a:solidFill>
                  <a:srgbClr val="FF0000"/>
                </a:solidFill>
                <a:effectLst/>
                <a:latin typeface="Segoe UI" panose="020B0502040204020203" pitchFamily="34" charset="0"/>
                <a:ea typeface="Times New Roman" panose="02020603050405020304" pitchFamily="18" charset="0"/>
              </a:rPr>
              <a:t>make predictions or decisions</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classification systems – Captcha!</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Deep Learning:</a:t>
            </a:r>
            <a:r>
              <a:rPr lang="en-US" sz="1800" dirty="0">
                <a:effectLst/>
                <a:latin typeface="Segoe UI" panose="020B0502040204020203" pitchFamily="34" charset="0"/>
                <a:ea typeface="Times New Roman" panose="02020603050405020304" pitchFamily="18" charset="0"/>
              </a:rPr>
              <a:t> A type of ML that utilizes </a:t>
            </a:r>
            <a:r>
              <a:rPr lang="en-US" sz="1800" dirty="0">
                <a:solidFill>
                  <a:srgbClr val="FF0000"/>
                </a:solidFill>
                <a:effectLst/>
                <a:latin typeface="Segoe UI" panose="020B0502040204020203" pitchFamily="34" charset="0"/>
                <a:ea typeface="Times New Roman" panose="02020603050405020304" pitchFamily="18" charset="0"/>
              </a:rPr>
              <a:t>neural networks </a:t>
            </a:r>
            <a:r>
              <a:rPr lang="en-US" sz="1800" dirty="0">
                <a:effectLst/>
                <a:latin typeface="Segoe UI" panose="020B0502040204020203" pitchFamily="34" charset="0"/>
                <a:ea typeface="Times New Roman" panose="02020603050405020304" pitchFamily="18" charset="0"/>
              </a:rPr>
              <a:t>with many layers (deep neural networks) to analyze various factors of data.</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understanding the stock market</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Robotics:</a:t>
            </a:r>
            <a:r>
              <a:rPr lang="en-US" sz="1800" dirty="0">
                <a:effectLst/>
                <a:latin typeface="Segoe UI" panose="020B0502040204020203" pitchFamily="34" charset="0"/>
                <a:ea typeface="Times New Roman" panose="02020603050405020304" pitchFamily="18" charset="0"/>
              </a:rPr>
              <a:t> Design, construction, and operation of </a:t>
            </a:r>
            <a:r>
              <a:rPr lang="en-US" sz="1800" dirty="0">
                <a:solidFill>
                  <a:srgbClr val="FF0000"/>
                </a:solidFill>
                <a:effectLst/>
                <a:latin typeface="Segoe UI" panose="020B0502040204020203" pitchFamily="34" charset="0"/>
                <a:ea typeface="Times New Roman" panose="02020603050405020304" pitchFamily="18" charset="0"/>
              </a:rPr>
              <a:t>robots</a:t>
            </a:r>
            <a:r>
              <a:rPr lang="en-US" sz="1800" dirty="0">
                <a:effectLst/>
                <a:latin typeface="Segoe UI" panose="020B0502040204020203" pitchFamily="34" charset="0"/>
                <a:ea typeface="Times New Roman" panose="02020603050405020304" pitchFamily="18" charset="0"/>
              </a:rPr>
              <a:t> to perform tasks </a:t>
            </a:r>
            <a:r>
              <a:rPr lang="en-US" sz="1800" dirty="0">
                <a:solidFill>
                  <a:srgbClr val="FF0000"/>
                </a:solidFill>
                <a:effectLst/>
                <a:latin typeface="Segoe UI" panose="020B0502040204020203" pitchFamily="34" charset="0"/>
                <a:ea typeface="Times New Roman" panose="02020603050405020304" pitchFamily="18" charset="0"/>
              </a:rPr>
              <a:t>autonomously or semi-autonomously</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self-driving cars, drones</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Enabling machines to understand, interpret, generate, and </a:t>
            </a:r>
            <a:r>
              <a:rPr lang="en-US" sz="1800" dirty="0">
                <a:solidFill>
                  <a:srgbClr val="FF0000"/>
                </a:solidFill>
                <a:effectLst/>
                <a:latin typeface="Segoe UI" panose="020B0502040204020203" pitchFamily="34" charset="0"/>
                <a:ea typeface="Times New Roman" panose="02020603050405020304" pitchFamily="18" charset="0"/>
              </a:rPr>
              <a:t>respond to human language </a:t>
            </a:r>
            <a:r>
              <a:rPr lang="en-US" sz="1800" dirty="0">
                <a:effectLst/>
                <a:latin typeface="Segoe UI" panose="020B0502040204020203" pitchFamily="34" charset="0"/>
                <a:ea typeface="Times New Roman" panose="02020603050405020304" pitchFamily="18" charset="0"/>
              </a:rPr>
              <a:t>in a valuable way.</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Siri, Alexa</a:t>
            </a:r>
            <a:endParaRPr lang="en-US" sz="1800" dirty="0">
              <a:solidFill>
                <a:srgbClr val="00B050"/>
              </a:solidFill>
              <a:latin typeface="Segoe UI" panose="020B0502040204020203" pitchFamily="34" charset="0"/>
              <a:ea typeface="Times New Roman" panose="02020603050405020304" pitchFamily="18" charset="0"/>
            </a:endParaRPr>
          </a:p>
          <a:p>
            <a:pPr marL="548640" lvl="2" indent="0">
              <a:spcBef>
                <a:spcPts val="0"/>
              </a:spcBef>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Computer Vision:</a:t>
            </a:r>
            <a:r>
              <a:rPr lang="en-US" sz="1800" dirty="0">
                <a:effectLst/>
                <a:latin typeface="Segoe UI" panose="020B0502040204020203" pitchFamily="34" charset="0"/>
                <a:ea typeface="Times New Roman" panose="02020603050405020304" pitchFamily="18" charset="0"/>
              </a:rPr>
              <a:t> Allowing machines to interpret and </a:t>
            </a:r>
            <a:r>
              <a:rPr lang="en-US" sz="1800" dirty="0">
                <a:solidFill>
                  <a:srgbClr val="FF0000"/>
                </a:solidFill>
                <a:effectLst/>
                <a:latin typeface="Segoe UI" panose="020B0502040204020203" pitchFamily="34" charset="0"/>
                <a:ea typeface="Times New Roman" panose="02020603050405020304" pitchFamily="18" charset="0"/>
              </a:rPr>
              <a:t>make decisions based on visual data</a:t>
            </a:r>
            <a:r>
              <a:rPr lang="en-US" sz="1800" dirty="0">
                <a:effectLst/>
                <a:latin typeface="Segoe UI" panose="020B0502040204020203" pitchFamily="34" charset="0"/>
                <a:ea typeface="Times New Roman" panose="02020603050405020304" pitchFamily="18" charset="0"/>
              </a:rPr>
              <a:t>, i.e., images and videos.</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Facial recognition systems</a:t>
            </a:r>
            <a:endParaRPr lang="en-US" dirty="0">
              <a:solidFill>
                <a:srgbClr val="00B05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9573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0"/>
              </a:spcBef>
              <a:spcAft>
                <a:spcPts val="1500"/>
              </a:spcAft>
            </a:pPr>
            <a:r>
              <a:rPr lang="en-US" sz="1800" b="1" dirty="0">
                <a:effectLst/>
                <a:latin typeface="Segoe UI" panose="020B0502040204020203" pitchFamily="34" charset="0"/>
                <a:ea typeface="Times New Roman" panose="02020603050405020304" pitchFamily="18" charset="0"/>
              </a:rPr>
              <a:t>Healthcare: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Diagnostic Aid:</a:t>
            </a:r>
            <a:r>
              <a:rPr lang="en-US" sz="1800" dirty="0">
                <a:effectLst/>
                <a:latin typeface="Segoe UI" panose="020B0502040204020203" pitchFamily="34" charset="0"/>
                <a:ea typeface="Times New Roman" panose="02020603050405020304" pitchFamily="18" charset="0"/>
              </a:rPr>
              <a:t> AI algorithms can analyze medical images, such as X-rays and MRIs, assisting in the early detection of conditions like cancer, diabetes, and cardiac diseases.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Treatment Personalization:</a:t>
            </a:r>
            <a:r>
              <a:rPr lang="en-US" sz="1800" dirty="0">
                <a:effectLst/>
                <a:latin typeface="Segoe UI" panose="020B0502040204020203" pitchFamily="34" charset="0"/>
                <a:ea typeface="Times New Roman" panose="02020603050405020304" pitchFamily="18" charset="0"/>
              </a:rPr>
              <a:t> AI facilitates personalized medicine by predicting patient responses to various treatments based on their medical history and genetic makeup.</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Drug Development:</a:t>
            </a:r>
            <a:r>
              <a:rPr lang="en-US" sz="1800" dirty="0">
                <a:effectLst/>
                <a:latin typeface="Segoe UI" panose="020B0502040204020203" pitchFamily="34" charset="0"/>
                <a:ea typeface="Times New Roman" panose="02020603050405020304" pitchFamily="18" charset="0"/>
              </a:rPr>
              <a:t> AI accelerates the drug discovery process by analyzing complex biochemical interactions.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3587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Education: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Personalized Learning:</a:t>
            </a:r>
            <a:r>
              <a:rPr lang="en-US" sz="1800" dirty="0">
                <a:effectLst/>
                <a:latin typeface="Segoe UI" panose="020B0502040204020203" pitchFamily="34" charset="0"/>
                <a:ea typeface="Times New Roman" panose="02020603050405020304" pitchFamily="18" charset="0"/>
              </a:rPr>
              <a:t> AI can tailor educational experiences to meet individual student needs, adapting content and learning pathways to enhance knowledge acquisition.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Administrative Tasks:</a:t>
            </a:r>
            <a:r>
              <a:rPr lang="en-US" sz="1800" dirty="0">
                <a:effectLst/>
                <a:latin typeface="Segoe UI" panose="020B0502040204020203" pitchFamily="34" charset="0"/>
                <a:ea typeface="Times New Roman" panose="02020603050405020304" pitchFamily="18" charset="0"/>
              </a:rPr>
              <a:t> Automating administrative duties, such as grading assignments, allows educators to devote more time to teaching and student interaction.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Intelligent Tutoring Systems:</a:t>
            </a:r>
            <a:r>
              <a:rPr lang="en-US" sz="1800" dirty="0">
                <a:effectLst/>
                <a:latin typeface="Segoe UI" panose="020B0502040204020203" pitchFamily="34" charset="0"/>
                <a:ea typeface="Times New Roman" panose="02020603050405020304" pitchFamily="18" charset="0"/>
              </a:rPr>
              <a:t> AI tutors can offer additional support to students, guiding them through challenging topics outside classroom hours.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163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Finance: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Algorithmic Trading:</a:t>
            </a:r>
            <a:r>
              <a:rPr lang="en-US" sz="1800" dirty="0">
                <a:effectLst/>
                <a:latin typeface="Segoe UI" panose="020B0502040204020203" pitchFamily="34" charset="0"/>
                <a:ea typeface="Times New Roman" panose="02020603050405020304" pitchFamily="18" charset="0"/>
              </a:rPr>
              <a:t> Employing algorithms to analyze market trends and execute trades at high speeds, optimizing financial outcomes.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Fraud Detection:</a:t>
            </a:r>
            <a:r>
              <a:rPr lang="en-US" sz="1800" dirty="0">
                <a:effectLst/>
                <a:latin typeface="Segoe UI" panose="020B0502040204020203" pitchFamily="34" charset="0"/>
                <a:ea typeface="Times New Roman" panose="02020603050405020304" pitchFamily="18" charset="0"/>
              </a:rPr>
              <a:t> AI systems can detect unusual patterns and activities within financial data, providing alerts related to potential fraud.</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Service:</a:t>
            </a:r>
            <a:r>
              <a:rPr lang="en-US" sz="1800" dirty="0">
                <a:effectLst/>
                <a:latin typeface="Segoe UI" panose="020B0502040204020203" pitchFamily="34" charset="0"/>
                <a:ea typeface="Times New Roman" panose="02020603050405020304" pitchFamily="18" charset="0"/>
              </a:rPr>
              <a:t> Chatbots and virtual assistants cater to customer inquiries and perform tasks like managing accounts and processing transactions.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4977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Manufacturing: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Quality Control:</a:t>
            </a:r>
            <a:r>
              <a:rPr lang="en-US" sz="1800" dirty="0">
                <a:effectLst/>
                <a:latin typeface="Segoe UI" panose="020B0502040204020203" pitchFamily="34" charset="0"/>
                <a:ea typeface="Times New Roman" panose="02020603050405020304" pitchFamily="18" charset="0"/>
              </a:rPr>
              <a:t> AI-driven systems monitor production lines, identifying and correcting imperfections, ensuring product quality.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Supply Chain Optimization:</a:t>
            </a:r>
            <a:r>
              <a:rPr lang="en-US" sz="1800" dirty="0">
                <a:effectLst/>
                <a:latin typeface="Segoe UI" panose="020B0502040204020203" pitchFamily="34" charset="0"/>
                <a:ea typeface="Times New Roman" panose="02020603050405020304" pitchFamily="18" charset="0"/>
              </a:rPr>
              <a:t> AI analyzes data to optimize inventory management and streamline supply chains, reducing operational costs.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Utilizing AI to predict when machinery is likely to fail or require maintenance, minimizing downtime.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9129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Retail: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Experience:</a:t>
            </a:r>
            <a:r>
              <a:rPr lang="en-US" sz="1800" dirty="0">
                <a:effectLst/>
                <a:latin typeface="Segoe UI" panose="020B0502040204020203" pitchFamily="34" charset="0"/>
                <a:ea typeface="Times New Roman" panose="02020603050405020304" pitchFamily="18" charset="0"/>
              </a:rPr>
              <a:t> AI empowers retailers to offer personalized shopping experiences through recommendation engines and personalized marketing.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Inventory Management:</a:t>
            </a:r>
            <a:r>
              <a:rPr lang="en-US" sz="1800" dirty="0">
                <a:effectLst/>
                <a:latin typeface="Segoe UI" panose="020B0502040204020203" pitchFamily="34" charset="0"/>
                <a:ea typeface="Times New Roman" panose="02020603050405020304" pitchFamily="18" charset="0"/>
              </a:rPr>
              <a:t> Automating inventory control ensures optimal stock levels, reducing carrying costs, and preventing stockouts.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Virtual Try-Ons:</a:t>
            </a:r>
            <a:r>
              <a:rPr lang="en-US" sz="1800" dirty="0">
                <a:effectLst/>
                <a:latin typeface="Segoe UI" panose="020B0502040204020203" pitchFamily="34" charset="0"/>
                <a:ea typeface="Times New Roman" panose="02020603050405020304" pitchFamily="18" charset="0"/>
              </a:rPr>
              <a:t> Augmented Reality (AR) and AI enable customers to virtually try on products, enhancing online shopping experiences.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2913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Transportation and Automotive: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Autonomous Vehicles:</a:t>
            </a:r>
            <a:r>
              <a:rPr lang="en-US" sz="1800" dirty="0">
                <a:effectLst/>
                <a:latin typeface="Segoe UI" panose="020B0502040204020203" pitchFamily="34" charset="0"/>
                <a:ea typeface="Times New Roman" panose="02020603050405020304" pitchFamily="18" charset="0"/>
              </a:rPr>
              <a:t> Self-driving cars utilize AI to interpret sensor data, make decisions, and navigate roads with minimal human intervention.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Traffic Management:</a:t>
            </a:r>
            <a:r>
              <a:rPr lang="en-US" sz="1800" dirty="0">
                <a:effectLst/>
                <a:latin typeface="Segoe UI" panose="020B0502040204020203" pitchFamily="34" charset="0"/>
                <a:ea typeface="Times New Roman" panose="02020603050405020304" pitchFamily="18" charset="0"/>
              </a:rPr>
              <a:t> AI algorithms optimize traffic flow through smart signal control, reducing congestion and enhancing mobility.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AI predicts vehicle maintenance needs, enhancing reliability and reducing unexpected breakdowns.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03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composers of the last 500 years, in Western music?</a:t>
            </a:r>
          </a:p>
        </p:txBody>
      </p:sp>
    </p:spTree>
    <p:extLst>
      <p:ext uri="{BB962C8B-B14F-4D97-AF65-F5344CB8AC3E}">
        <p14:creationId xmlns:p14="http://schemas.microsoft.com/office/powerpoint/2010/main" val="1352543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Agriculture: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Precision Farming:</a:t>
            </a:r>
            <a:r>
              <a:rPr lang="en-US" sz="1800" dirty="0">
                <a:effectLst/>
                <a:latin typeface="Segoe UI" panose="020B0502040204020203" pitchFamily="34" charset="0"/>
                <a:ea typeface="Times New Roman" panose="02020603050405020304" pitchFamily="18" charset="0"/>
              </a:rPr>
              <a:t> AI-driven technologies enable precise application of fertilizers and pesticides, optimizing yield while minimizing environmental impact.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Crop Monitoring:</a:t>
            </a:r>
            <a:r>
              <a:rPr lang="en-US" sz="1800" dirty="0">
                <a:effectLst/>
                <a:latin typeface="Segoe UI" panose="020B0502040204020203" pitchFamily="34" charset="0"/>
                <a:ea typeface="Times New Roman" panose="02020603050405020304" pitchFamily="18" charset="0"/>
              </a:rPr>
              <a:t> Employing drones and AI to monitor crop health, detect diseases, and predict yields.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Automated Harvesting:</a:t>
            </a:r>
            <a:r>
              <a:rPr lang="en-US" sz="1800" dirty="0">
                <a:effectLst/>
                <a:latin typeface="Segoe UI" panose="020B0502040204020203" pitchFamily="34" charset="0"/>
                <a:ea typeface="Times New Roman" panose="02020603050405020304" pitchFamily="18" charset="0"/>
              </a:rPr>
              <a:t> Developing autonomous machinery for tasks like harvesting, reducing labor needs, and enhancing efficiency.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3547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Environment and Climate Change: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Wildlife Preservation:</a:t>
            </a:r>
            <a:r>
              <a:rPr lang="en-US" sz="1800" dirty="0">
                <a:effectLst/>
                <a:latin typeface="Segoe UI" panose="020B0502040204020203" pitchFamily="34" charset="0"/>
                <a:ea typeface="Times New Roman" panose="02020603050405020304" pitchFamily="18" charset="0"/>
              </a:rPr>
              <a:t> Utilizing AI to monitor wildlife, predict threats, and develop conservation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Climate Modeling:</a:t>
            </a:r>
            <a:r>
              <a:rPr lang="en-US" sz="1800" dirty="0">
                <a:effectLst/>
                <a:latin typeface="Segoe UI" panose="020B0502040204020203" pitchFamily="34" charset="0"/>
                <a:ea typeface="Times New Roman" panose="02020603050405020304" pitchFamily="18" charset="0"/>
              </a:rPr>
              <a:t> Employing AI to enhance the predictive accuracy of climate models, aiding in the development of mitigation and adaptation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Resource Optimization:</a:t>
            </a:r>
            <a:r>
              <a:rPr lang="en-US" sz="1800" dirty="0">
                <a:effectLst/>
                <a:latin typeface="Segoe UI" panose="020B0502040204020203" pitchFamily="34" charset="0"/>
                <a:ea typeface="Times New Roman" panose="02020603050405020304" pitchFamily="18" charset="0"/>
              </a:rPr>
              <a:t> AI aids in optimizing resource utilization in various industries, contributing to sustainability and reducing environmental footprints.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66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Legal: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Document Review:</a:t>
            </a:r>
            <a:r>
              <a:rPr lang="en-US" sz="1800" dirty="0">
                <a:effectLst/>
                <a:latin typeface="Segoe UI" panose="020B0502040204020203" pitchFamily="34" charset="0"/>
                <a:ea typeface="Times New Roman" panose="02020603050405020304" pitchFamily="18" charset="0"/>
              </a:rPr>
              <a:t> Automating the review of legal documents, AI can identify relevant materials, reducing manual labor and enhancing efficiency.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Legal Research:</a:t>
            </a:r>
            <a:r>
              <a:rPr lang="en-US" sz="1800" dirty="0">
                <a:effectLst/>
                <a:latin typeface="Segoe UI" panose="020B0502040204020203" pitchFamily="34" charset="0"/>
                <a:ea typeface="Times New Roman" panose="02020603050405020304" pitchFamily="18" charset="0"/>
              </a:rPr>
              <a:t> AI can streamline legal research, rapidly retrieving relevant case law and statutory provisions.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Contract Analysis:</a:t>
            </a:r>
            <a:r>
              <a:rPr lang="en-US" sz="1800" dirty="0">
                <a:effectLst/>
                <a:latin typeface="Segoe UI" panose="020B0502040204020203" pitchFamily="34" charset="0"/>
                <a:ea typeface="Times New Roman" panose="02020603050405020304" pitchFamily="18" charset="0"/>
              </a:rPr>
              <a:t> Employing AI to review and analyze contracts, identifying potential issues and providing insights.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243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composers of the last 500 years, in Western music?</a:t>
            </a:r>
          </a:p>
          <a:p>
            <a:endParaRPr lang="en-US" sz="2400" dirty="0"/>
          </a:p>
          <a:p>
            <a:pPr lvl="1"/>
            <a:r>
              <a:rPr lang="en-US" sz="2200" dirty="0"/>
              <a:t>Bach</a:t>
            </a:r>
          </a:p>
          <a:p>
            <a:pPr lvl="1"/>
            <a:r>
              <a:rPr lang="en-US" sz="2200" dirty="0"/>
              <a:t>Mozart</a:t>
            </a:r>
          </a:p>
          <a:p>
            <a:pPr lvl="1"/>
            <a:r>
              <a:rPr lang="en-US" sz="2200" dirty="0"/>
              <a:t>Beethoven</a:t>
            </a:r>
          </a:p>
          <a:p>
            <a:pPr lvl="1"/>
            <a:endParaRPr lang="en-US" sz="2200" dirty="0"/>
          </a:p>
        </p:txBody>
      </p:sp>
    </p:spTree>
    <p:extLst>
      <p:ext uri="{BB962C8B-B14F-4D97-AF65-F5344CB8AC3E}">
        <p14:creationId xmlns:p14="http://schemas.microsoft.com/office/powerpoint/2010/main" val="189357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authors in the West in the last 500 years?</a:t>
            </a:r>
          </a:p>
        </p:txBody>
      </p:sp>
    </p:spTree>
    <p:extLst>
      <p:ext uri="{BB962C8B-B14F-4D97-AF65-F5344CB8AC3E}">
        <p14:creationId xmlns:p14="http://schemas.microsoft.com/office/powerpoint/2010/main" val="357608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authors in the West in the last 500 years?</a:t>
            </a:r>
          </a:p>
          <a:p>
            <a:endParaRPr lang="en-US" sz="2400" dirty="0"/>
          </a:p>
          <a:p>
            <a:pPr lvl="1"/>
            <a:r>
              <a:rPr lang="en-US" sz="2000" dirty="0"/>
              <a:t>William Shakespeare</a:t>
            </a:r>
          </a:p>
          <a:p>
            <a:pPr lvl="1"/>
            <a:r>
              <a:rPr lang="en-US" sz="2000" dirty="0"/>
              <a:t>Leo Tolstoy</a:t>
            </a:r>
          </a:p>
          <a:p>
            <a:pPr lvl="1"/>
            <a:r>
              <a:rPr lang="en-US" sz="2000"/>
              <a:t>James Joyce</a:t>
            </a:r>
            <a:endParaRPr lang="en-US" sz="2000" dirty="0"/>
          </a:p>
        </p:txBody>
      </p:sp>
    </p:spTree>
    <p:extLst>
      <p:ext uri="{BB962C8B-B14F-4D97-AF65-F5344CB8AC3E}">
        <p14:creationId xmlns:p14="http://schemas.microsoft.com/office/powerpoint/2010/main" val="39962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p:txBody>
      </p:sp>
    </p:spTree>
    <p:extLst>
      <p:ext uri="{BB962C8B-B14F-4D97-AF65-F5344CB8AC3E}">
        <p14:creationId xmlns:p14="http://schemas.microsoft.com/office/powerpoint/2010/main" val="171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a:p>
            <a:endParaRPr lang="en-US" sz="2400" dirty="0"/>
          </a:p>
          <a:p>
            <a:pPr lvl="1"/>
            <a:r>
              <a:rPr lang="en-US" sz="2200" dirty="0"/>
              <a:t>Leonardo da Vinci</a:t>
            </a:r>
          </a:p>
          <a:p>
            <a:pPr lvl="1"/>
            <a:r>
              <a:rPr lang="en-US" sz="2200" dirty="0"/>
              <a:t>Pablo Picasso</a:t>
            </a:r>
          </a:p>
          <a:p>
            <a:pPr lvl="1"/>
            <a:r>
              <a:rPr lang="en-US" sz="2200" dirty="0"/>
              <a:t>Vincent van Gogh</a:t>
            </a:r>
          </a:p>
        </p:txBody>
      </p:sp>
    </p:spTree>
    <p:extLst>
      <p:ext uri="{BB962C8B-B14F-4D97-AF65-F5344CB8AC3E}">
        <p14:creationId xmlns:p14="http://schemas.microsoft.com/office/powerpoint/2010/main" val="3929733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557</TotalTime>
  <Words>2718</Words>
  <Application>Microsoft Macintosh PowerPoint</Application>
  <PresentationFormat>Widescreen</PresentationFormat>
  <Paragraphs>225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Garamond</vt:lpstr>
      <vt:lpstr>Segoe UI</vt:lpstr>
      <vt:lpstr>Söhne</vt:lpstr>
      <vt:lpstr>Symbol</vt:lpstr>
      <vt:lpstr>Times New Roman</vt:lpstr>
      <vt:lpstr>SavonVTI</vt:lpstr>
      <vt:lpstr>Tracing the arc</vt:lpstr>
      <vt:lpstr>List of References</vt:lpstr>
      <vt:lpstr>List of References</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TL;DR</vt:lpstr>
      <vt:lpstr>TL;DR</vt:lpstr>
      <vt:lpstr>1. Introduction</vt:lpstr>
      <vt:lpstr>What is “learning” (in humans/animals)?</vt:lpstr>
      <vt:lpstr>What is “understanding” (in humans)?</vt:lpstr>
      <vt:lpstr>What is “understanding” (in AI)?</vt:lpstr>
      <vt:lpstr>My favorite example of the problem with “understanding” in AI</vt:lpstr>
      <vt:lpstr>My favorite example of the problem with “understanding” in AI</vt:lpstr>
      <vt:lpstr>What is “understanding”?</vt:lpstr>
      <vt:lpstr>What is “consciousness” (in humans)?</vt:lpstr>
      <vt:lpstr>What is the current state of AI?</vt:lpstr>
      <vt:lpstr>Modern Approaches and Subfields of AI</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7</cp:revision>
  <dcterms:created xsi:type="dcterms:W3CDTF">2023-10-14T18:04:06Z</dcterms:created>
  <dcterms:modified xsi:type="dcterms:W3CDTF">2023-10-15T03:24:51Z</dcterms:modified>
</cp:coreProperties>
</file>