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5" r:id="rId5"/>
    <p:sldId id="266" r:id="rId6"/>
    <p:sldId id="267" r:id="rId7"/>
    <p:sldId id="264" r:id="rId8"/>
    <p:sldId id="280" r:id="rId9"/>
    <p:sldId id="298" r:id="rId10"/>
    <p:sldId id="261" r:id="rId11"/>
    <p:sldId id="272" r:id="rId12"/>
    <p:sldId id="276" r:id="rId13"/>
    <p:sldId id="277" r:id="rId14"/>
    <p:sldId id="278" r:id="rId15"/>
    <p:sldId id="279" r:id="rId16"/>
    <p:sldId id="274" r:id="rId17"/>
    <p:sldId id="281" r:id="rId18"/>
    <p:sldId id="282" r:id="rId19"/>
    <p:sldId id="288" r:id="rId20"/>
    <p:sldId id="289" r:id="rId21"/>
    <p:sldId id="297" r:id="rId22"/>
    <p:sldId id="269" r:id="rId23"/>
    <p:sldId id="270" r:id="rId24"/>
    <p:sldId id="299" r:id="rId25"/>
    <p:sldId id="301" r:id="rId26"/>
    <p:sldId id="300" r:id="rId27"/>
    <p:sldId id="302" r:id="rId28"/>
    <p:sldId id="303" r:id="rId29"/>
    <p:sldId id="304" r:id="rId30"/>
    <p:sldId id="305" r:id="rId31"/>
    <p:sldId id="308" r:id="rId32"/>
    <p:sldId id="309" r:id="rId33"/>
    <p:sldId id="310" r:id="rId34"/>
    <p:sldId id="311" r:id="rId35"/>
    <p:sldId id="313" r:id="rId36"/>
    <p:sldId id="314" r:id="rId37"/>
    <p:sldId id="315" r:id="rId38"/>
    <p:sldId id="317" r:id="rId39"/>
    <p:sldId id="306" r:id="rId40"/>
    <p:sldId id="316" r:id="rId41"/>
    <p:sldId id="318" r:id="rId42"/>
    <p:sldId id="271" r:id="rId43"/>
    <p:sldId id="292" r:id="rId44"/>
    <p:sldId id="29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훈" initials="박" lastIdx="1" clrIdx="0">
    <p:extLst>
      <p:ext uri="{19B8F6BF-5375-455C-9EA6-DF929625EA0E}">
        <p15:presenceInfo xmlns:p15="http://schemas.microsoft.com/office/powerpoint/2012/main" userId="476e2f38346372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99382-50B1-431A-B51C-8222F900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37F2B-9CB3-49D9-AF91-54A8EA09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8A2CA-3057-489F-8152-44495020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5B374-7349-48A2-940C-4476C121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6A4AE-FD20-4FF1-A174-64005979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C1F3-E87F-4661-86C4-B515D3F4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0CF4A-BAF8-4EF8-9940-4811CAD0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F4677-9CD5-478A-A4FE-76AA863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FCFFD-A78B-4AC8-A474-24A3D469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34FFA-4961-4EAB-A8B1-E23A3953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5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D0B3B8-1FD6-41AD-93DF-A37DDDBD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83026-7F46-4B5E-8238-D12F915E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2B8E0-5891-44FE-8953-CB79EE2B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0482A-DB6F-475F-99E2-7D8F55FD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B2403-B9CE-431E-9056-BBB3B6E3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AEBE-45F3-4F37-B47C-7FA10B2F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8B866-F3CE-49A5-AACF-3921FF06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80AD4-07E3-4C16-A6A8-8532C0E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60FD-885C-4ECC-BCDA-04D329D7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EF05D-BE63-4FD9-BC1B-5B98EBBC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98F0-339D-4B02-9D7F-A821E59A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2416D-9BA3-428B-BA6B-056A99D2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15F65-7043-4208-BFF2-FAC7F128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1DF9F-0BB7-40BB-B34E-68926CAD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B23B0-613D-4B16-B99F-F63B5009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8E85-F3B8-43E9-B221-82865D71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8546C-0CA0-453A-8569-69CCE1EF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FF710-A0D3-4AFB-BAA9-A4A8B33F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9CABA-33A3-4A33-883B-FA132D95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87897-7D44-47F7-B5A0-1DCEB096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3AB9C-3E5C-4C76-83A2-01A1208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052F-FA5F-4DC5-B8A1-A9C69D54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192C2-111F-4EBE-995E-5CD6BC5B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7BA76-984A-4C3D-8E44-205B0377A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947D7-2C09-456C-B973-87B31521E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4FEFC-BC3B-4C44-B75A-26E71F2FE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899DEF-A425-4576-866D-BCB3D42E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F5265-830E-4B64-8550-C27EF166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9D1352-4BAC-4DCE-896E-6AFC97A9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6053-3A1A-4085-A4F3-44FB10B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60BB5B-353C-49E4-BDF6-8ADBF204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069DA-407B-41A5-931B-22796BEB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39980-C14A-4037-B404-43E54D3B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C6A9B-87F1-4EA6-92BB-B5BC9F1A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C4025-2A94-44A1-A514-D0F857A8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C8313-01BD-4F72-85E1-69F39BC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5AE2B-0227-47C5-8E54-D536369D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EFD59-DED7-44CB-BFBC-EC5C3A7E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0C586D-5BF4-47A2-9E60-A0550800E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3CAF3-7D15-438D-B810-65F8B460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7738B-6BE0-4B71-8A57-E8EF05A7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165E-2D93-4C0D-B512-CE45DE8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81AD-61FC-4A38-9A29-E7D96CFA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945565-E4E3-4B50-8404-83B138044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81717-B1D3-4A93-A394-8C56AD4E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20C88-1EFB-499C-AA54-68F52792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44E0E-1B08-4443-8F56-E9A55D4C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1C32F-05D3-46E0-A2BD-02ECA87E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6905E-557C-48D0-8E79-EB2B3AC2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DEA9F-63CD-44B4-BBD2-7BC43654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FF141-8EDE-40E1-B701-BE85F8569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C221-4849-4AE7-9A4E-1AA9A88AADF4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601DF-DC00-4C62-AF27-8A5B590DB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4C75C-D6F2-49A6-8E4B-0CBA0130C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4FFF-FBBC-4048-AF59-8C365A257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BB985-34B9-4D4E-B798-9332EBD2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시스템해킹</a:t>
            </a:r>
            <a:r>
              <a:rPr lang="en-US" altLang="ko-KR" dirty="0"/>
              <a:t>-</a:t>
            </a:r>
            <a:r>
              <a:rPr lang="ko-KR" altLang="en-US" dirty="0"/>
              <a:t>메모리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B6FFE-7400-4B62-B7A1-BBC06E940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여름세미나 </a:t>
            </a:r>
            <a:r>
              <a:rPr lang="ko-KR" altLang="en-US" dirty="0" err="1"/>
              <a:t>첫째주</a:t>
            </a:r>
            <a:endParaRPr lang="en-US" altLang="ko-KR" dirty="0"/>
          </a:p>
          <a:p>
            <a:r>
              <a:rPr lang="en-US" altLang="ko-KR" dirty="0"/>
              <a:t>2017. 08. 09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3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</a:t>
            </a:r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retVal</a:t>
            </a:r>
            <a:r>
              <a:rPr lang="ko-KR" altLang="en-US" dirty="0"/>
              <a:t> = 0;		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outVal</a:t>
            </a:r>
            <a:r>
              <a:rPr lang="ko-KR" altLang="en-US" dirty="0"/>
              <a:t>;		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(){	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= 1;	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ptr</a:t>
            </a:r>
            <a:r>
              <a:rPr lang="ko-KR" altLang="en-US" dirty="0"/>
              <a:t> = (</a:t>
            </a:r>
            <a:r>
              <a:rPr lang="ko-KR" altLang="en-US" dirty="0" err="1"/>
              <a:t>char</a:t>
            </a:r>
            <a:r>
              <a:rPr lang="ko-KR" altLang="en-US" dirty="0"/>
              <a:t>*)</a:t>
            </a:r>
            <a:r>
              <a:rPr lang="ko-KR" altLang="en-US" dirty="0" err="1"/>
              <a:t>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));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s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string</a:t>
            </a:r>
            <a:r>
              <a:rPr lang="ko-KR" altLang="en-US" dirty="0"/>
              <a:t>);    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retVal</a:t>
            </a:r>
            <a:r>
              <a:rPr lang="ko-KR" altLang="en-US" dirty="0"/>
              <a:t>;		</a:t>
            </a:r>
          </a:p>
          <a:p>
            <a:r>
              <a:rPr lang="ko-KR" altLang="en-US" dirty="0"/>
              <a:t>}	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TEXT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#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include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&lt;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stdio.h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retVal</a:t>
            </a:r>
            <a:r>
              <a:rPr lang="ko-KR" altLang="en-US" dirty="0"/>
              <a:t> = 0;		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outVal</a:t>
            </a:r>
            <a:r>
              <a:rPr lang="ko-KR" altLang="en-US" dirty="0"/>
              <a:t>;		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int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main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(){</a:t>
            </a:r>
            <a:endParaRPr lang="en-US" altLang="ko-KR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= 1;	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ptr</a:t>
            </a:r>
            <a:r>
              <a:rPr lang="ko-KR" altLang="en-US" dirty="0"/>
              <a:t> = (</a:t>
            </a:r>
            <a:r>
              <a:rPr lang="ko-KR" altLang="en-US" dirty="0" err="1"/>
              <a:t>char</a:t>
            </a:r>
            <a:r>
              <a:rPr lang="ko-KR" altLang="en-US" dirty="0"/>
              <a:t>*)</a:t>
            </a:r>
            <a:r>
              <a:rPr lang="ko-KR" altLang="en-US" dirty="0" err="1"/>
              <a:t>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));	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printf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("%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\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n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",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string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);    </a:t>
            </a:r>
          </a:p>
          <a:p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return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retVal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;	</a:t>
            </a:r>
            <a:endParaRPr lang="en-US" altLang="ko-KR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63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DATA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#</a:t>
            </a:r>
            <a:r>
              <a:rPr lang="ko-KR" altLang="en-US" dirty="0" err="1">
                <a:highlight>
                  <a:srgbClr val="C0C0C0"/>
                </a:highlight>
              </a:rPr>
              <a:t>include</a:t>
            </a:r>
            <a:r>
              <a:rPr lang="ko-KR" altLang="en-US" dirty="0">
                <a:highlight>
                  <a:srgbClr val="C0C0C0"/>
                </a:highlight>
              </a:rPr>
              <a:t> &lt;</a:t>
            </a:r>
            <a:r>
              <a:rPr lang="ko-KR" altLang="en-US" dirty="0" err="1">
                <a:highlight>
                  <a:srgbClr val="C0C0C0"/>
                </a:highlight>
              </a:rPr>
              <a:t>stdio.h</a:t>
            </a:r>
            <a:r>
              <a:rPr lang="ko-KR" altLang="en-US" dirty="0">
                <a:highlight>
                  <a:srgbClr val="C0C0C0"/>
                </a:highlight>
              </a:rPr>
              <a:t>&gt;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int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retVal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= 0;</a:t>
            </a:r>
            <a:r>
              <a:rPr lang="ko-KR" altLang="en-US" dirty="0"/>
              <a:t>		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outVal</a:t>
            </a:r>
            <a:r>
              <a:rPr lang="ko-KR" altLang="en-US" dirty="0"/>
              <a:t>;		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main</a:t>
            </a:r>
            <a:r>
              <a:rPr lang="ko-KR" altLang="en-US" dirty="0">
                <a:highlight>
                  <a:srgbClr val="C0C0C0"/>
                </a:highlight>
              </a:rPr>
              <a:t>(){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static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int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output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= 1;</a:t>
            </a:r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/>
              <a:t>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ptr</a:t>
            </a:r>
            <a:r>
              <a:rPr lang="ko-KR" altLang="en-US" dirty="0"/>
              <a:t> = (</a:t>
            </a:r>
            <a:r>
              <a:rPr lang="ko-KR" altLang="en-US" dirty="0" err="1"/>
              <a:t>char</a:t>
            </a:r>
            <a:r>
              <a:rPr lang="ko-KR" altLang="en-US" dirty="0"/>
              <a:t>*)</a:t>
            </a:r>
            <a:r>
              <a:rPr lang="ko-KR" altLang="en-US" dirty="0" err="1"/>
              <a:t>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));	</a:t>
            </a: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printf</a:t>
            </a:r>
            <a:r>
              <a:rPr lang="ko-KR" altLang="en-US" dirty="0">
                <a:highlight>
                  <a:srgbClr val="C0C0C0"/>
                </a:highlight>
              </a:rPr>
              <a:t>("%</a:t>
            </a:r>
            <a:r>
              <a:rPr lang="ko-KR" altLang="en-US" dirty="0" err="1">
                <a:highlight>
                  <a:srgbClr val="C0C0C0"/>
                </a:highlight>
              </a:rPr>
              <a:t>s</a:t>
            </a:r>
            <a:r>
              <a:rPr lang="ko-KR" altLang="en-US" dirty="0">
                <a:highlight>
                  <a:srgbClr val="C0C0C0"/>
                </a:highlight>
              </a:rPr>
              <a:t>\</a:t>
            </a:r>
            <a:r>
              <a:rPr lang="ko-KR" altLang="en-US" dirty="0" err="1">
                <a:highlight>
                  <a:srgbClr val="C0C0C0"/>
                </a:highlight>
              </a:rPr>
              <a:t>n</a:t>
            </a:r>
            <a:r>
              <a:rPr lang="ko-KR" altLang="en-US" dirty="0">
                <a:highlight>
                  <a:srgbClr val="C0C0C0"/>
                </a:highlight>
              </a:rPr>
              <a:t>", </a:t>
            </a:r>
            <a:r>
              <a:rPr lang="ko-KR" altLang="en-US" dirty="0" err="1">
                <a:highlight>
                  <a:srgbClr val="C0C0C0"/>
                </a:highlight>
              </a:rPr>
              <a:t>string</a:t>
            </a:r>
            <a:r>
              <a:rPr lang="ko-KR" altLang="en-US" dirty="0">
                <a:highlight>
                  <a:srgbClr val="C0C0C0"/>
                </a:highlight>
              </a:rPr>
              <a:t>);   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return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;	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0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BSS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#</a:t>
            </a:r>
            <a:r>
              <a:rPr lang="ko-KR" altLang="en-US" dirty="0" err="1">
                <a:highlight>
                  <a:srgbClr val="C0C0C0"/>
                </a:highlight>
              </a:rPr>
              <a:t>include</a:t>
            </a:r>
            <a:r>
              <a:rPr lang="ko-KR" altLang="en-US" dirty="0">
                <a:highlight>
                  <a:srgbClr val="C0C0C0"/>
                </a:highlight>
              </a:rPr>
              <a:t> &lt;</a:t>
            </a:r>
            <a:r>
              <a:rPr lang="ko-KR" altLang="en-US" dirty="0" err="1">
                <a:highlight>
                  <a:srgbClr val="C0C0C0"/>
                </a:highlight>
              </a:rPr>
              <a:t>stdio.h</a:t>
            </a:r>
            <a:r>
              <a:rPr lang="ko-KR" altLang="en-US" dirty="0">
                <a:highlight>
                  <a:srgbClr val="C0C0C0"/>
                </a:highlight>
              </a:rPr>
              <a:t>&gt;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 = 0;</a:t>
            </a:r>
            <a:r>
              <a:rPr lang="ko-KR" altLang="en-US" dirty="0"/>
              <a:t>		</a:t>
            </a:r>
          </a:p>
          <a:p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int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outVal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;</a:t>
            </a:r>
            <a:r>
              <a:rPr lang="ko-KR" altLang="en-US" dirty="0"/>
              <a:t>		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main</a:t>
            </a:r>
            <a:r>
              <a:rPr lang="ko-KR" altLang="en-US" dirty="0">
                <a:highlight>
                  <a:srgbClr val="C0C0C0"/>
                </a:highlight>
              </a:rPr>
              <a:t>(){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static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output</a:t>
            </a:r>
            <a:r>
              <a:rPr lang="ko-KR" altLang="en-US" dirty="0">
                <a:highlight>
                  <a:srgbClr val="C0C0C0"/>
                </a:highlight>
              </a:rPr>
              <a:t> = 1;	</a:t>
            </a:r>
            <a:r>
              <a:rPr lang="ko-KR" altLang="en-US" dirty="0"/>
              <a:t>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ptr</a:t>
            </a:r>
            <a:r>
              <a:rPr lang="ko-KR" altLang="en-US" dirty="0"/>
              <a:t> = (</a:t>
            </a:r>
            <a:r>
              <a:rPr lang="ko-KR" altLang="en-US" dirty="0" err="1"/>
              <a:t>char</a:t>
            </a:r>
            <a:r>
              <a:rPr lang="ko-KR" altLang="en-US" dirty="0"/>
              <a:t>*)</a:t>
            </a:r>
            <a:r>
              <a:rPr lang="ko-KR" altLang="en-US" dirty="0" err="1"/>
              <a:t>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));	</a:t>
            </a: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printf</a:t>
            </a:r>
            <a:r>
              <a:rPr lang="ko-KR" altLang="en-US" dirty="0">
                <a:highlight>
                  <a:srgbClr val="C0C0C0"/>
                </a:highlight>
              </a:rPr>
              <a:t>("%</a:t>
            </a:r>
            <a:r>
              <a:rPr lang="ko-KR" altLang="en-US" dirty="0" err="1">
                <a:highlight>
                  <a:srgbClr val="C0C0C0"/>
                </a:highlight>
              </a:rPr>
              <a:t>s</a:t>
            </a:r>
            <a:r>
              <a:rPr lang="ko-KR" altLang="en-US" dirty="0">
                <a:highlight>
                  <a:srgbClr val="C0C0C0"/>
                </a:highlight>
              </a:rPr>
              <a:t>\</a:t>
            </a:r>
            <a:r>
              <a:rPr lang="ko-KR" altLang="en-US" dirty="0" err="1">
                <a:highlight>
                  <a:srgbClr val="C0C0C0"/>
                </a:highlight>
              </a:rPr>
              <a:t>n</a:t>
            </a:r>
            <a:r>
              <a:rPr lang="ko-KR" altLang="en-US" dirty="0">
                <a:highlight>
                  <a:srgbClr val="C0C0C0"/>
                </a:highlight>
              </a:rPr>
              <a:t>", </a:t>
            </a:r>
            <a:r>
              <a:rPr lang="ko-KR" altLang="en-US" dirty="0" err="1">
                <a:highlight>
                  <a:srgbClr val="C0C0C0"/>
                </a:highlight>
              </a:rPr>
              <a:t>string</a:t>
            </a:r>
            <a:r>
              <a:rPr lang="ko-KR" altLang="en-US" dirty="0">
                <a:highlight>
                  <a:srgbClr val="C0C0C0"/>
                </a:highlight>
              </a:rPr>
              <a:t>);   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return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;	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8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HEAP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#</a:t>
            </a:r>
            <a:r>
              <a:rPr lang="ko-KR" altLang="en-US" dirty="0" err="1">
                <a:highlight>
                  <a:srgbClr val="C0C0C0"/>
                </a:highlight>
              </a:rPr>
              <a:t>include</a:t>
            </a:r>
            <a:r>
              <a:rPr lang="ko-KR" altLang="en-US" dirty="0">
                <a:highlight>
                  <a:srgbClr val="C0C0C0"/>
                </a:highlight>
              </a:rPr>
              <a:t> &lt;</a:t>
            </a:r>
            <a:r>
              <a:rPr lang="ko-KR" altLang="en-US" dirty="0" err="1">
                <a:highlight>
                  <a:srgbClr val="C0C0C0"/>
                </a:highlight>
              </a:rPr>
              <a:t>stdio.h</a:t>
            </a:r>
            <a:r>
              <a:rPr lang="ko-KR" altLang="en-US" dirty="0">
                <a:highlight>
                  <a:srgbClr val="C0C0C0"/>
                </a:highlight>
              </a:rPr>
              <a:t>&gt;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 = 0;</a:t>
            </a:r>
            <a:r>
              <a:rPr lang="ko-KR" altLang="en-US" dirty="0"/>
              <a:t>		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outVal</a:t>
            </a:r>
            <a:r>
              <a:rPr lang="ko-KR" altLang="en-US" dirty="0">
                <a:highlight>
                  <a:srgbClr val="C0C0C0"/>
                </a:highlight>
              </a:rPr>
              <a:t>;</a:t>
            </a:r>
            <a:r>
              <a:rPr lang="ko-KR" altLang="en-US" dirty="0"/>
              <a:t>		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main</a:t>
            </a:r>
            <a:r>
              <a:rPr lang="ko-KR" altLang="en-US" dirty="0">
                <a:highlight>
                  <a:srgbClr val="C0C0C0"/>
                </a:highlight>
              </a:rPr>
              <a:t>(){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static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output</a:t>
            </a:r>
            <a:r>
              <a:rPr lang="ko-KR" altLang="en-US" dirty="0">
                <a:highlight>
                  <a:srgbClr val="C0C0C0"/>
                </a:highlight>
              </a:rPr>
              <a:t> = 1;	</a:t>
            </a:r>
            <a:r>
              <a:rPr lang="ko-KR" altLang="en-US" dirty="0"/>
              <a:t>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ptr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= (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char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*)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malloc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(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sizeof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(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string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));</a:t>
            </a:r>
            <a:r>
              <a:rPr lang="ko-KR" altLang="en-US" dirty="0">
                <a:highlight>
                  <a:srgbClr val="C0C0C0"/>
                </a:highlight>
              </a:rPr>
              <a:t>	</a:t>
            </a: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printf</a:t>
            </a:r>
            <a:r>
              <a:rPr lang="ko-KR" altLang="en-US" dirty="0">
                <a:highlight>
                  <a:srgbClr val="C0C0C0"/>
                </a:highlight>
              </a:rPr>
              <a:t>("%</a:t>
            </a:r>
            <a:r>
              <a:rPr lang="ko-KR" altLang="en-US" dirty="0" err="1">
                <a:highlight>
                  <a:srgbClr val="C0C0C0"/>
                </a:highlight>
              </a:rPr>
              <a:t>s</a:t>
            </a:r>
            <a:r>
              <a:rPr lang="ko-KR" altLang="en-US" dirty="0">
                <a:highlight>
                  <a:srgbClr val="C0C0C0"/>
                </a:highlight>
              </a:rPr>
              <a:t>\</a:t>
            </a:r>
            <a:r>
              <a:rPr lang="ko-KR" altLang="en-US" dirty="0" err="1">
                <a:highlight>
                  <a:srgbClr val="C0C0C0"/>
                </a:highlight>
              </a:rPr>
              <a:t>n</a:t>
            </a:r>
            <a:r>
              <a:rPr lang="ko-KR" altLang="en-US" dirty="0">
                <a:highlight>
                  <a:srgbClr val="C0C0C0"/>
                </a:highlight>
              </a:rPr>
              <a:t>", </a:t>
            </a:r>
            <a:r>
              <a:rPr lang="ko-KR" altLang="en-US" dirty="0" err="1">
                <a:highlight>
                  <a:srgbClr val="C0C0C0"/>
                </a:highlight>
              </a:rPr>
              <a:t>string</a:t>
            </a:r>
            <a:r>
              <a:rPr lang="ko-KR" altLang="en-US" dirty="0">
                <a:highlight>
                  <a:srgbClr val="C0C0C0"/>
                </a:highlight>
              </a:rPr>
              <a:t>);   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return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;	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STACK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#</a:t>
            </a:r>
            <a:r>
              <a:rPr lang="ko-KR" altLang="en-US" dirty="0" err="1">
                <a:highlight>
                  <a:srgbClr val="C0C0C0"/>
                </a:highlight>
              </a:rPr>
              <a:t>include</a:t>
            </a:r>
            <a:r>
              <a:rPr lang="ko-KR" altLang="en-US" dirty="0">
                <a:highlight>
                  <a:srgbClr val="C0C0C0"/>
                </a:highlight>
              </a:rPr>
              <a:t> &lt;</a:t>
            </a:r>
            <a:r>
              <a:rPr lang="ko-KR" altLang="en-US" dirty="0" err="1">
                <a:highlight>
                  <a:srgbClr val="C0C0C0"/>
                </a:highlight>
              </a:rPr>
              <a:t>stdio.h</a:t>
            </a:r>
            <a:r>
              <a:rPr lang="ko-KR" altLang="en-US" dirty="0">
                <a:highlight>
                  <a:srgbClr val="C0C0C0"/>
                </a:highlight>
              </a:rPr>
              <a:t>&gt;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 = 0;</a:t>
            </a:r>
            <a:r>
              <a:rPr lang="ko-KR" altLang="en-US" dirty="0"/>
              <a:t>		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outVal</a:t>
            </a:r>
            <a:r>
              <a:rPr lang="ko-KR" altLang="en-US" dirty="0">
                <a:highlight>
                  <a:srgbClr val="C0C0C0"/>
                </a:highlight>
              </a:rPr>
              <a:t>;</a:t>
            </a:r>
            <a:r>
              <a:rPr lang="ko-KR" altLang="en-US" dirty="0"/>
              <a:t>		</a:t>
            </a:r>
          </a:p>
          <a:p>
            <a:endParaRPr lang="ko-KR" altLang="en-US" dirty="0"/>
          </a:p>
          <a:p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main</a:t>
            </a:r>
            <a:r>
              <a:rPr lang="ko-KR" altLang="en-US" dirty="0">
                <a:highlight>
                  <a:srgbClr val="C0C0C0"/>
                </a:highlight>
              </a:rPr>
              <a:t>(){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/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char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string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[] = "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hello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";</a:t>
            </a:r>
            <a:r>
              <a:rPr lang="ko-KR" altLang="en-US" dirty="0">
                <a:solidFill>
                  <a:srgbClr val="7030A0"/>
                </a:solidFill>
              </a:rPr>
              <a:t>	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	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char</a:t>
            </a:r>
            <a:r>
              <a:rPr lang="ko-KR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* </a:t>
            </a:r>
            <a:r>
              <a:rPr lang="ko-KR" altLang="en-US" dirty="0" err="1">
                <a:solidFill>
                  <a:srgbClr val="7030A0"/>
                </a:solidFill>
                <a:highlight>
                  <a:srgbClr val="C0C0C0"/>
                </a:highlight>
              </a:rPr>
              <a:t>ptr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static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int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output</a:t>
            </a:r>
            <a:r>
              <a:rPr lang="ko-KR" altLang="en-US" dirty="0">
                <a:highlight>
                  <a:srgbClr val="C0C0C0"/>
                </a:highlight>
              </a:rPr>
              <a:t> = 1;	</a:t>
            </a:r>
            <a:r>
              <a:rPr lang="ko-KR" altLang="en-US" dirty="0"/>
              <a:t>	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ptr</a:t>
            </a:r>
            <a:r>
              <a:rPr lang="ko-KR" altLang="en-US" dirty="0">
                <a:highlight>
                  <a:srgbClr val="C0C0C0"/>
                </a:highlight>
              </a:rPr>
              <a:t> = (</a:t>
            </a:r>
            <a:r>
              <a:rPr lang="ko-KR" altLang="en-US" dirty="0" err="1">
                <a:highlight>
                  <a:srgbClr val="C0C0C0"/>
                </a:highlight>
              </a:rPr>
              <a:t>char</a:t>
            </a:r>
            <a:r>
              <a:rPr lang="ko-KR" altLang="en-US" dirty="0">
                <a:highlight>
                  <a:srgbClr val="C0C0C0"/>
                </a:highlight>
              </a:rPr>
              <a:t>*)</a:t>
            </a:r>
            <a:r>
              <a:rPr lang="ko-KR" altLang="en-US" dirty="0" err="1">
                <a:highlight>
                  <a:srgbClr val="C0C0C0"/>
                </a:highlight>
              </a:rPr>
              <a:t>malloc</a:t>
            </a:r>
            <a:r>
              <a:rPr lang="ko-KR" altLang="en-US" dirty="0">
                <a:highlight>
                  <a:srgbClr val="C0C0C0"/>
                </a:highlight>
              </a:rPr>
              <a:t>(</a:t>
            </a:r>
            <a:r>
              <a:rPr lang="ko-KR" altLang="en-US" dirty="0" err="1">
                <a:highlight>
                  <a:srgbClr val="C0C0C0"/>
                </a:highlight>
              </a:rPr>
              <a:t>sizeof</a:t>
            </a:r>
            <a:r>
              <a:rPr lang="ko-KR" altLang="en-US" dirty="0">
                <a:highlight>
                  <a:srgbClr val="C0C0C0"/>
                </a:highlight>
              </a:rPr>
              <a:t>(</a:t>
            </a:r>
            <a:r>
              <a:rPr lang="ko-KR" altLang="en-US" dirty="0" err="1">
                <a:highlight>
                  <a:srgbClr val="C0C0C0"/>
                </a:highlight>
              </a:rPr>
              <a:t>string</a:t>
            </a:r>
            <a:r>
              <a:rPr lang="ko-KR" altLang="en-US" dirty="0">
                <a:highlight>
                  <a:srgbClr val="C0C0C0"/>
                </a:highlight>
              </a:rPr>
              <a:t>));	</a:t>
            </a:r>
          </a:p>
          <a:p>
            <a:endParaRPr lang="ko-KR" altLang="en-US" dirty="0"/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printf</a:t>
            </a:r>
            <a:r>
              <a:rPr lang="ko-KR" altLang="en-US" dirty="0">
                <a:highlight>
                  <a:srgbClr val="C0C0C0"/>
                </a:highlight>
              </a:rPr>
              <a:t>("%</a:t>
            </a:r>
            <a:r>
              <a:rPr lang="ko-KR" altLang="en-US" dirty="0" err="1">
                <a:highlight>
                  <a:srgbClr val="C0C0C0"/>
                </a:highlight>
              </a:rPr>
              <a:t>s</a:t>
            </a:r>
            <a:r>
              <a:rPr lang="ko-KR" altLang="en-US" dirty="0">
                <a:highlight>
                  <a:srgbClr val="C0C0C0"/>
                </a:highlight>
              </a:rPr>
              <a:t>\</a:t>
            </a:r>
            <a:r>
              <a:rPr lang="ko-KR" altLang="en-US" dirty="0" err="1">
                <a:highlight>
                  <a:srgbClr val="C0C0C0"/>
                </a:highlight>
              </a:rPr>
              <a:t>n</a:t>
            </a:r>
            <a:r>
              <a:rPr lang="ko-KR" altLang="en-US" dirty="0">
                <a:highlight>
                  <a:srgbClr val="C0C0C0"/>
                </a:highlight>
              </a:rPr>
              <a:t>", </a:t>
            </a:r>
            <a:r>
              <a:rPr lang="ko-KR" altLang="en-US" dirty="0" err="1">
                <a:highlight>
                  <a:srgbClr val="C0C0C0"/>
                </a:highlight>
              </a:rPr>
              <a:t>string</a:t>
            </a:r>
            <a:r>
              <a:rPr lang="ko-KR" altLang="en-US" dirty="0">
                <a:highlight>
                  <a:srgbClr val="C0C0C0"/>
                </a:highlight>
              </a:rPr>
              <a:t>);   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	</a:t>
            </a:r>
            <a:r>
              <a:rPr lang="ko-KR" altLang="en-US" dirty="0" err="1">
                <a:highlight>
                  <a:srgbClr val="C0C0C0"/>
                </a:highlight>
              </a:rPr>
              <a:t>return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retVal</a:t>
            </a:r>
            <a:r>
              <a:rPr lang="ko-KR" altLang="en-US" dirty="0">
                <a:highlight>
                  <a:srgbClr val="C0C0C0"/>
                </a:highlight>
              </a:rPr>
              <a:t>;	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1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41871B-A134-4325-BDDF-991130DFBD7E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예시</a:t>
            </a:r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	-&gt;</a:t>
            </a:r>
            <a:r>
              <a:rPr lang="ko-KR" altLang="en-US" dirty="0" err="1"/>
              <a:t>Text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retVal</a:t>
            </a:r>
            <a:r>
              <a:rPr lang="ko-KR" altLang="en-US" dirty="0"/>
              <a:t> = 0;		-&gt;Data</a:t>
            </a:r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outVal</a:t>
            </a:r>
            <a:r>
              <a:rPr lang="ko-KR" altLang="en-US" dirty="0"/>
              <a:t>;		-&gt;BSS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(){		-&gt;</a:t>
            </a:r>
            <a:r>
              <a:rPr lang="ko-KR" altLang="en-US" dirty="0" err="1"/>
              <a:t>Text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[] = "</a:t>
            </a:r>
            <a:r>
              <a:rPr lang="ko-KR" altLang="en-US" dirty="0" err="1"/>
              <a:t>hello</a:t>
            </a:r>
            <a:r>
              <a:rPr lang="ko-KR" altLang="en-US" dirty="0"/>
              <a:t>";	-&gt;</a:t>
            </a:r>
            <a:r>
              <a:rPr lang="ko-KR" altLang="en-US" dirty="0" err="1"/>
              <a:t>Stack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ptr</a:t>
            </a:r>
            <a:r>
              <a:rPr lang="ko-KR" altLang="en-US" dirty="0"/>
              <a:t>			-&gt;</a:t>
            </a:r>
            <a:r>
              <a:rPr lang="ko-KR" altLang="en-US" dirty="0" err="1"/>
              <a:t>Stack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= 1;		-&gt;Data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ptr</a:t>
            </a:r>
            <a:r>
              <a:rPr lang="ko-KR" altLang="en-US" dirty="0"/>
              <a:t> = (</a:t>
            </a:r>
            <a:r>
              <a:rPr lang="ko-KR" altLang="en-US" dirty="0" err="1"/>
              <a:t>char</a:t>
            </a:r>
            <a:r>
              <a:rPr lang="ko-KR" altLang="en-US" dirty="0"/>
              <a:t>*)</a:t>
            </a:r>
            <a:r>
              <a:rPr lang="ko-KR" altLang="en-US" dirty="0" err="1"/>
              <a:t>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));	-&gt;</a:t>
            </a:r>
            <a:r>
              <a:rPr lang="ko-KR" altLang="en-US" dirty="0" err="1"/>
              <a:t>Heap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s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string</a:t>
            </a:r>
            <a:r>
              <a:rPr lang="ko-KR" altLang="en-US" dirty="0"/>
              <a:t>);    -&gt; </a:t>
            </a:r>
            <a:r>
              <a:rPr lang="ko-KR" altLang="en-US" dirty="0" err="1"/>
              <a:t>Text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retVal</a:t>
            </a:r>
            <a:r>
              <a:rPr lang="ko-KR" altLang="en-US" dirty="0"/>
              <a:t>;		-&gt;</a:t>
            </a:r>
            <a:r>
              <a:rPr lang="ko-KR" altLang="en-US" dirty="0" err="1"/>
              <a:t>Text</a:t>
            </a:r>
            <a:endParaRPr lang="ko-KR" altLang="en-US" dirty="0"/>
          </a:p>
          <a:p>
            <a:r>
              <a:rPr lang="ko-KR" altLang="en-US" dirty="0"/>
              <a:t>}			-&gt;</a:t>
            </a:r>
            <a:r>
              <a:rPr lang="ko-KR" altLang="en-US" dirty="0" err="1"/>
              <a:t>Text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50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F41734-5106-4B30-AA6F-57BE35F6E560}"/>
              </a:ext>
            </a:extLst>
          </p:cNvPr>
          <p:cNvSpPr/>
          <p:nvPr/>
        </p:nvSpPr>
        <p:spPr>
          <a:xfrm>
            <a:off x="2286000" y="2977495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*스택은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4byte</a:t>
            </a:r>
            <a:r>
              <a:rPr lang="ko-KR" altLang="en-US" dirty="0"/>
              <a:t>단위로 최적화되나. 4byte가 안되면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2byte</a:t>
            </a:r>
            <a:r>
              <a:rPr lang="ko-KR" altLang="en-US" dirty="0"/>
              <a:t>로 최적화하게 된다. </a:t>
            </a:r>
          </a:p>
        </p:txBody>
      </p:sp>
    </p:spTree>
    <p:extLst>
      <p:ext uri="{BB962C8B-B14F-4D97-AF65-F5344CB8AC3E}">
        <p14:creationId xmlns:p14="http://schemas.microsoft.com/office/powerpoint/2010/main" val="186214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F41734-5106-4B30-AA6F-57BE35F6E560}"/>
              </a:ext>
            </a:extLst>
          </p:cNvPr>
          <p:cNvSpPr/>
          <p:nvPr/>
        </p:nvSpPr>
        <p:spPr>
          <a:xfrm>
            <a:off x="1564640" y="158557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	 //4byte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B;	 //4byte</a:t>
            </a:r>
          </a:p>
          <a:p>
            <a:r>
              <a:rPr lang="en-US" altLang="ko-KR" dirty="0"/>
              <a:t>	char C;	 //1byte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D;	 //4byte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0F1FF-0EFA-4642-B843-6B77EDA84CAC}"/>
              </a:ext>
            </a:extLst>
          </p:cNvPr>
          <p:cNvSpPr txBox="1"/>
          <p:nvPr/>
        </p:nvSpPr>
        <p:spPr>
          <a:xfrm>
            <a:off x="447040" y="45720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*</a:t>
            </a:r>
            <a:r>
              <a:rPr lang="ko-KR" altLang="en-US" b="1" u="sng" dirty="0"/>
              <a:t>잘못된 예시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2366D2-3468-4AC6-8601-9E9E9135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38850"/>
              </p:ext>
            </p:extLst>
          </p:nvPr>
        </p:nvGraphicFramePr>
        <p:xfrm>
          <a:off x="5527040" y="2812626"/>
          <a:ext cx="553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2604166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4113276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87336352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99480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4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F41734-5106-4B30-AA6F-57BE35F6E560}"/>
              </a:ext>
            </a:extLst>
          </p:cNvPr>
          <p:cNvSpPr/>
          <p:nvPr/>
        </p:nvSpPr>
        <p:spPr>
          <a:xfrm>
            <a:off x="1564640" y="158557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	 //4byte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B;	 //4byte</a:t>
            </a:r>
          </a:p>
          <a:p>
            <a:r>
              <a:rPr lang="en-US" altLang="ko-KR" dirty="0"/>
              <a:t>	char C;	 //1byte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D;	 //4byte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0F1FF-0EFA-4642-B843-6B77EDA84CAC}"/>
              </a:ext>
            </a:extLst>
          </p:cNvPr>
          <p:cNvSpPr txBox="1"/>
          <p:nvPr/>
        </p:nvSpPr>
        <p:spPr>
          <a:xfrm>
            <a:off x="447040" y="45720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*4</a:t>
            </a:r>
            <a:r>
              <a:rPr lang="ko-KR" altLang="en-US" b="1" u="sng" dirty="0"/>
              <a:t>바이트 단위 최적화 예시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2366D2-3468-4AC6-8601-9E9E9135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6245"/>
              </p:ext>
            </p:extLst>
          </p:nvPr>
        </p:nvGraphicFramePr>
        <p:xfrm>
          <a:off x="5527040" y="2812626"/>
          <a:ext cx="553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2604166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4113276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87336352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99480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1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C9987-9E18-45B5-848D-A1E3C06BD086}"/>
              </a:ext>
            </a:extLst>
          </p:cNvPr>
          <p:cNvSpPr txBox="1"/>
          <p:nvPr/>
        </p:nvSpPr>
        <p:spPr>
          <a:xfrm>
            <a:off x="6760721" y="2180095"/>
            <a:ext cx="521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HY그래픽M" panose="02030600000101010101" pitchFamily="18" charset="-127"/>
              </a:rPr>
              <a:t>데이터영역 </a:t>
            </a:r>
            <a:r>
              <a:rPr lang="ko-KR" altLang="en-US" sz="2400" b="1" dirty="0">
                <a:ea typeface="HY그래픽M" panose="02030600000101010101" pitchFamily="18" charset="-127"/>
              </a:rPr>
              <a:t> </a:t>
            </a:r>
            <a:r>
              <a:rPr lang="en-US" altLang="ko-KR" sz="2000" b="1" dirty="0"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ea typeface="HY그래픽M" panose="02030600000101010101" pitchFamily="18" charset="-127"/>
              </a:rPr>
              <a:t>전역변수</a:t>
            </a:r>
            <a:r>
              <a:rPr lang="en-US" altLang="ko-KR" sz="2000" b="1" dirty="0"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ea typeface="HY그래픽M" panose="02030600000101010101" pitchFamily="18" charset="-127"/>
              </a:rPr>
              <a:t>정적변수</a:t>
            </a:r>
            <a:endParaRPr lang="ko-KR" altLang="en-US" sz="2400" b="1" dirty="0">
              <a:ea typeface="HY그래픽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BE4F0-52F0-45C0-A584-79B825F08E0E}"/>
              </a:ext>
            </a:extLst>
          </p:cNvPr>
          <p:cNvSpPr txBox="1"/>
          <p:nvPr/>
        </p:nvSpPr>
        <p:spPr>
          <a:xfrm>
            <a:off x="6760721" y="3449047"/>
            <a:ext cx="467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HY그래픽M" panose="02030600000101010101" pitchFamily="18" charset="-127"/>
              </a:rPr>
              <a:t>힙</a:t>
            </a:r>
            <a:r>
              <a:rPr lang="ko-KR" altLang="en-US" sz="2000" b="1" dirty="0">
                <a:ea typeface="HY그래픽M" panose="02030600000101010101" pitchFamily="18" charset="-127"/>
              </a:rPr>
              <a:t> 영역 </a:t>
            </a:r>
            <a:r>
              <a:rPr lang="en-US" altLang="ko-KR" sz="2000" b="1" dirty="0"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ea typeface="HY그래픽M" panose="02030600000101010101" pitchFamily="18" charset="-127"/>
              </a:rPr>
              <a:t>동적 메모리 할당</a:t>
            </a:r>
            <a:endParaRPr lang="ko-KR" altLang="en-US" sz="2400" b="1" dirty="0">
              <a:ea typeface="HY그래픽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F4D9F-C809-408F-9D1A-DAD523B887EA}"/>
              </a:ext>
            </a:extLst>
          </p:cNvPr>
          <p:cNvSpPr txBox="1"/>
          <p:nvPr/>
        </p:nvSpPr>
        <p:spPr>
          <a:xfrm>
            <a:off x="6760721" y="5068838"/>
            <a:ext cx="486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HY그래픽M" panose="02030600000101010101" pitchFamily="18" charset="-127"/>
              </a:rPr>
              <a:t>스택영역</a:t>
            </a:r>
            <a:r>
              <a:rPr lang="ko-KR" altLang="en-US" sz="2400" b="1" dirty="0">
                <a:ea typeface="HY그래픽M" panose="02030600000101010101" pitchFamily="18" charset="-127"/>
              </a:rPr>
              <a:t> </a:t>
            </a:r>
            <a:r>
              <a:rPr lang="en-US" altLang="ko-KR" sz="2000" b="1" dirty="0"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ea typeface="HY그래픽M" panose="02030600000101010101" pitchFamily="18" charset="-127"/>
              </a:rPr>
              <a:t>지역변수</a:t>
            </a:r>
            <a:r>
              <a:rPr lang="en-US" altLang="ko-KR" sz="2000" b="1" dirty="0"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ea typeface="HY그래픽M" panose="02030600000101010101" pitchFamily="18" charset="-127"/>
              </a:rPr>
              <a:t>매개변수</a:t>
            </a:r>
            <a:endParaRPr lang="ko-KR" altLang="en-US" sz="2400" b="1" dirty="0">
              <a:ea typeface="HY그래픽M" panose="02030600000101010101" pitchFamily="18" charset="-127"/>
            </a:endParaRPr>
          </a:p>
        </p:txBody>
      </p:sp>
      <p:sp>
        <p:nvSpPr>
          <p:cNvPr id="7" name="달 6">
            <a:extLst>
              <a:ext uri="{FF2B5EF4-FFF2-40B4-BE49-F238E27FC236}">
                <a16:creationId xmlns:a16="http://schemas.microsoft.com/office/drawing/2014/main" id="{E3193B2A-A8C3-4638-BDBD-EE18D6D58CB0}"/>
              </a:ext>
            </a:extLst>
          </p:cNvPr>
          <p:cNvSpPr/>
          <p:nvPr/>
        </p:nvSpPr>
        <p:spPr>
          <a:xfrm rot="10800000">
            <a:off x="6196518" y="1788357"/>
            <a:ext cx="564203" cy="1245141"/>
          </a:xfrm>
          <a:prstGeom prst="moon">
            <a:avLst>
              <a:gd name="adj" fmla="val 2721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9B8FCED-0D21-4EF6-A5F0-DFDAF8671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47018"/>
              </p:ext>
            </p:extLst>
          </p:nvPr>
        </p:nvGraphicFramePr>
        <p:xfrm>
          <a:off x="2879386" y="831012"/>
          <a:ext cx="3375499" cy="48737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75499">
                  <a:extLst>
                    <a:ext uri="{9D8B030D-6E8A-4147-A177-3AD203B41FA5}">
                      <a16:colId xmlns:a16="http://schemas.microsoft.com/office/drawing/2014/main" val="2682763718"/>
                    </a:ext>
                  </a:extLst>
                </a:gridCol>
              </a:tblGrid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TEXT(CODE)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90792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1472836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62628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556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공간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61575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6724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44AABEB-F944-4760-93D3-1A77B546489A}"/>
              </a:ext>
            </a:extLst>
          </p:cNvPr>
          <p:cNvSpPr txBox="1"/>
          <p:nvPr/>
        </p:nvSpPr>
        <p:spPr>
          <a:xfrm>
            <a:off x="1546696" y="928288"/>
            <a:ext cx="13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낮은주소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F8F56-5091-4C61-95A4-BD261346C109}"/>
              </a:ext>
            </a:extLst>
          </p:cNvPr>
          <p:cNvSpPr txBox="1"/>
          <p:nvPr/>
        </p:nvSpPr>
        <p:spPr>
          <a:xfrm>
            <a:off x="1546696" y="5299671"/>
            <a:ext cx="13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높은주소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305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F41734-5106-4B30-AA6F-57BE35F6E560}"/>
              </a:ext>
            </a:extLst>
          </p:cNvPr>
          <p:cNvSpPr/>
          <p:nvPr/>
        </p:nvSpPr>
        <p:spPr>
          <a:xfrm>
            <a:off x="1564640" y="15855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	 //4byte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B;	 //4byte</a:t>
            </a:r>
          </a:p>
          <a:p>
            <a:r>
              <a:rPr lang="en-US" altLang="ko-KR" dirty="0"/>
              <a:t>	char C;	 //1byte</a:t>
            </a:r>
          </a:p>
          <a:p>
            <a:r>
              <a:rPr lang="en-US" altLang="ko-KR" dirty="0"/>
              <a:t>	short D;  //2byte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E;	 //4byte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0F1FF-0EFA-4642-B843-6B77EDA84CAC}"/>
              </a:ext>
            </a:extLst>
          </p:cNvPr>
          <p:cNvSpPr txBox="1"/>
          <p:nvPr/>
        </p:nvSpPr>
        <p:spPr>
          <a:xfrm>
            <a:off x="447040" y="457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*2</a:t>
            </a:r>
            <a:r>
              <a:rPr lang="ko-KR" altLang="en-US" b="1" u="sng" dirty="0"/>
              <a:t>바이트 단위 최적화 예시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2366D2-3468-4AC6-8601-9E9E9135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89164"/>
              </p:ext>
            </p:extLst>
          </p:nvPr>
        </p:nvGraphicFramePr>
        <p:xfrm>
          <a:off x="5527040" y="2812626"/>
          <a:ext cx="553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2604166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4113276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87336352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99480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5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BCDC11-C0CA-45C1-8AFA-C21AAEE38FD5}"/>
              </a:ext>
            </a:extLst>
          </p:cNvPr>
          <p:cNvSpPr/>
          <p:nvPr/>
        </p:nvSpPr>
        <p:spPr>
          <a:xfrm>
            <a:off x="1756095" y="2480611"/>
            <a:ext cx="9434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ESP(</a:t>
            </a:r>
            <a:r>
              <a:rPr lang="ko-KR" altLang="en-US" dirty="0" err="1"/>
              <a:t>Extended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 </a:t>
            </a:r>
            <a:r>
              <a:rPr lang="ko-KR" altLang="en-US" dirty="0" err="1"/>
              <a:t>Pointer</a:t>
            </a:r>
            <a:r>
              <a:rPr lang="ko-KR" altLang="en-US" dirty="0"/>
              <a:t>) :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현재 스택의 가장 위에 들어있는 데이터를 가리키고 있는 포인터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EBP(</a:t>
            </a:r>
            <a:r>
              <a:rPr lang="ko-KR" altLang="en-US" dirty="0" err="1"/>
              <a:t>Extended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</a:t>
            </a:r>
            <a:r>
              <a:rPr lang="ko-KR" altLang="en-US" dirty="0" err="1"/>
              <a:t>Pointer</a:t>
            </a:r>
            <a:r>
              <a:rPr lang="ko-KR" altLang="en-US" dirty="0"/>
              <a:t>) :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현재 스택에 가장 바닥을 가리키는 포인터(새로운 함수가 호출 </a:t>
            </a:r>
            <a:r>
              <a:rPr lang="ko-KR" altLang="en-US" dirty="0" err="1"/>
              <a:t>될때마다</a:t>
            </a:r>
            <a:r>
              <a:rPr lang="ko-KR" altLang="en-US" dirty="0"/>
              <a:t> </a:t>
            </a:r>
            <a:r>
              <a:rPr lang="ko-KR" altLang="en-US" dirty="0" err="1"/>
              <a:t>EBP값</a:t>
            </a:r>
            <a:r>
              <a:rPr lang="ko-KR" altLang="en-US" dirty="0"/>
              <a:t> 갱신되면서 새로운 스택 시작.)</a:t>
            </a:r>
          </a:p>
        </p:txBody>
      </p:sp>
    </p:spTree>
    <p:extLst>
      <p:ext uri="{BB962C8B-B14F-4D97-AF65-F5344CB8AC3E}">
        <p14:creationId xmlns:p14="http://schemas.microsoft.com/office/powerpoint/2010/main" val="429256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7D1EC-602C-4857-8116-03EFFC40313A}"/>
              </a:ext>
            </a:extLst>
          </p:cNvPr>
          <p:cNvSpPr txBox="1"/>
          <p:nvPr/>
        </p:nvSpPr>
        <p:spPr>
          <a:xfrm>
            <a:off x="4980562" y="3076534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 </a:t>
            </a:r>
            <a:r>
              <a:rPr lang="en-US" altLang="ko-KR" dirty="0"/>
              <a:t>level9  / apple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77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036847-180F-4214-93E2-F1A5A92F3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0" t="14222" r="8166" b="5778"/>
          <a:stretch/>
        </p:blipFill>
        <p:spPr>
          <a:xfrm>
            <a:off x="2641600" y="772160"/>
            <a:ext cx="80873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1A4B6-28FF-4788-BE30-4A762A274F17}"/>
              </a:ext>
            </a:extLst>
          </p:cNvPr>
          <p:cNvSpPr txBox="1"/>
          <p:nvPr/>
        </p:nvSpPr>
        <p:spPr>
          <a:xfrm>
            <a:off x="4849792" y="2882096"/>
            <a:ext cx="416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Heap</a:t>
            </a:r>
            <a:r>
              <a:rPr lang="ko-KR" altLang="en-US" sz="3200" dirty="0"/>
              <a:t>의 취약점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1717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67882-86F6-4D2F-8B04-1040AB1CF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1" t="21986" r="19574" b="26525"/>
          <a:stretch/>
        </p:blipFill>
        <p:spPr>
          <a:xfrm>
            <a:off x="2315184" y="447471"/>
            <a:ext cx="7869676" cy="57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5.uf.tistory.com/image/25312538564B16AE1A9257">
            <a:extLst>
              <a:ext uri="{FF2B5EF4-FFF2-40B4-BE49-F238E27FC236}">
                <a16:creationId xmlns:a16="http://schemas.microsoft.com/office/drawing/2014/main" id="{C7235048-313C-4C21-A69A-1BD86061A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781050"/>
            <a:ext cx="75057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62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C48046-62A8-4AEE-8C77-CE7188131778}"/>
              </a:ext>
            </a:extLst>
          </p:cNvPr>
          <p:cNvSpPr/>
          <p:nvPr/>
        </p:nvSpPr>
        <p:spPr>
          <a:xfrm>
            <a:off x="3395241" y="219262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 err="1"/>
              <a:t>힙에서</a:t>
            </a:r>
            <a:r>
              <a:rPr lang="ko-KR" altLang="en-US" sz="2800" dirty="0"/>
              <a:t> 발생할 수 있는 취약점 3</a:t>
            </a:r>
          </a:p>
          <a:p>
            <a:endParaRPr lang="ko-KR" altLang="en-US" sz="2800" dirty="0"/>
          </a:p>
          <a:p>
            <a:r>
              <a:rPr lang="ko-KR" altLang="en-US" sz="2800" dirty="0"/>
              <a:t>1. </a:t>
            </a:r>
            <a:r>
              <a:rPr lang="ko-KR" altLang="en-US" sz="2800" dirty="0" err="1"/>
              <a:t>heap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overflow</a:t>
            </a:r>
            <a:endParaRPr lang="ko-KR" altLang="en-US" sz="2800" dirty="0"/>
          </a:p>
          <a:p>
            <a:r>
              <a:rPr lang="ko-KR" altLang="en-US" sz="2800" dirty="0"/>
              <a:t>2. </a:t>
            </a:r>
            <a:r>
              <a:rPr lang="ko-KR" altLang="en-US" sz="2800" dirty="0" err="1"/>
              <a:t>Use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After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Free</a:t>
            </a:r>
            <a:endParaRPr lang="ko-KR" altLang="en-US" sz="2800" dirty="0"/>
          </a:p>
          <a:p>
            <a:r>
              <a:rPr lang="ko-KR" altLang="en-US" sz="2800" dirty="0"/>
              <a:t>3. </a:t>
            </a:r>
            <a:r>
              <a:rPr lang="ko-KR" altLang="en-US" sz="2800" dirty="0" err="1"/>
              <a:t>Double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Free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Bug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405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F71DF6-C6E6-4CA4-8A11-CBD73665D40A}"/>
              </a:ext>
            </a:extLst>
          </p:cNvPr>
          <p:cNvSpPr/>
          <p:nvPr/>
        </p:nvSpPr>
        <p:spPr>
          <a:xfrm>
            <a:off x="856526" y="571772"/>
            <a:ext cx="975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1. </a:t>
            </a:r>
            <a:r>
              <a:rPr lang="ko-KR" altLang="en-US" sz="2000" dirty="0" err="1"/>
              <a:t>Heap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overflow</a:t>
            </a:r>
            <a:r>
              <a:rPr lang="ko-KR" altLang="en-US" sz="2000" dirty="0"/>
              <a:t> :</a:t>
            </a:r>
          </a:p>
          <a:p>
            <a:endParaRPr lang="ko-KR" altLang="en-US" sz="2000" dirty="0"/>
          </a:p>
          <a:p>
            <a:r>
              <a:rPr lang="ko-KR" altLang="en-US" sz="2000" dirty="0" err="1"/>
              <a:t>Heap</a:t>
            </a:r>
            <a:r>
              <a:rPr lang="ko-KR" altLang="en-US" sz="2000" dirty="0"/>
              <a:t> 영역의 낮은 주소에 있는 버퍼가 넘쳐서 다른 버퍼를 침범하여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B5606-73F4-464C-951C-F6BA78DF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7" t="37637" r="42184" b="24894"/>
          <a:stretch/>
        </p:blipFill>
        <p:spPr>
          <a:xfrm>
            <a:off x="2939969" y="2037143"/>
            <a:ext cx="6967960" cy="3782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9550C-2EE6-471F-A57D-1D68CD00CC0A}"/>
              </a:ext>
            </a:extLst>
          </p:cNvPr>
          <p:cNvSpPr txBox="1"/>
          <p:nvPr/>
        </p:nvSpPr>
        <p:spPr>
          <a:xfrm>
            <a:off x="1377388" y="5266481"/>
            <a:ext cx="130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낮은주소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1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</p:spTree>
    <p:extLst>
      <p:ext uri="{BB962C8B-B14F-4D97-AF65-F5344CB8AC3E}">
        <p14:creationId xmlns:p14="http://schemas.microsoft.com/office/powerpoint/2010/main" val="221109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77A622-E273-4129-9777-C9B2FAF0150B}"/>
              </a:ext>
            </a:extLst>
          </p:cNvPr>
          <p:cNvSpPr/>
          <p:nvPr/>
        </p:nvSpPr>
        <p:spPr>
          <a:xfrm>
            <a:off x="547426" y="2423944"/>
            <a:ext cx="8007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CPU</a:t>
            </a:r>
            <a:r>
              <a:rPr lang="ko-KR" altLang="en-US" dirty="0"/>
              <a:t>가 프로그램 함수를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실행하는 동안 필요한 정보</a:t>
            </a:r>
            <a:r>
              <a:rPr lang="ko-KR" altLang="en-US" dirty="0"/>
              <a:t>를 저장하는 메모리 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매개 변수</a:t>
            </a:r>
            <a:r>
              <a:rPr lang="en-US" altLang="ko-KR" dirty="0"/>
              <a:t>)</a:t>
            </a:r>
            <a:r>
              <a:rPr lang="ko-KR" altLang="en-US" dirty="0"/>
              <a:t>, 지역 변수, 리턴 주소 등을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호출이 완료되면 사라짐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포개서 쌓는 모양</a:t>
            </a:r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2B1DE4-FB73-4D78-B510-1267497D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2529"/>
              </p:ext>
            </p:extLst>
          </p:nvPr>
        </p:nvGraphicFramePr>
        <p:xfrm>
          <a:off x="8555206" y="826669"/>
          <a:ext cx="3234718" cy="48737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234718">
                  <a:extLst>
                    <a:ext uri="{9D8B030D-6E8A-4147-A177-3AD203B41FA5}">
                      <a16:colId xmlns:a16="http://schemas.microsoft.com/office/drawing/2014/main" val="2682763718"/>
                    </a:ext>
                  </a:extLst>
                </a:gridCol>
              </a:tblGrid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TEXT(CODE)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90792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1472836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62628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556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공간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61575"/>
                  </a:ext>
                </a:extLst>
              </a:tr>
              <a:tr h="81229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672446"/>
                  </a:ext>
                </a:extLst>
              </a:tr>
            </a:tbl>
          </a:graphicData>
        </a:graphic>
      </p:graphicFrame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1966D491-A7EA-4D7F-937C-B259A90B4A2B}"/>
              </a:ext>
            </a:extLst>
          </p:cNvPr>
          <p:cNvSpPr/>
          <p:nvPr/>
        </p:nvSpPr>
        <p:spPr>
          <a:xfrm>
            <a:off x="10836613" y="4455269"/>
            <a:ext cx="603115" cy="12451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E3075224-3FA6-4A3E-AA2F-68219D0399B5}"/>
              </a:ext>
            </a:extLst>
          </p:cNvPr>
          <p:cNvSpPr/>
          <p:nvPr/>
        </p:nvSpPr>
        <p:spPr>
          <a:xfrm rot="10800000">
            <a:off x="8695986" y="3263539"/>
            <a:ext cx="603115" cy="12451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FE19-5FC3-49B0-AE9E-55B76CF423C1}"/>
              </a:ext>
            </a:extLst>
          </p:cNvPr>
          <p:cNvSpPr txBox="1"/>
          <p:nvPr/>
        </p:nvSpPr>
        <p:spPr>
          <a:xfrm>
            <a:off x="7081735" y="826669"/>
            <a:ext cx="13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낮은주소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B7B63-8554-44E4-9431-8BE439CAF418}"/>
              </a:ext>
            </a:extLst>
          </p:cNvPr>
          <p:cNvSpPr txBox="1"/>
          <p:nvPr/>
        </p:nvSpPr>
        <p:spPr>
          <a:xfrm>
            <a:off x="7222516" y="5331077"/>
            <a:ext cx="13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높은주소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21842-C2BE-4C9A-887B-015380E78CE9}"/>
              </a:ext>
            </a:extLst>
          </p:cNvPr>
          <p:cNvSpPr txBox="1"/>
          <p:nvPr/>
        </p:nvSpPr>
        <p:spPr>
          <a:xfrm>
            <a:off x="688206" y="1572910"/>
            <a:ext cx="566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스택 세그먼트[</a:t>
            </a:r>
            <a:r>
              <a:rPr lang="ko-KR" altLang="en-US" b="1" u="sng" dirty="0" err="1"/>
              <a:t>Stack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Segment</a:t>
            </a:r>
            <a:r>
              <a:rPr lang="ko-KR" altLang="en-US" b="1" u="sng" dirty="0"/>
              <a:t>]</a:t>
            </a:r>
            <a:endParaRPr lang="en-US" altLang="ko-KR" b="1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2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1BD6-EF66-4CCB-8EC4-EDC082956995}"/>
              </a:ext>
            </a:extLst>
          </p:cNvPr>
          <p:cNvSpPr/>
          <p:nvPr/>
        </p:nvSpPr>
        <p:spPr>
          <a:xfrm>
            <a:off x="1666754" y="2974694"/>
            <a:ext cx="2581155" cy="2766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C1ED08D7-CA96-45AC-B28E-CF4FCCE63F40}"/>
              </a:ext>
            </a:extLst>
          </p:cNvPr>
          <p:cNvSpPr/>
          <p:nvPr/>
        </p:nvSpPr>
        <p:spPr>
          <a:xfrm>
            <a:off x="4016415" y="3738623"/>
            <a:ext cx="1122745" cy="105329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A3887AD9-335E-4887-A779-45682893B829}"/>
              </a:ext>
            </a:extLst>
          </p:cNvPr>
          <p:cNvSpPr/>
          <p:nvPr/>
        </p:nvSpPr>
        <p:spPr>
          <a:xfrm>
            <a:off x="4872942" y="2789499"/>
            <a:ext cx="2558005" cy="763929"/>
          </a:xfrm>
          <a:prstGeom prst="wedgeRectCallout">
            <a:avLst>
              <a:gd name="adj1" fmla="val -37123"/>
              <a:gd name="adj2" fmla="val 928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malloc(250)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44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1BD6-EF66-4CCB-8EC4-EDC082956995}"/>
              </a:ext>
            </a:extLst>
          </p:cNvPr>
          <p:cNvSpPr/>
          <p:nvPr/>
        </p:nvSpPr>
        <p:spPr>
          <a:xfrm>
            <a:off x="1666754" y="2974694"/>
            <a:ext cx="2581155" cy="2766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FA9B-15F1-41E6-8C21-022D99E8E4AF}"/>
              </a:ext>
            </a:extLst>
          </p:cNvPr>
          <p:cNvSpPr txBox="1"/>
          <p:nvPr/>
        </p:nvSpPr>
        <p:spPr>
          <a:xfrm>
            <a:off x="2419109" y="3240911"/>
            <a:ext cx="138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</a:t>
            </a:r>
            <a:endParaRPr lang="ko-KR" altLang="en-US" sz="2800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B8D68B33-FBB4-4B2D-92B0-D120FAD0FB10}"/>
              </a:ext>
            </a:extLst>
          </p:cNvPr>
          <p:cNvSpPr/>
          <p:nvPr/>
        </p:nvSpPr>
        <p:spPr>
          <a:xfrm>
            <a:off x="4016415" y="3738623"/>
            <a:ext cx="1122745" cy="105329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1BD6-EF66-4CCB-8EC4-EDC082956995}"/>
              </a:ext>
            </a:extLst>
          </p:cNvPr>
          <p:cNvSpPr/>
          <p:nvPr/>
        </p:nvSpPr>
        <p:spPr>
          <a:xfrm>
            <a:off x="1666754" y="2974694"/>
            <a:ext cx="2581155" cy="2766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FA9B-15F1-41E6-8C21-022D99E8E4AF}"/>
              </a:ext>
            </a:extLst>
          </p:cNvPr>
          <p:cNvSpPr txBox="1"/>
          <p:nvPr/>
        </p:nvSpPr>
        <p:spPr>
          <a:xfrm>
            <a:off x="2419109" y="3240911"/>
            <a:ext cx="138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</a:t>
            </a:r>
            <a:endParaRPr lang="ko-KR" altLang="en-US" sz="2800" dirty="0"/>
          </a:p>
        </p:txBody>
      </p:sp>
      <p:sp>
        <p:nvSpPr>
          <p:cNvPr id="5" name="별: 꼭짓점 6개 4">
            <a:extLst>
              <a:ext uri="{FF2B5EF4-FFF2-40B4-BE49-F238E27FC236}">
                <a16:creationId xmlns:a16="http://schemas.microsoft.com/office/drawing/2014/main" id="{5B4D202F-B5E1-4D99-A66A-9549521FC754}"/>
              </a:ext>
            </a:extLst>
          </p:cNvPr>
          <p:cNvSpPr/>
          <p:nvPr/>
        </p:nvSpPr>
        <p:spPr>
          <a:xfrm>
            <a:off x="1961908" y="1912182"/>
            <a:ext cx="1990846" cy="1851949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E312E97E-8D90-4E60-84A7-8F2FA3D632A0}"/>
              </a:ext>
            </a:extLst>
          </p:cNvPr>
          <p:cNvSpPr/>
          <p:nvPr/>
        </p:nvSpPr>
        <p:spPr>
          <a:xfrm>
            <a:off x="8356921" y="3669174"/>
            <a:ext cx="1122745" cy="105329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B124326-42E3-4BD5-95D8-60E9540BFEAF}"/>
              </a:ext>
            </a:extLst>
          </p:cNvPr>
          <p:cNvSpPr/>
          <p:nvPr/>
        </p:nvSpPr>
        <p:spPr>
          <a:xfrm>
            <a:off x="9184511" y="2476982"/>
            <a:ext cx="2558005" cy="763929"/>
          </a:xfrm>
          <a:prstGeom prst="wedgeRectCallout">
            <a:avLst>
              <a:gd name="adj1" fmla="val -37123"/>
              <a:gd name="adj2" fmla="val 928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malloc(250)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75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1BD6-EF66-4CCB-8EC4-EDC082956995}"/>
              </a:ext>
            </a:extLst>
          </p:cNvPr>
          <p:cNvSpPr/>
          <p:nvPr/>
        </p:nvSpPr>
        <p:spPr>
          <a:xfrm>
            <a:off x="1666754" y="2974694"/>
            <a:ext cx="2581155" cy="2766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FA9B-15F1-41E6-8C21-022D99E8E4AF}"/>
              </a:ext>
            </a:extLst>
          </p:cNvPr>
          <p:cNvSpPr txBox="1"/>
          <p:nvPr/>
        </p:nvSpPr>
        <p:spPr>
          <a:xfrm>
            <a:off x="2419109" y="3240911"/>
            <a:ext cx="138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</a:t>
            </a:r>
            <a:endParaRPr lang="ko-KR" altLang="en-US" sz="2800" dirty="0"/>
          </a:p>
        </p:txBody>
      </p:sp>
      <p:sp>
        <p:nvSpPr>
          <p:cNvPr id="5" name="별: 꼭짓점 6개 4">
            <a:extLst>
              <a:ext uri="{FF2B5EF4-FFF2-40B4-BE49-F238E27FC236}">
                <a16:creationId xmlns:a16="http://schemas.microsoft.com/office/drawing/2014/main" id="{5B4D202F-B5E1-4D99-A66A-9549521FC754}"/>
              </a:ext>
            </a:extLst>
          </p:cNvPr>
          <p:cNvSpPr/>
          <p:nvPr/>
        </p:nvSpPr>
        <p:spPr>
          <a:xfrm>
            <a:off x="1961908" y="1912182"/>
            <a:ext cx="1990846" cy="1851949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B2DC6-A18C-4BFE-90B7-FB25B270C456}"/>
              </a:ext>
            </a:extLst>
          </p:cNvPr>
          <p:cNvSpPr/>
          <p:nvPr/>
        </p:nvSpPr>
        <p:spPr>
          <a:xfrm>
            <a:off x="6956385" y="2974693"/>
            <a:ext cx="2453833" cy="27663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8176121-48CD-4D27-A3F4-472C2C68046C}"/>
              </a:ext>
            </a:extLst>
          </p:cNvPr>
          <p:cNvSpPr/>
          <p:nvPr/>
        </p:nvSpPr>
        <p:spPr>
          <a:xfrm>
            <a:off x="9155574" y="3764131"/>
            <a:ext cx="1122745" cy="105329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7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642E-35A2-4FB9-8612-A22CFDAAC185}"/>
              </a:ext>
            </a:extLst>
          </p:cNvPr>
          <p:cNvSpPr/>
          <p:nvPr/>
        </p:nvSpPr>
        <p:spPr>
          <a:xfrm>
            <a:off x="914399" y="942558"/>
            <a:ext cx="10718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프리된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영역의 크기를 기억 -&gt; 같은 크기의 할당 요청이 들어오면 이전 영역을 재사용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초기화가 되지 않기 때문에, 원하지 않는 값을 참조 가능.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1BD6-EF66-4CCB-8EC4-EDC082956995}"/>
              </a:ext>
            </a:extLst>
          </p:cNvPr>
          <p:cNvSpPr/>
          <p:nvPr/>
        </p:nvSpPr>
        <p:spPr>
          <a:xfrm>
            <a:off x="1666754" y="2974694"/>
            <a:ext cx="2581155" cy="2766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FA9B-15F1-41E6-8C21-022D99E8E4AF}"/>
              </a:ext>
            </a:extLst>
          </p:cNvPr>
          <p:cNvSpPr txBox="1"/>
          <p:nvPr/>
        </p:nvSpPr>
        <p:spPr>
          <a:xfrm>
            <a:off x="2419109" y="3240911"/>
            <a:ext cx="138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</a:t>
            </a:r>
            <a:endParaRPr lang="ko-KR" altLang="en-US" sz="2800" dirty="0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8176121-48CD-4D27-A3F4-472C2C68046C}"/>
              </a:ext>
            </a:extLst>
          </p:cNvPr>
          <p:cNvSpPr/>
          <p:nvPr/>
        </p:nvSpPr>
        <p:spPr>
          <a:xfrm>
            <a:off x="3918029" y="3884095"/>
            <a:ext cx="1122745" cy="105329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72307E-A919-42F7-9E38-9B3CB0065D95}"/>
              </a:ext>
            </a:extLst>
          </p:cNvPr>
          <p:cNvSpPr/>
          <p:nvPr/>
        </p:nvSpPr>
        <p:spPr>
          <a:xfrm>
            <a:off x="443696" y="5246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프리를 </a:t>
            </a:r>
            <a:r>
              <a:rPr lang="ko-KR" altLang="en-US" dirty="0" err="1"/>
              <a:t>두번</a:t>
            </a:r>
            <a:r>
              <a:rPr lang="ko-KR" altLang="en-US" dirty="0"/>
              <a:t> 할 때 발생하는 버그.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7417CD-6725-43DB-8A28-1A2D7DB8649F}"/>
              </a:ext>
            </a:extLst>
          </p:cNvPr>
          <p:cNvSpPr/>
          <p:nvPr/>
        </p:nvSpPr>
        <p:spPr>
          <a:xfrm>
            <a:off x="1122744" y="2550647"/>
            <a:ext cx="9583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bin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linked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ko-KR" altLang="en-US" sz="2400" dirty="0"/>
              <a:t>: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free된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chunk들의</a:t>
            </a:r>
            <a:r>
              <a:rPr lang="ko-KR" altLang="en-US" sz="2400" dirty="0"/>
              <a:t> 리스트를 관리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=&gt; </a:t>
            </a:r>
            <a:r>
              <a:rPr lang="ko-KR" altLang="en-US" sz="2400" dirty="0" err="1"/>
              <a:t>bin에는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small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bin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large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bin</a:t>
            </a:r>
            <a:r>
              <a:rPr lang="ko-KR" altLang="en-US" sz="2400" dirty="0"/>
              <a:t> 등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크기에 따라 여러 구조로 </a:t>
            </a:r>
            <a:r>
              <a:rPr lang="ko-KR" altLang="en-US" sz="2400" dirty="0"/>
              <a:t>나뉨.</a:t>
            </a:r>
          </a:p>
        </p:txBody>
      </p:sp>
    </p:spTree>
    <p:extLst>
      <p:ext uri="{BB962C8B-B14F-4D97-AF65-F5344CB8AC3E}">
        <p14:creationId xmlns:p14="http://schemas.microsoft.com/office/powerpoint/2010/main" val="2969832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72307E-A919-42F7-9E38-9B3CB0065D95}"/>
              </a:ext>
            </a:extLst>
          </p:cNvPr>
          <p:cNvSpPr/>
          <p:nvPr/>
        </p:nvSpPr>
        <p:spPr>
          <a:xfrm>
            <a:off x="443696" y="5246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프리를 </a:t>
            </a:r>
            <a:r>
              <a:rPr lang="ko-KR" altLang="en-US" dirty="0" err="1"/>
              <a:t>두번</a:t>
            </a:r>
            <a:r>
              <a:rPr lang="ko-KR" altLang="en-US" dirty="0"/>
              <a:t> 할 때 발생하는 버그.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090D7A-B03E-49E1-AC3C-BF270D6C4FFD}"/>
              </a:ext>
            </a:extLst>
          </p:cNvPr>
          <p:cNvSpPr/>
          <p:nvPr/>
        </p:nvSpPr>
        <p:spPr>
          <a:xfrm>
            <a:off x="682906" y="1979270"/>
            <a:ext cx="6261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unsorted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chunk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list</a:t>
            </a:r>
            <a:r>
              <a:rPr lang="ko-KR" altLang="en-US" sz="2800" dirty="0"/>
              <a:t> : </a:t>
            </a:r>
            <a:r>
              <a:rPr lang="ko-KR" altLang="en-US" sz="2800" dirty="0" err="1"/>
              <a:t>bin구조</a:t>
            </a:r>
            <a:r>
              <a:rPr lang="ko-KR" altLang="en-US" sz="2800" dirty="0"/>
              <a:t> 중 하나.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12E3242-B011-43D3-BE29-1E919ECC12EC}"/>
              </a:ext>
            </a:extLst>
          </p:cNvPr>
          <p:cNvSpPr/>
          <p:nvPr/>
        </p:nvSpPr>
        <p:spPr>
          <a:xfrm>
            <a:off x="1423686" y="3472405"/>
            <a:ext cx="1747777" cy="10532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864E9-52FB-4255-85C9-A2B9901917C4}"/>
              </a:ext>
            </a:extLst>
          </p:cNvPr>
          <p:cNvSpPr txBox="1"/>
          <p:nvPr/>
        </p:nvSpPr>
        <p:spPr>
          <a:xfrm flipH="1">
            <a:off x="1851370" y="3210795"/>
            <a:ext cx="17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free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D2C45-D750-47A4-B1E8-2C8807F39E19}"/>
              </a:ext>
            </a:extLst>
          </p:cNvPr>
          <p:cNvSpPr/>
          <p:nvPr/>
        </p:nvSpPr>
        <p:spPr>
          <a:xfrm>
            <a:off x="7043194" y="3426106"/>
            <a:ext cx="1747777" cy="10532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chunk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919215FC-9F16-4B12-AC98-46DDB4DD7D42}"/>
              </a:ext>
            </a:extLst>
          </p:cNvPr>
          <p:cNvSpPr/>
          <p:nvPr/>
        </p:nvSpPr>
        <p:spPr>
          <a:xfrm>
            <a:off x="2126848" y="2601999"/>
            <a:ext cx="341452" cy="50928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8B23C-4920-4BB6-BB61-D2AD77FE40DA}"/>
              </a:ext>
            </a:extLst>
          </p:cNvPr>
          <p:cNvSpPr txBox="1"/>
          <p:nvPr/>
        </p:nvSpPr>
        <p:spPr>
          <a:xfrm>
            <a:off x="6539696" y="4757195"/>
            <a:ext cx="4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1.Unsorted chunk list (</a:t>
            </a:r>
            <a:r>
              <a:rPr lang="ko-KR" altLang="en-US" dirty="0"/>
              <a:t>같은 사이즈 탐색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Bin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35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72307E-A919-42F7-9E38-9B3CB0065D95}"/>
              </a:ext>
            </a:extLst>
          </p:cNvPr>
          <p:cNvSpPr/>
          <p:nvPr/>
        </p:nvSpPr>
        <p:spPr>
          <a:xfrm>
            <a:off x="443696" y="5246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프리를 </a:t>
            </a:r>
            <a:r>
              <a:rPr lang="ko-KR" altLang="en-US" dirty="0" err="1"/>
              <a:t>두번</a:t>
            </a:r>
            <a:r>
              <a:rPr lang="ko-KR" altLang="en-US" dirty="0"/>
              <a:t> 할 때 발생하는 버그.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090D7A-B03E-49E1-AC3C-BF270D6C4FFD}"/>
              </a:ext>
            </a:extLst>
          </p:cNvPr>
          <p:cNvSpPr/>
          <p:nvPr/>
        </p:nvSpPr>
        <p:spPr>
          <a:xfrm>
            <a:off x="682906" y="1979270"/>
            <a:ext cx="6261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unsorted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chunk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list</a:t>
            </a:r>
            <a:r>
              <a:rPr lang="ko-KR" altLang="en-US" sz="2800" dirty="0"/>
              <a:t> : </a:t>
            </a:r>
            <a:r>
              <a:rPr lang="ko-KR" altLang="en-US" sz="2800" dirty="0" err="1"/>
              <a:t>bin구조</a:t>
            </a:r>
            <a:r>
              <a:rPr lang="ko-KR" altLang="en-US" sz="2800" dirty="0"/>
              <a:t> 중 하나.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12E3242-B011-43D3-BE29-1E919ECC12EC}"/>
              </a:ext>
            </a:extLst>
          </p:cNvPr>
          <p:cNvSpPr/>
          <p:nvPr/>
        </p:nvSpPr>
        <p:spPr>
          <a:xfrm>
            <a:off x="1423686" y="3472405"/>
            <a:ext cx="1747777" cy="10532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864E9-52FB-4255-85C9-A2B9901917C4}"/>
              </a:ext>
            </a:extLst>
          </p:cNvPr>
          <p:cNvSpPr txBox="1"/>
          <p:nvPr/>
        </p:nvSpPr>
        <p:spPr>
          <a:xfrm flipH="1">
            <a:off x="1851370" y="3210795"/>
            <a:ext cx="17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free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D2C45-D750-47A4-B1E8-2C8807F39E19}"/>
              </a:ext>
            </a:extLst>
          </p:cNvPr>
          <p:cNvSpPr/>
          <p:nvPr/>
        </p:nvSpPr>
        <p:spPr>
          <a:xfrm>
            <a:off x="7043194" y="3426106"/>
            <a:ext cx="1747777" cy="10532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chunk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919215FC-9F16-4B12-AC98-46DDB4DD7D42}"/>
              </a:ext>
            </a:extLst>
          </p:cNvPr>
          <p:cNvSpPr/>
          <p:nvPr/>
        </p:nvSpPr>
        <p:spPr>
          <a:xfrm rot="3148128">
            <a:off x="3665056" y="2422727"/>
            <a:ext cx="297602" cy="148308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8B23C-4920-4BB6-BB61-D2AD77FE40DA}"/>
              </a:ext>
            </a:extLst>
          </p:cNvPr>
          <p:cNvSpPr txBox="1"/>
          <p:nvPr/>
        </p:nvSpPr>
        <p:spPr>
          <a:xfrm>
            <a:off x="6539696" y="4757195"/>
            <a:ext cx="4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1.Unsorted chunk list (</a:t>
            </a:r>
            <a:r>
              <a:rPr lang="ko-KR" altLang="en-US" dirty="0"/>
              <a:t>같은 사이즈 탐색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Bin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32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554BE7-9CA8-4B52-8998-562149A7ECDD}"/>
              </a:ext>
            </a:extLst>
          </p:cNvPr>
          <p:cNvSpPr/>
          <p:nvPr/>
        </p:nvSpPr>
        <p:spPr>
          <a:xfrm>
            <a:off x="486351" y="385387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1AF19-2D33-496B-981C-604300975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 t="11005" r="38196" b="5823"/>
          <a:stretch/>
        </p:blipFill>
        <p:spPr>
          <a:xfrm>
            <a:off x="3677762" y="570053"/>
            <a:ext cx="4386805" cy="5703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C6A3DF-9585-49BA-8340-9D3735428D6F}"/>
              </a:ext>
            </a:extLst>
          </p:cNvPr>
          <p:cNvSpPr/>
          <p:nvPr/>
        </p:nvSpPr>
        <p:spPr>
          <a:xfrm>
            <a:off x="7566201" y="131136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legreya Sans"/>
              </a:rPr>
              <a:t>72 </a:t>
            </a:r>
            <a:r>
              <a:rPr lang="ko-KR" altLang="en-US" b="1" dirty="0">
                <a:latin typeface="Alegreya Sans"/>
              </a:rPr>
              <a:t>바이트 이하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3B95B3-3ADD-4107-84B8-1336C651F443}"/>
              </a:ext>
            </a:extLst>
          </p:cNvPr>
          <p:cNvSpPr/>
          <p:nvPr/>
        </p:nvSpPr>
        <p:spPr>
          <a:xfrm>
            <a:off x="-117459" y="6534834"/>
            <a:ext cx="11282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fast bin </a:t>
            </a:r>
            <a:r>
              <a:rPr lang="ko-KR" altLang="en-US" dirty="0"/>
              <a:t>내의 </a:t>
            </a:r>
            <a:r>
              <a:rPr lang="en-US" altLang="ko-KR" dirty="0"/>
              <a:t>chunk</a:t>
            </a:r>
            <a:r>
              <a:rPr lang="ko-KR" altLang="en-US" dirty="0"/>
              <a:t>들은 </a:t>
            </a:r>
            <a:r>
              <a:rPr lang="en-US" altLang="ko-KR" dirty="0"/>
              <a:t>unsorted bin</a:t>
            </a:r>
            <a:r>
              <a:rPr lang="ko-KR" altLang="en-US" dirty="0"/>
              <a:t>과 달리 </a:t>
            </a:r>
            <a:r>
              <a:rPr lang="en-US" altLang="ko-KR" dirty="0"/>
              <a:t>(</a:t>
            </a:r>
            <a:r>
              <a:rPr lang="ko-KR" altLang="en-US" dirty="0"/>
              <a:t>특정한 조건에 의해</a:t>
            </a:r>
            <a:r>
              <a:rPr lang="en-US" altLang="ko-KR" dirty="0"/>
              <a:t>) </a:t>
            </a:r>
            <a:r>
              <a:rPr lang="ko-KR" altLang="en-US" dirty="0"/>
              <a:t>병합</a:t>
            </a:r>
            <a:r>
              <a:rPr lang="en-US" altLang="ko-KR" dirty="0"/>
              <a:t>(consolidation)</a:t>
            </a:r>
            <a:r>
              <a:rPr lang="ko-KR" altLang="en-US" dirty="0"/>
              <a:t>이 일어나지 않는 한</a:t>
            </a:r>
            <a:br>
              <a:rPr lang="ko-KR" altLang="en-US" dirty="0"/>
            </a:br>
            <a:r>
              <a:rPr lang="ko-KR" altLang="en-US" dirty="0"/>
              <a:t>계속 </a:t>
            </a:r>
            <a:r>
              <a:rPr lang="en-US" altLang="ko-KR" dirty="0"/>
              <a:t>bin </a:t>
            </a:r>
            <a:r>
              <a:rPr lang="ko-KR" altLang="en-US" dirty="0"/>
              <a:t>내에 남아서 요청을 수행할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12CB5-101F-432B-BCBC-1761010AB4A4}"/>
              </a:ext>
            </a:extLst>
          </p:cNvPr>
          <p:cNvSpPr/>
          <p:nvPr/>
        </p:nvSpPr>
        <p:spPr>
          <a:xfrm>
            <a:off x="7566201" y="3923098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legreya Sans"/>
              </a:rPr>
              <a:t>152 </a:t>
            </a:r>
            <a:r>
              <a:rPr lang="ko-KR" altLang="en-US" b="1" dirty="0">
                <a:latin typeface="Alegreya Sans"/>
              </a:rPr>
              <a:t>바이트 미만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463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7BBFA6-2ED4-405B-9291-A99A2AEB9DA6}"/>
              </a:ext>
            </a:extLst>
          </p:cNvPr>
          <p:cNvSpPr/>
          <p:nvPr/>
        </p:nvSpPr>
        <p:spPr>
          <a:xfrm>
            <a:off x="1041721" y="1629433"/>
            <a:ext cx="103709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 err="1"/>
              <a:t>free된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chunk들은</a:t>
            </a:r>
            <a:r>
              <a:rPr lang="ko-KR" altLang="en-US" sz="2000" dirty="0"/>
              <a:t> 사이즈에 따라 관리 됨. </a:t>
            </a:r>
            <a:endParaRPr lang="en-US" altLang="ko-KR" sz="20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리스트 변경</a:t>
            </a:r>
          </a:p>
          <a:p>
            <a:endParaRPr lang="ko-KR" altLang="en-US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F</a:t>
            </a:r>
            <a:r>
              <a:rPr lang="ko-KR" altLang="en-US" sz="2000" dirty="0" err="1"/>
              <a:t>ree된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chunk가</a:t>
            </a:r>
            <a:r>
              <a:rPr lang="ko-KR" altLang="en-US" sz="2000" dirty="0"/>
              <a:t> 다시 </a:t>
            </a:r>
            <a:r>
              <a:rPr lang="ko-KR" altLang="en-US" sz="2000" dirty="0" err="1"/>
              <a:t>malloc되는</a:t>
            </a:r>
            <a:r>
              <a:rPr lang="ko-KR" altLang="en-US" sz="2000" dirty="0"/>
              <a:t> 경우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bin리스트에서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해당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chunk를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제거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</a:rPr>
              <a:t>unlink</a:t>
            </a:r>
            <a:r>
              <a:rPr lang="ko-KR" altLang="en-US" sz="2000" dirty="0" err="1"/>
              <a:t>가</a:t>
            </a:r>
            <a:r>
              <a:rPr lang="ko-KR" altLang="en-US" sz="2000" dirty="0"/>
              <a:t> 필요!</a:t>
            </a:r>
          </a:p>
          <a:p>
            <a:endParaRPr lang="ko-KR" altLang="en-US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chunk</a:t>
            </a:r>
            <a:r>
              <a:rPr lang="ko-KR" altLang="en-US" sz="2000" dirty="0"/>
              <a:t> 사이즈가 증가하여 다른 </a:t>
            </a:r>
            <a:r>
              <a:rPr lang="ko-KR" altLang="en-US" sz="2000" dirty="0" err="1"/>
              <a:t>bin리스트로</a:t>
            </a:r>
            <a:r>
              <a:rPr lang="ko-KR" altLang="en-US" sz="2000" dirty="0"/>
              <a:t> 이동할 때! 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 err="1"/>
              <a:t>ex</a:t>
            </a:r>
            <a:r>
              <a:rPr lang="ko-KR" altLang="en-US" sz="2000" dirty="0"/>
              <a:t>. 연속된 위치의 다른 </a:t>
            </a:r>
            <a:r>
              <a:rPr lang="ko-KR" altLang="en-US" sz="2000" dirty="0" err="1"/>
              <a:t>chunk가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free</a:t>
            </a:r>
            <a:r>
              <a:rPr lang="ko-KR" altLang="en-US" sz="2000" dirty="0"/>
              <a:t> </a:t>
            </a:r>
            <a:r>
              <a:rPr lang="en-US" altLang="ko-KR" sz="2000" dirty="0"/>
              <a:t>=&gt;   </a:t>
            </a:r>
            <a:r>
              <a:rPr lang="ko-KR" altLang="en-US" sz="2000" dirty="0" err="1"/>
              <a:t>chunk</a:t>
            </a:r>
            <a:r>
              <a:rPr lang="ko-KR" altLang="en-US" sz="2000" dirty="0"/>
              <a:t> 합병 </a:t>
            </a:r>
            <a:r>
              <a:rPr lang="en-US" altLang="ko-KR" sz="2000" dirty="0"/>
              <a:t>=&gt; size </a:t>
            </a:r>
            <a:r>
              <a:rPr lang="ko-KR" altLang="en-US" sz="2000" dirty="0"/>
              <a:t>증가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		=&gt; </a:t>
            </a:r>
            <a:r>
              <a:rPr lang="ko-KR" altLang="en-US" sz="2000" dirty="0"/>
              <a:t>적절한 </a:t>
            </a:r>
            <a:r>
              <a:rPr lang="ko-KR" altLang="en-US" sz="2000" dirty="0" err="1"/>
              <a:t>bin리스트에</a:t>
            </a:r>
            <a:r>
              <a:rPr lang="ko-KR" altLang="en-US" sz="2000" dirty="0"/>
              <a:t> 넣어주어야 한다. </a:t>
            </a:r>
            <a:r>
              <a:rPr lang="en-US" altLang="ko-KR" sz="2000" dirty="0"/>
              <a:t>=&gt;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unlink</a:t>
            </a:r>
            <a:r>
              <a:rPr lang="ko-KR" altLang="en-US" sz="2000" dirty="0"/>
              <a:t>필요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554BE7-9CA8-4B52-8998-562149A7ECDD}"/>
              </a:ext>
            </a:extLst>
          </p:cNvPr>
          <p:cNvSpPr/>
          <p:nvPr/>
        </p:nvSpPr>
        <p:spPr>
          <a:xfrm>
            <a:off x="486351" y="385387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5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77A622-E273-4129-9777-C9B2FAF0150B}"/>
              </a:ext>
            </a:extLst>
          </p:cNvPr>
          <p:cNvSpPr/>
          <p:nvPr/>
        </p:nvSpPr>
        <p:spPr>
          <a:xfrm>
            <a:off x="2034999" y="168506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 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buff1, buff2;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buff3, buff4;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33332-3DCE-47BC-B861-D5F5DDCA354F}"/>
              </a:ext>
            </a:extLst>
          </p:cNvPr>
          <p:cNvSpPr/>
          <p:nvPr/>
        </p:nvSpPr>
        <p:spPr>
          <a:xfrm>
            <a:off x="7052850" y="1332569"/>
            <a:ext cx="2156298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ko-KR" altLang="en-US" dirty="0"/>
          </a:p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스택 영역</a:t>
            </a:r>
            <a:r>
              <a:rPr lang="en-US" altLang="ko-KR" b="1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낮은 주소 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buff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buff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buff2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buff1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높은주소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0F4E3-2018-4338-8F69-82E655C2EAFA}"/>
              </a:ext>
            </a:extLst>
          </p:cNvPr>
          <p:cNvSpPr txBox="1"/>
          <p:nvPr/>
        </p:nvSpPr>
        <p:spPr>
          <a:xfrm>
            <a:off x="260367" y="233070"/>
            <a:ext cx="566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스택 세그먼트[</a:t>
            </a:r>
            <a:r>
              <a:rPr lang="ko-KR" altLang="en-US" b="1" u="sng" dirty="0" err="1"/>
              <a:t>Stack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Segment</a:t>
            </a:r>
            <a:r>
              <a:rPr lang="ko-KR" altLang="en-US" b="1" u="sng" dirty="0"/>
              <a:t>]</a:t>
            </a:r>
            <a:endParaRPr lang="en-US" altLang="ko-KR" b="1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26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554BE7-9CA8-4B52-8998-562149A7ECDD}"/>
              </a:ext>
            </a:extLst>
          </p:cNvPr>
          <p:cNvSpPr/>
          <p:nvPr/>
        </p:nvSpPr>
        <p:spPr>
          <a:xfrm>
            <a:off x="486351" y="385387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ECC81-394B-4556-9EDE-807204DF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9" t="19915" r="39620" b="13756"/>
          <a:stretch/>
        </p:blipFill>
        <p:spPr>
          <a:xfrm>
            <a:off x="3356659" y="1099594"/>
            <a:ext cx="6736465" cy="517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D3290-8B0A-45FE-AF0A-AE3C920A40AA}"/>
              </a:ext>
            </a:extLst>
          </p:cNvPr>
          <p:cNvSpPr txBox="1"/>
          <p:nvPr/>
        </p:nvSpPr>
        <p:spPr>
          <a:xfrm>
            <a:off x="1366027" y="1481560"/>
            <a:ext cx="16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Unlink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2462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554BE7-9CA8-4B52-8998-562149A7ECDD}"/>
              </a:ext>
            </a:extLst>
          </p:cNvPr>
          <p:cNvSpPr/>
          <p:nvPr/>
        </p:nvSpPr>
        <p:spPr>
          <a:xfrm>
            <a:off x="486351" y="385387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3.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: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4EDD38-B091-4B58-8C0E-20AB7C44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5" t="11005" r="36867"/>
          <a:stretch/>
        </p:blipFill>
        <p:spPr>
          <a:xfrm>
            <a:off x="3264061" y="570053"/>
            <a:ext cx="5926238" cy="61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2F1E-A780-4B8C-8D5A-8C9DF48C3A48}"/>
              </a:ext>
            </a:extLst>
          </p:cNvPr>
          <p:cNvSpPr txBox="1"/>
          <p:nvPr/>
        </p:nvSpPr>
        <p:spPr>
          <a:xfrm>
            <a:off x="3769118" y="1226806"/>
            <a:ext cx="6451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Level1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level1</a:t>
            </a:r>
          </a:p>
          <a:p>
            <a:endParaRPr lang="en-US" altLang="ko-KR" dirty="0"/>
          </a:p>
          <a:p>
            <a:r>
              <a:rPr lang="en-US" altLang="ko-KR" dirty="0"/>
              <a:t>ls-l</a:t>
            </a:r>
          </a:p>
          <a:p>
            <a:endParaRPr lang="en-US" altLang="ko-KR" dirty="0"/>
          </a:p>
          <a:p>
            <a:r>
              <a:rPr lang="en-US" altLang="ko-KR" dirty="0"/>
              <a:t>cat hint</a:t>
            </a:r>
          </a:p>
          <a:p>
            <a:endParaRPr lang="en-US" altLang="ko-KR" dirty="0"/>
          </a:p>
          <a:p>
            <a:r>
              <a:rPr lang="en-US" altLang="ko-KR" dirty="0"/>
              <a:t>find / -user level2 -perm -4000 2&gt; /dev/null</a:t>
            </a:r>
          </a:p>
          <a:p>
            <a:endParaRPr lang="en-US" altLang="ko-KR" dirty="0"/>
          </a:p>
          <a:p>
            <a:r>
              <a:rPr lang="en-US" altLang="ko-KR" dirty="0"/>
              <a:t>/bin/</a:t>
            </a:r>
            <a:r>
              <a:rPr lang="en-US" altLang="ko-KR" dirty="0" err="1"/>
              <a:t>ExcuteMe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whoami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my-pass</a:t>
            </a:r>
          </a:p>
        </p:txBody>
      </p:sp>
    </p:spTree>
    <p:extLst>
      <p:ext uri="{BB962C8B-B14F-4D97-AF65-F5344CB8AC3E}">
        <p14:creationId xmlns:p14="http://schemas.microsoft.com/office/powerpoint/2010/main" val="358414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530FA62-9784-4FDE-87F5-7FD3D6FE5478}"/>
              </a:ext>
            </a:extLst>
          </p:cNvPr>
          <p:cNvSpPr/>
          <p:nvPr/>
        </p:nvSpPr>
        <p:spPr>
          <a:xfrm>
            <a:off x="3035808" y="89520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Level2 /hacker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cracker</a:t>
            </a:r>
          </a:p>
          <a:p>
            <a:endParaRPr lang="en-US" altLang="ko-KR" dirty="0"/>
          </a:p>
          <a:p>
            <a:r>
              <a:rPr lang="ko-KR" altLang="en-US" dirty="0" err="1"/>
              <a:t>ls-l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cat</a:t>
            </a:r>
            <a:r>
              <a:rPr lang="ko-KR" altLang="en-US" dirty="0"/>
              <a:t> </a:t>
            </a:r>
            <a:r>
              <a:rPr lang="ko-KR" altLang="en-US" dirty="0" err="1"/>
              <a:t>hint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vi</a:t>
            </a:r>
            <a:r>
              <a:rPr lang="ko-KR" altLang="en-US" dirty="0"/>
              <a:t> 에디터 모드 일반모드 -&gt; 명령모드 : (:) 사용.  =&gt; :/</a:t>
            </a:r>
            <a:r>
              <a:rPr lang="ko-KR" altLang="en-US" dirty="0" err="1"/>
              <a:t>bin</a:t>
            </a:r>
            <a:r>
              <a:rPr lang="ko-KR" altLang="en-US" dirty="0"/>
              <a:t>/</a:t>
            </a:r>
            <a:r>
              <a:rPr lang="ko-KR" altLang="en-US" dirty="0" err="1"/>
              <a:t>sh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 err="1"/>
              <a:t>find</a:t>
            </a:r>
            <a:r>
              <a:rPr lang="ko-KR" altLang="en-US" dirty="0"/>
              <a:t> / -</a:t>
            </a:r>
            <a:r>
              <a:rPr lang="ko-KR" altLang="en-US" dirty="0" err="1"/>
              <a:t>user</a:t>
            </a:r>
            <a:r>
              <a:rPr lang="ko-KR" altLang="en-US" dirty="0"/>
              <a:t> level3 -</a:t>
            </a:r>
            <a:r>
              <a:rPr lang="ko-KR" altLang="en-US" dirty="0" err="1"/>
              <a:t>perm</a:t>
            </a:r>
            <a:r>
              <a:rPr lang="ko-KR" altLang="en-US" dirty="0"/>
              <a:t> -4000 2&gt;/</a:t>
            </a:r>
            <a:r>
              <a:rPr lang="ko-KR" altLang="en-US" dirty="0" err="1"/>
              <a:t>dev</a:t>
            </a:r>
            <a:r>
              <a:rPr lang="ko-KR" altLang="en-US" dirty="0"/>
              <a:t>/</a:t>
            </a:r>
            <a:r>
              <a:rPr lang="ko-KR" altLang="en-US" dirty="0" err="1"/>
              <a:t>null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/</a:t>
            </a:r>
            <a:r>
              <a:rPr lang="ko-KR" altLang="en-US" dirty="0" err="1"/>
              <a:t>usr</a:t>
            </a:r>
            <a:r>
              <a:rPr lang="ko-KR" altLang="en-US" dirty="0"/>
              <a:t>/</a:t>
            </a:r>
            <a:r>
              <a:rPr lang="ko-KR" altLang="en-US" dirty="0" err="1"/>
              <a:t>bin</a:t>
            </a:r>
            <a:r>
              <a:rPr lang="ko-KR" altLang="en-US" dirty="0"/>
              <a:t>/</a:t>
            </a:r>
            <a:r>
              <a:rPr lang="ko-KR" altLang="en-US" dirty="0" err="1"/>
              <a:t>editor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:!</a:t>
            </a:r>
            <a:r>
              <a:rPr lang="ko-KR" altLang="en-US" dirty="0" err="1"/>
              <a:t>my-pass</a:t>
            </a:r>
            <a:r>
              <a:rPr lang="ko-KR" altLang="en-US" dirty="0"/>
              <a:t>    //느낌표는 쉘을 실행시키지 않고 외부명령 사용</a:t>
            </a:r>
          </a:p>
        </p:txBody>
      </p:sp>
    </p:spTree>
    <p:extLst>
      <p:ext uri="{BB962C8B-B14F-4D97-AF65-F5344CB8AC3E}">
        <p14:creationId xmlns:p14="http://schemas.microsoft.com/office/powerpoint/2010/main" val="989019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530FA62-9784-4FDE-87F5-7FD3D6FE5478}"/>
              </a:ext>
            </a:extLst>
          </p:cNvPr>
          <p:cNvSpPr/>
          <p:nvPr/>
        </p:nvSpPr>
        <p:spPr>
          <a:xfrm>
            <a:off x="3035808" y="8952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Level3 /can you fly?</a:t>
            </a:r>
          </a:p>
          <a:p>
            <a:endParaRPr lang="en-US" altLang="ko-KR" dirty="0"/>
          </a:p>
          <a:p>
            <a:r>
              <a:rPr lang="en-US" altLang="ko-KR" dirty="0"/>
              <a:t>;my-pass;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00162B-2826-458D-8AE1-2941BDAE7707}"/>
              </a:ext>
            </a:extLst>
          </p:cNvPr>
          <p:cNvSpPr/>
          <p:nvPr/>
        </p:nvSpPr>
        <p:spPr>
          <a:xfrm>
            <a:off x="872455" y="1166843"/>
            <a:ext cx="10150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프로그램 수행 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동적으로 할당하고 해제하면서 </a:t>
            </a:r>
            <a:r>
              <a:rPr lang="ko-KR" altLang="en-US" dirty="0"/>
              <a:t>사용할 메모리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프로그래머의 필요에 의해서 메모리 공간이 할당</a:t>
            </a:r>
            <a:r>
              <a:rPr lang="en-US" altLang="ko-KR" dirty="0"/>
              <a:t>/</a:t>
            </a:r>
            <a:r>
              <a:rPr lang="ko-KR" altLang="en-US" dirty="0"/>
              <a:t>소멸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청크</a:t>
            </a:r>
            <a:r>
              <a:rPr lang="ko-KR" altLang="en-US" dirty="0"/>
              <a:t>[</a:t>
            </a:r>
            <a:r>
              <a:rPr lang="ko-KR" altLang="en-US" dirty="0" err="1"/>
              <a:t>chunk</a:t>
            </a:r>
            <a:r>
              <a:rPr lang="ko-KR" altLang="en-US" dirty="0"/>
              <a:t>] : 동적으로 메모리를 할당하고 해제할 때 사용하는 메모리 단위</a:t>
            </a:r>
          </a:p>
          <a:p>
            <a:r>
              <a:rPr lang="ko-KR" altLang="en-US" dirty="0"/>
              <a:t>		(할당하는 메모리 각각을 </a:t>
            </a:r>
            <a:r>
              <a:rPr lang="ko-KR" altLang="en-US" dirty="0" err="1"/>
              <a:t>청크라고</a:t>
            </a:r>
            <a:r>
              <a:rPr lang="ko-KR" altLang="en-US" dirty="0"/>
              <a:t> 부른다.)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힙은</a:t>
            </a:r>
            <a:r>
              <a:rPr lang="ko-KR" altLang="en-US" dirty="0"/>
              <a:t> 운영체제와 시스템에 따라서 서로 다른 알고리즘으로 운영/관리됨.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*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대체적으로</a:t>
            </a:r>
            <a:r>
              <a:rPr lang="ko-KR" altLang="en-US" dirty="0"/>
              <a:t> 할당한 순서대로 메모리 번지가 증가하는 형태이다.</a:t>
            </a:r>
          </a:p>
          <a:p>
            <a:r>
              <a:rPr lang="ko-KR" altLang="en-US" dirty="0"/>
              <a:t>**다만 할당하려는 크기나 이전에 해제되었던 메모리들을 재사용함에 따라 조금씩 다르다.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371606-743A-40AD-BEB2-81BD64A44771}"/>
              </a:ext>
            </a:extLst>
          </p:cNvPr>
          <p:cNvSpPr/>
          <p:nvPr/>
        </p:nvSpPr>
        <p:spPr>
          <a:xfrm>
            <a:off x="496470" y="50952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u="sng" dirty="0" err="1"/>
              <a:t>힙</a:t>
            </a:r>
            <a:r>
              <a:rPr lang="ko-KR" altLang="en-US" b="1" u="sng" dirty="0"/>
              <a:t> 세그먼트[</a:t>
            </a:r>
            <a:r>
              <a:rPr lang="ko-KR" altLang="en-US" b="1" u="sng" dirty="0" err="1"/>
              <a:t>Heap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Segment</a:t>
            </a:r>
            <a:r>
              <a:rPr lang="ko-KR" altLang="en-US" b="1" u="sng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74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D80C42-C29F-4596-8DF7-467A285EC82D}"/>
              </a:ext>
            </a:extLst>
          </p:cNvPr>
          <p:cNvSpPr/>
          <p:nvPr/>
        </p:nvSpPr>
        <p:spPr>
          <a:xfrm>
            <a:off x="379379" y="474345"/>
            <a:ext cx="1118903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/>
              <a:t>데이터 세그먼트[Data </a:t>
            </a:r>
            <a:r>
              <a:rPr lang="ko-KR" altLang="en-US" b="1" u="sng" dirty="0" err="1"/>
              <a:t>Segment</a:t>
            </a:r>
            <a:r>
              <a:rPr lang="ko-KR" altLang="en-US" b="1" u="sng" dirty="0"/>
              <a:t>]</a:t>
            </a:r>
          </a:p>
          <a:p>
            <a:endParaRPr lang="ko-KR" altLang="en-US" dirty="0"/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전역적으로 사용되는 정보를 </a:t>
            </a:r>
            <a:r>
              <a:rPr lang="ko-KR" altLang="en-US" dirty="0"/>
              <a:t>저장하는데 사용하는 메모리 영역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프로그램 시작과 동시에 할당</a:t>
            </a:r>
            <a:r>
              <a:rPr lang="en-US" altLang="ko-KR" dirty="0"/>
              <a:t>, </a:t>
            </a:r>
            <a:r>
              <a:rPr lang="ko-KR" altLang="en-US" dirty="0"/>
              <a:t>프로그램이 종료 시 메모리에서 소멸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전역변수와 정적변수(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	</a:t>
            </a:r>
            <a:r>
              <a:rPr lang="ko-KR" altLang="en-US" dirty="0"/>
              <a:t>1. 데이터 영역 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초기값을 가지고 있는 변수</a:t>
            </a:r>
            <a:r>
              <a:rPr lang="ko-KR" altLang="en-US" dirty="0"/>
              <a:t>가 저장되는 데이터 영역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/>
              <a:t>1-1. 읽기전용(</a:t>
            </a:r>
            <a:r>
              <a:rPr lang="ko-KR" altLang="en-US" dirty="0" err="1"/>
              <a:t>const선언</a:t>
            </a:r>
            <a:r>
              <a:rPr lang="ko-KR" altLang="en-US" dirty="0"/>
              <a:t>)영역  </a:t>
            </a:r>
            <a:r>
              <a:rPr lang="ko-KR" altLang="en-US" dirty="0" err="1"/>
              <a:t>ex</a:t>
            </a:r>
            <a:r>
              <a:rPr lang="ko-KR" altLang="en-US" dirty="0"/>
              <a:t>. </a:t>
            </a:r>
            <a:r>
              <a:rPr lang="ko-KR" altLang="en-US" dirty="0" err="1"/>
              <a:t>char</a:t>
            </a:r>
            <a:r>
              <a:rPr lang="ko-KR" altLang="en-US" dirty="0"/>
              <a:t>* </a:t>
            </a:r>
            <a:r>
              <a:rPr lang="ko-KR" altLang="en-US" dirty="0" err="1"/>
              <a:t>str</a:t>
            </a:r>
            <a:r>
              <a:rPr lang="ko-KR" altLang="en-US" dirty="0"/>
              <a:t> = "</a:t>
            </a:r>
            <a:r>
              <a:rPr lang="ko-KR" altLang="en-US" dirty="0" err="1"/>
              <a:t>hello</a:t>
            </a:r>
            <a:r>
              <a:rPr lang="ko-KR" altLang="en-US" dirty="0"/>
              <a:t>"; =&gt; "</a:t>
            </a:r>
            <a:r>
              <a:rPr lang="ko-KR" altLang="en-US" dirty="0" err="1"/>
              <a:t>hello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/>
              <a:t>1-2. 읽기/쓰기 가능한 영역    </a:t>
            </a:r>
            <a:r>
              <a:rPr lang="ko-KR" altLang="en-US" dirty="0" err="1"/>
              <a:t>ex</a:t>
            </a:r>
            <a:r>
              <a:rPr lang="ko-KR" altLang="en-US" dirty="0"/>
              <a:t>.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= 0; </a:t>
            </a:r>
            <a:r>
              <a:rPr lang="ko-KR" altLang="en-US" dirty="0" err="1"/>
              <a:t>global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 = 10;</a:t>
            </a:r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2.BSS영역(BSS </a:t>
            </a:r>
            <a:r>
              <a:rPr lang="ko-KR" altLang="en-US" dirty="0" err="1"/>
              <a:t>segment</a:t>
            </a:r>
            <a:r>
              <a:rPr lang="ko-KR" altLang="en-US" dirty="0"/>
              <a:t>) 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초기값이 없는 변수가 </a:t>
            </a:r>
            <a:r>
              <a:rPr lang="ko-KR" altLang="en-US" dirty="0"/>
              <a:t>저장되는 데이터 영역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*함수 내부에 선언된 </a:t>
            </a:r>
            <a:r>
              <a:rPr lang="ko-KR" altLang="en-US" dirty="0" err="1"/>
              <a:t>static변수는</a:t>
            </a:r>
            <a:r>
              <a:rPr lang="ko-KR" altLang="en-US" dirty="0"/>
              <a:t> 프로그램 실행시에 공간만 할당되고, 그 함수가 실행 될 때 초기화된다.</a:t>
            </a:r>
          </a:p>
        </p:txBody>
      </p:sp>
    </p:spTree>
    <p:extLst>
      <p:ext uri="{BB962C8B-B14F-4D97-AF65-F5344CB8AC3E}">
        <p14:creationId xmlns:p14="http://schemas.microsoft.com/office/powerpoint/2010/main" val="217159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671F17-5E7C-4222-AC3A-C9C44F86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06085"/>
              </p:ext>
            </p:extLst>
          </p:nvPr>
        </p:nvGraphicFramePr>
        <p:xfrm>
          <a:off x="4573327" y="257914"/>
          <a:ext cx="3698218" cy="45489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98218">
                  <a:extLst>
                    <a:ext uri="{9D8B030D-6E8A-4147-A177-3AD203B41FA5}">
                      <a16:colId xmlns:a16="http://schemas.microsoft.com/office/drawing/2014/main" val="2682763718"/>
                    </a:ext>
                  </a:extLst>
                </a:gridCol>
              </a:tblGrid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TEXT(CODE)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90792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1472836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62628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556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공간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61575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672446"/>
                  </a:ext>
                </a:extLst>
              </a:tr>
            </a:tbl>
          </a:graphicData>
        </a:graphic>
      </p:graphicFrame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C3BB10C6-B96F-46BA-A24D-CEC8D4B832EF}"/>
              </a:ext>
            </a:extLst>
          </p:cNvPr>
          <p:cNvSpPr/>
          <p:nvPr/>
        </p:nvSpPr>
        <p:spPr>
          <a:xfrm>
            <a:off x="3678382" y="257914"/>
            <a:ext cx="564298" cy="223371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0C1CC23F-97C6-4783-9854-6A19ED10F5AF}"/>
              </a:ext>
            </a:extLst>
          </p:cNvPr>
          <p:cNvSpPr/>
          <p:nvPr/>
        </p:nvSpPr>
        <p:spPr>
          <a:xfrm>
            <a:off x="3716212" y="2738469"/>
            <a:ext cx="564298" cy="223371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DA772-7C15-4307-B124-ECE21333186F}"/>
              </a:ext>
            </a:extLst>
          </p:cNvPr>
          <p:cNvSpPr txBox="1"/>
          <p:nvPr/>
        </p:nvSpPr>
        <p:spPr>
          <a:xfrm>
            <a:off x="858442" y="1228229"/>
            <a:ext cx="355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HY그래픽M" panose="02030600000101010101" pitchFamily="18" charset="-127"/>
                <a:ea typeface="HY그래픽M" panose="02030600000101010101" pitchFamily="18" charset="-127"/>
              </a:rPr>
              <a:t>컴파일 시 크기 결정</a:t>
            </a:r>
            <a:endParaRPr lang="ko-KR" altLang="en-US" sz="2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9C674-87A0-4884-96B2-3D51A01704BF}"/>
              </a:ext>
            </a:extLst>
          </p:cNvPr>
          <p:cNvSpPr txBox="1"/>
          <p:nvPr/>
        </p:nvSpPr>
        <p:spPr>
          <a:xfrm>
            <a:off x="858442" y="3697043"/>
            <a:ext cx="355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런타임 시 크기 결정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9E483-9C4A-47AC-B2E7-A83F4796570C}"/>
              </a:ext>
            </a:extLst>
          </p:cNvPr>
          <p:cNvSpPr/>
          <p:nvPr/>
        </p:nvSpPr>
        <p:spPr>
          <a:xfrm>
            <a:off x="386839" y="5116803"/>
            <a:ext cx="1127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code</a:t>
            </a:r>
            <a:r>
              <a:rPr lang="ko-KR" altLang="en-US" dirty="0"/>
              <a:t>, 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heap</a:t>
            </a:r>
            <a:r>
              <a:rPr lang="ko-KR" altLang="en-US" dirty="0"/>
              <a:t> 영역은 하위 메모리부터 할당되고, </a:t>
            </a:r>
            <a:r>
              <a:rPr lang="ko-KR" altLang="en-US" dirty="0" err="1"/>
              <a:t>stack</a:t>
            </a:r>
            <a:r>
              <a:rPr lang="ko-KR" altLang="en-US" dirty="0"/>
              <a:t> 영역은 상위 메모리부터 할당 된다.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C2C4F4B-558C-492C-93AF-2962A9CDC8BD}"/>
              </a:ext>
            </a:extLst>
          </p:cNvPr>
          <p:cNvSpPr/>
          <p:nvPr/>
        </p:nvSpPr>
        <p:spPr>
          <a:xfrm>
            <a:off x="7380348" y="3643202"/>
            <a:ext cx="603217" cy="116217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8477B573-7D6B-499C-A396-7FA5A08B5C63}"/>
              </a:ext>
            </a:extLst>
          </p:cNvPr>
          <p:cNvSpPr/>
          <p:nvPr/>
        </p:nvSpPr>
        <p:spPr>
          <a:xfrm rot="10800000">
            <a:off x="4925603" y="2535786"/>
            <a:ext cx="603217" cy="116217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7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39E483-9C4A-47AC-B2E7-A83F4796570C}"/>
              </a:ext>
            </a:extLst>
          </p:cNvPr>
          <p:cNvSpPr/>
          <p:nvPr/>
        </p:nvSpPr>
        <p:spPr>
          <a:xfrm>
            <a:off x="2480554" y="4698514"/>
            <a:ext cx="8771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변수가 선언되었다고 해서 바로 스택으로 들어가는 것이 아니라,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code에</a:t>
            </a:r>
            <a:r>
              <a:rPr lang="ko-KR" altLang="en-US" dirty="0"/>
              <a:t> 대기 하고 있다가 </a:t>
            </a:r>
            <a:r>
              <a:rPr lang="ko-KR" altLang="en-US" dirty="0" err="1"/>
              <a:t>runtime시에</a:t>
            </a:r>
            <a:r>
              <a:rPr lang="ko-KR" altLang="en-US" dirty="0"/>
              <a:t> </a:t>
            </a:r>
            <a:r>
              <a:rPr lang="ko-KR" altLang="en-US" dirty="0" err="1"/>
              <a:t>stack으로</a:t>
            </a:r>
            <a:r>
              <a:rPr lang="ko-KR" altLang="en-US" dirty="0"/>
              <a:t> 들어가게 된다.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595FE-6614-47FC-AB98-957A70FA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0" t="26750" r="48218" b="48200"/>
          <a:stretch/>
        </p:blipFill>
        <p:spPr>
          <a:xfrm>
            <a:off x="1992931" y="1427296"/>
            <a:ext cx="7754184" cy="29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99EC8C-FF12-4AA8-9885-563069C4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76" y="2588821"/>
            <a:ext cx="5972960" cy="1602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 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0; 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66B03-30C6-4112-8339-CF8773A17773}"/>
              </a:ext>
            </a:extLst>
          </p:cNvPr>
          <p:cNvSpPr/>
          <p:nvPr/>
        </p:nvSpPr>
        <p:spPr>
          <a:xfrm>
            <a:off x="5422084" y="25888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컴파일 단계에서 메모리의 크기만 생성할 뿐 변수의 값은 저장되지 않는다.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 때문에 배열의 크기는 상수로만 지정해야 한다.</a:t>
            </a:r>
          </a:p>
        </p:txBody>
      </p:sp>
    </p:spTree>
    <p:extLst>
      <p:ext uri="{BB962C8B-B14F-4D97-AF65-F5344CB8AC3E}">
        <p14:creationId xmlns:p14="http://schemas.microsoft.com/office/powerpoint/2010/main" val="176394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1001</Words>
  <Application>Microsoft Office PowerPoint</Application>
  <PresentationFormat>와이드스크린</PresentationFormat>
  <Paragraphs>475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Alegreya Sans</vt:lpstr>
      <vt:lpstr>HY그래픽M</vt:lpstr>
      <vt:lpstr>맑은 고딕</vt:lpstr>
      <vt:lpstr>Arial</vt:lpstr>
      <vt:lpstr>Lucida Console</vt:lpstr>
      <vt:lpstr>Symbol</vt:lpstr>
      <vt:lpstr>Office 테마</vt:lpstr>
      <vt:lpstr>시스템해킹-메모리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박정훈</dc:creator>
  <cp:lastModifiedBy>박정훈</cp:lastModifiedBy>
  <cp:revision>36</cp:revision>
  <dcterms:created xsi:type="dcterms:W3CDTF">2017-08-07T07:14:10Z</dcterms:created>
  <dcterms:modified xsi:type="dcterms:W3CDTF">2017-08-09T03:00:48Z</dcterms:modified>
</cp:coreProperties>
</file>