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6"/>
  </p:notesMasterIdLst>
  <p:handoutMasterIdLst>
    <p:handoutMasterId r:id="rId17"/>
  </p:handoutMasterIdLst>
  <p:sldIdLst>
    <p:sldId id="506" r:id="rId2"/>
    <p:sldId id="546" r:id="rId3"/>
    <p:sldId id="596" r:id="rId4"/>
    <p:sldId id="602" r:id="rId5"/>
    <p:sldId id="599" r:id="rId6"/>
    <p:sldId id="597" r:id="rId7"/>
    <p:sldId id="598" r:id="rId8"/>
    <p:sldId id="604" r:id="rId9"/>
    <p:sldId id="600" r:id="rId10"/>
    <p:sldId id="601" r:id="rId11"/>
    <p:sldId id="2103812176" r:id="rId12"/>
    <p:sldId id="605" r:id="rId13"/>
    <p:sldId id="531" r:id="rId14"/>
    <p:sldId id="2103812175"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16172C-10DC-402D-BD34-9B54C8E41592}">
          <p14:sldIdLst>
            <p14:sldId id="506"/>
            <p14:sldId id="546"/>
          </p14:sldIdLst>
        </p14:section>
        <p14:section name="Motivation" id="{23FF09D4-50A9-4254-A85B-6A63DF354CEF}">
          <p14:sldIdLst>
            <p14:sldId id="596"/>
            <p14:sldId id="602"/>
            <p14:sldId id="599"/>
          </p14:sldIdLst>
        </p14:section>
        <p14:section name="Proposed Features" id="{6C2FE01E-EAD8-4842-BD1B-082A94F5FAD6}">
          <p14:sldIdLst>
            <p14:sldId id="597"/>
            <p14:sldId id="598"/>
            <p14:sldId id="604"/>
            <p14:sldId id="600"/>
            <p14:sldId id="601"/>
            <p14:sldId id="2103812176"/>
            <p14:sldId id="605"/>
            <p14:sldId id="531"/>
            <p14:sldId id="2103812175"/>
          </p14:sldIdLst>
        </p14:section>
      </p14:sectionLst>
    </p:ex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E3E"/>
    <a:srgbClr val="00319E"/>
    <a:srgbClr val="0071C5"/>
    <a:srgbClr val="F83308"/>
    <a:srgbClr val="FD9208"/>
    <a:srgbClr val="009FDF"/>
    <a:srgbClr val="F3D54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autoAdjust="0"/>
    <p:restoredTop sz="94634" autoAdjust="0"/>
  </p:normalViewPr>
  <p:slideViewPr>
    <p:cSldViewPr snapToGrid="0">
      <p:cViewPr varScale="1">
        <p:scale>
          <a:sx n="146" d="100"/>
          <a:sy n="146" d="100"/>
        </p:scale>
        <p:origin x="660" y="108"/>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7/1/2020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7/1/2020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3</a:t>
            </a:fld>
            <a:endParaRPr lang="de-DE"/>
          </a:p>
        </p:txBody>
      </p:sp>
    </p:spTree>
    <p:extLst>
      <p:ext uri="{BB962C8B-B14F-4D97-AF65-F5344CB8AC3E}">
        <p14:creationId xmlns:p14="http://schemas.microsoft.com/office/powerpoint/2010/main" val="1326295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371475" y="701675"/>
            <a:ext cx="6229350" cy="3505200"/>
          </a:xfrm>
          <a:prstGeom prst="rect">
            <a:avLst/>
          </a:prstGeo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700" name="Slide Number Placeholder 3"/>
          <p:cNvSpPr>
            <a:spLocks noGrp="1"/>
          </p:cNvSpPr>
          <p:nvPr>
            <p:ph type="sldNum" sz="quarter" idx="5"/>
          </p:nvPr>
        </p:nvSpPr>
        <p:spPr bwMode="auto">
          <a:xfrm>
            <a:off x="6236335" y="8865641"/>
            <a:ext cx="542290" cy="35052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Neo Sans Intel" pitchFamily="34" charset="0"/>
                <a:cs typeface="Arial" pitchFamily="34" charset="0"/>
              </a:defRPr>
            </a:lvl1pPr>
            <a:lvl2pPr marL="757066" indent="-291179" eaLnBrk="0" hangingPunct="0">
              <a:defRPr>
                <a:solidFill>
                  <a:schemeClr val="tx1"/>
                </a:solidFill>
                <a:latin typeface="Neo Sans Intel" pitchFamily="34" charset="0"/>
                <a:cs typeface="Arial" pitchFamily="34" charset="0"/>
              </a:defRPr>
            </a:lvl2pPr>
            <a:lvl3pPr marL="1164717" indent="-232943" eaLnBrk="0" hangingPunct="0">
              <a:defRPr>
                <a:solidFill>
                  <a:schemeClr val="tx1"/>
                </a:solidFill>
                <a:latin typeface="Neo Sans Intel" pitchFamily="34" charset="0"/>
                <a:cs typeface="Arial" pitchFamily="34" charset="0"/>
              </a:defRPr>
            </a:lvl3pPr>
            <a:lvl4pPr marL="1630604" indent="-232943" eaLnBrk="0" hangingPunct="0">
              <a:defRPr>
                <a:solidFill>
                  <a:schemeClr val="tx1"/>
                </a:solidFill>
                <a:latin typeface="Neo Sans Intel" pitchFamily="34" charset="0"/>
                <a:cs typeface="Arial" pitchFamily="34" charset="0"/>
              </a:defRPr>
            </a:lvl4pPr>
            <a:lvl5pPr marL="2096491" indent="-232943" eaLnBrk="0" hangingPunct="0">
              <a:defRPr>
                <a:solidFill>
                  <a:schemeClr val="tx1"/>
                </a:solidFill>
                <a:latin typeface="Neo Sans Intel" pitchFamily="34" charset="0"/>
                <a:cs typeface="Arial" pitchFamily="34" charset="0"/>
              </a:defRPr>
            </a:lvl5pPr>
            <a:lvl6pPr marL="2562377" indent="-232943" defTabSz="465887" eaLnBrk="0" fontAlgn="base" hangingPunct="0">
              <a:spcBef>
                <a:spcPct val="0"/>
              </a:spcBef>
              <a:spcAft>
                <a:spcPct val="0"/>
              </a:spcAft>
              <a:defRPr>
                <a:solidFill>
                  <a:schemeClr val="tx1"/>
                </a:solidFill>
                <a:latin typeface="Neo Sans Intel" pitchFamily="34" charset="0"/>
                <a:cs typeface="Arial" pitchFamily="34" charset="0"/>
              </a:defRPr>
            </a:lvl6pPr>
            <a:lvl7pPr marL="3028264" indent="-232943" defTabSz="465887" eaLnBrk="0" fontAlgn="base" hangingPunct="0">
              <a:spcBef>
                <a:spcPct val="0"/>
              </a:spcBef>
              <a:spcAft>
                <a:spcPct val="0"/>
              </a:spcAft>
              <a:defRPr>
                <a:solidFill>
                  <a:schemeClr val="tx1"/>
                </a:solidFill>
                <a:latin typeface="Neo Sans Intel" pitchFamily="34" charset="0"/>
                <a:cs typeface="Arial" pitchFamily="34" charset="0"/>
              </a:defRPr>
            </a:lvl7pPr>
            <a:lvl8pPr marL="3494151" indent="-232943" defTabSz="465887" eaLnBrk="0" fontAlgn="base" hangingPunct="0">
              <a:spcBef>
                <a:spcPct val="0"/>
              </a:spcBef>
              <a:spcAft>
                <a:spcPct val="0"/>
              </a:spcAft>
              <a:defRPr>
                <a:solidFill>
                  <a:schemeClr val="tx1"/>
                </a:solidFill>
                <a:latin typeface="Neo Sans Intel" pitchFamily="34" charset="0"/>
                <a:cs typeface="Arial" pitchFamily="34" charset="0"/>
              </a:defRPr>
            </a:lvl8pPr>
            <a:lvl9pPr marL="3960038" indent="-232943" defTabSz="465887" eaLnBrk="0" fontAlgn="base" hangingPunct="0">
              <a:spcBef>
                <a:spcPct val="0"/>
              </a:spcBef>
              <a:spcAft>
                <a:spcPct val="0"/>
              </a:spcAft>
              <a:defRPr>
                <a:solidFill>
                  <a:schemeClr val="tx1"/>
                </a:solidFill>
                <a:latin typeface="Neo Sans Intel" pitchFamily="34" charset="0"/>
                <a:cs typeface="Arial" pitchFamily="34" charset="0"/>
              </a:defRPr>
            </a:lvl9pPr>
          </a:lstStyle>
          <a:p>
            <a:pPr eaLnBrk="1" hangingPunct="1"/>
            <a:fld id="{E76F5E48-C788-4B86-975B-8CA35980790A}" type="slidenum">
              <a:rPr lang="en-US" altLang="en-US">
                <a:solidFill>
                  <a:prstClr val="black"/>
                </a:solidFill>
                <a:latin typeface="Intel Clear" pitchFamily="34" charset="0"/>
              </a:rPr>
              <a:pPr eaLnBrk="1" hangingPunct="1"/>
              <a:t>14</a:t>
            </a:fld>
            <a:endParaRPr lang="en-US" altLang="en-US" dirty="0">
              <a:solidFill>
                <a:prstClr val="black"/>
              </a:solidFill>
              <a:latin typeface="Intel Clear" pitchFamily="34" charset="0"/>
            </a:endParaRPr>
          </a:p>
        </p:txBody>
      </p:sp>
      <p:sp>
        <p:nvSpPr>
          <p:cNvPr id="3" name="Notes Placeholder 2">
            <a:extLst>
              <a:ext uri="{FF2B5EF4-FFF2-40B4-BE49-F238E27FC236}">
                <a16:creationId xmlns:a16="http://schemas.microsoft.com/office/drawing/2014/main" id="{98F3157B-7EAB-6747-9327-08C5B56953B4}"/>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740678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4</a:t>
            </a:fld>
            <a:endParaRPr lang="de-DE"/>
          </a:p>
        </p:txBody>
      </p:sp>
    </p:spTree>
    <p:extLst>
      <p:ext uri="{BB962C8B-B14F-4D97-AF65-F5344CB8AC3E}">
        <p14:creationId xmlns:p14="http://schemas.microsoft.com/office/powerpoint/2010/main" val="152062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5</a:t>
            </a:fld>
            <a:endParaRPr lang="de-DE"/>
          </a:p>
        </p:txBody>
      </p:sp>
    </p:spTree>
    <p:extLst>
      <p:ext uri="{BB962C8B-B14F-4D97-AF65-F5344CB8AC3E}">
        <p14:creationId xmlns:p14="http://schemas.microsoft.com/office/powerpoint/2010/main" val="48784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6</a:t>
            </a:fld>
            <a:endParaRPr lang="de-DE"/>
          </a:p>
        </p:txBody>
      </p:sp>
    </p:spTree>
    <p:extLst>
      <p:ext uri="{BB962C8B-B14F-4D97-AF65-F5344CB8AC3E}">
        <p14:creationId xmlns:p14="http://schemas.microsoft.com/office/powerpoint/2010/main" val="112780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7</a:t>
            </a:fld>
            <a:endParaRPr lang="de-DE"/>
          </a:p>
        </p:txBody>
      </p:sp>
    </p:spTree>
    <p:extLst>
      <p:ext uri="{BB962C8B-B14F-4D97-AF65-F5344CB8AC3E}">
        <p14:creationId xmlns:p14="http://schemas.microsoft.com/office/powerpoint/2010/main" val="283970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8</a:t>
            </a:fld>
            <a:endParaRPr lang="de-DE"/>
          </a:p>
        </p:txBody>
      </p:sp>
    </p:spTree>
    <p:extLst>
      <p:ext uri="{BB962C8B-B14F-4D97-AF65-F5344CB8AC3E}">
        <p14:creationId xmlns:p14="http://schemas.microsoft.com/office/powerpoint/2010/main" val="31841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9</a:t>
            </a:fld>
            <a:endParaRPr lang="de-DE"/>
          </a:p>
        </p:txBody>
      </p:sp>
    </p:spTree>
    <p:extLst>
      <p:ext uri="{BB962C8B-B14F-4D97-AF65-F5344CB8AC3E}">
        <p14:creationId xmlns:p14="http://schemas.microsoft.com/office/powerpoint/2010/main" val="3038922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10</a:t>
            </a:fld>
            <a:endParaRPr lang="de-DE"/>
          </a:p>
        </p:txBody>
      </p:sp>
    </p:spTree>
    <p:extLst>
      <p:ext uri="{BB962C8B-B14F-4D97-AF65-F5344CB8AC3E}">
        <p14:creationId xmlns:p14="http://schemas.microsoft.com/office/powerpoint/2010/main" val="2676531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r>
              <a:rPr lang="de-DE"/>
              <a:t>Presentation Title</a:t>
            </a:r>
          </a:p>
        </p:txBody>
      </p:sp>
      <p:sp>
        <p:nvSpPr>
          <p:cNvPr id="5" name="Footer Placeholder 4"/>
          <p:cNvSpPr>
            <a:spLocks noGrp="1"/>
          </p:cNvSpPr>
          <p:nvPr>
            <p:ph type="ftr" sz="quarter" idx="4"/>
          </p:nvPr>
        </p:nvSpPr>
        <p:spPr/>
        <p:txBody>
          <a:bodyPr/>
          <a:lstStyle/>
          <a:p>
            <a:r>
              <a:rPr lang="en-US" dirty="0"/>
              <a:t>Copyright © 2013 Intel. All rights reserved.</a:t>
            </a:r>
            <a:endParaRPr lang="de-DE" dirty="0"/>
          </a:p>
        </p:txBody>
      </p:sp>
      <p:sp>
        <p:nvSpPr>
          <p:cNvPr id="6" name="Date Placeholder 5"/>
          <p:cNvSpPr>
            <a:spLocks noGrp="1"/>
          </p:cNvSpPr>
          <p:nvPr>
            <p:ph type="dt" idx="1"/>
          </p:nvPr>
        </p:nvSpPr>
        <p:spPr/>
        <p:txBody>
          <a:bodyPr/>
          <a:lstStyle/>
          <a:p>
            <a:r>
              <a:rPr lang="de-DE"/>
              <a:t>July 30, 2013</a:t>
            </a:r>
            <a:endParaRPr lang="de-DE" dirty="0"/>
          </a:p>
        </p:txBody>
      </p:sp>
      <p:sp>
        <p:nvSpPr>
          <p:cNvPr id="7" name="Slide Number Placeholder 6"/>
          <p:cNvSpPr>
            <a:spLocks noGrp="1"/>
          </p:cNvSpPr>
          <p:nvPr>
            <p:ph type="sldNum" sz="quarter" idx="5"/>
          </p:nvPr>
        </p:nvSpPr>
        <p:spPr/>
        <p:txBody>
          <a:bodyPr/>
          <a:lstStyle/>
          <a:p>
            <a:fld id="{4B2733B8-6D99-44C0-9DE1-FD1060550980}" type="slidenum">
              <a:rPr lang="de-DE" smtClean="0"/>
              <a:pPr/>
              <a:t>12</a:t>
            </a:fld>
            <a:endParaRPr lang="de-DE"/>
          </a:p>
        </p:txBody>
      </p:sp>
    </p:spTree>
    <p:extLst>
      <p:ext uri="{BB962C8B-B14F-4D97-AF65-F5344CB8AC3E}">
        <p14:creationId xmlns:p14="http://schemas.microsoft.com/office/powerpoint/2010/main" val="174907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a:t>28pt Intel Clear Headline</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40pt Intel Clear Heading</a:t>
            </a:r>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83337"/>
            <a:ext cx="8229600" cy="741560"/>
          </a:xfrm>
        </p:spPr>
        <p:txBody>
          <a:bodyPr>
            <a:normAutofit/>
          </a:bodyPr>
          <a:lstStyle>
            <a:lvl1pPr>
              <a:defRPr sz="2800" baseline="0"/>
            </a:lvl1pPr>
          </a:lstStyle>
          <a:p>
            <a:r>
              <a:rPr lang="en-US" dirty="0"/>
              <a:t>28pt Light headline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8" name="Text Placeholder 2"/>
          <p:cNvSpPr>
            <a:spLocks noGrp="1"/>
          </p:cNvSpPr>
          <p:nvPr>
            <p:ph idx="1"/>
          </p:nvPr>
        </p:nvSpPr>
        <p:spPr>
          <a:xfrm>
            <a:off x="455617" y="930656"/>
            <a:ext cx="8167047" cy="391363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88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52451-7B15-42E9-898E-FCC8A65A5FE6}"/>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2280E9-1EEC-4240-BA24-8AA1786552D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EDE24-974C-46E4-86A2-48AA2DF98A1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6F13B7-F742-480B-B334-E6A60F6BF35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5D7ED-8385-4294-A592-CBA957250E7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6E792-C97D-45EC-97C9-A3262B674861}"/>
              </a:ext>
            </a:extLst>
          </p:cNvPr>
          <p:cNvSpPr>
            <a:spLocks noGrp="1"/>
          </p:cNvSpPr>
          <p:nvPr>
            <p:ph type="dt" sz="half" idx="10"/>
          </p:nvPr>
        </p:nvSpPr>
        <p:spPr/>
        <p:txBody>
          <a:bodyPr/>
          <a:lstStyle/>
          <a:p>
            <a:r>
              <a:rPr lang="en-US" dirty="0"/>
              <a:t>11/17/2019</a:t>
            </a:r>
          </a:p>
        </p:txBody>
      </p:sp>
      <p:sp>
        <p:nvSpPr>
          <p:cNvPr id="9" name="Slide Number Placeholder 8">
            <a:extLst>
              <a:ext uri="{FF2B5EF4-FFF2-40B4-BE49-F238E27FC236}">
                <a16:creationId xmlns:a16="http://schemas.microsoft.com/office/drawing/2014/main" id="{378D285D-0A2A-4DDA-A872-AB10965A4007}"/>
              </a:ext>
            </a:extLst>
          </p:cNvPr>
          <p:cNvSpPr>
            <a:spLocks noGrp="1"/>
          </p:cNvSpPr>
          <p:nvPr>
            <p:ph type="sldNum" sz="quarter" idx="12"/>
          </p:nvPr>
        </p:nvSpPr>
        <p:spPr/>
        <p:txBody>
          <a:bodyPr/>
          <a:lstStyle/>
          <a:p>
            <a:fld id="{924FA28A-A908-4880-88A3-A918E8B0FF04}" type="slidenum">
              <a:rPr lang="en-US" smtClean="0"/>
              <a:t>‹#›</a:t>
            </a:fld>
            <a:endParaRPr lang="en-US" dirty="0"/>
          </a:p>
        </p:txBody>
      </p:sp>
    </p:spTree>
    <p:extLst>
      <p:ext uri="{BB962C8B-B14F-4D97-AF65-F5344CB8AC3E}">
        <p14:creationId xmlns:p14="http://schemas.microsoft.com/office/powerpoint/2010/main" val="1015863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57200" y="157222"/>
            <a:ext cx="8229600" cy="864000"/>
          </a:xfrm>
        </p:spPr>
        <p:txBody>
          <a:bodyPr anchor="ctr"/>
          <a:lstStyle>
            <a:lvl1pPr>
              <a:defRPr/>
            </a:lvl1pPr>
          </a:lstStyle>
          <a:p>
            <a:r>
              <a:rPr lang="de-DE" dirty="0"/>
              <a:t>28pt Headline</a:t>
            </a:r>
          </a:p>
        </p:txBody>
      </p:sp>
      <p:sp>
        <p:nvSpPr>
          <p:cNvPr id="3" name="Datumsplatzhalter 2"/>
          <p:cNvSpPr>
            <a:spLocks noGrp="1"/>
          </p:cNvSpPr>
          <p:nvPr>
            <p:ph type="dt" sz="half" idx="10"/>
          </p:nvPr>
        </p:nvSpPr>
        <p:spPr>
          <a:xfrm>
            <a:off x="457200" y="4767264"/>
            <a:ext cx="2133600" cy="273844"/>
          </a:xfrm>
          <a:prstGeom prst="rect">
            <a:avLst/>
          </a:prstGeom>
        </p:spPr>
        <p:txBody>
          <a:bodyPr/>
          <a:lstStyle/>
          <a:p>
            <a:fld id="{C8B5CA9C-FFAE-734D-8488-685557D6D07F}" type="datetime1">
              <a:rPr lang="en-US" smtClean="0"/>
              <a:pPr/>
              <a:t>7/1/2020</a:t>
            </a:fld>
            <a:endParaRPr lang="en-US" dirty="0"/>
          </a:p>
        </p:txBody>
      </p:sp>
      <p:sp>
        <p:nvSpPr>
          <p:cNvPr id="4" name="Fußzeilenplatzhalt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Foliennummernplatzhalter 4"/>
          <p:cNvSpPr>
            <a:spLocks noGrp="1"/>
          </p:cNvSpPr>
          <p:nvPr>
            <p:ph type="sldNum" sz="quarter" idx="12"/>
          </p:nvPr>
        </p:nvSpPr>
        <p:spPr>
          <a:xfrm>
            <a:off x="6872352" y="4850084"/>
            <a:ext cx="2133600" cy="273844"/>
          </a:xfrm>
          <a:prstGeom prst="rect">
            <a:avLst/>
          </a:prstGeom>
        </p:spPr>
        <p:txBody>
          <a:bodyPr/>
          <a:lstStyle/>
          <a:p>
            <a:fld id="{EE2556C5-CE8C-6547-B838-EA80C61A4AF7}" type="slidenum">
              <a:rPr lang="en-US" smtClean="0"/>
              <a:pPr/>
              <a:t>‹#›</a:t>
            </a:fld>
            <a:endParaRPr lang="en-US" dirty="0"/>
          </a:p>
        </p:txBody>
      </p:sp>
      <p:sp>
        <p:nvSpPr>
          <p:cNvPr id="9" name="Textplatzhalter 8"/>
          <p:cNvSpPr>
            <a:spLocks noGrp="1"/>
          </p:cNvSpPr>
          <p:nvPr>
            <p:ph type="body" sz="quarter" idx="13"/>
          </p:nvPr>
        </p:nvSpPr>
        <p:spPr>
          <a:xfrm>
            <a:off x="455613" y="1198800"/>
            <a:ext cx="8229600" cy="3394800"/>
          </a:xfrm>
        </p:spPr>
        <p:txBody>
          <a:bodyPr/>
          <a:lstStyle>
            <a:lvl5pPr marL="900000" indent="-180000">
              <a:spcBef>
                <a:spcPts val="3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26207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 id="2147483688" r:id="rId19"/>
    <p:sldLayoutId id="2147483689" r:id="rId20"/>
    <p:sldLayoutId id="2147483690"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software.intel.com/en-us/articles/optimization-notic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www.intel.com/benchma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hyperlink" Target="https://uwe-repository.worktribe.com/preview/836458/opencl_memory_model.pdf" TargetMode="External"/><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hyperlink" Target="https://github.com/NVlabs/ptxmemorymodel/blob/master/PTXMemoryModelASPLOS2019.pdf"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5613" y="2211469"/>
            <a:ext cx="8212886" cy="1102519"/>
          </a:xfrm>
        </p:spPr>
        <p:txBody>
          <a:bodyPr/>
          <a:lstStyle/>
          <a:p>
            <a:pPr>
              <a:tabLst>
                <a:tab pos="1998663" algn="l"/>
              </a:tabLst>
            </a:pPr>
            <a:r>
              <a:rPr lang="en-US" sz="4800" dirty="0"/>
              <a:t>Data Parallel C++</a:t>
            </a:r>
            <a:br>
              <a:rPr lang="en-US" sz="4800" dirty="0"/>
            </a:br>
            <a:r>
              <a:rPr lang="en-US" sz="4800" dirty="0"/>
              <a:t>Tab Meeting : Atomics </a:t>
            </a:r>
          </a:p>
        </p:txBody>
      </p:sp>
      <p:sp>
        <p:nvSpPr>
          <p:cNvPr id="4" name="Subtitle 3"/>
          <p:cNvSpPr>
            <a:spLocks noGrp="1"/>
          </p:cNvSpPr>
          <p:nvPr>
            <p:ph type="subTitle" idx="1"/>
          </p:nvPr>
        </p:nvSpPr>
        <p:spPr>
          <a:xfrm>
            <a:off x="455613" y="3493008"/>
            <a:ext cx="7935718" cy="925360"/>
          </a:xfrm>
        </p:spPr>
        <p:txBody>
          <a:bodyPr/>
          <a:lstStyle/>
          <a:p>
            <a:endParaRPr lang="en-US" dirty="0"/>
          </a:p>
          <a:p>
            <a:r>
              <a:rPr lang="en-US" dirty="0"/>
              <a:t>oneAPI Technical Advisory Board - July 1, 2020</a:t>
            </a:r>
          </a:p>
        </p:txBody>
      </p:sp>
      <p:pic>
        <p:nvPicPr>
          <p:cNvPr id="5" name="Picture 4">
            <a:extLst>
              <a:ext uri="{FF2B5EF4-FFF2-40B4-BE49-F238E27FC236}">
                <a16:creationId xmlns:a16="http://schemas.microsoft.com/office/drawing/2014/main" id="{5AA236DB-2CB7-454F-9609-6D8B7B180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1587" y="165100"/>
            <a:ext cx="507423" cy="535950"/>
          </a:xfrm>
          <a:prstGeom prst="rect">
            <a:avLst/>
          </a:prstGeom>
        </p:spPr>
      </p:pic>
    </p:spTree>
    <p:extLst>
      <p:ext uri="{BB962C8B-B14F-4D97-AF65-F5344CB8AC3E}">
        <p14:creationId xmlns:p14="http://schemas.microsoft.com/office/powerpoint/2010/main" val="1715981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Changes to Memory Consistency Model</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10</a:t>
            </a:fld>
            <a:endParaRPr lang="en-US" dirty="0"/>
          </a:p>
        </p:txBody>
      </p:sp>
      <p:sp>
        <p:nvSpPr>
          <p:cNvPr id="4" name="Text Placeholder 3"/>
          <p:cNvSpPr>
            <a:spLocks noGrp="1"/>
          </p:cNvSpPr>
          <p:nvPr>
            <p:ph type="body" sz="quarter" idx="13"/>
          </p:nvPr>
        </p:nvSpPr>
        <p:spPr/>
        <p:txBody>
          <a:bodyPr>
            <a:normAutofit fontScale="92500"/>
          </a:bodyPr>
          <a:lstStyle/>
          <a:p>
            <a:r>
              <a:rPr lang="en-US" dirty="0"/>
              <a:t>Based upon C++ memory model; default behavior of SYCL is very close* to C++.</a:t>
            </a:r>
          </a:p>
          <a:p>
            <a:pPr lvl="1">
              <a:buFont typeface="Intel Clear" panose="020B0604020203020204" pitchFamily="34" charset="0"/>
              <a:buChar char="–"/>
            </a:pPr>
            <a:r>
              <a:rPr lang="en-US" dirty="0"/>
              <a:t>All SYCL compilers required to support C++17 compilation (and C++17 memory model)</a:t>
            </a:r>
            <a:br>
              <a:rPr lang="en-US" dirty="0"/>
            </a:br>
            <a:endParaRPr lang="en-US" dirty="0"/>
          </a:p>
          <a:p>
            <a:r>
              <a:rPr lang="en-US" dirty="0"/>
              <a:t>Different consistency guarantees at different scopes:</a:t>
            </a:r>
          </a:p>
          <a:p>
            <a:pPr lvl="1">
              <a:buFont typeface="Intel Clear" panose="020B0604020203020204" pitchFamily="34" charset="0"/>
              <a:buChar char="–"/>
            </a:pPr>
            <a:r>
              <a:rPr lang="en-US" dirty="0"/>
              <a:t>Work-item code follows </a:t>
            </a:r>
            <a:r>
              <a:rPr lang="en-US" i="1" dirty="0"/>
              <a:t>sequenced-before</a:t>
            </a:r>
            <a:r>
              <a:rPr lang="en-US" dirty="0"/>
              <a:t> rules</a:t>
            </a:r>
          </a:p>
          <a:p>
            <a:pPr lvl="1">
              <a:buFont typeface="Intel Clear" panose="020B0604020203020204" pitchFamily="34" charset="0"/>
              <a:buChar char="–"/>
            </a:pPr>
            <a:r>
              <a:rPr lang="en-US" dirty="0"/>
              <a:t>Work-groups can always enforce consistency via barriers, conditionally via atomics</a:t>
            </a:r>
          </a:p>
          <a:p>
            <a:pPr lvl="1">
              <a:buFont typeface="Intel Clear" panose="020B0604020203020204" pitchFamily="34" charset="0"/>
              <a:buChar char="–"/>
            </a:pPr>
            <a:r>
              <a:rPr lang="en-US" dirty="0"/>
              <a:t>Work-items in different work-groups can conditionally enforce consistency via atomics</a:t>
            </a:r>
            <a:br>
              <a:rPr lang="en-US" dirty="0"/>
            </a:br>
            <a:endParaRPr lang="en-US" dirty="0"/>
          </a:p>
          <a:p>
            <a:r>
              <a:rPr lang="en-US" dirty="0"/>
              <a:t>Memory consistency guarantees are independent of forward progress guarantees. Implementing work-group synchronization is still not portable.</a:t>
            </a:r>
          </a:p>
        </p:txBody>
      </p:sp>
      <p:sp>
        <p:nvSpPr>
          <p:cNvPr id="5" name="TextBox 4">
            <a:extLst>
              <a:ext uri="{FF2B5EF4-FFF2-40B4-BE49-F238E27FC236}">
                <a16:creationId xmlns:a16="http://schemas.microsoft.com/office/drawing/2014/main" id="{CFEF8396-7F86-4094-8C08-A0EC02D43C9D}"/>
              </a:ext>
            </a:extLst>
          </p:cNvPr>
          <p:cNvSpPr txBox="1"/>
          <p:nvPr/>
        </p:nvSpPr>
        <p:spPr>
          <a:xfrm>
            <a:off x="53140" y="4586512"/>
            <a:ext cx="5123197" cy="184666"/>
          </a:xfrm>
          <a:prstGeom prst="rect">
            <a:avLst/>
          </a:prstGeom>
          <a:noFill/>
        </p:spPr>
        <p:txBody>
          <a:bodyPr wrap="none" lIns="0" tIns="0" rIns="0" bIns="0" rtlCol="0">
            <a:spAutoFit/>
          </a:bodyPr>
          <a:lstStyle/>
          <a:p>
            <a:r>
              <a:rPr lang="en-US" sz="1200" dirty="0">
                <a:solidFill>
                  <a:schemeClr val="tx2"/>
                </a:solidFill>
                <a:cs typeface="Neo Sans Intel"/>
              </a:rPr>
              <a:t>* There is still a difference due to the visibility of private and local memory</a:t>
            </a:r>
          </a:p>
        </p:txBody>
      </p:sp>
    </p:spTree>
    <p:extLst>
      <p:ext uri="{BB962C8B-B14F-4D97-AF65-F5344CB8AC3E}">
        <p14:creationId xmlns:p14="http://schemas.microsoft.com/office/powerpoint/2010/main" val="2069930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B18EB4-6EE6-4A50-966A-B300756ADB52}"/>
              </a:ext>
            </a:extLst>
          </p:cNvPr>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a:extLst>
              <a:ext uri="{FF2B5EF4-FFF2-40B4-BE49-F238E27FC236}">
                <a16:creationId xmlns:a16="http://schemas.microsoft.com/office/drawing/2014/main" id="{4F21D05B-A4F6-4BDB-87D8-5149216FA7E9}"/>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16299670-655C-4443-AE42-683BB93C0ADF}"/>
              </a:ext>
            </a:extLst>
          </p:cNvPr>
          <p:cNvSpPr>
            <a:spLocks noGrp="1"/>
          </p:cNvSpPr>
          <p:nvPr>
            <p:ph sz="quarter" idx="13"/>
          </p:nvPr>
        </p:nvSpPr>
        <p:spPr/>
        <p:txBody>
          <a:bodyPr/>
          <a:lstStyle/>
          <a:p>
            <a:pPr lvl="1"/>
            <a:r>
              <a:rPr lang="en-US" dirty="0"/>
              <a:t>Should we support </a:t>
            </a:r>
            <a:r>
              <a:rPr lang="en-US" sz="1600" dirty="0">
                <a:latin typeface="Lucida Console" panose="020B0609040504020204" pitchFamily="49" charset="0"/>
              </a:rPr>
              <a:t>std::atomic_ref</a:t>
            </a:r>
            <a:r>
              <a:rPr lang="en-US" dirty="0"/>
              <a:t> in device code?</a:t>
            </a:r>
          </a:p>
          <a:p>
            <a:pPr lvl="2"/>
            <a:r>
              <a:rPr lang="en-US" dirty="0"/>
              <a:t>If yes, should it forward to </a:t>
            </a:r>
            <a:r>
              <a:rPr lang="en-US" sz="1600" dirty="0">
                <a:latin typeface="Lucida Console" panose="020B0609040504020204" pitchFamily="49" charset="0"/>
              </a:rPr>
              <a:t>intel::atomic_ref&lt;seq_cst, system&gt;</a:t>
            </a:r>
            <a:r>
              <a:rPr lang="en-US" dirty="0"/>
              <a:t>?</a:t>
            </a:r>
            <a:br>
              <a:rPr lang="en-US" dirty="0"/>
            </a:br>
            <a:endParaRPr lang="en-US" dirty="0"/>
          </a:p>
          <a:p>
            <a:pPr lvl="1"/>
            <a:r>
              <a:rPr lang="en-US" dirty="0"/>
              <a:t>Do we need a </a:t>
            </a:r>
            <a:r>
              <a:rPr lang="en-US" sz="1600" dirty="0">
                <a:latin typeface="Lucida Console" panose="020B0609040504020204" pitchFamily="49" charset="0"/>
              </a:rPr>
              <a:t>std::atomic</a:t>
            </a:r>
            <a:r>
              <a:rPr lang="en-US" dirty="0"/>
              <a:t>-like interface as well as </a:t>
            </a:r>
            <a:r>
              <a:rPr lang="en-US" sz="1600" dirty="0">
                <a:latin typeface="Lucida Console" panose="020B0609040504020204" pitchFamily="49" charset="0"/>
              </a:rPr>
              <a:t>atomic_ref</a:t>
            </a:r>
            <a:r>
              <a:rPr lang="en-US" dirty="0"/>
              <a:t>?</a:t>
            </a:r>
          </a:p>
          <a:p>
            <a:pPr lvl="2"/>
            <a:r>
              <a:rPr lang="en-US" dirty="0"/>
              <a:t>If yes, what are the expectations regarding definitions and capture?</a:t>
            </a:r>
          </a:p>
          <a:p>
            <a:pPr lvl="2"/>
            <a:r>
              <a:rPr lang="en-US" dirty="0"/>
              <a:t>e.g. Passing a </a:t>
            </a:r>
            <a:r>
              <a:rPr lang="en-US" sz="1600" dirty="0">
                <a:latin typeface="Lucida Console" panose="020B0609040504020204" pitchFamily="49" charset="0"/>
              </a:rPr>
              <a:t>std::atomic&lt;T&gt;*</a:t>
            </a:r>
            <a:r>
              <a:rPr lang="en-US" dirty="0"/>
              <a:t> to a kernel?</a:t>
            </a:r>
          </a:p>
          <a:p>
            <a:pPr lvl="2"/>
            <a:r>
              <a:rPr lang="en-US" dirty="0"/>
              <a:t>e.g. Defining </a:t>
            </a:r>
            <a:r>
              <a:rPr lang="en-US" sz="1600" dirty="0">
                <a:latin typeface="Lucida Console" panose="020B0609040504020204" pitchFamily="49" charset="0"/>
              </a:rPr>
              <a:t>std::atomic&lt;T&gt;</a:t>
            </a:r>
            <a:r>
              <a:rPr lang="en-US" dirty="0"/>
              <a:t> objects in global or local memory?</a:t>
            </a:r>
          </a:p>
        </p:txBody>
      </p:sp>
    </p:spTree>
    <p:extLst>
      <p:ext uri="{BB962C8B-B14F-4D97-AF65-F5344CB8AC3E}">
        <p14:creationId xmlns:p14="http://schemas.microsoft.com/office/powerpoint/2010/main" val="15122231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&amp; Next Steps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12</a:t>
            </a:fld>
            <a:endParaRPr lang="en-US" dirty="0"/>
          </a:p>
        </p:txBody>
      </p:sp>
      <p:sp>
        <p:nvSpPr>
          <p:cNvPr id="4" name="Text Placeholder 3"/>
          <p:cNvSpPr>
            <a:spLocks noGrp="1"/>
          </p:cNvSpPr>
          <p:nvPr>
            <p:ph type="body" sz="quarter" idx="13"/>
          </p:nvPr>
        </p:nvSpPr>
        <p:spPr/>
        <p:txBody>
          <a:bodyPr>
            <a:normAutofit/>
          </a:bodyPr>
          <a:lstStyle/>
          <a:p>
            <a:r>
              <a:rPr lang="en-US" dirty="0"/>
              <a:t>New atomic features:</a:t>
            </a:r>
          </a:p>
          <a:p>
            <a:pPr lvl="1">
              <a:buFont typeface="Intel Clear" panose="020B0604020203020204" pitchFamily="34" charset="0"/>
              <a:buChar char="–"/>
            </a:pPr>
            <a:r>
              <a:rPr lang="en-US" dirty="0"/>
              <a:t>Adopt familiar C++ syntax and behavior</a:t>
            </a:r>
          </a:p>
          <a:p>
            <a:pPr lvl="1">
              <a:buFont typeface="Intel Clear" panose="020B0604020203020204" pitchFamily="34" charset="0"/>
              <a:buChar char="–"/>
            </a:pPr>
            <a:r>
              <a:rPr lang="en-US" dirty="0"/>
              <a:t>Expose new functionality to more capable devices</a:t>
            </a:r>
          </a:p>
          <a:p>
            <a:pPr lvl="1">
              <a:buFont typeface="Intel Clear" panose="020B0604020203020204" pitchFamily="34" charset="0"/>
              <a:buChar char="–"/>
            </a:pPr>
            <a:endParaRPr lang="en-US" dirty="0"/>
          </a:p>
          <a:p>
            <a:r>
              <a:rPr lang="en-US" dirty="0"/>
              <a:t>Next steps:</a:t>
            </a:r>
          </a:p>
          <a:p>
            <a:pPr lvl="1"/>
            <a:r>
              <a:rPr lang="en-US" dirty="0"/>
              <a:t>Shorthand </a:t>
            </a:r>
            <a:r>
              <a:rPr lang="en-US" dirty="0" err="1">
                <a:latin typeface="Lucida Console" panose="020B0609040504020204" pitchFamily="49" charset="0"/>
              </a:rPr>
              <a:t>atomic_accessor</a:t>
            </a:r>
            <a:r>
              <a:rPr lang="en-US" dirty="0"/>
              <a:t> to replace </a:t>
            </a:r>
            <a:r>
              <a:rPr lang="en-US" dirty="0">
                <a:latin typeface="Lucida Console" panose="020B0609040504020204" pitchFamily="49" charset="0"/>
              </a:rPr>
              <a:t>access::atomic</a:t>
            </a:r>
            <a:r>
              <a:rPr lang="en-US" dirty="0"/>
              <a:t>; need order and scope</a:t>
            </a:r>
          </a:p>
          <a:p>
            <a:pPr lvl="1"/>
            <a:r>
              <a:rPr lang="en-US" dirty="0"/>
              <a:t>Define formal memory model extending C++ with scopes</a:t>
            </a:r>
          </a:p>
        </p:txBody>
      </p:sp>
    </p:spTree>
    <p:extLst>
      <p:ext uri="{BB962C8B-B14F-4D97-AF65-F5344CB8AC3E}">
        <p14:creationId xmlns:p14="http://schemas.microsoft.com/office/powerpoint/2010/main" val="172493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2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534726" y="3421377"/>
          <a:ext cx="8251825" cy="1107068"/>
        </p:xfrm>
        <a:graphic>
          <a:graphicData uri="http://schemas.openxmlformats.org/drawingml/2006/table">
            <a:tbl>
              <a:tblPr/>
              <a:tblGrid>
                <a:gridCol w="8251825">
                  <a:extLst>
                    <a:ext uri="{9D8B030D-6E8A-4147-A177-3AD203B41FA5}">
                      <a16:colId xmlns:a16="http://schemas.microsoft.com/office/drawing/2014/main" val="20000"/>
                    </a:ext>
                  </a:extLst>
                </a:gridCol>
              </a:tblGrid>
              <a:tr h="20573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rgbClr val="FFFFFF"/>
                          </a:solidFill>
                          <a:effectLst/>
                          <a:latin typeface="+mn-lt"/>
                          <a:ea typeface="MS PGothic" pitchFamily="34" charset="-128"/>
                          <a:hlinkClick r:id="rId3"/>
                        </a:rPr>
                        <a:t>Optimization Notice</a:t>
                      </a:r>
                      <a:endParaRPr kumimoji="0" lang="en-US" sz="900" b="1" i="0" u="none" strike="noStrike" cap="none" normalizeH="0" baseline="0" dirty="0">
                        <a:ln>
                          <a:noFill/>
                        </a:ln>
                        <a:solidFill>
                          <a:srgbClr val="FFFFFF"/>
                        </a:solidFill>
                        <a:effectLst/>
                        <a:latin typeface="+mn-lt"/>
                        <a:ea typeface="MS PGothic" pitchFamily="34" charset="-128"/>
                      </a:endParaRP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90133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MS PGothic" pitchFamily="34" charset="-128"/>
                        </a:rPr>
                        <a:t>Intel</a:t>
                      </a:r>
                      <a:r>
                        <a:rPr kumimoji="0" lang="en-US" altLang="en-US" sz="900" b="0" i="0" u="none" strike="noStrike" cap="none" normalizeH="0" baseline="0" dirty="0">
                          <a:ln>
                            <a:noFill/>
                          </a:ln>
                          <a:solidFill>
                            <a:srgbClr val="000000"/>
                          </a:solidFill>
                          <a:effectLst/>
                          <a:latin typeface="+mn-lt"/>
                          <a:ea typeface="MS PGothic" pitchFamily="34" charset="-128"/>
                        </a:rPr>
                        <a:t>’</a:t>
                      </a:r>
                      <a:r>
                        <a:rPr kumimoji="0" lang="en-US" sz="900" b="0" i="0" u="none" strike="noStrike" cap="none" normalizeH="0" baseline="0" dirty="0">
                          <a:ln>
                            <a:noFill/>
                          </a:ln>
                          <a:solidFill>
                            <a:srgbClr val="000000"/>
                          </a:solidFill>
                          <a:effectLst/>
                          <a:latin typeface="+mn-lt"/>
                          <a:ea typeface="MS PGothic" pitchFamily="34" charset="-128"/>
                        </a:rPr>
                        <a:t>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mn-lt"/>
                          <a:ea typeface="MS PGothic" pitchFamily="34" charset="-128"/>
                        </a:rPr>
                        <a:t>Notice revision #20110804</a:t>
                      </a:r>
                    </a:p>
                  </a:txBody>
                  <a:tcPr marL="91425" marR="91425"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1"/>
                  </a:ext>
                </a:extLst>
              </a:tr>
            </a:tbl>
          </a:graphicData>
        </a:graphic>
      </p:graphicFrame>
      <p:sp>
        <p:nvSpPr>
          <p:cNvPr id="7" name="Title 1"/>
          <p:cNvSpPr>
            <a:spLocks noGrp="1"/>
          </p:cNvSpPr>
          <p:nvPr>
            <p:ph type="title"/>
          </p:nvPr>
        </p:nvSpPr>
        <p:spPr/>
        <p:txBody>
          <a:bodyPr/>
          <a:lstStyle/>
          <a:p>
            <a:pPr algn="ctr"/>
            <a:r>
              <a:rPr lang="en-US" sz="3600" dirty="0">
                <a:solidFill>
                  <a:schemeClr val="accent2"/>
                </a:solidFill>
                <a:latin typeface="Intel Clear Pro" panose="020B0804020202060201" pitchFamily="34" charset="0"/>
                <a:ea typeface="Intel Clear Pro" panose="020B0804020202060201" pitchFamily="34" charset="0"/>
                <a:cs typeface="Intel Clear Pro" panose="020B0804020202060201" pitchFamily="34" charset="0"/>
              </a:rPr>
              <a:t>Notices &amp;  Disclaimers</a:t>
            </a:r>
          </a:p>
        </p:txBody>
      </p:sp>
      <p:sp>
        <p:nvSpPr>
          <p:cNvPr id="24579" name="Content Placeholder 3"/>
          <p:cNvSpPr>
            <a:spLocks noGrp="1"/>
          </p:cNvSpPr>
          <p:nvPr>
            <p:ph sz="quarter" idx="13"/>
          </p:nvPr>
        </p:nvSpPr>
        <p:spPr>
          <a:xfrm>
            <a:off x="455612" y="732023"/>
            <a:ext cx="8437249" cy="3425825"/>
          </a:xfrm>
          <a:noFill/>
        </p:spPr>
        <p:txBody>
          <a:bodyPr>
            <a:noAutofit/>
          </a:bodyPr>
          <a:lstStyle/>
          <a:p>
            <a:pPr>
              <a:spcBef>
                <a:spcPts val="600"/>
              </a:spcBef>
            </a:pPr>
            <a:endParaRPr lang="en-US" sz="400" dirty="0"/>
          </a:p>
          <a:p>
            <a:pPr>
              <a:spcBef>
                <a:spcPts val="600"/>
              </a:spcBef>
            </a:pPr>
            <a:r>
              <a:rPr lang="en-US" altLang="en-US" sz="900" dirty="0"/>
              <a:t>This document contains information on products, services and/or processes in development. All information provided here is subject to change without notice.  </a:t>
            </a:r>
          </a:p>
          <a:p>
            <a:pPr>
              <a:spcBef>
                <a:spcPts val="600"/>
              </a:spcBef>
            </a:pPr>
            <a:r>
              <a:rPr lang="en-US" sz="900" dirty="0"/>
              <a:t>Intel technologies’ features and benefits depend on system configuration and may require enabled hardware, software or service activation. Learn more at intel.com, or from the OEM or retailer.</a:t>
            </a:r>
            <a:r>
              <a:rPr lang="en-US" altLang="en-US" sz="900" dirty="0"/>
              <a:t> </a:t>
            </a:r>
          </a:p>
          <a:p>
            <a:pPr>
              <a:spcBef>
                <a:spcPts val="600"/>
              </a:spcBef>
            </a:pPr>
            <a:r>
              <a:rPr lang="en-US" altLang="en-US" sz="900" dirty="0"/>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altLang="en-US" sz="900" dirty="0">
                <a:hlinkClick r:id="rId4"/>
              </a:rPr>
              <a:t>www.intel.com/benchmarks</a:t>
            </a:r>
            <a:r>
              <a:rPr lang="en-US" altLang="en-US" sz="900" dirty="0"/>
              <a:t>.  </a:t>
            </a:r>
          </a:p>
          <a:p>
            <a:pPr>
              <a:spcBef>
                <a:spcPts val="600"/>
              </a:spcBef>
            </a:pPr>
            <a:r>
              <a:rPr lang="en-US" altLang="en-US" sz="900" dirty="0"/>
              <a:t>INFORMATION IN THIS DOCUMENT IS PROVIDED “AS IS”. NO LICENSE, EXPRESS OR IMPLIED, BY ESTOPPEL OR OTHERWISE, TO ANY INTELLECTUAL PROPERTY RIGHTS IS GRANTED BY THIS DOCUMENT. INTEL ASSUMES NO LIABILITY WHATSOEVER AND INTEL DISCLAIMS ANY EXPRESS OR IMPLIED WARRANTY, RELATING TO THIS INFORMATION INCLUDING LIABILITY OR WARRANTIES RELATING TO FITNESS FOR A PARTICULAR PURPOSE, MERCHANTABILITY, OR INFRINGEMENT OF ANY PATENT, COPYRIGHT OR OTHER INTELLECTUAL PROPERTY RIGHT.</a:t>
            </a:r>
          </a:p>
          <a:p>
            <a:pPr>
              <a:spcBef>
                <a:spcPts val="600"/>
              </a:spcBef>
            </a:pPr>
            <a:endParaRPr lang="en-US" altLang="en-US" sz="900" dirty="0"/>
          </a:p>
          <a:p>
            <a:pPr>
              <a:spcBef>
                <a:spcPts val="600"/>
              </a:spcBef>
            </a:pPr>
            <a:r>
              <a:rPr lang="en-US" altLang="en-US" sz="900" dirty="0"/>
              <a:t>Copyright © 2020, Intel Corporation. All rights reserved. Intel, the Intel logo, Xeon, Core, VTune, and OpenVINO are trademarks of Intel Corporation or its subsidiaries in the U.S. and other countries. Khronos® is a registered trademark and SYCL is a trademark of the Khronos Group, Inc. </a:t>
            </a:r>
          </a:p>
          <a:p>
            <a:pPr>
              <a:spcBef>
                <a:spcPts val="0"/>
              </a:spcBef>
            </a:pPr>
            <a:endParaRPr lang="en-US" altLang="en-US" sz="900" dirty="0"/>
          </a:p>
        </p:txBody>
      </p:sp>
    </p:spTree>
    <p:extLst>
      <p:ext uri="{BB962C8B-B14F-4D97-AF65-F5344CB8AC3E}">
        <p14:creationId xmlns:p14="http://schemas.microsoft.com/office/powerpoint/2010/main" val="1651946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36D907-61F9-461E-B97D-81DA6263849A}"/>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7A1AF055-5C09-4BA8-B47F-C736F4C56FEE}"/>
              </a:ext>
            </a:extLst>
          </p:cNvPr>
          <p:cNvSpPr>
            <a:spLocks noGrp="1"/>
          </p:cNvSpPr>
          <p:nvPr>
            <p:ph sz="quarter" idx="13"/>
          </p:nvPr>
        </p:nvSpPr>
        <p:spPr>
          <a:xfrm>
            <a:off x="455613" y="1574800"/>
            <a:ext cx="8228012" cy="2984500"/>
          </a:xfrm>
        </p:spPr>
        <p:txBody>
          <a:bodyPr/>
          <a:lstStyle/>
          <a:p>
            <a:pPr marL="342900" indent="-342900">
              <a:buAutoNum type="arabicPeriod"/>
            </a:pPr>
            <a:r>
              <a:rPr lang="en-US" sz="2000" dirty="0"/>
              <a:t>Motivation</a:t>
            </a:r>
          </a:p>
          <a:p>
            <a:pPr marL="342900" indent="-342900">
              <a:buAutoNum type="arabicPeriod"/>
            </a:pPr>
            <a:endParaRPr lang="en-US" sz="2000" dirty="0"/>
          </a:p>
          <a:p>
            <a:pPr marL="342900" indent="-342900">
              <a:buAutoNum type="arabicPeriod"/>
            </a:pPr>
            <a:r>
              <a:rPr lang="en-US" sz="2000" dirty="0"/>
              <a:t>Proposed Features</a:t>
            </a:r>
          </a:p>
          <a:p>
            <a:pPr marL="342900" indent="-342900">
              <a:buAutoNum type="arabicPeriod"/>
            </a:pPr>
            <a:endParaRPr lang="en-US" sz="2000" dirty="0"/>
          </a:p>
          <a:p>
            <a:pPr marL="342900" indent="-342900">
              <a:buAutoNum type="arabicPeriod"/>
            </a:pPr>
            <a:r>
              <a:rPr lang="en-US" sz="2000" dirty="0"/>
              <a:t>Questions &amp; Next Steps</a:t>
            </a:r>
          </a:p>
        </p:txBody>
      </p:sp>
    </p:spTree>
    <p:extLst>
      <p:ext uri="{BB962C8B-B14F-4D97-AF65-F5344CB8AC3E}">
        <p14:creationId xmlns:p14="http://schemas.microsoft.com/office/powerpoint/2010/main" val="1574054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Code Before Alignment with C++</a:t>
            </a:r>
          </a:p>
        </p:txBody>
      </p:sp>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Text Placeholder 3"/>
          <p:cNvSpPr>
            <a:spLocks noGrp="1"/>
          </p:cNvSpPr>
          <p:nvPr>
            <p:ph type="body" sz="quarter" idx="13"/>
          </p:nvPr>
        </p:nvSpPr>
        <p:spPr/>
        <p:txBody>
          <a:bodyPr>
            <a:normAutofit/>
          </a:bodyPr>
          <a:lstStyle/>
          <a:p>
            <a:r>
              <a:rPr lang="en-US" sz="1400" dirty="0">
                <a:solidFill>
                  <a:srgbClr val="0000FF"/>
                </a:solidFill>
                <a:latin typeface="Lucida Console" panose="020B0609040504020204" pitchFamily="49" charset="0"/>
              </a:rPr>
              <a:t>template</a:t>
            </a:r>
            <a:r>
              <a:rPr lang="en-US" sz="1400" dirty="0">
                <a:solidFill>
                  <a:srgbClr val="000000"/>
                </a:solidFill>
                <a:latin typeface="Lucida Console" panose="020B0609040504020204" pitchFamily="49" charset="0"/>
              </a:rPr>
              <a:t> &lt;</a:t>
            </a:r>
            <a:r>
              <a:rPr lang="en-US" sz="1400" dirty="0">
                <a:solidFill>
                  <a:srgbClr val="0000FF"/>
                </a:solidFill>
                <a:latin typeface="Lucida Console" panose="020B0609040504020204" pitchFamily="49" charset="0"/>
              </a:rPr>
              <a:t>typename</a:t>
            </a:r>
            <a:r>
              <a:rPr lang="en-US" sz="1400" dirty="0">
                <a:solidFill>
                  <a:srgbClr val="000000"/>
                </a:solidFill>
                <a:latin typeface="Lucida Console" panose="020B0609040504020204" pitchFamily="49" charset="0"/>
              </a:rPr>
              <a:t> </a:t>
            </a:r>
            <a:r>
              <a:rPr lang="en-US" sz="1400" dirty="0">
                <a:solidFill>
                  <a:srgbClr val="267F99"/>
                </a:solidFill>
                <a:latin typeface="Lucida Console" panose="020B0609040504020204" pitchFamily="49" charset="0"/>
              </a:rPr>
              <a:t>T</a:t>
            </a:r>
            <a:r>
              <a:rPr lang="en-US" sz="1400" dirty="0">
                <a:solidFill>
                  <a:srgbClr val="000000"/>
                </a:solidFill>
                <a:latin typeface="Lucida Console" panose="020B0609040504020204" pitchFamily="49" charset="0"/>
              </a:rPr>
              <a:t>&gt;</a:t>
            </a:r>
            <a:br>
              <a:rPr lang="en-US" sz="1400" dirty="0">
                <a:solidFill>
                  <a:srgbClr val="000000"/>
                </a:solidFill>
                <a:latin typeface="Lucida Console" panose="020B0609040504020204" pitchFamily="49" charset="0"/>
              </a:rPr>
            </a:br>
            <a:r>
              <a:rPr lang="en-US" sz="1400" dirty="0">
                <a:solidFill>
                  <a:srgbClr val="0000FF"/>
                </a:solidFill>
                <a:latin typeface="Lucida Console" panose="020B0609040504020204" pitchFamily="49" charset="0"/>
              </a:rPr>
              <a:t>void</a:t>
            </a:r>
            <a:r>
              <a:rPr lang="en-US" sz="1400" dirty="0">
                <a:solidFill>
                  <a:srgbClr val="000000"/>
                </a:solidFill>
                <a:latin typeface="Lucida Console" panose="020B0609040504020204" pitchFamily="49" charset="0"/>
              </a:rPr>
              <a:t> </a:t>
            </a:r>
            <a:r>
              <a:rPr lang="en-US" sz="1400" dirty="0">
                <a:solidFill>
                  <a:srgbClr val="795E26"/>
                </a:solidFill>
                <a:latin typeface="Lucida Console" panose="020B0609040504020204" pitchFamily="49" charset="0"/>
              </a:rPr>
              <a:t>foo</a:t>
            </a:r>
            <a:r>
              <a:rPr lang="en-US" sz="1400" dirty="0">
                <a:solidFill>
                  <a:srgbClr val="000000"/>
                </a:solidFill>
                <a:latin typeface="Lucida Console" panose="020B0609040504020204" pitchFamily="49" charset="0"/>
              </a:rPr>
              <a:t>(</a:t>
            </a:r>
            <a:r>
              <a:rPr lang="en-US" sz="1400" dirty="0">
                <a:solidFill>
                  <a:srgbClr val="267F99"/>
                </a:solidFill>
                <a:latin typeface="Lucida Console" panose="020B0609040504020204" pitchFamily="49" charset="0"/>
              </a:rPr>
              <a:t>global_ptr</a:t>
            </a:r>
            <a:r>
              <a:rPr lang="en-US" sz="1400" dirty="0">
                <a:solidFill>
                  <a:srgbClr val="000000"/>
                </a:solidFill>
                <a:latin typeface="Lucida Console" panose="020B0609040504020204" pitchFamily="49" charset="0"/>
              </a:rPr>
              <a:t>&lt;</a:t>
            </a:r>
            <a:r>
              <a:rPr lang="en-US" sz="1400" dirty="0">
                <a:solidFill>
                  <a:srgbClr val="267F99"/>
                </a:solidFill>
                <a:latin typeface="Lucida Console" panose="020B0609040504020204" pitchFamily="49" charset="0"/>
              </a:rPr>
              <a:t>T</a:t>
            </a:r>
            <a:r>
              <a:rPr lang="en-US" sz="1400" dirty="0">
                <a:solidFill>
                  <a:srgbClr val="000000"/>
                </a:solidFill>
                <a:latin typeface="Lucida Console" panose="020B0609040504020204" pitchFamily="49" charset="0"/>
              </a:rPr>
              <a:t>&gt; </a:t>
            </a:r>
            <a:r>
              <a:rPr lang="en-US" sz="1400" dirty="0">
                <a:solidFill>
                  <a:srgbClr val="001080"/>
                </a:solidFill>
                <a:latin typeface="Lucida Console" panose="020B0609040504020204" pitchFamily="49" charset="0"/>
              </a:rPr>
              <a:t>a</a:t>
            </a:r>
            <a:r>
              <a:rPr lang="en-US" sz="1400" dirty="0">
                <a:solidFill>
                  <a:srgbClr val="000000"/>
                </a:solidFill>
                <a:latin typeface="Lucida Console" panose="020B0609040504020204" pitchFamily="49" charset="0"/>
              </a:rPr>
              <a:t>, </a:t>
            </a:r>
            <a:r>
              <a:rPr lang="en-US" sz="1400" dirty="0">
                <a:solidFill>
                  <a:srgbClr val="267F99"/>
                </a:solidFill>
                <a:latin typeface="Lucida Console" panose="020B0609040504020204" pitchFamily="49" charset="0"/>
              </a:rPr>
              <a:t>local_ptr</a:t>
            </a:r>
            <a:r>
              <a:rPr lang="en-US" sz="1400" dirty="0">
                <a:solidFill>
                  <a:srgbClr val="000000"/>
                </a:solidFill>
                <a:latin typeface="Lucida Console" panose="020B0609040504020204" pitchFamily="49" charset="0"/>
              </a:rPr>
              <a:t>&lt;</a:t>
            </a:r>
            <a:r>
              <a:rPr lang="en-US" sz="1400" dirty="0">
                <a:solidFill>
                  <a:srgbClr val="267F99"/>
                </a:solidFill>
                <a:latin typeface="Lucida Console" panose="020B0609040504020204" pitchFamily="49" charset="0"/>
              </a:rPr>
              <a:t>T</a:t>
            </a:r>
            <a:r>
              <a:rPr lang="en-US" sz="1400" dirty="0">
                <a:solidFill>
                  <a:srgbClr val="000000"/>
                </a:solidFill>
                <a:latin typeface="Lucida Console" panose="020B0609040504020204" pitchFamily="49" charset="0"/>
              </a:rPr>
              <a:t>&gt; </a:t>
            </a:r>
            <a:r>
              <a:rPr lang="en-US" sz="1400" dirty="0">
                <a:solidFill>
                  <a:srgbClr val="001080"/>
                </a:solidFill>
                <a:latin typeface="Lucida Console" panose="020B0609040504020204" pitchFamily="49" charset="0"/>
              </a:rPr>
              <a:t>b</a:t>
            </a:r>
            <a:r>
              <a:rPr lang="en-US" sz="1400" dirty="0">
                <a:solidFill>
                  <a:srgbClr val="000000"/>
                </a:solidFill>
                <a:latin typeface="Lucida Console" panose="020B0609040504020204" pitchFamily="49" charset="0"/>
              </a:rPr>
              <a:t>) {</a:t>
            </a:r>
            <a:br>
              <a:rPr lang="en-US" sz="1400" dirty="0">
                <a:solidFill>
                  <a:srgbClr val="000000"/>
                </a:solidFill>
                <a:latin typeface="Lucida Console" panose="020B0609040504020204" pitchFamily="49" charset="0"/>
              </a:rPr>
            </a:br>
            <a:r>
              <a:rPr lang="en-US" sz="1400" dirty="0">
                <a:solidFill>
                  <a:srgbClr val="000000"/>
                </a:solidFill>
                <a:latin typeface="Lucida Console" panose="020B0609040504020204" pitchFamily="49" charset="0"/>
              </a:rPr>
              <a:t>  </a:t>
            </a:r>
            <a:r>
              <a:rPr lang="en-US" sz="1400" dirty="0">
                <a:solidFill>
                  <a:srgbClr val="795E26"/>
                </a:solidFill>
                <a:latin typeface="Lucida Console" panose="020B0609040504020204" pitchFamily="49" charset="0"/>
              </a:rPr>
              <a:t>atomic</a:t>
            </a:r>
            <a:r>
              <a:rPr lang="en-US" sz="1400" dirty="0">
                <a:solidFill>
                  <a:srgbClr val="000000"/>
                </a:solidFill>
                <a:latin typeface="Lucida Console" panose="020B0609040504020204" pitchFamily="49" charset="0"/>
              </a:rPr>
              <a:t>(a).</a:t>
            </a:r>
            <a:r>
              <a:rPr lang="en-US" sz="1400" dirty="0">
                <a:solidFill>
                  <a:srgbClr val="795E26"/>
                </a:solidFill>
                <a:latin typeface="Lucida Console" panose="020B0609040504020204" pitchFamily="49" charset="0"/>
              </a:rPr>
              <a:t>fetch_add</a:t>
            </a:r>
            <a:r>
              <a:rPr lang="en-US" sz="1400" dirty="0">
                <a:solidFill>
                  <a:srgbClr val="000000"/>
                </a:solidFill>
                <a:latin typeface="Lucida Console" panose="020B0609040504020204" pitchFamily="49" charset="0"/>
              </a:rPr>
              <a:t>(</a:t>
            </a:r>
            <a:r>
              <a:rPr lang="en-US" sz="1400" dirty="0">
                <a:solidFill>
                  <a:srgbClr val="098658"/>
                </a:solidFill>
                <a:latin typeface="Lucida Console" panose="020B0609040504020204" pitchFamily="49" charset="0"/>
              </a:rPr>
              <a:t>1</a:t>
            </a:r>
            <a:r>
              <a:rPr lang="en-US" sz="1400" dirty="0">
                <a:solidFill>
                  <a:srgbClr val="000000"/>
                </a:solidFill>
                <a:latin typeface="Lucida Console" panose="020B0609040504020204" pitchFamily="49" charset="0"/>
              </a:rPr>
              <a:t>);</a:t>
            </a:r>
            <a:r>
              <a:rPr lang="en-US" sz="1400" dirty="0">
                <a:solidFill>
                  <a:srgbClr val="008000"/>
                </a:solidFill>
                <a:latin typeface="Lucida Console" panose="020B0609040504020204" pitchFamily="49" charset="0"/>
              </a:rPr>
              <a:t> // Defaults to memory_order_relaxed</a:t>
            </a:r>
            <a:br>
              <a:rPr lang="en-US" sz="1400" dirty="0">
                <a:solidFill>
                  <a:srgbClr val="008000"/>
                </a:solidFill>
                <a:latin typeface="Lucida Console" panose="020B0609040504020204" pitchFamily="49" charset="0"/>
              </a:rPr>
            </a:br>
            <a:r>
              <a:rPr lang="en-US" sz="1400" dirty="0">
                <a:solidFill>
                  <a:srgbClr val="000000"/>
                </a:solidFill>
                <a:latin typeface="Lucida Console" panose="020B0609040504020204" pitchFamily="49" charset="0"/>
              </a:rPr>
              <a:t>  </a:t>
            </a:r>
            <a:r>
              <a:rPr lang="en-US" sz="1400" dirty="0">
                <a:solidFill>
                  <a:srgbClr val="795E26"/>
                </a:solidFill>
                <a:latin typeface="Lucida Console" panose="020B0609040504020204" pitchFamily="49" charset="0"/>
              </a:rPr>
              <a:t>atomic</a:t>
            </a:r>
            <a:r>
              <a:rPr lang="en-US" sz="1400" dirty="0">
                <a:solidFill>
                  <a:srgbClr val="000000"/>
                </a:solidFill>
                <a:latin typeface="Lucida Console" panose="020B0609040504020204" pitchFamily="49" charset="0"/>
              </a:rPr>
              <a:t>(b).</a:t>
            </a:r>
            <a:r>
              <a:rPr lang="en-US" sz="1400" dirty="0">
                <a:solidFill>
                  <a:srgbClr val="795E26"/>
                </a:solidFill>
                <a:latin typeface="Lucida Console" panose="020B0609040504020204" pitchFamily="49" charset="0"/>
              </a:rPr>
              <a:t>fetch_add</a:t>
            </a:r>
            <a:r>
              <a:rPr lang="en-US" sz="1400" dirty="0">
                <a:solidFill>
                  <a:srgbClr val="000000"/>
                </a:solidFill>
                <a:latin typeface="Lucida Console" panose="020B0609040504020204" pitchFamily="49" charset="0"/>
              </a:rPr>
              <a:t>(</a:t>
            </a:r>
            <a:r>
              <a:rPr lang="en-US" sz="1400" dirty="0">
                <a:solidFill>
                  <a:srgbClr val="098658"/>
                </a:solidFill>
                <a:latin typeface="Lucida Console" panose="020B0609040504020204" pitchFamily="49" charset="0"/>
              </a:rPr>
              <a:t>1</a:t>
            </a:r>
            <a:r>
              <a:rPr lang="en-US" sz="1400" dirty="0">
                <a:solidFill>
                  <a:srgbClr val="000000"/>
                </a:solidFill>
                <a:latin typeface="Lucida Console" panose="020B0609040504020204" pitchFamily="49" charset="0"/>
              </a:rPr>
              <a:t>);</a:t>
            </a:r>
            <a:r>
              <a:rPr lang="en-US" sz="1400" dirty="0">
                <a:solidFill>
                  <a:srgbClr val="008000"/>
                </a:solidFill>
                <a:latin typeface="Lucida Console" panose="020B0609040504020204" pitchFamily="49" charset="0"/>
              </a:rPr>
              <a:t> // Defaults to memory_order_relaxed</a:t>
            </a:r>
            <a:br>
              <a:rPr lang="en-US" sz="1400" dirty="0">
                <a:solidFill>
                  <a:srgbClr val="008000"/>
                </a:solidFill>
                <a:latin typeface="Lucida Console" panose="020B0609040504020204" pitchFamily="49" charset="0"/>
              </a:rPr>
            </a:br>
            <a:r>
              <a:rPr lang="en-US" sz="1400" dirty="0">
                <a:solidFill>
                  <a:srgbClr val="000000"/>
                </a:solidFill>
                <a:latin typeface="Lucida Console" panose="020B0609040504020204" pitchFamily="49" charset="0"/>
              </a:rPr>
              <a:t>}</a:t>
            </a:r>
            <a:br>
              <a:rPr lang="en-US" sz="1400" dirty="0">
                <a:solidFill>
                  <a:srgbClr val="000000"/>
                </a:solidFill>
                <a:latin typeface="Lucida Console" panose="020B0609040504020204" pitchFamily="49" charset="0"/>
              </a:rPr>
            </a:br>
            <a:endParaRPr lang="en-US" dirty="0"/>
          </a:p>
          <a:p>
            <a:r>
              <a:rPr lang="en-US" dirty="0"/>
              <a:t>Three important differences relative to standard C++:</a:t>
            </a:r>
          </a:p>
          <a:p>
            <a:pPr lvl="1">
              <a:buFontTx/>
              <a:buChar char="–"/>
            </a:pPr>
            <a:r>
              <a:rPr lang="en-US" sz="1400" dirty="0">
                <a:latin typeface="Lucida Console" panose="020B0609040504020204" pitchFamily="49" charset="0"/>
              </a:rPr>
              <a:t>std::atomic</a:t>
            </a:r>
            <a:r>
              <a:rPr lang="en-US" dirty="0"/>
              <a:t> cannot be constructed from a pointer</a:t>
            </a:r>
          </a:p>
          <a:p>
            <a:pPr lvl="1">
              <a:buFontTx/>
              <a:buChar char="–"/>
            </a:pPr>
            <a:r>
              <a:rPr lang="en-US" sz="1400" dirty="0">
                <a:latin typeface="Lucida Console" panose="020B0609040504020204" pitchFamily="49" charset="0"/>
              </a:rPr>
              <a:t>std::atomic</a:t>
            </a:r>
            <a:r>
              <a:rPr lang="en-US" dirty="0"/>
              <a:t> and </a:t>
            </a:r>
            <a:r>
              <a:rPr lang="en-US" sz="1400" dirty="0">
                <a:latin typeface="Lucida Console" panose="020B0609040504020204" pitchFamily="49" charset="0"/>
              </a:rPr>
              <a:t>sycl::atomic</a:t>
            </a:r>
            <a:r>
              <a:rPr lang="en-US" dirty="0"/>
              <a:t> default to different memory orderings</a:t>
            </a:r>
          </a:p>
          <a:p>
            <a:pPr lvl="1">
              <a:buFontTx/>
              <a:buChar char="–"/>
            </a:pPr>
            <a:r>
              <a:rPr lang="en-US" dirty="0"/>
              <a:t>SYCL says nothing about how local memory is ordered with respect to global memory</a:t>
            </a:r>
          </a:p>
        </p:txBody>
      </p:sp>
    </p:spTree>
    <p:extLst>
      <p:ext uri="{BB962C8B-B14F-4D97-AF65-F5344CB8AC3E}">
        <p14:creationId xmlns:p14="http://schemas.microsoft.com/office/powerpoint/2010/main" val="95734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Common Patterns Are Broken</a:t>
            </a:r>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
        <p:nvSpPr>
          <p:cNvPr id="4" name="Text Placeholder 3"/>
          <p:cNvSpPr>
            <a:spLocks noGrp="1"/>
          </p:cNvSpPr>
          <p:nvPr>
            <p:ph type="body" sz="quarter" idx="13"/>
          </p:nvPr>
        </p:nvSpPr>
        <p:spPr/>
        <p:txBody>
          <a:bodyPr>
            <a:normAutofit/>
          </a:bodyPr>
          <a:lstStyle/>
          <a:p>
            <a:r>
              <a:rPr lang="en-US" sz="1400" dirty="0">
                <a:solidFill>
                  <a:srgbClr val="008000"/>
                </a:solidFill>
                <a:latin typeface="Lucida Console" panose="020B0609040504020204" pitchFamily="49" charset="0"/>
              </a:rPr>
              <a:t>// write partial output to global reduction array</a:t>
            </a:r>
            <a:br>
              <a:rPr lang="en-US" sz="1400" dirty="0">
                <a:solidFill>
                  <a:srgbClr val="008000"/>
                </a:solidFill>
                <a:latin typeface="Lucida Console" panose="020B0609040504020204" pitchFamily="49" charset="0"/>
              </a:rPr>
            </a:br>
            <a:r>
              <a:rPr lang="en-US" sz="1400" dirty="0">
                <a:solidFill>
                  <a:srgbClr val="001080"/>
                </a:solidFill>
                <a:latin typeface="Lucida Console" panose="020B0609040504020204" pitchFamily="49" charset="0"/>
              </a:rPr>
              <a:t>reduction</a:t>
            </a:r>
            <a:r>
              <a:rPr lang="en-US" sz="1400" dirty="0">
                <a:solidFill>
                  <a:srgbClr val="000000"/>
                </a:solidFill>
                <a:latin typeface="Lucida Console" panose="020B0609040504020204" pitchFamily="49" charset="0"/>
              </a:rPr>
              <a:t>[</a:t>
            </a:r>
            <a:r>
              <a:rPr lang="en-US" sz="1400" dirty="0">
                <a:solidFill>
                  <a:srgbClr val="001080"/>
                </a:solidFill>
                <a:latin typeface="Lucida Console" panose="020B0609040504020204" pitchFamily="49" charset="0"/>
              </a:rPr>
              <a:t>it</a:t>
            </a:r>
            <a:r>
              <a:rPr lang="en-US" sz="1400" dirty="0">
                <a:solidFill>
                  <a:srgbClr val="000000"/>
                </a:solidFill>
                <a:latin typeface="Lucida Console" panose="020B0609040504020204" pitchFamily="49" charset="0"/>
              </a:rPr>
              <a:t>.</a:t>
            </a:r>
            <a:r>
              <a:rPr lang="en-US" sz="1400" dirty="0">
                <a:solidFill>
                  <a:srgbClr val="795E26"/>
                </a:solidFill>
                <a:latin typeface="Lucida Console" panose="020B0609040504020204" pitchFamily="49" charset="0"/>
              </a:rPr>
              <a:t>get_group_id</a:t>
            </a:r>
            <a:r>
              <a:rPr lang="en-US" sz="1400" dirty="0">
                <a:solidFill>
                  <a:srgbClr val="000000"/>
                </a:solidFill>
                <a:latin typeface="Lucida Console" panose="020B0609040504020204" pitchFamily="49" charset="0"/>
              </a:rPr>
              <a:t>()[</a:t>
            </a:r>
            <a:r>
              <a:rPr lang="en-US" sz="1400" dirty="0">
                <a:solidFill>
                  <a:srgbClr val="098658"/>
                </a:solidFill>
                <a:latin typeface="Lucida Console" panose="020B0609040504020204" pitchFamily="49" charset="0"/>
              </a:rPr>
              <a:t>0</a:t>
            </a:r>
            <a:r>
              <a:rPr lang="en-US" sz="1400" dirty="0">
                <a:solidFill>
                  <a:srgbClr val="000000"/>
                </a:solidFill>
                <a:latin typeface="Lucida Console" panose="020B0609040504020204" pitchFamily="49" charset="0"/>
              </a:rPr>
              <a:t>]] = </a:t>
            </a:r>
            <a:r>
              <a:rPr lang="en-US" sz="1400" dirty="0">
                <a:solidFill>
                  <a:srgbClr val="001080"/>
                </a:solidFill>
                <a:latin typeface="Lucida Console" panose="020B0609040504020204" pitchFamily="49" charset="0"/>
              </a:rPr>
              <a:t>LocalSum</a:t>
            </a:r>
            <a:r>
              <a:rPr lang="en-US" sz="1400" dirty="0">
                <a:solidFill>
                  <a:srgbClr val="000000"/>
                </a:solidFill>
                <a:latin typeface="Lucida Console" panose="020B0609040504020204" pitchFamily="49" charset="0"/>
              </a:rPr>
              <a:t>[</a:t>
            </a:r>
            <a:r>
              <a:rPr lang="en-US" sz="1400" dirty="0">
                <a:solidFill>
                  <a:srgbClr val="098658"/>
                </a:solidFill>
                <a:latin typeface="Lucida Console" panose="020B0609040504020204" pitchFamily="49" charset="0"/>
              </a:rPr>
              <a:t>0</a:t>
            </a:r>
            <a:r>
              <a:rPr lang="en-US" sz="1400" dirty="0">
                <a:solidFill>
                  <a:srgbClr val="000000"/>
                </a:solidFill>
                <a:latin typeface="Lucida Console" panose="020B0609040504020204" pitchFamily="49" charset="0"/>
              </a:rPr>
              <a:t>];</a:t>
            </a:r>
            <a:br>
              <a:rPr lang="en-US" sz="1400" dirty="0">
                <a:solidFill>
                  <a:srgbClr val="000000"/>
                </a:solidFill>
                <a:latin typeface="Lucida Console" panose="020B0609040504020204" pitchFamily="49" charset="0"/>
              </a:rPr>
            </a:br>
            <a:br>
              <a:rPr lang="en-US" sz="1400" dirty="0">
                <a:solidFill>
                  <a:srgbClr val="000000"/>
                </a:solidFill>
                <a:latin typeface="Lucida Console" panose="020B0609040504020204" pitchFamily="49" charset="0"/>
              </a:rPr>
            </a:br>
            <a:r>
              <a:rPr lang="en-US" sz="1400" dirty="0">
                <a:solidFill>
                  <a:srgbClr val="008000"/>
                </a:solidFill>
                <a:latin typeface="Lucida Console" panose="020B0609040504020204" pitchFamily="49" charset="0"/>
              </a:rPr>
              <a:t>// signal completion of write to global array</a:t>
            </a:r>
            <a:br>
              <a:rPr lang="en-US" sz="1400" dirty="0">
                <a:solidFill>
                  <a:srgbClr val="008000"/>
                </a:solidFill>
                <a:latin typeface="Lucida Console" panose="020B0609040504020204" pitchFamily="49" charset="0"/>
              </a:rPr>
            </a:br>
            <a:r>
              <a:rPr lang="en-US" sz="1400" dirty="0">
                <a:solidFill>
                  <a:srgbClr val="0000FF"/>
                </a:solidFill>
                <a:latin typeface="Lucida Console" panose="020B0609040504020204" pitchFamily="49" charset="0"/>
              </a:rPr>
              <a:t>int</a:t>
            </a:r>
            <a:r>
              <a:rPr lang="en-US" sz="1400" dirty="0">
                <a:solidFill>
                  <a:srgbClr val="000000"/>
                </a:solidFill>
                <a:latin typeface="Lucida Console" panose="020B0609040504020204" pitchFamily="49" charset="0"/>
              </a:rPr>
              <a:t> position = </a:t>
            </a:r>
            <a:r>
              <a:rPr lang="en-US" sz="1400" dirty="0">
                <a:solidFill>
                  <a:srgbClr val="795E26"/>
                </a:solidFill>
                <a:latin typeface="Lucida Console" panose="020B0609040504020204" pitchFamily="49" charset="0"/>
              </a:rPr>
              <a:t>atomic</a:t>
            </a:r>
            <a:r>
              <a:rPr lang="en-US" sz="1400" dirty="0">
                <a:solidFill>
                  <a:srgbClr val="000000"/>
                </a:solidFill>
                <a:latin typeface="Lucida Console" panose="020B0609040504020204" pitchFamily="49" charset="0"/>
              </a:rPr>
              <a:t>(ncompleted).</a:t>
            </a:r>
            <a:r>
              <a:rPr lang="en-US" sz="1400" dirty="0">
                <a:solidFill>
                  <a:srgbClr val="795E26"/>
                </a:solidFill>
                <a:latin typeface="Lucida Console" panose="020B0609040504020204" pitchFamily="49" charset="0"/>
              </a:rPr>
              <a:t>fetch_add</a:t>
            </a:r>
            <a:r>
              <a:rPr lang="en-US" sz="1400" dirty="0">
                <a:solidFill>
                  <a:srgbClr val="000000"/>
                </a:solidFill>
                <a:latin typeface="Lucida Console" panose="020B0609040504020204" pitchFamily="49" charset="0"/>
              </a:rPr>
              <a:t>(</a:t>
            </a:r>
            <a:r>
              <a:rPr lang="en-US" sz="1400" dirty="0">
                <a:solidFill>
                  <a:srgbClr val="098658"/>
                </a:solidFill>
                <a:latin typeface="Lucida Console" panose="020B0609040504020204" pitchFamily="49" charset="0"/>
              </a:rPr>
              <a:t>1</a:t>
            </a:r>
            <a:r>
              <a:rPr lang="en-US" sz="1400" dirty="0">
                <a:solidFill>
                  <a:srgbClr val="000000"/>
                </a:solidFill>
                <a:latin typeface="Lucida Console" panose="020B0609040504020204" pitchFamily="49" charset="0"/>
              </a:rPr>
              <a:t>);</a:t>
            </a:r>
            <a:br>
              <a:rPr lang="en-US" sz="1400" dirty="0">
                <a:solidFill>
                  <a:srgbClr val="000000"/>
                </a:solidFill>
                <a:latin typeface="Lucida Console" panose="020B0609040504020204" pitchFamily="49" charset="0"/>
              </a:rPr>
            </a:br>
            <a:br>
              <a:rPr lang="en-US" sz="1400" dirty="0">
                <a:solidFill>
                  <a:srgbClr val="000000"/>
                </a:solidFill>
                <a:latin typeface="Lucida Console" panose="020B0609040504020204" pitchFamily="49" charset="0"/>
              </a:rPr>
            </a:br>
            <a:r>
              <a:rPr lang="en-US" sz="1400" dirty="0">
                <a:solidFill>
                  <a:srgbClr val="008000"/>
                </a:solidFill>
                <a:latin typeface="Lucida Console" panose="020B0609040504020204" pitchFamily="49" charset="0"/>
              </a:rPr>
              <a:t>// if work-group is last to arrive</a:t>
            </a:r>
            <a:br>
              <a:rPr lang="en-US" sz="1400" dirty="0">
                <a:solidFill>
                  <a:srgbClr val="008000"/>
                </a:solidFill>
                <a:latin typeface="Lucida Console" panose="020B0609040504020204" pitchFamily="49" charset="0"/>
              </a:rPr>
            </a:br>
            <a:r>
              <a:rPr lang="en-US" sz="1400" dirty="0">
                <a:solidFill>
                  <a:srgbClr val="AF00DB"/>
                </a:solidFill>
                <a:latin typeface="Lucida Console" panose="020B0609040504020204" pitchFamily="49" charset="0"/>
              </a:rPr>
              <a:t>if</a:t>
            </a:r>
            <a:r>
              <a:rPr lang="en-US" sz="1400" dirty="0">
                <a:solidFill>
                  <a:srgbClr val="000000"/>
                </a:solidFill>
                <a:latin typeface="Lucida Console" panose="020B0609040504020204" pitchFamily="49" charset="0"/>
              </a:rPr>
              <a:t> (position == </a:t>
            </a:r>
            <a:r>
              <a:rPr lang="en-US" sz="1400" dirty="0">
                <a:solidFill>
                  <a:srgbClr val="001080"/>
                </a:solidFill>
                <a:latin typeface="Lucida Console" panose="020B0609040504020204" pitchFamily="49" charset="0"/>
              </a:rPr>
              <a:t>it</a:t>
            </a:r>
            <a:r>
              <a:rPr lang="en-US" sz="1400" dirty="0">
                <a:solidFill>
                  <a:srgbClr val="000000"/>
                </a:solidFill>
                <a:latin typeface="Lucida Console" panose="020B0609040504020204" pitchFamily="49" charset="0"/>
              </a:rPr>
              <a:t>.</a:t>
            </a:r>
            <a:r>
              <a:rPr lang="en-US" sz="1400" dirty="0">
                <a:solidFill>
                  <a:srgbClr val="795E26"/>
                </a:solidFill>
                <a:latin typeface="Lucida Console" panose="020B0609040504020204" pitchFamily="49" charset="0"/>
              </a:rPr>
              <a:t>get_group_range</a:t>
            </a:r>
            <a:r>
              <a:rPr lang="en-US" sz="1400" dirty="0">
                <a:solidFill>
                  <a:srgbClr val="000000"/>
                </a:solidFill>
                <a:latin typeface="Lucida Console" panose="020B0609040504020204" pitchFamily="49" charset="0"/>
              </a:rPr>
              <a:t>()[</a:t>
            </a:r>
            <a:r>
              <a:rPr lang="en-US" sz="1400" dirty="0">
                <a:solidFill>
                  <a:srgbClr val="098658"/>
                </a:solidFill>
                <a:latin typeface="Lucida Console" panose="020B0609040504020204" pitchFamily="49" charset="0"/>
              </a:rPr>
              <a:t>0</a:t>
            </a:r>
            <a:r>
              <a:rPr lang="en-US" sz="1400" dirty="0">
                <a:solidFill>
                  <a:srgbClr val="000000"/>
                </a:solidFill>
                <a:latin typeface="Lucida Console" panose="020B0609040504020204" pitchFamily="49" charset="0"/>
              </a:rPr>
              <a:t>] - </a:t>
            </a:r>
            <a:r>
              <a:rPr lang="en-US" sz="1400" dirty="0">
                <a:solidFill>
                  <a:srgbClr val="098658"/>
                </a:solidFill>
                <a:latin typeface="Lucida Console" panose="020B0609040504020204" pitchFamily="49" charset="0"/>
              </a:rPr>
              <a:t>1</a:t>
            </a:r>
            <a:r>
              <a:rPr lang="en-US" sz="1400" dirty="0">
                <a:solidFill>
                  <a:srgbClr val="000000"/>
                </a:solidFill>
                <a:latin typeface="Lucida Console" panose="020B0609040504020204" pitchFamily="49" charset="0"/>
              </a:rPr>
              <a:t>) {</a:t>
            </a:r>
            <a:br>
              <a:rPr lang="en-US" sz="1400" dirty="0">
                <a:solidFill>
                  <a:srgbClr val="000000"/>
                </a:solidFill>
                <a:latin typeface="Lucida Console" panose="020B0609040504020204" pitchFamily="49" charset="0"/>
              </a:rPr>
            </a:br>
            <a:r>
              <a:rPr lang="en-US" sz="1400" dirty="0">
                <a:solidFill>
                  <a:srgbClr val="008000"/>
                </a:solidFill>
                <a:latin typeface="Lucida Console" panose="020B0609040504020204" pitchFamily="49" charset="0"/>
              </a:rPr>
              <a:t>  // finish reduction</a:t>
            </a:r>
            <a:br>
              <a:rPr lang="en-US" sz="1400" dirty="0">
                <a:solidFill>
                  <a:srgbClr val="008000"/>
                </a:solidFill>
                <a:latin typeface="Lucida Console" panose="020B0609040504020204" pitchFamily="49" charset="0"/>
              </a:rPr>
            </a:br>
            <a:r>
              <a:rPr lang="en-US" sz="1400" dirty="0">
                <a:solidFill>
                  <a:srgbClr val="000000"/>
                </a:solidFill>
                <a:latin typeface="Lucida Console" panose="020B0609040504020204" pitchFamily="49" charset="0"/>
              </a:rPr>
              <a:t>}</a:t>
            </a:r>
            <a:br>
              <a:rPr lang="en-US" sz="1400" dirty="0">
                <a:solidFill>
                  <a:srgbClr val="000000"/>
                </a:solidFill>
                <a:latin typeface="Lucida Console" panose="020B0609040504020204" pitchFamily="49" charset="0"/>
              </a:rPr>
            </a:br>
            <a:endParaRPr lang="en-US" sz="1400" dirty="0">
              <a:latin typeface="Lucida Console" panose="020B0609040504020204" pitchFamily="49" charset="0"/>
            </a:endParaRPr>
          </a:p>
          <a:p>
            <a:r>
              <a:rPr lang="en-US" dirty="0"/>
              <a:t>Code like this is not guaranteed to work according to SYCL 1.2.1</a:t>
            </a:r>
          </a:p>
          <a:p>
            <a:r>
              <a:rPr lang="en-US" dirty="0"/>
              <a:t>Completion of atomic operation does not imply visibility of preceding writes</a:t>
            </a:r>
          </a:p>
        </p:txBody>
      </p:sp>
    </p:spTree>
    <p:extLst>
      <p:ext uri="{BB962C8B-B14F-4D97-AF65-F5344CB8AC3E}">
        <p14:creationId xmlns:p14="http://schemas.microsoft.com/office/powerpoint/2010/main" val="190210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Code After Alignment with C++ </a:t>
            </a:r>
          </a:p>
        </p:txBody>
      </p:sp>
      <p:sp>
        <p:nvSpPr>
          <p:cNvPr id="3" name="Slide Number Placeholder 2"/>
          <p:cNvSpPr>
            <a:spLocks noGrp="1"/>
          </p:cNvSpPr>
          <p:nvPr>
            <p:ph type="sldNum" sz="quarter" idx="12"/>
          </p:nvPr>
        </p:nvSpPr>
        <p:spPr/>
        <p:txBody>
          <a:bodyPr/>
          <a:lstStyle/>
          <a:p>
            <a:fld id="{EE2556C5-CE8C-6547-B838-EA80C61A4AF7}" type="slidenum">
              <a:rPr lang="en-US" smtClean="0"/>
              <a:pPr/>
              <a:t>5</a:t>
            </a:fld>
            <a:endParaRPr lang="en-US" dirty="0"/>
          </a:p>
        </p:txBody>
      </p:sp>
      <p:sp>
        <p:nvSpPr>
          <p:cNvPr id="4" name="Text Placeholder 3"/>
          <p:cNvSpPr>
            <a:spLocks noGrp="1"/>
          </p:cNvSpPr>
          <p:nvPr>
            <p:ph type="body" sz="quarter" idx="13"/>
          </p:nvPr>
        </p:nvSpPr>
        <p:spPr/>
        <p:txBody>
          <a:bodyPr>
            <a:normAutofit fontScale="85000" lnSpcReduction="20000"/>
          </a:bodyPr>
          <a:lstStyle/>
          <a:p>
            <a:r>
              <a:rPr lang="en-US" sz="1300" dirty="0">
                <a:solidFill>
                  <a:srgbClr val="0000FF"/>
                </a:solidFill>
                <a:latin typeface="Lucida Console" panose="020B0609040504020204" pitchFamily="49" charset="0"/>
              </a:rPr>
              <a:t>namespace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sycl</a:t>
            </a:r>
            <a:r>
              <a:rPr lang="en-US" sz="1300" dirty="0">
                <a:solidFill>
                  <a:srgbClr val="000000"/>
                </a:solidFill>
                <a:latin typeface="Lucida Console" panose="020B0609040504020204" pitchFamily="49" charset="0"/>
              </a:rPr>
              <a:t> {</a:t>
            </a:r>
            <a:br>
              <a:rPr lang="en-US" sz="1300" dirty="0">
                <a:solidFill>
                  <a:srgbClr val="000000"/>
                </a:solidFill>
                <a:latin typeface="Lucida Console" panose="020B0609040504020204" pitchFamily="49" charset="0"/>
              </a:rPr>
            </a:br>
            <a:r>
              <a:rPr lang="en-US" sz="1300" dirty="0">
                <a:solidFill>
                  <a:srgbClr val="0000FF"/>
                </a:solidFill>
                <a:latin typeface="Lucida Console" panose="020B0609040504020204" pitchFamily="49" charset="0"/>
              </a:rPr>
              <a:t>namespace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intel</a:t>
            </a:r>
            <a:r>
              <a:rPr lang="en-US" sz="1300" dirty="0">
                <a:solidFill>
                  <a:srgbClr val="000000"/>
                </a:solidFill>
                <a:latin typeface="Lucida Console" panose="020B0609040504020204" pitchFamily="49" charset="0"/>
              </a:rPr>
              <a:t> {</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
            </a:r>
            <a:r>
              <a:rPr lang="en-US" sz="1300" dirty="0">
                <a:solidFill>
                  <a:srgbClr val="0000FF"/>
                </a:solidFill>
                <a:latin typeface="Lucida Console" panose="020B0609040504020204" pitchFamily="49" charset="0"/>
              </a:rPr>
              <a:t>template</a:t>
            </a:r>
            <a:r>
              <a:rPr lang="en-US" sz="1300" dirty="0">
                <a:solidFill>
                  <a:srgbClr val="000000"/>
                </a:solidFill>
                <a:latin typeface="Lucida Console" panose="020B0609040504020204" pitchFamily="49" charset="0"/>
              </a:rPr>
              <a:t> &lt;</a:t>
            </a:r>
            <a:r>
              <a:rPr lang="en-US" sz="1300" dirty="0">
                <a:solidFill>
                  <a:srgbClr val="0000FF"/>
                </a:solidFill>
                <a:latin typeface="Lucida Console" panose="020B0609040504020204" pitchFamily="49" charset="0"/>
              </a:rPr>
              <a:t>typename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T</a:t>
            </a:r>
            <a:r>
              <a:rPr lang="en-US" sz="1300" dirty="0">
                <a:solidFill>
                  <a:srgbClr val="000000"/>
                </a:solidFill>
                <a:latin typeface="Lucida Console" panose="020B0609040504020204" pitchFamily="49" charset="0"/>
              </a:rPr>
              <a:t>, </a:t>
            </a:r>
            <a:r>
              <a:rPr lang="en-US" sz="1300" dirty="0">
                <a:solidFill>
                  <a:srgbClr val="0000FF"/>
                </a:solidFill>
                <a:latin typeface="Lucida Console" panose="020B0609040504020204" pitchFamily="49" charset="0"/>
              </a:rPr>
              <a:t>memory_order</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DefaultOrder</a:t>
            </a: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
            </a:r>
            <a:r>
              <a:rPr lang="en-US" sz="1300" dirty="0">
                <a:solidFill>
                  <a:srgbClr val="0000FF"/>
                </a:solidFill>
                <a:latin typeface="Lucida Console" panose="020B0609040504020204" pitchFamily="49" charset="0"/>
              </a:rPr>
              <a:t>memory_scope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DefaultScope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access</a:t>
            </a:r>
            <a:r>
              <a:rPr lang="en-US" sz="1300" dirty="0">
                <a:solidFill>
                  <a:srgbClr val="000000"/>
                </a:solidFill>
                <a:latin typeface="Lucida Console" panose="020B0609040504020204" pitchFamily="49" charset="0"/>
              </a:rPr>
              <a:t>::</a:t>
            </a:r>
            <a:r>
              <a:rPr lang="en-US" sz="1300" dirty="0">
                <a:solidFill>
                  <a:srgbClr val="0000FF"/>
                </a:solidFill>
                <a:latin typeface="Lucida Console" panose="020B0609040504020204" pitchFamily="49" charset="0"/>
              </a:rPr>
              <a:t>address_space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Space</a:t>
            </a:r>
            <a:r>
              <a:rPr lang="en-US" sz="1300" dirty="0">
                <a:solidFill>
                  <a:srgbClr val="000000"/>
                </a:solidFill>
                <a:latin typeface="Lucida Console" panose="020B0609040504020204" pitchFamily="49" charset="0"/>
              </a:rPr>
              <a:t>&gt;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
            </a:r>
            <a:r>
              <a:rPr lang="en-US" sz="1300" dirty="0">
                <a:solidFill>
                  <a:srgbClr val="0000FF"/>
                </a:solidFill>
                <a:latin typeface="Lucida Console" panose="020B0609040504020204" pitchFamily="49" charset="0"/>
              </a:rPr>
              <a:t>struct</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atomic_ref</a:t>
            </a: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br>
              <a:rPr lang="en-US" sz="1300" dirty="0">
                <a:solidFill>
                  <a:srgbClr val="000000"/>
                </a:solidFill>
                <a:latin typeface="Lucida Console" panose="020B0609040504020204" pitchFamily="49" charset="0"/>
              </a:rPr>
            </a:br>
            <a:r>
              <a:rPr lang="en-US" sz="1300" dirty="0">
                <a:solidFill>
                  <a:srgbClr val="0000FF"/>
                </a:solidFill>
                <a:latin typeface="Lucida Console" panose="020B0609040504020204" pitchFamily="49" charset="0"/>
              </a:rPr>
              <a:t>template</a:t>
            </a:r>
            <a:r>
              <a:rPr lang="en-US" sz="1300" dirty="0">
                <a:solidFill>
                  <a:srgbClr val="000000"/>
                </a:solidFill>
                <a:latin typeface="Lucida Console" panose="020B0609040504020204" pitchFamily="49" charset="0"/>
              </a:rPr>
              <a:t> &lt;</a:t>
            </a:r>
            <a:r>
              <a:rPr lang="en-US" sz="1300" dirty="0">
                <a:solidFill>
                  <a:srgbClr val="0000FF"/>
                </a:solidFill>
                <a:latin typeface="Lucida Console" panose="020B0609040504020204" pitchFamily="49" charset="0"/>
              </a:rPr>
              <a:t>typename</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T</a:t>
            </a:r>
            <a:r>
              <a:rPr lang="en-US" sz="1300" dirty="0">
                <a:solidFill>
                  <a:srgbClr val="000000"/>
                </a:solidFill>
                <a:latin typeface="Lucida Console" panose="020B0609040504020204" pitchFamily="49" charset="0"/>
              </a:rPr>
              <a:t>&gt;</a:t>
            </a:r>
            <a:br>
              <a:rPr lang="en-US" sz="1300" dirty="0">
                <a:solidFill>
                  <a:srgbClr val="000000"/>
                </a:solidFill>
                <a:latin typeface="Lucida Console" panose="020B0609040504020204" pitchFamily="49" charset="0"/>
              </a:rPr>
            </a:br>
            <a:r>
              <a:rPr lang="en-US" sz="1300" dirty="0">
                <a:solidFill>
                  <a:srgbClr val="0000FF"/>
                </a:solidFill>
                <a:latin typeface="Lucida Console" panose="020B0609040504020204" pitchFamily="49" charset="0"/>
              </a:rPr>
              <a:t>void</a:t>
            </a:r>
            <a:r>
              <a:rPr lang="en-US" sz="1300" dirty="0">
                <a:solidFill>
                  <a:srgbClr val="000000"/>
                </a:solidFill>
                <a:latin typeface="Lucida Console" panose="020B0609040504020204" pitchFamily="49" charset="0"/>
              </a:rPr>
              <a:t> </a:t>
            </a:r>
            <a:r>
              <a:rPr lang="en-US" sz="1300" dirty="0">
                <a:solidFill>
                  <a:srgbClr val="795E26"/>
                </a:solidFill>
                <a:latin typeface="Lucida Console" panose="020B0609040504020204" pitchFamily="49" charset="0"/>
              </a:rPr>
              <a:t>foo</a:t>
            </a:r>
            <a:r>
              <a:rPr lang="en-US" sz="1300" dirty="0">
                <a:solidFill>
                  <a:srgbClr val="000000"/>
                </a:solidFill>
                <a:latin typeface="Lucida Console" panose="020B0609040504020204" pitchFamily="49" charset="0"/>
              </a:rPr>
              <a:t>(</a:t>
            </a:r>
            <a:r>
              <a:rPr lang="en-US" sz="1300" dirty="0">
                <a:solidFill>
                  <a:srgbClr val="267F99"/>
                </a:solidFill>
                <a:latin typeface="Lucida Console" panose="020B0609040504020204" pitchFamily="49" charset="0"/>
              </a:rPr>
              <a:t>global_ptr</a:t>
            </a:r>
            <a:r>
              <a:rPr lang="en-US" sz="1300" dirty="0">
                <a:solidFill>
                  <a:srgbClr val="000000"/>
                </a:solidFill>
                <a:latin typeface="Lucida Console" panose="020B0609040504020204" pitchFamily="49" charset="0"/>
              </a:rPr>
              <a:t>&lt;</a:t>
            </a:r>
            <a:r>
              <a:rPr lang="en-US" sz="1300" dirty="0">
                <a:solidFill>
                  <a:srgbClr val="267F99"/>
                </a:solidFill>
                <a:latin typeface="Lucida Console" panose="020B0609040504020204" pitchFamily="49" charset="0"/>
              </a:rPr>
              <a:t>T</a:t>
            </a:r>
            <a:r>
              <a:rPr lang="en-US" sz="1300" dirty="0">
                <a:solidFill>
                  <a:srgbClr val="000000"/>
                </a:solidFill>
                <a:latin typeface="Lucida Console" panose="020B0609040504020204" pitchFamily="49" charset="0"/>
              </a:rPr>
              <a:t>&gt;</a:t>
            </a:r>
            <a:r>
              <a:rPr lang="en-US" sz="1300" dirty="0">
                <a:solidFill>
                  <a:srgbClr val="0000FF"/>
                </a:solidFill>
                <a:latin typeface="Lucida Console" panose="020B0609040504020204" pitchFamily="49" charset="0"/>
              </a:rPr>
              <a:t>*</a:t>
            </a:r>
            <a:r>
              <a:rPr lang="en-US" sz="1300" dirty="0">
                <a:solidFill>
                  <a:srgbClr val="000000"/>
                </a:solidFill>
                <a:latin typeface="Lucida Console" panose="020B0609040504020204" pitchFamily="49" charset="0"/>
              </a:rPr>
              <a:t> </a:t>
            </a:r>
            <a:r>
              <a:rPr lang="en-US" sz="1300" dirty="0">
                <a:solidFill>
                  <a:srgbClr val="001080"/>
                </a:solidFill>
                <a:latin typeface="Lucida Console" panose="020B0609040504020204" pitchFamily="49" charset="0"/>
              </a:rPr>
              <a:t>a</a:t>
            </a: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local_ptr</a:t>
            </a:r>
            <a:r>
              <a:rPr lang="en-US" sz="1300" dirty="0">
                <a:solidFill>
                  <a:srgbClr val="000000"/>
                </a:solidFill>
                <a:latin typeface="Lucida Console" panose="020B0609040504020204" pitchFamily="49" charset="0"/>
              </a:rPr>
              <a:t>&lt;</a:t>
            </a:r>
            <a:r>
              <a:rPr lang="en-US" sz="1300" dirty="0">
                <a:solidFill>
                  <a:srgbClr val="267F99"/>
                </a:solidFill>
                <a:latin typeface="Lucida Console" panose="020B0609040504020204" pitchFamily="49" charset="0"/>
              </a:rPr>
              <a:t>T</a:t>
            </a:r>
            <a:r>
              <a:rPr lang="en-US" sz="1300" dirty="0">
                <a:solidFill>
                  <a:srgbClr val="000000"/>
                </a:solidFill>
                <a:latin typeface="Lucida Console" panose="020B0609040504020204" pitchFamily="49" charset="0"/>
              </a:rPr>
              <a:t>&gt;</a:t>
            </a:r>
            <a:r>
              <a:rPr lang="en-US" sz="1300" dirty="0">
                <a:solidFill>
                  <a:srgbClr val="0000FF"/>
                </a:solidFill>
                <a:latin typeface="Lucida Console" panose="020B0609040504020204" pitchFamily="49" charset="0"/>
              </a:rPr>
              <a:t>*</a:t>
            </a:r>
            <a:r>
              <a:rPr lang="en-US" sz="1300" dirty="0">
                <a:solidFill>
                  <a:srgbClr val="000000"/>
                </a:solidFill>
                <a:latin typeface="Lucida Console" panose="020B0609040504020204" pitchFamily="49" charset="0"/>
              </a:rPr>
              <a:t> </a:t>
            </a:r>
            <a:r>
              <a:rPr lang="en-US" sz="1300" dirty="0">
                <a:solidFill>
                  <a:srgbClr val="001080"/>
                </a:solidFill>
                <a:latin typeface="Lucida Console" panose="020B0609040504020204" pitchFamily="49" charset="0"/>
              </a:rPr>
              <a:t>b</a:t>
            </a:r>
            <a:r>
              <a:rPr lang="en-US" sz="1300" dirty="0">
                <a:solidFill>
                  <a:srgbClr val="000000"/>
                </a:solidFill>
                <a:latin typeface="Lucida Console" panose="020B0609040504020204" pitchFamily="49" charset="0"/>
              </a:rPr>
              <a:t>) {</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atomic_ref&lt;T, </a:t>
            </a:r>
            <a:r>
              <a:rPr lang="en-US" sz="1300" dirty="0">
                <a:solidFill>
                  <a:srgbClr val="267F99"/>
                </a:solidFill>
                <a:latin typeface="Lucida Console" panose="020B0609040504020204" pitchFamily="49" charset="0"/>
              </a:rPr>
              <a:t>memory_order</a:t>
            </a:r>
            <a:r>
              <a:rPr lang="en-US" sz="1300" dirty="0">
                <a:solidFill>
                  <a:srgbClr val="000000"/>
                </a:solidFill>
                <a:latin typeface="Lucida Console" panose="020B0609040504020204" pitchFamily="49" charset="0"/>
              </a:rPr>
              <a:t>::seq_cst, </a:t>
            </a:r>
            <a:r>
              <a:rPr lang="en-US" sz="1300" dirty="0">
                <a:solidFill>
                  <a:srgbClr val="267F99"/>
                </a:solidFill>
                <a:latin typeface="Lucida Console" panose="020B0609040504020204" pitchFamily="49" charset="0"/>
              </a:rPr>
              <a:t>memory_scope</a:t>
            </a:r>
            <a:r>
              <a:rPr lang="en-US" sz="1300" dirty="0">
                <a:solidFill>
                  <a:srgbClr val="000000"/>
                </a:solidFill>
                <a:latin typeface="Lucida Console" panose="020B0609040504020204" pitchFamily="49" charset="0"/>
              </a:rPr>
              <a:t>::</a:t>
            </a:r>
            <a:r>
              <a:rPr lang="en-US" sz="1300" dirty="0">
                <a:solidFill>
                  <a:schemeClr val="tx1"/>
                </a:solidFill>
                <a:latin typeface="Lucida Console" panose="020B0609040504020204" pitchFamily="49" charset="0"/>
              </a:rPr>
              <a:t>device</a:t>
            </a:r>
            <a:r>
              <a:rPr lang="en-US" sz="1300" dirty="0">
                <a:solidFill>
                  <a:srgbClr val="000000"/>
                </a:solidFill>
                <a:latin typeface="Lucida Console" panose="020B0609040504020204" pitchFamily="49" charset="0"/>
              </a:rPr>
              <a:t>,                     </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access</a:t>
            </a:r>
            <a:r>
              <a:rPr lang="en-US" sz="1300" dirty="0">
                <a:solidFill>
                  <a:srgbClr val="000000"/>
                </a:solidFill>
                <a:latin typeface="Lucida Console" panose="020B0609040504020204" pitchFamily="49" charset="0"/>
              </a:rPr>
              <a:t>::</a:t>
            </a:r>
            <a:r>
              <a:rPr lang="en-US" sz="1300" dirty="0">
                <a:solidFill>
                  <a:srgbClr val="267F99"/>
                </a:solidFill>
                <a:latin typeface="Lucida Console" panose="020B0609040504020204" pitchFamily="49" charset="0"/>
              </a:rPr>
              <a:t>address_space</a:t>
            </a:r>
            <a:r>
              <a:rPr lang="en-US" sz="1300" dirty="0">
                <a:solidFill>
                  <a:srgbClr val="000000"/>
                </a:solidFill>
                <a:latin typeface="Lucida Console" panose="020B0609040504020204" pitchFamily="49" charset="0"/>
              </a:rPr>
              <a:t>::global_space&gt;(*a).</a:t>
            </a:r>
            <a:r>
              <a:rPr lang="en-US" sz="1300" dirty="0">
                <a:solidFill>
                  <a:srgbClr val="795E26"/>
                </a:solidFill>
                <a:latin typeface="Lucida Console" panose="020B0609040504020204" pitchFamily="49" charset="0"/>
              </a:rPr>
              <a:t>fetch_add</a:t>
            </a:r>
            <a:r>
              <a:rPr lang="en-US" sz="1300" dirty="0">
                <a:solidFill>
                  <a:srgbClr val="000000"/>
                </a:solidFill>
                <a:latin typeface="Lucida Console" panose="020B0609040504020204" pitchFamily="49" charset="0"/>
              </a:rPr>
              <a:t>(</a:t>
            </a:r>
            <a:r>
              <a:rPr lang="en-US" sz="1300" dirty="0">
                <a:solidFill>
                  <a:srgbClr val="098658"/>
                </a:solidFill>
                <a:latin typeface="Lucida Console" panose="020B0609040504020204" pitchFamily="49" charset="0"/>
              </a:rPr>
              <a:t>1</a:t>
            </a: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atomic_ref&lt;T, </a:t>
            </a:r>
            <a:r>
              <a:rPr lang="en-US" sz="1300" dirty="0">
                <a:solidFill>
                  <a:srgbClr val="267F99"/>
                </a:solidFill>
                <a:latin typeface="Lucida Console" panose="020B0609040504020204" pitchFamily="49" charset="0"/>
              </a:rPr>
              <a:t>memory_order</a:t>
            </a:r>
            <a:r>
              <a:rPr lang="en-US" sz="1300" dirty="0">
                <a:solidFill>
                  <a:srgbClr val="000000"/>
                </a:solidFill>
                <a:latin typeface="Lucida Console" panose="020B0609040504020204" pitchFamily="49" charset="0"/>
              </a:rPr>
              <a:t>::seq_cst, </a:t>
            </a:r>
            <a:r>
              <a:rPr lang="en-US" sz="1300" dirty="0">
                <a:solidFill>
                  <a:srgbClr val="267F99"/>
                </a:solidFill>
                <a:latin typeface="Lucida Console" panose="020B0609040504020204" pitchFamily="49" charset="0"/>
              </a:rPr>
              <a:t>memory_scope</a:t>
            </a:r>
            <a:r>
              <a:rPr lang="en-US" sz="1300" dirty="0">
                <a:solidFill>
                  <a:srgbClr val="000000"/>
                </a:solidFill>
                <a:latin typeface="Lucida Console" panose="020B0609040504020204" pitchFamily="49" charset="0"/>
              </a:rPr>
              <a:t>::</a:t>
            </a:r>
            <a:r>
              <a:rPr lang="en-US" sz="1300" dirty="0">
                <a:solidFill>
                  <a:schemeClr val="tx1"/>
                </a:solidFill>
                <a:latin typeface="Lucida Console" panose="020B0609040504020204" pitchFamily="49" charset="0"/>
              </a:rPr>
              <a:t>device</a:t>
            </a: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             </a:t>
            </a:r>
            <a:r>
              <a:rPr lang="en-US" sz="1300" dirty="0">
                <a:solidFill>
                  <a:srgbClr val="267F99"/>
                </a:solidFill>
                <a:latin typeface="Lucida Console" panose="020B0609040504020204" pitchFamily="49" charset="0"/>
              </a:rPr>
              <a:t>access</a:t>
            </a:r>
            <a:r>
              <a:rPr lang="en-US" sz="1300" dirty="0">
                <a:solidFill>
                  <a:srgbClr val="000000"/>
                </a:solidFill>
                <a:latin typeface="Lucida Console" panose="020B0609040504020204" pitchFamily="49" charset="0"/>
              </a:rPr>
              <a:t>::</a:t>
            </a:r>
            <a:r>
              <a:rPr lang="en-US" sz="1300" dirty="0">
                <a:solidFill>
                  <a:srgbClr val="267F99"/>
                </a:solidFill>
                <a:latin typeface="Lucida Console" panose="020B0609040504020204" pitchFamily="49" charset="0"/>
              </a:rPr>
              <a:t>address_space</a:t>
            </a:r>
            <a:r>
              <a:rPr lang="en-US" sz="1300" dirty="0">
                <a:solidFill>
                  <a:srgbClr val="000000"/>
                </a:solidFill>
                <a:latin typeface="Lucida Console" panose="020B0609040504020204" pitchFamily="49" charset="0"/>
              </a:rPr>
              <a:t>::local_space&gt;(*b).</a:t>
            </a:r>
            <a:r>
              <a:rPr lang="en-US" sz="1300" dirty="0">
                <a:solidFill>
                  <a:srgbClr val="795E26"/>
                </a:solidFill>
                <a:latin typeface="Lucida Console" panose="020B0609040504020204" pitchFamily="49" charset="0"/>
              </a:rPr>
              <a:t>fetch_add</a:t>
            </a:r>
            <a:r>
              <a:rPr lang="en-US" sz="1300" dirty="0">
                <a:solidFill>
                  <a:srgbClr val="000000"/>
                </a:solidFill>
                <a:latin typeface="Lucida Console" panose="020B0609040504020204" pitchFamily="49" charset="0"/>
              </a:rPr>
              <a:t>(</a:t>
            </a:r>
            <a:r>
              <a:rPr lang="en-US" sz="1300" dirty="0">
                <a:solidFill>
                  <a:srgbClr val="098658"/>
                </a:solidFill>
                <a:latin typeface="Lucida Console" panose="020B0609040504020204" pitchFamily="49" charset="0"/>
              </a:rPr>
              <a:t>1</a:t>
            </a: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r>
              <a:rPr lang="en-US" sz="1300" dirty="0">
                <a:solidFill>
                  <a:srgbClr val="000000"/>
                </a:solidFill>
                <a:latin typeface="Lucida Console" panose="020B0609040504020204" pitchFamily="49" charset="0"/>
              </a:rPr>
              <a:t>}</a:t>
            </a:r>
            <a:br>
              <a:rPr lang="en-US" sz="1300" dirty="0">
                <a:solidFill>
                  <a:srgbClr val="000000"/>
                </a:solidFill>
                <a:latin typeface="Lucida Console" panose="020B0609040504020204" pitchFamily="49" charset="0"/>
              </a:rPr>
            </a:br>
            <a:endParaRPr lang="en-US" sz="300" dirty="0"/>
          </a:p>
          <a:p>
            <a:r>
              <a:rPr lang="en-US" dirty="0"/>
              <a:t>Three changes:</a:t>
            </a:r>
          </a:p>
          <a:p>
            <a:pPr lvl="1">
              <a:buFontTx/>
              <a:buChar char="–"/>
            </a:pPr>
            <a:r>
              <a:rPr lang="en-US" sz="1400" dirty="0">
                <a:latin typeface="Lucida Console" panose="020B0609040504020204" pitchFamily="49" charset="0"/>
              </a:rPr>
              <a:t>std::atomic_ref</a:t>
            </a:r>
            <a:r>
              <a:rPr lang="en-US" dirty="0"/>
              <a:t> and </a:t>
            </a:r>
            <a:r>
              <a:rPr lang="en-US" sz="1400" dirty="0">
                <a:solidFill>
                  <a:schemeClr val="accent1"/>
                </a:solidFill>
                <a:latin typeface="Lucida Console" panose="020B0609040504020204" pitchFamily="49" charset="0"/>
              </a:rPr>
              <a:t>sycl::intel::atomic_ref</a:t>
            </a:r>
            <a:r>
              <a:rPr lang="en-US" dirty="0"/>
              <a:t> can be constructed from reference</a:t>
            </a:r>
          </a:p>
          <a:p>
            <a:pPr lvl="1">
              <a:buFontTx/>
              <a:buChar char="–"/>
            </a:pPr>
            <a:r>
              <a:rPr lang="en-US" sz="1400" dirty="0">
                <a:latin typeface="Lucida Console" panose="020B0609040504020204" pitchFamily="49" charset="0"/>
              </a:rPr>
              <a:t>std::atomic_ref</a:t>
            </a:r>
            <a:r>
              <a:rPr lang="en-US" dirty="0"/>
              <a:t> and </a:t>
            </a:r>
            <a:r>
              <a:rPr lang="en-US" sz="1400" dirty="0" err="1">
                <a:latin typeface="Lucida Console" panose="020B0609040504020204" pitchFamily="49" charset="0"/>
              </a:rPr>
              <a:t>sycl</a:t>
            </a:r>
            <a:r>
              <a:rPr lang="en-US" sz="1400">
                <a:latin typeface="Lucida Console" panose="020B0609040504020204" pitchFamily="49" charset="0"/>
              </a:rPr>
              <a:t>::intel::atomic</a:t>
            </a:r>
            <a:r>
              <a:rPr lang="en-US" sz="1400" dirty="0">
                <a:latin typeface="Lucida Console" panose="020B0609040504020204" pitchFamily="49" charset="0"/>
              </a:rPr>
              <a:t>_ref</a:t>
            </a:r>
            <a:r>
              <a:rPr lang="en-US" dirty="0"/>
              <a:t> support </a:t>
            </a:r>
            <a:r>
              <a:rPr lang="en-US" dirty="0">
                <a:solidFill>
                  <a:schemeClr val="accent1"/>
                </a:solidFill>
              </a:rPr>
              <a:t>all standard memory orders</a:t>
            </a:r>
          </a:p>
          <a:p>
            <a:pPr lvl="1">
              <a:buFontTx/>
              <a:buChar char="–"/>
            </a:pPr>
            <a:r>
              <a:rPr lang="en-US" dirty="0"/>
              <a:t>a must always be updated before b ⇒ a single </a:t>
            </a:r>
            <a:r>
              <a:rPr lang="en-US" i="1" dirty="0"/>
              <a:t>happens-before</a:t>
            </a:r>
            <a:r>
              <a:rPr lang="en-US" dirty="0"/>
              <a:t> for </a:t>
            </a:r>
            <a:r>
              <a:rPr lang="en-US" dirty="0">
                <a:solidFill>
                  <a:schemeClr val="accent1"/>
                </a:solidFill>
              </a:rPr>
              <a:t>all address spaces</a:t>
            </a:r>
          </a:p>
        </p:txBody>
      </p:sp>
    </p:spTree>
    <p:extLst>
      <p:ext uri="{BB962C8B-B14F-4D97-AF65-F5344CB8AC3E}">
        <p14:creationId xmlns:p14="http://schemas.microsoft.com/office/powerpoint/2010/main" val="96577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Lucida Console" panose="020B0609040504020204" pitchFamily="49" charset="0"/>
              </a:rPr>
              <a:t>sycl::atomic</a:t>
            </a:r>
            <a:r>
              <a:rPr lang="en-US" dirty="0"/>
              <a:t> =&gt; </a:t>
            </a:r>
            <a:r>
              <a:rPr lang="en-US" sz="2400" dirty="0">
                <a:latin typeface="Lucida Console" panose="020B0609040504020204" pitchFamily="49" charset="0"/>
              </a:rPr>
              <a:t>intel::atomic_ref</a:t>
            </a:r>
            <a:endParaRPr lang="en-US" dirty="0">
              <a:latin typeface="Lucida Console" panose="020B0609040504020204" pitchFamily="49" charset="0"/>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6</a:t>
            </a:fld>
            <a:endParaRPr lang="en-US" dirty="0"/>
          </a:p>
        </p:txBody>
      </p:sp>
      <p:sp>
        <p:nvSpPr>
          <p:cNvPr id="4" name="Text Placeholder 3"/>
          <p:cNvSpPr>
            <a:spLocks noGrp="1"/>
          </p:cNvSpPr>
          <p:nvPr>
            <p:ph type="body" sz="quarter" idx="13"/>
          </p:nvPr>
        </p:nvSpPr>
        <p:spPr/>
        <p:txBody>
          <a:bodyPr>
            <a:normAutofit/>
          </a:bodyPr>
          <a:lstStyle/>
          <a:p>
            <a:r>
              <a:rPr lang="en-US" dirty="0"/>
              <a:t>Deprecate </a:t>
            </a:r>
            <a:r>
              <a:rPr lang="en-US" sz="1700" dirty="0">
                <a:latin typeface="Lucida Console" panose="020B0609040504020204" pitchFamily="49" charset="0"/>
              </a:rPr>
              <a:t>cl::sycl::atomic</a:t>
            </a:r>
            <a:r>
              <a:rPr lang="en-US" sz="1700" dirty="0"/>
              <a:t> </a:t>
            </a:r>
            <a:r>
              <a:rPr lang="en-US" dirty="0"/>
              <a:t>and replace it with </a:t>
            </a:r>
            <a:r>
              <a:rPr lang="en-US" sz="1700" dirty="0">
                <a:latin typeface="Lucida Console" panose="020B0609040504020204" pitchFamily="49" charset="0"/>
              </a:rPr>
              <a:t>intel::atomic_ref</a:t>
            </a:r>
            <a:r>
              <a:rPr lang="en-US" dirty="0"/>
              <a:t>.</a:t>
            </a:r>
            <a:br>
              <a:rPr lang="en-US" dirty="0"/>
            </a:br>
            <a:endParaRPr lang="en-US" dirty="0"/>
          </a:p>
          <a:p>
            <a:r>
              <a:rPr lang="en-US" sz="1700" dirty="0">
                <a:latin typeface="Lucida Console" panose="020B0609040504020204" pitchFamily="49" charset="0"/>
              </a:rPr>
              <a:t>intel::atomic_ref</a:t>
            </a:r>
            <a:r>
              <a:rPr lang="en-US" dirty="0"/>
              <a:t> is </a:t>
            </a:r>
            <a:r>
              <a:rPr lang="en-US" dirty="0">
                <a:solidFill>
                  <a:srgbClr val="C00000"/>
                </a:solidFill>
              </a:rPr>
              <a:t>mostly</a:t>
            </a:r>
            <a:r>
              <a:rPr lang="en-US" dirty="0"/>
              <a:t> aligned with C++20 </a:t>
            </a:r>
            <a:r>
              <a:rPr lang="en-US" sz="1700" dirty="0">
                <a:latin typeface="Lucida Console" panose="020B0609040504020204" pitchFamily="49" charset="0"/>
              </a:rPr>
              <a:t>std::atomic_ref</a:t>
            </a:r>
            <a:r>
              <a:rPr lang="en-US" dirty="0"/>
              <a:t>:</a:t>
            </a:r>
          </a:p>
          <a:p>
            <a:pPr lvl="1">
              <a:buFontTx/>
              <a:buChar char="–"/>
            </a:pPr>
            <a:r>
              <a:rPr lang="en-US" dirty="0"/>
              <a:t>Stores a reference instead of owning data</a:t>
            </a:r>
          </a:p>
          <a:p>
            <a:pPr lvl="1">
              <a:buFontTx/>
              <a:buChar char="–"/>
            </a:pPr>
            <a:r>
              <a:rPr lang="en-US" dirty="0"/>
              <a:t>Can be constructed from a reference </a:t>
            </a:r>
            <a:r>
              <a:rPr lang="en-US" dirty="0">
                <a:solidFill>
                  <a:srgbClr val="C00000"/>
                </a:solidFill>
              </a:rPr>
              <a:t>in the local or global address space</a:t>
            </a:r>
          </a:p>
          <a:p>
            <a:pPr lvl="1">
              <a:buFontTx/>
              <a:buChar char="–"/>
            </a:pPr>
            <a:r>
              <a:rPr lang="en-US" dirty="0">
                <a:solidFill>
                  <a:srgbClr val="C00000"/>
                </a:solidFill>
              </a:rPr>
              <a:t>Default argument for </a:t>
            </a:r>
            <a:r>
              <a:rPr lang="en-US" sz="1400" dirty="0">
                <a:solidFill>
                  <a:srgbClr val="C00000"/>
                </a:solidFill>
                <a:latin typeface="Lucida Console" panose="020B0609040504020204" pitchFamily="49" charset="0"/>
              </a:rPr>
              <a:t>memory_order</a:t>
            </a:r>
            <a:r>
              <a:rPr lang="en-US" dirty="0">
                <a:solidFill>
                  <a:srgbClr val="C00000"/>
                </a:solidFill>
              </a:rPr>
              <a:t> determined by templates</a:t>
            </a:r>
          </a:p>
          <a:p>
            <a:pPr lvl="1">
              <a:buFontTx/>
              <a:buChar char="–"/>
            </a:pPr>
            <a:r>
              <a:rPr lang="en-US" dirty="0"/>
              <a:t>Convenience operators like += and ++</a:t>
            </a:r>
          </a:p>
          <a:p>
            <a:pPr lvl="1">
              <a:buFontTx/>
              <a:buChar char="–"/>
            </a:pPr>
            <a:r>
              <a:rPr lang="en-US" dirty="0"/>
              <a:t>Support for arithmetic operators on float/double</a:t>
            </a:r>
          </a:p>
          <a:p>
            <a:pPr lvl="1">
              <a:buFontTx/>
              <a:buChar char="–"/>
            </a:pPr>
            <a:r>
              <a:rPr lang="en-US" dirty="0">
                <a:solidFill>
                  <a:srgbClr val="C00000"/>
                </a:solidFill>
              </a:rPr>
              <a:t>No </a:t>
            </a:r>
            <a:r>
              <a:rPr lang="en-US" sz="1400" dirty="0">
                <a:solidFill>
                  <a:srgbClr val="C00000"/>
                </a:solidFill>
                <a:latin typeface="Lucida Console" panose="020B0609040504020204" pitchFamily="49" charset="0"/>
              </a:rPr>
              <a:t>wait()</a:t>
            </a:r>
            <a:r>
              <a:rPr lang="en-US" dirty="0">
                <a:solidFill>
                  <a:srgbClr val="C00000"/>
                </a:solidFill>
              </a:rPr>
              <a:t>,  </a:t>
            </a:r>
            <a:r>
              <a:rPr lang="en-US" sz="1400" dirty="0">
                <a:solidFill>
                  <a:srgbClr val="C00000"/>
                </a:solidFill>
                <a:latin typeface="Lucida Console" panose="020B0609040504020204" pitchFamily="49" charset="0"/>
              </a:rPr>
              <a:t>notify_one()</a:t>
            </a:r>
            <a:r>
              <a:rPr lang="en-US" dirty="0">
                <a:solidFill>
                  <a:srgbClr val="C00000"/>
                </a:solidFill>
              </a:rPr>
              <a:t> or </a:t>
            </a:r>
            <a:r>
              <a:rPr lang="en-US" sz="1400" dirty="0">
                <a:solidFill>
                  <a:srgbClr val="C00000"/>
                </a:solidFill>
                <a:latin typeface="Lucida Console" panose="020B0609040504020204" pitchFamily="49" charset="0"/>
              </a:rPr>
              <a:t>notify_all()</a:t>
            </a:r>
            <a:r>
              <a:rPr lang="en-US" sz="1300" dirty="0">
                <a:solidFill>
                  <a:srgbClr val="C00000"/>
                </a:solidFill>
              </a:rPr>
              <a:t> </a:t>
            </a:r>
            <a:r>
              <a:rPr lang="en-US" dirty="0">
                <a:solidFill>
                  <a:srgbClr val="C00000"/>
                </a:solidFill>
              </a:rPr>
              <a:t>– synchronization is error-prone today</a:t>
            </a:r>
          </a:p>
        </p:txBody>
      </p:sp>
    </p:spTree>
    <p:extLst>
      <p:ext uri="{BB962C8B-B14F-4D97-AF65-F5344CB8AC3E}">
        <p14:creationId xmlns:p14="http://schemas.microsoft.com/office/powerpoint/2010/main" val="415752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Orderings and Scopes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7</a:t>
            </a:fld>
            <a:endParaRPr lang="en-US" dirty="0"/>
          </a:p>
        </p:txBody>
      </p:sp>
      <p:sp>
        <p:nvSpPr>
          <p:cNvPr id="4" name="Text Placeholder 3"/>
          <p:cNvSpPr>
            <a:spLocks noGrp="1"/>
          </p:cNvSpPr>
          <p:nvPr>
            <p:ph type="body" sz="quarter" idx="13"/>
          </p:nvPr>
        </p:nvSpPr>
        <p:spPr/>
        <p:txBody>
          <a:bodyPr>
            <a:normAutofit fontScale="85000" lnSpcReduction="20000"/>
          </a:bodyPr>
          <a:lstStyle/>
          <a:p>
            <a:r>
              <a:rPr lang="en-US" dirty="0"/>
              <a:t>We want to support:</a:t>
            </a:r>
          </a:p>
          <a:p>
            <a:pPr lvl="1">
              <a:buFont typeface="Intel Clear" panose="020B0604020203020204" pitchFamily="34" charset="0"/>
              <a:buChar char="–"/>
            </a:pPr>
            <a:r>
              <a:rPr lang="en-US" dirty="0"/>
              <a:t>All standard C++17 memory orderings (without consume)</a:t>
            </a:r>
          </a:p>
          <a:p>
            <a:pPr lvl="1">
              <a:buFont typeface="Intel Clear" panose="020B0604020203020204" pitchFamily="34" charset="0"/>
              <a:buChar char="–"/>
            </a:pPr>
            <a:r>
              <a:rPr lang="en-US" dirty="0"/>
              <a:t>Devices that cannot implement sequential consistency (e.g. OpenCL 1.2 devices)</a:t>
            </a:r>
          </a:p>
          <a:p>
            <a:pPr lvl="1">
              <a:buFont typeface="Intel Clear" panose="020B0604020203020204" pitchFamily="34" charset="0"/>
              <a:buChar char="–"/>
            </a:pPr>
            <a:r>
              <a:rPr lang="en-US" dirty="0"/>
              <a:t>Contexts that cannot implement inter-device sequential consistency</a:t>
            </a:r>
          </a:p>
          <a:p>
            <a:pPr lvl="1">
              <a:buFont typeface="Intel Clear" panose="020B0604020203020204" pitchFamily="34" charset="0"/>
              <a:buChar char="–"/>
            </a:pPr>
            <a:r>
              <a:rPr lang="en-US" dirty="0"/>
              <a:t>Optimizations based on intended visibility of memory updates</a:t>
            </a:r>
          </a:p>
          <a:p>
            <a:pPr lvl="1"/>
            <a:endParaRPr lang="en-US" dirty="0"/>
          </a:p>
          <a:p>
            <a:r>
              <a:rPr lang="en-US" dirty="0"/>
              <a:t>Queries return lists of supported values:</a:t>
            </a:r>
          </a:p>
          <a:p>
            <a:pPr lvl="1">
              <a:buFont typeface="Intel Clear" panose="020B0604020203020204" pitchFamily="34" charset="0"/>
              <a:buChar char="–"/>
            </a:pPr>
            <a:r>
              <a:rPr lang="en-US" dirty="0"/>
              <a:t>OpenCL 1.2 device:</a:t>
            </a:r>
            <a:br>
              <a:rPr lang="en-US" dirty="0"/>
            </a:br>
            <a:r>
              <a:rPr lang="en-US" sz="1400" dirty="0">
                <a:latin typeface="Lucida Console" panose="020B0609040504020204" pitchFamily="49" charset="0"/>
              </a:rPr>
              <a:t>orders = { relaxed }</a:t>
            </a:r>
            <a:br>
              <a:rPr lang="en-US" sz="1400" dirty="0">
                <a:latin typeface="Lucida Console" panose="020B0609040504020204" pitchFamily="49" charset="0"/>
              </a:rPr>
            </a:br>
            <a:r>
              <a:rPr lang="en-US" sz="1400" dirty="0">
                <a:latin typeface="Lucida Console" panose="020B0609040504020204" pitchFamily="49" charset="0"/>
              </a:rPr>
              <a:t>scopes = { </a:t>
            </a:r>
            <a:r>
              <a:rPr lang="en-US" sz="1400" dirty="0" err="1">
                <a:latin typeface="Lucida Console" panose="020B0609040504020204" pitchFamily="49" charset="0"/>
              </a:rPr>
              <a:t>work_item</a:t>
            </a:r>
            <a:r>
              <a:rPr lang="en-US" sz="1400" dirty="0">
                <a:latin typeface="Lucida Console" panose="020B0609040504020204" pitchFamily="49" charset="0"/>
              </a:rPr>
              <a:t>, </a:t>
            </a:r>
            <a:r>
              <a:rPr lang="en-US" sz="1400" dirty="0" err="1">
                <a:latin typeface="Lucida Console" panose="020B0609040504020204" pitchFamily="49" charset="0"/>
              </a:rPr>
              <a:t>sub_group</a:t>
            </a:r>
            <a:r>
              <a:rPr lang="en-US" sz="1400" dirty="0">
                <a:latin typeface="Lucida Console" panose="020B0609040504020204" pitchFamily="49" charset="0"/>
              </a:rPr>
              <a:t>, </a:t>
            </a:r>
            <a:r>
              <a:rPr lang="en-US" sz="1400" dirty="0" err="1">
                <a:latin typeface="Lucida Console" panose="020B0609040504020204" pitchFamily="49" charset="0"/>
              </a:rPr>
              <a:t>work_group</a:t>
            </a:r>
            <a:r>
              <a:rPr lang="en-US" sz="1400" dirty="0">
                <a:latin typeface="Lucida Console" panose="020B0609040504020204" pitchFamily="49" charset="0"/>
              </a:rPr>
              <a:t> }</a:t>
            </a:r>
          </a:p>
          <a:p>
            <a:pPr lvl="1">
              <a:buFont typeface="Intel Clear" panose="020B0604020203020204" pitchFamily="34" charset="0"/>
              <a:buChar char="–"/>
            </a:pPr>
            <a:r>
              <a:rPr lang="en-US" dirty="0"/>
              <a:t>OpenCL 2.0 device:</a:t>
            </a:r>
            <a:br>
              <a:rPr lang="en-US" dirty="0"/>
            </a:br>
            <a:r>
              <a:rPr lang="en-US" sz="1300" dirty="0">
                <a:latin typeface="Lucida Console" panose="020B0609040504020204" pitchFamily="49" charset="0"/>
              </a:rPr>
              <a:t>orders = { relaxed, acquire, release, acq_rel, seq_cst }</a:t>
            </a:r>
            <a:br>
              <a:rPr lang="en-US" sz="1300" dirty="0">
                <a:latin typeface="Lucida Console" panose="020B0609040504020204" pitchFamily="49" charset="0"/>
              </a:rPr>
            </a:br>
            <a:r>
              <a:rPr lang="en-US" sz="1300" dirty="0">
                <a:latin typeface="Lucida Console" panose="020B0609040504020204" pitchFamily="49" charset="0"/>
              </a:rPr>
              <a:t>scopes = { </a:t>
            </a:r>
            <a:r>
              <a:rPr lang="en-US" sz="1300" dirty="0" err="1">
                <a:latin typeface="Lucida Console" panose="020B0609040504020204" pitchFamily="49" charset="0"/>
              </a:rPr>
              <a:t>work_item</a:t>
            </a:r>
            <a:r>
              <a:rPr lang="en-US" sz="1300" dirty="0">
                <a:latin typeface="Lucida Console" panose="020B0609040504020204" pitchFamily="49" charset="0"/>
              </a:rPr>
              <a:t>, </a:t>
            </a:r>
            <a:r>
              <a:rPr lang="en-US" sz="1300" dirty="0" err="1">
                <a:latin typeface="Lucida Console" panose="020B0609040504020204" pitchFamily="49" charset="0"/>
              </a:rPr>
              <a:t>sub_group</a:t>
            </a:r>
            <a:r>
              <a:rPr lang="en-US" sz="1300" dirty="0">
                <a:latin typeface="Lucida Console" panose="020B0609040504020204" pitchFamily="49" charset="0"/>
              </a:rPr>
              <a:t>, </a:t>
            </a:r>
            <a:r>
              <a:rPr lang="en-US" sz="1300" dirty="0" err="1">
                <a:latin typeface="Lucida Console" panose="020B0609040504020204" pitchFamily="49" charset="0"/>
              </a:rPr>
              <a:t>work_group</a:t>
            </a:r>
            <a:r>
              <a:rPr lang="en-US" sz="1300" dirty="0">
                <a:latin typeface="Lucida Console" panose="020B0609040504020204" pitchFamily="49" charset="0"/>
              </a:rPr>
              <a:t>, device, system }</a:t>
            </a:r>
          </a:p>
        </p:txBody>
      </p:sp>
    </p:spTree>
    <p:extLst>
      <p:ext uri="{BB962C8B-B14F-4D97-AF65-F5344CB8AC3E}">
        <p14:creationId xmlns:p14="http://schemas.microsoft.com/office/powerpoint/2010/main" val="383487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a:t>
            </a:r>
            <a:r>
              <a:rPr lang="en-US" i="1" dirty="0"/>
              <a:t>Happens-Before</a:t>
            </a:r>
            <a:r>
              <a:rPr lang="en-US" dirty="0"/>
              <a:t> Relation</a:t>
            </a:r>
            <a:endParaRPr lang="en-US" dirty="0">
              <a:latin typeface="Lucida Console" panose="020B0609040504020204" pitchFamily="49" charset="0"/>
            </a:endParaRPr>
          </a:p>
        </p:txBody>
      </p:sp>
      <p:sp>
        <p:nvSpPr>
          <p:cNvPr id="3" name="Slide Number Placeholder 2"/>
          <p:cNvSpPr>
            <a:spLocks noGrp="1"/>
          </p:cNvSpPr>
          <p:nvPr>
            <p:ph type="sldNum" sz="quarter" idx="12"/>
          </p:nvPr>
        </p:nvSpPr>
        <p:spPr/>
        <p:txBody>
          <a:bodyPr/>
          <a:lstStyle/>
          <a:p>
            <a:fld id="{EE2556C5-CE8C-6547-B838-EA80C61A4AF7}" type="slidenum">
              <a:rPr lang="en-US" smtClean="0"/>
              <a:pPr/>
              <a:t>8</a:t>
            </a:fld>
            <a:endParaRPr lang="en-US" dirty="0"/>
          </a:p>
        </p:txBody>
      </p:sp>
      <p:sp>
        <p:nvSpPr>
          <p:cNvPr id="4" name="Text Placeholder 3"/>
          <p:cNvSpPr>
            <a:spLocks noGrp="1"/>
          </p:cNvSpPr>
          <p:nvPr>
            <p:ph type="body" sz="quarter" idx="13"/>
          </p:nvPr>
        </p:nvSpPr>
        <p:spPr/>
        <p:txBody>
          <a:bodyPr>
            <a:normAutofit/>
          </a:bodyPr>
          <a:lstStyle/>
          <a:p>
            <a:r>
              <a:rPr lang="en-US" dirty="0"/>
              <a:t>OpenCL 2.0 splits the happens-before relation for local and global memory</a:t>
            </a:r>
            <a:br>
              <a:rPr lang="en-US" dirty="0"/>
            </a:br>
            <a:endParaRPr lang="en-US" dirty="0"/>
          </a:p>
          <a:p>
            <a:r>
              <a:rPr lang="en-US" dirty="0"/>
              <a:t>More recent work suggests this split is unnecessary:</a:t>
            </a:r>
          </a:p>
          <a:p>
            <a:pPr lvl="1">
              <a:buFont typeface="Intel Clear" panose="020B0604020203020204" pitchFamily="34" charset="0"/>
              <a:buChar char="–"/>
            </a:pPr>
            <a:r>
              <a:rPr lang="en-US" dirty="0"/>
              <a:t>Gaster </a:t>
            </a:r>
            <a:r>
              <a:rPr lang="en-US" i="1" dirty="0"/>
              <a:t>et. al</a:t>
            </a:r>
            <a:r>
              <a:rPr lang="en-US" dirty="0"/>
              <a:t> suggest treating local memory as memory supporting limited scope [1]</a:t>
            </a:r>
          </a:p>
          <a:p>
            <a:pPr lvl="1">
              <a:buFont typeface="Intel Clear" panose="020B0604020203020204" pitchFamily="34" charset="0"/>
              <a:buChar char="–"/>
            </a:pPr>
            <a:r>
              <a:rPr lang="en-US" dirty="0"/>
              <a:t>CUDA does not appear to split the happens-before relation [2]</a:t>
            </a:r>
            <a:br>
              <a:rPr lang="en-US" dirty="0"/>
            </a:br>
            <a:endParaRPr lang="en-US" dirty="0"/>
          </a:p>
          <a:p>
            <a:r>
              <a:rPr lang="en-US" dirty="0"/>
              <a:t>Writing a formal memory model extending C++ with scopes is a WIP</a:t>
            </a:r>
          </a:p>
        </p:txBody>
      </p:sp>
      <p:sp>
        <p:nvSpPr>
          <p:cNvPr id="5" name="Rectangle 4">
            <a:extLst>
              <a:ext uri="{FF2B5EF4-FFF2-40B4-BE49-F238E27FC236}">
                <a16:creationId xmlns:a16="http://schemas.microsoft.com/office/drawing/2014/main" id="{7414D197-E2D4-4F4D-B610-88A45285A445}"/>
              </a:ext>
            </a:extLst>
          </p:cNvPr>
          <p:cNvSpPr/>
          <p:nvPr/>
        </p:nvSpPr>
        <p:spPr>
          <a:xfrm>
            <a:off x="0" y="4247958"/>
            <a:ext cx="10086976" cy="523220"/>
          </a:xfrm>
          <a:prstGeom prst="rect">
            <a:avLst/>
          </a:prstGeom>
        </p:spPr>
        <p:txBody>
          <a:bodyPr wrap="square">
            <a:spAutoFit/>
          </a:bodyPr>
          <a:lstStyle/>
          <a:p>
            <a:r>
              <a:rPr lang="en-US" sz="1400" dirty="0"/>
              <a:t>[1] </a:t>
            </a:r>
            <a:r>
              <a:rPr lang="en-US" sz="1400" dirty="0">
                <a:hlinkClick r:id="rId3"/>
              </a:rPr>
              <a:t>https://uwe-repository.worktribe.com/preview/836458/opencl_memory_model.pdf</a:t>
            </a:r>
            <a:br>
              <a:rPr lang="en-US" sz="1400" dirty="0"/>
            </a:br>
            <a:r>
              <a:rPr lang="en-US" sz="1400" dirty="0"/>
              <a:t>[2] </a:t>
            </a:r>
            <a:r>
              <a:rPr lang="en-US" sz="1400" dirty="0">
                <a:hlinkClick r:id="rId4"/>
              </a:rPr>
              <a:t>https://github.com/NVlabs/ptxmemorymodel/blob/master/PTXMemoryModelASPLOS2019.pdf</a:t>
            </a:r>
            <a:endParaRPr lang="en-US" sz="1400" dirty="0"/>
          </a:p>
        </p:txBody>
      </p:sp>
    </p:spTree>
    <p:extLst>
      <p:ext uri="{BB962C8B-B14F-4D97-AF65-F5344CB8AC3E}">
        <p14:creationId xmlns:p14="http://schemas.microsoft.com/office/powerpoint/2010/main" val="408854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Changes to Fences and Barriers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9</a:t>
            </a:fld>
            <a:endParaRPr lang="en-US" dirty="0"/>
          </a:p>
        </p:txBody>
      </p:sp>
      <p:sp>
        <p:nvSpPr>
          <p:cNvPr id="4" name="Text Placeholder 3"/>
          <p:cNvSpPr>
            <a:spLocks noGrp="1"/>
          </p:cNvSpPr>
          <p:nvPr>
            <p:ph type="body" sz="quarter" idx="13"/>
          </p:nvPr>
        </p:nvSpPr>
        <p:spPr/>
        <p:txBody>
          <a:bodyPr>
            <a:normAutofit/>
          </a:bodyPr>
          <a:lstStyle/>
          <a:p>
            <a:r>
              <a:rPr lang="en-US" dirty="0"/>
              <a:t>Fences:</a:t>
            </a:r>
          </a:p>
          <a:p>
            <a:pPr lvl="1">
              <a:buFontTx/>
              <a:buChar char="–"/>
            </a:pPr>
            <a:r>
              <a:rPr lang="en-US" dirty="0"/>
              <a:t>Deprecate </a:t>
            </a:r>
            <a:r>
              <a:rPr lang="en-US" sz="1400" dirty="0">
                <a:latin typeface="Lucida Console" panose="020B0609040504020204" pitchFamily="49" charset="0"/>
              </a:rPr>
              <a:t>nd_item::fence(address_space = global_and_local)</a:t>
            </a:r>
          </a:p>
          <a:p>
            <a:pPr lvl="1">
              <a:buFontTx/>
              <a:buChar char="–"/>
            </a:pPr>
            <a:r>
              <a:rPr lang="en-US" dirty="0"/>
              <a:t>Introduce </a:t>
            </a:r>
            <a:r>
              <a:rPr lang="en-US" sz="1400" dirty="0">
                <a:latin typeface="Lucida Console" panose="020B0609040504020204" pitchFamily="49" charset="0"/>
              </a:rPr>
              <a:t>intel::atomic_fence(memory_order, memory_scope)</a:t>
            </a:r>
          </a:p>
          <a:p>
            <a:pPr lvl="1"/>
            <a:endParaRPr lang="en-US" sz="1400" dirty="0">
              <a:latin typeface="Lucida Console" panose="020B0609040504020204" pitchFamily="49" charset="0"/>
            </a:endParaRPr>
          </a:p>
          <a:p>
            <a:r>
              <a:rPr lang="en-US" dirty="0"/>
              <a:t>Barriers:</a:t>
            </a:r>
          </a:p>
          <a:p>
            <a:pPr lvl="1">
              <a:buFont typeface="Intel Clear" panose="020B0604020203020204" pitchFamily="34" charset="0"/>
              <a:buChar char="–"/>
            </a:pPr>
            <a:r>
              <a:rPr lang="en-US" dirty="0"/>
              <a:t>Need to be described in terms of how they interact with the memory model</a:t>
            </a:r>
            <a:endParaRPr lang="en-US" dirty="0">
              <a:latin typeface="Lucida Console" panose="020B0609040504020204" pitchFamily="49" charset="0"/>
            </a:endParaRPr>
          </a:p>
          <a:p>
            <a:pPr lvl="1">
              <a:buFont typeface="Intel Clear" panose="020B0604020203020204" pitchFamily="34" charset="0"/>
              <a:buChar char="–"/>
            </a:pPr>
            <a:r>
              <a:rPr lang="en-US" dirty="0"/>
              <a:t>e.g. A barrier should execute a release fence, synchronize, then an acquire fence</a:t>
            </a:r>
          </a:p>
        </p:txBody>
      </p:sp>
    </p:spTree>
    <p:extLst>
      <p:ext uri="{BB962C8B-B14F-4D97-AF65-F5344CB8AC3E}">
        <p14:creationId xmlns:p14="http://schemas.microsoft.com/office/powerpoint/2010/main" val="2517729505"/>
      </p:ext>
    </p:extLst>
  </p:cSld>
  <p:clrMapOvr>
    <a:masterClrMapping/>
  </p:clrMapOvr>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666</Words>
  <Application>Microsoft Office PowerPoint</Application>
  <PresentationFormat>On-screen Show (16:9)</PresentationFormat>
  <Paragraphs>141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Intel Clear</vt:lpstr>
      <vt:lpstr>Intel Clear Pro</vt:lpstr>
      <vt:lpstr>Lucida Console</vt:lpstr>
      <vt:lpstr>Wingdings</vt:lpstr>
      <vt:lpstr>Int_PPT Template_ClearPro_16x9</vt:lpstr>
      <vt:lpstr>Data Parallel C++ Tab Meeting : Atomics </vt:lpstr>
      <vt:lpstr>Agenda</vt:lpstr>
      <vt:lpstr>Motivation: Code Before Alignment with C++</vt:lpstr>
      <vt:lpstr>Motivation: Common Patterns Are Broken</vt:lpstr>
      <vt:lpstr>Motivation: Code After Alignment with C++ </vt:lpstr>
      <vt:lpstr>sycl::atomic =&gt; intel::atomic_ref</vt:lpstr>
      <vt:lpstr>Memory Orderings and Scopes</vt:lpstr>
      <vt:lpstr>A Single Happens-Before Relation</vt:lpstr>
      <vt:lpstr>Changes to Fences and Barriers</vt:lpstr>
      <vt:lpstr>Changes to Memory Consistency Model</vt:lpstr>
      <vt:lpstr>Questions</vt:lpstr>
      <vt:lpstr>Summary &amp; Next Steps</vt:lpstr>
      <vt:lpstr>PowerPoint Presentation</vt:lpstr>
      <vt:lpstr>Notices &amp;  Disclaimers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2015-05-06T16:36:39Z</dcterms:created>
  <dcterms:modified xsi:type="dcterms:W3CDTF">2020-07-01T16:00:30Z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a03733bd-9099-4f2c-b10b-0c739aa3c0a5</vt:lpwstr>
  </property>
  <property fmtid="{D5CDD505-2E9C-101B-9397-08002B2CF9AE}" pid="3" name="CTP_TimeStamp">
    <vt:lpwstr>2020-07-01 16:00:30Z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