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98a832a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498a832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dc538544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dc5385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98a832a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98a832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6dc538544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6dc53854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98a832a5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98a832a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498a832a5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498a832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498a832a5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498a832a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6dc538544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6dc53854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6dc538544_1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6dc53854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dc53854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dc5385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6dc53854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6dc5385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98a832a5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98a832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98a832a5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98a832a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98a832a5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98a832a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98a832a5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98a832a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34F5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Relationship Id="rId4" Type="http://schemas.openxmlformats.org/officeDocument/2006/relationships/image" Target="../media/image11.jpg"/><Relationship Id="rId5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21900" y="808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Machine Learning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Ralph</a:t>
            </a:r>
            <a:r>
              <a:rPr lang="en" sz="2300"/>
              <a:t> Watson-Quartey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Pema Yangzom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Geo Mirador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King Nsiah</a:t>
            </a:r>
            <a:endParaRPr sz="2300"/>
          </a:p>
        </p:txBody>
      </p:sp>
      <p:sp>
        <p:nvSpPr>
          <p:cNvPr id="69" name="Google Shape;69;p13"/>
          <p:cNvSpPr txBox="1"/>
          <p:nvPr/>
        </p:nvSpPr>
        <p:spPr>
          <a:xfrm>
            <a:off x="1242300" y="1742350"/>
            <a:ext cx="665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Predicting Churn -- Telecom Subscriber Dataset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“Churn” to “No Churn” ratio of y_test data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775" y="1404225"/>
            <a:ext cx="4877075" cy="366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00" y="2266125"/>
            <a:ext cx="3337000" cy="1732050"/>
          </a:xfrm>
          <a:prstGeom prst="rect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2"/>
          <p:cNvSpPr txBox="1"/>
          <p:nvPr/>
        </p:nvSpPr>
        <p:spPr>
          <a:xfrm>
            <a:off x="404200" y="788625"/>
            <a:ext cx="58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Visualizing y_test distribution for “Churn” and “No Churn” before training and testing of models.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85050" y="1455150"/>
            <a:ext cx="58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 represents No for “No Churn”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 represents Yes for “Churn”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 - Random Forest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50" y="976700"/>
            <a:ext cx="6858000" cy="140017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25" y="2723313"/>
            <a:ext cx="4000500" cy="2362200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600" y="3196988"/>
            <a:ext cx="4140250" cy="188853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3"/>
          <p:cNvSpPr txBox="1"/>
          <p:nvPr/>
        </p:nvSpPr>
        <p:spPr>
          <a:xfrm>
            <a:off x="4810025" y="2734550"/>
            <a:ext cx="40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Confusion Matrix Figures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64825" y="2334275"/>
            <a:ext cx="40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Predicting(Churn or No Churn) using the test set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13250" y="711950"/>
            <a:ext cx="168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Fitting and training the model and printing out the scores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Prediction Results (Confusion Matrix)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450" y="1217263"/>
            <a:ext cx="3596850" cy="318192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50" y="1055925"/>
            <a:ext cx="4581525" cy="334327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 - Logistic Regression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375" y="3048175"/>
            <a:ext cx="4591050" cy="1885950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375" y="741125"/>
            <a:ext cx="6014476" cy="218497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5"/>
          <p:cNvSpPr txBox="1"/>
          <p:nvPr/>
        </p:nvSpPr>
        <p:spPr>
          <a:xfrm>
            <a:off x="313250" y="711950"/>
            <a:ext cx="225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Fitting and training the model and printing out the scores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Prediction Results (Confusion Matrix)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300" y="1054375"/>
            <a:ext cx="3811550" cy="334327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75" y="1054375"/>
            <a:ext cx="4769825" cy="3603688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 - K-Nearest Neighbor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00" y="771450"/>
            <a:ext cx="5581650" cy="1447800"/>
          </a:xfrm>
          <a:prstGeom prst="rect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575" y="2452500"/>
            <a:ext cx="6362700" cy="2533650"/>
          </a:xfrm>
          <a:prstGeom prst="rect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27"/>
          <p:cNvSpPr txBox="1"/>
          <p:nvPr/>
        </p:nvSpPr>
        <p:spPr>
          <a:xfrm>
            <a:off x="282925" y="954450"/>
            <a:ext cx="225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Fitting and training the model and printing out the scores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K-Nearest Neighbor Results (Confusion Matrix)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0" y="988738"/>
            <a:ext cx="4657725" cy="326707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850" y="1285950"/>
            <a:ext cx="3523198" cy="296987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71900" y="1919075"/>
            <a:ext cx="8147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We trained and tested three different models using three different classification algorithms: </a:t>
            </a:r>
            <a:r>
              <a:rPr b="1" lang="en" sz="1500">
                <a:solidFill>
                  <a:schemeClr val="dk2"/>
                </a:solidFill>
              </a:rPr>
              <a:t>The Random Forest Algorithm</a:t>
            </a:r>
            <a:r>
              <a:rPr lang="en" sz="1500">
                <a:solidFill>
                  <a:schemeClr val="dk2"/>
                </a:solidFill>
              </a:rPr>
              <a:t>, </a:t>
            </a:r>
            <a:r>
              <a:rPr b="1" lang="en" sz="1500">
                <a:solidFill>
                  <a:schemeClr val="dk2"/>
                </a:solidFill>
              </a:rPr>
              <a:t>The Logistic Regression Algorithm</a:t>
            </a:r>
            <a:r>
              <a:rPr lang="en" sz="1500">
                <a:solidFill>
                  <a:schemeClr val="dk2"/>
                </a:solidFill>
              </a:rPr>
              <a:t>, </a:t>
            </a:r>
            <a:r>
              <a:rPr b="1" lang="en" sz="1500">
                <a:solidFill>
                  <a:schemeClr val="dk2"/>
                </a:solidFill>
              </a:rPr>
              <a:t>The K-Nearest Neighbor Algorithm.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We obtained same results from </a:t>
            </a:r>
            <a:r>
              <a:rPr b="1" lang="en" sz="1500">
                <a:solidFill>
                  <a:schemeClr val="dk2"/>
                </a:solidFill>
              </a:rPr>
              <a:t>Random Forest &amp; Logistic Regression Algorithms</a:t>
            </a:r>
            <a:r>
              <a:rPr lang="en" sz="1500">
                <a:solidFill>
                  <a:schemeClr val="dk2"/>
                </a:solidFill>
              </a:rPr>
              <a:t> at 73% accuracy.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We obtained a slightly better performance with the </a:t>
            </a:r>
            <a:r>
              <a:rPr b="1" lang="en" sz="1500">
                <a:solidFill>
                  <a:schemeClr val="dk2"/>
                </a:solidFill>
              </a:rPr>
              <a:t>K-Nearest Neighbor Model </a:t>
            </a:r>
            <a:r>
              <a:rPr lang="en" sz="1500">
                <a:solidFill>
                  <a:schemeClr val="dk2"/>
                </a:solidFill>
              </a:rPr>
              <a:t>at 74%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We present a telecommunications subscriber dataset. The dataset contains information about 6,000 subscribers. The features of the telecom subscriber dataset include: demographics, subscribed </a:t>
            </a:r>
            <a:r>
              <a:rPr lang="en">
                <a:solidFill>
                  <a:schemeClr val="dk2"/>
                </a:solidFill>
              </a:rPr>
              <a:t>services</a:t>
            </a:r>
            <a:r>
              <a:rPr lang="en">
                <a:solidFill>
                  <a:schemeClr val="dk2"/>
                </a:solidFill>
              </a:rPr>
              <a:t>, payment methods, amount of payments, etc.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The task is to analyze the dataset and predict whether a subscriber will churn or not churn based on the features.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Continued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Our work include the following items: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Project Goal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Import and </a:t>
            </a:r>
            <a:r>
              <a:rPr lang="en">
                <a:solidFill>
                  <a:srgbClr val="434343"/>
                </a:solidFill>
              </a:rPr>
              <a:t>Preprocessing</a:t>
            </a:r>
            <a:r>
              <a:rPr lang="en">
                <a:solidFill>
                  <a:srgbClr val="434343"/>
                </a:solidFill>
              </a:rPr>
              <a:t> of the data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Build classification algorithm based models for predictions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Comparison of the accuracy of the models built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The goal of the project is to explore the dataset (telecom subscribers) and build predictive models for Churn.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Churn is when a subscriber leaves the service and vice versa.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of dataset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15475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Perform ETL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Remove non relevant features. Eg. CustomerID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Split dataset into independent variables and dependent variables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Encode data into numerical features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Drop redundant features after data encoding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6.    Divide data into training and testing sets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7.    </a:t>
            </a:r>
            <a:r>
              <a:rPr lang="en">
                <a:solidFill>
                  <a:schemeClr val="dk2"/>
                </a:solidFill>
              </a:rPr>
              <a:t>Create a StandardScaler() model and fit it to </a:t>
            </a:r>
            <a:r>
              <a:rPr lang="en">
                <a:solidFill>
                  <a:schemeClr val="dk2"/>
                </a:solidFill>
              </a:rPr>
              <a:t>training</a:t>
            </a:r>
            <a:r>
              <a:rPr lang="en">
                <a:solidFill>
                  <a:schemeClr val="dk2"/>
                </a:solidFill>
              </a:rPr>
              <a:t> data.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8.    Transform the training and testing data by using the X_scaler and y_scaler models</a:t>
            </a:r>
            <a:endParaRPr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9.    Perform Principal Component analysis on the X variables (independent variables)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of dataset -- Continued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899350" y="1222725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25" y="989638"/>
            <a:ext cx="6686550" cy="210502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/>
        </p:nvSpPr>
        <p:spPr>
          <a:xfrm>
            <a:off x="192000" y="669925"/>
            <a:ext cx="64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Encoding data into numerical features &amp; Principal Component Analysis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25" y="3209438"/>
            <a:ext cx="6086475" cy="742950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925" y="4067163"/>
            <a:ext cx="4267200" cy="1076325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of dataset -- Features vs Principal Components correlation matrix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41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of dataset -- Scree Plot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50" y="1044300"/>
            <a:ext cx="5154225" cy="34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73900" y="1293475"/>
            <a:ext cx="283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graph is a visualization of the scree plot used in deciding the components to truncate after performing PCA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of dataset -- (Visualizing feature importance after PCA)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200" y="803525"/>
            <a:ext cx="6872001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92025" y="1283350"/>
            <a:ext cx="184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importance distribution after PCA was performed and the redundant features truncated using the scree plot rule.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