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notesMasterIdLst>
    <p:notesMasterId r:id="rId5"/>
  </p:notesMasterIdLst>
  <p:sldIdLst>
    <p:sldId id="335" r:id="rId4"/>
    <p:sldId id="262" r:id="rId6"/>
    <p:sldId id="259" r:id="rId7"/>
    <p:sldId id="264" r:id="rId8"/>
    <p:sldId id="263" r:id="rId9"/>
    <p:sldId id="334" r:id="rId10"/>
    <p:sldId id="276" r:id="rId11"/>
    <p:sldId id="277" r:id="rId12"/>
    <p:sldId id="267" r:id="rId13"/>
    <p:sldId id="274" r:id="rId14"/>
    <p:sldId id="270" r:id="rId15"/>
    <p:sldId id="272" r:id="rId16"/>
    <p:sldId id="275" r:id="rId17"/>
    <p:sldId id="269" r:id="rId18"/>
    <p:sldId id="273" r:id="rId19"/>
    <p:sldId id="271" r:id="rId20"/>
    <p:sldId id="281" r:id="rId21"/>
    <p:sldId id="282" r:id="rId22"/>
    <p:sldId id="283" r:id="rId23"/>
    <p:sldId id="284" r:id="rId24"/>
    <p:sldId id="286" r:id="rId25"/>
    <p:sldId id="289" r:id="rId26"/>
    <p:sldId id="288" r:id="rId27"/>
    <p:sldId id="290" r:id="rId28"/>
    <p:sldId id="291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99FF"/>
    <a:srgbClr val="717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127" autoAdjust="0"/>
  </p:normalViewPr>
  <p:slideViewPr>
    <p:cSldViewPr>
      <p:cViewPr varScale="1">
        <p:scale>
          <a:sx n="138" d="100"/>
          <a:sy n="138" d="100"/>
        </p:scale>
        <p:origin x="-780" y="-108"/>
      </p:cViewPr>
      <p:guideLst>
        <p:guide orient="horz" pos="2546"/>
        <p:guide pos="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1" d="100"/>
          <a:sy n="51" d="100"/>
        </p:scale>
        <p:origin x="-2910" y="-96"/>
      </p:cViewPr>
      <p:guideLst>
        <p:guide orient="horz" pos="295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_zhangjiawen\Desktop\&#26032;&#24314; Microsoft Excel 97-2003 &#24037;&#20316;&#34920;.xls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v_zhangjiawen\Desktop\&#26032;&#24314; Microsoft Excel 97-2003 &#24037;&#20316;&#34920;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v_zhangjiawen\Desktop\&#26032;&#24314; Microsoft Excel 97-2003 &#24037;&#20316;&#34920;.xls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v_zhangjiawen\Desktop\&#26032;&#24314; Microsoft Excel 97-2003 &#24037;&#20316;&#34920;.xls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v_zhangjiawen\Desktop\&#26032;&#24314; Microsoft Excel 97-2003 &#24037;&#20316;&#34920;.xls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v_zhangjiawen\Desktop\&#26032;&#24314; Microsoft Excel 97-2003 &#24037;&#20316;&#34920;.xls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v_zhangjiawen\Desktop\&#26032;&#24314; Microsoft Excel 97-2003 &#24037;&#20316;&#34920;.xls" TargetMode="External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v_zhangjiawen\Desktop\&#26032;&#24314; Microsoft Excel 97-2003 &#24037;&#20316;&#34920;.xls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v_zhangjiawen\Desktop\&#26032;&#24314; Microsoft Excel 97-2003 &#24037;&#20316;&#34920;.xls" TargetMode="External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v_zhangjiawen\Desktop\&#26032;&#24314; Microsoft Excel 97-2003 &#24037;&#20316;&#34920;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_zhangjiawen\Desktop\&#25484;&#19978;&#26032;&#19996;&#26041;&#21271;&#20140;&#21518;&#21488;&#25968;&#25454;\333.xls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v_zhangjiawen\Desktop\&#26032;&#24314; Microsoft Excel 97-2003 &#24037;&#20316;&#34920;.xls" TargetMode="External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Users\v_zhangjiawen\Desktop\&#26032;&#24314; Microsoft Excel 97-2003 &#24037;&#20316;&#34920;.xls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36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C:\Users\v_zhangjiawen\Desktop\&#26032;&#24314; Microsoft Excel 97-2003 &#24037;&#20316;&#34920;.xls" TargetMode="External"/></Relationships>
</file>

<file path=ppt/charts/_rels/chart37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C:\Users\v_zhangjiawen\Desktop\&#26032;&#24314; Microsoft Excel 97-2003 &#24037;&#20316;&#34920;.xls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39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C:\Users\v_zhangjiawen\Desktop\&#26032;&#24314; Microsoft Excel 97-2003 &#24037;&#20316;&#34920;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40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file:///C:\Users\v_zhangjiawen\Desktop\&#25484;&#19978;&#26032;&#19996;&#26041;&#21271;&#20140;&#21518;&#21488;&#25968;&#25454;\333.xls" TargetMode="External"/></Relationships>
</file>

<file path=ppt/charts/_rels/chart41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file:///C:\Users\v_zhangjiawen\Desktop\&#25484;&#19978;&#26032;&#19996;&#26041;&#21271;&#20140;&#21518;&#21488;&#25968;&#25454;\333.xls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_zhangjiawen\Desktop\&#25484;&#19978;&#26032;&#19996;&#26041;&#21271;&#20140;&#21518;&#21488;&#25968;&#25454;\&#32593;&#25253;&#31995;&#32479;&#21518;&#21488;&#25968;&#25454;&#20998;&#26512;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_zhangjiawen\Desktop\&#25484;&#19978;&#26032;&#19996;&#26041;&#21271;&#20140;&#21518;&#21488;&#25968;&#25454;\&#32593;&#25253;&#31995;&#32479;&#21518;&#21488;&#25968;&#25454;&#20998;&#26512;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_zhangjiawen\Desktop\&#25484;&#19978;&#26032;&#19996;&#26041;&#21271;&#20140;&#21518;&#21488;&#25968;&#25454;\&#32593;&#25253;&#31995;&#32479;&#21518;&#21488;&#25968;&#25454;&#20998;&#26512;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_zhangjiawen\Desktop\&#25484;&#19978;&#26032;&#19996;&#26041;&#21271;&#20140;&#21518;&#21488;&#25968;&#25454;\&#32593;&#25253;&#31995;&#32479;&#21518;&#21488;&#25968;&#25454;&#20998;&#26512;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_zhangjiawen\Desktop\&#25484;&#19978;&#26032;&#19996;&#26041;&#21271;&#20140;&#21518;&#21488;&#25968;&#25454;\&#32593;&#25253;&#31995;&#32479;&#21518;&#21488;&#25968;&#25454;&#20998;&#26512;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_zhangjiawen\Desktop\&#25484;&#19978;&#26032;&#19996;&#26041;&#21271;&#20140;&#21518;&#21488;&#25968;&#25454;\&#32593;&#25253;&#31995;&#32479;&#21518;&#21488;&#25968;&#25454;&#20998;&#26512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_zhangjiawen\Desktop\&#25484;&#19978;&#26032;&#19996;&#26041;&#21271;&#20140;&#21518;&#21488;&#25968;&#25454;\&#32593;&#25253;&#31995;&#32479;&#21518;&#21488;&#25968;&#25454;&#20998;&#26512;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&#26446;&#24314;&#23439;\&#25484;&#19978;&#26032;&#19996;&#26041;\&#32593;&#25253;&#31995;&#32479;&#21518;&#21488;&#25968;&#25454;&#20998;&#2651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133363734778823"/>
                  <c:y val="0.00339171715963184"/>
                </c:manualLayout>
              </c:layout>
              <c:tx>
                <c:rich>
                  <a:bodyPr vertOverflow="ellipsis" anchor="ctr" anchorCtr="1"/>
                  <a:lstStyle/>
                  <a:p>
                    <a:r>
                      <a:rPr lang="en-US" altLang="en-US" dirty="0">
                        <a:solidFill>
                          <a:srgbClr val="0070C0"/>
                        </a:solidFill>
                      </a:rPr>
                      <a:t>0.51%</a:t>
                    </a:r>
                    <a:endParaRPr lang="en-US" altLang="en-US" dirty="0">
                      <a:solidFill>
                        <a:srgbClr val="0070C0"/>
                      </a:solidFill>
                    </a:endParaRPr>
                  </a:p>
                </c:rich>
              </c:tx>
              <c:numFmt formatCode="General" sourceLinked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596559492563429"/>
                  <c:y val="0.00865800865800866"/>
                </c:manualLayout>
              </c:layout>
              <c:numFmt formatCode="General" sourceLinked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75837489063867"/>
                  <c:y val="0"/>
                </c:manualLayout>
              </c:layout>
              <c:numFmt formatCode="General" sourceLinked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844494345589508"/>
                  <c:y val="0.00865795894473264"/>
                </c:manualLayout>
              </c:layout>
              <c:numFmt formatCode="General" sourceLinked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104057882457505"/>
                  <c:y val="0.00339171715963184"/>
                </c:manualLayout>
              </c:layout>
              <c:numFmt formatCode="General" sourceLinked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116190901269368"/>
                  <c:y val="0"/>
                </c:manualLayout>
              </c:layout>
              <c:numFmt formatCode="General" sourceLinked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138152887139108"/>
                  <c:y val="-0.00432900432900433"/>
                </c:manualLayout>
              </c:layout>
              <c:numFmt formatCode="General" sourceLinked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154833333333333"/>
                  <c:y val="0.00432900432900433"/>
                </c:manualLayout>
              </c:layout>
              <c:numFmt formatCode="General" sourceLinked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1050" b="1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Sheet2!$B$3:$B$11</c:f>
              <c:strCache>
                <c:ptCount val="9"/>
                <c:pt idx="0">
                  <c:v>6000-7999元</c:v>
                </c:pt>
                <c:pt idx="1">
                  <c:v>10000元或以上</c:v>
                </c:pt>
                <c:pt idx="2">
                  <c:v>8000-9999元</c:v>
                </c:pt>
                <c:pt idx="3">
                  <c:v>4000-4999元</c:v>
                </c:pt>
                <c:pt idx="4">
                  <c:v>5000-5999元</c:v>
                </c:pt>
                <c:pt idx="5">
                  <c:v>2000-2999元</c:v>
                </c:pt>
                <c:pt idx="6">
                  <c:v>1000-1999元</c:v>
                </c:pt>
                <c:pt idx="7">
                  <c:v>3000-3999元</c:v>
                </c:pt>
                <c:pt idx="8">
                  <c:v>1000元以下</c:v>
                </c:pt>
              </c:strCache>
            </c:strRef>
          </c:cat>
          <c:val>
            <c:numRef>
              <c:f>Sheet2!$D$3:$D$11</c:f>
              <c:numCache>
                <c:formatCode>0.00%</c:formatCode>
                <c:ptCount val="9"/>
                <c:pt idx="0">
                  <c:v>0.00512706197057512</c:v>
                </c:pt>
                <c:pt idx="1">
                  <c:v>0.0207311636201516</c:v>
                </c:pt>
                <c:pt idx="2">
                  <c:v>0.0276415514935354</c:v>
                </c:pt>
                <c:pt idx="3">
                  <c:v>0.0374498439589835</c:v>
                </c:pt>
                <c:pt idx="4">
                  <c:v>0.0552831029870709</c:v>
                </c:pt>
                <c:pt idx="5">
                  <c:v>0.148461881408827</c:v>
                </c:pt>
                <c:pt idx="6">
                  <c:v>0.192822113241195</c:v>
                </c:pt>
                <c:pt idx="7">
                  <c:v>0.242309407044137</c:v>
                </c:pt>
                <c:pt idx="8">
                  <c:v>0.270173874275524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30"/>
        <c:axId val="84408576"/>
        <c:axId val="97411072"/>
      </c:barChart>
      <c:barChart>
        <c:barDir val="bar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Sheet2!$B$3:$B$11</c:f>
              <c:strCache>
                <c:ptCount val="9"/>
                <c:pt idx="0">
                  <c:v>6000-7999元</c:v>
                </c:pt>
                <c:pt idx="1">
                  <c:v>10000元或以上</c:v>
                </c:pt>
                <c:pt idx="2">
                  <c:v>8000-9999元</c:v>
                </c:pt>
                <c:pt idx="3">
                  <c:v>4000-4999元</c:v>
                </c:pt>
                <c:pt idx="4">
                  <c:v>5000-5999元</c:v>
                </c:pt>
                <c:pt idx="5">
                  <c:v>2000-2999元</c:v>
                </c:pt>
                <c:pt idx="6">
                  <c:v>1000-1999元</c:v>
                </c:pt>
                <c:pt idx="7">
                  <c:v>3000-3999元</c:v>
                </c:pt>
                <c:pt idx="8">
                  <c:v>1000元以下</c:v>
                </c:pt>
              </c:strCache>
            </c:strRef>
          </c:cat>
          <c:val>
            <c:numRef>
              <c:f>Sheet2!$C$3:$C$11</c:f>
              <c:numCache>
                <c:formatCode>###0</c:formatCode>
                <c:ptCount val="9"/>
                <c:pt idx="0">
                  <c:v>23</c:v>
                </c:pt>
                <c:pt idx="1">
                  <c:v>93</c:v>
                </c:pt>
                <c:pt idx="2">
                  <c:v>124</c:v>
                </c:pt>
                <c:pt idx="3">
                  <c:v>168</c:v>
                </c:pt>
                <c:pt idx="4">
                  <c:v>248</c:v>
                </c:pt>
                <c:pt idx="5">
                  <c:v>666</c:v>
                </c:pt>
                <c:pt idx="6">
                  <c:v>865</c:v>
                </c:pt>
                <c:pt idx="7">
                  <c:v>1087</c:v>
                </c:pt>
                <c:pt idx="8">
                  <c:v>1212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10"/>
        <c:axId val="97414144"/>
        <c:axId val="97412608"/>
      </c:barChart>
      <c:catAx>
        <c:axId val="844085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7411072"/>
        <c:crosses val="autoZero"/>
        <c:auto val="1"/>
        <c:lblAlgn val="ctr"/>
        <c:lblOffset val="100"/>
        <c:tickMarkSkip val="1"/>
        <c:noMultiLvlLbl val="0"/>
      </c:catAx>
      <c:valAx>
        <c:axId val="97411072"/>
        <c:scaling>
          <c:orientation val="minMax"/>
        </c:scaling>
        <c:delete val="0"/>
        <c:axPos val="b"/>
        <c:numFmt formatCode="0.00%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84408576"/>
        <c:crosses val="autoZero"/>
        <c:crossBetween val="between"/>
      </c:valAx>
      <c:valAx>
        <c:axId val="97412608"/>
        <c:scaling>
          <c:orientation val="minMax"/>
        </c:scaling>
        <c:delete val="0"/>
        <c:axPos val="t"/>
        <c:numFmt formatCode="###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7414144"/>
        <c:crosses val="max"/>
        <c:crossBetween val="between"/>
      </c:valAx>
      <c:catAx>
        <c:axId val="974141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7412608"/>
        <c:crosses val="autoZero"/>
        <c:auto val="1"/>
        <c:lblAlgn val="ctr"/>
        <c:lblOffset val="100"/>
        <c:tickMarkSkip val="1"/>
        <c:noMultiLvlLbl val="0"/>
      </c:cat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785897630565"/>
          <c:y val="0.199649143121816"/>
          <c:w val="0.595408631772268"/>
          <c:h val="0.794607843137255"/>
        </c:manualLayout>
      </c:layout>
      <c:doughnutChart>
        <c:varyColors val="1"/>
        <c:ser>
          <c:idx val="0"/>
          <c:order val="0"/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olid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b="1">
                      <a:solidFill>
                        <a:srgbClr val="3399FF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10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numRef>
              <c:f>Sheet4!$S$83:$T$83</c:f>
              <c:numCache>
                <c:ptCount val="0"/>
              </c:numCache>
            </c:numRef>
          </c:cat>
          <c:val>
            <c:numRef>
              <c:f>Sheet4!$S$84:$T$84</c:f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1000" b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>
              <a:defRPr sz="1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pPr>
            <a:r>
              <a:rPr lang="en-US" altLang="zh-CN" sz="1200">
                <a:solidFill>
                  <a:srgbClr val="0070C0"/>
                </a:solidFill>
              </a:rPr>
              <a:t>K12</a:t>
            </a:r>
            <a:r>
              <a:rPr altLang="en-US" sz="1200">
                <a:solidFill>
                  <a:srgbClr val="0070C0"/>
                </a:solidFill>
              </a:rPr>
              <a:t>用户</a:t>
            </a:r>
            <a:r>
              <a:rPr lang="zh-CN" altLang="en-US" sz="1200">
                <a:solidFill>
                  <a:srgbClr val="0070C0"/>
                </a:solidFill>
              </a:rPr>
              <a:t>性别分布</a:t>
            </a:r>
            <a:endParaRPr lang="zh-CN" altLang="en-US" sz="1200">
              <a:solidFill>
                <a:srgbClr val="0070C0"/>
              </a:solidFill>
            </a:endParaRPr>
          </a:p>
        </c:rich>
      </c:tx>
      <c:layout>
        <c:manualLayout>
          <c:xMode val="edge"/>
          <c:yMode val="edge"/>
          <c:x val="0.238764190978674"/>
          <c:y val="0.04189621697946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96785897630565"/>
          <c:y val="0.199649143121816"/>
          <c:w val="0.595408631772268"/>
          <c:h val="0.794607843137255"/>
        </c:manualLayout>
      </c:layout>
      <c:doughnutChart>
        <c:varyColors val="1"/>
        <c:ser>
          <c:idx val="0"/>
          <c:order val="0"/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explosion val="5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olid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900" b="1">
                      <a:solidFill>
                        <a:srgbClr val="3399FF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Sheet4!$S$83:$T$83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Sheet4!$S$84:$T$84</c:f>
              <c:numCache>
                <c:formatCode>0.00%</c:formatCode>
                <c:ptCount val="2"/>
                <c:pt idx="0">
                  <c:v>0.394760614272809</c:v>
                </c:pt>
                <c:pt idx="1">
                  <c:v>0.605239385727191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 b="0"/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 b="0"/>
            </a:pPr>
          </a:p>
        </c:txPr>
      </c:legendEntry>
      <c:layout>
        <c:manualLayout>
          <c:xMode val="edge"/>
          <c:yMode val="edge"/>
          <c:x val="0.840160449381942"/>
          <c:y val="0.432399300560299"/>
          <c:w val="0.0749569116360455"/>
          <c:h val="0.167434383202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b="0">
              <a:solidFill>
                <a:schemeClr val="tx1"/>
              </a:solidFill>
              <a:latin typeface="微软雅黑" pitchFamily="34" charset="-122"/>
              <a:ea typeface="微软雅黑" pitchFamily="3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horzOverflow="overflow" vert="horz" wrap="square" anchor="ctr" anchorCtr="1"/>
          <a:lstStyle/>
          <a:p>
            <a:pPr algn="ctr" defTabSz="914400">
              <a:defRPr sz="1200" b="1" kern="1200" spc="0" baseline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  <a:r>
              <a:rPr lang="en-US" altLang="zh-CN" sz="12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K12</a:t>
            </a:r>
            <a:r>
              <a:rPr altLang="en-US" sz="1200" b="1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用户男女人均消费对比</a:t>
            </a:r>
            <a:endParaRPr altLang="en-US" sz="1200" b="1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c:rich>
      </c:tx>
      <c:layout>
        <c:manualLayout>
          <c:xMode val="edge"/>
          <c:yMode val="edge"/>
          <c:x val="0.196198213411914"/>
          <c:y val="0.054466785441588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'[新建 Microsoft Excel 97-2003 工作表.xls]Sheet7'!$J$50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800" b="1" kern="1200">
                      <a:solidFill>
                        <a:srgbClr val="0070C0"/>
                      </a:solidFill>
                      <a:latin typeface="微软雅黑" charset="0"/>
                      <a:ea typeface="微软雅黑" charset="0"/>
                      <a:cs typeface="微软雅黑" charset="0"/>
                      <a:sym typeface="微软雅黑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layout>
                <c:manualLayout>
                  <c:x val="0.0123505195059792"/>
                  <c:y val="0.0356324764571138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800" b="1" kern="1200">
                      <a:solidFill>
                        <a:srgbClr val="0070C0"/>
                      </a:solidFill>
                      <a:latin typeface="微软雅黑" charset="0"/>
                      <a:ea typeface="微软雅黑" charset="0"/>
                      <a:cs typeface="微软雅黑" charset="0"/>
                      <a:sym typeface="微软雅黑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delete val="1"/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工作表.xls]Sheet7'!$I$51:$I$58</c:f>
              <c:strCache>
                <c:ptCount val="8"/>
                <c:pt idx="0">
                  <c:v>高考</c:v>
                </c:pt>
                <c:pt idx="1">
                  <c:v>高中</c:v>
                </c:pt>
                <c:pt idx="2">
                  <c:v>中考</c:v>
                </c:pt>
                <c:pt idx="3">
                  <c:v>初中</c:v>
                </c:pt>
                <c:pt idx="4">
                  <c:v>小学/学前班</c:v>
                </c:pt>
                <c:pt idx="5">
                  <c:v>初中新概念</c:v>
                </c:pt>
                <c:pt idx="6">
                  <c:v>高中新概念</c:v>
                </c:pt>
                <c:pt idx="7">
                  <c:v>大学预科(国内部)</c:v>
                </c:pt>
              </c:strCache>
            </c:strRef>
          </c:cat>
          <c:val>
            <c:numRef>
              <c:f>'[新建 Microsoft Excel 97-2003 工作表.xls]Sheet7'!$J$51:$J$58</c:f>
              <c:numCache>
                <c:formatCode>0_ </c:formatCode>
                <c:ptCount val="8"/>
                <c:pt idx="0">
                  <c:v>2861.02362204724</c:v>
                </c:pt>
                <c:pt idx="1">
                  <c:v>3017</c:v>
                </c:pt>
                <c:pt idx="2">
                  <c:v>2662.89473684211</c:v>
                </c:pt>
                <c:pt idx="3">
                  <c:v>2677.21739130435</c:v>
                </c:pt>
                <c:pt idx="4">
                  <c:v>2525.45454545455</c:v>
                </c:pt>
                <c:pt idx="5">
                  <c:v>3480</c:v>
                </c:pt>
                <c:pt idx="6">
                  <c:v>3432</c:v>
                </c:pt>
                <c:pt idx="7">
                  <c:v>2380</c:v>
                </c:pt>
              </c:numCache>
            </c:numRef>
          </c:val>
        </c:ser>
        <c:ser>
          <c:idx val="1"/>
          <c:order val="1"/>
          <c:tx>
            <c:strRef>
              <c:f>'[新建 Microsoft Excel 97-2003 工作表.xls]Sheet7'!$K$50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accent2"/>
            </a:solidFill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layout>
                <c:manualLayout>
                  <c:x val="0.00921387963144481"/>
                  <c:y val="-0.019852379740392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delete val="1"/>
            </c:dLbl>
            <c:dLbl>
              <c:idx val="7"/>
              <c:layout>
                <c:manualLayout>
                  <c:x val="-0.0150950793961968"/>
                  <c:y val="0.0519216085517943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 kern="1200">
                    <a:solidFill>
                      <a:schemeClr val="accent2">
                        <a:lumMod val="75000"/>
                      </a:schemeClr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工作表.xls]Sheet7'!$I$51:$I$58</c:f>
              <c:strCache>
                <c:ptCount val="8"/>
                <c:pt idx="0">
                  <c:v>高考</c:v>
                </c:pt>
                <c:pt idx="1">
                  <c:v>高中</c:v>
                </c:pt>
                <c:pt idx="2">
                  <c:v>中考</c:v>
                </c:pt>
                <c:pt idx="3">
                  <c:v>初中</c:v>
                </c:pt>
                <c:pt idx="4">
                  <c:v>小学/学前班</c:v>
                </c:pt>
                <c:pt idx="5">
                  <c:v>初中新概念</c:v>
                </c:pt>
                <c:pt idx="6">
                  <c:v>高中新概念</c:v>
                </c:pt>
                <c:pt idx="7">
                  <c:v>大学预科(国内部)</c:v>
                </c:pt>
              </c:strCache>
            </c:strRef>
          </c:cat>
          <c:val>
            <c:numRef>
              <c:f>'[新建 Microsoft Excel 97-2003 工作表.xls]Sheet7'!$K$51:$K$58</c:f>
              <c:numCache>
                <c:formatCode>0_ </c:formatCode>
                <c:ptCount val="8"/>
                <c:pt idx="0">
                  <c:v>2810.08474576271</c:v>
                </c:pt>
                <c:pt idx="1">
                  <c:v>2613.84210526316</c:v>
                </c:pt>
                <c:pt idx="2">
                  <c:v>2792.99065420561</c:v>
                </c:pt>
                <c:pt idx="3">
                  <c:v>2626.4854368932</c:v>
                </c:pt>
                <c:pt idx="4">
                  <c:v>2314</c:v>
                </c:pt>
                <c:pt idx="5">
                  <c:v>4000</c:v>
                </c:pt>
                <c:pt idx="6">
                  <c:v>3081.11111111111</c:v>
                </c:pt>
                <c:pt idx="7">
                  <c:v>4480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4611227"/>
        <c:axId val="692980542"/>
      </c:radarChart>
      <c:catAx>
        <c:axId val="614611227"/>
        <c:scaling>
          <c:orientation val="minMax"/>
        </c:scaling>
        <c:delete val="0"/>
        <c:axPos val="b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692980542"/>
        <c:crosses val="autoZero"/>
        <c:auto val="1"/>
        <c:lblAlgn val="ctr"/>
        <c:lblOffset val="100"/>
        <c:tickMarkSkip val="1"/>
        <c:noMultiLvlLbl val="0"/>
      </c:catAx>
      <c:valAx>
        <c:axId val="692980542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6146112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74259949029602"/>
          <c:y val="0.49550686095518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bg2">
                  <a:lumMod val="10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Overflow="ellipsis" vert="horz" anchor="ctr" anchorCtr="1"/>
          <a:lstStyle/>
          <a:p>
            <a:pPr algn="ctr" defTabSz="914400">
              <a:defRPr sz="1200" b="1" kern="1200" spc="0" baseline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  <a:r>
              <a:rPr lang="en-US" altLang="zh-CN" sz="1200" b="1" i="0" u="none" strike="noStrike" kern="1200" cap="none" spc="0" normalizeH="0" baseline="0">
                <a:solidFill>
                  <a:srgbClr val="0070C0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K12</a:t>
            </a:r>
            <a:r>
              <a:rPr altLang="en-US" sz="1200" b="1" i="0" u="none" strike="noStrike" kern="1200" cap="none" spc="0" normalizeH="0" baseline="0">
                <a:solidFill>
                  <a:srgbClr val="0070C0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用户年龄分布</a:t>
            </a:r>
            <a:endParaRPr sz="1200" b="1" i="0" u="none" strike="noStrike" kern="1200" cap="none" spc="0" normalizeH="0" baseline="0">
              <a:solidFill>
                <a:srgbClr val="0070C0"/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c:rich>
      </c:tx>
      <c:layout>
        <c:manualLayout>
          <c:xMode val="edge"/>
          <c:yMode val="edge"/>
          <c:x val="0.187047085854837"/>
          <c:y val="0.097030285210232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 kern="1200">
                    <a:solidFill>
                      <a:schemeClr val="bg2">
                        <a:lumMod val="10000"/>
                      </a:schemeClr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工作表.xls]Sheet10'!$A$19:$F$19</c:f>
              <c:strCache>
                <c:ptCount val="6"/>
                <c:pt idx="0">
                  <c:v>年龄段</c:v>
                </c:pt>
                <c:pt idx="1">
                  <c:v>13-15岁</c:v>
                </c:pt>
                <c:pt idx="2">
                  <c:v>16-18岁</c:v>
                </c:pt>
                <c:pt idx="3">
                  <c:v>19-22岁</c:v>
                </c:pt>
                <c:pt idx="4">
                  <c:v>23岁及以上</c:v>
                </c:pt>
                <c:pt idx="5">
                  <c:v>7-12岁</c:v>
                </c:pt>
              </c:strCache>
            </c:strRef>
          </c:cat>
          <c:val>
            <c:numRef>
              <c:f>'[新建 Microsoft Excel 97-2003 工作表.xls]Sheet10'!$A$20:$F$20</c:f>
              <c:numCache>
                <c:formatCode>General</c:formatCode>
                <c:ptCount val="6"/>
                <c:pt idx="1" c:formatCode="0.00%">
                  <c:v>0.232608695652174</c:v>
                </c:pt>
                <c:pt idx="2" c:formatCode="0.00%">
                  <c:v>0.5</c:v>
                </c:pt>
                <c:pt idx="3" c:formatCode="0.00%">
                  <c:v>0.160869565217391</c:v>
                </c:pt>
                <c:pt idx="4" c:formatCode="0.00%">
                  <c:v>0.0652173913043478</c:v>
                </c:pt>
                <c:pt idx="5" c:formatCode="0.00%">
                  <c:v>0.041304347826087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4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5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642499499299019"/>
          <c:y val="0.32568338436647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bg2">
                  <a:lumMod val="10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9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Sheet4!$I$52</c:f>
              <c:strCache>
                <c:ptCount val="1"/>
                <c:pt idx="0">
                  <c:v>频率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strRef>
              <c:f>Sheet4!$H$53:$H$58</c:f>
              <c:strCache>
                <c:ptCount val="6"/>
                <c:pt idx="0">
                  <c:v>TOEFL</c:v>
                </c:pt>
                <c:pt idx="1">
                  <c:v>IELTS</c:v>
                </c:pt>
                <c:pt idx="2">
                  <c:v>GRE</c:v>
                </c:pt>
                <c:pt idx="3">
                  <c:v>GMAT</c:v>
                </c:pt>
                <c:pt idx="4">
                  <c:v>留学考试</c:v>
                </c:pt>
                <c:pt idx="5">
                  <c:v>国内游学营</c:v>
                </c:pt>
              </c:strCache>
            </c:strRef>
          </c:cat>
          <c:val>
            <c:numRef>
              <c:f>Sheet4!$I$53:$I$58</c:f>
              <c:numCache>
                <c:formatCode>###0</c:formatCode>
                <c:ptCount val="6"/>
                <c:pt idx="0">
                  <c:v>614</c:v>
                </c:pt>
                <c:pt idx="1">
                  <c:v>403</c:v>
                </c:pt>
                <c:pt idx="2">
                  <c:v>187</c:v>
                </c:pt>
                <c:pt idx="3">
                  <c:v>132</c:v>
                </c:pt>
                <c:pt idx="4">
                  <c:v>35</c:v>
                </c:pt>
                <c:pt idx="5">
                  <c:v>10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766336"/>
        <c:axId val="88767872"/>
      </c:barChart>
      <c:barChart>
        <c:barDir val="col"/>
        <c:grouping val="clustered"/>
        <c:varyColors val="0"/>
        <c:ser>
          <c:idx val="1"/>
          <c:order val="1"/>
          <c:tx>
            <c:strRef>
              <c:f>Sheet4!$J$52</c:f>
              <c:strCache>
                <c:ptCount val="1"/>
                <c:pt idx="0">
                  <c:v>百分比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Sheet4!$H$53:$H$58</c:f>
              <c:strCache>
                <c:ptCount val="6"/>
                <c:pt idx="0">
                  <c:v>TOEFL</c:v>
                </c:pt>
                <c:pt idx="1">
                  <c:v>IELTS</c:v>
                </c:pt>
                <c:pt idx="2">
                  <c:v>GRE</c:v>
                </c:pt>
                <c:pt idx="3">
                  <c:v>GMAT</c:v>
                </c:pt>
                <c:pt idx="4">
                  <c:v>留学考试</c:v>
                </c:pt>
                <c:pt idx="5">
                  <c:v>国内游学营</c:v>
                </c:pt>
              </c:strCache>
            </c:strRef>
          </c:cat>
          <c:val>
            <c:numRef>
              <c:f>Sheet4!$J$53:$J$58</c:f>
              <c:numCache>
                <c:formatCode>###0.0</c:formatCode>
                <c:ptCount val="6"/>
                <c:pt idx="0">
                  <c:v>13.6870263040571</c:v>
                </c:pt>
                <c:pt idx="1">
                  <c:v>8.98350423539902</c:v>
                </c:pt>
                <c:pt idx="2">
                  <c:v>4.16852429781543</c:v>
                </c:pt>
                <c:pt idx="3">
                  <c:v>2.94248773963442</c:v>
                </c:pt>
                <c:pt idx="4" c:formatCode="####.0">
                  <c:v>0.780205082478823</c:v>
                </c:pt>
                <c:pt idx="5" c:formatCode="####.0">
                  <c:v>0.222915737851092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775296"/>
        <c:axId val="88773760"/>
      </c:barChart>
      <c:catAx>
        <c:axId val="8876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8767872"/>
        <c:crosses val="autoZero"/>
        <c:auto val="1"/>
        <c:lblAlgn val="ctr"/>
        <c:lblOffset val="100"/>
        <c:tickMarkSkip val="1"/>
        <c:noMultiLvlLbl val="0"/>
      </c:catAx>
      <c:valAx>
        <c:axId val="88767872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88766336"/>
        <c:crosses val="autoZero"/>
        <c:crossBetween val="between"/>
      </c:valAx>
      <c:catAx>
        <c:axId val="887752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8773760"/>
        <c:crosses val="autoZero"/>
        <c:auto val="1"/>
        <c:lblAlgn val="ctr"/>
        <c:lblOffset val="100"/>
        <c:tickMarkSkip val="1"/>
        <c:noMultiLvlLbl val="0"/>
      </c:catAx>
      <c:valAx>
        <c:axId val="88773760"/>
        <c:scaling>
          <c:orientation val="minMax"/>
        </c:scaling>
        <c:delete val="0"/>
        <c:axPos val="r"/>
        <c:numFmt formatCode="###0.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88775296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>
              <a:defRPr sz="1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pPr>
            <a:r>
              <a:rPr lang="zh-CN" altLang="en-US" sz="1200">
                <a:solidFill>
                  <a:srgbClr val="0070C0"/>
                </a:solidFill>
              </a:rPr>
              <a:t>留学用户性别分布</a:t>
            </a:r>
            <a:endParaRPr lang="zh-CN" altLang="en-US" sz="1200">
              <a:solidFill>
                <a:srgbClr val="0070C0"/>
              </a:solidFill>
            </a:endParaRPr>
          </a:p>
        </c:rich>
      </c:tx>
      <c:layout>
        <c:manualLayout>
          <c:xMode val="edge"/>
          <c:yMode val="edge"/>
          <c:x val="0.320297195470887"/>
          <c:y val="0.011066027296200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4876312335958"/>
          <c:y val="0.19501968503937"/>
          <c:w val="0.595408631772268"/>
          <c:h val="0.794607843137255"/>
        </c:manualLayout>
      </c:layout>
      <c:doughnutChart>
        <c:varyColors val="1"/>
        <c:ser>
          <c:idx val="0"/>
          <c:order val="0"/>
          <c:tx>
            <c:strRef>
              <c:f>Sheet4!$AB$82:$AC$82</c:f>
              <c:strCache>
                <c:ptCount val="1"/>
                <c:pt idx="0">
                  <c:v>男 女</c:v>
                </c:pt>
              </c:strCache>
            </c:strRef>
          </c:tx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explosion val="8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olid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900" b="1">
                      <a:solidFill>
                        <a:srgbClr val="3399FF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Sheet4!$AB$82:$AC$82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Sheet4!$AB$84:$AC$84</c:f>
              <c:numCache>
                <c:formatCode>0.00%</c:formatCode>
                <c:ptCount val="2"/>
                <c:pt idx="0">
                  <c:v>0.396813902968863</c:v>
                </c:pt>
                <c:pt idx="1">
                  <c:v>0.603186097031137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lang="zh-CN" altLang="en-US" sz="800" b="0" i="0" u="none" strike="noStrike" kern="1200" baseline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lang="zh-CN" altLang="en-US" sz="800" b="0" i="0" u="none" strike="noStrike" kern="1200" baseline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888633023590661"/>
          <c:y val="0.454995674808667"/>
          <c:w val="0.0749569116360455"/>
          <c:h val="0.167434383202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Overflow="ellipsis" vert="horz" anchor="ctr" anchorCtr="1"/>
          <a:lstStyle/>
          <a:p>
            <a:pPr algn="ctr" defTabSz="914400">
              <a:defRPr sz="1200" b="1" kern="1200" spc="0" baseline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  <a:r>
              <a:rPr sz="1200" b="1" i="0" u="none" strike="noStrike" kern="1200" cap="none" spc="0" normalizeH="0" baseline="0">
                <a:solidFill>
                  <a:srgbClr val="0070C0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留学用户男女人均消费对比</a:t>
            </a:r>
            <a:endParaRPr sz="1200" b="1" i="0" u="none" strike="noStrike" kern="1200" cap="none" spc="0" normalizeH="0" baseline="0">
              <a:solidFill>
                <a:srgbClr val="0070C0"/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c:rich>
      </c:tx>
      <c:layout>
        <c:manualLayout>
          <c:xMode val="edge"/>
          <c:yMode val="edge"/>
          <c:x val="0.156129577314286"/>
          <c:y val="0.028324790936066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'[新建 Microsoft Excel 97-2003 工作表.xls]Sheet7'!$J$80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'[新建 Microsoft Excel 97-2003 工作表.xls]Sheet7'!$I$81:$I$86</c:f>
              <c:strCache>
                <c:ptCount val="6"/>
                <c:pt idx="0">
                  <c:v>TOEFL</c:v>
                </c:pt>
                <c:pt idx="1">
                  <c:v>IELTS</c:v>
                </c:pt>
                <c:pt idx="2">
                  <c:v>GRE</c:v>
                </c:pt>
                <c:pt idx="3">
                  <c:v>GMAT</c:v>
                </c:pt>
                <c:pt idx="4">
                  <c:v>留学考试</c:v>
                </c:pt>
                <c:pt idx="5">
                  <c:v>国内游学营</c:v>
                </c:pt>
              </c:strCache>
            </c:strRef>
          </c:cat>
          <c:val>
            <c:numRef>
              <c:f>'[新建 Microsoft Excel 97-2003 工作表.xls]Sheet7'!$J$81:$J$86</c:f>
              <c:numCache>
                <c:formatCode>0_ </c:formatCode>
                <c:ptCount val="6"/>
                <c:pt idx="0">
                  <c:v>4469.88095238095</c:v>
                </c:pt>
                <c:pt idx="1">
                  <c:v>4410.78014184397</c:v>
                </c:pt>
                <c:pt idx="2">
                  <c:v>2904.8275862069</c:v>
                </c:pt>
                <c:pt idx="3">
                  <c:v>2987.90697674419</c:v>
                </c:pt>
                <c:pt idx="4">
                  <c:v>24484.8</c:v>
                </c:pt>
                <c:pt idx="5">
                  <c:v>3360</c:v>
                </c:pt>
              </c:numCache>
            </c:numRef>
          </c:val>
        </c:ser>
        <c:ser>
          <c:idx val="1"/>
          <c:order val="1"/>
          <c:tx>
            <c:strRef>
              <c:f>'[新建 Microsoft Excel 97-2003 工作表.xls]Sheet7'!$K$80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accent2"/>
            </a:solidFill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layout>
                <c:manualLayout>
                  <c:x val="0.00996607294317218"/>
                  <c:y val="-0.0380361478284327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800" b="1" kern="1200">
                      <a:solidFill>
                        <a:schemeClr val="accent2">
                          <a:lumMod val="75000"/>
                        </a:schemeClr>
                      </a:solidFill>
                      <a:latin typeface="微软雅黑" charset="0"/>
                      <a:ea typeface="微软雅黑" charset="0"/>
                      <a:cs typeface="微软雅黑" charset="0"/>
                      <a:sym typeface="微软雅黑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delete val="1"/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工作表.xls]Sheet7'!$I$81:$I$86</c:f>
              <c:strCache>
                <c:ptCount val="6"/>
                <c:pt idx="0">
                  <c:v>TOEFL</c:v>
                </c:pt>
                <c:pt idx="1">
                  <c:v>IELTS</c:v>
                </c:pt>
                <c:pt idx="2">
                  <c:v>GRE</c:v>
                </c:pt>
                <c:pt idx="3">
                  <c:v>GMAT</c:v>
                </c:pt>
                <c:pt idx="4">
                  <c:v>留学考试</c:v>
                </c:pt>
                <c:pt idx="5">
                  <c:v>国内游学营</c:v>
                </c:pt>
              </c:strCache>
            </c:strRef>
          </c:cat>
          <c:val>
            <c:numRef>
              <c:f>'[新建 Microsoft Excel 97-2003 工作表.xls]Sheet7'!$K$81:$K$86</c:f>
              <c:numCache>
                <c:formatCode>0_ </c:formatCode>
                <c:ptCount val="6"/>
                <c:pt idx="0">
                  <c:v>3738.89502762431</c:v>
                </c:pt>
                <c:pt idx="1">
                  <c:v>3641.19847328244</c:v>
                </c:pt>
                <c:pt idx="2">
                  <c:v>2144.8</c:v>
                </c:pt>
                <c:pt idx="3">
                  <c:v>3190</c:v>
                </c:pt>
                <c:pt idx="4">
                  <c:v>26479.9333333333</c:v>
                </c:pt>
                <c:pt idx="5">
                  <c:v>3180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085732"/>
        <c:axId val="460489090"/>
      </c:radarChart>
      <c:catAx>
        <c:axId val="361085732"/>
        <c:scaling>
          <c:orientation val="minMax"/>
        </c:scaling>
        <c:delete val="0"/>
        <c:axPos val="b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460489090"/>
        <c:crosses val="autoZero"/>
        <c:auto val="1"/>
        <c:lblAlgn val="ctr"/>
        <c:lblOffset val="100"/>
        <c:tickMarkSkip val="1"/>
        <c:noMultiLvlLbl val="0"/>
      </c:catAx>
      <c:valAx>
        <c:axId val="460489090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3610857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746819338422392"/>
          <c:y val="0.48094050625651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bg2">
                  <a:lumMod val="10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Overflow="ellipsis" vert="horz" anchor="ctr" anchorCtr="1"/>
          <a:lstStyle/>
          <a:p>
            <a:pPr algn="ctr" defTabSz="914400">
              <a:defRPr sz="1400" b="0" kern="1200" spc="0" baseline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  <a:r>
              <a:rPr sz="1200" b="1" i="0" u="none" strike="noStrike" kern="1200" cap="none" spc="0" normalizeH="0" baseline="0">
                <a:solidFill>
                  <a:srgbClr val="0070C0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留学用户年龄分布</a:t>
            </a:r>
            <a:endParaRPr sz="1200" b="1" i="0" u="none" strike="noStrike" kern="1200" cap="none" spc="0" normalizeH="0" baseline="0">
              <a:solidFill>
                <a:srgbClr val="0070C0"/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c:rich>
      </c:tx>
      <c:layout>
        <c:manualLayout>
          <c:xMode val="edge"/>
          <c:yMode val="edge"/>
          <c:x val="0.198250953924877"/>
          <c:y val="0.094736652764821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76272862086011"/>
          <c:y val="0.245767745767746"/>
          <c:w val="0.547207118141374"/>
          <c:h val="0.657855657855658"/>
        </c:manualLayout>
      </c:layout>
      <c:doughnutChart>
        <c:varyColors val="1"/>
        <c:ser>
          <c:idx val="0"/>
          <c:order val="0"/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b="1"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工作表.xls]Sheet8'!$B$9:$E$9</c:f>
              <c:strCache>
                <c:ptCount val="4"/>
                <c:pt idx="0">
                  <c:v>13-15岁</c:v>
                </c:pt>
                <c:pt idx="1">
                  <c:v>16-18岁</c:v>
                </c:pt>
                <c:pt idx="2">
                  <c:v>19-22岁</c:v>
                </c:pt>
                <c:pt idx="3">
                  <c:v>23岁及以上</c:v>
                </c:pt>
              </c:strCache>
            </c:strRef>
          </c:cat>
          <c:val>
            <c:numRef>
              <c:f>'[新建 Microsoft Excel 97-2003 工作表.xls]Sheet8'!$B$10:$E$10</c:f>
              <c:numCache>
                <c:formatCode>0%</c:formatCode>
                <c:ptCount val="4"/>
                <c:pt idx="0">
                  <c:v>0.0347349177330896</c:v>
                </c:pt>
                <c:pt idx="1">
                  <c:v>0.107861060329068</c:v>
                </c:pt>
                <c:pt idx="2">
                  <c:v>0.493601462522852</c:v>
                </c:pt>
                <c:pt idx="3">
                  <c:v>0.363802559414991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670634920634921"/>
          <c:y val="0.39418210047687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bg2">
                  <a:lumMod val="10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9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Sheet4!$AA$52</c:f>
              <c:strCache>
                <c:ptCount val="1"/>
                <c:pt idx="0">
                  <c:v>频率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strRef>
              <c:f>Sheet4!$Z$53:$Z$60</c:f>
              <c:strCache>
                <c:ptCount val="8"/>
                <c:pt idx="0">
                  <c:v>考研英语</c:v>
                </c:pt>
                <c:pt idx="1">
                  <c:v>考研政治</c:v>
                </c:pt>
                <c:pt idx="2">
                  <c:v>考研数学</c:v>
                </c:pt>
                <c:pt idx="3">
                  <c:v>考研专业课</c:v>
                </c:pt>
                <c:pt idx="4">
                  <c:v>考博</c:v>
                </c:pt>
                <c:pt idx="5">
                  <c:v>考研联报</c:v>
                </c:pt>
                <c:pt idx="6">
                  <c:v>考研集训营</c:v>
                </c:pt>
                <c:pt idx="7">
                  <c:v>考研无忧计划</c:v>
                </c:pt>
              </c:strCache>
            </c:strRef>
          </c:cat>
          <c:val>
            <c:numRef>
              <c:f>Sheet4!$AA$53:$AA$60</c:f>
              <c:numCache>
                <c:formatCode>###0</c:formatCode>
                <c:ptCount val="8"/>
                <c:pt idx="0">
                  <c:v>398</c:v>
                </c:pt>
                <c:pt idx="1">
                  <c:v>241</c:v>
                </c:pt>
                <c:pt idx="2">
                  <c:v>54</c:v>
                </c:pt>
                <c:pt idx="3">
                  <c:v>31</c:v>
                </c:pt>
                <c:pt idx="4">
                  <c:v>22</c:v>
                </c:pt>
                <c:pt idx="5">
                  <c:v>20</c:v>
                </c:pt>
                <c:pt idx="6">
                  <c:v>19</c:v>
                </c:pt>
                <c:pt idx="7">
                  <c:v>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976128"/>
        <c:axId val="98977664"/>
      </c:barChart>
      <c:barChart>
        <c:barDir val="col"/>
        <c:grouping val="clustered"/>
        <c:varyColors val="0"/>
        <c:ser>
          <c:idx val="1"/>
          <c:order val="1"/>
          <c:tx>
            <c:strRef>
              <c:f>Sheet4!$AB$52</c:f>
              <c:strCache>
                <c:ptCount val="1"/>
                <c:pt idx="0">
                  <c:v>百分比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Sheet4!$Z$53:$Z$60</c:f>
              <c:strCache>
                <c:ptCount val="8"/>
                <c:pt idx="0">
                  <c:v>考研英语</c:v>
                </c:pt>
                <c:pt idx="1">
                  <c:v>考研政治</c:v>
                </c:pt>
                <c:pt idx="2">
                  <c:v>考研数学</c:v>
                </c:pt>
                <c:pt idx="3">
                  <c:v>考研专业课</c:v>
                </c:pt>
                <c:pt idx="4">
                  <c:v>考博</c:v>
                </c:pt>
                <c:pt idx="5">
                  <c:v>考研联报</c:v>
                </c:pt>
                <c:pt idx="6">
                  <c:v>考研集训营</c:v>
                </c:pt>
                <c:pt idx="7">
                  <c:v>考研无忧计划</c:v>
                </c:pt>
              </c:strCache>
            </c:strRef>
          </c:cat>
          <c:val>
            <c:numRef>
              <c:f>Sheet4!$AB$53:$AB$60</c:f>
              <c:numCache>
                <c:formatCode>###0.0</c:formatCode>
                <c:ptCount val="8"/>
                <c:pt idx="0">
                  <c:v>8.87204636647347</c:v>
                </c:pt>
                <c:pt idx="1">
                  <c:v>5.37226928221132</c:v>
                </c:pt>
                <c:pt idx="2">
                  <c:v>1.2037449843959</c:v>
                </c:pt>
                <c:pt idx="3" c:formatCode="####.0">
                  <c:v>0.691038787338386</c:v>
                </c:pt>
                <c:pt idx="4" c:formatCode="####.0">
                  <c:v>0.490414623272403</c:v>
                </c:pt>
                <c:pt idx="5" c:formatCode="####.0">
                  <c:v>0.445831475702185</c:v>
                </c:pt>
                <c:pt idx="6" c:formatCode="####.0">
                  <c:v>0.423539901917075</c:v>
                </c:pt>
                <c:pt idx="7" c:formatCode="####.0">
                  <c:v>0.0222915737851092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980992"/>
        <c:axId val="98979200"/>
      </c:barChart>
      <c:catAx>
        <c:axId val="9897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8977664"/>
        <c:crosses val="autoZero"/>
        <c:auto val="1"/>
        <c:lblAlgn val="ctr"/>
        <c:lblOffset val="100"/>
        <c:tickMarkSkip val="1"/>
        <c:noMultiLvlLbl val="0"/>
      </c:catAx>
      <c:valAx>
        <c:axId val="98977664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98976128"/>
        <c:crosses val="autoZero"/>
        <c:crossBetween val="between"/>
      </c:valAx>
      <c:catAx>
        <c:axId val="989809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8979200"/>
        <c:crosses val="autoZero"/>
        <c:auto val="1"/>
        <c:lblAlgn val="ctr"/>
        <c:lblOffset val="100"/>
        <c:tickMarkSkip val="1"/>
        <c:noMultiLvlLbl val="0"/>
      </c:catAx>
      <c:valAx>
        <c:axId val="98979200"/>
        <c:scaling>
          <c:orientation val="minMax"/>
        </c:scaling>
        <c:delete val="0"/>
        <c:axPos val="r"/>
        <c:numFmt formatCode="###0.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98980992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>
              <a:defRPr sz="12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pPr>
            <a:r>
              <a:rPr lang="zh-CN" altLang="en-US" sz="1200">
                <a:solidFill>
                  <a:srgbClr val="0070C0"/>
                </a:solidFill>
              </a:rPr>
              <a:t>考研用户性别分布</a:t>
            </a:r>
            <a:endParaRPr lang="zh-CN" altLang="en-US" sz="1200">
              <a:solidFill>
                <a:srgbClr val="0070C0"/>
              </a:solidFill>
            </a:endParaRPr>
          </a:p>
        </c:rich>
      </c:tx>
      <c:layout>
        <c:manualLayout>
          <c:xMode val="edge"/>
          <c:yMode val="edge"/>
          <c:x val="0.248979313128184"/>
          <c:y val="0.030774550484094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96785897630565"/>
          <c:y val="0.199649143121816"/>
          <c:w val="0.595408631772268"/>
          <c:h val="0.794607843137255"/>
        </c:manualLayout>
      </c:layout>
      <c:doughnutChart>
        <c:varyColors val="1"/>
        <c:ser>
          <c:idx val="0"/>
          <c:order val="0"/>
          <c:tx>
            <c:strRef>
              <c:f>Sheet4!$AB$83:$AC$83</c:f>
              <c:strCache>
                <c:ptCount val="1"/>
                <c:pt idx="0">
                  <c:v>548 833</c:v>
                </c:pt>
              </c:strCache>
            </c:strRef>
          </c:tx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olid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900" b="1">
                      <a:solidFill>
                        <a:srgbClr val="3399FF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Sheet4!$CJ$81:$CK$81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Sheet4!$CJ$83:$CK$83</c:f>
              <c:numCache>
                <c:formatCode>0.00%</c:formatCode>
                <c:ptCount val="2"/>
                <c:pt idx="0">
                  <c:v>0.385496183206107</c:v>
                </c:pt>
                <c:pt idx="1">
                  <c:v>0.614503816793893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lang="zh-CN" altLang="en-US" sz="800" b="0" i="0" u="none" strike="noStrike" kern="1200" baseline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lang="zh-CN" altLang="en-US" sz="800" b="0" i="0" u="none" strike="noStrike" kern="1200" baseline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849626064139225"/>
          <c:y val="0.448996836508835"/>
          <c:w val="0.0774319772528434"/>
          <c:h val="0.17650918635170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Sheet3!$B$86</c:f>
              <c:strCache>
                <c:ptCount val="1"/>
                <c:pt idx="0">
                  <c:v>给自己报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155954184308223"/>
                  <c:y val="-0.0147694466358982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874113576246087"/>
                  <c:y val="0.0490304896292793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539100884028424"/>
                  <c:y val="0.0706145638682555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660398582934819"/>
                  <c:y val="0.0748780847055842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724761763862"/>
                  <c:y val="0.0747675688606243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10204409590538"/>
                  <c:y val="0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598787053331571"/>
                  <c:y val="-0.0540934206236071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748965156739489"/>
                  <c:y val="-0.0706145638682555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0360042376118983"/>
                  <c:y val="-0.0996597995725569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Sheet3!$C$85:$K$85</c:f>
              <c:strCache>
                <c:ptCount val="9"/>
                <c:pt idx="0">
                  <c:v>1000元以下</c:v>
                </c:pt>
                <c:pt idx="1">
                  <c:v>1000-1999元</c:v>
                </c:pt>
                <c:pt idx="2">
                  <c:v>2000-2999元</c:v>
                </c:pt>
                <c:pt idx="3">
                  <c:v>3000-3999元</c:v>
                </c:pt>
                <c:pt idx="4">
                  <c:v>4000-4999元</c:v>
                </c:pt>
                <c:pt idx="5">
                  <c:v>5000-5999元</c:v>
                </c:pt>
                <c:pt idx="6">
                  <c:v>6000-7999元</c:v>
                </c:pt>
                <c:pt idx="7">
                  <c:v>8000-9999元</c:v>
                </c:pt>
                <c:pt idx="8">
                  <c:v>10000元或以上</c:v>
                </c:pt>
              </c:strCache>
            </c:strRef>
          </c:cat>
          <c:val>
            <c:numRef>
              <c:f>Sheet3!$C$86:$K$86</c:f>
              <c:numCache>
                <c:formatCode>###0.0%</c:formatCode>
                <c:ptCount val="9"/>
                <c:pt idx="0">
                  <c:v>0.904290429042904</c:v>
                </c:pt>
                <c:pt idx="1">
                  <c:v>0.863583815028902</c:v>
                </c:pt>
                <c:pt idx="2">
                  <c:v>0.866366366366366</c:v>
                </c:pt>
                <c:pt idx="3">
                  <c:v>0.871205151793928</c:v>
                </c:pt>
                <c:pt idx="4">
                  <c:v>0.833333333333333</c:v>
                </c:pt>
                <c:pt idx="5">
                  <c:v>0.758064516129032</c:v>
                </c:pt>
                <c:pt idx="6">
                  <c:v>0.91304347826087</c:v>
                </c:pt>
                <c:pt idx="7">
                  <c:v>0.733870967741935</c:v>
                </c:pt>
                <c:pt idx="8">
                  <c:v>0.817204301075269</c:v>
                </c:pt>
              </c:numCache>
            </c:numRef>
          </c:val>
        </c:ser>
        <c:ser>
          <c:idx val="1"/>
          <c:order val="1"/>
          <c:tx>
            <c:strRef>
              <c:f>Sheet3!$B$87</c:f>
              <c:strCache>
                <c:ptCount val="1"/>
                <c:pt idx="0">
                  <c:v>代报</c:v>
                </c:pt>
              </c:strCache>
            </c:strRef>
          </c:tx>
          <c:spPr>
            <a:noFill/>
            <a:ln w="28575">
              <a:solidFill>
                <a:srgbClr val="0070C0"/>
              </a:solidFill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Sheet3!$C$85:$K$85</c:f>
              <c:strCache>
                <c:ptCount val="9"/>
                <c:pt idx="0">
                  <c:v>1000元以下</c:v>
                </c:pt>
                <c:pt idx="1">
                  <c:v>1000-1999元</c:v>
                </c:pt>
                <c:pt idx="2">
                  <c:v>2000-2999元</c:v>
                </c:pt>
                <c:pt idx="3">
                  <c:v>3000-3999元</c:v>
                </c:pt>
                <c:pt idx="4">
                  <c:v>4000-4999元</c:v>
                </c:pt>
                <c:pt idx="5">
                  <c:v>5000-5999元</c:v>
                </c:pt>
                <c:pt idx="6">
                  <c:v>6000-7999元</c:v>
                </c:pt>
                <c:pt idx="7">
                  <c:v>8000-9999元</c:v>
                </c:pt>
                <c:pt idx="8">
                  <c:v>10000元或以上</c:v>
                </c:pt>
              </c:strCache>
            </c:strRef>
          </c:cat>
          <c:val>
            <c:numRef>
              <c:f>Sheet3!$C$87:$K$87</c:f>
              <c:numCache>
                <c:formatCode>###0.0%</c:formatCode>
                <c:ptCount val="9"/>
                <c:pt idx="0">
                  <c:v>0.0957095709570957</c:v>
                </c:pt>
                <c:pt idx="1">
                  <c:v>0.136416184971098</c:v>
                </c:pt>
                <c:pt idx="2">
                  <c:v>0.133633633633634</c:v>
                </c:pt>
                <c:pt idx="3">
                  <c:v>0.128794848206072</c:v>
                </c:pt>
                <c:pt idx="4">
                  <c:v>0.166666666666667</c:v>
                </c:pt>
                <c:pt idx="5">
                  <c:v>0.241935483870968</c:v>
                </c:pt>
                <c:pt idx="6">
                  <c:v>0.0869565217391304</c:v>
                </c:pt>
                <c:pt idx="7">
                  <c:v>0.266129032258065</c:v>
                </c:pt>
                <c:pt idx="8">
                  <c:v>0.182795698924731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97738112"/>
        <c:axId val="97768576"/>
      </c:radarChart>
      <c:catAx>
        <c:axId val="97738112"/>
        <c:scaling>
          <c:orientation val="minMax"/>
        </c:scaling>
        <c:delete val="0"/>
        <c:axPos val="b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7768576"/>
        <c:crosses val="autoZero"/>
        <c:auto val="1"/>
        <c:lblAlgn val="ctr"/>
        <c:lblOffset val="100"/>
        <c:tickMarkSkip val="1"/>
        <c:noMultiLvlLbl val="0"/>
      </c:catAx>
      <c:valAx>
        <c:axId val="97768576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9773811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6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6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6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horzOverflow="overflow" vert="horz" wrap="square" anchor="ctr" anchorCtr="1"/>
          <a:lstStyle/>
          <a:p>
            <a:pPr algn="ctr" defTabSz="914400">
              <a:defRPr sz="1400" b="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200" b="1">
                <a:solidFill>
                  <a:srgbClr val="0070C0"/>
                </a:solidFill>
                <a:latin typeface="微软雅黑" charset="0"/>
                <a:ea typeface="微软雅黑" charset="0"/>
              </a:rPr>
              <a:t>考研用户男女人均消费对比</a:t>
            </a:r>
            <a:endParaRPr sz="1200" b="1">
              <a:solidFill>
                <a:srgbClr val="0070C0"/>
              </a:solidFill>
              <a:latin typeface="微软雅黑" charset="0"/>
              <a:ea typeface="微软雅黑" charset="0"/>
            </a:endParaRPr>
          </a:p>
        </c:rich>
      </c:tx>
      <c:layout>
        <c:manualLayout>
          <c:xMode val="edge"/>
          <c:yMode val="edge"/>
          <c:x val="0.21510879688426"/>
          <c:y val="0.011233019853709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'[新建 Microsoft Excel 97-2003 工作表.xls]Sheet7'!$B$95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layout>
                <c:manualLayout>
                  <c:x val="0.0476388888888889"/>
                  <c:y val="0.0395833333333333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delete val="1"/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 kern="1200">
                    <a:solidFill>
                      <a:srgbClr val="0070C0"/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工作表.xls]Sheet7'!$A$96:$A$103</c:f>
              <c:strCache>
                <c:ptCount val="8"/>
                <c:pt idx="0">
                  <c:v>考研英语</c:v>
                </c:pt>
                <c:pt idx="1">
                  <c:v>考研政治</c:v>
                </c:pt>
                <c:pt idx="2">
                  <c:v>考研数学</c:v>
                </c:pt>
                <c:pt idx="3">
                  <c:v>考研专业课</c:v>
                </c:pt>
                <c:pt idx="4">
                  <c:v>考博</c:v>
                </c:pt>
                <c:pt idx="5">
                  <c:v>考研联报</c:v>
                </c:pt>
                <c:pt idx="6">
                  <c:v>考研集训营</c:v>
                </c:pt>
                <c:pt idx="7">
                  <c:v>考研无忧计划</c:v>
                </c:pt>
              </c:strCache>
            </c:strRef>
          </c:cat>
          <c:val>
            <c:numRef>
              <c:f>'[新建 Microsoft Excel 97-2003 工作表.xls]Sheet7'!$B$96:$B$103</c:f>
              <c:numCache>
                <c:formatCode>0_ </c:formatCode>
                <c:ptCount val="8"/>
                <c:pt idx="0">
                  <c:v>1246.58169934641</c:v>
                </c:pt>
                <c:pt idx="1">
                  <c:v>537.9</c:v>
                </c:pt>
                <c:pt idx="2">
                  <c:v>1604</c:v>
                </c:pt>
                <c:pt idx="3">
                  <c:v>1646.66666666667</c:v>
                </c:pt>
                <c:pt idx="4">
                  <c:v>2268.88888888889</c:v>
                </c:pt>
                <c:pt idx="5">
                  <c:v>1786.66666666667</c:v>
                </c:pt>
                <c:pt idx="6">
                  <c:v>28355.5555555556</c:v>
                </c:pt>
                <c:pt idx="7" c:formatCode="General">
                  <c:v>0</c:v>
                </c:pt>
              </c:numCache>
            </c:numRef>
          </c:val>
        </c:ser>
        <c:ser>
          <c:idx val="1"/>
          <c:order val="1"/>
          <c:tx>
            <c:strRef>
              <c:f>'[新建 Microsoft Excel 97-2003 工作表.xls]Sheet7'!$C$95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accent2"/>
            </a:solidFill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layout>
                <c:manualLayout>
                  <c:x val="-0.0308243727598566"/>
                  <c:y val="0.0365726227795193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800" b="1" kern="1200">
                      <a:solidFill>
                        <a:schemeClr val="accent2">
                          <a:lumMod val="75000"/>
                        </a:schemeClr>
                      </a:solidFill>
                      <a:latin typeface="微软雅黑" charset="0"/>
                      <a:ea typeface="微软雅黑" charset="0"/>
                      <a:cs typeface="微软雅黑" charset="0"/>
                      <a:sym typeface="微软雅黑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工作表.xls]Sheet7'!$A$96:$A$103</c:f>
              <c:strCache>
                <c:ptCount val="8"/>
                <c:pt idx="0">
                  <c:v>考研英语</c:v>
                </c:pt>
                <c:pt idx="1">
                  <c:v>考研政治</c:v>
                </c:pt>
                <c:pt idx="2">
                  <c:v>考研数学</c:v>
                </c:pt>
                <c:pt idx="3">
                  <c:v>考研专业课</c:v>
                </c:pt>
                <c:pt idx="4">
                  <c:v>考博</c:v>
                </c:pt>
                <c:pt idx="5">
                  <c:v>考研联报</c:v>
                </c:pt>
                <c:pt idx="6">
                  <c:v>考研集训营</c:v>
                </c:pt>
                <c:pt idx="7">
                  <c:v>考研无忧计划</c:v>
                </c:pt>
              </c:strCache>
            </c:strRef>
          </c:cat>
          <c:val>
            <c:numRef>
              <c:f>'[新建 Microsoft Excel 97-2003 工作表.xls]Sheet7'!$C$96:$C$103</c:f>
              <c:numCache>
                <c:formatCode>0_ </c:formatCode>
                <c:ptCount val="8"/>
                <c:pt idx="0">
                  <c:v>1062.59591836735</c:v>
                </c:pt>
                <c:pt idx="1">
                  <c:v>729.078014184397</c:v>
                </c:pt>
                <c:pt idx="2">
                  <c:v>1504.13793103448</c:v>
                </c:pt>
                <c:pt idx="3">
                  <c:v>1517.5</c:v>
                </c:pt>
                <c:pt idx="4">
                  <c:v>1853.07692307692</c:v>
                </c:pt>
                <c:pt idx="5">
                  <c:v>1429.09090909091</c:v>
                </c:pt>
                <c:pt idx="6">
                  <c:v>23100</c:v>
                </c:pt>
                <c:pt idx="7">
                  <c:v>18800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743079"/>
        <c:axId val="27648319"/>
      </c:radarChart>
      <c:catAx>
        <c:axId val="367743079"/>
        <c:scaling>
          <c:orientation val="minMax"/>
        </c:scaling>
        <c:delete val="0"/>
        <c:axPos val="b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27648319"/>
        <c:crosses val="autoZero"/>
        <c:auto val="1"/>
        <c:lblAlgn val="ctr"/>
        <c:lblOffset val="100"/>
        <c:tickMarkSkip val="1"/>
        <c:noMultiLvlLbl val="0"/>
      </c:catAx>
      <c:valAx>
        <c:axId val="27648319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367743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799820788530466"/>
          <c:y val="0.4734447379030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bg2">
                  <a:lumMod val="10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Overflow="ellipsis" vert="horz" anchor="ctr" anchorCtr="1"/>
          <a:lstStyle/>
          <a:p>
            <a:pPr algn="ctr" defTabSz="914400">
              <a:defRPr sz="1200" b="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  <a:r>
              <a:rPr sz="1200" b="1" i="0" u="none" strike="noStrike" kern="1200" cap="none" spc="0" normalizeH="0" baseline="0">
                <a:solidFill>
                  <a:srgbClr val="0070C0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考研用户年龄分布</a:t>
            </a:r>
            <a:endParaRPr sz="1200" b="1" i="0" u="none" strike="noStrike" kern="1200" cap="none" spc="0" normalizeH="0" baseline="0">
              <a:solidFill>
                <a:srgbClr val="0070C0"/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c:rich>
      </c:tx>
      <c:layout>
        <c:manualLayout>
          <c:xMode val="edge"/>
          <c:yMode val="edge"/>
          <c:x val="0.194812138122886"/>
          <c:y val="0.052252228844248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540709290709291"/>
          <c:y val="0.190977443609023"/>
          <c:w val="0.602147852147852"/>
          <c:h val="0.725112781954887"/>
        </c:manualLayout>
      </c:layout>
      <c:doughnutChart>
        <c:varyColors val="1"/>
        <c:ser>
          <c:idx val="0"/>
          <c:order val="0"/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b="1"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工作表.xls]Sheet8'!$B$15:$D$15</c:f>
              <c:strCache>
                <c:ptCount val="3"/>
                <c:pt idx="0">
                  <c:v>19-22岁</c:v>
                </c:pt>
                <c:pt idx="1">
                  <c:v>23岁及以上</c:v>
                </c:pt>
                <c:pt idx="2">
                  <c:v>7-12岁</c:v>
                </c:pt>
              </c:strCache>
            </c:strRef>
          </c:cat>
          <c:val>
            <c:numRef>
              <c:f>'[新建 Microsoft Excel 97-2003 工作表.xls]Sheet8'!$B$16:$D$16</c:f>
              <c:numCache>
                <c:formatCode>0%</c:formatCode>
                <c:ptCount val="3"/>
                <c:pt idx="0">
                  <c:v>0.430868167202572</c:v>
                </c:pt>
                <c:pt idx="1">
                  <c:v>0.560897435897436</c:v>
                </c:pt>
                <c:pt idx="2">
                  <c:v>0.00638977635782748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672119408369409"/>
          <c:y val="0.41794360682984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bg2">
                  <a:lumMod val="10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9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Sheet4!$AS$52</c:f>
              <c:strCache>
                <c:ptCount val="1"/>
                <c:pt idx="0">
                  <c:v>频率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strRef>
              <c:f>Sheet4!$AR$53:$AR$57</c:f>
              <c:strCache>
                <c:ptCount val="5"/>
                <c:pt idx="0">
                  <c:v>日语</c:v>
                </c:pt>
                <c:pt idx="1">
                  <c:v>韩语</c:v>
                </c:pt>
                <c:pt idx="2">
                  <c:v>西班牙语</c:v>
                </c:pt>
                <c:pt idx="3">
                  <c:v>法语</c:v>
                </c:pt>
                <c:pt idx="4">
                  <c:v>意大利语</c:v>
                </c:pt>
              </c:strCache>
            </c:strRef>
          </c:cat>
          <c:val>
            <c:numRef>
              <c:f>Sheet4!$AS$53:$AS$57</c:f>
              <c:numCache>
                <c:formatCode>###0</c:formatCode>
                <c:ptCount val="5"/>
                <c:pt idx="0">
                  <c:v>67</c:v>
                </c:pt>
                <c:pt idx="1">
                  <c:v>54</c:v>
                </c:pt>
                <c:pt idx="2">
                  <c:v>34</c:v>
                </c:pt>
                <c:pt idx="3">
                  <c:v>33</c:v>
                </c:pt>
                <c:pt idx="4">
                  <c:v>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765440"/>
        <c:axId val="98775424"/>
      </c:barChart>
      <c:barChart>
        <c:barDir val="col"/>
        <c:grouping val="clustered"/>
        <c:varyColors val="0"/>
        <c:ser>
          <c:idx val="1"/>
          <c:order val="1"/>
          <c:tx>
            <c:strRef>
              <c:f>Sheet4!$AT$52</c:f>
              <c:strCache>
                <c:ptCount val="1"/>
                <c:pt idx="0">
                  <c:v>百分比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Sheet4!$AR$53:$AR$57</c:f>
              <c:strCache>
                <c:ptCount val="5"/>
                <c:pt idx="0">
                  <c:v>日语</c:v>
                </c:pt>
                <c:pt idx="1">
                  <c:v>韩语</c:v>
                </c:pt>
                <c:pt idx="2">
                  <c:v>西班牙语</c:v>
                </c:pt>
                <c:pt idx="3">
                  <c:v>法语</c:v>
                </c:pt>
                <c:pt idx="4">
                  <c:v>意大利语</c:v>
                </c:pt>
              </c:strCache>
            </c:strRef>
          </c:cat>
          <c:val>
            <c:numRef>
              <c:f>Sheet4!$AT$53:$AT$57</c:f>
              <c:numCache>
                <c:formatCode>###0.0</c:formatCode>
                <c:ptCount val="5"/>
                <c:pt idx="0">
                  <c:v>1.49353544360232</c:v>
                </c:pt>
                <c:pt idx="1">
                  <c:v>1.2037449843959</c:v>
                </c:pt>
                <c:pt idx="2" c:formatCode="####.0">
                  <c:v>0.757913508693714</c:v>
                </c:pt>
                <c:pt idx="3" c:formatCode="####.0">
                  <c:v>0.735621934908605</c:v>
                </c:pt>
                <c:pt idx="4" c:formatCode="####.0">
                  <c:v>0.111457868925546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778496"/>
        <c:axId val="98776960"/>
      </c:barChart>
      <c:catAx>
        <c:axId val="9876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8775424"/>
        <c:crosses val="autoZero"/>
        <c:auto val="1"/>
        <c:lblAlgn val="ctr"/>
        <c:lblOffset val="100"/>
        <c:tickMarkSkip val="1"/>
        <c:noMultiLvlLbl val="0"/>
      </c:catAx>
      <c:valAx>
        <c:axId val="98775424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98765440"/>
        <c:crosses val="autoZero"/>
        <c:crossBetween val="between"/>
      </c:valAx>
      <c:catAx>
        <c:axId val="98778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8776960"/>
        <c:crosses val="autoZero"/>
        <c:auto val="1"/>
        <c:lblAlgn val="ctr"/>
        <c:lblOffset val="100"/>
        <c:tickMarkSkip val="1"/>
        <c:noMultiLvlLbl val="0"/>
      </c:catAx>
      <c:valAx>
        <c:axId val="98776960"/>
        <c:scaling>
          <c:orientation val="minMax"/>
        </c:scaling>
        <c:delete val="0"/>
        <c:axPos val="r"/>
        <c:numFmt formatCode="###0.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98778496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>
              <a:defRPr sz="1800" b="1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</a:defRPr>
            </a:pPr>
            <a:r>
              <a:rPr lang="zh-CN" altLang="en-US" sz="1200">
                <a:solidFill>
                  <a:srgbClr val="0070C0"/>
                </a:solidFill>
              </a:rPr>
              <a:t>小语种用户性别分布</a:t>
            </a:r>
            <a:endParaRPr lang="zh-CN" altLang="en-US" sz="1200">
              <a:solidFill>
                <a:srgbClr val="0070C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96785897630565"/>
          <c:y val="0.199649143121816"/>
          <c:w val="0.595408631772268"/>
          <c:h val="0.794607843137255"/>
        </c:manualLayout>
      </c:layout>
      <c:doughnutChart>
        <c:varyColors val="1"/>
        <c:ser>
          <c:idx val="0"/>
          <c:order val="0"/>
          <c:tx>
            <c:strRef>
              <c:f>Sheet4!$AB$83:$AC$83</c:f>
              <c:strCache>
                <c:ptCount val="1"/>
                <c:pt idx="0">
                  <c:v>548 833</c:v>
                </c:pt>
              </c:strCache>
            </c:strRef>
          </c:tx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olid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900" b="1">
                      <a:solidFill>
                        <a:srgbClr val="3399FF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Sheet4!$BL$81:$BM$81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Sheet4!$BL$83:$BM$83</c:f>
              <c:numCache>
                <c:formatCode>0.00%</c:formatCode>
                <c:ptCount val="2"/>
                <c:pt idx="0">
                  <c:v>0.373056994818653</c:v>
                </c:pt>
                <c:pt idx="1">
                  <c:v>0.626943005181347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lang="zh-CN" altLang="en-US" sz="800" b="0" i="0" u="none" strike="noStrike" kern="1200" baseline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lang="zh-CN" altLang="en-US" sz="800" b="0" i="0" u="none" strike="noStrike" kern="1200" baseline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855612744314321"/>
          <c:y val="0.44557546866664"/>
          <c:w val="0.0749569116360455"/>
          <c:h val="0.167434383202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horzOverflow="overflow" vert="horz" wrap="square" anchor="ctr" anchorCtr="1"/>
          <a:lstStyle/>
          <a:p>
            <a:pPr algn="ctr" defTabSz="914400">
              <a:defRPr sz="1400" b="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200" b="1">
                <a:solidFill>
                  <a:srgbClr val="0070C0"/>
                </a:solidFill>
                <a:latin typeface="微软雅黑" charset="0"/>
                <a:ea typeface="微软雅黑" charset="0"/>
              </a:rPr>
              <a:t>小语种用户男女人均消费对比</a:t>
            </a:r>
            <a:endParaRPr sz="1200" b="1">
              <a:solidFill>
                <a:srgbClr val="0070C0"/>
              </a:solidFill>
              <a:latin typeface="微软雅黑" charset="0"/>
              <a:ea typeface="微软雅黑" charset="0"/>
            </a:endParaRPr>
          </a:p>
        </c:rich>
      </c:tx>
      <c:layout>
        <c:manualLayout>
          <c:xMode val="edge"/>
          <c:yMode val="edge"/>
          <c:x val="0.175453482783379"/>
          <c:y val="0.031481481481481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'[新建 Microsoft Excel 97-2003 工作表.xls]Sheet7'!$J$73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0205350414468726"/>
                  <c:y val="0.0289351851851852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</c:dLbl>
            <c:dLbl>
              <c:idx val="3"/>
              <c:layout>
                <c:manualLayout>
                  <c:x val="0.0617935192162773"/>
                  <c:y val="0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delete val="1"/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 kern="1200">
                    <a:solidFill>
                      <a:srgbClr val="0070C0"/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工作表.xls]Sheet7'!$I$74:$I$78</c:f>
              <c:strCache>
                <c:ptCount val="5"/>
                <c:pt idx="0">
                  <c:v>日语</c:v>
                </c:pt>
                <c:pt idx="1">
                  <c:v>韩语</c:v>
                </c:pt>
                <c:pt idx="2">
                  <c:v>西班牙语</c:v>
                </c:pt>
                <c:pt idx="3">
                  <c:v>法语</c:v>
                </c:pt>
                <c:pt idx="4">
                  <c:v>意大利语</c:v>
                </c:pt>
              </c:strCache>
            </c:strRef>
          </c:cat>
          <c:val>
            <c:numRef>
              <c:f>'[新建 Microsoft Excel 97-2003 工作表.xls]Sheet7'!$J$74:$J$78</c:f>
              <c:numCache>
                <c:formatCode>0_ </c:formatCode>
                <c:ptCount val="5"/>
                <c:pt idx="0">
                  <c:v>2484.16</c:v>
                </c:pt>
                <c:pt idx="1">
                  <c:v>1255</c:v>
                </c:pt>
                <c:pt idx="2">
                  <c:v>2905.6</c:v>
                </c:pt>
                <c:pt idx="3">
                  <c:v>3847.27272727273</c:v>
                </c:pt>
                <c:pt idx="4">
                  <c:v>2800</c:v>
                </c:pt>
              </c:numCache>
            </c:numRef>
          </c:val>
        </c:ser>
        <c:ser>
          <c:idx val="1"/>
          <c:order val="1"/>
          <c:tx>
            <c:strRef>
              <c:f>'[新建 Microsoft Excel 97-2003 工作表.xls]Sheet7'!$K$73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accent2"/>
            </a:solidFill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layout>
                <c:manualLayout>
                  <c:x val="0.0440844009042954"/>
                  <c:y val="-0.0430555555555556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800" b="1" kern="1200">
                      <a:solidFill>
                        <a:schemeClr val="accent2">
                          <a:lumMod val="75000"/>
                        </a:schemeClr>
                      </a:solidFill>
                      <a:latin typeface="微软雅黑" charset="0"/>
                      <a:ea typeface="微软雅黑" charset="0"/>
                      <a:cs typeface="微软雅黑" charset="0"/>
                      <a:sym typeface="微软雅黑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工作表.xls]Sheet7'!$I$74:$I$78</c:f>
              <c:strCache>
                <c:ptCount val="5"/>
                <c:pt idx="0">
                  <c:v>日语</c:v>
                </c:pt>
                <c:pt idx="1">
                  <c:v>韩语</c:v>
                </c:pt>
                <c:pt idx="2">
                  <c:v>西班牙语</c:v>
                </c:pt>
                <c:pt idx="3">
                  <c:v>法语</c:v>
                </c:pt>
                <c:pt idx="4">
                  <c:v>意大利语</c:v>
                </c:pt>
              </c:strCache>
            </c:strRef>
          </c:cat>
          <c:val>
            <c:numRef>
              <c:f>'[新建 Microsoft Excel 97-2003 工作表.xls]Sheet7'!$K$74:$K$78</c:f>
              <c:numCache>
                <c:formatCode>0_ </c:formatCode>
                <c:ptCount val="5"/>
                <c:pt idx="0">
                  <c:v>2024.85714285714</c:v>
                </c:pt>
                <c:pt idx="1">
                  <c:v>1434.17391304348</c:v>
                </c:pt>
                <c:pt idx="2">
                  <c:v>2274.33333333333</c:v>
                </c:pt>
                <c:pt idx="3">
                  <c:v>2210</c:v>
                </c:pt>
                <c:pt idx="4">
                  <c:v>3975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568190"/>
        <c:axId val="592129351"/>
      </c:radarChart>
      <c:catAx>
        <c:axId val="367568190"/>
        <c:scaling>
          <c:orientation val="minMax"/>
        </c:scaling>
        <c:delete val="0"/>
        <c:axPos val="b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592129351"/>
        <c:crosses val="autoZero"/>
        <c:auto val="1"/>
        <c:lblAlgn val="ctr"/>
        <c:lblOffset val="100"/>
        <c:tickMarkSkip val="1"/>
        <c:noMultiLvlLbl val="0"/>
      </c:catAx>
      <c:valAx>
        <c:axId val="592129351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36756819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784708825253286"/>
          <c:y val="0.4821403834937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bg2">
                  <a:lumMod val="10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horzOverflow="overflow" vert="horz" wrap="square" anchor="ctr" anchorCtr="1"/>
          <a:lstStyle/>
          <a:p>
            <a:pPr algn="ctr" defTabSz="914400">
              <a:defRPr sz="1400" b="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200" b="1">
                <a:solidFill>
                  <a:srgbClr val="0070C0"/>
                </a:solidFill>
                <a:latin typeface="微软雅黑" charset="0"/>
                <a:ea typeface="微软雅黑" charset="0"/>
              </a:rPr>
              <a:t>小语种用户年龄分布</a:t>
            </a:r>
            <a:endParaRPr sz="1200" b="1">
              <a:solidFill>
                <a:srgbClr val="0070C0"/>
              </a:solidFill>
              <a:latin typeface="微软雅黑" charset="0"/>
              <a:ea typeface="微软雅黑" charset="0"/>
            </a:endParaRPr>
          </a:p>
        </c:rich>
      </c:tx>
      <c:layout>
        <c:manualLayout>
          <c:xMode val="edge"/>
          <c:yMode val="edge"/>
          <c:x val="0.204382352546647"/>
          <c:y val="0.039024390243902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0997809686055"/>
          <c:y val="0.237876614060258"/>
          <c:w val="0.571185203212461"/>
          <c:h val="0.67374742145754"/>
        </c:manualLayout>
      </c:layout>
      <c:doughnutChart>
        <c:varyColors val="1"/>
        <c:ser>
          <c:idx val="0"/>
          <c:order val="0"/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0104166666666667"/>
                  <c:y val="-0.0798611111111111"/>
                </c:manualLayout>
              </c:layout>
              <c:numFmt formatCode="General" sourceLinked="1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357926065162908"/>
                  <c:y val="-0.119724524248004"/>
                </c:manualLayout>
              </c:layout>
              <c:numFmt formatCode="General" sourceLinked="1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b="1"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工作表.xls]Sheet8'!$B$20:$F$20</c:f>
              <c:strCache>
                <c:ptCount val="5"/>
                <c:pt idx="0">
                  <c:v>13-15岁</c:v>
                </c:pt>
                <c:pt idx="1">
                  <c:v>16-18岁</c:v>
                </c:pt>
                <c:pt idx="2">
                  <c:v>19-22岁</c:v>
                </c:pt>
                <c:pt idx="3">
                  <c:v>23岁及以上</c:v>
                </c:pt>
                <c:pt idx="4">
                  <c:v>7-12岁</c:v>
                </c:pt>
              </c:strCache>
            </c:strRef>
          </c:cat>
          <c:val>
            <c:numRef>
              <c:f>'[新建 Microsoft Excel 97-2003 工作表.xls]Sheet8'!$B$21:$F$21</c:f>
              <c:numCache>
                <c:formatCode>0%</c:formatCode>
                <c:ptCount val="5"/>
                <c:pt idx="0">
                  <c:v>0.010989010989011</c:v>
                </c:pt>
                <c:pt idx="1">
                  <c:v>0.10989010989011</c:v>
                </c:pt>
                <c:pt idx="2">
                  <c:v>0.384615384615385</c:v>
                </c:pt>
                <c:pt idx="3">
                  <c:v>0.483516483516484</c:v>
                </c:pt>
                <c:pt idx="4">
                  <c:v>0.010989010989011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4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704722222222222"/>
          <c:y val="0.35748760571595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bg2">
                  <a:lumMod val="10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9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Sheet4!$AM$52</c:f>
              <c:strCache>
                <c:ptCount val="1"/>
                <c:pt idx="0">
                  <c:v>频率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strRef>
              <c:f>Sheet4!$AL$53:$AL$55</c:f>
              <c:strCache>
                <c:ptCount val="3"/>
                <c:pt idx="0">
                  <c:v>成人新概念</c:v>
                </c:pt>
                <c:pt idx="1">
                  <c:v>职场英语</c:v>
                </c:pt>
                <c:pt idx="2">
                  <c:v>职称</c:v>
                </c:pt>
              </c:strCache>
            </c:strRef>
          </c:cat>
          <c:val>
            <c:numRef>
              <c:f>Sheet4!$AM$53:$AM$55</c:f>
              <c:numCache>
                <c:formatCode>###0</c:formatCode>
                <c:ptCount val="3"/>
                <c:pt idx="0">
                  <c:v>120</c:v>
                </c:pt>
                <c:pt idx="1">
                  <c:v>106</c:v>
                </c:pt>
                <c:pt idx="2">
                  <c:v>12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477184"/>
        <c:axId val="98478720"/>
      </c:barChart>
      <c:barChart>
        <c:barDir val="col"/>
        <c:grouping val="clustered"/>
        <c:varyColors val="0"/>
        <c:ser>
          <c:idx val="1"/>
          <c:order val="1"/>
          <c:tx>
            <c:strRef>
              <c:f>Sheet4!$AN$52</c:f>
              <c:strCache>
                <c:ptCount val="1"/>
                <c:pt idx="0">
                  <c:v>百分比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Sheet4!$AL$53:$AL$55</c:f>
              <c:strCache>
                <c:ptCount val="3"/>
                <c:pt idx="0">
                  <c:v>成人新概念</c:v>
                </c:pt>
                <c:pt idx="1">
                  <c:v>职场英语</c:v>
                </c:pt>
                <c:pt idx="2">
                  <c:v>职称</c:v>
                </c:pt>
              </c:strCache>
            </c:strRef>
          </c:cat>
          <c:val>
            <c:numRef>
              <c:f>Sheet4!$AN$53:$AN$55</c:f>
              <c:numCache>
                <c:formatCode>###0.0</c:formatCode>
                <c:ptCount val="3"/>
                <c:pt idx="0">
                  <c:v>2.67498885421311</c:v>
                </c:pt>
                <c:pt idx="1">
                  <c:v>2.36290682122158</c:v>
                </c:pt>
                <c:pt idx="2" c:formatCode="####.0">
                  <c:v>0.267498885421311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482048"/>
        <c:axId val="98480512"/>
      </c:barChart>
      <c:catAx>
        <c:axId val="984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8478720"/>
        <c:crosses val="autoZero"/>
        <c:auto val="1"/>
        <c:lblAlgn val="ctr"/>
        <c:lblOffset val="100"/>
        <c:tickMarkSkip val="1"/>
        <c:noMultiLvlLbl val="0"/>
      </c:catAx>
      <c:valAx>
        <c:axId val="98478720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98477184"/>
        <c:crosses val="autoZero"/>
        <c:crossBetween val="between"/>
      </c:valAx>
      <c:catAx>
        <c:axId val="984820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8480512"/>
        <c:crosses val="autoZero"/>
        <c:auto val="1"/>
        <c:lblAlgn val="ctr"/>
        <c:lblOffset val="100"/>
        <c:tickMarkSkip val="1"/>
        <c:noMultiLvlLbl val="0"/>
      </c:catAx>
      <c:valAx>
        <c:axId val="98480512"/>
        <c:scaling>
          <c:orientation val="minMax"/>
        </c:scaling>
        <c:delete val="0"/>
        <c:axPos val="r"/>
        <c:numFmt formatCode="###0.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98482048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>
              <a:defRPr sz="1800" b="1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</a:defRPr>
            </a:pPr>
            <a:r>
              <a:rPr lang="zh-CN" altLang="en-US" sz="1200">
                <a:solidFill>
                  <a:srgbClr val="0070C0"/>
                </a:solidFill>
              </a:rPr>
              <a:t>商务英语用户性别分布</a:t>
            </a:r>
            <a:endParaRPr lang="zh-CN" altLang="en-US" sz="1200">
              <a:solidFill>
                <a:srgbClr val="0070C0"/>
              </a:solidFill>
            </a:endParaRPr>
          </a:p>
        </c:rich>
      </c:tx>
      <c:layout>
        <c:manualLayout>
          <c:xMode val="edge"/>
          <c:yMode val="edge"/>
          <c:x val="0.228868555875471"/>
          <c:y val="0.019768234492160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96785897630565"/>
          <c:y val="0.199649143121816"/>
          <c:w val="0.595408631772268"/>
          <c:h val="0.794607843137255"/>
        </c:manualLayout>
      </c:layout>
      <c:doughnutChart>
        <c:varyColors val="1"/>
        <c:ser>
          <c:idx val="0"/>
          <c:order val="0"/>
          <c:tx>
            <c:strRef>
              <c:f>Sheet4!$AB$83:$AC$83</c:f>
              <c:strCache>
                <c:ptCount val="1"/>
                <c:pt idx="0">
                  <c:v>548 833</c:v>
                </c:pt>
              </c:strCache>
            </c:strRef>
          </c:tx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olid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900" b="1">
                      <a:solidFill>
                        <a:srgbClr val="3399FF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Sheet4!$AN$81:$AO$81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Sheet4!$AN$83:$AO$83</c:f>
              <c:numCache>
                <c:formatCode>0.00%</c:formatCode>
                <c:ptCount val="2"/>
                <c:pt idx="0">
                  <c:v>0.352941176470588</c:v>
                </c:pt>
                <c:pt idx="1">
                  <c:v>0.647058823529412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lang="zh-CN" altLang="en-US" sz="800" b="0" i="0" u="none" strike="noStrike" kern="1200" baseline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lang="zh-CN" altLang="en-US" sz="800" b="0" i="0" u="none" strike="noStrike" kern="1200" baseline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839608642017724"/>
          <c:y val="0.46512485306668"/>
          <c:w val="0.0749569116360455"/>
          <c:h val="0.167434383202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horzOverflow="overflow" vert="horz" wrap="square" anchor="ctr" anchorCtr="1"/>
          <a:lstStyle/>
          <a:p>
            <a:pPr algn="ctr" defTabSz="914400">
              <a:defRPr sz="1400" b="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200" b="1">
                <a:solidFill>
                  <a:srgbClr val="0070C0"/>
                </a:solidFill>
                <a:latin typeface="微软雅黑" charset="0"/>
                <a:ea typeface="微软雅黑" charset="0"/>
              </a:rPr>
              <a:t>商务英语用户男女人均消费对比</a:t>
            </a:r>
            <a:endParaRPr sz="1200" b="1">
              <a:solidFill>
                <a:srgbClr val="0070C0"/>
              </a:solidFill>
              <a:latin typeface="微软雅黑" charset="0"/>
              <a:ea typeface="微软雅黑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123234742457"/>
          <c:y val="0.223072473102586"/>
          <c:w val="0.587605423401913"/>
          <c:h val="0.733243717592296"/>
        </c:manualLayout>
      </c:layout>
      <c:radarChart>
        <c:radarStyle val="marker"/>
        <c:varyColors val="0"/>
        <c:ser>
          <c:idx val="0"/>
          <c:order val="0"/>
          <c:tx>
            <c:strRef>
              <c:f>'[新建 Microsoft Excel 97-2003 工作表.xls]Sheet7'!$E$56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'[新建 Microsoft Excel 97-2003 工作表.xls]Sheet7'!$D$57:$D$59</c:f>
              <c:strCache>
                <c:ptCount val="3"/>
                <c:pt idx="0">
                  <c:v>成人新概念</c:v>
                </c:pt>
                <c:pt idx="1">
                  <c:v>职场英语</c:v>
                </c:pt>
                <c:pt idx="2">
                  <c:v>职称</c:v>
                </c:pt>
              </c:strCache>
            </c:strRef>
          </c:cat>
          <c:val>
            <c:numRef>
              <c:f>'[新建 Microsoft Excel 97-2003 工作表.xls]Sheet7'!$E$57:$E$59</c:f>
              <c:numCache>
                <c:formatCode>0_ </c:formatCode>
                <c:ptCount val="3"/>
                <c:pt idx="0">
                  <c:v>2586.18181818182</c:v>
                </c:pt>
                <c:pt idx="1">
                  <c:v>1680.89473684211</c:v>
                </c:pt>
                <c:pt idx="2">
                  <c:v>250</c:v>
                </c:pt>
              </c:numCache>
            </c:numRef>
          </c:val>
        </c:ser>
        <c:ser>
          <c:idx val="1"/>
          <c:order val="1"/>
          <c:tx>
            <c:strRef>
              <c:f>'[新建 Microsoft Excel 97-2003 工作表.xls]Sheet7'!$F$56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accent2"/>
            </a:solidFill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0540853776318331"/>
                  <c:y val="0.0597265531302471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 kern="1200">
                    <a:solidFill>
                      <a:schemeClr val="accent2">
                        <a:lumMod val="75000"/>
                      </a:schemeClr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工作表.xls]Sheet7'!$D$57:$D$59</c:f>
              <c:strCache>
                <c:ptCount val="3"/>
                <c:pt idx="0">
                  <c:v>成人新概念</c:v>
                </c:pt>
                <c:pt idx="1">
                  <c:v>职场英语</c:v>
                </c:pt>
                <c:pt idx="2">
                  <c:v>职称</c:v>
                </c:pt>
              </c:strCache>
            </c:strRef>
          </c:cat>
          <c:val>
            <c:numRef>
              <c:f>'[新建 Microsoft Excel 97-2003 工作表.xls]Sheet7'!$F$57:$F$59</c:f>
              <c:numCache>
                <c:formatCode>0_ </c:formatCode>
                <c:ptCount val="3"/>
                <c:pt idx="0">
                  <c:v>2717.22368421053</c:v>
                </c:pt>
                <c:pt idx="1">
                  <c:v>1672.72058823529</c:v>
                </c:pt>
                <c:pt idx="2">
                  <c:v>370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969656"/>
        <c:axId val="765114503"/>
      </c:radarChart>
      <c:catAx>
        <c:axId val="409969656"/>
        <c:scaling>
          <c:orientation val="minMax"/>
        </c:scaling>
        <c:delete val="0"/>
        <c:axPos val="b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765114503"/>
        <c:crosses val="autoZero"/>
        <c:auto val="1"/>
        <c:lblAlgn val="ctr"/>
        <c:lblOffset val="100"/>
        <c:tickMarkSkip val="1"/>
        <c:noMultiLvlLbl val="0"/>
      </c:catAx>
      <c:valAx>
        <c:axId val="765114503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409969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717902312911855"/>
          <c:y val="0.37221647962382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horzOverflow="overflow" vert="horz" wrap="square" anchor="ctr" anchorCtr="1"/>
          <a:lstStyle/>
          <a:p>
            <a:pPr algn="ctr" defTabSz="914400">
              <a:defRPr sz="1400" b="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200" b="1">
                <a:solidFill>
                  <a:srgbClr val="0070C0"/>
                </a:solidFill>
                <a:latin typeface="微软雅黑" charset="0"/>
                <a:ea typeface="微软雅黑" charset="0"/>
              </a:rPr>
              <a:t>商务英语用户年龄分布</a:t>
            </a:r>
            <a:endParaRPr sz="1200" b="1">
              <a:solidFill>
                <a:srgbClr val="0070C0"/>
              </a:solidFill>
              <a:latin typeface="微软雅黑" charset="0"/>
              <a:ea typeface="微软雅黑" charset="0"/>
            </a:endParaRPr>
          </a:p>
        </c:rich>
      </c:tx>
      <c:layout>
        <c:manualLayout>
          <c:xMode val="edge"/>
          <c:yMode val="edge"/>
          <c:x val="0.170650439487883"/>
          <c:y val="0.02143132966407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1327050027837"/>
          <c:y val="0.192731992212849"/>
          <c:w val="0.56780561520719"/>
          <c:h val="0.72939649578196"/>
        </c:manualLayout>
      </c:layout>
      <c:doughnutChart>
        <c:varyColors val="1"/>
        <c:ser>
          <c:idx val="0"/>
          <c:order val="0"/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b="1"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工作表.xls]Sheet8'!$B$25:$E$25</c:f>
              <c:strCache>
                <c:ptCount val="4"/>
                <c:pt idx="0">
                  <c:v>13-15岁</c:v>
                </c:pt>
                <c:pt idx="1">
                  <c:v>16-18岁</c:v>
                </c:pt>
                <c:pt idx="2">
                  <c:v>19-22岁</c:v>
                </c:pt>
                <c:pt idx="3">
                  <c:v>23岁及以上</c:v>
                </c:pt>
              </c:strCache>
            </c:strRef>
          </c:cat>
          <c:val>
            <c:numRef>
              <c:f>'[新建 Microsoft Excel 97-2003 工作表.xls]Sheet8'!$B$26:$E$26</c:f>
              <c:numCache>
                <c:formatCode>0%</c:formatCode>
                <c:ptCount val="4"/>
                <c:pt idx="0">
                  <c:v>0.0449438202247191</c:v>
                </c:pt>
                <c:pt idx="1">
                  <c:v>0.0786516853932584</c:v>
                </c:pt>
                <c:pt idx="2">
                  <c:v>0.224719101123595</c:v>
                </c:pt>
                <c:pt idx="3">
                  <c:v>0.651685393258427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703808389001476"/>
          <c:y val="0.40690890201224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bg2">
                  <a:lumMod val="10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9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 defTabSz="914400">
              <a:defRPr sz="1200" b="1" kern="1200" spc="0" baseline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  <a:r>
              <a:rPr sz="1200" b="1" i="0" u="none" strike="noStrike" kern="1200" cap="none" spc="0" normalizeH="0" baseline="0">
                <a:solidFill>
                  <a:srgbClr val="0070C0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购买率前七课程的代报比例</a:t>
            </a:r>
            <a:endParaRPr sz="1200" b="1" i="0" u="none" strike="noStrike" kern="1200" cap="none" spc="0" normalizeH="0" baseline="0">
              <a:solidFill>
                <a:srgbClr val="0070C0"/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[333.xls]Sheet16!$B$16</c:f>
              <c:strCache>
                <c:ptCount val="1"/>
                <c:pt idx="0">
                  <c:v>代报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186111111111111"/>
                  <c:y val="0"/>
                </c:manualLayout>
              </c:layout>
              <c:numFmt formatCode="General" sourceLinked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138888888888889"/>
                  <c:y val="0.00421313506815366"/>
                </c:manualLayout>
              </c:layout>
              <c:numFmt formatCode="General" sourceLinked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kern="1200">
                    <a:solidFill>
                      <a:schemeClr val="bg1"/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[333.xls]Sheet16!$A$17:$A$23</c:f>
              <c:strCache>
                <c:ptCount val="7"/>
                <c:pt idx="0">
                  <c:v>考研政治</c:v>
                </c:pt>
                <c:pt idx="1">
                  <c:v>GRE</c:v>
                </c:pt>
                <c:pt idx="2">
                  <c:v>考研英语</c:v>
                </c:pt>
                <c:pt idx="3">
                  <c:v>中考及初中</c:v>
                </c:pt>
                <c:pt idx="4">
                  <c:v>IELTS</c:v>
                </c:pt>
                <c:pt idx="5">
                  <c:v>TOEFL</c:v>
                </c:pt>
                <c:pt idx="6">
                  <c:v>高考及高中</c:v>
                </c:pt>
              </c:strCache>
            </c:strRef>
          </c:cat>
          <c:val>
            <c:numRef>
              <c:f>[333.xls]Sheet16!$B$17:$B$23</c:f>
              <c:numCache>
                <c:formatCode>0.00%</c:formatCode>
                <c:ptCount val="7"/>
                <c:pt idx="0">
                  <c:v>0.04149377593361</c:v>
                </c:pt>
                <c:pt idx="1">
                  <c:v>0.053475935828877</c:v>
                </c:pt>
                <c:pt idx="2">
                  <c:v>0.115577889447236</c:v>
                </c:pt>
                <c:pt idx="3">
                  <c:v>0.135</c:v>
                </c:pt>
                <c:pt idx="4">
                  <c:v>0.136476426799007</c:v>
                </c:pt>
                <c:pt idx="5">
                  <c:v>0.136807817589577</c:v>
                </c:pt>
                <c:pt idx="6">
                  <c:v>0.182</c:v>
                </c:pt>
              </c:numCache>
            </c:numRef>
          </c:val>
        </c:ser>
        <c:ser>
          <c:idx val="1"/>
          <c:order val="1"/>
          <c:tx>
            <c:strRef>
              <c:f>[333.xls]Sheet16!$C$16</c:f>
              <c:strCache>
                <c:ptCount val="1"/>
                <c:pt idx="0">
                  <c:v>给自己报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kern="1200">
                    <a:solidFill>
                      <a:schemeClr val="bg2">
                        <a:lumMod val="10000"/>
                      </a:schemeClr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[333.xls]Sheet16!$A$17:$A$23</c:f>
              <c:strCache>
                <c:ptCount val="7"/>
                <c:pt idx="0">
                  <c:v>考研政治</c:v>
                </c:pt>
                <c:pt idx="1">
                  <c:v>GRE</c:v>
                </c:pt>
                <c:pt idx="2">
                  <c:v>考研英语</c:v>
                </c:pt>
                <c:pt idx="3">
                  <c:v>中考及初中</c:v>
                </c:pt>
                <c:pt idx="4">
                  <c:v>IELTS</c:v>
                </c:pt>
                <c:pt idx="5">
                  <c:v>TOEFL</c:v>
                </c:pt>
                <c:pt idx="6">
                  <c:v>高考及高中</c:v>
                </c:pt>
              </c:strCache>
            </c:strRef>
          </c:cat>
          <c:val>
            <c:numRef>
              <c:f>[333.xls]Sheet16!$C$17:$C$23</c:f>
              <c:numCache>
                <c:formatCode>0.00%</c:formatCode>
                <c:ptCount val="7"/>
                <c:pt idx="0">
                  <c:v>0.95850622406639</c:v>
                </c:pt>
                <c:pt idx="1">
                  <c:v>0.946524064171123</c:v>
                </c:pt>
                <c:pt idx="2">
                  <c:v>0.884422110552764</c:v>
                </c:pt>
                <c:pt idx="3">
                  <c:v>0.865</c:v>
                </c:pt>
                <c:pt idx="4">
                  <c:v>0.863523573200993</c:v>
                </c:pt>
                <c:pt idx="5">
                  <c:v>0.863192182410424</c:v>
                </c:pt>
                <c:pt idx="6">
                  <c:v>0.818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27025344"/>
        <c:axId val="325811597"/>
      </c:barChart>
      <c:catAx>
        <c:axId val="327025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325811597"/>
        <c:crosses val="autoZero"/>
        <c:auto val="1"/>
        <c:lblAlgn val="ctr"/>
        <c:lblOffset val="100"/>
        <c:tickMarkSkip val="1"/>
        <c:noMultiLvlLbl val="0"/>
      </c:catAx>
      <c:valAx>
        <c:axId val="325811597"/>
        <c:scaling>
          <c:orientation val="minMax"/>
        </c:scaling>
        <c:delete val="0"/>
        <c:axPos val="b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32702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bg2">
                  <a:lumMod val="10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Sheet4!$U$52</c:f>
              <c:strCache>
                <c:ptCount val="1"/>
                <c:pt idx="0">
                  <c:v>频率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strRef>
              <c:f>Sheet4!$T$53:$T$55</c:f>
              <c:strCache>
                <c:ptCount val="3"/>
                <c:pt idx="0">
                  <c:v>听说口语</c:v>
                </c:pt>
                <c:pt idx="1">
                  <c:v>倍学口语</c:v>
                </c:pt>
                <c:pt idx="2">
                  <c:v>口译/翻译</c:v>
                </c:pt>
              </c:strCache>
            </c:strRef>
          </c:cat>
          <c:val>
            <c:numRef>
              <c:f>Sheet4!$U$53:$U$55</c:f>
              <c:numCache>
                <c:formatCode>###0</c:formatCode>
                <c:ptCount val="3"/>
                <c:pt idx="0">
                  <c:v>134</c:v>
                </c:pt>
                <c:pt idx="1">
                  <c:v>27</c:v>
                </c:pt>
                <c:pt idx="2">
                  <c:v>25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581504"/>
        <c:axId val="98587392"/>
      </c:barChart>
      <c:barChart>
        <c:barDir val="col"/>
        <c:grouping val="clustered"/>
        <c:varyColors val="0"/>
        <c:ser>
          <c:idx val="1"/>
          <c:order val="1"/>
          <c:tx>
            <c:strRef>
              <c:f>Sheet4!$V$52</c:f>
              <c:strCache>
                <c:ptCount val="1"/>
                <c:pt idx="0">
                  <c:v>百分比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Sheet4!$T$53:$T$55</c:f>
              <c:strCache>
                <c:ptCount val="3"/>
                <c:pt idx="0">
                  <c:v>听说口语</c:v>
                </c:pt>
                <c:pt idx="1">
                  <c:v>倍学口语</c:v>
                </c:pt>
                <c:pt idx="2">
                  <c:v>口译/翻译</c:v>
                </c:pt>
              </c:strCache>
            </c:strRef>
          </c:cat>
          <c:val>
            <c:numRef>
              <c:f>Sheet4!$V$53:$V$55</c:f>
              <c:numCache>
                <c:formatCode>###0.0</c:formatCode>
                <c:ptCount val="3"/>
                <c:pt idx="0">
                  <c:v>2.98707088720464</c:v>
                </c:pt>
                <c:pt idx="1" c:formatCode="####.0">
                  <c:v>0.601872492197949</c:v>
                </c:pt>
                <c:pt idx="2" c:formatCode="####.0">
                  <c:v>0.557289344627731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594816"/>
        <c:axId val="98588928"/>
      </c:barChart>
      <c:catAx>
        <c:axId val="9858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8587392"/>
        <c:crosses val="autoZero"/>
        <c:auto val="1"/>
        <c:lblAlgn val="ctr"/>
        <c:lblOffset val="100"/>
        <c:tickMarkSkip val="1"/>
        <c:noMultiLvlLbl val="0"/>
      </c:catAx>
      <c:valAx>
        <c:axId val="98587392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98581504"/>
        <c:crosses val="autoZero"/>
        <c:crossBetween val="between"/>
      </c:valAx>
      <c:catAx>
        <c:axId val="985948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8588928"/>
        <c:crosses val="autoZero"/>
        <c:auto val="1"/>
        <c:lblAlgn val="ctr"/>
        <c:lblOffset val="100"/>
        <c:tickMarkSkip val="1"/>
        <c:noMultiLvlLbl val="0"/>
      </c:catAx>
      <c:valAx>
        <c:axId val="98588928"/>
        <c:scaling>
          <c:orientation val="minMax"/>
        </c:scaling>
        <c:delete val="0"/>
        <c:axPos val="r"/>
        <c:numFmt formatCode="###0.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98594816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>
              <a:defRPr sz="1800" b="1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</a:defRPr>
            </a:pPr>
            <a:r>
              <a:rPr lang="zh-CN" altLang="en-US" sz="1200">
                <a:solidFill>
                  <a:srgbClr val="0070C0"/>
                </a:solidFill>
              </a:rPr>
              <a:t>口语翻译用户性别分布</a:t>
            </a:r>
            <a:endParaRPr lang="zh-CN" altLang="en-US" sz="1200">
              <a:solidFill>
                <a:srgbClr val="0070C0"/>
              </a:solidFill>
            </a:endParaRPr>
          </a:p>
        </c:rich>
      </c:tx>
      <c:layout>
        <c:manualLayout>
          <c:xMode val="edge"/>
          <c:yMode val="edge"/>
          <c:x val="0.178444603351774"/>
          <c:y val="0.011393847322445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45428925765169"/>
          <c:y val="0.193998309540299"/>
          <c:w val="0.595408631772268"/>
          <c:h val="0.794607843137255"/>
        </c:manualLayout>
      </c:layout>
      <c:doughnutChart>
        <c:varyColors val="1"/>
        <c:ser>
          <c:idx val="0"/>
          <c:order val="0"/>
          <c:tx>
            <c:strRef>
              <c:f>Sheet4!$AB$83:$AC$83</c:f>
              <c:strCache>
                <c:ptCount val="1"/>
                <c:pt idx="0">
                  <c:v>548 833</c:v>
                </c:pt>
              </c:strCache>
            </c:strRef>
          </c:tx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olid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900" b="1">
                      <a:solidFill>
                        <a:srgbClr val="3399FF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Sheet4!$BX$81:$BY$81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Sheet4!$BX$83:$BY$83</c:f>
              <c:numCache>
                <c:formatCode>0.00%</c:formatCode>
                <c:ptCount val="2"/>
                <c:pt idx="0">
                  <c:v>0.32258064516129</c:v>
                </c:pt>
                <c:pt idx="1">
                  <c:v>0.67741935483871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814767172626704"/>
          <c:y val="0.457273072540828"/>
          <c:w val="0.14587085155647"/>
          <c:h val="0.16027345233573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horzOverflow="overflow" vert="horz" wrap="square" anchor="ctr" anchorCtr="1"/>
          <a:lstStyle/>
          <a:p>
            <a:pPr algn="ctr" defTabSz="914400">
              <a:defRPr sz="1400" b="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200" b="1">
                <a:solidFill>
                  <a:srgbClr val="0070C0"/>
                </a:solidFill>
                <a:latin typeface="微软雅黑" charset="0"/>
                <a:ea typeface="微软雅黑" charset="0"/>
              </a:rPr>
              <a:t>口语翻译用户男女人均消费对比</a:t>
            </a:r>
            <a:endParaRPr sz="1200" b="1">
              <a:solidFill>
                <a:srgbClr val="0070C0"/>
              </a:solidFill>
              <a:latin typeface="微软雅黑" charset="0"/>
              <a:ea typeface="微软雅黑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7508744995287"/>
          <c:y val="0.191413059675482"/>
          <c:w val="0.518991890325012"/>
          <c:h val="0.742898709325894"/>
        </c:manualLayout>
      </c:layout>
      <c:radarChart>
        <c:radarStyle val="marker"/>
        <c:varyColors val="0"/>
        <c:ser>
          <c:idx val="0"/>
          <c:order val="0"/>
          <c:tx>
            <c:strRef>
              <c:f>'[新建 Microsoft Excel 97-2003 工作表.xls]Sheet7'!$E$63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layout>
                <c:manualLayout>
                  <c:x val="0.00571323258385551"/>
                  <c:y val="-0.0537873180360227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 kern="1200">
                    <a:solidFill>
                      <a:srgbClr val="0070C0"/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工作表.xls]Sheet7'!$D$64:$D$66</c:f>
              <c:strCache>
                <c:ptCount val="3"/>
                <c:pt idx="0">
                  <c:v>听说口语</c:v>
                </c:pt>
                <c:pt idx="1">
                  <c:v>倍学口语</c:v>
                </c:pt>
                <c:pt idx="2">
                  <c:v>口译/翻译</c:v>
                </c:pt>
              </c:strCache>
            </c:strRef>
          </c:cat>
          <c:val>
            <c:numRef>
              <c:f>'[新建 Microsoft Excel 97-2003 工作表.xls]Sheet7'!$E$64:$E$66</c:f>
              <c:numCache>
                <c:formatCode>0_ </c:formatCode>
                <c:ptCount val="3"/>
                <c:pt idx="0">
                  <c:v>3675.62264150943</c:v>
                </c:pt>
                <c:pt idx="1">
                  <c:v>3963</c:v>
                </c:pt>
                <c:pt idx="2">
                  <c:v>2999</c:v>
                </c:pt>
              </c:numCache>
            </c:numRef>
          </c:val>
        </c:ser>
        <c:ser>
          <c:idx val="1"/>
          <c:order val="1"/>
          <c:tx>
            <c:strRef>
              <c:f>'[新建 Microsoft Excel 97-2003 工作表.xls]Sheet7'!$F$63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accent2"/>
            </a:solidFill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layout>
                <c:manualLayout>
                  <c:x val="0.00866199778842609"/>
                  <c:y val="-0.0500863557858377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 kern="1200">
                    <a:solidFill>
                      <a:schemeClr val="accent2">
                        <a:lumMod val="75000"/>
                      </a:schemeClr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工作表.xls]Sheet7'!$D$64:$D$66</c:f>
              <c:strCache>
                <c:ptCount val="3"/>
                <c:pt idx="0">
                  <c:v>听说口语</c:v>
                </c:pt>
                <c:pt idx="1">
                  <c:v>倍学口语</c:v>
                </c:pt>
                <c:pt idx="2">
                  <c:v>口译/翻译</c:v>
                </c:pt>
              </c:strCache>
            </c:strRef>
          </c:cat>
          <c:val>
            <c:numRef>
              <c:f>'[新建 Microsoft Excel 97-2003 工作表.xls]Sheet7'!$F$64:$F$66</c:f>
              <c:numCache>
                <c:formatCode>0_ </c:formatCode>
                <c:ptCount val="3"/>
                <c:pt idx="0">
                  <c:v>3626.0987654321</c:v>
                </c:pt>
                <c:pt idx="1">
                  <c:v>3548.72727272727</c:v>
                </c:pt>
                <c:pt idx="2">
                  <c:v>3694.17391304348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0219206"/>
        <c:axId val="671689987"/>
      </c:radarChart>
      <c:catAx>
        <c:axId val="880219206"/>
        <c:scaling>
          <c:orientation val="minMax"/>
        </c:scaling>
        <c:delete val="0"/>
        <c:axPos val="b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671689987"/>
        <c:crosses val="autoZero"/>
        <c:auto val="1"/>
        <c:lblAlgn val="ctr"/>
        <c:lblOffset val="100"/>
        <c:tickMarkSkip val="1"/>
        <c:noMultiLvlLbl val="0"/>
      </c:catAx>
      <c:valAx>
        <c:axId val="671689987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88021920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696388888888889"/>
          <c:y val="0.35598297608632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bg2">
                  <a:lumMod val="10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horzOverflow="overflow" vert="horz" wrap="square" anchor="ctr" anchorCtr="1"/>
          <a:lstStyle/>
          <a:p>
            <a:pPr algn="ctr" defTabSz="914400">
              <a:defRPr sz="1400" b="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200" b="1">
                <a:solidFill>
                  <a:srgbClr val="0070C0"/>
                </a:solidFill>
                <a:latin typeface="微软雅黑" charset="0"/>
                <a:ea typeface="微软雅黑" charset="0"/>
              </a:rPr>
              <a:t>口语翻译用户年龄分布</a:t>
            </a:r>
            <a:endParaRPr sz="1200" b="1">
              <a:solidFill>
                <a:srgbClr val="0070C0"/>
              </a:solidFill>
              <a:latin typeface="微软雅黑" charset="0"/>
              <a:ea typeface="微软雅黑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9556226855291"/>
          <c:y val="0.209571473256178"/>
          <c:w val="0.505853770375139"/>
          <c:h val="0.679386925242415"/>
        </c:manualLayout>
      </c:layout>
      <c:doughnutChart>
        <c:varyColors val="1"/>
        <c:ser>
          <c:idx val="0"/>
          <c:order val="0"/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b="1"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工作表.xls]Sheet8'!$B$30:$E$30</c:f>
              <c:strCache>
                <c:ptCount val="4"/>
                <c:pt idx="0">
                  <c:v>13-15岁</c:v>
                </c:pt>
                <c:pt idx="1">
                  <c:v>16-18岁</c:v>
                </c:pt>
                <c:pt idx="2">
                  <c:v>19-22岁</c:v>
                </c:pt>
                <c:pt idx="3">
                  <c:v>23岁及以上</c:v>
                </c:pt>
              </c:strCache>
            </c:strRef>
          </c:cat>
          <c:val>
            <c:numRef>
              <c:f>'[新建 Microsoft Excel 97-2003 工作表.xls]Sheet8'!$B$31:$E$31</c:f>
              <c:numCache>
                <c:formatCode>0%</c:formatCode>
                <c:ptCount val="4"/>
                <c:pt idx="0">
                  <c:v>0.0666666666666667</c:v>
                </c:pt>
                <c:pt idx="1">
                  <c:v>0.186666666666667</c:v>
                </c:pt>
                <c:pt idx="2">
                  <c:v>0.32</c:v>
                </c:pt>
                <c:pt idx="3">
                  <c:v>0.426666666666667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690402695434142"/>
          <c:y val="0.36311784789901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bg2">
                  <a:lumMod val="10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9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Sheet4!$AY$52</c:f>
              <c:strCache>
                <c:ptCount val="1"/>
                <c:pt idx="0">
                  <c:v>频率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strRef>
              <c:f>Sheet4!$AX$53:$AX$56</c:f>
              <c:strCache>
                <c:ptCount val="4"/>
                <c:pt idx="0">
                  <c:v>四级</c:v>
                </c:pt>
                <c:pt idx="1">
                  <c:v>六级</c:v>
                </c:pt>
                <c:pt idx="2">
                  <c:v>专业八级</c:v>
                </c:pt>
                <c:pt idx="3">
                  <c:v>专业四级</c:v>
                </c:pt>
              </c:strCache>
            </c:strRef>
          </c:cat>
          <c:val>
            <c:numRef>
              <c:f>Sheet4!$AY$53:$AY$56</c:f>
              <c:numCache>
                <c:formatCode>###0</c:formatCode>
                <c:ptCount val="4"/>
                <c:pt idx="0">
                  <c:v>152</c:v>
                </c:pt>
                <c:pt idx="1">
                  <c:v>81</c:v>
                </c:pt>
                <c:pt idx="2">
                  <c:v>10</c:v>
                </c:pt>
                <c:pt idx="3">
                  <c:v>9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689408"/>
        <c:axId val="98690944"/>
      </c:barChart>
      <c:barChart>
        <c:barDir val="col"/>
        <c:grouping val="clustered"/>
        <c:varyColors val="0"/>
        <c:ser>
          <c:idx val="1"/>
          <c:order val="1"/>
          <c:tx>
            <c:strRef>
              <c:f>Sheet4!$AZ$52</c:f>
              <c:strCache>
                <c:ptCount val="1"/>
                <c:pt idx="0">
                  <c:v>百分比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Sheet4!$AX$53:$AX$56</c:f>
              <c:strCache>
                <c:ptCount val="4"/>
                <c:pt idx="0">
                  <c:v>四级</c:v>
                </c:pt>
                <c:pt idx="1">
                  <c:v>六级</c:v>
                </c:pt>
                <c:pt idx="2">
                  <c:v>专业八级</c:v>
                </c:pt>
                <c:pt idx="3">
                  <c:v>专业四级</c:v>
                </c:pt>
              </c:strCache>
            </c:strRef>
          </c:cat>
          <c:val>
            <c:numRef>
              <c:f>Sheet4!$AZ$53:$AZ$56</c:f>
              <c:numCache>
                <c:formatCode>###0.0</c:formatCode>
                <c:ptCount val="4"/>
                <c:pt idx="0">
                  <c:v>3.3883192153366</c:v>
                </c:pt>
                <c:pt idx="1">
                  <c:v>1.80561747659385</c:v>
                </c:pt>
                <c:pt idx="2" c:formatCode="####.0">
                  <c:v>0.222915737851092</c:v>
                </c:pt>
                <c:pt idx="3" c:formatCode="####.0">
                  <c:v>0.200624164065983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8899072"/>
        <c:axId val="98692480"/>
      </c:barChart>
      <c:catAx>
        <c:axId val="9868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8690944"/>
        <c:crosses val="autoZero"/>
        <c:auto val="1"/>
        <c:lblAlgn val="ctr"/>
        <c:lblOffset val="100"/>
        <c:tickMarkSkip val="1"/>
        <c:noMultiLvlLbl val="0"/>
      </c:catAx>
      <c:valAx>
        <c:axId val="98690944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98689408"/>
        <c:crosses val="autoZero"/>
        <c:crossBetween val="between"/>
      </c:valAx>
      <c:catAx>
        <c:axId val="988990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8692480"/>
        <c:crosses val="autoZero"/>
        <c:auto val="1"/>
        <c:lblAlgn val="ctr"/>
        <c:lblOffset val="100"/>
        <c:tickMarkSkip val="1"/>
        <c:noMultiLvlLbl val="0"/>
      </c:catAx>
      <c:valAx>
        <c:axId val="98692480"/>
        <c:scaling>
          <c:orientation val="minMax"/>
        </c:scaling>
        <c:delete val="0"/>
        <c:axPos val="r"/>
        <c:numFmt formatCode="###0.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98899072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>
              <a:defRPr sz="1800" b="1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</a:defRPr>
            </a:pPr>
            <a:r>
              <a:rPr lang="zh-CN" altLang="en-US" sz="1200">
                <a:solidFill>
                  <a:srgbClr val="0070C0"/>
                </a:solidFill>
              </a:rPr>
              <a:t>英语考级用户性别分布</a:t>
            </a:r>
            <a:endParaRPr lang="zh-CN" altLang="en-US" sz="1200">
              <a:solidFill>
                <a:srgbClr val="0070C0"/>
              </a:solidFill>
            </a:endParaRPr>
          </a:p>
        </c:rich>
      </c:tx>
      <c:layout>
        <c:manualLayout>
          <c:xMode val="edge"/>
          <c:yMode val="edge"/>
          <c:x val="0.207471858380471"/>
          <c:y val="0.010087424344317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96785897630565"/>
          <c:y val="0.199649143121816"/>
          <c:w val="0.595408631772268"/>
          <c:h val="0.794607843137255"/>
        </c:manualLayout>
      </c:layout>
      <c:doughnutChart>
        <c:varyColors val="1"/>
        <c:ser>
          <c:idx val="0"/>
          <c:order val="0"/>
          <c:tx>
            <c:strRef>
              <c:f>Sheet4!$AB$83:$AC$83</c:f>
              <c:strCache>
                <c:ptCount val="1"/>
                <c:pt idx="0">
                  <c:v>548 833</c:v>
                </c:pt>
              </c:strCache>
            </c:strRef>
          </c:tx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olid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900" b="1">
                      <a:solidFill>
                        <a:srgbClr val="3399FF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Sheet4!$AZ$81:$BA$81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Sheet4!$AZ$83:$BA$83</c:f>
              <c:numCache>
                <c:formatCode>0.00%</c:formatCode>
                <c:ptCount val="2"/>
                <c:pt idx="0">
                  <c:v>0.329365079365079</c:v>
                </c:pt>
                <c:pt idx="1">
                  <c:v>0.670634920634921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lang="zh-CN" altLang="en-US" sz="800" b="0" i="0" u="none" strike="noStrike" kern="1200" baseline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lang="zh-CN" altLang="en-US" sz="800" b="0" i="0" u="none" strike="noStrike" kern="1200" baseline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836021608650351"/>
          <c:y val="0.493397648210641"/>
          <c:w val="0.0749569116360455"/>
          <c:h val="0.167434383202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horzOverflow="overflow" vert="horz" wrap="square" anchor="ctr" anchorCtr="1"/>
          <a:lstStyle/>
          <a:p>
            <a:pPr algn="ctr" defTabSz="914400">
              <a:defRPr sz="1400" b="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200" b="1">
                <a:solidFill>
                  <a:srgbClr val="0070C0"/>
                </a:solidFill>
                <a:latin typeface="微软雅黑" charset="0"/>
                <a:ea typeface="微软雅黑" charset="0"/>
              </a:rPr>
              <a:t>英语考级用户男女人均消费对比</a:t>
            </a:r>
            <a:endParaRPr sz="1200" b="1">
              <a:solidFill>
                <a:srgbClr val="0070C0"/>
              </a:solidFill>
              <a:latin typeface="微软雅黑" charset="0"/>
              <a:ea typeface="微软雅黑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'[新建 Microsoft Excel 97-2003 工作表.xls]Sheet7'!$E$86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 kern="1200">
                    <a:solidFill>
                      <a:srgbClr val="0070C0"/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工作表.xls]Sheet7'!$D$87:$D$90</c:f>
              <c:strCache>
                <c:ptCount val="4"/>
                <c:pt idx="0">
                  <c:v>四级</c:v>
                </c:pt>
                <c:pt idx="1">
                  <c:v>六级</c:v>
                </c:pt>
                <c:pt idx="2">
                  <c:v>专业八级</c:v>
                </c:pt>
                <c:pt idx="3">
                  <c:v>专业四级</c:v>
                </c:pt>
              </c:strCache>
            </c:strRef>
          </c:cat>
          <c:val>
            <c:numRef>
              <c:f>'[新建 Microsoft Excel 97-2003 工作表.xls]Sheet7'!$E$87:$E$90</c:f>
              <c:numCache>
                <c:formatCode>0_ </c:formatCode>
                <c:ptCount val="4"/>
                <c:pt idx="0">
                  <c:v>1158.57142857143</c:v>
                </c:pt>
                <c:pt idx="1">
                  <c:v>875.827586206897</c:v>
                </c:pt>
                <c:pt idx="2">
                  <c:v>565</c:v>
                </c:pt>
                <c:pt idx="3">
                  <c:v>360</c:v>
                </c:pt>
              </c:numCache>
            </c:numRef>
          </c:val>
        </c:ser>
        <c:ser>
          <c:idx val="1"/>
          <c:order val="1"/>
          <c:tx>
            <c:strRef>
              <c:f>'[新建 Microsoft Excel 97-2003 工作表.xls]Sheet7'!$F$86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accent2"/>
            </a:solidFill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layout>
                <c:manualLayout>
                  <c:x val="0.0473033506540047"/>
                  <c:y val="-0.043287037037037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333273606880487"/>
                  <c:y val="-0.0180555555555556"/>
                </c:manualLayout>
              </c:layout>
              <c:numFmt formatCode="General" sourceLinked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 kern="1200">
                    <a:solidFill>
                      <a:schemeClr val="accent2">
                        <a:lumMod val="75000"/>
                      </a:schemeClr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工作表.xls]Sheet7'!$D$87:$D$90</c:f>
              <c:strCache>
                <c:ptCount val="4"/>
                <c:pt idx="0">
                  <c:v>四级</c:v>
                </c:pt>
                <c:pt idx="1">
                  <c:v>六级</c:v>
                </c:pt>
                <c:pt idx="2">
                  <c:v>专业八级</c:v>
                </c:pt>
                <c:pt idx="3">
                  <c:v>专业四级</c:v>
                </c:pt>
              </c:strCache>
            </c:strRef>
          </c:cat>
          <c:val>
            <c:numRef>
              <c:f>'[新建 Microsoft Excel 97-2003 工作表.xls]Sheet7'!$F$87:$F$90</c:f>
              <c:numCache>
                <c:formatCode>0_ </c:formatCode>
                <c:ptCount val="4"/>
                <c:pt idx="0">
                  <c:v>1153.4854368932</c:v>
                </c:pt>
                <c:pt idx="1">
                  <c:v>770.365384615385</c:v>
                </c:pt>
                <c:pt idx="2">
                  <c:v>1622.5</c:v>
                </c:pt>
                <c:pt idx="3">
                  <c:v>1486.66666666667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395178"/>
        <c:axId val="31805370"/>
      </c:radarChart>
      <c:catAx>
        <c:axId val="120395178"/>
        <c:scaling>
          <c:orientation val="minMax"/>
        </c:scaling>
        <c:delete val="0"/>
        <c:axPos val="b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31805370"/>
        <c:crosses val="autoZero"/>
        <c:auto val="1"/>
        <c:lblAlgn val="ctr"/>
        <c:lblOffset val="100"/>
        <c:tickMarkSkip val="1"/>
        <c:noMultiLvlLbl val="0"/>
      </c:catAx>
      <c:valAx>
        <c:axId val="31805370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12039517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808070412510701"/>
          <c:y val="0.46454779090113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horzOverflow="overflow" vert="horz" wrap="square" anchor="ctr" anchorCtr="1"/>
          <a:lstStyle/>
          <a:p>
            <a:pPr algn="ctr" defTabSz="914400">
              <a:defRPr sz="1400" b="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200" b="1">
                <a:solidFill>
                  <a:srgbClr val="0070C0"/>
                </a:solidFill>
                <a:latin typeface="微软雅黑" charset="0"/>
                <a:ea typeface="微软雅黑" charset="0"/>
              </a:rPr>
              <a:t>口语翻译用户年龄分布</a:t>
            </a:r>
            <a:endParaRPr sz="1200" b="1">
              <a:solidFill>
                <a:srgbClr val="0070C0"/>
              </a:solidFill>
              <a:latin typeface="微软雅黑" charset="0"/>
              <a:ea typeface="微软雅黑" charset="0"/>
            </a:endParaRPr>
          </a:p>
        </c:rich>
      </c:tx>
      <c:layout>
        <c:manualLayout>
          <c:xMode val="edge"/>
          <c:yMode val="edge"/>
          <c:x val="0.262332316673512"/>
          <c:y val="0.059650950768429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99778024417314"/>
          <c:y val="0.199391737923877"/>
          <c:w val="0.515205327413985"/>
          <c:h val="0.604826716274948"/>
        </c:manualLayout>
      </c:layout>
      <c:doughnutChart>
        <c:varyColors val="1"/>
        <c:ser>
          <c:idx val="0"/>
          <c:order val="0"/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b="1"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>
                      <a:noFill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工作表.xls]Sheet8'!$B$37:$D$37</c:f>
              <c:strCache>
                <c:ptCount val="3"/>
                <c:pt idx="0">
                  <c:v>16-18岁</c:v>
                </c:pt>
                <c:pt idx="1">
                  <c:v>19-22岁</c:v>
                </c:pt>
                <c:pt idx="2">
                  <c:v>23岁及以上</c:v>
                </c:pt>
              </c:strCache>
            </c:strRef>
          </c:cat>
          <c:val>
            <c:numRef>
              <c:f>'[新建 Microsoft Excel 97-2003 工作表.xls]Sheet8'!$B$38:$D$38</c:f>
              <c:numCache>
                <c:formatCode>0%</c:formatCode>
                <c:ptCount val="3"/>
                <c:pt idx="0">
                  <c:v>0.0315789473684211</c:v>
                </c:pt>
                <c:pt idx="1">
                  <c:v>0.726315789473684</c:v>
                </c:pt>
                <c:pt idx="2">
                  <c:v>0.242105263157895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727857935627081"/>
          <c:y val="0.37479720153501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bg2">
                  <a:lumMod val="10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9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Sheet4!$AG$52</c:f>
              <c:strCache>
                <c:ptCount val="1"/>
                <c:pt idx="0">
                  <c:v>频率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strRef>
              <c:f>Sheet4!$AF$53:$AF$56</c:f>
              <c:strCache>
                <c:ptCount val="4"/>
                <c:pt idx="0">
                  <c:v>SAT</c:v>
                </c:pt>
                <c:pt idx="1">
                  <c:v>国内其他</c:v>
                </c:pt>
                <c:pt idx="2">
                  <c:v>大学训练营（原词汇）</c:v>
                </c:pt>
                <c:pt idx="3">
                  <c:v>美国同步课程</c:v>
                </c:pt>
              </c:strCache>
            </c:strRef>
          </c:cat>
          <c:val>
            <c:numRef>
              <c:f>Sheet4!$AG$53:$AG$56</c:f>
              <c:numCache>
                <c:formatCode>###0</c:formatCode>
                <c:ptCount val="4"/>
                <c:pt idx="0">
                  <c:v>60</c:v>
                </c:pt>
                <c:pt idx="1">
                  <c:v>46</c:v>
                </c:pt>
                <c:pt idx="2">
                  <c:v>41</c:v>
                </c:pt>
                <c:pt idx="3">
                  <c:v>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313920"/>
        <c:axId val="99323904"/>
      </c:barChart>
      <c:barChart>
        <c:barDir val="col"/>
        <c:grouping val="clustered"/>
        <c:varyColors val="0"/>
        <c:ser>
          <c:idx val="1"/>
          <c:order val="1"/>
          <c:tx>
            <c:strRef>
              <c:f>Sheet4!$AH$52</c:f>
              <c:strCache>
                <c:ptCount val="1"/>
                <c:pt idx="0">
                  <c:v>百分比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Sheet4!$AF$53:$AF$56</c:f>
              <c:strCache>
                <c:ptCount val="4"/>
                <c:pt idx="0">
                  <c:v>SAT</c:v>
                </c:pt>
                <c:pt idx="1">
                  <c:v>国内其他</c:v>
                </c:pt>
                <c:pt idx="2">
                  <c:v>大学训练营（原词汇）</c:v>
                </c:pt>
                <c:pt idx="3">
                  <c:v>美国同步课程</c:v>
                </c:pt>
              </c:strCache>
            </c:strRef>
          </c:cat>
          <c:val>
            <c:numRef>
              <c:f>Sheet4!$AH$53:$AH$56</c:f>
              <c:numCache>
                <c:formatCode>###0.0</c:formatCode>
                <c:ptCount val="4"/>
                <c:pt idx="0">
                  <c:v>1.33749442710655</c:v>
                </c:pt>
                <c:pt idx="1">
                  <c:v>1.02541239411502</c:v>
                </c:pt>
                <c:pt idx="2" c:formatCode="####.0">
                  <c:v>0.913954525189478</c:v>
                </c:pt>
                <c:pt idx="3" c:formatCode="####.0">
                  <c:v>0.0668747213553277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326976"/>
        <c:axId val="99325440"/>
      </c:barChart>
      <c:catAx>
        <c:axId val="9931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9323904"/>
        <c:crosses val="autoZero"/>
        <c:auto val="1"/>
        <c:lblAlgn val="ctr"/>
        <c:lblOffset val="100"/>
        <c:tickMarkSkip val="1"/>
        <c:noMultiLvlLbl val="0"/>
      </c:catAx>
      <c:valAx>
        <c:axId val="99323904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99313920"/>
        <c:crosses val="autoZero"/>
        <c:crossBetween val="between"/>
      </c:valAx>
      <c:catAx>
        <c:axId val="99326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9325440"/>
        <c:crosses val="autoZero"/>
        <c:auto val="1"/>
        <c:lblAlgn val="ctr"/>
        <c:lblOffset val="100"/>
        <c:tickMarkSkip val="1"/>
        <c:noMultiLvlLbl val="0"/>
      </c:catAx>
      <c:valAx>
        <c:axId val="99325440"/>
        <c:scaling>
          <c:orientation val="minMax"/>
        </c:scaling>
        <c:delete val="0"/>
        <c:axPos val="r"/>
        <c:numFmt formatCode="###0.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99326976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horzOverflow="overflow" vert="horz" wrap="square" anchor="ctr" anchorCtr="1"/>
          <a:lstStyle/>
          <a:p>
            <a:pPr algn="ctr" defTabSz="914400">
              <a:defRPr sz="1400" b="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200" b="1">
                <a:solidFill>
                  <a:srgbClr val="0070C0"/>
                </a:solidFill>
                <a:latin typeface="微软雅黑" charset="0"/>
                <a:ea typeface="微软雅黑" charset="0"/>
              </a:rPr>
              <a:t>其他课程用户男女人均消费对比</a:t>
            </a:r>
            <a:endParaRPr sz="1200" b="1">
              <a:solidFill>
                <a:srgbClr val="0070C0"/>
              </a:solidFill>
              <a:latin typeface="微软雅黑" charset="0"/>
              <a:ea typeface="微软雅黑" charset="0"/>
            </a:endParaRPr>
          </a:p>
        </c:rich>
      </c:tx>
      <c:layout>
        <c:manualLayout>
          <c:xMode val="edge"/>
          <c:yMode val="edge"/>
          <c:x val="0.221570428696413"/>
          <c:y val="0.052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'[新建 Microsoft Excel 97-2003 工作表.xls]Sheet7'!$E$70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'[新建 Microsoft Excel 97-2003 工作表.xls]Sheet7'!$D$71:$D$74</c:f>
              <c:strCache>
                <c:ptCount val="4"/>
                <c:pt idx="0">
                  <c:v>SAT</c:v>
                </c:pt>
                <c:pt idx="1">
                  <c:v>国内其他</c:v>
                </c:pt>
                <c:pt idx="2">
                  <c:v>大学训练营（原词汇）</c:v>
                </c:pt>
                <c:pt idx="3">
                  <c:v>美国同步课程</c:v>
                </c:pt>
              </c:strCache>
            </c:strRef>
          </c:cat>
          <c:val>
            <c:numRef>
              <c:f>'[新建 Microsoft Excel 97-2003 工作表.xls]Sheet7'!$E$71:$E$74</c:f>
              <c:numCache>
                <c:formatCode>0_ </c:formatCode>
                <c:ptCount val="4"/>
                <c:pt idx="0">
                  <c:v>4248.70833333333</c:v>
                </c:pt>
                <c:pt idx="1">
                  <c:v>3968.95</c:v>
                </c:pt>
                <c:pt idx="2">
                  <c:v>1729.19047619048</c:v>
                </c:pt>
                <c:pt idx="3" c:formatCode="General">
                  <c:v>0</c:v>
                </c:pt>
              </c:numCache>
            </c:numRef>
          </c:val>
        </c:ser>
        <c:ser>
          <c:idx val="1"/>
          <c:order val="1"/>
          <c:tx>
            <c:strRef>
              <c:f>'[新建 Microsoft Excel 97-2003 工作表.xls]Sheet7'!$F$70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accent2"/>
            </a:solidFill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>
                <c:manualLayout>
                  <c:x val="0.00831416946753936"/>
                  <c:y val="-0.0762757871878393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800" b="1" kern="1200">
                      <a:solidFill>
                        <a:schemeClr val="accent2">
                          <a:lumMod val="75000"/>
                        </a:schemeClr>
                      </a:solidFill>
                      <a:latin typeface="微软雅黑" charset="0"/>
                      <a:ea typeface="微软雅黑" charset="0"/>
                      <a:cs typeface="微软雅黑" charset="0"/>
                      <a:sym typeface="微软雅黑" charset="0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'[新建 Microsoft Excel 97-2003 工作表.xls]Sheet7'!$D$71:$D$74</c:f>
              <c:strCache>
                <c:ptCount val="4"/>
                <c:pt idx="0">
                  <c:v>SAT</c:v>
                </c:pt>
                <c:pt idx="1">
                  <c:v>国内其他</c:v>
                </c:pt>
                <c:pt idx="2">
                  <c:v>大学训练营（原词汇）</c:v>
                </c:pt>
                <c:pt idx="3">
                  <c:v>美国同步课程</c:v>
                </c:pt>
              </c:strCache>
            </c:strRef>
          </c:cat>
          <c:val>
            <c:numRef>
              <c:f>'[新建 Microsoft Excel 97-2003 工作表.xls]Sheet7'!$F$71:$F$74</c:f>
              <c:numCache>
                <c:formatCode>0_ </c:formatCode>
                <c:ptCount val="4"/>
                <c:pt idx="0">
                  <c:v>3078.55555555556</c:v>
                </c:pt>
                <c:pt idx="1">
                  <c:v>3546.11538461538</c:v>
                </c:pt>
                <c:pt idx="2">
                  <c:v>1840.7</c:v>
                </c:pt>
                <c:pt idx="3">
                  <c:v>6533.33333333333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876626"/>
        <c:axId val="574202061"/>
      </c:radarChart>
      <c:catAx>
        <c:axId val="443876626"/>
        <c:scaling>
          <c:orientation val="minMax"/>
        </c:scaling>
        <c:delete val="0"/>
        <c:axPos val="b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574202061"/>
        <c:crosses val="autoZero"/>
        <c:auto val="1"/>
        <c:lblAlgn val="ctr"/>
        <c:lblOffset val="100"/>
        <c:tickMarkSkip val="1"/>
        <c:noMultiLvlLbl val="0"/>
      </c:catAx>
      <c:valAx>
        <c:axId val="574202061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44387662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781002480766937"/>
          <c:y val="0.44849413545415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bg2">
                  <a:lumMod val="10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Sheet3!$B$49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10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Sheet3!$C$48:$K$48</c:f>
              <c:strCache>
                <c:ptCount val="9"/>
                <c:pt idx="0">
                  <c:v>1000元以下</c:v>
                </c:pt>
                <c:pt idx="1">
                  <c:v>1000-1999元</c:v>
                </c:pt>
                <c:pt idx="2">
                  <c:v>2000-2999元</c:v>
                </c:pt>
                <c:pt idx="3">
                  <c:v>3000-3999元</c:v>
                </c:pt>
                <c:pt idx="4">
                  <c:v>4000-4999元</c:v>
                </c:pt>
                <c:pt idx="5">
                  <c:v>5000-5999元</c:v>
                </c:pt>
                <c:pt idx="6">
                  <c:v>6000-7999元</c:v>
                </c:pt>
                <c:pt idx="7">
                  <c:v>8000-9999元</c:v>
                </c:pt>
                <c:pt idx="8">
                  <c:v>10000元或以上</c:v>
                </c:pt>
              </c:strCache>
            </c:strRef>
          </c:cat>
          <c:val>
            <c:numRef>
              <c:f>Sheet3!$C$49:$K$49</c:f>
              <c:numCache>
                <c:formatCode>###0.0%</c:formatCode>
                <c:ptCount val="9"/>
                <c:pt idx="0">
                  <c:v>0.343234323432343</c:v>
                </c:pt>
                <c:pt idx="1">
                  <c:v>0.401156069364162</c:v>
                </c:pt>
                <c:pt idx="2">
                  <c:v>0.382882882882883</c:v>
                </c:pt>
                <c:pt idx="3">
                  <c:v>0.386384544618215</c:v>
                </c:pt>
                <c:pt idx="4">
                  <c:v>0.392857142857143</c:v>
                </c:pt>
                <c:pt idx="5">
                  <c:v>0.415322580645161</c:v>
                </c:pt>
                <c:pt idx="6">
                  <c:v>0.478260869565217</c:v>
                </c:pt>
                <c:pt idx="7">
                  <c:v>0.459677419354839</c:v>
                </c:pt>
                <c:pt idx="8">
                  <c:v>0.505376344086022</c:v>
                </c:pt>
              </c:numCache>
            </c:numRef>
          </c:val>
        </c:ser>
        <c:ser>
          <c:idx val="1"/>
          <c:order val="1"/>
          <c:tx>
            <c:strRef>
              <c:f>Sheet3!$B$50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accent1"/>
              </a:solidFill>
              <a:prstDash val="dash"/>
            </a:ln>
            <a:effectLst/>
          </c:spPr>
          <c:invertIfNegative val="0"/>
          <c:cat>
            <c:strRef>
              <c:f>Sheet3!$C$48:$K$48</c:f>
              <c:strCache>
                <c:ptCount val="9"/>
                <c:pt idx="0">
                  <c:v>1000元以下</c:v>
                </c:pt>
                <c:pt idx="1">
                  <c:v>1000-1999元</c:v>
                </c:pt>
                <c:pt idx="2">
                  <c:v>2000-2999元</c:v>
                </c:pt>
                <c:pt idx="3">
                  <c:v>3000-3999元</c:v>
                </c:pt>
                <c:pt idx="4">
                  <c:v>4000-4999元</c:v>
                </c:pt>
                <c:pt idx="5">
                  <c:v>5000-5999元</c:v>
                </c:pt>
                <c:pt idx="6">
                  <c:v>6000-7999元</c:v>
                </c:pt>
                <c:pt idx="7">
                  <c:v>8000-9999元</c:v>
                </c:pt>
                <c:pt idx="8">
                  <c:v>10000元或以上</c:v>
                </c:pt>
              </c:strCache>
            </c:strRef>
          </c:cat>
          <c:val>
            <c:numRef>
              <c:f>Sheet3!$C$50:$K$50</c:f>
              <c:numCache>
                <c:formatCode>###0.0%</c:formatCode>
                <c:ptCount val="9"/>
                <c:pt idx="0">
                  <c:v>0.656765676567657</c:v>
                </c:pt>
                <c:pt idx="1">
                  <c:v>0.598843930635838</c:v>
                </c:pt>
                <c:pt idx="2">
                  <c:v>0.617117117117117</c:v>
                </c:pt>
                <c:pt idx="3">
                  <c:v>0.613615455381785</c:v>
                </c:pt>
                <c:pt idx="4">
                  <c:v>0.607142857142857</c:v>
                </c:pt>
                <c:pt idx="5">
                  <c:v>0.584677419354839</c:v>
                </c:pt>
                <c:pt idx="6">
                  <c:v>0.521739130434783</c:v>
                </c:pt>
                <c:pt idx="7">
                  <c:v>0.540322580645161</c:v>
                </c:pt>
                <c:pt idx="8">
                  <c:v>0.494623655913978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8312576"/>
        <c:axId val="98314112"/>
      </c:barChart>
      <c:catAx>
        <c:axId val="983125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8314112"/>
        <c:crosses val="autoZero"/>
        <c:auto val="1"/>
        <c:lblAlgn val="ctr"/>
        <c:lblOffset val="100"/>
        <c:tickMarkSkip val="1"/>
        <c:noMultiLvlLbl val="0"/>
      </c:catAx>
      <c:valAx>
        <c:axId val="98314112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831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1679848160566"/>
          <c:y val="0.107797206636816"/>
          <c:w val="0.0609147657557142"/>
          <c:h val="0.11812116506632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1000" b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 defTabSz="914400">
              <a:defRPr sz="1200" b="1" kern="1200" spc="0" baseline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  <a:r>
              <a:rPr sz="1200" b="1" i="0" u="none" strike="noStrike" kern="1200" cap="none" spc="0" normalizeH="0" baseline="0">
                <a:solidFill>
                  <a:srgbClr val="0070C0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其他课程用户年龄分布</a:t>
            </a:r>
            <a:endParaRPr sz="1200" b="1" i="0" u="none" strike="noStrike" kern="1200" cap="none" spc="0" normalizeH="0" baseline="0">
              <a:solidFill>
                <a:srgbClr val="0070C0"/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[333.xls]Sheet12!$B$14</c:f>
              <c:strCache>
                <c:ptCount val="1"/>
                <c:pt idx="0">
                  <c:v>13-15岁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 kern="1200">
                    <a:solidFill>
                      <a:schemeClr val="bg2">
                        <a:lumMod val="10000"/>
                      </a:schemeClr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[333.xls]Sheet12!$A$15:$A$18</c:f>
              <c:strCache>
                <c:ptCount val="4"/>
                <c:pt idx="0">
                  <c:v>SAT</c:v>
                </c:pt>
                <c:pt idx="1">
                  <c:v>国内其他</c:v>
                </c:pt>
                <c:pt idx="2">
                  <c:v>大学训练营（原词汇）</c:v>
                </c:pt>
                <c:pt idx="3">
                  <c:v>美国同步课程</c:v>
                </c:pt>
              </c:strCache>
            </c:strRef>
          </c:cat>
          <c:val>
            <c:numRef>
              <c:f>[333.xls]Sheet12!$B$15:$B$18</c:f>
              <c:numCache>
                <c:formatCode>0%</c:formatCode>
                <c:ptCount val="4"/>
                <c:pt idx="0">
                  <c:v>0.037037037037037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[333.xls]Sheet12!$C$14</c:f>
              <c:strCache>
                <c:ptCount val="1"/>
                <c:pt idx="0">
                  <c:v>16-18岁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 kern="1200">
                    <a:solidFill>
                      <a:schemeClr val="bg2">
                        <a:lumMod val="10000"/>
                      </a:schemeClr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[333.xls]Sheet12!$A$15:$A$18</c:f>
              <c:strCache>
                <c:ptCount val="4"/>
                <c:pt idx="0">
                  <c:v>SAT</c:v>
                </c:pt>
                <c:pt idx="1">
                  <c:v>国内其他</c:v>
                </c:pt>
                <c:pt idx="2">
                  <c:v>大学训练营（原词汇）</c:v>
                </c:pt>
                <c:pt idx="3">
                  <c:v>美国同步课程</c:v>
                </c:pt>
              </c:strCache>
            </c:strRef>
          </c:cat>
          <c:val>
            <c:numRef>
              <c:f>[333.xls]Sheet12!$C$15:$C$18</c:f>
              <c:numCache>
                <c:formatCode>0%</c:formatCode>
                <c:ptCount val="4"/>
                <c:pt idx="0">
                  <c:v>0.481481481481481</c:v>
                </c:pt>
                <c:pt idx="1">
                  <c:v>0.586206896551724</c:v>
                </c:pt>
                <c:pt idx="2">
                  <c:v>0.0666666666666667</c:v>
                </c:pt>
              </c:numCache>
            </c:numRef>
          </c:val>
        </c:ser>
        <c:ser>
          <c:idx val="2"/>
          <c:order val="2"/>
          <c:tx>
            <c:strRef>
              <c:f>[333.xls]Sheet12!$D$14</c:f>
              <c:strCache>
                <c:ptCount val="1"/>
                <c:pt idx="0">
                  <c:v>19-22岁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 kern="1200">
                    <a:solidFill>
                      <a:schemeClr val="bg2">
                        <a:lumMod val="10000"/>
                      </a:schemeClr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[333.xls]Sheet12!$A$15:$A$18</c:f>
              <c:strCache>
                <c:ptCount val="4"/>
                <c:pt idx="0">
                  <c:v>SAT</c:v>
                </c:pt>
                <c:pt idx="1">
                  <c:v>国内其他</c:v>
                </c:pt>
                <c:pt idx="2">
                  <c:v>大学训练营（原词汇）</c:v>
                </c:pt>
                <c:pt idx="3">
                  <c:v>美国同步课程</c:v>
                </c:pt>
              </c:strCache>
            </c:strRef>
          </c:cat>
          <c:val>
            <c:numRef>
              <c:f>[333.xls]Sheet12!$D$15:$D$18</c:f>
              <c:numCache>
                <c:formatCode>0%</c:formatCode>
                <c:ptCount val="4"/>
                <c:pt idx="0">
                  <c:v>0.333333333333333</c:v>
                </c:pt>
                <c:pt idx="1">
                  <c:v>0.344827586206897</c:v>
                </c:pt>
                <c:pt idx="2">
                  <c:v>0.466666666666667</c:v>
                </c:pt>
              </c:numCache>
            </c:numRef>
          </c:val>
        </c:ser>
        <c:ser>
          <c:idx val="3"/>
          <c:order val="3"/>
          <c:tx>
            <c:strRef>
              <c:f>[333.xls]Sheet12!$E$14</c:f>
              <c:strCache>
                <c:ptCount val="1"/>
                <c:pt idx="0">
                  <c:v>23岁及以上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 i="0" kern="1200">
                    <a:solidFill>
                      <a:schemeClr val="bg2">
                        <a:lumMod val="10000"/>
                      </a:schemeClr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[333.xls]Sheet12!$A$15:$A$18</c:f>
              <c:strCache>
                <c:ptCount val="4"/>
                <c:pt idx="0">
                  <c:v>SAT</c:v>
                </c:pt>
                <c:pt idx="1">
                  <c:v>国内其他</c:v>
                </c:pt>
                <c:pt idx="2">
                  <c:v>大学训练营（原词汇）</c:v>
                </c:pt>
                <c:pt idx="3">
                  <c:v>美国同步课程</c:v>
                </c:pt>
              </c:strCache>
            </c:strRef>
          </c:cat>
          <c:val>
            <c:numRef>
              <c:f>[333.xls]Sheet12!$E$15:$E$18</c:f>
              <c:numCache>
                <c:formatCode>0%</c:formatCode>
                <c:ptCount val="4"/>
                <c:pt idx="0">
                  <c:v>0.148148148148148</c:v>
                </c:pt>
                <c:pt idx="1">
                  <c:v>0.0689655172413793</c:v>
                </c:pt>
                <c:pt idx="2">
                  <c:v>0.466666666666667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43616420"/>
        <c:axId val="256807646"/>
      </c:barChart>
      <c:catAx>
        <c:axId val="7436164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256807646"/>
        <c:crosses val="autoZero"/>
        <c:auto val="1"/>
        <c:lblAlgn val="ctr"/>
        <c:lblOffset val="100"/>
        <c:tickMarkSkip val="1"/>
        <c:noMultiLvlLbl val="0"/>
      </c:catAx>
      <c:valAx>
        <c:axId val="256807646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7436164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bg2">
                  <a:lumMod val="10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vertOverflow="ellipsis" anchor="ctr" anchorCtr="1"/>
          <a:lstStyle/>
          <a:p>
            <a:pPr algn="ctr" defTabSz="914400">
              <a:defRPr sz="1200" b="1" kern="1200" spc="0" baseline="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  <a:r>
              <a:rPr sz="1200" b="1" i="0" u="none" strike="noStrike" kern="1200" cap="none" spc="0" normalizeH="0" baseline="0">
                <a:solidFill>
                  <a:srgbClr val="0070C0"/>
                </a:solidFill>
                <a:effectLst/>
                <a:latin typeface="微软雅黑" charset="0"/>
                <a:ea typeface="微软雅黑" charset="0"/>
                <a:cs typeface="微软雅黑" charset="0"/>
                <a:sym typeface="微软雅黑" charset="0"/>
              </a:rPr>
              <a:t>其他课程用户性别分布</a:t>
            </a:r>
            <a:endParaRPr sz="1200" b="1" i="0" u="none" strike="noStrike" kern="1200" cap="none" spc="0" normalizeH="0" baseline="0">
              <a:solidFill>
                <a:srgbClr val="0070C0"/>
              </a:solidFill>
              <a:effectLst/>
              <a:latin typeface="微软雅黑" charset="0"/>
              <a:ea typeface="微软雅黑" charset="0"/>
              <a:cs typeface="微软雅黑" charset="0"/>
              <a:sym typeface="微软雅黑" charset="0"/>
            </a:endParaRPr>
          </a:p>
        </c:rich>
      </c:tx>
      <c:layout>
        <c:manualLayout>
          <c:xMode val="edge"/>
          <c:yMode val="edge"/>
          <c:x val="0.333653762029746"/>
          <c:y val="0.024305555555555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[333.xls]Sheet7!$E$76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[333.xls]Sheet7!$D$77:$D$80</c:f>
              <c:strCache>
                <c:ptCount val="4"/>
                <c:pt idx="0">
                  <c:v>SAT</c:v>
                </c:pt>
                <c:pt idx="1">
                  <c:v>国内其他</c:v>
                </c:pt>
                <c:pt idx="2">
                  <c:v>大学训练营（原词汇）</c:v>
                </c:pt>
                <c:pt idx="3">
                  <c:v>美国同步课程</c:v>
                </c:pt>
              </c:strCache>
            </c:strRef>
          </c:cat>
          <c:val>
            <c:numRef>
              <c:f>[333.xls]Sheet7!$E$77:$E$80</c:f>
              <c:numCache>
                <c:formatCode>0.0%</c:formatCode>
                <c:ptCount val="4"/>
                <c:pt idx="0">
                  <c:v>0.579849231276644</c:v>
                </c:pt>
                <c:pt idx="1">
                  <c:v>0.528132464173248</c:v>
                </c:pt>
                <c:pt idx="2">
                  <c:v>0.484381940489037</c:v>
                </c:pt>
              </c:numCache>
            </c:numRef>
          </c:val>
        </c:ser>
        <c:ser>
          <c:idx val="1"/>
          <c:order val="1"/>
          <c:tx>
            <c:strRef>
              <c:f>[333.xls]Sheet7!$F$76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 kern="1200">
                    <a:solidFill>
                      <a:schemeClr val="bg2">
                        <a:lumMod val="10000"/>
                      </a:schemeClr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[333.xls]Sheet7!$D$77:$D$80</c:f>
              <c:strCache>
                <c:ptCount val="4"/>
                <c:pt idx="0">
                  <c:v>SAT</c:v>
                </c:pt>
                <c:pt idx="1">
                  <c:v>国内其他</c:v>
                </c:pt>
                <c:pt idx="2">
                  <c:v>大学训练营（原词汇）</c:v>
                </c:pt>
                <c:pt idx="3">
                  <c:v>美国同步课程</c:v>
                </c:pt>
              </c:strCache>
            </c:strRef>
          </c:cat>
          <c:val>
            <c:numRef>
              <c:f>[333.xls]Sheet7!$F$77:$F$80</c:f>
              <c:numCache>
                <c:formatCode>0.0%</c:formatCode>
                <c:ptCount val="4"/>
                <c:pt idx="0">
                  <c:v>0.420150768723356</c:v>
                </c:pt>
                <c:pt idx="1">
                  <c:v>0.471867535826752</c:v>
                </c:pt>
                <c:pt idx="2">
                  <c:v>0.515618059510963</c:v>
                </c:pt>
                <c:pt idx="3">
                  <c:v>1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59680434"/>
        <c:axId val="129755241"/>
      </c:barChart>
      <c:catAx>
        <c:axId val="35968043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129755241"/>
        <c:crosses val="autoZero"/>
        <c:auto val="1"/>
        <c:lblAlgn val="ctr"/>
        <c:lblOffset val="100"/>
        <c:tickMarkSkip val="1"/>
        <c:noMultiLvlLbl val="0"/>
      </c:catAx>
      <c:valAx>
        <c:axId val="129755241"/>
        <c:scaling>
          <c:orientation val="minMax"/>
        </c:scaling>
        <c:delete val="0"/>
        <c:axPos val="l"/>
        <c:majorGridlines>
          <c:spPr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kern="12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35968043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solidFill>
                  <a:schemeClr val="bg2">
                    <a:lumMod val="1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kern="1200">
              <a:solidFill>
                <a:schemeClr val="bg2">
                  <a:lumMod val="10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 kern="1200">
          <a:solidFill>
            <a:schemeClr val="tx1"/>
          </a:solidFill>
          <a:latin typeface="+mn-lt"/>
          <a:ea typeface="+mn-ea"/>
          <a:cs typeface="+mn-cs"/>
        </a:defRPr>
      </a:pPr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785897630565"/>
          <c:y val="0.199649143121816"/>
          <c:w val="0.595408631772268"/>
          <c:h val="0.794607843137255"/>
        </c:manualLayout>
      </c:layout>
      <c:doughnutChart>
        <c:varyColors val="1"/>
        <c:ser>
          <c:idx val="0"/>
          <c:order val="0"/>
          <c:tx>
            <c:strRef>
              <c:f>Sheet6!$N$36</c:f>
              <c:strCache>
                <c:ptCount val="1"/>
                <c:pt idx="0">
                  <c:v>听说口语</c:v>
                </c:pt>
              </c:strCache>
            </c:strRef>
          </c:tx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olid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800" b="1">
                      <a:solidFill>
                        <a:srgbClr val="3399FF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Sheet6!$O$24:$P$24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Sheet6!$O$36:$P$36</c:f>
              <c:numCache>
                <c:formatCode>###0.0%</c:formatCode>
                <c:ptCount val="2"/>
                <c:pt idx="0">
                  <c:v>0.395522388059701</c:v>
                </c:pt>
                <c:pt idx="1">
                  <c:v>0.604477611940298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600" b="0">
              <a:solidFill>
                <a:schemeClr val="tx1"/>
              </a:solidFill>
              <a:latin typeface="微软雅黑" pitchFamily="34" charset="-122"/>
              <a:ea typeface="微软雅黑" pitchFamily="3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课程年龄交叉!$B$1</c:f>
              <c:strCache>
                <c:ptCount val="1"/>
                <c:pt idx="0">
                  <c:v>TOEFL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rgbClr val="0070C0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0.0118331146106737"/>
                  <c:y val="0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324278215223097"/>
                  <c:y val="0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324278215223097"/>
                  <c:y val="0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323611111111111"/>
                  <c:y val="0"/>
                </c:manualLayout>
              </c:layout>
              <c:numFmt formatCode="General" sourceLinked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lang="zh-CN" altLang="en-US" sz="900" b="1" i="0" u="none" strike="noStrike" kern="1200" baseline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课程年龄交叉!$A$2:$A$10</c:f>
              <c:strCache>
                <c:ptCount val="9"/>
                <c:pt idx="0">
                  <c:v>6000-7999元</c:v>
                </c:pt>
                <c:pt idx="1">
                  <c:v>1000-1999元</c:v>
                </c:pt>
                <c:pt idx="2">
                  <c:v>4000-4999元</c:v>
                </c:pt>
                <c:pt idx="3">
                  <c:v>10000元或以上</c:v>
                </c:pt>
                <c:pt idx="4">
                  <c:v>5000-5999元</c:v>
                </c:pt>
                <c:pt idx="5">
                  <c:v>8000-9999元</c:v>
                </c:pt>
                <c:pt idx="6">
                  <c:v>2000-2999元</c:v>
                </c:pt>
                <c:pt idx="7">
                  <c:v>1000元以下</c:v>
                </c:pt>
                <c:pt idx="8">
                  <c:v>3000-3999元</c:v>
                </c:pt>
              </c:strCache>
            </c:strRef>
          </c:cat>
          <c:val>
            <c:numRef>
              <c:f>课程年龄交叉!$C$2:$C$10</c:f>
              <c:numCache>
                <c:formatCode>0.00%</c:formatCode>
                <c:ptCount val="9"/>
                <c:pt idx="0">
                  <c:v>0</c:v>
                </c:pt>
                <c:pt idx="1">
                  <c:v>0.0260586319218241</c:v>
                </c:pt>
                <c:pt idx="2">
                  <c:v>0.0293159609120521</c:v>
                </c:pt>
                <c:pt idx="3">
                  <c:v>0.0293159609120521</c:v>
                </c:pt>
                <c:pt idx="4">
                  <c:v>0.0504885993485342</c:v>
                </c:pt>
                <c:pt idx="5">
                  <c:v>0.120521172638436</c:v>
                </c:pt>
                <c:pt idx="6">
                  <c:v>0.138436482084691</c:v>
                </c:pt>
                <c:pt idx="7">
                  <c:v>0.162866449511401</c:v>
                </c:pt>
                <c:pt idx="8">
                  <c:v>0.44299674267101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90"/>
        <c:axId val="99379456"/>
        <c:axId val="99385344"/>
      </c:barChart>
      <c:barChart>
        <c:barDir val="bar"/>
        <c:grouping val="clustered"/>
        <c:varyColors val="0"/>
        <c:ser>
          <c:idx val="0"/>
          <c:order val="0"/>
          <c:tx>
            <c:strRef>
              <c:f>课程年龄交叉!$C$1</c:f>
              <c:strCache>
                <c:ptCount val="1"/>
                <c:pt idx="0">
                  <c:v/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课程年龄交叉!$A$2:$A$10</c:f>
              <c:strCache>
                <c:ptCount val="9"/>
                <c:pt idx="0">
                  <c:v>6000-7999元</c:v>
                </c:pt>
                <c:pt idx="1">
                  <c:v>1000-1999元</c:v>
                </c:pt>
                <c:pt idx="2">
                  <c:v>4000-4999元</c:v>
                </c:pt>
                <c:pt idx="3">
                  <c:v>10000元或以上</c:v>
                </c:pt>
                <c:pt idx="4">
                  <c:v>5000-5999元</c:v>
                </c:pt>
                <c:pt idx="5">
                  <c:v>8000-9999元</c:v>
                </c:pt>
                <c:pt idx="6">
                  <c:v>2000-2999元</c:v>
                </c:pt>
                <c:pt idx="7">
                  <c:v>1000元以下</c:v>
                </c:pt>
                <c:pt idx="8">
                  <c:v>3000-3999元</c:v>
                </c:pt>
              </c:strCache>
            </c:strRef>
          </c:cat>
          <c:val>
            <c:numRef>
              <c:f>课程年龄交叉!$B$2:$B$10</c:f>
              <c:numCache>
                <c:formatCode>###0</c:formatCode>
                <c:ptCount val="9"/>
                <c:pt idx="0">
                  <c:v>0</c:v>
                </c:pt>
                <c:pt idx="1">
                  <c:v>16</c:v>
                </c:pt>
                <c:pt idx="2">
                  <c:v>18</c:v>
                </c:pt>
                <c:pt idx="3">
                  <c:v>18</c:v>
                </c:pt>
                <c:pt idx="4">
                  <c:v>31</c:v>
                </c:pt>
                <c:pt idx="5">
                  <c:v>74</c:v>
                </c:pt>
                <c:pt idx="6">
                  <c:v>85</c:v>
                </c:pt>
                <c:pt idx="7">
                  <c:v>100</c:v>
                </c:pt>
                <c:pt idx="8">
                  <c:v>272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99388416"/>
        <c:axId val="99386880"/>
      </c:barChart>
      <c:catAx>
        <c:axId val="993794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9385344"/>
        <c:crosses val="autoZero"/>
        <c:auto val="1"/>
        <c:lblAlgn val="ctr"/>
        <c:lblOffset val="100"/>
        <c:tickMarkSkip val="1"/>
        <c:noMultiLvlLbl val="0"/>
      </c:catAx>
      <c:valAx>
        <c:axId val="99385344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9379456"/>
        <c:crosses val="autoZero"/>
        <c:crossBetween val="between"/>
      </c:valAx>
      <c:valAx>
        <c:axId val="99386880"/>
        <c:scaling>
          <c:orientation val="minMax"/>
        </c:scaling>
        <c:delete val="0"/>
        <c:axPos val="t"/>
        <c:numFmt formatCode="###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9388416"/>
        <c:crosses val="max"/>
        <c:crossBetween val="between"/>
      </c:valAx>
      <c:catAx>
        <c:axId val="993884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9386880"/>
        <c:crosses val="autoZero"/>
        <c:auto val="1"/>
        <c:lblAlgn val="ctr"/>
        <c:lblOffset val="100"/>
        <c:tickMarkSkip val="1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Sheet6!$C$607</c:f>
              <c:strCache>
                <c:ptCount val="1"/>
                <c:pt idx="0">
                  <c:v>TOEFL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multiLvlStrRef>
              <c:f>Sheet6!$A$608:$B$612</c:f>
              <c:multiLvlStrCache>
                <c:ptCount val="5"/>
                <c:lvl>
                  <c:pt idx="0">
                    <c:v>7-12岁</c:v>
                  </c:pt>
                  <c:pt idx="1">
                    <c:v>13-15岁</c:v>
                  </c:pt>
                  <c:pt idx="2">
                    <c:v>16-18岁</c:v>
                  </c:pt>
                  <c:pt idx="3">
                    <c:v>19-22岁</c:v>
                  </c:pt>
                  <c:pt idx="4">
                    <c:v>23岁及以上</c:v>
                  </c:pt>
                </c:lvl>
                <c:lvl>
                  <c:pt idx="0">
                    <c:v>年龄段</c:v>
                  </c:pt>
                </c:lvl>
              </c:multiLvlStrCache>
            </c:multiLvlStrRef>
          </c:cat>
          <c:val>
            <c:numRef>
              <c:f>Sheet6!$C$608:$C$612</c:f>
              <c:numCache>
                <c:formatCode>###0</c:formatCode>
                <c:ptCount val="5"/>
                <c:pt idx="0">
                  <c:v>0</c:v>
                </c:pt>
                <c:pt idx="1">
                  <c:v>12</c:v>
                </c:pt>
                <c:pt idx="2">
                  <c:v>44</c:v>
                </c:pt>
                <c:pt idx="3">
                  <c:v>138</c:v>
                </c:pt>
                <c:pt idx="4">
                  <c:v>68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422592"/>
        <c:axId val="99424128"/>
      </c:barChart>
      <c:barChart>
        <c:barDir val="col"/>
        <c:grouping val="clustered"/>
        <c:varyColors val="0"/>
        <c:ser>
          <c:idx val="1"/>
          <c:order val="1"/>
          <c:tx>
            <c:strRef>
              <c:f>Sheet6!$D$607</c:f>
              <c:strCache>
                <c:ptCount val="1"/>
                <c:pt idx="0">
                  <c:v/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Sheet6!$A$608:$B$612</c:f>
              <c:multiLvlStrCache>
                <c:ptCount val="5"/>
                <c:lvl>
                  <c:pt idx="0">
                    <c:v>7-12岁</c:v>
                  </c:pt>
                  <c:pt idx="1">
                    <c:v>13-15岁</c:v>
                  </c:pt>
                  <c:pt idx="2">
                    <c:v>16-18岁</c:v>
                  </c:pt>
                  <c:pt idx="3">
                    <c:v>19-22岁</c:v>
                  </c:pt>
                  <c:pt idx="4">
                    <c:v>23岁及以上</c:v>
                  </c:pt>
                </c:lvl>
                <c:lvl>
                  <c:pt idx="0">
                    <c:v>年龄段</c:v>
                  </c:pt>
                </c:lvl>
              </c:multiLvlStrCache>
            </c:multiLvlStrRef>
          </c:cat>
          <c:val>
            <c:numRef>
              <c:f>Sheet6!$D$608:$D$612</c:f>
              <c:numCache>
                <c:formatCode>###0.0%</c:formatCode>
                <c:ptCount val="5"/>
                <c:pt idx="0">
                  <c:v>0</c:v>
                </c:pt>
                <c:pt idx="1">
                  <c:v>0.0458015267175572</c:v>
                </c:pt>
                <c:pt idx="2">
                  <c:v>0.16793893129771</c:v>
                </c:pt>
                <c:pt idx="3">
                  <c:v>0.526717557251908</c:v>
                </c:pt>
                <c:pt idx="4">
                  <c:v>0.259541984732824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431552"/>
        <c:axId val="99425664"/>
      </c:barChart>
      <c:catAx>
        <c:axId val="9942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99424128"/>
        <c:crosses val="autoZero"/>
        <c:auto val="1"/>
        <c:lblAlgn val="ctr"/>
        <c:lblOffset val="100"/>
        <c:tickMarkSkip val="1"/>
        <c:noMultiLvlLbl val="0"/>
      </c:catAx>
      <c:valAx>
        <c:axId val="99424128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99422592"/>
        <c:crosses val="autoZero"/>
        <c:crossBetween val="between"/>
      </c:valAx>
      <c:catAx>
        <c:axId val="99431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99425664"/>
        <c:crosses val="autoZero"/>
        <c:auto val="1"/>
        <c:lblAlgn val="ctr"/>
        <c:lblOffset val="100"/>
        <c:tickMarkSkip val="1"/>
        <c:noMultiLvlLbl val="0"/>
      </c:catAx>
      <c:valAx>
        <c:axId val="99425664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99431552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500" b="1">
          <a:latin typeface="微软雅黑" pitchFamily="34" charset="-122"/>
          <a:ea typeface="微软雅黑" pitchFamily="34" charset="-122"/>
        </a:defRPr>
      </a:pPr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345843349831"/>
          <c:y val="0.188928429010784"/>
          <c:w val="0.595408631772268"/>
          <c:h val="0.794607843137255"/>
        </c:manualLayout>
      </c:layout>
      <c:doughnutChart>
        <c:varyColors val="1"/>
        <c:ser>
          <c:idx val="0"/>
          <c:order val="0"/>
          <c:tx>
            <c:strRef>
              <c:f>Sheet6!$N$35</c:f>
              <c:strCache>
                <c:ptCount val="1"/>
                <c:pt idx="0">
                  <c:v>四级</c:v>
                </c:pt>
              </c:strCache>
            </c:strRef>
          </c:tx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olid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800" b="1">
                      <a:solidFill>
                        <a:srgbClr val="3399FF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Sheet6!$O$24:$P$24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Sheet6!$O$35:$P$35</c:f>
              <c:numCache>
                <c:formatCode>###0.0%</c:formatCode>
                <c:ptCount val="2"/>
                <c:pt idx="0">
                  <c:v>0.322368421052632</c:v>
                </c:pt>
                <c:pt idx="1">
                  <c:v>0.677631578947368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600" b="0">
              <a:solidFill>
                <a:schemeClr val="tx1"/>
              </a:solidFill>
              <a:latin typeface="微软雅黑" pitchFamily="34" charset="-122"/>
              <a:ea typeface="微软雅黑" pitchFamily="3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课程年龄交叉!$C$13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lang="zh-CN" altLang="en-US" sz="900" b="1" i="0" u="none" strike="noStrike" kern="1200" baseline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课程年龄交叉!$A$14:$A$22</c:f>
              <c:strCache>
                <c:ptCount val="9"/>
                <c:pt idx="0">
                  <c:v>6000-7999元</c:v>
                </c:pt>
                <c:pt idx="1">
                  <c:v>8000-9999元</c:v>
                </c:pt>
                <c:pt idx="2">
                  <c:v>10000元或以上</c:v>
                </c:pt>
                <c:pt idx="3">
                  <c:v>4000-4999元</c:v>
                </c:pt>
                <c:pt idx="4">
                  <c:v>1000元以下</c:v>
                </c:pt>
                <c:pt idx="5">
                  <c:v>2000-2999元</c:v>
                </c:pt>
                <c:pt idx="6">
                  <c:v>3000-3999元</c:v>
                </c:pt>
                <c:pt idx="7">
                  <c:v>1000-1999元</c:v>
                </c:pt>
                <c:pt idx="8">
                  <c:v>5000-5999元</c:v>
                </c:pt>
              </c:strCache>
            </c:strRef>
          </c:cat>
          <c:val>
            <c:numRef>
              <c:f>课程年龄交叉!$C$14:$C$22</c:f>
              <c:numCache>
                <c:formatCode>0.00%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0.032258064516129</c:v>
                </c:pt>
                <c:pt idx="3">
                  <c:v>0.0496277915632754</c:v>
                </c:pt>
                <c:pt idx="4">
                  <c:v>0.0818858560794045</c:v>
                </c:pt>
                <c:pt idx="5">
                  <c:v>0.0967741935483871</c:v>
                </c:pt>
                <c:pt idx="6">
                  <c:v>0.181141439205955</c:v>
                </c:pt>
                <c:pt idx="7">
                  <c:v>0.272952853598015</c:v>
                </c:pt>
                <c:pt idx="8">
                  <c:v>0.285359801488834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90"/>
        <c:axId val="99581312"/>
        <c:axId val="99587200"/>
      </c:barChart>
      <c:barChart>
        <c:barDir val="bar"/>
        <c:grouping val="clustered"/>
        <c:varyColors val="0"/>
        <c:ser>
          <c:idx val="0"/>
          <c:order val="0"/>
          <c:tx>
            <c:strRef>
              <c:f>课程年龄交叉!$B$13</c:f>
              <c:strCache>
                <c:ptCount val="1"/>
                <c:pt idx="0">
                  <c:v>IELTS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课程年龄交叉!$A$14:$A$22</c:f>
              <c:strCache>
                <c:ptCount val="9"/>
                <c:pt idx="0">
                  <c:v>6000-7999元</c:v>
                </c:pt>
                <c:pt idx="1">
                  <c:v>8000-9999元</c:v>
                </c:pt>
                <c:pt idx="2">
                  <c:v>10000元或以上</c:v>
                </c:pt>
                <c:pt idx="3">
                  <c:v>4000-4999元</c:v>
                </c:pt>
                <c:pt idx="4">
                  <c:v>1000元以下</c:v>
                </c:pt>
                <c:pt idx="5">
                  <c:v>2000-2999元</c:v>
                </c:pt>
                <c:pt idx="6">
                  <c:v>3000-3999元</c:v>
                </c:pt>
                <c:pt idx="7">
                  <c:v>1000-1999元</c:v>
                </c:pt>
                <c:pt idx="8">
                  <c:v>5000-5999元</c:v>
                </c:pt>
              </c:strCache>
            </c:strRef>
          </c:cat>
          <c:val>
            <c:numRef>
              <c:f>课程年龄交叉!$B$14:$B$22</c:f>
              <c:numCache>
                <c:formatCode>###0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20</c:v>
                </c:pt>
                <c:pt idx="4">
                  <c:v>33</c:v>
                </c:pt>
                <c:pt idx="5">
                  <c:v>39</c:v>
                </c:pt>
                <c:pt idx="6">
                  <c:v>73</c:v>
                </c:pt>
                <c:pt idx="7">
                  <c:v>110</c:v>
                </c:pt>
                <c:pt idx="8">
                  <c:v>115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99590528"/>
        <c:axId val="99588736"/>
      </c:barChart>
      <c:catAx>
        <c:axId val="995813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9587200"/>
        <c:crosses val="autoZero"/>
        <c:auto val="1"/>
        <c:lblAlgn val="ctr"/>
        <c:lblOffset val="100"/>
        <c:tickMarkSkip val="1"/>
        <c:noMultiLvlLbl val="0"/>
      </c:catAx>
      <c:valAx>
        <c:axId val="99587200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9581312"/>
        <c:crosses val="autoZero"/>
        <c:crossBetween val="between"/>
      </c:valAx>
      <c:valAx>
        <c:axId val="99588736"/>
        <c:scaling>
          <c:orientation val="minMax"/>
        </c:scaling>
        <c:delete val="0"/>
        <c:axPos val="t"/>
        <c:numFmt formatCode="###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9590528"/>
        <c:crosses val="max"/>
        <c:crossBetween val="between"/>
      </c:valAx>
      <c:catAx>
        <c:axId val="995905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9588736"/>
        <c:crosses val="autoZero"/>
        <c:auto val="1"/>
        <c:lblAlgn val="ctr"/>
        <c:lblOffset val="100"/>
        <c:tickMarkSkip val="1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Sheet6!$C$679</c:f>
              <c:strCache>
                <c:ptCount val="1"/>
                <c:pt idx="0">
                  <c:v>IELTS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strRef>
              <c:f>Sheet6!$B$680:$B$684</c:f>
              <c:strCache>
                <c:ptCount val="5"/>
                <c:pt idx="0">
                  <c:v>7-12岁</c:v>
                </c:pt>
                <c:pt idx="1">
                  <c:v>13-15岁</c:v>
                </c:pt>
                <c:pt idx="2">
                  <c:v>16-18岁</c:v>
                </c:pt>
                <c:pt idx="3">
                  <c:v>19-22岁</c:v>
                </c:pt>
                <c:pt idx="4">
                  <c:v>23岁及以上</c:v>
                </c:pt>
              </c:strCache>
            </c:strRef>
          </c:cat>
          <c:val>
            <c:numRef>
              <c:f>Sheet6!$C$680:$C$684</c:f>
              <c:numCache>
                <c:formatCode>###0</c:formatCode>
                <c:ptCount val="5"/>
                <c:pt idx="0">
                  <c:v>0</c:v>
                </c:pt>
                <c:pt idx="1">
                  <c:v>1</c:v>
                </c:pt>
                <c:pt idx="2">
                  <c:v>12</c:v>
                </c:pt>
                <c:pt idx="3">
                  <c:v>90</c:v>
                </c:pt>
                <c:pt idx="4">
                  <c:v>75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292096"/>
        <c:axId val="100293632"/>
      </c:barChart>
      <c:barChart>
        <c:barDir val="col"/>
        <c:grouping val="clustered"/>
        <c:varyColors val="0"/>
        <c:ser>
          <c:idx val="1"/>
          <c:order val="1"/>
          <c:tx>
            <c:strRef>
              <c:f>Sheet6!$D$679</c:f>
              <c:strCache>
                <c:ptCount val="1"/>
                <c:pt idx="0">
                  <c:v/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Sheet6!$B$680:$B$684</c:f>
              <c:strCache>
                <c:ptCount val="5"/>
                <c:pt idx="0">
                  <c:v>7-12岁</c:v>
                </c:pt>
                <c:pt idx="1">
                  <c:v>13-15岁</c:v>
                </c:pt>
                <c:pt idx="2">
                  <c:v>16-18岁</c:v>
                </c:pt>
                <c:pt idx="3">
                  <c:v>19-22岁</c:v>
                </c:pt>
                <c:pt idx="4">
                  <c:v>23岁及以上</c:v>
                </c:pt>
              </c:strCache>
            </c:strRef>
          </c:cat>
          <c:val>
            <c:numRef>
              <c:f>Sheet6!$D$680:$D$684</c:f>
              <c:numCache>
                <c:formatCode>###0.0%</c:formatCode>
                <c:ptCount val="5"/>
                <c:pt idx="0">
                  <c:v>0</c:v>
                </c:pt>
                <c:pt idx="1" c:formatCode="####.0%">
                  <c:v>0.00561797752808989</c:v>
                </c:pt>
                <c:pt idx="2">
                  <c:v>0.0674157303370786</c:v>
                </c:pt>
                <c:pt idx="3">
                  <c:v>0.50561797752809</c:v>
                </c:pt>
                <c:pt idx="4">
                  <c:v>0.421348314606742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296960"/>
        <c:axId val="100295424"/>
      </c:barChart>
      <c:catAx>
        <c:axId val="10029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100293632"/>
        <c:crosses val="autoZero"/>
        <c:auto val="1"/>
        <c:lblAlgn val="ctr"/>
        <c:lblOffset val="100"/>
        <c:tickMarkSkip val="1"/>
        <c:noMultiLvlLbl val="0"/>
      </c:catAx>
      <c:valAx>
        <c:axId val="100293632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100292096"/>
        <c:crosses val="autoZero"/>
        <c:crossBetween val="between"/>
      </c:valAx>
      <c:catAx>
        <c:axId val="100296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100295424"/>
        <c:crosses val="autoZero"/>
        <c:auto val="1"/>
        <c:lblAlgn val="ctr"/>
        <c:lblOffset val="100"/>
        <c:tickMarkSkip val="1"/>
        <c:noMultiLvlLbl val="0"/>
      </c:catAx>
      <c:valAx>
        <c:axId val="100295424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100296960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500" b="1">
          <a:latin typeface="微软雅黑" pitchFamily="34" charset="-122"/>
          <a:ea typeface="微软雅黑" pitchFamily="34" charset="-122"/>
        </a:defRPr>
      </a:pPr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785897630565"/>
          <c:y val="0.199649143121816"/>
          <c:w val="0.595408631772268"/>
          <c:h val="0.794607843137255"/>
        </c:manualLayout>
      </c:layout>
      <c:doughnutChart>
        <c:varyColors val="1"/>
        <c:ser>
          <c:idx val="0"/>
          <c:order val="0"/>
          <c:tx>
            <c:strRef>
              <c:f>Sheet6!$N$34</c:f>
              <c:strCache>
                <c:ptCount val="1"/>
                <c:pt idx="0">
                  <c:v>夏冬令营</c:v>
                </c:pt>
              </c:strCache>
            </c:strRef>
          </c:tx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olid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800" b="1">
                      <a:solidFill>
                        <a:srgbClr val="3399FF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Sheet6!$O$24:$P$24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Sheet6!$O$34:$P$34</c:f>
              <c:numCache>
                <c:formatCode>###0.0%</c:formatCode>
                <c:ptCount val="2"/>
                <c:pt idx="0">
                  <c:v>0.357142857142857</c:v>
                </c:pt>
                <c:pt idx="1">
                  <c:v>0.642857142857143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600" b="0">
              <a:solidFill>
                <a:schemeClr val="tx1"/>
              </a:solidFill>
              <a:latin typeface="微软雅黑" pitchFamily="34" charset="-122"/>
              <a:ea typeface="微软雅黑" pitchFamily="3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课程年龄交叉!$C$24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0.1125"/>
                  <c:y val="0.00670995670995671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105972222222222"/>
                  <c:y val="-0.00324675324675325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.113333333333333"/>
                  <c:y val="-0.00670995670995671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>
                      <a:solidFill>
                        <a:srgbClr val="0070C0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.0259722222222222"/>
                  <c:y val="0"/>
                </c:manualLayout>
              </c:layout>
              <c:numFmt formatCode="General" sourceLinked="1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lang="zh-CN" altLang="en-US" sz="900" b="1" i="0" u="none" strike="noStrike" kern="1200" baseline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课程年龄交叉!$A$25:$A$33</c:f>
              <c:strCache>
                <c:ptCount val="9"/>
                <c:pt idx="0">
                  <c:v>4000-4999元</c:v>
                </c:pt>
                <c:pt idx="1">
                  <c:v>5000-5999元</c:v>
                </c:pt>
                <c:pt idx="2">
                  <c:v>8000-9999元</c:v>
                </c:pt>
                <c:pt idx="3">
                  <c:v>10000元或以上</c:v>
                </c:pt>
                <c:pt idx="4">
                  <c:v>3000-3999元</c:v>
                </c:pt>
                <c:pt idx="5">
                  <c:v>6000-7999元</c:v>
                </c:pt>
                <c:pt idx="6">
                  <c:v>2000-2999元</c:v>
                </c:pt>
                <c:pt idx="7">
                  <c:v>1000-1999元</c:v>
                </c:pt>
                <c:pt idx="8">
                  <c:v>1000元以下</c:v>
                </c:pt>
              </c:strCache>
            </c:strRef>
          </c:cat>
          <c:val>
            <c:numRef>
              <c:f>课程年龄交叉!$C$25:$C$33</c:f>
              <c:numCache>
                <c:formatCode>0.00%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0.0175879396984925</c:v>
                </c:pt>
                <c:pt idx="5">
                  <c:v>0.0201005025125628</c:v>
                </c:pt>
                <c:pt idx="6">
                  <c:v>0.0603015075376884</c:v>
                </c:pt>
                <c:pt idx="7">
                  <c:v>0.100502512562814</c:v>
                </c:pt>
                <c:pt idx="8">
                  <c:v>0.801507537688442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90"/>
        <c:axId val="100410880"/>
        <c:axId val="100412416"/>
      </c:barChart>
      <c:barChart>
        <c:barDir val="bar"/>
        <c:grouping val="clustered"/>
        <c:varyColors val="0"/>
        <c:ser>
          <c:idx val="0"/>
          <c:order val="0"/>
          <c:tx>
            <c:strRef>
              <c:f>课程年龄交叉!$B$24</c:f>
              <c:strCache>
                <c:ptCount val="1"/>
                <c:pt idx="0">
                  <c:v>考研英语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课程年龄交叉!$A$25:$A$33</c:f>
              <c:strCache>
                <c:ptCount val="9"/>
                <c:pt idx="0">
                  <c:v>4000-4999元</c:v>
                </c:pt>
                <c:pt idx="1">
                  <c:v>5000-5999元</c:v>
                </c:pt>
                <c:pt idx="2">
                  <c:v>8000-9999元</c:v>
                </c:pt>
                <c:pt idx="3">
                  <c:v>10000元或以上</c:v>
                </c:pt>
                <c:pt idx="4">
                  <c:v>3000-3999元</c:v>
                </c:pt>
                <c:pt idx="5">
                  <c:v>6000-7999元</c:v>
                </c:pt>
                <c:pt idx="6">
                  <c:v>2000-2999元</c:v>
                </c:pt>
                <c:pt idx="7">
                  <c:v>1000-1999元</c:v>
                </c:pt>
                <c:pt idx="8">
                  <c:v>1000元以下</c:v>
                </c:pt>
              </c:strCache>
            </c:strRef>
          </c:cat>
          <c:val>
            <c:numRef>
              <c:f>课程年龄交叉!$B$25:$B$33</c:f>
              <c:numCache>
                <c:formatCode>###0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</c:v>
                </c:pt>
                <c:pt idx="5">
                  <c:v>8</c:v>
                </c:pt>
                <c:pt idx="6">
                  <c:v>24</c:v>
                </c:pt>
                <c:pt idx="7">
                  <c:v>40</c:v>
                </c:pt>
                <c:pt idx="8">
                  <c:v>319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100432128"/>
        <c:axId val="100430592"/>
      </c:barChart>
      <c:catAx>
        <c:axId val="1004108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100412416"/>
        <c:crosses val="autoZero"/>
        <c:auto val="1"/>
        <c:lblAlgn val="ctr"/>
        <c:lblOffset val="100"/>
        <c:tickMarkSkip val="1"/>
        <c:noMultiLvlLbl val="0"/>
      </c:catAx>
      <c:valAx>
        <c:axId val="100412416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100410880"/>
        <c:crosses val="autoZero"/>
        <c:crossBetween val="between"/>
      </c:valAx>
      <c:valAx>
        <c:axId val="100430592"/>
        <c:scaling>
          <c:orientation val="minMax"/>
        </c:scaling>
        <c:delete val="0"/>
        <c:axPos val="t"/>
        <c:numFmt formatCode="###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100432128"/>
        <c:crosses val="max"/>
        <c:crossBetween val="between"/>
      </c:valAx>
      <c:catAx>
        <c:axId val="1004321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430592"/>
        <c:crosses val="autoZero"/>
        <c:auto val="1"/>
        <c:lblAlgn val="ctr"/>
        <c:lblOffset val="100"/>
        <c:tickMarkSkip val="1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Sheet1!$J$48:$J$59</c:f>
              <c:strCache>
                <c:ptCount val="12"/>
                <c:pt idx="0">
                  <c:v>听说口语</c:v>
                </c:pt>
                <c:pt idx="1">
                  <c:v>四级</c:v>
                </c:pt>
                <c:pt idx="2">
                  <c:v>夏冬令营</c:v>
                </c:pt>
                <c:pt idx="3">
                  <c:v>中考</c:v>
                </c:pt>
                <c:pt idx="4">
                  <c:v>GRE</c:v>
                </c:pt>
                <c:pt idx="5">
                  <c:v>初中</c:v>
                </c:pt>
                <c:pt idx="6">
                  <c:v>考研政治</c:v>
                </c:pt>
                <c:pt idx="7">
                  <c:v>高中</c:v>
                </c:pt>
                <c:pt idx="8">
                  <c:v>高考</c:v>
                </c:pt>
                <c:pt idx="9">
                  <c:v>考研英语</c:v>
                </c:pt>
                <c:pt idx="10">
                  <c:v>IELTS</c:v>
                </c:pt>
                <c:pt idx="11">
                  <c:v>TOEFL</c:v>
                </c:pt>
              </c:strCache>
            </c:strRef>
          </c:cat>
          <c:val>
            <c:numRef>
              <c:f>Sheet1!$K$48:$K$59</c:f>
              <c:numCache>
                <c:formatCode>###0</c:formatCode>
                <c:ptCount val="12"/>
                <c:pt idx="0">
                  <c:v>134</c:v>
                </c:pt>
                <c:pt idx="1">
                  <c:v>152</c:v>
                </c:pt>
                <c:pt idx="2">
                  <c:v>154</c:v>
                </c:pt>
                <c:pt idx="3">
                  <c:v>183</c:v>
                </c:pt>
                <c:pt idx="4">
                  <c:v>187</c:v>
                </c:pt>
                <c:pt idx="5">
                  <c:v>218</c:v>
                </c:pt>
                <c:pt idx="6">
                  <c:v>241</c:v>
                </c:pt>
                <c:pt idx="7">
                  <c:v>280</c:v>
                </c:pt>
                <c:pt idx="8">
                  <c:v>363</c:v>
                </c:pt>
                <c:pt idx="9">
                  <c:v>398</c:v>
                </c:pt>
                <c:pt idx="10">
                  <c:v>403</c:v>
                </c:pt>
                <c:pt idx="11">
                  <c:v>614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50"/>
        <c:axId val="99654656"/>
        <c:axId val="99678080"/>
      </c:barChart>
      <c:barChart>
        <c:barDir val="bar"/>
        <c:grouping val="clustered"/>
        <c:varyColors val="0"/>
        <c:ser>
          <c:idx val="1"/>
          <c:order val="1"/>
          <c:spPr>
            <a:noFill/>
            <a:ln>
              <a:noFill/>
            </a:ln>
            <a:effectLst/>
          </c:spPr>
          <c:invertIfNegative val="0"/>
          <c:dLbls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10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Sheet1!$J$48:$J$59</c:f>
              <c:strCache>
                <c:ptCount val="12"/>
                <c:pt idx="0">
                  <c:v>听说口语</c:v>
                </c:pt>
                <c:pt idx="1">
                  <c:v>四级</c:v>
                </c:pt>
                <c:pt idx="2">
                  <c:v>夏冬令营</c:v>
                </c:pt>
                <c:pt idx="3">
                  <c:v>中考</c:v>
                </c:pt>
                <c:pt idx="4">
                  <c:v>GRE</c:v>
                </c:pt>
                <c:pt idx="5">
                  <c:v>初中</c:v>
                </c:pt>
                <c:pt idx="6">
                  <c:v>考研政治</c:v>
                </c:pt>
                <c:pt idx="7">
                  <c:v>高中</c:v>
                </c:pt>
                <c:pt idx="8">
                  <c:v>高考</c:v>
                </c:pt>
                <c:pt idx="9">
                  <c:v>考研英语</c:v>
                </c:pt>
                <c:pt idx="10">
                  <c:v>IELTS</c:v>
                </c:pt>
                <c:pt idx="11">
                  <c:v>TOEFL</c:v>
                </c:pt>
              </c:strCache>
            </c:strRef>
          </c:cat>
          <c:val>
            <c:numRef>
              <c:f>Sheet1!$M$48:$M$59</c:f>
              <c:numCache>
                <c:formatCode>0.00%</c:formatCode>
                <c:ptCount val="12"/>
                <c:pt idx="0">
                  <c:v>0.0298707088720464</c:v>
                </c:pt>
                <c:pt idx="1">
                  <c:v>0.033883192153366</c:v>
                </c:pt>
                <c:pt idx="2">
                  <c:v>0.0343290236290682</c:v>
                </c:pt>
                <c:pt idx="3">
                  <c:v>0.0407935800267499</c:v>
                </c:pt>
                <c:pt idx="4">
                  <c:v>0.0416852429781543</c:v>
                </c:pt>
                <c:pt idx="5">
                  <c:v>0.0485956308515381</c:v>
                </c:pt>
                <c:pt idx="6">
                  <c:v>0.0537226928221132</c:v>
                </c:pt>
                <c:pt idx="7">
                  <c:v>0.0624164065983058</c:v>
                </c:pt>
                <c:pt idx="8">
                  <c:v>0.0809184128399465</c:v>
                </c:pt>
                <c:pt idx="9">
                  <c:v>0.0887204636647347</c:v>
                </c:pt>
                <c:pt idx="10">
                  <c:v>0.0898350423539902</c:v>
                </c:pt>
                <c:pt idx="11">
                  <c:v>0.136870263040571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9685504"/>
        <c:axId val="99679616"/>
      </c:barChart>
      <c:catAx>
        <c:axId val="996546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9678080"/>
        <c:crosses val="autoZero"/>
        <c:auto val="1"/>
        <c:lblAlgn val="ctr"/>
        <c:lblOffset val="100"/>
        <c:tickMarkSkip val="1"/>
        <c:noMultiLvlLbl val="0"/>
      </c:catAx>
      <c:valAx>
        <c:axId val="99678080"/>
        <c:scaling>
          <c:orientation val="minMax"/>
        </c:scaling>
        <c:delete val="0"/>
        <c:axPos val="b"/>
        <c:numFmt formatCode="###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9654656"/>
        <c:crosses val="autoZero"/>
        <c:crossBetween val="between"/>
      </c:valAx>
      <c:valAx>
        <c:axId val="99679616"/>
        <c:scaling>
          <c:orientation val="minMax"/>
        </c:scaling>
        <c:delete val="0"/>
        <c:axPos val="t"/>
        <c:numFmt formatCode="0.00%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9685504"/>
        <c:crosses val="max"/>
        <c:crossBetween val="between"/>
      </c:valAx>
      <c:catAx>
        <c:axId val="996855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9679616"/>
        <c:crosses val="autoZero"/>
        <c:auto val="1"/>
        <c:lblAlgn val="ctr"/>
        <c:lblOffset val="100"/>
        <c:tickMarkSkip val="1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Sheet6!$C$625</c:f>
              <c:strCache>
                <c:ptCount val="1"/>
                <c:pt idx="0">
                  <c:v>考研英语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multiLvlStrRef>
              <c:f>Sheet6!$A$626:$B$630</c:f>
              <c:multiLvlStrCache>
                <c:ptCount val="5"/>
                <c:lvl>
                  <c:pt idx="0">
                    <c:v>7-12岁</c:v>
                  </c:pt>
                  <c:pt idx="1">
                    <c:v>13-15岁</c:v>
                  </c:pt>
                  <c:pt idx="2">
                    <c:v>16-18岁</c:v>
                  </c:pt>
                  <c:pt idx="3">
                    <c:v>19-22岁</c:v>
                  </c:pt>
                  <c:pt idx="4">
                    <c:v>23岁及以上</c:v>
                  </c:pt>
                </c:lvl>
                <c:lvl>
                  <c:pt idx="0">
                    <c:v>年龄段</c:v>
                  </c:pt>
                </c:lvl>
              </c:multiLvlStrCache>
            </c:multiLvlStrRef>
          </c:cat>
          <c:val>
            <c:numRef>
              <c:f>Sheet6!$C$626:$C$630</c:f>
              <c:numCache>
                <c:formatCode>###0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68</c:v>
                </c:pt>
                <c:pt idx="4">
                  <c:v>73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461952"/>
        <c:axId val="100463744"/>
      </c:barChart>
      <c:barChart>
        <c:barDir val="col"/>
        <c:grouping val="clustered"/>
        <c:varyColors val="0"/>
        <c:ser>
          <c:idx val="1"/>
          <c:order val="1"/>
          <c:tx>
            <c:strRef>
              <c:f>Sheet6!$D$625</c:f>
              <c:strCache>
                <c:ptCount val="1"/>
                <c:pt idx="0">
                  <c:v/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Sheet6!$A$626:$B$630</c:f>
              <c:multiLvlStrCache>
                <c:ptCount val="5"/>
                <c:lvl>
                  <c:pt idx="0">
                    <c:v>7-12岁</c:v>
                  </c:pt>
                  <c:pt idx="1">
                    <c:v>13-15岁</c:v>
                  </c:pt>
                  <c:pt idx="2">
                    <c:v>16-18岁</c:v>
                  </c:pt>
                  <c:pt idx="3">
                    <c:v>19-22岁</c:v>
                  </c:pt>
                  <c:pt idx="4">
                    <c:v>23岁及以上</c:v>
                  </c:pt>
                </c:lvl>
                <c:lvl>
                  <c:pt idx="0">
                    <c:v>年龄段</c:v>
                  </c:pt>
                </c:lvl>
              </c:multiLvlStrCache>
            </c:multiLvlStrRef>
          </c:cat>
          <c:val>
            <c:numRef>
              <c:f>Sheet6!$D$626:$D$630</c:f>
              <c:numCache>
                <c:formatCode>####.0%</c:formatCode>
                <c:ptCount val="5"/>
                <c:pt idx="0">
                  <c:v>0.00704225352112676</c:v>
                </c:pt>
                <c:pt idx="1" c:formatCode="###0.0%">
                  <c:v>0</c:v>
                </c:pt>
                <c:pt idx="2" c:formatCode="###0.0%">
                  <c:v>0</c:v>
                </c:pt>
                <c:pt idx="3" c:formatCode="###0.0%">
                  <c:v>0.47887323943662</c:v>
                </c:pt>
                <c:pt idx="4" c:formatCode="###0.0%">
                  <c:v>0.514084507042254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471168"/>
        <c:axId val="100465280"/>
      </c:barChart>
      <c:catAx>
        <c:axId val="10046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100463744"/>
        <c:crosses val="autoZero"/>
        <c:auto val="1"/>
        <c:lblAlgn val="ctr"/>
        <c:lblOffset val="100"/>
        <c:tickMarkSkip val="1"/>
        <c:noMultiLvlLbl val="0"/>
      </c:catAx>
      <c:valAx>
        <c:axId val="100463744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100461952"/>
        <c:crosses val="autoZero"/>
        <c:crossBetween val="between"/>
      </c:valAx>
      <c:catAx>
        <c:axId val="100471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100465280"/>
        <c:crosses val="autoZero"/>
        <c:auto val="1"/>
        <c:lblAlgn val="ctr"/>
        <c:lblOffset val="100"/>
        <c:tickMarkSkip val="1"/>
        <c:noMultiLvlLbl val="0"/>
      </c:catAx>
      <c:valAx>
        <c:axId val="100465280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100471168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500" b="1">
          <a:latin typeface="微软雅黑" pitchFamily="34" charset="-122"/>
          <a:ea typeface="微软雅黑" pitchFamily="34" charset="-122"/>
        </a:defRPr>
      </a:pPr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[网报系统后台数据分析.xlsx]Sheet6!$C$643</c:f>
              <c:strCache>
                <c:ptCount val="1"/>
                <c:pt idx="0">
                  <c:v>高考及高中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multiLvlStrRef>
              <c:f>[网报系统后台数据分析.xlsx]Sheet6!$A$644:$B$648</c:f>
              <c:multiLvlStrCache>
                <c:ptCount val="5"/>
                <c:lvl>
                  <c:pt idx="0">
                    <c:v>7-12岁</c:v>
                  </c:pt>
                  <c:pt idx="1">
                    <c:v>13-15岁</c:v>
                  </c:pt>
                  <c:pt idx="2">
                    <c:v>16-18岁</c:v>
                  </c:pt>
                  <c:pt idx="3">
                    <c:v>19-22岁</c:v>
                  </c:pt>
                  <c:pt idx="4">
                    <c:v>23岁及以上</c:v>
                  </c:pt>
                </c:lvl>
                <c:lvl>
                  <c:pt idx="0">
                    <c:v>年龄段</c:v>
                  </c:pt>
                </c:lvl>
              </c:multiLvlStrCache>
            </c:multiLvlStrRef>
          </c:cat>
          <c:val>
            <c:numRef>
              <c:f>[网报系统后台数据分析.xlsx]Sheet6!$C$644:$C$648</c:f>
              <c:numCache>
                <c:formatCode>###0</c:formatCode>
                <c:ptCount val="5"/>
                <c:pt idx="0">
                  <c:v>3</c:v>
                </c:pt>
                <c:pt idx="1">
                  <c:v>15</c:v>
                </c:pt>
                <c:pt idx="2">
                  <c:v>182</c:v>
                </c:pt>
                <c:pt idx="3">
                  <c:v>66</c:v>
                </c:pt>
                <c:pt idx="4">
                  <c:v>17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800"/>
        <c:axId val="75358592"/>
      </c:barChart>
      <c:barChart>
        <c:barDir val="col"/>
        <c:grouping val="clustered"/>
        <c:varyColors val="0"/>
        <c:ser>
          <c:idx val="1"/>
          <c:order val="1"/>
          <c:tx>
            <c:strRef>
              <c:f>[网报系统后台数据分析.xlsx]Sheet6!$D$643</c:f>
              <c:strCache>
                <c:ptCount val="1"/>
                <c:pt idx="0">
                  <c:v/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[网报系统后台数据分析.xlsx]Sheet6!$A$644:$B$648</c:f>
              <c:multiLvlStrCache>
                <c:ptCount val="5"/>
                <c:lvl>
                  <c:pt idx="0">
                    <c:v>7-12岁</c:v>
                  </c:pt>
                  <c:pt idx="1">
                    <c:v>13-15岁</c:v>
                  </c:pt>
                  <c:pt idx="2">
                    <c:v>16-18岁</c:v>
                  </c:pt>
                  <c:pt idx="3">
                    <c:v>19-22岁</c:v>
                  </c:pt>
                  <c:pt idx="4">
                    <c:v>23岁及以上</c:v>
                  </c:pt>
                </c:lvl>
                <c:lvl>
                  <c:pt idx="0">
                    <c:v>年龄段</c:v>
                  </c:pt>
                </c:lvl>
              </c:multiLvlStrCache>
            </c:multiLvlStrRef>
          </c:cat>
          <c:val>
            <c:numRef>
              <c:f>[网报系统后台数据分析.xlsx]Sheet6!$D$644:$D$648</c:f>
              <c:numCache>
                <c:formatCode>###0.0%</c:formatCode>
                <c:ptCount val="5"/>
                <c:pt idx="0">
                  <c:v>0.0106007067137809</c:v>
                </c:pt>
                <c:pt idx="1">
                  <c:v>0.0530035335689046</c:v>
                </c:pt>
                <c:pt idx="2">
                  <c:v>0.643109540636042</c:v>
                </c:pt>
                <c:pt idx="3">
                  <c:v>0.23321554770318</c:v>
                </c:pt>
                <c:pt idx="4">
                  <c:v>0.0600706713780919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61664"/>
        <c:axId val="75360128"/>
      </c:barChart>
      <c:catAx>
        <c:axId val="7535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75358592"/>
        <c:crosses val="autoZero"/>
        <c:auto val="1"/>
        <c:lblAlgn val="ctr"/>
        <c:lblOffset val="100"/>
        <c:tickMarkSkip val="1"/>
        <c:noMultiLvlLbl val="0"/>
      </c:catAx>
      <c:valAx>
        <c:axId val="75358592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75356800"/>
        <c:crosses val="autoZero"/>
        <c:crossBetween val="between"/>
      </c:valAx>
      <c:catAx>
        <c:axId val="75361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75360128"/>
        <c:crosses val="autoZero"/>
        <c:auto val="1"/>
        <c:lblAlgn val="ctr"/>
        <c:lblOffset val="100"/>
        <c:tickMarkSkip val="1"/>
        <c:noMultiLvlLbl val="0"/>
      </c:catAx>
      <c:valAx>
        <c:axId val="7536012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75361664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500" b="1">
          <a:latin typeface="微软雅黑" pitchFamily="34" charset="-122"/>
          <a:ea typeface="微软雅黑" pitchFamily="34" charset="-122"/>
        </a:defRPr>
      </a:pPr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549895490962"/>
          <c:y val="0.181030310075881"/>
          <c:w val="0.595408631772268"/>
          <c:h val="0.794607843137255"/>
        </c:manualLayout>
      </c:layout>
      <c:doughnutChart>
        <c:varyColors val="1"/>
        <c:ser>
          <c:idx val="0"/>
          <c:order val="0"/>
          <c:tx>
            <c:strRef>
              <c:f>[网报系统后台数据分析.xlsx]Sheet4!$AA$90</c:f>
              <c:strCache>
                <c:ptCount val="1"/>
                <c:pt idx="0">
                  <c:v>高考及高中</c:v>
                </c:pt>
              </c:strCache>
            </c:strRef>
          </c:tx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800" b="1">
                      <a:solidFill>
                        <a:srgbClr val="3399FF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[网报系统后台数据分析.xlsx]Sheet4!$AB$89:$AC$89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[网报系统后台数据分析.xlsx]Sheet4!$AB$90:$AC$90</c:f>
              <c:numCache>
                <c:formatCode>0.00%</c:formatCode>
                <c:ptCount val="2"/>
                <c:pt idx="0">
                  <c:v>0.368</c:v>
                </c:pt>
                <c:pt idx="1">
                  <c:v>0.632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6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6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6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485360223545"/>
          <c:y val="0.0881849315068493"/>
          <c:w val="0.791726400194387"/>
          <c:h val="0.8488013698630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[网报系统后台数据分析.xlsx]课程年龄交叉!$F$22</c:f>
              <c:strCache>
                <c:ptCount val="1"/>
                <c:pt idx="0">
                  <c:v>高考比例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>
                    <a:solidFill>
                      <a:srgbClr val="0070C0"/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[网报系统后台数据分析.xlsx]课程年龄交叉!$E$23:$E$31</c:f>
              <c:strCache>
                <c:ptCount val="9"/>
                <c:pt idx="0">
                  <c:v>6000-7999元</c:v>
                </c:pt>
                <c:pt idx="1">
                  <c:v>10000元或以上</c:v>
                </c:pt>
                <c:pt idx="2">
                  <c:v>8000-9999元</c:v>
                </c:pt>
                <c:pt idx="3">
                  <c:v>4000-4999元</c:v>
                </c:pt>
                <c:pt idx="4">
                  <c:v>1000元以下</c:v>
                </c:pt>
                <c:pt idx="5">
                  <c:v>5000-5999元</c:v>
                </c:pt>
                <c:pt idx="6">
                  <c:v>2000-2999元</c:v>
                </c:pt>
                <c:pt idx="7">
                  <c:v>1000-1999元</c:v>
                </c:pt>
                <c:pt idx="8">
                  <c:v>3000-3999元</c:v>
                </c:pt>
              </c:strCache>
            </c:strRef>
          </c:cat>
          <c:val>
            <c:numRef>
              <c:f>[网报系统后台数据分析.xlsx]课程年龄交叉!$F$23:$F$31</c:f>
              <c:numCache>
                <c:formatCode>0.00%</c:formatCode>
                <c:ptCount val="9"/>
                <c:pt idx="0">
                  <c:v>0</c:v>
                </c:pt>
                <c:pt idx="1">
                  <c:v>0.00826446280991736</c:v>
                </c:pt>
                <c:pt idx="2">
                  <c:v>0.0110192837465565</c:v>
                </c:pt>
                <c:pt idx="3">
                  <c:v>0.0165289256198347</c:v>
                </c:pt>
                <c:pt idx="4">
                  <c:v>0.0275482093663912</c:v>
                </c:pt>
                <c:pt idx="5">
                  <c:v>0.0440771349862259</c:v>
                </c:pt>
                <c:pt idx="6">
                  <c:v>0.162534435261708</c:v>
                </c:pt>
                <c:pt idx="7">
                  <c:v>0.355371900826446</c:v>
                </c:pt>
                <c:pt idx="8">
                  <c:v>0.37465564738292</c:v>
                </c:pt>
              </c:numCache>
            </c:numRef>
          </c:val>
        </c:ser>
        <c:ser>
          <c:idx val="2"/>
          <c:order val="1"/>
          <c:tx>
            <c:strRef>
              <c:f>[网报系统后台数据分析.xlsx]课程年龄交叉!$G$22</c:f>
              <c:strCache>
                <c:ptCount val="1"/>
                <c:pt idx="0">
                  <c:v>高中比例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>
                    <a:solidFill>
                      <a:srgbClr val="0070C0"/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[网报系统后台数据分析.xlsx]课程年龄交叉!$E$23:$E$31</c:f>
              <c:strCache>
                <c:ptCount val="9"/>
                <c:pt idx="0">
                  <c:v>6000-7999元</c:v>
                </c:pt>
                <c:pt idx="1">
                  <c:v>10000元或以上</c:v>
                </c:pt>
                <c:pt idx="2">
                  <c:v>8000-9999元</c:v>
                </c:pt>
                <c:pt idx="3">
                  <c:v>4000-4999元</c:v>
                </c:pt>
                <c:pt idx="4">
                  <c:v>1000元以下</c:v>
                </c:pt>
                <c:pt idx="5">
                  <c:v>5000-5999元</c:v>
                </c:pt>
                <c:pt idx="6">
                  <c:v>2000-2999元</c:v>
                </c:pt>
                <c:pt idx="7">
                  <c:v>1000-1999元</c:v>
                </c:pt>
                <c:pt idx="8">
                  <c:v>3000-3999元</c:v>
                </c:pt>
              </c:strCache>
            </c:strRef>
          </c:cat>
          <c:val>
            <c:numRef>
              <c:f>[网报系统后台数据分析.xlsx]课程年龄交叉!$G$23:$G$31</c:f>
              <c:numCache>
                <c:formatCode>0.00%</c:formatCode>
                <c:ptCount val="9"/>
                <c:pt idx="0">
                  <c:v>0</c:v>
                </c:pt>
                <c:pt idx="1">
                  <c:v>0.00357142857142857</c:v>
                </c:pt>
                <c:pt idx="2">
                  <c:v>0.025</c:v>
                </c:pt>
                <c:pt idx="3">
                  <c:v>0</c:v>
                </c:pt>
                <c:pt idx="4">
                  <c:v>0.132142857142857</c:v>
                </c:pt>
                <c:pt idx="5">
                  <c:v>0.0714285714285714</c:v>
                </c:pt>
                <c:pt idx="6">
                  <c:v>0.107142857142857</c:v>
                </c:pt>
                <c:pt idx="7">
                  <c:v>0.285714285714286</c:v>
                </c:pt>
                <c:pt idx="8">
                  <c:v>0.375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0"/>
        <c:axId val="76478336"/>
        <c:axId val="76479872"/>
      </c:barChart>
      <c:catAx>
        <c:axId val="764783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76479872"/>
        <c:crosses val="autoZero"/>
        <c:auto val="1"/>
        <c:lblAlgn val="ctr"/>
        <c:lblOffset val="100"/>
        <c:tickMarkSkip val="1"/>
        <c:noMultiLvlLbl val="0"/>
      </c:catAx>
      <c:valAx>
        <c:axId val="76479872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7647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785897630565"/>
          <c:y val="0.199649143121816"/>
          <c:w val="0.595408631772268"/>
          <c:h val="0.794607843137255"/>
        </c:manualLayout>
      </c:layout>
      <c:doughnutChart>
        <c:varyColors val="1"/>
        <c:ser>
          <c:idx val="0"/>
          <c:order val="0"/>
          <c:tx>
            <c:strRef>
              <c:f>Sheet6!$N$31</c:f>
              <c:strCache>
                <c:ptCount val="1"/>
                <c:pt idx="0">
                  <c:v>初中</c:v>
                </c:pt>
              </c:strCache>
            </c:strRef>
          </c:tx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olid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800" b="1">
                      <a:solidFill>
                        <a:srgbClr val="3399FF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Sheet6!$O$24:$P$24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Sheet6!$O$31:$P$31</c:f>
              <c:numCache>
                <c:formatCode>###0.0%</c:formatCode>
                <c:ptCount val="2"/>
                <c:pt idx="0">
                  <c:v>0.527522935779817</c:v>
                </c:pt>
                <c:pt idx="1">
                  <c:v>0.472477064220183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600" b="0">
              <a:solidFill>
                <a:schemeClr val="tx1"/>
              </a:solidFill>
              <a:latin typeface="微软雅黑" pitchFamily="34" charset="-122"/>
              <a:ea typeface="微软雅黑" pitchFamily="3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课程年龄交叉!$C$57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0.0973611111111111"/>
                  <c:y val="0.00692640692640693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>
                      <a:solidFill>
                        <a:srgbClr val="0070C0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.10375"/>
                  <c:y val="0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>
                      <a:solidFill>
                        <a:srgbClr val="0070C0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lang="zh-CN" altLang="en-US" sz="900" b="1" i="0" u="none" strike="noStrike" kern="1200" baseline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课程年龄交叉!$A$58:$A$66</c:f>
              <c:strCache>
                <c:ptCount val="9"/>
                <c:pt idx="0">
                  <c:v>1000-1999元</c:v>
                </c:pt>
                <c:pt idx="1">
                  <c:v>4000-4999元</c:v>
                </c:pt>
                <c:pt idx="2">
                  <c:v>5000-5999元</c:v>
                </c:pt>
                <c:pt idx="3">
                  <c:v>6000-7999元</c:v>
                </c:pt>
                <c:pt idx="4">
                  <c:v>8000-9999元</c:v>
                </c:pt>
                <c:pt idx="5">
                  <c:v>10000元或以上</c:v>
                </c:pt>
                <c:pt idx="6">
                  <c:v>3000-3999元</c:v>
                </c:pt>
                <c:pt idx="7">
                  <c:v>2000-2999元</c:v>
                </c:pt>
                <c:pt idx="8">
                  <c:v>1000元以下</c:v>
                </c:pt>
              </c:strCache>
            </c:strRef>
          </c:cat>
          <c:val>
            <c:numRef>
              <c:f>课程年龄交叉!$C$58:$C$66</c:f>
              <c:numCache>
                <c:formatCode>0.00%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0.016597510373444</c:v>
                </c:pt>
                <c:pt idx="7">
                  <c:v>0.037344398340249</c:v>
                </c:pt>
                <c:pt idx="8">
                  <c:v>0.946058091286307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90"/>
        <c:axId val="100356096"/>
        <c:axId val="100357632"/>
      </c:barChart>
      <c:barChart>
        <c:barDir val="bar"/>
        <c:grouping val="clustered"/>
        <c:varyColors val="0"/>
        <c:ser>
          <c:idx val="0"/>
          <c:order val="0"/>
          <c:tx>
            <c:strRef>
              <c:f>课程年龄交叉!$B$57</c:f>
              <c:strCache>
                <c:ptCount val="1"/>
                <c:pt idx="0">
                  <c:v>考研政治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课程年龄交叉!$A$58:$A$66</c:f>
              <c:strCache>
                <c:ptCount val="9"/>
                <c:pt idx="0">
                  <c:v>1000-1999元</c:v>
                </c:pt>
                <c:pt idx="1">
                  <c:v>4000-4999元</c:v>
                </c:pt>
                <c:pt idx="2">
                  <c:v>5000-5999元</c:v>
                </c:pt>
                <c:pt idx="3">
                  <c:v>6000-7999元</c:v>
                </c:pt>
                <c:pt idx="4">
                  <c:v>8000-9999元</c:v>
                </c:pt>
                <c:pt idx="5">
                  <c:v>10000元或以上</c:v>
                </c:pt>
                <c:pt idx="6">
                  <c:v>3000-3999元</c:v>
                </c:pt>
                <c:pt idx="7">
                  <c:v>2000-2999元</c:v>
                </c:pt>
                <c:pt idx="8">
                  <c:v>1000元以下</c:v>
                </c:pt>
              </c:strCache>
            </c:strRef>
          </c:cat>
          <c:val>
            <c:numRef>
              <c:f>课程年龄交叉!$B$58:$B$66</c:f>
              <c:numCache>
                <c:formatCode>###0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9</c:v>
                </c:pt>
                <c:pt idx="8">
                  <c:v>228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100999936"/>
        <c:axId val="100359168"/>
      </c:barChart>
      <c:catAx>
        <c:axId val="1003560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100357632"/>
        <c:crosses val="autoZero"/>
        <c:auto val="1"/>
        <c:lblAlgn val="ctr"/>
        <c:lblOffset val="100"/>
        <c:tickMarkSkip val="1"/>
        <c:noMultiLvlLbl val="0"/>
      </c:catAx>
      <c:valAx>
        <c:axId val="100357632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100356096"/>
        <c:crosses val="autoZero"/>
        <c:crossBetween val="between"/>
      </c:valAx>
      <c:valAx>
        <c:axId val="100359168"/>
        <c:scaling>
          <c:orientation val="minMax"/>
        </c:scaling>
        <c:delete val="0"/>
        <c:axPos val="t"/>
        <c:numFmt formatCode="###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100999936"/>
        <c:crosses val="max"/>
        <c:crossBetween val="between"/>
      </c:valAx>
      <c:catAx>
        <c:axId val="1009999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359168"/>
        <c:crosses val="autoZero"/>
        <c:auto val="1"/>
        <c:lblAlgn val="ctr"/>
        <c:lblOffset val="100"/>
        <c:tickMarkSkip val="1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Sheet6!$C$616</c:f>
              <c:strCache>
                <c:ptCount val="1"/>
                <c:pt idx="0">
                  <c:v>考研政治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multiLvlStrRef>
              <c:f>Sheet6!$A$617:$B$621</c:f>
              <c:multiLvlStrCache>
                <c:ptCount val="5"/>
                <c:lvl>
                  <c:pt idx="0">
                    <c:v>7-12岁</c:v>
                  </c:pt>
                  <c:pt idx="1">
                    <c:v>13-15岁</c:v>
                  </c:pt>
                  <c:pt idx="2">
                    <c:v>16-18岁</c:v>
                  </c:pt>
                  <c:pt idx="3">
                    <c:v>19-22岁</c:v>
                  </c:pt>
                  <c:pt idx="4">
                    <c:v>23岁及以上</c:v>
                  </c:pt>
                </c:lvl>
                <c:lvl>
                  <c:pt idx="0">
                    <c:v>年龄段</c:v>
                  </c:pt>
                </c:lvl>
              </c:multiLvlStrCache>
            </c:multiLvlStrRef>
          </c:cat>
          <c:val>
            <c:numRef>
              <c:f>Sheet6!$C$617:$C$621</c:f>
              <c:numCache>
                <c:formatCode>###0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46</c:v>
                </c:pt>
                <c:pt idx="4">
                  <c:v>59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033856"/>
        <c:axId val="101035392"/>
      </c:barChart>
      <c:barChart>
        <c:barDir val="col"/>
        <c:grouping val="clustered"/>
        <c:varyColors val="0"/>
        <c:ser>
          <c:idx val="1"/>
          <c:order val="1"/>
          <c:tx>
            <c:strRef>
              <c:f>Sheet6!$D$616</c:f>
              <c:strCache>
                <c:ptCount val="1"/>
                <c:pt idx="0">
                  <c:v/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Sheet6!$A$617:$B$621</c:f>
              <c:multiLvlStrCache>
                <c:ptCount val="5"/>
                <c:lvl>
                  <c:pt idx="0">
                    <c:v>7-12岁</c:v>
                  </c:pt>
                  <c:pt idx="1">
                    <c:v>13-15岁</c:v>
                  </c:pt>
                  <c:pt idx="2">
                    <c:v>16-18岁</c:v>
                  </c:pt>
                  <c:pt idx="3">
                    <c:v>19-22岁</c:v>
                  </c:pt>
                  <c:pt idx="4">
                    <c:v>23岁及以上</c:v>
                  </c:pt>
                </c:lvl>
                <c:lvl>
                  <c:pt idx="0">
                    <c:v>年龄段</c:v>
                  </c:pt>
                </c:lvl>
              </c:multiLvlStrCache>
            </c:multiLvlStrRef>
          </c:cat>
          <c:val>
            <c:numRef>
              <c:f>Sheet6!$D$617:$D$621</c:f>
              <c:numCache>
                <c:formatCode>####.0%</c:formatCode>
                <c:ptCount val="5"/>
                <c:pt idx="0">
                  <c:v>0.00943396226415094</c:v>
                </c:pt>
                <c:pt idx="1" c:formatCode="###0.0%">
                  <c:v>0</c:v>
                </c:pt>
                <c:pt idx="2" c:formatCode="###0.0%">
                  <c:v>0</c:v>
                </c:pt>
                <c:pt idx="3" c:formatCode="###0.0%">
                  <c:v>0.433962264150943</c:v>
                </c:pt>
                <c:pt idx="4" c:formatCode="###0.0%">
                  <c:v>0.556603773584906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042816"/>
        <c:axId val="101041280"/>
      </c:barChart>
      <c:catAx>
        <c:axId val="10103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101035392"/>
        <c:crosses val="autoZero"/>
        <c:auto val="1"/>
        <c:lblAlgn val="ctr"/>
        <c:lblOffset val="100"/>
        <c:tickMarkSkip val="1"/>
        <c:noMultiLvlLbl val="0"/>
      </c:catAx>
      <c:valAx>
        <c:axId val="101035392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101033856"/>
        <c:crosses val="autoZero"/>
        <c:crossBetween val="between"/>
      </c:valAx>
      <c:catAx>
        <c:axId val="1010428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101041280"/>
        <c:crosses val="autoZero"/>
        <c:auto val="1"/>
        <c:lblAlgn val="ctr"/>
        <c:lblOffset val="100"/>
        <c:tickMarkSkip val="1"/>
        <c:noMultiLvlLbl val="0"/>
      </c:catAx>
      <c:valAx>
        <c:axId val="101041280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 i="0">
                <a:solidFill>
                  <a:schemeClr val="tx1"/>
                </a:solidFill>
              </a:defRPr>
            </a:pPr>
          </a:p>
        </c:txPr>
        <c:crossAx val="101042816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500" b="1">
          <a:latin typeface="微软雅黑" pitchFamily="34" charset="-122"/>
          <a:ea typeface="微软雅黑" pitchFamily="34" charset="-122"/>
        </a:defRPr>
      </a:pPr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125298533781"/>
          <c:y val="0.149001179419136"/>
          <c:w val="0.595408631772268"/>
          <c:h val="0.794607843137255"/>
        </c:manualLayout>
      </c:layout>
      <c:doughnutChart>
        <c:varyColors val="1"/>
        <c:ser>
          <c:idx val="0"/>
          <c:order val="0"/>
          <c:tx>
            <c:strRef>
              <c:f>[网报系统后台数据分析.xlsx]Sheet4!$AA$90</c:f>
              <c:strCache>
                <c:ptCount val="1"/>
                <c:pt idx="0">
                  <c:v>中考及初中</c:v>
                </c:pt>
              </c:strCache>
            </c:strRef>
          </c:tx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800" b="1">
                      <a:solidFill>
                        <a:srgbClr val="3399FF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[网报系统后台数据分析.xlsx]Sheet4!$AB$89:$AC$89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[网报系统后台数据分析.xlsx]Sheet4!$AB$90:$AC$90</c:f>
              <c:numCache>
                <c:formatCode>0.00%</c:formatCode>
                <c:ptCount val="2"/>
                <c:pt idx="0">
                  <c:v>0.3825</c:v>
                </c:pt>
                <c:pt idx="1">
                  <c:v>0.6175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6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6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6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[网报系统后台数据分析.xlsx]Sheet6!$L$634</c:f>
              <c:strCache>
                <c:ptCount val="1"/>
                <c:pt idx="0">
                  <c:v>中考及初中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multiLvlStrRef>
              <c:f>[网报系统后台数据分析.xlsx]Sheet6!$J$635:$K$639</c:f>
              <c:multiLvlStrCache>
                <c:ptCount val="5"/>
                <c:lvl>
                  <c:pt idx="0">
                    <c:v>7-12岁</c:v>
                  </c:pt>
                  <c:pt idx="1">
                    <c:v>13-15岁</c:v>
                  </c:pt>
                  <c:pt idx="2">
                    <c:v>16-18岁</c:v>
                  </c:pt>
                  <c:pt idx="3">
                    <c:v>19-22岁</c:v>
                  </c:pt>
                  <c:pt idx="4">
                    <c:v>23岁及以上</c:v>
                  </c:pt>
                </c:lvl>
                <c:lvl>
                  <c:pt idx="0">
                    <c:v>年龄段</c:v>
                  </c:pt>
                </c:lvl>
              </c:multiLvlStrCache>
            </c:multiLvlStrRef>
          </c:cat>
          <c:val>
            <c:numRef>
              <c:f>[网报系统后台数据分析.xlsx]Sheet6!$L$635:$L$639</c:f>
              <c:numCache>
                <c:formatCode>###0</c:formatCode>
                <c:ptCount val="5"/>
                <c:pt idx="0">
                  <c:v>2</c:v>
                </c:pt>
                <c:pt idx="1">
                  <c:v>92</c:v>
                </c:pt>
                <c:pt idx="2">
                  <c:v>45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417856"/>
        <c:axId val="75423744"/>
      </c:barChart>
      <c:barChart>
        <c:barDir val="col"/>
        <c:grouping val="clustered"/>
        <c:varyColors val="0"/>
        <c:ser>
          <c:idx val="1"/>
          <c:order val="1"/>
          <c:tx>
            <c:strRef>
              <c:f>[网报系统后台数据分析.xlsx]Sheet6!$M$634</c:f>
              <c:strCache>
                <c:ptCount val="1"/>
                <c:pt idx="0">
                  <c:v/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[网报系统后台数据分析.xlsx]Sheet6!$J$635:$K$639</c:f>
              <c:multiLvlStrCache>
                <c:ptCount val="5"/>
                <c:lvl>
                  <c:pt idx="0">
                    <c:v>7-12岁</c:v>
                  </c:pt>
                  <c:pt idx="1">
                    <c:v>13-15岁</c:v>
                  </c:pt>
                  <c:pt idx="2">
                    <c:v>16-18岁</c:v>
                  </c:pt>
                  <c:pt idx="3">
                    <c:v>19-22岁</c:v>
                  </c:pt>
                  <c:pt idx="4">
                    <c:v>23岁及以上</c:v>
                  </c:pt>
                </c:lvl>
                <c:lvl>
                  <c:pt idx="0">
                    <c:v>年龄段</c:v>
                  </c:pt>
                </c:lvl>
              </c:multiLvlStrCache>
            </c:multiLvlStrRef>
          </c:cat>
          <c:val>
            <c:numRef>
              <c:f>[网报系统后台数据分析.xlsx]Sheet6!$M$635:$M$639</c:f>
              <c:numCache>
                <c:formatCode>0.0%</c:formatCode>
                <c:ptCount val="5"/>
                <c:pt idx="0">
                  <c:v>0.012987012987013</c:v>
                </c:pt>
                <c:pt idx="1">
                  <c:v>0.597402597402597</c:v>
                </c:pt>
                <c:pt idx="2">
                  <c:v>0.292207792207792</c:v>
                </c:pt>
                <c:pt idx="3">
                  <c:v>0.051948051948052</c:v>
                </c:pt>
                <c:pt idx="4">
                  <c:v>0.0454545454545455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426816"/>
        <c:axId val="75425280"/>
      </c:barChart>
      <c:catAx>
        <c:axId val="7541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75423744"/>
        <c:crosses val="autoZero"/>
        <c:auto val="1"/>
        <c:lblAlgn val="ctr"/>
        <c:lblOffset val="100"/>
        <c:tickMarkSkip val="1"/>
        <c:noMultiLvlLbl val="0"/>
      </c:catAx>
      <c:valAx>
        <c:axId val="75423744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75417856"/>
        <c:crosses val="autoZero"/>
        <c:crossBetween val="between"/>
      </c:valAx>
      <c:catAx>
        <c:axId val="754268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75425280"/>
        <c:crosses val="autoZero"/>
        <c:auto val="1"/>
        <c:lblAlgn val="ctr"/>
        <c:lblOffset val="100"/>
        <c:tickMarkSkip val="1"/>
        <c:noMultiLvlLbl val="0"/>
      </c:catAx>
      <c:valAx>
        <c:axId val="75425280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75426816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bg2">
                    <a:lumMod val="10000"/>
                  </a:schemeClr>
                </a:solidFill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500" b="1">
          <a:latin typeface="微软雅黑" pitchFamily="34" charset="-122"/>
          <a:ea typeface="微软雅黑" pitchFamily="34" charset="-122"/>
        </a:defRPr>
      </a:pPr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531914893617"/>
          <c:y val="0.0819068255687974"/>
          <c:w val="0.816608260325407"/>
          <c:h val="0.8449837486457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[网报系统后台数据分析.xlsx]课程年龄交叉!$J$23</c:f>
              <c:strCache>
                <c:ptCount val="1"/>
                <c:pt idx="0">
                  <c:v>中考比例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>
                    <a:solidFill>
                      <a:srgbClr val="0070C0"/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[网报系统后台数据分析.xlsx]课程年龄交叉!$I$24:$I$31</c:f>
              <c:strCache>
                <c:ptCount val="8"/>
                <c:pt idx="0">
                  <c:v>1000元以下</c:v>
                </c:pt>
                <c:pt idx="1">
                  <c:v>6000-7999元</c:v>
                </c:pt>
                <c:pt idx="2">
                  <c:v>10000元或以上</c:v>
                </c:pt>
                <c:pt idx="3">
                  <c:v>4000-4999元</c:v>
                </c:pt>
                <c:pt idx="4">
                  <c:v>8000-9999元</c:v>
                </c:pt>
                <c:pt idx="5">
                  <c:v>5000-5999元</c:v>
                </c:pt>
                <c:pt idx="6">
                  <c:v>2000-2999元</c:v>
                </c:pt>
                <c:pt idx="7">
                  <c:v>1000-1999元</c:v>
                </c:pt>
              </c:strCache>
            </c:strRef>
          </c:cat>
          <c:val>
            <c:numRef>
              <c:f>[网报系统后台数据分析.xlsx]课程年龄交叉!$J$24:$J$31</c:f>
              <c:numCache>
                <c:formatCode>0.00%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0.00546448087431694</c:v>
                </c:pt>
                <c:pt idx="4">
                  <c:v>0.0109289617486339</c:v>
                </c:pt>
                <c:pt idx="5">
                  <c:v>0.0218579234972678</c:v>
                </c:pt>
                <c:pt idx="6">
                  <c:v>0.256830601092896</c:v>
                </c:pt>
                <c:pt idx="7">
                  <c:v>0.262295081967213</c:v>
                </c:pt>
              </c:numCache>
            </c:numRef>
          </c:val>
        </c:ser>
        <c:ser>
          <c:idx val="2"/>
          <c:order val="1"/>
          <c:tx>
            <c:strRef>
              <c:f>[网报系统后台数据分析.xlsx]课程年龄交叉!$K$23</c:f>
              <c:strCache>
                <c:ptCount val="1"/>
                <c:pt idx="0">
                  <c:v>初中比例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900" b="1">
                    <a:solidFill>
                      <a:srgbClr val="0070C0"/>
                    </a:solidFill>
                    <a:latin typeface="微软雅黑" charset="0"/>
                    <a:ea typeface="微软雅黑" charset="0"/>
                    <a:cs typeface="微软雅黑" charset="0"/>
                    <a:sym typeface="微软雅黑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[网报系统后台数据分析.xlsx]课程年龄交叉!$I$24:$I$31</c:f>
              <c:strCache>
                <c:ptCount val="8"/>
                <c:pt idx="0">
                  <c:v>1000元以下</c:v>
                </c:pt>
                <c:pt idx="1">
                  <c:v>6000-7999元</c:v>
                </c:pt>
                <c:pt idx="2">
                  <c:v>10000元或以上</c:v>
                </c:pt>
                <c:pt idx="3">
                  <c:v>4000-4999元</c:v>
                </c:pt>
                <c:pt idx="4">
                  <c:v>8000-9999元</c:v>
                </c:pt>
                <c:pt idx="5">
                  <c:v>5000-5999元</c:v>
                </c:pt>
                <c:pt idx="6">
                  <c:v>2000-2999元</c:v>
                </c:pt>
                <c:pt idx="7">
                  <c:v>1000-1999元</c:v>
                </c:pt>
              </c:strCache>
            </c:strRef>
          </c:cat>
          <c:val>
            <c:numRef>
              <c:f>[网报系统后台数据分析.xlsx]课程年龄交叉!$K$24:$K$31</c:f>
              <c:numCache>
                <c:formatCode>0.00%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0.00917431192660551</c:v>
                </c:pt>
                <c:pt idx="4">
                  <c:v>0.0229357798165138</c:v>
                </c:pt>
                <c:pt idx="5">
                  <c:v>0.0412844036697248</c:v>
                </c:pt>
                <c:pt idx="6">
                  <c:v>0.0917431192660551</c:v>
                </c:pt>
                <c:pt idx="7">
                  <c:v>0.408256880733945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0"/>
        <c:axId val="76478336"/>
        <c:axId val="76479872"/>
      </c:barChart>
      <c:catAx>
        <c:axId val="764783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76479872"/>
        <c:crosses val="autoZero"/>
        <c:auto val="1"/>
        <c:lblAlgn val="ctr"/>
        <c:lblOffset val="100"/>
        <c:tickMarkSkip val="1"/>
        <c:noMultiLvlLbl val="0"/>
      </c:catAx>
      <c:valAx>
        <c:axId val="76479872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7647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Sheet6!$O$24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Sheet6!$N$25:$N$36</c:f>
              <c:strCache>
                <c:ptCount val="12"/>
                <c:pt idx="0">
                  <c:v>TOEFL</c:v>
                </c:pt>
                <c:pt idx="1">
                  <c:v>IELTS</c:v>
                </c:pt>
                <c:pt idx="2">
                  <c:v>考研英语</c:v>
                </c:pt>
                <c:pt idx="3">
                  <c:v>高考</c:v>
                </c:pt>
                <c:pt idx="4">
                  <c:v>高中</c:v>
                </c:pt>
                <c:pt idx="5">
                  <c:v>考研政治</c:v>
                </c:pt>
                <c:pt idx="6">
                  <c:v>初中</c:v>
                </c:pt>
                <c:pt idx="7">
                  <c:v>GRE</c:v>
                </c:pt>
                <c:pt idx="8">
                  <c:v>中考</c:v>
                </c:pt>
                <c:pt idx="9">
                  <c:v>夏冬令营</c:v>
                </c:pt>
                <c:pt idx="10">
                  <c:v>四级</c:v>
                </c:pt>
                <c:pt idx="11">
                  <c:v>听说口语</c:v>
                </c:pt>
              </c:strCache>
            </c:strRef>
          </c:cat>
          <c:val>
            <c:numRef>
              <c:f>Sheet6!$O$25:$O$36</c:f>
              <c:numCache>
                <c:formatCode>###0.0%</c:formatCode>
                <c:ptCount val="12"/>
                <c:pt idx="0">
                  <c:v>0.41042345276873</c:v>
                </c:pt>
                <c:pt idx="1">
                  <c:v>0.349875930521092</c:v>
                </c:pt>
                <c:pt idx="2">
                  <c:v>0.384422110552764</c:v>
                </c:pt>
                <c:pt idx="3">
                  <c:v>0.349862258953168</c:v>
                </c:pt>
                <c:pt idx="4">
                  <c:v>0.321428571428571</c:v>
                </c:pt>
                <c:pt idx="5">
                  <c:v>0.4149377593361</c:v>
                </c:pt>
                <c:pt idx="6">
                  <c:v>0.527522935779817</c:v>
                </c:pt>
                <c:pt idx="7">
                  <c:v>0.46524064171123</c:v>
                </c:pt>
                <c:pt idx="8">
                  <c:v>0.415300546448087</c:v>
                </c:pt>
                <c:pt idx="9">
                  <c:v>0.357142857142857</c:v>
                </c:pt>
                <c:pt idx="10">
                  <c:v>0.322368421052632</c:v>
                </c:pt>
                <c:pt idx="11">
                  <c:v>0.395522388059701</c:v>
                </c:pt>
              </c:numCache>
            </c:numRef>
          </c:val>
        </c:ser>
        <c:ser>
          <c:idx val="1"/>
          <c:order val="1"/>
          <c:tx>
            <c:strRef>
              <c:f>Sheet6!$P$24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Sheet6!$N$25:$N$36</c:f>
              <c:strCache>
                <c:ptCount val="12"/>
                <c:pt idx="0">
                  <c:v>TOEFL</c:v>
                </c:pt>
                <c:pt idx="1">
                  <c:v>IELTS</c:v>
                </c:pt>
                <c:pt idx="2">
                  <c:v>考研英语</c:v>
                </c:pt>
                <c:pt idx="3">
                  <c:v>高考</c:v>
                </c:pt>
                <c:pt idx="4">
                  <c:v>高中</c:v>
                </c:pt>
                <c:pt idx="5">
                  <c:v>考研政治</c:v>
                </c:pt>
                <c:pt idx="6">
                  <c:v>初中</c:v>
                </c:pt>
                <c:pt idx="7">
                  <c:v>GRE</c:v>
                </c:pt>
                <c:pt idx="8">
                  <c:v>中考</c:v>
                </c:pt>
                <c:pt idx="9">
                  <c:v>夏冬令营</c:v>
                </c:pt>
                <c:pt idx="10">
                  <c:v>四级</c:v>
                </c:pt>
                <c:pt idx="11">
                  <c:v>听说口语</c:v>
                </c:pt>
              </c:strCache>
            </c:strRef>
          </c:cat>
          <c:val>
            <c:numRef>
              <c:f>Sheet6!$P$25:$P$36</c:f>
              <c:numCache>
                <c:formatCode>###0.0%</c:formatCode>
                <c:ptCount val="12"/>
                <c:pt idx="0">
                  <c:v>0.58957654723127</c:v>
                </c:pt>
                <c:pt idx="1">
                  <c:v>0.650124069478908</c:v>
                </c:pt>
                <c:pt idx="2">
                  <c:v>0.615577889447236</c:v>
                </c:pt>
                <c:pt idx="3">
                  <c:v>0.650137741046832</c:v>
                </c:pt>
                <c:pt idx="4">
                  <c:v>0.678571428571429</c:v>
                </c:pt>
                <c:pt idx="5">
                  <c:v>0.5850622406639</c:v>
                </c:pt>
                <c:pt idx="6">
                  <c:v>0.472477064220183</c:v>
                </c:pt>
                <c:pt idx="7">
                  <c:v>0.53475935828877</c:v>
                </c:pt>
                <c:pt idx="8">
                  <c:v>0.584699453551913</c:v>
                </c:pt>
                <c:pt idx="9">
                  <c:v>0.642857142857143</c:v>
                </c:pt>
                <c:pt idx="10">
                  <c:v>0.677631578947368</c:v>
                </c:pt>
                <c:pt idx="11">
                  <c:v>0.604477611940298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757056"/>
        <c:axId val="99762944"/>
      </c:barChart>
      <c:catAx>
        <c:axId val="99757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9762944"/>
        <c:crosses val="autoZero"/>
        <c:auto val="1"/>
        <c:lblAlgn val="ctr"/>
        <c:lblOffset val="100"/>
        <c:tickMarkSkip val="1"/>
        <c:noMultiLvlLbl val="0"/>
      </c:catAx>
      <c:valAx>
        <c:axId val="99762944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b="0" i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975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 b="0"/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 b="0"/>
            </a:pPr>
          </a:p>
        </c:txPr>
      </c:legendEntry>
      <c:layout>
        <c:manualLayout>
          <c:xMode val="edge"/>
          <c:yMode val="edge"/>
          <c:x val="0.914667859485147"/>
          <c:y val="0.383875400991543"/>
          <c:w val="0.0351316251599285"/>
          <c:h val="0.167434383202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b="0">
              <a:solidFill>
                <a:schemeClr val="tx1"/>
              </a:solidFill>
              <a:latin typeface="微软雅黑" pitchFamily="34" charset="-122"/>
              <a:ea typeface="微软雅黑" pitchFamily="3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课程年龄交叉!$C$79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08194444444444"/>
                  <c:y val="0.00346320346320346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125"/>
                  <c:y val="0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78578302712161"/>
                  <c:y val="0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992257217847769"/>
                  <c:y val="0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lang="zh-CN" altLang="en-US" sz="900" b="1" i="0" u="none" strike="noStrike" kern="1200" baseline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课程年龄交叉!$A$80:$A$88</c:f>
              <c:strCache>
                <c:ptCount val="9"/>
                <c:pt idx="0">
                  <c:v>1000-1999元</c:v>
                </c:pt>
                <c:pt idx="1">
                  <c:v>6000-7999元</c:v>
                </c:pt>
                <c:pt idx="2">
                  <c:v>4000-4999元</c:v>
                </c:pt>
                <c:pt idx="3">
                  <c:v>8000-9999元</c:v>
                </c:pt>
                <c:pt idx="4">
                  <c:v>10000元或以上</c:v>
                </c:pt>
                <c:pt idx="5">
                  <c:v>5000-5999元</c:v>
                </c:pt>
                <c:pt idx="6">
                  <c:v>1000元以下</c:v>
                </c:pt>
                <c:pt idx="7">
                  <c:v>2000-2999元</c:v>
                </c:pt>
                <c:pt idx="8">
                  <c:v>3000-3999元</c:v>
                </c:pt>
              </c:strCache>
            </c:strRef>
          </c:cat>
          <c:val>
            <c:numRef>
              <c:f>课程年龄交叉!$C$80:$C$88</c:f>
              <c:numCache>
                <c:formatCode>0.00%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0.0053475935828877</c:v>
                </c:pt>
                <c:pt idx="3">
                  <c:v>0.0053475935828877</c:v>
                </c:pt>
                <c:pt idx="4">
                  <c:v>0.0106951871657754</c:v>
                </c:pt>
                <c:pt idx="5">
                  <c:v>0.0267379679144385</c:v>
                </c:pt>
                <c:pt idx="6">
                  <c:v>0.288770053475936</c:v>
                </c:pt>
                <c:pt idx="7">
                  <c:v>0.32620320855615</c:v>
                </c:pt>
                <c:pt idx="8">
                  <c:v>0.336898395721925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90"/>
        <c:axId val="101292672"/>
        <c:axId val="101302656"/>
      </c:barChart>
      <c:barChart>
        <c:barDir val="bar"/>
        <c:grouping val="clustered"/>
        <c:varyColors val="0"/>
        <c:ser>
          <c:idx val="0"/>
          <c:order val="0"/>
          <c:tx>
            <c:strRef>
              <c:f>课程年龄交叉!$B$79</c:f>
              <c:strCache>
                <c:ptCount val="1"/>
                <c:pt idx="0">
                  <c:v>GRE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课程年龄交叉!$A$80:$A$88</c:f>
              <c:strCache>
                <c:ptCount val="9"/>
                <c:pt idx="0">
                  <c:v>1000-1999元</c:v>
                </c:pt>
                <c:pt idx="1">
                  <c:v>6000-7999元</c:v>
                </c:pt>
                <c:pt idx="2">
                  <c:v>4000-4999元</c:v>
                </c:pt>
                <c:pt idx="3">
                  <c:v>8000-9999元</c:v>
                </c:pt>
                <c:pt idx="4">
                  <c:v>10000元或以上</c:v>
                </c:pt>
                <c:pt idx="5">
                  <c:v>5000-5999元</c:v>
                </c:pt>
                <c:pt idx="6">
                  <c:v>1000元以下</c:v>
                </c:pt>
                <c:pt idx="7">
                  <c:v>2000-2999元</c:v>
                </c:pt>
                <c:pt idx="8">
                  <c:v>3000-3999元</c:v>
                </c:pt>
              </c:strCache>
            </c:strRef>
          </c:cat>
          <c:val>
            <c:numRef>
              <c:f>课程年龄交叉!$B$80:$B$88</c:f>
              <c:numCache>
                <c:formatCode>###0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  <c:pt idx="6">
                  <c:v>54</c:v>
                </c:pt>
                <c:pt idx="7">
                  <c:v>61</c:v>
                </c:pt>
                <c:pt idx="8">
                  <c:v>63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101305728"/>
        <c:axId val="101304192"/>
      </c:barChart>
      <c:catAx>
        <c:axId val="101292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101302656"/>
        <c:crosses val="autoZero"/>
        <c:auto val="1"/>
        <c:lblAlgn val="ctr"/>
        <c:lblOffset val="100"/>
        <c:tickMarkSkip val="1"/>
        <c:noMultiLvlLbl val="0"/>
      </c:catAx>
      <c:valAx>
        <c:axId val="101302656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101292672"/>
        <c:crosses val="autoZero"/>
        <c:crossBetween val="between"/>
      </c:valAx>
      <c:valAx>
        <c:axId val="101304192"/>
        <c:scaling>
          <c:orientation val="minMax"/>
        </c:scaling>
        <c:delete val="0"/>
        <c:axPos val="t"/>
        <c:numFmt formatCode="###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101305728"/>
        <c:crosses val="max"/>
        <c:crossBetween val="between"/>
      </c:valAx>
      <c:catAx>
        <c:axId val="10130572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1304192"/>
        <c:crosses val="autoZero"/>
        <c:auto val="1"/>
        <c:lblAlgn val="ctr"/>
        <c:lblOffset val="100"/>
        <c:tickMarkSkip val="1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Sheet6!$C$686</c:f>
              <c:strCache>
                <c:ptCount val="1"/>
                <c:pt idx="0">
                  <c:v>GRE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multiLvlStrRef>
              <c:f>Sheet6!$A$687:$B$691</c:f>
              <c:multiLvlStrCache>
                <c:ptCount val="5"/>
                <c:lvl>
                  <c:pt idx="0">
                    <c:v>7-12岁</c:v>
                  </c:pt>
                  <c:pt idx="1">
                    <c:v>13-15岁</c:v>
                  </c:pt>
                  <c:pt idx="2">
                    <c:v>16-18岁</c:v>
                  </c:pt>
                  <c:pt idx="3">
                    <c:v>19-22岁</c:v>
                  </c:pt>
                  <c:pt idx="4">
                    <c:v>23岁及以上</c:v>
                  </c:pt>
                </c:lvl>
                <c:lvl>
                  <c:pt idx="0">
                    <c:v>年龄段</c:v>
                  </c:pt>
                </c:lvl>
              </c:multiLvlStrCache>
            </c:multiLvlStrRef>
          </c:cat>
          <c:val>
            <c:numRef>
              <c:f>Sheet6!$C$687:$C$691</c:f>
              <c:numCache>
                <c:formatCode>###0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29</c:v>
                </c:pt>
                <c:pt idx="4">
                  <c:v>29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348096"/>
        <c:axId val="101349632"/>
      </c:barChart>
      <c:barChart>
        <c:barDir val="col"/>
        <c:grouping val="clustered"/>
        <c:varyColors val="0"/>
        <c:ser>
          <c:idx val="1"/>
          <c:order val="1"/>
          <c:tx>
            <c:strRef>
              <c:f>Sheet6!$D$686</c:f>
              <c:strCache>
                <c:ptCount val="1"/>
                <c:pt idx="0">
                  <c:v/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Sheet6!$A$687:$B$691</c:f>
              <c:multiLvlStrCache>
                <c:ptCount val="5"/>
                <c:lvl>
                  <c:pt idx="0">
                    <c:v>7-12岁</c:v>
                  </c:pt>
                  <c:pt idx="1">
                    <c:v>13-15岁</c:v>
                  </c:pt>
                  <c:pt idx="2">
                    <c:v>16-18岁</c:v>
                  </c:pt>
                  <c:pt idx="3">
                    <c:v>19-22岁</c:v>
                  </c:pt>
                  <c:pt idx="4">
                    <c:v>23岁及以上</c:v>
                  </c:pt>
                </c:lvl>
                <c:lvl>
                  <c:pt idx="0">
                    <c:v>年龄段</c:v>
                  </c:pt>
                </c:lvl>
              </c:multiLvlStrCache>
            </c:multiLvlStrRef>
          </c:cat>
          <c:val>
            <c:numRef>
              <c:f>Sheet6!$D$687:$D$691</c:f>
              <c:numCache>
                <c:formatCode>###0.0%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352960"/>
        <c:axId val="101351424"/>
      </c:barChart>
      <c:catAx>
        <c:axId val="10134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101349632"/>
        <c:crosses val="autoZero"/>
        <c:auto val="1"/>
        <c:lblAlgn val="ctr"/>
        <c:lblOffset val="100"/>
        <c:tickMarkSkip val="1"/>
        <c:noMultiLvlLbl val="0"/>
      </c:catAx>
      <c:valAx>
        <c:axId val="101349632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101348096"/>
        <c:crosses val="autoZero"/>
        <c:crossBetween val="between"/>
      </c:valAx>
      <c:catAx>
        <c:axId val="101352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101351424"/>
        <c:crosses val="autoZero"/>
        <c:auto val="1"/>
        <c:lblAlgn val="ctr"/>
        <c:lblOffset val="100"/>
        <c:tickMarkSkip val="1"/>
        <c:noMultiLvlLbl val="0"/>
      </c:catAx>
      <c:valAx>
        <c:axId val="101351424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101352960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500" b="1">
          <a:latin typeface="微软雅黑" pitchFamily="34" charset="-122"/>
          <a:ea typeface="微软雅黑" pitchFamily="34" charset="-122"/>
        </a:defRPr>
      </a:pPr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446775530248"/>
          <c:y val="0.113998829136364"/>
          <c:w val="0.595408631772268"/>
          <c:h val="0.794607843137255"/>
        </c:manualLayout>
      </c:layout>
      <c:doughnutChart>
        <c:varyColors val="1"/>
        <c:ser>
          <c:idx val="0"/>
          <c:order val="0"/>
          <c:tx>
            <c:strRef>
              <c:f>[网报系统后台数据分析.xlsx]Sheet6!$N$32</c:f>
              <c:strCache>
                <c:ptCount val="1"/>
                <c:pt idx="0">
                  <c:v>GRE</c:v>
                </c:pt>
              </c:strCache>
            </c:strRef>
          </c:tx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olid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800" b="1">
                      <a:solidFill>
                        <a:srgbClr val="3399FF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[网报系统后台数据分析.xlsx]Sheet6!$O$24:$P$24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[网报系统后台数据分析.xlsx]Sheet6!$O$32:$P$32</c:f>
              <c:numCache>
                <c:formatCode>###0.0%</c:formatCode>
                <c:ptCount val="2"/>
                <c:pt idx="0">
                  <c:v>0.46524064171123</c:v>
                </c:pt>
                <c:pt idx="1">
                  <c:v>0.53475935828877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6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600"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legendEntry>
      <c:layout>
        <c:manualLayout>
          <c:xMode val="edge"/>
          <c:yMode val="edge"/>
          <c:x val="0.83969465648855"/>
          <c:y val="0.3870326173428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6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charset="0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785897630565"/>
          <c:y val="0.199649143121816"/>
          <c:w val="0.595408631772268"/>
          <c:h val="0.794607843137255"/>
        </c:manualLayout>
      </c:layout>
      <c:doughnutChart>
        <c:varyColors val="1"/>
        <c:ser>
          <c:idx val="0"/>
          <c:order val="0"/>
          <c:tx>
            <c:strRef>
              <c:f>Sheet6!$N$27</c:f>
              <c:strCache>
                <c:ptCount val="1"/>
                <c:pt idx="0">
                  <c:v>考研英语</c:v>
                </c:pt>
              </c:strCache>
            </c:strRef>
          </c:tx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olid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800" b="1">
                      <a:solidFill>
                        <a:srgbClr val="3399FF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Sheet6!$O$24:$P$24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Sheet6!$O$27:$P$27</c:f>
              <c:numCache>
                <c:formatCode>###0.0%</c:formatCode>
                <c:ptCount val="2"/>
                <c:pt idx="0">
                  <c:v>0.384422110552764</c:v>
                </c:pt>
                <c:pt idx="1">
                  <c:v>0.615577889447236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600" b="0">
              <a:solidFill>
                <a:schemeClr val="tx1"/>
              </a:solidFill>
              <a:latin typeface="微软雅黑" pitchFamily="34" charset="-122"/>
              <a:ea typeface="微软雅黑" pitchFamily="3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课程年龄交叉!$C$101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.114722222222222"/>
                  <c:y val="0.00346320346320346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>
                      <a:solidFill>
                        <a:srgbClr val="0070C0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125"/>
                  <c:y val="0.00670995670995671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>
                      <a:solidFill>
                        <a:srgbClr val="0070C0"/>
                      </a:solidFill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lang="zh-CN" altLang="en-US" sz="900" b="1" i="0" u="none" strike="noStrike" kern="1200" baseline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课程年龄交叉!$A$102:$A$110</c:f>
              <c:strCache>
                <c:ptCount val="9"/>
                <c:pt idx="0">
                  <c:v>6000-7999元</c:v>
                </c:pt>
                <c:pt idx="1">
                  <c:v>10000元或以上</c:v>
                </c:pt>
                <c:pt idx="2">
                  <c:v>5000-5999元</c:v>
                </c:pt>
                <c:pt idx="3">
                  <c:v>8000-9999元</c:v>
                </c:pt>
                <c:pt idx="4">
                  <c:v>1000-1999元</c:v>
                </c:pt>
                <c:pt idx="5">
                  <c:v>1000元以下</c:v>
                </c:pt>
                <c:pt idx="6">
                  <c:v>4000-4999元</c:v>
                </c:pt>
                <c:pt idx="7">
                  <c:v>2000-2999元</c:v>
                </c:pt>
                <c:pt idx="8">
                  <c:v>3000-3999元</c:v>
                </c:pt>
              </c:strCache>
            </c:strRef>
          </c:cat>
          <c:val>
            <c:numRef>
              <c:f>课程年龄交叉!$C$102:$C$110</c:f>
              <c:numCache>
                <c:formatCode>0.00%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0.012987012987013</c:v>
                </c:pt>
                <c:pt idx="3">
                  <c:v>0.012987012987013</c:v>
                </c:pt>
                <c:pt idx="4">
                  <c:v>0.051948051948052</c:v>
                </c:pt>
                <c:pt idx="5">
                  <c:v>0.142857142857143</c:v>
                </c:pt>
                <c:pt idx="6">
                  <c:v>0.149350649350649</c:v>
                </c:pt>
                <c:pt idx="7">
                  <c:v>0.292207792207792</c:v>
                </c:pt>
                <c:pt idx="8">
                  <c:v>0.337662337662338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90"/>
        <c:axId val="100834688"/>
        <c:axId val="100836480"/>
      </c:barChart>
      <c:barChart>
        <c:barDir val="bar"/>
        <c:grouping val="clustered"/>
        <c:varyColors val="0"/>
        <c:ser>
          <c:idx val="0"/>
          <c:order val="0"/>
          <c:tx>
            <c:strRef>
              <c:f>课程年龄交叉!$B$101</c:f>
              <c:strCache>
                <c:ptCount val="1"/>
                <c:pt idx="0">
                  <c:v>夏冬令营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课程年龄交叉!$A$102:$A$110</c:f>
              <c:strCache>
                <c:ptCount val="9"/>
                <c:pt idx="0">
                  <c:v>6000-7999元</c:v>
                </c:pt>
                <c:pt idx="1">
                  <c:v>10000元或以上</c:v>
                </c:pt>
                <c:pt idx="2">
                  <c:v>5000-5999元</c:v>
                </c:pt>
                <c:pt idx="3">
                  <c:v>8000-9999元</c:v>
                </c:pt>
                <c:pt idx="4">
                  <c:v>1000-1999元</c:v>
                </c:pt>
                <c:pt idx="5">
                  <c:v>1000元以下</c:v>
                </c:pt>
                <c:pt idx="6">
                  <c:v>4000-4999元</c:v>
                </c:pt>
                <c:pt idx="7">
                  <c:v>2000-2999元</c:v>
                </c:pt>
                <c:pt idx="8">
                  <c:v>3000-3999元</c:v>
                </c:pt>
              </c:strCache>
            </c:strRef>
          </c:cat>
          <c:val>
            <c:numRef>
              <c:f>课程年龄交叉!$B$102:$B$110</c:f>
              <c:numCache>
                <c:formatCode>###0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8</c:v>
                </c:pt>
                <c:pt idx="5">
                  <c:v>22</c:v>
                </c:pt>
                <c:pt idx="6">
                  <c:v>23</c:v>
                </c:pt>
                <c:pt idx="7">
                  <c:v>45</c:v>
                </c:pt>
                <c:pt idx="8">
                  <c:v>52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100843904"/>
        <c:axId val="100838016"/>
      </c:barChart>
      <c:catAx>
        <c:axId val="1008346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100836480"/>
        <c:crosses val="autoZero"/>
        <c:auto val="1"/>
        <c:lblAlgn val="ctr"/>
        <c:lblOffset val="100"/>
        <c:tickMarkSkip val="1"/>
        <c:noMultiLvlLbl val="0"/>
      </c:catAx>
      <c:valAx>
        <c:axId val="100836480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100834688"/>
        <c:crosses val="autoZero"/>
        <c:crossBetween val="between"/>
      </c:valAx>
      <c:valAx>
        <c:axId val="100838016"/>
        <c:scaling>
          <c:orientation val="minMax"/>
        </c:scaling>
        <c:delete val="0"/>
        <c:axPos val="t"/>
        <c:numFmt formatCode="###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100843904"/>
        <c:crosses val="max"/>
        <c:crossBetween val="between"/>
      </c:valAx>
      <c:catAx>
        <c:axId val="1008439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0838016"/>
        <c:crosses val="autoZero"/>
        <c:auto val="1"/>
        <c:lblAlgn val="ctr"/>
        <c:lblOffset val="100"/>
        <c:tickMarkSkip val="1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Sheet6!$C$661</c:f>
              <c:strCache>
                <c:ptCount val="1"/>
                <c:pt idx="0">
                  <c:v>夏冬令营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multiLvlStrRef>
              <c:f>Sheet6!$A$662:$B$666</c:f>
              <c:multiLvlStrCache>
                <c:ptCount val="5"/>
                <c:lvl>
                  <c:pt idx="0">
                    <c:v>7-12岁</c:v>
                  </c:pt>
                  <c:pt idx="1">
                    <c:v>13-15岁</c:v>
                  </c:pt>
                  <c:pt idx="2">
                    <c:v>16-18岁</c:v>
                  </c:pt>
                  <c:pt idx="3">
                    <c:v>19-22岁</c:v>
                  </c:pt>
                  <c:pt idx="4">
                    <c:v>23岁及以上</c:v>
                  </c:pt>
                </c:lvl>
                <c:lvl>
                  <c:pt idx="0">
                    <c:v>年龄段</c:v>
                  </c:pt>
                </c:lvl>
              </c:multiLvlStrCache>
            </c:multiLvlStrRef>
          </c:cat>
          <c:val>
            <c:numRef>
              <c:f>Sheet6!$C$662:$C$666</c:f>
              <c:numCache>
                <c:formatCode>###0</c:formatCode>
                <c:ptCount val="5"/>
                <c:pt idx="0">
                  <c:v>5</c:v>
                </c:pt>
                <c:pt idx="1">
                  <c:v>3</c:v>
                </c:pt>
                <c:pt idx="2">
                  <c:v>6</c:v>
                </c:pt>
                <c:pt idx="3">
                  <c:v>32</c:v>
                </c:pt>
                <c:pt idx="4">
                  <c:v>14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881920"/>
        <c:axId val="100883456"/>
      </c:barChart>
      <c:barChart>
        <c:barDir val="col"/>
        <c:grouping val="clustered"/>
        <c:varyColors val="0"/>
        <c:ser>
          <c:idx val="1"/>
          <c:order val="1"/>
          <c:tx>
            <c:strRef>
              <c:f>Sheet6!$D$661</c:f>
              <c:strCache>
                <c:ptCount val="1"/>
                <c:pt idx="0">
                  <c:v/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Sheet6!$A$662:$B$666</c:f>
              <c:multiLvlStrCache>
                <c:ptCount val="5"/>
                <c:lvl>
                  <c:pt idx="0">
                    <c:v>7-12岁</c:v>
                  </c:pt>
                  <c:pt idx="1">
                    <c:v>13-15岁</c:v>
                  </c:pt>
                  <c:pt idx="2">
                    <c:v>16-18岁</c:v>
                  </c:pt>
                  <c:pt idx="3">
                    <c:v>19-22岁</c:v>
                  </c:pt>
                  <c:pt idx="4">
                    <c:v>23岁及以上</c:v>
                  </c:pt>
                </c:lvl>
                <c:lvl>
                  <c:pt idx="0">
                    <c:v>年龄段</c:v>
                  </c:pt>
                </c:lvl>
              </c:multiLvlStrCache>
            </c:multiLvlStrRef>
          </c:cat>
          <c:val>
            <c:numRef>
              <c:f>Sheet6!$D$662:$D$666</c:f>
              <c:numCache>
                <c:formatCode>###0.0%</c:formatCode>
                <c:ptCount val="5"/>
                <c:pt idx="0">
                  <c:v>0.0833333333333333</c:v>
                </c:pt>
                <c:pt idx="1">
                  <c:v>0.05</c:v>
                </c:pt>
                <c:pt idx="2">
                  <c:v>0.1</c:v>
                </c:pt>
                <c:pt idx="3">
                  <c:v>0.533333333333333</c:v>
                </c:pt>
                <c:pt idx="4">
                  <c:v>0.233333333333333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894976"/>
        <c:axId val="100893440"/>
      </c:barChart>
      <c:catAx>
        <c:axId val="10088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100883456"/>
        <c:crosses val="autoZero"/>
        <c:auto val="1"/>
        <c:lblAlgn val="ctr"/>
        <c:lblOffset val="100"/>
        <c:tickMarkSkip val="1"/>
        <c:noMultiLvlLbl val="0"/>
      </c:catAx>
      <c:valAx>
        <c:axId val="100883456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100881920"/>
        <c:crosses val="autoZero"/>
        <c:crossBetween val="between"/>
      </c:valAx>
      <c:catAx>
        <c:axId val="100894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100893440"/>
        <c:crosses val="autoZero"/>
        <c:auto val="1"/>
        <c:lblAlgn val="ctr"/>
        <c:lblOffset val="100"/>
        <c:tickMarkSkip val="1"/>
        <c:noMultiLvlLbl val="0"/>
      </c:catAx>
      <c:valAx>
        <c:axId val="100893440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100894976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500" b="1">
          <a:latin typeface="微软雅黑" pitchFamily="34" charset="-122"/>
          <a:ea typeface="微软雅黑" pitchFamily="34" charset="-122"/>
        </a:defRPr>
      </a:pPr>
    </a:p>
  </c:txPr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786532409423"/>
          <c:y val="0.108934920634921"/>
          <c:w val="0.595408631772268"/>
          <c:h val="0.794607843137255"/>
        </c:manualLayout>
      </c:layout>
      <c:doughnutChart>
        <c:varyColors val="1"/>
        <c:ser>
          <c:idx val="0"/>
          <c:order val="0"/>
          <c:tx>
            <c:strRef>
              <c:f>Sheet6!$N$26</c:f>
              <c:strCache>
                <c:ptCount val="1"/>
                <c:pt idx="0">
                  <c:v>IELTS</c:v>
                </c:pt>
              </c:strCache>
            </c:strRef>
          </c:tx>
          <c:spPr>
            <a:solidFill>
              <a:srgbClr val="4F81BD"/>
            </a:solidFill>
            <a:effectLst/>
          </c:spPr>
          <c:dPt>
            <c:idx val="0"/>
            <c:bubble3D val="0"/>
            <c:spPr>
              <a:noFill/>
              <a:ln w="12700">
                <a:solidFill>
                  <a:schemeClr val="accent1"/>
                </a:solidFill>
                <a:prstDash val="sysDash"/>
              </a:ln>
              <a:effectLst/>
            </c:spPr>
          </c:dPt>
          <c:dPt>
            <c:idx val="1"/>
            <c:bubble3D val="0"/>
            <c:spPr>
              <a:solidFill>
                <a:srgbClr val="4F81BD"/>
              </a:solidFill>
              <a:ln w="12700">
                <a:solidFill>
                  <a:schemeClr val="accent1"/>
                </a:solidFill>
                <a:prstDash val="solid"/>
              </a:ln>
              <a:effectLst/>
            </c:spPr>
          </c:dPt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800" b="1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Sheet6!$O$24:$P$24</c:f>
              <c:strCache>
                <c:ptCount val="2"/>
                <c:pt idx="0">
                  <c:v>男</c:v>
                </c:pt>
                <c:pt idx="1">
                  <c:v>女</c:v>
                </c:pt>
              </c:strCache>
            </c:strRef>
          </c:cat>
          <c:val>
            <c:numRef>
              <c:f>Sheet6!$O$26:$P$26</c:f>
              <c:numCache>
                <c:formatCode>###0.0%</c:formatCode>
                <c:ptCount val="2"/>
                <c:pt idx="0">
                  <c:v>0.349875930521092</c:v>
                </c:pt>
                <c:pt idx="1">
                  <c:v>0.650124069478908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600" b="0">
              <a:solidFill>
                <a:schemeClr val="tx1"/>
              </a:solidFill>
              <a:latin typeface="微软雅黑" pitchFamily="34" charset="-122"/>
              <a:ea typeface="微软雅黑" pitchFamily="3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课程年龄交叉!$C$112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125"/>
                  <c:y val="-0.0101731601731602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10277777777778"/>
                  <c:y val="-0.00346320346320346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05972222222222"/>
                  <c:y val="0.00324675324675325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108194444444444"/>
                  <c:y val="0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940277777777778"/>
                      <c:h val="0.062987012987013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0.101666666666667"/>
                  <c:y val="0.00346320346320346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0793110236220473"/>
                  <c:y val="0"/>
                </c:manualLayout>
              </c:layout>
              <c:numFmt formatCode="General" sourceLinked="1"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lang="zh-CN" altLang="en-US" sz="900" b="1" i="0" u="none" strike="noStrike" kern="1200" baseline="0">
                      <a:solidFill>
                        <a:srgbClr val="0070C0"/>
                      </a:solidFill>
                      <a:latin typeface="微软雅黑" pitchFamily="34" charset="-122"/>
                      <a:ea typeface="微软雅黑" pitchFamily="34" charset="-122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General" sourceLinked="1"/>
            <c:txPr>
              <a:bodyPr rot="0" spcFirstLastPara="0" vertOverflow="ellipsis" horzOverflow="overflow" vert="horz" wrap="square" anchor="ctr" anchorCtr="1"/>
              <a:lstStyle/>
              <a:p>
                <a:pPr>
                  <a:defRPr lang="zh-CN" altLang="en-US" sz="900" b="1" i="0" u="none" strike="noStrike" kern="1200" baseline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c:spPr>
                </c15:leaderLines>
              </c:ext>
            </c:extLst>
          </c:dLbls>
          <c:cat>
            <c:strRef>
              <c:f>课程年龄交叉!$A$113:$A$121</c:f>
              <c:strCache>
                <c:ptCount val="9"/>
                <c:pt idx="0">
                  <c:v>8000-9999元</c:v>
                </c:pt>
                <c:pt idx="1">
                  <c:v>4000-4999元</c:v>
                </c:pt>
                <c:pt idx="2">
                  <c:v>5000-5999元</c:v>
                </c:pt>
                <c:pt idx="3">
                  <c:v>6000-7999元</c:v>
                </c:pt>
                <c:pt idx="4">
                  <c:v>10000元或以上</c:v>
                </c:pt>
                <c:pt idx="5">
                  <c:v>2000-2999元</c:v>
                </c:pt>
                <c:pt idx="6">
                  <c:v>3000-3999元</c:v>
                </c:pt>
                <c:pt idx="7">
                  <c:v>1000-1999元</c:v>
                </c:pt>
                <c:pt idx="8">
                  <c:v>1000元以下</c:v>
                </c:pt>
              </c:strCache>
            </c:strRef>
          </c:cat>
          <c:val>
            <c:numRef>
              <c:f>课程年龄交叉!$C$113:$C$121</c:f>
              <c:numCache>
                <c:formatCode>0.00%</c:formatCode>
                <c:ptCount val="9"/>
                <c:pt idx="0">
                  <c:v>0</c:v>
                </c:pt>
                <c:pt idx="1">
                  <c:v>0.00657894736842105</c:v>
                </c:pt>
                <c:pt idx="2">
                  <c:v>0.00657894736842105</c:v>
                </c:pt>
                <c:pt idx="3">
                  <c:v>0.00657894736842105</c:v>
                </c:pt>
                <c:pt idx="4">
                  <c:v>0.0131578947368421</c:v>
                </c:pt>
                <c:pt idx="5">
                  <c:v>0.0197368421052632</c:v>
                </c:pt>
                <c:pt idx="6">
                  <c:v>0.0460526315789474</c:v>
                </c:pt>
                <c:pt idx="7">
                  <c:v>0.223684210526316</c:v>
                </c:pt>
                <c:pt idx="8">
                  <c:v>0.677631578947368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90"/>
        <c:axId val="101777408"/>
        <c:axId val="101778944"/>
      </c:barChart>
      <c:barChart>
        <c:barDir val="bar"/>
        <c:grouping val="clustered"/>
        <c:varyColors val="0"/>
        <c:ser>
          <c:idx val="0"/>
          <c:order val="0"/>
          <c:tx>
            <c:strRef>
              <c:f>课程年龄交叉!$B$112</c:f>
              <c:strCache>
                <c:ptCount val="1"/>
                <c:pt idx="0">
                  <c:v>四级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课程年龄交叉!$A$113:$A$121</c:f>
              <c:strCache>
                <c:ptCount val="9"/>
                <c:pt idx="0">
                  <c:v>8000-9999元</c:v>
                </c:pt>
                <c:pt idx="1">
                  <c:v>4000-4999元</c:v>
                </c:pt>
                <c:pt idx="2">
                  <c:v>5000-5999元</c:v>
                </c:pt>
                <c:pt idx="3">
                  <c:v>6000-7999元</c:v>
                </c:pt>
                <c:pt idx="4">
                  <c:v>10000元或以上</c:v>
                </c:pt>
                <c:pt idx="5">
                  <c:v>2000-2999元</c:v>
                </c:pt>
                <c:pt idx="6">
                  <c:v>3000-3999元</c:v>
                </c:pt>
                <c:pt idx="7">
                  <c:v>1000-1999元</c:v>
                </c:pt>
                <c:pt idx="8">
                  <c:v>1000元以下</c:v>
                </c:pt>
              </c:strCache>
            </c:strRef>
          </c:cat>
          <c:val>
            <c:numRef>
              <c:f>课程年龄交叉!$B$113:$B$121</c:f>
              <c:numCache>
                <c:formatCode>###0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34</c:v>
                </c:pt>
                <c:pt idx="8">
                  <c:v>103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101782272"/>
        <c:axId val="101780480"/>
      </c:barChart>
      <c:catAx>
        <c:axId val="1017774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101778944"/>
        <c:crosses val="autoZero"/>
        <c:auto val="1"/>
        <c:lblAlgn val="ctr"/>
        <c:lblOffset val="100"/>
        <c:tickMarkSkip val="1"/>
        <c:noMultiLvlLbl val="0"/>
      </c:catAx>
      <c:valAx>
        <c:axId val="101778944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101777408"/>
        <c:crosses val="autoZero"/>
        <c:crossBetween val="between"/>
      </c:valAx>
      <c:valAx>
        <c:axId val="101780480"/>
        <c:scaling>
          <c:orientation val="minMax"/>
        </c:scaling>
        <c:delete val="0"/>
        <c:axPos val="t"/>
        <c:numFmt formatCode="###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101782272"/>
        <c:crosses val="max"/>
        <c:crossBetween val="between"/>
      </c:valAx>
      <c:catAx>
        <c:axId val="1017822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1780480"/>
        <c:crosses val="autoZero"/>
        <c:auto val="1"/>
        <c:lblAlgn val="ctr"/>
        <c:lblOffset val="100"/>
        <c:tickMarkSkip val="1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Sheet6!$C$695</c:f>
              <c:strCache>
                <c:ptCount val="1"/>
                <c:pt idx="0">
                  <c:v>四级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multiLvlStrRef>
              <c:f>Sheet6!$A$696:$B$700</c:f>
              <c:multiLvlStrCache>
                <c:ptCount val="5"/>
                <c:lvl>
                  <c:pt idx="0">
                    <c:v>7-12岁</c:v>
                  </c:pt>
                  <c:pt idx="1">
                    <c:v>13-15岁</c:v>
                  </c:pt>
                  <c:pt idx="2">
                    <c:v>16-18岁</c:v>
                  </c:pt>
                  <c:pt idx="3">
                    <c:v>19-22岁</c:v>
                  </c:pt>
                  <c:pt idx="4">
                    <c:v>23岁及以上</c:v>
                  </c:pt>
                </c:lvl>
                <c:lvl>
                  <c:pt idx="0">
                    <c:v>年龄段</c:v>
                  </c:pt>
                </c:lvl>
              </c:multiLvlStrCache>
            </c:multiLvlStrRef>
          </c:cat>
          <c:val>
            <c:numRef>
              <c:f>Sheet6!$C$696:$C$700</c:f>
              <c:numCache>
                <c:formatCode>###0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41</c:v>
                </c:pt>
                <c:pt idx="4">
                  <c:v>12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832576"/>
        <c:axId val="101834112"/>
      </c:barChart>
      <c:barChart>
        <c:barDir val="col"/>
        <c:grouping val="clustered"/>
        <c:varyColors val="0"/>
        <c:ser>
          <c:idx val="1"/>
          <c:order val="1"/>
          <c:tx>
            <c:strRef>
              <c:f>Sheet6!$D$695</c:f>
              <c:strCache>
                <c:ptCount val="1"/>
                <c:pt idx="0">
                  <c:v/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multiLvlStrRef>
              <c:f>Sheet6!$A$696:$B$700</c:f>
              <c:multiLvlStrCache>
                <c:ptCount val="5"/>
                <c:lvl>
                  <c:pt idx="0">
                    <c:v>7-12岁</c:v>
                  </c:pt>
                  <c:pt idx="1">
                    <c:v>13-15岁</c:v>
                  </c:pt>
                  <c:pt idx="2">
                    <c:v>16-18岁</c:v>
                  </c:pt>
                  <c:pt idx="3">
                    <c:v>19-22岁</c:v>
                  </c:pt>
                  <c:pt idx="4">
                    <c:v>23岁及以上</c:v>
                  </c:pt>
                </c:lvl>
                <c:lvl>
                  <c:pt idx="0">
                    <c:v>年龄段</c:v>
                  </c:pt>
                </c:lvl>
              </c:multiLvlStrCache>
            </c:multiLvlStrRef>
          </c:cat>
          <c:val>
            <c:numRef>
              <c:f>Sheet6!$D$696:$D$700</c:f>
              <c:numCache>
                <c:formatCode>###0.0%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0.0535714285714286</c:v>
                </c:pt>
                <c:pt idx="3">
                  <c:v>0.732142857142857</c:v>
                </c:pt>
                <c:pt idx="4">
                  <c:v>0.214285714285714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837440"/>
        <c:axId val="101835904"/>
      </c:barChart>
      <c:catAx>
        <c:axId val="10183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101834112"/>
        <c:crosses val="autoZero"/>
        <c:auto val="1"/>
        <c:lblAlgn val="ctr"/>
        <c:lblOffset val="100"/>
        <c:tickMarkSkip val="1"/>
        <c:noMultiLvlLbl val="0"/>
      </c:catAx>
      <c:valAx>
        <c:axId val="101834112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101832576"/>
        <c:crosses val="autoZero"/>
        <c:crossBetween val="between"/>
      </c:valAx>
      <c:catAx>
        <c:axId val="101837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500" b="1">
                <a:solidFill>
                  <a:schemeClr val="tx1"/>
                </a:solidFill>
              </a:defRPr>
            </a:pPr>
          </a:p>
        </c:txPr>
        <c:crossAx val="101835904"/>
        <c:crosses val="autoZero"/>
        <c:auto val="1"/>
        <c:lblAlgn val="ctr"/>
        <c:lblOffset val="100"/>
        <c:tickMarkSkip val="1"/>
        <c:noMultiLvlLbl val="0"/>
      </c:catAx>
      <c:valAx>
        <c:axId val="101835904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  <c:crossAx val="101837440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600" b="0">
                <a:solidFill>
                  <a:schemeClr val="tx1"/>
                </a:solidFill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500" b="1">
          <a:latin typeface="微软雅黑" pitchFamily="34" charset="-122"/>
          <a:ea typeface="微软雅黑" pitchFamily="34" charset="-122"/>
        </a:defRPr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Sheet6!$L$145</c:f>
              <c:strCache>
                <c:ptCount val="1"/>
                <c:pt idx="0">
                  <c:v>7-12岁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Sheet6!$K$146:$K$154</c:f>
              <c:strCache>
                <c:ptCount val="9"/>
                <c:pt idx="0">
                  <c:v>TOEFL</c:v>
                </c:pt>
                <c:pt idx="1">
                  <c:v>IELTS</c:v>
                </c:pt>
                <c:pt idx="2">
                  <c:v>高考</c:v>
                </c:pt>
                <c:pt idx="3">
                  <c:v>考研英语</c:v>
                </c:pt>
                <c:pt idx="4">
                  <c:v>高中</c:v>
                </c:pt>
                <c:pt idx="5">
                  <c:v>考研政治</c:v>
                </c:pt>
                <c:pt idx="6">
                  <c:v>初中</c:v>
                </c:pt>
                <c:pt idx="7">
                  <c:v>中考</c:v>
                </c:pt>
                <c:pt idx="8">
                  <c:v>夏冬令营</c:v>
                </c:pt>
              </c:strCache>
            </c:strRef>
          </c:cat>
          <c:val>
            <c:numRef>
              <c:f>Sheet6!$L$146:$L$154</c:f>
              <c:numCache>
                <c:formatCode>###0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Sheet6!$M$145</c:f>
              <c:strCache>
                <c:ptCount val="1"/>
                <c:pt idx="0">
                  <c:v>13-15岁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Sheet6!$K$146:$K$154</c:f>
              <c:strCache>
                <c:ptCount val="9"/>
                <c:pt idx="0">
                  <c:v>TOEFL</c:v>
                </c:pt>
                <c:pt idx="1">
                  <c:v>IELTS</c:v>
                </c:pt>
                <c:pt idx="2">
                  <c:v>高考</c:v>
                </c:pt>
                <c:pt idx="3">
                  <c:v>考研英语</c:v>
                </c:pt>
                <c:pt idx="4">
                  <c:v>高中</c:v>
                </c:pt>
                <c:pt idx="5">
                  <c:v>考研政治</c:v>
                </c:pt>
                <c:pt idx="6">
                  <c:v>初中</c:v>
                </c:pt>
                <c:pt idx="7">
                  <c:v>中考</c:v>
                </c:pt>
                <c:pt idx="8">
                  <c:v>夏冬令营</c:v>
                </c:pt>
              </c:strCache>
            </c:strRef>
          </c:cat>
          <c:val>
            <c:numRef>
              <c:f>Sheet6!$M$146:$M$154</c:f>
              <c:numCache>
                <c:formatCode>###0</c:formatCode>
                <c:ptCount val="9"/>
                <c:pt idx="0">
                  <c:v>12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15</c:v>
                </c:pt>
                <c:pt idx="5">
                  <c:v>0</c:v>
                </c:pt>
                <c:pt idx="6">
                  <c:v>59</c:v>
                </c:pt>
                <c:pt idx="7">
                  <c:v>33</c:v>
                </c:pt>
                <c:pt idx="8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Sheet6!$N$145</c:f>
              <c:strCache>
                <c:ptCount val="1"/>
                <c:pt idx="0">
                  <c:v>16-18岁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Sheet6!$K$146:$K$154</c:f>
              <c:strCache>
                <c:ptCount val="9"/>
                <c:pt idx="0">
                  <c:v>TOEFL</c:v>
                </c:pt>
                <c:pt idx="1">
                  <c:v>IELTS</c:v>
                </c:pt>
                <c:pt idx="2">
                  <c:v>高考</c:v>
                </c:pt>
                <c:pt idx="3">
                  <c:v>考研英语</c:v>
                </c:pt>
                <c:pt idx="4">
                  <c:v>高中</c:v>
                </c:pt>
                <c:pt idx="5">
                  <c:v>考研政治</c:v>
                </c:pt>
                <c:pt idx="6">
                  <c:v>初中</c:v>
                </c:pt>
                <c:pt idx="7">
                  <c:v>中考</c:v>
                </c:pt>
                <c:pt idx="8">
                  <c:v>夏冬令营</c:v>
                </c:pt>
              </c:strCache>
            </c:strRef>
          </c:cat>
          <c:val>
            <c:numRef>
              <c:f>Sheet6!$N$146:$N$154</c:f>
              <c:numCache>
                <c:formatCode>###0</c:formatCode>
                <c:ptCount val="9"/>
                <c:pt idx="0">
                  <c:v>44</c:v>
                </c:pt>
                <c:pt idx="1">
                  <c:v>12</c:v>
                </c:pt>
                <c:pt idx="2">
                  <c:v>109</c:v>
                </c:pt>
                <c:pt idx="3">
                  <c:v>0</c:v>
                </c:pt>
                <c:pt idx="4">
                  <c:v>73</c:v>
                </c:pt>
                <c:pt idx="5">
                  <c:v>0</c:v>
                </c:pt>
                <c:pt idx="6">
                  <c:v>10</c:v>
                </c:pt>
                <c:pt idx="7">
                  <c:v>35</c:v>
                </c:pt>
                <c:pt idx="8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Sheet6!$O$145</c:f>
              <c:strCache>
                <c:ptCount val="1"/>
                <c:pt idx="0">
                  <c:v>19-22岁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Sheet6!$K$146:$K$154</c:f>
              <c:strCache>
                <c:ptCount val="9"/>
                <c:pt idx="0">
                  <c:v>TOEFL</c:v>
                </c:pt>
                <c:pt idx="1">
                  <c:v>IELTS</c:v>
                </c:pt>
                <c:pt idx="2">
                  <c:v>高考</c:v>
                </c:pt>
                <c:pt idx="3">
                  <c:v>考研英语</c:v>
                </c:pt>
                <c:pt idx="4">
                  <c:v>高中</c:v>
                </c:pt>
                <c:pt idx="5">
                  <c:v>考研政治</c:v>
                </c:pt>
                <c:pt idx="6">
                  <c:v>初中</c:v>
                </c:pt>
                <c:pt idx="7">
                  <c:v>中考</c:v>
                </c:pt>
                <c:pt idx="8">
                  <c:v>夏冬令营</c:v>
                </c:pt>
              </c:strCache>
            </c:strRef>
          </c:cat>
          <c:val>
            <c:numRef>
              <c:f>Sheet6!$O$146:$O$154</c:f>
              <c:numCache>
                <c:formatCode>###0</c:formatCode>
                <c:ptCount val="9"/>
                <c:pt idx="0">
                  <c:v>138</c:v>
                </c:pt>
                <c:pt idx="1">
                  <c:v>90</c:v>
                </c:pt>
                <c:pt idx="2">
                  <c:v>57</c:v>
                </c:pt>
                <c:pt idx="3">
                  <c:v>68</c:v>
                </c:pt>
                <c:pt idx="4">
                  <c:v>9</c:v>
                </c:pt>
                <c:pt idx="5">
                  <c:v>46</c:v>
                </c:pt>
                <c:pt idx="6">
                  <c:v>3</c:v>
                </c:pt>
                <c:pt idx="7">
                  <c:v>5</c:v>
                </c:pt>
                <c:pt idx="8">
                  <c:v>32</c:v>
                </c:pt>
              </c:numCache>
            </c:numRef>
          </c:val>
        </c:ser>
        <c:ser>
          <c:idx val="4"/>
          <c:order val="4"/>
          <c:tx>
            <c:strRef>
              <c:f>Sheet6!$P$145</c:f>
              <c:strCache>
                <c:ptCount val="1"/>
                <c:pt idx="0">
                  <c:v>23岁及以上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Sheet6!$K$146:$K$154</c:f>
              <c:strCache>
                <c:ptCount val="9"/>
                <c:pt idx="0">
                  <c:v>TOEFL</c:v>
                </c:pt>
                <c:pt idx="1">
                  <c:v>IELTS</c:v>
                </c:pt>
                <c:pt idx="2">
                  <c:v>高考</c:v>
                </c:pt>
                <c:pt idx="3">
                  <c:v>考研英语</c:v>
                </c:pt>
                <c:pt idx="4">
                  <c:v>高中</c:v>
                </c:pt>
                <c:pt idx="5">
                  <c:v>考研政治</c:v>
                </c:pt>
                <c:pt idx="6">
                  <c:v>初中</c:v>
                </c:pt>
                <c:pt idx="7">
                  <c:v>中考</c:v>
                </c:pt>
                <c:pt idx="8">
                  <c:v>夏冬令营</c:v>
                </c:pt>
              </c:strCache>
            </c:strRef>
          </c:cat>
          <c:val>
            <c:numRef>
              <c:f>Sheet6!$P$146:$P$154</c:f>
              <c:numCache>
                <c:formatCode>###0</c:formatCode>
                <c:ptCount val="9"/>
                <c:pt idx="0">
                  <c:v>68</c:v>
                </c:pt>
                <c:pt idx="1">
                  <c:v>75</c:v>
                </c:pt>
                <c:pt idx="2">
                  <c:v>9</c:v>
                </c:pt>
                <c:pt idx="3">
                  <c:v>73</c:v>
                </c:pt>
                <c:pt idx="4">
                  <c:v>8</c:v>
                </c:pt>
                <c:pt idx="5">
                  <c:v>59</c:v>
                </c:pt>
                <c:pt idx="6">
                  <c:v>7</c:v>
                </c:pt>
                <c:pt idx="7">
                  <c:v>0</c:v>
                </c:pt>
                <c:pt idx="8">
                  <c:v>14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794304"/>
        <c:axId val="99808384"/>
      </c:barChart>
      <c:catAx>
        <c:axId val="99794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9808384"/>
        <c:crosses val="autoZero"/>
        <c:auto val="1"/>
        <c:lblAlgn val="ctr"/>
        <c:lblOffset val="100"/>
        <c:tickMarkSkip val="1"/>
        <c:noMultiLvlLbl val="0"/>
      </c:catAx>
      <c:valAx>
        <c:axId val="99808384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979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800" b="0"/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800" b="0"/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800" b="0"/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sz="800" b="0"/>
            </a:pPr>
          </a:p>
        </c:txPr>
      </c:legendEntry>
      <c:legendEntry>
        <c:idx val="4"/>
        <c:txPr>
          <a:bodyPr rot="0" spcFirstLastPara="0" vertOverflow="ellipsis" horzOverflow="overflow" vert="horz" wrap="square" anchor="ctr" anchorCtr="1"/>
          <a:lstStyle/>
          <a:p>
            <a:pPr>
              <a:defRPr sz="800" b="0"/>
            </a:pPr>
          </a:p>
        </c:txPr>
      </c:legendEntry>
      <c:layout>
        <c:manualLayout>
          <c:xMode val="edge"/>
          <c:yMode val="edge"/>
          <c:x val="0.794451591435406"/>
          <c:y val="0.133299431321085"/>
          <c:w val="0.186456911636045"/>
          <c:h val="0.57599336541265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800" b="0">
              <a:solidFill>
                <a:schemeClr val="tx1"/>
              </a:solidFill>
              <a:latin typeface="微软雅黑" pitchFamily="34" charset="-122"/>
              <a:ea typeface="微软雅黑" pitchFamily="3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Sheet5!$B$114</c:f>
              <c:strCache>
                <c:ptCount val="1"/>
                <c:pt idx="0">
                  <c:v>1000元以下</c:v>
                </c:pt>
              </c:strCache>
            </c:strRef>
          </c:tx>
          <c:spPr>
            <a:solidFill>
              <a:schemeClr val="accent1">
                <a:shade val="76667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Sheet5!$A$115:$A$125</c:f>
              <c:strCache>
                <c:ptCount val="11"/>
                <c:pt idx="0">
                  <c:v>TOEFL</c:v>
                </c:pt>
                <c:pt idx="1">
                  <c:v>IELTS</c:v>
                </c:pt>
                <c:pt idx="2">
                  <c:v>考研英语</c:v>
                </c:pt>
                <c:pt idx="3">
                  <c:v>高考</c:v>
                </c:pt>
                <c:pt idx="4">
                  <c:v>高中</c:v>
                </c:pt>
                <c:pt idx="5">
                  <c:v>考研政治</c:v>
                </c:pt>
                <c:pt idx="6">
                  <c:v>初中</c:v>
                </c:pt>
                <c:pt idx="7">
                  <c:v>GRE</c:v>
                </c:pt>
                <c:pt idx="8">
                  <c:v>中考</c:v>
                </c:pt>
                <c:pt idx="9">
                  <c:v>夏冬令营</c:v>
                </c:pt>
                <c:pt idx="10">
                  <c:v>四级</c:v>
                </c:pt>
              </c:strCache>
            </c:strRef>
          </c:cat>
          <c:val>
            <c:numRef>
              <c:f>Sheet5!$B$115:$B$125</c:f>
              <c:numCache>
                <c:formatCode>###0</c:formatCode>
                <c:ptCount val="11"/>
                <c:pt idx="0">
                  <c:v>100</c:v>
                </c:pt>
                <c:pt idx="1">
                  <c:v>33</c:v>
                </c:pt>
                <c:pt idx="2">
                  <c:v>319</c:v>
                </c:pt>
                <c:pt idx="3">
                  <c:v>10</c:v>
                </c:pt>
                <c:pt idx="4">
                  <c:v>37</c:v>
                </c:pt>
                <c:pt idx="5">
                  <c:v>228</c:v>
                </c:pt>
                <c:pt idx="6">
                  <c:v>5</c:v>
                </c:pt>
                <c:pt idx="7">
                  <c:v>54</c:v>
                </c:pt>
                <c:pt idx="8">
                  <c:v>0</c:v>
                </c:pt>
                <c:pt idx="9">
                  <c:v>22</c:v>
                </c:pt>
                <c:pt idx="10">
                  <c:v>103</c:v>
                </c:pt>
              </c:numCache>
            </c:numRef>
          </c:val>
        </c:ser>
        <c:ser>
          <c:idx val="1"/>
          <c:order val="1"/>
          <c:tx>
            <c:strRef>
              <c:f>Sheet5!$C$114</c:f>
              <c:strCache>
                <c:ptCount val="1"/>
                <c:pt idx="0">
                  <c:v>1000-1999元</c:v>
                </c:pt>
              </c:strCache>
            </c:strRef>
          </c:tx>
          <c:spPr>
            <a:solidFill>
              <a:schemeClr val="accent2">
                <a:shade val="76667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Sheet5!$A$115:$A$125</c:f>
              <c:strCache>
                <c:ptCount val="11"/>
                <c:pt idx="0">
                  <c:v>TOEFL</c:v>
                </c:pt>
                <c:pt idx="1">
                  <c:v>IELTS</c:v>
                </c:pt>
                <c:pt idx="2">
                  <c:v>考研英语</c:v>
                </c:pt>
                <c:pt idx="3">
                  <c:v>高考</c:v>
                </c:pt>
                <c:pt idx="4">
                  <c:v>高中</c:v>
                </c:pt>
                <c:pt idx="5">
                  <c:v>考研政治</c:v>
                </c:pt>
                <c:pt idx="6">
                  <c:v>初中</c:v>
                </c:pt>
                <c:pt idx="7">
                  <c:v>GRE</c:v>
                </c:pt>
                <c:pt idx="8">
                  <c:v>中考</c:v>
                </c:pt>
                <c:pt idx="9">
                  <c:v>夏冬令营</c:v>
                </c:pt>
                <c:pt idx="10">
                  <c:v>四级</c:v>
                </c:pt>
              </c:strCache>
            </c:strRef>
          </c:cat>
          <c:val>
            <c:numRef>
              <c:f>Sheet5!$C$115:$C$125</c:f>
              <c:numCache>
                <c:formatCode>###0</c:formatCode>
                <c:ptCount val="11"/>
                <c:pt idx="0">
                  <c:v>16</c:v>
                </c:pt>
                <c:pt idx="1">
                  <c:v>110</c:v>
                </c:pt>
                <c:pt idx="2">
                  <c:v>40</c:v>
                </c:pt>
                <c:pt idx="3">
                  <c:v>129</c:v>
                </c:pt>
                <c:pt idx="4">
                  <c:v>80</c:v>
                </c:pt>
                <c:pt idx="5">
                  <c:v>0</c:v>
                </c:pt>
                <c:pt idx="6">
                  <c:v>89</c:v>
                </c:pt>
                <c:pt idx="7">
                  <c:v>0</c:v>
                </c:pt>
                <c:pt idx="8">
                  <c:v>48</c:v>
                </c:pt>
                <c:pt idx="9">
                  <c:v>8</c:v>
                </c:pt>
                <c:pt idx="10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Sheet5!$D$114</c:f>
              <c:strCache>
                <c:ptCount val="1"/>
                <c:pt idx="0">
                  <c:v>2000-2999元</c:v>
                </c:pt>
              </c:strCache>
            </c:strRef>
          </c:tx>
          <c:spPr>
            <a:solidFill>
              <a:schemeClr val="accent3">
                <a:shade val="76667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Sheet5!$A$115:$A$125</c:f>
              <c:strCache>
                <c:ptCount val="11"/>
                <c:pt idx="0">
                  <c:v>TOEFL</c:v>
                </c:pt>
                <c:pt idx="1">
                  <c:v>IELTS</c:v>
                </c:pt>
                <c:pt idx="2">
                  <c:v>考研英语</c:v>
                </c:pt>
                <c:pt idx="3">
                  <c:v>高考</c:v>
                </c:pt>
                <c:pt idx="4">
                  <c:v>高中</c:v>
                </c:pt>
                <c:pt idx="5">
                  <c:v>考研政治</c:v>
                </c:pt>
                <c:pt idx="6">
                  <c:v>初中</c:v>
                </c:pt>
                <c:pt idx="7">
                  <c:v>GRE</c:v>
                </c:pt>
                <c:pt idx="8">
                  <c:v>中考</c:v>
                </c:pt>
                <c:pt idx="9">
                  <c:v>夏冬令营</c:v>
                </c:pt>
                <c:pt idx="10">
                  <c:v>四级</c:v>
                </c:pt>
              </c:strCache>
            </c:strRef>
          </c:cat>
          <c:val>
            <c:numRef>
              <c:f>Sheet5!$D$115:$D$125</c:f>
              <c:numCache>
                <c:formatCode>###0</c:formatCode>
                <c:ptCount val="11"/>
                <c:pt idx="0">
                  <c:v>85</c:v>
                </c:pt>
                <c:pt idx="1">
                  <c:v>39</c:v>
                </c:pt>
                <c:pt idx="2">
                  <c:v>24</c:v>
                </c:pt>
                <c:pt idx="3">
                  <c:v>59</c:v>
                </c:pt>
                <c:pt idx="4">
                  <c:v>30</c:v>
                </c:pt>
                <c:pt idx="5">
                  <c:v>9</c:v>
                </c:pt>
                <c:pt idx="6">
                  <c:v>20</c:v>
                </c:pt>
                <c:pt idx="7">
                  <c:v>61</c:v>
                </c:pt>
                <c:pt idx="8">
                  <c:v>47</c:v>
                </c:pt>
                <c:pt idx="9">
                  <c:v>45</c:v>
                </c:pt>
                <c:pt idx="1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Sheet5!$E$114</c:f>
              <c:strCache>
                <c:ptCount val="1"/>
                <c:pt idx="0">
                  <c:v>3000-3999元</c:v>
                </c:pt>
              </c:strCache>
            </c:strRef>
          </c:tx>
          <c:spPr>
            <a:solidFill>
              <a:schemeClr val="accent4">
                <a:shade val="76667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Sheet5!$A$115:$A$125</c:f>
              <c:strCache>
                <c:ptCount val="11"/>
                <c:pt idx="0">
                  <c:v>TOEFL</c:v>
                </c:pt>
                <c:pt idx="1">
                  <c:v>IELTS</c:v>
                </c:pt>
                <c:pt idx="2">
                  <c:v>考研英语</c:v>
                </c:pt>
                <c:pt idx="3">
                  <c:v>高考</c:v>
                </c:pt>
                <c:pt idx="4">
                  <c:v>高中</c:v>
                </c:pt>
                <c:pt idx="5">
                  <c:v>考研政治</c:v>
                </c:pt>
                <c:pt idx="6">
                  <c:v>初中</c:v>
                </c:pt>
                <c:pt idx="7">
                  <c:v>GRE</c:v>
                </c:pt>
                <c:pt idx="8">
                  <c:v>中考</c:v>
                </c:pt>
                <c:pt idx="9">
                  <c:v>夏冬令营</c:v>
                </c:pt>
                <c:pt idx="10">
                  <c:v>四级</c:v>
                </c:pt>
              </c:strCache>
            </c:strRef>
          </c:cat>
          <c:val>
            <c:numRef>
              <c:f>Sheet5!$E$115:$E$125</c:f>
              <c:numCache>
                <c:formatCode>###0</c:formatCode>
                <c:ptCount val="11"/>
                <c:pt idx="0">
                  <c:v>272</c:v>
                </c:pt>
                <c:pt idx="1">
                  <c:v>73</c:v>
                </c:pt>
                <c:pt idx="2">
                  <c:v>7</c:v>
                </c:pt>
                <c:pt idx="3">
                  <c:v>136</c:v>
                </c:pt>
                <c:pt idx="4">
                  <c:v>105</c:v>
                </c:pt>
                <c:pt idx="5">
                  <c:v>4</c:v>
                </c:pt>
                <c:pt idx="6">
                  <c:v>93</c:v>
                </c:pt>
                <c:pt idx="7">
                  <c:v>63</c:v>
                </c:pt>
                <c:pt idx="8">
                  <c:v>81</c:v>
                </c:pt>
                <c:pt idx="9">
                  <c:v>52</c:v>
                </c:pt>
                <c:pt idx="10">
                  <c:v>7</c:v>
                </c:pt>
              </c:numCache>
            </c:numRef>
          </c:val>
        </c:ser>
        <c:ser>
          <c:idx val="4"/>
          <c:order val="4"/>
          <c:tx>
            <c:strRef>
              <c:f>Sheet5!$F$114</c:f>
              <c:strCache>
                <c:ptCount val="1"/>
                <c:pt idx="0">
                  <c:v>4000-4999元</c:v>
                </c:pt>
              </c:strCache>
            </c:strRef>
          </c:tx>
          <c:spPr>
            <a:solidFill>
              <a:schemeClr val="accent5">
                <a:shade val="76667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Sheet5!$A$115:$A$125</c:f>
              <c:strCache>
                <c:ptCount val="11"/>
                <c:pt idx="0">
                  <c:v>TOEFL</c:v>
                </c:pt>
                <c:pt idx="1">
                  <c:v>IELTS</c:v>
                </c:pt>
                <c:pt idx="2">
                  <c:v>考研英语</c:v>
                </c:pt>
                <c:pt idx="3">
                  <c:v>高考</c:v>
                </c:pt>
                <c:pt idx="4">
                  <c:v>高中</c:v>
                </c:pt>
                <c:pt idx="5">
                  <c:v>考研政治</c:v>
                </c:pt>
                <c:pt idx="6">
                  <c:v>初中</c:v>
                </c:pt>
                <c:pt idx="7">
                  <c:v>GRE</c:v>
                </c:pt>
                <c:pt idx="8">
                  <c:v>中考</c:v>
                </c:pt>
                <c:pt idx="9">
                  <c:v>夏冬令营</c:v>
                </c:pt>
                <c:pt idx="10">
                  <c:v>四级</c:v>
                </c:pt>
              </c:strCache>
            </c:strRef>
          </c:cat>
          <c:val>
            <c:numRef>
              <c:f>Sheet5!$F$115:$F$125</c:f>
              <c:numCache>
                <c:formatCode>###0</c:formatCode>
                <c:ptCount val="11"/>
                <c:pt idx="0">
                  <c:v>18</c:v>
                </c:pt>
                <c:pt idx="1">
                  <c:v>20</c:v>
                </c:pt>
                <c:pt idx="2">
                  <c:v>0</c:v>
                </c:pt>
                <c:pt idx="3">
                  <c:v>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23</c:v>
                </c:pt>
                <c:pt idx="10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Sheet5!$G$114</c:f>
              <c:strCache>
                <c:ptCount val="1"/>
                <c:pt idx="0">
                  <c:v>5000-5999元</c:v>
                </c:pt>
              </c:strCache>
            </c:strRef>
          </c:tx>
          <c:spPr>
            <a:solidFill>
              <a:schemeClr val="accent6">
                <a:shade val="76667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Sheet5!$A$115:$A$125</c:f>
              <c:strCache>
                <c:ptCount val="11"/>
                <c:pt idx="0">
                  <c:v>TOEFL</c:v>
                </c:pt>
                <c:pt idx="1">
                  <c:v>IELTS</c:v>
                </c:pt>
                <c:pt idx="2">
                  <c:v>考研英语</c:v>
                </c:pt>
                <c:pt idx="3">
                  <c:v>高考</c:v>
                </c:pt>
                <c:pt idx="4">
                  <c:v>高中</c:v>
                </c:pt>
                <c:pt idx="5">
                  <c:v>考研政治</c:v>
                </c:pt>
                <c:pt idx="6">
                  <c:v>初中</c:v>
                </c:pt>
                <c:pt idx="7">
                  <c:v>GRE</c:v>
                </c:pt>
                <c:pt idx="8">
                  <c:v>中考</c:v>
                </c:pt>
                <c:pt idx="9">
                  <c:v>夏冬令营</c:v>
                </c:pt>
                <c:pt idx="10">
                  <c:v>四级</c:v>
                </c:pt>
              </c:strCache>
            </c:strRef>
          </c:cat>
          <c:val>
            <c:numRef>
              <c:f>Sheet5!$G$115:$G$125</c:f>
              <c:numCache>
                <c:formatCode>###0</c:formatCode>
                <c:ptCount val="11"/>
                <c:pt idx="0">
                  <c:v>31</c:v>
                </c:pt>
                <c:pt idx="1">
                  <c:v>115</c:v>
                </c:pt>
                <c:pt idx="2">
                  <c:v>0</c:v>
                </c:pt>
                <c:pt idx="3">
                  <c:v>16</c:v>
                </c:pt>
                <c:pt idx="4">
                  <c:v>20</c:v>
                </c:pt>
                <c:pt idx="5">
                  <c:v>0</c:v>
                </c:pt>
                <c:pt idx="6">
                  <c:v>9</c:v>
                </c:pt>
                <c:pt idx="7">
                  <c:v>5</c:v>
                </c:pt>
                <c:pt idx="8">
                  <c:v>4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Sheet5!$H$114</c:f>
              <c:strCache>
                <c:ptCount val="1"/>
                <c:pt idx="0">
                  <c:v>6000-7999元</c:v>
                </c:pt>
              </c:strCache>
            </c:strRef>
          </c:tx>
          <c:spPr>
            <a:solidFill>
              <a:schemeClr val="accent1">
                <a:tint val="76667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Sheet5!$A$115:$A$125</c:f>
              <c:strCache>
                <c:ptCount val="11"/>
                <c:pt idx="0">
                  <c:v>TOEFL</c:v>
                </c:pt>
                <c:pt idx="1">
                  <c:v>IELTS</c:v>
                </c:pt>
                <c:pt idx="2">
                  <c:v>考研英语</c:v>
                </c:pt>
                <c:pt idx="3">
                  <c:v>高考</c:v>
                </c:pt>
                <c:pt idx="4">
                  <c:v>高中</c:v>
                </c:pt>
                <c:pt idx="5">
                  <c:v>考研政治</c:v>
                </c:pt>
                <c:pt idx="6">
                  <c:v>初中</c:v>
                </c:pt>
                <c:pt idx="7">
                  <c:v>GRE</c:v>
                </c:pt>
                <c:pt idx="8">
                  <c:v>中考</c:v>
                </c:pt>
                <c:pt idx="9">
                  <c:v>夏冬令营</c:v>
                </c:pt>
                <c:pt idx="10">
                  <c:v>四级</c:v>
                </c:pt>
              </c:strCache>
            </c:strRef>
          </c:cat>
          <c:val>
            <c:numRef>
              <c:f>Sheet5!$H$115:$H$125</c:f>
              <c:numCache>
                <c:formatCode>###0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Sheet5!$I$114</c:f>
              <c:strCache>
                <c:ptCount val="1"/>
                <c:pt idx="0">
                  <c:v>8000-9999元</c:v>
                </c:pt>
              </c:strCache>
            </c:strRef>
          </c:tx>
          <c:spPr>
            <a:solidFill>
              <a:schemeClr val="accent2">
                <a:tint val="76667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Sheet5!$A$115:$A$125</c:f>
              <c:strCache>
                <c:ptCount val="11"/>
                <c:pt idx="0">
                  <c:v>TOEFL</c:v>
                </c:pt>
                <c:pt idx="1">
                  <c:v>IELTS</c:v>
                </c:pt>
                <c:pt idx="2">
                  <c:v>考研英语</c:v>
                </c:pt>
                <c:pt idx="3">
                  <c:v>高考</c:v>
                </c:pt>
                <c:pt idx="4">
                  <c:v>高中</c:v>
                </c:pt>
                <c:pt idx="5">
                  <c:v>考研政治</c:v>
                </c:pt>
                <c:pt idx="6">
                  <c:v>初中</c:v>
                </c:pt>
                <c:pt idx="7">
                  <c:v>GRE</c:v>
                </c:pt>
                <c:pt idx="8">
                  <c:v>中考</c:v>
                </c:pt>
                <c:pt idx="9">
                  <c:v>夏冬令营</c:v>
                </c:pt>
                <c:pt idx="10">
                  <c:v>四级</c:v>
                </c:pt>
              </c:strCache>
            </c:strRef>
          </c:cat>
          <c:val>
            <c:numRef>
              <c:f>Sheet5!$I$115:$I$125</c:f>
              <c:numCache>
                <c:formatCode>###0</c:formatCode>
                <c:ptCount val="11"/>
                <c:pt idx="0">
                  <c:v>74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7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0</c:v>
                </c:pt>
              </c:numCache>
            </c:numRef>
          </c:val>
        </c:ser>
        <c:ser>
          <c:idx val="8"/>
          <c:order val="8"/>
          <c:tx>
            <c:strRef>
              <c:f>Sheet5!$J$114</c:f>
              <c:strCache>
                <c:ptCount val="1"/>
                <c:pt idx="0">
                  <c:v>10000元或以上</c:v>
                </c:pt>
              </c:strCache>
            </c:strRef>
          </c:tx>
          <c:spPr>
            <a:solidFill>
              <a:schemeClr val="accent3">
                <a:tint val="76667"/>
              </a:schemeClr>
            </a:solidFill>
            <a:ln>
              <a:noFill/>
            </a:ln>
            <a:effectLst/>
          </c:spPr>
          <c:invertIfNegative val="0"/>
          <c:cat>
            <c:strRef>
              <c:f>Sheet5!$A$115:$A$125</c:f>
              <c:strCache>
                <c:ptCount val="11"/>
                <c:pt idx="0">
                  <c:v>TOEFL</c:v>
                </c:pt>
                <c:pt idx="1">
                  <c:v>IELTS</c:v>
                </c:pt>
                <c:pt idx="2">
                  <c:v>考研英语</c:v>
                </c:pt>
                <c:pt idx="3">
                  <c:v>高考</c:v>
                </c:pt>
                <c:pt idx="4">
                  <c:v>高中</c:v>
                </c:pt>
                <c:pt idx="5">
                  <c:v>考研政治</c:v>
                </c:pt>
                <c:pt idx="6">
                  <c:v>初中</c:v>
                </c:pt>
                <c:pt idx="7">
                  <c:v>GRE</c:v>
                </c:pt>
                <c:pt idx="8">
                  <c:v>中考</c:v>
                </c:pt>
                <c:pt idx="9">
                  <c:v>夏冬令营</c:v>
                </c:pt>
                <c:pt idx="10">
                  <c:v>四级</c:v>
                </c:pt>
              </c:strCache>
            </c:strRef>
          </c:cat>
          <c:val>
            <c:numRef>
              <c:f>Sheet5!$J$115:$J$125</c:f>
              <c:numCache>
                <c:formatCode>###0</c:formatCode>
                <c:ptCount val="11"/>
                <c:pt idx="0">
                  <c:v>18</c:v>
                </c:pt>
                <c:pt idx="1">
                  <c:v>13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875840"/>
        <c:axId val="99894016"/>
      </c:barChart>
      <c:catAx>
        <c:axId val="99875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9894016"/>
        <c:crosses val="autoZero"/>
        <c:auto val="1"/>
        <c:lblAlgn val="ctr"/>
        <c:lblOffset val="100"/>
        <c:tickMarkSkip val="1"/>
        <c:noMultiLvlLbl val="0"/>
      </c:catAx>
      <c:valAx>
        <c:axId val="99894016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7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pPr>
          </a:p>
        </c:txPr>
        <c:crossAx val="9987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sz="700" b="0"/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sz="700" b="0"/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sz="700" b="0"/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sz="700" b="0"/>
            </a:pPr>
          </a:p>
        </c:txPr>
      </c:legendEntry>
      <c:legendEntry>
        <c:idx val="4"/>
        <c:txPr>
          <a:bodyPr rot="0" spcFirstLastPara="0" vertOverflow="ellipsis" horzOverflow="overflow" vert="horz" wrap="square" anchor="ctr" anchorCtr="1"/>
          <a:lstStyle/>
          <a:p>
            <a:pPr>
              <a:defRPr sz="700" b="0"/>
            </a:pPr>
          </a:p>
        </c:txPr>
      </c:legendEntry>
      <c:legendEntry>
        <c:idx val="5"/>
        <c:txPr>
          <a:bodyPr rot="0" spcFirstLastPara="0" vertOverflow="ellipsis" horzOverflow="overflow" vert="horz" wrap="square" anchor="ctr" anchorCtr="1"/>
          <a:lstStyle/>
          <a:p>
            <a:pPr>
              <a:defRPr sz="700" b="0"/>
            </a:pPr>
          </a:p>
        </c:txPr>
      </c:legendEntry>
      <c:legendEntry>
        <c:idx val="6"/>
        <c:txPr>
          <a:bodyPr rot="0" spcFirstLastPara="0" vertOverflow="ellipsis" horzOverflow="overflow" vert="horz" wrap="square" anchor="ctr" anchorCtr="1"/>
          <a:lstStyle/>
          <a:p>
            <a:pPr>
              <a:defRPr sz="700" b="0"/>
            </a:pPr>
          </a:p>
        </c:txPr>
      </c:legendEntry>
      <c:legendEntry>
        <c:idx val="7"/>
        <c:txPr>
          <a:bodyPr rot="0" spcFirstLastPara="0" vertOverflow="ellipsis" horzOverflow="overflow" vert="horz" wrap="square" anchor="ctr" anchorCtr="1"/>
          <a:lstStyle/>
          <a:p>
            <a:pPr>
              <a:defRPr sz="700" b="0"/>
            </a:pPr>
          </a:p>
        </c:txPr>
      </c:legendEntry>
      <c:legendEntry>
        <c:idx val="8"/>
        <c:txPr>
          <a:bodyPr rot="0" spcFirstLastPara="0" vertOverflow="ellipsis" horzOverflow="overflow" vert="horz" wrap="square" anchor="ctr" anchorCtr="1"/>
          <a:lstStyle/>
          <a:p>
            <a:pPr>
              <a:defRPr sz="700" b="0"/>
            </a:pPr>
          </a:p>
        </c:txPr>
      </c:legendEntry>
      <c:layout>
        <c:manualLayout>
          <c:xMode val="edge"/>
          <c:yMode val="edge"/>
          <c:x val="0.790533047768355"/>
          <c:y val="0.135799022389836"/>
          <c:w val="0.189870364198217"/>
          <c:h val="0.71225592800753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sz="700" b="0">
              <a:solidFill>
                <a:schemeClr val="tx1"/>
              </a:solidFill>
              <a:latin typeface="微软雅黑" pitchFamily="34" charset="-122"/>
              <a:ea typeface="微软雅黑" pitchFamily="3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Sheet4!$O$52</c:f>
              <c:strCache>
                <c:ptCount val="1"/>
                <c:pt idx="0">
                  <c:v>频率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strRef>
              <c:f>Sheet4!$N$53:$N$60</c:f>
              <c:strCache>
                <c:ptCount val="8"/>
                <c:pt idx="0">
                  <c:v>高考</c:v>
                </c:pt>
                <c:pt idx="1">
                  <c:v>高中</c:v>
                </c:pt>
                <c:pt idx="2">
                  <c:v>初中</c:v>
                </c:pt>
                <c:pt idx="3">
                  <c:v>中考</c:v>
                </c:pt>
                <c:pt idx="4">
                  <c:v>小学/学前班</c:v>
                </c:pt>
                <c:pt idx="5">
                  <c:v>高中新概念</c:v>
                </c:pt>
                <c:pt idx="6">
                  <c:v>大学预科(国内部)</c:v>
                </c:pt>
                <c:pt idx="7">
                  <c:v>初中新概念</c:v>
                </c:pt>
              </c:strCache>
            </c:strRef>
          </c:cat>
          <c:val>
            <c:numRef>
              <c:f>Sheet4!$O$53:$O$60</c:f>
              <c:numCache>
                <c:formatCode>###0</c:formatCode>
                <c:ptCount val="8"/>
                <c:pt idx="0">
                  <c:v>363</c:v>
                </c:pt>
                <c:pt idx="1">
                  <c:v>280</c:v>
                </c:pt>
                <c:pt idx="2">
                  <c:v>218</c:v>
                </c:pt>
                <c:pt idx="3">
                  <c:v>183</c:v>
                </c:pt>
                <c:pt idx="4">
                  <c:v>42</c:v>
                </c:pt>
                <c:pt idx="5">
                  <c:v>14</c:v>
                </c:pt>
                <c:pt idx="6">
                  <c:v>4</c:v>
                </c:pt>
                <c:pt idx="7">
                  <c:v>3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615936"/>
        <c:axId val="88621824"/>
      </c:barChart>
      <c:barChart>
        <c:barDir val="col"/>
        <c:grouping val="clustered"/>
        <c:varyColors val="0"/>
        <c:ser>
          <c:idx val="1"/>
          <c:order val="1"/>
          <c:tx>
            <c:strRef>
              <c:f>Sheet4!$P$52</c:f>
              <c:strCache>
                <c:ptCount val="1"/>
                <c:pt idx="0">
                  <c:v>百分比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Sheet4!$N$53:$N$60</c:f>
              <c:strCache>
                <c:ptCount val="8"/>
                <c:pt idx="0">
                  <c:v>高考</c:v>
                </c:pt>
                <c:pt idx="1">
                  <c:v>高中</c:v>
                </c:pt>
                <c:pt idx="2">
                  <c:v>初中</c:v>
                </c:pt>
                <c:pt idx="3">
                  <c:v>中考</c:v>
                </c:pt>
                <c:pt idx="4">
                  <c:v>小学/学前班</c:v>
                </c:pt>
                <c:pt idx="5">
                  <c:v>高中新概念</c:v>
                </c:pt>
                <c:pt idx="6">
                  <c:v>大学预科(国内部)</c:v>
                </c:pt>
                <c:pt idx="7">
                  <c:v>初中新概念</c:v>
                </c:pt>
              </c:strCache>
            </c:strRef>
          </c:cat>
          <c:val>
            <c:numRef>
              <c:f>Sheet4!$P$53:$P$60</c:f>
              <c:numCache>
                <c:formatCode>###0.0</c:formatCode>
                <c:ptCount val="8"/>
                <c:pt idx="0">
                  <c:v>8.09184128399465</c:v>
                </c:pt>
                <c:pt idx="1">
                  <c:v>6.24164065983058</c:v>
                </c:pt>
                <c:pt idx="2">
                  <c:v>4.85956308515381</c:v>
                </c:pt>
                <c:pt idx="3">
                  <c:v>4.07935800267499</c:v>
                </c:pt>
                <c:pt idx="4" c:formatCode="####.0">
                  <c:v>0.936246098974588</c:v>
                </c:pt>
                <c:pt idx="5" c:formatCode="####.0">
                  <c:v>0.312082032991529</c:v>
                </c:pt>
                <c:pt idx="6" c:formatCode="####.0">
                  <c:v>0.0891662951404369</c:v>
                </c:pt>
                <c:pt idx="7" c:formatCode="####.0">
                  <c:v>0.0668747213553277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625152"/>
        <c:axId val="88623360"/>
      </c:barChart>
      <c:catAx>
        <c:axId val="8861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8621824"/>
        <c:crosses val="autoZero"/>
        <c:auto val="1"/>
        <c:lblAlgn val="ctr"/>
        <c:lblOffset val="100"/>
        <c:tickMarkSkip val="1"/>
        <c:noMultiLvlLbl val="0"/>
      </c:catAx>
      <c:valAx>
        <c:axId val="88621824"/>
        <c:scaling>
          <c:orientation val="minMax"/>
        </c:scaling>
        <c:delete val="0"/>
        <c:axPos val="l"/>
        <c:majorGridlines>
          <c:spPr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</c:majorGridlines>
        <c:numFmt formatCode="###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88615936"/>
        <c:crosses val="autoZero"/>
        <c:crossBetween val="between"/>
      </c:valAx>
      <c:catAx>
        <c:axId val="886251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8623360"/>
        <c:crosses val="autoZero"/>
        <c:auto val="1"/>
        <c:lblAlgn val="ctr"/>
        <c:lblOffset val="100"/>
        <c:tickMarkSkip val="1"/>
        <c:noMultiLvlLbl val="0"/>
      </c:catAx>
      <c:valAx>
        <c:axId val="88623360"/>
        <c:scaling>
          <c:orientation val="minMax"/>
        </c:scaling>
        <c:delete val="0"/>
        <c:axPos val="r"/>
        <c:numFmt formatCode="###0.0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  <c:crossAx val="88625152"/>
        <c:crosses val="max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tint val="75000"/>
              </a:schemeClr>
            </a:solidFill>
            <a:prstDash val="solid"/>
          </a:ln>
          <a:effectLst/>
        </c:spPr>
        <c:txPr>
          <a:bodyPr rot="0" spcFirstLastPara="0" vertOverflow="ellipsis" horzOverflow="overflow" vert="horz" wrap="square" anchor="ctr" anchorCtr="1"/>
          <a:lstStyle/>
          <a:p>
            <a:pPr>
              <a:defRPr sz="8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charset="0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08A16-7DAE-4456-96D0-F955C4A87F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D539F-19E1-41AB-BF4F-04857119C4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5BF48-7191-4AF9-AF66-5971C4589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1D539F-19E1-41AB-BF4F-04857119C4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D539F-19E1-41AB-BF4F-04857119C4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D539F-19E1-41AB-BF4F-04857119C4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前几个购买率高的课程，看代报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D539F-19E1-41AB-BF4F-04857119C4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D539F-19E1-41AB-BF4F-04857119C4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不同课程用户年龄 性别分布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D539F-19E1-41AB-BF4F-04857119C4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不同课程用户年龄 性别分布</a:t>
            </a:r>
            <a:endParaRPr lang="zh-CN" altLang="en-US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D539F-19E1-41AB-BF4F-04857119C4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D539F-19E1-41AB-BF4F-04857119C4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F1D539F-19E1-41AB-BF4F-04857119C4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7372350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5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7372350" cy="124182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rgbClr val="80808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9668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794657"/>
            <a:ext cx="7886700" cy="383806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0" y="1643743"/>
            <a:ext cx="9144001" cy="2242103"/>
            <a:chOff x="0" y="2191657"/>
            <a:chExt cx="12192001" cy="2989471"/>
          </a:xfrm>
        </p:grpSpPr>
        <p:sp>
          <p:nvSpPr>
            <p:cNvPr id="8" name="任意多边形 7"/>
            <p:cNvSpPr/>
            <p:nvPr userDrawn="1"/>
          </p:nvSpPr>
          <p:spPr>
            <a:xfrm>
              <a:off x="213978" y="2191657"/>
              <a:ext cx="11978023" cy="2989471"/>
            </a:xfrm>
            <a:custGeom>
              <a:avLst/>
              <a:gdLst>
                <a:gd name="connsiteX0" fmla="*/ 0 w 11978023"/>
                <a:gd name="connsiteY0" fmla="*/ 0 h 2989471"/>
                <a:gd name="connsiteX1" fmla="*/ 11978023 w 11978023"/>
                <a:gd name="connsiteY1" fmla="*/ 0 h 2989471"/>
                <a:gd name="connsiteX2" fmla="*/ 11978023 w 11978023"/>
                <a:gd name="connsiteY2" fmla="*/ 2989471 h 2989471"/>
                <a:gd name="connsiteX3" fmla="*/ 2989471 w 11978023"/>
                <a:gd name="connsiteY3" fmla="*/ 2989471 h 298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8023" h="2989471">
                  <a:moveTo>
                    <a:pt x="0" y="0"/>
                  </a:moveTo>
                  <a:lnTo>
                    <a:pt x="11978023" y="0"/>
                  </a:lnTo>
                  <a:lnTo>
                    <a:pt x="11978023" y="2989471"/>
                  </a:lnTo>
                  <a:lnTo>
                    <a:pt x="2989471" y="29894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endParaRPr lang="zh-CN" alt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9" name="直角三角形 8"/>
            <p:cNvSpPr/>
            <p:nvPr userDrawn="1"/>
          </p:nvSpPr>
          <p:spPr>
            <a:xfrm>
              <a:off x="0" y="2340939"/>
              <a:ext cx="2840189" cy="284018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 sz="135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214160" y="2294897"/>
              <a:ext cx="2696680" cy="2696680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rmAutofit/>
            </a:bodyPr>
            <a:lstStyle/>
            <a:p>
              <a:pPr algn="ctr"/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6238398" y="3609839"/>
              <a:ext cx="445586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81900" y="2151900"/>
            <a:ext cx="3736800" cy="556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9668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0"/>
            <a:ext cx="7886700" cy="67491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842400"/>
            <a:ext cx="7373700" cy="1790100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algn="r">
              <a:defRPr sz="8625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107228" y="1107696"/>
            <a:ext cx="5823026" cy="35585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0" y="0"/>
            <a:ext cx="7886700" cy="675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01400" y="1501200"/>
            <a:ext cx="4144500" cy="26298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851200" cy="3142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 descr="D:\BaiduYunDownload\POLYGON\多边形背景素材 (2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28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7452320" y="4948014"/>
            <a:ext cx="1691680" cy="19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5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数据来源：掌上新东方（北京校区）后台数据查询</a:t>
            </a:r>
            <a:endParaRPr lang="zh-CN" altLang="en-US" sz="5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09460" y="273844"/>
            <a:ext cx="1405890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6377940" cy="4358879"/>
          </a:xfrm>
          <a:prstGeom prst="rect">
            <a:avLst/>
          </a:prstGeom>
        </p:spPr>
        <p:txBody>
          <a:bodyPr vert="eaVert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9100" y="272700"/>
            <a:ext cx="7886700" cy="43578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占位符 1"/>
          <p:cNvSpPr>
            <a:spLocks noGrp="1"/>
          </p:cNvSpPr>
          <p:nvPr>
            <p:ph type="title"/>
          </p:nvPr>
        </p:nvSpPr>
        <p:spPr>
          <a:xfrm>
            <a:off x="628650" y="152401"/>
            <a:ext cx="7886700" cy="424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628650" y="696686"/>
            <a:ext cx="7886700" cy="393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fld id="{C4960188-6160-4350-87E9-F61B667E3B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fld id="{8B6539BD-6CDB-4164-AC55-48A06558E40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</p:titleStyle>
    <p:bodyStyle>
      <a:lvl1pPr marL="171450" indent="-170815" algn="just" defTabSz="685800" rtl="0" eaLnBrk="1" latinLnBrk="0" hangingPunct="1">
        <a:lnSpc>
          <a:spcPct val="150000"/>
        </a:lnSpc>
        <a:spcBef>
          <a:spcPts val="450"/>
        </a:spcBef>
        <a:spcAft>
          <a:spcPts val="60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marL="514350" indent="-170815" algn="just" defTabSz="685800" rtl="0" eaLnBrk="1" latinLnBrk="0" hangingPunct="1">
        <a:lnSpc>
          <a:spcPct val="150000"/>
        </a:lnSpc>
        <a:spcBef>
          <a:spcPts val="450"/>
        </a:spcBef>
        <a:spcAft>
          <a:spcPts val="600"/>
        </a:spcAft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2pPr>
      <a:lvl3pPr marL="857250" indent="-170815" algn="just" defTabSz="685800" rtl="0" eaLnBrk="1" latinLnBrk="0" hangingPunct="1">
        <a:lnSpc>
          <a:spcPct val="150000"/>
        </a:lnSpc>
        <a:spcBef>
          <a:spcPts val="450"/>
        </a:spcBef>
        <a:spcAft>
          <a:spcPts val="600"/>
        </a:spcAft>
        <a:buFont typeface="Arial" pitchFamily="34" charset="0"/>
        <a:buChar char="•"/>
        <a:defRPr sz="135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3pPr>
      <a:lvl4pPr marL="1200150" indent="-170815" algn="just" defTabSz="685800" rtl="0" eaLnBrk="1" latinLnBrk="0" hangingPunct="1">
        <a:lnSpc>
          <a:spcPct val="150000"/>
        </a:lnSpc>
        <a:spcBef>
          <a:spcPts val="450"/>
        </a:spcBef>
        <a:spcAft>
          <a:spcPts val="600"/>
        </a:spcAft>
        <a:buFont typeface="Arial" pitchFamily="34" charset="0"/>
        <a:buChar char="•"/>
        <a:defRPr sz="135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4pPr>
      <a:lvl5pPr marL="1543050" indent="-170815" algn="just" defTabSz="685800" rtl="0" eaLnBrk="1" latinLnBrk="0" hangingPunct="1">
        <a:lnSpc>
          <a:spcPct val="150000"/>
        </a:lnSpc>
        <a:spcBef>
          <a:spcPts val="450"/>
        </a:spcBef>
        <a:spcAft>
          <a:spcPts val="600"/>
        </a:spcAft>
        <a:buFont typeface="Arial" pitchFamily="34" charset="0"/>
        <a:buChar char="•"/>
        <a:defRPr sz="1350" kern="1200">
          <a:solidFill>
            <a:schemeClr val="tx1"/>
          </a:solidFill>
          <a:latin typeface="Arial" pitchFamily="34" charset="0"/>
          <a:ea typeface="黑体" pitchFamily="49" charset="-122"/>
          <a:cs typeface="Arial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17.xml"/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21.xml"/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25.xml"/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chart" Target="../charts/chart2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29.xml"/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chart" Target="../charts/chart2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33.xml"/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chart" Target="../charts/chart3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37.xml"/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chart" Target="../charts/chart3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41.xml"/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chart" Target="../charts/chart3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chart" Target="../charts/chart4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chart" Target="../charts/chart4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chart" Target="../charts/chart50.xml"/><Relationship Id="rId2" Type="http://schemas.openxmlformats.org/officeDocument/2006/relationships/chart" Target="../charts/chart49.xml"/><Relationship Id="rId1" Type="http://schemas.openxmlformats.org/officeDocument/2006/relationships/chart" Target="../charts/chart4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chart" Target="../charts/chart5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chart" Target="../charts/chart56.xml"/><Relationship Id="rId2" Type="http://schemas.openxmlformats.org/officeDocument/2006/relationships/chart" Target="../charts/chart55.xml"/><Relationship Id="rId1" Type="http://schemas.openxmlformats.org/officeDocument/2006/relationships/chart" Target="../charts/chart54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chart" Target="../charts/chart57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chart" Target="../charts/chart62.xml"/><Relationship Id="rId2" Type="http://schemas.openxmlformats.org/officeDocument/2006/relationships/chart" Target="../charts/chart61.xml"/><Relationship Id="rId1" Type="http://schemas.openxmlformats.org/officeDocument/2006/relationships/chart" Target="../charts/chart60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chart" Target="../charts/chart65.xml"/><Relationship Id="rId2" Type="http://schemas.openxmlformats.org/officeDocument/2006/relationships/chart" Target="../charts/chart64.xml"/><Relationship Id="rId1" Type="http://schemas.openxmlformats.org/officeDocument/2006/relationships/chart" Target="../charts/chart63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chart" Target="../charts/chart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7.xml"/><Relationship Id="rId1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掌上新东方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北京校区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用户画像</a:t>
            </a:r>
            <a:endParaRPr lang="zh-CN" altLang="en-US" sz="3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zh-CN" altLang="en-US" sz="36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j-cs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cs"/>
              </a:rPr>
              <a:t>2016</a:t>
            </a:r>
            <a:r>
              <a:rPr lang="zh-CN" altLang="en-US" dirty="0">
                <a:latin typeface="+mn-lt"/>
                <a:ea typeface="+mn-ea"/>
                <a:cs typeface="+mn-cs"/>
              </a:rPr>
              <a:t>年</a:t>
            </a:r>
            <a:r>
              <a:rPr lang="en-US" altLang="zh-CN" dirty="0">
                <a:latin typeface="+mn-lt"/>
                <a:ea typeface="+mn-ea"/>
                <a:cs typeface="+mn-cs"/>
              </a:rPr>
              <a:t>5</a:t>
            </a:r>
            <a:r>
              <a:rPr lang="zh-CN" altLang="en-US" dirty="0">
                <a:latin typeface="+mn-lt"/>
                <a:ea typeface="+mn-ea"/>
                <a:cs typeface="+mn-cs"/>
              </a:rPr>
              <a:t>月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7584" y="231706"/>
            <a:ext cx="6192688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掌上新东方</a:t>
            </a:r>
            <a:r>
              <a:rPr lang="zh-CN"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留学</a:t>
            </a:r>
            <a:r>
              <a:rPr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北京用户分析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539750" y="2860040"/>
          <a:ext cx="3938905" cy="208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2915285" y="843915"/>
          <a:ext cx="2493645" cy="1721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5652135" y="483870"/>
          <a:ext cx="2994660" cy="235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图表 1"/>
          <p:cNvGraphicFramePr/>
          <p:nvPr/>
        </p:nvGraphicFramePr>
        <p:xfrm>
          <a:off x="683260" y="627380"/>
          <a:ext cx="2569210" cy="2138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等腰三角形 5"/>
          <p:cNvSpPr/>
          <p:nvPr/>
        </p:nvSpPr>
        <p:spPr>
          <a:xfrm>
            <a:off x="0" y="0"/>
            <a:ext cx="270510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等腰三角形 5"/>
          <p:cNvSpPr/>
          <p:nvPr/>
        </p:nvSpPr>
        <p:spPr>
          <a:xfrm rot="10800000">
            <a:off x="8851900" y="0"/>
            <a:ext cx="295275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4390" y="2787650"/>
            <a:ext cx="4147820" cy="2193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19—22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岁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是留学用户的主要年龄段，约占到总体的一半。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留学男性用户人均消费（</a:t>
            </a:r>
            <a:r>
              <a:rPr lang="en-US" altLang="zh-CN" sz="9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7103</a:t>
            </a:r>
            <a:r>
              <a:rPr lang="zh-CN" altLang="en-US" sz="9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）较女性（</a:t>
            </a:r>
            <a:r>
              <a:rPr lang="en-US" altLang="zh-CN" sz="9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7062</a:t>
            </a:r>
            <a:r>
              <a:rPr lang="zh-CN" altLang="en-US" sz="9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）数额高，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留学考试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的人均费用达到了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左右。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③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TOEFL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及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IELTS</a:t>
            </a:r>
            <a:r>
              <a:rPr lang="zh-CN" altLang="en-US" sz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是留学用户购买大头。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0">
              <a:buFont typeface="Arial" pitchFamily="34" charset="0"/>
              <a:buNone/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7584" y="231706"/>
            <a:ext cx="6192688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掌上新东方</a:t>
            </a:r>
            <a:r>
              <a:rPr lang="zh-CN"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考研</a:t>
            </a:r>
            <a:r>
              <a:rPr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北京用户分析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467995" y="2860040"/>
          <a:ext cx="3796665" cy="2058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2915920" y="753110"/>
          <a:ext cx="2535555" cy="192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等腰三角形 5"/>
          <p:cNvSpPr/>
          <p:nvPr/>
        </p:nvSpPr>
        <p:spPr>
          <a:xfrm>
            <a:off x="0" y="0"/>
            <a:ext cx="270510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等腰三角形 5"/>
          <p:cNvSpPr/>
          <p:nvPr/>
        </p:nvSpPr>
        <p:spPr>
          <a:xfrm rot="10800000">
            <a:off x="8851900" y="0"/>
            <a:ext cx="295275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图表 12"/>
          <p:cNvGraphicFramePr/>
          <p:nvPr/>
        </p:nvGraphicFramePr>
        <p:xfrm>
          <a:off x="5364480" y="483870"/>
          <a:ext cx="3543300" cy="2430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755650" y="699770"/>
          <a:ext cx="2542540" cy="2111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矩形 11"/>
          <p:cNvSpPr/>
          <p:nvPr/>
        </p:nvSpPr>
        <p:spPr>
          <a:xfrm>
            <a:off x="4356100" y="2787650"/>
            <a:ext cx="3988435" cy="2193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岁以上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是考研用户的主要年龄段，占到总体的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56%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考研女性用户人均消费（</a:t>
            </a:r>
            <a:r>
              <a:rPr lang="en-US" altLang="zh-CN" sz="9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6249</a:t>
            </a:r>
            <a:r>
              <a:rPr lang="zh-CN" altLang="en-US" sz="9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）较男性（</a:t>
            </a:r>
            <a:r>
              <a:rPr lang="en-US" altLang="zh-CN" sz="9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5349</a:t>
            </a:r>
            <a:r>
              <a:rPr lang="zh-CN" altLang="en-US" sz="9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）数额高，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考研集中营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的人均费用达到了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左右。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③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考研英语和政治</a:t>
            </a:r>
            <a:r>
              <a:rPr lang="zh-CN" altLang="en-US" sz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是考研用户购买大头。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0">
              <a:buFont typeface="Arial" pitchFamily="34" charset="0"/>
              <a:buNone/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7584" y="231706"/>
            <a:ext cx="6192688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掌上新东方</a:t>
            </a:r>
            <a:r>
              <a:rPr lang="zh-CN"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小语种</a:t>
            </a:r>
            <a:r>
              <a:rPr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北京用户分析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395605" y="3004185"/>
          <a:ext cx="3860165" cy="188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2988310" y="726440"/>
          <a:ext cx="2501900" cy="2031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/>
          <p:nvPr/>
        </p:nvGraphicFramePr>
        <p:xfrm>
          <a:off x="5364480" y="267335"/>
          <a:ext cx="33705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633095" y="699770"/>
          <a:ext cx="2609215" cy="221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等腰三角形 5"/>
          <p:cNvSpPr/>
          <p:nvPr/>
        </p:nvSpPr>
        <p:spPr>
          <a:xfrm>
            <a:off x="0" y="0"/>
            <a:ext cx="270510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等腰三角形 5"/>
          <p:cNvSpPr/>
          <p:nvPr/>
        </p:nvSpPr>
        <p:spPr>
          <a:xfrm rot="10800000">
            <a:off x="8851900" y="0"/>
            <a:ext cx="295275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56100" y="2931795"/>
            <a:ext cx="3895090" cy="2193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19—23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岁及以上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是小语种用户的主要年龄段。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小语种男性用户人均消费（</a:t>
            </a:r>
            <a:r>
              <a:rPr lang="en-US" altLang="zh-CN" sz="9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2658</a:t>
            </a:r>
            <a:r>
              <a:rPr lang="zh-CN" altLang="en-US" sz="9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）较女性（</a:t>
            </a:r>
            <a:r>
              <a:rPr lang="en-US" altLang="zh-CN" sz="9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2383</a:t>
            </a:r>
            <a:r>
              <a:rPr lang="zh-CN" altLang="en-US" sz="9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）数额高，在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法语、西班牙语、日语</a:t>
            </a:r>
            <a:r>
              <a:rPr lang="zh-CN" altLang="en-US" sz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上有更高的消费表现，女性用户在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意大利语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课程上有不错的消费表现。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③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日语韩语</a:t>
            </a:r>
            <a:r>
              <a:rPr lang="zh-CN" altLang="en-US" sz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是小语种用户购买大头。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0">
              <a:buFont typeface="Arial" pitchFamily="34" charset="0"/>
              <a:buNone/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7584" y="231706"/>
            <a:ext cx="6192688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掌上新东方</a:t>
            </a:r>
            <a:r>
              <a:rPr lang="zh-CN"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商务英语</a:t>
            </a:r>
            <a:r>
              <a:rPr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北京用户分析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323850" y="2931795"/>
          <a:ext cx="4121785" cy="1942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2844165" y="771525"/>
          <a:ext cx="2762885" cy="1863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等腰三角形 5"/>
          <p:cNvSpPr/>
          <p:nvPr/>
        </p:nvSpPr>
        <p:spPr>
          <a:xfrm>
            <a:off x="0" y="0"/>
            <a:ext cx="270510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等腰三角形 5"/>
          <p:cNvSpPr/>
          <p:nvPr/>
        </p:nvSpPr>
        <p:spPr>
          <a:xfrm rot="10800000">
            <a:off x="8851900" y="0"/>
            <a:ext cx="295275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5" name="图表 14"/>
          <p:cNvGraphicFramePr/>
          <p:nvPr/>
        </p:nvGraphicFramePr>
        <p:xfrm>
          <a:off x="5292090" y="411480"/>
          <a:ext cx="3287395" cy="264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683895" y="771525"/>
          <a:ext cx="2514600" cy="1957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矩形 10"/>
          <p:cNvSpPr/>
          <p:nvPr/>
        </p:nvSpPr>
        <p:spPr>
          <a:xfrm>
            <a:off x="4572000" y="2860040"/>
            <a:ext cx="3895090" cy="2193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岁及以上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是商务英语用户的主要年龄段，占到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65%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商务英语男性与女性用户人均消费表现接近。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③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成人新概念</a:t>
            </a:r>
            <a:r>
              <a:rPr lang="zh-CN" altLang="en-US" sz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是商务英语用户购买大头，人均费用达到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2717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元。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0">
              <a:buFont typeface="Arial" pitchFamily="34" charset="0"/>
              <a:buNone/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7584" y="231706"/>
            <a:ext cx="6192688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掌上新东方</a:t>
            </a:r>
            <a:r>
              <a:rPr lang="zh-CN"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口语翻译</a:t>
            </a:r>
            <a:r>
              <a:rPr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北京用户分析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2" name="图表 21"/>
          <p:cNvGraphicFramePr>
            <a:graphicFrameLocks noChangeAspect="1"/>
          </p:cNvGraphicFramePr>
          <p:nvPr/>
        </p:nvGraphicFramePr>
        <p:xfrm>
          <a:off x="426720" y="2827655"/>
          <a:ext cx="3806825" cy="1963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3060065" y="915670"/>
          <a:ext cx="2364105" cy="177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等腰三角形 5"/>
          <p:cNvSpPr/>
          <p:nvPr/>
        </p:nvSpPr>
        <p:spPr>
          <a:xfrm>
            <a:off x="0" y="0"/>
            <a:ext cx="270510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等腰三角形 5"/>
          <p:cNvSpPr/>
          <p:nvPr/>
        </p:nvSpPr>
        <p:spPr>
          <a:xfrm rot="10800000">
            <a:off x="8851900" y="0"/>
            <a:ext cx="295275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图表 15"/>
          <p:cNvGraphicFramePr/>
          <p:nvPr/>
        </p:nvGraphicFramePr>
        <p:xfrm>
          <a:off x="5364480" y="627380"/>
          <a:ext cx="3445510" cy="2573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755650" y="843915"/>
          <a:ext cx="2726055" cy="2030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矩形 10"/>
          <p:cNvSpPr/>
          <p:nvPr/>
        </p:nvSpPr>
        <p:spPr>
          <a:xfrm>
            <a:off x="4428490" y="2860040"/>
            <a:ext cx="3895090" cy="2193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岁及以上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是口语翻译用户的主要年龄段，占到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43%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②口语翻译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女性用户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较男性占比多，男女比将近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3:7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③口语翻译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男性与女性用户人均消费表现接近。男性在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倍学英语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消费表现更好，女性在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口译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翻译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消费表现更好。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④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听说口语</a:t>
            </a:r>
            <a:r>
              <a:rPr lang="zh-CN" altLang="en-US" sz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是商务英语用户购买大头。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7584" y="231706"/>
            <a:ext cx="6192688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掌上新东方</a:t>
            </a:r>
            <a:r>
              <a:rPr lang="zh-CN"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英语考级</a:t>
            </a:r>
            <a:r>
              <a:rPr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北京用户分析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179705" y="2860040"/>
          <a:ext cx="4438015" cy="201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2771775" y="827405"/>
          <a:ext cx="2660650" cy="1888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等腰三角形 5"/>
          <p:cNvSpPr/>
          <p:nvPr/>
        </p:nvSpPr>
        <p:spPr>
          <a:xfrm>
            <a:off x="0" y="0"/>
            <a:ext cx="270510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等腰三角形 5"/>
          <p:cNvSpPr/>
          <p:nvPr/>
        </p:nvSpPr>
        <p:spPr>
          <a:xfrm rot="10800000">
            <a:off x="8851900" y="0"/>
            <a:ext cx="295275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图表 16"/>
          <p:cNvGraphicFramePr/>
          <p:nvPr/>
        </p:nvGraphicFramePr>
        <p:xfrm>
          <a:off x="5292090" y="195580"/>
          <a:ext cx="354393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323850" y="699770"/>
          <a:ext cx="2860675" cy="2437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/>
          <p:cNvSpPr/>
          <p:nvPr/>
        </p:nvSpPr>
        <p:spPr>
          <a:xfrm>
            <a:off x="4643755" y="2860040"/>
            <a:ext cx="3895090" cy="2193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19—22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岁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是英语考级用户的主要年龄段，占到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73%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②英语考级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女性用户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较男性占比多，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男女比将近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3:7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③英语考级女性用户表现出了比男性更大的购买力及更高的消费水平。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④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四六级</a:t>
            </a:r>
            <a:r>
              <a:rPr lang="zh-CN" altLang="en-US" sz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是英语考级用户购买大头。</a:t>
            </a: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7584" y="231706"/>
            <a:ext cx="6192688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掌上新东方</a:t>
            </a:r>
            <a:r>
              <a:rPr lang="zh-CN"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其他课程</a:t>
            </a:r>
            <a:r>
              <a:rPr sz="2400" b="1" dirty="0" smtClean="0">
                <a:latin typeface="微软雅黑" pitchFamily="34" charset="-122"/>
                <a:ea typeface="微软雅黑" pitchFamily="34" charset="-122"/>
                <a:sym typeface="+mn-ea"/>
              </a:rPr>
              <a:t>北京用户分析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4860290" y="2355850"/>
          <a:ext cx="3964940" cy="1710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等腰三角形 5"/>
          <p:cNvSpPr/>
          <p:nvPr/>
        </p:nvSpPr>
        <p:spPr>
          <a:xfrm>
            <a:off x="0" y="0"/>
            <a:ext cx="270510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等腰三角形 5"/>
          <p:cNvSpPr/>
          <p:nvPr/>
        </p:nvSpPr>
        <p:spPr>
          <a:xfrm rot="10800000">
            <a:off x="8851900" y="0"/>
            <a:ext cx="295275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8" name="图表 17"/>
          <p:cNvGraphicFramePr/>
          <p:nvPr/>
        </p:nvGraphicFramePr>
        <p:xfrm>
          <a:off x="5364480" y="-20320"/>
          <a:ext cx="3589655" cy="233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323850" y="699770"/>
          <a:ext cx="4669155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395605" y="2931795"/>
          <a:ext cx="4345940" cy="1993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矩形 9"/>
          <p:cNvSpPr/>
          <p:nvPr/>
        </p:nvSpPr>
        <p:spPr>
          <a:xfrm>
            <a:off x="4860290" y="4084320"/>
            <a:ext cx="3895090" cy="75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①年龄段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3—15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岁的女性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用户是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美国同步课程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的主要消费者，人均消费为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6533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②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SAT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课程购买人数较多，集中在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16—18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岁年龄段，男女比例较接近，男性购买表现更好。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9088" y="123478"/>
            <a:ext cx="2808312" cy="72008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lang="en-US" altLang="en-US" sz="1400" b="1" i="0" u="none" strike="noStrike" kern="1200" baseline="0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en-US" altLang="en-US" sz="2000" dirty="0">
                <a:solidFill>
                  <a:srgbClr val="0070C0"/>
                </a:solidFill>
              </a:rPr>
              <a:t>TOEFL</a:t>
            </a:r>
            <a:r>
              <a:rPr lang="zh-CN" sz="2000" dirty="0">
                <a:solidFill>
                  <a:srgbClr val="0070C0"/>
                </a:solidFill>
              </a:rPr>
              <a:t>用户画像</a:t>
            </a:r>
            <a:endParaRPr lang="zh-CN" sz="2000" dirty="0">
              <a:solidFill>
                <a:srgbClr val="0070C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83568" y="411510"/>
            <a:ext cx="2520280" cy="144016"/>
            <a:chOff x="683568" y="411510"/>
            <a:chExt cx="2520280" cy="144016"/>
          </a:xfrm>
          <a:solidFill>
            <a:srgbClr val="0070C0"/>
          </a:solidFill>
        </p:grpSpPr>
        <p:cxnSp>
          <p:nvCxnSpPr>
            <p:cNvPr id="5" name="直接连接符 4"/>
            <p:cNvCxnSpPr/>
            <p:nvPr/>
          </p:nvCxnSpPr>
          <p:spPr>
            <a:xfrm>
              <a:off x="683568" y="483518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2339752" y="411510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627784" y="483518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flipH="1">
            <a:off x="5724128" y="411510"/>
            <a:ext cx="2520280" cy="144016"/>
            <a:chOff x="4625752" y="442542"/>
            <a:chExt cx="2520280" cy="144016"/>
          </a:xfrm>
          <a:solidFill>
            <a:srgbClr val="0070C0"/>
          </a:solidFill>
        </p:grpSpPr>
        <p:cxnSp>
          <p:nvCxnSpPr>
            <p:cNvPr id="10" name="直接连接符 9"/>
            <p:cNvCxnSpPr/>
            <p:nvPr/>
          </p:nvCxnSpPr>
          <p:spPr>
            <a:xfrm flipH="1">
              <a:off x="4625752" y="514550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flipH="1">
              <a:off x="6281936" y="442542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6569968" y="514550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v_lijianhong\Desktop\图片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5" r="50000"/>
          <a:stretch>
            <a:fillRect/>
          </a:stretch>
        </p:blipFill>
        <p:spPr bwMode="auto">
          <a:xfrm>
            <a:off x="6858000" y="0"/>
            <a:ext cx="2286000" cy="186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图表 19"/>
          <p:cNvGraphicFramePr>
            <a:graphicFrameLocks noChangeAspect="1"/>
          </p:cNvGraphicFramePr>
          <p:nvPr/>
        </p:nvGraphicFramePr>
        <p:xfrm>
          <a:off x="5723890" y="915670"/>
          <a:ext cx="2040890" cy="125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1" name="图表 20"/>
          <p:cNvGraphicFramePr/>
          <p:nvPr/>
        </p:nvGraphicFramePr>
        <p:xfrm>
          <a:off x="773088" y="1203598"/>
          <a:ext cx="45720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图表 24"/>
          <p:cNvGraphicFramePr/>
          <p:nvPr/>
        </p:nvGraphicFramePr>
        <p:xfrm>
          <a:off x="5292090" y="2355850"/>
          <a:ext cx="3076575" cy="1878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15695" y="4300220"/>
            <a:ext cx="689419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19—22</a:t>
            </a:r>
            <a:r>
              <a:rPr lang="zh-CN" altLang="en-US" sz="1400">
                <a:latin typeface="微软雅黑" charset="0"/>
                <a:ea typeface="微软雅黑" charset="0"/>
              </a:rPr>
              <a:t>岁的女性是</a:t>
            </a:r>
            <a:r>
              <a:rPr lang="en-US" altLang="zh-CN" sz="1400">
                <a:latin typeface="微软雅黑" charset="0"/>
                <a:ea typeface="微软雅黑" charset="0"/>
              </a:rPr>
              <a:t>TOEFL</a:t>
            </a:r>
            <a:r>
              <a:rPr lang="zh-CN" altLang="en-US" sz="1400">
                <a:latin typeface="微软雅黑" charset="0"/>
                <a:ea typeface="微软雅黑" charset="0"/>
              </a:rPr>
              <a:t>类课程的主要购买群体，多会消费</a:t>
            </a:r>
            <a:r>
              <a:rPr lang="en-US" altLang="zh-CN" sz="1400">
                <a:latin typeface="微软雅黑" charset="0"/>
                <a:ea typeface="微软雅黑" charset="0"/>
              </a:rPr>
              <a:t>3000——3999</a:t>
            </a:r>
            <a:r>
              <a:rPr lang="zh-CN" altLang="en-US" sz="1400">
                <a:latin typeface="微软雅黑" charset="0"/>
                <a:ea typeface="微软雅黑" charset="0"/>
              </a:rPr>
              <a:t>元的课程。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9088" y="123478"/>
            <a:ext cx="2808312" cy="72008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IELTS</a:t>
            </a:r>
            <a:r>
              <a:rPr lang="zh-CN" sz="2000" b="1" dirty="0">
                <a:solidFill>
                  <a:srgbClr val="0070C0"/>
                </a:solidFill>
                <a:latin typeface="微软雅黑" charset="0"/>
                <a:ea typeface="微软雅黑" charset="0"/>
                <a:sym typeface="+mn-ea"/>
              </a:rPr>
              <a:t>用户画像</a:t>
            </a:r>
            <a:endParaRPr lang="zh-CN" altLang="zh-CN" sz="2000" b="1" dirty="0">
              <a:solidFill>
                <a:srgbClr val="0070C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83568" y="411510"/>
            <a:ext cx="2520280" cy="144016"/>
            <a:chOff x="683568" y="411510"/>
            <a:chExt cx="2520280" cy="144016"/>
          </a:xfrm>
          <a:solidFill>
            <a:srgbClr val="0070C0"/>
          </a:solidFill>
        </p:grpSpPr>
        <p:cxnSp>
          <p:nvCxnSpPr>
            <p:cNvPr id="5" name="直接连接符 4"/>
            <p:cNvCxnSpPr/>
            <p:nvPr/>
          </p:nvCxnSpPr>
          <p:spPr>
            <a:xfrm>
              <a:off x="683568" y="483518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2339752" y="411510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627784" y="483518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flipH="1">
            <a:off x="5724128" y="411510"/>
            <a:ext cx="2520280" cy="144016"/>
            <a:chOff x="4625752" y="442542"/>
            <a:chExt cx="2520280" cy="144016"/>
          </a:xfrm>
          <a:solidFill>
            <a:srgbClr val="0070C0"/>
          </a:solidFill>
        </p:grpSpPr>
        <p:cxnSp>
          <p:nvCxnSpPr>
            <p:cNvPr id="10" name="直接连接符 9"/>
            <p:cNvCxnSpPr/>
            <p:nvPr/>
          </p:nvCxnSpPr>
          <p:spPr>
            <a:xfrm flipH="1">
              <a:off x="4625752" y="514550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flipH="1">
              <a:off x="6281936" y="442542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6569968" y="514550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v_lijianhong\Desktop\图片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5" r="50000"/>
          <a:stretch>
            <a:fillRect/>
          </a:stretch>
        </p:blipFill>
        <p:spPr bwMode="auto">
          <a:xfrm>
            <a:off x="6858000" y="0"/>
            <a:ext cx="2286000" cy="186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图表 14"/>
          <p:cNvGraphicFramePr>
            <a:graphicFrameLocks noChangeAspect="1"/>
          </p:cNvGraphicFramePr>
          <p:nvPr/>
        </p:nvGraphicFramePr>
        <p:xfrm>
          <a:off x="5580380" y="987425"/>
          <a:ext cx="2221865" cy="1303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6" name="图表 15"/>
          <p:cNvGraphicFramePr/>
          <p:nvPr/>
        </p:nvGraphicFramePr>
        <p:xfrm>
          <a:off x="773088" y="1203598"/>
          <a:ext cx="45720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图表 16"/>
          <p:cNvGraphicFramePr/>
          <p:nvPr/>
        </p:nvGraphicFramePr>
        <p:xfrm>
          <a:off x="5147945" y="2355850"/>
          <a:ext cx="3127375" cy="1734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15695" y="4300220"/>
            <a:ext cx="6894195" cy="532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19—22</a:t>
            </a:r>
            <a:r>
              <a:rPr lang="zh-CN" altLang="en-US" sz="1400">
                <a:latin typeface="微软雅黑" charset="0"/>
                <a:ea typeface="微软雅黑" charset="0"/>
              </a:rPr>
              <a:t>岁的女性是</a:t>
            </a:r>
            <a:r>
              <a:rPr lang="en-US" altLang="zh-CN" sz="1400">
                <a:latin typeface="微软雅黑" charset="0"/>
                <a:ea typeface="微软雅黑" charset="0"/>
              </a:rPr>
              <a:t>IELTS</a:t>
            </a:r>
            <a:r>
              <a:rPr lang="zh-CN" altLang="en-US" sz="1400">
                <a:latin typeface="微软雅黑" charset="0"/>
                <a:ea typeface="微软雅黑" charset="0"/>
              </a:rPr>
              <a:t>类课程的主要购买群体，多会消费</a:t>
            </a:r>
            <a:r>
              <a:rPr lang="en-US" altLang="zh-CN" sz="1400">
                <a:latin typeface="微软雅黑" charset="0"/>
                <a:ea typeface="微软雅黑" charset="0"/>
              </a:rPr>
              <a:t>5000——5999</a:t>
            </a:r>
            <a:r>
              <a:rPr lang="zh-CN" altLang="en-US" sz="1400">
                <a:latin typeface="微软雅黑" charset="0"/>
                <a:ea typeface="微软雅黑" charset="0"/>
              </a:rPr>
              <a:t>元、</a:t>
            </a:r>
            <a:r>
              <a:rPr lang="en-US" altLang="zh-CN" sz="1400">
                <a:latin typeface="微软雅黑" charset="0"/>
                <a:ea typeface="微软雅黑" charset="0"/>
              </a:rPr>
              <a:t>1000——1999</a:t>
            </a:r>
            <a:r>
              <a:rPr lang="zh-CN" altLang="en-US" sz="1400">
                <a:latin typeface="微软雅黑" charset="0"/>
                <a:ea typeface="微软雅黑" charset="0"/>
              </a:rPr>
              <a:t>元的课程。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9088" y="123478"/>
            <a:ext cx="2808312" cy="72008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lang="zh-CN" altLang="en-US" sz="1400" b="1" i="0" u="none" strike="noStrike" kern="1200" baseline="0">
                <a:solidFill>
                  <a:srgbClr val="3399FF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pPr>
            <a:r>
              <a:rPr lang="zh-CN" altLang="en-US" sz="2000" dirty="0">
                <a:solidFill>
                  <a:srgbClr val="0070C0"/>
                </a:solidFill>
              </a:rPr>
              <a:t>考研英语</a:t>
            </a:r>
            <a:r>
              <a:rPr sz="2000" dirty="0">
                <a:solidFill>
                  <a:srgbClr val="0070C0"/>
                </a:solidFill>
                <a:sym typeface="+mn-ea"/>
              </a:rPr>
              <a:t>用户画像</a:t>
            </a:r>
            <a:endParaRPr lang="zh-CN" altLang="en-US" sz="2000" dirty="0">
              <a:solidFill>
                <a:srgbClr val="0070C0"/>
              </a:solidFill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83568" y="411510"/>
            <a:ext cx="2520280" cy="144016"/>
            <a:chOff x="683568" y="411510"/>
            <a:chExt cx="2520280" cy="144016"/>
          </a:xfrm>
          <a:solidFill>
            <a:srgbClr val="0070C0"/>
          </a:solidFill>
        </p:grpSpPr>
        <p:cxnSp>
          <p:nvCxnSpPr>
            <p:cNvPr id="5" name="直接连接符 4"/>
            <p:cNvCxnSpPr/>
            <p:nvPr/>
          </p:nvCxnSpPr>
          <p:spPr>
            <a:xfrm>
              <a:off x="683568" y="483518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2339752" y="411510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627784" y="483518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flipH="1">
            <a:off x="5724128" y="411510"/>
            <a:ext cx="2520280" cy="144016"/>
            <a:chOff x="4625752" y="442542"/>
            <a:chExt cx="2520280" cy="144016"/>
          </a:xfrm>
          <a:solidFill>
            <a:srgbClr val="0070C0"/>
          </a:solidFill>
        </p:grpSpPr>
        <p:cxnSp>
          <p:nvCxnSpPr>
            <p:cNvPr id="10" name="直接连接符 9"/>
            <p:cNvCxnSpPr/>
            <p:nvPr/>
          </p:nvCxnSpPr>
          <p:spPr>
            <a:xfrm flipH="1">
              <a:off x="4625752" y="514550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flipH="1">
              <a:off x="6281936" y="442542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6569968" y="514550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v_lijianhong\Desktop\图片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5" r="50000"/>
          <a:stretch>
            <a:fillRect/>
          </a:stretch>
        </p:blipFill>
        <p:spPr bwMode="auto">
          <a:xfrm>
            <a:off x="6858000" y="0"/>
            <a:ext cx="2286000" cy="186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图表 13"/>
          <p:cNvGraphicFramePr>
            <a:graphicFrameLocks noChangeAspect="1"/>
          </p:cNvGraphicFramePr>
          <p:nvPr/>
        </p:nvGraphicFramePr>
        <p:xfrm>
          <a:off x="5940415" y="1059582"/>
          <a:ext cx="1681548" cy="12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773088" y="1203598"/>
          <a:ext cx="45720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图表 15"/>
          <p:cNvGraphicFramePr/>
          <p:nvPr/>
        </p:nvGraphicFramePr>
        <p:xfrm>
          <a:off x="5147945" y="2355850"/>
          <a:ext cx="3028950" cy="168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15695" y="4300220"/>
            <a:ext cx="689419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微软雅黑" charset="0"/>
                <a:ea typeface="微软雅黑" charset="0"/>
              </a:rPr>
              <a:t>23</a:t>
            </a:r>
            <a:r>
              <a:rPr lang="zh-CN" altLang="en-US" sz="1400">
                <a:latin typeface="微软雅黑" charset="0"/>
                <a:ea typeface="微软雅黑" charset="0"/>
              </a:rPr>
              <a:t>岁及以上的女性是考研英语类课程的主要购买群体，多会消费</a:t>
            </a:r>
            <a:r>
              <a:rPr lang="en-US" altLang="zh-CN" sz="1400">
                <a:latin typeface="微软雅黑" charset="0"/>
                <a:ea typeface="微软雅黑" charset="0"/>
              </a:rPr>
              <a:t>1000</a:t>
            </a:r>
            <a:r>
              <a:rPr lang="zh-CN" altLang="en-US" sz="1400">
                <a:latin typeface="微软雅黑" charset="0"/>
                <a:ea typeface="微软雅黑" charset="0"/>
              </a:rPr>
              <a:t>元以下的课程。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32040" y="1254982"/>
          <a:ext cx="1152128" cy="2803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/>
              </a:tblGrid>
              <a:tr h="58397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19-22</a:t>
                      </a:r>
                      <a:r>
                        <a:rPr lang="zh-CN" alt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岁</a:t>
                      </a:r>
                      <a:endParaRPr lang="zh-CN" alt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47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23</a:t>
                      </a:r>
                      <a:r>
                        <a:rPr lang="zh-CN" alt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岁及以上</a:t>
                      </a:r>
                      <a:endParaRPr lang="zh-CN" alt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47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16-18</a:t>
                      </a:r>
                      <a:r>
                        <a:rPr lang="zh-CN" alt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岁</a:t>
                      </a:r>
                      <a:endParaRPr lang="zh-CN" alt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47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13-15</a:t>
                      </a:r>
                      <a:r>
                        <a:rPr lang="zh-CN" alt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岁</a:t>
                      </a:r>
                      <a:endParaRPr lang="zh-CN" alt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477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7-12</a:t>
                      </a:r>
                      <a:r>
                        <a:rPr lang="zh-CN" alt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岁</a:t>
                      </a:r>
                      <a:endParaRPr lang="zh-CN" alt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51520" y="1332700"/>
            <a:ext cx="4608512" cy="2557645"/>
            <a:chOff x="1547664" y="1491630"/>
            <a:chExt cx="5400600" cy="3153767"/>
          </a:xfrm>
        </p:grpSpPr>
        <p:grpSp>
          <p:nvGrpSpPr>
            <p:cNvPr id="25" name="组合 24"/>
            <p:cNvGrpSpPr/>
            <p:nvPr/>
          </p:nvGrpSpPr>
          <p:grpSpPr>
            <a:xfrm>
              <a:off x="1547664" y="1491630"/>
              <a:ext cx="5400600" cy="417463"/>
              <a:chOff x="1547664" y="1491630"/>
              <a:chExt cx="5400600" cy="417463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391182" y="1491630"/>
                <a:ext cx="4557082" cy="360040"/>
                <a:chOff x="2391182" y="1491630"/>
                <a:chExt cx="4557082" cy="36004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2411760" y="1491630"/>
                  <a:ext cx="4536504" cy="360040"/>
                </a:xfrm>
                <a:prstGeom prst="rect">
                  <a:avLst/>
                </a:prstGeom>
                <a:noFill/>
                <a:ln w="127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2391182" y="1491630"/>
                  <a:ext cx="3909009" cy="360040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zh-CN" sz="1600" b="1" dirty="0">
                      <a:latin typeface="微软雅黑" pitchFamily="34" charset="-122"/>
                      <a:ea typeface="微软雅黑" pitchFamily="34" charset="-122"/>
                    </a:rPr>
                    <a:t>38.0%</a:t>
                  </a:r>
                  <a:endParaRPr lang="zh-CN" altLang="en-US" sz="16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1547664" y="1491630"/>
                <a:ext cx="864096" cy="41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TOP1</a:t>
                </a:r>
                <a:endPara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547664" y="2211710"/>
              <a:ext cx="5400600" cy="417463"/>
              <a:chOff x="1547664" y="1491630"/>
              <a:chExt cx="5400600" cy="417463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391182" y="1491630"/>
                <a:ext cx="4557082" cy="360040"/>
                <a:chOff x="2391182" y="1491630"/>
                <a:chExt cx="4557082" cy="36004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2411760" y="1491630"/>
                  <a:ext cx="4536504" cy="360040"/>
                </a:xfrm>
                <a:prstGeom prst="rect">
                  <a:avLst/>
                </a:prstGeom>
                <a:noFill/>
                <a:ln w="127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2391182" y="1491630"/>
                  <a:ext cx="3332945" cy="360040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zh-CN" sz="1600" b="1" dirty="0">
                      <a:latin typeface="微软雅黑" pitchFamily="34" charset="-122"/>
                      <a:ea typeface="微软雅黑" pitchFamily="34" charset="-122"/>
                    </a:rPr>
                    <a:t>32.9%</a:t>
                  </a:r>
                  <a:endParaRPr lang="zh-CN" altLang="en-US" sz="16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547664" y="1491630"/>
                <a:ext cx="864096" cy="41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TOP2</a:t>
                </a:r>
                <a:endPara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547664" y="2922498"/>
              <a:ext cx="5400600" cy="417463"/>
              <a:chOff x="1547664" y="1491630"/>
              <a:chExt cx="5400600" cy="417463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2391183" y="1491630"/>
                <a:ext cx="4557081" cy="360040"/>
                <a:chOff x="2391183" y="1491630"/>
                <a:chExt cx="4557081" cy="360040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2411760" y="1491630"/>
                  <a:ext cx="4536504" cy="360040"/>
                </a:xfrm>
                <a:prstGeom prst="rect">
                  <a:avLst/>
                </a:prstGeom>
                <a:noFill/>
                <a:ln w="127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2391183" y="1491630"/>
                  <a:ext cx="1954503" cy="360040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zh-CN" sz="1600" b="1" dirty="0">
                      <a:latin typeface="微软雅黑" pitchFamily="34" charset="-122"/>
                      <a:ea typeface="微软雅黑" pitchFamily="34" charset="-122"/>
                    </a:rPr>
                    <a:t>19.8%</a:t>
                  </a:r>
                  <a:endParaRPr lang="zh-CN" altLang="en-US" sz="16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1547664" y="1491630"/>
                <a:ext cx="864096" cy="41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TOP3</a:t>
                </a:r>
                <a:endPara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547664" y="3579862"/>
              <a:ext cx="5400600" cy="417463"/>
              <a:chOff x="1547664" y="1491630"/>
              <a:chExt cx="5400600" cy="417463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391182" y="1491630"/>
                <a:ext cx="4557082" cy="360040"/>
                <a:chOff x="2391182" y="1491630"/>
                <a:chExt cx="4557082" cy="360040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2411760" y="1491630"/>
                  <a:ext cx="4536504" cy="360040"/>
                </a:xfrm>
                <a:prstGeom prst="rect">
                  <a:avLst/>
                </a:prstGeom>
                <a:noFill/>
                <a:ln w="127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2391182" y="1491630"/>
                  <a:ext cx="1097323" cy="360040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zh-CN" sz="1600" b="1" dirty="0">
                      <a:latin typeface="微软雅黑" pitchFamily="34" charset="-122"/>
                      <a:ea typeface="微软雅黑" pitchFamily="34" charset="-122"/>
                    </a:rPr>
                    <a:t>7.8%</a:t>
                  </a:r>
                  <a:endParaRPr lang="zh-CN" altLang="en-US" sz="16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547664" y="1491630"/>
                <a:ext cx="864096" cy="41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TOP4</a:t>
                </a:r>
                <a:endPara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547664" y="4227934"/>
              <a:ext cx="5400600" cy="417463"/>
              <a:chOff x="1547664" y="1491630"/>
              <a:chExt cx="5400600" cy="41746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2391182" y="1491630"/>
                <a:ext cx="4557082" cy="360040"/>
                <a:chOff x="2391182" y="1491630"/>
                <a:chExt cx="4557082" cy="360040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2411760" y="1491630"/>
                  <a:ext cx="4536504" cy="360040"/>
                </a:xfrm>
                <a:prstGeom prst="rect">
                  <a:avLst/>
                </a:prstGeom>
                <a:noFill/>
                <a:ln w="127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391182" y="1491630"/>
                  <a:ext cx="126739" cy="360040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 sz="16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1547664" y="1491630"/>
                <a:ext cx="864096" cy="41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070C0"/>
                    </a:solidFill>
                    <a:latin typeface="微软雅黑" pitchFamily="34" charset="-122"/>
                    <a:ea typeface="微软雅黑" pitchFamily="34" charset="-122"/>
                  </a:rPr>
                  <a:t>TOP5</a:t>
                </a:r>
                <a:endPara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1830524" y="195486"/>
            <a:ext cx="5194920" cy="781596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掌上新东方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北京校区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用户背景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444208" y="1347614"/>
            <a:ext cx="2641464" cy="580203"/>
            <a:chOff x="3493988" y="1167654"/>
            <a:chExt cx="2425800" cy="540496"/>
          </a:xfrm>
        </p:grpSpPr>
        <p:pic>
          <p:nvPicPr>
            <p:cNvPr id="48" name="Picture 4" descr="C:\Users\V_LIJI~1\AppData\Local\Temp\女-1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2" r="27851"/>
            <a:stretch>
              <a:fillRect/>
            </a:stretch>
          </p:blipFill>
          <p:spPr bwMode="auto">
            <a:xfrm>
              <a:off x="4491038" y="1167654"/>
              <a:ext cx="23812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C:\Users\V_LIJI~1\AppData\Local\Temp\男-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31" r="30735"/>
            <a:stretch>
              <a:fillRect/>
            </a:stretch>
          </p:blipFill>
          <p:spPr bwMode="auto">
            <a:xfrm>
              <a:off x="4179788" y="1168150"/>
              <a:ext cx="2286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 descr="C:\Users\V_LIJI~1\AppData\Local\Temp\男-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31" r="30735"/>
            <a:stretch>
              <a:fillRect/>
            </a:stretch>
          </p:blipFill>
          <p:spPr bwMode="auto">
            <a:xfrm>
              <a:off x="3951188" y="1168150"/>
              <a:ext cx="2286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 descr="C:\Users\V_LIJI~1\AppData\Local\Temp\男-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31" r="30735"/>
            <a:stretch>
              <a:fillRect/>
            </a:stretch>
          </p:blipFill>
          <p:spPr bwMode="auto">
            <a:xfrm>
              <a:off x="3722588" y="1168150"/>
              <a:ext cx="2286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C:\Users\V_LIJI~1\AppData\Local\Temp\男-1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31" r="30735"/>
            <a:stretch>
              <a:fillRect/>
            </a:stretch>
          </p:blipFill>
          <p:spPr bwMode="auto">
            <a:xfrm>
              <a:off x="3493988" y="1168150"/>
              <a:ext cx="2286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C:\Users\V_LIJI~1\AppData\Local\Temp\女-1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2" r="27851"/>
            <a:stretch>
              <a:fillRect/>
            </a:stretch>
          </p:blipFill>
          <p:spPr bwMode="auto">
            <a:xfrm>
              <a:off x="4729163" y="1167654"/>
              <a:ext cx="23812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C:\Users\V_LIJI~1\AppData\Local\Temp\女-1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2" r="27851"/>
            <a:stretch>
              <a:fillRect/>
            </a:stretch>
          </p:blipFill>
          <p:spPr bwMode="auto">
            <a:xfrm>
              <a:off x="4967288" y="1167654"/>
              <a:ext cx="23812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4" descr="C:\Users\V_LIJI~1\AppData\Local\Temp\女-1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2" r="27851"/>
            <a:stretch>
              <a:fillRect/>
            </a:stretch>
          </p:blipFill>
          <p:spPr bwMode="auto">
            <a:xfrm>
              <a:off x="5205413" y="1167654"/>
              <a:ext cx="23812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C:\Users\V_LIJI~1\AppData\Local\Temp\女-1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2" r="27851"/>
            <a:stretch>
              <a:fillRect/>
            </a:stretch>
          </p:blipFill>
          <p:spPr bwMode="auto">
            <a:xfrm>
              <a:off x="5443538" y="1167654"/>
              <a:ext cx="23812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C:\Users\V_LIJI~1\AppData\Local\Temp\女-1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2" r="27851"/>
            <a:stretch>
              <a:fillRect/>
            </a:stretch>
          </p:blipFill>
          <p:spPr bwMode="auto">
            <a:xfrm>
              <a:off x="5681663" y="1167654"/>
              <a:ext cx="23812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标题 1"/>
          <p:cNvSpPr txBox="1"/>
          <p:nvPr/>
        </p:nvSpPr>
        <p:spPr>
          <a:xfrm>
            <a:off x="6528877" y="2726228"/>
            <a:ext cx="2592288" cy="198967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60%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9473" y="3513117"/>
            <a:ext cx="750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1.5%</a:t>
            </a:r>
            <a:endParaRPr lang="zh-CN" altLang="en-US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3132" y="2350882"/>
            <a:ext cx="2262892" cy="576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女性用户占比达到</a:t>
            </a:r>
            <a:endParaRPr lang="zh-CN" altLang="en-US" sz="20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标题 1"/>
          <p:cNvSpPr txBox="1"/>
          <p:nvPr/>
        </p:nvSpPr>
        <p:spPr>
          <a:xfrm>
            <a:off x="927563" y="4041885"/>
            <a:ext cx="2592288" cy="10405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年轻化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340298" y="4273961"/>
            <a:ext cx="4686839" cy="576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北京掌上新东方用户年龄在</a:t>
            </a: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岁以下占比达到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67.1%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9088" y="123478"/>
            <a:ext cx="2808312" cy="72008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高考</a:t>
            </a:r>
            <a:r>
              <a:rPr lang="en-US" altLang="zh-CN" sz="2000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+</a:t>
            </a:r>
            <a:r>
              <a:rPr lang="zh-CN" altLang="en-US" sz="2000" b="1" dirty="0">
                <a:solidFill>
                  <a:srgbClr val="0070C0"/>
                </a:solidFill>
                <a:latin typeface="微软雅黑" charset="0"/>
                <a:ea typeface="微软雅黑" charset="0"/>
                <a:sym typeface="+mn-ea"/>
              </a:rPr>
              <a:t>高中</a:t>
            </a:r>
            <a:r>
              <a:rPr lang="zh-CN" sz="2000" b="1" dirty="0">
                <a:solidFill>
                  <a:srgbClr val="0070C0"/>
                </a:solidFill>
                <a:latin typeface="微软雅黑" charset="0"/>
                <a:ea typeface="微软雅黑" charset="0"/>
                <a:sym typeface="+mn-ea"/>
              </a:rPr>
              <a:t>用户画像</a:t>
            </a:r>
            <a:endParaRPr lang="zh-CN" altLang="en-US" sz="3600" b="1" dirty="0">
              <a:solidFill>
                <a:srgbClr val="0070C0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83568" y="411510"/>
            <a:ext cx="2520280" cy="144016"/>
            <a:chOff x="683568" y="411510"/>
            <a:chExt cx="2520280" cy="144016"/>
          </a:xfrm>
          <a:solidFill>
            <a:srgbClr val="0070C0"/>
          </a:solidFill>
        </p:grpSpPr>
        <p:cxnSp>
          <p:nvCxnSpPr>
            <p:cNvPr id="5" name="直接连接符 4"/>
            <p:cNvCxnSpPr/>
            <p:nvPr/>
          </p:nvCxnSpPr>
          <p:spPr>
            <a:xfrm>
              <a:off x="683568" y="483518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2339752" y="411510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627784" y="483518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flipH="1">
            <a:off x="5724128" y="411510"/>
            <a:ext cx="2520280" cy="144016"/>
            <a:chOff x="4625752" y="442542"/>
            <a:chExt cx="2520280" cy="144016"/>
          </a:xfrm>
          <a:solidFill>
            <a:srgbClr val="0070C0"/>
          </a:solidFill>
        </p:grpSpPr>
        <p:cxnSp>
          <p:nvCxnSpPr>
            <p:cNvPr id="10" name="直接连接符 9"/>
            <p:cNvCxnSpPr/>
            <p:nvPr/>
          </p:nvCxnSpPr>
          <p:spPr>
            <a:xfrm flipH="1">
              <a:off x="4625752" y="514550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flipH="1">
              <a:off x="6281936" y="442542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6569968" y="514550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v_lijianhong\Desktop\图片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5" r="50000"/>
          <a:stretch>
            <a:fillRect/>
          </a:stretch>
        </p:blipFill>
        <p:spPr bwMode="auto">
          <a:xfrm>
            <a:off x="6858000" y="0"/>
            <a:ext cx="2286000" cy="186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图表 45"/>
          <p:cNvGraphicFramePr/>
          <p:nvPr/>
        </p:nvGraphicFramePr>
        <p:xfrm>
          <a:off x="5436235" y="2427605"/>
          <a:ext cx="3148965" cy="156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6156325" y="915670"/>
          <a:ext cx="1790700" cy="1338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115695" y="4300220"/>
            <a:ext cx="6894195" cy="532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微软雅黑" charset="0"/>
                <a:ea typeface="微软雅黑" charset="0"/>
              </a:rPr>
              <a:t>16—18</a:t>
            </a:r>
            <a:r>
              <a:rPr lang="zh-CN" altLang="en-US" sz="1400">
                <a:latin typeface="微软雅黑" charset="0"/>
                <a:ea typeface="微软雅黑" charset="0"/>
              </a:rPr>
              <a:t>岁的女性是高考高中类课程的主要购买群体，多会消费</a:t>
            </a:r>
            <a:r>
              <a:rPr lang="en-US" altLang="zh-CN" sz="1400">
                <a:latin typeface="微软雅黑" charset="0"/>
                <a:ea typeface="微软雅黑" charset="0"/>
              </a:rPr>
              <a:t>3000—3999</a:t>
            </a:r>
            <a:r>
              <a:rPr lang="zh-CN" altLang="en-US" sz="1400">
                <a:latin typeface="微软雅黑" charset="0"/>
                <a:ea typeface="微软雅黑" charset="0"/>
              </a:rPr>
              <a:t>元以下的课程。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aphicFrame>
        <p:nvGraphicFramePr>
          <p:cNvPr id="20" name="图表 19"/>
          <p:cNvGraphicFramePr/>
          <p:nvPr/>
        </p:nvGraphicFramePr>
        <p:xfrm>
          <a:off x="395605" y="987425"/>
          <a:ext cx="5226685" cy="296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9088" y="123478"/>
            <a:ext cx="2808312" cy="72008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考研政治</a:t>
            </a:r>
            <a:r>
              <a:rPr lang="zh-CN" sz="2000" b="1" dirty="0">
                <a:solidFill>
                  <a:srgbClr val="0070C0"/>
                </a:solidFill>
                <a:latin typeface="微软雅黑" charset="0"/>
                <a:ea typeface="微软雅黑" charset="0"/>
                <a:sym typeface="+mn-ea"/>
              </a:rPr>
              <a:t>用户画像</a:t>
            </a:r>
            <a:endParaRPr lang="zh-CN" altLang="en-US" sz="3600" b="1" dirty="0">
              <a:solidFill>
                <a:srgbClr val="0070C0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83568" y="411510"/>
            <a:ext cx="2520280" cy="144016"/>
            <a:chOff x="683568" y="411510"/>
            <a:chExt cx="2520280" cy="144016"/>
          </a:xfrm>
          <a:solidFill>
            <a:srgbClr val="0070C0"/>
          </a:solidFill>
        </p:grpSpPr>
        <p:cxnSp>
          <p:nvCxnSpPr>
            <p:cNvPr id="5" name="直接连接符 4"/>
            <p:cNvCxnSpPr/>
            <p:nvPr/>
          </p:nvCxnSpPr>
          <p:spPr>
            <a:xfrm>
              <a:off x="683568" y="483518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2339752" y="411510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627784" y="483518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flipH="1">
            <a:off x="5724128" y="411510"/>
            <a:ext cx="2520280" cy="144016"/>
            <a:chOff x="4625752" y="442542"/>
            <a:chExt cx="2520280" cy="144016"/>
          </a:xfrm>
          <a:solidFill>
            <a:srgbClr val="0070C0"/>
          </a:solidFill>
        </p:grpSpPr>
        <p:cxnSp>
          <p:nvCxnSpPr>
            <p:cNvPr id="10" name="直接连接符 9"/>
            <p:cNvCxnSpPr/>
            <p:nvPr/>
          </p:nvCxnSpPr>
          <p:spPr>
            <a:xfrm flipH="1">
              <a:off x="4625752" y="514550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flipH="1">
              <a:off x="6281936" y="442542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6569968" y="514550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v_lijianhong\Desktop\图片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5" r="50000"/>
          <a:stretch>
            <a:fillRect/>
          </a:stretch>
        </p:blipFill>
        <p:spPr bwMode="auto">
          <a:xfrm>
            <a:off x="6858000" y="0"/>
            <a:ext cx="2286000" cy="186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图表 13"/>
          <p:cNvGraphicFramePr>
            <a:graphicFrameLocks noChangeAspect="1"/>
          </p:cNvGraphicFramePr>
          <p:nvPr/>
        </p:nvGraphicFramePr>
        <p:xfrm>
          <a:off x="5795968" y="987445"/>
          <a:ext cx="1681548" cy="12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7" name="图表 16"/>
          <p:cNvGraphicFramePr/>
          <p:nvPr/>
        </p:nvGraphicFramePr>
        <p:xfrm>
          <a:off x="773088" y="1170066"/>
          <a:ext cx="45720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5147945" y="2355850"/>
          <a:ext cx="3100070" cy="1761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15695" y="4300220"/>
            <a:ext cx="689419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微软雅黑" charset="0"/>
                <a:ea typeface="微软雅黑" charset="0"/>
              </a:rPr>
              <a:t>23</a:t>
            </a:r>
            <a:r>
              <a:rPr lang="zh-CN" altLang="en-US" sz="1400">
                <a:latin typeface="微软雅黑" charset="0"/>
                <a:ea typeface="微软雅黑" charset="0"/>
              </a:rPr>
              <a:t>岁及以上的女性是考研政治类课程的主要购买群体，多会消费</a:t>
            </a:r>
            <a:r>
              <a:rPr lang="en-US" altLang="zh-CN" sz="1400">
                <a:latin typeface="微软雅黑" charset="0"/>
                <a:ea typeface="微软雅黑" charset="0"/>
              </a:rPr>
              <a:t>1000</a:t>
            </a:r>
            <a:r>
              <a:rPr lang="zh-CN" altLang="en-US" sz="1400">
                <a:latin typeface="微软雅黑" charset="0"/>
                <a:ea typeface="微软雅黑" charset="0"/>
              </a:rPr>
              <a:t>元以下的课程。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9088" y="123478"/>
            <a:ext cx="2808312" cy="72008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中考</a:t>
            </a:r>
            <a:r>
              <a:rPr lang="en-US" altLang="zh-CN" sz="2000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+</a:t>
            </a:r>
            <a:r>
              <a:rPr lang="zh-CN" altLang="en-US" sz="2000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初中</a:t>
            </a:r>
            <a:r>
              <a:rPr lang="zh-CN" sz="2000" b="1" dirty="0">
                <a:solidFill>
                  <a:srgbClr val="0070C0"/>
                </a:solidFill>
                <a:latin typeface="微软雅黑" charset="0"/>
                <a:ea typeface="微软雅黑" charset="0"/>
                <a:sym typeface="+mn-ea"/>
              </a:rPr>
              <a:t>用户画像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83568" y="411510"/>
            <a:ext cx="2520280" cy="144016"/>
            <a:chOff x="683568" y="411510"/>
            <a:chExt cx="2520280" cy="144016"/>
          </a:xfrm>
          <a:solidFill>
            <a:srgbClr val="0070C0"/>
          </a:solidFill>
        </p:grpSpPr>
        <p:cxnSp>
          <p:nvCxnSpPr>
            <p:cNvPr id="5" name="直接连接符 4"/>
            <p:cNvCxnSpPr/>
            <p:nvPr/>
          </p:nvCxnSpPr>
          <p:spPr>
            <a:xfrm>
              <a:off x="683568" y="483518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2339752" y="411510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627784" y="483518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flipH="1">
            <a:off x="5724128" y="411510"/>
            <a:ext cx="2520280" cy="144016"/>
            <a:chOff x="4625752" y="442542"/>
            <a:chExt cx="2520280" cy="144016"/>
          </a:xfrm>
          <a:solidFill>
            <a:srgbClr val="0070C0"/>
          </a:solidFill>
        </p:grpSpPr>
        <p:cxnSp>
          <p:nvCxnSpPr>
            <p:cNvPr id="10" name="直接连接符 9"/>
            <p:cNvCxnSpPr/>
            <p:nvPr/>
          </p:nvCxnSpPr>
          <p:spPr>
            <a:xfrm flipH="1">
              <a:off x="4625752" y="514550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flipH="1">
              <a:off x="6281936" y="442542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6569968" y="514550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v_lijianhong\Desktop\图片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5" r="50000"/>
          <a:stretch>
            <a:fillRect/>
          </a:stretch>
        </p:blipFill>
        <p:spPr bwMode="auto">
          <a:xfrm>
            <a:off x="6858000" y="0"/>
            <a:ext cx="2286000" cy="186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图表 3"/>
          <p:cNvGraphicFramePr/>
          <p:nvPr/>
        </p:nvGraphicFramePr>
        <p:xfrm>
          <a:off x="5652135" y="987425"/>
          <a:ext cx="2065020" cy="1326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7" name="图表 46"/>
          <p:cNvGraphicFramePr/>
          <p:nvPr/>
        </p:nvGraphicFramePr>
        <p:xfrm>
          <a:off x="5652135" y="2427605"/>
          <a:ext cx="3120390" cy="163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828040" y="4227830"/>
            <a:ext cx="689419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微软雅黑" charset="0"/>
                <a:ea typeface="微软雅黑" charset="0"/>
              </a:rPr>
              <a:t>13—15</a:t>
            </a:r>
            <a:r>
              <a:rPr lang="zh-CN" altLang="en-US" sz="1400">
                <a:latin typeface="微软雅黑" charset="0"/>
                <a:ea typeface="微软雅黑" charset="0"/>
              </a:rPr>
              <a:t>岁的女性是中考初中类课程的主要购买群体，多会消费</a:t>
            </a:r>
            <a:r>
              <a:rPr lang="en-US" altLang="zh-CN" sz="1400">
                <a:latin typeface="微软雅黑" charset="0"/>
                <a:ea typeface="微软雅黑" charset="0"/>
              </a:rPr>
              <a:t>1000—2999</a:t>
            </a:r>
            <a:r>
              <a:rPr lang="zh-CN" altLang="en-US" sz="1400">
                <a:latin typeface="微软雅黑" charset="0"/>
                <a:ea typeface="微软雅黑" charset="0"/>
              </a:rPr>
              <a:t>元的课程。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aphicFrame>
        <p:nvGraphicFramePr>
          <p:cNvPr id="14" name="图表 13"/>
          <p:cNvGraphicFramePr/>
          <p:nvPr/>
        </p:nvGraphicFramePr>
        <p:xfrm>
          <a:off x="467995" y="987425"/>
          <a:ext cx="5073650" cy="293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9088" y="123478"/>
            <a:ext cx="2808312" cy="72008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GRE</a:t>
            </a:r>
            <a:r>
              <a:rPr lang="zh-CN" sz="2000" b="1" dirty="0">
                <a:solidFill>
                  <a:srgbClr val="0070C0"/>
                </a:solidFill>
                <a:latin typeface="微软雅黑" charset="0"/>
                <a:ea typeface="微软雅黑" charset="0"/>
                <a:sym typeface="+mn-ea"/>
              </a:rPr>
              <a:t>用户画像</a:t>
            </a:r>
            <a:endParaRPr lang="en-US" altLang="zh-CN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83568" y="411510"/>
            <a:ext cx="2520280" cy="144016"/>
            <a:chOff x="683568" y="411510"/>
            <a:chExt cx="2520280" cy="144016"/>
          </a:xfrm>
          <a:solidFill>
            <a:srgbClr val="0070C0"/>
          </a:solidFill>
        </p:grpSpPr>
        <p:cxnSp>
          <p:nvCxnSpPr>
            <p:cNvPr id="5" name="直接连接符 4"/>
            <p:cNvCxnSpPr/>
            <p:nvPr/>
          </p:nvCxnSpPr>
          <p:spPr>
            <a:xfrm>
              <a:off x="683568" y="483518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2339752" y="411510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627784" y="483518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flipH="1">
            <a:off x="5724128" y="411510"/>
            <a:ext cx="2520280" cy="144016"/>
            <a:chOff x="4625752" y="442542"/>
            <a:chExt cx="2520280" cy="144016"/>
          </a:xfrm>
          <a:solidFill>
            <a:srgbClr val="0070C0"/>
          </a:solidFill>
        </p:grpSpPr>
        <p:cxnSp>
          <p:nvCxnSpPr>
            <p:cNvPr id="10" name="直接连接符 9"/>
            <p:cNvCxnSpPr/>
            <p:nvPr/>
          </p:nvCxnSpPr>
          <p:spPr>
            <a:xfrm flipH="1">
              <a:off x="4625752" y="514550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flipH="1">
              <a:off x="6281936" y="442542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6569968" y="514550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v_lijianhong\Desktop\图片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5" r="50000"/>
          <a:stretch>
            <a:fillRect/>
          </a:stretch>
        </p:blipFill>
        <p:spPr bwMode="auto">
          <a:xfrm>
            <a:off x="6858000" y="0"/>
            <a:ext cx="2286000" cy="186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图表 16"/>
          <p:cNvGraphicFramePr/>
          <p:nvPr/>
        </p:nvGraphicFramePr>
        <p:xfrm>
          <a:off x="773088" y="1203598"/>
          <a:ext cx="45720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5220335" y="2355850"/>
          <a:ext cx="3060700" cy="1702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7405" y="4300220"/>
            <a:ext cx="7266940" cy="532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微软雅黑" charset="0"/>
                <a:ea typeface="微软雅黑" charset="0"/>
              </a:rPr>
              <a:t>19—22</a:t>
            </a:r>
            <a:r>
              <a:rPr lang="zh-CN" altLang="en-US" sz="1400">
                <a:latin typeface="微软雅黑" charset="0"/>
                <a:ea typeface="微软雅黑" charset="0"/>
              </a:rPr>
              <a:t>岁、</a:t>
            </a:r>
            <a:r>
              <a:rPr lang="en-US" sz="1400">
                <a:latin typeface="微软雅黑" charset="0"/>
                <a:ea typeface="微软雅黑" charset="0"/>
              </a:rPr>
              <a:t>23</a:t>
            </a:r>
            <a:r>
              <a:rPr lang="zh-CN" altLang="en-US" sz="1400">
                <a:latin typeface="微软雅黑" charset="0"/>
                <a:ea typeface="微软雅黑" charset="0"/>
              </a:rPr>
              <a:t>岁及以上的女性是</a:t>
            </a:r>
            <a:r>
              <a:rPr lang="en-US" altLang="zh-CN" sz="1400">
                <a:latin typeface="微软雅黑" charset="0"/>
                <a:ea typeface="微软雅黑" charset="0"/>
              </a:rPr>
              <a:t>GER</a:t>
            </a:r>
            <a:r>
              <a:rPr lang="zh-CN" altLang="en-US" sz="1400">
                <a:latin typeface="微软雅黑" charset="0"/>
                <a:ea typeface="微软雅黑" charset="0"/>
              </a:rPr>
              <a:t>类课程的主要购买群体，多会消费</a:t>
            </a:r>
            <a:r>
              <a:rPr lang="en-US" altLang="zh-CN" sz="1400">
                <a:latin typeface="微软雅黑" charset="0"/>
                <a:ea typeface="微软雅黑" charset="0"/>
              </a:rPr>
              <a:t>3000——3999</a:t>
            </a:r>
            <a:r>
              <a:rPr lang="zh-CN" altLang="en-US" sz="1400">
                <a:latin typeface="微软雅黑" charset="0"/>
                <a:ea typeface="微软雅黑" charset="0"/>
              </a:rPr>
              <a:t>元、</a:t>
            </a:r>
            <a:r>
              <a:rPr lang="en-US" altLang="zh-CN" sz="1400">
                <a:latin typeface="微软雅黑" charset="0"/>
                <a:ea typeface="微软雅黑" charset="0"/>
              </a:rPr>
              <a:t>2000——2999</a:t>
            </a:r>
            <a:r>
              <a:rPr lang="zh-CN" altLang="en-US" sz="1400">
                <a:latin typeface="微软雅黑" charset="0"/>
                <a:ea typeface="微软雅黑" charset="0"/>
              </a:rPr>
              <a:t>元的课程。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  <p:graphicFrame>
        <p:nvGraphicFramePr>
          <p:cNvPr id="14" name="图表 13"/>
          <p:cNvGraphicFramePr/>
          <p:nvPr/>
        </p:nvGraphicFramePr>
        <p:xfrm>
          <a:off x="5796280" y="771525"/>
          <a:ext cx="1830070" cy="1596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9088" y="123478"/>
            <a:ext cx="2808312" cy="72008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夏冬令营</a:t>
            </a:r>
            <a:r>
              <a:rPr lang="zh-CN" sz="2000" b="1" dirty="0">
                <a:solidFill>
                  <a:srgbClr val="0070C0"/>
                </a:solidFill>
                <a:latin typeface="微软雅黑" charset="0"/>
                <a:ea typeface="微软雅黑" charset="0"/>
                <a:sym typeface="+mn-ea"/>
              </a:rPr>
              <a:t>用户画像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83568" y="411510"/>
            <a:ext cx="2520280" cy="144016"/>
            <a:chOff x="683568" y="411510"/>
            <a:chExt cx="2520280" cy="144016"/>
          </a:xfrm>
          <a:solidFill>
            <a:srgbClr val="0070C0"/>
          </a:solidFill>
        </p:grpSpPr>
        <p:cxnSp>
          <p:nvCxnSpPr>
            <p:cNvPr id="5" name="直接连接符 4"/>
            <p:cNvCxnSpPr/>
            <p:nvPr/>
          </p:nvCxnSpPr>
          <p:spPr>
            <a:xfrm>
              <a:off x="683568" y="483518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2339752" y="411510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627784" y="483518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flipH="1">
            <a:off x="5724128" y="411510"/>
            <a:ext cx="2520280" cy="144016"/>
            <a:chOff x="4625752" y="442542"/>
            <a:chExt cx="2520280" cy="144016"/>
          </a:xfrm>
          <a:solidFill>
            <a:srgbClr val="0070C0"/>
          </a:solidFill>
        </p:grpSpPr>
        <p:cxnSp>
          <p:nvCxnSpPr>
            <p:cNvPr id="10" name="直接连接符 9"/>
            <p:cNvCxnSpPr/>
            <p:nvPr/>
          </p:nvCxnSpPr>
          <p:spPr>
            <a:xfrm flipH="1">
              <a:off x="4625752" y="514550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flipH="1">
              <a:off x="6281936" y="442542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6569968" y="514550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v_lijianhong\Desktop\图片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5" r="50000"/>
          <a:stretch>
            <a:fillRect/>
          </a:stretch>
        </p:blipFill>
        <p:spPr bwMode="auto">
          <a:xfrm>
            <a:off x="6858000" y="0"/>
            <a:ext cx="2286000" cy="186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图表 16"/>
          <p:cNvGraphicFramePr>
            <a:graphicFrameLocks noChangeAspect="1"/>
          </p:cNvGraphicFramePr>
          <p:nvPr/>
        </p:nvGraphicFramePr>
        <p:xfrm>
          <a:off x="5940619" y="987445"/>
          <a:ext cx="1681548" cy="12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773088" y="1203598"/>
          <a:ext cx="45720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图表 18"/>
          <p:cNvGraphicFramePr/>
          <p:nvPr/>
        </p:nvGraphicFramePr>
        <p:xfrm>
          <a:off x="5135880" y="2342515"/>
          <a:ext cx="3359150" cy="1826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7405" y="4300220"/>
            <a:ext cx="726694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微软雅黑" charset="0"/>
                <a:ea typeface="微软雅黑" charset="0"/>
              </a:rPr>
              <a:t>19—22</a:t>
            </a:r>
            <a:r>
              <a:rPr lang="zh-CN" altLang="en-US" sz="1400">
                <a:latin typeface="微软雅黑" charset="0"/>
                <a:ea typeface="微软雅黑" charset="0"/>
              </a:rPr>
              <a:t>岁的女性是夏冬令营类课程的主要购买群体，多会消费</a:t>
            </a:r>
            <a:r>
              <a:rPr lang="en-US" altLang="zh-CN" sz="1400">
                <a:latin typeface="微软雅黑" charset="0"/>
                <a:ea typeface="微软雅黑" charset="0"/>
              </a:rPr>
              <a:t>3000——3999</a:t>
            </a:r>
            <a:r>
              <a:rPr lang="zh-CN" altLang="en-US" sz="1400">
                <a:latin typeface="微软雅黑" charset="0"/>
                <a:ea typeface="微软雅黑" charset="0"/>
              </a:rPr>
              <a:t>元的课程。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59088" y="123478"/>
            <a:ext cx="2808312" cy="72008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微软雅黑" charset="0"/>
                <a:ea typeface="微软雅黑" charset="0"/>
              </a:rPr>
              <a:t>四级</a:t>
            </a:r>
            <a:r>
              <a:rPr lang="zh-CN" sz="2000" b="1" dirty="0">
                <a:solidFill>
                  <a:srgbClr val="0070C0"/>
                </a:solidFill>
                <a:latin typeface="微软雅黑" charset="0"/>
                <a:ea typeface="微软雅黑" charset="0"/>
                <a:sym typeface="+mn-ea"/>
              </a:rPr>
              <a:t>用户画像</a:t>
            </a:r>
            <a:endParaRPr lang="zh-CN" altLang="en-US" sz="2000" b="1" dirty="0">
              <a:solidFill>
                <a:srgbClr val="0070C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83568" y="411510"/>
            <a:ext cx="2520280" cy="144016"/>
            <a:chOff x="683568" y="411510"/>
            <a:chExt cx="2520280" cy="144016"/>
          </a:xfrm>
          <a:solidFill>
            <a:srgbClr val="0070C0"/>
          </a:solidFill>
        </p:grpSpPr>
        <p:cxnSp>
          <p:nvCxnSpPr>
            <p:cNvPr id="5" name="直接连接符 4"/>
            <p:cNvCxnSpPr/>
            <p:nvPr/>
          </p:nvCxnSpPr>
          <p:spPr>
            <a:xfrm>
              <a:off x="683568" y="483518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2339752" y="411510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627784" y="483518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 flipH="1">
            <a:off x="5724128" y="411510"/>
            <a:ext cx="2520280" cy="144016"/>
            <a:chOff x="4625752" y="442542"/>
            <a:chExt cx="2520280" cy="144016"/>
          </a:xfrm>
          <a:solidFill>
            <a:srgbClr val="0070C0"/>
          </a:solidFill>
        </p:grpSpPr>
        <p:cxnSp>
          <p:nvCxnSpPr>
            <p:cNvPr id="10" name="直接连接符 9"/>
            <p:cNvCxnSpPr/>
            <p:nvPr/>
          </p:nvCxnSpPr>
          <p:spPr>
            <a:xfrm flipH="1">
              <a:off x="4625752" y="514550"/>
              <a:ext cx="1512168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 flipH="1">
              <a:off x="6281936" y="442542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6569968" y="514550"/>
              <a:ext cx="576064" cy="0"/>
            </a:xfrm>
            <a:prstGeom prst="line">
              <a:avLst/>
            </a:prstGeom>
            <a:grp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Users\v_lijianhong\Desktop\图片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5" r="50000"/>
          <a:stretch>
            <a:fillRect/>
          </a:stretch>
        </p:blipFill>
        <p:spPr bwMode="auto">
          <a:xfrm>
            <a:off x="6858000" y="0"/>
            <a:ext cx="2286000" cy="186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图表 15"/>
          <p:cNvGraphicFramePr>
            <a:graphicFrameLocks noChangeAspect="1"/>
          </p:cNvGraphicFramePr>
          <p:nvPr/>
        </p:nvGraphicFramePr>
        <p:xfrm>
          <a:off x="5723578" y="1059924"/>
          <a:ext cx="1681548" cy="12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8" name="图表 17"/>
          <p:cNvGraphicFramePr/>
          <p:nvPr/>
        </p:nvGraphicFramePr>
        <p:xfrm>
          <a:off x="773088" y="1203598"/>
          <a:ext cx="45720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图表 18"/>
          <p:cNvGraphicFramePr/>
          <p:nvPr/>
        </p:nvGraphicFramePr>
        <p:xfrm>
          <a:off x="5436235" y="2427605"/>
          <a:ext cx="2609850" cy="1702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7405" y="4300220"/>
            <a:ext cx="726694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微软雅黑" charset="0"/>
                <a:ea typeface="微软雅黑" charset="0"/>
              </a:rPr>
              <a:t>19—22</a:t>
            </a:r>
            <a:r>
              <a:rPr lang="zh-CN" altLang="en-US" sz="1400">
                <a:latin typeface="微软雅黑" charset="0"/>
                <a:ea typeface="微软雅黑" charset="0"/>
              </a:rPr>
              <a:t>岁的女性是四级类课程的主要购买群体，多会消费</a:t>
            </a:r>
            <a:r>
              <a:rPr lang="en-US" sz="1400">
                <a:latin typeface="微软雅黑" charset="0"/>
                <a:ea typeface="微软雅黑" charset="0"/>
              </a:rPr>
              <a:t>1000</a:t>
            </a:r>
            <a:r>
              <a:rPr lang="zh-CN" altLang="en-US" sz="1400">
                <a:latin typeface="微软雅黑" charset="0"/>
                <a:ea typeface="微软雅黑" charset="0"/>
              </a:rPr>
              <a:t>元以下的课程。</a:t>
            </a:r>
            <a:endParaRPr lang="zh-CN" altLang="en-US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395536" y="977082"/>
          <a:ext cx="6192688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标题 1"/>
          <p:cNvSpPr txBox="1"/>
          <p:nvPr/>
        </p:nvSpPr>
        <p:spPr>
          <a:xfrm>
            <a:off x="1969368" y="195486"/>
            <a:ext cx="5194920" cy="781596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消费额度用户占比分布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289" y="2859916"/>
            <a:ext cx="3168352" cy="576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3000~3999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endParaRPr lang="zh-CN" altLang="en-US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2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的课程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销售额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占比最大</a:t>
            </a:r>
            <a:endParaRPr lang="zh-CN" altLang="en-US" sz="14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80112" y="1347614"/>
            <a:ext cx="985568" cy="241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121.2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48064" y="1707654"/>
            <a:ext cx="924832" cy="241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381.8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5976" y="2042208"/>
            <a:ext cx="864096" cy="241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129.7</a:t>
            </a:r>
            <a:r>
              <a:rPr lang="zh-CN" altLang="en-US" sz="1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5896" y="2402248"/>
            <a:ext cx="908388" cy="241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166.5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196" y="227673"/>
            <a:ext cx="108012" cy="6273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10" y="27023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掌上新东方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北京校区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用户特征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611505" y="915670"/>
          <a:ext cx="3442970" cy="248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0" name="矩形 19"/>
          <p:cNvSpPr/>
          <p:nvPr/>
        </p:nvSpPr>
        <p:spPr>
          <a:xfrm>
            <a:off x="539750" y="3723640"/>
            <a:ext cx="7903845" cy="576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Arial" pitchFamily="34" charset="0"/>
              <a:buNone/>
            </a:pP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消费额度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8000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元以上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的课程用户代报率较高，但是用户比例小。</a:t>
            </a:r>
            <a:endParaRPr lang="zh-CN" altLang="en-US" sz="14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endParaRPr lang="zh-CN" altLang="en-US" sz="14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高考及高中课程代报率近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20%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TOEFL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IELTS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、中考及初中课程代报率在</a:t>
            </a: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14%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左右，均超过总代报率</a:t>
            </a:r>
            <a:r>
              <a:rPr lang="en-US" altLang="zh-CN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13.5%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标题 1"/>
          <p:cNvSpPr txBox="1"/>
          <p:nvPr/>
        </p:nvSpPr>
        <p:spPr>
          <a:xfrm>
            <a:off x="6804025" y="-20320"/>
            <a:ext cx="1894840" cy="89598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13.5%</a:t>
            </a:r>
            <a:endParaRPr lang="en-US" altLang="zh-CN" sz="28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96045" y="123353"/>
            <a:ext cx="1470803" cy="576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总代报率：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4211955" y="915353"/>
          <a:ext cx="4572000" cy="256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436096" y="1975148"/>
            <a:ext cx="338437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06196" y="227673"/>
            <a:ext cx="108012" cy="62733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5580112" y="987574"/>
            <a:ext cx="3079389" cy="172657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男性</a:t>
            </a:r>
            <a:endParaRPr lang="en-US" altLang="zh-CN" sz="4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男性在高价值产品更有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决策权</a:t>
            </a:r>
            <a:endParaRPr lang="zh-CN" altLang="en-US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10" y="27023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掌上新东方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北京校区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用户特征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346113" y="987574"/>
          <a:ext cx="5625943" cy="3888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25" name="直接连接符 24"/>
          <p:cNvCxnSpPr/>
          <p:nvPr/>
        </p:nvCxnSpPr>
        <p:spPr>
          <a:xfrm flipV="1">
            <a:off x="2987824" y="1131590"/>
            <a:ext cx="0" cy="3456384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829" y="267266"/>
            <a:ext cx="6192688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购买课程前三位都是英语类产品</a:t>
            </a:r>
            <a:endParaRPr lang="zh-CN" altLang="en-US" sz="2400" b="1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等腰三角形 5"/>
          <p:cNvSpPr/>
          <p:nvPr/>
        </p:nvSpPr>
        <p:spPr>
          <a:xfrm>
            <a:off x="0" y="0"/>
            <a:ext cx="270510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等腰三角形 5"/>
          <p:cNvSpPr/>
          <p:nvPr/>
        </p:nvSpPr>
        <p:spPr>
          <a:xfrm rot="10800000">
            <a:off x="8851900" y="0"/>
            <a:ext cx="295275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图表 4"/>
          <p:cNvGraphicFramePr/>
          <p:nvPr/>
        </p:nvGraphicFramePr>
        <p:xfrm>
          <a:off x="755953" y="843553"/>
          <a:ext cx="6084341" cy="3682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" name="矩形 14"/>
          <p:cNvSpPr/>
          <p:nvPr/>
        </p:nvSpPr>
        <p:spPr>
          <a:xfrm>
            <a:off x="5579472" y="2715632"/>
            <a:ext cx="320384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itchFamily="34" charset="0"/>
              <a:buNone/>
            </a:pPr>
            <a:r>
              <a:rPr lang="zh-CN" altLang="en-US" sz="1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 购买课程前三位都是</a:t>
            </a:r>
            <a:r>
              <a:rPr lang="zh-CN" altLang="en-US" sz="1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英语类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产品占比超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40%</a:t>
            </a:r>
            <a:endParaRPr lang="en-US" altLang="zh-CN" sz="1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79472" y="3291696"/>
            <a:ext cx="27730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itchFamily="34" charset="0"/>
              <a:buNone/>
            </a:pPr>
            <a:r>
              <a:rPr lang="zh-CN" altLang="en-US" sz="1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K12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课程占比将近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1/4</a:t>
            </a:r>
            <a:endParaRPr lang="en-US" altLang="zh-CN" sz="14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326" y="1203340"/>
            <a:ext cx="5112568" cy="79208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7584" y="231706"/>
            <a:ext cx="6192688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上新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东方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北京校区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不同课程用户特征</a:t>
            </a:r>
            <a:endParaRPr lang="zh-CN" altLang="en-US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图表 9"/>
          <p:cNvGraphicFramePr/>
          <p:nvPr/>
        </p:nvGraphicFramePr>
        <p:xfrm>
          <a:off x="539750" y="843915"/>
          <a:ext cx="3780155" cy="2516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4500245" y="771525"/>
          <a:ext cx="4060825" cy="2623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矩形 12"/>
          <p:cNvSpPr/>
          <p:nvPr/>
        </p:nvSpPr>
        <p:spPr>
          <a:xfrm>
            <a:off x="827405" y="3723640"/>
            <a:ext cx="5367020" cy="981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Arial" pitchFamily="34" charset="0"/>
              <a:buNone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整体比例为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男：女  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4:6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初中、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GER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类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课程男女生比例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平衡</a:t>
            </a:r>
            <a:endParaRPr lang="zh-CN" altLang="en-US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400" b="1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②</a:t>
            </a:r>
            <a:r>
              <a:rPr lang="zh-CN" altLang="en-US" sz="1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四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级和高中类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课程女生占比多达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67.9%</a:t>
            </a:r>
            <a:endParaRPr lang="zh-CN" altLang="en-US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等腰三角形 5"/>
          <p:cNvSpPr/>
          <p:nvPr/>
        </p:nvSpPr>
        <p:spPr>
          <a:xfrm>
            <a:off x="0" y="0"/>
            <a:ext cx="270510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等腰三角形 5"/>
          <p:cNvSpPr/>
          <p:nvPr/>
        </p:nvSpPr>
        <p:spPr>
          <a:xfrm rot="10800000">
            <a:off x="8851900" y="0"/>
            <a:ext cx="295275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81000" y="1908175"/>
            <a:ext cx="4191000" cy="158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7584" y="23170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掌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上新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东方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北京校区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用户消费额度分布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971600" y="1347614"/>
          <a:ext cx="5112568" cy="3447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矩形 9"/>
          <p:cNvSpPr/>
          <p:nvPr/>
        </p:nvSpPr>
        <p:spPr>
          <a:xfrm>
            <a:off x="6040647" y="1968517"/>
            <a:ext cx="2520280" cy="576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考研类产品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价格普遍较低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40647" y="2544953"/>
            <a:ext cx="2520280" cy="576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4000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元以下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产品是市场主力，高端市场有开发潜力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40647" y="3280958"/>
            <a:ext cx="2520280" cy="576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Wingdings" pitchFamily="2" charset="2"/>
              <a:buNone/>
            </a:pPr>
            <a:r>
              <a:rPr lang="zh-CN" altLang="en-US" sz="1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③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K12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产品普遍价格分布在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1000-1999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3000-3999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个价格区间较为集中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等腰三角形 5"/>
          <p:cNvSpPr/>
          <p:nvPr/>
        </p:nvSpPr>
        <p:spPr>
          <a:xfrm>
            <a:off x="0" y="0"/>
            <a:ext cx="270510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等腰三角形 5"/>
          <p:cNvSpPr/>
          <p:nvPr/>
        </p:nvSpPr>
        <p:spPr>
          <a:xfrm rot="10800000">
            <a:off x="8851900" y="0"/>
            <a:ext cx="295275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395605" y="2715895"/>
          <a:ext cx="4274185" cy="2247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等腰三角形 5"/>
          <p:cNvSpPr/>
          <p:nvPr/>
        </p:nvSpPr>
        <p:spPr>
          <a:xfrm>
            <a:off x="0" y="0"/>
            <a:ext cx="270510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5"/>
          <p:cNvSpPr/>
          <p:nvPr/>
        </p:nvSpPr>
        <p:spPr>
          <a:xfrm rot="10800000">
            <a:off x="8851900" y="0"/>
            <a:ext cx="295275" cy="5143500"/>
          </a:xfrm>
          <a:custGeom>
            <a:avLst/>
            <a:gdLst>
              <a:gd name="connsiteX0" fmla="*/ 0 w 899592"/>
              <a:gd name="connsiteY0" fmla="*/ 5143500 h 5143500"/>
              <a:gd name="connsiteX1" fmla="*/ 0 w 899592"/>
              <a:gd name="connsiteY1" fmla="*/ 0 h 5143500"/>
              <a:gd name="connsiteX2" fmla="*/ 899592 w 899592"/>
              <a:gd name="connsiteY2" fmla="*/ 5143500 h 5143500"/>
              <a:gd name="connsiteX3" fmla="*/ 0 w 899592"/>
              <a:gd name="connsiteY3" fmla="*/ 5143500 h 5143500"/>
              <a:gd name="connsiteX0-1" fmla="*/ 0 w 495831"/>
              <a:gd name="connsiteY0-2" fmla="*/ 5143500 h 5143500"/>
              <a:gd name="connsiteX1-3" fmla="*/ 0 w 495831"/>
              <a:gd name="connsiteY1-4" fmla="*/ 0 h 5143500"/>
              <a:gd name="connsiteX2-5" fmla="*/ 495831 w 495831"/>
              <a:gd name="connsiteY2-6" fmla="*/ 1367147 h 5143500"/>
              <a:gd name="connsiteX3-7" fmla="*/ 0 w 495831"/>
              <a:gd name="connsiteY3-8" fmla="*/ 5143500 h 5143500"/>
              <a:gd name="connsiteX0-9" fmla="*/ 0 w 614584"/>
              <a:gd name="connsiteY0-10" fmla="*/ 5143500 h 5143500"/>
              <a:gd name="connsiteX1-11" fmla="*/ 0 w 614584"/>
              <a:gd name="connsiteY1-12" fmla="*/ 0 h 5143500"/>
              <a:gd name="connsiteX2-13" fmla="*/ 614584 w 614584"/>
              <a:gd name="connsiteY2-14" fmla="*/ 1355272 h 5143500"/>
              <a:gd name="connsiteX3-15" fmla="*/ 0 w 614584"/>
              <a:gd name="connsiteY3-16" fmla="*/ 5143500 h 5143500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614584" h="5143500">
                <a:moveTo>
                  <a:pt x="0" y="5143500"/>
                </a:moveTo>
                <a:lnTo>
                  <a:pt x="0" y="0"/>
                </a:lnTo>
                <a:lnTo>
                  <a:pt x="614584" y="1355272"/>
                </a:lnTo>
                <a:lnTo>
                  <a:pt x="0" y="51435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231706"/>
            <a:ext cx="6192688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latin typeface="微软雅黑" pitchFamily="34" charset="-122"/>
                <a:ea typeface="微软雅黑" pitchFamily="34" charset="-122"/>
              </a:rPr>
              <a:t>掌上新东方K12北京用户分析</a:t>
            </a:r>
            <a:endParaRPr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5508104" y="0"/>
          <a:ext cx="3419872" cy="2340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3244215" y="756285"/>
          <a:ext cx="2244090" cy="1877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矩形 10"/>
          <p:cNvSpPr/>
          <p:nvPr/>
        </p:nvSpPr>
        <p:spPr>
          <a:xfrm>
            <a:off x="4787900" y="2787650"/>
            <a:ext cx="3895090" cy="2193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16—18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岁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K12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用户的主要年龄段，占到总体的一半。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K12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女性用户人均消费（</a:t>
            </a:r>
            <a:r>
              <a:rPr lang="en-US" altLang="zh-CN" sz="9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3089</a:t>
            </a:r>
            <a:r>
              <a:rPr lang="zh-CN" altLang="en-US" sz="9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）较男性（</a:t>
            </a:r>
            <a:r>
              <a:rPr lang="en-US" altLang="zh-CN" sz="9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2879</a:t>
            </a:r>
            <a:r>
              <a:rPr lang="zh-CN" altLang="en-US" sz="9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）数额高，在</a:t>
            </a:r>
            <a:r>
              <a:rPr lang="zh-CN" altLang="en-US" sz="1200" b="1" dirty="0" smtClean="0">
                <a:solidFill>
                  <a:srgbClr val="0070C0"/>
                </a:solidFill>
                <a:effectLst/>
                <a:latin typeface="微软雅黑" pitchFamily="34" charset="-122"/>
                <a:ea typeface="微软雅黑" pitchFamily="34" charset="-122"/>
              </a:rPr>
              <a:t>大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学预科、初中新概念</a:t>
            </a:r>
            <a:r>
              <a:rPr lang="zh-CN" altLang="en-US" sz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上有更高的消费表现，男性用户在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高中、高中新概念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课程上也有不错的消费表现。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Font typeface="Arial" pitchFamily="34" charset="0"/>
              <a:buNone/>
            </a:pPr>
            <a:r>
              <a:rPr lang="zh-CN" altLang="en-US" sz="12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③</a:t>
            </a:r>
            <a:r>
              <a:rPr lang="zh-CN" altLang="en-US" sz="1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高考及高中</a:t>
            </a:r>
            <a:r>
              <a:rPr lang="zh-CN" altLang="en-US" sz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课程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是</a:t>
            </a:r>
            <a:r>
              <a:rPr lang="en-US" altLang="zh-CN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K12</a:t>
            </a:r>
            <a:r>
              <a:rPr lang="zh-CN" altLang="en-US" sz="12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用户购买大头。</a:t>
            </a:r>
            <a:endParaRPr lang="zh-CN" altLang="en-US" sz="1200" dirty="0" smtClean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indent="0">
              <a:buFont typeface="Arial" pitchFamily="34" charset="0"/>
              <a:buNone/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5723890" y="339725"/>
          <a:ext cx="3239135" cy="2494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638175" y="627380"/>
          <a:ext cx="2630170" cy="2157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a"/>
  <p:tag name="KSO_WM_UNIT_INDEX" val="1"/>
  <p:tag name="KSO_WM_UNIT_ID" val="custom160162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2"/>
  <p:tag name="KSO_WM_UNIT_TYPE" val="b"/>
  <p:tag name="KSO_WM_UNIT_INDEX" val="1"/>
  <p:tag name="KSO_WM_UNIT_ID" val="custom160162_1*b*1"/>
  <p:tag name="KSO_WM_UNIT_CLEAR" val="1"/>
  <p:tag name="KSO_WM_UNIT_LAYERLEVEL" val="1"/>
  <p:tag name="KSO_WM_UNIT_VALUE" val="11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6、8、12、20、21、22、23、25"/>
  <p:tag name="KSO_WM_TEMPLATE_CATEGORY" val="custom"/>
  <p:tag name="KSO_WM_TEMPLATE_INDEX" val="160162"/>
  <p:tag name="KSO_WM_TAG_VERSION" val="1.0"/>
  <p:tag name="KSO_WM_SLIDE_ID" val="custom16016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BE"/>
      </a:accent1>
      <a:accent2>
        <a:srgbClr val="7F7F7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2005</Words>
  <Application>WPS 演示</Application>
  <PresentationFormat>全屏显示(16:9)</PresentationFormat>
  <Paragraphs>205</Paragraphs>
  <Slides>25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主题​​</vt:lpstr>
      <vt:lpstr>1_Office 主题</vt:lpstr>
      <vt:lpstr>掌上新东方(北京校区)用户画像</vt:lpstr>
      <vt:lpstr>掌上新东方(北京校区)用户背景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v_李建宏</dc:creator>
  <cp:lastModifiedBy>v_zhangjiawen</cp:lastModifiedBy>
  <cp:revision>351</cp:revision>
  <dcterms:created xsi:type="dcterms:W3CDTF">2016-04-27T09:51:00Z</dcterms:created>
  <dcterms:modified xsi:type="dcterms:W3CDTF">2016-05-16T08:02:41Z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