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7"/>
  </p:notesMasterIdLst>
  <p:sldIdLst>
    <p:sldId id="256" r:id="rId4"/>
    <p:sldId id="261" r:id="rId5"/>
    <p:sldId id="268" r:id="rId6"/>
    <p:sldId id="272" r:id="rId7"/>
    <p:sldId id="299" r:id="rId8"/>
    <p:sldId id="301" r:id="rId9"/>
    <p:sldId id="265" r:id="rId10"/>
    <p:sldId id="277" r:id="rId11"/>
    <p:sldId id="302" r:id="rId12"/>
    <p:sldId id="303" r:id="rId13"/>
    <p:sldId id="304" r:id="rId14"/>
    <p:sldId id="305" r:id="rId15"/>
    <p:sldId id="262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0122" autoAdjust="0"/>
  </p:normalViewPr>
  <p:slideViewPr>
    <p:cSldViewPr>
      <p:cViewPr>
        <p:scale>
          <a:sx n="150" d="100"/>
          <a:sy n="150" d="100"/>
        </p:scale>
        <p:origin x="3084" y="88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74DB9-2150-4A90-B842-648E98DBB9A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C6D04-901F-4B3A-A0C9-63B41691B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8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6D04-901F-4B3A-A0C9-63B41691BD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1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6D04-901F-4B3A-A0C9-63B41691BD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25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6D04-901F-4B3A-A0C9-63B41691BD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3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19872" y="1491630"/>
            <a:ext cx="4752528" cy="1208896"/>
          </a:xfrm>
        </p:spPr>
        <p:txBody>
          <a:bodyPr/>
          <a:lstStyle/>
          <a:p>
            <a:r>
              <a:rPr lang="en-US" altLang="ko-KR" sz="3600" b="1" dirty="0">
                <a:latin typeface="Arial (Body)"/>
              </a:rPr>
              <a:t>Top-Down Approach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F6E0FD4-C0F2-AA91-D94E-0835DB623E61}"/>
              </a:ext>
            </a:extLst>
          </p:cNvPr>
          <p:cNvSpPr txBox="1">
            <a:spLocks/>
          </p:cNvSpPr>
          <p:nvPr/>
        </p:nvSpPr>
        <p:spPr>
          <a:xfrm>
            <a:off x="7524328" y="4587974"/>
            <a:ext cx="1567458" cy="36004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2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Arial (Body)"/>
              </a:rPr>
              <a:t>Cre: Mike</a:t>
            </a:r>
            <a:br>
              <a:rPr lang="en-US" sz="1600" b="1" dirty="0">
                <a:latin typeface="Arial (Body)"/>
              </a:rPr>
            </a:br>
            <a:r>
              <a:rPr lang="en-US" sz="1600" b="1" dirty="0" err="1">
                <a:latin typeface="Arial (Body)"/>
              </a:rPr>
              <a:t>Zalo</a:t>
            </a:r>
            <a:r>
              <a:rPr lang="en-US" sz="1600" b="1" dirty="0">
                <a:latin typeface="Arial (Body)"/>
              </a:rPr>
              <a:t>: </a:t>
            </a:r>
            <a:r>
              <a:rPr lang="en-US" sz="1600" b="1" dirty="0" err="1">
                <a:latin typeface="Arial (Body)"/>
              </a:rPr>
              <a:t>Mèo</a:t>
            </a:r>
            <a:r>
              <a:rPr lang="en-US" sz="1600" b="1" dirty="0">
                <a:latin typeface="Arial (Body)"/>
              </a:rPr>
              <a:t> </a:t>
            </a:r>
            <a:r>
              <a:rPr lang="en-US" sz="1600" b="1" dirty="0" err="1">
                <a:latin typeface="Arial (Body)"/>
              </a:rPr>
              <a:t>Già</a:t>
            </a:r>
            <a:endParaRPr lang="en-US" altLang="ko-KR" sz="1600" b="1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AFB377-4645-11D1-52A5-44D0E3F9F0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(Body)"/>
              </a:rPr>
              <a:t>Why should you use </a:t>
            </a:r>
            <a:r>
              <a:rPr lang="en-US" sz="3200" b="1" i="0" dirty="0">
                <a:solidFill>
                  <a:srgbClr val="0F0F0F"/>
                </a:solidFill>
                <a:effectLst/>
                <a:latin typeface="Arial (Body)"/>
              </a:rPr>
              <a:t>Top-down approach?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7B58F-1089-89CA-4852-A928E704C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947"/>
            <a:ext cx="9144000" cy="37896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68BA4A-5680-760C-644B-3CBF66858051}"/>
              </a:ext>
            </a:extLst>
          </p:cNvPr>
          <p:cNvSpPr txBox="1"/>
          <p:nvPr/>
        </p:nvSpPr>
        <p:spPr>
          <a:xfrm>
            <a:off x="7812360" y="699542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accent1"/>
                </a:solidFill>
                <a:cs typeface="Arial" pitchFamily="34" charset="0"/>
              </a:rPr>
              <a:t>Mind Map</a:t>
            </a:r>
            <a:endParaRPr lang="ko-KR" altLang="en-US" sz="10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46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E6AAD3-E9B5-BA64-5202-0D9FB8AD11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(Body)"/>
              </a:rPr>
              <a:t>Steps to implement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C96FD-30CA-BE2D-9E83-7FC926F36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460"/>
            <a:ext cx="9144000" cy="25065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3DC5F1-01B9-6524-05B4-E940D81FB91D}"/>
              </a:ext>
            </a:extLst>
          </p:cNvPr>
          <p:cNvSpPr txBox="1"/>
          <p:nvPr/>
        </p:nvSpPr>
        <p:spPr>
          <a:xfrm>
            <a:off x="7668344" y="195486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accent1"/>
                </a:solidFill>
                <a:cs typeface="Arial" pitchFamily="34" charset="0"/>
              </a:rPr>
              <a:t>Mind Map</a:t>
            </a:r>
            <a:endParaRPr lang="ko-KR" altLang="en-US" sz="10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338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B185AE-9F14-FDB1-C4C4-4A27EDB4D6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(Body)"/>
              </a:rPr>
              <a:t>Attention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995BE-F0B7-3773-CD54-40F984B67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3691"/>
            <a:ext cx="9144000" cy="2716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1408E3-6A24-E5F1-E5CF-55FEF51EE9B6}"/>
              </a:ext>
            </a:extLst>
          </p:cNvPr>
          <p:cNvSpPr txBox="1"/>
          <p:nvPr/>
        </p:nvSpPr>
        <p:spPr>
          <a:xfrm>
            <a:off x="7668344" y="195486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accent1"/>
                </a:solidFill>
                <a:cs typeface="Arial" pitchFamily="34" charset="0"/>
              </a:rPr>
              <a:t>Mind Map</a:t>
            </a:r>
            <a:endParaRPr lang="ko-KR" altLang="en-US" sz="10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649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0" i="0" dirty="0">
                <a:solidFill>
                  <a:srgbClr val="0F0F0F"/>
                </a:solidFill>
                <a:effectLst/>
                <a:latin typeface="Arial (Headings)"/>
              </a:rPr>
              <a:t>Top-Down </a:t>
            </a:r>
            <a:r>
              <a:rPr lang="en-US" sz="3600" dirty="0" err="1">
                <a:solidFill>
                  <a:srgbClr val="0F0F0F"/>
                </a:solidFill>
                <a:latin typeface="Arial (Headings)"/>
              </a:rPr>
              <a:t>A</a:t>
            </a:r>
            <a:r>
              <a:rPr lang="en-US" sz="3600" b="0" i="0" dirty="0" err="1">
                <a:solidFill>
                  <a:srgbClr val="0F0F0F"/>
                </a:solidFill>
                <a:effectLst/>
                <a:latin typeface="Arial (Headings)"/>
              </a:rPr>
              <a:t>ppoach</a:t>
            </a:r>
            <a:endParaRPr lang="en-US" sz="3600" dirty="0">
              <a:latin typeface="Arial (Headings)"/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0" dirty="0">
                  <a:solidFill>
                    <a:srgbClr val="0F0F0F"/>
                  </a:solidFill>
                  <a:effectLst/>
                  <a:latin typeface="Arial (Body)"/>
                </a:rPr>
                <a:t>Introduction.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(Body)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02124"/>
                  </a:solidFill>
                  <a:effectLst/>
                  <a:latin typeface="Arial (Body)"/>
                </a:rPr>
                <a:t>Overview of </a:t>
              </a:r>
              <a:r>
                <a:rPr lang="en-US" sz="1200" b="0" i="0" dirty="0">
                  <a:solidFill>
                    <a:srgbClr val="0F0F0F"/>
                  </a:solidFill>
                  <a:effectLst/>
                  <a:latin typeface="Arial (Body)"/>
                </a:rPr>
                <a:t>Top-down approach.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(Body)"/>
                </a:rPr>
                <a:t> 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202124"/>
                  </a:solidFill>
                  <a:effectLst/>
                  <a:latin typeface="Arial (Body)"/>
                </a:rPr>
                <a:t>Why should you use </a:t>
              </a:r>
              <a:r>
                <a:rPr lang="en-US" sz="1400" b="1" i="0" dirty="0">
                  <a:solidFill>
                    <a:srgbClr val="0F0F0F"/>
                  </a:solidFill>
                  <a:effectLst/>
                  <a:latin typeface="Arial (Body)"/>
                </a:rPr>
                <a:t>Top-down approach?</a:t>
              </a:r>
              <a:endPara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02124"/>
                  </a:solidFill>
                  <a:effectLst/>
                  <a:latin typeface="Arial (Body)"/>
                </a:rPr>
                <a:t>Top-down approach will help you in your work.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(Body)"/>
                </a:rPr>
                <a:t> 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202124"/>
                  </a:solidFill>
                  <a:effectLst/>
                  <a:latin typeface="Arial (Body)"/>
                </a:rPr>
                <a:t>Steps to implement.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(Body)"/>
                </a:rPr>
                <a:t> 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02124"/>
                  </a:solidFill>
                  <a:effectLst/>
                  <a:latin typeface="Arial (Body)"/>
                </a:rPr>
                <a:t>Top-down approach will help you in your work. 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202124"/>
                  </a:solidFill>
                  <a:effectLst/>
                  <a:latin typeface="Arial (Body)"/>
                </a:rPr>
                <a:t>Attention</a:t>
              </a:r>
              <a:r>
                <a:rPr kumimoji="0" lang="en-US" altLang="en-US" sz="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altLang="en-US" sz="1200" i="0" u="none" strike="noStrike" cap="none" normalizeH="0" baseline="0" dirty="0">
                  <a:ln>
                    <a:noFill/>
                  </a:ln>
                  <a:solidFill>
                    <a:srgbClr val="202124"/>
                  </a:solidFill>
                  <a:effectLst/>
                  <a:latin typeface="Arial (Body)"/>
                </a:rPr>
                <a:t>Summary of items to attention when applying </a:t>
              </a:r>
              <a:r>
                <a:rPr lang="en-US" sz="1200" i="0" dirty="0">
                  <a:solidFill>
                    <a:srgbClr val="0F0F0F"/>
                  </a:solidFill>
                  <a:effectLst/>
                  <a:latin typeface="Arial (Body)"/>
                </a:rPr>
                <a:t>Top-down.</a:t>
              </a:r>
              <a:r>
                <a:rPr kumimoji="0" lang="en-US" altLang="en-US" sz="12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(Body)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sz="3600" i="0" dirty="0">
                <a:solidFill>
                  <a:srgbClr val="0F0F0F"/>
                </a:solidFill>
                <a:effectLst/>
                <a:latin typeface="Arial (Headings)"/>
              </a:rPr>
              <a:t>Introduction.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rial (Headings)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(Body)"/>
              </a:rPr>
              <a:t>Overview of </a:t>
            </a:r>
            <a:r>
              <a:rPr lang="en-US" sz="1400" b="0" i="0" dirty="0">
                <a:solidFill>
                  <a:srgbClr val="0F0F0F"/>
                </a:solidFill>
                <a:effectLst/>
                <a:latin typeface="Arial (Body)"/>
              </a:rPr>
              <a:t>Top-down approach.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95531" y="1461730"/>
            <a:ext cx="61926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</a:rPr>
              <a:t>Top-Down Approach is a management and development methodology that begins with an overarching view of the system or project and progressively breaks it down into smaller, more detailed components. It involves starting with high-level strategic decisions and then incrementally adding specific elements in a step-by-step fashion. This method is commonly used in project management and software development to establish a clear overall picture before delving into specific details, promoting organized and systematic work.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3860" y="894368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380312" y="1786920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(Body)"/>
              </a:rPr>
              <a:t>Why should you use </a:t>
            </a:r>
            <a:r>
              <a:rPr lang="en-US" sz="3200" b="1" i="0" dirty="0">
                <a:solidFill>
                  <a:srgbClr val="0F0F0F"/>
                </a:solidFill>
                <a:effectLst/>
                <a:latin typeface="Arial (Body)"/>
              </a:rPr>
              <a:t>Top-down approach?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(Body)"/>
              </a:rPr>
              <a:t>Top-down approach will help you in your work.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</a:rPr>
              <a:t> </a:t>
            </a:r>
          </a:p>
        </p:txBody>
      </p:sp>
      <p:grpSp>
        <p:nvGrpSpPr>
          <p:cNvPr id="13319" name="Group 13318"/>
          <p:cNvGrpSpPr/>
          <p:nvPr/>
        </p:nvGrpSpPr>
        <p:grpSpPr>
          <a:xfrm>
            <a:off x="107504" y="1002492"/>
            <a:ext cx="1665869" cy="3558872"/>
            <a:chOff x="1359132" y="345882"/>
            <a:chExt cx="1966239" cy="4200564"/>
          </a:xfrm>
        </p:grpSpPr>
        <p:grpSp>
          <p:nvGrpSpPr>
            <p:cNvPr id="24" name="Group 23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7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18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rapezoid 2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0" name="Oval 49"/>
          <p:cNvSpPr/>
          <p:nvPr/>
        </p:nvSpPr>
        <p:spPr>
          <a:xfrm>
            <a:off x="2229140" y="140394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2229140" y="2262705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2229140" y="3207381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906090" y="1319495"/>
            <a:ext cx="6014175" cy="1114294"/>
            <a:chOff x="803640" y="3362835"/>
            <a:chExt cx="2059657" cy="1114294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0" i="0" dirty="0">
                  <a:solidFill>
                    <a:srgbClr val="374151"/>
                  </a:solidFill>
                  <a:effectLst/>
                  <a:latin typeface="Arial (Body)"/>
                </a:rPr>
                <a:t>Provides a clear overall vision of the project or system before delving into details.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0" i="0" dirty="0">
                  <a:solidFill>
                    <a:srgbClr val="374151"/>
                  </a:solidFill>
                  <a:effectLst/>
                  <a:latin typeface="Arial (Body)"/>
                </a:rPr>
                <a:t>Helps stakeholders and team members understand the big picture and overarching goals.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(Body)"/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0" dirty="0">
                  <a:effectLst/>
                  <a:latin typeface="Arial (Body)"/>
                </a:rPr>
                <a:t>Clarity and Vision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(Body)"/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906090" y="2178256"/>
            <a:ext cx="6014175" cy="929628"/>
            <a:chOff x="803640" y="3362835"/>
            <a:chExt cx="2059657" cy="929628"/>
          </a:xfrm>
        </p:grpSpPr>
        <p:sp>
          <p:nvSpPr>
            <p:cNvPr id="57" name="TextBox 56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0" i="0" dirty="0">
                  <a:solidFill>
                    <a:srgbClr val="374151"/>
                  </a:solidFill>
                  <a:effectLst/>
                  <a:latin typeface="Arial (Body)"/>
                </a:rPr>
                <a:t>Facilitates effective planning by breaking down complex tasks into manageable and organized components.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0" i="0" dirty="0">
                  <a:solidFill>
                    <a:srgbClr val="374151"/>
                  </a:solidFill>
                  <a:effectLst/>
                  <a:latin typeface="Arial (Body)"/>
                </a:rPr>
                <a:t>Enables the creation of a structured roadmap for project execution.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(Body)"/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0" dirty="0">
                  <a:effectLst/>
                  <a:latin typeface="Arial (Body)"/>
                </a:rPr>
                <a:t>Effective Planning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(Body)"/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906090" y="3122932"/>
            <a:ext cx="6014175" cy="744962"/>
            <a:chOff x="803640" y="3362835"/>
            <a:chExt cx="2059657" cy="744962"/>
          </a:xfrm>
        </p:grpSpPr>
        <p:sp>
          <p:nvSpPr>
            <p:cNvPr id="60" name="TextBox 59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0" i="0" dirty="0">
                  <a:solidFill>
                    <a:srgbClr val="374151"/>
                  </a:solidFill>
                  <a:effectLst/>
                  <a:latin typeface="Arial (Body)"/>
                </a:rPr>
                <a:t>Allows for strategic decision-making at the beginning of a project.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0" i="0" dirty="0">
                  <a:solidFill>
                    <a:srgbClr val="374151"/>
                  </a:solidFill>
                  <a:effectLst/>
                  <a:latin typeface="Arial (Body)"/>
                </a:rPr>
                <a:t>Helps in defining high-level goals and objectives before focusing on specific tasks.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(Body)"/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0" dirty="0">
                  <a:effectLst/>
                  <a:latin typeface="Arial (Body)"/>
                </a:rPr>
                <a:t>Strategic Decision-Making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(Body)"/>
                <a:cs typeface="Arial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195736" y="146114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95736" y="231990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95736" y="326458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2906090" y="3987028"/>
            <a:ext cx="6014175" cy="744962"/>
            <a:chOff x="803640" y="3362835"/>
            <a:chExt cx="2059657" cy="744962"/>
          </a:xfrm>
        </p:grpSpPr>
        <p:sp>
          <p:nvSpPr>
            <p:cNvPr id="66" name="TextBox 65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0" i="0" dirty="0">
                  <a:solidFill>
                    <a:srgbClr val="374151"/>
                  </a:solidFill>
                  <a:effectLst/>
                  <a:latin typeface="Arial (Body)"/>
                </a:rPr>
                <a:t>Facilitates easier monitoring of progress as tasks are completed step by step.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0" i="0" dirty="0">
                  <a:solidFill>
                    <a:srgbClr val="374151"/>
                  </a:solidFill>
                  <a:effectLst/>
                  <a:latin typeface="Arial (Body)"/>
                </a:rPr>
                <a:t>Provides opportunities to evaluate achievements and make adjustments as needed.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(Body)"/>
                <a:cs typeface="Arial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0" dirty="0">
                  <a:effectLst/>
                  <a:latin typeface="Arial (Body)"/>
                </a:rPr>
                <a:t>Progress Monitoring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(Body)"/>
                <a:cs typeface="Arial" pitchFamily="34" charset="0"/>
              </a:endParaRPr>
            </a:p>
          </p:txBody>
        </p:sp>
      </p:grpSp>
      <p:sp>
        <p:nvSpPr>
          <p:cNvPr id="68" name="Oval 67"/>
          <p:cNvSpPr/>
          <p:nvPr/>
        </p:nvSpPr>
        <p:spPr>
          <a:xfrm>
            <a:off x="2229140" y="4071477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195736" y="41286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16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(Body)"/>
              </a:rPr>
              <a:t>Why should you use </a:t>
            </a:r>
            <a:r>
              <a:rPr lang="en-US" sz="3200" b="1" i="0" dirty="0">
                <a:solidFill>
                  <a:srgbClr val="0F0F0F"/>
                </a:solidFill>
                <a:effectLst/>
                <a:latin typeface="Arial (Body)"/>
              </a:rPr>
              <a:t>Top-down approach?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(Body)"/>
              </a:rPr>
              <a:t>Top-down approach will help you in your work.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</a:rPr>
              <a:t> </a:t>
            </a:r>
          </a:p>
        </p:txBody>
      </p:sp>
      <p:grpSp>
        <p:nvGrpSpPr>
          <p:cNvPr id="13319" name="Group 13318"/>
          <p:cNvGrpSpPr/>
          <p:nvPr/>
        </p:nvGrpSpPr>
        <p:grpSpPr>
          <a:xfrm>
            <a:off x="107504" y="1002492"/>
            <a:ext cx="1665869" cy="3558872"/>
            <a:chOff x="1359132" y="345882"/>
            <a:chExt cx="1966239" cy="4200564"/>
          </a:xfrm>
        </p:grpSpPr>
        <p:grpSp>
          <p:nvGrpSpPr>
            <p:cNvPr id="24" name="Group 23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7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18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rapezoid 2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0" name="Oval 49"/>
          <p:cNvSpPr/>
          <p:nvPr/>
        </p:nvSpPr>
        <p:spPr>
          <a:xfrm>
            <a:off x="2229140" y="140394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2229140" y="2205745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2229140" y="3022715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906090" y="1319495"/>
            <a:ext cx="6014175" cy="744962"/>
            <a:chOff x="803640" y="3362835"/>
            <a:chExt cx="2059657" cy="744962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0" i="0" dirty="0">
                  <a:solidFill>
                    <a:srgbClr val="374151"/>
                  </a:solidFill>
                  <a:effectLst/>
                  <a:latin typeface="Söhne"/>
                </a:rPr>
                <a:t>Aids in the efficient allocation of resources by identifying critical tasks and priorities.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0" i="0" dirty="0">
                  <a:solidFill>
                    <a:srgbClr val="374151"/>
                  </a:solidFill>
                  <a:effectLst/>
                  <a:latin typeface="Söhne"/>
                </a:rPr>
                <a:t>Allows for better management of time, budget, and personnel.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(Body)"/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0" dirty="0">
                  <a:effectLst/>
                  <a:latin typeface="Söhne"/>
                </a:rPr>
                <a:t>Resource Allocation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(Body)"/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906090" y="2121296"/>
            <a:ext cx="6014175" cy="744962"/>
            <a:chOff x="803640" y="3362835"/>
            <a:chExt cx="2059657" cy="744962"/>
          </a:xfrm>
        </p:grpSpPr>
        <p:sp>
          <p:nvSpPr>
            <p:cNvPr id="57" name="TextBox 56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0" i="0" dirty="0">
                  <a:solidFill>
                    <a:srgbClr val="374151"/>
                  </a:solidFill>
                  <a:effectLst/>
                  <a:latin typeface="Söhne"/>
                </a:rPr>
                <a:t>Helps in identifying potential risks and challenges early in the project.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0" i="0" dirty="0">
                  <a:solidFill>
                    <a:srgbClr val="374151"/>
                  </a:solidFill>
                  <a:effectLst/>
                  <a:latin typeface="Söhne"/>
                </a:rPr>
                <a:t>Enables proactive risk management and mitigation strategies.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0" dirty="0">
                  <a:effectLst/>
                  <a:latin typeface="Söhne"/>
                </a:rPr>
                <a:t>Risk Management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906090" y="2938266"/>
            <a:ext cx="6014175" cy="929628"/>
            <a:chOff x="803640" y="3362835"/>
            <a:chExt cx="2059657" cy="929628"/>
          </a:xfrm>
        </p:grpSpPr>
        <p:sp>
          <p:nvSpPr>
            <p:cNvPr id="60" name="TextBox 59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0" i="0" dirty="0">
                  <a:solidFill>
                    <a:srgbClr val="374151"/>
                  </a:solidFill>
                  <a:effectLst/>
                  <a:latin typeface="Söhne"/>
                </a:rPr>
                <a:t>Enhances communication among team members and stakeholders by providing a common understanding of project goals.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0" i="0" dirty="0">
                  <a:solidFill>
                    <a:srgbClr val="374151"/>
                  </a:solidFill>
                  <a:effectLst/>
                  <a:latin typeface="Söhne"/>
                </a:rPr>
                <a:t>Facilitates effective communication of project status and updates.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0" dirty="0">
                  <a:effectLst/>
                  <a:latin typeface="Söhne"/>
                </a:rPr>
                <a:t>Communication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195736" y="146114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95736" y="226294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95736" y="307991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07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7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(Body)"/>
              </a:rPr>
              <a:t>Why should you use </a:t>
            </a:r>
            <a:r>
              <a:rPr lang="en-US" sz="3200" b="1" i="0" dirty="0">
                <a:solidFill>
                  <a:srgbClr val="0F0F0F"/>
                </a:solidFill>
                <a:effectLst/>
                <a:latin typeface="Arial (Body)"/>
              </a:rPr>
              <a:t>Top-down approach?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(Body)"/>
              </a:rPr>
              <a:t>Top-down approach will help you in your work.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</a:rPr>
              <a:t> </a:t>
            </a:r>
          </a:p>
        </p:txBody>
      </p:sp>
      <p:grpSp>
        <p:nvGrpSpPr>
          <p:cNvPr id="13319" name="Group 13318"/>
          <p:cNvGrpSpPr/>
          <p:nvPr/>
        </p:nvGrpSpPr>
        <p:grpSpPr>
          <a:xfrm>
            <a:off x="107504" y="1002492"/>
            <a:ext cx="1665869" cy="3558872"/>
            <a:chOff x="1359132" y="345882"/>
            <a:chExt cx="1966239" cy="4200564"/>
          </a:xfrm>
        </p:grpSpPr>
        <p:grpSp>
          <p:nvGrpSpPr>
            <p:cNvPr id="24" name="Group 23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7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18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rapezoid 2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0" name="Oval 49"/>
          <p:cNvSpPr/>
          <p:nvPr/>
        </p:nvSpPr>
        <p:spPr>
          <a:xfrm>
            <a:off x="2229140" y="1469897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2229140" y="2584191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2229140" y="3382755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906090" y="1385448"/>
            <a:ext cx="6014175" cy="1114294"/>
            <a:chOff x="803640" y="3362835"/>
            <a:chExt cx="2059657" cy="1114294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0" i="0" dirty="0">
                  <a:solidFill>
                    <a:srgbClr val="374151"/>
                  </a:solidFill>
                  <a:effectLst/>
                  <a:latin typeface="Söhne"/>
                </a:rPr>
                <a:t>Particularly beneficial in software development for creating well-structured and modular programs.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0" i="0" dirty="0">
                  <a:solidFill>
                    <a:srgbClr val="374151"/>
                  </a:solidFill>
                  <a:effectLst/>
                  <a:latin typeface="Söhne"/>
                </a:rPr>
                <a:t>Allows for the systematic development of software components from high-level functionality to detailed implementation.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0" dirty="0">
                  <a:effectLst/>
                  <a:latin typeface="Söhne"/>
                </a:rPr>
                <a:t>Organized Development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906090" y="2499742"/>
            <a:ext cx="6014175" cy="744962"/>
            <a:chOff x="803640" y="3362835"/>
            <a:chExt cx="2059657" cy="744962"/>
          </a:xfrm>
        </p:grpSpPr>
        <p:sp>
          <p:nvSpPr>
            <p:cNvPr id="57" name="TextBox 56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0" i="0" dirty="0">
                  <a:solidFill>
                    <a:srgbClr val="374151"/>
                  </a:solidFill>
                  <a:effectLst/>
                  <a:latin typeface="Söhne"/>
                </a:rPr>
                <a:t>Ensures that every task and component aligns with the overall objectives of the project.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0" i="0" dirty="0">
                  <a:solidFill>
                    <a:srgbClr val="374151"/>
                  </a:solidFill>
                  <a:effectLst/>
                  <a:latin typeface="Söhne"/>
                </a:rPr>
                <a:t>Reduces the risk of diverging from the project's primary goals.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0" dirty="0">
                  <a:effectLst/>
                  <a:latin typeface="Söhne"/>
                </a:rPr>
                <a:t>Alignment with Goals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906090" y="3298306"/>
            <a:ext cx="6014175" cy="929628"/>
            <a:chOff x="803640" y="3362835"/>
            <a:chExt cx="2059657" cy="929628"/>
          </a:xfrm>
        </p:grpSpPr>
        <p:sp>
          <p:nvSpPr>
            <p:cNvPr id="60" name="TextBox 59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0" i="0" dirty="0">
                  <a:solidFill>
                    <a:srgbClr val="374151"/>
                  </a:solidFill>
                  <a:effectLst/>
                  <a:latin typeface="Söhne"/>
                </a:rPr>
                <a:t>Permits adjustments and refinements to the plan based on changing circumstances or new information.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0" i="0" dirty="0">
                  <a:solidFill>
                    <a:srgbClr val="374151"/>
                  </a:solidFill>
                  <a:effectLst/>
                  <a:latin typeface="Söhne"/>
                </a:rPr>
                <a:t>Enhances adaptability to evolving project requirements.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0" dirty="0">
                  <a:effectLst/>
                  <a:latin typeface="Söhne"/>
                </a:rPr>
                <a:t>Adaptability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195736" y="152709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08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195736" y="264139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09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95736" y="343995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10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52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(Body)"/>
              </a:rPr>
              <a:t>Steps to implement.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</a:rPr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(Body)"/>
              </a:rPr>
              <a:t>Top-down approach will help you in your work.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290124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272265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254406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024120" y="1466854"/>
            <a:ext cx="3043823" cy="883461"/>
            <a:chOff x="803640" y="3362835"/>
            <a:chExt cx="2059657" cy="883461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0" i="0" dirty="0">
                  <a:solidFill>
                    <a:schemeClr val="bg1"/>
                  </a:solidFill>
                  <a:effectLst/>
                  <a:latin typeface="Arial (Body)"/>
                </a:rPr>
                <a:t>Identify the main goal or outcome you want to achieve.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0" i="0" dirty="0">
                  <a:solidFill>
                    <a:schemeClr val="bg1"/>
                  </a:solidFill>
                  <a:effectLst/>
                  <a:latin typeface="Arial (Body)"/>
                </a:rPr>
                <a:t>Ask yourself: "What do I want?"</a:t>
              </a:r>
              <a:r>
                <a:rPr lang="en-US" altLang="ko-KR" sz="1100" dirty="0">
                  <a:solidFill>
                    <a:schemeClr val="bg1"/>
                  </a:solidFill>
                  <a:latin typeface="Arial (Body)"/>
                  <a:cs typeface="Arial" pitchFamily="34" charset="0"/>
                </a:rPr>
                <a:t> </a:t>
              </a:r>
              <a:endParaRPr lang="ko-KR" altLang="en-US" sz="1100" dirty="0">
                <a:solidFill>
                  <a:schemeClr val="bg1"/>
                </a:solidFill>
                <a:latin typeface="Arial (Body)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b="1" i="0" dirty="0">
                  <a:solidFill>
                    <a:schemeClr val="bg1"/>
                  </a:solidFill>
                  <a:effectLst/>
                  <a:latin typeface="Arial (Body)"/>
                </a:rPr>
                <a:t>Set </a:t>
              </a:r>
              <a:r>
                <a:rPr lang="en-US" sz="1300" b="1" i="0" dirty="0">
                  <a:solidFill>
                    <a:schemeClr val="bg1"/>
                  </a:solidFill>
                  <a:effectLst/>
                  <a:latin typeface="Arial (Body)"/>
                </a:rPr>
                <a:t>Overall</a:t>
              </a:r>
              <a:r>
                <a:rPr lang="en-US" sz="1400" b="1" i="0" dirty="0">
                  <a:solidFill>
                    <a:schemeClr val="bg1"/>
                  </a:solidFill>
                  <a:effectLst/>
                  <a:latin typeface="Arial (Body)"/>
                </a:rPr>
                <a:t> Goals</a:t>
              </a:r>
              <a:endParaRPr lang="en-US" sz="1400" b="0" i="0" dirty="0">
                <a:solidFill>
                  <a:schemeClr val="bg1"/>
                </a:solidFill>
                <a:effectLst/>
                <a:latin typeface="Arial (Body)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48652" y="2538984"/>
            <a:ext cx="3019291" cy="1052738"/>
            <a:chOff x="803640" y="3362835"/>
            <a:chExt cx="2059657" cy="105273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0" i="0" dirty="0">
                  <a:solidFill>
                    <a:schemeClr val="bg1"/>
                  </a:solidFill>
                  <a:effectLst/>
                  <a:latin typeface="Arial (Body)"/>
                </a:rPr>
                <a:t>Break down the overarching goal into</a:t>
              </a:r>
              <a:br>
                <a:rPr lang="en-US" sz="1100" b="0" i="0" dirty="0">
                  <a:solidFill>
                    <a:schemeClr val="bg1"/>
                  </a:solidFill>
                  <a:effectLst/>
                  <a:latin typeface="Arial (Body)"/>
                </a:rPr>
              </a:br>
              <a:r>
                <a:rPr lang="en-US" sz="1100" b="0" i="0" dirty="0">
                  <a:solidFill>
                    <a:schemeClr val="bg1"/>
                  </a:solidFill>
                  <a:effectLst/>
                  <a:latin typeface="Arial (Body)"/>
                </a:rPr>
                <a:t>smaller and more specific components.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0" i="0" dirty="0">
                  <a:solidFill>
                    <a:schemeClr val="bg1"/>
                  </a:solidFill>
                  <a:effectLst/>
                  <a:latin typeface="Arial (Body)"/>
                </a:rPr>
                <a:t>Ask the question: "How can I achieve the</a:t>
              </a:r>
              <a:br>
                <a:rPr lang="en-US" sz="1100" b="0" i="0" dirty="0">
                  <a:solidFill>
                    <a:schemeClr val="bg1"/>
                  </a:solidFill>
                  <a:effectLst/>
                  <a:latin typeface="Arial (Body)"/>
                </a:rPr>
              </a:br>
              <a:r>
                <a:rPr lang="en-US" sz="1100" b="0" i="0" dirty="0">
                  <a:solidFill>
                    <a:schemeClr val="bg1"/>
                  </a:solidFill>
                  <a:effectLst/>
                  <a:latin typeface="Arial (Body)"/>
                </a:rPr>
                <a:t>main goal?"</a:t>
              </a:r>
              <a:endParaRPr lang="ko-KR" altLang="en-US" sz="1100" dirty="0">
                <a:solidFill>
                  <a:schemeClr val="bg1"/>
                </a:solidFill>
                <a:latin typeface="Arial (Body)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i="0" dirty="0">
                  <a:solidFill>
                    <a:schemeClr val="bg1"/>
                  </a:solidFill>
                  <a:effectLst/>
                  <a:latin typeface="Arial (Body)"/>
                </a:rPr>
                <a:t>Analyze and Define Specific Steps</a:t>
              </a:r>
              <a:endParaRPr lang="ko-KR" altLang="en-US" sz="1300" b="1" dirty="0">
                <a:solidFill>
                  <a:schemeClr val="bg1"/>
                </a:solidFill>
                <a:latin typeface="Arial (Body)"/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48652" y="3547096"/>
            <a:ext cx="3019291" cy="1052738"/>
            <a:chOff x="803640" y="3362835"/>
            <a:chExt cx="2059657" cy="1052738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0" i="0" dirty="0">
                  <a:solidFill>
                    <a:schemeClr val="bg1"/>
                  </a:solidFill>
                  <a:effectLst/>
                  <a:latin typeface="Arial (Body)"/>
                </a:rPr>
                <a:t>Prioritize steps based on importance and</a:t>
              </a:r>
              <a:br>
                <a:rPr lang="en-US" sz="1100" b="0" i="0" dirty="0">
                  <a:solidFill>
                    <a:schemeClr val="bg1"/>
                  </a:solidFill>
                  <a:effectLst/>
                  <a:latin typeface="Arial (Body)"/>
                </a:rPr>
              </a:br>
              <a:r>
                <a:rPr lang="en-US" sz="1100" b="0" i="0" dirty="0">
                  <a:solidFill>
                    <a:schemeClr val="bg1"/>
                  </a:solidFill>
                  <a:effectLst/>
                  <a:latin typeface="Arial (Body)"/>
                </a:rPr>
                <a:t>sequence.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0" i="0" dirty="0">
                  <a:solidFill>
                    <a:schemeClr val="bg1"/>
                  </a:solidFill>
                  <a:effectLst/>
                  <a:latin typeface="Arial (Body)"/>
                </a:rPr>
                <a:t>Plan the execution of tasks in the</a:t>
              </a:r>
              <a:br>
                <a:rPr lang="en-US" sz="1100" b="0" i="0" dirty="0">
                  <a:solidFill>
                    <a:schemeClr val="bg1"/>
                  </a:solidFill>
                  <a:effectLst/>
                  <a:latin typeface="Arial (Body)"/>
                </a:rPr>
              </a:br>
              <a:r>
                <a:rPr lang="en-US" sz="1100" b="0" i="0" dirty="0">
                  <a:solidFill>
                    <a:schemeClr val="bg1"/>
                  </a:solidFill>
                  <a:effectLst/>
                  <a:latin typeface="Arial (Body)"/>
                </a:rPr>
                <a:t>established order.</a:t>
              </a:r>
              <a:endParaRPr lang="ko-KR" altLang="en-US" sz="1100" dirty="0">
                <a:solidFill>
                  <a:schemeClr val="bg1"/>
                </a:solidFill>
                <a:latin typeface="Arial (Body)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i="0" dirty="0">
                  <a:solidFill>
                    <a:schemeClr val="bg1"/>
                  </a:solidFill>
                  <a:effectLst/>
                  <a:latin typeface="Arial (Body)"/>
                </a:rPr>
                <a:t>Prioritize and Plan</a:t>
              </a:r>
              <a:endParaRPr lang="ko-KR" altLang="en-US" sz="1300" b="1" dirty="0">
                <a:solidFill>
                  <a:schemeClr val="bg1"/>
                </a:solidFill>
                <a:latin typeface="Arial (Body)"/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4608157" y="171603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4590298" y="272414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4572439" y="373226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306925" y="1539255"/>
            <a:ext cx="3369531" cy="883461"/>
            <a:chOff x="803640" y="3362835"/>
            <a:chExt cx="2059657" cy="883461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0" i="0" dirty="0">
                  <a:solidFill>
                    <a:schemeClr val="bg1"/>
                  </a:solidFill>
                  <a:effectLst/>
                  <a:latin typeface="Arial (Body)"/>
                </a:rPr>
                <a:t>Begin implementing the tasks according to the</a:t>
              </a:r>
              <a:br>
                <a:rPr lang="en-US" sz="1100" b="0" i="0" dirty="0">
                  <a:solidFill>
                    <a:schemeClr val="bg1"/>
                  </a:solidFill>
                  <a:effectLst/>
                  <a:latin typeface="Arial (Body)"/>
                </a:rPr>
              </a:br>
              <a:r>
                <a:rPr lang="en-US" sz="1100" b="0" i="0" dirty="0">
                  <a:solidFill>
                    <a:schemeClr val="bg1"/>
                  </a:solidFill>
                  <a:effectLst/>
                  <a:latin typeface="Arial (Body)"/>
                </a:rPr>
                <a:t>planned sequence.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0" i="0" dirty="0">
                  <a:solidFill>
                    <a:schemeClr val="bg1"/>
                  </a:solidFill>
                  <a:effectLst/>
                  <a:latin typeface="Arial (Body)"/>
                </a:rPr>
                <a:t>Focus on each step individually.</a:t>
              </a:r>
              <a:endParaRPr lang="ko-KR" altLang="en-US" sz="1100" dirty="0">
                <a:solidFill>
                  <a:schemeClr val="bg1"/>
                </a:solidFill>
                <a:latin typeface="Arial (Body)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i="0" dirty="0">
                  <a:solidFill>
                    <a:schemeClr val="bg1"/>
                  </a:solidFill>
                  <a:effectLst/>
                  <a:latin typeface="Arial (Body)"/>
                </a:rPr>
                <a:t>Execute Tasks</a:t>
              </a:r>
              <a:endParaRPr lang="ko-KR" altLang="en-US" sz="1300" b="1" dirty="0">
                <a:solidFill>
                  <a:schemeClr val="bg1"/>
                </a:solidFill>
                <a:latin typeface="Arial (Body)"/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306925" y="2547367"/>
            <a:ext cx="3369531" cy="883461"/>
            <a:chOff x="803640" y="3362835"/>
            <a:chExt cx="2059657" cy="883461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0" i="0" dirty="0">
                  <a:solidFill>
                    <a:schemeClr val="bg1"/>
                  </a:solidFill>
                  <a:effectLst/>
                  <a:latin typeface="Arial (Body)"/>
                </a:rPr>
                <a:t>Assess progress and results after each step.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0" i="0" dirty="0">
                  <a:solidFill>
                    <a:schemeClr val="bg1"/>
                  </a:solidFill>
                  <a:effectLst/>
                  <a:latin typeface="Arial (Body)"/>
                </a:rPr>
                <a:t>Adjust the plan if necessary based on</a:t>
              </a:r>
              <a:br>
                <a:rPr lang="en-US" sz="1100" b="0" i="0" dirty="0">
                  <a:solidFill>
                    <a:schemeClr val="bg1"/>
                  </a:solidFill>
                  <a:effectLst/>
                  <a:latin typeface="Arial (Body)"/>
                </a:rPr>
              </a:br>
              <a:r>
                <a:rPr lang="en-US" sz="1100" b="0" i="0" dirty="0">
                  <a:solidFill>
                    <a:schemeClr val="bg1"/>
                  </a:solidFill>
                  <a:effectLst/>
                  <a:latin typeface="Arial (Body)"/>
                </a:rPr>
                <a:t>experience and new information.</a:t>
              </a:r>
              <a:endParaRPr lang="ko-KR" altLang="en-US" sz="1100" dirty="0">
                <a:solidFill>
                  <a:schemeClr val="bg1"/>
                </a:solidFill>
                <a:latin typeface="Arial (Body)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i="0" dirty="0">
                  <a:solidFill>
                    <a:schemeClr val="bg1"/>
                  </a:solidFill>
                  <a:effectLst/>
                  <a:latin typeface="Arial (Body)"/>
                </a:rPr>
                <a:t>Evaluate and Adjust</a:t>
              </a:r>
              <a:endParaRPr lang="ko-KR" altLang="en-US" sz="1300" b="1" dirty="0">
                <a:solidFill>
                  <a:schemeClr val="bg1"/>
                </a:solidFill>
                <a:latin typeface="Arial (Body)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92080" y="3483471"/>
            <a:ext cx="3384376" cy="1182511"/>
            <a:chOff x="803640" y="3362835"/>
            <a:chExt cx="2059657" cy="811006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527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0" i="0" dirty="0">
                  <a:solidFill>
                    <a:schemeClr val="bg1"/>
                  </a:solidFill>
                  <a:effectLst/>
                  <a:latin typeface="Arial (Body)"/>
                </a:rPr>
                <a:t>Learn from experience and improve your</a:t>
              </a:r>
              <a:br>
                <a:rPr lang="en-US" sz="1100" b="0" i="0" dirty="0">
                  <a:solidFill>
                    <a:schemeClr val="bg1"/>
                  </a:solidFill>
                  <a:effectLst/>
                  <a:latin typeface="Arial (Body)"/>
                </a:rPr>
              </a:br>
              <a:r>
                <a:rPr lang="en-US" sz="1100" b="0" i="0" dirty="0">
                  <a:solidFill>
                    <a:schemeClr val="bg1"/>
                  </a:solidFill>
                  <a:effectLst/>
                  <a:latin typeface="Arial (Body)"/>
                </a:rPr>
                <a:t>approach.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0" i="0" dirty="0">
                  <a:solidFill>
                    <a:schemeClr val="bg1"/>
                  </a:solidFill>
                  <a:effectLst/>
                  <a:latin typeface="Arial (Body)"/>
                </a:rPr>
                <a:t>Ensure that each step continues to align with the overall goal.</a:t>
              </a:r>
              <a:endParaRPr lang="ko-KR" altLang="en-US" sz="1100" dirty="0">
                <a:solidFill>
                  <a:schemeClr val="bg1"/>
                </a:solidFill>
                <a:latin typeface="Arial (Body)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37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i="0" dirty="0">
                  <a:solidFill>
                    <a:schemeClr val="bg1"/>
                  </a:solidFill>
                  <a:effectLst/>
                  <a:latin typeface="Arial (Body)"/>
                </a:rPr>
                <a:t>Continuous Improvement and Maintain</a:t>
              </a:r>
              <a:br>
                <a:rPr lang="en-US" sz="1300" b="1" i="0" dirty="0">
                  <a:solidFill>
                    <a:schemeClr val="bg1"/>
                  </a:solidFill>
                  <a:effectLst/>
                  <a:latin typeface="Arial (Body)"/>
                </a:rPr>
              </a:br>
              <a:r>
                <a:rPr lang="en-US" sz="1300" b="1" i="0" dirty="0">
                  <a:solidFill>
                    <a:schemeClr val="bg1"/>
                  </a:solidFill>
                  <a:effectLst/>
                  <a:latin typeface="Arial (Body)"/>
                </a:rPr>
                <a:t>Cohesion</a:t>
              </a:r>
              <a:endParaRPr lang="ko-KR" altLang="en-US" sz="1300" b="1" dirty="0">
                <a:solidFill>
                  <a:schemeClr val="bg1"/>
                </a:solidFill>
                <a:latin typeface="Arial (Body)"/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211711" y="1575695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56720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1002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1002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7200" y="177966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41482" y="277939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41482" y="378750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(Body)"/>
              </a:rPr>
              <a:t>Attention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(Body)"/>
              </a:rPr>
              <a:t>Summary of items to attention when applying </a:t>
            </a:r>
            <a:r>
              <a:rPr lang="en-US" sz="1400" i="0" dirty="0">
                <a:solidFill>
                  <a:srgbClr val="0F0F0F"/>
                </a:solidFill>
                <a:effectLst/>
                <a:latin typeface="Arial (Body)"/>
              </a:rPr>
              <a:t>Top-down.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(Body)"/>
              </a:rPr>
              <a:t> </a:t>
            </a:r>
          </a:p>
        </p:txBody>
      </p:sp>
      <p:sp>
        <p:nvSpPr>
          <p:cNvPr id="6" name="Freeform 5"/>
          <p:cNvSpPr/>
          <p:nvPr/>
        </p:nvSpPr>
        <p:spPr>
          <a:xfrm>
            <a:off x="4061224" y="1203598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7" name="Freeform 6"/>
          <p:cNvSpPr/>
          <p:nvPr/>
        </p:nvSpPr>
        <p:spPr>
          <a:xfrm rot="2160000">
            <a:off x="5020924" y="1965135"/>
            <a:ext cx="264268" cy="334396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0" y="82778"/>
                </a:moveTo>
                <a:lnTo>
                  <a:pt x="163546" y="82778"/>
                </a:lnTo>
                <a:lnTo>
                  <a:pt x="163546" y="0"/>
                </a:lnTo>
                <a:lnTo>
                  <a:pt x="327092" y="206946"/>
                </a:lnTo>
                <a:lnTo>
                  <a:pt x="163546" y="413891"/>
                </a:lnTo>
                <a:lnTo>
                  <a:pt x="163546" y="331113"/>
                </a:lnTo>
                <a:lnTo>
                  <a:pt x="0" y="331113"/>
                </a:lnTo>
                <a:lnTo>
                  <a:pt x="0" y="827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2778" rIns="98127" bIns="82777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8" name="Freeform 7"/>
          <p:cNvSpPr/>
          <p:nvPr/>
        </p:nvSpPr>
        <p:spPr>
          <a:xfrm>
            <a:off x="5266192" y="2079058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9" name="Freeform 8"/>
          <p:cNvSpPr/>
          <p:nvPr/>
        </p:nvSpPr>
        <p:spPr>
          <a:xfrm rot="17280000">
            <a:off x="5401642" y="3108411"/>
            <a:ext cx="264268" cy="334397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27" tIns="82778" rIns="0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0" name="Freeform 9"/>
          <p:cNvSpPr/>
          <p:nvPr/>
        </p:nvSpPr>
        <p:spPr>
          <a:xfrm>
            <a:off x="4805935" y="3495584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1" name="Freeform 10"/>
          <p:cNvSpPr/>
          <p:nvPr/>
        </p:nvSpPr>
        <p:spPr>
          <a:xfrm>
            <a:off x="4431970" y="3823786"/>
            <a:ext cx="264269" cy="334397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28" tIns="82779" rIns="1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2" name="Freeform 11"/>
          <p:cNvSpPr/>
          <p:nvPr/>
        </p:nvSpPr>
        <p:spPr>
          <a:xfrm>
            <a:off x="3316512" y="3495584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3" name="Freeform 12"/>
          <p:cNvSpPr/>
          <p:nvPr/>
        </p:nvSpPr>
        <p:spPr>
          <a:xfrm rot="4320000">
            <a:off x="3451962" y="3122637"/>
            <a:ext cx="264269" cy="334397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28" tIns="82778" rIns="0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4" name="Freeform 13"/>
          <p:cNvSpPr/>
          <p:nvPr/>
        </p:nvSpPr>
        <p:spPr>
          <a:xfrm>
            <a:off x="2856255" y="2079058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5" name="Freeform 14"/>
          <p:cNvSpPr/>
          <p:nvPr/>
        </p:nvSpPr>
        <p:spPr>
          <a:xfrm rot="19440000">
            <a:off x="3815956" y="1973927"/>
            <a:ext cx="264268" cy="334396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0" y="82778"/>
                </a:moveTo>
                <a:lnTo>
                  <a:pt x="163546" y="82778"/>
                </a:lnTo>
                <a:lnTo>
                  <a:pt x="163546" y="0"/>
                </a:lnTo>
                <a:lnTo>
                  <a:pt x="327092" y="206946"/>
                </a:lnTo>
                <a:lnTo>
                  <a:pt x="163546" y="413891"/>
                </a:lnTo>
                <a:lnTo>
                  <a:pt x="163546" y="331113"/>
                </a:lnTo>
                <a:lnTo>
                  <a:pt x="0" y="331113"/>
                </a:lnTo>
                <a:lnTo>
                  <a:pt x="0" y="827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82777" rIns="98128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7" name="Freeform 16"/>
          <p:cNvSpPr/>
          <p:nvPr/>
        </p:nvSpPr>
        <p:spPr>
          <a:xfrm>
            <a:off x="4061224" y="2444656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8" name="Rectangle 9"/>
          <p:cNvSpPr/>
          <p:nvPr/>
        </p:nvSpPr>
        <p:spPr>
          <a:xfrm flipH="1">
            <a:off x="3202435" y="2423442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6"/>
          <p:cNvSpPr/>
          <p:nvPr/>
        </p:nvSpPr>
        <p:spPr>
          <a:xfrm rot="18900000" flipH="1">
            <a:off x="5211705" y="3800256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Parallelogram 15"/>
          <p:cNvSpPr/>
          <p:nvPr/>
        </p:nvSpPr>
        <p:spPr>
          <a:xfrm rot="5400000" flipH="1">
            <a:off x="4386727" y="1506995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ound Same Side Corner Rectangle 6"/>
          <p:cNvSpPr>
            <a:spLocks noChangeAspect="1"/>
          </p:cNvSpPr>
          <p:nvPr/>
        </p:nvSpPr>
        <p:spPr>
          <a:xfrm rot="18900000" flipH="1">
            <a:off x="3812676" y="3847539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5594072" y="2370102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67544" y="2047738"/>
            <a:ext cx="2323459" cy="863358"/>
            <a:chOff x="803640" y="3362835"/>
            <a:chExt cx="2059657" cy="86335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solidFill>
                    <a:srgbClr val="374151"/>
                  </a:solidFill>
                  <a:effectLst/>
                  <a:latin typeface="Söhne"/>
                </a:rPr>
                <a:t>Conduct a thorough analysis to break down the main goal into manageable components.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0" dirty="0">
                  <a:effectLst/>
                  <a:latin typeface="Söhne"/>
                </a:rPr>
                <a:t>Comprehensive Analysis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97074" y="1338233"/>
            <a:ext cx="3379382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solidFill>
                    <a:srgbClr val="374151"/>
                  </a:solidFill>
                  <a:effectLst/>
                  <a:latin typeface="Söhne"/>
                </a:rPr>
                <a:t>Define the main goal or outcome you aim to achieve clearly.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0" dirty="0">
                  <a:effectLst/>
                  <a:latin typeface="Söhne"/>
                </a:rPr>
                <a:t>Clear Objective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68899" y="2047738"/>
            <a:ext cx="2323459" cy="863358"/>
            <a:chOff x="803640" y="3362835"/>
            <a:chExt cx="2059657" cy="86335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solidFill>
                    <a:srgbClr val="374151"/>
                  </a:solidFill>
                  <a:effectLst/>
                  <a:latin typeface="Söhne"/>
                </a:rPr>
                <a:t>Make strategic decisions at the beginning to set the project's direction.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0" dirty="0">
                  <a:effectLst/>
                  <a:latin typeface="Söhne"/>
                </a:rPr>
                <a:t>Strategic Decision-Making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68144" y="3493649"/>
            <a:ext cx="2323459" cy="863358"/>
            <a:chOff x="803640" y="3362835"/>
            <a:chExt cx="2059657" cy="86335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solidFill>
                    <a:srgbClr val="374151"/>
                  </a:solidFill>
                  <a:effectLst/>
                  <a:latin typeface="Söhne"/>
                </a:rPr>
                <a:t>Periodically assess progress and results after completing each step or task.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0" dirty="0">
                  <a:effectLst/>
                  <a:latin typeface="Söhne"/>
                </a:rPr>
                <a:t>Regular Evaluation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91641" y="3465253"/>
            <a:ext cx="2323459" cy="863358"/>
            <a:chOff x="803640" y="3362835"/>
            <a:chExt cx="2059657" cy="863358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solidFill>
                    <a:srgbClr val="374151"/>
                  </a:solidFill>
                  <a:effectLst/>
                  <a:latin typeface="Söhne"/>
                </a:rPr>
                <a:t>Prioritize tasks and plan their execution based on importance and logical sequence.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0" dirty="0">
                  <a:effectLst/>
                  <a:latin typeface="Söhne"/>
                </a:rPr>
                <a:t>Effective Planning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Block Arc 14"/>
          <p:cNvSpPr/>
          <p:nvPr/>
        </p:nvSpPr>
        <p:spPr>
          <a:xfrm rot="16200000">
            <a:off x="4305129" y="2680445"/>
            <a:ext cx="518895" cy="51923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3E598-90BD-795B-54AC-E82CA748219C}"/>
              </a:ext>
            </a:extLst>
          </p:cNvPr>
          <p:cNvSpPr txBox="1"/>
          <p:nvPr/>
        </p:nvSpPr>
        <p:spPr>
          <a:xfrm>
            <a:off x="7668344" y="195486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accent1"/>
                </a:solidFill>
                <a:cs typeface="Arial" pitchFamily="34" charset="0"/>
              </a:rPr>
              <a:t>Mind Map</a:t>
            </a:r>
            <a:endParaRPr lang="ko-KR" altLang="en-US" sz="10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534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276AD2-E7D7-8203-969D-984706913E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F0F0F"/>
                </a:solidFill>
                <a:effectLst/>
                <a:latin typeface="Arial (Body)"/>
              </a:rPr>
              <a:t>Introduction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E8822-32CA-37CD-FF40-0E2E5A136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7736"/>
            <a:ext cx="9144000" cy="22880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2F3FD2-5E5E-417A-C40F-1DB83DC073C2}"/>
              </a:ext>
            </a:extLst>
          </p:cNvPr>
          <p:cNvSpPr txBox="1"/>
          <p:nvPr/>
        </p:nvSpPr>
        <p:spPr>
          <a:xfrm>
            <a:off x="7668344" y="195486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accent1"/>
                </a:solidFill>
                <a:cs typeface="Arial" pitchFamily="34" charset="0"/>
              </a:rPr>
              <a:t>Mind Map</a:t>
            </a:r>
            <a:endParaRPr lang="ko-KR" altLang="en-US" sz="10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09217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751</Words>
  <Application>Microsoft Office PowerPoint</Application>
  <PresentationFormat>On-screen Show (16:9)</PresentationFormat>
  <Paragraphs>117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Malgun Gothic</vt:lpstr>
      <vt:lpstr>Arial</vt:lpstr>
      <vt:lpstr>Arial (Body)</vt:lpstr>
      <vt:lpstr>Arial (Headings)</vt:lpstr>
      <vt:lpstr>Calibri</vt:lpstr>
      <vt:lpstr>Söhne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TruongPQ</cp:lastModifiedBy>
  <cp:revision>81</cp:revision>
  <dcterms:created xsi:type="dcterms:W3CDTF">2016-12-05T23:26:54Z</dcterms:created>
  <dcterms:modified xsi:type="dcterms:W3CDTF">2024-01-15T16:47:48Z</dcterms:modified>
</cp:coreProperties>
</file>