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uring.cs.hbg.psu.edu/txn131/graphcoloring.html" TargetMode="External"/><Relationship Id="rId2" Type="http://schemas.openxmlformats.org/officeDocument/2006/relationships/hyperlink" Target="http://snap.stanford.edu/data/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Parallel Graph Coloring: Implementation</a:t>
            </a:r>
            <a:endParaRPr lang="en-US" dirty="0"/>
          </a:p>
        </p:txBody>
      </p:sp>
      <p:sp>
        <p:nvSpPr>
          <p:cNvPr id="3" name="Subtitle 2"/>
          <p:cNvSpPr>
            <a:spLocks noGrp="1"/>
          </p:cNvSpPr>
          <p:nvPr>
            <p:ph type="subTitle" idx="1"/>
          </p:nvPr>
        </p:nvSpPr>
        <p:spPr/>
        <p:txBody>
          <a:bodyPr/>
          <a:lstStyle/>
          <a:p>
            <a:pPr algn="ctr"/>
            <a:r>
              <a:rPr lang="en-US" dirty="0" smtClean="0"/>
              <a:t>Jeff Flower</a:t>
            </a:r>
            <a:endParaRPr lang="en-US" dirty="0"/>
          </a:p>
        </p:txBody>
      </p:sp>
    </p:spTree>
    <p:extLst>
      <p:ext uri="{BB962C8B-B14F-4D97-AF65-F5344CB8AC3E}">
        <p14:creationId xmlns:p14="http://schemas.microsoft.com/office/powerpoint/2010/main" val="2671709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9095" y="421105"/>
            <a:ext cx="8915400" cy="5632311"/>
          </a:xfrm>
          <a:prstGeom prst="rect">
            <a:avLst/>
          </a:prstGeom>
        </p:spPr>
        <p:txBody>
          <a:bodyPr wrap="square">
            <a:spAutoFit/>
          </a:bodyPr>
          <a:lstStyle/>
          <a:p>
            <a:r>
              <a:rPr lang="en-US" dirty="0">
                <a:solidFill>
                  <a:schemeClr val="bg2">
                    <a:lumMod val="50000"/>
                  </a:schemeClr>
                </a:solidFill>
              </a:rPr>
              <a:t> #pragma </a:t>
            </a:r>
            <a:r>
              <a:rPr lang="en-US" dirty="0" err="1">
                <a:solidFill>
                  <a:schemeClr val="bg2">
                    <a:lumMod val="50000"/>
                  </a:schemeClr>
                </a:solidFill>
              </a:rPr>
              <a:t>omp</a:t>
            </a:r>
            <a:r>
              <a:rPr lang="en-US" dirty="0">
                <a:solidFill>
                  <a:schemeClr val="bg2">
                    <a:lumMod val="50000"/>
                  </a:schemeClr>
                </a:solidFill>
              </a:rPr>
              <a:t> parallel shared(vertices, </a:t>
            </a:r>
            <a:r>
              <a:rPr lang="en-US" dirty="0" err="1">
                <a:solidFill>
                  <a:schemeClr val="bg2">
                    <a:lumMod val="50000"/>
                  </a:schemeClr>
                </a:solidFill>
              </a:rPr>
              <a:t>adj_matrix</a:t>
            </a:r>
            <a:r>
              <a:rPr lang="en-US" dirty="0">
                <a:solidFill>
                  <a:schemeClr val="bg2">
                    <a:lumMod val="50000"/>
                  </a:schemeClr>
                </a:solidFill>
              </a:rPr>
              <a:t>, conflicts, </a:t>
            </a:r>
            <a:r>
              <a:rPr lang="en-US" dirty="0" err="1">
                <a:solidFill>
                  <a:schemeClr val="bg2">
                    <a:lumMod val="50000"/>
                  </a:schemeClr>
                </a:solidFill>
              </a:rPr>
              <a:t>highest_color</a:t>
            </a:r>
            <a:r>
              <a:rPr lang="en-US" dirty="0">
                <a:solidFill>
                  <a:schemeClr val="bg2">
                    <a:lumMod val="50000"/>
                  </a:schemeClr>
                </a:solidFill>
              </a:rPr>
              <a:t>)          </a:t>
            </a:r>
            <a:endParaRPr lang="en-US" dirty="0" smtClean="0">
              <a:solidFill>
                <a:schemeClr val="bg2">
                  <a:lumMod val="50000"/>
                </a:schemeClr>
              </a:solidFill>
            </a:endParaRPr>
          </a:p>
          <a:p>
            <a:r>
              <a:rPr lang="en-US" dirty="0" smtClean="0"/>
              <a:t>{            </a:t>
            </a:r>
          </a:p>
          <a:p>
            <a:r>
              <a:rPr lang="en-US" dirty="0"/>
              <a:t> </a:t>
            </a:r>
            <a:r>
              <a:rPr lang="en-US" dirty="0" smtClean="0"/>
              <a:t> //</a:t>
            </a:r>
            <a:r>
              <a:rPr lang="en-US" dirty="0"/>
              <a:t>Step 1, Generate a </a:t>
            </a:r>
            <a:r>
              <a:rPr lang="en-US" dirty="0" err="1"/>
              <a:t>pseduo</a:t>
            </a:r>
            <a:r>
              <a:rPr lang="en-US" dirty="0"/>
              <a:t> coloring            </a:t>
            </a:r>
            <a:endParaRPr lang="en-US" dirty="0" smtClean="0"/>
          </a:p>
          <a:p>
            <a:r>
              <a:rPr lang="en-US" dirty="0">
                <a:solidFill>
                  <a:schemeClr val="bg2">
                    <a:lumMod val="50000"/>
                  </a:schemeClr>
                </a:solidFill>
              </a:rPr>
              <a:t> </a:t>
            </a:r>
            <a:r>
              <a:rPr lang="en-US" dirty="0" smtClean="0">
                <a:solidFill>
                  <a:schemeClr val="bg2">
                    <a:lumMod val="50000"/>
                  </a:schemeClr>
                </a:solidFill>
              </a:rPr>
              <a:t> #</a:t>
            </a:r>
            <a:r>
              <a:rPr lang="en-US" dirty="0">
                <a:solidFill>
                  <a:schemeClr val="bg2">
                    <a:lumMod val="50000"/>
                  </a:schemeClr>
                </a:solidFill>
              </a:rPr>
              <a:t>pragma </a:t>
            </a:r>
            <a:r>
              <a:rPr lang="en-US" dirty="0" err="1">
                <a:solidFill>
                  <a:schemeClr val="bg2">
                    <a:lumMod val="50000"/>
                  </a:schemeClr>
                </a:solidFill>
              </a:rPr>
              <a:t>omp</a:t>
            </a:r>
            <a:r>
              <a:rPr lang="en-US" dirty="0">
                <a:solidFill>
                  <a:schemeClr val="bg2">
                    <a:lumMod val="50000"/>
                  </a:schemeClr>
                </a:solidFill>
              </a:rPr>
              <a:t> for </a:t>
            </a:r>
            <a:r>
              <a:rPr lang="en-US" dirty="0" smtClean="0">
                <a:solidFill>
                  <a:schemeClr val="bg2">
                    <a:lumMod val="50000"/>
                  </a:schemeClr>
                </a:solidFill>
              </a:rPr>
              <a:t>schedule(static)  </a:t>
            </a:r>
            <a:r>
              <a:rPr lang="en-US" dirty="0" smtClean="0"/>
              <a:t>          </a:t>
            </a:r>
          </a:p>
          <a:p>
            <a:r>
              <a:rPr lang="en-US" dirty="0" smtClean="0"/>
              <a:t>  for(</a:t>
            </a:r>
            <a:r>
              <a:rPr lang="en-US" dirty="0" err="1" smtClean="0"/>
              <a:t>int</a:t>
            </a:r>
            <a:r>
              <a:rPr lang="en-US" dirty="0" smtClean="0"/>
              <a:t> </a:t>
            </a:r>
            <a:r>
              <a:rPr lang="en-US" dirty="0" err="1"/>
              <a:t>i</a:t>
            </a:r>
            <a:r>
              <a:rPr lang="en-US" dirty="0"/>
              <a:t> = 1; </a:t>
            </a:r>
            <a:r>
              <a:rPr lang="en-US" dirty="0" err="1"/>
              <a:t>i</a:t>
            </a:r>
            <a:r>
              <a:rPr lang="en-US" dirty="0"/>
              <a:t> &lt; </a:t>
            </a:r>
            <a:r>
              <a:rPr lang="en-US" dirty="0" err="1"/>
              <a:t>num_vertices</a:t>
            </a:r>
            <a:r>
              <a:rPr lang="en-US" dirty="0"/>
              <a:t>; ++</a:t>
            </a:r>
            <a:r>
              <a:rPr lang="en-US" dirty="0" err="1"/>
              <a:t>i</a:t>
            </a:r>
            <a:r>
              <a:rPr lang="en-US" dirty="0" smtClean="0"/>
              <a:t>){</a:t>
            </a:r>
          </a:p>
          <a:p>
            <a:r>
              <a:rPr lang="en-US" dirty="0"/>
              <a:t> </a:t>
            </a:r>
            <a:r>
              <a:rPr lang="en-US" dirty="0" smtClean="0"/>
              <a:t>   set&lt;</a:t>
            </a:r>
            <a:r>
              <a:rPr lang="en-US" dirty="0" err="1" smtClean="0"/>
              <a:t>int</a:t>
            </a:r>
            <a:r>
              <a:rPr lang="en-US" dirty="0"/>
              <a:t>&gt; </a:t>
            </a:r>
            <a:r>
              <a:rPr lang="en-US" dirty="0" err="1"/>
              <a:t>color_list</a:t>
            </a:r>
            <a:r>
              <a:rPr lang="en-US" dirty="0"/>
              <a:t>;            </a:t>
            </a:r>
            <a:endParaRPr lang="en-US" dirty="0" smtClean="0"/>
          </a:p>
          <a:p>
            <a:r>
              <a:rPr lang="en-US" dirty="0" smtClean="0"/>
              <a:t>   </a:t>
            </a:r>
          </a:p>
          <a:p>
            <a:r>
              <a:rPr lang="en-US" dirty="0"/>
              <a:t> </a:t>
            </a:r>
            <a:r>
              <a:rPr lang="en-US" dirty="0" smtClean="0"/>
              <a:t>    </a:t>
            </a:r>
            <a:r>
              <a:rPr lang="en-US" dirty="0"/>
              <a:t>//get neighboring colors to vertex </a:t>
            </a:r>
            <a:r>
              <a:rPr lang="en-US" dirty="0" err="1"/>
              <a:t>i</a:t>
            </a:r>
            <a:r>
              <a:rPr lang="en-US" dirty="0"/>
              <a:t>                </a:t>
            </a:r>
            <a:endParaRPr lang="en-US" dirty="0" smtClean="0"/>
          </a:p>
          <a:p>
            <a:r>
              <a:rPr lang="en-US" dirty="0"/>
              <a:t> </a:t>
            </a:r>
            <a:r>
              <a:rPr lang="en-US" dirty="0" smtClean="0"/>
              <a:t>   </a:t>
            </a:r>
            <a:r>
              <a:rPr lang="en-US" dirty="0" err="1" smtClean="0"/>
              <a:t>BuildColorList</a:t>
            </a:r>
            <a:r>
              <a:rPr lang="en-US" dirty="0" smtClean="0"/>
              <a:t>(vertices</a:t>
            </a:r>
            <a:r>
              <a:rPr lang="en-US" dirty="0"/>
              <a:t>, </a:t>
            </a:r>
            <a:r>
              <a:rPr lang="en-US" dirty="0" err="1"/>
              <a:t>adj_matrix</a:t>
            </a:r>
            <a:r>
              <a:rPr lang="en-US" dirty="0"/>
              <a:t>[</a:t>
            </a:r>
            <a:r>
              <a:rPr lang="en-US" dirty="0" err="1"/>
              <a:t>i</a:t>
            </a:r>
            <a:r>
              <a:rPr lang="en-US" dirty="0"/>
              <a:t>], </a:t>
            </a:r>
            <a:r>
              <a:rPr lang="en-US" dirty="0" err="1"/>
              <a:t>num_vertices</a:t>
            </a:r>
            <a:r>
              <a:rPr lang="en-US" dirty="0"/>
              <a:t>, </a:t>
            </a:r>
            <a:r>
              <a:rPr lang="en-US" dirty="0" err="1"/>
              <a:t>color_list</a:t>
            </a:r>
            <a:r>
              <a:rPr lang="en-US" dirty="0"/>
              <a:t>);     </a:t>
            </a:r>
            <a:endParaRPr lang="en-US" dirty="0" smtClean="0"/>
          </a:p>
          <a:p>
            <a:r>
              <a:rPr lang="en-US" dirty="0" smtClean="0"/>
              <a:t>            </a:t>
            </a:r>
          </a:p>
          <a:p>
            <a:r>
              <a:rPr lang="en-US" dirty="0" smtClean="0"/>
              <a:t>   //find </a:t>
            </a:r>
            <a:r>
              <a:rPr lang="en-US" dirty="0"/>
              <a:t>the lowest available color and assign to vertex </a:t>
            </a:r>
            <a:r>
              <a:rPr lang="en-US" dirty="0" err="1"/>
              <a:t>i</a:t>
            </a:r>
            <a:r>
              <a:rPr lang="en-US" dirty="0"/>
              <a:t>               </a:t>
            </a:r>
            <a:endParaRPr lang="en-US" dirty="0" smtClean="0"/>
          </a:p>
          <a:p>
            <a:r>
              <a:rPr lang="en-US" dirty="0" smtClean="0"/>
              <a:t>   </a:t>
            </a:r>
            <a:r>
              <a:rPr lang="en-US" dirty="0" err="1"/>
              <a:t>int</a:t>
            </a:r>
            <a:r>
              <a:rPr lang="en-US" dirty="0"/>
              <a:t> </a:t>
            </a:r>
            <a:r>
              <a:rPr lang="en-US" dirty="0" err="1"/>
              <a:t>lowest_color</a:t>
            </a:r>
            <a:r>
              <a:rPr lang="en-US" dirty="0"/>
              <a:t> = </a:t>
            </a:r>
            <a:r>
              <a:rPr lang="en-US" dirty="0" err="1"/>
              <a:t>FindAvailableColor</a:t>
            </a:r>
            <a:r>
              <a:rPr lang="en-US" dirty="0"/>
              <a:t>(</a:t>
            </a:r>
            <a:r>
              <a:rPr lang="en-US" dirty="0" err="1"/>
              <a:t>color_list</a:t>
            </a:r>
            <a:r>
              <a:rPr lang="en-US" dirty="0"/>
              <a:t>);               </a:t>
            </a:r>
            <a:endParaRPr lang="en-US" dirty="0" smtClean="0"/>
          </a:p>
          <a:p>
            <a:r>
              <a:rPr lang="en-US" dirty="0" smtClean="0"/>
              <a:t>   </a:t>
            </a:r>
            <a:r>
              <a:rPr lang="en-US" dirty="0"/>
              <a:t>vertices[</a:t>
            </a:r>
            <a:r>
              <a:rPr lang="en-US" dirty="0" err="1"/>
              <a:t>i</a:t>
            </a:r>
            <a:r>
              <a:rPr lang="en-US" dirty="0"/>
              <a:t>] = </a:t>
            </a:r>
            <a:r>
              <a:rPr lang="en-US" dirty="0" err="1"/>
              <a:t>lowest_color</a:t>
            </a:r>
            <a:r>
              <a:rPr lang="en-US" dirty="0"/>
              <a:t>;               </a:t>
            </a:r>
            <a:r>
              <a:rPr lang="en-US" dirty="0" smtClean="0"/>
              <a:t>    </a:t>
            </a:r>
          </a:p>
          <a:p>
            <a:r>
              <a:rPr lang="en-US" dirty="0" smtClean="0"/>
              <a:t>  // </a:t>
            </a:r>
            <a:r>
              <a:rPr lang="en-US" dirty="0"/>
              <a:t>check if highest color needs to be </a:t>
            </a:r>
            <a:r>
              <a:rPr lang="en-US" dirty="0" smtClean="0"/>
              <a:t>changed                 </a:t>
            </a:r>
          </a:p>
          <a:p>
            <a:r>
              <a:rPr lang="en-US" dirty="0" smtClean="0"/>
              <a:t>  if(</a:t>
            </a:r>
            <a:r>
              <a:rPr lang="en-US" dirty="0" err="1" smtClean="0"/>
              <a:t>lowest_color</a:t>
            </a:r>
            <a:r>
              <a:rPr lang="en-US" dirty="0" smtClean="0"/>
              <a:t> </a:t>
            </a:r>
            <a:r>
              <a:rPr lang="en-US" dirty="0"/>
              <a:t>&gt; </a:t>
            </a:r>
            <a:r>
              <a:rPr lang="en-US" dirty="0" err="1"/>
              <a:t>highest_color</a:t>
            </a:r>
            <a:r>
              <a:rPr lang="en-US" dirty="0" smtClean="0"/>
              <a:t>){</a:t>
            </a:r>
          </a:p>
          <a:p>
            <a:r>
              <a:rPr lang="en-US" dirty="0" smtClean="0"/>
              <a:t>    </a:t>
            </a:r>
            <a:r>
              <a:rPr lang="en-US" dirty="0" err="1" smtClean="0">
                <a:solidFill>
                  <a:schemeClr val="bg2">
                    <a:lumMod val="50000"/>
                  </a:schemeClr>
                </a:solidFill>
              </a:rPr>
              <a:t>omp_set_lock</a:t>
            </a:r>
            <a:r>
              <a:rPr lang="en-US" dirty="0">
                <a:solidFill>
                  <a:schemeClr val="bg2">
                    <a:lumMod val="50000"/>
                  </a:schemeClr>
                </a:solidFill>
              </a:rPr>
              <a:t>(&amp;</a:t>
            </a:r>
            <a:r>
              <a:rPr lang="en-US" dirty="0" err="1">
                <a:solidFill>
                  <a:schemeClr val="bg2">
                    <a:lumMod val="50000"/>
                  </a:schemeClr>
                </a:solidFill>
              </a:rPr>
              <a:t>color_lock</a:t>
            </a:r>
            <a:r>
              <a:rPr lang="en-US" dirty="0">
                <a:solidFill>
                  <a:schemeClr val="bg2">
                    <a:lumMod val="50000"/>
                  </a:schemeClr>
                </a:solidFill>
              </a:rPr>
              <a:t>);                  </a:t>
            </a:r>
            <a:endParaRPr lang="en-US" dirty="0" smtClean="0">
              <a:solidFill>
                <a:schemeClr val="bg2">
                  <a:lumMod val="50000"/>
                </a:schemeClr>
              </a:solidFill>
            </a:endParaRPr>
          </a:p>
          <a:p>
            <a:r>
              <a:rPr lang="en-US" dirty="0" smtClean="0">
                <a:solidFill>
                  <a:schemeClr val="bg2">
                    <a:lumMod val="50000"/>
                  </a:schemeClr>
                </a:solidFill>
              </a:rPr>
              <a:t>    </a:t>
            </a:r>
            <a:r>
              <a:rPr lang="en-US" dirty="0" err="1" smtClean="0">
                <a:solidFill>
                  <a:schemeClr val="bg2">
                    <a:lumMod val="50000"/>
                  </a:schemeClr>
                </a:solidFill>
              </a:rPr>
              <a:t>highest_color</a:t>
            </a:r>
            <a:r>
              <a:rPr lang="en-US" dirty="0" smtClean="0">
                <a:solidFill>
                  <a:schemeClr val="bg2">
                    <a:lumMod val="50000"/>
                  </a:schemeClr>
                </a:solidFill>
              </a:rPr>
              <a:t> </a:t>
            </a:r>
            <a:r>
              <a:rPr lang="en-US" dirty="0">
                <a:solidFill>
                  <a:schemeClr val="bg2">
                    <a:lumMod val="50000"/>
                  </a:schemeClr>
                </a:solidFill>
              </a:rPr>
              <a:t>= </a:t>
            </a:r>
            <a:r>
              <a:rPr lang="en-US" dirty="0" err="1">
                <a:solidFill>
                  <a:schemeClr val="bg2">
                    <a:lumMod val="50000"/>
                  </a:schemeClr>
                </a:solidFill>
              </a:rPr>
              <a:t>lowest_color</a:t>
            </a:r>
            <a:r>
              <a:rPr lang="en-US" dirty="0">
                <a:solidFill>
                  <a:schemeClr val="bg2">
                    <a:lumMod val="50000"/>
                  </a:schemeClr>
                </a:solidFill>
              </a:rPr>
              <a:t>;                 </a:t>
            </a:r>
            <a:endParaRPr lang="en-US" dirty="0" smtClean="0">
              <a:solidFill>
                <a:schemeClr val="bg2">
                  <a:lumMod val="50000"/>
                </a:schemeClr>
              </a:solidFill>
            </a:endParaRPr>
          </a:p>
          <a:p>
            <a:r>
              <a:rPr lang="en-US" dirty="0" smtClean="0">
                <a:solidFill>
                  <a:schemeClr val="bg2">
                    <a:lumMod val="50000"/>
                  </a:schemeClr>
                </a:solidFill>
              </a:rPr>
              <a:t>    </a:t>
            </a:r>
            <a:r>
              <a:rPr lang="en-US" dirty="0" err="1">
                <a:solidFill>
                  <a:schemeClr val="bg2">
                    <a:lumMod val="50000"/>
                  </a:schemeClr>
                </a:solidFill>
              </a:rPr>
              <a:t>omp_unset_lock</a:t>
            </a:r>
            <a:r>
              <a:rPr lang="en-US" dirty="0">
                <a:solidFill>
                  <a:schemeClr val="bg2">
                    <a:lumMod val="50000"/>
                  </a:schemeClr>
                </a:solidFill>
              </a:rPr>
              <a:t>(&amp;</a:t>
            </a:r>
            <a:r>
              <a:rPr lang="en-US" dirty="0" err="1">
                <a:solidFill>
                  <a:schemeClr val="bg2">
                    <a:lumMod val="50000"/>
                  </a:schemeClr>
                </a:solidFill>
              </a:rPr>
              <a:t>color_lock</a:t>
            </a:r>
            <a:r>
              <a:rPr lang="en-US" dirty="0">
                <a:solidFill>
                  <a:schemeClr val="bg2">
                    <a:lumMod val="50000"/>
                  </a:schemeClr>
                </a:solidFill>
              </a:rPr>
              <a:t>);              </a:t>
            </a:r>
            <a:r>
              <a:rPr lang="en-US" dirty="0" smtClean="0">
                <a:solidFill>
                  <a:schemeClr val="bg2">
                    <a:lumMod val="50000"/>
                  </a:schemeClr>
                </a:solidFill>
              </a:rPr>
              <a:t>     </a:t>
            </a:r>
          </a:p>
          <a:p>
            <a:r>
              <a:rPr lang="en-US" dirty="0" smtClean="0"/>
              <a:t>  }              </a:t>
            </a:r>
          </a:p>
          <a:p>
            <a:r>
              <a:rPr lang="en-US" dirty="0" smtClean="0"/>
              <a:t>}</a:t>
            </a:r>
            <a:endParaRPr lang="en-US" dirty="0"/>
          </a:p>
        </p:txBody>
      </p:sp>
    </p:spTree>
    <p:extLst>
      <p:ext uri="{BB962C8B-B14F-4D97-AF65-F5344CB8AC3E}">
        <p14:creationId xmlns:p14="http://schemas.microsoft.com/office/powerpoint/2010/main" val="2489968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7221" y="860173"/>
            <a:ext cx="8626642" cy="5078313"/>
          </a:xfrm>
          <a:prstGeom prst="rect">
            <a:avLst/>
          </a:prstGeom>
        </p:spPr>
        <p:txBody>
          <a:bodyPr wrap="square">
            <a:spAutoFit/>
          </a:bodyPr>
          <a:lstStyle/>
          <a:p>
            <a:r>
              <a:rPr lang="en-US" dirty="0"/>
              <a:t> //Step 2, each block scans vertices for conflicts           </a:t>
            </a:r>
            <a:endParaRPr lang="en-US" dirty="0" smtClean="0"/>
          </a:p>
          <a:p>
            <a:r>
              <a:rPr lang="en-US" dirty="0" smtClean="0">
                <a:solidFill>
                  <a:schemeClr val="bg2">
                    <a:lumMod val="50000"/>
                  </a:schemeClr>
                </a:solidFill>
              </a:rPr>
              <a:t> </a:t>
            </a:r>
            <a:r>
              <a:rPr lang="en-US" dirty="0">
                <a:solidFill>
                  <a:schemeClr val="bg2">
                    <a:lumMod val="50000"/>
                  </a:schemeClr>
                </a:solidFill>
              </a:rPr>
              <a:t>#pragma </a:t>
            </a:r>
            <a:r>
              <a:rPr lang="en-US" dirty="0" err="1">
                <a:solidFill>
                  <a:schemeClr val="bg2">
                    <a:lumMod val="50000"/>
                  </a:schemeClr>
                </a:solidFill>
              </a:rPr>
              <a:t>omp</a:t>
            </a:r>
            <a:r>
              <a:rPr lang="en-US" dirty="0">
                <a:solidFill>
                  <a:schemeClr val="bg2">
                    <a:lumMod val="50000"/>
                  </a:schemeClr>
                </a:solidFill>
              </a:rPr>
              <a:t> for schedule(static) </a:t>
            </a:r>
            <a:r>
              <a:rPr lang="en-US" dirty="0"/>
              <a:t>           </a:t>
            </a:r>
            <a:endParaRPr lang="en-US" dirty="0" smtClean="0"/>
          </a:p>
          <a:p>
            <a:r>
              <a:rPr lang="en-US" dirty="0" smtClean="0"/>
              <a:t>for </a:t>
            </a:r>
            <a:r>
              <a:rPr lang="en-US" dirty="0"/>
              <a:t>(</a:t>
            </a:r>
            <a:r>
              <a:rPr lang="en-US" dirty="0" err="1"/>
              <a:t>int</a:t>
            </a:r>
            <a:r>
              <a:rPr lang="en-US" dirty="0"/>
              <a:t> </a:t>
            </a:r>
            <a:r>
              <a:rPr lang="en-US" dirty="0" err="1"/>
              <a:t>i</a:t>
            </a:r>
            <a:r>
              <a:rPr lang="en-US" dirty="0"/>
              <a:t> = 1; </a:t>
            </a:r>
            <a:r>
              <a:rPr lang="en-US" dirty="0" err="1"/>
              <a:t>i</a:t>
            </a:r>
            <a:r>
              <a:rPr lang="en-US" dirty="0"/>
              <a:t> &lt; </a:t>
            </a:r>
            <a:r>
              <a:rPr lang="en-US" dirty="0" err="1"/>
              <a:t>num_vertices</a:t>
            </a:r>
            <a:r>
              <a:rPr lang="en-US" dirty="0"/>
              <a:t>; ++</a:t>
            </a:r>
            <a:r>
              <a:rPr lang="en-US" dirty="0" err="1"/>
              <a:t>i</a:t>
            </a:r>
            <a:r>
              <a:rPr lang="en-US" dirty="0"/>
              <a:t>) {              </a:t>
            </a:r>
            <a:endParaRPr lang="en-US" dirty="0" smtClean="0"/>
          </a:p>
          <a:p>
            <a:r>
              <a:rPr lang="en-US" dirty="0"/>
              <a:t> </a:t>
            </a:r>
            <a:r>
              <a:rPr lang="en-US" dirty="0" smtClean="0"/>
              <a:t> bool</a:t>
            </a:r>
            <a:r>
              <a:rPr lang="en-US" dirty="0"/>
              <a:t>* adjacencies = </a:t>
            </a:r>
            <a:r>
              <a:rPr lang="en-US" dirty="0" err="1"/>
              <a:t>adj_matrix</a:t>
            </a:r>
            <a:r>
              <a:rPr lang="en-US" dirty="0"/>
              <a:t>[</a:t>
            </a:r>
            <a:r>
              <a:rPr lang="en-US" dirty="0" err="1"/>
              <a:t>i</a:t>
            </a:r>
            <a:r>
              <a:rPr lang="en-US" dirty="0"/>
              <a:t>];              </a:t>
            </a:r>
            <a:endParaRPr lang="en-US" dirty="0" smtClean="0"/>
          </a:p>
          <a:p>
            <a:r>
              <a:rPr lang="en-US" dirty="0"/>
              <a:t> </a:t>
            </a:r>
            <a:r>
              <a:rPr lang="en-US" dirty="0" smtClean="0"/>
              <a:t> </a:t>
            </a:r>
            <a:r>
              <a:rPr lang="en-US" dirty="0" err="1" smtClean="0"/>
              <a:t>int</a:t>
            </a:r>
            <a:r>
              <a:rPr lang="en-US" dirty="0" smtClean="0"/>
              <a:t> </a:t>
            </a:r>
            <a:r>
              <a:rPr lang="en-US" dirty="0"/>
              <a:t>color = vertices[</a:t>
            </a:r>
            <a:r>
              <a:rPr lang="en-US" dirty="0" err="1"/>
              <a:t>i</a:t>
            </a:r>
            <a:r>
              <a:rPr lang="en-US" dirty="0"/>
              <a:t>];              </a:t>
            </a:r>
            <a:endParaRPr lang="en-US" dirty="0" smtClean="0"/>
          </a:p>
          <a:p>
            <a:r>
              <a:rPr lang="en-US" dirty="0"/>
              <a:t> </a:t>
            </a:r>
            <a:r>
              <a:rPr lang="en-US" dirty="0" smtClean="0"/>
              <a:t> //</a:t>
            </a:r>
            <a:r>
              <a:rPr lang="en-US" dirty="0"/>
              <a:t>start iteration at 1 since vertex labels start at 1              </a:t>
            </a:r>
            <a:endParaRPr lang="en-US" dirty="0" smtClean="0"/>
          </a:p>
          <a:p>
            <a:r>
              <a:rPr lang="en-US" dirty="0"/>
              <a:t> </a:t>
            </a:r>
            <a:r>
              <a:rPr lang="en-US" dirty="0" smtClean="0"/>
              <a:t> // </a:t>
            </a:r>
            <a:r>
              <a:rPr lang="en-US" dirty="0"/>
              <a:t>to avoid double checking an edge, stop iteration at </a:t>
            </a:r>
            <a:r>
              <a:rPr lang="en-US" dirty="0" err="1"/>
              <a:t>i</a:t>
            </a:r>
            <a:r>
              <a:rPr lang="en-US" dirty="0"/>
              <a:t>              </a:t>
            </a:r>
            <a:r>
              <a:rPr lang="en-US" dirty="0" smtClean="0"/>
              <a:t>       </a:t>
            </a:r>
          </a:p>
          <a:p>
            <a:r>
              <a:rPr lang="en-US" dirty="0"/>
              <a:t> </a:t>
            </a:r>
            <a:r>
              <a:rPr lang="en-US" dirty="0" smtClean="0"/>
              <a:t> for(</a:t>
            </a:r>
            <a:r>
              <a:rPr lang="en-US" dirty="0" err="1" smtClean="0"/>
              <a:t>int</a:t>
            </a:r>
            <a:r>
              <a:rPr lang="en-US" dirty="0" smtClean="0"/>
              <a:t> </a:t>
            </a:r>
            <a:r>
              <a:rPr lang="en-US" dirty="0"/>
              <a:t>j = 1; j &lt; </a:t>
            </a:r>
            <a:r>
              <a:rPr lang="en-US" dirty="0" err="1"/>
              <a:t>i</a:t>
            </a:r>
            <a:r>
              <a:rPr lang="en-US" dirty="0"/>
              <a:t>; ++j){                </a:t>
            </a:r>
            <a:endParaRPr lang="en-US" dirty="0" smtClean="0"/>
          </a:p>
          <a:p>
            <a:r>
              <a:rPr lang="en-US" dirty="0" smtClean="0"/>
              <a:t>    if(adjacencies[j</a:t>
            </a:r>
            <a:r>
              <a:rPr lang="en-US" dirty="0"/>
              <a:t>]){                  </a:t>
            </a:r>
            <a:endParaRPr lang="en-US" dirty="0" smtClean="0"/>
          </a:p>
          <a:p>
            <a:r>
              <a:rPr lang="en-US" dirty="0"/>
              <a:t> </a:t>
            </a:r>
            <a:r>
              <a:rPr lang="en-US" dirty="0" smtClean="0"/>
              <a:t>   if </a:t>
            </a:r>
            <a:r>
              <a:rPr lang="en-US" dirty="0"/>
              <a:t>(vertices[j] == color) {                   </a:t>
            </a:r>
            <a:endParaRPr lang="en-US" dirty="0" smtClean="0"/>
          </a:p>
          <a:p>
            <a:r>
              <a:rPr lang="en-US" dirty="0"/>
              <a:t> </a:t>
            </a:r>
            <a:r>
              <a:rPr lang="en-US" dirty="0" smtClean="0"/>
              <a:t>   // </a:t>
            </a:r>
            <a:r>
              <a:rPr lang="en-US" dirty="0"/>
              <a:t>only add the lower of the vertices to conflicts to                     </a:t>
            </a:r>
            <a:r>
              <a:rPr lang="en-US" dirty="0" smtClean="0"/>
              <a:t>          </a:t>
            </a:r>
          </a:p>
          <a:p>
            <a:r>
              <a:rPr lang="en-US" dirty="0"/>
              <a:t> </a:t>
            </a:r>
            <a:r>
              <a:rPr lang="en-US" dirty="0" smtClean="0"/>
              <a:t>  // </a:t>
            </a:r>
            <a:r>
              <a:rPr lang="en-US" dirty="0"/>
              <a:t>avoid duplicate conflict resolution                    </a:t>
            </a:r>
            <a:r>
              <a:rPr lang="en-US" dirty="0" smtClean="0"/>
              <a:t>                           </a:t>
            </a:r>
          </a:p>
          <a:p>
            <a:r>
              <a:rPr lang="en-US" dirty="0"/>
              <a:t> </a:t>
            </a:r>
            <a:r>
              <a:rPr lang="en-US" dirty="0" smtClean="0"/>
              <a:t>     </a:t>
            </a:r>
            <a:r>
              <a:rPr lang="en-US" dirty="0" err="1" smtClean="0"/>
              <a:t>int</a:t>
            </a:r>
            <a:r>
              <a:rPr lang="en-US" dirty="0" smtClean="0"/>
              <a:t> </a:t>
            </a:r>
            <a:r>
              <a:rPr lang="en-US" dirty="0" err="1"/>
              <a:t>conflict_vertex</a:t>
            </a:r>
            <a:r>
              <a:rPr lang="en-US" dirty="0"/>
              <a:t>;                    </a:t>
            </a:r>
            <a:endParaRPr lang="en-US" dirty="0" smtClean="0"/>
          </a:p>
          <a:p>
            <a:r>
              <a:rPr lang="en-US" dirty="0"/>
              <a:t> </a:t>
            </a:r>
            <a:r>
              <a:rPr lang="en-US" dirty="0" smtClean="0"/>
              <a:t>     </a:t>
            </a:r>
            <a:r>
              <a:rPr lang="en-US" dirty="0" err="1" smtClean="0"/>
              <a:t>i</a:t>
            </a:r>
            <a:r>
              <a:rPr lang="en-US" dirty="0" smtClean="0"/>
              <a:t> </a:t>
            </a:r>
            <a:r>
              <a:rPr lang="en-US" dirty="0"/>
              <a:t>&lt; j ? </a:t>
            </a:r>
            <a:r>
              <a:rPr lang="en-US" dirty="0" err="1"/>
              <a:t>conflict_vertex</a:t>
            </a:r>
            <a:r>
              <a:rPr lang="en-US" dirty="0"/>
              <a:t> = </a:t>
            </a:r>
            <a:r>
              <a:rPr lang="en-US" dirty="0" err="1"/>
              <a:t>i</a:t>
            </a:r>
            <a:r>
              <a:rPr lang="en-US" dirty="0"/>
              <a:t> : </a:t>
            </a:r>
            <a:r>
              <a:rPr lang="en-US" dirty="0" err="1"/>
              <a:t>conflict_vertex</a:t>
            </a:r>
            <a:r>
              <a:rPr lang="en-US" dirty="0"/>
              <a:t> = j;                    </a:t>
            </a:r>
            <a:r>
              <a:rPr lang="en-US" dirty="0" smtClean="0"/>
              <a:t>  </a:t>
            </a:r>
          </a:p>
          <a:p>
            <a:r>
              <a:rPr lang="en-US" dirty="0"/>
              <a:t> </a:t>
            </a:r>
            <a:r>
              <a:rPr lang="en-US" dirty="0" smtClean="0"/>
              <a:t>    //</a:t>
            </a:r>
            <a:r>
              <a:rPr lang="en-US" dirty="0"/>
              <a:t>use lock to insure atomicity of set </a:t>
            </a:r>
            <a:r>
              <a:rPr lang="en-US" dirty="0" smtClean="0"/>
              <a:t>insertion</a:t>
            </a:r>
          </a:p>
          <a:p>
            <a:r>
              <a:rPr lang="en-US" dirty="0"/>
              <a:t> </a:t>
            </a:r>
            <a:r>
              <a:rPr lang="en-US" dirty="0" smtClean="0"/>
              <a:t>    </a:t>
            </a:r>
            <a:r>
              <a:rPr lang="en-US" dirty="0" err="1" smtClean="0">
                <a:solidFill>
                  <a:schemeClr val="bg2">
                    <a:lumMod val="50000"/>
                  </a:schemeClr>
                </a:solidFill>
              </a:rPr>
              <a:t>omp_set_lock</a:t>
            </a:r>
            <a:r>
              <a:rPr lang="en-US" dirty="0">
                <a:solidFill>
                  <a:schemeClr val="bg2">
                    <a:lumMod val="50000"/>
                  </a:schemeClr>
                </a:solidFill>
              </a:rPr>
              <a:t>(&amp;</a:t>
            </a:r>
            <a:r>
              <a:rPr lang="en-US" dirty="0" err="1">
                <a:solidFill>
                  <a:schemeClr val="bg2">
                    <a:lumMod val="50000"/>
                  </a:schemeClr>
                </a:solidFill>
              </a:rPr>
              <a:t>conflicts_lock</a:t>
            </a:r>
            <a:r>
              <a:rPr lang="en-US" dirty="0">
                <a:solidFill>
                  <a:schemeClr val="bg2">
                    <a:lumMod val="50000"/>
                  </a:schemeClr>
                </a:solidFill>
              </a:rPr>
              <a:t>);                    </a:t>
            </a:r>
            <a:endParaRPr lang="en-US" dirty="0" smtClean="0">
              <a:solidFill>
                <a:schemeClr val="bg2">
                  <a:lumMod val="50000"/>
                </a:schemeClr>
              </a:solidFill>
            </a:endParaRPr>
          </a:p>
          <a:p>
            <a:r>
              <a:rPr lang="en-US" dirty="0">
                <a:solidFill>
                  <a:schemeClr val="bg2">
                    <a:lumMod val="50000"/>
                  </a:schemeClr>
                </a:solidFill>
              </a:rPr>
              <a:t> </a:t>
            </a:r>
            <a:r>
              <a:rPr lang="en-US" dirty="0" smtClean="0">
                <a:solidFill>
                  <a:schemeClr val="bg2">
                    <a:lumMod val="50000"/>
                  </a:schemeClr>
                </a:solidFill>
              </a:rPr>
              <a:t>    </a:t>
            </a:r>
            <a:r>
              <a:rPr lang="en-US" dirty="0" err="1" smtClean="0">
                <a:solidFill>
                  <a:schemeClr val="bg2">
                    <a:lumMod val="50000"/>
                  </a:schemeClr>
                </a:solidFill>
              </a:rPr>
              <a:t>conflicts.insert</a:t>
            </a:r>
            <a:r>
              <a:rPr lang="en-US" dirty="0" smtClean="0">
                <a:solidFill>
                  <a:schemeClr val="bg2">
                    <a:lumMod val="50000"/>
                  </a:schemeClr>
                </a:solidFill>
              </a:rPr>
              <a:t>(</a:t>
            </a:r>
            <a:r>
              <a:rPr lang="en-US" dirty="0" err="1" smtClean="0">
                <a:solidFill>
                  <a:schemeClr val="bg2">
                    <a:lumMod val="50000"/>
                  </a:schemeClr>
                </a:solidFill>
              </a:rPr>
              <a:t>conflict_vertex</a:t>
            </a:r>
            <a:r>
              <a:rPr lang="en-US" dirty="0">
                <a:solidFill>
                  <a:schemeClr val="bg2">
                    <a:lumMod val="50000"/>
                  </a:schemeClr>
                </a:solidFill>
              </a:rPr>
              <a:t>);                    </a:t>
            </a:r>
            <a:endParaRPr lang="en-US" dirty="0" smtClean="0">
              <a:solidFill>
                <a:schemeClr val="bg2">
                  <a:lumMod val="50000"/>
                </a:schemeClr>
              </a:solidFill>
            </a:endParaRPr>
          </a:p>
          <a:p>
            <a:r>
              <a:rPr lang="en-US" dirty="0">
                <a:solidFill>
                  <a:schemeClr val="bg2">
                    <a:lumMod val="50000"/>
                  </a:schemeClr>
                </a:solidFill>
              </a:rPr>
              <a:t> </a:t>
            </a:r>
            <a:r>
              <a:rPr lang="en-US" dirty="0" smtClean="0">
                <a:solidFill>
                  <a:schemeClr val="bg2">
                    <a:lumMod val="50000"/>
                  </a:schemeClr>
                </a:solidFill>
              </a:rPr>
              <a:t>    </a:t>
            </a:r>
            <a:r>
              <a:rPr lang="en-US" dirty="0" err="1" smtClean="0">
                <a:solidFill>
                  <a:schemeClr val="bg2">
                    <a:lumMod val="50000"/>
                  </a:schemeClr>
                </a:solidFill>
              </a:rPr>
              <a:t>omp_unset_lock</a:t>
            </a:r>
            <a:r>
              <a:rPr lang="en-US" dirty="0">
                <a:solidFill>
                  <a:schemeClr val="bg2">
                    <a:lumMod val="50000"/>
                  </a:schemeClr>
                </a:solidFill>
              </a:rPr>
              <a:t>(&amp;</a:t>
            </a:r>
            <a:r>
              <a:rPr lang="en-US" dirty="0" err="1" smtClean="0">
                <a:solidFill>
                  <a:schemeClr val="bg2">
                    <a:lumMod val="50000"/>
                  </a:schemeClr>
                </a:solidFill>
              </a:rPr>
              <a:t>conflicts_lock</a:t>
            </a:r>
            <a:r>
              <a:rPr lang="en-US" dirty="0" smtClean="0">
                <a:solidFill>
                  <a:schemeClr val="bg2">
                    <a:lumMod val="50000"/>
                  </a:schemeClr>
                </a:solidFill>
              </a:rPr>
              <a:t>} ;             </a:t>
            </a:r>
            <a:endParaRPr lang="en-US" dirty="0">
              <a:solidFill>
                <a:schemeClr val="bg2">
                  <a:lumMod val="50000"/>
                </a:schemeClr>
              </a:solidFill>
            </a:endParaRPr>
          </a:p>
        </p:txBody>
      </p:sp>
    </p:spTree>
    <p:extLst>
      <p:ext uri="{BB962C8B-B14F-4D97-AF65-F5344CB8AC3E}">
        <p14:creationId xmlns:p14="http://schemas.microsoft.com/office/powerpoint/2010/main" val="295325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Is a lock the most efficient solution?</a:t>
            </a:r>
          </a:p>
          <a:p>
            <a:pPr marL="544068" lvl="1" indent="-342900">
              <a:buFont typeface="+mj-lt"/>
              <a:buAutoNum type="alphaLcParenR"/>
            </a:pPr>
            <a:r>
              <a:rPr lang="en-US" dirty="0" smtClean="0"/>
              <a:t>Would a produce/consume solution be better?</a:t>
            </a:r>
            <a:endParaRPr lang="en-US" dirty="0"/>
          </a:p>
          <a:p>
            <a:pPr marL="251460" indent="-342900">
              <a:buFont typeface="+mj-lt"/>
              <a:buAutoNum type="arabicPeriod"/>
            </a:pPr>
            <a:r>
              <a:rPr lang="en-US" dirty="0" smtClean="0"/>
              <a:t>I wanted a way to track the number of colors used without scanning the entire array of vertex colors.  </a:t>
            </a:r>
          </a:p>
          <a:p>
            <a:pPr marL="544068" lvl="1" indent="-342900">
              <a:buFont typeface="+mj-lt"/>
              <a:buAutoNum type="alphaLcParenR"/>
            </a:pPr>
            <a:r>
              <a:rPr lang="en-US" dirty="0" smtClean="0"/>
              <a:t>concurrent reads on highest color may result in the wrong number being assigned</a:t>
            </a:r>
          </a:p>
          <a:p>
            <a:pPr marL="544068" lvl="1" indent="-342900">
              <a:buFont typeface="+mj-lt"/>
              <a:buAutoNum type="alphaLcParenR"/>
            </a:pPr>
            <a:r>
              <a:rPr lang="en-US" dirty="0" smtClean="0"/>
              <a:t>overhead of the locking mechanism may be unnecessary compared to running a quicksort on the vertex array</a:t>
            </a:r>
          </a:p>
          <a:p>
            <a:pPr marL="251460" indent="-342900">
              <a:buFont typeface="+mj-lt"/>
              <a:buAutoNum type="arabicPeriod"/>
            </a:pPr>
            <a:r>
              <a:rPr lang="en-US" dirty="0" smtClean="0"/>
              <a:t>The paper calls for randomly permuting the vertices, which hasn’t been implemented yet.</a:t>
            </a:r>
          </a:p>
          <a:p>
            <a:pPr marL="201168" lvl="1" indent="0">
              <a:buNone/>
            </a:pPr>
            <a:endParaRPr lang="en-US" dirty="0" smtClean="0"/>
          </a:p>
          <a:p>
            <a:pPr marL="251460" indent="-342900">
              <a:buFont typeface="+mj-lt"/>
              <a:buAutoNum type="arabicPeriod"/>
            </a:pPr>
            <a:endParaRPr lang="en-US" dirty="0" smtClean="0"/>
          </a:p>
        </p:txBody>
      </p:sp>
    </p:spTree>
    <p:extLst>
      <p:ext uri="{BB962C8B-B14F-4D97-AF65-F5344CB8AC3E}">
        <p14:creationId xmlns:p14="http://schemas.microsoft.com/office/powerpoint/2010/main" val="2085025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lstStyle/>
          <a:p>
            <a:r>
              <a:rPr lang="en-US" dirty="0"/>
              <a:t>Gebremedhin </a:t>
            </a:r>
            <a:r>
              <a:rPr lang="en-US" dirty="0" smtClean="0"/>
              <a:t>and Manne (G. &amp; M.) define scalability as “…a measure of its capacity to increase speedup as the number of processors is increased for a given problem size.” [1]</a:t>
            </a:r>
          </a:p>
          <a:p>
            <a:pPr marL="0" indent="0">
              <a:buNone/>
            </a:pPr>
            <a:r>
              <a:rPr lang="en-US" dirty="0" smtClean="0"/>
              <a:t> G. &amp; M findings:</a:t>
            </a:r>
          </a:p>
          <a:p>
            <a:pPr lvl="1">
              <a:buFont typeface="Arial" panose="020B0604020202020204" pitchFamily="34" charset="0"/>
              <a:buChar char="•"/>
            </a:pPr>
            <a:r>
              <a:rPr lang="en-US" dirty="0"/>
              <a:t>close to linear speedup as the number of processors increased on a given problem </a:t>
            </a:r>
            <a:r>
              <a:rPr lang="en-US" dirty="0" smtClean="0"/>
              <a:t>size</a:t>
            </a:r>
          </a:p>
          <a:p>
            <a:pPr lvl="1">
              <a:buFont typeface="Arial" panose="020B0604020202020204" pitchFamily="34" charset="0"/>
              <a:buChar char="•"/>
            </a:pPr>
            <a:r>
              <a:rPr lang="en-US" dirty="0" smtClean="0"/>
              <a:t>Version using barrier synchronization was 3 to 5 times slower than the version without barrier synchronization</a:t>
            </a:r>
            <a:endParaRPr lang="en-US" dirty="0"/>
          </a:p>
          <a:p>
            <a:r>
              <a:rPr lang="en-US" dirty="0" smtClean="0"/>
              <a:t>G. &amp; M. were mostly concerned with speed.  For the most part, their results did not show much variation in number of colors used between program versions.  I’m curious to see if this holds.</a:t>
            </a:r>
            <a:endParaRPr lang="en-US" dirty="0"/>
          </a:p>
        </p:txBody>
      </p:sp>
    </p:spTree>
    <p:extLst>
      <p:ext uri="{BB962C8B-B14F-4D97-AF65-F5344CB8AC3E}">
        <p14:creationId xmlns:p14="http://schemas.microsoft.com/office/powerpoint/2010/main" val="3284573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G. &amp; M. were mostly concerned with speed.  </a:t>
            </a:r>
          </a:p>
          <a:p>
            <a:r>
              <a:rPr lang="en-US" dirty="0" smtClean="0"/>
              <a:t>For the most part, their results did not show much difference in the number of colors used as the number of processors increased.</a:t>
            </a:r>
          </a:p>
          <a:p>
            <a:r>
              <a:rPr lang="en-US" dirty="0" smtClean="0"/>
              <a:t>I’m curious to see if that holds true for my program…</a:t>
            </a:r>
          </a:p>
        </p:txBody>
      </p:sp>
    </p:spTree>
    <p:extLst>
      <p:ext uri="{BB962C8B-B14F-4D97-AF65-F5344CB8AC3E}">
        <p14:creationId xmlns:p14="http://schemas.microsoft.com/office/powerpoint/2010/main" val="3398904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(very) Preliminary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9479787"/>
              </p:ext>
            </p:extLst>
          </p:nvPr>
        </p:nvGraphicFramePr>
        <p:xfrm>
          <a:off x="1251283" y="2303463"/>
          <a:ext cx="9478755" cy="2595880"/>
        </p:xfrm>
        <a:graphic>
          <a:graphicData uri="http://schemas.openxmlformats.org/drawingml/2006/table">
            <a:tbl>
              <a:tblPr firstRow="1" bandRow="1">
                <a:tableStyleId>{5C22544A-7EE6-4342-B048-85BDC9FD1C3A}</a:tableStyleId>
              </a:tblPr>
              <a:tblGrid>
                <a:gridCol w="1239330"/>
                <a:gridCol w="945175"/>
                <a:gridCol w="2486424"/>
                <a:gridCol w="2403913"/>
                <a:gridCol w="2403913"/>
              </a:tblGrid>
              <a:tr h="370840">
                <a:tc>
                  <a:txBody>
                    <a:bodyPr/>
                    <a:lstStyle/>
                    <a:p>
                      <a:r>
                        <a:rPr lang="en-US" dirty="0" smtClean="0"/>
                        <a:t>Processors</a:t>
                      </a:r>
                      <a:endParaRPr lang="en-US" dirty="0"/>
                    </a:p>
                  </a:txBody>
                  <a:tcPr/>
                </a:tc>
                <a:tc>
                  <a:txBody>
                    <a:bodyPr/>
                    <a:lstStyle/>
                    <a:p>
                      <a:r>
                        <a:rPr lang="en-US" dirty="0" smtClean="0"/>
                        <a:t>Vertices</a:t>
                      </a:r>
                      <a:endParaRPr lang="en-US" dirty="0"/>
                    </a:p>
                  </a:txBody>
                  <a:tcPr/>
                </a:tc>
                <a:tc>
                  <a:txBody>
                    <a:bodyPr/>
                    <a:lstStyle/>
                    <a:p>
                      <a:r>
                        <a:rPr lang="en-US" dirty="0" smtClean="0"/>
                        <a:t>Edges</a:t>
                      </a:r>
                      <a:endParaRPr lang="en-US" dirty="0"/>
                    </a:p>
                  </a:txBody>
                  <a:tcPr/>
                </a:tc>
                <a:tc>
                  <a:txBody>
                    <a:bodyPr/>
                    <a:lstStyle/>
                    <a:p>
                      <a:r>
                        <a:rPr lang="en-US" dirty="0" smtClean="0"/>
                        <a:t>Colors</a:t>
                      </a:r>
                      <a:endParaRPr lang="en-US" dirty="0"/>
                    </a:p>
                  </a:txBody>
                  <a:tcPr/>
                </a:tc>
                <a:tc>
                  <a:txBody>
                    <a:bodyPr/>
                    <a:lstStyle/>
                    <a:p>
                      <a:r>
                        <a:rPr lang="en-US" dirty="0" smtClean="0"/>
                        <a:t>Time (seconds)</a:t>
                      </a:r>
                      <a:endParaRPr lang="en-US" dirty="0"/>
                    </a:p>
                  </a:txBody>
                  <a:tcPr/>
                </a:tc>
              </a:tr>
              <a:tr h="370840">
                <a:tc>
                  <a:txBody>
                    <a:bodyPr/>
                    <a:lstStyle/>
                    <a:p>
                      <a:r>
                        <a:rPr lang="en-US" dirty="0" smtClean="0"/>
                        <a:t>10</a:t>
                      </a:r>
                      <a:endParaRPr lang="en-US" dirty="0"/>
                    </a:p>
                  </a:txBody>
                  <a:tcPr/>
                </a:tc>
                <a:tc>
                  <a:txBody>
                    <a:bodyPr/>
                    <a:lstStyle/>
                    <a:p>
                      <a:r>
                        <a:rPr lang="en-US" dirty="0" smtClean="0"/>
                        <a:t>125</a:t>
                      </a:r>
                      <a:endParaRPr lang="en-US" dirty="0"/>
                    </a:p>
                  </a:txBody>
                  <a:tcPr/>
                </a:tc>
                <a:tc>
                  <a:txBody>
                    <a:bodyPr/>
                    <a:lstStyle/>
                    <a:p>
                      <a:r>
                        <a:rPr lang="en-US" dirty="0" smtClean="0"/>
                        <a:t>736</a:t>
                      </a:r>
                      <a:endParaRPr lang="en-US" dirty="0"/>
                    </a:p>
                  </a:txBody>
                  <a:tcPr/>
                </a:tc>
                <a:tc>
                  <a:txBody>
                    <a:bodyPr/>
                    <a:lstStyle/>
                    <a:p>
                      <a:r>
                        <a:rPr lang="en-US" dirty="0" smtClean="0"/>
                        <a:t>8</a:t>
                      </a:r>
                      <a:endParaRPr lang="en-US" dirty="0"/>
                    </a:p>
                  </a:txBody>
                  <a:tcPr/>
                </a:tc>
                <a:tc>
                  <a:txBody>
                    <a:bodyPr/>
                    <a:lstStyle/>
                    <a:p>
                      <a:r>
                        <a:rPr lang="en-US" dirty="0" smtClean="0"/>
                        <a:t>0.000712</a:t>
                      </a:r>
                      <a:endParaRPr lang="en-US" dirty="0"/>
                    </a:p>
                  </a:txBody>
                  <a:tcPr/>
                </a:tc>
              </a:tr>
              <a:tr h="370840">
                <a:tc>
                  <a:txBody>
                    <a:bodyPr/>
                    <a:lstStyle/>
                    <a:p>
                      <a:r>
                        <a:rPr lang="en-US" dirty="0" smtClean="0"/>
                        <a:t>10</a:t>
                      </a:r>
                      <a:endParaRPr lang="en-US" dirty="0"/>
                    </a:p>
                  </a:txBody>
                  <a:tcPr/>
                </a:tc>
                <a:tc>
                  <a:txBody>
                    <a:bodyPr/>
                    <a:lstStyle/>
                    <a:p>
                      <a:r>
                        <a:rPr lang="en-US" dirty="0" smtClean="0"/>
                        <a:t>250</a:t>
                      </a:r>
                      <a:endParaRPr lang="en-US" dirty="0"/>
                    </a:p>
                  </a:txBody>
                  <a:tcPr/>
                </a:tc>
                <a:tc>
                  <a:txBody>
                    <a:bodyPr/>
                    <a:lstStyle/>
                    <a:p>
                      <a:r>
                        <a:rPr lang="en-US" dirty="0" smtClean="0"/>
                        <a:t>3218</a:t>
                      </a:r>
                      <a:endParaRPr lang="en-US" dirty="0"/>
                    </a:p>
                  </a:txBody>
                  <a:tcPr/>
                </a:tc>
                <a:tc>
                  <a:txBody>
                    <a:bodyPr/>
                    <a:lstStyle/>
                    <a:p>
                      <a:r>
                        <a:rPr lang="en-US" dirty="0" smtClean="0"/>
                        <a:t>13</a:t>
                      </a:r>
                      <a:endParaRPr lang="en-US" dirty="0"/>
                    </a:p>
                  </a:txBody>
                  <a:tcPr/>
                </a:tc>
                <a:tc>
                  <a:txBody>
                    <a:bodyPr/>
                    <a:lstStyle/>
                    <a:p>
                      <a:r>
                        <a:rPr lang="en-US" dirty="0" smtClean="0"/>
                        <a:t>0.000853</a:t>
                      </a:r>
                      <a:endParaRPr lang="en-US" dirty="0"/>
                    </a:p>
                  </a:txBody>
                  <a:tcPr/>
                </a:tc>
              </a:tr>
              <a:tr h="370840">
                <a:tc>
                  <a:txBody>
                    <a:bodyPr/>
                    <a:lstStyle/>
                    <a:p>
                      <a:r>
                        <a:rPr lang="en-US" dirty="0" smtClean="0"/>
                        <a:t>10</a:t>
                      </a:r>
                      <a:endParaRPr lang="en-US" dirty="0"/>
                    </a:p>
                  </a:txBody>
                  <a:tcPr/>
                </a:tc>
                <a:tc>
                  <a:txBody>
                    <a:bodyPr/>
                    <a:lstStyle/>
                    <a:p>
                      <a:r>
                        <a:rPr lang="en-US" dirty="0" smtClean="0"/>
                        <a:t>500</a:t>
                      </a:r>
                      <a:endParaRPr lang="en-US" dirty="0"/>
                    </a:p>
                  </a:txBody>
                  <a:tcPr/>
                </a:tc>
                <a:tc>
                  <a:txBody>
                    <a:bodyPr/>
                    <a:lstStyle/>
                    <a:p>
                      <a:r>
                        <a:rPr lang="en-US" dirty="0" smtClean="0"/>
                        <a:t>12458</a:t>
                      </a:r>
                      <a:endParaRPr lang="en-US" dirty="0"/>
                    </a:p>
                  </a:txBody>
                  <a:tcPr/>
                </a:tc>
                <a:tc>
                  <a:txBody>
                    <a:bodyPr/>
                    <a:lstStyle/>
                    <a:p>
                      <a:r>
                        <a:rPr lang="en-US" dirty="0" smtClean="0"/>
                        <a:t>20</a:t>
                      </a:r>
                      <a:endParaRPr lang="en-US" dirty="0"/>
                    </a:p>
                  </a:txBody>
                  <a:tcPr/>
                </a:tc>
                <a:tc>
                  <a:txBody>
                    <a:bodyPr/>
                    <a:lstStyle/>
                    <a:p>
                      <a:r>
                        <a:rPr lang="en-US" dirty="0" smtClean="0"/>
                        <a:t>0.001670</a:t>
                      </a:r>
                      <a:endParaRPr lang="en-US" dirty="0"/>
                    </a:p>
                  </a:txBody>
                  <a:tcPr/>
                </a:tc>
              </a:tr>
              <a:tr h="370840">
                <a:tc>
                  <a:txBody>
                    <a:bodyPr/>
                    <a:lstStyle/>
                    <a:p>
                      <a:r>
                        <a:rPr lang="en-US" dirty="0" smtClean="0"/>
                        <a:t>10</a:t>
                      </a:r>
                      <a:endParaRPr lang="en-US" dirty="0"/>
                    </a:p>
                  </a:txBody>
                  <a:tcPr/>
                </a:tc>
                <a:tc>
                  <a:txBody>
                    <a:bodyPr/>
                    <a:lstStyle/>
                    <a:p>
                      <a:r>
                        <a:rPr lang="en-US" dirty="0" smtClean="0"/>
                        <a:t>1000</a:t>
                      </a:r>
                      <a:endParaRPr lang="en-US" dirty="0"/>
                    </a:p>
                  </a:txBody>
                  <a:tcPr/>
                </a:tc>
                <a:tc>
                  <a:txBody>
                    <a:bodyPr/>
                    <a:lstStyle/>
                    <a:p>
                      <a:r>
                        <a:rPr lang="en-US" dirty="0" smtClean="0"/>
                        <a:t>49269</a:t>
                      </a:r>
                      <a:endParaRPr lang="en-US" dirty="0"/>
                    </a:p>
                  </a:txBody>
                  <a:tcPr/>
                </a:tc>
                <a:tc>
                  <a:txBody>
                    <a:bodyPr/>
                    <a:lstStyle/>
                    <a:p>
                      <a:r>
                        <a:rPr lang="en-US" dirty="0" smtClean="0"/>
                        <a:t>31</a:t>
                      </a:r>
                      <a:endParaRPr lang="en-US" dirty="0"/>
                    </a:p>
                  </a:txBody>
                  <a:tcPr/>
                </a:tc>
                <a:tc>
                  <a:txBody>
                    <a:bodyPr/>
                    <a:lstStyle/>
                    <a:p>
                      <a:r>
                        <a:rPr lang="en-US" dirty="0" smtClean="0"/>
                        <a:t>0.003517</a:t>
                      </a:r>
                      <a:endParaRPr lang="en-US" dirty="0"/>
                    </a:p>
                  </a:txBody>
                  <a:tcPr/>
                </a:tc>
              </a:tr>
              <a:tr h="370840">
                <a:tc>
                  <a:txBody>
                    <a:bodyPr/>
                    <a:lstStyle/>
                    <a:p>
                      <a:r>
                        <a:rPr lang="en-US" dirty="0" smtClean="0"/>
                        <a:t>10</a:t>
                      </a:r>
                      <a:endParaRPr lang="en-US" dirty="0"/>
                    </a:p>
                  </a:txBody>
                  <a:tcPr/>
                </a:tc>
                <a:tc>
                  <a:txBody>
                    <a:bodyPr/>
                    <a:lstStyle/>
                    <a:p>
                      <a:r>
                        <a:rPr lang="en-US" dirty="0" smtClean="0"/>
                        <a:t>1000</a:t>
                      </a:r>
                      <a:endParaRPr lang="en-US" dirty="0"/>
                    </a:p>
                  </a:txBody>
                  <a:tcPr/>
                </a:tc>
                <a:tc>
                  <a:txBody>
                    <a:bodyPr/>
                    <a:lstStyle/>
                    <a:p>
                      <a:r>
                        <a:rPr lang="en-US" dirty="0" smtClean="0"/>
                        <a:t>249826</a:t>
                      </a:r>
                      <a:endParaRPr lang="en-US" dirty="0"/>
                    </a:p>
                  </a:txBody>
                  <a:tcPr/>
                </a:tc>
                <a:tc>
                  <a:txBody>
                    <a:bodyPr/>
                    <a:lstStyle/>
                    <a:p>
                      <a:r>
                        <a:rPr lang="en-US" dirty="0" smtClean="0"/>
                        <a:t>135</a:t>
                      </a:r>
                      <a:endParaRPr lang="en-US" dirty="0"/>
                    </a:p>
                  </a:txBody>
                  <a:tcPr/>
                </a:tc>
                <a:tc>
                  <a:txBody>
                    <a:bodyPr/>
                    <a:lstStyle/>
                    <a:p>
                      <a:r>
                        <a:rPr lang="en-US" dirty="0" smtClean="0"/>
                        <a:t>0.018778</a:t>
                      </a:r>
                      <a:endParaRPr lang="en-US" dirty="0"/>
                    </a:p>
                  </a:txBody>
                  <a:tcPr/>
                </a:tc>
              </a:tr>
              <a:tr h="370840">
                <a:tc>
                  <a:txBody>
                    <a:bodyPr/>
                    <a:lstStyle/>
                    <a:p>
                      <a:r>
                        <a:rPr lang="en-US" dirty="0" smtClean="0"/>
                        <a:t>10</a:t>
                      </a:r>
                      <a:endParaRPr lang="en-US" dirty="0"/>
                    </a:p>
                  </a:txBody>
                  <a:tcPr/>
                </a:tc>
                <a:tc>
                  <a:txBody>
                    <a:bodyPr/>
                    <a:lstStyle/>
                    <a:p>
                      <a:r>
                        <a:rPr lang="en-US" dirty="0" smtClean="0"/>
                        <a:t>1000</a:t>
                      </a:r>
                      <a:endParaRPr lang="en-US" dirty="0"/>
                    </a:p>
                  </a:txBody>
                  <a:tcPr/>
                </a:tc>
                <a:tc>
                  <a:txBody>
                    <a:bodyPr/>
                    <a:lstStyle/>
                    <a:p>
                      <a:r>
                        <a:rPr lang="en-US" dirty="0" smtClean="0"/>
                        <a:t>449449</a:t>
                      </a:r>
                      <a:endParaRPr lang="en-US" dirty="0"/>
                    </a:p>
                  </a:txBody>
                  <a:tcPr/>
                </a:tc>
                <a:tc>
                  <a:txBody>
                    <a:bodyPr/>
                    <a:lstStyle/>
                    <a:p>
                      <a:r>
                        <a:rPr lang="en-US" dirty="0" smtClean="0"/>
                        <a:t>365</a:t>
                      </a:r>
                      <a:endParaRPr lang="en-US" dirty="0"/>
                    </a:p>
                  </a:txBody>
                  <a:tcPr/>
                </a:tc>
                <a:tc>
                  <a:txBody>
                    <a:bodyPr/>
                    <a:lstStyle/>
                    <a:p>
                      <a:r>
                        <a:rPr lang="en-US" dirty="0" smtClean="0"/>
                        <a:t>0.071430</a:t>
                      </a:r>
                      <a:endParaRPr lang="en-US" dirty="0"/>
                    </a:p>
                  </a:txBody>
                  <a:tcPr/>
                </a:tc>
              </a:tr>
            </a:tbl>
          </a:graphicData>
        </a:graphic>
      </p:graphicFrame>
    </p:spTree>
    <p:extLst>
      <p:ext uri="{BB962C8B-B14F-4D97-AF65-F5344CB8AC3E}">
        <p14:creationId xmlns:p14="http://schemas.microsoft.com/office/powerpoint/2010/main" val="193643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Try larger graphs</a:t>
            </a:r>
          </a:p>
          <a:p>
            <a:pPr>
              <a:buFont typeface="Arial" panose="020B0604020202020204" pitchFamily="34" charset="0"/>
              <a:buChar char="•"/>
            </a:pPr>
            <a:r>
              <a:rPr lang="en-US" dirty="0"/>
              <a:t> </a:t>
            </a:r>
            <a:r>
              <a:rPr lang="en-US" dirty="0" smtClean="0"/>
              <a:t>Permute vertices</a:t>
            </a:r>
          </a:p>
          <a:p>
            <a:pPr>
              <a:buFont typeface="Arial" panose="020B0604020202020204" pitchFamily="34" charset="0"/>
              <a:buChar char="•"/>
            </a:pPr>
            <a:r>
              <a:rPr lang="en-US" dirty="0"/>
              <a:t> </a:t>
            </a:r>
            <a:r>
              <a:rPr lang="en-US" dirty="0" smtClean="0"/>
              <a:t>Try barrier synchronization</a:t>
            </a:r>
          </a:p>
          <a:p>
            <a:pPr>
              <a:buFont typeface="Arial" panose="020B0604020202020204" pitchFamily="34" charset="0"/>
              <a:buChar char="•"/>
            </a:pPr>
            <a:r>
              <a:rPr lang="en-US" dirty="0"/>
              <a:t> </a:t>
            </a:r>
            <a:r>
              <a:rPr lang="en-US" dirty="0" smtClean="0"/>
              <a:t>Run sequential code for comparison?</a:t>
            </a:r>
          </a:p>
          <a:p>
            <a:pPr>
              <a:buFont typeface="Arial" panose="020B0604020202020204" pitchFamily="34" charset="0"/>
              <a:buChar char="•"/>
            </a:pPr>
            <a:r>
              <a:rPr lang="en-US" dirty="0"/>
              <a:t> </a:t>
            </a:r>
            <a:r>
              <a:rPr lang="en-US" dirty="0" smtClean="0"/>
              <a:t>Use producer/consumer?</a:t>
            </a:r>
            <a:endParaRPr lang="en-US" dirty="0"/>
          </a:p>
        </p:txBody>
      </p:sp>
    </p:spTree>
    <p:extLst>
      <p:ext uri="{BB962C8B-B14F-4D97-AF65-F5344CB8AC3E}">
        <p14:creationId xmlns:p14="http://schemas.microsoft.com/office/powerpoint/2010/main" val="324020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[1]A</a:t>
            </a:r>
            <a:r>
              <a:rPr lang="en-US" dirty="0"/>
              <a:t>. Gebremedhin and F. Manne, 'Scalable parallel graph coloring algorithms', </a:t>
            </a:r>
            <a:r>
              <a:rPr lang="en-US" i="1" dirty="0"/>
              <a:t>Concurrency: </a:t>
            </a:r>
            <a:r>
              <a:rPr lang="en-US" i="1" dirty="0" err="1"/>
              <a:t>Pract</a:t>
            </a:r>
            <a:r>
              <a:rPr lang="en-US" i="1" dirty="0"/>
              <a:t>. </a:t>
            </a:r>
            <a:r>
              <a:rPr lang="en-US" i="1" dirty="0" err="1"/>
              <a:t>Exper</a:t>
            </a:r>
            <a:r>
              <a:rPr lang="en-US" i="1" dirty="0"/>
              <a:t>.</a:t>
            </a:r>
            <a:r>
              <a:rPr lang="en-US" dirty="0"/>
              <a:t>, vol. 12, no. 12, pp. 1131-1146, 2000.</a:t>
            </a:r>
          </a:p>
          <a:p>
            <a:pPr marL="0" indent="0">
              <a:buNone/>
            </a:pPr>
            <a:r>
              <a:rPr lang="en-US" dirty="0" smtClean="0"/>
              <a:t>[2]J</a:t>
            </a:r>
            <a:r>
              <a:rPr lang="en-US" dirty="0"/>
              <a:t>. </a:t>
            </a:r>
            <a:r>
              <a:rPr lang="en-US" dirty="0" err="1"/>
              <a:t>Bondy</a:t>
            </a:r>
            <a:r>
              <a:rPr lang="en-US" dirty="0"/>
              <a:t> and U. </a:t>
            </a:r>
            <a:r>
              <a:rPr lang="en-US" dirty="0" err="1"/>
              <a:t>Murty</a:t>
            </a:r>
            <a:r>
              <a:rPr lang="en-US" dirty="0"/>
              <a:t>, </a:t>
            </a:r>
            <a:r>
              <a:rPr lang="en-US" i="1" dirty="0"/>
              <a:t>Graph theory with applications</a:t>
            </a:r>
            <a:r>
              <a:rPr lang="en-US" dirty="0"/>
              <a:t>. New York: American Elsevier Pub. Co., 1976.</a:t>
            </a:r>
          </a:p>
          <a:p>
            <a:endParaRPr lang="en-US" dirty="0"/>
          </a:p>
        </p:txBody>
      </p:sp>
    </p:spTree>
    <p:extLst>
      <p:ext uri="{BB962C8B-B14F-4D97-AF65-F5344CB8AC3E}">
        <p14:creationId xmlns:p14="http://schemas.microsoft.com/office/powerpoint/2010/main" val="146544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basic graph definitions</a:t>
            </a:r>
            <a:endParaRPr lang="en-US" dirty="0"/>
          </a:p>
        </p:txBody>
      </p:sp>
      <p:sp>
        <p:nvSpPr>
          <p:cNvPr id="3" name="Content Placeholder 2"/>
          <p:cNvSpPr>
            <a:spLocks noGrp="1"/>
          </p:cNvSpPr>
          <p:nvPr>
            <p:ph idx="1"/>
          </p:nvPr>
        </p:nvSpPr>
        <p:spPr/>
        <p:txBody>
          <a:bodyPr>
            <a:normAutofit lnSpcReduction="10000"/>
          </a:bodyPr>
          <a:lstStyle/>
          <a:p>
            <a:r>
              <a:rPr lang="en-US" dirty="0"/>
              <a:t>A graph G = (V, E)</a:t>
            </a:r>
          </a:p>
          <a:p>
            <a:pPr lvl="1"/>
            <a:r>
              <a:rPr lang="en-US" sz="2800" dirty="0"/>
              <a:t>V is a set of vertices</a:t>
            </a:r>
          </a:p>
          <a:p>
            <a:pPr lvl="1"/>
            <a:r>
              <a:rPr lang="en-US" sz="2800" dirty="0"/>
              <a:t>E is a set of edges</a:t>
            </a:r>
          </a:p>
          <a:p>
            <a:pPr lvl="3"/>
            <a:r>
              <a:rPr lang="en-US" sz="2200" dirty="0"/>
              <a:t>Edge is defined by two vertices</a:t>
            </a:r>
          </a:p>
          <a:p>
            <a:r>
              <a:rPr lang="en-US" dirty="0"/>
              <a:t> vertex degree</a:t>
            </a:r>
          </a:p>
          <a:p>
            <a:pPr lvl="1"/>
            <a:r>
              <a:rPr lang="en-US" dirty="0"/>
              <a:t>The number of edges a vertex is an endpoint of</a:t>
            </a:r>
          </a:p>
          <a:p>
            <a:r>
              <a:rPr lang="en-US" dirty="0"/>
              <a:t>  vertex adjacency</a:t>
            </a:r>
          </a:p>
          <a:p>
            <a:pPr lvl="1"/>
            <a:r>
              <a:rPr lang="en-US" dirty="0"/>
              <a:t>If 2 vertices share an edge, they are adjacent</a:t>
            </a:r>
          </a:p>
          <a:p>
            <a:endParaRPr lang="en-US" dirty="0"/>
          </a:p>
          <a:p>
            <a:r>
              <a:rPr lang="en-US" dirty="0" smtClean="0"/>
              <a:t> [2]</a:t>
            </a:r>
            <a:endParaRPr lang="en-US" dirty="0"/>
          </a:p>
          <a:p>
            <a:endParaRPr lang="en-US" dirty="0"/>
          </a:p>
        </p:txBody>
      </p:sp>
    </p:spTree>
    <p:extLst>
      <p:ext uri="{BB962C8B-B14F-4D97-AF65-F5344CB8AC3E}">
        <p14:creationId xmlns:p14="http://schemas.microsoft.com/office/powerpoint/2010/main" val="96960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graph coloring</a:t>
            </a:r>
            <a:endParaRPr lang="en-US" dirty="0"/>
          </a:p>
        </p:txBody>
      </p:sp>
      <p:sp>
        <p:nvSpPr>
          <p:cNvPr id="3" name="Content Placeholder 2"/>
          <p:cNvSpPr>
            <a:spLocks noGrp="1"/>
          </p:cNvSpPr>
          <p:nvPr>
            <p:ph idx="1"/>
          </p:nvPr>
        </p:nvSpPr>
        <p:spPr/>
        <p:txBody>
          <a:bodyPr>
            <a:normAutofit/>
          </a:bodyPr>
          <a:lstStyle/>
          <a:p>
            <a:r>
              <a:rPr lang="en-US" dirty="0"/>
              <a:t>Graph coloring is the assignment of colors to each vertex</a:t>
            </a:r>
          </a:p>
          <a:p>
            <a:pPr lvl="1"/>
            <a:r>
              <a:rPr lang="en-US" dirty="0"/>
              <a:t>Labelling the vertices with a color name</a:t>
            </a:r>
          </a:p>
          <a:p>
            <a:r>
              <a:rPr lang="en-US" dirty="0"/>
              <a:t>A proper vertex coloring assigns colors to vertices such that no adjacent vertices use the same </a:t>
            </a:r>
            <a:r>
              <a:rPr lang="en-US" dirty="0" smtClean="0"/>
              <a:t>color [5]</a:t>
            </a:r>
          </a:p>
          <a:p>
            <a:r>
              <a:rPr lang="en-US" dirty="0"/>
              <a:t>Chromatic Number:</a:t>
            </a:r>
          </a:p>
          <a:p>
            <a:pPr lvl="1"/>
            <a:r>
              <a:rPr lang="en-US" dirty="0"/>
              <a:t>The minimum number of colors needed to properly color a </a:t>
            </a:r>
            <a:r>
              <a:rPr lang="en-US" dirty="0" smtClean="0"/>
              <a:t>graph</a:t>
            </a:r>
          </a:p>
          <a:p>
            <a:pPr marL="201168" lvl="1" indent="0">
              <a:buNone/>
            </a:pPr>
            <a:endParaRPr lang="en-US" dirty="0"/>
          </a:p>
          <a:p>
            <a:pPr marL="201168" lvl="1" indent="0">
              <a:buNone/>
            </a:pPr>
            <a:r>
              <a:rPr lang="en-US" dirty="0" smtClean="0"/>
              <a:t>The picture on the right demonstrates a 3-coloring of the graph.</a:t>
            </a:r>
          </a:p>
          <a:p>
            <a:pPr marL="201168" lvl="1" indent="0">
              <a:buNone/>
            </a:pPr>
            <a:r>
              <a:rPr lang="en-US" dirty="0" smtClean="0"/>
              <a:t>3 is also the chromatic number of the graph.</a:t>
            </a:r>
          </a:p>
          <a:p>
            <a:r>
              <a:rPr lang="en-US" dirty="0" smtClean="0"/>
              <a:t>Importance of chromatic number depends on our goals</a:t>
            </a:r>
            <a:endParaRPr lang="en-US" dirty="0"/>
          </a:p>
          <a:p>
            <a:pPr marL="0" indent="0">
              <a:buNone/>
            </a:pPr>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974" y="3351319"/>
            <a:ext cx="2625960" cy="2517775"/>
          </a:xfrm>
          <a:prstGeom prst="rect">
            <a:avLst/>
          </a:prstGeom>
        </p:spPr>
      </p:pic>
    </p:spTree>
    <p:extLst>
      <p:ext uri="{BB962C8B-B14F-4D97-AF65-F5344CB8AC3E}">
        <p14:creationId xmlns:p14="http://schemas.microsoft.com/office/powerpoint/2010/main" val="262274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Datasets</a:t>
            </a:r>
            <a:endParaRPr lang="en-US" dirty="0"/>
          </a:p>
        </p:txBody>
      </p:sp>
      <p:sp>
        <p:nvSpPr>
          <p:cNvPr id="3" name="Content Placeholder 2"/>
          <p:cNvSpPr>
            <a:spLocks noGrp="1"/>
          </p:cNvSpPr>
          <p:nvPr>
            <p:ph idx="1"/>
          </p:nvPr>
        </p:nvSpPr>
        <p:spPr/>
        <p:txBody>
          <a:bodyPr/>
          <a:lstStyle/>
          <a:p>
            <a:r>
              <a:rPr lang="en-US" dirty="0" smtClean="0"/>
              <a:t>To test my program, I wanted to find some sample graph datasets.  </a:t>
            </a:r>
          </a:p>
          <a:p>
            <a:r>
              <a:rPr lang="en-US" dirty="0" smtClean="0"/>
              <a:t>The most popular source seems to be the Stanford Large Network Dataset Collection</a:t>
            </a:r>
          </a:p>
          <a:p>
            <a:pPr lvl="1"/>
            <a:r>
              <a:rPr lang="en-US" dirty="0">
                <a:hlinkClick r:id="rId2"/>
              </a:rPr>
              <a:t>http://</a:t>
            </a:r>
            <a:r>
              <a:rPr lang="en-US" dirty="0" smtClean="0">
                <a:hlinkClick r:id="rId2"/>
              </a:rPr>
              <a:t>snap.stanford.edu/data/index.html</a:t>
            </a:r>
            <a:endParaRPr lang="en-US" dirty="0"/>
          </a:p>
          <a:p>
            <a:pPr marL="201168" lvl="1" indent="0">
              <a:buNone/>
            </a:pPr>
            <a:r>
              <a:rPr lang="en-US" dirty="0" smtClean="0"/>
              <a:t>These datasets are taken from real world data such as </a:t>
            </a:r>
            <a:r>
              <a:rPr lang="en-US" dirty="0" err="1" smtClean="0"/>
              <a:t>facebook</a:t>
            </a:r>
            <a:r>
              <a:rPr lang="en-US" dirty="0" smtClean="0"/>
              <a:t> friend circles, collaboration networks of physicists, </a:t>
            </a:r>
            <a:r>
              <a:rPr lang="en-US" dirty="0" err="1" smtClean="0"/>
              <a:t>etc</a:t>
            </a:r>
            <a:r>
              <a:rPr lang="en-US" dirty="0" smtClean="0"/>
              <a:t>…</a:t>
            </a:r>
          </a:p>
          <a:p>
            <a:pPr marL="201168" lvl="1" indent="0">
              <a:buNone/>
            </a:pPr>
            <a:r>
              <a:rPr lang="en-US" dirty="0" smtClean="0"/>
              <a:t>The sets look promising, but I wanted to test my program with slightly smaller sets at first.</a:t>
            </a:r>
          </a:p>
          <a:p>
            <a:pPr marL="0">
              <a:buNone/>
            </a:pPr>
            <a:r>
              <a:rPr lang="en-US" dirty="0"/>
              <a:t> </a:t>
            </a:r>
            <a:r>
              <a:rPr lang="en-US" dirty="0" smtClean="0"/>
              <a:t>I found a collection of graph datasets through Penn State – Harrisburg that seemed the right size  </a:t>
            </a:r>
          </a:p>
          <a:p>
            <a:pPr marL="395478" lvl="1" indent="-285750"/>
            <a:r>
              <a:rPr lang="en-US" dirty="0" smtClean="0">
                <a:hlinkClick r:id="rId3"/>
              </a:rPr>
              <a:t>https</a:t>
            </a:r>
            <a:r>
              <a:rPr lang="en-US" dirty="0">
                <a:hlinkClick r:id="rId3"/>
              </a:rPr>
              <a:t>://</a:t>
            </a:r>
            <a:r>
              <a:rPr lang="en-US" dirty="0" smtClean="0">
                <a:hlinkClick r:id="rId3"/>
              </a:rPr>
              <a:t>turing.cs.hbg.psu.edu/txn131/graphcoloring.html</a:t>
            </a:r>
            <a:endParaRPr lang="en-US" dirty="0"/>
          </a:p>
          <a:p>
            <a:pPr marL="395478" lvl="1" indent="-285750"/>
            <a:endParaRPr lang="en-US" dirty="0" smtClean="0"/>
          </a:p>
          <a:p>
            <a:endParaRPr lang="en-US" dirty="0"/>
          </a:p>
        </p:txBody>
      </p:sp>
    </p:spTree>
    <p:extLst>
      <p:ext uri="{BB962C8B-B14F-4D97-AF65-F5344CB8AC3E}">
        <p14:creationId xmlns:p14="http://schemas.microsoft.com/office/powerpoint/2010/main" val="348529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Graphs in a Program</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By it’s definition, a graph, G = (V, E).  That is, G is made up of a set of vertices and a set of edges.  </a:t>
            </a:r>
            <a:endParaRPr lang="en-US" dirty="0"/>
          </a:p>
          <a:p>
            <a:pPr marL="0" indent="0">
              <a:buNone/>
            </a:pPr>
            <a:r>
              <a:rPr lang="en-US" dirty="0" smtClean="0"/>
              <a:t> There are two ways to represent a graph in a program:</a:t>
            </a:r>
          </a:p>
          <a:p>
            <a:pPr marL="749808" lvl="1" indent="-457200">
              <a:buFont typeface="+mj-lt"/>
              <a:buAutoNum type="arabicPeriod"/>
            </a:pPr>
            <a:r>
              <a:rPr lang="en-US" dirty="0" smtClean="0"/>
              <a:t>Adjacency Matrix</a:t>
            </a:r>
          </a:p>
          <a:p>
            <a:pPr marL="749808" lvl="1" indent="-457200">
              <a:buFont typeface="+mj-lt"/>
              <a:buAutoNum type="arabicPeriod"/>
            </a:pPr>
            <a:r>
              <a:rPr lang="en-US" dirty="0" smtClean="0"/>
              <a:t>Adjacency List</a:t>
            </a:r>
          </a:p>
          <a:p>
            <a:pPr marL="0" indent="0">
              <a:buNone/>
            </a:pPr>
            <a:r>
              <a:rPr lang="en-US" dirty="0" smtClean="0"/>
              <a:t> Both of these methods have plusses and minuses.</a:t>
            </a:r>
            <a:r>
              <a:rPr lang="en-US" dirty="0"/>
              <a:t>	</a:t>
            </a:r>
            <a:r>
              <a:rPr lang="en-US" dirty="0" smtClean="0"/>
              <a:t>[2]</a:t>
            </a:r>
          </a:p>
        </p:txBody>
      </p:sp>
    </p:spTree>
    <p:extLst>
      <p:ext uri="{BB962C8B-B14F-4D97-AF65-F5344CB8AC3E}">
        <p14:creationId xmlns:p14="http://schemas.microsoft.com/office/powerpoint/2010/main" val="270587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a:t>
            </a:r>
            <a:endParaRPr lang="en-US" dirty="0"/>
          </a:p>
        </p:txBody>
      </p:sp>
      <p:sp>
        <p:nvSpPr>
          <p:cNvPr id="5" name="Content Placeholder 4"/>
          <p:cNvSpPr>
            <a:spLocks noGrp="1"/>
          </p:cNvSpPr>
          <p:nvPr>
            <p:ph idx="1"/>
          </p:nvPr>
        </p:nvSpPr>
        <p:spPr/>
        <p:txBody>
          <a:bodyPr/>
          <a:lstStyle/>
          <a:p>
            <a:endParaRPr lang="en-US" dirty="0" smtClean="0"/>
          </a:p>
          <a:p>
            <a:r>
              <a:rPr lang="en-US" dirty="0" smtClean="0"/>
              <a:t>1			2			3</a:t>
            </a:r>
          </a:p>
          <a:p>
            <a:r>
              <a:rPr lang="en-US" dirty="0" smtClean="0"/>
              <a:t>Pros: Given 2 edges, very easy to look up</a:t>
            </a:r>
          </a:p>
          <a:p>
            <a:r>
              <a:rPr lang="en-US" dirty="0" smtClean="0"/>
              <a:t>Cons: Space, matrix size = (number of vertices)</a:t>
            </a:r>
            <a:r>
              <a:rPr lang="en-US" baseline="30000" dirty="0" smtClean="0"/>
              <a:t>2</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67247657"/>
              </p:ext>
            </p:extLst>
          </p:nvPr>
        </p:nvGraphicFramePr>
        <p:xfrm>
          <a:off x="1899653" y="3727561"/>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cxnSp>
        <p:nvCxnSpPr>
          <p:cNvPr id="8" name="Straight Connector 7"/>
          <p:cNvCxnSpPr/>
          <p:nvPr/>
        </p:nvCxnSpPr>
        <p:spPr>
          <a:xfrm flipV="1">
            <a:off x="1383632" y="2454442"/>
            <a:ext cx="2382252" cy="12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70421" y="2478505"/>
            <a:ext cx="26228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6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 	</a:t>
            </a:r>
            <a:endParaRPr lang="en-US" dirty="0"/>
          </a:p>
        </p:txBody>
      </p:sp>
      <p:sp>
        <p:nvSpPr>
          <p:cNvPr id="3" name="Content Placeholder 2"/>
          <p:cNvSpPr>
            <a:spLocks noGrp="1"/>
          </p:cNvSpPr>
          <p:nvPr>
            <p:ph idx="1"/>
          </p:nvPr>
        </p:nvSpPr>
        <p:spPr/>
        <p:txBody>
          <a:bodyPr/>
          <a:lstStyle/>
          <a:p>
            <a:pPr marL="201168" lvl="1" indent="0">
              <a:buNone/>
            </a:pPr>
            <a:r>
              <a:rPr lang="en-US" dirty="0" smtClean="0"/>
              <a:t>	1		2		3</a:t>
            </a:r>
          </a:p>
          <a:p>
            <a:pPr marL="201168" lvl="1" indent="0">
              <a:buNone/>
            </a:pPr>
            <a:endParaRPr lang="en-US" dirty="0"/>
          </a:p>
          <a:p>
            <a:pPr marL="201168" lvl="1" indent="0">
              <a:buNone/>
            </a:pPr>
            <a:r>
              <a:rPr lang="en-US" dirty="0" smtClean="0"/>
              <a:t>Pros: Use less space</a:t>
            </a:r>
          </a:p>
          <a:p>
            <a:pPr marL="201168" lvl="1" indent="0">
              <a:buNone/>
            </a:pPr>
            <a:r>
              <a:rPr lang="en-US" dirty="0" smtClean="0"/>
              <a:t>Cons: Searching becomes cumbersome as the number of edges grows</a:t>
            </a:r>
          </a:p>
          <a:p>
            <a:pPr marL="201168" lvl="1" indent="0">
              <a:buNone/>
            </a:pPr>
            <a:endParaRPr lang="en-US" dirty="0"/>
          </a:p>
          <a:p>
            <a:pPr marL="201168" lvl="1" indent="0">
              <a:buNone/>
            </a:pPr>
            <a:endParaRPr lang="en-US" dirty="0"/>
          </a:p>
        </p:txBody>
      </p:sp>
      <p:cxnSp>
        <p:nvCxnSpPr>
          <p:cNvPr id="7" name="Straight Connector 6"/>
          <p:cNvCxnSpPr/>
          <p:nvPr/>
        </p:nvCxnSpPr>
        <p:spPr>
          <a:xfrm flipV="1">
            <a:off x="2165684" y="1985211"/>
            <a:ext cx="1600200" cy="2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06516" y="1997242"/>
            <a:ext cx="1588168" cy="1203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32859147"/>
              </p:ext>
            </p:extLst>
          </p:nvPr>
        </p:nvGraphicFramePr>
        <p:xfrm>
          <a:off x="5376779" y="3857414"/>
          <a:ext cx="1204495" cy="1361796"/>
        </p:xfrm>
        <a:graphic>
          <a:graphicData uri="http://schemas.openxmlformats.org/drawingml/2006/table">
            <a:tbl>
              <a:tblPr firstRow="1" bandRow="1">
                <a:tableStyleId>{5C22544A-7EE6-4342-B048-85BDC9FD1C3A}</a:tableStyleId>
              </a:tblPr>
              <a:tblGrid>
                <a:gridCol w="1204495"/>
              </a:tblGrid>
              <a:tr h="453932">
                <a:tc>
                  <a:txBody>
                    <a:bodyPr/>
                    <a:lstStyle/>
                    <a:p>
                      <a:r>
                        <a:rPr lang="en-US" dirty="0" smtClean="0"/>
                        <a:t>1 = {2}</a:t>
                      </a:r>
                      <a:endParaRPr lang="en-US" dirty="0"/>
                    </a:p>
                  </a:txBody>
                  <a:tcPr/>
                </a:tc>
              </a:tr>
              <a:tr h="453932">
                <a:tc>
                  <a:txBody>
                    <a:bodyPr/>
                    <a:lstStyle/>
                    <a:p>
                      <a:r>
                        <a:rPr lang="en-US" dirty="0" smtClean="0"/>
                        <a:t>2 = {1, 3}</a:t>
                      </a:r>
                      <a:endParaRPr lang="en-US" dirty="0"/>
                    </a:p>
                  </a:txBody>
                  <a:tcPr/>
                </a:tc>
              </a:tr>
              <a:tr h="453932">
                <a:tc>
                  <a:txBody>
                    <a:bodyPr/>
                    <a:lstStyle/>
                    <a:p>
                      <a:r>
                        <a:rPr lang="en-US" dirty="0" smtClean="0"/>
                        <a:t>3 = {2}</a:t>
                      </a:r>
                      <a:endParaRPr lang="en-US" dirty="0"/>
                    </a:p>
                  </a:txBody>
                  <a:tcPr/>
                </a:tc>
              </a:tr>
            </a:tbl>
          </a:graphicData>
        </a:graphic>
      </p:graphicFrame>
    </p:spTree>
    <p:extLst>
      <p:ext uri="{BB962C8B-B14F-4D97-AF65-F5344CB8AC3E}">
        <p14:creationId xmlns:p14="http://schemas.microsoft.com/office/powerpoint/2010/main" val="3762961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Coloring Algorithm reminder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Block partitioning, proposed by Gebremedhin and Manne (2000) </a:t>
            </a:r>
            <a:r>
              <a:rPr lang="en-US" dirty="0" smtClean="0"/>
              <a:t>[</a:t>
            </a:r>
            <a:r>
              <a:rPr lang="en-US" dirty="0"/>
              <a:t>1</a:t>
            </a:r>
            <a:r>
              <a:rPr lang="en-US" dirty="0" smtClean="0"/>
              <a:t>]</a:t>
            </a:r>
          </a:p>
          <a:p>
            <a:pPr marL="0" indent="0">
              <a:buNone/>
            </a:pPr>
            <a:r>
              <a:rPr lang="en-US" dirty="0" smtClean="0"/>
              <a:t>p = number of processors</a:t>
            </a:r>
          </a:p>
          <a:p>
            <a:pPr marL="0" indent="0">
              <a:buNone/>
            </a:pPr>
            <a:r>
              <a:rPr lang="en-US" dirty="0" smtClean="0"/>
              <a:t>n = number of vertices</a:t>
            </a:r>
            <a:endParaRPr lang="en-US" dirty="0"/>
          </a:p>
          <a:p>
            <a:pPr marL="0" indent="0">
              <a:buNone/>
            </a:pPr>
            <a:r>
              <a:rPr lang="en-US" dirty="0" smtClean="0"/>
              <a:t>Phase </a:t>
            </a:r>
            <a:r>
              <a:rPr lang="en-US" dirty="0"/>
              <a:t>1</a:t>
            </a:r>
            <a:r>
              <a:rPr lang="en-US" dirty="0" smtClean="0"/>
              <a:t>: </a:t>
            </a:r>
            <a:r>
              <a:rPr lang="en-US" dirty="0" err="1" smtClean="0"/>
              <a:t>Pseudocoloring</a:t>
            </a:r>
            <a:endParaRPr lang="en-US" dirty="0"/>
          </a:p>
          <a:p>
            <a:pPr lvl="1"/>
            <a:r>
              <a:rPr lang="en-US" dirty="0" smtClean="0"/>
              <a:t>randomly partition vertices evenly among the p processors</a:t>
            </a:r>
            <a:endParaRPr lang="en-US" dirty="0"/>
          </a:p>
          <a:p>
            <a:pPr lvl="1"/>
            <a:r>
              <a:rPr lang="en-US" dirty="0"/>
              <a:t>Color each of the n/p vertices </a:t>
            </a:r>
          </a:p>
          <a:p>
            <a:pPr lvl="2"/>
            <a:r>
              <a:rPr lang="en-US" dirty="0" smtClean="0"/>
              <a:t>Optional synchronization </a:t>
            </a:r>
            <a:r>
              <a:rPr lang="en-US" dirty="0"/>
              <a:t>barrier at the end of each step so that graph information is up to date when we go to color the next vertex</a:t>
            </a:r>
          </a:p>
          <a:p>
            <a:pPr marL="0" indent="0">
              <a:buNone/>
            </a:pPr>
            <a:r>
              <a:rPr lang="en-US" dirty="0"/>
              <a:t>Phase 2: </a:t>
            </a:r>
            <a:r>
              <a:rPr lang="en-US" dirty="0" smtClean="0"/>
              <a:t>Check for </a:t>
            </a:r>
            <a:r>
              <a:rPr lang="en-US" dirty="0" smtClean="0"/>
              <a:t>conflicts</a:t>
            </a:r>
            <a:endParaRPr lang="en-US" dirty="0"/>
          </a:p>
          <a:p>
            <a:pPr lvl="1"/>
            <a:r>
              <a:rPr lang="en-US" dirty="0"/>
              <a:t>Possible there are adjacent vertices using the same color, each processor sequentially scans it’s vertices and registers any conflicts</a:t>
            </a:r>
          </a:p>
          <a:p>
            <a:pPr marL="0" indent="0">
              <a:buNone/>
            </a:pPr>
            <a:r>
              <a:rPr lang="en-US" dirty="0"/>
              <a:t>Phase 3: </a:t>
            </a:r>
            <a:r>
              <a:rPr lang="en-US" dirty="0" smtClean="0"/>
              <a:t>Conflict resolution</a:t>
            </a:r>
            <a:endParaRPr lang="en-US" dirty="0"/>
          </a:p>
          <a:p>
            <a:pPr lvl="1"/>
            <a:r>
              <a:rPr lang="en-US" dirty="0"/>
              <a:t>Sequentially fix the conflicts</a:t>
            </a:r>
          </a:p>
          <a:p>
            <a:endParaRPr lang="en-US" dirty="0"/>
          </a:p>
        </p:txBody>
      </p:sp>
    </p:spTree>
    <p:extLst>
      <p:ext uri="{BB962C8B-B14F-4D97-AF65-F5344CB8AC3E}">
        <p14:creationId xmlns:p14="http://schemas.microsoft.com/office/powerpoint/2010/main" val="670855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sz="2100" dirty="0" smtClean="0"/>
              <a:t>Chose </a:t>
            </a:r>
            <a:r>
              <a:rPr lang="en-US" sz="2100" dirty="0" err="1" smtClean="0"/>
              <a:t>OpenMP</a:t>
            </a:r>
            <a:r>
              <a:rPr lang="en-US" sz="2100" dirty="0" smtClean="0"/>
              <a:t> and C++ since the paper used </a:t>
            </a:r>
            <a:r>
              <a:rPr lang="en-US" sz="2100" dirty="0" err="1" smtClean="0"/>
              <a:t>OpenMP</a:t>
            </a:r>
            <a:endParaRPr lang="en-US" sz="2100" dirty="0" smtClean="0"/>
          </a:p>
          <a:p>
            <a:r>
              <a:rPr lang="en-US" sz="2100" dirty="0" smtClean="0"/>
              <a:t>Things I didn’t realize would need more thought:</a:t>
            </a:r>
          </a:p>
          <a:p>
            <a:pPr lvl="1">
              <a:buFont typeface="Arial" panose="020B0604020202020204" pitchFamily="34" charset="0"/>
              <a:buChar char="•"/>
            </a:pPr>
            <a:r>
              <a:rPr lang="en-US" sz="2100" dirty="0" smtClean="0"/>
              <a:t>set of colors adjacent to a vertex</a:t>
            </a:r>
          </a:p>
          <a:p>
            <a:pPr lvl="2">
              <a:buFont typeface="Arial" panose="020B0604020202020204" pitchFamily="34" charset="0"/>
              <a:buChar char="•"/>
            </a:pPr>
            <a:r>
              <a:rPr lang="en-US" sz="2100" dirty="0" smtClean="0"/>
              <a:t>where do they go?</a:t>
            </a:r>
          </a:p>
          <a:p>
            <a:pPr lvl="2">
              <a:buFont typeface="Arial" panose="020B0604020202020204" pitchFamily="34" charset="0"/>
              <a:buChar char="•"/>
            </a:pPr>
            <a:r>
              <a:rPr lang="en-US" sz="2100" dirty="0" smtClean="0"/>
              <a:t>number of adjacencies is not known ahead of time</a:t>
            </a:r>
          </a:p>
          <a:p>
            <a:pPr lvl="2">
              <a:buFont typeface="Arial" panose="020B0604020202020204" pitchFamily="34" charset="0"/>
              <a:buChar char="•"/>
            </a:pPr>
            <a:r>
              <a:rPr lang="en-US" sz="2100" dirty="0" smtClean="0"/>
              <a:t>need to order the colors at some point so you can choose the lowest available</a:t>
            </a:r>
          </a:p>
          <a:p>
            <a:pPr lvl="1">
              <a:buFont typeface="Arial" panose="020B0604020202020204" pitchFamily="34" charset="0"/>
              <a:buChar char="•"/>
            </a:pPr>
            <a:r>
              <a:rPr lang="en-US" sz="2100" dirty="0" smtClean="0"/>
              <a:t>set of conflicts</a:t>
            </a:r>
          </a:p>
          <a:p>
            <a:pPr lvl="2">
              <a:buFont typeface="Arial" panose="020B0604020202020204" pitchFamily="34" charset="0"/>
              <a:buChar char="•"/>
            </a:pPr>
            <a:r>
              <a:rPr lang="en-US" sz="2100" dirty="0" smtClean="0"/>
              <a:t>number of conflicts not known ahead of time</a:t>
            </a:r>
          </a:p>
          <a:p>
            <a:pPr lvl="2">
              <a:buFont typeface="Arial" panose="020B0604020202020204" pitchFamily="34" charset="0"/>
              <a:buChar char="•"/>
            </a:pPr>
            <a:r>
              <a:rPr lang="en-US" sz="2100" dirty="0" smtClean="0"/>
              <a:t>need to insure atomicity of writing to the set</a:t>
            </a:r>
          </a:p>
          <a:p>
            <a:pPr marL="384048" lvl="2" indent="0">
              <a:buNone/>
            </a:pPr>
            <a:endParaRPr lang="en-US" sz="2100" dirty="0" smtClean="0"/>
          </a:p>
          <a:p>
            <a:pPr marL="201168" lvl="1" indent="0">
              <a:buNone/>
            </a:pPr>
            <a:r>
              <a:rPr lang="en-US" sz="2100" dirty="0" smtClean="0"/>
              <a:t>Chose to use C++ set data structure because it does not allow duplicates and it </a:t>
            </a:r>
            <a:r>
              <a:rPr lang="en-US" sz="2100" smtClean="0"/>
              <a:t>keeps </a:t>
            </a:r>
            <a:r>
              <a:rPr lang="en-US" sz="2100" smtClean="0"/>
              <a:t>its </a:t>
            </a:r>
            <a:r>
              <a:rPr lang="en-US" sz="2100" dirty="0" smtClean="0"/>
              <a:t>items ordered</a:t>
            </a:r>
          </a:p>
          <a:p>
            <a:pPr marL="201168" lvl="1" indent="0">
              <a:buNone/>
            </a:pPr>
            <a:r>
              <a:rPr lang="en-US" sz="2100" dirty="0" smtClean="0"/>
              <a:t>Was this the best solution?  I’m not sure</a:t>
            </a:r>
            <a:endParaRPr lang="en-US" sz="2100" dirty="0"/>
          </a:p>
          <a:p>
            <a:pPr marL="384048" lvl="2" indent="0">
              <a:buNone/>
            </a:pPr>
            <a:endParaRPr lang="en-US" dirty="0"/>
          </a:p>
          <a:p>
            <a:endParaRPr lang="en-US" dirty="0" smtClean="0"/>
          </a:p>
          <a:p>
            <a:pPr marL="0" indent="0">
              <a:buNone/>
            </a:pPr>
            <a:r>
              <a:rPr lang="en-US" dirty="0"/>
              <a:t>	</a:t>
            </a:r>
            <a:endParaRPr lang="en-US" dirty="0" smtClean="0"/>
          </a:p>
          <a:p>
            <a:endParaRPr lang="en-US" dirty="0" smtClean="0"/>
          </a:p>
          <a:p>
            <a:endParaRPr lang="en-US" dirty="0"/>
          </a:p>
        </p:txBody>
      </p:sp>
    </p:spTree>
    <p:extLst>
      <p:ext uri="{BB962C8B-B14F-4D97-AF65-F5344CB8AC3E}">
        <p14:creationId xmlns:p14="http://schemas.microsoft.com/office/powerpoint/2010/main" val="2574245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158</TotalTime>
  <Words>1217</Words>
  <Application>Microsoft Office PowerPoint</Application>
  <PresentationFormat>Widescreen</PresentationFormat>
  <Paragraphs>193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Parallel Graph Coloring: Implementation</vt:lpstr>
      <vt:lpstr>Recap – basic graph definitions</vt:lpstr>
      <vt:lpstr>Recap – graph coloring</vt:lpstr>
      <vt:lpstr>Graph Datasets</vt:lpstr>
      <vt:lpstr>Representing Graphs in a Program</vt:lpstr>
      <vt:lpstr>Adjacency Matrix</vt:lpstr>
      <vt:lpstr>Adjacency List  </vt:lpstr>
      <vt:lpstr>Coloring Algorithm reminder</vt:lpstr>
      <vt:lpstr>Implementation</vt:lpstr>
      <vt:lpstr>PowerPoint Presentation</vt:lpstr>
      <vt:lpstr>PowerPoint Presentation</vt:lpstr>
      <vt:lpstr>Issues</vt:lpstr>
      <vt:lpstr>Analysis </vt:lpstr>
      <vt:lpstr>Analysis – cont…</vt:lpstr>
      <vt:lpstr>Some (very) Preliminary Results</vt:lpstr>
      <vt:lpstr>Next Steps?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Graph Coloring: Implementation</dc:title>
  <dc:creator>Jeff and Lisa</dc:creator>
  <cp:lastModifiedBy>Jeff and Lisa</cp:lastModifiedBy>
  <cp:revision>53</cp:revision>
  <dcterms:created xsi:type="dcterms:W3CDTF">2015-11-17T15:38:16Z</dcterms:created>
  <dcterms:modified xsi:type="dcterms:W3CDTF">2015-11-17T20:02:54Z</dcterms:modified>
</cp:coreProperties>
</file>