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0" r:id="rId17"/>
    <p:sldId id="281" r:id="rId18"/>
    <p:sldId id="270" r:id="rId19"/>
    <p:sldId id="271" r:id="rId20"/>
    <p:sldId id="272" r:id="rId21"/>
    <p:sldId id="28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2098-D8E7-404A-B99B-D5C02D30E46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C079-3C0B-44B6-B80F-9BA9C0A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2098-D8E7-404A-B99B-D5C02D30E46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C079-3C0B-44B6-B80F-9BA9C0A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2098-D8E7-404A-B99B-D5C02D30E46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C079-3C0B-44B6-B80F-9BA9C0A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9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2098-D8E7-404A-B99B-D5C02D30E46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C079-3C0B-44B6-B80F-9BA9C0A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2098-D8E7-404A-B99B-D5C02D30E46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C079-3C0B-44B6-B80F-9BA9C0A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3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2098-D8E7-404A-B99B-D5C02D30E46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C079-3C0B-44B6-B80F-9BA9C0A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2098-D8E7-404A-B99B-D5C02D30E46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C079-3C0B-44B6-B80F-9BA9C0A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2098-D8E7-404A-B99B-D5C02D30E46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C079-3C0B-44B6-B80F-9BA9C0A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2098-D8E7-404A-B99B-D5C02D30E46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C079-3C0B-44B6-B80F-9BA9C0A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7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2098-D8E7-404A-B99B-D5C02D30E46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C079-3C0B-44B6-B80F-9BA9C0A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2098-D8E7-404A-B99B-D5C02D30E46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BC079-3C0B-44B6-B80F-9BA9C0A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2098-D8E7-404A-B99B-D5C02D30E46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BC079-3C0B-44B6-B80F-9BA9C0A87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Graph Coloring Algorithms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Flower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r>
              <a:rPr lang="en-US" dirty="0"/>
              <a:t> </a:t>
            </a:r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Chromatic Number:</a:t>
            </a:r>
          </a:p>
          <a:p>
            <a:pPr lvl="1"/>
            <a:r>
              <a:rPr lang="en-US" dirty="0" smtClean="0"/>
              <a:t>The minimum number of colors needed to properly color a graph [5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 previous slide shows a 3-coloring of the graph</a:t>
            </a:r>
            <a:endParaRPr lang="en-US" dirty="0" smtClean="0"/>
          </a:p>
          <a:p>
            <a:r>
              <a:rPr lang="en-US" dirty="0" smtClean="0"/>
              <a:t>Any planar graph needs at most 4 colors</a:t>
            </a:r>
          </a:p>
        </p:txBody>
      </p:sp>
    </p:spTree>
    <p:extLst>
      <p:ext uri="{BB962C8B-B14F-4D97-AF65-F5344CB8AC3E}">
        <p14:creationId xmlns:p14="http://schemas.microsoft.com/office/powerpoint/2010/main" val="30437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 – surprisingly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Graph Coloring Applications I’ve come across:</a:t>
            </a:r>
          </a:p>
          <a:p>
            <a:pPr lvl="1"/>
            <a:r>
              <a:rPr lang="en-US" dirty="0" smtClean="0"/>
              <a:t>Job Scheduling</a:t>
            </a:r>
          </a:p>
          <a:p>
            <a:pPr lvl="1"/>
            <a:r>
              <a:rPr lang="en-US" dirty="0" smtClean="0"/>
              <a:t>VLSI chip design</a:t>
            </a:r>
          </a:p>
          <a:p>
            <a:pPr lvl="1"/>
            <a:r>
              <a:rPr lang="en-US" dirty="0" smtClean="0"/>
              <a:t>Solving </a:t>
            </a:r>
            <a:r>
              <a:rPr lang="en-US" dirty="0"/>
              <a:t>p</a:t>
            </a:r>
            <a:r>
              <a:rPr lang="en-US" dirty="0" smtClean="0"/>
              <a:t>artial </a:t>
            </a:r>
            <a:r>
              <a:rPr lang="en-US" dirty="0"/>
              <a:t>d</a:t>
            </a:r>
            <a:r>
              <a:rPr lang="en-US" dirty="0" smtClean="0"/>
              <a:t>ifferential </a:t>
            </a:r>
            <a:r>
              <a:rPr lang="en-US" dirty="0"/>
              <a:t>e</a:t>
            </a:r>
            <a:r>
              <a:rPr lang="en-US" dirty="0" smtClean="0"/>
              <a:t>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2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Algorithmically coloring a graph in the fewest possible colors would mean considering all possible permutations of vertices and colors</a:t>
            </a:r>
          </a:p>
          <a:p>
            <a:pPr lvl="1"/>
            <a:r>
              <a:rPr lang="en-US" dirty="0" err="1" smtClean="0"/>
              <a:t>k</a:t>
            </a:r>
            <a:r>
              <a:rPr lang="en-US" baseline="30000" dirty="0" err="1" smtClean="0"/>
              <a:t>n</a:t>
            </a:r>
            <a:r>
              <a:rPr lang="en-US" dirty="0" smtClean="0"/>
              <a:t> time using k colors and n vertices</a:t>
            </a:r>
          </a:p>
          <a:p>
            <a:pPr lvl="1"/>
            <a:r>
              <a:rPr lang="en-US" dirty="0" smtClean="0"/>
              <a:t>Not practical for all but the smallest graphs</a:t>
            </a:r>
          </a:p>
          <a:p>
            <a:r>
              <a:rPr lang="en-US" dirty="0" smtClean="0"/>
              <a:t>Proven NP-Hard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Greedy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 = (V,E)</a:t>
            </a:r>
          </a:p>
          <a:p>
            <a:pPr marL="0" indent="0">
              <a:buNone/>
            </a:pPr>
            <a:r>
              <a:rPr lang="en-US" dirty="0" smtClean="0"/>
              <a:t>V’ = V(G)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 to </a:t>
            </a:r>
            <a:r>
              <a:rPr lang="en-US" dirty="0" smtClean="0"/>
              <a:t>|V(G)| </a:t>
            </a:r>
            <a:r>
              <a:rPr lang="en-US" dirty="0" smtClean="0"/>
              <a:t>do in sequence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assign a vertex from V’ to 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assign the smallest available color to v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V’ = V’ - 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 do</a:t>
            </a:r>
          </a:p>
          <a:p>
            <a:pPr marL="0" indent="0">
              <a:buNone/>
            </a:pPr>
            <a:r>
              <a:rPr lang="en-US" dirty="0" smtClean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Greedy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</a:p>
          <a:p>
            <a:pPr lvl="1"/>
            <a:r>
              <a:rPr lang="en-US" dirty="0" smtClean="0"/>
              <a:t>Order in which you visit vertices is key</a:t>
            </a:r>
          </a:p>
          <a:p>
            <a:pPr lvl="1"/>
            <a:r>
              <a:rPr lang="en-US" dirty="0" smtClean="0"/>
              <a:t>Finding an optimal vertex ordering: also NP-Hard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Graph Coloring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parallelize graph coloring, we need to find operations that can be done independently of each other</a:t>
            </a:r>
          </a:p>
          <a:p>
            <a:r>
              <a:rPr lang="en-US" dirty="0" smtClean="0"/>
              <a:t>One </a:t>
            </a:r>
            <a:r>
              <a:rPr lang="en-US" dirty="0" smtClean="0"/>
              <a:t>approach </a:t>
            </a:r>
            <a:r>
              <a:rPr lang="en-US" dirty="0" smtClean="0"/>
              <a:t>uses </a:t>
            </a:r>
            <a:r>
              <a:rPr lang="en-US" dirty="0" smtClean="0"/>
              <a:t>independence </a:t>
            </a:r>
            <a:r>
              <a:rPr lang="en-US" dirty="0" smtClean="0"/>
              <a:t>sets [1]</a:t>
            </a:r>
          </a:p>
          <a:p>
            <a:r>
              <a:rPr lang="en-US" dirty="0" smtClean="0"/>
              <a:t>Independence Set:</a:t>
            </a:r>
          </a:p>
          <a:p>
            <a:pPr lvl="1"/>
            <a:r>
              <a:rPr lang="en-US" dirty="0" smtClean="0"/>
              <a:t>A set of vertices such that no member of the set is adjacent to any other member (no edge between any two members of the 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 vertices are independent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41" y="2200932"/>
            <a:ext cx="3702718" cy="3534413"/>
          </a:xfrm>
        </p:spPr>
      </p:pic>
    </p:spTree>
    <p:extLst>
      <p:ext uri="{BB962C8B-B14F-4D97-AF65-F5344CB8AC3E}">
        <p14:creationId xmlns:p14="http://schemas.microsoft.com/office/powerpoint/2010/main" val="362750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Maximal Independence Set (MIS):</a:t>
            </a:r>
          </a:p>
          <a:p>
            <a:pPr lvl="1"/>
            <a:r>
              <a:rPr lang="en-US" dirty="0"/>
              <a:t>Largest possible independence set in a graph</a:t>
            </a:r>
          </a:p>
          <a:p>
            <a:r>
              <a:rPr lang="en-US" dirty="0"/>
              <a:t>How can we use this?</a:t>
            </a:r>
          </a:p>
          <a:p>
            <a:pPr lvl="1"/>
            <a:r>
              <a:rPr lang="en-US" dirty="0"/>
              <a:t>Since no members of the set are adjacent, it’s safe to color each member of the set at the same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8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Coloring </a:t>
            </a:r>
            <a:r>
              <a:rPr lang="en-US" dirty="0" smtClean="0"/>
              <a:t>with Independence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General Outline </a:t>
            </a:r>
            <a:r>
              <a:rPr lang="en-US" dirty="0" smtClean="0"/>
              <a:t>for coloring </a:t>
            </a:r>
            <a:r>
              <a:rPr lang="en-US" dirty="0" smtClean="0"/>
              <a:t>with Independence Sets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V’ := V</a:t>
            </a:r>
          </a:p>
          <a:p>
            <a:pPr marL="0" indent="0">
              <a:buNone/>
            </a:pPr>
            <a:r>
              <a:rPr lang="en-US" dirty="0" smtClean="0"/>
              <a:t>while ( |V’| &gt; 0 ) do in parallel</a:t>
            </a:r>
          </a:p>
          <a:p>
            <a:pPr marL="0" indent="0">
              <a:buNone/>
            </a:pPr>
            <a:r>
              <a:rPr lang="en-US" dirty="0" smtClean="0"/>
              <a:t>	Choose </a:t>
            </a:r>
            <a:r>
              <a:rPr lang="en-US" dirty="0" smtClean="0"/>
              <a:t>an independent set </a:t>
            </a:r>
            <a:r>
              <a:rPr lang="en-US" dirty="0" smtClean="0"/>
              <a:t>I from V’</a:t>
            </a:r>
          </a:p>
          <a:p>
            <a:pPr marL="0" indent="0">
              <a:buNone/>
            </a:pPr>
            <a:r>
              <a:rPr lang="en-US" dirty="0" smtClean="0"/>
              <a:t>	Color all vertices in I</a:t>
            </a:r>
          </a:p>
          <a:p>
            <a:pPr marL="0" indent="0">
              <a:buNone/>
            </a:pPr>
            <a:r>
              <a:rPr lang="en-US" dirty="0" smtClean="0"/>
              <a:t>	V’ := V’ - I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 smtClean="0"/>
              <a:t>[2]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1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Luby’s</a:t>
            </a:r>
            <a:r>
              <a:rPr lang="en-US" dirty="0" smtClean="0"/>
              <a:t> MIS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Michael </a:t>
            </a:r>
            <a:r>
              <a:rPr lang="en-US" dirty="0" err="1" smtClean="0"/>
              <a:t>Luby</a:t>
            </a:r>
            <a:r>
              <a:rPr lang="en-US" dirty="0" smtClean="0"/>
              <a:t> proposed a parallel SIMD algorithm </a:t>
            </a:r>
            <a:r>
              <a:rPr lang="en-US" dirty="0" smtClean="0"/>
              <a:t>which found a maximal independent set for parallel coloring </a:t>
            </a:r>
            <a:r>
              <a:rPr lang="en-US" dirty="0" smtClean="0"/>
              <a:t>(1986</a:t>
            </a:r>
            <a:r>
              <a:rPr lang="en-US" dirty="0" smtClean="0"/>
              <a:t>) [1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G = (V,E)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= empty set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’ = V(E)</a:t>
            </a:r>
          </a:p>
          <a:p>
            <a:pPr marL="0" indent="0">
              <a:buNone/>
            </a:pPr>
            <a:r>
              <a:rPr lang="en-US" dirty="0" smtClean="0"/>
              <a:t>while G’ not empty do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/>
              <a:t>a set </a:t>
            </a:r>
            <a:r>
              <a:rPr lang="en-US" dirty="0" smtClean="0"/>
              <a:t>I’ from V’, which is independent 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 = I + I’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 = I’ + all neighbors of I’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V’ = V’ – Y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Parallel Graph coloring problem</a:t>
            </a:r>
          </a:p>
          <a:p>
            <a:pPr lvl="1"/>
            <a:r>
              <a:rPr lang="en-US" dirty="0" smtClean="0"/>
              <a:t>How do we go from a sequential graph coloring algorithm to a parallel graph coloring algorithm?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Use what I’ve learned for further research</a:t>
            </a:r>
          </a:p>
          <a:p>
            <a:pPr lvl="1"/>
            <a:r>
              <a:rPr lang="en-US" dirty="0" smtClean="0"/>
              <a:t>Stay tuned…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Luby’s</a:t>
            </a:r>
            <a:r>
              <a:rPr lang="en-US" dirty="0" smtClean="0"/>
              <a:t> Algorithm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Luby</a:t>
            </a:r>
            <a:r>
              <a:rPr lang="en-US" dirty="0" smtClean="0"/>
              <a:t> performs the select step is the key element:</a:t>
            </a:r>
          </a:p>
          <a:p>
            <a:pPr marL="0" indent="0">
              <a:buNone/>
            </a:pPr>
            <a:r>
              <a:rPr lang="en-US" dirty="0" smtClean="0"/>
              <a:t>	In parallel, assign a random weight to each vertex of the graph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I’ = V’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parallel, process each edge with two members in V’: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the</a:t>
            </a:r>
            <a:r>
              <a:rPr lang="en-US" dirty="0" smtClean="0"/>
              <a:t> weight of </a:t>
            </a:r>
            <a:r>
              <a:rPr lang="en-US" dirty="0" err="1" smtClean="0"/>
              <a:t>i</a:t>
            </a:r>
            <a:r>
              <a:rPr lang="en-US" dirty="0" smtClean="0"/>
              <a:t> &gt; weight of j, remove </a:t>
            </a:r>
            <a:r>
              <a:rPr lang="en-US" dirty="0" err="1" smtClean="0"/>
              <a:t>i</a:t>
            </a:r>
            <a:r>
              <a:rPr lang="en-US" dirty="0" smtClean="0"/>
              <a:t> from I’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else remove j from I’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Luby’s</a:t>
            </a:r>
            <a:r>
              <a:rPr lang="en-US" dirty="0" smtClean="0"/>
              <a:t> Algorithm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independent set is calculated, assign all members in the set the same color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re-assignment of random </a:t>
            </a:r>
            <a:r>
              <a:rPr lang="en-US" dirty="0" smtClean="0"/>
              <a:t>weights </a:t>
            </a:r>
            <a:r>
              <a:rPr lang="en-US" dirty="0"/>
              <a:t>must be globally synchronized so that comparisons in future steps are </a:t>
            </a:r>
            <a:r>
              <a:rPr lang="en-US" dirty="0" smtClean="0"/>
              <a:t>correct</a:t>
            </a:r>
          </a:p>
          <a:p>
            <a:pPr lvl="1"/>
            <a:r>
              <a:rPr lang="en-US" dirty="0" smtClean="0"/>
              <a:t>Re-computation of the data structure that holds the random weights [2]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79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Jones-</a:t>
            </a:r>
            <a:r>
              <a:rPr lang="en-US" dirty="0" err="1" smtClean="0"/>
              <a:t>Plassmann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Jones-</a:t>
            </a:r>
            <a:r>
              <a:rPr lang="en-US" dirty="0" err="1" smtClean="0"/>
              <a:t>Plassmann</a:t>
            </a:r>
            <a:r>
              <a:rPr lang="en-US" dirty="0" smtClean="0"/>
              <a:t> published an improvement to </a:t>
            </a:r>
            <a:r>
              <a:rPr lang="en-US" dirty="0" err="1" smtClean="0"/>
              <a:t>Luby’s</a:t>
            </a:r>
            <a:r>
              <a:rPr lang="en-US" dirty="0" smtClean="0"/>
              <a:t> Algorithm for an MIMD model (1993) [2]</a:t>
            </a:r>
          </a:p>
          <a:p>
            <a:pPr lvl="1"/>
            <a:r>
              <a:rPr lang="en-US" dirty="0" smtClean="0"/>
              <a:t>no reassignment of random vertex weights after each step</a:t>
            </a:r>
          </a:p>
          <a:p>
            <a:pPr lvl="1"/>
            <a:r>
              <a:rPr lang="en-US" dirty="0" smtClean="0"/>
              <a:t>each member of the independent set is colored based on it’s neighbors values</a:t>
            </a:r>
          </a:p>
        </p:txBody>
      </p:sp>
    </p:spTree>
    <p:extLst>
      <p:ext uri="{BB962C8B-B14F-4D97-AF65-F5344CB8AC3E}">
        <p14:creationId xmlns:p14="http://schemas.microsoft.com/office/powerpoint/2010/main" val="36662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Coloring by Partitioning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drawback of the MIS approach:</a:t>
            </a:r>
          </a:p>
          <a:p>
            <a:pPr lvl="1"/>
            <a:r>
              <a:rPr lang="en-US" dirty="0" smtClean="0"/>
              <a:t>Speed of the algorithm dependent on the size of the independence set you </a:t>
            </a:r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Gebremedhin and Manne also felt the scalability of the </a:t>
            </a:r>
            <a:r>
              <a:rPr lang="en-US" dirty="0" err="1" smtClean="0"/>
              <a:t>Luby</a:t>
            </a:r>
            <a:r>
              <a:rPr lang="en-US" dirty="0" smtClean="0"/>
              <a:t> and Jones-</a:t>
            </a:r>
            <a:r>
              <a:rPr lang="en-US" dirty="0" err="1" smtClean="0"/>
              <a:t>Plassmann</a:t>
            </a:r>
            <a:r>
              <a:rPr lang="en-US" dirty="0" smtClean="0"/>
              <a:t> was discouraging [3]</a:t>
            </a:r>
            <a:endParaRPr lang="en-US" dirty="0" smtClean="0"/>
          </a:p>
          <a:p>
            <a:r>
              <a:rPr lang="en-US" dirty="0" smtClean="0"/>
              <a:t>Block partitioning, proposed by Gebremedhin and Manne (2000) [3], avoids this entirely by dividing the vertex set into blocks of vertices</a:t>
            </a:r>
          </a:p>
          <a:p>
            <a:pPr lvl="1"/>
            <a:r>
              <a:rPr lang="en-US" dirty="0" smtClean="0"/>
              <a:t>Randomly order the vertices</a:t>
            </a:r>
          </a:p>
          <a:p>
            <a:pPr lvl="1"/>
            <a:r>
              <a:rPr lang="en-US" dirty="0" smtClean="0"/>
              <a:t>Divide the vertices into blocks of size n/p </a:t>
            </a:r>
          </a:p>
          <a:p>
            <a:pPr lvl="2"/>
            <a:r>
              <a:rPr lang="en-US" dirty="0" smtClean="0"/>
              <a:t>n = total number of vertices</a:t>
            </a:r>
          </a:p>
          <a:p>
            <a:pPr lvl="2"/>
            <a:r>
              <a:rPr lang="en-US" dirty="0" smtClean="0"/>
              <a:t>p = number of processors</a:t>
            </a:r>
          </a:p>
        </p:txBody>
      </p:sp>
    </p:spTree>
    <p:extLst>
      <p:ext uri="{BB962C8B-B14F-4D97-AF65-F5344CB8AC3E}">
        <p14:creationId xmlns:p14="http://schemas.microsoft.com/office/powerpoint/2010/main" val="7315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Partitioning – Algorithm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Phase 1:</a:t>
            </a:r>
          </a:p>
          <a:p>
            <a:pPr lvl="1"/>
            <a:r>
              <a:rPr lang="en-US" dirty="0" smtClean="0"/>
              <a:t>partition vertices as discussed on the last slide</a:t>
            </a:r>
          </a:p>
          <a:p>
            <a:pPr lvl="1"/>
            <a:r>
              <a:rPr lang="en-US" dirty="0" smtClean="0"/>
              <a:t>Color each of the n/p vertices </a:t>
            </a:r>
          </a:p>
          <a:p>
            <a:pPr lvl="2"/>
            <a:r>
              <a:rPr lang="en-US" dirty="0" smtClean="0"/>
              <a:t>Synchronization barrier at the end of each step so that graph information is up to date when we go to color the next vertex</a:t>
            </a:r>
          </a:p>
          <a:p>
            <a:pPr marL="0" indent="0">
              <a:buNone/>
            </a:pPr>
            <a:r>
              <a:rPr lang="en-US" dirty="0" smtClean="0"/>
              <a:t>Phase 2: </a:t>
            </a:r>
          </a:p>
          <a:p>
            <a:pPr lvl="1"/>
            <a:r>
              <a:rPr lang="en-US" dirty="0" smtClean="0"/>
              <a:t>Possible there are adjacent vertices using the same color, each processor sequentially scans it’s vertices and registers any conflicts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Phase 3: </a:t>
            </a:r>
          </a:p>
          <a:p>
            <a:pPr lvl="1"/>
            <a:r>
              <a:rPr lang="en-US" dirty="0" smtClean="0"/>
              <a:t>Sequentially fix the conflicts</a:t>
            </a:r>
          </a:p>
        </p:txBody>
      </p:sp>
    </p:spTree>
    <p:extLst>
      <p:ext uri="{BB962C8B-B14F-4D97-AF65-F5344CB8AC3E}">
        <p14:creationId xmlns:p14="http://schemas.microsoft.com/office/powerpoint/2010/main" val="24400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Open Research Problem: The Chromatic Number of Thickness Two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Thickness Two Graph: A graph that can be broken in to two, planar drawings</a:t>
            </a:r>
          </a:p>
          <a:p>
            <a:r>
              <a:rPr lang="en-US" dirty="0" smtClean="0"/>
              <a:t>Currently the largest possible chromatic number of a graph is between 9 and 12 inclusive [4]</a:t>
            </a:r>
          </a:p>
          <a:p>
            <a:r>
              <a:rPr lang="en-US" dirty="0" smtClean="0"/>
              <a:t>My motivation is to find a programmatic way to color a graph that could increase the bound from 9 to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5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[1]M. </a:t>
            </a:r>
            <a:r>
              <a:rPr lang="en-US" dirty="0" err="1"/>
              <a:t>Luby</a:t>
            </a:r>
            <a:r>
              <a:rPr lang="en-US" dirty="0"/>
              <a:t>, 'A Simple Parallel Algorithm for the Maximal Independent Set Problem', </a:t>
            </a:r>
            <a:r>
              <a:rPr lang="en-US" i="1" dirty="0"/>
              <a:t>SIAM J. </a:t>
            </a:r>
            <a:r>
              <a:rPr lang="en-US" i="1" dirty="0" err="1"/>
              <a:t>Comput</a:t>
            </a:r>
            <a:r>
              <a:rPr lang="en-US" i="1" dirty="0"/>
              <a:t>.</a:t>
            </a:r>
            <a:r>
              <a:rPr lang="en-US" dirty="0"/>
              <a:t>, vol. 15, no. 4, pp. 1036-1053, 1986.</a:t>
            </a:r>
          </a:p>
          <a:p>
            <a:pPr marL="0" indent="0">
              <a:buNone/>
            </a:pPr>
            <a:r>
              <a:rPr lang="en-US" dirty="0" smtClean="0"/>
              <a:t> [2]M</a:t>
            </a:r>
            <a:r>
              <a:rPr lang="en-US" dirty="0"/>
              <a:t>. Jones and P. </a:t>
            </a:r>
            <a:r>
              <a:rPr lang="en-US" dirty="0" err="1"/>
              <a:t>Plassmann</a:t>
            </a:r>
            <a:r>
              <a:rPr lang="en-US" dirty="0"/>
              <a:t>, 'A Parallel Graph Coloring Heuristic', </a:t>
            </a:r>
            <a:r>
              <a:rPr lang="en-US" i="1" dirty="0"/>
              <a:t>SIAM J. Sci. </a:t>
            </a:r>
            <a:r>
              <a:rPr lang="en-US" i="1" dirty="0" err="1"/>
              <a:t>Comput</a:t>
            </a:r>
            <a:r>
              <a:rPr lang="en-US" i="1" dirty="0"/>
              <a:t>.</a:t>
            </a:r>
            <a:r>
              <a:rPr lang="en-US" dirty="0"/>
              <a:t>, vol. 14, no. 3, pp. 654-669, 1993.</a:t>
            </a:r>
          </a:p>
          <a:p>
            <a:pPr marL="0" indent="0">
              <a:buNone/>
            </a:pPr>
            <a:r>
              <a:rPr lang="en-US" dirty="0" smtClean="0"/>
              <a:t>[3]A</a:t>
            </a:r>
            <a:r>
              <a:rPr lang="en-US" dirty="0"/>
              <a:t>. Gebremedhin and F. Manne, 'Scalable parallel graph coloring algorithms', </a:t>
            </a:r>
            <a:r>
              <a:rPr lang="en-US" i="1" dirty="0"/>
              <a:t>Concurrency: </a:t>
            </a:r>
            <a:r>
              <a:rPr lang="en-US" i="1" dirty="0" err="1"/>
              <a:t>Pract</a:t>
            </a:r>
            <a:r>
              <a:rPr lang="en-US" i="1" dirty="0"/>
              <a:t>. </a:t>
            </a:r>
            <a:r>
              <a:rPr lang="en-US" i="1" dirty="0" err="1"/>
              <a:t>Exper</a:t>
            </a:r>
            <a:r>
              <a:rPr lang="en-US" i="1" dirty="0"/>
              <a:t>.</a:t>
            </a:r>
            <a:r>
              <a:rPr lang="en-US" dirty="0"/>
              <a:t>, vol. 12, no. 12, pp. 1131-1146, 2000.</a:t>
            </a:r>
          </a:p>
          <a:p>
            <a:pPr marL="0" indent="0">
              <a:buNone/>
            </a:pPr>
            <a:r>
              <a:rPr lang="en-US" dirty="0" smtClean="0"/>
              <a:t>[4]D</a:t>
            </a:r>
            <a:r>
              <a:rPr lang="en-US" dirty="0"/>
              <a:t>. </a:t>
            </a:r>
            <a:r>
              <a:rPr lang="en-US" dirty="0" err="1"/>
              <a:t>Boutin</a:t>
            </a:r>
            <a:r>
              <a:rPr lang="en-US" dirty="0"/>
              <a:t>, E. </a:t>
            </a:r>
            <a:r>
              <a:rPr lang="en-US" dirty="0" err="1"/>
              <a:t>Gethner</a:t>
            </a:r>
            <a:r>
              <a:rPr lang="en-US" dirty="0"/>
              <a:t> and T. </a:t>
            </a:r>
            <a:r>
              <a:rPr lang="en-US" dirty="0" err="1"/>
              <a:t>Sulanke</a:t>
            </a:r>
            <a:r>
              <a:rPr lang="en-US" dirty="0"/>
              <a:t>, 'Thickness-two graphs part one: New nine-critical graphs, permuted layer graphs, and Catlin's graphs', </a:t>
            </a:r>
            <a:r>
              <a:rPr lang="en-US" i="1" dirty="0"/>
              <a:t>J. Graph Theory</a:t>
            </a:r>
            <a:r>
              <a:rPr lang="en-US" dirty="0"/>
              <a:t>, vol. 57, no. 3, pp. 198-214, 2008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[5]J. </a:t>
            </a:r>
            <a:r>
              <a:rPr lang="en-US" dirty="0" err="1" smtClean="0"/>
              <a:t>Bondy</a:t>
            </a:r>
            <a:r>
              <a:rPr lang="en-US" dirty="0" smtClean="0"/>
              <a:t> and U. </a:t>
            </a:r>
            <a:r>
              <a:rPr lang="en-US" dirty="0" err="1" smtClean="0"/>
              <a:t>Murty</a:t>
            </a:r>
            <a:r>
              <a:rPr lang="en-US" dirty="0" smtClean="0"/>
              <a:t>, </a:t>
            </a:r>
            <a:r>
              <a:rPr lang="en-US" i="1" dirty="0" smtClean="0"/>
              <a:t>Graph theory with applications</a:t>
            </a:r>
            <a:r>
              <a:rPr lang="en-US" dirty="0" smtClean="0"/>
              <a:t>. New York: American Elsevier Pub. Co., 1976.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Graphic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5727"/>
            <a:ext cx="9720263" cy="51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Graph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10" y="1591486"/>
            <a:ext cx="4554204" cy="4241115"/>
          </a:xfrm>
        </p:spPr>
      </p:pic>
    </p:spTree>
    <p:extLst>
      <p:ext uri="{BB962C8B-B14F-4D97-AF65-F5344CB8AC3E}">
        <p14:creationId xmlns:p14="http://schemas.microsoft.com/office/powerpoint/2010/main" val="35792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 – </a:t>
            </a:r>
            <a:r>
              <a:rPr lang="en-US" sz="3200" dirty="0" smtClean="0"/>
              <a:t>definitions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graph G = (V, E)</a:t>
            </a:r>
          </a:p>
          <a:p>
            <a:pPr lvl="1"/>
            <a:r>
              <a:rPr lang="en-US" sz="2800" dirty="0" smtClean="0"/>
              <a:t>V is a set of vertices</a:t>
            </a:r>
          </a:p>
          <a:p>
            <a:pPr lvl="1"/>
            <a:r>
              <a:rPr lang="en-US" sz="2800" dirty="0" smtClean="0"/>
              <a:t>E is a set of edges</a:t>
            </a:r>
          </a:p>
          <a:p>
            <a:pPr lvl="3"/>
            <a:r>
              <a:rPr lang="en-US" sz="2200" dirty="0" smtClean="0"/>
              <a:t>Edge is defined by two vertices</a:t>
            </a:r>
          </a:p>
          <a:p>
            <a:r>
              <a:rPr lang="en-US" dirty="0" smtClean="0"/>
              <a:t>|V(G)| = number of vertices (cardinality of vertex set)</a:t>
            </a:r>
          </a:p>
          <a:p>
            <a:r>
              <a:rPr lang="en-US" dirty="0" smtClean="0"/>
              <a:t>|E(G)| = number of edges (cardinality of edge set)</a:t>
            </a:r>
          </a:p>
          <a:p>
            <a:pPr marL="0" indent="0">
              <a:buNone/>
            </a:pPr>
            <a:r>
              <a:rPr lang="en-US" dirty="0" smtClean="0"/>
              <a:t>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 – </a:t>
            </a:r>
            <a:r>
              <a:rPr lang="en-US" sz="3200" dirty="0" smtClean="0"/>
              <a:t>definitions </a:t>
            </a:r>
            <a:r>
              <a:rPr lang="en-US" sz="3200" dirty="0" err="1" smtClean="0"/>
              <a:t>cont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vertex degree</a:t>
            </a:r>
          </a:p>
          <a:p>
            <a:pPr lvl="1"/>
            <a:r>
              <a:rPr lang="en-US" dirty="0" smtClean="0"/>
              <a:t>The number of edges a vertex is an endpoint of</a:t>
            </a:r>
          </a:p>
          <a:p>
            <a:r>
              <a:rPr lang="en-US" dirty="0" smtClean="0"/>
              <a:t>  vertex adjacency</a:t>
            </a:r>
          </a:p>
          <a:p>
            <a:pPr lvl="1"/>
            <a:r>
              <a:rPr lang="en-US" dirty="0" smtClean="0"/>
              <a:t>If 2 vertices share an edge, they are adjacent</a:t>
            </a:r>
          </a:p>
          <a:p>
            <a:r>
              <a:rPr lang="en-US" dirty="0" smtClean="0"/>
              <a:t>  planar graph</a:t>
            </a:r>
          </a:p>
          <a:p>
            <a:pPr lvl="1"/>
            <a:r>
              <a:rPr lang="en-US" dirty="0" smtClean="0"/>
              <a:t>A graph that can be drawn on a plane with no edge crossings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 – </a:t>
            </a:r>
            <a:r>
              <a:rPr lang="en-US" sz="3200" dirty="0" smtClean="0"/>
              <a:t>last definition slide, I promise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Describing our second graph in the terms that we just discussed</a:t>
            </a:r>
          </a:p>
          <a:p>
            <a:pPr lvl="1"/>
            <a:r>
              <a:rPr lang="en-US" dirty="0" smtClean="0"/>
              <a:t>V(G) = {A, B, C, D, E, F}</a:t>
            </a:r>
          </a:p>
          <a:p>
            <a:pPr lvl="1"/>
            <a:r>
              <a:rPr lang="en-US" dirty="0" smtClean="0"/>
              <a:t>E(G) = {AB, AC, AD, AE, AF, BC,…,EF}</a:t>
            </a:r>
          </a:p>
          <a:p>
            <a:pPr lvl="1"/>
            <a:r>
              <a:rPr lang="en-US" dirty="0" smtClean="0"/>
              <a:t>|V(G)| = 6</a:t>
            </a:r>
          </a:p>
          <a:p>
            <a:pPr lvl="1"/>
            <a:r>
              <a:rPr lang="en-US" dirty="0" smtClean="0"/>
              <a:t>|E(G)| = 15</a:t>
            </a:r>
          </a:p>
          <a:p>
            <a:pPr lvl="1"/>
            <a:r>
              <a:rPr lang="en-US" dirty="0" smtClean="0"/>
              <a:t>Degree of A = 5</a:t>
            </a:r>
          </a:p>
          <a:p>
            <a:pPr lvl="1"/>
            <a:r>
              <a:rPr lang="en-US" dirty="0" smtClean="0"/>
              <a:t>A is adjacent to B, C, D, E, F</a:t>
            </a:r>
          </a:p>
          <a:p>
            <a:pPr lvl="1"/>
            <a:r>
              <a:rPr lang="en-US" dirty="0" smtClean="0"/>
              <a:t>Not planar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coloring is the assignment of colors to each vertex</a:t>
            </a:r>
          </a:p>
          <a:p>
            <a:pPr lvl="1"/>
            <a:r>
              <a:rPr lang="en-US" dirty="0" smtClean="0"/>
              <a:t>Labelling the vertices with a color name</a:t>
            </a:r>
          </a:p>
          <a:p>
            <a:r>
              <a:rPr lang="en-US" dirty="0" smtClean="0"/>
              <a:t>A proper vertex coloring assigns colors to vertices such that no adjacent vertices use the same color</a:t>
            </a:r>
          </a:p>
          <a:p>
            <a:pPr marL="0" indent="0">
              <a:buNone/>
            </a:pPr>
            <a:r>
              <a:rPr lang="en-US" dirty="0" smtClean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12105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45" y="1837657"/>
            <a:ext cx="4538309" cy="4351338"/>
          </a:xfrm>
        </p:spPr>
      </p:pic>
    </p:spTree>
    <p:extLst>
      <p:ext uri="{BB962C8B-B14F-4D97-AF65-F5344CB8AC3E}">
        <p14:creationId xmlns:p14="http://schemas.microsoft.com/office/powerpoint/2010/main" val="1883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1135</Words>
  <Application>Microsoft Office PowerPoint</Application>
  <PresentationFormat>Widescreen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Parallel Graph Coloring Algorithms </vt:lpstr>
      <vt:lpstr>Some Motivation</vt:lpstr>
      <vt:lpstr>Warning: Graphic Image</vt:lpstr>
      <vt:lpstr>Another Graph</vt:lpstr>
      <vt:lpstr>Graph Theory – definitions</vt:lpstr>
      <vt:lpstr>Graph Theory – definitions cont…</vt:lpstr>
      <vt:lpstr>Graph Theory – last definition slide, I promise</vt:lpstr>
      <vt:lpstr>Graph Coloring</vt:lpstr>
      <vt:lpstr>Graph Coloring</vt:lpstr>
      <vt:lpstr>Graph Coloring cont..</vt:lpstr>
      <vt:lpstr>Graph Coloring – surprisingly useful</vt:lpstr>
      <vt:lpstr>Graph Coloring Algorithms</vt:lpstr>
      <vt:lpstr>Sequential Greedy Coloring</vt:lpstr>
      <vt:lpstr>Sequential Greedy Coloring</vt:lpstr>
      <vt:lpstr>Parallel Graph Coloring </vt:lpstr>
      <vt:lpstr>The red vertices are independent</vt:lpstr>
      <vt:lpstr>Parallel Graph Coloring</vt:lpstr>
      <vt:lpstr>Parallel Coloring with Independence Sets</vt:lpstr>
      <vt:lpstr>Luby’s MIS Algorithm</vt:lpstr>
      <vt:lpstr>Luby’s Algorithm cont…</vt:lpstr>
      <vt:lpstr>Luby’s Algorithm cont…</vt:lpstr>
      <vt:lpstr>Jones-Plassmann</vt:lpstr>
      <vt:lpstr>Coloring by Partitioning </vt:lpstr>
      <vt:lpstr>Graph Partitioning – Algorithm Outline</vt:lpstr>
      <vt:lpstr>An Open Research Problem: The Chromatic Number of Thickness Two Graphs</vt:lpstr>
      <vt:lpstr>Questions?</vt:lpstr>
      <vt:lpstr>References</vt:lpstr>
    </vt:vector>
  </TitlesOfParts>
  <Company>CU Denver | Anschutz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Graph Coloring </dc:title>
  <dc:creator>Flower, Jeffrey R2</dc:creator>
  <cp:lastModifiedBy>Flower, Jeffrey R2</cp:lastModifiedBy>
  <cp:revision>126</cp:revision>
  <dcterms:created xsi:type="dcterms:W3CDTF">2015-10-28T21:06:03Z</dcterms:created>
  <dcterms:modified xsi:type="dcterms:W3CDTF">2015-10-29T16:01:13Z</dcterms:modified>
</cp:coreProperties>
</file>