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 smtClean="0"/>
              <a:t>从理论到实践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高翔 清华大学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第一讲 引言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Chapter 1: Introduction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第一讲 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SLAM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accent1"/>
                </a:solidFill>
              </a:rPr>
              <a:t>S</a:t>
            </a:r>
            <a:r>
              <a:rPr lang="en-US" altLang="zh-CN" dirty="0" smtClean="0"/>
              <a:t>imultaneous </a:t>
            </a:r>
            <a:r>
              <a:rPr lang="en-US" altLang="zh-CN" dirty="0" smtClean="0">
                <a:solidFill>
                  <a:schemeClr val="accent1"/>
                </a:solidFill>
              </a:rPr>
              <a:t>L</a:t>
            </a:r>
            <a:r>
              <a:rPr lang="en-US" altLang="zh-CN" dirty="0" smtClean="0"/>
              <a:t>ocalization </a:t>
            </a:r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r>
              <a:rPr lang="en-US" altLang="zh-CN" dirty="0" smtClean="0"/>
              <a:t>nd </a:t>
            </a:r>
            <a:r>
              <a:rPr lang="en-US" altLang="zh-CN" dirty="0" smtClean="0">
                <a:solidFill>
                  <a:schemeClr val="accent1"/>
                </a:solidFill>
              </a:rPr>
              <a:t>M</a:t>
            </a:r>
            <a:r>
              <a:rPr lang="en-US" altLang="zh-CN" dirty="0" smtClean="0"/>
              <a:t>apping </a:t>
            </a:r>
            <a:r>
              <a:rPr lang="zh-CN" altLang="en-US" dirty="0" smtClean="0"/>
              <a:t>同时定位与地图构建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搭载特定</a:t>
            </a:r>
            <a:r>
              <a:rPr lang="zh-CN" altLang="en-US" dirty="0" smtClean="0">
                <a:solidFill>
                  <a:schemeClr val="accent1"/>
                </a:solidFill>
              </a:rPr>
              <a:t>传感器</a:t>
            </a:r>
            <a:r>
              <a:rPr lang="zh-CN" altLang="en-US" dirty="0" smtClean="0"/>
              <a:t>的主体，在</a:t>
            </a:r>
            <a:r>
              <a:rPr lang="zh-CN" altLang="en-US" dirty="0" smtClean="0">
                <a:solidFill>
                  <a:schemeClr val="accent1"/>
                </a:solidFill>
              </a:rPr>
              <a:t>没有环境先验信息</a:t>
            </a:r>
            <a:r>
              <a:rPr lang="zh-CN" altLang="en-US" dirty="0" smtClean="0"/>
              <a:t>的情况下，于</a:t>
            </a:r>
            <a:r>
              <a:rPr lang="zh-CN" altLang="en-US" dirty="0" smtClean="0">
                <a:solidFill>
                  <a:schemeClr val="accent1"/>
                </a:solidFill>
              </a:rPr>
              <a:t>运动过程中</a:t>
            </a:r>
            <a:r>
              <a:rPr lang="zh-CN" altLang="en-US" dirty="0" smtClean="0"/>
              <a:t>建立</a:t>
            </a:r>
            <a:r>
              <a:rPr lang="zh-CN" altLang="en-US" dirty="0" smtClean="0">
                <a:solidFill>
                  <a:schemeClr val="accent1"/>
                </a:solidFill>
              </a:rPr>
              <a:t>环境</a:t>
            </a:r>
            <a:r>
              <a:rPr lang="zh-CN" altLang="en-US" dirty="0" smtClean="0"/>
              <a:t>的模型，同时估计自己的</a:t>
            </a:r>
            <a:r>
              <a:rPr lang="zh-CN" altLang="en-US" dirty="0" smtClean="0">
                <a:solidFill>
                  <a:schemeClr val="accent1"/>
                </a:solidFill>
              </a:rPr>
              <a:t>运动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：以</a:t>
            </a:r>
            <a:r>
              <a:rPr lang="zh-CN" altLang="en-US" dirty="0" smtClean="0">
                <a:solidFill>
                  <a:schemeClr val="accent1"/>
                </a:solidFill>
              </a:rPr>
              <a:t>相机</a:t>
            </a:r>
            <a:r>
              <a:rPr lang="zh-CN" altLang="en-US" dirty="0" smtClean="0"/>
              <a:t>为主要传感器的</a:t>
            </a:r>
            <a:r>
              <a:rPr lang="en-US" altLang="zh-CN" dirty="0" smtClean="0"/>
              <a:t>SLAM</a:t>
            </a:r>
          </a:p>
          <a:p>
            <a:pPr lvl="1"/>
            <a:r>
              <a:rPr lang="zh-CN" altLang="en-US" dirty="0" smtClean="0"/>
              <a:t>问题：从图像中估计相机的</a:t>
            </a:r>
            <a:r>
              <a:rPr lang="zh-CN" altLang="en-US" dirty="0" smtClean="0">
                <a:solidFill>
                  <a:schemeClr val="accent1"/>
                </a:solidFill>
              </a:rPr>
              <a:t>运动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chemeClr val="accent1"/>
                </a:solidFill>
              </a:rPr>
              <a:t>环境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第一讲 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664" y="2180592"/>
            <a:ext cx="24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8" y="2180592"/>
            <a:ext cx="24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93" y="2180592"/>
            <a:ext cx="24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78" y="2180592"/>
            <a:ext cx="2400000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09039" y="426443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相机运动？环境模型？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55222" y="5328458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应用：机器人、</a:t>
            </a:r>
            <a:r>
              <a:rPr lang="en-US" altLang="zh-CN" dirty="0" smtClean="0"/>
              <a:t>AR/VR</a:t>
            </a:r>
            <a:r>
              <a:rPr lang="zh-CN" altLang="en-US" dirty="0" smtClean="0"/>
              <a:t>、无人机、无人驾驶等等。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8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第一讲 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4050863" cy="3450613"/>
          </a:xfrm>
        </p:spPr>
        <p:txBody>
          <a:bodyPr/>
          <a:lstStyle/>
          <a:p>
            <a:r>
              <a:rPr lang="zh-CN" altLang="en-US" dirty="0" smtClean="0"/>
              <a:t>困难之处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三维空间的运动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受噪声影响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数据来源只有图像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人类看到的是图像，计算机看到的是数值矩阵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 computer see?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53216" y="2015732"/>
            <a:ext cx="405086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从学习角度来看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牵涉到理论太广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从理论到实现困难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资料缺乏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6669956" cy="1049235"/>
          </a:xfrm>
        </p:spPr>
        <p:txBody>
          <a:bodyPr/>
          <a:lstStyle/>
          <a:p>
            <a:r>
              <a:rPr lang="zh-CN" altLang="en-US" dirty="0" smtClean="0"/>
              <a:t>第一讲 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相关书籍和课程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Bible: Multiple </a:t>
            </a:r>
            <a:r>
              <a:rPr lang="en-US" altLang="zh-CN" dirty="0"/>
              <a:t>V</a:t>
            </a:r>
            <a:r>
              <a:rPr lang="en-US" altLang="zh-CN" dirty="0" smtClean="0"/>
              <a:t>iew Geometry in Computer Vision</a:t>
            </a:r>
          </a:p>
          <a:p>
            <a:pPr lvl="1"/>
            <a:r>
              <a:rPr lang="en-US" altLang="zh-CN" dirty="0" smtClean="0"/>
              <a:t>State Estimation for Robotics: A Matrix-Lie-Group Approach</a:t>
            </a:r>
          </a:p>
          <a:p>
            <a:pPr lvl="1"/>
            <a:r>
              <a:rPr lang="en-US" altLang="zh-CN" dirty="0" smtClean="0"/>
              <a:t>Probabilistic Robotics</a:t>
            </a:r>
          </a:p>
          <a:p>
            <a:r>
              <a:rPr lang="zh-CN" altLang="en-US" dirty="0" smtClean="0"/>
              <a:t>优势：内容丰富、推导严谨</a:t>
            </a:r>
            <a:endParaRPr lang="en-US" altLang="zh-CN" dirty="0" smtClean="0"/>
          </a:p>
          <a:p>
            <a:r>
              <a:rPr lang="zh-CN" altLang="en-US" dirty="0" smtClean="0"/>
              <a:t>不足：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没有专门介绍</a:t>
            </a:r>
            <a:r>
              <a:rPr lang="en-US" altLang="zh-CN" dirty="0" smtClean="0"/>
              <a:t>SLAM</a:t>
            </a:r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缺少实践指导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041" y="1073068"/>
            <a:ext cx="3352381" cy="469523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第一讲 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本书的特点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基础、必要</a:t>
            </a:r>
            <a:r>
              <a:rPr lang="zh-CN" altLang="en-US" dirty="0" smtClean="0"/>
              <a:t>的理论知识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</a:t>
            </a:r>
            <a:r>
              <a:rPr lang="zh-CN" altLang="en-US" dirty="0" smtClean="0">
                <a:solidFill>
                  <a:schemeClr val="accent1"/>
                </a:solidFill>
              </a:rPr>
              <a:t>编程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重视工程实践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观念：只有亲自动手实现了算法，才能谈得上理解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旅行愉快！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30" y="601093"/>
            <a:ext cx="4159648" cy="55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1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第一讲 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4823961" cy="3909079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第一部分：数学基础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概述  </a:t>
            </a:r>
            <a:r>
              <a:rPr lang="en-US" altLang="zh-CN" dirty="0" smtClean="0">
                <a:solidFill>
                  <a:schemeClr val="accent1"/>
                </a:solidFill>
              </a:rPr>
              <a:t>Linux</a:t>
            </a:r>
          </a:p>
          <a:p>
            <a:pPr lvl="2"/>
            <a:r>
              <a:rPr lang="zh-CN" altLang="en-US" dirty="0" smtClean="0"/>
              <a:t>三维空间刚体运动表述  </a:t>
            </a:r>
            <a:r>
              <a:rPr lang="en-US" altLang="zh-CN" dirty="0" smtClean="0">
                <a:solidFill>
                  <a:schemeClr val="accent1"/>
                </a:solidFill>
              </a:rPr>
              <a:t>Eigen</a:t>
            </a:r>
          </a:p>
          <a:p>
            <a:pPr lvl="2"/>
            <a:r>
              <a:rPr lang="zh-CN" altLang="en-US" dirty="0" smtClean="0"/>
              <a:t>李群与李代数  </a:t>
            </a:r>
            <a:r>
              <a:rPr lang="en-US" altLang="zh-CN" dirty="0" smtClean="0">
                <a:solidFill>
                  <a:schemeClr val="accent1"/>
                </a:solidFill>
              </a:rPr>
              <a:t>Sophus</a:t>
            </a:r>
          </a:p>
          <a:p>
            <a:pPr lvl="2"/>
            <a:r>
              <a:rPr lang="zh-CN" altLang="en-US" dirty="0" smtClean="0"/>
              <a:t>相机模型与图像  </a:t>
            </a:r>
            <a:r>
              <a:rPr lang="en-US" altLang="zh-CN" dirty="0" smtClean="0">
                <a:solidFill>
                  <a:schemeClr val="accent1"/>
                </a:solidFill>
              </a:rPr>
              <a:t>OpenCV</a:t>
            </a:r>
          </a:p>
          <a:p>
            <a:pPr lvl="2"/>
            <a:r>
              <a:rPr lang="zh-CN" altLang="en-US" dirty="0" smtClean="0"/>
              <a:t>非线性优化  </a:t>
            </a:r>
            <a:r>
              <a:rPr lang="en-US" altLang="zh-CN" dirty="0" smtClean="0">
                <a:solidFill>
                  <a:schemeClr val="accent1"/>
                </a:solidFill>
              </a:rPr>
              <a:t>Ceres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1"/>
                </a:solidFill>
              </a:rPr>
              <a:t>g2o</a:t>
            </a:r>
          </a:p>
          <a:p>
            <a:pPr lvl="1"/>
            <a:r>
              <a:rPr lang="zh-CN" altLang="en-US" dirty="0" smtClean="0"/>
              <a:t>第二部分：视觉</a:t>
            </a:r>
            <a:r>
              <a:rPr lang="en-US" altLang="zh-CN" dirty="0" smtClean="0"/>
              <a:t>SLAM</a:t>
            </a:r>
          </a:p>
          <a:p>
            <a:pPr lvl="2"/>
            <a:r>
              <a:rPr lang="zh-CN" altLang="en-US" dirty="0" smtClean="0"/>
              <a:t>视觉里程计  </a:t>
            </a:r>
            <a:r>
              <a:rPr lang="en-US" altLang="zh-CN" dirty="0" smtClean="0">
                <a:solidFill>
                  <a:schemeClr val="accent1"/>
                </a:solidFill>
              </a:rPr>
              <a:t>OpenCV</a:t>
            </a:r>
          </a:p>
          <a:p>
            <a:pPr lvl="2"/>
            <a:r>
              <a:rPr lang="zh-CN" altLang="en-US" dirty="0" smtClean="0"/>
              <a:t>后端优化  </a:t>
            </a:r>
            <a:r>
              <a:rPr lang="en-US" altLang="zh-CN" dirty="0" smtClean="0">
                <a:solidFill>
                  <a:schemeClr val="accent1"/>
                </a:solidFill>
              </a:rPr>
              <a:t>Ceres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1"/>
                </a:solidFill>
              </a:rPr>
              <a:t>g2o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chemeClr val="accent1"/>
                </a:solidFill>
              </a:rPr>
              <a:t>gtsam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89130" y="2015731"/>
            <a:ext cx="482396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部分：视觉</a:t>
            </a:r>
            <a:r>
              <a:rPr lang="en-US" altLang="zh-CN" dirty="0" smtClean="0"/>
              <a:t>SLAM</a:t>
            </a:r>
          </a:p>
          <a:p>
            <a:pPr lvl="2"/>
            <a:r>
              <a:rPr lang="zh-CN" altLang="en-US" dirty="0" smtClean="0"/>
              <a:t>回环检测  </a:t>
            </a:r>
            <a:r>
              <a:rPr lang="en-US" altLang="zh-CN" dirty="0" smtClean="0">
                <a:solidFill>
                  <a:schemeClr val="accent1"/>
                </a:solidFill>
              </a:rPr>
              <a:t>DBoW3</a:t>
            </a:r>
          </a:p>
          <a:p>
            <a:pPr lvl="2"/>
            <a:r>
              <a:rPr lang="zh-CN" altLang="en-US" dirty="0" smtClean="0"/>
              <a:t>地图构建  </a:t>
            </a:r>
            <a:r>
              <a:rPr lang="en-US" altLang="zh-CN" dirty="0" smtClean="0">
                <a:solidFill>
                  <a:schemeClr val="accent1"/>
                </a:solidFill>
              </a:rPr>
              <a:t>PCL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chemeClr val="accent1"/>
                </a:solidFill>
              </a:rPr>
              <a:t>Octomap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历史回顾和未来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89130" y="4522124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代码：</a:t>
            </a:r>
            <a:r>
              <a:rPr lang="en-US" altLang="zh-CN" dirty="0">
                <a:solidFill>
                  <a:schemeClr val="accent1"/>
                </a:solidFill>
              </a:rPr>
              <a:t>https://github.com/gaoxiang12/slambook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6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第一讲 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数学：高等数学、线性代数（矩阵论）、概率论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，了解语法和基本命令即可</a:t>
            </a:r>
            <a:endParaRPr lang="en-US" altLang="zh-CN" dirty="0"/>
          </a:p>
          <a:p>
            <a:pPr lvl="1"/>
            <a:r>
              <a:rPr lang="zh-CN" altLang="en-US" dirty="0" smtClean="0"/>
              <a:t>不提供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环境下的方案！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阅读第一章习题作为自测</a:t>
            </a:r>
            <a:endParaRPr lang="en-US" altLang="zh-CN" dirty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类是什么？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你是否用过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？如何在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中安装某个软件？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4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153</TotalTime>
  <Words>376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幼圆</vt:lpstr>
      <vt:lpstr>Arial</vt:lpstr>
      <vt:lpstr>Century Gothic</vt:lpstr>
      <vt:lpstr>Palatino Linotype</vt:lpstr>
      <vt:lpstr>Gallery</vt:lpstr>
      <vt:lpstr>视觉SLAM十四讲 从理论到实践</vt:lpstr>
      <vt:lpstr>第一讲 引言</vt:lpstr>
      <vt:lpstr>第一讲 引言</vt:lpstr>
      <vt:lpstr>第一讲 引言</vt:lpstr>
      <vt:lpstr>第一讲 引言</vt:lpstr>
      <vt:lpstr>第一讲 引言</vt:lpstr>
      <vt:lpstr>第一讲 引言</vt:lpstr>
      <vt:lpstr>第一讲 引言</vt:lpstr>
      <vt:lpstr>第一讲 引言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11</cp:revision>
  <dcterms:created xsi:type="dcterms:W3CDTF">2016-11-26T03:38:11Z</dcterms:created>
  <dcterms:modified xsi:type="dcterms:W3CDTF">2016-12-07T12:41:20Z</dcterms:modified>
</cp:coreProperties>
</file>