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87" r:id="rId4"/>
    <p:sldId id="258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3" r:id="rId24"/>
    <p:sldId id="286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D4D36-E3DA-4D1E-A0E4-8FFB6B632F1C}" type="datetimeFigureOut">
              <a:rPr lang="zh-CN" altLang="en-US" smtClean="0"/>
              <a:t>2016/12/7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0441-0BE6-40CA-8DC8-21902BA8B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42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3AE1-8970-478F-9D28-4A62BAB5FB27}" type="datetime1">
              <a:rPr lang="en-US" altLang="zh-CN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4464-3A8A-49EE-BDF5-81A48F4B7D50}" type="datetime1">
              <a:rPr lang="en-US" altLang="zh-CN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8992-BB0E-493C-A0D4-DD2AC99B6936}" type="datetime1">
              <a:rPr lang="en-US" altLang="zh-CN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7DE9-5CAA-46D2-812F-E05BE1337BCF}" type="datetime1">
              <a:rPr lang="en-US" altLang="zh-CN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DD1E-741C-47A1-9BD0-9FEBDB37B8C1}" type="datetime1">
              <a:rPr lang="en-US" altLang="zh-CN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CB59-E09A-4E01-A2B8-17FC953852EF}" type="datetime1">
              <a:rPr lang="en-US" altLang="zh-CN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D89B-6798-433B-817F-AAD93E7D4D7F}" type="datetime1">
              <a:rPr lang="en-US" altLang="zh-CN" smtClean="0"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0218-A332-4298-87C2-933666B1B5C2}" type="datetime1">
              <a:rPr lang="en-US" altLang="zh-CN" smtClean="0"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62A5-9AA0-4E1A-AE39-2D95318081A3}" type="datetime1">
              <a:rPr lang="en-US" altLang="zh-CN" smtClean="0"/>
              <a:t>12/7/2016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805E-678F-48A7-8B58-69AF7EB82345}" type="datetime1">
              <a:rPr lang="en-US" altLang="zh-CN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E40F57C-30AE-4EB1-8B93-53EC1289555E}" type="datetime1">
              <a:rPr lang="en-US" altLang="zh-CN" smtClean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00E3-656A-4625-9A18-AF7BEA34EA36}" type="datetime1">
              <a:rPr lang="en-US" altLang="zh-CN" smtClean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视觉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十四讲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000" dirty="0" smtClean="0"/>
              <a:t>从理论到实践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高翔 清华大学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153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第二讲 初识</a:t>
            </a:r>
            <a:r>
              <a:rPr lang="en-US" altLang="zh-CN" dirty="0"/>
              <a:t>SLAM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相机的本质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以二维投影形式记录了三维世界的信息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此过程丢掉了一个维度：</a:t>
            </a:r>
            <a:r>
              <a:rPr lang="zh-CN" altLang="en-US" dirty="0" smtClean="0">
                <a:solidFill>
                  <a:schemeClr val="accent1"/>
                </a:solidFill>
              </a:rPr>
              <a:t>距离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各类相机主要区别：有没有深度信息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单目：没有深度，必须通过</a:t>
            </a:r>
            <a:r>
              <a:rPr lang="zh-CN" altLang="en-US" dirty="0" smtClean="0">
                <a:solidFill>
                  <a:schemeClr val="accent1"/>
                </a:solidFill>
              </a:rPr>
              <a:t>移动相机</a:t>
            </a:r>
            <a:r>
              <a:rPr lang="zh-CN" altLang="en-US" dirty="0" smtClean="0"/>
              <a:t>产生深度 </a:t>
            </a:r>
            <a:r>
              <a:rPr lang="en-US" altLang="zh-CN" dirty="0" smtClean="0"/>
              <a:t>Moving View Stereo</a:t>
            </a:r>
          </a:p>
          <a:p>
            <a:pPr lvl="1"/>
            <a:r>
              <a:rPr lang="zh-CN" altLang="en-US" dirty="0" smtClean="0"/>
              <a:t>双目：通过</a:t>
            </a:r>
            <a:r>
              <a:rPr lang="zh-CN" altLang="en-US" dirty="0" smtClean="0">
                <a:solidFill>
                  <a:schemeClr val="accent1"/>
                </a:solidFill>
              </a:rPr>
              <a:t>视差</a:t>
            </a:r>
            <a:r>
              <a:rPr lang="zh-CN" altLang="en-US" dirty="0" smtClean="0"/>
              <a:t>计算深度 </a:t>
            </a:r>
            <a:r>
              <a:rPr lang="en-US" altLang="zh-CN" dirty="0" smtClean="0"/>
              <a:t>Stereo</a:t>
            </a:r>
          </a:p>
          <a:p>
            <a:pPr lvl="1"/>
            <a:r>
              <a:rPr lang="en-US" altLang="zh-CN" dirty="0" smtClean="0"/>
              <a:t>RGBD</a:t>
            </a:r>
            <a:r>
              <a:rPr lang="zh-CN" altLang="en-US" dirty="0" smtClean="0"/>
              <a:t>：通过</a:t>
            </a:r>
            <a:r>
              <a:rPr lang="zh-CN" altLang="en-US" dirty="0" smtClean="0">
                <a:solidFill>
                  <a:schemeClr val="accent1"/>
                </a:solidFill>
              </a:rPr>
              <a:t>物理方法测量</a:t>
            </a:r>
            <a:r>
              <a:rPr lang="zh-CN" altLang="en-US" dirty="0" smtClean="0"/>
              <a:t>深度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6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第二讲 初识</a:t>
            </a:r>
            <a:r>
              <a:rPr lang="en-US" altLang="zh-CN" dirty="0"/>
              <a:t>SLAM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819" y="2115877"/>
            <a:ext cx="5677181" cy="344963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57505" y="2202873"/>
            <a:ext cx="44971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仅有一个图像时：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可能是很近但很小的物体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可能是很远但很大的物体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 smtClean="0"/>
              <a:t>它们成像相同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必须在</a:t>
            </a:r>
            <a:r>
              <a:rPr lang="zh-CN" altLang="en-US" dirty="0" smtClean="0">
                <a:solidFill>
                  <a:schemeClr val="accent1"/>
                </a:solidFill>
              </a:rPr>
              <a:t>移动相机后</a:t>
            </a:r>
            <a:r>
              <a:rPr lang="zh-CN" altLang="en-US" dirty="0" smtClean="0"/>
              <a:t>才能得知相机的运动和场景的结构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39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第二讲 初识</a:t>
            </a:r>
            <a:r>
              <a:rPr lang="en-US" altLang="zh-CN" dirty="0"/>
              <a:t>SLAM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80" y="2015732"/>
            <a:ext cx="3685686" cy="3450613"/>
          </a:xfrm>
        </p:spPr>
        <p:txBody>
          <a:bodyPr/>
          <a:lstStyle/>
          <a:p>
            <a:r>
              <a:rPr lang="zh-CN" altLang="en-US" dirty="0" smtClean="0"/>
              <a:t>当相机运动起来时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场景和成像有几何关系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accent1"/>
                </a:solidFill>
              </a:rPr>
              <a:t>近处</a:t>
            </a:r>
            <a:r>
              <a:rPr lang="zh-CN" altLang="en-US" dirty="0" smtClean="0"/>
              <a:t>物体的像运动</a:t>
            </a:r>
            <a:r>
              <a:rPr lang="zh-CN" altLang="en-US" dirty="0" smtClean="0">
                <a:solidFill>
                  <a:schemeClr val="accent1"/>
                </a:solidFill>
              </a:rPr>
              <a:t>快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accent1"/>
                </a:solidFill>
              </a:rPr>
              <a:t>远处</a:t>
            </a:r>
            <a:r>
              <a:rPr lang="zh-CN" altLang="en-US" dirty="0" smtClean="0"/>
              <a:t>物体的像运动</a:t>
            </a:r>
            <a:r>
              <a:rPr lang="zh-CN" altLang="en-US" dirty="0" smtClean="0">
                <a:solidFill>
                  <a:schemeClr val="accent1"/>
                </a:solidFill>
              </a:rPr>
              <a:t>慢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1"/>
            <a:r>
              <a:rPr lang="zh-CN" altLang="en-US" dirty="0" smtClean="0"/>
              <a:t>可以推断距离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854" y="2126999"/>
            <a:ext cx="2400000" cy="18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397" y="2126999"/>
            <a:ext cx="24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7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第二讲 初识</a:t>
            </a:r>
            <a:r>
              <a:rPr lang="en-US" altLang="zh-CN" dirty="0"/>
              <a:t>SLAM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双目相机：左右眼的微小差异判断远近</a:t>
            </a:r>
            <a:endParaRPr lang="en-US" altLang="zh-CN" dirty="0" smtClean="0"/>
          </a:p>
          <a:p>
            <a:r>
              <a:rPr lang="zh-CN" altLang="en-US" dirty="0" smtClean="0"/>
              <a:t>同样，远处物体变化小，近处物体变化大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推算距离 </a:t>
            </a:r>
            <a:r>
              <a:rPr lang="zh-CN" altLang="en-US" dirty="0" smtClean="0">
                <a:solidFill>
                  <a:schemeClr val="accent1"/>
                </a:solidFill>
              </a:rPr>
              <a:t>计算量非常大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40" y="3059607"/>
            <a:ext cx="9009337" cy="337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5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第二讲 初识</a:t>
            </a:r>
            <a:r>
              <a:rPr lang="en-US" altLang="zh-CN" dirty="0"/>
              <a:t>SLAM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80" y="2015732"/>
            <a:ext cx="3245112" cy="3450613"/>
          </a:xfrm>
        </p:spPr>
        <p:txBody>
          <a:bodyPr/>
          <a:lstStyle/>
          <a:p>
            <a:r>
              <a:rPr lang="zh-CN" altLang="en-US" dirty="0" smtClean="0"/>
              <a:t>深度相机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物理手段测量深度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结构光 </a:t>
            </a:r>
            <a:r>
              <a:rPr lang="en-US" altLang="zh-CN" dirty="0" err="1" smtClean="0"/>
              <a:t>ToF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主动测量，功耗大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深度值较准确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量程较小，易受干扰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656" y="2015732"/>
            <a:ext cx="6711471" cy="366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29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第二讲 初识</a:t>
            </a:r>
            <a:r>
              <a:rPr lang="en-US" altLang="zh-CN" dirty="0"/>
              <a:t>SLAM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共同点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利用图像和场景的几何关系，计算相机</a:t>
            </a:r>
            <a:r>
              <a:rPr lang="zh-CN" altLang="en-US" dirty="0" smtClean="0">
                <a:solidFill>
                  <a:schemeClr val="accent1"/>
                </a:solidFill>
              </a:rPr>
              <a:t>运动</a:t>
            </a:r>
            <a:r>
              <a:rPr lang="zh-CN" altLang="en-US" dirty="0" smtClean="0"/>
              <a:t>和场景</a:t>
            </a:r>
            <a:r>
              <a:rPr lang="zh-CN" altLang="en-US" dirty="0" smtClean="0">
                <a:solidFill>
                  <a:schemeClr val="accent1"/>
                </a:solidFill>
              </a:rPr>
              <a:t>结构</a:t>
            </a:r>
            <a:r>
              <a:rPr lang="zh-CN" altLang="en-US" dirty="0" smtClean="0"/>
              <a:t> </a:t>
            </a:r>
            <a:r>
              <a:rPr lang="en-US" altLang="zh-CN" dirty="0" smtClean="0"/>
              <a:t>Motion &amp; Structure</a:t>
            </a:r>
          </a:p>
          <a:p>
            <a:pPr lvl="1"/>
            <a:r>
              <a:rPr lang="zh-CN" altLang="en-US" dirty="0" smtClean="0">
                <a:solidFill>
                  <a:schemeClr val="accent1"/>
                </a:solidFill>
              </a:rPr>
              <a:t>三维空间</a:t>
            </a:r>
            <a:r>
              <a:rPr lang="zh-CN" altLang="en-US" dirty="0" smtClean="0"/>
              <a:t>的运动和结构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图像来自连续的视频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50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第二讲 初识</a:t>
            </a:r>
            <a:r>
              <a:rPr lang="en-US" altLang="zh-CN" dirty="0"/>
              <a:t>SLAM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视觉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zh-CN" altLang="en-US" dirty="0" smtClean="0"/>
              <a:t>前端：</a:t>
            </a:r>
            <a:r>
              <a:rPr lang="en-US" altLang="zh-CN" dirty="0" smtClean="0">
                <a:solidFill>
                  <a:schemeClr val="accent1"/>
                </a:solidFill>
              </a:rPr>
              <a:t>VO</a:t>
            </a:r>
          </a:p>
          <a:p>
            <a:r>
              <a:rPr lang="zh-CN" altLang="en-US" dirty="0" smtClean="0"/>
              <a:t>后端：</a:t>
            </a:r>
            <a:r>
              <a:rPr lang="en-US" altLang="zh-CN" dirty="0" smtClean="0">
                <a:solidFill>
                  <a:schemeClr val="accent1"/>
                </a:solidFill>
              </a:rPr>
              <a:t>Optimization</a:t>
            </a:r>
          </a:p>
          <a:p>
            <a:r>
              <a:rPr lang="zh-CN" altLang="en-US" dirty="0" smtClean="0"/>
              <a:t>回环检测 </a:t>
            </a:r>
            <a:r>
              <a:rPr lang="en-US" altLang="zh-CN" dirty="0" smtClean="0">
                <a:solidFill>
                  <a:schemeClr val="accent1"/>
                </a:solidFill>
              </a:rPr>
              <a:t>Loop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Closing</a:t>
            </a:r>
          </a:p>
          <a:p>
            <a:r>
              <a:rPr lang="zh-CN" altLang="en-US" dirty="0" smtClean="0"/>
              <a:t>建图 </a:t>
            </a:r>
            <a:r>
              <a:rPr lang="en-US" altLang="zh-CN" dirty="0" smtClean="0">
                <a:solidFill>
                  <a:schemeClr val="accent1"/>
                </a:solidFill>
              </a:rPr>
              <a:t>Mapping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352" y="2015732"/>
            <a:ext cx="7009524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81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第二讲 初识</a:t>
            </a:r>
            <a:r>
              <a:rPr lang="en-US" altLang="zh-CN" dirty="0"/>
              <a:t>SLAM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3843628" cy="36951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视觉里程计 </a:t>
            </a:r>
            <a:r>
              <a:rPr lang="en-US" altLang="zh-CN" dirty="0" smtClean="0"/>
              <a:t>Visual Odometry </a:t>
            </a:r>
          </a:p>
          <a:p>
            <a:pPr lvl="1"/>
            <a:r>
              <a:rPr lang="zh-CN" altLang="en-US" dirty="0" smtClean="0"/>
              <a:t>相邻图像估计相机运动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基本形式：通过两张图像计算运动和结构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不可避免地有</a:t>
            </a:r>
            <a:r>
              <a:rPr lang="zh-CN" altLang="en-US" dirty="0" smtClean="0">
                <a:solidFill>
                  <a:schemeClr val="accent1"/>
                </a:solidFill>
              </a:rPr>
              <a:t>漂移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特征点法 第七讲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直接法 第八讲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338" y="2015732"/>
            <a:ext cx="6453310" cy="244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61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第二讲 初识</a:t>
            </a:r>
            <a:r>
              <a:rPr lang="en-US" altLang="zh-CN" dirty="0"/>
              <a:t>SLAM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后端优化</a:t>
            </a:r>
            <a:endParaRPr lang="en-US" altLang="zh-CN" dirty="0" smtClean="0"/>
          </a:p>
          <a:p>
            <a:pPr lvl="1"/>
            <a:r>
              <a:rPr lang="zh-CN" altLang="en-US" dirty="0"/>
              <a:t>从</a:t>
            </a:r>
            <a:r>
              <a:rPr lang="zh-CN" altLang="en-US" dirty="0" smtClean="0"/>
              <a:t>带有噪声的数据中优化轨迹和地图 状态估计问题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最大后验概率估计 </a:t>
            </a:r>
            <a:r>
              <a:rPr lang="en-US" altLang="zh-CN" dirty="0" smtClean="0"/>
              <a:t>MAP</a:t>
            </a:r>
          </a:p>
          <a:p>
            <a:pPr lvl="1"/>
            <a:r>
              <a:rPr lang="zh-CN" altLang="en-US" dirty="0" smtClean="0"/>
              <a:t>前期以</a:t>
            </a:r>
            <a:r>
              <a:rPr lang="en-US" altLang="zh-CN" dirty="0" smtClean="0">
                <a:solidFill>
                  <a:schemeClr val="accent1"/>
                </a:solidFill>
              </a:rPr>
              <a:t>EKF</a:t>
            </a:r>
            <a:r>
              <a:rPr lang="zh-CN" altLang="en-US" dirty="0" smtClean="0"/>
              <a:t>为代表，现在以</a:t>
            </a:r>
            <a:r>
              <a:rPr lang="zh-CN" altLang="en-US" dirty="0" smtClean="0">
                <a:solidFill>
                  <a:schemeClr val="accent1"/>
                </a:solidFill>
              </a:rPr>
              <a:t>图优化</a:t>
            </a:r>
            <a:r>
              <a:rPr lang="zh-CN" altLang="en-US" dirty="0" smtClean="0"/>
              <a:t>为代表 第十、十一讲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75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第二讲 初识</a:t>
            </a:r>
            <a:r>
              <a:rPr lang="en-US" altLang="zh-CN" dirty="0"/>
              <a:t>SLAM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回环检测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检测机器人是否回到早先位置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识别到达过的场景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计算图像间的相似性</a:t>
            </a:r>
            <a:endParaRPr lang="en-US" altLang="zh-CN" dirty="0" smtClean="0"/>
          </a:p>
          <a:p>
            <a:r>
              <a:rPr lang="zh-CN" altLang="en-US" dirty="0" smtClean="0"/>
              <a:t>方法：词袋模型 第十二讲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972" y="1915890"/>
            <a:ext cx="6348010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5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讲 初识</a:t>
            </a:r>
            <a:r>
              <a:rPr lang="en-US" altLang="zh-CN" dirty="0" smtClean="0"/>
              <a:t>SLAM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Chapter 1: Introduction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02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第二讲 初识</a:t>
            </a:r>
            <a:r>
              <a:rPr lang="en-US" altLang="zh-CN" dirty="0"/>
              <a:t>SLAM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3527745" cy="3450613"/>
          </a:xfrm>
        </p:spPr>
        <p:txBody>
          <a:bodyPr/>
          <a:lstStyle/>
          <a:p>
            <a:r>
              <a:rPr lang="zh-CN" altLang="en-US" dirty="0" smtClean="0"/>
              <a:t>建图 第十三讲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用于导航、规划、通讯、可视化、交互等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度量地图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拓扑地图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稀疏地图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稠密地图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481" y="2015732"/>
            <a:ext cx="5975520" cy="369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43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第二讲 初识</a:t>
            </a:r>
            <a:r>
              <a:rPr lang="en-US" altLang="zh-CN" dirty="0"/>
              <a:t>SLAM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5447985" cy="3450613"/>
          </a:xfrm>
        </p:spPr>
        <p:txBody>
          <a:bodyPr/>
          <a:lstStyle/>
          <a:p>
            <a:r>
              <a:rPr lang="en-US" altLang="zh-CN" dirty="0" smtClean="0"/>
              <a:t>SLAM</a:t>
            </a:r>
            <a:r>
              <a:rPr lang="zh-CN" altLang="en-US" dirty="0" smtClean="0"/>
              <a:t>问题的数学描述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离散时间：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小萝卜的位置：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小萝卜是从上一个时刻运动到下一个时刻的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运动方程：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477304" y="2462938"/>
                <a:ext cx="14634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304" y="2462938"/>
                <a:ext cx="146341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72942" y="2865522"/>
                <a:ext cx="14036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942" y="2865522"/>
                <a:ext cx="14036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688137" y="4427994"/>
                <a:ext cx="3130157" cy="36933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137" y="4427994"/>
                <a:ext cx="3130157" cy="369332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6473455" y="4947170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32884" y="49819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噪声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79124" y="4929759"/>
            <a:ext cx="54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上一时刻</a:t>
            </a:r>
            <a:endParaRPr lang="zh-CN" altLang="en-US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6253216" y="2721378"/>
            <a:ext cx="5481584" cy="522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需要把它们都看成随机变量，服从概率分布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848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第二讲 初识</a:t>
            </a:r>
            <a:r>
              <a:rPr lang="en-US" altLang="zh-CN" dirty="0"/>
              <a:t>SLAM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SLAM</a:t>
            </a:r>
            <a:r>
              <a:rPr lang="zh-CN" altLang="en-US" dirty="0"/>
              <a:t>问题的数学描述</a:t>
            </a:r>
            <a:endParaRPr lang="en-US" altLang="zh-CN" dirty="0"/>
          </a:p>
          <a:p>
            <a:pPr lvl="1"/>
            <a:r>
              <a:rPr lang="zh-CN" altLang="en-US" dirty="0" smtClean="0"/>
              <a:t>路标（三维空间点）：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传感器在位置     处，探测到了路标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观测方程：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664609" y="2437999"/>
                <a:ext cx="1399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609" y="2437999"/>
                <a:ext cx="1399742" cy="369332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511489" y="2848896"/>
                <a:ext cx="480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489" y="2848896"/>
                <a:ext cx="4806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715144" y="2837952"/>
                <a:ext cx="445827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144" y="2837952"/>
                <a:ext cx="445827" cy="391646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751811" y="3682521"/>
                <a:ext cx="4490893" cy="41139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811" y="3682521"/>
                <a:ext cx="4490893" cy="411395"/>
              </a:xfrm>
              <a:prstGeom prst="rect">
                <a:avLst/>
              </a:prstGeom>
              <a:blipFill>
                <a:blip r:embed="rId5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34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第二讲 初识</a:t>
            </a:r>
            <a:r>
              <a:rPr lang="en-US" altLang="zh-CN" dirty="0"/>
              <a:t>SLAM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23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两个基本方程：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Question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位置是三维的，如何表述？</a:t>
            </a:r>
            <a:r>
              <a:rPr lang="en-US" altLang="zh-CN" dirty="0"/>
              <a:t>——</a:t>
            </a:r>
            <a:r>
              <a:rPr lang="zh-CN" altLang="en-US" dirty="0" smtClean="0"/>
              <a:t>第三、四讲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观测是相机中的像素点，如何表述？</a:t>
            </a:r>
            <a:r>
              <a:rPr lang="en-US" altLang="zh-CN" dirty="0" smtClean="0"/>
              <a:t>	——</a:t>
            </a:r>
            <a:r>
              <a:rPr lang="zh-CN" altLang="en-US" dirty="0" smtClean="0"/>
              <a:t>第五讲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已知 </a:t>
            </a:r>
            <a:r>
              <a:rPr lang="en-US" altLang="zh-CN" dirty="0" smtClean="0"/>
              <a:t>u, z </a:t>
            </a:r>
            <a:r>
              <a:rPr lang="zh-CN" altLang="en-US" dirty="0" smtClean="0"/>
              <a:t>时，如何推断 </a:t>
            </a:r>
            <a:r>
              <a:rPr lang="en-US" altLang="zh-CN" dirty="0" smtClean="0"/>
              <a:t>x, y</a:t>
            </a:r>
            <a:r>
              <a:rPr lang="zh-CN" altLang="en-US" dirty="0" smtClean="0"/>
              <a:t>？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第六讲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45" y="2534561"/>
            <a:ext cx="5809524" cy="210476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45425" y="2951018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运动方程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845425" y="39105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观测方程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917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第二讲 初识</a:t>
            </a:r>
            <a:r>
              <a:rPr lang="en-US" altLang="zh-CN" dirty="0" smtClean="0"/>
              <a:t>SLAM </a:t>
            </a:r>
            <a:r>
              <a:rPr lang="zh-CN" altLang="en-US" dirty="0" smtClean="0"/>
              <a:t>实践部分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93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第二讲 初识</a:t>
            </a:r>
            <a:r>
              <a:rPr lang="en-US" altLang="zh-CN" dirty="0" smtClean="0"/>
              <a:t>SLAM </a:t>
            </a:r>
            <a:r>
              <a:rPr lang="zh-CN" altLang="en-US" dirty="0" smtClean="0"/>
              <a:t>实践</a:t>
            </a:r>
            <a:r>
              <a:rPr lang="zh-CN" altLang="en-US" dirty="0"/>
              <a:t>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演示内容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Ubuntu</a:t>
            </a:r>
          </a:p>
          <a:p>
            <a:pPr lvl="1"/>
            <a:r>
              <a:rPr lang="zh-CN" altLang="en-US" dirty="0" smtClean="0"/>
              <a:t>理解一个程序由哪些部分构成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Hello SLAM</a:t>
            </a:r>
          </a:p>
          <a:p>
            <a:pPr lvl="1"/>
            <a:r>
              <a:rPr lang="zh-CN" altLang="en-US" dirty="0" smtClean="0"/>
              <a:t>头文件和库文件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IDE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6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第二讲 初识</a:t>
            </a:r>
            <a:r>
              <a:rPr lang="en-US" altLang="zh-CN" dirty="0" smtClean="0"/>
              <a:t>SLAM </a:t>
            </a:r>
            <a:r>
              <a:rPr lang="zh-CN" altLang="en-US" dirty="0" smtClean="0"/>
              <a:t>理论部分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3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第二讲 初识</a:t>
            </a:r>
            <a:r>
              <a:rPr lang="en-US" altLang="zh-CN" dirty="0"/>
              <a:t>SLAM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本讲目标</a:t>
            </a:r>
            <a:endParaRPr lang="en-US" altLang="zh-CN" dirty="0" smtClean="0"/>
          </a:p>
          <a:p>
            <a:pPr lvl="1"/>
            <a:r>
              <a:rPr lang="zh-CN" altLang="en-US" dirty="0"/>
              <a:t>理解一个视觉</a:t>
            </a:r>
            <a:r>
              <a:rPr lang="en-US" altLang="zh-CN" dirty="0"/>
              <a:t>SLAM</a:t>
            </a:r>
            <a:r>
              <a:rPr lang="zh-CN" altLang="en-US" dirty="0"/>
              <a:t>框架由哪几个模块组成，各模块的任务是什么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搭建编程环境，为开发和实验做准备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理解如何在</a:t>
            </a:r>
            <a:r>
              <a:rPr lang="en-US" altLang="zh-CN" dirty="0"/>
              <a:t>Linux</a:t>
            </a:r>
            <a:r>
              <a:rPr lang="zh-CN" altLang="en-US" dirty="0"/>
              <a:t>下编译并运行一个程序。如果它出了问题，我们又如何对它进行调试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掌握</a:t>
            </a:r>
            <a:r>
              <a:rPr lang="en-US" altLang="zh-CN" dirty="0" err="1">
                <a:solidFill>
                  <a:schemeClr val="accent1"/>
                </a:solidFill>
              </a:rPr>
              <a:t>cmake</a:t>
            </a:r>
            <a:r>
              <a:rPr lang="zh-CN" altLang="en-US" dirty="0"/>
              <a:t>的基本使用方法。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第二讲 初识</a:t>
            </a:r>
            <a:r>
              <a:rPr lang="en-US" altLang="zh-CN" dirty="0"/>
              <a:t>SLAM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4568673" cy="345061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小萝卜的例子</a:t>
            </a:r>
            <a:endParaRPr lang="en-US" altLang="zh-CN" dirty="0" smtClean="0"/>
          </a:p>
          <a:p>
            <a:r>
              <a:rPr lang="zh-CN" altLang="en-US" dirty="0" smtClean="0"/>
              <a:t>对于移动机器人（</a:t>
            </a:r>
            <a:r>
              <a:rPr lang="en-US" altLang="zh-CN" dirty="0" smtClean="0"/>
              <a:t>Mobile robots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accent1"/>
                </a:solidFill>
              </a:rPr>
              <a:t>自主运动</a:t>
            </a:r>
            <a:r>
              <a:rPr lang="zh-CN" altLang="en-US" dirty="0" smtClean="0">
                <a:solidFill>
                  <a:schemeClr val="accent1"/>
                </a:solidFill>
              </a:rPr>
              <a:t>能力 </a:t>
            </a:r>
            <a:r>
              <a:rPr lang="zh-CN" altLang="en-US" dirty="0" smtClean="0"/>
              <a:t>非常关键</a:t>
            </a:r>
            <a:endParaRPr lang="en-US" altLang="zh-CN" dirty="0" smtClean="0"/>
          </a:p>
          <a:p>
            <a:pPr lvl="1"/>
            <a:r>
              <a:rPr lang="zh-CN" altLang="en-US" dirty="0"/>
              <a:t>轮子和</a:t>
            </a:r>
            <a:r>
              <a:rPr lang="zh-CN" altLang="en-US" dirty="0" smtClean="0"/>
              <a:t>电机</a:t>
            </a:r>
            <a:endParaRPr lang="en-US" altLang="zh-CN" dirty="0" smtClean="0"/>
          </a:p>
          <a:p>
            <a:pPr lvl="1"/>
            <a:r>
              <a:rPr lang="zh-CN" altLang="en-US" dirty="0"/>
              <a:t>通讯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主要传感器：相机</a:t>
            </a:r>
            <a:endParaRPr lang="en-US" altLang="zh-CN" dirty="0" smtClean="0"/>
          </a:p>
          <a:p>
            <a:r>
              <a:rPr lang="zh-CN" altLang="en-US" dirty="0" smtClean="0"/>
              <a:t>为什么使用相机？</a:t>
            </a:r>
            <a:endParaRPr lang="en-US" altLang="zh-CN" dirty="0" smtClean="0"/>
          </a:p>
          <a:p>
            <a:pPr marL="685800" lvl="2">
              <a:spcBef>
                <a:spcPts val="1000"/>
              </a:spcBef>
            </a:pPr>
            <a:r>
              <a:rPr lang="zh-CN" altLang="en-US" sz="1700" dirty="0"/>
              <a:t>有眼睛、大脑和四肢的</a:t>
            </a:r>
            <a:r>
              <a:rPr lang="zh-CN" altLang="en-US" sz="1700" dirty="0">
                <a:solidFill>
                  <a:schemeClr val="accent1"/>
                </a:solidFill>
              </a:rPr>
              <a:t>人类</a:t>
            </a:r>
            <a:r>
              <a:rPr lang="zh-CN" altLang="en-US" sz="1700" dirty="0"/>
              <a:t>，能够在任意环境里轻松自在地行走、探索，我们（天真地</a:t>
            </a:r>
            <a:r>
              <a:rPr lang="zh-CN" altLang="en-US" sz="1700" dirty="0" smtClean="0"/>
              <a:t>）觉得机器人也能够</a:t>
            </a:r>
            <a:r>
              <a:rPr lang="zh-CN" altLang="en-US" sz="1700" dirty="0"/>
              <a:t>完成这件事。</a:t>
            </a:r>
            <a:endParaRPr lang="en-US" altLang="zh-CN" sz="17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951" y="2015732"/>
            <a:ext cx="5034602" cy="41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2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第二讲 初识</a:t>
            </a:r>
            <a:r>
              <a:rPr lang="en-US" altLang="zh-CN" dirty="0"/>
              <a:t>SLAM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7434726" cy="3450613"/>
          </a:xfrm>
        </p:spPr>
        <p:txBody>
          <a:bodyPr>
            <a:normAutofit/>
          </a:bodyPr>
          <a:lstStyle/>
          <a:p>
            <a:r>
              <a:rPr lang="en-US" altLang="zh-CN" sz="1700" dirty="0" smtClean="0"/>
              <a:t>Question </a:t>
            </a:r>
            <a:r>
              <a:rPr lang="zh-CN" altLang="en-US" sz="1700" dirty="0" smtClean="0"/>
              <a:t>自主运动两大基本问题</a:t>
            </a:r>
            <a:endParaRPr lang="en-US" altLang="zh-CN" sz="1700" dirty="0" smtClean="0"/>
          </a:p>
          <a:p>
            <a:pPr lvl="1"/>
            <a:r>
              <a:rPr lang="zh-CN" altLang="en-US" sz="1500" dirty="0" smtClean="0"/>
              <a:t>我在什么地方？</a:t>
            </a:r>
            <a:r>
              <a:rPr lang="en-US" altLang="zh-CN" sz="1500" dirty="0" smtClean="0"/>
              <a:t>——</a:t>
            </a:r>
            <a:r>
              <a:rPr lang="zh-CN" altLang="en-US" sz="1500" dirty="0" smtClean="0">
                <a:solidFill>
                  <a:schemeClr val="accent1"/>
                </a:solidFill>
              </a:rPr>
              <a:t>定位</a:t>
            </a:r>
            <a:endParaRPr lang="en-US" altLang="zh-CN" sz="1500" dirty="0" smtClean="0">
              <a:solidFill>
                <a:schemeClr val="accent1"/>
              </a:solidFill>
            </a:endParaRPr>
          </a:p>
          <a:p>
            <a:pPr lvl="1"/>
            <a:r>
              <a:rPr lang="zh-CN" altLang="en-US" sz="1500" dirty="0" smtClean="0"/>
              <a:t>周围长什么样子？</a:t>
            </a:r>
            <a:r>
              <a:rPr lang="en-US" altLang="zh-CN" sz="1500" dirty="0" smtClean="0"/>
              <a:t>——</a:t>
            </a:r>
            <a:r>
              <a:rPr lang="zh-CN" altLang="en-US" sz="1500" dirty="0" smtClean="0">
                <a:solidFill>
                  <a:schemeClr val="accent1"/>
                </a:solidFill>
              </a:rPr>
              <a:t>建图</a:t>
            </a:r>
            <a:endParaRPr lang="en-US" altLang="zh-CN" sz="1500" dirty="0" smtClean="0">
              <a:solidFill>
                <a:schemeClr val="accent1"/>
              </a:solidFill>
            </a:endParaRPr>
          </a:p>
          <a:p>
            <a:pPr lvl="1"/>
            <a:r>
              <a:rPr lang="zh-CN" altLang="en-US" sz="1500" dirty="0" smtClean="0">
                <a:solidFill>
                  <a:schemeClr val="accent1"/>
                </a:solidFill>
              </a:rPr>
              <a:t>机器人的“内外兼修”：</a:t>
            </a:r>
            <a:r>
              <a:rPr lang="zh-CN" altLang="en-US" sz="1500" dirty="0" smtClean="0"/>
              <a:t>定位侧重对自身的了解，建图侧重对外在的了解</a:t>
            </a:r>
            <a:endParaRPr lang="en-US" altLang="zh-CN" sz="1500" dirty="0" smtClean="0"/>
          </a:p>
          <a:p>
            <a:pPr lvl="1"/>
            <a:endParaRPr lang="en-US" altLang="zh-CN" sz="1500" dirty="0"/>
          </a:p>
          <a:p>
            <a:pPr lvl="1"/>
            <a:r>
              <a:rPr lang="zh-CN" altLang="en-US" sz="1500" dirty="0" smtClean="0"/>
              <a:t>相互耦合的两个问题</a:t>
            </a:r>
            <a:endParaRPr lang="en-US" altLang="zh-CN" sz="1500" dirty="0" smtClean="0"/>
          </a:p>
          <a:p>
            <a:pPr lvl="1"/>
            <a:r>
              <a:rPr lang="zh-CN" altLang="en-US" sz="1500" dirty="0" smtClean="0"/>
              <a:t>准确的定位需要精确的地图</a:t>
            </a:r>
            <a:endParaRPr lang="en-US" altLang="zh-CN" sz="1500" dirty="0" smtClean="0"/>
          </a:p>
          <a:p>
            <a:pPr lvl="1"/>
            <a:r>
              <a:rPr lang="zh-CN" altLang="en-US" sz="1500" dirty="0" smtClean="0"/>
              <a:t>精确的地图来自准确的定位</a:t>
            </a:r>
            <a:endParaRPr lang="en-US" altLang="zh-CN" sz="1500" dirty="0" smtClean="0"/>
          </a:p>
          <a:p>
            <a:pPr lvl="1"/>
            <a:endParaRPr lang="en-US" altLang="zh-CN" sz="15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2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第二讲 初识</a:t>
            </a:r>
            <a:r>
              <a:rPr lang="en-US" altLang="zh-CN" dirty="0"/>
              <a:t>SLAM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7434726" cy="3450613"/>
          </a:xfrm>
        </p:spPr>
        <p:txBody>
          <a:bodyPr>
            <a:normAutofit/>
          </a:bodyPr>
          <a:lstStyle/>
          <a:p>
            <a:r>
              <a:rPr lang="en-US" altLang="zh-CN" sz="1700" dirty="0" smtClean="0"/>
              <a:t>How to do SLAM</a:t>
            </a:r>
            <a:r>
              <a:rPr lang="zh-CN" altLang="en-US" sz="1700" dirty="0" smtClean="0"/>
              <a:t>？</a:t>
            </a:r>
            <a:r>
              <a:rPr lang="en-US" altLang="zh-CN" sz="1700" dirty="0" smtClean="0"/>
              <a:t>——Sensors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48" y="2525412"/>
            <a:ext cx="6929060" cy="341583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46225" y="2103120"/>
            <a:ext cx="2781531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两类传感器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安装于环境中的：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二维码 </a:t>
            </a:r>
            <a:r>
              <a:rPr lang="en-US" altLang="zh-CN" dirty="0" smtClean="0"/>
              <a:t>Marker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GPS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导轨、磁条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/>
                </a:solidFill>
              </a:rPr>
              <a:t>携带于机器人本体上的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IMU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激光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相机</a:t>
            </a:r>
          </a:p>
        </p:txBody>
      </p:sp>
    </p:spTree>
    <p:extLst>
      <p:ext uri="{BB962C8B-B14F-4D97-AF65-F5344CB8AC3E}">
        <p14:creationId xmlns:p14="http://schemas.microsoft.com/office/powerpoint/2010/main" val="297177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第二讲 初识</a:t>
            </a:r>
            <a:r>
              <a:rPr lang="en-US" altLang="zh-CN" dirty="0"/>
              <a:t>SLAM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环境中的传感器限制了应用环境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需要环境允许使用</a:t>
            </a:r>
            <a:r>
              <a:rPr lang="en-US" altLang="zh-CN" dirty="0" smtClean="0"/>
              <a:t>GPS</a:t>
            </a:r>
            <a:r>
              <a:rPr lang="zh-CN" altLang="en-US" dirty="0" smtClean="0"/>
              <a:t>、允许贴</a:t>
            </a:r>
            <a:r>
              <a:rPr lang="en-US" altLang="zh-CN" dirty="0" smtClean="0"/>
              <a:t>marker</a:t>
            </a:r>
          </a:p>
          <a:p>
            <a:pPr lvl="1"/>
            <a:r>
              <a:rPr lang="zh-CN" altLang="en-US" dirty="0" smtClean="0"/>
              <a:t>而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强调未知环境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更重视携带式传感器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27" y="2867936"/>
            <a:ext cx="6073852" cy="316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9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第二讲 初识</a:t>
            </a:r>
            <a:r>
              <a:rPr lang="en-US" altLang="zh-CN" dirty="0"/>
              <a:t>SLAM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以一定速率采集图像，形成视频</a:t>
            </a:r>
            <a:endParaRPr lang="en-US" altLang="zh-CN" dirty="0" smtClean="0"/>
          </a:p>
          <a:p>
            <a:r>
              <a:rPr lang="zh-CN" altLang="en-US" dirty="0" smtClean="0"/>
              <a:t>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单目 </a:t>
            </a:r>
            <a:r>
              <a:rPr lang="en-US" altLang="zh-CN" dirty="0" smtClean="0"/>
              <a:t>Monocular</a:t>
            </a:r>
          </a:p>
          <a:p>
            <a:pPr lvl="1"/>
            <a:r>
              <a:rPr lang="zh-CN" altLang="en-US" dirty="0" smtClean="0"/>
              <a:t>双目 </a:t>
            </a:r>
            <a:r>
              <a:rPr lang="en-US" altLang="zh-CN" dirty="0" smtClean="0"/>
              <a:t>Stereo</a:t>
            </a:r>
          </a:p>
          <a:p>
            <a:pPr lvl="1"/>
            <a:r>
              <a:rPr lang="zh-CN" altLang="en-US" dirty="0" smtClean="0"/>
              <a:t>深度 </a:t>
            </a:r>
            <a:r>
              <a:rPr lang="en-US" altLang="zh-CN" dirty="0" smtClean="0"/>
              <a:t>RGBD</a:t>
            </a:r>
          </a:p>
          <a:p>
            <a:pPr lvl="1"/>
            <a:r>
              <a:rPr lang="zh-CN" altLang="en-US" dirty="0" smtClean="0"/>
              <a:t>其他 鱼眼</a:t>
            </a:r>
            <a:r>
              <a:rPr lang="zh-CN" altLang="en-US" dirty="0"/>
              <a:t> </a:t>
            </a:r>
            <a:r>
              <a:rPr lang="zh-CN" altLang="en-US" dirty="0" smtClean="0"/>
              <a:t>全景 </a:t>
            </a:r>
            <a:r>
              <a:rPr lang="en-US" altLang="zh-CN" dirty="0" smtClean="0"/>
              <a:t>Event Camera, etc.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261" y="2089751"/>
            <a:ext cx="5819048" cy="3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791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自定义 1">
      <a:dk1>
        <a:sysClr val="windowText" lastClr="000000"/>
      </a:dk1>
      <a:lt1>
        <a:sysClr val="window" lastClr="FFFFFF"/>
      </a:lt1>
      <a:dk2>
        <a:srgbClr val="454545"/>
      </a:dk2>
      <a:lt2>
        <a:srgbClr val="F2F2F2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TM10001114[[fn=库]]</Template>
  <TotalTime>219</TotalTime>
  <Words>1002</Words>
  <Application>Microsoft Office PowerPoint</Application>
  <PresentationFormat>宽屏</PresentationFormat>
  <Paragraphs>190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宋体</vt:lpstr>
      <vt:lpstr>幼圆</vt:lpstr>
      <vt:lpstr>Arial</vt:lpstr>
      <vt:lpstr>Cambria Math</vt:lpstr>
      <vt:lpstr>Century Gothic</vt:lpstr>
      <vt:lpstr>Palatino Linotype</vt:lpstr>
      <vt:lpstr>Gallery</vt:lpstr>
      <vt:lpstr>视觉SLAM十四讲 从理论到实践</vt:lpstr>
      <vt:lpstr>第二讲 初识SLAM</vt:lpstr>
      <vt:lpstr>第二讲 初识SLAM 理论部分</vt:lpstr>
      <vt:lpstr>第二讲 初识SLAM</vt:lpstr>
      <vt:lpstr>第二讲 初识SLAM</vt:lpstr>
      <vt:lpstr>第二讲 初识SLAM</vt:lpstr>
      <vt:lpstr>第二讲 初识SLAM</vt:lpstr>
      <vt:lpstr>第二讲 初识SLAM</vt:lpstr>
      <vt:lpstr>第二讲 初识SLAM</vt:lpstr>
      <vt:lpstr>第二讲 初识SLAM</vt:lpstr>
      <vt:lpstr>第二讲 初识SLAM</vt:lpstr>
      <vt:lpstr>第二讲 初识SLAM</vt:lpstr>
      <vt:lpstr>第二讲 初识SLAM</vt:lpstr>
      <vt:lpstr>第二讲 初识SLAM</vt:lpstr>
      <vt:lpstr>第二讲 初识SLAM</vt:lpstr>
      <vt:lpstr>第二讲 初识SLAM</vt:lpstr>
      <vt:lpstr>第二讲 初识SLAM</vt:lpstr>
      <vt:lpstr>第二讲 初识SLAM</vt:lpstr>
      <vt:lpstr>第二讲 初识SLAM</vt:lpstr>
      <vt:lpstr>第二讲 初识SLAM</vt:lpstr>
      <vt:lpstr>第二讲 初识SLAM</vt:lpstr>
      <vt:lpstr>第二讲 初识SLAM</vt:lpstr>
      <vt:lpstr>第二讲 初识SLAM</vt:lpstr>
      <vt:lpstr>第二讲 初识SLAM 实践部分</vt:lpstr>
      <vt:lpstr>第二讲 初识SLAM 实践部分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视觉SLAM十四讲 从理论到实践</dc:title>
  <dc:creator>高翔</dc:creator>
  <cp:lastModifiedBy>高翔</cp:lastModifiedBy>
  <cp:revision>33</cp:revision>
  <dcterms:created xsi:type="dcterms:W3CDTF">2016-11-26T03:38:11Z</dcterms:created>
  <dcterms:modified xsi:type="dcterms:W3CDTF">2016-12-07T12:54:19Z</dcterms:modified>
</cp:coreProperties>
</file>