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58" r:id="rId4"/>
    <p:sldId id="290" r:id="rId5"/>
    <p:sldId id="262" r:id="rId6"/>
    <p:sldId id="291" r:id="rId7"/>
    <p:sldId id="292" r:id="rId8"/>
    <p:sldId id="293" r:id="rId9"/>
    <p:sldId id="294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96" r:id="rId20"/>
    <p:sldId id="295" r:id="rId21"/>
    <p:sldId id="306" r:id="rId22"/>
    <p:sldId id="307" r:id="rId23"/>
    <p:sldId id="308" r:id="rId24"/>
    <p:sldId id="310" r:id="rId25"/>
    <p:sldId id="311" r:id="rId26"/>
    <p:sldId id="309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1" r:id="rId36"/>
    <p:sldId id="32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D4D36-E3DA-4D1E-A0E4-8FFB6B632F1C}" type="datetimeFigureOut">
              <a:rPr lang="zh-CN" altLang="en-US" smtClean="0"/>
              <a:t>2016/12/24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0441-0BE6-40CA-8DC8-21902BA8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3AE1-8970-478F-9D28-4A62BAB5FB27}" type="datetime1">
              <a:rPr lang="en-US" altLang="zh-CN" smtClean="0"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4464-3A8A-49EE-BDF5-81A48F4B7D50}" type="datetime1">
              <a:rPr lang="en-US" altLang="zh-CN" smtClean="0"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8992-BB0E-493C-A0D4-DD2AC99B6936}" type="datetime1">
              <a:rPr lang="en-US" altLang="zh-CN" smtClean="0"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7DE9-5CAA-46D2-812F-E05BE1337BCF}" type="datetime1">
              <a:rPr lang="en-US" altLang="zh-CN" smtClean="0"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D1E-741C-47A1-9BD0-9FEBDB37B8C1}" type="datetime1">
              <a:rPr lang="en-US" altLang="zh-CN" smtClean="0"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CB59-E09A-4E01-A2B8-17FC953852EF}" type="datetime1">
              <a:rPr lang="en-US" altLang="zh-CN" smtClean="0"/>
              <a:t>12/24/2016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D89B-6798-433B-817F-AAD93E7D4D7F}" type="datetime1">
              <a:rPr lang="en-US" altLang="zh-CN" smtClean="0"/>
              <a:t>12/24/2016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218-A332-4298-87C2-933666B1B5C2}" type="datetime1">
              <a:rPr lang="en-US" altLang="zh-CN" smtClean="0"/>
              <a:t>12/24/2016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2A5-9AA0-4E1A-AE39-2D95318081A3}" type="datetime1">
              <a:rPr lang="en-US" altLang="zh-CN" smtClean="0"/>
              <a:t>12/24/2016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805E-678F-48A7-8B58-69AF7EB82345}" type="datetime1">
              <a:rPr lang="en-US" altLang="zh-CN" smtClean="0"/>
              <a:t>12/24/2016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40F57C-30AE-4EB1-8B93-53EC1289555E}" type="datetime1">
              <a:rPr lang="en-US" altLang="zh-CN" smtClean="0"/>
              <a:t>12/24/2016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00E3-656A-4625-9A18-AF7BEA34EA36}" type="datetime1">
              <a:rPr lang="en-US" altLang="zh-CN" smtClean="0"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en.wikipedia.org/wiki/Baker-Campbell-Hausdorff/_formul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视觉</a:t>
            </a:r>
            <a:r>
              <a:rPr lang="en-US" altLang="zh-CN" dirty="0"/>
              <a:t>SLAM</a:t>
            </a:r>
            <a:r>
              <a:rPr lang="zh-CN" altLang="en-US" dirty="0"/>
              <a:t>十四讲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dirty="0"/>
              <a:t>从理论到实践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高翔 清华大学 </a:t>
            </a:r>
            <a:r>
              <a:rPr lang="en-US" altLang="zh-CN" dirty="0"/>
              <a:t>2016</a:t>
            </a:r>
            <a:r>
              <a:rPr lang="zh-CN" altLang="en-US" dirty="0"/>
              <a:t>年冬</a:t>
            </a:r>
          </a:p>
        </p:txBody>
      </p:sp>
    </p:spTree>
    <p:extLst>
      <p:ext uri="{BB962C8B-B14F-4D97-AF65-F5344CB8AC3E}">
        <p14:creationId xmlns:p14="http://schemas.microsoft.com/office/powerpoint/2010/main" val="302415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李群李代数基础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李代数：与李群对应的一种结构，位于向量空间。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通常记作小写的</a:t>
            </a:r>
            <a:r>
              <a:rPr lang="en-US" altLang="zh-CN" dirty="0" smtClean="0"/>
              <a:t>so(3)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se(3)</a:t>
            </a:r>
            <a:r>
              <a:rPr lang="zh-CN" altLang="en-US" dirty="0" smtClean="0"/>
              <a:t>。书中以哥特体突出显示。</a:t>
            </a:r>
            <a:endParaRPr lang="en-US" altLang="zh-CN" dirty="0"/>
          </a:p>
          <a:p>
            <a:pPr lvl="1"/>
            <a:r>
              <a:rPr lang="zh-CN" altLang="en-US" dirty="0" smtClean="0"/>
              <a:t>事实上是李群单位元处的正切空间。</a:t>
            </a:r>
            <a:endParaRPr lang="en-US" altLang="zh-CN" dirty="0" smtClean="0"/>
          </a:p>
          <a:p>
            <a:r>
              <a:rPr lang="zh-CN" altLang="en-US" dirty="0" smtClean="0"/>
              <a:t>李代数的引出：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任意旋转矩阵 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，满足：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40" y="4167819"/>
            <a:ext cx="1661304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7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李群李代数基础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R</a:t>
            </a:r>
            <a:r>
              <a:rPr lang="zh-CN" altLang="en-US" dirty="0" smtClean="0"/>
              <a:t>随时间的变化，有：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两侧对时间求导：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整理得：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22" y="2529232"/>
            <a:ext cx="1935648" cy="5334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211" y="3497047"/>
            <a:ext cx="3345470" cy="6172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866" y="4568078"/>
            <a:ext cx="3452159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1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李群李代数基础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5265744" cy="3450613"/>
          </a:xfrm>
        </p:spPr>
        <p:txBody>
          <a:bodyPr/>
          <a:lstStyle/>
          <a:p>
            <a:r>
              <a:rPr lang="zh-CN" altLang="en-US" dirty="0" smtClean="0"/>
              <a:t>可以看出这是一个反对称矩阵，记：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两侧右乘</a:t>
            </a:r>
            <a:r>
              <a:rPr lang="en-US" altLang="zh-CN" b="1" i="1" dirty="0" smtClean="0"/>
              <a:t>R</a:t>
            </a:r>
            <a:r>
              <a:rPr lang="en-US" altLang="zh-CN" i="1" dirty="0" smtClean="0"/>
              <a:t>(t)</a:t>
            </a:r>
            <a:r>
              <a:rPr lang="zh-CN" altLang="en-US" dirty="0" smtClean="0"/>
              <a:t>，得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可以看到，对</a:t>
            </a:r>
            <a:r>
              <a:rPr lang="en-US" altLang="zh-CN" dirty="0" smtClean="0"/>
              <a:t>R</a:t>
            </a:r>
            <a:r>
              <a:rPr lang="zh-CN" altLang="en-US" dirty="0" smtClean="0"/>
              <a:t>求导后，左侧多出一个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628" y="1537496"/>
            <a:ext cx="3452159" cy="6325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059" y="2433069"/>
            <a:ext cx="2362405" cy="5563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291" y="3212146"/>
            <a:ext cx="4823878" cy="167654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8591816" y="27112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反对称符号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575" y="3485746"/>
            <a:ext cx="1981372" cy="5105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837" y="3996330"/>
            <a:ext cx="426757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李群李代数基础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06999"/>
              </a:xfrm>
            </p:spPr>
            <p:txBody>
              <a:bodyPr/>
              <a:lstStyle/>
              <a:p>
                <a:r>
                  <a:rPr lang="zh-CN" altLang="en-US" dirty="0" smtClean="0"/>
                  <a:t>考虑简单的情况：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可见    反映了一阶导数性质，它位于</a:t>
                </a:r>
                <a:r>
                  <a:rPr lang="zh-CN" altLang="en-US" dirty="0" smtClean="0">
                    <a:solidFill>
                      <a:schemeClr val="accent2"/>
                    </a:solidFill>
                  </a:rPr>
                  <a:t>正切空间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tangent space</a:t>
                </a:r>
                <a:r>
                  <a:rPr lang="zh-CN" altLang="en-US" dirty="0" smtClean="0"/>
                  <a:t>）上。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     附近，假设    不变，有微分方程：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已知初始情况：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 ，解之，得：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06999"/>
              </a:xfrm>
              <a:blipFill>
                <a:blip r:embed="rId2"/>
                <a:stretch>
                  <a:fillRect l="-571" t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175" y="1598462"/>
            <a:ext cx="1981372" cy="510584"/>
          </a:xfrm>
          <a:prstGeom prst="rect">
            <a:avLst/>
          </a:prstGeom>
          <a:ln>
            <a:solidFill>
              <a:schemeClr val="accent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12035" y="2015732"/>
                <a:ext cx="1824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35" y="2015732"/>
                <a:ext cx="18247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838" y="2385064"/>
            <a:ext cx="4112652" cy="1087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192237" y="3521204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237" y="3521204"/>
                <a:ext cx="4044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973395" y="4002758"/>
                <a:ext cx="4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95" y="4002758"/>
                <a:ext cx="4376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39109" y="4002758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09" y="4002758"/>
                <a:ext cx="40440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4545" y="5501705"/>
            <a:ext cx="2415749" cy="6248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6120" y="4372090"/>
            <a:ext cx="4054191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0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李群李代数基础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该式说明，对任意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，都可以找到一个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和一个    的对应关系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该关系称为指数映射（</a:t>
            </a:r>
            <a:r>
              <a:rPr lang="en-US" altLang="zh-CN" dirty="0" smtClean="0"/>
              <a:t>Exponential Map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这里的     称为</a:t>
            </a:r>
            <a:r>
              <a:rPr lang="en-US" altLang="zh-CN" dirty="0" smtClean="0"/>
              <a:t>SO(3)</a:t>
            </a:r>
            <a:r>
              <a:rPr lang="zh-CN" altLang="en-US" dirty="0" smtClean="0"/>
              <a:t>对应的李代数：</a:t>
            </a:r>
            <a:r>
              <a:rPr lang="en-US" altLang="zh-CN" dirty="0" smtClean="0"/>
              <a:t>so(3)</a:t>
            </a:r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so(3)</a:t>
            </a:r>
            <a:r>
              <a:rPr lang="zh-CN" altLang="en-US" dirty="0" smtClean="0"/>
              <a:t>的定义和性质？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指数映射如何求？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22" y="1589771"/>
            <a:ext cx="2041040" cy="527966"/>
          </a:xfrm>
          <a:prstGeom prst="rect">
            <a:avLst/>
          </a:prstGeom>
          <a:ln>
            <a:solidFill>
              <a:schemeClr val="accent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762609" y="2015732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09" y="2015732"/>
                <a:ext cx="40440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44170" y="2845139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170" y="2845139"/>
                <a:ext cx="4044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2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李群李代数基础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李代数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Lie Algebra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/>
              <a:t>每个李群都有与之对应的李代数。李代数描述了</a:t>
            </a:r>
            <a:r>
              <a:rPr lang="zh-CN" altLang="en-US" dirty="0" smtClean="0"/>
              <a:t>李群单位元数的正切空间性质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31" y="2951994"/>
            <a:ext cx="8579632" cy="35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8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李群李代数基础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zh-CN" altLang="en-US" dirty="0" smtClean="0"/>
              <a:t>二元运算</a:t>
            </a:r>
            <a:r>
              <a:rPr lang="en-US" altLang="zh-CN" dirty="0" smtClean="0"/>
              <a:t>[,]</a:t>
            </a:r>
            <a:r>
              <a:rPr lang="zh-CN" altLang="en-US" dirty="0" smtClean="0"/>
              <a:t>被称为李括号（</a:t>
            </a:r>
            <a:r>
              <a:rPr lang="en-US" altLang="zh-CN" dirty="0" smtClean="0"/>
              <a:t>Lie Bracket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直观上说，李括号</a:t>
            </a:r>
            <a:r>
              <a:rPr lang="zh-CN" altLang="en-US" dirty="0"/>
              <a:t>表达了两个元素的差异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例子：三维空间向量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叉积运算 构成李代数</a:t>
            </a:r>
            <a:endParaRPr lang="en-US" altLang="zh-CN" dirty="0" smtClean="0"/>
          </a:p>
          <a:p>
            <a:r>
              <a:rPr lang="zh-CN" altLang="en-US" dirty="0" smtClean="0"/>
              <a:t>李代数 </a:t>
            </a:r>
            <a:r>
              <a:rPr lang="en-US" altLang="zh-CN" dirty="0" smtClean="0"/>
              <a:t>so(3)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其中：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774" y="3393717"/>
            <a:ext cx="4206605" cy="57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12" y="4195639"/>
            <a:ext cx="4519052" cy="14326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660" y="4618585"/>
            <a:ext cx="3391194" cy="5867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28438" y="4273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李括号：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76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李群李代数基础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7145"/>
          </a:xfrm>
        </p:spPr>
        <p:txBody>
          <a:bodyPr/>
          <a:lstStyle/>
          <a:p>
            <a:r>
              <a:rPr lang="zh-CN" altLang="en-US" dirty="0" smtClean="0"/>
              <a:t>同理，对于李代数 </a:t>
            </a:r>
            <a:r>
              <a:rPr lang="en-US" altLang="zh-CN" dirty="0" smtClean="0"/>
              <a:t>se(3)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se(3) </a:t>
            </a:r>
            <a:r>
              <a:rPr lang="zh-CN" altLang="en-US" dirty="0" smtClean="0"/>
              <a:t>由三个平移分量和三个旋转分量组成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旋转与</a:t>
            </a:r>
            <a:r>
              <a:rPr lang="en-US" altLang="zh-CN" dirty="0" smtClean="0"/>
              <a:t>so(3)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平移是普通的向量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但不是</a:t>
            </a:r>
            <a:r>
              <a:rPr lang="en-US" altLang="zh-CN" dirty="0" smtClean="0"/>
              <a:t>SE3</a:t>
            </a:r>
            <a:r>
              <a:rPr lang="zh-CN" altLang="en-US" dirty="0" smtClean="0"/>
              <a:t>上的平移分量！</a:t>
            </a:r>
            <a:endParaRPr lang="en-US" altLang="zh-CN" dirty="0" smtClean="0"/>
          </a:p>
          <a:p>
            <a:r>
              <a:rPr lang="zh-CN" altLang="en-US" dirty="0" smtClean="0"/>
              <a:t>上</a:t>
            </a:r>
            <a:r>
              <a:rPr lang="zh-CN" altLang="en-US" dirty="0" smtClean="0"/>
              <a:t>尖尖</a:t>
            </a:r>
            <a:r>
              <a:rPr lang="en-US" altLang="zh-CN" dirty="0" smtClean="0"/>
              <a:t>^ </a:t>
            </a:r>
            <a:r>
              <a:rPr lang="zh-CN" altLang="en-US" dirty="0" smtClean="0"/>
              <a:t>不再</a:t>
            </a:r>
            <a:r>
              <a:rPr lang="zh-CN" altLang="en-US" dirty="0" smtClean="0"/>
              <a:t>是反对称矩阵，但仍保留记法：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77" y="2389837"/>
            <a:ext cx="7051784" cy="1153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996" y="5277048"/>
            <a:ext cx="3078747" cy="1097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313" y="4648462"/>
            <a:ext cx="2781541" cy="7087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25501" y="42791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李括号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94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李群李代数基础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请读者验证 </a:t>
            </a:r>
            <a:r>
              <a:rPr lang="en-US" altLang="zh-CN" dirty="0" smtClean="0"/>
              <a:t>so(3)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se(3) </a:t>
            </a:r>
            <a:r>
              <a:rPr lang="zh-CN" altLang="en-US" dirty="0" smtClean="0"/>
              <a:t>满足李代数各性质。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不同书籍对</a:t>
            </a:r>
            <a:r>
              <a:rPr lang="en-US" altLang="zh-CN" dirty="0" smtClean="0"/>
              <a:t>se(3)</a:t>
            </a:r>
            <a:r>
              <a:rPr lang="zh-CN" altLang="en-US" dirty="0" smtClean="0"/>
              <a:t>的平移</a:t>
            </a:r>
            <a:r>
              <a:rPr lang="en-US" altLang="zh-CN" dirty="0" smtClean="0"/>
              <a:t>/</a:t>
            </a:r>
            <a:r>
              <a:rPr lang="zh-CN" altLang="en-US" dirty="0" smtClean="0"/>
              <a:t>旋转分量的先后顺序定义不同。这里使用平移在前的方式，也有地方是旋转在前的。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把李代数理解成向量形式或矩阵形式都是可以的。向量形式更加自然一些。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指数映射和对数映射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3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第四讲 李群与李代数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4: Lie Group and Lie Algebra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0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指数映射和对数映射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指数映射反映了从李代数到李群的对应关系：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       是一个矩阵，对于矩阵，如何定义求指数运算？</a:t>
            </a:r>
            <a:r>
              <a:rPr lang="en-US" altLang="zh-CN" dirty="0" smtClean="0"/>
              <a:t>——Taylor</a:t>
            </a:r>
            <a:r>
              <a:rPr lang="zh-CN" altLang="en-US" dirty="0" smtClean="0"/>
              <a:t>展开</a:t>
            </a:r>
            <a:endParaRPr lang="en-US" altLang="zh-CN" dirty="0" smtClean="0"/>
          </a:p>
          <a:p>
            <a:r>
              <a:rPr lang="zh-CN" altLang="en-US" dirty="0" smtClean="0"/>
              <a:t>由于     是向量，定义其角度和模长：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角度乘单位向量：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关于    ，可以验证以下性质：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72339" y="2567326"/>
                <a:ext cx="1517659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39" y="2567326"/>
                <a:ext cx="1517659" cy="369332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41029" y="3033318"/>
                <a:ext cx="517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∧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029" y="3033318"/>
                <a:ext cx="51783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643" y="3573739"/>
            <a:ext cx="2872989" cy="769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08790" y="3520694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90" y="3520694"/>
                <a:ext cx="4044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75487" y="3933986"/>
                <a:ext cx="969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487" y="3933986"/>
                <a:ext cx="96949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93173" y="4343426"/>
                <a:ext cx="376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173" y="4343426"/>
                <a:ext cx="3762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96" y="4756718"/>
            <a:ext cx="2453853" cy="5639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1301" y="5392440"/>
            <a:ext cx="2118544" cy="54868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523893" y="4951315"/>
            <a:ext cx="510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这为化解</a:t>
            </a:r>
            <a:r>
              <a:rPr lang="en-US" altLang="zh-CN" dirty="0" smtClean="0"/>
              <a:t>Taylor</a:t>
            </a:r>
            <a:r>
              <a:rPr lang="zh-CN" altLang="en-US" dirty="0" smtClean="0"/>
              <a:t>展式中的高阶项提供了有效方法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10800000">
            <a:off x="5577566" y="5052109"/>
            <a:ext cx="744727" cy="16774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8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指数映射和对数映射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9076"/>
          </a:xfrm>
        </p:spPr>
        <p:txBody>
          <a:bodyPr/>
          <a:lstStyle/>
          <a:p>
            <a:r>
              <a:rPr lang="en-US" altLang="zh-CN" dirty="0" smtClean="0"/>
              <a:t>Taylor</a:t>
            </a:r>
            <a:r>
              <a:rPr lang="zh-CN" altLang="en-US" dirty="0" smtClean="0"/>
              <a:t>展开：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最后得到一个似曾相识的结果：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54" y="1409830"/>
            <a:ext cx="8352244" cy="375698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723" y="5408982"/>
            <a:ext cx="5090601" cy="5258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9536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指数映射和对数映射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613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罗德里格斯</a:t>
            </a:r>
            <a:r>
              <a:rPr lang="zh-CN" altLang="en-US" dirty="0" smtClean="0"/>
              <a:t>公式：</a:t>
            </a:r>
            <a:endParaRPr lang="en-US" altLang="zh-CN" dirty="0" smtClean="0"/>
          </a:p>
          <a:p>
            <a:r>
              <a:rPr lang="zh-CN" altLang="en-US" dirty="0" smtClean="0"/>
              <a:t>这说明 </a:t>
            </a:r>
            <a:r>
              <a:rPr lang="en-US" altLang="zh-CN" dirty="0" smtClean="0"/>
              <a:t>so(3) </a:t>
            </a:r>
            <a:r>
              <a:rPr lang="zh-CN" altLang="en-US" dirty="0" smtClean="0"/>
              <a:t>的物理意义就是旋转向量</a:t>
            </a:r>
            <a:endParaRPr lang="en-US" altLang="zh-CN" dirty="0" smtClean="0"/>
          </a:p>
          <a:p>
            <a:r>
              <a:rPr lang="zh-CN" altLang="en-US" dirty="0" smtClean="0"/>
              <a:t>反之，给定旋转矩阵时，亦能求李代数：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但实际当中没必要这样求，在旋转向量小节已经介绍了矩阵到向量的转换关系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至此，说明了 </a:t>
            </a:r>
            <a:r>
              <a:rPr lang="en-US" altLang="zh-CN" dirty="0" smtClean="0"/>
              <a:t>SO(3)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so(3) </a:t>
            </a:r>
            <a:r>
              <a:rPr lang="zh-CN" altLang="en-US" dirty="0" smtClean="0"/>
              <a:t>的对应关系。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62" y="2015732"/>
            <a:ext cx="5090601" cy="5258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642" y="3496597"/>
            <a:ext cx="4656223" cy="8916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566" y="4925278"/>
            <a:ext cx="2697714" cy="579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444" y="4963381"/>
            <a:ext cx="1508891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2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指数映射和对数映射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se(3)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SE(3)</a:t>
            </a:r>
            <a:r>
              <a:rPr lang="zh-CN" altLang="en-US" dirty="0" smtClean="0"/>
              <a:t>的指数映射：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17" y="2663295"/>
            <a:ext cx="5334462" cy="22785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107" y="3446248"/>
            <a:ext cx="5037257" cy="8382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09107" y="261739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左上角表示李代数的平移部分到矩阵的平移部分</a:t>
            </a:r>
            <a:endParaRPr lang="en-US" altLang="zh-CN" dirty="0" smtClean="0"/>
          </a:p>
          <a:p>
            <a:r>
              <a:rPr lang="zh-CN" altLang="en-US" dirty="0" smtClean="0"/>
              <a:t>相差一个线性变换，由 </a:t>
            </a:r>
            <a:r>
              <a:rPr lang="en-US" altLang="zh-CN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dirty="0" smtClean="0"/>
              <a:t>给出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55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001" y="487720"/>
            <a:ext cx="8443692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55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李代数</a:t>
            </a:r>
            <a:r>
              <a:rPr lang="zh-CN" altLang="en-US" dirty="0"/>
              <a:t>求导与扰动模型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43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李代数求导与扰动模型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在实际当中，我们经常需要对位姿进行估计</a:t>
            </a:r>
            <a:endParaRPr lang="en-US" altLang="zh-CN" dirty="0" smtClean="0"/>
          </a:p>
          <a:p>
            <a:r>
              <a:rPr lang="zh-CN" altLang="en-US" dirty="0" smtClean="0"/>
              <a:t>但李群元素只有乘法，无从定义导数：</a:t>
            </a:r>
            <a:endParaRPr lang="en-US" altLang="zh-CN" dirty="0" smtClean="0"/>
          </a:p>
          <a:p>
            <a:r>
              <a:rPr lang="zh-CN" altLang="en-US" dirty="0" smtClean="0"/>
              <a:t>直观的想法：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能否利用李代数上的加法，定义李群元素的导数？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使用指数映射和对数映射完成变换关系。</a:t>
            </a:r>
            <a:endParaRPr lang="en-US" altLang="zh-CN" dirty="0" smtClean="0"/>
          </a:p>
          <a:p>
            <a:r>
              <a:rPr lang="zh-CN" altLang="en-US" dirty="0" smtClean="0"/>
              <a:t>基本问题：当在李代数中做加法时，是否等价于在李群上做乘法？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14" y="2436030"/>
            <a:ext cx="2202371" cy="579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482" y="5018670"/>
            <a:ext cx="4229467" cy="6096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rot="1387213">
            <a:off x="8516037" y="4861831"/>
            <a:ext cx="826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0787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李代数求导与扰动模型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7676"/>
          </a:xfrm>
        </p:spPr>
        <p:txBody>
          <a:bodyPr/>
          <a:lstStyle/>
          <a:p>
            <a:r>
              <a:rPr lang="zh-CN" altLang="en-US" dirty="0" smtClean="0"/>
              <a:t>在使用标量的情况下，该式明显成立</a:t>
            </a:r>
            <a:endParaRPr lang="en-US" altLang="zh-CN" dirty="0" smtClean="0"/>
          </a:p>
          <a:p>
            <a:r>
              <a:rPr lang="zh-CN" altLang="en-US" dirty="0" smtClean="0"/>
              <a:t>但这里的     为矩阵！</a:t>
            </a:r>
            <a:endParaRPr lang="en-US" altLang="zh-CN" dirty="0" smtClean="0"/>
          </a:p>
          <a:p>
            <a:r>
              <a:rPr lang="zh-CN" altLang="en-US" dirty="0" smtClean="0"/>
              <a:t>完整形式由 </a:t>
            </a:r>
            <a:r>
              <a:rPr lang="en-US" altLang="zh-CN" dirty="0" smtClean="0"/>
              <a:t>BCH</a:t>
            </a:r>
            <a:r>
              <a:rPr lang="zh-CN" altLang="en-US" dirty="0" smtClean="0"/>
              <a:t>（</a:t>
            </a:r>
            <a:r>
              <a:rPr lang="en-US" altLang="zh-CN" dirty="0"/>
              <a:t>Baker-Campbell-</a:t>
            </a:r>
            <a:r>
              <a:rPr lang="en-US" altLang="zh-CN" dirty="0" err="1"/>
              <a:t>Hausdorff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公式给出：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完整形式非常复杂，见：</a:t>
            </a:r>
            <a:r>
              <a:rPr lang="en-US" altLang="zh-CN" sz="1400" dirty="0">
                <a:hlinkClick r:id="rId2"/>
              </a:rPr>
              <a:t>https://en.wikipedia.org/wiki/Baker-Campbell-Hausdorff\_</a:t>
            </a:r>
            <a:r>
              <a:rPr lang="en-US" altLang="zh-CN" sz="1400" dirty="0" smtClean="0">
                <a:hlinkClick r:id="rId2"/>
              </a:rPr>
              <a:t>formula</a:t>
            </a:r>
            <a:r>
              <a:rPr lang="en-US" altLang="zh-CN" sz="1400" dirty="0" smtClean="0"/>
              <a:t> </a:t>
            </a:r>
          </a:p>
          <a:p>
            <a:pPr lvl="1"/>
            <a:r>
              <a:rPr lang="zh-CN" altLang="en-US" sz="2000" dirty="0" smtClean="0"/>
              <a:t>部分展开式：（方括号为李括号）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82" y="1548927"/>
            <a:ext cx="4229467" cy="609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89436" y="2540950"/>
                <a:ext cx="517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∧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6" y="2540950"/>
                <a:ext cx="51783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634" y="4324023"/>
            <a:ext cx="8367485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33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李代数求导与扰动模型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当其中一个量为小量时，忽略其高阶项，</a:t>
            </a:r>
            <a:r>
              <a:rPr lang="en-US" altLang="zh-CN" dirty="0" smtClean="0"/>
              <a:t>BCH</a:t>
            </a:r>
            <a:r>
              <a:rPr lang="zh-CN" altLang="en-US" dirty="0" smtClean="0"/>
              <a:t>具有线性近似形式：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这里的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42" y="2499319"/>
            <a:ext cx="6408975" cy="944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12" y="3577317"/>
            <a:ext cx="5387807" cy="7011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76" y="4441809"/>
            <a:ext cx="4686706" cy="7544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219" y="5359645"/>
            <a:ext cx="1851820" cy="58679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30862" y="374320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左乘雅可比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530862" y="544365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右乘雅可比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830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李代数求导与扰动模型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直观写法（以左乘为例）：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在李群上左乘小量时，李代数上的加法相差左雅可比的逆</a:t>
            </a:r>
            <a:endParaRPr lang="en-US" altLang="zh-CN" dirty="0" smtClean="0"/>
          </a:p>
          <a:p>
            <a:r>
              <a:rPr lang="zh-CN" altLang="en-US" dirty="0" smtClean="0"/>
              <a:t>反之：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李代数上进行小量加法时，相当于李群上左（右）乘一个带左（右）雅可比的量</a:t>
            </a:r>
            <a:endParaRPr lang="en-US" altLang="zh-CN" dirty="0" smtClean="0"/>
          </a:p>
          <a:p>
            <a:r>
              <a:rPr lang="en-US" altLang="zh-CN" dirty="0" smtClean="0"/>
              <a:t>se(3)</a:t>
            </a:r>
            <a:r>
              <a:rPr lang="zh-CN" altLang="en-US" dirty="0" smtClean="0"/>
              <a:t>上形式更为复杂：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87" y="1684233"/>
            <a:ext cx="5395428" cy="66299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70" y="3413349"/>
            <a:ext cx="7285351" cy="6553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372" y="5171948"/>
            <a:ext cx="4968671" cy="12421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58808" y="5570898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花写雅可比的具体形式参见</a:t>
            </a:r>
            <a:r>
              <a:rPr lang="en-US" altLang="zh-CN" dirty="0"/>
              <a:t>B</a:t>
            </a:r>
            <a:r>
              <a:rPr lang="en-US" altLang="zh-CN" dirty="0" smtClean="0"/>
              <a:t>arfoot2016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09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第四讲 李群与李代数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本讲目标</a:t>
            </a:r>
            <a:endParaRPr lang="en-US" altLang="zh-CN" dirty="0"/>
          </a:p>
          <a:p>
            <a:pPr lvl="1"/>
            <a:r>
              <a:rPr lang="zh-CN" altLang="en-US" dirty="0" smtClean="0"/>
              <a:t>理解</a:t>
            </a:r>
            <a:r>
              <a:rPr lang="zh-CN" altLang="en-US" dirty="0"/>
              <a:t>李群与李代数的概念，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SO(3</a:t>
            </a:r>
            <a:r>
              <a:rPr lang="en-US" altLang="zh-CN" dirty="0"/>
              <a:t>), SE(3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zh-CN" altLang="en-US" dirty="0"/>
              <a:t>对应李代数的表示方式。</a:t>
            </a:r>
          </a:p>
          <a:p>
            <a:pPr lvl="1"/>
            <a:r>
              <a:rPr lang="zh-CN" altLang="en-US" dirty="0" smtClean="0"/>
              <a:t>理解李代数</a:t>
            </a:r>
            <a:r>
              <a:rPr lang="zh-CN" altLang="en-US" dirty="0"/>
              <a:t>上</a:t>
            </a:r>
            <a:r>
              <a:rPr lang="zh-CN" altLang="en-US" dirty="0" smtClean="0"/>
              <a:t>的求导的方式和意义。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Sophus</a:t>
            </a:r>
            <a:r>
              <a:rPr lang="zh-CN" altLang="en-US" dirty="0"/>
              <a:t>对李代数进行运算。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李代数求导与扰动模型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18014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BCH</a:t>
            </a:r>
            <a:r>
              <a:rPr lang="zh-CN" altLang="en-US" dirty="0" smtClean="0"/>
              <a:t>线性近似，可以定义李代数上的导数</a:t>
            </a:r>
            <a:endParaRPr lang="en-US" altLang="zh-CN" dirty="0" smtClean="0"/>
          </a:p>
          <a:p>
            <a:r>
              <a:rPr lang="zh-CN" altLang="en-US" dirty="0" smtClean="0"/>
              <a:t>考虑一个基本问题：旋转后的点关于旋转的导数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没有加法，导数无从定义</a:t>
            </a:r>
            <a:endParaRPr lang="en-US" altLang="zh-CN" dirty="0" smtClean="0"/>
          </a:p>
          <a:p>
            <a:r>
              <a:rPr lang="zh-CN" altLang="en-US" dirty="0" smtClean="0"/>
              <a:t>存在两种解决办法：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 </a:t>
            </a:r>
            <a:r>
              <a:rPr lang="en-US" altLang="zh-CN" dirty="0" smtClean="0"/>
              <a:t>R </a:t>
            </a:r>
            <a:r>
              <a:rPr lang="zh-CN" altLang="en-US" dirty="0" smtClean="0"/>
              <a:t>对应的李代数加上小量，求相对于小量的变化率（导数模型）；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 </a:t>
            </a:r>
            <a:r>
              <a:rPr lang="en-US" altLang="zh-CN" dirty="0" smtClean="0"/>
              <a:t>R </a:t>
            </a:r>
            <a:r>
              <a:rPr lang="zh-CN" altLang="en-US" dirty="0" smtClean="0"/>
              <a:t>左乘或右乘一个小量，求相对于小量的李代数的变化率（扰动模型）。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58" y="3108523"/>
            <a:ext cx="1143099" cy="6325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4508" y="32401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不严谨地记为：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651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李代数求导与扰动模型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导数模型：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</a:t>
            </a:r>
            <a:r>
              <a:rPr lang="zh-CN" altLang="en-US" dirty="0" smtClean="0"/>
              <a:t>定义可推得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结果中含有左乘雅可比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比较复杂，能否避免？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17" y="1965424"/>
            <a:ext cx="6431837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3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李代数求导与扰动模型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3639167" cy="3450613"/>
          </a:xfrm>
        </p:spPr>
        <p:txBody>
          <a:bodyPr/>
          <a:lstStyle/>
          <a:p>
            <a:r>
              <a:rPr lang="zh-CN" altLang="en-US" dirty="0" smtClean="0"/>
              <a:t>扰动模型（左乘）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左乘小量，令其李代数为零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最终结果更为简洁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所以更实用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87" y="2015732"/>
            <a:ext cx="5852667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6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李代数求导与扰动模型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SE(3)</a:t>
            </a:r>
            <a:r>
              <a:rPr lang="zh-CN" altLang="en-US" dirty="0" smtClean="0"/>
              <a:t>上的扰动模型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58" y="1580035"/>
            <a:ext cx="7251365" cy="43220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9638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李代数求导与扰动模型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BCH</a:t>
            </a:r>
            <a:r>
              <a:rPr lang="zh-CN" altLang="en-US" dirty="0" smtClean="0"/>
              <a:t>线性近似，可以推导</a:t>
            </a:r>
            <a:r>
              <a:rPr lang="en-US" altLang="zh-CN" dirty="0" smtClean="0"/>
              <a:t>so(3)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se(3)</a:t>
            </a:r>
            <a:r>
              <a:rPr lang="zh-CN" altLang="en-US" dirty="0" smtClean="0"/>
              <a:t>上的导数和扰动模型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通常情况下，扰动模型形式比较简洁，所以更常用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39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演示：</a:t>
            </a:r>
            <a:r>
              <a:rPr lang="en-US" altLang="zh-CN" dirty="0" smtClean="0"/>
              <a:t>Sophus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4.5* </a:t>
            </a:r>
            <a:r>
              <a:rPr lang="zh-CN" altLang="en-US" dirty="0" smtClean="0"/>
              <a:t>相似变换群与李代数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9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第四讲 李群与李代数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讲回顾</a:t>
            </a:r>
            <a:endParaRPr lang="en-US" altLang="zh-CN" dirty="0"/>
          </a:p>
          <a:p>
            <a:pPr lvl="1"/>
            <a:r>
              <a:rPr lang="zh-CN" altLang="en-US" dirty="0" smtClean="0"/>
              <a:t>三维</a:t>
            </a:r>
            <a:r>
              <a:rPr lang="zh-CN" altLang="en-US" dirty="0"/>
              <a:t>世界中</a:t>
            </a:r>
            <a:r>
              <a:rPr lang="zh-CN" altLang="en-US" dirty="0" smtClean="0"/>
              <a:t>刚体运动的描述：</a:t>
            </a:r>
            <a:r>
              <a:rPr lang="zh-CN" altLang="en-US" dirty="0" smtClean="0">
                <a:solidFill>
                  <a:schemeClr val="accent2"/>
                </a:solidFill>
              </a:rPr>
              <a:t>旋转</a:t>
            </a:r>
            <a:r>
              <a:rPr lang="zh-CN" altLang="en-US" dirty="0">
                <a:solidFill>
                  <a:schemeClr val="accent2"/>
                </a:solidFill>
              </a:rPr>
              <a:t>矩阵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旋转向量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欧拉角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四元数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lvl="1"/>
            <a:r>
              <a:rPr lang="zh-CN" altLang="en-US" dirty="0"/>
              <a:t>除了</a:t>
            </a:r>
            <a:r>
              <a:rPr lang="zh-CN" altLang="en-US" dirty="0">
                <a:solidFill>
                  <a:schemeClr val="accent2"/>
                </a:solidFill>
              </a:rPr>
              <a:t>表示</a:t>
            </a:r>
            <a:r>
              <a:rPr lang="zh-CN" altLang="en-US" dirty="0"/>
              <a:t>之外，我们还要对它们进行</a:t>
            </a:r>
            <a:r>
              <a:rPr lang="zh-CN" altLang="en-US" dirty="0">
                <a:solidFill>
                  <a:schemeClr val="accent2"/>
                </a:solidFill>
              </a:rPr>
              <a:t>估计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优化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旋转矩阵</a:t>
            </a:r>
            <a:r>
              <a:rPr lang="zh-CN" altLang="en-US" dirty="0" smtClean="0"/>
              <a:t>自身带有约束（</a:t>
            </a:r>
            <a:r>
              <a:rPr lang="zh-CN" altLang="en-US" dirty="0">
                <a:solidFill>
                  <a:schemeClr val="accent2"/>
                </a:solidFill>
              </a:rPr>
              <a:t>正交且行列式为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/>
              <a:t>）</a:t>
            </a:r>
            <a:r>
              <a:rPr lang="zh-CN" altLang="en-US" dirty="0" smtClean="0"/>
              <a:t>。作为</a:t>
            </a:r>
            <a:r>
              <a:rPr lang="zh-CN" altLang="en-US" dirty="0"/>
              <a:t>优化变量时，会引入额外的约束，使优化变得困难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李代数上可以变成</a:t>
            </a:r>
            <a:r>
              <a:rPr lang="zh-CN" altLang="en-US" dirty="0" smtClean="0">
                <a:solidFill>
                  <a:schemeClr val="accent2"/>
                </a:solidFill>
              </a:rPr>
              <a:t>无约束</a:t>
            </a:r>
            <a:r>
              <a:rPr lang="zh-CN" altLang="en-US" dirty="0" smtClean="0"/>
              <a:t>优化。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7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 </a:t>
            </a:r>
            <a:r>
              <a:rPr lang="zh-CN" altLang="en-US" dirty="0" smtClean="0"/>
              <a:t>李群</a:t>
            </a:r>
            <a:r>
              <a:rPr lang="zh-CN" altLang="en-US" dirty="0"/>
              <a:t>李代数基础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3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李群李代数基础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三维旋转矩阵构成</a:t>
            </a:r>
            <a:r>
              <a:rPr lang="zh-CN" altLang="en-US" dirty="0" smtClean="0"/>
              <a:t>了特殊正交</a:t>
            </a:r>
            <a:r>
              <a:rPr lang="zh-CN" altLang="en-US" dirty="0" smtClean="0">
                <a:solidFill>
                  <a:schemeClr val="accent2"/>
                </a:solidFill>
              </a:rPr>
              <a:t>群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三维</a:t>
            </a:r>
            <a:r>
              <a:rPr lang="zh-CN" altLang="en-US" dirty="0"/>
              <a:t>变换</a:t>
            </a:r>
            <a:r>
              <a:rPr lang="zh-CN" altLang="en-US" dirty="0" smtClean="0"/>
              <a:t>矩阵</a:t>
            </a:r>
            <a:r>
              <a:rPr lang="zh-CN" altLang="en-US" dirty="0"/>
              <a:t>构成了</a:t>
            </a:r>
            <a:r>
              <a:rPr lang="zh-CN" altLang="en-US" dirty="0" smtClean="0"/>
              <a:t>特殊欧氏</a:t>
            </a:r>
            <a:r>
              <a:rPr lang="zh-CN" altLang="en-US" dirty="0" smtClean="0">
                <a:solidFill>
                  <a:schemeClr val="accent2"/>
                </a:solidFill>
              </a:rPr>
              <a:t>群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18" y="2666097"/>
            <a:ext cx="3901778" cy="5410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05" y="4069322"/>
            <a:ext cx="6050804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3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李群李代数基础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什么是群？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2"/>
                </a:solidFill>
              </a:rPr>
              <a:t>群</a:t>
            </a:r>
            <a:r>
              <a:rPr lang="zh-CN" altLang="en-US" dirty="0"/>
              <a:t>（</a:t>
            </a:r>
            <a:r>
              <a:rPr lang="en-US" altLang="zh-CN" dirty="0"/>
              <a:t>Group</a:t>
            </a:r>
            <a:r>
              <a:rPr lang="zh-CN" altLang="en-US" dirty="0"/>
              <a:t>）</a:t>
            </a:r>
            <a:r>
              <a:rPr lang="zh-CN" altLang="en-US" dirty="0" smtClean="0"/>
              <a:t>是一</a:t>
            </a:r>
            <a:r>
              <a:rPr lang="zh-CN" altLang="en-US" dirty="0"/>
              <a:t>种</a:t>
            </a:r>
            <a:r>
              <a:rPr lang="zh-CN" altLang="en-US" dirty="0" smtClean="0"/>
              <a:t>集合加上一</a:t>
            </a:r>
            <a:r>
              <a:rPr lang="zh-CN" altLang="en-US" dirty="0"/>
              <a:t>种</a:t>
            </a:r>
            <a:r>
              <a:rPr lang="zh-CN" altLang="en-US" dirty="0" smtClean="0"/>
              <a:t>运算的</a:t>
            </a:r>
            <a:r>
              <a:rPr lang="zh-CN" altLang="en-US" dirty="0"/>
              <a:t>代数结构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记集合为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，运算为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，那么当运算满足以下性质时，称 </a:t>
            </a:r>
            <a:r>
              <a:rPr lang="en-US" altLang="zh-CN" dirty="0" smtClean="0"/>
              <a:t>(A,</a:t>
            </a:r>
            <a:r>
              <a:rPr lang="zh-CN" altLang="en-US" dirty="0"/>
              <a:t> </a:t>
            </a:r>
            <a:r>
              <a:rPr lang="en-US" altLang="zh-CN" dirty="0"/>
              <a:t>· </a:t>
            </a:r>
            <a:r>
              <a:rPr lang="en-US" altLang="zh-CN" dirty="0" smtClean="0"/>
              <a:t>)</a:t>
            </a:r>
            <a:r>
              <a:rPr lang="zh-CN" altLang="en-US" dirty="0" smtClean="0"/>
              <a:t>成群：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49" y="3534999"/>
            <a:ext cx="6416596" cy="21795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06608" y="43961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封结幺</a:t>
            </a:r>
            <a:r>
              <a:rPr lang="zh-CN" altLang="en-US" dirty="0" smtClean="0"/>
              <a:t>逆</a:t>
            </a:r>
            <a:endParaRPr lang="en-US" altLang="zh-CN" dirty="0"/>
          </a:p>
          <a:p>
            <a:pPr algn="ctr"/>
            <a:r>
              <a:rPr lang="zh-CN" altLang="en-US" dirty="0" smtClean="0"/>
              <a:t>“凤姐咬你”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6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李群李代数基础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旋转</a:t>
            </a:r>
            <a:r>
              <a:rPr lang="zh-CN" altLang="en-US" dirty="0"/>
              <a:t>矩阵集合和矩阵乘法构成</a:t>
            </a:r>
            <a:r>
              <a:rPr lang="zh-CN" altLang="en-US" dirty="0" smtClean="0"/>
              <a:t>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</a:t>
            </a:r>
            <a:r>
              <a:rPr lang="zh-CN" altLang="en-US" dirty="0"/>
              <a:t>变换矩阵和矩阵乘法也构成</a:t>
            </a:r>
            <a:r>
              <a:rPr lang="zh-CN" altLang="en-US" dirty="0" smtClean="0"/>
              <a:t>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因此称</a:t>
            </a:r>
            <a:r>
              <a:rPr lang="zh-CN" altLang="en-US" dirty="0"/>
              <a:t>它们为</a:t>
            </a:r>
            <a:r>
              <a:rPr lang="zh-CN" altLang="en-US" dirty="0">
                <a:solidFill>
                  <a:schemeClr val="accent2"/>
                </a:solidFill>
              </a:rPr>
              <a:t>旋转矩阵群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变换矩阵</a:t>
            </a:r>
            <a:r>
              <a:rPr lang="zh-CN" altLang="en-US" dirty="0" smtClean="0">
                <a:solidFill>
                  <a:schemeClr val="accent2"/>
                </a:solidFill>
              </a:rPr>
              <a:t>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其他常见的群：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84" y="4320183"/>
            <a:ext cx="10577477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5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李群李代数基础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群</a:t>
            </a:r>
            <a:r>
              <a:rPr lang="zh-CN" altLang="en-US" dirty="0"/>
              <a:t>结构保证了在群上的运算具有良好的</a:t>
            </a:r>
            <a:r>
              <a:rPr lang="zh-CN" altLang="en-US" dirty="0" smtClean="0"/>
              <a:t>性质。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2"/>
                </a:solidFill>
              </a:rPr>
              <a:t>群论</a:t>
            </a:r>
            <a:r>
              <a:rPr lang="zh-CN" altLang="en-US" dirty="0" smtClean="0"/>
              <a:t>是</a:t>
            </a:r>
            <a:r>
              <a:rPr lang="zh-CN" altLang="en-US" dirty="0"/>
              <a:t>研究群的各种结构和性质的</a:t>
            </a:r>
            <a:r>
              <a:rPr lang="zh-CN" altLang="en-US" dirty="0" smtClean="0"/>
              <a:t>理论，具体介绍见各抽象代数或近世代数教材。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2"/>
                </a:solidFill>
              </a:rPr>
              <a:t>李群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Lie Group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/>
              <a:t>具有</a:t>
            </a:r>
            <a:r>
              <a:rPr lang="zh-CN" altLang="en-US" dirty="0">
                <a:solidFill>
                  <a:schemeClr val="accent2"/>
                </a:solidFill>
              </a:rPr>
              <a:t>连续</a:t>
            </a:r>
            <a:r>
              <a:rPr lang="zh-CN" altLang="en-US" dirty="0"/>
              <a:t>（光滑）性质的</a:t>
            </a:r>
            <a:r>
              <a:rPr lang="zh-CN" altLang="en-US" dirty="0" smtClean="0"/>
              <a:t>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既是群也是流形。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直观上看，一</a:t>
            </a:r>
            <a:r>
              <a:rPr lang="zh-CN" altLang="en-US" dirty="0"/>
              <a:t>个刚体能够连续地在空间中运动</a:t>
            </a:r>
            <a:r>
              <a:rPr lang="zh-CN" altLang="en-US" dirty="0" smtClean="0"/>
              <a:t>，故</a:t>
            </a:r>
            <a:r>
              <a:rPr lang="en-US" altLang="zh-CN" dirty="0" smtClean="0"/>
              <a:t>SO(3)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SE(3)</a:t>
            </a:r>
            <a:r>
              <a:rPr lang="zh-CN" altLang="en-US" dirty="0" smtClean="0"/>
              <a:t>都是李群。</a:t>
            </a:r>
            <a:endParaRPr lang="en-US" altLang="zh-CN" dirty="0" smtClean="0"/>
          </a:p>
          <a:p>
            <a:pPr lvl="1"/>
            <a:r>
              <a:rPr lang="zh-CN" altLang="en-US" dirty="0"/>
              <a:t>但是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SO(3)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SE(3)</a:t>
            </a:r>
            <a:r>
              <a:rPr lang="zh-CN" altLang="en-US" dirty="0" smtClean="0"/>
              <a:t>只有定义良好的乘法，没有加法，所以难以进行取极限、求导等操作。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766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自定义 1">
      <a:dk1>
        <a:sysClr val="windowText" lastClr="000000"/>
      </a:dk1>
      <a:lt1>
        <a:sysClr val="window" lastClr="FFFFFF"/>
      </a:lt1>
      <a:dk2>
        <a:srgbClr val="454545"/>
      </a:dk2>
      <a:lt2>
        <a:srgbClr val="F2F2F2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898</TotalTime>
  <Words>1518</Words>
  <Application>Microsoft Office PowerPoint</Application>
  <PresentationFormat>宽屏</PresentationFormat>
  <Paragraphs>243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宋体</vt:lpstr>
      <vt:lpstr>幼圆</vt:lpstr>
      <vt:lpstr>Arial</vt:lpstr>
      <vt:lpstr>Bodoni MT</vt:lpstr>
      <vt:lpstr>Cambria Math</vt:lpstr>
      <vt:lpstr>Century Gothic</vt:lpstr>
      <vt:lpstr>Palatino Linotype</vt:lpstr>
      <vt:lpstr>Times New Roman</vt:lpstr>
      <vt:lpstr>Gallery</vt:lpstr>
      <vt:lpstr>视觉SLAM十四讲 从理论到实践</vt:lpstr>
      <vt:lpstr>第四讲 李群与李代数</vt:lpstr>
      <vt:lpstr>第四讲 李群与李代数</vt:lpstr>
      <vt:lpstr>第四讲 李群与李代数</vt:lpstr>
      <vt:lpstr>4.1 李群李代数基础</vt:lpstr>
      <vt:lpstr>4.1 李群李代数基础</vt:lpstr>
      <vt:lpstr>4.1 李群李代数基础</vt:lpstr>
      <vt:lpstr>4.1 李群李代数基础</vt:lpstr>
      <vt:lpstr>4.1 李群李代数基础</vt:lpstr>
      <vt:lpstr>4.1 李群李代数基础</vt:lpstr>
      <vt:lpstr>4.1 李群李代数基础</vt:lpstr>
      <vt:lpstr>4.1 李群李代数基础</vt:lpstr>
      <vt:lpstr>4.1 李群李代数基础</vt:lpstr>
      <vt:lpstr>4.1 李群李代数基础</vt:lpstr>
      <vt:lpstr>4.1 李群李代数基础</vt:lpstr>
      <vt:lpstr>4.1 李群李代数基础</vt:lpstr>
      <vt:lpstr>4.1 李群李代数基础</vt:lpstr>
      <vt:lpstr>4.1 李群李代数基础</vt:lpstr>
      <vt:lpstr>4.2 指数映射和对数映射</vt:lpstr>
      <vt:lpstr>4.2 指数映射和对数映射</vt:lpstr>
      <vt:lpstr>4.2 指数映射和对数映射</vt:lpstr>
      <vt:lpstr>4.2 指数映射和对数映射</vt:lpstr>
      <vt:lpstr>4.2 指数映射和对数映射</vt:lpstr>
      <vt:lpstr>PowerPoint 演示文稿</vt:lpstr>
      <vt:lpstr>4.3 李代数求导与扰动模型</vt:lpstr>
      <vt:lpstr>4.3 李代数求导与扰动模型</vt:lpstr>
      <vt:lpstr>4.3 李代数求导与扰动模型</vt:lpstr>
      <vt:lpstr>4.3 李代数求导与扰动模型</vt:lpstr>
      <vt:lpstr>4.3 李代数求导与扰动模型</vt:lpstr>
      <vt:lpstr>4.3 李代数求导与扰动模型</vt:lpstr>
      <vt:lpstr>4.3 李代数求导与扰动模型</vt:lpstr>
      <vt:lpstr>4.3 李代数求导与扰动模型</vt:lpstr>
      <vt:lpstr>4.3 李代数求导与扰动模型</vt:lpstr>
      <vt:lpstr>4.3 李代数求导与扰动模型</vt:lpstr>
      <vt:lpstr>4.4 演示：Sophus库</vt:lpstr>
      <vt:lpstr>4.5* 相似变换群与李代数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视觉SLAM十四讲 从理论到实践</dc:title>
  <dc:creator>高翔</dc:creator>
  <cp:lastModifiedBy>高翔</cp:lastModifiedBy>
  <cp:revision>110</cp:revision>
  <dcterms:created xsi:type="dcterms:W3CDTF">2016-11-26T03:38:11Z</dcterms:created>
  <dcterms:modified xsi:type="dcterms:W3CDTF">2016-12-24T06:06:31Z</dcterms:modified>
</cp:coreProperties>
</file>