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8" r:id="rId4"/>
    <p:sldId id="290" r:id="rId5"/>
    <p:sldId id="292" r:id="rId6"/>
    <p:sldId id="291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6" r:id="rId20"/>
    <p:sldId id="307" r:id="rId21"/>
    <p:sldId id="30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D4D36-E3DA-4D1E-A0E4-8FFB6B632F1C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0441-0BE6-40CA-8DC8-21902BA8B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4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3AE1-8970-478F-9D28-4A62BAB5FB27}" type="datetime1">
              <a:rPr lang="en-US" altLang="zh-CN" smtClean="0"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4464-3A8A-49EE-BDF5-81A48F4B7D50}" type="datetime1">
              <a:rPr lang="en-US" altLang="zh-CN" smtClean="0"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8992-BB0E-493C-A0D4-DD2AC99B6936}" type="datetime1">
              <a:rPr lang="en-US" altLang="zh-CN" smtClean="0"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7DE9-5CAA-46D2-812F-E05BE1337BCF}" type="datetime1">
              <a:rPr lang="en-US" altLang="zh-CN" smtClean="0"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D1E-741C-47A1-9BD0-9FEBDB37B8C1}" type="datetime1">
              <a:rPr lang="en-US" altLang="zh-CN" smtClean="0"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CB59-E09A-4E01-A2B8-17FC953852EF}" type="datetime1">
              <a:rPr lang="en-US" altLang="zh-CN" smtClean="0"/>
              <a:t>12/31/2016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D89B-6798-433B-817F-AAD93E7D4D7F}" type="datetime1">
              <a:rPr lang="en-US" altLang="zh-CN" smtClean="0"/>
              <a:t>12/31/2016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218-A332-4298-87C2-933666B1B5C2}" type="datetime1">
              <a:rPr lang="en-US" altLang="zh-CN" smtClean="0"/>
              <a:t>12/31/2016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62A5-9AA0-4E1A-AE39-2D95318081A3}" type="datetime1">
              <a:rPr lang="en-US" altLang="zh-CN" smtClean="0"/>
              <a:t>12/31/2016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805E-678F-48A7-8B58-69AF7EB82345}" type="datetime1">
              <a:rPr lang="en-US" altLang="zh-CN" smtClean="0"/>
              <a:t>12/31/2016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40F57C-30AE-4EB1-8B93-53EC1289555E}" type="datetime1">
              <a:rPr lang="en-US" altLang="zh-CN" smtClean="0"/>
              <a:t>12/31/2016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00E3-656A-4625-9A18-AF7BEA34EA36}" type="datetime1">
              <a:rPr lang="en-US" altLang="zh-CN" smtClean="0"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视觉</a:t>
            </a:r>
            <a:r>
              <a:rPr lang="en-US" altLang="zh-CN" dirty="0"/>
              <a:t>SLAM</a:t>
            </a:r>
            <a:r>
              <a:rPr lang="zh-CN" altLang="en-US" dirty="0"/>
              <a:t>十四讲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000" dirty="0"/>
              <a:t>从理论到实践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高翔 清华大学 </a:t>
            </a:r>
            <a:r>
              <a:rPr lang="en-US" altLang="zh-CN" dirty="0"/>
              <a:t>2016</a:t>
            </a:r>
            <a:r>
              <a:rPr lang="zh-CN" altLang="en-US" dirty="0"/>
              <a:t>年冬</a:t>
            </a:r>
          </a:p>
        </p:txBody>
      </p:sp>
    </p:spTree>
    <p:extLst>
      <p:ext uri="{BB962C8B-B14F-4D97-AF65-F5344CB8AC3E}">
        <p14:creationId xmlns:p14="http://schemas.microsoft.com/office/powerpoint/2010/main" val="302415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相机模型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192" y="2735478"/>
            <a:ext cx="8333333" cy="3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49" y="1957543"/>
            <a:ext cx="4219048" cy="13714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969549" y="3432761"/>
            <a:ext cx="320472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改变</a:t>
            </a:r>
            <a:r>
              <a:rPr lang="en-US" altLang="zh-CN" dirty="0" smtClean="0"/>
              <a:t>Z</a:t>
            </a:r>
            <a:r>
              <a:rPr lang="zh-CN" altLang="en-US" dirty="0" smtClean="0"/>
              <a:t>时，投影点仍是同一个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44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相机模型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除内参外，相机坐标系与世界坐标系还相差一个变换：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这里 </a:t>
            </a:r>
            <a:r>
              <a:rPr lang="en-US" altLang="zh-CN" dirty="0" smtClean="0"/>
              <a:t>R, t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T </a:t>
            </a:r>
            <a:r>
              <a:rPr lang="zh-CN" altLang="en-US" dirty="0" smtClean="0"/>
              <a:t>称为</a:t>
            </a:r>
            <a:r>
              <a:rPr lang="zh-CN" altLang="en-US" dirty="0" smtClean="0">
                <a:solidFill>
                  <a:schemeClr val="accent2"/>
                </a:solidFill>
              </a:rPr>
              <a:t>外参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/>
            <a:r>
              <a:rPr lang="zh-CN" altLang="en-US" dirty="0" smtClean="0"/>
              <a:t>注：右侧式子隐含了一次非齐次到齐次的变换（见书）</a:t>
            </a:r>
            <a:endParaRPr lang="en-US" altLang="zh-CN" dirty="0" smtClean="0"/>
          </a:p>
          <a:p>
            <a:r>
              <a:rPr lang="zh-CN" altLang="en-US" dirty="0" smtClean="0"/>
              <a:t>外参是</a:t>
            </a:r>
            <a:r>
              <a:rPr lang="en-US" altLang="zh-CN" dirty="0" smtClean="0"/>
              <a:t>SLAM</a:t>
            </a:r>
            <a:r>
              <a:rPr lang="zh-CN" altLang="en-US" smtClean="0"/>
              <a:t>估计的目标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549" y="2535467"/>
            <a:ext cx="4761905" cy="13714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8977744" y="2898015"/>
            <a:ext cx="240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先把</a:t>
            </a:r>
            <a:r>
              <a:rPr lang="en-US" altLang="zh-CN" dirty="0" smtClean="0"/>
              <a:t>P</a:t>
            </a:r>
            <a:r>
              <a:rPr lang="zh-CN" altLang="en-US" dirty="0" smtClean="0"/>
              <a:t>从世界坐标变到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相机坐标系下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33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相机模型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世界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相机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归一化平面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像素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337" y="2863631"/>
            <a:ext cx="8333333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2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相机模型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畸变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针孔前的镜头会引入畸变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2050" name="Picture 2" descr="http://img01.hc360.com/security/201510/2015101916183366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79" y="2932747"/>
            <a:ext cx="47625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017520" y="57274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广角镜头畸变</a:t>
            </a:r>
            <a:endParaRPr lang="zh-CN" altLang="en-US" dirty="0"/>
          </a:p>
        </p:txBody>
      </p:sp>
      <p:pic>
        <p:nvPicPr>
          <p:cNvPr id="2052" name="Picture 4" descr="http://image60.360doc.com/DownloadImg/2013/04/2211/31813107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637" y="2466022"/>
            <a:ext cx="47625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8769927" y="57274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鱼眼镜头畸变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557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相机模型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主要的畸变类型：径向畸变和切向畸变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93" y="2695641"/>
            <a:ext cx="6495238" cy="24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708" y="2519284"/>
            <a:ext cx="4385970" cy="26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48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相机模型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1999107"/>
            <a:ext cx="9603275" cy="3450613"/>
          </a:xfrm>
        </p:spPr>
        <p:txBody>
          <a:bodyPr/>
          <a:lstStyle/>
          <a:p>
            <a:r>
              <a:rPr lang="zh-CN" altLang="en-US" dirty="0" smtClean="0"/>
              <a:t>数学模型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畸变可以用归一化坐标的变换来描述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08" y="3096383"/>
            <a:ext cx="4133333" cy="104761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60567" y="435586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径向畸变：多项式描述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658" y="3096383"/>
            <a:ext cx="3838095" cy="9809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92210" y="435516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切向畸变：多项式描述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557" y="5002327"/>
            <a:ext cx="6780952" cy="104761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07704" y="5133082"/>
            <a:ext cx="3286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放在一起：</a:t>
            </a:r>
            <a:endParaRPr lang="en-US" altLang="zh-CN" dirty="0" smtClean="0"/>
          </a:p>
          <a:p>
            <a:r>
              <a:rPr lang="zh-CN" altLang="en-US" dirty="0" smtClean="0"/>
              <a:t>实际当中可灵活保留各项系数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58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相机模型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57" y="2561583"/>
            <a:ext cx="8780952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45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相机模型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6808" y="2015732"/>
            <a:ext cx="3931603" cy="3450613"/>
          </a:xfrm>
        </p:spPr>
        <p:txBody>
          <a:bodyPr/>
          <a:lstStyle/>
          <a:p>
            <a:r>
              <a:rPr lang="zh-CN" altLang="en-US" dirty="0" smtClean="0"/>
              <a:t>双目模型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左右相机中心距离称为基线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左右像素的几何关系：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整理得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412" y="1408520"/>
            <a:ext cx="7424471" cy="2889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373" y="3292372"/>
            <a:ext cx="2695238" cy="78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373" y="4933085"/>
            <a:ext cx="2609524" cy="69523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29942" y="4630189"/>
            <a:ext cx="6558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 smtClean="0"/>
              <a:t>称为视差（</a:t>
            </a:r>
            <a:r>
              <a:rPr lang="en-US" altLang="zh-CN" dirty="0" smtClean="0"/>
              <a:t>disparity</a:t>
            </a:r>
            <a:r>
              <a:rPr lang="zh-CN" altLang="en-US" dirty="0" smtClean="0"/>
              <a:t>），描述同一个点在左右目上成像的距离</a:t>
            </a:r>
            <a:endParaRPr lang="en-US" altLang="zh-CN" dirty="0" smtClean="0"/>
          </a:p>
          <a:p>
            <a:r>
              <a:rPr lang="en-US" altLang="zh-CN" dirty="0"/>
              <a:t>d</a:t>
            </a:r>
            <a:r>
              <a:rPr lang="zh-CN" altLang="en-US" dirty="0" smtClean="0"/>
              <a:t>最小为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个像素，因此双目能测量的</a:t>
            </a:r>
            <a:r>
              <a:rPr lang="en-US" altLang="zh-CN" dirty="0" smtClean="0"/>
              <a:t>z</a:t>
            </a:r>
            <a:r>
              <a:rPr lang="zh-CN" altLang="en-US" dirty="0" smtClean="0"/>
              <a:t>有最大值：</a:t>
            </a:r>
            <a:r>
              <a:rPr lang="en-US" altLang="zh-CN" dirty="0" smtClean="0"/>
              <a:t>fb</a:t>
            </a:r>
          </a:p>
          <a:p>
            <a:r>
              <a:rPr lang="zh-CN" altLang="en-US" dirty="0" smtClean="0"/>
              <a:t>虽然距离公式简单，但</a:t>
            </a:r>
            <a:r>
              <a:rPr lang="en-US" altLang="zh-CN" dirty="0" smtClean="0"/>
              <a:t>d</a:t>
            </a:r>
            <a:r>
              <a:rPr lang="zh-CN" altLang="en-US" dirty="0" smtClean="0"/>
              <a:t>不容易计算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870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相机模型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0510" y="2024045"/>
            <a:ext cx="9603275" cy="3450613"/>
          </a:xfrm>
        </p:spPr>
        <p:txBody>
          <a:bodyPr/>
          <a:lstStyle/>
          <a:p>
            <a:r>
              <a:rPr lang="en-US" altLang="zh-CN" dirty="0" smtClean="0"/>
              <a:t>RGB-D</a:t>
            </a:r>
            <a:r>
              <a:rPr lang="zh-CN" altLang="en-US" dirty="0" smtClean="0"/>
              <a:t>相机：物理手段测量深度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ToF</a:t>
            </a:r>
            <a:r>
              <a:rPr lang="zh-CN" altLang="en-US" dirty="0" smtClean="0"/>
              <a:t>或结构光两种主要原理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通常能得到与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图对应的深度图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531" y="1123729"/>
            <a:ext cx="6075294" cy="49549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283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图像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相机成像后，生成了图像</a:t>
            </a:r>
            <a:endParaRPr lang="en-US" altLang="zh-CN" dirty="0" smtClean="0"/>
          </a:p>
          <a:p>
            <a:r>
              <a:rPr lang="zh-CN" altLang="en-US" dirty="0" smtClean="0"/>
              <a:t>图像在计算机中以矩阵形式存储（二维数组）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需要对感光度量化成数值，例如</a:t>
            </a:r>
            <a:r>
              <a:rPr lang="en-US" altLang="zh-CN" dirty="0" smtClean="0"/>
              <a:t>0~255</a:t>
            </a:r>
            <a:r>
              <a:rPr lang="zh-CN" altLang="en-US" dirty="0" smtClean="0"/>
              <a:t>之间的整数（彩色图像还有通道）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293" y="3446431"/>
            <a:ext cx="7771428" cy="31904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335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第五讲 相机与图像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</a:t>
            </a:r>
            <a:r>
              <a:rPr lang="en-US" altLang="zh-CN" dirty="0" smtClean="0"/>
              <a:t>5</a:t>
            </a:r>
            <a:r>
              <a:rPr lang="en-US" altLang="zh-CN" dirty="0" smtClean="0"/>
              <a:t>: Cameras and Images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02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实践：基本图像处理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96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 smtClean="0"/>
              <a:t>实践：点云拼接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8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第五讲 相机与图像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本讲目标</a:t>
            </a:r>
            <a:endParaRPr lang="en-US" altLang="zh-CN" dirty="0"/>
          </a:p>
          <a:p>
            <a:pPr lvl="1"/>
            <a:r>
              <a:rPr lang="zh-CN" altLang="en-US" dirty="0"/>
              <a:t>理解理解针孔相机的模型、内参与径向畸变参数。</a:t>
            </a:r>
          </a:p>
          <a:p>
            <a:pPr lvl="1"/>
            <a:r>
              <a:rPr lang="zh-CN" altLang="en-US" dirty="0" smtClean="0"/>
              <a:t>理解</a:t>
            </a:r>
            <a:r>
              <a:rPr lang="zh-CN" altLang="en-US" dirty="0"/>
              <a:t>一个空间点是如何投影到相机成像平面的。</a:t>
            </a:r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OpenCV</a:t>
            </a:r>
            <a:r>
              <a:rPr lang="zh-CN" altLang="en-US" dirty="0"/>
              <a:t>的图像存储与表达方式。</a:t>
            </a:r>
          </a:p>
          <a:p>
            <a:pPr lvl="1"/>
            <a:r>
              <a:rPr lang="zh-CN" altLang="en-US" dirty="0" smtClean="0"/>
              <a:t>学会</a:t>
            </a:r>
            <a:r>
              <a:rPr lang="zh-CN" altLang="en-US" dirty="0"/>
              <a:t>基本的摄像头标定方法。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第五讲 相机与图像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讲回顾</a:t>
            </a:r>
            <a:endParaRPr lang="en-US" altLang="zh-CN" dirty="0"/>
          </a:p>
          <a:p>
            <a:pPr lvl="1"/>
            <a:r>
              <a:rPr lang="zh-CN" altLang="en-US" dirty="0" smtClean="0"/>
              <a:t>三维</a:t>
            </a:r>
            <a:r>
              <a:rPr lang="zh-CN" altLang="en-US" dirty="0"/>
              <a:t>世界中</a:t>
            </a:r>
            <a:r>
              <a:rPr lang="zh-CN" altLang="en-US" dirty="0" smtClean="0"/>
              <a:t>刚体运动的描述：</a:t>
            </a:r>
            <a:r>
              <a:rPr lang="zh-CN" altLang="en-US" dirty="0" smtClean="0">
                <a:solidFill>
                  <a:schemeClr val="accent2"/>
                </a:solidFill>
              </a:rPr>
              <a:t>旋转</a:t>
            </a:r>
            <a:r>
              <a:rPr lang="zh-CN" altLang="en-US" dirty="0">
                <a:solidFill>
                  <a:schemeClr val="accent2"/>
                </a:solidFill>
              </a:rPr>
              <a:t>矩阵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2"/>
                </a:solidFill>
              </a:rPr>
              <a:t>旋转向量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2"/>
                </a:solidFill>
              </a:rPr>
              <a:t>欧拉角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2"/>
                </a:solidFill>
              </a:rPr>
              <a:t>四元数</a:t>
            </a:r>
            <a:r>
              <a:rPr lang="zh-CN" altLang="en-US" dirty="0" smtClean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以及优化：</a:t>
            </a:r>
            <a:r>
              <a:rPr lang="zh-CN" altLang="en-US" dirty="0" smtClean="0">
                <a:solidFill>
                  <a:schemeClr val="accent2"/>
                </a:solidFill>
              </a:rPr>
              <a:t>李群与李代数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69" y="3361583"/>
            <a:ext cx="5809524" cy="21047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61103" y="3952299"/>
            <a:ext cx="3996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我们清楚了运动方程与观测方程中的</a:t>
            </a:r>
            <a:r>
              <a:rPr lang="en-US" altLang="zh-CN" dirty="0" smtClean="0"/>
              <a:t>x</a:t>
            </a:r>
          </a:p>
          <a:p>
            <a:endParaRPr lang="en-US" altLang="zh-CN" dirty="0"/>
          </a:p>
          <a:p>
            <a:r>
              <a:rPr lang="zh-CN" altLang="en-US" dirty="0" smtClean="0"/>
              <a:t>观测方程由相机</a:t>
            </a:r>
            <a:r>
              <a:rPr lang="zh-CN" altLang="en-US" dirty="0" smtClean="0">
                <a:solidFill>
                  <a:schemeClr val="accent2"/>
                </a:solidFill>
              </a:rPr>
              <a:t>观测模型</a:t>
            </a:r>
            <a:r>
              <a:rPr lang="zh-CN" altLang="en-US" dirty="0" smtClean="0"/>
              <a:t>组成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197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相机模型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0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相机模型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5569" y="2007419"/>
            <a:ext cx="5332351" cy="3450613"/>
          </a:xfrm>
        </p:spPr>
        <p:txBody>
          <a:bodyPr/>
          <a:lstStyle/>
          <a:p>
            <a:r>
              <a:rPr lang="zh-CN" altLang="en-US" dirty="0" smtClean="0"/>
              <a:t>我们在现实生活中看到过大量的照片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照片记录了真实世界在成像平面上的</a:t>
            </a:r>
            <a:r>
              <a:rPr lang="zh-CN" altLang="en-US" dirty="0" smtClean="0">
                <a:solidFill>
                  <a:schemeClr val="accent2"/>
                </a:solidFill>
              </a:rPr>
              <a:t>投影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/>
            <a:r>
              <a:rPr lang="zh-CN" altLang="en-US" dirty="0" smtClean="0"/>
              <a:t>这个过程丢弃了“</a:t>
            </a:r>
            <a:r>
              <a:rPr lang="zh-CN" altLang="en-US" dirty="0" smtClean="0">
                <a:solidFill>
                  <a:schemeClr val="accent2"/>
                </a:solidFill>
              </a:rPr>
              <a:t>距离</a:t>
            </a:r>
            <a:r>
              <a:rPr lang="zh-CN" altLang="en-US" dirty="0" smtClean="0"/>
              <a:t>”维度上的信息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普通相机可以用</a:t>
            </a:r>
            <a:r>
              <a:rPr lang="zh-CN" altLang="en-US" dirty="0" smtClean="0">
                <a:solidFill>
                  <a:schemeClr val="accent2"/>
                </a:solidFill>
              </a:rPr>
              <a:t>针孔</a:t>
            </a:r>
            <a:r>
              <a:rPr lang="zh-CN" altLang="en-US" dirty="0" smtClean="0"/>
              <a:t>模型很好地近似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01" y="2065721"/>
            <a:ext cx="5333425" cy="356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3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相机模型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小孔成像模型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31117"/>
            <a:ext cx="2066667" cy="8476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5159" y="287026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原始形式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162" y="3796350"/>
            <a:ext cx="1657143" cy="6761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5159" y="39497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翻转到前面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972" y="4936887"/>
            <a:ext cx="1133333" cy="8095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25159" y="51380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整理之：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941" y="1396383"/>
            <a:ext cx="8038095" cy="44476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6260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相机模型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306" y="1974169"/>
            <a:ext cx="3253425" cy="3450613"/>
          </a:xfrm>
        </p:spPr>
        <p:txBody>
          <a:bodyPr/>
          <a:lstStyle/>
          <a:p>
            <a:r>
              <a:rPr lang="zh-CN" altLang="en-US" dirty="0" smtClean="0"/>
              <a:t>成像平面到像素坐标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941" y="1396383"/>
            <a:ext cx="8038095" cy="44476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590" y="2525372"/>
            <a:ext cx="1847619" cy="10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57" y="3754235"/>
            <a:ext cx="1133333" cy="80952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8350" y="39743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代入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579" y="4735209"/>
            <a:ext cx="1952381" cy="10285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62403" y="50152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022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相机模型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151" y="2054563"/>
            <a:ext cx="1952381" cy="10285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91079" y="346640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矩阵形式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91079" y="247541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展开形式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151" y="3259005"/>
            <a:ext cx="4476190" cy="162857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70117" y="52512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左侧是齐次坐标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317672" y="52512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右侧是非齐次坐标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28478" y="52512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中间矩阵称为</a:t>
            </a:r>
            <a:r>
              <a:rPr lang="zh-CN" altLang="en-US" dirty="0" smtClean="0">
                <a:solidFill>
                  <a:schemeClr val="accent2"/>
                </a:solidFill>
              </a:rPr>
              <a:t>内参数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00400" y="569362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内参通常在相机生产之后就已固定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894" y="3387575"/>
            <a:ext cx="4219048" cy="137142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407420" y="29976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传统习惯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5708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自定义 1">
      <a:dk1>
        <a:sysClr val="windowText" lastClr="000000"/>
      </a:dk1>
      <a:lt1>
        <a:sysClr val="window" lastClr="FFFFFF"/>
      </a:lt1>
      <a:dk2>
        <a:srgbClr val="454545"/>
      </a:dk2>
      <a:lt2>
        <a:srgbClr val="F2F2F2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957</TotalTime>
  <Words>533</Words>
  <Application>Microsoft Office PowerPoint</Application>
  <PresentationFormat>宽屏</PresentationFormat>
  <Paragraphs>111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宋体</vt:lpstr>
      <vt:lpstr>幼圆</vt:lpstr>
      <vt:lpstr>Arial</vt:lpstr>
      <vt:lpstr>Century Gothic</vt:lpstr>
      <vt:lpstr>Palatino Linotype</vt:lpstr>
      <vt:lpstr>Gallery</vt:lpstr>
      <vt:lpstr>视觉SLAM十四讲 从理论到实践</vt:lpstr>
      <vt:lpstr>第五讲 相机与图像</vt:lpstr>
      <vt:lpstr>第五讲 相机与图像</vt:lpstr>
      <vt:lpstr>第五讲 相机与图像</vt:lpstr>
      <vt:lpstr>5.1 相机模型</vt:lpstr>
      <vt:lpstr>5.1 相机模型</vt:lpstr>
      <vt:lpstr>5.1 相机模型</vt:lpstr>
      <vt:lpstr>5.1 相机模型</vt:lpstr>
      <vt:lpstr>5.1 相机模型</vt:lpstr>
      <vt:lpstr>5.1 相机模型</vt:lpstr>
      <vt:lpstr>5.1 相机模型</vt:lpstr>
      <vt:lpstr>5.1 相机模型</vt:lpstr>
      <vt:lpstr>5.1 相机模型</vt:lpstr>
      <vt:lpstr>5.1 相机模型</vt:lpstr>
      <vt:lpstr>5.1 相机模型</vt:lpstr>
      <vt:lpstr>5.1 相机模型</vt:lpstr>
      <vt:lpstr>5.1 相机模型</vt:lpstr>
      <vt:lpstr>5.1 相机模型</vt:lpstr>
      <vt:lpstr>5.2 图像</vt:lpstr>
      <vt:lpstr>5.3 实践：基本图像处理</vt:lpstr>
      <vt:lpstr>5.4 实践：点云拼接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视觉SLAM十四讲 从理论到实践</dc:title>
  <dc:creator>高翔</dc:creator>
  <cp:lastModifiedBy>高翔</cp:lastModifiedBy>
  <cp:revision>127</cp:revision>
  <dcterms:created xsi:type="dcterms:W3CDTF">2016-11-26T03:38:11Z</dcterms:created>
  <dcterms:modified xsi:type="dcterms:W3CDTF">2016-12-31T05:06:45Z</dcterms:modified>
</cp:coreProperties>
</file>