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5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1" r:id="rId15"/>
    <p:sldId id="300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5" r:id="rId29"/>
    <p:sldId id="316" r:id="rId30"/>
    <p:sldId id="317" r:id="rId31"/>
    <p:sldId id="314" r:id="rId32"/>
    <p:sldId id="31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D4D36-E3DA-4D1E-A0E4-8FFB6B632F1C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0441-0BE6-40CA-8DC8-21902BA8B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4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3AE1-8970-478F-9D28-4A62BAB5FB27}" type="datetime1">
              <a:rPr lang="en-US" altLang="zh-CN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4464-3A8A-49EE-BDF5-81A48F4B7D50}" type="datetime1">
              <a:rPr lang="en-US" altLang="zh-CN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8992-BB0E-493C-A0D4-DD2AC99B6936}" type="datetime1">
              <a:rPr lang="en-US" altLang="zh-CN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7DE9-5CAA-46D2-812F-E05BE1337BCF}" type="datetime1">
              <a:rPr lang="en-US" altLang="zh-CN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D1E-741C-47A1-9BD0-9FEBDB37B8C1}" type="datetime1">
              <a:rPr lang="en-US" altLang="zh-CN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CB59-E09A-4E01-A2B8-17FC953852EF}" type="datetime1">
              <a:rPr lang="en-US" altLang="zh-CN" smtClean="0"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D89B-6798-433B-817F-AAD93E7D4D7F}" type="datetime1">
              <a:rPr lang="en-US" altLang="zh-CN" smtClean="0"/>
              <a:t>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218-A332-4298-87C2-933666B1B5C2}" type="datetime1">
              <a:rPr lang="en-US" altLang="zh-CN" smtClean="0"/>
              <a:t>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62A5-9AA0-4E1A-AE39-2D95318081A3}" type="datetime1">
              <a:rPr lang="en-US" altLang="zh-CN" smtClean="0"/>
              <a:t>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805E-678F-48A7-8B58-69AF7EB82345}" type="datetime1">
              <a:rPr lang="en-US" altLang="zh-CN" smtClean="0"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40F57C-30AE-4EB1-8B93-53EC1289555E}" type="datetime1">
              <a:rPr lang="en-US" altLang="zh-CN" smtClean="0"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00E3-656A-4625-9A18-AF7BEA34EA36}" type="datetime1">
              <a:rPr lang="en-US" altLang="zh-CN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视觉</a:t>
            </a:r>
            <a:r>
              <a:rPr lang="en-US" altLang="zh-CN" dirty="0"/>
              <a:t>SLAM</a:t>
            </a:r>
            <a:r>
              <a:rPr lang="zh-CN" altLang="en-US" dirty="0"/>
              <a:t>十四讲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000" dirty="0"/>
              <a:t>从理论到实践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高翔 清华大学 </a:t>
            </a:r>
            <a:r>
              <a:rPr lang="en-US" altLang="zh-CN" dirty="0"/>
              <a:t>2016</a:t>
            </a:r>
            <a:r>
              <a:rPr lang="zh-CN" altLang="en-US" dirty="0"/>
              <a:t>年冬</a:t>
            </a:r>
          </a:p>
        </p:txBody>
      </p:sp>
    </p:spTree>
    <p:extLst>
      <p:ext uri="{BB962C8B-B14F-4D97-AF65-F5344CB8AC3E}">
        <p14:creationId xmlns:p14="http://schemas.microsoft.com/office/powerpoint/2010/main" val="302415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状态估计问题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从最大似然到最小二乘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例子：</a:t>
            </a:r>
            <a:r>
              <a:rPr lang="zh-CN" altLang="en-US" dirty="0" smtClean="0"/>
              <a:t>某</a:t>
            </a:r>
            <a:r>
              <a:rPr lang="zh-CN" altLang="en-US" dirty="0" smtClean="0"/>
              <a:t>次</a:t>
            </a:r>
            <a:r>
              <a:rPr lang="zh-CN" altLang="en-US" dirty="0" smtClean="0"/>
              <a:t>观测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由于噪声是高斯的：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于是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现在要求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的最大似然估计，怎么求？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672" y="2406433"/>
            <a:ext cx="2499577" cy="4801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748" y="2842755"/>
            <a:ext cx="1638442" cy="4115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683" y="3690593"/>
            <a:ext cx="3627434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3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状态估计问题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235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一般的高斯分布：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负对数形式：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原问题的</a:t>
            </a:r>
            <a:r>
              <a:rPr lang="zh-CN" altLang="en-US" dirty="0" smtClean="0">
                <a:solidFill>
                  <a:schemeClr val="accent1"/>
                </a:solidFill>
              </a:rPr>
              <a:t>最大化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chemeClr val="accent1"/>
                </a:solidFill>
              </a:rPr>
              <a:t>相当于负对数最小化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/>
              <a:t>因此，关于原问题的最大似然：</a:t>
            </a:r>
            <a:endParaRPr lang="en-US" altLang="zh-CN" dirty="0"/>
          </a:p>
          <a:p>
            <a:r>
              <a:rPr lang="zh-CN" altLang="en-US" dirty="0" smtClean="0"/>
              <a:t>相当于最小化：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59" y="2015732"/>
            <a:ext cx="5738357" cy="10364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283" y="3214120"/>
            <a:ext cx="6309907" cy="6248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852" y="4949000"/>
            <a:ext cx="6043184" cy="6706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176846" y="3138854"/>
            <a:ext cx="2769577" cy="782515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85117" y="3971907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最小化</a:t>
            </a:r>
            <a:r>
              <a:rPr lang="en-US" altLang="zh-CN" dirty="0" smtClean="0"/>
              <a:t>x</a:t>
            </a:r>
            <a:r>
              <a:rPr lang="zh-CN" altLang="en-US" dirty="0" smtClean="0"/>
              <a:t>时，只和它有关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583" y="4389398"/>
            <a:ext cx="3627434" cy="51058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05236" y="5619618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这货就是所谓的最小二乘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95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状态估计问题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我们把状态最大似然估计变成了最小二乘问题</a:t>
            </a:r>
            <a:endParaRPr lang="en-US" altLang="zh-CN" dirty="0" smtClean="0"/>
          </a:p>
          <a:p>
            <a:r>
              <a:rPr lang="zh-CN" altLang="en-US" dirty="0" smtClean="0"/>
              <a:t>对于原问题：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b="1" dirty="0" smtClean="0"/>
              <a:t>最小化误差的二范数：</a:t>
            </a:r>
            <a:r>
              <a:rPr lang="en-US" altLang="zh-CN" b="1" dirty="0" smtClean="0"/>
              <a:t>min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755" y="2996800"/>
            <a:ext cx="4108461" cy="1488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661" y="3078039"/>
            <a:ext cx="3711262" cy="13259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7106661" y="25467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定义误差：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515" y="4843395"/>
            <a:ext cx="5159187" cy="7849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1543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状态估计问题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0699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直观解释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</a:t>
            </a:r>
            <a:r>
              <a:rPr lang="zh-CN" altLang="en-US" dirty="0"/>
              <a:t>噪声的存在，当我们把估计的轨迹与地图代入</a:t>
            </a:r>
            <a:r>
              <a:rPr lang="en-US" altLang="zh-CN" dirty="0"/>
              <a:t>SLAM</a:t>
            </a:r>
            <a:r>
              <a:rPr lang="zh-CN" altLang="en-US" dirty="0"/>
              <a:t>的运动、观测方程中时，它们并不会完美的成立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此时就调整状态的估计，使得误差最小化</a:t>
            </a:r>
            <a:endParaRPr lang="en-US" altLang="zh-CN" dirty="0" smtClean="0"/>
          </a:p>
          <a:p>
            <a:r>
              <a:rPr lang="zh-CN" altLang="en-US" dirty="0" smtClean="0"/>
              <a:t>该问题有何结构？</a:t>
            </a:r>
            <a:endParaRPr lang="en-US" altLang="zh-CN" dirty="0" smtClean="0"/>
          </a:p>
          <a:p>
            <a:pPr lvl="1"/>
            <a:r>
              <a:rPr lang="zh-CN" altLang="en-US" dirty="0"/>
              <a:t>由许多个误差</a:t>
            </a:r>
            <a:r>
              <a:rPr lang="zh-CN" altLang="en-US" dirty="0" smtClean="0"/>
              <a:t>的平方和（或</a:t>
            </a:r>
            <a:r>
              <a:rPr lang="en-US" altLang="zh-CN" dirty="0" smtClean="0"/>
              <a:t>Sigma</a:t>
            </a:r>
            <a:r>
              <a:rPr lang="zh-CN" altLang="en-US" dirty="0" smtClean="0"/>
              <a:t>范数和）组成。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虽然总体维度高，但每个项很简单，只关联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个变量。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如果用李代数表达位姿，那么是无约束优化问题。</a:t>
            </a:r>
            <a:endParaRPr lang="en-US" altLang="zh-CN" dirty="0" smtClean="0"/>
          </a:p>
          <a:p>
            <a:r>
              <a:rPr lang="zh-CN" altLang="en-US" dirty="0" smtClean="0"/>
              <a:t>如何求解？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下面先来介绍通用的非线性最小二乘问题。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667" y="1329136"/>
            <a:ext cx="5159187" cy="7849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7135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非线性最小二乘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3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非线性最小二乘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先考虑简单的问题：</a:t>
            </a:r>
            <a:endParaRPr lang="en-US" altLang="zh-CN" dirty="0" smtClean="0"/>
          </a:p>
          <a:p>
            <a:r>
              <a:rPr lang="zh-CN" altLang="en-US" dirty="0" smtClean="0"/>
              <a:t>当 </a:t>
            </a:r>
            <a:r>
              <a:rPr lang="en-US" altLang="zh-CN" dirty="0" smtClean="0"/>
              <a:t>f </a:t>
            </a:r>
            <a:r>
              <a:rPr lang="zh-CN" altLang="en-US" dirty="0" smtClean="0"/>
              <a:t>很简单时：</a:t>
            </a:r>
            <a:endParaRPr lang="en-US" altLang="zh-CN" dirty="0"/>
          </a:p>
          <a:p>
            <a:pPr lvl="1"/>
            <a:r>
              <a:rPr lang="zh-CN" altLang="en-US" dirty="0" smtClean="0"/>
              <a:t>解：                            将得到极值点或鞍点，比较这些解即可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当 </a:t>
            </a:r>
            <a:r>
              <a:rPr lang="en-US" altLang="zh-CN" dirty="0" smtClean="0"/>
              <a:t>f </a:t>
            </a:r>
            <a:r>
              <a:rPr lang="zh-CN" altLang="en-US" dirty="0" smtClean="0"/>
              <a:t>复杂时：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df</a:t>
            </a:r>
            <a:r>
              <a:rPr lang="en-US" altLang="zh-CN" dirty="0" smtClean="0"/>
              <a:t>/dx</a:t>
            </a:r>
            <a:r>
              <a:rPr lang="zh-CN" altLang="en-US" dirty="0" smtClean="0"/>
              <a:t>难求，或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/dx=0</a:t>
            </a:r>
            <a:r>
              <a:rPr lang="zh-CN" altLang="en-US" dirty="0" smtClean="0"/>
              <a:t>很难解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 smtClean="0">
                <a:solidFill>
                  <a:schemeClr val="accent1"/>
                </a:solidFill>
              </a:rPr>
              <a:t>迭代方式</a:t>
            </a:r>
            <a:r>
              <a:rPr lang="zh-CN" altLang="en-US" dirty="0" smtClean="0"/>
              <a:t>求解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44" y="1926362"/>
            <a:ext cx="1981372" cy="7544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45923" y="211891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这里                 ，</a:t>
            </a:r>
            <a:r>
              <a:rPr lang="en-US" altLang="zh-CN" dirty="0" smtClean="0"/>
              <a:t>f </a:t>
            </a:r>
            <a:r>
              <a:rPr lang="zh-CN" altLang="en-US" dirty="0" smtClean="0"/>
              <a:t>为任意函数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000" y="2086395"/>
            <a:ext cx="823031" cy="4343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503" y="2994213"/>
            <a:ext cx="1211685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9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非线性最小二乘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迭代方式：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79" y="2465823"/>
            <a:ext cx="9175275" cy="2911092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6427177" y="3086100"/>
            <a:ext cx="817685" cy="37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394331" y="283112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问题：如何确定这个增量？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56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非线性最小二乘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确定增量的方法（即梯度下降策略）：一阶的或二阶的</a:t>
            </a:r>
            <a:endParaRPr lang="en-US" altLang="zh-CN" dirty="0" smtClean="0"/>
          </a:p>
          <a:p>
            <a:r>
              <a:rPr lang="zh-CN" altLang="en-US" dirty="0" smtClean="0"/>
              <a:t>泰勒展开：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若只保留一阶梯度：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称为最速下降法（</a:t>
            </a:r>
            <a:r>
              <a:rPr lang="en-US" altLang="zh-CN" dirty="0" smtClean="0"/>
              <a:t>Steepest Method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864" y="2923123"/>
            <a:ext cx="5570703" cy="624894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6664569" y="2453054"/>
            <a:ext cx="1995854" cy="60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774797" y="22171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雅可比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965847" y="25537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海塞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8410914" y="2738457"/>
            <a:ext cx="1554933" cy="32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634905" y="4044361"/>
                <a:ext cx="2068835" cy="462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905" y="4044361"/>
                <a:ext cx="2068835" cy="462819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943" y="3986082"/>
            <a:ext cx="2011854" cy="51058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193283" y="40569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增量的方向：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927100" y="401808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（通常还需要计算步长）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047353" y="3235570"/>
            <a:ext cx="2311309" cy="3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62283" y="2232272"/>
            <a:ext cx="461665" cy="26314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注意这里是对平方展开的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648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非线性最小二乘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若保留二阶梯度：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则得到（令上式关于</a:t>
            </a: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的导数为零）：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该方法又称为牛顿法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651" y="1541307"/>
            <a:ext cx="5570703" cy="6248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312" y="2529576"/>
            <a:ext cx="5387807" cy="746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184" y="3960288"/>
            <a:ext cx="2088061" cy="518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001478" y="3529996"/>
                <a:ext cx="513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478" y="3529996"/>
                <a:ext cx="5138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906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非线性最小二乘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最速下降法和牛顿法虽然直观，但实用当中存在一些缺点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最速下降法会碰到</a:t>
            </a:r>
            <a:r>
              <a:rPr lang="en-US" altLang="zh-CN" dirty="0" smtClean="0"/>
              <a:t>zigzag</a:t>
            </a:r>
            <a:r>
              <a:rPr lang="zh-CN" altLang="en-US" dirty="0" smtClean="0"/>
              <a:t>问题（过于贪婪）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牛顿法迭代次数少，但需要计算复杂的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矩阵</a:t>
            </a:r>
            <a:endParaRPr lang="en-US" altLang="zh-CN" dirty="0" smtClean="0"/>
          </a:p>
          <a:p>
            <a:r>
              <a:rPr lang="zh-CN" altLang="en-US" dirty="0" smtClean="0"/>
              <a:t>能否回避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的计算？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Gauss-Newton</a:t>
            </a:r>
          </a:p>
          <a:p>
            <a:pPr lvl="1"/>
            <a:r>
              <a:rPr lang="en-US" altLang="zh-CN" dirty="0" err="1" smtClean="0"/>
              <a:t>Levenberg-Marquadt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 descr="figure11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565" y="2600813"/>
            <a:ext cx="4285796" cy="321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33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第六讲 非线性优化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6</a:t>
            </a:r>
            <a:r>
              <a:rPr lang="en-US" altLang="zh-CN" dirty="0" smtClean="0"/>
              <a:t>: Non-linear Optimization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02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非线性最小二乘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Gauss-Newton</a:t>
            </a:r>
          </a:p>
          <a:p>
            <a:pPr lvl="1"/>
            <a:r>
              <a:rPr lang="zh-CN" altLang="en-US" dirty="0" smtClean="0"/>
              <a:t>一阶近似 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平方误差变为：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令关于      导数为零：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103" y="2357819"/>
            <a:ext cx="3604572" cy="6096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283" y="3309559"/>
            <a:ext cx="7917866" cy="1219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843238" y="4812939"/>
                <a:ext cx="513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238" y="4812939"/>
                <a:ext cx="5138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069" y="4738502"/>
            <a:ext cx="3764606" cy="5182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0069" y="5428310"/>
            <a:ext cx="3299746" cy="4953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1996" y="5390207"/>
            <a:ext cx="1440305" cy="533446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8238309" y="5466345"/>
            <a:ext cx="1010194" cy="35634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33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非线性最小二乘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G-N</a:t>
            </a:r>
            <a:r>
              <a:rPr lang="zh-CN" altLang="en-US" dirty="0" smtClean="0"/>
              <a:t>用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的表达式近似了</a:t>
            </a:r>
            <a:r>
              <a:rPr lang="en-US" altLang="zh-CN" dirty="0" smtClean="0"/>
              <a:t>H</a:t>
            </a:r>
          </a:p>
          <a:p>
            <a:r>
              <a:rPr lang="zh-CN" altLang="en-US" dirty="0" smtClean="0"/>
              <a:t>步骤：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367" y="1606082"/>
            <a:ext cx="3299746" cy="4953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294" y="1567979"/>
            <a:ext cx="1440305" cy="5334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右箭头 6"/>
          <p:cNvSpPr/>
          <p:nvPr/>
        </p:nvSpPr>
        <p:spPr>
          <a:xfrm>
            <a:off x="8438607" y="1644117"/>
            <a:ext cx="1010194" cy="35634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016" y="2902988"/>
            <a:ext cx="8588484" cy="15088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861" y="4470427"/>
            <a:ext cx="8702794" cy="1486029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H="1">
            <a:off x="5817326" y="4824549"/>
            <a:ext cx="1994263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811589" y="4639883"/>
                <a:ext cx="1474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589" y="4639883"/>
                <a:ext cx="1474570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199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非线性最小二乘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Gauss-Newton</a:t>
            </a:r>
            <a:r>
              <a:rPr lang="zh-CN" altLang="en-US" dirty="0" smtClean="0"/>
              <a:t>简单实用，但</a:t>
            </a:r>
            <a:r>
              <a:rPr lang="en-US" altLang="zh-CN" dirty="0" smtClean="0"/>
              <a:t>		 </a:t>
            </a:r>
            <a:r>
              <a:rPr lang="zh-CN" altLang="en-US" dirty="0" smtClean="0"/>
              <a:t>当中无法保证</a:t>
            </a:r>
            <a:r>
              <a:rPr lang="en-US" altLang="zh-CN" dirty="0" smtClean="0"/>
              <a:t>H</a:t>
            </a:r>
            <a:r>
              <a:rPr lang="zh-CN" altLang="en-US" dirty="0" smtClean="0"/>
              <a:t>可逆（二次近似不可靠）</a:t>
            </a:r>
            <a:endParaRPr lang="en-US" altLang="zh-CN" dirty="0" smtClean="0"/>
          </a:p>
          <a:p>
            <a:r>
              <a:rPr lang="en-US" altLang="zh-CN" dirty="0" err="1" smtClean="0"/>
              <a:t>Levenberg-Marquadt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方法一定程度上改善了它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G-N</a:t>
            </a:r>
            <a:r>
              <a:rPr lang="zh-CN" altLang="en-US" dirty="0" smtClean="0"/>
              <a:t>属于线搜索方法：先找到方向，再确定长度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L-M</a:t>
            </a:r>
            <a:r>
              <a:rPr lang="zh-CN" altLang="en-US" dirty="0" smtClean="0"/>
              <a:t>属于信赖区域方法（</a:t>
            </a:r>
            <a:r>
              <a:rPr lang="en-US" altLang="zh-CN" dirty="0" smtClean="0"/>
              <a:t>Trust Region</a:t>
            </a:r>
            <a:r>
              <a:rPr lang="zh-CN" altLang="en-US" dirty="0" smtClean="0"/>
              <a:t>），认为近似只在区域内可靠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考虑近似程度的描述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zh-CN" altLang="en-US" dirty="0" smtClean="0"/>
              <a:t>若太小，则减小近似范围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若太大，则增加近似范围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778646" y="2079563"/>
                <a:ext cx="1474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646" y="2079563"/>
                <a:ext cx="1474570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395" y="3806705"/>
            <a:ext cx="2629128" cy="6553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68640" y="403206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实际下降</a:t>
            </a:r>
            <a:r>
              <a:rPr lang="en-US" altLang="zh-CN" dirty="0" smtClean="0"/>
              <a:t>/</a:t>
            </a:r>
            <a:r>
              <a:rPr lang="zh-CN" altLang="en-US" dirty="0" smtClean="0"/>
              <a:t>近似下降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21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非线性最小二乘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改进版的</a:t>
            </a:r>
            <a:r>
              <a:rPr lang="en-US" altLang="zh-CN" dirty="0" smtClean="0"/>
              <a:t>G-N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160" y="1302551"/>
            <a:ext cx="8527519" cy="5509737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6496594" y="4556369"/>
            <a:ext cx="870857" cy="16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445829" y="437170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这些都是经验值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9304030" y="3239589"/>
            <a:ext cx="230189" cy="40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534219" y="3643621"/>
            <a:ext cx="242887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/>
              <a:t>Levenberg</a:t>
            </a:r>
            <a:r>
              <a:rPr lang="zh-CN" altLang="en-US" dirty="0" smtClean="0"/>
              <a:t>令</a:t>
            </a:r>
            <a:r>
              <a:rPr lang="en-US" altLang="zh-CN" dirty="0" smtClean="0"/>
              <a:t>D=I</a:t>
            </a:r>
            <a:r>
              <a:rPr lang="zh-CN" altLang="en-US" dirty="0" smtClean="0"/>
              <a:t>，即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取一个球，</a:t>
            </a:r>
            <a:r>
              <a:rPr lang="en-US" altLang="zh-CN" dirty="0" smtClean="0"/>
              <a:t>Marquardt</a:t>
            </a:r>
          </a:p>
          <a:p>
            <a:pPr algn="ctr"/>
            <a:r>
              <a:rPr lang="zh-CN" altLang="en-US" dirty="0" smtClean="0"/>
              <a:t>令</a:t>
            </a:r>
            <a:r>
              <a:rPr lang="en-US" altLang="zh-CN" dirty="0" smtClean="0"/>
              <a:t>D</a:t>
            </a:r>
            <a:r>
              <a:rPr lang="zh-CN" altLang="en-US" dirty="0" smtClean="0"/>
              <a:t>取非负对角阵，即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椭球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129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非线性最小二乘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Trust Region</a:t>
            </a:r>
            <a:r>
              <a:rPr lang="zh-CN" altLang="en-US" dirty="0" smtClean="0"/>
              <a:t>内的优化，利用</a:t>
            </a:r>
            <a:r>
              <a:rPr lang="en-US" altLang="zh-CN" dirty="0" smtClean="0"/>
              <a:t>Lagrange</a:t>
            </a:r>
            <a:r>
              <a:rPr lang="zh-CN" altLang="en-US" dirty="0" smtClean="0"/>
              <a:t>乘子转化为无约束：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仍参照</a:t>
            </a:r>
            <a:r>
              <a:rPr lang="en-US" altLang="zh-CN" dirty="0" smtClean="0"/>
              <a:t>G-N</a:t>
            </a:r>
            <a:r>
              <a:rPr lang="zh-CN" altLang="en-US" dirty="0" smtClean="0"/>
              <a:t>展开，增量方程为：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Levenberg</a:t>
            </a:r>
            <a:r>
              <a:rPr lang="zh-CN" altLang="en-US" dirty="0" smtClean="0"/>
              <a:t>方法中，取</a:t>
            </a:r>
            <a:r>
              <a:rPr lang="en-US" altLang="zh-CN" dirty="0" smtClean="0"/>
              <a:t>D=I</a:t>
            </a:r>
            <a:r>
              <a:rPr lang="zh-CN" altLang="en-US" dirty="0" smtClean="0"/>
              <a:t>，则：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010" y="2520554"/>
            <a:ext cx="4503810" cy="754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47" y="3968911"/>
            <a:ext cx="2484335" cy="4877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832" y="4921925"/>
            <a:ext cx="2126164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88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非线性最小二乘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LM</a:t>
            </a:r>
            <a:r>
              <a:rPr lang="zh-CN" altLang="en-US" dirty="0" smtClean="0"/>
              <a:t>相比于</a:t>
            </a:r>
            <a:r>
              <a:rPr lang="en-US" altLang="zh-CN" dirty="0" smtClean="0"/>
              <a:t>GN</a:t>
            </a:r>
            <a:r>
              <a:rPr lang="zh-CN" altLang="en-US" dirty="0" smtClean="0"/>
              <a:t>，能够保证增量方程的正定性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即，认为近似只在一定范围内成立，如果近似不好则缩小范围</a:t>
            </a:r>
            <a:endParaRPr lang="en-US" altLang="zh-CN" dirty="0" smtClean="0"/>
          </a:p>
          <a:p>
            <a:r>
              <a:rPr lang="zh-CN" altLang="en-US" dirty="0" smtClean="0"/>
              <a:t>从增量方程上来看，可以看成一阶和二阶的混合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     控制着两边的权重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261" y="1625134"/>
            <a:ext cx="2126164" cy="457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629582" y="3371706"/>
                <a:ext cx="3665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582" y="3371706"/>
                <a:ext cx="3665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907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非线性最小二乘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非线性优化是个很大的主题，研究者们为之奋斗多年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主要方法：最速下降、牛顿、</a:t>
            </a:r>
            <a:r>
              <a:rPr lang="en-US" altLang="zh-CN" dirty="0" smtClean="0"/>
              <a:t>G-N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L-M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DogLeg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与线性规划不同，非线性需要针对具体问题具体分析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问题非凸时，对初值敏感，会陷入局部最优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目前没有非凸问题的通用最优值的寻找办法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问题凸时，二阶方法通常一两步就能收敛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0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实践：</a:t>
            </a:r>
            <a:r>
              <a:rPr lang="en-US" altLang="zh-CN" dirty="0" smtClean="0"/>
              <a:t>Ceres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49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实践：</a:t>
            </a:r>
            <a:r>
              <a:rPr lang="en-US" altLang="zh-CN" dirty="0"/>
              <a:t>Ceres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Google Ceres Solver</a:t>
            </a:r>
            <a:endParaRPr lang="en-US" altLang="zh-CN" dirty="0"/>
          </a:p>
          <a:p>
            <a:pPr lvl="1"/>
            <a:r>
              <a:rPr lang="zh-CN" altLang="en-US" dirty="0" smtClean="0"/>
              <a:t>通用最小二乘问题求解库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最一般的形式</a:t>
            </a:r>
            <a:r>
              <a:rPr lang="zh-CN" altLang="en-US" dirty="0" smtClean="0">
                <a:sym typeface="Wingdings" panose="05000000000000000000" pitchFamily="2" charset="2"/>
              </a:rPr>
              <a:t>（带边界的核函数最小二乘）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f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ym typeface="Wingdings" panose="05000000000000000000" pitchFamily="2" charset="2"/>
              </a:rPr>
              <a:t>在</a:t>
            </a:r>
            <a:r>
              <a:rPr lang="en-US" altLang="zh-CN" dirty="0" smtClean="0">
                <a:sym typeface="Wingdings" panose="05000000000000000000" pitchFamily="2" charset="2"/>
              </a:rPr>
              <a:t>Ceres</a:t>
            </a:r>
            <a:r>
              <a:rPr lang="zh-CN" altLang="en-US" dirty="0" smtClean="0">
                <a:sym typeface="Wingdings" panose="05000000000000000000" pitchFamily="2" charset="2"/>
              </a:rPr>
              <a:t>中称为代价函数（</a:t>
            </a:r>
            <a:r>
              <a:rPr lang="en-US" altLang="zh-CN" dirty="0" smtClean="0">
                <a:sym typeface="Wingdings" panose="05000000000000000000" pitchFamily="2" charset="2"/>
              </a:rPr>
              <a:t>Cost Function</a:t>
            </a:r>
            <a:r>
              <a:rPr lang="zh-CN" altLang="en-US" dirty="0" smtClean="0">
                <a:sym typeface="Wingdings" panose="05000000000000000000" pitchFamily="2" charset="2"/>
              </a:rPr>
              <a:t>），</a:t>
            </a:r>
            <a:r>
              <a:rPr lang="en-US" altLang="zh-CN" dirty="0" smtClean="0">
                <a:sym typeface="Wingdings" panose="05000000000000000000" pitchFamily="2" charset="2"/>
              </a:rPr>
              <a:t>x</a:t>
            </a:r>
            <a:r>
              <a:rPr lang="zh-CN" altLang="en-US" dirty="0" smtClean="0">
                <a:sym typeface="Wingdings" panose="05000000000000000000" pitchFamily="2" charset="2"/>
              </a:rPr>
              <a:t>称为参数块（</a:t>
            </a:r>
            <a:r>
              <a:rPr lang="en-US" altLang="zh-CN" dirty="0" smtClean="0">
                <a:sym typeface="Wingdings" panose="05000000000000000000" pitchFamily="2" charset="2"/>
              </a:rPr>
              <a:t>Parameter Block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011" y="3303222"/>
            <a:ext cx="3802710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03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实践：</a:t>
            </a:r>
            <a:r>
              <a:rPr lang="en-US" altLang="zh-CN" dirty="0"/>
              <a:t>Ceres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实验：曲线拟合</a:t>
            </a:r>
            <a:endParaRPr lang="en-US" altLang="zh-CN" dirty="0" smtClean="0"/>
          </a:p>
          <a:p>
            <a:r>
              <a:rPr lang="zh-CN" altLang="en-US" dirty="0" smtClean="0"/>
              <a:t>设曲线方程：</a:t>
            </a:r>
            <a:endParaRPr lang="en-US" altLang="zh-CN" dirty="0" smtClean="0"/>
          </a:p>
          <a:p>
            <a:r>
              <a:rPr lang="zh-CN" altLang="en-US" dirty="0" smtClean="0"/>
              <a:t>我们得到一些带噪声的样本数据：</a:t>
            </a:r>
            <a:r>
              <a:rPr lang="en-US" altLang="zh-CN" dirty="0" smtClean="0"/>
              <a:t>x, y </a:t>
            </a:r>
            <a:endParaRPr lang="en-US" altLang="zh-CN" dirty="0"/>
          </a:p>
          <a:p>
            <a:r>
              <a:rPr lang="zh-CN" altLang="en-US" dirty="0" smtClean="0"/>
              <a:t>希望拟合（回归）曲线参数：</a:t>
            </a:r>
            <a:r>
              <a:rPr lang="en-US" altLang="zh-CN" dirty="0" smtClean="0"/>
              <a:t>a, b, 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004" y="2488454"/>
            <a:ext cx="2880610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6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第六讲 非线性优化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本讲目标</a:t>
            </a:r>
            <a:endParaRPr lang="en-US" altLang="zh-CN" dirty="0"/>
          </a:p>
          <a:p>
            <a:pPr lvl="1"/>
            <a:r>
              <a:rPr lang="zh-CN" altLang="en-US" dirty="0"/>
              <a:t>理解最小二乘法的含义和处理方式。</a:t>
            </a:r>
          </a:p>
          <a:p>
            <a:pPr lvl="1"/>
            <a:r>
              <a:rPr lang="zh-CN" altLang="en-US" dirty="0" smtClean="0"/>
              <a:t>理解</a:t>
            </a:r>
            <a:r>
              <a:rPr lang="en-US" altLang="zh-CN" dirty="0"/>
              <a:t>Gauss-Newton, </a:t>
            </a:r>
            <a:r>
              <a:rPr lang="en-US" altLang="zh-CN" dirty="0" err="1"/>
              <a:t>Levenburg-Marquadt</a:t>
            </a:r>
            <a:r>
              <a:rPr lang="zh-CN" altLang="en-US" dirty="0"/>
              <a:t>等下降策略。</a:t>
            </a:r>
          </a:p>
          <a:p>
            <a:pPr lvl="1"/>
            <a:r>
              <a:rPr lang="zh-CN" altLang="en-US" dirty="0" smtClean="0"/>
              <a:t>学习</a:t>
            </a:r>
            <a:r>
              <a:rPr lang="en-US" altLang="zh-CN" dirty="0"/>
              <a:t>Ceres</a:t>
            </a:r>
            <a:r>
              <a:rPr lang="zh-CN" altLang="en-US" dirty="0"/>
              <a:t>库和</a:t>
            </a:r>
            <a:r>
              <a:rPr lang="en-US" altLang="zh-CN" dirty="0"/>
              <a:t>g2o</a:t>
            </a:r>
            <a:r>
              <a:rPr lang="zh-CN" altLang="en-US" dirty="0"/>
              <a:t>库的基本使用方法。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1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74" y="1127560"/>
            <a:ext cx="6142252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32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 smtClean="0"/>
              <a:t>实践：</a:t>
            </a:r>
            <a:r>
              <a:rPr lang="en-US" altLang="zh-CN" dirty="0" smtClean="0"/>
              <a:t>g2o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91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</a:t>
            </a:r>
            <a:r>
              <a:rPr lang="zh-CN" altLang="en-US" dirty="0"/>
              <a:t>实践：</a:t>
            </a:r>
            <a:r>
              <a:rPr lang="en-US" altLang="zh-CN" dirty="0"/>
              <a:t>g2o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G2O</a:t>
            </a:r>
            <a:r>
              <a:rPr lang="zh-CN" altLang="en-US" dirty="0" smtClean="0"/>
              <a:t>中以图模型表达上述最小二乘问题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05" y="2602119"/>
            <a:ext cx="5097351" cy="28642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977" y="2674666"/>
            <a:ext cx="5016427" cy="27191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88123" y="554736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曲线拟合实验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91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第六讲 非线性优化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讲回顾</a:t>
            </a:r>
            <a:endParaRPr lang="en-US" altLang="zh-CN" dirty="0"/>
          </a:p>
          <a:p>
            <a:pPr lvl="1"/>
            <a:r>
              <a:rPr lang="zh-CN" altLang="en-US" dirty="0" smtClean="0"/>
              <a:t>三维</a:t>
            </a:r>
            <a:r>
              <a:rPr lang="zh-CN" altLang="en-US" dirty="0"/>
              <a:t>世界中</a:t>
            </a:r>
            <a:r>
              <a:rPr lang="zh-CN" altLang="en-US" dirty="0" smtClean="0"/>
              <a:t>刚体运动的描述：</a:t>
            </a:r>
            <a:r>
              <a:rPr lang="zh-CN" altLang="en-US" dirty="0" smtClean="0">
                <a:solidFill>
                  <a:schemeClr val="accent2"/>
                </a:solidFill>
              </a:rPr>
              <a:t>旋转</a:t>
            </a:r>
            <a:r>
              <a:rPr lang="zh-CN" altLang="en-US" dirty="0">
                <a:solidFill>
                  <a:schemeClr val="accent2"/>
                </a:solidFill>
              </a:rPr>
              <a:t>矩阵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2"/>
                </a:solidFill>
              </a:rPr>
              <a:t>旋转向量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2"/>
                </a:solidFill>
              </a:rPr>
              <a:t>欧拉角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2"/>
                </a:solidFill>
              </a:rPr>
              <a:t>四元数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观测：相机投影模型。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69" y="3361583"/>
            <a:ext cx="5809524" cy="21047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58247" y="3829207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在给定模型和具体观测时，如何对估计</a:t>
            </a:r>
            <a:endParaRPr lang="en-US" altLang="zh-CN" dirty="0" smtClean="0"/>
          </a:p>
          <a:p>
            <a:r>
              <a:rPr lang="zh-CN" altLang="en-US" dirty="0" smtClean="0"/>
              <a:t>进行优化？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197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</a:t>
            </a:r>
            <a:r>
              <a:rPr lang="zh-CN" altLang="en-US" dirty="0"/>
              <a:t>状态估计问题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状态估计问题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701" y="2809687"/>
            <a:ext cx="4933097" cy="1507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01488" y="2440355"/>
                <a:ext cx="2077748" cy="36933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488" y="2440355"/>
                <a:ext cx="2077748" cy="369332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状态估计问题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dirty="0" smtClean="0"/>
              <a:t>最简单情况：</a:t>
            </a:r>
            <a:r>
              <a:rPr lang="zh-CN" altLang="en-US" dirty="0" smtClean="0">
                <a:solidFill>
                  <a:schemeClr val="accent1"/>
                </a:solidFill>
              </a:rPr>
              <a:t>线性</a:t>
            </a:r>
            <a:r>
              <a:rPr lang="zh-CN" altLang="en-US" dirty="0" smtClean="0"/>
              <a:t>系统，</a:t>
            </a:r>
            <a:r>
              <a:rPr lang="zh-CN" altLang="en-US" dirty="0" smtClean="0">
                <a:solidFill>
                  <a:schemeClr val="accent1"/>
                </a:solidFill>
              </a:rPr>
              <a:t>高斯</a:t>
            </a:r>
            <a:r>
              <a:rPr lang="zh-CN" altLang="en-US" dirty="0" smtClean="0"/>
              <a:t>噪声</a:t>
            </a:r>
            <a:endParaRPr lang="en-US" altLang="zh-CN" dirty="0" smtClean="0"/>
          </a:p>
          <a:p>
            <a:r>
              <a:rPr lang="zh-CN" altLang="en-US" dirty="0" smtClean="0"/>
              <a:t>复杂情况：</a:t>
            </a:r>
            <a:r>
              <a:rPr lang="zh-CN" altLang="en-US" dirty="0" smtClean="0">
                <a:solidFill>
                  <a:schemeClr val="accent1"/>
                </a:solidFill>
              </a:rPr>
              <a:t>非线性</a:t>
            </a:r>
            <a:r>
              <a:rPr lang="zh-CN" altLang="en-US" dirty="0" smtClean="0"/>
              <a:t>系统，</a:t>
            </a:r>
            <a:r>
              <a:rPr lang="zh-CN" altLang="en-US" dirty="0" smtClean="0">
                <a:solidFill>
                  <a:schemeClr val="accent1"/>
                </a:solidFill>
              </a:rPr>
              <a:t>非高斯</a:t>
            </a:r>
            <a:r>
              <a:rPr lang="zh-CN" altLang="en-US" dirty="0" smtClean="0"/>
              <a:t>噪声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642" y="3222833"/>
            <a:ext cx="2301439" cy="5182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742" y="4016788"/>
            <a:ext cx="3497883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8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状态估计问题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历史上很长一段时间使用</a:t>
            </a:r>
            <a:r>
              <a:rPr lang="zh-CN" altLang="en-US" dirty="0" smtClean="0">
                <a:solidFill>
                  <a:schemeClr val="accent1"/>
                </a:solidFill>
              </a:rPr>
              <a:t>滤波器</a:t>
            </a:r>
            <a:r>
              <a:rPr lang="zh-CN" altLang="en-US" dirty="0" smtClean="0"/>
              <a:t>求解状态估计</a:t>
            </a:r>
            <a:endParaRPr lang="en-US" altLang="zh-CN" dirty="0" smtClean="0"/>
          </a:p>
          <a:p>
            <a:r>
              <a:rPr lang="zh-CN" altLang="en-US" dirty="0" smtClean="0"/>
              <a:t>但近年</a:t>
            </a:r>
            <a:r>
              <a:rPr lang="zh-CN" altLang="en-US" dirty="0" smtClean="0">
                <a:solidFill>
                  <a:schemeClr val="accent1"/>
                </a:solidFill>
              </a:rPr>
              <a:t>非线性优化</a:t>
            </a:r>
            <a:r>
              <a:rPr lang="zh-CN" altLang="en-US" dirty="0" smtClean="0"/>
              <a:t>已成为主流</a:t>
            </a:r>
            <a:endParaRPr lang="en-US" altLang="zh-CN" dirty="0" smtClean="0"/>
          </a:p>
          <a:p>
            <a:r>
              <a:rPr lang="zh-CN" altLang="en-US" dirty="0" smtClean="0"/>
              <a:t>我们首先来分析一下如何从概率角度看待此问题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070" y="1050762"/>
            <a:ext cx="4108461" cy="1488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124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状态估计问题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状态</a:t>
            </a:r>
            <a:r>
              <a:rPr lang="zh-CN" altLang="en-US" dirty="0" smtClean="0"/>
              <a:t>变量（所有待求解的量）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状态估计等同于求解条件分布：</a:t>
            </a:r>
            <a:endParaRPr lang="en-US" altLang="zh-CN" dirty="0" smtClean="0"/>
          </a:p>
          <a:p>
            <a:r>
              <a:rPr lang="zh-CN" altLang="en-US" dirty="0" smtClean="0"/>
              <a:t>考虑更简单的情况：只有观测时，类似于</a:t>
            </a:r>
            <a:r>
              <a:rPr lang="en-US" altLang="zh-CN" dirty="0" smtClean="0"/>
              <a:t>Structure from Motion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SfM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贝叶斯法则：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070" y="1050762"/>
            <a:ext cx="4108461" cy="1488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154" y="2603558"/>
            <a:ext cx="3673158" cy="6172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441" y="3382809"/>
            <a:ext cx="1447925" cy="5944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36169" y="3382809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类似的，这里</a:t>
            </a:r>
            <a:r>
              <a:rPr lang="en-US" altLang="zh-CN" dirty="0" err="1" smtClean="0"/>
              <a:t>z,u</a:t>
            </a:r>
            <a:r>
              <a:rPr lang="zh-CN" altLang="en-US" dirty="0" smtClean="0"/>
              <a:t>也是统称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049" y="4747165"/>
            <a:ext cx="4244708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8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状态估计问题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P(</a:t>
            </a:r>
            <a:r>
              <a:rPr lang="en-US" altLang="zh-CN" dirty="0" err="1" smtClean="0"/>
              <a:t>x|z</a:t>
            </a:r>
            <a:r>
              <a:rPr lang="en-US" altLang="zh-CN" dirty="0" smtClean="0"/>
              <a:t>) </a:t>
            </a:r>
            <a:r>
              <a:rPr lang="zh-CN" altLang="en-US" dirty="0" smtClean="0"/>
              <a:t>条件分布</a:t>
            </a:r>
            <a:r>
              <a:rPr lang="zh-CN" altLang="en-US" dirty="0" smtClean="0"/>
              <a:t>很难求解，但可以求：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 smtClean="0">
                <a:solidFill>
                  <a:schemeClr val="accent1"/>
                </a:solidFill>
              </a:rPr>
              <a:t>最大后验估计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Maximize </a:t>
            </a:r>
            <a:r>
              <a:rPr lang="en-US" altLang="zh-CN" dirty="0"/>
              <a:t>a Posterior</a:t>
            </a:r>
            <a:r>
              <a:rPr lang="zh-CN" altLang="en-US" dirty="0"/>
              <a:t>，</a:t>
            </a:r>
            <a:r>
              <a:rPr lang="en-US" altLang="zh-CN" dirty="0"/>
              <a:t>MAP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arenR"/>
            </a:pPr>
            <a:endParaRPr lang="en-US" altLang="zh-CN" dirty="0"/>
          </a:p>
          <a:p>
            <a:pPr marL="800100" lvl="1" indent="-342900">
              <a:buFont typeface="+mj-lt"/>
              <a:buAutoNum type="alphaLcParenR"/>
            </a:pPr>
            <a:endParaRPr lang="en-US" altLang="zh-CN" dirty="0" smtClean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 smtClean="0">
                <a:solidFill>
                  <a:schemeClr val="accent1"/>
                </a:solidFill>
              </a:rPr>
              <a:t>最大似然估计</a:t>
            </a:r>
            <a:r>
              <a:rPr lang="zh-CN" altLang="en-US" dirty="0" smtClean="0"/>
              <a:t>（</a:t>
            </a:r>
            <a:r>
              <a:rPr lang="en-US" altLang="zh-CN" dirty="0"/>
              <a:t>Maximize Likelihood Estimation, MLE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arenR"/>
            </a:pPr>
            <a:endParaRPr lang="en-US" altLang="zh-CN" dirty="0"/>
          </a:p>
          <a:p>
            <a:pPr marL="800100" lvl="1" indent="-342900">
              <a:buFont typeface="+mj-lt"/>
              <a:buAutoNum type="alphaLcParenR"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“在哪种状态下，最容易产生当前的观测”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442" y="1453669"/>
            <a:ext cx="4244708" cy="8001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68" y="3002766"/>
            <a:ext cx="5174428" cy="571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973" y="4151606"/>
            <a:ext cx="3877235" cy="56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550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自定义 1">
      <a:dk1>
        <a:sysClr val="windowText" lastClr="000000"/>
      </a:dk1>
      <a:lt1>
        <a:sysClr val="window" lastClr="FFFFFF"/>
      </a:lt1>
      <a:dk2>
        <a:srgbClr val="454545"/>
      </a:dk2>
      <a:lt2>
        <a:srgbClr val="F2F2F2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1">
      <a:majorFont>
        <a:latin typeface="Century Gothic"/>
        <a:ea typeface="幼圆"/>
        <a:cs typeface=""/>
      </a:majorFont>
      <a:minorFont>
        <a:latin typeface="Times New Roman"/>
        <a:ea typeface="宋体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1149</TotalTime>
  <Words>1138</Words>
  <Application>Microsoft Office PowerPoint</Application>
  <PresentationFormat>宽屏</PresentationFormat>
  <Paragraphs>227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等线</vt:lpstr>
      <vt:lpstr>宋体</vt:lpstr>
      <vt:lpstr>幼圆</vt:lpstr>
      <vt:lpstr>Arial</vt:lpstr>
      <vt:lpstr>Cambria Math</vt:lpstr>
      <vt:lpstr>Century Gothic</vt:lpstr>
      <vt:lpstr>Times New Roman</vt:lpstr>
      <vt:lpstr>Wingdings</vt:lpstr>
      <vt:lpstr>Gallery</vt:lpstr>
      <vt:lpstr>视觉SLAM十四讲 从理论到实践</vt:lpstr>
      <vt:lpstr>第六讲 非线性优化</vt:lpstr>
      <vt:lpstr>第六讲 非线性优化</vt:lpstr>
      <vt:lpstr>第六讲 非线性优化</vt:lpstr>
      <vt:lpstr>6.1状态估计问题</vt:lpstr>
      <vt:lpstr>6.1状态估计问题</vt:lpstr>
      <vt:lpstr>6.1状态估计问题</vt:lpstr>
      <vt:lpstr>6.1状态估计问题</vt:lpstr>
      <vt:lpstr>6.1状态估计问题</vt:lpstr>
      <vt:lpstr>6.1状态估计问题</vt:lpstr>
      <vt:lpstr>6.1状态估计问题</vt:lpstr>
      <vt:lpstr>6.1状态估计问题</vt:lpstr>
      <vt:lpstr>6.1状态估计问题</vt:lpstr>
      <vt:lpstr>6.2 非线性最小二乘</vt:lpstr>
      <vt:lpstr>6.2 非线性最小二乘</vt:lpstr>
      <vt:lpstr>6.2 非线性最小二乘</vt:lpstr>
      <vt:lpstr>6.2 非线性最小二乘</vt:lpstr>
      <vt:lpstr>6.2 非线性最小二乘</vt:lpstr>
      <vt:lpstr>6.2 非线性最小二乘</vt:lpstr>
      <vt:lpstr>6.2 非线性最小二乘</vt:lpstr>
      <vt:lpstr>6.2 非线性最小二乘</vt:lpstr>
      <vt:lpstr>6.2 非线性最小二乘</vt:lpstr>
      <vt:lpstr>6.2 非线性最小二乘</vt:lpstr>
      <vt:lpstr>6.2 非线性最小二乘</vt:lpstr>
      <vt:lpstr>6.2 非线性最小二乘</vt:lpstr>
      <vt:lpstr>6.2 非线性最小二乘</vt:lpstr>
      <vt:lpstr>5.3 实践：Ceres</vt:lpstr>
      <vt:lpstr>5.3 实践：Ceres</vt:lpstr>
      <vt:lpstr>5.3 实践：Ceres</vt:lpstr>
      <vt:lpstr>PowerPoint 演示文稿</vt:lpstr>
      <vt:lpstr>5.4 实践：g2o</vt:lpstr>
      <vt:lpstr>5.4 实践：g2o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视觉SLAM十四讲 从理论到实践</dc:title>
  <dc:creator>高翔</dc:creator>
  <cp:lastModifiedBy>高翔</cp:lastModifiedBy>
  <cp:revision>160</cp:revision>
  <dcterms:created xsi:type="dcterms:W3CDTF">2016-11-26T03:38:11Z</dcterms:created>
  <dcterms:modified xsi:type="dcterms:W3CDTF">2017-01-07T05:35:31Z</dcterms:modified>
</cp:coreProperties>
</file>