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D4D36-E3DA-4D1E-A0E4-8FFB6B632F1C}" type="datetimeFigureOut">
              <a:rPr lang="zh-CN" altLang="en-US" smtClean="0"/>
              <a:t>2017/1/14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0441-0BE6-40CA-8DC8-21902BA8B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42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3AE1-8970-478F-9D28-4A62BAB5FB27}" type="datetime1">
              <a:rPr lang="en-US" altLang="zh-CN" smtClean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4464-3A8A-49EE-BDF5-81A48F4B7D50}" type="datetime1">
              <a:rPr lang="en-US" altLang="zh-CN" smtClean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8992-BB0E-493C-A0D4-DD2AC99B6936}" type="datetime1">
              <a:rPr lang="en-US" altLang="zh-CN" smtClean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7DE9-5CAA-46D2-812F-E05BE1337BCF}" type="datetime1">
              <a:rPr lang="en-US" altLang="zh-CN" smtClean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DD1E-741C-47A1-9BD0-9FEBDB37B8C1}" type="datetime1">
              <a:rPr lang="en-US" altLang="zh-CN" smtClean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CB59-E09A-4E01-A2B8-17FC953852EF}" type="datetime1">
              <a:rPr lang="en-US" altLang="zh-CN" smtClean="0"/>
              <a:t>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D89B-6798-433B-817F-AAD93E7D4D7F}" type="datetime1">
              <a:rPr lang="en-US" altLang="zh-CN" smtClean="0"/>
              <a:t>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0218-A332-4298-87C2-933666B1B5C2}" type="datetime1">
              <a:rPr lang="en-US" altLang="zh-CN" smtClean="0"/>
              <a:t>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62A5-9AA0-4E1A-AE39-2D95318081A3}" type="datetime1">
              <a:rPr lang="en-US" altLang="zh-CN" smtClean="0"/>
              <a:t>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805E-678F-48A7-8B58-69AF7EB82345}" type="datetime1">
              <a:rPr lang="en-US" altLang="zh-CN" smtClean="0"/>
              <a:t>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E40F57C-30AE-4EB1-8B93-53EC1289555E}" type="datetime1">
              <a:rPr lang="en-US" altLang="zh-CN" smtClean="0"/>
              <a:t>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00E3-656A-4625-9A18-AF7BEA34EA36}" type="datetime1">
              <a:rPr lang="en-US" altLang="zh-CN" smtClean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视觉</a:t>
            </a:r>
            <a:r>
              <a:rPr lang="en-US" altLang="zh-CN" dirty="0"/>
              <a:t>SLAM</a:t>
            </a:r>
            <a:r>
              <a:rPr lang="zh-CN" altLang="en-US" dirty="0"/>
              <a:t>十四讲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000" dirty="0"/>
              <a:t>从理论到实践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高翔 清华大学 </a:t>
            </a:r>
            <a:r>
              <a:rPr lang="en-US" altLang="zh-CN" dirty="0"/>
              <a:t>2016</a:t>
            </a:r>
            <a:r>
              <a:rPr lang="zh-CN" altLang="en-US" dirty="0"/>
              <a:t>年冬</a:t>
            </a:r>
          </a:p>
        </p:txBody>
      </p:sp>
    </p:spTree>
    <p:extLst>
      <p:ext uri="{BB962C8B-B14F-4D97-AF65-F5344CB8AC3E}">
        <p14:creationId xmlns:p14="http://schemas.microsoft.com/office/powerpoint/2010/main" val="3024153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特征点法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特征匹配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通过描述子的差异判断哪些特征为同一个点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暴力匹配：比较图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中每个特征和图</a:t>
            </a:r>
            <a:r>
              <a:rPr lang="en-US" altLang="zh-CN" dirty="0" smtClean="0"/>
              <a:t>2</a:t>
            </a:r>
            <a:r>
              <a:rPr lang="zh-CN" altLang="en-US" dirty="0" smtClean="0"/>
              <a:t>特征的距离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加速：快速最近邻（</a:t>
            </a:r>
            <a:r>
              <a:rPr lang="en-US" altLang="zh-CN" dirty="0" smtClean="0"/>
              <a:t>FLANN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663" y="3393832"/>
            <a:ext cx="6602337" cy="270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 </a:t>
            </a:r>
            <a:r>
              <a:rPr lang="zh-CN" altLang="en-US" dirty="0" smtClean="0"/>
              <a:t>实践：特征提取和匹配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 2D-2D</a:t>
            </a:r>
            <a:r>
              <a:rPr lang="zh-CN" altLang="en-US" dirty="0" smtClean="0"/>
              <a:t>：对极几何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2D-2D</a:t>
            </a:r>
            <a:r>
              <a:rPr lang="zh-CN" altLang="en-US" dirty="0"/>
              <a:t>：对极几何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特征匹配之后，得到了特征点之间的对应关系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如果只有两个单目图像，得到</a:t>
            </a:r>
            <a:r>
              <a:rPr lang="en-US" altLang="zh-CN" dirty="0" smtClean="0"/>
              <a:t>2D-2D</a:t>
            </a:r>
            <a:r>
              <a:rPr lang="zh-CN" altLang="en-US" dirty="0" smtClean="0"/>
              <a:t>间的关系</a:t>
            </a:r>
            <a:r>
              <a:rPr lang="en-US" altLang="zh-CN" dirty="0" smtClean="0"/>
              <a:t>	——</a:t>
            </a:r>
            <a:r>
              <a:rPr lang="zh-CN" altLang="en-US" dirty="0" smtClean="0"/>
              <a:t>对极几何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如果匹配的是帧和地图，得到</a:t>
            </a:r>
            <a:r>
              <a:rPr lang="en-US" altLang="zh-CN" dirty="0" smtClean="0"/>
              <a:t>3D-2D</a:t>
            </a:r>
            <a:r>
              <a:rPr lang="zh-CN" altLang="en-US" dirty="0" smtClean="0"/>
              <a:t>间的关系</a:t>
            </a:r>
            <a:r>
              <a:rPr lang="en-US" altLang="zh-CN" dirty="0" smtClean="0"/>
              <a:t>	——PnP</a:t>
            </a:r>
          </a:p>
          <a:p>
            <a:pPr lvl="1"/>
            <a:r>
              <a:rPr lang="zh-CN" altLang="en-US" dirty="0" smtClean="0"/>
              <a:t>如果匹配的是</a:t>
            </a:r>
            <a:r>
              <a:rPr lang="en-US" altLang="zh-CN" dirty="0" smtClean="0"/>
              <a:t>RGB-D</a:t>
            </a:r>
            <a:r>
              <a:rPr lang="zh-CN" altLang="en-US" dirty="0" smtClean="0"/>
              <a:t>图，得到</a:t>
            </a:r>
            <a:r>
              <a:rPr lang="en-US" altLang="zh-CN" dirty="0" smtClean="0"/>
              <a:t>3D-3D</a:t>
            </a:r>
            <a:r>
              <a:rPr lang="zh-CN" altLang="en-US" dirty="0" smtClean="0"/>
              <a:t>间的关系</a:t>
            </a:r>
            <a:r>
              <a:rPr lang="en-US" altLang="zh-CN" dirty="0" smtClean="0"/>
              <a:t>	——ICP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2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2D-2D</a:t>
            </a:r>
            <a:r>
              <a:rPr lang="zh-CN" altLang="en-US" dirty="0"/>
              <a:t>：对极几何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5643813" cy="3980622"/>
          </a:xfrm>
        </p:spPr>
        <p:txBody>
          <a:bodyPr/>
          <a:lstStyle/>
          <a:p>
            <a:r>
              <a:rPr lang="zh-CN" altLang="en-US" dirty="0" smtClean="0"/>
              <a:t>几何关系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</a:t>
            </a:r>
            <a:r>
              <a:rPr lang="zh-CN" altLang="en-US" dirty="0" smtClean="0"/>
              <a:t>在两个图像的投影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两个相机之间的变换为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     </a:t>
            </a:r>
            <a:r>
              <a:rPr lang="zh-CN" altLang="en-US" dirty="0" smtClean="0"/>
              <a:t>在第二个图像上投影为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记     ，称为极线，反之亦然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       </a:t>
            </a:r>
            <a:r>
              <a:rPr lang="zh-CN" altLang="en-US" dirty="0" smtClean="0"/>
              <a:t>称为极点</a:t>
            </a:r>
            <a:endParaRPr lang="en-US" altLang="zh-CN" dirty="0" smtClean="0"/>
          </a:p>
          <a:p>
            <a:r>
              <a:rPr lang="zh-CN" altLang="en-US" dirty="0" smtClean="0"/>
              <a:t>实践当中：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       </a:t>
            </a:r>
            <a:r>
              <a:rPr lang="zh-CN" altLang="en-US" dirty="0" smtClean="0"/>
              <a:t>通过特征匹配得到，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未知，        未知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    </a:t>
            </a:r>
            <a:r>
              <a:rPr lang="zh-CN" altLang="en-US" dirty="0" smtClean="0"/>
              <a:t>待求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4438"/>
          <a:stretch/>
        </p:blipFill>
        <p:spPr>
          <a:xfrm>
            <a:off x="6777459" y="1050762"/>
            <a:ext cx="4922947" cy="265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369494" y="2408326"/>
                <a:ext cx="7801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494" y="2408326"/>
                <a:ext cx="780150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4437999" y="2855140"/>
                <a:ext cx="555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999" y="2855140"/>
                <a:ext cx="5552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172124" y="3224472"/>
                <a:ext cx="6380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124" y="3224472"/>
                <a:ext cx="63806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993216" y="3224472"/>
                <a:ext cx="6850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216" y="3224472"/>
                <a:ext cx="685059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2810184" y="3600346"/>
                <a:ext cx="4218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184" y="3600346"/>
                <a:ext cx="42184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2172124" y="3946990"/>
                <a:ext cx="752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124" y="3946990"/>
                <a:ext cx="7524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2168153" y="4812091"/>
                <a:ext cx="7801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153" y="4812091"/>
                <a:ext cx="780150" cy="369332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5535934" y="4838467"/>
                <a:ext cx="752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934" y="4838467"/>
                <a:ext cx="752450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2168153" y="5307860"/>
                <a:ext cx="555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153" y="5307860"/>
                <a:ext cx="555217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9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2D-2D</a:t>
            </a:r>
            <a:r>
              <a:rPr lang="zh-CN" altLang="en-US" dirty="0"/>
              <a:t>：对极几何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82845"/>
          </a:xfrm>
        </p:spPr>
        <p:txBody>
          <a:bodyPr/>
          <a:lstStyle/>
          <a:p>
            <a:r>
              <a:rPr lang="zh-CN" altLang="en-US" dirty="0" smtClean="0"/>
              <a:t>世界坐标：</a:t>
            </a:r>
            <a:endParaRPr lang="en-US" altLang="zh-CN" dirty="0" smtClean="0"/>
          </a:p>
          <a:p>
            <a:r>
              <a:rPr lang="zh-CN" altLang="en-US" dirty="0" smtClean="0"/>
              <a:t>以第一个图为参考系，投影方程：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使用归一化坐标（去掉内参）：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齐次关系：</a:t>
            </a:r>
            <a:endParaRPr lang="en-US" altLang="zh-CN" dirty="0" smtClean="0"/>
          </a:p>
          <a:p>
            <a:r>
              <a:rPr lang="zh-CN" altLang="en-US" dirty="0" smtClean="0"/>
              <a:t>两侧左乘：</a:t>
            </a:r>
            <a:endParaRPr lang="en-US" altLang="zh-CN" dirty="0" smtClean="0"/>
          </a:p>
          <a:p>
            <a:r>
              <a:rPr lang="zh-CN" altLang="en-US" dirty="0" smtClean="0"/>
              <a:t>再一步左乘：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4438"/>
          <a:stretch/>
        </p:blipFill>
        <p:spPr>
          <a:xfrm>
            <a:off x="6777459" y="1050762"/>
            <a:ext cx="4922947" cy="265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905" y="2015732"/>
            <a:ext cx="1470787" cy="5105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474" y="3044757"/>
            <a:ext cx="3132091" cy="4343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093" y="3997576"/>
            <a:ext cx="2674852" cy="4419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1022" y="4496749"/>
            <a:ext cx="1546994" cy="4038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2470" y="4957819"/>
            <a:ext cx="1364098" cy="4419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6229" y="5467100"/>
            <a:ext cx="1836579" cy="3886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6937131" y="3824654"/>
            <a:ext cx="4510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对极约束：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带内参的形式：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4761" y="4118125"/>
            <a:ext cx="1333616" cy="4115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1815" y="5085955"/>
            <a:ext cx="2179509" cy="350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0971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2D-2D</a:t>
            </a:r>
            <a:r>
              <a:rPr lang="zh-CN" altLang="en-US" dirty="0"/>
              <a:t>：对极几何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50960"/>
          </a:xfrm>
        </p:spPr>
        <p:txBody>
          <a:bodyPr/>
          <a:lstStyle/>
          <a:p>
            <a:r>
              <a:rPr lang="zh-CN" altLang="en-US" dirty="0" smtClean="0"/>
              <a:t>对极约束刻画了              共面的关系</a:t>
            </a:r>
            <a:endParaRPr lang="en-US" altLang="zh-CN" dirty="0" smtClean="0"/>
          </a:p>
          <a:p>
            <a:r>
              <a:rPr lang="zh-CN" altLang="en-US" dirty="0" smtClean="0"/>
              <a:t>定义：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Essential</a:t>
            </a:r>
            <a:r>
              <a:rPr lang="zh-CN" altLang="en-US" dirty="0" smtClean="0"/>
              <a:t>矩阵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Fundamental</a:t>
            </a:r>
            <a:r>
              <a:rPr lang="zh-CN" altLang="en-US" dirty="0" smtClean="0"/>
              <a:t>矩阵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在内参已知的情况下，可以使用</a:t>
            </a:r>
            <a:r>
              <a:rPr lang="en-US" altLang="zh-CN" dirty="0" smtClean="0"/>
              <a:t>E</a:t>
            </a:r>
          </a:p>
          <a:p>
            <a:r>
              <a:rPr lang="zh-CN" altLang="en-US" dirty="0" smtClean="0"/>
              <a:t>两步计算位姿：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由匹配点计算</a:t>
            </a:r>
            <a:r>
              <a:rPr lang="en-US" altLang="zh-CN" dirty="0" smtClean="0"/>
              <a:t>E</a:t>
            </a:r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 smtClean="0"/>
              <a:t>E</a:t>
            </a:r>
            <a:r>
              <a:rPr lang="zh-CN" altLang="en-US" dirty="0" smtClean="0"/>
              <a:t>恢复</a:t>
            </a:r>
            <a:r>
              <a:rPr lang="en-US" altLang="zh-CN" dirty="0" err="1" smtClean="0"/>
              <a:t>R,t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4438"/>
          <a:stretch/>
        </p:blipFill>
        <p:spPr>
          <a:xfrm>
            <a:off x="6777459" y="1050762"/>
            <a:ext cx="4922947" cy="265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384" y="3863540"/>
            <a:ext cx="1333616" cy="4115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318" y="3907044"/>
            <a:ext cx="2179509" cy="350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3462697" y="2048582"/>
                <a:ext cx="1063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697" y="2048582"/>
                <a:ext cx="106388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5459" y="3035039"/>
            <a:ext cx="4618120" cy="3429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6777458" y="4404946"/>
            <a:ext cx="4922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对极约束的性质：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乘任意非零常数依然满足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</a:t>
            </a:r>
            <a:r>
              <a:rPr lang="zh-CN" altLang="en-US" dirty="0" smtClean="0"/>
              <a:t>共五个自由度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当成普通矩阵的话，有八个自由度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可用八点法求解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091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2D-2D</a:t>
            </a:r>
            <a:r>
              <a:rPr lang="zh-CN" altLang="en-US" dirty="0"/>
              <a:t>：对极几何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八点法求</a:t>
            </a:r>
            <a:r>
              <a:rPr lang="en-US" altLang="zh-CN" dirty="0" smtClean="0"/>
              <a:t>E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E</a:t>
            </a:r>
            <a:r>
              <a:rPr lang="zh-CN" altLang="en-US" dirty="0" smtClean="0"/>
              <a:t>看成通常</a:t>
            </a:r>
            <a:r>
              <a:rPr lang="en-US" altLang="zh-CN" dirty="0" smtClean="0"/>
              <a:t>3x3</a:t>
            </a:r>
            <a:r>
              <a:rPr lang="zh-CN" altLang="en-US" dirty="0" smtClean="0"/>
              <a:t>的矩阵，去掉因子后剩八个自由度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一对匹配点带来的约束：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向量形式：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213" y="3262477"/>
            <a:ext cx="3162574" cy="12650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353" y="4783547"/>
            <a:ext cx="3002540" cy="4267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337" y="5339874"/>
            <a:ext cx="3604572" cy="4343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978" y="3115929"/>
            <a:ext cx="4711840" cy="28231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8542344" y="274659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八对点构成方程组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87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2D-2D</a:t>
            </a:r>
            <a:r>
              <a:rPr lang="zh-CN" altLang="en-US" dirty="0"/>
              <a:t>：对极几何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E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R, t</a:t>
            </a:r>
            <a:r>
              <a:rPr lang="zh-CN" altLang="en-US" dirty="0" smtClean="0"/>
              <a:t>：奇异值分解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539" y="2859824"/>
            <a:ext cx="1508891" cy="48772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439" y="2718841"/>
            <a:ext cx="3863675" cy="769687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539" y="3741038"/>
            <a:ext cx="7353937" cy="224047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7587762" y="3209251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四个可能的解，但只有一个深度为正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192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2D-2D</a:t>
            </a:r>
            <a:r>
              <a:rPr lang="zh-CN" altLang="en-US" dirty="0"/>
              <a:t>：对极几何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SVD</a:t>
            </a:r>
            <a:r>
              <a:rPr lang="zh-CN" altLang="en-US" dirty="0" smtClean="0"/>
              <a:t>过程中：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</a:t>
            </a:r>
            <a:r>
              <a:rPr lang="en-US" altLang="zh-CN" dirty="0" smtClean="0"/>
              <a:t>			         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的内在性质要求它的奇异值为</a:t>
            </a:r>
            <a:endParaRPr lang="en-US" altLang="zh-CN" dirty="0" smtClean="0"/>
          </a:p>
          <a:p>
            <a:r>
              <a:rPr lang="zh-CN" altLang="en-US" dirty="0" smtClean="0"/>
              <a:t>最少可使用五个点计算</a:t>
            </a:r>
            <a:r>
              <a:rPr lang="en-US" altLang="zh-CN" dirty="0" err="1" smtClean="0"/>
              <a:t>R,t</a:t>
            </a:r>
            <a:r>
              <a:rPr lang="zh-CN" altLang="en-US" dirty="0" smtClean="0"/>
              <a:t>，称为五点法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但需要利用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的非线性性质，原理较复杂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747" y="2388555"/>
            <a:ext cx="3040643" cy="5334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650" y="2515467"/>
            <a:ext cx="502964" cy="2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7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七</a:t>
            </a:r>
            <a:r>
              <a:rPr lang="zh-CN" altLang="en-US" dirty="0" smtClean="0"/>
              <a:t>讲 视觉里程计（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7</a:t>
            </a:r>
            <a:r>
              <a:rPr lang="en-US" altLang="zh-CN" dirty="0" smtClean="0"/>
              <a:t>: Visual Odometry (1)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02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2D-2D</a:t>
            </a:r>
            <a:r>
              <a:rPr lang="zh-CN" altLang="en-US" dirty="0"/>
              <a:t>：对极几何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八点法的讨论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用于单目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的初始化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尺度不确定性：归一化 </a:t>
            </a:r>
            <a:r>
              <a:rPr lang="en-US" altLang="zh-CN" dirty="0" smtClean="0"/>
              <a:t>t </a:t>
            </a:r>
            <a:r>
              <a:rPr lang="zh-CN" altLang="en-US" dirty="0" smtClean="0"/>
              <a:t>或特征点的平均深度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纯旋转问题：</a:t>
            </a:r>
            <a:r>
              <a:rPr lang="en-US" altLang="zh-CN" dirty="0" smtClean="0"/>
              <a:t>t=0 </a:t>
            </a:r>
            <a:r>
              <a:rPr lang="zh-CN" altLang="en-US" dirty="0" smtClean="0"/>
              <a:t>时无法求解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多于八对点时：最小二乘或</a:t>
            </a:r>
            <a:r>
              <a:rPr lang="en-US" altLang="zh-CN" dirty="0" smtClean="0"/>
              <a:t>RANSAC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04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2D-2D</a:t>
            </a:r>
            <a:r>
              <a:rPr lang="zh-CN" altLang="en-US" dirty="0"/>
              <a:t>：对极几何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从单应矩阵恢复</a:t>
            </a:r>
            <a:r>
              <a:rPr lang="en-US" altLang="zh-CN" dirty="0" err="1" smtClean="0"/>
              <a:t>R,t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八点法在特征点共面时会退化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设特征点位于某平面上：</a:t>
            </a:r>
            <a:r>
              <a:rPr lang="en-US" altLang="zh-CN" dirty="0" smtClean="0"/>
              <a:t>		  </a:t>
            </a:r>
            <a:r>
              <a:rPr lang="zh-CN" altLang="en-US" dirty="0" smtClean="0"/>
              <a:t>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两个图像特征点的坐标关系：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367" y="2848983"/>
            <a:ext cx="1295512" cy="4038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359" y="2746103"/>
            <a:ext cx="1143099" cy="6096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490" y="3716113"/>
            <a:ext cx="2591025" cy="20042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15" y="4425878"/>
            <a:ext cx="1021168" cy="350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右箭头 8"/>
          <p:cNvSpPr/>
          <p:nvPr/>
        </p:nvSpPr>
        <p:spPr>
          <a:xfrm>
            <a:off x="6057900" y="4484077"/>
            <a:ext cx="2162908" cy="234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412750" y="413743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中间记为</a:t>
            </a:r>
            <a:r>
              <a:rPr lang="en-US" altLang="zh-CN" dirty="0" smtClean="0"/>
              <a:t>H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7458" y="4879235"/>
            <a:ext cx="2651990" cy="11964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74152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2D-2D</a:t>
            </a:r>
            <a:r>
              <a:rPr lang="zh-CN" altLang="en-US" dirty="0"/>
              <a:t>：对极几何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3231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该式是在非零因子下成立的</a:t>
            </a:r>
            <a:endParaRPr lang="en-US" altLang="zh-CN" dirty="0"/>
          </a:p>
          <a:p>
            <a:pPr lvl="1"/>
            <a:r>
              <a:rPr lang="zh-CN" altLang="en-US" dirty="0" smtClean="0"/>
              <a:t>去掉第三行：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一对点提供两个约束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写成关于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的线性方程：</a:t>
            </a:r>
            <a:endParaRPr lang="en-US" altLang="zh-CN" dirty="0" smtClean="0"/>
          </a:p>
          <a:p>
            <a:r>
              <a:rPr lang="zh-CN" altLang="en-US" dirty="0" smtClean="0"/>
              <a:t>类似八点法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先计算</a:t>
            </a:r>
            <a:r>
              <a:rPr lang="en-US" altLang="zh-CN" dirty="0" smtClean="0"/>
              <a:t>H</a:t>
            </a:r>
          </a:p>
          <a:p>
            <a:pPr lvl="1"/>
            <a:r>
              <a:rPr lang="zh-CN" altLang="en-US" dirty="0" smtClean="0"/>
              <a:t>再用</a:t>
            </a:r>
            <a:r>
              <a:rPr lang="en-US" altLang="zh-CN" dirty="0" smtClean="0"/>
              <a:t>H</a:t>
            </a:r>
            <a:r>
              <a:rPr lang="zh-CN" altLang="en-US" dirty="0" smtClean="0"/>
              <a:t>恢复</a:t>
            </a:r>
            <a:r>
              <a:rPr lang="en-US" altLang="zh-CN" dirty="0" err="1" smtClean="0"/>
              <a:t>R,t,n,d,K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581" y="1255532"/>
            <a:ext cx="2651990" cy="11964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074" y="2451976"/>
            <a:ext cx="2164268" cy="11888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080" y="3741038"/>
            <a:ext cx="5143946" cy="29415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66419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2D-2D</a:t>
            </a:r>
            <a:r>
              <a:rPr lang="zh-CN" altLang="en-US" dirty="0"/>
              <a:t>：对极几何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en-US" altLang="zh-CN" dirty="0" smtClean="0"/>
          </a:p>
          <a:p>
            <a:r>
              <a:rPr lang="en-US" altLang="zh-CN" dirty="0" smtClean="0"/>
              <a:t>2D-2D</a:t>
            </a:r>
            <a:r>
              <a:rPr lang="zh-CN" altLang="en-US" dirty="0" smtClean="0"/>
              <a:t>情况下，只知道图像坐标之间的对应关系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当特征点在平面上时（例如俯视或仰视），使用</a:t>
            </a:r>
            <a:r>
              <a:rPr lang="en-US" altLang="zh-CN" dirty="0" smtClean="0"/>
              <a:t>H</a:t>
            </a:r>
            <a:r>
              <a:rPr lang="zh-CN" altLang="en-US" dirty="0" smtClean="0"/>
              <a:t>恢复</a:t>
            </a:r>
            <a:r>
              <a:rPr lang="en-US" altLang="zh-CN" dirty="0" err="1" smtClean="0"/>
              <a:t>R,t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否则，使用</a:t>
            </a:r>
            <a:r>
              <a:rPr lang="en-US" altLang="zh-CN" dirty="0" smtClean="0"/>
              <a:t>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</a:t>
            </a:r>
            <a:r>
              <a:rPr lang="zh-CN" altLang="en-US" dirty="0" smtClean="0"/>
              <a:t>恢复</a:t>
            </a:r>
            <a:r>
              <a:rPr lang="en-US" altLang="zh-CN" dirty="0" err="1" smtClean="0"/>
              <a:t>R,t</a:t>
            </a:r>
            <a:endParaRPr lang="en-US" altLang="zh-CN" dirty="0" smtClean="0"/>
          </a:p>
          <a:p>
            <a:r>
              <a:rPr lang="zh-CN" altLang="en-US" dirty="0" smtClean="0"/>
              <a:t>求得</a:t>
            </a:r>
            <a:r>
              <a:rPr lang="en-US" altLang="zh-CN" dirty="0" err="1" smtClean="0"/>
              <a:t>R,t</a:t>
            </a:r>
            <a:r>
              <a:rPr lang="zh-CN" altLang="en-US" dirty="0" smtClean="0"/>
              <a:t>后：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利用三角化计算特征点的</a:t>
            </a:r>
            <a:r>
              <a:rPr lang="en-US" altLang="zh-CN" dirty="0" smtClean="0"/>
              <a:t>3D</a:t>
            </a:r>
            <a:r>
              <a:rPr lang="zh-CN" altLang="en-US" dirty="0" smtClean="0"/>
              <a:t>位置（即深度）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38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</a:t>
            </a:r>
            <a:r>
              <a:rPr lang="zh-CN" altLang="en-US" dirty="0" smtClean="0"/>
              <a:t>实践：对极约束求解相机运动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66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7.5 </a:t>
            </a:r>
            <a:r>
              <a:rPr lang="zh-CN" altLang="en-US" dirty="0" smtClean="0"/>
              <a:t>三角化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3216" y="1050762"/>
            <a:ext cx="4855789" cy="28284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51579" y="1994489"/>
            <a:ext cx="487009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已知运动时，求解特征点的</a:t>
            </a:r>
            <a:r>
              <a:rPr lang="en-US" altLang="zh-CN" dirty="0" smtClean="0"/>
              <a:t>3D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r>
              <a:rPr lang="zh-CN" altLang="en-US" dirty="0" smtClean="0"/>
              <a:t>几何关系：</a:t>
            </a:r>
            <a:endParaRPr lang="en-US" altLang="zh-CN" dirty="0" smtClean="0"/>
          </a:p>
          <a:p>
            <a:r>
              <a:rPr lang="zh-CN" altLang="en-US" dirty="0" smtClean="0"/>
              <a:t>求     时，两侧乘</a:t>
            </a:r>
            <a:r>
              <a:rPr lang="en-US" altLang="zh-CN" dirty="0" smtClean="0"/>
              <a:t>    </a:t>
            </a:r>
          </a:p>
          <a:p>
            <a:endParaRPr lang="en-US" altLang="zh-CN" dirty="0"/>
          </a:p>
          <a:p>
            <a:pPr lvl="1"/>
            <a:r>
              <a:rPr lang="zh-CN" altLang="en-US" dirty="0" smtClean="0"/>
              <a:t>反之亦然</a:t>
            </a:r>
            <a:endParaRPr lang="en-US" altLang="zh-CN" dirty="0" smtClean="0"/>
          </a:p>
          <a:p>
            <a:r>
              <a:rPr lang="zh-CN" altLang="en-US" dirty="0" smtClean="0"/>
              <a:t>或者同时解       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求                                     的最小二乘解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122" y="2581772"/>
            <a:ext cx="1714649" cy="411516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948896" y="3121241"/>
                <a:ext cx="4514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896" y="3121241"/>
                <a:ext cx="4514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3524240" y="3098825"/>
                <a:ext cx="487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∧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40" y="3098825"/>
                <a:ext cx="487377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4057" y="3523125"/>
            <a:ext cx="2697714" cy="358171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2981109" y="4393523"/>
                <a:ext cx="741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109" y="4393523"/>
                <a:ext cx="741805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2482160" y="4762855"/>
                <a:ext cx="2084160" cy="5534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160" y="4762855"/>
                <a:ext cx="2084160" cy="5534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6321669" y="4804226"/>
                <a:ext cx="18980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669" y="4804226"/>
                <a:ext cx="189801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150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/>
              <a:t>三角化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3146797" cy="3998206"/>
          </a:xfrm>
        </p:spPr>
        <p:txBody>
          <a:bodyPr/>
          <a:lstStyle/>
          <a:p>
            <a:r>
              <a:rPr lang="zh-CN" altLang="en-US" dirty="0" smtClean="0"/>
              <a:t>三角化中的问题：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解得深度的质量与平移相关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但是平移大时特征匹配可能不成功</a:t>
            </a:r>
            <a:endParaRPr lang="en-US" altLang="zh-CN" dirty="0" smtClean="0"/>
          </a:p>
          <a:p>
            <a:r>
              <a:rPr lang="zh-CN" altLang="en-US" dirty="0" smtClean="0"/>
              <a:t>方程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系数矩阵伪逆不可靠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     </a:t>
            </a:r>
            <a:r>
              <a:rPr lang="zh-CN" altLang="en-US" dirty="0" smtClean="0"/>
              <a:t>行列式近零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292" y="1992096"/>
            <a:ext cx="7178662" cy="3497883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982897" y="4314447"/>
                <a:ext cx="2084160" cy="5534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897" y="4314447"/>
                <a:ext cx="2084160" cy="5534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164687" y="5305313"/>
                <a:ext cx="6529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687" y="5305313"/>
                <a:ext cx="6529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670538" y="5767754"/>
            <a:ext cx="832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特例：相机前进时，虽然有位移，但位于图像中心的点无法三角化（没有视差）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474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7.6 </a:t>
            </a:r>
            <a:r>
              <a:rPr lang="zh-CN" altLang="en-US" dirty="0" smtClean="0"/>
              <a:t>实践：三角测量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1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第七讲 视觉里程计（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本讲目标</a:t>
            </a:r>
            <a:endParaRPr lang="en-US" altLang="zh-CN" dirty="0"/>
          </a:p>
          <a:p>
            <a:pPr lvl="1"/>
            <a:r>
              <a:rPr lang="zh-CN" altLang="en-US" dirty="0"/>
              <a:t>理解图像特征点的意义</a:t>
            </a:r>
            <a:r>
              <a:rPr lang="en-US" altLang="zh-CN" dirty="0"/>
              <a:t>, </a:t>
            </a:r>
            <a:r>
              <a:rPr lang="zh-CN" altLang="en-US" dirty="0"/>
              <a:t>并掌握在单幅图像中提取出特征点，及多幅图像中匹配特征点的方法。</a:t>
            </a:r>
          </a:p>
          <a:p>
            <a:pPr lvl="1"/>
            <a:r>
              <a:rPr lang="zh-CN" altLang="en-US" dirty="0" smtClean="0"/>
              <a:t>理解</a:t>
            </a:r>
            <a:r>
              <a:rPr lang="zh-CN" altLang="en-US" dirty="0"/>
              <a:t>对极几何的原理，利用对极几何的约束，恢复出图像之间的摄像机的三维运动。</a:t>
            </a:r>
          </a:p>
          <a:p>
            <a:pPr lvl="1"/>
            <a:r>
              <a:rPr lang="zh-CN" altLang="en-US" dirty="0" smtClean="0"/>
              <a:t>理解</a:t>
            </a:r>
            <a:r>
              <a:rPr lang="en-US" altLang="zh-CN" dirty="0"/>
              <a:t>PNP</a:t>
            </a:r>
            <a:r>
              <a:rPr lang="zh-CN" altLang="en-US" dirty="0"/>
              <a:t>问题，及利用已知三维结构与图像的对应关系，求解摄像机的三维运动。</a:t>
            </a:r>
          </a:p>
          <a:p>
            <a:pPr lvl="1"/>
            <a:r>
              <a:rPr lang="zh-CN" altLang="en-US" dirty="0" smtClean="0"/>
              <a:t>理解</a:t>
            </a:r>
            <a:r>
              <a:rPr lang="en-US" altLang="zh-CN" dirty="0"/>
              <a:t>ICP</a:t>
            </a:r>
            <a:r>
              <a:rPr lang="zh-CN" altLang="en-US" dirty="0"/>
              <a:t>问题，及利用点云的匹配关系，求解摄像机的三维运动。</a:t>
            </a:r>
          </a:p>
          <a:p>
            <a:pPr lvl="1"/>
            <a:r>
              <a:rPr lang="zh-CN" altLang="en-US" dirty="0" smtClean="0"/>
              <a:t>理解</a:t>
            </a:r>
            <a:r>
              <a:rPr lang="zh-CN" altLang="en-US" dirty="0"/>
              <a:t>如何通过三角化，获得二维图像上对应点的三维结构。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5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第七讲 视觉里程计（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从本讲开始，开始介绍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系统的重要算法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视觉里程计：特征点法和直接法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后端优化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回环检测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地图构建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6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 </a:t>
            </a:r>
            <a:r>
              <a:rPr lang="zh-CN" altLang="en-US" dirty="0" smtClean="0"/>
              <a:t>特征点法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4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特征点法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经典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模型中以位姿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路标（</a:t>
            </a:r>
            <a:r>
              <a:rPr lang="en-US" altLang="zh-CN" dirty="0" smtClean="0"/>
              <a:t>Landmark</a:t>
            </a:r>
            <a:r>
              <a:rPr lang="zh-CN" altLang="en-US" dirty="0" smtClean="0"/>
              <a:t>）来描述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zh-CN" altLang="en-US" dirty="0" smtClean="0"/>
              <a:t>路标是三维空间中固定不变的点，能够在特定位姿下观测到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数量充足，以实现良好的定位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较好的区分性，以实现数据关联</a:t>
            </a:r>
            <a:endParaRPr lang="en-US" altLang="zh-CN" dirty="0" smtClean="0"/>
          </a:p>
          <a:p>
            <a:r>
              <a:rPr lang="zh-CN" altLang="en-US" dirty="0" smtClean="0"/>
              <a:t>在视觉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中，可利用图像特征点作为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中的路标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8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特征点法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83906"/>
          </a:xfrm>
        </p:spPr>
        <p:txBody>
          <a:bodyPr/>
          <a:lstStyle/>
          <a:p>
            <a:r>
              <a:rPr lang="zh-CN" altLang="en-US" dirty="0" smtClean="0"/>
              <a:t>特征点：图像当中具有代表性的部分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可重复性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可区别性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本地</a:t>
            </a:r>
            <a:endParaRPr lang="en-US" altLang="zh-CN" dirty="0" smtClean="0"/>
          </a:p>
          <a:p>
            <a:r>
              <a:rPr lang="zh-CN" altLang="en-US" dirty="0" smtClean="0"/>
              <a:t>特征点的信息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位置、大小、方向、评分等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关键点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特征点周围的图像信息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描述子（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例子：</a:t>
            </a:r>
            <a:r>
              <a:rPr lang="en-US" altLang="zh-CN" dirty="0" smtClean="0"/>
              <a:t>SIFT/SURF/ORB	</a:t>
            </a:r>
            <a:r>
              <a:rPr lang="zh-CN" altLang="en-US" dirty="0" smtClean="0"/>
              <a:t>见</a:t>
            </a:r>
            <a:r>
              <a:rPr lang="en-US" altLang="zh-CN" dirty="0" smtClean="0"/>
              <a:t>OpenCV features2d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488" y="2015732"/>
            <a:ext cx="4517176" cy="19661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25488" y="4137669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特征描述应该在光照、视角发生少量变化时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仍能保持一致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84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 smtClean="0"/>
              <a:t>特征</a:t>
            </a:r>
            <a:r>
              <a:rPr lang="zh-CN" altLang="en-US" dirty="0"/>
              <a:t>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例子：</a:t>
            </a:r>
            <a:r>
              <a:rPr lang="en-US" altLang="zh-CN" dirty="0" smtClean="0"/>
              <a:t>ORB</a:t>
            </a:r>
            <a:r>
              <a:rPr lang="zh-CN" altLang="en-US" dirty="0" smtClean="0"/>
              <a:t>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关键点：</a:t>
            </a:r>
            <a:r>
              <a:rPr lang="en-US" altLang="zh-CN" dirty="0" smtClean="0"/>
              <a:t>Oriented FAST</a:t>
            </a:r>
          </a:p>
          <a:p>
            <a:pPr lvl="1"/>
            <a:r>
              <a:rPr lang="zh-CN" altLang="en-US" dirty="0" smtClean="0"/>
              <a:t>描述：</a:t>
            </a:r>
            <a:r>
              <a:rPr lang="en-US" altLang="zh-CN" dirty="0" smtClean="0"/>
              <a:t>BRIEF</a:t>
            </a:r>
          </a:p>
          <a:p>
            <a:r>
              <a:rPr lang="en-US" altLang="zh-CN" dirty="0" smtClean="0"/>
              <a:t>FAST</a:t>
            </a:r>
            <a:endParaRPr lang="en-US" altLang="zh-CN" dirty="0"/>
          </a:p>
          <a:p>
            <a:pPr lvl="1"/>
            <a:r>
              <a:rPr lang="zh-CN" altLang="en-US" dirty="0" smtClean="0"/>
              <a:t>连续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个点的灰度有明显差异</a:t>
            </a:r>
            <a:endParaRPr lang="en-US" altLang="zh-CN" dirty="0" smtClean="0"/>
          </a:p>
          <a:p>
            <a:r>
              <a:rPr lang="en-US" altLang="zh-CN" dirty="0" smtClean="0"/>
              <a:t>Oriented FAST	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FAST</a:t>
            </a:r>
            <a:r>
              <a:rPr lang="zh-CN" altLang="en-US" dirty="0" smtClean="0"/>
              <a:t>基础上计算旋转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590" y="385625"/>
            <a:ext cx="4856764" cy="23892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114747"/>
            <a:ext cx="5627678" cy="27870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313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特征点法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97145"/>
          </a:xfrm>
        </p:spPr>
        <p:txBody>
          <a:bodyPr/>
          <a:lstStyle/>
          <a:p>
            <a:r>
              <a:rPr lang="en-US" altLang="zh-CN" dirty="0" smtClean="0"/>
              <a:t>BRIEF</a:t>
            </a:r>
          </a:p>
          <a:p>
            <a:pPr lvl="1"/>
            <a:r>
              <a:rPr lang="en-US" altLang="zh-CN" dirty="0" smtClean="0"/>
              <a:t>BRIEF-128</a:t>
            </a:r>
            <a:r>
              <a:rPr lang="zh-CN" altLang="en-US" dirty="0" smtClean="0"/>
              <a:t>：在特征点附近的</a:t>
            </a:r>
            <a:r>
              <a:rPr lang="en-US" altLang="zh-CN" dirty="0" smtClean="0"/>
              <a:t>128</a:t>
            </a:r>
            <a:r>
              <a:rPr lang="zh-CN" altLang="en-US" dirty="0" smtClean="0"/>
              <a:t>次像素比较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ORB</a:t>
            </a:r>
            <a:r>
              <a:rPr lang="zh-CN" altLang="en-US" dirty="0" smtClean="0"/>
              <a:t>：旋转之后的</a:t>
            </a:r>
            <a:r>
              <a:rPr lang="en-US" altLang="zh-CN" dirty="0" smtClean="0"/>
              <a:t>BRIEF</a:t>
            </a:r>
            <a:r>
              <a:rPr lang="zh-CN" altLang="en-US" dirty="0" smtClean="0"/>
              <a:t>描述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BRIEF</a:t>
            </a:r>
            <a:r>
              <a:rPr lang="zh-CN" altLang="en-US" dirty="0" smtClean="0"/>
              <a:t>是一种二进制描述，需要用汉明距离度量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647" y="3009232"/>
            <a:ext cx="9076207" cy="18594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5503985" y="487891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BRIEF</a:t>
            </a:r>
            <a:r>
              <a:rPr lang="zh-CN" altLang="en-US" dirty="0" smtClean="0"/>
              <a:t>的比较</a:t>
            </a:r>
            <a:r>
              <a:rPr lang="en-US" altLang="zh-CN" dirty="0" smtClean="0"/>
              <a:t>pattern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422" y="410400"/>
            <a:ext cx="4389500" cy="57002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4355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自定义 1">
      <a:dk1>
        <a:sysClr val="windowText" lastClr="000000"/>
      </a:dk1>
      <a:lt1>
        <a:sysClr val="window" lastClr="FFFFFF"/>
      </a:lt1>
      <a:dk2>
        <a:srgbClr val="454545"/>
      </a:dk2>
      <a:lt2>
        <a:srgbClr val="F2F2F2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定义 1">
      <a:majorFont>
        <a:latin typeface="Century Gothic"/>
        <a:ea typeface="幼圆"/>
        <a:cs typeface=""/>
      </a:majorFont>
      <a:minorFont>
        <a:latin typeface="Times New Roman"/>
        <a:ea typeface="宋体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TM10001114[[fn=库]]</Template>
  <TotalTime>1832</TotalTime>
  <Words>1204</Words>
  <Application>Microsoft Office PowerPoint</Application>
  <PresentationFormat>宽屏</PresentationFormat>
  <Paragraphs>215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宋体</vt:lpstr>
      <vt:lpstr>幼圆</vt:lpstr>
      <vt:lpstr>Arial</vt:lpstr>
      <vt:lpstr>Cambria Math</vt:lpstr>
      <vt:lpstr>Century Gothic</vt:lpstr>
      <vt:lpstr>Times New Roman</vt:lpstr>
      <vt:lpstr>Gallery</vt:lpstr>
      <vt:lpstr>视觉SLAM十四讲 从理论到实践</vt:lpstr>
      <vt:lpstr>第七讲 视觉里程计（1）</vt:lpstr>
      <vt:lpstr>第七讲 视觉里程计（1）</vt:lpstr>
      <vt:lpstr>第七讲 视觉里程计（1）</vt:lpstr>
      <vt:lpstr>7.1 特征点法</vt:lpstr>
      <vt:lpstr>7.1 特征点法</vt:lpstr>
      <vt:lpstr>7.1 特征点法</vt:lpstr>
      <vt:lpstr>7.1 特征点法</vt:lpstr>
      <vt:lpstr>7.1 特征点法</vt:lpstr>
      <vt:lpstr>7.1 特征点法</vt:lpstr>
      <vt:lpstr>7.2 实践：特征提取和匹配</vt:lpstr>
      <vt:lpstr>7.3 2D-2D：对极几何</vt:lpstr>
      <vt:lpstr>7.3 2D-2D：对极几何</vt:lpstr>
      <vt:lpstr>7.3 2D-2D：对极几何</vt:lpstr>
      <vt:lpstr>7.3 2D-2D：对极几何</vt:lpstr>
      <vt:lpstr>7.3 2D-2D：对极几何</vt:lpstr>
      <vt:lpstr>7.3 2D-2D：对极几何</vt:lpstr>
      <vt:lpstr>7.3 2D-2D：对极几何</vt:lpstr>
      <vt:lpstr>7.3 2D-2D：对极几何</vt:lpstr>
      <vt:lpstr>7.3 2D-2D：对极几何</vt:lpstr>
      <vt:lpstr>7.3 2D-2D：对极几何</vt:lpstr>
      <vt:lpstr>7.3 2D-2D：对极几何</vt:lpstr>
      <vt:lpstr>7.3 2D-2D：对极几何</vt:lpstr>
      <vt:lpstr>7.4 实践：对极约束求解相机运动</vt:lpstr>
      <vt:lpstr>7.5 三角化</vt:lpstr>
      <vt:lpstr>7.5 三角化</vt:lpstr>
      <vt:lpstr>7.6 实践：三角测量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视觉SLAM十四讲 从理论到实践</dc:title>
  <dc:creator>高翔</dc:creator>
  <cp:lastModifiedBy>高翔</cp:lastModifiedBy>
  <cp:revision>179</cp:revision>
  <dcterms:created xsi:type="dcterms:W3CDTF">2016-11-26T03:38:11Z</dcterms:created>
  <dcterms:modified xsi:type="dcterms:W3CDTF">2017-01-14T06:46:25Z</dcterms:modified>
</cp:coreProperties>
</file>