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06" r:id="rId3"/>
    <p:sldId id="408" r:id="rId5"/>
    <p:sldId id="410" r:id="rId6"/>
    <p:sldId id="407" r:id="rId7"/>
    <p:sldId id="412" r:id="rId8"/>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E8EAE9"/>
    <a:srgbClr val="FCFCFC"/>
    <a:srgbClr val="CCD0D1"/>
    <a:srgbClr val="D7D9E1"/>
    <a:srgbClr val="D5D8E3"/>
    <a:srgbClr val="DADBDE"/>
    <a:srgbClr val="D9DDE7"/>
    <a:srgbClr val="ECECEC"/>
    <a:srgbClr val="E2E2E2"/>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6000" autoAdjust="0"/>
  </p:normalViewPr>
  <p:slideViewPr>
    <p:cSldViewPr>
      <p:cViewPr varScale="1">
        <p:scale>
          <a:sx n="110" d="100"/>
          <a:sy n="110" d="100"/>
        </p:scale>
        <p:origin x="552" y="77"/>
      </p:cViewPr>
      <p:guideLst>
        <p:guide orient="horz" pos="1605"/>
        <p:guide pos="2832"/>
      </p:guideLst>
    </p:cSldViewPr>
  </p:slideViewPr>
  <p:notesTextViewPr>
    <p:cViewPr>
      <p:scale>
        <a:sx n="125" d="100"/>
        <a:sy n="125" d="100"/>
      </p:scale>
      <p:origin x="0" y="0"/>
    </p:cViewPr>
  </p:notesTextViewPr>
  <p:sorterViewPr>
    <p:cViewPr varScale="1">
      <p:scale>
        <a:sx n="1" d="1"/>
        <a:sy n="1" d="1"/>
      </p:scale>
      <p:origin x="0" y="502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58EF-4ABD-40F4-ACA4-FE81D742E6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C198-2D83-4DFC-8CDD-7D23AF44D4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1DF8838-2596-481A-81BD-BA549497E72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7507C5-9851-4EF6-82C9-5647805156C3}"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F3F2B87-989E-4F4D-A3D6-9B10DAD78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954EB6-7BED-43FD-8483-DCA0766CC830}"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DDB09A5-729D-4B62-9A05-E166FB41220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A21541-2C8E-4FE7-AD01-6AECC40AD2E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2" name="标题 1"/>
          <p:cNvSpPr>
            <a:spLocks noGrp="1"/>
          </p:cNvSpPr>
          <p:nvPr>
            <p:ph type="title"/>
          </p:nvPr>
        </p:nvSpPr>
        <p:spPr>
          <a:xfrm>
            <a:off x="606008" y="123478"/>
            <a:ext cx="2741856" cy="277143"/>
          </a:xfrm>
        </p:spPr>
        <p:txBody>
          <a:bodyPr/>
          <a:lstStyle>
            <a:lvl1pPr algn="l">
              <a:defRPr sz="1600" b="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矩形 3"/>
          <p:cNvSpPr/>
          <p:nvPr userDrawn="1"/>
        </p:nvSpPr>
        <p:spPr>
          <a:xfrm>
            <a:off x="0" y="449610"/>
            <a:ext cx="9144000" cy="4693890"/>
          </a:xfrm>
          <a:prstGeom prst="rect">
            <a:avLst/>
          </a:prstGeom>
          <a:gradFill flip="none" rotWithShape="1">
            <a:gsLst>
              <a:gs pos="0">
                <a:srgbClr val="CCD0D1"/>
              </a:gs>
              <a:gs pos="49200">
                <a:srgbClr val="E8EAE9"/>
              </a:gs>
              <a:gs pos="100000">
                <a:srgbClr val="FCFCF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离页连接符 20"/>
          <p:cNvSpPr/>
          <p:nvPr userDrawn="1"/>
        </p:nvSpPr>
        <p:spPr>
          <a:xfrm>
            <a:off x="213424" y="-1"/>
            <a:ext cx="381569" cy="5619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102D13-023C-493B-946F-6334B155020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027665-4685-4CFB-A4DF-574C5BBB638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170EC45-3C31-4C3D-8B77-22FF0C9AAD4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4074A8-D729-49BB-A7BC-DB2359C77DB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6DE339D-55A7-444C-B9D1-1957295915E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CB3A32D-1FCD-4730-805F-780D3DD8791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942A674-53CD-422B-9892-C4EF0827967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B350D4-CBC2-4A07-BB4A-B4CC231CE9C3}"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5118EC-EDEF-4F9C-852D-0A464BD53A70}" type="datetimeFigureOut">
              <a:rPr lang="zh-CN" altLang="en-US"/>
            </a:fld>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2CC5073-A55C-4F3C-8D7B-130473455D17}" type="slidenum">
              <a:rPr lang="zh-CN" altLang="en-US"/>
            </a:fld>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6" name="矩形 5"/>
          <p:cNvSpPr/>
          <p:nvPr userDrawn="1"/>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7"/>
          <p:cNvSpPr>
            <a:spLocks noChangeArrowheads="1"/>
          </p:cNvSpPr>
          <p:nvPr userDrawn="1"/>
        </p:nvSpPr>
        <p:spPr bwMode="auto">
          <a:xfrm>
            <a:off x="2491740" y="607789"/>
            <a:ext cx="41605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chemeClr val="accent1">
                    <a:lumMod val="20000"/>
                    <a:lumOff val="80000"/>
                  </a:schemeClr>
                </a:solidFill>
                <a:latin typeface="Swis721 Th BT" pitchFamily="34" charset="0"/>
                <a:ea typeface="微软雅黑" panose="020B0503020204020204" pitchFamily="34" charset="-122"/>
                <a:cs typeface="LilyUPC" pitchFamily="34" charset="-34"/>
                <a:sym typeface="微软雅黑" panose="020B0503020204020204" pitchFamily="34" charset="-122"/>
              </a:rPr>
              <a:t>THE BUSENESS PLAN</a:t>
            </a:r>
            <a:endParaRPr lang="zh-CN" altLang="en-US" sz="2000" dirty="0">
              <a:solidFill>
                <a:schemeClr val="accent1">
                  <a:lumMod val="20000"/>
                  <a:lumOff val="80000"/>
                </a:schemeClr>
              </a:solidFill>
              <a:latin typeface="Swis721 Th BT" pitchFamily="34" charset="0"/>
              <a:ea typeface="微软雅黑" panose="020B0503020204020204" pitchFamily="34" charset="-122"/>
              <a:cs typeface="LilyUPC" pitchFamily="34" charset="-34"/>
              <a:sym typeface="微软雅黑" panose="020B0503020204020204" pitchFamily="34" charset="-122"/>
            </a:endParaRP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5271" y="197982"/>
            <a:ext cx="913458" cy="28026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73165C5-19AB-4D7E-BF4E-8030D4BC8E0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C2AC4E-50CB-4334-996F-7EE8464BD267}"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6C6AEFD-D42C-445E-A078-69D256A721C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3B7A587-D83B-45BF-80B0-EB01029C556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t="-6000" b="-6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CA76A6C-E1BF-41A9-90D8-1F55C472F0D3}"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4AC6EAE7-8652-497A-B0B9-2516C5BD65F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8060402020202020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8060402020202020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8060402020202020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8060402020202020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51520" y="771550"/>
            <a:ext cx="8568952" cy="369332"/>
          </a:xfrm>
          <a:prstGeom prst="rect">
            <a:avLst/>
          </a:prstGeom>
          <a:noFill/>
        </p:spPr>
        <p:txBody>
          <a:bodyPr wrap="square" lIns="0" tIns="0" rIns="0" bIns="0" rtlCol="0">
            <a:spAutoFit/>
          </a:bodyPr>
          <a:lstStyle/>
          <a:p>
            <a:r>
              <a:rPr lang="zh-CN" altLang="en-US" sz="2400" b="1" dirty="0">
                <a:solidFill>
                  <a:srgbClr val="0E647C"/>
                </a:solidFill>
                <a:latin typeface="微软雅黑" panose="020B0503020204020204" pitchFamily="34" charset="-122"/>
                <a:ea typeface="微软雅黑" panose="020B0503020204020204" pitchFamily="34" charset="-122"/>
              </a:rPr>
              <a:t>基于</a:t>
            </a:r>
            <a:r>
              <a:rPr lang="zh-CN" altLang="en-US" sz="2400" b="1" dirty="0" smtClean="0">
                <a:solidFill>
                  <a:srgbClr val="0E647C"/>
                </a:solidFill>
                <a:latin typeface="微软雅黑" panose="020B0503020204020204" pitchFamily="34" charset="-122"/>
                <a:ea typeface="微软雅黑" panose="020B0503020204020204" pitchFamily="34" charset="-122"/>
              </a:rPr>
              <a:t>受限玻尔兹曼机的推荐系统</a:t>
            </a:r>
            <a:endParaRPr lang="zh-CN" altLang="en-US" sz="2400" b="1" dirty="0">
              <a:solidFill>
                <a:srgbClr val="0E647C"/>
              </a:solidFill>
              <a:latin typeface="微软雅黑" panose="020B0503020204020204" pitchFamily="34" charset="-122"/>
              <a:ea typeface="微软雅黑" panose="020B0503020204020204" pitchFamily="34" charset="-122"/>
            </a:endParaRPr>
          </a:p>
        </p:txBody>
      </p:sp>
      <p:sp>
        <p:nvSpPr>
          <p:cNvPr id="21" name="标题 20"/>
          <p:cNvSpPr>
            <a:spLocks noGrp="1"/>
          </p:cNvSpPr>
          <p:nvPr>
            <p:ph type="title"/>
          </p:nvPr>
        </p:nvSpPr>
        <p:spPr>
          <a:xfrm>
            <a:off x="611560" y="123478"/>
            <a:ext cx="2741856" cy="277143"/>
          </a:xfrm>
        </p:spPr>
        <p:txBody>
          <a:bodyPr/>
          <a:lstStyle/>
          <a:p>
            <a:r>
              <a:rPr lang="zh-CN" altLang="en-US" dirty="0"/>
              <a:t>推荐模型</a:t>
            </a:r>
          </a:p>
        </p:txBody>
      </p:sp>
      <p:sp>
        <p:nvSpPr>
          <p:cNvPr id="2" name="文本框 1"/>
          <p:cNvSpPr txBox="1"/>
          <p:nvPr/>
        </p:nvSpPr>
        <p:spPr>
          <a:xfrm>
            <a:off x="251520" y="1396642"/>
            <a:ext cx="8064896" cy="2215991"/>
          </a:xfrm>
          <a:prstGeom prst="rect">
            <a:avLst/>
          </a:prstGeom>
          <a:noFill/>
        </p:spPr>
        <p:txBody>
          <a:bodyPr wrap="square" lIns="0" tIns="0" rIns="0" bIns="0" rtlCol="0">
            <a:spAutoFit/>
          </a:bodyPr>
          <a:lstStyle/>
          <a:p>
            <a:r>
              <a:rPr lang="zh-CN" altLang="en-US" b="1" dirty="0" smtClean="0"/>
              <a:t>深度</a:t>
            </a:r>
            <a:r>
              <a:rPr lang="zh-CN" altLang="en-US" b="1" dirty="0"/>
              <a:t>学习</a:t>
            </a:r>
            <a:r>
              <a:rPr lang="zh-CN" altLang="en-US" b="1" dirty="0" smtClean="0"/>
              <a:t>具有</a:t>
            </a:r>
            <a:r>
              <a:rPr lang="zh-CN" altLang="en-US" b="1" dirty="0"/>
              <a:t>优秀的自动提取抽象特征的能力</a:t>
            </a:r>
            <a:r>
              <a:rPr lang="zh-CN" altLang="en-US" dirty="0"/>
              <a:t>，并且随着分布式计算平台的快速发展，大数据的处理能力得到极大的提升，使得近年来</a:t>
            </a:r>
            <a:r>
              <a:rPr lang="en-US" altLang="zh-CN" dirty="0"/>
              <a:t>DL</a:t>
            </a:r>
            <a:r>
              <a:rPr lang="zh-CN" altLang="en-US" dirty="0"/>
              <a:t>在工程界得到广泛的应用，包括图像识别，语音识别，自然语言处理等领域，并取得比传统机器学习更好的效果提升。另一方面，智能</a:t>
            </a:r>
            <a:r>
              <a:rPr lang="zh-CN" altLang="en-US" u="sng" dirty="0"/>
              <a:t>推荐系统</a:t>
            </a:r>
            <a:r>
              <a:rPr lang="zh-CN" altLang="en-US" dirty="0"/>
              <a:t>，本质上是从一堆看似杂乱无章的原始流水数据中，抽象出用户的兴趣因子，挖掘出用户的偏好，因此把</a:t>
            </a:r>
            <a:r>
              <a:rPr lang="zh-CN" altLang="en-US" u="sng" dirty="0"/>
              <a:t>深度学习</a:t>
            </a:r>
            <a:r>
              <a:rPr lang="zh-CN" altLang="en-US" dirty="0"/>
              <a:t>与推荐系统相结合成为近年来</a:t>
            </a:r>
            <a:r>
              <a:rPr lang="en-US" altLang="zh-CN" dirty="0"/>
              <a:t>DL</a:t>
            </a:r>
            <a:r>
              <a:rPr lang="zh-CN" altLang="en-US" dirty="0"/>
              <a:t>发展的一个新热点，事实上，</a:t>
            </a:r>
            <a:r>
              <a:rPr lang="en-US" altLang="zh-CN" dirty="0"/>
              <a:t>Spotify</a:t>
            </a:r>
            <a:r>
              <a:rPr lang="zh-CN" altLang="en-US" dirty="0"/>
              <a:t>，</a:t>
            </a:r>
            <a:r>
              <a:rPr lang="en-US" altLang="zh-CN" dirty="0"/>
              <a:t>Netflix</a:t>
            </a:r>
            <a:r>
              <a:rPr lang="zh-CN" altLang="en-US" dirty="0"/>
              <a:t>，</a:t>
            </a:r>
            <a:r>
              <a:rPr lang="en-US" altLang="zh-CN" dirty="0"/>
              <a:t>Facebook</a:t>
            </a:r>
            <a:r>
              <a:rPr lang="zh-CN" altLang="en-US" dirty="0"/>
              <a:t>，</a:t>
            </a:r>
            <a:r>
              <a:rPr lang="en-US" altLang="zh-CN" dirty="0"/>
              <a:t>Google</a:t>
            </a:r>
            <a:r>
              <a:rPr lang="zh-CN" altLang="en-US" dirty="0"/>
              <a:t>等公司早已经对如何把深度学习应用到推荐系统中有了很多深入研究，并在实际应用中取得了很好的效果提升</a:t>
            </a:r>
            <a:r>
              <a:rPr lang="en-US" altLang="zh-CN" dirty="0"/>
              <a:t>[1]</a:t>
            </a:r>
            <a:r>
              <a:rPr lang="zh-CN" altLang="en-US" dirty="0"/>
              <a:t>。</a:t>
            </a:r>
            <a:r>
              <a:rPr lang="en-US" altLang="zh-CN" b="1" dirty="0">
                <a:solidFill>
                  <a:prstClr val="black">
                    <a:lumMod val="65000"/>
                    <a:lumOff val="35000"/>
                  </a:prstClr>
                </a:solidFill>
                <a:latin typeface="微软雅黑" panose="020B0503020204020204" pitchFamily="34" charset="-122"/>
                <a:ea typeface="微软雅黑" panose="020B0503020204020204" pitchFamily="34" charset="-122"/>
              </a:rPr>
              <a:t>	</a:t>
            </a:r>
            <a:endParaRPr lang="en-US" altLang="zh-CN" dirty="0">
              <a:solidFill>
                <a:prstClr val="black">
                  <a:lumMod val="65000"/>
                  <a:lumOff val="35000"/>
                </a:prstClr>
              </a:solidFill>
              <a:latin typeface="微软雅黑" panose="020B0503020204020204" pitchFamily="34" charset="-122"/>
              <a:ea typeface="微软雅黑" panose="020B0503020204020204" pitchFamily="34" charset="-122"/>
            </a:endParaRPr>
          </a:p>
        </p:txBody>
      </p:sp>
    </p:spTree>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51520" y="771550"/>
            <a:ext cx="8568952" cy="369332"/>
          </a:xfrm>
          <a:prstGeom prst="rect">
            <a:avLst/>
          </a:prstGeom>
          <a:noFill/>
        </p:spPr>
        <p:txBody>
          <a:bodyPr wrap="square" lIns="0" tIns="0" rIns="0" bIns="0" rtlCol="0">
            <a:spAutoFit/>
          </a:bodyPr>
          <a:lstStyle/>
          <a:p>
            <a:r>
              <a:rPr lang="zh-CN" altLang="en-US" sz="2400" b="1" dirty="0">
                <a:solidFill>
                  <a:srgbClr val="0E647C"/>
                </a:solidFill>
                <a:latin typeface="微软雅黑" panose="020B0503020204020204" pitchFamily="34" charset="-122"/>
                <a:ea typeface="微软雅黑" panose="020B0503020204020204" pitchFamily="34" charset="-122"/>
              </a:rPr>
              <a:t>受</a:t>
            </a:r>
            <a:r>
              <a:rPr lang="zh-CN" altLang="en-US" sz="2400" b="1" dirty="0" smtClean="0">
                <a:solidFill>
                  <a:srgbClr val="0E647C"/>
                </a:solidFill>
                <a:latin typeface="微软雅黑" panose="020B0503020204020204" pitchFamily="34" charset="-122"/>
                <a:ea typeface="微软雅黑" panose="020B0503020204020204" pitchFamily="34" charset="-122"/>
              </a:rPr>
              <a:t>限玻尔兹曼机</a:t>
            </a:r>
            <a:endParaRPr lang="zh-CN" altLang="en-US" sz="2400" b="1" dirty="0">
              <a:solidFill>
                <a:srgbClr val="0E647C"/>
              </a:solidFill>
              <a:latin typeface="微软雅黑" panose="020B0503020204020204" pitchFamily="34" charset="-122"/>
              <a:ea typeface="微软雅黑" panose="020B0503020204020204" pitchFamily="34" charset="-122"/>
            </a:endParaRPr>
          </a:p>
        </p:txBody>
      </p:sp>
      <p:sp>
        <p:nvSpPr>
          <p:cNvPr id="21" name="标题 20"/>
          <p:cNvSpPr>
            <a:spLocks noGrp="1"/>
          </p:cNvSpPr>
          <p:nvPr>
            <p:ph type="title"/>
          </p:nvPr>
        </p:nvSpPr>
        <p:spPr>
          <a:xfrm>
            <a:off x="611560" y="123478"/>
            <a:ext cx="2741856" cy="277143"/>
          </a:xfrm>
        </p:spPr>
        <p:txBody>
          <a:bodyPr/>
          <a:lstStyle/>
          <a:p>
            <a:r>
              <a:rPr lang="zh-CN" altLang="en-US" dirty="0"/>
              <a:t>推荐模型</a:t>
            </a:r>
          </a:p>
        </p:txBody>
      </p:sp>
      <p:pic>
        <p:nvPicPr>
          <p:cNvPr id="4" name="图片 3"/>
          <p:cNvPicPr>
            <a:picLocks noChangeAspect="1"/>
          </p:cNvPicPr>
          <p:nvPr/>
        </p:nvPicPr>
        <p:blipFill>
          <a:blip r:embed="rId1"/>
          <a:stretch>
            <a:fillRect/>
          </a:stretch>
        </p:blipFill>
        <p:spPr>
          <a:xfrm>
            <a:off x="-157163" y="-161925"/>
            <a:ext cx="9458325" cy="5467350"/>
          </a:xfrm>
          <a:prstGeom prst="rect">
            <a:avLst/>
          </a:prstGeom>
        </p:spPr>
      </p:pic>
    </p:spTree>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算法思想</a:t>
            </a:r>
            <a:endParaRPr lang="x-none" altLang="zh-CN"/>
          </a:p>
        </p:txBody>
      </p:sp>
      <p:sp>
        <p:nvSpPr>
          <p:cNvPr id="3" name="文本框 2"/>
          <p:cNvSpPr txBox="1"/>
          <p:nvPr/>
        </p:nvSpPr>
        <p:spPr>
          <a:xfrm>
            <a:off x="467995" y="699770"/>
            <a:ext cx="8246110" cy="4892675"/>
          </a:xfrm>
          <a:prstGeom prst="rect">
            <a:avLst/>
          </a:prstGeom>
          <a:noFill/>
        </p:spPr>
        <p:txBody>
          <a:bodyPr wrap="square" lIns="0" tIns="0" rIns="0" bIns="0" rtlCol="0">
            <a:spAutoFit/>
          </a:bodyPr>
          <a:p>
            <a:r>
              <a:rPr lang="x-none" altLang="zh-CN" sz="1600" b="1" dirty="0" smtClean="0">
                <a:solidFill>
                  <a:schemeClr val="tx1"/>
                </a:solidFill>
                <a:latin typeface="微软雅黑" panose="020B0503020204020204" pitchFamily="34" charset="-122"/>
                <a:ea typeface="微软雅黑" panose="020B0503020204020204" pitchFamily="34" charset="-122"/>
              </a:rPr>
              <a:t>    受限玻尔兹曼机是一种求得最大可能状态的网络，在协同过滤中，我们根据从部分样本学的的分布，来反推出未评价电影的最大可能分数，从而达到推荐的目的</a:t>
            </a:r>
            <a:endParaRPr lang="x-none" altLang="zh-CN" sz="1600" b="1" dirty="0" smtClean="0">
              <a:solidFill>
                <a:schemeClr val="tx1"/>
              </a:solidFill>
              <a:latin typeface="微软雅黑" panose="020B0503020204020204" pitchFamily="34" charset="-122"/>
              <a:ea typeface="微软雅黑" panose="020B0503020204020204" pitchFamily="34" charset="-122"/>
            </a:endParaRPr>
          </a:p>
          <a:p>
            <a:r>
              <a:rPr lang="x-none" altLang="zh-CN" sz="1600" b="1" dirty="0" smtClean="0">
                <a:solidFill>
                  <a:schemeClr val="accent6"/>
                </a:solidFill>
                <a:latin typeface="微软雅黑" panose="020B0503020204020204" pitchFamily="34" charset="-122"/>
                <a:ea typeface="微软雅黑" panose="020B0503020204020204" pitchFamily="34" charset="-122"/>
              </a:rPr>
              <a:t>    </a:t>
            </a:r>
            <a:endParaRPr lang="x-none" altLang="zh-CN" sz="1600" b="1" dirty="0" smtClean="0">
              <a:solidFill>
                <a:schemeClr val="accent6"/>
              </a:solidFill>
              <a:latin typeface="微软雅黑" panose="020B0503020204020204" pitchFamily="34" charset="-122"/>
              <a:ea typeface="微软雅黑" panose="020B0503020204020204" pitchFamily="34" charset="-122"/>
            </a:endParaRPr>
          </a:p>
          <a:p>
            <a:r>
              <a:rPr lang="x-none" altLang="zh-CN" sz="1600" b="1" dirty="0" smtClean="0">
                <a:solidFill>
                  <a:schemeClr val="tx1"/>
                </a:solidFill>
                <a:latin typeface="微软雅黑" panose="020B0503020204020204" pitchFamily="34" charset="-122"/>
                <a:ea typeface="微软雅黑" panose="020B0503020204020204" pitchFamily="34" charset="-122"/>
              </a:rPr>
              <a:t>算法流程：</a:t>
            </a:r>
            <a:endParaRPr lang="x-none" altLang="zh-CN" sz="1600" b="1" dirty="0" smtClean="0">
              <a:solidFill>
                <a:schemeClr val="tx1"/>
              </a:solidFill>
              <a:latin typeface="微软雅黑" panose="020B0503020204020204" pitchFamily="34" charset="-122"/>
              <a:ea typeface="微软雅黑" panose="020B0503020204020204" pitchFamily="34" charset="-122"/>
            </a:endParaRPr>
          </a:p>
          <a:p>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r>
              <a:rPr lang="x-none" altLang="zh-CN" sz="1600" b="1" dirty="0" smtClean="0">
                <a:solidFill>
                  <a:schemeClr val="tx1"/>
                </a:solidFill>
                <a:latin typeface="微软雅黑" panose="020B0503020204020204" pitchFamily="34" charset="-122"/>
                <a:ea typeface="微软雅黑" panose="020B0503020204020204" pitchFamily="34" charset="-122"/>
              </a:rPr>
              <a:t>对输入的样本进行Gibbs，生成k步以后的可见层状态和隐藏层状态</a:t>
            </a: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r>
              <a:rPr lang="x-none" altLang="zh-CN" sz="1600" b="1" dirty="0" smtClean="0">
                <a:solidFill>
                  <a:schemeClr val="tx1"/>
                </a:solidFill>
                <a:latin typeface="微软雅黑" panose="020B0503020204020204" pitchFamily="34" charset="-122"/>
                <a:ea typeface="微软雅黑" panose="020B0503020204020204" pitchFamily="34" charset="-122"/>
              </a:rPr>
              <a:t>根据如下公式更新参数</a:t>
            </a: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r>
              <a:rPr lang="x-none" altLang="zh-CN" sz="1600" b="1" dirty="0" smtClean="0">
                <a:solidFill>
                  <a:schemeClr val="tx1"/>
                </a:solidFill>
                <a:latin typeface="微软雅黑" panose="020B0503020204020204" pitchFamily="34" charset="-122"/>
                <a:ea typeface="微软雅黑" panose="020B0503020204020204" pitchFamily="34" charset="-122"/>
              </a:rPr>
              <a:t>损失函数采用MSE</a:t>
            </a: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r>
              <a:rPr lang="x-none" altLang="zh-CN" sz="1600" b="1" dirty="0" smtClean="0">
                <a:solidFill>
                  <a:schemeClr val="tx1"/>
                </a:solidFill>
                <a:latin typeface="微软雅黑" panose="020B0503020204020204" pitchFamily="34" charset="-122"/>
                <a:ea typeface="微软雅黑" panose="020B0503020204020204" pitchFamily="34" charset="-122"/>
              </a:rPr>
              <a:t>定义好图的结构，就采用批次训练来更新参数，从而得到最终预测结果。</a:t>
            </a: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a:p>
            <a:pPr marL="342900" indent="-342900">
              <a:buFont typeface="Wingdings" charset="2"/>
              <a:buChar char=""/>
            </a:pPr>
            <a:endParaRPr lang="x-none" altLang="zh-CN" sz="1600" b="1" dirty="0" smtClean="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55650" y="2427605"/>
            <a:ext cx="6190615" cy="1466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51520" y="771550"/>
            <a:ext cx="8568952" cy="369332"/>
          </a:xfrm>
          <a:prstGeom prst="rect">
            <a:avLst/>
          </a:prstGeom>
          <a:noFill/>
        </p:spPr>
        <p:txBody>
          <a:bodyPr wrap="square" lIns="0" tIns="0" rIns="0" bIns="0" rtlCol="0">
            <a:spAutoFit/>
          </a:bodyPr>
          <a:lstStyle/>
          <a:p>
            <a:r>
              <a:rPr lang="en-US" altLang="zh-CN" sz="2400" b="1" dirty="0" smtClean="0">
                <a:solidFill>
                  <a:srgbClr val="0E647C"/>
                </a:solidFill>
                <a:latin typeface="微软雅黑" panose="020B0503020204020204" pitchFamily="34" charset="-122"/>
                <a:ea typeface="微软雅黑" panose="020B0503020204020204" pitchFamily="34" charset="-122"/>
              </a:rPr>
              <a:t>RBM</a:t>
            </a:r>
            <a:endParaRPr lang="zh-CN" altLang="en-US" sz="2400" b="1" dirty="0">
              <a:solidFill>
                <a:srgbClr val="0E647C"/>
              </a:solidFill>
              <a:latin typeface="微软雅黑" panose="020B0503020204020204" pitchFamily="34" charset="-122"/>
              <a:ea typeface="微软雅黑" panose="020B0503020204020204" pitchFamily="34" charset="-122"/>
            </a:endParaRPr>
          </a:p>
        </p:txBody>
      </p:sp>
      <p:sp>
        <p:nvSpPr>
          <p:cNvPr id="21" name="标题 20"/>
          <p:cNvSpPr>
            <a:spLocks noGrp="1"/>
          </p:cNvSpPr>
          <p:nvPr>
            <p:ph type="title"/>
          </p:nvPr>
        </p:nvSpPr>
        <p:spPr>
          <a:xfrm>
            <a:off x="611560" y="123478"/>
            <a:ext cx="2741856" cy="277143"/>
          </a:xfrm>
        </p:spPr>
        <p:txBody>
          <a:bodyPr/>
          <a:lstStyle/>
          <a:p>
            <a:r>
              <a:rPr lang="zh-CN" altLang="en-US" dirty="0"/>
              <a:t>推荐模型</a:t>
            </a:r>
          </a:p>
        </p:txBody>
      </p:sp>
      <p:sp>
        <p:nvSpPr>
          <p:cNvPr id="2" name="文本框 1"/>
          <p:cNvSpPr txBox="1"/>
          <p:nvPr/>
        </p:nvSpPr>
        <p:spPr>
          <a:xfrm>
            <a:off x="251520" y="1396642"/>
            <a:ext cx="8064896" cy="1231106"/>
          </a:xfrm>
          <a:prstGeom prst="rect">
            <a:avLst/>
          </a:prstGeom>
          <a:noFill/>
        </p:spPr>
        <p:txBody>
          <a:bodyPr wrap="square" lIns="0" tIns="0" rIns="0" bIns="0" rtlCol="0">
            <a:spAutoFit/>
          </a:bodyPr>
          <a:lstStyle/>
          <a:p>
            <a:r>
              <a:rPr lang="zh-CN" altLang="en-US" b="1" dirty="0" smtClean="0">
                <a:solidFill>
                  <a:prstClr val="black">
                    <a:lumMod val="65000"/>
                    <a:lumOff val="35000"/>
                  </a:prstClr>
                </a:solidFill>
                <a:latin typeface="微软雅黑" panose="020B0503020204020204" pitchFamily="34" charset="-122"/>
                <a:ea typeface="微软雅黑" panose="020B0503020204020204" pitchFamily="34" charset="-122"/>
              </a:rPr>
              <a:t>参数设置</a:t>
            </a:r>
            <a:endParaRPr lang="en-US" altLang="zh-CN" b="1" dirty="0">
              <a:solidFill>
                <a:prstClr val="black">
                  <a:lumMod val="65000"/>
                  <a:lumOff val="35000"/>
                </a:prstClr>
              </a:solidFill>
              <a:latin typeface="微软雅黑" panose="020B0503020204020204" pitchFamily="34" charset="-122"/>
              <a:ea typeface="微软雅黑" panose="020B0503020204020204" pitchFamily="34" charset="-122"/>
            </a:endParaRPr>
          </a:p>
          <a:p>
            <a:endParaRPr lang="en-US" altLang="zh-CN" sz="800" b="1" dirty="0">
              <a:solidFill>
                <a:prstClr val="black">
                  <a:lumMod val="65000"/>
                  <a:lumOff val="35000"/>
                </a:prstClr>
              </a:solidFill>
              <a:latin typeface="微软雅黑" panose="020B0503020204020204" pitchFamily="34" charset="-122"/>
              <a:ea typeface="微软雅黑" panose="020B0503020204020204" pitchFamily="34" charset="-122"/>
            </a:endParaRPr>
          </a:p>
          <a:p>
            <a:pPr marL="742950" lvl="1" indent="-285750">
              <a:buFont typeface="Wingdings" charset="2"/>
              <a:buChar char="Ø"/>
            </a:pPr>
            <a:r>
              <a:rPr lang="zh-CN" altLang="en-US" b="1" dirty="0" smtClean="0">
                <a:solidFill>
                  <a:prstClr val="black">
                    <a:lumMod val="65000"/>
                    <a:lumOff val="35000"/>
                  </a:prstClr>
                </a:solidFill>
                <a:latin typeface="微软雅黑" panose="020B0503020204020204" pitchFamily="34" charset="-122"/>
                <a:ea typeface="微软雅黑" panose="020B0503020204020204" pitchFamily="34" charset="-122"/>
              </a:rPr>
              <a:t>可见层的个数：</a:t>
            </a:r>
            <a:r>
              <a:rPr lang="en-US" altLang="zh-CN" b="1" dirty="0" smtClean="0">
                <a:solidFill>
                  <a:prstClr val="black">
                    <a:lumMod val="65000"/>
                    <a:lumOff val="35000"/>
                  </a:prstClr>
                </a:solidFill>
                <a:latin typeface="微软雅黑" panose="020B0503020204020204" pitchFamily="34" charset="-122"/>
                <a:ea typeface="微软雅黑" panose="020B0503020204020204" pitchFamily="34" charset="-122"/>
              </a:rPr>
              <a:t>3952</a:t>
            </a:r>
            <a:endParaRPr lang="en-US" altLang="zh-CN" b="1" dirty="0" smtClean="0">
              <a:solidFill>
                <a:prstClr val="black">
                  <a:lumMod val="65000"/>
                  <a:lumOff val="35000"/>
                </a:prstClr>
              </a:solidFill>
              <a:latin typeface="微软雅黑" panose="020B0503020204020204" pitchFamily="34" charset="-122"/>
              <a:ea typeface="微软雅黑" panose="020B0503020204020204" pitchFamily="34" charset="-122"/>
            </a:endParaRPr>
          </a:p>
          <a:p>
            <a:pPr marL="742950" lvl="1" indent="-285750">
              <a:buFont typeface="Wingdings" charset="2"/>
              <a:buChar char="Ø"/>
            </a:pPr>
            <a:r>
              <a:rPr lang="zh-CN" altLang="en-US" b="1" dirty="0">
                <a:solidFill>
                  <a:prstClr val="black">
                    <a:lumMod val="65000"/>
                    <a:lumOff val="35000"/>
                  </a:prstClr>
                </a:solidFill>
                <a:latin typeface="微软雅黑" panose="020B0503020204020204" pitchFamily="34" charset="-122"/>
                <a:ea typeface="微软雅黑" panose="020B0503020204020204" pitchFamily="34" charset="-122"/>
              </a:rPr>
              <a:t>隐藏</a:t>
            </a:r>
            <a:r>
              <a:rPr lang="zh-CN" altLang="en-US" b="1" dirty="0" smtClean="0">
                <a:solidFill>
                  <a:prstClr val="black">
                    <a:lumMod val="65000"/>
                    <a:lumOff val="35000"/>
                  </a:prstClr>
                </a:solidFill>
                <a:latin typeface="微软雅黑" panose="020B0503020204020204" pitchFamily="34" charset="-122"/>
                <a:ea typeface="微软雅黑" panose="020B0503020204020204" pitchFamily="34" charset="-122"/>
              </a:rPr>
              <a:t>层的个数：</a:t>
            </a:r>
            <a:r>
              <a:rPr lang="en-US" altLang="zh-CN" b="1" dirty="0" smtClean="0">
                <a:solidFill>
                  <a:prstClr val="black">
                    <a:lumMod val="65000"/>
                    <a:lumOff val="35000"/>
                  </a:prstClr>
                </a:solidFill>
                <a:latin typeface="微软雅黑" panose="020B0503020204020204" pitchFamily="34" charset="-122"/>
                <a:ea typeface="微软雅黑" panose="020B0503020204020204" pitchFamily="34" charset="-122"/>
              </a:rPr>
              <a:t>30</a:t>
            </a:r>
            <a:endParaRPr lang="en-US" altLang="zh-CN" b="1" dirty="0">
              <a:solidFill>
                <a:prstClr val="black">
                  <a:lumMod val="65000"/>
                  <a:lumOff val="35000"/>
                </a:prstClr>
              </a:solidFill>
              <a:latin typeface="微软雅黑" panose="020B0503020204020204" pitchFamily="34" charset="-122"/>
              <a:ea typeface="微软雅黑" panose="020B0503020204020204" pitchFamily="34" charset="-122"/>
            </a:endParaRPr>
          </a:p>
          <a:p>
            <a:pPr marL="742950" lvl="1" indent="-285750">
              <a:buFont typeface="Wingdings" charset="2"/>
              <a:buChar char="Ø"/>
            </a:pPr>
            <a:r>
              <a:rPr lang="zh-CN" altLang="en-US" b="1" dirty="0" smtClean="0">
                <a:solidFill>
                  <a:prstClr val="black">
                    <a:lumMod val="65000"/>
                    <a:lumOff val="35000"/>
                  </a:prstClr>
                </a:solidFill>
                <a:latin typeface="微软雅黑" panose="020B0503020204020204" pitchFamily="34" charset="-122"/>
                <a:ea typeface="微软雅黑" panose="020B0503020204020204" pitchFamily="34" charset="-122"/>
              </a:rPr>
              <a:t>学习率：</a:t>
            </a:r>
            <a:r>
              <a:rPr lang="en-US" altLang="zh-CN" b="1" dirty="0" smtClean="0">
                <a:solidFill>
                  <a:prstClr val="black">
                    <a:lumMod val="65000"/>
                    <a:lumOff val="35000"/>
                  </a:prstClr>
                </a:solidFill>
                <a:latin typeface="微软雅黑" panose="020B0503020204020204" pitchFamily="34" charset="-122"/>
                <a:ea typeface="微软雅黑" panose="020B0503020204020204" pitchFamily="34" charset="-122"/>
              </a:rPr>
              <a:t>1.0</a:t>
            </a:r>
            <a:r>
              <a:rPr lang="en-US" altLang="zh-CN" b="1" dirty="0">
                <a:solidFill>
                  <a:prstClr val="black">
                    <a:lumMod val="65000"/>
                    <a:lumOff val="35000"/>
                  </a:prstClr>
                </a:solidFill>
                <a:latin typeface="微软雅黑" panose="020B0503020204020204" pitchFamily="34" charset="-122"/>
                <a:ea typeface="微软雅黑" panose="020B0503020204020204" pitchFamily="34" charset="-122"/>
              </a:rPr>
              <a:t>	</a:t>
            </a:r>
            <a:endParaRPr lang="en-US" altLang="zh-CN"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0" y="1140882"/>
            <a:ext cx="9649072" cy="3242026"/>
          </a:xfrm>
          <a:prstGeom prst="rect">
            <a:avLst/>
          </a:prstGeom>
        </p:spPr>
      </p:pic>
    </p:spTree>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RBM优劣分析</a:t>
            </a:r>
            <a:endParaRPr lang="x-none" altLang="zh-CN"/>
          </a:p>
        </p:txBody>
      </p:sp>
      <p:sp>
        <p:nvSpPr>
          <p:cNvPr id="3" name="文本框 2"/>
          <p:cNvSpPr txBox="1"/>
          <p:nvPr/>
        </p:nvSpPr>
        <p:spPr>
          <a:xfrm>
            <a:off x="452120" y="1910715"/>
            <a:ext cx="7831455" cy="747395"/>
          </a:xfrm>
          <a:prstGeom prst="rect">
            <a:avLst/>
          </a:prstGeom>
          <a:noFill/>
        </p:spPr>
        <p:txBody>
          <a:bodyPr wrap="square" lIns="0" tIns="0" rIns="0" bIns="0" rtlCol="0">
            <a:spAutoFit/>
          </a:bodyPr>
          <a:p>
            <a:r>
              <a:rPr lang="x-none" altLang="zh-CN" sz="1600" b="1" dirty="0" smtClean="0">
                <a:solidFill>
                  <a:schemeClr val="tx1"/>
                </a:solidFill>
                <a:latin typeface="微软雅黑" panose="020B0503020204020204" pitchFamily="34" charset="-122"/>
                <a:ea typeface="微软雅黑" panose="020B0503020204020204" pitchFamily="34" charset="-122"/>
              </a:rPr>
              <a:t>有实验表明，单纯的RBM应用于协同过滤，其对于评分的预测结果不如现在已有的算法，比如slopeone，而当考虑到其他的特征，比如用户浏览过那些电影时，预测结果能有个很好的提高。不过我们是采用了原始的RBM，而实现基于条件的RBM。</a:t>
            </a:r>
            <a:endParaRPr lang="x-none" altLang="zh-CN" sz="1600"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Words>
  <Application>Kingsoft Office WPP</Application>
  <PresentationFormat>全屏显示(16:9)</PresentationFormat>
  <Paragraphs>46</Paragraphs>
  <Slides>5</Slides>
  <Notes>3</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第一PPT：WWW.1PPT.COM​</vt:lpstr>
      <vt:lpstr>推荐模型</vt:lpstr>
      <vt:lpstr>推荐模型</vt:lpstr>
      <vt:lpstr>算法思想</vt:lpstr>
      <vt:lpstr>推荐模型</vt:lpstr>
      <vt:lpstr>PowerPoint 演示文稿</vt:lpstr>
    </vt:vector>
  </TitlesOfParts>
  <Company>第一PPT模板网-WWW.1PPT.COM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yk</cp:lastModifiedBy>
  <cp:revision>413</cp:revision>
  <dcterms:created xsi:type="dcterms:W3CDTF">2017-06-07T09:18:11Z</dcterms:created>
  <dcterms:modified xsi:type="dcterms:W3CDTF">2017-06-07T09:18:11Z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