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Lst>
  <p:sldSz cy="5143500" cx="9144000"/>
  <p:notesSz cx="6858000" cy="9144000"/>
  <p:embeddedFontLst>
    <p:embeddedFont>
      <p:font typeface="Raleway"/>
      <p:regular r:id="rId92"/>
      <p:bold r:id="rId93"/>
      <p:italic r:id="rId94"/>
      <p:boldItalic r:id="rId95"/>
    </p:embeddedFont>
    <p:embeddedFont>
      <p:font typeface="Lato"/>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69BFF8-77CA-4835-A2B2-00C28CB781BA}">
  <a:tblStyle styleId="{1569BFF8-77CA-4835-A2B2-00C28CB781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Raleway-boldItalic.fntdata"/><Relationship Id="rId94" Type="http://schemas.openxmlformats.org/officeDocument/2006/relationships/font" Target="fonts/Raleway-italic.fntdata"/><Relationship Id="rId97" Type="http://schemas.openxmlformats.org/officeDocument/2006/relationships/font" Target="fonts/Lato-bold.fntdata"/><Relationship Id="rId96" Type="http://schemas.openxmlformats.org/officeDocument/2006/relationships/font" Target="fonts/Lato-regular.fntdata"/><Relationship Id="rId11" Type="http://schemas.openxmlformats.org/officeDocument/2006/relationships/slide" Target="slides/slide4.xml"/><Relationship Id="rId99" Type="http://schemas.openxmlformats.org/officeDocument/2006/relationships/font" Target="fonts/Lato-boldItalic.fntdata"/><Relationship Id="rId10" Type="http://schemas.openxmlformats.org/officeDocument/2006/relationships/slide" Target="slides/slide3.xml"/><Relationship Id="rId98"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font" Target="fonts/Raleway-bold.fntdata"/><Relationship Id="rId92" Type="http://schemas.openxmlformats.org/officeDocument/2006/relationships/font" Target="fonts/Raleway-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09f0159f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09f0159f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09f0159f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09f0159f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09f0159f5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09f0159f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09f0159f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09f0159f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09f0159f5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09f0159f5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09f0159f5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09f0159f5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09f0159f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09f0159f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09f0159f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09f0159f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09f0159f5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09f0159f5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09f0159f5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09f0159f5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09f0159f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09f0159f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09f0159f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09f0159f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09f0159f5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09f0159f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09f0159f5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09f0159f5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09f0159f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09f0159f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09f0159f5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09f0159f5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09f0159f5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09f0159f5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09f0159f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09f0159f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09f0159f5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09f0159f5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09f0159f5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09f0159f5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09f0159f5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09f0159f5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09f0159f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09f0159f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09f0159f5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09f0159f5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09f0159f5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09f0159f5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09f0159f5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09f0159f5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71f74e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71f74e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09f0159f5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09f0159f5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09f0159f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09f0159f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09f0159f5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09f0159f5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09f0159f5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09f0159f5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09f0159f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09f0159f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09f0159f5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09f0159f5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09f0159f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09f0159f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09f0159f5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09f0159f5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09f0159f5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09f0159f5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09f0159f5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09f0159f5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09f0159f5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09f0159f5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09f0159f5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009f0159f5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09f0159f5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009f0159f5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09f0159f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09f0159f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09f0159f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09f0159f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09f0159f5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09f0159f5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09f0159f5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09f0159f5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09f0159f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09f0159f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09f0159f5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09f0159f5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09f0159f5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009f0159f5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09f0159f5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09f0159f5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09f0159f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09f0159f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09f0159f5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09f0159f5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09f0159f5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09f0159f5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09f0159f5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09f0159f5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09f0159f5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09f0159f5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09f0159f5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09f0159f5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09f0159f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009f0159f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09f0159f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09f0159f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009f0159f5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009f0159f5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09f0159f5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009f0159f5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09f0159f5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09f0159f5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009f0159f5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009f0159f5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09f0159f5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009f0159f5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09f0159f5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09f0159f5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009f0159f5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009f0159f5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09f0159f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009f0159f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009f0159f5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009f0159f5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09f0159f5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09f0159f5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09f0159f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09f0159f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09f0159f5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09f0159f5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009f0159f5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009f0159f5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09f0159f5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009f0159f5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09f0159f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09f0159f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09f0159f5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009f0159f5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09f0159f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009f0159f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009f0159f5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009f0159f5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09f0159f5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009f0159f5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09f0159f5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09f0159f5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009f0159f5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009f0159f5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09f0159f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09f0159f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009f0159f5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009f0159f5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09f0159f5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09f0159f5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009f0159f5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009f0159f5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009f0159f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009f0159f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009f0159f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009f0159f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09f0159f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09f0159f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eveloper.mozilla.org/en-US/docs/Web/API/XMLHttpReques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developer.mozilla.org/en-US/docs/Web/API/XMLHttpRequest/load_even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developer.mozilla.org/en-US/docs/Web/API/XMLHttpRequest/statu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developer.mozilla.org/en-US/docs/Web/API/XMLHttpRequest/onreadystatechan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s://hookbin.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requestbin.net/" TargetMode="External"/><Relationship Id="rId4" Type="http://schemas.openxmlformats.org/officeDocument/2006/relationships/hyperlink" Target="https://pipedream.com/requestbin" TargetMode="External"/><Relationship Id="rId5" Type="http://schemas.openxmlformats.org/officeDocument/2006/relationships/hyperlink" Target="https://beeceptor.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s://developer.mozilla.org/en-US/docs/Web/API/XMLHttpRequest/sen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hyperlink" Target="https://developer.mozilla.org/en-US/docs/Web/API/URLSearchPara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hyperlink" Target="https://developer.mozilla.org/en-US/docs/Web/API/FormData" TargetMode="External"/><Relationship Id="rId4" Type="http://schemas.openxmlformats.org/officeDocument/2006/relationships/hyperlink" Target="https://developer.mozilla.org/en-US/docs/Web/HTML/Element/input/file" TargetMode="External"/><Relationship Id="rId5" Type="http://schemas.openxmlformats.org/officeDocument/2006/relationships/hyperlink" Target="https://developer.mozilla.org/en-US/docs/Web/API/File" TargetMode="External"/><Relationship Id="rId6" Type="http://schemas.openxmlformats.org/officeDocument/2006/relationships/hyperlink" Target="https://developer.mozilla.org/en-US/docs/Web/API/FileLis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hyperlink" Target="https://developer.mozilla.org/en-US/docs/Web/JavaScript/Reference/Global_Objects/Promis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s://developer.mozilla.org/en-US/docs/Web/JavaScript/Reference/Global_Objects/Promise#instance_method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developer.mozilla.org/en-US/docs/Web/JavaScript/Reference/Global_Objects/Promise#static_method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hyperlink" Target="https://developer.mozilla.org/en-US/docs/Web/API/Fetch_API"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hyperlink" Target="https://developer.mozilla.org/en-US/docs/Web/API/Request/Reques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s://developer.mozilla.org/en-US/docs/Web/API/Respons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2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3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hyperlink" Target="https://developer.mozilla.org/en-US/docs/Web/API/Web_Workers_API"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hyperlink" Target="https://developer.mozilla.org/en-US/docs/Web/API/Worker" TargetMode="External"/><Relationship Id="rId4" Type="http://schemas.openxmlformats.org/officeDocument/2006/relationships/hyperlink" Target="https://developer.mozilla.org/en-US/docs/Web/API/MessageEvent"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3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3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hyperlink" Target="https://developer.mozilla.org/en-US/docs/Web/AP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JavaScript Async</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Asynchronous</a:t>
            </a:r>
            <a:endParaRPr/>
          </a:p>
        </p:txBody>
      </p:sp>
      <p:pic>
        <p:nvPicPr>
          <p:cNvPr id="218" name="Google Shape;218;p34"/>
          <p:cNvPicPr preferRelativeResize="0"/>
          <p:nvPr/>
        </p:nvPicPr>
        <p:blipFill>
          <a:blip r:embed="rId3">
            <a:alphaModFix/>
          </a:blip>
          <a:stretch>
            <a:fillRect/>
          </a:stretch>
        </p:blipFill>
        <p:spPr>
          <a:xfrm>
            <a:off x="3314700" y="2203175"/>
            <a:ext cx="251460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Callback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Callback?</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Callback, merupakan mekanisme untuk memanggil kembali kode yang ada di program dari proses Async</a:t>
            </a:r>
            <a:endParaRPr/>
          </a:p>
          <a:p>
            <a:pPr indent="-311150" lvl="0" marL="457200" rtl="0" algn="l">
              <a:spcBef>
                <a:spcPts val="0"/>
              </a:spcBef>
              <a:spcAft>
                <a:spcPts val="0"/>
              </a:spcAft>
              <a:buSzPts val="1300"/>
              <a:buChar char="●"/>
            </a:pPr>
            <a:r>
              <a:rPr lang="id"/>
              <a:t>Callback biasanya dibuat dalam </a:t>
            </a:r>
            <a:r>
              <a:rPr lang="id"/>
              <a:t>bentuk</a:t>
            </a:r>
            <a:r>
              <a:rPr lang="id"/>
              <a:t> function as parameter, dan parameter function tersebut akan dieksekusi saat proses Async selesai</a:t>
            </a:r>
            <a:endParaRPr/>
          </a:p>
          <a:p>
            <a:pPr indent="-311150" lvl="0" marL="457200" rtl="0" algn="l">
              <a:spcBef>
                <a:spcPts val="0"/>
              </a:spcBef>
              <a:spcAft>
                <a:spcPts val="0"/>
              </a:spcAft>
              <a:buSzPts val="1300"/>
              <a:buChar char="●"/>
            </a:pPr>
            <a:r>
              <a:rPr lang="id"/>
              <a:t>Dengan menggunakan Callback, program bisa menerima informasi yang dibutuhkan dari proses yang berjalan secara Async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Method</a:t>
            </a:r>
            <a:endParaRPr/>
          </a:p>
        </p:txBody>
      </p:sp>
      <p:sp>
        <p:nvSpPr>
          <p:cNvPr id="235" name="Google Shape;235;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method Async yang terdapat di JavaScript, yang akan kita bahas kali ini adalah :</a:t>
            </a:r>
            <a:endParaRPr/>
          </a:p>
          <a:p>
            <a:pPr indent="-311150" lvl="0" marL="457200" rtl="0" algn="l">
              <a:spcBef>
                <a:spcPts val="1600"/>
              </a:spcBef>
              <a:spcAft>
                <a:spcPts val="0"/>
              </a:spcAft>
              <a:buSzPts val="1300"/>
              <a:buChar char="●"/>
            </a:pPr>
            <a:r>
              <a:rPr lang="id"/>
              <a:t>setTimeout(callback, timeInMilis), digunakan untuk menjalankan proses Async sekali dalam waktu tertentu.</a:t>
            </a:r>
            <a:endParaRPr/>
          </a:p>
          <a:p>
            <a:pPr indent="-311150" lvl="0" marL="457200" rtl="0" algn="l">
              <a:spcBef>
                <a:spcPts val="0"/>
              </a:spcBef>
              <a:spcAft>
                <a:spcPts val="0"/>
              </a:spcAft>
              <a:buSzPts val="1300"/>
              <a:buChar char="●"/>
            </a:pPr>
            <a:r>
              <a:rPr lang="id"/>
              <a:t>setInterval(callback, timeInMilis), digunakan untuk menjalankan proses Async secara periodik dalam waktu tertentu.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setTimeout</a:t>
            </a:r>
            <a:endParaRPr/>
          </a:p>
        </p:txBody>
      </p:sp>
      <p:pic>
        <p:nvPicPr>
          <p:cNvPr id="241" name="Google Shape;241;p38"/>
          <p:cNvPicPr preferRelativeResize="0"/>
          <p:nvPr/>
        </p:nvPicPr>
        <p:blipFill>
          <a:blip r:embed="rId3">
            <a:alphaModFix/>
          </a:blip>
          <a:stretch>
            <a:fillRect/>
          </a:stretch>
        </p:blipFill>
        <p:spPr>
          <a:xfrm>
            <a:off x="152400" y="2006250"/>
            <a:ext cx="8839200" cy="28434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setInterval</a:t>
            </a:r>
            <a:endParaRPr/>
          </a:p>
        </p:txBody>
      </p:sp>
      <p:pic>
        <p:nvPicPr>
          <p:cNvPr id="247" name="Google Shape;247;p39"/>
          <p:cNvPicPr preferRelativeResize="0"/>
          <p:nvPr/>
        </p:nvPicPr>
        <p:blipFill>
          <a:blip r:embed="rId3">
            <a:alphaModFix/>
          </a:blip>
          <a:stretch>
            <a:fillRect/>
          </a:stretch>
        </p:blipFill>
        <p:spPr>
          <a:xfrm>
            <a:off x="152400" y="2006250"/>
            <a:ext cx="8174538"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AJAX?</a:t>
            </a:r>
            <a:endParaRPr/>
          </a:p>
        </p:txBody>
      </p:sp>
      <p:sp>
        <p:nvSpPr>
          <p:cNvPr id="258" name="Google Shape;25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singkatan dari </a:t>
            </a:r>
            <a:r>
              <a:rPr b="1" lang="id"/>
              <a:t>Asynchronous JavaScript and XML</a:t>
            </a:r>
            <a:endParaRPr b="1"/>
          </a:p>
          <a:p>
            <a:pPr indent="-311150" lvl="0" marL="457200" rtl="0" algn="l">
              <a:spcBef>
                <a:spcPts val="0"/>
              </a:spcBef>
              <a:spcAft>
                <a:spcPts val="0"/>
              </a:spcAft>
              <a:buSzPts val="1300"/>
              <a:buChar char="●"/>
            </a:pPr>
            <a:r>
              <a:rPr lang="id"/>
              <a:t>AJAX biasanya digunakan untuk mengambil atau mengirim data ke URL lain</a:t>
            </a:r>
            <a:endParaRPr/>
          </a:p>
          <a:p>
            <a:pPr indent="-311150" lvl="0" marL="457200" rtl="0" algn="l">
              <a:spcBef>
                <a:spcPts val="0"/>
              </a:spcBef>
              <a:spcAft>
                <a:spcPts val="0"/>
              </a:spcAft>
              <a:buSzPts val="1300"/>
              <a:buChar char="●"/>
            </a:pPr>
            <a:r>
              <a:rPr lang="id"/>
              <a:t>Untuk membuat AJAX, kita bisa menggunakan class XMLHttpRequest</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a:t>
            </a:r>
            <a:r>
              <a:rPr lang="id"/>
              <a:t>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AJAX</a:t>
            </a:r>
            <a:endParaRPr/>
          </a:p>
        </p:txBody>
      </p:sp>
      <p:pic>
        <p:nvPicPr>
          <p:cNvPr id="264" name="Google Shape;264;p42"/>
          <p:cNvPicPr preferRelativeResize="0"/>
          <p:nvPr/>
        </p:nvPicPr>
        <p:blipFill>
          <a:blip r:embed="rId3">
            <a:alphaModFix/>
          </a:blip>
          <a:stretch>
            <a:fillRect/>
          </a:stretch>
        </p:blipFill>
        <p:spPr>
          <a:xfrm>
            <a:off x="2881300" y="2132275"/>
            <a:ext cx="3381375" cy="233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AJAX</a:t>
            </a:r>
            <a:endParaRPr/>
          </a:p>
        </p:txBody>
      </p:sp>
      <p:pic>
        <p:nvPicPr>
          <p:cNvPr id="270" name="Google Shape;270;p43"/>
          <p:cNvPicPr preferRelativeResize="0"/>
          <p:nvPr/>
        </p:nvPicPr>
        <p:blipFill>
          <a:blip r:embed="rId3">
            <a:alphaModFix/>
          </a:blip>
          <a:stretch>
            <a:fillRect/>
          </a:stretch>
        </p:blipFill>
        <p:spPr>
          <a:xfrm>
            <a:off x="152400" y="2006250"/>
            <a:ext cx="8839200" cy="2139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Menerima Data di AJAX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Menerima Data di AJAX</a:t>
            </a:r>
            <a:endParaRPr/>
          </a:p>
        </p:txBody>
      </p:sp>
      <p:sp>
        <p:nvSpPr>
          <p:cNvPr id="281" name="Google Shape;281;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biasanya digunakan untuk mengirim data ke Server atau menerima data dari Server</a:t>
            </a:r>
            <a:endParaRPr/>
          </a:p>
          <a:p>
            <a:pPr indent="-311150" lvl="0" marL="457200" rtl="0" algn="l">
              <a:spcBef>
                <a:spcPts val="0"/>
              </a:spcBef>
              <a:spcAft>
                <a:spcPts val="0"/>
              </a:spcAft>
              <a:buSzPts val="1300"/>
              <a:buChar char="●"/>
            </a:pPr>
            <a:r>
              <a:rPr lang="id"/>
              <a:t>Tiap request AJAX yang dilakukan, biasanya kita ingin mendapat informasi response yang diberikan oleh Server</a:t>
            </a:r>
            <a:endParaRPr/>
          </a:p>
          <a:p>
            <a:pPr indent="-311150" lvl="0" marL="457200" rtl="0" algn="l">
              <a:spcBef>
                <a:spcPts val="0"/>
              </a:spcBef>
              <a:spcAft>
                <a:spcPts val="0"/>
              </a:spcAft>
              <a:buSzPts val="1300"/>
              <a:buChar char="●"/>
            </a:pPr>
            <a:r>
              <a:rPr lang="id"/>
              <a:t>Kita tidak bisa langsung mengambil response AJAX, karena proses AJAX adalah Async, sehingga kita perlu menunggu sampai proses Async nya selesai.</a:t>
            </a:r>
            <a:endParaRPr/>
          </a:p>
          <a:p>
            <a:pPr indent="-311150" lvl="0" marL="457200" rtl="0" algn="l">
              <a:spcBef>
                <a:spcPts val="0"/>
              </a:spcBef>
              <a:spcAft>
                <a:spcPts val="0"/>
              </a:spcAft>
              <a:buSzPts val="1300"/>
              <a:buChar char="●"/>
            </a:pPr>
            <a:r>
              <a:rPr lang="id"/>
              <a:t>Untuk mendapatkan informasi AJAX, kita bisa menggunakan AJAX Callback, yang akan dieksekusi setelah proses AJAX selesai</a:t>
            </a:r>
            <a:endParaRPr/>
          </a:p>
          <a:p>
            <a:pPr indent="-311150" lvl="0" marL="457200" rtl="0" algn="l">
              <a:spcBef>
                <a:spcPts val="0"/>
              </a:spcBef>
              <a:spcAft>
                <a:spcPts val="0"/>
              </a:spcAft>
              <a:buSzPts val="1300"/>
              <a:buChar char="●"/>
            </a:pPr>
            <a:r>
              <a:rPr lang="id"/>
              <a:t>Untuk menambahkan AJAX Callback, kita bisa tambahkan pada event load</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https://developer.mozilla.org/en-US/docs/Web/API/XMLHttpRequest/load_event</a:t>
            </a:r>
            <a:r>
              <a:rPr lang="id"/>
              <a:t> </a:t>
            </a:r>
            <a:endParaRPr/>
          </a:p>
          <a:p>
            <a:pPr indent="-311150" lvl="0" marL="457200" rtl="0" algn="l">
              <a:spcBef>
                <a:spcPts val="0"/>
              </a:spcBef>
              <a:spcAft>
                <a:spcPts val="0"/>
              </a:spcAft>
              <a:buSzPts val="1300"/>
              <a:buChar char="●"/>
            </a:pPr>
            <a:r>
              <a:rPr lang="id"/>
              <a:t>Dan untuk mengambil datanya dari server, kita bisa menggunakan property responseText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Menerima Data di AJAX</a:t>
            </a:r>
            <a:endParaRPr/>
          </a:p>
        </p:txBody>
      </p:sp>
      <p:pic>
        <p:nvPicPr>
          <p:cNvPr id="287" name="Google Shape;287;p46"/>
          <p:cNvPicPr preferRelativeResize="0"/>
          <p:nvPr/>
        </p:nvPicPr>
        <p:blipFill>
          <a:blip r:embed="rId3">
            <a:alphaModFix/>
          </a:blip>
          <a:stretch>
            <a:fillRect/>
          </a:stretch>
        </p:blipFill>
        <p:spPr>
          <a:xfrm>
            <a:off x="152400" y="2006250"/>
            <a:ext cx="8839199" cy="29104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 Status di AJAX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 Status</a:t>
            </a:r>
            <a:endParaRPr/>
          </a:p>
        </p:txBody>
      </p:sp>
      <p:sp>
        <p:nvSpPr>
          <p:cNvPr id="298" name="Google Shape;298;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adalah proses komunikasi Client dan Server</a:t>
            </a:r>
            <a:endParaRPr/>
          </a:p>
          <a:p>
            <a:pPr indent="-311150" lvl="0" marL="457200" rtl="0" algn="l">
              <a:spcBef>
                <a:spcPts val="0"/>
              </a:spcBef>
              <a:spcAft>
                <a:spcPts val="0"/>
              </a:spcAft>
              <a:buSzPts val="1300"/>
              <a:buChar char="●"/>
            </a:pPr>
            <a:r>
              <a:rPr lang="id"/>
              <a:t>Dalam komunikasi Client dan Server, kita tidak bisa selalu menganggap proses tersebut akan berjalan lancar.</a:t>
            </a:r>
            <a:endParaRPr/>
          </a:p>
          <a:p>
            <a:pPr indent="-311150" lvl="0" marL="457200" rtl="0" algn="l">
              <a:spcBef>
                <a:spcPts val="0"/>
              </a:spcBef>
              <a:spcAft>
                <a:spcPts val="0"/>
              </a:spcAft>
              <a:buSzPts val="1300"/>
              <a:buChar char="●"/>
            </a:pPr>
            <a:r>
              <a:rPr lang="id"/>
              <a:t>Akan ada banyak hal-hal yang bisa mengganggu proses AJAX yang bisa menyebabkan error, seperti; koneksi internet bermasalah, error dari server, data dari client tidak valid, dan lain-lain.</a:t>
            </a:r>
            <a:endParaRPr/>
          </a:p>
          <a:p>
            <a:pPr indent="-311150" lvl="0" marL="457200" rtl="0" algn="l">
              <a:spcBef>
                <a:spcPts val="0"/>
              </a:spcBef>
              <a:spcAft>
                <a:spcPts val="0"/>
              </a:spcAft>
              <a:buSzPts val="1300"/>
              <a:buChar char="●"/>
            </a:pPr>
            <a:r>
              <a:rPr lang="id"/>
              <a:t>Server biasanya akan mengirimkan HTTP Status Code yang sesuai dengan jenis response nya, seperti yang sudah dibahas di materi HTTP</a:t>
            </a:r>
            <a:endParaRPr/>
          </a:p>
          <a:p>
            <a:pPr indent="-311150" lvl="0" marL="457200" rtl="0" algn="l">
              <a:spcBef>
                <a:spcPts val="0"/>
              </a:spcBef>
              <a:spcAft>
                <a:spcPts val="0"/>
              </a:spcAft>
              <a:buSzPts val="1300"/>
              <a:buChar char="●"/>
            </a:pPr>
            <a:r>
              <a:rPr lang="id"/>
              <a:t>Untuk mengetahui status response dari Server, kita bisa menggunakan property status</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https://developer.mozilla.org/en-US/docs/Web/API/XMLHttpRequest/status</a:t>
            </a:r>
            <a:r>
              <a:rPr lang="id"/>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 Status di AJAX</a:t>
            </a:r>
            <a:endParaRPr/>
          </a:p>
        </p:txBody>
      </p:sp>
      <p:pic>
        <p:nvPicPr>
          <p:cNvPr id="304" name="Google Shape;304;p49"/>
          <p:cNvPicPr preferRelativeResize="0"/>
          <p:nvPr/>
        </p:nvPicPr>
        <p:blipFill>
          <a:blip r:embed="rId3">
            <a:alphaModFix/>
          </a:blip>
          <a:stretch>
            <a:fillRect/>
          </a:stretch>
        </p:blipFill>
        <p:spPr>
          <a:xfrm>
            <a:off x="152400" y="2006250"/>
            <a:ext cx="8501295"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 di AJAX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 di AJAX</a:t>
            </a:r>
            <a:endParaRPr/>
          </a:p>
        </p:txBody>
      </p:sp>
      <p:sp>
        <p:nvSpPr>
          <p:cNvPr id="315" name="Google Shape;315;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memiliki tahapan state, dimana kita bisa mendapatkan banyak sekali state di Ajax menggunakan property readyState</a:t>
            </a:r>
            <a:endParaRPr/>
          </a:p>
          <a:p>
            <a:pPr indent="-311150" lvl="0" marL="457200" rtl="0" algn="l">
              <a:spcBef>
                <a:spcPts val="0"/>
              </a:spcBef>
              <a:spcAft>
                <a:spcPts val="0"/>
              </a:spcAft>
              <a:buSzPts val="1300"/>
              <a:buChar char="●"/>
            </a:pPr>
            <a:r>
              <a:rPr lang="id"/>
              <a:t>Property readyState mengembalikan nilai number, dimana tiap number merupakan representasi dari statenya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Daftar State</a:t>
            </a:r>
            <a:endParaRPr/>
          </a:p>
        </p:txBody>
      </p:sp>
      <p:pic>
        <p:nvPicPr>
          <p:cNvPr id="321" name="Google Shape;321;p52"/>
          <p:cNvPicPr preferRelativeResize="0"/>
          <p:nvPr/>
        </p:nvPicPr>
        <p:blipFill>
          <a:blip r:embed="rId3">
            <a:alphaModFix/>
          </a:blip>
          <a:stretch>
            <a:fillRect/>
          </a:stretch>
        </p:blipFill>
        <p:spPr>
          <a:xfrm>
            <a:off x="152400" y="2006250"/>
            <a:ext cx="8839204" cy="298236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Ready State Change Event</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mendengarkan perubahan yang terjadi pada state, kita bisa menggunakan event readystatechange</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https://developer.mozilla.org/en-US/docs/Web/API/XMLHttpRequest/onreadystatechange</a:t>
            </a:r>
            <a:r>
              <a:rPr lang="id"/>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Ready State Change Event</a:t>
            </a:r>
            <a:endParaRPr/>
          </a:p>
        </p:txBody>
      </p:sp>
      <p:pic>
        <p:nvPicPr>
          <p:cNvPr id="333" name="Google Shape;333;p54"/>
          <p:cNvPicPr preferRelativeResize="0"/>
          <p:nvPr/>
        </p:nvPicPr>
        <p:blipFill>
          <a:blip r:embed="rId3">
            <a:alphaModFix/>
          </a:blip>
          <a:stretch>
            <a:fillRect/>
          </a:stretch>
        </p:blipFill>
        <p:spPr>
          <a:xfrm>
            <a:off x="152400" y="2006250"/>
            <a:ext cx="8839203" cy="196274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Hookbin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Hookbin</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melanjutkan belajar AJAX, kita perlu bantuan Server sebagai tujuan pengiriman data di AJAX</a:t>
            </a:r>
            <a:endParaRPr/>
          </a:p>
          <a:p>
            <a:pPr indent="-311150" lvl="0" marL="457200" rtl="0" algn="l">
              <a:spcBef>
                <a:spcPts val="0"/>
              </a:spcBef>
              <a:spcAft>
                <a:spcPts val="0"/>
              </a:spcAft>
              <a:buSzPts val="1300"/>
              <a:buChar char="●"/>
            </a:pPr>
            <a:r>
              <a:rPr lang="id"/>
              <a:t>Kita akan menggunakan salah satu website yang gratis dan lumayan populer untuk menerima data AJAX yang kita kirim, yaitu Hookbin</a:t>
            </a:r>
            <a:endParaRPr/>
          </a:p>
          <a:p>
            <a:pPr indent="-311150" lvl="0" marL="457200" rtl="0" algn="l">
              <a:spcBef>
                <a:spcPts val="0"/>
              </a:spcBef>
              <a:spcAft>
                <a:spcPts val="0"/>
              </a:spcAft>
              <a:buSzPts val="1300"/>
              <a:buChar char="●"/>
            </a:pPr>
            <a:r>
              <a:rPr lang="id"/>
              <a:t>Hookbin adalah aplikasi yang bisa digunakan untuk menerima request HTTP dan menyimpan datanya, dengan ini kita bisa menggunakan Hookbin untuk melihat detail dari data AJAX yang kita kirim</a:t>
            </a:r>
            <a:endParaRPr/>
          </a:p>
          <a:p>
            <a:pPr indent="-311150" lvl="0" marL="457200" rtl="0" algn="l">
              <a:spcBef>
                <a:spcPts val="0"/>
              </a:spcBef>
              <a:spcAft>
                <a:spcPts val="0"/>
              </a:spcAft>
              <a:buSzPts val="1300"/>
              <a:buChar char="●"/>
            </a:pPr>
            <a:r>
              <a:rPr lang="id" u="sng">
                <a:solidFill>
                  <a:schemeClr val="hlink"/>
                </a:solidFill>
                <a:hlinkClick r:id="rId3"/>
              </a:rPr>
              <a:t>https://hookbin.com/</a:t>
            </a:r>
            <a:r>
              <a:rPr lang="id"/>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Alternative Lain</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Jika teman-teman mendapat masalah ketika mengakses website Hookbin, ada banyak alternatif lain website seperti Hookbin, misalnya :</a:t>
            </a:r>
            <a:endParaRPr/>
          </a:p>
          <a:p>
            <a:pPr indent="-311150" lvl="0" marL="457200" rtl="0" algn="l">
              <a:spcBef>
                <a:spcPts val="1600"/>
              </a:spcBef>
              <a:spcAft>
                <a:spcPts val="0"/>
              </a:spcAft>
              <a:buSzPts val="1300"/>
              <a:buChar char="●"/>
            </a:pPr>
            <a:r>
              <a:rPr lang="id" u="sng">
                <a:solidFill>
                  <a:schemeClr val="hlink"/>
                </a:solidFill>
                <a:hlinkClick r:id="rId3"/>
              </a:rPr>
              <a:t>https://requestbin.net/</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https://pipedream.com/requestbin</a:t>
            </a:r>
            <a:r>
              <a:rPr lang="id"/>
              <a:t> </a:t>
            </a:r>
            <a:endParaRPr/>
          </a:p>
          <a:p>
            <a:pPr indent="-311150" lvl="0" marL="457200" rtl="0" algn="l">
              <a:spcBef>
                <a:spcPts val="0"/>
              </a:spcBef>
              <a:spcAft>
                <a:spcPts val="0"/>
              </a:spcAft>
              <a:buSzPts val="1300"/>
              <a:buChar char="●"/>
            </a:pPr>
            <a:r>
              <a:rPr lang="id" u="sng">
                <a:solidFill>
                  <a:schemeClr val="hlink"/>
                </a:solidFill>
                <a:hlinkClick r:id="rId5"/>
              </a:rPr>
              <a:t>https://beeceptor.com/</a:t>
            </a:r>
            <a:r>
              <a:rPr lang="id"/>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Data dengan AJAX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Data dengan AJAX</a:t>
            </a:r>
            <a:endParaRPr/>
          </a:p>
        </p:txBody>
      </p:sp>
      <p:sp>
        <p:nvSpPr>
          <p:cNvPr id="361" name="Google Shape;361;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AJAX, biasanya bukan hanya untuk mengambil data dari Server</a:t>
            </a:r>
            <a:endParaRPr/>
          </a:p>
          <a:p>
            <a:pPr indent="-311150" lvl="0" marL="457200" rtl="0" algn="l">
              <a:spcBef>
                <a:spcPts val="0"/>
              </a:spcBef>
              <a:spcAft>
                <a:spcPts val="0"/>
              </a:spcAft>
              <a:buSzPts val="1300"/>
              <a:buChar char="●"/>
            </a:pPr>
            <a:r>
              <a:rPr lang="id"/>
              <a:t>Kadang kita juga ingin mengirim data dari Client ke Server, misalnya kita membaca semua data di Web Form, lalu mengirimkan ke Server menggunakan AJAX</a:t>
            </a:r>
            <a:endParaRPr/>
          </a:p>
          <a:p>
            <a:pPr indent="-311150" lvl="0" marL="457200" rtl="0" algn="l">
              <a:spcBef>
                <a:spcPts val="0"/>
              </a:spcBef>
              <a:spcAft>
                <a:spcPts val="0"/>
              </a:spcAft>
              <a:buSzPts val="1300"/>
              <a:buChar char="●"/>
            </a:pPr>
            <a:r>
              <a:rPr lang="id"/>
              <a:t>Untuk melakukan ini, kita bisa menambahkan parameter data yang akan kita kirim pada method send() milik XMLHttpRequest</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https://developer.mozilla.org/en-US/docs/Web/API/XMLHttpRequest/send</a:t>
            </a:r>
            <a:r>
              <a:rPr lang="id"/>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Web Form</a:t>
            </a:r>
            <a:endParaRPr/>
          </a:p>
        </p:txBody>
      </p:sp>
      <p:pic>
        <p:nvPicPr>
          <p:cNvPr id="367" name="Google Shape;367;p60"/>
          <p:cNvPicPr preferRelativeResize="0"/>
          <p:nvPr/>
        </p:nvPicPr>
        <p:blipFill>
          <a:blip r:embed="rId3">
            <a:alphaModFix/>
          </a:blip>
          <a:stretch>
            <a:fillRect/>
          </a:stretch>
        </p:blipFill>
        <p:spPr>
          <a:xfrm>
            <a:off x="152400" y="2006250"/>
            <a:ext cx="7985442"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Data dengan AJAX</a:t>
            </a:r>
            <a:endParaRPr/>
          </a:p>
        </p:txBody>
      </p:sp>
      <p:pic>
        <p:nvPicPr>
          <p:cNvPr id="373" name="Google Shape;373;p61"/>
          <p:cNvPicPr preferRelativeResize="0"/>
          <p:nvPr/>
        </p:nvPicPr>
        <p:blipFill>
          <a:blip r:embed="rId3">
            <a:alphaModFix/>
          </a:blip>
          <a:stretch>
            <a:fillRect/>
          </a:stretch>
        </p:blipFill>
        <p:spPr>
          <a:xfrm>
            <a:off x="152400" y="2006250"/>
            <a:ext cx="7902044" cy="29848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 Search Param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 Search Param</a:t>
            </a:r>
            <a:endParaRPr/>
          </a:p>
        </p:txBody>
      </p:sp>
      <p:sp>
        <p:nvSpPr>
          <p:cNvPr id="384" name="Google Shape;384;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format JSON, kadang saat mengirim data menggunakan AJAX, kita hanya mengirim dalam bentuk Query Parameter</a:t>
            </a:r>
            <a:endParaRPr/>
          </a:p>
          <a:p>
            <a:pPr indent="-311150" lvl="0" marL="457200" rtl="0" algn="l">
              <a:spcBef>
                <a:spcPts val="0"/>
              </a:spcBef>
              <a:spcAft>
                <a:spcPts val="0"/>
              </a:spcAft>
              <a:buSzPts val="1300"/>
              <a:buChar char="●"/>
            </a:pPr>
            <a:r>
              <a:rPr lang="id"/>
              <a:t>Pada kasus ini, kita bisa saja mengubah url nya dengan menambahkan Query Parameter, namun ada cara yang lebih mudah, yaitu menggunakan object URLSearchParam</a:t>
            </a:r>
            <a:endParaRPr/>
          </a:p>
          <a:p>
            <a:pPr indent="-311150" lvl="0" marL="457200" rtl="0" algn="l">
              <a:spcBef>
                <a:spcPts val="0"/>
              </a:spcBef>
              <a:spcAft>
                <a:spcPts val="0"/>
              </a:spcAft>
              <a:buSzPts val="1300"/>
              <a:buChar char="●"/>
            </a:pPr>
            <a:r>
              <a:rPr lang="id"/>
              <a:t>Kita bisa memanfaatkan object URLSearchParam sebelum membuat URL</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https://developer.mozilla.org/en-US/docs/Web/API/URLSearchParams</a:t>
            </a:r>
            <a:r>
              <a:rPr lang="id"/>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Dasar</a:t>
            </a:r>
            <a:endParaRPr/>
          </a:p>
          <a:p>
            <a:pPr indent="-311150" lvl="0" marL="457200" rtl="0" algn="l">
              <a:spcBef>
                <a:spcPts val="0"/>
              </a:spcBef>
              <a:spcAft>
                <a:spcPts val="0"/>
              </a:spcAft>
              <a:buSzPts val="1300"/>
              <a:buChar char="●"/>
            </a:pPr>
            <a:r>
              <a:rPr lang="id"/>
              <a:t>JavaScript Object Oriented Programming</a:t>
            </a:r>
            <a:endParaRPr/>
          </a:p>
          <a:p>
            <a:pPr indent="-311150" lvl="0" marL="457200" rtl="0" algn="l">
              <a:spcBef>
                <a:spcPts val="0"/>
              </a:spcBef>
              <a:spcAft>
                <a:spcPts val="0"/>
              </a:spcAft>
              <a:buSzPts val="1300"/>
              <a:buChar char="●"/>
            </a:pPr>
            <a:r>
              <a:rPr lang="id"/>
              <a:t>JavaScript Modules</a:t>
            </a:r>
            <a:endParaRPr/>
          </a:p>
          <a:p>
            <a:pPr indent="-311150" lvl="0" marL="457200" rtl="0" algn="l">
              <a:spcBef>
                <a:spcPts val="0"/>
              </a:spcBef>
              <a:spcAft>
                <a:spcPts val="0"/>
              </a:spcAft>
              <a:buSzPts val="1300"/>
              <a:buChar char="●"/>
            </a:pPr>
            <a:r>
              <a:rPr lang="id"/>
              <a:t>JavaScript Document Object Model</a:t>
            </a:r>
            <a:endParaRPr/>
          </a:p>
          <a:p>
            <a:pPr indent="-311150" lvl="0" marL="457200" rtl="0" algn="l">
              <a:spcBef>
                <a:spcPts val="0"/>
              </a:spcBef>
              <a:spcAft>
                <a:spcPts val="0"/>
              </a:spcAft>
              <a:buSzPts val="1300"/>
              <a:buChar char="●"/>
            </a:pPr>
            <a:r>
              <a:rPr lang="id"/>
              <a:t>Belajar HTTP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URL Search Param</a:t>
            </a:r>
            <a:endParaRPr/>
          </a:p>
        </p:txBody>
      </p:sp>
      <p:pic>
        <p:nvPicPr>
          <p:cNvPr id="390" name="Google Shape;390;p64"/>
          <p:cNvPicPr preferRelativeResize="0"/>
          <p:nvPr/>
        </p:nvPicPr>
        <p:blipFill>
          <a:blip r:embed="rId3">
            <a:alphaModFix/>
          </a:blip>
          <a:stretch>
            <a:fillRect/>
          </a:stretch>
        </p:blipFill>
        <p:spPr>
          <a:xfrm>
            <a:off x="152400" y="2006250"/>
            <a:ext cx="8722807" cy="298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Data dengan AJAX</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Data dengan AJAX</a:t>
            </a:r>
            <a:endParaRPr/>
          </a:p>
        </p:txBody>
      </p:sp>
      <p:sp>
        <p:nvSpPr>
          <p:cNvPr id="401" name="Google Shape;401;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JSON dan Query Param, kadang kita juga mengirim Form Data dari Client ke Server menggunakan AJAX</a:t>
            </a:r>
            <a:endParaRPr/>
          </a:p>
          <a:p>
            <a:pPr indent="-311150" lvl="0" marL="457200" rtl="0" algn="l">
              <a:spcBef>
                <a:spcPts val="0"/>
              </a:spcBef>
              <a:spcAft>
                <a:spcPts val="0"/>
              </a:spcAft>
              <a:buSzPts val="1300"/>
              <a:buChar char="●"/>
            </a:pPr>
            <a:r>
              <a:rPr lang="id"/>
              <a:t>Untuk kasus ini kita tetap bisa menggunakan URLSearchParam</a:t>
            </a:r>
            <a:endParaRPr/>
          </a:p>
          <a:p>
            <a:pPr indent="-311150" lvl="0" marL="457200" rtl="0" algn="l">
              <a:spcBef>
                <a:spcPts val="0"/>
              </a:spcBef>
              <a:spcAft>
                <a:spcPts val="0"/>
              </a:spcAft>
              <a:buSzPts val="1300"/>
              <a:buChar char="●"/>
            </a:pPr>
            <a:r>
              <a:rPr lang="id"/>
              <a:t>Namun object URLSearchParam nya kita kirim di method send()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Data dengan AJAX</a:t>
            </a:r>
            <a:endParaRPr/>
          </a:p>
        </p:txBody>
      </p:sp>
      <p:pic>
        <p:nvPicPr>
          <p:cNvPr id="407" name="Google Shape;407;p67"/>
          <p:cNvPicPr preferRelativeResize="0"/>
          <p:nvPr/>
        </p:nvPicPr>
        <p:blipFill>
          <a:blip r:embed="rId3">
            <a:alphaModFix/>
          </a:blip>
          <a:stretch>
            <a:fillRect/>
          </a:stretch>
        </p:blipFill>
        <p:spPr>
          <a:xfrm>
            <a:off x="152400" y="2006250"/>
            <a:ext cx="8051355" cy="29848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Upload File dengan AJAX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Upload File dengan AJAX</a:t>
            </a:r>
            <a:endParaRPr/>
          </a:p>
        </p:txBody>
      </p:sp>
      <p:sp>
        <p:nvSpPr>
          <p:cNvPr id="418" name="Google Shape;418;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JSON, Query Param, Form, kadang kita butuh mengirim file ke Server</a:t>
            </a:r>
            <a:endParaRPr/>
          </a:p>
          <a:p>
            <a:pPr indent="-311150" lvl="0" marL="457200" rtl="0" algn="l">
              <a:spcBef>
                <a:spcPts val="0"/>
              </a:spcBef>
              <a:spcAft>
                <a:spcPts val="0"/>
              </a:spcAft>
              <a:buSzPts val="1300"/>
              <a:buChar char="●"/>
            </a:pPr>
            <a:r>
              <a:rPr lang="id"/>
              <a:t>Untuk mengirim file ke Server, kita perlu menggunakan object Form Data, lalu kita perlu menambahkan object File ke dalam FormData tersebut</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https://developer.mozilla.org/en-US/docs/Web/API/FormData</a:t>
            </a:r>
            <a:r>
              <a:rPr lang="id"/>
              <a:t> </a:t>
            </a:r>
            <a:endParaRPr/>
          </a:p>
          <a:p>
            <a:pPr indent="-311150" lvl="0" marL="457200" rtl="0" algn="l">
              <a:spcBef>
                <a:spcPts val="0"/>
              </a:spcBef>
              <a:spcAft>
                <a:spcPts val="0"/>
              </a:spcAft>
              <a:buSzPts val="1300"/>
              <a:buChar char="●"/>
            </a:pPr>
            <a:r>
              <a:rPr lang="id" u="sng">
                <a:solidFill>
                  <a:schemeClr val="accent5"/>
                </a:solidFill>
                <a:hlinkClick r:id="rId4">
                  <a:extLst>
                    <a:ext uri="{A12FA001-AC4F-418D-AE19-62706E023703}">
                      <ahyp:hlinkClr val="tx"/>
                    </a:ext>
                  </a:extLst>
                </a:hlinkClick>
              </a:rPr>
              <a:t>https://developer.mozilla.org/en-US/docs/Web/HTML/Element/input/file</a:t>
            </a:r>
            <a:r>
              <a:rPr lang="id"/>
              <a:t> </a:t>
            </a:r>
            <a:endParaRPr/>
          </a:p>
          <a:p>
            <a:pPr indent="-311150" lvl="0" marL="457200" rtl="0" algn="l">
              <a:spcBef>
                <a:spcPts val="0"/>
              </a:spcBef>
              <a:spcAft>
                <a:spcPts val="0"/>
              </a:spcAft>
              <a:buSzPts val="1300"/>
              <a:buChar char="●"/>
            </a:pPr>
            <a:r>
              <a:rPr lang="id" u="sng">
                <a:solidFill>
                  <a:schemeClr val="hlink"/>
                </a:solidFill>
                <a:hlinkClick r:id="rId5"/>
              </a:rPr>
              <a:t>https://developer.mozilla.org/en-US/docs/Web/API/File</a:t>
            </a:r>
            <a:r>
              <a:rPr lang="id"/>
              <a:t> </a:t>
            </a:r>
            <a:endParaRPr/>
          </a:p>
          <a:p>
            <a:pPr indent="-311150" lvl="0" marL="457200" rtl="0" algn="l">
              <a:spcBef>
                <a:spcPts val="0"/>
              </a:spcBef>
              <a:spcAft>
                <a:spcPts val="0"/>
              </a:spcAft>
              <a:buSzPts val="1300"/>
              <a:buChar char="●"/>
            </a:pPr>
            <a:r>
              <a:rPr lang="id" u="sng">
                <a:solidFill>
                  <a:schemeClr val="hlink"/>
                </a:solidFill>
                <a:hlinkClick r:id="rId6"/>
              </a:rPr>
              <a:t>https://developer.mozilla.org/en-US/docs/Web/API/FileList</a:t>
            </a:r>
            <a:r>
              <a:rPr lang="id"/>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Upload File dengan AJAX</a:t>
            </a:r>
            <a:endParaRPr/>
          </a:p>
        </p:txBody>
      </p:sp>
      <p:pic>
        <p:nvPicPr>
          <p:cNvPr id="424" name="Google Shape;424;p70"/>
          <p:cNvPicPr preferRelativeResize="0"/>
          <p:nvPr/>
        </p:nvPicPr>
        <p:blipFill>
          <a:blip r:embed="rId3">
            <a:alphaModFix/>
          </a:blip>
          <a:stretch>
            <a:fillRect/>
          </a:stretch>
        </p:blipFill>
        <p:spPr>
          <a:xfrm>
            <a:off x="152400" y="2006250"/>
            <a:ext cx="7645552" cy="2984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Promise?</a:t>
            </a:r>
            <a:endParaRPr/>
          </a:p>
        </p:txBody>
      </p:sp>
      <p:sp>
        <p:nvSpPr>
          <p:cNvPr id="435" name="Google Shape;435;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merupakan proxy untuk sebuah nilai di masa depan (Future) yang belum diketahui saat pembuatan Promise tersebut.</a:t>
            </a:r>
            <a:endParaRPr/>
          </a:p>
          <a:p>
            <a:pPr indent="-311150" lvl="0" marL="457200" rtl="0" algn="l">
              <a:spcBef>
                <a:spcPts val="0"/>
              </a:spcBef>
              <a:spcAft>
                <a:spcPts val="0"/>
              </a:spcAft>
              <a:buSzPts val="1300"/>
              <a:buChar char="●"/>
            </a:pPr>
            <a:r>
              <a:rPr lang="id"/>
              <a:t>Biasa Promise digunakan sebagai proxy untuk proses Async.</a:t>
            </a:r>
            <a:endParaRPr/>
          </a:p>
          <a:p>
            <a:pPr indent="-311150" lvl="0" marL="457200" rtl="0" algn="l">
              <a:spcBef>
                <a:spcPts val="0"/>
              </a:spcBef>
              <a:spcAft>
                <a:spcPts val="0"/>
              </a:spcAft>
              <a:buSzPts val="1300"/>
              <a:buChar char="●"/>
            </a:pPr>
            <a:r>
              <a:rPr lang="id"/>
              <a:t>Penggunaan Promise sangat mudah, dan lebih mirip dengan kode Synchronous.</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https://developer.mozilla.org/en-US/docs/Web/JavaScript/Reference/Global_Objects/Promise</a:t>
            </a:r>
            <a:r>
              <a:rPr lang="id"/>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Callback</a:t>
            </a:r>
            <a:endParaRPr/>
          </a:p>
        </p:txBody>
      </p:sp>
      <p:pic>
        <p:nvPicPr>
          <p:cNvPr id="441" name="Google Shape;441;p73"/>
          <p:cNvPicPr preferRelativeResize="0"/>
          <p:nvPr/>
        </p:nvPicPr>
        <p:blipFill>
          <a:blip r:embed="rId3">
            <a:alphaModFix/>
          </a:blip>
          <a:stretch>
            <a:fillRect/>
          </a:stretch>
        </p:blipFill>
        <p:spPr>
          <a:xfrm>
            <a:off x="152400" y="2006250"/>
            <a:ext cx="8839202" cy="25060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Asynchronous</a:t>
            </a:r>
            <a:endParaRPr/>
          </a:p>
          <a:p>
            <a:pPr indent="-311150" lvl="0" marL="457200" rtl="0" algn="l">
              <a:spcBef>
                <a:spcPts val="0"/>
              </a:spcBef>
              <a:spcAft>
                <a:spcPts val="0"/>
              </a:spcAft>
              <a:buSzPts val="1300"/>
              <a:buChar char="●"/>
            </a:pPr>
            <a:r>
              <a:rPr lang="id"/>
              <a:t>Callback</a:t>
            </a:r>
            <a:endParaRPr/>
          </a:p>
          <a:p>
            <a:pPr indent="-311150" lvl="0" marL="457200" rtl="0" algn="l">
              <a:spcBef>
                <a:spcPts val="0"/>
              </a:spcBef>
              <a:spcAft>
                <a:spcPts val="0"/>
              </a:spcAft>
              <a:buSzPts val="1300"/>
              <a:buChar char="●"/>
            </a:pPr>
            <a:r>
              <a:rPr lang="id"/>
              <a:t>AJAX</a:t>
            </a:r>
            <a:endParaRPr/>
          </a:p>
          <a:p>
            <a:pPr indent="-311150" lvl="0" marL="457200" rtl="0" algn="l">
              <a:spcBef>
                <a:spcPts val="0"/>
              </a:spcBef>
              <a:spcAft>
                <a:spcPts val="0"/>
              </a:spcAft>
              <a:buSzPts val="1300"/>
              <a:buChar char="●"/>
            </a:pPr>
            <a:r>
              <a:rPr lang="id"/>
              <a:t>Promise</a:t>
            </a:r>
            <a:endParaRPr/>
          </a:p>
          <a:p>
            <a:pPr indent="-311150" lvl="0" marL="457200" rtl="0" algn="l">
              <a:spcBef>
                <a:spcPts val="0"/>
              </a:spcBef>
              <a:spcAft>
                <a:spcPts val="0"/>
              </a:spcAft>
              <a:buSzPts val="1300"/>
              <a:buChar char="●"/>
            </a:pPr>
            <a:r>
              <a:rPr lang="id"/>
              <a:t>Fetch API</a:t>
            </a:r>
            <a:endParaRPr/>
          </a:p>
          <a:p>
            <a:pPr indent="-311150" lvl="0" marL="457200" rtl="0" algn="l">
              <a:spcBef>
                <a:spcPts val="0"/>
              </a:spcBef>
              <a:spcAft>
                <a:spcPts val="0"/>
              </a:spcAft>
              <a:buSzPts val="1300"/>
              <a:buChar char="●"/>
            </a:pPr>
            <a:r>
              <a:rPr lang="id"/>
              <a:t>Async Await</a:t>
            </a:r>
            <a:endParaRPr/>
          </a:p>
          <a:p>
            <a:pPr indent="-311150" lvl="0" marL="457200" rtl="0" algn="l">
              <a:spcBef>
                <a:spcPts val="0"/>
              </a:spcBef>
              <a:spcAft>
                <a:spcPts val="0"/>
              </a:spcAft>
              <a:buSzPts val="1300"/>
              <a:buChar char="●"/>
            </a:pPr>
            <a:r>
              <a:rPr lang="id"/>
              <a:t>Web Worker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State</a:t>
            </a:r>
            <a:endParaRPr/>
          </a:p>
        </p:txBody>
      </p:sp>
      <p:graphicFrame>
        <p:nvGraphicFramePr>
          <p:cNvPr id="447" name="Google Shape;447;p74"/>
          <p:cNvGraphicFramePr/>
          <p:nvPr/>
        </p:nvGraphicFramePr>
        <p:xfrm>
          <a:off x="952500" y="2190750"/>
          <a:ext cx="3000000" cy="3000000"/>
        </p:xfrm>
        <a:graphic>
          <a:graphicData uri="http://schemas.openxmlformats.org/drawingml/2006/table">
            <a:tbl>
              <a:tblPr>
                <a:noFill/>
                <a:tableStyleId>{1569BFF8-77CA-4835-A2B2-00C28CB781BA}</a:tableStyleId>
              </a:tblPr>
              <a:tblGrid>
                <a:gridCol w="1809750"/>
                <a:gridCol w="1809750"/>
                <a:gridCol w="1809750"/>
                <a:gridCol w="1809750"/>
              </a:tblGrid>
              <a:tr h="381000">
                <a:tc>
                  <a:txBody>
                    <a:bodyPr/>
                    <a:lstStyle/>
                    <a:p>
                      <a:pPr indent="0" lvl="0" marL="0" rtl="0" algn="l">
                        <a:spcBef>
                          <a:spcPts val="0"/>
                        </a:spcBef>
                        <a:spcAft>
                          <a:spcPts val="0"/>
                        </a:spcAft>
                        <a:buNone/>
                      </a:pPr>
                      <a:r>
                        <a:rPr lang="id"/>
                        <a:t>state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pending</a:t>
                      </a:r>
                      <a:endParaRPr/>
                    </a:p>
                  </a:txBody>
                  <a:tcPr marT="91425" marB="91425" marR="91425" marL="91425"/>
                </a:tc>
                <a:tc>
                  <a:txBody>
                    <a:bodyPr/>
                    <a:lstStyle/>
                    <a:p>
                      <a:pPr indent="0" lvl="0" marL="0" rtl="0" algn="l">
                        <a:spcBef>
                          <a:spcPts val="0"/>
                        </a:spcBef>
                        <a:spcAft>
                          <a:spcPts val="0"/>
                        </a:spcAft>
                        <a:buNone/>
                      </a:pPr>
                      <a:r>
                        <a:rPr lang="id"/>
                        <a:t>fulfilled</a:t>
                      </a:r>
                      <a:endParaRPr/>
                    </a:p>
                  </a:txBody>
                  <a:tcPr marT="91425" marB="91425" marR="91425" marL="91425"/>
                </a:tc>
                <a:tc>
                  <a:txBody>
                    <a:bodyPr/>
                    <a:lstStyle/>
                    <a:p>
                      <a:pPr indent="0" lvl="0" marL="0" rtl="0" algn="l">
                        <a:spcBef>
                          <a:spcPts val="0"/>
                        </a:spcBef>
                        <a:spcAft>
                          <a:spcPts val="0"/>
                        </a:spcAft>
                        <a:buNone/>
                      </a:pPr>
                      <a:r>
                        <a:rPr lang="id"/>
                        <a:t>rejected</a:t>
                      </a:r>
                      <a:endParaRPr/>
                    </a:p>
                  </a:txBody>
                  <a:tcPr marT="91425" marB="91425" marR="91425" marL="91425"/>
                </a:tc>
              </a:tr>
              <a:tr h="381000">
                <a:tc>
                  <a:txBody>
                    <a:bodyPr/>
                    <a:lstStyle/>
                    <a:p>
                      <a:pPr indent="0" lvl="0" marL="0" rtl="0" algn="l">
                        <a:spcBef>
                          <a:spcPts val="0"/>
                        </a:spcBef>
                        <a:spcAft>
                          <a:spcPts val="0"/>
                        </a:spcAft>
                        <a:buNone/>
                      </a:pPr>
                      <a:r>
                        <a:rPr lang="id"/>
                        <a:t>result</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undefined</a:t>
                      </a:r>
                      <a:endParaRPr/>
                    </a:p>
                  </a:txBody>
                  <a:tcPr marT="91425" marB="91425" marR="91425" marL="91425"/>
                </a:tc>
                <a:tc>
                  <a:txBody>
                    <a:bodyPr/>
                    <a:lstStyle/>
                    <a:p>
                      <a:pPr indent="0" lvl="0" marL="0" rtl="0" algn="l">
                        <a:spcBef>
                          <a:spcPts val="0"/>
                        </a:spcBef>
                        <a:spcAft>
                          <a:spcPts val="0"/>
                        </a:spcAft>
                        <a:buNone/>
                      </a:pPr>
                      <a:r>
                        <a:rPr lang="id"/>
                        <a:t>value</a:t>
                      </a:r>
                      <a:endParaRPr/>
                    </a:p>
                  </a:txBody>
                  <a:tcPr marT="91425" marB="91425" marR="91425" marL="91425"/>
                </a:tc>
                <a:tc>
                  <a:txBody>
                    <a:bodyPr/>
                    <a:lstStyle/>
                    <a:p>
                      <a:pPr indent="0" lvl="0" marL="0" rtl="0" algn="l">
                        <a:spcBef>
                          <a:spcPts val="0"/>
                        </a:spcBef>
                        <a:spcAft>
                          <a:spcPts val="0"/>
                        </a:spcAft>
                        <a:buNone/>
                      </a:pPr>
                      <a:r>
                        <a:rPr lang="id"/>
                        <a:t>error</a:t>
                      </a:r>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a:t>
            </a:r>
            <a:r>
              <a:rPr lang="id"/>
              <a:t> Membuat Promise</a:t>
            </a:r>
            <a:endParaRPr/>
          </a:p>
        </p:txBody>
      </p:sp>
      <p:pic>
        <p:nvPicPr>
          <p:cNvPr id="453" name="Google Shape;453;p75"/>
          <p:cNvPicPr preferRelativeResize="0"/>
          <p:nvPr/>
        </p:nvPicPr>
        <p:blipFill>
          <a:blip r:embed="rId3">
            <a:alphaModFix/>
          </a:blip>
          <a:stretch>
            <a:fillRect/>
          </a:stretch>
        </p:blipFill>
        <p:spPr>
          <a:xfrm>
            <a:off x="152400" y="2006250"/>
            <a:ext cx="8839200" cy="276308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AJAX dengan Promise</a:t>
            </a:r>
            <a:endParaRPr/>
          </a:p>
        </p:txBody>
      </p:sp>
      <p:pic>
        <p:nvPicPr>
          <p:cNvPr id="459" name="Google Shape;459;p76"/>
          <p:cNvPicPr preferRelativeResize="0"/>
          <p:nvPr/>
        </p:nvPicPr>
        <p:blipFill>
          <a:blip r:embed="rId3">
            <a:alphaModFix/>
          </a:blip>
          <a:stretch>
            <a:fillRect/>
          </a:stretch>
        </p:blipFill>
        <p:spPr>
          <a:xfrm>
            <a:off x="152400" y="2006250"/>
            <a:ext cx="8657809" cy="29848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Method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Method</a:t>
            </a:r>
            <a:endParaRPr/>
          </a:p>
        </p:txBody>
      </p:sp>
      <p:sp>
        <p:nvSpPr>
          <p:cNvPr id="470" name="Google Shape;470;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memiliki tiga method yang bisa kita gunakan </a:t>
            </a:r>
            <a:endParaRPr/>
          </a:p>
          <a:p>
            <a:pPr indent="-311150" lvl="0" marL="457200" rtl="0" algn="l">
              <a:spcBef>
                <a:spcPts val="0"/>
              </a:spcBef>
              <a:spcAft>
                <a:spcPts val="0"/>
              </a:spcAft>
              <a:buSzPts val="1300"/>
              <a:buChar char="●"/>
            </a:pPr>
            <a:r>
              <a:rPr lang="id"/>
              <a:t>then() untuk mendapatkan atau mengubah data ketika Promise sukses</a:t>
            </a:r>
            <a:endParaRPr/>
          </a:p>
          <a:p>
            <a:pPr indent="-311150" lvl="0" marL="457200" rtl="0" algn="l">
              <a:spcBef>
                <a:spcPts val="0"/>
              </a:spcBef>
              <a:spcAft>
                <a:spcPts val="0"/>
              </a:spcAft>
              <a:buSzPts val="1300"/>
              <a:buChar char="●"/>
            </a:pPr>
            <a:r>
              <a:rPr lang="id"/>
              <a:t>catch() untuk mendapatkan data error ketika Promise gagal</a:t>
            </a:r>
            <a:endParaRPr/>
          </a:p>
          <a:p>
            <a:pPr indent="-311150" lvl="0" marL="457200" rtl="0" algn="l">
              <a:spcBef>
                <a:spcPts val="0"/>
              </a:spcBef>
              <a:spcAft>
                <a:spcPts val="0"/>
              </a:spcAft>
              <a:buSzPts val="1300"/>
              <a:buChar char="●"/>
            </a:pPr>
            <a:r>
              <a:rPr lang="id"/>
              <a:t>finally() akan dieksekusi ketika terjadi sukses atau gagal pada Promise</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https://developer.mozilla.org/en-US/docs/Web/JavaScript/Reference/Global_Objects/Promise#instance_methods</a:t>
            </a:r>
            <a:r>
              <a:rPr lang="id"/>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Promise Method</a:t>
            </a:r>
            <a:endParaRPr/>
          </a:p>
        </p:txBody>
      </p:sp>
      <p:pic>
        <p:nvPicPr>
          <p:cNvPr id="476" name="Google Shape;476;p79"/>
          <p:cNvPicPr preferRelativeResize="0"/>
          <p:nvPr/>
        </p:nvPicPr>
        <p:blipFill>
          <a:blip r:embed="rId3">
            <a:alphaModFix/>
          </a:blip>
          <a:stretch>
            <a:fillRect/>
          </a:stretch>
        </p:blipFill>
        <p:spPr>
          <a:xfrm>
            <a:off x="152400" y="2006250"/>
            <a:ext cx="8839201" cy="177579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Static Method</a:t>
            </a:r>
            <a:endParaRPr/>
          </a:p>
        </p:txBody>
      </p:sp>
      <p:sp>
        <p:nvSpPr>
          <p:cNvPr id="482" name="Google Shape;482;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juga memiliki beberapa static method</a:t>
            </a:r>
            <a:endParaRPr/>
          </a:p>
          <a:p>
            <a:pPr indent="-311150" lvl="0" marL="457200" rtl="0" algn="l">
              <a:spcBef>
                <a:spcPts val="0"/>
              </a:spcBef>
              <a:spcAft>
                <a:spcPts val="0"/>
              </a:spcAft>
              <a:buSzPts val="1300"/>
              <a:buChar char="●"/>
            </a:pPr>
            <a:r>
              <a:rPr lang="id"/>
              <a:t>Promise.all() digunakan untuk mengeksekusi beberapa promise sekaligus dan menunggu semua hasil promise nya</a:t>
            </a:r>
            <a:endParaRPr/>
          </a:p>
          <a:p>
            <a:pPr indent="-311150" lvl="0" marL="457200" rtl="0" algn="l">
              <a:spcBef>
                <a:spcPts val="0"/>
              </a:spcBef>
              <a:spcAft>
                <a:spcPts val="0"/>
              </a:spcAft>
              <a:buSzPts val="1300"/>
              <a:buChar char="●"/>
            </a:pPr>
            <a:r>
              <a:rPr lang="id"/>
              <a:t>Promise.any() digunakan untuk mengeksekusi beberapa promise sekaligus dan mengambil hasil promise paling cepat</a:t>
            </a:r>
            <a:endParaRPr/>
          </a:p>
          <a:p>
            <a:pPr indent="-311150" lvl="0" marL="457200" rtl="0" algn="l">
              <a:spcBef>
                <a:spcPts val="0"/>
              </a:spcBef>
              <a:spcAft>
                <a:spcPts val="0"/>
              </a:spcAft>
              <a:buSzPts val="1300"/>
              <a:buChar char="●"/>
            </a:pPr>
            <a:r>
              <a:rPr lang="id"/>
              <a:t>Dan lain-lain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https://developer.mozilla.org/en-US/docs/Web/JavaScript/Reference/Global_Objects/Promise#static_methods</a:t>
            </a:r>
            <a:r>
              <a:rPr lang="id"/>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Get Product Function</a:t>
            </a:r>
            <a:endParaRPr/>
          </a:p>
        </p:txBody>
      </p:sp>
      <p:pic>
        <p:nvPicPr>
          <p:cNvPr id="488" name="Google Shape;488;p81"/>
          <p:cNvPicPr preferRelativeResize="0"/>
          <p:nvPr/>
        </p:nvPicPr>
        <p:blipFill>
          <a:blip r:embed="rId3">
            <a:alphaModFix/>
          </a:blip>
          <a:stretch>
            <a:fillRect/>
          </a:stretch>
        </p:blipFill>
        <p:spPr>
          <a:xfrm>
            <a:off x="152400" y="2006250"/>
            <a:ext cx="8350143" cy="298485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Promise Static Method</a:t>
            </a:r>
            <a:endParaRPr/>
          </a:p>
        </p:txBody>
      </p:sp>
      <p:pic>
        <p:nvPicPr>
          <p:cNvPr id="494" name="Google Shape;494;p82"/>
          <p:cNvPicPr preferRelativeResize="0"/>
          <p:nvPr/>
        </p:nvPicPr>
        <p:blipFill>
          <a:blip r:embed="rId3">
            <a:alphaModFix/>
          </a:blip>
          <a:stretch>
            <a:fillRect/>
          </a:stretch>
        </p:blipFill>
        <p:spPr>
          <a:xfrm>
            <a:off x="152400" y="2006250"/>
            <a:ext cx="8839201" cy="286865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Asynchronous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
        <p:nvSpPr>
          <p:cNvPr id="505" name="Google Shape;505;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Fetch API merupakan fitur baru sebagai alternatif AJAX</a:t>
            </a:r>
            <a:endParaRPr/>
          </a:p>
          <a:p>
            <a:pPr indent="-311150" lvl="0" marL="457200" rtl="0" algn="l">
              <a:spcBef>
                <a:spcPts val="0"/>
              </a:spcBef>
              <a:spcAft>
                <a:spcPts val="0"/>
              </a:spcAft>
              <a:buSzPts val="1300"/>
              <a:buChar char="●"/>
            </a:pPr>
            <a:r>
              <a:rPr lang="id"/>
              <a:t>Saat menggunakan AJAX, kita perlu menggunakan Callback untuk menerima response atau data dari Server, sedangkan Fetch API sudah menggunakan Promise, sehingga penggunaan Fetch API lebih mudah dibandingkan AJAX</a:t>
            </a:r>
            <a:endParaRPr/>
          </a:p>
          <a:p>
            <a:pPr indent="-311150" lvl="0" marL="457200" rtl="0" algn="l">
              <a:spcBef>
                <a:spcPts val="0"/>
              </a:spcBef>
              <a:spcAft>
                <a:spcPts val="0"/>
              </a:spcAft>
              <a:buSzPts val="1300"/>
              <a:buChar char="●"/>
            </a:pPr>
            <a:r>
              <a:rPr lang="id"/>
              <a:t>Hampir semua browser modern sekarang sudah mendukung menggunakan Fetch API</a:t>
            </a:r>
            <a:endParaRPr/>
          </a:p>
          <a:p>
            <a:pPr indent="-311150" lvl="0" marL="457200" rtl="0" algn="l">
              <a:spcBef>
                <a:spcPts val="0"/>
              </a:spcBef>
              <a:spcAft>
                <a:spcPts val="0"/>
              </a:spcAft>
              <a:buSzPts val="1300"/>
              <a:buChar char="●"/>
            </a:pPr>
            <a:r>
              <a:rPr lang="id"/>
              <a:t>Apa yang bisa kita lakukan di AJAX, bisa juga kita lakukan di Fetch API</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https://developer.mozilla.org/en-US/docs/Web/API/Fetch_API</a:t>
            </a:r>
            <a:r>
              <a:rPr lang="id"/>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Request</a:t>
            </a:r>
            <a:endParaRPr/>
          </a:p>
        </p:txBody>
      </p:sp>
      <p:sp>
        <p:nvSpPr>
          <p:cNvPr id="511" name="Google Shape;511;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akan mengirim request menggunakan Fetch API, kita perlu membuat object Request</a:t>
            </a:r>
            <a:endParaRPr/>
          </a:p>
          <a:p>
            <a:pPr indent="-311150" lvl="0" marL="457200" rtl="0" algn="l">
              <a:spcBef>
                <a:spcPts val="0"/>
              </a:spcBef>
              <a:spcAft>
                <a:spcPts val="0"/>
              </a:spcAft>
              <a:buSzPts val="1300"/>
              <a:buChar char="●"/>
            </a:pPr>
            <a:r>
              <a:rPr lang="id"/>
              <a:t>Hal ini menjadi lebih rapi dibandingkan menggunakan AJAX</a:t>
            </a:r>
            <a:endParaRPr/>
          </a:p>
          <a:p>
            <a:pPr indent="-311150" lvl="0" marL="457200" rtl="0" algn="l">
              <a:spcBef>
                <a:spcPts val="0"/>
              </a:spcBef>
              <a:spcAft>
                <a:spcPts val="0"/>
              </a:spcAft>
              <a:buSzPts val="1300"/>
              <a:buChar char="●"/>
            </a:pPr>
            <a:r>
              <a:rPr lang="id"/>
              <a:t>Kita bisa membuat object Request, lalu dikirim menggunakan Fetch API</a:t>
            </a:r>
            <a:endParaRPr/>
          </a:p>
          <a:p>
            <a:pPr indent="-311150" lvl="0" marL="457200" rtl="0" algn="l">
              <a:spcBef>
                <a:spcPts val="0"/>
              </a:spcBef>
              <a:spcAft>
                <a:spcPts val="0"/>
              </a:spcAft>
              <a:buSzPts val="1300"/>
              <a:buChar char="●"/>
            </a:pPr>
            <a:r>
              <a:rPr lang="id"/>
              <a:t>Dan saat membuat Request, kita bisa menentukan data yang ingin kita kirim</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https://developer.mozilla.org/en-US/docs/Web/API/Request/Request</a:t>
            </a:r>
            <a:r>
              <a:rPr lang="id"/>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Request</a:t>
            </a:r>
            <a:endParaRPr/>
          </a:p>
        </p:txBody>
      </p:sp>
      <p:pic>
        <p:nvPicPr>
          <p:cNvPr id="517" name="Google Shape;517;p86"/>
          <p:cNvPicPr preferRelativeResize="0"/>
          <p:nvPr/>
        </p:nvPicPr>
        <p:blipFill>
          <a:blip r:embed="rId3">
            <a:alphaModFix/>
          </a:blip>
          <a:stretch>
            <a:fillRect/>
          </a:stretch>
        </p:blipFill>
        <p:spPr>
          <a:xfrm>
            <a:off x="152400" y="2006250"/>
            <a:ext cx="8839199" cy="291820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Fetch API</a:t>
            </a:r>
            <a:endParaRPr/>
          </a:p>
        </p:txBody>
      </p:sp>
      <p:pic>
        <p:nvPicPr>
          <p:cNvPr id="523" name="Google Shape;523;p87"/>
          <p:cNvPicPr preferRelativeResize="0"/>
          <p:nvPr/>
        </p:nvPicPr>
        <p:blipFill>
          <a:blip r:embed="rId3">
            <a:alphaModFix/>
          </a:blip>
          <a:stretch>
            <a:fillRect/>
          </a:stretch>
        </p:blipFill>
        <p:spPr>
          <a:xfrm>
            <a:off x="152400" y="2006250"/>
            <a:ext cx="8839201" cy="133391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Fetch API Tanpa Object Request</a:t>
            </a:r>
            <a:endParaRPr/>
          </a:p>
        </p:txBody>
      </p:sp>
      <p:pic>
        <p:nvPicPr>
          <p:cNvPr id="529" name="Google Shape;529;p88"/>
          <p:cNvPicPr preferRelativeResize="0"/>
          <p:nvPr/>
        </p:nvPicPr>
        <p:blipFill>
          <a:blip r:embed="rId3">
            <a:alphaModFix/>
          </a:blip>
          <a:stretch>
            <a:fillRect/>
          </a:stretch>
        </p:blipFill>
        <p:spPr>
          <a:xfrm>
            <a:off x="152400" y="2006250"/>
            <a:ext cx="8839198" cy="292044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a:t>
            </a:r>
            <a:endParaRPr/>
          </a:p>
        </p:txBody>
      </p:sp>
      <p:sp>
        <p:nvSpPr>
          <p:cNvPr id="535" name="Google Shape;535;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Hasil dari Fetch API adalah sebuah Promise</a:t>
            </a:r>
            <a:endParaRPr/>
          </a:p>
          <a:p>
            <a:pPr indent="-311150" lvl="0" marL="457200" rtl="0" algn="l">
              <a:spcBef>
                <a:spcPts val="0"/>
              </a:spcBef>
              <a:spcAft>
                <a:spcPts val="0"/>
              </a:spcAft>
              <a:buSzPts val="1300"/>
              <a:buChar char="●"/>
            </a:pPr>
            <a:r>
              <a:rPr lang="id"/>
              <a:t>Promise tersebut berisikan object Response</a:t>
            </a:r>
            <a:endParaRPr/>
          </a:p>
          <a:p>
            <a:pPr indent="-311150" lvl="0" marL="457200" rtl="0" algn="l">
              <a:spcBef>
                <a:spcPts val="0"/>
              </a:spcBef>
              <a:spcAft>
                <a:spcPts val="0"/>
              </a:spcAft>
              <a:buSzPts val="1300"/>
              <a:buChar char="●"/>
            </a:pPr>
            <a:r>
              <a:rPr lang="id"/>
              <a:t>Ada banyak property dan method pada object Response, kita bisa menggunakannya sesuai dengan yang kita butuhkan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https://developer.mozilla.org/en-US/docs/Web/API/Response</a:t>
            </a:r>
            <a:r>
              <a:rPr lang="id"/>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Response</a:t>
            </a:r>
            <a:endParaRPr/>
          </a:p>
        </p:txBody>
      </p:sp>
      <p:pic>
        <p:nvPicPr>
          <p:cNvPr id="541" name="Google Shape;541;p90"/>
          <p:cNvPicPr preferRelativeResize="0"/>
          <p:nvPr/>
        </p:nvPicPr>
        <p:blipFill>
          <a:blip r:embed="rId3">
            <a:alphaModFix/>
          </a:blip>
          <a:stretch>
            <a:fillRect/>
          </a:stretch>
        </p:blipFill>
        <p:spPr>
          <a:xfrm>
            <a:off x="152400" y="2006250"/>
            <a:ext cx="8839200" cy="226744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
        <p:nvSpPr>
          <p:cNvPr id="552" name="Google Shape;552;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 Await adalah fitur di JavaScript yang digunakan untuk mempermudah proses pembuatan kode Promise.</a:t>
            </a:r>
            <a:endParaRPr/>
          </a:p>
          <a:p>
            <a:pPr indent="-311150" lvl="0" marL="457200" rtl="0" algn="l">
              <a:spcBef>
                <a:spcPts val="0"/>
              </a:spcBef>
              <a:spcAft>
                <a:spcPts val="0"/>
              </a:spcAft>
              <a:buSzPts val="1300"/>
              <a:buChar char="●"/>
            </a:pPr>
            <a:r>
              <a:rPr lang="id"/>
              <a:t>Dengan menggunakan Async Await, kita bisa membuat kode Asynchronous dengan gaya Synchronous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a:t>
            </a:r>
            <a:endParaRPr/>
          </a:p>
        </p:txBody>
      </p:sp>
      <p:sp>
        <p:nvSpPr>
          <p:cNvPr id="558" name="Google Shape;558;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 digunakan untuk menandakan bahwa Function tersebut adalah Async, dan mengembalikan Promise</a:t>
            </a:r>
            <a:endParaRPr/>
          </a:p>
          <a:p>
            <a:pPr indent="-311150" lvl="0" marL="457200" rtl="0" algn="l">
              <a:spcBef>
                <a:spcPts val="0"/>
              </a:spcBef>
              <a:spcAft>
                <a:spcPts val="0"/>
              </a:spcAft>
              <a:buSzPts val="1300"/>
              <a:buChar char="●"/>
            </a:pPr>
            <a:r>
              <a:rPr lang="id"/>
              <a:t>Dengan menggunakan Async, kita tidak perlu membuat Promise secara manual lagi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Synchronous?</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 dalam JavaScript </a:t>
            </a:r>
            <a:r>
              <a:rPr lang="id"/>
              <a:t>secara default </a:t>
            </a:r>
            <a:r>
              <a:rPr lang="id"/>
              <a:t>akan dieksekusi baris per baris</a:t>
            </a:r>
            <a:endParaRPr/>
          </a:p>
          <a:p>
            <a:pPr indent="-311150" lvl="0" marL="457200" rtl="0" algn="l">
              <a:spcBef>
                <a:spcPts val="0"/>
              </a:spcBef>
              <a:spcAft>
                <a:spcPts val="0"/>
              </a:spcAft>
              <a:buSzPts val="1300"/>
              <a:buChar char="●"/>
            </a:pPr>
            <a:r>
              <a:rPr lang="id"/>
              <a:t>Secara default, proses di JavaScript akan dieksekusi secara Synchronous, artinya baris selanjutnya akan dieksekusi setelah baris sebelumnya selesai dikerjakan</a:t>
            </a:r>
            <a:endParaRPr/>
          </a:p>
          <a:p>
            <a:pPr indent="-311150" lvl="0" marL="457200" rtl="0" algn="l">
              <a:spcBef>
                <a:spcPts val="0"/>
              </a:spcBef>
              <a:spcAft>
                <a:spcPts val="0"/>
              </a:spcAft>
              <a:buSzPts val="1300"/>
              <a:buChar char="●"/>
            </a:pPr>
            <a:r>
              <a:rPr lang="id"/>
              <a:t>Proses Synchronous juga biasa disebut Blocking, karena harus menunggu tiap proses selesai, baru proses selanjutnya bisa dilakukan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a:t>
            </a:r>
            <a:endParaRPr/>
          </a:p>
        </p:txBody>
      </p:sp>
      <p:pic>
        <p:nvPicPr>
          <p:cNvPr id="564" name="Google Shape;564;p94"/>
          <p:cNvPicPr preferRelativeResize="0"/>
          <p:nvPr/>
        </p:nvPicPr>
        <p:blipFill>
          <a:blip r:embed="rId3">
            <a:alphaModFix/>
          </a:blip>
          <a:stretch>
            <a:fillRect/>
          </a:stretch>
        </p:blipFill>
        <p:spPr>
          <a:xfrm>
            <a:off x="152400" y="2006250"/>
            <a:ext cx="8226538"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Await</a:t>
            </a:r>
            <a:endParaRPr/>
          </a:p>
        </p:txBody>
      </p:sp>
      <p:sp>
        <p:nvSpPr>
          <p:cNvPr id="570" name="Google Shape;570;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Await digunakan untuk mendapatkan value hasil dari Promise</a:t>
            </a:r>
            <a:endParaRPr/>
          </a:p>
          <a:p>
            <a:pPr indent="-311150" lvl="0" marL="457200" rtl="0" algn="l">
              <a:spcBef>
                <a:spcPts val="0"/>
              </a:spcBef>
              <a:spcAft>
                <a:spcPts val="0"/>
              </a:spcAft>
              <a:buSzPts val="1300"/>
              <a:buChar char="●"/>
            </a:pPr>
            <a:r>
              <a:rPr lang="id"/>
              <a:t>Await hanya bisa digunakan dalam Async Function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Await</a:t>
            </a:r>
            <a:endParaRPr/>
          </a:p>
        </p:txBody>
      </p:sp>
      <p:pic>
        <p:nvPicPr>
          <p:cNvPr id="576" name="Google Shape;576;p96"/>
          <p:cNvPicPr preferRelativeResize="0"/>
          <p:nvPr/>
        </p:nvPicPr>
        <p:blipFill>
          <a:blip r:embed="rId3">
            <a:alphaModFix/>
          </a:blip>
          <a:stretch>
            <a:fillRect/>
          </a:stretch>
        </p:blipFill>
        <p:spPr>
          <a:xfrm>
            <a:off x="152400" y="2006250"/>
            <a:ext cx="8482047" cy="298485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Handler di Async Await</a:t>
            </a:r>
            <a:endParaRPr/>
          </a:p>
        </p:txBody>
      </p:sp>
      <p:sp>
        <p:nvSpPr>
          <p:cNvPr id="582" name="Google Shape;582;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Promise, kita bisa menggunakan catch() ketika terjadi error</a:t>
            </a:r>
            <a:endParaRPr/>
          </a:p>
          <a:p>
            <a:pPr indent="-311150" lvl="0" marL="457200" rtl="0" algn="l">
              <a:spcBef>
                <a:spcPts val="0"/>
              </a:spcBef>
              <a:spcAft>
                <a:spcPts val="0"/>
              </a:spcAft>
              <a:buSzPts val="1300"/>
              <a:buChar char="●"/>
            </a:pPr>
            <a:r>
              <a:rPr lang="id"/>
              <a:t>Bagaimana pada kasus Async Await?</a:t>
            </a:r>
            <a:endParaRPr/>
          </a:p>
          <a:p>
            <a:pPr indent="-311150" lvl="0" marL="457200" rtl="0" algn="l">
              <a:spcBef>
                <a:spcPts val="0"/>
              </a:spcBef>
              <a:spcAft>
                <a:spcPts val="0"/>
              </a:spcAft>
              <a:buSzPts val="1300"/>
              <a:buChar char="●"/>
            </a:pPr>
            <a:r>
              <a:rPr lang="id"/>
              <a:t>Pada Async Await, kita bisa menggunakan try catch untuk melakukan penanganan error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Try Catch</a:t>
            </a:r>
            <a:endParaRPr/>
          </a:p>
        </p:txBody>
      </p:sp>
      <p:pic>
        <p:nvPicPr>
          <p:cNvPr id="588" name="Google Shape;588;p98"/>
          <p:cNvPicPr preferRelativeResize="0"/>
          <p:nvPr/>
        </p:nvPicPr>
        <p:blipFill>
          <a:blip r:embed="rId3">
            <a:alphaModFix/>
          </a:blip>
          <a:stretch>
            <a:fillRect/>
          </a:stretch>
        </p:blipFill>
        <p:spPr>
          <a:xfrm>
            <a:off x="152400" y="2006250"/>
            <a:ext cx="8839198" cy="262754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Thread di JavaScript</a:t>
            </a:r>
            <a:endParaRPr/>
          </a:p>
        </p:txBody>
      </p:sp>
      <p:sp>
        <p:nvSpPr>
          <p:cNvPr id="599" name="Google Shape;599;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adalah Single Thread (Single Proses), artinya walaupun proses yang kita buat adalah Async, tapi tetap akan dijalankan dalam Thread (Proses) yang sama.</a:t>
            </a:r>
            <a:endParaRPr/>
          </a:p>
          <a:p>
            <a:pPr indent="-311150" lvl="0" marL="457200" rtl="0" algn="l">
              <a:spcBef>
                <a:spcPts val="0"/>
              </a:spcBef>
              <a:spcAft>
                <a:spcPts val="0"/>
              </a:spcAft>
              <a:buSzPts val="1300"/>
              <a:buChar char="●"/>
            </a:pPr>
            <a:r>
              <a:rPr lang="id"/>
              <a:t>Kemampuan satu Thread dalam mengelola beberapa pekerjaan, dinamakan Concurrent.</a:t>
            </a:r>
            <a:endParaRPr/>
          </a:p>
          <a:p>
            <a:pPr indent="-311150" lvl="0" marL="457200" rtl="0" algn="l">
              <a:spcBef>
                <a:spcPts val="0"/>
              </a:spcBef>
              <a:spcAft>
                <a:spcPts val="0"/>
              </a:spcAft>
              <a:buSzPts val="1300"/>
              <a:buChar char="●"/>
            </a:pPr>
            <a:r>
              <a:rPr lang="id"/>
              <a:t>Kemampuan menjalankan beberapa Thread untuk mengelola satu atau lebih pekerjaan, dinamakan Paralel. </a:t>
            </a:r>
            <a:endParaRPr/>
          </a:p>
          <a:p>
            <a:pPr indent="-311150" lvl="0" marL="457200" rtl="0" algn="l">
              <a:spcBef>
                <a:spcPts val="0"/>
              </a:spcBef>
              <a:spcAft>
                <a:spcPts val="0"/>
              </a:spcAft>
              <a:buSzPts val="1300"/>
              <a:buChar char="●"/>
            </a:pPr>
            <a:r>
              <a:rPr lang="id"/>
              <a:t>Dan untuk membuat proses secara Paralel, kita bisa menggunakan Web Worker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Proses Lambat</a:t>
            </a:r>
            <a:endParaRPr/>
          </a:p>
        </p:txBody>
      </p:sp>
      <p:pic>
        <p:nvPicPr>
          <p:cNvPr id="605" name="Google Shape;605;p101"/>
          <p:cNvPicPr preferRelativeResize="0"/>
          <p:nvPr/>
        </p:nvPicPr>
        <p:blipFill>
          <a:blip r:embed="rId3">
            <a:alphaModFix/>
          </a:blip>
          <a:stretch>
            <a:fillRect/>
          </a:stretch>
        </p:blipFill>
        <p:spPr>
          <a:xfrm>
            <a:off x="152400" y="2006250"/>
            <a:ext cx="8005610" cy="29848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
        <p:nvSpPr>
          <p:cNvPr id="611" name="Google Shape;611;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Worker adalah kemampuan yang untuk menjalankan proses di Thread yang berbeda dibanding Main Thread. </a:t>
            </a:r>
            <a:endParaRPr/>
          </a:p>
          <a:p>
            <a:pPr indent="-311150" lvl="0" marL="457200" rtl="0" algn="l">
              <a:spcBef>
                <a:spcPts val="0"/>
              </a:spcBef>
              <a:spcAft>
                <a:spcPts val="0"/>
              </a:spcAft>
              <a:buSzPts val="1300"/>
              <a:buChar char="●"/>
            </a:pPr>
            <a:r>
              <a:rPr lang="id"/>
              <a:t>Keuntungan menggunakan Web Worker adalah, jika terdapat proses yang membutuhkan waktu lama, Web kita tidak akan Freeze, karena proses tersebut bisa kita jalankan di Thread yang berbeda dari Main Thread (yang biasa digunakan oleh UI)</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https://developer.mozilla.org/en-US/docs/Web/API/Web_Workers_API</a:t>
            </a:r>
            <a:r>
              <a:rPr lang="id"/>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a:t>
            </a:r>
            <a:r>
              <a:rPr lang="id"/>
              <a:t>Web Worker</a:t>
            </a:r>
            <a:endParaRPr/>
          </a:p>
        </p:txBody>
      </p:sp>
      <p:pic>
        <p:nvPicPr>
          <p:cNvPr id="617" name="Google Shape;617;p103"/>
          <p:cNvPicPr preferRelativeResize="0"/>
          <p:nvPr/>
        </p:nvPicPr>
        <p:blipFill>
          <a:blip r:embed="rId3">
            <a:alphaModFix/>
          </a:blip>
          <a:stretch>
            <a:fillRect/>
          </a:stretch>
        </p:blipFill>
        <p:spPr>
          <a:xfrm>
            <a:off x="3228975" y="2006250"/>
            <a:ext cx="2686050"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Synchronous </a:t>
            </a:r>
            <a:endParaRPr/>
          </a:p>
        </p:txBody>
      </p:sp>
      <p:pic>
        <p:nvPicPr>
          <p:cNvPr id="206" name="Google Shape;206;p32"/>
          <p:cNvPicPr preferRelativeResize="0"/>
          <p:nvPr/>
        </p:nvPicPr>
        <p:blipFill>
          <a:blip r:embed="rId3">
            <a:alphaModFix/>
          </a:blip>
          <a:stretch>
            <a:fillRect/>
          </a:stretch>
        </p:blipFill>
        <p:spPr>
          <a:xfrm>
            <a:off x="3657600" y="2029900"/>
            <a:ext cx="1828800" cy="2533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Worker</a:t>
            </a:r>
            <a:endParaRPr/>
          </a:p>
        </p:txBody>
      </p:sp>
      <p:sp>
        <p:nvSpPr>
          <p:cNvPr id="623" name="Google Shape;623;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menggunakan Web Worker API, kita bisa membuat object Worker</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https://developer.mozilla.org/en-US/docs/Web/API/Worker</a:t>
            </a:r>
            <a:r>
              <a:rPr lang="id"/>
              <a:t> </a:t>
            </a:r>
            <a:endParaRPr/>
          </a:p>
          <a:p>
            <a:pPr indent="-311150" lvl="0" marL="457200" rtl="0" algn="l">
              <a:spcBef>
                <a:spcPts val="0"/>
              </a:spcBef>
              <a:spcAft>
                <a:spcPts val="0"/>
              </a:spcAft>
              <a:buSzPts val="1300"/>
              <a:buChar char="●"/>
            </a:pPr>
            <a:r>
              <a:rPr lang="id"/>
              <a:t>Saat kita membuat object Worker, Worker tidak akan secara otomatis berjalan, melainkan kita perlu memberi perintah dengan cara mengirim pesan</a:t>
            </a:r>
            <a:endParaRPr/>
          </a:p>
          <a:p>
            <a:pPr indent="-311150" lvl="0" marL="457200" rtl="0" algn="l">
              <a:spcBef>
                <a:spcPts val="0"/>
              </a:spcBef>
              <a:spcAft>
                <a:spcPts val="0"/>
              </a:spcAft>
              <a:buSzPts val="1300"/>
              <a:buChar char="●"/>
            </a:pPr>
            <a:r>
              <a:rPr lang="id"/>
              <a:t>Untuk mengirim pesan, kita bisa gunakan method postMessage()</a:t>
            </a:r>
            <a:endParaRPr/>
          </a:p>
          <a:p>
            <a:pPr indent="-311150" lvl="0" marL="457200" rtl="0" algn="l">
              <a:spcBef>
                <a:spcPts val="0"/>
              </a:spcBef>
              <a:spcAft>
                <a:spcPts val="0"/>
              </a:spcAft>
              <a:buSzPts val="1300"/>
              <a:buChar char="●"/>
            </a:pPr>
            <a:r>
              <a:rPr lang="id"/>
              <a:t>Sedangkan untuk menerima balasan dari worker, kita bisa menggunakan event listener onmessage</a:t>
            </a:r>
            <a:endParaRPr/>
          </a:p>
          <a:p>
            <a:pPr indent="-311150" lvl="0" marL="457200" rtl="0" algn="l">
              <a:spcBef>
                <a:spcPts val="0"/>
              </a:spcBef>
              <a:spcAft>
                <a:spcPts val="0"/>
              </a:spcAft>
              <a:buSzPts val="1300"/>
              <a:buChar char="●"/>
            </a:pPr>
            <a:r>
              <a:rPr lang="id"/>
              <a:t>Data yang diterima adalah object MessageEvent</a:t>
            </a:r>
            <a:endParaRPr/>
          </a:p>
          <a:p>
            <a:pPr indent="-311150" lvl="0" marL="457200" rtl="0" algn="l">
              <a:spcBef>
                <a:spcPts val="0"/>
              </a:spcBef>
              <a:spcAft>
                <a:spcPts val="0"/>
              </a:spcAft>
              <a:buSzPts val="1300"/>
              <a:buChar char="●"/>
            </a:pPr>
            <a:r>
              <a:rPr lang="id" u="sng">
                <a:solidFill>
                  <a:schemeClr val="hlink"/>
                </a:solidFill>
                <a:hlinkClick r:id="rId4"/>
              </a:rPr>
              <a:t>https://developer.mozilla.org/en-US/docs/Web/API/MessageEvent</a:t>
            </a:r>
            <a:r>
              <a:rPr lang="id"/>
              <a: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Worker</a:t>
            </a:r>
            <a:endParaRPr/>
          </a:p>
        </p:txBody>
      </p:sp>
      <p:pic>
        <p:nvPicPr>
          <p:cNvPr id="629" name="Google Shape;629;p105"/>
          <p:cNvPicPr preferRelativeResize="0"/>
          <p:nvPr/>
        </p:nvPicPr>
        <p:blipFill>
          <a:blip r:embed="rId3">
            <a:alphaModFix/>
          </a:blip>
          <a:stretch>
            <a:fillRect/>
          </a:stretch>
        </p:blipFill>
        <p:spPr>
          <a:xfrm>
            <a:off x="152400" y="2006250"/>
            <a:ext cx="8198773" cy="298485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File Worker</a:t>
            </a:r>
            <a:endParaRPr/>
          </a:p>
        </p:txBody>
      </p:sp>
      <p:pic>
        <p:nvPicPr>
          <p:cNvPr id="635" name="Google Shape;635;p106"/>
          <p:cNvPicPr preferRelativeResize="0"/>
          <p:nvPr/>
        </p:nvPicPr>
        <p:blipFill>
          <a:blip r:embed="rId3">
            <a:alphaModFix/>
          </a:blip>
          <a:stretch>
            <a:fillRect/>
          </a:stretch>
        </p:blipFill>
        <p:spPr>
          <a:xfrm>
            <a:off x="152400" y="2006250"/>
            <a:ext cx="8839199" cy="238441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46" name="Google Shape;646;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Web API : </a:t>
            </a:r>
            <a:r>
              <a:rPr lang="id" u="sng">
                <a:solidFill>
                  <a:schemeClr val="hlink"/>
                </a:solidFill>
                <a:hlinkClick r:id="rId3"/>
              </a:rPr>
              <a:t>https://developer.mozilla.org/en-US/docs/Web/API</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Asynchronous?</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secara default proses di JavaScript dieksekusi secara Synchronous, namun kita bisa membuatnya menjadi Asynchronous.</a:t>
            </a:r>
            <a:endParaRPr/>
          </a:p>
          <a:p>
            <a:pPr indent="-311150" lvl="0" marL="457200" rtl="0" algn="l">
              <a:spcBef>
                <a:spcPts val="0"/>
              </a:spcBef>
              <a:spcAft>
                <a:spcPts val="0"/>
              </a:spcAft>
              <a:buSzPts val="1300"/>
              <a:buChar char="●"/>
            </a:pPr>
            <a:r>
              <a:rPr lang="id"/>
              <a:t>Berbeda dengan proses Synchronous, pada proses Asynchronous, JavaScript tidak akan menunggu proses tersebut selesai, melainkan JavaScript akan melanjutkan baris selanjutnya, tanpa harus menunggu proses Asynchronous selesai.</a:t>
            </a:r>
            <a:endParaRPr/>
          </a:p>
          <a:p>
            <a:pPr indent="-311150" lvl="0" marL="457200" rtl="0" algn="l">
              <a:spcBef>
                <a:spcPts val="0"/>
              </a:spcBef>
              <a:spcAft>
                <a:spcPts val="0"/>
              </a:spcAft>
              <a:buSzPts val="1300"/>
              <a:buChar char="●"/>
            </a:pPr>
            <a:r>
              <a:rPr lang="id"/>
              <a:t>Proses Asynchronous juga biasa disebut Non-Blocking.</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