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</p:sldIdLst>
  <p:sldSz cy="5143500" cx="9144000"/>
  <p:notesSz cx="6858000" cy="9144000"/>
  <p:embeddedFontLst>
    <p:embeddedFont>
      <p:font typeface="Raleway"/>
      <p:regular r:id="rId124"/>
      <p:bold r:id="rId125"/>
      <p:italic r:id="rId126"/>
      <p:boldItalic r:id="rId127"/>
    </p:embeddedFont>
    <p:embeddedFont>
      <p:font typeface="Lato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D24998-5273-4B3F-B794-5B2D551AE200}">
  <a:tblStyle styleId="{65D24998-5273-4B3F-B794-5B2D551AE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Lato-bold.fntdata"/><Relationship Id="rId128" Type="http://schemas.openxmlformats.org/officeDocument/2006/relationships/font" Target="fonts/Lato-regular.fntdata"/><Relationship Id="rId127" Type="http://schemas.openxmlformats.org/officeDocument/2006/relationships/font" Target="fonts/Raleway-boldItalic.fntdata"/><Relationship Id="rId126" Type="http://schemas.openxmlformats.org/officeDocument/2006/relationships/font" Target="fonts/Raleway-italic.fntdata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Raleway-bold.fntdata"/><Relationship Id="rId29" Type="http://schemas.openxmlformats.org/officeDocument/2006/relationships/slide" Target="slides/slide22.xml"/><Relationship Id="rId124" Type="http://schemas.openxmlformats.org/officeDocument/2006/relationships/font" Target="fonts/Raleway-regular.fntdata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1" Type="http://schemas.openxmlformats.org/officeDocument/2006/relationships/font" Target="fonts/Lato-boldItalic.fntdata"/><Relationship Id="rId130" Type="http://schemas.openxmlformats.org/officeDocument/2006/relationships/font" Target="fonts/Lato-italic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e07f7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e07f7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b9271b049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b9271b049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de7f7caf9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de7f7caf9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ecae2530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ecae2530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ecae253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decae253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de7f7caf9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de7f7caf9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7f7caf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7f7caf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e7f7caf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de7f7caf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e7f7caf9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e7f7caf9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decae253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decae253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decae2530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decae2530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e07f7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e07f7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e7f7caf9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e7f7caf9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e7f7caf9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e7f7caf9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ecae2530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ecae2530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ecae25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decae25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e7f7caf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e7f7caf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9271b049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9271b049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9271b049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9271b049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be07f7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be07f7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be07f7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be07f7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be07f7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be07f7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9271b04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9271b04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9271b049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9271b049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be07f7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ebe07f7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be07f75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ebe07f75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9271b04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9271b04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271b049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9271b049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9271b049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9271b049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ebe07f75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ebe07f75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ecae253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ecae253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ecae253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ecae253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cae253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cae253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ecae25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ecae25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cae253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cae253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ecae253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ecae253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ecae253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ecae253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ecae253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ecae253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9271b049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9271b049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ecae253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ecae253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cae253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cae253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ecae253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ecae253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ecae253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ecae253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9271b04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9271b04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9271b049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9271b049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ecae253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ecae253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ecae253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ecae253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ecae253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ecae253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ecae253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ecae253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6033ba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96033ba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ecae253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ecae253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ecae2530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ecae253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ecae2530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ecae2530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9271b049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9271b049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9271b049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9271b049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ecae2530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ecae2530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ecae2530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ecae2530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71b049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71b049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9271b049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9271b049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ecae2530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ecae2530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6033ba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96033ba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9271b049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9271b049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9271b049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9271b049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ecae2530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ecae2530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ecae2530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ecae2530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ecae253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ecae253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ecae2530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ecae2530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ecae2530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ecae2530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ecae253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decae253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ecae2530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ecae2530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ecae2530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ecae2530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9271b04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9271b04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ecae2530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ecae2530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9271b049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9271b049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271b049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271b049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ecae2530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ecae2530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71b049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71b049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9271b049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9271b049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e7f7caf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e7f7caf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9271b049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9271b049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b9271b049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b9271b049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e7f7caf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e7f7caf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9271b049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9271b049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e7f7caf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e7f7caf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e7f7caf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e7f7caf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9271b049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9271b049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9271b049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9271b049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e7f7c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de7f7c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e7f7caf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e7f7caf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9271b049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b9271b049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9271b049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9271b049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e7f7caf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e7f7caf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e7f7caf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e7f7caf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be07f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be07f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e7f7caf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de7f7caf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9271b049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9271b049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9271b04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9271b04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7f7caf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7f7caf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e7f7caf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e7f7caf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e7f7caf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e7f7caf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e7f7caf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e7f7caf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e7f7caf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e7f7caf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e7f7caf9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e7f7caf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e7f7caf9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e7f7caf9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be07f7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be07f7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e7f7caf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de7f7caf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de7f7caf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de7f7caf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ecae2530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ecae2530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ecae253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ecae253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e7f7caf9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e7f7caf9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e7f7caf9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e7f7caf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e7f7caf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e7f7caf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e7f7caf9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de7f7caf9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e7f7caf9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e7f7caf9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9271b049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9271b049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developer.mozilla.org/en-US/docs/Web/JavaScript/Reference/Global_Objects/Reflect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1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9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developer.mozilla.org/en-US/docs/Glossary/Base6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Number#static_methods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2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developer.mozilla.org/en-US/docs/Web/JavaScript/Reference/Global_Objects/eval" TargetMode="Externa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0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answeeper.com/knowledgebase/list-of-currency-culture-codes/" TargetMode="External"/><Relationship Id="rId4" Type="http://schemas.openxmlformats.org/officeDocument/2006/relationships/hyperlink" Target="https://developer.mozilla.org/en-US/docs/Web/JavaScript/Reference/Global_Objects/Number#instance_metho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JavaScript/Reference/Global_Objects/St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JavaScript/Reference/Global_Objects/String#instance_method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JavaScript/Reference/Global_Objects/Arra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JavaScript/Reference/Global_Objects/Array#instance_method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json.org/json-en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JavaScript/Reference/Global_Objects/JSON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mozilla.org/en-US/docs/Web/JavaScript/Reference/Global_Objects/BigIn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mozilla.org/en-US/docs/Web/JavaScript/Reference/Global_Objects/Dat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developer.mozilla.org/en-US/docs/Web/JavaScript/Reference/Global_Objects/Date#instance_metho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JavaScript/Reference/Global_Objects/Math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eveloper.mozilla.org/en-US/docs/Web/JavaScript/Reference/Global_Objects/Boolea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JavaScript/Reference/Global_Objects/Map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Global_Objects/Number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eveloper.mozilla.org/en-US/docs/Web/JavaScript/Reference/Global_Objects/Set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developer.mozilla.org/en-US/docs/Web/JavaScript/Reference/Global_Objects/Symbo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eveloper.mozilla.org/en-US/docs/Web/JavaScript/Reference/Global_Objects/RegExp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8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eveloper.mozilla.org/en-US/docs/Web/JavaScript/Guide/Regular_Expressions/Assertions" TargetMode="External"/><Relationship Id="rId4" Type="http://schemas.openxmlformats.org/officeDocument/2006/relationships/hyperlink" Target="https://developer.mozilla.org/en-US/docs/Web/JavaScript/Guide/Regular_Expressions/Character_Classes" TargetMode="External"/><Relationship Id="rId5" Type="http://schemas.openxmlformats.org/officeDocument/2006/relationships/hyperlink" Target="https://developer.mozilla.org/en-US/docs/Web/JavaScript/Guide/Regular_Expressions/Groups_and_Ranges" TargetMode="External"/><Relationship Id="rId6" Type="http://schemas.openxmlformats.org/officeDocument/2006/relationships/hyperlink" Target="https://developer.mozilla.org/en-US/docs/Web/JavaScript/Guide/Regular_Expressions/Quantifiers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Global_Objects/Number#static_properties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JavaScript/Reference/Global_Objects/Proxy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8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5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Properties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31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  <p:sp>
        <p:nvSpPr>
          <p:cNvPr id="751" name="Google Shape;751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merupakan class yang digunakan untuk mengeksekusi JavaScript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tidak memiliki constructor, dan cara penggunaan Reflect tidak dengan membuat object dengan new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Reflect adalah menggunakan banyak sekali static methodnya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https://developer.mozilla.org/en-US/docs/Web/JavaScript/Reference/Global_Objects/Reflect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Reflect</a:t>
            </a:r>
            <a:endParaRPr/>
          </a:p>
        </p:txBody>
      </p:sp>
      <p:pic>
        <p:nvPicPr>
          <p:cNvPr id="757" name="Google Shape;75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893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  <p:sp>
        <p:nvSpPr>
          <p:cNvPr id="768" name="Google Shape;768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menulis URL, kadang kita ingin menambahkan informasi tambahan seperti query parameter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sendiri sudah memiliki standard encoding penulisan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Standard encoding ini dilakukan agar penulisan URL aman ketika diterima oleh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Aman disini dalam artian informasi URL tidak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paling sederhana, misal, walaupun kita bisa mengirim spasi dalam url, tapi disarankan untuk di encode agar nilai spasi tidak benar-benar terlihat seperti spasi pada URL nya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Masalah Jika Tidak Menggunakan Encode</a:t>
            </a:r>
            <a:endParaRPr/>
          </a:p>
        </p:txBody>
      </p:sp>
      <p:sp>
        <p:nvSpPr>
          <p:cNvPr id="774" name="Google Shape;774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ada query parameter dengan nama data, lalu kita ingin mengirimkan nilai kesana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nilainya adalah &amp;eko=eko&amp;, alhasil URL nya akan seperti berikut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http://contoh.com?data=&amp;eko=eko&amp;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diatas terlihat tidak ada masalah, tapi sebenarnya ketika diterima oleh server, parameter data bernilai kosong, kenapa? karena &amp; dianggap sebagai pemisah antar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tanda seperti &amp; dan lain-lain perlu di encode, agar tidak terjadi kesalahan data yang kita kirim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 Function</a:t>
            </a:r>
            <a:endParaRPr/>
          </a:p>
        </p:txBody>
      </p:sp>
      <p:graphicFrame>
        <p:nvGraphicFramePr>
          <p:cNvPr id="780" name="Google Shape;780;p129"/>
          <p:cNvGraphicFramePr/>
          <p:nvPr/>
        </p:nvGraphicFramePr>
        <p:xfrm>
          <a:off x="952500" y="19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2800325"/>
                <a:gridCol w="443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value, namun karakter yang dipesan di URI tidak akan diubah ;,/?:@&amp;=+$#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encodeURIComponent(value)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 semua karakter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decodeURIComponent(encoded)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encodeURIComponent()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encodeURI dan decodeURI</a:t>
            </a:r>
            <a:endParaRPr/>
          </a:p>
        </p:txBody>
      </p:sp>
      <p:pic>
        <p:nvPicPr>
          <p:cNvPr id="786" name="Google Shape;78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456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140"/>
              <a:t>Kode : encodeURIComponent dan decodeURICompoentn</a:t>
            </a:r>
            <a:endParaRPr sz="2140"/>
          </a:p>
        </p:txBody>
      </p:sp>
      <p:pic>
        <p:nvPicPr>
          <p:cNvPr id="792" name="Google Shape;79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3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  <p:sp>
        <p:nvSpPr>
          <p:cNvPr id="803" name="Google Shape;803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binary to text encoding, representasi binary data dalam format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format text data yang aman untuk dikirimkan di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encoding yang biasanya digunakan ketika perlu mengirim data dari client ke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encoding Base64 merupakan text, oleh karena itu sangat aman digunakan pada query param URL atau text body dalam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https://developer.mozilla.org/en-US/docs/Glossary/Base64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Method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Number.isNaN(value) untuk mengecek apakah value NaN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Number.isInteger(value) untuk mengecek apakah value berupa integer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 Function</a:t>
            </a:r>
            <a:endParaRPr/>
          </a:p>
        </p:txBody>
      </p:sp>
      <p:sp>
        <p:nvSpPr>
          <p:cNvPr id="809" name="Google Shape;809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JavaScript memiliki function bawaan untuk melakukan encode Base64 atau decode base64</a:t>
            </a:r>
            <a:endParaRPr/>
          </a:p>
        </p:txBody>
      </p:sp>
      <p:graphicFrame>
        <p:nvGraphicFramePr>
          <p:cNvPr id="810" name="Google Shape;810;p13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btoa(value)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 ke base64 dari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atob(encoded)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 dari base64 ke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816" name="Google Shape;816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797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  <p:sp>
        <p:nvSpPr>
          <p:cNvPr id="827" name="Google Shape;827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Eval merupakan function yang digunakan untuk mengeksekusi kode JavaScript dari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sangat menarik, namun perlu hati-hati ketika menggunakannya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sampai salah penggunaan, maka bisa jadi kita malah mengeksekusi kode program yang bisa menyebabkan masalah keamanan di website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Eval</a:t>
            </a:r>
            <a:endParaRPr/>
          </a:p>
        </p:txBody>
      </p:sp>
      <p:pic>
        <p:nvPicPr>
          <p:cNvPr id="833" name="Google Shape;83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6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44" name="Google Shape;844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Document Object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Method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95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Instance Method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instance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Number.toLocalString(locale) untuk mengubah number menjadi string sesuai locale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https://www.lansweeper.com/knowledgebase/list-of-currency-culture-codes/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Number.toString(radix) untuk mengubah number menjadi string sesuai radix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https://developer.mozilla.org/en-US/docs/Web/JavaScript/Reference/Global_Objects/Number#instance_methods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Instance Method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1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String sudah kita bahas pada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belum membahas instance method atau juga instance properties yang terdapat di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Instance Method dan Properties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sendiri memiliki banyak sekali instance method dan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menjadikan untuk memanipulasi data String sangat mudah di JavaScript, seperti mengubah menjadi lowercase, UPPERCASE, memotong string menjadi array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String Instance Method dan Properties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6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Array sudah kita bahas di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hanya membahas beberapa instance method yang ada di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Sebenarnya, terdapat banyak sekali Instance Method yang ada di Array, dan kita akan coba bahas beberapa di sini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Loop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biasa menggunakan for in dan for of untuk melakukan iterasi Array, namun Array juga memiliki method yang bernama forEach()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forEach bisa digunakan juga untuk melakukan iterasi data array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Loop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9124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Queue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struktur data, terdapat tipe struktur data bernama Queue (Antrian)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data masuk akan diposisikan di urutan paling belakang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data keluar akan diposisikan dari urutan paling depan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sekali dengan antrian, atau istilahnya FIFO (first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Array dengan bantuan function push() untuk menambah data di belakang, dan shift() untuk mengambil dan menghapus data paling depan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Queue</a:t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39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Stack</a:t>
            </a: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Struktur data Stack (Tumpukan) kebalikan dari Queue, dimana aturannya mirip dengan tumpukan kartu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memasukkan data, kita akan memasukkan di urutan paling belakang (atau atas)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saat kita mengambil data, kita akan mengambil data dari paling belakang (atau atas)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Stack ini sifatnya LIFO (last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 diurutan belakang, kita bisa menggunakan function push()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mengambil dan menghapus paling belakang, kita bisa menggunakan function pop()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Stack</a:t>
            </a:r>
            <a:endParaRPr/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Search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memiliki banyak function untuk melakukan pencarian :</a:t>
            </a:r>
            <a:endParaRPr/>
          </a:p>
        </p:txBody>
      </p:sp>
      <p:graphicFrame>
        <p:nvGraphicFramePr>
          <p:cNvPr id="319" name="Google Shape;319;p51"/>
          <p:cNvGraphicFramePr/>
          <p:nvPr/>
        </p:nvGraphicFramePr>
        <p:xfrm>
          <a:off x="952500" y="24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find(value =&gt; boolean)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findIndex(value =&gt; boolean)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index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includes(value)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terdapat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 terakhir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Search</a:t>
            </a: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Filter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memiliki function untuk melakukan filter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53"/>
          <p:cNvGraphicFramePr/>
          <p:nvPr/>
        </p:nvGraphicFramePr>
        <p:xfrm>
          <a:off x="952500" y="25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filter(value =&gt; boolean)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filter data yang kondisinya bernilai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Filter</a:t>
            </a:r>
            <a:endParaRPr/>
          </a:p>
        </p:txBody>
      </p:sp>
      <p:pic>
        <p:nvPicPr>
          <p:cNvPr id="338" name="Google Shape;33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33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Transform</a:t>
            </a:r>
            <a:endParaRPr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juga memiliki function yang digunakan untuk melakukan transformasi </a:t>
            </a:r>
            <a:endParaRPr/>
          </a:p>
        </p:txBody>
      </p:sp>
      <p:graphicFrame>
        <p:nvGraphicFramePr>
          <p:cNvPr id="345" name="Google Shape;345;p55"/>
          <p:cNvGraphicFramePr/>
          <p:nvPr/>
        </p:nvGraphicFramePr>
        <p:xfrm>
          <a:off x="952500" y="242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map(value =&gt; result) : Array&lt;result&gt;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tiap value dan menghasilkan array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reduce(resultBefore, value =&gt; result)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dengan menggunakan value array dan value selanjutnya, lalu hasilnya dilanjutkan ke iterasi selanjutnya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reduceRight(resultBefore, value =&gt; result)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Sama seperti reduce(), namun dilakukan dari belakang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Transform</a:t>
            </a:r>
            <a:endParaRPr/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42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object sudah sering sekali kita bahas di JavaScript Dasar dan JavaScript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bahas banyak static method yang terdapat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Freeze &amp; Seal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object bisa diubah atau dihapus properties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mengubah sebuah object menjadi object yang tidak bisa diubah atau dihapus, kita bisa menggunakan beberapa static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Object.freeze() digunakan untuk mengubah object menjadi object yang tidak bisa diubah atau dihapus attribute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Object.seal() digunakan untuk mengubah object menjadi object yang tidak bisa dihapus attribute nya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Freeze</a:t>
            </a:r>
            <a:endParaRPr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311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Assign</a:t>
            </a:r>
            <a:endParaRPr/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ada kasus menggabungkan semua attribute dari sebuah object ke object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kita lakukan dengan menggunakan Object.assign(target, source)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Assign</a:t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0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Property Name &amp; Value</a:t>
            </a:r>
            <a:endParaRPr/>
          </a:p>
        </p:txBody>
      </p:sp>
      <p:sp>
        <p:nvSpPr>
          <p:cNvPr id="398" name="Google Shape;398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juga memiliki static method untuk digunakan mengambil semua properties names dan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Object.values() digunakan untuk mengambil semua property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Object.getPropertyNames() digunakan untuk mengambil semua properti name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Property Name &amp; Value</a:t>
            </a:r>
            <a:endParaRPr/>
          </a:p>
        </p:txBody>
      </p:sp>
      <p:pic>
        <p:nvPicPr>
          <p:cNvPr id="404" name="Google Shape;4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45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410" name="Google Shape;41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JSON</a:t>
            </a:r>
            <a:endParaRPr/>
          </a:p>
        </p:txBody>
      </p:sp>
      <p:sp>
        <p:nvSpPr>
          <p:cNvPr id="421" name="Google Shape;421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singkatan dari JavaScript Object Notation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merupakan data String yang bentuknya mirip dengan JavaScript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 JSON banyak sekali digunakan untuk komunikasi antara Server dan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https://www.json.org/json-en.html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  <p:sp>
        <p:nvSpPr>
          <p:cNvPr id="427" name="Google Shape;427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mendukung konversi data dari String json ke Object ataupun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JSON.stringify() digunakan untuk melakukan konversi dari Object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JSON.parse() digunakan untuk melakukan konversi dari String ke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https://developer.mozilla.org/en-US/docs/Web/JavaScript/Reference/Global_Objects/JSON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JSON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234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0" y="2006250"/>
            <a:ext cx="4863350" cy="230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  <p:sp>
        <p:nvSpPr>
          <p:cNvPr id="445" name="Google Shape;445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BigInt merupakan tipe data Number yang bisa mencakup data angka lebih dari Number.MAX_SAFE_INTEGER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kasus number yang lebih dari itu, sangat disarankan menggunakan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penggunaan BigInt sama saja dengan penggunaan Number dan juga operator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https://developer.mozilla.org/en-US/docs/Web/JavaScript/Reference/Global_Objects/BigInt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BigInt</a:t>
            </a:r>
            <a:endParaRPr/>
          </a:p>
        </p:txBody>
      </p:sp>
      <p:pic>
        <p:nvPicPr>
          <p:cNvPr id="451" name="Google Shape;4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2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Array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  <p:sp>
        <p:nvSpPr>
          <p:cNvPr id="462" name="Google Shape;462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tipe data untuk representasi waktu dan tanggal, yaitu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merupakan representasi milisecond sejak tanggal 1 Januari 1970, atau dikenal dengan </a:t>
            </a:r>
            <a:r>
              <a:rPr lang="id"/>
              <a:t>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Object Date</a:t>
            </a:r>
            <a:endParaRPr/>
          </a:p>
        </p:txBody>
      </p:sp>
      <p:sp>
        <p:nvSpPr>
          <p:cNvPr id="468" name="Google Shape;46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Untuk membuat object Date, kita bisa menggunakan new Date(), dimana terdapat constructor parameter</a:t>
            </a:r>
            <a:endParaRPr/>
          </a:p>
        </p:txBody>
      </p:sp>
      <p:graphicFrame>
        <p:nvGraphicFramePr>
          <p:cNvPr id="469" name="Google Shape;469;p76"/>
          <p:cNvGraphicFramePr/>
          <p:nvPr/>
        </p:nvGraphicFramePr>
        <p:xfrm>
          <a:off x="952500" y="25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date?, hour?, minute?, second?, milis?)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parameter sampai milis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Date(timestamp)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dari epoch atau unix timestamp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Object Date</a:t>
            </a:r>
            <a:endParaRPr/>
          </a:p>
        </p:txBody>
      </p:sp>
      <p:pic>
        <p:nvPicPr>
          <p:cNvPr id="475" name="Google Shape;47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5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Epoch &amp; Unix Timestamp</a:t>
            </a:r>
            <a:endParaRPr/>
          </a:p>
        </p:txBody>
      </p:sp>
      <p:sp>
        <p:nvSpPr>
          <p:cNvPr id="481" name="Google Shape;481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menggunakan tipe data waktu, biasanya disemua bahasa pemrograman akan mendukung yang namanya 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Epoch &amp; Unix timestamp merupakan hitungan miliseconds setelah tanggal  1 Januari 1970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pun mendukung pembuatan waktu dalam bentuk epoch dan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waktu saat ini dalam epoch &amp; unix timestamp, kita bisa menggunakan Date.now()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dari object date ke epoch &amp; unix timestamp, kita bisa menggunakan function getTime()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Unix Timestamp</a:t>
            </a:r>
            <a:endParaRPr/>
          </a:p>
        </p:txBody>
      </p:sp>
      <p:pic>
        <p:nvPicPr>
          <p:cNvPr id="487" name="Google Shape;4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6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Parsing Date</a:t>
            </a:r>
            <a:endParaRPr/>
          </a:p>
        </p:txBody>
      </p:sp>
      <p:sp>
        <p:nvSpPr>
          <p:cNvPr id="493" name="Google Shape;493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melakukan parsing membuat date dari string menggunakan method Date.parse(value)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Format string harus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jika kita hanya membuat date berisi tanggal saya, kita cukup gunakan YYYY-MM-DD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 dan waktu, gunakan YYYY-MM-DDTHH:mm:ss.sss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tanggal, waktu dan timezone, gunakan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parsing adalah unix timestamp, bukan object date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1"/>
          <p:cNvSpPr txBox="1"/>
          <p:nvPr>
            <p:ph type="title"/>
          </p:nvPr>
        </p:nvSpPr>
        <p:spPr>
          <a:xfrm>
            <a:off x="727650" y="523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Format Date</a:t>
            </a:r>
            <a:endParaRPr/>
          </a:p>
        </p:txBody>
      </p:sp>
      <p:graphicFrame>
        <p:nvGraphicFramePr>
          <p:cNvPr id="499" name="Google Shape;499;p81"/>
          <p:cNvGraphicFramePr/>
          <p:nvPr/>
        </p:nvGraphicFramePr>
        <p:xfrm>
          <a:off x="952500" y="140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YYYY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Tahun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Bulan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Pemisah tanggal dan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Milidetik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Timezone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Parsing Date</a:t>
            </a:r>
            <a:endParaRPr/>
          </a:p>
        </p:txBody>
      </p:sp>
      <p:pic>
        <p:nvPicPr>
          <p:cNvPr id="505" name="Google Shape;5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3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 Getter dan Setter</a:t>
            </a:r>
            <a:endParaRPr/>
          </a:p>
        </p:txBody>
      </p:sp>
      <p:sp>
        <p:nvSpPr>
          <p:cNvPr id="511" name="Google Shape;511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juga memiliki banyak sekali method untuk mendapatkan informasi date dan juga mengubah informasi date, atau istilahnya adalah getter dan setter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Date Getter dan Setter</a:t>
            </a:r>
            <a:endParaRPr/>
          </a:p>
        </p:txBody>
      </p:sp>
      <p:pic>
        <p:nvPicPr>
          <p:cNvPr id="517" name="Google Shape;51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5076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  <p:sp>
        <p:nvSpPr>
          <p:cNvPr id="528" name="Google Shape;528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merupakan class di JavaScript yang berisikan static property dan method untuk operasi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static property dan method di Math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hanya bisa digunakan untuk tipe data Number, tidak bisa digunakan untuk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Math</a:t>
            </a:r>
            <a:endParaRPr/>
          </a:p>
        </p:txBody>
      </p:sp>
      <p:pic>
        <p:nvPicPr>
          <p:cNvPr id="534" name="Google Shape;5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1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  <p:sp>
        <p:nvSpPr>
          <p:cNvPr id="545" name="Google Shape;545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merupakan wrapper class untuk tipe primitif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memiliki method toString() untuk mengkonversi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memiliki method valueOf() untuk mengkonversi ke tipe boolean primitif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https://developer.mozilla.org/en-US/docs/Web/JavaScript/Reference/Global_Objects/Boolean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Boolean </a:t>
            </a:r>
            <a:endParaRPr/>
          </a:p>
        </p:txBody>
      </p:sp>
      <p:pic>
        <p:nvPicPr>
          <p:cNvPr id="551" name="Google Shape;55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4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  <p:sp>
        <p:nvSpPr>
          <p:cNvPr id="562" name="Google Shape;562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merupakan representasi dari struktur data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mirip dengan tipe data object, hanya saja pada Map, semua method untuk manipulasi data sudah disediakan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mengikuti kontrak iterable, sehingga bisa di 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Perbedaan Map dan Object</a:t>
            </a:r>
            <a:endParaRPr/>
          </a:p>
        </p:txBody>
      </p:sp>
      <p:graphicFrame>
        <p:nvGraphicFramePr>
          <p:cNvPr id="568" name="Google Shape;568;p93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Object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Pertama dibuat, tidak memiliki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Karena memiliki prototype, jadi bisa jadi memiliki default key ketika pertama dibuat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bisa tipe data apapun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hanya bisa string atau symbol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key bisa diketahui dengan mudah dengan attribute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 bisa diketahui, harus manual menggunakan iterasi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Secara default tidak bisa dikonversi ke 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Bisa dikonversi ke JSON secara otomatis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merupakan function yang digunakan untuk melakukan konversi ke tipe data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data tidak bisa dikonversi ke number, secara otomatis hasilnya adalah 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 Instance Method &amp; Property</a:t>
            </a:r>
            <a:endParaRPr/>
          </a:p>
        </p:txBody>
      </p:sp>
      <p:graphicFrame>
        <p:nvGraphicFramePr>
          <p:cNvPr id="574" name="Google Shape;574;p94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0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clear()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semua isi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get(key)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Mendapatkan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has(key)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Map berisi data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set(key,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Map dengan key =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forEach((key, value)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Map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580" name="Google Shape;58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80213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  <p:sp>
        <p:nvSpPr>
          <p:cNvPr id="591" name="Google Shape;591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merupakan implementasi dari struktur data yang berisikan data-data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mirip seperti Array, hanya saja isi datanya selalu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menambahkan data yang sama, maka data hanya akan diterima satu saja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mengimplementasikan kontrak iterable, sehingga bisa diiterasi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 Instance Method &amp; Property</a:t>
            </a:r>
            <a:endParaRPr/>
          </a:p>
        </p:txBody>
      </p:sp>
      <p:graphicFrame>
        <p:nvGraphicFramePr>
          <p:cNvPr id="597" name="Google Shape;597;p9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add(value)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Set memiliki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value dari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forEach(value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Set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</a:t>
            </a:r>
            <a:endParaRPr/>
          </a:p>
        </p:txBody>
      </p:sp>
      <p:pic>
        <p:nvPicPr>
          <p:cNvPr id="603" name="Google Shape;60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1287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  <p:sp>
        <p:nvSpPr>
          <p:cNvPr id="614" name="Google Shape;614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merupakan tipe data yang digaransi akan selalu unique setiap kali kita membuat data symbol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kadang banyak digunakan untuk membuat key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https://developer.mozilla.org/en-US/docs/Web/JavaScript/Reference/Global_Objects/Symbol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</a:t>
            </a:r>
            <a:endParaRPr/>
          </a:p>
        </p:txBody>
      </p:sp>
      <p:pic>
        <p:nvPicPr>
          <p:cNvPr id="620" name="Google Shape;62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71448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 For</a:t>
            </a:r>
            <a:endParaRPr/>
          </a:p>
        </p:txBody>
      </p:sp>
      <p:sp>
        <p:nvSpPr>
          <p:cNvPr id="626" name="Google Shape;626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agak sulit membuat symbol harus selalu menggunakan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symbol juga bisa menggunakan static method Symbol.for(key)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menggunakan key yang sama, Symbol yang sama akan sekalu dikembalikan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08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 For</a:t>
            </a:r>
            <a:endParaRPr/>
          </a:p>
        </p:txBody>
      </p:sp>
      <p:pic>
        <p:nvPicPr>
          <p:cNvPr id="632" name="Google Shape;63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88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  <p:sp>
        <p:nvSpPr>
          <p:cNvPr id="643" name="Google Shape;643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RegExp merupakan implementasi dari regular expression di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merupakan fitur untuk mencari text dengan pola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regular expression di JavaScript bisa dilakukan dengan dua cara, yaitu menggunakan literal notation atau membuat object RegExp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https://developer.mozilla.org/en-US/docs/Web/JavaScript/Reference/Global_Objects/RegExp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RegExp</a:t>
            </a:r>
            <a:endParaRPr/>
          </a:p>
        </p:txBody>
      </p:sp>
      <p:pic>
        <p:nvPicPr>
          <p:cNvPr id="649" name="Google Shape;64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8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Instance Method</a:t>
            </a:r>
            <a:endParaRPr/>
          </a:p>
        </p:txBody>
      </p:sp>
      <p:graphicFrame>
        <p:nvGraphicFramePr>
          <p:cNvPr id="655" name="Google Shape;655;p10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Instance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exec(value)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kembalikan result nya, jika tidak maka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test(value)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return true, jika tidak maka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Instance Method</a:t>
            </a:r>
            <a:endParaRPr/>
          </a:p>
        </p:txBody>
      </p:sp>
      <p:pic>
        <p:nvPicPr>
          <p:cNvPr id="661" name="Google Shape;66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8716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Modifier</a:t>
            </a:r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RegExp memiliki modifier untuk mengubah sifat cara pencarian</a:t>
            </a:r>
            <a:endParaRPr/>
          </a:p>
        </p:txBody>
      </p:sp>
      <p:graphicFrame>
        <p:nvGraphicFramePr>
          <p:cNvPr id="668" name="Google Shape;668;p110"/>
          <p:cNvGraphicFramePr/>
          <p:nvPr/>
        </p:nvGraphicFramePr>
        <p:xfrm>
          <a:off x="952500" y="252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Modifier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 menjadi incase sensitive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Pencarian dilakukan secara global, secara default setelah menemukan data, pencarian akan berhenti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Multiline, pencarian dilakukan di tiap baris (enter)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Modifier</a:t>
            </a:r>
            <a:endParaRPr/>
          </a:p>
        </p:txBody>
      </p:sp>
      <p:pic>
        <p:nvPicPr>
          <p:cNvPr id="674" name="Google Shape;67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312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RegExp Lainnya</a:t>
            </a:r>
            <a:endParaRPr/>
          </a:p>
        </p:txBody>
      </p:sp>
      <p:sp>
        <p:nvSpPr>
          <p:cNvPr id="680" name="Google Shape;680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Assersions : indikasi awal dan akhir teks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https://developer.mozilla.org/en-US/docs/Web/JavaScript/Guide/Regular_Expressions/Assertions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Character Classes : membedakan antara huruf dan angka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https://developer.mozilla.org/en-US/docs/Web/JavaScript/Guide/Regular_Expressions/Character_Classes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Group dan Range : melakukan grouping atau range huruf atau angka </a:t>
            </a: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https://developer.mozilla.org/en-US/docs/Web/JavaScript/Guide/Regular_Expressions/Groups_and_Ranges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Quantifiers : menentukan jumlah huruf atau angka </a:t>
            </a: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https://developer.mozilla.org/en-US/docs/Web/JavaScript/Guide/Regular_Expressions/Quantifiers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Fitur RegExp</a:t>
            </a:r>
            <a:endParaRPr/>
          </a:p>
        </p:txBody>
      </p:sp>
      <p:pic>
        <p:nvPicPr>
          <p:cNvPr id="686" name="Google Shape;68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6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Properties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properties,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Number.MIN_VALUE untuk mendapat number minimal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Number.MAX_VALUE untuk mendapat number maksimal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Expression di String</a:t>
            </a:r>
            <a:endParaRPr/>
          </a:p>
        </p:txBody>
      </p:sp>
      <p:sp>
        <p:nvSpPr>
          <p:cNvPr id="692" name="Google Shape;692;p114"/>
          <p:cNvSpPr txBox="1"/>
          <p:nvPr>
            <p:ph idx="1" type="body"/>
          </p:nvPr>
        </p:nvSpPr>
        <p:spPr>
          <a:xfrm>
            <a:off x="729450" y="193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Di JavaScript, tipe data String memiliki instance method yang dapat memanfaatkan RegExp untuk melakukan pencarian</a:t>
            </a:r>
            <a:endParaRPr/>
          </a:p>
        </p:txBody>
      </p:sp>
      <p:graphicFrame>
        <p:nvGraphicFramePr>
          <p:cNvPr id="693" name="Google Shape;693;p114"/>
          <p:cNvGraphicFramePr/>
          <p:nvPr/>
        </p:nvGraphicFramePr>
        <p:xfrm>
          <a:off x="952500" y="26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{65D24998-5273-4B3F-B794-5B2D551AE200}</a:tableStyleId>
              </a:tblPr>
              <a:tblGrid>
                <a:gridCol w="2477375"/>
                <a:gridCol w="476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semua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search(regex) :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index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replaceAll(regex,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split(regex)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Regular Expression di String</a:t>
            </a:r>
            <a:endParaRPr/>
          </a:p>
        </p:txBody>
      </p:sp>
      <p:pic>
        <p:nvPicPr>
          <p:cNvPr id="699" name="Google Shape;69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49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  <p:sp>
        <p:nvSpPr>
          <p:cNvPr id="710" name="Google Shape;71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Proxy merupakan fitur yang bisa digunakan sebagai wakil sebuah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proxy, semua interaksi ke data akan selalu melalui Proxy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ini, kita bisa melakukan apapun sebelum interaksi dilakukan ke data yang dituju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https://developer.mozilla.org/en-US/docs/Web/JavaScript/Reference/Global_Objects/Proxy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Handler</a:t>
            </a:r>
            <a:endParaRPr/>
          </a:p>
        </p:txBody>
      </p:sp>
      <p:sp>
        <p:nvSpPr>
          <p:cNvPr id="716" name="Google Shape;716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Proxy perlu menggunakan handler, dimana dalam handler, kita bisa membuat function yang dinamakan interceptor yang digunakan ketika mengambil data atau mengubah data ke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Proxy, kita bisa menggunakan new Proxy(target, handler)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Handler</a:t>
            </a:r>
            <a:endParaRPr/>
          </a:p>
        </p:txBody>
      </p:sp>
      <p:pic>
        <p:nvPicPr>
          <p:cNvPr id="722" name="Google Shape;72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51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Proxy</a:t>
            </a:r>
            <a:endParaRPr/>
          </a:p>
        </p:txBody>
      </p:sp>
      <p:pic>
        <p:nvPicPr>
          <p:cNvPr id="728" name="Google Shape;72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056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dan Handler</a:t>
            </a:r>
            <a:endParaRPr/>
          </a:p>
        </p:txBody>
      </p:sp>
      <p:sp>
        <p:nvSpPr>
          <p:cNvPr id="734" name="Google Shape;73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data proxy, secara otomatis data akan dikirim ke target melalui handler dengan memanggil function set(target, property,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mengambil data proxy, secara otomatis data akan diambil dari target melalui handler dengan memanggil function get(target, property)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jika kita ingin melakukan sesuatu sebelum dan setelah nya, bisa kita lakukan di handler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 Handler</a:t>
            </a:r>
            <a:endParaRPr/>
          </a:p>
        </p:txBody>
      </p:sp>
      <p:pic>
        <p:nvPicPr>
          <p:cNvPr id="740" name="Google Shape;74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8342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