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263" r:id="rId3"/>
    <p:sldId id="274" r:id="rId4"/>
    <p:sldId id="273" r:id="rId5"/>
    <p:sldId id="264" r:id="rId6"/>
    <p:sldId id="257" r:id="rId7"/>
    <p:sldId id="266" r:id="rId8"/>
    <p:sldId id="259" r:id="rId9"/>
    <p:sldId id="267" r:id="rId10"/>
    <p:sldId id="261" r:id="rId11"/>
    <p:sldId id="269" r:id="rId12"/>
    <p:sldId id="260" r:id="rId13"/>
    <p:sldId id="268" r:id="rId14"/>
    <p:sldId id="265" r:id="rId15"/>
    <p:sldId id="270" r:id="rId16"/>
    <p:sldId id="262"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1256" autoAdjust="0"/>
  </p:normalViewPr>
  <p:slideViewPr>
    <p:cSldViewPr>
      <p:cViewPr varScale="1">
        <p:scale>
          <a:sx n="101" d="100"/>
          <a:sy n="101" d="100"/>
        </p:scale>
        <p:origin x="-185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5AF37-1DB3-4568-A476-0C9022B1BBFB}" type="datetimeFigureOut">
              <a:rPr lang="en-CA" smtClean="0"/>
              <a:t>2014-05-12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716B1-5C8A-4CDE-8FB2-F148AD5840BA}" type="slidenum">
              <a:rPr lang="en-CA" smtClean="0"/>
              <a:t>‹#›</a:t>
            </a:fld>
            <a:endParaRPr lang="en-CA"/>
          </a:p>
        </p:txBody>
      </p:sp>
    </p:spTree>
    <p:extLst>
      <p:ext uri="{BB962C8B-B14F-4D97-AF65-F5344CB8AC3E}">
        <p14:creationId xmlns:p14="http://schemas.microsoft.com/office/powerpoint/2010/main" val="1730778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Will look at various different methods to stream</a:t>
            </a:r>
            <a:r>
              <a:rPr lang="en-CA" baseline="0" dirty="0" smtClean="0"/>
              <a:t> content via </a:t>
            </a:r>
            <a:r>
              <a:rPr lang="en-CA" baseline="0" dirty="0" err="1" smtClean="0"/>
              <a:t>AirPlay</a:t>
            </a:r>
            <a:r>
              <a:rPr lang="en-CA" baseline="0" dirty="0" smtClean="0"/>
              <a:t>.  </a:t>
            </a:r>
          </a:p>
          <a:p>
            <a:pPr marL="171450" indent="-171450">
              <a:buFontTx/>
              <a:buChar char="-"/>
            </a:pPr>
            <a:r>
              <a:rPr lang="en-CA" baseline="0" dirty="0" smtClean="0"/>
              <a:t>If we have time at the end, maybe we can stress test with audience participation.</a:t>
            </a:r>
          </a:p>
          <a:p>
            <a:pPr marL="171450" indent="-171450">
              <a:buFontTx/>
              <a:buChar char="-"/>
            </a:pPr>
            <a:r>
              <a:rPr lang="en-CA" baseline="0" dirty="0" smtClean="0"/>
              <a:t>Apple devices can’t discovers each other over UofT </a:t>
            </a:r>
            <a:r>
              <a:rPr lang="en-CA" baseline="0" dirty="0" err="1" smtClean="0"/>
              <a:t>WiFi</a:t>
            </a:r>
            <a:r>
              <a:rPr lang="en-CA" baseline="0" dirty="0" smtClean="0"/>
              <a:t> (needs Bonjour)</a:t>
            </a:r>
          </a:p>
          <a:p>
            <a:pPr marL="171450" indent="-171450">
              <a:buFontTx/>
              <a:buChar char="-"/>
            </a:pPr>
            <a:r>
              <a:rPr lang="en-CA" baseline="0" dirty="0" smtClean="0"/>
              <a:t>Separate </a:t>
            </a:r>
            <a:r>
              <a:rPr lang="en-CA" baseline="0" dirty="0" err="1" smtClean="0"/>
              <a:t>wifi</a:t>
            </a:r>
            <a:r>
              <a:rPr lang="en-CA" baseline="0" dirty="0" smtClean="0"/>
              <a:t> router is recommended.  In a few years, hopefully this won’t be necessary.</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2</a:t>
            </a:fld>
            <a:endParaRPr lang="en-CA"/>
          </a:p>
        </p:txBody>
      </p:sp>
    </p:spTree>
    <p:extLst>
      <p:ext uri="{BB962C8B-B14F-4D97-AF65-F5344CB8AC3E}">
        <p14:creationId xmlns:p14="http://schemas.microsoft.com/office/powerpoint/2010/main" val="134518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No mirror</a:t>
            </a:r>
            <a:r>
              <a:rPr lang="en-CA" baseline="0" dirty="0" smtClean="0"/>
              <a:t> capabilities</a:t>
            </a:r>
            <a:endParaRPr lang="en-CA" dirty="0" smtClean="0"/>
          </a:p>
          <a:p>
            <a:pPr marL="171450" indent="-171450">
              <a:buFontTx/>
              <a:buChar char="-"/>
            </a:pPr>
            <a:r>
              <a:rPr lang="en-CA" dirty="0" smtClean="0"/>
              <a:t>Limited</a:t>
            </a:r>
            <a:r>
              <a:rPr lang="en-CA" baseline="0" dirty="0" smtClean="0"/>
              <a:t> to audio and video capable apps</a:t>
            </a:r>
          </a:p>
          <a:p>
            <a:pPr marL="628650" lvl="1" indent="-171450">
              <a:buFontTx/>
              <a:buChar char="-"/>
            </a:pPr>
            <a:r>
              <a:rPr lang="en-CA" baseline="0" dirty="0" smtClean="0"/>
              <a:t>Photos, </a:t>
            </a:r>
            <a:r>
              <a:rPr lang="en-CA" baseline="0" dirty="0" err="1" smtClean="0"/>
              <a:t>youtube</a:t>
            </a:r>
            <a:endParaRPr lang="en-CA" baseline="0" dirty="0" smtClean="0"/>
          </a:p>
          <a:p>
            <a:pPr marL="628650" lvl="1" indent="-171450">
              <a:buFontTx/>
              <a:buChar char="-"/>
            </a:pPr>
            <a:r>
              <a:rPr lang="en-CA" baseline="0" dirty="0" smtClean="0"/>
              <a:t>Depends on your hardware (iPad)</a:t>
            </a:r>
          </a:p>
          <a:p>
            <a:pPr marL="171450" lvl="0" indent="-171450">
              <a:buFontTx/>
              <a:buChar char="-"/>
            </a:pPr>
            <a:r>
              <a:rPr lang="en-CA" baseline="0" dirty="0" smtClean="0"/>
              <a:t>Free – you get what you pay for, can be buggy</a:t>
            </a:r>
            <a:endParaRPr lang="en-CA" dirty="0" smtClean="0"/>
          </a:p>
        </p:txBody>
      </p:sp>
      <p:sp>
        <p:nvSpPr>
          <p:cNvPr id="4" name="Slide Number Placeholder 3"/>
          <p:cNvSpPr>
            <a:spLocks noGrp="1"/>
          </p:cNvSpPr>
          <p:nvPr>
            <p:ph type="sldNum" sz="quarter" idx="10"/>
          </p:nvPr>
        </p:nvSpPr>
        <p:spPr/>
        <p:txBody>
          <a:bodyPr/>
          <a:lstStyle/>
          <a:p>
            <a:fld id="{78E716B1-5C8A-4CDE-8FB2-F148AD5840BA}" type="slidenum">
              <a:rPr lang="en-CA" smtClean="0"/>
              <a:t>11</a:t>
            </a:fld>
            <a:endParaRPr lang="en-CA"/>
          </a:p>
        </p:txBody>
      </p:sp>
    </p:spTree>
    <p:extLst>
      <p:ext uri="{BB962C8B-B14F-4D97-AF65-F5344CB8AC3E}">
        <p14:creationId xmlns:p14="http://schemas.microsoft.com/office/powerpoint/2010/main" val="134071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DEMO – change MacBook</a:t>
            </a:r>
            <a:r>
              <a:rPr lang="en-CA" baseline="0" dirty="0" smtClean="0"/>
              <a:t> screen to “Mirror”</a:t>
            </a:r>
            <a:endParaRPr lang="en-CA"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dirty="0" smtClean="0"/>
              <a:t>In XBMC go to System - Services – Settings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Some apps have separate airplay buttons for full screen streaming (DEMO with Apple TV).</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Older generations of </a:t>
            </a:r>
            <a:r>
              <a:rPr lang="en-CA" dirty="0" err="1" smtClean="0"/>
              <a:t>AirPlay</a:t>
            </a:r>
            <a:r>
              <a:rPr lang="en-CA" dirty="0" smtClean="0"/>
              <a:t>, this was the only option</a:t>
            </a:r>
            <a:r>
              <a:rPr lang="en-CA" baseline="0" dirty="0" smtClean="0"/>
              <a:t> before desktop mirroring.</a:t>
            </a:r>
            <a:endParaRPr lang="en-CA" dirty="0" smtClean="0"/>
          </a:p>
          <a:p>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12</a:t>
            </a:fld>
            <a:endParaRPr lang="en-CA"/>
          </a:p>
        </p:txBody>
      </p:sp>
    </p:spTree>
    <p:extLst>
      <p:ext uri="{BB962C8B-B14F-4D97-AF65-F5344CB8AC3E}">
        <p14:creationId xmlns:p14="http://schemas.microsoft.com/office/powerpoint/2010/main" val="2689360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example will work with Teaching Station </a:t>
            </a:r>
            <a:r>
              <a:rPr lang="en-CA" dirty="0" err="1" smtClean="0"/>
              <a:t>jr.</a:t>
            </a:r>
            <a:endParaRPr lang="en-CA" dirty="0" smtClean="0"/>
          </a:p>
          <a:p>
            <a:r>
              <a:rPr lang="en-CA" dirty="0" smtClean="0"/>
              <a:t>Will do desktop mirroring, but very slow</a:t>
            </a:r>
          </a:p>
          <a:p>
            <a:r>
              <a:rPr lang="en-CA" dirty="0" smtClean="0"/>
              <a:t>Videos</a:t>
            </a:r>
            <a:r>
              <a:rPr lang="en-CA" baseline="0" dirty="0" smtClean="0"/>
              <a:t> won’t sync, but ok for </a:t>
            </a:r>
            <a:r>
              <a:rPr lang="en-CA" baseline="0" dirty="0" err="1" smtClean="0"/>
              <a:t>powerpoint</a:t>
            </a:r>
            <a:r>
              <a:rPr lang="en-CA" baseline="0" dirty="0" smtClean="0"/>
              <a:t>, pictures, etc.</a:t>
            </a:r>
          </a:p>
          <a:p>
            <a:r>
              <a:rPr lang="en-CA" baseline="0" dirty="0" smtClean="0"/>
              <a:t>Can loose Bluetooth connection</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13</a:t>
            </a:fld>
            <a:endParaRPr lang="en-CA"/>
          </a:p>
        </p:txBody>
      </p:sp>
    </p:spTree>
    <p:extLst>
      <p:ext uri="{BB962C8B-B14F-4D97-AF65-F5344CB8AC3E}">
        <p14:creationId xmlns:p14="http://schemas.microsoft.com/office/powerpoint/2010/main" val="154707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DEMO – </a:t>
            </a:r>
          </a:p>
          <a:p>
            <a:r>
              <a:rPr lang="en-CA" dirty="0" err="1" smtClean="0"/>
              <a:t>MACbook</a:t>
            </a:r>
            <a:r>
              <a:rPr lang="en-CA" dirty="0" smtClean="0"/>
              <a:t> – setup </a:t>
            </a:r>
            <a:r>
              <a:rPr lang="en-CA" dirty="0" err="1" smtClean="0"/>
              <a:t>bluetooth</a:t>
            </a:r>
            <a:r>
              <a:rPr lang="en-CA" baseline="0" dirty="0" smtClean="0"/>
              <a:t> devices (top menu), Run Reflector</a:t>
            </a:r>
          </a:p>
          <a:p>
            <a:r>
              <a:rPr lang="en-CA" baseline="0" dirty="0" smtClean="0"/>
              <a:t>iPad – settings, </a:t>
            </a:r>
            <a:r>
              <a:rPr lang="en-CA" baseline="0" dirty="0" err="1" smtClean="0"/>
              <a:t>bluetooth</a:t>
            </a:r>
            <a:r>
              <a:rPr lang="en-CA" baseline="0" dirty="0" smtClean="0"/>
              <a:t> (Derek’s MacBook there)</a:t>
            </a:r>
          </a:p>
          <a:p>
            <a:r>
              <a:rPr lang="en-CA" dirty="0" smtClean="0"/>
              <a:t>DEMO – </a:t>
            </a:r>
            <a:r>
              <a:rPr lang="en-CA" dirty="0" err="1" smtClean="0"/>
              <a:t>youtube</a:t>
            </a:r>
            <a:r>
              <a:rPr lang="en-CA" dirty="0" smtClean="0"/>
              <a:t>, then </a:t>
            </a:r>
            <a:r>
              <a:rPr lang="en-CA" dirty="0" err="1" smtClean="0"/>
              <a:t>slideshare</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14</a:t>
            </a:fld>
            <a:endParaRPr lang="en-CA"/>
          </a:p>
        </p:txBody>
      </p:sp>
    </p:spTree>
    <p:extLst>
      <p:ext uri="{BB962C8B-B14F-4D97-AF65-F5344CB8AC3E}">
        <p14:creationId xmlns:p14="http://schemas.microsoft.com/office/powerpoint/2010/main" val="923036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Needs newer iPad</a:t>
            </a:r>
            <a:r>
              <a:rPr lang="en-CA" baseline="0" dirty="0" smtClean="0"/>
              <a:t> devices with Bluetooth 4.0</a:t>
            </a:r>
          </a:p>
          <a:p>
            <a:r>
              <a:rPr lang="en-CA" baseline="0" dirty="0" err="1" smtClean="0"/>
              <a:t>Ipads</a:t>
            </a:r>
            <a:r>
              <a:rPr lang="en-CA" baseline="0" dirty="0" smtClean="0"/>
              <a:t> need to be managed to connect to UofT </a:t>
            </a:r>
            <a:r>
              <a:rPr lang="en-CA" baseline="0" dirty="0" err="1" smtClean="0"/>
              <a:t>wifi</a:t>
            </a:r>
            <a:endParaRPr lang="en-CA" baseline="0" dirty="0" smtClean="0"/>
          </a:p>
          <a:p>
            <a:r>
              <a:rPr lang="en-CA" baseline="0" dirty="0" smtClean="0"/>
              <a:t>Inconsistent finding devices with </a:t>
            </a:r>
            <a:r>
              <a:rPr lang="en-CA" baseline="0" dirty="0" err="1" smtClean="0"/>
              <a:t>bluetooth</a:t>
            </a:r>
            <a:r>
              <a:rPr lang="en-CA" baseline="0" dirty="0" smtClean="0"/>
              <a:t>, reliable once connected.</a:t>
            </a:r>
          </a:p>
          <a:p>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15</a:t>
            </a:fld>
            <a:endParaRPr lang="en-CA"/>
          </a:p>
        </p:txBody>
      </p:sp>
    </p:spTree>
    <p:extLst>
      <p:ext uri="{BB962C8B-B14F-4D97-AF65-F5344CB8AC3E}">
        <p14:creationId xmlns:p14="http://schemas.microsoft.com/office/powerpoint/2010/main" val="749632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DEMO – </a:t>
            </a:r>
            <a:r>
              <a:rPr lang="en-CA" baseline="0" dirty="0" smtClean="0"/>
              <a:t>Apple TV</a:t>
            </a:r>
            <a:r>
              <a:rPr lang="en-CA" dirty="0" smtClean="0"/>
              <a:t>, connect to UofT </a:t>
            </a:r>
            <a:r>
              <a:rPr lang="en-CA" dirty="0" err="1" smtClean="0"/>
              <a:t>WiFi</a:t>
            </a:r>
            <a:r>
              <a:rPr lang="en-CA" dirty="0" smtClean="0"/>
              <a:t>, reboot, </a:t>
            </a:r>
            <a:r>
              <a:rPr lang="en-CA" baseline="0" dirty="0" smtClean="0"/>
              <a:t>connect VGA</a:t>
            </a:r>
            <a:endParaRPr lang="en-CA" dirty="0" smtClean="0"/>
          </a:p>
          <a:p>
            <a:r>
              <a:rPr lang="en-CA" dirty="0" smtClean="0"/>
              <a:t>My iPad,</a:t>
            </a:r>
            <a:r>
              <a:rPr lang="en-CA" baseline="0" dirty="0" smtClean="0"/>
              <a:t> connect to UofT </a:t>
            </a:r>
            <a:r>
              <a:rPr lang="en-CA" baseline="0" dirty="0" err="1" smtClean="0"/>
              <a:t>WiFi</a:t>
            </a:r>
            <a:endParaRPr lang="en-CA" baseline="0" dirty="0" smtClean="0"/>
          </a:p>
          <a:p>
            <a:endParaRPr lang="en-CA" baseline="0" dirty="0" smtClean="0"/>
          </a:p>
          <a:p>
            <a:r>
              <a:rPr lang="en-CA" baseline="0" dirty="0" smtClean="0"/>
              <a:t>DEMO – </a:t>
            </a:r>
            <a:r>
              <a:rPr lang="en-CA" baseline="0" dirty="0" err="1" smtClean="0"/>
              <a:t>youtube</a:t>
            </a:r>
            <a:r>
              <a:rPr lang="en-CA" baseline="0" dirty="0" smtClean="0"/>
              <a:t>.  </a:t>
            </a:r>
          </a:p>
          <a:p>
            <a:r>
              <a:rPr lang="en-CA" baseline="0" dirty="0" smtClean="0"/>
              <a:t>DEMO – ask if anyone else in the audience with BT4.0 device can see / airplay to the apple </a:t>
            </a:r>
            <a:r>
              <a:rPr lang="en-CA" baseline="0" dirty="0" err="1" smtClean="0"/>
              <a:t>tv</a:t>
            </a:r>
            <a:r>
              <a:rPr lang="en-CA" baseline="0" dirty="0" smtClean="0"/>
              <a:t>?</a:t>
            </a:r>
          </a:p>
        </p:txBody>
      </p:sp>
      <p:sp>
        <p:nvSpPr>
          <p:cNvPr id="4" name="Slide Number Placeholder 3"/>
          <p:cNvSpPr>
            <a:spLocks noGrp="1"/>
          </p:cNvSpPr>
          <p:nvPr>
            <p:ph type="sldNum" sz="quarter" idx="10"/>
          </p:nvPr>
        </p:nvSpPr>
        <p:spPr/>
        <p:txBody>
          <a:bodyPr/>
          <a:lstStyle/>
          <a:p>
            <a:fld id="{78E716B1-5C8A-4CDE-8FB2-F148AD5840BA}" type="slidenum">
              <a:rPr lang="en-CA" smtClean="0"/>
              <a:t>16</a:t>
            </a:fld>
            <a:endParaRPr lang="en-CA"/>
          </a:p>
        </p:txBody>
      </p:sp>
    </p:spTree>
    <p:extLst>
      <p:ext uri="{BB962C8B-B14F-4D97-AF65-F5344CB8AC3E}">
        <p14:creationId xmlns:p14="http://schemas.microsoft.com/office/powerpoint/2010/main" val="162420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Straight from the Apple website</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3</a:t>
            </a:fld>
            <a:endParaRPr lang="en-CA"/>
          </a:p>
        </p:txBody>
      </p:sp>
    </p:spTree>
    <p:extLst>
      <p:ext uri="{BB962C8B-B14F-4D97-AF65-F5344CB8AC3E}">
        <p14:creationId xmlns:p14="http://schemas.microsoft.com/office/powerpoint/2010/main" val="119073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Straight from the apple website</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4</a:t>
            </a:fld>
            <a:endParaRPr lang="en-CA"/>
          </a:p>
        </p:txBody>
      </p:sp>
    </p:spTree>
    <p:extLst>
      <p:ext uri="{BB962C8B-B14F-4D97-AF65-F5344CB8AC3E}">
        <p14:creationId xmlns:p14="http://schemas.microsoft.com/office/powerpoint/2010/main" val="609458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Departments</a:t>
            </a:r>
            <a:r>
              <a:rPr lang="en-CA" baseline="0" dirty="0" smtClean="0"/>
              <a:t> are choosing this option over a ‘cheaper’ software option because this does not tie up a computer/laptop to use.  </a:t>
            </a:r>
          </a:p>
          <a:p>
            <a:pPr marL="171450" indent="-171450">
              <a:buFontTx/>
              <a:buChar char="-"/>
            </a:pPr>
            <a:r>
              <a:rPr lang="en-CA" baseline="0" dirty="0" smtClean="0"/>
              <a:t>Compared to purchasing a laptop, this is the cheapest option.</a:t>
            </a:r>
          </a:p>
          <a:p>
            <a:pPr marL="171450" indent="-171450">
              <a:buFontTx/>
              <a:buChar char="-"/>
            </a:pPr>
            <a:r>
              <a:rPr lang="en-CA" baseline="0" dirty="0" smtClean="0"/>
              <a:t>Faculty can use it out of the box, simplest method for students to connect as well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dirty="0" smtClean="0"/>
              <a:t>BUT an open LAN</a:t>
            </a:r>
            <a:r>
              <a:rPr lang="en-CA" baseline="0" dirty="0" smtClean="0"/>
              <a:t> network connection is required</a:t>
            </a:r>
          </a:p>
          <a:p>
            <a:pPr marL="171450" indent="-171450">
              <a:buFontTx/>
              <a:buChar char="-"/>
            </a:pPr>
            <a:endParaRPr lang="en-CA" baseline="0" dirty="0" smtClean="0"/>
          </a:p>
        </p:txBody>
      </p:sp>
      <p:sp>
        <p:nvSpPr>
          <p:cNvPr id="4" name="Slide Number Placeholder 3"/>
          <p:cNvSpPr>
            <a:spLocks noGrp="1"/>
          </p:cNvSpPr>
          <p:nvPr>
            <p:ph type="sldNum" sz="quarter" idx="10"/>
          </p:nvPr>
        </p:nvSpPr>
        <p:spPr/>
        <p:txBody>
          <a:bodyPr/>
          <a:lstStyle/>
          <a:p>
            <a:fld id="{78E716B1-5C8A-4CDE-8FB2-F148AD5840BA}" type="slidenum">
              <a:rPr lang="en-CA" smtClean="0"/>
              <a:t>5</a:t>
            </a:fld>
            <a:endParaRPr lang="en-CA"/>
          </a:p>
        </p:txBody>
      </p:sp>
    </p:spTree>
    <p:extLst>
      <p:ext uri="{BB962C8B-B14F-4D97-AF65-F5344CB8AC3E}">
        <p14:creationId xmlns:p14="http://schemas.microsoft.com/office/powerpoint/2010/main" val="3092819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DEMO – plug in kit</a:t>
            </a:r>
          </a:p>
          <a:p>
            <a:r>
              <a:rPr lang="en-CA" baseline="0" dirty="0" smtClean="0"/>
              <a:t>Demo apps:</a:t>
            </a:r>
          </a:p>
          <a:p>
            <a:r>
              <a:rPr lang="en-CA" baseline="0" dirty="0" smtClean="0"/>
              <a:t>	,</a:t>
            </a:r>
            <a:r>
              <a:rPr lang="en-CA" baseline="0" dirty="0" err="1" smtClean="0"/>
              <a:t>youtube</a:t>
            </a:r>
            <a:r>
              <a:rPr lang="en-CA" baseline="0" dirty="0" smtClean="0"/>
              <a:t>, stage (&amp; camera app), remote desktop into PC, </a:t>
            </a:r>
            <a:r>
              <a:rPr lang="en-CA" baseline="0" dirty="0" err="1" smtClean="0"/>
              <a:t>slideshark</a:t>
            </a:r>
            <a:endParaRPr lang="en-CA" baseline="0" dirty="0" smtClean="0"/>
          </a:p>
          <a:p>
            <a:r>
              <a:rPr lang="en-CA" baseline="0" dirty="0" smtClean="0"/>
              <a:t>	</a:t>
            </a:r>
            <a:r>
              <a:rPr lang="en-CA" baseline="0" dirty="0" err="1" smtClean="0"/>
              <a:t>ALLcast</a:t>
            </a:r>
            <a:r>
              <a:rPr lang="en-CA" baseline="0" dirty="0" smtClean="0"/>
              <a:t> on android</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6</a:t>
            </a:fld>
            <a:endParaRPr lang="en-CA"/>
          </a:p>
        </p:txBody>
      </p:sp>
    </p:spTree>
    <p:extLst>
      <p:ext uri="{BB962C8B-B14F-4D97-AF65-F5344CB8AC3E}">
        <p14:creationId xmlns:p14="http://schemas.microsoft.com/office/powerpoint/2010/main" val="409371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Still requires a router.</a:t>
            </a:r>
          </a:p>
          <a:p>
            <a:r>
              <a:rPr lang="en-CA" dirty="0" smtClean="0"/>
              <a:t>-</a:t>
            </a:r>
            <a:r>
              <a:rPr lang="en-CA" baseline="0" dirty="0" smtClean="0"/>
              <a:t> Teaching station</a:t>
            </a:r>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7</a:t>
            </a:fld>
            <a:endParaRPr lang="en-CA"/>
          </a:p>
        </p:txBody>
      </p:sp>
    </p:spTree>
    <p:extLst>
      <p:ext uri="{BB962C8B-B14F-4D97-AF65-F5344CB8AC3E}">
        <p14:creationId xmlns:p14="http://schemas.microsoft.com/office/powerpoint/2010/main" val="398358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DEMO-</a:t>
            </a:r>
          </a:p>
          <a:p>
            <a:pPr marL="171450" indent="-171450">
              <a:buFontTx/>
              <a:buChar char="-"/>
            </a:pPr>
            <a:r>
              <a:rPr lang="en-CA" dirty="0" smtClean="0"/>
              <a:t>Multiple screens,</a:t>
            </a:r>
            <a:r>
              <a:rPr lang="en-CA" baseline="0" dirty="0" smtClean="0"/>
              <a:t> </a:t>
            </a:r>
            <a:r>
              <a:rPr lang="en-CA" dirty="0" smtClean="0"/>
              <a:t>Auto layout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dirty="0" smtClean="0"/>
              <a:t>windows</a:t>
            </a:r>
            <a:r>
              <a:rPr lang="en-CA" baseline="0" dirty="0" smtClean="0"/>
              <a:t> can </a:t>
            </a:r>
            <a:r>
              <a:rPr lang="en-CA" baseline="0" dirty="0" err="1" smtClean="0"/>
              <a:t>rezised</a:t>
            </a:r>
            <a:r>
              <a:rPr lang="en-CA" baseline="0" dirty="0" smtClean="0"/>
              <a:t> / moved, and be minimized to choose who is shown full screen</a:t>
            </a:r>
            <a:endParaRPr lang="en-CA"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dirty="0" smtClean="0"/>
              <a:t>Screen recording (.</a:t>
            </a:r>
            <a:r>
              <a:rPr lang="en-CA" dirty="0" err="1" smtClean="0"/>
              <a:t>mov</a:t>
            </a:r>
            <a:r>
              <a:rPr lang="en-CA"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dirty="0" smtClean="0"/>
              <a:t>DEMO – ad hoc network (no router)?</a:t>
            </a:r>
          </a:p>
        </p:txBody>
      </p:sp>
      <p:sp>
        <p:nvSpPr>
          <p:cNvPr id="4" name="Slide Number Placeholder 3"/>
          <p:cNvSpPr>
            <a:spLocks noGrp="1"/>
          </p:cNvSpPr>
          <p:nvPr>
            <p:ph type="sldNum" sz="quarter" idx="10"/>
          </p:nvPr>
        </p:nvSpPr>
        <p:spPr/>
        <p:txBody>
          <a:bodyPr/>
          <a:lstStyle/>
          <a:p>
            <a:fld id="{78E716B1-5C8A-4CDE-8FB2-F148AD5840BA}" type="slidenum">
              <a:rPr lang="en-CA" smtClean="0"/>
              <a:t>8</a:t>
            </a:fld>
            <a:endParaRPr lang="en-CA"/>
          </a:p>
        </p:txBody>
      </p:sp>
    </p:spTree>
    <p:extLst>
      <p:ext uri="{BB962C8B-B14F-4D97-AF65-F5344CB8AC3E}">
        <p14:creationId xmlns:p14="http://schemas.microsoft.com/office/powerpoint/2010/main" val="267427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Pretty much the</a:t>
            </a:r>
            <a:r>
              <a:rPr lang="en-CA" baseline="0" dirty="0" smtClean="0"/>
              <a:t> same as </a:t>
            </a:r>
            <a:r>
              <a:rPr lang="en-CA" baseline="0" dirty="0" err="1" smtClean="0"/>
              <a:t>airserver</a:t>
            </a:r>
            <a:endParaRPr lang="en-CA" baseline="0" dirty="0" smtClean="0"/>
          </a:p>
          <a:p>
            <a:r>
              <a:rPr lang="en-CA" dirty="0" smtClean="0"/>
              <a:t>Pretty</a:t>
            </a:r>
            <a:r>
              <a:rPr lang="en-CA" baseline="0" dirty="0" smtClean="0"/>
              <a:t> much same features as Air Server</a:t>
            </a:r>
          </a:p>
          <a:p>
            <a:r>
              <a:rPr lang="en-CA" baseline="0" dirty="0" smtClean="0"/>
              <a:t>- recording,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dirty="0" smtClean="0"/>
              <a:t>Most teachers</a:t>
            </a:r>
            <a:r>
              <a:rPr lang="en-CA" baseline="0" dirty="0" smtClean="0"/>
              <a:t> did purchase reflector for the multi-display options, but </a:t>
            </a:r>
            <a:r>
              <a:rPr lang="en-CA" baseline="0" dirty="0" err="1" smtClean="0"/>
              <a:t>airserver</a:t>
            </a:r>
            <a:r>
              <a:rPr lang="en-CA" baseline="0" dirty="0" smtClean="0"/>
              <a:t> has those now.</a:t>
            </a:r>
          </a:p>
          <a:p>
            <a:endParaRPr lang="en-CA" dirty="0"/>
          </a:p>
        </p:txBody>
      </p:sp>
      <p:sp>
        <p:nvSpPr>
          <p:cNvPr id="4" name="Slide Number Placeholder 3"/>
          <p:cNvSpPr>
            <a:spLocks noGrp="1"/>
          </p:cNvSpPr>
          <p:nvPr>
            <p:ph type="sldNum" sz="quarter" idx="10"/>
          </p:nvPr>
        </p:nvSpPr>
        <p:spPr/>
        <p:txBody>
          <a:bodyPr/>
          <a:lstStyle/>
          <a:p>
            <a:fld id="{78E716B1-5C8A-4CDE-8FB2-F148AD5840BA}" type="slidenum">
              <a:rPr lang="en-CA" smtClean="0"/>
              <a:t>9</a:t>
            </a:fld>
            <a:endParaRPr lang="en-CA"/>
          </a:p>
        </p:txBody>
      </p:sp>
    </p:spTree>
    <p:extLst>
      <p:ext uri="{BB962C8B-B14F-4D97-AF65-F5344CB8AC3E}">
        <p14:creationId xmlns:p14="http://schemas.microsoft.com/office/powerpoint/2010/main" val="102675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DEMO – multiple </a:t>
            </a:r>
            <a:r>
              <a:rPr lang="en-CA" baseline="0" dirty="0" err="1" smtClean="0"/>
              <a:t>ipads</a:t>
            </a:r>
            <a:r>
              <a:rPr lang="en-CA" baseline="0" dirty="0" smtClean="0"/>
              <a:t>, </a:t>
            </a:r>
            <a:r>
              <a:rPr lang="en-CA" baseline="0" dirty="0" err="1" smtClean="0"/>
              <a:t>iphone</a:t>
            </a:r>
            <a:r>
              <a:rPr lang="en-CA" baseline="0" dirty="0" smtClean="0"/>
              <a:t> and MacBook desktop on 2</a:t>
            </a:r>
            <a:r>
              <a:rPr lang="en-CA" baseline="30000" dirty="0" smtClean="0"/>
              <a:t>nd</a:t>
            </a:r>
            <a:r>
              <a:rPr lang="en-CA" baseline="0" dirty="0" smtClean="0"/>
              <a:t> screen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CA" baseline="0" dirty="0" smtClean="0"/>
              <a:t>Show ‘skins’</a:t>
            </a:r>
          </a:p>
        </p:txBody>
      </p:sp>
      <p:sp>
        <p:nvSpPr>
          <p:cNvPr id="4" name="Slide Number Placeholder 3"/>
          <p:cNvSpPr>
            <a:spLocks noGrp="1"/>
          </p:cNvSpPr>
          <p:nvPr>
            <p:ph type="sldNum" sz="quarter" idx="10"/>
          </p:nvPr>
        </p:nvSpPr>
        <p:spPr/>
        <p:txBody>
          <a:bodyPr/>
          <a:lstStyle/>
          <a:p>
            <a:fld id="{78E716B1-5C8A-4CDE-8FB2-F148AD5840BA}" type="slidenum">
              <a:rPr lang="en-CA" smtClean="0"/>
              <a:t>10</a:t>
            </a:fld>
            <a:endParaRPr lang="en-CA"/>
          </a:p>
        </p:txBody>
      </p:sp>
    </p:spTree>
    <p:extLst>
      <p:ext uri="{BB962C8B-B14F-4D97-AF65-F5344CB8AC3E}">
        <p14:creationId xmlns:p14="http://schemas.microsoft.com/office/powerpoint/2010/main" val="265071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2014-05-12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000">
              <a:schemeClr val="bg1">
                <a:tint val="80000"/>
                <a:satMod val="250000"/>
              </a:schemeClr>
            </a:gs>
            <a:gs pos="88000">
              <a:schemeClr val="bg1">
                <a:tint val="90000"/>
                <a:shade val="90000"/>
                <a:satMod val="200000"/>
              </a:schemeClr>
            </a:gs>
            <a:gs pos="97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2014-05-12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hyperlink" Target="http://support.apple.com/kb/HT5437" TargetMode="External"/><Relationship Id="rId4" Type="http://schemas.openxmlformats.org/officeDocument/2006/relationships/hyperlink" Target="http://mobile.utoronto.ca/madlab" TargetMode="External"/><Relationship Id="rId5" Type="http://schemas.openxmlformats.org/officeDocument/2006/relationships/hyperlink" Target="http://www.afp548.com/2014/03/10/hidden-airplay-feature-in-the-appletv-6-1-ios-7-1-update/"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HuntDerek" TargetMode="External"/><Relationship Id="rId4" Type="http://schemas.openxmlformats.org/officeDocument/2006/relationships/hyperlink" Target="http://www.airsquirrels.com/reflector/" TargetMode="External"/><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mailto:derek.hunt@utoronto.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upport.apple.com/kb/ht443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upport.apple.com/kb/ht5404"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937" y="457200"/>
            <a:ext cx="7772400" cy="609599"/>
          </a:xfrm>
        </p:spPr>
        <p:txBody>
          <a:bodyPr/>
          <a:lstStyle/>
          <a:p>
            <a:r>
              <a:rPr lang="en-CA" sz="3200" b="1" dirty="0">
                <a:solidFill>
                  <a:schemeClr val="accent5"/>
                </a:solidFill>
              </a:rPr>
              <a:t>Wireless display of Apple / iOS </a:t>
            </a:r>
            <a:r>
              <a:rPr lang="en-CA" sz="3200" b="1" dirty="0" smtClean="0">
                <a:solidFill>
                  <a:schemeClr val="accent5"/>
                </a:solidFill>
              </a:rPr>
              <a:t>devices</a:t>
            </a:r>
            <a:endParaRPr lang="en-CA" sz="3200" dirty="0">
              <a:solidFill>
                <a:schemeClr val="accent5"/>
              </a:solidFill>
            </a:endParaRPr>
          </a:p>
        </p:txBody>
      </p:sp>
      <p:sp>
        <p:nvSpPr>
          <p:cNvPr id="3" name="Subtitle 2"/>
          <p:cNvSpPr>
            <a:spLocks noGrp="1"/>
          </p:cNvSpPr>
          <p:nvPr>
            <p:ph type="subTitle" idx="1"/>
          </p:nvPr>
        </p:nvSpPr>
        <p:spPr>
          <a:xfrm>
            <a:off x="304800" y="3429000"/>
            <a:ext cx="8565657" cy="3048000"/>
          </a:xfrm>
        </p:spPr>
        <p:txBody>
          <a:bodyPr>
            <a:noAutofit/>
          </a:bodyPr>
          <a:lstStyle/>
          <a:p>
            <a:r>
              <a:rPr lang="en-CA" sz="1600" dirty="0" err="1">
                <a:solidFill>
                  <a:schemeClr val="tx1"/>
                </a:solidFill>
              </a:rPr>
              <a:t>AirPlay</a:t>
            </a:r>
            <a:r>
              <a:rPr lang="en-CA" sz="1600" dirty="0">
                <a:solidFill>
                  <a:schemeClr val="tx1"/>
                </a:solidFill>
              </a:rPr>
              <a:t> is Apple's wireless audio and video technology.  It allows most iOS devices (iPhone, iPad, iPod) and recent MAC computers the ability to mirror screens and stream content to </a:t>
            </a:r>
            <a:r>
              <a:rPr lang="en-CA" sz="1600" dirty="0" err="1">
                <a:solidFill>
                  <a:schemeClr val="tx1"/>
                </a:solidFill>
              </a:rPr>
              <a:t>AirPlay</a:t>
            </a:r>
            <a:r>
              <a:rPr lang="en-CA" sz="1600" dirty="0">
                <a:solidFill>
                  <a:schemeClr val="tx1"/>
                </a:solidFill>
              </a:rPr>
              <a:t> receivers typically connected to TVs or projectors.  In an educational context, this can allow faculty to present on the lecture screen and not be restricted to the podium area.  It gives the faculty member the freedom to circulate throughout the class and engage with students while retaining control of what is being projected.  This also allows for active participation from students who can contribute and share their own work on screen via student's own iOS device. </a:t>
            </a:r>
          </a:p>
          <a:p>
            <a:r>
              <a:rPr lang="en-CA" sz="1600" dirty="0">
                <a:solidFill>
                  <a:schemeClr val="tx1"/>
                </a:solidFill>
              </a:rPr>
              <a:t>In this session we will look at various options available from Apple and 3rd party developers.  Restrictions and limitations of each will also be explored as well as price points ranging from $</a:t>
            </a:r>
            <a:r>
              <a:rPr lang="en-CA" sz="1600" dirty="0" smtClean="0">
                <a:solidFill>
                  <a:schemeClr val="tx1"/>
                </a:solidFill>
              </a:rPr>
              <a:t>0*, </a:t>
            </a:r>
            <a:r>
              <a:rPr lang="en-CA" sz="1600" dirty="0">
                <a:solidFill>
                  <a:schemeClr val="tx1"/>
                </a:solidFill>
              </a:rPr>
              <a:t>$15, $100 and $200</a:t>
            </a:r>
            <a:r>
              <a:rPr lang="en-CA" sz="1600" dirty="0" smtClean="0">
                <a:solidFill>
                  <a:schemeClr val="tx1"/>
                </a:solidFill>
              </a:rPr>
              <a:t>+.</a:t>
            </a:r>
          </a:p>
          <a:p>
            <a:pPr algn="r"/>
            <a:r>
              <a:rPr lang="en-CA" sz="1600" dirty="0" smtClean="0">
                <a:solidFill>
                  <a:schemeClr val="tx1"/>
                </a:solidFill>
              </a:rPr>
              <a:t>* </a:t>
            </a:r>
            <a:r>
              <a:rPr lang="en-CA" sz="1600" dirty="0">
                <a:solidFill>
                  <a:schemeClr val="tx1"/>
                </a:solidFill>
              </a:rPr>
              <a:t>$0 – assuming previously purchased hardware</a:t>
            </a:r>
            <a:r>
              <a:rPr lang="en-CA" sz="1600" dirty="0" smtClean="0">
                <a:solidFill>
                  <a:schemeClr val="tx1"/>
                </a:solidFill>
              </a:rPr>
              <a:t>.</a:t>
            </a:r>
            <a:endParaRPr lang="en-CA" sz="1600" dirty="0">
              <a:solidFill>
                <a:schemeClr val="tx1"/>
              </a:solidFill>
            </a:endParaRPr>
          </a:p>
        </p:txBody>
      </p:sp>
      <p:pic>
        <p:nvPicPr>
          <p:cNvPr id="6" name="Picture 2" descr="http://www.bestbuy.ca/multimedia/Other/airplay.jp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3410670" y="1295400"/>
            <a:ext cx="2461374"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2065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647" y="0"/>
            <a:ext cx="8996706" cy="6858000"/>
          </a:xfrm>
          <a:prstGeom prst="rect">
            <a:avLst/>
          </a:prstGeom>
        </p:spPr>
      </p:pic>
    </p:spTree>
    <p:extLst>
      <p:ext uri="{BB962C8B-B14F-4D97-AF65-F5344CB8AC3E}">
        <p14:creationId xmlns:p14="http://schemas.microsoft.com/office/powerpoint/2010/main" val="278981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CA" b="1" dirty="0" smtClean="0">
                <a:solidFill>
                  <a:schemeClr val="accent5"/>
                </a:solidFill>
              </a:rPr>
              <a:t>XBMC</a:t>
            </a:r>
            <a:endParaRPr lang="en-CA" dirty="0">
              <a:solidFill>
                <a:schemeClr val="accent5"/>
              </a:solidFill>
            </a:endParaRPr>
          </a:p>
        </p:txBody>
      </p:sp>
      <p:sp>
        <p:nvSpPr>
          <p:cNvPr id="3" name="Content Placeholder 2"/>
          <p:cNvSpPr>
            <a:spLocks noGrp="1"/>
          </p:cNvSpPr>
          <p:nvPr>
            <p:ph idx="1"/>
          </p:nvPr>
        </p:nvSpPr>
        <p:spPr>
          <a:xfrm>
            <a:off x="381000" y="1600200"/>
            <a:ext cx="8382000" cy="4525963"/>
          </a:xfrm>
        </p:spPr>
        <p:txBody>
          <a:bodyPr>
            <a:normAutofit/>
          </a:bodyPr>
          <a:lstStyle/>
          <a:p>
            <a:r>
              <a:rPr lang="en-CA" dirty="0" smtClean="0"/>
              <a:t>Free*</a:t>
            </a:r>
          </a:p>
          <a:p>
            <a:r>
              <a:rPr lang="en-CA" dirty="0" smtClean="0"/>
              <a:t>Other similar products (PLEX, etc.)</a:t>
            </a:r>
          </a:p>
          <a:p>
            <a:r>
              <a:rPr lang="en-CA" dirty="0" smtClean="0"/>
              <a:t>Many home theater systems are “Air Play compatible”, but just for audio.</a:t>
            </a:r>
          </a:p>
          <a:p>
            <a:r>
              <a:rPr lang="en-CA" dirty="0" smtClean="0"/>
              <a:t>Very limited in what can be streamed.  Typically just audio for most free </a:t>
            </a:r>
            <a:r>
              <a:rPr lang="en-CA" dirty="0" err="1" smtClean="0"/>
              <a:t>AirPlay</a:t>
            </a:r>
            <a:r>
              <a:rPr lang="en-CA" dirty="0" smtClean="0"/>
              <a:t> systems.</a:t>
            </a:r>
          </a:p>
          <a:p>
            <a:r>
              <a:rPr lang="en-CA" dirty="0" smtClean="0"/>
              <a:t>Some (like XBMC) can also show pictures and video from compatible apps only.</a:t>
            </a:r>
          </a:p>
          <a:p>
            <a:r>
              <a:rPr lang="en-CA" b="1" dirty="0" smtClean="0"/>
              <a:t>Desktop / mirroring not available</a:t>
            </a:r>
            <a:r>
              <a:rPr lang="en-CA" dirty="0" smtClean="0"/>
              <a:t>.</a:t>
            </a:r>
            <a:endParaRPr lang="en-CA" dirty="0"/>
          </a:p>
          <a:p>
            <a:endParaRPr lang="en-CA" dirty="0"/>
          </a:p>
          <a:p>
            <a:pPr marL="0" indent="0" algn="r">
              <a:buNone/>
            </a:pPr>
            <a:r>
              <a:rPr lang="en-CA" sz="1600" dirty="0" smtClean="0"/>
              <a:t>* </a:t>
            </a:r>
            <a:r>
              <a:rPr lang="en-CA" sz="1600" dirty="0"/>
              <a:t>a</a:t>
            </a:r>
            <a:r>
              <a:rPr lang="en-CA" sz="1600" dirty="0" smtClean="0"/>
              <a:t>lso the least reliable</a:t>
            </a:r>
            <a:endParaRPr lang="en-CA" sz="1600" dirty="0"/>
          </a:p>
          <a:p>
            <a:endParaRPr lang="en-CA" dirty="0"/>
          </a:p>
        </p:txBody>
      </p:sp>
    </p:spTree>
    <p:extLst>
      <p:ext uri="{BB962C8B-B14F-4D97-AF65-F5344CB8AC3E}">
        <p14:creationId xmlns:p14="http://schemas.microsoft.com/office/powerpoint/2010/main" val="209621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647" y="0"/>
            <a:ext cx="8996706" cy="6858000"/>
          </a:xfrm>
          <a:prstGeom prst="rect">
            <a:avLst/>
          </a:prstGeom>
        </p:spPr>
      </p:pic>
    </p:spTree>
    <p:extLst>
      <p:ext uri="{BB962C8B-B14F-4D97-AF65-F5344CB8AC3E}">
        <p14:creationId xmlns:p14="http://schemas.microsoft.com/office/powerpoint/2010/main" val="15814942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CA" b="1" dirty="0" smtClean="0">
                <a:solidFill>
                  <a:schemeClr val="accent5"/>
                </a:solidFill>
              </a:rPr>
              <a:t>Bluetooth (no router)</a:t>
            </a:r>
            <a:endParaRPr lang="en-CA" dirty="0">
              <a:solidFill>
                <a:schemeClr val="accent5"/>
              </a:solidFill>
            </a:endParaRPr>
          </a:p>
        </p:txBody>
      </p:sp>
      <p:sp>
        <p:nvSpPr>
          <p:cNvPr id="3" name="Content Placeholder 2"/>
          <p:cNvSpPr>
            <a:spLocks noGrp="1"/>
          </p:cNvSpPr>
          <p:nvPr>
            <p:ph idx="1"/>
          </p:nvPr>
        </p:nvSpPr>
        <p:spPr/>
        <p:txBody>
          <a:bodyPr/>
          <a:lstStyle/>
          <a:p>
            <a:r>
              <a:rPr lang="en-CA" dirty="0"/>
              <a:t>Previous </a:t>
            </a:r>
            <a:r>
              <a:rPr lang="en-CA" dirty="0" smtClean="0"/>
              <a:t>examples all require </a:t>
            </a:r>
            <a:r>
              <a:rPr lang="en-CA" dirty="0"/>
              <a:t>a LAN connection and separate router to give the iPad </a:t>
            </a:r>
            <a:r>
              <a:rPr lang="en-CA" dirty="0" smtClean="0"/>
              <a:t>internet access.</a:t>
            </a:r>
            <a:endParaRPr lang="en-CA" dirty="0"/>
          </a:p>
          <a:p>
            <a:r>
              <a:rPr lang="en-CA" b="1" dirty="0" smtClean="0"/>
              <a:t>Previous examples will not work with Teaching Station </a:t>
            </a:r>
            <a:r>
              <a:rPr lang="en-CA" b="1" dirty="0" err="1" smtClean="0"/>
              <a:t>jr.</a:t>
            </a:r>
            <a:endParaRPr lang="en-CA" u="sng" dirty="0"/>
          </a:p>
          <a:p>
            <a:endParaRPr lang="en-CA" dirty="0" smtClean="0"/>
          </a:p>
          <a:p>
            <a:r>
              <a:rPr lang="en-CA" dirty="0" smtClean="0"/>
              <a:t>BT 4.0 allows streaming over </a:t>
            </a:r>
            <a:r>
              <a:rPr lang="en-CA" dirty="0" err="1" smtClean="0"/>
              <a:t>bluetooth</a:t>
            </a:r>
            <a:r>
              <a:rPr lang="en-CA" dirty="0" smtClean="0"/>
              <a:t>, not </a:t>
            </a:r>
            <a:r>
              <a:rPr lang="en-CA" dirty="0" err="1" smtClean="0"/>
              <a:t>wifi</a:t>
            </a:r>
            <a:r>
              <a:rPr lang="en-CA" dirty="0" smtClean="0"/>
              <a:t>.</a:t>
            </a:r>
          </a:p>
          <a:p>
            <a:r>
              <a:rPr lang="en-CA" dirty="0" smtClean="0"/>
              <a:t>Cheapest option </a:t>
            </a:r>
          </a:p>
          <a:p>
            <a:pPr lvl="1"/>
            <a:r>
              <a:rPr lang="en-CA" dirty="0" smtClean="0"/>
              <a:t>(assuming hardware has already been purchased)</a:t>
            </a:r>
            <a:endParaRPr lang="en-CA" dirty="0"/>
          </a:p>
          <a:p>
            <a:r>
              <a:rPr lang="en-CA" dirty="0" smtClean="0"/>
              <a:t>Speeds can be too slow for most applications</a:t>
            </a:r>
          </a:p>
          <a:p>
            <a:r>
              <a:rPr lang="en-CA" dirty="0" smtClean="0"/>
              <a:t>Paring issues</a:t>
            </a:r>
          </a:p>
          <a:p>
            <a:endParaRPr lang="en-CA" dirty="0"/>
          </a:p>
          <a:p>
            <a:endParaRPr lang="en-CA" dirty="0"/>
          </a:p>
        </p:txBody>
      </p:sp>
    </p:spTree>
    <p:extLst>
      <p:ext uri="{BB962C8B-B14F-4D97-AF65-F5344CB8AC3E}">
        <p14:creationId xmlns:p14="http://schemas.microsoft.com/office/powerpoint/2010/main" val="209621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647" y="0"/>
            <a:ext cx="8996706" cy="6858000"/>
          </a:xfrm>
          <a:prstGeom prst="rect">
            <a:avLst/>
          </a:prstGeom>
        </p:spPr>
      </p:pic>
    </p:spTree>
    <p:extLst>
      <p:ext uri="{BB962C8B-B14F-4D97-AF65-F5344CB8AC3E}">
        <p14:creationId xmlns:p14="http://schemas.microsoft.com/office/powerpoint/2010/main" val="15349233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CA" b="1" dirty="0" smtClean="0">
                <a:solidFill>
                  <a:schemeClr val="accent5"/>
                </a:solidFill>
              </a:rPr>
              <a:t>Bluetooth / UofT Wi-Fi</a:t>
            </a:r>
            <a:endParaRPr lang="en-CA"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CA" dirty="0" err="1" smtClean="0"/>
              <a:t>AirPlay</a:t>
            </a:r>
            <a:r>
              <a:rPr lang="en-CA" dirty="0"/>
              <a:t> normally needs bonjour over UDP for </a:t>
            </a:r>
            <a:r>
              <a:rPr lang="en-CA" dirty="0" err="1"/>
              <a:t>AirPlay</a:t>
            </a:r>
            <a:r>
              <a:rPr lang="en-CA" dirty="0"/>
              <a:t> </a:t>
            </a:r>
            <a:r>
              <a:rPr lang="en-CA" dirty="0" smtClean="0"/>
              <a:t>discovery.</a:t>
            </a:r>
          </a:p>
          <a:p>
            <a:r>
              <a:rPr lang="en-CA" dirty="0" smtClean="0"/>
              <a:t>Uses Bluetooth to discover IP addresses.</a:t>
            </a:r>
          </a:p>
          <a:p>
            <a:r>
              <a:rPr lang="en-CA" dirty="0" smtClean="0"/>
              <a:t>Once IPs have been determined, streaming occurs over </a:t>
            </a:r>
            <a:r>
              <a:rPr lang="en-CA" dirty="0" err="1" smtClean="0"/>
              <a:t>WiFi</a:t>
            </a:r>
            <a:r>
              <a:rPr lang="en-CA" dirty="0" smtClean="0"/>
              <a:t>. </a:t>
            </a:r>
            <a:endParaRPr lang="en-CA" dirty="0"/>
          </a:p>
          <a:p>
            <a:r>
              <a:rPr lang="en-CA" dirty="0" smtClean="0"/>
              <a:t>Apple TV needs to be managed via Apple Configurator to connect to UofT enterprise </a:t>
            </a:r>
            <a:r>
              <a:rPr lang="en-CA" dirty="0" err="1" smtClean="0"/>
              <a:t>WiFi</a:t>
            </a:r>
            <a:endParaRPr lang="en-CA" dirty="0" smtClean="0"/>
          </a:p>
          <a:p>
            <a:pPr lvl="1"/>
            <a:r>
              <a:rPr lang="en-CA" dirty="0">
                <a:hlinkClick r:id="rId3"/>
              </a:rPr>
              <a:t>http://support.apple.com/kb/HT5437</a:t>
            </a:r>
            <a:endParaRPr lang="en-CA" dirty="0" smtClean="0"/>
          </a:p>
          <a:p>
            <a:r>
              <a:rPr lang="en-CA" dirty="0" smtClean="0"/>
              <a:t>Requirements:</a:t>
            </a:r>
          </a:p>
          <a:p>
            <a:pPr lvl="1"/>
            <a:r>
              <a:rPr lang="en-CA" dirty="0" smtClean="0"/>
              <a:t>Apple </a:t>
            </a:r>
            <a:r>
              <a:rPr lang="en-CA" dirty="0"/>
              <a:t>TV </a:t>
            </a:r>
            <a:r>
              <a:rPr lang="en-CA" dirty="0" smtClean="0"/>
              <a:t>3</a:t>
            </a:r>
            <a:r>
              <a:rPr lang="en-CA" baseline="30000" dirty="0" smtClean="0"/>
              <a:t>rd</a:t>
            </a:r>
            <a:r>
              <a:rPr lang="en-CA" dirty="0" smtClean="0"/>
              <a:t> gen or higher with </a:t>
            </a:r>
            <a:r>
              <a:rPr lang="en-CA" dirty="0"/>
              <a:t>version 6.1 (released </a:t>
            </a:r>
            <a:r>
              <a:rPr lang="en-CA" dirty="0" smtClean="0"/>
              <a:t>3/10/14)</a:t>
            </a:r>
          </a:p>
          <a:p>
            <a:pPr lvl="1"/>
            <a:r>
              <a:rPr lang="en-CA" dirty="0" smtClean="0"/>
              <a:t>iOS </a:t>
            </a:r>
            <a:r>
              <a:rPr lang="en-CA" dirty="0"/>
              <a:t>device with version 7.1 (released </a:t>
            </a:r>
            <a:r>
              <a:rPr lang="en-CA" dirty="0" smtClean="0"/>
              <a:t>3/10/14)</a:t>
            </a:r>
          </a:p>
          <a:p>
            <a:pPr lvl="1"/>
            <a:r>
              <a:rPr lang="en-CA" dirty="0" smtClean="0"/>
              <a:t>IP </a:t>
            </a:r>
            <a:r>
              <a:rPr lang="en-CA" dirty="0"/>
              <a:t>connectivity between the two </a:t>
            </a:r>
            <a:r>
              <a:rPr lang="en-CA" dirty="0" smtClean="0"/>
              <a:t>devices</a:t>
            </a:r>
          </a:p>
          <a:p>
            <a:pPr lvl="1"/>
            <a:r>
              <a:rPr lang="en-CA" dirty="0" smtClean="0"/>
              <a:t>Bluetooth </a:t>
            </a:r>
            <a:r>
              <a:rPr lang="en-CA" dirty="0"/>
              <a:t>4.0 </a:t>
            </a:r>
            <a:r>
              <a:rPr lang="en-CA" dirty="0" smtClean="0"/>
              <a:t>devices (iPad 3</a:t>
            </a:r>
            <a:r>
              <a:rPr lang="en-CA" baseline="30000" dirty="0" smtClean="0"/>
              <a:t>rd</a:t>
            </a:r>
            <a:r>
              <a:rPr lang="en-CA" dirty="0" smtClean="0"/>
              <a:t> gen+, iPad mini, iPhone 4S+, touch 5</a:t>
            </a:r>
            <a:r>
              <a:rPr lang="en-CA" baseline="30000" dirty="0" smtClean="0"/>
              <a:t>th</a:t>
            </a:r>
            <a:r>
              <a:rPr lang="en-CA" dirty="0" smtClean="0"/>
              <a:t> gen+)</a:t>
            </a:r>
          </a:p>
          <a:p>
            <a:pPr lvl="1"/>
            <a:endParaRPr lang="en-CA" dirty="0" smtClean="0"/>
          </a:p>
          <a:p>
            <a:pPr marL="0" indent="0" algn="r">
              <a:buNone/>
            </a:pPr>
            <a:r>
              <a:rPr lang="en-CA" sz="1300" dirty="0" smtClean="0"/>
              <a:t>Thanks to Michael Spears (</a:t>
            </a:r>
            <a:r>
              <a:rPr lang="en-CA" sz="1300" dirty="0" smtClean="0">
                <a:hlinkClick r:id="rId4"/>
              </a:rPr>
              <a:t>UofT </a:t>
            </a:r>
            <a:r>
              <a:rPr lang="en-CA" sz="1300" dirty="0" err="1" smtClean="0">
                <a:hlinkClick r:id="rId4"/>
              </a:rPr>
              <a:t>MADLab</a:t>
            </a:r>
            <a:r>
              <a:rPr lang="en-CA" sz="1300" dirty="0" smtClean="0"/>
              <a:t>) for the heads up </a:t>
            </a:r>
            <a:r>
              <a:rPr lang="en-CA" sz="1300" dirty="0"/>
              <a:t>of this feature - </a:t>
            </a:r>
            <a:r>
              <a:rPr lang="en-CA" sz="1300" dirty="0">
                <a:solidFill>
                  <a:srgbClr val="0070C0"/>
                </a:solidFill>
                <a:hlinkClick r:id="rId5"/>
              </a:rPr>
              <a:t>afp548.com</a:t>
            </a:r>
            <a:endParaRPr lang="en-CA" sz="1300" dirty="0">
              <a:solidFill>
                <a:srgbClr val="0070C0"/>
              </a:solidFill>
            </a:endParaRPr>
          </a:p>
        </p:txBody>
      </p:sp>
    </p:spTree>
    <p:extLst>
      <p:ext uri="{BB962C8B-B14F-4D97-AF65-F5344CB8AC3E}">
        <p14:creationId xmlns:p14="http://schemas.microsoft.com/office/powerpoint/2010/main" val="20962176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647" y="0"/>
            <a:ext cx="8996706" cy="6858000"/>
          </a:xfrm>
          <a:prstGeom prst="rect">
            <a:avLst/>
          </a:prstGeom>
        </p:spPr>
      </p:pic>
    </p:spTree>
    <p:extLst>
      <p:ext uri="{BB962C8B-B14F-4D97-AF65-F5344CB8AC3E}">
        <p14:creationId xmlns:p14="http://schemas.microsoft.com/office/powerpoint/2010/main" val="10255187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 / stress test</a:t>
            </a:r>
            <a:endParaRPr lang="en-CA" dirty="0"/>
          </a:p>
        </p:txBody>
      </p:sp>
      <p:sp>
        <p:nvSpPr>
          <p:cNvPr id="3" name="Content Placeholder 2"/>
          <p:cNvSpPr>
            <a:spLocks noGrp="1"/>
          </p:cNvSpPr>
          <p:nvPr>
            <p:ph idx="1"/>
          </p:nvPr>
        </p:nvSpPr>
        <p:spPr>
          <a:xfrm>
            <a:off x="457200" y="1981200"/>
            <a:ext cx="8229600" cy="4419600"/>
          </a:xfrm>
        </p:spPr>
        <p:txBody>
          <a:bodyPr>
            <a:normAutofit/>
          </a:bodyPr>
          <a:lstStyle/>
          <a:p>
            <a:r>
              <a:rPr lang="en-CA" dirty="0" smtClean="0"/>
              <a:t>Get out your Apple devices and lets all connect to Reflector and watch the sparks fly </a:t>
            </a:r>
            <a:r>
              <a:rPr lang="en-CA" dirty="0" smtClean="0">
                <a:sym typeface="Wingdings" panose="05000000000000000000" pitchFamily="2" charset="2"/>
              </a:rPr>
              <a:t></a:t>
            </a:r>
            <a:endParaRPr lang="en-CA" dirty="0" smtClean="0"/>
          </a:p>
          <a:p>
            <a:endParaRPr lang="en-CA" dirty="0"/>
          </a:p>
          <a:p>
            <a:endParaRPr lang="en-CA" dirty="0" smtClean="0"/>
          </a:p>
          <a:p>
            <a:endParaRPr lang="en-CA" dirty="0"/>
          </a:p>
          <a:p>
            <a:endParaRPr lang="en-CA" dirty="0" smtClean="0"/>
          </a:p>
          <a:p>
            <a:pPr marL="0" indent="0" algn="r">
              <a:buNone/>
            </a:pPr>
            <a:r>
              <a:rPr lang="en-CA" dirty="0" smtClean="0"/>
              <a:t>Contact:</a:t>
            </a:r>
          </a:p>
          <a:p>
            <a:pPr marL="0" indent="0" algn="r">
              <a:buNone/>
            </a:pPr>
            <a:r>
              <a:rPr lang="en-CA" dirty="0" smtClean="0"/>
              <a:t>Derek Hunt</a:t>
            </a:r>
          </a:p>
          <a:p>
            <a:pPr marL="0" indent="0" algn="r">
              <a:buNone/>
            </a:pPr>
            <a:r>
              <a:rPr lang="en-CA" dirty="0" smtClean="0">
                <a:hlinkClick r:id="rId2"/>
              </a:rPr>
              <a:t>derek.hunt@utoronto.ca</a:t>
            </a:r>
            <a:endParaRPr lang="en-CA" dirty="0" smtClean="0"/>
          </a:p>
          <a:p>
            <a:pPr marL="0" indent="0" algn="r">
              <a:buNone/>
            </a:pPr>
            <a:r>
              <a:rPr lang="en-CA" dirty="0" smtClean="0">
                <a:hlinkClick r:id="rId3"/>
              </a:rPr>
              <a:t>@</a:t>
            </a:r>
            <a:r>
              <a:rPr lang="en-CA" dirty="0" err="1" smtClean="0">
                <a:hlinkClick r:id="rId3"/>
              </a:rPr>
              <a:t>HuntDerek</a:t>
            </a:r>
            <a:endParaRPr lang="en-CA" dirty="0"/>
          </a:p>
        </p:txBody>
      </p:sp>
      <p:pic>
        <p:nvPicPr>
          <p:cNvPr id="2050" name="Picture 2" descr="http://www.airsquirrels.com/images/rf-logo-home@2x.png">
            <a:hlinkClick r:id="rId4"/>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5029200" y="2895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34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sz="3200" b="1" dirty="0" smtClean="0">
                <a:solidFill>
                  <a:schemeClr val="accent5"/>
                </a:solidFill>
              </a:rPr>
              <a:t>iPad / MacBook wireless display demo</a:t>
            </a:r>
            <a:endParaRPr lang="en-CA" sz="3200" b="1" dirty="0">
              <a:solidFill>
                <a:schemeClr val="accent5"/>
              </a:solidFill>
            </a:endParaRPr>
          </a:p>
        </p:txBody>
      </p:sp>
      <p:sp>
        <p:nvSpPr>
          <p:cNvPr id="3" name="Content Placeholder 2"/>
          <p:cNvSpPr>
            <a:spLocks noGrp="1"/>
          </p:cNvSpPr>
          <p:nvPr>
            <p:ph idx="1"/>
          </p:nvPr>
        </p:nvSpPr>
        <p:spPr>
          <a:xfrm>
            <a:off x="457200" y="1371600"/>
            <a:ext cx="8229600" cy="5257800"/>
          </a:xfrm>
        </p:spPr>
        <p:txBody>
          <a:bodyPr>
            <a:normAutofit lnSpcReduction="10000"/>
          </a:bodyPr>
          <a:lstStyle/>
          <a:p>
            <a:r>
              <a:rPr lang="en-CA" dirty="0" smtClean="0">
                <a:solidFill>
                  <a:schemeClr val="tx1"/>
                </a:solidFill>
              </a:rPr>
              <a:t>We will look at </a:t>
            </a:r>
            <a:r>
              <a:rPr lang="en-CA" b="1" dirty="0" smtClean="0">
                <a:solidFill>
                  <a:schemeClr val="tx1"/>
                </a:solidFill>
              </a:rPr>
              <a:t>6</a:t>
            </a:r>
            <a:r>
              <a:rPr lang="en-CA" dirty="0" smtClean="0">
                <a:solidFill>
                  <a:schemeClr val="tx1"/>
                </a:solidFill>
              </a:rPr>
              <a:t> different options today</a:t>
            </a:r>
          </a:p>
          <a:p>
            <a:pPr lvl="1"/>
            <a:r>
              <a:rPr lang="en-CA" dirty="0" smtClean="0">
                <a:solidFill>
                  <a:schemeClr val="tx1"/>
                </a:solidFill>
              </a:rPr>
              <a:t>Our standard, tested, reliable “</a:t>
            </a:r>
            <a:r>
              <a:rPr lang="en-CA" b="1" dirty="0" smtClean="0">
                <a:solidFill>
                  <a:schemeClr val="tx1"/>
                </a:solidFill>
              </a:rPr>
              <a:t>Apple TV kit</a:t>
            </a:r>
            <a:r>
              <a:rPr lang="en-CA" dirty="0" smtClean="0">
                <a:solidFill>
                  <a:schemeClr val="tx1"/>
                </a:solidFill>
              </a:rPr>
              <a:t>” (~$300):</a:t>
            </a:r>
          </a:p>
          <a:p>
            <a:pPr lvl="2"/>
            <a:r>
              <a:rPr lang="en-CA" dirty="0" err="1" smtClean="0">
                <a:solidFill>
                  <a:schemeClr val="tx1"/>
                </a:solidFill>
              </a:rPr>
              <a:t>AppleTV</a:t>
            </a:r>
            <a:endParaRPr lang="en-CA" dirty="0" smtClean="0">
              <a:solidFill>
                <a:schemeClr val="tx1"/>
              </a:solidFill>
            </a:endParaRPr>
          </a:p>
          <a:p>
            <a:pPr lvl="2"/>
            <a:r>
              <a:rPr lang="en-CA" dirty="0" smtClean="0">
                <a:solidFill>
                  <a:schemeClr val="tx1"/>
                </a:solidFill>
              </a:rPr>
              <a:t>VGA adapter</a:t>
            </a:r>
          </a:p>
          <a:p>
            <a:pPr lvl="2"/>
            <a:r>
              <a:rPr lang="en-CA" dirty="0" smtClean="0">
                <a:solidFill>
                  <a:schemeClr val="tx1"/>
                </a:solidFill>
              </a:rPr>
              <a:t>Airport Extreme router</a:t>
            </a:r>
          </a:p>
          <a:p>
            <a:pPr lvl="1"/>
            <a:r>
              <a:rPr lang="en-CA" dirty="0" smtClean="0">
                <a:solidFill>
                  <a:schemeClr val="tx1"/>
                </a:solidFill>
              </a:rPr>
              <a:t>3 laptop software solutions ($0-$13) + laptop + router:</a:t>
            </a:r>
          </a:p>
          <a:p>
            <a:pPr lvl="2"/>
            <a:r>
              <a:rPr lang="en-CA" dirty="0" smtClean="0">
                <a:solidFill>
                  <a:schemeClr val="tx1"/>
                </a:solidFill>
              </a:rPr>
              <a:t>Any router will work – from a $200 airport extreme to a $15 </a:t>
            </a:r>
            <a:r>
              <a:rPr lang="en-CA" dirty="0" err="1" smtClean="0">
                <a:solidFill>
                  <a:schemeClr val="tx1"/>
                </a:solidFill>
              </a:rPr>
              <a:t>tigerdirect</a:t>
            </a:r>
            <a:r>
              <a:rPr lang="en-CA" dirty="0" smtClean="0">
                <a:solidFill>
                  <a:schemeClr val="tx1"/>
                </a:solidFill>
              </a:rPr>
              <a:t> special to a 3G cellular hotspot, etc.</a:t>
            </a:r>
          </a:p>
          <a:p>
            <a:pPr lvl="2"/>
            <a:r>
              <a:rPr lang="en-CA" dirty="0" smtClean="0">
                <a:solidFill>
                  <a:schemeClr val="tx1"/>
                </a:solidFill>
              </a:rPr>
              <a:t>MAC or PC laptop (hardware spec requirement vary)</a:t>
            </a:r>
          </a:p>
          <a:p>
            <a:pPr lvl="2"/>
            <a:r>
              <a:rPr lang="en-CA" dirty="0" smtClean="0">
                <a:solidFill>
                  <a:schemeClr val="tx1"/>
                </a:solidFill>
              </a:rPr>
              <a:t>3</a:t>
            </a:r>
            <a:r>
              <a:rPr lang="en-CA" baseline="30000" dirty="0" smtClean="0">
                <a:solidFill>
                  <a:schemeClr val="tx1"/>
                </a:solidFill>
              </a:rPr>
              <a:t>rd</a:t>
            </a:r>
            <a:r>
              <a:rPr lang="en-CA" dirty="0" smtClean="0">
                <a:solidFill>
                  <a:schemeClr val="tx1"/>
                </a:solidFill>
              </a:rPr>
              <a:t> party (not Apple) Airplay ‘receiver’ software</a:t>
            </a:r>
          </a:p>
          <a:p>
            <a:pPr lvl="3"/>
            <a:r>
              <a:rPr lang="en-CA" b="1" dirty="0" smtClean="0">
                <a:solidFill>
                  <a:schemeClr val="tx1"/>
                </a:solidFill>
              </a:rPr>
              <a:t>Air Server</a:t>
            </a:r>
          </a:p>
          <a:p>
            <a:pPr lvl="3"/>
            <a:r>
              <a:rPr lang="en-CA" b="1" dirty="0" smtClean="0">
                <a:solidFill>
                  <a:schemeClr val="tx1"/>
                </a:solidFill>
              </a:rPr>
              <a:t>Reflector</a:t>
            </a:r>
          </a:p>
          <a:p>
            <a:pPr lvl="3"/>
            <a:r>
              <a:rPr lang="en-CA" b="1" dirty="0" smtClean="0">
                <a:solidFill>
                  <a:schemeClr val="tx1"/>
                </a:solidFill>
              </a:rPr>
              <a:t>XBMC</a:t>
            </a:r>
          </a:p>
          <a:p>
            <a:pPr lvl="1"/>
            <a:r>
              <a:rPr lang="en-CA" dirty="0" smtClean="0">
                <a:solidFill>
                  <a:schemeClr val="tx1"/>
                </a:solidFill>
              </a:rPr>
              <a:t>Non router option</a:t>
            </a:r>
          </a:p>
          <a:p>
            <a:pPr lvl="2"/>
            <a:r>
              <a:rPr lang="en-CA" b="1" dirty="0" smtClean="0">
                <a:solidFill>
                  <a:schemeClr val="tx1"/>
                </a:solidFill>
              </a:rPr>
              <a:t>Bluetooth</a:t>
            </a:r>
            <a:r>
              <a:rPr lang="en-CA" dirty="0" smtClean="0">
                <a:solidFill>
                  <a:schemeClr val="tx1"/>
                </a:solidFill>
              </a:rPr>
              <a:t> connection to transmit </a:t>
            </a:r>
            <a:r>
              <a:rPr lang="en-CA" dirty="0" err="1" smtClean="0">
                <a:solidFill>
                  <a:schemeClr val="tx1"/>
                </a:solidFill>
              </a:rPr>
              <a:t>AirPlay</a:t>
            </a:r>
            <a:endParaRPr lang="en-CA" dirty="0" smtClean="0">
              <a:solidFill>
                <a:schemeClr val="tx1"/>
              </a:solidFill>
            </a:endParaRPr>
          </a:p>
          <a:p>
            <a:pPr lvl="3"/>
            <a:r>
              <a:rPr lang="en-CA" dirty="0" smtClean="0">
                <a:solidFill>
                  <a:schemeClr val="tx1"/>
                </a:solidFill>
              </a:rPr>
              <a:t>Quality issues</a:t>
            </a:r>
          </a:p>
          <a:p>
            <a:pPr lvl="2"/>
            <a:r>
              <a:rPr lang="en-CA" b="1" dirty="0" err="1">
                <a:solidFill>
                  <a:schemeClr val="tx1"/>
                </a:solidFill>
              </a:rPr>
              <a:t>AppleTV</a:t>
            </a:r>
            <a:r>
              <a:rPr lang="en-CA" b="1" dirty="0">
                <a:solidFill>
                  <a:schemeClr val="tx1"/>
                </a:solidFill>
              </a:rPr>
              <a:t> utilizing UofT </a:t>
            </a:r>
            <a:r>
              <a:rPr lang="en-CA" b="1" dirty="0" err="1">
                <a:solidFill>
                  <a:schemeClr val="tx1"/>
                </a:solidFill>
              </a:rPr>
              <a:t>WiFi</a:t>
            </a:r>
            <a:r>
              <a:rPr lang="en-CA" b="1" dirty="0">
                <a:solidFill>
                  <a:schemeClr val="tx1"/>
                </a:solidFill>
              </a:rPr>
              <a:t> </a:t>
            </a:r>
            <a:r>
              <a:rPr lang="en-CA" dirty="0">
                <a:solidFill>
                  <a:schemeClr val="tx1"/>
                </a:solidFill>
              </a:rPr>
              <a:t>network</a:t>
            </a:r>
          </a:p>
          <a:p>
            <a:pPr lvl="3"/>
            <a:r>
              <a:rPr lang="en-CA" dirty="0" smtClean="0">
                <a:solidFill>
                  <a:schemeClr val="tx1"/>
                </a:solidFill>
              </a:rPr>
              <a:t>Limited </a:t>
            </a:r>
            <a:r>
              <a:rPr lang="en-CA" dirty="0">
                <a:solidFill>
                  <a:schemeClr val="tx1"/>
                </a:solidFill>
              </a:rPr>
              <a:t>hardware </a:t>
            </a:r>
            <a:r>
              <a:rPr lang="en-CA" dirty="0" smtClean="0">
                <a:solidFill>
                  <a:schemeClr val="tx1"/>
                </a:solidFill>
              </a:rPr>
              <a:t>options</a:t>
            </a:r>
            <a:endParaRPr lang="en-CA" dirty="0">
              <a:solidFill>
                <a:schemeClr val="tx1"/>
              </a:solidFill>
            </a:endParaRPr>
          </a:p>
        </p:txBody>
      </p:sp>
    </p:spTree>
    <p:extLst>
      <p:ext uri="{BB962C8B-B14F-4D97-AF65-F5344CB8AC3E}">
        <p14:creationId xmlns:p14="http://schemas.microsoft.com/office/powerpoint/2010/main" val="13946197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CA" b="1" dirty="0" smtClean="0">
                <a:solidFill>
                  <a:schemeClr val="accent5"/>
                </a:solidFill>
              </a:rPr>
              <a:t>iOS - </a:t>
            </a:r>
            <a:r>
              <a:rPr lang="en-CA" b="1" dirty="0" err="1" smtClean="0">
                <a:solidFill>
                  <a:schemeClr val="accent5"/>
                </a:solidFill>
              </a:rPr>
              <a:t>AirPlay</a:t>
            </a:r>
            <a:endParaRPr lang="en-CA" dirty="0">
              <a:solidFill>
                <a:schemeClr val="accent5"/>
              </a:solidFill>
            </a:endParaRPr>
          </a:p>
        </p:txBody>
      </p:sp>
      <p:sp>
        <p:nvSpPr>
          <p:cNvPr id="3" name="Content Placeholder 2"/>
          <p:cNvSpPr>
            <a:spLocks noGrp="1"/>
          </p:cNvSpPr>
          <p:nvPr>
            <p:ph idx="1"/>
          </p:nvPr>
        </p:nvSpPr>
        <p:spPr/>
        <p:txBody>
          <a:bodyPr>
            <a:normAutofit/>
          </a:bodyPr>
          <a:lstStyle/>
          <a:p>
            <a:r>
              <a:rPr lang="en-CA" dirty="0" smtClean="0"/>
              <a:t>Use </a:t>
            </a:r>
            <a:r>
              <a:rPr lang="en-CA" dirty="0" err="1"/>
              <a:t>AirPlay</a:t>
            </a:r>
            <a:r>
              <a:rPr lang="en-CA" dirty="0"/>
              <a:t> to stream music, photos, and video wirelessly to Apple TV and other </a:t>
            </a:r>
            <a:r>
              <a:rPr lang="en-CA" dirty="0" err="1"/>
              <a:t>AirPlay</a:t>
            </a:r>
            <a:r>
              <a:rPr lang="en-CA" dirty="0"/>
              <a:t>-enabled devices that are on </a:t>
            </a:r>
            <a:r>
              <a:rPr lang="en-CA" b="1" dirty="0"/>
              <a:t>the same Wi-Fi network</a:t>
            </a:r>
            <a:r>
              <a:rPr lang="en-CA" dirty="0"/>
              <a:t> as your iPhone, iPad, or iPod touch.</a:t>
            </a:r>
          </a:p>
          <a:p>
            <a:r>
              <a:rPr lang="en-CA" dirty="0" smtClean="0"/>
              <a:t>Requirements:</a:t>
            </a:r>
            <a:endParaRPr lang="en-CA" dirty="0"/>
          </a:p>
          <a:p>
            <a:pPr lvl="1"/>
            <a:r>
              <a:rPr lang="en-CA" dirty="0"/>
              <a:t>iPhone 4 (or later), iPad, iPad mini, or iPod touch (4th generation or later)</a:t>
            </a:r>
          </a:p>
          <a:p>
            <a:pPr lvl="1"/>
            <a:r>
              <a:rPr lang="en-CA" dirty="0"/>
              <a:t>For videos or photos: Apple TV (2nd or 3rd generation)</a:t>
            </a:r>
          </a:p>
          <a:p>
            <a:pPr lvl="1"/>
            <a:r>
              <a:rPr lang="en-CA" dirty="0"/>
              <a:t>For music: Apple TV (2nd or 3rd generation), AirPort Express, or </a:t>
            </a:r>
            <a:r>
              <a:rPr lang="en-CA" dirty="0" err="1"/>
              <a:t>AirPlay</a:t>
            </a:r>
            <a:r>
              <a:rPr lang="en-CA" dirty="0"/>
              <a:t>-enabled speakers or receivers</a:t>
            </a:r>
          </a:p>
          <a:p>
            <a:r>
              <a:rPr lang="en-CA" dirty="0"/>
              <a:t>You can also use </a:t>
            </a:r>
            <a:r>
              <a:rPr lang="en-CA" dirty="0" err="1"/>
              <a:t>AirPlay</a:t>
            </a:r>
            <a:r>
              <a:rPr lang="en-CA" dirty="0"/>
              <a:t> with iTunes</a:t>
            </a:r>
            <a:r>
              <a:rPr lang="en-CA" dirty="0" smtClean="0"/>
              <a:t>.</a:t>
            </a:r>
          </a:p>
          <a:p>
            <a:r>
              <a:rPr lang="en-CA" sz="2000" dirty="0">
                <a:hlinkClick r:id="rId3"/>
              </a:rPr>
              <a:t>http://support.apple.com/kb/ht4437</a:t>
            </a:r>
            <a:endParaRPr lang="en-CA" sz="2000" dirty="0"/>
          </a:p>
          <a:p>
            <a:endParaRPr lang="en-CA" dirty="0"/>
          </a:p>
        </p:txBody>
      </p:sp>
    </p:spTree>
    <p:extLst>
      <p:ext uri="{BB962C8B-B14F-4D97-AF65-F5344CB8AC3E}">
        <p14:creationId xmlns:p14="http://schemas.microsoft.com/office/powerpoint/2010/main" val="30481188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987481" y="4343400"/>
            <a:ext cx="2394520" cy="1969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447800"/>
            <a:ext cx="8055244" cy="4972050"/>
          </a:xfrm>
        </p:spPr>
        <p:txBody>
          <a:bodyPr>
            <a:normAutofit/>
          </a:bodyPr>
          <a:lstStyle/>
          <a:p>
            <a:r>
              <a:rPr lang="en-CA" dirty="0" smtClean="0"/>
              <a:t>Stream MAC desktop the same as an iOS devices</a:t>
            </a:r>
          </a:p>
          <a:p>
            <a:r>
              <a:rPr lang="en-CA" dirty="0" err="1" smtClean="0"/>
              <a:t>AirPlay</a:t>
            </a:r>
            <a:r>
              <a:rPr lang="en-CA" dirty="0" smtClean="0"/>
              <a:t> </a:t>
            </a:r>
            <a:r>
              <a:rPr lang="en-CA" dirty="0"/>
              <a:t>Mirroring in OS X takes advantage of the hardware capabilities of recent Macs to deliver high frame rates while maintaining optimal system performance. </a:t>
            </a:r>
            <a:endParaRPr lang="en-CA" dirty="0" smtClean="0"/>
          </a:p>
          <a:p>
            <a:r>
              <a:rPr lang="en-CA" dirty="0" smtClean="0"/>
              <a:t>The </a:t>
            </a:r>
            <a:r>
              <a:rPr lang="en-CA" dirty="0"/>
              <a:t>following Mac models support </a:t>
            </a:r>
            <a:r>
              <a:rPr lang="en-CA" dirty="0" err="1"/>
              <a:t>AirPlay</a:t>
            </a:r>
            <a:r>
              <a:rPr lang="en-CA" dirty="0"/>
              <a:t> Mirroring when using </a:t>
            </a:r>
            <a:r>
              <a:rPr lang="en-CA" b="1" dirty="0"/>
              <a:t>OS X Mountain Lion or later</a:t>
            </a:r>
            <a:r>
              <a:rPr lang="en-CA" dirty="0"/>
              <a:t>:</a:t>
            </a:r>
          </a:p>
          <a:p>
            <a:pPr lvl="1"/>
            <a:r>
              <a:rPr lang="en-CA" dirty="0"/>
              <a:t>iMac (Mid 2011 or newer)</a:t>
            </a:r>
          </a:p>
          <a:p>
            <a:pPr lvl="1"/>
            <a:r>
              <a:rPr lang="en-CA" dirty="0"/>
              <a:t>Mac mini (Mid 2011 or newer)</a:t>
            </a:r>
          </a:p>
          <a:p>
            <a:pPr lvl="1"/>
            <a:r>
              <a:rPr lang="en-CA" dirty="0"/>
              <a:t>MacBook Air (Mid 2011 or newer)</a:t>
            </a:r>
          </a:p>
          <a:p>
            <a:pPr lvl="1"/>
            <a:r>
              <a:rPr lang="en-CA" dirty="0"/>
              <a:t>MacBook Pro (Early 2011 or newer)</a:t>
            </a:r>
          </a:p>
          <a:p>
            <a:pPr lvl="1"/>
            <a:r>
              <a:rPr lang="en-CA" dirty="0"/>
              <a:t>Mac Pro (Late 2013 or newer)</a:t>
            </a:r>
          </a:p>
          <a:p>
            <a:r>
              <a:rPr lang="en-CA" sz="2000" dirty="0">
                <a:hlinkClick r:id="rId4"/>
              </a:rPr>
              <a:t>http://support.apple.com/kb/ht5404</a:t>
            </a:r>
            <a:endParaRPr lang="en-CA" sz="2000" dirty="0"/>
          </a:p>
        </p:txBody>
      </p:sp>
      <p:sp>
        <p:nvSpPr>
          <p:cNvPr id="4" name="Title 1"/>
          <p:cNvSpPr>
            <a:spLocks noGrp="1"/>
          </p:cNvSpPr>
          <p:nvPr>
            <p:ph type="title"/>
          </p:nvPr>
        </p:nvSpPr>
        <p:spPr>
          <a:xfrm>
            <a:off x="457200" y="0"/>
            <a:ext cx="8229600" cy="1066800"/>
          </a:xfrm>
        </p:spPr>
        <p:txBody>
          <a:bodyPr/>
          <a:lstStyle/>
          <a:p>
            <a:r>
              <a:rPr lang="en-CA" dirty="0" err="1">
                <a:solidFill>
                  <a:schemeClr val="accent5"/>
                </a:solidFill>
              </a:rPr>
              <a:t>AirPlay</a:t>
            </a:r>
            <a:r>
              <a:rPr lang="en-CA" dirty="0">
                <a:solidFill>
                  <a:schemeClr val="accent5"/>
                </a:solidFill>
              </a:rPr>
              <a:t> Mirroring in OS X</a:t>
            </a:r>
          </a:p>
        </p:txBody>
      </p:sp>
    </p:spTree>
    <p:extLst>
      <p:ext uri="{BB962C8B-B14F-4D97-AF65-F5344CB8AC3E}">
        <p14:creationId xmlns:p14="http://schemas.microsoft.com/office/powerpoint/2010/main" val="11725768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CA" b="1" dirty="0" smtClean="0">
                <a:solidFill>
                  <a:schemeClr val="accent5"/>
                </a:solidFill>
              </a:rPr>
              <a:t>Our “Apple </a:t>
            </a:r>
            <a:r>
              <a:rPr lang="en-CA" b="1" dirty="0">
                <a:solidFill>
                  <a:schemeClr val="accent5"/>
                </a:solidFill>
              </a:rPr>
              <a:t>TV </a:t>
            </a:r>
            <a:r>
              <a:rPr lang="en-CA" b="1" dirty="0" smtClean="0">
                <a:solidFill>
                  <a:schemeClr val="accent5"/>
                </a:solidFill>
              </a:rPr>
              <a:t>kit”</a:t>
            </a:r>
            <a:endParaRPr lang="en-CA" dirty="0">
              <a:solidFill>
                <a:schemeClr val="accent5"/>
              </a:solidFill>
            </a:endParaRPr>
          </a:p>
        </p:txBody>
      </p:sp>
      <p:sp>
        <p:nvSpPr>
          <p:cNvPr id="3" name="Content Placeholder 2"/>
          <p:cNvSpPr>
            <a:spLocks noGrp="1"/>
          </p:cNvSpPr>
          <p:nvPr>
            <p:ph idx="1"/>
          </p:nvPr>
        </p:nvSpPr>
        <p:spPr/>
        <p:txBody>
          <a:bodyPr/>
          <a:lstStyle/>
          <a:p>
            <a:r>
              <a:rPr lang="en-CA" b="1" dirty="0" smtClean="0"/>
              <a:t>Reliable</a:t>
            </a:r>
            <a:r>
              <a:rPr lang="en-CA" dirty="0" smtClean="0"/>
              <a:t>.  Same ‘plug-and-play’ kit has been used at OISE for almost 3 years.</a:t>
            </a:r>
          </a:p>
          <a:p>
            <a:r>
              <a:rPr lang="en-CA" b="1" dirty="0" smtClean="0"/>
              <a:t>Simple </a:t>
            </a:r>
            <a:r>
              <a:rPr lang="en-CA" b="1" dirty="0"/>
              <a:t>to use</a:t>
            </a:r>
            <a:r>
              <a:rPr lang="en-CA" dirty="0"/>
              <a:t> (</a:t>
            </a:r>
            <a:r>
              <a:rPr lang="en-CA" dirty="0" smtClean="0"/>
              <a:t>one time </a:t>
            </a:r>
            <a:r>
              <a:rPr lang="en-CA" dirty="0" err="1" smtClean="0"/>
              <a:t>wifi</a:t>
            </a:r>
            <a:r>
              <a:rPr lang="en-CA" dirty="0" smtClean="0"/>
              <a:t> configuration required).  Instructor connects the same way they would a laptop – plug in power, network , VGA &amp; sound.  </a:t>
            </a:r>
          </a:p>
          <a:p>
            <a:endParaRPr lang="en-CA" dirty="0" smtClean="0"/>
          </a:p>
          <a:p>
            <a:r>
              <a:rPr lang="en-CA" sz="2000" dirty="0" smtClean="0"/>
              <a:t>Apple Canada’s </a:t>
            </a:r>
            <a:r>
              <a:rPr lang="en-CA" sz="2000" dirty="0"/>
              <a:t>education trainer </a:t>
            </a:r>
            <a:r>
              <a:rPr lang="en-CA" sz="2000" dirty="0" smtClean="0"/>
              <a:t>brought a </a:t>
            </a:r>
            <a:r>
              <a:rPr lang="en-CA" sz="2000" dirty="0"/>
              <a:t>similar kit when delivering workshops at OISE</a:t>
            </a:r>
            <a:r>
              <a:rPr lang="en-CA" sz="2000" dirty="0" smtClean="0"/>
              <a:t>.</a:t>
            </a:r>
          </a:p>
          <a:p>
            <a:r>
              <a:rPr lang="en-CA" sz="2000" dirty="0" smtClean="0"/>
              <a:t>Currently using an Airport Extreme router, but kit has been used with a 3G wireless hotspot at remote site.</a:t>
            </a:r>
          </a:p>
          <a:p>
            <a:r>
              <a:rPr lang="en-CA" sz="2000" dirty="0" smtClean="0"/>
              <a:t>Built $200 kits for other departments at OISE (</a:t>
            </a:r>
            <a:r>
              <a:rPr lang="en-CA" sz="2000" dirty="0" err="1" smtClean="0"/>
              <a:t>AppleTV</a:t>
            </a:r>
            <a:r>
              <a:rPr lang="en-CA" sz="2000" dirty="0" smtClean="0"/>
              <a:t>, Airport Express, cheaper VGA adapter)</a:t>
            </a:r>
            <a:endParaRPr lang="en-CA" sz="2000" dirty="0"/>
          </a:p>
          <a:p>
            <a:endParaRPr lang="en-CA" dirty="0"/>
          </a:p>
        </p:txBody>
      </p:sp>
    </p:spTree>
    <p:extLst>
      <p:ext uri="{BB962C8B-B14F-4D97-AF65-F5344CB8AC3E}">
        <p14:creationId xmlns:p14="http://schemas.microsoft.com/office/powerpoint/2010/main" val="38629112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647" y="0"/>
            <a:ext cx="8996706" cy="6858000"/>
          </a:xfrm>
          <a:prstGeom prst="rect">
            <a:avLst/>
          </a:prstGeom>
        </p:spPr>
      </p:pic>
    </p:spTree>
    <p:extLst>
      <p:ext uri="{BB962C8B-B14F-4D97-AF65-F5344CB8AC3E}">
        <p14:creationId xmlns:p14="http://schemas.microsoft.com/office/powerpoint/2010/main" val="42107276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CA" b="1" dirty="0" smtClean="0">
                <a:solidFill>
                  <a:schemeClr val="accent5"/>
                </a:solidFill>
              </a:rPr>
              <a:t>Air Server</a:t>
            </a:r>
            <a:endParaRPr lang="en-CA" dirty="0">
              <a:solidFill>
                <a:schemeClr val="accent5"/>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en-CA" dirty="0" smtClean="0"/>
              <a:t>Your laptop does what the Apple TV does</a:t>
            </a:r>
          </a:p>
          <a:p>
            <a:pPr lvl="1"/>
            <a:r>
              <a:rPr lang="en-CA" dirty="0" smtClean="0"/>
              <a:t>Laptop is an </a:t>
            </a:r>
            <a:r>
              <a:rPr lang="en-CA" dirty="0" err="1" smtClean="0"/>
              <a:t>AirPlay</a:t>
            </a:r>
            <a:r>
              <a:rPr lang="en-CA" dirty="0" smtClean="0"/>
              <a:t> </a:t>
            </a:r>
            <a:r>
              <a:rPr lang="en-CA" u="sng" dirty="0" err="1" smtClean="0"/>
              <a:t>Reciever</a:t>
            </a:r>
            <a:endParaRPr lang="en-CA" u="sng" dirty="0"/>
          </a:p>
          <a:p>
            <a:r>
              <a:rPr lang="en-CA" dirty="0" smtClean="0"/>
              <a:t>MAC or PC laptop</a:t>
            </a:r>
          </a:p>
          <a:p>
            <a:r>
              <a:rPr lang="en-CA" dirty="0" smtClean="0"/>
              <a:t>Has “ad-hoc” network support (for both PC and MAC), works so long as you don’t need internet</a:t>
            </a:r>
          </a:p>
          <a:p>
            <a:pPr lvl="1"/>
            <a:r>
              <a:rPr lang="en-CA" b="1" dirty="0" err="1"/>
              <a:t>i</a:t>
            </a:r>
            <a:r>
              <a:rPr lang="en-CA" b="1" dirty="0" err="1" smtClean="0"/>
              <a:t>e</a:t>
            </a:r>
            <a:r>
              <a:rPr lang="en-CA" b="1" dirty="0" smtClean="0"/>
              <a:t> – not a solution for Teaching Station Jr LAN connection</a:t>
            </a:r>
          </a:p>
          <a:p>
            <a:r>
              <a:rPr lang="en-CA" dirty="0" smtClean="0"/>
              <a:t>Can record / screen capture</a:t>
            </a:r>
          </a:p>
          <a:p>
            <a:r>
              <a:rPr lang="en-CA" dirty="0" smtClean="0"/>
              <a:t>Shows multiple devices at once</a:t>
            </a:r>
          </a:p>
          <a:p>
            <a:r>
              <a:rPr lang="en-CA" dirty="0" smtClean="0"/>
              <a:t>Hardware requirements:</a:t>
            </a:r>
            <a:endParaRPr lang="en-CA" dirty="0"/>
          </a:p>
          <a:p>
            <a:pPr lvl="1"/>
            <a:r>
              <a:rPr lang="en-CA" dirty="0"/>
              <a:t>iPad 2 or newer</a:t>
            </a:r>
          </a:p>
          <a:p>
            <a:pPr lvl="1"/>
            <a:r>
              <a:rPr lang="en-CA" dirty="0"/>
              <a:t>iPad mini</a:t>
            </a:r>
          </a:p>
          <a:p>
            <a:pPr lvl="1"/>
            <a:r>
              <a:rPr lang="en-CA" dirty="0"/>
              <a:t>iPhone 4S or newer</a:t>
            </a:r>
          </a:p>
          <a:p>
            <a:pPr lvl="1"/>
            <a:r>
              <a:rPr lang="en-CA" dirty="0"/>
              <a:t>iPod Touch 5+</a:t>
            </a:r>
          </a:p>
          <a:p>
            <a:endParaRPr lang="en-CA" dirty="0"/>
          </a:p>
        </p:txBody>
      </p:sp>
    </p:spTree>
    <p:extLst>
      <p:ext uri="{BB962C8B-B14F-4D97-AF65-F5344CB8AC3E}">
        <p14:creationId xmlns:p14="http://schemas.microsoft.com/office/powerpoint/2010/main" val="20962176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647" y="0"/>
            <a:ext cx="8996706" cy="6858000"/>
          </a:xfrm>
          <a:prstGeom prst="rect">
            <a:avLst/>
          </a:prstGeom>
        </p:spPr>
      </p:pic>
    </p:spTree>
    <p:extLst>
      <p:ext uri="{BB962C8B-B14F-4D97-AF65-F5344CB8AC3E}">
        <p14:creationId xmlns:p14="http://schemas.microsoft.com/office/powerpoint/2010/main" val="36904864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CA" b="1" dirty="0" smtClean="0">
                <a:solidFill>
                  <a:schemeClr val="accent5"/>
                </a:solidFill>
              </a:rPr>
              <a:t>Reflector</a:t>
            </a:r>
            <a:endParaRPr lang="en-CA" dirty="0">
              <a:solidFill>
                <a:schemeClr val="accent5"/>
              </a:solidFill>
            </a:endParaRPr>
          </a:p>
        </p:txBody>
      </p:sp>
      <p:sp>
        <p:nvSpPr>
          <p:cNvPr id="3" name="Content Placeholder 2"/>
          <p:cNvSpPr>
            <a:spLocks noGrp="1"/>
          </p:cNvSpPr>
          <p:nvPr>
            <p:ph idx="1"/>
          </p:nvPr>
        </p:nvSpPr>
        <p:spPr/>
        <p:txBody>
          <a:bodyPr>
            <a:normAutofit fontScale="92500" lnSpcReduction="10000"/>
          </a:bodyPr>
          <a:lstStyle/>
          <a:p>
            <a:r>
              <a:rPr lang="en-CA" dirty="0"/>
              <a:t>Uses a laptop as a </a:t>
            </a:r>
            <a:r>
              <a:rPr lang="en-CA" b="1" dirty="0" err="1"/>
              <a:t>AirPlay</a:t>
            </a:r>
            <a:r>
              <a:rPr lang="en-CA" b="1" dirty="0"/>
              <a:t> </a:t>
            </a:r>
            <a:r>
              <a:rPr lang="en-CA" b="1" dirty="0" err="1" smtClean="0"/>
              <a:t>Reciever</a:t>
            </a:r>
            <a:endParaRPr lang="en-CA" b="1" dirty="0" smtClean="0"/>
          </a:p>
          <a:p>
            <a:pPr lvl="1"/>
            <a:r>
              <a:rPr lang="en-CA" dirty="0" smtClean="0"/>
              <a:t>Same as </a:t>
            </a:r>
            <a:r>
              <a:rPr lang="en-CA" dirty="0" err="1" smtClean="0"/>
              <a:t>AirServer</a:t>
            </a:r>
            <a:endParaRPr lang="en-CA" dirty="0"/>
          </a:p>
          <a:p>
            <a:r>
              <a:rPr lang="en-CA" dirty="0" smtClean="0"/>
              <a:t>MAC </a:t>
            </a:r>
            <a:r>
              <a:rPr lang="en-CA" dirty="0"/>
              <a:t>or PC laptop</a:t>
            </a:r>
          </a:p>
          <a:p>
            <a:r>
              <a:rPr lang="en-CA" dirty="0" smtClean="0"/>
              <a:t>Shows </a:t>
            </a:r>
            <a:r>
              <a:rPr lang="en-CA" dirty="0"/>
              <a:t>multiple devices at </a:t>
            </a:r>
            <a:r>
              <a:rPr lang="en-CA" dirty="0" smtClean="0"/>
              <a:t>once</a:t>
            </a:r>
          </a:p>
          <a:p>
            <a:pPr lvl="1"/>
            <a:r>
              <a:rPr lang="en-CA" dirty="0" smtClean="0"/>
              <a:t>Has more multiple display options than </a:t>
            </a:r>
            <a:r>
              <a:rPr lang="en-CA" dirty="0" err="1" smtClean="0"/>
              <a:t>AirServer</a:t>
            </a:r>
            <a:endParaRPr lang="en-CA" dirty="0"/>
          </a:p>
          <a:p>
            <a:r>
              <a:rPr lang="en-CA" dirty="0" smtClean="0"/>
              <a:t>Same hardware requirements as </a:t>
            </a:r>
            <a:r>
              <a:rPr lang="en-CA" dirty="0" err="1" smtClean="0"/>
              <a:t>AirServer</a:t>
            </a:r>
            <a:r>
              <a:rPr lang="en-CA" dirty="0" smtClean="0"/>
              <a:t>:</a:t>
            </a:r>
            <a:endParaRPr lang="en-CA" dirty="0"/>
          </a:p>
          <a:p>
            <a:pPr lvl="1"/>
            <a:r>
              <a:rPr lang="en-CA" dirty="0"/>
              <a:t>iPad 2 or newer</a:t>
            </a:r>
          </a:p>
          <a:p>
            <a:pPr lvl="1"/>
            <a:r>
              <a:rPr lang="en-CA" dirty="0"/>
              <a:t>iPad mini</a:t>
            </a:r>
          </a:p>
          <a:p>
            <a:pPr lvl="1"/>
            <a:r>
              <a:rPr lang="en-CA" dirty="0"/>
              <a:t>iPhone 4S or newer</a:t>
            </a:r>
          </a:p>
          <a:p>
            <a:pPr lvl="1"/>
            <a:r>
              <a:rPr lang="en-CA" dirty="0"/>
              <a:t>iPod Touch 5</a:t>
            </a:r>
            <a:r>
              <a:rPr lang="en-CA" dirty="0" smtClean="0"/>
              <a:t>+</a:t>
            </a:r>
          </a:p>
          <a:p>
            <a:r>
              <a:rPr lang="en-CA" dirty="0" smtClean="0"/>
              <a:t>Company also sells “Air Parrot” which does the reverse, makes your laptop an </a:t>
            </a:r>
            <a:r>
              <a:rPr lang="en-CA" b="1" dirty="0" err="1" smtClean="0"/>
              <a:t>AirPlay</a:t>
            </a:r>
            <a:r>
              <a:rPr lang="en-CA" b="1" dirty="0" smtClean="0"/>
              <a:t> transmitter</a:t>
            </a:r>
            <a:r>
              <a:rPr lang="en-CA" dirty="0" smtClean="0"/>
              <a:t> - send your desktop to an </a:t>
            </a:r>
            <a:r>
              <a:rPr lang="en-CA" dirty="0" err="1" smtClean="0"/>
              <a:t>AirPlay</a:t>
            </a:r>
            <a:r>
              <a:rPr lang="en-CA" dirty="0" smtClean="0"/>
              <a:t> </a:t>
            </a:r>
            <a:r>
              <a:rPr lang="en-CA" dirty="0" err="1" smtClean="0"/>
              <a:t>reciever</a:t>
            </a:r>
            <a:r>
              <a:rPr lang="en-CA" dirty="0" smtClean="0"/>
              <a:t> (</a:t>
            </a:r>
            <a:r>
              <a:rPr lang="en-CA" dirty="0" err="1" smtClean="0"/>
              <a:t>AppleTV</a:t>
            </a:r>
            <a:r>
              <a:rPr lang="en-CA" dirty="0" smtClean="0"/>
              <a:t>)</a:t>
            </a:r>
          </a:p>
          <a:p>
            <a:pPr lvl="1"/>
            <a:r>
              <a:rPr lang="en-CA" dirty="0" smtClean="0"/>
              <a:t>Newer </a:t>
            </a:r>
            <a:r>
              <a:rPr lang="en-CA" dirty="0" err="1" smtClean="0"/>
              <a:t>MacBooks</a:t>
            </a:r>
            <a:r>
              <a:rPr lang="en-CA" dirty="0" smtClean="0"/>
              <a:t> have this feature built-in</a:t>
            </a:r>
            <a:endParaRPr lang="en-CA" dirty="0"/>
          </a:p>
          <a:p>
            <a:endParaRPr lang="en-CA" dirty="0"/>
          </a:p>
        </p:txBody>
      </p:sp>
    </p:spTree>
    <p:extLst>
      <p:ext uri="{BB962C8B-B14F-4D97-AF65-F5344CB8AC3E}">
        <p14:creationId xmlns:p14="http://schemas.microsoft.com/office/powerpoint/2010/main" val="20962176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1682</TotalTime>
  <Words>1407</Words>
  <Application>Microsoft Macintosh PowerPoint</Application>
  <PresentationFormat>On-screen Show (4:3)</PresentationFormat>
  <Paragraphs>182</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Executive</vt:lpstr>
      <vt:lpstr>Wireless display of Apple / iOS devices</vt:lpstr>
      <vt:lpstr>iPad / MacBook wireless display demo</vt:lpstr>
      <vt:lpstr>iOS - AirPlay</vt:lpstr>
      <vt:lpstr>AirPlay Mirroring in OS X</vt:lpstr>
      <vt:lpstr>Our “Apple TV kit”</vt:lpstr>
      <vt:lpstr>PowerPoint Presentation</vt:lpstr>
      <vt:lpstr>Air Server</vt:lpstr>
      <vt:lpstr>PowerPoint Presentation</vt:lpstr>
      <vt:lpstr>Reflector</vt:lpstr>
      <vt:lpstr>PowerPoint Presentation</vt:lpstr>
      <vt:lpstr>XBMC</vt:lpstr>
      <vt:lpstr>PowerPoint Presentation</vt:lpstr>
      <vt:lpstr>Bluetooth (no router)</vt:lpstr>
      <vt:lpstr>PowerPoint Presentation</vt:lpstr>
      <vt:lpstr>Bluetooth / UofT Wi-Fi</vt:lpstr>
      <vt:lpstr>PowerPoint Presentation</vt:lpstr>
      <vt:lpstr>Questions / stress test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display of Apple / iOS devices</dc:title>
  <dc:creator>huntdere</dc:creator>
  <cp:lastModifiedBy>Derek Hunt</cp:lastModifiedBy>
  <cp:revision>75</cp:revision>
  <cp:lastPrinted>2014-05-09T13:44:11Z</cp:lastPrinted>
  <dcterms:created xsi:type="dcterms:W3CDTF">2006-08-16T00:00:00Z</dcterms:created>
  <dcterms:modified xsi:type="dcterms:W3CDTF">2014-05-12T20:48:40Z</dcterms:modified>
</cp:coreProperties>
</file>