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9"/>
  </p:notesMasterIdLst>
  <p:sldIdLst>
    <p:sldId id="326" r:id="rId2"/>
    <p:sldId id="327" r:id="rId3"/>
    <p:sldId id="291" r:id="rId4"/>
    <p:sldId id="312" r:id="rId5"/>
    <p:sldId id="292" r:id="rId6"/>
    <p:sldId id="311" r:id="rId7"/>
    <p:sldId id="314" r:id="rId8"/>
    <p:sldId id="313" r:id="rId9"/>
    <p:sldId id="290" r:id="rId10"/>
    <p:sldId id="315" r:id="rId11"/>
    <p:sldId id="316" r:id="rId12"/>
    <p:sldId id="298" r:id="rId13"/>
    <p:sldId id="317" r:id="rId14"/>
    <p:sldId id="306" r:id="rId15"/>
    <p:sldId id="318" r:id="rId16"/>
    <p:sldId id="307" r:id="rId17"/>
    <p:sldId id="319" r:id="rId18"/>
    <p:sldId id="321" r:id="rId19"/>
    <p:sldId id="320" r:id="rId20"/>
    <p:sldId id="308" r:id="rId21"/>
    <p:sldId id="322" r:id="rId22"/>
    <p:sldId id="323" r:id="rId23"/>
    <p:sldId id="309" r:id="rId24"/>
    <p:sldId id="324" r:id="rId25"/>
    <p:sldId id="299" r:id="rId26"/>
    <p:sldId id="300" r:id="rId27"/>
    <p:sldId id="32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01E71-6E0F-774C-AD94-C805075D1133}" type="datetimeFigureOut">
              <a:rPr lang="en-US" smtClean="0"/>
              <a:t>14-06-10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ED9B9-8A6D-334E-90D7-47F0651E3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0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D9B9-8A6D-334E-90D7-47F0651E3C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ED9B9-8A6D-334E-90D7-47F0651E3C1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5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107793" y="228600"/>
            <a:ext cx="4904827" cy="1784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20D6F9-51E5-694E-AE72-BBFB3B7C1C0A}" type="datetimeFigureOut">
              <a:rPr lang="en-US" smtClean="0"/>
              <a:t>14-06-10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A42D011-EBD9-984F-9A4A-0DE09F46EE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uali.org/read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842" y="2531522"/>
            <a:ext cx="8528729" cy="228067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entury Gothic"/>
                <a:cs typeface="Century Gothic"/>
              </a:rPr>
              <a:t>Be Prepared:</a:t>
            </a:r>
            <a:br>
              <a:rPr lang="en-US" sz="4800" dirty="0" smtClean="0">
                <a:latin typeface="Century Gothic"/>
                <a:cs typeface="Century Gothic"/>
              </a:rPr>
            </a:br>
            <a:r>
              <a:rPr lang="en-US" sz="4800" dirty="0" smtClean="0">
                <a:latin typeface="Century Gothic"/>
                <a:cs typeface="Century Gothic"/>
              </a:rPr>
              <a:t>IT as Scouts and Guides in</a:t>
            </a:r>
            <a:br>
              <a:rPr lang="en-US" sz="4800" dirty="0" smtClean="0">
                <a:latin typeface="Century Gothic"/>
                <a:cs typeface="Century Gothic"/>
              </a:rPr>
            </a:br>
            <a:r>
              <a:rPr lang="en-US" sz="4800" dirty="0" smtClean="0">
                <a:latin typeface="Century Gothic"/>
                <a:cs typeface="Century Gothic"/>
              </a:rPr>
              <a:t>Business Continuity Planning</a:t>
            </a:r>
            <a:endParaRPr lang="en-US" sz="4800" dirty="0">
              <a:latin typeface="Toronto Subway"/>
              <a:cs typeface="Toronto Subw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360" y="5421932"/>
            <a:ext cx="7479072" cy="10757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entury Gothic"/>
                <a:cs typeface="Century Gothic"/>
              </a:rPr>
              <a:t>Robert Cook, Chief Information Officer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CANHEIT - PEI, June 2, 2014</a:t>
            </a:r>
            <a:endParaRPr lang="en-US" sz="2000" b="1" dirty="0">
              <a:latin typeface="Century Gothic"/>
              <a:cs typeface="Century Gothic"/>
            </a:endParaRPr>
          </a:p>
          <a:p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330" y="679482"/>
            <a:ext cx="4734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cs typeface="Toronto Subway"/>
              </a:rPr>
              <a:t>Information Technology Services</a:t>
            </a:r>
            <a:endParaRPr lang="en-US" sz="3200" dirty="0">
              <a:solidFill>
                <a:srgbClr val="FFFFFF"/>
              </a:solidFill>
              <a:cs typeface="Toronto Subway"/>
            </a:endParaRPr>
          </a:p>
        </p:txBody>
      </p:sp>
      <p:pic>
        <p:nvPicPr>
          <p:cNvPr id="8" name="Picture 7" descr="SigUofTLeftJust655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5" y="304023"/>
            <a:ext cx="3258421" cy="11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>
                <a:solidFill>
                  <a:srgbClr val="000090"/>
                </a:solidFill>
              </a:rPr>
              <a:t>evelopment of institutionally coordinated BCP at U of T</a:t>
            </a:r>
            <a:r>
              <a:rPr lang="en-US" dirty="0">
                <a:solidFill>
                  <a:srgbClr val="000090"/>
                </a:solidFill>
              </a:rPr>
              <a:t/>
            </a:r>
            <a:br>
              <a:rPr lang="en-US" dirty="0">
                <a:solidFill>
                  <a:srgbClr val="000090"/>
                </a:solidFill>
              </a:rPr>
            </a:b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Pre 2008 – mostly ad hoc, best developed in physical plant and finance</a:t>
            </a:r>
          </a:p>
          <a:p>
            <a:r>
              <a:rPr lang="en-US" sz="2800" dirty="0" smtClean="0"/>
              <a:t>2009 - H1N1 pandemic threat and potential </a:t>
            </a:r>
            <a:r>
              <a:rPr lang="en-US" sz="2800" dirty="0" err="1" smtClean="0"/>
              <a:t>labour</a:t>
            </a:r>
            <a:r>
              <a:rPr lang="en-US" sz="2800" dirty="0" smtClean="0"/>
              <a:t> disruption motivates intensification across most lines of business</a:t>
            </a:r>
            <a:endParaRPr lang="en-US" sz="2800" dirty="0"/>
          </a:p>
          <a:p>
            <a:r>
              <a:rPr lang="en-US" sz="2800" dirty="0" smtClean="0"/>
              <a:t>2010-2013 – “uneven” maintenance</a:t>
            </a:r>
          </a:p>
          <a:p>
            <a:r>
              <a:rPr lang="en-US" sz="2800" dirty="0" smtClean="0"/>
              <a:t>2014 - two stage renewal initiative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50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>
                <a:solidFill>
                  <a:srgbClr val="000090"/>
                </a:solidFill>
              </a:rPr>
              <a:t>evelopment of institutionally coordinated BCP at U of T</a:t>
            </a:r>
            <a:r>
              <a:rPr lang="en-US" dirty="0">
                <a:solidFill>
                  <a:srgbClr val="000090"/>
                </a:solidFill>
              </a:rPr>
              <a:t/>
            </a:r>
            <a:br>
              <a:rPr lang="en-US" dirty="0">
                <a:solidFill>
                  <a:srgbClr val="000090"/>
                </a:solidFill>
              </a:rPr>
            </a:b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Tools</a:t>
            </a:r>
          </a:p>
          <a:p>
            <a:r>
              <a:rPr lang="en-US" sz="2800" dirty="0" smtClean="0"/>
              <a:t>2008 - Berkeley Continuity Planning Tool</a:t>
            </a:r>
          </a:p>
          <a:p>
            <a:r>
              <a:rPr lang="en-US" sz="2800" dirty="0" smtClean="0"/>
              <a:t>2010 – UTOR Continuity Planning</a:t>
            </a:r>
          </a:p>
          <a:p>
            <a:pPr lvl="1"/>
            <a:r>
              <a:rPr lang="en-US" sz="2600" dirty="0" smtClean="0"/>
              <a:t>Canadian instance of </a:t>
            </a:r>
            <a:r>
              <a:rPr lang="en-US" sz="2600" dirty="0" err="1" smtClean="0"/>
              <a:t>Kuali</a:t>
            </a:r>
            <a:r>
              <a:rPr lang="en-US" sz="2600" dirty="0" smtClean="0"/>
              <a:t> Ready </a:t>
            </a:r>
            <a:r>
              <a:rPr lang="en-US" sz="2600" dirty="0" err="1" smtClean="0"/>
              <a:t>SaaS</a:t>
            </a:r>
            <a:r>
              <a:rPr lang="en-US" sz="2600" dirty="0" smtClean="0"/>
              <a:t> (hosted by  U of T &amp; UBC)</a:t>
            </a:r>
            <a:endParaRPr lang="en-US" sz="2600" dirty="0"/>
          </a:p>
          <a:p>
            <a:pPr lvl="1"/>
            <a:r>
              <a:rPr lang="en-US" sz="2600" dirty="0" smtClean="0"/>
              <a:t>U of T becomes a paying KR client</a:t>
            </a:r>
          </a:p>
        </p:txBody>
      </p:sp>
    </p:spTree>
    <p:extLst>
      <p:ext uri="{BB962C8B-B14F-4D97-AF65-F5344CB8AC3E}">
        <p14:creationId xmlns:p14="http://schemas.microsoft.com/office/powerpoint/2010/main" val="168850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UTOR Ready Features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>step by step process </a:t>
            </a:r>
            <a:r>
              <a:rPr lang="en-US" sz="3200" dirty="0" smtClean="0"/>
              <a:t>(</a:t>
            </a:r>
            <a:r>
              <a:rPr lang="en-US" sz="3200" dirty="0" err="1" smtClean="0"/>
              <a:t>QuickTax</a:t>
            </a:r>
            <a:r>
              <a:rPr lang="en-US" sz="3200" dirty="0" smtClean="0"/>
              <a:t>-like)</a:t>
            </a:r>
            <a:endParaRPr lang="en-US" sz="3200" dirty="0"/>
          </a:p>
          <a:p>
            <a:pPr lvl="0"/>
            <a:r>
              <a:rPr lang="en-US" sz="3200" dirty="0"/>
              <a:t>local </a:t>
            </a:r>
            <a:r>
              <a:rPr lang="en-US" sz="3200" dirty="0" smtClean="0"/>
              <a:t>administration</a:t>
            </a:r>
          </a:p>
          <a:p>
            <a:pPr lvl="0"/>
            <a:r>
              <a:rPr lang="en-US" sz="3200" dirty="0" smtClean="0"/>
              <a:t>App specific or Shibboleth authentication (</a:t>
            </a:r>
            <a:r>
              <a:rPr lang="en-US" sz="3200" dirty="0" err="1" smtClean="0"/>
              <a:t>Kuali</a:t>
            </a:r>
            <a:r>
              <a:rPr lang="en-US" sz="3200" dirty="0" smtClean="0"/>
              <a:t> is a CAF member)</a:t>
            </a:r>
            <a:endParaRPr lang="en-US" sz="3200" dirty="0"/>
          </a:p>
          <a:p>
            <a:pPr lvl="0"/>
            <a:r>
              <a:rPr lang="en-US" sz="3200" dirty="0" smtClean="0"/>
              <a:t>hardcopies </a:t>
            </a:r>
            <a:r>
              <a:rPr lang="en-US" sz="3200" dirty="0"/>
              <a:t>and redundant cloud </a:t>
            </a:r>
            <a:r>
              <a:rPr lang="en-US" sz="3200" dirty="0" smtClean="0"/>
              <a:t>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519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UTOR Ready Features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Prompts reflection to identify functions and rate their </a:t>
            </a:r>
            <a:r>
              <a:rPr lang="en-US" sz="3200" dirty="0" smtClean="0"/>
              <a:t>criticality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864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C:\Documents and Settings\Ryan L. Means\Desktop\FireShot capture #009 - 'KualiReady Pilot' - kualiready-demo_berkeley_edu_UCB_critical_functions_cf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UTOR Ready Features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Prompts reflection to identify functions and rate their criticality</a:t>
            </a:r>
          </a:p>
          <a:p>
            <a:pPr lvl="1"/>
            <a:r>
              <a:rPr lang="en-US" sz="3200" dirty="0"/>
              <a:t>Causes collection &amp; documentation of key </a:t>
            </a:r>
            <a:r>
              <a:rPr lang="en-US" sz="3200" dirty="0" smtClean="0"/>
              <a:t>information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62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 descr="C:\Documents and Settings\Ryan L. Means\Desktop\FireShot capture #010 - 'KualiReady Pilot' - kualiready-demo_berkeley_edu_UCB_keyresources_cf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UTOR Ready Features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Prompts reflection to identify functions and rate their criticality</a:t>
            </a:r>
          </a:p>
          <a:p>
            <a:pPr lvl="1"/>
            <a:r>
              <a:rPr lang="en-US" sz="3200" dirty="0"/>
              <a:t>Causes collection &amp; documentation of key information</a:t>
            </a:r>
          </a:p>
          <a:p>
            <a:pPr lvl="1"/>
            <a:r>
              <a:rPr lang="en-US" sz="3200" dirty="0"/>
              <a:t>Prompts development of coping </a:t>
            </a:r>
            <a:r>
              <a:rPr lang="en-US" sz="3200" dirty="0" smtClean="0"/>
              <a:t>responses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799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pe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7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UTOR Ready Features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Prompts reflection to identify functions and rate their criticality</a:t>
            </a:r>
          </a:p>
          <a:p>
            <a:pPr lvl="1"/>
            <a:r>
              <a:rPr lang="en-US" sz="3200" dirty="0"/>
              <a:t>Causes collection &amp; documentation of key information</a:t>
            </a:r>
          </a:p>
          <a:p>
            <a:pPr lvl="1"/>
            <a:r>
              <a:rPr lang="en-US" sz="3200" dirty="0"/>
              <a:t>Prompts development of coping responses</a:t>
            </a:r>
          </a:p>
          <a:p>
            <a:pPr lvl="1"/>
            <a:r>
              <a:rPr lang="en-US" sz="3200" dirty="0"/>
              <a:t>Stimulates identification of actions to take now </a:t>
            </a:r>
            <a:r>
              <a:rPr lang="en-US" sz="3200" dirty="0" smtClean="0"/>
              <a:t>to be prepared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1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What is business continuity planning?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Why IT?</a:t>
            </a:r>
          </a:p>
          <a:p>
            <a:r>
              <a:rPr lang="en-US" sz="3200" dirty="0" smtClean="0"/>
              <a:t> Continuity planning at U of T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Kuali</a:t>
            </a:r>
            <a:r>
              <a:rPr lang="en-US" sz="3200" dirty="0" smtClean="0"/>
              <a:t> Ready </a:t>
            </a:r>
            <a:r>
              <a:rPr lang="en-US" sz="3200" dirty="0" err="1" smtClean="0"/>
              <a:t>SaaS</a:t>
            </a:r>
            <a:endParaRPr lang="en-US" sz="3200" dirty="0" smtClean="0"/>
          </a:p>
          <a:p>
            <a:r>
              <a:rPr lang="en-US" sz="3200" dirty="0" smtClean="0"/>
              <a:t> Brief Demo</a:t>
            </a:r>
          </a:p>
          <a:p>
            <a:r>
              <a:rPr lang="en-US" sz="3200" dirty="0" smtClean="0"/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109289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 descr="C:\Documents and Settings\Ryan L. Means\Desktop\FireShot capture #011 - 'KualiReady Pilot' - kualiready-demo_berkeley_edu_UCB_actionitem_sum_cf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UTOR Ready Features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Prompts reflection to identify functions and rate their criticality</a:t>
            </a:r>
          </a:p>
          <a:p>
            <a:pPr lvl="1"/>
            <a:r>
              <a:rPr lang="en-US" sz="3200" dirty="0"/>
              <a:t>Causes collection &amp; documentation of key information</a:t>
            </a:r>
          </a:p>
          <a:p>
            <a:pPr lvl="1"/>
            <a:r>
              <a:rPr lang="en-US" sz="3200" dirty="0"/>
              <a:t>Prompts development of coping responses</a:t>
            </a:r>
          </a:p>
          <a:p>
            <a:pPr lvl="1"/>
            <a:r>
              <a:rPr lang="en-US" sz="3200" dirty="0"/>
              <a:t>Stimulates identification of actions to take now </a:t>
            </a:r>
            <a:r>
              <a:rPr lang="en-US" sz="3200" dirty="0" smtClean="0"/>
              <a:t>to be prepared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628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Insights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>Lean, useable content</a:t>
            </a:r>
          </a:p>
          <a:p>
            <a:r>
              <a:rPr lang="en-US" sz="3200" dirty="0"/>
              <a:t>Directed toward action </a:t>
            </a:r>
            <a:r>
              <a:rPr lang="en-US" sz="3200" dirty="0" err="1"/>
              <a:t>vs</a:t>
            </a:r>
            <a:r>
              <a:rPr lang="en-US" sz="3200" dirty="0"/>
              <a:t> artifacts</a:t>
            </a:r>
          </a:p>
          <a:p>
            <a:pPr lvl="0"/>
            <a:r>
              <a:rPr lang="en-US" sz="3200" dirty="0" smtClean="0"/>
              <a:t>Report formats and consolidation</a:t>
            </a:r>
            <a:endParaRPr lang="en-US" sz="3200" dirty="0"/>
          </a:p>
          <a:p>
            <a:pPr lvl="0"/>
            <a:r>
              <a:rPr lang="en-US" sz="3200" dirty="0" smtClean="0"/>
              <a:t>Good </a:t>
            </a:r>
            <a:r>
              <a:rPr lang="en-US" sz="3200" dirty="0"/>
              <a:t>administrative control, customizable (</a:t>
            </a:r>
            <a:r>
              <a:rPr lang="en-US" sz="3200" dirty="0" err="1"/>
              <a:t>picklists</a:t>
            </a:r>
            <a:r>
              <a:rPr lang="en-US" sz="3200" dirty="0"/>
              <a:t>, messaging, common priorities)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799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C:\Documents and Settings\Ryan L. Means\Desktop\FireShot capture #008 - 'KualiReady Pilot' - kualiready-demo_berkeley_edu_admin_adminMain_cf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Insights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Supports continuous evolution and refinement</a:t>
            </a:r>
          </a:p>
          <a:p>
            <a:pPr lvl="0"/>
            <a:r>
              <a:rPr lang="en-US" sz="3200" dirty="0" smtClean="0"/>
              <a:t>Easy </a:t>
            </a:r>
            <a:r>
              <a:rPr lang="en-US" sz="3200" dirty="0"/>
              <a:t>interface, good templates … but it’s still alien activity to most users</a:t>
            </a:r>
          </a:p>
          <a:p>
            <a:pPr lvl="0"/>
            <a:r>
              <a:rPr lang="en-US" sz="3200" dirty="0"/>
              <a:t>Needs local ownership/encouragement/compliance</a:t>
            </a:r>
          </a:p>
        </p:txBody>
      </p:sp>
    </p:spTree>
    <p:extLst>
      <p:ext uri="{BB962C8B-B14F-4D97-AF65-F5344CB8AC3E}">
        <p14:creationId xmlns:p14="http://schemas.microsoft.com/office/powerpoint/2010/main" val="248620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u="sng" dirty="0" smtClean="0">
                <a:hlinkClick r:id="rId2"/>
              </a:rPr>
              <a:t>http://www.kuali.org/ready</a:t>
            </a:r>
            <a:endParaRPr lang="en-US" sz="3200" u="sng" dirty="0" smtClean="0"/>
          </a:p>
          <a:p>
            <a:pPr marL="0" indent="0" algn="ctr">
              <a:buNone/>
            </a:pPr>
            <a:endParaRPr lang="en-US" sz="3200" u="sng" dirty="0" smtClean="0"/>
          </a:p>
          <a:p>
            <a:pPr lvl="0"/>
            <a:r>
              <a:rPr lang="en-US" sz="3200" dirty="0" smtClean="0"/>
              <a:t>Product description</a:t>
            </a:r>
          </a:p>
          <a:p>
            <a:pPr lvl="0"/>
            <a:r>
              <a:rPr lang="en-US" sz="3200" dirty="0" smtClean="0"/>
              <a:t>Test </a:t>
            </a:r>
            <a:r>
              <a:rPr lang="en-US" sz="3200" dirty="0"/>
              <a:t>Drive </a:t>
            </a:r>
          </a:p>
          <a:p>
            <a:pPr lvl="0"/>
            <a:r>
              <a:rPr lang="en-US" sz="3200" dirty="0"/>
              <a:t>Subscription </a:t>
            </a:r>
            <a:r>
              <a:rPr lang="en-US" sz="3200" dirty="0" smtClean="0"/>
              <a:t>information</a:t>
            </a:r>
          </a:p>
          <a:p>
            <a:pPr marL="0" lv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800" dirty="0" err="1" smtClean="0"/>
              <a:t>cio@utoronto.ca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6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Demo and Discussion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2234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842" y="2531522"/>
            <a:ext cx="8528729" cy="228067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Century Gothic"/>
                <a:cs typeface="Century Gothic"/>
              </a:rPr>
              <a:t>Be Prepared:</a:t>
            </a:r>
            <a:br>
              <a:rPr lang="en-US" sz="4800" dirty="0" smtClean="0">
                <a:latin typeface="Century Gothic"/>
                <a:cs typeface="Century Gothic"/>
              </a:rPr>
            </a:br>
            <a:r>
              <a:rPr lang="en-US" sz="4800" dirty="0" smtClean="0">
                <a:latin typeface="Century Gothic"/>
                <a:cs typeface="Century Gothic"/>
              </a:rPr>
              <a:t>IT as Scouts and Guides in</a:t>
            </a:r>
            <a:br>
              <a:rPr lang="en-US" sz="4800" dirty="0" smtClean="0">
                <a:latin typeface="Century Gothic"/>
                <a:cs typeface="Century Gothic"/>
              </a:rPr>
            </a:br>
            <a:r>
              <a:rPr lang="en-US" sz="4800" dirty="0" smtClean="0">
                <a:latin typeface="Century Gothic"/>
                <a:cs typeface="Century Gothic"/>
              </a:rPr>
              <a:t>Business Continuity Planning</a:t>
            </a:r>
            <a:endParaRPr lang="en-US" sz="4800" dirty="0">
              <a:latin typeface="Toronto Subway"/>
              <a:cs typeface="Toronto Subw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360" y="5421932"/>
            <a:ext cx="7479072" cy="10757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entury Gothic"/>
                <a:cs typeface="Century Gothic"/>
              </a:rPr>
              <a:t>Robert Cook, Chief Information Officer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CANHEIT - PEI, June 2, 2014</a:t>
            </a:r>
            <a:endParaRPr lang="en-US" sz="2000" b="1" dirty="0">
              <a:latin typeface="Century Gothic"/>
              <a:cs typeface="Century Gothic"/>
            </a:endParaRPr>
          </a:p>
          <a:p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330" y="679482"/>
            <a:ext cx="4734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cs typeface="Toronto Subway"/>
              </a:rPr>
              <a:t>Information Technology Services</a:t>
            </a:r>
            <a:endParaRPr lang="en-US" sz="3200" dirty="0">
              <a:solidFill>
                <a:srgbClr val="FFFFFF"/>
              </a:solidFill>
              <a:cs typeface="Toronto Subway"/>
            </a:endParaRPr>
          </a:p>
        </p:txBody>
      </p:sp>
      <p:pic>
        <p:nvPicPr>
          <p:cNvPr id="8" name="Picture 7" descr="SigUofTLeftJust655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5" y="304023"/>
            <a:ext cx="3258421" cy="11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Qualifications on this presentation</a:t>
            </a:r>
            <a:br>
              <a:rPr lang="en-US" dirty="0" smtClean="0"/>
            </a:b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full disclosure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380014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No expert in risk </a:t>
            </a:r>
            <a:r>
              <a:rPr lang="en-US" sz="3200" dirty="0"/>
              <a:t>m</a:t>
            </a:r>
            <a:r>
              <a:rPr lang="en-US" sz="3200" dirty="0" smtClean="0"/>
              <a:t>anagement</a:t>
            </a:r>
            <a:endParaRPr lang="en-US" sz="3200" dirty="0"/>
          </a:p>
          <a:p>
            <a:r>
              <a:rPr lang="en-US" sz="3200" dirty="0" smtClean="0"/>
              <a:t>COBIT</a:t>
            </a:r>
            <a:r>
              <a:rPr lang="en-US" sz="3200" dirty="0"/>
              <a:t>/</a:t>
            </a:r>
            <a:r>
              <a:rPr lang="en-US" sz="3200" dirty="0" smtClean="0"/>
              <a:t>ITIL-free</a:t>
            </a:r>
            <a:endParaRPr lang="en-US" sz="3200" dirty="0"/>
          </a:p>
          <a:p>
            <a:r>
              <a:rPr lang="en-US" sz="3200" dirty="0"/>
              <a:t>C</a:t>
            </a:r>
            <a:r>
              <a:rPr lang="en-US" sz="3200" dirty="0" smtClean="0"/>
              <a:t>ase in progress … with lots of warts</a:t>
            </a:r>
          </a:p>
          <a:p>
            <a:r>
              <a:rPr lang="en-US" sz="3200" dirty="0" smtClean="0"/>
              <a:t>I’m on the project board of </a:t>
            </a:r>
            <a:r>
              <a:rPr lang="en-US" sz="3200" dirty="0" err="1" smtClean="0"/>
              <a:t>Kuali</a:t>
            </a:r>
            <a:r>
              <a:rPr lang="en-US" sz="3200" dirty="0" smtClean="0"/>
              <a:t> Ready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9289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business continuity planning?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en-US" sz="3200" dirty="0" smtClean="0"/>
              <a:t>A rose by any other name …</a:t>
            </a:r>
          </a:p>
          <a:p>
            <a:pPr>
              <a:buFont typeface="Wingdings" charset="2"/>
              <a:buChar char="n"/>
            </a:pPr>
            <a:r>
              <a:rPr lang="en-US" sz="3200" dirty="0" smtClean="0"/>
              <a:t>An aspect of risk management</a:t>
            </a:r>
            <a:endParaRPr lang="en-US" sz="3200" dirty="0"/>
          </a:p>
          <a:p>
            <a:pPr>
              <a:buFont typeface="Wingdings" charset="2"/>
              <a:buChar char="n"/>
            </a:pPr>
            <a:r>
              <a:rPr lang="en-US" sz="3200" dirty="0" smtClean="0"/>
              <a:t>Not risk prevention</a:t>
            </a:r>
            <a:endParaRPr lang="en-US" sz="3200" dirty="0"/>
          </a:p>
          <a:p>
            <a:pPr>
              <a:buFont typeface="Wingdings" charset="2"/>
              <a:buChar char="n"/>
            </a:pPr>
            <a:r>
              <a:rPr lang="en-US" sz="3200" dirty="0" smtClean="0"/>
              <a:t>Not </a:t>
            </a:r>
            <a:r>
              <a:rPr lang="en-US" sz="3200" dirty="0"/>
              <a:t>e</a:t>
            </a:r>
            <a:r>
              <a:rPr lang="en-US" sz="3200" dirty="0" smtClean="0"/>
              <a:t>mergency response</a:t>
            </a:r>
          </a:p>
          <a:p>
            <a:pPr>
              <a:buFont typeface="Wingdings" charset="2"/>
              <a:buChar char="n"/>
            </a:pPr>
            <a:r>
              <a:rPr lang="en-US" sz="3200" dirty="0" smtClean="0"/>
              <a:t>Not DR, not IT specific</a:t>
            </a:r>
          </a:p>
          <a:p>
            <a:pPr>
              <a:buFont typeface="Wingdings" charset="2"/>
              <a:buChar char="n"/>
            </a:pPr>
            <a:r>
              <a:rPr lang="en-US" sz="3200" dirty="0" smtClean="0"/>
              <a:t>“All hazards” insurance</a:t>
            </a:r>
          </a:p>
          <a:p>
            <a:endParaRPr lang="en-US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1063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continuity planning?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391772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sz="3200" dirty="0" smtClean="0">
              <a:latin typeface="Calibri" charset="0"/>
            </a:endParaRPr>
          </a:p>
          <a:p>
            <a:pPr marL="228600" lvl="1" indent="0">
              <a:buNone/>
            </a:pPr>
            <a:r>
              <a:rPr lang="en-US" sz="3200" dirty="0" smtClean="0">
                <a:latin typeface="Calibri" charset="0"/>
              </a:rPr>
              <a:t>“No </a:t>
            </a:r>
            <a:r>
              <a:rPr lang="en-US" sz="3200" dirty="0">
                <a:latin typeface="Calibri" charset="0"/>
              </a:rPr>
              <a:t>matter what happens today,</a:t>
            </a:r>
          </a:p>
          <a:p>
            <a:pPr marL="228600" lvl="1" indent="0">
              <a:buNone/>
            </a:pPr>
            <a:endParaRPr lang="en-US" sz="3200" dirty="0">
              <a:latin typeface="Calibri" charset="0"/>
            </a:endParaRPr>
          </a:p>
          <a:p>
            <a:pPr marL="228600" lvl="1" indent="0">
              <a:buNone/>
            </a:pPr>
            <a:r>
              <a:rPr lang="en-US" sz="3200" dirty="0">
                <a:latin typeface="Calibri" charset="0"/>
              </a:rPr>
              <a:t>we want to be able to do tomorrow</a:t>
            </a:r>
          </a:p>
          <a:p>
            <a:pPr marL="228600" lvl="1" indent="0">
              <a:buNone/>
            </a:pPr>
            <a:endParaRPr lang="en-US" sz="3200" dirty="0">
              <a:latin typeface="Calibri" charset="0"/>
            </a:endParaRPr>
          </a:p>
          <a:p>
            <a:pPr marL="228600" lvl="1" indent="0">
              <a:buNone/>
            </a:pPr>
            <a:r>
              <a:rPr lang="en-US" sz="3200" dirty="0">
                <a:latin typeface="Calibri" charset="0"/>
              </a:rPr>
              <a:t>what we were doing </a:t>
            </a:r>
            <a:r>
              <a:rPr lang="en-US" sz="3200" dirty="0" smtClean="0">
                <a:latin typeface="Calibri" charset="0"/>
              </a:rPr>
              <a:t>yesterday.”</a:t>
            </a:r>
          </a:p>
          <a:p>
            <a:pPr marL="228600" lvl="1" indent="0" algn="r">
              <a:buNone/>
            </a:pPr>
            <a:r>
              <a:rPr lang="en-US" sz="2400" i="1" dirty="0" err="1" smtClean="0">
                <a:latin typeface="Calibri" charset="0"/>
              </a:rPr>
              <a:t>Kuali</a:t>
            </a:r>
            <a:r>
              <a:rPr lang="en-US" sz="2400" i="1" dirty="0" smtClean="0">
                <a:latin typeface="Calibri" charset="0"/>
              </a:rPr>
              <a:t> Ready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80042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continuity planning?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391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Put </a:t>
            </a:r>
            <a:r>
              <a:rPr lang="en-US" sz="3200" dirty="0"/>
              <a:t>in place NOW the things that will enable </a:t>
            </a:r>
            <a:r>
              <a:rPr lang="en-US" sz="3200" dirty="0" smtClean="0"/>
              <a:t>us</a:t>
            </a:r>
          </a:p>
          <a:p>
            <a:pPr lvl="1"/>
            <a:r>
              <a:rPr lang="en-US" sz="3000" dirty="0" smtClean="0"/>
              <a:t>to </a:t>
            </a:r>
            <a:r>
              <a:rPr lang="en-US" sz="3000" dirty="0"/>
              <a:t>continue serving our constituents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o maintain </a:t>
            </a:r>
            <a:r>
              <a:rPr lang="en-US" sz="3000" dirty="0"/>
              <a:t>our viability following a catastrophic event of </a:t>
            </a:r>
            <a:r>
              <a:rPr lang="en-US" sz="3000" dirty="0" smtClean="0"/>
              <a:t>any </a:t>
            </a:r>
            <a:r>
              <a:rPr lang="en-US" sz="3000" dirty="0"/>
              <a:t>size or </a:t>
            </a:r>
            <a:r>
              <a:rPr lang="en-US" sz="3000" dirty="0" smtClean="0"/>
              <a:t>type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0969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vantage point at nexus of many university services </a:t>
            </a:r>
          </a:p>
          <a:p>
            <a:r>
              <a:rPr lang="en-US" sz="3200" dirty="0" smtClean="0"/>
              <a:t>Analogous experience regarding other pan-university </a:t>
            </a:r>
            <a:r>
              <a:rPr lang="en-US" sz="3200" dirty="0" smtClean="0"/>
              <a:t>requirements</a:t>
            </a:r>
          </a:p>
          <a:p>
            <a:pPr lvl="3"/>
            <a:r>
              <a:rPr lang="en-US" sz="3000" dirty="0" smtClean="0"/>
              <a:t>Project management</a:t>
            </a:r>
          </a:p>
          <a:p>
            <a:pPr lvl="3"/>
            <a:r>
              <a:rPr lang="en-US" sz="3000" dirty="0" smtClean="0"/>
              <a:t>Business Process Reengineering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2359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US </a:t>
            </a:r>
            <a:r>
              <a:rPr lang="en-US" sz="3200" dirty="0" smtClean="0"/>
              <a:t>situation – </a:t>
            </a:r>
            <a:r>
              <a:rPr lang="en-US" sz="3200" dirty="0"/>
              <a:t>v</a:t>
            </a:r>
            <a:r>
              <a:rPr lang="en-US" sz="3200" dirty="0" smtClean="0"/>
              <a:t>ice presidents of risk management</a:t>
            </a:r>
            <a:endParaRPr lang="en-US" sz="3200" dirty="0" smtClean="0"/>
          </a:p>
          <a:p>
            <a:r>
              <a:rPr lang="en-US" sz="3200" dirty="0"/>
              <a:t>C</a:t>
            </a:r>
            <a:r>
              <a:rPr lang="en-US" sz="3200" dirty="0" smtClean="0"/>
              <a:t>anadian institutions</a:t>
            </a:r>
          </a:p>
          <a:p>
            <a:r>
              <a:rPr lang="en-US" sz="3200" dirty="0" smtClean="0"/>
              <a:t>U of T</a:t>
            </a:r>
          </a:p>
          <a:p>
            <a:pPr lvl="1"/>
            <a:r>
              <a:rPr lang="en-US" sz="3000" dirty="0" smtClean="0"/>
              <a:t>Risk Management &amp; Insurance</a:t>
            </a:r>
          </a:p>
          <a:p>
            <a:pPr lvl="1"/>
            <a:r>
              <a:rPr lang="en-US" sz="3000" dirty="0" smtClean="0"/>
              <a:t>Incident Response</a:t>
            </a:r>
          </a:p>
          <a:p>
            <a:pPr lvl="1"/>
            <a:r>
              <a:rPr lang="en-US" sz="3000" dirty="0" smtClean="0"/>
              <a:t>High Risk students</a:t>
            </a:r>
          </a:p>
          <a:p>
            <a:pPr lvl="1"/>
            <a:r>
              <a:rPr lang="en-US" sz="3000" dirty="0" smtClean="0"/>
              <a:t>Information Security</a:t>
            </a:r>
          </a:p>
          <a:p>
            <a:pPr lvl="1"/>
            <a:r>
              <a:rPr lang="en-US" sz="3000" dirty="0" smtClean="0"/>
              <a:t>Internal Audit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608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University of Toronto – Who We Are</a:t>
            </a:r>
            <a:br>
              <a:rPr lang="en-US" dirty="0">
                <a:solidFill>
                  <a:srgbClr val="000090"/>
                </a:solidFill>
              </a:rPr>
            </a:b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83,000 </a:t>
            </a:r>
            <a:r>
              <a:rPr lang="en-US" sz="2800" dirty="0"/>
              <a:t>Students</a:t>
            </a:r>
          </a:p>
          <a:p>
            <a:r>
              <a:rPr lang="en-US" sz="2800" dirty="0" smtClean="0"/>
              <a:t>12,700 Faculty and 6,100 Staff</a:t>
            </a:r>
          </a:p>
          <a:p>
            <a:r>
              <a:rPr lang="en-US" sz="2800" dirty="0" smtClean="0"/>
              <a:t>$2B operating annually plus $1.2B research (with hospital partners)</a:t>
            </a:r>
          </a:p>
          <a:p>
            <a:r>
              <a:rPr lang="en-US" sz="2800" dirty="0" smtClean="0"/>
              <a:t>3 </a:t>
            </a:r>
            <a:r>
              <a:rPr lang="en-US" sz="2800" dirty="0"/>
              <a:t>campuses </a:t>
            </a:r>
            <a:r>
              <a:rPr lang="en-US" sz="2800" dirty="0" smtClean="0"/>
              <a:t>across 50 </a:t>
            </a:r>
            <a:r>
              <a:rPr lang="en-US" sz="2800" dirty="0"/>
              <a:t>km</a:t>
            </a:r>
          </a:p>
          <a:p>
            <a:r>
              <a:rPr lang="en-US" sz="2800" dirty="0" smtClean="0"/>
              <a:t>20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worldwide in 2013 Times </a:t>
            </a:r>
            <a:r>
              <a:rPr lang="en-US" sz="2800" dirty="0"/>
              <a:t>Higher Ed </a:t>
            </a:r>
            <a:r>
              <a:rPr lang="en-US" sz="2800" dirty="0" smtClean="0"/>
              <a:t>Rankings</a:t>
            </a:r>
          </a:p>
          <a:p>
            <a:pPr marL="0" indent="0" algn="ctr">
              <a:buNone/>
            </a:pPr>
            <a:r>
              <a:rPr lang="en-US" sz="2800" dirty="0" smtClean="0"/>
              <a:t>BIG RISK PROFILE!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85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Custom 4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FFFFFE"/>
      </a:accent1>
      <a:accent2>
        <a:srgbClr val="330F42"/>
      </a:accent2>
      <a:accent3>
        <a:srgbClr val="031E3E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3006</TotalTime>
  <Words>626</Words>
  <Application>Microsoft Macintosh PowerPoint</Application>
  <PresentationFormat>On-screen Show (4:3)</PresentationFormat>
  <Paragraphs>120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Advantage</vt:lpstr>
      <vt:lpstr>Be Prepared: IT as Scouts and Guides in Business Continuity Planning</vt:lpstr>
      <vt:lpstr>Agenda</vt:lpstr>
      <vt:lpstr>Qualifications on this presentation and full disclosure</vt:lpstr>
      <vt:lpstr>What is business continuity planning?</vt:lpstr>
      <vt:lpstr>What is business continuity planning?</vt:lpstr>
      <vt:lpstr>What is business continuity planning?</vt:lpstr>
      <vt:lpstr>Why IT?</vt:lpstr>
      <vt:lpstr>Why IT?</vt:lpstr>
      <vt:lpstr>University of Toronto – Who We Are </vt:lpstr>
      <vt:lpstr>Development of institutionally coordinated BCP at U of T </vt:lpstr>
      <vt:lpstr>Development of institutionally coordinated BCP at U of T </vt:lpstr>
      <vt:lpstr>UTOR Ready Features </vt:lpstr>
      <vt:lpstr>UTOR Ready Features </vt:lpstr>
      <vt:lpstr>PowerPoint Presentation</vt:lpstr>
      <vt:lpstr>UTOR Ready Features </vt:lpstr>
      <vt:lpstr>PowerPoint Presentation</vt:lpstr>
      <vt:lpstr>UTOR Ready Features </vt:lpstr>
      <vt:lpstr>PowerPoint Presentation</vt:lpstr>
      <vt:lpstr>UTOR Ready Features </vt:lpstr>
      <vt:lpstr>PowerPoint Presentation</vt:lpstr>
      <vt:lpstr>UTOR Ready Features </vt:lpstr>
      <vt:lpstr>Implementation Insights </vt:lpstr>
      <vt:lpstr>PowerPoint Presentation</vt:lpstr>
      <vt:lpstr>Implementation Insights </vt:lpstr>
      <vt:lpstr>More information</vt:lpstr>
      <vt:lpstr> </vt:lpstr>
      <vt:lpstr>Be Prepared: IT as Scouts and Guides in Business Continuity Planning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IT Update and NGSIS Check-in </dc:title>
  <dc:creator>Office of the CIO Executive Assistant</dc:creator>
  <cp:lastModifiedBy>Robert Cook</cp:lastModifiedBy>
  <cp:revision>89</cp:revision>
  <cp:lastPrinted>2013-02-13T17:48:32Z</cp:lastPrinted>
  <dcterms:created xsi:type="dcterms:W3CDTF">2011-10-31T14:10:48Z</dcterms:created>
  <dcterms:modified xsi:type="dcterms:W3CDTF">2014-06-10T10:00:02Z</dcterms:modified>
</cp:coreProperties>
</file>