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1" r:id="rId2"/>
    <p:sldId id="300" r:id="rId3"/>
    <p:sldId id="301" r:id="rId4"/>
    <p:sldId id="306" r:id="rId5"/>
    <p:sldId id="305" r:id="rId6"/>
    <p:sldId id="304" r:id="rId7"/>
    <p:sldId id="303" r:id="rId8"/>
    <p:sldId id="310" r:id="rId9"/>
    <p:sldId id="302" r:id="rId10"/>
    <p:sldId id="309" r:id="rId11"/>
    <p:sldId id="31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0">
          <p15:clr>
            <a:srgbClr val="A4A3A4"/>
          </p15:clr>
        </p15:guide>
        <p15:guide id="2" orient="horz" pos="192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pos="5484">
          <p15:clr>
            <a:srgbClr val="A4A3A4"/>
          </p15:clr>
        </p15:guide>
        <p15:guide id="5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5C"/>
    <a:srgbClr val="002A5F"/>
    <a:srgbClr val="003069"/>
    <a:srgbClr val="001E42"/>
    <a:srgbClr val="002E64"/>
    <a:srgbClr val="607392"/>
    <a:srgbClr val="A0ACC0"/>
    <a:srgbClr val="89959F"/>
    <a:srgbClr val="008BB0"/>
    <a:srgbClr val="002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>
        <p:guide orient="horz" pos="3870"/>
        <p:guide orient="horz" pos="192"/>
        <p:guide orient="horz" pos="854"/>
        <p:guide pos="548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0ACC-A12A-4DA4-940E-58D69F363DA2}" type="datetimeFigureOut">
              <a:rPr lang="en-CA" smtClean="0"/>
              <a:t>02/05/2018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CB02-0D7D-4707-AB4E-D64B6C69F8B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234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09EA6E-6DDA-48CC-9ABE-09439E9F3133}" type="datetimeFigureOut">
              <a:rPr lang="en-CA" smtClean="0"/>
              <a:t>02/05/2018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A9047E-81FB-42A9-B99D-CD720BE77F8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1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8375"/>
            <a:ext cx="9144000" cy="1752600"/>
          </a:xfrm>
          <a:solidFill>
            <a:schemeClr val="bg2"/>
          </a:solidFill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9" name="Picture 2" descr="\\VAULT13\HOME13$\leeseo17\Settings.MDS\My 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5" y="5683406"/>
            <a:ext cx="1997105" cy="8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0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308225"/>
          </a:xfrm>
        </p:spPr>
        <p:txBody>
          <a:bodyPr lIns="640080" tIns="91440" rIns="640080" bIns="91440" anchor="ctr" anchorCtr="0">
            <a:normAutofit/>
          </a:bodyPr>
          <a:lstStyle>
            <a:lvl1pPr algn="l"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3508375"/>
            <a:ext cx="6400800" cy="1752600"/>
          </a:xfrm>
          <a:solidFill>
            <a:schemeClr val="bg2"/>
          </a:solidFill>
        </p:spPr>
        <p:txBody>
          <a:bodyPr lIns="640080" tIns="137160" rIns="640080" bIns="137160">
            <a:noAutofit/>
          </a:bodyPr>
          <a:lstStyle>
            <a:lvl1pPr marL="0" indent="0" algn="l">
              <a:buNone/>
              <a:defRPr sz="25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>
            <a:off x="590550" y="4759325"/>
            <a:ext cx="245745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pic>
        <p:nvPicPr>
          <p:cNvPr id="9" name="Picture 2" descr="\\VAULT13\HOME13$\leeseo17\Settings.MDS\My 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5" y="5683406"/>
            <a:ext cx="1997105" cy="8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3505200"/>
            <a:ext cx="2743200" cy="1755648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6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1355725"/>
            <a:ext cx="8248650" cy="4235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16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55030"/>
            <a:ext cx="802640" cy="802640"/>
          </a:xfrm>
          <a:prstGeom prst="rect">
            <a:avLst/>
          </a:prstGeom>
        </p:spPr>
      </p:pic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67544" y="6356350"/>
            <a:ext cx="432048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33652"/>
            <a:ext cx="9144000" cy="724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406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pic>
        <p:nvPicPr>
          <p:cNvPr id="10" name="Picture 3" descr="\\VAULT13\HOME13$\leeseo17\Settings.MDS\My Desktop\logo_w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5" y="6190803"/>
            <a:ext cx="1374005" cy="61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59" r:id="rId3"/>
    <p:sldLayoutId id="2147483661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80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chemeClr val="bg2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kf.utoronto.ca/" TargetMode="External"/><Relationship Id="rId2" Type="http://schemas.openxmlformats.org/officeDocument/2006/relationships/hyperlink" Target="https://mailchi.mp/a8e26e18ee88/8h4mxjguz4-328497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office365.utoronto.c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mailto:Carrie.Schmidt@utoronto.ca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79"/>
            <a:ext cx="5976665" cy="59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71"/>
            <a:ext cx="9144000" cy="49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79"/>
            <a:ext cx="5976665" cy="59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Education and Awareness </a:t>
            </a:r>
            <a:r>
              <a:rPr lang="en-CA" dirty="0" smtClean="0"/>
              <a:t>Practice Team Round </a:t>
            </a:r>
            <a:r>
              <a:rPr lang="en-CA" dirty="0" smtClean="0"/>
              <a:t>Table</a:t>
            </a:r>
            <a:endParaRPr lang="en-CA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1800" dirty="0"/>
              <a:t>Carrie Schmidt, Senior </a:t>
            </a:r>
            <a:r>
              <a:rPr lang="en-US" sz="1800" dirty="0"/>
              <a:t>Manager, ITS Education and Awareness Practice</a:t>
            </a:r>
            <a:endParaRPr lang="en-CA" sz="180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May 4,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6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46929"/>
            <a:ext cx="8229600" cy="66833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Agenda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>
                <a:latin typeface="+mn-lt"/>
              </a:rPr>
              <a:t>Introduction </a:t>
            </a:r>
            <a:endParaRPr lang="en-CA" dirty="0">
              <a:latin typeface="+mn-lt"/>
            </a:endParaRPr>
          </a:p>
          <a:p>
            <a:pPr lvl="0"/>
            <a:r>
              <a:rPr lang="en-CA" dirty="0" smtClean="0">
                <a:latin typeface="+mn-lt"/>
              </a:rPr>
              <a:t>Overview</a:t>
            </a:r>
            <a:endParaRPr lang="en-CA" dirty="0">
              <a:latin typeface="+mn-lt"/>
            </a:endParaRPr>
          </a:p>
          <a:p>
            <a:pPr lvl="0"/>
            <a:r>
              <a:rPr lang="en-CA" dirty="0" smtClean="0">
                <a:latin typeface="+mn-lt"/>
              </a:rPr>
              <a:t>Contact </a:t>
            </a:r>
            <a:endParaRPr lang="en-CA" dirty="0">
              <a:latin typeface="+mn-lt"/>
            </a:endParaRPr>
          </a:p>
          <a:p>
            <a:pPr lvl="0"/>
            <a:r>
              <a:rPr lang="en-CA" dirty="0" smtClean="0">
                <a:latin typeface="+mn-lt"/>
              </a:rPr>
              <a:t>Round table discussion</a:t>
            </a:r>
            <a:endParaRPr lang="en-CA" dirty="0">
              <a:latin typeface="+mn-lt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30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Education and Awareness = 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3200" dirty="0">
                <a:latin typeface="+mn-lt"/>
              </a:rPr>
              <a:t>We have highly skilled, talented </a:t>
            </a:r>
            <a:r>
              <a:rPr lang="en-US" sz="3200" dirty="0" smtClean="0">
                <a:latin typeface="+mn-lt"/>
              </a:rPr>
              <a:t>and specialized </a:t>
            </a:r>
            <a:r>
              <a:rPr lang="en-US" sz="3200" dirty="0">
                <a:latin typeface="+mn-lt"/>
              </a:rPr>
              <a:t>team members on </a:t>
            </a:r>
            <a:r>
              <a:rPr lang="en-US" sz="3200" dirty="0" smtClean="0">
                <a:latin typeface="+mn-lt"/>
              </a:rPr>
              <a:t>board:</a:t>
            </a:r>
            <a:endParaRPr lang="en-CA" sz="3200" dirty="0">
              <a:latin typeface="+mn-lt"/>
            </a:endParaRPr>
          </a:p>
          <a:p>
            <a:pPr lvl="1"/>
            <a:r>
              <a:rPr lang="en-US" dirty="0" smtClean="0"/>
              <a:t>Carrie Schmidt, senior manager </a:t>
            </a:r>
            <a:endParaRPr lang="en-CA" dirty="0" smtClean="0"/>
          </a:p>
          <a:p>
            <a:pPr lvl="1"/>
            <a:r>
              <a:rPr lang="en-US" dirty="0" smtClean="0"/>
              <a:t>Chloe </a:t>
            </a:r>
            <a:r>
              <a:rPr lang="en-US" dirty="0"/>
              <a:t>Payne, </a:t>
            </a:r>
            <a:r>
              <a:rPr lang="en-US" dirty="0" smtClean="0"/>
              <a:t>program coordinator </a:t>
            </a:r>
            <a:r>
              <a:rPr lang="en-US" dirty="0"/>
              <a:t>and creative force </a:t>
            </a:r>
            <a:endParaRPr lang="en-CA" dirty="0" smtClean="0"/>
          </a:p>
          <a:p>
            <a:pPr lvl="1"/>
            <a:r>
              <a:rPr lang="en-US" dirty="0"/>
              <a:t>Selena Panchoo, web developer and design guru</a:t>
            </a:r>
            <a:endParaRPr lang="en-CA" dirty="0"/>
          </a:p>
          <a:p>
            <a:pPr lvl="1"/>
            <a:r>
              <a:rPr lang="en-US" dirty="0"/>
              <a:t>Amin Syed, analyst </a:t>
            </a:r>
            <a:r>
              <a:rPr lang="en-US" dirty="0" smtClean="0"/>
              <a:t>and a recent U of T grad</a:t>
            </a:r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sz="3200" dirty="0" smtClean="0">
                <a:latin typeface="+mn-lt"/>
              </a:rPr>
              <a:t>We are building the team and are hiring for: </a:t>
            </a:r>
            <a:endParaRPr lang="en-CA" sz="3200" dirty="0">
              <a:latin typeface="+mn-lt"/>
            </a:endParaRPr>
          </a:p>
          <a:p>
            <a:pPr lvl="1"/>
            <a:r>
              <a:rPr lang="en-US" dirty="0"/>
              <a:t>Senior communications officer </a:t>
            </a:r>
            <a:endParaRPr lang="en-CA" dirty="0"/>
          </a:p>
          <a:p>
            <a:pPr lvl="1"/>
            <a:r>
              <a:rPr lang="en-US" dirty="0"/>
              <a:t>Education and awareness officer 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1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Overview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+mn-lt"/>
              </a:rPr>
              <a:t>The </a:t>
            </a:r>
            <a:r>
              <a:rPr lang="en-US" sz="1400" dirty="0">
                <a:latin typeface="+mn-lt"/>
              </a:rPr>
              <a:t>Education and Awareness </a:t>
            </a:r>
            <a:r>
              <a:rPr lang="en-US" sz="1400" dirty="0" smtClean="0">
                <a:latin typeface="+mn-lt"/>
              </a:rPr>
              <a:t>Practice (Ed A) </a:t>
            </a:r>
            <a:r>
              <a:rPr lang="en-US" sz="1400" dirty="0">
                <a:latin typeface="+mn-lt"/>
              </a:rPr>
              <a:t>team will provide a holistic and strategic approach to all </a:t>
            </a:r>
            <a:r>
              <a:rPr lang="en-US" sz="1400" dirty="0" smtClean="0">
                <a:latin typeface="+mn-lt"/>
              </a:rPr>
              <a:t>education, </a:t>
            </a:r>
            <a:r>
              <a:rPr lang="en-US" sz="1400" dirty="0">
                <a:latin typeface="+mn-lt"/>
              </a:rPr>
              <a:t>awareness </a:t>
            </a:r>
            <a:r>
              <a:rPr lang="en-US" sz="1400" dirty="0" smtClean="0">
                <a:latin typeface="+mn-lt"/>
              </a:rPr>
              <a:t>and communication needs </a:t>
            </a:r>
            <a:r>
              <a:rPr lang="en-US" sz="1400" dirty="0">
                <a:latin typeface="+mn-lt"/>
              </a:rPr>
              <a:t>across the </a:t>
            </a:r>
            <a:r>
              <a:rPr lang="en-US" sz="1400" dirty="0" smtClean="0">
                <a:latin typeface="+mn-lt"/>
              </a:rPr>
              <a:t>Information Technology Services (ITS)</a:t>
            </a:r>
            <a:r>
              <a:rPr lang="en-US" sz="1400" dirty="0" smtClean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portfolio</a:t>
            </a:r>
            <a:r>
              <a:rPr lang="en-US" sz="1400" dirty="0" smtClean="0">
                <a:latin typeface="+mn-lt"/>
              </a:rPr>
              <a:t>.</a:t>
            </a:r>
          </a:p>
          <a:p>
            <a:pPr lvl="0"/>
            <a:endParaRPr lang="en-US" sz="1400" dirty="0" smtClean="0"/>
          </a:p>
          <a:p>
            <a:pPr lvl="0"/>
            <a:r>
              <a:rPr lang="en-US" sz="1400" dirty="0" smtClean="0">
                <a:latin typeface="+mn-lt"/>
              </a:rPr>
              <a:t>Information </a:t>
            </a:r>
            <a:r>
              <a:rPr lang="en-US" sz="1400" dirty="0">
                <a:latin typeface="+mn-lt"/>
              </a:rPr>
              <a:t>security is one of the first areas we will be focusing on, but our </a:t>
            </a:r>
            <a:r>
              <a:rPr lang="en-US" sz="1400" dirty="0" smtClean="0">
                <a:latin typeface="+mn-lt"/>
              </a:rPr>
              <a:t>reach </a:t>
            </a:r>
            <a:r>
              <a:rPr lang="en-US" sz="1400" dirty="0">
                <a:latin typeface="+mn-lt"/>
              </a:rPr>
              <a:t>goes </a:t>
            </a:r>
            <a:r>
              <a:rPr lang="en-US" sz="1400" dirty="0" smtClean="0">
                <a:latin typeface="+mn-lt"/>
              </a:rPr>
              <a:t>beyond to all of ITS and other areas of the university.</a:t>
            </a:r>
          </a:p>
          <a:p>
            <a:pPr lvl="0"/>
            <a:endParaRPr lang="en-US" sz="1400" dirty="0">
              <a:latin typeface="+mn-lt"/>
            </a:endParaRPr>
          </a:p>
          <a:p>
            <a:pPr lvl="0"/>
            <a:r>
              <a:rPr lang="en-US" sz="1400" dirty="0" smtClean="0">
                <a:latin typeface="+mn-lt"/>
              </a:rPr>
              <a:t>The team will have a two-way communication and feedback approach. </a:t>
            </a:r>
          </a:p>
          <a:p>
            <a:pPr marL="0" lvl="0" indent="0">
              <a:buNone/>
            </a:pPr>
            <a:endParaRPr lang="en-US" sz="1400" dirty="0" smtClean="0">
              <a:latin typeface="+mn-lt"/>
            </a:endParaRPr>
          </a:p>
          <a:p>
            <a:pPr lvl="0"/>
            <a:r>
              <a:rPr lang="en-US" sz="1400" dirty="0" smtClean="0">
                <a:latin typeface="+mn-lt"/>
              </a:rPr>
              <a:t>The scope of our work will include but is not limited to:</a:t>
            </a:r>
            <a:endParaRPr lang="en-CA" sz="1400" dirty="0" smtClean="0">
              <a:latin typeface="+mn-lt"/>
            </a:endParaRPr>
          </a:p>
          <a:p>
            <a:pPr lvl="1"/>
            <a:r>
              <a:rPr lang="en-US" sz="1400" dirty="0" smtClean="0"/>
              <a:t>divisional </a:t>
            </a:r>
            <a:r>
              <a:rPr lang="en-US" sz="1400" dirty="0"/>
              <a:t>campaigns</a:t>
            </a:r>
            <a:endParaRPr lang="en-CA" sz="1400" dirty="0"/>
          </a:p>
          <a:p>
            <a:pPr lvl="1"/>
            <a:r>
              <a:rPr lang="en-US" sz="1400" dirty="0"/>
              <a:t>faculty engagement</a:t>
            </a:r>
            <a:endParaRPr lang="en-CA" sz="1400" dirty="0"/>
          </a:p>
          <a:p>
            <a:pPr lvl="1"/>
            <a:r>
              <a:rPr lang="en-CA" sz="1400" dirty="0"/>
              <a:t>phishing simulations</a:t>
            </a:r>
          </a:p>
          <a:p>
            <a:pPr lvl="1"/>
            <a:r>
              <a:rPr lang="en-US" sz="1400" dirty="0"/>
              <a:t>targeted advocacy events</a:t>
            </a:r>
            <a:endParaRPr lang="en-CA" sz="1400" dirty="0"/>
          </a:p>
          <a:p>
            <a:pPr lvl="1"/>
            <a:r>
              <a:rPr lang="en-CA" sz="1400" dirty="0"/>
              <a:t>awareness campaigns</a:t>
            </a:r>
          </a:p>
          <a:p>
            <a:pPr lvl="1"/>
            <a:r>
              <a:rPr lang="en-US" sz="1400" dirty="0"/>
              <a:t>strategic </a:t>
            </a:r>
            <a:r>
              <a:rPr lang="en-US" sz="1400" dirty="0" smtClean="0"/>
              <a:t>planning</a:t>
            </a:r>
          </a:p>
          <a:p>
            <a:pPr lvl="1"/>
            <a:r>
              <a:rPr lang="en-US" sz="1400" dirty="0"/>
              <a:t>c</a:t>
            </a:r>
            <a:r>
              <a:rPr lang="en-US" sz="1400" dirty="0" smtClean="0"/>
              <a:t>hange management </a:t>
            </a:r>
            <a:endParaRPr lang="en-CA" sz="1400" dirty="0"/>
          </a:p>
          <a:p>
            <a:pPr lvl="1"/>
            <a:r>
              <a:rPr lang="en-US" sz="1400" dirty="0"/>
              <a:t>web </a:t>
            </a:r>
            <a:r>
              <a:rPr lang="en-US" sz="1400" dirty="0" smtClean="0"/>
              <a:t>design/visual </a:t>
            </a:r>
            <a:r>
              <a:rPr lang="en-US" sz="1400" dirty="0"/>
              <a:t>communications</a:t>
            </a:r>
            <a:endParaRPr lang="en-CA" sz="1400" dirty="0"/>
          </a:p>
          <a:p>
            <a:pPr lvl="1"/>
            <a:r>
              <a:rPr lang="en-US" sz="1400" dirty="0"/>
              <a:t>newsletter, video, events, consulting and much </a:t>
            </a:r>
            <a:r>
              <a:rPr lang="en-US" sz="1400" dirty="0" smtClean="0"/>
              <a:t>more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4958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Overview 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i="1" dirty="0" smtClean="0">
                <a:latin typeface="+mn-lt"/>
              </a:rPr>
              <a:t>In </a:t>
            </a:r>
            <a:r>
              <a:rPr lang="en-CA" sz="2800" i="1" dirty="0">
                <a:latin typeface="+mn-lt"/>
              </a:rPr>
              <a:t>the Loop</a:t>
            </a:r>
            <a:r>
              <a:rPr lang="en-CA" sz="2800" dirty="0">
                <a:latin typeface="+mn-lt"/>
              </a:rPr>
              <a:t>: a monthly </a:t>
            </a:r>
            <a:r>
              <a:rPr lang="en-CA" sz="2800" dirty="0">
                <a:latin typeface="+mn-lt"/>
                <a:hlinkClick r:id="rId2"/>
              </a:rPr>
              <a:t>electronic </a:t>
            </a:r>
            <a:r>
              <a:rPr lang="en-CA" sz="2800" dirty="0" smtClean="0">
                <a:latin typeface="+mn-lt"/>
                <a:hlinkClick r:id="rId2"/>
              </a:rPr>
              <a:t>newsletter</a:t>
            </a:r>
            <a:endParaRPr lang="en-CA" sz="2800" dirty="0">
              <a:latin typeface="+mn-lt"/>
            </a:endParaRPr>
          </a:p>
          <a:p>
            <a:pPr lvl="0"/>
            <a:r>
              <a:rPr lang="en-CA" sz="2800" dirty="0" smtClean="0">
                <a:latin typeface="+mn-lt"/>
              </a:rPr>
              <a:t>TechKnowFile</a:t>
            </a:r>
            <a:r>
              <a:rPr lang="en-CA" sz="2800" dirty="0" smtClean="0">
                <a:latin typeface="+mn-lt"/>
              </a:rPr>
              <a:t>: </a:t>
            </a:r>
            <a:r>
              <a:rPr lang="en-CA" sz="2800" dirty="0" smtClean="0">
                <a:latin typeface="+mn-lt"/>
                <a:hlinkClick r:id="rId3"/>
              </a:rPr>
              <a:t>website</a:t>
            </a:r>
            <a:r>
              <a:rPr lang="en-CA" sz="2800" dirty="0" smtClean="0">
                <a:latin typeface="+mn-lt"/>
              </a:rPr>
              <a:t>, social media</a:t>
            </a:r>
          </a:p>
          <a:p>
            <a:pPr lvl="0"/>
            <a:r>
              <a:rPr lang="en-CA" sz="2800" dirty="0" smtClean="0">
                <a:latin typeface="+mn-lt"/>
              </a:rPr>
              <a:t>Office </a:t>
            </a:r>
            <a:r>
              <a:rPr lang="en-CA" sz="2800" dirty="0">
                <a:latin typeface="+mn-lt"/>
              </a:rPr>
              <a:t>365: </a:t>
            </a:r>
            <a:r>
              <a:rPr lang="en-CA" sz="2800" dirty="0">
                <a:latin typeface="+mn-lt"/>
                <a:hlinkClick r:id="rId4"/>
              </a:rPr>
              <a:t>website</a:t>
            </a:r>
            <a:r>
              <a:rPr lang="en-CA" sz="2800" dirty="0">
                <a:latin typeface="+mn-lt"/>
              </a:rPr>
              <a:t>, </a:t>
            </a:r>
            <a:r>
              <a:rPr lang="en-CA" sz="2800" dirty="0" smtClean="0">
                <a:latin typeface="+mn-lt"/>
              </a:rPr>
              <a:t>videos</a:t>
            </a:r>
            <a:r>
              <a:rPr lang="en-CA" sz="2800" dirty="0">
                <a:latin typeface="+mn-lt"/>
              </a:rPr>
              <a:t>, posters, </a:t>
            </a:r>
            <a:r>
              <a:rPr lang="en-CA" sz="2800" dirty="0" smtClean="0">
                <a:latin typeface="+mn-lt"/>
              </a:rPr>
              <a:t>tips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155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983"/>
            <a:ext cx="8229600" cy="66833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Contact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 smtClean="0"/>
              <a:t>Carrie Schmidt, Senior </a:t>
            </a:r>
            <a:r>
              <a:rPr lang="en-US" dirty="0" smtClean="0"/>
              <a:t>Manager, ITS Education and Awareness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416-946-8155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Carrie.Schmidt@utoronto.ca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215 Huron, 9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Office 917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849130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28613"/>
            <a:ext cx="8629650" cy="60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From an education, awareness and communications perspective, what has worked in the past?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Do you have any success stories (successful initiative, employee going the extra mile, innovative tool) that you would like to share with a broader audience?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Can you identify any past barriers or gaps in communication within ITS?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Is there a particular audience you want to reach but haven’t yet?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Does your group have a communication channel that you want to tell us about?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Are there any risks you want to bring to the forefront?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Does your department/team have any major projects that may need communications, education and awareness </a:t>
            </a:r>
            <a:r>
              <a:rPr lang="en-CA" dirty="0" smtClean="0">
                <a:latin typeface="+mn-lt"/>
              </a:rPr>
              <a:t>support</a:t>
            </a:r>
            <a:r>
              <a:rPr lang="en-CA" dirty="0">
                <a:latin typeface="+mn-lt"/>
              </a:rPr>
              <a:t>? </a:t>
            </a:r>
            <a:r>
              <a:rPr lang="en-US" dirty="0">
                <a:latin typeface="+mn-lt"/>
              </a:rPr>
              <a:t>If so what are the timelines?</a:t>
            </a:r>
            <a:endParaRPr lang="en-CA" dirty="0">
              <a:latin typeface="+mn-lt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CA" dirty="0">
                <a:latin typeface="+mn-lt"/>
              </a:rPr>
              <a:t>Anything else you would like to share/ask?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7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ofT">
      <a:dk1>
        <a:srgbClr val="4C698D"/>
      </a:dk1>
      <a:lt1>
        <a:srgbClr val="FFFFFF"/>
      </a:lt1>
      <a:dk2>
        <a:srgbClr val="001937"/>
      </a:dk2>
      <a:lt2>
        <a:srgbClr val="002A5C"/>
      </a:lt2>
      <a:accent1>
        <a:srgbClr val="0D9DBF"/>
      </a:accent1>
      <a:accent2>
        <a:srgbClr val="A2BC1A"/>
      </a:accent2>
      <a:accent3>
        <a:srgbClr val="564EC2"/>
      </a:accent3>
      <a:accent4>
        <a:srgbClr val="7F94AD"/>
      </a:accent4>
      <a:accent5>
        <a:srgbClr val="A3B2C4"/>
      </a:accent5>
      <a:accent6>
        <a:srgbClr val="FFFFFF"/>
      </a:accent6>
      <a:hlink>
        <a:srgbClr val="333366"/>
      </a:hlink>
      <a:folHlink>
        <a:srgbClr val="2472FF"/>
      </a:folHlink>
    </a:clrScheme>
    <a:fontScheme name="Uof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393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Wingdings</vt:lpstr>
      <vt:lpstr>Office Theme</vt:lpstr>
      <vt:lpstr>PowerPoint Presentation</vt:lpstr>
      <vt:lpstr>Education and Awareness Practice Team Round Table</vt:lpstr>
      <vt:lpstr> Agenda </vt:lpstr>
      <vt:lpstr>Education and Awareness = Teamwork</vt:lpstr>
      <vt:lpstr>Overview </vt:lpstr>
      <vt:lpstr>Overview </vt:lpstr>
      <vt:lpstr>Contact</vt:lpstr>
      <vt:lpstr>PowerPoint Presentation</vt:lpstr>
      <vt:lpstr>Discussion</vt:lpstr>
      <vt:lpstr>Thank you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Carrie Schmidt</cp:lastModifiedBy>
  <cp:revision>229</cp:revision>
  <cp:lastPrinted>2018-05-02T21:15:11Z</cp:lastPrinted>
  <dcterms:created xsi:type="dcterms:W3CDTF">2012-10-26T15:55:16Z</dcterms:created>
  <dcterms:modified xsi:type="dcterms:W3CDTF">2018-05-02T21:28:58Z</dcterms:modified>
</cp:coreProperties>
</file>