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notesMasters/notesMaster1.xml" ContentType="application/vnd.openxmlformats-officedocument.presentationml.notesMaster+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25"/>
  </p:notesMasterIdLst>
  <p:sldIdLst>
    <p:sldId id="256" r:id="rId2"/>
    <p:sldId id="276" r:id="rId3"/>
    <p:sldId id="265" r:id="rId4"/>
    <p:sldId id="283" r:id="rId5"/>
    <p:sldId id="291" r:id="rId6"/>
    <p:sldId id="271" r:id="rId7"/>
    <p:sldId id="288" r:id="rId8"/>
    <p:sldId id="282" r:id="rId9"/>
    <p:sldId id="286" r:id="rId10"/>
    <p:sldId id="284" r:id="rId11"/>
    <p:sldId id="262" r:id="rId12"/>
    <p:sldId id="257" r:id="rId13"/>
    <p:sldId id="261" r:id="rId14"/>
    <p:sldId id="264" r:id="rId15"/>
    <p:sldId id="267" r:id="rId16"/>
    <p:sldId id="258" r:id="rId17"/>
    <p:sldId id="259" r:id="rId18"/>
    <p:sldId id="260" r:id="rId19"/>
    <p:sldId id="274" r:id="rId20"/>
    <p:sldId id="290" r:id="rId21"/>
    <p:sldId id="287" r:id="rId22"/>
    <p:sldId id="285"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20" autoAdjust="0"/>
  </p:normalViewPr>
  <p:slideViewPr>
    <p:cSldViewPr snapToGrid="0">
      <p:cViewPr varScale="1">
        <p:scale>
          <a:sx n="42" d="100"/>
          <a:sy n="42" d="100"/>
        </p:scale>
        <p:origin x="950" y="4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5E736-8AF4-4BA8-8443-D05D4DA6B8B4}" type="doc">
      <dgm:prSet loTypeId="urn:microsoft.com/office/officeart/2009/3/layout/StepUpProcess" loCatId="process" qsTypeId="urn:microsoft.com/office/officeart/2005/8/quickstyle/3d2" qsCatId="3D" csTypeId="urn:microsoft.com/office/officeart/2005/8/colors/accent1_2" csCatId="accent1" phldr="1"/>
      <dgm:spPr/>
    </dgm:pt>
    <dgm:pt modelId="{64593FE9-7081-4168-A063-E4B5C993BC22}">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800"/>
            <a:t>Determine your requirements</a:t>
          </a:r>
          <a:endParaRPr lang="en-CA" sz="1600"/>
        </a:p>
      </dgm:t>
    </dgm:pt>
    <dgm:pt modelId="{9CE281CE-4BB0-4F6B-9AD9-070B5F480C90}" type="parTrans" cxnId="{EAA8F378-3D50-4D5D-8A38-93E2D9DB626D}">
      <dgm:prSet/>
      <dgm:spPr/>
      <dgm:t>
        <a:bodyPr/>
        <a:lstStyle/>
        <a:p>
          <a:endParaRPr lang="en-US"/>
        </a:p>
      </dgm:t>
    </dgm:pt>
    <dgm:pt modelId="{9650033B-96AB-4F5D-80B3-F8A96201C36C}" type="sibTrans" cxnId="{EAA8F378-3D50-4D5D-8A38-93E2D9DB626D}">
      <dgm:prSet/>
      <dgm:spPr/>
      <dgm:t>
        <a:bodyPr/>
        <a:lstStyle/>
        <a:p>
          <a:endParaRPr lang="en-US"/>
        </a:p>
      </dgm:t>
    </dgm:pt>
    <dgm:pt modelId="{C365F598-FC7B-4D45-8E66-78F7D62B9D92}">
      <dgm:prSet phldrT="[Text]" custT="1"/>
      <dgm:spPr/>
      <dgm:t>
        <a:bodyPr/>
        <a:lstStyle/>
        <a:p>
          <a:pPr lvl="0" defTabSz="844550">
            <a:lnSpc>
              <a:spcPct val="90000"/>
            </a:lnSpc>
            <a:spcBef>
              <a:spcPct val="0"/>
            </a:spcBef>
            <a:spcAft>
              <a:spcPct val="35000"/>
            </a:spcAft>
          </a:pPr>
          <a:r>
            <a:rPr lang="en-CA" sz="1800"/>
            <a:t>Build a business case</a:t>
          </a:r>
          <a:endParaRPr lang="en-US" sz="1800"/>
        </a:p>
      </dgm:t>
    </dgm:pt>
    <dgm:pt modelId="{8E7A771B-F93A-4C91-BCC2-C01C92EFCB8D}" type="parTrans" cxnId="{BE0CD858-CD88-4507-98C5-D1126B4412DA}">
      <dgm:prSet/>
      <dgm:spPr/>
      <dgm:t>
        <a:bodyPr/>
        <a:lstStyle/>
        <a:p>
          <a:endParaRPr lang="en-US"/>
        </a:p>
      </dgm:t>
    </dgm:pt>
    <dgm:pt modelId="{72B1B700-0671-4A0C-9F67-5FA0C9607C51}" type="sibTrans" cxnId="{BE0CD858-CD88-4507-98C5-D1126B4412DA}">
      <dgm:prSet/>
      <dgm:spPr/>
      <dgm:t>
        <a:bodyPr/>
        <a:lstStyle/>
        <a:p>
          <a:endParaRPr lang="en-US"/>
        </a:p>
      </dgm:t>
    </dgm:pt>
    <dgm:pt modelId="{F1EE291B-8F8F-4C44-AF93-9CEDC7F8D186}">
      <dgm:prSet phldrT="[Text]" custT="1"/>
      <dgm:spPr/>
      <dgm:t>
        <a:bodyPr/>
        <a:lstStyle/>
        <a:p>
          <a:r>
            <a:rPr lang="en-CA" sz="1800"/>
            <a:t>Determine the right fit</a:t>
          </a:r>
          <a:endParaRPr lang="en-US" sz="1800"/>
        </a:p>
      </dgm:t>
    </dgm:pt>
    <dgm:pt modelId="{1CB2267B-3DEC-45DF-901C-C618F7188218}" type="parTrans" cxnId="{421EA179-C248-47D6-BBAE-8133B3D95032}">
      <dgm:prSet/>
      <dgm:spPr/>
      <dgm:t>
        <a:bodyPr/>
        <a:lstStyle/>
        <a:p>
          <a:endParaRPr lang="en-US"/>
        </a:p>
      </dgm:t>
    </dgm:pt>
    <dgm:pt modelId="{F94A9283-0E5E-4150-B7C0-B0BF368CE0B0}" type="sibTrans" cxnId="{421EA179-C248-47D6-BBAE-8133B3D95032}">
      <dgm:prSet/>
      <dgm:spPr/>
      <dgm:t>
        <a:bodyPr/>
        <a:lstStyle/>
        <a:p>
          <a:endParaRPr lang="en-US"/>
        </a:p>
      </dgm:t>
    </dgm:pt>
    <dgm:pt modelId="{FC35A321-152F-4FF9-B9D4-048FFAE54DDE}">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800"/>
            <a:t>Conduct a content inventory</a:t>
          </a:r>
          <a:endParaRPr lang="en-US" sz="1800"/>
        </a:p>
      </dgm:t>
    </dgm:pt>
    <dgm:pt modelId="{25AC2DB4-A6AD-42FF-819B-FCC1EC529A7B}" type="parTrans" cxnId="{7377028C-BAA6-47CC-AAD3-B8B9A60A17F1}">
      <dgm:prSet/>
      <dgm:spPr/>
      <dgm:t>
        <a:bodyPr/>
        <a:lstStyle/>
        <a:p>
          <a:endParaRPr lang="en-US"/>
        </a:p>
      </dgm:t>
    </dgm:pt>
    <dgm:pt modelId="{D0C1F17D-86C4-4CC3-9210-976393B7EA73}" type="sibTrans" cxnId="{7377028C-BAA6-47CC-AAD3-B8B9A60A17F1}">
      <dgm:prSet/>
      <dgm:spPr/>
      <dgm:t>
        <a:bodyPr/>
        <a:lstStyle/>
        <a:p>
          <a:endParaRPr lang="en-US"/>
        </a:p>
      </dgm:t>
    </dgm:pt>
    <dgm:pt modelId="{BB8E7721-3ED0-443E-945E-DAC8316E47AB}">
      <dgm:prSet phldrT="[Text]" custT="1"/>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800"/>
            <a:t>Involve your team</a:t>
          </a:r>
        </a:p>
        <a:p>
          <a:endParaRPr lang="en-US" sz="2400"/>
        </a:p>
      </dgm:t>
    </dgm:pt>
    <dgm:pt modelId="{304292C3-9573-40FA-8B3B-10587110935E}" type="parTrans" cxnId="{F17AA7C2-AC32-4EF7-9AD4-DC02175EEC74}">
      <dgm:prSet/>
      <dgm:spPr/>
      <dgm:t>
        <a:bodyPr/>
        <a:lstStyle/>
        <a:p>
          <a:endParaRPr lang="en-US"/>
        </a:p>
      </dgm:t>
    </dgm:pt>
    <dgm:pt modelId="{B2BDEC40-A3F9-474C-A03B-FE0E75BDC5D5}" type="sibTrans" cxnId="{F17AA7C2-AC32-4EF7-9AD4-DC02175EEC74}">
      <dgm:prSet/>
      <dgm:spPr/>
      <dgm:t>
        <a:bodyPr/>
        <a:lstStyle/>
        <a:p>
          <a:endParaRPr lang="en-US"/>
        </a:p>
      </dgm:t>
    </dgm:pt>
    <dgm:pt modelId="{3F33BBA0-013D-4E76-B932-7D2539DD38B9}">
      <dgm:prSet phldrT="[Text]" custT="1"/>
      <dgm:spPr/>
      <dgm:t>
        <a:bodyPr/>
        <a:lstStyle/>
        <a:p>
          <a:r>
            <a:rPr lang="en-CA" sz="1800"/>
            <a:t>Create a roadmap</a:t>
          </a:r>
          <a:endParaRPr lang="en-US" sz="1800"/>
        </a:p>
      </dgm:t>
    </dgm:pt>
    <dgm:pt modelId="{9DDB05DF-464D-4CBB-B162-2063328EF5D2}" type="parTrans" cxnId="{59830BF3-C657-4999-8E5C-72861013837F}">
      <dgm:prSet/>
      <dgm:spPr/>
      <dgm:t>
        <a:bodyPr/>
        <a:lstStyle/>
        <a:p>
          <a:endParaRPr lang="en-US"/>
        </a:p>
      </dgm:t>
    </dgm:pt>
    <dgm:pt modelId="{F75F1D6C-1CA3-499E-B859-8C439BD5D277}" type="sibTrans" cxnId="{59830BF3-C657-4999-8E5C-72861013837F}">
      <dgm:prSet/>
      <dgm:spPr/>
      <dgm:t>
        <a:bodyPr/>
        <a:lstStyle/>
        <a:p>
          <a:endParaRPr lang="en-US"/>
        </a:p>
      </dgm:t>
    </dgm:pt>
    <dgm:pt modelId="{1764B4B6-949C-40B5-9D85-2F9D7DE255A4}" type="pres">
      <dgm:prSet presAssocID="{35B5E736-8AF4-4BA8-8443-D05D4DA6B8B4}" presName="rootnode" presStyleCnt="0">
        <dgm:presLayoutVars>
          <dgm:chMax/>
          <dgm:chPref/>
          <dgm:dir/>
          <dgm:animLvl val="lvl"/>
        </dgm:presLayoutVars>
      </dgm:prSet>
      <dgm:spPr/>
    </dgm:pt>
    <dgm:pt modelId="{F5FF3177-4EEF-4546-891D-FAD9F2488BE1}" type="pres">
      <dgm:prSet presAssocID="{64593FE9-7081-4168-A063-E4B5C993BC22}" presName="composite" presStyleCnt="0"/>
      <dgm:spPr/>
    </dgm:pt>
    <dgm:pt modelId="{3F64E2B0-6237-4C2C-8DA9-4092E034F77B}" type="pres">
      <dgm:prSet presAssocID="{64593FE9-7081-4168-A063-E4B5C993BC22}" presName="LShape" presStyleLbl="alignNode1" presStyleIdx="0" presStyleCnt="11"/>
      <dgm:spPr/>
    </dgm:pt>
    <dgm:pt modelId="{E6342652-B1B9-4774-BFE3-C6E5A65C3D34}" type="pres">
      <dgm:prSet presAssocID="{64593FE9-7081-4168-A063-E4B5C993BC22}" presName="ParentText" presStyleLbl="revTx" presStyleIdx="0" presStyleCnt="6">
        <dgm:presLayoutVars>
          <dgm:chMax val="0"/>
          <dgm:chPref val="0"/>
          <dgm:bulletEnabled val="1"/>
        </dgm:presLayoutVars>
      </dgm:prSet>
      <dgm:spPr/>
      <dgm:t>
        <a:bodyPr/>
        <a:lstStyle/>
        <a:p>
          <a:endParaRPr lang="en-US"/>
        </a:p>
      </dgm:t>
    </dgm:pt>
    <dgm:pt modelId="{739D38BB-C738-4FCB-B813-41D9FAFF182D}" type="pres">
      <dgm:prSet presAssocID="{64593FE9-7081-4168-A063-E4B5C993BC22}" presName="Triangle" presStyleLbl="alignNode1" presStyleIdx="1" presStyleCnt="11"/>
      <dgm:spPr/>
    </dgm:pt>
    <dgm:pt modelId="{F7847F73-2D3E-4CBD-8697-576596F879C5}" type="pres">
      <dgm:prSet presAssocID="{9650033B-96AB-4F5D-80B3-F8A96201C36C}" presName="sibTrans" presStyleCnt="0"/>
      <dgm:spPr/>
    </dgm:pt>
    <dgm:pt modelId="{B8664604-68C3-4AF4-A6BF-7CE84E7AED45}" type="pres">
      <dgm:prSet presAssocID="{9650033B-96AB-4F5D-80B3-F8A96201C36C}" presName="space" presStyleCnt="0"/>
      <dgm:spPr/>
    </dgm:pt>
    <dgm:pt modelId="{F3560FDB-CF85-47DC-BA34-13F3DE477C22}" type="pres">
      <dgm:prSet presAssocID="{C365F598-FC7B-4D45-8E66-78F7D62B9D92}" presName="composite" presStyleCnt="0"/>
      <dgm:spPr/>
    </dgm:pt>
    <dgm:pt modelId="{0F8AAEA5-CA3C-4854-8991-6A1A651F3D8A}" type="pres">
      <dgm:prSet presAssocID="{C365F598-FC7B-4D45-8E66-78F7D62B9D92}" presName="LShape" presStyleLbl="alignNode1" presStyleIdx="2" presStyleCnt="11"/>
      <dgm:spPr/>
    </dgm:pt>
    <dgm:pt modelId="{D615A220-A912-4AB1-9526-C2C1F156A30C}" type="pres">
      <dgm:prSet presAssocID="{C365F598-FC7B-4D45-8E66-78F7D62B9D92}" presName="ParentText" presStyleLbl="revTx" presStyleIdx="1" presStyleCnt="6">
        <dgm:presLayoutVars>
          <dgm:chMax val="0"/>
          <dgm:chPref val="0"/>
          <dgm:bulletEnabled val="1"/>
        </dgm:presLayoutVars>
      </dgm:prSet>
      <dgm:spPr/>
      <dgm:t>
        <a:bodyPr/>
        <a:lstStyle/>
        <a:p>
          <a:endParaRPr lang="en-US"/>
        </a:p>
      </dgm:t>
    </dgm:pt>
    <dgm:pt modelId="{3D897BC6-1B32-4F3D-8935-2EDABD83F0B8}" type="pres">
      <dgm:prSet presAssocID="{C365F598-FC7B-4D45-8E66-78F7D62B9D92}" presName="Triangle" presStyleLbl="alignNode1" presStyleIdx="3" presStyleCnt="11"/>
      <dgm:spPr/>
    </dgm:pt>
    <dgm:pt modelId="{3C39378A-B851-4DFF-A315-2A9D77E24295}" type="pres">
      <dgm:prSet presAssocID="{72B1B700-0671-4A0C-9F67-5FA0C9607C51}" presName="sibTrans" presStyleCnt="0"/>
      <dgm:spPr/>
    </dgm:pt>
    <dgm:pt modelId="{D030EECE-60E6-4615-A2F4-74DF797EE6D2}" type="pres">
      <dgm:prSet presAssocID="{72B1B700-0671-4A0C-9F67-5FA0C9607C51}" presName="space" presStyleCnt="0"/>
      <dgm:spPr/>
    </dgm:pt>
    <dgm:pt modelId="{391E9E02-F8C8-4851-AB1A-FCFA33A1773F}" type="pres">
      <dgm:prSet presAssocID="{F1EE291B-8F8F-4C44-AF93-9CEDC7F8D186}" presName="composite" presStyleCnt="0"/>
      <dgm:spPr/>
    </dgm:pt>
    <dgm:pt modelId="{B3DE6A13-19C4-4FDC-9202-5EA1FBEB4504}" type="pres">
      <dgm:prSet presAssocID="{F1EE291B-8F8F-4C44-AF93-9CEDC7F8D186}" presName="LShape" presStyleLbl="alignNode1" presStyleIdx="4" presStyleCnt="11"/>
      <dgm:spPr/>
    </dgm:pt>
    <dgm:pt modelId="{C060F6C5-FA94-4171-A910-C77D2975B175}" type="pres">
      <dgm:prSet presAssocID="{F1EE291B-8F8F-4C44-AF93-9CEDC7F8D186}" presName="ParentText" presStyleLbl="revTx" presStyleIdx="2" presStyleCnt="6">
        <dgm:presLayoutVars>
          <dgm:chMax val="0"/>
          <dgm:chPref val="0"/>
          <dgm:bulletEnabled val="1"/>
        </dgm:presLayoutVars>
      </dgm:prSet>
      <dgm:spPr/>
      <dgm:t>
        <a:bodyPr/>
        <a:lstStyle/>
        <a:p>
          <a:endParaRPr lang="en-US"/>
        </a:p>
      </dgm:t>
    </dgm:pt>
    <dgm:pt modelId="{6923ED5E-7338-41F4-91CE-FD0821A82FEC}" type="pres">
      <dgm:prSet presAssocID="{F1EE291B-8F8F-4C44-AF93-9CEDC7F8D186}" presName="Triangle" presStyleLbl="alignNode1" presStyleIdx="5" presStyleCnt="11"/>
      <dgm:spPr/>
    </dgm:pt>
    <dgm:pt modelId="{6201FFC8-60E3-4F6A-AE95-8BFBB189FAD0}" type="pres">
      <dgm:prSet presAssocID="{F94A9283-0E5E-4150-B7C0-B0BF368CE0B0}" presName="sibTrans" presStyleCnt="0"/>
      <dgm:spPr/>
    </dgm:pt>
    <dgm:pt modelId="{678223DA-5F45-48CE-BBAB-D5479317712C}" type="pres">
      <dgm:prSet presAssocID="{F94A9283-0E5E-4150-B7C0-B0BF368CE0B0}" presName="space" presStyleCnt="0"/>
      <dgm:spPr/>
    </dgm:pt>
    <dgm:pt modelId="{7FC6584B-6846-4951-9B19-AFE28C446030}" type="pres">
      <dgm:prSet presAssocID="{FC35A321-152F-4FF9-B9D4-048FFAE54DDE}" presName="composite" presStyleCnt="0"/>
      <dgm:spPr/>
    </dgm:pt>
    <dgm:pt modelId="{80E3F4CC-4535-4FFA-B795-F476960AA6DB}" type="pres">
      <dgm:prSet presAssocID="{FC35A321-152F-4FF9-B9D4-048FFAE54DDE}" presName="LShape" presStyleLbl="alignNode1" presStyleIdx="6" presStyleCnt="11"/>
      <dgm:spPr/>
    </dgm:pt>
    <dgm:pt modelId="{5E55A162-CF76-4F61-8607-11CD7F19931D}" type="pres">
      <dgm:prSet presAssocID="{FC35A321-152F-4FF9-B9D4-048FFAE54DDE}" presName="ParentText" presStyleLbl="revTx" presStyleIdx="3" presStyleCnt="6">
        <dgm:presLayoutVars>
          <dgm:chMax val="0"/>
          <dgm:chPref val="0"/>
          <dgm:bulletEnabled val="1"/>
        </dgm:presLayoutVars>
      </dgm:prSet>
      <dgm:spPr/>
      <dgm:t>
        <a:bodyPr/>
        <a:lstStyle/>
        <a:p>
          <a:endParaRPr lang="en-US"/>
        </a:p>
      </dgm:t>
    </dgm:pt>
    <dgm:pt modelId="{97CB42BD-CFE1-49B6-95D8-6C0D598AC02B}" type="pres">
      <dgm:prSet presAssocID="{FC35A321-152F-4FF9-B9D4-048FFAE54DDE}" presName="Triangle" presStyleLbl="alignNode1" presStyleIdx="7" presStyleCnt="11"/>
      <dgm:spPr/>
    </dgm:pt>
    <dgm:pt modelId="{F5103E06-0701-44E9-BB0A-75B00F294802}" type="pres">
      <dgm:prSet presAssocID="{D0C1F17D-86C4-4CC3-9210-976393B7EA73}" presName="sibTrans" presStyleCnt="0"/>
      <dgm:spPr/>
    </dgm:pt>
    <dgm:pt modelId="{C7342B0D-A7A1-4205-900A-087EB43C4BB2}" type="pres">
      <dgm:prSet presAssocID="{D0C1F17D-86C4-4CC3-9210-976393B7EA73}" presName="space" presStyleCnt="0"/>
      <dgm:spPr/>
    </dgm:pt>
    <dgm:pt modelId="{899838EE-0C52-47DC-A248-6D1E3334BF71}" type="pres">
      <dgm:prSet presAssocID="{3F33BBA0-013D-4E76-B932-7D2539DD38B9}" presName="composite" presStyleCnt="0"/>
      <dgm:spPr/>
    </dgm:pt>
    <dgm:pt modelId="{9C877475-C101-43FE-8AD3-2796E2052FA0}" type="pres">
      <dgm:prSet presAssocID="{3F33BBA0-013D-4E76-B932-7D2539DD38B9}" presName="LShape" presStyleLbl="alignNode1" presStyleIdx="8" presStyleCnt="11"/>
      <dgm:spPr/>
    </dgm:pt>
    <dgm:pt modelId="{A413FC5D-EB8D-4C8F-872C-6D53C1F6EE3C}" type="pres">
      <dgm:prSet presAssocID="{3F33BBA0-013D-4E76-B932-7D2539DD38B9}" presName="ParentText" presStyleLbl="revTx" presStyleIdx="4" presStyleCnt="6">
        <dgm:presLayoutVars>
          <dgm:chMax val="0"/>
          <dgm:chPref val="0"/>
          <dgm:bulletEnabled val="1"/>
        </dgm:presLayoutVars>
      </dgm:prSet>
      <dgm:spPr/>
      <dgm:t>
        <a:bodyPr/>
        <a:lstStyle/>
        <a:p>
          <a:endParaRPr lang="en-US"/>
        </a:p>
      </dgm:t>
    </dgm:pt>
    <dgm:pt modelId="{9839F9C3-DAC3-4C15-BC19-2526E60D0B69}" type="pres">
      <dgm:prSet presAssocID="{3F33BBA0-013D-4E76-B932-7D2539DD38B9}" presName="Triangle" presStyleLbl="alignNode1" presStyleIdx="9" presStyleCnt="11"/>
      <dgm:spPr/>
    </dgm:pt>
    <dgm:pt modelId="{78999F7F-1435-41CB-A587-881C11E79F6D}" type="pres">
      <dgm:prSet presAssocID="{F75F1D6C-1CA3-499E-B859-8C439BD5D277}" presName="sibTrans" presStyleCnt="0"/>
      <dgm:spPr/>
    </dgm:pt>
    <dgm:pt modelId="{766A8203-C69A-4551-AC8E-5897354E2423}" type="pres">
      <dgm:prSet presAssocID="{F75F1D6C-1CA3-499E-B859-8C439BD5D277}" presName="space" presStyleCnt="0"/>
      <dgm:spPr/>
    </dgm:pt>
    <dgm:pt modelId="{12E2B12E-5D9E-4109-A19F-29C8AB3C7D08}" type="pres">
      <dgm:prSet presAssocID="{BB8E7721-3ED0-443E-945E-DAC8316E47AB}" presName="composite" presStyleCnt="0"/>
      <dgm:spPr/>
    </dgm:pt>
    <dgm:pt modelId="{09DE4063-FC0D-4EA0-ACDF-8AB43C2BDC8D}" type="pres">
      <dgm:prSet presAssocID="{BB8E7721-3ED0-443E-945E-DAC8316E47AB}" presName="LShape" presStyleLbl="alignNode1" presStyleIdx="10" presStyleCnt="11"/>
      <dgm:spPr/>
    </dgm:pt>
    <dgm:pt modelId="{4426D759-B5A2-4ED6-9BDD-4FB4E202CB6C}" type="pres">
      <dgm:prSet presAssocID="{BB8E7721-3ED0-443E-945E-DAC8316E47AB}" presName="ParentText" presStyleLbl="revTx" presStyleIdx="5" presStyleCnt="6">
        <dgm:presLayoutVars>
          <dgm:chMax val="0"/>
          <dgm:chPref val="0"/>
          <dgm:bulletEnabled val="1"/>
        </dgm:presLayoutVars>
      </dgm:prSet>
      <dgm:spPr/>
      <dgm:t>
        <a:bodyPr/>
        <a:lstStyle/>
        <a:p>
          <a:endParaRPr lang="en-US"/>
        </a:p>
      </dgm:t>
    </dgm:pt>
  </dgm:ptLst>
  <dgm:cxnLst>
    <dgm:cxn modelId="{EAA8F378-3D50-4D5D-8A38-93E2D9DB626D}" srcId="{35B5E736-8AF4-4BA8-8443-D05D4DA6B8B4}" destId="{64593FE9-7081-4168-A063-E4B5C993BC22}" srcOrd="0" destOrd="0" parTransId="{9CE281CE-4BB0-4F6B-9AD9-070B5F480C90}" sibTransId="{9650033B-96AB-4F5D-80B3-F8A96201C36C}"/>
    <dgm:cxn modelId="{84739BB6-3B97-44D8-AEA9-E792401280C3}" type="presOf" srcId="{3F33BBA0-013D-4E76-B932-7D2539DD38B9}" destId="{A413FC5D-EB8D-4C8F-872C-6D53C1F6EE3C}" srcOrd="0" destOrd="0" presId="urn:microsoft.com/office/officeart/2009/3/layout/StepUpProcess"/>
    <dgm:cxn modelId="{7377028C-BAA6-47CC-AAD3-B8B9A60A17F1}" srcId="{35B5E736-8AF4-4BA8-8443-D05D4DA6B8B4}" destId="{FC35A321-152F-4FF9-B9D4-048FFAE54DDE}" srcOrd="3" destOrd="0" parTransId="{25AC2DB4-A6AD-42FF-819B-FCC1EC529A7B}" sibTransId="{D0C1F17D-86C4-4CC3-9210-976393B7EA73}"/>
    <dgm:cxn modelId="{59830BF3-C657-4999-8E5C-72861013837F}" srcId="{35B5E736-8AF4-4BA8-8443-D05D4DA6B8B4}" destId="{3F33BBA0-013D-4E76-B932-7D2539DD38B9}" srcOrd="4" destOrd="0" parTransId="{9DDB05DF-464D-4CBB-B162-2063328EF5D2}" sibTransId="{F75F1D6C-1CA3-499E-B859-8C439BD5D277}"/>
    <dgm:cxn modelId="{421EA179-C248-47D6-BBAE-8133B3D95032}" srcId="{35B5E736-8AF4-4BA8-8443-D05D4DA6B8B4}" destId="{F1EE291B-8F8F-4C44-AF93-9CEDC7F8D186}" srcOrd="2" destOrd="0" parTransId="{1CB2267B-3DEC-45DF-901C-C618F7188218}" sibTransId="{F94A9283-0E5E-4150-B7C0-B0BF368CE0B0}"/>
    <dgm:cxn modelId="{D322CD2F-C669-4099-834F-95B0821124A6}" type="presOf" srcId="{F1EE291B-8F8F-4C44-AF93-9CEDC7F8D186}" destId="{C060F6C5-FA94-4171-A910-C77D2975B175}" srcOrd="0" destOrd="0" presId="urn:microsoft.com/office/officeart/2009/3/layout/StepUpProcess"/>
    <dgm:cxn modelId="{93109269-A912-4A55-A857-31F3769465A3}" type="presOf" srcId="{64593FE9-7081-4168-A063-E4B5C993BC22}" destId="{E6342652-B1B9-4774-BFE3-C6E5A65C3D34}" srcOrd="0" destOrd="0" presId="urn:microsoft.com/office/officeart/2009/3/layout/StepUpProcess"/>
    <dgm:cxn modelId="{BE0CD858-CD88-4507-98C5-D1126B4412DA}" srcId="{35B5E736-8AF4-4BA8-8443-D05D4DA6B8B4}" destId="{C365F598-FC7B-4D45-8E66-78F7D62B9D92}" srcOrd="1" destOrd="0" parTransId="{8E7A771B-F93A-4C91-BCC2-C01C92EFCB8D}" sibTransId="{72B1B700-0671-4A0C-9F67-5FA0C9607C51}"/>
    <dgm:cxn modelId="{B3438A99-A134-44B7-90E7-58E627991E6D}" type="presOf" srcId="{C365F598-FC7B-4D45-8E66-78F7D62B9D92}" destId="{D615A220-A912-4AB1-9526-C2C1F156A30C}" srcOrd="0" destOrd="0" presId="urn:microsoft.com/office/officeart/2009/3/layout/StepUpProcess"/>
    <dgm:cxn modelId="{C5C35EC3-A762-488E-971A-33BE1031C6E8}" type="presOf" srcId="{FC35A321-152F-4FF9-B9D4-048FFAE54DDE}" destId="{5E55A162-CF76-4F61-8607-11CD7F19931D}" srcOrd="0" destOrd="0" presId="urn:microsoft.com/office/officeart/2009/3/layout/StepUpProcess"/>
    <dgm:cxn modelId="{6026A2C1-268F-4426-9ACF-BA42F2389C90}" type="presOf" srcId="{35B5E736-8AF4-4BA8-8443-D05D4DA6B8B4}" destId="{1764B4B6-949C-40B5-9D85-2F9D7DE255A4}" srcOrd="0" destOrd="0" presId="urn:microsoft.com/office/officeart/2009/3/layout/StepUpProcess"/>
    <dgm:cxn modelId="{D275D637-EADE-46E0-9360-1B8CC940A1C0}" type="presOf" srcId="{BB8E7721-3ED0-443E-945E-DAC8316E47AB}" destId="{4426D759-B5A2-4ED6-9BDD-4FB4E202CB6C}" srcOrd="0" destOrd="0" presId="urn:microsoft.com/office/officeart/2009/3/layout/StepUpProcess"/>
    <dgm:cxn modelId="{F17AA7C2-AC32-4EF7-9AD4-DC02175EEC74}" srcId="{35B5E736-8AF4-4BA8-8443-D05D4DA6B8B4}" destId="{BB8E7721-3ED0-443E-945E-DAC8316E47AB}" srcOrd="5" destOrd="0" parTransId="{304292C3-9573-40FA-8B3B-10587110935E}" sibTransId="{B2BDEC40-A3F9-474C-A03B-FE0E75BDC5D5}"/>
    <dgm:cxn modelId="{A2B5D42D-329C-4F79-9F5C-F11945D46520}" type="presParOf" srcId="{1764B4B6-949C-40B5-9D85-2F9D7DE255A4}" destId="{F5FF3177-4EEF-4546-891D-FAD9F2488BE1}" srcOrd="0" destOrd="0" presId="urn:microsoft.com/office/officeart/2009/3/layout/StepUpProcess"/>
    <dgm:cxn modelId="{4566BF5C-77D2-4A05-B30B-72430A59FD6D}" type="presParOf" srcId="{F5FF3177-4EEF-4546-891D-FAD9F2488BE1}" destId="{3F64E2B0-6237-4C2C-8DA9-4092E034F77B}" srcOrd="0" destOrd="0" presId="urn:microsoft.com/office/officeart/2009/3/layout/StepUpProcess"/>
    <dgm:cxn modelId="{A80D0C75-E330-45EF-B501-975132F31D9D}" type="presParOf" srcId="{F5FF3177-4EEF-4546-891D-FAD9F2488BE1}" destId="{E6342652-B1B9-4774-BFE3-C6E5A65C3D34}" srcOrd="1" destOrd="0" presId="urn:microsoft.com/office/officeart/2009/3/layout/StepUpProcess"/>
    <dgm:cxn modelId="{43385132-D56B-4D7F-8B49-C42DA396468E}" type="presParOf" srcId="{F5FF3177-4EEF-4546-891D-FAD9F2488BE1}" destId="{739D38BB-C738-4FCB-B813-41D9FAFF182D}" srcOrd="2" destOrd="0" presId="urn:microsoft.com/office/officeart/2009/3/layout/StepUpProcess"/>
    <dgm:cxn modelId="{8197C2D5-47CC-484B-AB00-B97D2B6E088E}" type="presParOf" srcId="{1764B4B6-949C-40B5-9D85-2F9D7DE255A4}" destId="{F7847F73-2D3E-4CBD-8697-576596F879C5}" srcOrd="1" destOrd="0" presId="urn:microsoft.com/office/officeart/2009/3/layout/StepUpProcess"/>
    <dgm:cxn modelId="{9FD55FCE-501F-418F-ABE5-3F7F3BFFC658}" type="presParOf" srcId="{F7847F73-2D3E-4CBD-8697-576596F879C5}" destId="{B8664604-68C3-4AF4-A6BF-7CE84E7AED45}" srcOrd="0" destOrd="0" presId="urn:microsoft.com/office/officeart/2009/3/layout/StepUpProcess"/>
    <dgm:cxn modelId="{055268E7-3975-47FA-8C90-F1FA1372B95D}" type="presParOf" srcId="{1764B4B6-949C-40B5-9D85-2F9D7DE255A4}" destId="{F3560FDB-CF85-47DC-BA34-13F3DE477C22}" srcOrd="2" destOrd="0" presId="urn:microsoft.com/office/officeart/2009/3/layout/StepUpProcess"/>
    <dgm:cxn modelId="{B4C58EA2-4C19-4B48-AAEF-E21EA32D8C17}" type="presParOf" srcId="{F3560FDB-CF85-47DC-BA34-13F3DE477C22}" destId="{0F8AAEA5-CA3C-4854-8991-6A1A651F3D8A}" srcOrd="0" destOrd="0" presId="urn:microsoft.com/office/officeart/2009/3/layout/StepUpProcess"/>
    <dgm:cxn modelId="{3213C4A3-1F3E-42AA-93FF-D9055E06C335}" type="presParOf" srcId="{F3560FDB-CF85-47DC-BA34-13F3DE477C22}" destId="{D615A220-A912-4AB1-9526-C2C1F156A30C}" srcOrd="1" destOrd="0" presId="urn:microsoft.com/office/officeart/2009/3/layout/StepUpProcess"/>
    <dgm:cxn modelId="{894B0912-75F0-4AEC-87A2-B660322B53CF}" type="presParOf" srcId="{F3560FDB-CF85-47DC-BA34-13F3DE477C22}" destId="{3D897BC6-1B32-4F3D-8935-2EDABD83F0B8}" srcOrd="2" destOrd="0" presId="urn:microsoft.com/office/officeart/2009/3/layout/StepUpProcess"/>
    <dgm:cxn modelId="{5F7E63AD-2CC2-4C14-B45D-A2DB3E8EE1D1}" type="presParOf" srcId="{1764B4B6-949C-40B5-9D85-2F9D7DE255A4}" destId="{3C39378A-B851-4DFF-A315-2A9D77E24295}" srcOrd="3" destOrd="0" presId="urn:microsoft.com/office/officeart/2009/3/layout/StepUpProcess"/>
    <dgm:cxn modelId="{89E82827-EEB5-4590-8E6A-BA5E222BD1E8}" type="presParOf" srcId="{3C39378A-B851-4DFF-A315-2A9D77E24295}" destId="{D030EECE-60E6-4615-A2F4-74DF797EE6D2}" srcOrd="0" destOrd="0" presId="urn:microsoft.com/office/officeart/2009/3/layout/StepUpProcess"/>
    <dgm:cxn modelId="{C404F8E6-6185-411B-B020-841EC2CB49C3}" type="presParOf" srcId="{1764B4B6-949C-40B5-9D85-2F9D7DE255A4}" destId="{391E9E02-F8C8-4851-AB1A-FCFA33A1773F}" srcOrd="4" destOrd="0" presId="urn:microsoft.com/office/officeart/2009/3/layout/StepUpProcess"/>
    <dgm:cxn modelId="{DE927BBA-E4DF-4840-B52F-7E20294B8589}" type="presParOf" srcId="{391E9E02-F8C8-4851-AB1A-FCFA33A1773F}" destId="{B3DE6A13-19C4-4FDC-9202-5EA1FBEB4504}" srcOrd="0" destOrd="0" presId="urn:microsoft.com/office/officeart/2009/3/layout/StepUpProcess"/>
    <dgm:cxn modelId="{4112B1C1-8B35-444B-A506-533D39CF75B3}" type="presParOf" srcId="{391E9E02-F8C8-4851-AB1A-FCFA33A1773F}" destId="{C060F6C5-FA94-4171-A910-C77D2975B175}" srcOrd="1" destOrd="0" presId="urn:microsoft.com/office/officeart/2009/3/layout/StepUpProcess"/>
    <dgm:cxn modelId="{1D2228F3-A89B-4E89-ABD4-7DC56DE371F1}" type="presParOf" srcId="{391E9E02-F8C8-4851-AB1A-FCFA33A1773F}" destId="{6923ED5E-7338-41F4-91CE-FD0821A82FEC}" srcOrd="2" destOrd="0" presId="urn:microsoft.com/office/officeart/2009/3/layout/StepUpProcess"/>
    <dgm:cxn modelId="{67DB36BA-46FD-4581-A477-E3BBBE2094C5}" type="presParOf" srcId="{1764B4B6-949C-40B5-9D85-2F9D7DE255A4}" destId="{6201FFC8-60E3-4F6A-AE95-8BFBB189FAD0}" srcOrd="5" destOrd="0" presId="urn:microsoft.com/office/officeart/2009/3/layout/StepUpProcess"/>
    <dgm:cxn modelId="{30E90291-FB57-4607-9376-A2A35C0AB8B9}" type="presParOf" srcId="{6201FFC8-60E3-4F6A-AE95-8BFBB189FAD0}" destId="{678223DA-5F45-48CE-BBAB-D5479317712C}" srcOrd="0" destOrd="0" presId="urn:microsoft.com/office/officeart/2009/3/layout/StepUpProcess"/>
    <dgm:cxn modelId="{E717973B-9E3B-437E-A982-31476BD25B12}" type="presParOf" srcId="{1764B4B6-949C-40B5-9D85-2F9D7DE255A4}" destId="{7FC6584B-6846-4951-9B19-AFE28C446030}" srcOrd="6" destOrd="0" presId="urn:microsoft.com/office/officeart/2009/3/layout/StepUpProcess"/>
    <dgm:cxn modelId="{A9EB8C78-ECDF-4A4A-9EA0-6263A085F646}" type="presParOf" srcId="{7FC6584B-6846-4951-9B19-AFE28C446030}" destId="{80E3F4CC-4535-4FFA-B795-F476960AA6DB}" srcOrd="0" destOrd="0" presId="urn:microsoft.com/office/officeart/2009/3/layout/StepUpProcess"/>
    <dgm:cxn modelId="{EBEE7C06-3050-412D-BF35-AA436E6CEB48}" type="presParOf" srcId="{7FC6584B-6846-4951-9B19-AFE28C446030}" destId="{5E55A162-CF76-4F61-8607-11CD7F19931D}" srcOrd="1" destOrd="0" presId="urn:microsoft.com/office/officeart/2009/3/layout/StepUpProcess"/>
    <dgm:cxn modelId="{619037CF-62A7-43E3-9C67-8359C31BFB46}" type="presParOf" srcId="{7FC6584B-6846-4951-9B19-AFE28C446030}" destId="{97CB42BD-CFE1-49B6-95D8-6C0D598AC02B}" srcOrd="2" destOrd="0" presId="urn:microsoft.com/office/officeart/2009/3/layout/StepUpProcess"/>
    <dgm:cxn modelId="{F9563779-ABCF-407C-9C68-14E9CAAC2517}" type="presParOf" srcId="{1764B4B6-949C-40B5-9D85-2F9D7DE255A4}" destId="{F5103E06-0701-44E9-BB0A-75B00F294802}" srcOrd="7" destOrd="0" presId="urn:microsoft.com/office/officeart/2009/3/layout/StepUpProcess"/>
    <dgm:cxn modelId="{21D83594-BB10-40DD-85DC-0CD5EFCF0D93}" type="presParOf" srcId="{F5103E06-0701-44E9-BB0A-75B00F294802}" destId="{C7342B0D-A7A1-4205-900A-087EB43C4BB2}" srcOrd="0" destOrd="0" presId="urn:microsoft.com/office/officeart/2009/3/layout/StepUpProcess"/>
    <dgm:cxn modelId="{5D5DC11E-BA39-4604-9EC3-F9AD28521C7A}" type="presParOf" srcId="{1764B4B6-949C-40B5-9D85-2F9D7DE255A4}" destId="{899838EE-0C52-47DC-A248-6D1E3334BF71}" srcOrd="8" destOrd="0" presId="urn:microsoft.com/office/officeart/2009/3/layout/StepUpProcess"/>
    <dgm:cxn modelId="{AA619FA6-EE7E-4F78-BA19-926C3A590B8E}" type="presParOf" srcId="{899838EE-0C52-47DC-A248-6D1E3334BF71}" destId="{9C877475-C101-43FE-8AD3-2796E2052FA0}" srcOrd="0" destOrd="0" presId="urn:microsoft.com/office/officeart/2009/3/layout/StepUpProcess"/>
    <dgm:cxn modelId="{D5D25456-4F6C-432A-B768-10E3C6840C46}" type="presParOf" srcId="{899838EE-0C52-47DC-A248-6D1E3334BF71}" destId="{A413FC5D-EB8D-4C8F-872C-6D53C1F6EE3C}" srcOrd="1" destOrd="0" presId="urn:microsoft.com/office/officeart/2009/3/layout/StepUpProcess"/>
    <dgm:cxn modelId="{7DC28073-0E5C-4A0F-A312-CC03D029B585}" type="presParOf" srcId="{899838EE-0C52-47DC-A248-6D1E3334BF71}" destId="{9839F9C3-DAC3-4C15-BC19-2526E60D0B69}" srcOrd="2" destOrd="0" presId="urn:microsoft.com/office/officeart/2009/3/layout/StepUpProcess"/>
    <dgm:cxn modelId="{EF8AAEF4-9362-46F4-A810-306D2993B583}" type="presParOf" srcId="{1764B4B6-949C-40B5-9D85-2F9D7DE255A4}" destId="{78999F7F-1435-41CB-A587-881C11E79F6D}" srcOrd="9" destOrd="0" presId="urn:microsoft.com/office/officeart/2009/3/layout/StepUpProcess"/>
    <dgm:cxn modelId="{FCE07620-D8BA-4B2E-B475-4A2AFD538959}" type="presParOf" srcId="{78999F7F-1435-41CB-A587-881C11E79F6D}" destId="{766A8203-C69A-4551-AC8E-5897354E2423}" srcOrd="0" destOrd="0" presId="urn:microsoft.com/office/officeart/2009/3/layout/StepUpProcess"/>
    <dgm:cxn modelId="{512C617E-1C8D-4769-BF86-026E8D979644}" type="presParOf" srcId="{1764B4B6-949C-40B5-9D85-2F9D7DE255A4}" destId="{12E2B12E-5D9E-4109-A19F-29C8AB3C7D08}" srcOrd="10" destOrd="0" presId="urn:microsoft.com/office/officeart/2009/3/layout/StepUpProcess"/>
    <dgm:cxn modelId="{220326B2-2735-4C87-AE0A-AF57965F3569}" type="presParOf" srcId="{12E2B12E-5D9E-4109-A19F-29C8AB3C7D08}" destId="{09DE4063-FC0D-4EA0-ACDF-8AB43C2BDC8D}" srcOrd="0" destOrd="0" presId="urn:microsoft.com/office/officeart/2009/3/layout/StepUpProcess"/>
    <dgm:cxn modelId="{29ADD64E-C3B2-45CB-8F31-0BCD619C5626}" type="presParOf" srcId="{12E2B12E-5D9E-4109-A19F-29C8AB3C7D08}" destId="{4426D759-B5A2-4ED6-9BDD-4FB4E202CB6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2B0B9-9E81-45F1-AE9E-8F47EF3A1BAA}" type="doc">
      <dgm:prSet loTypeId="urn:microsoft.com/office/officeart/2005/8/layout/matrix3" loCatId="matrix" qsTypeId="urn:microsoft.com/office/officeart/2005/8/quickstyle/simple5" qsCatId="simple" csTypeId="urn:microsoft.com/office/officeart/2005/8/colors/accent1_2" csCatId="accent1" phldr="1"/>
      <dgm:spPr/>
      <dgm:t>
        <a:bodyPr/>
        <a:lstStyle/>
        <a:p>
          <a:endParaRPr lang="en-US"/>
        </a:p>
      </dgm:t>
    </dgm:pt>
    <dgm:pt modelId="{FD036EDB-7891-4344-8923-84DBDECFCC5D}">
      <dgm:prSet phldrT="[Text]"/>
      <dgm:spPr/>
      <dgm:t>
        <a:bodyPr/>
        <a:lstStyle/>
        <a:p>
          <a:r>
            <a:rPr lang="en-US"/>
            <a:t>PEOPLE</a:t>
          </a:r>
        </a:p>
      </dgm:t>
    </dgm:pt>
    <dgm:pt modelId="{E242C6AC-085C-4134-8848-0F201958C726}" type="parTrans" cxnId="{902D5B41-4947-4A40-926B-16F31FD9EA12}">
      <dgm:prSet/>
      <dgm:spPr/>
      <dgm:t>
        <a:bodyPr/>
        <a:lstStyle/>
        <a:p>
          <a:endParaRPr lang="en-US"/>
        </a:p>
      </dgm:t>
    </dgm:pt>
    <dgm:pt modelId="{ECC3FF6D-BA17-48AE-B8A2-69DDCBEDF93B}" type="sibTrans" cxnId="{902D5B41-4947-4A40-926B-16F31FD9EA12}">
      <dgm:prSet/>
      <dgm:spPr/>
      <dgm:t>
        <a:bodyPr/>
        <a:lstStyle/>
        <a:p>
          <a:endParaRPr lang="en-US"/>
        </a:p>
      </dgm:t>
    </dgm:pt>
    <dgm:pt modelId="{405DE5CB-6A16-4B16-9BEC-CEE046B3C2F5}">
      <dgm:prSet phldrT="[Text]"/>
      <dgm:spPr/>
      <dgm:t>
        <a:bodyPr/>
        <a:lstStyle/>
        <a:p>
          <a:r>
            <a:rPr lang="en-US"/>
            <a:t>Simple access to knowledge and expertise from anywhere in enterprise</a:t>
          </a:r>
        </a:p>
      </dgm:t>
    </dgm:pt>
    <dgm:pt modelId="{FB12CCF6-3A82-4BFF-A415-57DE8D3D748E}" type="parTrans" cxnId="{34C41CEC-233F-4146-84DA-D9FC68B9B007}">
      <dgm:prSet/>
      <dgm:spPr/>
      <dgm:t>
        <a:bodyPr/>
        <a:lstStyle/>
        <a:p>
          <a:endParaRPr lang="en-US"/>
        </a:p>
      </dgm:t>
    </dgm:pt>
    <dgm:pt modelId="{087CAC20-1A47-4D37-B3C8-E545F6B79913}" type="sibTrans" cxnId="{34C41CEC-233F-4146-84DA-D9FC68B9B007}">
      <dgm:prSet/>
      <dgm:spPr/>
      <dgm:t>
        <a:bodyPr/>
        <a:lstStyle/>
        <a:p>
          <a:endParaRPr lang="en-US"/>
        </a:p>
      </dgm:t>
    </dgm:pt>
    <dgm:pt modelId="{61118BD9-1717-4A75-8D2D-2E3A6DE85747}">
      <dgm:prSet phldrT="[Text]"/>
      <dgm:spPr/>
      <dgm:t>
        <a:bodyPr/>
        <a:lstStyle/>
        <a:p>
          <a:r>
            <a:rPr lang="en-US"/>
            <a:t>Seemless integration with familiar business tools in common collaboration</a:t>
          </a:r>
        </a:p>
      </dgm:t>
    </dgm:pt>
    <dgm:pt modelId="{1F34CCA0-58FD-4E63-80CC-8C7AA9C161E9}" type="parTrans" cxnId="{72F89F88-E7C0-4363-8A38-61A1DCFA38A4}">
      <dgm:prSet/>
      <dgm:spPr/>
      <dgm:t>
        <a:bodyPr/>
        <a:lstStyle/>
        <a:p>
          <a:endParaRPr lang="en-US"/>
        </a:p>
      </dgm:t>
    </dgm:pt>
    <dgm:pt modelId="{E531519C-1EA6-49BB-AC1D-F7A8950C446B}" type="sibTrans" cxnId="{72F89F88-E7C0-4363-8A38-61A1DCFA38A4}">
      <dgm:prSet/>
      <dgm:spPr/>
      <dgm:t>
        <a:bodyPr/>
        <a:lstStyle/>
        <a:p>
          <a:endParaRPr lang="en-US"/>
        </a:p>
      </dgm:t>
    </dgm:pt>
    <dgm:pt modelId="{58D2907E-C0DD-4696-810F-58A17F2995D8}">
      <dgm:prSet phldrT="[Text]"/>
      <dgm:spPr/>
      <dgm:t>
        <a:bodyPr/>
        <a:lstStyle/>
        <a:p>
          <a:r>
            <a:rPr lang="en-US"/>
            <a:t>KNOWLEDGE</a:t>
          </a:r>
        </a:p>
      </dgm:t>
    </dgm:pt>
    <dgm:pt modelId="{C4BD3130-AE1D-4FCF-B797-6EA1687DD125}" type="parTrans" cxnId="{1FD2E594-DD89-4A31-B71D-ABA23A3CCFA3}">
      <dgm:prSet/>
      <dgm:spPr/>
      <dgm:t>
        <a:bodyPr/>
        <a:lstStyle/>
        <a:p>
          <a:endParaRPr lang="en-US"/>
        </a:p>
      </dgm:t>
    </dgm:pt>
    <dgm:pt modelId="{F73B85F6-82ED-4836-B123-401BF0818512}" type="sibTrans" cxnId="{1FD2E594-DD89-4A31-B71D-ABA23A3CCFA3}">
      <dgm:prSet/>
      <dgm:spPr/>
      <dgm:t>
        <a:bodyPr/>
        <a:lstStyle/>
        <a:p>
          <a:endParaRPr lang="en-US"/>
        </a:p>
      </dgm:t>
    </dgm:pt>
    <dgm:pt modelId="{E22396CC-3303-4034-B5B4-0C8B439E98E3}">
      <dgm:prSet phldrT="[Text]"/>
      <dgm:spPr/>
      <dgm:t>
        <a:bodyPr/>
        <a:lstStyle/>
        <a:p>
          <a:r>
            <a:rPr lang="en-US"/>
            <a:t>Integrated document management, approval, and publishing for improved collaboration</a:t>
          </a:r>
        </a:p>
      </dgm:t>
    </dgm:pt>
    <dgm:pt modelId="{D987CAB4-71B1-48AE-AC98-8DF3654FEDB5}" type="parTrans" cxnId="{7567F333-CED7-4955-8368-0F673EB0D150}">
      <dgm:prSet/>
      <dgm:spPr/>
      <dgm:t>
        <a:bodyPr/>
        <a:lstStyle/>
        <a:p>
          <a:endParaRPr lang="en-US"/>
        </a:p>
      </dgm:t>
    </dgm:pt>
    <dgm:pt modelId="{4A00AD56-9B1A-477C-B6E2-6613596AE401}" type="sibTrans" cxnId="{7567F333-CED7-4955-8368-0F673EB0D150}">
      <dgm:prSet/>
      <dgm:spPr/>
      <dgm:t>
        <a:bodyPr/>
        <a:lstStyle/>
        <a:p>
          <a:endParaRPr lang="en-US"/>
        </a:p>
      </dgm:t>
    </dgm:pt>
    <dgm:pt modelId="{972A9CA4-86EE-4BA4-9ABE-A1A3966527B1}">
      <dgm:prSet phldrT="[Text]"/>
      <dgm:spPr/>
      <dgm:t>
        <a:bodyPr/>
        <a:lstStyle/>
        <a:p>
          <a:r>
            <a:rPr lang="en-US"/>
            <a:t>Subscriptions (alerts); proactive notification about changes or new information</a:t>
          </a:r>
        </a:p>
      </dgm:t>
    </dgm:pt>
    <dgm:pt modelId="{55111E0A-86A9-4B51-A022-E5356069949D}" type="parTrans" cxnId="{FD0731C3-258C-4971-BDC0-4ED5E5A253CE}">
      <dgm:prSet/>
      <dgm:spPr/>
      <dgm:t>
        <a:bodyPr/>
        <a:lstStyle/>
        <a:p>
          <a:endParaRPr lang="en-US"/>
        </a:p>
      </dgm:t>
    </dgm:pt>
    <dgm:pt modelId="{1AF6E2B6-1559-4F78-9FF2-8F241111A021}" type="sibTrans" cxnId="{FD0731C3-258C-4971-BDC0-4ED5E5A253CE}">
      <dgm:prSet/>
      <dgm:spPr/>
      <dgm:t>
        <a:bodyPr/>
        <a:lstStyle/>
        <a:p>
          <a:endParaRPr lang="en-US"/>
        </a:p>
      </dgm:t>
    </dgm:pt>
    <dgm:pt modelId="{7C12BBC8-0A4A-436D-9746-9878D0964882}">
      <dgm:prSet phldrT="[Text]"/>
      <dgm:spPr/>
      <dgm:t>
        <a:bodyPr/>
        <a:lstStyle/>
        <a:p>
          <a:r>
            <a:rPr lang="en-US"/>
            <a:t>PROCESSES</a:t>
          </a:r>
        </a:p>
      </dgm:t>
    </dgm:pt>
    <dgm:pt modelId="{1197094F-8AEA-47CA-84F9-EA7E5AF43EA7}" type="parTrans" cxnId="{28DBA497-CCC0-4822-A88F-0A3D77DECB11}">
      <dgm:prSet/>
      <dgm:spPr/>
      <dgm:t>
        <a:bodyPr/>
        <a:lstStyle/>
        <a:p>
          <a:endParaRPr lang="en-US"/>
        </a:p>
      </dgm:t>
    </dgm:pt>
    <dgm:pt modelId="{DC8CD8E5-04A2-4982-865C-3733B53B3D80}" type="sibTrans" cxnId="{28DBA497-CCC0-4822-A88F-0A3D77DECB11}">
      <dgm:prSet/>
      <dgm:spPr/>
      <dgm:t>
        <a:bodyPr/>
        <a:lstStyle/>
        <a:p>
          <a:endParaRPr lang="en-US"/>
        </a:p>
      </dgm:t>
    </dgm:pt>
    <dgm:pt modelId="{702604DB-6B17-437D-AB98-95803DCF4C4D}">
      <dgm:prSet phldrT="[Text]"/>
      <dgm:spPr/>
      <dgm:t>
        <a:bodyPr/>
        <a:lstStyle/>
        <a:p>
          <a:r>
            <a:rPr lang="en-US"/>
            <a:t>TECHNOLOGY</a:t>
          </a:r>
        </a:p>
      </dgm:t>
    </dgm:pt>
    <dgm:pt modelId="{ED676794-3443-4D4B-A54D-DAA877BF8D1F}" type="parTrans" cxnId="{5D712DAC-F8FB-4880-B703-25916176FA6C}">
      <dgm:prSet/>
      <dgm:spPr/>
      <dgm:t>
        <a:bodyPr/>
        <a:lstStyle/>
        <a:p>
          <a:endParaRPr lang="en-US"/>
        </a:p>
      </dgm:t>
    </dgm:pt>
    <dgm:pt modelId="{D4864D3F-5BFA-4538-8506-D9697718D5E7}" type="sibTrans" cxnId="{5D712DAC-F8FB-4880-B703-25916176FA6C}">
      <dgm:prSet/>
      <dgm:spPr/>
      <dgm:t>
        <a:bodyPr/>
        <a:lstStyle/>
        <a:p>
          <a:endParaRPr lang="en-US"/>
        </a:p>
      </dgm:t>
    </dgm:pt>
    <dgm:pt modelId="{13747E43-762D-4A9B-BD47-63208EC02A74}">
      <dgm:prSet phldrT="[Text]"/>
      <dgm:spPr/>
      <dgm:t>
        <a:bodyPr/>
        <a:lstStyle/>
        <a:p>
          <a:r>
            <a:rPr lang="en-US"/>
            <a:t>Ad-hoc integration of content with short-term work</a:t>
          </a:r>
        </a:p>
      </dgm:t>
    </dgm:pt>
    <dgm:pt modelId="{04FD261A-81A7-43BC-ACB0-2E77186C3F59}" type="parTrans" cxnId="{1C798974-F04F-42C9-BAB3-E81186DAB69C}">
      <dgm:prSet/>
      <dgm:spPr/>
      <dgm:t>
        <a:bodyPr/>
        <a:lstStyle/>
        <a:p>
          <a:endParaRPr lang="en-US"/>
        </a:p>
      </dgm:t>
    </dgm:pt>
    <dgm:pt modelId="{093D27F0-895D-4F2C-AB09-504F7E8812A0}" type="sibTrans" cxnId="{1C798974-F04F-42C9-BAB3-E81186DAB69C}">
      <dgm:prSet/>
      <dgm:spPr/>
      <dgm:t>
        <a:bodyPr/>
        <a:lstStyle/>
        <a:p>
          <a:endParaRPr lang="en-US"/>
        </a:p>
      </dgm:t>
    </dgm:pt>
    <dgm:pt modelId="{E1D39808-2202-4F9F-A1CE-D9604346AF74}">
      <dgm:prSet phldrT="[Text]"/>
      <dgm:spPr/>
      <dgm:t>
        <a:bodyPr/>
        <a:lstStyle/>
        <a:p>
          <a:r>
            <a:rPr lang="en-US"/>
            <a:t>Workplace to start project planning and discussions</a:t>
          </a:r>
        </a:p>
      </dgm:t>
    </dgm:pt>
    <dgm:pt modelId="{737DE9AF-21C2-41A9-8626-708AE5023289}" type="parTrans" cxnId="{46815112-3223-4708-9C1E-F3053633467C}">
      <dgm:prSet/>
      <dgm:spPr/>
      <dgm:t>
        <a:bodyPr/>
        <a:lstStyle/>
        <a:p>
          <a:endParaRPr lang="en-US"/>
        </a:p>
      </dgm:t>
    </dgm:pt>
    <dgm:pt modelId="{AC8FB076-1BCE-43CA-B42F-834E794198D1}" type="sibTrans" cxnId="{46815112-3223-4708-9C1E-F3053633467C}">
      <dgm:prSet/>
      <dgm:spPr/>
      <dgm:t>
        <a:bodyPr/>
        <a:lstStyle/>
        <a:p>
          <a:endParaRPr lang="en-US"/>
        </a:p>
      </dgm:t>
    </dgm:pt>
    <dgm:pt modelId="{3E9D0DBC-AF6D-4B44-B85D-FD2869508DC5}">
      <dgm:prSet phldrT="[Text]"/>
      <dgm:spPr/>
      <dgm:t>
        <a:bodyPr/>
        <a:lstStyle/>
        <a:p>
          <a:r>
            <a:rPr lang="en-US"/>
            <a:t>Lower cost and time to deploy and maintain a corporate portal</a:t>
          </a:r>
        </a:p>
      </dgm:t>
    </dgm:pt>
    <dgm:pt modelId="{59B7DCF6-5AD0-4CB5-A30B-1D664FA07F43}" type="parTrans" cxnId="{DE570CAE-D260-491F-96C0-B427767F1544}">
      <dgm:prSet/>
      <dgm:spPr/>
      <dgm:t>
        <a:bodyPr/>
        <a:lstStyle/>
        <a:p>
          <a:endParaRPr lang="en-US"/>
        </a:p>
      </dgm:t>
    </dgm:pt>
    <dgm:pt modelId="{BC1068B2-518B-45A8-A7F4-116C841514DD}" type="sibTrans" cxnId="{DE570CAE-D260-491F-96C0-B427767F1544}">
      <dgm:prSet/>
      <dgm:spPr/>
      <dgm:t>
        <a:bodyPr/>
        <a:lstStyle/>
        <a:p>
          <a:endParaRPr lang="en-US"/>
        </a:p>
      </dgm:t>
    </dgm:pt>
    <dgm:pt modelId="{DEFC6CB0-6B94-4396-8725-4AFECCE42987}">
      <dgm:prSet phldrT="[Text]"/>
      <dgm:spPr/>
      <dgm:t>
        <a:bodyPr/>
        <a:lstStyle/>
        <a:p>
          <a:r>
            <a:rPr lang="en-US"/>
            <a:t>Leverage familiar business tools and interfaces</a:t>
          </a:r>
        </a:p>
      </dgm:t>
    </dgm:pt>
    <dgm:pt modelId="{7F12C3A1-2906-4230-9848-0BB71BFFAD91}" type="parTrans" cxnId="{327376B3-409F-45BD-986B-580E5A03DDD6}">
      <dgm:prSet/>
      <dgm:spPr/>
      <dgm:t>
        <a:bodyPr/>
        <a:lstStyle/>
        <a:p>
          <a:endParaRPr lang="en-US"/>
        </a:p>
      </dgm:t>
    </dgm:pt>
    <dgm:pt modelId="{0DA5CA5C-5545-4525-9999-6E056A4A9805}" type="sibTrans" cxnId="{327376B3-409F-45BD-986B-580E5A03DDD6}">
      <dgm:prSet/>
      <dgm:spPr/>
      <dgm:t>
        <a:bodyPr/>
        <a:lstStyle/>
        <a:p>
          <a:endParaRPr lang="en-US"/>
        </a:p>
      </dgm:t>
    </dgm:pt>
    <dgm:pt modelId="{73F2376C-6DEF-4340-A30D-97A939B1A7BE}">
      <dgm:prSet phldrT="[Text]"/>
      <dgm:spPr/>
      <dgm:t>
        <a:bodyPr/>
        <a:lstStyle/>
        <a:p>
          <a:r>
            <a:rPr lang="en-US"/>
            <a:t>Out-of-the-box vs. custom development</a:t>
          </a:r>
        </a:p>
      </dgm:t>
    </dgm:pt>
    <dgm:pt modelId="{7C7518F5-A062-4A87-84BD-CAAE2BC00939}" type="parTrans" cxnId="{82EE6D83-2A90-417C-9E89-20E8604F34A7}">
      <dgm:prSet/>
      <dgm:spPr/>
      <dgm:t>
        <a:bodyPr/>
        <a:lstStyle/>
        <a:p>
          <a:endParaRPr lang="en-US"/>
        </a:p>
      </dgm:t>
    </dgm:pt>
    <dgm:pt modelId="{17757540-E835-469F-BBFC-98F38C467CEB}" type="sibTrans" cxnId="{82EE6D83-2A90-417C-9E89-20E8604F34A7}">
      <dgm:prSet/>
      <dgm:spPr/>
      <dgm:t>
        <a:bodyPr/>
        <a:lstStyle/>
        <a:p>
          <a:endParaRPr lang="en-US"/>
        </a:p>
      </dgm:t>
    </dgm:pt>
    <dgm:pt modelId="{5C8E9BE1-C2FC-46B4-8ADA-D643548D5E07}" type="pres">
      <dgm:prSet presAssocID="{F892B0B9-9E81-45F1-AE9E-8F47EF3A1BAA}" presName="matrix" presStyleCnt="0">
        <dgm:presLayoutVars>
          <dgm:chMax val="1"/>
          <dgm:dir/>
          <dgm:resizeHandles val="exact"/>
        </dgm:presLayoutVars>
      </dgm:prSet>
      <dgm:spPr/>
      <dgm:t>
        <a:bodyPr/>
        <a:lstStyle/>
        <a:p>
          <a:endParaRPr lang="en-US"/>
        </a:p>
      </dgm:t>
    </dgm:pt>
    <dgm:pt modelId="{48F59C91-906D-4C47-A0E6-F4FEC1D7C38E}" type="pres">
      <dgm:prSet presAssocID="{F892B0B9-9E81-45F1-AE9E-8F47EF3A1BAA}" presName="diamond" presStyleLbl="bgShp" presStyleIdx="0" presStyleCnt="1"/>
      <dgm:spPr/>
    </dgm:pt>
    <dgm:pt modelId="{A19FEA8F-6874-423A-9C47-3EA2CBD9B5C1}" type="pres">
      <dgm:prSet presAssocID="{F892B0B9-9E81-45F1-AE9E-8F47EF3A1BAA}" presName="quad1" presStyleLbl="node1" presStyleIdx="0" presStyleCnt="4">
        <dgm:presLayoutVars>
          <dgm:chMax val="0"/>
          <dgm:chPref val="0"/>
          <dgm:bulletEnabled val="1"/>
        </dgm:presLayoutVars>
      </dgm:prSet>
      <dgm:spPr/>
      <dgm:t>
        <a:bodyPr/>
        <a:lstStyle/>
        <a:p>
          <a:endParaRPr lang="en-US"/>
        </a:p>
      </dgm:t>
    </dgm:pt>
    <dgm:pt modelId="{57D59C19-CEF0-4899-AE33-F1EC7628B932}" type="pres">
      <dgm:prSet presAssocID="{F892B0B9-9E81-45F1-AE9E-8F47EF3A1BAA}" presName="quad2" presStyleLbl="node1" presStyleIdx="1" presStyleCnt="4">
        <dgm:presLayoutVars>
          <dgm:chMax val="0"/>
          <dgm:chPref val="0"/>
          <dgm:bulletEnabled val="1"/>
        </dgm:presLayoutVars>
      </dgm:prSet>
      <dgm:spPr/>
      <dgm:t>
        <a:bodyPr/>
        <a:lstStyle/>
        <a:p>
          <a:endParaRPr lang="en-US"/>
        </a:p>
      </dgm:t>
    </dgm:pt>
    <dgm:pt modelId="{4B9E66B8-4E97-4296-B401-F7E0586CA22F}" type="pres">
      <dgm:prSet presAssocID="{F892B0B9-9E81-45F1-AE9E-8F47EF3A1BAA}" presName="quad3" presStyleLbl="node1" presStyleIdx="2" presStyleCnt="4">
        <dgm:presLayoutVars>
          <dgm:chMax val="0"/>
          <dgm:chPref val="0"/>
          <dgm:bulletEnabled val="1"/>
        </dgm:presLayoutVars>
      </dgm:prSet>
      <dgm:spPr/>
      <dgm:t>
        <a:bodyPr/>
        <a:lstStyle/>
        <a:p>
          <a:endParaRPr lang="en-US"/>
        </a:p>
      </dgm:t>
    </dgm:pt>
    <dgm:pt modelId="{615E629B-A335-4C6B-822D-D6E5AA8DCFC3}" type="pres">
      <dgm:prSet presAssocID="{F892B0B9-9E81-45F1-AE9E-8F47EF3A1BAA}" presName="quad4" presStyleLbl="node1" presStyleIdx="3" presStyleCnt="4">
        <dgm:presLayoutVars>
          <dgm:chMax val="0"/>
          <dgm:chPref val="0"/>
          <dgm:bulletEnabled val="1"/>
        </dgm:presLayoutVars>
      </dgm:prSet>
      <dgm:spPr/>
      <dgm:t>
        <a:bodyPr/>
        <a:lstStyle/>
        <a:p>
          <a:endParaRPr lang="en-US"/>
        </a:p>
      </dgm:t>
    </dgm:pt>
  </dgm:ptLst>
  <dgm:cxnLst>
    <dgm:cxn modelId="{327376B3-409F-45BD-986B-580E5A03DDD6}" srcId="{702604DB-6B17-437D-AB98-95803DCF4C4D}" destId="{DEFC6CB0-6B94-4396-8725-4AFECCE42987}" srcOrd="2" destOrd="0" parTransId="{7F12C3A1-2906-4230-9848-0BB71BFFAD91}" sibTransId="{0DA5CA5C-5545-4525-9999-6E056A4A9805}"/>
    <dgm:cxn modelId="{5D712DAC-F8FB-4880-B703-25916176FA6C}" srcId="{F892B0B9-9E81-45F1-AE9E-8F47EF3A1BAA}" destId="{702604DB-6B17-437D-AB98-95803DCF4C4D}" srcOrd="3" destOrd="0" parTransId="{ED676794-3443-4D4B-A54D-DAA877BF8D1F}" sibTransId="{D4864D3F-5BFA-4538-8506-D9697718D5E7}"/>
    <dgm:cxn modelId="{DE7E220E-A37D-47EC-88DD-F47483EED203}" type="presOf" srcId="{FD036EDB-7891-4344-8923-84DBDECFCC5D}" destId="{A19FEA8F-6874-423A-9C47-3EA2CBD9B5C1}" srcOrd="0" destOrd="0" presId="urn:microsoft.com/office/officeart/2005/8/layout/matrix3"/>
    <dgm:cxn modelId="{55828C92-75DF-4896-A9CA-1C7D98A1D472}" type="presOf" srcId="{61118BD9-1717-4A75-8D2D-2E3A6DE85747}" destId="{A19FEA8F-6874-423A-9C47-3EA2CBD9B5C1}" srcOrd="0" destOrd="2" presId="urn:microsoft.com/office/officeart/2005/8/layout/matrix3"/>
    <dgm:cxn modelId="{DE570CAE-D260-491F-96C0-B427767F1544}" srcId="{702604DB-6B17-437D-AB98-95803DCF4C4D}" destId="{3E9D0DBC-AF6D-4B44-B85D-FD2869508DC5}" srcOrd="0" destOrd="0" parTransId="{59B7DCF6-5AD0-4CB5-A30B-1D664FA07F43}" sibTransId="{BC1068B2-518B-45A8-A7F4-116C841514DD}"/>
    <dgm:cxn modelId="{BCDC506C-C407-415B-A1BF-CF416BEE54C3}" type="presOf" srcId="{405DE5CB-6A16-4B16-9BEC-CEE046B3C2F5}" destId="{A19FEA8F-6874-423A-9C47-3EA2CBD9B5C1}" srcOrd="0" destOrd="1" presId="urn:microsoft.com/office/officeart/2005/8/layout/matrix3"/>
    <dgm:cxn modelId="{1AE2D6DB-922C-4FA3-9DEB-107226150C88}" type="presOf" srcId="{3E9D0DBC-AF6D-4B44-B85D-FD2869508DC5}" destId="{615E629B-A335-4C6B-822D-D6E5AA8DCFC3}" srcOrd="0" destOrd="1" presId="urn:microsoft.com/office/officeart/2005/8/layout/matrix3"/>
    <dgm:cxn modelId="{1C798974-F04F-42C9-BAB3-E81186DAB69C}" srcId="{7C12BBC8-0A4A-436D-9746-9878D0964882}" destId="{13747E43-762D-4A9B-BD47-63208EC02A74}" srcOrd="0" destOrd="0" parTransId="{04FD261A-81A7-43BC-ACB0-2E77186C3F59}" sibTransId="{093D27F0-895D-4F2C-AB09-504F7E8812A0}"/>
    <dgm:cxn modelId="{AD2D9AC6-66EE-42F7-8F8A-9719B52191A8}" type="presOf" srcId="{972A9CA4-86EE-4BA4-9ABE-A1A3966527B1}" destId="{57D59C19-CEF0-4899-AE33-F1EC7628B932}" srcOrd="0" destOrd="2" presId="urn:microsoft.com/office/officeart/2005/8/layout/matrix3"/>
    <dgm:cxn modelId="{81569716-D983-4391-90BF-8D20167861B5}" type="presOf" srcId="{13747E43-762D-4A9B-BD47-63208EC02A74}" destId="{4B9E66B8-4E97-4296-B401-F7E0586CA22F}" srcOrd="0" destOrd="1" presId="urn:microsoft.com/office/officeart/2005/8/layout/matrix3"/>
    <dgm:cxn modelId="{7301FF1D-1B91-4CC7-9894-AEF569B3C5BA}" type="presOf" srcId="{7C12BBC8-0A4A-436D-9746-9878D0964882}" destId="{4B9E66B8-4E97-4296-B401-F7E0586CA22F}" srcOrd="0" destOrd="0" presId="urn:microsoft.com/office/officeart/2005/8/layout/matrix3"/>
    <dgm:cxn modelId="{78B85926-8379-40F5-A398-15FB3BF7BB0B}" type="presOf" srcId="{E22396CC-3303-4034-B5B4-0C8B439E98E3}" destId="{57D59C19-CEF0-4899-AE33-F1EC7628B932}" srcOrd="0" destOrd="1" presId="urn:microsoft.com/office/officeart/2005/8/layout/matrix3"/>
    <dgm:cxn modelId="{1FD2E594-DD89-4A31-B71D-ABA23A3CCFA3}" srcId="{F892B0B9-9E81-45F1-AE9E-8F47EF3A1BAA}" destId="{58D2907E-C0DD-4696-810F-58A17F2995D8}" srcOrd="1" destOrd="0" parTransId="{C4BD3130-AE1D-4FCF-B797-6EA1687DD125}" sibTransId="{F73B85F6-82ED-4836-B123-401BF0818512}"/>
    <dgm:cxn modelId="{46815112-3223-4708-9C1E-F3053633467C}" srcId="{7C12BBC8-0A4A-436D-9746-9878D0964882}" destId="{E1D39808-2202-4F9F-A1CE-D9604346AF74}" srcOrd="1" destOrd="0" parTransId="{737DE9AF-21C2-41A9-8626-708AE5023289}" sibTransId="{AC8FB076-1BCE-43CA-B42F-834E794198D1}"/>
    <dgm:cxn modelId="{F8F7B386-1DEF-4B07-B2FC-C9B3C29263F8}" type="presOf" srcId="{58D2907E-C0DD-4696-810F-58A17F2995D8}" destId="{57D59C19-CEF0-4899-AE33-F1EC7628B932}" srcOrd="0" destOrd="0" presId="urn:microsoft.com/office/officeart/2005/8/layout/matrix3"/>
    <dgm:cxn modelId="{72F89F88-E7C0-4363-8A38-61A1DCFA38A4}" srcId="{FD036EDB-7891-4344-8923-84DBDECFCC5D}" destId="{61118BD9-1717-4A75-8D2D-2E3A6DE85747}" srcOrd="1" destOrd="0" parTransId="{1F34CCA0-58FD-4E63-80CC-8C7AA9C161E9}" sibTransId="{E531519C-1EA6-49BB-AC1D-F7A8950C446B}"/>
    <dgm:cxn modelId="{902D5B41-4947-4A40-926B-16F31FD9EA12}" srcId="{F892B0B9-9E81-45F1-AE9E-8F47EF3A1BAA}" destId="{FD036EDB-7891-4344-8923-84DBDECFCC5D}" srcOrd="0" destOrd="0" parTransId="{E242C6AC-085C-4134-8848-0F201958C726}" sibTransId="{ECC3FF6D-BA17-48AE-B8A2-69DDCBEDF93B}"/>
    <dgm:cxn modelId="{0387276C-EE5D-4F04-8FAB-6CB2D05C170B}" type="presOf" srcId="{DEFC6CB0-6B94-4396-8725-4AFECCE42987}" destId="{615E629B-A335-4C6B-822D-D6E5AA8DCFC3}" srcOrd="0" destOrd="3" presId="urn:microsoft.com/office/officeart/2005/8/layout/matrix3"/>
    <dgm:cxn modelId="{7567F333-CED7-4955-8368-0F673EB0D150}" srcId="{58D2907E-C0DD-4696-810F-58A17F2995D8}" destId="{E22396CC-3303-4034-B5B4-0C8B439E98E3}" srcOrd="0" destOrd="0" parTransId="{D987CAB4-71B1-48AE-AC98-8DF3654FEDB5}" sibTransId="{4A00AD56-9B1A-477C-B6E2-6613596AE401}"/>
    <dgm:cxn modelId="{34C41CEC-233F-4146-84DA-D9FC68B9B007}" srcId="{FD036EDB-7891-4344-8923-84DBDECFCC5D}" destId="{405DE5CB-6A16-4B16-9BEC-CEE046B3C2F5}" srcOrd="0" destOrd="0" parTransId="{FB12CCF6-3A82-4BFF-A415-57DE8D3D748E}" sibTransId="{087CAC20-1A47-4D37-B3C8-E545F6B79913}"/>
    <dgm:cxn modelId="{3F7C8257-CD1B-4520-A057-B6DEFB91391F}" type="presOf" srcId="{73F2376C-6DEF-4340-A30D-97A939B1A7BE}" destId="{615E629B-A335-4C6B-822D-D6E5AA8DCFC3}" srcOrd="0" destOrd="2" presId="urn:microsoft.com/office/officeart/2005/8/layout/matrix3"/>
    <dgm:cxn modelId="{8790372E-0141-4CF7-9ED9-533CD4CE537C}" type="presOf" srcId="{E1D39808-2202-4F9F-A1CE-D9604346AF74}" destId="{4B9E66B8-4E97-4296-B401-F7E0586CA22F}" srcOrd="0" destOrd="2" presId="urn:microsoft.com/office/officeart/2005/8/layout/matrix3"/>
    <dgm:cxn modelId="{28DBA497-CCC0-4822-A88F-0A3D77DECB11}" srcId="{F892B0B9-9E81-45F1-AE9E-8F47EF3A1BAA}" destId="{7C12BBC8-0A4A-436D-9746-9878D0964882}" srcOrd="2" destOrd="0" parTransId="{1197094F-8AEA-47CA-84F9-EA7E5AF43EA7}" sibTransId="{DC8CD8E5-04A2-4982-865C-3733B53B3D80}"/>
    <dgm:cxn modelId="{041F6566-E79D-40B0-90AB-0DBA807D095C}" type="presOf" srcId="{702604DB-6B17-437D-AB98-95803DCF4C4D}" destId="{615E629B-A335-4C6B-822D-D6E5AA8DCFC3}" srcOrd="0" destOrd="0" presId="urn:microsoft.com/office/officeart/2005/8/layout/matrix3"/>
    <dgm:cxn modelId="{FD0731C3-258C-4971-BDC0-4ED5E5A253CE}" srcId="{58D2907E-C0DD-4696-810F-58A17F2995D8}" destId="{972A9CA4-86EE-4BA4-9ABE-A1A3966527B1}" srcOrd="1" destOrd="0" parTransId="{55111E0A-86A9-4B51-A022-E5356069949D}" sibTransId="{1AF6E2B6-1559-4F78-9FF2-8F241111A021}"/>
    <dgm:cxn modelId="{3C8A2D0F-AC17-4AAB-B1C7-0CC33710CBF8}" type="presOf" srcId="{F892B0B9-9E81-45F1-AE9E-8F47EF3A1BAA}" destId="{5C8E9BE1-C2FC-46B4-8ADA-D643548D5E07}" srcOrd="0" destOrd="0" presId="urn:microsoft.com/office/officeart/2005/8/layout/matrix3"/>
    <dgm:cxn modelId="{82EE6D83-2A90-417C-9E89-20E8604F34A7}" srcId="{702604DB-6B17-437D-AB98-95803DCF4C4D}" destId="{73F2376C-6DEF-4340-A30D-97A939B1A7BE}" srcOrd="1" destOrd="0" parTransId="{7C7518F5-A062-4A87-84BD-CAAE2BC00939}" sibTransId="{17757540-E835-469F-BBFC-98F38C467CEB}"/>
    <dgm:cxn modelId="{CE9EF714-3E30-4F9E-9889-7451126D8476}" type="presParOf" srcId="{5C8E9BE1-C2FC-46B4-8ADA-D643548D5E07}" destId="{48F59C91-906D-4C47-A0E6-F4FEC1D7C38E}" srcOrd="0" destOrd="0" presId="urn:microsoft.com/office/officeart/2005/8/layout/matrix3"/>
    <dgm:cxn modelId="{35EE399C-F0D0-4634-A42F-411B28A4BBEE}" type="presParOf" srcId="{5C8E9BE1-C2FC-46B4-8ADA-D643548D5E07}" destId="{A19FEA8F-6874-423A-9C47-3EA2CBD9B5C1}" srcOrd="1" destOrd="0" presId="urn:microsoft.com/office/officeart/2005/8/layout/matrix3"/>
    <dgm:cxn modelId="{78E58B44-2ED4-4315-AAAB-7C777F3A2DE9}" type="presParOf" srcId="{5C8E9BE1-C2FC-46B4-8ADA-D643548D5E07}" destId="{57D59C19-CEF0-4899-AE33-F1EC7628B932}" srcOrd="2" destOrd="0" presId="urn:microsoft.com/office/officeart/2005/8/layout/matrix3"/>
    <dgm:cxn modelId="{55FCBE49-6C07-43BD-BD79-D102D3E655C8}" type="presParOf" srcId="{5C8E9BE1-C2FC-46B4-8ADA-D643548D5E07}" destId="{4B9E66B8-4E97-4296-B401-F7E0586CA22F}" srcOrd="3" destOrd="0" presId="urn:microsoft.com/office/officeart/2005/8/layout/matrix3"/>
    <dgm:cxn modelId="{99965533-EF3F-4AE0-BA43-43E0F2BADAFC}" type="presParOf" srcId="{5C8E9BE1-C2FC-46B4-8ADA-D643548D5E07}" destId="{615E629B-A335-4C6B-822D-D6E5AA8DCFC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4E2B0-6237-4C2C-8DA9-4092E034F77B}">
      <dsp:nvSpPr>
        <dsp:cNvPr id="0" name=""/>
        <dsp:cNvSpPr/>
      </dsp:nvSpPr>
      <dsp:spPr>
        <a:xfrm rot="5400000">
          <a:off x="335078" y="2953945"/>
          <a:ext cx="995262" cy="1656094"/>
        </a:xfrm>
        <a:prstGeom prst="corner">
          <a:avLst>
            <a:gd name="adj1" fmla="val 16120"/>
            <a:gd name="adj2" fmla="val 1611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342652-B1B9-4774-BFE3-C6E5A65C3D34}">
      <dsp:nvSpPr>
        <dsp:cNvPr id="0" name=""/>
        <dsp:cNvSpPr/>
      </dsp:nvSpPr>
      <dsp:spPr>
        <a:xfrm>
          <a:off x="168944" y="3448761"/>
          <a:ext cx="1495131" cy="13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CA" sz="1800" kern="1200"/>
            <a:t>Determine your requirements</a:t>
          </a:r>
          <a:endParaRPr lang="en-CA" sz="1600" kern="1200"/>
        </a:p>
      </dsp:txBody>
      <dsp:txXfrm>
        <a:off x="168944" y="3448761"/>
        <a:ext cx="1495131" cy="1310570"/>
      </dsp:txXfrm>
    </dsp:sp>
    <dsp:sp modelId="{739D38BB-C738-4FCB-B813-41D9FAFF182D}">
      <dsp:nvSpPr>
        <dsp:cNvPr id="0" name=""/>
        <dsp:cNvSpPr/>
      </dsp:nvSpPr>
      <dsp:spPr>
        <a:xfrm>
          <a:off x="1381974" y="2832022"/>
          <a:ext cx="282100" cy="282100"/>
        </a:xfrm>
        <a:prstGeom prst="triangle">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8AAEA5-CA3C-4854-8991-6A1A651F3D8A}">
      <dsp:nvSpPr>
        <dsp:cNvPr id="0" name=""/>
        <dsp:cNvSpPr/>
      </dsp:nvSpPr>
      <dsp:spPr>
        <a:xfrm rot="5400000">
          <a:off x="2165410" y="2501028"/>
          <a:ext cx="995262" cy="1656094"/>
        </a:xfrm>
        <a:prstGeom prst="corner">
          <a:avLst>
            <a:gd name="adj1" fmla="val 16120"/>
            <a:gd name="adj2" fmla="val 1611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615A220-A912-4AB1-9526-C2C1F156A30C}">
      <dsp:nvSpPr>
        <dsp:cNvPr id="0" name=""/>
        <dsp:cNvSpPr/>
      </dsp:nvSpPr>
      <dsp:spPr>
        <a:xfrm>
          <a:off x="1999276" y="2995843"/>
          <a:ext cx="1495131" cy="13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44550">
            <a:lnSpc>
              <a:spcPct val="90000"/>
            </a:lnSpc>
            <a:spcBef>
              <a:spcPct val="0"/>
            </a:spcBef>
            <a:spcAft>
              <a:spcPct val="35000"/>
            </a:spcAft>
          </a:pPr>
          <a:r>
            <a:rPr lang="en-CA" sz="1800" kern="1200"/>
            <a:t>Build a business case</a:t>
          </a:r>
          <a:endParaRPr lang="en-US" sz="1800" kern="1200"/>
        </a:p>
      </dsp:txBody>
      <dsp:txXfrm>
        <a:off x="1999276" y="2995843"/>
        <a:ext cx="1495131" cy="1310570"/>
      </dsp:txXfrm>
    </dsp:sp>
    <dsp:sp modelId="{3D897BC6-1B32-4F3D-8935-2EDABD83F0B8}">
      <dsp:nvSpPr>
        <dsp:cNvPr id="0" name=""/>
        <dsp:cNvSpPr/>
      </dsp:nvSpPr>
      <dsp:spPr>
        <a:xfrm>
          <a:off x="3212307" y="2379104"/>
          <a:ext cx="282100" cy="282100"/>
        </a:xfrm>
        <a:prstGeom prst="triangle">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3DE6A13-19C4-4FDC-9202-5EA1FBEB4504}">
      <dsp:nvSpPr>
        <dsp:cNvPr id="0" name=""/>
        <dsp:cNvSpPr/>
      </dsp:nvSpPr>
      <dsp:spPr>
        <a:xfrm rot="5400000">
          <a:off x="3995743" y="2048110"/>
          <a:ext cx="995262" cy="1656094"/>
        </a:xfrm>
        <a:prstGeom prst="corner">
          <a:avLst>
            <a:gd name="adj1" fmla="val 16120"/>
            <a:gd name="adj2" fmla="val 1611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060F6C5-FA94-4171-A910-C77D2975B175}">
      <dsp:nvSpPr>
        <dsp:cNvPr id="0" name=""/>
        <dsp:cNvSpPr/>
      </dsp:nvSpPr>
      <dsp:spPr>
        <a:xfrm>
          <a:off x="3829609" y="2542925"/>
          <a:ext cx="1495131" cy="13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CA" sz="1800" kern="1200"/>
            <a:t>Determine the right fit</a:t>
          </a:r>
          <a:endParaRPr lang="en-US" sz="1800" kern="1200"/>
        </a:p>
      </dsp:txBody>
      <dsp:txXfrm>
        <a:off x="3829609" y="2542925"/>
        <a:ext cx="1495131" cy="1310570"/>
      </dsp:txXfrm>
    </dsp:sp>
    <dsp:sp modelId="{6923ED5E-7338-41F4-91CE-FD0821A82FEC}">
      <dsp:nvSpPr>
        <dsp:cNvPr id="0" name=""/>
        <dsp:cNvSpPr/>
      </dsp:nvSpPr>
      <dsp:spPr>
        <a:xfrm>
          <a:off x="5042640" y="1926187"/>
          <a:ext cx="282100" cy="282100"/>
        </a:xfrm>
        <a:prstGeom prst="triangle">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0E3F4CC-4535-4FFA-B795-F476960AA6DB}">
      <dsp:nvSpPr>
        <dsp:cNvPr id="0" name=""/>
        <dsp:cNvSpPr/>
      </dsp:nvSpPr>
      <dsp:spPr>
        <a:xfrm rot="5400000">
          <a:off x="5826075" y="1595193"/>
          <a:ext cx="995262" cy="1656094"/>
        </a:xfrm>
        <a:prstGeom prst="corner">
          <a:avLst>
            <a:gd name="adj1" fmla="val 16120"/>
            <a:gd name="adj2" fmla="val 1611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E55A162-CF76-4F61-8607-11CD7F19931D}">
      <dsp:nvSpPr>
        <dsp:cNvPr id="0" name=""/>
        <dsp:cNvSpPr/>
      </dsp:nvSpPr>
      <dsp:spPr>
        <a:xfrm>
          <a:off x="5659941" y="2090008"/>
          <a:ext cx="1495131" cy="13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CA" sz="1800" kern="1200"/>
            <a:t>Conduct a content inventory</a:t>
          </a:r>
          <a:endParaRPr lang="en-US" sz="1800" kern="1200"/>
        </a:p>
      </dsp:txBody>
      <dsp:txXfrm>
        <a:off x="5659941" y="2090008"/>
        <a:ext cx="1495131" cy="1310570"/>
      </dsp:txXfrm>
    </dsp:sp>
    <dsp:sp modelId="{97CB42BD-CFE1-49B6-95D8-6C0D598AC02B}">
      <dsp:nvSpPr>
        <dsp:cNvPr id="0" name=""/>
        <dsp:cNvSpPr/>
      </dsp:nvSpPr>
      <dsp:spPr>
        <a:xfrm>
          <a:off x="6872972" y="1473269"/>
          <a:ext cx="282100" cy="282100"/>
        </a:xfrm>
        <a:prstGeom prst="triangle">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C877475-C101-43FE-8AD3-2796E2052FA0}">
      <dsp:nvSpPr>
        <dsp:cNvPr id="0" name=""/>
        <dsp:cNvSpPr/>
      </dsp:nvSpPr>
      <dsp:spPr>
        <a:xfrm rot="5400000">
          <a:off x="7656408" y="1142275"/>
          <a:ext cx="995262" cy="1656094"/>
        </a:xfrm>
        <a:prstGeom prst="corner">
          <a:avLst>
            <a:gd name="adj1" fmla="val 16120"/>
            <a:gd name="adj2" fmla="val 1611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413FC5D-EB8D-4C8F-872C-6D53C1F6EE3C}">
      <dsp:nvSpPr>
        <dsp:cNvPr id="0" name=""/>
        <dsp:cNvSpPr/>
      </dsp:nvSpPr>
      <dsp:spPr>
        <a:xfrm>
          <a:off x="7490274" y="1637090"/>
          <a:ext cx="1495131" cy="13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CA" sz="1800" kern="1200"/>
            <a:t>Create a roadmap</a:t>
          </a:r>
          <a:endParaRPr lang="en-US" sz="1800" kern="1200"/>
        </a:p>
      </dsp:txBody>
      <dsp:txXfrm>
        <a:off x="7490274" y="1637090"/>
        <a:ext cx="1495131" cy="1310570"/>
      </dsp:txXfrm>
    </dsp:sp>
    <dsp:sp modelId="{9839F9C3-DAC3-4C15-BC19-2526E60D0B69}">
      <dsp:nvSpPr>
        <dsp:cNvPr id="0" name=""/>
        <dsp:cNvSpPr/>
      </dsp:nvSpPr>
      <dsp:spPr>
        <a:xfrm>
          <a:off x="8703305" y="1020351"/>
          <a:ext cx="282100" cy="282100"/>
        </a:xfrm>
        <a:prstGeom prst="triangle">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9DE4063-FC0D-4EA0-ACDF-8AB43C2BDC8D}">
      <dsp:nvSpPr>
        <dsp:cNvPr id="0" name=""/>
        <dsp:cNvSpPr/>
      </dsp:nvSpPr>
      <dsp:spPr>
        <a:xfrm rot="5400000">
          <a:off x="9486740" y="689357"/>
          <a:ext cx="995262" cy="1656094"/>
        </a:xfrm>
        <a:prstGeom prst="corner">
          <a:avLst>
            <a:gd name="adj1" fmla="val 16120"/>
            <a:gd name="adj2" fmla="val 1611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426D759-B5A2-4ED6-9BDD-4FB4E202CB6C}">
      <dsp:nvSpPr>
        <dsp:cNvPr id="0" name=""/>
        <dsp:cNvSpPr/>
      </dsp:nvSpPr>
      <dsp:spPr>
        <a:xfrm>
          <a:off x="9320606" y="1184173"/>
          <a:ext cx="1495131" cy="13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CA" sz="1800" kern="1200"/>
            <a:t>Involve your team</a:t>
          </a:r>
        </a:p>
        <a:p>
          <a:pPr algn="l">
            <a:spcBef>
              <a:spcPct val="0"/>
            </a:spcBef>
          </a:pPr>
          <a:endParaRPr lang="en-US" sz="2400" kern="1200"/>
        </a:p>
      </dsp:txBody>
      <dsp:txXfrm>
        <a:off x="9320606" y="1184173"/>
        <a:ext cx="1495131" cy="1310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59C91-906D-4C47-A0E6-F4FEC1D7C38E}">
      <dsp:nvSpPr>
        <dsp:cNvPr id="0" name=""/>
        <dsp:cNvSpPr/>
      </dsp:nvSpPr>
      <dsp:spPr>
        <a:xfrm>
          <a:off x="2635599" y="0"/>
          <a:ext cx="5575997" cy="557599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19FEA8F-6874-423A-9C47-3EA2CBD9B5C1}">
      <dsp:nvSpPr>
        <dsp:cNvPr id="0" name=""/>
        <dsp:cNvSpPr/>
      </dsp:nvSpPr>
      <dsp:spPr>
        <a:xfrm>
          <a:off x="3165319" y="529719"/>
          <a:ext cx="2174638" cy="2174638"/>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PEOPLE</a:t>
          </a:r>
        </a:p>
        <a:p>
          <a:pPr marL="114300" lvl="1" indent="-114300" algn="l" defTabSz="533400">
            <a:lnSpc>
              <a:spcPct val="90000"/>
            </a:lnSpc>
            <a:spcBef>
              <a:spcPct val="0"/>
            </a:spcBef>
            <a:spcAft>
              <a:spcPct val="15000"/>
            </a:spcAft>
            <a:buChar char="••"/>
          </a:pPr>
          <a:r>
            <a:rPr lang="en-US" sz="1200" kern="1200"/>
            <a:t>Simple access to knowledge and expertise from anywhere in enterprise</a:t>
          </a:r>
        </a:p>
        <a:p>
          <a:pPr marL="114300" lvl="1" indent="-114300" algn="l" defTabSz="533400">
            <a:lnSpc>
              <a:spcPct val="90000"/>
            </a:lnSpc>
            <a:spcBef>
              <a:spcPct val="0"/>
            </a:spcBef>
            <a:spcAft>
              <a:spcPct val="15000"/>
            </a:spcAft>
            <a:buChar char="••"/>
          </a:pPr>
          <a:r>
            <a:rPr lang="en-US" sz="1200" kern="1200"/>
            <a:t>Seemless integration with familiar business tools in common collaboration</a:t>
          </a:r>
        </a:p>
      </dsp:txBody>
      <dsp:txXfrm>
        <a:off x="3271476" y="635876"/>
        <a:ext cx="1962324" cy="1962324"/>
      </dsp:txXfrm>
    </dsp:sp>
    <dsp:sp modelId="{57D59C19-CEF0-4899-AE33-F1EC7628B932}">
      <dsp:nvSpPr>
        <dsp:cNvPr id="0" name=""/>
        <dsp:cNvSpPr/>
      </dsp:nvSpPr>
      <dsp:spPr>
        <a:xfrm>
          <a:off x="5507237" y="529719"/>
          <a:ext cx="2174638" cy="2174638"/>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KNOWLEDGE</a:t>
          </a:r>
        </a:p>
        <a:p>
          <a:pPr marL="114300" lvl="1" indent="-114300" algn="l" defTabSz="533400">
            <a:lnSpc>
              <a:spcPct val="90000"/>
            </a:lnSpc>
            <a:spcBef>
              <a:spcPct val="0"/>
            </a:spcBef>
            <a:spcAft>
              <a:spcPct val="15000"/>
            </a:spcAft>
            <a:buChar char="••"/>
          </a:pPr>
          <a:r>
            <a:rPr lang="en-US" sz="1200" kern="1200"/>
            <a:t>Integrated document management, approval, and publishing for improved collaboration</a:t>
          </a:r>
        </a:p>
        <a:p>
          <a:pPr marL="114300" lvl="1" indent="-114300" algn="l" defTabSz="533400">
            <a:lnSpc>
              <a:spcPct val="90000"/>
            </a:lnSpc>
            <a:spcBef>
              <a:spcPct val="0"/>
            </a:spcBef>
            <a:spcAft>
              <a:spcPct val="15000"/>
            </a:spcAft>
            <a:buChar char="••"/>
          </a:pPr>
          <a:r>
            <a:rPr lang="en-US" sz="1200" kern="1200"/>
            <a:t>Subscriptions (alerts); proactive notification about changes or new information</a:t>
          </a:r>
        </a:p>
      </dsp:txBody>
      <dsp:txXfrm>
        <a:off x="5613394" y="635876"/>
        <a:ext cx="1962324" cy="1962324"/>
      </dsp:txXfrm>
    </dsp:sp>
    <dsp:sp modelId="{4B9E66B8-4E97-4296-B401-F7E0586CA22F}">
      <dsp:nvSpPr>
        <dsp:cNvPr id="0" name=""/>
        <dsp:cNvSpPr/>
      </dsp:nvSpPr>
      <dsp:spPr>
        <a:xfrm>
          <a:off x="3165319" y="2871638"/>
          <a:ext cx="2174638" cy="2174638"/>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PROCESSES</a:t>
          </a:r>
        </a:p>
        <a:p>
          <a:pPr marL="114300" lvl="1" indent="-114300" algn="l" defTabSz="533400">
            <a:lnSpc>
              <a:spcPct val="90000"/>
            </a:lnSpc>
            <a:spcBef>
              <a:spcPct val="0"/>
            </a:spcBef>
            <a:spcAft>
              <a:spcPct val="15000"/>
            </a:spcAft>
            <a:buChar char="••"/>
          </a:pPr>
          <a:r>
            <a:rPr lang="en-US" sz="1200" kern="1200"/>
            <a:t>Ad-hoc integration of content with short-term work</a:t>
          </a:r>
        </a:p>
        <a:p>
          <a:pPr marL="114300" lvl="1" indent="-114300" algn="l" defTabSz="533400">
            <a:lnSpc>
              <a:spcPct val="90000"/>
            </a:lnSpc>
            <a:spcBef>
              <a:spcPct val="0"/>
            </a:spcBef>
            <a:spcAft>
              <a:spcPct val="15000"/>
            </a:spcAft>
            <a:buChar char="••"/>
          </a:pPr>
          <a:r>
            <a:rPr lang="en-US" sz="1200" kern="1200"/>
            <a:t>Workplace to start project planning and discussions</a:t>
          </a:r>
        </a:p>
      </dsp:txBody>
      <dsp:txXfrm>
        <a:off x="3271476" y="2977795"/>
        <a:ext cx="1962324" cy="1962324"/>
      </dsp:txXfrm>
    </dsp:sp>
    <dsp:sp modelId="{615E629B-A335-4C6B-822D-D6E5AA8DCFC3}">
      <dsp:nvSpPr>
        <dsp:cNvPr id="0" name=""/>
        <dsp:cNvSpPr/>
      </dsp:nvSpPr>
      <dsp:spPr>
        <a:xfrm>
          <a:off x="5507237" y="2871638"/>
          <a:ext cx="2174638" cy="2174638"/>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TECHNOLOGY</a:t>
          </a:r>
        </a:p>
        <a:p>
          <a:pPr marL="114300" lvl="1" indent="-114300" algn="l" defTabSz="533400">
            <a:lnSpc>
              <a:spcPct val="90000"/>
            </a:lnSpc>
            <a:spcBef>
              <a:spcPct val="0"/>
            </a:spcBef>
            <a:spcAft>
              <a:spcPct val="15000"/>
            </a:spcAft>
            <a:buChar char="••"/>
          </a:pPr>
          <a:r>
            <a:rPr lang="en-US" sz="1200" kern="1200"/>
            <a:t>Lower cost and time to deploy and maintain a corporate portal</a:t>
          </a:r>
        </a:p>
        <a:p>
          <a:pPr marL="114300" lvl="1" indent="-114300" algn="l" defTabSz="533400">
            <a:lnSpc>
              <a:spcPct val="90000"/>
            </a:lnSpc>
            <a:spcBef>
              <a:spcPct val="0"/>
            </a:spcBef>
            <a:spcAft>
              <a:spcPct val="15000"/>
            </a:spcAft>
            <a:buChar char="••"/>
          </a:pPr>
          <a:r>
            <a:rPr lang="en-US" sz="1200" kern="1200"/>
            <a:t>Out-of-the-box vs. custom development</a:t>
          </a:r>
        </a:p>
        <a:p>
          <a:pPr marL="114300" lvl="1" indent="-114300" algn="l" defTabSz="533400">
            <a:lnSpc>
              <a:spcPct val="90000"/>
            </a:lnSpc>
            <a:spcBef>
              <a:spcPct val="0"/>
            </a:spcBef>
            <a:spcAft>
              <a:spcPct val="15000"/>
            </a:spcAft>
            <a:buChar char="••"/>
          </a:pPr>
          <a:r>
            <a:rPr lang="en-US" sz="1200" kern="1200"/>
            <a:t>Leverage familiar business tools and interfaces</a:t>
          </a:r>
        </a:p>
      </dsp:txBody>
      <dsp:txXfrm>
        <a:off x="5613394" y="2977795"/>
        <a:ext cx="1962324" cy="196232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F1E46-B2DB-4ABE-BBB6-BBC821476A5E}" type="datetimeFigureOut">
              <a:rPr lang="en-CA" smtClean="0"/>
              <a:t>03/05/2018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B4BE3-CD19-4447-9E7D-C0D2B8792FED}" type="slidenum">
              <a:rPr lang="en-CA" smtClean="0"/>
              <a:t>‹#›</a:t>
            </a:fld>
            <a:endParaRPr lang="en-CA"/>
          </a:p>
        </p:txBody>
      </p:sp>
    </p:spTree>
    <p:extLst>
      <p:ext uri="{BB962C8B-B14F-4D97-AF65-F5344CB8AC3E}">
        <p14:creationId xmlns:p14="http://schemas.microsoft.com/office/powerpoint/2010/main" val="386789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6F157055-AFED-4185-94CA-599128930BDE}" type="slidenum">
              <a:rPr lang="en-CA" smtClean="0"/>
              <a:t>4</a:t>
            </a:fld>
            <a:endParaRPr lang="en-CA"/>
          </a:p>
        </p:txBody>
      </p:sp>
    </p:spTree>
    <p:extLst>
      <p:ext uri="{BB962C8B-B14F-4D97-AF65-F5344CB8AC3E}">
        <p14:creationId xmlns:p14="http://schemas.microsoft.com/office/powerpoint/2010/main" val="390387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How many of you are happy</a:t>
            </a:r>
            <a:r>
              <a:rPr lang="en-CA" baseline="0" smtClean="0"/>
              <a:t> with your current file share or document repositories and can find exactly what you need</a:t>
            </a:r>
            <a:r>
              <a:rPr lang="en-CA" baseline="0" smtClean="0"/>
              <a:t>? If you simply move them as is to SPO, where will you be?</a:t>
            </a:r>
            <a:endParaRPr lang="en-CA"/>
          </a:p>
        </p:txBody>
      </p:sp>
      <p:sp>
        <p:nvSpPr>
          <p:cNvPr id="4" name="Slide Number Placeholder 3"/>
          <p:cNvSpPr>
            <a:spLocks noGrp="1"/>
          </p:cNvSpPr>
          <p:nvPr>
            <p:ph type="sldNum" sz="quarter" idx="10"/>
          </p:nvPr>
        </p:nvSpPr>
        <p:spPr/>
        <p:txBody>
          <a:bodyPr/>
          <a:lstStyle/>
          <a:p>
            <a:fld id="{EA5B4BE3-CD19-4447-9E7D-C0D2B8792FED}" type="slidenum">
              <a:rPr lang="en-CA" smtClean="0"/>
              <a:t>6</a:t>
            </a:fld>
            <a:endParaRPr lang="en-CA"/>
          </a:p>
        </p:txBody>
      </p:sp>
    </p:spTree>
    <p:extLst>
      <p:ext uri="{BB962C8B-B14F-4D97-AF65-F5344CB8AC3E}">
        <p14:creationId xmlns:p14="http://schemas.microsoft.com/office/powerpoint/2010/main" val="14587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Talk</a:t>
            </a:r>
            <a:r>
              <a:rPr lang="en-CA" baseline="0"/>
              <a:t> about specific cases:</a:t>
            </a:r>
          </a:p>
          <a:p>
            <a:endParaRPr lang="en-CA" baseline="0"/>
          </a:p>
          <a:p>
            <a:pPr marL="228600" indent="-228600">
              <a:buAutoNum type="arabicPeriod"/>
            </a:pPr>
            <a:r>
              <a:rPr lang="en-CA" baseline="0"/>
              <a:t>Unit not really tracking who was assigned to what. Resulted in a major item being overlooked and last minute scrambling to save face. Loss to reputation</a:t>
            </a:r>
          </a:p>
          <a:p>
            <a:pPr marL="228600" indent="-228600">
              <a:buAutoNum type="arabicPeriod"/>
            </a:pPr>
            <a:r>
              <a:rPr lang="en-CA" baseline="0"/>
              <a:t>Unit managing requests separately from associated documents. Working in 2 systems=inefficient. Manually creating reports.</a:t>
            </a:r>
            <a:endParaRPr lang="en-CA"/>
          </a:p>
        </p:txBody>
      </p:sp>
      <p:sp>
        <p:nvSpPr>
          <p:cNvPr id="4" name="Slide Number Placeholder 3"/>
          <p:cNvSpPr>
            <a:spLocks noGrp="1"/>
          </p:cNvSpPr>
          <p:nvPr>
            <p:ph type="sldNum" sz="quarter" idx="10"/>
          </p:nvPr>
        </p:nvSpPr>
        <p:spPr/>
        <p:txBody>
          <a:bodyPr/>
          <a:lstStyle/>
          <a:p>
            <a:fld id="{EA5B4BE3-CD19-4447-9E7D-C0D2B8792FED}" type="slidenum">
              <a:rPr lang="en-CA" smtClean="0"/>
              <a:t>14</a:t>
            </a:fld>
            <a:endParaRPr lang="en-CA"/>
          </a:p>
        </p:txBody>
      </p:sp>
    </p:spTree>
    <p:extLst>
      <p:ext uri="{BB962C8B-B14F-4D97-AF65-F5344CB8AC3E}">
        <p14:creationId xmlns:p14="http://schemas.microsoft.com/office/powerpoint/2010/main" val="402042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Some units are good at this, others less so. I recently hosted a focus group and people were surprised by all the content sources they didn’t know about.</a:t>
            </a:r>
          </a:p>
          <a:p>
            <a:endParaRPr lang="en-CA"/>
          </a:p>
        </p:txBody>
      </p:sp>
      <p:sp>
        <p:nvSpPr>
          <p:cNvPr id="4" name="Slide Number Placeholder 3"/>
          <p:cNvSpPr>
            <a:spLocks noGrp="1"/>
          </p:cNvSpPr>
          <p:nvPr>
            <p:ph type="sldNum" sz="quarter" idx="10"/>
          </p:nvPr>
        </p:nvSpPr>
        <p:spPr/>
        <p:txBody>
          <a:bodyPr/>
          <a:lstStyle/>
          <a:p>
            <a:fld id="{EA5B4BE3-CD19-4447-9E7D-C0D2B8792FED}" type="slidenum">
              <a:rPr lang="en-CA" smtClean="0"/>
              <a:t>16</a:t>
            </a:fld>
            <a:endParaRPr lang="en-CA"/>
          </a:p>
        </p:txBody>
      </p:sp>
    </p:spTree>
    <p:extLst>
      <p:ext uri="{BB962C8B-B14F-4D97-AF65-F5344CB8AC3E}">
        <p14:creationId xmlns:p14="http://schemas.microsoft.com/office/powerpoint/2010/main" val="99996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997D75DE-5A4E-4713-9697-71D55B07F887}" type="slidenum">
              <a:rPr lang="en-CA" smtClean="0"/>
              <a:t>20</a:t>
            </a:fld>
            <a:endParaRPr lang="en-CA"/>
          </a:p>
        </p:txBody>
      </p:sp>
    </p:spTree>
    <p:extLst>
      <p:ext uri="{BB962C8B-B14F-4D97-AF65-F5344CB8AC3E}">
        <p14:creationId xmlns:p14="http://schemas.microsoft.com/office/powerpoint/2010/main" val="762887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Hide</a:t>
            </a:r>
            <a:r>
              <a:rPr lang="en-CA" baseline="0"/>
              <a:t> slide. Use for intro only.</a:t>
            </a:r>
            <a:endParaRPr lang="en-CA"/>
          </a:p>
        </p:txBody>
      </p:sp>
      <p:sp>
        <p:nvSpPr>
          <p:cNvPr id="4" name="Slide Number Placeholder 3"/>
          <p:cNvSpPr>
            <a:spLocks noGrp="1"/>
          </p:cNvSpPr>
          <p:nvPr>
            <p:ph type="sldNum" sz="quarter" idx="10"/>
          </p:nvPr>
        </p:nvSpPr>
        <p:spPr/>
        <p:txBody>
          <a:bodyPr/>
          <a:lstStyle/>
          <a:p>
            <a:fld id="{EA5B4BE3-CD19-4447-9E7D-C0D2B8792FED}" type="slidenum">
              <a:rPr lang="en-CA" smtClean="0"/>
              <a:t>23</a:t>
            </a:fld>
            <a:endParaRPr lang="en-CA"/>
          </a:p>
        </p:txBody>
      </p:sp>
    </p:spTree>
    <p:extLst>
      <p:ext uri="{BB962C8B-B14F-4D97-AF65-F5344CB8AC3E}">
        <p14:creationId xmlns:p14="http://schemas.microsoft.com/office/powerpoint/2010/main" val="380881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471F126-762A-4280-B2C8-8E4BECBBBA92}" type="datetimeFigureOut">
              <a:rPr lang="en-CA" smtClean="0"/>
              <a:t>03/05/2018</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5AE9A26-6712-43F8-96F9-D86C3DD15CD4}"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39772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1F126-762A-4280-B2C8-8E4BECBBBA92}" type="datetimeFigureOut">
              <a:rPr lang="en-CA" smtClean="0"/>
              <a:t>03/05/2018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62157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1F126-762A-4280-B2C8-8E4BECBBBA92}" type="datetimeFigureOut">
              <a:rPr lang="en-CA" smtClean="0"/>
              <a:t>03/05/2018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2326302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Custom Layout">
    <p:spTree>
      <p:nvGrpSpPr>
        <p:cNvPr id="1" name=""/>
        <p:cNvGrpSpPr/>
        <p:nvPr/>
      </p:nvGrpSpPr>
      <p:grpSpPr>
        <a:xfrm>
          <a:off x="0" y="0"/>
          <a:ext cx="0" cy="0"/>
          <a:chOff x="0" y="0"/>
          <a:chExt cx="0" cy="0"/>
        </a:xfrm>
      </p:grpSpPr>
      <p:sp>
        <p:nvSpPr>
          <p:cNvPr id="10" name="Subtitle 2"/>
          <p:cNvSpPr txBox="1">
            <a:spLocks/>
          </p:cNvSpPr>
          <p:nvPr/>
        </p:nvSpPr>
        <p:spPr>
          <a:xfrm>
            <a:off x="0" y="0"/>
            <a:ext cx="12192000" cy="765810"/>
          </a:xfrm>
          <a:prstGeom prst="rect">
            <a:avLst/>
          </a:prstGeom>
          <a:solidFill>
            <a:schemeClr val="bg2">
              <a:lumMod val="90000"/>
              <a:lumOff val="10000"/>
            </a:schemeClr>
          </a:solidFill>
        </p:spPr>
        <p:txBody>
          <a:bodyPr vert="horz" lIns="640080" tIns="137160" rIns="640080" bIns="137160" rtlCol="0">
            <a:noAutofit/>
          </a:bodyPr>
          <a:lstStyle>
            <a:lvl1pPr marL="0" indent="0" algn="l" defTabSz="914400" rtl="0" eaLnBrk="1" latinLnBrk="0" hangingPunct="1">
              <a:spcBef>
                <a:spcPct val="20000"/>
              </a:spcBef>
              <a:buFont typeface="Wingdings" pitchFamily="2" charset="2"/>
              <a:buNone/>
              <a:defRPr sz="250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CA" sz="2500"/>
          </a:p>
        </p:txBody>
      </p:sp>
      <p:sp>
        <p:nvSpPr>
          <p:cNvPr id="2" name="Title 1"/>
          <p:cNvSpPr>
            <a:spLocks noGrp="1"/>
          </p:cNvSpPr>
          <p:nvPr>
            <p:ph type="title"/>
          </p:nvPr>
        </p:nvSpPr>
        <p:spPr>
          <a:xfrm>
            <a:off x="609600" y="960439"/>
            <a:ext cx="10972800" cy="668337"/>
          </a:xfrm>
        </p:spPr>
        <p:txBody>
          <a:bodyPr/>
          <a:lstStyle>
            <a:lvl1pPr>
              <a:defRPr b="0">
                <a:solidFill>
                  <a:schemeClr val="accent1"/>
                </a:solidFill>
              </a:defRPr>
            </a:lvl1pPr>
          </a:lstStyle>
          <a:p>
            <a:r>
              <a:rPr lang="en-US"/>
              <a:t>Click to edit Master title style</a:t>
            </a:r>
            <a:endParaRPr lang="en-CA"/>
          </a:p>
        </p:txBody>
      </p:sp>
      <p:sp>
        <p:nvSpPr>
          <p:cNvPr id="9" name="Text Placeholder 8"/>
          <p:cNvSpPr>
            <a:spLocks noGrp="1"/>
          </p:cNvSpPr>
          <p:nvPr>
            <p:ph type="body" sz="quarter" idx="12"/>
          </p:nvPr>
        </p:nvSpPr>
        <p:spPr>
          <a:xfrm>
            <a:off x="609600" y="1905000"/>
            <a:ext cx="10998200" cy="3961229"/>
          </a:xfrm>
        </p:spPr>
        <p:txBody>
          <a:bodyPr/>
          <a:lstStyle>
            <a:lvl1pPr>
              <a:defRPr sz="2800" b="0">
                <a:solidFill>
                  <a:schemeClr val="tx2"/>
                </a:solidFill>
                <a:latin typeface="Arial" panose="020B0604020202020204" pitchFamily="34" charset="0"/>
                <a:cs typeface="Arial" panose="020B0604020202020204" pitchFamily="34" charset="0"/>
              </a:defRPr>
            </a:lvl1pPr>
            <a:lvl2pPr marL="341313" indent="0">
              <a:buNone/>
              <a:defRPr sz="2200" b="0">
                <a:solidFill>
                  <a:schemeClr val="accent5">
                    <a:lumMod val="75000"/>
                  </a:schemeClr>
                </a:solidFill>
                <a:latin typeface="+mn-lt"/>
              </a:defRPr>
            </a:lvl2pPr>
            <a:lvl3pPr>
              <a:defRPr b="0">
                <a:solidFill>
                  <a:schemeClr val="accent5">
                    <a:lumMod val="75000"/>
                  </a:schemeClr>
                </a:solidFill>
                <a:latin typeface="+mn-lt"/>
              </a:defRPr>
            </a:lvl3pPr>
            <a:lvl4pPr>
              <a:defRPr b="0">
                <a:solidFill>
                  <a:schemeClr val="accent5">
                    <a:lumMod val="75000"/>
                  </a:schemeClr>
                </a:solidFill>
                <a:latin typeface="+mn-lt"/>
              </a:defRPr>
            </a:lvl4pPr>
            <a:lvl5pPr>
              <a:defRPr b="0">
                <a:solidFill>
                  <a:schemeClr val="accent5">
                    <a:lumMod val="75000"/>
                  </a:schemeClr>
                </a:solidFill>
                <a:latin typeface="+mn-lt"/>
              </a:defRPr>
            </a:lvl5pPr>
          </a:lstStyle>
          <a:p>
            <a:pPr lvl="0"/>
            <a:r>
              <a:rPr lang="en-US"/>
              <a:t>Click to edit Master text styles</a:t>
            </a:r>
          </a:p>
          <a:p>
            <a:pPr lvl="1"/>
            <a:r>
              <a:rPr lang="en-US"/>
              <a:t>Second level</a:t>
            </a:r>
          </a:p>
        </p:txBody>
      </p:sp>
      <p:sp>
        <p:nvSpPr>
          <p:cNvPr id="6" name="Picture Placeholder 5"/>
          <p:cNvSpPr>
            <a:spLocks noGrp="1"/>
          </p:cNvSpPr>
          <p:nvPr>
            <p:ph type="pic" sz="quarter" idx="13"/>
          </p:nvPr>
        </p:nvSpPr>
        <p:spPr>
          <a:xfrm>
            <a:off x="0" y="-9525"/>
            <a:ext cx="12192000" cy="647700"/>
          </a:xfrm>
          <a:blipFill>
            <a:blip r:embed="rId2"/>
            <a:stretch>
              <a:fillRect/>
            </a:stretch>
          </a:blipFill>
        </p:spPr>
        <p:txBody>
          <a:bodyPr/>
          <a:lstStyle/>
          <a:p>
            <a:r>
              <a:rPr lang="en-US"/>
              <a:t>Click icon to add picture</a:t>
            </a:r>
            <a:endParaRPr lang="en-CA"/>
          </a:p>
        </p:txBody>
      </p:sp>
      <p:pic>
        <p:nvPicPr>
          <p:cNvPr id="11" name="Picture 2" descr="\\VAULT13\HOME13$\leeseo17\Settings.MDS\My 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563" y="5998949"/>
            <a:ext cx="2200667" cy="73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26322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1F126-762A-4280-B2C8-8E4BECBBBA92}" type="datetimeFigureOut">
              <a:rPr lang="en-CA" smtClean="0"/>
              <a:t>03/05/2018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158142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471F126-762A-4280-B2C8-8E4BECBBBA92}" type="datetimeFigureOut">
              <a:rPr lang="en-CA" smtClean="0"/>
              <a:t>03/05/2018</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5AE9A26-6712-43F8-96F9-D86C3DD15CD4}"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060952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1F126-762A-4280-B2C8-8E4BECBBBA92}" type="datetimeFigureOut">
              <a:rPr lang="en-CA" smtClean="0"/>
              <a:t>03/05/2018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100929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1F126-762A-4280-B2C8-8E4BECBBBA92}" type="datetimeFigureOut">
              <a:rPr lang="en-CA" smtClean="0"/>
              <a:t>03/05/2018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124534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1F126-762A-4280-B2C8-8E4BECBBBA92}" type="datetimeFigureOut">
              <a:rPr lang="en-CA" smtClean="0"/>
              <a:t>03/05/2018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196792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1F126-762A-4280-B2C8-8E4BECBBBA92}" type="datetimeFigureOut">
              <a:rPr lang="en-CA" smtClean="0"/>
              <a:t>03/05/2018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AE9A26-6712-43F8-96F9-D86C3DD15CD4}" type="slidenum">
              <a:rPr lang="en-CA" smtClean="0"/>
              <a:t>‹#›</a:t>
            </a:fld>
            <a:endParaRPr lang="en-CA"/>
          </a:p>
        </p:txBody>
      </p:sp>
    </p:spTree>
    <p:extLst>
      <p:ext uri="{BB962C8B-B14F-4D97-AF65-F5344CB8AC3E}">
        <p14:creationId xmlns:p14="http://schemas.microsoft.com/office/powerpoint/2010/main" val="251626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71F126-762A-4280-B2C8-8E4BECBBBA92}" type="datetimeFigureOut">
              <a:rPr lang="en-CA" smtClean="0"/>
              <a:t>03/05/2018</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5AE9A26-6712-43F8-96F9-D86C3DD15CD4}"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908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471F126-762A-4280-B2C8-8E4BECBBBA92}" type="datetimeFigureOut">
              <a:rPr lang="en-CA" smtClean="0"/>
              <a:t>03/05/2018</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5AE9A26-6712-43F8-96F9-D86C3DD15CD4}"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095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471F126-762A-4280-B2C8-8E4BECBBBA92}" type="datetimeFigureOut">
              <a:rPr lang="en-CA" smtClean="0"/>
              <a:t>03/05/2018</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5AE9A26-6712-43F8-96F9-D86C3DD15CD4}"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060651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toronto.sharepoint.com/sites/spshowcase" TargetMode="External"/><Relationship Id="rId2" Type="http://schemas.openxmlformats.org/officeDocument/2006/relationships/hyperlink" Target="https://utoronto.sharepoint.com/sites/splearn"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mailto:Pamela.harris@utoronto.ca" TargetMode="External"/><Relationship Id="rId4" Type="http://schemas.openxmlformats.org/officeDocument/2006/relationships/hyperlink" Target="mailto:Heather.postill@utoronto.c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0198" y="411982"/>
            <a:ext cx="3848519" cy="5747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p:txBody>
          <a:bodyPr anchor="ctr">
            <a:noAutofit/>
          </a:bodyPr>
          <a:lstStyle/>
          <a:p>
            <a:pPr algn="r"/>
            <a:r>
              <a:rPr lang="en-CA" sz="6000">
                <a:solidFill>
                  <a:schemeClr val="tx1"/>
                </a:solidFill>
              </a:rPr>
              <a:t>SharePoint Online: Getting Started</a:t>
            </a:r>
          </a:p>
        </p:txBody>
      </p:sp>
      <p:sp>
        <p:nvSpPr>
          <p:cNvPr id="3" name="Subtitle 2"/>
          <p:cNvSpPr>
            <a:spLocks noGrp="1"/>
          </p:cNvSpPr>
          <p:nvPr>
            <p:ph type="subTitle" idx="1"/>
          </p:nvPr>
        </p:nvSpPr>
        <p:spPr>
          <a:xfrm>
            <a:off x="1561829" y="4574485"/>
            <a:ext cx="6831673" cy="1086237"/>
          </a:xfrm>
        </p:spPr>
        <p:txBody>
          <a:bodyPr anchor="ctr">
            <a:noAutofit/>
          </a:bodyPr>
          <a:lstStyle/>
          <a:p>
            <a:pPr algn="l"/>
            <a:r>
              <a:rPr lang="en-CA" sz="2400" b="1" dirty="0" err="1">
                <a:solidFill>
                  <a:schemeClr val="tx1"/>
                </a:solidFill>
              </a:rPr>
              <a:t>TechKnowFile</a:t>
            </a:r>
            <a:r>
              <a:rPr lang="en-CA" sz="2400" b="1" dirty="0">
                <a:solidFill>
                  <a:schemeClr val="tx1"/>
                </a:solidFill>
              </a:rPr>
              <a:t> 2018</a:t>
            </a:r>
          </a:p>
          <a:p>
            <a:pPr algn="l"/>
            <a:endParaRPr lang="en-CA" sz="2400" dirty="0">
              <a:solidFill>
                <a:schemeClr val="tx1"/>
              </a:solidFill>
            </a:endParaRPr>
          </a:p>
          <a:p>
            <a:pPr algn="l"/>
            <a:r>
              <a:rPr lang="en-CA" sz="2400" dirty="0">
                <a:solidFill>
                  <a:schemeClr val="tx1"/>
                </a:solidFill>
              </a:rPr>
              <a:t>Heather Postill, </a:t>
            </a:r>
            <a:r>
              <a:rPr lang="en-CA" sz="2400" dirty="0" err="1">
                <a:solidFill>
                  <a:schemeClr val="tx1"/>
                </a:solidFill>
              </a:rPr>
              <a:t>MISt</a:t>
            </a:r>
            <a:endParaRPr lang="en-CA" sz="2400" dirty="0">
              <a:solidFill>
                <a:schemeClr val="tx1"/>
              </a:solidFill>
            </a:endParaRPr>
          </a:p>
          <a:p>
            <a:pPr algn="l"/>
            <a:r>
              <a:rPr lang="en-CA" sz="2400" dirty="0">
                <a:solidFill>
                  <a:schemeClr val="tx1"/>
                </a:solidFill>
              </a:rPr>
              <a:t>Enterprise Applications &amp; Solutions Integration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469" y="964222"/>
            <a:ext cx="1971517" cy="2834055"/>
          </a:xfrm>
          <a:prstGeom prst="rect">
            <a:avLst/>
          </a:prstGeom>
        </p:spPr>
      </p:pic>
    </p:spTree>
    <p:extLst>
      <p:ext uri="{BB962C8B-B14F-4D97-AF65-F5344CB8AC3E}">
        <p14:creationId xmlns:p14="http://schemas.microsoft.com/office/powerpoint/2010/main" val="42929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How Long Does it Take to Create a Site?</a:t>
            </a:r>
          </a:p>
        </p:txBody>
      </p:sp>
      <p:sp>
        <p:nvSpPr>
          <p:cNvPr id="3" name="Content Placeholder 2"/>
          <p:cNvSpPr>
            <a:spLocks noGrp="1"/>
          </p:cNvSpPr>
          <p:nvPr>
            <p:ph idx="1"/>
          </p:nvPr>
        </p:nvSpPr>
        <p:spPr/>
        <p:txBody>
          <a:bodyPr/>
          <a:lstStyle/>
          <a:p>
            <a:pPr marL="0" indent="0">
              <a:buNone/>
            </a:pPr>
            <a:r>
              <a:rPr lang="en-CA"/>
              <a:t>Depends on:</a:t>
            </a:r>
          </a:p>
          <a:p>
            <a:r>
              <a:rPr lang="en-CA"/>
              <a:t>What you want to do</a:t>
            </a:r>
          </a:p>
          <a:p>
            <a:r>
              <a:rPr lang="en-CA"/>
              <a:t>What resources you have</a:t>
            </a:r>
          </a:p>
          <a:p>
            <a:r>
              <a:rPr lang="en-CA"/>
              <a:t>How much time you have to work on it</a:t>
            </a:r>
          </a:p>
          <a:p>
            <a:r>
              <a:rPr lang="en-CA"/>
              <a:t>How prepared you are </a:t>
            </a:r>
          </a:p>
        </p:txBody>
      </p:sp>
      <p:sp>
        <p:nvSpPr>
          <p:cNvPr id="4" name="TextBox 3"/>
          <p:cNvSpPr txBox="1"/>
          <p:nvPr/>
        </p:nvSpPr>
        <p:spPr>
          <a:xfrm>
            <a:off x="5606980" y="4702629"/>
            <a:ext cx="4672484" cy="646331"/>
          </a:xfrm>
          <a:prstGeom prst="rect">
            <a:avLst/>
          </a:prstGeom>
          <a:solidFill>
            <a:schemeClr val="accent1">
              <a:lumMod val="20000"/>
              <a:lumOff val="80000"/>
            </a:schemeClr>
          </a:solidFill>
          <a:ln w="9525">
            <a:solidFill>
              <a:schemeClr val="tx1"/>
            </a:solidFill>
          </a:ln>
          <a:effectLst>
            <a:outerShdw blurRad="50800" dist="38100" dir="2700000" algn="tl" rotWithShape="0">
              <a:prstClr val="black">
                <a:alpha val="40000"/>
              </a:prstClr>
            </a:outerShdw>
          </a:effectLst>
        </p:spPr>
        <p:txBody>
          <a:bodyPr wrap="square" rtlCol="0">
            <a:spAutoFit/>
          </a:bodyPr>
          <a:lstStyle/>
          <a:p>
            <a:r>
              <a:rPr lang="en-CA"/>
              <a:t>80% of the work happens before you even get to SharePoint</a:t>
            </a:r>
          </a:p>
        </p:txBody>
      </p:sp>
    </p:spTree>
    <p:extLst>
      <p:ext uri="{BB962C8B-B14F-4D97-AF65-F5344CB8AC3E}">
        <p14:creationId xmlns:p14="http://schemas.microsoft.com/office/powerpoint/2010/main" val="78437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Steps to Success</a:t>
            </a:r>
          </a:p>
        </p:txBody>
      </p:sp>
      <p:graphicFrame>
        <p:nvGraphicFramePr>
          <p:cNvPr id="4" name="Diagram 3"/>
          <p:cNvGraphicFramePr/>
          <p:nvPr>
            <p:extLst>
              <p:ext uri="{D42A27DB-BD31-4B8C-83A1-F6EECF244321}">
                <p14:modId xmlns:p14="http://schemas.microsoft.com/office/powerpoint/2010/main" val="2001883378"/>
              </p:ext>
            </p:extLst>
          </p:nvPr>
        </p:nvGraphicFramePr>
        <p:xfrm>
          <a:off x="942870" y="1078895"/>
          <a:ext cx="10820400" cy="5779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p:cNvCxnSpPr/>
          <p:nvPr/>
        </p:nvCxnSpPr>
        <p:spPr>
          <a:xfrm flipV="1">
            <a:off x="1959429" y="3620937"/>
            <a:ext cx="9455498" cy="2357833"/>
          </a:xfrm>
          <a:prstGeom prst="straightConnector1">
            <a:avLst/>
          </a:prstGeom>
          <a:ln w="111125" cap="flat"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039816" y="3858567"/>
            <a:ext cx="713433" cy="369332"/>
          </a:xfrm>
          <a:prstGeom prst="rect">
            <a:avLst/>
          </a:prstGeom>
          <a:solidFill>
            <a:schemeClr val="bg1"/>
          </a:solidFill>
        </p:spPr>
        <p:txBody>
          <a:bodyPr wrap="square" rtlCol="0">
            <a:spAutoFit/>
          </a:bodyPr>
          <a:lstStyle/>
          <a:p>
            <a:pPr algn="ctr"/>
            <a:r>
              <a:rPr lang="en-CA" b="1">
                <a:solidFill>
                  <a:schemeClr val="tx2"/>
                </a:solidFill>
                <a:effectLst>
                  <a:outerShdw blurRad="38100" dist="38100" dir="2700000" algn="tl">
                    <a:srgbClr val="000000">
                      <a:alpha val="43137"/>
                    </a:srgbClr>
                  </a:outerShdw>
                </a:effectLst>
              </a:rPr>
              <a:t>1</a:t>
            </a:r>
          </a:p>
        </p:txBody>
      </p:sp>
      <p:sp>
        <p:nvSpPr>
          <p:cNvPr id="8" name="TextBox 7"/>
          <p:cNvSpPr txBox="1"/>
          <p:nvPr/>
        </p:nvSpPr>
        <p:spPr>
          <a:xfrm>
            <a:off x="3820049" y="3462886"/>
            <a:ext cx="713433" cy="369332"/>
          </a:xfrm>
          <a:prstGeom prst="rect">
            <a:avLst/>
          </a:prstGeom>
          <a:solidFill>
            <a:schemeClr val="bg1"/>
          </a:solidFill>
        </p:spPr>
        <p:txBody>
          <a:bodyPr wrap="square" rtlCol="0">
            <a:spAutoFit/>
          </a:bodyPr>
          <a:lstStyle/>
          <a:p>
            <a:pPr algn="ctr"/>
            <a:r>
              <a:rPr lang="en-CA" b="1">
                <a:solidFill>
                  <a:schemeClr val="tx2"/>
                </a:solidFill>
                <a:effectLst>
                  <a:outerShdw blurRad="38100" dist="38100" dir="2700000" algn="tl">
                    <a:srgbClr val="000000">
                      <a:alpha val="43137"/>
                    </a:srgbClr>
                  </a:outerShdw>
                </a:effectLst>
              </a:rPr>
              <a:t>2</a:t>
            </a:r>
          </a:p>
        </p:txBody>
      </p:sp>
      <p:sp>
        <p:nvSpPr>
          <p:cNvPr id="9" name="TextBox 8"/>
          <p:cNvSpPr txBox="1"/>
          <p:nvPr/>
        </p:nvSpPr>
        <p:spPr>
          <a:xfrm>
            <a:off x="5639637" y="2979686"/>
            <a:ext cx="713433" cy="369332"/>
          </a:xfrm>
          <a:prstGeom prst="rect">
            <a:avLst/>
          </a:prstGeom>
          <a:solidFill>
            <a:schemeClr val="bg1"/>
          </a:solidFill>
        </p:spPr>
        <p:txBody>
          <a:bodyPr wrap="square" rtlCol="0">
            <a:spAutoFit/>
          </a:bodyPr>
          <a:lstStyle/>
          <a:p>
            <a:pPr algn="ctr"/>
            <a:r>
              <a:rPr lang="en-CA" b="1">
                <a:solidFill>
                  <a:schemeClr val="tx2"/>
                </a:solidFill>
                <a:effectLst>
                  <a:outerShdw blurRad="38100" dist="38100" dir="2700000" algn="tl">
                    <a:srgbClr val="000000">
                      <a:alpha val="43137"/>
                    </a:srgbClr>
                  </a:outerShdw>
                </a:effectLst>
              </a:rPr>
              <a:t>3</a:t>
            </a:r>
          </a:p>
        </p:txBody>
      </p:sp>
      <p:sp>
        <p:nvSpPr>
          <p:cNvPr id="10" name="TextBox 9"/>
          <p:cNvSpPr txBox="1"/>
          <p:nvPr/>
        </p:nvSpPr>
        <p:spPr>
          <a:xfrm>
            <a:off x="7477649" y="2564795"/>
            <a:ext cx="713433" cy="369332"/>
          </a:xfrm>
          <a:prstGeom prst="rect">
            <a:avLst/>
          </a:prstGeom>
          <a:solidFill>
            <a:schemeClr val="bg1"/>
          </a:solidFill>
        </p:spPr>
        <p:txBody>
          <a:bodyPr wrap="square" rtlCol="0">
            <a:spAutoFit/>
          </a:bodyPr>
          <a:lstStyle/>
          <a:p>
            <a:pPr algn="ctr"/>
            <a:r>
              <a:rPr lang="en-CA" b="1">
                <a:solidFill>
                  <a:schemeClr val="tx2"/>
                </a:solidFill>
                <a:effectLst>
                  <a:outerShdw blurRad="38100" dist="38100" dir="2700000" algn="tl">
                    <a:srgbClr val="000000">
                      <a:alpha val="43137"/>
                    </a:srgbClr>
                  </a:outerShdw>
                </a:effectLst>
              </a:rPr>
              <a:t>4</a:t>
            </a:r>
          </a:p>
        </p:txBody>
      </p:sp>
      <p:sp>
        <p:nvSpPr>
          <p:cNvPr id="11" name="TextBox 10"/>
          <p:cNvSpPr txBox="1"/>
          <p:nvPr/>
        </p:nvSpPr>
        <p:spPr>
          <a:xfrm>
            <a:off x="9226063" y="2020974"/>
            <a:ext cx="713433" cy="369332"/>
          </a:xfrm>
          <a:prstGeom prst="rect">
            <a:avLst/>
          </a:prstGeom>
          <a:solidFill>
            <a:schemeClr val="bg1"/>
          </a:solidFill>
        </p:spPr>
        <p:txBody>
          <a:bodyPr wrap="square" rtlCol="0">
            <a:spAutoFit/>
          </a:bodyPr>
          <a:lstStyle/>
          <a:p>
            <a:pPr algn="ctr"/>
            <a:r>
              <a:rPr lang="en-CA" b="1">
                <a:solidFill>
                  <a:schemeClr val="tx2"/>
                </a:solidFill>
                <a:effectLst>
                  <a:outerShdw blurRad="38100" dist="38100" dir="2700000" algn="tl">
                    <a:srgbClr val="000000">
                      <a:alpha val="43137"/>
                    </a:srgbClr>
                  </a:outerShdw>
                </a:effectLst>
              </a:rPr>
              <a:t>5</a:t>
            </a:r>
          </a:p>
        </p:txBody>
      </p:sp>
      <p:sp>
        <p:nvSpPr>
          <p:cNvPr id="12" name="TextBox 11"/>
          <p:cNvSpPr txBox="1"/>
          <p:nvPr/>
        </p:nvSpPr>
        <p:spPr>
          <a:xfrm>
            <a:off x="11302721" y="1640942"/>
            <a:ext cx="713433" cy="369332"/>
          </a:xfrm>
          <a:prstGeom prst="rect">
            <a:avLst/>
          </a:prstGeom>
          <a:solidFill>
            <a:schemeClr val="bg1"/>
          </a:solidFill>
        </p:spPr>
        <p:txBody>
          <a:bodyPr wrap="square" rtlCol="0">
            <a:spAutoFit/>
          </a:bodyPr>
          <a:lstStyle/>
          <a:p>
            <a:r>
              <a:rPr lang="en-CA" b="1">
                <a:solidFill>
                  <a:schemeClr val="tx2"/>
                </a:solidFill>
                <a:effectLst>
                  <a:outerShdw blurRad="38100" dist="38100" dir="2700000" algn="tl">
                    <a:srgbClr val="000000">
                      <a:alpha val="43137"/>
                    </a:srgbClr>
                  </a:outerShdw>
                </a:effectLst>
              </a:rPr>
              <a:t>6</a:t>
            </a:r>
          </a:p>
        </p:txBody>
      </p:sp>
      <p:sp>
        <p:nvSpPr>
          <p:cNvPr id="13" name="Title 1"/>
          <p:cNvSpPr txBox="1">
            <a:spLocks/>
          </p:cNvSpPr>
          <p:nvPr/>
        </p:nvSpPr>
        <p:spPr>
          <a:xfrm>
            <a:off x="4316186" y="5530151"/>
            <a:ext cx="7749791" cy="14859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CA" sz="3600"/>
              <a:t>EASI can help you climb these steps</a:t>
            </a:r>
          </a:p>
        </p:txBody>
      </p:sp>
    </p:spTree>
    <p:extLst>
      <p:ext uri="{BB962C8B-B14F-4D97-AF65-F5344CB8AC3E}">
        <p14:creationId xmlns:p14="http://schemas.microsoft.com/office/powerpoint/2010/main" val="16053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1. Determine Your Requirements</a:t>
            </a:r>
          </a:p>
        </p:txBody>
      </p:sp>
      <p:sp>
        <p:nvSpPr>
          <p:cNvPr id="3" name="Content Placeholder 2"/>
          <p:cNvSpPr>
            <a:spLocks noGrp="1"/>
          </p:cNvSpPr>
          <p:nvPr>
            <p:ph idx="1"/>
          </p:nvPr>
        </p:nvSpPr>
        <p:spPr/>
        <p:txBody>
          <a:bodyPr/>
          <a:lstStyle/>
          <a:p>
            <a:r>
              <a:rPr lang="en-CA"/>
              <a:t>Identify your goals, challenges or problems with respect to documents and information in your unit</a:t>
            </a:r>
          </a:p>
          <a:p>
            <a:r>
              <a:rPr lang="en-CA"/>
              <a:t>Think beyond “sharing data with the team”</a:t>
            </a:r>
          </a:p>
          <a:p>
            <a:r>
              <a:rPr lang="en-CA"/>
              <a:t>Do management and users have different goals?</a:t>
            </a:r>
          </a:p>
          <a:p>
            <a:pPr lvl="1"/>
            <a:r>
              <a:rPr lang="en-CA"/>
              <a:t>What do users need to do with the content?</a:t>
            </a:r>
          </a:p>
          <a:p>
            <a:r>
              <a:rPr lang="en-CA"/>
              <a:t>“What” goes hand in hand with “why”</a:t>
            </a:r>
          </a:p>
          <a:p>
            <a:endParaRPr lang="en-CA"/>
          </a:p>
        </p:txBody>
      </p:sp>
      <p:sp>
        <p:nvSpPr>
          <p:cNvPr id="4" name="TextBox 3"/>
          <p:cNvSpPr txBox="1"/>
          <p:nvPr/>
        </p:nvSpPr>
        <p:spPr>
          <a:xfrm>
            <a:off x="1371600" y="1597688"/>
            <a:ext cx="6400800" cy="369332"/>
          </a:xfrm>
          <a:prstGeom prst="rect">
            <a:avLst/>
          </a:prstGeom>
          <a:noFill/>
        </p:spPr>
        <p:txBody>
          <a:bodyPr wrap="square" rtlCol="0">
            <a:spAutoFit/>
          </a:bodyPr>
          <a:lstStyle/>
          <a:p>
            <a:r>
              <a:rPr lang="en-CA">
                <a:solidFill>
                  <a:srgbClr val="FF0000"/>
                </a:solidFill>
                <a:latin typeface="Arial Black" panose="020B0A04020102020204" pitchFamily="34" charset="0"/>
              </a:rPr>
              <a:t>What do you want to do?</a:t>
            </a:r>
          </a:p>
        </p:txBody>
      </p:sp>
    </p:spTree>
    <p:extLst>
      <p:ext uri="{BB962C8B-B14F-4D97-AF65-F5344CB8AC3E}">
        <p14:creationId xmlns:p14="http://schemas.microsoft.com/office/powerpoint/2010/main" val="286378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2: Build A Business Case</a:t>
            </a:r>
          </a:p>
        </p:txBody>
      </p:sp>
      <p:sp>
        <p:nvSpPr>
          <p:cNvPr id="3" name="Content Placeholder 2"/>
          <p:cNvSpPr>
            <a:spLocks noGrp="1"/>
          </p:cNvSpPr>
          <p:nvPr>
            <p:ph idx="1"/>
          </p:nvPr>
        </p:nvSpPr>
        <p:spPr>
          <a:xfrm>
            <a:off x="1371600" y="2286000"/>
            <a:ext cx="9601200" cy="4191000"/>
          </a:xfrm>
        </p:spPr>
        <p:txBody>
          <a:bodyPr>
            <a:normAutofit fontScale="92500" lnSpcReduction="10000"/>
          </a:bodyPr>
          <a:lstStyle/>
          <a:p>
            <a:r>
              <a:rPr lang="en-CA" dirty="0"/>
              <a:t>Even if you don’t require a formal business case for approval, capturing this assists with communication</a:t>
            </a:r>
          </a:p>
          <a:p>
            <a:r>
              <a:rPr lang="en-CA" dirty="0"/>
              <a:t>If you don’t know why you want to undertake this effort, no one else will either</a:t>
            </a:r>
          </a:p>
          <a:p>
            <a:r>
              <a:rPr lang="en-CA" dirty="0"/>
              <a:t>Determine the benefits of addressing your challenges:</a:t>
            </a:r>
          </a:p>
          <a:p>
            <a:pPr lvl="1"/>
            <a:r>
              <a:rPr lang="en-CA" dirty="0"/>
              <a:t>Financial savings</a:t>
            </a:r>
          </a:p>
          <a:p>
            <a:pPr lvl="1"/>
            <a:r>
              <a:rPr lang="en-CA" dirty="0"/>
              <a:t>Time savings</a:t>
            </a:r>
          </a:p>
          <a:p>
            <a:pPr lvl="1"/>
            <a:r>
              <a:rPr lang="en-CA" dirty="0"/>
              <a:t>Happier or more productive team members</a:t>
            </a:r>
          </a:p>
          <a:p>
            <a:pPr lvl="1"/>
            <a:r>
              <a:rPr lang="en-CA" dirty="0"/>
              <a:t>Improved accuracy</a:t>
            </a:r>
          </a:p>
          <a:p>
            <a:pPr lvl="1"/>
            <a:r>
              <a:rPr lang="en-CA" dirty="0"/>
              <a:t>Ensuring compliance</a:t>
            </a:r>
          </a:p>
          <a:p>
            <a:r>
              <a:rPr lang="en-CA" dirty="0"/>
              <a:t>Focus on the end user where possible</a:t>
            </a:r>
          </a:p>
          <a:p>
            <a:r>
              <a:rPr lang="en-CA" dirty="0"/>
              <a:t>What is the cost of not addressing challenges?</a:t>
            </a:r>
          </a:p>
          <a:p>
            <a:pPr lvl="1"/>
            <a:r>
              <a:rPr lang="en-CA" dirty="0"/>
              <a:t>Legal or regulatory non-compliance</a:t>
            </a:r>
          </a:p>
        </p:txBody>
      </p:sp>
      <p:sp>
        <p:nvSpPr>
          <p:cNvPr id="4" name="TextBox 3"/>
          <p:cNvSpPr txBox="1"/>
          <p:nvPr/>
        </p:nvSpPr>
        <p:spPr>
          <a:xfrm>
            <a:off x="1371600" y="1597688"/>
            <a:ext cx="6400800" cy="369332"/>
          </a:xfrm>
          <a:prstGeom prst="rect">
            <a:avLst/>
          </a:prstGeom>
          <a:noFill/>
        </p:spPr>
        <p:txBody>
          <a:bodyPr wrap="square" rtlCol="0">
            <a:spAutoFit/>
          </a:bodyPr>
          <a:lstStyle/>
          <a:p>
            <a:r>
              <a:rPr lang="en-CA">
                <a:solidFill>
                  <a:srgbClr val="FF0000"/>
                </a:solidFill>
                <a:latin typeface="Arial Black" panose="020B0A04020102020204" pitchFamily="34" charset="0"/>
              </a:rPr>
              <a:t>Why do you want to do it?</a:t>
            </a:r>
          </a:p>
        </p:txBody>
      </p:sp>
    </p:spTree>
    <p:extLst>
      <p:ext uri="{BB962C8B-B14F-4D97-AF65-F5344CB8AC3E}">
        <p14:creationId xmlns:p14="http://schemas.microsoft.com/office/powerpoint/2010/main" val="110939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Examples Of Valid Business Cases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2511934"/>
              </p:ext>
            </p:extLst>
          </p:nvPr>
        </p:nvGraphicFramePr>
        <p:xfrm>
          <a:off x="1371600" y="1582414"/>
          <a:ext cx="9720264" cy="5039360"/>
        </p:xfrm>
        <a:graphic>
          <a:graphicData uri="http://schemas.openxmlformats.org/drawingml/2006/table">
            <a:tbl>
              <a:tblPr firstRow="1" bandRow="1">
                <a:tableStyleId>{5C22544A-7EE6-4342-B048-85BDC9FD1C3A}</a:tableStyleId>
              </a:tblPr>
              <a:tblGrid>
                <a:gridCol w="4860132">
                  <a:extLst>
                    <a:ext uri="{9D8B030D-6E8A-4147-A177-3AD203B41FA5}">
                      <a16:colId xmlns:a16="http://schemas.microsoft.com/office/drawing/2014/main" val="936047014"/>
                    </a:ext>
                  </a:extLst>
                </a:gridCol>
                <a:gridCol w="4860132">
                  <a:extLst>
                    <a:ext uri="{9D8B030D-6E8A-4147-A177-3AD203B41FA5}">
                      <a16:colId xmlns:a16="http://schemas.microsoft.com/office/drawing/2014/main" val="214235437"/>
                    </a:ext>
                  </a:extLst>
                </a:gridCol>
              </a:tblGrid>
              <a:tr h="370840">
                <a:tc>
                  <a:txBody>
                    <a:bodyPr/>
                    <a:lstStyle/>
                    <a:p>
                      <a:r>
                        <a:rPr lang="en-CA"/>
                        <a:t>Goal(s)</a:t>
                      </a:r>
                    </a:p>
                  </a:txBody>
                  <a:tcPr marL="84524" marR="84524"/>
                </a:tc>
                <a:tc>
                  <a:txBody>
                    <a:bodyPr/>
                    <a:lstStyle/>
                    <a:p>
                      <a:r>
                        <a:rPr lang="en-CA"/>
                        <a:t>Why</a:t>
                      </a:r>
                    </a:p>
                  </a:txBody>
                  <a:tcPr marL="84524" marR="84524"/>
                </a:tc>
                <a:extLst>
                  <a:ext uri="{0D108BD9-81ED-4DB2-BD59-A6C34878D82A}">
                    <a16:rowId xmlns:a16="http://schemas.microsoft.com/office/drawing/2014/main" val="906140637"/>
                  </a:ext>
                </a:extLst>
              </a:tr>
              <a:tr h="370840">
                <a:tc>
                  <a:txBody>
                    <a:bodyPr/>
                    <a:lstStyle/>
                    <a:p>
                      <a:r>
                        <a:rPr lang="en-CA"/>
                        <a:t>Replace a current system </a:t>
                      </a:r>
                    </a:p>
                  </a:txBody>
                  <a:tcPr marL="84524" marR="84524"/>
                </a:tc>
                <a:tc>
                  <a:txBody>
                    <a:bodyPr/>
                    <a:lstStyle/>
                    <a:p>
                      <a:r>
                        <a:rPr lang="en-CA"/>
                        <a:t>End of life; system lacks some features such as searching;</a:t>
                      </a:r>
                      <a:r>
                        <a:rPr lang="en-CA" baseline="0"/>
                        <a:t> reduces costs of maintaining another system; security concerns</a:t>
                      </a:r>
                      <a:endParaRPr lang="en-CA"/>
                    </a:p>
                  </a:txBody>
                  <a:tcPr marL="84524" marR="84524"/>
                </a:tc>
                <a:extLst>
                  <a:ext uri="{0D108BD9-81ED-4DB2-BD59-A6C34878D82A}">
                    <a16:rowId xmlns:a16="http://schemas.microsoft.com/office/drawing/2014/main" val="3675334426"/>
                  </a:ext>
                </a:extLst>
              </a:tr>
              <a:tr h="370840">
                <a:tc>
                  <a:txBody>
                    <a:bodyPr/>
                    <a:lstStyle/>
                    <a:p>
                      <a:r>
                        <a:rPr lang="en-CA"/>
                        <a:t>Digitize paper files </a:t>
                      </a:r>
                    </a:p>
                  </a:txBody>
                  <a:tcPr marL="84524" marR="84524"/>
                </a:tc>
                <a:tc>
                  <a:txBody>
                    <a:bodyPr/>
                    <a:lstStyle/>
                    <a:p>
                      <a:r>
                        <a:rPr lang="en-CA"/>
                        <a:t>Reduce storage costs; improve retrieval time</a:t>
                      </a:r>
                    </a:p>
                  </a:txBody>
                  <a:tcPr marL="84524" marR="84524"/>
                </a:tc>
                <a:extLst>
                  <a:ext uri="{0D108BD9-81ED-4DB2-BD59-A6C34878D82A}">
                    <a16:rowId xmlns:a16="http://schemas.microsoft.com/office/drawing/2014/main" val="342695233"/>
                  </a:ext>
                </a:extLst>
              </a:tr>
              <a:tr h="370840">
                <a:tc>
                  <a:txBody>
                    <a:bodyPr/>
                    <a:lstStyle/>
                    <a:p>
                      <a:r>
                        <a:rPr lang="en-CA"/>
                        <a:t>Consolidate information sources</a:t>
                      </a:r>
                    </a:p>
                  </a:txBody>
                  <a:tcPr marL="84524" marR="84524"/>
                </a:tc>
                <a:tc>
                  <a:txBody>
                    <a:bodyPr/>
                    <a:lstStyle/>
                    <a:p>
                      <a:r>
                        <a:rPr lang="en-CA"/>
                        <a:t>Reduce</a:t>
                      </a:r>
                      <a:r>
                        <a:rPr lang="en-CA" baseline="0"/>
                        <a:t> the risk of users using obsolete or incorrect versions; put all content under governance</a:t>
                      </a:r>
                      <a:endParaRPr lang="en-CA"/>
                    </a:p>
                  </a:txBody>
                  <a:tcPr marL="84524" marR="84524"/>
                </a:tc>
                <a:extLst>
                  <a:ext uri="{0D108BD9-81ED-4DB2-BD59-A6C34878D82A}">
                    <a16:rowId xmlns:a16="http://schemas.microsoft.com/office/drawing/2014/main" val="81623207"/>
                  </a:ext>
                </a:extLst>
              </a:tr>
              <a:tr h="370840">
                <a:tc>
                  <a:txBody>
                    <a:bodyPr/>
                    <a:lstStyle/>
                    <a:p>
                      <a:r>
                        <a:rPr lang="en-CA"/>
                        <a:t>Streamline</a:t>
                      </a:r>
                      <a:r>
                        <a:rPr lang="en-CA" baseline="0"/>
                        <a:t> </a:t>
                      </a:r>
                      <a:r>
                        <a:rPr lang="en-CA"/>
                        <a:t>internal business processes</a:t>
                      </a:r>
                    </a:p>
                  </a:txBody>
                  <a:tcPr marL="84524" marR="84524"/>
                </a:tc>
                <a:tc>
                  <a:txBody>
                    <a:bodyPr/>
                    <a:lstStyle/>
                    <a:p>
                      <a:r>
                        <a:rPr lang="en-CA"/>
                        <a:t>Improve productivity; eliminate</a:t>
                      </a:r>
                      <a:r>
                        <a:rPr lang="en-CA" baseline="0"/>
                        <a:t> the need to track processes and documents in 2 systems (duplicate effort)</a:t>
                      </a:r>
                      <a:endParaRPr lang="en-CA"/>
                    </a:p>
                  </a:txBody>
                  <a:tcPr marL="84524" marR="84524"/>
                </a:tc>
                <a:extLst>
                  <a:ext uri="{0D108BD9-81ED-4DB2-BD59-A6C34878D82A}">
                    <a16:rowId xmlns:a16="http://schemas.microsoft.com/office/drawing/2014/main" val="1654541424"/>
                  </a:ext>
                </a:extLst>
              </a:tr>
              <a:tr h="370840">
                <a:tc>
                  <a:txBody>
                    <a:bodyPr/>
                    <a:lstStyle/>
                    <a:p>
                      <a:r>
                        <a:rPr lang="en-CA"/>
                        <a:t>Improve findability</a:t>
                      </a:r>
                    </a:p>
                  </a:txBody>
                  <a:tcPr marL="84524" marR="84524"/>
                </a:tc>
                <a:tc>
                  <a:txBody>
                    <a:bodyPr/>
                    <a:lstStyle/>
                    <a:p>
                      <a:r>
                        <a:rPr lang="en-CA"/>
                        <a:t>Reduce the amount of time to retrieve information so that support</a:t>
                      </a:r>
                      <a:r>
                        <a:rPr lang="en-CA" baseline="0"/>
                        <a:t> workers can answer more client requests</a:t>
                      </a:r>
                      <a:endParaRPr lang="en-CA"/>
                    </a:p>
                  </a:txBody>
                  <a:tcPr marL="84524" marR="84524"/>
                </a:tc>
                <a:extLst>
                  <a:ext uri="{0D108BD9-81ED-4DB2-BD59-A6C34878D82A}">
                    <a16:rowId xmlns:a16="http://schemas.microsoft.com/office/drawing/2014/main" val="2518821971"/>
                  </a:ext>
                </a:extLst>
              </a:tr>
              <a:tr h="370840">
                <a:tc>
                  <a:txBody>
                    <a:bodyPr/>
                    <a:lstStyle/>
                    <a:p>
                      <a:r>
                        <a:rPr lang="en-CA"/>
                        <a:t>Create an intranet</a:t>
                      </a:r>
                    </a:p>
                  </a:txBody>
                  <a:tcPr marL="84524" marR="84524"/>
                </a:tc>
                <a:tc>
                  <a:txBody>
                    <a:bodyPr/>
                    <a:lstStyle/>
                    <a:p>
                      <a:r>
                        <a:rPr lang="en-CA"/>
                        <a:t>Centralize information that should not go on the public facing </a:t>
                      </a:r>
                      <a:r>
                        <a:rPr lang="en-CA" smtClean="0"/>
                        <a:t>website;</a:t>
                      </a:r>
                      <a:r>
                        <a:rPr lang="en-CA" baseline="0" smtClean="0"/>
                        <a:t> only 1 place to look</a:t>
                      </a:r>
                      <a:endParaRPr lang="en-CA"/>
                    </a:p>
                  </a:txBody>
                  <a:tcPr marL="84524" marR="84524"/>
                </a:tc>
                <a:extLst>
                  <a:ext uri="{0D108BD9-81ED-4DB2-BD59-A6C34878D82A}">
                    <a16:rowId xmlns:a16="http://schemas.microsoft.com/office/drawing/2014/main" val="887166950"/>
                  </a:ext>
                </a:extLst>
              </a:tr>
            </a:tbl>
          </a:graphicData>
        </a:graphic>
      </p:graphicFrame>
    </p:spTree>
    <p:extLst>
      <p:ext uri="{BB962C8B-B14F-4D97-AF65-F5344CB8AC3E}">
        <p14:creationId xmlns:p14="http://schemas.microsoft.com/office/powerpoint/2010/main" val="3557596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3. Determine the Right Fit</a:t>
            </a:r>
          </a:p>
        </p:txBody>
      </p:sp>
      <p:sp>
        <p:nvSpPr>
          <p:cNvPr id="3" name="Content Placeholder 2"/>
          <p:cNvSpPr>
            <a:spLocks noGrp="1"/>
          </p:cNvSpPr>
          <p:nvPr>
            <p:ph idx="1"/>
          </p:nvPr>
        </p:nvSpPr>
        <p:spPr/>
        <p:txBody>
          <a:bodyPr/>
          <a:lstStyle/>
          <a:p>
            <a:r>
              <a:rPr lang="en-US"/>
              <a:t>Based on your needs, SharePoint Online may or may not be the right fit. </a:t>
            </a:r>
          </a:p>
          <a:p>
            <a:r>
              <a:rPr lang="en-US"/>
              <a:t>If you’re in UTM, UTSC, Arts &amp; Science or OISE, talk to your divisional IT group</a:t>
            </a:r>
          </a:p>
          <a:p>
            <a:r>
              <a:rPr lang="en-US"/>
              <a:t>Contact EASI</a:t>
            </a:r>
          </a:p>
          <a:p>
            <a:endParaRPr lang="en-US"/>
          </a:p>
          <a:p>
            <a:pPr lvl="1"/>
            <a:endParaRPr lang="en-US"/>
          </a:p>
          <a:p>
            <a:pPr lvl="1"/>
            <a:endParaRPr lang="en-US"/>
          </a:p>
          <a:p>
            <a:pPr lvl="1"/>
            <a:endParaRPr lang="en-US"/>
          </a:p>
          <a:p>
            <a:endParaRPr lang="en-US"/>
          </a:p>
        </p:txBody>
      </p:sp>
      <p:sp>
        <p:nvSpPr>
          <p:cNvPr id="4" name="TextBox 3"/>
          <p:cNvSpPr txBox="1"/>
          <p:nvPr/>
        </p:nvSpPr>
        <p:spPr>
          <a:xfrm>
            <a:off x="3838470" y="4602145"/>
            <a:ext cx="6963508" cy="400110"/>
          </a:xfrm>
          <a:prstGeom prst="rect">
            <a:avLst/>
          </a:prstGeom>
          <a:noFill/>
        </p:spPr>
        <p:txBody>
          <a:bodyPr wrap="square" rtlCol="0">
            <a:spAutoFit/>
          </a:bodyPr>
          <a:lstStyle/>
          <a:p>
            <a:r>
              <a:rPr lang="en-CA" sz="2000" b="1">
                <a:solidFill>
                  <a:srgbClr val="FF0000"/>
                </a:solidFill>
              </a:rPr>
              <a:t>Just because it’s possible… does not mean it’s a good idea!</a:t>
            </a:r>
          </a:p>
        </p:txBody>
      </p:sp>
    </p:spTree>
    <p:extLst>
      <p:ext uri="{BB962C8B-B14F-4D97-AF65-F5344CB8AC3E}">
        <p14:creationId xmlns:p14="http://schemas.microsoft.com/office/powerpoint/2010/main" val="393045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4. Content Inventory and Analysis</a:t>
            </a:r>
          </a:p>
        </p:txBody>
      </p:sp>
      <p:sp>
        <p:nvSpPr>
          <p:cNvPr id="3" name="Content Placeholder 2"/>
          <p:cNvSpPr>
            <a:spLocks noGrp="1"/>
          </p:cNvSpPr>
          <p:nvPr>
            <p:ph idx="1"/>
          </p:nvPr>
        </p:nvSpPr>
        <p:spPr>
          <a:xfrm>
            <a:off x="838199" y="1825624"/>
            <a:ext cx="10677211" cy="4565127"/>
          </a:xfrm>
        </p:spPr>
        <p:txBody>
          <a:bodyPr>
            <a:normAutofit/>
          </a:bodyPr>
          <a:lstStyle/>
          <a:p>
            <a:r>
              <a:rPr lang="en-US"/>
              <a:t>A content inventory is a comprehensive list of your content that has been organized within a spreadsheet or software. It identifies what the organization has (documents, records and copies, both paper and electronic), identifies how information is created and used, identifies where information is stored and exposes problems and inconsistencies in information management practices.</a:t>
            </a:r>
            <a:endParaRPr lang="en-CA"/>
          </a:p>
          <a:p>
            <a:r>
              <a:rPr lang="en-CA"/>
              <a:t>The objective of the content inventory is to:</a:t>
            </a:r>
          </a:p>
          <a:p>
            <a:pPr marL="0" indent="0">
              <a:buNone/>
            </a:pPr>
            <a:endParaRPr lang="en-CA"/>
          </a:p>
          <a:p>
            <a:pPr marL="0" indent="0">
              <a:buNone/>
            </a:pPr>
            <a:endParaRPr lang="en-CA"/>
          </a:p>
        </p:txBody>
      </p:sp>
      <p:sp>
        <p:nvSpPr>
          <p:cNvPr id="4" name="TextBox 3"/>
          <p:cNvSpPr txBox="1"/>
          <p:nvPr/>
        </p:nvSpPr>
        <p:spPr>
          <a:xfrm>
            <a:off x="2028428" y="6042398"/>
            <a:ext cx="7637417" cy="523220"/>
          </a:xfrm>
          <a:prstGeom prst="rect">
            <a:avLst/>
          </a:prstGeom>
          <a:noFill/>
        </p:spPr>
        <p:txBody>
          <a:bodyPr wrap="square" rtlCol="0">
            <a:spAutoFit/>
          </a:bodyPr>
          <a:lstStyle/>
          <a:p>
            <a:r>
              <a:rPr lang="en-CA" sz="2800" b="1">
                <a:solidFill>
                  <a:srgbClr val="FF0000"/>
                </a:solidFill>
              </a:rPr>
              <a:t>You can’t manage what you don’t know about</a:t>
            </a:r>
          </a:p>
        </p:txBody>
      </p:sp>
      <p:graphicFrame>
        <p:nvGraphicFramePr>
          <p:cNvPr id="5" name="Table 4"/>
          <p:cNvGraphicFramePr>
            <a:graphicFrameLocks noGrp="1"/>
          </p:cNvGraphicFramePr>
          <p:nvPr>
            <p:extLst>
              <p:ext uri="{D42A27DB-BD31-4B8C-83A1-F6EECF244321}">
                <p14:modId xmlns:p14="http://schemas.microsoft.com/office/powerpoint/2010/main" val="64027907"/>
              </p:ext>
            </p:extLst>
          </p:nvPr>
        </p:nvGraphicFramePr>
        <p:xfrm>
          <a:off x="1632411" y="3889860"/>
          <a:ext cx="9601646" cy="2276157"/>
        </p:xfrm>
        <a:graphic>
          <a:graphicData uri="http://schemas.openxmlformats.org/drawingml/2006/table">
            <a:tbl>
              <a:tblPr firstRow="1" bandRow="1">
                <a:tableStyleId>{2D5ABB26-0587-4C30-8999-92F81FD0307C}</a:tableStyleId>
              </a:tblPr>
              <a:tblGrid>
                <a:gridCol w="4800823">
                  <a:extLst>
                    <a:ext uri="{9D8B030D-6E8A-4147-A177-3AD203B41FA5}">
                      <a16:colId xmlns:a16="http://schemas.microsoft.com/office/drawing/2014/main" val="1386981846"/>
                    </a:ext>
                  </a:extLst>
                </a:gridCol>
                <a:gridCol w="4800823">
                  <a:extLst>
                    <a:ext uri="{9D8B030D-6E8A-4147-A177-3AD203B41FA5}">
                      <a16:colId xmlns:a16="http://schemas.microsoft.com/office/drawing/2014/main" val="271267201"/>
                    </a:ext>
                  </a:extLst>
                </a:gridCol>
              </a:tblGrid>
              <a:tr h="37064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t>Locate and describe information holdings</a:t>
                      </a:r>
                      <a:endParaRPr lang="en-CA" sz="160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t>Identify vital and permanent records</a:t>
                      </a:r>
                      <a:endParaRPr lang="en-CA" sz="1600"/>
                    </a:p>
                  </a:txBody>
                  <a:tcPr/>
                </a:tc>
                <a:extLst>
                  <a:ext uri="{0D108BD9-81ED-4DB2-BD59-A6C34878D82A}">
                    <a16:rowId xmlns:a16="http://schemas.microsoft.com/office/drawing/2014/main" val="580766833"/>
                  </a:ext>
                </a:extLst>
              </a:tr>
              <a:tr h="36085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t>Identify obsolete or duplicate content</a:t>
                      </a:r>
                      <a:endParaRPr lang="en-CA" sz="160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t>Identify storage needs</a:t>
                      </a:r>
                      <a:endParaRPr lang="en-CA" sz="1600"/>
                    </a:p>
                  </a:txBody>
                  <a:tcPr/>
                </a:tc>
                <a:extLst>
                  <a:ext uri="{0D108BD9-81ED-4DB2-BD59-A6C34878D82A}">
                    <a16:rowId xmlns:a16="http://schemas.microsoft.com/office/drawing/2014/main" val="795574926"/>
                  </a:ext>
                </a:extLst>
              </a:tr>
              <a:tr h="36085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t>Identify content owners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t>Identify document formats</a:t>
                      </a:r>
                    </a:p>
                  </a:txBody>
                  <a:tcPr/>
                </a:tc>
                <a:extLst>
                  <a:ext uri="{0D108BD9-81ED-4DB2-BD59-A6C34878D82A}">
                    <a16:rowId xmlns:a16="http://schemas.microsoft.com/office/drawing/2014/main" val="1956835055"/>
                  </a:ext>
                </a:extLst>
              </a:tr>
              <a:tr h="36085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t>Special governance and retention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t>Identify audience and access rules</a:t>
                      </a:r>
                    </a:p>
                  </a:txBody>
                  <a:tcPr/>
                </a:tc>
                <a:extLst>
                  <a:ext uri="{0D108BD9-81ED-4DB2-BD59-A6C34878D82A}">
                    <a16:rowId xmlns:a16="http://schemas.microsoft.com/office/drawing/2014/main" val="3387380599"/>
                  </a:ext>
                </a:extLst>
              </a:tr>
              <a:tr h="36085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600"/>
                        <a:t>Establish frequency of use and currency (last modified)</a:t>
                      </a:r>
                    </a:p>
                    <a:p>
                      <a:pPr marL="285750" indent="-285750">
                        <a:buFont typeface="Arial" panose="020B0604020202020204" pitchFamily="34" charset="0"/>
                        <a:buChar char="•"/>
                      </a:pPr>
                      <a:endParaRPr lang="en-CA" sz="1600"/>
                    </a:p>
                  </a:txBody>
                  <a:tcPr/>
                </a:tc>
                <a:tc>
                  <a:txBody>
                    <a:bodyPr/>
                    <a:lstStyle/>
                    <a:p>
                      <a:pPr marL="285750" indent="-285750">
                        <a:buFont typeface="Arial" panose="020B0604020202020204" pitchFamily="34" charset="0"/>
                        <a:buChar char="•"/>
                      </a:pPr>
                      <a:endParaRPr lang="en-CA" sz="1600"/>
                    </a:p>
                  </a:txBody>
                  <a:tcPr/>
                </a:tc>
                <a:extLst>
                  <a:ext uri="{0D108BD9-81ED-4DB2-BD59-A6C34878D82A}">
                    <a16:rowId xmlns:a16="http://schemas.microsoft.com/office/drawing/2014/main" val="2776138669"/>
                  </a:ext>
                </a:extLst>
              </a:tr>
            </a:tbl>
          </a:graphicData>
        </a:graphic>
      </p:graphicFrame>
    </p:spTree>
    <p:extLst>
      <p:ext uri="{BB962C8B-B14F-4D97-AF65-F5344CB8AC3E}">
        <p14:creationId xmlns:p14="http://schemas.microsoft.com/office/powerpoint/2010/main" val="233236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5. Create A Roadmap</a:t>
            </a:r>
          </a:p>
        </p:txBody>
      </p:sp>
      <p:sp>
        <p:nvSpPr>
          <p:cNvPr id="3" name="Content Placeholder 2"/>
          <p:cNvSpPr>
            <a:spLocks noGrp="1"/>
          </p:cNvSpPr>
          <p:nvPr>
            <p:ph idx="1"/>
          </p:nvPr>
        </p:nvSpPr>
        <p:spPr/>
        <p:txBody>
          <a:bodyPr/>
          <a:lstStyle/>
          <a:p>
            <a:r>
              <a:rPr lang="en-CA"/>
              <a:t>Do not try to implement everywhere right away</a:t>
            </a:r>
          </a:p>
          <a:p>
            <a:r>
              <a:rPr lang="en-CA"/>
              <a:t>Identify priorities</a:t>
            </a:r>
          </a:p>
          <a:p>
            <a:pPr lvl="1"/>
            <a:r>
              <a:rPr lang="en-CA"/>
              <a:t>Quick-wins vs. bigger ROI</a:t>
            </a:r>
          </a:p>
          <a:p>
            <a:pPr lvl="1"/>
            <a:r>
              <a:rPr lang="en-CA"/>
              <a:t>Who is ready now?</a:t>
            </a:r>
          </a:p>
          <a:p>
            <a:r>
              <a:rPr lang="en-CA"/>
              <a:t>Break the work up into smaller deliverables</a:t>
            </a:r>
          </a:p>
          <a:p>
            <a:r>
              <a:rPr lang="en-CA"/>
              <a:t>Establish a </a:t>
            </a:r>
            <a:r>
              <a:rPr lang="en-CA" u="sng"/>
              <a:t>realistic</a:t>
            </a:r>
            <a:r>
              <a:rPr lang="en-CA"/>
              <a:t> timeline</a:t>
            </a:r>
          </a:p>
          <a:p>
            <a:r>
              <a:rPr lang="en-CA"/>
              <a:t>Establish resources and who needs to be involved</a:t>
            </a:r>
          </a:p>
        </p:txBody>
      </p:sp>
      <p:sp>
        <p:nvSpPr>
          <p:cNvPr id="4" name="TextBox 3"/>
          <p:cNvSpPr txBox="1"/>
          <p:nvPr/>
        </p:nvSpPr>
        <p:spPr>
          <a:xfrm>
            <a:off x="1371600" y="1597688"/>
            <a:ext cx="6400800" cy="369332"/>
          </a:xfrm>
          <a:prstGeom prst="rect">
            <a:avLst/>
          </a:prstGeom>
          <a:noFill/>
        </p:spPr>
        <p:txBody>
          <a:bodyPr wrap="square" rtlCol="0">
            <a:spAutoFit/>
          </a:bodyPr>
          <a:lstStyle/>
          <a:p>
            <a:r>
              <a:rPr lang="en-CA">
                <a:solidFill>
                  <a:srgbClr val="FF0000"/>
                </a:solidFill>
                <a:latin typeface="Arial Black" panose="020B0A04020102020204" pitchFamily="34" charset="0"/>
              </a:rPr>
              <a:t>How will you do it?</a:t>
            </a:r>
          </a:p>
        </p:txBody>
      </p:sp>
    </p:spTree>
    <p:extLst>
      <p:ext uri="{BB962C8B-B14F-4D97-AF65-F5344CB8AC3E}">
        <p14:creationId xmlns:p14="http://schemas.microsoft.com/office/powerpoint/2010/main" val="36422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6. Involve Your Team</a:t>
            </a:r>
          </a:p>
        </p:txBody>
      </p:sp>
      <p:sp>
        <p:nvSpPr>
          <p:cNvPr id="3" name="Content Placeholder 2"/>
          <p:cNvSpPr>
            <a:spLocks noGrp="1"/>
          </p:cNvSpPr>
          <p:nvPr>
            <p:ph idx="1"/>
          </p:nvPr>
        </p:nvSpPr>
        <p:spPr/>
        <p:txBody>
          <a:bodyPr/>
          <a:lstStyle/>
          <a:p>
            <a:r>
              <a:rPr lang="en-CA"/>
              <a:t>Involving team members early builds momentum and breaks down resistence</a:t>
            </a:r>
          </a:p>
          <a:p>
            <a:r>
              <a:rPr lang="en-CA"/>
              <a:t>Focussing on users’ needs will make adoption much easier</a:t>
            </a:r>
          </a:p>
          <a:p>
            <a:pPr lvl="1"/>
            <a:r>
              <a:rPr lang="en-CA"/>
              <a:t>Surveys on habits, challenges and most frequently used resources</a:t>
            </a:r>
          </a:p>
          <a:p>
            <a:pPr lvl="1"/>
            <a:r>
              <a:rPr lang="en-CA"/>
              <a:t>Focus groups</a:t>
            </a:r>
          </a:p>
          <a:p>
            <a:pPr lvl="1"/>
            <a:r>
              <a:rPr lang="en-CA"/>
              <a:t>Workshop ideas and design options</a:t>
            </a:r>
          </a:p>
          <a:p>
            <a:r>
              <a:rPr lang="en-CA"/>
              <a:t>Leverage your implementation plan and get early adopters to help out with subsequent phases.</a:t>
            </a:r>
          </a:p>
          <a:p>
            <a:pPr lvl="1"/>
            <a:r>
              <a:rPr lang="en-CA"/>
              <a:t>Power Users/Champions who will spread the word</a:t>
            </a:r>
          </a:p>
        </p:txBody>
      </p:sp>
    </p:spTree>
    <p:extLst>
      <p:ext uri="{BB962C8B-B14F-4D97-AF65-F5344CB8AC3E}">
        <p14:creationId xmlns:p14="http://schemas.microsoft.com/office/powerpoint/2010/main" val="78502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Resources</a:t>
            </a:r>
          </a:p>
        </p:txBody>
      </p:sp>
      <p:graphicFrame>
        <p:nvGraphicFramePr>
          <p:cNvPr id="4" name="Table 3"/>
          <p:cNvGraphicFramePr>
            <a:graphicFrameLocks noGrp="1"/>
          </p:cNvGraphicFramePr>
          <p:nvPr>
            <p:extLst>
              <p:ext uri="{D42A27DB-BD31-4B8C-83A1-F6EECF244321}">
                <p14:modId xmlns:p14="http://schemas.microsoft.com/office/powerpoint/2010/main" val="3677283356"/>
              </p:ext>
            </p:extLst>
          </p:nvPr>
        </p:nvGraphicFramePr>
        <p:xfrm>
          <a:off x="1371600" y="1755322"/>
          <a:ext cx="5255288" cy="4444511"/>
        </p:xfrm>
        <a:graphic>
          <a:graphicData uri="http://schemas.openxmlformats.org/drawingml/2006/table">
            <a:tbl>
              <a:tblPr firstRow="1" bandRow="1">
                <a:tableStyleId>{2D5ABB26-0587-4C30-8999-92F81FD0307C}</a:tableStyleId>
              </a:tblPr>
              <a:tblGrid>
                <a:gridCol w="5255288">
                  <a:extLst>
                    <a:ext uri="{9D8B030D-6E8A-4147-A177-3AD203B41FA5}">
                      <a16:colId xmlns:a16="http://schemas.microsoft.com/office/drawing/2014/main" val="1110660090"/>
                    </a:ext>
                  </a:extLst>
                </a:gridCol>
              </a:tblGrid>
              <a:tr h="360202">
                <a:tc>
                  <a:txBody>
                    <a:bodyPr/>
                    <a:lstStyle/>
                    <a:p>
                      <a:endParaRPr lang="en-CA" b="1"/>
                    </a:p>
                  </a:txBody>
                  <a:tcPr/>
                </a:tc>
                <a:extLst>
                  <a:ext uri="{0D108BD9-81ED-4DB2-BD59-A6C34878D82A}">
                    <a16:rowId xmlns:a16="http://schemas.microsoft.com/office/drawing/2014/main" val="2161432051"/>
                  </a:ext>
                </a:extLst>
              </a:tr>
              <a:tr h="77284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Document Management Hub: </a:t>
                      </a:r>
                      <a:r>
                        <a:rPr lang="en-CA">
                          <a:hlinkClick r:id="rId2"/>
                        </a:rPr>
                        <a:t>https://utoronto.sharepoint.com/sites/splearn</a:t>
                      </a:r>
                      <a:endParaRPr lang="en-CA"/>
                    </a:p>
                  </a:txBody>
                  <a:tcPr/>
                </a:tc>
                <a:extLst>
                  <a:ext uri="{0D108BD9-81ED-4DB2-BD59-A6C34878D82A}">
                    <a16:rowId xmlns:a16="http://schemas.microsoft.com/office/drawing/2014/main" val="249263697"/>
                  </a:ext>
                </a:extLst>
              </a:tr>
              <a:tr h="84406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SharePoint Showcase (sample sites): </a:t>
                      </a:r>
                      <a:r>
                        <a:rPr lang="en-CA">
                          <a:hlinkClick r:id="rId3"/>
                        </a:rPr>
                        <a:t>https://utoronto.sharepoint.com/sites/spshowcase</a:t>
                      </a:r>
                      <a:r>
                        <a:rPr lang="en-CA"/>
                        <a:t> </a:t>
                      </a:r>
                    </a:p>
                  </a:txBody>
                  <a:tcPr/>
                </a:tc>
                <a:extLst>
                  <a:ext uri="{0D108BD9-81ED-4DB2-BD59-A6C34878D82A}">
                    <a16:rowId xmlns:a16="http://schemas.microsoft.com/office/drawing/2014/main" val="4017649478"/>
                  </a:ext>
                </a:extLst>
              </a:tr>
              <a:tr h="58280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Join our peer network (SCAN) for montly webinars</a:t>
                      </a:r>
                    </a:p>
                  </a:txBody>
                  <a:tcPr/>
                </a:tc>
                <a:extLst>
                  <a:ext uri="{0D108BD9-81ED-4DB2-BD59-A6C34878D82A}">
                    <a16:rowId xmlns:a16="http://schemas.microsoft.com/office/drawing/2014/main" val="3292328650"/>
                  </a:ext>
                </a:extLst>
              </a:tr>
              <a:tr h="621720">
                <a:tc>
                  <a:txBody>
                    <a:bodyPr/>
                    <a:lstStyle/>
                    <a:p>
                      <a:pPr marL="285750" indent="-285750">
                        <a:buFont typeface="Arial" panose="020B0604020202020204" pitchFamily="34" charset="0"/>
                        <a:buChar char="•"/>
                      </a:pPr>
                      <a:r>
                        <a:rPr lang="en-CA"/>
                        <a:t>EASI SharePoint Online Information Sessions via ODLC</a:t>
                      </a:r>
                    </a:p>
                  </a:txBody>
                  <a:tcPr/>
                </a:tc>
                <a:extLst>
                  <a:ext uri="{0D108BD9-81ED-4DB2-BD59-A6C34878D82A}">
                    <a16:rowId xmlns:a16="http://schemas.microsoft.com/office/drawing/2014/main" val="2429967750"/>
                  </a:ext>
                </a:extLst>
              </a:tr>
              <a:tr h="60591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a:t>UTARMS Records Management courses via ODLC</a:t>
                      </a:r>
                    </a:p>
                    <a:p>
                      <a:endParaRPr lang="en-CA"/>
                    </a:p>
                  </a:txBody>
                  <a:tcPr/>
                </a:tc>
                <a:extLst>
                  <a:ext uri="{0D108BD9-81ED-4DB2-BD59-A6C34878D82A}">
                    <a16:rowId xmlns:a16="http://schemas.microsoft.com/office/drawing/2014/main" val="3671275861"/>
                  </a:ext>
                </a:extLst>
              </a:tr>
              <a:tr h="528544">
                <a:tc>
                  <a:txBody>
                    <a:bodyPr/>
                    <a:lstStyle/>
                    <a:p>
                      <a:pPr marL="285750" indent="-285750">
                        <a:buFont typeface="Arial" panose="020B0604020202020204" pitchFamily="34" charset="0"/>
                        <a:buChar char="•"/>
                      </a:pPr>
                      <a:r>
                        <a:rPr lang="en-CA"/>
                        <a:t>EASI Consulting</a:t>
                      </a:r>
                    </a:p>
                  </a:txBody>
                  <a:tcPr/>
                </a:tc>
                <a:extLst>
                  <a:ext uri="{0D108BD9-81ED-4DB2-BD59-A6C34878D82A}">
                    <a16:rowId xmlns:a16="http://schemas.microsoft.com/office/drawing/2014/main" val="4272867112"/>
                  </a:ext>
                </a:extLst>
              </a:tr>
            </a:tbl>
          </a:graphicData>
        </a:graphic>
      </p:graphicFrame>
      <p:pic>
        <p:nvPicPr>
          <p:cNvPr id="3" name="Picture 2"/>
          <p:cNvPicPr>
            <a:picLocks noChangeAspect="1"/>
          </p:cNvPicPr>
          <p:nvPr/>
        </p:nvPicPr>
        <p:blipFill>
          <a:blip r:embed="rId4"/>
          <a:stretch>
            <a:fillRect/>
          </a:stretch>
        </p:blipFill>
        <p:spPr>
          <a:xfrm>
            <a:off x="6820965" y="319686"/>
            <a:ext cx="3151917" cy="3704027"/>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stretch>
            <a:fillRect/>
          </a:stretch>
        </p:blipFill>
        <p:spPr>
          <a:xfrm>
            <a:off x="8018657" y="3584801"/>
            <a:ext cx="4057596" cy="2834287"/>
          </a:xfrm>
          <a:prstGeom prst="rect">
            <a:avLst/>
          </a:prstGeom>
          <a:effectLst>
            <a:outerShdw blurRad="50800" dist="38100" dir="2700000" algn="tl" rotWithShape="0">
              <a:prstClr val="black">
                <a:alpha val="40000"/>
              </a:prstClr>
            </a:outerShdw>
          </a:effectLst>
        </p:spPr>
      </p:pic>
      <p:sp>
        <p:nvSpPr>
          <p:cNvPr id="6" name="Oval 5"/>
          <p:cNvSpPr/>
          <p:nvPr/>
        </p:nvSpPr>
        <p:spPr>
          <a:xfrm>
            <a:off x="6626888" y="182880"/>
            <a:ext cx="761464" cy="8412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701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p>
        </p:txBody>
      </p:sp>
      <p:sp>
        <p:nvSpPr>
          <p:cNvPr id="3" name="Content Placeholder 2"/>
          <p:cNvSpPr>
            <a:spLocks noGrp="1"/>
          </p:cNvSpPr>
          <p:nvPr>
            <p:ph idx="1"/>
          </p:nvPr>
        </p:nvSpPr>
        <p:spPr>
          <a:xfrm>
            <a:off x="1371600" y="1728316"/>
            <a:ext cx="9601200" cy="4139084"/>
          </a:xfrm>
        </p:spPr>
        <p:txBody>
          <a:bodyPr>
            <a:normAutofit/>
          </a:bodyPr>
          <a:lstStyle/>
          <a:p>
            <a:r>
              <a:rPr lang="en-US" dirty="0"/>
              <a:t>What is SharePoint Online?</a:t>
            </a:r>
          </a:p>
          <a:p>
            <a:r>
              <a:rPr lang="en-US" dirty="0"/>
              <a:t>EASI Document Management</a:t>
            </a:r>
          </a:p>
          <a:p>
            <a:r>
              <a:rPr lang="en-US" dirty="0"/>
              <a:t>Steps to Success</a:t>
            </a:r>
          </a:p>
          <a:p>
            <a:pPr marL="987552" lvl="1" indent="-457200">
              <a:buFont typeface="+mj-lt"/>
              <a:buAutoNum type="arabicPeriod"/>
            </a:pPr>
            <a:r>
              <a:rPr lang="en-US" dirty="0"/>
              <a:t>Identifying requirements</a:t>
            </a:r>
          </a:p>
          <a:p>
            <a:pPr marL="987552" lvl="1" indent="-457200">
              <a:buFont typeface="+mj-lt"/>
              <a:buAutoNum type="arabicPeriod"/>
            </a:pPr>
            <a:r>
              <a:rPr lang="en-US" dirty="0"/>
              <a:t>Building a business case</a:t>
            </a:r>
          </a:p>
          <a:p>
            <a:pPr marL="987552" lvl="1" indent="-457200">
              <a:buFont typeface="+mj-lt"/>
              <a:buAutoNum type="arabicPeriod"/>
            </a:pPr>
            <a:r>
              <a:rPr lang="en-US" dirty="0"/>
              <a:t>Knowing your content</a:t>
            </a:r>
          </a:p>
          <a:p>
            <a:pPr marL="987552" lvl="1" indent="-457200">
              <a:buFont typeface="+mj-lt"/>
              <a:buAutoNum type="arabicPeriod"/>
            </a:pPr>
            <a:r>
              <a:rPr lang="en-US" dirty="0"/>
              <a:t>Create a roadmap</a:t>
            </a:r>
          </a:p>
          <a:p>
            <a:pPr marL="987552" lvl="1" indent="-457200">
              <a:buFont typeface="+mj-lt"/>
              <a:buAutoNum type="arabicPeriod"/>
            </a:pPr>
            <a:r>
              <a:rPr lang="en-US" dirty="0"/>
              <a:t>Strategies for adoption</a:t>
            </a:r>
          </a:p>
          <a:p>
            <a:r>
              <a:rPr lang="en-US" dirty="0"/>
              <a:t>Resources</a:t>
            </a:r>
          </a:p>
          <a:p>
            <a:endParaRPr lang="en-CA" dirty="0"/>
          </a:p>
        </p:txBody>
      </p:sp>
    </p:spTree>
    <p:extLst>
      <p:ext uri="{BB962C8B-B14F-4D97-AF65-F5344CB8AC3E}">
        <p14:creationId xmlns:p14="http://schemas.microsoft.com/office/powerpoint/2010/main" val="790471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4294967295"/>
          </p:nvPr>
        </p:nvSpPr>
        <p:spPr>
          <a:xfrm>
            <a:off x="1840230" y="1578928"/>
            <a:ext cx="8248650" cy="3962400"/>
          </a:xfrm>
        </p:spPr>
        <p:txBody>
          <a:bodyPr/>
          <a:lstStyle/>
          <a:p>
            <a:pPr marL="0" indent="0">
              <a:buNone/>
            </a:pPr>
            <a:r>
              <a:rPr lang="en-CA" sz="6000" dirty="0"/>
              <a:t>Questions?</a:t>
            </a:r>
          </a:p>
          <a:p>
            <a:pPr marL="0" indent="0">
              <a:buNone/>
            </a:pPr>
            <a:endParaRPr lang="en-CA" dirty="0"/>
          </a:p>
          <a:p>
            <a:pPr marL="0" indent="0">
              <a:buNone/>
            </a:pPr>
            <a:endParaRPr lang="en-CA" dirty="0"/>
          </a:p>
          <a:p>
            <a:pPr marL="0" indent="0">
              <a:buNone/>
            </a:pPr>
            <a:endParaRPr lang="en-CA"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1187" y="2457166"/>
            <a:ext cx="4249183" cy="3213668"/>
          </a:xfrm>
          <a:prstGeom prst="rect">
            <a:avLst/>
          </a:prstGeom>
        </p:spPr>
      </p:pic>
      <p:sp>
        <p:nvSpPr>
          <p:cNvPr id="2" name="TextBox 1"/>
          <p:cNvSpPr txBox="1"/>
          <p:nvPr/>
        </p:nvSpPr>
        <p:spPr>
          <a:xfrm>
            <a:off x="1990438" y="4064000"/>
            <a:ext cx="3541029" cy="1477328"/>
          </a:xfrm>
          <a:prstGeom prst="rect">
            <a:avLst/>
          </a:prstGeom>
          <a:noFill/>
        </p:spPr>
        <p:txBody>
          <a:bodyPr wrap="square" rtlCol="0">
            <a:spAutoFit/>
          </a:bodyPr>
          <a:lstStyle/>
          <a:p>
            <a:r>
              <a:rPr lang="en-CA">
                <a:solidFill>
                  <a:schemeClr val="tx1">
                    <a:lumMod val="75000"/>
                  </a:schemeClr>
                </a:solidFill>
              </a:rPr>
              <a:t>Contact us:</a:t>
            </a:r>
          </a:p>
          <a:p>
            <a:endParaRPr lang="en-CA"/>
          </a:p>
          <a:p>
            <a:r>
              <a:rPr lang="en-CA">
                <a:hlinkClick r:id="rId4"/>
              </a:rPr>
              <a:t>heather.postill@utoronto.ca</a:t>
            </a:r>
            <a:endParaRPr lang="en-CA"/>
          </a:p>
          <a:p>
            <a:r>
              <a:rPr lang="en-CA">
                <a:hlinkClick r:id="rId5"/>
              </a:rPr>
              <a:t>pamela.harris@utoronto.ca</a:t>
            </a:r>
            <a:endParaRPr lang="en-CA"/>
          </a:p>
          <a:p>
            <a:endParaRPr lang="en-CA"/>
          </a:p>
        </p:txBody>
      </p:sp>
    </p:spTree>
    <p:extLst>
      <p:ext uri="{BB962C8B-B14F-4D97-AF65-F5344CB8AC3E}">
        <p14:creationId xmlns:p14="http://schemas.microsoft.com/office/powerpoint/2010/main" val="128574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a:t>Backup Slides</a:t>
            </a:r>
          </a:p>
        </p:txBody>
      </p:sp>
    </p:spTree>
    <p:extLst>
      <p:ext uri="{BB962C8B-B14F-4D97-AF65-F5344CB8AC3E}">
        <p14:creationId xmlns:p14="http://schemas.microsoft.com/office/powerpoint/2010/main" val="2423541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Business Value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3521324"/>
              </p:ext>
            </p:extLst>
          </p:nvPr>
        </p:nvGraphicFramePr>
        <p:xfrm>
          <a:off x="2507064" y="1205803"/>
          <a:ext cx="10847196" cy="5575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745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Common information challenges (hide)</a:t>
            </a:r>
          </a:p>
        </p:txBody>
      </p:sp>
      <p:sp>
        <p:nvSpPr>
          <p:cNvPr id="3" name="Content Placeholder 2"/>
          <p:cNvSpPr>
            <a:spLocks noGrp="1"/>
          </p:cNvSpPr>
          <p:nvPr>
            <p:ph idx="1"/>
          </p:nvPr>
        </p:nvSpPr>
        <p:spPr/>
        <p:txBody>
          <a:bodyPr>
            <a:normAutofit fontScale="92500" lnSpcReduction="10000"/>
          </a:bodyPr>
          <a:lstStyle/>
          <a:p>
            <a:r>
              <a:rPr lang="en-US"/>
              <a:t>How many of you have:</a:t>
            </a:r>
          </a:p>
          <a:p>
            <a:r>
              <a:rPr lang="en-US"/>
              <a:t>Wasted time wading through disorganized file shares with limited search capabilities to find the right content </a:t>
            </a:r>
          </a:p>
          <a:p>
            <a:r>
              <a:rPr lang="en-US"/>
              <a:t>Used local stored spreadsheets to track items or statuses </a:t>
            </a:r>
          </a:p>
          <a:p>
            <a:r>
              <a:rPr lang="en-US"/>
              <a:t>Manually reviewed and cleaned-up file shares </a:t>
            </a:r>
          </a:p>
          <a:p>
            <a:r>
              <a:rPr lang="en-US"/>
              <a:t>Had to come into the office to retrieve files or been unable to access files while travelling </a:t>
            </a:r>
          </a:p>
          <a:p>
            <a:r>
              <a:rPr lang="en-US"/>
              <a:t>Emailed wrong version of a file to boss, client or co-worker </a:t>
            </a:r>
          </a:p>
          <a:p>
            <a:r>
              <a:rPr lang="en-US"/>
              <a:t>Worked on wrong version of a file and had to redo all the changes </a:t>
            </a:r>
          </a:p>
          <a:p>
            <a:r>
              <a:rPr lang="en-US"/>
              <a:t>Spent time spent collecting and consolidating feedback/changes on a document </a:t>
            </a:r>
            <a:endParaRPr lang="en-CA"/>
          </a:p>
        </p:txBody>
      </p:sp>
    </p:spTree>
    <p:extLst>
      <p:ext uri="{BB962C8B-B14F-4D97-AF65-F5344CB8AC3E}">
        <p14:creationId xmlns:p14="http://schemas.microsoft.com/office/powerpoint/2010/main" val="323498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Information [Mis]management Stats</a:t>
            </a:r>
          </a:p>
        </p:txBody>
      </p:sp>
      <p:sp>
        <p:nvSpPr>
          <p:cNvPr id="3" name="Content Placeholder 2"/>
          <p:cNvSpPr>
            <a:spLocks noGrp="1"/>
          </p:cNvSpPr>
          <p:nvPr>
            <p:ph idx="1"/>
          </p:nvPr>
        </p:nvSpPr>
        <p:spPr>
          <a:xfrm>
            <a:off x="1371600" y="1912536"/>
            <a:ext cx="9601200" cy="4259664"/>
          </a:xfrm>
        </p:spPr>
        <p:txBody>
          <a:bodyPr>
            <a:normAutofit/>
          </a:bodyPr>
          <a:lstStyle/>
          <a:p>
            <a:r>
              <a:rPr lang="en-US" dirty="0"/>
              <a:t>83% of knowledge workers lose time to versioning issues every day and 92% use email to collaborate </a:t>
            </a:r>
          </a:p>
          <a:p>
            <a:endParaRPr lang="en-US" dirty="0"/>
          </a:p>
          <a:p>
            <a:r>
              <a:rPr lang="en-US" smtClean="0"/>
              <a:t>On average knowledge </a:t>
            </a:r>
            <a:r>
              <a:rPr lang="en-US" dirty="0"/>
              <a:t>workers spend 50% of their time searching for information and take an average of 18 minutes to locate each document</a:t>
            </a:r>
          </a:p>
          <a:p>
            <a:endParaRPr lang="en-US" dirty="0"/>
          </a:p>
          <a:p>
            <a:r>
              <a:rPr lang="en-US" dirty="0"/>
              <a:t>A 2014 AIIM survey found that 60% of SharePoint projects are stalled, struggling or failing</a:t>
            </a:r>
            <a:endParaRPr lang="en-CA" dirty="0"/>
          </a:p>
        </p:txBody>
      </p:sp>
    </p:spTree>
    <p:extLst>
      <p:ext uri="{BB962C8B-B14F-4D97-AF65-F5344CB8AC3E}">
        <p14:creationId xmlns:p14="http://schemas.microsoft.com/office/powerpoint/2010/main" val="214391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273817"/>
            <a:ext cx="9601200" cy="1485900"/>
          </a:xfrm>
        </p:spPr>
        <p:txBody>
          <a:bodyPr>
            <a:normAutofit/>
          </a:bodyPr>
          <a:lstStyle/>
          <a:p>
            <a:r>
              <a:rPr lang="en-CA"/>
              <a:t>What is SharePoint Online?</a:t>
            </a:r>
          </a:p>
        </p:txBody>
      </p:sp>
      <p:sp>
        <p:nvSpPr>
          <p:cNvPr id="6" name="Content Placeholder 5"/>
          <p:cNvSpPr>
            <a:spLocks noGrp="1"/>
          </p:cNvSpPr>
          <p:nvPr>
            <p:ph idx="1"/>
          </p:nvPr>
        </p:nvSpPr>
        <p:spPr>
          <a:xfrm>
            <a:off x="1371600" y="1016767"/>
            <a:ext cx="9601200" cy="3581400"/>
          </a:xfrm>
        </p:spPr>
        <p:txBody>
          <a:bodyPr vert="horz" lIns="91440" tIns="45720" rIns="91440" bIns="45720" rtlCol="0" anchor="t">
            <a:noAutofit/>
          </a:bodyPr>
          <a:lstStyle/>
          <a:p>
            <a:pPr marL="0" indent="0">
              <a:buNone/>
            </a:pPr>
            <a:r>
              <a:rPr lang="en-US" sz="1600" i="1" dirty="0"/>
              <a:t>SharePoint Online is a cloud-based service that provides a secure place to store, organize, share, and access information. It is part of </a:t>
            </a:r>
            <a:r>
              <a:rPr lang="en-US" sz="1600" i="1"/>
              <a:t>Office 365.</a:t>
            </a:r>
            <a:endParaRPr lang="en-US" sz="1600" i="1" dirty="0"/>
          </a:p>
          <a:p>
            <a:r>
              <a:rPr lang="en-US" sz="1800" dirty="0">
                <a:latin typeface="Arial" panose="020B0604020202020204" pitchFamily="34" charset="0"/>
                <a:cs typeface="Arial" panose="020B0604020202020204" pitchFamily="34" charset="0"/>
              </a:rPr>
              <a:t>Document Management</a:t>
            </a:r>
          </a:p>
          <a:p>
            <a:pPr lvl="1"/>
            <a:r>
              <a:rPr lang="en-US" sz="1400" dirty="0"/>
              <a:t>Document versioning </a:t>
            </a:r>
            <a:r>
              <a:rPr lang="en-US" sz="1400"/>
              <a:t>and </a:t>
            </a:r>
            <a:r>
              <a:rPr lang="en-US" sz="1400" smtClean="0"/>
              <a:t>history</a:t>
            </a:r>
          </a:p>
          <a:p>
            <a:pPr lvl="1"/>
            <a:r>
              <a:rPr lang="en-US" sz="1400" smtClean="0"/>
              <a:t>Metadata or folders</a:t>
            </a:r>
            <a:endParaRPr lang="en-US" sz="1400" dirty="0"/>
          </a:p>
          <a:p>
            <a:pPr lvl="1"/>
            <a:r>
              <a:rPr lang="en-US" sz="1400" dirty="0"/>
              <a:t>Check out</a:t>
            </a:r>
          </a:p>
          <a:p>
            <a:pPr lvl="1"/>
            <a:r>
              <a:rPr lang="en-US" sz="1400" smtClean="0"/>
              <a:t>Approvals, workflow </a:t>
            </a:r>
            <a:r>
              <a:rPr lang="en-US" sz="1400" dirty="0"/>
              <a:t>and routing (document workflows not end to end business processes)</a:t>
            </a:r>
          </a:p>
          <a:p>
            <a:pPr lvl="1"/>
            <a:r>
              <a:rPr lang="en-US" sz="1400" dirty="0"/>
              <a:t>Automated retention and review</a:t>
            </a:r>
          </a:p>
          <a:p>
            <a:r>
              <a:rPr lang="en-US" sz="1800" dirty="0">
                <a:latin typeface="Arial" panose="020B0604020202020204" pitchFamily="34" charset="0"/>
                <a:cs typeface="Arial" panose="020B0604020202020204" pitchFamily="34" charset="0"/>
              </a:rPr>
              <a:t>Records Management </a:t>
            </a:r>
          </a:p>
          <a:p>
            <a:pPr lvl="1"/>
            <a:r>
              <a:rPr lang="en-US" sz="1400" dirty="0"/>
              <a:t>File plans and automated retention</a:t>
            </a:r>
          </a:p>
          <a:p>
            <a:pPr>
              <a:buFont typeface="Wingdings" pitchFamily="34" charset="0"/>
              <a:buChar char="§"/>
            </a:pPr>
            <a:r>
              <a:rPr lang="en-US" sz="1800" dirty="0">
                <a:latin typeface="Arial"/>
                <a:cs typeface="Arial"/>
              </a:rPr>
              <a:t>Collaboration: departments, project teams, work groups, communities of practice</a:t>
            </a:r>
          </a:p>
          <a:p>
            <a:pPr lvl="1">
              <a:buFont typeface="Arial"/>
            </a:pPr>
            <a:r>
              <a:rPr lang="en-US" sz="1400" dirty="0">
                <a:latin typeface="Calibri"/>
              </a:rPr>
              <a:t>Internal wikis</a:t>
            </a:r>
          </a:p>
          <a:p>
            <a:pPr lvl="1">
              <a:buFont typeface="Arial"/>
            </a:pPr>
            <a:r>
              <a:rPr lang="en-US" sz="1400" dirty="0">
                <a:latin typeface="Calibri"/>
              </a:rPr>
              <a:t>Discussion Boards</a:t>
            </a:r>
          </a:p>
          <a:p>
            <a:pPr lvl="1">
              <a:buFont typeface="Arial"/>
            </a:pPr>
            <a:r>
              <a:rPr lang="en-US" sz="1400" dirty="0">
                <a:latin typeface="Calibri"/>
              </a:rPr>
              <a:t>Content Management</a:t>
            </a:r>
          </a:p>
          <a:p>
            <a:pPr lvl="1">
              <a:buFont typeface="Arial"/>
            </a:pPr>
            <a:r>
              <a:rPr lang="en-US" sz="1400" dirty="0">
                <a:latin typeface="Calibri"/>
              </a:rPr>
              <a:t>Forms/lists</a:t>
            </a:r>
          </a:p>
          <a:p>
            <a:pPr lvl="1">
              <a:buFont typeface="Arial"/>
            </a:pPr>
            <a:r>
              <a:rPr lang="en-US" sz="1400" dirty="0">
                <a:latin typeface="Calibri"/>
              </a:rPr>
              <a:t>Tasks and issues tracking</a:t>
            </a:r>
          </a:p>
          <a:p>
            <a:pPr lvl="1">
              <a:buFont typeface="Arial"/>
            </a:pPr>
            <a:r>
              <a:rPr lang="en-US" sz="1400" dirty="0">
                <a:latin typeface="Calibri"/>
              </a:rPr>
              <a:t>Co-authoring of documents</a:t>
            </a:r>
          </a:p>
          <a:p>
            <a:pPr>
              <a:buFont typeface="Wingdings"/>
              <a:buChar char="§"/>
            </a:pPr>
            <a:r>
              <a:rPr lang="en-US" sz="1800" dirty="0">
                <a:latin typeface="Arial"/>
                <a:cs typeface="Arial"/>
              </a:rPr>
              <a:t>Intranets/ internal portals</a:t>
            </a:r>
          </a:p>
          <a:p>
            <a:pPr lvl="1"/>
            <a:endParaRPr lang="en-US" sz="1400" dirty="0">
              <a:latin typeface="Calibri"/>
            </a:endParaRPr>
          </a:p>
          <a:p>
            <a:pPr marL="0" indent="0">
              <a:buNone/>
            </a:pPr>
            <a:endParaRPr lang="en-US" sz="1200" dirty="0"/>
          </a:p>
        </p:txBody>
      </p:sp>
      <p:sp>
        <p:nvSpPr>
          <p:cNvPr id="2" name="TextBox 1"/>
          <p:cNvSpPr txBox="1"/>
          <p:nvPr/>
        </p:nvSpPr>
        <p:spPr>
          <a:xfrm>
            <a:off x="7987359" y="5143709"/>
            <a:ext cx="2627744" cy="92333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r>
              <a:rPr lang="en-CA">
                <a:solidFill>
                  <a:schemeClr val="tx2"/>
                </a:solidFill>
              </a:rPr>
              <a:t>SharePoint is a business solution, supported by IT. It is not an IT solution</a:t>
            </a:r>
            <a:r>
              <a:rPr lang="en-CA"/>
              <a:t>.</a:t>
            </a:r>
          </a:p>
        </p:txBody>
      </p:sp>
    </p:spTree>
    <p:extLst>
      <p:ext uri="{BB962C8B-B14F-4D97-AF65-F5344CB8AC3E}">
        <p14:creationId xmlns:p14="http://schemas.microsoft.com/office/powerpoint/2010/main" val="324000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685800"/>
            <a:ext cx="9601200" cy="1485900"/>
          </a:xfrm>
          <a:prstGeom prst="rect">
            <a:avLst/>
          </a:prstGeom>
        </p:spPr>
        <p:txBody>
          <a:bodyPr>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CA" smtClean="0"/>
              <a:t>Where Does SharePoint Online fit?</a:t>
            </a:r>
            <a:endParaRPr lang="en-CA" dirty="0"/>
          </a:p>
        </p:txBody>
      </p:sp>
      <p:sp>
        <p:nvSpPr>
          <p:cNvPr id="3" name="TextBox 2">
            <a:extLst>
              <a:ext uri="{FF2B5EF4-FFF2-40B4-BE49-F238E27FC236}">
                <a16:creationId xmlns:a16="http://schemas.microsoft.com/office/drawing/2014/main" id="{83E6DD8E-05F0-477E-A7AA-58A4E18B74FB}"/>
              </a:ext>
            </a:extLst>
          </p:cNvPr>
          <p:cNvSpPr txBox="1"/>
          <p:nvPr/>
        </p:nvSpPr>
        <p:spPr>
          <a:xfrm>
            <a:off x="1892432" y="1951760"/>
            <a:ext cx="2496325" cy="2677656"/>
          </a:xfrm>
          <a:prstGeom prst="rect">
            <a:avLst/>
          </a:prstGeom>
          <a:noFill/>
        </p:spPr>
        <p:txBody>
          <a:bodyPr wrap="square" rtlCol="0">
            <a:spAutoFit/>
          </a:bodyPr>
          <a:lstStyle/>
          <a:p>
            <a:r>
              <a:rPr lang="en-CA" sz="2400" b="1" dirty="0">
                <a:solidFill>
                  <a:schemeClr val="accent4">
                    <a:lumMod val="75000"/>
                  </a:schemeClr>
                </a:solidFill>
              </a:rPr>
              <a:t>OneDrive</a:t>
            </a:r>
          </a:p>
          <a:p>
            <a:endParaRPr lang="en-CA" sz="2400" dirty="0">
              <a:solidFill>
                <a:schemeClr val="accent4">
                  <a:lumMod val="75000"/>
                </a:schemeClr>
              </a:solidFill>
            </a:endParaRPr>
          </a:p>
          <a:p>
            <a:pPr marL="285750" indent="-285750">
              <a:buFont typeface="Arial" panose="020B0604020202020204" pitchFamily="34" charset="0"/>
              <a:buChar char="•"/>
            </a:pPr>
            <a:r>
              <a:rPr lang="en-CA" sz="2400" dirty="0">
                <a:solidFill>
                  <a:schemeClr val="accent4">
                    <a:lumMod val="75000"/>
                  </a:schemeClr>
                </a:solidFill>
              </a:rPr>
              <a:t>Personal space</a:t>
            </a:r>
          </a:p>
          <a:p>
            <a:pPr marL="285750" indent="-285750">
              <a:buFont typeface="Arial" panose="020B0604020202020204" pitchFamily="34" charset="0"/>
              <a:buChar char="•"/>
            </a:pPr>
            <a:r>
              <a:rPr lang="en-CA" sz="2400" dirty="0">
                <a:solidFill>
                  <a:schemeClr val="accent4">
                    <a:lumMod val="75000"/>
                  </a:schemeClr>
                </a:solidFill>
              </a:rPr>
              <a:t>Good for individual or limited collaboration</a:t>
            </a:r>
          </a:p>
        </p:txBody>
      </p:sp>
      <p:sp>
        <p:nvSpPr>
          <p:cNvPr id="4" name="TextBox 3">
            <a:extLst>
              <a:ext uri="{FF2B5EF4-FFF2-40B4-BE49-F238E27FC236}">
                <a16:creationId xmlns:a16="http://schemas.microsoft.com/office/drawing/2014/main" id="{73842266-62E1-4FEC-968E-01D603035A1C}"/>
              </a:ext>
            </a:extLst>
          </p:cNvPr>
          <p:cNvSpPr txBox="1"/>
          <p:nvPr/>
        </p:nvSpPr>
        <p:spPr>
          <a:xfrm>
            <a:off x="4741083" y="1951760"/>
            <a:ext cx="2648932" cy="3046988"/>
          </a:xfrm>
          <a:prstGeom prst="rect">
            <a:avLst/>
          </a:prstGeom>
          <a:noFill/>
        </p:spPr>
        <p:txBody>
          <a:bodyPr wrap="square" rtlCol="0">
            <a:spAutoFit/>
          </a:bodyPr>
          <a:lstStyle/>
          <a:p>
            <a:r>
              <a:rPr lang="en-CA" sz="2400" b="1" dirty="0">
                <a:solidFill>
                  <a:schemeClr val="accent4">
                    <a:lumMod val="75000"/>
                  </a:schemeClr>
                </a:solidFill>
              </a:rPr>
              <a:t>Teams and Groups</a:t>
            </a:r>
          </a:p>
          <a:p>
            <a:endParaRPr lang="en-CA" sz="2400" dirty="0">
              <a:solidFill>
                <a:schemeClr val="accent4">
                  <a:lumMod val="75000"/>
                </a:schemeClr>
              </a:solidFill>
            </a:endParaRPr>
          </a:p>
          <a:p>
            <a:pPr marL="285750" indent="-285750">
              <a:buFont typeface="Arial" panose="020B0604020202020204" pitchFamily="34" charset="0"/>
              <a:buChar char="•"/>
            </a:pPr>
            <a:r>
              <a:rPr lang="en-CA" sz="2400" dirty="0">
                <a:solidFill>
                  <a:schemeClr val="accent4">
                    <a:lumMod val="75000"/>
                  </a:schemeClr>
                </a:solidFill>
              </a:rPr>
              <a:t>Group collaboration</a:t>
            </a:r>
          </a:p>
          <a:p>
            <a:pPr marL="285750" indent="-285750">
              <a:buFont typeface="Arial" panose="020B0604020202020204" pitchFamily="34" charset="0"/>
              <a:buChar char="•"/>
            </a:pPr>
            <a:r>
              <a:rPr lang="en-CA" sz="2400" dirty="0">
                <a:solidFill>
                  <a:schemeClr val="accent4">
                    <a:lumMod val="75000"/>
                  </a:schemeClr>
                </a:solidFill>
              </a:rPr>
              <a:t>Limited scope (project, working group, focus area)</a:t>
            </a:r>
          </a:p>
        </p:txBody>
      </p:sp>
      <p:sp>
        <p:nvSpPr>
          <p:cNvPr id="6" name="TextBox 5">
            <a:extLst>
              <a:ext uri="{FF2B5EF4-FFF2-40B4-BE49-F238E27FC236}">
                <a16:creationId xmlns:a16="http://schemas.microsoft.com/office/drawing/2014/main" id="{74E3AAA5-8CBD-4F99-940B-324E3884A187}"/>
              </a:ext>
            </a:extLst>
          </p:cNvPr>
          <p:cNvSpPr txBox="1"/>
          <p:nvPr/>
        </p:nvSpPr>
        <p:spPr>
          <a:xfrm>
            <a:off x="7742340" y="1951760"/>
            <a:ext cx="3230460" cy="3046988"/>
          </a:xfrm>
          <a:prstGeom prst="rect">
            <a:avLst/>
          </a:prstGeom>
          <a:solidFill>
            <a:schemeClr val="tx1">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en-CA" sz="2400" b="1">
                <a:solidFill>
                  <a:schemeClr val="accent4">
                    <a:lumMod val="75000"/>
                  </a:schemeClr>
                </a:solidFill>
              </a:rPr>
              <a:t>SharePoint Online</a:t>
            </a:r>
            <a:endParaRPr lang="en-CA" sz="2400" b="1" dirty="0">
              <a:solidFill>
                <a:schemeClr val="accent4">
                  <a:lumMod val="75000"/>
                </a:schemeClr>
              </a:solidFill>
            </a:endParaRPr>
          </a:p>
          <a:p>
            <a:endParaRPr lang="en-CA" sz="2400" dirty="0">
              <a:solidFill>
                <a:schemeClr val="accent4">
                  <a:lumMod val="75000"/>
                </a:schemeClr>
              </a:solidFill>
            </a:endParaRPr>
          </a:p>
          <a:p>
            <a:pPr marL="285750" indent="-285750">
              <a:buFont typeface="Arial" panose="020B0604020202020204" pitchFamily="34" charset="0"/>
              <a:buChar char="•"/>
            </a:pPr>
            <a:r>
              <a:rPr lang="en-CA" sz="2400" smtClean="0">
                <a:solidFill>
                  <a:schemeClr val="accent4">
                    <a:lumMod val="75000"/>
                  </a:schemeClr>
                </a:solidFill>
              </a:rPr>
              <a:t>‘Permanent’ and/or  </a:t>
            </a:r>
            <a:r>
              <a:rPr lang="en-CA" sz="2400" dirty="0">
                <a:solidFill>
                  <a:schemeClr val="accent4">
                    <a:lumMod val="75000"/>
                  </a:schemeClr>
                </a:solidFill>
              </a:rPr>
              <a:t>authoritative</a:t>
            </a:r>
          </a:p>
          <a:p>
            <a:pPr marL="285750" indent="-285750">
              <a:buFont typeface="Arial" panose="020B0604020202020204" pitchFamily="34" charset="0"/>
              <a:buChar char="•"/>
            </a:pPr>
            <a:r>
              <a:rPr lang="en-CA" sz="2400">
                <a:solidFill>
                  <a:schemeClr val="accent4">
                    <a:lumMod val="75000"/>
                  </a:schemeClr>
                </a:solidFill>
              </a:rPr>
              <a:t>Wider </a:t>
            </a:r>
            <a:r>
              <a:rPr lang="en-CA" sz="2400" smtClean="0">
                <a:solidFill>
                  <a:schemeClr val="accent4">
                    <a:lumMod val="75000"/>
                  </a:schemeClr>
                </a:solidFill>
              </a:rPr>
              <a:t>scope or audience</a:t>
            </a:r>
            <a:endParaRPr lang="en-CA" sz="2400" dirty="0">
              <a:solidFill>
                <a:schemeClr val="accent4">
                  <a:lumMod val="75000"/>
                </a:schemeClr>
              </a:solidFill>
            </a:endParaRPr>
          </a:p>
          <a:p>
            <a:pPr marL="285750" indent="-285750">
              <a:buFont typeface="Arial" panose="020B0604020202020204" pitchFamily="34" charset="0"/>
              <a:buChar char="•"/>
            </a:pPr>
            <a:r>
              <a:rPr lang="en-CA" sz="2400" dirty="0">
                <a:solidFill>
                  <a:schemeClr val="accent4">
                    <a:lumMod val="75000"/>
                  </a:schemeClr>
                </a:solidFill>
              </a:rPr>
              <a:t>May have retention and governance</a:t>
            </a:r>
          </a:p>
        </p:txBody>
      </p:sp>
      <p:sp>
        <p:nvSpPr>
          <p:cNvPr id="7" name="TextBox 6"/>
          <p:cNvSpPr txBox="1"/>
          <p:nvPr/>
        </p:nvSpPr>
        <p:spPr>
          <a:xfrm>
            <a:off x="1338942" y="5730264"/>
            <a:ext cx="9666515" cy="646331"/>
          </a:xfrm>
          <a:prstGeom prst="rect">
            <a:avLst/>
          </a:prstGeom>
          <a:noFill/>
        </p:spPr>
        <p:txBody>
          <a:bodyPr wrap="square" rtlCol="0">
            <a:spAutoFit/>
          </a:bodyPr>
          <a:lstStyle/>
          <a:p>
            <a:r>
              <a:rPr lang="en-CA">
                <a:solidFill>
                  <a:schemeClr val="accent4"/>
                </a:solidFill>
              </a:rPr>
              <a:t>Each s</a:t>
            </a:r>
            <a:r>
              <a:rPr lang="en-CA" smtClean="0">
                <a:solidFill>
                  <a:schemeClr val="accent4"/>
                </a:solidFill>
              </a:rPr>
              <a:t>olution </a:t>
            </a:r>
            <a:r>
              <a:rPr lang="en-CA">
                <a:solidFill>
                  <a:schemeClr val="accent4"/>
                </a:solidFill>
              </a:rPr>
              <a:t>has strengths, weakness and different </a:t>
            </a:r>
            <a:r>
              <a:rPr lang="en-CA" smtClean="0">
                <a:solidFill>
                  <a:schemeClr val="accent4"/>
                </a:solidFill>
              </a:rPr>
              <a:t>features even though they all technically run on SharePoint. </a:t>
            </a:r>
            <a:r>
              <a:rPr lang="en-CA">
                <a:solidFill>
                  <a:schemeClr val="accent4"/>
                </a:solidFill>
              </a:rPr>
              <a:t>EASI does not support OneDrive or Teams and Groups.</a:t>
            </a:r>
          </a:p>
        </p:txBody>
      </p:sp>
    </p:spTree>
    <p:extLst>
      <p:ext uri="{BB962C8B-B14F-4D97-AF65-F5344CB8AC3E}">
        <p14:creationId xmlns:p14="http://schemas.microsoft.com/office/powerpoint/2010/main" val="331641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About EASI Document Management</a:t>
            </a:r>
          </a:p>
        </p:txBody>
      </p:sp>
      <p:sp>
        <p:nvSpPr>
          <p:cNvPr id="3" name="Content Placeholder 2"/>
          <p:cNvSpPr>
            <a:spLocks noGrp="1"/>
          </p:cNvSpPr>
          <p:nvPr>
            <p:ph idx="1"/>
          </p:nvPr>
        </p:nvSpPr>
        <p:spPr>
          <a:xfrm>
            <a:off x="1371600" y="1719072"/>
            <a:ext cx="9601200" cy="4663441"/>
          </a:xfrm>
        </p:spPr>
        <p:txBody>
          <a:bodyPr>
            <a:normAutofit fontScale="92500" lnSpcReduction="10000"/>
          </a:bodyPr>
          <a:lstStyle/>
          <a:p>
            <a:r>
              <a:rPr lang="en-CA"/>
              <a:t>Mandate: assist divisions, departments and units with their electronic document management needs through guidance, consulting, mentoring, best practices and peer networking.</a:t>
            </a:r>
          </a:p>
          <a:p>
            <a:r>
              <a:rPr lang="en-CA"/>
              <a:t>Service </a:t>
            </a:r>
            <a:r>
              <a:rPr lang="en-CA" smtClean="0"/>
              <a:t>owners and Tier 3 support </a:t>
            </a:r>
            <a:r>
              <a:rPr lang="en-CA"/>
              <a:t>for SharePoint Online</a:t>
            </a:r>
          </a:p>
          <a:p>
            <a:r>
              <a:rPr lang="en-US"/>
              <a:t>EASI can help determine:</a:t>
            </a:r>
          </a:p>
          <a:p>
            <a:pPr lvl="1"/>
            <a:r>
              <a:rPr lang="en-US"/>
              <a:t>If SharePoint Online is the right tool</a:t>
            </a:r>
          </a:p>
          <a:p>
            <a:pPr lvl="1"/>
            <a:r>
              <a:rPr lang="en-US"/>
              <a:t>What kinds of sites you need</a:t>
            </a:r>
          </a:p>
          <a:p>
            <a:pPr lvl="1"/>
            <a:r>
              <a:rPr lang="en-US"/>
              <a:t>The best information architecture/site organization</a:t>
            </a:r>
          </a:p>
          <a:p>
            <a:pPr lvl="1"/>
            <a:r>
              <a:rPr lang="en-US"/>
              <a:t>What other features you might need</a:t>
            </a:r>
          </a:p>
          <a:p>
            <a:pPr lvl="1"/>
            <a:r>
              <a:rPr lang="en-US"/>
              <a:t>Options for governance</a:t>
            </a:r>
          </a:p>
          <a:p>
            <a:pPr lvl="1"/>
            <a:r>
              <a:rPr lang="en-US"/>
              <a:t>Resource </a:t>
            </a:r>
            <a:r>
              <a:rPr lang="en-US" smtClean="0"/>
              <a:t>planning</a:t>
            </a:r>
          </a:p>
          <a:p>
            <a:pPr lvl="1"/>
            <a:endParaRPr lang="en-US"/>
          </a:p>
          <a:p>
            <a:r>
              <a:rPr lang="en-US" smtClean="0"/>
              <a:t>We are NOT enforcers</a:t>
            </a:r>
            <a:endParaRPr lang="en-US"/>
          </a:p>
          <a:p>
            <a:endParaRPr lang="en-CA"/>
          </a:p>
          <a:p>
            <a:endParaRPr lang="en-CA"/>
          </a:p>
        </p:txBody>
      </p:sp>
    </p:spTree>
    <p:extLst>
      <p:ext uri="{BB962C8B-B14F-4D97-AF65-F5344CB8AC3E}">
        <p14:creationId xmlns:p14="http://schemas.microsoft.com/office/powerpoint/2010/main" val="297004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55" y="233624"/>
            <a:ext cx="9601200" cy="1485900"/>
          </a:xfrm>
        </p:spPr>
        <p:txBody>
          <a:bodyPr/>
          <a:lstStyle/>
          <a:p>
            <a:r>
              <a:rPr lang="en-CA"/>
              <a:t>Collaborative Support Model</a:t>
            </a:r>
          </a:p>
        </p:txBody>
      </p:sp>
      <p:pic>
        <p:nvPicPr>
          <p:cNvPr id="4" name="Picture 11">
            <a:extLst>
              <a:ext uri="{FF2B5EF4-FFF2-40B4-BE49-F238E27FC236}">
                <a16:creationId xmlns:a16="http://schemas.microsoft.com/office/drawing/2014/main" id="{946E574A-BF94-4474-9343-241E2064FFDF}"/>
              </a:ext>
            </a:extLst>
          </p:cNvPr>
          <p:cNvPicPr>
            <a:picLocks noChangeAspect="1"/>
          </p:cNvPicPr>
          <p:nvPr/>
        </p:nvPicPr>
        <p:blipFill>
          <a:blip r:embed="rId2"/>
          <a:stretch>
            <a:fillRect/>
          </a:stretch>
        </p:blipFill>
        <p:spPr>
          <a:xfrm>
            <a:off x="2539755" y="1004835"/>
            <a:ext cx="7286657" cy="5704708"/>
          </a:xfrm>
          <a:prstGeom prst="rect">
            <a:avLst/>
          </a:prstGeom>
        </p:spPr>
      </p:pic>
    </p:spTree>
    <p:extLst>
      <p:ext uri="{BB962C8B-B14F-4D97-AF65-F5344CB8AC3E}">
        <p14:creationId xmlns:p14="http://schemas.microsoft.com/office/powerpoint/2010/main" val="21846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SharePoint is Like Lego</a:t>
            </a:r>
            <a:r>
              <a:rPr lang="en-CA">
                <a:sym typeface="Symbol" panose="05050102010706020507" pitchFamily="18" charset="2"/>
              </a:rPr>
              <a:t></a:t>
            </a:r>
            <a:endParaRPr lang="en-CA"/>
          </a:p>
        </p:txBody>
      </p:sp>
      <p:sp>
        <p:nvSpPr>
          <p:cNvPr id="3" name="Content Placeholder 2"/>
          <p:cNvSpPr>
            <a:spLocks noGrp="1"/>
          </p:cNvSpPr>
          <p:nvPr>
            <p:ph idx="1"/>
          </p:nvPr>
        </p:nvSpPr>
        <p:spPr>
          <a:xfrm>
            <a:off x="6832878" y="2552280"/>
            <a:ext cx="5064369" cy="3626618"/>
          </a:xfrm>
        </p:spPr>
        <p:txBody>
          <a:bodyPr>
            <a:normAutofit fontScale="92500" lnSpcReduction="20000"/>
          </a:bodyPr>
          <a:lstStyle/>
          <a:p>
            <a:r>
              <a:rPr lang="en-CA"/>
              <a:t>Still needs…</a:t>
            </a:r>
          </a:p>
          <a:p>
            <a:pPr lvl="1"/>
            <a:r>
              <a:rPr lang="en-CA"/>
              <a:t>Configuration and structure</a:t>
            </a:r>
          </a:p>
          <a:p>
            <a:pPr lvl="1"/>
            <a:r>
              <a:rPr lang="en-CA"/>
              <a:t>Design/branding</a:t>
            </a:r>
          </a:p>
          <a:p>
            <a:pPr lvl="1"/>
            <a:r>
              <a:rPr lang="en-CA"/>
              <a:t>Support</a:t>
            </a:r>
          </a:p>
          <a:p>
            <a:pPr lvl="1"/>
            <a:r>
              <a:rPr lang="en-CA"/>
              <a:t>Training</a:t>
            </a:r>
          </a:p>
          <a:p>
            <a:pPr lvl="1"/>
            <a:r>
              <a:rPr lang="en-CA"/>
              <a:t>Monitoring</a:t>
            </a:r>
          </a:p>
          <a:p>
            <a:endParaRPr lang="en-CA"/>
          </a:p>
          <a:p>
            <a:r>
              <a:rPr lang="en-CA"/>
              <a:t>…and Governance</a:t>
            </a:r>
          </a:p>
          <a:p>
            <a:pPr lvl="1"/>
            <a:r>
              <a:rPr lang="en-CA"/>
              <a:t>Change/evolution</a:t>
            </a:r>
          </a:p>
          <a:p>
            <a:pPr lvl="1"/>
            <a:r>
              <a:rPr lang="en-CA"/>
              <a:t>Policies</a:t>
            </a:r>
          </a:p>
          <a:p>
            <a:pPr lvl="1"/>
            <a:r>
              <a:rPr lang="en-CA"/>
              <a:t>Help/feedback loops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938" y="2391508"/>
            <a:ext cx="4689981" cy="3062365"/>
          </a:xfrm>
          <a:prstGeom prst="rect">
            <a:avLst/>
          </a:prstGeom>
        </p:spPr>
      </p:pic>
      <p:sp>
        <p:nvSpPr>
          <p:cNvPr id="5" name="TextBox 4"/>
          <p:cNvSpPr txBox="1"/>
          <p:nvPr/>
        </p:nvSpPr>
        <p:spPr>
          <a:xfrm>
            <a:off x="1919235" y="5888334"/>
            <a:ext cx="8440616" cy="369332"/>
          </a:xfrm>
          <a:prstGeom prst="rect">
            <a:avLst/>
          </a:prstGeom>
          <a:noFill/>
        </p:spPr>
        <p:txBody>
          <a:bodyPr wrap="square" rtlCol="0">
            <a:spAutoFit/>
          </a:bodyPr>
          <a:lstStyle/>
          <a:p>
            <a:r>
              <a:rPr lang="en-CA"/>
              <a:t>*Assembly required</a:t>
            </a:r>
          </a:p>
        </p:txBody>
      </p:sp>
      <p:sp>
        <p:nvSpPr>
          <p:cNvPr id="6" name="TextBox 5"/>
          <p:cNvSpPr txBox="1"/>
          <p:nvPr/>
        </p:nvSpPr>
        <p:spPr>
          <a:xfrm>
            <a:off x="6571620" y="1657086"/>
            <a:ext cx="5511520" cy="400110"/>
          </a:xfrm>
          <a:prstGeom prst="rect">
            <a:avLst/>
          </a:prstGeom>
          <a:noFill/>
        </p:spPr>
        <p:txBody>
          <a:bodyPr wrap="square" rtlCol="0">
            <a:spAutoFit/>
          </a:bodyPr>
          <a:lstStyle/>
          <a:p>
            <a:r>
              <a:rPr lang="en-CA" sz="2000">
                <a:solidFill>
                  <a:schemeClr val="tx2"/>
                </a:solidFill>
              </a:rPr>
              <a:t>SharePoint Online is a platform, not a tool</a:t>
            </a:r>
          </a:p>
        </p:txBody>
      </p:sp>
    </p:spTree>
    <p:extLst>
      <p:ext uri="{BB962C8B-B14F-4D97-AF65-F5344CB8AC3E}">
        <p14:creationId xmlns:p14="http://schemas.microsoft.com/office/powerpoint/2010/main" val="87490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841" y="64237"/>
            <a:ext cx="5766286" cy="3469388"/>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3713" y="1527348"/>
            <a:ext cx="5892799" cy="3539469"/>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341" y="3533625"/>
            <a:ext cx="5498319" cy="3241413"/>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6330462" y="452176"/>
            <a:ext cx="2632668" cy="369332"/>
          </a:xfrm>
          <a:prstGeom prst="rect">
            <a:avLst/>
          </a:prstGeom>
          <a:noFill/>
        </p:spPr>
        <p:txBody>
          <a:bodyPr wrap="square" rtlCol="0">
            <a:spAutoFit/>
          </a:bodyPr>
          <a:lstStyle/>
          <a:p>
            <a:r>
              <a:rPr lang="en-CA"/>
              <a:t>Communication Sites</a:t>
            </a:r>
          </a:p>
        </p:txBody>
      </p:sp>
      <p:sp>
        <p:nvSpPr>
          <p:cNvPr id="8" name="TextBox 7"/>
          <p:cNvSpPr txBox="1"/>
          <p:nvPr/>
        </p:nvSpPr>
        <p:spPr>
          <a:xfrm>
            <a:off x="9616273" y="5255288"/>
            <a:ext cx="1858945" cy="369332"/>
          </a:xfrm>
          <a:prstGeom prst="rect">
            <a:avLst/>
          </a:prstGeom>
          <a:noFill/>
        </p:spPr>
        <p:txBody>
          <a:bodyPr wrap="square" rtlCol="0">
            <a:spAutoFit/>
          </a:bodyPr>
          <a:lstStyle/>
          <a:p>
            <a:r>
              <a:rPr lang="en-CA"/>
              <a:t>Classic Sites</a:t>
            </a:r>
          </a:p>
        </p:txBody>
      </p:sp>
      <p:sp>
        <p:nvSpPr>
          <p:cNvPr id="9" name="TextBox 8"/>
          <p:cNvSpPr txBox="1"/>
          <p:nvPr/>
        </p:nvSpPr>
        <p:spPr>
          <a:xfrm>
            <a:off x="6328279" y="6240027"/>
            <a:ext cx="1969477" cy="369332"/>
          </a:xfrm>
          <a:prstGeom prst="rect">
            <a:avLst/>
          </a:prstGeom>
          <a:noFill/>
        </p:spPr>
        <p:txBody>
          <a:bodyPr wrap="square" rtlCol="0">
            <a:spAutoFit/>
          </a:bodyPr>
          <a:lstStyle/>
          <a:p>
            <a:r>
              <a:rPr lang="en-CA"/>
              <a:t>Project Sites</a:t>
            </a:r>
          </a:p>
        </p:txBody>
      </p:sp>
    </p:spTree>
    <p:extLst>
      <p:ext uri="{BB962C8B-B14F-4D97-AF65-F5344CB8AC3E}">
        <p14:creationId xmlns:p14="http://schemas.microsoft.com/office/powerpoint/2010/main" val="3434877100"/>
      </p:ext>
    </p:extLst>
  </p:cSld>
  <p:clrMapOvr>
    <a:masterClrMapping/>
  </p:clrMapOvr>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6AA38C54885841B29BCA18446D4A30" ma:contentTypeVersion="17" ma:contentTypeDescription="Create a new document." ma:contentTypeScope="" ma:versionID="94bd66c2f2c0fb401b0fe7d7859154bf">
  <xsd:schema xmlns:xsd="http://www.w3.org/2001/XMLSchema" xmlns:xs="http://www.w3.org/2001/XMLSchema" xmlns:p="http://schemas.microsoft.com/office/2006/metadata/properties" xmlns:ns1="http://schemas.microsoft.com/sharepoint/v3" xmlns:ns2="5346ae54-54b5-4ef5-a01c-c5838dc7e8f4" xmlns:ns3="6faad1b2-9691-4ce2-a2b1-43c169e5ebe4" xmlns:ns4="http://schemas.microsoft.com/sharepoint/v4" xmlns:ns5="ec2bfe26-713a-463b-bfb9-d6556d708758" xmlns:ns6="d102453b-258a-4c4a-a26c-5d061dbcb897" targetNamespace="http://schemas.microsoft.com/office/2006/metadata/properties" ma:root="true" ma:fieldsID="f457fc39861a255422e365d84fdc0888" ns1:_="" ns2:_="" ns3:_="" ns4:_="" ns5:_="" ns6:_="">
    <xsd:import namespace="http://schemas.microsoft.com/sharepoint/v3"/>
    <xsd:import namespace="5346ae54-54b5-4ef5-a01c-c5838dc7e8f4"/>
    <xsd:import namespace="6faad1b2-9691-4ce2-a2b1-43c169e5ebe4"/>
    <xsd:import namespace="http://schemas.microsoft.com/sharepoint/v4"/>
    <xsd:import namespace="ec2bfe26-713a-463b-bfb9-d6556d708758"/>
    <xsd:import namespace="d102453b-258a-4c4a-a26c-5d061dbcb897"/>
    <xsd:element name="properties">
      <xsd:complexType>
        <xsd:sequence>
          <xsd:element name="documentManagement">
            <xsd:complexType>
              <xsd:all>
                <xsd:element ref="ns2:Technology"/>
                <xsd:element ref="ns1:RoutingRuleDescription"/>
                <xsd:element ref="ns3:Format" minOccurs="0"/>
                <xsd:element ref="ns2:Topic" minOccurs="0"/>
                <xsd:element ref="ns4:IconOverlay" minOccurs="0"/>
                <xsd:element ref="ns1:AverageRating" minOccurs="0"/>
                <xsd:element ref="ns1:RatingCount" minOccurs="0"/>
                <xsd:element ref="ns1:RatedBy" minOccurs="0"/>
                <xsd:element ref="ns1:Ratings" minOccurs="0"/>
                <xsd:element ref="ns1:LikesCount" minOccurs="0"/>
                <xsd:element ref="ns1:LikedBy" minOccurs="0"/>
                <xsd:element ref="ns5:MediaServiceMetadata" minOccurs="0"/>
                <xsd:element ref="ns5:MediaServiceFastMetadata" minOccurs="0"/>
                <xsd:element ref="ns6:SharedWithUsers" minOccurs="0"/>
                <xsd:element ref="ns6:SharedWithDetails" minOccurs="0"/>
                <xsd:element ref="ns5:Phas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9" ma:displayName="Description" ma:description="" ma:internalName="RoutingRuleDescription">
      <xsd:simpleType>
        <xsd:restriction base="dms:Text">
          <xsd:maxLength value="255"/>
        </xsd:restriction>
      </xsd:simpleType>
    </xsd:element>
    <xsd:element name="AverageRating" ma:index="13" nillable="true" ma:displayName="Rating (0-5)" ma:decimals="2" ma:description="Average value of all the ratings that have been submitted" ma:internalName="AverageRating" ma:readOnly="true">
      <xsd:simpleType>
        <xsd:restriction base="dms:Number"/>
      </xsd:simpleType>
    </xsd:element>
    <xsd:element name="RatingCount" ma:index="14" nillable="true" ma:displayName="Number of Ratings" ma:decimals="0" ma:description="Number of ratings submitted" ma:internalName="RatingCount" ma:readOnly="true">
      <xsd:simpleType>
        <xsd:restriction base="dms:Number"/>
      </xsd:simpleType>
    </xsd:element>
    <xsd:element name="RatedBy" ma:index="15"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6" nillable="true" ma:displayName="User ratings" ma:description="User ratings for the item" ma:hidden="true" ma:internalName="Ratings">
      <xsd:simpleType>
        <xsd:restriction base="dms:Note"/>
      </xsd:simpleType>
    </xsd:element>
    <xsd:element name="LikesCount" ma:index="17" nillable="true" ma:displayName="Number of Likes" ma:internalName="LikesCount">
      <xsd:simpleType>
        <xsd:restriction base="dms:Unknown"/>
      </xsd:simpleType>
    </xsd:element>
    <xsd:element name="LikedBy" ma:index="18"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346ae54-54b5-4ef5-a01c-c5838dc7e8f4" elementFormDefault="qualified">
    <xsd:import namespace="http://schemas.microsoft.com/office/2006/documentManagement/types"/>
    <xsd:import namespace="http://schemas.microsoft.com/office/infopath/2007/PartnerControls"/>
    <xsd:element name="Technology" ma:index="8" ma:displayName="Technology" ma:default="General" ma:format="Dropdown" ma:internalName="Technology" ma:readOnly="false">
      <xsd:simpleType>
        <xsd:restriction base="dms:Choice">
          <xsd:enumeration value="General"/>
          <xsd:enumeration value="SharePoint"/>
          <xsd:enumeration value="Alfresco"/>
          <xsd:enumeration value="Other"/>
        </xsd:restriction>
      </xsd:simpleType>
    </xsd:element>
    <xsd:element name="Topic" ma:index="11" nillable="true" ma:displayName="Topic" ma:default="General" ma:format="Dropdown" ma:internalName="Topic">
      <xsd:simpleType>
        <xsd:restriction base="dms:Choice">
          <xsd:enumeration value="Discussion Boards"/>
          <xsd:enumeration value="Document Libraries"/>
          <xsd:enumeration value="General"/>
          <xsd:enumeration value="Information Architecture &amp; Design"/>
          <xsd:enumeration value="Intranets"/>
          <xsd:enumeration value="Lists"/>
          <xsd:enumeration value="Look and Feel"/>
          <xsd:enumeration value="Permissions"/>
          <xsd:enumeration value="Project Management"/>
          <xsd:enumeration value="Records Management"/>
          <xsd:enumeration value="Retention"/>
          <xsd:enumeration value="Training"/>
          <xsd:enumeration value="Web parts"/>
          <xsd:enumeration value="Wikis"/>
          <xsd:enumeration value="Workflow"/>
        </xsd:restriction>
      </xsd:simpleType>
    </xsd:element>
  </xsd:schema>
  <xsd:schema xmlns:xsd="http://www.w3.org/2001/XMLSchema" xmlns:xs="http://www.w3.org/2001/XMLSchema" xmlns:dms="http://schemas.microsoft.com/office/2006/documentManagement/types" xmlns:pc="http://schemas.microsoft.com/office/infopath/2007/PartnerControls" targetNamespace="6faad1b2-9691-4ce2-a2b1-43c169e5ebe4" elementFormDefault="qualified">
    <xsd:import namespace="http://schemas.microsoft.com/office/2006/documentManagement/types"/>
    <xsd:import namespace="http://schemas.microsoft.com/office/infopath/2007/PartnerControls"/>
    <xsd:element name="Format" ma:index="10" nillable="true" ma:displayName="Format" ma:default="Quick Reference" ma:format="Dropdown" ma:internalName="Format">
      <xsd:simpleType>
        <xsd:restriction base="dms:Choice">
          <xsd:enumeration value="Quick Reference"/>
          <xsd:enumeration value="SharePoint Site Collection Admin Guide"/>
          <xsd:enumeration value="Consulting Guide"/>
          <xsd:enumeration value="Link to external resource"/>
          <xsd:enumeration value="Video"/>
          <xsd:enumeration value="Evaluation"/>
          <xsd:enumeration value="Template"/>
          <xsd:enumeration value="Presentation"/>
          <xsd:enumeration value="Tip Sheet"/>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2bfe26-713a-463b-bfb9-d6556d708758" elementFormDefault="qualified">
    <xsd:import namespace="http://schemas.microsoft.com/office/2006/documentManagement/types"/>
    <xsd:import namespace="http://schemas.microsoft.com/office/infopath/2007/PartnerControls"/>
    <xsd:element name="MediaServiceMetadata" ma:index="19" nillable="true" ma:displayName="MediaServiceMetadata" ma:description="" ma:hidden="true" ma:internalName="MediaServiceMetadata" ma:readOnly="true">
      <xsd:simpleType>
        <xsd:restriction base="dms:Note"/>
      </xsd:simpleType>
    </xsd:element>
    <xsd:element name="MediaServiceFastMetadata" ma:index="20" nillable="true" ma:displayName="MediaServiceFastMetadata" ma:description="" ma:hidden="true" ma:internalName="MediaServiceFastMetadata" ma:readOnly="true">
      <xsd:simpleType>
        <xsd:restriction base="dms:Note"/>
      </xsd:simpleType>
    </xsd:element>
    <xsd:element name="Phase" ma:index="23" nillable="true" ma:displayName="Stage" ma:default="1.Plan" ma:format="Dropdown" ma:internalName="Phase">
      <xsd:simpleType>
        <xsd:restriction base="dms:Choice">
          <xsd:enumeration value="1.Plan"/>
          <xsd:enumeration value="2.Design"/>
          <xsd:enumeration value="3.Build"/>
          <xsd:enumeration value="4.Maintain"/>
          <xsd:enumeration value="5.Grow"/>
        </xsd:restriction>
      </xsd:simpleType>
    </xsd:element>
  </xsd:schema>
  <xsd:schema xmlns:xsd="http://www.w3.org/2001/XMLSchema" xmlns:xs="http://www.w3.org/2001/XMLSchema" xmlns:dms="http://schemas.microsoft.com/office/2006/documentManagement/types" xmlns:pc="http://schemas.microsoft.com/office/infopath/2007/PartnerControls" targetNamespace="d102453b-258a-4c4a-a26c-5d061dbcb897"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Topic xmlns="5346ae54-54b5-4ef5-a01c-c5838dc7e8f4">General</Topic>
    <IconOverlay xmlns="http://schemas.microsoft.com/sharepoint/v4" xsi:nil="true"/>
    <Format xmlns="6faad1b2-9691-4ce2-a2b1-43c169e5ebe4">Consulting Guide</Format>
    <Ratings xmlns="http://schemas.microsoft.com/sharepoint/v3" xsi:nil="true"/>
    <LikedBy xmlns="http://schemas.microsoft.com/sharepoint/v3">
      <UserInfo>
        <DisplayName/>
        <AccountId xsi:nil="true"/>
        <AccountType/>
      </UserInfo>
    </LikedBy>
    <Technology xmlns="5346ae54-54b5-4ef5-a01c-c5838dc7e8f4">SharePoint</Technology>
    <RoutingRuleDescription xmlns="http://schemas.microsoft.com/sharepoint/v3">Common questions and tips for running a successful SharePoint project</RoutingRuleDescription>
    <Phase xmlns="ec2bfe26-713a-463b-bfb9-d6556d708758">1.Plan</Phase>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DC111B0C-5141-42A3-98EF-AE9AA30F4227}"/>
</file>

<file path=customXml/itemProps2.xml><?xml version="1.0" encoding="utf-8"?>
<ds:datastoreItem xmlns:ds="http://schemas.openxmlformats.org/officeDocument/2006/customXml" ds:itemID="{EBCEFC98-5D11-4A53-8EBA-C21F443DFFB6}"/>
</file>

<file path=customXml/itemProps3.xml><?xml version="1.0" encoding="utf-8"?>
<ds:datastoreItem xmlns:ds="http://schemas.openxmlformats.org/officeDocument/2006/customXml" ds:itemID="{17B782BB-4289-4FBD-8C47-CEFDDDD86C1A}"/>
</file>

<file path=docProps/app.xml><?xml version="1.0" encoding="utf-8"?>
<Properties xmlns="http://schemas.openxmlformats.org/officeDocument/2006/extended-properties" xmlns:vt="http://schemas.openxmlformats.org/officeDocument/2006/docPropsVTypes">
  <Template>Crop</Template>
  <TotalTime>729</TotalTime>
  <Words>1409</Words>
  <Application>Microsoft Office PowerPoint</Application>
  <PresentationFormat>Widescreen</PresentationFormat>
  <Paragraphs>229</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Franklin Gothic Book</vt:lpstr>
      <vt:lpstr>Symbol</vt:lpstr>
      <vt:lpstr>Wingdings</vt:lpstr>
      <vt:lpstr>Crop</vt:lpstr>
      <vt:lpstr>SharePoint Online: Getting Started</vt:lpstr>
      <vt:lpstr>Agenda</vt:lpstr>
      <vt:lpstr>Information [Mis]management Stats</vt:lpstr>
      <vt:lpstr>What is SharePoint Online?</vt:lpstr>
      <vt:lpstr>PowerPoint Presentation</vt:lpstr>
      <vt:lpstr>About EASI Document Management</vt:lpstr>
      <vt:lpstr>Collaborative Support Model</vt:lpstr>
      <vt:lpstr>SharePoint is Like Lego</vt:lpstr>
      <vt:lpstr>PowerPoint Presentation</vt:lpstr>
      <vt:lpstr>How Long Does it Take to Create a Site?</vt:lpstr>
      <vt:lpstr>Steps to Success</vt:lpstr>
      <vt:lpstr>1. Determine Your Requirements</vt:lpstr>
      <vt:lpstr>2: Build A Business Case</vt:lpstr>
      <vt:lpstr>Examples Of Valid Business Cases</vt:lpstr>
      <vt:lpstr>3. Determine the Right Fit</vt:lpstr>
      <vt:lpstr>4. Content Inventory and Analysis</vt:lpstr>
      <vt:lpstr>5. Create A Roadmap</vt:lpstr>
      <vt:lpstr>6. Involve Your Team</vt:lpstr>
      <vt:lpstr>Resources</vt:lpstr>
      <vt:lpstr>PowerPoint Presentation</vt:lpstr>
      <vt:lpstr>Backup Slides</vt:lpstr>
      <vt:lpstr>Business Value</vt:lpstr>
      <vt:lpstr>Common information challenges (hide)</vt:lpstr>
    </vt:vector>
  </TitlesOfParts>
  <Company>University of Toronto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Techknowfile 2018 presentation: Getting Started with SharePoint Online</dc:title>
  <dc:creator>Heather Postill</dc:creator>
  <cp:lastModifiedBy>Heather Postill</cp:lastModifiedBy>
  <cp:revision>74</cp:revision>
  <dcterms:created xsi:type="dcterms:W3CDTF">2018-04-17T12:06:22Z</dcterms:created>
  <dcterms:modified xsi:type="dcterms:W3CDTF">2018-05-03T17:24:37Z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0x0101009F6AA38C54885841B29BCA18446D4A30</vt:lpwstr>
  </property>
</Properties>
</file>