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5" r:id="rId6"/>
    <p:sldId id="264" r:id="rId7"/>
    <p:sldId id="266" r:id="rId8"/>
    <p:sldId id="267" r:id="rId9"/>
    <p:sldId id="268" r:id="rId10"/>
    <p:sldId id="270" r:id="rId11"/>
    <p:sldId id="272" r:id="rId12"/>
    <p:sldId id="271" r:id="rId13"/>
    <p:sldId id="274" r:id="rId14"/>
    <p:sldId id="273" r:id="rId15"/>
    <p:sldId id="276" r:id="rId16"/>
    <p:sldId id="27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09AD9B-B777-4252-94A4-A180797A6693}" v="1485" dt="2023-04-14T04:48:19.636"/>
    <p1510:client id="{D104ACCC-C147-4633-9C43-23A7C6E3012C}" v="2789" dt="2023-04-12T05:09:39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7" descr="텍스트, 책이(가) 표시된 사진&#10;&#10;자동 생성된 설명">
            <a:extLst>
              <a:ext uri="{FF2B5EF4-FFF2-40B4-BE49-F238E27FC236}">
                <a16:creationId xmlns:a16="http://schemas.microsoft.com/office/drawing/2014/main" id="{00CD8602-ECFE-D56B-2F0D-17035517DC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80" r="9089" b="1179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3548908" cy="3204134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4800" dirty="0">
                <a:ea typeface="+mj-lt"/>
                <a:cs typeface="+mj-lt"/>
              </a:rPr>
              <a:t>DirectX</a:t>
            </a:r>
            <a:br>
              <a:rPr lang="en-US" altLang="ko-KR" sz="4800" dirty="0">
                <a:ea typeface="+mj-lt"/>
                <a:cs typeface="+mj-lt"/>
              </a:rPr>
            </a:br>
            <a:r>
              <a:rPr lang="en-US" altLang="ko-KR" sz="4800" dirty="0" err="1">
                <a:ea typeface="+mj-lt"/>
                <a:cs typeface="+mj-lt"/>
              </a:rPr>
              <a:t>게임</a:t>
            </a:r>
            <a:br>
              <a:rPr lang="en-US" altLang="ko-KR" sz="4800" dirty="0">
                <a:ea typeface="+mj-lt"/>
                <a:cs typeface="+mj-lt"/>
              </a:rPr>
            </a:br>
            <a:r>
              <a:rPr lang="en-US" altLang="ko-KR" sz="4800" dirty="0" err="1">
                <a:ea typeface="+mj-lt"/>
                <a:cs typeface="+mj-lt"/>
              </a:rPr>
              <a:t>제작계획</a:t>
            </a:r>
            <a:endParaRPr lang="ko-KR" sz="4800" dirty="0" err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7942" y="4872922"/>
            <a:ext cx="4023359" cy="120814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l"/>
            <a:r>
              <a:rPr lang="ko-KR" altLang="en-US" sz="2000" dirty="0">
                <a:ea typeface="맑은 고딕"/>
              </a:rPr>
              <a:t>모작 게임</a:t>
            </a:r>
            <a:endParaRPr lang="ko-KR" altLang="en-US" sz="2000" dirty="0">
              <a:ea typeface="맑은 고딕" panose="020B0503020000020004" pitchFamily="34" charset="-127"/>
            </a:endParaRPr>
          </a:p>
          <a:p>
            <a:pPr algn="l"/>
            <a:r>
              <a:rPr lang="ko-KR" altLang="en-US" sz="2000" dirty="0">
                <a:ea typeface="맑은 고딕"/>
              </a:rPr>
              <a:t>파이어 </a:t>
            </a:r>
            <a:r>
              <a:rPr lang="ko-KR" altLang="en-US" sz="2000" dirty="0" err="1">
                <a:ea typeface="맑은 고딕"/>
              </a:rPr>
              <a:t>엠블렘</a:t>
            </a:r>
            <a:r>
              <a:rPr lang="ko-KR" altLang="en-US" sz="2000" dirty="0">
                <a:ea typeface="맑은 고딕"/>
              </a:rPr>
              <a:t>: 열화의 검</a:t>
            </a:r>
            <a:endParaRPr lang="ko-KR" altLang="en-US" sz="2000">
              <a:ea typeface="맑은 고딕"/>
            </a:endParaRPr>
          </a:p>
          <a:p>
            <a:pPr algn="l"/>
            <a:endParaRPr lang="ko-KR" altLang="en-US" sz="2000" dirty="0">
              <a:ea typeface="맑은 고딕"/>
            </a:endParaRPr>
          </a:p>
          <a:p>
            <a:pPr algn="l"/>
            <a:r>
              <a:rPr lang="ko-KR" altLang="en-US" sz="2000" dirty="0" err="1">
                <a:ea typeface="맑은 고딕"/>
              </a:rPr>
              <a:t>김경학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D491D3-EAFD-89F9-E59C-3561F04FAB7E}"/>
              </a:ext>
            </a:extLst>
          </p:cNvPr>
          <p:cNvSpPr/>
          <p:nvPr/>
        </p:nvSpPr>
        <p:spPr>
          <a:xfrm>
            <a:off x="4110789" y="-2649"/>
            <a:ext cx="8080076" cy="685800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6BB1A-E60D-EA2D-8241-02FFE7D2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FF"/>
                </a:solidFill>
                <a:ea typeface="맑은 고딕"/>
              </a:rPr>
              <a:t>제작 계획 - 범위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95972D75-6F10-A325-AE1C-E15850B9E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180385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FFFFFF"/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FFFFFF"/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4" name="내용 개체 틀 14">
            <a:extLst>
              <a:ext uri="{FF2B5EF4-FFF2-40B4-BE49-F238E27FC236}">
                <a16:creationId xmlns:a16="http://schemas.microsoft.com/office/drawing/2014/main" id="{3DC70604-D611-3B24-3D10-1A132D00BAD1}"/>
              </a:ext>
            </a:extLst>
          </p:cNvPr>
          <p:cNvSpPr txBox="1">
            <a:spLocks/>
          </p:cNvSpPr>
          <p:nvPr/>
        </p:nvSpPr>
        <p:spPr>
          <a:xfrm>
            <a:off x="415471" y="1631697"/>
            <a:ext cx="1137285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FFFFFF"/>
                </a:solidFill>
                <a:ea typeface="맑은 고딕"/>
              </a:rPr>
              <a:t>스테이지 10개</a:t>
            </a:r>
          </a:p>
          <a:p>
            <a:pPr lvl="1">
              <a:lnSpc>
                <a:spcPct val="150000"/>
              </a:lnSpc>
            </a:pPr>
            <a:endParaRPr lang="ko-KR" altLang="en-US" sz="1800" dirty="0">
              <a:solidFill>
                <a:srgbClr val="FFFFFF"/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FFFFFF"/>
                </a:solidFill>
                <a:ea typeface="맑은 고딕"/>
              </a:rPr>
              <a:t>캐릭터 20개 - [13명 동료], [3명 적], [4개 추가 전직 클래스]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olidFill>
                  <a:srgbClr val="FFFFFF"/>
                </a:solidFill>
                <a:ea typeface="맑은 고딕"/>
              </a:rPr>
              <a:t>캐릭터 마다 애니메이션이 다르고 공격범위, 공격력, 이동범위 등의 차이가 있습니다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olidFill>
                  <a:srgbClr val="FFFFFF"/>
                </a:solidFill>
                <a:ea typeface="맑은 고딕"/>
              </a:rPr>
              <a:t>캐릭터가 전직용 아이템을 사용하면 클래스가 변경되고 애니메이션이 변경되고 능력치가 변합니다</a:t>
            </a:r>
          </a:p>
          <a:p>
            <a:pPr>
              <a:lnSpc>
                <a:spcPct val="150000"/>
              </a:lnSpc>
            </a:pPr>
            <a:endParaRPr lang="ko-KR" altLang="en-US" sz="2400" dirty="0">
              <a:solidFill>
                <a:srgbClr val="FFFFFF"/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endParaRPr lang="ko-KR" altLang="en-US" sz="2400" dirty="0">
              <a:solidFill>
                <a:srgbClr val="FFFFFF"/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endParaRPr lang="ko-KR" altLang="en-US" sz="2400" dirty="0">
              <a:solidFill>
                <a:srgbClr val="FFFFFF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50493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6BB1A-E60D-EA2D-8241-02FFE7D2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FF"/>
                </a:solidFill>
                <a:ea typeface="맑은 고딕"/>
              </a:rPr>
              <a:t>제작 계획 - 캐릭터</a:t>
            </a: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0D2156C0-5C24-81B8-188F-9E057A5F7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823" y="3736623"/>
            <a:ext cx="4270022" cy="2856088"/>
          </a:xfrm>
          <a:prstGeom prst="rect">
            <a:avLst/>
          </a:prstGeom>
        </p:spPr>
      </p:pic>
      <p:pic>
        <p:nvPicPr>
          <p:cNvPr id="6" name="그림 6" descr="여러 가지이(가) 표시된 사진&#10;&#10;자동 생성된 설명">
            <a:extLst>
              <a:ext uri="{FF2B5EF4-FFF2-40B4-BE49-F238E27FC236}">
                <a16:creationId xmlns:a16="http://schemas.microsoft.com/office/drawing/2014/main" id="{8DDC4B97-75C0-2162-19EF-996DECDEA4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1" r="721" b="47991"/>
          <a:stretch/>
        </p:blipFill>
        <p:spPr>
          <a:xfrm>
            <a:off x="1941688" y="3568347"/>
            <a:ext cx="3107292" cy="3282762"/>
          </a:xfrm>
          <a:prstGeom prst="rect">
            <a:avLst/>
          </a:prstGeom>
        </p:spPr>
      </p:pic>
      <p:sp>
        <p:nvSpPr>
          <p:cNvPr id="7" name="내용 개체 틀 14">
            <a:extLst>
              <a:ext uri="{FF2B5EF4-FFF2-40B4-BE49-F238E27FC236}">
                <a16:creationId xmlns:a16="http://schemas.microsoft.com/office/drawing/2014/main" id="{1265EE2D-6CCE-3BA5-7A97-0FCCF140EB87}"/>
              </a:ext>
            </a:extLst>
          </p:cNvPr>
          <p:cNvSpPr txBox="1">
            <a:spLocks/>
          </p:cNvSpPr>
          <p:nvPr/>
        </p:nvSpPr>
        <p:spPr>
          <a:xfrm>
            <a:off x="436638" y="1589363"/>
            <a:ext cx="10914239" cy="33917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solidFill>
                  <a:schemeClr val="bg1"/>
                </a:solidFill>
                <a:ea typeface="맑은 고딕"/>
              </a:rPr>
              <a:t>캐릭터 마다 기본 기능은 모두 똑같으나 이미지, 애니메이션 부분에서 차이가 많습니다.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solidFill>
                  <a:schemeClr val="bg1"/>
                </a:solidFill>
                <a:ea typeface="맑은 고딕"/>
              </a:rPr>
              <a:t>공격 애니메이션의 프레임, 이펙트 종류와 타이밍만 구현하면 되게끔 리소스를 정리</a:t>
            </a:r>
            <a:br>
              <a:rPr lang="ko-KR" altLang="en-US" sz="2000" dirty="0">
                <a:solidFill>
                  <a:schemeClr val="bg1"/>
                </a:solidFill>
                <a:ea typeface="맑은 고딕"/>
              </a:rPr>
            </a:br>
            <a:r>
              <a:rPr lang="ko-KR" altLang="en-US" sz="2000" dirty="0" err="1">
                <a:solidFill>
                  <a:schemeClr val="bg1"/>
                </a:solidFill>
                <a:ea typeface="맑은 고딕"/>
              </a:rPr>
              <a:t>해놓았습니다</a:t>
            </a:r>
            <a:r>
              <a:rPr lang="ko-KR" altLang="en-US" sz="2000" dirty="0">
                <a:solidFill>
                  <a:schemeClr val="bg1"/>
                </a:solidFill>
                <a:ea typeface="맑은 고딕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000" dirty="0">
              <a:solidFill>
                <a:schemeClr val="bg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81905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6BB1A-E60D-EA2D-8241-02FFE7D2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FF"/>
                </a:solidFill>
                <a:ea typeface="맑은 고딕"/>
              </a:rPr>
              <a:t>제작 계획 - 맵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95972D75-6F10-A325-AE1C-E15850B9E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180385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FFFFFF"/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FFFFFF"/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4" name="내용 개체 틀 14">
            <a:extLst>
              <a:ext uri="{FF2B5EF4-FFF2-40B4-BE49-F238E27FC236}">
                <a16:creationId xmlns:a16="http://schemas.microsoft.com/office/drawing/2014/main" id="{3DC70604-D611-3B24-3D10-1A132D00BAD1}"/>
              </a:ext>
            </a:extLst>
          </p:cNvPr>
          <p:cNvSpPr txBox="1">
            <a:spLocks/>
          </p:cNvSpPr>
          <p:nvPr/>
        </p:nvSpPr>
        <p:spPr>
          <a:xfrm>
            <a:off x="563638" y="16316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FFFFF"/>
                </a:solidFill>
                <a:ea typeface="맑은 고딕"/>
              </a:rPr>
              <a:t>맵 리소스는 그대로 사용 가능한 리소스가 있었습니다.</a:t>
            </a: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FFFFFF"/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FFFFFF"/>
              </a:solidFill>
              <a:ea typeface="맑은 고딕"/>
            </a:endParaRPr>
          </a:p>
        </p:txBody>
      </p:sp>
      <p:pic>
        <p:nvPicPr>
          <p:cNvPr id="3" name="그림 7" descr="지도이(가) 표시된 사진&#10;&#10;자동 생성된 설명">
            <a:extLst>
              <a:ext uri="{FF2B5EF4-FFF2-40B4-BE49-F238E27FC236}">
                <a16:creationId xmlns:a16="http://schemas.microsoft.com/office/drawing/2014/main" id="{3B1A5E7C-6B63-8CDC-459B-0C44BF676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16" y="2713567"/>
            <a:ext cx="4713111" cy="368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20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6BB1A-E60D-EA2D-8241-02FFE7D2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FF"/>
                </a:solidFill>
                <a:ea typeface="맑은 고딕"/>
              </a:rPr>
              <a:t>제작 계획 - 맵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95972D75-6F10-A325-AE1C-E15850B9E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180385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FFFFFF"/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FFFFFF"/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4" name="내용 개체 틀 14">
            <a:extLst>
              <a:ext uri="{FF2B5EF4-FFF2-40B4-BE49-F238E27FC236}">
                <a16:creationId xmlns:a16="http://schemas.microsoft.com/office/drawing/2014/main" id="{3DC70604-D611-3B24-3D10-1A132D00BAD1}"/>
              </a:ext>
            </a:extLst>
          </p:cNvPr>
          <p:cNvSpPr txBox="1">
            <a:spLocks/>
          </p:cNvSpPr>
          <p:nvPr/>
        </p:nvSpPr>
        <p:spPr>
          <a:xfrm>
            <a:off x="563638" y="16316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FFFFF"/>
                </a:solidFill>
                <a:ea typeface="맑은 고딕"/>
              </a:rPr>
              <a:t>맵 마다 지형을 구분해주기 위해 2차원 배열로 값을 지정해줍니다.</a:t>
            </a: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FFFFFF"/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FFFFFF"/>
              </a:solidFill>
              <a:ea typeface="맑은 고딕"/>
            </a:endParaRP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74B0DCF-1C06-13CE-A09C-5004B11CC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2462072"/>
            <a:ext cx="6786033" cy="4029355"/>
          </a:xfrm>
          <a:prstGeom prst="rect">
            <a:avLst/>
          </a:prstGeom>
        </p:spPr>
      </p:pic>
      <p:pic>
        <p:nvPicPr>
          <p:cNvPr id="7" name="그림 7" descr="지도이(가) 표시된 사진&#10;&#10;자동 생성된 설명">
            <a:extLst>
              <a:ext uri="{FF2B5EF4-FFF2-40B4-BE49-F238E27FC236}">
                <a16:creationId xmlns:a16="http://schemas.microsoft.com/office/drawing/2014/main" id="{C75F7431-104F-9612-74F4-42F893C2AA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02" t="32184" r="78700" b="55260"/>
          <a:stretch/>
        </p:blipFill>
        <p:spPr>
          <a:xfrm>
            <a:off x="7702126" y="5306483"/>
            <a:ext cx="975591" cy="1086693"/>
          </a:xfrm>
          <a:prstGeom prst="rect">
            <a:avLst/>
          </a:prstGeom>
        </p:spPr>
      </p:pic>
      <p:pic>
        <p:nvPicPr>
          <p:cNvPr id="8" name="그림 7" descr="지도이(가) 표시된 사진&#10;&#10;자동 생성된 설명">
            <a:extLst>
              <a:ext uri="{FF2B5EF4-FFF2-40B4-BE49-F238E27FC236}">
                <a16:creationId xmlns:a16="http://schemas.microsoft.com/office/drawing/2014/main" id="{5C504009-74D1-10D2-3760-6FDDA57085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336" t="63892" r="-96" b="15667"/>
          <a:stretch/>
        </p:blipFill>
        <p:spPr>
          <a:xfrm>
            <a:off x="7702126" y="3266186"/>
            <a:ext cx="1747582" cy="1769047"/>
          </a:xfrm>
          <a:prstGeom prst="rect">
            <a:avLst/>
          </a:prstGeom>
        </p:spPr>
      </p:pic>
      <p:sp>
        <p:nvSpPr>
          <p:cNvPr id="9" name="내용 개체 틀 14">
            <a:extLst>
              <a:ext uri="{FF2B5EF4-FFF2-40B4-BE49-F238E27FC236}">
                <a16:creationId xmlns:a16="http://schemas.microsoft.com/office/drawing/2014/main" id="{F8B22F5D-FF89-59EF-AA6C-90D705573BBA}"/>
              </a:ext>
            </a:extLst>
          </p:cNvPr>
          <p:cNvSpPr txBox="1">
            <a:spLocks/>
          </p:cNvSpPr>
          <p:nvPr/>
        </p:nvSpPr>
        <p:spPr>
          <a:xfrm>
            <a:off x="8797471" y="5304112"/>
            <a:ext cx="3488267" cy="16314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solidFill>
                  <a:srgbClr val="FFFFFF"/>
                </a:solidFill>
                <a:ea typeface="맑은 고딕"/>
              </a:rPr>
              <a:t>숲 지형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solidFill>
                  <a:srgbClr val="FFFFFF"/>
                </a:solidFill>
                <a:ea typeface="맑은 고딕"/>
              </a:rPr>
              <a:t>이동시 코스트 2배 소모</a:t>
            </a: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FFFFFF"/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10" name="내용 개체 틀 14">
            <a:extLst>
              <a:ext uri="{FF2B5EF4-FFF2-40B4-BE49-F238E27FC236}">
                <a16:creationId xmlns:a16="http://schemas.microsoft.com/office/drawing/2014/main" id="{12F6D761-6583-67BA-96CC-9D4A5D8E4E0F}"/>
              </a:ext>
            </a:extLst>
          </p:cNvPr>
          <p:cNvSpPr txBox="1">
            <a:spLocks/>
          </p:cNvSpPr>
          <p:nvPr/>
        </p:nvSpPr>
        <p:spPr>
          <a:xfrm>
            <a:off x="9506554" y="3335611"/>
            <a:ext cx="3488267" cy="16314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solidFill>
                  <a:srgbClr val="FFFFFF"/>
                </a:solidFill>
                <a:ea typeface="맑은 고딕"/>
              </a:rPr>
              <a:t>바다 지형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err="1">
                <a:solidFill>
                  <a:srgbClr val="FFFFFF"/>
                </a:solidFill>
                <a:ea typeface="맑은 고딕"/>
              </a:rPr>
              <a:t>지상유닛</a:t>
            </a:r>
            <a:r>
              <a:rPr lang="ko-KR" altLang="en-US" sz="2000" dirty="0">
                <a:solidFill>
                  <a:srgbClr val="FFFFFF"/>
                </a:solidFill>
                <a:ea typeface="맑은 고딕"/>
              </a:rPr>
              <a:t> 이동불가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000" dirty="0">
              <a:solidFill>
                <a:srgbClr val="FFFFFF"/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11" name="내용 개체 틀 14">
            <a:extLst>
              <a:ext uri="{FF2B5EF4-FFF2-40B4-BE49-F238E27FC236}">
                <a16:creationId xmlns:a16="http://schemas.microsoft.com/office/drawing/2014/main" id="{5CA6C498-B623-3D5F-CDBE-4EE4B85F79D8}"/>
              </a:ext>
            </a:extLst>
          </p:cNvPr>
          <p:cNvSpPr txBox="1">
            <a:spLocks/>
          </p:cNvSpPr>
          <p:nvPr/>
        </p:nvSpPr>
        <p:spPr>
          <a:xfrm>
            <a:off x="7590970" y="2563027"/>
            <a:ext cx="3488267" cy="16314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>
                <a:solidFill>
                  <a:srgbClr val="FFFFFF"/>
                </a:solidFill>
                <a:ea typeface="맑은 고딕"/>
              </a:rPr>
              <a:t>지형 예시)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000" b="1" dirty="0">
              <a:solidFill>
                <a:srgbClr val="FFFFFF"/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endParaRPr lang="ko-KR" altLang="en-US" sz="2000" b="1" dirty="0">
              <a:solidFill>
                <a:srgbClr val="FFFFFF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06501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14">
            <a:extLst>
              <a:ext uri="{FF2B5EF4-FFF2-40B4-BE49-F238E27FC236}">
                <a16:creationId xmlns:a16="http://schemas.microsoft.com/office/drawing/2014/main" id="{3DC70604-D611-3B24-3D10-1A132D00BAD1}"/>
              </a:ext>
            </a:extLst>
          </p:cNvPr>
          <p:cNvSpPr txBox="1">
            <a:spLocks/>
          </p:cNvSpPr>
          <p:nvPr/>
        </p:nvSpPr>
        <p:spPr>
          <a:xfrm>
            <a:off x="563638" y="1631697"/>
            <a:ext cx="10515600" cy="11481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FFFFFF"/>
              </a:solidFill>
              <a:ea typeface="맑은 고딕"/>
            </a:endParaRPr>
          </a:p>
        </p:txBody>
      </p:sp>
      <p:pic>
        <p:nvPicPr>
          <p:cNvPr id="6" name="그림 18" descr="패브릭이(가) 표시된 사진&#10;&#10;자동 생성된 설명">
            <a:extLst>
              <a:ext uri="{FF2B5EF4-FFF2-40B4-BE49-F238E27FC236}">
                <a16:creationId xmlns:a16="http://schemas.microsoft.com/office/drawing/2014/main" id="{FE4D9591-1F6A-65C3-F96C-3FD5B1884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46" y="3018710"/>
            <a:ext cx="5326813" cy="355120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그림 18" descr="텍스트, 패브릭이(가) 표시된 사진&#10;&#10;자동 생성된 설명">
            <a:extLst>
              <a:ext uri="{FF2B5EF4-FFF2-40B4-BE49-F238E27FC236}">
                <a16:creationId xmlns:a16="http://schemas.microsoft.com/office/drawing/2014/main" id="{C05DDFE2-0CC3-2E07-7F5B-0280E0AF2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323" y="3018710"/>
            <a:ext cx="5326813" cy="355120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B9F37239-63C0-A50F-CA8F-9B3975E41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422" y="113418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FFFFFF"/>
                </a:solidFill>
                <a:ea typeface="맑은 고딕"/>
              </a:rPr>
              <a:t>캐릭터가 이동가능한 범위를 표시</a:t>
            </a:r>
            <a:endParaRPr lang="ko-KR"/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olidFill>
                  <a:srgbClr val="FFFFFF"/>
                </a:solidFill>
                <a:ea typeface="맑은 고딕"/>
              </a:rPr>
              <a:t>지형에 따라서 범위가 변경됩니다.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FFFFFF"/>
                </a:solidFill>
                <a:ea typeface="맑은 고딕"/>
              </a:rPr>
              <a:t>캐릭터의 공격 범위 이내에 적이 있는지 구분</a:t>
            </a:r>
            <a:endParaRPr lang="ko-KR" altLang="en-US" sz="1400" dirty="0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A5DDF049-19BF-AD2F-71DB-493F8725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089" y="-2998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rgbClr val="FFFFFF"/>
                </a:solidFill>
                <a:ea typeface="맑은 고딕"/>
              </a:rPr>
              <a:t>제작 계획 - 기능</a:t>
            </a:r>
          </a:p>
        </p:txBody>
      </p:sp>
    </p:spTree>
    <p:extLst>
      <p:ext uri="{BB962C8B-B14F-4D97-AF65-F5344CB8AC3E}">
        <p14:creationId xmlns:p14="http://schemas.microsoft.com/office/powerpoint/2010/main" val="2403254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14">
            <a:extLst>
              <a:ext uri="{FF2B5EF4-FFF2-40B4-BE49-F238E27FC236}">
                <a16:creationId xmlns:a16="http://schemas.microsoft.com/office/drawing/2014/main" id="{3DC70604-D611-3B24-3D10-1A132D00BAD1}"/>
              </a:ext>
            </a:extLst>
          </p:cNvPr>
          <p:cNvSpPr txBox="1">
            <a:spLocks/>
          </p:cNvSpPr>
          <p:nvPr/>
        </p:nvSpPr>
        <p:spPr>
          <a:xfrm>
            <a:off x="563638" y="1631697"/>
            <a:ext cx="10515600" cy="11481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B9F37239-63C0-A50F-CA8F-9B3975E41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520" y="1305898"/>
            <a:ext cx="956041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FFFFFF"/>
                </a:solidFill>
                <a:ea typeface="맑은 고딕"/>
              </a:rPr>
              <a:t>레벨에서 </a:t>
            </a:r>
            <a:r>
              <a:rPr lang="ko-KR" altLang="en-US" sz="2400" dirty="0" err="1">
                <a:solidFill>
                  <a:srgbClr val="FFFFFF"/>
                </a:solidFill>
                <a:ea typeface="맑은 고딕"/>
              </a:rPr>
              <a:t>맵과</a:t>
            </a:r>
            <a:r>
              <a:rPr lang="ko-KR" altLang="en-US" sz="2400" dirty="0">
                <a:solidFill>
                  <a:srgbClr val="FFFFFF"/>
                </a:solidFill>
                <a:ea typeface="맑은 고딕"/>
              </a:rPr>
              <a:t> 캐릭터의 포인터를 지니고 이동범위와 공격범위를 계산하고 표시하는 기능을 구현할 예정입니다.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A5DDF049-19BF-AD2F-71DB-493F8725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089" y="-2998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rgbClr val="FFFFFF"/>
                </a:solidFill>
                <a:ea typeface="맑은 고딕"/>
              </a:rPr>
              <a:t>제작 계획 - 기능</a:t>
            </a:r>
          </a:p>
        </p:txBody>
      </p:sp>
      <p:pic>
        <p:nvPicPr>
          <p:cNvPr id="3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1A88FD0-4605-F52C-7B5A-97CB1EB12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05" y="3428132"/>
            <a:ext cx="6177566" cy="238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40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B9F37239-63C0-A50F-CA8F-9B3975E41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422" y="113418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FFFFFF"/>
                </a:solidFill>
                <a:ea typeface="맑은 고딕"/>
              </a:rPr>
              <a:t>적 행동 - 기본적으로 적은 플레이어 방향으로 다가옵니다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solidFill>
                  <a:srgbClr val="FFFFFF"/>
                </a:solidFill>
                <a:ea typeface="맑은 고딕"/>
              </a:rPr>
              <a:t>일부 적은 공격 받기 이전에는 움직이지 않습니다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FFFFFF"/>
                </a:solidFill>
                <a:ea typeface="맑은 고딕"/>
              </a:rPr>
              <a:t>우선적으로 높은 피해를 줄 수 있는 유닛을 찾아서 공격합니다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A5DDF049-19BF-AD2F-71DB-493F8725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089" y="-2998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rgbClr val="FFFFFF"/>
                </a:solidFill>
                <a:ea typeface="맑은 고딕"/>
              </a:rPr>
              <a:t>제작 계획 - 적</a:t>
            </a:r>
          </a:p>
        </p:txBody>
      </p:sp>
      <p:pic>
        <p:nvPicPr>
          <p:cNvPr id="2" name="그림 2" descr="의류, 패브릭이(가) 표시된 사진&#10;&#10;자동 생성된 설명">
            <a:extLst>
              <a:ext uri="{FF2B5EF4-FFF2-40B4-BE49-F238E27FC236}">
                <a16:creationId xmlns:a16="http://schemas.microsoft.com/office/drawing/2014/main" id="{6308668B-AB33-EDE2-FCBE-56219D413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69" y="3117760"/>
            <a:ext cx="4861774" cy="324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37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6BB1A-E60D-EA2D-8241-02FFE7D2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FF"/>
                </a:solidFill>
                <a:ea typeface="맑은 고딕"/>
              </a:rPr>
              <a:t>게임 구성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95972D75-6F10-A325-AE1C-E15850B9E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14" y="188005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  <a:ea typeface="맑은 고딕"/>
              </a:rPr>
              <a:t>스토리가 진행되는 대화장면</a:t>
            </a:r>
          </a:p>
          <a:p>
            <a:r>
              <a:rPr lang="ko-KR" altLang="en-US" sz="2000" dirty="0">
                <a:solidFill>
                  <a:srgbClr val="FFFFFF"/>
                </a:solidFill>
                <a:ea typeface="맑은 고딕"/>
              </a:rPr>
              <a:t>스테이지가 시작 될 때마다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rgbClr val="FFFFFF"/>
                </a:solidFill>
                <a:ea typeface="맑은 고딕"/>
              </a:rPr>
              <a:t>  나옵니다</a:t>
            </a:r>
          </a:p>
        </p:txBody>
      </p:sp>
      <p:pic>
        <p:nvPicPr>
          <p:cNvPr id="18" name="그림 18">
            <a:extLst>
              <a:ext uri="{FF2B5EF4-FFF2-40B4-BE49-F238E27FC236}">
                <a16:creationId xmlns:a16="http://schemas.microsoft.com/office/drawing/2014/main" id="{4E5E64F3-5CB6-54C2-60D6-558B5BCB2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546" y="1703716"/>
            <a:ext cx="5707812" cy="383875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699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6BB1A-E60D-EA2D-8241-02FFE7D2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FF"/>
                </a:solidFill>
                <a:ea typeface="맑은 고딕"/>
              </a:rPr>
              <a:t>게임 구성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95972D75-6F10-A325-AE1C-E15850B9E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80385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FFFF"/>
                </a:solidFill>
                <a:ea typeface="맑은 고딕"/>
              </a:rPr>
              <a:t>맵 화면</a:t>
            </a:r>
            <a:endParaRPr lang="ko-KR"/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FFFFF"/>
                </a:solidFill>
                <a:ea typeface="맑은 고딕"/>
              </a:rPr>
              <a:t>스테이지 클리어 목표,</a:t>
            </a:r>
            <a:br>
              <a:rPr lang="ko-KR" altLang="en-US" sz="2000" dirty="0">
                <a:ea typeface="맑은 고딕"/>
              </a:rPr>
            </a:br>
            <a:r>
              <a:rPr lang="ko-KR" altLang="en-US" sz="2000" dirty="0">
                <a:solidFill>
                  <a:srgbClr val="FFFFFF"/>
                </a:solidFill>
                <a:ea typeface="맑은 고딕"/>
              </a:rPr>
              <a:t>유닛의 간단한 정보,</a:t>
            </a:r>
            <a:br>
              <a:rPr lang="ko-KR" altLang="en-US" sz="2000" dirty="0">
                <a:ea typeface="맑은 고딕"/>
              </a:rPr>
            </a:br>
            <a:r>
              <a:rPr lang="ko-KR" altLang="en-US" sz="2000" dirty="0">
                <a:solidFill>
                  <a:srgbClr val="FFFFFF"/>
                </a:solidFill>
                <a:ea typeface="맑은 고딕"/>
              </a:rPr>
              <a:t>지형 정보가 표시됩니다.</a:t>
            </a: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FFFFFF"/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FFFFF"/>
                </a:solidFill>
                <a:ea typeface="맑은 고딕"/>
              </a:rPr>
              <a:t>방향키로 커서를 이동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solidFill>
                  <a:srgbClr val="FFFFFF"/>
                </a:solidFill>
                <a:ea typeface="맑은 고딕"/>
              </a:rPr>
              <a:t>  </a:t>
            </a:r>
            <a:r>
              <a:rPr lang="ko-KR" altLang="en-US" sz="2000" dirty="0" err="1">
                <a:solidFill>
                  <a:srgbClr val="FFFFFF"/>
                </a:solidFill>
                <a:ea typeface="맑은 고딕"/>
              </a:rPr>
              <a:t>A버튼을</a:t>
            </a:r>
            <a:r>
              <a:rPr lang="ko-KR" altLang="en-US" sz="2000" dirty="0">
                <a:solidFill>
                  <a:srgbClr val="FFFFFF"/>
                </a:solidFill>
                <a:ea typeface="맑은 고딕"/>
              </a:rPr>
              <a:t> 입력해 커서에 있는 유닛 선택</a:t>
            </a:r>
          </a:p>
        </p:txBody>
      </p:sp>
      <p:pic>
        <p:nvPicPr>
          <p:cNvPr id="18" name="그림 18" descr="지도이(가) 표시된 사진&#10;&#10;자동 생성된 설명">
            <a:extLst>
              <a:ext uri="{FF2B5EF4-FFF2-40B4-BE49-F238E27FC236}">
                <a16:creationId xmlns:a16="http://schemas.microsoft.com/office/drawing/2014/main" id="{4E5E64F3-5CB6-54C2-60D6-558B5BCB2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546" y="1720489"/>
            <a:ext cx="5707812" cy="380520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63547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6BB1A-E60D-EA2D-8241-02FFE7D2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FF"/>
                </a:solidFill>
                <a:ea typeface="맑은 고딕"/>
              </a:rPr>
              <a:t>게임 구성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95972D75-6F10-A325-AE1C-E15850B9E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180385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FFFFF"/>
                </a:solidFill>
                <a:ea typeface="맑은 고딕"/>
              </a:rPr>
              <a:t>유닛 </a:t>
            </a:r>
            <a:r>
              <a:rPr lang="ko-KR" altLang="en-US" sz="2000" dirty="0" err="1">
                <a:solidFill>
                  <a:srgbClr val="FFFFFF"/>
                </a:solidFill>
                <a:ea typeface="맑은 고딕"/>
              </a:rPr>
              <a:t>선택시</a:t>
            </a:r>
            <a:r>
              <a:rPr lang="ko-KR" altLang="en-US" sz="2000" dirty="0">
                <a:solidFill>
                  <a:srgbClr val="FFFFFF"/>
                </a:solidFill>
                <a:ea typeface="맑은 고딕"/>
              </a:rPr>
              <a:t> 이동가능 반경이 파란색,</a:t>
            </a:r>
            <a:br>
              <a:rPr lang="ko-KR" altLang="en-US" sz="2000" dirty="0">
                <a:solidFill>
                  <a:srgbClr val="FFFFFF"/>
                </a:solidFill>
                <a:ea typeface="맑은 고딕"/>
              </a:rPr>
            </a:br>
            <a:r>
              <a:rPr lang="ko-KR" altLang="en-US" sz="2000" dirty="0">
                <a:solidFill>
                  <a:srgbClr val="FFFFFF"/>
                </a:solidFill>
                <a:ea typeface="맑은 고딕"/>
              </a:rPr>
              <a:t>공격 최대 거리가 빨간색으로 표시됩니다</a:t>
            </a: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FFFFFF"/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FFFFF"/>
                </a:solidFill>
                <a:ea typeface="맑은 고딕"/>
              </a:rPr>
              <a:t>방향키로 이동할 위치를 지정합니다</a:t>
            </a:r>
          </a:p>
        </p:txBody>
      </p:sp>
      <p:pic>
        <p:nvPicPr>
          <p:cNvPr id="18" name="그림 18" descr="패브릭이(가) 표시된 사진&#10;&#10;자동 생성된 설명">
            <a:extLst>
              <a:ext uri="{FF2B5EF4-FFF2-40B4-BE49-F238E27FC236}">
                <a16:creationId xmlns:a16="http://schemas.microsoft.com/office/drawing/2014/main" id="{4E5E64F3-5CB6-54C2-60D6-558B5BCB2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546" y="1720489"/>
            <a:ext cx="5707812" cy="380520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93119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6BB1A-E60D-EA2D-8241-02FFE7D2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FF"/>
                </a:solidFill>
                <a:ea typeface="맑은 고딕"/>
              </a:rPr>
              <a:t>게임 구성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95972D75-6F10-A325-AE1C-E15850B9E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180385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FFFFF"/>
                </a:solidFill>
                <a:ea typeface="맑은 고딕"/>
              </a:rPr>
              <a:t>이동한 위치에서 주변 상황에 따라</a:t>
            </a:r>
            <a:br>
              <a:rPr lang="ko-KR" altLang="en-US" sz="2000" dirty="0">
                <a:solidFill>
                  <a:srgbClr val="FFFFFF"/>
                </a:solidFill>
                <a:ea typeface="맑은 고딕"/>
              </a:rPr>
            </a:br>
            <a:r>
              <a:rPr lang="ko-KR" altLang="en-US" sz="2000" dirty="0">
                <a:solidFill>
                  <a:srgbClr val="FFFFFF"/>
                </a:solidFill>
                <a:ea typeface="맑은 고딕"/>
              </a:rPr>
              <a:t>행동할 수 있는 명령들이 나타납니다.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FFFFF"/>
                </a:solidFill>
                <a:ea typeface="맑은 고딕"/>
              </a:rPr>
              <a:t>공격을 하거나 소지품에서 회복약을 사용시</a:t>
            </a:r>
            <a:br>
              <a:rPr lang="ko-KR" altLang="en-US" sz="2000" dirty="0">
                <a:solidFill>
                  <a:srgbClr val="FFFFFF"/>
                </a:solidFill>
                <a:ea typeface="맑은 고딕"/>
              </a:rPr>
            </a:br>
            <a:r>
              <a:rPr lang="ko-KR" altLang="en-US" sz="2000" dirty="0">
                <a:solidFill>
                  <a:srgbClr val="FFFFFF"/>
                </a:solidFill>
                <a:ea typeface="맑은 고딕"/>
              </a:rPr>
              <a:t>해당 유닛은 턴이 소모됩니다</a:t>
            </a:r>
          </a:p>
        </p:txBody>
      </p:sp>
      <p:pic>
        <p:nvPicPr>
          <p:cNvPr id="18" name="그림 18" descr="텍스트, 패브릭이(가) 표시된 사진&#10;&#10;자동 생성된 설명">
            <a:extLst>
              <a:ext uri="{FF2B5EF4-FFF2-40B4-BE49-F238E27FC236}">
                <a16:creationId xmlns:a16="http://schemas.microsoft.com/office/drawing/2014/main" id="{4E5E64F3-5CB6-54C2-60D6-558B5BCB2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546" y="1720489"/>
            <a:ext cx="5707812" cy="380520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855914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6BB1A-E60D-EA2D-8241-02FFE7D2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FF"/>
                </a:solidFill>
                <a:ea typeface="맑은 고딕"/>
              </a:rPr>
              <a:t>게임 구성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95972D75-6F10-A325-AE1C-E15850B9E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180385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FFFFF"/>
                </a:solidFill>
                <a:ea typeface="맑은 고딕"/>
              </a:rPr>
              <a:t>적에게 다가가서 공격을 할 시</a:t>
            </a:r>
            <a:br>
              <a:rPr lang="ko-KR" altLang="en-US" sz="2000" dirty="0">
                <a:solidFill>
                  <a:srgbClr val="FFFFFF"/>
                </a:solidFill>
                <a:ea typeface="맑은 고딕"/>
              </a:rPr>
            </a:br>
            <a:r>
              <a:rPr lang="ko-KR" altLang="en-US" sz="2000" dirty="0">
                <a:solidFill>
                  <a:srgbClr val="FFFFFF"/>
                </a:solidFill>
                <a:ea typeface="맑은 고딕"/>
              </a:rPr>
              <a:t>전투 애니메이션이 재생되어</a:t>
            </a:r>
            <a:br>
              <a:rPr lang="ko-KR" altLang="en-US" sz="2000" dirty="0">
                <a:solidFill>
                  <a:srgbClr val="FFFFFF"/>
                </a:solidFill>
                <a:ea typeface="맑은 고딕"/>
              </a:rPr>
            </a:br>
            <a:r>
              <a:rPr lang="ko-KR" altLang="en-US" sz="2000" dirty="0">
                <a:solidFill>
                  <a:srgbClr val="FFFFFF"/>
                </a:solidFill>
                <a:ea typeface="맑은 고딕"/>
              </a:rPr>
              <a:t>공격을 주고받습니다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>
                <a:solidFill>
                  <a:srgbClr val="FFFFFF"/>
                </a:solidFill>
                <a:ea typeface="맑은 고딕"/>
              </a:rPr>
              <a:t>HP가</a:t>
            </a:r>
            <a:r>
              <a:rPr lang="ko-KR" altLang="en-US" sz="2000" dirty="0">
                <a:solidFill>
                  <a:srgbClr val="FFFFFF"/>
                </a:solidFill>
                <a:ea typeface="맑은 고딕"/>
              </a:rPr>
              <a:t> 0이 되면 </a:t>
            </a:r>
            <a:r>
              <a:rPr lang="ko-KR" altLang="en-US" sz="2000" dirty="0" err="1">
                <a:solidFill>
                  <a:srgbClr val="FFFFFF"/>
                </a:solidFill>
                <a:ea typeface="맑은 고딕"/>
              </a:rPr>
              <a:t>맵에서</a:t>
            </a:r>
            <a:r>
              <a:rPr lang="ko-KR" altLang="en-US" sz="2000" dirty="0">
                <a:solidFill>
                  <a:srgbClr val="FFFFFF"/>
                </a:solidFill>
                <a:ea typeface="맑은 고딕"/>
              </a:rPr>
              <a:t> 사라지게 됩니다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ea typeface="맑은 고딕"/>
              </a:rPr>
              <a:t>주인공 캐릭터가 쓰러지면 </a:t>
            </a:r>
            <a:r>
              <a:rPr lang="ko-KR" altLang="en-US" sz="1600" dirty="0" err="1">
                <a:solidFill>
                  <a:srgbClr val="FFFFFF"/>
                </a:solidFill>
                <a:ea typeface="맑은 고딕"/>
              </a:rPr>
              <a:t>게임오버입니다</a:t>
            </a:r>
          </a:p>
        </p:txBody>
      </p:sp>
      <p:pic>
        <p:nvPicPr>
          <p:cNvPr id="18" name="그림 18" descr="텍스트, 표지판, 득점판이(가) 표시된 사진&#10;&#10;자동 생성된 설명">
            <a:extLst>
              <a:ext uri="{FF2B5EF4-FFF2-40B4-BE49-F238E27FC236}">
                <a16:creationId xmlns:a16="http://schemas.microsoft.com/office/drawing/2014/main" id="{4E5E64F3-5CB6-54C2-60D6-558B5BCB2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546" y="1720489"/>
            <a:ext cx="5707812" cy="380520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919852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6BB1A-E60D-EA2D-8241-02FFE7D2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FF"/>
                </a:solidFill>
                <a:ea typeface="맑은 고딕"/>
              </a:rPr>
              <a:t>게임 구성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95972D75-6F10-A325-AE1C-E15850B9E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1803853"/>
            <a:ext cx="497477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FFFFF"/>
                </a:solidFill>
                <a:ea typeface="맑은 고딕"/>
              </a:rPr>
              <a:t>전투를 한 유닛은 </a:t>
            </a:r>
            <a:r>
              <a:rPr lang="ko-KR" altLang="en-US" sz="2000" dirty="0" err="1">
                <a:solidFill>
                  <a:srgbClr val="FFFFFF"/>
                </a:solidFill>
                <a:ea typeface="맑은 고딕"/>
              </a:rPr>
              <a:t>EXP를</a:t>
            </a:r>
            <a:r>
              <a:rPr lang="ko-KR" altLang="en-US" sz="2000" dirty="0">
                <a:solidFill>
                  <a:srgbClr val="FFFFFF"/>
                </a:solidFill>
                <a:ea typeface="맑은 고딕"/>
              </a:rPr>
              <a:t> 얻으며</a:t>
            </a:r>
            <a:br>
              <a:rPr lang="en-US" altLang="ko-KR" dirty="0"/>
            </a:br>
            <a:r>
              <a:rPr lang="ko-KR" altLang="en-US" sz="2000" dirty="0">
                <a:solidFill>
                  <a:srgbClr val="FFFFFF"/>
                </a:solidFill>
                <a:ea typeface="맑은 고딕"/>
              </a:rPr>
              <a:t>100까지 오르면 레벨이 오릅니다.</a:t>
            </a:r>
          </a:p>
        </p:txBody>
      </p:sp>
      <p:pic>
        <p:nvPicPr>
          <p:cNvPr id="18" name="그림 18" descr="텍스트, 표지판, 득점판이(가) 표시된 사진&#10;&#10;자동 생성된 설명">
            <a:extLst>
              <a:ext uri="{FF2B5EF4-FFF2-40B4-BE49-F238E27FC236}">
                <a16:creationId xmlns:a16="http://schemas.microsoft.com/office/drawing/2014/main" id="{4E5E64F3-5CB6-54C2-60D6-558B5BCB2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46" y="2983232"/>
            <a:ext cx="5370355" cy="357660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그림 18" descr="텍스트, 득점판, 여러 가지이(가) 표시된 사진&#10;&#10;자동 생성된 설명">
            <a:extLst>
              <a:ext uri="{FF2B5EF4-FFF2-40B4-BE49-F238E27FC236}">
                <a16:creationId xmlns:a16="http://schemas.microsoft.com/office/drawing/2014/main" id="{F535222B-F18F-5590-B89B-F37688EA5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696" y="2983232"/>
            <a:ext cx="5364912" cy="357660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내용 개체 틀 14">
            <a:extLst>
              <a:ext uri="{FF2B5EF4-FFF2-40B4-BE49-F238E27FC236}">
                <a16:creationId xmlns:a16="http://schemas.microsoft.com/office/drawing/2014/main" id="{EFAA7E1A-1011-37D8-D1D7-9B2707FDF730}"/>
              </a:ext>
            </a:extLst>
          </p:cNvPr>
          <p:cNvSpPr txBox="1">
            <a:spLocks/>
          </p:cNvSpPr>
          <p:nvPr/>
        </p:nvSpPr>
        <p:spPr>
          <a:xfrm>
            <a:off x="6259285" y="1803853"/>
            <a:ext cx="4974772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FFFFF"/>
                </a:solidFill>
                <a:ea typeface="맑은 고딕"/>
              </a:rPr>
              <a:t>레벨이 오를 때 랜덤으로 능력치가 상승합니다.</a:t>
            </a:r>
          </a:p>
        </p:txBody>
      </p:sp>
    </p:spTree>
    <p:extLst>
      <p:ext uri="{BB962C8B-B14F-4D97-AF65-F5344CB8AC3E}">
        <p14:creationId xmlns:p14="http://schemas.microsoft.com/office/powerpoint/2010/main" val="489153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6BB1A-E60D-EA2D-8241-02FFE7D2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FF"/>
                </a:solidFill>
                <a:ea typeface="맑은 고딕"/>
              </a:rPr>
              <a:t>게임 구성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95972D75-6F10-A325-AE1C-E15850B9E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180385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FFFFF"/>
                </a:solidFill>
                <a:ea typeface="맑은 고딕"/>
              </a:rPr>
              <a:t>스테이지 목표를 달성 시</a:t>
            </a:r>
            <a:br>
              <a:rPr lang="ko-KR" altLang="en-US" sz="2000" dirty="0">
                <a:solidFill>
                  <a:srgbClr val="FFFFFF"/>
                </a:solidFill>
                <a:ea typeface="맑은 고딕"/>
              </a:rPr>
            </a:br>
            <a:r>
              <a:rPr lang="ko-KR" altLang="en-US" sz="2000" dirty="0">
                <a:solidFill>
                  <a:srgbClr val="FFFFFF"/>
                </a:solidFill>
                <a:ea typeface="맑은 고딕"/>
              </a:rPr>
              <a:t> 특정 이벤트가 실행되며 전투를 마칩니다.</a:t>
            </a: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FFFFFF"/>
              </a:solidFill>
              <a:ea typeface="맑은 고딕"/>
            </a:endParaRPr>
          </a:p>
        </p:txBody>
      </p:sp>
      <p:pic>
        <p:nvPicPr>
          <p:cNvPr id="18" name="그림 18">
            <a:extLst>
              <a:ext uri="{FF2B5EF4-FFF2-40B4-BE49-F238E27FC236}">
                <a16:creationId xmlns:a16="http://schemas.microsoft.com/office/drawing/2014/main" id="{4E5E64F3-5CB6-54C2-60D6-558B5BCB2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546" y="1720489"/>
            <a:ext cx="5707812" cy="380520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23800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6BB1A-E60D-EA2D-8241-02FFE7D2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FF"/>
                </a:solidFill>
                <a:ea typeface="맑은 고딕"/>
              </a:rPr>
              <a:t>게임 구성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95972D75-6F10-A325-AE1C-E15850B9E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180385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FFFFF"/>
                </a:solidFill>
                <a:ea typeface="맑은 고딕"/>
              </a:rPr>
              <a:t>계속해서 새로운 </a:t>
            </a:r>
            <a:r>
              <a:rPr lang="ko-KR" altLang="en-US" sz="2000" dirty="0" err="1">
                <a:solidFill>
                  <a:srgbClr val="FFFFFF"/>
                </a:solidFill>
                <a:ea typeface="맑은 고딕"/>
              </a:rPr>
              <a:t>맵으로</a:t>
            </a:r>
            <a:r>
              <a:rPr lang="ko-KR" altLang="en-US" sz="2000" dirty="0">
                <a:solidFill>
                  <a:srgbClr val="FFFFFF"/>
                </a:solidFill>
                <a:ea typeface="맑은 고딕"/>
              </a:rPr>
              <a:t> 이동해가며</a:t>
            </a:r>
            <a:br>
              <a:rPr lang="en-US" dirty="0"/>
            </a:br>
            <a:r>
              <a:rPr lang="ko-KR" altLang="en-US" sz="2000" dirty="0">
                <a:solidFill>
                  <a:srgbClr val="FFFFFF"/>
                </a:solidFill>
                <a:ea typeface="맑은 고딕"/>
              </a:rPr>
              <a:t>게임을 진행합니다.</a:t>
            </a: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FFFFFF"/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FFFFFF"/>
              </a:solidFill>
              <a:ea typeface="맑은 고딕"/>
            </a:endParaRPr>
          </a:p>
        </p:txBody>
      </p:sp>
      <p:pic>
        <p:nvPicPr>
          <p:cNvPr id="18" name="그림 18">
            <a:extLst>
              <a:ext uri="{FF2B5EF4-FFF2-40B4-BE49-F238E27FC236}">
                <a16:creationId xmlns:a16="http://schemas.microsoft.com/office/drawing/2014/main" id="{4E5E64F3-5CB6-54C2-60D6-558B5BCB2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546" y="1720489"/>
            <a:ext cx="5707812" cy="380520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100055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DirectX 게임 제작계획</vt:lpstr>
      <vt:lpstr>게임 구성</vt:lpstr>
      <vt:lpstr>게임 구성</vt:lpstr>
      <vt:lpstr>게임 구성</vt:lpstr>
      <vt:lpstr>게임 구성</vt:lpstr>
      <vt:lpstr>게임 구성</vt:lpstr>
      <vt:lpstr>게임 구성</vt:lpstr>
      <vt:lpstr>게임 구성</vt:lpstr>
      <vt:lpstr>게임 구성</vt:lpstr>
      <vt:lpstr>제작 계획 - 범위</vt:lpstr>
      <vt:lpstr>제작 계획 - 캐릭터</vt:lpstr>
      <vt:lpstr>제작 계획 - 맵</vt:lpstr>
      <vt:lpstr>제작 계획 - 맵</vt:lpstr>
      <vt:lpstr>제작 계획 - 기능</vt:lpstr>
      <vt:lpstr>제작 계획 - 기능</vt:lpstr>
      <vt:lpstr>제작 계획 - 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</dc:title>
  <dc:creator/>
  <cp:lastModifiedBy/>
  <cp:revision>636</cp:revision>
  <dcterms:created xsi:type="dcterms:W3CDTF">2012-07-30T17:18:39Z</dcterms:created>
  <dcterms:modified xsi:type="dcterms:W3CDTF">2023-04-14T04:49:21Z</dcterms:modified>
</cp:coreProperties>
</file>