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4"/>
  </p:notesMasterIdLst>
  <p:handoutMasterIdLst>
    <p:handoutMasterId r:id="rId15"/>
  </p:handoutMasterIdLst>
  <p:sldIdLst>
    <p:sldId id="298" r:id="rId4"/>
    <p:sldId id="292" r:id="rId5"/>
    <p:sldId id="283" r:id="rId6"/>
    <p:sldId id="297" r:id="rId7"/>
    <p:sldId id="300" r:id="rId8"/>
    <p:sldId id="284" r:id="rId9"/>
    <p:sldId id="293" r:id="rId10"/>
    <p:sldId id="299" r:id="rId11"/>
    <p:sldId id="281" r:id="rId12"/>
    <p:sldId id="296"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p:scale>
          <a:sx n="91" d="100"/>
          <a:sy n="91" d="100"/>
        </p:scale>
        <p:origin x="-60" y="-23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BF46A-346F-47B0-9D32-A8973E05908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fr-FR"/>
        </a:p>
      </dgm:t>
    </dgm:pt>
    <dgm:pt modelId="{2074158C-2711-4995-BEB7-91B7DEC7A63B}">
      <dgm:prSet phldrT="[Texte]" custT="1"/>
      <dgm:spPr/>
      <dgm:t>
        <a:bodyPr/>
        <a:lstStyle/>
        <a:p>
          <a:r>
            <a:rPr lang="fr-FR" sz="1800" b="1" i="0" u="none" dirty="0" smtClean="0">
              <a:solidFill>
                <a:schemeClr val="bg2">
                  <a:lumMod val="10000"/>
                </a:schemeClr>
              </a:solidFill>
            </a:rPr>
            <a:t>La classe</a:t>
          </a:r>
          <a:endParaRPr lang="fr-FR" sz="1800" b="1" dirty="0">
            <a:solidFill>
              <a:schemeClr val="bg2">
                <a:lumMod val="10000"/>
              </a:schemeClr>
            </a:solidFill>
          </a:endParaRPr>
        </a:p>
      </dgm:t>
    </dgm:pt>
    <dgm:pt modelId="{52C961A9-9450-40AA-98C9-B8785E0DF9E4}" type="parTrans" cxnId="{0C8970FE-40D0-48BD-A2EE-7455D0B1A2BF}">
      <dgm:prSet/>
      <dgm:spPr/>
      <dgm:t>
        <a:bodyPr/>
        <a:lstStyle/>
        <a:p>
          <a:endParaRPr lang="fr-FR"/>
        </a:p>
      </dgm:t>
    </dgm:pt>
    <dgm:pt modelId="{BFCF0076-4E81-4B68-B634-A853A7AD3B33}" type="sibTrans" cxnId="{0C8970FE-40D0-48BD-A2EE-7455D0B1A2BF}">
      <dgm:prSet/>
      <dgm:spPr/>
      <dgm:t>
        <a:bodyPr/>
        <a:lstStyle/>
        <a:p>
          <a:endParaRPr lang="fr-FR"/>
        </a:p>
      </dgm:t>
    </dgm:pt>
    <dgm:pt modelId="{9B20FC2C-06B9-461C-A6ED-15A94EFE8FDD}">
      <dgm:prSet phldrT="[Texte]" custT="1"/>
      <dgm:spPr/>
      <dgm:t>
        <a:bodyPr/>
        <a:lstStyle/>
        <a:p>
          <a:r>
            <a:rPr lang="fr-FR" sz="1800" b="1" i="0" u="none" dirty="0" smtClean="0">
              <a:solidFill>
                <a:schemeClr val="bg2">
                  <a:lumMod val="10000"/>
                </a:schemeClr>
              </a:solidFill>
            </a:rPr>
            <a:t>L’objet</a:t>
          </a:r>
          <a:endParaRPr lang="fr-FR" sz="1700" b="1" dirty="0">
            <a:solidFill>
              <a:schemeClr val="bg2">
                <a:lumMod val="10000"/>
              </a:schemeClr>
            </a:solidFill>
          </a:endParaRPr>
        </a:p>
      </dgm:t>
    </dgm:pt>
    <dgm:pt modelId="{BF67B910-F6E6-45F5-957B-457FBEFFD51E}" type="parTrans" cxnId="{05306483-5FEA-4DC2-BA07-70257AA2523F}">
      <dgm:prSet/>
      <dgm:spPr/>
      <dgm:t>
        <a:bodyPr/>
        <a:lstStyle/>
        <a:p>
          <a:endParaRPr lang="fr-FR"/>
        </a:p>
      </dgm:t>
    </dgm:pt>
    <dgm:pt modelId="{4EE50C44-C512-4280-B6D9-AEC680B56262}" type="sibTrans" cxnId="{05306483-5FEA-4DC2-BA07-70257AA2523F}">
      <dgm:prSet/>
      <dgm:spPr/>
      <dgm:t>
        <a:bodyPr/>
        <a:lstStyle/>
        <a:p>
          <a:endParaRPr lang="fr-FR"/>
        </a:p>
      </dgm:t>
    </dgm:pt>
    <dgm:pt modelId="{2386C372-1D1E-49F0-B819-AAF72C773C58}">
      <dgm:prSet phldrT="[Texte]" custT="1"/>
      <dgm:spPr/>
      <dgm:t>
        <a:bodyPr/>
        <a:lstStyle/>
        <a:p>
          <a:r>
            <a:rPr lang="fr-FR" sz="1800" b="1" i="0" u="none" dirty="0" smtClean="0">
              <a:solidFill>
                <a:schemeClr val="accent5"/>
              </a:solidFill>
            </a:rPr>
            <a:t>L’encapsulation</a:t>
          </a:r>
          <a:endParaRPr lang="fr-FR" sz="1800" b="1" dirty="0">
            <a:solidFill>
              <a:schemeClr val="accent5"/>
            </a:solidFill>
          </a:endParaRPr>
        </a:p>
      </dgm:t>
    </dgm:pt>
    <dgm:pt modelId="{BD2DD2BC-65FF-46BE-B03C-FAA693EB4EC3}" type="parTrans" cxnId="{28ED8D9D-21AD-4C3C-8981-B76321326067}">
      <dgm:prSet/>
      <dgm:spPr/>
      <dgm:t>
        <a:bodyPr/>
        <a:lstStyle/>
        <a:p>
          <a:endParaRPr lang="fr-FR"/>
        </a:p>
      </dgm:t>
    </dgm:pt>
    <dgm:pt modelId="{9134CCF6-78AA-40F1-B554-EB0500C116C6}" type="sibTrans" cxnId="{28ED8D9D-21AD-4C3C-8981-B76321326067}">
      <dgm:prSet/>
      <dgm:spPr/>
      <dgm:t>
        <a:bodyPr/>
        <a:lstStyle/>
        <a:p>
          <a:endParaRPr lang="fr-FR"/>
        </a:p>
      </dgm:t>
    </dgm:pt>
    <dgm:pt modelId="{EA145D72-5FC5-407F-A090-AE50B71F92A2}">
      <dgm:prSet phldrT="[Texte]" custT="1"/>
      <dgm:spPr/>
      <dgm:t>
        <a:bodyPr/>
        <a:lstStyle/>
        <a:p>
          <a:r>
            <a:rPr lang="fr-FR" sz="1800" b="1" i="0" u="none" dirty="0" smtClean="0">
              <a:solidFill>
                <a:schemeClr val="bg2">
                  <a:lumMod val="10000"/>
                </a:schemeClr>
              </a:solidFill>
            </a:rPr>
            <a:t>L’héritage</a:t>
          </a:r>
          <a:endParaRPr lang="fr-FR" sz="1800" b="1" dirty="0">
            <a:solidFill>
              <a:schemeClr val="bg2">
                <a:lumMod val="10000"/>
              </a:schemeClr>
            </a:solidFill>
          </a:endParaRPr>
        </a:p>
      </dgm:t>
    </dgm:pt>
    <dgm:pt modelId="{2626D5CA-89D4-46CF-8E83-424B47B9B432}" type="parTrans" cxnId="{42472759-0267-4741-B074-4CDDD01E7015}">
      <dgm:prSet/>
      <dgm:spPr/>
      <dgm:t>
        <a:bodyPr/>
        <a:lstStyle/>
        <a:p>
          <a:endParaRPr lang="fr-FR"/>
        </a:p>
      </dgm:t>
    </dgm:pt>
    <dgm:pt modelId="{CF8D1CFA-95C2-4082-A1B9-628BE1D68EC9}" type="sibTrans" cxnId="{42472759-0267-4741-B074-4CDDD01E7015}">
      <dgm:prSet/>
      <dgm:spPr/>
      <dgm:t>
        <a:bodyPr/>
        <a:lstStyle/>
        <a:p>
          <a:endParaRPr lang="fr-FR"/>
        </a:p>
      </dgm:t>
    </dgm:pt>
    <dgm:pt modelId="{B619205A-55CA-4CC3-AD20-E8F3F6D5AFE5}">
      <dgm:prSet phldrT="[Texte]"/>
      <dgm:spPr/>
      <dgm:t>
        <a:bodyPr/>
        <a:lstStyle/>
        <a:p>
          <a:r>
            <a:rPr lang="fr-FR" b="1" i="0" u="none" dirty="0" smtClean="0">
              <a:solidFill>
                <a:schemeClr val="bg2">
                  <a:lumMod val="10000"/>
                </a:schemeClr>
              </a:solidFill>
            </a:rPr>
            <a:t>Le polymorphisme</a:t>
          </a:r>
          <a:endParaRPr lang="fr-FR" b="1" dirty="0">
            <a:solidFill>
              <a:schemeClr val="bg2">
                <a:lumMod val="10000"/>
              </a:schemeClr>
            </a:solidFill>
          </a:endParaRPr>
        </a:p>
      </dgm:t>
    </dgm:pt>
    <dgm:pt modelId="{002E1D0F-035F-4B6B-B967-D28B8100EE6D}" type="parTrans" cxnId="{0586F0F0-311E-4BEC-B73D-A4D09CD3FED1}">
      <dgm:prSet/>
      <dgm:spPr/>
      <dgm:t>
        <a:bodyPr/>
        <a:lstStyle/>
        <a:p>
          <a:endParaRPr lang="fr-FR"/>
        </a:p>
      </dgm:t>
    </dgm:pt>
    <dgm:pt modelId="{0C3CA3AA-69F3-43AE-BFCE-BE407FE20915}" type="sibTrans" cxnId="{0586F0F0-311E-4BEC-B73D-A4D09CD3FED1}">
      <dgm:prSet/>
      <dgm:spPr/>
      <dgm:t>
        <a:bodyPr/>
        <a:lstStyle/>
        <a:p>
          <a:endParaRPr lang="fr-FR"/>
        </a:p>
      </dgm:t>
    </dgm:pt>
    <dgm:pt modelId="{9C66CEA6-C533-45C4-8B65-D4E34BA3161D}" type="pres">
      <dgm:prSet presAssocID="{150BF46A-346F-47B0-9D32-A8973E05908E}" presName="cycle" presStyleCnt="0">
        <dgm:presLayoutVars>
          <dgm:dir/>
          <dgm:resizeHandles val="exact"/>
        </dgm:presLayoutVars>
      </dgm:prSet>
      <dgm:spPr/>
    </dgm:pt>
    <dgm:pt modelId="{F5C111B7-2FFB-4793-8631-8BE95CA8EF10}" type="pres">
      <dgm:prSet presAssocID="{2074158C-2711-4995-BEB7-91B7DEC7A63B}" presName="node" presStyleLbl="node1" presStyleIdx="0" presStyleCnt="5">
        <dgm:presLayoutVars>
          <dgm:bulletEnabled val="1"/>
        </dgm:presLayoutVars>
      </dgm:prSet>
      <dgm:spPr/>
      <dgm:t>
        <a:bodyPr/>
        <a:lstStyle/>
        <a:p>
          <a:endParaRPr lang="fr-FR"/>
        </a:p>
      </dgm:t>
    </dgm:pt>
    <dgm:pt modelId="{4D8D0CB3-5B12-48D4-9607-C772DCBB1049}" type="pres">
      <dgm:prSet presAssocID="{2074158C-2711-4995-BEB7-91B7DEC7A63B}" presName="spNode" presStyleCnt="0"/>
      <dgm:spPr/>
    </dgm:pt>
    <dgm:pt modelId="{970B2C2F-D314-43FB-8882-8C4590D48EFC}" type="pres">
      <dgm:prSet presAssocID="{BFCF0076-4E81-4B68-B634-A853A7AD3B33}" presName="sibTrans" presStyleLbl="sibTrans1D1" presStyleIdx="0" presStyleCnt="5"/>
      <dgm:spPr/>
    </dgm:pt>
    <dgm:pt modelId="{47CB8655-F83B-44CA-8AAB-09B4B83CE3ED}" type="pres">
      <dgm:prSet presAssocID="{9B20FC2C-06B9-461C-A6ED-15A94EFE8FDD}" presName="node" presStyleLbl="node1" presStyleIdx="1" presStyleCnt="5">
        <dgm:presLayoutVars>
          <dgm:bulletEnabled val="1"/>
        </dgm:presLayoutVars>
      </dgm:prSet>
      <dgm:spPr/>
      <dgm:t>
        <a:bodyPr/>
        <a:lstStyle/>
        <a:p>
          <a:endParaRPr lang="fr-FR"/>
        </a:p>
      </dgm:t>
    </dgm:pt>
    <dgm:pt modelId="{959E2CB5-2AD9-4E5E-A269-C37DFB76DC30}" type="pres">
      <dgm:prSet presAssocID="{9B20FC2C-06B9-461C-A6ED-15A94EFE8FDD}" presName="spNode" presStyleCnt="0"/>
      <dgm:spPr/>
    </dgm:pt>
    <dgm:pt modelId="{94E33F22-E8DC-4104-B9CB-937BB5BC85D1}" type="pres">
      <dgm:prSet presAssocID="{4EE50C44-C512-4280-B6D9-AEC680B56262}" presName="sibTrans" presStyleLbl="sibTrans1D1" presStyleIdx="1" presStyleCnt="5"/>
      <dgm:spPr/>
    </dgm:pt>
    <dgm:pt modelId="{183107D7-81A1-4BCD-8288-E49EAB5759B8}" type="pres">
      <dgm:prSet presAssocID="{2386C372-1D1E-49F0-B819-AAF72C773C58}" presName="node" presStyleLbl="node1" presStyleIdx="2" presStyleCnt="5">
        <dgm:presLayoutVars>
          <dgm:bulletEnabled val="1"/>
        </dgm:presLayoutVars>
      </dgm:prSet>
      <dgm:spPr/>
      <dgm:t>
        <a:bodyPr/>
        <a:lstStyle/>
        <a:p>
          <a:endParaRPr lang="fr-FR"/>
        </a:p>
      </dgm:t>
    </dgm:pt>
    <dgm:pt modelId="{64AA4B81-23AA-4AD5-AB85-A02CA7D23EC9}" type="pres">
      <dgm:prSet presAssocID="{2386C372-1D1E-49F0-B819-AAF72C773C58}" presName="spNode" presStyleCnt="0"/>
      <dgm:spPr/>
    </dgm:pt>
    <dgm:pt modelId="{00EF3ADC-4F31-49D6-9D5F-B750A8A632B6}" type="pres">
      <dgm:prSet presAssocID="{9134CCF6-78AA-40F1-B554-EB0500C116C6}" presName="sibTrans" presStyleLbl="sibTrans1D1" presStyleIdx="2" presStyleCnt="5"/>
      <dgm:spPr/>
    </dgm:pt>
    <dgm:pt modelId="{B0131274-0B55-4698-A18E-DC1AF0881079}" type="pres">
      <dgm:prSet presAssocID="{EA145D72-5FC5-407F-A090-AE50B71F92A2}" presName="node" presStyleLbl="node1" presStyleIdx="3" presStyleCnt="5">
        <dgm:presLayoutVars>
          <dgm:bulletEnabled val="1"/>
        </dgm:presLayoutVars>
      </dgm:prSet>
      <dgm:spPr/>
      <dgm:t>
        <a:bodyPr/>
        <a:lstStyle/>
        <a:p>
          <a:endParaRPr lang="fr-FR"/>
        </a:p>
      </dgm:t>
    </dgm:pt>
    <dgm:pt modelId="{9EE15CB7-8925-4A2D-A7CF-3712D6EE793E}" type="pres">
      <dgm:prSet presAssocID="{EA145D72-5FC5-407F-A090-AE50B71F92A2}" presName="spNode" presStyleCnt="0"/>
      <dgm:spPr/>
    </dgm:pt>
    <dgm:pt modelId="{13934458-255F-4112-8BE0-2DC77E1E6DAA}" type="pres">
      <dgm:prSet presAssocID="{CF8D1CFA-95C2-4082-A1B9-628BE1D68EC9}" presName="sibTrans" presStyleLbl="sibTrans1D1" presStyleIdx="3" presStyleCnt="5"/>
      <dgm:spPr/>
    </dgm:pt>
    <dgm:pt modelId="{7A606D80-86AB-4ED1-84BC-42140EF85722}" type="pres">
      <dgm:prSet presAssocID="{B619205A-55CA-4CC3-AD20-E8F3F6D5AFE5}" presName="node" presStyleLbl="node1" presStyleIdx="4" presStyleCnt="5">
        <dgm:presLayoutVars>
          <dgm:bulletEnabled val="1"/>
        </dgm:presLayoutVars>
      </dgm:prSet>
      <dgm:spPr/>
      <dgm:t>
        <a:bodyPr/>
        <a:lstStyle/>
        <a:p>
          <a:endParaRPr lang="fr-FR"/>
        </a:p>
      </dgm:t>
    </dgm:pt>
    <dgm:pt modelId="{72A04E65-8C5B-4AB1-9E5F-ACC90F702609}" type="pres">
      <dgm:prSet presAssocID="{B619205A-55CA-4CC3-AD20-E8F3F6D5AFE5}" presName="spNode" presStyleCnt="0"/>
      <dgm:spPr/>
    </dgm:pt>
    <dgm:pt modelId="{0DB822CC-CD6B-4220-BD9E-ABB6BF934803}" type="pres">
      <dgm:prSet presAssocID="{0C3CA3AA-69F3-43AE-BFCE-BE407FE20915}" presName="sibTrans" presStyleLbl="sibTrans1D1" presStyleIdx="4" presStyleCnt="5"/>
      <dgm:spPr/>
    </dgm:pt>
  </dgm:ptLst>
  <dgm:cxnLst>
    <dgm:cxn modelId="{41E8AB14-23A8-4630-923D-38417D2A6836}" type="presOf" srcId="{2386C372-1D1E-49F0-B819-AAF72C773C58}" destId="{183107D7-81A1-4BCD-8288-E49EAB5759B8}" srcOrd="0" destOrd="0" presId="urn:microsoft.com/office/officeart/2005/8/layout/cycle6"/>
    <dgm:cxn modelId="{A67A1213-C3E2-4209-8336-C0BBE88E9903}" type="presOf" srcId="{4EE50C44-C512-4280-B6D9-AEC680B56262}" destId="{94E33F22-E8DC-4104-B9CB-937BB5BC85D1}" srcOrd="0" destOrd="0" presId="urn:microsoft.com/office/officeart/2005/8/layout/cycle6"/>
    <dgm:cxn modelId="{BD864DBD-F8FA-4CF1-BB1F-1CC9447EFE64}" type="presOf" srcId="{2074158C-2711-4995-BEB7-91B7DEC7A63B}" destId="{F5C111B7-2FFB-4793-8631-8BE95CA8EF10}" srcOrd="0" destOrd="0" presId="urn:microsoft.com/office/officeart/2005/8/layout/cycle6"/>
    <dgm:cxn modelId="{1C88DFAE-9638-4A4C-9099-6F577F9C74D3}" type="presOf" srcId="{0C3CA3AA-69F3-43AE-BFCE-BE407FE20915}" destId="{0DB822CC-CD6B-4220-BD9E-ABB6BF934803}" srcOrd="0" destOrd="0" presId="urn:microsoft.com/office/officeart/2005/8/layout/cycle6"/>
    <dgm:cxn modelId="{0C8970FE-40D0-48BD-A2EE-7455D0B1A2BF}" srcId="{150BF46A-346F-47B0-9D32-A8973E05908E}" destId="{2074158C-2711-4995-BEB7-91B7DEC7A63B}" srcOrd="0" destOrd="0" parTransId="{52C961A9-9450-40AA-98C9-B8785E0DF9E4}" sibTransId="{BFCF0076-4E81-4B68-B634-A853A7AD3B33}"/>
    <dgm:cxn modelId="{6C18E7B1-0120-4B2B-B193-71E94CA3147E}" type="presOf" srcId="{B619205A-55CA-4CC3-AD20-E8F3F6D5AFE5}" destId="{7A606D80-86AB-4ED1-84BC-42140EF85722}" srcOrd="0" destOrd="0" presId="urn:microsoft.com/office/officeart/2005/8/layout/cycle6"/>
    <dgm:cxn modelId="{BE3119C1-C2B1-42AA-9E65-11722C4A3D92}" type="presOf" srcId="{CF8D1CFA-95C2-4082-A1B9-628BE1D68EC9}" destId="{13934458-255F-4112-8BE0-2DC77E1E6DAA}" srcOrd="0" destOrd="0" presId="urn:microsoft.com/office/officeart/2005/8/layout/cycle6"/>
    <dgm:cxn modelId="{42472759-0267-4741-B074-4CDDD01E7015}" srcId="{150BF46A-346F-47B0-9D32-A8973E05908E}" destId="{EA145D72-5FC5-407F-A090-AE50B71F92A2}" srcOrd="3" destOrd="0" parTransId="{2626D5CA-89D4-46CF-8E83-424B47B9B432}" sibTransId="{CF8D1CFA-95C2-4082-A1B9-628BE1D68EC9}"/>
    <dgm:cxn modelId="{0D03256B-DA91-4751-BCA4-104CD06DB9FF}" type="presOf" srcId="{9134CCF6-78AA-40F1-B554-EB0500C116C6}" destId="{00EF3ADC-4F31-49D6-9D5F-B750A8A632B6}" srcOrd="0" destOrd="0" presId="urn:microsoft.com/office/officeart/2005/8/layout/cycle6"/>
    <dgm:cxn modelId="{28ED8D9D-21AD-4C3C-8981-B76321326067}" srcId="{150BF46A-346F-47B0-9D32-A8973E05908E}" destId="{2386C372-1D1E-49F0-B819-AAF72C773C58}" srcOrd="2" destOrd="0" parTransId="{BD2DD2BC-65FF-46BE-B03C-FAA693EB4EC3}" sibTransId="{9134CCF6-78AA-40F1-B554-EB0500C116C6}"/>
    <dgm:cxn modelId="{A794C635-01B9-485E-95E9-70F648EA28B9}" type="presOf" srcId="{150BF46A-346F-47B0-9D32-A8973E05908E}" destId="{9C66CEA6-C533-45C4-8B65-D4E34BA3161D}" srcOrd="0" destOrd="0" presId="urn:microsoft.com/office/officeart/2005/8/layout/cycle6"/>
    <dgm:cxn modelId="{8A3E819D-A45B-4BE6-917E-69D35C1CB00F}" type="presOf" srcId="{BFCF0076-4E81-4B68-B634-A853A7AD3B33}" destId="{970B2C2F-D314-43FB-8882-8C4590D48EFC}" srcOrd="0" destOrd="0" presId="urn:microsoft.com/office/officeart/2005/8/layout/cycle6"/>
    <dgm:cxn modelId="{EE4BB23D-C66E-47D0-80ED-00029626DEBA}" type="presOf" srcId="{9B20FC2C-06B9-461C-A6ED-15A94EFE8FDD}" destId="{47CB8655-F83B-44CA-8AAB-09B4B83CE3ED}" srcOrd="0" destOrd="0" presId="urn:microsoft.com/office/officeart/2005/8/layout/cycle6"/>
    <dgm:cxn modelId="{05306483-5FEA-4DC2-BA07-70257AA2523F}" srcId="{150BF46A-346F-47B0-9D32-A8973E05908E}" destId="{9B20FC2C-06B9-461C-A6ED-15A94EFE8FDD}" srcOrd="1" destOrd="0" parTransId="{BF67B910-F6E6-45F5-957B-457FBEFFD51E}" sibTransId="{4EE50C44-C512-4280-B6D9-AEC680B56262}"/>
    <dgm:cxn modelId="{0586F0F0-311E-4BEC-B73D-A4D09CD3FED1}" srcId="{150BF46A-346F-47B0-9D32-A8973E05908E}" destId="{B619205A-55CA-4CC3-AD20-E8F3F6D5AFE5}" srcOrd="4" destOrd="0" parTransId="{002E1D0F-035F-4B6B-B967-D28B8100EE6D}" sibTransId="{0C3CA3AA-69F3-43AE-BFCE-BE407FE20915}"/>
    <dgm:cxn modelId="{12A08546-6028-4D95-9FDC-F6C366C8903C}" type="presOf" srcId="{EA145D72-5FC5-407F-A090-AE50B71F92A2}" destId="{B0131274-0B55-4698-A18E-DC1AF0881079}" srcOrd="0" destOrd="0" presId="urn:microsoft.com/office/officeart/2005/8/layout/cycle6"/>
    <dgm:cxn modelId="{21B431C5-3B84-4131-8541-F840FAE65736}" type="presParOf" srcId="{9C66CEA6-C533-45C4-8B65-D4E34BA3161D}" destId="{F5C111B7-2FFB-4793-8631-8BE95CA8EF10}" srcOrd="0" destOrd="0" presId="urn:microsoft.com/office/officeart/2005/8/layout/cycle6"/>
    <dgm:cxn modelId="{C9956D08-3E17-44C3-BF2A-821155947EB0}" type="presParOf" srcId="{9C66CEA6-C533-45C4-8B65-D4E34BA3161D}" destId="{4D8D0CB3-5B12-48D4-9607-C772DCBB1049}" srcOrd="1" destOrd="0" presId="urn:microsoft.com/office/officeart/2005/8/layout/cycle6"/>
    <dgm:cxn modelId="{69194C8C-B73F-477B-B0CC-002AD1CF9065}" type="presParOf" srcId="{9C66CEA6-C533-45C4-8B65-D4E34BA3161D}" destId="{970B2C2F-D314-43FB-8882-8C4590D48EFC}" srcOrd="2" destOrd="0" presId="urn:microsoft.com/office/officeart/2005/8/layout/cycle6"/>
    <dgm:cxn modelId="{A57AC33D-554E-4DF0-99EF-B003423C6A4B}" type="presParOf" srcId="{9C66CEA6-C533-45C4-8B65-D4E34BA3161D}" destId="{47CB8655-F83B-44CA-8AAB-09B4B83CE3ED}" srcOrd="3" destOrd="0" presId="urn:microsoft.com/office/officeart/2005/8/layout/cycle6"/>
    <dgm:cxn modelId="{E99A1EAD-D6D6-437A-B6D0-6DCDB45C1125}" type="presParOf" srcId="{9C66CEA6-C533-45C4-8B65-D4E34BA3161D}" destId="{959E2CB5-2AD9-4E5E-A269-C37DFB76DC30}" srcOrd="4" destOrd="0" presId="urn:microsoft.com/office/officeart/2005/8/layout/cycle6"/>
    <dgm:cxn modelId="{0E1D5921-0A55-4CB1-B919-ABCEF9EA9F45}" type="presParOf" srcId="{9C66CEA6-C533-45C4-8B65-D4E34BA3161D}" destId="{94E33F22-E8DC-4104-B9CB-937BB5BC85D1}" srcOrd="5" destOrd="0" presId="urn:microsoft.com/office/officeart/2005/8/layout/cycle6"/>
    <dgm:cxn modelId="{DFB775B4-B372-4AE0-8BDB-03C45D42E414}" type="presParOf" srcId="{9C66CEA6-C533-45C4-8B65-D4E34BA3161D}" destId="{183107D7-81A1-4BCD-8288-E49EAB5759B8}" srcOrd="6" destOrd="0" presId="urn:microsoft.com/office/officeart/2005/8/layout/cycle6"/>
    <dgm:cxn modelId="{8FE05666-E48C-48B4-A91B-20CBAA1606AF}" type="presParOf" srcId="{9C66CEA6-C533-45C4-8B65-D4E34BA3161D}" destId="{64AA4B81-23AA-4AD5-AB85-A02CA7D23EC9}" srcOrd="7" destOrd="0" presId="urn:microsoft.com/office/officeart/2005/8/layout/cycle6"/>
    <dgm:cxn modelId="{908445BB-473A-4D7A-933B-4A94D40C85C5}" type="presParOf" srcId="{9C66CEA6-C533-45C4-8B65-D4E34BA3161D}" destId="{00EF3ADC-4F31-49D6-9D5F-B750A8A632B6}" srcOrd="8" destOrd="0" presId="urn:microsoft.com/office/officeart/2005/8/layout/cycle6"/>
    <dgm:cxn modelId="{ED03543B-DBE4-4D0D-939D-096FAF594A19}" type="presParOf" srcId="{9C66CEA6-C533-45C4-8B65-D4E34BA3161D}" destId="{B0131274-0B55-4698-A18E-DC1AF0881079}" srcOrd="9" destOrd="0" presId="urn:microsoft.com/office/officeart/2005/8/layout/cycle6"/>
    <dgm:cxn modelId="{AE3027C0-302D-44F3-AD5B-05947393D3FC}" type="presParOf" srcId="{9C66CEA6-C533-45C4-8B65-D4E34BA3161D}" destId="{9EE15CB7-8925-4A2D-A7CF-3712D6EE793E}" srcOrd="10" destOrd="0" presId="urn:microsoft.com/office/officeart/2005/8/layout/cycle6"/>
    <dgm:cxn modelId="{F05438C3-5F5C-4276-AD8A-30080A22C960}" type="presParOf" srcId="{9C66CEA6-C533-45C4-8B65-D4E34BA3161D}" destId="{13934458-255F-4112-8BE0-2DC77E1E6DAA}" srcOrd="11" destOrd="0" presId="urn:microsoft.com/office/officeart/2005/8/layout/cycle6"/>
    <dgm:cxn modelId="{DB36FAEC-6119-40CA-9B26-DA136B0FB14B}" type="presParOf" srcId="{9C66CEA6-C533-45C4-8B65-D4E34BA3161D}" destId="{7A606D80-86AB-4ED1-84BC-42140EF85722}" srcOrd="12" destOrd="0" presId="urn:microsoft.com/office/officeart/2005/8/layout/cycle6"/>
    <dgm:cxn modelId="{65E2CD1B-C526-4F05-9045-8522A4DF34B6}" type="presParOf" srcId="{9C66CEA6-C533-45C4-8B65-D4E34BA3161D}" destId="{72A04E65-8C5B-4AB1-9E5F-ACC90F702609}" srcOrd="13" destOrd="0" presId="urn:microsoft.com/office/officeart/2005/8/layout/cycle6"/>
    <dgm:cxn modelId="{E1F872FD-F8BB-47CC-B3FD-5489D8977C03}" type="presParOf" srcId="{9C66CEA6-C533-45C4-8B65-D4E34BA3161D}" destId="{0DB822CC-CD6B-4220-BD9E-ABB6BF93480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111B7-2FFB-4793-8631-8BE95CA8EF10}">
      <dsp:nvSpPr>
        <dsp:cNvPr id="0" name=""/>
        <dsp:cNvSpPr/>
      </dsp:nvSpPr>
      <dsp:spPr>
        <a:xfrm>
          <a:off x="3071174" y="1132"/>
          <a:ext cx="1622793" cy="1054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i="0" u="none" kern="1200" dirty="0" smtClean="0">
              <a:solidFill>
                <a:schemeClr val="bg2">
                  <a:lumMod val="10000"/>
                </a:schemeClr>
              </a:solidFill>
            </a:rPr>
            <a:t>La classe</a:t>
          </a:r>
          <a:endParaRPr lang="fr-FR" sz="1800" b="1" kern="1200" dirty="0">
            <a:solidFill>
              <a:schemeClr val="bg2">
                <a:lumMod val="10000"/>
              </a:schemeClr>
            </a:solidFill>
          </a:endParaRPr>
        </a:p>
      </dsp:txBody>
      <dsp:txXfrm>
        <a:off x="3122666" y="52624"/>
        <a:ext cx="1519809" cy="951831"/>
      </dsp:txXfrm>
    </dsp:sp>
    <dsp:sp modelId="{970B2C2F-D314-43FB-8882-8C4590D48EFC}">
      <dsp:nvSpPr>
        <dsp:cNvPr id="0" name=""/>
        <dsp:cNvSpPr/>
      </dsp:nvSpPr>
      <dsp:spPr>
        <a:xfrm>
          <a:off x="1776500" y="528540"/>
          <a:ext cx="4212142" cy="4212142"/>
        </a:xfrm>
        <a:custGeom>
          <a:avLst/>
          <a:gdLst/>
          <a:ahLst/>
          <a:cxnLst/>
          <a:rect l="0" t="0" r="0" b="0"/>
          <a:pathLst>
            <a:path>
              <a:moveTo>
                <a:pt x="2928599" y="167261"/>
              </a:moveTo>
              <a:arcTo wR="2106071" hR="2106071" stAng="17579327" swAng="19599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7CB8655-F83B-44CA-8AAB-09B4B83CE3ED}">
      <dsp:nvSpPr>
        <dsp:cNvPr id="0" name=""/>
        <dsp:cNvSpPr/>
      </dsp:nvSpPr>
      <dsp:spPr>
        <a:xfrm>
          <a:off x="5074167" y="1456391"/>
          <a:ext cx="1622793" cy="1054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i="0" u="none" kern="1200" dirty="0" smtClean="0">
              <a:solidFill>
                <a:schemeClr val="bg2">
                  <a:lumMod val="10000"/>
                </a:schemeClr>
              </a:solidFill>
            </a:rPr>
            <a:t>L’objet</a:t>
          </a:r>
          <a:endParaRPr lang="fr-FR" sz="1700" b="1" kern="1200" dirty="0">
            <a:solidFill>
              <a:schemeClr val="bg2">
                <a:lumMod val="10000"/>
              </a:schemeClr>
            </a:solidFill>
          </a:endParaRPr>
        </a:p>
      </dsp:txBody>
      <dsp:txXfrm>
        <a:off x="5125659" y="1507883"/>
        <a:ext cx="1519809" cy="951831"/>
      </dsp:txXfrm>
    </dsp:sp>
    <dsp:sp modelId="{94E33F22-E8DC-4104-B9CB-937BB5BC85D1}">
      <dsp:nvSpPr>
        <dsp:cNvPr id="0" name=""/>
        <dsp:cNvSpPr/>
      </dsp:nvSpPr>
      <dsp:spPr>
        <a:xfrm>
          <a:off x="1776500" y="528540"/>
          <a:ext cx="4212142" cy="4212142"/>
        </a:xfrm>
        <a:custGeom>
          <a:avLst/>
          <a:gdLst/>
          <a:ahLst/>
          <a:cxnLst/>
          <a:rect l="0" t="0" r="0" b="0"/>
          <a:pathLst>
            <a:path>
              <a:moveTo>
                <a:pt x="4209270" y="1996122"/>
              </a:moveTo>
              <a:arcTo wR="2106071" hR="2106071" stAng="21420449" swAng="219507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3107D7-81A1-4BCD-8288-E49EAB5759B8}">
      <dsp:nvSpPr>
        <dsp:cNvPr id="0" name=""/>
        <dsp:cNvSpPr/>
      </dsp:nvSpPr>
      <dsp:spPr>
        <a:xfrm>
          <a:off x="4309092" y="3811050"/>
          <a:ext cx="1622793" cy="1054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i="0" u="none" kern="1200" dirty="0" smtClean="0">
              <a:solidFill>
                <a:schemeClr val="accent5"/>
              </a:solidFill>
            </a:rPr>
            <a:t>L’encapsulation</a:t>
          </a:r>
          <a:endParaRPr lang="fr-FR" sz="1800" b="1" kern="1200" dirty="0">
            <a:solidFill>
              <a:schemeClr val="accent5"/>
            </a:solidFill>
          </a:endParaRPr>
        </a:p>
      </dsp:txBody>
      <dsp:txXfrm>
        <a:off x="4360584" y="3862542"/>
        <a:ext cx="1519809" cy="951831"/>
      </dsp:txXfrm>
    </dsp:sp>
    <dsp:sp modelId="{00EF3ADC-4F31-49D6-9D5F-B750A8A632B6}">
      <dsp:nvSpPr>
        <dsp:cNvPr id="0" name=""/>
        <dsp:cNvSpPr/>
      </dsp:nvSpPr>
      <dsp:spPr>
        <a:xfrm>
          <a:off x="1776500" y="528540"/>
          <a:ext cx="4212142" cy="4212142"/>
        </a:xfrm>
        <a:custGeom>
          <a:avLst/>
          <a:gdLst/>
          <a:ahLst/>
          <a:cxnLst/>
          <a:rect l="0" t="0" r="0" b="0"/>
          <a:pathLst>
            <a:path>
              <a:moveTo>
                <a:pt x="2524234" y="4170211"/>
              </a:moveTo>
              <a:arcTo wR="2106071" hR="2106071" stAng="4712864" swAng="137427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131274-0B55-4698-A18E-DC1AF0881079}">
      <dsp:nvSpPr>
        <dsp:cNvPr id="0" name=""/>
        <dsp:cNvSpPr/>
      </dsp:nvSpPr>
      <dsp:spPr>
        <a:xfrm>
          <a:off x="1833257" y="3811050"/>
          <a:ext cx="1622793" cy="1054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i="0" u="none" kern="1200" dirty="0" smtClean="0">
              <a:solidFill>
                <a:schemeClr val="bg2">
                  <a:lumMod val="10000"/>
                </a:schemeClr>
              </a:solidFill>
            </a:rPr>
            <a:t>L’héritage</a:t>
          </a:r>
          <a:endParaRPr lang="fr-FR" sz="1800" b="1" kern="1200" dirty="0">
            <a:solidFill>
              <a:schemeClr val="bg2">
                <a:lumMod val="10000"/>
              </a:schemeClr>
            </a:solidFill>
          </a:endParaRPr>
        </a:p>
      </dsp:txBody>
      <dsp:txXfrm>
        <a:off x="1884749" y="3862542"/>
        <a:ext cx="1519809" cy="951831"/>
      </dsp:txXfrm>
    </dsp:sp>
    <dsp:sp modelId="{13934458-255F-4112-8BE0-2DC77E1E6DAA}">
      <dsp:nvSpPr>
        <dsp:cNvPr id="0" name=""/>
        <dsp:cNvSpPr/>
      </dsp:nvSpPr>
      <dsp:spPr>
        <a:xfrm>
          <a:off x="1776500" y="528540"/>
          <a:ext cx="4212142" cy="4212142"/>
        </a:xfrm>
        <a:custGeom>
          <a:avLst/>
          <a:gdLst/>
          <a:ahLst/>
          <a:cxnLst/>
          <a:rect l="0" t="0" r="0" b="0"/>
          <a:pathLst>
            <a:path>
              <a:moveTo>
                <a:pt x="351717" y="3271309"/>
              </a:moveTo>
              <a:arcTo wR="2106071" hR="2106071" stAng="8784478" swAng="219507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606D80-86AB-4ED1-84BC-42140EF85722}">
      <dsp:nvSpPr>
        <dsp:cNvPr id="0" name=""/>
        <dsp:cNvSpPr/>
      </dsp:nvSpPr>
      <dsp:spPr>
        <a:xfrm>
          <a:off x="1068181" y="1456391"/>
          <a:ext cx="1622793" cy="1054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b="1" i="0" u="none" kern="1200" dirty="0" smtClean="0">
              <a:solidFill>
                <a:schemeClr val="bg2">
                  <a:lumMod val="10000"/>
                </a:schemeClr>
              </a:solidFill>
            </a:rPr>
            <a:t>Le polymorphisme</a:t>
          </a:r>
          <a:endParaRPr lang="fr-FR" sz="1600" b="1" kern="1200" dirty="0">
            <a:solidFill>
              <a:schemeClr val="bg2">
                <a:lumMod val="10000"/>
              </a:schemeClr>
            </a:solidFill>
          </a:endParaRPr>
        </a:p>
      </dsp:txBody>
      <dsp:txXfrm>
        <a:off x="1119673" y="1507883"/>
        <a:ext cx="1519809" cy="951831"/>
      </dsp:txXfrm>
    </dsp:sp>
    <dsp:sp modelId="{0DB822CC-CD6B-4220-BD9E-ABB6BF934803}">
      <dsp:nvSpPr>
        <dsp:cNvPr id="0" name=""/>
        <dsp:cNvSpPr/>
      </dsp:nvSpPr>
      <dsp:spPr>
        <a:xfrm>
          <a:off x="1776500" y="528540"/>
          <a:ext cx="4212142" cy="4212142"/>
        </a:xfrm>
        <a:custGeom>
          <a:avLst/>
          <a:gdLst/>
          <a:ahLst/>
          <a:cxnLst/>
          <a:rect l="0" t="0" r="0" b="0"/>
          <a:pathLst>
            <a:path>
              <a:moveTo>
                <a:pt x="367194" y="917860"/>
              </a:moveTo>
              <a:arcTo wR="2106071" hR="2106071" stAng="12860736" swAng="19599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01/09/2021</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01/09/2021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279262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223794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216418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17264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14140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284071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325984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smtClean="0"/>
              <a:t>Modifier le style des sous-titres du masque</a:t>
            </a:r>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r>
              <a:rPr lang="fr-FR" sz="1600" b="1" i="0" spc="-100" baseline="0" noProof="0">
                <a:solidFill>
                  <a:schemeClr val="accent1"/>
                </a:solidFill>
                <a:latin typeface="+mj-lt"/>
              </a:rPr>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algn="ctr"/>
            <a:r>
              <a:rPr lang="fr-FR" sz="3600" dirty="0"/>
              <a:t>VEILLE SUR </a:t>
            </a:r>
            <a:r>
              <a:rPr lang="fr-FR" sz="3600" dirty="0" smtClean="0"/>
              <a:t>  LA   PROGRAMMATION   </a:t>
            </a:r>
            <a:r>
              <a:rPr lang="fr-FR" sz="3600" dirty="0"/>
              <a:t>ORIENTÉE </a:t>
            </a:r>
            <a:r>
              <a:rPr lang="fr-FR" sz="3600" dirty="0" smtClean="0"/>
              <a:t>  OBJET</a:t>
            </a:r>
            <a:r>
              <a:rPr lang="fr-FR" sz="3600" dirty="0"/>
              <a:t>  (POO)</a:t>
            </a:r>
            <a:r>
              <a:rPr lang="fr-FR" sz="6000" b="0" dirty="0"/>
              <a:t/>
            </a:r>
            <a:br>
              <a:rPr lang="fr-FR" sz="6000" b="0" dirty="0"/>
            </a:br>
            <a:r>
              <a:rPr lang="fr-FR" sz="6000" dirty="0"/>
              <a:t/>
            </a:r>
            <a:br>
              <a:rPr lang="fr-FR" sz="6000" dirty="0"/>
            </a:br>
            <a:endParaRPr lang="fr-FR" sz="6000" dirty="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b="1" dirty="0" smtClean="0">
                <a:solidFill>
                  <a:srgbClr val="FFC000"/>
                </a:solidFill>
              </a:rPr>
              <a:t>Orange Digital Kalanso</a:t>
            </a:r>
            <a:endParaRPr lang="fr-FR" b="1" dirty="0">
              <a:solidFill>
                <a:srgbClr val="FFC000"/>
              </a:solidFill>
            </a:endParaRP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10284923" y="4286684"/>
            <a:ext cx="1402741" cy="304621"/>
          </a:xfrm>
          <a:prstGeom prst="rect">
            <a:avLst/>
          </a:prstGeom>
          <a:noFill/>
        </p:spPr>
        <p:txBody>
          <a:bodyPr wrap="square" tIns="108000" bIns="0" rtlCol="0" anchor="ctr">
            <a:spAutoFit/>
          </a:bodyPr>
          <a:lstStyle/>
          <a:p>
            <a:pPr algn="ctr" rtl="0">
              <a:lnSpc>
                <a:spcPts val="1400"/>
              </a:lnSpc>
            </a:pPr>
            <a:r>
              <a:rPr lang="fr-FR" sz="1600" b="1" i="0" spc="140" dirty="0" smtClean="0">
                <a:solidFill>
                  <a:schemeClr val="tx1">
                    <a:lumMod val="75000"/>
                    <a:lumOff val="25000"/>
                  </a:schemeClr>
                </a:solidFill>
                <a:latin typeface="+mj-lt"/>
              </a:rPr>
              <a:t>Groupe 1</a:t>
            </a:r>
            <a:endParaRPr lang="fr-FR" sz="1600" b="1"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FR" sz="4000" dirty="0"/>
              <a:t>Merci de votre </a:t>
            </a:r>
            <a:r>
              <a:rPr lang="fr-FR" sz="4000" dirty="0" smtClean="0"/>
              <a:t>attention !</a:t>
            </a:r>
            <a:endParaRPr lang="fr-FR" sz="4000" dirty="0"/>
          </a:p>
        </p:txBody>
      </p:sp>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FR" smtClean="0"/>
              <a:pPr rtl="0"/>
              <a:t>10</a:t>
            </a:fld>
            <a:endParaRPr lang="fr-FR"/>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a:blip r:embed="rId3"/>
          <a:stretch>
            <a:fillRect/>
          </a:stretch>
        </p:blipFill>
        <p:spPr>
          <a:xfrm>
            <a:off x="143691" y="0"/>
            <a:ext cx="9331236" cy="6803352"/>
          </a:xfrm>
          <a:prstGeom prst="rect">
            <a:avLst/>
          </a:prstGeom>
        </p:spPr>
      </p:pic>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FR" smtClean="0"/>
              <a:pPr rtl="0"/>
              <a:t>2</a:t>
            </a:fld>
            <a:endParaRPr lang="fr-FR"/>
          </a:p>
        </p:txBody>
      </p:sp>
      <p:sp>
        <p:nvSpPr>
          <p:cNvPr id="7" name="ZoneTexte 6"/>
          <p:cNvSpPr txBox="1"/>
          <p:nvPr/>
        </p:nvSpPr>
        <p:spPr>
          <a:xfrm>
            <a:off x="143691" y="274319"/>
            <a:ext cx="5068388" cy="646331"/>
          </a:xfrm>
          <a:prstGeom prst="rect">
            <a:avLst/>
          </a:prstGeom>
          <a:noFill/>
        </p:spPr>
        <p:txBody>
          <a:bodyPr wrap="square" rtlCol="0">
            <a:spAutoFit/>
          </a:bodyPr>
          <a:lstStyle/>
          <a:p>
            <a:pPr algn="ctr"/>
            <a:r>
              <a:rPr lang="fr-FR" sz="3600" b="1" dirty="0" smtClean="0">
                <a:solidFill>
                  <a:schemeClr val="bg2">
                    <a:lumMod val="10000"/>
                  </a:schemeClr>
                </a:solidFill>
              </a:rPr>
              <a:t>Les Membres du Groupe</a:t>
            </a:r>
            <a:endParaRPr lang="fr-FR" sz="4000" b="1" dirty="0">
              <a:solidFill>
                <a:schemeClr val="bg2">
                  <a:lumMod val="10000"/>
                </a:schemeClr>
              </a:solidFill>
            </a:endParaRPr>
          </a:p>
        </p:txBody>
      </p:sp>
      <p:sp>
        <p:nvSpPr>
          <p:cNvPr id="17" name="ZoneTexte 16"/>
          <p:cNvSpPr txBox="1"/>
          <p:nvPr/>
        </p:nvSpPr>
        <p:spPr>
          <a:xfrm>
            <a:off x="9505406" y="1614965"/>
            <a:ext cx="2155371" cy="369332"/>
          </a:xfrm>
          <a:prstGeom prst="rect">
            <a:avLst/>
          </a:prstGeom>
          <a:noFill/>
        </p:spPr>
        <p:txBody>
          <a:bodyPr wrap="square" rtlCol="0">
            <a:spAutoFit/>
          </a:bodyPr>
          <a:lstStyle/>
          <a:p>
            <a:r>
              <a:rPr lang="fr-FR" b="1" dirty="0" smtClean="0"/>
              <a:t>Abdoul Aziz Maiga</a:t>
            </a:r>
            <a:endParaRPr lang="fr-FR" b="1" dirty="0"/>
          </a:p>
        </p:txBody>
      </p:sp>
      <p:sp>
        <p:nvSpPr>
          <p:cNvPr id="19" name="ZoneTexte 18"/>
          <p:cNvSpPr txBox="1"/>
          <p:nvPr/>
        </p:nvSpPr>
        <p:spPr>
          <a:xfrm>
            <a:off x="9474925" y="1090015"/>
            <a:ext cx="2155371" cy="369332"/>
          </a:xfrm>
          <a:prstGeom prst="rect">
            <a:avLst/>
          </a:prstGeom>
          <a:noFill/>
        </p:spPr>
        <p:txBody>
          <a:bodyPr wrap="square" rtlCol="0">
            <a:spAutoFit/>
          </a:bodyPr>
          <a:lstStyle/>
          <a:p>
            <a:r>
              <a:rPr lang="fr-FR" b="1" dirty="0" smtClean="0"/>
              <a:t>Mohamed Bah</a:t>
            </a:r>
            <a:endParaRPr lang="fr-FR" b="1" dirty="0"/>
          </a:p>
        </p:txBody>
      </p:sp>
      <p:sp>
        <p:nvSpPr>
          <p:cNvPr id="20" name="ZoneTexte 19"/>
          <p:cNvSpPr txBox="1"/>
          <p:nvPr/>
        </p:nvSpPr>
        <p:spPr>
          <a:xfrm>
            <a:off x="9535883" y="2602495"/>
            <a:ext cx="2155371" cy="369332"/>
          </a:xfrm>
          <a:prstGeom prst="rect">
            <a:avLst/>
          </a:prstGeom>
          <a:noFill/>
        </p:spPr>
        <p:txBody>
          <a:bodyPr wrap="square" rtlCol="0">
            <a:spAutoFit/>
          </a:bodyPr>
          <a:lstStyle/>
          <a:p>
            <a:r>
              <a:rPr lang="fr-FR" b="1" dirty="0" smtClean="0"/>
              <a:t>Ibrahim Diawara</a:t>
            </a:r>
            <a:endParaRPr lang="fr-FR" b="1" dirty="0"/>
          </a:p>
        </p:txBody>
      </p:sp>
      <p:sp>
        <p:nvSpPr>
          <p:cNvPr id="21" name="ZoneTexte 20"/>
          <p:cNvSpPr txBox="1"/>
          <p:nvPr/>
        </p:nvSpPr>
        <p:spPr>
          <a:xfrm>
            <a:off x="9535883" y="2149008"/>
            <a:ext cx="2717074" cy="369332"/>
          </a:xfrm>
          <a:prstGeom prst="rect">
            <a:avLst/>
          </a:prstGeom>
          <a:noFill/>
        </p:spPr>
        <p:txBody>
          <a:bodyPr wrap="square" rtlCol="0">
            <a:spAutoFit/>
          </a:bodyPr>
          <a:lstStyle/>
          <a:p>
            <a:r>
              <a:rPr lang="fr-FR" b="1" dirty="0" smtClean="0"/>
              <a:t>Fatimata  Diagouraga</a:t>
            </a:r>
            <a:endParaRPr lang="fr-FR" b="1" dirty="0"/>
          </a:p>
        </p:txBody>
      </p:sp>
      <p:sp>
        <p:nvSpPr>
          <p:cNvPr id="22" name="ZoneTexte 21"/>
          <p:cNvSpPr txBox="1"/>
          <p:nvPr/>
        </p:nvSpPr>
        <p:spPr>
          <a:xfrm>
            <a:off x="9474926" y="3070847"/>
            <a:ext cx="2155371" cy="369332"/>
          </a:xfrm>
          <a:prstGeom prst="rect">
            <a:avLst/>
          </a:prstGeom>
          <a:noFill/>
        </p:spPr>
        <p:txBody>
          <a:bodyPr wrap="square" rtlCol="0">
            <a:spAutoFit/>
          </a:bodyPr>
          <a:lstStyle/>
          <a:p>
            <a:r>
              <a:rPr lang="fr-FR" b="1" dirty="0" smtClean="0"/>
              <a:t>Fatoumata N’Djim</a:t>
            </a:r>
            <a:endParaRPr lang="fr-FR" b="1" dirty="0"/>
          </a:p>
        </p:txBody>
      </p:sp>
      <p:sp>
        <p:nvSpPr>
          <p:cNvPr id="23" name="ZoneTexte 22"/>
          <p:cNvSpPr txBox="1"/>
          <p:nvPr/>
        </p:nvSpPr>
        <p:spPr>
          <a:xfrm>
            <a:off x="9474924" y="3580536"/>
            <a:ext cx="2155371" cy="369332"/>
          </a:xfrm>
          <a:prstGeom prst="rect">
            <a:avLst/>
          </a:prstGeom>
          <a:noFill/>
        </p:spPr>
        <p:txBody>
          <a:bodyPr wrap="square" rtlCol="0">
            <a:spAutoFit/>
          </a:bodyPr>
          <a:lstStyle/>
          <a:p>
            <a:r>
              <a:rPr lang="fr-FR" b="1" dirty="0" smtClean="0"/>
              <a:t>Ibrahim Konaté</a:t>
            </a:r>
            <a:endParaRPr lang="fr-FR" b="1" dirty="0"/>
          </a:p>
        </p:txBody>
      </p:sp>
      <p:sp>
        <p:nvSpPr>
          <p:cNvPr id="24" name="ZoneTexte 23"/>
          <p:cNvSpPr txBox="1"/>
          <p:nvPr/>
        </p:nvSpPr>
        <p:spPr>
          <a:xfrm>
            <a:off x="9505406" y="4795392"/>
            <a:ext cx="2155371" cy="369332"/>
          </a:xfrm>
          <a:prstGeom prst="rect">
            <a:avLst/>
          </a:prstGeom>
          <a:noFill/>
        </p:spPr>
        <p:txBody>
          <a:bodyPr wrap="square" rtlCol="0">
            <a:spAutoFit/>
          </a:bodyPr>
          <a:lstStyle/>
          <a:p>
            <a:r>
              <a:rPr lang="fr-FR" b="1" dirty="0" smtClean="0"/>
              <a:t>Hady Fofana</a:t>
            </a:r>
            <a:endParaRPr lang="fr-FR" b="1" dirty="0"/>
          </a:p>
        </p:txBody>
      </p:sp>
      <p:sp>
        <p:nvSpPr>
          <p:cNvPr id="25" name="ZoneTexte 24"/>
          <p:cNvSpPr txBox="1"/>
          <p:nvPr/>
        </p:nvSpPr>
        <p:spPr>
          <a:xfrm>
            <a:off x="9505406" y="4187964"/>
            <a:ext cx="2155371" cy="369332"/>
          </a:xfrm>
          <a:prstGeom prst="rect">
            <a:avLst/>
          </a:prstGeom>
          <a:noFill/>
        </p:spPr>
        <p:txBody>
          <a:bodyPr wrap="square" rtlCol="0">
            <a:spAutoFit/>
          </a:bodyPr>
          <a:lstStyle/>
          <a:p>
            <a:r>
              <a:rPr lang="fr-FR" b="1" dirty="0" smtClean="0"/>
              <a:t>Fadiala Sidibé</a:t>
            </a:r>
            <a:endParaRPr lang="fr-FR" b="1" dirty="0"/>
          </a:p>
        </p:txBody>
      </p:sp>
    </p:spTree>
    <p:extLst>
      <p:ext uri="{BB962C8B-B14F-4D97-AF65-F5344CB8AC3E}">
        <p14:creationId xmlns:p14="http://schemas.microsoft.com/office/powerpoint/2010/main" val="40916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QyA-8gXil1aMxmHZojFtH752zdd1cKdAv-9tw43fmeYcu3iVSpiZvL4G6Lwf1iPxzq96FfL3owN5BpGEjDjoItMj1UVQ3d6CDg1A4qiGrQIctPlAyuHpkADgf8cd0PXGUBGwuOjQ=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141" y="1389409"/>
            <a:ext cx="5394960" cy="477626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301371" y="470262"/>
            <a:ext cx="3927729" cy="325403"/>
          </a:xfrm>
        </p:spPr>
        <p:txBody>
          <a:bodyPr rtlCol="0"/>
          <a:lstStyle/>
          <a:p>
            <a:pPr marL="457200" indent="-457200">
              <a:buFont typeface="+mj-lt"/>
              <a:buAutoNum type="arabicPeriod"/>
            </a:pPr>
            <a:r>
              <a:rPr lang="fr-FR" sz="2800" b="1" dirty="0"/>
              <a:t>Qu’est ce qu’un </a:t>
            </a:r>
            <a:r>
              <a:rPr lang="fr-FR" sz="2800" b="1" dirty="0" smtClean="0"/>
              <a:t>Objet</a:t>
            </a:r>
            <a:r>
              <a:rPr lang="fr-FR" b="1" dirty="0" smtClean="0"/>
              <a:t>?</a:t>
            </a:r>
            <a:endParaRPr lang="fr-FR" b="1"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3</a:t>
            </a:fld>
            <a:endParaRPr lang="fr-FR"/>
          </a:p>
        </p:txBody>
      </p:sp>
      <p:sp>
        <p:nvSpPr>
          <p:cNvPr id="10" name="Rectangle 9"/>
          <p:cNvSpPr/>
          <p:nvPr/>
        </p:nvSpPr>
        <p:spPr>
          <a:xfrm>
            <a:off x="301371" y="1389409"/>
            <a:ext cx="3473794" cy="1569660"/>
          </a:xfrm>
          <a:prstGeom prst="rect">
            <a:avLst/>
          </a:prstGeom>
        </p:spPr>
        <p:txBody>
          <a:bodyPr wrap="square">
            <a:spAutoFit/>
          </a:bodyPr>
          <a:lstStyle/>
          <a:p>
            <a:r>
              <a:rPr lang="fr-FR" sz="2000" b="1" dirty="0"/>
              <a:t>Un objet peut être défini comme un champ de données, avec ses attributs et son comportement unique.</a:t>
            </a:r>
            <a:r>
              <a:rPr lang="fr-FR" sz="1600" dirty="0"/>
              <a:t/>
            </a:r>
            <a:br>
              <a:rPr lang="fr-FR" sz="1600" dirty="0"/>
            </a:br>
            <a:endParaRPr lang="fr-FR" sz="1600" dirty="0"/>
          </a:p>
        </p:txBody>
      </p:sp>
      <p:sp>
        <p:nvSpPr>
          <p:cNvPr id="11" name="Rectangle 10"/>
          <p:cNvSpPr/>
          <p:nvPr/>
        </p:nvSpPr>
        <p:spPr>
          <a:xfrm>
            <a:off x="7612381" y="426333"/>
            <a:ext cx="4147620" cy="523220"/>
          </a:xfrm>
          <a:prstGeom prst="rect">
            <a:avLst/>
          </a:prstGeom>
        </p:spPr>
        <p:txBody>
          <a:bodyPr wrap="square">
            <a:spAutoFit/>
          </a:bodyPr>
          <a:lstStyle/>
          <a:p>
            <a:r>
              <a:rPr lang="fr-FR" sz="2800" b="1" dirty="0" smtClean="0"/>
              <a:t>2.    c’est quoi une classe?</a:t>
            </a:r>
            <a:endParaRPr lang="fr-FR" sz="2800" b="1" dirty="0"/>
          </a:p>
        </p:txBody>
      </p:sp>
      <p:sp>
        <p:nvSpPr>
          <p:cNvPr id="12" name="Rectangle 11"/>
          <p:cNvSpPr/>
          <p:nvPr/>
        </p:nvSpPr>
        <p:spPr>
          <a:xfrm>
            <a:off x="8185131" y="1389409"/>
            <a:ext cx="3574869" cy="1631216"/>
          </a:xfrm>
          <a:prstGeom prst="rect">
            <a:avLst/>
          </a:prstGeom>
        </p:spPr>
        <p:txBody>
          <a:bodyPr wrap="square">
            <a:spAutoFit/>
          </a:bodyPr>
          <a:lstStyle/>
          <a:p>
            <a:r>
              <a:rPr lang="fr-FR" sz="2000" b="1" dirty="0">
                <a:latin typeface="Arial" panose="020B0604020202020204" pitchFamily="34" charset="0"/>
              </a:rPr>
              <a:t>La classe : une classe est un ensemble de code contenant des variables et des fonctions permettant de créer des objets</a:t>
            </a:r>
            <a:r>
              <a:rPr lang="fr-FR" b="1" dirty="0">
                <a:latin typeface="Arial" panose="020B0604020202020204" pitchFamily="34" charset="0"/>
              </a:rPr>
              <a:t>.</a:t>
            </a:r>
            <a:endParaRPr lang="fr-FR" b="1"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pic>
        <p:nvPicPr>
          <p:cNvPr id="2050" name="Picture 2" descr="https://lh3.googleusercontent.com/7y1q_XL2maX12gay1dBvUrnLIMW4chx3JZDCNClnOD9OH1vV0nhxsJ5jxJjOj5PMxa4HgnKIjuMuyQRFAuCZtY4DsFdsAf2LGtgqVbNfNDGg4aNIF-lui4bnEfo3UPTMO35mWBnv=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157" y="1524196"/>
            <a:ext cx="6424429" cy="4494458"/>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sp>
        <p:nvSpPr>
          <p:cNvPr id="7" name="ZoneTexte 6"/>
          <p:cNvSpPr txBox="1"/>
          <p:nvPr/>
        </p:nvSpPr>
        <p:spPr>
          <a:xfrm>
            <a:off x="613953" y="822959"/>
            <a:ext cx="7752807" cy="523220"/>
          </a:xfrm>
          <a:prstGeom prst="rect">
            <a:avLst/>
          </a:prstGeom>
          <a:noFill/>
        </p:spPr>
        <p:txBody>
          <a:bodyPr wrap="square" rtlCol="0">
            <a:spAutoFit/>
          </a:bodyPr>
          <a:lstStyle/>
          <a:p>
            <a:pPr fontAlgn="base"/>
            <a:r>
              <a:rPr lang="fr-FR" sz="2800" b="1" dirty="0" smtClean="0"/>
              <a:t>3.   C’est </a:t>
            </a:r>
            <a:r>
              <a:rPr lang="fr-FR" sz="2800" b="1" dirty="0"/>
              <a:t>quoi la Programmation Orientée Objet ?</a:t>
            </a:r>
          </a:p>
        </p:txBody>
      </p:sp>
      <p:sp>
        <p:nvSpPr>
          <p:cNvPr id="10" name="ZoneTexte 9"/>
          <p:cNvSpPr txBox="1"/>
          <p:nvPr/>
        </p:nvSpPr>
        <p:spPr>
          <a:xfrm>
            <a:off x="2192157" y="634969"/>
            <a:ext cx="1027839" cy="1569660"/>
          </a:xfrm>
          <a:prstGeom prst="rect">
            <a:avLst/>
          </a:prstGeom>
          <a:noFill/>
        </p:spPr>
        <p:txBody>
          <a:bodyPr wrap="square" rtlCol="0">
            <a:spAutoFit/>
          </a:bodyPr>
          <a:lstStyle/>
          <a:p>
            <a:r>
              <a:rPr lang="fr-FR" sz="9600" dirty="0">
                <a:solidFill>
                  <a:schemeClr val="bg1"/>
                </a:solidFill>
              </a:rPr>
              <a:t>.</a:t>
            </a:r>
          </a:p>
        </p:txBody>
      </p:sp>
    </p:spTree>
    <p:extLst>
      <p:ext uri="{BB962C8B-B14F-4D97-AF65-F5344CB8AC3E}">
        <p14:creationId xmlns:p14="http://schemas.microsoft.com/office/powerpoint/2010/main" val="722098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FR" smtClean="0"/>
              <a:pPr rtl="0"/>
              <a:t>5</a:t>
            </a:fld>
            <a:endParaRPr lang="fr-FR"/>
          </a:p>
        </p:txBody>
      </p:sp>
      <p:sp>
        <p:nvSpPr>
          <p:cNvPr id="7" name="ZoneTexte 6"/>
          <p:cNvSpPr txBox="1"/>
          <p:nvPr/>
        </p:nvSpPr>
        <p:spPr>
          <a:xfrm>
            <a:off x="120831" y="182879"/>
            <a:ext cx="5068388" cy="1569660"/>
          </a:xfrm>
          <a:prstGeom prst="rect">
            <a:avLst/>
          </a:prstGeom>
          <a:noFill/>
        </p:spPr>
        <p:txBody>
          <a:bodyPr wrap="square" rtlCol="0">
            <a:spAutoFit/>
          </a:bodyPr>
          <a:lstStyle/>
          <a:p>
            <a:pPr algn="ctr"/>
            <a:r>
              <a:rPr lang="fr-FR" sz="2800" b="1" dirty="0" smtClean="0">
                <a:solidFill>
                  <a:schemeClr val="bg2">
                    <a:lumMod val="10000"/>
                  </a:schemeClr>
                </a:solidFill>
              </a:rPr>
              <a:t>4.  </a:t>
            </a:r>
            <a:r>
              <a:rPr lang="fr-FR" sz="3200" b="1" dirty="0" smtClean="0">
                <a:solidFill>
                  <a:schemeClr val="bg2">
                    <a:lumMod val="10000"/>
                  </a:schemeClr>
                </a:solidFill>
              </a:rPr>
              <a:t>Pourquoi </a:t>
            </a:r>
            <a:r>
              <a:rPr lang="fr-FR" sz="3200" b="1" dirty="0">
                <a:solidFill>
                  <a:schemeClr val="bg2">
                    <a:lumMod val="10000"/>
                  </a:schemeClr>
                </a:solidFill>
              </a:rPr>
              <a:t>utilise t-on la Programmation Orientée Objet </a:t>
            </a:r>
            <a:r>
              <a:rPr lang="fr-FR" sz="2400" b="1" dirty="0">
                <a:solidFill>
                  <a:schemeClr val="bg2">
                    <a:lumMod val="10000"/>
                  </a:schemeClr>
                </a:solidFill>
              </a:rPr>
              <a:t>?</a:t>
            </a:r>
          </a:p>
        </p:txBody>
      </p:sp>
      <p:sp>
        <p:nvSpPr>
          <p:cNvPr id="12" name="Rectangle 11"/>
          <p:cNvSpPr/>
          <p:nvPr/>
        </p:nvSpPr>
        <p:spPr>
          <a:xfrm>
            <a:off x="0" y="1284214"/>
            <a:ext cx="3848101" cy="508713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r>
              <a:rPr lang="fr-FR" sz="2000" b="1" dirty="0">
                <a:solidFill>
                  <a:schemeClr val="bg2">
                    <a:lumMod val="10000"/>
                  </a:schemeClr>
                </a:solidFill>
              </a:rPr>
              <a:t>La programmation orientée objet (POO) est devenue indispensable, parce qu'elle permet une meilleure organisation de vos projets, facilite la</a:t>
            </a:r>
            <a:r>
              <a:rPr lang="fr-FR" sz="3200" b="1" dirty="0">
                <a:solidFill>
                  <a:schemeClr val="bg2">
                    <a:lumMod val="10000"/>
                  </a:schemeClr>
                </a:solidFill>
              </a:rPr>
              <a:t> </a:t>
            </a:r>
            <a:r>
              <a:rPr lang="fr-FR" sz="2000" b="1" dirty="0">
                <a:solidFill>
                  <a:schemeClr val="bg2">
                    <a:lumMod val="10000"/>
                  </a:schemeClr>
                </a:solidFill>
              </a:rPr>
              <a:t>maintenance de votre code, et offre une grande souplesse pour faire évoluer votre logiciel sans avoir à tout réécrire !</a:t>
            </a:r>
            <a:endParaRPr lang="fr-FR" sz="3200" b="1" dirty="0">
              <a:solidFill>
                <a:schemeClr val="bg2">
                  <a:lumMod val="10000"/>
                </a:schemeClr>
              </a:solidFill>
            </a:endParaRPr>
          </a:p>
        </p:txBody>
      </p:sp>
      <p:pic>
        <p:nvPicPr>
          <p:cNvPr id="2" name="Image 1"/>
          <p:cNvPicPr>
            <a:picLocks noChangeAspect="1"/>
          </p:cNvPicPr>
          <p:nvPr/>
        </p:nvPicPr>
        <p:blipFill>
          <a:blip r:embed="rId4"/>
          <a:stretch>
            <a:fillRect/>
          </a:stretch>
        </p:blipFill>
        <p:spPr>
          <a:xfrm>
            <a:off x="3848101" y="1284214"/>
            <a:ext cx="5932487" cy="5087137"/>
          </a:xfrm>
          <a:prstGeom prst="rect">
            <a:avLst/>
          </a:prstGeom>
        </p:spPr>
      </p:pic>
      <p:cxnSp>
        <p:nvCxnSpPr>
          <p:cNvPr id="4" name="Connecteur droit 3"/>
          <p:cNvCxnSpPr/>
          <p:nvPr/>
        </p:nvCxnSpPr>
        <p:spPr>
          <a:xfrm>
            <a:off x="3848101" y="6371351"/>
            <a:ext cx="593248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9769158" y="1284213"/>
            <a:ext cx="0" cy="508713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15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a:xfrm>
            <a:off x="426000" y="385822"/>
            <a:ext cx="11340000" cy="432000"/>
          </a:xfrm>
        </p:spPr>
        <p:txBody>
          <a:bodyPr rtlCol="0"/>
          <a:lstStyle/>
          <a:p>
            <a:r>
              <a:rPr lang="fr-FR" sz="2800" dirty="0" smtClean="0"/>
              <a:t>5</a:t>
            </a:r>
            <a:r>
              <a:rPr lang="fr-FR" sz="2800" b="0" dirty="0" smtClean="0"/>
              <a:t>.  </a:t>
            </a:r>
            <a:r>
              <a:rPr lang="fr-FR" sz="2800" dirty="0" smtClean="0"/>
              <a:t>Donnez </a:t>
            </a:r>
            <a:r>
              <a:rPr lang="fr-FR" sz="2800" dirty="0"/>
              <a:t>les concepts de base dans la POO? En quoi consistent- ils ?</a:t>
            </a:r>
            <a:endParaRPr lang="fr-FR" sz="2800" dirty="0"/>
          </a:p>
        </p:txBody>
      </p:sp>
      <p:cxnSp>
        <p:nvCxnSpPr>
          <p:cNvPr id="11" name="Connecteur droit 10" descr="Séparateur de diapositive">
            <a:extLst>
              <a:ext uri="{FF2B5EF4-FFF2-40B4-BE49-F238E27FC236}">
                <a16:creationId xmlns:a16="http://schemas.microsoft.com/office/drawing/2014/main" id="{5A563457-1EC8-4978-BCCB-AFD88C9ED04C}"/>
              </a:ext>
              <a:ext uri="{C183D7F6-B498-43B3-948B-1728B52AA6E4}">
                <adec:decorative xmlns=""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FR" smtClean="0"/>
              <a:pPr rtl="0"/>
              <a:t>6</a:t>
            </a:fld>
            <a:endParaRPr lang="fr-FR"/>
          </a:p>
        </p:txBody>
      </p:sp>
      <p:graphicFrame>
        <p:nvGraphicFramePr>
          <p:cNvPr id="16" name="Diagramme 15"/>
          <p:cNvGraphicFramePr/>
          <p:nvPr>
            <p:extLst>
              <p:ext uri="{D42A27DB-BD31-4B8C-83A1-F6EECF244321}">
                <p14:modId xmlns:p14="http://schemas.microsoft.com/office/powerpoint/2010/main" val="741438164"/>
              </p:ext>
            </p:extLst>
          </p:nvPr>
        </p:nvGraphicFramePr>
        <p:xfrm>
          <a:off x="2032000" y="1201783"/>
          <a:ext cx="7765143" cy="4936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Ellipse 16"/>
          <p:cNvSpPr/>
          <p:nvPr/>
        </p:nvSpPr>
        <p:spPr>
          <a:xfrm>
            <a:off x="4898571" y="2899954"/>
            <a:ext cx="2059577" cy="1835222"/>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solidFill>
                  <a:schemeClr val="accent5"/>
                </a:solidFill>
              </a:rPr>
              <a:t>Concepts de POO</a:t>
            </a:r>
            <a:endParaRPr lang="fr-FR" b="1" dirty="0">
              <a:solidFill>
                <a:schemeClr val="accent5"/>
              </a:solidFill>
            </a:endParaRPr>
          </a:p>
        </p:txBody>
      </p:sp>
      <p:cxnSp>
        <p:nvCxnSpPr>
          <p:cNvPr id="25" name="Connecteur droit avec flèche 24"/>
          <p:cNvCxnSpPr/>
          <p:nvPr/>
        </p:nvCxnSpPr>
        <p:spPr>
          <a:xfrm flipH="1" flipV="1">
            <a:off x="8019316" y="5422144"/>
            <a:ext cx="1004708" cy="478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042400" y="5184226"/>
            <a:ext cx="2365345" cy="954107"/>
          </a:xfrm>
          <a:prstGeom prst="rect">
            <a:avLst/>
          </a:prstGeom>
        </p:spPr>
        <p:txBody>
          <a:bodyPr wrap="square">
            <a:spAutoFit/>
          </a:bodyPr>
          <a:lstStyle/>
          <a:p>
            <a:r>
              <a:rPr lang="fr-FR" sz="1400" b="1" dirty="0">
                <a:solidFill>
                  <a:srgbClr val="000000"/>
                </a:solidFill>
                <a:latin typeface="Arial" panose="020B0604020202020204" pitchFamily="34" charset="0"/>
              </a:rPr>
              <a:t>L’encapsulation est le fait qu’un objet renferme ses propres attributs et ses méthodes.</a:t>
            </a:r>
            <a:endParaRPr lang="fr-FR" sz="1400" b="1" dirty="0"/>
          </a:p>
        </p:txBody>
      </p:sp>
      <p:cxnSp>
        <p:nvCxnSpPr>
          <p:cNvPr id="32" name="Connecteur droit avec flèche 31"/>
          <p:cNvCxnSpPr/>
          <p:nvPr/>
        </p:nvCxnSpPr>
        <p:spPr>
          <a:xfrm flipH="1">
            <a:off x="8781364" y="2715924"/>
            <a:ext cx="712245" cy="5586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32256" y="2363035"/>
            <a:ext cx="2280356" cy="1661993"/>
          </a:xfrm>
          <a:prstGeom prst="rect">
            <a:avLst/>
          </a:prstGeom>
        </p:spPr>
        <p:txBody>
          <a:bodyPr wrap="square">
            <a:spAutoFit/>
          </a:bodyPr>
          <a:lstStyle/>
          <a:p>
            <a:pPr fontAlgn="base"/>
            <a:r>
              <a:rPr lang="fr-FR" sz="1400" b="1" dirty="0">
                <a:solidFill>
                  <a:srgbClr val="000000"/>
                </a:solidFill>
                <a:latin typeface="Arial" panose="020B0604020202020204" pitchFamily="34" charset="0"/>
              </a:rPr>
              <a:t>On définit l’objet comme l’instance d’une classe.</a:t>
            </a:r>
          </a:p>
          <a:p>
            <a:r>
              <a:rPr lang="fr-FR" sz="1400" b="1" dirty="0">
                <a:solidFill>
                  <a:srgbClr val="000000"/>
                </a:solidFill>
                <a:latin typeface="Arial" panose="020B0604020202020204" pitchFamily="34" charset="0"/>
              </a:rPr>
              <a:t>Un objet est caractérisé </a:t>
            </a:r>
            <a:r>
              <a:rPr lang="fr-FR" sz="1400" b="1" dirty="0" smtClean="0">
                <a:solidFill>
                  <a:srgbClr val="000000"/>
                </a:solidFill>
                <a:latin typeface="Arial" panose="020B0604020202020204" pitchFamily="34" charset="0"/>
              </a:rPr>
              <a:t>par: </a:t>
            </a:r>
            <a:r>
              <a:rPr lang="fr-FR" sz="1400" i="1" dirty="0" smtClean="0"/>
              <a:t>Son identité,</a:t>
            </a:r>
          </a:p>
          <a:p>
            <a:r>
              <a:rPr lang="fr-FR" sz="1400" i="1" dirty="0" smtClean="0"/>
              <a:t>Son comportement et son état</a:t>
            </a:r>
            <a:r>
              <a:rPr lang="fr-FR" sz="1100" i="1" dirty="0"/>
              <a:t/>
            </a:r>
            <a:br>
              <a:rPr lang="fr-FR" sz="1100" i="1" dirty="0"/>
            </a:br>
            <a:endParaRPr lang="fr-FR" i="1" dirty="0"/>
          </a:p>
        </p:txBody>
      </p:sp>
      <p:cxnSp>
        <p:nvCxnSpPr>
          <p:cNvPr id="35" name="Connecteur droit avec flèche 34"/>
          <p:cNvCxnSpPr/>
          <p:nvPr/>
        </p:nvCxnSpPr>
        <p:spPr>
          <a:xfrm flipH="1">
            <a:off x="6861389" y="1201783"/>
            <a:ext cx="1157927" cy="15613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279358" y="967613"/>
            <a:ext cx="1777827" cy="738664"/>
          </a:xfrm>
          <a:prstGeom prst="rect">
            <a:avLst/>
          </a:prstGeom>
        </p:spPr>
        <p:txBody>
          <a:bodyPr wrap="square">
            <a:spAutoFit/>
          </a:bodyPr>
          <a:lstStyle/>
          <a:p>
            <a:r>
              <a:rPr lang="fr-FR" sz="1400" b="1" dirty="0">
                <a:solidFill>
                  <a:srgbClr val="000000"/>
                </a:solidFill>
                <a:latin typeface="Arial" panose="020B0604020202020204" pitchFamily="34" charset="0"/>
              </a:rPr>
              <a:t>Classe = attributs + méthodes + instanciations</a:t>
            </a:r>
            <a:endParaRPr lang="fr-FR" sz="1400" b="1" dirty="0"/>
          </a:p>
        </p:txBody>
      </p:sp>
      <p:cxnSp>
        <p:nvCxnSpPr>
          <p:cNvPr id="39" name="Connecteur droit avec flèche 38"/>
          <p:cNvCxnSpPr/>
          <p:nvPr/>
        </p:nvCxnSpPr>
        <p:spPr>
          <a:xfrm>
            <a:off x="2852867" y="5073660"/>
            <a:ext cx="831221" cy="536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21398" y="1661999"/>
            <a:ext cx="1903065" cy="1384995"/>
          </a:xfrm>
          <a:prstGeom prst="rect">
            <a:avLst/>
          </a:prstGeom>
        </p:spPr>
        <p:txBody>
          <a:bodyPr wrap="square">
            <a:spAutoFit/>
          </a:bodyPr>
          <a:lstStyle/>
          <a:p>
            <a:pPr algn="ctr"/>
            <a:r>
              <a:rPr lang="fr-FR" sz="1400" b="1" dirty="0">
                <a:solidFill>
                  <a:srgbClr val="000000"/>
                </a:solidFill>
                <a:latin typeface="Arial" panose="020B0604020202020204" pitchFamily="34" charset="0"/>
              </a:rPr>
              <a:t>Le terme polymorphisme issu du grec signifie la faculté de prendre plusieurs formes</a:t>
            </a:r>
            <a:r>
              <a:rPr lang="fr-FR" sz="1400" dirty="0">
                <a:solidFill>
                  <a:srgbClr val="000000"/>
                </a:solidFill>
                <a:latin typeface="Arial" panose="020B0604020202020204" pitchFamily="34" charset="0"/>
              </a:rPr>
              <a:t>.</a:t>
            </a:r>
            <a:endParaRPr lang="fr-FR" sz="1400" dirty="0"/>
          </a:p>
        </p:txBody>
      </p:sp>
      <p:cxnSp>
        <p:nvCxnSpPr>
          <p:cNvPr id="44" name="Connecteur droit avec flèche 43"/>
          <p:cNvCxnSpPr/>
          <p:nvPr/>
        </p:nvCxnSpPr>
        <p:spPr>
          <a:xfrm>
            <a:off x="2244134" y="2393581"/>
            <a:ext cx="831221" cy="536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0456" y="3718969"/>
            <a:ext cx="3048000" cy="2369880"/>
          </a:xfrm>
          <a:prstGeom prst="rect">
            <a:avLst/>
          </a:prstGeom>
        </p:spPr>
        <p:txBody>
          <a:bodyPr wrap="square">
            <a:spAutoFit/>
          </a:bodyPr>
          <a:lstStyle/>
          <a:p>
            <a:r>
              <a:rPr lang="fr-FR" sz="1400" b="1" dirty="0">
                <a:solidFill>
                  <a:srgbClr val="000000"/>
                </a:solidFill>
                <a:latin typeface="Arial" panose="020B0604020202020204" pitchFamily="34" charset="0"/>
              </a:rPr>
              <a:t>La notion d’héritage est une relation entre différentes classes permettant de définir une nouvelle classe en se basant sur les classes existantes. On parle d’héritage simple lorsqu'une classe fille ne possède qu’une classe mère.</a:t>
            </a:r>
            <a:endParaRPr lang="fr-FR" sz="1400" b="1" dirty="0"/>
          </a:p>
          <a:p>
            <a:r>
              <a:rPr lang="fr-FR" dirty="0"/>
              <a:t/>
            </a:r>
            <a:br>
              <a:rPr lang="fr-FR" dirty="0"/>
            </a:br>
            <a:endParaRPr lang="fr-FR" dirty="0"/>
          </a:p>
        </p:txBody>
      </p:sp>
    </p:spTree>
    <p:extLst>
      <p:ext uri="{BB962C8B-B14F-4D97-AF65-F5344CB8AC3E}">
        <p14:creationId xmlns:p14="http://schemas.microsoft.com/office/powerpoint/2010/main" val="31888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80">
                                          <p:stCondLst>
                                            <p:cond delay="0"/>
                                          </p:stCondLst>
                                        </p:cTn>
                                        <p:tgtEl>
                                          <p:spTgt spid="30"/>
                                        </p:tgtEl>
                                      </p:cBhvr>
                                    </p:animEffect>
                                    <p:anim calcmode="lin" valueType="num">
                                      <p:cBhvr>
                                        <p:cTn id="3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41" dur="26">
                                          <p:stCondLst>
                                            <p:cond delay="650"/>
                                          </p:stCondLst>
                                        </p:cTn>
                                        <p:tgtEl>
                                          <p:spTgt spid="30"/>
                                        </p:tgtEl>
                                      </p:cBhvr>
                                      <p:to x="100000" y="60000"/>
                                    </p:animScale>
                                    <p:animScale>
                                      <p:cBhvr>
                                        <p:cTn id="42" dur="166" decel="50000">
                                          <p:stCondLst>
                                            <p:cond delay="676"/>
                                          </p:stCondLst>
                                        </p:cTn>
                                        <p:tgtEl>
                                          <p:spTgt spid="30"/>
                                        </p:tgtEl>
                                      </p:cBhvr>
                                      <p:to x="100000" y="100000"/>
                                    </p:animScale>
                                    <p:animScale>
                                      <p:cBhvr>
                                        <p:cTn id="43" dur="26">
                                          <p:stCondLst>
                                            <p:cond delay="1312"/>
                                          </p:stCondLst>
                                        </p:cTn>
                                        <p:tgtEl>
                                          <p:spTgt spid="30"/>
                                        </p:tgtEl>
                                      </p:cBhvr>
                                      <p:to x="100000" y="80000"/>
                                    </p:animScale>
                                    <p:animScale>
                                      <p:cBhvr>
                                        <p:cTn id="44" dur="166" decel="50000">
                                          <p:stCondLst>
                                            <p:cond delay="1338"/>
                                          </p:stCondLst>
                                        </p:cTn>
                                        <p:tgtEl>
                                          <p:spTgt spid="30"/>
                                        </p:tgtEl>
                                      </p:cBhvr>
                                      <p:to x="100000" y="100000"/>
                                    </p:animScale>
                                    <p:animScale>
                                      <p:cBhvr>
                                        <p:cTn id="45" dur="26">
                                          <p:stCondLst>
                                            <p:cond delay="1642"/>
                                          </p:stCondLst>
                                        </p:cTn>
                                        <p:tgtEl>
                                          <p:spTgt spid="30"/>
                                        </p:tgtEl>
                                      </p:cBhvr>
                                      <p:to x="100000" y="90000"/>
                                    </p:animScale>
                                    <p:animScale>
                                      <p:cBhvr>
                                        <p:cTn id="46" dur="166" decel="50000">
                                          <p:stCondLst>
                                            <p:cond delay="1668"/>
                                          </p:stCondLst>
                                        </p:cTn>
                                        <p:tgtEl>
                                          <p:spTgt spid="30"/>
                                        </p:tgtEl>
                                      </p:cBhvr>
                                      <p:to x="100000" y="100000"/>
                                    </p:animScale>
                                    <p:animScale>
                                      <p:cBhvr>
                                        <p:cTn id="47" dur="26">
                                          <p:stCondLst>
                                            <p:cond delay="1808"/>
                                          </p:stCondLst>
                                        </p:cTn>
                                        <p:tgtEl>
                                          <p:spTgt spid="30"/>
                                        </p:tgtEl>
                                      </p:cBhvr>
                                      <p:to x="100000" y="95000"/>
                                    </p:animScale>
                                    <p:animScale>
                                      <p:cBhvr>
                                        <p:cTn id="48" dur="166" decel="50000">
                                          <p:stCondLst>
                                            <p:cond delay="1834"/>
                                          </p:stCondLst>
                                        </p:cTn>
                                        <p:tgtEl>
                                          <p:spTgt spid="30"/>
                                        </p:tgtEl>
                                      </p:cBhvr>
                                      <p:to x="100000" y="100000"/>
                                    </p:animScale>
                                  </p:childTnLst>
                                </p:cTn>
                              </p:par>
                              <p:par>
                                <p:cTn id="49" presetID="26"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80">
                                          <p:stCondLst>
                                            <p:cond delay="0"/>
                                          </p:stCondLst>
                                        </p:cTn>
                                        <p:tgtEl>
                                          <p:spTgt spid="25"/>
                                        </p:tgtEl>
                                      </p:cBhvr>
                                    </p:animEffect>
                                    <p:anim calcmode="lin" valueType="num">
                                      <p:cBhvr>
                                        <p:cTn id="5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57" dur="26">
                                          <p:stCondLst>
                                            <p:cond delay="650"/>
                                          </p:stCondLst>
                                        </p:cTn>
                                        <p:tgtEl>
                                          <p:spTgt spid="25"/>
                                        </p:tgtEl>
                                      </p:cBhvr>
                                      <p:to x="100000" y="60000"/>
                                    </p:animScale>
                                    <p:animScale>
                                      <p:cBhvr>
                                        <p:cTn id="58" dur="166" decel="50000">
                                          <p:stCondLst>
                                            <p:cond delay="676"/>
                                          </p:stCondLst>
                                        </p:cTn>
                                        <p:tgtEl>
                                          <p:spTgt spid="25"/>
                                        </p:tgtEl>
                                      </p:cBhvr>
                                      <p:to x="100000" y="100000"/>
                                    </p:animScale>
                                    <p:animScale>
                                      <p:cBhvr>
                                        <p:cTn id="59" dur="26">
                                          <p:stCondLst>
                                            <p:cond delay="1312"/>
                                          </p:stCondLst>
                                        </p:cTn>
                                        <p:tgtEl>
                                          <p:spTgt spid="25"/>
                                        </p:tgtEl>
                                      </p:cBhvr>
                                      <p:to x="100000" y="80000"/>
                                    </p:animScale>
                                    <p:animScale>
                                      <p:cBhvr>
                                        <p:cTn id="60" dur="166" decel="50000">
                                          <p:stCondLst>
                                            <p:cond delay="1338"/>
                                          </p:stCondLst>
                                        </p:cTn>
                                        <p:tgtEl>
                                          <p:spTgt spid="25"/>
                                        </p:tgtEl>
                                      </p:cBhvr>
                                      <p:to x="100000" y="100000"/>
                                    </p:animScale>
                                    <p:animScale>
                                      <p:cBhvr>
                                        <p:cTn id="61" dur="26">
                                          <p:stCondLst>
                                            <p:cond delay="1642"/>
                                          </p:stCondLst>
                                        </p:cTn>
                                        <p:tgtEl>
                                          <p:spTgt spid="25"/>
                                        </p:tgtEl>
                                      </p:cBhvr>
                                      <p:to x="100000" y="90000"/>
                                    </p:animScale>
                                    <p:animScale>
                                      <p:cBhvr>
                                        <p:cTn id="62" dur="166" decel="50000">
                                          <p:stCondLst>
                                            <p:cond delay="1668"/>
                                          </p:stCondLst>
                                        </p:cTn>
                                        <p:tgtEl>
                                          <p:spTgt spid="25"/>
                                        </p:tgtEl>
                                      </p:cBhvr>
                                      <p:to x="100000" y="100000"/>
                                    </p:animScale>
                                    <p:animScale>
                                      <p:cBhvr>
                                        <p:cTn id="63" dur="26">
                                          <p:stCondLst>
                                            <p:cond delay="1808"/>
                                          </p:stCondLst>
                                        </p:cTn>
                                        <p:tgtEl>
                                          <p:spTgt spid="25"/>
                                        </p:tgtEl>
                                      </p:cBhvr>
                                      <p:to x="100000" y="95000"/>
                                    </p:animScale>
                                    <p:animScale>
                                      <p:cBhvr>
                                        <p:cTn id="64" dur="166" decel="50000">
                                          <p:stCondLst>
                                            <p:cond delay="1834"/>
                                          </p:stCondLst>
                                        </p:cTn>
                                        <p:tgtEl>
                                          <p:spTgt spid="25"/>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fill="hold"/>
                                        <p:tgtEl>
                                          <p:spTgt spid="43"/>
                                        </p:tgtEl>
                                        <p:attrNameLst>
                                          <p:attrName>ppt_x</p:attrName>
                                        </p:attrNameLst>
                                      </p:cBhvr>
                                      <p:tavLst>
                                        <p:tav tm="0">
                                          <p:val>
                                            <p:strVal val="#ppt_x"/>
                                          </p:val>
                                        </p:tav>
                                        <p:tav tm="100000">
                                          <p:val>
                                            <p:strVal val="#ppt_x"/>
                                          </p:val>
                                        </p:tav>
                                      </p:tavLst>
                                    </p:anim>
                                    <p:anim calcmode="lin" valueType="num">
                                      <p:cBhvr additive="base">
                                        <p:cTn id="7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30" grpId="0"/>
      <p:bldP spid="33" grpId="0"/>
      <p:bldP spid="34" grpId="0"/>
      <p:bldP spid="41"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7</a:t>
            </a:fld>
            <a:endParaRPr lang="fr-FR"/>
          </a:p>
        </p:txBody>
      </p:sp>
      <p:sp>
        <p:nvSpPr>
          <p:cNvPr id="7" name="Rectangle 6"/>
          <p:cNvSpPr/>
          <p:nvPr/>
        </p:nvSpPr>
        <p:spPr>
          <a:xfrm>
            <a:off x="1299430" y="515124"/>
            <a:ext cx="8988358" cy="584775"/>
          </a:xfrm>
          <a:prstGeom prst="rect">
            <a:avLst/>
          </a:prstGeom>
        </p:spPr>
        <p:txBody>
          <a:bodyPr wrap="none">
            <a:spAutoFit/>
          </a:bodyPr>
          <a:lstStyle/>
          <a:p>
            <a:r>
              <a:rPr lang="fr-FR" sz="2800" b="1" dirty="0" smtClean="0">
                <a:solidFill>
                  <a:srgbClr val="FFC000"/>
                </a:solidFill>
                <a:latin typeface="Arial" panose="020B0604020202020204" pitchFamily="34" charset="0"/>
              </a:rPr>
              <a:t>6.  Qu’est </a:t>
            </a:r>
            <a:r>
              <a:rPr lang="fr-FR" sz="2800" b="1" dirty="0">
                <a:solidFill>
                  <a:srgbClr val="FFC000"/>
                </a:solidFill>
                <a:latin typeface="Arial" panose="020B0604020202020204" pitchFamily="34" charset="0"/>
              </a:rPr>
              <a:t>ce qu’un </a:t>
            </a:r>
            <a:r>
              <a:rPr lang="fr-FR" sz="3200" b="1" dirty="0">
                <a:solidFill>
                  <a:srgbClr val="FFC000"/>
                </a:solidFill>
                <a:latin typeface="Arial" panose="020B0604020202020204" pitchFamily="34" charset="0"/>
              </a:rPr>
              <a:t>langage de programmation?</a:t>
            </a:r>
            <a:endParaRPr lang="fr-FR" sz="3200" b="1" dirty="0">
              <a:solidFill>
                <a:srgbClr val="FFC000"/>
              </a:solidFill>
            </a:endParaRPr>
          </a:p>
        </p:txBody>
      </p:sp>
      <p:sp>
        <p:nvSpPr>
          <p:cNvPr id="8" name="Rectangle 7"/>
          <p:cNvSpPr/>
          <p:nvPr/>
        </p:nvSpPr>
        <p:spPr>
          <a:xfrm>
            <a:off x="553156" y="2448592"/>
            <a:ext cx="6096000" cy="1938992"/>
          </a:xfrm>
          <a:prstGeom prst="rect">
            <a:avLst/>
          </a:prstGeom>
        </p:spPr>
        <p:txBody>
          <a:bodyPr>
            <a:spAutoFit/>
          </a:bodyPr>
          <a:lstStyle/>
          <a:p>
            <a:r>
              <a:rPr lang="fr-FR" sz="2000" b="1" dirty="0">
                <a:solidFill>
                  <a:schemeClr val="bg1"/>
                </a:solidFill>
                <a:latin typeface="Arial" panose="020B0604020202020204" pitchFamily="34" charset="0"/>
              </a:rPr>
              <a:t>Un </a:t>
            </a:r>
            <a:r>
              <a:rPr lang="fr-FR" sz="2000" b="1" dirty="0" smtClean="0">
                <a:solidFill>
                  <a:schemeClr val="bg1"/>
                </a:solidFill>
                <a:latin typeface="Arial" panose="020B0604020202020204" pitchFamily="34" charset="0"/>
              </a:rPr>
              <a:t>langage de programmation est </a:t>
            </a:r>
            <a:r>
              <a:rPr lang="fr-FR" sz="2000" b="1" dirty="0">
                <a:solidFill>
                  <a:schemeClr val="bg1"/>
                </a:solidFill>
                <a:latin typeface="Arial" panose="020B0604020202020204" pitchFamily="34" charset="0"/>
              </a:rPr>
              <a:t>un code de </a:t>
            </a:r>
            <a:r>
              <a:rPr lang="fr-FR" sz="2000" b="1" dirty="0" smtClean="0">
                <a:solidFill>
                  <a:schemeClr val="bg1"/>
                </a:solidFill>
                <a:latin typeface="Arial" panose="020B0604020202020204" pitchFamily="34" charset="0"/>
              </a:rPr>
              <a:t>communication, </a:t>
            </a:r>
            <a:r>
              <a:rPr lang="fr-FR" sz="2000" b="1" dirty="0">
                <a:solidFill>
                  <a:schemeClr val="bg1"/>
                </a:solidFill>
                <a:latin typeface="Arial" panose="020B0604020202020204" pitchFamily="34" charset="0"/>
              </a:rPr>
              <a:t>permettant à un être humain de dialoguer avec une machine en lui soumettant des instructions et en analysant </a:t>
            </a:r>
            <a:r>
              <a:rPr lang="fr-FR" sz="2000" b="1" dirty="0" smtClean="0">
                <a:solidFill>
                  <a:schemeClr val="bg1"/>
                </a:solidFill>
                <a:latin typeface="Arial" panose="020B0604020202020204" pitchFamily="34" charset="0"/>
              </a:rPr>
              <a:t>les données matérielles </a:t>
            </a:r>
            <a:r>
              <a:rPr lang="fr-FR" sz="2000" b="1" dirty="0">
                <a:solidFill>
                  <a:schemeClr val="bg1"/>
                </a:solidFill>
                <a:latin typeface="Arial" panose="020B0604020202020204" pitchFamily="34" charset="0"/>
              </a:rPr>
              <a:t>fournies par le système, généralement un </a:t>
            </a:r>
            <a:r>
              <a:rPr lang="fr-FR" sz="2000" b="1" dirty="0" smtClean="0">
                <a:solidFill>
                  <a:schemeClr val="bg1"/>
                </a:solidFill>
                <a:latin typeface="Arial" panose="020B0604020202020204" pitchFamily="34" charset="0"/>
              </a:rPr>
              <a:t>ordinateur.</a:t>
            </a:r>
            <a:endParaRPr lang="fr-FR" sz="2000" b="1" dirty="0">
              <a:solidFill>
                <a:schemeClr val="bg1"/>
              </a:solidFill>
            </a:endParaRPr>
          </a:p>
        </p:txBody>
      </p:sp>
      <p:pic>
        <p:nvPicPr>
          <p:cNvPr id="4100" name="Picture 4" descr="Home - Genius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156" y="1359134"/>
            <a:ext cx="4218869" cy="411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8</a:t>
            </a:fld>
            <a:endParaRPr lang="fr-FR"/>
          </a:p>
        </p:txBody>
      </p:sp>
      <p:sp>
        <p:nvSpPr>
          <p:cNvPr id="8" name="Rectangle 7"/>
          <p:cNvSpPr/>
          <p:nvPr/>
        </p:nvSpPr>
        <p:spPr>
          <a:xfrm>
            <a:off x="553156" y="2448592"/>
            <a:ext cx="6096000" cy="2246769"/>
          </a:xfrm>
          <a:prstGeom prst="rect">
            <a:avLst/>
          </a:prstGeom>
        </p:spPr>
        <p:txBody>
          <a:bodyPr>
            <a:spAutoFit/>
          </a:bodyPr>
          <a:lstStyle/>
          <a:p>
            <a:r>
              <a:rPr lang="fr-FR" sz="2000" b="1" dirty="0">
                <a:solidFill>
                  <a:schemeClr val="bg1"/>
                </a:solidFill>
                <a:latin typeface="Arial" panose="020B0604020202020204" pitchFamily="34" charset="0"/>
              </a:rPr>
              <a:t>Le langage de programmation orientée objet consiste en la mise en relation d'objets, c'est-à-dire d'éléments de programmation, avec un langage spécifique qui permet aux objets de communiquer entre eux.</a:t>
            </a:r>
            <a:endParaRPr lang="fr-FR" sz="2000" b="1" dirty="0">
              <a:solidFill>
                <a:schemeClr val="bg1"/>
              </a:solidFill>
            </a:endParaRPr>
          </a:p>
          <a:p>
            <a:r>
              <a:rPr lang="fr-FR" sz="2000" b="1" dirty="0">
                <a:solidFill>
                  <a:schemeClr val="bg1"/>
                </a:solidFill>
                <a:latin typeface="Arial" panose="020B0604020202020204" pitchFamily="34" charset="0"/>
              </a:rPr>
              <a:t>Exemple : Java est un langage de programmation orientée objet.</a:t>
            </a:r>
            <a:endParaRPr lang="fr-FR" sz="2000" b="1" dirty="0">
              <a:solidFill>
                <a:schemeClr val="bg1"/>
              </a:solidFill>
            </a:endParaRPr>
          </a:p>
        </p:txBody>
      </p:sp>
      <p:sp>
        <p:nvSpPr>
          <p:cNvPr id="2" name="Rectangle 1"/>
          <p:cNvSpPr/>
          <p:nvPr/>
        </p:nvSpPr>
        <p:spPr>
          <a:xfrm>
            <a:off x="364353" y="746849"/>
            <a:ext cx="9539791" cy="523220"/>
          </a:xfrm>
          <a:prstGeom prst="rect">
            <a:avLst/>
          </a:prstGeom>
        </p:spPr>
        <p:txBody>
          <a:bodyPr wrap="none">
            <a:spAutoFit/>
          </a:bodyPr>
          <a:lstStyle/>
          <a:p>
            <a:r>
              <a:rPr lang="fr-FR" sz="2800" b="1" dirty="0" smtClean="0">
                <a:solidFill>
                  <a:srgbClr val="FFC000"/>
                </a:solidFill>
              </a:rPr>
              <a:t>7.   Qu’est ce qu’un langage de programmation orienté objet?</a:t>
            </a:r>
            <a:endParaRPr lang="fr-FR" sz="2800" b="1" dirty="0">
              <a:solidFill>
                <a:srgbClr val="FFC000"/>
              </a:solidFill>
            </a:endParaRPr>
          </a:p>
        </p:txBody>
      </p:sp>
      <p:pic>
        <p:nvPicPr>
          <p:cNvPr id="4" name="Image 3"/>
          <p:cNvPicPr>
            <a:picLocks noChangeAspect="1"/>
          </p:cNvPicPr>
          <p:nvPr/>
        </p:nvPicPr>
        <p:blipFill>
          <a:blip r:embed="rId3"/>
          <a:stretch>
            <a:fillRect/>
          </a:stretch>
        </p:blipFill>
        <p:spPr>
          <a:xfrm>
            <a:off x="6427470" y="1270069"/>
            <a:ext cx="4457700" cy="4048125"/>
          </a:xfrm>
          <a:prstGeom prst="rect">
            <a:avLst/>
          </a:prstGeom>
        </p:spPr>
      </p:pic>
    </p:spTree>
    <p:extLst>
      <p:ext uri="{BB962C8B-B14F-4D97-AF65-F5344CB8AC3E}">
        <p14:creationId xmlns:p14="http://schemas.microsoft.com/office/powerpoint/2010/main" val="7030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descr="Comment utiliser ce modèle&#10;">
            <a:extLst>
              <a:ext uri="{FF2B5EF4-FFF2-40B4-BE49-F238E27FC236}">
                <a16:creationId xmlns:a16="http://schemas.microsoft.com/office/drawing/2014/main" id="{AF827C88-045E-4F68-9447-36B04E5AF96E}"/>
              </a:ext>
            </a:extLst>
          </p:cNvPr>
          <p:cNvGrpSpPr/>
          <p:nvPr/>
        </p:nvGrpSpPr>
        <p:grpSpPr>
          <a:xfrm>
            <a:off x="0" y="100311"/>
            <a:ext cx="4091940" cy="2197119"/>
            <a:chOff x="1196257" y="741521"/>
            <a:chExt cx="2863312" cy="2796417"/>
          </a:xfrm>
        </p:grpSpPr>
        <p:sp>
          <p:nvSpPr>
            <p:cNvPr id="37" name="Ovale 36" title="Graphismes d’arrière-plan circulaires">
              <a:extLst>
                <a:ext uri="{FF2B5EF4-FFF2-40B4-BE49-F238E27FC236}">
                  <a16:creationId xmlns:a16="http://schemas.microsoft.com/office/drawing/2014/main" id="{C51FBE48-2848-4EC5-89D6-C5C86C105FD1}"/>
                </a:ext>
              </a:extLst>
            </p:cNvPr>
            <p:cNvSpPr/>
            <p:nvPr/>
          </p:nvSpPr>
          <p:spPr>
            <a:xfrm>
              <a:off x="1196257" y="741521"/>
              <a:ext cx="2863312" cy="27964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fr-FR" sz="1600" b="1" dirty="0">
                  <a:solidFill>
                    <a:srgbClr val="FFC000"/>
                  </a:solidFill>
                </a:rPr>
                <a:t>Appliquez les concepts de base de la POO sur le sujet du TP ANALYSE D’INFORMATION CAS UML rendu le Jeudi </a:t>
              </a:r>
              <a:r>
                <a:rPr lang="fr-FR" sz="1600" b="1" dirty="0" smtClean="0">
                  <a:solidFill>
                    <a:srgbClr val="FFC000"/>
                  </a:solidFill>
                </a:rPr>
                <a:t>26/08/2021</a:t>
              </a:r>
              <a:endParaRPr lang="fr-FR" sz="2800" dirty="0"/>
            </a:p>
          </p:txBody>
        </p:sp>
        <p:sp>
          <p:nvSpPr>
            <p:cNvPr id="41" name="Ovale 40" title="Graphismes d’arrière-plan circulaires">
              <a:extLst>
                <a:ext uri="{FF2B5EF4-FFF2-40B4-BE49-F238E27FC236}">
                  <a16:creationId xmlns:a16="http://schemas.microsoft.com/office/drawing/2014/main" id="{4571EFCA-4D6B-4975-BCE3-09C7F433B4DA}"/>
                </a:ext>
              </a:extLst>
            </p:cNvPr>
            <p:cNvSpPr/>
            <p:nvPr/>
          </p:nvSpPr>
          <p:spPr>
            <a:xfrm>
              <a:off x="1537865" y="3001655"/>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2" name="Espace réservé du numéro de diapositive 1">
            <a:extLst>
              <a:ext uri="{FF2B5EF4-FFF2-40B4-BE49-F238E27FC236}">
                <a16:creationId xmlns:a16="http://schemas.microsoft.com/office/drawing/2014/main" id="{88DC1F28-E3FD-416B-8C76-7556A49440F5}"/>
              </a:ext>
            </a:extLst>
          </p:cNvPr>
          <p:cNvSpPr>
            <a:spLocks noGrp="1"/>
          </p:cNvSpPr>
          <p:nvPr>
            <p:ph type="sldNum" sz="quarter" idx="13"/>
          </p:nvPr>
        </p:nvSpPr>
        <p:spPr/>
        <p:txBody>
          <a:bodyPr rtlCol="0"/>
          <a:lstStyle/>
          <a:p>
            <a:pPr rtl="0"/>
            <a:fld id="{4B73C415-D670-4716-A5EC-CC4D52CA2BAC}" type="slidenum">
              <a:rPr lang="fr-FR" smtClean="0"/>
              <a:pPr rtl="0"/>
              <a:t>9</a:t>
            </a:fld>
            <a:endParaRPr lang="fr-FR" dirty="0"/>
          </a:p>
        </p:txBody>
      </p:sp>
      <p:sp>
        <p:nvSpPr>
          <p:cNvPr id="4" name="Title 3" hidden="1">
            <a:extLst>
              <a:ext uri="{FF2B5EF4-FFF2-40B4-BE49-F238E27FC236}">
                <a16:creationId xmlns:a16="http://schemas.microsoft.com/office/drawing/2014/main" id="{61A02E3A-E7B4-45B1-9EBC-3DB4D41F565D}"/>
              </a:ext>
            </a:extLst>
          </p:cNvPr>
          <p:cNvSpPr>
            <a:spLocks noGrp="1"/>
          </p:cNvSpPr>
          <p:nvPr>
            <p:ph type="title"/>
          </p:nvPr>
        </p:nvSpPr>
        <p:spPr/>
        <p:txBody>
          <a:bodyPr rtlCol="0"/>
          <a:lstStyle/>
          <a:p>
            <a:pPr rtl="0"/>
            <a:r>
              <a:rPr lang="fr"/>
              <a:t>How to customize this template</a:t>
            </a:r>
          </a:p>
        </p:txBody>
      </p:sp>
      <p:pic>
        <p:nvPicPr>
          <p:cNvPr id="7170" name="Picture 2" descr="https://lh3.googleusercontent.com/mb18k__KrvG-40FqJJPAnYXfJYiFaeaI8aokbMab3Jl3MYkETnvw4zDHefPa3zXgUc5kRmnXYzpBFDxPrTkE2pJlgsMvtEfpW0VIBJPxPtwhZEksiIdT0Mqio6DKFY9ASj8TNOu_=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940" y="617509"/>
            <a:ext cx="7988617" cy="534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9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TotalTime>0</TotalTime>
  <Words>421</Words>
  <Application>Microsoft Office PowerPoint</Application>
  <PresentationFormat>Grand écran</PresentationFormat>
  <Paragraphs>62</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Candara</vt:lpstr>
      <vt:lpstr>Corbel</vt:lpstr>
      <vt:lpstr>Times New Roman</vt:lpstr>
      <vt:lpstr>Thème Office</vt:lpstr>
      <vt:lpstr>VEILLE SUR   LA   PROGRAMMATION   ORIENTÉE   OBJET  (POO)  </vt:lpstr>
      <vt:lpstr>Présentation PowerPoint</vt:lpstr>
      <vt:lpstr>Présentation PowerPoint</vt:lpstr>
      <vt:lpstr>Présentation PowerPoint</vt:lpstr>
      <vt:lpstr>Présentation PowerPoint</vt:lpstr>
      <vt:lpstr>5.  Donnez les concepts de base dans la POO? En quoi consistent- ils ?</vt:lpstr>
      <vt:lpstr>Présentation PowerPoint</vt:lpstr>
      <vt:lpstr>Présentation PowerPoint</vt:lpstr>
      <vt:lpstr>How to customize this template</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2021-09-01T11:13:07Z</dcterms:created>
  <dcterms:modified xsi:type="dcterms:W3CDTF">2021-09-01T14:23:16Z</dcterms:modified>
</cp:coreProperties>
</file>