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056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985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0544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494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0944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132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5214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979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455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309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202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936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58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286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88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548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21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b="1" dirty="0"/>
              <a:t>Veille technologique Déploiement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07067" y="5971074"/>
            <a:ext cx="7766936" cy="442790"/>
          </a:xfrm>
        </p:spPr>
        <p:txBody>
          <a:bodyPr/>
          <a:lstStyle/>
          <a:p>
            <a:r>
              <a:rPr lang="fr-FR" b="1" dirty="0" smtClean="0">
                <a:solidFill>
                  <a:schemeClr val="accent4"/>
                </a:solidFill>
              </a:rPr>
              <a:t>Orange Digital </a:t>
            </a:r>
            <a:r>
              <a:rPr lang="fr-FR" b="1" dirty="0" err="1" smtClean="0">
                <a:solidFill>
                  <a:schemeClr val="accent4"/>
                </a:solidFill>
              </a:rPr>
              <a:t>Kalanso</a:t>
            </a:r>
            <a:endParaRPr lang="fr-FR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63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5874"/>
          </a:xfrm>
        </p:spPr>
        <p:txBody>
          <a:bodyPr/>
          <a:lstStyle/>
          <a:p>
            <a:pPr marL="857250" indent="-857250" algn="ctr">
              <a:buFont typeface="+mj-lt"/>
              <a:buAutoNum type="romanUcPeriod" startAt="8"/>
            </a:pPr>
            <a:r>
              <a:rPr lang="fr-FR" b="1" dirty="0" smtClean="0"/>
              <a:t>JENKINS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924697" y="3013940"/>
            <a:ext cx="4387867" cy="2227426"/>
          </a:xfrm>
        </p:spPr>
        <p:txBody>
          <a:bodyPr/>
          <a:lstStyle/>
          <a:p>
            <a:pPr marL="0" indent="0" algn="just">
              <a:buNone/>
            </a:pPr>
            <a:r>
              <a:rPr lang="fr-FR" b="1" dirty="0"/>
              <a:t>Jenkins</a:t>
            </a:r>
            <a:r>
              <a:rPr lang="fr-FR" dirty="0"/>
              <a:t> est un outil open source de serveur d'automatisation. Il aide à automatiser les parties du développement logiciel liées au </a:t>
            </a:r>
            <a:r>
              <a:rPr lang="fr-FR" dirty="0" err="1"/>
              <a:t>build</a:t>
            </a:r>
            <a:r>
              <a:rPr lang="fr-FR" dirty="0"/>
              <a:t>, aux tests et au déploiement, et facilite l'intégration continue et la livraison continue.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213945"/>
            <a:ext cx="3905928" cy="382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458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pPr marL="857250" indent="-857250" algn="ctr">
              <a:buFont typeface="+mj-lt"/>
              <a:buAutoNum type="romanUcPeriod" startAt="9"/>
            </a:pPr>
            <a:r>
              <a:rPr lang="fr-FR" b="1" dirty="0" smtClean="0"/>
              <a:t> SONAR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760720" y="2160590"/>
            <a:ext cx="3513282" cy="3195892"/>
          </a:xfrm>
        </p:spPr>
        <p:txBody>
          <a:bodyPr/>
          <a:lstStyle/>
          <a:p>
            <a:pPr marL="0" indent="0" algn="just">
              <a:buNone/>
            </a:pPr>
            <a:r>
              <a:rPr lang="fr-FR" b="1" dirty="0" err="1"/>
              <a:t>SonarQube</a:t>
            </a:r>
            <a:r>
              <a:rPr lang="fr-FR" dirty="0"/>
              <a:t> (précédemment </a:t>
            </a:r>
            <a:r>
              <a:rPr lang="fr-FR" b="1" dirty="0" smtClean="0"/>
              <a:t>Sonar</a:t>
            </a:r>
            <a:r>
              <a:rPr lang="fr-FR" dirty="0" smtClean="0"/>
              <a:t>) </a:t>
            </a:r>
            <a:r>
              <a:rPr lang="fr-FR" dirty="0"/>
              <a:t>est un logiciel libre permettant de mesurer la qualité du code source en continu.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47" y="2160588"/>
            <a:ext cx="4954873" cy="319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773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8126"/>
          </a:xfrm>
        </p:spPr>
        <p:txBody>
          <a:bodyPr>
            <a:normAutofit/>
          </a:bodyPr>
          <a:lstStyle/>
          <a:p>
            <a:pPr marL="857250" indent="-857250" algn="ctr">
              <a:buFont typeface="+mj-lt"/>
              <a:buAutoNum type="romanUcPeriod" startAt="10"/>
            </a:pPr>
            <a:r>
              <a:rPr lang="fr-FR" b="1" dirty="0" smtClean="0"/>
              <a:t>BITBUCKET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316582" y="2160589"/>
            <a:ext cx="3957419" cy="3880773"/>
          </a:xfrm>
        </p:spPr>
        <p:txBody>
          <a:bodyPr/>
          <a:lstStyle/>
          <a:p>
            <a:pPr algn="just"/>
            <a:r>
              <a:rPr lang="fr-FR" dirty="0" err="1"/>
              <a:t>Bitbucket</a:t>
            </a:r>
            <a:r>
              <a:rPr lang="fr-FR" dirty="0"/>
              <a:t> est un service web d'hébergement et de gestion de développement logiciel utilisant le logiciel de gestion de versions Git. Il s'agit d'un service </a:t>
            </a:r>
            <a:r>
              <a:rPr lang="fr-FR" dirty="0" err="1"/>
              <a:t>freemium</a:t>
            </a:r>
            <a:r>
              <a:rPr lang="fr-FR" dirty="0"/>
              <a:t> dont la version gratuite permet déjà de créer jusqu'à un nombre illimité de dépôts privés, accessibles par cinq utilisateurs au maximum.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43" y="2160588"/>
            <a:ext cx="4206239" cy="38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325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452500" y="2895600"/>
            <a:ext cx="2993329" cy="1036320"/>
          </a:xfrm>
        </p:spPr>
        <p:txBody>
          <a:bodyPr>
            <a:normAutofit/>
          </a:bodyPr>
          <a:lstStyle/>
          <a:p>
            <a:r>
              <a:rPr lang="fr-FR" sz="6000" dirty="0" smtClean="0"/>
              <a:t>MERCI !</a:t>
            </a:r>
            <a:endParaRPr lang="fr-FR" sz="6000" dirty="0"/>
          </a:p>
        </p:txBody>
      </p:sp>
    </p:spTree>
    <p:extLst>
      <p:ext uri="{BB962C8B-B14F-4D97-AF65-F5344CB8AC3E}">
        <p14:creationId xmlns:p14="http://schemas.microsoft.com/office/powerpoint/2010/main" val="230193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1189"/>
          </a:xfrm>
        </p:spPr>
        <p:txBody>
          <a:bodyPr/>
          <a:lstStyle/>
          <a:p>
            <a:pPr algn="ctr"/>
            <a:r>
              <a:rPr lang="fr-FR" b="1" dirty="0" smtClean="0"/>
              <a:t>LES MEMBRES DU GROUPE (I) SONT :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74451"/>
          </a:xfrm>
        </p:spPr>
        <p:txBody>
          <a:bodyPr>
            <a:normAutofit fontScale="70000" lnSpcReduction="20000"/>
          </a:bodyPr>
          <a:lstStyle/>
          <a:p>
            <a:r>
              <a:rPr lang="fr-FR" sz="2800" dirty="0" smtClean="0"/>
              <a:t>Hilaire DALIWA</a:t>
            </a:r>
          </a:p>
          <a:p>
            <a:r>
              <a:rPr lang="fr-FR" sz="2800" dirty="0" err="1" smtClean="0"/>
              <a:t>Fatimata</a:t>
            </a:r>
            <a:r>
              <a:rPr lang="fr-FR" sz="2800" dirty="0" smtClean="0"/>
              <a:t> DIAGOURAGA</a:t>
            </a:r>
          </a:p>
          <a:p>
            <a:r>
              <a:rPr lang="fr-FR" sz="2800" dirty="0" err="1" smtClean="0"/>
              <a:t>Saoudatou</a:t>
            </a:r>
            <a:r>
              <a:rPr lang="fr-FR" sz="2800" dirty="0" smtClean="0"/>
              <a:t> DIARRA</a:t>
            </a:r>
          </a:p>
          <a:p>
            <a:r>
              <a:rPr lang="fr-FR" sz="2800" dirty="0" err="1" smtClean="0"/>
              <a:t>Aissata</a:t>
            </a:r>
            <a:r>
              <a:rPr lang="fr-FR" sz="2800" dirty="0" smtClean="0"/>
              <a:t> </a:t>
            </a:r>
            <a:r>
              <a:rPr lang="fr-FR" sz="2800" dirty="0" smtClean="0"/>
              <a:t>SANKARE</a:t>
            </a:r>
            <a:endParaRPr lang="fr-FR" sz="2800" dirty="0" smtClean="0"/>
          </a:p>
          <a:p>
            <a:r>
              <a:rPr lang="fr-FR" sz="2800" dirty="0" smtClean="0"/>
              <a:t>Samba DAOU</a:t>
            </a:r>
          </a:p>
          <a:p>
            <a:r>
              <a:rPr lang="fr-FR" sz="2800" dirty="0" smtClean="0"/>
              <a:t>Sidi KEITA</a:t>
            </a:r>
          </a:p>
          <a:p>
            <a:r>
              <a:rPr lang="fr-FR" sz="2800" dirty="0" smtClean="0"/>
              <a:t>Ibrahim </a:t>
            </a:r>
            <a:r>
              <a:rPr lang="fr-FR" sz="2800" dirty="0" smtClean="0"/>
              <a:t>KELLY</a:t>
            </a:r>
            <a:endParaRPr lang="fr-FR" sz="2800" dirty="0"/>
          </a:p>
          <a:p>
            <a:r>
              <a:rPr lang="fr-FR" sz="2800" dirty="0" smtClean="0"/>
              <a:t>Aminata TRAORE</a:t>
            </a:r>
          </a:p>
          <a:p>
            <a:r>
              <a:rPr lang="fr-FR" sz="2800" dirty="0" smtClean="0"/>
              <a:t>Ibrahima SANOGO</a:t>
            </a:r>
          </a:p>
          <a:p>
            <a:r>
              <a:rPr lang="fr-FR" sz="2800" dirty="0" smtClean="0"/>
              <a:t>Modibo SANGARE</a:t>
            </a:r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8878329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2629"/>
          </a:xfrm>
        </p:spPr>
        <p:txBody>
          <a:bodyPr/>
          <a:lstStyle/>
          <a:p>
            <a:pPr marL="857250" indent="-857250" algn="ctr">
              <a:buFont typeface="+mj-lt"/>
              <a:buAutoNum type="romanUcPeriod"/>
            </a:pPr>
            <a:r>
              <a:rPr lang="fr-FR" b="1" dirty="0" smtClean="0"/>
              <a:t>UN SERVEUR MUTUALISE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995851" y="3568767"/>
            <a:ext cx="3971109" cy="1031966"/>
          </a:xfrm>
        </p:spPr>
        <p:txBody>
          <a:bodyPr/>
          <a:lstStyle/>
          <a:p>
            <a:pPr algn="just"/>
            <a:r>
              <a:rPr lang="fr-FR" dirty="0"/>
              <a:t>Un serveur</a:t>
            </a:r>
            <a:r>
              <a:rPr lang="fr-FR" b="1" dirty="0"/>
              <a:t> mutualisé</a:t>
            </a:r>
            <a:r>
              <a:rPr lang="fr-FR" dirty="0"/>
              <a:t> est un serveur qui est partagé entre plusieurs utilisateurs.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76"/>
          <a:stretch/>
        </p:blipFill>
        <p:spPr>
          <a:xfrm>
            <a:off x="677334" y="1977708"/>
            <a:ext cx="5318517" cy="421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388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79176" y="2160589"/>
            <a:ext cx="3265715" cy="3880773"/>
          </a:xfrm>
        </p:spPr>
        <p:txBody>
          <a:bodyPr/>
          <a:lstStyle/>
          <a:p>
            <a:pPr algn="just"/>
            <a:r>
              <a:rPr lang="fr-FR" dirty="0"/>
              <a:t>Un serveur dédié est donc un espace internet qui héberge des données spécifiques à une entreprise.</a:t>
            </a:r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2629"/>
          </a:xfrm>
        </p:spPr>
        <p:txBody>
          <a:bodyPr/>
          <a:lstStyle/>
          <a:p>
            <a:pPr marL="857250" indent="-857250" algn="ctr">
              <a:buFont typeface="+mj-lt"/>
              <a:buAutoNum type="romanUcPeriod" startAt="2"/>
            </a:pPr>
            <a:r>
              <a:rPr lang="fr-FR" b="1" dirty="0" smtClean="0"/>
              <a:t>UN SERVEUR DEDIE</a:t>
            </a:r>
            <a:endParaRPr lang="fr-FR" b="1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160589"/>
            <a:ext cx="5801842" cy="38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302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617029" y="2291219"/>
            <a:ext cx="3656972" cy="2659605"/>
          </a:xfrm>
        </p:spPr>
        <p:txBody>
          <a:bodyPr>
            <a:normAutofit/>
          </a:bodyPr>
          <a:lstStyle/>
          <a:p>
            <a:pPr algn="just"/>
            <a:r>
              <a:rPr lang="fr-FR" dirty="0"/>
              <a:t>L</a:t>
            </a:r>
            <a:r>
              <a:rPr lang="fr-FR" dirty="0">
                <a:solidFill>
                  <a:schemeClr val="tx1"/>
                </a:solidFill>
              </a:rPr>
              <a:t>e </a:t>
            </a:r>
            <a:r>
              <a:rPr lang="fr-FR" b="1" dirty="0">
                <a:solidFill>
                  <a:schemeClr val="tx1"/>
                </a:solidFill>
              </a:rPr>
              <a:t>serveur DNS</a:t>
            </a:r>
            <a:r>
              <a:rPr lang="fr-FR" dirty="0">
                <a:solidFill>
                  <a:schemeClr val="tx1"/>
                </a:solidFill>
              </a:rPr>
              <a:t> (Domain Name System, ou Système de noms de domaine en français) est un service dont la principale fonction est de traduire un nom de domaine en adresse </a:t>
            </a:r>
            <a:r>
              <a:rPr lang="fr-FR" dirty="0" smtClean="0">
                <a:solidFill>
                  <a:schemeClr val="tx1"/>
                </a:solidFill>
              </a:rPr>
              <a:t>IP.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2629"/>
          </a:xfrm>
        </p:spPr>
        <p:txBody>
          <a:bodyPr/>
          <a:lstStyle/>
          <a:p>
            <a:pPr marL="857250" indent="-857250" algn="ctr">
              <a:buFont typeface="+mj-lt"/>
              <a:buAutoNum type="romanUcPeriod" startAt="3"/>
            </a:pPr>
            <a:r>
              <a:rPr lang="fr-FR" b="1" dirty="0" smtClean="0"/>
              <a:t>UN DNS</a:t>
            </a:r>
            <a:endParaRPr lang="fr-FR" b="1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291219"/>
            <a:ext cx="4939696" cy="265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199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02230"/>
            <a:ext cx="8596668" cy="4539796"/>
          </a:xfrm>
        </p:spPr>
      </p:pic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2629"/>
          </a:xfrm>
        </p:spPr>
        <p:txBody>
          <a:bodyPr/>
          <a:lstStyle/>
          <a:p>
            <a:pPr marL="857250" indent="-857250" algn="ctr">
              <a:buFont typeface="+mj-lt"/>
              <a:buAutoNum type="romanUcPeriod" startAt="3"/>
            </a:pPr>
            <a:r>
              <a:rPr lang="fr-FR" b="1" dirty="0" smtClean="0"/>
              <a:t>FONCTIONNEMENT D’UN DNS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755314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53886"/>
          </a:xfrm>
        </p:spPr>
        <p:txBody>
          <a:bodyPr>
            <a:normAutofit fontScale="90000"/>
          </a:bodyPr>
          <a:lstStyle/>
          <a:p>
            <a:pPr marL="857250" indent="-857250" algn="ctr">
              <a:buFont typeface="+mj-lt"/>
              <a:buAutoNum type="romanUcPeriod" startAt="4"/>
            </a:pPr>
            <a:r>
              <a:rPr lang="fr-FR" b="1" dirty="0" smtClean="0"/>
              <a:t>ET  V. INTÉGRATION CONTINUE ET DÉPLOIEMENT CONTINUE</a:t>
            </a:r>
            <a:endParaRPr lang="fr-FR" b="1" dirty="0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658984"/>
            <a:ext cx="8596668" cy="4493622"/>
          </a:xfrm>
        </p:spPr>
      </p:pic>
    </p:spTree>
    <p:extLst>
      <p:ext uri="{BB962C8B-B14F-4D97-AF65-F5344CB8AC3E}">
        <p14:creationId xmlns:p14="http://schemas.microsoft.com/office/powerpoint/2010/main" val="3230853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0560"/>
          </a:xfrm>
        </p:spPr>
        <p:txBody>
          <a:bodyPr>
            <a:normAutofit/>
          </a:bodyPr>
          <a:lstStyle/>
          <a:p>
            <a:pPr marL="857250" indent="-857250" algn="ctr">
              <a:buFont typeface="+mj-lt"/>
              <a:buAutoNum type="romanUcPeriod" startAt="6"/>
            </a:pPr>
            <a:r>
              <a:rPr lang="fr-FR" b="1" dirty="0" smtClean="0"/>
              <a:t>DOCKER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590903" y="2447540"/>
            <a:ext cx="3683099" cy="2607354"/>
          </a:xfrm>
        </p:spPr>
        <p:txBody>
          <a:bodyPr/>
          <a:lstStyle/>
          <a:p>
            <a:pPr marL="0" indent="0" algn="just">
              <a:buNone/>
            </a:pPr>
            <a:r>
              <a:rPr lang="fr-FR" dirty="0"/>
              <a:t>E</a:t>
            </a:r>
            <a:r>
              <a:rPr lang="fr-FR" dirty="0" smtClean="0"/>
              <a:t>st </a:t>
            </a:r>
            <a:r>
              <a:rPr lang="fr-FR" dirty="0"/>
              <a:t>une plateforme logicielle open source permettant de créer, de déployer et de gérer des containers d’applications virtualisées sur un système d’exploitation. 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1" y="1593669"/>
            <a:ext cx="5172892" cy="431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96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53886"/>
          </a:xfrm>
        </p:spPr>
        <p:txBody>
          <a:bodyPr>
            <a:normAutofit fontScale="90000"/>
          </a:bodyPr>
          <a:lstStyle/>
          <a:p>
            <a:pPr marL="857250" indent="-857250" algn="ctr">
              <a:buFont typeface="+mj-lt"/>
              <a:buAutoNum type="romanUcPeriod" startAt="7"/>
            </a:pPr>
            <a:r>
              <a:rPr lang="fr-FR" b="1" dirty="0" smtClean="0"/>
              <a:t>IMAGE </a:t>
            </a:r>
            <a:r>
              <a:rPr lang="fr-FR" b="1" dirty="0" smtClean="0"/>
              <a:t>DOCKER, CONTAINER DOCKER, FILE DOCKER ET DOCKER HUB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469502"/>
          </a:xfrm>
        </p:spPr>
        <p:txBody>
          <a:bodyPr/>
          <a:lstStyle/>
          <a:p>
            <a:pPr algn="just"/>
            <a:r>
              <a:rPr lang="fr-FR" dirty="0"/>
              <a:t>Une image Docker est un fichier utilisé pour exécuter du code dans un conteneur Docker. Les images Docker agissent comme un ensemble d'instructions pour créer un conteneur Docker , comme un modèle</a:t>
            </a:r>
            <a:r>
              <a:rPr lang="fr-FR" dirty="0" smtClean="0"/>
              <a:t>.</a:t>
            </a:r>
          </a:p>
          <a:p>
            <a:pPr algn="just"/>
            <a:r>
              <a:rPr lang="fr-FR" dirty="0" smtClean="0"/>
              <a:t>container </a:t>
            </a:r>
            <a:r>
              <a:rPr lang="fr-FR" dirty="0"/>
              <a:t>docker: est un ensemble de processus logiciels léger et indépendant, regroupant tous les fichiers nécessaires à l’exécution des processus : code, </a:t>
            </a:r>
            <a:r>
              <a:rPr lang="fr-FR" dirty="0" err="1"/>
              <a:t>runtime</a:t>
            </a:r>
            <a:r>
              <a:rPr lang="fr-FR" dirty="0"/>
              <a:t>, outils système, bibliothèque et paramètres</a:t>
            </a:r>
            <a:r>
              <a:rPr lang="fr-FR" dirty="0" smtClean="0"/>
              <a:t>.</a:t>
            </a:r>
          </a:p>
          <a:p>
            <a:pPr algn="just"/>
            <a:r>
              <a:rPr lang="fr-FR" dirty="0"/>
              <a:t>Docker hub est un service fourni par Docker pour rechercher et partager des images de conteneurs avec votre </a:t>
            </a:r>
            <a:r>
              <a:rPr lang="fr-FR" dirty="0" smtClean="0"/>
              <a:t>équipe.</a:t>
            </a:r>
          </a:p>
          <a:p>
            <a:pPr algn="just"/>
            <a:r>
              <a:rPr lang="fr-FR" dirty="0"/>
              <a:t>Un </a:t>
            </a:r>
            <a:r>
              <a:rPr lang="fr-FR" dirty="0" err="1"/>
              <a:t>Dockerfile</a:t>
            </a:r>
            <a:r>
              <a:rPr lang="fr-FR" dirty="0"/>
              <a:t> est un document texte qui contient toutes les commandes qu'un utilisateur peut appeler sur la ligne de commande pour assembler une image</a:t>
            </a:r>
            <a:r>
              <a:rPr lang="fr-FR" dirty="0" smtClean="0"/>
              <a:t>.</a:t>
            </a:r>
            <a:endParaRPr lang="fr-FR" dirty="0" smtClean="0"/>
          </a:p>
          <a:p>
            <a:pPr algn="just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19797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571</TotalTime>
  <Words>381</Words>
  <Application>Microsoft Office PowerPoint</Application>
  <PresentationFormat>Grand écran</PresentationFormat>
  <Paragraphs>35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Facette</vt:lpstr>
      <vt:lpstr>Veille technologique Déploiement</vt:lpstr>
      <vt:lpstr>LES MEMBRES DU GROUPE (I) SONT :</vt:lpstr>
      <vt:lpstr>UN SERVEUR MUTUALISE</vt:lpstr>
      <vt:lpstr>UN SERVEUR DEDIE</vt:lpstr>
      <vt:lpstr>UN DNS</vt:lpstr>
      <vt:lpstr>FONCTIONNEMENT D’UN DNS</vt:lpstr>
      <vt:lpstr>ET  V. INTÉGRATION CONTINUE ET DÉPLOIEMENT CONTINUE</vt:lpstr>
      <vt:lpstr>DOCKER</vt:lpstr>
      <vt:lpstr>IMAGE DOCKER, CONTAINER DOCKER, FILE DOCKER ET DOCKER HUB</vt:lpstr>
      <vt:lpstr>JENKINS</vt:lpstr>
      <vt:lpstr> SONAR</vt:lpstr>
      <vt:lpstr>BITBUCKET</vt:lpstr>
      <vt:lpstr>MERCI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Veille technologique Déploiement</dc:title>
  <dc:creator>Ibrahim Kelly</dc:creator>
  <cp:lastModifiedBy>Ibrahim Kelly</cp:lastModifiedBy>
  <cp:revision>21</cp:revision>
  <dcterms:created xsi:type="dcterms:W3CDTF">2021-10-13T11:13:35Z</dcterms:created>
  <dcterms:modified xsi:type="dcterms:W3CDTF">2021-10-14T09:20:44Z</dcterms:modified>
</cp:coreProperties>
</file>